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90" r:id="rId2"/>
  </p:sldMasterIdLst>
  <p:notesMasterIdLst>
    <p:notesMasterId r:id="rId22"/>
  </p:notesMasterIdLst>
  <p:handoutMasterIdLst>
    <p:handoutMasterId r:id="rId23"/>
  </p:handoutMasterIdLst>
  <p:sldIdLst>
    <p:sldId id="260" r:id="rId3"/>
    <p:sldId id="273" r:id="rId4"/>
    <p:sldId id="275" r:id="rId5"/>
    <p:sldId id="276" r:id="rId6"/>
    <p:sldId id="277" r:id="rId7"/>
    <p:sldId id="290" r:id="rId8"/>
    <p:sldId id="291" r:id="rId9"/>
    <p:sldId id="292" r:id="rId10"/>
    <p:sldId id="283" r:id="rId11"/>
    <p:sldId id="293" r:id="rId12"/>
    <p:sldId id="294" r:id="rId13"/>
    <p:sldId id="295" r:id="rId14"/>
    <p:sldId id="296" r:id="rId15"/>
    <p:sldId id="282" r:id="rId16"/>
    <p:sldId id="284" r:id="rId17"/>
    <p:sldId id="297" r:id="rId18"/>
    <p:sldId id="298" r:id="rId19"/>
    <p:sldId id="288" r:id="rId20"/>
    <p:sldId id="289" r:id="rId21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0" autoAdjust="0"/>
    <p:restoredTop sz="96465" autoAdjust="0"/>
  </p:normalViewPr>
  <p:slideViewPr>
    <p:cSldViewPr snapToGrid="0">
      <p:cViewPr varScale="1">
        <p:scale>
          <a:sx n="86" d="100"/>
          <a:sy n="86" d="100"/>
        </p:scale>
        <p:origin x="-786" y="-78"/>
      </p:cViewPr>
      <p:guideLst>
        <p:guide orient="horz" pos="1620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5225-BBC4-4B87-8B10-3DB20D327B7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D1AD-8A43-41B8-BC68-5449F886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different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presented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39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97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16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56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13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89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72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63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00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25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21550" cy="7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 marL="1076612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3B4B7-58E6-DB8E-A48C-5684D177D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59CB85D-AF40-95B5-215E-2ABB673E8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CA9520-8079-32CF-C3BE-392AFEAC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666-F7F0-49AE-BF8D-2874C2749C83}" type="datetime1">
              <a:rPr lang="en-US" smtClean="0"/>
              <a:t>11/7/2023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FE3AA6-47DB-9BA4-B615-C0FB81EC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CA2EF1-8A40-E0BE-7D8A-795DBFEF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4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116FD-9AF4-97BF-0A24-F5C39C76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2232D5-ABA3-1235-D509-90ED4929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5E6079-77AF-1EDA-FE95-248B3800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D1F-05E1-4444-9C8F-C563CBD816EA}" type="datetime1">
              <a:rPr lang="en-US" smtClean="0"/>
              <a:t>11/7/2023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3E687-4677-AF61-5080-8704084C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67DCD-DD71-A8B0-998B-E3EE15EE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09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F3AA7-16D9-17EE-2432-D6A23EAA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C5F7E3-BABC-366D-87AF-02D9C0C57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CC91D-AE45-CB15-354F-DDC95D26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F7B3-6462-49A6-9434-AFB09FA1FB55}" type="datetime1">
              <a:rPr lang="en-US" smtClean="0"/>
              <a:t>11/7/2023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B740C5-5BDD-54A2-7F36-920EA79F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A822A-120A-0D90-21D9-A5E0571B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9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7B8BE-A630-D730-92EE-C70C77B4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E21FF6-72B7-7826-4766-782078A25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29546-6B76-7446-2CBA-201C9E247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03FDD4-6920-665A-1C0A-C80C53A6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ECC7-256E-4572-8257-12C244C76592}" type="datetime1">
              <a:rPr lang="en-US" smtClean="0"/>
              <a:t>11/7/2023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F70282-BE96-3E9A-EE19-BBD60402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EB86F5-8870-EAAC-964B-AAFCD9A2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9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B99557-EB22-A3E0-EBEB-13DD887C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E6C96A-7284-8D20-4D80-4BE5FBC3F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8B1763-9A5C-A7F3-B3BC-F2A94E1A8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E09BB8-2F66-8617-E259-45E0EBA19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24698A0-4728-5DD6-B9E6-47F90B7D4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D10BF8-6EBC-D832-6166-480D03D7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4074-E5DF-4932-9247-48FECC6DF385}" type="datetime1">
              <a:rPr lang="en-US" smtClean="0"/>
              <a:t>11/7/2023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E8B6A1-1115-7E0B-3AF7-F5DFB32F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8C2831-ED45-AE7F-FBFC-E2380DD4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2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BD14A-CE89-3777-9FAE-7C95FF8B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A348BF-EA08-CF9A-DD8B-5C7899DE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B08B-EA54-4809-86C6-7CD1A1448F25}" type="datetime1">
              <a:rPr lang="en-US" smtClean="0"/>
              <a:t>11/7/2023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14AE7F-EAF9-DC0D-E8D9-E7B019C4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A3BAAC-2982-452D-052D-62F8B678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7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59341D8-5ACF-F412-2C6B-7DA1B690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DC3F-72E2-4086-B8AE-88950243D5C5}" type="datetime1">
              <a:rPr lang="en-US" smtClean="0"/>
              <a:t>11/7/2023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67ADC44-9EA9-6D35-E0E4-C8A77E2D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8EAB17-33F5-2429-C669-0FE2EB0C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044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53EBE-42C7-375B-A4EA-64525370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3362CC-5636-1412-441E-7B28D9450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5D5141-A96F-BDD9-B403-387790D51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5A6830-0C9E-4646-B82B-3649FE8D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577-9DF9-452B-96E1-6A2EE2287F85}" type="datetime1">
              <a:rPr lang="en-US" smtClean="0"/>
              <a:t>11/7/2023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88837E-F5D9-165D-3F7D-45526BBD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246613-45C5-7C42-2EAB-4D7CD53B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8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9B1D1-167C-DFB4-E0A9-91AC8190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0F0FDF-3F77-8634-05D1-443F4408E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E2C961-BDC3-0BC8-CF93-C2FCD88FF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4ECF34-E332-3278-0497-96CFA5EA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427-C5D4-45C5-BC60-5A73CF5FFC39}" type="datetime1">
              <a:rPr lang="en-US" smtClean="0"/>
              <a:t>11/7/2023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30B54-8DAE-5652-5485-69E4DEFB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FBF9C1-8513-7421-8E29-1BA084F0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87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B602C-1957-A37A-9F48-54653702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349944-9AB6-A581-FB4B-0821B3389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D9FF0B-15DD-6E15-CAC3-D3253635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79ED-CDE1-478F-ADEF-3707A75CE66C}" type="datetime1">
              <a:rPr lang="en-US" smtClean="0"/>
              <a:t>11/7/2023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8A3BB4-EA86-71A9-3482-4059AC02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D6BB8E-2339-BFAF-104B-667A5DB4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6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D7C4BC8-A10D-EF9F-6ED8-C0D490FAB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92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F8C9DD-1033-9602-D111-FBB0A9847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92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4C7F14-9C3F-C173-8F99-D98861BB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009C-2F4E-4774-BAD2-258A24626F4E}" type="datetime1">
              <a:rPr lang="en-US" smtClean="0"/>
              <a:t>11/7/2023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0D0DDC-7E0C-682F-2D8D-A822F7EA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245E90-6D13-D85D-5E96-6E03D567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0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188720"/>
            <a:ext cx="4100831" cy="345948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943101"/>
            <a:ext cx="4100831" cy="270509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20"/>
            <a:ext cx="9144000" cy="3304540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180000" cy="39626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652492"/>
            <a:ext cx="9144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19"/>
            <a:ext cx="9144000" cy="34197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16000" y="4748824"/>
            <a:ext cx="371006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en-US" b="1" smtClean="0"/>
              <a:pPr/>
              <a:t>‹#›</a:t>
            </a:fld>
            <a:endParaRPr lang="de-DE" sz="900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of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07947" y="4741374"/>
            <a:ext cx="8928107" cy="74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31200"/>
            <a:ext cx="1079999" cy="500374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1700330" y="4748824"/>
            <a:ext cx="4130627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noProof="0"/>
              <a:t>Dr. Anton Malygin – Compact linear accelerator FLUTE: status update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xmlns="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5505450" y="4748824"/>
            <a:ext cx="3245053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/>
              <a:t>Institute for Beam Physics</a:t>
            </a:r>
            <a:r>
              <a:rPr lang="en-US" altLang="de-DE" sz="900" baseline="0" dirty="0"/>
              <a:t> and Technology (IBPT)</a:t>
            </a:r>
            <a:endParaRPr lang="en-US" altLang="de-DE" sz="9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627234" y="4748824"/>
            <a:ext cx="775584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8.- 9.11.2023</a:t>
            </a:r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87" r:id="rId4"/>
    <p:sldLayoutId id="2147483678" r:id="rId5"/>
    <p:sldLayoutId id="2147483686" r:id="rId6"/>
    <p:sldLayoutId id="2147483688" r:id="rId7"/>
    <p:sldLayoutId id="2147483689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sldNum="0" hd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00" userDrawn="1">
          <p15:clr>
            <a:srgbClr val="F26B43"/>
          </p15:clr>
        </p15:guide>
        <p15:guide id="3" orient="horz" pos="464" userDrawn="1">
          <p15:clr>
            <a:srgbClr val="F26B43"/>
          </p15:clr>
        </p15:guide>
        <p15:guide id="4" pos="4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04C77B-7EF3-471E-2204-0363AFD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7466C2-CCF7-01E6-BF1F-9E3B65202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8EACD-85F7-55A7-BDBA-83F3DCD28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BE2E7-1180-41C9-8E05-CE7ECF9ED35E}" type="datetime1">
              <a:rPr lang="en-US" smtClean="0"/>
              <a:t>11/7/2023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DDD4A2-603F-58A7-8769-3C936C25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04CA0-00A2-0810-3376-62459D3E5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8C34-9734-4DF8-88D2-7AB1FE5EF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3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hyperlink" Target="https://web.infn.it/EURO-LABS/transnational-access/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Compact linear accelerator FLUTE: status update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Dr. Anton Malygin on behalf of the FLUTE 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FB94CD-18F0-B3D4-8D38-690A02EEC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15" y="2433564"/>
            <a:ext cx="3349411" cy="2145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83FB39-CB5C-8E21-A0A4-D7F85488A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049" y="2433564"/>
            <a:ext cx="1790772" cy="21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5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5" y="392915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333894"/>
            <a:ext cx="6869178" cy="392689"/>
          </a:xfrm>
        </p:spPr>
        <p:txBody>
          <a:bodyPr>
            <a:normAutofit/>
          </a:bodyPr>
          <a:lstStyle/>
          <a:p>
            <a:r>
              <a:rPr lang="en-GB" dirty="0"/>
              <a:t>:  New RF photo-injector</a:t>
            </a:r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xmlns="" id="{3ED2519B-B935-E298-F8D8-FD316537C461}"/>
              </a:ext>
            </a:extLst>
          </p:cNvPr>
          <p:cNvSpPr txBox="1"/>
          <p:nvPr/>
        </p:nvSpPr>
        <p:spPr>
          <a:xfrm>
            <a:off x="88590" y="1848547"/>
            <a:ext cx="153632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400" dirty="0"/>
          </a:p>
          <a:p>
            <a:endParaRPr lang="en-GB" sz="1400" dirty="0"/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xmlns="" id="{C6A4165C-02BD-357C-B722-BF3CAB82092F}"/>
              </a:ext>
            </a:extLst>
          </p:cNvPr>
          <p:cNvSpPr txBox="1"/>
          <p:nvPr/>
        </p:nvSpPr>
        <p:spPr>
          <a:xfrm>
            <a:off x="4173617" y="1763741"/>
            <a:ext cx="52498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400" dirty="0"/>
          </a:p>
          <a:p>
            <a:endParaRPr lang="en-GB" sz="1400" dirty="0"/>
          </a:p>
        </p:txBody>
      </p:sp>
      <p:sp>
        <p:nvSpPr>
          <p:cNvPr id="11" name="Textfeld 3">
            <a:extLst>
              <a:ext uri="{FF2B5EF4-FFF2-40B4-BE49-F238E27FC236}">
                <a16:creationId xmlns:a16="http://schemas.microsoft.com/office/drawing/2014/main" xmlns="" id="{3F365276-0167-3B6C-F262-BEE77D2E5C09}"/>
              </a:ext>
            </a:extLst>
          </p:cNvPr>
          <p:cNvSpPr txBox="1"/>
          <p:nvPr/>
        </p:nvSpPr>
        <p:spPr>
          <a:xfrm>
            <a:off x="3001417" y="2923093"/>
            <a:ext cx="52498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400" dirty="0"/>
          </a:p>
          <a:p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1EDEE7-1195-38A1-BE34-42EE48F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41" y="881027"/>
            <a:ext cx="6060960" cy="38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5" y="389384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333894"/>
            <a:ext cx="6869178" cy="392689"/>
          </a:xfrm>
        </p:spPr>
        <p:txBody>
          <a:bodyPr>
            <a:normAutofit/>
          </a:bodyPr>
          <a:lstStyle/>
          <a:p>
            <a:r>
              <a:rPr lang="en-GB" dirty="0"/>
              <a:t>:  Experimental results: RF signals</a:t>
            </a:r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xmlns="" id="{C6A4165C-02BD-357C-B722-BF3CAB82092F}"/>
              </a:ext>
            </a:extLst>
          </p:cNvPr>
          <p:cNvSpPr txBox="1"/>
          <p:nvPr/>
        </p:nvSpPr>
        <p:spPr>
          <a:xfrm>
            <a:off x="4173617" y="1390361"/>
            <a:ext cx="52498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400" dirty="0"/>
          </a:p>
          <a:p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7EC3BD-4852-4439-B161-0913862C6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6" y="1351135"/>
            <a:ext cx="2673465" cy="1815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446447-4169-E8C0-4F08-0B9E2CB53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541" y="1343515"/>
            <a:ext cx="3061454" cy="1782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CFE1C0-4FFD-1A8B-626A-CFAFCE161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710" y="1390361"/>
            <a:ext cx="2888228" cy="1743503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0C42A34C-692A-F1C4-2BF4-7819277A03D8}"/>
              </a:ext>
            </a:extLst>
          </p:cNvPr>
          <p:cNvSpPr txBox="1">
            <a:spLocks noChangeArrowheads="1"/>
          </p:cNvSpPr>
          <p:nvPr/>
        </p:nvSpPr>
        <p:spPr>
          <a:xfrm>
            <a:off x="606122" y="1033699"/>
            <a:ext cx="1823172" cy="3174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600" b="0" kern="0" dirty="0">
                <a:solidFill>
                  <a:schemeClr val="tx1"/>
                </a:solidFill>
              </a:rPr>
              <a:t>RF input power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096E7183-5182-0304-2F66-C3CB5535F528}"/>
              </a:ext>
            </a:extLst>
          </p:cNvPr>
          <p:cNvSpPr txBox="1">
            <a:spLocks noChangeArrowheads="1"/>
          </p:cNvSpPr>
          <p:nvPr/>
        </p:nvSpPr>
        <p:spPr>
          <a:xfrm>
            <a:off x="2751196" y="1033699"/>
            <a:ext cx="3413760" cy="3174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600" b="0" kern="0" dirty="0">
                <a:solidFill>
                  <a:schemeClr val="tx1"/>
                </a:solidFill>
              </a:rPr>
              <a:t>RF probe </a:t>
            </a:r>
            <a:r>
              <a:rPr lang="en-US" altLang="de-DE" sz="1200" b="0" kern="0" dirty="0">
                <a:solidFill>
                  <a:schemeClr val="tx1"/>
                </a:solidFill>
              </a:rPr>
              <a:t>(power inside the cavity)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D2D4998-78E2-B711-87E5-1C6DD2B79D52}"/>
              </a:ext>
            </a:extLst>
          </p:cNvPr>
          <p:cNvSpPr txBox="1">
            <a:spLocks noChangeArrowheads="1"/>
          </p:cNvSpPr>
          <p:nvPr/>
        </p:nvSpPr>
        <p:spPr>
          <a:xfrm>
            <a:off x="6306301" y="1042508"/>
            <a:ext cx="2483996" cy="3174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600" b="0" kern="0" dirty="0">
                <a:solidFill>
                  <a:schemeClr val="tx1"/>
                </a:solidFill>
              </a:rPr>
              <a:t>Reflected RF power</a:t>
            </a:r>
            <a:endParaRPr lang="en-US" altLang="de-DE" sz="1200" b="0" kern="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7835CA9-A366-8B93-274D-CB9BC29815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25" y="3252934"/>
            <a:ext cx="1838444" cy="1255070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EC6F5AE5-A58B-9984-D3E9-ED2668809101}"/>
              </a:ext>
            </a:extLst>
          </p:cNvPr>
          <p:cNvSpPr txBox="1">
            <a:spLocks noChangeArrowheads="1"/>
          </p:cNvSpPr>
          <p:nvPr/>
        </p:nvSpPr>
        <p:spPr>
          <a:xfrm>
            <a:off x="2153594" y="4232928"/>
            <a:ext cx="1174076" cy="2259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600" b="0" kern="0" dirty="0">
                <a:solidFill>
                  <a:schemeClr val="tx1"/>
                </a:solidFill>
              </a:rPr>
              <a:t>RF probe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4C6F0EA3-7EF7-2542-C7B6-BF4E0FED3497}"/>
              </a:ext>
            </a:extLst>
          </p:cNvPr>
          <p:cNvSpPr txBox="1">
            <a:spLocks noChangeArrowheads="1"/>
          </p:cNvSpPr>
          <p:nvPr/>
        </p:nvSpPr>
        <p:spPr>
          <a:xfrm>
            <a:off x="5241224" y="4266691"/>
            <a:ext cx="1550699" cy="3174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400" b="0" kern="0" dirty="0">
                <a:solidFill>
                  <a:schemeClr val="tx1"/>
                </a:solidFill>
              </a:rPr>
              <a:t>Input waveguide</a:t>
            </a:r>
          </a:p>
          <a:p>
            <a:pPr algn="ctr"/>
            <a:endParaRPr lang="en-US" altLang="de-DE" sz="1600" b="0" kern="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551EC2C-63B8-AD2F-AD31-3A3DBEC84421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2740632" y="3890483"/>
            <a:ext cx="886488" cy="34244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A49C909-3B30-17AE-A788-57E293029742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5203669" y="4152900"/>
            <a:ext cx="812905" cy="11379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11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5" y="392915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333894"/>
            <a:ext cx="6869178" cy="392689"/>
          </a:xfrm>
        </p:spPr>
        <p:txBody>
          <a:bodyPr>
            <a:normAutofit/>
          </a:bodyPr>
          <a:lstStyle/>
          <a:p>
            <a:r>
              <a:rPr lang="en-GB" dirty="0"/>
              <a:t>:  Experimental results: electron beam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EB4B44F-237B-D2CE-5AE9-C05113010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34407"/>
              </p:ext>
            </p:extLst>
          </p:nvPr>
        </p:nvGraphicFramePr>
        <p:xfrm>
          <a:off x="4878071" y="3269897"/>
          <a:ext cx="2635250" cy="138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408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RF power</a:t>
                      </a:r>
                      <a:endParaRPr lang="en-US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8.9 MW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5.9 MeV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Repetition rate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50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2808003"/>
                  </a:ext>
                </a:extLst>
              </a:tr>
              <a:tr h="276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 beam charge</a:t>
                      </a:r>
                      <a:endParaRPr lang="en-US" sz="1200" kern="1200" baseline="300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180 </a:t>
                      </a:r>
                      <a:r>
                        <a:rPr lang="en-US" sz="1200" noProof="0" dirty="0" err="1"/>
                        <a:t>pC</a:t>
                      </a:r>
                      <a:endParaRPr lang="en-US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012F93-A7E2-2663-F0A9-B040005F5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99" y="874978"/>
            <a:ext cx="3201029" cy="3834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B77B6A-CF46-A70A-51E9-839E5248F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689" y="919825"/>
            <a:ext cx="5294014" cy="22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3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5" y="392915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333894"/>
            <a:ext cx="6869178" cy="392689"/>
          </a:xfrm>
        </p:spPr>
        <p:txBody>
          <a:bodyPr>
            <a:normAutofit/>
          </a:bodyPr>
          <a:lstStyle/>
          <a:p>
            <a:r>
              <a:rPr lang="en-GB" dirty="0"/>
              <a:t>:  Summary</a:t>
            </a:r>
          </a:p>
        </p:txBody>
      </p:sp>
      <p:sp>
        <p:nvSpPr>
          <p:cNvPr id="18" name="FLUTE (Ferninfrarot Linac- Und Test-Experiment)…">
            <a:extLst>
              <a:ext uri="{FF2B5EF4-FFF2-40B4-BE49-F238E27FC236}">
                <a16:creationId xmlns:a16="http://schemas.microsoft.com/office/drawing/2014/main" xmlns="" id="{B2555A4D-ECD1-19B6-6086-7CB72604549C}"/>
              </a:ext>
            </a:extLst>
          </p:cNvPr>
          <p:cNvSpPr txBox="1">
            <a:spLocks/>
          </p:cNvSpPr>
          <p:nvPr/>
        </p:nvSpPr>
        <p:spPr>
          <a:xfrm>
            <a:off x="358080" y="1069252"/>
            <a:ext cx="7940099" cy="312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Blip>
                <a:blip r:embed="rId4"/>
              </a:buBlip>
            </a:pPr>
            <a:r>
              <a:rPr lang="en-US" sz="1900" dirty="0"/>
              <a:t>Installation of the FLUTE's new RF system for the low-energy section has been successfully completed</a:t>
            </a:r>
            <a:r>
              <a:rPr lang="en-GB" sz="1900" dirty="0"/>
              <a:t>.</a:t>
            </a:r>
          </a:p>
          <a:p>
            <a:pPr>
              <a:lnSpc>
                <a:spcPct val="100000"/>
              </a:lnSpc>
              <a:buFontTx/>
              <a:buBlip>
                <a:blip r:embed="rId4"/>
              </a:buBlip>
            </a:pPr>
            <a:r>
              <a:rPr lang="en-GB" sz="1900" dirty="0"/>
              <a:t>Successful RF conditioning up to 50 Hz with RF power of 8.6 MW (with 3.5 µsec RF pulse)</a:t>
            </a:r>
          </a:p>
          <a:p>
            <a:pPr>
              <a:lnSpc>
                <a:spcPct val="100000"/>
              </a:lnSpc>
              <a:buFontTx/>
              <a:buBlip>
                <a:blip r:embed="rId4"/>
              </a:buBlip>
            </a:pPr>
            <a:r>
              <a:rPr lang="en-US" sz="1900" dirty="0"/>
              <a:t>Electron beam with the following parameters was achieved: </a:t>
            </a:r>
            <a:br>
              <a:rPr lang="en-US" sz="1900" dirty="0"/>
            </a:br>
            <a:r>
              <a:rPr lang="en-US" sz="1900" dirty="0"/>
              <a:t>50 Hz, 5.9 MeV, 180 </a:t>
            </a:r>
            <a:r>
              <a:rPr lang="en-US" sz="1900" dirty="0" err="1"/>
              <a:t>pC</a:t>
            </a:r>
            <a:r>
              <a:rPr lang="en-GB" sz="19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1">
              <a:lnSpc>
                <a:spcPct val="100000"/>
              </a:lnSpc>
              <a:buBlip>
                <a:blip r:embed="rId4"/>
              </a:buBlip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99558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5" y="392915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333894"/>
            <a:ext cx="6869178" cy="392689"/>
          </a:xfrm>
        </p:spPr>
        <p:txBody>
          <a:bodyPr>
            <a:normAutofit/>
          </a:bodyPr>
          <a:lstStyle/>
          <a:p>
            <a:r>
              <a:rPr lang="en-GB" dirty="0"/>
              <a:t>:  Next steps for 2024</a:t>
            </a:r>
          </a:p>
        </p:txBody>
      </p:sp>
      <p:sp>
        <p:nvSpPr>
          <p:cNvPr id="18" name="FLUTE (Ferninfrarot Linac- Und Test-Experiment)…">
            <a:extLst>
              <a:ext uri="{FF2B5EF4-FFF2-40B4-BE49-F238E27FC236}">
                <a16:creationId xmlns:a16="http://schemas.microsoft.com/office/drawing/2014/main" xmlns="" id="{B2555A4D-ECD1-19B6-6086-7CB72604549C}"/>
              </a:ext>
            </a:extLst>
          </p:cNvPr>
          <p:cNvSpPr txBox="1">
            <a:spLocks/>
          </p:cNvSpPr>
          <p:nvPr/>
        </p:nvSpPr>
        <p:spPr>
          <a:xfrm>
            <a:off x="368674" y="1081412"/>
            <a:ext cx="8316361" cy="3552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Blip>
                <a:blip r:embed="rId4"/>
              </a:buBlip>
            </a:pPr>
            <a:r>
              <a:rPr lang="en-US" sz="1900" dirty="0"/>
              <a:t>Further optimization of the laser parameters</a:t>
            </a:r>
          </a:p>
          <a:p>
            <a:pPr>
              <a:lnSpc>
                <a:spcPct val="100000"/>
              </a:lnSpc>
              <a:buFontTx/>
              <a:buBlip>
                <a:blip r:embed="rId4"/>
              </a:buBlip>
            </a:pPr>
            <a:r>
              <a:rPr lang="en-GB" sz="1900" dirty="0"/>
              <a:t>Improving stability of the 10 MW klystron</a:t>
            </a:r>
          </a:p>
          <a:p>
            <a:pPr>
              <a:lnSpc>
                <a:spcPct val="100000"/>
              </a:lnSpc>
              <a:buFontTx/>
              <a:buBlip>
                <a:blip r:embed="rId4"/>
              </a:buBlip>
            </a:pPr>
            <a:r>
              <a:rPr lang="en-GB" sz="1900" dirty="0"/>
              <a:t>Electron beam’s characterisation operating with the new RF system</a:t>
            </a:r>
          </a:p>
          <a:p>
            <a:pPr lvl="1">
              <a:lnSpc>
                <a:spcPct val="100000"/>
              </a:lnSpc>
              <a:buBlip>
                <a:blip r:embed="rId4"/>
              </a:buBlip>
            </a:pPr>
            <a:r>
              <a:rPr lang="en-GB" sz="1700" dirty="0"/>
              <a:t>beam profile, electron energy, bunch charge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en-GB" sz="1900" dirty="0"/>
              <a:t>TÜV</a:t>
            </a:r>
            <a:r>
              <a:rPr lang="en-US" sz="1900" dirty="0"/>
              <a:t> inspection of the personal safety system for continuation of the FLUTE operating license with the new RF system</a:t>
            </a:r>
            <a:endParaRPr lang="en-GB" sz="1900" dirty="0"/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en-GB" sz="1900" dirty="0"/>
              <a:t>Operation of FLUTE for the first users: </a:t>
            </a:r>
            <a:br>
              <a:rPr lang="en-GB" sz="1900" dirty="0"/>
            </a:br>
            <a:r>
              <a:rPr lang="en-GB" sz="1900" dirty="0"/>
              <a:t>experiments for detector developments and medical applications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en-GB" sz="1900" dirty="0"/>
              <a:t>RF conditioning of the </a:t>
            </a:r>
            <a:r>
              <a:rPr lang="en-GB" sz="1900" dirty="0" err="1"/>
              <a:t>linac</a:t>
            </a:r>
            <a:r>
              <a:rPr lang="en-GB" sz="1900" dirty="0"/>
              <a:t> with the new 37 MW RF unit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en-GB" sz="1900" dirty="0"/>
              <a:t>Offering of FLUTE for international users within EU project’s EURO-LABS Transnational Access: </a:t>
            </a:r>
            <a:r>
              <a:rPr lang="en-GB" sz="1400" dirty="0">
                <a:hlinkClick r:id="rId5"/>
              </a:rPr>
              <a:t>https://web.infn.it/EURO-LABS/transnational-access/</a:t>
            </a: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1">
              <a:lnSpc>
                <a:spcPct val="100000"/>
              </a:lnSpc>
              <a:buBlip>
                <a:blip r:embed="rId4"/>
              </a:buBlip>
            </a:pPr>
            <a:endParaRPr lang="en-GB" sz="1700" dirty="0"/>
          </a:p>
        </p:txBody>
      </p:sp>
      <p:pic>
        <p:nvPicPr>
          <p:cNvPr id="4" name="Grafik 3" descr="Ein Bild, das Text, Schrift, Screenshot, Reihe enthält.&#10;&#10;Automatisch generierte Beschreibung">
            <a:extLst>
              <a:ext uri="{FF2B5EF4-FFF2-40B4-BE49-F238E27FC236}">
                <a16:creationId xmlns:a16="http://schemas.microsoft.com/office/drawing/2014/main" xmlns="" id="{8421EF5E-61E5-847C-9935-6900546C94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14" y="4282996"/>
            <a:ext cx="4236603" cy="5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45" y="310443"/>
            <a:ext cx="6869178" cy="575989"/>
          </a:xfrm>
        </p:spPr>
        <p:txBody>
          <a:bodyPr/>
          <a:lstStyle/>
          <a:p>
            <a:r>
              <a:rPr lang="en-GB" dirty="0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1811834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4" y="498224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249070"/>
            <a:ext cx="6869178" cy="575989"/>
          </a:xfrm>
        </p:spPr>
        <p:txBody>
          <a:bodyPr/>
          <a:lstStyle/>
          <a:p>
            <a:r>
              <a:rPr lang="en-GB" dirty="0"/>
              <a:t>  New RF photo-injector </a:t>
            </a:r>
          </a:p>
        </p:txBody>
      </p:sp>
      <p:pic>
        <p:nvPicPr>
          <p:cNvPr id="4" name="Picture 3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xmlns="" id="{E6925CBD-B1C6-BE59-A2EE-976E058BA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00" y="1171217"/>
            <a:ext cx="4205778" cy="35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4" y="498224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249070"/>
            <a:ext cx="6869178" cy="575989"/>
          </a:xfrm>
        </p:spPr>
        <p:txBody>
          <a:bodyPr/>
          <a:lstStyle/>
          <a:p>
            <a:r>
              <a:rPr lang="en-GB" dirty="0"/>
              <a:t>  New RF photo-injector </a:t>
            </a:r>
          </a:p>
        </p:txBody>
      </p:sp>
      <p:pic>
        <p:nvPicPr>
          <p:cNvPr id="1026" name="Picture 2" descr="C:\Users\uj5612\Documents\FLUTE RF upgrade\RF photo-injector RadiaBeam\RF gun RadiaBeam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63" y="1020287"/>
            <a:ext cx="4407143" cy="35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13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4" y="498224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249070"/>
            <a:ext cx="6869178" cy="575989"/>
          </a:xfrm>
        </p:spPr>
        <p:txBody>
          <a:bodyPr/>
          <a:lstStyle/>
          <a:p>
            <a:r>
              <a:rPr lang="en-GB" dirty="0"/>
              <a:t>  RF photo-injector cross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2C7718-CF02-CC63-44B3-B7919F9A7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41" y="938083"/>
            <a:ext cx="3555532" cy="325094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5E617231-DF26-DBF2-2621-8EB2A3CB29B9}"/>
              </a:ext>
            </a:extLst>
          </p:cNvPr>
          <p:cNvSpPr txBox="1">
            <a:spLocks noChangeArrowheads="1"/>
          </p:cNvSpPr>
          <p:nvPr/>
        </p:nvSpPr>
        <p:spPr>
          <a:xfrm>
            <a:off x="1565526" y="1288876"/>
            <a:ext cx="1673029" cy="3600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de-DE" sz="2000" b="0" kern="0" dirty="0">
                <a:solidFill>
                  <a:schemeClr val="tx1"/>
                </a:solidFill>
              </a:rPr>
              <a:t>Cathode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EF8EA244-D6F0-7C7E-4370-6007E42800D8}"/>
              </a:ext>
            </a:extLst>
          </p:cNvPr>
          <p:cNvSpPr txBox="1">
            <a:spLocks noChangeArrowheads="1"/>
          </p:cNvSpPr>
          <p:nvPr/>
        </p:nvSpPr>
        <p:spPr>
          <a:xfrm>
            <a:off x="379185" y="2882298"/>
            <a:ext cx="2024552" cy="1720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de-DE" sz="2000" b="0" kern="0" dirty="0">
                <a:solidFill>
                  <a:schemeClr val="tx1"/>
                </a:solidFill>
              </a:rPr>
              <a:t>Cooling pipes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0ADB0862-D820-6966-2C97-C0E4ACB72C0C}"/>
              </a:ext>
            </a:extLst>
          </p:cNvPr>
          <p:cNvSpPr txBox="1">
            <a:spLocks noChangeArrowheads="1"/>
          </p:cNvSpPr>
          <p:nvPr/>
        </p:nvSpPr>
        <p:spPr>
          <a:xfrm>
            <a:off x="5788324" y="1149317"/>
            <a:ext cx="3036451" cy="3600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de-DE" sz="2000" b="0" kern="0" dirty="0">
                <a:solidFill>
                  <a:schemeClr val="tx1"/>
                </a:solidFill>
              </a:rPr>
              <a:t>Bi-directional tuners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1873ECA2-9532-FDFB-F922-91597E31F4F8}"/>
              </a:ext>
            </a:extLst>
          </p:cNvPr>
          <p:cNvSpPr txBox="1">
            <a:spLocks noChangeArrowheads="1"/>
          </p:cNvSpPr>
          <p:nvPr/>
        </p:nvSpPr>
        <p:spPr>
          <a:xfrm>
            <a:off x="5596574" y="3444434"/>
            <a:ext cx="3228201" cy="3717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de-DE" sz="2000" b="0" kern="0" dirty="0">
                <a:solidFill>
                  <a:schemeClr val="tx1"/>
                </a:solidFill>
              </a:rPr>
              <a:t>Waveguide coupling port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D8F68E5-52EB-A1BB-C320-1B0E11E7D898}"/>
              </a:ext>
            </a:extLst>
          </p:cNvPr>
          <p:cNvCxnSpPr>
            <a:cxnSpLocks/>
          </p:cNvCxnSpPr>
          <p:nvPr/>
        </p:nvCxnSpPr>
        <p:spPr>
          <a:xfrm>
            <a:off x="2664231" y="1586154"/>
            <a:ext cx="1605844" cy="58406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04C991E-C00B-A286-3A87-3F27D44E7779}"/>
              </a:ext>
            </a:extLst>
          </p:cNvPr>
          <p:cNvCxnSpPr>
            <a:cxnSpLocks/>
          </p:cNvCxnSpPr>
          <p:nvPr/>
        </p:nvCxnSpPr>
        <p:spPr>
          <a:xfrm flipV="1">
            <a:off x="1911906" y="2710262"/>
            <a:ext cx="636385" cy="2393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1B0ABDC8-B296-1768-D076-55F5707B4EE2}"/>
              </a:ext>
            </a:extLst>
          </p:cNvPr>
          <p:cNvCxnSpPr>
            <a:cxnSpLocks/>
          </p:cNvCxnSpPr>
          <p:nvPr/>
        </p:nvCxnSpPr>
        <p:spPr>
          <a:xfrm flipV="1">
            <a:off x="1043918" y="2170219"/>
            <a:ext cx="1504373" cy="75973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F8B7A96-AFBA-68EC-5035-629C33C39B47}"/>
              </a:ext>
            </a:extLst>
          </p:cNvPr>
          <p:cNvCxnSpPr>
            <a:cxnSpLocks/>
          </p:cNvCxnSpPr>
          <p:nvPr/>
        </p:nvCxnSpPr>
        <p:spPr>
          <a:xfrm flipH="1">
            <a:off x="5089585" y="1398151"/>
            <a:ext cx="715992" cy="18800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B30D5B3-A2C6-F7CB-D836-073EF5243528}"/>
              </a:ext>
            </a:extLst>
          </p:cNvPr>
          <p:cNvCxnSpPr>
            <a:cxnSpLocks/>
          </p:cNvCxnSpPr>
          <p:nvPr/>
        </p:nvCxnSpPr>
        <p:spPr>
          <a:xfrm flipH="1" flipV="1">
            <a:off x="5184475" y="2458528"/>
            <a:ext cx="1219542" cy="98484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55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4" y="498224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249070"/>
            <a:ext cx="6869178" cy="575989"/>
          </a:xfrm>
        </p:spPr>
        <p:txBody>
          <a:bodyPr/>
          <a:lstStyle/>
          <a:p>
            <a:r>
              <a:rPr lang="en-GB" dirty="0"/>
              <a:t>  RF photo-injector cross 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9E5FAE-2C9A-6B3E-DAD1-C6995D393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35" y="869075"/>
            <a:ext cx="4026264" cy="38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4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26" y="892180"/>
            <a:ext cx="3387459" cy="2319805"/>
          </a:xfrm>
          <a:prstGeom prst="rect">
            <a:avLst/>
          </a:prstGeom>
        </p:spPr>
      </p:pic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84" y="491162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249070"/>
            <a:ext cx="6869178" cy="575989"/>
          </a:xfrm>
        </p:spPr>
        <p:txBody>
          <a:bodyPr/>
          <a:lstStyle/>
          <a:p>
            <a:r>
              <a:rPr lang="en-GB" dirty="0"/>
              <a:t>: 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Accelerator test facility at KIT</a:t>
            </a:r>
          </a:p>
        </p:txBody>
      </p:sp>
      <p:sp>
        <p:nvSpPr>
          <p:cNvPr id="7" name="FLUTE (Ferninfrarot Linac- Und Test-Experiment)…">
            <a:extLst>
              <a:ext uri="{FF2B5EF4-FFF2-40B4-BE49-F238E27FC236}">
                <a16:creationId xmlns:a16="http://schemas.microsoft.com/office/drawing/2014/main" xmlns="" id="{1FAF5EE0-3B88-C0EA-B21A-DC5E2661EE3A}"/>
              </a:ext>
            </a:extLst>
          </p:cNvPr>
          <p:cNvSpPr txBox="1">
            <a:spLocks/>
          </p:cNvSpPr>
          <p:nvPr/>
        </p:nvSpPr>
        <p:spPr>
          <a:xfrm>
            <a:off x="234795" y="1221351"/>
            <a:ext cx="5939872" cy="33658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Blip>
                <a:blip r:embed="rId6"/>
              </a:buBlip>
            </a:pPr>
            <a:r>
              <a:rPr lang="en-GB" sz="1800" dirty="0"/>
              <a:t>FLUTE (</a:t>
            </a:r>
            <a:r>
              <a:rPr lang="en-GB" sz="1800" dirty="0" err="1"/>
              <a:t>Ferninfrarot</a:t>
            </a:r>
            <a:r>
              <a:rPr lang="en-GB" sz="1800" dirty="0"/>
              <a:t> </a:t>
            </a:r>
            <a:r>
              <a:rPr lang="en-GB" sz="1800" dirty="0" err="1"/>
              <a:t>Linac</a:t>
            </a:r>
            <a:r>
              <a:rPr lang="en-GB" sz="1800" dirty="0"/>
              <a:t>- Und Test-Experiment) </a:t>
            </a:r>
          </a:p>
          <a:p>
            <a:pPr lvl="1">
              <a:lnSpc>
                <a:spcPct val="100000"/>
              </a:lnSpc>
              <a:buFontTx/>
              <a:buBlip>
                <a:blip r:embed="rId7"/>
              </a:buBlip>
            </a:pPr>
            <a:r>
              <a:rPr lang="en-GB" sz="1600" dirty="0" err="1"/>
              <a:t>Linac</a:t>
            </a:r>
            <a:r>
              <a:rPr lang="en-GB" sz="1600" dirty="0"/>
              <a:t>-based test facility for accelerator physics</a:t>
            </a:r>
          </a:p>
          <a:p>
            <a:pPr lvl="1">
              <a:lnSpc>
                <a:spcPct val="100000"/>
              </a:lnSpc>
              <a:buFontTx/>
              <a:buBlip>
                <a:blip r:embed="rId7"/>
              </a:buBlip>
            </a:pPr>
            <a:r>
              <a:rPr lang="en-GB" sz="1600" dirty="0"/>
              <a:t>Experiments with THz radiation</a:t>
            </a:r>
          </a:p>
          <a:p>
            <a:pPr>
              <a:lnSpc>
                <a:spcPct val="100000"/>
              </a:lnSpc>
              <a:buFontTx/>
              <a:buBlip>
                <a:blip r:embed="rId6"/>
              </a:buBlip>
            </a:pPr>
            <a:endParaRPr lang="en-GB" sz="1500" dirty="0"/>
          </a:p>
          <a:p>
            <a:pPr>
              <a:lnSpc>
                <a:spcPct val="100000"/>
              </a:lnSpc>
              <a:buFontTx/>
              <a:buBlip>
                <a:blip r:embed="rId6"/>
              </a:buBlip>
            </a:pPr>
            <a:r>
              <a:rPr lang="en-GB" sz="1800" dirty="0"/>
              <a:t>R&amp;D topics</a:t>
            </a:r>
          </a:p>
          <a:p>
            <a:pPr lvl="1">
              <a:lnSpc>
                <a:spcPct val="100000"/>
              </a:lnSpc>
              <a:buFontTx/>
              <a:buBlip>
                <a:blip r:embed="rId7"/>
              </a:buBlip>
            </a:pPr>
            <a:r>
              <a:rPr lang="en-GB" sz="1600" dirty="0"/>
              <a:t>Serve as a test bench for new beam </a:t>
            </a:r>
            <a:br>
              <a:rPr lang="en-GB" sz="1600" dirty="0"/>
            </a:br>
            <a:r>
              <a:rPr lang="en-GB" sz="1600" dirty="0"/>
              <a:t>diagnostic methods and tools</a:t>
            </a:r>
          </a:p>
          <a:p>
            <a:pPr lvl="1">
              <a:lnSpc>
                <a:spcPct val="100000"/>
              </a:lnSpc>
              <a:buFontTx/>
              <a:buBlip>
                <a:blip r:embed="rId7"/>
              </a:buBlip>
            </a:pPr>
            <a:r>
              <a:rPr lang="en-US" sz="1600" dirty="0"/>
              <a:t>Synchronization up to femtosecond level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en-GB" sz="1600" dirty="0"/>
              <a:t>Systematic bunch compression </a:t>
            </a:r>
            <a:br>
              <a:rPr lang="en-GB" sz="1600" dirty="0"/>
            </a:br>
            <a:r>
              <a:rPr lang="en-GB" sz="1600" dirty="0"/>
              <a:t>and THz generation studies</a:t>
            </a:r>
            <a:endParaRPr lang="en-US" sz="1600" dirty="0"/>
          </a:p>
          <a:p>
            <a:pPr lvl="1">
              <a:lnSpc>
                <a:spcPct val="110000"/>
              </a:lnSpc>
              <a:buBlip>
                <a:blip r:embed="rId7"/>
              </a:buBlip>
            </a:pPr>
            <a:r>
              <a:rPr lang="en-GB" sz="1600" dirty="0"/>
              <a:t>Compare different coherent </a:t>
            </a:r>
            <a:br>
              <a:rPr lang="en-GB" sz="1600" dirty="0"/>
            </a:br>
            <a:r>
              <a:rPr lang="en-GB" sz="1600" dirty="0"/>
              <a:t>THz radiation generation schemes</a:t>
            </a:r>
          </a:p>
        </p:txBody>
      </p:sp>
      <p:graphicFrame>
        <p:nvGraphicFramePr>
          <p:cNvPr id="10" name="Tabelle">
            <a:extLst>
              <a:ext uri="{FF2B5EF4-FFF2-40B4-BE49-F238E27FC236}">
                <a16:creationId xmlns:a16="http://schemas.microsoft.com/office/drawing/2014/main" xmlns="" id="{ED5F53E8-8463-C337-16CC-AF02EFA62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672061"/>
              </p:ext>
            </p:extLst>
          </p:nvPr>
        </p:nvGraphicFramePr>
        <p:xfrm>
          <a:off x="5148649" y="3272011"/>
          <a:ext cx="3830595" cy="1255870"/>
        </p:xfrm>
        <a:graphic>
          <a:graphicData uri="http://schemas.openxmlformats.org/drawingml/2006/table">
            <a:tbl>
              <a:tblPr bandRow="1"/>
              <a:tblGrid>
                <a:gridCol w="2129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8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1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1174"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Final electron energy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~ 41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MeV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Electron bunch charge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lang="en-GB" sz="14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0.00</a:t>
                      </a: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1 - </a:t>
                      </a:r>
                      <a:r>
                        <a:rPr lang="en-GB" sz="14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Electron bunch length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1 - 300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Pulse repetition rate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Hz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THz E-Field strength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up to 1.2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1280" defTabSz="1821656">
                        <a:spcBef>
                          <a:spcPts val="800"/>
                        </a:spcBef>
                        <a:tabLst>
                          <a:tab pos="1816100" algn="l"/>
                        </a:tabLst>
                        <a:defRPr sz="1800"/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GV/m</a:t>
                      </a:r>
                    </a:p>
                  </a:txBody>
                  <a:tcPr marL="4763" marR="4763" marT="4763" marB="4763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DESY-Logo_3C.png" descr="DESY-Logo_3C.png">
            <a:extLst>
              <a:ext uri="{FF2B5EF4-FFF2-40B4-BE49-F238E27FC236}">
                <a16:creationId xmlns:a16="http://schemas.microsoft.com/office/drawing/2014/main" xmlns="" id="{A3DE420A-9CB3-81A6-CD53-4A6DAE5CE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1875" y="2022086"/>
            <a:ext cx="412554" cy="412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SI_logo_high-res.png" descr="PSI_logo_high-res.png">
            <a:extLst>
              <a:ext uri="{FF2B5EF4-FFF2-40B4-BE49-F238E27FC236}">
                <a16:creationId xmlns:a16="http://schemas.microsoft.com/office/drawing/2014/main" xmlns="" id="{5A19F450-669B-F5FE-B584-323D9AA937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6581" y="2602273"/>
            <a:ext cx="975512" cy="348258"/>
          </a:xfrm>
          <a:prstGeom prst="rect">
            <a:avLst/>
          </a:prstGeom>
          <a:ln w="3175"/>
        </p:spPr>
      </p:pic>
    </p:spTree>
    <p:extLst>
      <p:ext uri="{BB962C8B-B14F-4D97-AF65-F5344CB8AC3E}">
        <p14:creationId xmlns:p14="http://schemas.microsoft.com/office/powerpoint/2010/main" val="7967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4" y="491162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409969"/>
            <a:ext cx="6869178" cy="415090"/>
          </a:xfrm>
        </p:spPr>
        <p:txBody>
          <a:bodyPr/>
          <a:lstStyle/>
          <a:p>
            <a:r>
              <a:rPr lang="en-GB" dirty="0"/>
              <a:t>: 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Layout</a:t>
            </a:r>
          </a:p>
        </p:txBody>
      </p:sp>
      <p:sp>
        <p:nvSpPr>
          <p:cNvPr id="7" name="Shape 137">
            <a:extLst>
              <a:ext uri="{FF2B5EF4-FFF2-40B4-BE49-F238E27FC236}">
                <a16:creationId xmlns:a16="http://schemas.microsoft.com/office/drawing/2014/main" xmlns="" id="{47B86A77-37CE-8432-FFBA-1ED461F624DD}"/>
              </a:ext>
            </a:extLst>
          </p:cNvPr>
          <p:cNvSpPr/>
          <p:nvPr/>
        </p:nvSpPr>
        <p:spPr>
          <a:xfrm flipV="1">
            <a:off x="5091793" y="1616749"/>
            <a:ext cx="0" cy="1555516"/>
          </a:xfrm>
          <a:prstGeom prst="line">
            <a:avLst/>
          </a:prstGeom>
          <a:ln w="28575">
            <a:solidFill>
              <a:srgbClr val="797979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>
              <a:buClrTx/>
              <a:buFontTx/>
              <a:tabLst>
                <a:tab pos="1295400" algn="l"/>
                <a:tab pos="2603500" algn="l"/>
                <a:tab pos="3898900" algn="l"/>
                <a:tab pos="5207000" algn="l"/>
                <a:tab pos="6502400" algn="l"/>
                <a:tab pos="7797800" algn="l"/>
                <a:tab pos="9105900" algn="l"/>
                <a:tab pos="10401300" algn="l"/>
                <a:tab pos="11709400" algn="l"/>
                <a:tab pos="13004800" algn="l"/>
                <a:tab pos="14300200" algn="l"/>
              </a:tabLst>
            </a:pPr>
            <a:endParaRPr/>
          </a:p>
        </p:txBody>
      </p:sp>
      <p:sp>
        <p:nvSpPr>
          <p:cNvPr id="10" name="Shape 137">
            <a:extLst>
              <a:ext uri="{FF2B5EF4-FFF2-40B4-BE49-F238E27FC236}">
                <a16:creationId xmlns:a16="http://schemas.microsoft.com/office/drawing/2014/main" xmlns="" id="{01BC6A5D-F0C8-7CC5-2673-63732FE84138}"/>
              </a:ext>
            </a:extLst>
          </p:cNvPr>
          <p:cNvSpPr/>
          <p:nvPr/>
        </p:nvSpPr>
        <p:spPr>
          <a:xfrm flipV="1">
            <a:off x="2401842" y="1609715"/>
            <a:ext cx="1" cy="1562550"/>
          </a:xfrm>
          <a:prstGeom prst="line">
            <a:avLst/>
          </a:prstGeom>
          <a:ln w="28575">
            <a:solidFill>
              <a:srgbClr val="797979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>
              <a:buClrTx/>
              <a:buFontTx/>
              <a:tabLst>
                <a:tab pos="1295400" algn="l"/>
                <a:tab pos="2603500" algn="l"/>
                <a:tab pos="3898900" algn="l"/>
                <a:tab pos="5207000" algn="l"/>
                <a:tab pos="6502400" algn="l"/>
                <a:tab pos="7797800" algn="l"/>
                <a:tab pos="9105900" algn="l"/>
                <a:tab pos="10401300" algn="l"/>
                <a:tab pos="11709400" algn="l"/>
                <a:tab pos="13004800" algn="l"/>
                <a:tab pos="14300200" algn="l"/>
              </a:tabLst>
            </a:pPr>
            <a:endParaRPr/>
          </a:p>
        </p:txBody>
      </p:sp>
      <p:pic>
        <p:nvPicPr>
          <p:cNvPr id="17" name="Picture 2" descr="P:\SplitRingResonator\SVG drawings\FLUTE_schematic_layout_20180321.png">
            <a:extLst>
              <a:ext uri="{FF2B5EF4-FFF2-40B4-BE49-F238E27FC236}">
                <a16:creationId xmlns:a16="http://schemas.microsoft.com/office/drawing/2014/main" xmlns="" id="{36F44F48-5991-288B-36DB-9AC8DA84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3" y="1997311"/>
            <a:ext cx="8949104" cy="18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35132474-A7B2-ADEF-31F5-A58F082D4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56" y="1545460"/>
            <a:ext cx="2160241" cy="32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sz="1600" kern="0" dirty="0">
                <a:solidFill>
                  <a:srgbClr val="5A6EB4"/>
                </a:solidFill>
                <a:latin typeface="+mn-lt"/>
              </a:rPr>
              <a:t>5.5 MeV</a:t>
            </a:r>
            <a:r>
              <a:rPr lang="de-DE" sz="1600" b="0" kern="0" dirty="0">
                <a:latin typeface="+mn-lt"/>
              </a:rPr>
              <a:t> section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6D0C2B39-B45A-C913-6080-36CC55536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568" y="1545460"/>
            <a:ext cx="1841087" cy="57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600" kern="0" dirty="0">
                <a:solidFill>
                  <a:srgbClr val="5A6EB4"/>
                </a:solidFill>
                <a:latin typeface="+mn-lt"/>
              </a:rPr>
              <a:t>41 MeV</a:t>
            </a:r>
            <a:r>
              <a:rPr lang="de-DE" sz="1600" b="0" kern="0" dirty="0">
                <a:latin typeface="+mn-lt"/>
              </a:rPr>
              <a:t> </a:t>
            </a:r>
            <a:r>
              <a:rPr lang="en-GB" sz="1600" b="0" kern="0" dirty="0">
                <a:latin typeface="+mn-lt"/>
              </a:rPr>
              <a:t>section</a:t>
            </a:r>
          </a:p>
          <a:p>
            <a:pPr>
              <a:lnSpc>
                <a:spcPct val="150000"/>
              </a:lnSpc>
            </a:pPr>
            <a:r>
              <a:rPr lang="de-DE" sz="1200" b="0" kern="0" dirty="0">
                <a:latin typeface="+mn-lt"/>
              </a:rPr>
              <a:t>Beam </a:t>
            </a:r>
            <a:r>
              <a:rPr lang="en-GB" sz="1200" b="0" kern="0" dirty="0">
                <a:latin typeface="+mn-lt"/>
              </a:rPr>
              <a:t>length</a:t>
            </a:r>
            <a:r>
              <a:rPr lang="de-DE" sz="1200" b="0" kern="0" dirty="0">
                <a:latin typeface="+mn-lt"/>
              </a:rPr>
              <a:t>: 0.5 – 2.5 ps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72F05C2B-A164-BC42-2F68-CABADE4B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832" y="1545460"/>
            <a:ext cx="3101321" cy="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600" kern="0" dirty="0">
                <a:solidFill>
                  <a:srgbClr val="5A6EB4"/>
                </a:solidFill>
                <a:latin typeface="+mn-lt"/>
              </a:rPr>
              <a:t>Buncher</a:t>
            </a:r>
            <a:r>
              <a:rPr lang="de-DE" sz="1600" b="0" kern="0" dirty="0">
                <a:latin typeface="+mn-lt"/>
              </a:rPr>
              <a:t> </a:t>
            </a:r>
            <a:r>
              <a:rPr lang="de-DE" sz="1600" b="0" kern="0" dirty="0">
                <a:solidFill>
                  <a:srgbClr val="5A6EB4"/>
                </a:solidFill>
                <a:latin typeface="+mn-lt"/>
              </a:rPr>
              <a:t>and </a:t>
            </a:r>
            <a:r>
              <a:rPr lang="de-DE" sz="1600" b="0" kern="0" dirty="0" err="1">
                <a:solidFill>
                  <a:srgbClr val="5A6EB4"/>
                </a:solidFill>
                <a:latin typeface="+mn-lt"/>
              </a:rPr>
              <a:t>THz</a:t>
            </a:r>
            <a:r>
              <a:rPr lang="de-DE" sz="1600" b="0" kern="0" dirty="0">
                <a:solidFill>
                  <a:srgbClr val="5A6EB4"/>
                </a:solidFill>
                <a:latin typeface="+mn-lt"/>
              </a:rPr>
              <a:t> </a:t>
            </a:r>
            <a:r>
              <a:rPr lang="de-DE" sz="1600" b="0" kern="0" dirty="0" err="1">
                <a:latin typeface="+mn-lt"/>
              </a:rPr>
              <a:t>section</a:t>
            </a:r>
            <a:endParaRPr lang="de-DE" sz="1600" b="0" kern="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sz="1000" b="0" kern="0" dirty="0">
                <a:latin typeface="+mn-lt"/>
              </a:rPr>
              <a:t>                                     </a:t>
            </a:r>
            <a:r>
              <a:rPr lang="de-DE" sz="1200" b="0" kern="0" dirty="0">
                <a:latin typeface="+mn-lt"/>
              </a:rPr>
              <a:t>Beam </a:t>
            </a:r>
            <a:r>
              <a:rPr lang="en-GB" sz="1200" b="0" kern="0" dirty="0">
                <a:latin typeface="+mn-lt"/>
              </a:rPr>
              <a:t>length</a:t>
            </a:r>
            <a:r>
              <a:rPr lang="de-DE" sz="1200" b="0" kern="0" dirty="0">
                <a:latin typeface="+mn-lt"/>
              </a:rPr>
              <a:t>: 3 </a:t>
            </a:r>
            <a:r>
              <a:rPr lang="de-DE" sz="1200" b="0" kern="0" dirty="0" err="1">
                <a:latin typeface="+mn-lt"/>
              </a:rPr>
              <a:t>fs</a:t>
            </a:r>
            <a:r>
              <a:rPr lang="de-DE" sz="1200" b="0" kern="0" dirty="0">
                <a:latin typeface="+mn-lt"/>
              </a:rPr>
              <a:t> – 500 </a:t>
            </a:r>
            <a:r>
              <a:rPr lang="de-DE" sz="1200" b="0" kern="0" dirty="0" err="1">
                <a:latin typeface="+mn-lt"/>
              </a:rPr>
              <a:t>fs</a:t>
            </a:r>
            <a:r>
              <a:rPr lang="de-DE" sz="1200" b="0" kern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84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EE813-F4D5-72C3-35E4-14A17E9B6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6" y="962633"/>
            <a:ext cx="5406792" cy="3533851"/>
          </a:xfrm>
          <a:prstGeom prst="rect">
            <a:avLst/>
          </a:prstGeom>
        </p:spPr>
      </p:pic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53" y="361131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365758"/>
            <a:ext cx="6869178" cy="325655"/>
          </a:xfrm>
        </p:spPr>
        <p:txBody>
          <a:bodyPr>
            <a:normAutofit fontScale="90000"/>
          </a:bodyPr>
          <a:lstStyle/>
          <a:p>
            <a:r>
              <a:rPr lang="en-GB" dirty="0"/>
              <a:t>:  Configuration of the first RF system</a:t>
            </a:r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xmlns="" id="{DE781BC2-CD42-D484-3840-447ED3E73ED2}"/>
              </a:ext>
            </a:extLst>
          </p:cNvPr>
          <p:cNvSpPr txBox="1"/>
          <p:nvPr/>
        </p:nvSpPr>
        <p:spPr>
          <a:xfrm>
            <a:off x="3763469" y="3326933"/>
            <a:ext cx="174590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RF photo-injector:</a:t>
            </a:r>
          </a:p>
          <a:p>
            <a:r>
              <a:rPr lang="en-GB" sz="1400" dirty="0"/>
              <a:t>E</a:t>
            </a:r>
            <a:r>
              <a:rPr lang="en-GB" sz="1400" baseline="-25000" dirty="0"/>
              <a:t>max</a:t>
            </a:r>
            <a:r>
              <a:rPr lang="en-GB" sz="1400" dirty="0"/>
              <a:t>= 100 MV/m</a:t>
            </a:r>
          </a:p>
          <a:p>
            <a:r>
              <a:rPr lang="en-GB" sz="1400" dirty="0"/>
              <a:t>E = 7 MeV</a:t>
            </a:r>
          </a:p>
          <a:p>
            <a:r>
              <a:rPr lang="en-GB" sz="1400" dirty="0"/>
              <a:t>q = 1 </a:t>
            </a:r>
            <a:r>
              <a:rPr lang="en-GB" sz="1400" dirty="0" err="1"/>
              <a:t>pC</a:t>
            </a:r>
            <a:r>
              <a:rPr lang="en-GB" sz="1400" dirty="0"/>
              <a:t> – 1 </a:t>
            </a:r>
            <a:r>
              <a:rPr lang="en-GB" sz="1400" dirty="0" err="1"/>
              <a:t>nC</a:t>
            </a:r>
            <a:endParaRPr lang="en-GB" sz="1400" dirty="0"/>
          </a:p>
          <a:p>
            <a:r>
              <a:rPr lang="en-GB" sz="1400" dirty="0" err="1"/>
              <a:t>t</a:t>
            </a:r>
            <a:r>
              <a:rPr lang="en-GB" sz="1400" baseline="-25000" dirty="0" err="1"/>
              <a:t>beam</a:t>
            </a:r>
            <a:r>
              <a:rPr lang="en-GB" sz="1400" dirty="0"/>
              <a:t>= 0.5 – 2.5 </a:t>
            </a:r>
            <a:r>
              <a:rPr lang="en-GB" sz="1400" dirty="0" err="1"/>
              <a:t>ps</a:t>
            </a:r>
            <a:endParaRPr lang="en-GB" sz="1400" dirty="0"/>
          </a:p>
        </p:txBody>
      </p:sp>
      <p:sp>
        <p:nvSpPr>
          <p:cNvPr id="2" name="Textfeld 3">
            <a:extLst>
              <a:ext uri="{FF2B5EF4-FFF2-40B4-BE49-F238E27FC236}">
                <a16:creationId xmlns:a16="http://schemas.microsoft.com/office/drawing/2014/main" xmlns="" id="{A6A5A503-4060-B8F8-36D6-1D11E43DD558}"/>
              </a:ext>
            </a:extLst>
          </p:cNvPr>
          <p:cNvSpPr txBox="1"/>
          <p:nvPr/>
        </p:nvSpPr>
        <p:spPr>
          <a:xfrm>
            <a:off x="325951" y="2902168"/>
            <a:ext cx="118681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Klystron:</a:t>
            </a:r>
          </a:p>
          <a:p>
            <a:r>
              <a:rPr lang="en-GB" sz="1400" dirty="0"/>
              <a:t>45 MW</a:t>
            </a:r>
          </a:p>
          <a:p>
            <a:r>
              <a:rPr lang="en-GB" sz="1400" dirty="0"/>
              <a:t>3 GHz</a:t>
            </a:r>
          </a:p>
          <a:p>
            <a:r>
              <a:rPr lang="en-GB" sz="1400" dirty="0"/>
              <a:t>5 Hz</a:t>
            </a:r>
          </a:p>
          <a:p>
            <a:r>
              <a:rPr lang="en-GB" sz="1400" dirty="0" err="1"/>
              <a:t>t</a:t>
            </a:r>
            <a:r>
              <a:rPr lang="en-GB" sz="1400" baseline="-25000" dirty="0" err="1"/>
              <a:t>pulse</a:t>
            </a:r>
            <a:r>
              <a:rPr lang="en-GB" sz="1400" dirty="0"/>
              <a:t>= 4.5 µs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7D46AFBF-3064-4337-6D4C-460FF9A78BEB}"/>
              </a:ext>
            </a:extLst>
          </p:cNvPr>
          <p:cNvSpPr txBox="1"/>
          <p:nvPr/>
        </p:nvSpPr>
        <p:spPr>
          <a:xfrm>
            <a:off x="5516044" y="1206064"/>
            <a:ext cx="359429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03652" indent="-203652" defTabSz="685983">
              <a:spcBef>
                <a:spcPts val="360"/>
              </a:spcBef>
              <a:buSzPct val="88000"/>
              <a:buBlip>
                <a:blip r:embed="rId5"/>
              </a:buBlip>
            </a:pPr>
            <a:r>
              <a:rPr lang="en-GB" sz="1600" b="1" dirty="0"/>
              <a:t>Main challenges of the first configuration of the RF system: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Limited repetition rate of 7 Hz due to the RF photo-injector design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High dark current produced by the RF photo-injector </a:t>
            </a:r>
            <a:r>
              <a:rPr lang="en-GB" sz="1600" dirty="0" smtClean="0"/>
              <a:t>(above 1 </a:t>
            </a:r>
            <a:r>
              <a:rPr lang="en-GB" sz="1600" dirty="0" err="1"/>
              <a:t>nC</a:t>
            </a:r>
            <a:r>
              <a:rPr lang="en-GB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Old modulator design with low stability and reliability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Total energy limited to 41 MeV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Waveguide configuration requires almost the full volume to be operated under SF</a:t>
            </a:r>
            <a:r>
              <a:rPr lang="en-GB" sz="1600" baseline="-25000" dirty="0"/>
              <a:t>6</a:t>
            </a:r>
            <a:r>
              <a:rPr lang="en-GB" sz="1600" dirty="0"/>
              <a:t> gas</a:t>
            </a:r>
          </a:p>
        </p:txBody>
      </p:sp>
    </p:spTree>
    <p:extLst>
      <p:ext uri="{BB962C8B-B14F-4D97-AF65-F5344CB8AC3E}">
        <p14:creationId xmlns:p14="http://schemas.microsoft.com/office/powerpoint/2010/main" val="112302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3E9DF-002C-D783-D462-D08DA7844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35" y="1565303"/>
            <a:ext cx="5773389" cy="2849113"/>
          </a:xfrm>
          <a:prstGeom prst="rect">
            <a:avLst/>
          </a:prstGeom>
        </p:spPr>
      </p:pic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37" y="392915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333894"/>
            <a:ext cx="6869178" cy="392689"/>
          </a:xfrm>
        </p:spPr>
        <p:txBody>
          <a:bodyPr>
            <a:normAutofit/>
          </a:bodyPr>
          <a:lstStyle/>
          <a:p>
            <a:r>
              <a:rPr lang="en-GB" dirty="0"/>
              <a:t>:  New RF system</a:t>
            </a:r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xmlns="" id="{DE781BC2-CD42-D484-3840-447ED3E73ED2}"/>
              </a:ext>
            </a:extLst>
          </p:cNvPr>
          <p:cNvSpPr txBox="1"/>
          <p:nvPr/>
        </p:nvSpPr>
        <p:spPr>
          <a:xfrm>
            <a:off x="5466244" y="1004777"/>
            <a:ext cx="192024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10 MW RF unit</a:t>
            </a:r>
          </a:p>
          <a:p>
            <a:r>
              <a:rPr lang="en-GB" sz="1200" dirty="0"/>
              <a:t>3 GHz, 4.5 µs, 50 Hz</a:t>
            </a:r>
            <a:endParaRPr lang="en-GB" sz="9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70DFA7D9-7F76-250D-A6E1-08AD91525A45}"/>
              </a:ext>
            </a:extLst>
          </p:cNvPr>
          <p:cNvSpPr txBox="1"/>
          <p:nvPr/>
        </p:nvSpPr>
        <p:spPr>
          <a:xfrm>
            <a:off x="3603414" y="1051318"/>
            <a:ext cx="146456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37 MW RF unit</a:t>
            </a:r>
          </a:p>
          <a:p>
            <a:r>
              <a:rPr lang="en-GB" sz="1200" dirty="0"/>
              <a:t>3 GHz, 4.5 µs, 50 Hz 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xmlns="" id="{8EA01447-ABA0-5F2C-57B9-E5DCF1C742A9}"/>
              </a:ext>
            </a:extLst>
          </p:cNvPr>
          <p:cNvSpPr txBox="1"/>
          <p:nvPr/>
        </p:nvSpPr>
        <p:spPr>
          <a:xfrm>
            <a:off x="7174037" y="1238584"/>
            <a:ext cx="19003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RF photo-injector</a:t>
            </a:r>
          </a:p>
        </p:txBody>
      </p:sp>
      <p:sp>
        <p:nvSpPr>
          <p:cNvPr id="9" name="Textfeld 3">
            <a:extLst>
              <a:ext uri="{FF2B5EF4-FFF2-40B4-BE49-F238E27FC236}">
                <a16:creationId xmlns:a16="http://schemas.microsoft.com/office/drawing/2014/main" xmlns="" id="{8B86CFBA-B1A5-1715-89E0-71E0FC338C38}"/>
              </a:ext>
            </a:extLst>
          </p:cNvPr>
          <p:cNvSpPr txBox="1"/>
          <p:nvPr/>
        </p:nvSpPr>
        <p:spPr>
          <a:xfrm>
            <a:off x="6766566" y="3906504"/>
            <a:ext cx="123983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Diagnostic section</a:t>
            </a:r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xmlns="" id="{24F1EB35-34F9-50A1-7CB0-666E10C2B9D1}"/>
              </a:ext>
            </a:extLst>
          </p:cNvPr>
          <p:cNvSpPr txBox="1"/>
          <p:nvPr/>
        </p:nvSpPr>
        <p:spPr>
          <a:xfrm>
            <a:off x="4885195" y="3796414"/>
            <a:ext cx="6708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Linac</a:t>
            </a:r>
          </a:p>
        </p:txBody>
      </p:sp>
      <p:sp>
        <p:nvSpPr>
          <p:cNvPr id="19" name="Textfeld 3">
            <a:extLst>
              <a:ext uri="{FF2B5EF4-FFF2-40B4-BE49-F238E27FC236}">
                <a16:creationId xmlns:a16="http://schemas.microsoft.com/office/drawing/2014/main" xmlns="" id="{393BA925-DEF7-848F-5739-58E03939984A}"/>
              </a:ext>
            </a:extLst>
          </p:cNvPr>
          <p:cNvSpPr txBox="1"/>
          <p:nvPr/>
        </p:nvSpPr>
        <p:spPr>
          <a:xfrm>
            <a:off x="7194925" y="1518885"/>
            <a:ext cx="167603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q = 1 </a:t>
            </a:r>
            <a:r>
              <a:rPr lang="en-GB" sz="1400" dirty="0" err="1"/>
              <a:t>pC</a:t>
            </a:r>
            <a:r>
              <a:rPr lang="en-GB" sz="1400" dirty="0"/>
              <a:t> – 1 </a:t>
            </a:r>
            <a:r>
              <a:rPr lang="en-GB" sz="1400" dirty="0" err="1"/>
              <a:t>nC</a:t>
            </a:r>
            <a:endParaRPr lang="en-GB" sz="1400" dirty="0"/>
          </a:p>
          <a:p>
            <a:r>
              <a:rPr lang="en-GB" sz="1400" dirty="0"/>
              <a:t>E = 5.5 MeV</a:t>
            </a:r>
          </a:p>
          <a:p>
            <a:r>
              <a:rPr lang="en-GB" sz="1400" dirty="0"/>
              <a:t>t = 0.5 – 2.5 </a:t>
            </a:r>
            <a:r>
              <a:rPr lang="en-GB" sz="1400" dirty="0" err="1"/>
              <a:t>ps</a:t>
            </a:r>
            <a:endParaRPr lang="en-GB" sz="1400" dirty="0"/>
          </a:p>
          <a:p>
            <a:r>
              <a:rPr lang="en-GB" sz="1400" dirty="0"/>
              <a:t>50 Hz</a:t>
            </a:r>
            <a:endParaRPr lang="en-GB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feld 3">
            <a:extLst>
              <a:ext uri="{FF2B5EF4-FFF2-40B4-BE49-F238E27FC236}">
                <a16:creationId xmlns:a16="http://schemas.microsoft.com/office/drawing/2014/main" xmlns="" id="{2F9E6064-54B0-D581-8816-673AD804E148}"/>
              </a:ext>
            </a:extLst>
          </p:cNvPr>
          <p:cNvSpPr txBox="1"/>
          <p:nvPr/>
        </p:nvSpPr>
        <p:spPr>
          <a:xfrm>
            <a:off x="8415247" y="3199040"/>
            <a:ext cx="4557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000" dirty="0"/>
          </a:p>
          <a:p>
            <a:endParaRPr lang="en-GB" sz="1000" dirty="0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xmlns="" id="{B1799315-1A77-6D1C-E92E-DE43A078B183}"/>
              </a:ext>
            </a:extLst>
          </p:cNvPr>
          <p:cNvSpPr txBox="1"/>
          <p:nvPr/>
        </p:nvSpPr>
        <p:spPr>
          <a:xfrm>
            <a:off x="2268121" y="1934546"/>
            <a:ext cx="4557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000" dirty="0"/>
          </a:p>
          <a:p>
            <a:endParaRPr lang="en-GB" sz="1000" dirty="0"/>
          </a:p>
        </p:txBody>
      </p:sp>
      <p:sp>
        <p:nvSpPr>
          <p:cNvPr id="18" name="FLUTE (Ferninfrarot Linac- Und Test-Experiment)…">
            <a:extLst>
              <a:ext uri="{FF2B5EF4-FFF2-40B4-BE49-F238E27FC236}">
                <a16:creationId xmlns:a16="http://schemas.microsoft.com/office/drawing/2014/main" xmlns="" id="{B2555A4D-ECD1-19B6-6086-7CB72604549C}"/>
              </a:ext>
            </a:extLst>
          </p:cNvPr>
          <p:cNvSpPr txBox="1">
            <a:spLocks/>
          </p:cNvSpPr>
          <p:nvPr/>
        </p:nvSpPr>
        <p:spPr>
          <a:xfrm>
            <a:off x="83010" y="1037144"/>
            <a:ext cx="3043275" cy="22934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Blip>
                <a:blip r:embed="rId6"/>
              </a:buBlip>
            </a:pPr>
            <a:r>
              <a:rPr lang="en-GB" sz="1200" b="1" dirty="0"/>
              <a:t>Main advantages of the new RF system</a:t>
            </a:r>
          </a:p>
          <a:p>
            <a:pPr lvl="1">
              <a:lnSpc>
                <a:spcPct val="100000"/>
              </a:lnSpc>
              <a:buFontTx/>
              <a:buBlip>
                <a:blip r:embed="rId7"/>
              </a:buBlip>
            </a:pPr>
            <a:r>
              <a:rPr lang="en-GB" sz="1200" dirty="0"/>
              <a:t>Higher RF stability (up to 20 ppm)</a:t>
            </a:r>
          </a:p>
          <a:p>
            <a:pPr lvl="1">
              <a:lnSpc>
                <a:spcPct val="100000"/>
              </a:lnSpc>
              <a:buFontTx/>
              <a:buBlip>
                <a:blip r:embed="rId7"/>
              </a:buBlip>
            </a:pPr>
            <a:r>
              <a:rPr lang="en-GB" sz="1200" dirty="0"/>
              <a:t>Higher energy (up to 90 MeV) and repetition rate (up to 50 Hz)</a:t>
            </a:r>
          </a:p>
          <a:p>
            <a:pPr lvl="1">
              <a:lnSpc>
                <a:spcPct val="100000"/>
              </a:lnSpc>
              <a:buFontTx/>
              <a:buBlip>
                <a:blip r:embed="rId7"/>
              </a:buBlip>
            </a:pPr>
            <a:r>
              <a:rPr lang="en-GB" sz="1200" dirty="0"/>
              <a:t>Precise positioning for the new RF photo-injector (alignment stand)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en-GB" sz="1200" dirty="0"/>
              <a:t>Fully vacuum waveguide system for the </a:t>
            </a:r>
            <a:r>
              <a:rPr lang="en-GB" sz="1200" dirty="0" err="1"/>
              <a:t>linac</a:t>
            </a:r>
            <a:r>
              <a:rPr lang="en-GB" sz="1200" dirty="0"/>
              <a:t> and smaller volume which requires SF6 gas (for circulator)</a:t>
            </a:r>
          </a:p>
        </p:txBody>
      </p:sp>
    </p:spTree>
    <p:extLst>
      <p:ext uri="{BB962C8B-B14F-4D97-AF65-F5344CB8AC3E}">
        <p14:creationId xmlns:p14="http://schemas.microsoft.com/office/powerpoint/2010/main" val="89842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5" y="392915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333894"/>
            <a:ext cx="6869178" cy="392689"/>
          </a:xfrm>
        </p:spPr>
        <p:txBody>
          <a:bodyPr>
            <a:normAutofit/>
          </a:bodyPr>
          <a:lstStyle/>
          <a:p>
            <a:r>
              <a:rPr lang="en-GB" dirty="0"/>
              <a:t>: 10 MW and 37 MW RF units</a:t>
            </a:r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xmlns="" id="{DE781BC2-CD42-D484-3840-447ED3E73ED2}"/>
              </a:ext>
            </a:extLst>
          </p:cNvPr>
          <p:cNvSpPr txBox="1"/>
          <p:nvPr/>
        </p:nvSpPr>
        <p:spPr>
          <a:xfrm>
            <a:off x="3904722" y="1210111"/>
            <a:ext cx="2189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10 MW RF unit – K100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70DFA7D9-7F76-250D-A6E1-08AD91525A45}"/>
              </a:ext>
            </a:extLst>
          </p:cNvPr>
          <p:cNvSpPr txBox="1"/>
          <p:nvPr/>
        </p:nvSpPr>
        <p:spPr>
          <a:xfrm>
            <a:off x="6486606" y="1238272"/>
            <a:ext cx="198123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37 MW RF unit – K300</a:t>
            </a:r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xmlns="" id="{C6A4165C-02BD-357C-B722-BF3CAB82092F}"/>
              </a:ext>
            </a:extLst>
          </p:cNvPr>
          <p:cNvSpPr txBox="1"/>
          <p:nvPr/>
        </p:nvSpPr>
        <p:spPr>
          <a:xfrm>
            <a:off x="6224113" y="1763741"/>
            <a:ext cx="52498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400" dirty="0"/>
          </a:p>
          <a:p>
            <a:endParaRPr lang="en-GB" sz="1400" dirty="0"/>
          </a:p>
        </p:txBody>
      </p:sp>
      <p:sp>
        <p:nvSpPr>
          <p:cNvPr id="16" name="Textfeld 3">
            <a:extLst>
              <a:ext uri="{FF2B5EF4-FFF2-40B4-BE49-F238E27FC236}">
                <a16:creationId xmlns:a16="http://schemas.microsoft.com/office/drawing/2014/main" xmlns="" id="{2F9E6064-54B0-D581-8816-673AD804E148}"/>
              </a:ext>
            </a:extLst>
          </p:cNvPr>
          <p:cNvSpPr txBox="1"/>
          <p:nvPr/>
        </p:nvSpPr>
        <p:spPr>
          <a:xfrm>
            <a:off x="8415247" y="3199040"/>
            <a:ext cx="4557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000" dirty="0"/>
          </a:p>
          <a:p>
            <a:endParaRPr lang="en-GB" sz="1000" dirty="0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xmlns="" id="{B1799315-1A77-6D1C-E92E-DE43A078B183}"/>
              </a:ext>
            </a:extLst>
          </p:cNvPr>
          <p:cNvSpPr txBox="1"/>
          <p:nvPr/>
        </p:nvSpPr>
        <p:spPr>
          <a:xfrm>
            <a:off x="2268121" y="1934546"/>
            <a:ext cx="4557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000" dirty="0"/>
          </a:p>
          <a:p>
            <a:endParaRPr lang="en-GB" sz="1000" dirty="0"/>
          </a:p>
        </p:txBody>
      </p:sp>
      <p:sp>
        <p:nvSpPr>
          <p:cNvPr id="20" name="Textfeld 3">
            <a:extLst>
              <a:ext uri="{FF2B5EF4-FFF2-40B4-BE49-F238E27FC236}">
                <a16:creationId xmlns:a16="http://schemas.microsoft.com/office/drawing/2014/main" xmlns="" id="{D60AFE83-5EFB-4959-BDE6-49B9A73995FE}"/>
              </a:ext>
            </a:extLst>
          </p:cNvPr>
          <p:cNvSpPr txBox="1"/>
          <p:nvPr/>
        </p:nvSpPr>
        <p:spPr>
          <a:xfrm>
            <a:off x="5415655" y="2148715"/>
            <a:ext cx="4557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000" dirty="0"/>
          </a:p>
          <a:p>
            <a:endParaRPr lang="en-GB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FBAA80-4097-F838-8A0D-49A345822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6849" y="1926395"/>
            <a:ext cx="2442390" cy="183179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12F017E9-CF7B-5B41-4469-32B8648BA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246060"/>
              </p:ext>
            </p:extLst>
          </p:nvPr>
        </p:nvGraphicFramePr>
        <p:xfrm>
          <a:off x="273043" y="1627809"/>
          <a:ext cx="3631679" cy="2317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3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4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102">
                  <a:extLst>
                    <a:ext uri="{9D8B030D-6E8A-4147-A177-3AD203B41FA5}">
                      <a16:colId xmlns:a16="http://schemas.microsoft.com/office/drawing/2014/main" xmlns="" val="986074630"/>
                    </a:ext>
                  </a:extLst>
                </a:gridCol>
              </a:tblGrid>
              <a:tr h="2600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solidFill>
                            <a:schemeClr val="tx2"/>
                          </a:solidFill>
                          <a:effectLst/>
                        </a:rPr>
                        <a:t>Parameter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200" b="1" kern="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K100</a:t>
                      </a:r>
                      <a:endParaRPr lang="en-US" sz="1200" b="1" kern="8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983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200" b="1" kern="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K300</a:t>
                      </a:r>
                      <a:endParaRPr lang="en-US" sz="1200" b="1" kern="8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solidFill>
                            <a:schemeClr val="tx2"/>
                          </a:solidFill>
                          <a:effectLst/>
                        </a:rPr>
                        <a:t>Unit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RF power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10.6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37.3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MW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Frequency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2.997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GHz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Output voltage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>
                          <a:effectLst/>
                        </a:rPr>
                        <a:t>177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287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kV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Output current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>
                          <a:effectLst/>
                        </a:rPr>
                        <a:t>135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329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RF pulse top flatness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1% for 4 </a:t>
                      </a:r>
                      <a:r>
                        <a:rPr lang="en-GB" sz="1200" kern="800" dirty="0" err="1">
                          <a:effectLst/>
                        </a:rPr>
                        <a:t>usec</a:t>
                      </a:r>
                      <a:endParaRPr lang="en-GB" sz="1200" kern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2% for 5 </a:t>
                      </a:r>
                      <a:r>
                        <a:rPr lang="en-GB" sz="1200" kern="800" dirty="0" err="1">
                          <a:effectLst/>
                        </a:rPr>
                        <a:t>usec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Repetition rate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Hz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4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Pulse to pulse voltage stability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18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ppm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A2CA072-EE69-CA43-F79F-2614A5520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142" y="1621095"/>
            <a:ext cx="2969774" cy="2442390"/>
          </a:xfrm>
          <a:prstGeom prst="rect">
            <a:avLst/>
          </a:prstGeom>
        </p:spPr>
      </p:pic>
      <p:sp>
        <p:nvSpPr>
          <p:cNvPr id="24" name="Textfeld 3">
            <a:extLst>
              <a:ext uri="{FF2B5EF4-FFF2-40B4-BE49-F238E27FC236}">
                <a16:creationId xmlns:a16="http://schemas.microsoft.com/office/drawing/2014/main" xmlns="" id="{C231A9BA-2AA5-0354-B050-BEFC6E75EE15}"/>
              </a:ext>
            </a:extLst>
          </p:cNvPr>
          <p:cNvSpPr txBox="1"/>
          <p:nvPr/>
        </p:nvSpPr>
        <p:spPr>
          <a:xfrm>
            <a:off x="1587197" y="1238272"/>
            <a:ext cx="15367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SAT results</a:t>
            </a:r>
          </a:p>
        </p:txBody>
      </p:sp>
    </p:spTree>
    <p:extLst>
      <p:ext uri="{BB962C8B-B14F-4D97-AF65-F5344CB8AC3E}">
        <p14:creationId xmlns:p14="http://schemas.microsoft.com/office/powerpoint/2010/main" val="17970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5" y="392915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333894"/>
            <a:ext cx="6869178" cy="392689"/>
          </a:xfrm>
        </p:spPr>
        <p:txBody>
          <a:bodyPr>
            <a:normAutofit/>
          </a:bodyPr>
          <a:lstStyle/>
          <a:p>
            <a:r>
              <a:rPr lang="en-GB" dirty="0"/>
              <a:t>: 10 MW RF unit + waveguide system </a:t>
            </a:r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xmlns="" id="{C6A4165C-02BD-357C-B722-BF3CAB82092F}"/>
              </a:ext>
            </a:extLst>
          </p:cNvPr>
          <p:cNvSpPr txBox="1"/>
          <p:nvPr/>
        </p:nvSpPr>
        <p:spPr>
          <a:xfrm>
            <a:off x="6224113" y="1763741"/>
            <a:ext cx="52498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400" dirty="0"/>
          </a:p>
          <a:p>
            <a:endParaRPr lang="en-GB" sz="1400" dirty="0"/>
          </a:p>
        </p:txBody>
      </p:sp>
      <p:sp>
        <p:nvSpPr>
          <p:cNvPr id="16" name="Textfeld 3">
            <a:extLst>
              <a:ext uri="{FF2B5EF4-FFF2-40B4-BE49-F238E27FC236}">
                <a16:creationId xmlns:a16="http://schemas.microsoft.com/office/drawing/2014/main" xmlns="" id="{2F9E6064-54B0-D581-8816-673AD804E148}"/>
              </a:ext>
            </a:extLst>
          </p:cNvPr>
          <p:cNvSpPr txBox="1"/>
          <p:nvPr/>
        </p:nvSpPr>
        <p:spPr>
          <a:xfrm>
            <a:off x="8415247" y="3199040"/>
            <a:ext cx="4557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000" dirty="0"/>
          </a:p>
          <a:p>
            <a:endParaRPr lang="en-GB" sz="1000" dirty="0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xmlns="" id="{B1799315-1A77-6D1C-E92E-DE43A078B183}"/>
              </a:ext>
            </a:extLst>
          </p:cNvPr>
          <p:cNvSpPr txBox="1"/>
          <p:nvPr/>
        </p:nvSpPr>
        <p:spPr>
          <a:xfrm>
            <a:off x="2268121" y="1934546"/>
            <a:ext cx="4557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000" dirty="0"/>
          </a:p>
          <a:p>
            <a:endParaRPr lang="en-GB" sz="1000" dirty="0"/>
          </a:p>
        </p:txBody>
      </p:sp>
      <p:sp>
        <p:nvSpPr>
          <p:cNvPr id="20" name="Textfeld 3">
            <a:extLst>
              <a:ext uri="{FF2B5EF4-FFF2-40B4-BE49-F238E27FC236}">
                <a16:creationId xmlns:a16="http://schemas.microsoft.com/office/drawing/2014/main" xmlns="" id="{D60AFE83-5EFB-4959-BDE6-49B9A73995FE}"/>
              </a:ext>
            </a:extLst>
          </p:cNvPr>
          <p:cNvSpPr txBox="1"/>
          <p:nvPr/>
        </p:nvSpPr>
        <p:spPr>
          <a:xfrm>
            <a:off x="5415655" y="2148715"/>
            <a:ext cx="4557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000" dirty="0"/>
          </a:p>
          <a:p>
            <a:endParaRPr lang="en-GB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BCFC43-4F6F-E110-B164-6B0059B36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899" y="867358"/>
            <a:ext cx="3434333" cy="3826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2B59D0-AED1-E01E-7BDE-A613F824D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185" y="867358"/>
            <a:ext cx="6571630" cy="38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06" y="392915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333894"/>
            <a:ext cx="6869178" cy="392689"/>
          </a:xfrm>
        </p:spPr>
        <p:txBody>
          <a:bodyPr>
            <a:normAutofit/>
          </a:bodyPr>
          <a:lstStyle/>
          <a:p>
            <a:r>
              <a:rPr lang="en-GB" dirty="0"/>
              <a:t>:  New RF photo-injector</a:t>
            </a:r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xmlns="" id="{C6A4165C-02BD-357C-B722-BF3CAB82092F}"/>
              </a:ext>
            </a:extLst>
          </p:cNvPr>
          <p:cNvSpPr txBox="1"/>
          <p:nvPr/>
        </p:nvSpPr>
        <p:spPr>
          <a:xfrm>
            <a:off x="6224113" y="1763741"/>
            <a:ext cx="52498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400" dirty="0"/>
          </a:p>
          <a:p>
            <a:endParaRPr lang="en-GB" sz="1400" dirty="0"/>
          </a:p>
        </p:txBody>
      </p:sp>
      <p:sp>
        <p:nvSpPr>
          <p:cNvPr id="16" name="Textfeld 3">
            <a:extLst>
              <a:ext uri="{FF2B5EF4-FFF2-40B4-BE49-F238E27FC236}">
                <a16:creationId xmlns:a16="http://schemas.microsoft.com/office/drawing/2014/main" xmlns="" id="{2F9E6064-54B0-D581-8816-673AD804E148}"/>
              </a:ext>
            </a:extLst>
          </p:cNvPr>
          <p:cNvSpPr txBox="1"/>
          <p:nvPr/>
        </p:nvSpPr>
        <p:spPr>
          <a:xfrm>
            <a:off x="8415247" y="3199040"/>
            <a:ext cx="4557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000" dirty="0"/>
          </a:p>
          <a:p>
            <a:endParaRPr lang="en-GB" sz="1000" dirty="0"/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xmlns="" id="{B1799315-1A77-6D1C-E92E-DE43A078B183}"/>
              </a:ext>
            </a:extLst>
          </p:cNvPr>
          <p:cNvSpPr txBox="1"/>
          <p:nvPr/>
        </p:nvSpPr>
        <p:spPr>
          <a:xfrm>
            <a:off x="2268121" y="1934546"/>
            <a:ext cx="4557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000" dirty="0"/>
          </a:p>
          <a:p>
            <a:endParaRPr lang="en-GB" sz="1000" dirty="0"/>
          </a:p>
        </p:txBody>
      </p:sp>
      <p:sp>
        <p:nvSpPr>
          <p:cNvPr id="20" name="Textfeld 3">
            <a:extLst>
              <a:ext uri="{FF2B5EF4-FFF2-40B4-BE49-F238E27FC236}">
                <a16:creationId xmlns:a16="http://schemas.microsoft.com/office/drawing/2014/main" xmlns="" id="{D60AFE83-5EFB-4959-BDE6-49B9A73995FE}"/>
              </a:ext>
            </a:extLst>
          </p:cNvPr>
          <p:cNvSpPr txBox="1"/>
          <p:nvPr/>
        </p:nvSpPr>
        <p:spPr>
          <a:xfrm>
            <a:off x="5415655" y="2148715"/>
            <a:ext cx="4557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000" dirty="0"/>
          </a:p>
          <a:p>
            <a:endParaRPr lang="en-GB" sz="1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511FEBD-D094-CA17-C3F3-D9EF7F5F8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95674"/>
              </p:ext>
            </p:extLst>
          </p:nvPr>
        </p:nvGraphicFramePr>
        <p:xfrm>
          <a:off x="4436110" y="1300705"/>
          <a:ext cx="4078515" cy="2820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7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9806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RF power</a:t>
                      </a:r>
                      <a:endParaRPr lang="en-US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9 MW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/>
                        <a:t>5.5 MeV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2.997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Maximum repetition</a:t>
                      </a:r>
                      <a:r>
                        <a:rPr lang="en-US" sz="1200" baseline="0" noProof="0" dirty="0"/>
                        <a:t> rate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/>
                        <a:t>50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r>
                        <a:rPr lang="en-US" sz="1200" noProof="0"/>
                        <a:t>Peak surface field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102 MV/m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 cathode 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120 MV/m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</a:t>
                      </a:r>
                      <a:r>
                        <a:rPr lang="en-US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bunch charge</a:t>
                      </a:r>
                      <a:endParaRPr lang="en-US" sz="1200" kern="1200" baseline="300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Up to 1 </a:t>
                      </a:r>
                      <a:r>
                        <a:rPr lang="en-US" sz="1200" noProof="0" dirty="0" err="1"/>
                        <a:t>nC</a:t>
                      </a:r>
                      <a:r>
                        <a:rPr lang="en-US" sz="1200" noProof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Cathode</a:t>
                      </a:r>
                      <a:endParaRPr lang="en-US" sz="1200" baseline="30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Removable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algn="l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Laser injection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On-axis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B16796-D203-CC5C-EEBA-D23308893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36" y="1032567"/>
            <a:ext cx="1888450" cy="1726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0CEED6-26A4-C595-3877-BF558C28F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34" y="2779481"/>
            <a:ext cx="2419107" cy="1651477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5E6FC3A7-093F-36CB-A837-9435F6996682}"/>
              </a:ext>
            </a:extLst>
          </p:cNvPr>
          <p:cNvSpPr txBox="1">
            <a:spLocks noChangeArrowheads="1"/>
          </p:cNvSpPr>
          <p:nvPr/>
        </p:nvSpPr>
        <p:spPr>
          <a:xfrm>
            <a:off x="599988" y="3975297"/>
            <a:ext cx="1070783" cy="3174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600" b="0" kern="0" dirty="0">
                <a:solidFill>
                  <a:schemeClr val="tx1"/>
                </a:solidFill>
              </a:rPr>
              <a:t>RF probe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38588E52-0B13-20CD-55AC-BFBC9F29D6E7}"/>
              </a:ext>
            </a:extLst>
          </p:cNvPr>
          <p:cNvSpPr txBox="1">
            <a:spLocks noChangeArrowheads="1"/>
          </p:cNvSpPr>
          <p:nvPr/>
        </p:nvSpPr>
        <p:spPr>
          <a:xfrm>
            <a:off x="1135380" y="4430958"/>
            <a:ext cx="2040479" cy="3174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400" b="0" kern="0" dirty="0">
                <a:solidFill>
                  <a:schemeClr val="tx1"/>
                </a:solidFill>
              </a:rPr>
              <a:t>Input waveguide</a:t>
            </a:r>
          </a:p>
          <a:p>
            <a:pPr algn="ctr"/>
            <a:endParaRPr lang="en-US" altLang="de-DE" sz="1600" b="0" kern="0" dirty="0">
              <a:solidFill>
                <a:schemeClr val="tx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6C83E8A4-B8FC-A6E0-1CA1-AAE0506CCCD5}"/>
              </a:ext>
            </a:extLst>
          </p:cNvPr>
          <p:cNvSpPr txBox="1">
            <a:spLocks noChangeArrowheads="1"/>
          </p:cNvSpPr>
          <p:nvPr/>
        </p:nvSpPr>
        <p:spPr>
          <a:xfrm>
            <a:off x="260353" y="1034582"/>
            <a:ext cx="990312" cy="3174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600" b="0" kern="0" dirty="0">
                <a:solidFill>
                  <a:schemeClr val="tx1"/>
                </a:solidFill>
              </a:rPr>
              <a:t>Cathode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C1184F9-1CC4-04A9-95D5-FD9F6928929F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55509" y="1352019"/>
            <a:ext cx="1599071" cy="41952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67AF715-A817-F092-F6B7-80EFC1E45196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880269" y="2797516"/>
            <a:ext cx="752579" cy="50310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A60D652-AC45-BF31-CE00-7DA4DF2FF138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135380" y="3657860"/>
            <a:ext cx="497468" cy="31743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2BEBAAD-3B84-D46E-B893-26FDC0DC806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155620" y="4120891"/>
            <a:ext cx="904573" cy="31006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783B4447-F3BB-0A0D-BB16-BFBA37A6530E}"/>
              </a:ext>
            </a:extLst>
          </p:cNvPr>
          <p:cNvSpPr txBox="1">
            <a:spLocks noChangeArrowheads="1"/>
          </p:cNvSpPr>
          <p:nvPr/>
        </p:nvSpPr>
        <p:spPr>
          <a:xfrm>
            <a:off x="2820846" y="2868879"/>
            <a:ext cx="1372064" cy="3926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200" b="0" kern="0" dirty="0">
                <a:solidFill>
                  <a:schemeClr val="tx1"/>
                </a:solidFill>
              </a:rPr>
              <a:t>Photo provided by RadiaBeam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11ACB715-852A-0085-15D0-61914EA5EB8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76376"/>
            <a:ext cx="1760538" cy="5211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400" b="0" kern="0" dirty="0">
                <a:solidFill>
                  <a:schemeClr val="tx1"/>
                </a:solidFill>
              </a:rPr>
              <a:t>Dummy waveguide</a:t>
            </a:r>
          </a:p>
          <a:p>
            <a:pPr algn="ctr"/>
            <a:r>
              <a:rPr lang="en-US" altLang="de-DE" sz="1400" b="0" kern="0" dirty="0">
                <a:solidFill>
                  <a:schemeClr val="tx1"/>
                </a:solidFill>
              </a:rPr>
              <a:t>(with pumping port)</a:t>
            </a:r>
          </a:p>
        </p:txBody>
      </p:sp>
    </p:spTree>
    <p:extLst>
      <p:ext uri="{BB962C8B-B14F-4D97-AF65-F5344CB8AC3E}">
        <p14:creationId xmlns:p14="http://schemas.microsoft.com/office/powerpoint/2010/main" val="157774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3.jpg" descr="image43.jpg">
            <a:extLst>
              <a:ext uri="{FF2B5EF4-FFF2-40B4-BE49-F238E27FC236}">
                <a16:creationId xmlns:a16="http://schemas.microsoft.com/office/drawing/2014/main" xmlns="" id="{A1F588C7-014E-3439-21CD-67534A10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5" y="392915"/>
            <a:ext cx="1576413" cy="401018"/>
          </a:xfrm>
          <a:prstGeom prst="rect">
            <a:avLst/>
          </a:prstGeom>
          <a:ln w="3175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C16FE5-BD96-A401-4B65-8E41E02F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7" y="333894"/>
            <a:ext cx="6869178" cy="392689"/>
          </a:xfrm>
        </p:spPr>
        <p:txBody>
          <a:bodyPr>
            <a:normAutofit/>
          </a:bodyPr>
          <a:lstStyle/>
          <a:p>
            <a:r>
              <a:rPr lang="en-GB" dirty="0"/>
              <a:t>:  New RF photo-injector</a:t>
            </a:r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xmlns="" id="{3ED2519B-B935-E298-F8D8-FD316537C461}"/>
              </a:ext>
            </a:extLst>
          </p:cNvPr>
          <p:cNvSpPr txBox="1"/>
          <p:nvPr/>
        </p:nvSpPr>
        <p:spPr>
          <a:xfrm>
            <a:off x="88590" y="1848547"/>
            <a:ext cx="153632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400" dirty="0"/>
          </a:p>
          <a:p>
            <a:endParaRPr lang="en-GB" sz="1400" dirty="0"/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xmlns="" id="{C6A4165C-02BD-357C-B722-BF3CAB82092F}"/>
              </a:ext>
            </a:extLst>
          </p:cNvPr>
          <p:cNvSpPr txBox="1"/>
          <p:nvPr/>
        </p:nvSpPr>
        <p:spPr>
          <a:xfrm>
            <a:off x="4173617" y="1763741"/>
            <a:ext cx="52498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400" dirty="0"/>
          </a:p>
          <a:p>
            <a:endParaRPr lang="en-GB" sz="1400" dirty="0"/>
          </a:p>
        </p:txBody>
      </p:sp>
      <p:sp>
        <p:nvSpPr>
          <p:cNvPr id="11" name="Textfeld 3">
            <a:extLst>
              <a:ext uri="{FF2B5EF4-FFF2-40B4-BE49-F238E27FC236}">
                <a16:creationId xmlns:a16="http://schemas.microsoft.com/office/drawing/2014/main" xmlns="" id="{3F365276-0167-3B6C-F262-BEE77D2E5C09}"/>
              </a:ext>
            </a:extLst>
          </p:cNvPr>
          <p:cNvSpPr txBox="1"/>
          <p:nvPr/>
        </p:nvSpPr>
        <p:spPr>
          <a:xfrm>
            <a:off x="3001417" y="2923093"/>
            <a:ext cx="52498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DE" sz="1400" dirty="0"/>
          </a:p>
          <a:p>
            <a:endParaRPr lang="en-GB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838B2A-2C76-BC84-756C-55C5790AC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0" y="1009677"/>
            <a:ext cx="3308728" cy="3601338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4FEE4F8A-E8EB-708A-6BC6-D895B009A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91162"/>
              </p:ext>
            </p:extLst>
          </p:nvPr>
        </p:nvGraphicFramePr>
        <p:xfrm>
          <a:off x="4436110" y="1300705"/>
          <a:ext cx="4078515" cy="2820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7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9806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RF power</a:t>
                      </a:r>
                      <a:endParaRPr lang="en-US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9 MW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/>
                        <a:t>5.5 MeV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2.997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Maximum repetition</a:t>
                      </a:r>
                      <a:r>
                        <a:rPr lang="en-US" sz="1200" baseline="0" noProof="0" dirty="0"/>
                        <a:t> rate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/>
                        <a:t>50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r>
                        <a:rPr lang="en-US" sz="1200" noProof="0"/>
                        <a:t>Peak surface field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102 MV/m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 cathode 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120 MV/m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</a:t>
                      </a:r>
                      <a:r>
                        <a:rPr lang="en-US" sz="12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bunch charge</a:t>
                      </a:r>
                      <a:endParaRPr lang="en-US" sz="1200" kern="1200" baseline="300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Up to 1 </a:t>
                      </a:r>
                      <a:r>
                        <a:rPr lang="en-US" sz="1200" noProof="0" dirty="0" err="1"/>
                        <a:t>nC</a:t>
                      </a:r>
                      <a:r>
                        <a:rPr lang="en-US" sz="1200" noProof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Cathode</a:t>
                      </a:r>
                      <a:endParaRPr lang="en-US" sz="1200" baseline="30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Removable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algn="l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Laser injection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On-axis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4AF2252C-CA2A-C810-6A66-D2B9FE6B3C4A}"/>
              </a:ext>
            </a:extLst>
          </p:cNvPr>
          <p:cNvCxnSpPr/>
          <p:nvPr/>
        </p:nvCxnSpPr>
        <p:spPr>
          <a:xfrm flipH="1" flipV="1">
            <a:off x="3131383" y="3135931"/>
            <a:ext cx="478302" cy="218049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3">
            <a:extLst>
              <a:ext uri="{FF2B5EF4-FFF2-40B4-BE49-F238E27FC236}">
                <a16:creationId xmlns:a16="http://schemas.microsoft.com/office/drawing/2014/main" xmlns="" id="{14B15119-1DD8-8374-F3A5-67D4E6717A32}"/>
              </a:ext>
            </a:extLst>
          </p:cNvPr>
          <p:cNvSpPr txBox="1"/>
          <p:nvPr/>
        </p:nvSpPr>
        <p:spPr>
          <a:xfrm>
            <a:off x="2853545" y="3353980"/>
            <a:ext cx="15122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RF power input</a:t>
            </a:r>
          </a:p>
        </p:txBody>
      </p:sp>
    </p:spTree>
    <p:extLst>
      <p:ext uri="{BB962C8B-B14F-4D97-AF65-F5344CB8AC3E}">
        <p14:creationId xmlns:p14="http://schemas.microsoft.com/office/powerpoint/2010/main" val="366452180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11</TotalTime>
  <Words>728</Words>
  <Application>Microsoft Office PowerPoint</Application>
  <PresentationFormat>Custom</PresentationFormat>
  <Paragraphs>200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Design1</vt:lpstr>
      <vt:lpstr>Custom Design</vt:lpstr>
      <vt:lpstr>PowerPoint Presentation</vt:lpstr>
      <vt:lpstr>:  Accelerator test facility at KIT</vt:lpstr>
      <vt:lpstr>:  Layout</vt:lpstr>
      <vt:lpstr>:  Configuration of the first RF system</vt:lpstr>
      <vt:lpstr>:  New RF system</vt:lpstr>
      <vt:lpstr>: 10 MW and 37 MW RF units</vt:lpstr>
      <vt:lpstr>: 10 MW RF unit + waveguide system </vt:lpstr>
      <vt:lpstr>:  New RF photo-injector</vt:lpstr>
      <vt:lpstr>:  New RF photo-injector</vt:lpstr>
      <vt:lpstr>:  New RF photo-injector</vt:lpstr>
      <vt:lpstr>:  Experimental results: RF signals</vt:lpstr>
      <vt:lpstr>:  Experimental results: electron beam</vt:lpstr>
      <vt:lpstr>:  Summary</vt:lpstr>
      <vt:lpstr>:  Next steps for 2024</vt:lpstr>
      <vt:lpstr>Back-up slides</vt:lpstr>
      <vt:lpstr>  New RF photo-injector </vt:lpstr>
      <vt:lpstr>  New RF photo-injector </vt:lpstr>
      <vt:lpstr>  RF photo-injector cross section</vt:lpstr>
      <vt:lpstr>  RF photo-injector cross section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Malygin, Anton (LAS)</cp:lastModifiedBy>
  <cp:revision>155</cp:revision>
  <dcterms:created xsi:type="dcterms:W3CDTF">2017-12-07T14:50:50Z</dcterms:created>
  <dcterms:modified xsi:type="dcterms:W3CDTF">2023-11-07T07:01:13Z</dcterms:modified>
</cp:coreProperties>
</file>