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6" r:id="rId2"/>
    <p:sldId id="359" r:id="rId3"/>
    <p:sldId id="365" r:id="rId4"/>
    <p:sldId id="291" r:id="rId5"/>
    <p:sldId id="358" r:id="rId6"/>
    <p:sldId id="259" r:id="rId7"/>
  </p:sldIdLst>
  <p:sldSz cx="10080625" cy="7559675"/>
  <p:notesSz cx="7315200" cy="9601200"/>
  <p:defaultTextStyle>
    <a:defPPr>
      <a:defRPr lang="en-US"/>
    </a:defPPr>
    <a:lvl1pPr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1363" indent="-28416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14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986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58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9BFB"/>
    <a:srgbClr val="66CCFF"/>
    <a:srgbClr val="F4F7ED"/>
    <a:srgbClr val="FFFFCC"/>
    <a:srgbClr val="98C8E8"/>
    <a:srgbClr val="1067EA"/>
    <a:srgbClr val="FF5050"/>
    <a:srgbClr val="006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291" autoAdjust="0"/>
  </p:normalViewPr>
  <p:slideViewPr>
    <p:cSldViewPr snapToGrid="0">
      <p:cViewPr varScale="1">
        <p:scale>
          <a:sx n="101" d="100"/>
          <a:sy n="101" d="100"/>
        </p:scale>
        <p:origin x="177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46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162" cy="479227"/>
          </a:xfrm>
          <a:prstGeom prst="rect">
            <a:avLst/>
          </a:prstGeom>
        </p:spPr>
        <p:txBody>
          <a:bodyPr vert="horz" lIns="84747" tIns="42373" rIns="84747" bIns="42373" rtlCol="0"/>
          <a:lstStyle>
            <a:lvl1pPr algn="l" defTabSz="41633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1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142620" y="1"/>
            <a:ext cx="3171372" cy="479227"/>
          </a:xfrm>
          <a:prstGeom prst="rect">
            <a:avLst/>
          </a:prstGeom>
        </p:spPr>
        <p:txBody>
          <a:bodyPr vert="horz" wrap="square" lIns="84747" tIns="42373" rIns="84747" bIns="42373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/>
            </a:lvl1pPr>
          </a:lstStyle>
          <a:p>
            <a:pPr>
              <a:defRPr/>
            </a:pPr>
            <a:fld id="{7A12224E-3CFF-4031-9408-0A6A0D4C0E60}" type="datetimeFigureOut">
              <a:rPr lang="it-IT" altLang="it-IT"/>
              <a:pPr>
                <a:defRPr/>
              </a:pPr>
              <a:t>16/03/2024</a:t>
            </a:fld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142620" y="9119892"/>
            <a:ext cx="3171372" cy="479227"/>
          </a:xfrm>
          <a:prstGeom prst="rect">
            <a:avLst/>
          </a:prstGeom>
        </p:spPr>
        <p:txBody>
          <a:bodyPr vert="horz" wrap="square" lIns="84747" tIns="42373" rIns="84747" bIns="42373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/>
            </a:lvl1pPr>
          </a:lstStyle>
          <a:p>
            <a:pPr>
              <a:defRPr/>
            </a:pPr>
            <a:fld id="{0B421252-C3F6-447A-A555-7D7A9F176D95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2"/>
          </p:nvPr>
        </p:nvSpPr>
        <p:spPr>
          <a:xfrm>
            <a:off x="0" y="9119890"/>
            <a:ext cx="3170162" cy="481310"/>
          </a:xfrm>
          <a:prstGeom prst="rect">
            <a:avLst/>
          </a:prstGeom>
        </p:spPr>
        <p:txBody>
          <a:bodyPr vert="horz" lIns="84747" tIns="42373" rIns="84747" bIns="42373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867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1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4747" tIns="42373" rIns="84747" bIns="4237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5713" y="728663"/>
            <a:ext cx="4799012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0553" y="4560989"/>
            <a:ext cx="5850467" cy="43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1"/>
            <a:ext cx="3173790" cy="47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747" tIns="42373" rIns="84747" bIns="4237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140201" y="1"/>
            <a:ext cx="3173790" cy="47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747" tIns="42373" rIns="84747" bIns="4237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0" y="9121973"/>
            <a:ext cx="3173790" cy="47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747" tIns="42373" rIns="84747" bIns="4237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0201" y="9121973"/>
            <a:ext cx="3171372" cy="47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5A2976D-963D-47A5-9287-09E1A06F940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5857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1138" indent="-211138"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Calibri" panose="020F050202020403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87388" indent="-263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058863" indent="-211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482725" indent="-211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06588" indent="-211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637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8209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781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353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02362D-2966-48CC-8C32-70CBB222C03D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334804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rgbClr val="F8B323"/>
              </a:buClr>
              <a:buFont typeface="Wingdings" panose="05000000000000000000" pitchFamily="2" charset="2"/>
              <a:buNone/>
            </a:pPr>
            <a:endParaRPr lang="en-GB" altLang="it-IT">
              <a:latin typeface="Times New Roman" panose="02020603050405020304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87388" indent="-263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058863" indent="-211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482725" indent="-211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06588" indent="-211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637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8209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781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353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B1C970-DB0C-4779-AE45-B8021BA9AA8B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366107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rgbClr val="F8B323"/>
              </a:buClr>
              <a:buFont typeface="Wingdings" panose="05000000000000000000" pitchFamily="2" charset="2"/>
              <a:buNone/>
            </a:pPr>
            <a:endParaRPr lang="en-GB" altLang="it-IT">
              <a:latin typeface="Times New Roman" panose="02020603050405020304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87388" indent="-263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058863" indent="-211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482725" indent="-211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06588" indent="-211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637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8209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781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353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B1C970-DB0C-4779-AE45-B8021BA9AA8B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118602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b="1">
              <a:latin typeface="Times New Roman" panose="02020603050405020304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87388" indent="-2635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058863" indent="-211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482725" indent="-211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06588" indent="-211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637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8209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781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35388" indent="-211138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4338" algn="l"/>
                <a:tab pos="830263" algn="l"/>
                <a:tab pos="1246188" algn="l"/>
                <a:tab pos="1663700" algn="l"/>
                <a:tab pos="2079625" algn="l"/>
                <a:tab pos="2495550" algn="l"/>
                <a:tab pos="2913063" algn="l"/>
                <a:tab pos="3328988" algn="l"/>
                <a:tab pos="3744913" algn="l"/>
                <a:tab pos="4160838" algn="l"/>
                <a:tab pos="4578350" algn="l"/>
                <a:tab pos="4994275" algn="l"/>
                <a:tab pos="5410200" algn="l"/>
                <a:tab pos="5827713" algn="l"/>
                <a:tab pos="6243638" algn="l"/>
                <a:tab pos="6659563" algn="l"/>
                <a:tab pos="7075488" algn="l"/>
                <a:tab pos="7493000" algn="l"/>
                <a:tab pos="7908925" algn="l"/>
                <a:tab pos="83248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9F9525-C55D-433A-814C-5FA43D3597EB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123217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42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2483693"/>
            <a:ext cx="8569325" cy="1620837"/>
          </a:xfrm>
          <a:prstGeom prst="rect">
            <a:avLst/>
          </a:prstGeom>
        </p:spPr>
        <p:txBody>
          <a:bodyPr anchor="ctr" anchorCtr="0"/>
          <a:lstStyle>
            <a:lvl1pPr>
              <a:defRPr sz="3600" baseline="0"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9720263" y="7019925"/>
            <a:ext cx="214312" cy="230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B514D-0958-4AAE-8EC8-1BA0042AE1AD}" type="slidenum">
              <a:rPr lang="it-IT" altLang="it-IT"/>
              <a:pPr>
                <a:defRPr/>
              </a:pPr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59147729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 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400" b="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 sz="2000" i="1" baseline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9648825" y="7019925"/>
            <a:ext cx="288925" cy="230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037C5-5D3D-406D-BE2E-76844773F42A}" type="slidenum">
              <a:rPr lang="it-IT" altLang="it-IT"/>
              <a:pPr>
                <a:defRPr/>
              </a:pPr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9376652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16AF-3DCF-4F74-BF40-5C6F13F88BE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40084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E6AA-57F6-4876-87DF-F34954B76C7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797649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r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1508" y="179437"/>
            <a:ext cx="6697316" cy="1021779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EBB0-5384-4A3A-84C9-3FF05A9E629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32286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3275013"/>
            <a:ext cx="10080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89991" tIns="76672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49216" eaLnBrk="1">
              <a:lnSpc>
                <a:spcPct val="93000"/>
              </a:lnSpc>
              <a:buSzPct val="100000"/>
              <a:defRPr/>
            </a:pPr>
            <a:r>
              <a:rPr lang="it-IT" sz="3300" dirty="0" err="1"/>
              <a:t>Thank</a:t>
            </a:r>
            <a:r>
              <a:rPr lang="it-IT" sz="3300" dirty="0"/>
              <a:t> </a:t>
            </a:r>
            <a:r>
              <a:rPr lang="it-IT" sz="3300" dirty="0" err="1"/>
              <a:t>you</a:t>
            </a:r>
            <a:r>
              <a:rPr lang="it-IT" sz="3300" dirty="0"/>
              <a:t>!</a:t>
            </a:r>
          </a:p>
          <a:p>
            <a:pPr algn="ctr" defTabSz="449216" eaLnBrk="1">
              <a:lnSpc>
                <a:spcPct val="93000"/>
              </a:lnSpc>
              <a:buSzPct val="100000"/>
              <a:defRPr/>
            </a:pPr>
            <a:endParaRPr lang="it-IT" sz="330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2AAC3-F909-43F1-A183-2230C5CBCE7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07404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_Videata finale+ww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5371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PPT-sfondo ok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PPT_EST 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129338" y="7016750"/>
            <a:ext cx="3313112" cy="3143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100" dirty="0">
                <a:solidFill>
                  <a:srgbClr val="000000"/>
                </a:solidFill>
              </a:rPr>
              <a:t>Roberto Visintini</a:t>
            </a:r>
            <a:endParaRPr lang="it-IT" altLang="it-IT" sz="11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720263" y="7038975"/>
            <a:ext cx="2127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 baseline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6140EF0-42EB-4A0F-9619-C8C44A047ADF}" type="slidenum">
              <a:rPr lang="it-IT" altLang="it-IT"/>
              <a:pPr>
                <a:defRPr/>
              </a:pPr>
              <a:t>‹#›</a:t>
            </a:fld>
            <a:endParaRPr lang="it-IT" altLang="it-IT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81088" y="6973888"/>
            <a:ext cx="4895850" cy="3571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en-US" sz="1100" dirty="0">
                <a:solidFill>
                  <a:srgbClr val="000000"/>
                </a:solidFill>
              </a:rPr>
              <a:t>PAU-RI3 – Welcome &amp; Workshop Info,</a:t>
            </a:r>
            <a:r>
              <a:rPr lang="it-IT" altLang="en-US" sz="1100" baseline="0" dirty="0">
                <a:solidFill>
                  <a:srgbClr val="000000"/>
                </a:solidFill>
              </a:rPr>
              <a:t> March 18, 2024,</a:t>
            </a:r>
            <a:r>
              <a:rPr lang="it-IT" altLang="en-US" sz="1100" dirty="0">
                <a:solidFill>
                  <a:srgbClr val="000000"/>
                </a:solidFill>
              </a:rPr>
              <a:t> NH Hotel Trieste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6824663"/>
            <a:ext cx="5064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</p:sldLayoutIdLst>
  <p:transition spd="med">
    <p:fade/>
  </p:transition>
  <p:hf hdr="0" ftr="0" dt="0"/>
  <p:txStyles>
    <p:titleStyle>
      <a:lvl1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5pPr>
      <a:lvl6pPr marL="2514340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492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645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797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47675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defTabSz="447675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340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2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5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7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 bwMode="auto">
          <a:xfrm>
            <a:off x="336506" y="1081694"/>
            <a:ext cx="9407611" cy="57305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t-IT" sz="4400" b="1" dirty="0"/>
              <a:t>PAU-RI3</a:t>
            </a:r>
            <a:br>
              <a:rPr lang="en-US" altLang="it-IT" sz="4400" b="1" dirty="0"/>
            </a:br>
            <a:br>
              <a:rPr lang="en-US" altLang="it-IT" sz="4400" b="1" dirty="0"/>
            </a:br>
            <a:br>
              <a:rPr lang="en-US" altLang="it-IT" sz="2800" b="1" dirty="0"/>
            </a:br>
            <a:br>
              <a:rPr lang="en-US" altLang="it-IT" sz="2800" b="1" dirty="0"/>
            </a:br>
            <a:br>
              <a:rPr lang="en-US" altLang="it-IT" sz="2800" dirty="0"/>
            </a:br>
            <a:br>
              <a:rPr lang="en-US" altLang="it-IT" sz="3200" dirty="0"/>
            </a:br>
            <a:br>
              <a:rPr lang="en-US" altLang="it-IT" sz="3200" dirty="0"/>
            </a:br>
            <a:br>
              <a:rPr lang="en-US" altLang="it-IT" sz="3200" dirty="0"/>
            </a:br>
            <a:br>
              <a:rPr lang="en-US" altLang="it-IT" sz="3200" dirty="0"/>
            </a:br>
            <a:br>
              <a:rPr lang="en-US" altLang="it-IT" sz="1800" dirty="0"/>
            </a:br>
            <a:r>
              <a:rPr lang="en-US" altLang="it-IT" sz="3200" dirty="0"/>
              <a:t>Welcome and Information</a:t>
            </a:r>
            <a:br>
              <a:rPr lang="en-US" altLang="it-IT" sz="3200" dirty="0"/>
            </a:br>
            <a:br>
              <a:rPr lang="en-US" altLang="it-IT" sz="1800" dirty="0"/>
            </a:br>
            <a:r>
              <a:rPr lang="en-US" altLang="it-IT" sz="1800" dirty="0"/>
              <a:t>Alessandro </a:t>
            </a:r>
            <a:r>
              <a:rPr lang="en-US" altLang="it-IT" sz="1800" dirty="0" err="1"/>
              <a:t>Fabris</a:t>
            </a:r>
            <a:r>
              <a:rPr lang="en-US" altLang="it-IT" sz="1800" dirty="0"/>
              <a:t> &amp; Roberto Visintini</a:t>
            </a:r>
            <a:br>
              <a:rPr lang="en-US" altLang="it-IT" sz="1800" dirty="0"/>
            </a:br>
            <a:r>
              <a:rPr lang="en-US" altLang="it-IT" sz="1800" i="1" dirty="0"/>
              <a:t>Elettra </a:t>
            </a:r>
            <a:r>
              <a:rPr lang="en-US" altLang="it-IT" sz="1800" i="1" dirty="0" err="1"/>
              <a:t>Sincrotrone</a:t>
            </a:r>
            <a:r>
              <a:rPr lang="en-US" altLang="it-IT" sz="1800" i="1" dirty="0"/>
              <a:t> </a:t>
            </a:r>
            <a:r>
              <a:rPr lang="en-US" altLang="it-IT" sz="1800" i="1" dirty="0" err="1"/>
              <a:t>Triestre</a:t>
            </a:r>
            <a:endParaRPr lang="en-US" altLang="it-IT" sz="1800" i="1" dirty="0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796463" y="7078663"/>
            <a:ext cx="212725" cy="230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86D0EF-DF77-4C47-8D28-6E259B5A5F6B}" type="slidenum">
              <a:rPr lang="en-US" altLang="it-IT" sz="1300" smtClean="0">
                <a:solidFill>
                  <a:srgbClr val="000000"/>
                </a:solidFill>
              </a:rPr>
              <a:pPr/>
              <a:t>1</a:t>
            </a:fld>
            <a:endParaRPr lang="en-US" altLang="it-IT" sz="130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00305F-41D8-4EC4-90F7-C68EA50E6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89" y="1758315"/>
            <a:ext cx="10114450" cy="36804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2D8C4DC-4F14-4CCC-A68A-8463CCBA5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51508" y="179437"/>
            <a:ext cx="6981480" cy="10217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altLang="en-US" b="1" dirty="0"/>
              <a:t>Welcome to Trieste!</a:t>
            </a:r>
            <a:br>
              <a:rPr lang="it-IT" altLang="en-US" b="1" dirty="0"/>
            </a:br>
            <a:r>
              <a:rPr lang="it-IT" altLang="en-US" b="1" dirty="0"/>
              <a:t>							</a:t>
            </a:r>
            <a:r>
              <a:rPr lang="it-IT" altLang="en-US" b="1" i="1" dirty="0"/>
              <a:t>Benvenuti a Trieste!</a:t>
            </a:r>
            <a:endParaRPr lang="en-US" altLang="en-US" b="1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4512BA-8443-493A-8E13-49761CFA3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5" y="1489393"/>
            <a:ext cx="9215438" cy="305974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139BFB"/>
                </a:solidFill>
              </a:rPr>
              <a:t>PAU-RI3: the third of the Series but the FIRST in person!</a:t>
            </a:r>
          </a:p>
          <a:p>
            <a:r>
              <a:rPr lang="en-US" dirty="0"/>
              <a:t>First edition held online (December 13-15, 2021) </a:t>
            </a:r>
          </a:p>
          <a:p>
            <a:pPr lvl="1"/>
            <a:r>
              <a:rPr lang="en-US" dirty="0"/>
              <a:t>~80 participants (Europe, USA, Canada) </a:t>
            </a:r>
            <a:r>
              <a:rPr lang="en-US" dirty="0">
                <a:sym typeface="Wingdings" panose="05000000000000000000" pitchFamily="2" charset="2"/>
              </a:rPr>
              <a:t> Time Zones!</a:t>
            </a:r>
            <a:endParaRPr lang="en-US" dirty="0"/>
          </a:p>
          <a:p>
            <a:pPr lvl="1"/>
            <a:r>
              <a:rPr lang="en-US" dirty="0"/>
              <a:t>12 facilities</a:t>
            </a:r>
          </a:p>
          <a:p>
            <a:r>
              <a:rPr lang="en-US" dirty="0"/>
              <a:t>Second edition held online (February 8-10, 2023)</a:t>
            </a:r>
          </a:p>
          <a:p>
            <a:pPr lvl="1"/>
            <a:r>
              <a:rPr lang="en-US" dirty="0"/>
              <a:t>130+ participants (Europe, USA, Canada) </a:t>
            </a:r>
            <a:r>
              <a:rPr lang="en-US" dirty="0">
                <a:sym typeface="Wingdings" panose="05000000000000000000" pitchFamily="2" charset="2"/>
              </a:rPr>
              <a:t> Time Zones!</a:t>
            </a:r>
            <a:endParaRPr lang="en-US" dirty="0"/>
          </a:p>
          <a:p>
            <a:pPr lvl="1"/>
            <a:r>
              <a:rPr lang="en-US" dirty="0"/>
              <a:t>19 facilities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B1AF4-43E8-49BD-A68B-2B7AFB324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825" y="4837317"/>
            <a:ext cx="7393305" cy="1828005"/>
          </a:xfrm>
        </p:spPr>
        <p:txBody>
          <a:bodyPr/>
          <a:lstStyle/>
          <a:p>
            <a:r>
              <a:rPr lang="en-US" b="1" dirty="0">
                <a:solidFill>
                  <a:srgbClr val="139BFB"/>
                </a:solidFill>
              </a:rPr>
              <a:t>This Edition, March 18-20, 2024</a:t>
            </a:r>
          </a:p>
          <a:p>
            <a:pPr lvl="1"/>
            <a:r>
              <a:rPr lang="en-US" b="1" dirty="0">
                <a:solidFill>
                  <a:srgbClr val="139BFB"/>
                </a:solidFill>
              </a:rPr>
              <a:t>45 (registered) participants – 9 from Elettra</a:t>
            </a:r>
          </a:p>
          <a:p>
            <a:pPr lvl="1"/>
            <a:r>
              <a:rPr lang="en-US" b="1" dirty="0">
                <a:solidFill>
                  <a:srgbClr val="139BFB"/>
                </a:solidFill>
              </a:rPr>
              <a:t>16 Facilities (including Elettra)</a:t>
            </a:r>
          </a:p>
          <a:p>
            <a:pPr lvl="1"/>
            <a:r>
              <a:rPr lang="en-US" b="1" dirty="0">
                <a:solidFill>
                  <a:srgbClr val="139BFB"/>
                </a:solidFill>
              </a:rPr>
              <a:t>Colleagues from Japan and Korea for the first time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B3EDA64B-7A7F-4FDE-ACB8-D76D7D14BD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4B218A-3121-4E71-AE9C-9E53AB88BCD5}" type="slidenum">
              <a:rPr lang="it-IT" altLang="it-IT" sz="1200">
                <a:solidFill>
                  <a:srgbClr val="000000"/>
                </a:solidFill>
              </a:rPr>
              <a:pPr/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0451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t-IT" b="1" dirty="0"/>
              <a:t>Why are we here?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4720590" y="1482091"/>
            <a:ext cx="4928234" cy="498951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altLang="it-IT" b="1" dirty="0"/>
              <a:t>GOALS:</a:t>
            </a:r>
          </a:p>
          <a:p>
            <a:pPr algn="just">
              <a:spcBef>
                <a:spcPts val="600"/>
              </a:spcBef>
            </a:pPr>
            <a:r>
              <a:rPr lang="en-US" altLang="it-IT" dirty="0"/>
              <a:t>Exchange best practices, positive and negative experiences among peers.  </a:t>
            </a:r>
          </a:p>
          <a:p>
            <a:pPr algn="just">
              <a:spcBef>
                <a:spcPts val="600"/>
              </a:spcBef>
            </a:pPr>
            <a:r>
              <a:rPr lang="en-US" altLang="it-IT" dirty="0"/>
              <a:t>Focus on technical and organizational issues.</a:t>
            </a:r>
          </a:p>
          <a:p>
            <a:pPr algn="just">
              <a:spcAft>
                <a:spcPts val="0"/>
              </a:spcAft>
            </a:pPr>
            <a:r>
              <a:rPr lang="en-US" altLang="it-IT" dirty="0"/>
              <a:t>Ask questions, seek answers:</a:t>
            </a:r>
          </a:p>
          <a:p>
            <a:pPr lvl="1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altLang="it-IT" dirty="0"/>
              <a:t>Maybe somebody else had the same issues as me… and solved them!</a:t>
            </a:r>
          </a:p>
          <a:p>
            <a:pPr lvl="1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altLang="it-IT" dirty="0"/>
              <a:t>Open discussion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it-IT" dirty="0"/>
              <a:t>Consolidate a Community of experts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82A5CA-3B08-4BB6-854A-3E97EC8D2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694" y="1390651"/>
            <a:ext cx="4151312" cy="4989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Different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Different Laws and Rules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Different boundary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…</a:t>
            </a:r>
          </a:p>
          <a:p>
            <a:pPr marL="0" indent="0">
              <a:buNone/>
            </a:pPr>
            <a:r>
              <a:rPr lang="en-US" sz="1800" dirty="0"/>
              <a:t>Same Technical and Engineering Issues: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Remove and dispose “Old Stuff”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Space for storage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Logistics requirements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Constraints (Tunnel, Building…)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Mix of Old &amp; New Plants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…</a:t>
            </a:r>
          </a:p>
          <a:p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71A9A0-7054-4FE3-88A7-665027CFBDDB}" type="slidenum">
              <a:rPr lang="it-IT" altLang="it-IT" sz="1300" smtClean="0">
                <a:solidFill>
                  <a:srgbClr val="000000"/>
                </a:solidFill>
              </a:rPr>
              <a:pPr/>
              <a:t>3</a:t>
            </a:fld>
            <a:endParaRPr lang="it-IT" altLang="it-IT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01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t-IT" dirty="0"/>
              <a:t>Information about the Workshop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82A5CA-3B08-4BB6-854A-3E97EC8D2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484" y="1762680"/>
            <a:ext cx="9197656" cy="4638120"/>
          </a:xfrm>
          <a:noFill/>
        </p:spPr>
        <p:txBody>
          <a:bodyPr/>
          <a:lstStyle/>
          <a:p>
            <a:r>
              <a:rPr lang="en-US" sz="2400" dirty="0"/>
              <a:t>Talks, Posters, Coffee Breaks, lunches, Workshop dinner:</a:t>
            </a:r>
          </a:p>
          <a:p>
            <a:pPr lvl="1"/>
            <a:r>
              <a:rPr lang="en-US" sz="2000" dirty="0"/>
              <a:t>NH Hotel, here we are…</a:t>
            </a:r>
          </a:p>
          <a:p>
            <a:r>
              <a:rPr lang="en-US" sz="2400" dirty="0"/>
              <a:t>Informal dinner (Monday):</a:t>
            </a:r>
          </a:p>
          <a:p>
            <a:pPr lvl="1"/>
            <a:r>
              <a:rPr lang="en-US" sz="2000" dirty="0"/>
              <a:t>not included in fee, no formal reservation in restaurant</a:t>
            </a:r>
          </a:p>
          <a:p>
            <a:r>
              <a:rPr lang="en-US" sz="2400" dirty="0"/>
              <a:t>Visit to Elettra</a:t>
            </a:r>
          </a:p>
          <a:p>
            <a:pPr lvl="1"/>
            <a:r>
              <a:rPr lang="en-US" sz="2000" dirty="0"/>
              <a:t>Bus departing at 15:00 on Tuesday from NH; return to NH at 18:30/19:00 (latest)</a:t>
            </a:r>
          </a:p>
          <a:p>
            <a:pPr lvl="1"/>
            <a:r>
              <a:rPr lang="en-US" sz="2000" dirty="0"/>
              <a:t>Two groups – Red       and Green 	  – as indicated on the badge</a:t>
            </a:r>
          </a:p>
          <a:p>
            <a:pPr lvl="1"/>
            <a:r>
              <a:rPr lang="en-US" sz="2000" dirty="0"/>
              <a:t>Closed shoes, no high heels – safety shoes are not needed!</a:t>
            </a:r>
          </a:p>
          <a:p>
            <a:r>
              <a:rPr lang="en-US" sz="2400" dirty="0"/>
              <a:t>Workshop Dinner at 20:00 on Tuesday, at NH.</a:t>
            </a:r>
            <a:endParaRPr lang="en-US" dirty="0"/>
          </a:p>
          <a:p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71A9A0-7054-4FE3-88A7-665027CFBDDB}" type="slidenum">
              <a:rPr lang="it-IT" altLang="it-IT" sz="1300" smtClean="0">
                <a:solidFill>
                  <a:srgbClr val="000000"/>
                </a:solidFill>
              </a:rPr>
              <a:pPr/>
              <a:t>4</a:t>
            </a:fld>
            <a:endParaRPr lang="it-IT" altLang="it-IT" sz="1300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6B77E0-BD02-4AB0-9899-54BB3381D3FA}"/>
              </a:ext>
            </a:extLst>
          </p:cNvPr>
          <p:cNvGrpSpPr/>
          <p:nvPr/>
        </p:nvGrpSpPr>
        <p:grpSpPr>
          <a:xfrm>
            <a:off x="3446648" y="4924583"/>
            <a:ext cx="1997364" cy="255903"/>
            <a:chOff x="2940078" y="3484403"/>
            <a:chExt cx="1997364" cy="2559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6717C5-5AA9-4ABB-ACBC-51C062EEFDCF}"/>
                </a:ext>
              </a:extLst>
            </p:cNvPr>
            <p:cNvSpPr/>
            <p:nvPr/>
          </p:nvSpPr>
          <p:spPr bwMode="auto">
            <a:xfrm>
              <a:off x="2940078" y="3492339"/>
              <a:ext cx="262890" cy="24796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FDD8F3-4750-4309-935A-F786DFD20ADF}"/>
                </a:ext>
              </a:extLst>
            </p:cNvPr>
            <p:cNvSpPr/>
            <p:nvPr/>
          </p:nvSpPr>
          <p:spPr bwMode="auto">
            <a:xfrm>
              <a:off x="4674552" y="3484403"/>
              <a:ext cx="262890" cy="247967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31138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2D8C4DC-4F14-4CCC-A68A-8463CCBA5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/>
              <a:t>Summing up…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B3EDA64B-7A7F-4FDE-ACB8-D76D7D14BD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4B218A-3121-4E71-AE9C-9E53AB88BCD5}" type="slidenum">
              <a:rPr lang="it-IT" altLang="it-IT" sz="1200">
                <a:solidFill>
                  <a:srgbClr val="000000"/>
                </a:solidFill>
              </a:rPr>
              <a:pPr/>
              <a:t>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D71D23-4629-4BDE-AE0C-1F75D4318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30" y="2812600"/>
            <a:ext cx="9072563" cy="3888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D6B11F-A657-4787-AD68-26D1865F3803}"/>
              </a:ext>
            </a:extLst>
          </p:cNvPr>
          <p:cNvSpPr txBox="1"/>
          <p:nvPr/>
        </p:nvSpPr>
        <p:spPr>
          <a:xfrm>
            <a:off x="3946919" y="6215741"/>
            <a:ext cx="21867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Barcolana55 presented by Generali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B01BD-5B62-4DAC-AC90-DAB9037CBBBD}"/>
              </a:ext>
            </a:extLst>
          </p:cNvPr>
          <p:cNvSpPr txBox="1"/>
          <p:nvPr/>
        </p:nvSpPr>
        <p:spPr>
          <a:xfrm>
            <a:off x="0" y="1302351"/>
            <a:ext cx="9829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Thanks for being here.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Let’s start and enjoy PAU-RI3! </a:t>
            </a:r>
          </a:p>
        </p:txBody>
      </p:sp>
    </p:spTree>
    <p:extLst>
      <p:ext uri="{BB962C8B-B14F-4D97-AF65-F5344CB8AC3E}">
        <p14:creationId xmlns:p14="http://schemas.microsoft.com/office/powerpoint/2010/main" val="3417556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CAF66D8-E3D9-45EE-A244-CAF9F04B2221}" type="slidenum">
              <a:rPr lang="it-IT" altLang="it-IT" sz="1300" smtClean="0">
                <a:solidFill>
                  <a:srgbClr val="000000"/>
                </a:solidFill>
              </a:rPr>
              <a:pPr/>
              <a:t>6</a:t>
            </a:fld>
            <a:endParaRPr lang="it-IT" altLang="it-IT" sz="13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Elettra Sincrotrone Trieste_Template Slides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GECI-TMP-24-rev00UK</Template>
  <TotalTime>6189</TotalTime>
  <Words>353</Words>
  <Application>Microsoft Office PowerPoint</Application>
  <PresentationFormat>Custom</PresentationFormat>
  <Paragraphs>56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Elettra Sincrotrone Trieste_Template Slides ENG</vt:lpstr>
      <vt:lpstr>PAU-RI3          Welcome and Information  Alessandro Fabris &amp; Roberto Visintini Elettra Sincrotrone Triestre</vt:lpstr>
      <vt:lpstr>Welcome to Trieste!        Benvenuti a Trieste!</vt:lpstr>
      <vt:lpstr>Why are we here?</vt:lpstr>
      <vt:lpstr>Information about the Workshop</vt:lpstr>
      <vt:lpstr>Summing up…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nicoletta guidi</dc:creator>
  <cp:lastModifiedBy>Roberto Visintini</cp:lastModifiedBy>
  <cp:revision>325</cp:revision>
  <cp:lastPrinted>2023-02-07T18:21:53Z</cp:lastPrinted>
  <dcterms:created xsi:type="dcterms:W3CDTF">2015-12-09T11:23:36Z</dcterms:created>
  <dcterms:modified xsi:type="dcterms:W3CDTF">2024-03-16T18:39:34Z</dcterms:modified>
</cp:coreProperties>
</file>