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0" r:id="rId3"/>
    <p:sldMasterId id="2147483682" r:id="rId4"/>
  </p:sldMasterIdLst>
  <p:notesMasterIdLst>
    <p:notesMasterId r:id="rId26"/>
  </p:notesMasterIdLst>
  <p:sldIdLst>
    <p:sldId id="259" r:id="rId5"/>
    <p:sldId id="257" r:id="rId6"/>
    <p:sldId id="261" r:id="rId7"/>
    <p:sldId id="260" r:id="rId8"/>
    <p:sldId id="617" r:id="rId9"/>
    <p:sldId id="348" r:id="rId10"/>
    <p:sldId id="614" r:id="rId11"/>
    <p:sldId id="512" r:id="rId12"/>
    <p:sldId id="439" r:id="rId13"/>
    <p:sldId id="262" r:id="rId14"/>
    <p:sldId id="622" r:id="rId15"/>
    <p:sldId id="263" r:id="rId16"/>
    <p:sldId id="270" r:id="rId17"/>
    <p:sldId id="437" r:id="rId18"/>
    <p:sldId id="620" r:id="rId19"/>
    <p:sldId id="621" r:id="rId20"/>
    <p:sldId id="436" r:id="rId21"/>
    <p:sldId id="264" r:id="rId22"/>
    <p:sldId id="274" r:id="rId23"/>
    <p:sldId id="444" r:id="rId24"/>
    <p:sldId id="61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4D5C18A-D07D-457A-A4AF-CD06904CD446}">
          <p14:sldIdLst/>
        </p14:section>
        <p14:section name="N. Béchu" id="{597970B0-F685-4BFA-ACD5-2514A7E59BC8}">
          <p14:sldIdLst>
            <p14:sldId id="259"/>
            <p14:sldId id="257"/>
            <p14:sldId id="261"/>
            <p14:sldId id="260"/>
            <p14:sldId id="617"/>
            <p14:sldId id="348"/>
            <p14:sldId id="614"/>
            <p14:sldId id="512"/>
            <p14:sldId id="439"/>
            <p14:sldId id="262"/>
            <p14:sldId id="622"/>
            <p14:sldId id="263"/>
            <p14:sldId id="270"/>
            <p14:sldId id="437"/>
            <p14:sldId id="620"/>
            <p14:sldId id="621"/>
            <p14:sldId id="436"/>
            <p14:sldId id="264"/>
            <p14:sldId id="274"/>
            <p14:sldId id="444"/>
            <p14:sldId id="6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14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22BC7-C99E-4055-BE43-60C1D3920795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EDADF-41CC-4611-9704-0EBA55AAB69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03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22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51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1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64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584" y="274638"/>
            <a:ext cx="9518400" cy="1143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774852-1469-4BEA-A7CF-4A0C3C760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3F69CA-CC92-42F0-A062-433EE349C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82057-7C13-4018-96AF-2F53DFDE5C9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259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225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354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208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5635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27A5F94-7978-4D96-9DAD-FEEFAE5DE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17CA8D8-00BB-4D56-84D2-C5E1249B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38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F7565C5-2647-4061-81E3-FE8B5889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BA8B8DB-2CD7-42B8-A7A2-852CF800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598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3956D8-B3AB-44CD-8EEB-D756C208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80C8B97-739D-451B-BC1A-5613345E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300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20C71F5-C2EE-4CC6-8FDA-33C48348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A0961E9-C44D-450C-BC8B-C891ADD54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72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2214113" y="4077072"/>
            <a:ext cx="9985111" cy="1512169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EEDE12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3312472" y="5275833"/>
            <a:ext cx="887953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2094543" y="4077072"/>
            <a:ext cx="9985109" cy="162051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473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3167674" y="4843368"/>
            <a:ext cx="8887537" cy="1065604"/>
          </a:xfrm>
          <a:prstGeom prst="rect">
            <a:avLst/>
          </a:prstGeom>
          <a:solidFill>
            <a:srgbClr val="79A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EEDE12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3167674" y="5589240"/>
            <a:ext cx="887953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1991544" y="4540820"/>
            <a:ext cx="9985109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72F70-41B3-450A-A232-A9411063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82057-7C13-4018-96AF-2F53DFDE5C97}" type="slidenum">
              <a:rPr lang="en-GB" smtClean="0"/>
              <a:t>‹N°›</a:t>
            </a:fld>
            <a:endParaRPr lang="en-GB"/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FB53D64D-BF50-2539-3AE1-9DCA4C4F2ED7}"/>
              </a:ext>
            </a:extLst>
          </p:cNvPr>
          <p:cNvSpPr txBox="1">
            <a:spLocks/>
          </p:cNvSpPr>
          <p:nvPr/>
        </p:nvSpPr>
        <p:spPr>
          <a:xfrm>
            <a:off x="393576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E3467-10B3-527A-34FF-0BEB2FADD3E3}"/>
              </a:ext>
            </a:extLst>
          </p:cNvPr>
          <p:cNvSpPr/>
          <p:nvPr/>
        </p:nvSpPr>
        <p:spPr>
          <a:xfrm flipH="1">
            <a:off x="3167674" y="4843368"/>
            <a:ext cx="8887537" cy="1065604"/>
          </a:xfrm>
          <a:prstGeom prst="rect">
            <a:avLst/>
          </a:prstGeom>
          <a:solidFill>
            <a:srgbClr val="79A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EEDE12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24C89D5-E5C9-3158-B137-C555E3D3B896}"/>
              </a:ext>
            </a:extLst>
          </p:cNvPr>
          <p:cNvCxnSpPr/>
          <p:nvPr/>
        </p:nvCxnSpPr>
        <p:spPr>
          <a:xfrm flipH="1">
            <a:off x="3167674" y="5589240"/>
            <a:ext cx="887953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C0CAD1B1-8115-CF01-2581-0EE9D9D70ABD}"/>
              </a:ext>
            </a:extLst>
          </p:cNvPr>
          <p:cNvSpPr txBox="1">
            <a:spLocks/>
          </p:cNvSpPr>
          <p:nvPr/>
        </p:nvSpPr>
        <p:spPr>
          <a:xfrm>
            <a:off x="393576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359030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4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4261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6B87C3D-E727-4806-9F3E-F058E6CCF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3584-258F-41CA-8ECD-840A991A5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963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100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301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685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346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803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27A5F94-7978-4D96-9DAD-FEEFAE5DE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17CA8D8-00BB-4D56-84D2-C5E1249B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5384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F7565C5-2647-4061-81E3-FE8B5889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BA8B8DB-2CD7-42B8-A7A2-852CF800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2910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3956D8-B3AB-44CD-8EEB-D756C208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80C8B97-739D-451B-BC1A-5613345E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3165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20C71F5-C2EE-4CC6-8FDA-33C48348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A0961E9-C44D-450C-BC8B-C891ADD54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59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A2ABD-204A-B8EA-A2C9-B59B51D8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D24C23-3DDF-3962-167B-6C43066B0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7924C3-BA61-2F33-039E-5B0AAA4D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F605-C24F-4D3A-88B9-1196A278B0B5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6A0AAB-880B-A5C2-DC76-195F6CF0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E246E7-3AF0-A122-E405-2072BE64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82057-7C13-4018-96AF-2F53DFDE5C9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83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584" y="274638"/>
            <a:ext cx="9518400" cy="1143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774852-1469-4BEA-A7CF-4A0C3C760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3F69CA-CC92-42F0-A062-433EE349C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98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3167674" y="4843368"/>
            <a:ext cx="8887537" cy="1065604"/>
          </a:xfrm>
          <a:prstGeom prst="rect">
            <a:avLst/>
          </a:prstGeom>
          <a:solidFill>
            <a:srgbClr val="79A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EEDE12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3167674" y="5589240"/>
            <a:ext cx="887953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1991544" y="4540820"/>
            <a:ext cx="9985109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972F70-41B3-450A-A232-A9411063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FB53D64D-BF50-2539-3AE1-9DCA4C4F2ED7}"/>
              </a:ext>
            </a:extLst>
          </p:cNvPr>
          <p:cNvSpPr txBox="1">
            <a:spLocks/>
          </p:cNvSpPr>
          <p:nvPr userDrawn="1"/>
        </p:nvSpPr>
        <p:spPr>
          <a:xfrm>
            <a:off x="393576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4002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243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298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SOLEIL II MAC#2 - 14-16 November 2022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9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4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4261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6B87C3D-E727-4806-9F3E-F058E6CCF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3584-258F-41CA-8ECD-840A991A5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218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2330681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FB9FBD-546A-4D82-AA9A-3C313AE5B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EC27AC-0D5B-4CCE-921A-F3BBC595A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8D7C594B-4E31-4EF4-A19F-1F448A976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1EFD1563-F6E8-4563-99F2-5F2E55038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82057-7C13-4018-96AF-2F53DFDE5C97}" type="slidenum">
              <a:rPr lang="en-GB" smtClean="0"/>
              <a:t>‹N°›</a:t>
            </a:fld>
            <a:endParaRPr lang="en-GB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ACF1AD-E9B3-A3DD-ADC6-A2BB8CAF28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1196752"/>
            <a:ext cx="4581458" cy="342220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B0EA802-1CF0-64E0-A7E8-FB89A22F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B19CE9-84B7-BCD0-BC57-A3E815B1E8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1752C3-ECE3-068C-D96E-31E428BE99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1196752"/>
            <a:ext cx="4581458" cy="342220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853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2330681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FB9FBD-546A-4D82-AA9A-3C313AE5B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EC27AC-0D5B-4CCE-921A-F3BBC595A9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8D7C594B-4E31-4EF4-A19F-1F448A976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1EFD1563-F6E8-4563-99F2-5F2E55038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ACF1AD-E9B3-A3DD-ADC6-A2BB8CAF28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1196752"/>
            <a:ext cx="4581458" cy="342220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404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1900" y="1259999"/>
            <a:ext cx="10992651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51179CC-BC98-47B1-8948-539E82359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073AE8-1785-4976-913F-2AA046895C1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101A451-A207-4E29-A555-608C88F7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5EA1F4-F864-4BD0-ABEB-981C0FBD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360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1900" y="1259999"/>
            <a:ext cx="10992651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51179CC-BC98-47B1-8948-539E82359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073AE8-1785-4976-913F-2AA046895C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101A451-A207-4E29-A555-608C88F7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SOLEIL II MAC#4 – 07-08 </a:t>
            </a:r>
            <a:r>
              <a:rPr lang="fr-FR" dirty="0" err="1"/>
              <a:t>December</a:t>
            </a:r>
            <a:r>
              <a:rPr lang="fr-FR" dirty="0"/>
              <a:t> 2023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5EA1F4-F864-4BD0-ABEB-981C0FBD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71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notesSlide" Target="../notesSlides/notesSlide3.xml"/><Relationship Id="rId3" Type="http://schemas.openxmlformats.org/officeDocument/2006/relationships/tags" Target="../tags/tag12.xml"/><Relationship Id="rId21" Type="http://schemas.openxmlformats.org/officeDocument/2006/relationships/image" Target="../media/image49.JP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slideLayout" Target="../slideLayouts/slideLayout14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image" Target="../media/image48.JP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51.png"/><Relationship Id="rId10" Type="http://schemas.openxmlformats.org/officeDocument/2006/relationships/tags" Target="../tags/tag19.xml"/><Relationship Id="rId19" Type="http://schemas.openxmlformats.org/officeDocument/2006/relationships/image" Target="../media/image47.JP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21" Type="http://schemas.openxmlformats.org/officeDocument/2006/relationships/tags" Target="../tags/tag46.xml"/><Relationship Id="rId34" Type="http://schemas.openxmlformats.org/officeDocument/2006/relationships/image" Target="../media/image54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image" Target="../media/image56.png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slideLayout" Target="../slideLayouts/slideLayout13.xml"/><Relationship Id="rId35" Type="http://schemas.openxmlformats.org/officeDocument/2006/relationships/image" Target="../media/image55.png"/><Relationship Id="rId8" Type="http://schemas.openxmlformats.org/officeDocument/2006/relationships/tags" Target="../tags/tag33.xml"/><Relationship Id="rId3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image" Target="../media/image64.png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image" Target="../media/image63.png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image" Target="../media/image67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image" Target="../media/image62.png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notesSlide" Target="../notesSlides/notesSlide5.xml"/><Relationship Id="rId28" Type="http://schemas.openxmlformats.org/officeDocument/2006/relationships/image" Target="../media/image66.png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slideLayout" Target="../slideLayouts/slideLayout13.xml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83.xml"/><Relationship Id="rId7" Type="http://schemas.openxmlformats.org/officeDocument/2006/relationships/image" Target="../media/image74.emf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3.gi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7.png"/><Relationship Id="rId4" Type="http://schemas.openxmlformats.org/officeDocument/2006/relationships/tags" Target="../tags/tag84.xml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10" Type="http://schemas.openxmlformats.org/officeDocument/2006/relationships/image" Target="../media/image24.gif"/><Relationship Id="rId4" Type="http://schemas.openxmlformats.org/officeDocument/2006/relationships/tags" Target="../tags/tag7.xml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C7AFAE0-DF91-FE16-4929-921BB750E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3506" y="5108028"/>
            <a:ext cx="8803147" cy="1145940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Toward SOLEIL Upgrade : Means, Resources and Strategy</a:t>
            </a:r>
            <a:br>
              <a:rPr lang="en-GB" sz="3100" dirty="0"/>
            </a:br>
            <a:br>
              <a:rPr lang="en-GB" sz="900" dirty="0"/>
            </a:br>
            <a:br>
              <a:rPr lang="en-GB" sz="2700" dirty="0"/>
            </a:br>
            <a:r>
              <a:rPr lang="en-GB" sz="1600" dirty="0">
                <a:solidFill>
                  <a:schemeClr val="tx1"/>
                </a:solidFill>
              </a:rPr>
              <a:t>Nicolas Béchu for SOLEIL II Project Team - Synchrotron SOLEIL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F7F4A2-E417-8C07-714B-8AC7D2B42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6858" y="6371637"/>
            <a:ext cx="3299141" cy="360363"/>
          </a:xfrm>
          <a:solidFill>
            <a:schemeClr val="bg1"/>
          </a:solidFill>
        </p:spPr>
        <p:txBody>
          <a:bodyPr/>
          <a:lstStyle/>
          <a:p>
            <a:r>
              <a:rPr lang="fr-FR"/>
              <a:t> PAU R&amp;I3 - 18-20 March 2024 – Trieste        </a:t>
            </a:r>
            <a:fld id="{F1620CC9-C982-429E-97C9-9F71A6603CF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64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FC2A03E-914F-52A8-40A6-2725147A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73" y="194400"/>
            <a:ext cx="9804882" cy="565200"/>
          </a:xfrm>
        </p:spPr>
        <p:txBody>
          <a:bodyPr/>
          <a:lstStyle/>
          <a:p>
            <a:r>
              <a:rPr lang="en-GB" dirty="0"/>
              <a:t>A Work in Progress and Many R&amp;D Initiatives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542E26-B885-C549-6B34-1DADD385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94" y="1108649"/>
            <a:ext cx="11377061" cy="5615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Actual many prototyping on magnets (PM and electro) and IDs (biperiodic ID patent pending)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05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Development for alignment to 10 µm : correlated alignment &amp; and vibrating wire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03B980D0-37C1-458A-B012-499C490B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9DAF99-A5DA-4BA5-994B-AE31D0EC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3" y="1450821"/>
            <a:ext cx="2682472" cy="150127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6CCC004C-81C0-BF44-CA99-5FC6C4232C8D}"/>
              </a:ext>
            </a:extLst>
          </p:cNvPr>
          <p:cNvGrpSpPr/>
          <p:nvPr/>
        </p:nvGrpSpPr>
        <p:grpSpPr>
          <a:xfrm>
            <a:off x="5704751" y="1451006"/>
            <a:ext cx="2787822" cy="1501270"/>
            <a:chOff x="5702613" y="1454791"/>
            <a:chExt cx="2787822" cy="150127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62C67F3-21C2-F585-9454-69A66DEF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2613" y="1454791"/>
              <a:ext cx="1656040" cy="150127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6CE11BD-3399-1F5F-DAFB-EC6F8EFA6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2673" y="1460036"/>
              <a:ext cx="1137762" cy="149584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C1EAE76-FB0C-931A-8497-C0593703B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0" t="10979" r="6849" b="5305"/>
          <a:stretch/>
        </p:blipFill>
        <p:spPr>
          <a:xfrm>
            <a:off x="9249112" y="1175313"/>
            <a:ext cx="2473650" cy="20101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3275C9-A1D5-D2CF-C4A9-FAB53877AF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3" t="2439" r="444" b="3732"/>
          <a:stretch/>
        </p:blipFill>
        <p:spPr>
          <a:xfrm>
            <a:off x="9249112" y="3285810"/>
            <a:ext cx="2462323" cy="2243254"/>
          </a:xfrm>
          <a:prstGeom prst="rect">
            <a:avLst/>
          </a:prstGeom>
        </p:spPr>
      </p:pic>
      <p:pic>
        <p:nvPicPr>
          <p:cNvPr id="22" name="Image 21" descr="Une image contenant machine, ingénierie, plastique, outil">
            <a:extLst>
              <a:ext uri="{FF2B5EF4-FFF2-40B4-BE49-F238E27FC236}">
                <a16:creationId xmlns:a16="http://schemas.microsoft.com/office/drawing/2014/main" id="{78F22072-143E-8DB5-ADFE-224964A8EC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1" t="3529" b="10870"/>
          <a:stretch/>
        </p:blipFill>
        <p:spPr>
          <a:xfrm rot="5400000">
            <a:off x="3694613" y="1360509"/>
            <a:ext cx="1474303" cy="165604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4F658C7-1FF6-5280-5B33-2D6C30BED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3" t="7183" r="19439" b="28602"/>
          <a:stretch/>
        </p:blipFill>
        <p:spPr>
          <a:xfrm>
            <a:off x="7062463" y="4593982"/>
            <a:ext cx="1876314" cy="13195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55F5E1-FEFF-EFF6-0237-602A9DF78C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55" y="3469012"/>
            <a:ext cx="3251933" cy="18324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F92671-8A9C-195D-609C-08CA46B7534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088" y="3676758"/>
            <a:ext cx="3980110" cy="1821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76140B-324D-3A7F-3032-9CD31DE25CB3}"/>
              </a:ext>
            </a:extLst>
          </p:cNvPr>
          <p:cNvPicPr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640" y="5107049"/>
            <a:ext cx="4247617" cy="1687563"/>
          </a:xfrm>
          <a:prstGeom prst="rect">
            <a:avLst/>
          </a:prstGeom>
        </p:spPr>
      </p:pic>
      <p:pic>
        <p:nvPicPr>
          <p:cNvPr id="14" name="Image 13" descr="Une image contenant machine, ingénierie, Outil-machine, Ingénierie électronique&#10;&#10;Description générée automatiquement">
            <a:extLst>
              <a:ext uri="{FF2B5EF4-FFF2-40B4-BE49-F238E27FC236}">
                <a16:creationId xmlns:a16="http://schemas.microsoft.com/office/drawing/2014/main" id="{22BAC116-AF08-CDBD-AAB8-4546C2DF95E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077"/>
          <a:stretch/>
        </p:blipFill>
        <p:spPr>
          <a:xfrm>
            <a:off x="3465620" y="3398517"/>
            <a:ext cx="1302317" cy="12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2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FC2A03E-914F-52A8-40A6-2725147A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73" y="194400"/>
            <a:ext cx="9804882" cy="565200"/>
          </a:xfrm>
        </p:spPr>
        <p:txBody>
          <a:bodyPr/>
          <a:lstStyle/>
          <a:p>
            <a:r>
              <a:rPr lang="en-GB" dirty="0"/>
              <a:t>A Work in Progress and Many R&amp;D Initiatives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542E26-B885-C549-6B34-1DADD385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94" y="1116532"/>
            <a:ext cx="11377061" cy="5650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In-vac MIK			      Girder design and vibration measurements </a:t>
            </a: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Power supplies (FGC CERN collaboration)</a:t>
            </a: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VC proof of concept for 16 m vacuum strings (ex-situ activation)</a:t>
            </a: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Additive manufacturing  for crotches absorbers</a:t>
            </a: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						Miniaturization of RF bellows</a:t>
            </a: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MOLFLOW &amp; VacuumCOST simulations</a:t>
            </a: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for pressure profiles with NEG and PSD</a:t>
            </a: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>
              <a:sym typeface="Wingdings" panose="05000000000000000000" pitchFamily="2" charset="2"/>
            </a:endParaRPr>
          </a:p>
          <a:p>
            <a:endParaRPr lang="en-GB" sz="160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03B980D0-37C1-458A-B012-499C490B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614ABA-D8FF-6EA0-F977-D14CE22E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255" y="882828"/>
            <a:ext cx="2883398" cy="18674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1F406B-7BC7-FE3D-6204-396985B8B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20106" r="4153" b="13200"/>
          <a:stretch/>
        </p:blipFill>
        <p:spPr>
          <a:xfrm>
            <a:off x="2011131" y="4420864"/>
            <a:ext cx="1719548" cy="9737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0BC848-CE20-0734-2329-98278D44D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435" y="5423367"/>
            <a:ext cx="1711451" cy="12587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E8F592A-945B-27C9-5678-105179AC0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585" y="5394618"/>
            <a:ext cx="2815628" cy="13284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0AF2044-AECB-DCE4-4911-FAD603FFF4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" t="7469" r="3404" b="15326"/>
          <a:stretch/>
        </p:blipFill>
        <p:spPr>
          <a:xfrm>
            <a:off x="1935931" y="936226"/>
            <a:ext cx="1794748" cy="1201460"/>
          </a:xfrm>
          <a:prstGeom prst="rect">
            <a:avLst/>
          </a:prstGeom>
        </p:spPr>
      </p:pic>
      <p:pic>
        <p:nvPicPr>
          <p:cNvPr id="23" name="Image 22" descr="Une image contenant Composant électronique, Composant de circuit, Composant de circuit passif, Ingénierie électronique&#10;&#10;Description générée automatiquement">
            <a:extLst>
              <a:ext uri="{FF2B5EF4-FFF2-40B4-BE49-F238E27FC236}">
                <a16:creationId xmlns:a16="http://schemas.microsoft.com/office/drawing/2014/main" id="{D66DBA2E-A64C-EE19-F396-4F5E0BD312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162" y="2143698"/>
            <a:ext cx="2221724" cy="678594"/>
          </a:xfrm>
          <a:prstGeom prst="rect">
            <a:avLst/>
          </a:prstGeom>
        </p:spPr>
      </p:pic>
      <p:pic>
        <p:nvPicPr>
          <p:cNvPr id="24" name="Image 23" descr="Une image contenant habits, homme, personne, table&#10;&#10;Description générée automatiquement">
            <a:extLst>
              <a:ext uri="{FF2B5EF4-FFF2-40B4-BE49-F238E27FC236}">
                <a16:creationId xmlns:a16="http://schemas.microsoft.com/office/drawing/2014/main" id="{44416493-AF1D-B2DE-AA36-B02F35DC16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33" b="21134"/>
          <a:stretch/>
        </p:blipFill>
        <p:spPr>
          <a:xfrm>
            <a:off x="6661991" y="3130530"/>
            <a:ext cx="4993662" cy="900504"/>
          </a:xfrm>
          <a:prstGeom prst="rect">
            <a:avLst/>
          </a:prstGeom>
        </p:spPr>
      </p:pic>
      <p:pic>
        <p:nvPicPr>
          <p:cNvPr id="25" name="Image 24" descr="Une image contenant intérieur, tube, sol&#10;&#10;Description générée automatiquement">
            <a:extLst>
              <a:ext uri="{FF2B5EF4-FFF2-40B4-BE49-F238E27FC236}">
                <a16:creationId xmlns:a16="http://schemas.microsoft.com/office/drawing/2014/main" id="{972E5744-4311-3AD5-480E-4F2ACF0E91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023" y="4154262"/>
            <a:ext cx="1367344" cy="1134600"/>
          </a:xfrm>
          <a:prstGeom prst="rect">
            <a:avLst/>
          </a:prstGeom>
        </p:spPr>
      </p:pic>
      <p:pic>
        <p:nvPicPr>
          <p:cNvPr id="26" name="Image 2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2D30CE18-DC8B-B5DA-D523-45460DCBC9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618" y="4154262"/>
            <a:ext cx="1230035" cy="1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0ACD6D-E8BA-E409-A461-34343AA2A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232" y="883138"/>
            <a:ext cx="10354844" cy="59748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SOLEIL II chronology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Original timeline in French, sorry</a:t>
            </a:r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pPr marL="0" indent="0">
              <a:buNone/>
            </a:pPr>
            <a:endParaRPr lang="en-GB" sz="2600" dirty="0"/>
          </a:p>
          <a:p>
            <a:pPr marL="457200" lvl="1" indent="0">
              <a:buNone/>
            </a:pPr>
            <a:endParaRPr lang="en-GB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rgbClr val="00B050"/>
                </a:solidFill>
              </a:rPr>
              <a:t>CDR done	        </a:t>
            </a:r>
            <a:r>
              <a:rPr lang="en-GB" sz="26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TDR till end 2025 </a:t>
            </a:r>
            <a:r>
              <a:rPr lang="en-GB" sz="2600" dirty="0">
                <a:solidFill>
                  <a:srgbClr val="0070C0"/>
                </a:solidFill>
                <a:sym typeface="Wingdings" panose="05000000000000000000" pitchFamily="2" charset="2"/>
              </a:rPr>
              <a:t> construction to come </a:t>
            </a:r>
          </a:p>
          <a:p>
            <a:pPr marL="0" indent="0">
              <a:buNone/>
            </a:pPr>
            <a:r>
              <a:rPr lang="en-GB" sz="2600" dirty="0">
                <a:solidFill>
                  <a:schemeClr val="tx1"/>
                </a:solidFill>
                <a:sym typeface="Wingdings" panose="05000000000000000000" pitchFamily="2" charset="2"/>
              </a:rPr>
              <a:t>		 shutdown for October 2028 / dark period of 18 months</a:t>
            </a:r>
          </a:p>
          <a:p>
            <a:r>
              <a:rPr lang="en-GB" sz="26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Still in TDR phase with many prototyping</a:t>
            </a:r>
          </a:p>
          <a:p>
            <a:r>
              <a:rPr lang="en-GB" sz="2600" dirty="0">
                <a:solidFill>
                  <a:srgbClr val="00B050"/>
                </a:solidFill>
                <a:sym typeface="Wingdings" panose="05000000000000000000" pitchFamily="2" charset="2"/>
              </a:rPr>
              <a:t>First budgets granted since beginning of the year :</a:t>
            </a:r>
          </a:p>
          <a:p>
            <a:pPr marL="0" indent="0">
              <a:buNone/>
            </a:pPr>
            <a:r>
              <a:rPr lang="en-GB" sz="2600" b="1" dirty="0">
                <a:solidFill>
                  <a:srgbClr val="00B050"/>
                </a:solidFill>
                <a:sym typeface="Wingdings" panose="05000000000000000000" pitchFamily="2" charset="2"/>
              </a:rPr>
              <a:t>      </a:t>
            </a:r>
            <a:r>
              <a:rPr lang="en-GB" sz="26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38M€ for 2024-2025 French “</a:t>
            </a:r>
            <a:r>
              <a:rPr lang="fr-FR" sz="2600" b="1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Loi de Programmation de la Recherche</a:t>
            </a:r>
            <a:r>
              <a:rPr lang="en-GB" sz="26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” (Research Ministry)</a:t>
            </a:r>
          </a:p>
          <a:p>
            <a:pPr marL="0" indent="0">
              <a:buNone/>
            </a:pPr>
            <a:endParaRPr lang="en-GB" sz="2600" dirty="0">
              <a:sym typeface="Wingdings" panose="05000000000000000000" pitchFamily="2" charset="2"/>
            </a:endParaRPr>
          </a:p>
          <a:p>
            <a:r>
              <a:rPr lang="en-GB" sz="2600" dirty="0">
                <a:sym typeface="Wingdings" panose="05000000000000000000" pitchFamily="2" charset="2"/>
              </a:rPr>
              <a:t>After 2030 toward full performance on all beamlines</a:t>
            </a:r>
          </a:p>
          <a:p>
            <a:r>
              <a:rPr lang="en-GB" sz="2600" dirty="0">
                <a:solidFill>
                  <a:srgbClr val="00B050"/>
                </a:solidFill>
                <a:sym typeface="Wingdings" panose="05000000000000000000" pitchFamily="2" charset="2"/>
              </a:rPr>
              <a:t>Actual project structuration // solving problems and freeze final lattice (October 2024)</a:t>
            </a:r>
          </a:p>
          <a:p>
            <a:r>
              <a:rPr lang="en-GB" sz="2600" dirty="0">
                <a:sym typeface="Wingdings" panose="05000000000000000000" pitchFamily="2" charset="2"/>
              </a:rPr>
              <a:t>Project organization beginning 2025 with consolidated resources</a:t>
            </a:r>
          </a:p>
          <a:p>
            <a:r>
              <a:rPr lang="en-GB" sz="26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Now R&amp;I hot topic</a:t>
            </a:r>
            <a:r>
              <a:rPr lang="en-GB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  buildings for preparation phase need to be launch ASAP</a:t>
            </a:r>
          </a:p>
          <a:p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AB2B01-3092-8525-CC5E-8E778F4872D0}"/>
              </a:ext>
            </a:extLst>
          </p:cNvPr>
          <p:cNvGrpSpPr/>
          <p:nvPr/>
        </p:nvGrpSpPr>
        <p:grpSpPr>
          <a:xfrm>
            <a:off x="3641834" y="803730"/>
            <a:ext cx="6738260" cy="2790808"/>
            <a:chOff x="3239816" y="953814"/>
            <a:chExt cx="6738260" cy="279080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B37F49-3D37-8369-1673-0DCEAB19C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48" t="5568" b="4739"/>
            <a:stretch/>
          </p:blipFill>
          <p:spPr>
            <a:xfrm>
              <a:off x="3239816" y="953814"/>
              <a:ext cx="6738260" cy="2790808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2AC61D-4335-3A6A-8F17-D1D1F9D4B0E4}"/>
                </a:ext>
              </a:extLst>
            </p:cNvPr>
            <p:cNvSpPr txBox="1"/>
            <p:nvPr/>
          </p:nvSpPr>
          <p:spPr>
            <a:xfrm>
              <a:off x="6564928" y="1447102"/>
              <a:ext cx="137550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800" dirty="0">
                  <a:solidFill>
                    <a:schemeClr val="accent6">
                      <a:lumMod val="75000"/>
                    </a:schemeClr>
                  </a:solidFill>
                </a:rPr>
                <a:t>Octobre 2028 (18 mois)</a:t>
              </a:r>
              <a:endParaRPr lang="fr-FR" sz="105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1DD65E8-E3D9-C2F4-DC02-94B0EBC1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Project to Buildings Strategy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E0C584-9BC8-0A41-4CC4-29F04E460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485120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EA482A-851A-A488-B06F-EBF2402CA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2902">
            <a:off x="1021652" y="1765183"/>
            <a:ext cx="1381261" cy="19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4408C0-5A45-D6A7-A7C8-58E4FE373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41208" y="782992"/>
            <a:ext cx="10639368" cy="6039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2D1382E8-D8EE-7E44-99AD-4C047BCF92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16966" r="5105" b="2282"/>
          <a:stretch/>
        </p:blipFill>
        <p:spPr>
          <a:xfrm>
            <a:off x="6227683" y="3863035"/>
            <a:ext cx="5772973" cy="2768986"/>
          </a:xfrm>
          <a:prstGeom prst="rect">
            <a:avLst/>
          </a:prstGeom>
        </p:spPr>
      </p:pic>
      <p:pic>
        <p:nvPicPr>
          <p:cNvPr id="52" name="Image 51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865C98EA-A61F-BFFB-EBFB-C9E327513A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6387" r="-6887" b="-2448"/>
          <a:stretch/>
        </p:blipFill>
        <p:spPr>
          <a:xfrm>
            <a:off x="839416" y="3934373"/>
            <a:ext cx="5760123" cy="2951011"/>
          </a:xfrm>
          <a:prstGeom prst="rect">
            <a:avLst/>
          </a:prstGeom>
        </p:spPr>
      </p:pic>
      <p:pic>
        <p:nvPicPr>
          <p:cNvPr id="51" name="Image 50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810A5E19-4C55-F814-5683-CB64A17D89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18851" r="1234" b="3540"/>
          <a:stretch/>
        </p:blipFill>
        <p:spPr>
          <a:xfrm>
            <a:off x="299928" y="1165592"/>
            <a:ext cx="5778642" cy="2661213"/>
          </a:xfrm>
          <a:prstGeom prst="rect">
            <a:avLst/>
          </a:prstGeom>
          <a:ln w="76200">
            <a:noFill/>
          </a:ln>
        </p:spPr>
      </p:pic>
      <p:pic>
        <p:nvPicPr>
          <p:cNvPr id="50" name="Image 49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177B91BC-048C-F356-8C3A-992CFF29C9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r="1235" b="394"/>
          <a:stretch/>
        </p:blipFill>
        <p:spPr>
          <a:xfrm>
            <a:off x="6161152" y="1105699"/>
            <a:ext cx="6020715" cy="276898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0A539F95-FE1C-2A2D-41CA-BE29E56B1BDA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2017713" y="193675"/>
            <a:ext cx="9982943" cy="5651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R&amp;I Key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Point : Phasing Operations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4C9F07A-4FD3-F9DF-1D15-916A5107103C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2135560" y="758825"/>
            <a:ext cx="10062832" cy="0"/>
          </a:xfrm>
          <a:prstGeom prst="line">
            <a:avLst/>
          </a:prstGeom>
          <a:ln w="38100">
            <a:solidFill>
              <a:srgbClr val="EFE1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alendrier - Icônes heure et date gratuites">
            <a:extLst>
              <a:ext uri="{FF2B5EF4-FFF2-40B4-BE49-F238E27FC236}">
                <a16:creationId xmlns:a16="http://schemas.microsoft.com/office/drawing/2014/main" id="{80021E10-58AF-7A86-BEA6-F425A899FC6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92" y="4413034"/>
            <a:ext cx="679616" cy="679616"/>
          </a:xfrm>
          <a:prstGeom prst="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A3B49E-4B18-112E-7239-DDF54E5FAE6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701074" y="3397070"/>
            <a:ext cx="1561883" cy="369332"/>
          </a:xfrm>
          <a:prstGeom prst="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Beforehand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39BBAC-9C70-EA22-5B88-B578B03C139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9336" y="1109606"/>
            <a:ext cx="381642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Assembly</a:t>
            </a:r>
            <a:r>
              <a:rPr lang="en-US" sz="2200" dirty="0"/>
              <a:t> = </a:t>
            </a:r>
            <a:r>
              <a:rPr lang="en-US" sz="2200" dirty="0">
                <a:solidFill>
                  <a:srgbClr val="FF0000"/>
                </a:solidFill>
              </a:rPr>
              <a:t>Pre-mounting </a:t>
            </a:r>
            <a:r>
              <a:rPr lang="en-US" sz="2200" dirty="0">
                <a:solidFill>
                  <a:schemeClr val="accent4"/>
                </a:solidFill>
                <a:sym typeface="Wingdings" panose="05000000000000000000" pitchFamily="2" charset="2"/>
              </a:rPr>
              <a:t> 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914FD6-0BBD-BACA-744F-EB38E8A994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231869" y="1073517"/>
            <a:ext cx="59128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Dismantling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FF0000"/>
                </a:solidFill>
              </a:rPr>
              <a:t>Removal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4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7030A0"/>
                </a:solidFill>
              </a:rPr>
              <a:t>during shutdown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3E7D1C-AA7B-9C67-9B7D-961D0F3E8E9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7368" y="4041654"/>
            <a:ext cx="50803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Mounting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FF0000"/>
                </a:solidFill>
              </a:rPr>
              <a:t>Installation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4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7030A0"/>
                </a:solidFill>
              </a:rPr>
              <a:t>during shutdown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DE9792-579F-F75D-BD09-93FD113CDDF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740290" y="908720"/>
            <a:ext cx="21210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before shutdown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u="sng" dirty="0">
                <a:solidFill>
                  <a:srgbClr val="7030A0"/>
                </a:solidFill>
                <a:highlight>
                  <a:srgbClr val="FFFF00"/>
                </a:highlight>
              </a:rPr>
              <a:t>during operation</a:t>
            </a:r>
            <a:endParaRPr lang="en-US" sz="3200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06F806-B06C-4549-1B43-61547A133E1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672064" y="3844373"/>
            <a:ext cx="37050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Dismounting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FF0000"/>
                </a:solidFill>
              </a:rPr>
              <a:t>Disassembly </a:t>
            </a:r>
            <a:r>
              <a:rPr lang="en-US" sz="2000" dirty="0">
                <a:solidFill>
                  <a:schemeClr val="accent4"/>
                </a:solidFill>
                <a:sym typeface="Wingdings" panose="05000000000000000000" pitchFamily="2" charset="2"/>
              </a:rPr>
              <a:t>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D2B9A7-795C-E87E-AE38-D5B9E6C4CDA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228449" y="3212976"/>
            <a:ext cx="195212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radiation safety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temporary zone </a:t>
            </a:r>
            <a:r>
              <a:rPr lang="en-US" sz="2000" dirty="0">
                <a:solidFill>
                  <a:srgbClr val="7030A0"/>
                </a:solidFill>
                <a:highlight>
                  <a:srgbClr val="FFFF00"/>
                </a:highlight>
              </a:rPr>
              <a:t>for years…</a:t>
            </a:r>
          </a:p>
        </p:txBody>
      </p:sp>
      <p:sp>
        <p:nvSpPr>
          <p:cNvPr id="3" name="Flèche : demi-tour 2">
            <a:extLst>
              <a:ext uri="{FF2B5EF4-FFF2-40B4-BE49-F238E27FC236}">
                <a16:creationId xmlns:a16="http://schemas.microsoft.com/office/drawing/2014/main" id="{4C1FF284-FB31-FC5D-F442-DB1421EB65D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5400000">
            <a:off x="5220654" y="3495152"/>
            <a:ext cx="1512170" cy="1316002"/>
          </a:xfrm>
          <a:prstGeom prst="uturnArrow">
            <a:avLst>
              <a:gd name="adj1" fmla="val 27264"/>
              <a:gd name="adj2" fmla="val 25000"/>
              <a:gd name="adj3" fmla="val 41516"/>
              <a:gd name="adj4" fmla="val 45062"/>
              <a:gd name="adj5" fmla="val 98986"/>
            </a:avLst>
          </a:prstGeom>
          <a:solidFill>
            <a:srgbClr val="66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E618954B-4968-D76E-5649-F812569B1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485120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46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7D9DDDE-4295-40A3-9965-BA9906B8E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584808" y="976787"/>
            <a:ext cx="7176845" cy="5580000"/>
          </a:xfrm>
          <a:prstGeom prst="rect">
            <a:avLst/>
          </a:prstGeom>
          <a:noFill/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624B515-A2B9-487E-8C8B-FAC89BA7C682}"/>
              </a:ext>
            </a:extLst>
          </p:cNvPr>
          <p:cNvCxnSpPr>
            <a:cxnSpLocks/>
            <a:endCxn id="2" idx="0"/>
          </p:cNvCxnSpPr>
          <p:nvPr>
            <p:custDataLst>
              <p:tags r:id="rId2"/>
            </p:custDataLst>
          </p:nvPr>
        </p:nvCxnSpPr>
        <p:spPr>
          <a:xfrm flipH="1">
            <a:off x="8248471" y="4302427"/>
            <a:ext cx="342138" cy="62959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0DCEA58-D9C3-4637-9BCD-B9F99E40319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946137" y="2777534"/>
            <a:ext cx="397883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Radiation Safety temporary building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B9F642D-2798-4C03-8019-1D95773A4D6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096000" y="2756307"/>
            <a:ext cx="1512168" cy="88871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FE35E4D-FA5C-4F19-9CA1-E940605D27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07807" y="813694"/>
            <a:ext cx="360873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Temporary buildings on meadow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FC122E7-61E3-4861-A573-957C00360DC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689072" y="5939988"/>
            <a:ext cx="686848" cy="246221"/>
          </a:xfrm>
          <a:prstGeom prst="rect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u="sng" dirty="0">
                <a:solidFill>
                  <a:srgbClr val="FFFF00"/>
                </a:solidFill>
              </a:rPr>
              <a:t>T5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B5B1457-FF9C-4E61-9B77-27F8C60CF12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271958" y="4709695"/>
            <a:ext cx="986579" cy="8075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AD2B096-4296-4BD6-A5F5-4DDAEB0A4A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3483" y="1916832"/>
            <a:ext cx="3177619" cy="615553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East Ear and “TEMPO” area for Vacuum strings and </a:t>
            </a:r>
            <a:r>
              <a:rPr lang="en-US" dirty="0"/>
              <a:t>Mock-up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15836F4-60A2-4DCE-9BFF-F852AA4757C5}"/>
              </a:ext>
            </a:extLst>
          </p:cNvPr>
          <p:cNvCxnSpPr>
            <a:cxnSpLocks/>
            <a:stCxn id="22" idx="2"/>
          </p:cNvCxnSpPr>
          <p:nvPr>
            <p:custDataLst>
              <p:tags r:id="rId9"/>
            </p:custDataLst>
          </p:nvPr>
        </p:nvCxnSpPr>
        <p:spPr>
          <a:xfrm>
            <a:off x="4258537" y="1320966"/>
            <a:ext cx="151815" cy="311803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628B7F2-8DC8-460E-A74C-DCAFB2C0B9D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424624" y="951634"/>
            <a:ext cx="5667825" cy="369332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en-US" dirty="0"/>
              <a:t>Center of the Booster for racks and power supplies…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9254388-F6CA-461E-892A-98CEAC8B3C22}"/>
              </a:ext>
            </a:extLst>
          </p:cNvPr>
          <p:cNvCxnSpPr>
            <a:cxnSpLocks/>
            <a:stCxn id="25" idx="2"/>
          </p:cNvCxnSpPr>
          <p:nvPr>
            <p:custDataLst>
              <p:tags r:id="rId11"/>
            </p:custDataLst>
          </p:nvPr>
        </p:nvCxnSpPr>
        <p:spPr>
          <a:xfrm flipH="1">
            <a:off x="5023694" y="1816595"/>
            <a:ext cx="926056" cy="198138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43BC607-948B-4368-9903-1DB27E724E4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799856" y="1447263"/>
            <a:ext cx="2299787" cy="36933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 Ear BL</a:t>
            </a:r>
            <a:r>
              <a:rPr lang="en-US" baseline="30000" dirty="0"/>
              <a:t>2</a:t>
            </a:r>
            <a:r>
              <a:rPr lang="en-US" dirty="0"/>
              <a:t> labs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5E0A1D3-EA66-4ED6-976D-FF54BA53D77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15480" y="1428328"/>
            <a:ext cx="2736304" cy="369332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 Ear BL</a:t>
            </a:r>
            <a:r>
              <a:rPr lang="en-US" baseline="30000" dirty="0"/>
              <a:t>2</a:t>
            </a:r>
            <a:r>
              <a:rPr lang="en-US" dirty="0"/>
              <a:t> storage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3FAAFF4-F4A5-480C-96D3-7AD904DBB0D2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3747719" y="1760336"/>
            <a:ext cx="34815" cy="294935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re 22">
            <a:extLst>
              <a:ext uri="{FF2B5EF4-FFF2-40B4-BE49-F238E27FC236}">
                <a16:creationId xmlns:a16="http://schemas.microsoft.com/office/drawing/2014/main" id="{6B57D0A9-8F9B-446B-A260-988568EE7F2C}"/>
              </a:ext>
            </a:extLst>
          </p:cNvPr>
          <p:cNvSpPr txBox="1"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1424625" y="194400"/>
            <a:ext cx="10716522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of “Considered Available” Space On-Site and Foreseen Destinations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4786A-EBE5-4D3F-BE85-280BA1B5F83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617313" y="4932024"/>
            <a:ext cx="1262316" cy="168243"/>
          </a:xfrm>
          <a:prstGeom prst="rect">
            <a:avLst/>
          </a:prstGeom>
          <a:solidFill>
            <a:schemeClr val="accent6">
              <a:lumMod val="75000"/>
              <a:alpha val="7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747073E-BABD-4A72-8018-FAD1357D8339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H="1" flipV="1">
            <a:off x="5327379" y="4957177"/>
            <a:ext cx="2633567" cy="129336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155F06C-2C21-4532-A88A-43A3F7EEDF3E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121312" y="4149080"/>
            <a:ext cx="216024" cy="155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DC0D523-8689-D002-614C-B6B4CB4D188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33"/>
          <a:srcRect r="4352"/>
          <a:stretch/>
        </p:blipFill>
        <p:spPr>
          <a:xfrm>
            <a:off x="7610461" y="1184094"/>
            <a:ext cx="3606077" cy="157035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79B6556-AE0D-51AF-E989-2C6BB69B94D0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"/>
          <a:stretch/>
        </p:blipFill>
        <p:spPr>
          <a:xfrm>
            <a:off x="15140" y="5791051"/>
            <a:ext cx="1357073" cy="1028620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6238998-B3A5-1567-4B97-56D16B6E4B99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43"/>
          <a:stretch/>
        </p:blipFill>
        <p:spPr>
          <a:xfrm>
            <a:off x="1263199" y="5785144"/>
            <a:ext cx="2491969" cy="1054520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6693D34D-4066-73BF-16D4-29FD3CF95AC3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36"/>
          <a:srcRect t="10281" b="8423"/>
          <a:stretch/>
        </p:blipFill>
        <p:spPr>
          <a:xfrm>
            <a:off x="7960946" y="3172195"/>
            <a:ext cx="3954882" cy="113023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1CF81E68-078F-C0DF-BC12-ABA59482DFEA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510787" y="4380859"/>
            <a:ext cx="2630360" cy="241823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B606FAD7-3496-DD21-ABAD-A33D51B922C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2644" y="5454555"/>
            <a:ext cx="3751855" cy="292388"/>
          </a:xfrm>
          <a:prstGeom prst="rect">
            <a:avLst/>
          </a:prstGeom>
          <a:solidFill>
            <a:srgbClr val="FF00FF"/>
          </a:solidFill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highlight>
                  <a:srgbClr val="FF00FF"/>
                </a:highlight>
              </a:rPr>
              <a:t>T3/T2 after T7 advent +T1 workshops or storage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EC2350-1C2A-449C-889C-12EFB8E5D1CA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7639629" y="5920993"/>
            <a:ext cx="2056045" cy="923330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Buffers areas in </a:t>
            </a:r>
          </a:p>
          <a:p>
            <a:r>
              <a:rPr lang="en-US" dirty="0"/>
              <a:t>experimental hall during dismantling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DA130E4-0066-CE65-6467-87249679A1F0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>
            <a:off x="5256674" y="6186209"/>
            <a:ext cx="335270" cy="37057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E51A82A-F6A8-B631-F244-5391F8C6955F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5591944" y="6381328"/>
            <a:ext cx="1981706" cy="461665"/>
          </a:xfrm>
          <a:prstGeom prst="rect">
            <a:avLst/>
          </a:prstGeom>
          <a:solidFill>
            <a:srgbClr val="FF00FF"/>
          </a:solidFill>
          <a:ln w="28575">
            <a:solidFill>
              <a:srgbClr val="FF3FE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Master plan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1B9DB7EE-CFF8-DE17-A6AB-91BB916F9847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11173884" y="6376206"/>
            <a:ext cx="719440" cy="365125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E4B1C9-0B3D-70E6-E31E-E89E58174135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22340" y="2534124"/>
            <a:ext cx="3125536" cy="208369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1422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27285-0847-D482-EFC2-1524242D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69" y="171283"/>
            <a:ext cx="10166131" cy="565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Vacuum Strings Activation &amp; Storage in Synchrotron Building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CFFC2E-ED5B-0D9C-E588-648873A83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46" y="1213944"/>
            <a:ext cx="5787267" cy="38284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1E1409-512C-5C63-645E-228BB8EC8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87" y="1258833"/>
            <a:ext cx="6158433" cy="2824435"/>
          </a:xfrm>
          <a:prstGeom prst="rect">
            <a:avLst/>
          </a:prstGeom>
        </p:spPr>
      </p:pic>
      <p:sp>
        <p:nvSpPr>
          <p:cNvPr id="10" name="Flèche : bas 9">
            <a:extLst>
              <a:ext uri="{FF2B5EF4-FFF2-40B4-BE49-F238E27FC236}">
                <a16:creationId xmlns:a16="http://schemas.microsoft.com/office/drawing/2014/main" id="{6914114B-CF8C-0429-F101-39EC1F3CC116}"/>
              </a:ext>
            </a:extLst>
          </p:cNvPr>
          <p:cNvSpPr/>
          <p:nvPr/>
        </p:nvSpPr>
        <p:spPr>
          <a:xfrm rot="16826976">
            <a:off x="5573031" y="3276637"/>
            <a:ext cx="465082" cy="1752475"/>
          </a:xfrm>
          <a:prstGeom prst="downArrow">
            <a:avLst/>
          </a:prstGeom>
          <a:gradFill>
            <a:gsLst>
              <a:gs pos="7000">
                <a:schemeClr val="accent3">
                  <a:lumMod val="50000"/>
                </a:schemeClr>
              </a:gs>
              <a:gs pos="100000">
                <a:srgbClr val="00B0F0"/>
              </a:gs>
            </a:gsLst>
            <a:lin ang="16200000" scaled="0"/>
          </a:gradFill>
          <a:ln>
            <a:gradFill>
              <a:gsLst>
                <a:gs pos="3000">
                  <a:schemeClr val="accent3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C685E770-DE46-76E9-6CE3-CD5F2E2A7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DE8150-F8D7-468A-CBD0-D19205C35C0C}"/>
              </a:ext>
            </a:extLst>
          </p:cNvPr>
          <p:cNvSpPr txBox="1"/>
          <p:nvPr/>
        </p:nvSpPr>
        <p:spPr>
          <a:xfrm>
            <a:off x="503737" y="4542585"/>
            <a:ext cx="8213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minimum construction in EST ear associated to existing EXP zone :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Possible to mount, activate and store all the 20 vacuum strings within the synchrotron building (compulsory for handling)</a:t>
            </a:r>
          </a:p>
          <a:p>
            <a:r>
              <a:rPr lang="en-GB" dirty="0">
                <a:solidFill>
                  <a:srgbClr val="00B050"/>
                </a:solidFill>
              </a:rPr>
              <a:t>Also possible to have Mock-up there until shutdown or later,</a:t>
            </a:r>
          </a:p>
          <a:p>
            <a:r>
              <a:rPr lang="en-GB" dirty="0">
                <a:solidFill>
                  <a:srgbClr val="00B050"/>
                </a:solidFill>
              </a:rPr>
              <a:t>then temporary loading/unloading zone for R&amp;I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May have to share the zone with BL constructions (SAMBA strong realignment &amp; new BL location DESIR2 or DEIMOS)</a:t>
            </a:r>
          </a:p>
          <a:p>
            <a:r>
              <a:rPr lang="en-GB" dirty="0">
                <a:solidFill>
                  <a:srgbClr val="FF0000"/>
                </a:solidFill>
              </a:rPr>
              <a:t>And / or to set it free during shutdown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CB0DC29C-F00D-D8A9-4DCF-9E0D0C205130}"/>
              </a:ext>
            </a:extLst>
          </p:cNvPr>
          <p:cNvSpPr/>
          <p:nvPr/>
        </p:nvSpPr>
        <p:spPr>
          <a:xfrm rot="21000000" flipH="1">
            <a:off x="9801727" y="1922293"/>
            <a:ext cx="2172494" cy="384078"/>
          </a:xfrm>
          <a:prstGeom prst="rightArrow">
            <a:avLst>
              <a:gd name="adj1" fmla="val 50000"/>
              <a:gd name="adj2" fmla="val 89358"/>
            </a:avLst>
          </a:prstGeom>
          <a:gradFill>
            <a:gsLst>
              <a:gs pos="15000">
                <a:schemeClr val="accent6">
                  <a:shade val="51000"/>
                  <a:satMod val="130000"/>
                </a:schemeClr>
              </a:gs>
              <a:gs pos="63000">
                <a:schemeClr val="accent6">
                  <a:shade val="93000"/>
                  <a:satMod val="130000"/>
                  <a:alpha val="64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new BL location</a:t>
            </a:r>
          </a:p>
        </p:txBody>
      </p:sp>
    </p:spTree>
    <p:extLst>
      <p:ext uri="{BB962C8B-B14F-4D97-AF65-F5344CB8AC3E}">
        <p14:creationId xmlns:p14="http://schemas.microsoft.com/office/powerpoint/2010/main" val="159140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7D3E343F-909E-BA31-58AE-7A3B1C88B1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9376" y="1196752"/>
            <a:ext cx="3624616" cy="480131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Ph. Hollander, P.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Prigent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(12/oct/23)  basics for BL</a:t>
            </a:r>
            <a:r>
              <a:rPr lang="en-GB" baseline="30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independent working areas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2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beamlines work till shutdown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 &amp; µFluid labs’ annex,</a:t>
            </a:r>
            <a:b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CRYO-TEM work during shutdown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Heavy optics kept on exp hall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Move away furniture to allow space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AILES2 optical hutch installed before shutdown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&amp; south ear area with 2</a:t>
            </a:r>
            <a:r>
              <a:rPr lang="en-GB" baseline="30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floors (sharing ears OK)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DESIRS2</a:t>
            </a: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 hutch installed before shutdown on TEMPO area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Sharing crane for optics during removal ?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35DCA02-1334-2CB6-1077-FFBFABEE78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l="170" r="-170"/>
          <a:stretch/>
        </p:blipFill>
        <p:spPr>
          <a:xfrm>
            <a:off x="4151784" y="813054"/>
            <a:ext cx="7951537" cy="5759454"/>
          </a:xfrm>
          <a:prstGeom prst="rect">
            <a:avLst/>
          </a:prstGeom>
        </p:spPr>
      </p:pic>
      <p:sp>
        <p:nvSpPr>
          <p:cNvPr id="23" name="Titre 22">
            <a:extLst>
              <a:ext uri="{FF2B5EF4-FFF2-40B4-BE49-F238E27FC236}">
                <a16:creationId xmlns:a16="http://schemas.microsoft.com/office/drawing/2014/main" id="{39F623A3-F57A-152C-31A2-06A98E83EA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120463" y="194400"/>
            <a:ext cx="9900744" cy="5652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Beamlines Relocations All-over the Experimental Hall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27A243CB-2FBD-18CB-DA52-E7F42EE8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508769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248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6964E208-0F92-579E-86EA-A432ACD67A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48342" y="2619031"/>
            <a:ext cx="5519666" cy="4229029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83B11CA-AAA1-41E7-BC05-D6B6F761F17E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398903" y="47251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CFE8A3E-662D-483A-6581-008F70978EB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4372" y="829539"/>
            <a:ext cx="593166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Slope and ground quality management on parking P1!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towards Fenwick with central alley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more surface and </a:t>
            </a:r>
            <a:r>
              <a:rPr lang="en-GB" b="1" dirty="0">
                <a:solidFill>
                  <a:srgbClr val="FF3F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radioprotection area sanctuarized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Whole parking surface (~1900 m</a:t>
            </a:r>
            <a:r>
              <a:rPr lang="en-GB" baseline="30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could be used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partially before shutdown for bare girder storage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Limitation of 5/6 years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could be reduced afterwards</a:t>
            </a: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6ADE7DB1-4DA0-F43F-0767-F446E7D7C9C6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 Safety Temporary Area on Parking lot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7DE4D63E-11F9-4860-8E42-035013A2F1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5"/>
          <a:srcRect t="25483" b="25823"/>
          <a:stretch/>
        </p:blipFill>
        <p:spPr>
          <a:xfrm>
            <a:off x="6176601" y="4101661"/>
            <a:ext cx="6016887" cy="877078"/>
          </a:xfrm>
          <a:prstGeom prst="rect">
            <a:avLst/>
          </a:prstGeom>
        </p:spPr>
      </p:pic>
      <p:sp>
        <p:nvSpPr>
          <p:cNvPr id="56" name="Flèche : droite 55">
            <a:extLst>
              <a:ext uri="{FF2B5EF4-FFF2-40B4-BE49-F238E27FC236}">
                <a16:creationId xmlns:a16="http://schemas.microsoft.com/office/drawing/2014/main" id="{12B6AA23-1B2C-DBDA-BE5D-6D881DE7E75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6311678" y="3256136"/>
            <a:ext cx="1169385" cy="399586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DD9DA24A-06DA-3393-795B-733C43D63E5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304624" y="2892087"/>
            <a:ext cx="3842209" cy="1117607"/>
          </a:xfrm>
          <a:prstGeom prst="rect">
            <a:avLst/>
          </a:prstGeom>
        </p:spPr>
      </p:pic>
      <p:sp>
        <p:nvSpPr>
          <p:cNvPr id="59" name="Flèche : droite 58">
            <a:extLst>
              <a:ext uri="{FF2B5EF4-FFF2-40B4-BE49-F238E27FC236}">
                <a16:creationId xmlns:a16="http://schemas.microsoft.com/office/drawing/2014/main" id="{7303AFD6-38D7-1A47-5280-358A7C688BA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1929687">
            <a:off x="7367922" y="2935791"/>
            <a:ext cx="848870" cy="399586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E24CE5E-C159-C455-8DE3-B511239E979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112095" y="818424"/>
            <a:ext cx="311626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Before shutdown ~400 m</a:t>
            </a:r>
            <a:r>
              <a:rPr lang="en-GB" sz="16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: bare girders storage 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inherit"/>
              </a:rPr>
              <a:t>2 identical superimposed with wooden supports or in stackable crates</a:t>
            </a:r>
            <a:r>
              <a:rPr kumimoji="0" lang="en-GB" altLang="fr-FR" sz="5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B3EDAF62-593A-B598-CEB8-FD38BB97A80B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9229668" y="1072722"/>
            <a:ext cx="1372837" cy="626414"/>
            <a:chOff x="4194468" y="881689"/>
            <a:chExt cx="1758921" cy="864233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BB50C31-D740-B859-0CE3-167443AE4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194469" y="1148250"/>
              <a:ext cx="1757239" cy="26479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0A0D4FF-C215-C057-6CB7-7608BFB2A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194468" y="881689"/>
              <a:ext cx="1757239" cy="26479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BD240054-5970-E93D-010D-F5DD14406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214768" y="1412500"/>
              <a:ext cx="1738621" cy="333422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89C6FAEF-AFDD-720D-4862-FDADA7F1388F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0632504" y="900010"/>
            <a:ext cx="1524541" cy="784911"/>
            <a:chOff x="5512368" y="703783"/>
            <a:chExt cx="1524541" cy="784911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05DD5D6-DCB9-7552-64B8-D85A104BD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512369" y="1247023"/>
              <a:ext cx="1524540" cy="241671"/>
            </a:xfrm>
            <a:prstGeom prst="rect">
              <a:avLst/>
            </a:prstGeom>
          </p:spPr>
        </p:pic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53C380B0-48A3-4BFD-D910-3153CD700FC7}"/>
                </a:ext>
              </a:extLst>
            </p:cNvPr>
            <p:cNvGrpSpPr/>
            <p:nvPr/>
          </p:nvGrpSpPr>
          <p:grpSpPr>
            <a:xfrm>
              <a:off x="5528417" y="981260"/>
              <a:ext cx="1478723" cy="274428"/>
              <a:chOff x="6998065" y="786268"/>
              <a:chExt cx="1478723" cy="274428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759725C8-12D1-82A0-F0DB-9F8BD675E420}"/>
                  </a:ext>
                </a:extLst>
              </p:cNvPr>
              <p:cNvGrpSpPr/>
              <p:nvPr/>
            </p:nvGrpSpPr>
            <p:grpSpPr>
              <a:xfrm>
                <a:off x="6998065" y="786268"/>
                <a:ext cx="1478723" cy="215328"/>
                <a:chOff x="6998065" y="786268"/>
                <a:chExt cx="1478723" cy="215328"/>
              </a:xfrm>
            </p:grpSpPr>
            <p:pic>
              <p:nvPicPr>
                <p:cNvPr id="80" name="Image 79">
                  <a:extLst>
                    <a:ext uri="{FF2B5EF4-FFF2-40B4-BE49-F238E27FC236}">
                      <a16:creationId xmlns:a16="http://schemas.microsoft.com/office/drawing/2014/main" id="{5C521923-CFCC-EA4F-9558-7ED4B91977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51664" y="802785"/>
                  <a:ext cx="1371524" cy="191925"/>
                </a:xfrm>
                <a:prstGeom prst="rect">
                  <a:avLst/>
                </a:prstGeom>
              </p:spPr>
            </p:pic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92BE903-1D0E-8F19-0FCC-AAACF807FFF2}"/>
                    </a:ext>
                  </a:extLst>
                </p:cNvPr>
                <p:cNvSpPr/>
                <p:nvPr/>
              </p:nvSpPr>
              <p:spPr>
                <a:xfrm>
                  <a:off x="6998065" y="786268"/>
                  <a:ext cx="1478723" cy="2153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A0E540C-DB6B-96A3-BBB5-940E08EBC632}"/>
                  </a:ext>
                </a:extLst>
              </p:cNvPr>
              <p:cNvSpPr/>
              <p:nvPr/>
            </p:nvSpPr>
            <p:spPr>
              <a:xfrm>
                <a:off x="7247113" y="1011269"/>
                <a:ext cx="90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994562B-F9AC-759E-41CB-EBCC9F6FA8CE}"/>
                  </a:ext>
                </a:extLst>
              </p:cNvPr>
              <p:cNvSpPr/>
              <p:nvPr/>
            </p:nvSpPr>
            <p:spPr>
              <a:xfrm>
                <a:off x="8240887" y="1014977"/>
                <a:ext cx="90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2CD4272-A6DB-03DC-7C43-A63090F2103E}"/>
                  </a:ext>
                </a:extLst>
              </p:cNvPr>
              <p:cNvSpPr/>
              <p:nvPr/>
            </p:nvSpPr>
            <p:spPr>
              <a:xfrm>
                <a:off x="7721378" y="1009475"/>
                <a:ext cx="90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94679005-9D76-9ACB-248D-8BA539FA8240}"/>
                </a:ext>
              </a:extLst>
            </p:cNvPr>
            <p:cNvGrpSpPr/>
            <p:nvPr/>
          </p:nvGrpSpPr>
          <p:grpSpPr>
            <a:xfrm>
              <a:off x="5512368" y="703783"/>
              <a:ext cx="1478723" cy="274428"/>
              <a:chOff x="6998065" y="786268"/>
              <a:chExt cx="1478723" cy="274428"/>
            </a:xfrm>
          </p:grpSpPr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0905DD95-3B70-343F-EFDB-E645C75E4955}"/>
                  </a:ext>
                </a:extLst>
              </p:cNvPr>
              <p:cNvGrpSpPr/>
              <p:nvPr/>
            </p:nvGrpSpPr>
            <p:grpSpPr>
              <a:xfrm>
                <a:off x="6998065" y="786268"/>
                <a:ext cx="1478723" cy="215328"/>
                <a:chOff x="6998065" y="786268"/>
                <a:chExt cx="1478723" cy="215328"/>
              </a:xfrm>
            </p:grpSpPr>
            <p:pic>
              <p:nvPicPr>
                <p:cNvPr id="74" name="Image 73">
                  <a:extLst>
                    <a:ext uri="{FF2B5EF4-FFF2-40B4-BE49-F238E27FC236}">
                      <a16:creationId xmlns:a16="http://schemas.microsoft.com/office/drawing/2014/main" id="{B9E42474-506D-6B18-FCFA-C4B0EE39FC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51664" y="802785"/>
                  <a:ext cx="1371524" cy="191925"/>
                </a:xfrm>
                <a:prstGeom prst="rect">
                  <a:avLst/>
                </a:prstGeom>
              </p:spPr>
            </p:pic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2DBB617-351F-77A5-405A-7C7C212485B2}"/>
                    </a:ext>
                  </a:extLst>
                </p:cNvPr>
                <p:cNvSpPr/>
                <p:nvPr/>
              </p:nvSpPr>
              <p:spPr>
                <a:xfrm>
                  <a:off x="6998065" y="786268"/>
                  <a:ext cx="1478723" cy="2153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6E5AC6F-F1AE-A9C2-7C22-16B11660AC07}"/>
                  </a:ext>
                </a:extLst>
              </p:cNvPr>
              <p:cNvSpPr/>
              <p:nvPr/>
            </p:nvSpPr>
            <p:spPr>
              <a:xfrm>
                <a:off x="7247113" y="1011269"/>
                <a:ext cx="90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D71080B-B5EF-5E27-8C1E-1BE058D9F4CF}"/>
                  </a:ext>
                </a:extLst>
              </p:cNvPr>
              <p:cNvSpPr/>
              <p:nvPr/>
            </p:nvSpPr>
            <p:spPr>
              <a:xfrm>
                <a:off x="8240887" y="1014977"/>
                <a:ext cx="90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AED856B-9FEC-424C-5518-687F53A1B38F}"/>
                  </a:ext>
                </a:extLst>
              </p:cNvPr>
              <p:cNvSpPr/>
              <p:nvPr/>
            </p:nvSpPr>
            <p:spPr>
              <a:xfrm>
                <a:off x="7721378" y="1009475"/>
                <a:ext cx="90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02" name="Rectangle 1">
            <a:extLst>
              <a:ext uri="{FF2B5EF4-FFF2-40B4-BE49-F238E27FC236}">
                <a16:creationId xmlns:a16="http://schemas.microsoft.com/office/drawing/2014/main" id="{2A7BA9FC-B81D-B91E-E26D-A20EDBB96416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" name="Image 103">
            <a:extLst>
              <a:ext uri="{FF2B5EF4-FFF2-40B4-BE49-F238E27FC236}">
                <a16:creationId xmlns:a16="http://schemas.microsoft.com/office/drawing/2014/main" id="{C25207DA-6C31-D3E3-E858-969ECA4F63B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9"/>
          <a:srcRect t="24947" b="24645"/>
          <a:stretch/>
        </p:blipFill>
        <p:spPr>
          <a:xfrm>
            <a:off x="6174231" y="5697955"/>
            <a:ext cx="6005191" cy="915306"/>
          </a:xfrm>
          <a:prstGeom prst="rect">
            <a:avLst/>
          </a:prstGeom>
        </p:spPr>
      </p:pic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C1ED33A0-5002-EFD3-2E34-F29E2AC62D6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5400000">
            <a:off x="6319898" y="5387218"/>
            <a:ext cx="1152944" cy="39958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2936649-2473-97C9-04E7-BD6EB6D0292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0881552" y="4069865"/>
            <a:ext cx="1275493" cy="940671"/>
          </a:xfrm>
          <a:prstGeom prst="rect">
            <a:avLst/>
          </a:prstGeom>
          <a:noFill/>
          <a:ln w="57150">
            <a:solidFill>
              <a:srgbClr val="FF3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3FE4"/>
                </a:solidFill>
              </a:ln>
              <a:noFill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C17BFBF8-BD26-321B-9C42-8C408D38731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392144" y="5086658"/>
            <a:ext cx="373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After disassembly ~T0+6 months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r</a:t>
            </a:r>
            <a:r>
              <a:rPr lang="en-GB" dirty="0">
                <a:solidFill>
                  <a:srgbClr val="FF0000"/>
                </a:solidFill>
              </a:rPr>
              <a:t>educe storage down to 900 m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29BAF9FB-C636-6BFF-5704-25448716D54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1064552" y="5003884"/>
            <a:ext cx="93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FF3FE4"/>
                </a:solidFill>
              </a:rPr>
              <a:t>360 m</a:t>
            </a:r>
            <a:r>
              <a:rPr lang="en-GB" baseline="30000" dirty="0">
                <a:solidFill>
                  <a:srgbClr val="FF3FE4"/>
                </a:solidFill>
              </a:rPr>
              <a:t>2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D501BD33-DA87-7A53-0CD9-DCA89E626F51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30"/>
          <a:srcRect t="25326" b="25831"/>
          <a:stretch/>
        </p:blipFill>
        <p:spPr>
          <a:xfrm>
            <a:off x="6112095" y="1938536"/>
            <a:ext cx="6089710" cy="914400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EA7258F2-B55B-B3A8-562E-73C560991F14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530564" y="1966529"/>
            <a:ext cx="4591116" cy="85818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DF1DB0AE-637A-2C25-F7E5-EDF84475347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799140">
            <a:off x="3348631" y="2885267"/>
            <a:ext cx="3262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  <a:highlight>
                  <a:srgbClr val="FFFF00"/>
                </a:highlight>
              </a:rPr>
              <a:t> Modularity = cost effective </a:t>
            </a:r>
            <a:r>
              <a:rPr lang="en-GB" sz="200" dirty="0">
                <a:solidFill>
                  <a:srgbClr val="00B050"/>
                </a:solidFill>
                <a:highlight>
                  <a:srgbClr val="FFFF00"/>
                </a:highlight>
              </a:rPr>
              <a:t>.</a:t>
            </a:r>
            <a:endParaRPr lang="en-GB" sz="20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6D1020-DCF8-1B91-2366-ACD787398BF7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799140">
            <a:off x="3470739" y="3187035"/>
            <a:ext cx="2853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  <a:highlight>
                  <a:srgbClr val="FFFF00"/>
                </a:highlight>
              </a:rPr>
              <a:t> avoid “just-in-time” flux</a:t>
            </a: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F2FAF626-1A52-A6FE-E1BE-79425103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548184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109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32FDA-C724-2B1E-BC16-2DD34D6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16" y="194400"/>
            <a:ext cx="10050086" cy="565200"/>
          </a:xfrm>
        </p:spPr>
        <p:txBody>
          <a:bodyPr/>
          <a:lstStyle/>
          <a:p>
            <a:r>
              <a:rPr lang="en-GB" dirty="0"/>
              <a:t>The Preassembly Master Plan in Technical Building 5 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F350784C-754B-1387-3D2E-0CF47337EE43}"/>
              </a:ext>
            </a:extLst>
          </p:cNvPr>
          <p:cNvSpPr txBox="1">
            <a:spLocks/>
          </p:cNvSpPr>
          <p:nvPr/>
        </p:nvSpPr>
        <p:spPr>
          <a:xfrm>
            <a:off x="9490509" y="6461471"/>
            <a:ext cx="2365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1" name="Espace réservé du contenu 10" descr="Une image contenant texte, diagramme, capture d’écran, Plan&#10;&#10;Description générée automatiquement">
            <a:extLst>
              <a:ext uri="{FF2B5EF4-FFF2-40B4-BE49-F238E27FC236}">
                <a16:creationId xmlns:a16="http://schemas.microsoft.com/office/drawing/2014/main" id="{18157C48-24B2-5964-E09B-119470098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25" y="1347306"/>
            <a:ext cx="6390318" cy="3594553"/>
          </a:xfrm>
          <a:ln w="38100">
            <a:solidFill>
              <a:srgbClr val="0070C0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72AAE2-2930-F1B4-2929-69FAD5C4471F}"/>
              </a:ext>
            </a:extLst>
          </p:cNvPr>
          <p:cNvSpPr txBox="1"/>
          <p:nvPr/>
        </p:nvSpPr>
        <p:spPr>
          <a:xfrm>
            <a:off x="531457" y="1188821"/>
            <a:ext cx="45488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/>
            <a:r>
              <a:rPr lang="en-GB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rehabilitated technical buildings T5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</a:p>
          <a:p>
            <a:pPr marL="72000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7750" indent="-285750"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Phase 1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: Assembly &amp; metrology of magnets</a:t>
            </a:r>
            <a:b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(PM &amp; electro) 18 months</a:t>
            </a:r>
          </a:p>
          <a:p>
            <a:pPr marL="357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57750" indent="-285750"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rgbClr val="FF0000"/>
                </a:solidFill>
              </a:rPr>
              <a:t>Phase 2</a:t>
            </a:r>
            <a:r>
              <a:rPr lang="en-GB" dirty="0">
                <a:solidFill>
                  <a:srgbClr val="FF0000"/>
                </a:solidFill>
              </a:rPr>
              <a:t> : Assembly &amp; metrology of Matching sections to 10 µm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(± 0.1°C hutch) 42 weeks (critical path)</a:t>
            </a:r>
          </a:p>
          <a:p>
            <a:pPr marL="72000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// Assembly &amp; metrology of all other standard girders</a:t>
            </a:r>
          </a:p>
          <a:p>
            <a:pPr marL="72000"/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57750" indent="-285750"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Phase 3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: IDs mounting for years...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5D5006-59A6-0250-9060-3FD4A3C99E04}"/>
              </a:ext>
            </a:extLst>
          </p:cNvPr>
          <p:cNvSpPr txBox="1"/>
          <p:nvPr/>
        </p:nvSpPr>
        <p:spPr>
          <a:xfrm>
            <a:off x="1591238" y="795245"/>
            <a:ext cx="98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solidFill>
                  <a:srgbClr val="00B050"/>
                </a:solidFill>
              </a:rPr>
              <a:t>Ideas</a:t>
            </a:r>
            <a:r>
              <a:rPr lang="en-GB" sz="2000" dirty="0">
                <a:solidFill>
                  <a:srgbClr val="00B050"/>
                </a:solidFill>
              </a:rPr>
              <a:t> : Minimal construction (± 1°C regulation only) + phasing with possible flexibility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FE7012-7508-C10C-C3E4-DA62E734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2" y="5043529"/>
            <a:ext cx="5441636" cy="17457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DEFC6E-6DA1-E4F7-3FB5-C18119D0DEA0}"/>
              </a:ext>
            </a:extLst>
          </p:cNvPr>
          <p:cNvSpPr txBox="1"/>
          <p:nvPr/>
        </p:nvSpPr>
        <p:spPr>
          <a:xfrm>
            <a:off x="6361378" y="5099562"/>
            <a:ext cx="4658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Transitory storage in other rehabilitated technical buildings T2 / T3 (magnets, girders…)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Then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Off-site storage of ready-to-install girders before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62632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31C9F43-4383-1330-7F17-E75573C5896A}"/>
              </a:ext>
            </a:extLst>
          </p:cNvPr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A$1:$CZ$38" spid="_x0000_s1106"/>
              </a:ext>
            </a:extLst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54929" y="828596"/>
            <a:ext cx="9641671" cy="598221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94942C6-4C23-2D17-2F05-75919CFCB64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03513" y="194400"/>
            <a:ext cx="10300066" cy="565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Planning for Buildings with Possible Flexibility</a:t>
            </a:r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9F7461E6-9196-2B61-6440-64D371B8E1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90509" y="6461471"/>
            <a:ext cx="2365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19</a:t>
            </a:fld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813D383-561A-D1F1-2379-FDEC4CE65F3E}"/>
              </a:ext>
            </a:extLst>
          </p:cNvPr>
          <p:cNvGrpSpPr/>
          <p:nvPr/>
        </p:nvGrpSpPr>
        <p:grpSpPr>
          <a:xfrm>
            <a:off x="0" y="1721770"/>
            <a:ext cx="12192000" cy="5207282"/>
            <a:chOff x="0" y="1650826"/>
            <a:chExt cx="12192000" cy="520728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0803F51-F393-4905-8A01-AA4141CD5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993274"/>
              <a:ext cx="12192000" cy="3864834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E3F074D-8986-8A4C-64DB-282162A180B3}"/>
                </a:ext>
              </a:extLst>
            </p:cNvPr>
            <p:cNvSpPr txBox="1"/>
            <p:nvPr/>
          </p:nvSpPr>
          <p:spPr>
            <a:xfrm>
              <a:off x="5541858" y="331340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2026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CF09ADC-99B1-D428-7014-D542FB08E3AD}"/>
                </a:ext>
              </a:extLst>
            </p:cNvPr>
            <p:cNvSpPr txBox="1"/>
            <p:nvPr/>
          </p:nvSpPr>
          <p:spPr>
            <a:xfrm>
              <a:off x="8950573" y="331340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FC17EF-1CC2-9733-7287-71ED8DFF40C9}"/>
                </a:ext>
              </a:extLst>
            </p:cNvPr>
            <p:cNvSpPr txBox="1"/>
            <p:nvPr/>
          </p:nvSpPr>
          <p:spPr>
            <a:xfrm>
              <a:off x="7180770" y="331340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2027</a:t>
              </a:r>
            </a:p>
          </p:txBody>
        </p:sp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460D27EC-D54A-AB23-CC68-6809E5D7B02E}"/>
                </a:ext>
              </a:extLst>
            </p:cNvPr>
            <p:cNvSpPr/>
            <p:nvPr/>
          </p:nvSpPr>
          <p:spPr>
            <a:xfrm>
              <a:off x="10247590" y="1650826"/>
              <a:ext cx="193031" cy="1296049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670CAE1-359A-2539-E5D7-CBDF0B14762B}"/>
                </a:ext>
              </a:extLst>
            </p:cNvPr>
            <p:cNvSpPr txBox="1"/>
            <p:nvPr/>
          </p:nvSpPr>
          <p:spPr>
            <a:xfrm>
              <a:off x="10436671" y="1650826"/>
              <a:ext cx="1707704" cy="181588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At T</a:t>
              </a:r>
              <a:r>
                <a:rPr lang="en-GB" sz="1600" baseline="-25000" dirty="0">
                  <a:solidFill>
                    <a:srgbClr val="FF0000"/>
                  </a:solidFill>
                </a:rPr>
                <a:t>0</a:t>
              </a:r>
              <a:r>
                <a:rPr lang="en-GB" sz="1600" dirty="0">
                  <a:solidFill>
                    <a:srgbClr val="FF0000"/>
                  </a:solidFill>
                </a:rPr>
                <a:t> all girders assembled but keep Matching bench until end of the installation in case of bad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7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7F63F7-6FC0-FF82-F7D0-AF7F91CEF19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50895" y="194400"/>
            <a:ext cx="10367506" cy="565200"/>
          </a:xfrm>
        </p:spPr>
        <p:txBody>
          <a:bodyPr/>
          <a:lstStyle/>
          <a:p>
            <a:r>
              <a:rPr lang="en-GB" dirty="0"/>
              <a:t>More Outlines than a Summary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37CA60-C2A3-C73B-0124-10E35BAEEFA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50637" y="836246"/>
            <a:ext cx="9364210" cy="58957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Maybe need New Title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2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Toward SOLEIL Upgrade : Project Status and R&amp;I Strategy</a:t>
            </a:r>
            <a:endParaRPr lang="en-GB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SOLEIL II in brief : a wide upgrade perimeter</a:t>
            </a:r>
          </a:p>
          <a:p>
            <a:pPr lvl="1"/>
            <a:r>
              <a:rPr lang="en-GB" dirty="0"/>
              <a:t>SOLEIL II ultralow emittance storage ring</a:t>
            </a:r>
          </a:p>
          <a:p>
            <a:pPr lvl="2"/>
            <a:r>
              <a:rPr lang="en-GB" dirty="0"/>
              <a:t>Still in lattice optimisation</a:t>
            </a:r>
          </a:p>
          <a:p>
            <a:pPr lvl="2"/>
            <a:r>
              <a:rPr lang="en-GB" dirty="0"/>
              <a:t>Impact of ID portfolios</a:t>
            </a:r>
          </a:p>
          <a:p>
            <a:pPr lvl="2"/>
            <a:r>
              <a:rPr lang="en-GB" dirty="0"/>
              <a:t>The collimation problem</a:t>
            </a:r>
          </a:p>
          <a:p>
            <a:pPr lvl="1"/>
            <a:r>
              <a:rPr lang="en-GB" dirty="0"/>
              <a:t>New low emittance booster and injection scheme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/>
              <a:t>Beam lines upgrades</a:t>
            </a:r>
          </a:p>
          <a:p>
            <a:pPr lvl="1"/>
            <a:r>
              <a:rPr lang="en-GB" dirty="0"/>
              <a:t>A work still in progress : R&amp;D multiples initiatives</a:t>
            </a:r>
          </a:p>
          <a:p>
            <a:endParaRPr lang="en-GB" dirty="0"/>
          </a:p>
          <a:p>
            <a:r>
              <a:rPr lang="en-GB" dirty="0"/>
              <a:t>Removal and installation phasing strategy</a:t>
            </a:r>
          </a:p>
          <a:p>
            <a:r>
              <a:rPr lang="en-GB" dirty="0"/>
              <a:t>The alignment requirements and consequences</a:t>
            </a:r>
          </a:p>
          <a:p>
            <a:r>
              <a:rPr lang="en-GB" dirty="0"/>
              <a:t>Buildings for the preparation phase</a:t>
            </a:r>
          </a:p>
          <a:p>
            <a:endParaRPr lang="en-GB" dirty="0"/>
          </a:p>
          <a:p>
            <a:r>
              <a:rPr lang="en-GB" dirty="0"/>
              <a:t>Master planning toward a scheduled dark period</a:t>
            </a:r>
          </a:p>
          <a:p>
            <a:r>
              <a:rPr lang="en-GB" dirty="0"/>
              <a:t>Actual scenario : Do what you know with available resources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F4E2E4C-D932-80A7-F424-5C34D9F9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8345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cercle, diagramme, ligne, texte&#10;&#10;Description générée automatiquement">
            <a:extLst>
              <a:ext uri="{FF2B5EF4-FFF2-40B4-BE49-F238E27FC236}">
                <a16:creationId xmlns:a16="http://schemas.microsoft.com/office/drawing/2014/main" id="{193C62C2-6007-0A19-58B2-F49D72B1D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764704"/>
            <a:ext cx="9749790" cy="54864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4DD3B4-BFAE-FE02-89E5-77B2A4F5E8C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36630" y="194400"/>
            <a:ext cx="9749790" cy="565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Uninstalling Scenario for Storage Ring Tunnel Removal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BEC1700-E5E6-DE2F-BD0C-29AA55AD8E0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289" y="908720"/>
            <a:ext cx="3209551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Objective</a:t>
            </a:r>
            <a:r>
              <a:rPr lang="en-GB" altLang="fr-FR" dirty="0">
                <a:solidFill>
                  <a:schemeClr val="tx1"/>
                </a:solidFill>
                <a:latin typeface="inherit"/>
              </a:rPr>
              <a:t>: </a:t>
            </a:r>
            <a:r>
              <a:rPr kumimoji="0" lang="en-GB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minimizing </a:t>
            </a:r>
            <a:r>
              <a:rPr lang="en-GB" altLang="fr-FR" dirty="0">
                <a:solidFill>
                  <a:schemeClr val="tx1"/>
                </a:solidFill>
                <a:latin typeface="inherit"/>
              </a:rPr>
              <a:t>transport</a:t>
            </a:r>
            <a:r>
              <a:rPr kumimoji="0" lang="en-GB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times with cranes!</a:t>
            </a:r>
            <a:endParaRPr kumimoji="0" lang="en-GB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B38B716-3EA1-1AD2-73C6-60DEFB10A86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8747" y="4221088"/>
            <a:ext cx="2989526" cy="251899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A42BA550-751A-05CE-B7AB-38F96D8C2C4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8747" y="1824848"/>
            <a:ext cx="2713391" cy="2252224"/>
            <a:chOff x="646305" y="1700808"/>
            <a:chExt cx="2713391" cy="2252224"/>
          </a:xfrm>
        </p:grpSpPr>
        <p:sp>
          <p:nvSpPr>
            <p:cNvPr id="21" name="Flèche : haut 20">
              <a:extLst>
                <a:ext uri="{FF2B5EF4-FFF2-40B4-BE49-F238E27FC236}">
                  <a16:creationId xmlns:a16="http://schemas.microsoft.com/office/drawing/2014/main" id="{9CB1749F-2725-94D3-D8B7-2B436E5EC293}"/>
                </a:ext>
              </a:extLst>
            </p:cNvPr>
            <p:cNvSpPr/>
            <p:nvPr/>
          </p:nvSpPr>
          <p:spPr>
            <a:xfrm rot="16200000">
              <a:off x="959016" y="2376758"/>
              <a:ext cx="142263" cy="540723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Flèche : haut 21">
              <a:extLst>
                <a:ext uri="{FF2B5EF4-FFF2-40B4-BE49-F238E27FC236}">
                  <a16:creationId xmlns:a16="http://schemas.microsoft.com/office/drawing/2014/main" id="{111D6970-FF39-57DA-5CA7-AC7DEC21612E}"/>
                </a:ext>
              </a:extLst>
            </p:cNvPr>
            <p:cNvSpPr/>
            <p:nvPr/>
          </p:nvSpPr>
          <p:spPr>
            <a:xfrm rot="5400000" flipH="1">
              <a:off x="963598" y="2797723"/>
              <a:ext cx="142263" cy="540722"/>
            </a:xfrm>
            <a:prstGeom prst="up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AD998C2-7234-8879-8B83-1765103EE6ED}"/>
                </a:ext>
              </a:extLst>
            </p:cNvPr>
            <p:cNvSpPr txBox="1"/>
            <p:nvPr/>
          </p:nvSpPr>
          <p:spPr>
            <a:xfrm>
              <a:off x="1412093" y="2508375"/>
              <a:ext cx="1875595" cy="276999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evacuation with crane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78F5540-8DD6-9FAD-F046-12CE388E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837556" y="1992451"/>
              <a:ext cx="325964" cy="55561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2DE4125-633D-3F01-05FD-BA2040C0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837545" y="1593790"/>
              <a:ext cx="330999" cy="610125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A28E1E1-EB40-95CC-732D-F929E0766804}"/>
                </a:ext>
              </a:extLst>
            </p:cNvPr>
            <p:cNvSpPr txBox="1"/>
            <p:nvPr/>
          </p:nvSpPr>
          <p:spPr>
            <a:xfrm>
              <a:off x="1420937" y="2150864"/>
              <a:ext cx="1863556" cy="276999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/>
                <a:t>achromats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0812382-E700-FCB7-D9A4-0739098F2DF8}"/>
                </a:ext>
              </a:extLst>
            </p:cNvPr>
            <p:cNvSpPr txBox="1"/>
            <p:nvPr/>
          </p:nvSpPr>
          <p:spPr>
            <a:xfrm>
              <a:off x="1420936" y="1800643"/>
              <a:ext cx="1863556" cy="276999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prstClr val="black"/>
                  </a:solidFill>
                  <a:latin typeface="Arial"/>
                </a:rPr>
                <a:t>s</a:t>
              </a:r>
              <a:r>
                <a:rPr kumimoji="0" lang="en-GB" sz="12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traight sections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46570A-6FB5-E531-E41A-3A1534E7E446}"/>
                </a:ext>
              </a:extLst>
            </p:cNvPr>
            <p:cNvSpPr/>
            <p:nvPr/>
          </p:nvSpPr>
          <p:spPr>
            <a:xfrm>
              <a:off x="646305" y="1700808"/>
              <a:ext cx="2713391" cy="225222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F09C5FE-083A-CD4B-B9DA-F739BD24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401692" flipV="1">
              <a:off x="785969" y="3510994"/>
              <a:ext cx="418644" cy="225953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2641F3C-AE63-19AD-FD97-153EC9BF0A36}"/>
                </a:ext>
              </a:extLst>
            </p:cNvPr>
            <p:cNvSpPr txBox="1"/>
            <p:nvPr/>
          </p:nvSpPr>
          <p:spPr>
            <a:xfrm>
              <a:off x="1410443" y="3390052"/>
              <a:ext cx="1874050" cy="461665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prstClr val="black"/>
                  </a:solidFill>
                  <a:latin typeface="Arial"/>
                </a:rPr>
                <a:t>buffer unloading areas on exp hall</a:t>
              </a:r>
              <a:endPara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4B3F674-35EE-D54F-A4DC-8F6BD7DB0832}"/>
                </a:ext>
              </a:extLst>
            </p:cNvPr>
            <p:cNvSpPr txBox="1"/>
            <p:nvPr/>
          </p:nvSpPr>
          <p:spPr>
            <a:xfrm>
              <a:off x="1411987" y="2852936"/>
              <a:ext cx="1874050" cy="461665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evacuation with trolley via exterior passageway</a:t>
              </a:r>
            </a:p>
          </p:txBody>
        </p:sp>
      </p:grp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F837F44A-9867-990D-DBD5-5F57474E825C}"/>
              </a:ext>
            </a:extLst>
          </p:cNvPr>
          <p:cNvSpPr txBox="1">
            <a:spLocks/>
          </p:cNvSpPr>
          <p:nvPr/>
        </p:nvSpPr>
        <p:spPr>
          <a:xfrm>
            <a:off x="9490509" y="6366875"/>
            <a:ext cx="2365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449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32FDA-C724-2B1E-BC16-2DD34D63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and perspectives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5E2EEF-A6A6-A47D-A3C2-C908C740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231" y="904036"/>
            <a:ext cx="8035171" cy="5827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Trying to stick to my original title :</a:t>
            </a:r>
          </a:p>
          <a:p>
            <a:pPr marL="0" indent="0">
              <a:buNone/>
            </a:pPr>
            <a:r>
              <a:rPr lang="en-GB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Toward SOLEIL Upgrade : Means, Resources and Strategy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do go toward SOLEIL upgrade with some uncertainties</a:t>
            </a:r>
          </a:p>
          <a:p>
            <a:r>
              <a:rPr lang="en-GB" u="sng" dirty="0"/>
              <a:t>Means</a:t>
            </a:r>
            <a:r>
              <a:rPr lang="en-GB" dirty="0"/>
              <a:t> :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not so much… everything is on-site, we do have ideas</a:t>
            </a:r>
          </a:p>
          <a:p>
            <a:r>
              <a:rPr lang="en-GB" u="sng" dirty="0"/>
              <a:t>Resources</a:t>
            </a:r>
            <a:r>
              <a:rPr lang="en-GB" dirty="0"/>
              <a:t> :   </a:t>
            </a:r>
            <a:r>
              <a:rPr lang="en-GB" dirty="0">
                <a:solidFill>
                  <a:srgbClr val="FF0000"/>
                </a:solidFill>
              </a:rPr>
              <a:t>some groups really in needs </a:t>
            </a:r>
            <a:r>
              <a:rPr lang="en-GB" sz="1600" dirty="0"/>
              <a:t>(only 2 people 100% dedicated) </a:t>
            </a:r>
            <a:r>
              <a:rPr lang="en-GB" sz="1900" dirty="0"/>
              <a:t>	               		</a:t>
            </a:r>
            <a:r>
              <a:rPr lang="en-GB" dirty="0">
                <a:solidFill>
                  <a:srgbClr val="FF0000"/>
                </a:solidFill>
              </a:rPr>
              <a:t>buildings ! (nothing validated for BL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r>
              <a:rPr lang="en-GB" u="sng" dirty="0"/>
              <a:t>Strategy</a:t>
            </a:r>
            <a:r>
              <a:rPr lang="en-GB" dirty="0"/>
              <a:t> : </a:t>
            </a:r>
            <a:r>
              <a:rPr lang="en-GB" dirty="0">
                <a:solidFill>
                  <a:srgbClr val="00B050"/>
                </a:solidFill>
              </a:rPr>
              <a:t>phasing, cutting, almost dissecting…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do what we know to do, just like during technical shutdowns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	(many small slabs openings for R&amp;I…)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Minimizing constructions, but need to start ASAP in 2024</a:t>
            </a:r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sz="3500" b="1" dirty="0">
                <a:solidFill>
                  <a:srgbClr val="C00000"/>
                </a:solidFill>
              </a:rPr>
              <a:t>Questions</a:t>
            </a:r>
            <a:endParaRPr lang="en-GB" b="1" dirty="0">
              <a:solidFill>
                <a:srgbClr val="C00000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For more on an almost complete uninstalling scenario,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FF0000"/>
                </a:solidFill>
              </a:rPr>
              <a:t>Please see </a:t>
            </a:r>
            <a:r>
              <a:rPr lang="en-GB" u="sng" dirty="0">
                <a:solidFill>
                  <a:srgbClr val="FF0000"/>
                </a:solidFill>
              </a:rPr>
              <a:t>François </a:t>
            </a:r>
            <a:r>
              <a:rPr lang="en-GB" u="sng" dirty="0" err="1">
                <a:solidFill>
                  <a:srgbClr val="FF0000"/>
                </a:solidFill>
              </a:rPr>
              <a:t>Trias</a:t>
            </a:r>
            <a:r>
              <a:rPr lang="en-GB" u="sng" dirty="0">
                <a:solidFill>
                  <a:srgbClr val="FF0000"/>
                </a:solidFill>
              </a:rPr>
              <a:t>’ </a:t>
            </a:r>
            <a:r>
              <a:rPr lang="en-GB" dirty="0">
                <a:solidFill>
                  <a:srgbClr val="FF0000"/>
                </a:solidFill>
              </a:rPr>
              <a:t>talk later on…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007785-7A3E-1DC9-E06D-F62AE5886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F350784C-754B-1387-3D2E-0CF47337EE43}"/>
              </a:ext>
            </a:extLst>
          </p:cNvPr>
          <p:cNvSpPr txBox="1">
            <a:spLocks/>
          </p:cNvSpPr>
          <p:nvPr/>
        </p:nvSpPr>
        <p:spPr>
          <a:xfrm>
            <a:off x="9490509" y="6366875"/>
            <a:ext cx="2365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BD1F8C-B76D-4855-3E67-12789810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79" y="5366917"/>
            <a:ext cx="1898104" cy="12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6 500+ Bonhomme Blanc Photos, taleaux et images libre de droits - iStock |  Personnage, Bonhomme 3d, Mr pose">
            <a:extLst>
              <a:ext uri="{FF2B5EF4-FFF2-40B4-BE49-F238E27FC236}">
                <a16:creationId xmlns:a16="http://schemas.microsoft.com/office/drawing/2014/main" id="{2AFC268F-CB1C-0536-BFB0-D5A68B61C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61" y="2242489"/>
            <a:ext cx="2238519" cy="21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9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FC2A03E-914F-52A8-40A6-2725147A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II perimeters : Many Upgrades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18348AF0-2F93-9943-5443-E10FFAF3E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894E90-2F19-4927-22E3-1C260D359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r="4541"/>
          <a:stretch/>
        </p:blipFill>
        <p:spPr>
          <a:xfrm>
            <a:off x="7000875" y="1062530"/>
            <a:ext cx="5108025" cy="50014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8E9768-CF35-568B-A0ED-46745F64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5711564"/>
            <a:ext cx="876190" cy="704762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542E26-B885-C549-6B34-1DADD385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16" y="1200235"/>
            <a:ext cx="6413525" cy="52160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u="sng" dirty="0">
                <a:sym typeface="Wingdings" panose="05000000000000000000" pitchFamily="2" charset="2"/>
              </a:rPr>
              <a:t>Upgrade of the LINAC</a:t>
            </a:r>
            <a:r>
              <a:rPr lang="en-GB" sz="1800" dirty="0">
                <a:sym typeface="Wingdings" panose="05000000000000000000" pitchFamily="2" charset="2"/>
              </a:rPr>
              <a:t> @ 150 MeV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B050"/>
                </a:solidFill>
                <a:sym typeface="Wingdings" panose="05000000000000000000" pitchFamily="2" charset="2"/>
              </a:rPr>
              <a:t>before end 2025 – beginning 2026 (before shutdown)</a:t>
            </a: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800" u="sng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New low emittance booster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en-GB" sz="18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140 </a:t>
            </a:r>
            <a:r>
              <a:rPr lang="en-GB" sz="1800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nm.rad</a:t>
            </a:r>
            <a:r>
              <a:rPr lang="en-GB" sz="18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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) 5.2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nm.rad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(close to actual SOLEIL ST)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sz="1800" dirty="0">
                <a:sym typeface="Wingdings" panose="05000000000000000000" pitchFamily="2" charset="2"/>
              </a:rPr>
              <a:t>MBA with VC 12 mm x 22 mm and emittance exchange feature (tilted </a:t>
            </a:r>
            <a:r>
              <a:rPr lang="en-GB" sz="1800" dirty="0" err="1">
                <a:sym typeface="Wingdings" panose="05000000000000000000" pitchFamily="2" charset="2"/>
              </a:rPr>
              <a:t>Qpole</a:t>
            </a:r>
            <a:r>
              <a:rPr lang="en-GB" sz="1800" dirty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en-GB" sz="1800" dirty="0">
                <a:sym typeface="Wingdings" panose="05000000000000000000" pitchFamily="2" charset="2"/>
              </a:rPr>
              <a:t>Strong work on optimization of dynamical aperture</a:t>
            </a:r>
          </a:p>
          <a:p>
            <a:pPr marL="0" indent="0">
              <a:buNone/>
            </a:pPr>
            <a:endParaRPr lang="en-GB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800" u="sng" dirty="0">
                <a:solidFill>
                  <a:schemeClr val="tx1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New non-standard storage ring 12x 7BA - 8x 4BA</a:t>
            </a:r>
          </a:p>
          <a:p>
            <a:pPr marL="0" indent="0">
              <a:buNone/>
            </a:pPr>
            <a:r>
              <a:rPr lang="en-GB" sz="1800" dirty="0">
                <a:sym typeface="Wingdings" panose="05000000000000000000" pitchFamily="2" charset="2"/>
              </a:rPr>
              <a:t>From 16 cells DBA  20 cells with straight sections adapted to SOLEIL beam lines</a:t>
            </a: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Re-localization of 7 BL and require all other BL optimized to benefit from new source (realignment &amp; modifications)</a:t>
            </a: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800" dirty="0">
                <a:sym typeface="Wingdings" panose="05000000000000000000" pitchFamily="2" charset="2"/>
              </a:rPr>
              <a:t>+ </a:t>
            </a:r>
            <a:r>
              <a:rPr lang="en-GB" sz="1800" u="sng" dirty="0">
                <a:sym typeface="Wingdings" panose="05000000000000000000" pitchFamily="2" charset="2"/>
              </a:rPr>
              <a:t>Upgrade of infrastructures</a:t>
            </a:r>
            <a:r>
              <a:rPr lang="en-GB" sz="1800" dirty="0">
                <a:sym typeface="Wingdings" panose="05000000000000000000" pitchFamily="2" charset="2"/>
              </a:rPr>
              <a:t> : IT and services (cooling, air conditioning, power supply… not every things know at this time?)</a:t>
            </a: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>
              <a:sym typeface="Wingdings" panose="05000000000000000000" pitchFamily="2" charset="2"/>
            </a:endParaRPr>
          </a:p>
          <a:p>
            <a:endParaRPr lang="en-GB" sz="1800" dirty="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3313874A-45E7-077A-71FB-86B567361CE1}"/>
              </a:ext>
            </a:extLst>
          </p:cNvPr>
          <p:cNvSpPr/>
          <p:nvPr/>
        </p:nvSpPr>
        <p:spPr>
          <a:xfrm rot="9472416">
            <a:off x="10143310" y="3549197"/>
            <a:ext cx="247650" cy="819150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9941F67A-56C5-E28E-F182-64C92291C47E}"/>
              </a:ext>
            </a:extLst>
          </p:cNvPr>
          <p:cNvSpPr/>
          <p:nvPr/>
        </p:nvSpPr>
        <p:spPr>
          <a:xfrm rot="8276779">
            <a:off x="9481779" y="3905186"/>
            <a:ext cx="244041" cy="84249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515E8F89-035D-0582-E9EF-FEC52DADEA0D}"/>
              </a:ext>
            </a:extLst>
          </p:cNvPr>
          <p:cNvSpPr/>
          <p:nvPr/>
        </p:nvSpPr>
        <p:spPr>
          <a:xfrm rot="7222744">
            <a:off x="10093062" y="1948895"/>
            <a:ext cx="1285267" cy="3829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EF5305FB-A8A4-A526-DC2B-5DDB1CB6B12C}"/>
              </a:ext>
            </a:extLst>
          </p:cNvPr>
          <p:cNvSpPr/>
          <p:nvPr/>
        </p:nvSpPr>
        <p:spPr>
          <a:xfrm rot="3617869">
            <a:off x="11854359" y="4571940"/>
            <a:ext cx="166097" cy="48577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C81B2EB2-DD0C-9CA5-AE07-CDFBD448A211}"/>
              </a:ext>
            </a:extLst>
          </p:cNvPr>
          <p:cNvSpPr/>
          <p:nvPr/>
        </p:nvSpPr>
        <p:spPr>
          <a:xfrm rot="7300280">
            <a:off x="10681781" y="5884198"/>
            <a:ext cx="166097" cy="48577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A39FE16-628C-0F9A-A32D-47F19D8F8C6C}"/>
              </a:ext>
            </a:extLst>
          </p:cNvPr>
          <p:cNvSpPr/>
          <p:nvPr/>
        </p:nvSpPr>
        <p:spPr>
          <a:xfrm rot="1520403">
            <a:off x="11772951" y="2398908"/>
            <a:ext cx="166097" cy="48577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E4CCD438-2CB4-E249-AEA5-E83626F3E0C9}"/>
              </a:ext>
            </a:extLst>
          </p:cNvPr>
          <p:cNvSpPr/>
          <p:nvPr/>
        </p:nvSpPr>
        <p:spPr>
          <a:xfrm rot="20619036">
            <a:off x="10229917" y="1354265"/>
            <a:ext cx="166097" cy="48577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AF3336F4-53E3-825F-3ED9-740FFEE4A4DC}"/>
              </a:ext>
            </a:extLst>
          </p:cNvPr>
          <p:cNvSpPr/>
          <p:nvPr/>
        </p:nvSpPr>
        <p:spPr>
          <a:xfrm rot="1175119">
            <a:off x="9335639" y="1188211"/>
            <a:ext cx="166097" cy="48577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èche : angle droit à deux pointes 18">
            <a:extLst>
              <a:ext uri="{FF2B5EF4-FFF2-40B4-BE49-F238E27FC236}">
                <a16:creationId xmlns:a16="http://schemas.microsoft.com/office/drawing/2014/main" id="{C36D292D-57D5-FF2B-336C-473F365B7E61}"/>
              </a:ext>
            </a:extLst>
          </p:cNvPr>
          <p:cNvSpPr/>
          <p:nvPr/>
        </p:nvSpPr>
        <p:spPr>
          <a:xfrm rot="8332907">
            <a:off x="6894814" y="4330326"/>
            <a:ext cx="311920" cy="342900"/>
          </a:xfrm>
          <a:prstGeom prst="left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5B20FA-724D-1802-0E77-A29E4A0B48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101" y="2939607"/>
            <a:ext cx="1156140" cy="8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4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79BDC451-15F0-B6CC-05CC-BB0F5E85D81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900" y="5430631"/>
            <a:ext cx="4335609" cy="1296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FC2A03E-914F-52A8-40A6-2725147A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II Storage Ring in Brief : Main Parameters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542E26-B885-C549-6B34-1DADD385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239" y="837608"/>
            <a:ext cx="6406888" cy="5742946"/>
          </a:xfrm>
        </p:spPr>
        <p:txBody>
          <a:bodyPr>
            <a:normAutofit/>
          </a:bodyPr>
          <a:lstStyle/>
          <a:p>
            <a:r>
              <a:rPr lang="en-GB" sz="1600" dirty="0"/>
              <a:t>SOLEIL II small circumference </a:t>
            </a:r>
            <a:r>
              <a:rPr lang="en-GB" sz="1600" dirty="0">
                <a:solidFill>
                  <a:srgbClr val="00B050"/>
                </a:solidFill>
                <a:sym typeface="Wingdings" panose="05000000000000000000" pitchFamily="2" charset="2"/>
              </a:rPr>
              <a:t> best emittance </a:t>
            </a:r>
            <a:r>
              <a:rPr lang="en-GB" sz="1600" dirty="0">
                <a:solidFill>
                  <a:srgbClr val="00B050"/>
                </a:solidFill>
              </a:rPr>
              <a:t>normalized to energy,</a:t>
            </a:r>
            <a:r>
              <a:rPr lang="en-GB" sz="1600" dirty="0">
                <a:solidFill>
                  <a:srgbClr val="00B050"/>
                </a:solidFill>
                <a:sym typeface="Wingdings" panose="05000000000000000000" pitchFamily="2" charset="2"/>
              </a:rPr>
              <a:t> in its category, of 85 </a:t>
            </a:r>
            <a:r>
              <a:rPr lang="en-GB" sz="1600" dirty="0" err="1">
                <a:solidFill>
                  <a:srgbClr val="00B050"/>
                </a:solidFill>
                <a:sym typeface="Wingdings" panose="05000000000000000000" pitchFamily="2" charset="2"/>
              </a:rPr>
              <a:t>pm.rad</a:t>
            </a:r>
            <a:endParaRPr lang="en-GB" sz="16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more risk based on SOLEIL’s expertise</a:t>
            </a:r>
          </a:p>
          <a:p>
            <a:r>
              <a:rPr lang="en-GB" sz="1600" dirty="0">
                <a:sym typeface="Wingdings" panose="05000000000000000000" pitchFamily="2" charset="2"/>
              </a:rPr>
              <a:t>Leads to a special geometry 12x 7BA + 8 x 4BA with the same circumference of 354 m and the same energy of 2.75 GeV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 Hope to offer the same current and the same spectral range</a:t>
            </a: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 Higher field gradients :  </a:t>
            </a:r>
            <a:r>
              <a:rPr lang="en-GB" sz="1600" dirty="0" err="1">
                <a:sym typeface="Wingdings" panose="05000000000000000000" pitchFamily="2" charset="2"/>
              </a:rPr>
              <a:t>Qpole</a:t>
            </a:r>
            <a:r>
              <a:rPr lang="en-GB" sz="1600" dirty="0">
                <a:sym typeface="Wingdings" panose="05000000000000000000" pitchFamily="2" charset="2"/>
              </a:rPr>
              <a:t> &gt; 100 T/m, </a:t>
            </a:r>
            <a:r>
              <a:rPr lang="en-GB" sz="1600" dirty="0" err="1">
                <a:sym typeface="Wingdings" panose="05000000000000000000" pitchFamily="2" charset="2"/>
              </a:rPr>
              <a:t>sextupole</a:t>
            </a:r>
            <a:r>
              <a:rPr lang="en-GB" sz="1600" dirty="0">
                <a:sym typeface="Wingdings" panose="05000000000000000000" pitchFamily="2" charset="2"/>
              </a:rPr>
              <a:t> &gt; 8000 T/m</a:t>
            </a:r>
            <a:r>
              <a:rPr lang="en-GB" sz="1600" baseline="30000" dirty="0">
                <a:sym typeface="Wingdings" panose="05000000000000000000" pitchFamily="2" charset="2"/>
              </a:rPr>
              <a:t>2</a:t>
            </a:r>
            <a:r>
              <a:rPr lang="en-GB" sz="1600" dirty="0">
                <a:sym typeface="Wingdings" panose="05000000000000000000" pitchFamily="2" charset="2"/>
              </a:rPr>
              <a:t> with small bore radius of 16 mm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very small vacuum chambers with diameter down to 12 mm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sym typeface="Wingdings" panose="05000000000000000000" pitchFamily="2" charset="2"/>
              </a:rPr>
              <a:t>+ NEG coating (almost 100 % cover compulsory)</a:t>
            </a:r>
          </a:p>
          <a:p>
            <a:r>
              <a:rPr lang="en-GB" sz="1600" dirty="0">
                <a:sym typeface="Wingdings" panose="05000000000000000000" pitchFamily="2" charset="2"/>
              </a:rPr>
              <a:t>R&amp;D on PSD Vs. pumping balance </a:t>
            </a:r>
            <a:r>
              <a:rPr lang="en-GB" sz="1600" dirty="0">
                <a:solidFill>
                  <a:srgbClr val="00B050"/>
                </a:solidFill>
                <a:sym typeface="Wingdings" panose="05000000000000000000" pitchFamily="2" charset="2"/>
              </a:rPr>
              <a:t>(ok down to ø6 mm)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Compacity &amp; miniaturisation : dipole &amp; reverse bent with extensive use of permanent magnets</a:t>
            </a: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      + small </a:t>
            </a:r>
            <a:r>
              <a:rPr lang="en-GB" sz="1600" dirty="0" err="1">
                <a:sym typeface="Wingdings" panose="05000000000000000000" pitchFamily="2" charset="2"/>
              </a:rPr>
              <a:t>Qpoles</a:t>
            </a:r>
            <a:r>
              <a:rPr lang="en-GB" sz="1600" dirty="0">
                <a:sym typeface="Wingdings" panose="05000000000000000000" pitchFamily="2" charset="2"/>
              </a:rPr>
              <a:t> + strong </a:t>
            </a:r>
            <a:r>
              <a:rPr lang="en-GB" sz="1600" dirty="0" err="1">
                <a:sym typeface="Wingdings" panose="05000000000000000000" pitchFamily="2" charset="2"/>
              </a:rPr>
              <a:t>sextupoles</a:t>
            </a:r>
            <a:endParaRPr lang="en-GB" sz="1600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Increase non-linearities </a:t>
            </a:r>
            <a:r>
              <a:rPr lang="en-GB" sz="1600" dirty="0">
                <a:solidFill>
                  <a:srgbClr val="FF0000"/>
                </a:solidFill>
                <a:sym typeface="Wingdings" panose="05000000000000000000" pitchFamily="2" charset="2"/>
              </a:rPr>
              <a:t> injection !</a:t>
            </a:r>
          </a:p>
          <a:p>
            <a:r>
              <a:rPr lang="en-GB" sz="1600" dirty="0">
                <a:solidFill>
                  <a:schemeClr val="tx1"/>
                </a:solidFill>
                <a:sym typeface="Wingdings" panose="05000000000000000000" pitchFamily="2" charset="2"/>
              </a:rPr>
              <a:t>Accumulator (no) </a:t>
            </a:r>
            <a:r>
              <a:rPr lang="en-GB" sz="1600" dirty="0">
                <a:sym typeface="Wingdings" panose="05000000000000000000" pitchFamily="2" charset="2"/>
              </a:rPr>
              <a:t>or work on dynamical aperture with off-axis injection  MIK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olidFill>
                  <a:srgbClr val="00B050"/>
                </a:solidFill>
                <a:sym typeface="Wingdings" panose="05000000000000000000" pitchFamily="2" charset="2"/>
              </a:rPr>
              <a:t>Power economy ++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10 µm round beam in both planes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Ultra-low emittance </a:t>
            </a:r>
            <a:r>
              <a:rPr lang="en-GB" sz="1600" dirty="0">
                <a:solidFill>
                  <a:srgbClr val="00B050"/>
                </a:solidFill>
                <a:sym typeface="Wingdings" panose="05000000000000000000" pitchFamily="2" charset="2"/>
              </a:rPr>
              <a:t> narrow spectral peaks for BL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8C8D5D0-FB1A-77D2-0F2C-77FE9D7DE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655" y="6492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5DC057-C9FD-DE18-61D7-071C080DF4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440" y="767369"/>
            <a:ext cx="3848637" cy="250542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DA58745-6E15-6E5A-C6F3-B8D6AC2B5995}"/>
              </a:ext>
            </a:extLst>
          </p:cNvPr>
          <p:cNvGrpSpPr/>
          <p:nvPr/>
        </p:nvGrpSpPr>
        <p:grpSpPr>
          <a:xfrm>
            <a:off x="7825127" y="3344077"/>
            <a:ext cx="3852000" cy="2165115"/>
            <a:chOff x="5986231" y="4566885"/>
            <a:chExt cx="3852000" cy="216511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A1B83F3-B557-19CF-943D-606538325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231" y="4566885"/>
              <a:ext cx="3852000" cy="1759897"/>
            </a:xfrm>
            <a:prstGeom prst="rect">
              <a:avLst/>
            </a:prstGeom>
            <a:noFill/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D8FF751C-A4C1-D365-A9C4-2194DE2CE62C}"/>
                </a:ext>
              </a:extLst>
            </p:cNvPr>
            <p:cNvGrpSpPr/>
            <p:nvPr/>
          </p:nvGrpSpPr>
          <p:grpSpPr>
            <a:xfrm>
              <a:off x="6380356" y="4669019"/>
              <a:ext cx="3063750" cy="2062981"/>
              <a:chOff x="6535523" y="4669019"/>
              <a:chExt cx="3063750" cy="2062981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DCE4E3C-1BE3-56FE-6C96-887C173B0963}"/>
                  </a:ext>
                </a:extLst>
              </p:cNvPr>
              <p:cNvSpPr txBox="1"/>
              <p:nvPr/>
            </p:nvSpPr>
            <p:spPr>
              <a:xfrm>
                <a:off x="6659004" y="4669019"/>
                <a:ext cx="8354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400 </a:t>
                </a:r>
                <a:r>
                  <a:rPr lang="fr-FR" sz="1400" dirty="0">
                    <a:latin typeface="Symbol" panose="05050102010706020507" pitchFamily="18" charset="2"/>
                  </a:rPr>
                  <a:t>m</a:t>
                </a:r>
                <a:r>
                  <a:rPr lang="fr-FR" sz="1400" dirty="0"/>
                  <a:t>m 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D607350-1A55-60AF-2786-F1A7A82B74B1}"/>
                  </a:ext>
                </a:extLst>
              </p:cNvPr>
              <p:cNvSpPr txBox="1"/>
              <p:nvPr/>
            </p:nvSpPr>
            <p:spPr>
              <a:xfrm>
                <a:off x="8693769" y="4938957"/>
                <a:ext cx="6864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10 </a:t>
                </a:r>
                <a:r>
                  <a:rPr lang="fr-FR" sz="1400" dirty="0">
                    <a:latin typeface="Symbol" panose="05050102010706020507" pitchFamily="18" charset="2"/>
                  </a:rPr>
                  <a:t>m</a:t>
                </a:r>
                <a:r>
                  <a:rPr lang="fr-FR" sz="1400" dirty="0"/>
                  <a:t>m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98BFFC1-F590-3385-9F80-1C99C54E190C}"/>
                  </a:ext>
                </a:extLst>
              </p:cNvPr>
              <p:cNvSpPr txBox="1"/>
              <p:nvPr/>
            </p:nvSpPr>
            <p:spPr>
              <a:xfrm>
                <a:off x="6535523" y="6366875"/>
                <a:ext cx="9792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SOLEIL 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8226E7A-138C-E669-8A75-A7E8491BEA47}"/>
                  </a:ext>
                </a:extLst>
              </p:cNvPr>
              <p:cNvSpPr txBox="1"/>
              <p:nvPr/>
            </p:nvSpPr>
            <p:spPr>
              <a:xfrm>
                <a:off x="8446906" y="6393446"/>
                <a:ext cx="11523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SOLEIL II </a:t>
                </a:r>
              </a:p>
            </p:txBody>
          </p:sp>
          <p:sp>
            <p:nvSpPr>
              <p:cNvPr id="21" name="Flèche vers la droite 16">
                <a:extLst>
                  <a:ext uri="{FF2B5EF4-FFF2-40B4-BE49-F238E27FC236}">
                    <a16:creationId xmlns:a16="http://schemas.microsoft.com/office/drawing/2014/main" id="{258C5713-093B-FF39-2660-F36F2B4D2613}"/>
                  </a:ext>
                </a:extLst>
              </p:cNvPr>
              <p:cNvSpPr/>
              <p:nvPr/>
            </p:nvSpPr>
            <p:spPr>
              <a:xfrm>
                <a:off x="7608168" y="6407301"/>
                <a:ext cx="682488" cy="26978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096CD44-5520-B51A-06B8-A5D599D8E14E}"/>
              </a:ext>
            </a:extLst>
          </p:cNvPr>
          <p:cNvSpPr txBox="1"/>
          <p:nvPr/>
        </p:nvSpPr>
        <p:spPr>
          <a:xfrm>
            <a:off x="8418342" y="3194817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u="sng" dirty="0"/>
              <a:t>RMS size of the electrons beam</a:t>
            </a:r>
          </a:p>
        </p:txBody>
      </p:sp>
    </p:spTree>
    <p:extLst>
      <p:ext uri="{BB962C8B-B14F-4D97-AF65-F5344CB8AC3E}">
        <p14:creationId xmlns:p14="http://schemas.microsoft.com/office/powerpoint/2010/main" val="296181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FC2A03E-914F-52A8-40A6-2725147A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446" y="156001"/>
            <a:ext cx="9662827" cy="565200"/>
          </a:xfrm>
        </p:spPr>
        <p:txBody>
          <a:bodyPr/>
          <a:lstStyle/>
          <a:p>
            <a:r>
              <a:rPr lang="en-GB" dirty="0"/>
              <a:t>SOLEIL II New Lattice : a Work Still in Progress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542E26-B885-C549-6B34-1DADD385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08" y="1250878"/>
            <a:ext cx="7794189" cy="53509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u="sng" dirty="0">
                <a:sym typeface="Wingdings" panose="05000000000000000000" pitchFamily="2" charset="2"/>
              </a:rPr>
              <a:t>New ST 12x 7BA -  8x 4BA with 20 Straight Sections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 equivalent 22 SS with 7 ≠ length in order to keep most BL</a:t>
            </a:r>
          </a:p>
          <a:p>
            <a:r>
              <a:rPr lang="en-GB" dirty="0">
                <a:sym typeface="Wingdings" panose="05000000000000000000" pitchFamily="2" charset="2"/>
              </a:rPr>
              <a:t>A lot of accelerator physics optimization on beta functions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THE lattice (still not frozen)</a:t>
            </a:r>
          </a:p>
          <a:p>
            <a:r>
              <a:rPr lang="en-GB" dirty="0">
                <a:sym typeface="Wingdings" panose="05000000000000000000" pitchFamily="2" charset="2"/>
              </a:rPr>
              <a:t>Compactness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Qpole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&amp;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sextupoles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very close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crosstalk</a:t>
            </a:r>
          </a:p>
          <a:p>
            <a:r>
              <a:rPr lang="en-GB" dirty="0">
                <a:sym typeface="Wingdings" panose="05000000000000000000" pitchFamily="2" charset="2"/>
              </a:rPr>
              <a:t>Optimization of injection and beam dynamics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 fist day injection with 4 kickers </a:t>
            </a:r>
            <a:r>
              <a:rPr lang="en-GB" dirty="0">
                <a:sym typeface="Wingdings" panose="05000000000000000000" pitchFamily="2" charset="2"/>
              </a:rPr>
              <a:t>–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future with MIK, and also harmonic cavity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u="sng" dirty="0">
                <a:solidFill>
                  <a:srgbClr val="FF0000"/>
                </a:solidFill>
                <a:sym typeface="Wingdings" panose="05000000000000000000" pitchFamily="2" charset="2"/>
              </a:rPr>
              <a:t>10 µm alignment of matching sections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 to reduce dipolar correctors strength (else not possible)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Need to improve collimation </a:t>
            </a:r>
            <a:r>
              <a:rPr lang="en-GB" dirty="0">
                <a:sym typeface="Wingdings" panose="05000000000000000000" pitchFamily="2" charset="2"/>
              </a:rPr>
              <a:t>(because of permanent magnet !)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Localized loss in dedicated area ! But VC so small  distributed loss !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still in reflexion / estimation of risks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Possibility of 8 super-bends @ 3T (middle of 7BA)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A lot of work on photons extraction and mechanical integration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(For now extraction still complicated for some BL)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Work in progress (well advanced) on lattice (maybe June 2024)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+ still problems with canted beam lines (keep actual 2 long beam lines with triplet in a shortened straight section !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Problem of bore radius Vs photon extraction (power management in VC to protect PM) : last problem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18348AF0-2F93-9943-5443-E10FFAF3E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461471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AB9F63-8217-9EC8-92DD-3B94D9034395}"/>
              </a:ext>
            </a:extLst>
          </p:cNvPr>
          <p:cNvSpPr txBox="1"/>
          <p:nvPr/>
        </p:nvSpPr>
        <p:spPr>
          <a:xfrm>
            <a:off x="8957804" y="3253813"/>
            <a:ext cx="27350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u="sng" dirty="0"/>
              <a:t>Standard 4 kickers Injection  (SOLEIL)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A740DC-54DB-890F-88CA-DB5783515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" t="43516" r="2426" b="2077"/>
          <a:stretch/>
        </p:blipFill>
        <p:spPr>
          <a:xfrm>
            <a:off x="9002564" y="3513649"/>
            <a:ext cx="2488027" cy="1239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6539C1-5881-C9AA-956C-1144D8590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1" t="43796" r="1986" b="1962"/>
          <a:stretch/>
        </p:blipFill>
        <p:spPr>
          <a:xfrm>
            <a:off x="9009899" y="5171677"/>
            <a:ext cx="2485873" cy="12477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64A666-DF78-1E68-B312-D54DFA78BC3A}"/>
              </a:ext>
            </a:extLst>
          </p:cNvPr>
          <p:cNvSpPr txBox="1"/>
          <p:nvPr/>
        </p:nvSpPr>
        <p:spPr>
          <a:xfrm>
            <a:off x="8935889" y="4782520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/>
              <a:t>New extra injection off-axis with MIK</a:t>
            </a:r>
          </a:p>
          <a:p>
            <a:r>
              <a:rPr lang="en-US" sz="1100" dirty="0"/>
              <a:t>Multi Injection Kickers (MAX-IV/SOLEIL)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E26B707-D0C8-56F0-4B3B-E005ABB6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5" r="2311"/>
          <a:stretch/>
        </p:blipFill>
        <p:spPr>
          <a:xfrm>
            <a:off x="8646757" y="807485"/>
            <a:ext cx="3265516" cy="2416490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4AC31E0E-CF37-C3AE-07F5-83C0ADEF9B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29691" y="1811562"/>
            <a:ext cx="942540" cy="974936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2D839F-6F71-C9A7-680E-84F8E4EA0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564" y="4080190"/>
            <a:ext cx="1376700" cy="79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2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972A1D4-2999-A0FD-F851-037CFC8F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II New Storage Ring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CF5F6AE-1274-BBFA-4932-3C0F1B868E61}"/>
              </a:ext>
            </a:extLst>
          </p:cNvPr>
          <p:cNvGrpSpPr/>
          <p:nvPr/>
        </p:nvGrpSpPr>
        <p:grpSpPr>
          <a:xfrm>
            <a:off x="10610" y="775412"/>
            <a:ext cx="11997699" cy="5102120"/>
            <a:chOff x="-741965" y="1383859"/>
            <a:chExt cx="11997699" cy="510212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D0C7CB2-0F7A-B7C2-BD75-FBB8D3723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727"/>
            <a:stretch/>
          </p:blipFill>
          <p:spPr>
            <a:xfrm>
              <a:off x="638223" y="1383859"/>
              <a:ext cx="10505455" cy="2592000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739DFF9-8B79-73FF-821C-C775788A72B1}"/>
                </a:ext>
              </a:extLst>
            </p:cNvPr>
            <p:cNvSpPr txBox="1"/>
            <p:nvPr/>
          </p:nvSpPr>
          <p:spPr>
            <a:xfrm>
              <a:off x="5163475" y="1634187"/>
              <a:ext cx="4158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 dirty="0">
                  <a:solidFill>
                    <a:schemeClr val="accent1"/>
                  </a:solidFill>
                </a:rPr>
                <a:t>An example of 7 bending achromat</a:t>
              </a:r>
              <a:endParaRPr lang="en-US" u="sng" dirty="0">
                <a:solidFill>
                  <a:schemeClr val="accent1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F4B27927-C55E-B2AB-762C-CDCE747C9262}"/>
                </a:ext>
              </a:extLst>
            </p:cNvPr>
            <p:cNvSpPr txBox="1"/>
            <p:nvPr/>
          </p:nvSpPr>
          <p:spPr>
            <a:xfrm>
              <a:off x="-741965" y="2058884"/>
              <a:ext cx="22307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highlight>
                    <a:srgbClr val="FFFF00"/>
                  </a:highlight>
                </a:rPr>
                <a:t>Matching Section IN</a:t>
              </a:r>
            </a:p>
            <a:p>
              <a:r>
                <a:rPr lang="en-US" sz="1600" dirty="0">
                  <a:highlight>
                    <a:srgbClr val="FFFF00"/>
                  </a:highlight>
                </a:rPr>
                <a:t>Q &amp; S skewer to be aligned down to 10 µm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B5E8BCD-5558-31CE-FA1C-C8F2B814B1A2}"/>
                </a:ext>
              </a:extLst>
            </p:cNvPr>
            <p:cNvSpPr txBox="1"/>
            <p:nvPr/>
          </p:nvSpPr>
          <p:spPr>
            <a:xfrm>
              <a:off x="2642260" y="2874568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DNL1.02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C2456E7-EE43-BBE5-73E3-7FFEA8AF6C14}"/>
                </a:ext>
              </a:extLst>
            </p:cNvPr>
            <p:cNvSpPr txBox="1"/>
            <p:nvPr/>
          </p:nvSpPr>
          <p:spPr>
            <a:xfrm>
              <a:off x="4029750" y="3246437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DNL1.03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CEDDCFD-AB4C-54C6-2DBA-E8B5A73DB466}"/>
                </a:ext>
              </a:extLst>
            </p:cNvPr>
            <p:cNvSpPr txBox="1"/>
            <p:nvPr/>
          </p:nvSpPr>
          <p:spPr>
            <a:xfrm>
              <a:off x="5359952" y="3520728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DNL1.04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44C4A0D-A0D7-1BBB-C68A-A1A03D89E98E}"/>
                </a:ext>
              </a:extLst>
            </p:cNvPr>
            <p:cNvSpPr txBox="1"/>
            <p:nvPr/>
          </p:nvSpPr>
          <p:spPr>
            <a:xfrm>
              <a:off x="7025448" y="3887045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DNL1.05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13E8BE5-C28E-1637-660C-21E38D9A07CF}"/>
                </a:ext>
              </a:extLst>
            </p:cNvPr>
            <p:cNvSpPr txBox="1"/>
            <p:nvPr/>
          </p:nvSpPr>
          <p:spPr>
            <a:xfrm>
              <a:off x="8344409" y="4013251"/>
              <a:ext cx="891591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DNL1.06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DD35753-2694-5C05-65A2-C5859C94766A}"/>
                </a:ext>
              </a:extLst>
            </p:cNvPr>
            <p:cNvSpPr txBox="1"/>
            <p:nvPr/>
          </p:nvSpPr>
          <p:spPr>
            <a:xfrm>
              <a:off x="1437595" y="2530798"/>
              <a:ext cx="922047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DNC1.01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9950356-C874-1513-B08B-7EFA9BAD1FA0}"/>
                </a:ext>
              </a:extLst>
            </p:cNvPr>
            <p:cNvSpPr txBox="1"/>
            <p:nvPr/>
          </p:nvSpPr>
          <p:spPr>
            <a:xfrm>
              <a:off x="9568545" y="3931018"/>
              <a:ext cx="922047" cy="307777"/>
            </a:xfrm>
            <a:prstGeom prst="rect">
              <a:avLst/>
            </a:prstGeom>
            <a:solidFill>
              <a:srgbClr val="FF5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DNC1.07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E60B4679-39BE-9E3B-A48E-7686413A2B6B}"/>
                </a:ext>
              </a:extLst>
            </p:cNvPr>
            <p:cNvCxnSpPr/>
            <p:nvPr/>
          </p:nvCxnSpPr>
          <p:spPr>
            <a:xfrm flipH="1">
              <a:off x="3447865" y="2229968"/>
              <a:ext cx="399060" cy="4388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BCA1AC2E-296F-DBBF-BFA2-ECF869CCDC1E}"/>
                </a:ext>
              </a:extLst>
            </p:cNvPr>
            <p:cNvCxnSpPr/>
            <p:nvPr/>
          </p:nvCxnSpPr>
          <p:spPr>
            <a:xfrm flipH="1">
              <a:off x="3807905" y="2229968"/>
              <a:ext cx="39020" cy="52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19A91729-9F69-14E2-FA72-0832F533FAA1}"/>
                </a:ext>
              </a:extLst>
            </p:cNvPr>
            <p:cNvCxnSpPr/>
            <p:nvPr/>
          </p:nvCxnSpPr>
          <p:spPr>
            <a:xfrm>
              <a:off x="3846925" y="2229968"/>
              <a:ext cx="177004" cy="644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48A017D-7276-EF3F-C847-CB11350530FF}"/>
                </a:ext>
              </a:extLst>
            </p:cNvPr>
            <p:cNvSpPr txBox="1"/>
            <p:nvPr/>
          </p:nvSpPr>
          <p:spPr>
            <a:xfrm>
              <a:off x="3603216" y="1927714"/>
              <a:ext cx="107112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Sextupoles</a:t>
              </a:r>
              <a:endParaRPr lang="fr-FR" sz="1400" dirty="0"/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19CA8A53-901C-FF74-9B09-5F695B6583A9}"/>
                </a:ext>
              </a:extLst>
            </p:cNvPr>
            <p:cNvCxnSpPr/>
            <p:nvPr/>
          </p:nvCxnSpPr>
          <p:spPr>
            <a:xfrm flipH="1">
              <a:off x="4960033" y="2388823"/>
              <a:ext cx="399919" cy="573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D12A05B2-636E-18E8-C1ED-94FF9CA55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7067" y="2409493"/>
              <a:ext cx="76117" cy="6529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3D1455B-C88A-E08C-3775-D1411DE10321}"/>
                </a:ext>
              </a:extLst>
            </p:cNvPr>
            <p:cNvSpPr txBox="1"/>
            <p:nvPr/>
          </p:nvSpPr>
          <p:spPr>
            <a:xfrm>
              <a:off x="5338878" y="2211876"/>
              <a:ext cx="1369286" cy="307777"/>
            </a:xfrm>
            <a:prstGeom prst="rect">
              <a:avLst/>
            </a:prstGeom>
            <a:solidFill>
              <a:srgbClr val="00FFFF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Reverse Bend </a:t>
              </a: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EE0C710C-1456-CC58-A819-835CCACE00C3}"/>
                </a:ext>
              </a:extLst>
            </p:cNvPr>
            <p:cNvCxnSpPr/>
            <p:nvPr/>
          </p:nvCxnSpPr>
          <p:spPr>
            <a:xfrm flipH="1">
              <a:off x="8056377" y="2753188"/>
              <a:ext cx="144016" cy="4932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647BE98-46C6-8BA1-ADD9-918427FBBDBF}"/>
                </a:ext>
              </a:extLst>
            </p:cNvPr>
            <p:cNvSpPr txBox="1"/>
            <p:nvPr/>
          </p:nvSpPr>
          <p:spPr>
            <a:xfrm>
              <a:off x="7836549" y="2436136"/>
              <a:ext cx="1777987" cy="30777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Octupole</a:t>
              </a:r>
              <a:r>
                <a:rPr lang="fr-FR" sz="1400" dirty="0"/>
                <a:t> (QP + QT)</a:t>
              </a:r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F8687B8F-D0C4-7B0B-353B-586A03D58EE6}"/>
                </a:ext>
              </a:extLst>
            </p:cNvPr>
            <p:cNvCxnSpPr/>
            <p:nvPr/>
          </p:nvCxnSpPr>
          <p:spPr>
            <a:xfrm flipH="1">
              <a:off x="10066647" y="2344850"/>
              <a:ext cx="423945" cy="11534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F164BC14-3018-61B5-8BFC-966D9922F1A8}"/>
                </a:ext>
              </a:extLst>
            </p:cNvPr>
            <p:cNvCxnSpPr/>
            <p:nvPr/>
          </p:nvCxnSpPr>
          <p:spPr>
            <a:xfrm flipH="1">
              <a:off x="10360633" y="2337338"/>
              <a:ext cx="129959" cy="12391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2A08BDF-5897-F4ED-0087-23D466FE78F5}"/>
                </a:ext>
              </a:extLst>
            </p:cNvPr>
            <p:cNvCxnSpPr>
              <a:cxnSpLocks/>
            </p:cNvCxnSpPr>
            <p:nvPr/>
          </p:nvCxnSpPr>
          <p:spPr>
            <a:xfrm>
              <a:off x="10552599" y="2364759"/>
              <a:ext cx="71106" cy="11783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CA97EB5A-11D0-907B-B8F2-DF6B5E57EDBD}"/>
                </a:ext>
              </a:extLst>
            </p:cNvPr>
            <p:cNvCxnSpPr/>
            <p:nvPr/>
          </p:nvCxnSpPr>
          <p:spPr>
            <a:xfrm>
              <a:off x="10576657" y="2388823"/>
              <a:ext cx="240082" cy="1154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FA03E057-F47E-17FA-5BD2-DF226F797D25}"/>
                </a:ext>
              </a:extLst>
            </p:cNvPr>
            <p:cNvSpPr txBox="1"/>
            <p:nvPr/>
          </p:nvSpPr>
          <p:spPr>
            <a:xfrm>
              <a:off x="9895166" y="2118375"/>
              <a:ext cx="1287532" cy="30777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</a:rPr>
                <a:t>Quadrupoles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F9A3BD51-F221-EF33-5E3C-B5422E5525F4}"/>
                </a:ext>
              </a:extLst>
            </p:cNvPr>
            <p:cNvSpPr txBox="1"/>
            <p:nvPr/>
          </p:nvSpPr>
          <p:spPr>
            <a:xfrm>
              <a:off x="6210763" y="6116647"/>
              <a:ext cx="5044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solidFill>
                    <a:schemeClr val="accent1"/>
                  </a:solidFill>
                </a:rPr>
                <a:t>Full storage ring optics with equivalent of 22 SS</a:t>
              </a:r>
              <a:endParaRPr lang="en-US" sz="1600" u="sng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AEC2AF90-BB4A-D79E-C1AD-677E428A12FD}"/>
              </a:ext>
            </a:extLst>
          </p:cNvPr>
          <p:cNvGrpSpPr/>
          <p:nvPr/>
        </p:nvGrpSpPr>
        <p:grpSpPr>
          <a:xfrm>
            <a:off x="66474" y="2899108"/>
            <a:ext cx="6617723" cy="3877156"/>
            <a:chOff x="178269" y="2850983"/>
            <a:chExt cx="6617723" cy="3877156"/>
          </a:xfrm>
        </p:grpSpPr>
        <p:sp>
          <p:nvSpPr>
            <p:cNvPr id="26" name="Accolade fermante 25">
              <a:extLst>
                <a:ext uri="{FF2B5EF4-FFF2-40B4-BE49-F238E27FC236}">
                  <a16:creationId xmlns:a16="http://schemas.microsoft.com/office/drawing/2014/main" id="{AB0B73FB-BC68-C230-9D06-9469BB749E65}"/>
                </a:ext>
              </a:extLst>
            </p:cNvPr>
            <p:cNvSpPr/>
            <p:nvPr/>
          </p:nvSpPr>
          <p:spPr>
            <a:xfrm>
              <a:off x="6474392" y="2969680"/>
              <a:ext cx="273470" cy="3727914"/>
            </a:xfrm>
            <a:prstGeom prst="rightBrac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BE286030-72EF-5048-3792-3C43B2CF6490}"/>
                </a:ext>
              </a:extLst>
            </p:cNvPr>
            <p:cNvGrpSpPr/>
            <p:nvPr/>
          </p:nvGrpSpPr>
          <p:grpSpPr>
            <a:xfrm rot="21161817">
              <a:off x="178269" y="2922916"/>
              <a:ext cx="6198965" cy="3566118"/>
              <a:chOff x="-1" y="1099622"/>
              <a:chExt cx="7300977" cy="4017032"/>
            </a:xfrm>
          </p:grpSpPr>
          <p:pic>
            <p:nvPicPr>
              <p:cNvPr id="78" name="Picture 4">
                <a:extLst>
                  <a:ext uri="{FF2B5EF4-FFF2-40B4-BE49-F238E27FC236}">
                    <a16:creationId xmlns:a16="http://schemas.microsoft.com/office/drawing/2014/main" id="{86742618-0F76-4D6B-E981-E3D139CFD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099622"/>
                <a:ext cx="4517136" cy="946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5">
                <a:extLst>
                  <a:ext uri="{FF2B5EF4-FFF2-40B4-BE49-F238E27FC236}">
                    <a16:creationId xmlns:a16="http://schemas.microsoft.com/office/drawing/2014/main" id="{DB36A25D-DC62-370F-AE76-CEC568E37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1581" y="2045921"/>
                <a:ext cx="2779395" cy="1474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5">
                <a:extLst>
                  <a:ext uri="{FF2B5EF4-FFF2-40B4-BE49-F238E27FC236}">
                    <a16:creationId xmlns:a16="http://schemas.microsoft.com/office/drawing/2014/main" id="{371B504F-F682-2A73-03EF-C941BBA9F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50020">
                <a:off x="269621" y="2466544"/>
                <a:ext cx="2779395" cy="1474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4">
                <a:extLst>
                  <a:ext uri="{FF2B5EF4-FFF2-40B4-BE49-F238E27FC236}">
                    <a16:creationId xmlns:a16="http://schemas.microsoft.com/office/drawing/2014/main" id="{1007A589-9E43-C146-7DA4-B74CEFF50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74822">
                <a:off x="1345176" y="2342670"/>
                <a:ext cx="4517136" cy="946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4">
                <a:extLst>
                  <a:ext uri="{FF2B5EF4-FFF2-40B4-BE49-F238E27FC236}">
                    <a16:creationId xmlns:a16="http://schemas.microsoft.com/office/drawing/2014/main" id="{A1D5A96F-AA65-99EB-9CE2-F15EEB8DC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88555">
                <a:off x="2717165" y="4170353"/>
                <a:ext cx="4517136" cy="946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4C510EF-363B-B1AC-A143-11AD70133CDB}"/>
                </a:ext>
              </a:extLst>
            </p:cNvPr>
            <p:cNvCxnSpPr/>
            <p:nvPr/>
          </p:nvCxnSpPr>
          <p:spPr>
            <a:xfrm flipV="1">
              <a:off x="183908" y="3014921"/>
              <a:ext cx="3160446" cy="42750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BEE091B-CE93-67D4-0BDE-5606B762BC9E}"/>
                </a:ext>
              </a:extLst>
            </p:cNvPr>
            <p:cNvCxnSpPr/>
            <p:nvPr/>
          </p:nvCxnSpPr>
          <p:spPr>
            <a:xfrm>
              <a:off x="3297516" y="3516857"/>
              <a:ext cx="2892016" cy="821648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B8B3F580-BE94-1B30-8FB9-9658B6A61D44}"/>
                </a:ext>
              </a:extLst>
            </p:cNvPr>
            <p:cNvCxnSpPr/>
            <p:nvPr/>
          </p:nvCxnSpPr>
          <p:spPr>
            <a:xfrm>
              <a:off x="1797077" y="4051979"/>
              <a:ext cx="2406778" cy="170973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6BC31E3B-C496-EBBA-05D4-954E1621CA8A}"/>
                </a:ext>
              </a:extLst>
            </p:cNvPr>
            <p:cNvCxnSpPr/>
            <p:nvPr/>
          </p:nvCxnSpPr>
          <p:spPr>
            <a:xfrm>
              <a:off x="382851" y="4805861"/>
              <a:ext cx="2511596" cy="16166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4E8DDF40-83A4-263C-AAF7-18255841E24D}"/>
                </a:ext>
              </a:extLst>
            </p:cNvPr>
            <p:cNvCxnSpPr/>
            <p:nvPr/>
          </p:nvCxnSpPr>
          <p:spPr>
            <a:xfrm flipH="1" flipV="1">
              <a:off x="2074718" y="3309182"/>
              <a:ext cx="1994327" cy="152208"/>
            </a:xfrm>
            <a:prstGeom prst="line">
              <a:avLst/>
            </a:prstGeom>
            <a:ln w="31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E3682AA-7343-E154-04FD-82ECFEA464ED}"/>
                </a:ext>
              </a:extLst>
            </p:cNvPr>
            <p:cNvCxnSpPr/>
            <p:nvPr/>
          </p:nvCxnSpPr>
          <p:spPr>
            <a:xfrm>
              <a:off x="2629140" y="5155837"/>
              <a:ext cx="3201317" cy="74898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DD090BD9-E8BD-1752-92D5-0868F075B714}"/>
                </a:ext>
              </a:extLst>
            </p:cNvPr>
            <p:cNvCxnSpPr/>
            <p:nvPr/>
          </p:nvCxnSpPr>
          <p:spPr>
            <a:xfrm>
              <a:off x="6118799" y="4528511"/>
              <a:ext cx="250084" cy="131408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93833C7-B600-3D6E-E598-378CF284BF5D}"/>
                </a:ext>
              </a:extLst>
            </p:cNvPr>
            <p:cNvCxnSpPr/>
            <p:nvPr/>
          </p:nvCxnSpPr>
          <p:spPr>
            <a:xfrm>
              <a:off x="4754870" y="4854613"/>
              <a:ext cx="264641" cy="131408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BE050776-9AB0-60B4-7C0C-31066CCFB4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8118" y="4275166"/>
              <a:ext cx="1840766" cy="531216"/>
            </a:xfrm>
            <a:prstGeom prst="line">
              <a:avLst/>
            </a:prstGeom>
            <a:ln w="31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C69151-90BA-9EB3-229A-6950A30CB29A}"/>
                </a:ext>
              </a:extLst>
            </p:cNvPr>
            <p:cNvSpPr/>
            <p:nvPr/>
          </p:nvSpPr>
          <p:spPr>
            <a:xfrm>
              <a:off x="5173948" y="3385287"/>
              <a:ext cx="1129777" cy="341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CE715F7A-0374-2A8E-A035-65E986168E04}"/>
                </a:ext>
              </a:extLst>
            </p:cNvPr>
            <p:cNvCxnSpPr/>
            <p:nvPr/>
          </p:nvCxnSpPr>
          <p:spPr>
            <a:xfrm flipH="1" flipV="1">
              <a:off x="5199326" y="5962006"/>
              <a:ext cx="1589936" cy="741077"/>
            </a:xfrm>
            <a:prstGeom prst="line">
              <a:avLst/>
            </a:prstGeom>
            <a:ln w="31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C604B20A-3F52-0DFB-FB31-CE1FFC12622E}"/>
                </a:ext>
              </a:extLst>
            </p:cNvPr>
            <p:cNvCxnSpPr/>
            <p:nvPr/>
          </p:nvCxnSpPr>
          <p:spPr>
            <a:xfrm>
              <a:off x="6038816" y="6557140"/>
              <a:ext cx="242643" cy="170999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8A634C7D-8FC4-5A25-C6C8-2F07AA88E7DE}"/>
                </a:ext>
              </a:extLst>
            </p:cNvPr>
            <p:cNvSpPr txBox="1"/>
            <p:nvPr/>
          </p:nvSpPr>
          <p:spPr>
            <a:xfrm rot="291155">
              <a:off x="3642387" y="3243477"/>
              <a:ext cx="452140" cy="232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dipole</a:t>
              </a:r>
              <a:endPara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4E28483-12EF-F8C8-0FE0-190887019B6A}"/>
                </a:ext>
              </a:extLst>
            </p:cNvPr>
            <p:cNvSpPr txBox="1"/>
            <p:nvPr/>
          </p:nvSpPr>
          <p:spPr>
            <a:xfrm rot="1012672">
              <a:off x="4854962" y="4569143"/>
              <a:ext cx="452140" cy="232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dipole</a:t>
              </a:r>
              <a:endPara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2E8CC603-99B5-C42B-9CEC-42ADC6A8F1CB}"/>
                </a:ext>
              </a:extLst>
            </p:cNvPr>
            <p:cNvSpPr txBox="1"/>
            <p:nvPr/>
          </p:nvSpPr>
          <p:spPr>
            <a:xfrm>
              <a:off x="3388616" y="2850983"/>
              <a:ext cx="268398" cy="245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0°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0937C1B0-E0FB-8313-777A-34C6C2AA9D12}"/>
                </a:ext>
              </a:extLst>
            </p:cNvPr>
            <p:cNvSpPr txBox="1"/>
            <p:nvPr/>
          </p:nvSpPr>
          <p:spPr>
            <a:xfrm>
              <a:off x="6207693" y="4189788"/>
              <a:ext cx="268398" cy="245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0°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FB9CB40-C737-D690-2381-471B25687CAF}"/>
                </a:ext>
              </a:extLst>
            </p:cNvPr>
            <p:cNvSpPr txBox="1"/>
            <p:nvPr/>
          </p:nvSpPr>
          <p:spPr>
            <a:xfrm>
              <a:off x="4079618" y="3989408"/>
              <a:ext cx="268398" cy="245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0°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DA30C2B-0869-C8E3-64E8-F0054D48A25A}"/>
                </a:ext>
              </a:extLst>
            </p:cNvPr>
            <p:cNvSpPr txBox="1"/>
            <p:nvPr/>
          </p:nvSpPr>
          <p:spPr>
            <a:xfrm>
              <a:off x="2894447" y="4814663"/>
              <a:ext cx="268398" cy="245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0°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4CEC9C6-C2A4-FA7B-24AB-B2F4B4C1D10E}"/>
                </a:ext>
              </a:extLst>
            </p:cNvPr>
            <p:cNvSpPr txBox="1"/>
            <p:nvPr/>
          </p:nvSpPr>
          <p:spPr>
            <a:xfrm>
              <a:off x="5450135" y="5607354"/>
              <a:ext cx="268398" cy="245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0°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2E13ABDF-8766-788C-0384-75DFB5346A19}"/>
                </a:ext>
              </a:extLst>
            </p:cNvPr>
            <p:cNvSpPr txBox="1"/>
            <p:nvPr/>
          </p:nvSpPr>
          <p:spPr>
            <a:xfrm rot="1407749">
              <a:off x="5897372" y="6148655"/>
              <a:ext cx="452140" cy="232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dipole</a:t>
              </a:r>
              <a:endPara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0621E7CE-303E-89AE-704D-7D1882E3FEBB}"/>
                </a:ext>
              </a:extLst>
            </p:cNvPr>
            <p:cNvSpPr txBox="1"/>
            <p:nvPr/>
          </p:nvSpPr>
          <p:spPr>
            <a:xfrm rot="21298456">
              <a:off x="237289" y="3193020"/>
              <a:ext cx="347338" cy="20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SDL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99F47F1E-DB6F-B8B8-BD80-D9B6F2D7A518}"/>
                </a:ext>
              </a:extLst>
            </p:cNvPr>
            <p:cNvSpPr txBox="1"/>
            <p:nvPr/>
          </p:nvSpPr>
          <p:spPr>
            <a:xfrm rot="949316">
              <a:off x="3795312" y="3481767"/>
              <a:ext cx="374559" cy="20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SDM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4A986E18-7F20-2C92-AD8F-CB0C9475ED06}"/>
                </a:ext>
              </a:extLst>
            </p:cNvPr>
            <p:cNvSpPr txBox="1"/>
            <p:nvPr/>
          </p:nvSpPr>
          <p:spPr>
            <a:xfrm rot="159424">
              <a:off x="1700768" y="3837911"/>
              <a:ext cx="363671" cy="20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SDC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2E4CC558-52ED-96BD-EC21-DAC01C3A4019}"/>
                </a:ext>
              </a:extLst>
            </p:cNvPr>
            <p:cNvSpPr txBox="1"/>
            <p:nvPr/>
          </p:nvSpPr>
          <p:spPr>
            <a:xfrm rot="159424">
              <a:off x="318310" y="4590610"/>
              <a:ext cx="363671" cy="20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SDC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5A8DA87E-33BE-67B0-5040-591DE69982E0}"/>
                </a:ext>
              </a:extLst>
            </p:cNvPr>
            <p:cNvSpPr txBox="1"/>
            <p:nvPr/>
          </p:nvSpPr>
          <p:spPr>
            <a:xfrm rot="737316">
              <a:off x="2907293" y="5058392"/>
              <a:ext cx="401780" cy="20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SDM 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98CA1892-BB42-96AC-D355-A010ECA45AD4}"/>
                </a:ext>
              </a:extLst>
            </p:cNvPr>
            <p:cNvSpPr txBox="1"/>
            <p:nvPr/>
          </p:nvSpPr>
          <p:spPr>
            <a:xfrm rot="2206755">
              <a:off x="6029060" y="6461469"/>
              <a:ext cx="347338" cy="204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SDL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1588A5B7-55EE-11DE-1BAA-7C65B8BE28AC}"/>
                </a:ext>
              </a:extLst>
            </p:cNvPr>
            <p:cNvSpPr txBox="1"/>
            <p:nvPr/>
          </p:nvSpPr>
          <p:spPr>
            <a:xfrm>
              <a:off x="1538989" y="2923876"/>
              <a:ext cx="476413" cy="24622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BA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C67134CE-4650-F6F8-AC88-D5CE10C36607}"/>
                </a:ext>
              </a:extLst>
            </p:cNvPr>
            <p:cNvSpPr txBox="1"/>
            <p:nvPr/>
          </p:nvSpPr>
          <p:spPr>
            <a:xfrm>
              <a:off x="5213855" y="3762693"/>
              <a:ext cx="476413" cy="24622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 BA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BAEAA0D1-D20A-ED31-06DE-35F2788B1C6F}"/>
                </a:ext>
              </a:extLst>
            </p:cNvPr>
            <p:cNvSpPr txBox="1"/>
            <p:nvPr/>
          </p:nvSpPr>
          <p:spPr>
            <a:xfrm>
              <a:off x="3022738" y="3879947"/>
              <a:ext cx="476413" cy="24622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BA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D07949FF-007E-BFFD-76AC-23DD93C33818}"/>
                </a:ext>
              </a:extLst>
            </p:cNvPr>
            <p:cNvSpPr txBox="1"/>
            <p:nvPr/>
          </p:nvSpPr>
          <p:spPr>
            <a:xfrm>
              <a:off x="1202558" y="4493275"/>
              <a:ext cx="476413" cy="24622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 BA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C9BBC982-203C-5620-785F-0637092A67E6}"/>
                </a:ext>
              </a:extLst>
            </p:cNvPr>
            <p:cNvSpPr txBox="1"/>
            <p:nvPr/>
          </p:nvSpPr>
          <p:spPr>
            <a:xfrm>
              <a:off x="4584125" y="5359150"/>
              <a:ext cx="476413" cy="24622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BA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FD1CC487-2CD2-E153-082C-868FFAE7FB7B}"/>
                </a:ext>
              </a:extLst>
            </p:cNvPr>
            <p:cNvSpPr txBox="1"/>
            <p:nvPr/>
          </p:nvSpPr>
          <p:spPr>
            <a:xfrm>
              <a:off x="5687995" y="4713629"/>
              <a:ext cx="1107997" cy="646331"/>
            </a:xfrm>
            <a:prstGeom prst="rect">
              <a:avLst/>
            </a:prstGeom>
            <a:solidFill>
              <a:srgbClr val="DDD9C3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Storage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dirty="0">
                  <a:solidFill>
                    <a:srgbClr val="4F81BD"/>
                  </a:solidFill>
                  <a:latin typeface="Arial"/>
                </a:rPr>
                <a:t>Ring 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¼</a:t>
              </a:r>
              <a:endPara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7" name="Espace réservé du numéro de diapositive 4">
            <a:extLst>
              <a:ext uri="{FF2B5EF4-FFF2-40B4-BE49-F238E27FC236}">
                <a16:creationId xmlns:a16="http://schemas.microsoft.com/office/drawing/2014/main" id="{9C543275-16E8-11A4-3970-AF291DEEB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D09DBE06-C2B3-6E0A-54D3-148ECA7B4F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02358" y="4247791"/>
            <a:ext cx="5471542" cy="1248974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3EB689-E201-5A36-8032-174291B63686}"/>
              </a:ext>
            </a:extLst>
          </p:cNvPr>
          <p:cNvSpPr txBox="1"/>
          <p:nvPr/>
        </p:nvSpPr>
        <p:spPr>
          <a:xfrm>
            <a:off x="11217245" y="3178083"/>
            <a:ext cx="98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MS OUT</a:t>
            </a:r>
          </a:p>
        </p:txBody>
      </p:sp>
    </p:spTree>
    <p:extLst>
      <p:ext uri="{BB962C8B-B14F-4D97-AF65-F5344CB8AC3E}">
        <p14:creationId xmlns:p14="http://schemas.microsoft.com/office/powerpoint/2010/main" val="138057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CC420F4-B183-0154-9DC8-E6240AF6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209" y="4262056"/>
            <a:ext cx="7050791" cy="25959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D894B6-F057-1446-231F-3FDBBD86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SOLEIL II Vacuum System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B2E1D1-4386-4F66-DAAC-F51381961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" t="12748" b="35634"/>
          <a:stretch/>
        </p:blipFill>
        <p:spPr>
          <a:xfrm>
            <a:off x="1395439" y="802430"/>
            <a:ext cx="10440202" cy="30135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76515B-7871-9ACC-3B8B-FA598B2D7E73}"/>
              </a:ext>
            </a:extLst>
          </p:cNvPr>
          <p:cNvSpPr/>
          <p:nvPr/>
        </p:nvSpPr>
        <p:spPr>
          <a:xfrm rot="21075297">
            <a:off x="1962472" y="2613968"/>
            <a:ext cx="344108" cy="1170564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45553-502D-3094-98AF-8A9528EB65C3}"/>
              </a:ext>
            </a:extLst>
          </p:cNvPr>
          <p:cNvSpPr/>
          <p:nvPr/>
        </p:nvSpPr>
        <p:spPr>
          <a:xfrm rot="406620">
            <a:off x="11164794" y="2715734"/>
            <a:ext cx="344108" cy="114684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5C2C19-A115-4A3F-C40F-E5B164797093}"/>
              </a:ext>
            </a:extLst>
          </p:cNvPr>
          <p:cNvSpPr txBox="1"/>
          <p:nvPr/>
        </p:nvSpPr>
        <p:spPr>
          <a:xfrm>
            <a:off x="3661632" y="3115447"/>
            <a:ext cx="66942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7 BA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1"/>
                </a:solidFill>
              </a:rPr>
              <a:t>Would be a unique sector “vacuum string”</a:t>
            </a: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0045D5E-470F-BE2F-683D-FCE6F601AB72}"/>
              </a:ext>
            </a:extLst>
          </p:cNvPr>
          <p:cNvGrpSpPr/>
          <p:nvPr/>
        </p:nvGrpSpPr>
        <p:grpSpPr>
          <a:xfrm>
            <a:off x="449864" y="4165241"/>
            <a:ext cx="4270626" cy="2219274"/>
            <a:chOff x="6753977" y="4077955"/>
            <a:chExt cx="4270626" cy="221927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B9BBB85-E504-2060-627C-693F3175702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9" r="17180" b="30143"/>
            <a:stretch/>
          </p:blipFill>
          <p:spPr bwMode="auto">
            <a:xfrm>
              <a:off x="6753977" y="4077955"/>
              <a:ext cx="3770426" cy="187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FFE955A-1D06-ADA9-30FE-FC186C5DA7ED}"/>
                </a:ext>
              </a:extLst>
            </p:cNvPr>
            <p:cNvSpPr txBox="1"/>
            <p:nvPr/>
          </p:nvSpPr>
          <p:spPr>
            <a:xfrm>
              <a:off x="6809145" y="5958675"/>
              <a:ext cx="1912368" cy="3385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Actual SOLEIL </a:t>
              </a:r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(mm)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495C40C-AFB8-031E-3664-8764637D38DE}"/>
                </a:ext>
              </a:extLst>
            </p:cNvPr>
            <p:cNvSpPr txBox="1"/>
            <p:nvPr/>
          </p:nvSpPr>
          <p:spPr>
            <a:xfrm>
              <a:off x="8987182" y="5951451"/>
              <a:ext cx="2037421" cy="3385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SOLEIL II DN12 mm</a:t>
              </a:r>
            </a:p>
          </p:txBody>
        </p:sp>
      </p:grp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E125B7B9-7B1A-B604-DE84-AF29A03DF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F1BD50-5080-D4EF-A1EC-D6DDCA1337C4}"/>
              </a:ext>
            </a:extLst>
          </p:cNvPr>
          <p:cNvSpPr txBox="1"/>
          <p:nvPr/>
        </p:nvSpPr>
        <p:spPr>
          <a:xfrm>
            <a:off x="4165605" y="3457355"/>
            <a:ext cx="5595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between 2 RF shielded sector valves (specially developed).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Each 20 vacuum strings composed of 4 or 7 dipole vacuum chambers and 2 matching VC,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with combined getters and sputter ion pumps,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 VS of 16 meters,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8 VS of 9 meters,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would be copper based (CuCr1Zr &amp; OFS-Cu),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fully 0.5 µm NEG coated and </a:t>
            </a:r>
            <a:r>
              <a:rPr lang="en-US" sz="1600" u="sng" dirty="0">
                <a:solidFill>
                  <a:srgbClr val="FF0000"/>
                </a:solidFill>
              </a:rPr>
              <a:t>activated ex-situ.</a:t>
            </a:r>
          </a:p>
          <a:p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00B050"/>
                </a:solidFill>
              </a:rPr>
              <a:t>Still in conception</a:t>
            </a:r>
          </a:p>
        </p:txBody>
      </p:sp>
    </p:spTree>
    <p:extLst>
      <p:ext uri="{BB962C8B-B14F-4D97-AF65-F5344CB8AC3E}">
        <p14:creationId xmlns:p14="http://schemas.microsoft.com/office/powerpoint/2010/main" val="58032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A011-5127-46EB-91AF-AE988464E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485" y="194400"/>
            <a:ext cx="10341032" cy="565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The BL</a:t>
            </a:r>
            <a:r>
              <a:rPr lang="en-GB" baseline="30000" dirty="0"/>
              <a:t>2</a:t>
            </a:r>
            <a:r>
              <a:rPr lang="en-GB" dirty="0"/>
              <a:t> Program : </a:t>
            </a:r>
            <a:r>
              <a:rPr lang="en-GB" dirty="0" err="1"/>
              <a:t>BeamLines</a:t>
            </a:r>
            <a:r>
              <a:rPr lang="en-GB" dirty="0"/>
              <a:t> and Labs Upgrades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F55E7AC-A1E6-B236-7CD1-A96C75EEB0DB}"/>
              </a:ext>
            </a:extLst>
          </p:cNvPr>
          <p:cNvGrpSpPr/>
          <p:nvPr/>
        </p:nvGrpSpPr>
        <p:grpSpPr>
          <a:xfrm>
            <a:off x="643288" y="1222226"/>
            <a:ext cx="6021603" cy="3292202"/>
            <a:chOff x="911424" y="1078962"/>
            <a:chExt cx="10818443" cy="4968553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005F07B-91BF-4A69-8F39-3FED69DA2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72"/>
            <a:stretch/>
          </p:blipFill>
          <p:spPr>
            <a:xfrm>
              <a:off x="911424" y="1078962"/>
              <a:ext cx="10818443" cy="496855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0E89605-49BB-93C4-21FD-4E0C4A707299}"/>
                </a:ext>
              </a:extLst>
            </p:cNvPr>
            <p:cNvSpPr txBox="1"/>
            <p:nvPr/>
          </p:nvSpPr>
          <p:spPr>
            <a:xfrm>
              <a:off x="6884002" y="2267114"/>
              <a:ext cx="279251" cy="394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C00000"/>
                  </a:solidFill>
                </a:rPr>
                <a:t>7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63ED644-E1DE-DE37-504D-9A93C8DFDF45}"/>
                </a:ext>
              </a:extLst>
            </p:cNvPr>
            <p:cNvSpPr txBox="1"/>
            <p:nvPr/>
          </p:nvSpPr>
          <p:spPr>
            <a:xfrm>
              <a:off x="6884084" y="3169032"/>
              <a:ext cx="466651" cy="394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C00000"/>
                  </a:solidFill>
                </a:rPr>
                <a:t>14</a:t>
              </a:r>
              <a:endParaRPr lang="en-GB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47114F0E-C8CA-BF1E-BBBF-0DEA0E307FED}"/>
              </a:ext>
            </a:extLst>
          </p:cNvPr>
          <p:cNvSpPr/>
          <p:nvPr/>
        </p:nvSpPr>
        <p:spPr>
          <a:xfrm>
            <a:off x="412064" y="1644191"/>
            <a:ext cx="231223" cy="175633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637165D3-DFD1-46BA-D0D0-038D0DFC8887}"/>
              </a:ext>
            </a:extLst>
          </p:cNvPr>
          <p:cNvSpPr/>
          <p:nvPr/>
        </p:nvSpPr>
        <p:spPr>
          <a:xfrm>
            <a:off x="420555" y="3587147"/>
            <a:ext cx="231223" cy="80724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AC0616-30DE-46D1-F8D4-3E3D7C343DE3}"/>
              </a:ext>
            </a:extLst>
          </p:cNvPr>
          <p:cNvSpPr txBox="1"/>
          <p:nvPr/>
        </p:nvSpPr>
        <p:spPr>
          <a:xfrm>
            <a:off x="-51308" y="30996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2029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698C7F-490C-9A71-C989-D2AABD9CE1CF}"/>
              </a:ext>
            </a:extLst>
          </p:cNvPr>
          <p:cNvSpPr txBox="1"/>
          <p:nvPr/>
        </p:nvSpPr>
        <p:spPr>
          <a:xfrm>
            <a:off x="-46254" y="418505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2034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03A42A-1FB7-EB2E-9DBF-4597CB57293E}"/>
              </a:ext>
            </a:extLst>
          </p:cNvPr>
          <p:cNvSpPr txBox="1"/>
          <p:nvPr/>
        </p:nvSpPr>
        <p:spPr>
          <a:xfrm>
            <a:off x="-71958" y="149775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094C47-BDE3-5009-6417-797EB381C9F1}"/>
              </a:ext>
            </a:extLst>
          </p:cNvPr>
          <p:cNvSpPr txBox="1"/>
          <p:nvPr/>
        </p:nvSpPr>
        <p:spPr>
          <a:xfrm>
            <a:off x="-54762" y="338013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2030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00AA05E-C952-FACE-19B8-D5672D41EDA8}"/>
              </a:ext>
            </a:extLst>
          </p:cNvPr>
          <p:cNvCxnSpPr>
            <a:cxnSpLocks/>
          </p:cNvCxnSpPr>
          <p:nvPr/>
        </p:nvCxnSpPr>
        <p:spPr>
          <a:xfrm>
            <a:off x="249951" y="1830421"/>
            <a:ext cx="97" cy="1370595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47A6235-13D8-CD9C-E7A7-04CA2FF28F4C}"/>
              </a:ext>
            </a:extLst>
          </p:cNvPr>
          <p:cNvCxnSpPr>
            <a:cxnSpLocks/>
          </p:cNvCxnSpPr>
          <p:nvPr/>
        </p:nvCxnSpPr>
        <p:spPr>
          <a:xfrm>
            <a:off x="249951" y="3674540"/>
            <a:ext cx="0" cy="582580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B0D7DA29-099E-CA09-3DD9-0DA5DB4B8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5102" y="6485120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E9D6243-56CE-3493-3D61-6467DD0632C8}"/>
              </a:ext>
            </a:extLst>
          </p:cNvPr>
          <p:cNvGrpSpPr/>
          <p:nvPr/>
        </p:nvGrpSpPr>
        <p:grpSpPr>
          <a:xfrm>
            <a:off x="6670008" y="1209871"/>
            <a:ext cx="5559640" cy="4274658"/>
            <a:chOff x="6670008" y="1176619"/>
            <a:chExt cx="5559640" cy="427465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798900-B180-616C-3348-45B84AC2BE13}"/>
                </a:ext>
              </a:extLst>
            </p:cNvPr>
            <p:cNvSpPr/>
            <p:nvPr/>
          </p:nvSpPr>
          <p:spPr>
            <a:xfrm>
              <a:off x="9567673" y="1176619"/>
              <a:ext cx="2598446" cy="40603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B922BF-BFA1-3205-3960-D0EC9015CA42}"/>
                </a:ext>
              </a:extLst>
            </p:cNvPr>
            <p:cNvSpPr/>
            <p:nvPr/>
          </p:nvSpPr>
          <p:spPr>
            <a:xfrm>
              <a:off x="6737926" y="1176619"/>
              <a:ext cx="2780124" cy="40603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F1C20E8-DBFD-645A-35F7-0C7B93343A82}"/>
                </a:ext>
              </a:extLst>
            </p:cNvPr>
            <p:cNvSpPr txBox="1"/>
            <p:nvPr/>
          </p:nvSpPr>
          <p:spPr>
            <a:xfrm>
              <a:off x="7032567" y="1610657"/>
              <a:ext cx="2430469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CASSIOPEE </a:t>
              </a:r>
              <a:r>
                <a:rPr lang="en-GB" sz="1200" dirty="0">
                  <a:solidFill>
                    <a:schemeClr val="tx2"/>
                  </a:solidFill>
                </a:rPr>
                <a:t>I15-M</a:t>
              </a:r>
              <a:r>
                <a:rPr lang="en-GB" sz="1200" dirty="0"/>
                <a:t>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SDM 20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4A4A942-A19E-044D-0AFD-37AFE23B85EA}"/>
                </a:ext>
              </a:extLst>
            </p:cNvPr>
            <p:cNvSpPr txBox="1"/>
            <p:nvPr/>
          </p:nvSpPr>
          <p:spPr>
            <a:xfrm>
              <a:off x="7030720" y="2060775"/>
              <a:ext cx="2424248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LUCIA </a:t>
              </a:r>
              <a:r>
                <a:rPr lang="en-GB" sz="1200" dirty="0">
                  <a:solidFill>
                    <a:schemeClr val="accent1"/>
                  </a:solidFill>
                </a:rPr>
                <a:t>         </a:t>
              </a:r>
              <a:r>
                <a:rPr lang="en-GB" sz="1200" dirty="0">
                  <a:solidFill>
                    <a:schemeClr val="tx2"/>
                  </a:solidFill>
                </a:rPr>
                <a:t>I16-M</a:t>
              </a:r>
              <a:r>
                <a:rPr lang="en-GB" sz="1200" dirty="0"/>
                <a:t>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SDC 03 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C74DC47-0A9E-2BEB-1A90-F45E42E37A0D}"/>
                </a:ext>
              </a:extLst>
            </p:cNvPr>
            <p:cNvSpPr txBox="1"/>
            <p:nvPr/>
          </p:nvSpPr>
          <p:spPr>
            <a:xfrm>
              <a:off x="7037627" y="2510892"/>
              <a:ext cx="2424248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AILES	</a:t>
              </a:r>
              <a:r>
                <a:rPr lang="en-GB" sz="1200" dirty="0">
                  <a:solidFill>
                    <a:schemeClr val="accent1"/>
                  </a:solidFill>
                </a:rPr>
                <a:t>   </a:t>
              </a:r>
              <a:r>
                <a:rPr lang="en-GB" sz="1200" dirty="0">
                  <a:solidFill>
                    <a:schemeClr val="tx2"/>
                  </a:solidFill>
                </a:rPr>
                <a:t>I01-C</a:t>
              </a:r>
              <a:r>
                <a:rPr lang="en-GB" sz="1200" dirty="0"/>
                <a:t>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D6 20 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052AF4E1-3156-C64A-BC2A-C1A4E8E522C5}"/>
                </a:ext>
              </a:extLst>
            </p:cNvPr>
            <p:cNvSpPr txBox="1"/>
            <p:nvPr/>
          </p:nvSpPr>
          <p:spPr>
            <a:xfrm>
              <a:off x="7030720" y="2961011"/>
              <a:ext cx="2424248" cy="61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DEIMOS</a:t>
              </a:r>
              <a:r>
                <a:rPr lang="en-GB" sz="1200" dirty="0"/>
                <a:t>	   </a:t>
              </a:r>
              <a:r>
                <a:rPr lang="en-GB" sz="1200" dirty="0">
                  <a:solidFill>
                    <a:schemeClr val="tx2"/>
                  </a:solidFill>
                </a:rPr>
                <a:t>I07-M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SDL 06</a:t>
              </a:r>
            </a:p>
            <a:p>
              <a:pPr marL="72000">
                <a:buSzPct val="80000"/>
              </a:pP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                                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SDL 11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0989A01-665D-0097-93F0-1EC0507F73A5}"/>
                </a:ext>
              </a:extLst>
            </p:cNvPr>
            <p:cNvSpPr txBox="1"/>
            <p:nvPr/>
          </p:nvSpPr>
          <p:spPr>
            <a:xfrm>
              <a:off x="7037627" y="3618817"/>
              <a:ext cx="2424248" cy="61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200" cap="small" dirty="0">
                  <a:solidFill>
                    <a:schemeClr val="accent1"/>
                  </a:solidFill>
                </a:rPr>
                <a:t>DESIRS</a:t>
              </a:r>
              <a:r>
                <a:rPr lang="en-GB" sz="1200" dirty="0"/>
                <a:t>	   </a:t>
              </a:r>
              <a:r>
                <a:rPr lang="en-GB" sz="1200" dirty="0">
                  <a:solidFill>
                    <a:schemeClr val="tx2"/>
                  </a:solidFill>
                </a:rPr>
                <a:t>I05-L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SDL 06 </a:t>
              </a:r>
              <a:r>
                <a:rPr lang="en-GB" sz="1200" dirty="0">
                  <a:solidFill>
                    <a:srgbClr val="0070C0"/>
                  </a:solidFill>
                  <a:sym typeface="Wingdings" panose="05000000000000000000" pitchFamily="2" charset="2"/>
                </a:rPr>
                <a:t>*</a:t>
              </a:r>
            </a:p>
            <a:p>
              <a:r>
                <a:rPr lang="en-GB" sz="1200" dirty="0">
                  <a:sym typeface="Wingdings" panose="05000000000000000000" pitchFamily="2" charset="2"/>
                </a:rPr>
                <a:t>                                 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SDL 11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AA1D498A-0B96-3C2F-BAC8-5E2F42FB8AD4}"/>
                </a:ext>
              </a:extLst>
            </p:cNvPr>
            <p:cNvSpPr txBox="1"/>
            <p:nvPr/>
          </p:nvSpPr>
          <p:spPr>
            <a:xfrm>
              <a:off x="6670008" y="5185691"/>
              <a:ext cx="8965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tx2"/>
                  </a:solidFill>
                </a:rPr>
                <a:t>* </a:t>
              </a:r>
              <a:r>
                <a:rPr lang="en-GB" sz="1000" i="1" dirty="0">
                  <a:solidFill>
                    <a:schemeClr val="tx2"/>
                  </a:solidFill>
                </a:rPr>
                <a:t>No move</a:t>
              </a:r>
              <a:endParaRPr lang="en-GB" sz="1050" i="1" dirty="0">
                <a:solidFill>
                  <a:schemeClr val="tx2"/>
                </a:solidFill>
              </a:endParaRPr>
            </a:p>
          </p:txBody>
        </p:sp>
        <p:sp>
          <p:nvSpPr>
            <p:cNvPr id="42" name="Flèche : courbe vers la droite 41">
              <a:extLst>
                <a:ext uri="{FF2B5EF4-FFF2-40B4-BE49-F238E27FC236}">
                  <a16:creationId xmlns:a16="http://schemas.microsoft.com/office/drawing/2014/main" id="{C116FB42-FC57-0B38-48C2-B0C5CF9613A7}"/>
                </a:ext>
              </a:extLst>
            </p:cNvPr>
            <p:cNvSpPr/>
            <p:nvPr/>
          </p:nvSpPr>
          <p:spPr>
            <a:xfrm>
              <a:off x="6803015" y="1777996"/>
              <a:ext cx="207816" cy="435880"/>
            </a:xfrm>
            <a:prstGeom prst="curved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43" name="Flèche : courbe vers la droite 42">
              <a:extLst>
                <a:ext uri="{FF2B5EF4-FFF2-40B4-BE49-F238E27FC236}">
                  <a16:creationId xmlns:a16="http://schemas.microsoft.com/office/drawing/2014/main" id="{1854CCFB-9125-9528-3080-925893FA4D27}"/>
                </a:ext>
              </a:extLst>
            </p:cNvPr>
            <p:cNvSpPr/>
            <p:nvPr/>
          </p:nvSpPr>
          <p:spPr>
            <a:xfrm>
              <a:off x="6826291" y="3063661"/>
              <a:ext cx="207816" cy="768882"/>
            </a:xfrm>
            <a:prstGeom prst="curved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457D0E3-987D-FAB4-011B-F01E6A02EB8C}"/>
                </a:ext>
              </a:extLst>
            </p:cNvPr>
            <p:cNvSpPr txBox="1"/>
            <p:nvPr/>
          </p:nvSpPr>
          <p:spPr>
            <a:xfrm>
              <a:off x="7030720" y="4751679"/>
              <a:ext cx="2424248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PX2b</a:t>
              </a:r>
              <a:r>
                <a:rPr lang="en-GB" sz="1200" dirty="0"/>
                <a:t>	   </a:t>
              </a:r>
              <a:r>
                <a:rPr lang="en-GB" sz="1200" dirty="0">
                  <a:solidFill>
                    <a:schemeClr val="tx2"/>
                  </a:solidFill>
                </a:rPr>
                <a:t>I14-M</a:t>
              </a:r>
              <a:r>
                <a:rPr lang="en-GB" sz="1200" dirty="0"/>
                <a:t>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SDM 17 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2AB46AE6-9242-4EF4-384F-056E0BA581D9}"/>
                </a:ext>
              </a:extLst>
            </p:cNvPr>
            <p:cNvSpPr txBox="1"/>
            <p:nvPr/>
          </p:nvSpPr>
          <p:spPr>
            <a:xfrm>
              <a:off x="7030720" y="4293249"/>
              <a:ext cx="2424248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noAutofit/>
            </a:bodyPr>
            <a:lstStyle/>
            <a:p>
              <a:pPr marL="180000" indent="-108000">
                <a:buSzPct val="8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PX1</a:t>
              </a:r>
              <a:r>
                <a:rPr lang="en-GB" sz="1200" dirty="0"/>
                <a:t>	   </a:t>
              </a:r>
              <a:r>
                <a:rPr lang="en-GB" sz="1200" dirty="0">
                  <a:solidFill>
                    <a:schemeClr val="tx2"/>
                  </a:solidFill>
                </a:rPr>
                <a:t>I13-M</a:t>
              </a:r>
              <a:r>
                <a:rPr lang="en-GB" sz="1200" dirty="0"/>
                <a:t> </a:t>
              </a:r>
              <a:r>
                <a:rPr lang="en-GB" sz="1200" dirty="0">
                  <a:sym typeface="Wingdings" panose="05000000000000000000" pitchFamily="2" charset="2"/>
                </a:rPr>
                <a:t> </a:t>
              </a:r>
              <a:r>
                <a:rPr lang="en-GB" sz="1200" dirty="0">
                  <a:solidFill>
                    <a:srgbClr val="C00000"/>
                  </a:solidFill>
                  <a:sym typeface="Wingdings" panose="05000000000000000000" pitchFamily="2" charset="2"/>
                </a:rPr>
                <a:t>SB 3T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4087075-64C5-3A96-F8EA-76E6085F2F61}"/>
                </a:ext>
              </a:extLst>
            </p:cNvPr>
            <p:cNvSpPr txBox="1"/>
            <p:nvPr/>
          </p:nvSpPr>
          <p:spPr>
            <a:xfrm>
              <a:off x="9640708" y="1615220"/>
              <a:ext cx="1328620" cy="35548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ID: 14 BL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Pleiades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Puma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Cristal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Galaxies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Tempo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Hermes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Swing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Antares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 err="1">
                  <a:solidFill>
                    <a:schemeClr val="accent1"/>
                  </a:solidFill>
                </a:rPr>
                <a:t>Anatomix</a:t>
              </a:r>
              <a:endParaRPr lang="en-GB" sz="1200" dirty="0">
                <a:solidFill>
                  <a:schemeClr val="accent1"/>
                </a:solidFill>
              </a:endParaRP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 err="1">
                  <a:solidFill>
                    <a:schemeClr val="accent1"/>
                  </a:solidFill>
                </a:rPr>
                <a:t>Nanoscopium</a:t>
              </a:r>
              <a:endParaRPr lang="en-GB" sz="1200" dirty="0">
                <a:solidFill>
                  <a:schemeClr val="accent1"/>
                </a:solidFill>
              </a:endParaRP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Sextants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 err="1">
                  <a:solidFill>
                    <a:schemeClr val="accent1"/>
                  </a:solidFill>
                </a:rPr>
                <a:t>Sixs</a:t>
              </a:r>
              <a:endParaRPr lang="en-GB" sz="1200" dirty="0">
                <a:solidFill>
                  <a:schemeClr val="accent1"/>
                </a:solidFill>
              </a:endParaRP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Sirius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 err="1">
                  <a:solidFill>
                    <a:schemeClr val="accent1"/>
                  </a:solidFill>
                </a:rPr>
                <a:t>Psiche</a:t>
              </a:r>
              <a:endParaRPr lang="en-GB" sz="1200" cap="small" dirty="0">
                <a:solidFill>
                  <a:schemeClr val="accent1"/>
                </a:solidFill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C76A37D-DDF3-4D3B-555D-7494500526DD}"/>
                </a:ext>
              </a:extLst>
            </p:cNvPr>
            <p:cNvSpPr txBox="1"/>
            <p:nvPr/>
          </p:nvSpPr>
          <p:spPr>
            <a:xfrm>
              <a:off x="11042363" y="1615220"/>
              <a:ext cx="1054972" cy="29084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BM: 7BL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Metrology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Samba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Rock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 err="1">
                  <a:solidFill>
                    <a:schemeClr val="accent1"/>
                  </a:solidFill>
                </a:rPr>
                <a:t>Diffabs</a:t>
              </a:r>
              <a:endParaRPr lang="en-GB" sz="1200" dirty="0">
                <a:solidFill>
                  <a:schemeClr val="accent1"/>
                </a:solidFill>
              </a:endParaRP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Ode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accent1"/>
                </a:solidFill>
              </a:endParaRP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Mars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accent1"/>
                </a:solidFill>
              </a:endParaRP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Smis</a:t>
              </a:r>
            </a:p>
            <a:p>
              <a:pPr marL="180000" indent="-108000">
                <a:spcBef>
                  <a:spcPts val="200"/>
                </a:spcBef>
                <a:spcAft>
                  <a:spcPts val="2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accent1"/>
                  </a:solidFill>
                </a:rPr>
                <a:t>Disco</a:t>
              </a:r>
            </a:p>
            <a:p>
              <a:pPr marL="285750" indent="-285750"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endParaRPr lang="en-GB" sz="1400" cap="small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3D7618DD-4406-8F40-CBAF-906B86B4006C}"/>
                </a:ext>
              </a:extLst>
            </p:cNvPr>
            <p:cNvSpPr txBox="1"/>
            <p:nvPr/>
          </p:nvSpPr>
          <p:spPr>
            <a:xfrm>
              <a:off x="7905408" y="5174278"/>
              <a:ext cx="43242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050" i="1" dirty="0">
                  <a:solidFill>
                    <a:schemeClr val="tx2"/>
                  </a:solidFill>
                </a:rPr>
                <a:t>#</a:t>
              </a:r>
              <a:r>
                <a:rPr lang="en-GB" sz="1200" i="1" dirty="0">
                  <a:solidFill>
                    <a:schemeClr val="tx2"/>
                  </a:solidFill>
                </a:rPr>
                <a:t> </a:t>
              </a:r>
              <a:r>
                <a:rPr lang="en-GB" sz="1050" i="1" dirty="0">
                  <a:solidFill>
                    <a:schemeClr val="tx2"/>
                  </a:solidFill>
                </a:rPr>
                <a:t>no horizontal displacements of the source in the straight sections </a:t>
              </a:r>
              <a:endParaRPr lang="en-GB" sz="1200" i="1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87146AA-89E5-D1D7-51E2-69C1DA69916C}"/>
                </a:ext>
              </a:extLst>
            </p:cNvPr>
            <p:cNvSpPr txBox="1"/>
            <p:nvPr/>
          </p:nvSpPr>
          <p:spPr>
            <a:xfrm>
              <a:off x="9640708" y="1262580"/>
              <a:ext cx="2456628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Cat. II BL : to be realigned </a:t>
              </a:r>
              <a:r>
                <a:rPr lang="en-GB" sz="1200" baseline="30000" dirty="0">
                  <a:solidFill>
                    <a:schemeClr val="tx2"/>
                  </a:solidFill>
                </a:rPr>
                <a:t>#</a:t>
              </a:r>
              <a:r>
                <a:rPr lang="en-GB" sz="1200" dirty="0"/>
                <a:t> 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F40CEBE-3130-45AA-38CE-50064EE4A9D8}"/>
                </a:ext>
              </a:extLst>
            </p:cNvPr>
            <p:cNvSpPr txBox="1">
              <a:spLocks/>
            </p:cNvSpPr>
            <p:nvPr/>
          </p:nvSpPr>
          <p:spPr>
            <a:xfrm>
              <a:off x="7036044" y="1262580"/>
              <a:ext cx="2418922" cy="2863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100" dirty="0">
                  <a:solidFill>
                    <a:schemeClr val="tx2"/>
                  </a:solidFill>
                </a:rPr>
                <a:t>Category I BL : 7 to be moved</a:t>
              </a:r>
              <a:r>
                <a:rPr lang="en-GB" sz="1100" dirty="0"/>
                <a:t> </a:t>
              </a:r>
            </a:p>
          </p:txBody>
        </p:sp>
        <p:sp>
          <p:nvSpPr>
            <p:cNvPr id="51" name="Flèche : angle droit à deux pointes 50">
              <a:extLst>
                <a:ext uri="{FF2B5EF4-FFF2-40B4-BE49-F238E27FC236}">
                  <a16:creationId xmlns:a16="http://schemas.microsoft.com/office/drawing/2014/main" id="{A8C8A0BB-B7FD-B408-096B-27D2087F50EC}"/>
                </a:ext>
              </a:extLst>
            </p:cNvPr>
            <p:cNvSpPr/>
            <p:nvPr/>
          </p:nvSpPr>
          <p:spPr>
            <a:xfrm rot="7470403">
              <a:off x="6776127" y="4523934"/>
              <a:ext cx="413780" cy="345219"/>
            </a:xfrm>
            <a:prstGeom prst="leftUpArrow">
              <a:avLst>
                <a:gd name="adj1" fmla="val 11924"/>
                <a:gd name="adj2" fmla="val 20458"/>
                <a:gd name="adj3" fmla="val 17733"/>
              </a:avLst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3EC592C0-2C95-164F-4B5D-317343D1C73A}"/>
              </a:ext>
            </a:extLst>
          </p:cNvPr>
          <p:cNvSpPr txBox="1"/>
          <p:nvPr/>
        </p:nvSpPr>
        <p:spPr>
          <a:xfrm>
            <a:off x="548427" y="4629564"/>
            <a:ext cx="10668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Compulsory movements because of source changes</a:t>
            </a: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7 BL required reconstruction + a lot of realignments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Adaptation to benefit from new Machine performances</a:t>
            </a:r>
          </a:p>
          <a:p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BL had its own TDR with upgrade propositions to be arbitrated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// to Machine upgrade with still a lot of questions about scopes, means and resources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en-GB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needs of building for relocating existing labs + answer to new labs and new workshops demands 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 work in progress, with the beginning of a relocation scenario, to be included in R&amp;I…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45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ZoneTexte 53">
            <a:extLst>
              <a:ext uri="{FF2B5EF4-FFF2-40B4-BE49-F238E27FC236}">
                <a16:creationId xmlns:a16="http://schemas.microsoft.com/office/drawing/2014/main" id="{65C82F9D-D1B4-A57B-860B-2E05F25854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46296" y="263662"/>
            <a:ext cx="10745703" cy="357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	BL</a:t>
            </a:r>
            <a:r>
              <a:rPr lang="en-GB" baseline="30000" dirty="0"/>
              <a:t>2</a:t>
            </a:r>
            <a:r>
              <a:rPr lang="en-GB" dirty="0"/>
              <a:t> Work Scenarios for Beamlines Relocation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5403904-F020-5B17-33A2-7BD583033B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88887" y="6230124"/>
            <a:ext cx="561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C980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CRYO-TEM sensitive device working during shutdown </a:t>
            </a:r>
          </a:p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 ear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LN2 tank upgrade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+ 30 m SWING tunnel !</a:t>
            </a:r>
          </a:p>
        </p:txBody>
      </p:sp>
      <p:pic>
        <p:nvPicPr>
          <p:cNvPr id="59" name="Image 58" descr="Une image contenant texte, capture d’écran, logo, Police&#10;&#10;Description générée automatiquement">
            <a:extLst>
              <a:ext uri="{FF2B5EF4-FFF2-40B4-BE49-F238E27FC236}">
                <a16:creationId xmlns:a16="http://schemas.microsoft.com/office/drawing/2014/main" id="{AEE68359-E49E-4CC9-64DF-0D4A313C8C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69" y="1139406"/>
            <a:ext cx="6096000" cy="4572000"/>
          </a:xfrm>
          <a:prstGeom prst="rect">
            <a:avLst/>
          </a:prstGeom>
        </p:spPr>
      </p:pic>
      <p:pic>
        <p:nvPicPr>
          <p:cNvPr id="61" name="Image 60" descr="Une image contenant texte, capture d’écran, logo, conception">
            <a:extLst>
              <a:ext uri="{FF2B5EF4-FFF2-40B4-BE49-F238E27FC236}">
                <a16:creationId xmlns:a16="http://schemas.microsoft.com/office/drawing/2014/main" id="{BB8B2CFC-7040-6087-A1FA-BD2CA0FB81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" y="1115413"/>
            <a:ext cx="6096000" cy="4572000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11A4E645-ADD8-B786-CAF2-2EB22D6DEA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58084" y="5457998"/>
            <a:ext cx="561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SAMBA (1° correction) and METRO (split) reconstructions</a:t>
            </a:r>
          </a:p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valse EAST &amp; SOUTH: DESIRS / DEIMOS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ECDDDF9-9685-B6EE-DC5D-08CBBADF617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23392" y="5457998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valse WEST: AILES / LUCIA / CASSIOPEE + SMIS 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+µscope-SHG, Chem Lab annex, µ-fluid Lab annex</a:t>
            </a:r>
          </a:p>
          <a:p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GB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ear</a:t>
            </a: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hypothesis (not validated)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28B31CB3-1661-8CF9-F4B1-5A7A75278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0509" y="6366875"/>
            <a:ext cx="2365491" cy="365125"/>
          </a:xfrm>
        </p:spPr>
        <p:txBody>
          <a:bodyPr/>
          <a:lstStyle/>
          <a:p>
            <a:r>
              <a:rPr lang="fr-FR" dirty="0"/>
              <a:t>PAU R&amp;I3 - 18-20 March 2024 – Trieste       </a:t>
            </a:r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85729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2023.12.08 SP2.3 R&amp;I MAC#4</Template>
  <TotalTime>1402</TotalTime>
  <Words>2356</Words>
  <Application>Microsoft Office PowerPoint</Application>
  <PresentationFormat>Grand écran</PresentationFormat>
  <Paragraphs>434</Paragraphs>
  <Slides>21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Arial</vt:lpstr>
      <vt:lpstr>Calibri</vt:lpstr>
      <vt:lpstr>inherit</vt:lpstr>
      <vt:lpstr>Symbol</vt:lpstr>
      <vt:lpstr>Wingdings</vt:lpstr>
      <vt:lpstr>1_Conception personnalisée</vt:lpstr>
      <vt:lpstr>Conception personnalisée</vt:lpstr>
      <vt:lpstr>SOLEIL - fond blanc</vt:lpstr>
      <vt:lpstr>1_SOLEIL - fond blanc</vt:lpstr>
      <vt:lpstr>Toward SOLEIL Upgrade : Means, Resources and Strategy   Nicolas Béchu for SOLEIL II Project Team - Synchrotron SOLEIL </vt:lpstr>
      <vt:lpstr>More Outlines than a Summary</vt:lpstr>
      <vt:lpstr>SOLEIL II perimeters : Many Upgrades</vt:lpstr>
      <vt:lpstr>SOLEIL II Storage Ring in Brief : Main Parameters</vt:lpstr>
      <vt:lpstr>SOLEIL II New Lattice : a Work Still in Progress</vt:lpstr>
      <vt:lpstr>SOLEIL II New Storage Ring</vt:lpstr>
      <vt:lpstr>SOLEIL II Vacuum System</vt:lpstr>
      <vt:lpstr>The BL2 Program : BeamLines and Labs Upgrades </vt:lpstr>
      <vt:lpstr>Présentation PowerPoint</vt:lpstr>
      <vt:lpstr>A Work in Progress and Many R&amp;D Initiatives</vt:lpstr>
      <vt:lpstr>A Work in Progress and Many R&amp;D Initiatives</vt:lpstr>
      <vt:lpstr>From Project to Buildings Strategy</vt:lpstr>
      <vt:lpstr>R&amp;I Key Point : Phasing Operations</vt:lpstr>
      <vt:lpstr>Inventory of “Considered Available” Space On-Site and Foreseen Destinations</vt:lpstr>
      <vt:lpstr>Vacuum Strings Activation &amp; Storage in Synchrotron Building</vt:lpstr>
      <vt:lpstr>Beamlines Relocations All-over the Experimental Hall</vt:lpstr>
      <vt:lpstr>Radiation Safety Temporary Area on Parking lot</vt:lpstr>
      <vt:lpstr>The Preassembly Master Plan in Technical Building 5 </vt:lpstr>
      <vt:lpstr>General Planning for Buildings with Possible Flexibility</vt:lpstr>
      <vt:lpstr>Uninstalling Scenario for Storage Ring Tunnel Removal</vt:lpstr>
      <vt:lpstr>Conclusion and 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BECHU Nicolas</dc:creator>
  <cp:lastModifiedBy>BECHU Nicolas</cp:lastModifiedBy>
  <cp:revision>198</cp:revision>
  <dcterms:created xsi:type="dcterms:W3CDTF">2024-03-05T07:11:59Z</dcterms:created>
  <dcterms:modified xsi:type="dcterms:W3CDTF">2024-03-17T14:01:38Z</dcterms:modified>
</cp:coreProperties>
</file>