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54" r:id="rId5"/>
    <p:sldMasterId id="2147484166" r:id="rId6"/>
    <p:sldMasterId id="2147484187" r:id="rId7"/>
  </p:sldMasterIdLst>
  <p:notesMasterIdLst>
    <p:notesMasterId r:id="rId31"/>
  </p:notesMasterIdLst>
  <p:handoutMasterIdLst>
    <p:handoutMasterId r:id="rId32"/>
  </p:handoutMasterIdLst>
  <p:sldIdLst>
    <p:sldId id="2306" r:id="rId8"/>
    <p:sldId id="2959" r:id="rId9"/>
    <p:sldId id="6540" r:id="rId10"/>
    <p:sldId id="6623" r:id="rId11"/>
    <p:sldId id="6626" r:id="rId12"/>
    <p:sldId id="6624" r:id="rId13"/>
    <p:sldId id="6627" r:id="rId14"/>
    <p:sldId id="6629" r:id="rId15"/>
    <p:sldId id="6630" r:id="rId16"/>
    <p:sldId id="6646" r:id="rId17"/>
    <p:sldId id="6648" r:id="rId18"/>
    <p:sldId id="6650" r:id="rId19"/>
    <p:sldId id="6649" r:id="rId20"/>
    <p:sldId id="6634" r:id="rId21"/>
    <p:sldId id="6635" r:id="rId22"/>
    <p:sldId id="6645" r:id="rId23"/>
    <p:sldId id="6651" r:id="rId24"/>
    <p:sldId id="6653" r:id="rId25"/>
    <p:sldId id="6657" r:id="rId26"/>
    <p:sldId id="6654" r:id="rId27"/>
    <p:sldId id="6656" r:id="rId28"/>
    <p:sldId id="6655" r:id="rId29"/>
    <p:sldId id="2955" r:id="rId30"/>
  </p:sldIdLst>
  <p:sldSz cx="12192000" cy="6858000"/>
  <p:notesSz cx="9464675" cy="125317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5DE2371-9261-47C5-9721-AAED871880B4}">
          <p14:sldIdLst>
            <p14:sldId id="2306"/>
            <p14:sldId id="2959"/>
            <p14:sldId id="6540"/>
            <p14:sldId id="6623"/>
            <p14:sldId id="6626"/>
            <p14:sldId id="6624"/>
            <p14:sldId id="6627"/>
            <p14:sldId id="6629"/>
            <p14:sldId id="6630"/>
            <p14:sldId id="6646"/>
            <p14:sldId id="6648"/>
            <p14:sldId id="6650"/>
            <p14:sldId id="6649"/>
            <p14:sldId id="6634"/>
            <p14:sldId id="6635"/>
            <p14:sldId id="6645"/>
            <p14:sldId id="6651"/>
            <p14:sldId id="6653"/>
            <p14:sldId id="6657"/>
            <p14:sldId id="6654"/>
            <p14:sldId id="6656"/>
            <p14:sldId id="6655"/>
            <p14:sldId id="2955"/>
          </p14:sldIdLst>
        </p14:section>
        <p14:section name="Backup Slides" id="{5EBB0A80-FB46-4E8E-9C30-BF7EDC3B150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1E6EFF"/>
    <a:srgbClr val="00B050"/>
    <a:srgbClr val="C8C8C8"/>
    <a:srgbClr val="FFFF00"/>
    <a:srgbClr val="C1C1FF"/>
    <a:srgbClr val="FF00FF"/>
    <a:srgbClr val="FFFFFF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90834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20" y="6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80262" y="1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t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2138" y="955675"/>
            <a:ext cx="8491537" cy="4776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8067" tIns="64033" rIns="128067" bIns="6403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7500" y="6051779"/>
            <a:ext cx="7740001" cy="5733265"/>
          </a:xfrm>
          <a:prstGeom prst="rect">
            <a:avLst/>
          </a:prstGeom>
        </p:spPr>
        <p:txBody>
          <a:bodyPr vert="horz" lIns="128067" tIns="64033" rIns="128067" bIns="64033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2101347"/>
            <a:ext cx="4192500" cy="637029"/>
          </a:xfrm>
          <a:prstGeom prst="rect">
            <a:avLst/>
          </a:prstGeom>
        </p:spPr>
        <p:txBody>
          <a:bodyPr vert="horz" lIns="128067" tIns="64033" rIns="128067" bIns="640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80262" y="12101347"/>
            <a:ext cx="4192500" cy="637029"/>
          </a:xfrm>
          <a:prstGeom prst="rect">
            <a:avLst/>
          </a:prstGeom>
        </p:spPr>
        <p:txBody>
          <a:bodyPr vert="horz" wrap="square" lIns="128067" tIns="64033" rIns="128067" bIns="64033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Source to last HB 650 CM slot ~ 250 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49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10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050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7201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9637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611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911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234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0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7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982436" y="6545703"/>
            <a:ext cx="9144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27 Feb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288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97" r:id="rId3"/>
    <p:sldLayoutId id="2147484198" r:id="rId4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137" y="4419600"/>
            <a:ext cx="8367704" cy="7547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PIP-II Project – Linac Overview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46D667C-6AA0-4104-8397-45E3E900A538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79137" y="5181335"/>
            <a:ext cx="11331575" cy="1247775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Michael Geelhoed, Deputy L2 Manager LI&amp;C </a:t>
            </a:r>
          </a:p>
          <a:p>
            <a:r>
              <a:rPr lang="en-US" dirty="0"/>
              <a:t>3rd Workshop on Particle Accelerator Upgrade - Removal and Installation</a:t>
            </a:r>
          </a:p>
          <a:p>
            <a:r>
              <a:rPr lang="en-US" dirty="0"/>
              <a:t>March 2024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9AFE6-824B-5A5C-42A4-040B1F1C652C}"/>
              </a:ext>
            </a:extLst>
          </p:cNvPr>
          <p:cNvSpPr txBox="1"/>
          <p:nvPr/>
        </p:nvSpPr>
        <p:spPr>
          <a:xfrm>
            <a:off x="5901313" y="6321691"/>
            <a:ext cx="6111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FERMILAB-SLIDES-24-0046-AD-PIP2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Installation – 3D CAD Model</a:t>
            </a:r>
            <a:endParaRPr lang="en-US" dirty="0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6A02AF66-FBDC-898D-B50A-48AADCE75A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224" y="846018"/>
            <a:ext cx="7848726" cy="5324481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9E3D58B-E49E-B5E9-E73C-A732DD8070C9}"/>
              </a:ext>
            </a:extLst>
          </p:cNvPr>
          <p:cNvSpPr txBox="1">
            <a:spLocks/>
          </p:cNvSpPr>
          <p:nvPr/>
        </p:nvSpPr>
        <p:spPr>
          <a:xfrm>
            <a:off x="369840" y="1014705"/>
            <a:ext cx="5249910" cy="5031968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Integrated 3D CAD model being used to manage design for all of PIP-II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Not-to-exceed envelopes established as guidelines for system designs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Allows for parallel progress and interface verification between systems at different levels of design maturity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5D998D-7445-71A1-BE34-BE6662A9E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07" y="4356116"/>
            <a:ext cx="3371850" cy="1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Installation – 3D CAD Model</a:t>
            </a:r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C9C6533-0D0D-3752-9AA8-1B0E5EC97F83}"/>
              </a:ext>
            </a:extLst>
          </p:cNvPr>
          <p:cNvSpPr txBox="1">
            <a:spLocks/>
          </p:cNvSpPr>
          <p:nvPr/>
        </p:nvSpPr>
        <p:spPr>
          <a:xfrm>
            <a:off x="369840" y="1014705"/>
            <a:ext cx="5249910" cy="5031968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Integrated 3D CAD model being used to manage design for all of PIP-II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Not-to-exceed envelopes established as guidelines for system designs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Allows for parallel progress and interface verification between systems at different levels of design maturity</a:t>
            </a:r>
          </a:p>
          <a:p>
            <a:pPr lvl="1"/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Final Linac Complex CF model has been integrated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Integrates design geometry from multiple sources</a:t>
            </a:r>
          </a:p>
          <a:p>
            <a:pPr lvl="1"/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FNAL, Partners, CF/AE, lattice</a:t>
            </a:r>
          </a:p>
          <a:p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BA5474-D4FC-8928-2ADB-02A570F1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1916681"/>
            <a:ext cx="6442771" cy="35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Installation – 3D CAD Model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30518-F5B7-3097-4B4A-34B8236FDAE5}"/>
              </a:ext>
            </a:extLst>
          </p:cNvPr>
          <p:cNvSpPr txBox="1">
            <a:spLocks/>
          </p:cNvSpPr>
          <p:nvPr/>
        </p:nvSpPr>
        <p:spPr>
          <a:xfrm>
            <a:off x="369840" y="1014705"/>
            <a:ext cx="5642005" cy="5031968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Integrated 3D CAD model being used to manage design for all of PIP-II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Not-to-exceed envelopes established as guidelines for system designs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Allows for parallel progress and interface verification between systems at different levels of design maturity</a:t>
            </a:r>
          </a:p>
          <a:p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Final Linac Complex CF model has been integrated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Integrates design geometry from multiple sources</a:t>
            </a:r>
          </a:p>
          <a:p>
            <a:pPr lvl="1"/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FNAL, Partners, CF/AE, lattice</a:t>
            </a:r>
          </a:p>
          <a:p>
            <a:pPr marL="609585" lvl="1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EF7E16E-D568-1B07-1426-4FEA73F0D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533573"/>
            <a:ext cx="3781920" cy="176261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BA7FFA5-BF93-35DD-5B06-68ED8A34B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46493"/>
            <a:ext cx="3781920" cy="1713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88C35-E4A0-39D6-08A1-2DCE08539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075" y="2702861"/>
            <a:ext cx="2020234" cy="2100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56173-FA62-BD18-856A-A52D52AF989D}"/>
              </a:ext>
            </a:extLst>
          </p:cNvPr>
          <p:cNvSpPr txBox="1"/>
          <p:nvPr/>
        </p:nvSpPr>
        <p:spPr>
          <a:xfrm>
            <a:off x="10151918" y="5313316"/>
            <a:ext cx="183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2"/>
                </a:solidFill>
              </a:rPr>
              <a:t>Integrated detailed models</a:t>
            </a:r>
          </a:p>
        </p:txBody>
      </p:sp>
    </p:spTree>
    <p:extLst>
      <p:ext uri="{BB962C8B-B14F-4D97-AF65-F5344CB8AC3E}">
        <p14:creationId xmlns:p14="http://schemas.microsoft.com/office/powerpoint/2010/main" val="85048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Linac Installation – 3D CAD Model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30518-F5B7-3097-4B4A-34B8236FDAE5}"/>
              </a:ext>
            </a:extLst>
          </p:cNvPr>
          <p:cNvSpPr txBox="1">
            <a:spLocks/>
          </p:cNvSpPr>
          <p:nvPr/>
        </p:nvSpPr>
        <p:spPr>
          <a:xfrm>
            <a:off x="369840" y="1014705"/>
            <a:ext cx="5642005" cy="5031968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Integrated 3D CAD model being used to manage design for all of PIP-II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Not-to-exceed envelopes established as guidelines for system designs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Allows for parallel progress and interface verification between systems at different levels of design maturity</a:t>
            </a:r>
          </a:p>
          <a:p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Final Linac Complex CF model has been integrated</a:t>
            </a:r>
          </a:p>
          <a:p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Integrates design geometry from multiple sources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FNAL, Partners, CF/AE, lattice</a:t>
            </a:r>
          </a:p>
          <a:p>
            <a:pPr marL="609585" lvl="1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830A19C-E6B4-120C-27BC-C2A4C0E9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49" y="1638300"/>
            <a:ext cx="6359345" cy="39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9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Process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ED2A420-0823-86FD-5760-8E0ADB56047E}"/>
              </a:ext>
            </a:extLst>
          </p:cNvPr>
          <p:cNvSpPr/>
          <p:nvPr/>
        </p:nvSpPr>
        <p:spPr>
          <a:xfrm>
            <a:off x="214458" y="2246525"/>
            <a:ext cx="1112068" cy="8015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Partner or vendor delivery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8D4252B-9645-BF64-E663-A674F67493D7}"/>
              </a:ext>
            </a:extLst>
          </p:cNvPr>
          <p:cNvSpPr/>
          <p:nvPr/>
        </p:nvSpPr>
        <p:spPr>
          <a:xfrm>
            <a:off x="1636761" y="2227475"/>
            <a:ext cx="866588" cy="8424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L3 Testing and QC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BBFF826-9716-A518-1313-769FF4DC8D0F}"/>
              </a:ext>
            </a:extLst>
          </p:cNvPr>
          <p:cNvSpPr/>
          <p:nvPr/>
        </p:nvSpPr>
        <p:spPr>
          <a:xfrm>
            <a:off x="2705628" y="2215417"/>
            <a:ext cx="1836202" cy="855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L3 acceptance of partner/vendor deliverable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per Acceptance Criteria Document and List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E619E97-5486-260C-BCAD-67819914ED57}"/>
              </a:ext>
            </a:extLst>
          </p:cNvPr>
          <p:cNvSpPr/>
          <p:nvPr/>
        </p:nvSpPr>
        <p:spPr>
          <a:xfrm>
            <a:off x="3523902" y="4084801"/>
            <a:ext cx="2283113" cy="9208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L3-managed documentation stored in Fermilab systems (procedures, drawings, travelers, QC data, etc.)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9EF9C51-5243-98AE-DDEA-2957F6D87970}"/>
              </a:ext>
            </a:extLst>
          </p:cNvPr>
          <p:cNvCxnSpPr>
            <a:cxnSpLocks/>
            <a:stCxn id="114" idx="3"/>
            <a:endCxn id="121" idx="1"/>
          </p:cNvCxnSpPr>
          <p:nvPr/>
        </p:nvCxnSpPr>
        <p:spPr>
          <a:xfrm>
            <a:off x="5807015" y="4545227"/>
            <a:ext cx="489966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388AE48-5004-8402-993E-91680FD2F3F1}"/>
              </a:ext>
            </a:extLst>
          </p:cNvPr>
          <p:cNvSpPr/>
          <p:nvPr/>
        </p:nvSpPr>
        <p:spPr>
          <a:xfrm>
            <a:off x="10521829" y="2060435"/>
            <a:ext cx="1465634" cy="112776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Handoff to installation WBS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04FC868-8BC8-434A-906D-936F76187B44}"/>
              </a:ext>
            </a:extLst>
          </p:cNvPr>
          <p:cNvSpPr/>
          <p:nvPr/>
        </p:nvSpPr>
        <p:spPr>
          <a:xfrm>
            <a:off x="8409432" y="2067131"/>
            <a:ext cx="1856232" cy="1127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Hardware gets configured shipment/delivery by L3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16ACCB-0156-84A4-3272-AA93D8E96AC3}"/>
              </a:ext>
            </a:extLst>
          </p:cNvPr>
          <p:cNvCxnSpPr>
            <a:cxnSpLocks/>
            <a:stCxn id="117" idx="3"/>
            <a:endCxn id="116" idx="1"/>
          </p:cNvCxnSpPr>
          <p:nvPr/>
        </p:nvCxnSpPr>
        <p:spPr>
          <a:xfrm flipV="1">
            <a:off x="10265664" y="2624315"/>
            <a:ext cx="256165" cy="6696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0F3F047-74AF-A1B6-6C01-98A012F9FE2A}"/>
              </a:ext>
            </a:extLst>
          </p:cNvPr>
          <p:cNvCxnSpPr>
            <a:cxnSpLocks/>
            <a:stCxn id="111" idx="3"/>
            <a:endCxn id="112" idx="1"/>
          </p:cNvCxnSpPr>
          <p:nvPr/>
        </p:nvCxnSpPr>
        <p:spPr>
          <a:xfrm>
            <a:off x="1326526" y="2647288"/>
            <a:ext cx="310235" cy="139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E4752D6-65F9-180A-82C4-82D349AF44CB}"/>
              </a:ext>
            </a:extLst>
          </p:cNvPr>
          <p:cNvCxnSpPr>
            <a:cxnSpLocks/>
            <a:stCxn id="112" idx="3"/>
            <a:endCxn id="113" idx="1"/>
          </p:cNvCxnSpPr>
          <p:nvPr/>
        </p:nvCxnSpPr>
        <p:spPr>
          <a:xfrm flipV="1">
            <a:off x="2503349" y="2643008"/>
            <a:ext cx="202279" cy="567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Diamond 120">
            <a:extLst>
              <a:ext uri="{FF2B5EF4-FFF2-40B4-BE49-F238E27FC236}">
                <a16:creationId xmlns:a16="http://schemas.microsoft.com/office/drawing/2014/main" id="{84CCAB87-578F-EA82-9916-845CC2A8C7E7}"/>
              </a:ext>
            </a:extLst>
          </p:cNvPr>
          <p:cNvSpPr/>
          <p:nvPr/>
        </p:nvSpPr>
        <p:spPr>
          <a:xfrm>
            <a:off x="6296981" y="3325265"/>
            <a:ext cx="2439924" cy="2439924"/>
          </a:xfrm>
          <a:prstGeom prst="diamond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Installation Readiness Review, administered by Tech. Integration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04D5AEBD-6B09-E090-AB0D-F1DFEF928251}"/>
              </a:ext>
            </a:extLst>
          </p:cNvPr>
          <p:cNvCxnSpPr>
            <a:cxnSpLocks/>
            <a:stCxn id="121" idx="2"/>
            <a:endCxn id="114" idx="2"/>
          </p:cNvCxnSpPr>
          <p:nvPr/>
        </p:nvCxnSpPr>
        <p:spPr>
          <a:xfrm rot="5400000" flipH="1">
            <a:off x="5711433" y="3959679"/>
            <a:ext cx="759536" cy="2851484"/>
          </a:xfrm>
          <a:prstGeom prst="bentConnector3">
            <a:avLst>
              <a:gd name="adj1" fmla="val -30097"/>
            </a:avLst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C1DC7F5D-B4DF-69B9-2277-B9DC98801C26}"/>
              </a:ext>
            </a:extLst>
          </p:cNvPr>
          <p:cNvSpPr txBox="1"/>
          <p:nvPr/>
        </p:nvSpPr>
        <p:spPr>
          <a:xfrm>
            <a:off x="6986989" y="5617676"/>
            <a:ext cx="453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Fail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34FC4E1-3514-6909-17FB-1CB3F6AD867C}"/>
              </a:ext>
            </a:extLst>
          </p:cNvPr>
          <p:cNvSpPr txBox="1"/>
          <p:nvPr/>
        </p:nvSpPr>
        <p:spPr>
          <a:xfrm>
            <a:off x="8867952" y="4027238"/>
            <a:ext cx="521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Pass</a:t>
            </a:r>
          </a:p>
        </p:txBody>
      </p: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AD3860DB-0C6C-149A-BA58-E9D0AC0E4B57}"/>
              </a:ext>
            </a:extLst>
          </p:cNvPr>
          <p:cNvCxnSpPr>
            <a:cxnSpLocks/>
            <a:stCxn id="121" idx="3"/>
            <a:endCxn id="117" idx="2"/>
          </p:cNvCxnSpPr>
          <p:nvPr/>
        </p:nvCxnSpPr>
        <p:spPr>
          <a:xfrm flipV="1">
            <a:off x="8736905" y="3194891"/>
            <a:ext cx="600643" cy="1350336"/>
          </a:xfrm>
          <a:prstGeom prst="bentConnector2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DAC4FC8-DA4C-8614-C5DF-4E8FD3D43BA7}"/>
              </a:ext>
            </a:extLst>
          </p:cNvPr>
          <p:cNvSpPr/>
          <p:nvPr/>
        </p:nvSpPr>
        <p:spPr>
          <a:xfrm>
            <a:off x="234219" y="4061542"/>
            <a:ext cx="1465523" cy="9673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Partner/Vendor Documentation (procedures, drawings, travelers, QC data, etc.)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12952C1-0054-85CA-B2E1-622EEF164B5F}"/>
              </a:ext>
            </a:extLst>
          </p:cNvPr>
          <p:cNvCxnSpPr>
            <a:cxnSpLocks/>
            <a:stCxn id="126" idx="3"/>
            <a:endCxn id="114" idx="1"/>
          </p:cNvCxnSpPr>
          <p:nvPr/>
        </p:nvCxnSpPr>
        <p:spPr>
          <a:xfrm>
            <a:off x="1699742" y="4545227"/>
            <a:ext cx="1824160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AE5A895-D0B4-57ED-10BA-C923852D4D78}"/>
              </a:ext>
            </a:extLst>
          </p:cNvPr>
          <p:cNvCxnSpPr>
            <a:cxnSpLocks/>
            <a:endCxn id="112" idx="2"/>
          </p:cNvCxnSpPr>
          <p:nvPr/>
        </p:nvCxnSpPr>
        <p:spPr>
          <a:xfrm flipH="1" flipV="1">
            <a:off x="2070055" y="3069885"/>
            <a:ext cx="10015" cy="1475342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18B7FA8-713E-67D7-6399-CDBEC1BDCF48}"/>
              </a:ext>
            </a:extLst>
          </p:cNvPr>
          <p:cNvSpPr/>
          <p:nvPr/>
        </p:nvSpPr>
        <p:spPr>
          <a:xfrm>
            <a:off x="10708906" y="3938410"/>
            <a:ext cx="1087837" cy="3966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Partner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5E457AD-0EC8-7781-FDEA-BDEC3857A3E6}"/>
              </a:ext>
            </a:extLst>
          </p:cNvPr>
          <p:cNvSpPr/>
          <p:nvPr/>
        </p:nvSpPr>
        <p:spPr>
          <a:xfrm>
            <a:off x="10708905" y="4479008"/>
            <a:ext cx="1087838" cy="396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L3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6E8AF5F-91CE-59AC-F01E-077BA77B94CD}"/>
              </a:ext>
            </a:extLst>
          </p:cNvPr>
          <p:cNvSpPr/>
          <p:nvPr/>
        </p:nvSpPr>
        <p:spPr>
          <a:xfrm>
            <a:off x="10708905" y="5019602"/>
            <a:ext cx="1087838" cy="39660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Tech. Int.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BF67007-D202-DEB9-0475-27FD738FA5D3}"/>
              </a:ext>
            </a:extLst>
          </p:cNvPr>
          <p:cNvSpPr/>
          <p:nvPr/>
        </p:nvSpPr>
        <p:spPr>
          <a:xfrm>
            <a:off x="10708905" y="5533779"/>
            <a:ext cx="1087838" cy="396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D166161-471F-D010-24FF-25901FC5BAE4}"/>
              </a:ext>
            </a:extLst>
          </p:cNvPr>
          <p:cNvSpPr txBox="1"/>
          <p:nvPr/>
        </p:nvSpPr>
        <p:spPr>
          <a:xfrm>
            <a:off x="10708905" y="3602623"/>
            <a:ext cx="1087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Responsibility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2C7ABD94-82C0-0860-0859-C27F9298B4BE}"/>
              </a:ext>
            </a:extLst>
          </p:cNvPr>
          <p:cNvCxnSpPr>
            <a:cxnSpLocks/>
            <a:stCxn id="113" idx="3"/>
            <a:endCxn id="136" idx="1"/>
          </p:cNvCxnSpPr>
          <p:nvPr/>
        </p:nvCxnSpPr>
        <p:spPr>
          <a:xfrm>
            <a:off x="4541830" y="2643008"/>
            <a:ext cx="670677" cy="428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FEA8655-F23D-AEBE-2D9C-AB32CC6A0277}"/>
              </a:ext>
            </a:extLst>
          </p:cNvPr>
          <p:cNvSpPr/>
          <p:nvPr/>
        </p:nvSpPr>
        <p:spPr>
          <a:xfrm>
            <a:off x="3324225" y="976677"/>
            <a:ext cx="2667000" cy="692321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Installation Deliverable List Document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2970EB1-BB85-7AD3-7D29-7A3D514BE641}"/>
              </a:ext>
            </a:extLst>
          </p:cNvPr>
          <p:cNvSpPr/>
          <p:nvPr/>
        </p:nvSpPr>
        <p:spPr>
          <a:xfrm>
            <a:off x="5212507" y="2083408"/>
            <a:ext cx="1856232" cy="1127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Hardware gets configured by L3 as agreed per Installation Deliverable List</a:t>
            </a:r>
          </a:p>
        </p:txBody>
      </p:sp>
      <p:cxnSp>
        <p:nvCxnSpPr>
          <p:cNvPr id="137" name="Connector: Elbow 136">
            <a:extLst>
              <a:ext uri="{FF2B5EF4-FFF2-40B4-BE49-F238E27FC236}">
                <a16:creationId xmlns:a16="http://schemas.microsoft.com/office/drawing/2014/main" id="{C3D6F840-6ABD-A7C5-F671-1283A673D742}"/>
              </a:ext>
            </a:extLst>
          </p:cNvPr>
          <p:cNvCxnSpPr>
            <a:cxnSpLocks/>
            <a:stCxn id="135" idx="3"/>
            <a:endCxn id="136" idx="0"/>
          </p:cNvCxnSpPr>
          <p:nvPr/>
        </p:nvCxnSpPr>
        <p:spPr>
          <a:xfrm>
            <a:off x="5991225" y="1322838"/>
            <a:ext cx="149398" cy="76057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877A42C6-9068-BA2A-87B7-3D0D4F19DA36}"/>
              </a:ext>
            </a:extLst>
          </p:cNvPr>
          <p:cNvCxnSpPr>
            <a:cxnSpLocks/>
            <a:stCxn id="112" idx="0"/>
            <a:endCxn id="135" idx="1"/>
          </p:cNvCxnSpPr>
          <p:nvPr/>
        </p:nvCxnSpPr>
        <p:spPr>
          <a:xfrm rot="5400000" flipH="1" flipV="1">
            <a:off x="2244822" y="1148072"/>
            <a:ext cx="904637" cy="125417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1DFDB15A-752A-27DC-A72A-B5441F521607}"/>
              </a:ext>
            </a:extLst>
          </p:cNvPr>
          <p:cNvCxnSpPr>
            <a:cxnSpLocks/>
            <a:stCxn id="135" idx="2"/>
            <a:endCxn id="114" idx="0"/>
          </p:cNvCxnSpPr>
          <p:nvPr/>
        </p:nvCxnSpPr>
        <p:spPr>
          <a:xfrm>
            <a:off x="4657725" y="1668998"/>
            <a:ext cx="7734" cy="2415803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A9F2619E-3858-76A4-F4FA-532F53F2518A}"/>
              </a:ext>
            </a:extLst>
          </p:cNvPr>
          <p:cNvCxnSpPr>
            <a:cxnSpLocks/>
            <a:stCxn id="136" idx="3"/>
            <a:endCxn id="121" idx="0"/>
          </p:cNvCxnSpPr>
          <p:nvPr/>
        </p:nvCxnSpPr>
        <p:spPr>
          <a:xfrm>
            <a:off x="7068739" y="2647288"/>
            <a:ext cx="448204" cy="67797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9CFB0BB-FD49-E584-77D5-B19F085EFC37}"/>
              </a:ext>
            </a:extLst>
          </p:cNvPr>
          <p:cNvSpPr/>
          <p:nvPr/>
        </p:nvSpPr>
        <p:spPr>
          <a:xfrm>
            <a:off x="8975682" y="5299099"/>
            <a:ext cx="1158240" cy="95091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LI team input: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tensioned process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2A9B950-1975-C01C-46DC-8C76048BBDEC}"/>
              </a:ext>
            </a:extLst>
          </p:cNvPr>
          <p:cNvCxnSpPr>
            <a:cxnSpLocks/>
            <a:stCxn id="141" idx="1"/>
          </p:cNvCxnSpPr>
          <p:nvPr/>
        </p:nvCxnSpPr>
        <p:spPr>
          <a:xfrm flipH="1" flipV="1">
            <a:off x="8191500" y="5157250"/>
            <a:ext cx="784182" cy="617306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D716EA4E-C800-A23F-9EC2-10B86DF01ADF}"/>
              </a:ext>
            </a:extLst>
          </p:cNvPr>
          <p:cNvCxnSpPr>
            <a:cxnSpLocks/>
            <a:stCxn id="116" idx="3"/>
          </p:cNvCxnSpPr>
          <p:nvPr/>
        </p:nvCxnSpPr>
        <p:spPr>
          <a:xfrm>
            <a:off x="11987463" y="2624315"/>
            <a:ext cx="204537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6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7BD492E-159E-2123-EE35-3FBDDF0987DF}"/>
              </a:ext>
            </a:extLst>
          </p:cNvPr>
          <p:cNvSpPr/>
          <p:nvPr/>
        </p:nvSpPr>
        <p:spPr>
          <a:xfrm>
            <a:off x="304800" y="3936544"/>
            <a:ext cx="1087838" cy="396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L3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Process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FDFFF-968D-DAE8-F7C3-D4BD2DD78588}"/>
              </a:ext>
            </a:extLst>
          </p:cNvPr>
          <p:cNvSpPr/>
          <p:nvPr/>
        </p:nvSpPr>
        <p:spPr>
          <a:xfrm>
            <a:off x="2417202" y="2037113"/>
            <a:ext cx="1465634" cy="112776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7030A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Handoff to installation WBS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7B86B-A8EE-BE2F-AA55-C88722EA69A1}"/>
              </a:ext>
            </a:extLst>
          </p:cNvPr>
          <p:cNvSpPr/>
          <p:nvPr/>
        </p:nvSpPr>
        <p:spPr>
          <a:xfrm>
            <a:off x="304805" y="2037113"/>
            <a:ext cx="1856232" cy="1127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Hardware gets configured shipment/delivery by L3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5687B8-FBD5-B1D2-53B3-E564869D4E43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>
            <a:off x="2161037" y="2600993"/>
            <a:ext cx="256165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8A15D78-8F31-3982-75B2-3727AD8E9033}"/>
              </a:ext>
            </a:extLst>
          </p:cNvPr>
          <p:cNvSpPr/>
          <p:nvPr/>
        </p:nvSpPr>
        <p:spPr>
          <a:xfrm>
            <a:off x="4139001" y="2040461"/>
            <a:ext cx="1642674" cy="112106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Installation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Operational Readiness Clearance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Conditioning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1337A8-9170-6FB2-5FAD-6A7EAD6C8317}"/>
              </a:ext>
            </a:extLst>
          </p:cNvPr>
          <p:cNvSpPr/>
          <p:nvPr/>
        </p:nvSpPr>
        <p:spPr>
          <a:xfrm>
            <a:off x="6037840" y="2040461"/>
            <a:ext cx="1642674" cy="1121064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7030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Installation to Commissioning Handoff Review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FB3651-E53D-2171-E8B5-94EE9F21774B}"/>
              </a:ext>
            </a:extLst>
          </p:cNvPr>
          <p:cNvSpPr/>
          <p:nvPr/>
        </p:nvSpPr>
        <p:spPr>
          <a:xfrm>
            <a:off x="7936679" y="2040461"/>
            <a:ext cx="1642674" cy="1121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Accelerator Readiness Review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BF30C-5817-C046-3602-355F16344054}"/>
              </a:ext>
            </a:extLst>
          </p:cNvPr>
          <p:cNvSpPr/>
          <p:nvPr/>
        </p:nvSpPr>
        <p:spPr>
          <a:xfrm>
            <a:off x="9835518" y="2040461"/>
            <a:ext cx="1642674" cy="1121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Beam Commissioning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FDB044-F25F-C395-0CCE-3C0310A3D0B8}"/>
              </a:ext>
            </a:extLst>
          </p:cNvPr>
          <p:cNvSpPr/>
          <p:nvPr/>
        </p:nvSpPr>
        <p:spPr>
          <a:xfrm>
            <a:off x="9835518" y="3440624"/>
            <a:ext cx="1642674" cy="1121064"/>
          </a:xfrm>
          <a:prstGeom prst="rect">
            <a:avLst/>
          </a:prstGeom>
          <a:gradFill flip="none" rotWithShape="1">
            <a:gsLst>
              <a:gs pos="36000">
                <a:srgbClr val="00B050"/>
              </a:gs>
              <a:gs pos="67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Transition to Operations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125C9E-8E66-D1A1-0214-5FD632DD6A44}"/>
              </a:ext>
            </a:extLst>
          </p:cNvPr>
          <p:cNvSpPr/>
          <p:nvPr/>
        </p:nvSpPr>
        <p:spPr>
          <a:xfrm>
            <a:off x="9835518" y="4847483"/>
            <a:ext cx="1642674" cy="1121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Accelerator Complex Operations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03FC5E-2105-7850-14CC-170CDE639A5F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882836" y="2594297"/>
            <a:ext cx="256165" cy="6696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D87DD9-D1C0-0995-7613-CF706A47797B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781675" y="2600993"/>
            <a:ext cx="256165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CD6710-7824-15F9-57C4-0074250D5784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680514" y="2600993"/>
            <a:ext cx="256165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F56356-713B-C102-9D87-FFDC156E7AB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9579353" y="2600993"/>
            <a:ext cx="256165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3620C5-B766-17AC-E1B7-F0BD3794513E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0656855" y="3161525"/>
            <a:ext cx="0" cy="279099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EBD04E-A39B-8AF2-EFC2-E403B3A5D356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0656855" y="4561688"/>
            <a:ext cx="0" cy="285795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3D1BA354-AF05-8357-F10D-4F4DDB9655A6}"/>
              </a:ext>
            </a:extLst>
          </p:cNvPr>
          <p:cNvSpPr/>
          <p:nvPr/>
        </p:nvSpPr>
        <p:spPr>
          <a:xfrm>
            <a:off x="304800" y="5019602"/>
            <a:ext cx="1087838" cy="3966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Beam Comm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D8B6CF-B7F6-BC0B-1208-83D229F4E9A3}"/>
              </a:ext>
            </a:extLst>
          </p:cNvPr>
          <p:cNvSpPr/>
          <p:nvPr/>
        </p:nvSpPr>
        <p:spPr>
          <a:xfrm>
            <a:off x="304800" y="4478073"/>
            <a:ext cx="1087838" cy="396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C24CDF-DA2D-059C-56C0-5AD3F8C0375E}"/>
              </a:ext>
            </a:extLst>
          </p:cNvPr>
          <p:cNvSpPr txBox="1"/>
          <p:nvPr/>
        </p:nvSpPr>
        <p:spPr>
          <a:xfrm>
            <a:off x="304800" y="3602623"/>
            <a:ext cx="1087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Responsibility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02AA5A-B475-EE99-72F3-20E66739C420}"/>
              </a:ext>
            </a:extLst>
          </p:cNvPr>
          <p:cNvSpPr/>
          <p:nvPr/>
        </p:nvSpPr>
        <p:spPr>
          <a:xfrm>
            <a:off x="304800" y="5565716"/>
            <a:ext cx="1087838" cy="39660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Acc Complex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94DF0E6-0024-0425-BD54-F1BE6676FDD1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0" y="2600993"/>
            <a:ext cx="304805" cy="0"/>
          </a:xfrm>
          <a:prstGeom prst="straightConnector1">
            <a:avLst/>
          </a:prstGeom>
          <a:ln w="28575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80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Process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CF5D3-F8B1-5ACB-5F0B-87D267049257}"/>
              </a:ext>
            </a:extLst>
          </p:cNvPr>
          <p:cNvSpPr/>
          <p:nvPr/>
        </p:nvSpPr>
        <p:spPr>
          <a:xfrm>
            <a:off x="304805" y="5754208"/>
            <a:ext cx="1183527" cy="2743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Partner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91560E-F6B4-21F3-3EC5-D70994F101BF}"/>
              </a:ext>
            </a:extLst>
          </p:cNvPr>
          <p:cNvSpPr/>
          <p:nvPr/>
        </p:nvSpPr>
        <p:spPr>
          <a:xfrm>
            <a:off x="1682885" y="5754208"/>
            <a:ext cx="1342417" cy="274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L3 Manager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5B0D9-0BB2-943E-9D25-9015BEAC6887}"/>
              </a:ext>
            </a:extLst>
          </p:cNvPr>
          <p:cNvSpPr/>
          <p:nvPr/>
        </p:nvSpPr>
        <p:spPr>
          <a:xfrm>
            <a:off x="5166083" y="5754208"/>
            <a:ext cx="1751675" cy="274320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Linac Installation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311CB2-FB4E-D730-A213-4452A94910E2}"/>
              </a:ext>
            </a:extLst>
          </p:cNvPr>
          <p:cNvSpPr/>
          <p:nvPr/>
        </p:nvSpPr>
        <p:spPr>
          <a:xfrm>
            <a:off x="7112311" y="5754208"/>
            <a:ext cx="2194560" cy="2743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Beam Commissioning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4211E4-3A09-7C80-1E5F-2A071C345422}"/>
              </a:ext>
            </a:extLst>
          </p:cNvPr>
          <p:cNvSpPr/>
          <p:nvPr/>
        </p:nvSpPr>
        <p:spPr>
          <a:xfrm>
            <a:off x="9501424" y="5754208"/>
            <a:ext cx="2127654" cy="274320"/>
          </a:xfrm>
          <a:prstGeom prst="rect">
            <a:avLst/>
          </a:prstGeom>
          <a:solidFill>
            <a:srgbClr val="1E6E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Accelerator Complex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CDCF07-FA13-F9F0-1D20-D7A427DDA7B4}"/>
              </a:ext>
            </a:extLst>
          </p:cNvPr>
          <p:cNvSpPr/>
          <p:nvPr/>
        </p:nvSpPr>
        <p:spPr>
          <a:xfrm>
            <a:off x="3219855" y="5754208"/>
            <a:ext cx="1751675" cy="2743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Tech Integration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82D809-B1F6-59DD-4633-FA4FEE620D25}"/>
              </a:ext>
            </a:extLst>
          </p:cNvPr>
          <p:cNvGrpSpPr/>
          <p:nvPr/>
        </p:nvGrpSpPr>
        <p:grpSpPr>
          <a:xfrm>
            <a:off x="304805" y="1526499"/>
            <a:ext cx="11216217" cy="3055026"/>
            <a:chOff x="209802" y="792251"/>
            <a:chExt cx="19361106" cy="5273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9EFEBE-F8DB-20F4-C744-0E98BE148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6"/>
            <a:stretch/>
          </p:blipFill>
          <p:spPr>
            <a:xfrm>
              <a:off x="8399455" y="1874308"/>
              <a:ext cx="11171453" cy="39322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CBE2A5-D5F3-DF62-5993-2CFAE48FB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802" y="792251"/>
              <a:ext cx="11772396" cy="5273497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540E14-2166-0718-3209-FA038AEFBBC6}"/>
              </a:ext>
            </a:extLst>
          </p:cNvPr>
          <p:cNvSpPr/>
          <p:nvPr/>
        </p:nvSpPr>
        <p:spPr>
          <a:xfrm>
            <a:off x="200025" y="1247775"/>
            <a:ext cx="6520928" cy="3409950"/>
          </a:xfrm>
          <a:prstGeom prst="roundRect">
            <a:avLst>
              <a:gd name="adj" fmla="val 10100"/>
            </a:avLst>
          </a:prstGeom>
          <a:noFill/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7C66ED5-F945-903F-AB7E-67DF6C43D49A}"/>
              </a:ext>
            </a:extLst>
          </p:cNvPr>
          <p:cNvSpPr/>
          <p:nvPr/>
        </p:nvSpPr>
        <p:spPr>
          <a:xfrm>
            <a:off x="6720953" y="1247775"/>
            <a:ext cx="2127772" cy="3409950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CB6C05-9227-4484-53B2-22DE75CF3B62}"/>
              </a:ext>
            </a:extLst>
          </p:cNvPr>
          <p:cNvSpPr/>
          <p:nvPr/>
        </p:nvSpPr>
        <p:spPr>
          <a:xfrm>
            <a:off x="8848725" y="1247775"/>
            <a:ext cx="2870564" cy="3409949"/>
          </a:xfrm>
          <a:prstGeom prst="roundRect">
            <a:avLst>
              <a:gd name="adj" fmla="val 12116"/>
            </a:avLst>
          </a:prstGeom>
          <a:noFill/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9A2A3C-1099-B380-C7AB-BB2383637BC2}"/>
              </a:ext>
            </a:extLst>
          </p:cNvPr>
          <p:cNvSpPr txBox="1"/>
          <p:nvPr/>
        </p:nvSpPr>
        <p:spPr>
          <a:xfrm>
            <a:off x="1421021" y="859376"/>
            <a:ext cx="4078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Design, Fabrication, Production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60030-FBA4-CF8B-BEC2-1884D6E10AAA}"/>
              </a:ext>
            </a:extLst>
          </p:cNvPr>
          <p:cNvSpPr txBox="1"/>
          <p:nvPr/>
        </p:nvSpPr>
        <p:spPr>
          <a:xfrm>
            <a:off x="9431049" y="859376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Commission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39D4D-02E3-5A32-9FFD-3682B906F1C0}"/>
              </a:ext>
            </a:extLst>
          </p:cNvPr>
          <p:cNvSpPr txBox="1"/>
          <p:nvPr/>
        </p:nvSpPr>
        <p:spPr>
          <a:xfrm>
            <a:off x="7000265" y="859376"/>
            <a:ext cx="156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138526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AF5A7F-0C6B-C228-571A-02A603BC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Planning and Coordination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B3A5C-3416-8241-3D6F-596FD18F3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A4D6D-CE62-0E91-403B-CCBA245A2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A744-EF09-8912-E123-05AF1DFC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BD5282-20CF-8796-2F22-ADDDE2DBD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54"/>
          <a:stretch/>
        </p:blipFill>
        <p:spPr>
          <a:xfrm>
            <a:off x="413391" y="1304547"/>
            <a:ext cx="11365218" cy="46017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333FF6-D072-1C60-0ED2-B6650BE0AB68}"/>
              </a:ext>
            </a:extLst>
          </p:cNvPr>
          <p:cNvSpPr/>
          <p:nvPr/>
        </p:nvSpPr>
        <p:spPr>
          <a:xfrm>
            <a:off x="10835639" y="243360"/>
            <a:ext cx="1160139" cy="48317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A. Bujak</a:t>
            </a:r>
          </a:p>
        </p:txBody>
      </p:sp>
    </p:spTree>
    <p:extLst>
      <p:ext uri="{BB962C8B-B14F-4D97-AF65-F5344CB8AC3E}">
        <p14:creationId xmlns:p14="http://schemas.microsoft.com/office/powerpoint/2010/main" val="3176896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6C3E99-E31C-3544-F24C-779DACA0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Planning and Coordination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D8F4-F41F-A306-0EFE-0D164F6F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B594A-9B5A-67A0-5665-C0D3E9E6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390F-E29E-691F-487F-1A540BFA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3C6126-2E6C-C002-BF47-EFD99CE268AC}"/>
              </a:ext>
            </a:extLst>
          </p:cNvPr>
          <p:cNvGrpSpPr/>
          <p:nvPr/>
        </p:nvGrpSpPr>
        <p:grpSpPr>
          <a:xfrm>
            <a:off x="892162" y="1374399"/>
            <a:ext cx="10407676" cy="4293070"/>
            <a:chOff x="1589072" y="2078417"/>
            <a:chExt cx="9232952" cy="34346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E3BFF1-1EA4-EADB-E98C-727E014F7566}"/>
                </a:ext>
              </a:extLst>
            </p:cNvPr>
            <p:cNvGrpSpPr/>
            <p:nvPr/>
          </p:nvGrpSpPr>
          <p:grpSpPr>
            <a:xfrm>
              <a:off x="1589072" y="2078417"/>
              <a:ext cx="9226786" cy="1167196"/>
              <a:chOff x="1161327" y="791300"/>
              <a:chExt cx="9226786" cy="116719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D60E9AA-9631-B571-BD76-BB7884D79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79070"/>
              <a:stretch/>
            </p:blipFill>
            <p:spPr>
              <a:xfrm>
                <a:off x="1161327" y="791300"/>
                <a:ext cx="9226786" cy="116719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4A2DB5-82E8-43E7-13DA-8B9664CF1972}"/>
                  </a:ext>
                </a:extLst>
              </p:cNvPr>
              <p:cNvSpPr txBox="1"/>
              <p:nvPr/>
            </p:nvSpPr>
            <p:spPr>
              <a:xfrm>
                <a:off x="2105021" y="831334"/>
                <a:ext cx="515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FY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6FB50A-F5DC-8F89-3233-71C162447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9732"/>
            <a:stretch/>
          </p:blipFill>
          <p:spPr>
            <a:xfrm>
              <a:off x="1595238" y="3267418"/>
              <a:ext cx="9226786" cy="2245608"/>
            </a:xfrm>
            <a:prstGeom prst="rect">
              <a:avLst/>
            </a:prstGeom>
          </p:spPr>
        </p:pic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FA709940-0C8D-0430-7D2E-CAEB0660A0A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217936" y="3412666"/>
              <a:ext cx="1208315" cy="1091683"/>
            </a:xfrm>
            <a:prstGeom prst="bentConnector3">
              <a:avLst>
                <a:gd name="adj1" fmla="val 100193"/>
              </a:avLst>
            </a:prstGeom>
            <a:ln>
              <a:prstDash val="lgDashDot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38588226-21C5-0479-FD6F-BF4C03531E4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873759" y="4439406"/>
              <a:ext cx="833524" cy="258962"/>
            </a:xfrm>
            <a:prstGeom prst="bentConnector3">
              <a:avLst>
                <a:gd name="adj1" fmla="val 99254"/>
              </a:avLst>
            </a:prstGeom>
            <a:ln>
              <a:prstDash val="lgDashDot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E7CF746F-6BB5-6174-69B9-8C740355DEC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359218" y="4153148"/>
              <a:ext cx="864402" cy="400467"/>
            </a:xfrm>
            <a:prstGeom prst="bentConnector3">
              <a:avLst>
                <a:gd name="adj1" fmla="val 99803"/>
              </a:avLst>
            </a:prstGeom>
            <a:ln>
              <a:prstDash val="lgDashDot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CE4EA28D-25A7-B1C3-E4CA-3F8DEAA0ADA0}"/>
              </a:ext>
            </a:extLst>
          </p:cNvPr>
          <p:cNvCxnSpPr>
            <a:cxnSpLocks/>
          </p:cNvCxnSpPr>
          <p:nvPr/>
        </p:nvCxnSpPr>
        <p:spPr>
          <a:xfrm>
            <a:off x="6083348" y="2279673"/>
            <a:ext cx="2236787" cy="843773"/>
          </a:xfrm>
          <a:prstGeom prst="bentConnector3">
            <a:avLst>
              <a:gd name="adj1" fmla="val -189"/>
            </a:avLst>
          </a:prstGeom>
          <a:ln>
            <a:prstDash val="lgDashDot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498157C-1EE1-0858-5318-4A80E12E4367}"/>
              </a:ext>
            </a:extLst>
          </p:cNvPr>
          <p:cNvSpPr txBox="1"/>
          <p:nvPr/>
        </p:nvSpPr>
        <p:spPr>
          <a:xfrm>
            <a:off x="892162" y="3048328"/>
            <a:ext cx="131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Linac Installation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1369439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6C3E99-E31C-3544-F24C-779DACA0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Planning and Coordination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D8F4-F41F-A306-0EFE-0D164F6FA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B594A-9B5A-67A0-5665-C0D3E9E6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390F-E29E-691F-487F-1A540BFA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B658E-8DCC-4E89-3490-C1D859A4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0"/>
            <a:ext cx="11959444" cy="53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7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6C6176-513B-9F62-582B-99197176D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9" t="10011" r="6203" b="9169"/>
          <a:stretch/>
        </p:blipFill>
        <p:spPr>
          <a:xfrm>
            <a:off x="4824168" y="827085"/>
            <a:ext cx="7063028" cy="5313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7A9AC9-FAFB-CEFD-884B-9FCDA557C624}"/>
              </a:ext>
            </a:extLst>
          </p:cNvPr>
          <p:cNvSpPr/>
          <p:nvPr/>
        </p:nvSpPr>
        <p:spPr>
          <a:xfrm>
            <a:off x="201424" y="3644811"/>
            <a:ext cx="502490" cy="290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6542EE-66F5-9CEB-66FD-385C1F601063}"/>
              </a:ext>
            </a:extLst>
          </p:cNvPr>
          <p:cNvSpPr/>
          <p:nvPr/>
        </p:nvSpPr>
        <p:spPr>
          <a:xfrm>
            <a:off x="969508" y="3644811"/>
            <a:ext cx="143119" cy="228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AA0AC5-E62D-2444-205E-A33FD39E5992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4715068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Complex &amp; Mission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Linac Installation Scope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Hardware Process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Installation Planning &amp; Coordination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Enclosure Configuration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75F97B-3DDE-8622-B996-D29370860E34}"/>
              </a:ext>
            </a:extLst>
          </p:cNvPr>
          <p:cNvSpPr txBox="1"/>
          <p:nvPr/>
        </p:nvSpPr>
        <p:spPr>
          <a:xfrm>
            <a:off x="7193943" y="5531765"/>
            <a:ext cx="101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1970/2012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36DDE1-C311-D8C4-C5D5-9928461A6C7E}"/>
              </a:ext>
            </a:extLst>
          </p:cNvPr>
          <p:cNvSpPr txBox="1"/>
          <p:nvPr/>
        </p:nvSpPr>
        <p:spPr>
          <a:xfrm>
            <a:off x="7945980" y="5078026"/>
            <a:ext cx="101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1970/1993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91A0B2-D840-EFD5-19BF-5AAA7958093D}"/>
              </a:ext>
            </a:extLst>
          </p:cNvPr>
          <p:cNvSpPr txBox="1"/>
          <p:nvPr/>
        </p:nvSpPr>
        <p:spPr>
          <a:xfrm>
            <a:off x="7553061" y="4563872"/>
            <a:ext cx="101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1970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DA8BED-C618-0E84-6C2F-F9161CBB23B2}"/>
              </a:ext>
            </a:extLst>
          </p:cNvPr>
          <p:cNvSpPr txBox="1"/>
          <p:nvPr/>
        </p:nvSpPr>
        <p:spPr>
          <a:xfrm>
            <a:off x="7692203" y="2284513"/>
            <a:ext cx="101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EF4E7F-21EE-B941-F1C7-14F38496EA38}"/>
              </a:ext>
            </a:extLst>
          </p:cNvPr>
          <p:cNvSpPr txBox="1"/>
          <p:nvPr/>
        </p:nvSpPr>
        <p:spPr>
          <a:xfrm>
            <a:off x="9553645" y="4561081"/>
            <a:ext cx="1015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352363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59D23-0DDC-34FD-8394-57AAF96C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Enclosure Access Classifications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98906-5817-5A17-5B55-B013B67C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AEB45-2E06-5C65-4F9E-577C07BD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929A5-0341-B0AD-CFB1-E38A3A35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7E6F0F-D70F-9BE8-BAAF-A65D261A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819152"/>
            <a:ext cx="11563351" cy="547687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Open Access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Areas fully open to trained personnel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Only possible if residual radiation hazards are absent</a:t>
            </a:r>
          </a:p>
          <a:p>
            <a:pPr lvl="1"/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Supervised Access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Interlocks dropped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Keys issued to each entrant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Power supplies are locked off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Access requires a clear, planned break in operations</a:t>
            </a:r>
          </a:p>
          <a:p>
            <a:pPr lvl="1"/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Controlled Access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Interlocks remain active, specific access procedures required to keep them made up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Keys issued to each entrant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Power Supplies remain off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Allows for access coupled with operations</a:t>
            </a:r>
          </a:p>
        </p:txBody>
      </p:sp>
    </p:spTree>
    <p:extLst>
      <p:ext uri="{BB962C8B-B14F-4D97-AF65-F5344CB8AC3E}">
        <p14:creationId xmlns:p14="http://schemas.microsoft.com/office/powerpoint/2010/main" val="107810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59D23-0DDC-34FD-8394-57AAF96C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Enclosure Access Classifications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98906-5817-5A17-5B55-B013B67C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AEB45-2E06-5C65-4F9E-577C07BD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929A5-0341-B0AD-CFB1-E38A3A35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A98F31-7B8A-D091-5495-AF15B33B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819152"/>
            <a:ext cx="8808372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Oxygen Deficiency Hazard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ODH 0: Low hazard, few restrictions on entry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OHD 1: Training, qualification, and PPE required for entry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Supervised Access mode can be used to verify training and manage access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SCL Enclosure will be classified as ODH 1 after the Cryogenic Distribution System is charged</a:t>
            </a: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Other Enclosures have barriers and/or sufficient ventilation to maintain ODH 0 status at all times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C7D28-9810-5CE0-E979-43864AA36A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3178" y="2892273"/>
            <a:ext cx="2869132" cy="31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83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FB565-64B3-A611-C7AD-9667FE46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Enclosure Access Transitions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FADAD-208D-3892-5AFA-F39DB132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316BF-1F80-F548-4D47-5184E24D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BDA1C-CC91-68E1-7A4C-AF04F9FCF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3E144-3ABC-ACBD-0BDC-6B98C88C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" y="2217979"/>
            <a:ext cx="11072360" cy="3881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9AC16-2111-4C5D-DB56-AE2265874B06}"/>
              </a:ext>
            </a:extLst>
          </p:cNvPr>
          <p:cNvSpPr txBox="1"/>
          <p:nvPr/>
        </p:nvSpPr>
        <p:spPr>
          <a:xfrm>
            <a:off x="200025" y="3331829"/>
            <a:ext cx="1090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AUG-2027→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82302-ACA9-3D55-2FFA-83F7F9137C21}"/>
              </a:ext>
            </a:extLst>
          </p:cNvPr>
          <p:cNvSpPr txBox="1"/>
          <p:nvPr/>
        </p:nvSpPr>
        <p:spPr>
          <a:xfrm>
            <a:off x="147595" y="3979529"/>
            <a:ext cx="1090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NOV - 2027→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AA546-B82C-C057-2ACE-93CF403989D9}"/>
              </a:ext>
            </a:extLst>
          </p:cNvPr>
          <p:cNvSpPr txBox="1"/>
          <p:nvPr/>
        </p:nvSpPr>
        <p:spPr>
          <a:xfrm>
            <a:off x="202857" y="4312904"/>
            <a:ext cx="1090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JAN - 2028→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2D1454-F771-EFA0-D5EA-99FC396E8528}"/>
              </a:ext>
            </a:extLst>
          </p:cNvPr>
          <p:cNvGrpSpPr/>
          <p:nvPr/>
        </p:nvGrpSpPr>
        <p:grpSpPr>
          <a:xfrm>
            <a:off x="4452258" y="1185230"/>
            <a:ext cx="1698170" cy="2309084"/>
            <a:chOff x="4452258" y="1185230"/>
            <a:chExt cx="1698170" cy="23090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490AA3-2E74-6848-5031-4CE05BD4540B}"/>
                </a:ext>
              </a:extLst>
            </p:cNvPr>
            <p:cNvCxnSpPr>
              <a:cxnSpLocks/>
            </p:cNvCxnSpPr>
            <p:nvPr/>
          </p:nvCxnSpPr>
          <p:spPr>
            <a:xfrm>
              <a:off x="4452258" y="3494314"/>
              <a:ext cx="1360067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04AB93-1119-A930-AA5B-AB0E8CC3BA43}"/>
                </a:ext>
              </a:extLst>
            </p:cNvPr>
            <p:cNvCxnSpPr/>
            <p:nvPr/>
          </p:nvCxnSpPr>
          <p:spPr>
            <a:xfrm flipV="1">
              <a:off x="5312229" y="1828800"/>
              <a:ext cx="0" cy="16655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385BA9-5F3D-DFD2-3613-37F533804A9B}"/>
                </a:ext>
              </a:extLst>
            </p:cNvPr>
            <p:cNvSpPr txBox="1"/>
            <p:nvPr/>
          </p:nvSpPr>
          <p:spPr>
            <a:xfrm>
              <a:off x="4452258" y="1185230"/>
              <a:ext cx="1698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3 CMs in </a:t>
              </a:r>
            </a:p>
            <a:p>
              <a:pPr algn="ctr"/>
              <a:r>
                <a:rPr lang="en-US" sz="1600" dirty="0"/>
                <a:t>before transition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856548-7764-661A-21B7-17320F4465FC}"/>
              </a:ext>
            </a:extLst>
          </p:cNvPr>
          <p:cNvGrpSpPr/>
          <p:nvPr/>
        </p:nvGrpSpPr>
        <p:grpSpPr>
          <a:xfrm>
            <a:off x="8958943" y="1167267"/>
            <a:ext cx="1957347" cy="2980186"/>
            <a:chOff x="4713515" y="1806859"/>
            <a:chExt cx="1957347" cy="168745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6B7BCC2-FFB8-E2CC-A6D6-93C0C7EA039E}"/>
                </a:ext>
              </a:extLst>
            </p:cNvPr>
            <p:cNvCxnSpPr>
              <a:cxnSpLocks/>
            </p:cNvCxnSpPr>
            <p:nvPr/>
          </p:nvCxnSpPr>
          <p:spPr>
            <a:xfrm>
              <a:off x="4713515" y="3494314"/>
              <a:ext cx="925286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2009EF9-26C7-4C0A-5620-D24B07F40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2229" y="2137454"/>
              <a:ext cx="0" cy="13568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E0CFDE-7447-FF8B-C020-8C4ED2263A22}"/>
                </a:ext>
              </a:extLst>
            </p:cNvPr>
            <p:cNvSpPr txBox="1"/>
            <p:nvPr/>
          </p:nvSpPr>
          <p:spPr>
            <a:xfrm>
              <a:off x="4972692" y="1806859"/>
              <a:ext cx="1698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6 CMs in </a:t>
              </a:r>
            </a:p>
            <a:p>
              <a:pPr algn="ctr"/>
              <a:r>
                <a:rPr lang="en-US" sz="1600" dirty="0"/>
                <a:t>before transition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75DA87-93A5-EB92-CD2C-5AC0229D5B02}"/>
              </a:ext>
            </a:extLst>
          </p:cNvPr>
          <p:cNvGrpSpPr/>
          <p:nvPr/>
        </p:nvGrpSpPr>
        <p:grpSpPr>
          <a:xfrm>
            <a:off x="7495463" y="1159726"/>
            <a:ext cx="1698170" cy="3291677"/>
            <a:chOff x="4126336" y="1463142"/>
            <a:chExt cx="1698170" cy="234572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2FAEDE-1323-52A6-64D2-2A00E3379986}"/>
                </a:ext>
              </a:extLst>
            </p:cNvPr>
            <p:cNvCxnSpPr>
              <a:cxnSpLocks/>
            </p:cNvCxnSpPr>
            <p:nvPr/>
          </p:nvCxnSpPr>
          <p:spPr>
            <a:xfrm>
              <a:off x="4697511" y="3808869"/>
              <a:ext cx="892305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E59625B-D3FA-CCC0-9185-0EF41C7FD511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H="1" flipV="1">
              <a:off x="4975421" y="1884588"/>
              <a:ext cx="10886" cy="18876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E2E9DB-3AD7-478D-4367-C4301B5761DB}"/>
                </a:ext>
              </a:extLst>
            </p:cNvPr>
            <p:cNvSpPr txBox="1"/>
            <p:nvPr/>
          </p:nvSpPr>
          <p:spPr>
            <a:xfrm>
              <a:off x="4126336" y="1463142"/>
              <a:ext cx="1698170" cy="42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10 CMs in </a:t>
              </a:r>
            </a:p>
            <a:p>
              <a:pPr algn="ctr"/>
              <a:r>
                <a:rPr lang="en-US" sz="1600" dirty="0"/>
                <a:t>before transition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765AB5-9227-4B7D-6A65-18DE2F98D59E}"/>
              </a:ext>
            </a:extLst>
          </p:cNvPr>
          <p:cNvSpPr/>
          <p:nvPr/>
        </p:nvSpPr>
        <p:spPr>
          <a:xfrm>
            <a:off x="10835639" y="243360"/>
            <a:ext cx="1160139" cy="48317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A. Bujak</a:t>
            </a:r>
          </a:p>
        </p:txBody>
      </p:sp>
    </p:spTree>
    <p:extLst>
      <p:ext uri="{BB962C8B-B14F-4D97-AF65-F5344CB8AC3E}">
        <p14:creationId xmlns:p14="http://schemas.microsoft.com/office/powerpoint/2010/main" val="23130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02806-EA7F-31E5-36B1-EBCB0343FA0C}"/>
              </a:ext>
            </a:extLst>
          </p:cNvPr>
          <p:cNvSpPr txBox="1"/>
          <p:nvPr/>
        </p:nvSpPr>
        <p:spPr>
          <a:xfrm>
            <a:off x="1372107" y="692765"/>
            <a:ext cx="315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geelhoed@fnal.gov</a:t>
            </a:r>
          </a:p>
        </p:txBody>
      </p:sp>
    </p:spTree>
    <p:extLst>
      <p:ext uri="{BB962C8B-B14F-4D97-AF65-F5344CB8AC3E}">
        <p14:creationId xmlns:p14="http://schemas.microsoft.com/office/powerpoint/2010/main" val="372904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721" y="-786175"/>
            <a:ext cx="12191999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04490" y="1468340"/>
            <a:ext cx="928369" cy="502920"/>
          </a:xfrm>
          <a:prstGeom prst="rect">
            <a:avLst/>
          </a:prstGeom>
          <a:solidFill>
            <a:srgbClr val="002F86"/>
          </a:solidFill>
        </p:spPr>
        <p:txBody>
          <a:bodyPr vert="horz" wrap="square" lIns="0" tIns="25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0"/>
              </a:spcBef>
            </a:pPr>
            <a:r>
              <a:rPr sz="2650" b="1" spc="-10" dirty="0">
                <a:solidFill>
                  <a:srgbClr val="FFFFFF"/>
                </a:solidFill>
                <a:latin typeface="Calibri"/>
                <a:cs typeface="Calibri"/>
              </a:rPr>
              <a:t>PIP-</a:t>
            </a:r>
            <a:r>
              <a:rPr sz="2650" b="1" spc="-25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endParaRPr sz="26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99042" y="364235"/>
            <a:ext cx="7222490" cy="2819400"/>
            <a:chOff x="4989576" y="1117091"/>
            <a:chExt cx="7222490" cy="281940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576" y="2558796"/>
              <a:ext cx="2884931" cy="1033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51298" y="2599181"/>
              <a:ext cx="2775585" cy="910590"/>
            </a:xfrm>
            <a:custGeom>
              <a:avLst/>
              <a:gdLst/>
              <a:ahLst/>
              <a:cxnLst/>
              <a:rect l="l" t="t" r="r" b="b"/>
              <a:pathLst>
                <a:path w="2775584" h="910589">
                  <a:moveTo>
                    <a:pt x="2775000" y="0"/>
                  </a:moveTo>
                  <a:lnTo>
                    <a:pt x="0" y="910475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3340" y="2473452"/>
              <a:ext cx="2267711" cy="504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18298" y="2515395"/>
              <a:ext cx="2161540" cy="396240"/>
            </a:xfrm>
            <a:custGeom>
              <a:avLst/>
              <a:gdLst/>
              <a:ahLst/>
              <a:cxnLst/>
              <a:rect l="l" t="t" r="r" b="b"/>
              <a:pathLst>
                <a:path w="2161540" h="396239">
                  <a:moveTo>
                    <a:pt x="0" y="99882"/>
                  </a:moveTo>
                  <a:lnTo>
                    <a:pt x="53448" y="92813"/>
                  </a:lnTo>
                  <a:lnTo>
                    <a:pt x="106830" y="85777"/>
                  </a:lnTo>
                  <a:lnTo>
                    <a:pt x="160082" y="78808"/>
                  </a:lnTo>
                  <a:lnTo>
                    <a:pt x="213136" y="71939"/>
                  </a:lnTo>
                  <a:lnTo>
                    <a:pt x="265928" y="65202"/>
                  </a:lnTo>
                  <a:lnTo>
                    <a:pt x="318392" y="58632"/>
                  </a:lnTo>
                  <a:lnTo>
                    <a:pt x="370463" y="52260"/>
                  </a:lnTo>
                  <a:lnTo>
                    <a:pt x="422074" y="46121"/>
                  </a:lnTo>
                  <a:lnTo>
                    <a:pt x="473161" y="40247"/>
                  </a:lnTo>
                  <a:lnTo>
                    <a:pt x="523657" y="34672"/>
                  </a:lnTo>
                  <a:lnTo>
                    <a:pt x="573498" y="29428"/>
                  </a:lnTo>
                  <a:lnTo>
                    <a:pt x="622617" y="24549"/>
                  </a:lnTo>
                  <a:lnTo>
                    <a:pt x="670948" y="20068"/>
                  </a:lnTo>
                  <a:lnTo>
                    <a:pt x="718427" y="16018"/>
                  </a:lnTo>
                  <a:lnTo>
                    <a:pt x="764988" y="12432"/>
                  </a:lnTo>
                  <a:lnTo>
                    <a:pt x="810564" y="9343"/>
                  </a:lnTo>
                  <a:lnTo>
                    <a:pt x="869849" y="5988"/>
                  </a:lnTo>
                  <a:lnTo>
                    <a:pt x="927596" y="3432"/>
                  </a:lnTo>
                  <a:lnTo>
                    <a:pt x="983902" y="1621"/>
                  </a:lnTo>
                  <a:lnTo>
                    <a:pt x="1038866" y="496"/>
                  </a:lnTo>
                  <a:lnTo>
                    <a:pt x="1092587" y="0"/>
                  </a:lnTo>
                  <a:lnTo>
                    <a:pt x="1145162" y="75"/>
                  </a:lnTo>
                  <a:lnTo>
                    <a:pt x="1196690" y="666"/>
                  </a:lnTo>
                  <a:lnTo>
                    <a:pt x="1247268" y="1715"/>
                  </a:lnTo>
                  <a:lnTo>
                    <a:pt x="1296997" y="3164"/>
                  </a:lnTo>
                  <a:lnTo>
                    <a:pt x="1345972" y="4956"/>
                  </a:lnTo>
                  <a:lnTo>
                    <a:pt x="1394294" y="7035"/>
                  </a:lnTo>
                  <a:lnTo>
                    <a:pt x="1442059" y="9343"/>
                  </a:lnTo>
                  <a:lnTo>
                    <a:pt x="1499358" y="12364"/>
                  </a:lnTo>
                  <a:lnTo>
                    <a:pt x="1556817" y="15729"/>
                  </a:lnTo>
                  <a:lnTo>
                    <a:pt x="1613843" y="19540"/>
                  </a:lnTo>
                  <a:lnTo>
                    <a:pt x="1669842" y="23893"/>
                  </a:lnTo>
                  <a:lnTo>
                    <a:pt x="1724220" y="28889"/>
                  </a:lnTo>
                  <a:lnTo>
                    <a:pt x="1776383" y="34625"/>
                  </a:lnTo>
                  <a:lnTo>
                    <a:pt x="1825738" y="41200"/>
                  </a:lnTo>
                  <a:lnTo>
                    <a:pt x="1871690" y="48714"/>
                  </a:lnTo>
                  <a:lnTo>
                    <a:pt x="1913646" y="57264"/>
                  </a:lnTo>
                  <a:lnTo>
                    <a:pt x="1951012" y="66950"/>
                  </a:lnTo>
                  <a:lnTo>
                    <a:pt x="2012087" y="90264"/>
                  </a:lnTo>
                  <a:lnTo>
                    <a:pt x="2058084" y="118121"/>
                  </a:lnTo>
                  <a:lnTo>
                    <a:pt x="2092393" y="149138"/>
                  </a:lnTo>
                  <a:lnTo>
                    <a:pt x="2118407" y="181932"/>
                  </a:lnTo>
                  <a:lnTo>
                    <a:pt x="2139518" y="215121"/>
                  </a:lnTo>
                  <a:lnTo>
                    <a:pt x="2156567" y="257693"/>
                  </a:lnTo>
                  <a:lnTo>
                    <a:pt x="2161022" y="302580"/>
                  </a:lnTo>
                  <a:lnTo>
                    <a:pt x="2157081" y="349010"/>
                  </a:lnTo>
                  <a:lnTo>
                    <a:pt x="2148941" y="396211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5504" y="2968752"/>
              <a:ext cx="2993135" cy="967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46611" y="3007699"/>
              <a:ext cx="2869565" cy="844550"/>
            </a:xfrm>
            <a:custGeom>
              <a:avLst/>
              <a:gdLst/>
              <a:ahLst/>
              <a:cxnLst/>
              <a:rect l="l" t="t" r="r" b="b"/>
              <a:pathLst>
                <a:path w="2869565" h="844550">
                  <a:moveTo>
                    <a:pt x="0" y="357643"/>
                  </a:moveTo>
                  <a:lnTo>
                    <a:pt x="8825" y="316593"/>
                  </a:lnTo>
                  <a:lnTo>
                    <a:pt x="31097" y="277300"/>
                  </a:lnTo>
                  <a:lnTo>
                    <a:pt x="66151" y="239927"/>
                  </a:lnTo>
                  <a:lnTo>
                    <a:pt x="113320" y="204635"/>
                  </a:lnTo>
                  <a:lnTo>
                    <a:pt x="171937" y="171586"/>
                  </a:lnTo>
                  <a:lnTo>
                    <a:pt x="241338" y="140941"/>
                  </a:lnTo>
                  <a:lnTo>
                    <a:pt x="279873" y="126571"/>
                  </a:lnTo>
                  <a:lnTo>
                    <a:pt x="320854" y="112862"/>
                  </a:lnTo>
                  <a:lnTo>
                    <a:pt x="364198" y="99835"/>
                  </a:lnTo>
                  <a:lnTo>
                    <a:pt x="409821" y="87511"/>
                  </a:lnTo>
                  <a:lnTo>
                    <a:pt x="457641" y="75908"/>
                  </a:lnTo>
                  <a:lnTo>
                    <a:pt x="507573" y="65048"/>
                  </a:lnTo>
                  <a:lnTo>
                    <a:pt x="559534" y="54951"/>
                  </a:lnTo>
                  <a:lnTo>
                    <a:pt x="613442" y="45637"/>
                  </a:lnTo>
                  <a:lnTo>
                    <a:pt x="669213" y="37126"/>
                  </a:lnTo>
                  <a:lnTo>
                    <a:pt x="726763" y="29438"/>
                  </a:lnTo>
                  <a:lnTo>
                    <a:pt x="786010" y="22594"/>
                  </a:lnTo>
                  <a:lnTo>
                    <a:pt x="846870" y="16613"/>
                  </a:lnTo>
                  <a:lnTo>
                    <a:pt x="909260" y="11517"/>
                  </a:lnTo>
                  <a:lnTo>
                    <a:pt x="973097" y="7324"/>
                  </a:lnTo>
                  <a:lnTo>
                    <a:pt x="1038297" y="4056"/>
                  </a:lnTo>
                  <a:lnTo>
                    <a:pt x="1104777" y="1732"/>
                  </a:lnTo>
                  <a:lnTo>
                    <a:pt x="1172453" y="373"/>
                  </a:lnTo>
                  <a:lnTo>
                    <a:pt x="1241244" y="0"/>
                  </a:lnTo>
                  <a:lnTo>
                    <a:pt x="1311065" y="631"/>
                  </a:lnTo>
                  <a:lnTo>
                    <a:pt x="1381832" y="2287"/>
                  </a:lnTo>
                  <a:lnTo>
                    <a:pt x="1453464" y="4989"/>
                  </a:lnTo>
                  <a:lnTo>
                    <a:pt x="1525050" y="8712"/>
                  </a:lnTo>
                  <a:lnTo>
                    <a:pt x="1595683" y="13399"/>
                  </a:lnTo>
                  <a:lnTo>
                    <a:pt x="1665281" y="19022"/>
                  </a:lnTo>
                  <a:lnTo>
                    <a:pt x="1733763" y="25555"/>
                  </a:lnTo>
                  <a:lnTo>
                    <a:pt x="1801047" y="32968"/>
                  </a:lnTo>
                  <a:lnTo>
                    <a:pt x="1867052" y="41235"/>
                  </a:lnTo>
                  <a:lnTo>
                    <a:pt x="1931698" y="50329"/>
                  </a:lnTo>
                  <a:lnTo>
                    <a:pt x="1994904" y="60221"/>
                  </a:lnTo>
                  <a:lnTo>
                    <a:pt x="2056587" y="70884"/>
                  </a:lnTo>
                  <a:lnTo>
                    <a:pt x="2116668" y="82290"/>
                  </a:lnTo>
                  <a:lnTo>
                    <a:pt x="2175065" y="94413"/>
                  </a:lnTo>
                  <a:lnTo>
                    <a:pt x="2231696" y="107223"/>
                  </a:lnTo>
                  <a:lnTo>
                    <a:pt x="2286481" y="120695"/>
                  </a:lnTo>
                  <a:lnTo>
                    <a:pt x="2339338" y="134799"/>
                  </a:lnTo>
                  <a:lnTo>
                    <a:pt x="2390187" y="149509"/>
                  </a:lnTo>
                  <a:lnTo>
                    <a:pt x="2438946" y="164796"/>
                  </a:lnTo>
                  <a:lnTo>
                    <a:pt x="2485535" y="180634"/>
                  </a:lnTo>
                  <a:lnTo>
                    <a:pt x="2529871" y="196995"/>
                  </a:lnTo>
                  <a:lnTo>
                    <a:pt x="2571874" y="213851"/>
                  </a:lnTo>
                  <a:lnTo>
                    <a:pt x="2611463" y="231175"/>
                  </a:lnTo>
                  <a:lnTo>
                    <a:pt x="2648557" y="248938"/>
                  </a:lnTo>
                  <a:lnTo>
                    <a:pt x="2683074" y="267114"/>
                  </a:lnTo>
                  <a:lnTo>
                    <a:pt x="2744054" y="304593"/>
                  </a:lnTo>
                  <a:lnTo>
                    <a:pt x="2793755" y="343391"/>
                  </a:lnTo>
                  <a:lnTo>
                    <a:pt x="2831528" y="383287"/>
                  </a:lnTo>
                  <a:lnTo>
                    <a:pt x="2856723" y="424060"/>
                  </a:lnTo>
                  <a:lnTo>
                    <a:pt x="2868692" y="465490"/>
                  </a:lnTo>
                  <a:lnTo>
                    <a:pt x="2869514" y="486383"/>
                  </a:lnTo>
                  <a:lnTo>
                    <a:pt x="2866825" y="507118"/>
                  </a:lnTo>
                  <a:lnTo>
                    <a:pt x="2851194" y="547309"/>
                  </a:lnTo>
                  <a:lnTo>
                    <a:pt x="2822449" y="585662"/>
                  </a:lnTo>
                  <a:lnTo>
                    <a:pt x="2781256" y="622015"/>
                  </a:lnTo>
                  <a:lnTo>
                    <a:pt x="2728280" y="656206"/>
                  </a:lnTo>
                  <a:lnTo>
                    <a:pt x="2664188" y="688073"/>
                  </a:lnTo>
                  <a:lnTo>
                    <a:pt x="2628181" y="703085"/>
                  </a:lnTo>
                  <a:lnTo>
                    <a:pt x="2589646" y="717455"/>
                  </a:lnTo>
                  <a:lnTo>
                    <a:pt x="2548664" y="731164"/>
                  </a:lnTo>
                  <a:lnTo>
                    <a:pt x="2505320" y="744190"/>
                  </a:lnTo>
                  <a:lnTo>
                    <a:pt x="2459697" y="756515"/>
                  </a:lnTo>
                  <a:lnTo>
                    <a:pt x="2411877" y="768117"/>
                  </a:lnTo>
                  <a:lnTo>
                    <a:pt x="2361945" y="778977"/>
                  </a:lnTo>
                  <a:lnTo>
                    <a:pt x="2309983" y="789074"/>
                  </a:lnTo>
                  <a:lnTo>
                    <a:pt x="2256075" y="798389"/>
                  </a:lnTo>
                  <a:lnTo>
                    <a:pt x="2200304" y="806900"/>
                  </a:lnTo>
                  <a:lnTo>
                    <a:pt x="2142753" y="814587"/>
                  </a:lnTo>
                  <a:lnTo>
                    <a:pt x="2083506" y="821432"/>
                  </a:lnTo>
                  <a:lnTo>
                    <a:pt x="2022645" y="827412"/>
                  </a:lnTo>
                  <a:lnTo>
                    <a:pt x="1960255" y="832509"/>
                  </a:lnTo>
                  <a:lnTo>
                    <a:pt x="1896418" y="836701"/>
                  </a:lnTo>
                  <a:lnTo>
                    <a:pt x="1831218" y="839970"/>
                  </a:lnTo>
                  <a:lnTo>
                    <a:pt x="1764737" y="842293"/>
                  </a:lnTo>
                  <a:lnTo>
                    <a:pt x="1697060" y="843652"/>
                  </a:lnTo>
                  <a:lnTo>
                    <a:pt x="1628270" y="844026"/>
                  </a:lnTo>
                  <a:lnTo>
                    <a:pt x="1558449" y="843395"/>
                  </a:lnTo>
                  <a:lnTo>
                    <a:pt x="1487681" y="841738"/>
                  </a:lnTo>
                  <a:lnTo>
                    <a:pt x="1416050" y="839036"/>
                  </a:lnTo>
                  <a:lnTo>
                    <a:pt x="1344464" y="835314"/>
                  </a:lnTo>
                  <a:lnTo>
                    <a:pt x="1273832" y="830627"/>
                  </a:lnTo>
                  <a:lnTo>
                    <a:pt x="1204235" y="825003"/>
                  </a:lnTo>
                  <a:lnTo>
                    <a:pt x="1135754" y="818471"/>
                  </a:lnTo>
                  <a:lnTo>
                    <a:pt x="1068471" y="811057"/>
                  </a:lnTo>
                  <a:lnTo>
                    <a:pt x="1002465" y="802790"/>
                  </a:lnTo>
                  <a:lnTo>
                    <a:pt x="937820" y="793697"/>
                  </a:lnTo>
                  <a:lnTo>
                    <a:pt x="874615" y="783805"/>
                  </a:lnTo>
                  <a:lnTo>
                    <a:pt x="812931" y="773142"/>
                  </a:lnTo>
                  <a:lnTo>
                    <a:pt x="752851" y="761735"/>
                  </a:lnTo>
                  <a:lnTo>
                    <a:pt x="694454" y="749613"/>
                  </a:lnTo>
                  <a:lnTo>
                    <a:pt x="637823" y="736802"/>
                  </a:lnTo>
                  <a:lnTo>
                    <a:pt x="583038" y="723331"/>
                  </a:lnTo>
                  <a:lnTo>
                    <a:pt x="530180" y="709227"/>
                  </a:lnTo>
                  <a:lnTo>
                    <a:pt x="479331" y="694517"/>
                  </a:lnTo>
                  <a:lnTo>
                    <a:pt x="430572" y="679229"/>
                  </a:lnTo>
                  <a:lnTo>
                    <a:pt x="383983" y="663391"/>
                  </a:lnTo>
                  <a:lnTo>
                    <a:pt x="339647" y="647030"/>
                  </a:lnTo>
                  <a:lnTo>
                    <a:pt x="297643" y="630174"/>
                  </a:lnTo>
                  <a:lnTo>
                    <a:pt x="258054" y="612851"/>
                  </a:lnTo>
                  <a:lnTo>
                    <a:pt x="220960" y="595087"/>
                  </a:lnTo>
                  <a:lnTo>
                    <a:pt x="186442" y="576911"/>
                  </a:lnTo>
                  <a:lnTo>
                    <a:pt x="125461" y="539432"/>
                  </a:lnTo>
                  <a:lnTo>
                    <a:pt x="75759" y="500634"/>
                  </a:lnTo>
                  <a:lnTo>
                    <a:pt x="37986" y="460739"/>
                  </a:lnTo>
                  <a:lnTo>
                    <a:pt x="12790" y="419965"/>
                  </a:lnTo>
                  <a:lnTo>
                    <a:pt x="821" y="378535"/>
                  </a:lnTo>
                  <a:lnTo>
                    <a:pt x="0" y="357643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0008" y="2052827"/>
              <a:ext cx="2221992" cy="10835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31798" y="2091689"/>
              <a:ext cx="2161540" cy="962025"/>
            </a:xfrm>
            <a:custGeom>
              <a:avLst/>
              <a:gdLst/>
              <a:ahLst/>
              <a:cxnLst/>
              <a:rect l="l" t="t" r="r" b="b"/>
              <a:pathLst>
                <a:path w="2161540" h="962025">
                  <a:moveTo>
                    <a:pt x="1211848" y="961643"/>
                  </a:moveTo>
                  <a:lnTo>
                    <a:pt x="1162668" y="938841"/>
                  </a:lnTo>
                  <a:lnTo>
                    <a:pt x="1113569" y="916097"/>
                  </a:lnTo>
                  <a:lnTo>
                    <a:pt x="1064631" y="893469"/>
                  </a:lnTo>
                  <a:lnTo>
                    <a:pt x="1015935" y="871014"/>
                  </a:lnTo>
                  <a:lnTo>
                    <a:pt x="967560" y="848792"/>
                  </a:lnTo>
                  <a:lnTo>
                    <a:pt x="919587" y="826858"/>
                  </a:lnTo>
                  <a:lnTo>
                    <a:pt x="872097" y="805272"/>
                  </a:lnTo>
                  <a:lnTo>
                    <a:pt x="825169" y="784091"/>
                  </a:lnTo>
                  <a:lnTo>
                    <a:pt x="778885" y="763372"/>
                  </a:lnTo>
                  <a:lnTo>
                    <a:pt x="733323" y="743174"/>
                  </a:lnTo>
                  <a:lnTo>
                    <a:pt x="688565" y="723554"/>
                  </a:lnTo>
                  <a:lnTo>
                    <a:pt x="644691" y="704570"/>
                  </a:lnTo>
                  <a:lnTo>
                    <a:pt x="592081" y="682785"/>
                  </a:lnTo>
                  <a:lnTo>
                    <a:pt x="538857" y="662066"/>
                  </a:lnTo>
                  <a:lnTo>
                    <a:pt x="485679" y="642242"/>
                  </a:lnTo>
                  <a:lnTo>
                    <a:pt x="433206" y="623143"/>
                  </a:lnTo>
                  <a:lnTo>
                    <a:pt x="382098" y="604596"/>
                  </a:lnTo>
                  <a:lnTo>
                    <a:pt x="333015" y="586430"/>
                  </a:lnTo>
                  <a:lnTo>
                    <a:pt x="286617" y="568473"/>
                  </a:lnTo>
                  <a:lnTo>
                    <a:pt x="243564" y="550555"/>
                  </a:lnTo>
                  <a:lnTo>
                    <a:pt x="204515" y="532503"/>
                  </a:lnTo>
                  <a:lnTo>
                    <a:pt x="170130" y="514146"/>
                  </a:lnTo>
                  <a:lnTo>
                    <a:pt x="118743" y="482233"/>
                  </a:lnTo>
                  <a:lnTo>
                    <a:pt x="72821" y="449261"/>
                  </a:lnTo>
                  <a:lnTo>
                    <a:pt x="35580" y="416553"/>
                  </a:lnTo>
                  <a:lnTo>
                    <a:pt x="10234" y="385433"/>
                  </a:lnTo>
                  <a:lnTo>
                    <a:pt x="0" y="357224"/>
                  </a:lnTo>
                  <a:lnTo>
                    <a:pt x="8091" y="333247"/>
                  </a:lnTo>
                  <a:lnTo>
                    <a:pt x="44984" y="308847"/>
                  </a:lnTo>
                  <a:lnTo>
                    <a:pt x="110815" y="293970"/>
                  </a:lnTo>
                  <a:lnTo>
                    <a:pt x="159329" y="287312"/>
                  </a:lnTo>
                  <a:lnTo>
                    <a:pt x="220775" y="279687"/>
                  </a:lnTo>
                  <a:lnTo>
                    <a:pt x="297051" y="269980"/>
                  </a:lnTo>
                  <a:lnTo>
                    <a:pt x="390056" y="257073"/>
                  </a:lnTo>
                  <a:lnTo>
                    <a:pt x="424617" y="252126"/>
                  </a:lnTo>
                  <a:lnTo>
                    <a:pt x="462816" y="246828"/>
                  </a:lnTo>
                  <a:lnTo>
                    <a:pt x="504346" y="241208"/>
                  </a:lnTo>
                  <a:lnTo>
                    <a:pt x="548900" y="235295"/>
                  </a:lnTo>
                  <a:lnTo>
                    <a:pt x="596173" y="229118"/>
                  </a:lnTo>
                  <a:lnTo>
                    <a:pt x="645857" y="222706"/>
                  </a:lnTo>
                  <a:lnTo>
                    <a:pt x="697646" y="216089"/>
                  </a:lnTo>
                  <a:lnTo>
                    <a:pt x="751233" y="209296"/>
                  </a:lnTo>
                  <a:lnTo>
                    <a:pt x="806310" y="202356"/>
                  </a:lnTo>
                  <a:lnTo>
                    <a:pt x="862573" y="195299"/>
                  </a:lnTo>
                  <a:lnTo>
                    <a:pt x="919713" y="188153"/>
                  </a:lnTo>
                  <a:lnTo>
                    <a:pt x="977424" y="180948"/>
                  </a:lnTo>
                  <a:lnTo>
                    <a:pt x="1035400" y="173714"/>
                  </a:lnTo>
                  <a:lnTo>
                    <a:pt x="1093334" y="166478"/>
                  </a:lnTo>
                  <a:lnTo>
                    <a:pt x="1150918" y="159271"/>
                  </a:lnTo>
                  <a:lnTo>
                    <a:pt x="1207847" y="152123"/>
                  </a:lnTo>
                  <a:lnTo>
                    <a:pt x="1263814" y="145061"/>
                  </a:lnTo>
                  <a:lnTo>
                    <a:pt x="1318512" y="138115"/>
                  </a:lnTo>
                  <a:lnTo>
                    <a:pt x="1371634" y="131316"/>
                  </a:lnTo>
                  <a:lnTo>
                    <a:pt x="1422874" y="124691"/>
                  </a:lnTo>
                  <a:lnTo>
                    <a:pt x="1471925" y="118270"/>
                  </a:lnTo>
                  <a:lnTo>
                    <a:pt x="1518480" y="112082"/>
                  </a:lnTo>
                  <a:lnTo>
                    <a:pt x="1562233" y="106157"/>
                  </a:lnTo>
                  <a:lnTo>
                    <a:pt x="1602876" y="100524"/>
                  </a:lnTo>
                  <a:lnTo>
                    <a:pt x="1723365" y="82840"/>
                  </a:lnTo>
                  <a:lnTo>
                    <a:pt x="1796781" y="71369"/>
                  </a:lnTo>
                  <a:lnTo>
                    <a:pt x="1861445" y="60698"/>
                  </a:lnTo>
                  <a:lnTo>
                    <a:pt x="1918452" y="50728"/>
                  </a:lnTo>
                  <a:lnTo>
                    <a:pt x="1968896" y="41357"/>
                  </a:lnTo>
                  <a:lnTo>
                    <a:pt x="2013871" y="32486"/>
                  </a:lnTo>
                  <a:lnTo>
                    <a:pt x="2054470" y="24015"/>
                  </a:lnTo>
                  <a:lnTo>
                    <a:pt x="2091788" y="15844"/>
                  </a:lnTo>
                  <a:lnTo>
                    <a:pt x="2126919" y="7872"/>
                  </a:lnTo>
                  <a:lnTo>
                    <a:pt x="2160957" y="0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1704" y="1117091"/>
              <a:ext cx="4557973" cy="85039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46770" y="-94545"/>
            <a:ext cx="1399441" cy="763671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4765" rIns="0" bIns="0" rtlCol="0">
            <a:spAutoFit/>
          </a:bodyPr>
          <a:lstStyle/>
          <a:p>
            <a:pPr marL="90805" algn="ctr">
              <a:lnSpc>
                <a:spcPct val="100000"/>
              </a:lnSpc>
              <a:spcBef>
                <a:spcPts val="195"/>
              </a:spcBef>
            </a:pPr>
            <a:r>
              <a:rPr sz="2400" dirty="0">
                <a:latin typeface="Calibri"/>
                <a:cs typeface="Calibri"/>
              </a:rPr>
              <a:t>Main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Injector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878568" y="3183635"/>
            <a:ext cx="1176655" cy="46228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0"/>
              </a:spcBef>
            </a:pPr>
            <a:r>
              <a:rPr sz="2400" b="1" spc="-10" dirty="0">
                <a:solidFill>
                  <a:srgbClr val="002F86"/>
                </a:solidFill>
                <a:latin typeface="Calibri"/>
                <a:cs typeface="Calibri"/>
              </a:rPr>
              <a:t>Booster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10079" y="1328107"/>
            <a:ext cx="1614170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spc="-20" dirty="0">
                <a:solidFill>
                  <a:srgbClr val="002F86"/>
                </a:solidFill>
                <a:latin typeface="Calibri"/>
                <a:cs typeface="Calibri"/>
              </a:rPr>
              <a:t>Transfer</a:t>
            </a:r>
            <a:r>
              <a:rPr sz="2400" b="1" spc="-90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F86"/>
                </a:solidFill>
                <a:latin typeface="Calibri"/>
                <a:cs typeface="Calibri"/>
              </a:rPr>
              <a:t>Line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5202" y="2759056"/>
            <a:ext cx="1170940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dirty="0">
                <a:solidFill>
                  <a:srgbClr val="002F86"/>
                </a:solidFill>
                <a:latin typeface="Calibri"/>
                <a:cs typeface="Calibri"/>
              </a:rPr>
              <a:t>SRF</a:t>
            </a:r>
            <a:r>
              <a:rPr sz="2400" b="1" spc="-5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Calibri"/>
                <a:cs typeface="Calibri"/>
              </a:rPr>
              <a:t>Linac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477" y="147990"/>
            <a:ext cx="12192000" cy="6667500"/>
            <a:chOff x="0" y="190500"/>
            <a:chExt cx="12192000" cy="6667500"/>
          </a:xfrm>
        </p:grpSpPr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2044" y="190500"/>
              <a:ext cx="972311" cy="6431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9288" y="214883"/>
              <a:ext cx="877823" cy="54863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209288" y="214883"/>
              <a:ext cx="878205" cy="548640"/>
            </a:xfrm>
            <a:custGeom>
              <a:avLst/>
              <a:gdLst/>
              <a:ahLst/>
              <a:cxnLst/>
              <a:rect l="l" t="t" r="r" b="b"/>
              <a:pathLst>
                <a:path w="878204" h="548640">
                  <a:moveTo>
                    <a:pt x="0" y="0"/>
                  </a:moveTo>
                  <a:lnTo>
                    <a:pt x="877824" y="0"/>
                  </a:lnTo>
                  <a:lnTo>
                    <a:pt x="877824" y="548639"/>
                  </a:lnTo>
                  <a:lnTo>
                    <a:pt x="0" y="54863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2D2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4595" y="214883"/>
              <a:ext cx="877823" cy="548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43008" y="213296"/>
              <a:ext cx="881380" cy="551815"/>
            </a:xfrm>
            <a:custGeom>
              <a:avLst/>
              <a:gdLst/>
              <a:ahLst/>
              <a:cxnLst/>
              <a:rect l="l" t="t" r="r" b="b"/>
              <a:pathLst>
                <a:path w="881379" h="551815">
                  <a:moveTo>
                    <a:pt x="0" y="0"/>
                  </a:moveTo>
                  <a:lnTo>
                    <a:pt x="880999" y="0"/>
                  </a:lnTo>
                  <a:lnTo>
                    <a:pt x="880999" y="551814"/>
                  </a:lnTo>
                  <a:lnTo>
                    <a:pt x="0" y="55181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2F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9579" y="214883"/>
              <a:ext cx="877823" cy="5486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888" y="214883"/>
              <a:ext cx="877823" cy="5486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979" y="214883"/>
              <a:ext cx="877823" cy="5486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0195" y="214883"/>
              <a:ext cx="877823" cy="5486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0" y="6117335"/>
              <a:ext cx="12192000" cy="741045"/>
            </a:xfrm>
            <a:custGeom>
              <a:avLst/>
              <a:gdLst/>
              <a:ahLst/>
              <a:cxnLst/>
              <a:rect l="l" t="t" r="r" b="b"/>
              <a:pathLst>
                <a:path w="12192000" h="741045">
                  <a:moveTo>
                    <a:pt x="12192000" y="0"/>
                  </a:moveTo>
                  <a:lnTo>
                    <a:pt x="0" y="0"/>
                  </a:lnTo>
                  <a:lnTo>
                    <a:pt x="0" y="740663"/>
                  </a:lnTo>
                  <a:lnTo>
                    <a:pt x="12192000" y="74066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65206" y="6143230"/>
            <a:ext cx="10657205" cy="67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1410" marR="5080" indent="-2379345">
              <a:lnSpc>
                <a:spcPct val="101400"/>
              </a:lnSpc>
              <a:spcBef>
                <a:spcPts val="100"/>
              </a:spcBef>
            </a:pP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PIP-II</a:t>
            </a:r>
            <a:r>
              <a:rPr sz="2100" b="1" i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100" b="1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100" b="1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highly</a:t>
            </a:r>
            <a:r>
              <a:rPr sz="21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capable,</a:t>
            </a:r>
            <a:r>
              <a:rPr sz="2100" b="1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reliable,</a:t>
            </a:r>
            <a:r>
              <a:rPr sz="21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upgradeable</a:t>
            </a:r>
            <a:r>
              <a:rPr sz="21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b="1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expandable</a:t>
            </a:r>
            <a:r>
              <a:rPr sz="21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10" dirty="0">
                <a:solidFill>
                  <a:srgbClr val="FFFFFF"/>
                </a:solidFill>
                <a:latin typeface="Arial"/>
                <a:cs typeface="Arial"/>
              </a:rPr>
              <a:t>scientific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100" b="1" i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210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21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savings</a:t>
            </a:r>
            <a:r>
              <a:rPr sz="2100" b="1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10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25" dirty="0">
                <a:solidFill>
                  <a:srgbClr val="FFFFFF"/>
                </a:solidFill>
                <a:latin typeface="Arial"/>
                <a:cs typeface="Arial"/>
              </a:rPr>
              <a:t>DOE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A6B32E-D9CC-F704-8341-2D1A0582B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7A9AC9-FAFB-CEFD-884B-9FCDA557C624}"/>
              </a:ext>
            </a:extLst>
          </p:cNvPr>
          <p:cNvSpPr/>
          <p:nvPr/>
        </p:nvSpPr>
        <p:spPr>
          <a:xfrm>
            <a:off x="201424" y="3644811"/>
            <a:ext cx="502490" cy="290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6542EE-66F5-9CEB-66FD-385C1F601063}"/>
              </a:ext>
            </a:extLst>
          </p:cNvPr>
          <p:cNvSpPr/>
          <p:nvPr/>
        </p:nvSpPr>
        <p:spPr>
          <a:xfrm>
            <a:off x="969508" y="3644811"/>
            <a:ext cx="143119" cy="228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F1AB85B2-E4D9-19DE-8930-83180098978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08" y="2166383"/>
            <a:ext cx="4631777" cy="295109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2F6AB742-2E61-4CD5-7283-8B42C35FF618}"/>
              </a:ext>
            </a:extLst>
          </p:cNvPr>
          <p:cNvSpPr txBox="1"/>
          <p:nvPr/>
        </p:nvSpPr>
        <p:spPr>
          <a:xfrm>
            <a:off x="125628" y="1954785"/>
            <a:ext cx="2581910" cy="8305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PIP-</a:t>
            </a:r>
            <a:r>
              <a:rPr sz="2400" b="1" dirty="0">
                <a:solidFill>
                  <a:srgbClr val="002F86"/>
                </a:solidFill>
                <a:latin typeface="Arial"/>
                <a:cs typeface="Arial"/>
              </a:rPr>
              <a:t>II</a:t>
            </a:r>
            <a:r>
              <a:rPr sz="2400" b="1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Capabilities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Beam</a:t>
            </a:r>
            <a:r>
              <a:rPr sz="2000" spc="-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Power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9DFB9B84-CAEE-935B-D279-F74BA4D5C6D8}"/>
              </a:ext>
            </a:extLst>
          </p:cNvPr>
          <p:cNvSpPr txBox="1"/>
          <p:nvPr/>
        </p:nvSpPr>
        <p:spPr>
          <a:xfrm>
            <a:off x="354228" y="2759921"/>
            <a:ext cx="3248025" cy="75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1.2</a:t>
            </a:r>
            <a:r>
              <a:rPr sz="20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MW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proton</a:t>
            </a:r>
            <a:r>
              <a:rPr sz="20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Upgradeable</a:t>
            </a:r>
            <a:r>
              <a:rPr sz="20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sz="200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multi-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MW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5D4F6EF-9643-A87E-F609-9F75505CE875}"/>
              </a:ext>
            </a:extLst>
          </p:cNvPr>
          <p:cNvSpPr txBox="1"/>
          <p:nvPr/>
        </p:nvSpPr>
        <p:spPr>
          <a:xfrm>
            <a:off x="125757" y="3551759"/>
            <a:ext cx="344042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Flexibility,</a:t>
            </a:r>
            <a:r>
              <a:rPr sz="20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multi-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user</a:t>
            </a:r>
            <a:r>
              <a:rPr sz="2000" spc="-5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capability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5930365-AC2F-D5F0-696C-396203164633}"/>
              </a:ext>
            </a:extLst>
          </p:cNvPr>
          <p:cNvSpPr txBox="1"/>
          <p:nvPr/>
        </p:nvSpPr>
        <p:spPr>
          <a:xfrm>
            <a:off x="354228" y="3857200"/>
            <a:ext cx="2543810" cy="1122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solidFill>
                  <a:srgbClr val="000000"/>
                </a:solidFill>
                <a:latin typeface="Arial"/>
                <a:cs typeface="Arial"/>
              </a:rPr>
              <a:t>CW-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compatible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Customized</a:t>
            </a:r>
            <a:r>
              <a:rPr sz="20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000"/>
                </a:solidFill>
                <a:latin typeface="Arial"/>
                <a:cs typeface="Arial"/>
              </a:rPr>
              <a:t>beams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Multi-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user</a:t>
            </a:r>
            <a:r>
              <a:rPr sz="20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delivery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B0C7C16E-B85E-1104-098D-C81D9D4295C9}"/>
              </a:ext>
            </a:extLst>
          </p:cNvPr>
          <p:cNvSpPr txBox="1"/>
          <p:nvPr/>
        </p:nvSpPr>
        <p:spPr>
          <a:xfrm>
            <a:off x="125503" y="4954416"/>
            <a:ext cx="2967355" cy="10623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Reliability</a:t>
            </a:r>
            <a:endParaRPr sz="2000" dirty="0">
              <a:latin typeface="Arial"/>
              <a:cs typeface="Arial"/>
            </a:endParaRPr>
          </a:p>
          <a:p>
            <a:pPr marL="581025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581025" algn="l"/>
                <a:tab pos="581660" algn="l"/>
              </a:tabLst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Modernizes</a:t>
            </a:r>
            <a:r>
              <a:rPr sz="2000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Fermilab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accel</a:t>
            </a:r>
            <a:r>
              <a:rPr sz="20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F55663CC-AFAE-BC19-F135-43D58ED2075D}"/>
              </a:ext>
            </a:extLst>
          </p:cNvPr>
          <p:cNvSpPr txBox="1"/>
          <p:nvPr/>
        </p:nvSpPr>
        <p:spPr>
          <a:xfrm>
            <a:off x="205240" y="893020"/>
            <a:ext cx="11646535" cy="675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2100" b="1" dirty="0">
                <a:solidFill>
                  <a:srgbClr val="002F86"/>
                </a:solidFill>
                <a:latin typeface="Arial"/>
                <a:cs typeface="Arial"/>
              </a:rPr>
              <a:t>PIP-II</a:t>
            </a:r>
            <a:r>
              <a:rPr sz="2100" b="1" spc="3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is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an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essential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upgrade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Fermilab</a:t>
            </a:r>
            <a:r>
              <a:rPr sz="2100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accelerator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complex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enable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the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world’s</a:t>
            </a:r>
            <a:r>
              <a:rPr sz="2100" spc="1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most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002F86"/>
                </a:solidFill>
                <a:latin typeface="Arial"/>
                <a:cs typeface="Arial"/>
              </a:rPr>
              <a:t>intense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beam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of</a:t>
            </a:r>
            <a:r>
              <a:rPr sz="2100" spc="3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neutrinos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LBNF/DUNE,</a:t>
            </a:r>
            <a:r>
              <a:rPr sz="21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and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broad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physics</a:t>
            </a:r>
            <a:r>
              <a:rPr sz="2100" spc="1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research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program</a:t>
            </a:r>
            <a:r>
              <a:rPr sz="2100" spc="4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for</a:t>
            </a:r>
            <a:r>
              <a:rPr sz="2100" spc="4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decades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002F86"/>
                </a:solidFill>
                <a:latin typeface="Arial"/>
                <a:cs typeface="Arial"/>
              </a:rPr>
              <a:t>come.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531CAAD-D301-D4BF-026E-CFAEF6925C59}"/>
              </a:ext>
            </a:extLst>
          </p:cNvPr>
          <p:cNvSpPr txBox="1"/>
          <p:nvPr/>
        </p:nvSpPr>
        <p:spPr>
          <a:xfrm>
            <a:off x="8347495" y="1897302"/>
            <a:ext cx="3602990" cy="434340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PIP-</a:t>
            </a:r>
            <a:r>
              <a:rPr sz="2400" b="1" dirty="0">
                <a:solidFill>
                  <a:srgbClr val="002F86"/>
                </a:solidFill>
                <a:latin typeface="Arial"/>
                <a:cs typeface="Arial"/>
              </a:rPr>
              <a:t>II</a:t>
            </a:r>
            <a:r>
              <a:rPr sz="2400" b="1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Scope</a:t>
            </a:r>
            <a:endParaRPr sz="2400" dirty="0">
              <a:latin typeface="Arial"/>
              <a:cs typeface="Arial"/>
            </a:endParaRPr>
          </a:p>
          <a:p>
            <a:pPr marL="389255" marR="991869" indent="-376555">
              <a:lnSpc>
                <a:spcPct val="135000"/>
              </a:lnSpc>
              <a:spcBef>
                <a:spcPts val="55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800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MeV</a:t>
            </a:r>
            <a:r>
              <a:rPr sz="2000" spc="-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H−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SRF</a:t>
            </a:r>
            <a:r>
              <a:rPr sz="20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linac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CW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RF</a:t>
            </a: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Operations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48895">
              <a:lnSpc>
                <a:spcPct val="135000"/>
              </a:lnSpc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Linac-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to-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Booster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transfer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line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Accelerator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Complex</a:t>
            </a:r>
            <a:r>
              <a:rPr sz="2000" spc="-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Upgrades</a:t>
            </a:r>
            <a:endParaRPr sz="2000" dirty="0">
              <a:latin typeface="Arial"/>
              <a:cs typeface="Arial"/>
            </a:endParaRPr>
          </a:p>
          <a:p>
            <a:pPr marL="388620" marR="1750695">
              <a:lnSpc>
                <a:spcPct val="110000"/>
              </a:lnSpc>
              <a:spcBef>
                <a:spcPts val="600"/>
              </a:spcBef>
            </a:pP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Booster Recycler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Main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Injector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Conventional</a:t>
            </a:r>
            <a:r>
              <a:rPr sz="2000" spc="-4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Facilities</a:t>
            </a:r>
            <a:endParaRPr sz="2000" dirty="0">
              <a:latin typeface="Arial"/>
              <a:cs typeface="Arial"/>
            </a:endParaRPr>
          </a:p>
          <a:p>
            <a:pPr marL="388620" marR="5080">
              <a:lnSpc>
                <a:spcPct val="110000"/>
              </a:lnSpc>
              <a:spcBef>
                <a:spcPts val="600"/>
              </a:spcBef>
            </a:pP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Space</a:t>
            </a:r>
            <a:r>
              <a:rPr sz="20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reserved</a:t>
            </a:r>
            <a:r>
              <a:rPr sz="2000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20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two</a:t>
            </a:r>
            <a:r>
              <a:rPr sz="20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CMs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20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sz="20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sz="20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00"/>
                </a:solidFill>
                <a:latin typeface="Arial"/>
                <a:cs typeface="Arial"/>
              </a:rPr>
              <a:t>Upgrade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46D1A1F-DBF9-4F83-ACC5-E852F4268E5D}"/>
              </a:ext>
            </a:extLst>
          </p:cNvPr>
          <p:cNvSpPr txBox="1"/>
          <p:nvPr/>
        </p:nvSpPr>
        <p:spPr>
          <a:xfrm>
            <a:off x="3422968" y="5572514"/>
            <a:ext cx="47472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6720" marR="5080" indent="-414655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600" i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0000"/>
                </a:solidFill>
                <a:latin typeface="Arial"/>
                <a:cs typeface="Arial"/>
              </a:rPr>
              <a:t>PIP-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II</a:t>
            </a:r>
            <a:r>
              <a:rPr sz="1600" i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scope</a:t>
            </a:r>
            <a:r>
              <a:rPr sz="1600" i="1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enables</a:t>
            </a:r>
            <a:r>
              <a:rPr sz="1600" i="1" spc="-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600" i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accelerator</a:t>
            </a:r>
            <a:r>
              <a:rPr sz="1600" i="1" spc="-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complex</a:t>
            </a:r>
            <a:r>
              <a:rPr sz="1600"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spc="-25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reach</a:t>
            </a:r>
            <a:r>
              <a:rPr sz="1600" i="1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1.2</a:t>
            </a:r>
            <a:r>
              <a:rPr sz="1600"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MW</a:t>
            </a:r>
            <a:r>
              <a:rPr sz="1600"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proton</a:t>
            </a:r>
            <a:r>
              <a:rPr sz="1600"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beam</a:t>
            </a:r>
            <a:r>
              <a:rPr sz="1600"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on</a:t>
            </a:r>
            <a:r>
              <a:rPr sz="1600" i="1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000000"/>
                </a:solidFill>
                <a:latin typeface="Arial"/>
                <a:cs typeface="Arial"/>
              </a:rPr>
              <a:t>LBNF</a:t>
            </a:r>
            <a:r>
              <a:rPr sz="1600" i="1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000000"/>
                </a:solidFill>
                <a:latin typeface="Arial"/>
                <a:cs typeface="Arial"/>
              </a:rPr>
              <a:t>target</a:t>
            </a:r>
            <a:endParaRPr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96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Linac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343F4-A4D0-0C5A-3768-C30C27BE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9808"/>
            <a:ext cx="12192000" cy="5358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F5F002-DAE5-49C1-A0C9-6A5B07ADD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225" y="4608381"/>
            <a:ext cx="3335975" cy="14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20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Performance Parameters</a:t>
            </a:r>
          </a:p>
        </p:txBody>
      </p:sp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E4344901-FB7D-1F0D-4C47-47355642A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024826"/>
              </p:ext>
            </p:extLst>
          </p:nvPr>
        </p:nvGraphicFramePr>
        <p:xfrm>
          <a:off x="1759585" y="1041713"/>
          <a:ext cx="8672830" cy="39649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5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1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86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#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solidFill>
                      <a:srgbClr val="002F86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Scope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solidFill>
                      <a:srgbClr val="002F86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Threshold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KPPs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solidFill>
                      <a:srgbClr val="002F86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Objective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KPPs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solidFill>
                      <a:srgbClr val="002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b="1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 marR="28384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Linac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Energy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Accelerate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H-</a:t>
                      </a:r>
                      <a:r>
                        <a:rPr sz="1600" spc="-3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1600" spc="37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MeV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0" indent="-344170">
                        <a:lnSpc>
                          <a:spcPct val="100000"/>
                        </a:lnSpc>
                        <a:spcBef>
                          <a:spcPts val="385"/>
                        </a:spcBef>
                        <a:buAutoNum type="arabicPeriod"/>
                        <a:tabLst>
                          <a:tab pos="393065" algn="l"/>
                          <a:tab pos="394335" algn="l"/>
                        </a:tabLst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Accelerate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H-</a:t>
                      </a:r>
                      <a:r>
                        <a:rPr sz="1600" spc="-3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700</a:t>
                      </a:r>
                      <a:r>
                        <a:rPr sz="1600" spc="37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MeV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393700" marR="572770" indent="-343535">
                        <a:lnSpc>
                          <a:spcPct val="100000"/>
                        </a:lnSpc>
                        <a:buAutoNum type="arabicPeriod"/>
                        <a:tabLst>
                          <a:tab pos="393065" algn="l"/>
                          <a:tab pos="394335" algn="l"/>
                        </a:tabLst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Linac</a:t>
                      </a:r>
                      <a:r>
                        <a:rPr sz="1600" spc="-7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systems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required</a:t>
                      </a:r>
                      <a:r>
                        <a:rPr sz="1600" spc="-6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accelerate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800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MeV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installed</a:t>
                      </a:r>
                      <a:r>
                        <a:rPr sz="1600" spc="-7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tested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1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50800" marR="28384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Linac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Intensity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50800" marR="147955">
                        <a:lnSpc>
                          <a:spcPct val="100000"/>
                        </a:lnSpc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delivered</a:t>
                      </a:r>
                      <a:r>
                        <a:rPr sz="1600" spc="-6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Dump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at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sz="1600" spc="-3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Linac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641985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intensity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1.3E12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particles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600" spc="-1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pulse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(H-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sz="1600" spc="-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600" spc="-1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1600" spc="-1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Hz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delivered</a:t>
                      </a:r>
                      <a:r>
                        <a:rPr sz="1600" spc="-6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Line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Dump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113664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1600" b="1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50800" marR="191770">
                        <a:lnSpc>
                          <a:spcPct val="100000"/>
                        </a:lnSpc>
                      </a:pP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Booster/ Recycler/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Main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Injector upgrades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9144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Booster,</a:t>
                      </a:r>
                      <a:r>
                        <a:rPr sz="1600" spc="-6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Recycler,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Main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Injector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Upgrades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support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operations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power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1.2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MW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on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LBNF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target</a:t>
                      </a:r>
                      <a:r>
                        <a:rPr sz="1600" spc="-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are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installed</a:t>
                      </a:r>
                      <a:r>
                        <a:rPr sz="1600" spc="-7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600" spc="-5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tested</a:t>
                      </a:r>
                      <a:r>
                        <a:rPr sz="1600" spc="-4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without</a:t>
                      </a:r>
                      <a:r>
                        <a:rPr sz="1600" spc="-2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2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13081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90170" marR="1320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Linac</a:t>
                      </a:r>
                      <a:r>
                        <a:rPr sz="1600" spc="-6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beam</a:t>
                      </a:r>
                      <a:r>
                        <a:rPr sz="1600" spc="-4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injected</a:t>
                      </a:r>
                      <a:r>
                        <a:rPr sz="1600" spc="-6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600" spc="-6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circulated</a:t>
                      </a:r>
                      <a:r>
                        <a:rPr sz="1600" spc="-5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35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1600" spc="-10" dirty="0">
                          <a:solidFill>
                            <a:srgbClr val="002F86"/>
                          </a:solidFill>
                          <a:latin typeface="Arial"/>
                          <a:cs typeface="Arial"/>
                        </a:rPr>
                        <a:t>Booster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2D86"/>
                      </a:solidFill>
                      <a:prstDash val="solid"/>
                    </a:lnL>
                    <a:lnR w="9525">
                      <a:solidFill>
                        <a:srgbClr val="002D86"/>
                      </a:solidFill>
                      <a:prstDash val="solid"/>
                    </a:lnR>
                    <a:lnT w="9525">
                      <a:solidFill>
                        <a:srgbClr val="002D86"/>
                      </a:solidFill>
                      <a:prstDash val="solid"/>
                    </a:lnT>
                    <a:lnB w="9525">
                      <a:solidFill>
                        <a:srgbClr val="002D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ject 7">
            <a:extLst>
              <a:ext uri="{FF2B5EF4-FFF2-40B4-BE49-F238E27FC236}">
                <a16:creationId xmlns:a16="http://schemas.microsoft.com/office/drawing/2014/main" id="{456CD90F-E750-430A-B777-DD24519A2159}"/>
              </a:ext>
            </a:extLst>
          </p:cNvPr>
          <p:cNvSpPr txBox="1"/>
          <p:nvPr/>
        </p:nvSpPr>
        <p:spPr>
          <a:xfrm>
            <a:off x="304800" y="5164228"/>
            <a:ext cx="11479657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Objective</a:t>
            </a:r>
            <a:r>
              <a:rPr sz="18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KPPs</a:t>
            </a:r>
            <a:r>
              <a:rPr sz="1800" spc="-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sz="18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aligned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with the</a:t>
            </a:r>
            <a:r>
              <a:rPr sz="18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baseline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project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sco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pe. However, the normal operating beam parameters: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800 MeV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20 Hz</a:t>
            </a:r>
          </a:p>
          <a:p>
            <a:pPr marL="755650" marR="5080" lvl="1" indent="-2857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&lt;2 mA&gt; </a:t>
            </a:r>
            <a:endParaRPr lang="en-US" sz="1800" spc="-1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516C2B09-2D7E-8387-5DD3-01925456835B}"/>
              </a:ext>
            </a:extLst>
          </p:cNvPr>
          <p:cNvSpPr/>
          <p:nvPr/>
        </p:nvSpPr>
        <p:spPr>
          <a:xfrm>
            <a:off x="2640458" y="5496674"/>
            <a:ext cx="287677" cy="826846"/>
          </a:xfrm>
          <a:prstGeom prst="rightBrac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A565D4-0390-C0F4-FFE4-8ABB825EC9AC}"/>
              </a:ext>
            </a:extLst>
          </p:cNvPr>
          <p:cNvSpPr txBox="1"/>
          <p:nvPr/>
        </p:nvSpPr>
        <p:spPr>
          <a:xfrm>
            <a:off x="3453830" y="5617709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4.97E17 particles/</a:t>
            </a:r>
            <a:r>
              <a:rPr lang="en-US" dirty="0" err="1">
                <a:solidFill>
                  <a:srgbClr val="000000"/>
                </a:solidFill>
              </a:rPr>
              <a:t>hr</a:t>
            </a:r>
            <a:r>
              <a:rPr lang="en-US" dirty="0">
                <a:solidFill>
                  <a:srgbClr val="000000"/>
                </a:solidFill>
              </a:rPr>
              <a:t>                   </a:t>
            </a:r>
            <a:r>
              <a:rPr lang="en-US" sz="3200" dirty="0">
                <a:solidFill>
                  <a:srgbClr val="000000"/>
                </a:solidFill>
              </a:rPr>
              <a:t>17.6 kW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86B3F3-7FF9-8AC7-A977-F397F125AD02}"/>
              </a:ext>
            </a:extLst>
          </p:cNvPr>
          <p:cNvSpPr/>
          <p:nvPr/>
        </p:nvSpPr>
        <p:spPr>
          <a:xfrm>
            <a:off x="6995951" y="5770477"/>
            <a:ext cx="205273" cy="2792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8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Project Management and L2 Systems and Managers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5B2AA-E1F5-5DB8-D0BC-A332EE848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30" y="846510"/>
            <a:ext cx="10749298" cy="53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1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Installation and Commissioning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406B94F-5DE4-DAAA-AAED-235A4A4B2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58" y="781049"/>
            <a:ext cx="2221323" cy="55312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74E344-FEF5-507E-4B8F-6770AF68F450}"/>
              </a:ext>
            </a:extLst>
          </p:cNvPr>
          <p:cNvGrpSpPr/>
          <p:nvPr/>
        </p:nvGrpSpPr>
        <p:grpSpPr>
          <a:xfrm>
            <a:off x="7439716" y="1539712"/>
            <a:ext cx="1554480" cy="581152"/>
            <a:chOff x="6995895" y="1794578"/>
            <a:chExt cx="1554480" cy="581152"/>
          </a:xfrm>
        </p:grpSpPr>
        <p:sp>
          <p:nvSpPr>
            <p:cNvPr id="7" name="Rounded Rectangle 96">
              <a:extLst>
                <a:ext uri="{FF2B5EF4-FFF2-40B4-BE49-F238E27FC236}">
                  <a16:creationId xmlns:a16="http://schemas.microsoft.com/office/drawing/2014/main" id="{64C1A9D8-34B7-22A3-2E90-3AC9FA2A23DA}"/>
                </a:ext>
              </a:extLst>
            </p:cNvPr>
            <p:cNvSpPr/>
            <p:nvPr/>
          </p:nvSpPr>
          <p:spPr>
            <a:xfrm>
              <a:off x="6995895" y="1799658"/>
              <a:ext cx="1554480" cy="576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endParaRPr lang="en-US" sz="7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Helvetica" pitchFamily="2" charset="0"/>
                </a:rPr>
                <a:t>C. Baffes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highlight>
                    <a:srgbClr val="FFFF00"/>
                  </a:highlight>
                  <a:latin typeface="Helvetica" pitchFamily="2" charset="0"/>
                </a:rPr>
                <a:t>M. Geelhoed*</a:t>
              </a:r>
            </a:p>
          </p:txBody>
        </p:sp>
        <p:sp>
          <p:nvSpPr>
            <p:cNvPr id="8" name="Rounded Rectangle 97">
              <a:extLst>
                <a:ext uri="{FF2B5EF4-FFF2-40B4-BE49-F238E27FC236}">
                  <a16:creationId xmlns:a16="http://schemas.microsoft.com/office/drawing/2014/main" id="{C30078EE-4646-786A-9237-35232496DA94}"/>
                </a:ext>
              </a:extLst>
            </p:cNvPr>
            <p:cNvSpPr/>
            <p:nvPr/>
          </p:nvSpPr>
          <p:spPr>
            <a:xfrm>
              <a:off x="6995895" y="1794578"/>
              <a:ext cx="1554480" cy="274320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121.04.05</a:t>
              </a:r>
            </a:p>
            <a:p>
              <a:pPr algn="ctr"/>
              <a:r>
                <a:rPr lang="en-US" sz="800" dirty="0">
                  <a:latin typeface="Helvetica" pitchFamily="2" charset="0"/>
                </a:rPr>
                <a:t>Linac Installation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FD609D-1605-F954-8FE2-25FB336E606A}"/>
              </a:ext>
            </a:extLst>
          </p:cNvPr>
          <p:cNvGrpSpPr/>
          <p:nvPr/>
        </p:nvGrpSpPr>
        <p:grpSpPr>
          <a:xfrm>
            <a:off x="5830894" y="2659931"/>
            <a:ext cx="1371600" cy="457200"/>
            <a:chOff x="2432750" y="1749740"/>
            <a:chExt cx="1554480" cy="355623"/>
          </a:xfrm>
        </p:grpSpPr>
        <p:sp>
          <p:nvSpPr>
            <p:cNvPr id="10" name="Rounded Rectangle 56">
              <a:extLst>
                <a:ext uri="{FF2B5EF4-FFF2-40B4-BE49-F238E27FC236}">
                  <a16:creationId xmlns:a16="http://schemas.microsoft.com/office/drawing/2014/main" id="{D2107210-CBA9-E2EE-AF9B-89DE7428F7B4}"/>
                </a:ext>
              </a:extLst>
            </p:cNvPr>
            <p:cNvSpPr/>
            <p:nvPr/>
          </p:nvSpPr>
          <p:spPr>
            <a:xfrm>
              <a:off x="2432750" y="1754821"/>
              <a:ext cx="1554480" cy="350542"/>
            </a:xfrm>
            <a:prstGeom prst="roundRect">
              <a:avLst/>
            </a:prstGeom>
            <a:no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1" name="Rounded Rectangle 57">
              <a:extLst>
                <a:ext uri="{FF2B5EF4-FFF2-40B4-BE49-F238E27FC236}">
                  <a16:creationId xmlns:a16="http://schemas.microsoft.com/office/drawing/2014/main" id="{50085F7A-0641-CB4C-6120-0EDC23218ED4}"/>
                </a:ext>
              </a:extLst>
            </p:cNvPr>
            <p:cNvSpPr/>
            <p:nvPr/>
          </p:nvSpPr>
          <p:spPr>
            <a:xfrm>
              <a:off x="2432750" y="1749740"/>
              <a:ext cx="1554480" cy="346933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Support Equipment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EC2D0C-BA14-3A70-F412-ABC35801F469}"/>
              </a:ext>
            </a:extLst>
          </p:cNvPr>
          <p:cNvGrpSpPr/>
          <p:nvPr/>
        </p:nvGrpSpPr>
        <p:grpSpPr>
          <a:xfrm>
            <a:off x="7530238" y="2659931"/>
            <a:ext cx="1371600" cy="457200"/>
            <a:chOff x="2432750" y="1749741"/>
            <a:chExt cx="1554480" cy="355622"/>
          </a:xfrm>
        </p:grpSpPr>
        <p:sp>
          <p:nvSpPr>
            <p:cNvPr id="13" name="Rounded Rectangle 56">
              <a:extLst>
                <a:ext uri="{FF2B5EF4-FFF2-40B4-BE49-F238E27FC236}">
                  <a16:creationId xmlns:a16="http://schemas.microsoft.com/office/drawing/2014/main" id="{47786565-1ADA-F5F8-E6C9-EC0F99E47167}"/>
                </a:ext>
              </a:extLst>
            </p:cNvPr>
            <p:cNvSpPr/>
            <p:nvPr/>
          </p:nvSpPr>
          <p:spPr>
            <a:xfrm>
              <a:off x="2432750" y="1754821"/>
              <a:ext cx="1554480" cy="350542"/>
            </a:xfrm>
            <a:prstGeom prst="roundRect">
              <a:avLst/>
            </a:prstGeom>
            <a:no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14" name="Rounded Rectangle 57">
              <a:extLst>
                <a:ext uri="{FF2B5EF4-FFF2-40B4-BE49-F238E27FC236}">
                  <a16:creationId xmlns:a16="http://schemas.microsoft.com/office/drawing/2014/main" id="{45A18A15-4EEC-E1BB-7358-D72023EA7A31}"/>
                </a:ext>
              </a:extLst>
            </p:cNvPr>
            <p:cNvSpPr/>
            <p:nvPr/>
          </p:nvSpPr>
          <p:spPr>
            <a:xfrm>
              <a:off x="2432750" y="1749741"/>
              <a:ext cx="1554480" cy="339649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Installation Planning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A9F1D-BB92-6012-D55A-2A00EA28BA5B}"/>
              </a:ext>
            </a:extLst>
          </p:cNvPr>
          <p:cNvGrpSpPr/>
          <p:nvPr/>
        </p:nvGrpSpPr>
        <p:grpSpPr>
          <a:xfrm>
            <a:off x="9544096" y="3217721"/>
            <a:ext cx="1178650" cy="557108"/>
            <a:chOff x="2432750" y="1749741"/>
            <a:chExt cx="1554480" cy="355622"/>
          </a:xfrm>
        </p:grpSpPr>
        <p:sp>
          <p:nvSpPr>
            <p:cNvPr id="17" name="Rounded Rectangle 56">
              <a:extLst>
                <a:ext uri="{FF2B5EF4-FFF2-40B4-BE49-F238E27FC236}">
                  <a16:creationId xmlns:a16="http://schemas.microsoft.com/office/drawing/2014/main" id="{24C63E59-9171-7DFB-8E2E-CE1AE7077592}"/>
                </a:ext>
              </a:extLst>
            </p:cNvPr>
            <p:cNvSpPr/>
            <p:nvPr/>
          </p:nvSpPr>
          <p:spPr>
            <a:xfrm>
              <a:off x="2432750" y="1754821"/>
              <a:ext cx="1554480" cy="350542"/>
            </a:xfrm>
            <a:prstGeom prst="roundRect">
              <a:avLst/>
            </a:prstGeom>
            <a:no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Helvetica" pitchFamily="2" charset="0"/>
                </a:rPr>
                <a:t>D</a:t>
              </a: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Helvetica" pitchFamily="2" charset="0"/>
                </a:rPr>
                <a:t>D. Lambert</a:t>
              </a:r>
            </a:p>
          </p:txBody>
        </p:sp>
        <p:sp>
          <p:nvSpPr>
            <p:cNvPr id="18" name="Rounded Rectangle 57">
              <a:extLst>
                <a:ext uri="{FF2B5EF4-FFF2-40B4-BE49-F238E27FC236}">
                  <a16:creationId xmlns:a16="http://schemas.microsoft.com/office/drawing/2014/main" id="{4BCBF21C-274A-BF44-F2D4-962A99BD0B5C}"/>
                </a:ext>
              </a:extLst>
            </p:cNvPr>
            <p:cNvSpPr/>
            <p:nvPr/>
          </p:nvSpPr>
          <p:spPr>
            <a:xfrm>
              <a:off x="2432750" y="1749741"/>
              <a:ext cx="1554480" cy="155448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PIP2IT Disassembly, Cryomodule Storage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36BF31-E94D-B762-E318-8116597D2A2B}"/>
              </a:ext>
            </a:extLst>
          </p:cNvPr>
          <p:cNvGrpSpPr/>
          <p:nvPr/>
        </p:nvGrpSpPr>
        <p:grpSpPr>
          <a:xfrm>
            <a:off x="9245202" y="2659931"/>
            <a:ext cx="1371600" cy="457200"/>
            <a:chOff x="2432750" y="1749740"/>
            <a:chExt cx="1554480" cy="355623"/>
          </a:xfrm>
        </p:grpSpPr>
        <p:sp>
          <p:nvSpPr>
            <p:cNvPr id="20" name="Rounded Rectangle 56">
              <a:extLst>
                <a:ext uri="{FF2B5EF4-FFF2-40B4-BE49-F238E27FC236}">
                  <a16:creationId xmlns:a16="http://schemas.microsoft.com/office/drawing/2014/main" id="{22447AA2-DDE9-1F1F-6058-AB48A7EE7A4D}"/>
                </a:ext>
              </a:extLst>
            </p:cNvPr>
            <p:cNvSpPr/>
            <p:nvPr/>
          </p:nvSpPr>
          <p:spPr>
            <a:xfrm>
              <a:off x="2432750" y="1754821"/>
              <a:ext cx="1554480" cy="350542"/>
            </a:xfrm>
            <a:prstGeom prst="roundRect">
              <a:avLst/>
            </a:prstGeom>
            <a:noFill/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Helvetica" pitchFamily="2" charset="0"/>
                </a:rPr>
                <a:t>D</a:t>
              </a:r>
            </a:p>
            <a:p>
              <a:pPr algn="ctr"/>
              <a:endParaRPr lang="en-US" sz="8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21" name="Rounded Rectangle 57">
              <a:extLst>
                <a:ext uri="{FF2B5EF4-FFF2-40B4-BE49-F238E27FC236}">
                  <a16:creationId xmlns:a16="http://schemas.microsoft.com/office/drawing/2014/main" id="{91E8BFC9-0B2E-DCD3-DC4E-BFF58AA9ADF1}"/>
                </a:ext>
              </a:extLst>
            </p:cNvPr>
            <p:cNvSpPr/>
            <p:nvPr/>
          </p:nvSpPr>
          <p:spPr>
            <a:xfrm>
              <a:off x="2432750" y="1749740"/>
              <a:ext cx="1554480" cy="350541"/>
            </a:xfrm>
            <a:prstGeom prst="roundRect">
              <a:avLst/>
            </a:prstGeom>
            <a:solidFill>
              <a:srgbClr val="8A2A2B"/>
            </a:solidFill>
            <a:ln w="381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latin typeface="Helvetica" pitchFamily="2" charset="0"/>
                </a:rPr>
                <a:t>Linac Installation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4E85BE-056C-CCF4-EB3B-9A0EB8AF20D1}"/>
              </a:ext>
            </a:extLst>
          </p:cNvPr>
          <p:cNvGrpSpPr/>
          <p:nvPr/>
        </p:nvGrpSpPr>
        <p:grpSpPr>
          <a:xfrm>
            <a:off x="6099309" y="3281409"/>
            <a:ext cx="1188720" cy="2484071"/>
            <a:chOff x="8901009" y="3368069"/>
            <a:chExt cx="1188720" cy="248407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FBE705B-E8E3-9A1E-5CB6-D02D6BAFE52D}"/>
                </a:ext>
              </a:extLst>
            </p:cNvPr>
            <p:cNvGrpSpPr/>
            <p:nvPr/>
          </p:nvGrpSpPr>
          <p:grpSpPr>
            <a:xfrm>
              <a:off x="8901009" y="3368069"/>
              <a:ext cx="1188720" cy="355622"/>
              <a:chOff x="2432750" y="1749741"/>
              <a:chExt cx="1554480" cy="355622"/>
            </a:xfrm>
          </p:grpSpPr>
          <p:sp>
            <p:nvSpPr>
              <p:cNvPr id="39" name="Rounded Rectangle 56">
                <a:extLst>
                  <a:ext uri="{FF2B5EF4-FFF2-40B4-BE49-F238E27FC236}">
                    <a16:creationId xmlns:a16="http://schemas.microsoft.com/office/drawing/2014/main" id="{9F0014AF-49FF-F3E4-031E-2E920FA9D55D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R. Ridgway</a:t>
                </a:r>
              </a:p>
            </p:txBody>
          </p:sp>
          <p:sp>
            <p:nvSpPr>
              <p:cNvPr id="40" name="Rounded Rectangle 57">
                <a:extLst>
                  <a:ext uri="{FF2B5EF4-FFF2-40B4-BE49-F238E27FC236}">
                    <a16:creationId xmlns:a16="http://schemas.microsoft.com/office/drawing/2014/main" id="{7DD41FB9-2B51-8140-1A17-410DD4DC0C9B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Cryomodule Stands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92E9D00-7951-C922-0401-47BF2F5FF9E7}"/>
                </a:ext>
              </a:extLst>
            </p:cNvPr>
            <p:cNvGrpSpPr/>
            <p:nvPr/>
          </p:nvGrpSpPr>
          <p:grpSpPr>
            <a:xfrm>
              <a:off x="8901009" y="3796981"/>
              <a:ext cx="1188720" cy="347472"/>
              <a:chOff x="2432750" y="1749741"/>
              <a:chExt cx="1554480" cy="355622"/>
            </a:xfrm>
          </p:grpSpPr>
          <p:sp>
            <p:nvSpPr>
              <p:cNvPr id="37" name="Rounded Rectangle 56">
                <a:extLst>
                  <a:ext uri="{FF2B5EF4-FFF2-40B4-BE49-F238E27FC236}">
                    <a16:creationId xmlns:a16="http://schemas.microsoft.com/office/drawing/2014/main" id="{0D6FBB17-AD14-3FB8-0A63-7C43424BF157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C. Baffes</a:t>
                </a:r>
              </a:p>
            </p:txBody>
          </p:sp>
          <p:sp>
            <p:nvSpPr>
              <p:cNvPr id="38" name="Rounded Rectangle 57">
                <a:extLst>
                  <a:ext uri="{FF2B5EF4-FFF2-40B4-BE49-F238E27FC236}">
                    <a16:creationId xmlns:a16="http://schemas.microsoft.com/office/drawing/2014/main" id="{8FAC6E96-6D65-A725-DC4E-E26EED0FB5D2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CTTS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23CA809-05EA-0895-C789-0F020F1EBB8D}"/>
                </a:ext>
              </a:extLst>
            </p:cNvPr>
            <p:cNvGrpSpPr/>
            <p:nvPr/>
          </p:nvGrpSpPr>
          <p:grpSpPr>
            <a:xfrm>
              <a:off x="8901009" y="4217863"/>
              <a:ext cx="1188720" cy="355622"/>
              <a:chOff x="2432750" y="1749741"/>
              <a:chExt cx="1554480" cy="355622"/>
            </a:xfrm>
          </p:grpSpPr>
          <p:sp>
            <p:nvSpPr>
              <p:cNvPr id="35" name="Rounded Rectangle 56">
                <a:extLst>
                  <a:ext uri="{FF2B5EF4-FFF2-40B4-BE49-F238E27FC236}">
                    <a16:creationId xmlns:a16="http://schemas.microsoft.com/office/drawing/2014/main" id="{1410CF5A-133B-8042-392E-65F248BB7357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K. Kendziora</a:t>
                </a:r>
              </a:p>
            </p:txBody>
          </p:sp>
          <p:sp>
            <p:nvSpPr>
              <p:cNvPr id="36" name="Rounded Rectangle 57">
                <a:extLst>
                  <a:ext uri="{FF2B5EF4-FFF2-40B4-BE49-F238E27FC236}">
                    <a16:creationId xmlns:a16="http://schemas.microsoft.com/office/drawing/2014/main" id="{A97E462C-1BAE-239A-8277-8DA820576884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Warm Unit Structures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1151B9-A227-F4CC-FD0A-4F05394942AF}"/>
                </a:ext>
              </a:extLst>
            </p:cNvPr>
            <p:cNvGrpSpPr/>
            <p:nvPr/>
          </p:nvGrpSpPr>
          <p:grpSpPr>
            <a:xfrm>
              <a:off x="8901009" y="4642839"/>
              <a:ext cx="1188720" cy="355622"/>
              <a:chOff x="2432750" y="1749741"/>
              <a:chExt cx="1554480" cy="355622"/>
            </a:xfrm>
          </p:grpSpPr>
          <p:sp>
            <p:nvSpPr>
              <p:cNvPr id="33" name="Rounded Rectangle 56">
                <a:extLst>
                  <a:ext uri="{FF2B5EF4-FFF2-40B4-BE49-F238E27FC236}">
                    <a16:creationId xmlns:a16="http://schemas.microsoft.com/office/drawing/2014/main" id="{708ED932-5FEE-A1CA-1B6A-EC847AC294FD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K. Kendziora</a:t>
                </a:r>
              </a:p>
            </p:txBody>
          </p:sp>
          <p:sp>
            <p:nvSpPr>
              <p:cNvPr id="34" name="Rounded Rectangle 57">
                <a:extLst>
                  <a:ext uri="{FF2B5EF4-FFF2-40B4-BE49-F238E27FC236}">
                    <a16:creationId xmlns:a16="http://schemas.microsoft.com/office/drawing/2014/main" id="{B575F484-74B1-26ED-57D9-566F01A46237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Installation Tools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4F587AE-2B72-F593-E138-272254234B10}"/>
                </a:ext>
              </a:extLst>
            </p:cNvPr>
            <p:cNvGrpSpPr/>
            <p:nvPr/>
          </p:nvGrpSpPr>
          <p:grpSpPr>
            <a:xfrm>
              <a:off x="8901009" y="5068505"/>
              <a:ext cx="1188720" cy="355622"/>
              <a:chOff x="2432750" y="1749741"/>
              <a:chExt cx="1554480" cy="355622"/>
            </a:xfrm>
          </p:grpSpPr>
          <p:sp>
            <p:nvSpPr>
              <p:cNvPr id="31" name="Rounded Rectangle 56">
                <a:extLst>
                  <a:ext uri="{FF2B5EF4-FFF2-40B4-BE49-F238E27FC236}">
                    <a16:creationId xmlns:a16="http://schemas.microsoft.com/office/drawing/2014/main" id="{384708C3-B184-5911-CDCF-C7D796A02CE8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M. Simon</a:t>
                </a:r>
              </a:p>
            </p:txBody>
          </p:sp>
          <p:sp>
            <p:nvSpPr>
              <p:cNvPr id="32" name="Rounded Rectangle 57">
                <a:extLst>
                  <a:ext uri="{FF2B5EF4-FFF2-40B4-BE49-F238E27FC236}">
                    <a16:creationId xmlns:a16="http://schemas.microsoft.com/office/drawing/2014/main" id="{C4E1D272-5EA0-780A-2E21-D644785DFE88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CDS Access Platform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E79D6A8-D32E-C662-3719-5BAC0023F6D0}"/>
                </a:ext>
              </a:extLst>
            </p:cNvPr>
            <p:cNvGrpSpPr/>
            <p:nvPr/>
          </p:nvGrpSpPr>
          <p:grpSpPr>
            <a:xfrm>
              <a:off x="8901009" y="5496518"/>
              <a:ext cx="1188720" cy="355622"/>
              <a:chOff x="2432750" y="1749741"/>
              <a:chExt cx="1554480" cy="355622"/>
            </a:xfrm>
          </p:grpSpPr>
          <p:sp>
            <p:nvSpPr>
              <p:cNvPr id="29" name="Rounded Rectangle 56">
                <a:extLst>
                  <a:ext uri="{FF2B5EF4-FFF2-40B4-BE49-F238E27FC236}">
                    <a16:creationId xmlns:a16="http://schemas.microsoft.com/office/drawing/2014/main" id="{16FC4809-FF3C-EEE7-0D70-8689F2AF79D0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K. Kendziora</a:t>
                </a:r>
              </a:p>
            </p:txBody>
          </p:sp>
          <p:sp>
            <p:nvSpPr>
              <p:cNvPr id="30" name="Rounded Rectangle 57">
                <a:extLst>
                  <a:ext uri="{FF2B5EF4-FFF2-40B4-BE49-F238E27FC236}">
                    <a16:creationId xmlns:a16="http://schemas.microsoft.com/office/drawing/2014/main" id="{3570163C-3CFB-8187-7FC8-D0C6AEBF2943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HBB Shield Door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05BF77-BE89-0C3B-0B87-F36A9298FFD7}"/>
              </a:ext>
            </a:extLst>
          </p:cNvPr>
          <p:cNvGrpSpPr/>
          <p:nvPr/>
        </p:nvGrpSpPr>
        <p:grpSpPr>
          <a:xfrm>
            <a:off x="7864166" y="3268602"/>
            <a:ext cx="1188720" cy="2397913"/>
            <a:chOff x="7144417" y="1471298"/>
            <a:chExt cx="1188720" cy="23979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5F8B15-92BD-DAE4-664F-F6E44711C27F}"/>
                </a:ext>
              </a:extLst>
            </p:cNvPr>
            <p:cNvGrpSpPr/>
            <p:nvPr/>
          </p:nvGrpSpPr>
          <p:grpSpPr>
            <a:xfrm>
              <a:off x="7144417" y="1471298"/>
              <a:ext cx="1188720" cy="347472"/>
              <a:chOff x="2432750" y="1749741"/>
              <a:chExt cx="1554480" cy="355622"/>
            </a:xfrm>
          </p:grpSpPr>
          <p:sp>
            <p:nvSpPr>
              <p:cNvPr id="55" name="Rounded Rectangle 56">
                <a:extLst>
                  <a:ext uri="{FF2B5EF4-FFF2-40B4-BE49-F238E27FC236}">
                    <a16:creationId xmlns:a16="http://schemas.microsoft.com/office/drawing/2014/main" id="{B68D4810-659A-E091-8541-BBA1976D3687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T. Hamerla</a:t>
                </a:r>
              </a:p>
            </p:txBody>
          </p:sp>
          <p:sp>
            <p:nvSpPr>
              <p:cNvPr id="56" name="Rounded Rectangle 57">
                <a:extLst>
                  <a:ext uri="{FF2B5EF4-FFF2-40B4-BE49-F238E27FC236}">
                    <a16:creationId xmlns:a16="http://schemas.microsoft.com/office/drawing/2014/main" id="{4EFF5BCD-3273-7520-153A-93BEE38A62B1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CAD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172C6C8-AD77-E973-2DC2-A9AB3118E0E7}"/>
                </a:ext>
              </a:extLst>
            </p:cNvPr>
            <p:cNvGrpSpPr/>
            <p:nvPr/>
          </p:nvGrpSpPr>
          <p:grpSpPr>
            <a:xfrm>
              <a:off x="7144417" y="1891422"/>
              <a:ext cx="1188720" cy="471424"/>
              <a:chOff x="2076536" y="2220931"/>
              <a:chExt cx="1188720" cy="471424"/>
            </a:xfrm>
          </p:grpSpPr>
          <p:sp>
            <p:nvSpPr>
              <p:cNvPr id="53" name="Rounded Rectangle 56">
                <a:extLst>
                  <a:ext uri="{FF2B5EF4-FFF2-40B4-BE49-F238E27FC236}">
                    <a16:creationId xmlns:a16="http://schemas.microsoft.com/office/drawing/2014/main" id="{189CECD1-0945-3C9B-E794-E6CC9459FBCB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Helvetica" pitchFamily="2" charset="0"/>
                  </a:rPr>
                  <a:t>A. Bujak</a:t>
                </a:r>
              </a:p>
            </p:txBody>
          </p:sp>
          <p:sp>
            <p:nvSpPr>
              <p:cNvPr id="54" name="Rounded Rectangle 57">
                <a:extLst>
                  <a:ext uri="{FF2B5EF4-FFF2-40B4-BE49-F238E27FC236}">
                    <a16:creationId xmlns:a16="http://schemas.microsoft.com/office/drawing/2014/main" id="{0EF97461-049F-30CF-3D67-C50BE3B2AA4F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Installation Traveler Development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F4DCB8C-5652-3274-BD2F-9FE9387A9650}"/>
                </a:ext>
              </a:extLst>
            </p:cNvPr>
            <p:cNvGrpSpPr/>
            <p:nvPr/>
          </p:nvGrpSpPr>
          <p:grpSpPr>
            <a:xfrm>
              <a:off x="7144417" y="2432733"/>
              <a:ext cx="1188720" cy="471424"/>
              <a:chOff x="2076536" y="2220931"/>
              <a:chExt cx="1188720" cy="471424"/>
            </a:xfrm>
          </p:grpSpPr>
          <p:sp>
            <p:nvSpPr>
              <p:cNvPr id="51" name="Rounded Rectangle 56">
                <a:extLst>
                  <a:ext uri="{FF2B5EF4-FFF2-40B4-BE49-F238E27FC236}">
                    <a16:creationId xmlns:a16="http://schemas.microsoft.com/office/drawing/2014/main" id="{C59B4731-D486-BD35-6653-537823B4059A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M. Simon</a:t>
                </a:r>
              </a:p>
            </p:txBody>
          </p:sp>
          <p:sp>
            <p:nvSpPr>
              <p:cNvPr id="52" name="Rounded Rectangle 57">
                <a:extLst>
                  <a:ext uri="{FF2B5EF4-FFF2-40B4-BE49-F238E27FC236}">
                    <a16:creationId xmlns:a16="http://schemas.microsoft.com/office/drawing/2014/main" id="{24447EC6-BEAF-56F9-095D-C1F0CCE57D6B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latin typeface="Helvetica" pitchFamily="2" charset="0"/>
                  </a:rPr>
                  <a:t>Installation Procurement Planning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AD9BF3D-949D-5643-488C-3470EE8DA84B}"/>
                </a:ext>
              </a:extLst>
            </p:cNvPr>
            <p:cNvGrpSpPr/>
            <p:nvPr/>
          </p:nvGrpSpPr>
          <p:grpSpPr>
            <a:xfrm>
              <a:off x="7144417" y="2978104"/>
              <a:ext cx="1188720" cy="471424"/>
              <a:chOff x="2076536" y="2220931"/>
              <a:chExt cx="1188720" cy="471424"/>
            </a:xfrm>
          </p:grpSpPr>
          <p:sp>
            <p:nvSpPr>
              <p:cNvPr id="49" name="Rounded Rectangle 56">
                <a:extLst>
                  <a:ext uri="{FF2B5EF4-FFF2-40B4-BE49-F238E27FC236}">
                    <a16:creationId xmlns:a16="http://schemas.microsoft.com/office/drawing/2014/main" id="{727F7592-9C23-23C7-4A85-2CAF2C8DC33B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M. Geelhoed</a:t>
                </a:r>
              </a:p>
            </p:txBody>
          </p:sp>
          <p:sp>
            <p:nvSpPr>
              <p:cNvPr id="50" name="Rounded Rectangle 57">
                <a:extLst>
                  <a:ext uri="{FF2B5EF4-FFF2-40B4-BE49-F238E27FC236}">
                    <a16:creationId xmlns:a16="http://schemas.microsoft.com/office/drawing/2014/main" id="{EB6EAB8D-5559-038E-5119-83D874767EDC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Verification &amp; Validation Lead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A57309D-AC4E-373B-43A7-677DCCEBA216}"/>
                </a:ext>
              </a:extLst>
            </p:cNvPr>
            <p:cNvGrpSpPr/>
            <p:nvPr/>
          </p:nvGrpSpPr>
          <p:grpSpPr>
            <a:xfrm>
              <a:off x="7144417" y="3521739"/>
              <a:ext cx="1188720" cy="347472"/>
              <a:chOff x="2432750" y="1749741"/>
              <a:chExt cx="1554480" cy="355622"/>
            </a:xfrm>
          </p:grpSpPr>
          <p:sp>
            <p:nvSpPr>
              <p:cNvPr id="47" name="Rounded Rectangle 56">
                <a:extLst>
                  <a:ext uri="{FF2B5EF4-FFF2-40B4-BE49-F238E27FC236}">
                    <a16:creationId xmlns:a16="http://schemas.microsoft.com/office/drawing/2014/main" id="{C4A49645-2662-534E-D129-C8340FADBE29}"/>
                  </a:ext>
                </a:extLst>
              </p:cNvPr>
              <p:cNvSpPr/>
              <p:nvPr/>
            </p:nvSpPr>
            <p:spPr>
              <a:xfrm>
                <a:off x="2432750" y="1754821"/>
                <a:ext cx="1554480" cy="350542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V. </a:t>
                </a:r>
                <a:r>
                  <a:rPr lang="en-US" sz="800" dirty="0" err="1">
                    <a:solidFill>
                      <a:schemeClr val="tx1"/>
                    </a:solidFill>
                    <a:latin typeface="Helvetica" pitchFamily="2" charset="0"/>
                  </a:rPr>
                  <a:t>Bocean</a:t>
                </a:r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ounded Rectangle 57">
                <a:extLst>
                  <a:ext uri="{FF2B5EF4-FFF2-40B4-BE49-F238E27FC236}">
                    <a16:creationId xmlns:a16="http://schemas.microsoft.com/office/drawing/2014/main" id="{C9E10FEA-4986-F03B-E0E8-8A96972C85B2}"/>
                  </a:ext>
                </a:extLst>
              </p:cNvPr>
              <p:cNvSpPr/>
              <p:nvPr/>
            </p:nvSpPr>
            <p:spPr>
              <a:xfrm>
                <a:off x="2432750" y="1749741"/>
                <a:ext cx="1554480" cy="155448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Alignment Network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81DC48-F406-97AE-5A9E-598865AB7031}"/>
              </a:ext>
            </a:extLst>
          </p:cNvPr>
          <p:cNvGrpSpPr/>
          <p:nvPr/>
        </p:nvGrpSpPr>
        <p:grpSpPr>
          <a:xfrm>
            <a:off x="9545345" y="3844477"/>
            <a:ext cx="1188720" cy="1558116"/>
            <a:chOff x="7034561" y="4798250"/>
            <a:chExt cx="1188720" cy="155811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E3746F1-4EDB-74D1-D264-45A2527E30F4}"/>
                </a:ext>
              </a:extLst>
            </p:cNvPr>
            <p:cNvGrpSpPr/>
            <p:nvPr/>
          </p:nvGrpSpPr>
          <p:grpSpPr>
            <a:xfrm>
              <a:off x="7034561" y="4798250"/>
              <a:ext cx="1188720" cy="471424"/>
              <a:chOff x="2076536" y="2220931"/>
              <a:chExt cx="1188720" cy="471424"/>
            </a:xfrm>
          </p:grpSpPr>
          <p:sp>
            <p:nvSpPr>
              <p:cNvPr id="65" name="Rounded Rectangle 56">
                <a:extLst>
                  <a:ext uri="{FF2B5EF4-FFF2-40B4-BE49-F238E27FC236}">
                    <a16:creationId xmlns:a16="http://schemas.microsoft.com/office/drawing/2014/main" id="{3E9D165D-7A8B-2A26-01AE-BA60594822BD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K. Kendziora</a:t>
                </a:r>
              </a:p>
            </p:txBody>
          </p:sp>
          <p:sp>
            <p:nvSpPr>
              <p:cNvPr id="66" name="Rounded Rectangle 57">
                <a:extLst>
                  <a:ext uri="{FF2B5EF4-FFF2-40B4-BE49-F238E27FC236}">
                    <a16:creationId xmlns:a16="http://schemas.microsoft.com/office/drawing/2014/main" id="{246BDFF5-49CA-1A81-047D-C936B72C980E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Warm Unit Integration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F7C081A-C407-F80B-CC6D-AD92266AC4AF}"/>
                </a:ext>
              </a:extLst>
            </p:cNvPr>
            <p:cNvGrpSpPr/>
            <p:nvPr/>
          </p:nvGrpSpPr>
          <p:grpSpPr>
            <a:xfrm>
              <a:off x="7034561" y="5343466"/>
              <a:ext cx="1188720" cy="471424"/>
              <a:chOff x="2076536" y="2220931"/>
              <a:chExt cx="1188720" cy="471424"/>
            </a:xfrm>
          </p:grpSpPr>
          <p:sp>
            <p:nvSpPr>
              <p:cNvPr id="63" name="Rounded Rectangle 56">
                <a:extLst>
                  <a:ext uri="{FF2B5EF4-FFF2-40B4-BE49-F238E27FC236}">
                    <a16:creationId xmlns:a16="http://schemas.microsoft.com/office/drawing/2014/main" id="{FC6F6314-C932-6927-0F3D-728917060DF2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C. Baffes</a:t>
                </a:r>
              </a:p>
            </p:txBody>
          </p:sp>
          <p:sp>
            <p:nvSpPr>
              <p:cNvPr id="64" name="Rounded Rectangle 57">
                <a:extLst>
                  <a:ext uri="{FF2B5EF4-FFF2-40B4-BE49-F238E27FC236}">
                    <a16:creationId xmlns:a16="http://schemas.microsoft.com/office/drawing/2014/main" id="{1A24E071-E3CA-7982-8930-C225DEF8013D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WFE/SCL Installation Engineering Lead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39B30BB-E564-DA23-A146-9FA2C6EC9057}"/>
                </a:ext>
              </a:extLst>
            </p:cNvPr>
            <p:cNvGrpSpPr/>
            <p:nvPr/>
          </p:nvGrpSpPr>
          <p:grpSpPr>
            <a:xfrm>
              <a:off x="7034561" y="5884942"/>
              <a:ext cx="1188720" cy="471424"/>
              <a:chOff x="2076536" y="2220931"/>
              <a:chExt cx="1188720" cy="471424"/>
            </a:xfrm>
          </p:grpSpPr>
          <p:sp>
            <p:nvSpPr>
              <p:cNvPr id="61" name="Rounded Rectangle 56">
                <a:extLst>
                  <a:ext uri="{FF2B5EF4-FFF2-40B4-BE49-F238E27FC236}">
                    <a16:creationId xmlns:a16="http://schemas.microsoft.com/office/drawing/2014/main" id="{657103EF-8917-D125-8D6B-EBCFFD794C12}"/>
                  </a:ext>
                </a:extLst>
              </p:cNvPr>
              <p:cNvSpPr/>
              <p:nvPr/>
            </p:nvSpPr>
            <p:spPr>
              <a:xfrm>
                <a:off x="2076536" y="2226011"/>
                <a:ext cx="1188720" cy="466344"/>
              </a:xfrm>
              <a:prstGeom prst="roundRect">
                <a:avLst/>
              </a:prstGeom>
              <a:noFill/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endParaRPr lang="en-US" sz="8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Helvetica" pitchFamily="2" charset="0"/>
                  </a:rPr>
                  <a:t>D. Lambert</a:t>
                </a:r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7B50BEC8-6130-E825-375B-070D1AA10844}"/>
                  </a:ext>
                </a:extLst>
              </p:cNvPr>
              <p:cNvSpPr/>
              <p:nvPr/>
            </p:nvSpPr>
            <p:spPr>
              <a:xfrm>
                <a:off x="2076536" y="2220931"/>
                <a:ext cx="1188720" cy="274320"/>
              </a:xfrm>
              <a:prstGeom prst="roundRect">
                <a:avLst/>
              </a:prstGeom>
              <a:solidFill>
                <a:srgbClr val="8A2A2B"/>
              </a:solidFill>
              <a:ln w="38100">
                <a:solidFill>
                  <a:srgbClr val="8A2A2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latin typeface="Helvetica" pitchFamily="2" charset="0"/>
                  </a:rPr>
                  <a:t>WFE/SCL Installation  Technical Lead</a:t>
                </a:r>
              </a:p>
            </p:txBody>
          </p:sp>
        </p:grp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9C21131-27C7-31F2-422B-473CCBC3E8B5}"/>
              </a:ext>
            </a:extLst>
          </p:cNvPr>
          <p:cNvCxnSpPr>
            <a:cxnSpLocks/>
          </p:cNvCxnSpPr>
          <p:nvPr/>
        </p:nvCxnSpPr>
        <p:spPr>
          <a:xfrm>
            <a:off x="5945065" y="3133313"/>
            <a:ext cx="0" cy="2286000"/>
          </a:xfrm>
          <a:prstGeom prst="line">
            <a:avLst/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580726-ED11-9A18-D875-ED9D853C013A}"/>
              </a:ext>
            </a:extLst>
          </p:cNvPr>
          <p:cNvGrpSpPr/>
          <p:nvPr/>
        </p:nvGrpSpPr>
        <p:grpSpPr>
          <a:xfrm>
            <a:off x="5933538" y="3162445"/>
            <a:ext cx="274320" cy="2401386"/>
            <a:chOff x="8883860" y="3190860"/>
            <a:chExt cx="274320" cy="2401386"/>
          </a:xfrm>
        </p:grpSpPr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8D41ED9D-2F3F-9025-0270-DE177471A3F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190860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>
              <a:extLst>
                <a:ext uri="{FF2B5EF4-FFF2-40B4-BE49-F238E27FC236}">
                  <a16:creationId xmlns:a16="http://schemas.microsoft.com/office/drawing/2014/main" id="{C6D41640-D097-BA82-D132-C61F5EBAEAE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623026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464B533E-03BB-0B63-1F37-B68D730CD2B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047776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Block Arc 71">
              <a:extLst>
                <a:ext uri="{FF2B5EF4-FFF2-40B4-BE49-F238E27FC236}">
                  <a16:creationId xmlns:a16="http://schemas.microsoft.com/office/drawing/2014/main" id="{9416039D-B10C-C85C-15D5-6C1BF70ECE5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469925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Block Arc 72">
              <a:extLst>
                <a:ext uri="{FF2B5EF4-FFF2-40B4-BE49-F238E27FC236}">
                  <a16:creationId xmlns:a16="http://schemas.microsoft.com/office/drawing/2014/main" id="{ECBDFCBF-A904-B1A1-0788-1795FF5EE57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887694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Block Arc 73">
              <a:extLst>
                <a:ext uri="{FF2B5EF4-FFF2-40B4-BE49-F238E27FC236}">
                  <a16:creationId xmlns:a16="http://schemas.microsoft.com/office/drawing/2014/main" id="{DD2AD2F9-842F-80B4-C67F-9D647CEF547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5317926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1F2B938E-35AA-2179-C614-6BA2733FF88F}"/>
              </a:ext>
            </a:extLst>
          </p:cNvPr>
          <p:cNvCxnSpPr>
            <a:cxnSpLocks/>
          </p:cNvCxnSpPr>
          <p:nvPr/>
        </p:nvCxnSpPr>
        <p:spPr>
          <a:xfrm flipV="1">
            <a:off x="3066352" y="1390891"/>
            <a:ext cx="5013444" cy="3134006"/>
          </a:xfrm>
          <a:prstGeom prst="bentConnector3">
            <a:avLst>
              <a:gd name="adj1" fmla="val 50000"/>
            </a:avLst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32098F6F-3D50-BB5B-8077-334E0BACB79A}"/>
              </a:ext>
            </a:extLst>
          </p:cNvPr>
          <p:cNvCxnSpPr>
            <a:cxnSpLocks/>
            <a:stCxn id="11" idx="0"/>
            <a:endCxn id="7" idx="2"/>
          </p:cNvCxnSpPr>
          <p:nvPr/>
        </p:nvCxnSpPr>
        <p:spPr>
          <a:xfrm rot="5400000" flipH="1" flipV="1">
            <a:off x="7097292" y="1540267"/>
            <a:ext cx="539067" cy="1700262"/>
          </a:xfrm>
          <a:prstGeom prst="bentConnector3">
            <a:avLst>
              <a:gd name="adj1" fmla="val 50000"/>
            </a:avLst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4A6809FB-537D-DE68-DB87-F6996C6141F0}"/>
              </a:ext>
            </a:extLst>
          </p:cNvPr>
          <p:cNvCxnSpPr>
            <a:cxnSpLocks/>
            <a:stCxn id="21" idx="0"/>
            <a:endCxn id="7" idx="2"/>
          </p:cNvCxnSpPr>
          <p:nvPr/>
        </p:nvCxnSpPr>
        <p:spPr>
          <a:xfrm rot="16200000" flipV="1">
            <a:off x="8804446" y="1533375"/>
            <a:ext cx="539067" cy="1714046"/>
          </a:xfrm>
          <a:prstGeom prst="bentConnector3">
            <a:avLst>
              <a:gd name="adj1" fmla="val 50000"/>
            </a:avLst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5244BE0-A01B-F60D-91E8-7655AC19669F}"/>
              </a:ext>
            </a:extLst>
          </p:cNvPr>
          <p:cNvCxnSpPr>
            <a:cxnSpLocks/>
          </p:cNvCxnSpPr>
          <p:nvPr/>
        </p:nvCxnSpPr>
        <p:spPr>
          <a:xfrm>
            <a:off x="7709923" y="3124774"/>
            <a:ext cx="0" cy="2286000"/>
          </a:xfrm>
          <a:prstGeom prst="line">
            <a:avLst/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9AB5E69-09F6-3535-3410-12214FD60A51}"/>
              </a:ext>
            </a:extLst>
          </p:cNvPr>
          <p:cNvGrpSpPr/>
          <p:nvPr/>
        </p:nvGrpSpPr>
        <p:grpSpPr>
          <a:xfrm>
            <a:off x="7698396" y="3153906"/>
            <a:ext cx="274320" cy="2401386"/>
            <a:chOff x="8883860" y="3190860"/>
            <a:chExt cx="274320" cy="2401386"/>
          </a:xfrm>
        </p:grpSpPr>
        <p:sp>
          <p:nvSpPr>
            <p:cNvPr id="113" name="Block Arc 112">
              <a:extLst>
                <a:ext uri="{FF2B5EF4-FFF2-40B4-BE49-F238E27FC236}">
                  <a16:creationId xmlns:a16="http://schemas.microsoft.com/office/drawing/2014/main" id="{37DCF5F4-FFE5-EA8A-9E4E-963B4369CFB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190860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Block Arc 113">
              <a:extLst>
                <a:ext uri="{FF2B5EF4-FFF2-40B4-BE49-F238E27FC236}">
                  <a16:creationId xmlns:a16="http://schemas.microsoft.com/office/drawing/2014/main" id="{2B230EAC-CA72-D21D-4B73-EF2C946734A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623026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5" name="Block Arc 114">
              <a:extLst>
                <a:ext uri="{FF2B5EF4-FFF2-40B4-BE49-F238E27FC236}">
                  <a16:creationId xmlns:a16="http://schemas.microsoft.com/office/drawing/2014/main" id="{B01D2682-B2C5-9198-3D76-373C170BDFD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193351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7" name="Block Arc 116">
              <a:extLst>
                <a:ext uri="{FF2B5EF4-FFF2-40B4-BE49-F238E27FC236}">
                  <a16:creationId xmlns:a16="http://schemas.microsoft.com/office/drawing/2014/main" id="{719AB250-230B-F72C-A935-7E6CC389FEA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773962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Block Arc 117">
              <a:extLst>
                <a:ext uri="{FF2B5EF4-FFF2-40B4-BE49-F238E27FC236}">
                  <a16:creationId xmlns:a16="http://schemas.microsoft.com/office/drawing/2014/main" id="{7A29D70F-3BEB-4D65-E9A5-85FBA406F7A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5317926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B0A2FB0-5E91-2C35-8E1E-344D7F3E9B90}"/>
              </a:ext>
            </a:extLst>
          </p:cNvPr>
          <p:cNvCxnSpPr>
            <a:cxnSpLocks/>
            <a:endCxn id="124" idx="1"/>
          </p:cNvCxnSpPr>
          <p:nvPr/>
        </p:nvCxnSpPr>
        <p:spPr>
          <a:xfrm>
            <a:off x="9399006" y="3132656"/>
            <a:ext cx="907" cy="1743967"/>
          </a:xfrm>
          <a:prstGeom prst="line">
            <a:avLst/>
          </a:prstGeom>
          <a:ln w="38100">
            <a:solidFill>
              <a:srgbClr val="8A2A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3000769-5AB1-7394-169F-7496833E30FE}"/>
              </a:ext>
            </a:extLst>
          </p:cNvPr>
          <p:cNvGrpSpPr/>
          <p:nvPr/>
        </p:nvGrpSpPr>
        <p:grpSpPr>
          <a:xfrm>
            <a:off x="9387479" y="3161788"/>
            <a:ext cx="274320" cy="1857422"/>
            <a:chOff x="8883860" y="3190860"/>
            <a:chExt cx="274320" cy="1857422"/>
          </a:xfrm>
        </p:grpSpPr>
        <p:sp>
          <p:nvSpPr>
            <p:cNvPr id="121" name="Block Arc 120">
              <a:extLst>
                <a:ext uri="{FF2B5EF4-FFF2-40B4-BE49-F238E27FC236}">
                  <a16:creationId xmlns:a16="http://schemas.microsoft.com/office/drawing/2014/main" id="{730A2655-7AF3-A6F8-008B-2E0BF7C2875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190860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2" name="Block Arc 121">
              <a:extLst>
                <a:ext uri="{FF2B5EF4-FFF2-40B4-BE49-F238E27FC236}">
                  <a16:creationId xmlns:a16="http://schemas.microsoft.com/office/drawing/2014/main" id="{E7C88229-FF8E-2620-6CBD-2C0E5E8CDA4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3859588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3" name="Block Arc 122">
              <a:extLst>
                <a:ext uri="{FF2B5EF4-FFF2-40B4-BE49-F238E27FC236}">
                  <a16:creationId xmlns:a16="http://schemas.microsoft.com/office/drawing/2014/main" id="{88CFD265-6415-70E1-06A9-B60511016B5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384421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4" name="Block Arc 123">
              <a:extLst>
                <a:ext uri="{FF2B5EF4-FFF2-40B4-BE49-F238E27FC236}">
                  <a16:creationId xmlns:a16="http://schemas.microsoft.com/office/drawing/2014/main" id="{A935B6D4-8C86-6D88-CAA0-0A7E3775A77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8883860" y="4773962"/>
              <a:ext cx="274320" cy="274320"/>
            </a:xfrm>
            <a:prstGeom prst="blockArc">
              <a:avLst>
                <a:gd name="adj1" fmla="val 10800000"/>
                <a:gd name="adj2" fmla="val 16349497"/>
                <a:gd name="adj3" fmla="val 8979"/>
              </a:avLst>
            </a:prstGeom>
            <a:solidFill>
              <a:srgbClr val="8A2A2B"/>
            </a:solidFill>
            <a:ln w="12700">
              <a:solidFill>
                <a:srgbClr val="8A2A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7" name="Block Arc 126">
            <a:extLst>
              <a:ext uri="{FF2B5EF4-FFF2-40B4-BE49-F238E27FC236}">
                <a16:creationId xmlns:a16="http://schemas.microsoft.com/office/drawing/2014/main" id="{824AEB50-E45E-9021-9E03-D88638AF1341}"/>
              </a:ext>
            </a:extLst>
          </p:cNvPr>
          <p:cNvSpPr>
            <a:spLocks noChangeAspect="1"/>
          </p:cNvSpPr>
          <p:nvPr/>
        </p:nvSpPr>
        <p:spPr>
          <a:xfrm rot="5400000">
            <a:off x="7942636" y="1379984"/>
            <a:ext cx="274320" cy="274320"/>
          </a:xfrm>
          <a:prstGeom prst="blockArc">
            <a:avLst>
              <a:gd name="adj1" fmla="val 10800000"/>
              <a:gd name="adj2" fmla="val 16349497"/>
              <a:gd name="adj3" fmla="val 8979"/>
            </a:avLst>
          </a:prstGeom>
          <a:solidFill>
            <a:srgbClr val="8A2A2B"/>
          </a:solidFill>
          <a:ln w="12700">
            <a:solidFill>
              <a:srgbClr val="8A2A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6B5D763-C079-9F4C-E693-B30B3BDB267A}"/>
              </a:ext>
            </a:extLst>
          </p:cNvPr>
          <p:cNvCxnSpPr>
            <a:stCxn id="7" idx="2"/>
            <a:endCxn id="14" idx="0"/>
          </p:cNvCxnSpPr>
          <p:nvPr/>
        </p:nvCxnSpPr>
        <p:spPr>
          <a:xfrm flipH="1">
            <a:off x="8216038" y="2120864"/>
            <a:ext cx="918" cy="53906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4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70983-45EF-D0DB-2EC3-A817CB8E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0FBD-7C04-1BDF-C723-41B5576E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Geelhoed | PIP-II | PAU-RI3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38DE-C748-8418-62BA-D54F087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CE34452-F21C-AE57-5F36-58ADDDCB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Installation Scope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B716F-0DFE-6F17-DF9B-DC2C9F79733C}"/>
              </a:ext>
            </a:extLst>
          </p:cNvPr>
          <p:cNvSpPr/>
          <p:nvPr/>
        </p:nvSpPr>
        <p:spPr>
          <a:xfrm>
            <a:off x="2143551" y="3592784"/>
            <a:ext cx="1841741" cy="1546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842C14-507B-01AC-A231-AE31A622C4BA}"/>
              </a:ext>
            </a:extLst>
          </p:cNvPr>
          <p:cNvSpPr/>
          <p:nvPr/>
        </p:nvSpPr>
        <p:spPr>
          <a:xfrm>
            <a:off x="2620905" y="3592784"/>
            <a:ext cx="1123781" cy="1145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8F5B-C493-38C7-9513-53755FEE9793}"/>
              </a:ext>
            </a:extLst>
          </p:cNvPr>
          <p:cNvSpPr/>
          <p:nvPr/>
        </p:nvSpPr>
        <p:spPr>
          <a:xfrm>
            <a:off x="7927296" y="1940445"/>
            <a:ext cx="1529794" cy="574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1960C6-8991-CC2F-0E68-DA5243A654DB}"/>
              </a:ext>
            </a:extLst>
          </p:cNvPr>
          <p:cNvSpPr/>
          <p:nvPr/>
        </p:nvSpPr>
        <p:spPr>
          <a:xfrm flipV="1">
            <a:off x="6254097" y="2030012"/>
            <a:ext cx="383105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F589E3-A738-6EBA-889C-4F89BFA019AB}"/>
              </a:ext>
            </a:extLst>
          </p:cNvPr>
          <p:cNvGrpSpPr/>
          <p:nvPr/>
        </p:nvGrpSpPr>
        <p:grpSpPr>
          <a:xfrm>
            <a:off x="1911924" y="705166"/>
            <a:ext cx="7686102" cy="4947491"/>
            <a:chOff x="1838036" y="779054"/>
            <a:chExt cx="7686102" cy="494749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BB72FC-EB32-5E88-5E5E-9F8AA39A29F2}"/>
                </a:ext>
              </a:extLst>
            </p:cNvPr>
            <p:cNvGrpSpPr/>
            <p:nvPr/>
          </p:nvGrpSpPr>
          <p:grpSpPr>
            <a:xfrm>
              <a:off x="2233295" y="779054"/>
              <a:ext cx="7290843" cy="4803391"/>
              <a:chOff x="2233295" y="779054"/>
              <a:chExt cx="7290843" cy="480339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26F5427-1DDA-2FC8-B102-7B0075C53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33295" y="779054"/>
                <a:ext cx="7040194" cy="480339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D77DA1C-BB4B-C70F-19D1-1476DCAD31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3769892" y="-280628"/>
                <a:ext cx="4652217" cy="6856275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673F95A-AA83-17EB-18CD-FD12BDE514F9}"/>
                </a:ext>
              </a:extLst>
            </p:cNvPr>
            <p:cNvSpPr/>
            <p:nvPr/>
          </p:nvSpPr>
          <p:spPr>
            <a:xfrm>
              <a:off x="1838036" y="4342244"/>
              <a:ext cx="1810328" cy="1384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ACDD812-6569-5CB1-F250-D914F7770AA9}"/>
              </a:ext>
            </a:extLst>
          </p:cNvPr>
          <p:cNvSpPr txBox="1"/>
          <p:nvPr/>
        </p:nvSpPr>
        <p:spPr>
          <a:xfrm>
            <a:off x="6078151" y="4966422"/>
            <a:ext cx="93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Booster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9BB3D9-52F1-9ABB-1797-5722417153EB}"/>
              </a:ext>
            </a:extLst>
          </p:cNvPr>
          <p:cNvSpPr txBox="1"/>
          <p:nvPr/>
        </p:nvSpPr>
        <p:spPr>
          <a:xfrm>
            <a:off x="7993999" y="2387754"/>
            <a:ext cx="199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Beam Transfer Line (BTL)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467715-4B4F-2768-C45B-FC7F78CC3C12}"/>
              </a:ext>
            </a:extLst>
          </p:cNvPr>
          <p:cNvSpPr txBox="1"/>
          <p:nvPr/>
        </p:nvSpPr>
        <p:spPr>
          <a:xfrm>
            <a:off x="8639928" y="4886518"/>
            <a:ext cx="67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BTL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609F68-A758-D34E-43C0-94D86A634CD4}"/>
              </a:ext>
            </a:extLst>
          </p:cNvPr>
          <p:cNvSpPr txBox="1"/>
          <p:nvPr/>
        </p:nvSpPr>
        <p:spPr>
          <a:xfrm>
            <a:off x="6664946" y="3105834"/>
            <a:ext cx="152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F37 Service Building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8D9723-43AA-3AC4-BD24-88D8D874D2C4}"/>
              </a:ext>
            </a:extLst>
          </p:cNvPr>
          <p:cNvSpPr txBox="1"/>
          <p:nvPr/>
        </p:nvSpPr>
        <p:spPr>
          <a:xfrm>
            <a:off x="877230" y="2259774"/>
            <a:ext cx="2138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HighBay Building (HBB)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819714-B5D4-A47C-B9CD-776CDD206B69}"/>
              </a:ext>
            </a:extLst>
          </p:cNvPr>
          <p:cNvSpPr txBox="1"/>
          <p:nvPr/>
        </p:nvSpPr>
        <p:spPr>
          <a:xfrm>
            <a:off x="4657890" y="2447495"/>
            <a:ext cx="16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Linac Gallery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6A7556-E0A8-B898-F783-9C61EA326C5D}"/>
              </a:ext>
            </a:extLst>
          </p:cNvPr>
          <p:cNvSpPr txBox="1"/>
          <p:nvPr/>
        </p:nvSpPr>
        <p:spPr>
          <a:xfrm>
            <a:off x="4739960" y="1528191"/>
            <a:ext cx="152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Linac Tunnel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7410BC-1646-55DA-4168-2D0891391F6F}"/>
              </a:ext>
            </a:extLst>
          </p:cNvPr>
          <p:cNvSpPr txBox="1"/>
          <p:nvPr/>
        </p:nvSpPr>
        <p:spPr>
          <a:xfrm>
            <a:off x="1526925" y="861729"/>
            <a:ext cx="128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Cryoplant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29CD84-26E3-BC25-9978-98A44290C0E5}"/>
              </a:ext>
            </a:extLst>
          </p:cNvPr>
          <p:cNvSpPr/>
          <p:nvPr/>
        </p:nvSpPr>
        <p:spPr>
          <a:xfrm>
            <a:off x="729670" y="1877663"/>
            <a:ext cx="5982851" cy="1431518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878E0B-593D-3E85-1E6F-99FBF6ECC12F}"/>
              </a:ext>
            </a:extLst>
          </p:cNvPr>
          <p:cNvSpPr txBox="1"/>
          <p:nvPr/>
        </p:nvSpPr>
        <p:spPr>
          <a:xfrm>
            <a:off x="757509" y="2983005"/>
            <a:ext cx="5238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LI Team Installs Accelerator Equipment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037545-42EF-C2A8-68D0-3584F133084B}"/>
              </a:ext>
            </a:extLst>
          </p:cNvPr>
          <p:cNvSpPr txBox="1"/>
          <p:nvPr/>
        </p:nvSpPr>
        <p:spPr>
          <a:xfrm>
            <a:off x="9363620" y="3263435"/>
            <a:ext cx="1529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Existing Main </a:t>
            </a:r>
          </a:p>
          <a:p>
            <a:pPr algn="ctr"/>
            <a:r>
              <a:rPr lang="en-US" sz="1800" dirty="0"/>
              <a:t>Ring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178DA78-8448-5292-402C-690D99F718A5}"/>
              </a:ext>
            </a:extLst>
          </p:cNvPr>
          <p:cNvCxnSpPr/>
          <p:nvPr/>
        </p:nvCxnSpPr>
        <p:spPr>
          <a:xfrm>
            <a:off x="6755363" y="1371600"/>
            <a:ext cx="10101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D5A2D4-6F65-0DBB-7055-E4C917030DE9}"/>
              </a:ext>
            </a:extLst>
          </p:cNvPr>
          <p:cNvCxnSpPr/>
          <p:nvPr/>
        </p:nvCxnSpPr>
        <p:spPr>
          <a:xfrm>
            <a:off x="6755363" y="1195689"/>
            <a:ext cx="0" cy="35947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620682A-74A4-F5AD-A4B9-181713F313F8}"/>
              </a:ext>
            </a:extLst>
          </p:cNvPr>
          <p:cNvSpPr txBox="1"/>
          <p:nvPr/>
        </p:nvSpPr>
        <p:spPr>
          <a:xfrm>
            <a:off x="7858034" y="1047845"/>
            <a:ext cx="3289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</a:rPr>
              <a:t>Accelerator Upgrades Installation Geographic Scope</a:t>
            </a: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49E2A9ED-23E1-A3C0-624D-96C9FDDBF3CC}"/>
              </a:ext>
            </a:extLst>
          </p:cNvPr>
          <p:cNvSpPr txBox="1">
            <a:spLocks/>
          </p:cNvSpPr>
          <p:nvPr/>
        </p:nvSpPr>
        <p:spPr>
          <a:xfrm>
            <a:off x="1150525" y="3672457"/>
            <a:ext cx="4336993" cy="2594862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LI Installation Scope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All Linac cryomodules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All Solid-State Amplifiers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Beamline Equipment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Power supplies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Instrumentation</a:t>
            </a:r>
          </a:p>
          <a:p>
            <a:pPr marL="716266" lvl="1" indent="-18288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Controls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47886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 xmlns="4c9893bf-bf5a-4310-9ab4-2961bf226f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F32583FB74A4089C5A9E89CDFAA90" ma:contentTypeVersion="3" ma:contentTypeDescription="Create a new document." ma:contentTypeScope="" ma:versionID="8ef33307555ee0a6250c5586ecb6236c">
  <xsd:schema xmlns:xsd="http://www.w3.org/2001/XMLSchema" xmlns:xs="http://www.w3.org/2001/XMLSchema" xmlns:p="http://schemas.microsoft.com/office/2006/metadata/properties" xmlns:ns2="5c9f3ab6-242c-461d-a351-c910a751d111" xmlns:ns3="bd67544a-4fdc-43d0-a9af-82cf53222c38" xmlns:ns4="4c9893bf-bf5a-4310-9ab4-2961bf226f94" targetNamespace="http://schemas.microsoft.com/office/2006/metadata/properties" ma:root="true" ma:fieldsID="756aa576cfdeeeb89fa8b1f3f21d55b5" ns2:_="" ns3:_="" ns4:_="">
    <xsd:import namespace="5c9f3ab6-242c-461d-a351-c910a751d111"/>
    <xsd:import namespace="bd67544a-4fdc-43d0-a9af-82cf53222c38"/>
    <xsd:import namespace="4c9893bf-bf5a-4310-9ab4-2961bf226f9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Syste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893bf-bf5a-4310-9ab4-2961bf226f94" elementFormDefault="qualified">
    <xsd:import namespace="http://schemas.microsoft.com/office/2006/documentManagement/types"/>
    <xsd:import namespace="http://schemas.microsoft.com/office/infopath/2007/PartnerControls"/>
    <xsd:element name="System" ma:index="13" nillable="true" ma:displayName="System" ma:internalName="System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c9893bf-bf5a-4310-9ab4-2961bf226f94"/>
    <ds:schemaRef ds:uri="bd67544a-4fdc-43d0-a9af-82cf53222c3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3B87474-5D18-4778-A275-BE0CD691F6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4c9893bf-bf5a-4310-9ab4-2961bf226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554E198-75D0-4037-B1E9-6E02F24CEF7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100297</TotalTime>
  <Words>1341</Words>
  <Application>Microsoft Office PowerPoint</Application>
  <PresentationFormat>Widescreen</PresentationFormat>
  <Paragraphs>360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Helvetica</vt:lpstr>
      <vt:lpstr>Telegraf UltraBold</vt:lpstr>
      <vt:lpstr>Times New Roman</vt:lpstr>
      <vt:lpstr>1_Fermilab_PPT_090915</vt:lpstr>
      <vt:lpstr>2_Fermilab_PPT_090915</vt:lpstr>
      <vt:lpstr>3_Fermilab_PPT_090915</vt:lpstr>
      <vt:lpstr>PowerPoint Presentation</vt:lpstr>
      <vt:lpstr>Outline</vt:lpstr>
      <vt:lpstr>Main Injector</vt:lpstr>
      <vt:lpstr>PIP-II Mission</vt:lpstr>
      <vt:lpstr>Superconducting Linac</vt:lpstr>
      <vt:lpstr>Key Performance Parameters</vt:lpstr>
      <vt:lpstr>PIP-II Project Management and L2 Systems and Managers</vt:lpstr>
      <vt:lpstr>Linac Installation and Commissioning</vt:lpstr>
      <vt:lpstr>Linac Installation Scope</vt:lpstr>
      <vt:lpstr>Linac Installation – 3D CAD Model</vt:lpstr>
      <vt:lpstr>Linac Installation – 3D CAD Model</vt:lpstr>
      <vt:lpstr>Linac Installation – 3D CAD Model</vt:lpstr>
      <vt:lpstr>Linac Installation – 3D CAD Model</vt:lpstr>
      <vt:lpstr>Hardware Process</vt:lpstr>
      <vt:lpstr>Hardware Process (cont)</vt:lpstr>
      <vt:lpstr>Hardware Process (cont)</vt:lpstr>
      <vt:lpstr>Installation Planning and Coordination</vt:lpstr>
      <vt:lpstr>Installation Planning and Coordination</vt:lpstr>
      <vt:lpstr>Installation Planning and Coordination</vt:lpstr>
      <vt:lpstr>Enclosure Access Classifications</vt:lpstr>
      <vt:lpstr>Enclosure Access Classifications</vt:lpstr>
      <vt:lpstr>Enclosure Access Transitions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Michael I Geelhoed</cp:lastModifiedBy>
  <cp:revision>2844</cp:revision>
  <cp:lastPrinted>2024-02-08T21:11:43Z</cp:lastPrinted>
  <dcterms:created xsi:type="dcterms:W3CDTF">2019-12-16T19:54:36Z</dcterms:created>
  <dcterms:modified xsi:type="dcterms:W3CDTF">2024-03-18T14:49:17Z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0x010100770F32583FB74A4089C5A9E89CDFAA90</vt:lpwstr>
  </property>
</Properties>
</file>