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3" r:id="rId6"/>
  </p:sldMasterIdLst>
  <p:sldIdLst>
    <p:sldId id="295" r:id="rId7"/>
    <p:sldId id="300" r:id="rId8"/>
    <p:sldId id="306" r:id="rId9"/>
    <p:sldId id="262" r:id="rId10"/>
    <p:sldId id="301" r:id="rId11"/>
    <p:sldId id="310" r:id="rId12"/>
    <p:sldId id="308" r:id="rId13"/>
    <p:sldId id="267" r:id="rId14"/>
    <p:sldId id="307" r:id="rId15"/>
    <p:sldId id="268" r:id="rId16"/>
    <p:sldId id="303" r:id="rId17"/>
    <p:sldId id="304" r:id="rId18"/>
    <p:sldId id="305" r:id="rId19"/>
    <p:sldId id="287" r:id="rId20"/>
    <p:sldId id="290" r:id="rId21"/>
    <p:sldId id="289" r:id="rId22"/>
    <p:sldId id="294" r:id="rId23"/>
    <p:sldId id="284" r:id="rId24"/>
    <p:sldId id="292" r:id="rId25"/>
    <p:sldId id="297" r:id="rId26"/>
    <p:sldId id="311" r:id="rId27"/>
    <p:sldId id="302" r:id="rId28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87F30-D157-4F85-B3FD-CAF98DB2CBAC}" v="294" dt="2024-03-19T10:52:11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" y="4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65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32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4749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930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8369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17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911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047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708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889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14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145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9803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9A1D3-72DB-4E5D-95BA-4E4608726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5DD8D4-FC21-46C4-88D5-DD3D4169B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C8D320-9E9C-4E8D-BD23-EB45C224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0DE59D-2D00-4767-9E3F-BDF17745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SOLEIL II MAC#2 - 14-16 November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DBFC03-E042-4209-9165-B4D31A9A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43A6-AE1D-4A9F-B6CC-EEC7F19AEE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09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360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016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7962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49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563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9758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6264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433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6101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5756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289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23652-19E9-7B25-B46D-C663FAE9B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65509A-A090-708C-5708-81015EDB9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9BB8E-00D2-500C-BAC0-B795F224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843B-A14B-43B6-B6B5-156EFF2983F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1F6E0B-C4CC-2CFE-D760-21F67CEC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0938BB-E62A-EE99-C785-A69733D2A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C0DE-3957-4A9F-B233-5CFD5B3C61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19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2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63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673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413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9851"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839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375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9851"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72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65.emf"/><Relationship Id="rId4" Type="http://schemas.openxmlformats.org/officeDocument/2006/relationships/image" Target="../media/image11.png"/><Relationship Id="rId9" Type="http://schemas.openxmlformats.org/officeDocument/2006/relationships/package" Target="../embeddings/Microsoft_Excel_Worksheet.xls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Panneau_d'annonce_de_feux_tricolores_en_France" TargetMode="External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6.emf"/><Relationship Id="rId5" Type="http://schemas.openxmlformats.org/officeDocument/2006/relationships/image" Target="../media/image12.png"/><Relationship Id="rId10" Type="http://schemas.openxmlformats.org/officeDocument/2006/relationships/hyperlink" Target="https://pixabay.com/en/warning-shield-risk-attention-838655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80">
            <a:extLst>
              <a:ext uri="{FF2B5EF4-FFF2-40B4-BE49-F238E27FC236}">
                <a16:creationId xmlns:a16="http://schemas.microsoft.com/office/drawing/2014/main" id="{7C13EB6F-CCFB-0FD4-2E11-1B975629E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103" y="1285250"/>
            <a:ext cx="6005080" cy="39398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9740EB-BD77-A200-98E7-B1E1FB7C9C3C}"/>
              </a:ext>
            </a:extLst>
          </p:cNvPr>
          <p:cNvSpPr txBox="1"/>
          <p:nvPr/>
        </p:nvSpPr>
        <p:spPr>
          <a:xfrm>
            <a:off x="3700438" y="5734891"/>
            <a:ext cx="4293611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François TRIAS on </a:t>
            </a:r>
            <a:r>
              <a:rPr lang="fr-FR" sz="1400" dirty="0" err="1">
                <a:solidFill>
                  <a:schemeClr val="bg1"/>
                </a:solidFill>
              </a:rPr>
              <a:t>behalf</a:t>
            </a:r>
            <a:r>
              <a:rPr lang="fr-FR" sz="1400" dirty="0">
                <a:solidFill>
                  <a:schemeClr val="bg1"/>
                </a:solidFill>
              </a:rPr>
              <a:t> of SOLEIL II Project team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15879D4-37EB-A0A8-7B05-0C96DFE7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34" y="252663"/>
            <a:ext cx="11672866" cy="852531"/>
          </a:xfrm>
        </p:spPr>
        <p:txBody>
          <a:bodyPr/>
          <a:lstStyle/>
          <a:p>
            <a:r>
              <a:rPr lang="fr-FR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SOLEIL</a:t>
            </a:r>
            <a:r>
              <a:rPr lang="fr-FR" sz="2800" dirty="0"/>
              <a:t> II</a:t>
            </a:r>
            <a:r>
              <a:rPr lang="fr-FR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: an </a:t>
            </a:r>
            <a:r>
              <a:rPr lang="fr-FR" sz="28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almost</a:t>
            </a:r>
            <a:r>
              <a:rPr lang="fr-FR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complete</a:t>
            </a:r>
            <a:r>
              <a:rPr lang="fr-FR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dismantling</a:t>
            </a:r>
            <a:r>
              <a:rPr lang="fr-FR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scenario</a:t>
            </a:r>
            <a:br>
              <a:rPr lang="fr-FR" sz="32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210E41-3291-4557-1E76-95E1C0FB6009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23167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65A48-36CD-5363-DFE9-FF17EFCE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Circulation area for </a:t>
            </a:r>
            <a:r>
              <a:rPr lang="fr-FR" dirty="0" err="1"/>
              <a:t>girders</a:t>
            </a:r>
            <a:r>
              <a:rPr lang="fr-FR" dirty="0"/>
              <a:t> &amp; </a:t>
            </a:r>
            <a:r>
              <a:rPr lang="fr-FR" dirty="0" err="1"/>
              <a:t>ID’s</a:t>
            </a:r>
            <a:r>
              <a:rPr lang="fr-FR" dirty="0"/>
              <a:t> </a:t>
            </a:r>
            <a:r>
              <a:rPr lang="fr-FR" dirty="0" err="1"/>
              <a:t>above</a:t>
            </a:r>
            <a:r>
              <a:rPr lang="fr-FR" dirty="0"/>
              <a:t> slabs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1D9A4E-A92C-134C-63CB-4F27AF0F6527}"/>
              </a:ext>
            </a:extLst>
          </p:cNvPr>
          <p:cNvSpPr txBox="1"/>
          <p:nvPr/>
        </p:nvSpPr>
        <p:spPr>
          <a:xfrm>
            <a:off x="5529669" y="46599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2096A9-DC03-8F94-6B31-7396D4A070ED}"/>
              </a:ext>
            </a:extLst>
          </p:cNvPr>
          <p:cNvSpPr txBox="1"/>
          <p:nvPr/>
        </p:nvSpPr>
        <p:spPr>
          <a:xfrm>
            <a:off x="6519824" y="4582816"/>
            <a:ext cx="719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 Infra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94B9BD0-03E3-AF94-4BE9-EF35E8A9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81" y="3502193"/>
            <a:ext cx="3089061" cy="3323569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318E9397-7E96-286D-84EE-CA6F14440FDE}"/>
              </a:ext>
            </a:extLst>
          </p:cNvPr>
          <p:cNvGrpSpPr/>
          <p:nvPr/>
        </p:nvGrpSpPr>
        <p:grpSpPr>
          <a:xfrm>
            <a:off x="3190202" y="2347799"/>
            <a:ext cx="218404" cy="3003110"/>
            <a:chOff x="1364863" y="2026145"/>
            <a:chExt cx="218404" cy="300311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35D44F-0B64-4EAE-2A0E-13A9A63AEC63}"/>
                </a:ext>
              </a:extLst>
            </p:cNvPr>
            <p:cNvSpPr/>
            <p:nvPr/>
          </p:nvSpPr>
          <p:spPr>
            <a:xfrm flipH="1">
              <a:off x="1430867" y="2102345"/>
              <a:ext cx="45719" cy="27420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137BFB-81BF-9909-8CF6-4ADEA8A2DC02}"/>
                </a:ext>
              </a:extLst>
            </p:cNvPr>
            <p:cNvSpPr/>
            <p:nvPr/>
          </p:nvSpPr>
          <p:spPr>
            <a:xfrm>
              <a:off x="1435948" y="4367362"/>
              <a:ext cx="147319" cy="661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51A4984-C652-CE5D-6765-5193D3B0225B}"/>
                </a:ext>
              </a:extLst>
            </p:cNvPr>
            <p:cNvSpPr/>
            <p:nvPr/>
          </p:nvSpPr>
          <p:spPr>
            <a:xfrm>
              <a:off x="1364863" y="2026145"/>
              <a:ext cx="174339" cy="2169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9BE23C1-59A2-4A2A-E514-4E6622A56584}"/>
              </a:ext>
            </a:extLst>
          </p:cNvPr>
          <p:cNvGrpSpPr/>
          <p:nvPr/>
        </p:nvGrpSpPr>
        <p:grpSpPr>
          <a:xfrm>
            <a:off x="4069734" y="661160"/>
            <a:ext cx="1667559" cy="2826524"/>
            <a:chOff x="-13768" y="131218"/>
            <a:chExt cx="728403" cy="1190853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DAF9679-8C27-2CB6-A33E-4D6D3AD7C17D}"/>
                </a:ext>
              </a:extLst>
            </p:cNvPr>
            <p:cNvGrpSpPr/>
            <p:nvPr/>
          </p:nvGrpSpPr>
          <p:grpSpPr>
            <a:xfrm>
              <a:off x="-13768" y="400055"/>
              <a:ext cx="728403" cy="922016"/>
              <a:chOff x="-13589" y="400054"/>
              <a:chExt cx="715329" cy="914396"/>
            </a:xfrm>
          </p:grpSpPr>
          <p:sp>
            <p:nvSpPr>
              <p:cNvPr id="29" name="Trapèze 28">
                <a:extLst>
                  <a:ext uri="{FF2B5EF4-FFF2-40B4-BE49-F238E27FC236}">
                    <a16:creationId xmlns:a16="http://schemas.microsoft.com/office/drawing/2014/main" id="{2F4B22D2-7EDA-B91D-C48D-1423DA1B791F}"/>
                  </a:ext>
                </a:extLst>
              </p:cNvPr>
              <p:cNvSpPr/>
              <p:nvPr/>
            </p:nvSpPr>
            <p:spPr>
              <a:xfrm flipV="1">
                <a:off x="102871" y="990600"/>
                <a:ext cx="501015" cy="323850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Hexagone 29">
                <a:extLst>
                  <a:ext uri="{FF2B5EF4-FFF2-40B4-BE49-F238E27FC236}">
                    <a16:creationId xmlns:a16="http://schemas.microsoft.com/office/drawing/2014/main" id="{61775A9D-015E-A1A1-66A0-49EA900A6004}"/>
                  </a:ext>
                </a:extLst>
              </p:cNvPr>
              <p:cNvSpPr/>
              <p:nvPr/>
            </p:nvSpPr>
            <p:spPr>
              <a:xfrm>
                <a:off x="171927" y="652893"/>
                <a:ext cx="357190" cy="337562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lèche : angle droit 30">
                <a:extLst>
                  <a:ext uri="{FF2B5EF4-FFF2-40B4-BE49-F238E27FC236}">
                    <a16:creationId xmlns:a16="http://schemas.microsoft.com/office/drawing/2014/main" id="{56722C74-D0C3-2E27-C960-4CBD4211BD6E}"/>
                  </a:ext>
                </a:extLst>
              </p:cNvPr>
              <p:cNvSpPr/>
              <p:nvPr/>
            </p:nvSpPr>
            <p:spPr>
              <a:xfrm rot="5400000">
                <a:off x="-301943" y="709614"/>
                <a:ext cx="710565" cy="114300"/>
              </a:xfrm>
              <a:prstGeom prst="ben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lèche : angle droit 31">
                <a:extLst>
                  <a:ext uri="{FF2B5EF4-FFF2-40B4-BE49-F238E27FC236}">
                    <a16:creationId xmlns:a16="http://schemas.microsoft.com/office/drawing/2014/main" id="{7BA86C1F-0DDB-4B6B-A2DD-DF986C30BCC5}"/>
                  </a:ext>
                </a:extLst>
              </p:cNvPr>
              <p:cNvSpPr/>
              <p:nvPr/>
            </p:nvSpPr>
            <p:spPr>
              <a:xfrm rot="5400000" flipV="1">
                <a:off x="288723" y="703789"/>
                <a:ext cx="712466" cy="104995"/>
              </a:xfrm>
              <a:prstGeom prst="ben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F7402B95-D8B9-C9A7-9E7C-2CD378AA57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13589" y="405620"/>
                <a:ext cx="715329" cy="5717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B59C3C46-4310-446D-AC27-C0DD8527C7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906" y="131218"/>
              <a:ext cx="0" cy="26883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23A22CF-149C-5A6F-3820-FF6EE4FD2924}"/>
              </a:ext>
            </a:extLst>
          </p:cNvPr>
          <p:cNvCxnSpPr>
            <a:cxnSpLocks/>
          </p:cNvCxnSpPr>
          <p:nvPr/>
        </p:nvCxnSpPr>
        <p:spPr>
          <a:xfrm>
            <a:off x="3301925" y="2195752"/>
            <a:ext cx="767809" cy="46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0D9459E-9DA0-92D6-5146-A177DC89DAF3}"/>
              </a:ext>
            </a:extLst>
          </p:cNvPr>
          <p:cNvCxnSpPr>
            <a:cxnSpLocks/>
          </p:cNvCxnSpPr>
          <p:nvPr/>
        </p:nvCxnSpPr>
        <p:spPr>
          <a:xfrm flipH="1">
            <a:off x="5330952" y="3502193"/>
            <a:ext cx="3926" cy="2194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2A4CE9D-BF9A-CC72-1F8F-DF1058148828}"/>
              </a:ext>
            </a:extLst>
          </p:cNvPr>
          <p:cNvSpPr txBox="1"/>
          <p:nvPr/>
        </p:nvSpPr>
        <p:spPr>
          <a:xfrm>
            <a:off x="5509179" y="3449267"/>
            <a:ext cx="63606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0,2 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5D1F60E-1FA0-9894-B7BE-1042997A11AA}"/>
              </a:ext>
            </a:extLst>
          </p:cNvPr>
          <p:cNvCxnSpPr>
            <a:cxnSpLocks/>
          </p:cNvCxnSpPr>
          <p:nvPr/>
        </p:nvCxnSpPr>
        <p:spPr>
          <a:xfrm flipV="1">
            <a:off x="3301925" y="1544065"/>
            <a:ext cx="1628565" cy="10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0DDA1730-B6AE-5356-D1EB-F90A629CB69F}"/>
              </a:ext>
            </a:extLst>
          </p:cNvPr>
          <p:cNvSpPr txBox="1"/>
          <p:nvPr/>
        </p:nvSpPr>
        <p:spPr>
          <a:xfrm>
            <a:off x="3414045" y="1185190"/>
            <a:ext cx="674985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BBA99E5-E7A1-C292-3B16-904F6BE9A0EA}"/>
              </a:ext>
            </a:extLst>
          </p:cNvPr>
          <p:cNvSpPr txBox="1"/>
          <p:nvPr/>
        </p:nvSpPr>
        <p:spPr>
          <a:xfrm>
            <a:off x="3269429" y="1770273"/>
            <a:ext cx="828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around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40 cm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55219BCA-D5C9-93DC-7236-A47331DB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5" r="23075" b="16277"/>
          <a:stretch/>
        </p:blipFill>
        <p:spPr>
          <a:xfrm>
            <a:off x="4901517" y="5891534"/>
            <a:ext cx="1049868" cy="95068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8D113DE-0D09-33CF-4B96-FE3151A2DBA9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986869" y="4404613"/>
            <a:ext cx="592380" cy="44805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DF84968-6BB8-DBEF-7880-D3A76D18E39E}"/>
              </a:ext>
            </a:extLst>
          </p:cNvPr>
          <p:cNvCxnSpPr/>
          <p:nvPr/>
        </p:nvCxnSpPr>
        <p:spPr>
          <a:xfrm>
            <a:off x="3301925" y="724437"/>
            <a:ext cx="0" cy="1840275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FCF4592-F534-FE81-610A-E2919193F5C4}"/>
              </a:ext>
            </a:extLst>
          </p:cNvPr>
          <p:cNvCxnSpPr/>
          <p:nvPr/>
        </p:nvCxnSpPr>
        <p:spPr>
          <a:xfrm>
            <a:off x="4937982" y="680010"/>
            <a:ext cx="0" cy="1840275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D57D541-92B9-F4E0-6DF2-74F2D2E20831}"/>
              </a:ext>
            </a:extLst>
          </p:cNvPr>
          <p:cNvSpPr/>
          <p:nvPr/>
        </p:nvSpPr>
        <p:spPr>
          <a:xfrm>
            <a:off x="3472106" y="3739897"/>
            <a:ext cx="704088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024C57-9D02-65D8-F56D-DA6CE1253F15}"/>
              </a:ext>
            </a:extLst>
          </p:cNvPr>
          <p:cNvSpPr/>
          <p:nvPr/>
        </p:nvSpPr>
        <p:spPr>
          <a:xfrm>
            <a:off x="4212770" y="3739896"/>
            <a:ext cx="704088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91F2A8-6F61-1AB6-86BB-7CF2209D35E6}"/>
              </a:ext>
            </a:extLst>
          </p:cNvPr>
          <p:cNvSpPr/>
          <p:nvPr/>
        </p:nvSpPr>
        <p:spPr>
          <a:xfrm>
            <a:off x="4953434" y="3739895"/>
            <a:ext cx="704088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DD2935-2C8A-DCC3-C497-1E48A6D80EAB}"/>
              </a:ext>
            </a:extLst>
          </p:cNvPr>
          <p:cNvSpPr/>
          <p:nvPr/>
        </p:nvSpPr>
        <p:spPr>
          <a:xfrm>
            <a:off x="5694098" y="3739894"/>
            <a:ext cx="352044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E6CF74A3-4C20-FA41-EFDD-52FEE990B9A3}"/>
              </a:ext>
            </a:extLst>
          </p:cNvPr>
          <p:cNvSpPr/>
          <p:nvPr/>
        </p:nvSpPr>
        <p:spPr>
          <a:xfrm>
            <a:off x="4445540" y="3521413"/>
            <a:ext cx="87549" cy="194553"/>
          </a:xfrm>
          <a:custGeom>
            <a:avLst/>
            <a:gdLst>
              <a:gd name="connsiteX0" fmla="*/ 87549 w 87549"/>
              <a:gd name="connsiteY0" fmla="*/ 0 h 194553"/>
              <a:gd name="connsiteX1" fmla="*/ 68094 w 87549"/>
              <a:gd name="connsiteY1" fmla="*/ 97276 h 194553"/>
              <a:gd name="connsiteX2" fmla="*/ 58366 w 87549"/>
              <a:gd name="connsiteY2" fmla="*/ 126459 h 194553"/>
              <a:gd name="connsiteX3" fmla="*/ 38911 w 87549"/>
              <a:gd name="connsiteY3" fmla="*/ 155642 h 194553"/>
              <a:gd name="connsiteX4" fmla="*/ 0 w 87549"/>
              <a:gd name="connsiteY4" fmla="*/ 194553 h 19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9" h="194553">
                <a:moveTo>
                  <a:pt x="87549" y="0"/>
                </a:moveTo>
                <a:cubicBezTo>
                  <a:pt x="81064" y="32425"/>
                  <a:pt x="78551" y="65906"/>
                  <a:pt x="68094" y="97276"/>
                </a:cubicBezTo>
                <a:cubicBezTo>
                  <a:pt x="64851" y="107004"/>
                  <a:pt x="62952" y="117288"/>
                  <a:pt x="58366" y="126459"/>
                </a:cubicBezTo>
                <a:cubicBezTo>
                  <a:pt x="53138" y="136916"/>
                  <a:pt x="46214" y="146513"/>
                  <a:pt x="38911" y="155642"/>
                </a:cubicBezTo>
                <a:cubicBezTo>
                  <a:pt x="38900" y="155655"/>
                  <a:pt x="12" y="194541"/>
                  <a:pt x="0" y="19455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492049-CB67-F663-8DDF-FCCCA324752C}"/>
              </a:ext>
            </a:extLst>
          </p:cNvPr>
          <p:cNvSpPr/>
          <p:nvPr/>
        </p:nvSpPr>
        <p:spPr>
          <a:xfrm>
            <a:off x="759916" y="2124349"/>
            <a:ext cx="1963027" cy="8148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Visual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like string 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73154A1-3249-418B-959B-8A88D60C641B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2722943" y="2531763"/>
            <a:ext cx="1720063" cy="1073558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D17CFB36-ED59-2176-4E05-7C1B43EE7064}"/>
              </a:ext>
            </a:extLst>
          </p:cNvPr>
          <p:cNvSpPr/>
          <p:nvPr/>
        </p:nvSpPr>
        <p:spPr>
          <a:xfrm>
            <a:off x="6579249" y="4122013"/>
            <a:ext cx="2888601" cy="565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clearance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slabs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32EAB5-8373-91B2-6243-D85094EB36DB}"/>
              </a:ext>
            </a:extLst>
          </p:cNvPr>
          <p:cNvSpPr txBox="1"/>
          <p:nvPr/>
        </p:nvSpPr>
        <p:spPr>
          <a:xfrm>
            <a:off x="4358983" y="4027260"/>
            <a:ext cx="944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 err="1">
                <a:solidFill>
                  <a:prstClr val="black"/>
                </a:solidFill>
                <a:latin typeface="Arial"/>
              </a:rPr>
              <a:t>Upper</a:t>
            </a:r>
            <a:r>
              <a:rPr lang="fr-FR" sz="1100" dirty="0">
                <a:solidFill>
                  <a:prstClr val="black"/>
                </a:solidFill>
                <a:latin typeface="Arial"/>
              </a:rPr>
              <a:t> slab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3CB9BE-85F8-8697-7ED2-9099DD0B41FC}"/>
              </a:ext>
            </a:extLst>
          </p:cNvPr>
          <p:cNvSpPr txBox="1"/>
          <p:nvPr/>
        </p:nvSpPr>
        <p:spPr>
          <a:xfrm>
            <a:off x="4578084" y="4674312"/>
            <a:ext cx="951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 err="1">
                <a:solidFill>
                  <a:prstClr val="black"/>
                </a:solidFill>
                <a:latin typeface="Arial"/>
              </a:rPr>
              <a:t>Lower</a:t>
            </a:r>
            <a:r>
              <a:rPr lang="fr-FR" sz="1100" dirty="0">
                <a:solidFill>
                  <a:prstClr val="black"/>
                </a:solidFill>
                <a:latin typeface="Arial"/>
              </a:rPr>
              <a:t> slab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2398A1-336E-EAC8-A4AF-72C535627153}"/>
              </a:ext>
            </a:extLst>
          </p:cNvPr>
          <p:cNvSpPr txBox="1"/>
          <p:nvPr/>
        </p:nvSpPr>
        <p:spPr>
          <a:xfrm>
            <a:off x="5122838" y="5282188"/>
            <a:ext cx="828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Inside tunnel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7A5A2B-7BFA-4EAD-70E3-26F831E88901}"/>
              </a:ext>
            </a:extLst>
          </p:cNvPr>
          <p:cNvSpPr txBox="1"/>
          <p:nvPr/>
        </p:nvSpPr>
        <p:spPr>
          <a:xfrm>
            <a:off x="6652793" y="1432399"/>
            <a:ext cx="5152868" cy="1200329"/>
          </a:xfrm>
          <a:prstGeom prst="rect">
            <a:avLst/>
          </a:prstGeom>
          <a:solidFill>
            <a:srgbClr val="FFC000"/>
          </a:solidFill>
          <a:ln w="476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/>
              <a:t>Necessary</a:t>
            </a:r>
            <a:r>
              <a:rPr lang="fr-FR" sz="2400" dirty="0"/>
              <a:t> conditions to </a:t>
            </a:r>
            <a:r>
              <a:rPr lang="fr-FR" sz="2400" dirty="0" err="1"/>
              <a:t>allow</a:t>
            </a:r>
            <a:r>
              <a:rPr lang="fr-FR" sz="2400" dirty="0"/>
              <a:t> </a:t>
            </a:r>
            <a:r>
              <a:rPr lang="fr-FR" sz="2400" dirty="0" err="1"/>
              <a:t>inside</a:t>
            </a:r>
            <a:r>
              <a:rPr lang="fr-FR" sz="2400" dirty="0"/>
              <a:t> tunnel </a:t>
            </a:r>
            <a:r>
              <a:rPr lang="fr-FR" sz="2400" dirty="0" err="1"/>
              <a:t>work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circulations </a:t>
            </a:r>
            <a:r>
              <a:rPr lang="fr-FR" sz="2400" dirty="0" err="1"/>
              <a:t>above</a:t>
            </a:r>
            <a:r>
              <a:rPr lang="fr-FR" sz="2400" dirty="0"/>
              <a:t> slabs  : OK </a:t>
            </a:r>
            <a:r>
              <a:rPr lang="fr-FR" sz="2400" dirty="0" err="1"/>
              <a:t>safety</a:t>
            </a:r>
            <a:r>
              <a:rPr lang="fr-FR" sz="2400" dirty="0"/>
              <a:t> group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0D62DA-570F-ADEA-A617-42A42C31B3CD}"/>
              </a:ext>
            </a:extLst>
          </p:cNvPr>
          <p:cNvSpPr txBox="1"/>
          <p:nvPr/>
        </p:nvSpPr>
        <p:spPr>
          <a:xfrm>
            <a:off x="6652793" y="4863935"/>
            <a:ext cx="5152868" cy="1569660"/>
          </a:xfrm>
          <a:prstGeom prst="rect">
            <a:avLst/>
          </a:prstGeom>
          <a:solidFill>
            <a:srgbClr val="92D050"/>
          </a:solidFill>
          <a:ln w="476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In case of </a:t>
            </a:r>
            <a:r>
              <a:rPr lang="fr-FR" sz="2400" dirty="0" err="1">
                <a:solidFill>
                  <a:schemeClr val="bg1"/>
                </a:solidFill>
              </a:rPr>
              <a:t>accidental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fall</a:t>
            </a:r>
            <a:r>
              <a:rPr lang="fr-FR" sz="2400" dirty="0">
                <a:solidFill>
                  <a:schemeClr val="bg1"/>
                </a:solidFill>
              </a:rPr>
              <a:t>, the </a:t>
            </a:r>
            <a:r>
              <a:rPr lang="fr-FR" sz="2400" dirty="0" err="1">
                <a:solidFill>
                  <a:schemeClr val="bg1"/>
                </a:solidFill>
              </a:rPr>
              <a:t>lower</a:t>
            </a:r>
            <a:r>
              <a:rPr lang="fr-FR" sz="2400" dirty="0">
                <a:solidFill>
                  <a:schemeClr val="bg1"/>
                </a:solidFill>
              </a:rPr>
              <a:t> slab </a:t>
            </a:r>
            <a:r>
              <a:rPr lang="fr-FR" sz="2400" dirty="0" err="1">
                <a:solidFill>
                  <a:schemeClr val="bg1"/>
                </a:solidFill>
              </a:rPr>
              <a:t>will</a:t>
            </a:r>
            <a:r>
              <a:rPr lang="fr-FR" sz="2400" dirty="0">
                <a:solidFill>
                  <a:schemeClr val="bg1"/>
                </a:solidFill>
              </a:rPr>
              <a:t> not </a:t>
            </a:r>
            <a:r>
              <a:rPr lang="fr-FR" sz="2400" dirty="0" err="1">
                <a:solidFill>
                  <a:schemeClr val="bg1"/>
                </a:solidFill>
              </a:rPr>
              <a:t>be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damaged</a:t>
            </a:r>
            <a:r>
              <a:rPr lang="fr-FR" sz="2400" dirty="0">
                <a:solidFill>
                  <a:schemeClr val="bg1"/>
                </a:solidFill>
              </a:rPr>
              <a:t> =&gt; no </a:t>
            </a:r>
            <a:r>
              <a:rPr lang="fr-FR" sz="2400" dirty="0" err="1">
                <a:solidFill>
                  <a:schemeClr val="bg1"/>
                </a:solidFill>
              </a:rPr>
              <a:t>risk</a:t>
            </a:r>
            <a:r>
              <a:rPr lang="fr-FR" sz="2400" dirty="0">
                <a:solidFill>
                  <a:schemeClr val="bg1"/>
                </a:solidFill>
              </a:rPr>
              <a:t> of </a:t>
            </a:r>
            <a:r>
              <a:rPr lang="fr-FR" sz="2400" dirty="0" err="1">
                <a:solidFill>
                  <a:schemeClr val="bg1"/>
                </a:solidFill>
              </a:rPr>
              <a:t>injury</a:t>
            </a:r>
            <a:r>
              <a:rPr lang="fr-FR" sz="2400" dirty="0">
                <a:solidFill>
                  <a:schemeClr val="bg1"/>
                </a:solidFill>
              </a:rPr>
              <a:t> for </a:t>
            </a:r>
            <a:r>
              <a:rPr lang="fr-FR" sz="2400" dirty="0" err="1">
                <a:solidFill>
                  <a:schemeClr val="bg1"/>
                </a:solidFill>
              </a:rPr>
              <a:t>working</a:t>
            </a:r>
            <a:r>
              <a:rPr lang="fr-FR" sz="2400" dirty="0">
                <a:solidFill>
                  <a:schemeClr val="bg1"/>
                </a:solidFill>
              </a:rPr>
              <a:t> people </a:t>
            </a:r>
            <a:r>
              <a:rPr lang="fr-FR" sz="2400" dirty="0" err="1">
                <a:solidFill>
                  <a:schemeClr val="bg1"/>
                </a:solidFill>
              </a:rPr>
              <a:t>inside</a:t>
            </a:r>
            <a:r>
              <a:rPr lang="fr-FR" sz="2400" dirty="0">
                <a:solidFill>
                  <a:schemeClr val="bg1"/>
                </a:solidFill>
              </a:rPr>
              <a:t> the tunnel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3151F2-E402-E332-2F75-7D92D4363EA9}"/>
              </a:ext>
            </a:extLst>
          </p:cNvPr>
          <p:cNvSpPr txBox="1"/>
          <p:nvPr/>
        </p:nvSpPr>
        <p:spPr>
          <a:xfrm>
            <a:off x="6652793" y="2809450"/>
            <a:ext cx="5152868" cy="1200329"/>
          </a:xfrm>
          <a:prstGeom prst="rect">
            <a:avLst/>
          </a:prstGeom>
          <a:solidFill>
            <a:srgbClr val="FFC000"/>
          </a:solidFill>
          <a:ln w="476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- 20 cm </a:t>
            </a:r>
            <a:r>
              <a:rPr lang="fr-FR" sz="2400" dirty="0" err="1"/>
              <a:t>above</a:t>
            </a:r>
            <a:r>
              <a:rPr lang="fr-FR" sz="2400" dirty="0"/>
              <a:t> slabs</a:t>
            </a:r>
          </a:p>
          <a:p>
            <a:r>
              <a:rPr lang="fr-FR" sz="2400" dirty="0"/>
              <a:t>- 1 </a:t>
            </a:r>
            <a:r>
              <a:rPr lang="fr-FR" sz="2400" dirty="0" err="1"/>
              <a:t>meter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railing</a:t>
            </a:r>
            <a:endParaRPr lang="fr-FR" sz="2400" dirty="0"/>
          </a:p>
          <a:p>
            <a:r>
              <a:rPr lang="fr-FR" sz="2400" dirty="0"/>
              <a:t> - </a:t>
            </a:r>
            <a:r>
              <a:rPr lang="fr-FR" sz="2400" dirty="0" err="1"/>
              <a:t>visual</a:t>
            </a:r>
            <a:r>
              <a:rPr lang="fr-FR" sz="2400" dirty="0"/>
              <a:t> </a:t>
            </a:r>
            <a:r>
              <a:rPr lang="fr-FR" sz="2400" dirty="0" err="1"/>
              <a:t>device</a:t>
            </a:r>
            <a:r>
              <a:rPr lang="fr-FR" sz="2400" dirty="0"/>
              <a:t> </a:t>
            </a:r>
            <a:r>
              <a:rPr lang="fr-FR" sz="2400" dirty="0" err="1"/>
              <a:t>installed</a:t>
            </a:r>
            <a:endParaRPr lang="fr-FR" sz="2400" dirty="0"/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DB1B7CE6-FDC5-1CCA-3170-87FAD4A87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140797"/>
              </p:ext>
            </p:extLst>
          </p:nvPr>
        </p:nvGraphicFramePr>
        <p:xfrm>
          <a:off x="52088" y="3227787"/>
          <a:ext cx="3136028" cy="2257482"/>
        </p:xfrm>
        <a:graphic>
          <a:graphicData uri="http://schemas.openxmlformats.org/drawingml/2006/table">
            <a:tbl>
              <a:tblPr/>
              <a:tblGrid>
                <a:gridCol w="1339735">
                  <a:extLst>
                    <a:ext uri="{9D8B030D-6E8A-4147-A177-3AD203B41FA5}">
                      <a16:colId xmlns:a16="http://schemas.microsoft.com/office/drawing/2014/main" val="2697334314"/>
                    </a:ext>
                  </a:extLst>
                </a:gridCol>
                <a:gridCol w="598764">
                  <a:extLst>
                    <a:ext uri="{9D8B030D-6E8A-4147-A177-3AD203B41FA5}">
                      <a16:colId xmlns:a16="http://schemas.microsoft.com/office/drawing/2014/main" val="699222337"/>
                    </a:ext>
                  </a:extLst>
                </a:gridCol>
                <a:gridCol w="706793">
                  <a:extLst>
                    <a:ext uri="{9D8B030D-6E8A-4147-A177-3AD203B41FA5}">
                      <a16:colId xmlns:a16="http://schemas.microsoft.com/office/drawing/2014/main" val="3052874607"/>
                    </a:ext>
                  </a:extLst>
                </a:gridCol>
                <a:gridCol w="490736">
                  <a:extLst>
                    <a:ext uri="{9D8B030D-6E8A-4147-A177-3AD203B41FA5}">
                      <a16:colId xmlns:a16="http://schemas.microsoft.com/office/drawing/2014/main" val="1838957805"/>
                    </a:ext>
                  </a:extLst>
                </a:gridCol>
              </a:tblGrid>
              <a:tr h="6104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Handling areas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Beam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lines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evacuated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when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cranes 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flying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70431"/>
                  </a:ext>
                </a:extLst>
              </a:tr>
              <a:tr h="23939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LOADING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146479"/>
                  </a:ext>
                </a:extLst>
              </a:tr>
              <a:tr h="23939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LOADING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DEIMOS 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94204"/>
                  </a:ext>
                </a:extLst>
              </a:tr>
              <a:tr h="3894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loading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(Futur DESIRS)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374793"/>
                  </a:ext>
                </a:extLst>
              </a:tr>
              <a:tr h="3894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ANTARES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loading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zone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276233"/>
                  </a:ext>
                </a:extLst>
              </a:tr>
              <a:tr h="3894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SEXTANTS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loading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SEXTANTS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SIXS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65848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E4D49387-0148-1B74-2EA7-106DB5712A19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2739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194400"/>
            <a:ext cx="10505237" cy="565200"/>
          </a:xfrm>
        </p:spPr>
        <p:txBody>
          <a:bodyPr/>
          <a:lstStyle/>
          <a:p>
            <a:r>
              <a:rPr lang="fr-FR" dirty="0" err="1"/>
              <a:t>Remove</a:t>
            </a:r>
            <a:r>
              <a:rPr lang="fr-FR" dirty="0"/>
              <a:t> – Focus on slabs handling</a:t>
            </a:r>
            <a:br>
              <a:rPr lang="fr-FR" dirty="0"/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F19962-0893-F154-D8DD-932824B8A86F}"/>
              </a:ext>
            </a:extLst>
          </p:cNvPr>
          <p:cNvSpPr txBox="1"/>
          <p:nvPr/>
        </p:nvSpPr>
        <p:spPr>
          <a:xfrm>
            <a:off x="1413165" y="997619"/>
            <a:ext cx="1065501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925 slabs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handled</a:t>
            </a:r>
            <a:r>
              <a:rPr lang="fr-FR" dirty="0"/>
              <a:t> </a:t>
            </a:r>
            <a:r>
              <a:rPr lang="fr-FR" dirty="0" err="1"/>
              <a:t>twice</a:t>
            </a:r>
            <a:r>
              <a:rPr lang="fr-FR" dirty="0"/>
              <a:t> (</a:t>
            </a:r>
            <a:r>
              <a:rPr lang="fr-FR" dirty="0" err="1"/>
              <a:t>Remove</a:t>
            </a:r>
            <a:r>
              <a:rPr lang="fr-FR" dirty="0"/>
              <a:t>/Installation),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times (about 100) </a:t>
            </a:r>
          </a:p>
          <a:p>
            <a:pPr algn="ctr"/>
            <a:r>
              <a:rPr lang="fr-FR" dirty="0"/>
              <a:t>=&gt; Important </a:t>
            </a:r>
            <a:r>
              <a:rPr lang="fr-FR" dirty="0" err="1"/>
              <a:t>safety</a:t>
            </a:r>
            <a:r>
              <a:rPr lang="fr-FR" dirty="0"/>
              <a:t> &amp; planning challenge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C0B25B-7EBC-7A5B-8B4C-7913563E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89" y="1881970"/>
            <a:ext cx="3109977" cy="4591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30F2FC-39E6-D14D-DCFA-3AAB29E5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742" y="1881970"/>
            <a:ext cx="7304659" cy="4591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BAD4B5-424C-CC69-BFF2-BD60404D9341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97803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439" y="250852"/>
            <a:ext cx="10505237" cy="565200"/>
          </a:xfrm>
        </p:spPr>
        <p:txBody>
          <a:bodyPr/>
          <a:lstStyle/>
          <a:p>
            <a:r>
              <a:rPr lang="fr-FR" dirty="0" err="1"/>
              <a:t>Remove</a:t>
            </a:r>
            <a:r>
              <a:rPr lang="fr-FR" dirty="0"/>
              <a:t> - Focus on timing </a:t>
            </a:r>
            <a:r>
              <a:rPr lang="fr-FR" dirty="0" err="1"/>
              <a:t>evacuation</a:t>
            </a:r>
            <a:r>
              <a:rPr lang="fr-FR" dirty="0"/>
              <a:t> &amp; </a:t>
            </a:r>
            <a:r>
              <a:rPr lang="fr-FR" dirty="0" err="1"/>
              <a:t>organization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FC256D-9D7D-84D1-DAE7-C226940B053E}"/>
              </a:ext>
            </a:extLst>
          </p:cNvPr>
          <p:cNvSpPr txBox="1"/>
          <p:nvPr/>
        </p:nvSpPr>
        <p:spPr>
          <a:xfrm>
            <a:off x="2137273" y="976442"/>
            <a:ext cx="5803900" cy="646331"/>
          </a:xfrm>
          <a:prstGeom prst="rect">
            <a:avLst/>
          </a:prstGeom>
          <a:solidFill>
            <a:srgbClr val="92D050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table for evacuation of equipment for the complete Storage Ring</a:t>
            </a:r>
            <a:endParaRPr lang="fr-FR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CDE7527-3744-64F3-7547-F8C904289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65613"/>
              </p:ext>
            </p:extLst>
          </p:nvPr>
        </p:nvGraphicFramePr>
        <p:xfrm>
          <a:off x="2137273" y="1954689"/>
          <a:ext cx="5803901" cy="4366260"/>
        </p:xfrm>
        <a:graphic>
          <a:graphicData uri="http://schemas.openxmlformats.org/drawingml/2006/table">
            <a:tbl>
              <a:tblPr/>
              <a:tblGrid>
                <a:gridCol w="761583">
                  <a:extLst>
                    <a:ext uri="{9D8B030D-6E8A-4147-A177-3AD203B41FA5}">
                      <a16:colId xmlns:a16="http://schemas.microsoft.com/office/drawing/2014/main" val="3856442139"/>
                    </a:ext>
                  </a:extLst>
                </a:gridCol>
                <a:gridCol w="866301">
                  <a:extLst>
                    <a:ext uri="{9D8B030D-6E8A-4147-A177-3AD203B41FA5}">
                      <a16:colId xmlns:a16="http://schemas.microsoft.com/office/drawing/2014/main" val="2451889219"/>
                    </a:ext>
                  </a:extLst>
                </a:gridCol>
                <a:gridCol w="583881">
                  <a:extLst>
                    <a:ext uri="{9D8B030D-6E8A-4147-A177-3AD203B41FA5}">
                      <a16:colId xmlns:a16="http://schemas.microsoft.com/office/drawing/2014/main" val="949314188"/>
                    </a:ext>
                  </a:extLst>
                </a:gridCol>
                <a:gridCol w="621960">
                  <a:extLst>
                    <a:ext uri="{9D8B030D-6E8A-4147-A177-3AD203B41FA5}">
                      <a16:colId xmlns:a16="http://schemas.microsoft.com/office/drawing/2014/main" val="2225256154"/>
                    </a:ext>
                  </a:extLst>
                </a:gridCol>
                <a:gridCol w="901207">
                  <a:extLst>
                    <a:ext uri="{9D8B030D-6E8A-4147-A177-3AD203B41FA5}">
                      <a16:colId xmlns:a16="http://schemas.microsoft.com/office/drawing/2014/main" val="1218409725"/>
                    </a:ext>
                  </a:extLst>
                </a:gridCol>
                <a:gridCol w="799663">
                  <a:extLst>
                    <a:ext uri="{9D8B030D-6E8A-4147-A177-3AD203B41FA5}">
                      <a16:colId xmlns:a16="http://schemas.microsoft.com/office/drawing/2014/main" val="3006278260"/>
                    </a:ext>
                  </a:extLst>
                </a:gridCol>
                <a:gridCol w="621960">
                  <a:extLst>
                    <a:ext uri="{9D8B030D-6E8A-4147-A177-3AD203B41FA5}">
                      <a16:colId xmlns:a16="http://schemas.microsoft.com/office/drawing/2014/main" val="2283189240"/>
                    </a:ext>
                  </a:extLst>
                </a:gridCol>
                <a:gridCol w="647346">
                  <a:extLst>
                    <a:ext uri="{9D8B030D-6E8A-4147-A177-3AD203B41FA5}">
                      <a16:colId xmlns:a16="http://schemas.microsoft.com/office/drawing/2014/main" val="1256328747"/>
                    </a:ext>
                  </a:extLst>
                </a:gridCol>
              </a:tblGrid>
              <a:tr h="266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Crane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Crane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2868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Cell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slabs  </a:t>
                      </a:r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Nber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 in 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time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Cell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Opened</a:t>
                      </a:r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slabs  </a:t>
                      </a:r>
                      <a:r>
                        <a:rPr lang="fr-FR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nber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 in h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time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993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4443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436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2906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SDL 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703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52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8549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SDM 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SDL 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905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SDL 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661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030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3165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75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299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079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19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09 + SDL 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388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 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1701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TOTAUX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3644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Shifts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Shifts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724750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33FBC77-A217-D04D-C8B3-48B5DC43D33C}"/>
              </a:ext>
            </a:extLst>
          </p:cNvPr>
          <p:cNvSpPr txBox="1"/>
          <p:nvPr/>
        </p:nvSpPr>
        <p:spPr>
          <a:xfrm>
            <a:off x="8783047" y="976442"/>
            <a:ext cx="2866028" cy="2031325"/>
          </a:xfrm>
          <a:prstGeom prst="rect">
            <a:avLst/>
          </a:prstGeom>
          <a:solidFill>
            <a:srgbClr val="FFC000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Estimated meantime for handling a slab : 10 to 14 minutes each.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5 hours for 22 slabs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216 hours or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31 shifts for all slabs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163B65-F47C-A729-12EB-7C8DF0FE0092}"/>
              </a:ext>
            </a:extLst>
          </p:cNvPr>
          <p:cNvSpPr txBox="1"/>
          <p:nvPr/>
        </p:nvSpPr>
        <p:spPr>
          <a:xfrm>
            <a:off x="8420599" y="3239382"/>
            <a:ext cx="3590924" cy="3139321"/>
          </a:xfrm>
          <a:prstGeom prst="rect">
            <a:avLst/>
          </a:prstGeom>
          <a:solidFill>
            <a:srgbClr val="00B0F0"/>
          </a:solidFill>
          <a:ln w="539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all logistics tools &amp; staff as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Chain slings (with spares)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Wooden blocks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Safety equipment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Area marking equipment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Free areas &amp; paths to evacuate to RS building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Forklift &amp; trailers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Plans &amp; procedures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Authorized staff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Special safety staff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7766E9-501B-FD63-BD71-E54D1C91D325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7570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59718"/>
            <a:ext cx="10505237" cy="565200"/>
          </a:xfrm>
        </p:spPr>
        <p:txBody>
          <a:bodyPr/>
          <a:lstStyle/>
          <a:p>
            <a:r>
              <a:rPr lang="en-US" sz="2400" dirty="0"/>
              <a:t>Dismantling - Equipment Evacuation Sequencing with O/C Slabs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F19962-0893-F154-D8DD-932824B8A86F}"/>
              </a:ext>
            </a:extLst>
          </p:cNvPr>
          <p:cNvSpPr txBox="1"/>
          <p:nvPr/>
        </p:nvSpPr>
        <p:spPr>
          <a:xfrm>
            <a:off x="10322069" y="1030535"/>
            <a:ext cx="1360967" cy="646331"/>
          </a:xfrm>
          <a:prstGeom prst="rect">
            <a:avLst/>
          </a:prstGeom>
          <a:solidFill>
            <a:srgbClr val="00B0F0"/>
          </a:solidFill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Closed</a:t>
            </a:r>
            <a:r>
              <a:rPr lang="fr-FR" dirty="0">
                <a:solidFill>
                  <a:schemeClr val="bg1"/>
                </a:solidFill>
              </a:rPr>
              <a:t> Tunnel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293EC0-A5BC-977C-93F7-1BB06D98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21" y="699941"/>
            <a:ext cx="7459358" cy="12980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C328F0-A2B3-1F4A-65D2-ADE1FAE6F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21" y="2015498"/>
            <a:ext cx="7459358" cy="16512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CB369C-7B8E-E02D-2798-B00D0500D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321" y="3687442"/>
            <a:ext cx="7459358" cy="15467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F08686-3CCE-A816-3F1C-CD90CE79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321" y="5254871"/>
            <a:ext cx="7459358" cy="149050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E195E3-5631-8DAE-47C2-26A450BECF88}"/>
              </a:ext>
            </a:extLst>
          </p:cNvPr>
          <p:cNvSpPr txBox="1"/>
          <p:nvPr/>
        </p:nvSpPr>
        <p:spPr>
          <a:xfrm>
            <a:off x="10086704" y="3781941"/>
            <a:ext cx="1831696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SS &amp; FE Evacuation : </a:t>
            </a:r>
          </a:p>
          <a:p>
            <a:pPr algn="ctr"/>
            <a:r>
              <a:rPr lang="fr-FR" dirty="0"/>
              <a:t>about 10 h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FE91C1-2E28-5775-7721-8B4D72EC1F16}"/>
              </a:ext>
            </a:extLst>
          </p:cNvPr>
          <p:cNvSpPr txBox="1"/>
          <p:nvPr/>
        </p:nvSpPr>
        <p:spPr>
          <a:xfrm>
            <a:off x="10086705" y="2160564"/>
            <a:ext cx="1831696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Opening</a:t>
            </a:r>
            <a:r>
              <a:rPr lang="fr-FR" dirty="0"/>
              <a:t> 22 slabs : </a:t>
            </a:r>
          </a:p>
          <a:p>
            <a:pPr algn="ctr"/>
            <a:r>
              <a:rPr lang="fr-FR" dirty="0"/>
              <a:t>about 5h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93069B-10F4-F8CB-97DD-77507ADC935B}"/>
              </a:ext>
            </a:extLst>
          </p:cNvPr>
          <p:cNvSpPr txBox="1"/>
          <p:nvPr/>
        </p:nvSpPr>
        <p:spPr>
          <a:xfrm>
            <a:off x="9963874" y="5546307"/>
            <a:ext cx="2077355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Closing</a:t>
            </a:r>
            <a:r>
              <a:rPr lang="fr-FR" dirty="0">
                <a:solidFill>
                  <a:schemeClr val="bg1"/>
                </a:solidFill>
              </a:rPr>
              <a:t> 22 slabs :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about 5 h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9F4F93-4016-56C1-B788-DCA60D474666}"/>
              </a:ext>
            </a:extLst>
          </p:cNvPr>
          <p:cNvSpPr txBox="1"/>
          <p:nvPr/>
        </p:nvSpPr>
        <p:spPr>
          <a:xfrm>
            <a:off x="27941" y="3412083"/>
            <a:ext cx="2266951" cy="1200329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time: opening, evacuation, closing :</a:t>
            </a:r>
          </a:p>
          <a:p>
            <a:pPr algn="ctr"/>
            <a:r>
              <a:rPr lang="en-US" dirty="0"/>
              <a:t>about 20 hours or 3 shifts or 1.5 days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89D46B-94F2-1233-00A1-A991159E0640}"/>
              </a:ext>
            </a:extLst>
          </p:cNvPr>
          <p:cNvSpPr txBox="1"/>
          <p:nvPr/>
        </p:nvSpPr>
        <p:spPr>
          <a:xfrm>
            <a:off x="27940" y="2138586"/>
            <a:ext cx="2266951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area for slabs </a:t>
            </a:r>
            <a:r>
              <a:rPr lang="fr-FR" dirty="0" err="1"/>
              <a:t>storage</a:t>
            </a:r>
            <a:r>
              <a:rPr lang="fr-FR" dirty="0"/>
              <a:t> on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sides</a:t>
            </a:r>
            <a:r>
              <a:rPr lang="fr-FR" dirty="0"/>
              <a:t> of aperture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EC6800-082D-3FF0-9518-2D3D9F214EC1}"/>
              </a:ext>
            </a:extLst>
          </p:cNvPr>
          <p:cNvSpPr txBox="1"/>
          <p:nvPr/>
        </p:nvSpPr>
        <p:spPr>
          <a:xfrm>
            <a:off x="27941" y="1132633"/>
            <a:ext cx="2266951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Example for SS 14 : </a:t>
            </a:r>
            <a:r>
              <a:rPr lang="fr-FR" dirty="0" err="1"/>
              <a:t>include</a:t>
            </a:r>
            <a:r>
              <a:rPr lang="fr-FR" dirty="0"/>
              <a:t> 2 ID’S &amp; 1 front end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63AD65-67FD-F5CD-F0BF-E3CBFA7E671A}"/>
              </a:ext>
            </a:extLst>
          </p:cNvPr>
          <p:cNvSpPr txBox="1"/>
          <p:nvPr/>
        </p:nvSpPr>
        <p:spPr>
          <a:xfrm>
            <a:off x="27939" y="4685580"/>
            <a:ext cx="226695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used</a:t>
            </a:r>
            <a:r>
              <a:rPr lang="fr-FR" dirty="0"/>
              <a:t> to open/close slabs at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periodic</a:t>
            </a:r>
            <a:r>
              <a:rPr lang="fr-FR" dirty="0"/>
              <a:t> </a:t>
            </a:r>
            <a:r>
              <a:rPr lang="fr-FR" dirty="0" err="1"/>
              <a:t>shutdown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85E781-F3A6-8279-04DA-097649AD61A7}"/>
              </a:ext>
            </a:extLst>
          </p:cNvPr>
          <p:cNvSpPr txBox="1"/>
          <p:nvPr/>
        </p:nvSpPr>
        <p:spPr>
          <a:xfrm>
            <a:off x="27939" y="5963987"/>
            <a:ext cx="2266951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« </a:t>
            </a:r>
            <a:r>
              <a:rPr lang="fr-FR" b="1" i="1" dirty="0" err="1">
                <a:solidFill>
                  <a:schemeClr val="bg1"/>
                </a:solidFill>
              </a:rPr>
              <a:t>We</a:t>
            </a:r>
            <a:r>
              <a:rPr lang="fr-FR" b="1" i="1" dirty="0">
                <a:solidFill>
                  <a:schemeClr val="bg1"/>
                </a:solidFill>
              </a:rPr>
              <a:t> do </a:t>
            </a:r>
            <a:r>
              <a:rPr lang="fr-FR" b="1" i="1" dirty="0" err="1">
                <a:solidFill>
                  <a:schemeClr val="bg1"/>
                </a:solidFill>
              </a:rPr>
              <a:t>what</a:t>
            </a:r>
            <a:r>
              <a:rPr lang="fr-FR" b="1" i="1" dirty="0">
                <a:solidFill>
                  <a:schemeClr val="bg1"/>
                </a:solidFill>
              </a:rPr>
              <a:t> </a:t>
            </a:r>
            <a:r>
              <a:rPr lang="fr-FR" b="1" i="1" dirty="0" err="1">
                <a:solidFill>
                  <a:schemeClr val="bg1"/>
                </a:solidFill>
              </a:rPr>
              <a:t>we</a:t>
            </a:r>
            <a:r>
              <a:rPr lang="fr-FR" b="1" i="1" dirty="0">
                <a:solidFill>
                  <a:schemeClr val="bg1"/>
                </a:solidFill>
              </a:rPr>
              <a:t> are </a:t>
            </a:r>
            <a:r>
              <a:rPr lang="fr-FR" b="1" i="1" dirty="0" err="1">
                <a:solidFill>
                  <a:schemeClr val="bg1"/>
                </a:solidFill>
              </a:rPr>
              <a:t>familiar</a:t>
            </a:r>
            <a:r>
              <a:rPr lang="fr-FR" b="1" i="1" dirty="0">
                <a:solidFill>
                  <a:schemeClr val="bg1"/>
                </a:solidFill>
              </a:rPr>
              <a:t> </a:t>
            </a:r>
            <a:r>
              <a:rPr lang="fr-FR" b="1" i="1" dirty="0" err="1">
                <a:solidFill>
                  <a:schemeClr val="bg1"/>
                </a:solidFill>
              </a:rPr>
              <a:t>with</a:t>
            </a:r>
            <a:r>
              <a:rPr lang="fr-FR" b="1" i="1" dirty="0">
                <a:solidFill>
                  <a:schemeClr val="bg1"/>
                </a:solidFill>
              </a:rPr>
              <a:t> </a:t>
            </a:r>
            <a:r>
              <a:rPr lang="fr-FR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2F4A06-631C-867D-2A25-FF0381DB2513}"/>
              </a:ext>
            </a:extLst>
          </p:cNvPr>
          <p:cNvSpPr txBox="1"/>
          <p:nvPr/>
        </p:nvSpPr>
        <p:spPr>
          <a:xfrm>
            <a:off x="9229227" y="6690560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12790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754C9-E7F4-8DC0-2024-BE903EB8C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D00115-45C8-6736-09FA-2091CC5E3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17B155-24B3-83A8-56DF-F815F51A4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8" t="14622" r="11817"/>
          <a:stretch/>
        </p:blipFill>
        <p:spPr>
          <a:xfrm>
            <a:off x="1167514" y="1309269"/>
            <a:ext cx="10449239" cy="5310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5AA178D5-9D92-FAD7-2C14-1627C518591C}"/>
              </a:ext>
            </a:extLst>
          </p:cNvPr>
          <p:cNvSpPr/>
          <p:nvPr/>
        </p:nvSpPr>
        <p:spPr>
          <a:xfrm rot="19285864">
            <a:off x="5630370" y="2689403"/>
            <a:ext cx="1464901" cy="2521732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136" h="1650340">
                <a:moveTo>
                  <a:pt x="0" y="1549400"/>
                </a:moveTo>
                <a:lnTo>
                  <a:pt x="369547" y="0"/>
                </a:lnTo>
                <a:lnTo>
                  <a:pt x="2625136" y="274928"/>
                </a:lnTo>
                <a:lnTo>
                  <a:pt x="2224680" y="1650340"/>
                </a:lnTo>
                <a:lnTo>
                  <a:pt x="0" y="1549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arallélogramme 5">
            <a:extLst>
              <a:ext uri="{FF2B5EF4-FFF2-40B4-BE49-F238E27FC236}">
                <a16:creationId xmlns:a16="http://schemas.microsoft.com/office/drawing/2014/main" id="{6FD3EE71-39A2-2903-C21B-28E5A849F3DC}"/>
              </a:ext>
            </a:extLst>
          </p:cNvPr>
          <p:cNvSpPr/>
          <p:nvPr/>
        </p:nvSpPr>
        <p:spPr>
          <a:xfrm rot="19332672">
            <a:off x="6795177" y="2335636"/>
            <a:ext cx="1288074" cy="226292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224680"/>
              <a:gd name="connsiteY0" fmla="*/ 1549400 h 1650340"/>
              <a:gd name="connsiteX1" fmla="*/ 369547 w 2224680"/>
              <a:gd name="connsiteY1" fmla="*/ 0 h 1650340"/>
              <a:gd name="connsiteX2" fmla="*/ 2103203 w 2224680"/>
              <a:gd name="connsiteY2" fmla="*/ 196146 h 1650340"/>
              <a:gd name="connsiteX3" fmla="*/ 2224680 w 2224680"/>
              <a:gd name="connsiteY3" fmla="*/ 1650340 h 1650340"/>
              <a:gd name="connsiteX4" fmla="*/ 0 w 2224680"/>
              <a:gd name="connsiteY4" fmla="*/ 1549400 h 1650340"/>
              <a:gd name="connsiteX0" fmla="*/ 0 w 2103202"/>
              <a:gd name="connsiteY0" fmla="*/ 1549400 h 1651047"/>
              <a:gd name="connsiteX1" fmla="*/ 369547 w 2103202"/>
              <a:gd name="connsiteY1" fmla="*/ 0 h 1651047"/>
              <a:gd name="connsiteX2" fmla="*/ 2103203 w 2103202"/>
              <a:gd name="connsiteY2" fmla="*/ 196146 h 1651047"/>
              <a:gd name="connsiteX3" fmla="*/ 1954549 w 2103202"/>
              <a:gd name="connsiteY3" fmla="*/ 1651047 h 1651047"/>
              <a:gd name="connsiteX4" fmla="*/ 0 w 2103202"/>
              <a:gd name="connsiteY4" fmla="*/ 1549400 h 1651047"/>
              <a:gd name="connsiteX0" fmla="*/ 0 w 2308258"/>
              <a:gd name="connsiteY0" fmla="*/ 1549400 h 1651047"/>
              <a:gd name="connsiteX1" fmla="*/ 369547 w 2308258"/>
              <a:gd name="connsiteY1" fmla="*/ 0 h 1651047"/>
              <a:gd name="connsiteX2" fmla="*/ 2308258 w 2308258"/>
              <a:gd name="connsiteY2" fmla="*/ 229611 h 1651047"/>
              <a:gd name="connsiteX3" fmla="*/ 1954549 w 2308258"/>
              <a:gd name="connsiteY3" fmla="*/ 1651047 h 1651047"/>
              <a:gd name="connsiteX4" fmla="*/ 0 w 2308258"/>
              <a:gd name="connsiteY4" fmla="*/ 1549400 h 165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58" h="1651047">
                <a:moveTo>
                  <a:pt x="0" y="1549400"/>
                </a:moveTo>
                <a:lnTo>
                  <a:pt x="369547" y="0"/>
                </a:lnTo>
                <a:lnTo>
                  <a:pt x="2308258" y="229611"/>
                </a:lnTo>
                <a:lnTo>
                  <a:pt x="1954549" y="1651047"/>
                </a:lnTo>
                <a:lnTo>
                  <a:pt x="0" y="15494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arallélogramme 5">
            <a:extLst>
              <a:ext uri="{FF2B5EF4-FFF2-40B4-BE49-F238E27FC236}">
                <a16:creationId xmlns:a16="http://schemas.microsoft.com/office/drawing/2014/main" id="{F6B4AA8A-BF1A-69D6-B6F5-8B058805FE49}"/>
              </a:ext>
            </a:extLst>
          </p:cNvPr>
          <p:cNvSpPr/>
          <p:nvPr/>
        </p:nvSpPr>
        <p:spPr>
          <a:xfrm rot="19951477">
            <a:off x="1879244" y="3705679"/>
            <a:ext cx="1464901" cy="2521732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136" h="1650340">
                <a:moveTo>
                  <a:pt x="0" y="1549400"/>
                </a:moveTo>
                <a:lnTo>
                  <a:pt x="369547" y="0"/>
                </a:lnTo>
                <a:lnTo>
                  <a:pt x="2625136" y="274928"/>
                </a:lnTo>
                <a:lnTo>
                  <a:pt x="2224680" y="1650340"/>
                </a:lnTo>
                <a:lnTo>
                  <a:pt x="0" y="1549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arallélogramme 5">
            <a:extLst>
              <a:ext uri="{FF2B5EF4-FFF2-40B4-BE49-F238E27FC236}">
                <a16:creationId xmlns:a16="http://schemas.microsoft.com/office/drawing/2014/main" id="{9C3EA9C8-BA6D-2AD3-59A1-4A150D798323}"/>
              </a:ext>
            </a:extLst>
          </p:cNvPr>
          <p:cNvSpPr/>
          <p:nvPr/>
        </p:nvSpPr>
        <p:spPr>
          <a:xfrm rot="18528436">
            <a:off x="8289324" y="1965956"/>
            <a:ext cx="1288074" cy="226292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224680"/>
              <a:gd name="connsiteY0" fmla="*/ 1549400 h 1650340"/>
              <a:gd name="connsiteX1" fmla="*/ 369547 w 2224680"/>
              <a:gd name="connsiteY1" fmla="*/ 0 h 1650340"/>
              <a:gd name="connsiteX2" fmla="*/ 2103203 w 2224680"/>
              <a:gd name="connsiteY2" fmla="*/ 196146 h 1650340"/>
              <a:gd name="connsiteX3" fmla="*/ 2224680 w 2224680"/>
              <a:gd name="connsiteY3" fmla="*/ 1650340 h 1650340"/>
              <a:gd name="connsiteX4" fmla="*/ 0 w 2224680"/>
              <a:gd name="connsiteY4" fmla="*/ 1549400 h 1650340"/>
              <a:gd name="connsiteX0" fmla="*/ 0 w 2103202"/>
              <a:gd name="connsiteY0" fmla="*/ 1549400 h 1651047"/>
              <a:gd name="connsiteX1" fmla="*/ 369547 w 2103202"/>
              <a:gd name="connsiteY1" fmla="*/ 0 h 1651047"/>
              <a:gd name="connsiteX2" fmla="*/ 2103203 w 2103202"/>
              <a:gd name="connsiteY2" fmla="*/ 196146 h 1651047"/>
              <a:gd name="connsiteX3" fmla="*/ 1954549 w 2103202"/>
              <a:gd name="connsiteY3" fmla="*/ 1651047 h 1651047"/>
              <a:gd name="connsiteX4" fmla="*/ 0 w 2103202"/>
              <a:gd name="connsiteY4" fmla="*/ 1549400 h 1651047"/>
              <a:gd name="connsiteX0" fmla="*/ 0 w 2308258"/>
              <a:gd name="connsiteY0" fmla="*/ 1549400 h 1651047"/>
              <a:gd name="connsiteX1" fmla="*/ 369547 w 2308258"/>
              <a:gd name="connsiteY1" fmla="*/ 0 h 1651047"/>
              <a:gd name="connsiteX2" fmla="*/ 2308258 w 2308258"/>
              <a:gd name="connsiteY2" fmla="*/ 229611 h 1651047"/>
              <a:gd name="connsiteX3" fmla="*/ 1954549 w 2308258"/>
              <a:gd name="connsiteY3" fmla="*/ 1651047 h 1651047"/>
              <a:gd name="connsiteX4" fmla="*/ 0 w 2308258"/>
              <a:gd name="connsiteY4" fmla="*/ 1549400 h 165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58" h="1651047">
                <a:moveTo>
                  <a:pt x="0" y="1549400"/>
                </a:moveTo>
                <a:lnTo>
                  <a:pt x="369547" y="0"/>
                </a:lnTo>
                <a:lnTo>
                  <a:pt x="2308258" y="229611"/>
                </a:lnTo>
                <a:lnTo>
                  <a:pt x="1954549" y="1651047"/>
                </a:lnTo>
                <a:lnTo>
                  <a:pt x="0" y="15494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E7FCD01D-8A56-603D-BB2A-99E203561276}"/>
              </a:ext>
            </a:extLst>
          </p:cNvPr>
          <p:cNvSpPr/>
          <p:nvPr/>
        </p:nvSpPr>
        <p:spPr>
          <a:xfrm rot="20888046">
            <a:off x="3216157" y="4167787"/>
            <a:ext cx="2255800" cy="48463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D4FA43A1-FF2C-A3F2-540B-FB96F0DF9D68}"/>
              </a:ext>
            </a:extLst>
          </p:cNvPr>
          <p:cNvSpPr/>
          <p:nvPr/>
        </p:nvSpPr>
        <p:spPr>
          <a:xfrm rot="9183398">
            <a:off x="8159529" y="3097692"/>
            <a:ext cx="506279" cy="484632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87BC6E-D41B-7004-C168-27A85E2F92E3}"/>
              </a:ext>
            </a:extLst>
          </p:cNvPr>
          <p:cNvSpPr txBox="1"/>
          <p:nvPr/>
        </p:nvSpPr>
        <p:spPr>
          <a:xfrm rot="20845994">
            <a:off x="3299174" y="3787976"/>
            <a:ext cx="12492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slabs</a:t>
            </a:r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4C2D1948-BF1B-CE7C-C615-4016D9745757}"/>
              </a:ext>
            </a:extLst>
          </p:cNvPr>
          <p:cNvSpPr/>
          <p:nvPr/>
        </p:nvSpPr>
        <p:spPr>
          <a:xfrm rot="20577947" flipH="1">
            <a:off x="2326682" y="2716476"/>
            <a:ext cx="3961480" cy="6553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èche : courbe vers le bas 15">
            <a:extLst>
              <a:ext uri="{FF2B5EF4-FFF2-40B4-BE49-F238E27FC236}">
                <a16:creationId xmlns:a16="http://schemas.microsoft.com/office/drawing/2014/main" id="{06FB5796-3164-2618-BEDE-55774AC057D6}"/>
              </a:ext>
            </a:extLst>
          </p:cNvPr>
          <p:cNvSpPr/>
          <p:nvPr/>
        </p:nvSpPr>
        <p:spPr>
          <a:xfrm rot="20578578" flipH="1">
            <a:off x="1986434" y="2695438"/>
            <a:ext cx="4045752" cy="7654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id="{78531F2F-5B52-DEAA-CD8C-BDA69113BB9D}"/>
              </a:ext>
            </a:extLst>
          </p:cNvPr>
          <p:cNvSpPr/>
          <p:nvPr/>
        </p:nvSpPr>
        <p:spPr>
          <a:xfrm rot="20607302" flipH="1">
            <a:off x="1684798" y="2862311"/>
            <a:ext cx="4106423" cy="6822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èche : courbe vers le bas 17">
            <a:extLst>
              <a:ext uri="{FF2B5EF4-FFF2-40B4-BE49-F238E27FC236}">
                <a16:creationId xmlns:a16="http://schemas.microsoft.com/office/drawing/2014/main" id="{348A3A31-9E78-12B4-AB69-19CCE0309CD4}"/>
              </a:ext>
            </a:extLst>
          </p:cNvPr>
          <p:cNvSpPr/>
          <p:nvPr/>
        </p:nvSpPr>
        <p:spPr>
          <a:xfrm rot="20705722" flipH="1">
            <a:off x="1398417" y="2922082"/>
            <a:ext cx="4126724" cy="65864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6717DC66-6D4C-ADBF-A90A-77D384587E2F}"/>
              </a:ext>
            </a:extLst>
          </p:cNvPr>
          <p:cNvSpPr/>
          <p:nvPr/>
        </p:nvSpPr>
        <p:spPr>
          <a:xfrm rot="20632856" flipH="1">
            <a:off x="1062751" y="3028460"/>
            <a:ext cx="4198753" cy="6789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èche : courbe vers le bas 19">
            <a:extLst>
              <a:ext uri="{FF2B5EF4-FFF2-40B4-BE49-F238E27FC236}">
                <a16:creationId xmlns:a16="http://schemas.microsoft.com/office/drawing/2014/main" id="{D2963A29-E5C5-15AB-4483-E71F5382A8A4}"/>
              </a:ext>
            </a:extLst>
          </p:cNvPr>
          <p:cNvSpPr/>
          <p:nvPr/>
        </p:nvSpPr>
        <p:spPr>
          <a:xfrm>
            <a:off x="6335317" y="2002366"/>
            <a:ext cx="1622879" cy="660862"/>
          </a:xfrm>
          <a:prstGeom prst="curvedDownArrow">
            <a:avLst>
              <a:gd name="adj1" fmla="val 25000"/>
              <a:gd name="adj2" fmla="val 46646"/>
              <a:gd name="adj3" fmla="val 198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èche : courbe vers le bas 20">
            <a:extLst>
              <a:ext uri="{FF2B5EF4-FFF2-40B4-BE49-F238E27FC236}">
                <a16:creationId xmlns:a16="http://schemas.microsoft.com/office/drawing/2014/main" id="{91743A14-C530-4885-416A-99DC82D2E078}"/>
              </a:ext>
            </a:extLst>
          </p:cNvPr>
          <p:cNvSpPr/>
          <p:nvPr/>
        </p:nvSpPr>
        <p:spPr>
          <a:xfrm>
            <a:off x="6566444" y="1846711"/>
            <a:ext cx="1642894" cy="73556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lèche : courbe vers le bas 21">
            <a:extLst>
              <a:ext uri="{FF2B5EF4-FFF2-40B4-BE49-F238E27FC236}">
                <a16:creationId xmlns:a16="http://schemas.microsoft.com/office/drawing/2014/main" id="{41D38DF4-D56B-E3B2-E688-29F6531D7096}"/>
              </a:ext>
            </a:extLst>
          </p:cNvPr>
          <p:cNvSpPr/>
          <p:nvPr/>
        </p:nvSpPr>
        <p:spPr>
          <a:xfrm rot="21437413">
            <a:off x="6809674" y="1717720"/>
            <a:ext cx="1644541" cy="73556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lèche : courbe vers le bas 22">
            <a:extLst>
              <a:ext uri="{FF2B5EF4-FFF2-40B4-BE49-F238E27FC236}">
                <a16:creationId xmlns:a16="http://schemas.microsoft.com/office/drawing/2014/main" id="{D2730E68-1533-F261-977C-26F41C1B669A}"/>
              </a:ext>
            </a:extLst>
          </p:cNvPr>
          <p:cNvSpPr/>
          <p:nvPr/>
        </p:nvSpPr>
        <p:spPr>
          <a:xfrm rot="21294274">
            <a:off x="7014059" y="1605657"/>
            <a:ext cx="1743126" cy="73556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AD7698-3F63-72CD-A061-0877E20099FD}"/>
              </a:ext>
            </a:extLst>
          </p:cNvPr>
          <p:cNvSpPr txBox="1"/>
          <p:nvPr/>
        </p:nvSpPr>
        <p:spPr>
          <a:xfrm>
            <a:off x="7107509" y="5548770"/>
            <a:ext cx="103756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 14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25299D4-1B4B-B5A5-D7C7-5A6A87C94B21}"/>
              </a:ext>
            </a:extLst>
          </p:cNvPr>
          <p:cNvCxnSpPr>
            <a:cxnSpLocks/>
          </p:cNvCxnSpPr>
          <p:nvPr/>
        </p:nvCxnSpPr>
        <p:spPr>
          <a:xfrm flipH="1" flipV="1">
            <a:off x="7513611" y="4974833"/>
            <a:ext cx="207977" cy="5709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A6C4CFC3-A74A-895A-34F5-E785FB550009}"/>
              </a:ext>
            </a:extLst>
          </p:cNvPr>
          <p:cNvSpPr/>
          <p:nvPr/>
        </p:nvSpPr>
        <p:spPr>
          <a:xfrm rot="19414296">
            <a:off x="5568829" y="2389506"/>
            <a:ext cx="2512540" cy="2586108"/>
          </a:xfrm>
          <a:custGeom>
            <a:avLst/>
            <a:gdLst>
              <a:gd name="connsiteX0" fmla="*/ 0 w 2866894"/>
              <a:gd name="connsiteY0" fmla="*/ 2572791 h 2572791"/>
              <a:gd name="connsiteX1" fmla="*/ 118992 w 2866894"/>
              <a:gd name="connsiteY1" fmla="*/ 0 h 2572791"/>
              <a:gd name="connsiteX2" fmla="*/ 2866894 w 2866894"/>
              <a:gd name="connsiteY2" fmla="*/ 0 h 2572791"/>
              <a:gd name="connsiteX3" fmla="*/ 2747902 w 2866894"/>
              <a:gd name="connsiteY3" fmla="*/ 2572791 h 2572791"/>
              <a:gd name="connsiteX4" fmla="*/ 0 w 2866894"/>
              <a:gd name="connsiteY4" fmla="*/ 2572791 h 2572791"/>
              <a:gd name="connsiteX0" fmla="*/ 0 w 2747902"/>
              <a:gd name="connsiteY0" fmla="*/ 2572791 h 2572791"/>
              <a:gd name="connsiteX1" fmla="*/ 118992 w 2747902"/>
              <a:gd name="connsiteY1" fmla="*/ 0 h 2572791"/>
              <a:gd name="connsiteX2" fmla="*/ 2497131 w 2747902"/>
              <a:gd name="connsiteY2" fmla="*/ 800433 h 2572791"/>
              <a:gd name="connsiteX3" fmla="*/ 2747902 w 2747902"/>
              <a:gd name="connsiteY3" fmla="*/ 2572791 h 2572791"/>
              <a:gd name="connsiteX4" fmla="*/ 0 w 2747902"/>
              <a:gd name="connsiteY4" fmla="*/ 2572791 h 2572791"/>
              <a:gd name="connsiteX0" fmla="*/ 0 w 2747902"/>
              <a:gd name="connsiteY0" fmla="*/ 2412060 h 2412060"/>
              <a:gd name="connsiteX1" fmla="*/ 137164 w 2747902"/>
              <a:gd name="connsiteY1" fmla="*/ 0 h 2412060"/>
              <a:gd name="connsiteX2" fmla="*/ 2497131 w 2747902"/>
              <a:gd name="connsiteY2" fmla="*/ 639702 h 2412060"/>
              <a:gd name="connsiteX3" fmla="*/ 2747902 w 2747902"/>
              <a:gd name="connsiteY3" fmla="*/ 2412060 h 2412060"/>
              <a:gd name="connsiteX4" fmla="*/ 0 w 2747902"/>
              <a:gd name="connsiteY4" fmla="*/ 2412060 h 2412060"/>
              <a:gd name="connsiteX0" fmla="*/ 0 w 2497131"/>
              <a:gd name="connsiteY0" fmla="*/ 2412060 h 2586108"/>
              <a:gd name="connsiteX1" fmla="*/ 137164 w 2497131"/>
              <a:gd name="connsiteY1" fmla="*/ 0 h 2586108"/>
              <a:gd name="connsiteX2" fmla="*/ 2497131 w 2497131"/>
              <a:gd name="connsiteY2" fmla="*/ 639702 h 2586108"/>
              <a:gd name="connsiteX3" fmla="*/ 2356379 w 2497131"/>
              <a:gd name="connsiteY3" fmla="*/ 2586108 h 2586108"/>
              <a:gd name="connsiteX4" fmla="*/ 0 w 2497131"/>
              <a:gd name="connsiteY4" fmla="*/ 2412060 h 2586108"/>
              <a:gd name="connsiteX0" fmla="*/ 0 w 2512540"/>
              <a:gd name="connsiteY0" fmla="*/ 2390165 h 2586108"/>
              <a:gd name="connsiteX1" fmla="*/ 152573 w 2512540"/>
              <a:gd name="connsiteY1" fmla="*/ 0 h 2586108"/>
              <a:gd name="connsiteX2" fmla="*/ 2512540 w 2512540"/>
              <a:gd name="connsiteY2" fmla="*/ 639702 h 2586108"/>
              <a:gd name="connsiteX3" fmla="*/ 2371788 w 2512540"/>
              <a:gd name="connsiteY3" fmla="*/ 2586108 h 2586108"/>
              <a:gd name="connsiteX4" fmla="*/ 0 w 2512540"/>
              <a:gd name="connsiteY4" fmla="*/ 2390165 h 25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540" h="2586108">
                <a:moveTo>
                  <a:pt x="0" y="2390165"/>
                </a:moveTo>
                <a:lnTo>
                  <a:pt x="152573" y="0"/>
                </a:lnTo>
                <a:lnTo>
                  <a:pt x="2512540" y="639702"/>
                </a:lnTo>
                <a:lnTo>
                  <a:pt x="2371788" y="2586108"/>
                </a:lnTo>
                <a:lnTo>
                  <a:pt x="0" y="239016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arallélogramme 5">
            <a:extLst>
              <a:ext uri="{FF2B5EF4-FFF2-40B4-BE49-F238E27FC236}">
                <a16:creationId xmlns:a16="http://schemas.microsoft.com/office/drawing/2014/main" id="{D7B0865D-AB34-ABC6-F8EB-44F0EC8CD963}"/>
              </a:ext>
            </a:extLst>
          </p:cNvPr>
          <p:cNvSpPr/>
          <p:nvPr/>
        </p:nvSpPr>
        <p:spPr>
          <a:xfrm rot="20136529">
            <a:off x="1654447" y="4078621"/>
            <a:ext cx="417883" cy="238176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arallélogramme 5">
            <a:extLst>
              <a:ext uri="{FF2B5EF4-FFF2-40B4-BE49-F238E27FC236}">
                <a16:creationId xmlns:a16="http://schemas.microsoft.com/office/drawing/2014/main" id="{806B06ED-6E3A-73A4-5E53-6DFC6E746DF1}"/>
              </a:ext>
            </a:extLst>
          </p:cNvPr>
          <p:cNvSpPr/>
          <p:nvPr/>
        </p:nvSpPr>
        <p:spPr>
          <a:xfrm rot="18789614">
            <a:off x="9332689" y="1677867"/>
            <a:ext cx="345618" cy="1953389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2D71486-9C89-1D41-00B7-B218795759F5}"/>
              </a:ext>
            </a:extLst>
          </p:cNvPr>
          <p:cNvSpPr txBox="1"/>
          <p:nvPr/>
        </p:nvSpPr>
        <p:spPr>
          <a:xfrm>
            <a:off x="10063082" y="1963130"/>
            <a:ext cx="1553671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Expansion : + 10 % 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occuped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5F77248-26AB-EE70-CF1E-83CABFA46CFD}"/>
              </a:ext>
            </a:extLst>
          </p:cNvPr>
          <p:cNvSpPr txBox="1"/>
          <p:nvPr/>
        </p:nvSpPr>
        <p:spPr>
          <a:xfrm>
            <a:off x="1282225" y="1786761"/>
            <a:ext cx="1562575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Expansion :  + 10 % 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occuped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536B8B7-0177-7600-5199-8A694092DF86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303272" y="2332462"/>
            <a:ext cx="759810" cy="11070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037D118-E077-2305-31EC-AA84F661B92C}"/>
              </a:ext>
            </a:extLst>
          </p:cNvPr>
          <p:cNvCxnSpPr>
            <a:cxnSpLocks/>
          </p:cNvCxnSpPr>
          <p:nvPr/>
        </p:nvCxnSpPr>
        <p:spPr>
          <a:xfrm flipH="1">
            <a:off x="1513699" y="2552523"/>
            <a:ext cx="247745" cy="200100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Flèche : courbe vers le bas 23">
            <a:extLst>
              <a:ext uri="{FF2B5EF4-FFF2-40B4-BE49-F238E27FC236}">
                <a16:creationId xmlns:a16="http://schemas.microsoft.com/office/drawing/2014/main" id="{6095A969-4749-66E6-EF1B-E3C7EDC0B386}"/>
              </a:ext>
            </a:extLst>
          </p:cNvPr>
          <p:cNvSpPr/>
          <p:nvPr/>
        </p:nvSpPr>
        <p:spPr>
          <a:xfrm rot="20896183">
            <a:off x="7225505" y="1478781"/>
            <a:ext cx="1743126" cy="73556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5E3D4840-F3B7-4A25-FD8E-04048AAD5145}"/>
              </a:ext>
            </a:extLst>
          </p:cNvPr>
          <p:cNvSpPr txBox="1">
            <a:spLocks/>
          </p:cNvSpPr>
          <p:nvPr/>
        </p:nvSpPr>
        <p:spPr>
          <a:xfrm>
            <a:off x="1380135" y="165647"/>
            <a:ext cx="1069756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u="sng" dirty="0" err="1">
                <a:solidFill>
                  <a:srgbClr val="4F81BD"/>
                </a:solidFill>
                <a:uFill>
                  <a:solidFill>
                    <a:srgbClr val="FFFF00"/>
                  </a:solidFill>
                </a:uFill>
              </a:rPr>
              <a:t>Dismantling</a:t>
            </a:r>
            <a:r>
              <a:rPr lang="fr-FR" sz="2400" u="sng" dirty="0">
                <a:solidFill>
                  <a:srgbClr val="4F81BD"/>
                </a:solidFill>
                <a:uFill>
                  <a:solidFill>
                    <a:srgbClr val="FFFF00"/>
                  </a:solidFill>
                </a:uFill>
              </a:rPr>
              <a:t> – slabs 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fr-FR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removal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SS 14 – Top </a:t>
            </a:r>
            <a:r>
              <a:rPr kumimoji="0" lang="fr-FR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view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animation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B61B6A-4096-0B63-0F51-A701AB646A1F}"/>
              </a:ext>
            </a:extLst>
          </p:cNvPr>
          <p:cNvSpPr txBox="1"/>
          <p:nvPr/>
        </p:nvSpPr>
        <p:spPr>
          <a:xfrm rot="20110468">
            <a:off x="7542642" y="2870538"/>
            <a:ext cx="12230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slabs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B393657-EE51-FE22-DEC7-E6D1D0669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99" y="5607010"/>
            <a:ext cx="2341327" cy="818888"/>
          </a:xfrm>
          <a:prstGeom prst="rect">
            <a:avLst/>
          </a:prstGeom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D3E4B17-F639-CE88-B617-040398B2D745}"/>
              </a:ext>
            </a:extLst>
          </p:cNvPr>
          <p:cNvCxnSpPr>
            <a:cxnSpLocks/>
          </p:cNvCxnSpPr>
          <p:nvPr/>
        </p:nvCxnSpPr>
        <p:spPr>
          <a:xfrm>
            <a:off x="8531938" y="3567420"/>
            <a:ext cx="1294217" cy="1272565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67214CC7-0F46-6670-1E03-B69D87BFE63D}"/>
              </a:ext>
            </a:extLst>
          </p:cNvPr>
          <p:cNvSpPr txBox="1"/>
          <p:nvPr/>
        </p:nvSpPr>
        <p:spPr>
          <a:xfrm rot="18911919">
            <a:off x="9714174" y="4146502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13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550A75D-FD40-451A-75B3-015EC74FE1DD}"/>
              </a:ext>
            </a:extLst>
          </p:cNvPr>
          <p:cNvSpPr txBox="1"/>
          <p:nvPr/>
        </p:nvSpPr>
        <p:spPr>
          <a:xfrm rot="18911919">
            <a:off x="8963732" y="4889637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14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782D2F24-11AC-82BA-3969-5411EA36A125}"/>
              </a:ext>
            </a:extLst>
          </p:cNvPr>
          <p:cNvCxnSpPr>
            <a:cxnSpLocks/>
          </p:cNvCxnSpPr>
          <p:nvPr/>
        </p:nvCxnSpPr>
        <p:spPr>
          <a:xfrm>
            <a:off x="1596926" y="5186048"/>
            <a:ext cx="743321" cy="1671952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5EAE5EA7-D99B-CACB-4F55-C5F83B77D2E9}"/>
              </a:ext>
            </a:extLst>
          </p:cNvPr>
          <p:cNvSpPr txBox="1"/>
          <p:nvPr/>
        </p:nvSpPr>
        <p:spPr>
          <a:xfrm rot="20300598">
            <a:off x="1215579" y="6134282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15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247762E-0B08-A0EC-DFF2-23DF446020CC}"/>
              </a:ext>
            </a:extLst>
          </p:cNvPr>
          <p:cNvSpPr txBox="1"/>
          <p:nvPr/>
        </p:nvSpPr>
        <p:spPr>
          <a:xfrm rot="20345449">
            <a:off x="2307360" y="6326005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27E1D66-A534-35A5-0110-700E16B27534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178554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" grpId="0" animBg="1"/>
      <p:bldP spid="11" grpId="0" animBg="1"/>
      <p:bldP spid="26" grpId="0" animBg="1"/>
      <p:bldP spid="29" grpId="0" animBg="1"/>
      <p:bldP spid="24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96A301F-0A2E-999B-F02D-BB3085D26DCC}"/>
              </a:ext>
            </a:extLst>
          </p:cNvPr>
          <p:cNvSpPr/>
          <p:nvPr/>
        </p:nvSpPr>
        <p:spPr>
          <a:xfrm rot="20162897">
            <a:off x="4657198" y="2250319"/>
            <a:ext cx="1667573" cy="56500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D754C9-E7F4-8DC0-2024-BE903EB8C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D00115-45C8-6736-09FA-2091CC5E3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17B155-24B3-83A8-56DF-F815F51A4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8" t="14622" r="11817"/>
          <a:stretch/>
        </p:blipFill>
        <p:spPr>
          <a:xfrm>
            <a:off x="1167514" y="1309269"/>
            <a:ext cx="10449239" cy="5310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Parallélogramme 5">
            <a:extLst>
              <a:ext uri="{FF2B5EF4-FFF2-40B4-BE49-F238E27FC236}">
                <a16:creationId xmlns:a16="http://schemas.microsoft.com/office/drawing/2014/main" id="{F6B4AA8A-BF1A-69D6-B6F5-8B058805FE49}"/>
              </a:ext>
            </a:extLst>
          </p:cNvPr>
          <p:cNvSpPr/>
          <p:nvPr/>
        </p:nvSpPr>
        <p:spPr>
          <a:xfrm rot="19951477">
            <a:off x="1879244" y="3705679"/>
            <a:ext cx="1464901" cy="2521732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136" h="1650340">
                <a:moveTo>
                  <a:pt x="0" y="1549400"/>
                </a:moveTo>
                <a:lnTo>
                  <a:pt x="369547" y="0"/>
                </a:lnTo>
                <a:lnTo>
                  <a:pt x="2625136" y="274928"/>
                </a:lnTo>
                <a:lnTo>
                  <a:pt x="2224680" y="1650340"/>
                </a:lnTo>
                <a:lnTo>
                  <a:pt x="0" y="1549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arallélogramme 5">
            <a:extLst>
              <a:ext uri="{FF2B5EF4-FFF2-40B4-BE49-F238E27FC236}">
                <a16:creationId xmlns:a16="http://schemas.microsoft.com/office/drawing/2014/main" id="{9C3EA9C8-BA6D-2AD3-59A1-4A150D798323}"/>
              </a:ext>
            </a:extLst>
          </p:cNvPr>
          <p:cNvSpPr/>
          <p:nvPr/>
        </p:nvSpPr>
        <p:spPr>
          <a:xfrm rot="18528436">
            <a:off x="8289324" y="1965956"/>
            <a:ext cx="1288074" cy="226292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224680"/>
              <a:gd name="connsiteY0" fmla="*/ 1549400 h 1650340"/>
              <a:gd name="connsiteX1" fmla="*/ 369547 w 2224680"/>
              <a:gd name="connsiteY1" fmla="*/ 0 h 1650340"/>
              <a:gd name="connsiteX2" fmla="*/ 2103203 w 2224680"/>
              <a:gd name="connsiteY2" fmla="*/ 196146 h 1650340"/>
              <a:gd name="connsiteX3" fmla="*/ 2224680 w 2224680"/>
              <a:gd name="connsiteY3" fmla="*/ 1650340 h 1650340"/>
              <a:gd name="connsiteX4" fmla="*/ 0 w 2224680"/>
              <a:gd name="connsiteY4" fmla="*/ 1549400 h 1650340"/>
              <a:gd name="connsiteX0" fmla="*/ 0 w 2103202"/>
              <a:gd name="connsiteY0" fmla="*/ 1549400 h 1651047"/>
              <a:gd name="connsiteX1" fmla="*/ 369547 w 2103202"/>
              <a:gd name="connsiteY1" fmla="*/ 0 h 1651047"/>
              <a:gd name="connsiteX2" fmla="*/ 2103203 w 2103202"/>
              <a:gd name="connsiteY2" fmla="*/ 196146 h 1651047"/>
              <a:gd name="connsiteX3" fmla="*/ 1954549 w 2103202"/>
              <a:gd name="connsiteY3" fmla="*/ 1651047 h 1651047"/>
              <a:gd name="connsiteX4" fmla="*/ 0 w 2103202"/>
              <a:gd name="connsiteY4" fmla="*/ 1549400 h 1651047"/>
              <a:gd name="connsiteX0" fmla="*/ 0 w 2308258"/>
              <a:gd name="connsiteY0" fmla="*/ 1549400 h 1651047"/>
              <a:gd name="connsiteX1" fmla="*/ 369547 w 2308258"/>
              <a:gd name="connsiteY1" fmla="*/ 0 h 1651047"/>
              <a:gd name="connsiteX2" fmla="*/ 2308258 w 2308258"/>
              <a:gd name="connsiteY2" fmla="*/ 229611 h 1651047"/>
              <a:gd name="connsiteX3" fmla="*/ 1954549 w 2308258"/>
              <a:gd name="connsiteY3" fmla="*/ 1651047 h 1651047"/>
              <a:gd name="connsiteX4" fmla="*/ 0 w 2308258"/>
              <a:gd name="connsiteY4" fmla="*/ 1549400 h 165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58" h="1651047">
                <a:moveTo>
                  <a:pt x="0" y="1549400"/>
                </a:moveTo>
                <a:lnTo>
                  <a:pt x="369547" y="0"/>
                </a:lnTo>
                <a:lnTo>
                  <a:pt x="2308258" y="229611"/>
                </a:lnTo>
                <a:lnTo>
                  <a:pt x="1954549" y="1651047"/>
                </a:lnTo>
                <a:lnTo>
                  <a:pt x="0" y="15494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25299D4-1B4B-B5A5-D7C7-5A6A87C94B21}"/>
              </a:ext>
            </a:extLst>
          </p:cNvPr>
          <p:cNvCxnSpPr>
            <a:cxnSpLocks/>
          </p:cNvCxnSpPr>
          <p:nvPr/>
        </p:nvCxnSpPr>
        <p:spPr>
          <a:xfrm flipV="1">
            <a:off x="5839595" y="4274555"/>
            <a:ext cx="521715" cy="136080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A6C4CFC3-A74A-895A-34F5-E785FB550009}"/>
              </a:ext>
            </a:extLst>
          </p:cNvPr>
          <p:cNvSpPr/>
          <p:nvPr/>
        </p:nvSpPr>
        <p:spPr>
          <a:xfrm rot="19414296">
            <a:off x="5568829" y="2389506"/>
            <a:ext cx="2512540" cy="2586108"/>
          </a:xfrm>
          <a:custGeom>
            <a:avLst/>
            <a:gdLst>
              <a:gd name="connsiteX0" fmla="*/ 0 w 2866894"/>
              <a:gd name="connsiteY0" fmla="*/ 2572791 h 2572791"/>
              <a:gd name="connsiteX1" fmla="*/ 118992 w 2866894"/>
              <a:gd name="connsiteY1" fmla="*/ 0 h 2572791"/>
              <a:gd name="connsiteX2" fmla="*/ 2866894 w 2866894"/>
              <a:gd name="connsiteY2" fmla="*/ 0 h 2572791"/>
              <a:gd name="connsiteX3" fmla="*/ 2747902 w 2866894"/>
              <a:gd name="connsiteY3" fmla="*/ 2572791 h 2572791"/>
              <a:gd name="connsiteX4" fmla="*/ 0 w 2866894"/>
              <a:gd name="connsiteY4" fmla="*/ 2572791 h 2572791"/>
              <a:gd name="connsiteX0" fmla="*/ 0 w 2747902"/>
              <a:gd name="connsiteY0" fmla="*/ 2572791 h 2572791"/>
              <a:gd name="connsiteX1" fmla="*/ 118992 w 2747902"/>
              <a:gd name="connsiteY1" fmla="*/ 0 h 2572791"/>
              <a:gd name="connsiteX2" fmla="*/ 2497131 w 2747902"/>
              <a:gd name="connsiteY2" fmla="*/ 800433 h 2572791"/>
              <a:gd name="connsiteX3" fmla="*/ 2747902 w 2747902"/>
              <a:gd name="connsiteY3" fmla="*/ 2572791 h 2572791"/>
              <a:gd name="connsiteX4" fmla="*/ 0 w 2747902"/>
              <a:gd name="connsiteY4" fmla="*/ 2572791 h 2572791"/>
              <a:gd name="connsiteX0" fmla="*/ 0 w 2747902"/>
              <a:gd name="connsiteY0" fmla="*/ 2412060 h 2412060"/>
              <a:gd name="connsiteX1" fmla="*/ 137164 w 2747902"/>
              <a:gd name="connsiteY1" fmla="*/ 0 h 2412060"/>
              <a:gd name="connsiteX2" fmla="*/ 2497131 w 2747902"/>
              <a:gd name="connsiteY2" fmla="*/ 639702 h 2412060"/>
              <a:gd name="connsiteX3" fmla="*/ 2747902 w 2747902"/>
              <a:gd name="connsiteY3" fmla="*/ 2412060 h 2412060"/>
              <a:gd name="connsiteX4" fmla="*/ 0 w 2747902"/>
              <a:gd name="connsiteY4" fmla="*/ 2412060 h 2412060"/>
              <a:gd name="connsiteX0" fmla="*/ 0 w 2497131"/>
              <a:gd name="connsiteY0" fmla="*/ 2412060 h 2586108"/>
              <a:gd name="connsiteX1" fmla="*/ 137164 w 2497131"/>
              <a:gd name="connsiteY1" fmla="*/ 0 h 2586108"/>
              <a:gd name="connsiteX2" fmla="*/ 2497131 w 2497131"/>
              <a:gd name="connsiteY2" fmla="*/ 639702 h 2586108"/>
              <a:gd name="connsiteX3" fmla="*/ 2356379 w 2497131"/>
              <a:gd name="connsiteY3" fmla="*/ 2586108 h 2586108"/>
              <a:gd name="connsiteX4" fmla="*/ 0 w 2497131"/>
              <a:gd name="connsiteY4" fmla="*/ 2412060 h 2586108"/>
              <a:gd name="connsiteX0" fmla="*/ 0 w 2512540"/>
              <a:gd name="connsiteY0" fmla="*/ 2390165 h 2586108"/>
              <a:gd name="connsiteX1" fmla="*/ 152573 w 2512540"/>
              <a:gd name="connsiteY1" fmla="*/ 0 h 2586108"/>
              <a:gd name="connsiteX2" fmla="*/ 2512540 w 2512540"/>
              <a:gd name="connsiteY2" fmla="*/ 639702 h 2586108"/>
              <a:gd name="connsiteX3" fmla="*/ 2371788 w 2512540"/>
              <a:gd name="connsiteY3" fmla="*/ 2586108 h 2586108"/>
              <a:gd name="connsiteX4" fmla="*/ 0 w 2512540"/>
              <a:gd name="connsiteY4" fmla="*/ 2390165 h 25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540" h="2586108">
                <a:moveTo>
                  <a:pt x="0" y="2390165"/>
                </a:moveTo>
                <a:lnTo>
                  <a:pt x="152573" y="0"/>
                </a:lnTo>
                <a:lnTo>
                  <a:pt x="2512540" y="639702"/>
                </a:lnTo>
                <a:lnTo>
                  <a:pt x="2371788" y="2586108"/>
                </a:lnTo>
                <a:lnTo>
                  <a:pt x="0" y="239016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arallélogramme 5">
            <a:extLst>
              <a:ext uri="{FF2B5EF4-FFF2-40B4-BE49-F238E27FC236}">
                <a16:creationId xmlns:a16="http://schemas.microsoft.com/office/drawing/2014/main" id="{D7B0865D-AB34-ABC6-F8EB-44F0EC8CD963}"/>
              </a:ext>
            </a:extLst>
          </p:cNvPr>
          <p:cNvSpPr/>
          <p:nvPr/>
        </p:nvSpPr>
        <p:spPr>
          <a:xfrm rot="20136529">
            <a:off x="1654447" y="4078621"/>
            <a:ext cx="417883" cy="238176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arallélogramme 5">
            <a:extLst>
              <a:ext uri="{FF2B5EF4-FFF2-40B4-BE49-F238E27FC236}">
                <a16:creationId xmlns:a16="http://schemas.microsoft.com/office/drawing/2014/main" id="{806B06ED-6E3A-73A4-5E53-6DFC6E746DF1}"/>
              </a:ext>
            </a:extLst>
          </p:cNvPr>
          <p:cNvSpPr/>
          <p:nvPr/>
        </p:nvSpPr>
        <p:spPr>
          <a:xfrm rot="18789614">
            <a:off x="9332689" y="1677867"/>
            <a:ext cx="345618" cy="1953389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5E3D4840-F3B7-4A25-FD8E-04048AAD5145}"/>
              </a:ext>
            </a:extLst>
          </p:cNvPr>
          <p:cNvSpPr txBox="1">
            <a:spLocks/>
          </p:cNvSpPr>
          <p:nvPr/>
        </p:nvSpPr>
        <p:spPr>
          <a:xfrm>
            <a:off x="1735030" y="165647"/>
            <a:ext cx="9910156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Equipement </a:t>
            </a:r>
            <a:r>
              <a:rPr kumimoji="0" lang="fr-FR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removal</a:t>
            </a: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SS14 – Simulation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B393657-EE51-FE22-DEC7-E6D1D0669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99" y="5607010"/>
            <a:ext cx="2341327" cy="818888"/>
          </a:xfrm>
          <a:prstGeom prst="rect">
            <a:avLst/>
          </a:prstGeom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D3E4B17-F639-CE88-B617-040398B2D745}"/>
              </a:ext>
            </a:extLst>
          </p:cNvPr>
          <p:cNvCxnSpPr>
            <a:cxnSpLocks/>
          </p:cNvCxnSpPr>
          <p:nvPr/>
        </p:nvCxnSpPr>
        <p:spPr>
          <a:xfrm>
            <a:off x="8531938" y="3567420"/>
            <a:ext cx="1294217" cy="1272565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67214CC7-0F46-6670-1E03-B69D87BFE63D}"/>
              </a:ext>
            </a:extLst>
          </p:cNvPr>
          <p:cNvSpPr txBox="1"/>
          <p:nvPr/>
        </p:nvSpPr>
        <p:spPr>
          <a:xfrm rot="18911919">
            <a:off x="9714174" y="4146502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13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550A75D-FD40-451A-75B3-015EC74FE1DD}"/>
              </a:ext>
            </a:extLst>
          </p:cNvPr>
          <p:cNvSpPr txBox="1"/>
          <p:nvPr/>
        </p:nvSpPr>
        <p:spPr>
          <a:xfrm rot="18911919">
            <a:off x="8963732" y="4889637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14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782D2F24-11AC-82BA-3969-5411EA36A125}"/>
              </a:ext>
            </a:extLst>
          </p:cNvPr>
          <p:cNvCxnSpPr>
            <a:cxnSpLocks/>
          </p:cNvCxnSpPr>
          <p:nvPr/>
        </p:nvCxnSpPr>
        <p:spPr>
          <a:xfrm>
            <a:off x="1596926" y="5186048"/>
            <a:ext cx="743321" cy="1671952"/>
          </a:xfrm>
          <a:prstGeom prst="line">
            <a:avLst/>
          </a:prstGeom>
          <a:ln w="222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5EAE5EA7-D99B-CACB-4F55-C5F83B77D2E9}"/>
              </a:ext>
            </a:extLst>
          </p:cNvPr>
          <p:cNvSpPr txBox="1"/>
          <p:nvPr/>
        </p:nvSpPr>
        <p:spPr>
          <a:xfrm rot="20300598">
            <a:off x="1215579" y="6134282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15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247762E-0B08-A0EC-DFF2-23DF446020CC}"/>
              </a:ext>
            </a:extLst>
          </p:cNvPr>
          <p:cNvSpPr txBox="1"/>
          <p:nvPr/>
        </p:nvSpPr>
        <p:spPr>
          <a:xfrm rot="20345449">
            <a:off x="2307360" y="6326005"/>
            <a:ext cx="7091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14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94F3FF-82F5-F534-4FF8-3469474CD9CC}"/>
              </a:ext>
            </a:extLst>
          </p:cNvPr>
          <p:cNvSpPr/>
          <p:nvPr/>
        </p:nvSpPr>
        <p:spPr>
          <a:xfrm rot="20286993">
            <a:off x="6279642" y="3540234"/>
            <a:ext cx="1535581" cy="5067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BC1DA11-8CA7-628C-35FF-B6845BDE7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06859">
            <a:off x="6392086" y="3790025"/>
            <a:ext cx="457240" cy="43437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E5B8447-42EA-4CB6-91B2-E6D807556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67599">
            <a:off x="6853864" y="3601614"/>
            <a:ext cx="480102" cy="42675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521C928-2351-99C1-9A27-C25518004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45469">
            <a:off x="7377545" y="3406789"/>
            <a:ext cx="327688" cy="43437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90BFB22-2F9E-D60B-51C8-A0C413071196}"/>
              </a:ext>
            </a:extLst>
          </p:cNvPr>
          <p:cNvSpPr/>
          <p:nvPr/>
        </p:nvSpPr>
        <p:spPr>
          <a:xfrm rot="19623798">
            <a:off x="6199808" y="4160448"/>
            <a:ext cx="2031498" cy="270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E9F9F01-761C-A04D-75CA-FAB199ED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68246">
            <a:off x="6277217" y="4183294"/>
            <a:ext cx="1954072" cy="1825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C5FBEF-D819-A1C2-995F-8C0F73EB570F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26B3F0-D121-CF55-FA62-A8EE285AF709}"/>
              </a:ext>
            </a:extLst>
          </p:cNvPr>
          <p:cNvSpPr txBox="1"/>
          <p:nvPr/>
        </p:nvSpPr>
        <p:spPr>
          <a:xfrm>
            <a:off x="4818185" y="5663608"/>
            <a:ext cx="197501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straight section 14</a:t>
            </a:r>
          </a:p>
        </p:txBody>
      </p:sp>
    </p:spTree>
    <p:extLst>
      <p:ext uri="{BB962C8B-B14F-4D97-AF65-F5344CB8AC3E}">
        <p14:creationId xmlns:p14="http://schemas.microsoft.com/office/powerpoint/2010/main" val="51017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09 L 0.13946 -0.11968 C 0.16875 -0.14329 0.21029 -0.18704 0.25196 -0.23704 C 0.29935 -0.29375 0.33594 -0.34375 0.35938 -0.38334 L 0.47357 -0.5706 " pathEditMode="relative" rAng="19560000" ptsTypes="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96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046 L 0.12174 -0.1037 C 0.14727 -0.1243 0.18216 -0.16342 0.21719 -0.20926 C 0.25716 -0.26018 0.28711 -0.30555 0.30625 -0.34259 L 0.39935 -0.51412 " pathEditMode="relative" rAng="19440000" ptsTypes="AAAAA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-0.05093 L 0.12956 -0.11296 C 0.16055 -0.12546 0.20182 -0.15787 0.24193 -0.20231 C 0.2875 -0.25231 0.3207 -0.30231 0.34037 -0.34653 L 0.43659 -0.55625 " pathEditMode="relative" rAng="19680000" ptsTypes="AAA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3981 L 0.14648 -0.10833 C 0.17331 -0.13866 0.21159 -0.18796 0.25156 -0.24329 C 0.29635 -0.30602 0.33125 -0.35787 0.3543 -0.39699 L 0.46667 -0.58426 " pathEditMode="relative" rAng="19320000" ptsTypes="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754C9-E7F4-8DC0-2024-BE903EB8C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D00115-45C8-6736-09FA-2091CC5E3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17B155-24B3-83A8-56DF-F815F51A4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6"/>
          <a:stretch/>
        </p:blipFill>
        <p:spPr>
          <a:xfrm>
            <a:off x="186267" y="1122362"/>
            <a:ext cx="12192000" cy="5416689"/>
          </a:xfrm>
          <a:prstGeom prst="rect">
            <a:avLst/>
          </a:prstGeom>
        </p:spPr>
      </p:pic>
      <p:sp>
        <p:nvSpPr>
          <p:cNvPr id="8" name="Parallélogramme 5">
            <a:extLst>
              <a:ext uri="{FF2B5EF4-FFF2-40B4-BE49-F238E27FC236}">
                <a16:creationId xmlns:a16="http://schemas.microsoft.com/office/drawing/2014/main" id="{F6B4AA8A-BF1A-69D6-B6F5-8B058805FE49}"/>
              </a:ext>
            </a:extLst>
          </p:cNvPr>
          <p:cNvSpPr/>
          <p:nvPr/>
        </p:nvSpPr>
        <p:spPr>
          <a:xfrm rot="19923774">
            <a:off x="953862" y="3655196"/>
            <a:ext cx="1464901" cy="2521732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136" h="1650340">
                <a:moveTo>
                  <a:pt x="0" y="1549400"/>
                </a:moveTo>
                <a:lnTo>
                  <a:pt x="369547" y="0"/>
                </a:lnTo>
                <a:lnTo>
                  <a:pt x="2625136" y="274928"/>
                </a:lnTo>
                <a:lnTo>
                  <a:pt x="2224680" y="1650340"/>
                </a:lnTo>
                <a:lnTo>
                  <a:pt x="0" y="1549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arallélogramme 5">
            <a:extLst>
              <a:ext uri="{FF2B5EF4-FFF2-40B4-BE49-F238E27FC236}">
                <a16:creationId xmlns:a16="http://schemas.microsoft.com/office/drawing/2014/main" id="{9C3EA9C8-BA6D-2AD3-59A1-4A150D798323}"/>
              </a:ext>
            </a:extLst>
          </p:cNvPr>
          <p:cNvSpPr/>
          <p:nvPr/>
        </p:nvSpPr>
        <p:spPr>
          <a:xfrm rot="18536976">
            <a:off x="7484781" y="1737494"/>
            <a:ext cx="1288074" cy="226292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224680"/>
              <a:gd name="connsiteY0" fmla="*/ 1549400 h 1650340"/>
              <a:gd name="connsiteX1" fmla="*/ 369547 w 2224680"/>
              <a:gd name="connsiteY1" fmla="*/ 0 h 1650340"/>
              <a:gd name="connsiteX2" fmla="*/ 2103203 w 2224680"/>
              <a:gd name="connsiteY2" fmla="*/ 196146 h 1650340"/>
              <a:gd name="connsiteX3" fmla="*/ 2224680 w 2224680"/>
              <a:gd name="connsiteY3" fmla="*/ 1650340 h 1650340"/>
              <a:gd name="connsiteX4" fmla="*/ 0 w 2224680"/>
              <a:gd name="connsiteY4" fmla="*/ 1549400 h 1650340"/>
              <a:gd name="connsiteX0" fmla="*/ 0 w 2103202"/>
              <a:gd name="connsiteY0" fmla="*/ 1549400 h 1651047"/>
              <a:gd name="connsiteX1" fmla="*/ 369547 w 2103202"/>
              <a:gd name="connsiteY1" fmla="*/ 0 h 1651047"/>
              <a:gd name="connsiteX2" fmla="*/ 2103203 w 2103202"/>
              <a:gd name="connsiteY2" fmla="*/ 196146 h 1651047"/>
              <a:gd name="connsiteX3" fmla="*/ 1954549 w 2103202"/>
              <a:gd name="connsiteY3" fmla="*/ 1651047 h 1651047"/>
              <a:gd name="connsiteX4" fmla="*/ 0 w 2103202"/>
              <a:gd name="connsiteY4" fmla="*/ 1549400 h 1651047"/>
              <a:gd name="connsiteX0" fmla="*/ 0 w 2308258"/>
              <a:gd name="connsiteY0" fmla="*/ 1549400 h 1651047"/>
              <a:gd name="connsiteX1" fmla="*/ 369547 w 2308258"/>
              <a:gd name="connsiteY1" fmla="*/ 0 h 1651047"/>
              <a:gd name="connsiteX2" fmla="*/ 2308258 w 2308258"/>
              <a:gd name="connsiteY2" fmla="*/ 229611 h 1651047"/>
              <a:gd name="connsiteX3" fmla="*/ 1954549 w 2308258"/>
              <a:gd name="connsiteY3" fmla="*/ 1651047 h 1651047"/>
              <a:gd name="connsiteX4" fmla="*/ 0 w 2308258"/>
              <a:gd name="connsiteY4" fmla="*/ 1549400 h 165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58" h="1651047">
                <a:moveTo>
                  <a:pt x="0" y="1549400"/>
                </a:moveTo>
                <a:lnTo>
                  <a:pt x="369547" y="0"/>
                </a:lnTo>
                <a:lnTo>
                  <a:pt x="2308258" y="229611"/>
                </a:lnTo>
                <a:lnTo>
                  <a:pt x="1954549" y="1651047"/>
                </a:lnTo>
                <a:lnTo>
                  <a:pt x="0" y="15494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E7FCD01D-8A56-603D-BB2A-99E203561276}"/>
              </a:ext>
            </a:extLst>
          </p:cNvPr>
          <p:cNvSpPr/>
          <p:nvPr/>
        </p:nvSpPr>
        <p:spPr>
          <a:xfrm rot="10112695">
            <a:off x="2264959" y="3936121"/>
            <a:ext cx="22558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D4FA43A1-FF2C-A3F2-540B-FB96F0DF9D68}"/>
              </a:ext>
            </a:extLst>
          </p:cNvPr>
          <p:cNvSpPr/>
          <p:nvPr/>
        </p:nvSpPr>
        <p:spPr>
          <a:xfrm rot="19536227">
            <a:off x="7226064" y="3049102"/>
            <a:ext cx="506279" cy="48463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87BC6E-D41B-7004-C168-27A85E2F92E3}"/>
              </a:ext>
            </a:extLst>
          </p:cNvPr>
          <p:cNvSpPr txBox="1"/>
          <p:nvPr/>
        </p:nvSpPr>
        <p:spPr>
          <a:xfrm rot="20845994">
            <a:off x="2533007" y="3638484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slabs</a:t>
            </a:r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4C2D1948-BF1B-CE7C-C615-4016D9745757}"/>
              </a:ext>
            </a:extLst>
          </p:cNvPr>
          <p:cNvSpPr/>
          <p:nvPr/>
        </p:nvSpPr>
        <p:spPr>
          <a:xfrm rot="20609967">
            <a:off x="1572482" y="2610294"/>
            <a:ext cx="3981786" cy="6933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èche : courbe vers le bas 15">
            <a:extLst>
              <a:ext uri="{FF2B5EF4-FFF2-40B4-BE49-F238E27FC236}">
                <a16:creationId xmlns:a16="http://schemas.microsoft.com/office/drawing/2014/main" id="{06FB5796-3164-2618-BEDE-55774AC057D6}"/>
              </a:ext>
            </a:extLst>
          </p:cNvPr>
          <p:cNvSpPr/>
          <p:nvPr/>
        </p:nvSpPr>
        <p:spPr>
          <a:xfrm rot="20685145">
            <a:off x="1325462" y="2770828"/>
            <a:ext cx="4043717" cy="6100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id="{78531F2F-5B52-DEAA-CD8C-BDA69113BB9D}"/>
              </a:ext>
            </a:extLst>
          </p:cNvPr>
          <p:cNvSpPr/>
          <p:nvPr/>
        </p:nvSpPr>
        <p:spPr>
          <a:xfrm rot="20708122">
            <a:off x="1083035" y="2813303"/>
            <a:ext cx="3980723" cy="6230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èche : courbe vers le bas 17">
            <a:extLst>
              <a:ext uri="{FF2B5EF4-FFF2-40B4-BE49-F238E27FC236}">
                <a16:creationId xmlns:a16="http://schemas.microsoft.com/office/drawing/2014/main" id="{348A3A31-9E78-12B4-AB69-19CCE0309CD4}"/>
              </a:ext>
            </a:extLst>
          </p:cNvPr>
          <p:cNvSpPr/>
          <p:nvPr/>
        </p:nvSpPr>
        <p:spPr>
          <a:xfrm rot="20750665">
            <a:off x="708267" y="2825986"/>
            <a:ext cx="4044985" cy="7043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6717DC66-6D4C-ADBF-A90A-77D384587E2F}"/>
              </a:ext>
            </a:extLst>
          </p:cNvPr>
          <p:cNvSpPr/>
          <p:nvPr/>
        </p:nvSpPr>
        <p:spPr>
          <a:xfrm rot="20786203">
            <a:off x="301977" y="2947599"/>
            <a:ext cx="4214940" cy="7528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èche : courbe vers le bas 19">
            <a:extLst>
              <a:ext uri="{FF2B5EF4-FFF2-40B4-BE49-F238E27FC236}">
                <a16:creationId xmlns:a16="http://schemas.microsoft.com/office/drawing/2014/main" id="{D2963A29-E5C5-15AB-4483-E71F5382A8A4}"/>
              </a:ext>
            </a:extLst>
          </p:cNvPr>
          <p:cNvSpPr/>
          <p:nvPr/>
        </p:nvSpPr>
        <p:spPr>
          <a:xfrm rot="20992160" flipH="1">
            <a:off x="5336664" y="1792566"/>
            <a:ext cx="1767839" cy="782258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èche : courbe vers le bas 20">
            <a:extLst>
              <a:ext uri="{FF2B5EF4-FFF2-40B4-BE49-F238E27FC236}">
                <a16:creationId xmlns:a16="http://schemas.microsoft.com/office/drawing/2014/main" id="{91743A14-C530-4885-416A-99DC82D2E078}"/>
              </a:ext>
            </a:extLst>
          </p:cNvPr>
          <p:cNvSpPr/>
          <p:nvPr/>
        </p:nvSpPr>
        <p:spPr>
          <a:xfrm rot="21055291" flipH="1">
            <a:off x="5625905" y="1736596"/>
            <a:ext cx="1699745" cy="73556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lèche : courbe vers le bas 21">
            <a:extLst>
              <a:ext uri="{FF2B5EF4-FFF2-40B4-BE49-F238E27FC236}">
                <a16:creationId xmlns:a16="http://schemas.microsoft.com/office/drawing/2014/main" id="{41D38DF4-D56B-E3B2-E688-29F6531D7096}"/>
              </a:ext>
            </a:extLst>
          </p:cNvPr>
          <p:cNvSpPr/>
          <p:nvPr/>
        </p:nvSpPr>
        <p:spPr>
          <a:xfrm rot="20858920" flipH="1">
            <a:off x="5903928" y="1695950"/>
            <a:ext cx="1711363" cy="64683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lèche : courbe vers le bas 22">
            <a:extLst>
              <a:ext uri="{FF2B5EF4-FFF2-40B4-BE49-F238E27FC236}">
                <a16:creationId xmlns:a16="http://schemas.microsoft.com/office/drawing/2014/main" id="{D2730E68-1533-F261-977C-26F41C1B669A}"/>
              </a:ext>
            </a:extLst>
          </p:cNvPr>
          <p:cNvSpPr/>
          <p:nvPr/>
        </p:nvSpPr>
        <p:spPr>
          <a:xfrm rot="20573802" flipH="1">
            <a:off x="6108420" y="1649257"/>
            <a:ext cx="1727814" cy="566436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lèche : courbe vers le bas 23">
            <a:extLst>
              <a:ext uri="{FF2B5EF4-FFF2-40B4-BE49-F238E27FC236}">
                <a16:creationId xmlns:a16="http://schemas.microsoft.com/office/drawing/2014/main" id="{6095A969-4749-66E6-EF1B-E3C7EDC0B386}"/>
              </a:ext>
            </a:extLst>
          </p:cNvPr>
          <p:cNvSpPr/>
          <p:nvPr/>
        </p:nvSpPr>
        <p:spPr>
          <a:xfrm rot="20651867" flipH="1">
            <a:off x="6386470" y="1582773"/>
            <a:ext cx="1738678" cy="54918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AD7698-3F63-72CD-A061-0877E20099FD}"/>
              </a:ext>
            </a:extLst>
          </p:cNvPr>
          <p:cNvSpPr txBox="1"/>
          <p:nvPr/>
        </p:nvSpPr>
        <p:spPr>
          <a:xfrm>
            <a:off x="6777095" y="5063563"/>
            <a:ext cx="103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 14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25299D4-1B4B-B5A5-D7C7-5A6A87C94B21}"/>
              </a:ext>
            </a:extLst>
          </p:cNvPr>
          <p:cNvCxnSpPr/>
          <p:nvPr/>
        </p:nvCxnSpPr>
        <p:spPr>
          <a:xfrm flipH="1" flipV="1">
            <a:off x="6884221" y="4647496"/>
            <a:ext cx="283766" cy="36477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A6C4CFC3-A74A-895A-34F5-E785FB550009}"/>
              </a:ext>
            </a:extLst>
          </p:cNvPr>
          <p:cNvSpPr/>
          <p:nvPr/>
        </p:nvSpPr>
        <p:spPr>
          <a:xfrm rot="19414296">
            <a:off x="4700603" y="2335469"/>
            <a:ext cx="2512540" cy="2586108"/>
          </a:xfrm>
          <a:custGeom>
            <a:avLst/>
            <a:gdLst>
              <a:gd name="connsiteX0" fmla="*/ 0 w 2866894"/>
              <a:gd name="connsiteY0" fmla="*/ 2572791 h 2572791"/>
              <a:gd name="connsiteX1" fmla="*/ 118992 w 2866894"/>
              <a:gd name="connsiteY1" fmla="*/ 0 h 2572791"/>
              <a:gd name="connsiteX2" fmla="*/ 2866894 w 2866894"/>
              <a:gd name="connsiteY2" fmla="*/ 0 h 2572791"/>
              <a:gd name="connsiteX3" fmla="*/ 2747902 w 2866894"/>
              <a:gd name="connsiteY3" fmla="*/ 2572791 h 2572791"/>
              <a:gd name="connsiteX4" fmla="*/ 0 w 2866894"/>
              <a:gd name="connsiteY4" fmla="*/ 2572791 h 2572791"/>
              <a:gd name="connsiteX0" fmla="*/ 0 w 2747902"/>
              <a:gd name="connsiteY0" fmla="*/ 2572791 h 2572791"/>
              <a:gd name="connsiteX1" fmla="*/ 118992 w 2747902"/>
              <a:gd name="connsiteY1" fmla="*/ 0 h 2572791"/>
              <a:gd name="connsiteX2" fmla="*/ 2497131 w 2747902"/>
              <a:gd name="connsiteY2" fmla="*/ 800433 h 2572791"/>
              <a:gd name="connsiteX3" fmla="*/ 2747902 w 2747902"/>
              <a:gd name="connsiteY3" fmla="*/ 2572791 h 2572791"/>
              <a:gd name="connsiteX4" fmla="*/ 0 w 2747902"/>
              <a:gd name="connsiteY4" fmla="*/ 2572791 h 2572791"/>
              <a:gd name="connsiteX0" fmla="*/ 0 w 2747902"/>
              <a:gd name="connsiteY0" fmla="*/ 2412060 h 2412060"/>
              <a:gd name="connsiteX1" fmla="*/ 137164 w 2747902"/>
              <a:gd name="connsiteY1" fmla="*/ 0 h 2412060"/>
              <a:gd name="connsiteX2" fmla="*/ 2497131 w 2747902"/>
              <a:gd name="connsiteY2" fmla="*/ 639702 h 2412060"/>
              <a:gd name="connsiteX3" fmla="*/ 2747902 w 2747902"/>
              <a:gd name="connsiteY3" fmla="*/ 2412060 h 2412060"/>
              <a:gd name="connsiteX4" fmla="*/ 0 w 2747902"/>
              <a:gd name="connsiteY4" fmla="*/ 2412060 h 2412060"/>
              <a:gd name="connsiteX0" fmla="*/ 0 w 2497131"/>
              <a:gd name="connsiteY0" fmla="*/ 2412060 h 2586108"/>
              <a:gd name="connsiteX1" fmla="*/ 137164 w 2497131"/>
              <a:gd name="connsiteY1" fmla="*/ 0 h 2586108"/>
              <a:gd name="connsiteX2" fmla="*/ 2497131 w 2497131"/>
              <a:gd name="connsiteY2" fmla="*/ 639702 h 2586108"/>
              <a:gd name="connsiteX3" fmla="*/ 2356379 w 2497131"/>
              <a:gd name="connsiteY3" fmla="*/ 2586108 h 2586108"/>
              <a:gd name="connsiteX4" fmla="*/ 0 w 2497131"/>
              <a:gd name="connsiteY4" fmla="*/ 2412060 h 2586108"/>
              <a:gd name="connsiteX0" fmla="*/ 0 w 2512540"/>
              <a:gd name="connsiteY0" fmla="*/ 2390165 h 2586108"/>
              <a:gd name="connsiteX1" fmla="*/ 152573 w 2512540"/>
              <a:gd name="connsiteY1" fmla="*/ 0 h 2586108"/>
              <a:gd name="connsiteX2" fmla="*/ 2512540 w 2512540"/>
              <a:gd name="connsiteY2" fmla="*/ 639702 h 2586108"/>
              <a:gd name="connsiteX3" fmla="*/ 2371788 w 2512540"/>
              <a:gd name="connsiteY3" fmla="*/ 2586108 h 2586108"/>
              <a:gd name="connsiteX4" fmla="*/ 0 w 2512540"/>
              <a:gd name="connsiteY4" fmla="*/ 2390165 h 25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540" h="2586108">
                <a:moveTo>
                  <a:pt x="0" y="2390165"/>
                </a:moveTo>
                <a:lnTo>
                  <a:pt x="152573" y="0"/>
                </a:lnTo>
                <a:lnTo>
                  <a:pt x="2512540" y="639702"/>
                </a:lnTo>
                <a:lnTo>
                  <a:pt x="2371788" y="2586108"/>
                </a:lnTo>
                <a:lnTo>
                  <a:pt x="0" y="239016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arallélogramme 5">
            <a:extLst>
              <a:ext uri="{FF2B5EF4-FFF2-40B4-BE49-F238E27FC236}">
                <a16:creationId xmlns:a16="http://schemas.microsoft.com/office/drawing/2014/main" id="{D27C6251-3A73-2BFD-6AF7-D20211BEBBB5}"/>
              </a:ext>
            </a:extLst>
          </p:cNvPr>
          <p:cNvSpPr/>
          <p:nvPr/>
        </p:nvSpPr>
        <p:spPr>
          <a:xfrm rot="20136529">
            <a:off x="747099" y="4022014"/>
            <a:ext cx="417883" cy="238176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arallélogramme 5">
            <a:extLst>
              <a:ext uri="{FF2B5EF4-FFF2-40B4-BE49-F238E27FC236}">
                <a16:creationId xmlns:a16="http://schemas.microsoft.com/office/drawing/2014/main" id="{38154F35-F50F-B880-1DED-37385D576D25}"/>
              </a:ext>
            </a:extLst>
          </p:cNvPr>
          <p:cNvSpPr/>
          <p:nvPr/>
        </p:nvSpPr>
        <p:spPr>
          <a:xfrm rot="18789614">
            <a:off x="8547940" y="1453541"/>
            <a:ext cx="345618" cy="1953389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625136"/>
              <a:gd name="connsiteY0" fmla="*/ 1549400 h 1558739"/>
              <a:gd name="connsiteX1" fmla="*/ 369547 w 2625136"/>
              <a:gd name="connsiteY1" fmla="*/ 0 h 1558739"/>
              <a:gd name="connsiteX2" fmla="*/ 2625136 w 2625136"/>
              <a:gd name="connsiteY2" fmla="*/ 274928 h 1558739"/>
              <a:gd name="connsiteX3" fmla="*/ 2275146 w 2625136"/>
              <a:gd name="connsiteY3" fmla="*/ 1558739 h 1558739"/>
              <a:gd name="connsiteX4" fmla="*/ 0 w 2625136"/>
              <a:gd name="connsiteY4" fmla="*/ 1549400 h 1558739"/>
              <a:gd name="connsiteX0" fmla="*/ 0 w 2953648"/>
              <a:gd name="connsiteY0" fmla="*/ 1549400 h 1558739"/>
              <a:gd name="connsiteX1" fmla="*/ 369547 w 2953648"/>
              <a:gd name="connsiteY1" fmla="*/ 0 h 1558739"/>
              <a:gd name="connsiteX2" fmla="*/ 2953651 w 2953648"/>
              <a:gd name="connsiteY2" fmla="*/ 3258 h 1558739"/>
              <a:gd name="connsiteX3" fmla="*/ 2275146 w 2953648"/>
              <a:gd name="connsiteY3" fmla="*/ 1558739 h 1558739"/>
              <a:gd name="connsiteX4" fmla="*/ 0 w 2953648"/>
              <a:gd name="connsiteY4" fmla="*/ 1549400 h 15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648" h="1558739">
                <a:moveTo>
                  <a:pt x="0" y="1549400"/>
                </a:moveTo>
                <a:lnTo>
                  <a:pt x="369547" y="0"/>
                </a:lnTo>
                <a:lnTo>
                  <a:pt x="2953651" y="3258"/>
                </a:lnTo>
                <a:lnTo>
                  <a:pt x="2275146" y="1558739"/>
                </a:lnTo>
                <a:lnTo>
                  <a:pt x="0" y="15494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BF57CF5-C1D2-F279-A72D-A93451BC8158}"/>
              </a:ext>
            </a:extLst>
          </p:cNvPr>
          <p:cNvSpPr txBox="1">
            <a:spLocks/>
          </p:cNvSpPr>
          <p:nvPr/>
        </p:nvSpPr>
        <p:spPr>
          <a:xfrm>
            <a:off x="1735030" y="165647"/>
            <a:ext cx="9910156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Slabs re installation (</a:t>
            </a:r>
            <a:r>
              <a:rPr kumimoji="0" lang="fr-FR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closing</a:t>
            </a: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SS14) – Simulation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0A1C19-5A0B-3E92-7119-8F05517D1E2D}"/>
              </a:ext>
            </a:extLst>
          </p:cNvPr>
          <p:cNvSpPr/>
          <p:nvPr/>
        </p:nvSpPr>
        <p:spPr>
          <a:xfrm rot="20286993">
            <a:off x="5493272" y="3404447"/>
            <a:ext cx="1535581" cy="5067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E46811-E569-8437-7FAD-661B180C64D3}"/>
              </a:ext>
            </a:extLst>
          </p:cNvPr>
          <p:cNvSpPr/>
          <p:nvPr/>
        </p:nvSpPr>
        <p:spPr>
          <a:xfrm rot="19623798">
            <a:off x="5413438" y="4024661"/>
            <a:ext cx="2031498" cy="270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5AA178D5-9D92-FAD7-2C14-1627C518591C}"/>
              </a:ext>
            </a:extLst>
          </p:cNvPr>
          <p:cNvSpPr/>
          <p:nvPr/>
        </p:nvSpPr>
        <p:spPr>
          <a:xfrm rot="19285864">
            <a:off x="4752797" y="2625358"/>
            <a:ext cx="1464901" cy="2521732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136" h="1650340">
                <a:moveTo>
                  <a:pt x="0" y="1549400"/>
                </a:moveTo>
                <a:lnTo>
                  <a:pt x="369547" y="0"/>
                </a:lnTo>
                <a:lnTo>
                  <a:pt x="2625136" y="274928"/>
                </a:lnTo>
                <a:lnTo>
                  <a:pt x="2224680" y="1650340"/>
                </a:lnTo>
                <a:lnTo>
                  <a:pt x="0" y="1549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arallélogramme 5">
            <a:extLst>
              <a:ext uri="{FF2B5EF4-FFF2-40B4-BE49-F238E27FC236}">
                <a16:creationId xmlns:a16="http://schemas.microsoft.com/office/drawing/2014/main" id="{6FD3EE71-39A2-2903-C21B-28E5A849F3DC}"/>
              </a:ext>
            </a:extLst>
          </p:cNvPr>
          <p:cNvSpPr/>
          <p:nvPr/>
        </p:nvSpPr>
        <p:spPr>
          <a:xfrm rot="19332672">
            <a:off x="5933798" y="2243797"/>
            <a:ext cx="1288074" cy="2262925"/>
          </a:xfrm>
          <a:custGeom>
            <a:avLst/>
            <a:gdLst>
              <a:gd name="connsiteX0" fmla="*/ 0 w 1651000"/>
              <a:gd name="connsiteY0" fmla="*/ 1549400 h 1549400"/>
              <a:gd name="connsiteX1" fmla="*/ 369547 w 1651000"/>
              <a:gd name="connsiteY1" fmla="*/ 0 h 1549400"/>
              <a:gd name="connsiteX2" fmla="*/ 1651000 w 1651000"/>
              <a:gd name="connsiteY2" fmla="*/ 0 h 1549400"/>
              <a:gd name="connsiteX3" fmla="*/ 1281453 w 1651000"/>
              <a:gd name="connsiteY3" fmla="*/ 1549400 h 1549400"/>
              <a:gd name="connsiteX4" fmla="*/ 0 w 1651000"/>
              <a:gd name="connsiteY4" fmla="*/ 1549400 h 1549400"/>
              <a:gd name="connsiteX0" fmla="*/ 0 w 1651000"/>
              <a:gd name="connsiteY0" fmla="*/ 1549400 h 1566333"/>
              <a:gd name="connsiteX1" fmla="*/ 369547 w 1651000"/>
              <a:gd name="connsiteY1" fmla="*/ 0 h 1566333"/>
              <a:gd name="connsiteX2" fmla="*/ 1651000 w 1651000"/>
              <a:gd name="connsiteY2" fmla="*/ 0 h 1566333"/>
              <a:gd name="connsiteX3" fmla="*/ 1272986 w 1651000"/>
              <a:gd name="connsiteY3" fmla="*/ 1566333 h 1566333"/>
              <a:gd name="connsiteX4" fmla="*/ 0 w 1651000"/>
              <a:gd name="connsiteY4" fmla="*/ 1549400 h 1566333"/>
              <a:gd name="connsiteX0" fmla="*/ 0 w 2652344"/>
              <a:gd name="connsiteY0" fmla="*/ 1549400 h 1566333"/>
              <a:gd name="connsiteX1" fmla="*/ 369547 w 2652344"/>
              <a:gd name="connsiteY1" fmla="*/ 0 h 1566333"/>
              <a:gd name="connsiteX2" fmla="*/ 2652344 w 2652344"/>
              <a:gd name="connsiteY2" fmla="*/ 537981 h 1566333"/>
              <a:gd name="connsiteX3" fmla="*/ 1272986 w 2652344"/>
              <a:gd name="connsiteY3" fmla="*/ 1566333 h 1566333"/>
              <a:gd name="connsiteX4" fmla="*/ 0 w 2652344"/>
              <a:gd name="connsiteY4" fmla="*/ 1549400 h 1566333"/>
              <a:gd name="connsiteX0" fmla="*/ 0 w 2652344"/>
              <a:gd name="connsiteY0" fmla="*/ 1549400 h 1815563"/>
              <a:gd name="connsiteX1" fmla="*/ 369547 w 2652344"/>
              <a:gd name="connsiteY1" fmla="*/ 0 h 1815563"/>
              <a:gd name="connsiteX2" fmla="*/ 2652344 w 2652344"/>
              <a:gd name="connsiteY2" fmla="*/ 537981 h 1815563"/>
              <a:gd name="connsiteX3" fmla="*/ 2329660 w 2652344"/>
              <a:gd name="connsiteY3" fmla="*/ 1815563 h 1815563"/>
              <a:gd name="connsiteX4" fmla="*/ 0 w 2652344"/>
              <a:gd name="connsiteY4" fmla="*/ 1549400 h 1815563"/>
              <a:gd name="connsiteX0" fmla="*/ 0 w 2652344"/>
              <a:gd name="connsiteY0" fmla="*/ 1549400 h 1646121"/>
              <a:gd name="connsiteX1" fmla="*/ 369547 w 2652344"/>
              <a:gd name="connsiteY1" fmla="*/ 0 h 1646121"/>
              <a:gd name="connsiteX2" fmla="*/ 2652344 w 2652344"/>
              <a:gd name="connsiteY2" fmla="*/ 537981 h 1646121"/>
              <a:gd name="connsiteX3" fmla="*/ 2039837 w 2652344"/>
              <a:gd name="connsiteY3" fmla="*/ 1646121 h 1646121"/>
              <a:gd name="connsiteX4" fmla="*/ 0 w 2652344"/>
              <a:gd name="connsiteY4" fmla="*/ 1549400 h 1646121"/>
              <a:gd name="connsiteX0" fmla="*/ 0 w 2625136"/>
              <a:gd name="connsiteY0" fmla="*/ 1549400 h 1646121"/>
              <a:gd name="connsiteX1" fmla="*/ 369547 w 2625136"/>
              <a:gd name="connsiteY1" fmla="*/ 0 h 1646121"/>
              <a:gd name="connsiteX2" fmla="*/ 2625136 w 2625136"/>
              <a:gd name="connsiteY2" fmla="*/ 274928 h 1646121"/>
              <a:gd name="connsiteX3" fmla="*/ 2039837 w 2625136"/>
              <a:gd name="connsiteY3" fmla="*/ 1646121 h 1646121"/>
              <a:gd name="connsiteX4" fmla="*/ 0 w 2625136"/>
              <a:gd name="connsiteY4" fmla="*/ 1549400 h 1646121"/>
              <a:gd name="connsiteX0" fmla="*/ 0 w 2625136"/>
              <a:gd name="connsiteY0" fmla="*/ 1549400 h 1650340"/>
              <a:gd name="connsiteX1" fmla="*/ 369547 w 2625136"/>
              <a:gd name="connsiteY1" fmla="*/ 0 h 1650340"/>
              <a:gd name="connsiteX2" fmla="*/ 2625136 w 2625136"/>
              <a:gd name="connsiteY2" fmla="*/ 274928 h 1650340"/>
              <a:gd name="connsiteX3" fmla="*/ 2224680 w 2625136"/>
              <a:gd name="connsiteY3" fmla="*/ 1650340 h 1650340"/>
              <a:gd name="connsiteX4" fmla="*/ 0 w 2625136"/>
              <a:gd name="connsiteY4" fmla="*/ 1549400 h 1650340"/>
              <a:gd name="connsiteX0" fmla="*/ 0 w 2224680"/>
              <a:gd name="connsiteY0" fmla="*/ 1549400 h 1650340"/>
              <a:gd name="connsiteX1" fmla="*/ 369547 w 2224680"/>
              <a:gd name="connsiteY1" fmla="*/ 0 h 1650340"/>
              <a:gd name="connsiteX2" fmla="*/ 2103203 w 2224680"/>
              <a:gd name="connsiteY2" fmla="*/ 196146 h 1650340"/>
              <a:gd name="connsiteX3" fmla="*/ 2224680 w 2224680"/>
              <a:gd name="connsiteY3" fmla="*/ 1650340 h 1650340"/>
              <a:gd name="connsiteX4" fmla="*/ 0 w 2224680"/>
              <a:gd name="connsiteY4" fmla="*/ 1549400 h 1650340"/>
              <a:gd name="connsiteX0" fmla="*/ 0 w 2103202"/>
              <a:gd name="connsiteY0" fmla="*/ 1549400 h 1651047"/>
              <a:gd name="connsiteX1" fmla="*/ 369547 w 2103202"/>
              <a:gd name="connsiteY1" fmla="*/ 0 h 1651047"/>
              <a:gd name="connsiteX2" fmla="*/ 2103203 w 2103202"/>
              <a:gd name="connsiteY2" fmla="*/ 196146 h 1651047"/>
              <a:gd name="connsiteX3" fmla="*/ 1954549 w 2103202"/>
              <a:gd name="connsiteY3" fmla="*/ 1651047 h 1651047"/>
              <a:gd name="connsiteX4" fmla="*/ 0 w 2103202"/>
              <a:gd name="connsiteY4" fmla="*/ 1549400 h 1651047"/>
              <a:gd name="connsiteX0" fmla="*/ 0 w 2308258"/>
              <a:gd name="connsiteY0" fmla="*/ 1549400 h 1651047"/>
              <a:gd name="connsiteX1" fmla="*/ 369547 w 2308258"/>
              <a:gd name="connsiteY1" fmla="*/ 0 h 1651047"/>
              <a:gd name="connsiteX2" fmla="*/ 2308258 w 2308258"/>
              <a:gd name="connsiteY2" fmla="*/ 229611 h 1651047"/>
              <a:gd name="connsiteX3" fmla="*/ 1954549 w 2308258"/>
              <a:gd name="connsiteY3" fmla="*/ 1651047 h 1651047"/>
              <a:gd name="connsiteX4" fmla="*/ 0 w 2308258"/>
              <a:gd name="connsiteY4" fmla="*/ 1549400 h 165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58" h="1651047">
                <a:moveTo>
                  <a:pt x="0" y="1549400"/>
                </a:moveTo>
                <a:lnTo>
                  <a:pt x="369547" y="0"/>
                </a:lnTo>
                <a:lnTo>
                  <a:pt x="2308258" y="229611"/>
                </a:lnTo>
                <a:lnTo>
                  <a:pt x="1954549" y="1651047"/>
                </a:lnTo>
                <a:lnTo>
                  <a:pt x="0" y="15494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B61B6A-4096-0B63-0F51-A701AB646A1F}"/>
              </a:ext>
            </a:extLst>
          </p:cNvPr>
          <p:cNvSpPr txBox="1"/>
          <p:nvPr/>
        </p:nvSpPr>
        <p:spPr>
          <a:xfrm rot="20110468">
            <a:off x="5940626" y="3071715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slabs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DDB65AD-3D78-B834-53D8-79CD071AC434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1779489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25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75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25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2" grpId="0" animBg="1"/>
      <p:bldP spid="12" grpId="1" animBg="1"/>
      <p:bldP spid="13" grpId="0"/>
      <p:bldP spid="13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" grpId="0" animBg="1"/>
      <p:bldP spid="11" grpId="0" animBg="1"/>
      <p:bldP spid="6" grpId="0" animBg="1"/>
      <p:bldP spid="7" grpId="0" animBg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194400"/>
            <a:ext cx="10505237" cy="565200"/>
          </a:xfrm>
        </p:spPr>
        <p:txBody>
          <a:bodyPr/>
          <a:lstStyle/>
          <a:p>
            <a:r>
              <a:rPr lang="fr-FR" sz="2400" dirty="0" err="1"/>
              <a:t>Dismantling</a:t>
            </a:r>
            <a:r>
              <a:rPr lang="fr-FR" sz="2400" dirty="0"/>
              <a:t> – </a:t>
            </a:r>
            <a:r>
              <a:rPr lang="fr-FR" sz="2400" dirty="0" err="1"/>
              <a:t>equipment</a:t>
            </a:r>
            <a:r>
              <a:rPr lang="fr-FR" sz="2400" dirty="0"/>
              <a:t> </a:t>
            </a:r>
            <a:r>
              <a:rPr lang="fr-FR" sz="2400" dirty="0" err="1"/>
              <a:t>evacuation</a:t>
            </a:r>
            <a:r>
              <a:rPr lang="fr-FR" sz="2400" dirty="0"/>
              <a:t> areas </a:t>
            </a:r>
            <a:r>
              <a:rPr lang="fr-FR" sz="2400" dirty="0" err="1"/>
              <a:t>when</a:t>
            </a:r>
            <a:r>
              <a:rPr lang="fr-FR" sz="2400" dirty="0"/>
              <a:t> </a:t>
            </a:r>
            <a:r>
              <a:rPr lang="fr-FR" sz="2400" dirty="0" err="1">
                <a:highlight>
                  <a:srgbClr val="FFFF00"/>
                </a:highlight>
              </a:rPr>
              <a:t>closed</a:t>
            </a:r>
            <a:r>
              <a:rPr lang="fr-FR" sz="2400" dirty="0">
                <a:highlight>
                  <a:srgbClr val="FFFF00"/>
                </a:highlight>
              </a:rPr>
              <a:t> tunnel</a:t>
            </a:r>
            <a:endParaRPr lang="fr-FR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1858B2E-FEEA-9264-3662-765D1F1492F8}"/>
              </a:ext>
            </a:extLst>
          </p:cNvPr>
          <p:cNvGrpSpPr/>
          <p:nvPr/>
        </p:nvGrpSpPr>
        <p:grpSpPr>
          <a:xfrm>
            <a:off x="3674189" y="1145268"/>
            <a:ext cx="5616625" cy="5336405"/>
            <a:chOff x="3503712" y="935494"/>
            <a:chExt cx="5616625" cy="533640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DF88D9-2EB9-8BC4-89C6-C8E094C3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3712" y="935494"/>
              <a:ext cx="5616625" cy="332522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C4E22A-15F4-E125-876F-4EC1D8A3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139" y="4085311"/>
              <a:ext cx="5421844" cy="2186588"/>
            </a:xfrm>
            <a:prstGeom prst="rect">
              <a:avLst/>
            </a:prstGeom>
          </p:spPr>
        </p:pic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668EA517-E4BA-BBA5-2586-E649DF0F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17510">
            <a:off x="7706775" y="1597186"/>
            <a:ext cx="291343" cy="457799"/>
          </a:xfrm>
          <a:prstGeom prst="rect">
            <a:avLst/>
          </a:prstGeom>
          <a:noFill/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0F48178-992C-73AA-0A84-CB8AE071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075">
            <a:off x="4404858" y="2290317"/>
            <a:ext cx="276905" cy="486719"/>
          </a:xfrm>
          <a:prstGeom prst="rect">
            <a:avLst/>
          </a:prstGeom>
          <a:noFill/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A71B01A-B651-4352-774A-2B31235A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85247">
            <a:off x="7286838" y="1318699"/>
            <a:ext cx="288334" cy="55561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728549B-183E-BFEA-B632-320BC7D7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169">
            <a:off x="4012400" y="3165634"/>
            <a:ext cx="286472" cy="384195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E6B936-3E00-747B-3717-EA873C37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8899">
            <a:off x="8720227" y="4175156"/>
            <a:ext cx="284726" cy="38419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DF23EE-B319-71CE-48A6-CA7DB97D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20091">
            <a:off x="8373854" y="4941090"/>
            <a:ext cx="292711" cy="5247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CB7586-2575-43E2-7293-45778DB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8278">
            <a:off x="4972899" y="1665672"/>
            <a:ext cx="306789" cy="525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E3B3D4-6C22-D6C2-162E-D8A10F4CD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40898">
            <a:off x="7681433" y="5670368"/>
            <a:ext cx="336034" cy="4730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4D761A-0BB8-F689-9A4F-3B408D11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21198">
            <a:off x="5896995" y="1232925"/>
            <a:ext cx="292097" cy="5247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E41E77-64EA-160C-D04E-41EA23A3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92224">
            <a:off x="5846990" y="6039708"/>
            <a:ext cx="250731" cy="3142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03C63F-5D04-BF7D-1269-F86B162D7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56184">
            <a:off x="6857548" y="1262127"/>
            <a:ext cx="287598" cy="390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22BEB-8001-259F-C240-7CAEED525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68777">
            <a:off x="5106148" y="5629885"/>
            <a:ext cx="284608" cy="5247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613485-6AB2-0EBF-B971-94AEA9A41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8923">
            <a:off x="4417170" y="4997249"/>
            <a:ext cx="306290" cy="4856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50271D-45FD-8816-3C5B-B1DA6915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2837">
            <a:off x="8391964" y="2271779"/>
            <a:ext cx="304444" cy="4763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76BF99-67FD-6A31-3FBA-1F5A7633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300">
            <a:off x="3990136" y="4061207"/>
            <a:ext cx="330999" cy="524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70D1FA-3A08-D109-DCEA-E24FDE7D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52996">
            <a:off x="8725247" y="3212846"/>
            <a:ext cx="330999" cy="5247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4232F4-73AB-AB99-DB59-BFB5BA471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046" y="3540370"/>
            <a:ext cx="325964" cy="5556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FFA59C-13C6-7C87-4A2D-E43866655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63010">
            <a:off x="8613957" y="2674440"/>
            <a:ext cx="325964" cy="55561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8463E7-390B-0716-7B4C-83BA3A6B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3388">
            <a:off x="4148898" y="4545569"/>
            <a:ext cx="325964" cy="5556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21590D-C2CA-C31F-64B2-236685B33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02192">
            <a:off x="8068369" y="1840047"/>
            <a:ext cx="325964" cy="55561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89F987-F5F0-2419-83F2-657E3F07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09743">
            <a:off x="4730019" y="5349043"/>
            <a:ext cx="325964" cy="5385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6C32DB-FD24-297E-E121-FB27DC21A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17683">
            <a:off x="5494960" y="5901081"/>
            <a:ext cx="288334" cy="4114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E80E63-5CED-D979-EB3A-65D2628A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85693" y="1161592"/>
            <a:ext cx="288334" cy="5663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0DA4F8C-14AC-4C3A-5E49-995EF8E2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29299" y="6013788"/>
            <a:ext cx="288334" cy="5104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E2617BB-ABB1-11E5-9CD8-F222A835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92623">
            <a:off x="6733184" y="5963231"/>
            <a:ext cx="330999" cy="5473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285349C-E4A6-C014-72DF-C11EE8CB1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6099">
            <a:off x="5418610" y="1403089"/>
            <a:ext cx="288334" cy="55561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429E75-14FA-1B26-62B8-27D27611C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8370">
            <a:off x="7263805" y="5798426"/>
            <a:ext cx="288334" cy="5556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A99BEDA-76E2-E7F1-1228-07217615A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804">
            <a:off x="4660530" y="1994892"/>
            <a:ext cx="288334" cy="4580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D8CA579-9DE1-F119-4B5B-73AB3D18D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66569">
            <a:off x="8057099" y="5330983"/>
            <a:ext cx="288334" cy="54701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4F2CF23-E3E6-5BC0-E6F0-E5496D35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3989">
            <a:off x="4163706" y="2687563"/>
            <a:ext cx="288334" cy="55561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A381B89-0622-707B-0D88-E7C06F1FB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228614">
            <a:off x="8562498" y="4559159"/>
            <a:ext cx="288334" cy="48388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2E259B9-A9E8-15EB-89FF-865EFE03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373">
            <a:off x="8789107" y="3702542"/>
            <a:ext cx="288334" cy="501308"/>
          </a:xfrm>
          <a:prstGeom prst="rect">
            <a:avLst/>
          </a:prstGeom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F8670DB7-24E7-70F9-A25C-042D4943B12D}"/>
              </a:ext>
            </a:extLst>
          </p:cNvPr>
          <p:cNvCxnSpPr/>
          <p:nvPr/>
        </p:nvCxnSpPr>
        <p:spPr>
          <a:xfrm>
            <a:off x="2255573" y="3429000"/>
            <a:ext cx="8621977" cy="40061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èche : droite rayée 84">
            <a:extLst>
              <a:ext uri="{FF2B5EF4-FFF2-40B4-BE49-F238E27FC236}">
                <a16:creationId xmlns:a16="http://schemas.microsoft.com/office/drawing/2014/main" id="{0E6352D4-F4BA-A3F1-0688-819CF70FAA9D}"/>
              </a:ext>
            </a:extLst>
          </p:cNvPr>
          <p:cNvSpPr/>
          <p:nvPr/>
        </p:nvSpPr>
        <p:spPr>
          <a:xfrm rot="18786077">
            <a:off x="8866153" y="708918"/>
            <a:ext cx="648660" cy="75242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31CB508B-0C99-0299-8906-0BFC7A9B973C}"/>
              </a:ext>
            </a:extLst>
          </p:cNvPr>
          <p:cNvSpPr txBox="1"/>
          <p:nvPr/>
        </p:nvSpPr>
        <p:spPr>
          <a:xfrm>
            <a:off x="7260425" y="800948"/>
            <a:ext cx="15487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 SAS</a:t>
            </a:r>
          </a:p>
        </p:txBody>
      </p:sp>
      <p:sp>
        <p:nvSpPr>
          <p:cNvPr id="83" name="Flèche : droite rayée 82">
            <a:extLst>
              <a:ext uri="{FF2B5EF4-FFF2-40B4-BE49-F238E27FC236}">
                <a16:creationId xmlns:a16="http://schemas.microsoft.com/office/drawing/2014/main" id="{F2336105-AFB8-7E18-4E9B-44830EEBFC91}"/>
              </a:ext>
            </a:extLst>
          </p:cNvPr>
          <p:cNvSpPr/>
          <p:nvPr/>
        </p:nvSpPr>
        <p:spPr>
          <a:xfrm rot="3035722">
            <a:off x="8584243" y="6262553"/>
            <a:ext cx="573855" cy="69746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802FA0F-19B6-9B55-4B4E-51164EAA4C13}"/>
              </a:ext>
            </a:extLst>
          </p:cNvPr>
          <p:cNvSpPr txBox="1"/>
          <p:nvPr/>
        </p:nvSpPr>
        <p:spPr>
          <a:xfrm>
            <a:off x="9031737" y="5738684"/>
            <a:ext cx="109596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SAS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7CCDF9-0F56-9B9B-A929-E9C969B7801D}"/>
              </a:ext>
            </a:extLst>
          </p:cNvPr>
          <p:cNvGrpSpPr/>
          <p:nvPr/>
        </p:nvGrpSpPr>
        <p:grpSpPr>
          <a:xfrm>
            <a:off x="6116499" y="3829614"/>
            <a:ext cx="3923579" cy="3054404"/>
            <a:chOff x="5506786" y="3544672"/>
            <a:chExt cx="3721824" cy="31094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1A2A1D-67CE-0892-DECD-E7E29FAC94B9}"/>
                </a:ext>
              </a:extLst>
            </p:cNvPr>
            <p:cNvSpPr/>
            <p:nvPr/>
          </p:nvSpPr>
          <p:spPr>
            <a:xfrm>
              <a:off x="7740738" y="3544672"/>
              <a:ext cx="1487872" cy="75983"/>
            </a:xfrm>
            <a:prstGeom prst="rect">
              <a:avLst/>
            </a:prstGeom>
            <a:pattFill prst="dkVert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FE4094-313A-89EC-3298-19AE39D8B3C9}"/>
                </a:ext>
              </a:extLst>
            </p:cNvPr>
            <p:cNvSpPr/>
            <p:nvPr/>
          </p:nvSpPr>
          <p:spPr>
            <a:xfrm rot="16685641">
              <a:off x="4866995" y="5950188"/>
              <a:ext cx="1343731" cy="64150"/>
            </a:xfrm>
            <a:prstGeom prst="rect">
              <a:avLst/>
            </a:prstGeom>
            <a:pattFill prst="dkHorz">
              <a:fgClr>
                <a:schemeClr val="accent6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A5C19933-D0C8-17A0-D6A1-521E085D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77157" flipV="1">
            <a:off x="3668813" y="1299668"/>
            <a:ext cx="457383" cy="20371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3273A9-4F55-CE9B-120E-7A760E0B1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50983" flipV="1">
            <a:off x="2831388" y="3609549"/>
            <a:ext cx="418644" cy="22595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3AB32C0-90E8-7B6D-7CAC-26D8811C8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23070" flipV="1">
            <a:off x="4938329" y="6551056"/>
            <a:ext cx="417006" cy="27321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78EF415-0F68-10C9-2DBE-22E2B9AA0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74226">
            <a:off x="8669753" y="1214451"/>
            <a:ext cx="370894" cy="38213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E9E7A19-7746-714F-A180-028251323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162" y="6028110"/>
            <a:ext cx="536494" cy="536494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FCB14BC6-2B62-DDFE-AA93-8FEBC2BF3F9A}"/>
              </a:ext>
            </a:extLst>
          </p:cNvPr>
          <p:cNvSpPr txBox="1"/>
          <p:nvPr/>
        </p:nvSpPr>
        <p:spPr>
          <a:xfrm>
            <a:off x="3338469" y="894660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Sextants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CEA923C-1BF5-49BF-CFFF-00330A6BF990}"/>
              </a:ext>
            </a:extLst>
          </p:cNvPr>
          <p:cNvSpPr txBox="1"/>
          <p:nvPr/>
        </p:nvSpPr>
        <p:spPr>
          <a:xfrm>
            <a:off x="2126098" y="3501146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Antares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327781F-5598-F22E-FE97-F6D7E9594F0B}"/>
              </a:ext>
            </a:extLst>
          </p:cNvPr>
          <p:cNvSpPr txBox="1"/>
          <p:nvPr/>
        </p:nvSpPr>
        <p:spPr>
          <a:xfrm>
            <a:off x="4173809" y="6574682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A186EFF-B811-F167-26BF-F4725A3827EA}"/>
              </a:ext>
            </a:extLst>
          </p:cNvPr>
          <p:cNvSpPr/>
          <p:nvPr/>
        </p:nvSpPr>
        <p:spPr>
          <a:xfrm rot="5400000" flipH="1" flipV="1">
            <a:off x="3443681" y="1482031"/>
            <a:ext cx="5062079" cy="4548669"/>
          </a:xfrm>
          <a:prstGeom prst="arc">
            <a:avLst>
              <a:gd name="adj1" fmla="val 14045944"/>
              <a:gd name="adj2" fmla="val 21371976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A28CB3A-45BB-5398-8B48-387FE256B674}"/>
              </a:ext>
            </a:extLst>
          </p:cNvPr>
          <p:cNvSpPr txBox="1"/>
          <p:nvPr/>
        </p:nvSpPr>
        <p:spPr>
          <a:xfrm>
            <a:off x="3627016" y="1760860"/>
            <a:ext cx="643942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AS1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B1A0CE38-65EF-2E9C-0CC6-5441583F2C1B}"/>
              </a:ext>
            </a:extLst>
          </p:cNvPr>
          <p:cNvSpPr/>
          <p:nvPr/>
        </p:nvSpPr>
        <p:spPr>
          <a:xfrm rot="8079306" flipH="1" flipV="1">
            <a:off x="4976900" y="859937"/>
            <a:ext cx="4022628" cy="4873527"/>
          </a:xfrm>
          <a:prstGeom prst="arc">
            <a:avLst>
              <a:gd name="adj1" fmla="val 17146449"/>
              <a:gd name="adj2" fmla="val 3547055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09A2ACE-16CE-1AF0-BF43-C62475B1DE31}"/>
              </a:ext>
            </a:extLst>
          </p:cNvPr>
          <p:cNvSpPr txBox="1"/>
          <p:nvPr/>
        </p:nvSpPr>
        <p:spPr>
          <a:xfrm>
            <a:off x="8652231" y="1793905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2</a:t>
            </a: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85A1BB67-752C-4F53-C023-6830AACE0F55}"/>
              </a:ext>
            </a:extLst>
          </p:cNvPr>
          <p:cNvSpPr/>
          <p:nvPr/>
        </p:nvSpPr>
        <p:spPr>
          <a:xfrm rot="15815392" flipH="1" flipV="1">
            <a:off x="3920177" y="1325814"/>
            <a:ext cx="4957208" cy="5715772"/>
          </a:xfrm>
          <a:prstGeom prst="arc">
            <a:avLst>
              <a:gd name="adj1" fmla="val 16200000"/>
              <a:gd name="adj2" fmla="val 20010283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C6AF91A-FCBB-95D8-E4E6-093DB9EB1482}"/>
              </a:ext>
            </a:extLst>
          </p:cNvPr>
          <p:cNvSpPr txBox="1"/>
          <p:nvPr/>
        </p:nvSpPr>
        <p:spPr>
          <a:xfrm>
            <a:off x="9110848" y="5262714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3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EB628DC-1B22-756C-B952-3A6AB061970F}"/>
              </a:ext>
            </a:extLst>
          </p:cNvPr>
          <p:cNvSpPr txBox="1"/>
          <p:nvPr/>
        </p:nvSpPr>
        <p:spPr>
          <a:xfrm>
            <a:off x="3982411" y="6054135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4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D4FDD578-5550-0EA5-3878-5282BD467145}"/>
              </a:ext>
            </a:extLst>
          </p:cNvPr>
          <p:cNvSpPr/>
          <p:nvPr/>
        </p:nvSpPr>
        <p:spPr>
          <a:xfrm rot="19974167" flipH="1" flipV="1">
            <a:off x="3682719" y="828500"/>
            <a:ext cx="5064435" cy="5920450"/>
          </a:xfrm>
          <a:prstGeom prst="arc">
            <a:avLst>
              <a:gd name="adj1" fmla="val 15836668"/>
              <a:gd name="adj2" fmla="val 21311656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EF9B999-B620-A9F0-45F4-DA99DD589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5774" y="5540398"/>
            <a:ext cx="325964" cy="55561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90BCBDA-0E24-69FD-F552-8D33CDA8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1678" y="6209454"/>
            <a:ext cx="330999" cy="610125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9E833C7E-48DE-5CDA-D7AE-DBDCEA3DE3E2}"/>
              </a:ext>
            </a:extLst>
          </p:cNvPr>
          <p:cNvSpPr txBox="1"/>
          <p:nvPr/>
        </p:nvSpPr>
        <p:spPr>
          <a:xfrm>
            <a:off x="899466" y="5642497"/>
            <a:ext cx="1316886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Arial"/>
              </a:rPr>
              <a:t>Achromats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A68801F-E8D9-731D-B34F-3769EEC3A4E6}"/>
              </a:ext>
            </a:extLst>
          </p:cNvPr>
          <p:cNvSpPr txBox="1"/>
          <p:nvPr/>
        </p:nvSpPr>
        <p:spPr>
          <a:xfrm>
            <a:off x="896932" y="6116933"/>
            <a:ext cx="1319420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Straight sections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92C02DB-FA95-63F9-39F8-1DF130380C26}"/>
              </a:ext>
            </a:extLst>
          </p:cNvPr>
          <p:cNvSpPr txBox="1"/>
          <p:nvPr/>
        </p:nvSpPr>
        <p:spPr>
          <a:xfrm>
            <a:off x="5761557" y="2759119"/>
            <a:ext cx="158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Crane area 1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58EC48E-3230-5352-D7E3-990731A11909}"/>
              </a:ext>
            </a:extLst>
          </p:cNvPr>
          <p:cNvSpPr txBox="1"/>
          <p:nvPr/>
        </p:nvSpPr>
        <p:spPr>
          <a:xfrm>
            <a:off x="5985722" y="4117848"/>
            <a:ext cx="157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Crane area 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0D7498E-DA53-4313-6C9A-B9EFE975C89F}"/>
              </a:ext>
            </a:extLst>
          </p:cNvPr>
          <p:cNvSpPr txBox="1"/>
          <p:nvPr/>
        </p:nvSpPr>
        <p:spPr>
          <a:xfrm>
            <a:off x="5059369" y="4192510"/>
            <a:ext cx="92602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 tunnel exit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4C0A18D-E7D6-2D0F-7FFB-3ECFFAEA3730}"/>
              </a:ext>
            </a:extLst>
          </p:cNvPr>
          <p:cNvSpPr txBox="1"/>
          <p:nvPr/>
        </p:nvSpPr>
        <p:spPr>
          <a:xfrm>
            <a:off x="6566561" y="4842847"/>
            <a:ext cx="966623" cy="461665"/>
          </a:xfrm>
          <a:prstGeom prst="rect">
            <a:avLst/>
          </a:prstGeom>
          <a:solidFill>
            <a:srgbClr val="7030A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tunnel exit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EC49A391-2115-48D9-040E-ADD0C6607A5F}"/>
              </a:ext>
            </a:extLst>
          </p:cNvPr>
          <p:cNvSpPr txBox="1"/>
          <p:nvPr/>
        </p:nvSpPr>
        <p:spPr>
          <a:xfrm>
            <a:off x="7039407" y="3487139"/>
            <a:ext cx="9258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tunnel exit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2580DBA1-32C7-04C4-546C-782A1DB87665}"/>
              </a:ext>
            </a:extLst>
          </p:cNvPr>
          <p:cNvSpPr txBox="1"/>
          <p:nvPr/>
        </p:nvSpPr>
        <p:spPr>
          <a:xfrm>
            <a:off x="6166599" y="2185926"/>
            <a:ext cx="752487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 </a:t>
            </a:r>
            <a:r>
              <a:rPr lang="fr-FR" sz="1200" dirty="0">
                <a:solidFill>
                  <a:prstClr val="black"/>
                </a:solidFill>
                <a:latin typeface="Arial"/>
              </a:rPr>
              <a:t>tunnel exit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1A0AF941-13DF-753F-AE00-E3E09D215A5E}"/>
              </a:ext>
            </a:extLst>
          </p:cNvPr>
          <p:cNvSpPr/>
          <p:nvPr/>
        </p:nvSpPr>
        <p:spPr>
          <a:xfrm rot="17005550">
            <a:off x="5361073" y="1092894"/>
            <a:ext cx="3011490" cy="4354164"/>
          </a:xfrm>
          <a:prstGeom prst="arc">
            <a:avLst>
              <a:gd name="adj1" fmla="val 16200000"/>
              <a:gd name="adj2" fmla="val 830787"/>
            </a:avLst>
          </a:prstGeom>
          <a:noFill/>
          <a:ln w="85725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2501FB43-24D0-4AC9-D3E1-B45FA4D1ABE9}"/>
              </a:ext>
            </a:extLst>
          </p:cNvPr>
          <p:cNvSpPr/>
          <p:nvPr/>
        </p:nvSpPr>
        <p:spPr>
          <a:xfrm rot="11686273">
            <a:off x="4539091" y="1220701"/>
            <a:ext cx="3045848" cy="4567708"/>
          </a:xfrm>
          <a:prstGeom prst="arc">
            <a:avLst>
              <a:gd name="adj1" fmla="val 16044971"/>
              <a:gd name="adj2" fmla="val 911624"/>
            </a:avLst>
          </a:prstGeom>
          <a:noFill/>
          <a:ln w="85725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5F6725F9-7B3E-7233-E4D0-D6B156A40E0C}"/>
              </a:ext>
            </a:extLst>
          </p:cNvPr>
          <p:cNvSpPr/>
          <p:nvPr/>
        </p:nvSpPr>
        <p:spPr>
          <a:xfrm rot="6303397">
            <a:off x="4263874" y="1534643"/>
            <a:ext cx="3567081" cy="5126220"/>
          </a:xfrm>
          <a:prstGeom prst="arc">
            <a:avLst>
              <a:gd name="adj1" fmla="val 16487379"/>
              <a:gd name="adj2" fmla="val 158923"/>
            </a:avLst>
          </a:prstGeom>
          <a:noFill/>
          <a:ln w="8572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F5AA9289-4510-B0DF-8AE0-31F3FDB391E3}"/>
              </a:ext>
            </a:extLst>
          </p:cNvPr>
          <p:cNvSpPr/>
          <p:nvPr/>
        </p:nvSpPr>
        <p:spPr>
          <a:xfrm rot="301468">
            <a:off x="5254153" y="1786926"/>
            <a:ext cx="3329867" cy="4200423"/>
          </a:xfrm>
          <a:prstGeom prst="arc">
            <a:avLst>
              <a:gd name="adj1" fmla="val 16979386"/>
              <a:gd name="adj2" fmla="val 1859015"/>
            </a:avLst>
          </a:prstGeom>
          <a:noFill/>
          <a:ln w="85725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4A92B40-86A4-3167-24E5-2DBD935EA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075">
            <a:off x="4421721" y="2268897"/>
            <a:ext cx="276905" cy="486719"/>
          </a:xfrm>
          <a:prstGeom prst="rect">
            <a:avLst/>
          </a:prstGeom>
          <a:noFill/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9223AC61-FC7D-8996-17B6-599EAA77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8278">
            <a:off x="4989762" y="1644252"/>
            <a:ext cx="306789" cy="525907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B67326D0-6943-9F31-9F4F-773978929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21198">
            <a:off x="5913858" y="1211505"/>
            <a:ext cx="292097" cy="524799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ADB49ADE-3D2B-E8CD-740D-56A83897B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6099">
            <a:off x="5435473" y="1381669"/>
            <a:ext cx="288334" cy="555617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C622322E-517E-5F14-9F8A-7AA4E4AC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804">
            <a:off x="4677393" y="1973472"/>
            <a:ext cx="288334" cy="458075"/>
          </a:xfrm>
          <a:prstGeom prst="rect">
            <a:avLst/>
          </a:prstGeom>
        </p:spPr>
      </p:pic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27991AC-035D-30CD-B45B-AFA6BF0B95D7}"/>
              </a:ext>
            </a:extLst>
          </p:cNvPr>
          <p:cNvCxnSpPr>
            <a:cxnSpLocks/>
          </p:cNvCxnSpPr>
          <p:nvPr/>
        </p:nvCxnSpPr>
        <p:spPr>
          <a:xfrm>
            <a:off x="5722528" y="846349"/>
            <a:ext cx="262866" cy="115597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701AB2A3-1413-5A4E-7FEC-E057EA472256}"/>
              </a:ext>
            </a:extLst>
          </p:cNvPr>
          <p:cNvCxnSpPr>
            <a:cxnSpLocks/>
          </p:cNvCxnSpPr>
          <p:nvPr/>
        </p:nvCxnSpPr>
        <p:spPr>
          <a:xfrm>
            <a:off x="8306275" y="3775805"/>
            <a:ext cx="1242540" cy="623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5DABF8CF-EF6C-4724-4B10-95A550C777D1}"/>
              </a:ext>
            </a:extLst>
          </p:cNvPr>
          <p:cNvCxnSpPr>
            <a:cxnSpLocks/>
          </p:cNvCxnSpPr>
          <p:nvPr/>
        </p:nvCxnSpPr>
        <p:spPr>
          <a:xfrm>
            <a:off x="7485107" y="5524203"/>
            <a:ext cx="426223" cy="1137886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E774A8AA-4833-E0DE-50BB-272D376D7C77}"/>
              </a:ext>
            </a:extLst>
          </p:cNvPr>
          <p:cNvCxnSpPr>
            <a:cxnSpLocks/>
          </p:cNvCxnSpPr>
          <p:nvPr/>
        </p:nvCxnSpPr>
        <p:spPr>
          <a:xfrm flipH="1">
            <a:off x="3590503" y="4757507"/>
            <a:ext cx="1358437" cy="641153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Image 111">
            <a:extLst>
              <a:ext uri="{FF2B5EF4-FFF2-40B4-BE49-F238E27FC236}">
                <a16:creationId xmlns:a16="http://schemas.microsoft.com/office/drawing/2014/main" id="{60337C07-D8E8-03E6-879A-9C34B9CF6D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29" t="12583" b="7054"/>
          <a:stretch/>
        </p:blipFill>
        <p:spPr>
          <a:xfrm>
            <a:off x="10199925" y="3843458"/>
            <a:ext cx="1791973" cy="2296977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E709126D-6A67-7119-125C-9AFD10A31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077" y="1112305"/>
            <a:ext cx="1746084" cy="2242553"/>
          </a:xfrm>
          <a:prstGeom prst="rect">
            <a:avLst/>
          </a:prstGeom>
        </p:spPr>
      </p:pic>
      <p:sp>
        <p:nvSpPr>
          <p:cNvPr id="117" name="Flèche : droite 116">
            <a:extLst>
              <a:ext uri="{FF2B5EF4-FFF2-40B4-BE49-F238E27FC236}">
                <a16:creationId xmlns:a16="http://schemas.microsoft.com/office/drawing/2014/main" id="{7F5B2954-4003-79FF-242B-532050F55CDD}"/>
              </a:ext>
            </a:extLst>
          </p:cNvPr>
          <p:cNvSpPr/>
          <p:nvPr/>
        </p:nvSpPr>
        <p:spPr>
          <a:xfrm rot="21372336" flipV="1">
            <a:off x="2721429" y="1448175"/>
            <a:ext cx="3038702" cy="18960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Flèche : droite 117">
            <a:extLst>
              <a:ext uri="{FF2B5EF4-FFF2-40B4-BE49-F238E27FC236}">
                <a16:creationId xmlns:a16="http://schemas.microsoft.com/office/drawing/2014/main" id="{46B8B03C-60FC-A48E-FE35-55FF86A068BD}"/>
              </a:ext>
            </a:extLst>
          </p:cNvPr>
          <p:cNvSpPr/>
          <p:nvPr/>
        </p:nvSpPr>
        <p:spPr>
          <a:xfrm rot="11984531">
            <a:off x="9227636" y="4116794"/>
            <a:ext cx="1355134" cy="14309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61064C8-C418-3711-FE45-80D92F5CE1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120" y="3803945"/>
            <a:ext cx="1795647" cy="1720258"/>
          </a:xfrm>
          <a:prstGeom prst="rect">
            <a:avLst/>
          </a:prstGeom>
        </p:spPr>
      </p:pic>
      <p:sp>
        <p:nvSpPr>
          <p:cNvPr id="121" name="Flèche : droite 120">
            <a:extLst>
              <a:ext uri="{FF2B5EF4-FFF2-40B4-BE49-F238E27FC236}">
                <a16:creationId xmlns:a16="http://schemas.microsoft.com/office/drawing/2014/main" id="{6A7ED9AF-7E19-C7A6-A85F-795AA1E5997B}"/>
              </a:ext>
            </a:extLst>
          </p:cNvPr>
          <p:cNvSpPr/>
          <p:nvPr/>
        </p:nvSpPr>
        <p:spPr>
          <a:xfrm rot="21127263">
            <a:off x="2130601" y="4779935"/>
            <a:ext cx="2649406" cy="1888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A1AC9A8F-E938-4167-10D3-B23A3F584772}"/>
              </a:ext>
            </a:extLst>
          </p:cNvPr>
          <p:cNvSpPr txBox="1"/>
          <p:nvPr/>
        </p:nvSpPr>
        <p:spPr>
          <a:xfrm>
            <a:off x="397202" y="1688917"/>
            <a:ext cx="643942" cy="5078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screen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gate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AB1272AD-8229-63BA-8CBC-FFBDAEBDA8DF}"/>
              </a:ext>
            </a:extLst>
          </p:cNvPr>
          <p:cNvSpPr txBox="1"/>
          <p:nvPr/>
        </p:nvSpPr>
        <p:spPr>
          <a:xfrm>
            <a:off x="570959" y="3540706"/>
            <a:ext cx="1060519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Tunnel exit</a:t>
            </a:r>
          </a:p>
        </p:txBody>
      </p:sp>
      <p:sp>
        <p:nvSpPr>
          <p:cNvPr id="124" name="Flèche : droite 123">
            <a:extLst>
              <a:ext uri="{FF2B5EF4-FFF2-40B4-BE49-F238E27FC236}">
                <a16:creationId xmlns:a16="http://schemas.microsoft.com/office/drawing/2014/main" id="{723A9E7D-3F45-505E-AA3D-C35A3AEB06E6}"/>
              </a:ext>
            </a:extLst>
          </p:cNvPr>
          <p:cNvSpPr/>
          <p:nvPr/>
        </p:nvSpPr>
        <p:spPr>
          <a:xfrm rot="9707108">
            <a:off x="4671452" y="4436684"/>
            <a:ext cx="412726" cy="195969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Flèche : droite 124">
            <a:extLst>
              <a:ext uri="{FF2B5EF4-FFF2-40B4-BE49-F238E27FC236}">
                <a16:creationId xmlns:a16="http://schemas.microsoft.com/office/drawing/2014/main" id="{324EC272-97A6-008A-D0DF-B08E0885DFD2}"/>
              </a:ext>
            </a:extLst>
          </p:cNvPr>
          <p:cNvSpPr/>
          <p:nvPr/>
        </p:nvSpPr>
        <p:spPr>
          <a:xfrm rot="16749695">
            <a:off x="6262042" y="1884140"/>
            <a:ext cx="412726" cy="195969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Flèche : droite 125">
            <a:extLst>
              <a:ext uri="{FF2B5EF4-FFF2-40B4-BE49-F238E27FC236}">
                <a16:creationId xmlns:a16="http://schemas.microsoft.com/office/drawing/2014/main" id="{F241763E-5E3D-D568-0E0F-5A479E5DB0BC}"/>
              </a:ext>
            </a:extLst>
          </p:cNvPr>
          <p:cNvSpPr/>
          <p:nvPr/>
        </p:nvSpPr>
        <p:spPr>
          <a:xfrm rot="218632">
            <a:off x="7993540" y="3553417"/>
            <a:ext cx="531903" cy="18847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Flèche : droite 126">
            <a:extLst>
              <a:ext uri="{FF2B5EF4-FFF2-40B4-BE49-F238E27FC236}">
                <a16:creationId xmlns:a16="http://schemas.microsoft.com/office/drawing/2014/main" id="{2AEE7969-6D11-8A14-E023-8984FBB8FEB1}"/>
              </a:ext>
            </a:extLst>
          </p:cNvPr>
          <p:cNvSpPr/>
          <p:nvPr/>
        </p:nvSpPr>
        <p:spPr>
          <a:xfrm rot="5906014">
            <a:off x="6955519" y="5397142"/>
            <a:ext cx="412726" cy="19596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Flèche : angle droit à deux pointes 127">
            <a:extLst>
              <a:ext uri="{FF2B5EF4-FFF2-40B4-BE49-F238E27FC236}">
                <a16:creationId xmlns:a16="http://schemas.microsoft.com/office/drawing/2014/main" id="{5887B6ED-E9EE-D9DA-AA78-A11151E7309F}"/>
              </a:ext>
            </a:extLst>
          </p:cNvPr>
          <p:cNvSpPr/>
          <p:nvPr/>
        </p:nvSpPr>
        <p:spPr>
          <a:xfrm rot="8125923">
            <a:off x="789391" y="4605337"/>
            <a:ext cx="284452" cy="775451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02B6D39-1849-3848-9F27-1A27623C1595}"/>
              </a:ext>
            </a:extLst>
          </p:cNvPr>
          <p:cNvSpPr txBox="1"/>
          <p:nvPr/>
        </p:nvSpPr>
        <p:spPr>
          <a:xfrm>
            <a:off x="2327909" y="5366816"/>
            <a:ext cx="1088131" cy="1169551"/>
          </a:xfrm>
          <a:prstGeom prst="rect">
            <a:avLst/>
          </a:prstGeom>
          <a:solidFill>
            <a:srgbClr val="FF0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Evacuation handling area by 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8EDF486A-15AE-BCE9-F8FB-18EFE91876B5}"/>
              </a:ext>
            </a:extLst>
          </p:cNvPr>
          <p:cNvSpPr/>
          <p:nvPr/>
        </p:nvSpPr>
        <p:spPr>
          <a:xfrm rot="10984231">
            <a:off x="1345842" y="5293371"/>
            <a:ext cx="1085780" cy="1330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C3B3BA5-4083-CA66-4386-BA03F9516D30}"/>
              </a:ext>
            </a:extLst>
          </p:cNvPr>
          <p:cNvSpPr txBox="1"/>
          <p:nvPr/>
        </p:nvSpPr>
        <p:spPr>
          <a:xfrm>
            <a:off x="9438554" y="1493031"/>
            <a:ext cx="2677183" cy="1477328"/>
          </a:xfrm>
          <a:prstGeom prst="rect">
            <a:avLst/>
          </a:prstGeom>
          <a:solidFill>
            <a:srgbClr val="92D050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:</a:t>
            </a:r>
          </a:p>
          <a:p>
            <a:r>
              <a:rPr lang="en-US" dirty="0"/>
              <a:t>- Recovered </a:t>
            </a:r>
            <a:r>
              <a:rPr lang="en-US" dirty="0" err="1"/>
              <a:t>equipments</a:t>
            </a:r>
            <a:endParaRPr lang="en-US" dirty="0"/>
          </a:p>
          <a:p>
            <a:r>
              <a:rPr lang="en-US" dirty="0"/>
              <a:t>- Cables, cable trays</a:t>
            </a:r>
          </a:p>
          <a:p>
            <a:r>
              <a:rPr lang="en-US" dirty="0"/>
              <a:t>- Piping</a:t>
            </a:r>
          </a:p>
          <a:p>
            <a:r>
              <a:rPr lang="en-US" dirty="0"/>
              <a:t>- Waste in crates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CB5F4D-5FCE-EB6A-D459-5AD591474CEB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41870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7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8" grpId="0" animBg="1"/>
      <p:bldP spid="75" grpId="0" animBg="1"/>
      <p:bldP spid="80" grpId="0" animBg="1"/>
      <p:bldP spid="87" grpId="0" animBg="1"/>
      <p:bldP spid="88" grpId="0" animBg="1"/>
      <p:bldP spid="90" grpId="0" animBg="1"/>
      <p:bldP spid="91" grpId="0" animBg="1"/>
      <p:bldP spid="121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194400"/>
            <a:ext cx="11022777" cy="565200"/>
          </a:xfrm>
        </p:spPr>
        <p:txBody>
          <a:bodyPr/>
          <a:lstStyle/>
          <a:p>
            <a:r>
              <a:rPr lang="fr-FR" sz="2800" dirty="0" err="1"/>
              <a:t>Dismantling</a:t>
            </a:r>
            <a:r>
              <a:rPr lang="fr-FR" sz="2800" dirty="0"/>
              <a:t> – </a:t>
            </a:r>
            <a:r>
              <a:rPr lang="en-US" sz="2800" dirty="0">
                <a:highlight>
                  <a:srgbClr val="FFFF00"/>
                </a:highlight>
              </a:rPr>
              <a:t>tunnel areas to be evacuated </a:t>
            </a:r>
            <a:r>
              <a:rPr lang="en-US" sz="2800" dirty="0"/>
              <a:t>&amp; </a:t>
            </a:r>
            <a:r>
              <a:rPr lang="en-US" sz="2800" dirty="0">
                <a:solidFill>
                  <a:schemeClr val="bg1"/>
                </a:solidFill>
                <a:highlight>
                  <a:srgbClr val="008000"/>
                </a:highlight>
              </a:rPr>
              <a:t>passageway used</a:t>
            </a:r>
            <a:endParaRPr lang="fr-FR" sz="2800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1858B2E-FEEA-9264-3662-765D1F1492F8}"/>
              </a:ext>
            </a:extLst>
          </p:cNvPr>
          <p:cNvGrpSpPr/>
          <p:nvPr/>
        </p:nvGrpSpPr>
        <p:grpSpPr>
          <a:xfrm>
            <a:off x="3681490" y="1168228"/>
            <a:ext cx="5616625" cy="5336405"/>
            <a:chOff x="3503712" y="935494"/>
            <a:chExt cx="5616625" cy="533640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DF88D9-2EB9-8BC4-89C6-C8E094C3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3712" y="935494"/>
              <a:ext cx="5616625" cy="332522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C4E22A-15F4-E125-876F-4EC1D8A3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139" y="4085311"/>
              <a:ext cx="5421844" cy="2186588"/>
            </a:xfrm>
            <a:prstGeom prst="rect">
              <a:avLst/>
            </a:prstGeom>
          </p:spPr>
        </p:pic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668EA517-E4BA-BBA5-2586-E649DF0F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17510">
            <a:off x="7706775" y="1597186"/>
            <a:ext cx="291343" cy="457799"/>
          </a:xfrm>
          <a:prstGeom prst="rect">
            <a:avLst/>
          </a:prstGeom>
          <a:noFill/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0F48178-992C-73AA-0A84-CB8AE071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075">
            <a:off x="4404858" y="2290317"/>
            <a:ext cx="276905" cy="486719"/>
          </a:xfrm>
          <a:prstGeom prst="rect">
            <a:avLst/>
          </a:prstGeom>
          <a:noFill/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A71B01A-B651-4352-774A-2B31235A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85247">
            <a:off x="7286838" y="1318699"/>
            <a:ext cx="288334" cy="55561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728549B-183E-BFEA-B632-320BC7D7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169">
            <a:off x="4012400" y="3165634"/>
            <a:ext cx="286472" cy="384195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E6B936-3E00-747B-3717-EA873C37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8899">
            <a:off x="8720227" y="4175156"/>
            <a:ext cx="284726" cy="38419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DF23EE-B319-71CE-48A6-CA7DB97D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20091">
            <a:off x="8373854" y="4941090"/>
            <a:ext cx="292711" cy="5247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CB7586-2575-43E2-7293-45778DB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8278">
            <a:off x="4972899" y="1665672"/>
            <a:ext cx="306789" cy="525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E3B3D4-6C22-D6C2-162E-D8A10F4CD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40898">
            <a:off x="7681433" y="5670368"/>
            <a:ext cx="336034" cy="4730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4D761A-0BB8-F689-9A4F-3B408D11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21198">
            <a:off x="5896995" y="1232925"/>
            <a:ext cx="292097" cy="5247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E41E77-64EA-160C-D04E-41EA23A3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92224">
            <a:off x="5846990" y="6039708"/>
            <a:ext cx="250731" cy="3142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03C63F-5D04-BF7D-1269-F86B162D7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56184">
            <a:off x="6827646" y="1295363"/>
            <a:ext cx="287598" cy="390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22BEB-8001-259F-C240-7CAEED525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68777">
            <a:off x="5106148" y="5629885"/>
            <a:ext cx="284608" cy="5247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613485-6AB2-0EBF-B971-94AEA9A41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8923">
            <a:off x="4417170" y="4997249"/>
            <a:ext cx="306290" cy="4856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50271D-45FD-8816-3C5B-B1DA6915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2837">
            <a:off x="8391964" y="2271779"/>
            <a:ext cx="304444" cy="4763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76BF99-67FD-6A31-3FBA-1F5A7633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300">
            <a:off x="3990136" y="4061207"/>
            <a:ext cx="330999" cy="524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70D1FA-3A08-D109-DCEA-E24FDE7D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52996">
            <a:off x="8725247" y="3212846"/>
            <a:ext cx="330999" cy="5247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4232F4-73AB-AB99-DB59-BFB5BA471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046" y="3540370"/>
            <a:ext cx="325964" cy="5556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FFA59C-13C6-7C87-4A2D-E43866655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63010">
            <a:off x="8613957" y="2674440"/>
            <a:ext cx="325964" cy="55561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8463E7-390B-0716-7B4C-83BA3A6B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3388">
            <a:off x="4148898" y="4545569"/>
            <a:ext cx="325964" cy="5556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21590D-C2CA-C31F-64B2-236685B33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02192">
            <a:off x="8068369" y="1840047"/>
            <a:ext cx="325964" cy="55561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89F987-F5F0-2419-83F2-657E3F07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09743">
            <a:off x="4728794" y="5349005"/>
            <a:ext cx="325964" cy="5385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6C32DB-FD24-297E-E121-FB27DC21A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17683">
            <a:off x="5494960" y="5901081"/>
            <a:ext cx="288334" cy="4114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E80E63-5CED-D979-EB3A-65D2628A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85693" y="1161592"/>
            <a:ext cx="288334" cy="5663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0DA4F8C-14AC-4C3A-5E49-995EF8E2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29299" y="6013788"/>
            <a:ext cx="288334" cy="5104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E2617BB-ABB1-11E5-9CD8-F222A835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92623">
            <a:off x="6733135" y="5962502"/>
            <a:ext cx="330999" cy="5473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285349C-E4A6-C014-72DF-C11EE8CB1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6099">
            <a:off x="5418610" y="1403089"/>
            <a:ext cx="288334" cy="55561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429E75-14FA-1B26-62B8-27D27611C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8370">
            <a:off x="7263805" y="5798426"/>
            <a:ext cx="288334" cy="5556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A99BEDA-76E2-E7F1-1228-07217615A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804">
            <a:off x="4659087" y="1994928"/>
            <a:ext cx="288334" cy="4580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D8CA579-9DE1-F119-4B5B-73AB3D18D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66569">
            <a:off x="8057099" y="5330983"/>
            <a:ext cx="288334" cy="54701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4F2CF23-E3E6-5BC0-E6F0-E5496D35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3989">
            <a:off x="4163706" y="2687563"/>
            <a:ext cx="288334" cy="55561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A381B89-0622-707B-0D88-E7C06F1FB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228614">
            <a:off x="8562498" y="4559159"/>
            <a:ext cx="288334" cy="48388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2E259B9-A9E8-15EB-89FF-865EFE03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373">
            <a:off x="8789107" y="3702542"/>
            <a:ext cx="288334" cy="501308"/>
          </a:xfrm>
          <a:prstGeom prst="rect">
            <a:avLst/>
          </a:prstGeom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F8670DB7-24E7-70F9-A25C-042D4943B12D}"/>
              </a:ext>
            </a:extLst>
          </p:cNvPr>
          <p:cNvCxnSpPr/>
          <p:nvPr/>
        </p:nvCxnSpPr>
        <p:spPr>
          <a:xfrm>
            <a:off x="2255573" y="3429000"/>
            <a:ext cx="8621977" cy="40061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E1D59B37-FD6B-DA2C-6C30-5C8DBB1B9189}"/>
              </a:ext>
            </a:extLst>
          </p:cNvPr>
          <p:cNvGrpSpPr/>
          <p:nvPr/>
        </p:nvGrpSpPr>
        <p:grpSpPr>
          <a:xfrm rot="1047677">
            <a:off x="8847439" y="588647"/>
            <a:ext cx="1912210" cy="937885"/>
            <a:chOff x="6815398" y="-13955"/>
            <a:chExt cx="1912210" cy="937885"/>
          </a:xfrm>
        </p:grpSpPr>
        <p:sp>
          <p:nvSpPr>
            <p:cNvPr id="85" name="Flèche : droite rayée 84">
              <a:extLst>
                <a:ext uri="{FF2B5EF4-FFF2-40B4-BE49-F238E27FC236}">
                  <a16:creationId xmlns:a16="http://schemas.microsoft.com/office/drawing/2014/main" id="{0E6352D4-F4BA-A3F1-0688-819CF70FAA9D}"/>
                </a:ext>
              </a:extLst>
            </p:cNvPr>
            <p:cNvSpPr/>
            <p:nvPr/>
          </p:nvSpPr>
          <p:spPr>
            <a:xfrm rot="17738400">
              <a:off x="6867279" y="223389"/>
              <a:ext cx="648660" cy="752421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31CB508B-0C99-0299-8906-0BFC7A9B973C}"/>
                </a:ext>
              </a:extLst>
            </p:cNvPr>
            <p:cNvSpPr txBox="1"/>
            <p:nvPr/>
          </p:nvSpPr>
          <p:spPr>
            <a:xfrm rot="20552323">
              <a:off x="7754931" y="-13955"/>
              <a:ext cx="972677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dirty="0">
                  <a:solidFill>
                    <a:prstClr val="white"/>
                  </a:solidFill>
                  <a:latin typeface="Arial"/>
                </a:rPr>
                <a:t>WEST SAS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" name="Flèche : droite rayée 82">
            <a:extLst>
              <a:ext uri="{FF2B5EF4-FFF2-40B4-BE49-F238E27FC236}">
                <a16:creationId xmlns:a16="http://schemas.microsoft.com/office/drawing/2014/main" id="{F2336105-AFB8-7E18-4E9B-44830EEBFC91}"/>
              </a:ext>
            </a:extLst>
          </p:cNvPr>
          <p:cNvSpPr/>
          <p:nvPr/>
        </p:nvSpPr>
        <p:spPr>
          <a:xfrm rot="3035722">
            <a:off x="8584243" y="6262553"/>
            <a:ext cx="573855" cy="69746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802FA0F-19B6-9B55-4B4E-51164EAA4C13}"/>
              </a:ext>
            </a:extLst>
          </p:cNvPr>
          <p:cNvSpPr txBox="1"/>
          <p:nvPr/>
        </p:nvSpPr>
        <p:spPr>
          <a:xfrm>
            <a:off x="9294447" y="5901192"/>
            <a:ext cx="90231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Arial"/>
              </a:rPr>
              <a:t>EAST SAS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7CCDF9-0F56-9B9B-A929-E9C969B7801D}"/>
              </a:ext>
            </a:extLst>
          </p:cNvPr>
          <p:cNvGrpSpPr/>
          <p:nvPr/>
        </p:nvGrpSpPr>
        <p:grpSpPr>
          <a:xfrm>
            <a:off x="6116175" y="3829613"/>
            <a:ext cx="3923904" cy="3058988"/>
            <a:chOff x="5506478" y="3544671"/>
            <a:chExt cx="3722132" cy="31141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1A2A1D-67CE-0892-DECD-E7E29FAC94B9}"/>
                </a:ext>
              </a:extLst>
            </p:cNvPr>
            <p:cNvSpPr/>
            <p:nvPr/>
          </p:nvSpPr>
          <p:spPr>
            <a:xfrm>
              <a:off x="7740738" y="3544671"/>
              <a:ext cx="1487872" cy="105026"/>
            </a:xfrm>
            <a:prstGeom prst="rect">
              <a:avLst/>
            </a:prstGeom>
            <a:pattFill prst="dkVert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FE4094-313A-89EC-3298-19AE39D8B3C9}"/>
                </a:ext>
              </a:extLst>
            </p:cNvPr>
            <p:cNvSpPr/>
            <p:nvPr/>
          </p:nvSpPr>
          <p:spPr>
            <a:xfrm rot="16685641">
              <a:off x="4897577" y="5923964"/>
              <a:ext cx="1343731" cy="125930"/>
            </a:xfrm>
            <a:prstGeom prst="rect">
              <a:avLst/>
            </a:prstGeom>
            <a:pattFill prst="dkHorz">
              <a:fgClr>
                <a:schemeClr val="accent6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A5C19933-D0C8-17A0-D6A1-521E085D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77157" flipV="1">
            <a:off x="3668813" y="1299668"/>
            <a:ext cx="457383" cy="20371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3273A9-4F55-CE9B-120E-7A760E0B1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50983" flipV="1">
            <a:off x="2831388" y="3609549"/>
            <a:ext cx="418644" cy="22595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3AB32C0-90E8-7B6D-7CAC-26D8811C8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23070" flipV="1">
            <a:off x="4938329" y="6551056"/>
            <a:ext cx="417006" cy="27321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78EF415-0F68-10C9-2DBE-22E2B9AA0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74226">
            <a:off x="8669753" y="1214451"/>
            <a:ext cx="370894" cy="38213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E9E7A19-7746-714F-A180-028251323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162" y="6028110"/>
            <a:ext cx="536494" cy="536494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FCB14BC6-2B62-DDFE-AA93-8FEBC2BF3F9A}"/>
              </a:ext>
            </a:extLst>
          </p:cNvPr>
          <p:cNvSpPr txBox="1"/>
          <p:nvPr/>
        </p:nvSpPr>
        <p:spPr>
          <a:xfrm>
            <a:off x="3338469" y="894660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Sextants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CEA923C-1BF5-49BF-CFFF-00330A6BF990}"/>
              </a:ext>
            </a:extLst>
          </p:cNvPr>
          <p:cNvSpPr txBox="1"/>
          <p:nvPr/>
        </p:nvSpPr>
        <p:spPr>
          <a:xfrm>
            <a:off x="2126098" y="3501146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Antares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327781F-5598-F22E-FE97-F6D7E9594F0B}"/>
              </a:ext>
            </a:extLst>
          </p:cNvPr>
          <p:cNvSpPr txBox="1"/>
          <p:nvPr/>
        </p:nvSpPr>
        <p:spPr>
          <a:xfrm>
            <a:off x="4173809" y="6574682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65B7A95-DA54-CEE4-8079-7A72519A8D91}"/>
              </a:ext>
            </a:extLst>
          </p:cNvPr>
          <p:cNvGrpSpPr/>
          <p:nvPr/>
        </p:nvGrpSpPr>
        <p:grpSpPr>
          <a:xfrm>
            <a:off x="4107476" y="1368643"/>
            <a:ext cx="4907531" cy="4271918"/>
            <a:chOff x="4112794" y="1388030"/>
            <a:chExt cx="4907531" cy="4271918"/>
          </a:xfrm>
        </p:grpSpPr>
        <p:sp>
          <p:nvSpPr>
            <p:cNvPr id="142" name="Flèche : haut 141">
              <a:extLst>
                <a:ext uri="{FF2B5EF4-FFF2-40B4-BE49-F238E27FC236}">
                  <a16:creationId xmlns:a16="http://schemas.microsoft.com/office/drawing/2014/main" id="{E2070EFC-D670-8D93-CDEB-3DF89094B81D}"/>
                </a:ext>
              </a:extLst>
            </p:cNvPr>
            <p:cNvSpPr/>
            <p:nvPr/>
          </p:nvSpPr>
          <p:spPr>
            <a:xfrm rot="19137159">
              <a:off x="4280234" y="1388030"/>
              <a:ext cx="129280" cy="1034960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Arc plein 150">
              <a:extLst>
                <a:ext uri="{FF2B5EF4-FFF2-40B4-BE49-F238E27FC236}">
                  <a16:creationId xmlns:a16="http://schemas.microsoft.com/office/drawing/2014/main" id="{95C08440-C0E7-6B16-1A7F-99643349DF18}"/>
                </a:ext>
              </a:extLst>
            </p:cNvPr>
            <p:cNvSpPr/>
            <p:nvPr/>
          </p:nvSpPr>
          <p:spPr>
            <a:xfrm rot="15705095">
              <a:off x="4484052" y="1123674"/>
              <a:ext cx="4165016" cy="4907531"/>
            </a:xfrm>
            <a:prstGeom prst="blockArc">
              <a:avLst>
                <a:gd name="adj1" fmla="val 16835938"/>
                <a:gd name="adj2" fmla="val 831671"/>
                <a:gd name="adj3" fmla="val 154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8172747-F208-FE6D-0445-FBEEA01E3AD7}"/>
              </a:ext>
            </a:extLst>
          </p:cNvPr>
          <p:cNvGrpSpPr/>
          <p:nvPr/>
        </p:nvGrpSpPr>
        <p:grpSpPr>
          <a:xfrm>
            <a:off x="4780912" y="1451969"/>
            <a:ext cx="4266569" cy="4907531"/>
            <a:chOff x="4780912" y="1451969"/>
            <a:chExt cx="4266569" cy="4907531"/>
          </a:xfrm>
        </p:grpSpPr>
        <p:sp>
          <p:nvSpPr>
            <p:cNvPr id="152" name="Flèche : haut 151">
              <a:extLst>
                <a:ext uri="{FF2B5EF4-FFF2-40B4-BE49-F238E27FC236}">
                  <a16:creationId xmlns:a16="http://schemas.microsoft.com/office/drawing/2014/main" id="{49218341-F9B5-FEFC-F2E6-30B7F13BFC37}"/>
                </a:ext>
              </a:extLst>
            </p:cNvPr>
            <p:cNvSpPr/>
            <p:nvPr/>
          </p:nvSpPr>
          <p:spPr>
            <a:xfrm rot="2758353">
              <a:off x="8432775" y="1153366"/>
              <a:ext cx="125990" cy="1103422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Arc plein 153">
              <a:extLst>
                <a:ext uri="{FF2B5EF4-FFF2-40B4-BE49-F238E27FC236}">
                  <a16:creationId xmlns:a16="http://schemas.microsoft.com/office/drawing/2014/main" id="{546E7823-8130-4714-266A-CAC6B506C71C}"/>
                </a:ext>
              </a:extLst>
            </p:cNvPr>
            <p:cNvSpPr/>
            <p:nvPr/>
          </p:nvSpPr>
          <p:spPr>
            <a:xfrm rot="20608790">
              <a:off x="4780912" y="1451969"/>
              <a:ext cx="4165016" cy="4907531"/>
            </a:xfrm>
            <a:prstGeom prst="blockArc">
              <a:avLst>
                <a:gd name="adj1" fmla="val 17118743"/>
                <a:gd name="adj2" fmla="val 831671"/>
                <a:gd name="adj3" fmla="val 154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33326BA-22A8-9B0A-3572-EFC4FD267906}"/>
              </a:ext>
            </a:extLst>
          </p:cNvPr>
          <p:cNvGrpSpPr/>
          <p:nvPr/>
        </p:nvGrpSpPr>
        <p:grpSpPr>
          <a:xfrm>
            <a:off x="4098845" y="2118522"/>
            <a:ext cx="4907531" cy="4274989"/>
            <a:chOff x="4098845" y="2118522"/>
            <a:chExt cx="4907531" cy="4274989"/>
          </a:xfrm>
        </p:grpSpPr>
        <p:sp>
          <p:nvSpPr>
            <p:cNvPr id="155" name="Arc plein 154">
              <a:extLst>
                <a:ext uri="{FF2B5EF4-FFF2-40B4-BE49-F238E27FC236}">
                  <a16:creationId xmlns:a16="http://schemas.microsoft.com/office/drawing/2014/main" id="{E9535C39-366C-4865-6275-BBFB5982A1E8}"/>
                </a:ext>
              </a:extLst>
            </p:cNvPr>
            <p:cNvSpPr/>
            <p:nvPr/>
          </p:nvSpPr>
          <p:spPr>
            <a:xfrm rot="4404398">
              <a:off x="4470103" y="1747264"/>
              <a:ext cx="4165016" cy="4907531"/>
            </a:xfrm>
            <a:prstGeom prst="blockArc">
              <a:avLst>
                <a:gd name="adj1" fmla="val 16835938"/>
                <a:gd name="adj2" fmla="val 1588300"/>
                <a:gd name="adj3" fmla="val 133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6" name="Flèche : haut 155">
              <a:extLst>
                <a:ext uri="{FF2B5EF4-FFF2-40B4-BE49-F238E27FC236}">
                  <a16:creationId xmlns:a16="http://schemas.microsoft.com/office/drawing/2014/main" id="{82798F44-E67C-0421-73EE-59E896D4227C}"/>
                </a:ext>
              </a:extLst>
            </p:cNvPr>
            <p:cNvSpPr/>
            <p:nvPr/>
          </p:nvSpPr>
          <p:spPr>
            <a:xfrm rot="8316123">
              <a:off x="8199854" y="5659446"/>
              <a:ext cx="137021" cy="73406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8341DAD-A9CC-7921-B7C2-14DDF74C88D3}"/>
              </a:ext>
            </a:extLst>
          </p:cNvPr>
          <p:cNvGrpSpPr/>
          <p:nvPr/>
        </p:nvGrpSpPr>
        <p:grpSpPr>
          <a:xfrm>
            <a:off x="3123430" y="2761925"/>
            <a:ext cx="4028784" cy="3898126"/>
            <a:chOff x="3123430" y="2761925"/>
            <a:chExt cx="4028784" cy="3898126"/>
          </a:xfrm>
        </p:grpSpPr>
        <p:sp>
          <p:nvSpPr>
            <p:cNvPr id="153" name="Flèche : haut 152">
              <a:extLst>
                <a:ext uri="{FF2B5EF4-FFF2-40B4-BE49-F238E27FC236}">
                  <a16:creationId xmlns:a16="http://schemas.microsoft.com/office/drawing/2014/main" id="{D68926FA-5AA3-5BD7-5150-890D7EF68E9E}"/>
                </a:ext>
              </a:extLst>
            </p:cNvPr>
            <p:cNvSpPr/>
            <p:nvPr/>
          </p:nvSpPr>
          <p:spPr>
            <a:xfrm rot="16422019">
              <a:off x="3576270" y="3247921"/>
              <a:ext cx="129280" cy="1034960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Arc plein 156">
              <a:extLst>
                <a:ext uri="{FF2B5EF4-FFF2-40B4-BE49-F238E27FC236}">
                  <a16:creationId xmlns:a16="http://schemas.microsoft.com/office/drawing/2014/main" id="{B2F06BF8-B73E-2B1C-E391-29587B2AF37F}"/>
                </a:ext>
              </a:extLst>
            </p:cNvPr>
            <p:cNvSpPr/>
            <p:nvPr/>
          </p:nvSpPr>
          <p:spPr>
            <a:xfrm rot="7384176">
              <a:off x="4812779" y="3664499"/>
              <a:ext cx="1549791" cy="3129079"/>
            </a:xfrm>
            <a:prstGeom prst="blockArc">
              <a:avLst>
                <a:gd name="adj1" fmla="val 18021087"/>
                <a:gd name="adj2" fmla="val 2508912"/>
                <a:gd name="adj3" fmla="val 453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8" name="Flèche : haut 157">
              <a:extLst>
                <a:ext uri="{FF2B5EF4-FFF2-40B4-BE49-F238E27FC236}">
                  <a16:creationId xmlns:a16="http://schemas.microsoft.com/office/drawing/2014/main" id="{F6A340FF-FB10-A3B4-80BB-C1A16DDD0550}"/>
                </a:ext>
              </a:extLst>
            </p:cNvPr>
            <p:cNvSpPr/>
            <p:nvPr/>
          </p:nvSpPr>
          <p:spPr>
            <a:xfrm rot="12255516">
              <a:off x="5278230" y="6074366"/>
              <a:ext cx="132390" cy="58568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Arc plein 158">
              <a:extLst>
                <a:ext uri="{FF2B5EF4-FFF2-40B4-BE49-F238E27FC236}">
                  <a16:creationId xmlns:a16="http://schemas.microsoft.com/office/drawing/2014/main" id="{491531BB-98FE-28C9-83CD-B6FEDFD81266}"/>
                </a:ext>
              </a:extLst>
            </p:cNvPr>
            <p:cNvSpPr/>
            <p:nvPr/>
          </p:nvSpPr>
          <p:spPr>
            <a:xfrm rot="9793844">
              <a:off x="4158145" y="2761925"/>
              <a:ext cx="1549791" cy="3129079"/>
            </a:xfrm>
            <a:prstGeom prst="blockArc">
              <a:avLst>
                <a:gd name="adj1" fmla="val 18021087"/>
                <a:gd name="adj2" fmla="val 3561973"/>
                <a:gd name="adj3" fmla="val 523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C5786524-4A89-D73D-45E5-2080CF59CEF7}"/>
              </a:ext>
            </a:extLst>
          </p:cNvPr>
          <p:cNvCxnSpPr>
            <a:cxnSpLocks/>
          </p:cNvCxnSpPr>
          <p:nvPr/>
        </p:nvCxnSpPr>
        <p:spPr>
          <a:xfrm flipH="1" flipV="1">
            <a:off x="3540146" y="1150387"/>
            <a:ext cx="529353" cy="2738192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B1FC32F-18D8-AB58-D19B-815DA0AC99A9}"/>
              </a:ext>
            </a:extLst>
          </p:cNvPr>
          <p:cNvSpPr txBox="1"/>
          <p:nvPr/>
        </p:nvSpPr>
        <p:spPr>
          <a:xfrm>
            <a:off x="2408691" y="1916507"/>
            <a:ext cx="1178817" cy="78483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Antatomix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nanoscopium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crossing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passageway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beamlines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07CAEB48-8ED3-684B-6A5A-0AC1B706F7E4}"/>
              </a:ext>
            </a:extLst>
          </p:cNvPr>
          <p:cNvSpPr txBox="1"/>
          <p:nvPr/>
        </p:nvSpPr>
        <p:spPr>
          <a:xfrm>
            <a:off x="395752" y="5257622"/>
            <a:ext cx="256256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GOAL : </a:t>
            </a:r>
            <a:r>
              <a:rPr lang="fr-FR" dirty="0" err="1"/>
              <a:t>minimize</a:t>
            </a:r>
            <a:r>
              <a:rPr lang="fr-FR" dirty="0"/>
              <a:t> time crane handling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91A7617-29F2-F89E-D0D5-E8BBF2B243D6}"/>
              </a:ext>
            </a:extLst>
          </p:cNvPr>
          <p:cNvSpPr txBox="1"/>
          <p:nvPr/>
        </p:nvSpPr>
        <p:spPr>
          <a:xfrm>
            <a:off x="9748425" y="4107363"/>
            <a:ext cx="2187911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Crane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F662D15-A266-6FF7-F745-D316B4F3A6EF}"/>
              </a:ext>
            </a:extLst>
          </p:cNvPr>
          <p:cNvGrpSpPr/>
          <p:nvPr/>
        </p:nvGrpSpPr>
        <p:grpSpPr>
          <a:xfrm rot="20942178">
            <a:off x="3495004" y="811061"/>
            <a:ext cx="6008908" cy="3931298"/>
            <a:chOff x="3350220" y="218530"/>
            <a:chExt cx="6008908" cy="4301198"/>
          </a:xfrm>
          <a:solidFill>
            <a:srgbClr val="00B050"/>
          </a:solidFill>
        </p:grpSpPr>
        <p:sp>
          <p:nvSpPr>
            <p:cNvPr id="58" name="Flèche : haut 57">
              <a:extLst>
                <a:ext uri="{FF2B5EF4-FFF2-40B4-BE49-F238E27FC236}">
                  <a16:creationId xmlns:a16="http://schemas.microsoft.com/office/drawing/2014/main" id="{45A964AD-ACB5-6641-9142-3B9CD4C93252}"/>
                </a:ext>
              </a:extLst>
            </p:cNvPr>
            <p:cNvSpPr/>
            <p:nvPr/>
          </p:nvSpPr>
          <p:spPr>
            <a:xfrm rot="8454807">
              <a:off x="8528489" y="1222929"/>
              <a:ext cx="134021" cy="248649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Arc plein 58">
              <a:extLst>
                <a:ext uri="{FF2B5EF4-FFF2-40B4-BE49-F238E27FC236}">
                  <a16:creationId xmlns:a16="http://schemas.microsoft.com/office/drawing/2014/main" id="{FA9C66B6-EE50-83A3-A5D0-D8D3A487CF9B}"/>
                </a:ext>
              </a:extLst>
            </p:cNvPr>
            <p:cNvSpPr/>
            <p:nvPr/>
          </p:nvSpPr>
          <p:spPr>
            <a:xfrm rot="17040660">
              <a:off x="4204075" y="-635325"/>
              <a:ext cx="4301198" cy="6008908"/>
            </a:xfrm>
            <a:prstGeom prst="blockArc">
              <a:avLst>
                <a:gd name="adj1" fmla="val 17739613"/>
                <a:gd name="adj2" fmla="val 3028417"/>
                <a:gd name="adj3" fmla="val 137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4A077B7-2504-7954-7D1B-B1231D3A7CBC}"/>
              </a:ext>
            </a:extLst>
          </p:cNvPr>
          <p:cNvGrpSpPr/>
          <p:nvPr/>
        </p:nvGrpSpPr>
        <p:grpSpPr>
          <a:xfrm>
            <a:off x="2917611" y="1179430"/>
            <a:ext cx="7010623" cy="5537046"/>
            <a:chOff x="2942984" y="1204814"/>
            <a:chExt cx="7010623" cy="5537046"/>
          </a:xfrm>
          <a:solidFill>
            <a:srgbClr val="00B050"/>
          </a:solidFill>
        </p:grpSpPr>
        <p:sp>
          <p:nvSpPr>
            <p:cNvPr id="60" name="Arc plein 59">
              <a:extLst>
                <a:ext uri="{FF2B5EF4-FFF2-40B4-BE49-F238E27FC236}">
                  <a16:creationId xmlns:a16="http://schemas.microsoft.com/office/drawing/2014/main" id="{B477829C-7E9B-0699-25A8-9174490F226E}"/>
                </a:ext>
              </a:extLst>
            </p:cNvPr>
            <p:cNvSpPr/>
            <p:nvPr/>
          </p:nvSpPr>
          <p:spPr>
            <a:xfrm rot="17040660" flipH="1">
              <a:off x="3679773" y="468025"/>
              <a:ext cx="5537046" cy="7010623"/>
            </a:xfrm>
            <a:prstGeom prst="blockArc">
              <a:avLst>
                <a:gd name="adj1" fmla="val 16818603"/>
                <a:gd name="adj2" fmla="val 3164561"/>
                <a:gd name="adj3" fmla="val 142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2" name="Flèche : haut 61">
              <a:extLst>
                <a:ext uri="{FF2B5EF4-FFF2-40B4-BE49-F238E27FC236}">
                  <a16:creationId xmlns:a16="http://schemas.microsoft.com/office/drawing/2014/main" id="{8A41589D-5367-7F7D-09C6-1CBCC3990B5F}"/>
                </a:ext>
              </a:extLst>
            </p:cNvPr>
            <p:cNvSpPr/>
            <p:nvPr/>
          </p:nvSpPr>
          <p:spPr>
            <a:xfrm rot="3523127">
              <a:off x="8346754" y="6299058"/>
              <a:ext cx="134021" cy="248649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55EEE30C-E57B-0899-65DD-13A56C57DD89}"/>
              </a:ext>
            </a:extLst>
          </p:cNvPr>
          <p:cNvGrpSpPr/>
          <p:nvPr/>
        </p:nvGrpSpPr>
        <p:grpSpPr>
          <a:xfrm>
            <a:off x="18904" y="2003106"/>
            <a:ext cx="2058992" cy="1815882"/>
            <a:chOff x="398897" y="2519551"/>
            <a:chExt cx="1768935" cy="1815882"/>
          </a:xfrm>
        </p:grpSpPr>
        <p:sp>
          <p:nvSpPr>
            <p:cNvPr id="67" name="Flèche : haut 66">
              <a:extLst>
                <a:ext uri="{FF2B5EF4-FFF2-40B4-BE49-F238E27FC236}">
                  <a16:creationId xmlns:a16="http://schemas.microsoft.com/office/drawing/2014/main" id="{EFC2463D-F14B-E709-1B00-5B34E27A34C3}"/>
                </a:ext>
              </a:extLst>
            </p:cNvPr>
            <p:cNvSpPr/>
            <p:nvPr/>
          </p:nvSpPr>
          <p:spPr>
            <a:xfrm rot="16200000">
              <a:off x="612017" y="2452703"/>
              <a:ext cx="142263" cy="540723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lèche : haut 71">
              <a:extLst>
                <a:ext uri="{FF2B5EF4-FFF2-40B4-BE49-F238E27FC236}">
                  <a16:creationId xmlns:a16="http://schemas.microsoft.com/office/drawing/2014/main" id="{B830A9A2-5E91-E11B-EBE9-4AFB7EEBF69C}"/>
                </a:ext>
              </a:extLst>
            </p:cNvPr>
            <p:cNvSpPr/>
            <p:nvPr/>
          </p:nvSpPr>
          <p:spPr>
            <a:xfrm rot="5400000" flipH="1">
              <a:off x="598126" y="3744821"/>
              <a:ext cx="142263" cy="540722"/>
            </a:xfrm>
            <a:prstGeom prst="up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76C1E693-B447-EF63-FCA2-BA05E1925820}"/>
                </a:ext>
              </a:extLst>
            </p:cNvPr>
            <p:cNvSpPr txBox="1"/>
            <p:nvPr/>
          </p:nvSpPr>
          <p:spPr>
            <a:xfrm>
              <a:off x="989015" y="2519551"/>
              <a:ext cx="1178817" cy="181588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Handling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with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crane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Handling </a:t>
              </a:r>
              <a:r>
                <a:rPr lang="fr-FR" sz="1400" dirty="0" err="1">
                  <a:solidFill>
                    <a:prstClr val="black"/>
                  </a:solidFill>
                  <a:latin typeface="Arial"/>
                </a:rPr>
                <a:t>with</a:t>
              </a:r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fr-FR" sz="1400" dirty="0" err="1">
                  <a:solidFill>
                    <a:prstClr val="black"/>
                  </a:solidFill>
                  <a:latin typeface="Arial"/>
                </a:rPr>
                <a:t>forklift</a:t>
              </a:r>
              <a:r>
                <a:rPr lang="fr-FR" sz="1400" dirty="0">
                  <a:solidFill>
                    <a:prstClr val="black"/>
                  </a:solidFill>
                  <a:latin typeface="Arial"/>
                </a:rPr>
                <a:t> by passage </a:t>
              </a:r>
              <a:r>
                <a:rPr lang="fr-FR" sz="1400" dirty="0" err="1">
                  <a:solidFill>
                    <a:prstClr val="black"/>
                  </a:solidFill>
                  <a:latin typeface="Arial"/>
                </a:rPr>
                <a:t>way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3E4CD02-4119-3BF0-A493-67B9B7D31AE2}"/>
              </a:ext>
            </a:extLst>
          </p:cNvPr>
          <p:cNvCxnSpPr>
            <a:cxnSpLocks/>
          </p:cNvCxnSpPr>
          <p:nvPr/>
        </p:nvCxnSpPr>
        <p:spPr>
          <a:xfrm flipH="1" flipV="1">
            <a:off x="10307433" y="3829613"/>
            <a:ext cx="380672" cy="26637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 45">
            <a:extLst>
              <a:ext uri="{FF2B5EF4-FFF2-40B4-BE49-F238E27FC236}">
                <a16:creationId xmlns:a16="http://schemas.microsoft.com/office/drawing/2014/main" id="{C8E6E467-3CDF-8278-4270-3B7DBD1FF4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1511" y="1825936"/>
            <a:ext cx="2148966" cy="1675210"/>
          </a:xfrm>
          <a:prstGeom prst="rect">
            <a:avLst/>
          </a:prstGeom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338264E4-2D18-77F5-E503-7AB46150E2D7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8983286" y="1547292"/>
            <a:ext cx="618695" cy="39608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52F5FC6B-D165-8557-9D10-8C8338331D32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9750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194400"/>
            <a:ext cx="10505237" cy="565200"/>
          </a:xfrm>
        </p:spPr>
        <p:txBody>
          <a:bodyPr/>
          <a:lstStyle/>
          <a:p>
            <a:r>
              <a:rPr lang="fr-FR" sz="2800" dirty="0" err="1"/>
              <a:t>Dismantling</a:t>
            </a:r>
            <a:r>
              <a:rPr lang="fr-FR" sz="2800" dirty="0"/>
              <a:t> – straight sections &amp; arcs management</a:t>
            </a:r>
            <a:br>
              <a:rPr lang="fr-FR" dirty="0"/>
            </a:br>
            <a:r>
              <a:rPr lang="fr-FR" dirty="0"/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1858B2E-FEEA-9264-3662-765D1F1492F8}"/>
              </a:ext>
            </a:extLst>
          </p:cNvPr>
          <p:cNvGrpSpPr/>
          <p:nvPr/>
        </p:nvGrpSpPr>
        <p:grpSpPr>
          <a:xfrm>
            <a:off x="3674984" y="1174848"/>
            <a:ext cx="5616625" cy="5336405"/>
            <a:chOff x="3503712" y="935494"/>
            <a:chExt cx="5616625" cy="533640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DF88D9-2EB9-8BC4-89C6-C8E094C3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3712" y="935494"/>
              <a:ext cx="5616625" cy="332522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C4E22A-15F4-E125-876F-4EC1D8A3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139" y="4085311"/>
              <a:ext cx="5421844" cy="2186588"/>
            </a:xfrm>
            <a:prstGeom prst="rect">
              <a:avLst/>
            </a:prstGeom>
          </p:spPr>
        </p:pic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668EA517-E4BA-BBA5-2586-E649DF0F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17510">
            <a:off x="7706775" y="1597186"/>
            <a:ext cx="291343" cy="457799"/>
          </a:xfrm>
          <a:prstGeom prst="rect">
            <a:avLst/>
          </a:prstGeom>
          <a:noFill/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0F48178-992C-73AA-0A84-CB8AE071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075">
            <a:off x="4404858" y="2290317"/>
            <a:ext cx="276905" cy="486719"/>
          </a:xfrm>
          <a:prstGeom prst="rect">
            <a:avLst/>
          </a:prstGeom>
          <a:noFill/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A71B01A-B651-4352-774A-2B31235A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85247">
            <a:off x="7286838" y="1318699"/>
            <a:ext cx="288334" cy="55561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728549B-183E-BFEA-B632-320BC7D7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169">
            <a:off x="4012400" y="3165634"/>
            <a:ext cx="286472" cy="384195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E6B936-3E00-747B-3717-EA873C37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8899">
            <a:off x="8720227" y="4175156"/>
            <a:ext cx="284726" cy="38419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DF23EE-B319-71CE-48A6-CA7DB97D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20091">
            <a:off x="8373854" y="4941090"/>
            <a:ext cx="292711" cy="5247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CB7586-2575-43E2-7293-45778DB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8278">
            <a:off x="4972899" y="1665672"/>
            <a:ext cx="306789" cy="525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E3B3D4-6C22-D6C2-162E-D8A10F4CD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40898">
            <a:off x="7681433" y="5670368"/>
            <a:ext cx="336034" cy="4730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4D761A-0BB8-F689-9A4F-3B408D11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21198">
            <a:off x="5896995" y="1232925"/>
            <a:ext cx="292097" cy="5247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E41E77-64EA-160C-D04E-41EA23A3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92224">
            <a:off x="5846990" y="6039708"/>
            <a:ext cx="250731" cy="3142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03C63F-5D04-BF7D-1269-F86B162D7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56184">
            <a:off x="6827646" y="1295363"/>
            <a:ext cx="287598" cy="390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22BEB-8001-259F-C240-7CAEED525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68777">
            <a:off x="5106148" y="5629885"/>
            <a:ext cx="284608" cy="5247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613485-6AB2-0EBF-B971-94AEA9A41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8923">
            <a:off x="4417170" y="4997249"/>
            <a:ext cx="306290" cy="4856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50271D-45FD-8816-3C5B-B1DA6915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2837">
            <a:off x="8391964" y="2271779"/>
            <a:ext cx="304444" cy="4763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76BF99-67FD-6A31-3FBA-1F5A7633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300">
            <a:off x="3990136" y="4061207"/>
            <a:ext cx="330999" cy="524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70D1FA-3A08-D109-DCEA-E24FDE7D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52996">
            <a:off x="8725247" y="3212846"/>
            <a:ext cx="330999" cy="52479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4232F4-73AB-AB99-DB59-BFB5BA471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046" y="3540370"/>
            <a:ext cx="325964" cy="5556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FFA59C-13C6-7C87-4A2D-E43866655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63010">
            <a:off x="8613957" y="2674440"/>
            <a:ext cx="325964" cy="55561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8463E7-390B-0716-7B4C-83BA3A6B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3388">
            <a:off x="4148898" y="4545569"/>
            <a:ext cx="325964" cy="5556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21590D-C2CA-C31F-64B2-236685B33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02192">
            <a:off x="8068369" y="1840047"/>
            <a:ext cx="325964" cy="55561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89F987-F5F0-2419-83F2-657E3F07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09743">
            <a:off x="4730019" y="5349043"/>
            <a:ext cx="325964" cy="5385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6C32DB-FD24-297E-E121-FB27DC21A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17683">
            <a:off x="5494960" y="5901081"/>
            <a:ext cx="288334" cy="4114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E80E63-5CED-D979-EB3A-65D2628A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85693" y="1161592"/>
            <a:ext cx="288334" cy="5663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0DA4F8C-14AC-4C3A-5E49-995EF8E2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29299" y="6013788"/>
            <a:ext cx="288334" cy="5104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E2617BB-ABB1-11E5-9CD8-F222A835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92623">
            <a:off x="6733184" y="5963231"/>
            <a:ext cx="330999" cy="5473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285349C-E4A6-C014-72DF-C11EE8CB1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6099">
            <a:off x="5418610" y="1403089"/>
            <a:ext cx="288334" cy="55561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429E75-14FA-1B26-62B8-27D27611C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8370">
            <a:off x="7263805" y="5798426"/>
            <a:ext cx="288334" cy="5556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A99BEDA-76E2-E7F1-1228-07217615A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804">
            <a:off x="4660530" y="1994892"/>
            <a:ext cx="288334" cy="4580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D8CA579-9DE1-F119-4B5B-73AB3D18D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66569">
            <a:off x="8057099" y="5330983"/>
            <a:ext cx="288334" cy="54701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4F2CF23-E3E6-5BC0-E6F0-E5496D35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3989">
            <a:off x="4163706" y="2687563"/>
            <a:ext cx="288334" cy="55561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A381B89-0622-707B-0D88-E7C06F1FB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228614">
            <a:off x="8562498" y="4559159"/>
            <a:ext cx="288334" cy="48388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2E259B9-A9E8-15EB-89FF-865EFE03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9373">
            <a:off x="8789107" y="3702542"/>
            <a:ext cx="288334" cy="501308"/>
          </a:xfrm>
          <a:prstGeom prst="rect">
            <a:avLst/>
          </a:prstGeom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F8670DB7-24E7-70F9-A25C-042D4943B12D}"/>
              </a:ext>
            </a:extLst>
          </p:cNvPr>
          <p:cNvCxnSpPr/>
          <p:nvPr/>
        </p:nvCxnSpPr>
        <p:spPr>
          <a:xfrm>
            <a:off x="2255573" y="3429000"/>
            <a:ext cx="8621977" cy="40061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E1D59B37-FD6B-DA2C-6C30-5C8DBB1B9189}"/>
              </a:ext>
            </a:extLst>
          </p:cNvPr>
          <p:cNvGrpSpPr/>
          <p:nvPr/>
        </p:nvGrpSpPr>
        <p:grpSpPr>
          <a:xfrm rot="1047677">
            <a:off x="8844230" y="609547"/>
            <a:ext cx="1659814" cy="877732"/>
            <a:chOff x="6815398" y="46198"/>
            <a:chExt cx="1659814" cy="877732"/>
          </a:xfrm>
        </p:grpSpPr>
        <p:sp>
          <p:nvSpPr>
            <p:cNvPr id="85" name="Flèche : droite rayée 84">
              <a:extLst>
                <a:ext uri="{FF2B5EF4-FFF2-40B4-BE49-F238E27FC236}">
                  <a16:creationId xmlns:a16="http://schemas.microsoft.com/office/drawing/2014/main" id="{0E6352D4-F4BA-A3F1-0688-819CF70FAA9D}"/>
                </a:ext>
              </a:extLst>
            </p:cNvPr>
            <p:cNvSpPr/>
            <p:nvPr/>
          </p:nvSpPr>
          <p:spPr>
            <a:xfrm rot="17738400">
              <a:off x="6867279" y="223389"/>
              <a:ext cx="648660" cy="752421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31CB508B-0C99-0299-8906-0BFC7A9B973C}"/>
                </a:ext>
              </a:extLst>
            </p:cNvPr>
            <p:cNvSpPr txBox="1"/>
            <p:nvPr/>
          </p:nvSpPr>
          <p:spPr>
            <a:xfrm rot="20552323">
              <a:off x="7624867" y="46198"/>
              <a:ext cx="850345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WEST SAS</a:t>
              </a:r>
            </a:p>
          </p:txBody>
        </p:sp>
      </p:grpSp>
      <p:sp>
        <p:nvSpPr>
          <p:cNvPr id="83" name="Flèche : droite rayée 82">
            <a:extLst>
              <a:ext uri="{FF2B5EF4-FFF2-40B4-BE49-F238E27FC236}">
                <a16:creationId xmlns:a16="http://schemas.microsoft.com/office/drawing/2014/main" id="{F2336105-AFB8-7E18-4E9B-44830EEBFC91}"/>
              </a:ext>
            </a:extLst>
          </p:cNvPr>
          <p:cNvSpPr/>
          <p:nvPr/>
        </p:nvSpPr>
        <p:spPr>
          <a:xfrm rot="3035722">
            <a:off x="8584243" y="6262553"/>
            <a:ext cx="573855" cy="69746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802FA0F-19B6-9B55-4B4E-51164EAA4C13}"/>
              </a:ext>
            </a:extLst>
          </p:cNvPr>
          <p:cNvSpPr txBox="1"/>
          <p:nvPr/>
        </p:nvSpPr>
        <p:spPr>
          <a:xfrm>
            <a:off x="9202235" y="5845042"/>
            <a:ext cx="99971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 SAS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7CCDF9-0F56-9B9B-A929-E9C969B7801D}"/>
              </a:ext>
            </a:extLst>
          </p:cNvPr>
          <p:cNvGrpSpPr/>
          <p:nvPr/>
        </p:nvGrpSpPr>
        <p:grpSpPr>
          <a:xfrm>
            <a:off x="6116499" y="3829614"/>
            <a:ext cx="3923579" cy="3054404"/>
            <a:chOff x="5506786" y="3544672"/>
            <a:chExt cx="3721824" cy="31094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1A2A1D-67CE-0892-DECD-E7E29FAC94B9}"/>
                </a:ext>
              </a:extLst>
            </p:cNvPr>
            <p:cNvSpPr/>
            <p:nvPr/>
          </p:nvSpPr>
          <p:spPr>
            <a:xfrm>
              <a:off x="7740738" y="3544672"/>
              <a:ext cx="1487872" cy="75983"/>
            </a:xfrm>
            <a:prstGeom prst="rect">
              <a:avLst/>
            </a:prstGeom>
            <a:pattFill prst="dkVert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FE4094-313A-89EC-3298-19AE39D8B3C9}"/>
                </a:ext>
              </a:extLst>
            </p:cNvPr>
            <p:cNvSpPr/>
            <p:nvPr/>
          </p:nvSpPr>
          <p:spPr>
            <a:xfrm rot="16685641">
              <a:off x="4866995" y="5950188"/>
              <a:ext cx="1343731" cy="64150"/>
            </a:xfrm>
            <a:prstGeom prst="rect">
              <a:avLst/>
            </a:prstGeom>
            <a:pattFill prst="dkHorz">
              <a:fgClr>
                <a:schemeClr val="accent6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A5C19933-D0C8-17A0-D6A1-521E085D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77157" flipV="1">
            <a:off x="3668813" y="1299668"/>
            <a:ext cx="457383" cy="20371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3273A9-4F55-CE9B-120E-7A760E0B1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50983" flipV="1">
            <a:off x="2831388" y="3609549"/>
            <a:ext cx="418644" cy="22595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3AB32C0-90E8-7B6D-7CAC-26D8811C8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23070" flipV="1">
            <a:off x="4938329" y="6551056"/>
            <a:ext cx="417006" cy="27321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78EF415-0F68-10C9-2DBE-22E2B9AA0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74226">
            <a:off x="8669753" y="1214451"/>
            <a:ext cx="370894" cy="38213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E9E7A19-7746-714F-A180-028251323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162" y="6028110"/>
            <a:ext cx="536494" cy="536494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FCB14BC6-2B62-DDFE-AA93-8FEBC2BF3F9A}"/>
              </a:ext>
            </a:extLst>
          </p:cNvPr>
          <p:cNvSpPr txBox="1"/>
          <p:nvPr/>
        </p:nvSpPr>
        <p:spPr>
          <a:xfrm>
            <a:off x="3338469" y="894660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Sextants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CEA923C-1BF5-49BF-CFFF-00330A6BF990}"/>
              </a:ext>
            </a:extLst>
          </p:cNvPr>
          <p:cNvSpPr txBox="1"/>
          <p:nvPr/>
        </p:nvSpPr>
        <p:spPr>
          <a:xfrm>
            <a:off x="2126098" y="3501146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Antares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327781F-5598-F22E-FE97-F6D7E9594F0B}"/>
              </a:ext>
            </a:extLst>
          </p:cNvPr>
          <p:cNvSpPr txBox="1"/>
          <p:nvPr/>
        </p:nvSpPr>
        <p:spPr>
          <a:xfrm>
            <a:off x="4173809" y="6574682"/>
            <a:ext cx="643942" cy="2308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A186EFF-B811-F167-26BF-F4725A3827EA}"/>
              </a:ext>
            </a:extLst>
          </p:cNvPr>
          <p:cNvSpPr/>
          <p:nvPr/>
        </p:nvSpPr>
        <p:spPr>
          <a:xfrm rot="5400000" flipH="1" flipV="1">
            <a:off x="3443681" y="1482031"/>
            <a:ext cx="5062079" cy="4548669"/>
          </a:xfrm>
          <a:prstGeom prst="arc">
            <a:avLst>
              <a:gd name="adj1" fmla="val 14045944"/>
              <a:gd name="adj2" fmla="val 21371976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A28CB3A-45BB-5398-8B48-387FE256B674}"/>
              </a:ext>
            </a:extLst>
          </p:cNvPr>
          <p:cNvSpPr txBox="1"/>
          <p:nvPr/>
        </p:nvSpPr>
        <p:spPr>
          <a:xfrm>
            <a:off x="3627016" y="1760860"/>
            <a:ext cx="643942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AS1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B1A0CE38-65EF-2E9C-0CC6-5441583F2C1B}"/>
              </a:ext>
            </a:extLst>
          </p:cNvPr>
          <p:cNvSpPr/>
          <p:nvPr/>
        </p:nvSpPr>
        <p:spPr>
          <a:xfrm rot="8079306" flipH="1" flipV="1">
            <a:off x="4976900" y="859937"/>
            <a:ext cx="4022628" cy="4873527"/>
          </a:xfrm>
          <a:prstGeom prst="arc">
            <a:avLst>
              <a:gd name="adj1" fmla="val 17146449"/>
              <a:gd name="adj2" fmla="val 3547055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09A2ACE-16CE-1AF0-BF43-C62475B1DE31}"/>
              </a:ext>
            </a:extLst>
          </p:cNvPr>
          <p:cNvSpPr txBox="1"/>
          <p:nvPr/>
        </p:nvSpPr>
        <p:spPr>
          <a:xfrm>
            <a:off x="8945759" y="2203598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2</a:t>
            </a: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85A1BB67-752C-4F53-C023-6830AACE0F55}"/>
              </a:ext>
            </a:extLst>
          </p:cNvPr>
          <p:cNvSpPr/>
          <p:nvPr/>
        </p:nvSpPr>
        <p:spPr>
          <a:xfrm rot="15815392" flipH="1" flipV="1">
            <a:off x="3920177" y="1325814"/>
            <a:ext cx="4957208" cy="5715772"/>
          </a:xfrm>
          <a:prstGeom prst="arc">
            <a:avLst>
              <a:gd name="adj1" fmla="val 16200000"/>
              <a:gd name="adj2" fmla="val 20010283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C6AF91A-FCBB-95D8-E4E6-093DB9EB1482}"/>
              </a:ext>
            </a:extLst>
          </p:cNvPr>
          <p:cNvSpPr txBox="1"/>
          <p:nvPr/>
        </p:nvSpPr>
        <p:spPr>
          <a:xfrm>
            <a:off x="9110848" y="5262714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3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EB628DC-1B22-756C-B952-3A6AB061970F}"/>
              </a:ext>
            </a:extLst>
          </p:cNvPr>
          <p:cNvSpPr txBox="1"/>
          <p:nvPr/>
        </p:nvSpPr>
        <p:spPr>
          <a:xfrm>
            <a:off x="3982411" y="6054135"/>
            <a:ext cx="724007" cy="369332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4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A072F38-5748-EA46-9F79-4C2269C19B1C}"/>
              </a:ext>
            </a:extLst>
          </p:cNvPr>
          <p:cNvSpPr txBox="1"/>
          <p:nvPr/>
        </p:nvSpPr>
        <p:spPr>
          <a:xfrm>
            <a:off x="467648" y="1409073"/>
            <a:ext cx="2552956" cy="19389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SS &amp; Arcs: Optimized management to  release AS 1 area at first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3" name="Bulle narrative : rectangle 42">
            <a:extLst>
              <a:ext uri="{FF2B5EF4-FFF2-40B4-BE49-F238E27FC236}">
                <a16:creationId xmlns:a16="http://schemas.microsoft.com/office/drawing/2014/main" id="{267A4392-27E9-904B-0F44-A9BA916B67A2}"/>
              </a:ext>
            </a:extLst>
          </p:cNvPr>
          <p:cNvSpPr/>
          <p:nvPr/>
        </p:nvSpPr>
        <p:spPr>
          <a:xfrm>
            <a:off x="5357275" y="2713448"/>
            <a:ext cx="615080" cy="393938"/>
          </a:xfrm>
          <a:prstGeom prst="wedgeRectCallout">
            <a:avLst>
              <a:gd name="adj1" fmla="val -58881"/>
              <a:gd name="adj2" fmla="val -9747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 End AS1</a:t>
            </a:r>
          </a:p>
        </p:txBody>
      </p:sp>
      <p:sp>
        <p:nvSpPr>
          <p:cNvPr id="44" name="Bulle narrative : rectangle 43">
            <a:extLst>
              <a:ext uri="{FF2B5EF4-FFF2-40B4-BE49-F238E27FC236}">
                <a16:creationId xmlns:a16="http://schemas.microsoft.com/office/drawing/2014/main" id="{7AD670BC-F765-1E73-FE47-8003B21DDC72}"/>
              </a:ext>
            </a:extLst>
          </p:cNvPr>
          <p:cNvSpPr/>
          <p:nvPr/>
        </p:nvSpPr>
        <p:spPr>
          <a:xfrm>
            <a:off x="7301791" y="4502054"/>
            <a:ext cx="615080" cy="393938"/>
          </a:xfrm>
          <a:prstGeom prst="wedgeRectCallout">
            <a:avLst>
              <a:gd name="adj1" fmla="val 92786"/>
              <a:gd name="adj2" fmla="val -2479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EndAS</a:t>
            </a:r>
            <a:r>
              <a:rPr lang="fr-FR" sz="14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73" name="Bulle narrative : rectangle 72">
            <a:extLst>
              <a:ext uri="{FF2B5EF4-FFF2-40B4-BE49-F238E27FC236}">
                <a16:creationId xmlns:a16="http://schemas.microsoft.com/office/drawing/2014/main" id="{717BDCB8-1986-C045-0574-6567533B4334}"/>
              </a:ext>
            </a:extLst>
          </p:cNvPr>
          <p:cNvSpPr/>
          <p:nvPr/>
        </p:nvSpPr>
        <p:spPr>
          <a:xfrm>
            <a:off x="7202032" y="2899149"/>
            <a:ext cx="702176" cy="417122"/>
          </a:xfrm>
          <a:prstGeom prst="wedgeRectCallout">
            <a:avLst>
              <a:gd name="adj1" fmla="val 59750"/>
              <a:gd name="adj2" fmla="val -12092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End AS 2</a:t>
            </a:r>
          </a:p>
        </p:txBody>
      </p:sp>
      <p:sp>
        <p:nvSpPr>
          <p:cNvPr id="79" name="Bulle narrative : rectangle 78">
            <a:extLst>
              <a:ext uri="{FF2B5EF4-FFF2-40B4-BE49-F238E27FC236}">
                <a16:creationId xmlns:a16="http://schemas.microsoft.com/office/drawing/2014/main" id="{5FEB2A7B-17CD-D2B6-295F-42F66C5E6D8F}"/>
              </a:ext>
            </a:extLst>
          </p:cNvPr>
          <p:cNvSpPr/>
          <p:nvPr/>
        </p:nvSpPr>
        <p:spPr>
          <a:xfrm>
            <a:off x="5429085" y="4764864"/>
            <a:ext cx="615080" cy="393938"/>
          </a:xfrm>
          <a:prstGeom prst="wedgeRectCallout">
            <a:avLst>
              <a:gd name="adj1" fmla="val 65756"/>
              <a:gd name="adj2" fmla="val 1510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EndAS</a:t>
            </a:r>
            <a:r>
              <a:rPr lang="fr-FR" sz="1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D4FDD578-5550-0EA5-3878-5282BD467145}"/>
              </a:ext>
            </a:extLst>
          </p:cNvPr>
          <p:cNvSpPr/>
          <p:nvPr/>
        </p:nvSpPr>
        <p:spPr>
          <a:xfrm rot="19974167" flipH="1" flipV="1">
            <a:off x="3682719" y="828500"/>
            <a:ext cx="5064435" cy="5920450"/>
          </a:xfrm>
          <a:prstGeom prst="arc">
            <a:avLst>
              <a:gd name="adj1" fmla="val 15836668"/>
              <a:gd name="adj2" fmla="val 21311656"/>
            </a:avLst>
          </a:prstGeom>
          <a:ln w="66675">
            <a:solidFill>
              <a:srgbClr val="FFC000"/>
            </a:solidFill>
            <a:headEnd type="stealth" w="med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EF9B999-B620-A9F0-45F4-DA99DD589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1212" y="5420690"/>
            <a:ext cx="325964" cy="55561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90BCBDA-0E24-69FD-F552-8D33CDA8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0767" y="6048524"/>
            <a:ext cx="330999" cy="610125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9E833C7E-48DE-5CDA-D7AE-DBDCEA3DE3E2}"/>
              </a:ext>
            </a:extLst>
          </p:cNvPr>
          <p:cNvSpPr txBox="1"/>
          <p:nvPr/>
        </p:nvSpPr>
        <p:spPr>
          <a:xfrm>
            <a:off x="1408401" y="5579103"/>
            <a:ext cx="1305030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Achromats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A68801F-E8D9-731D-B34F-3769EEC3A4E6}"/>
              </a:ext>
            </a:extLst>
          </p:cNvPr>
          <p:cNvSpPr txBox="1"/>
          <p:nvPr/>
        </p:nvSpPr>
        <p:spPr>
          <a:xfrm>
            <a:off x="1390593" y="6188087"/>
            <a:ext cx="1322838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Straight sections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BE94FAA-08C3-BF11-CD9F-67F2FDCDF9DF}"/>
              </a:ext>
            </a:extLst>
          </p:cNvPr>
          <p:cNvSpPr txBox="1"/>
          <p:nvPr/>
        </p:nvSpPr>
        <p:spPr>
          <a:xfrm>
            <a:off x="10587030" y="1267747"/>
            <a:ext cx="1474505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12 slabs  to be evacuated by West SAS at SS02 &amp; 03 =&gt; time to be added </a:t>
            </a:r>
            <a:endParaRPr lang="fr-FR" sz="1400" dirty="0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4C36BDD-CF48-10CA-D7BC-35FDFABB47D2}"/>
              </a:ext>
            </a:extLst>
          </p:cNvPr>
          <p:cNvCxnSpPr/>
          <p:nvPr/>
        </p:nvCxnSpPr>
        <p:spPr>
          <a:xfrm flipH="1" flipV="1">
            <a:off x="6971445" y="1505854"/>
            <a:ext cx="3615585" cy="717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9914B10-E6A7-4DB1-08F8-4E1206C07AAC}"/>
              </a:ext>
            </a:extLst>
          </p:cNvPr>
          <p:cNvCxnSpPr>
            <a:cxnSpLocks/>
          </p:cNvCxnSpPr>
          <p:nvPr/>
        </p:nvCxnSpPr>
        <p:spPr>
          <a:xfrm flipH="1" flipV="1">
            <a:off x="7890565" y="1928809"/>
            <a:ext cx="2678657" cy="2994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D92C02DB-FA95-63F9-39F8-1DF130380C26}"/>
              </a:ext>
            </a:extLst>
          </p:cNvPr>
          <p:cNvSpPr txBox="1"/>
          <p:nvPr/>
        </p:nvSpPr>
        <p:spPr>
          <a:xfrm>
            <a:off x="6023506" y="2320448"/>
            <a:ext cx="158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Zone pont 1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58EC48E-3230-5352-D7E3-990731A11909}"/>
              </a:ext>
            </a:extLst>
          </p:cNvPr>
          <p:cNvSpPr txBox="1"/>
          <p:nvPr/>
        </p:nvSpPr>
        <p:spPr>
          <a:xfrm>
            <a:off x="5705441" y="4080080"/>
            <a:ext cx="157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Zone pont 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B36EB36-0D8E-0265-980C-8BBF5AE4D8E7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9282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3250"/>
                            </p:stCondLst>
                            <p:childTnLst>
                              <p:par>
                                <p:cTn id="1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250"/>
                            </p:stCondLst>
                            <p:childTnLst>
                              <p:par>
                                <p:cTn id="1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4750"/>
                            </p:stCondLst>
                            <p:childTnLst>
                              <p:par>
                                <p:cTn id="1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750"/>
                            </p:stCondLst>
                            <p:childTnLst>
                              <p:par>
                                <p:cTn id="2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6250"/>
                            </p:stCondLst>
                            <p:childTnLst>
                              <p:par>
                                <p:cTn id="2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3" grpId="0" animBg="1"/>
      <p:bldP spid="79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79116C4-A499-B1B1-BB2C-BC7AF4B25EDE}"/>
              </a:ext>
            </a:extLst>
          </p:cNvPr>
          <p:cNvSpPr txBox="1">
            <a:spLocks/>
          </p:cNvSpPr>
          <p:nvPr/>
        </p:nvSpPr>
        <p:spPr>
          <a:xfrm>
            <a:off x="634230" y="135133"/>
            <a:ext cx="1050523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The </a:t>
            </a:r>
            <a:r>
              <a:rPr lang="fr-FR" dirty="0" err="1"/>
              <a:t>dismantling</a:t>
            </a:r>
            <a:r>
              <a:rPr lang="fr-FR" dirty="0"/>
              <a:t> &amp; </a:t>
            </a:r>
            <a:r>
              <a:rPr lang="fr-FR" dirty="0" err="1"/>
              <a:t>disassembling</a:t>
            </a:r>
            <a:r>
              <a:rPr lang="fr-FR" dirty="0"/>
              <a:t> scenario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8CE3BB3E-DD33-6615-86F5-E4023D812EF9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329051" y="2266000"/>
            <a:ext cx="10112645" cy="3556830"/>
          </a:xfrm>
        </p:spPr>
        <p:txBody>
          <a:bodyPr/>
          <a:lstStyle/>
          <a:p>
            <a:r>
              <a:rPr lang="en-GB" dirty="0"/>
              <a:t>Challenges and constraints</a:t>
            </a:r>
          </a:p>
          <a:p>
            <a:r>
              <a:rPr lang="en-GB" dirty="0"/>
              <a:t>Traffic on site </a:t>
            </a:r>
          </a:p>
          <a:p>
            <a:r>
              <a:rPr lang="en-GB" dirty="0"/>
              <a:t>Dismantling strategy (full Radiation Safety measurements)</a:t>
            </a:r>
          </a:p>
          <a:p>
            <a:r>
              <a:rPr lang="en-GB" dirty="0"/>
              <a:t>Crane strategy: the sinews of war</a:t>
            </a:r>
          </a:p>
          <a:p>
            <a:r>
              <a:rPr lang="en-GB" dirty="0"/>
              <a:t>Flying over working areas with safety (tunnel &amp; exp hall)</a:t>
            </a:r>
          </a:p>
          <a:p>
            <a:r>
              <a:rPr lang="en-GB" dirty="0"/>
              <a:t>Slabs handling management</a:t>
            </a:r>
          </a:p>
          <a:p>
            <a:r>
              <a:rPr lang="en-GB" dirty="0"/>
              <a:t>Dismantling method (straight sections then arcs)</a:t>
            </a:r>
          </a:p>
          <a:p>
            <a:r>
              <a:rPr lang="en-GB" dirty="0"/>
              <a:t>Dismantling planning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C81E1A-8E7F-C2A7-2A6F-584CC3705707}"/>
              </a:ext>
            </a:extLst>
          </p:cNvPr>
          <p:cNvSpPr txBox="1"/>
          <p:nvPr/>
        </p:nvSpPr>
        <p:spPr>
          <a:xfrm>
            <a:off x="1500996" y="1414732"/>
            <a:ext cx="186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:</a:t>
            </a:r>
            <a:endParaRPr lang="fr-FR" sz="2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F73181-3A5B-8088-0101-10C405FD7CDD}"/>
              </a:ext>
            </a:extLst>
          </p:cNvPr>
          <p:cNvSpPr txBox="1"/>
          <p:nvPr/>
        </p:nvSpPr>
        <p:spPr>
          <a:xfrm>
            <a:off x="9248775" y="6615145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333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194400"/>
            <a:ext cx="10505237" cy="565200"/>
          </a:xfrm>
        </p:spPr>
        <p:txBody>
          <a:bodyPr/>
          <a:lstStyle/>
          <a:p>
            <a:r>
              <a:rPr lang="fr-FR" dirty="0" err="1"/>
              <a:t>Dismantling</a:t>
            </a:r>
            <a:r>
              <a:rPr lang="fr-FR" dirty="0"/>
              <a:t> machines  – </a:t>
            </a:r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schedule</a:t>
            </a:r>
            <a:r>
              <a:rPr lang="fr-FR" dirty="0"/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3C1295-52D9-59C4-2FCE-A9A222CD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2" y="957333"/>
            <a:ext cx="11439935" cy="57062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0BE45D-6157-907D-D402-7E839C2A77DD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0037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194400"/>
            <a:ext cx="10505237" cy="565200"/>
          </a:xfrm>
        </p:spPr>
        <p:txBody>
          <a:bodyPr/>
          <a:lstStyle/>
          <a:p>
            <a:r>
              <a:rPr lang="fr-FR" dirty="0"/>
              <a:t>Following </a:t>
            </a:r>
            <a:r>
              <a:rPr lang="fr-FR" dirty="0" err="1"/>
              <a:t>works</a:t>
            </a:r>
            <a:r>
              <a:rPr lang="fr-FR" dirty="0"/>
              <a:t>, &amp; installation </a:t>
            </a:r>
            <a:r>
              <a:rPr lang="fr-FR" dirty="0" err="1"/>
              <a:t>studies</a:t>
            </a:r>
            <a:r>
              <a:rPr lang="fr-FR" dirty="0"/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E11A80-B6F9-E1C0-FA09-38E836EB28ED}"/>
              </a:ext>
            </a:extLst>
          </p:cNvPr>
          <p:cNvSpPr txBox="1"/>
          <p:nvPr/>
        </p:nvSpPr>
        <p:spPr>
          <a:xfrm>
            <a:off x="2497666" y="858778"/>
            <a:ext cx="6985000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completed</a:t>
            </a:r>
            <a:r>
              <a:rPr lang="fr-FR" dirty="0"/>
              <a:t>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More </a:t>
            </a:r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in </a:t>
            </a:r>
            <a:r>
              <a:rPr lang="fr-FR" dirty="0" err="1"/>
              <a:t>technical</a:t>
            </a:r>
            <a:r>
              <a:rPr lang="fr-FR" dirty="0"/>
              <a:t> zone </a:t>
            </a:r>
            <a:r>
              <a:rPr lang="fr-FR" dirty="0" err="1"/>
              <a:t>removal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/>
              <a:t>Strategy</a:t>
            </a:r>
            <a:r>
              <a:rPr lang="fr-FR" dirty="0"/>
              <a:t> for non machines network as </a:t>
            </a:r>
            <a:r>
              <a:rPr lang="fr-FR" dirty="0" err="1"/>
              <a:t>cooling</a:t>
            </a:r>
            <a:r>
              <a:rPr lang="fr-FR" dirty="0"/>
              <a:t> system, </a:t>
            </a:r>
            <a:r>
              <a:rPr lang="fr-FR" dirty="0" err="1"/>
              <a:t>safety</a:t>
            </a:r>
            <a:r>
              <a:rPr lang="fr-FR" dirty="0"/>
              <a:t> system, communication system </a:t>
            </a:r>
            <a:r>
              <a:rPr lang="fr-FR" dirty="0" err="1"/>
              <a:t>inside</a:t>
            </a:r>
            <a:r>
              <a:rPr lang="fr-FR" dirty="0"/>
              <a:t> tunnel, </a:t>
            </a:r>
            <a:r>
              <a:rPr lang="fr-FR" dirty="0" err="1"/>
              <a:t>etc</a:t>
            </a:r>
            <a:r>
              <a:rPr lang="fr-FR" dirty="0"/>
              <a:t>,…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Civil </a:t>
            </a:r>
            <a:r>
              <a:rPr lang="fr-FR" dirty="0" err="1"/>
              <a:t>works</a:t>
            </a:r>
            <a:r>
              <a:rPr lang="fr-FR" dirty="0"/>
              <a:t> and </a:t>
            </a:r>
            <a:r>
              <a:rPr lang="fr-FR" dirty="0" err="1"/>
              <a:t>then</a:t>
            </a:r>
            <a:r>
              <a:rPr lang="fr-FR" dirty="0"/>
              <a:t> ….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73CE03-25B2-5EE4-2548-4FD9E7FB2806}"/>
              </a:ext>
            </a:extLst>
          </p:cNvPr>
          <p:cNvSpPr txBox="1"/>
          <p:nvPr/>
        </p:nvSpPr>
        <p:spPr>
          <a:xfrm>
            <a:off x="3810000" y="4309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17B272-CE26-F3B6-4017-3B089F35C3FD}"/>
              </a:ext>
            </a:extLst>
          </p:cNvPr>
          <p:cNvSpPr txBox="1"/>
          <p:nvPr/>
        </p:nvSpPr>
        <p:spPr>
          <a:xfrm>
            <a:off x="2497666" y="2810006"/>
            <a:ext cx="6985000" cy="646331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dirty="0" err="1"/>
              <a:t>Working</a:t>
            </a:r>
            <a:r>
              <a:rPr lang="fr-FR" dirty="0"/>
              <a:t> on news machines (SR &amp; booster) installation &amp; BL2 Upgrade program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A10879-982F-CD0E-AAD3-C0A38BE37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571" y="4052358"/>
            <a:ext cx="2868113" cy="2287399"/>
          </a:xfrm>
          <a:prstGeom prst="rect">
            <a:avLst/>
          </a:prstGeom>
        </p:spPr>
      </p:pic>
      <p:sp>
        <p:nvSpPr>
          <p:cNvPr id="14" name="Phylactère : pensées 13">
            <a:extLst>
              <a:ext uri="{FF2B5EF4-FFF2-40B4-BE49-F238E27FC236}">
                <a16:creationId xmlns:a16="http://schemas.microsoft.com/office/drawing/2014/main" id="{607E35D8-177C-8120-C3E7-E56AF07A2209}"/>
              </a:ext>
            </a:extLst>
          </p:cNvPr>
          <p:cNvSpPr/>
          <p:nvPr/>
        </p:nvSpPr>
        <p:spPr>
          <a:xfrm>
            <a:off x="4368971" y="4345601"/>
            <a:ext cx="3566001" cy="187113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Your questions </a:t>
            </a:r>
            <a:r>
              <a:rPr lang="fr-FR" dirty="0"/>
              <a:t>are </a:t>
            </a:r>
            <a:r>
              <a:rPr lang="fr-FR" dirty="0" err="1"/>
              <a:t>welcome</a:t>
            </a:r>
            <a:r>
              <a:rPr lang="fr-FR" dirty="0"/>
              <a:t> !!!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87D124F-A7AD-BC0D-94E7-0CFA384CC6E4}"/>
              </a:ext>
            </a:extLst>
          </p:cNvPr>
          <p:cNvGrpSpPr/>
          <p:nvPr/>
        </p:nvGrpSpPr>
        <p:grpSpPr>
          <a:xfrm>
            <a:off x="814045" y="3569681"/>
            <a:ext cx="2689328" cy="3053642"/>
            <a:chOff x="814045" y="3569681"/>
            <a:chExt cx="2689328" cy="305364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23E5B17-4165-B70F-E6E4-8A19E5C2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45" y="3939013"/>
              <a:ext cx="2689328" cy="2684310"/>
            </a:xfrm>
            <a:prstGeom prst="rect">
              <a:avLst/>
            </a:prstGeom>
            <a:ln w="31750">
              <a:solidFill>
                <a:srgbClr val="00B0F0"/>
              </a:solidFill>
            </a:ln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28932FB-EBD2-8ACE-A21E-FEBD865B6B73}"/>
                </a:ext>
              </a:extLst>
            </p:cNvPr>
            <p:cNvSpPr txBox="1"/>
            <p:nvPr/>
          </p:nvSpPr>
          <p:spPr>
            <a:xfrm>
              <a:off x="814045" y="3569681"/>
              <a:ext cx="2689328" cy="369332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Our </a:t>
              </a:r>
              <a:r>
                <a:rPr lang="fr-FR" dirty="0" err="1"/>
                <a:t>daily</a:t>
              </a:r>
              <a:r>
                <a:rPr lang="fr-FR" dirty="0"/>
                <a:t>/</a:t>
              </a:r>
              <a:r>
                <a:rPr lang="fr-FR" dirty="0" err="1"/>
                <a:t>weekly</a:t>
              </a:r>
              <a:r>
                <a:rPr lang="fr-FR" dirty="0"/>
                <a:t> life !!!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A1B6F44-7E1A-D394-C52B-2E4DCC71389C}"/>
              </a:ext>
            </a:extLst>
          </p:cNvPr>
          <p:cNvSpPr txBox="1"/>
          <p:nvPr/>
        </p:nvSpPr>
        <p:spPr>
          <a:xfrm>
            <a:off x="3958708" y="3569681"/>
            <a:ext cx="4062916" cy="369332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for </a:t>
            </a:r>
            <a:r>
              <a:rPr lang="fr-FR" dirty="0" err="1"/>
              <a:t>listening</a:t>
            </a:r>
            <a:r>
              <a:rPr lang="fr-FR" dirty="0"/>
              <a:t> !!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BA96E8-6BC1-33CA-52DD-59DE6F9FF9A8}"/>
              </a:ext>
            </a:extLst>
          </p:cNvPr>
          <p:cNvSpPr txBox="1"/>
          <p:nvPr/>
        </p:nvSpPr>
        <p:spPr>
          <a:xfrm>
            <a:off x="9229227" y="6610318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14974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5A217B-6F58-8695-FCAF-86B1CBC2F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3566" y="955391"/>
            <a:ext cx="5908892" cy="543313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31FC8C-2ACF-448C-B513-AA527FAF2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24B515-A2B9-487E-8C8B-FAC89BA7C682}"/>
              </a:ext>
            </a:extLst>
          </p:cNvPr>
          <p:cNvCxnSpPr>
            <a:cxnSpLocks/>
          </p:cNvCxnSpPr>
          <p:nvPr/>
        </p:nvCxnSpPr>
        <p:spPr>
          <a:xfrm flipH="1">
            <a:off x="7123805" y="3335763"/>
            <a:ext cx="17238" cy="1578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FE35E4D-FA5C-4F19-9CA1-E940605D2737}"/>
              </a:ext>
            </a:extLst>
          </p:cNvPr>
          <p:cNvSpPr txBox="1"/>
          <p:nvPr/>
        </p:nvSpPr>
        <p:spPr>
          <a:xfrm>
            <a:off x="5576917" y="1092003"/>
            <a:ext cx="270433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Temporary building #1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2x1500 m2 =&gt; 3000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New machine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storages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BL2 storages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D2B096-4296-4BD6-A5F5-4DDAEB0A4AA9}"/>
              </a:ext>
            </a:extLst>
          </p:cNvPr>
          <p:cNvSpPr txBox="1"/>
          <p:nvPr/>
        </p:nvSpPr>
        <p:spPr>
          <a:xfrm>
            <a:off x="281564" y="4206495"/>
            <a:ext cx="1481890" cy="55399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ear : 250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Vacuum strings construction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28B7F2-8DC8-460E-A74C-DCAFB2C0B9DB}"/>
              </a:ext>
            </a:extLst>
          </p:cNvPr>
          <p:cNvSpPr txBox="1"/>
          <p:nvPr/>
        </p:nvSpPr>
        <p:spPr>
          <a:xfrm>
            <a:off x="271504" y="2180152"/>
            <a:ext cx="1474956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Center of the Booster : 1500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Activated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storages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New power supplies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Other storages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43BC607-948B-4368-9903-1DB27E724E4D}"/>
              </a:ext>
            </a:extLst>
          </p:cNvPr>
          <p:cNvSpPr txBox="1"/>
          <p:nvPr/>
        </p:nvSpPr>
        <p:spPr>
          <a:xfrm>
            <a:off x="3076146" y="1118101"/>
            <a:ext cx="137760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250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BL2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Storages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Labs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fr-FR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</a:t>
            </a:r>
            <a:r>
              <a:rPr kumimoji="0" lang="fr-FR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confirmed</a:t>
            </a:r>
            <a:endParaRPr kumimoji="0" lang="fr-FR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E0A1D3-EA66-4ED6-976D-FF54BA53D774}"/>
              </a:ext>
            </a:extLst>
          </p:cNvPr>
          <p:cNvSpPr txBox="1"/>
          <p:nvPr/>
        </p:nvSpPr>
        <p:spPr>
          <a:xfrm>
            <a:off x="282459" y="3521733"/>
            <a:ext cx="1464485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 ear : 250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BL2 storages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be confirmed</a:t>
            </a:r>
          </a:p>
        </p:txBody>
      </p:sp>
      <p:sp>
        <p:nvSpPr>
          <p:cNvPr id="23" name="Titre 22">
            <a:extLst>
              <a:ext uri="{FF2B5EF4-FFF2-40B4-BE49-F238E27FC236}">
                <a16:creationId xmlns:a16="http://schemas.microsoft.com/office/drawing/2014/main" id="{6B57D0A9-8F9B-446B-A260-988568EE7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3572" y="103193"/>
            <a:ext cx="966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9A1CA"/>
                </a:solidFill>
                <a:highlight>
                  <a:srgbClr val="FFFF00"/>
                </a:highlight>
              </a:rPr>
              <a:t>Optional slide : </a:t>
            </a:r>
            <a:r>
              <a:rPr lang="en-US" sz="3200" dirty="0">
                <a:solidFill>
                  <a:srgbClr val="79A1CA"/>
                </a:solidFill>
                <a:highlight>
                  <a:srgbClr val="FFFF00"/>
                </a:highlight>
              </a:rPr>
              <a:t>Buildings allocation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EC2350-1C2A-449C-889C-12EFB8E5D1CA}"/>
              </a:ext>
            </a:extLst>
          </p:cNvPr>
          <p:cNvSpPr txBox="1"/>
          <p:nvPr/>
        </p:nvSpPr>
        <p:spPr>
          <a:xfrm>
            <a:off x="7144862" y="5803944"/>
            <a:ext cx="2698438" cy="877163"/>
          </a:xfrm>
          <a:prstGeom prst="rect">
            <a:avLst/>
          </a:prstGeom>
          <a:gradFill flip="none" rotWithShape="1">
            <a:gsLst>
              <a:gs pos="45000">
                <a:schemeClr val="accent6">
                  <a:lumMod val="60000"/>
                  <a:lumOff val="40000"/>
                </a:schemeClr>
              </a:gs>
              <a:gs pos="6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  <a:tileRect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kumimoji="0" sz="1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 hall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Tempo area (450 m2) : Mock Up, strings vacuum storage, Id’s upgrade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Inside passageway (150 m2)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Internal technical area BL2 (380 m2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15AEEA-27F6-CD0F-7B63-7C094875C582}"/>
              </a:ext>
            </a:extLst>
          </p:cNvPr>
          <p:cNvSpPr txBox="1"/>
          <p:nvPr/>
        </p:nvSpPr>
        <p:spPr>
          <a:xfrm>
            <a:off x="6547275" y="1996723"/>
            <a:ext cx="1723432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Workers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accomodation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 m2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3A57C46-D8C4-13DE-6DDB-8E3E403C7849}"/>
              </a:ext>
            </a:extLst>
          </p:cNvPr>
          <p:cNvCxnSpPr>
            <a:cxnSpLocks/>
            <a:stCxn id="17" idx="1"/>
            <a:endCxn id="38" idx="0"/>
          </p:cNvCxnSpPr>
          <p:nvPr/>
        </p:nvCxnSpPr>
        <p:spPr>
          <a:xfrm flipH="1">
            <a:off x="5985574" y="2212167"/>
            <a:ext cx="561701" cy="13344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B45E7F6-9FA9-99B7-2179-543AAE6FB833}"/>
              </a:ext>
            </a:extLst>
          </p:cNvPr>
          <p:cNvSpPr txBox="1"/>
          <p:nvPr/>
        </p:nvSpPr>
        <p:spPr>
          <a:xfrm>
            <a:off x="6406724" y="2736613"/>
            <a:ext cx="1853971" cy="769441"/>
          </a:xfrm>
          <a:prstGeom prst="rect">
            <a:avLst/>
          </a:prstGeom>
          <a:gradFill flip="none" rotWithShape="1">
            <a:gsLst>
              <a:gs pos="45000">
                <a:schemeClr val="accent6">
                  <a:lumMod val="60000"/>
                  <a:lumOff val="40000"/>
                </a:schemeClr>
              </a:gs>
              <a:gs pos="6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  <a:tileRect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Temporary building #2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1900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RS : dismantling, measurements, storages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54873D-7BC9-F304-8330-E70F2198B0EE}"/>
              </a:ext>
            </a:extLst>
          </p:cNvPr>
          <p:cNvSpPr txBox="1"/>
          <p:nvPr/>
        </p:nvSpPr>
        <p:spPr>
          <a:xfrm>
            <a:off x="4532168" y="1111737"/>
            <a:ext cx="931415" cy="430887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 1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45A6C1-9984-488C-2016-3DD47107D9C5}"/>
              </a:ext>
            </a:extLst>
          </p:cNvPr>
          <p:cNvCxnSpPr>
            <a:cxnSpLocks/>
            <a:stCxn id="25" idx="2"/>
            <a:endCxn id="97" idx="0"/>
          </p:cNvCxnSpPr>
          <p:nvPr/>
        </p:nvCxnSpPr>
        <p:spPr>
          <a:xfrm>
            <a:off x="3764950" y="1825987"/>
            <a:ext cx="292307" cy="178521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8B0740BB-EFC2-F1E9-2E1D-1F5D1AD4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028450" y="5932706"/>
            <a:ext cx="715290" cy="61964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F32774D6-51A3-B749-488D-3509149A37D7}"/>
              </a:ext>
            </a:extLst>
          </p:cNvPr>
          <p:cNvSpPr txBox="1"/>
          <p:nvPr/>
        </p:nvSpPr>
        <p:spPr>
          <a:xfrm>
            <a:off x="3164186" y="6188247"/>
            <a:ext cx="1719733" cy="64633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T5 : 430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Magnets &amp; girders assembly &amp;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ID’s construction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51196E-7F38-EBBC-D1D2-E141FBF91E2A}"/>
              </a:ext>
            </a:extLst>
          </p:cNvPr>
          <p:cNvSpPr/>
          <p:nvPr/>
        </p:nvSpPr>
        <p:spPr>
          <a:xfrm rot="2224610">
            <a:off x="4318181" y="3576294"/>
            <a:ext cx="362424" cy="108726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9254388-F6CA-461E-892A-98CEAC8B3C22}"/>
              </a:ext>
            </a:extLst>
          </p:cNvPr>
          <p:cNvCxnSpPr>
            <a:cxnSpLocks/>
            <a:stCxn id="10" idx="2"/>
            <a:endCxn id="29" idx="0"/>
          </p:cNvCxnSpPr>
          <p:nvPr/>
        </p:nvCxnSpPr>
        <p:spPr>
          <a:xfrm flipH="1">
            <a:off x="4532168" y="1542624"/>
            <a:ext cx="465708" cy="2044661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F168742-A8D9-6B7D-101F-AEDC40DE539C}"/>
              </a:ext>
            </a:extLst>
          </p:cNvPr>
          <p:cNvCxnSpPr>
            <a:cxnSpLocks/>
          </p:cNvCxnSpPr>
          <p:nvPr/>
        </p:nvCxnSpPr>
        <p:spPr>
          <a:xfrm flipH="1" flipV="1">
            <a:off x="7787252" y="5186569"/>
            <a:ext cx="600634" cy="589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9A92EBEF-C993-5452-D3E0-468B8F2E6212}"/>
              </a:ext>
            </a:extLst>
          </p:cNvPr>
          <p:cNvCxnSpPr>
            <a:cxnSpLocks/>
          </p:cNvCxnSpPr>
          <p:nvPr/>
        </p:nvCxnSpPr>
        <p:spPr>
          <a:xfrm flipH="1" flipV="1">
            <a:off x="4315099" y="6035642"/>
            <a:ext cx="138655" cy="1854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E7F3E703-D1DE-6610-FC7A-7F3EEE4C6501}"/>
              </a:ext>
            </a:extLst>
          </p:cNvPr>
          <p:cNvSpPr txBox="1"/>
          <p:nvPr/>
        </p:nvSpPr>
        <p:spPr>
          <a:xfrm>
            <a:off x="270466" y="4984613"/>
            <a:ext cx="1504087" cy="707886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T1 : </a:t>
            </a:r>
            <a:r>
              <a:rPr lang="en-US" b="0" dirty="0">
                <a:solidFill>
                  <a:schemeClr val="bg1"/>
                </a:solidFill>
              </a:rPr>
              <a:t>400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Front end vacuum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</a:rPr>
              <a:t>- Various storage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A65AFE5-AB58-2D70-58D8-0CBE5D5884DD}"/>
              </a:ext>
            </a:extLst>
          </p:cNvPr>
          <p:cNvSpPr txBox="1"/>
          <p:nvPr/>
        </p:nvSpPr>
        <p:spPr>
          <a:xfrm>
            <a:off x="245731" y="5974461"/>
            <a:ext cx="148767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T2 &amp; T3: 460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Various Storage whose Matching assembly girders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273D735C-6616-873D-D44A-43398D810DF6}"/>
              </a:ext>
            </a:extLst>
          </p:cNvPr>
          <p:cNvCxnSpPr>
            <a:cxnSpLocks/>
            <a:stCxn id="68" idx="3"/>
            <a:endCxn id="49" idx="2"/>
          </p:cNvCxnSpPr>
          <p:nvPr/>
        </p:nvCxnSpPr>
        <p:spPr>
          <a:xfrm>
            <a:off x="1774553" y="5338556"/>
            <a:ext cx="650101" cy="6553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A5C076FA-A914-1EB3-00FD-242D43076ED6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1709773" y="6125796"/>
            <a:ext cx="1142343" cy="4236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6046ABBA-39C2-4359-397F-07131F59DE67}"/>
              </a:ext>
            </a:extLst>
          </p:cNvPr>
          <p:cNvSpPr txBox="1"/>
          <p:nvPr/>
        </p:nvSpPr>
        <p:spPr>
          <a:xfrm>
            <a:off x="5628364" y="6199127"/>
            <a:ext cx="1396581" cy="50783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T4 : 230 m2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Magnets lab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ID’s construction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E23D0655-170F-07B1-64AD-1564A9FA9E3A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5331399" y="6022331"/>
            <a:ext cx="781394" cy="204137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4E07E71-E89A-E76B-6A44-98F265A9012B}"/>
              </a:ext>
            </a:extLst>
          </p:cNvPr>
          <p:cNvSpPr txBox="1"/>
          <p:nvPr/>
        </p:nvSpPr>
        <p:spPr>
          <a:xfrm>
            <a:off x="276348" y="1250689"/>
            <a:ext cx="1470112" cy="76944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Booster &amp; LINAC roof  : 200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Power supplies construction</a:t>
            </a: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1BAB912A-1A76-DF58-0A7F-7B89E329A2BA}"/>
              </a:ext>
            </a:extLst>
          </p:cNvPr>
          <p:cNvSpPr/>
          <p:nvPr/>
        </p:nvSpPr>
        <p:spPr>
          <a:xfrm>
            <a:off x="3333713" y="5303394"/>
            <a:ext cx="386909" cy="235249"/>
          </a:xfrm>
          <a:custGeom>
            <a:avLst/>
            <a:gdLst>
              <a:gd name="connsiteX0" fmla="*/ 12342 w 1040629"/>
              <a:gd name="connsiteY0" fmla="*/ 300480 h 510109"/>
              <a:gd name="connsiteX1" fmla="*/ 370930 w 1040629"/>
              <a:gd name="connsiteY1" fmla="*/ 479774 h 510109"/>
              <a:gd name="connsiteX2" fmla="*/ 520342 w 1040629"/>
              <a:gd name="connsiteY2" fmla="*/ 479774 h 510109"/>
              <a:gd name="connsiteX3" fmla="*/ 1016389 w 1040629"/>
              <a:gd name="connsiteY3" fmla="*/ 180951 h 510109"/>
              <a:gd name="connsiteX4" fmla="*/ 866977 w 1040629"/>
              <a:gd name="connsiteY4" fmla="*/ 1657 h 510109"/>
              <a:gd name="connsiteX5" fmla="*/ 12342 w 1040629"/>
              <a:gd name="connsiteY5" fmla="*/ 300480 h 51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629" h="510109">
                <a:moveTo>
                  <a:pt x="12342" y="300480"/>
                </a:moveTo>
                <a:cubicBezTo>
                  <a:pt x="-70332" y="380166"/>
                  <a:pt x="286263" y="449892"/>
                  <a:pt x="370930" y="479774"/>
                </a:cubicBezTo>
                <a:cubicBezTo>
                  <a:pt x="455597" y="509656"/>
                  <a:pt x="412766" y="529578"/>
                  <a:pt x="520342" y="479774"/>
                </a:cubicBezTo>
                <a:cubicBezTo>
                  <a:pt x="627918" y="429970"/>
                  <a:pt x="958617" y="260637"/>
                  <a:pt x="1016389" y="180951"/>
                </a:cubicBezTo>
                <a:cubicBezTo>
                  <a:pt x="1074161" y="101265"/>
                  <a:pt x="1030334" y="-15276"/>
                  <a:pt x="866977" y="1657"/>
                </a:cubicBezTo>
                <a:cubicBezTo>
                  <a:pt x="703620" y="18590"/>
                  <a:pt x="95016" y="220794"/>
                  <a:pt x="12342" y="300480"/>
                </a:cubicBezTo>
                <a:close/>
              </a:path>
            </a:pathLst>
          </a:custGeom>
          <a:solidFill>
            <a:srgbClr val="FF66CC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F729A634-972B-3A0A-4FFB-C0FD43054E23}"/>
              </a:ext>
            </a:extLst>
          </p:cNvPr>
          <p:cNvSpPr/>
          <p:nvPr/>
        </p:nvSpPr>
        <p:spPr>
          <a:xfrm rot="493696">
            <a:off x="3537428" y="4209227"/>
            <a:ext cx="400101" cy="155324"/>
          </a:xfrm>
          <a:prstGeom prst="arc">
            <a:avLst/>
          </a:prstGeom>
          <a:ln w="508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DF120F7D-B55C-8146-F0E8-265262C32710}"/>
              </a:ext>
            </a:extLst>
          </p:cNvPr>
          <p:cNvSpPr/>
          <p:nvPr/>
        </p:nvSpPr>
        <p:spPr>
          <a:xfrm rot="3946630">
            <a:off x="3828401" y="4510057"/>
            <a:ext cx="400101" cy="155324"/>
          </a:xfrm>
          <a:prstGeom prst="arc">
            <a:avLst/>
          </a:prstGeom>
          <a:ln w="508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7616BCC2-5B71-2320-9801-5B68B71275E3}"/>
              </a:ext>
            </a:extLst>
          </p:cNvPr>
          <p:cNvSpPr/>
          <p:nvPr/>
        </p:nvSpPr>
        <p:spPr>
          <a:xfrm rot="7549942">
            <a:off x="3754877" y="4858922"/>
            <a:ext cx="400101" cy="155324"/>
          </a:xfrm>
          <a:prstGeom prst="arc">
            <a:avLst/>
          </a:prstGeom>
          <a:ln w="508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CA21EEA4-E6CD-D411-6AB1-C4DE7BB0FF82}"/>
              </a:ext>
            </a:extLst>
          </p:cNvPr>
          <p:cNvSpPr/>
          <p:nvPr/>
        </p:nvSpPr>
        <p:spPr>
          <a:xfrm rot="12736229">
            <a:off x="3273729" y="4953037"/>
            <a:ext cx="400101" cy="155324"/>
          </a:xfrm>
          <a:prstGeom prst="arc">
            <a:avLst/>
          </a:prstGeom>
          <a:ln w="508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AF0149C1-F16D-8662-9CAF-2B74E58FAC43}"/>
              </a:ext>
            </a:extLst>
          </p:cNvPr>
          <p:cNvGrpSpPr/>
          <p:nvPr/>
        </p:nvGrpSpPr>
        <p:grpSpPr>
          <a:xfrm>
            <a:off x="3710209" y="4759885"/>
            <a:ext cx="3422215" cy="1245142"/>
            <a:chOff x="3727575" y="4770156"/>
            <a:chExt cx="3220527" cy="1301546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747073E-BABD-4A72-8018-FAD1357D83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575" y="5414034"/>
              <a:ext cx="3220527" cy="65766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13B44816-4259-8304-5AF0-161C821E155A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H="1" flipV="1">
              <a:off x="4110530" y="4770156"/>
              <a:ext cx="425809" cy="79848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2E3903D5-48A4-1A6E-3495-DC601ADAACF4}"/>
              </a:ext>
            </a:extLst>
          </p:cNvPr>
          <p:cNvSpPr/>
          <p:nvPr/>
        </p:nvSpPr>
        <p:spPr>
          <a:xfrm>
            <a:off x="6576375" y="4886885"/>
            <a:ext cx="1291713" cy="165241"/>
          </a:xfrm>
          <a:prstGeom prst="rect">
            <a:avLst/>
          </a:prstGeom>
          <a:pattFill prst="dkUpDiag">
            <a:fgClr>
              <a:srgbClr val="FF66CC"/>
            </a:fgClr>
            <a:bgClr>
              <a:schemeClr val="bg1"/>
            </a:bgClr>
          </a:patt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RP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DECF819C-3855-4C79-5ABF-B97D623CE214}"/>
              </a:ext>
            </a:extLst>
          </p:cNvPr>
          <p:cNvSpPr txBox="1"/>
          <p:nvPr/>
        </p:nvSpPr>
        <p:spPr>
          <a:xfrm>
            <a:off x="8387886" y="4910788"/>
            <a:ext cx="931415" cy="430887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 3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71E8AF30-1356-BDA8-B5FC-E36F123D11F3}"/>
              </a:ext>
            </a:extLst>
          </p:cNvPr>
          <p:cNvSpPr txBox="1"/>
          <p:nvPr/>
        </p:nvSpPr>
        <p:spPr>
          <a:xfrm>
            <a:off x="4914390" y="6373701"/>
            <a:ext cx="692998" cy="338554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 2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004FB9D-C82F-38D5-4606-8B0553EC7F90}"/>
              </a:ext>
            </a:extLst>
          </p:cNvPr>
          <p:cNvSpPr/>
          <p:nvPr/>
        </p:nvSpPr>
        <p:spPr>
          <a:xfrm rot="5400000">
            <a:off x="7606672" y="5064913"/>
            <a:ext cx="185080" cy="176079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D5FF657E-76B1-4346-4B8A-2F2FBB33EF64}"/>
              </a:ext>
            </a:extLst>
          </p:cNvPr>
          <p:cNvGrpSpPr/>
          <p:nvPr/>
        </p:nvGrpSpPr>
        <p:grpSpPr>
          <a:xfrm>
            <a:off x="4733636" y="3430794"/>
            <a:ext cx="1378588" cy="398994"/>
            <a:chOff x="4733636" y="3430794"/>
            <a:chExt cx="1378588" cy="39899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AFAC2A-02D6-AFDC-0E47-5F5803C1A799}"/>
                </a:ext>
              </a:extLst>
            </p:cNvPr>
            <p:cNvSpPr/>
            <p:nvPr/>
          </p:nvSpPr>
          <p:spPr>
            <a:xfrm>
              <a:off x="5858923" y="3546615"/>
              <a:ext cx="253301" cy="266281"/>
            </a:xfrm>
            <a:prstGeom prst="rect">
              <a:avLst/>
            </a:prstGeom>
            <a:pattFill prst="horzBrick">
              <a:fgClr>
                <a:schemeClr val="accent1"/>
              </a:fgClr>
              <a:bgClr>
                <a:schemeClr val="bg1"/>
              </a:bgClr>
            </a:patt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C9EBCEF7-A8DE-B6F0-B3A7-77717A74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3636" y="3430794"/>
              <a:ext cx="601638" cy="398994"/>
            </a:xfrm>
            <a:prstGeom prst="rect">
              <a:avLst/>
            </a:prstGeom>
            <a:ln w="28575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DE518194-410D-2D11-1B62-EAB55106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8398" y="3557282"/>
              <a:ext cx="451943" cy="266281"/>
            </a:xfrm>
            <a:prstGeom prst="rect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</p:pic>
      </p:grpSp>
      <p:pic>
        <p:nvPicPr>
          <p:cNvPr id="97" name="Image 96">
            <a:extLst>
              <a:ext uri="{FF2B5EF4-FFF2-40B4-BE49-F238E27FC236}">
                <a16:creationId xmlns:a16="http://schemas.microsoft.com/office/drawing/2014/main" id="{1EDEE06C-3B1A-770F-666F-00EC113DD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4876">
            <a:off x="3922511" y="3609743"/>
            <a:ext cx="310061" cy="282656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DB526206-B767-D082-69A5-87A9EC581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91388">
            <a:off x="2544182" y="4680969"/>
            <a:ext cx="299786" cy="244877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156E2127-8557-07E1-B694-A164BBBCA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114521" y="5440338"/>
            <a:ext cx="314670" cy="224286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CEB492F0-847B-14AA-9324-55D67DA24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9032">
            <a:off x="3214215" y="4230197"/>
            <a:ext cx="457903" cy="53422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B9F642D-2798-4C03-8019-1D95773A4D6F}"/>
              </a:ext>
            </a:extLst>
          </p:cNvPr>
          <p:cNvCxnSpPr>
            <a:cxnSpLocks/>
          </p:cNvCxnSpPr>
          <p:nvPr/>
        </p:nvCxnSpPr>
        <p:spPr>
          <a:xfrm flipH="1">
            <a:off x="5199347" y="1834370"/>
            <a:ext cx="452864" cy="1815649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15836F4-60A2-4DCE-9BFF-F852AA4757C5}"/>
              </a:ext>
            </a:extLst>
          </p:cNvPr>
          <p:cNvCxnSpPr>
            <a:cxnSpLocks/>
          </p:cNvCxnSpPr>
          <p:nvPr/>
        </p:nvCxnSpPr>
        <p:spPr>
          <a:xfrm>
            <a:off x="1739762" y="2432247"/>
            <a:ext cx="1686763" cy="2082022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3FAAFF4-F4A5-480C-96D3-7AD904DBB0D2}"/>
              </a:ext>
            </a:extLst>
          </p:cNvPr>
          <p:cNvCxnSpPr>
            <a:cxnSpLocks/>
            <a:stCxn id="26" idx="3"/>
            <a:endCxn id="101" idx="3"/>
          </p:cNvCxnSpPr>
          <p:nvPr/>
        </p:nvCxnSpPr>
        <p:spPr>
          <a:xfrm>
            <a:off x="1746944" y="3798732"/>
            <a:ext cx="857321" cy="884667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1614AE4-335D-6CD1-E0A7-21C548F1DACF}"/>
              </a:ext>
            </a:extLst>
          </p:cNvPr>
          <p:cNvCxnSpPr>
            <a:cxnSpLocks/>
          </p:cNvCxnSpPr>
          <p:nvPr/>
        </p:nvCxnSpPr>
        <p:spPr>
          <a:xfrm flipV="1">
            <a:off x="1828952" y="6145989"/>
            <a:ext cx="1366029" cy="3744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9FE5232-91A2-9078-A1BD-5728D0CA8AA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746460" y="1635410"/>
            <a:ext cx="1927680" cy="28618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5B1457-FF9C-4E61-9B77-27F8C60CF12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763454" y="4483494"/>
            <a:ext cx="1369937" cy="94974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327376B-94F8-06D6-13D2-D071BB012005}"/>
              </a:ext>
            </a:extLst>
          </p:cNvPr>
          <p:cNvGrpSpPr/>
          <p:nvPr/>
        </p:nvGrpSpPr>
        <p:grpSpPr>
          <a:xfrm>
            <a:off x="2230833" y="5548892"/>
            <a:ext cx="3100566" cy="584008"/>
            <a:chOff x="2182330" y="5667137"/>
            <a:chExt cx="3100566" cy="58400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9721BF3-8B4D-6A43-4697-5D2ACBAA4C1D}"/>
                </a:ext>
              </a:extLst>
            </p:cNvPr>
            <p:cNvGrpSpPr/>
            <p:nvPr/>
          </p:nvGrpSpPr>
          <p:grpSpPr>
            <a:xfrm>
              <a:off x="3655821" y="6028477"/>
              <a:ext cx="596820" cy="222668"/>
              <a:chOff x="8362961" y="4963144"/>
              <a:chExt cx="596820" cy="22266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6F4DE66-358F-8689-5756-20FFECF97C1C}"/>
                  </a:ext>
                </a:extLst>
              </p:cNvPr>
              <p:cNvSpPr/>
              <p:nvPr/>
            </p:nvSpPr>
            <p:spPr>
              <a:xfrm>
                <a:off x="8362961" y="4963144"/>
                <a:ext cx="596820" cy="222668"/>
              </a:xfrm>
              <a:prstGeom prst="rect">
                <a:avLst/>
              </a:prstGeom>
              <a:solidFill>
                <a:srgbClr val="FF66CC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82A4D01-2339-883E-CA3D-689A21645078}"/>
                  </a:ext>
                </a:extLst>
              </p:cNvPr>
              <p:cNvSpPr/>
              <p:nvPr/>
            </p:nvSpPr>
            <p:spPr>
              <a:xfrm>
                <a:off x="8481792" y="4970578"/>
                <a:ext cx="383875" cy="191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T5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94EE191-5FA7-CD9D-4B51-6EA39D396D39}"/>
                </a:ext>
              </a:extLst>
            </p:cNvPr>
            <p:cNvSpPr/>
            <p:nvPr/>
          </p:nvSpPr>
          <p:spPr>
            <a:xfrm>
              <a:off x="2651314" y="6035910"/>
              <a:ext cx="304597" cy="208131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T2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496B80-293F-320F-91B2-64130AA7B40C}"/>
                </a:ext>
              </a:extLst>
            </p:cNvPr>
            <p:cNvSpPr/>
            <p:nvPr/>
          </p:nvSpPr>
          <p:spPr>
            <a:xfrm>
              <a:off x="2961256" y="6042262"/>
              <a:ext cx="558882" cy="206829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T3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E79880A-7202-0DA6-8A79-CF5C83846F00}"/>
                </a:ext>
              </a:extLst>
            </p:cNvPr>
            <p:cNvSpPr/>
            <p:nvPr/>
          </p:nvSpPr>
          <p:spPr>
            <a:xfrm rot="20334466">
              <a:off x="3906861" y="5667137"/>
              <a:ext cx="254964" cy="101592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6CE300CE-79C7-7C0A-DB9C-B400CCB15607}"/>
                </a:ext>
              </a:extLst>
            </p:cNvPr>
            <p:cNvGrpSpPr/>
            <p:nvPr/>
          </p:nvGrpSpPr>
          <p:grpSpPr>
            <a:xfrm>
              <a:off x="4356496" y="6030007"/>
              <a:ext cx="926400" cy="221138"/>
              <a:chOff x="8443172" y="5103536"/>
              <a:chExt cx="926400" cy="22113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8295078-1067-8F76-FCD6-7984CFAC8B72}"/>
                  </a:ext>
                </a:extLst>
              </p:cNvPr>
              <p:cNvSpPr/>
              <p:nvPr/>
            </p:nvSpPr>
            <p:spPr>
              <a:xfrm>
                <a:off x="8537566" y="5103536"/>
                <a:ext cx="832006" cy="221138"/>
              </a:xfrm>
              <a:prstGeom prst="rect">
                <a:avLst/>
              </a:prstGeom>
              <a:solidFill>
                <a:srgbClr val="FF66CC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86BDD8-0C21-0B5D-99BB-1CB580AE0060}"/>
                  </a:ext>
                </a:extLst>
              </p:cNvPr>
              <p:cNvSpPr/>
              <p:nvPr/>
            </p:nvSpPr>
            <p:spPr>
              <a:xfrm>
                <a:off x="8443172" y="5130159"/>
                <a:ext cx="925028" cy="1945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T4</a:t>
                </a:r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6E737C73-BAD5-D3C9-20D0-5E5BD1FE889B}"/>
                </a:ext>
              </a:extLst>
            </p:cNvPr>
            <p:cNvGrpSpPr/>
            <p:nvPr/>
          </p:nvGrpSpPr>
          <p:grpSpPr>
            <a:xfrm>
              <a:off x="2182330" y="5885063"/>
              <a:ext cx="454909" cy="364028"/>
              <a:chOff x="8458187" y="4951032"/>
              <a:chExt cx="454909" cy="36402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83800C-E681-C440-A998-55F953AD398C}"/>
                  </a:ext>
                </a:extLst>
              </p:cNvPr>
              <p:cNvSpPr/>
              <p:nvPr/>
            </p:nvSpPr>
            <p:spPr>
              <a:xfrm>
                <a:off x="8484848" y="5106160"/>
                <a:ext cx="428248" cy="208900"/>
              </a:xfrm>
              <a:prstGeom prst="rect">
                <a:avLst/>
              </a:prstGeom>
              <a:solidFill>
                <a:srgbClr val="FF66CC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800" dirty="0">
                    <a:solidFill>
                      <a:prstClr val="white"/>
                    </a:solidFill>
                    <a:latin typeface="Arial"/>
                  </a:rPr>
                  <a:t>T1</a:t>
                </a:r>
                <a:endPara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4CC1E81-A470-6161-0513-CFFD138B26E2}"/>
                  </a:ext>
                </a:extLst>
              </p:cNvPr>
              <p:cNvSpPr/>
              <p:nvPr/>
            </p:nvSpPr>
            <p:spPr>
              <a:xfrm>
                <a:off x="8458187" y="4951032"/>
                <a:ext cx="387642" cy="2270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T1</a:t>
                </a:r>
              </a:p>
            </p:txBody>
          </p:sp>
        </p:grpSp>
      </p:grp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E9FD08F6-0027-15B9-5F8B-0BBDE6071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60403"/>
              </p:ext>
            </p:extLst>
          </p:nvPr>
        </p:nvGraphicFramePr>
        <p:xfrm>
          <a:off x="8421058" y="1092003"/>
          <a:ext cx="3637591" cy="3657600"/>
        </p:xfrm>
        <a:graphic>
          <a:graphicData uri="http://schemas.openxmlformats.org/drawingml/2006/table">
            <a:tbl>
              <a:tblPr/>
              <a:tblGrid>
                <a:gridCol w="1418918">
                  <a:extLst>
                    <a:ext uri="{9D8B030D-6E8A-4147-A177-3AD203B41FA5}">
                      <a16:colId xmlns:a16="http://schemas.microsoft.com/office/drawing/2014/main" val="631744313"/>
                    </a:ext>
                  </a:extLst>
                </a:gridCol>
                <a:gridCol w="773956">
                  <a:extLst>
                    <a:ext uri="{9D8B030D-6E8A-4147-A177-3AD203B41FA5}">
                      <a16:colId xmlns:a16="http://schemas.microsoft.com/office/drawing/2014/main" val="1781856097"/>
                    </a:ext>
                  </a:extLst>
                </a:gridCol>
                <a:gridCol w="773956">
                  <a:extLst>
                    <a:ext uri="{9D8B030D-6E8A-4147-A177-3AD203B41FA5}">
                      <a16:colId xmlns:a16="http://schemas.microsoft.com/office/drawing/2014/main" val="3163093433"/>
                    </a:ext>
                  </a:extLst>
                </a:gridCol>
                <a:gridCol w="670761">
                  <a:extLst>
                    <a:ext uri="{9D8B030D-6E8A-4147-A177-3AD203B41FA5}">
                      <a16:colId xmlns:a16="http://schemas.microsoft.com/office/drawing/2014/main" val="519528135"/>
                    </a:ext>
                  </a:extLst>
                </a:gridCol>
              </a:tblGrid>
              <a:tr h="4667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areas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(Existing, transformed, temporary)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m2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10 900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site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157487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 site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1 000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81815"/>
                  </a:ext>
                </a:extLst>
              </a:tr>
              <a:tr h="4667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area requirements - m2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10 500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Machine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5 000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761094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lines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3 500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06366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1 500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74614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Workers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88846"/>
                  </a:ext>
                </a:extLst>
              </a:tr>
              <a:tr h="8572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Cables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06580"/>
                  </a:ext>
                </a:extLst>
              </a:tr>
            </a:tbl>
          </a:graphicData>
        </a:graphic>
      </p:graphicFrame>
      <p:graphicFrame>
        <p:nvGraphicFramePr>
          <p:cNvPr id="42" name="Objet 41">
            <a:extLst>
              <a:ext uri="{FF2B5EF4-FFF2-40B4-BE49-F238E27FC236}">
                <a16:creationId xmlns:a16="http://schemas.microsoft.com/office/drawing/2014/main" id="{71056AB8-750B-50C8-6C5D-4E051A4E25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50984" y="4872027"/>
          <a:ext cx="1039786" cy="117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933486" imgH="1057198" progId="Excel.Sheet.12">
                  <p:embed/>
                </p:oleObj>
              </mc:Choice>
              <mc:Fallback>
                <p:oleObj name="Worksheet" r:id="rId9" imgW="933486" imgH="1057198" progId="Excel.Sheet.12">
                  <p:embed/>
                  <p:pic>
                    <p:nvPicPr>
                      <p:cNvPr id="42" name="Objet 41">
                        <a:extLst>
                          <a:ext uri="{FF2B5EF4-FFF2-40B4-BE49-F238E27FC236}">
                            <a16:creationId xmlns:a16="http://schemas.microsoft.com/office/drawing/2014/main" id="{71056AB8-750B-50C8-6C5D-4E051A4E25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0984" y="4872027"/>
                        <a:ext cx="1039786" cy="1177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FAD72F2-6725-8033-FA52-10E69D651B6F}"/>
              </a:ext>
            </a:extLst>
          </p:cNvPr>
          <p:cNvCxnSpPr>
            <a:cxnSpLocks/>
          </p:cNvCxnSpPr>
          <p:nvPr/>
        </p:nvCxnSpPr>
        <p:spPr>
          <a:xfrm flipH="1" flipV="1">
            <a:off x="4185025" y="5612084"/>
            <a:ext cx="848047" cy="7746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1482C69-AEAF-479E-EF83-FECADFC144D6}"/>
              </a:ext>
            </a:extLst>
          </p:cNvPr>
          <p:cNvSpPr txBox="1"/>
          <p:nvPr/>
        </p:nvSpPr>
        <p:spPr>
          <a:xfrm>
            <a:off x="9220761" y="6667002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97621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79116C4-A499-B1B1-BB2C-BC7AF4B25EDE}"/>
              </a:ext>
            </a:extLst>
          </p:cNvPr>
          <p:cNvSpPr txBox="1">
            <a:spLocks/>
          </p:cNvSpPr>
          <p:nvPr/>
        </p:nvSpPr>
        <p:spPr>
          <a:xfrm>
            <a:off x="634230" y="135133"/>
            <a:ext cx="1050523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Challenges and </a:t>
            </a:r>
            <a:r>
              <a:rPr lang="fr-FR" dirty="0" err="1"/>
              <a:t>constraints</a:t>
            </a:r>
            <a:r>
              <a:rPr lang="fr-FR" dirty="0"/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1A5823-4D81-5F74-EDC3-F3AC508B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757" y="987535"/>
            <a:ext cx="7951763" cy="41755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r-FR" altLang="fr-FR" sz="2100" dirty="0" err="1">
                <a:solidFill>
                  <a:srgbClr val="202124"/>
                </a:solidFill>
                <a:latin typeface="inherit"/>
              </a:rPr>
              <a:t>Dismantling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of SR to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carried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out as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quickly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possible: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2 shifts in 2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different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areas =&gt; 4 teams of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authorized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crane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workers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required</a:t>
            </a:r>
            <a:r>
              <a:rPr lang="fr-FR" altLang="fr-FR" sz="2100" dirty="0">
                <a:solidFill>
                  <a:srgbClr val="202124"/>
                </a:solidFill>
                <a:latin typeface="inherit"/>
              </a:rPr>
              <a:t>/5 </a:t>
            </a:r>
            <a:r>
              <a:rPr lang="fr-FR" altLang="fr-FR" sz="2100" dirty="0" err="1">
                <a:solidFill>
                  <a:srgbClr val="202124"/>
                </a:solidFill>
                <a:latin typeface="inherit"/>
              </a:rPr>
              <a:t>days</a:t>
            </a:r>
            <a:r>
              <a:rPr lang="fr-FR" altLang="fr-FR" sz="2100" dirty="0">
                <a:solidFill>
                  <a:srgbClr val="202124"/>
                </a:solidFill>
                <a:latin typeface="inherit"/>
              </a:rPr>
              <a:t> a </a:t>
            </a:r>
            <a:r>
              <a:rPr lang="fr-FR" altLang="fr-FR" sz="2100" dirty="0" err="1">
                <a:solidFill>
                  <a:srgbClr val="202124"/>
                </a:solidFill>
                <a:latin typeface="inherit"/>
              </a:rPr>
              <a:t>week</a:t>
            </a: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Handling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two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cranes </a:t>
            </a:r>
            <a:r>
              <a:rPr lang="fr-FR" altLang="fr-FR" sz="2100" dirty="0">
                <a:solidFill>
                  <a:srgbClr val="202124"/>
                </a:solidFill>
                <a:latin typeface="inherit"/>
              </a:rPr>
              <a:t>at the </a:t>
            </a:r>
            <a:r>
              <a:rPr lang="fr-FR" altLang="fr-FR" sz="2100" dirty="0" err="1">
                <a:solidFill>
                  <a:srgbClr val="202124"/>
                </a:solidFill>
                <a:latin typeface="inherit"/>
              </a:rPr>
              <a:t>same</a:t>
            </a:r>
            <a:r>
              <a:rPr lang="fr-FR" altLang="fr-FR" sz="2100" dirty="0">
                <a:solidFill>
                  <a:srgbClr val="202124"/>
                </a:solidFill>
                <a:latin typeface="inherit"/>
              </a:rPr>
              <a:t> time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=&gt;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coactivity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management,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evacuation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5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unloading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zones to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streamline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handling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Minimum 2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closed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between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2 open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Obligation to process straight sections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before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arcs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r-FR" altLang="fr-FR" sz="2100" dirty="0">
                <a:solidFill>
                  <a:srgbClr val="202124"/>
                </a:solidFill>
                <a:latin typeface="inherit"/>
              </a:rPr>
              <a:t>No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workers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adjacent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closed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during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slabs handling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Handling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heavy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loads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slabs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specific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protocol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: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safety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reason</a:t>
            </a: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Evacuation of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specific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beamlines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hutch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when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flown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over by cranes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Permanent rotation of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evacuations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from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the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unloading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areas to the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disassembly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building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forklift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trailers, etc.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Safe circulation on site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other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users</a:t>
            </a:r>
            <a:r>
              <a:rPr kumimoji="0" lang="fr-FR" alt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790AEA-8F16-1F37-0360-2BACFC58F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30" y="2010659"/>
            <a:ext cx="3394846" cy="2836682"/>
          </a:xfrm>
          <a:prstGeom prst="rect">
            <a:avLst/>
          </a:prstGeom>
          <a:solidFill>
            <a:srgbClr val="FFC000"/>
          </a:solidFill>
          <a:ln w="146050" cmpd="thickThin">
            <a:solidFill>
              <a:srgbClr val="FF0000"/>
            </a:solidFill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Critical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path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planning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Just-in-time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logistics</a:t>
            </a: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Resources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available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kumimoji="0" lang="fr-FR" altLang="fr-F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Maximum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safety</a:t>
            </a:r>
            <a:r>
              <a:rPr kumimoji="0" lang="fr-FR" alt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B65EE9-4B04-C074-B5C1-30139C1CBF6E}"/>
              </a:ext>
            </a:extLst>
          </p:cNvPr>
          <p:cNvSpPr txBox="1"/>
          <p:nvPr/>
        </p:nvSpPr>
        <p:spPr>
          <a:xfrm>
            <a:off x="981076" y="5642374"/>
            <a:ext cx="90297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the same items and timing with the booster </a:t>
            </a:r>
            <a:r>
              <a:rPr lang="en-GB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equipments</a:t>
            </a:r>
            <a:r>
              <a:rPr lang="en-GB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7 beamlines full Upgrade (location change) !!!</a:t>
            </a:r>
            <a:endParaRPr lang="fr-FR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FBB8EE-363E-E1CE-09BA-C6B1C524E189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6757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C1EB5B6-31EF-9537-5AD8-9C1D3FFE1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537" y="829110"/>
            <a:ext cx="6343649" cy="574117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31FC8C-2ACF-448C-B513-AA527FAF2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re 22">
            <a:extLst>
              <a:ext uri="{FF2B5EF4-FFF2-40B4-BE49-F238E27FC236}">
                <a16:creationId xmlns:a16="http://schemas.microsoft.com/office/drawing/2014/main" id="{6B57D0A9-8F9B-446B-A260-988568EE7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4839" y="103193"/>
            <a:ext cx="1043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9A1CA"/>
                </a:solidFill>
              </a:rPr>
              <a:t> </a:t>
            </a:r>
            <a:r>
              <a:rPr lang="en-US" sz="2400" dirty="0">
                <a:solidFill>
                  <a:srgbClr val="79A1CA"/>
                </a:solidFill>
              </a:rPr>
              <a:t>Road Traffic on Site – Removal SR &amp; Booster during Shutdown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33ABE7-DFEF-690A-8D9E-48DC5EAD2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068474" y="5415179"/>
            <a:ext cx="898268" cy="77815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76F3325-CCF6-EEEC-2D88-DB674D7F1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715" y="3428159"/>
            <a:ext cx="5790971" cy="2527310"/>
          </a:xfrm>
          <a:prstGeom prst="rect">
            <a:avLst/>
          </a:prstGeom>
          <a:ln w="31750">
            <a:noFill/>
          </a:ln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69ADA0B1-D61B-7E45-BE42-7C0AB57340EC}"/>
              </a:ext>
            </a:extLst>
          </p:cNvPr>
          <p:cNvGrpSpPr/>
          <p:nvPr/>
        </p:nvGrpSpPr>
        <p:grpSpPr>
          <a:xfrm>
            <a:off x="5518912" y="3744345"/>
            <a:ext cx="2824454" cy="2313926"/>
            <a:chOff x="5518912" y="3744345"/>
            <a:chExt cx="2824454" cy="2313926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18D281B-5DCA-DCF1-C5DC-44DA2E83D06D}"/>
                </a:ext>
              </a:extLst>
            </p:cNvPr>
            <p:cNvGrpSpPr/>
            <p:nvPr/>
          </p:nvGrpSpPr>
          <p:grpSpPr>
            <a:xfrm>
              <a:off x="5518912" y="3744345"/>
              <a:ext cx="2824454" cy="2313926"/>
              <a:chOff x="5966933" y="2993042"/>
              <a:chExt cx="2824454" cy="2313926"/>
            </a:xfrm>
          </p:grpSpPr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A7D4F509-BD07-A4BB-3177-F7EF98F53556}"/>
                  </a:ext>
                </a:extLst>
              </p:cNvPr>
              <p:cNvSpPr/>
              <p:nvPr/>
            </p:nvSpPr>
            <p:spPr>
              <a:xfrm>
                <a:off x="5966933" y="2993042"/>
                <a:ext cx="2824454" cy="2313926"/>
              </a:xfrm>
              <a:custGeom>
                <a:avLst/>
                <a:gdLst>
                  <a:gd name="connsiteX0" fmla="*/ 0 w 2824454"/>
                  <a:gd name="connsiteY0" fmla="*/ 1944806 h 2313926"/>
                  <a:gd name="connsiteX1" fmla="*/ 116006 w 2824454"/>
                  <a:gd name="connsiteY1" fmla="*/ 2094932 h 2313926"/>
                  <a:gd name="connsiteX2" fmla="*/ 122830 w 2824454"/>
                  <a:gd name="connsiteY2" fmla="*/ 2272353 h 2313926"/>
                  <a:gd name="connsiteX3" fmla="*/ 661917 w 2824454"/>
                  <a:gd name="connsiteY3" fmla="*/ 2272353 h 2313926"/>
                  <a:gd name="connsiteX4" fmla="*/ 2060812 w 2824454"/>
                  <a:gd name="connsiteY4" fmla="*/ 2292824 h 2313926"/>
                  <a:gd name="connsiteX5" fmla="*/ 2449774 w 2824454"/>
                  <a:gd name="connsiteY5" fmla="*/ 2286000 h 2313926"/>
                  <a:gd name="connsiteX6" fmla="*/ 2681785 w 2824454"/>
                  <a:gd name="connsiteY6" fmla="*/ 2292824 h 2313926"/>
                  <a:gd name="connsiteX7" fmla="*/ 2736377 w 2824454"/>
                  <a:gd name="connsiteY7" fmla="*/ 1978926 h 2313926"/>
                  <a:gd name="connsiteX8" fmla="*/ 2245057 w 2824454"/>
                  <a:gd name="connsiteY8" fmla="*/ 1630908 h 2313926"/>
                  <a:gd name="connsiteX9" fmla="*/ 2217762 w 2824454"/>
                  <a:gd name="connsiteY9" fmla="*/ 1398896 h 2313926"/>
                  <a:gd name="connsiteX10" fmla="*/ 2210938 w 2824454"/>
                  <a:gd name="connsiteY10" fmla="*/ 1241947 h 2313926"/>
                  <a:gd name="connsiteX11" fmla="*/ 2511188 w 2824454"/>
                  <a:gd name="connsiteY11" fmla="*/ 989463 h 2313926"/>
                  <a:gd name="connsiteX12" fmla="*/ 2784144 w 2824454"/>
                  <a:gd name="connsiteY12" fmla="*/ 812042 h 2313926"/>
                  <a:gd name="connsiteX13" fmla="*/ 2784144 w 2824454"/>
                  <a:gd name="connsiteY13" fmla="*/ 532263 h 2313926"/>
                  <a:gd name="connsiteX14" fmla="*/ 2415654 w 2824454"/>
                  <a:gd name="connsiteY14" fmla="*/ 300251 h 2313926"/>
                  <a:gd name="connsiteX15" fmla="*/ 1221475 w 2824454"/>
                  <a:gd name="connsiteY15" fmla="*/ 225188 h 2313926"/>
                  <a:gd name="connsiteX16" fmla="*/ 1071350 w 2824454"/>
                  <a:gd name="connsiteY16" fmla="*/ 225188 h 2313926"/>
                  <a:gd name="connsiteX17" fmla="*/ 1030406 w 2824454"/>
                  <a:gd name="connsiteY17" fmla="*/ 0 h 231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24454" h="2313926">
                    <a:moveTo>
                      <a:pt x="0" y="1944806"/>
                    </a:moveTo>
                    <a:cubicBezTo>
                      <a:pt x="47767" y="1992573"/>
                      <a:pt x="95534" y="2040341"/>
                      <a:pt x="116006" y="2094932"/>
                    </a:cubicBezTo>
                    <a:cubicBezTo>
                      <a:pt x="136478" y="2149523"/>
                      <a:pt x="31845" y="2242783"/>
                      <a:pt x="122830" y="2272353"/>
                    </a:cubicBezTo>
                    <a:cubicBezTo>
                      <a:pt x="213815" y="2301923"/>
                      <a:pt x="661917" y="2272353"/>
                      <a:pt x="661917" y="2272353"/>
                    </a:cubicBezTo>
                    <a:lnTo>
                      <a:pt x="2060812" y="2292824"/>
                    </a:lnTo>
                    <a:lnTo>
                      <a:pt x="2449774" y="2286000"/>
                    </a:lnTo>
                    <a:cubicBezTo>
                      <a:pt x="2553269" y="2286000"/>
                      <a:pt x="2634018" y="2344003"/>
                      <a:pt x="2681785" y="2292824"/>
                    </a:cubicBezTo>
                    <a:cubicBezTo>
                      <a:pt x="2729552" y="2241645"/>
                      <a:pt x="2809165" y="2089245"/>
                      <a:pt x="2736377" y="1978926"/>
                    </a:cubicBezTo>
                    <a:cubicBezTo>
                      <a:pt x="2663589" y="1868607"/>
                      <a:pt x="2331493" y="1727580"/>
                      <a:pt x="2245057" y="1630908"/>
                    </a:cubicBezTo>
                    <a:cubicBezTo>
                      <a:pt x="2158621" y="1534236"/>
                      <a:pt x="2223449" y="1463723"/>
                      <a:pt x="2217762" y="1398896"/>
                    </a:cubicBezTo>
                    <a:cubicBezTo>
                      <a:pt x="2212076" y="1334069"/>
                      <a:pt x="2162034" y="1310186"/>
                      <a:pt x="2210938" y="1241947"/>
                    </a:cubicBezTo>
                    <a:cubicBezTo>
                      <a:pt x="2259842" y="1173708"/>
                      <a:pt x="2415654" y="1061114"/>
                      <a:pt x="2511188" y="989463"/>
                    </a:cubicBezTo>
                    <a:cubicBezTo>
                      <a:pt x="2606722" y="917812"/>
                      <a:pt x="2738651" y="888242"/>
                      <a:pt x="2784144" y="812042"/>
                    </a:cubicBezTo>
                    <a:cubicBezTo>
                      <a:pt x="2829637" y="735842"/>
                      <a:pt x="2845559" y="617562"/>
                      <a:pt x="2784144" y="532263"/>
                    </a:cubicBezTo>
                    <a:cubicBezTo>
                      <a:pt x="2722729" y="446964"/>
                      <a:pt x="2676099" y="351430"/>
                      <a:pt x="2415654" y="300251"/>
                    </a:cubicBezTo>
                    <a:cubicBezTo>
                      <a:pt x="2155209" y="249072"/>
                      <a:pt x="1445526" y="237698"/>
                      <a:pt x="1221475" y="225188"/>
                    </a:cubicBezTo>
                    <a:cubicBezTo>
                      <a:pt x="997424" y="212678"/>
                      <a:pt x="1103195" y="262719"/>
                      <a:pt x="1071350" y="225188"/>
                    </a:cubicBezTo>
                    <a:cubicBezTo>
                      <a:pt x="1039505" y="187657"/>
                      <a:pt x="1034955" y="93828"/>
                      <a:pt x="1030406" y="0"/>
                    </a:cubicBezTo>
                  </a:path>
                </a:pathLst>
              </a:custGeom>
              <a:noFill/>
              <a:ln w="539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2BDA5C8F-3A5F-B344-2F1E-CAC9CDB173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08488" y="3227695"/>
                <a:ext cx="759199" cy="47768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7D857C8B-27A7-BF64-E02F-A6414F9C9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1647" y="5264833"/>
                <a:ext cx="400279" cy="11180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37D543D-7D51-08DB-9D9E-15ADA3215852}"/>
                </a:ext>
              </a:extLst>
            </p:cNvPr>
            <p:cNvSpPr/>
            <p:nvPr/>
          </p:nvSpPr>
          <p:spPr>
            <a:xfrm>
              <a:off x="5602406" y="3867940"/>
              <a:ext cx="587978" cy="1932359"/>
            </a:xfrm>
            <a:custGeom>
              <a:avLst/>
              <a:gdLst>
                <a:gd name="connsiteX0" fmla="*/ 88710 w 587978"/>
                <a:gd name="connsiteY0" fmla="*/ 83087 h 1932359"/>
                <a:gd name="connsiteX1" fmla="*/ 163773 w 587978"/>
                <a:gd name="connsiteY1" fmla="*/ 35320 h 1932359"/>
                <a:gd name="connsiteX2" fmla="*/ 211540 w 587978"/>
                <a:gd name="connsiteY2" fmla="*/ 14848 h 1932359"/>
                <a:gd name="connsiteX3" fmla="*/ 416257 w 587978"/>
                <a:gd name="connsiteY3" fmla="*/ 267332 h 1932359"/>
                <a:gd name="connsiteX4" fmla="*/ 580030 w 587978"/>
                <a:gd name="connsiteY4" fmla="*/ 710884 h 1932359"/>
                <a:gd name="connsiteX5" fmla="*/ 545910 w 587978"/>
                <a:gd name="connsiteY5" fmla="*/ 1263618 h 1932359"/>
                <a:gd name="connsiteX6" fmla="*/ 402609 w 587978"/>
                <a:gd name="connsiteY6" fmla="*/ 1563869 h 1932359"/>
                <a:gd name="connsiteX7" fmla="*/ 232012 w 587978"/>
                <a:gd name="connsiteY7" fmla="*/ 1713994 h 1932359"/>
                <a:gd name="connsiteX8" fmla="*/ 0 w 587978"/>
                <a:gd name="connsiteY8" fmla="*/ 1932359 h 193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978" h="1932359">
                  <a:moveTo>
                    <a:pt x="88710" y="83087"/>
                  </a:moveTo>
                  <a:cubicBezTo>
                    <a:pt x="116005" y="64890"/>
                    <a:pt x="143301" y="46693"/>
                    <a:pt x="163773" y="35320"/>
                  </a:cubicBezTo>
                  <a:cubicBezTo>
                    <a:pt x="184245" y="23947"/>
                    <a:pt x="169459" y="-23821"/>
                    <a:pt x="211540" y="14848"/>
                  </a:cubicBezTo>
                  <a:cubicBezTo>
                    <a:pt x="253621" y="53517"/>
                    <a:pt x="354842" y="151326"/>
                    <a:pt x="416257" y="267332"/>
                  </a:cubicBezTo>
                  <a:cubicBezTo>
                    <a:pt x="477672" y="383338"/>
                    <a:pt x="558421" y="544836"/>
                    <a:pt x="580030" y="710884"/>
                  </a:cubicBezTo>
                  <a:cubicBezTo>
                    <a:pt x="601639" y="876932"/>
                    <a:pt x="575480" y="1121454"/>
                    <a:pt x="545910" y="1263618"/>
                  </a:cubicBezTo>
                  <a:cubicBezTo>
                    <a:pt x="516340" y="1405782"/>
                    <a:pt x="454925" y="1488806"/>
                    <a:pt x="402609" y="1563869"/>
                  </a:cubicBezTo>
                  <a:cubicBezTo>
                    <a:pt x="350293" y="1638932"/>
                    <a:pt x="299113" y="1652579"/>
                    <a:pt x="232012" y="1713994"/>
                  </a:cubicBezTo>
                  <a:cubicBezTo>
                    <a:pt x="164911" y="1775409"/>
                    <a:pt x="0" y="1932359"/>
                    <a:pt x="0" y="1932359"/>
                  </a:cubicBezTo>
                </a:path>
              </a:pathLst>
            </a:custGeom>
            <a:noFill/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C3FB4385-7FE3-A4BC-AFF2-FA0E6C576C2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753" y="4725997"/>
              <a:ext cx="0" cy="307075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0B2BA705-9A11-D9E8-E3F9-90FF19254BD3}"/>
              </a:ext>
            </a:extLst>
          </p:cNvPr>
          <p:cNvGrpSpPr/>
          <p:nvPr/>
        </p:nvGrpSpPr>
        <p:grpSpPr>
          <a:xfrm>
            <a:off x="3550995" y="5636377"/>
            <a:ext cx="2066386" cy="388961"/>
            <a:chOff x="3643952" y="5643349"/>
            <a:chExt cx="1924335" cy="388961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7320FC17-5E11-62B6-3D77-5D5F728FEB6B}"/>
                </a:ext>
              </a:extLst>
            </p:cNvPr>
            <p:cNvSpPr/>
            <p:nvPr/>
          </p:nvSpPr>
          <p:spPr>
            <a:xfrm>
              <a:off x="3643952" y="5643349"/>
              <a:ext cx="1924335" cy="388961"/>
            </a:xfrm>
            <a:custGeom>
              <a:avLst/>
              <a:gdLst>
                <a:gd name="connsiteX0" fmla="*/ 1869744 w 1924335"/>
                <a:gd name="connsiteY0" fmla="*/ 0 h 388961"/>
                <a:gd name="connsiteX1" fmla="*/ 1890215 w 1924335"/>
                <a:gd name="connsiteY1" fmla="*/ 136478 h 388961"/>
                <a:gd name="connsiteX2" fmla="*/ 1849272 w 1924335"/>
                <a:gd name="connsiteY2" fmla="*/ 286603 h 388961"/>
                <a:gd name="connsiteX3" fmla="*/ 1862920 w 1924335"/>
                <a:gd name="connsiteY3" fmla="*/ 368490 h 388961"/>
                <a:gd name="connsiteX4" fmla="*/ 1924335 w 1924335"/>
                <a:gd name="connsiteY4" fmla="*/ 382138 h 388961"/>
                <a:gd name="connsiteX5" fmla="*/ 0 w 1924335"/>
                <a:gd name="connsiteY5" fmla="*/ 388961 h 38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335" h="388961">
                  <a:moveTo>
                    <a:pt x="1869744" y="0"/>
                  </a:moveTo>
                  <a:cubicBezTo>
                    <a:pt x="1881685" y="44355"/>
                    <a:pt x="1893627" y="88711"/>
                    <a:pt x="1890215" y="136478"/>
                  </a:cubicBezTo>
                  <a:cubicBezTo>
                    <a:pt x="1886803" y="184245"/>
                    <a:pt x="1853821" y="247934"/>
                    <a:pt x="1849272" y="286603"/>
                  </a:cubicBezTo>
                  <a:cubicBezTo>
                    <a:pt x="1844723" y="325272"/>
                    <a:pt x="1850410" y="352568"/>
                    <a:pt x="1862920" y="368490"/>
                  </a:cubicBezTo>
                  <a:cubicBezTo>
                    <a:pt x="1875430" y="384412"/>
                    <a:pt x="1924335" y="382138"/>
                    <a:pt x="1924335" y="382138"/>
                  </a:cubicBezTo>
                  <a:lnTo>
                    <a:pt x="0" y="388961"/>
                  </a:lnTo>
                </a:path>
              </a:pathLst>
            </a:custGeom>
            <a:noFill/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C2F0C934-3308-D94F-685B-886CCB679869}"/>
                </a:ext>
              </a:extLst>
            </p:cNvPr>
            <p:cNvCxnSpPr/>
            <p:nvPr/>
          </p:nvCxnSpPr>
          <p:spPr>
            <a:xfrm>
              <a:off x="4396243" y="6027316"/>
              <a:ext cx="605662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5C84125-4AD4-BDA5-4A85-A2DF72B25C82}"/>
              </a:ext>
            </a:extLst>
          </p:cNvPr>
          <p:cNvGrpSpPr/>
          <p:nvPr/>
        </p:nvGrpSpPr>
        <p:grpSpPr>
          <a:xfrm>
            <a:off x="5632354" y="3753654"/>
            <a:ext cx="2748775" cy="1979981"/>
            <a:chOff x="5518912" y="3819214"/>
            <a:chExt cx="2748775" cy="197998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25698EF-21DA-6389-6A78-AC40D7D75797}"/>
                </a:ext>
              </a:extLst>
            </p:cNvPr>
            <p:cNvGrpSpPr/>
            <p:nvPr/>
          </p:nvGrpSpPr>
          <p:grpSpPr>
            <a:xfrm>
              <a:off x="5518912" y="3819214"/>
              <a:ext cx="2748775" cy="1979981"/>
              <a:chOff x="6857699" y="3228122"/>
              <a:chExt cx="3118302" cy="2081849"/>
            </a:xfrm>
          </p:grpSpPr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1F73640A-28C2-41F1-ED37-DA2898720B34}"/>
                  </a:ext>
                </a:extLst>
              </p:cNvPr>
              <p:cNvSpPr/>
              <p:nvPr/>
            </p:nvSpPr>
            <p:spPr>
              <a:xfrm>
                <a:off x="6924660" y="3228122"/>
                <a:ext cx="3051341" cy="1311184"/>
              </a:xfrm>
              <a:custGeom>
                <a:avLst/>
                <a:gdLst>
                  <a:gd name="connsiteX0" fmla="*/ 3016220 w 3051341"/>
                  <a:gd name="connsiteY0" fmla="*/ 1297220 h 1311184"/>
                  <a:gd name="connsiteX1" fmla="*/ 2474514 w 3051341"/>
                  <a:gd name="connsiteY1" fmla="*/ 1310221 h 1311184"/>
                  <a:gd name="connsiteX2" fmla="*/ 2470180 w 3051341"/>
                  <a:gd name="connsiteY2" fmla="*/ 1310221 h 1311184"/>
                  <a:gd name="connsiteX3" fmla="*/ 2461513 w 3051341"/>
                  <a:gd name="connsiteY3" fmla="*/ 1301554 h 1311184"/>
                  <a:gd name="connsiteX4" fmla="*/ 2435511 w 3051341"/>
                  <a:gd name="connsiteY4" fmla="*/ 1284219 h 1311184"/>
                  <a:gd name="connsiteX5" fmla="*/ 2435511 w 3051341"/>
                  <a:gd name="connsiteY5" fmla="*/ 1258217 h 1311184"/>
                  <a:gd name="connsiteX6" fmla="*/ 2444178 w 3051341"/>
                  <a:gd name="connsiteY6" fmla="*/ 1249550 h 1311184"/>
                  <a:gd name="connsiteX7" fmla="*/ 2461513 w 3051341"/>
                  <a:gd name="connsiteY7" fmla="*/ 1219215 h 1311184"/>
                  <a:gd name="connsiteX8" fmla="*/ 2920880 w 3051341"/>
                  <a:gd name="connsiteY8" fmla="*/ 941861 h 1311184"/>
                  <a:gd name="connsiteX9" fmla="*/ 2972884 w 3051341"/>
                  <a:gd name="connsiteY9" fmla="*/ 915859 h 1311184"/>
                  <a:gd name="connsiteX10" fmla="*/ 3020554 w 3051341"/>
                  <a:gd name="connsiteY10" fmla="*/ 824853 h 1311184"/>
                  <a:gd name="connsiteX11" fmla="*/ 3029221 w 3051341"/>
                  <a:gd name="connsiteY11" fmla="*/ 803184 h 1311184"/>
                  <a:gd name="connsiteX12" fmla="*/ 3046556 w 3051341"/>
                  <a:gd name="connsiteY12" fmla="*/ 738180 h 1311184"/>
                  <a:gd name="connsiteX13" fmla="*/ 3050889 w 3051341"/>
                  <a:gd name="connsiteY13" fmla="*/ 655840 h 1311184"/>
                  <a:gd name="connsiteX14" fmla="*/ 3037888 w 3051341"/>
                  <a:gd name="connsiteY14" fmla="*/ 616837 h 1311184"/>
                  <a:gd name="connsiteX15" fmla="*/ 3020554 w 3051341"/>
                  <a:gd name="connsiteY15" fmla="*/ 543165 h 1311184"/>
                  <a:gd name="connsiteX16" fmla="*/ 2990218 w 3051341"/>
                  <a:gd name="connsiteY16" fmla="*/ 495495 h 1311184"/>
                  <a:gd name="connsiteX17" fmla="*/ 2938214 w 3051341"/>
                  <a:gd name="connsiteY17" fmla="*/ 447825 h 1311184"/>
                  <a:gd name="connsiteX18" fmla="*/ 2881877 w 3051341"/>
                  <a:gd name="connsiteY18" fmla="*/ 408822 h 1311184"/>
                  <a:gd name="connsiteX19" fmla="*/ 2834207 w 3051341"/>
                  <a:gd name="connsiteY19" fmla="*/ 378487 h 1311184"/>
                  <a:gd name="connsiteX20" fmla="*/ 2756201 w 3051341"/>
                  <a:gd name="connsiteY20" fmla="*/ 335150 h 1311184"/>
                  <a:gd name="connsiteX21" fmla="*/ 2721532 w 3051341"/>
                  <a:gd name="connsiteY21" fmla="*/ 317816 h 1311184"/>
                  <a:gd name="connsiteX22" fmla="*/ 2656527 w 3051341"/>
                  <a:gd name="connsiteY22" fmla="*/ 291814 h 1311184"/>
                  <a:gd name="connsiteX23" fmla="*/ 2604523 w 3051341"/>
                  <a:gd name="connsiteY23" fmla="*/ 265812 h 1311184"/>
                  <a:gd name="connsiteX24" fmla="*/ 2548186 w 3051341"/>
                  <a:gd name="connsiteY24" fmla="*/ 235476 h 1311184"/>
                  <a:gd name="connsiteX25" fmla="*/ 2500516 w 3051341"/>
                  <a:gd name="connsiteY25" fmla="*/ 213808 h 1311184"/>
                  <a:gd name="connsiteX26" fmla="*/ 2439845 w 3051341"/>
                  <a:gd name="connsiteY26" fmla="*/ 192140 h 1311184"/>
                  <a:gd name="connsiteX27" fmla="*/ 2379174 w 3051341"/>
                  <a:gd name="connsiteY27" fmla="*/ 170471 h 1311184"/>
                  <a:gd name="connsiteX28" fmla="*/ 2340171 w 3051341"/>
                  <a:gd name="connsiteY28" fmla="*/ 174805 h 1311184"/>
                  <a:gd name="connsiteX29" fmla="*/ 823394 w 3051341"/>
                  <a:gd name="connsiteY29" fmla="*/ 144470 h 1311184"/>
                  <a:gd name="connsiteX30" fmla="*/ 736721 w 3051341"/>
                  <a:gd name="connsiteY30" fmla="*/ 144470 h 1311184"/>
                  <a:gd name="connsiteX31" fmla="*/ 676050 w 3051341"/>
                  <a:gd name="connsiteY31" fmla="*/ 144470 h 1311184"/>
                  <a:gd name="connsiteX32" fmla="*/ 624046 w 3051341"/>
                  <a:gd name="connsiteY32" fmla="*/ 144470 h 1311184"/>
                  <a:gd name="connsiteX33" fmla="*/ 589377 w 3051341"/>
                  <a:gd name="connsiteY33" fmla="*/ 140136 h 1311184"/>
                  <a:gd name="connsiteX34" fmla="*/ 567708 w 3051341"/>
                  <a:gd name="connsiteY34" fmla="*/ 140136 h 1311184"/>
                  <a:gd name="connsiteX35" fmla="*/ 550374 w 3051341"/>
                  <a:gd name="connsiteY35" fmla="*/ 140136 h 1311184"/>
                  <a:gd name="connsiteX36" fmla="*/ 533039 w 3051341"/>
                  <a:gd name="connsiteY36" fmla="*/ 140136 h 1311184"/>
                  <a:gd name="connsiteX37" fmla="*/ 489703 w 3051341"/>
                  <a:gd name="connsiteY37" fmla="*/ 140136 h 1311184"/>
                  <a:gd name="connsiteX38" fmla="*/ 489703 w 3051341"/>
                  <a:gd name="connsiteY38" fmla="*/ 140136 h 1311184"/>
                  <a:gd name="connsiteX39" fmla="*/ 463701 w 3051341"/>
                  <a:gd name="connsiteY39" fmla="*/ 140136 h 1311184"/>
                  <a:gd name="connsiteX40" fmla="*/ 424698 w 3051341"/>
                  <a:gd name="connsiteY40" fmla="*/ 144470 h 1311184"/>
                  <a:gd name="connsiteX41" fmla="*/ 420364 w 3051341"/>
                  <a:gd name="connsiteY41" fmla="*/ 144470 h 1311184"/>
                  <a:gd name="connsiteX42" fmla="*/ 416031 w 3051341"/>
                  <a:gd name="connsiteY42" fmla="*/ 144470 h 1311184"/>
                  <a:gd name="connsiteX43" fmla="*/ 398696 w 3051341"/>
                  <a:gd name="connsiteY43" fmla="*/ 131469 h 1311184"/>
                  <a:gd name="connsiteX44" fmla="*/ 377028 w 3051341"/>
                  <a:gd name="connsiteY44" fmla="*/ 114134 h 1311184"/>
                  <a:gd name="connsiteX45" fmla="*/ 351026 w 3051341"/>
                  <a:gd name="connsiteY45" fmla="*/ 96799 h 1311184"/>
                  <a:gd name="connsiteX46" fmla="*/ 329358 w 3051341"/>
                  <a:gd name="connsiteY46" fmla="*/ 83799 h 1311184"/>
                  <a:gd name="connsiteX47" fmla="*/ 303356 w 3051341"/>
                  <a:gd name="connsiteY47" fmla="*/ 70798 h 1311184"/>
                  <a:gd name="connsiteX48" fmla="*/ 277354 w 3051341"/>
                  <a:gd name="connsiteY48" fmla="*/ 53463 h 1311184"/>
                  <a:gd name="connsiteX49" fmla="*/ 260019 w 3051341"/>
                  <a:gd name="connsiteY49" fmla="*/ 36128 h 1311184"/>
                  <a:gd name="connsiteX50" fmla="*/ 238351 w 3051341"/>
                  <a:gd name="connsiteY50" fmla="*/ 27461 h 1311184"/>
                  <a:gd name="connsiteX51" fmla="*/ 216683 w 3051341"/>
                  <a:gd name="connsiteY51" fmla="*/ 18794 h 1311184"/>
                  <a:gd name="connsiteX52" fmla="*/ 195014 w 3051341"/>
                  <a:gd name="connsiteY52" fmla="*/ 1459 h 1311184"/>
                  <a:gd name="connsiteX53" fmla="*/ 169013 w 3051341"/>
                  <a:gd name="connsiteY53" fmla="*/ 1459 h 1311184"/>
                  <a:gd name="connsiteX54" fmla="*/ 134343 w 3051341"/>
                  <a:gd name="connsiteY54" fmla="*/ 5793 h 1311184"/>
                  <a:gd name="connsiteX55" fmla="*/ 99674 w 3051341"/>
                  <a:gd name="connsiteY55" fmla="*/ 23127 h 1311184"/>
                  <a:gd name="connsiteX56" fmla="*/ 69339 w 3051341"/>
                  <a:gd name="connsiteY56" fmla="*/ 44796 h 1311184"/>
                  <a:gd name="connsiteX57" fmla="*/ 47670 w 3051341"/>
                  <a:gd name="connsiteY57" fmla="*/ 62130 h 1311184"/>
                  <a:gd name="connsiteX58" fmla="*/ 43337 w 3051341"/>
                  <a:gd name="connsiteY58" fmla="*/ 79465 h 1311184"/>
                  <a:gd name="connsiteX59" fmla="*/ 26002 w 3051341"/>
                  <a:gd name="connsiteY59" fmla="*/ 96799 h 1311184"/>
                  <a:gd name="connsiteX60" fmla="*/ 0 w 3051341"/>
                  <a:gd name="connsiteY60" fmla="*/ 101133 h 1311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051341" h="1311184">
                    <a:moveTo>
                      <a:pt x="3016220" y="1297220"/>
                    </a:moveTo>
                    <a:lnTo>
                      <a:pt x="2474514" y="1310221"/>
                    </a:lnTo>
                    <a:cubicBezTo>
                      <a:pt x="2383507" y="1312388"/>
                      <a:pt x="2470180" y="1310221"/>
                      <a:pt x="2470180" y="1310221"/>
                    </a:cubicBezTo>
                    <a:cubicBezTo>
                      <a:pt x="2468013" y="1308777"/>
                      <a:pt x="2467291" y="1305888"/>
                      <a:pt x="2461513" y="1301554"/>
                    </a:cubicBezTo>
                    <a:cubicBezTo>
                      <a:pt x="2455735" y="1297220"/>
                      <a:pt x="2439845" y="1291442"/>
                      <a:pt x="2435511" y="1284219"/>
                    </a:cubicBezTo>
                    <a:cubicBezTo>
                      <a:pt x="2431177" y="1276996"/>
                      <a:pt x="2435511" y="1258217"/>
                      <a:pt x="2435511" y="1258217"/>
                    </a:cubicBezTo>
                    <a:cubicBezTo>
                      <a:pt x="2436955" y="1252439"/>
                      <a:pt x="2439844" y="1256050"/>
                      <a:pt x="2444178" y="1249550"/>
                    </a:cubicBezTo>
                    <a:cubicBezTo>
                      <a:pt x="2448512" y="1243050"/>
                      <a:pt x="2382063" y="1270497"/>
                      <a:pt x="2461513" y="1219215"/>
                    </a:cubicBezTo>
                    <a:cubicBezTo>
                      <a:pt x="2540963" y="1167933"/>
                      <a:pt x="2835652" y="992420"/>
                      <a:pt x="2920880" y="941861"/>
                    </a:cubicBezTo>
                    <a:cubicBezTo>
                      <a:pt x="3006108" y="891302"/>
                      <a:pt x="2956272" y="935360"/>
                      <a:pt x="2972884" y="915859"/>
                    </a:cubicBezTo>
                    <a:cubicBezTo>
                      <a:pt x="2989496" y="896358"/>
                      <a:pt x="3011165" y="843632"/>
                      <a:pt x="3020554" y="824853"/>
                    </a:cubicBezTo>
                    <a:cubicBezTo>
                      <a:pt x="3029943" y="806074"/>
                      <a:pt x="3024887" y="817629"/>
                      <a:pt x="3029221" y="803184"/>
                    </a:cubicBezTo>
                    <a:cubicBezTo>
                      <a:pt x="3033555" y="788738"/>
                      <a:pt x="3042945" y="762737"/>
                      <a:pt x="3046556" y="738180"/>
                    </a:cubicBezTo>
                    <a:cubicBezTo>
                      <a:pt x="3050167" y="713623"/>
                      <a:pt x="3052334" y="676064"/>
                      <a:pt x="3050889" y="655840"/>
                    </a:cubicBezTo>
                    <a:cubicBezTo>
                      <a:pt x="3049444" y="635616"/>
                      <a:pt x="3042944" y="635616"/>
                      <a:pt x="3037888" y="616837"/>
                    </a:cubicBezTo>
                    <a:cubicBezTo>
                      <a:pt x="3032832" y="598058"/>
                      <a:pt x="3028499" y="563389"/>
                      <a:pt x="3020554" y="543165"/>
                    </a:cubicBezTo>
                    <a:cubicBezTo>
                      <a:pt x="3012609" y="522941"/>
                      <a:pt x="3003941" y="511385"/>
                      <a:pt x="2990218" y="495495"/>
                    </a:cubicBezTo>
                    <a:cubicBezTo>
                      <a:pt x="2976495" y="479605"/>
                      <a:pt x="2956271" y="462270"/>
                      <a:pt x="2938214" y="447825"/>
                    </a:cubicBezTo>
                    <a:cubicBezTo>
                      <a:pt x="2920157" y="433380"/>
                      <a:pt x="2899211" y="420378"/>
                      <a:pt x="2881877" y="408822"/>
                    </a:cubicBezTo>
                    <a:cubicBezTo>
                      <a:pt x="2864542" y="397266"/>
                      <a:pt x="2855153" y="390766"/>
                      <a:pt x="2834207" y="378487"/>
                    </a:cubicBezTo>
                    <a:cubicBezTo>
                      <a:pt x="2813261" y="366208"/>
                      <a:pt x="2774980" y="345262"/>
                      <a:pt x="2756201" y="335150"/>
                    </a:cubicBezTo>
                    <a:cubicBezTo>
                      <a:pt x="2737422" y="325038"/>
                      <a:pt x="2738144" y="325039"/>
                      <a:pt x="2721532" y="317816"/>
                    </a:cubicBezTo>
                    <a:cubicBezTo>
                      <a:pt x="2704920" y="310593"/>
                      <a:pt x="2676029" y="300481"/>
                      <a:pt x="2656527" y="291814"/>
                    </a:cubicBezTo>
                    <a:cubicBezTo>
                      <a:pt x="2637025" y="283147"/>
                      <a:pt x="2622580" y="275202"/>
                      <a:pt x="2604523" y="265812"/>
                    </a:cubicBezTo>
                    <a:cubicBezTo>
                      <a:pt x="2586466" y="256422"/>
                      <a:pt x="2565520" y="244143"/>
                      <a:pt x="2548186" y="235476"/>
                    </a:cubicBezTo>
                    <a:cubicBezTo>
                      <a:pt x="2530852" y="226809"/>
                      <a:pt x="2518573" y="221031"/>
                      <a:pt x="2500516" y="213808"/>
                    </a:cubicBezTo>
                    <a:cubicBezTo>
                      <a:pt x="2482459" y="206585"/>
                      <a:pt x="2439845" y="192140"/>
                      <a:pt x="2439845" y="192140"/>
                    </a:cubicBezTo>
                    <a:cubicBezTo>
                      <a:pt x="2419621" y="184917"/>
                      <a:pt x="2395786" y="173360"/>
                      <a:pt x="2379174" y="170471"/>
                    </a:cubicBezTo>
                    <a:cubicBezTo>
                      <a:pt x="2362562" y="167582"/>
                      <a:pt x="2340171" y="174805"/>
                      <a:pt x="2340171" y="174805"/>
                    </a:cubicBezTo>
                    <a:lnTo>
                      <a:pt x="823394" y="144470"/>
                    </a:lnTo>
                    <a:cubicBezTo>
                      <a:pt x="556152" y="139414"/>
                      <a:pt x="736721" y="144470"/>
                      <a:pt x="736721" y="144470"/>
                    </a:cubicBezTo>
                    <a:lnTo>
                      <a:pt x="676050" y="144470"/>
                    </a:lnTo>
                    <a:cubicBezTo>
                      <a:pt x="657271" y="144470"/>
                      <a:pt x="638491" y="145192"/>
                      <a:pt x="624046" y="144470"/>
                    </a:cubicBezTo>
                    <a:cubicBezTo>
                      <a:pt x="609601" y="143748"/>
                      <a:pt x="598767" y="140858"/>
                      <a:pt x="589377" y="140136"/>
                    </a:cubicBezTo>
                    <a:cubicBezTo>
                      <a:pt x="579987" y="139414"/>
                      <a:pt x="567708" y="140136"/>
                      <a:pt x="567708" y="140136"/>
                    </a:cubicBezTo>
                    <a:lnTo>
                      <a:pt x="550374" y="140136"/>
                    </a:lnTo>
                    <a:lnTo>
                      <a:pt x="533039" y="140136"/>
                    </a:lnTo>
                    <a:lnTo>
                      <a:pt x="489703" y="140136"/>
                    </a:lnTo>
                    <a:lnTo>
                      <a:pt x="489703" y="140136"/>
                    </a:lnTo>
                    <a:lnTo>
                      <a:pt x="463701" y="140136"/>
                    </a:lnTo>
                    <a:cubicBezTo>
                      <a:pt x="452867" y="140858"/>
                      <a:pt x="424698" y="144470"/>
                      <a:pt x="424698" y="144470"/>
                    </a:cubicBezTo>
                    <a:cubicBezTo>
                      <a:pt x="417475" y="145192"/>
                      <a:pt x="420364" y="144470"/>
                      <a:pt x="420364" y="144470"/>
                    </a:cubicBezTo>
                    <a:lnTo>
                      <a:pt x="416031" y="144470"/>
                    </a:lnTo>
                    <a:cubicBezTo>
                      <a:pt x="412420" y="142303"/>
                      <a:pt x="405196" y="136525"/>
                      <a:pt x="398696" y="131469"/>
                    </a:cubicBezTo>
                    <a:cubicBezTo>
                      <a:pt x="392195" y="126413"/>
                      <a:pt x="384973" y="119912"/>
                      <a:pt x="377028" y="114134"/>
                    </a:cubicBezTo>
                    <a:cubicBezTo>
                      <a:pt x="369083" y="108356"/>
                      <a:pt x="358971" y="101855"/>
                      <a:pt x="351026" y="96799"/>
                    </a:cubicBezTo>
                    <a:cubicBezTo>
                      <a:pt x="343081" y="91743"/>
                      <a:pt x="329358" y="83799"/>
                      <a:pt x="329358" y="83799"/>
                    </a:cubicBezTo>
                    <a:cubicBezTo>
                      <a:pt x="321413" y="79466"/>
                      <a:pt x="303356" y="70798"/>
                      <a:pt x="303356" y="70798"/>
                    </a:cubicBezTo>
                    <a:cubicBezTo>
                      <a:pt x="294689" y="65742"/>
                      <a:pt x="277354" y="53463"/>
                      <a:pt x="277354" y="53463"/>
                    </a:cubicBezTo>
                    <a:cubicBezTo>
                      <a:pt x="270131" y="47685"/>
                      <a:pt x="260019" y="36128"/>
                      <a:pt x="260019" y="36128"/>
                    </a:cubicBezTo>
                    <a:cubicBezTo>
                      <a:pt x="253519" y="31794"/>
                      <a:pt x="238351" y="27461"/>
                      <a:pt x="238351" y="27461"/>
                    </a:cubicBezTo>
                    <a:cubicBezTo>
                      <a:pt x="231128" y="24572"/>
                      <a:pt x="223906" y="23128"/>
                      <a:pt x="216683" y="18794"/>
                    </a:cubicBezTo>
                    <a:cubicBezTo>
                      <a:pt x="209460" y="14460"/>
                      <a:pt x="202959" y="4348"/>
                      <a:pt x="195014" y="1459"/>
                    </a:cubicBezTo>
                    <a:cubicBezTo>
                      <a:pt x="187069" y="-1430"/>
                      <a:pt x="179125" y="737"/>
                      <a:pt x="169013" y="1459"/>
                    </a:cubicBezTo>
                    <a:cubicBezTo>
                      <a:pt x="158901" y="2181"/>
                      <a:pt x="145899" y="2182"/>
                      <a:pt x="134343" y="5793"/>
                    </a:cubicBezTo>
                    <a:cubicBezTo>
                      <a:pt x="122787" y="9404"/>
                      <a:pt x="110508" y="16627"/>
                      <a:pt x="99674" y="23127"/>
                    </a:cubicBezTo>
                    <a:cubicBezTo>
                      <a:pt x="88840" y="29627"/>
                      <a:pt x="78006" y="38296"/>
                      <a:pt x="69339" y="44796"/>
                    </a:cubicBezTo>
                    <a:cubicBezTo>
                      <a:pt x="60672" y="51296"/>
                      <a:pt x="47670" y="62130"/>
                      <a:pt x="47670" y="62130"/>
                    </a:cubicBezTo>
                    <a:cubicBezTo>
                      <a:pt x="43336" y="67908"/>
                      <a:pt x="46948" y="73687"/>
                      <a:pt x="43337" y="79465"/>
                    </a:cubicBezTo>
                    <a:cubicBezTo>
                      <a:pt x="39726" y="85243"/>
                      <a:pt x="33225" y="93188"/>
                      <a:pt x="26002" y="96799"/>
                    </a:cubicBezTo>
                    <a:cubicBezTo>
                      <a:pt x="18779" y="100410"/>
                      <a:pt x="9389" y="100771"/>
                      <a:pt x="0" y="101133"/>
                    </a:cubicBezTo>
                  </a:path>
                </a:pathLst>
              </a:custGeom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F3A46F45-836F-31A5-5289-7F69E90F0BB7}"/>
                  </a:ext>
                </a:extLst>
              </p:cNvPr>
              <p:cNvSpPr/>
              <p:nvPr/>
            </p:nvSpPr>
            <p:spPr>
              <a:xfrm>
                <a:off x="6857699" y="3376020"/>
                <a:ext cx="790350" cy="1933951"/>
              </a:xfrm>
              <a:custGeom>
                <a:avLst/>
                <a:gdLst>
                  <a:gd name="connsiteX0" fmla="*/ 524371 w 790349"/>
                  <a:gd name="connsiteY0" fmla="*/ 0 h 1933951"/>
                  <a:gd name="connsiteX1" fmla="*/ 589376 w 790349"/>
                  <a:gd name="connsiteY1" fmla="*/ 151677 h 1933951"/>
                  <a:gd name="connsiteX2" fmla="*/ 628379 w 790349"/>
                  <a:gd name="connsiteY2" fmla="*/ 216682 h 1933951"/>
                  <a:gd name="connsiteX3" fmla="*/ 667382 w 790349"/>
                  <a:gd name="connsiteY3" fmla="*/ 290354 h 1933951"/>
                  <a:gd name="connsiteX4" fmla="*/ 693384 w 790349"/>
                  <a:gd name="connsiteY4" fmla="*/ 351025 h 1933951"/>
                  <a:gd name="connsiteX5" fmla="*/ 706385 w 790349"/>
                  <a:gd name="connsiteY5" fmla="*/ 411696 h 1933951"/>
                  <a:gd name="connsiteX6" fmla="*/ 723719 w 790349"/>
                  <a:gd name="connsiteY6" fmla="*/ 463700 h 1933951"/>
                  <a:gd name="connsiteX7" fmla="*/ 736720 w 790349"/>
                  <a:gd name="connsiteY7" fmla="*/ 520037 h 1933951"/>
                  <a:gd name="connsiteX8" fmla="*/ 754055 w 790349"/>
                  <a:gd name="connsiteY8" fmla="*/ 593710 h 1933951"/>
                  <a:gd name="connsiteX9" fmla="*/ 767056 w 790349"/>
                  <a:gd name="connsiteY9" fmla="*/ 663048 h 1933951"/>
                  <a:gd name="connsiteX10" fmla="*/ 762722 w 790349"/>
                  <a:gd name="connsiteY10" fmla="*/ 715052 h 1933951"/>
                  <a:gd name="connsiteX11" fmla="*/ 771389 w 790349"/>
                  <a:gd name="connsiteY11" fmla="*/ 771389 h 1933951"/>
                  <a:gd name="connsiteX12" fmla="*/ 775723 w 790349"/>
                  <a:gd name="connsiteY12" fmla="*/ 797391 h 1933951"/>
                  <a:gd name="connsiteX13" fmla="*/ 788724 w 790349"/>
                  <a:gd name="connsiteY13" fmla="*/ 866729 h 1933951"/>
                  <a:gd name="connsiteX14" fmla="*/ 788724 w 790349"/>
                  <a:gd name="connsiteY14" fmla="*/ 918733 h 1933951"/>
                  <a:gd name="connsiteX15" fmla="*/ 775723 w 790349"/>
                  <a:gd name="connsiteY15" fmla="*/ 1001073 h 1933951"/>
                  <a:gd name="connsiteX16" fmla="*/ 758389 w 790349"/>
                  <a:gd name="connsiteY16" fmla="*/ 1118081 h 1933951"/>
                  <a:gd name="connsiteX17" fmla="*/ 745388 w 790349"/>
                  <a:gd name="connsiteY17" fmla="*/ 1196087 h 1933951"/>
                  <a:gd name="connsiteX18" fmla="*/ 732387 w 790349"/>
                  <a:gd name="connsiteY18" fmla="*/ 1295761 h 1933951"/>
                  <a:gd name="connsiteX19" fmla="*/ 728053 w 790349"/>
                  <a:gd name="connsiteY19" fmla="*/ 1261091 h 1933951"/>
                  <a:gd name="connsiteX20" fmla="*/ 710718 w 790349"/>
                  <a:gd name="connsiteY20" fmla="*/ 1308762 h 1933951"/>
                  <a:gd name="connsiteX21" fmla="*/ 680383 w 790349"/>
                  <a:gd name="connsiteY21" fmla="*/ 1365099 h 1933951"/>
                  <a:gd name="connsiteX22" fmla="*/ 654381 w 790349"/>
                  <a:gd name="connsiteY22" fmla="*/ 1434437 h 1933951"/>
                  <a:gd name="connsiteX23" fmla="*/ 624045 w 790349"/>
                  <a:gd name="connsiteY23" fmla="*/ 1499442 h 1933951"/>
                  <a:gd name="connsiteX24" fmla="*/ 585043 w 790349"/>
                  <a:gd name="connsiteY24" fmla="*/ 1560113 h 1933951"/>
                  <a:gd name="connsiteX25" fmla="*/ 546040 w 790349"/>
                  <a:gd name="connsiteY25" fmla="*/ 1612117 h 1933951"/>
                  <a:gd name="connsiteX26" fmla="*/ 520038 w 790349"/>
                  <a:gd name="connsiteY26" fmla="*/ 1655454 h 1933951"/>
                  <a:gd name="connsiteX27" fmla="*/ 481035 w 790349"/>
                  <a:gd name="connsiteY27" fmla="*/ 1707457 h 1933951"/>
                  <a:gd name="connsiteX28" fmla="*/ 459367 w 790349"/>
                  <a:gd name="connsiteY28" fmla="*/ 1750794 h 1933951"/>
                  <a:gd name="connsiteX29" fmla="*/ 433365 w 790349"/>
                  <a:gd name="connsiteY29" fmla="*/ 1768128 h 1933951"/>
                  <a:gd name="connsiteX30" fmla="*/ 394362 w 790349"/>
                  <a:gd name="connsiteY30" fmla="*/ 1807131 h 1933951"/>
                  <a:gd name="connsiteX31" fmla="*/ 346692 w 790349"/>
                  <a:gd name="connsiteY31" fmla="*/ 1837467 h 1933951"/>
                  <a:gd name="connsiteX32" fmla="*/ 329357 w 790349"/>
                  <a:gd name="connsiteY32" fmla="*/ 1846134 h 1933951"/>
                  <a:gd name="connsiteX33" fmla="*/ 234017 w 790349"/>
                  <a:gd name="connsiteY33" fmla="*/ 1902472 h 1933951"/>
                  <a:gd name="connsiteX34" fmla="*/ 186347 w 790349"/>
                  <a:gd name="connsiteY34" fmla="*/ 1928473 h 1933951"/>
                  <a:gd name="connsiteX35" fmla="*/ 182013 w 790349"/>
                  <a:gd name="connsiteY35" fmla="*/ 1932807 h 1933951"/>
                  <a:gd name="connsiteX36" fmla="*/ 147344 w 790349"/>
                  <a:gd name="connsiteY36" fmla="*/ 1932807 h 1933951"/>
                  <a:gd name="connsiteX37" fmla="*/ 134343 w 790349"/>
                  <a:gd name="connsiteY37" fmla="*/ 1919806 h 1933951"/>
                  <a:gd name="connsiteX38" fmla="*/ 99674 w 790349"/>
                  <a:gd name="connsiteY38" fmla="*/ 1859135 h 1933951"/>
                  <a:gd name="connsiteX39" fmla="*/ 78006 w 790349"/>
                  <a:gd name="connsiteY39" fmla="*/ 1846134 h 1933951"/>
                  <a:gd name="connsiteX40" fmla="*/ 56337 w 790349"/>
                  <a:gd name="connsiteY40" fmla="*/ 1833133 h 1933951"/>
                  <a:gd name="connsiteX41" fmla="*/ 34669 w 790349"/>
                  <a:gd name="connsiteY41" fmla="*/ 1815799 h 1933951"/>
                  <a:gd name="connsiteX42" fmla="*/ 21668 w 790349"/>
                  <a:gd name="connsiteY42" fmla="*/ 1794130 h 1933951"/>
                  <a:gd name="connsiteX43" fmla="*/ 0 w 790349"/>
                  <a:gd name="connsiteY43" fmla="*/ 1772462 h 193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0349" h="1933951">
                    <a:moveTo>
                      <a:pt x="524371" y="0"/>
                    </a:moveTo>
                    <a:cubicBezTo>
                      <a:pt x="548206" y="57781"/>
                      <a:pt x="572041" y="115563"/>
                      <a:pt x="589376" y="151677"/>
                    </a:cubicBezTo>
                    <a:cubicBezTo>
                      <a:pt x="606711" y="187791"/>
                      <a:pt x="615378" y="193569"/>
                      <a:pt x="628379" y="216682"/>
                    </a:cubicBezTo>
                    <a:cubicBezTo>
                      <a:pt x="641380" y="239795"/>
                      <a:pt x="656548" y="267964"/>
                      <a:pt x="667382" y="290354"/>
                    </a:cubicBezTo>
                    <a:cubicBezTo>
                      <a:pt x="678216" y="312744"/>
                      <a:pt x="686884" y="330801"/>
                      <a:pt x="693384" y="351025"/>
                    </a:cubicBezTo>
                    <a:cubicBezTo>
                      <a:pt x="699884" y="371249"/>
                      <a:pt x="701329" y="392917"/>
                      <a:pt x="706385" y="411696"/>
                    </a:cubicBezTo>
                    <a:cubicBezTo>
                      <a:pt x="711441" y="430475"/>
                      <a:pt x="718663" y="445643"/>
                      <a:pt x="723719" y="463700"/>
                    </a:cubicBezTo>
                    <a:cubicBezTo>
                      <a:pt x="728775" y="481757"/>
                      <a:pt x="731664" y="498369"/>
                      <a:pt x="736720" y="520037"/>
                    </a:cubicBezTo>
                    <a:cubicBezTo>
                      <a:pt x="741776" y="541705"/>
                      <a:pt x="748999" y="569875"/>
                      <a:pt x="754055" y="593710"/>
                    </a:cubicBezTo>
                    <a:cubicBezTo>
                      <a:pt x="759111" y="617545"/>
                      <a:pt x="765612" y="642824"/>
                      <a:pt x="767056" y="663048"/>
                    </a:cubicBezTo>
                    <a:cubicBezTo>
                      <a:pt x="768500" y="683272"/>
                      <a:pt x="762000" y="696995"/>
                      <a:pt x="762722" y="715052"/>
                    </a:cubicBezTo>
                    <a:cubicBezTo>
                      <a:pt x="763444" y="733109"/>
                      <a:pt x="771389" y="771389"/>
                      <a:pt x="771389" y="771389"/>
                    </a:cubicBezTo>
                    <a:cubicBezTo>
                      <a:pt x="773556" y="785112"/>
                      <a:pt x="772834" y="781501"/>
                      <a:pt x="775723" y="797391"/>
                    </a:cubicBezTo>
                    <a:cubicBezTo>
                      <a:pt x="778612" y="813281"/>
                      <a:pt x="786557" y="846505"/>
                      <a:pt x="788724" y="866729"/>
                    </a:cubicBezTo>
                    <a:cubicBezTo>
                      <a:pt x="790891" y="886953"/>
                      <a:pt x="790891" y="896342"/>
                      <a:pt x="788724" y="918733"/>
                    </a:cubicBezTo>
                    <a:cubicBezTo>
                      <a:pt x="786557" y="941124"/>
                      <a:pt x="780779" y="967848"/>
                      <a:pt x="775723" y="1001073"/>
                    </a:cubicBezTo>
                    <a:cubicBezTo>
                      <a:pt x="770667" y="1034298"/>
                      <a:pt x="763445" y="1085579"/>
                      <a:pt x="758389" y="1118081"/>
                    </a:cubicBezTo>
                    <a:cubicBezTo>
                      <a:pt x="753333" y="1150583"/>
                      <a:pt x="749722" y="1166474"/>
                      <a:pt x="745388" y="1196087"/>
                    </a:cubicBezTo>
                    <a:cubicBezTo>
                      <a:pt x="741054" y="1225700"/>
                      <a:pt x="735276" y="1284927"/>
                      <a:pt x="732387" y="1295761"/>
                    </a:cubicBezTo>
                    <a:cubicBezTo>
                      <a:pt x="729498" y="1306595"/>
                      <a:pt x="731664" y="1258924"/>
                      <a:pt x="728053" y="1261091"/>
                    </a:cubicBezTo>
                    <a:cubicBezTo>
                      <a:pt x="724442" y="1263258"/>
                      <a:pt x="718663" y="1291427"/>
                      <a:pt x="710718" y="1308762"/>
                    </a:cubicBezTo>
                    <a:cubicBezTo>
                      <a:pt x="702773" y="1326097"/>
                      <a:pt x="689772" y="1344153"/>
                      <a:pt x="680383" y="1365099"/>
                    </a:cubicBezTo>
                    <a:cubicBezTo>
                      <a:pt x="670994" y="1386045"/>
                      <a:pt x="663771" y="1412047"/>
                      <a:pt x="654381" y="1434437"/>
                    </a:cubicBezTo>
                    <a:cubicBezTo>
                      <a:pt x="644991" y="1456827"/>
                      <a:pt x="635601" y="1478496"/>
                      <a:pt x="624045" y="1499442"/>
                    </a:cubicBezTo>
                    <a:cubicBezTo>
                      <a:pt x="612489" y="1520388"/>
                      <a:pt x="598044" y="1541334"/>
                      <a:pt x="585043" y="1560113"/>
                    </a:cubicBezTo>
                    <a:cubicBezTo>
                      <a:pt x="572042" y="1578892"/>
                      <a:pt x="556874" y="1596227"/>
                      <a:pt x="546040" y="1612117"/>
                    </a:cubicBezTo>
                    <a:cubicBezTo>
                      <a:pt x="535206" y="1628007"/>
                      <a:pt x="530872" y="1639564"/>
                      <a:pt x="520038" y="1655454"/>
                    </a:cubicBezTo>
                    <a:cubicBezTo>
                      <a:pt x="509204" y="1671344"/>
                      <a:pt x="491147" y="1691567"/>
                      <a:pt x="481035" y="1707457"/>
                    </a:cubicBezTo>
                    <a:cubicBezTo>
                      <a:pt x="470923" y="1723347"/>
                      <a:pt x="467312" y="1740682"/>
                      <a:pt x="459367" y="1750794"/>
                    </a:cubicBezTo>
                    <a:cubicBezTo>
                      <a:pt x="451422" y="1760906"/>
                      <a:pt x="444199" y="1758739"/>
                      <a:pt x="433365" y="1768128"/>
                    </a:cubicBezTo>
                    <a:cubicBezTo>
                      <a:pt x="422531" y="1777517"/>
                      <a:pt x="408808" y="1795574"/>
                      <a:pt x="394362" y="1807131"/>
                    </a:cubicBezTo>
                    <a:cubicBezTo>
                      <a:pt x="379916" y="1818688"/>
                      <a:pt x="357526" y="1830967"/>
                      <a:pt x="346692" y="1837467"/>
                    </a:cubicBezTo>
                    <a:cubicBezTo>
                      <a:pt x="335858" y="1843967"/>
                      <a:pt x="348136" y="1835300"/>
                      <a:pt x="329357" y="1846134"/>
                    </a:cubicBezTo>
                    <a:cubicBezTo>
                      <a:pt x="310578" y="1856968"/>
                      <a:pt x="257852" y="1888749"/>
                      <a:pt x="234017" y="1902472"/>
                    </a:cubicBezTo>
                    <a:cubicBezTo>
                      <a:pt x="210182" y="1916195"/>
                      <a:pt x="195014" y="1923417"/>
                      <a:pt x="186347" y="1928473"/>
                    </a:cubicBezTo>
                    <a:cubicBezTo>
                      <a:pt x="177680" y="1933529"/>
                      <a:pt x="182013" y="1932807"/>
                      <a:pt x="182013" y="1932807"/>
                    </a:cubicBezTo>
                    <a:cubicBezTo>
                      <a:pt x="175513" y="1933529"/>
                      <a:pt x="155289" y="1934974"/>
                      <a:pt x="147344" y="1932807"/>
                    </a:cubicBezTo>
                    <a:cubicBezTo>
                      <a:pt x="139399" y="1930640"/>
                      <a:pt x="142288" y="1932085"/>
                      <a:pt x="134343" y="1919806"/>
                    </a:cubicBezTo>
                    <a:cubicBezTo>
                      <a:pt x="126398" y="1907527"/>
                      <a:pt x="109063" y="1871414"/>
                      <a:pt x="99674" y="1859135"/>
                    </a:cubicBezTo>
                    <a:cubicBezTo>
                      <a:pt x="90284" y="1846856"/>
                      <a:pt x="78006" y="1846134"/>
                      <a:pt x="78006" y="1846134"/>
                    </a:cubicBezTo>
                    <a:cubicBezTo>
                      <a:pt x="70783" y="1841800"/>
                      <a:pt x="63560" y="1838189"/>
                      <a:pt x="56337" y="1833133"/>
                    </a:cubicBezTo>
                    <a:cubicBezTo>
                      <a:pt x="49114" y="1828077"/>
                      <a:pt x="34669" y="1815799"/>
                      <a:pt x="34669" y="1815799"/>
                    </a:cubicBezTo>
                    <a:cubicBezTo>
                      <a:pt x="28891" y="1809299"/>
                      <a:pt x="27446" y="1801353"/>
                      <a:pt x="21668" y="1794130"/>
                    </a:cubicBezTo>
                    <a:cubicBezTo>
                      <a:pt x="15890" y="1786907"/>
                      <a:pt x="7945" y="1779684"/>
                      <a:pt x="0" y="1772462"/>
                    </a:cubicBezTo>
                  </a:path>
                </a:pathLst>
              </a:custGeom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57F1A1C6-AEF0-87D1-8E99-B7F8578A248E}"/>
                </a:ext>
              </a:extLst>
            </p:cNvPr>
            <p:cNvCxnSpPr/>
            <p:nvPr/>
          </p:nvCxnSpPr>
          <p:spPr>
            <a:xfrm flipH="1">
              <a:off x="6151884" y="3959875"/>
              <a:ext cx="500476" cy="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BE4059D-D348-A8B7-019C-12DB77CF9BA8}"/>
              </a:ext>
            </a:extLst>
          </p:cNvPr>
          <p:cNvGrpSpPr/>
          <p:nvPr/>
        </p:nvGrpSpPr>
        <p:grpSpPr>
          <a:xfrm>
            <a:off x="5352819" y="3639784"/>
            <a:ext cx="3867919" cy="2234442"/>
            <a:chOff x="5414351" y="3629417"/>
            <a:chExt cx="3867919" cy="2234442"/>
          </a:xfrm>
        </p:grpSpPr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BA276CCA-A7A2-C5B9-B1F4-B8224BA3999E}"/>
                </a:ext>
              </a:extLst>
            </p:cNvPr>
            <p:cNvCxnSpPr>
              <a:cxnSpLocks/>
              <a:stCxn id="17" idx="60"/>
            </p:cNvCxnSpPr>
            <p:nvPr/>
          </p:nvCxnSpPr>
          <p:spPr>
            <a:xfrm flipV="1">
              <a:off x="5691380" y="3629417"/>
              <a:ext cx="174276" cy="22042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A4C13A23-2143-A759-651E-0A918AC34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5845" y="5066240"/>
              <a:ext cx="236425" cy="440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9994AB15-D83E-B008-9238-E3A9BFB86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4351" y="5617388"/>
              <a:ext cx="135293" cy="24647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Espace réservé du contenu 2">
            <a:extLst>
              <a:ext uri="{FF2B5EF4-FFF2-40B4-BE49-F238E27FC236}">
                <a16:creationId xmlns:a16="http://schemas.microsoft.com/office/drawing/2014/main" id="{3E7019DB-6B08-683C-C3EE-9E873E300957}"/>
              </a:ext>
            </a:extLst>
          </p:cNvPr>
          <p:cNvSpPr txBox="1">
            <a:spLocks/>
          </p:cNvSpPr>
          <p:nvPr/>
        </p:nvSpPr>
        <p:spPr>
          <a:xfrm>
            <a:off x="336653" y="2104642"/>
            <a:ext cx="2646645" cy="1574262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Evaluation of the number of journeys with forklifts, trailers, to the different buildings: RS, Temporary storages, storages and modifications</a:t>
            </a:r>
            <a:endParaRPr lang="fr-FR" sz="1600" dirty="0"/>
          </a:p>
        </p:txBody>
      </p:sp>
      <p:sp>
        <p:nvSpPr>
          <p:cNvPr id="83" name="Espace réservé du contenu 2">
            <a:extLst>
              <a:ext uri="{FF2B5EF4-FFF2-40B4-BE49-F238E27FC236}">
                <a16:creationId xmlns:a16="http://schemas.microsoft.com/office/drawing/2014/main" id="{EE03BECA-5191-E9BE-5C67-FAD9DD224398}"/>
              </a:ext>
            </a:extLst>
          </p:cNvPr>
          <p:cNvSpPr txBox="1">
            <a:spLocks/>
          </p:cNvSpPr>
          <p:nvPr/>
        </p:nvSpPr>
        <p:spPr>
          <a:xfrm>
            <a:off x="285316" y="5270224"/>
            <a:ext cx="2724134" cy="146177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tx1"/>
                </a:solidFill>
              </a:rPr>
              <a:t>To </a:t>
            </a:r>
            <a:r>
              <a:rPr lang="fr-FR" sz="1600" dirty="0" err="1">
                <a:solidFill>
                  <a:schemeClr val="tx1"/>
                </a:solidFill>
              </a:rPr>
              <a:t>be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completed</a:t>
            </a:r>
            <a:r>
              <a:rPr lang="fr-FR" sz="1600" dirty="0">
                <a:solidFill>
                  <a:schemeClr val="tx1"/>
                </a:solidFill>
              </a:rPr>
              <a:t> by </a:t>
            </a:r>
            <a:r>
              <a:rPr lang="fr-FR" sz="1600" dirty="0" err="1">
                <a:solidFill>
                  <a:schemeClr val="tx1"/>
                </a:solidFill>
              </a:rPr>
              <a:t>Beamlines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movements</a:t>
            </a:r>
            <a:r>
              <a:rPr lang="fr-FR" sz="1600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tx1"/>
                </a:solidFill>
              </a:rPr>
              <a:t>Most </a:t>
            </a:r>
            <a:r>
              <a:rPr lang="fr-FR" sz="1600" dirty="0" err="1">
                <a:solidFill>
                  <a:schemeClr val="tx1"/>
                </a:solidFill>
              </a:rPr>
              <a:t>will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take</a:t>
            </a:r>
            <a:r>
              <a:rPr lang="fr-FR" sz="1600" dirty="0">
                <a:solidFill>
                  <a:schemeClr val="tx1"/>
                </a:solidFill>
              </a:rPr>
              <a:t> place </a:t>
            </a:r>
            <a:r>
              <a:rPr lang="fr-FR" sz="1600" dirty="0" err="1">
                <a:solidFill>
                  <a:schemeClr val="tx1"/>
                </a:solidFill>
              </a:rPr>
              <a:t>inside</a:t>
            </a:r>
            <a:r>
              <a:rPr lang="fr-FR" sz="1600" dirty="0">
                <a:solidFill>
                  <a:schemeClr val="tx1"/>
                </a:solidFill>
              </a:rPr>
              <a:t> Synchrotron building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A68CA8-03E9-E76D-2E82-611FDF26F95E}"/>
              </a:ext>
            </a:extLst>
          </p:cNvPr>
          <p:cNvGrpSpPr/>
          <p:nvPr/>
        </p:nvGrpSpPr>
        <p:grpSpPr>
          <a:xfrm>
            <a:off x="3365899" y="6064745"/>
            <a:ext cx="2549118" cy="244478"/>
            <a:chOff x="2210886" y="5902609"/>
            <a:chExt cx="2549118" cy="24447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2DA118C-1A64-A71B-6B86-E01733F1B2F7}"/>
                </a:ext>
              </a:extLst>
            </p:cNvPr>
            <p:cNvGrpSpPr/>
            <p:nvPr/>
          </p:nvGrpSpPr>
          <p:grpSpPr>
            <a:xfrm>
              <a:off x="3657192" y="5917655"/>
              <a:ext cx="390959" cy="229432"/>
              <a:chOff x="8364332" y="4852322"/>
              <a:chExt cx="390959" cy="22943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FA855AD-AC93-DE46-5094-34EC96774D9A}"/>
                  </a:ext>
                </a:extLst>
              </p:cNvPr>
              <p:cNvSpPr/>
              <p:nvPr/>
            </p:nvSpPr>
            <p:spPr>
              <a:xfrm>
                <a:off x="8401527" y="4858221"/>
                <a:ext cx="353764" cy="223533"/>
              </a:xfrm>
              <a:prstGeom prst="rect">
                <a:avLst/>
              </a:prstGeom>
              <a:solidFill>
                <a:srgbClr val="FF66CC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F794E25-1FA8-3650-D945-A1E2620C28C7}"/>
                  </a:ext>
                </a:extLst>
              </p:cNvPr>
              <p:cNvSpPr/>
              <p:nvPr/>
            </p:nvSpPr>
            <p:spPr>
              <a:xfrm>
                <a:off x="8364332" y="4852322"/>
                <a:ext cx="390959" cy="219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T5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B77547-A05C-F1AB-F3D9-C5D68FEF593B}"/>
                </a:ext>
              </a:extLst>
            </p:cNvPr>
            <p:cNvSpPr/>
            <p:nvPr/>
          </p:nvSpPr>
          <p:spPr>
            <a:xfrm>
              <a:off x="2690626" y="5922818"/>
              <a:ext cx="340865" cy="214389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/>
                <a:t>T2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CD84F5-BCE8-9F45-CDB9-4210815F3EFF}"/>
                </a:ext>
              </a:extLst>
            </p:cNvPr>
            <p:cNvSpPr/>
            <p:nvPr/>
          </p:nvSpPr>
          <p:spPr>
            <a:xfrm>
              <a:off x="3042543" y="5925036"/>
              <a:ext cx="447368" cy="204611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/>
                <a:t>T3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7D44B9E-A697-D740-C1C5-70140A02D344}"/>
                </a:ext>
              </a:extLst>
            </p:cNvPr>
            <p:cNvGrpSpPr/>
            <p:nvPr/>
          </p:nvGrpSpPr>
          <p:grpSpPr>
            <a:xfrm>
              <a:off x="4400068" y="5902609"/>
              <a:ext cx="359936" cy="227038"/>
              <a:chOff x="8486744" y="4976138"/>
              <a:chExt cx="359936" cy="22703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9F319E1-07DB-041B-CE4B-CCFB69CDD53F}"/>
                  </a:ext>
                </a:extLst>
              </p:cNvPr>
              <p:cNvSpPr/>
              <p:nvPr/>
            </p:nvSpPr>
            <p:spPr>
              <a:xfrm>
                <a:off x="8567051" y="4982038"/>
                <a:ext cx="203360" cy="221138"/>
              </a:xfrm>
              <a:prstGeom prst="rect">
                <a:avLst/>
              </a:prstGeom>
              <a:solidFill>
                <a:srgbClr val="FF66CC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F2E846C-1660-0B9E-E4FB-6159EFD34245}"/>
                  </a:ext>
                </a:extLst>
              </p:cNvPr>
              <p:cNvSpPr/>
              <p:nvPr/>
            </p:nvSpPr>
            <p:spPr>
              <a:xfrm>
                <a:off x="8486744" y="4976138"/>
                <a:ext cx="359936" cy="1945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T4</a:t>
                </a: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D941D47-821E-9F00-B1E9-C9DFE9FB03FD}"/>
                </a:ext>
              </a:extLst>
            </p:cNvPr>
            <p:cNvGrpSpPr/>
            <p:nvPr/>
          </p:nvGrpSpPr>
          <p:grpSpPr>
            <a:xfrm>
              <a:off x="2210886" y="5910169"/>
              <a:ext cx="479739" cy="221138"/>
              <a:chOff x="8486743" y="4976138"/>
              <a:chExt cx="479739" cy="22113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020C8B-50BA-1E3A-0DA7-8FAD8AE5CA7B}"/>
                  </a:ext>
                </a:extLst>
              </p:cNvPr>
              <p:cNvSpPr/>
              <p:nvPr/>
            </p:nvSpPr>
            <p:spPr>
              <a:xfrm>
                <a:off x="8567051" y="4982038"/>
                <a:ext cx="388380" cy="213578"/>
              </a:xfrm>
              <a:prstGeom prst="rect">
                <a:avLst/>
              </a:prstGeom>
              <a:solidFill>
                <a:srgbClr val="FF66CC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96A9E4C-41C0-18F2-63D0-21C540015FFD}"/>
                  </a:ext>
                </a:extLst>
              </p:cNvPr>
              <p:cNvSpPr/>
              <p:nvPr/>
            </p:nvSpPr>
            <p:spPr>
              <a:xfrm>
                <a:off x="8486743" y="4976138"/>
                <a:ext cx="479739" cy="2211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T1</a:t>
                </a:r>
              </a:p>
            </p:txBody>
          </p:sp>
        </p:grpSp>
      </p:grp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3A2797B8-F4DA-85BA-5B5F-2F42802A24E0}"/>
              </a:ext>
            </a:extLst>
          </p:cNvPr>
          <p:cNvGrpSpPr/>
          <p:nvPr/>
        </p:nvGrpSpPr>
        <p:grpSpPr>
          <a:xfrm>
            <a:off x="6066026" y="4270131"/>
            <a:ext cx="1328277" cy="1899078"/>
            <a:chOff x="6063649" y="4162605"/>
            <a:chExt cx="1328277" cy="1899078"/>
          </a:xfrm>
        </p:grpSpPr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D81CEA53-4816-411B-E246-3B491C8D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347" r="9661" b="36229"/>
            <a:stretch/>
          </p:blipFill>
          <p:spPr>
            <a:xfrm>
              <a:off x="6662327" y="4162605"/>
              <a:ext cx="729599" cy="672701"/>
            </a:xfrm>
            <a:prstGeom prst="rect">
              <a:avLst/>
            </a:prstGeom>
          </p:spPr>
        </p:pic>
        <p:pic>
          <p:nvPicPr>
            <p:cNvPr id="137" name="Image 136" descr="Une image contenant texte, signe, clipart, graphique vectoriel&#10;&#10;Description générée automatiquement">
              <a:extLst>
                <a:ext uri="{FF2B5EF4-FFF2-40B4-BE49-F238E27FC236}">
                  <a16:creationId xmlns:a16="http://schemas.microsoft.com/office/drawing/2014/main" id="{557AD1D0-3C22-F534-BFE9-90515D485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464448" y="5691389"/>
              <a:ext cx="420789" cy="370294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EEB947F1-B5A4-C4DA-71D3-5C712584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6063649" y="5689048"/>
              <a:ext cx="419390" cy="361724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651F21B-1D99-8C31-3B86-D5870A9F9922}"/>
              </a:ext>
            </a:extLst>
          </p:cNvPr>
          <p:cNvGrpSpPr/>
          <p:nvPr/>
        </p:nvGrpSpPr>
        <p:grpSpPr>
          <a:xfrm>
            <a:off x="5549644" y="3864958"/>
            <a:ext cx="2788380" cy="2131961"/>
            <a:chOff x="5549644" y="3864958"/>
            <a:chExt cx="2788380" cy="2131961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113801AB-3077-63D5-D27B-640B3A163B8A}"/>
                </a:ext>
              </a:extLst>
            </p:cNvPr>
            <p:cNvGrpSpPr/>
            <p:nvPr/>
          </p:nvGrpSpPr>
          <p:grpSpPr>
            <a:xfrm>
              <a:off x="5577938" y="3864958"/>
              <a:ext cx="2760086" cy="2131961"/>
              <a:chOff x="5577938" y="3864958"/>
              <a:chExt cx="2760086" cy="2131961"/>
            </a:xfrm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A597C3E3-E245-E34E-AFA2-F81DD6F629F9}"/>
                  </a:ext>
                </a:extLst>
              </p:cNvPr>
              <p:cNvSpPr/>
              <p:nvPr/>
            </p:nvSpPr>
            <p:spPr>
              <a:xfrm>
                <a:off x="5577938" y="3864958"/>
                <a:ext cx="2760086" cy="2131961"/>
              </a:xfrm>
              <a:custGeom>
                <a:avLst/>
                <a:gdLst>
                  <a:gd name="connsiteX0" fmla="*/ 130009 w 3137562"/>
                  <a:gd name="connsiteY0" fmla="*/ 96306 h 2373076"/>
                  <a:gd name="connsiteX1" fmla="*/ 229683 w 3137562"/>
                  <a:gd name="connsiteY1" fmla="*/ 26968 h 2373076"/>
                  <a:gd name="connsiteX2" fmla="*/ 320690 w 3137562"/>
                  <a:gd name="connsiteY2" fmla="*/ 18301 h 2373076"/>
                  <a:gd name="connsiteX3" fmla="*/ 580709 w 3137562"/>
                  <a:gd name="connsiteY3" fmla="*/ 265319 h 2373076"/>
                  <a:gd name="connsiteX4" fmla="*/ 749721 w 3137562"/>
                  <a:gd name="connsiteY4" fmla="*/ 824359 h 2373076"/>
                  <a:gd name="connsiteX5" fmla="*/ 719386 w 3137562"/>
                  <a:gd name="connsiteY5" fmla="*/ 1340064 h 2373076"/>
                  <a:gd name="connsiteX6" fmla="*/ 619712 w 3137562"/>
                  <a:gd name="connsiteY6" fmla="*/ 1569747 h 2373076"/>
                  <a:gd name="connsiteX7" fmla="*/ 437699 w 3137562"/>
                  <a:gd name="connsiteY7" fmla="*/ 1851434 h 2373076"/>
                  <a:gd name="connsiteX8" fmla="*/ 234017 w 3137562"/>
                  <a:gd name="connsiteY8" fmla="*/ 2007446 h 2373076"/>
                  <a:gd name="connsiteX9" fmla="*/ 95340 w 3137562"/>
                  <a:gd name="connsiteY9" fmla="*/ 2072450 h 2373076"/>
                  <a:gd name="connsiteX10" fmla="*/ 43337 w 3137562"/>
                  <a:gd name="connsiteY10" fmla="*/ 2102786 h 2373076"/>
                  <a:gd name="connsiteX11" fmla="*/ 26002 w 3137562"/>
                  <a:gd name="connsiteY11" fmla="*/ 2120121 h 2373076"/>
                  <a:gd name="connsiteX12" fmla="*/ 17335 w 3137562"/>
                  <a:gd name="connsiteY12" fmla="*/ 2150456 h 2373076"/>
                  <a:gd name="connsiteX13" fmla="*/ 8667 w 3137562"/>
                  <a:gd name="connsiteY13" fmla="*/ 2193793 h 2373076"/>
                  <a:gd name="connsiteX14" fmla="*/ 0 w 3137562"/>
                  <a:gd name="connsiteY14" fmla="*/ 2245796 h 2373076"/>
                  <a:gd name="connsiteX15" fmla="*/ 8667 w 3137562"/>
                  <a:gd name="connsiteY15" fmla="*/ 2284799 h 2373076"/>
                  <a:gd name="connsiteX16" fmla="*/ 30336 w 3137562"/>
                  <a:gd name="connsiteY16" fmla="*/ 2319468 h 2373076"/>
                  <a:gd name="connsiteX17" fmla="*/ 56337 w 3137562"/>
                  <a:gd name="connsiteY17" fmla="*/ 2349804 h 2373076"/>
                  <a:gd name="connsiteX18" fmla="*/ 104008 w 3137562"/>
                  <a:gd name="connsiteY18" fmla="*/ 2371472 h 2373076"/>
                  <a:gd name="connsiteX19" fmla="*/ 338025 w 3137562"/>
                  <a:gd name="connsiteY19" fmla="*/ 2371472 h 2373076"/>
                  <a:gd name="connsiteX20" fmla="*/ 2396508 w 3137562"/>
                  <a:gd name="connsiteY20" fmla="*/ 2354138 h 2373076"/>
                  <a:gd name="connsiteX21" fmla="*/ 2600190 w 3137562"/>
                  <a:gd name="connsiteY21" fmla="*/ 2349804 h 2373076"/>
                  <a:gd name="connsiteX22" fmla="*/ 2743200 w 3137562"/>
                  <a:gd name="connsiteY22" fmla="*/ 2354138 h 2373076"/>
                  <a:gd name="connsiteX23" fmla="*/ 2920880 w 3137562"/>
                  <a:gd name="connsiteY23" fmla="*/ 2349804 h 2373076"/>
                  <a:gd name="connsiteX24" fmla="*/ 3003219 w 3137562"/>
                  <a:gd name="connsiteY24" fmla="*/ 2354138 h 2373076"/>
                  <a:gd name="connsiteX25" fmla="*/ 3050889 w 3137562"/>
                  <a:gd name="connsiteY25" fmla="*/ 2323802 h 2373076"/>
                  <a:gd name="connsiteX26" fmla="*/ 3059556 w 3137562"/>
                  <a:gd name="connsiteY26" fmla="*/ 2293467 h 2373076"/>
                  <a:gd name="connsiteX27" fmla="*/ 3068224 w 3137562"/>
                  <a:gd name="connsiteY27" fmla="*/ 2228462 h 2373076"/>
                  <a:gd name="connsiteX28" fmla="*/ 3068224 w 3137562"/>
                  <a:gd name="connsiteY28" fmla="*/ 2198126 h 2373076"/>
                  <a:gd name="connsiteX29" fmla="*/ 3068224 w 3137562"/>
                  <a:gd name="connsiteY29" fmla="*/ 2141789 h 2373076"/>
                  <a:gd name="connsiteX30" fmla="*/ 3055223 w 3137562"/>
                  <a:gd name="connsiteY30" fmla="*/ 2068117 h 2373076"/>
                  <a:gd name="connsiteX31" fmla="*/ 3011886 w 3137562"/>
                  <a:gd name="connsiteY31" fmla="*/ 2007446 h 2373076"/>
                  <a:gd name="connsiteX32" fmla="*/ 2964216 w 3137562"/>
                  <a:gd name="connsiteY32" fmla="*/ 1985777 h 2373076"/>
                  <a:gd name="connsiteX33" fmla="*/ 2851541 w 3137562"/>
                  <a:gd name="connsiteY33" fmla="*/ 1925106 h 2373076"/>
                  <a:gd name="connsiteX34" fmla="*/ 2782203 w 3137562"/>
                  <a:gd name="connsiteY34" fmla="*/ 1881770 h 2373076"/>
                  <a:gd name="connsiteX35" fmla="*/ 2725865 w 3137562"/>
                  <a:gd name="connsiteY35" fmla="*/ 1842767 h 2373076"/>
                  <a:gd name="connsiteX36" fmla="*/ 2656527 w 3137562"/>
                  <a:gd name="connsiteY36" fmla="*/ 1803764 h 2373076"/>
                  <a:gd name="connsiteX37" fmla="*/ 2595856 w 3137562"/>
                  <a:gd name="connsiteY37" fmla="*/ 1760428 h 2373076"/>
                  <a:gd name="connsiteX38" fmla="*/ 2513517 w 3137562"/>
                  <a:gd name="connsiteY38" fmla="*/ 1678088 h 2373076"/>
                  <a:gd name="connsiteX39" fmla="*/ 2513517 w 3137562"/>
                  <a:gd name="connsiteY39" fmla="*/ 1673755 h 2373076"/>
                  <a:gd name="connsiteX40" fmla="*/ 2483181 w 3137562"/>
                  <a:gd name="connsiteY40" fmla="*/ 1608750 h 2373076"/>
                  <a:gd name="connsiteX41" fmla="*/ 2465846 w 3137562"/>
                  <a:gd name="connsiteY41" fmla="*/ 1561080 h 2373076"/>
                  <a:gd name="connsiteX42" fmla="*/ 2457179 w 3137562"/>
                  <a:gd name="connsiteY42" fmla="*/ 1517743 h 2373076"/>
                  <a:gd name="connsiteX43" fmla="*/ 2448512 w 3137562"/>
                  <a:gd name="connsiteY43" fmla="*/ 1474407 h 2373076"/>
                  <a:gd name="connsiteX44" fmla="*/ 2448512 w 3137562"/>
                  <a:gd name="connsiteY44" fmla="*/ 1431070 h 2373076"/>
                  <a:gd name="connsiteX45" fmla="*/ 2448512 w 3137562"/>
                  <a:gd name="connsiteY45" fmla="*/ 1409402 h 2373076"/>
                  <a:gd name="connsiteX46" fmla="*/ 2448512 w 3137562"/>
                  <a:gd name="connsiteY46" fmla="*/ 1383400 h 2373076"/>
                  <a:gd name="connsiteX47" fmla="*/ 2444178 w 3137562"/>
                  <a:gd name="connsiteY47" fmla="*/ 1357398 h 2373076"/>
                  <a:gd name="connsiteX48" fmla="*/ 2448512 w 3137562"/>
                  <a:gd name="connsiteY48" fmla="*/ 1340064 h 2373076"/>
                  <a:gd name="connsiteX49" fmla="*/ 2470180 w 3137562"/>
                  <a:gd name="connsiteY49" fmla="*/ 1322729 h 2373076"/>
                  <a:gd name="connsiteX50" fmla="*/ 2500516 w 3137562"/>
                  <a:gd name="connsiteY50" fmla="*/ 1314062 h 2373076"/>
                  <a:gd name="connsiteX51" fmla="*/ 2522184 w 3137562"/>
                  <a:gd name="connsiteY51" fmla="*/ 1314062 h 2373076"/>
                  <a:gd name="connsiteX52" fmla="*/ 2578521 w 3137562"/>
                  <a:gd name="connsiteY52" fmla="*/ 1322729 h 2373076"/>
                  <a:gd name="connsiteX53" fmla="*/ 2647860 w 3137562"/>
                  <a:gd name="connsiteY53" fmla="*/ 1309728 h 2373076"/>
                  <a:gd name="connsiteX54" fmla="*/ 3137562 w 3137562"/>
                  <a:gd name="connsiteY54" fmla="*/ 1309728 h 2373076"/>
                  <a:gd name="connsiteX55" fmla="*/ 3137562 w 3137562"/>
                  <a:gd name="connsiteY55" fmla="*/ 1309728 h 2373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37562" h="2373076">
                    <a:moveTo>
                      <a:pt x="130009" y="96306"/>
                    </a:moveTo>
                    <a:cubicBezTo>
                      <a:pt x="163956" y="68137"/>
                      <a:pt x="197903" y="39969"/>
                      <a:pt x="229683" y="26968"/>
                    </a:cubicBezTo>
                    <a:cubicBezTo>
                      <a:pt x="261463" y="13967"/>
                      <a:pt x="262186" y="-21424"/>
                      <a:pt x="320690" y="18301"/>
                    </a:cubicBezTo>
                    <a:cubicBezTo>
                      <a:pt x="379194" y="58026"/>
                      <a:pt x="509204" y="130976"/>
                      <a:pt x="580709" y="265319"/>
                    </a:cubicBezTo>
                    <a:cubicBezTo>
                      <a:pt x="652214" y="399662"/>
                      <a:pt x="726608" y="645235"/>
                      <a:pt x="749721" y="824359"/>
                    </a:cubicBezTo>
                    <a:cubicBezTo>
                      <a:pt x="772834" y="1003483"/>
                      <a:pt x="741054" y="1215833"/>
                      <a:pt x="719386" y="1340064"/>
                    </a:cubicBezTo>
                    <a:cubicBezTo>
                      <a:pt x="697718" y="1464295"/>
                      <a:pt x="666660" y="1484519"/>
                      <a:pt x="619712" y="1569747"/>
                    </a:cubicBezTo>
                    <a:cubicBezTo>
                      <a:pt x="572764" y="1654975"/>
                      <a:pt x="501982" y="1778484"/>
                      <a:pt x="437699" y="1851434"/>
                    </a:cubicBezTo>
                    <a:cubicBezTo>
                      <a:pt x="373416" y="1924384"/>
                      <a:pt x="291077" y="1970610"/>
                      <a:pt x="234017" y="2007446"/>
                    </a:cubicBezTo>
                    <a:cubicBezTo>
                      <a:pt x="176957" y="2044282"/>
                      <a:pt x="127120" y="2056560"/>
                      <a:pt x="95340" y="2072450"/>
                    </a:cubicBezTo>
                    <a:cubicBezTo>
                      <a:pt x="63560" y="2088340"/>
                      <a:pt x="54893" y="2094841"/>
                      <a:pt x="43337" y="2102786"/>
                    </a:cubicBezTo>
                    <a:cubicBezTo>
                      <a:pt x="31781" y="2110731"/>
                      <a:pt x="30336" y="2112176"/>
                      <a:pt x="26002" y="2120121"/>
                    </a:cubicBezTo>
                    <a:cubicBezTo>
                      <a:pt x="21668" y="2128066"/>
                      <a:pt x="20224" y="2138177"/>
                      <a:pt x="17335" y="2150456"/>
                    </a:cubicBezTo>
                    <a:cubicBezTo>
                      <a:pt x="14446" y="2162735"/>
                      <a:pt x="11556" y="2177903"/>
                      <a:pt x="8667" y="2193793"/>
                    </a:cubicBezTo>
                    <a:cubicBezTo>
                      <a:pt x="5778" y="2209683"/>
                      <a:pt x="0" y="2230628"/>
                      <a:pt x="0" y="2245796"/>
                    </a:cubicBezTo>
                    <a:cubicBezTo>
                      <a:pt x="0" y="2260964"/>
                      <a:pt x="3611" y="2272520"/>
                      <a:pt x="8667" y="2284799"/>
                    </a:cubicBezTo>
                    <a:cubicBezTo>
                      <a:pt x="13723" y="2297078"/>
                      <a:pt x="22391" y="2308634"/>
                      <a:pt x="30336" y="2319468"/>
                    </a:cubicBezTo>
                    <a:cubicBezTo>
                      <a:pt x="38281" y="2330302"/>
                      <a:pt x="44058" y="2341137"/>
                      <a:pt x="56337" y="2349804"/>
                    </a:cubicBezTo>
                    <a:cubicBezTo>
                      <a:pt x="68616" y="2358471"/>
                      <a:pt x="57060" y="2367861"/>
                      <a:pt x="104008" y="2371472"/>
                    </a:cubicBezTo>
                    <a:cubicBezTo>
                      <a:pt x="150956" y="2375083"/>
                      <a:pt x="338025" y="2371472"/>
                      <a:pt x="338025" y="2371472"/>
                    </a:cubicBezTo>
                    <a:lnTo>
                      <a:pt x="2396508" y="2354138"/>
                    </a:lnTo>
                    <a:cubicBezTo>
                      <a:pt x="2773536" y="2350527"/>
                      <a:pt x="2542408" y="2349804"/>
                      <a:pt x="2600190" y="2349804"/>
                    </a:cubicBezTo>
                    <a:cubicBezTo>
                      <a:pt x="2657972" y="2349804"/>
                      <a:pt x="2689752" y="2354138"/>
                      <a:pt x="2743200" y="2354138"/>
                    </a:cubicBezTo>
                    <a:cubicBezTo>
                      <a:pt x="2796648" y="2354138"/>
                      <a:pt x="2877544" y="2349804"/>
                      <a:pt x="2920880" y="2349804"/>
                    </a:cubicBezTo>
                    <a:cubicBezTo>
                      <a:pt x="2964216" y="2349804"/>
                      <a:pt x="2981551" y="2358472"/>
                      <a:pt x="3003219" y="2354138"/>
                    </a:cubicBezTo>
                    <a:cubicBezTo>
                      <a:pt x="3024887" y="2349804"/>
                      <a:pt x="3041500" y="2333914"/>
                      <a:pt x="3050889" y="2323802"/>
                    </a:cubicBezTo>
                    <a:cubicBezTo>
                      <a:pt x="3060278" y="2313690"/>
                      <a:pt x="3056667" y="2309357"/>
                      <a:pt x="3059556" y="2293467"/>
                    </a:cubicBezTo>
                    <a:cubicBezTo>
                      <a:pt x="3062445" y="2277577"/>
                      <a:pt x="3066779" y="2244352"/>
                      <a:pt x="3068224" y="2228462"/>
                    </a:cubicBezTo>
                    <a:cubicBezTo>
                      <a:pt x="3069669" y="2212572"/>
                      <a:pt x="3068224" y="2198126"/>
                      <a:pt x="3068224" y="2198126"/>
                    </a:cubicBezTo>
                    <a:cubicBezTo>
                      <a:pt x="3068224" y="2183681"/>
                      <a:pt x="3070391" y="2163457"/>
                      <a:pt x="3068224" y="2141789"/>
                    </a:cubicBezTo>
                    <a:cubicBezTo>
                      <a:pt x="3066057" y="2120121"/>
                      <a:pt x="3064613" y="2090507"/>
                      <a:pt x="3055223" y="2068117"/>
                    </a:cubicBezTo>
                    <a:cubicBezTo>
                      <a:pt x="3045833" y="2045727"/>
                      <a:pt x="3027054" y="2021169"/>
                      <a:pt x="3011886" y="2007446"/>
                    </a:cubicBezTo>
                    <a:cubicBezTo>
                      <a:pt x="2996718" y="1993723"/>
                      <a:pt x="2990940" y="1999500"/>
                      <a:pt x="2964216" y="1985777"/>
                    </a:cubicBezTo>
                    <a:cubicBezTo>
                      <a:pt x="2937492" y="1972054"/>
                      <a:pt x="2881876" y="1942440"/>
                      <a:pt x="2851541" y="1925106"/>
                    </a:cubicBezTo>
                    <a:cubicBezTo>
                      <a:pt x="2821206" y="1907772"/>
                      <a:pt x="2803149" y="1895493"/>
                      <a:pt x="2782203" y="1881770"/>
                    </a:cubicBezTo>
                    <a:cubicBezTo>
                      <a:pt x="2761257" y="1868047"/>
                      <a:pt x="2746811" y="1855768"/>
                      <a:pt x="2725865" y="1842767"/>
                    </a:cubicBezTo>
                    <a:cubicBezTo>
                      <a:pt x="2704919" y="1829766"/>
                      <a:pt x="2678195" y="1817487"/>
                      <a:pt x="2656527" y="1803764"/>
                    </a:cubicBezTo>
                    <a:cubicBezTo>
                      <a:pt x="2634859" y="1790041"/>
                      <a:pt x="2619691" y="1781374"/>
                      <a:pt x="2595856" y="1760428"/>
                    </a:cubicBezTo>
                    <a:cubicBezTo>
                      <a:pt x="2572021" y="1739482"/>
                      <a:pt x="2527240" y="1692534"/>
                      <a:pt x="2513517" y="1678088"/>
                    </a:cubicBezTo>
                    <a:cubicBezTo>
                      <a:pt x="2499794" y="1663643"/>
                      <a:pt x="2518573" y="1685311"/>
                      <a:pt x="2513517" y="1673755"/>
                    </a:cubicBezTo>
                    <a:cubicBezTo>
                      <a:pt x="2508461" y="1662199"/>
                      <a:pt x="2491126" y="1627529"/>
                      <a:pt x="2483181" y="1608750"/>
                    </a:cubicBezTo>
                    <a:cubicBezTo>
                      <a:pt x="2475236" y="1589971"/>
                      <a:pt x="2470180" y="1576248"/>
                      <a:pt x="2465846" y="1561080"/>
                    </a:cubicBezTo>
                    <a:cubicBezTo>
                      <a:pt x="2461512" y="1545912"/>
                      <a:pt x="2457179" y="1517743"/>
                      <a:pt x="2457179" y="1517743"/>
                    </a:cubicBezTo>
                    <a:cubicBezTo>
                      <a:pt x="2454290" y="1503298"/>
                      <a:pt x="2449956" y="1488852"/>
                      <a:pt x="2448512" y="1474407"/>
                    </a:cubicBezTo>
                    <a:cubicBezTo>
                      <a:pt x="2447068" y="1459962"/>
                      <a:pt x="2448512" y="1431070"/>
                      <a:pt x="2448512" y="1431070"/>
                    </a:cubicBezTo>
                    <a:lnTo>
                      <a:pt x="2448512" y="1409402"/>
                    </a:lnTo>
                    <a:cubicBezTo>
                      <a:pt x="2448512" y="1401457"/>
                      <a:pt x="2449234" y="1392067"/>
                      <a:pt x="2448512" y="1383400"/>
                    </a:cubicBezTo>
                    <a:cubicBezTo>
                      <a:pt x="2447790" y="1374733"/>
                      <a:pt x="2444178" y="1357398"/>
                      <a:pt x="2444178" y="1357398"/>
                    </a:cubicBezTo>
                    <a:cubicBezTo>
                      <a:pt x="2444178" y="1350175"/>
                      <a:pt x="2444178" y="1345842"/>
                      <a:pt x="2448512" y="1340064"/>
                    </a:cubicBezTo>
                    <a:cubicBezTo>
                      <a:pt x="2452846" y="1334286"/>
                      <a:pt x="2461513" y="1327063"/>
                      <a:pt x="2470180" y="1322729"/>
                    </a:cubicBezTo>
                    <a:cubicBezTo>
                      <a:pt x="2478847" y="1318395"/>
                      <a:pt x="2491849" y="1315507"/>
                      <a:pt x="2500516" y="1314062"/>
                    </a:cubicBezTo>
                    <a:cubicBezTo>
                      <a:pt x="2509183" y="1312618"/>
                      <a:pt x="2509183" y="1312618"/>
                      <a:pt x="2522184" y="1314062"/>
                    </a:cubicBezTo>
                    <a:cubicBezTo>
                      <a:pt x="2535185" y="1315506"/>
                      <a:pt x="2557575" y="1323451"/>
                      <a:pt x="2578521" y="1322729"/>
                    </a:cubicBezTo>
                    <a:cubicBezTo>
                      <a:pt x="2599467" y="1322007"/>
                      <a:pt x="2554687" y="1311895"/>
                      <a:pt x="2647860" y="1309728"/>
                    </a:cubicBezTo>
                    <a:cubicBezTo>
                      <a:pt x="2741033" y="1307561"/>
                      <a:pt x="3137562" y="1309728"/>
                      <a:pt x="3137562" y="1309728"/>
                    </a:cubicBezTo>
                    <a:lnTo>
                      <a:pt x="3137562" y="1309728"/>
                    </a:lnTo>
                  </a:path>
                </a:pathLst>
              </a:custGeom>
              <a:ln w="539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9C7AE235-DBDD-084B-4F62-0D096394C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3493" y="5976893"/>
                <a:ext cx="306573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5DC559D0-6473-30D2-ED80-A93EE4794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4403" y="4655728"/>
                <a:ext cx="0" cy="223806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DEF0A856-9271-F460-5473-6EDB0BA49949}"/>
                </a:ext>
              </a:extLst>
            </p:cNvPr>
            <p:cNvCxnSpPr>
              <a:endCxn id="15" idx="9"/>
            </p:cNvCxnSpPr>
            <p:nvPr/>
          </p:nvCxnSpPr>
          <p:spPr>
            <a:xfrm>
              <a:off x="5549644" y="5617388"/>
              <a:ext cx="112164" cy="1094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DC987BEC-27C4-1BAF-925A-D90E1EB046A0}"/>
              </a:ext>
            </a:extLst>
          </p:cNvPr>
          <p:cNvSpPr txBox="1">
            <a:spLocks/>
          </p:cNvSpPr>
          <p:nvPr/>
        </p:nvSpPr>
        <p:spPr>
          <a:xfrm>
            <a:off x="336653" y="1158188"/>
            <a:ext cx="2646645" cy="770878"/>
          </a:xfrm>
          <a:prstGeom prst="rect">
            <a:avLst/>
          </a:prstGeom>
          <a:solidFill>
            <a:srgbClr val="FF0000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Traffic flow </a:t>
            </a:r>
            <a:r>
              <a:rPr lang="fr-FR" sz="2000" dirty="0" err="1">
                <a:solidFill>
                  <a:schemeClr val="bg1"/>
                </a:solidFill>
              </a:rPr>
              <a:t>assumptions</a:t>
            </a:r>
            <a:endParaRPr lang="fr-FR" sz="2000" dirty="0">
              <a:solidFill>
                <a:schemeClr val="bg1"/>
              </a:solidFill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2864374-0F4A-ED12-EB61-2DCF695CE311}"/>
              </a:ext>
            </a:extLst>
          </p:cNvPr>
          <p:cNvGrpSpPr/>
          <p:nvPr/>
        </p:nvGrpSpPr>
        <p:grpSpPr>
          <a:xfrm>
            <a:off x="8211399" y="4944565"/>
            <a:ext cx="1259915" cy="268774"/>
            <a:chOff x="8291987" y="4973769"/>
            <a:chExt cx="753857" cy="24810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0ECB8C-44ED-EE0F-6ACE-DFD6CC0A256A}"/>
                </a:ext>
              </a:extLst>
            </p:cNvPr>
            <p:cNvSpPr/>
            <p:nvPr/>
          </p:nvSpPr>
          <p:spPr>
            <a:xfrm>
              <a:off x="8291987" y="4973769"/>
              <a:ext cx="753857" cy="218163"/>
            </a:xfrm>
            <a:prstGeom prst="rect">
              <a:avLst/>
            </a:prstGeom>
            <a:pattFill prst="pct8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CCB18F7-530B-09FE-5540-62CBC643F48D}"/>
                </a:ext>
              </a:extLst>
            </p:cNvPr>
            <p:cNvSpPr txBox="1"/>
            <p:nvPr/>
          </p:nvSpPr>
          <p:spPr>
            <a:xfrm>
              <a:off x="8538405" y="5006431"/>
              <a:ext cx="436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/>
                <a:t>RS</a:t>
              </a: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74C2BD97-62BF-A591-1EE9-D7F77C0BD1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868" y="3801790"/>
            <a:ext cx="2666547" cy="132127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99596BA-1524-5A60-52D1-A10D7BCE9E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9616" y="5249613"/>
            <a:ext cx="202097" cy="21557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0740F09-5A5E-3702-602C-1C4798EC7E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373650">
            <a:off x="9075806" y="5057463"/>
            <a:ext cx="302610" cy="3362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8B6F26-B01B-1E69-7CE5-AC0B41E18945}"/>
              </a:ext>
            </a:extLst>
          </p:cNvPr>
          <p:cNvSpPr txBox="1"/>
          <p:nvPr/>
        </p:nvSpPr>
        <p:spPr>
          <a:xfrm>
            <a:off x="9861400" y="4044533"/>
            <a:ext cx="2244875" cy="1169551"/>
          </a:xfrm>
          <a:prstGeom prst="rect">
            <a:avLst/>
          </a:prstGeom>
          <a:gradFill flip="none" rotWithShape="1">
            <a:gsLst>
              <a:gs pos="45000">
                <a:schemeClr val="accent6">
                  <a:lumMod val="60000"/>
                  <a:lumOff val="40000"/>
                </a:schemeClr>
              </a:gs>
              <a:gs pos="6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  <a:tileRect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Temporary building #2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1900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Radiation Safety : dismantling, measurements, storages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67398EC-6E16-55B2-CCE8-F7A4AFE49944}"/>
              </a:ext>
            </a:extLst>
          </p:cNvPr>
          <p:cNvCxnSpPr>
            <a:cxnSpLocks/>
          </p:cNvCxnSpPr>
          <p:nvPr/>
        </p:nvCxnSpPr>
        <p:spPr>
          <a:xfrm flipH="1">
            <a:off x="9351751" y="4462425"/>
            <a:ext cx="501502" cy="6003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612FE23B-6DE7-EF5E-B502-5A8821B964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62647" y="848534"/>
            <a:ext cx="3543628" cy="3046706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37756D0-C839-C7F4-D555-328023951E5C}"/>
              </a:ext>
            </a:extLst>
          </p:cNvPr>
          <p:cNvSpPr txBox="1"/>
          <p:nvPr/>
        </p:nvSpPr>
        <p:spPr>
          <a:xfrm>
            <a:off x="5602406" y="1386760"/>
            <a:ext cx="270433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Temporary building #1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New machine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storages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BL2 storages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5B11CD5-6CD9-DA2E-517C-318DBF0E5012}"/>
              </a:ext>
            </a:extLst>
          </p:cNvPr>
          <p:cNvCxnSpPr>
            <a:cxnSpLocks/>
          </p:cNvCxnSpPr>
          <p:nvPr/>
        </p:nvCxnSpPr>
        <p:spPr>
          <a:xfrm flipH="1">
            <a:off x="6765802" y="2033092"/>
            <a:ext cx="477060" cy="14393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3CC332F1-48A3-98E4-BB3B-A18F3E5348A8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33957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F612-6F41-AF0F-C59E-DC322315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194400"/>
            <a:ext cx="10220230" cy="565200"/>
          </a:xfrm>
        </p:spPr>
        <p:txBody>
          <a:bodyPr/>
          <a:lstStyle/>
          <a:p>
            <a:pPr algn="ctr"/>
            <a:r>
              <a:rPr lang="fr-FR" sz="2000" dirty="0" err="1"/>
              <a:t>Dismantling</a:t>
            </a:r>
            <a:r>
              <a:rPr lang="fr-FR" sz="2000" dirty="0"/>
              <a:t> </a:t>
            </a:r>
            <a:r>
              <a:rPr lang="fr-FR" sz="2000" dirty="0" err="1"/>
              <a:t>strategy</a:t>
            </a:r>
            <a:r>
              <a:rPr lang="fr-FR" sz="2000" dirty="0"/>
              <a:t> -  full Radiation </a:t>
            </a:r>
            <a:r>
              <a:rPr lang="fr-FR" sz="2000" dirty="0" err="1"/>
              <a:t>Safety</a:t>
            </a:r>
            <a:r>
              <a:rPr lang="fr-FR" sz="2000" dirty="0"/>
              <a:t> control by </a:t>
            </a:r>
            <a:r>
              <a:rPr lang="fr-FR" sz="2000" dirty="0" err="1"/>
              <a:t>requirements</a:t>
            </a:r>
            <a:r>
              <a:rPr lang="fr-FR" sz="2000" dirty="0"/>
              <a:t> of ASN (Autorité de Sûreté Nucléaire /</a:t>
            </a:r>
            <a:r>
              <a:rPr lang="fr-FR" sz="2000" dirty="0" err="1"/>
              <a:t>Nuclear</a:t>
            </a:r>
            <a:r>
              <a:rPr lang="fr-FR" sz="2000" dirty="0"/>
              <a:t> </a:t>
            </a:r>
            <a:r>
              <a:rPr lang="fr-FR" sz="2000" dirty="0" err="1"/>
              <a:t>Safety</a:t>
            </a:r>
            <a:r>
              <a:rPr lang="fr-FR" sz="2000" dirty="0"/>
              <a:t> </a:t>
            </a:r>
            <a:r>
              <a:rPr lang="fr-FR" sz="2000" dirty="0" err="1"/>
              <a:t>Authority</a:t>
            </a:r>
            <a:r>
              <a:rPr lang="fr-FR" sz="2000" dirty="0"/>
              <a:t>) : a </a:t>
            </a:r>
            <a:r>
              <a:rPr lang="fr-FR" sz="2000" dirty="0" err="1"/>
              <a:t>project</a:t>
            </a:r>
            <a:r>
              <a:rPr lang="fr-FR" sz="2000" dirty="0"/>
              <a:t> </a:t>
            </a:r>
            <a:r>
              <a:rPr lang="fr-FR" sz="2000" dirty="0">
                <a:highlight>
                  <a:srgbClr val="FFFF00"/>
                </a:highlight>
              </a:rPr>
              <a:t>IN</a:t>
            </a:r>
            <a:r>
              <a:rPr lang="fr-FR" sz="2000" dirty="0"/>
              <a:t> the Upgrade </a:t>
            </a:r>
            <a:r>
              <a:rPr lang="fr-FR" sz="2000" dirty="0" err="1"/>
              <a:t>project</a:t>
            </a:r>
            <a:r>
              <a:rPr lang="fr-FR" sz="2000" dirty="0"/>
              <a:t> 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C98FD6-E72C-EF21-278B-AFC6AD4A3B8F}"/>
              </a:ext>
            </a:extLst>
          </p:cNvPr>
          <p:cNvSpPr txBox="1"/>
          <p:nvPr/>
        </p:nvSpPr>
        <p:spPr>
          <a:xfrm>
            <a:off x="843381" y="1197426"/>
            <a:ext cx="10505237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The </a:t>
            </a:r>
            <a:r>
              <a:rPr lang="fr-FR" b="1" dirty="0" err="1"/>
              <a:t>absolute</a:t>
            </a:r>
            <a:r>
              <a:rPr lang="fr-FR" b="1" dirty="0"/>
              <a:t> </a:t>
            </a:r>
            <a:r>
              <a:rPr lang="fr-FR" b="1" dirty="0" err="1"/>
              <a:t>rule</a:t>
            </a:r>
            <a:r>
              <a:rPr lang="fr-FR" b="1" dirty="0"/>
              <a:t> : </a:t>
            </a:r>
            <a:r>
              <a:rPr lang="fr-FR" b="1" dirty="0" err="1"/>
              <a:t>any</a:t>
            </a:r>
            <a:r>
              <a:rPr lang="fr-FR" b="1" dirty="0"/>
              <a:t> </a:t>
            </a:r>
            <a:r>
              <a:rPr lang="fr-FR" b="1" dirty="0" err="1"/>
              <a:t>equipment</a:t>
            </a:r>
            <a:r>
              <a:rPr lang="fr-FR" b="1" dirty="0"/>
              <a:t> or </a:t>
            </a:r>
            <a:r>
              <a:rPr lang="fr-FR" b="1" dirty="0" err="1"/>
              <a:t>accessory</a:t>
            </a:r>
            <a:r>
              <a:rPr lang="fr-FR" b="1" dirty="0"/>
              <a:t> </a:t>
            </a:r>
            <a:r>
              <a:rPr lang="fr-FR" b="1" dirty="0" err="1"/>
              <a:t>leaving</a:t>
            </a:r>
            <a:r>
              <a:rPr lang="fr-FR" b="1" dirty="0"/>
              <a:t> the tunnels must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measured</a:t>
            </a:r>
            <a:r>
              <a:rPr lang="fr-FR" b="1" dirty="0"/>
              <a:t> in 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043212-9B82-BBA7-7A27-3EE3D4E8ACCB}"/>
              </a:ext>
            </a:extLst>
          </p:cNvPr>
          <p:cNvSpPr txBox="1"/>
          <p:nvPr/>
        </p:nvSpPr>
        <p:spPr>
          <a:xfrm>
            <a:off x="843380" y="1777758"/>
            <a:ext cx="10505237" cy="175432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weight</a:t>
            </a:r>
            <a:r>
              <a:rPr lang="fr-FR" dirty="0"/>
              <a:t> of tunnels </a:t>
            </a:r>
            <a:r>
              <a:rPr lang="fr-FR" dirty="0" err="1"/>
              <a:t>equipment</a:t>
            </a:r>
            <a:r>
              <a:rPr lang="fr-FR" dirty="0"/>
              <a:t>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650 tons (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system) of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150 tons of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 </a:t>
            </a:r>
            <a:r>
              <a:rPr lang="fr-FR" dirty="0" err="1"/>
              <a:t>from</a:t>
            </a:r>
            <a:r>
              <a:rPr lang="fr-FR" dirty="0"/>
              <a:t> Booster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6DF23C3E-D15D-7841-99C0-2E01B92D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792450"/>
              </p:ext>
            </p:extLst>
          </p:nvPr>
        </p:nvGraphicFramePr>
        <p:xfrm>
          <a:off x="8937534" y="1845296"/>
          <a:ext cx="2070100" cy="1619250"/>
        </p:xfrm>
        <a:graphic>
          <a:graphicData uri="http://schemas.openxmlformats.org/drawingml/2006/table">
            <a:tbl>
              <a:tblPr/>
              <a:tblGrid>
                <a:gridCol w="1166611">
                  <a:extLst>
                    <a:ext uri="{9D8B030D-6E8A-4147-A177-3AD203B41FA5}">
                      <a16:colId xmlns:a16="http://schemas.microsoft.com/office/drawing/2014/main" val="1345373223"/>
                    </a:ext>
                  </a:extLst>
                </a:gridCol>
                <a:gridCol w="903489">
                  <a:extLst>
                    <a:ext uri="{9D8B030D-6E8A-4147-A177-3AD203B41FA5}">
                      <a16:colId xmlns:a16="http://schemas.microsoft.com/office/drawing/2014/main" val="35881554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8928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8870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495,1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852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Stainless Steel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538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7856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2399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Plexi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05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6A5CAB5-7AD7-B32B-961A-3B7CBA44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9" y="3743084"/>
            <a:ext cx="4647096" cy="28171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9D41D01-D182-E8B6-A22E-560A1D6500E6}"/>
              </a:ext>
            </a:extLst>
          </p:cNvPr>
          <p:cNvSpPr txBox="1"/>
          <p:nvPr/>
        </p:nvSpPr>
        <p:spPr>
          <a:xfrm>
            <a:off x="6679474" y="3988525"/>
            <a:ext cx="4084320" cy="1938992"/>
          </a:xfrm>
          <a:prstGeom prst="rect">
            <a:avLst/>
          </a:prstGeom>
          <a:solidFill>
            <a:srgbClr val="FFFF00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/>
              <a:t>Needs</a:t>
            </a:r>
            <a:r>
              <a:rPr lang="fr-FR" sz="2400" dirty="0"/>
              <a:t> : </a:t>
            </a:r>
            <a:r>
              <a:rPr lang="fr-FR" sz="2400" dirty="0" err="1"/>
              <a:t>procedures</a:t>
            </a:r>
            <a:r>
              <a:rPr lang="fr-FR" sz="2400" dirty="0"/>
              <a:t>, </a:t>
            </a:r>
            <a:r>
              <a:rPr lang="fr-FR" sz="2400" dirty="0" err="1"/>
              <a:t>methods</a:t>
            </a:r>
            <a:r>
              <a:rPr lang="fr-FR" sz="2400" dirty="0"/>
              <a:t>, </a:t>
            </a:r>
            <a:r>
              <a:rPr lang="fr-FR" sz="2400" dirty="0" err="1"/>
              <a:t>safety</a:t>
            </a:r>
            <a:r>
              <a:rPr lang="fr-FR" sz="2400" dirty="0"/>
              <a:t> </a:t>
            </a:r>
            <a:r>
              <a:rPr lang="fr-FR" sz="2400" dirty="0" err="1"/>
              <a:t>rules</a:t>
            </a:r>
            <a:r>
              <a:rPr lang="fr-FR" sz="2400" dirty="0"/>
              <a:t>, </a:t>
            </a:r>
            <a:r>
              <a:rPr lang="fr-FR" sz="2400" dirty="0" err="1"/>
              <a:t>available</a:t>
            </a:r>
            <a:r>
              <a:rPr lang="fr-FR" sz="2400" dirty="0"/>
              <a:t> </a:t>
            </a:r>
            <a:r>
              <a:rPr lang="fr-FR" sz="2400" dirty="0" err="1"/>
              <a:t>resources</a:t>
            </a:r>
            <a:r>
              <a:rPr lang="fr-FR" sz="2400" dirty="0"/>
              <a:t>, </a:t>
            </a:r>
            <a:r>
              <a:rPr lang="fr-FR" sz="2400" dirty="0" err="1"/>
              <a:t>logistics</a:t>
            </a:r>
            <a:r>
              <a:rPr lang="fr-FR" sz="2400" dirty="0"/>
              <a:t> are </a:t>
            </a:r>
            <a:r>
              <a:rPr lang="fr-FR" sz="2400" dirty="0" err="1"/>
              <a:t>necessary</a:t>
            </a:r>
            <a:r>
              <a:rPr lang="fr-FR" sz="2400" dirty="0"/>
              <a:t> to </a:t>
            </a:r>
            <a:r>
              <a:rPr lang="fr-FR" sz="2400" dirty="0" err="1"/>
              <a:t>succeed</a:t>
            </a:r>
            <a:r>
              <a:rPr lang="fr-FR" sz="2400" dirty="0"/>
              <a:t> in </a:t>
            </a:r>
            <a:r>
              <a:rPr lang="fr-FR" sz="2400" dirty="0" err="1"/>
              <a:t>this</a:t>
            </a:r>
            <a:r>
              <a:rPr lang="fr-FR" sz="2400" dirty="0"/>
              <a:t> challenge !!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3BED8F-C2F1-20AE-1EBD-196A3E0BB070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4366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A57A0C1-A621-422D-9205-F31FEABD6338}"/>
              </a:ext>
            </a:extLst>
          </p:cNvPr>
          <p:cNvSpPr txBox="1"/>
          <p:nvPr/>
        </p:nvSpPr>
        <p:spPr>
          <a:xfrm>
            <a:off x="2108350" y="79765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Dismounting steps of a sextupôle magnet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D61764-4DD6-485A-BD51-D98C8E5DE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123" y="1394295"/>
            <a:ext cx="4018229" cy="50146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BD19AB-8C32-41E7-9F5C-E7D1309AD7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8" y="1181392"/>
            <a:ext cx="2481644" cy="244827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CA6E598-7329-8D44-7E85-710702E7F3C3}"/>
              </a:ext>
            </a:extLst>
          </p:cNvPr>
          <p:cNvGrpSpPr/>
          <p:nvPr/>
        </p:nvGrpSpPr>
        <p:grpSpPr>
          <a:xfrm>
            <a:off x="2444083" y="2284229"/>
            <a:ext cx="2004527" cy="2348880"/>
            <a:chOff x="2479236" y="2553423"/>
            <a:chExt cx="2004527" cy="234888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0FF77E-064B-4FB3-8336-FAFA6315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236" y="2553423"/>
              <a:ext cx="2004527" cy="2348880"/>
            </a:xfrm>
            <a:prstGeom prst="rect">
              <a:avLst/>
            </a:prstGeom>
          </p:spPr>
        </p:pic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7DDD5579-001F-42A7-AF9C-8B5AB3510469}"/>
                </a:ext>
              </a:extLst>
            </p:cNvPr>
            <p:cNvCxnSpPr/>
            <p:nvPr/>
          </p:nvCxnSpPr>
          <p:spPr>
            <a:xfrm>
              <a:off x="3287688" y="3284984"/>
              <a:ext cx="0" cy="4428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361BFFA8-D3C5-4F65-B1FB-E051F90E90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" y="3555791"/>
            <a:ext cx="2518102" cy="244827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A4F1334-9539-41E3-A2A0-6075D7BF48D6}"/>
              </a:ext>
            </a:extLst>
          </p:cNvPr>
          <p:cNvSpPr txBox="1"/>
          <p:nvPr/>
        </p:nvSpPr>
        <p:spPr>
          <a:xfrm>
            <a:off x="7032371" y="809520"/>
            <a:ext cx="522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  The related BOM (Bill Of Material) specify the material of each component.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18A4B2A6-18D6-48E3-B415-21528765BBA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86523" y="102470"/>
            <a:ext cx="10776520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2400" dirty="0"/>
              <a:t>Disassembly down to the unique screw for the RS measurements.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0E7C60-D8F7-4B4C-86B8-152FAD0A2506}"/>
              </a:ext>
            </a:extLst>
          </p:cNvPr>
          <p:cNvSpPr txBox="1"/>
          <p:nvPr/>
        </p:nvSpPr>
        <p:spPr>
          <a:xfrm>
            <a:off x="759110" y="6323721"/>
            <a:ext cx="750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 hours are needed for 1 person to completely disassemble a </a:t>
            </a:r>
            <a:r>
              <a:rPr lang="en-GB" sz="1600" dirty="0" err="1"/>
              <a:t>sextupole</a:t>
            </a:r>
            <a:r>
              <a:rPr lang="en-GB" sz="1600" dirty="0"/>
              <a:t> magnet.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5036A2-B57A-4456-8463-69402073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CF7AFE1-324B-FF1D-ECD5-D559C1938BF7}"/>
              </a:ext>
            </a:extLst>
          </p:cNvPr>
          <p:cNvGrpSpPr/>
          <p:nvPr/>
        </p:nvGrpSpPr>
        <p:grpSpPr>
          <a:xfrm>
            <a:off x="3999533" y="1530743"/>
            <a:ext cx="3032571" cy="1546293"/>
            <a:chOff x="3999533" y="1530743"/>
            <a:chExt cx="3032571" cy="154629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C63AAC3-8B92-46D4-99D4-2D03E2A8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824" y="1530743"/>
              <a:ext cx="2520280" cy="1546293"/>
            </a:xfrm>
            <a:prstGeom prst="rect">
              <a:avLst/>
            </a:prstGeom>
          </p:spPr>
        </p:pic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87781794-44EF-4A38-AF52-6604485B2BFE}"/>
                </a:ext>
              </a:extLst>
            </p:cNvPr>
            <p:cNvCxnSpPr/>
            <p:nvPr/>
          </p:nvCxnSpPr>
          <p:spPr>
            <a:xfrm flipV="1">
              <a:off x="3999533" y="2637570"/>
              <a:ext cx="504056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1D3FBD9-5B44-6116-BA41-BF8C594C2BBF}"/>
              </a:ext>
            </a:extLst>
          </p:cNvPr>
          <p:cNvGrpSpPr/>
          <p:nvPr/>
        </p:nvGrpSpPr>
        <p:grpSpPr>
          <a:xfrm>
            <a:off x="3973140" y="3702088"/>
            <a:ext cx="3201643" cy="2025438"/>
            <a:chOff x="3973140" y="3702088"/>
            <a:chExt cx="3201643" cy="2025438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1BD6583-A963-4151-B835-A9BF6EF6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9144" y="3702088"/>
              <a:ext cx="2805639" cy="2025438"/>
            </a:xfrm>
            <a:prstGeom prst="rect">
              <a:avLst/>
            </a:prstGeom>
          </p:spPr>
        </p:pic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BC327E7C-FAFB-4D31-BAB7-A93F91B13E35}"/>
                </a:ext>
              </a:extLst>
            </p:cNvPr>
            <p:cNvCxnSpPr>
              <a:cxnSpLocks/>
            </p:cNvCxnSpPr>
            <p:nvPr/>
          </p:nvCxnSpPr>
          <p:spPr>
            <a:xfrm>
              <a:off x="3973140" y="4025414"/>
              <a:ext cx="390680" cy="2994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99F9C67-E672-45F6-460E-78DB7B6D1D9B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28295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732CD-7656-CC1C-9326-D6FE3404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Disassembly</a:t>
            </a:r>
            <a:r>
              <a:rPr lang="fr-FR" dirty="0"/>
              <a:t> at RS  : </a:t>
            </a:r>
            <a:r>
              <a:rPr lang="fr-FR" dirty="0">
                <a:solidFill>
                  <a:srgbClr val="FF0000"/>
                </a:solidFill>
              </a:rPr>
              <a:t>a new building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7BF58E-FB51-7B94-6696-52291861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207" y="5910714"/>
            <a:ext cx="7401818" cy="489666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/>
              <a:t>Useful</a:t>
            </a:r>
            <a:r>
              <a:rPr lang="fr-FR" dirty="0"/>
              <a:t> area : ~1700 m2  - Covered area to site exit  : 105 m2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84C751-B2EF-F0B1-F42E-F5A64282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133"/>
            <a:ext cx="12192000" cy="36497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2FAA36-A3CF-84A4-22EA-E7DE14FBA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56" y="2575451"/>
            <a:ext cx="3315235" cy="16669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86AEDC-19CE-100C-BF20-941EEDC8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691" y="2615553"/>
            <a:ext cx="2651932" cy="162689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58397ED-799A-C3A1-CF4F-899551C1CFA3}"/>
              </a:ext>
            </a:extLst>
          </p:cNvPr>
          <p:cNvSpPr txBox="1"/>
          <p:nvPr/>
        </p:nvSpPr>
        <p:spPr>
          <a:xfrm>
            <a:off x="7007986" y="2666067"/>
            <a:ext cx="9859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Zone stockage av et après mesures 150 m2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7EB88B7-A20B-5FC7-E748-C1BDF0BBA500}"/>
              </a:ext>
            </a:extLst>
          </p:cNvPr>
          <p:cNvSpPr txBox="1"/>
          <p:nvPr/>
        </p:nvSpPr>
        <p:spPr>
          <a:xfrm>
            <a:off x="7019568" y="3730269"/>
            <a:ext cx="9743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Zone stockage av et après mesures 150 m2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6D2D4-FB0A-5C09-D225-1EA127114F2C}"/>
              </a:ext>
            </a:extLst>
          </p:cNvPr>
          <p:cNvSpPr/>
          <p:nvPr/>
        </p:nvSpPr>
        <p:spPr>
          <a:xfrm rot="19405663">
            <a:off x="2417924" y="3078761"/>
            <a:ext cx="6484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Project</a:t>
            </a:r>
            <a:endParaRPr lang="fr-F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2A418FD-4872-BAA2-C328-543ABBCDF664}"/>
              </a:ext>
            </a:extLst>
          </p:cNvPr>
          <p:cNvSpPr txBox="1">
            <a:spLocks/>
          </p:cNvSpPr>
          <p:nvPr/>
        </p:nvSpPr>
        <p:spPr>
          <a:xfrm>
            <a:off x="82732" y="1155247"/>
            <a:ext cx="8787891" cy="3455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/>
              <a:t>Storage &amp; </a:t>
            </a:r>
            <a:r>
              <a:rPr lang="fr-FR" sz="1800" dirty="0" err="1"/>
              <a:t>Disassembly</a:t>
            </a:r>
            <a:r>
              <a:rPr lang="fr-FR" sz="1800" dirty="0"/>
              <a:t> area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7231CD9-7533-671B-33B9-22DA12E0EE83}"/>
              </a:ext>
            </a:extLst>
          </p:cNvPr>
          <p:cNvSpPr txBox="1">
            <a:spLocks/>
          </p:cNvSpPr>
          <p:nvPr/>
        </p:nvSpPr>
        <p:spPr>
          <a:xfrm>
            <a:off x="9588137" y="1145670"/>
            <a:ext cx="2455817" cy="3455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/>
              <a:t>RS </a:t>
            </a:r>
            <a:r>
              <a:rPr lang="fr-FR" sz="1800" dirty="0" err="1"/>
              <a:t>measures</a:t>
            </a:r>
            <a:r>
              <a:rPr lang="fr-FR" sz="1800" dirty="0"/>
              <a:t> area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D6055-9E7D-31C5-55AE-6EEA9E1622BA}"/>
              </a:ext>
            </a:extLst>
          </p:cNvPr>
          <p:cNvSpPr txBox="1"/>
          <p:nvPr/>
        </p:nvSpPr>
        <p:spPr>
          <a:xfrm>
            <a:off x="9588137" y="4333063"/>
            <a:ext cx="931415" cy="938719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419A18-31B4-9142-B88B-94614D99DFF0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27980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EDDCEB-6D6C-4F31-9182-04500AC7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0" y="816538"/>
            <a:ext cx="6708656" cy="59774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EE5575-FBF3-4415-B3B8-0C71A3CFD379}"/>
              </a:ext>
            </a:extLst>
          </p:cNvPr>
          <p:cNvSpPr txBox="1"/>
          <p:nvPr/>
        </p:nvSpPr>
        <p:spPr>
          <a:xfrm>
            <a:off x="5324146" y="757218"/>
            <a:ext cx="201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NW loading/unloading zone</a:t>
            </a:r>
            <a:endParaRPr lang="fr-FR" sz="16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0FA388-D1E8-40D1-8A4D-5AA0CC10FCA5}"/>
              </a:ext>
            </a:extLst>
          </p:cNvPr>
          <p:cNvSpPr txBox="1"/>
          <p:nvPr/>
        </p:nvSpPr>
        <p:spPr>
          <a:xfrm>
            <a:off x="5143764" y="6068204"/>
            <a:ext cx="22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NE </a:t>
            </a:r>
            <a:r>
              <a:rPr lang="fr-FR" sz="1600" b="1" dirty="0" err="1"/>
              <a:t>loading</a:t>
            </a:r>
            <a:r>
              <a:rPr lang="fr-FR" sz="1600" b="1" dirty="0"/>
              <a:t>/</a:t>
            </a:r>
            <a:r>
              <a:rPr lang="fr-FR" sz="1600" b="1" dirty="0" err="1"/>
              <a:t>unloading</a:t>
            </a:r>
            <a:r>
              <a:rPr lang="fr-FR" sz="1600" b="1" dirty="0"/>
              <a:t>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4708D4-2AA1-484C-9C1F-226298B8881C}"/>
              </a:ext>
            </a:extLst>
          </p:cNvPr>
          <p:cNvSpPr/>
          <p:nvPr/>
        </p:nvSpPr>
        <p:spPr>
          <a:xfrm>
            <a:off x="4869989" y="3666169"/>
            <a:ext cx="1080120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FA430-A77F-4CBA-B13F-0923634D073A}"/>
              </a:ext>
            </a:extLst>
          </p:cNvPr>
          <p:cNvSpPr/>
          <p:nvPr/>
        </p:nvSpPr>
        <p:spPr>
          <a:xfrm rot="5719171">
            <a:off x="2502983" y="5786476"/>
            <a:ext cx="1080120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F13648-55D6-4446-B474-4F49D83393BE}"/>
              </a:ext>
            </a:extLst>
          </p:cNvPr>
          <p:cNvSpPr txBox="1"/>
          <p:nvPr/>
        </p:nvSpPr>
        <p:spPr>
          <a:xfrm>
            <a:off x="4490616" y="3329686"/>
            <a:ext cx="1584176" cy="33855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Passerelle 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B4853D-02E4-463F-8E01-7E49D39EAED9}"/>
              </a:ext>
            </a:extLst>
          </p:cNvPr>
          <p:cNvSpPr txBox="1"/>
          <p:nvPr/>
        </p:nvSpPr>
        <p:spPr>
          <a:xfrm rot="16636199">
            <a:off x="2018607" y="5554487"/>
            <a:ext cx="1584176" cy="33855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Passerelle 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792B792-74A8-4FA5-8452-1DDEBDA63E46}"/>
              </a:ext>
            </a:extLst>
          </p:cNvPr>
          <p:cNvSpPr/>
          <p:nvPr/>
        </p:nvSpPr>
        <p:spPr>
          <a:xfrm>
            <a:off x="522514" y="1001486"/>
            <a:ext cx="5529943" cy="5529943"/>
          </a:xfrm>
          <a:prstGeom prst="ellipse">
            <a:avLst/>
          </a:prstGeom>
          <a:noFill/>
          <a:ln w="1270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SR removal : </a:t>
            </a:r>
            <a:r>
              <a:rPr lang="en-US" dirty="0">
                <a:solidFill>
                  <a:srgbClr val="FF0000"/>
                </a:solidFill>
              </a:rPr>
              <a:t>Cranes  strategy, the sinews of war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0349D9-12F4-41F4-8935-7092120E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535" y="1326963"/>
            <a:ext cx="5015770" cy="5322431"/>
          </a:xfrm>
          <a:ln>
            <a:solidFill>
              <a:srgbClr val="00B05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GB" sz="1800" dirty="0">
                <a:solidFill>
                  <a:schemeClr val="tx1"/>
                </a:solidFill>
              </a:rPr>
              <a:t>Study of the </a:t>
            </a:r>
            <a:r>
              <a:rPr lang="en-GB" sz="1800" b="1" dirty="0">
                <a:solidFill>
                  <a:schemeClr val="tx1"/>
                </a:solidFill>
              </a:rPr>
              <a:t>pathways</a:t>
            </a:r>
            <a:r>
              <a:rPr lang="en-GB" sz="1800" dirty="0">
                <a:solidFill>
                  <a:schemeClr val="tx1"/>
                </a:solidFill>
              </a:rPr>
              <a:t> is almost complete.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GB" sz="1800" dirty="0">
                <a:solidFill>
                  <a:schemeClr val="tx1"/>
                </a:solidFill>
              </a:rPr>
              <a:t>We foresee to bring the larger and heavier equipment directly toward the two loading/unloading zones (named SAS, Synchrotron exits)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GB" sz="1800" dirty="0">
                <a:solidFill>
                  <a:schemeClr val="tx1"/>
                </a:solidFill>
              </a:rPr>
              <a:t>To shorten the crane time using and to facilitate the simultaneous use of the two cranes at the opposite sides of the ring, the girders will be moved passing above the </a:t>
            </a:r>
            <a:r>
              <a:rPr lang="en-GB" sz="1800" b="1" dirty="0" err="1">
                <a:solidFill>
                  <a:schemeClr val="tx1"/>
                </a:solidFill>
              </a:rPr>
              <a:t>passerelle</a:t>
            </a:r>
            <a:r>
              <a:rPr lang="en-GB" sz="1800" b="1" dirty="0">
                <a:solidFill>
                  <a:schemeClr val="tx1"/>
                </a:solidFill>
              </a:rPr>
              <a:t> E (bridges).</a:t>
            </a:r>
          </a:p>
          <a:p>
            <a:pPr marL="0" indent="0" algn="just">
              <a:buNone/>
            </a:pPr>
            <a:r>
              <a:rPr lang="en-GB" sz="1800" dirty="0">
                <a:solidFill>
                  <a:schemeClr val="tx1"/>
                </a:solidFill>
              </a:rPr>
              <a:t>It will not be possible for the insertion devices because the available height over the bridge is not sufficient. Then we foresee to move them under the bridges thanks to </a:t>
            </a:r>
            <a:r>
              <a:rPr lang="en-GB" sz="1800" b="1" dirty="0">
                <a:solidFill>
                  <a:schemeClr val="tx1"/>
                </a:solidFill>
              </a:rPr>
              <a:t>motorized skates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GB" sz="1800" dirty="0">
                <a:solidFill>
                  <a:schemeClr val="tx1"/>
                </a:solidFill>
              </a:rPr>
              <a:t>For the other equipment we foresee to have </a:t>
            </a:r>
            <a:r>
              <a:rPr lang="en-GB" sz="1800" b="1" dirty="0">
                <a:solidFill>
                  <a:schemeClr val="tx1"/>
                </a:solidFill>
              </a:rPr>
              <a:t>temporary storage areas </a:t>
            </a:r>
            <a:r>
              <a:rPr lang="en-GB" sz="1800" dirty="0">
                <a:solidFill>
                  <a:schemeClr val="tx1"/>
                </a:solidFill>
              </a:rPr>
              <a:t>close to the </a:t>
            </a:r>
            <a:r>
              <a:rPr lang="en-GB" sz="1800" b="1" dirty="0">
                <a:solidFill>
                  <a:schemeClr val="tx1"/>
                </a:solidFill>
              </a:rPr>
              <a:t>outer circulation area of the experimental hall </a:t>
            </a:r>
            <a:r>
              <a:rPr lang="en-GB" sz="1800" dirty="0">
                <a:solidFill>
                  <a:schemeClr val="tx1"/>
                </a:solidFill>
              </a:rPr>
              <a:t>(named passage way)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and evacuate them with pallet truck or forklift.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60CCEF5-4CB6-4924-9AE8-3A5380AAD204}"/>
              </a:ext>
            </a:extLst>
          </p:cNvPr>
          <p:cNvGrpSpPr/>
          <p:nvPr/>
        </p:nvGrpSpPr>
        <p:grpSpPr>
          <a:xfrm>
            <a:off x="1271464" y="1628800"/>
            <a:ext cx="4064905" cy="4107280"/>
            <a:chOff x="1271464" y="1628800"/>
            <a:chExt cx="4064905" cy="4107280"/>
          </a:xfrm>
          <a:solidFill>
            <a:schemeClr val="bg1">
              <a:alpha val="52000"/>
            </a:schemeClr>
          </a:solidFill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DDA83B4-F8CC-4489-A2B0-8556C674927F}"/>
                </a:ext>
              </a:extLst>
            </p:cNvPr>
            <p:cNvSpPr txBox="1"/>
            <p:nvPr/>
          </p:nvSpPr>
          <p:spPr>
            <a:xfrm>
              <a:off x="3082988" y="1628800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1C01F5C-3553-4865-8BCF-4912E323A7D5}"/>
                </a:ext>
              </a:extLst>
            </p:cNvPr>
            <p:cNvSpPr txBox="1"/>
            <p:nvPr/>
          </p:nvSpPr>
          <p:spPr>
            <a:xfrm>
              <a:off x="3694895" y="1792860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AE76B65-02E9-4C77-AF50-0B201848DF51}"/>
                </a:ext>
              </a:extLst>
            </p:cNvPr>
            <p:cNvSpPr txBox="1"/>
            <p:nvPr/>
          </p:nvSpPr>
          <p:spPr>
            <a:xfrm>
              <a:off x="4367808" y="2139167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C03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C9003E7-F3C8-4260-9A19-C0650AB126F6}"/>
                </a:ext>
              </a:extLst>
            </p:cNvPr>
            <p:cNvSpPr txBox="1"/>
            <p:nvPr/>
          </p:nvSpPr>
          <p:spPr>
            <a:xfrm>
              <a:off x="4858554" y="2844258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C04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05FDCF2-012C-43B1-9551-F6C1E2406385}"/>
                </a:ext>
              </a:extLst>
            </p:cNvPr>
            <p:cNvSpPr txBox="1"/>
            <p:nvPr/>
          </p:nvSpPr>
          <p:spPr>
            <a:xfrm>
              <a:off x="4943784" y="3805244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2AB7165-5AE5-417D-8C9B-7FCAFA301081}"/>
                </a:ext>
              </a:extLst>
            </p:cNvPr>
            <p:cNvSpPr txBox="1"/>
            <p:nvPr/>
          </p:nvSpPr>
          <p:spPr>
            <a:xfrm>
              <a:off x="4747491" y="4419339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7A0217D-3823-4511-BF39-FB195A88A27D}"/>
                </a:ext>
              </a:extLst>
            </p:cNvPr>
            <p:cNvSpPr txBox="1"/>
            <p:nvPr/>
          </p:nvSpPr>
          <p:spPr>
            <a:xfrm>
              <a:off x="4475856" y="4902134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C07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AA191D4-E1F2-4C57-B556-CBAC5C712BD2}"/>
                </a:ext>
              </a:extLst>
            </p:cNvPr>
            <p:cNvSpPr txBox="1"/>
            <p:nvPr/>
          </p:nvSpPr>
          <p:spPr>
            <a:xfrm>
              <a:off x="4083271" y="5259546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C08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140590E-A2E4-4067-9A60-5D50638267FD}"/>
                </a:ext>
              </a:extLst>
            </p:cNvPr>
            <p:cNvSpPr txBox="1"/>
            <p:nvPr/>
          </p:nvSpPr>
          <p:spPr>
            <a:xfrm>
              <a:off x="3122642" y="5520636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C09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E02C3DF-A14C-47DD-8F0B-BA6270406153}"/>
                </a:ext>
              </a:extLst>
            </p:cNvPr>
            <p:cNvSpPr txBox="1"/>
            <p:nvPr/>
          </p:nvSpPr>
          <p:spPr>
            <a:xfrm>
              <a:off x="2333937" y="5367268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A0974D1-2DA9-4727-A091-8EF4C25C037B}"/>
                </a:ext>
              </a:extLst>
            </p:cNvPr>
            <p:cNvSpPr txBox="1"/>
            <p:nvPr/>
          </p:nvSpPr>
          <p:spPr>
            <a:xfrm>
              <a:off x="1825553" y="5009856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C11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62D174-078B-4C3A-A00D-CBB45E7740AC}"/>
                </a:ext>
              </a:extLst>
            </p:cNvPr>
            <p:cNvSpPr txBox="1"/>
            <p:nvPr/>
          </p:nvSpPr>
          <p:spPr>
            <a:xfrm>
              <a:off x="1432968" y="4419339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C091C76-85C3-45EB-8992-ADF95CD33EA7}"/>
                </a:ext>
              </a:extLst>
            </p:cNvPr>
            <p:cNvSpPr txBox="1"/>
            <p:nvPr/>
          </p:nvSpPr>
          <p:spPr>
            <a:xfrm>
              <a:off x="1271464" y="3912966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C13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F5C7866-15CD-410E-B462-795FB1F93BCF}"/>
                </a:ext>
              </a:extLst>
            </p:cNvPr>
            <p:cNvSpPr txBox="1"/>
            <p:nvPr/>
          </p:nvSpPr>
          <p:spPr>
            <a:xfrm>
              <a:off x="1343472" y="2960308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C14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7FA3B71-F042-49CB-8E97-5E148B03E8D3}"/>
                </a:ext>
              </a:extLst>
            </p:cNvPr>
            <p:cNvSpPr txBox="1"/>
            <p:nvPr/>
          </p:nvSpPr>
          <p:spPr>
            <a:xfrm>
              <a:off x="1703512" y="2330939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C15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E474525-6BC9-4BFC-9E65-4F438D489186}"/>
                </a:ext>
              </a:extLst>
            </p:cNvPr>
            <p:cNvSpPr txBox="1"/>
            <p:nvPr/>
          </p:nvSpPr>
          <p:spPr>
            <a:xfrm>
              <a:off x="2369813" y="1885098"/>
              <a:ext cx="39258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rgbClr val="0070C0"/>
                  </a:solidFill>
                </a:rPr>
                <a:t>C16</a:t>
              </a:r>
            </a:p>
          </p:txBody>
        </p:sp>
      </p:grp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B6528258-2ACF-4C85-9068-B2023C384A21}"/>
              </a:ext>
            </a:extLst>
          </p:cNvPr>
          <p:cNvSpPr/>
          <p:nvPr/>
        </p:nvSpPr>
        <p:spPr>
          <a:xfrm>
            <a:off x="574040" y="3530600"/>
            <a:ext cx="289560" cy="472440"/>
          </a:xfrm>
          <a:custGeom>
            <a:avLst/>
            <a:gdLst>
              <a:gd name="connsiteX0" fmla="*/ 10160 w 289560"/>
              <a:gd name="connsiteY0" fmla="*/ 0 h 472440"/>
              <a:gd name="connsiteX1" fmla="*/ 0 w 289560"/>
              <a:gd name="connsiteY1" fmla="*/ 294640 h 472440"/>
              <a:gd name="connsiteX2" fmla="*/ 208280 w 289560"/>
              <a:gd name="connsiteY2" fmla="*/ 472440 h 472440"/>
              <a:gd name="connsiteX3" fmla="*/ 289560 w 289560"/>
              <a:gd name="connsiteY3" fmla="*/ 355600 h 472440"/>
              <a:gd name="connsiteX4" fmla="*/ 10160 w 289560"/>
              <a:gd name="connsiteY4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" h="472440">
                <a:moveTo>
                  <a:pt x="10160" y="0"/>
                </a:moveTo>
                <a:lnTo>
                  <a:pt x="0" y="294640"/>
                </a:lnTo>
                <a:lnTo>
                  <a:pt x="208280" y="472440"/>
                </a:lnTo>
                <a:lnTo>
                  <a:pt x="289560" y="355600"/>
                </a:lnTo>
                <a:lnTo>
                  <a:pt x="1016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B8E50963-D658-4AAA-92B3-D7EA50FBE0E4}"/>
              </a:ext>
            </a:extLst>
          </p:cNvPr>
          <p:cNvSpPr/>
          <p:nvPr/>
        </p:nvSpPr>
        <p:spPr>
          <a:xfrm>
            <a:off x="1447800" y="1605280"/>
            <a:ext cx="243840" cy="381000"/>
          </a:xfrm>
          <a:custGeom>
            <a:avLst/>
            <a:gdLst>
              <a:gd name="connsiteX0" fmla="*/ 0 w 243840"/>
              <a:gd name="connsiteY0" fmla="*/ 142240 h 381000"/>
              <a:gd name="connsiteX1" fmla="*/ 10160 w 243840"/>
              <a:gd name="connsiteY1" fmla="*/ 381000 h 381000"/>
              <a:gd name="connsiteX2" fmla="*/ 162560 w 243840"/>
              <a:gd name="connsiteY2" fmla="*/ 340360 h 381000"/>
              <a:gd name="connsiteX3" fmla="*/ 243840 w 243840"/>
              <a:gd name="connsiteY3" fmla="*/ 0 h 381000"/>
              <a:gd name="connsiteX4" fmla="*/ 0 w 243840"/>
              <a:gd name="connsiteY4" fmla="*/ 14224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" h="381000">
                <a:moveTo>
                  <a:pt x="0" y="142240"/>
                </a:moveTo>
                <a:lnTo>
                  <a:pt x="10160" y="381000"/>
                </a:lnTo>
                <a:lnTo>
                  <a:pt x="162560" y="340360"/>
                </a:lnTo>
                <a:lnTo>
                  <a:pt x="243840" y="0"/>
                </a:lnTo>
                <a:lnTo>
                  <a:pt x="0" y="14224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1EB2F16B-A8E6-4FE1-AD7E-0A3E40A0D0DB}"/>
              </a:ext>
            </a:extLst>
          </p:cNvPr>
          <p:cNvSpPr/>
          <p:nvPr/>
        </p:nvSpPr>
        <p:spPr>
          <a:xfrm>
            <a:off x="2077720" y="6009640"/>
            <a:ext cx="558800" cy="299720"/>
          </a:xfrm>
          <a:custGeom>
            <a:avLst/>
            <a:gdLst>
              <a:gd name="connsiteX0" fmla="*/ 0 w 558800"/>
              <a:gd name="connsiteY0" fmla="*/ 96520 h 299720"/>
              <a:gd name="connsiteX1" fmla="*/ 320040 w 558800"/>
              <a:gd name="connsiteY1" fmla="*/ 0 h 299720"/>
              <a:gd name="connsiteX2" fmla="*/ 558800 w 558800"/>
              <a:gd name="connsiteY2" fmla="*/ 203200 h 299720"/>
              <a:gd name="connsiteX3" fmla="*/ 472440 w 558800"/>
              <a:gd name="connsiteY3" fmla="*/ 299720 h 299720"/>
              <a:gd name="connsiteX4" fmla="*/ 0 w 558800"/>
              <a:gd name="connsiteY4" fmla="*/ 96520 h 2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00" h="299720">
                <a:moveTo>
                  <a:pt x="0" y="96520"/>
                </a:moveTo>
                <a:lnTo>
                  <a:pt x="320040" y="0"/>
                </a:lnTo>
                <a:lnTo>
                  <a:pt x="558800" y="203200"/>
                </a:lnTo>
                <a:lnTo>
                  <a:pt x="472440" y="299720"/>
                </a:lnTo>
                <a:lnTo>
                  <a:pt x="0" y="9652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23730355-91E0-42AB-B8F5-56FF3161F6A1}"/>
              </a:ext>
            </a:extLst>
          </p:cNvPr>
          <p:cNvSpPr/>
          <p:nvPr/>
        </p:nvSpPr>
        <p:spPr>
          <a:xfrm>
            <a:off x="4846350" y="1383220"/>
            <a:ext cx="590550" cy="609600"/>
          </a:xfrm>
          <a:custGeom>
            <a:avLst/>
            <a:gdLst>
              <a:gd name="connsiteX0" fmla="*/ 371475 w 590550"/>
              <a:gd name="connsiteY0" fmla="*/ 0 h 609600"/>
              <a:gd name="connsiteX1" fmla="*/ 371475 w 590550"/>
              <a:gd name="connsiteY1" fmla="*/ 0 h 609600"/>
              <a:gd name="connsiteX2" fmla="*/ 257175 w 590550"/>
              <a:gd name="connsiteY2" fmla="*/ 142875 h 609600"/>
              <a:gd name="connsiteX3" fmla="*/ 219075 w 590550"/>
              <a:gd name="connsiteY3" fmla="*/ 200025 h 609600"/>
              <a:gd name="connsiteX4" fmla="*/ 209550 w 590550"/>
              <a:gd name="connsiteY4" fmla="*/ 228600 h 609600"/>
              <a:gd name="connsiteX5" fmla="*/ 180975 w 590550"/>
              <a:gd name="connsiteY5" fmla="*/ 257175 h 609600"/>
              <a:gd name="connsiteX6" fmla="*/ 104775 w 590550"/>
              <a:gd name="connsiteY6" fmla="*/ 352425 h 609600"/>
              <a:gd name="connsiteX7" fmla="*/ 66675 w 590550"/>
              <a:gd name="connsiteY7" fmla="*/ 390525 h 609600"/>
              <a:gd name="connsiteX8" fmla="*/ 47625 w 590550"/>
              <a:gd name="connsiteY8" fmla="*/ 428625 h 609600"/>
              <a:gd name="connsiteX9" fmla="*/ 28575 w 590550"/>
              <a:gd name="connsiteY9" fmla="*/ 457200 h 609600"/>
              <a:gd name="connsiteX10" fmla="*/ 9525 w 590550"/>
              <a:gd name="connsiteY10" fmla="*/ 495300 h 609600"/>
              <a:gd name="connsiteX11" fmla="*/ 0 w 590550"/>
              <a:gd name="connsiteY11" fmla="*/ 523875 h 609600"/>
              <a:gd name="connsiteX12" fmla="*/ 200025 w 590550"/>
              <a:gd name="connsiteY12" fmla="*/ 609600 h 609600"/>
              <a:gd name="connsiteX13" fmla="*/ 590550 w 590550"/>
              <a:gd name="connsiteY13" fmla="*/ 209550 h 609600"/>
              <a:gd name="connsiteX14" fmla="*/ 371475 w 590550"/>
              <a:gd name="connsiteY1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0550" h="609600">
                <a:moveTo>
                  <a:pt x="371475" y="0"/>
                </a:moveTo>
                <a:lnTo>
                  <a:pt x="371475" y="0"/>
                </a:lnTo>
                <a:cubicBezTo>
                  <a:pt x="333375" y="47625"/>
                  <a:pt x="291006" y="92128"/>
                  <a:pt x="257175" y="142875"/>
                </a:cubicBezTo>
                <a:cubicBezTo>
                  <a:pt x="244475" y="161925"/>
                  <a:pt x="226315" y="178305"/>
                  <a:pt x="219075" y="200025"/>
                </a:cubicBezTo>
                <a:cubicBezTo>
                  <a:pt x="215900" y="209550"/>
                  <a:pt x="215119" y="220246"/>
                  <a:pt x="209550" y="228600"/>
                </a:cubicBezTo>
                <a:cubicBezTo>
                  <a:pt x="202078" y="239808"/>
                  <a:pt x="189676" y="246892"/>
                  <a:pt x="180975" y="257175"/>
                </a:cubicBezTo>
                <a:cubicBezTo>
                  <a:pt x="154711" y="288214"/>
                  <a:pt x="133526" y="323674"/>
                  <a:pt x="104775" y="352425"/>
                </a:cubicBezTo>
                <a:cubicBezTo>
                  <a:pt x="92075" y="365125"/>
                  <a:pt x="77451" y="376157"/>
                  <a:pt x="66675" y="390525"/>
                </a:cubicBezTo>
                <a:cubicBezTo>
                  <a:pt x="58156" y="401884"/>
                  <a:pt x="54670" y="416297"/>
                  <a:pt x="47625" y="428625"/>
                </a:cubicBezTo>
                <a:cubicBezTo>
                  <a:pt x="41945" y="438564"/>
                  <a:pt x="34255" y="447261"/>
                  <a:pt x="28575" y="457200"/>
                </a:cubicBezTo>
                <a:cubicBezTo>
                  <a:pt x="21530" y="469528"/>
                  <a:pt x="15118" y="482249"/>
                  <a:pt x="9525" y="495300"/>
                </a:cubicBezTo>
                <a:cubicBezTo>
                  <a:pt x="5570" y="504528"/>
                  <a:pt x="0" y="523875"/>
                  <a:pt x="0" y="523875"/>
                </a:cubicBezTo>
                <a:lnTo>
                  <a:pt x="200025" y="609600"/>
                </a:lnTo>
                <a:lnTo>
                  <a:pt x="590550" y="209550"/>
                </a:lnTo>
                <a:lnTo>
                  <a:pt x="371475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5F95E6B4-024C-4438-8B1D-25BA556BBE6F}"/>
              </a:ext>
            </a:extLst>
          </p:cNvPr>
          <p:cNvSpPr/>
          <p:nvPr/>
        </p:nvSpPr>
        <p:spPr>
          <a:xfrm>
            <a:off x="4627275" y="5621845"/>
            <a:ext cx="514350" cy="733425"/>
          </a:xfrm>
          <a:custGeom>
            <a:avLst/>
            <a:gdLst>
              <a:gd name="connsiteX0" fmla="*/ 514350 w 514350"/>
              <a:gd name="connsiteY0" fmla="*/ 600075 h 733425"/>
              <a:gd name="connsiteX1" fmla="*/ 152400 w 514350"/>
              <a:gd name="connsiteY1" fmla="*/ 0 h 733425"/>
              <a:gd name="connsiteX2" fmla="*/ 0 w 514350"/>
              <a:gd name="connsiteY2" fmla="*/ 285750 h 733425"/>
              <a:gd name="connsiteX3" fmla="*/ 266700 w 514350"/>
              <a:gd name="connsiteY3" fmla="*/ 733425 h 733425"/>
              <a:gd name="connsiteX4" fmla="*/ 514350 w 514350"/>
              <a:gd name="connsiteY4" fmla="*/ 60007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733425">
                <a:moveTo>
                  <a:pt x="514350" y="600075"/>
                </a:moveTo>
                <a:lnTo>
                  <a:pt x="152400" y="0"/>
                </a:lnTo>
                <a:lnTo>
                  <a:pt x="0" y="285750"/>
                </a:lnTo>
                <a:lnTo>
                  <a:pt x="266700" y="733425"/>
                </a:lnTo>
                <a:lnTo>
                  <a:pt x="514350" y="6000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8F2255-371A-9326-2048-F2A55E4C258E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423501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C0860-4B04-FF79-5684-9DA0F0EC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Uninstallation</a:t>
            </a:r>
            <a:r>
              <a:rPr lang="fr-FR" dirty="0"/>
              <a:t> – Cranes </a:t>
            </a:r>
            <a:r>
              <a:rPr lang="fr-FR" dirty="0" err="1"/>
              <a:t>fly</a:t>
            </a:r>
            <a:r>
              <a:rPr lang="fr-FR" dirty="0"/>
              <a:t> over areas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DF02191-71E8-13AE-E813-30D322D04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449" y="1012909"/>
            <a:ext cx="5664200" cy="567038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5B88DA-1417-EC11-F5F7-6A5119B44A57}"/>
              </a:ext>
            </a:extLst>
          </p:cNvPr>
          <p:cNvSpPr/>
          <p:nvPr/>
        </p:nvSpPr>
        <p:spPr>
          <a:xfrm rot="2765094">
            <a:off x="5154454" y="1964233"/>
            <a:ext cx="595891" cy="98762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01F2B-3040-8D69-0978-230D91A31469}"/>
              </a:ext>
            </a:extLst>
          </p:cNvPr>
          <p:cNvSpPr/>
          <p:nvPr/>
        </p:nvSpPr>
        <p:spPr>
          <a:xfrm>
            <a:off x="4343400" y="3713277"/>
            <a:ext cx="547513" cy="134824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BB738-9AE0-B2BD-797B-2E9755E2DC68}"/>
              </a:ext>
            </a:extLst>
          </p:cNvPr>
          <p:cNvSpPr/>
          <p:nvPr/>
        </p:nvSpPr>
        <p:spPr>
          <a:xfrm rot="6756406">
            <a:off x="5729839" y="5775453"/>
            <a:ext cx="630542" cy="125179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163072-1AEC-B717-43B9-0EB6E67D1DC8}"/>
              </a:ext>
            </a:extLst>
          </p:cNvPr>
          <p:cNvSpPr/>
          <p:nvPr/>
        </p:nvSpPr>
        <p:spPr>
          <a:xfrm rot="3405937">
            <a:off x="7746089" y="5621043"/>
            <a:ext cx="671393" cy="125399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ED0566-938D-A1F1-F086-74951CD0A79D}"/>
              </a:ext>
            </a:extLst>
          </p:cNvPr>
          <p:cNvSpPr/>
          <p:nvPr/>
        </p:nvSpPr>
        <p:spPr>
          <a:xfrm rot="8072234">
            <a:off x="8050336" y="2038795"/>
            <a:ext cx="570100" cy="114068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54247-A70B-C881-9737-9A40F1151E56}"/>
              </a:ext>
            </a:extLst>
          </p:cNvPr>
          <p:cNvSpPr/>
          <p:nvPr/>
        </p:nvSpPr>
        <p:spPr>
          <a:xfrm>
            <a:off x="10684906" y="2420453"/>
            <a:ext cx="635243" cy="150723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967C9A-6CD1-775F-5DBB-CF100FE00AE2}"/>
              </a:ext>
            </a:extLst>
          </p:cNvPr>
          <p:cNvSpPr txBox="1"/>
          <p:nvPr/>
        </p:nvSpPr>
        <p:spPr>
          <a:xfrm>
            <a:off x="9979860" y="1512186"/>
            <a:ext cx="2085975" cy="83099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Arial"/>
              </a:rPr>
              <a:t>Fly over corridor </a:t>
            </a:r>
            <a:r>
              <a:rPr lang="fr-FR" sz="1200" dirty="0" err="1">
                <a:solidFill>
                  <a:prstClr val="black"/>
                </a:solidFill>
                <a:latin typeface="Arial"/>
              </a:rPr>
              <a:t>between</a:t>
            </a:r>
            <a:r>
              <a:rPr lang="fr-FR" sz="1200" dirty="0">
                <a:solidFill>
                  <a:prstClr val="black"/>
                </a:solidFill>
                <a:latin typeface="Arial"/>
              </a:rPr>
              <a:t> tunnel &amp; </a:t>
            </a:r>
            <a:r>
              <a:rPr lang="fr-FR" sz="1200" dirty="0" err="1">
                <a:solidFill>
                  <a:prstClr val="black"/>
                </a:solidFill>
                <a:latin typeface="Arial"/>
              </a:rPr>
              <a:t>loading</a:t>
            </a:r>
            <a:r>
              <a:rPr lang="fr-FR" sz="1200" dirty="0">
                <a:solidFill>
                  <a:prstClr val="black"/>
                </a:solidFill>
                <a:latin typeface="Arial"/>
              </a:rPr>
              <a:t>/</a:t>
            </a:r>
            <a:r>
              <a:rPr lang="fr-FR" sz="1200" dirty="0" err="1">
                <a:solidFill>
                  <a:prstClr val="black"/>
                </a:solidFill>
                <a:latin typeface="Arial"/>
              </a:rPr>
              <a:t>unoading</a:t>
            </a:r>
            <a:r>
              <a:rPr lang="fr-FR" sz="1200" dirty="0">
                <a:solidFill>
                  <a:prstClr val="black"/>
                </a:solidFill>
                <a:latin typeface="Arial"/>
              </a:rPr>
              <a:t> areas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B689ED-2A08-EE95-26F3-140B4A7F5DE7}"/>
              </a:ext>
            </a:extLst>
          </p:cNvPr>
          <p:cNvSpPr txBox="1"/>
          <p:nvPr/>
        </p:nvSpPr>
        <p:spPr>
          <a:xfrm>
            <a:off x="4499978" y="854717"/>
            <a:ext cx="781869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Sextants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CBB2D44-7BE6-D0F1-9B6C-12CD48C6454B}"/>
              </a:ext>
            </a:extLst>
          </p:cNvPr>
          <p:cNvSpPr txBox="1"/>
          <p:nvPr/>
        </p:nvSpPr>
        <p:spPr>
          <a:xfrm>
            <a:off x="3272138" y="3619097"/>
            <a:ext cx="781869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Antares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FA463A-D064-3399-FC36-B6CAA210A8FB}"/>
              </a:ext>
            </a:extLst>
          </p:cNvPr>
          <p:cNvSpPr txBox="1"/>
          <p:nvPr/>
        </p:nvSpPr>
        <p:spPr>
          <a:xfrm>
            <a:off x="4182356" y="6222758"/>
            <a:ext cx="781869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B68077-E957-6369-BEE1-BA875871115B}"/>
              </a:ext>
            </a:extLst>
          </p:cNvPr>
          <p:cNvSpPr txBox="1"/>
          <p:nvPr/>
        </p:nvSpPr>
        <p:spPr>
          <a:xfrm>
            <a:off x="9142055" y="1157917"/>
            <a:ext cx="1002070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 SAS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2521B4F-F48A-9633-5946-DBCD272AC992}"/>
              </a:ext>
            </a:extLst>
          </p:cNvPr>
          <p:cNvSpPr txBox="1"/>
          <p:nvPr/>
        </p:nvSpPr>
        <p:spPr>
          <a:xfrm>
            <a:off x="8981469" y="6361257"/>
            <a:ext cx="865087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SAS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9DABB9-5FA7-2BCB-4E89-06F3244E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8265697">
            <a:off x="5048326" y="1606259"/>
            <a:ext cx="294938" cy="26116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29B4EC-460C-F528-BEEC-BFBD16C766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400000">
            <a:off x="4119193" y="3641823"/>
            <a:ext cx="270071" cy="23914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B610639-88F9-3DC1-7DF4-8C1E9D9992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2643187">
            <a:off x="5724367" y="6109060"/>
            <a:ext cx="277457" cy="24568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875492-822B-D148-B371-6B0A0C9E51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8803230">
            <a:off x="8170161" y="5909964"/>
            <a:ext cx="282431" cy="25009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61BE71-BDBA-868C-F12A-1637EE3100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2586554">
            <a:off x="8533542" y="1698070"/>
            <a:ext cx="211777" cy="18752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104D29A-AADB-3B17-6A5D-5231AD462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0800000">
            <a:off x="10807859" y="3197679"/>
            <a:ext cx="334699" cy="29637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AB6D7AB-F05E-12B6-3E4E-46FE0154A296}"/>
              </a:ext>
            </a:extLst>
          </p:cNvPr>
          <p:cNvSpPr txBox="1"/>
          <p:nvPr/>
        </p:nvSpPr>
        <p:spPr>
          <a:xfrm>
            <a:off x="9959536" y="2794382"/>
            <a:ext cx="2085975" cy="27699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Loading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unloading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areas</a:t>
            </a: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F2951118-5047-797C-A4A9-FA0D92206E78}"/>
              </a:ext>
            </a:extLst>
          </p:cNvPr>
          <p:cNvSpPr/>
          <p:nvPr/>
        </p:nvSpPr>
        <p:spPr>
          <a:xfrm>
            <a:off x="4890913" y="1852645"/>
            <a:ext cx="3991830" cy="3872940"/>
          </a:xfrm>
          <a:prstGeom prst="flowChartConnector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018CFAA-274C-4329-35E8-9F49CCEFF441}"/>
              </a:ext>
            </a:extLst>
          </p:cNvPr>
          <p:cNvCxnSpPr/>
          <p:nvPr/>
        </p:nvCxnSpPr>
        <p:spPr>
          <a:xfrm>
            <a:off x="10641507" y="5819306"/>
            <a:ext cx="678642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0DEDD07-7949-21AF-837E-268E12F2D8F7}"/>
              </a:ext>
            </a:extLst>
          </p:cNvPr>
          <p:cNvSpPr txBox="1"/>
          <p:nvPr/>
        </p:nvSpPr>
        <p:spPr>
          <a:xfrm>
            <a:off x="9959536" y="5097127"/>
            <a:ext cx="2085975" cy="46166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Arial"/>
              </a:rPr>
              <a:t>SR </a:t>
            </a:r>
            <a:r>
              <a:rPr lang="fr-FR" sz="1200" dirty="0" err="1">
                <a:solidFill>
                  <a:prstClr val="black"/>
                </a:solidFill>
                <a:latin typeface="Arial"/>
              </a:rPr>
              <a:t>fly</a:t>
            </a:r>
            <a:r>
              <a:rPr lang="fr-FR" sz="1200" dirty="0">
                <a:solidFill>
                  <a:prstClr val="black"/>
                </a:solidFill>
                <a:latin typeface="Arial"/>
              </a:rPr>
              <a:t> over areas,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 exit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doors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handling areas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4222965-CD9D-8582-56B7-C44F85A9D522}"/>
              </a:ext>
            </a:extLst>
          </p:cNvPr>
          <p:cNvCxnSpPr>
            <a:cxnSpLocks/>
          </p:cNvCxnSpPr>
          <p:nvPr/>
        </p:nvCxnSpPr>
        <p:spPr>
          <a:xfrm flipV="1">
            <a:off x="8335386" y="2700282"/>
            <a:ext cx="162663" cy="72104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DDA361B-17F1-1B32-6AE4-B789B964EA90}"/>
              </a:ext>
            </a:extLst>
          </p:cNvPr>
          <p:cNvCxnSpPr>
            <a:cxnSpLocks/>
          </p:cNvCxnSpPr>
          <p:nvPr/>
        </p:nvCxnSpPr>
        <p:spPr>
          <a:xfrm flipH="1" flipV="1">
            <a:off x="7199307" y="5522935"/>
            <a:ext cx="10247" cy="15434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A7CCFA5-9529-F236-ED8C-3B32505BE852}"/>
              </a:ext>
            </a:extLst>
          </p:cNvPr>
          <p:cNvCxnSpPr>
            <a:cxnSpLocks/>
          </p:cNvCxnSpPr>
          <p:nvPr/>
        </p:nvCxnSpPr>
        <p:spPr>
          <a:xfrm flipV="1">
            <a:off x="6747001" y="1852644"/>
            <a:ext cx="0" cy="16097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28104EF-7CC3-B8C3-EFC6-825D8BA0FE5D}"/>
              </a:ext>
            </a:extLst>
          </p:cNvPr>
          <p:cNvCxnSpPr>
            <a:cxnSpLocks/>
          </p:cNvCxnSpPr>
          <p:nvPr/>
        </p:nvCxnSpPr>
        <p:spPr>
          <a:xfrm flipV="1">
            <a:off x="5130800" y="4612089"/>
            <a:ext cx="225681" cy="11231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DDEA742-D5A3-62A3-BFD4-90B42B759D76}"/>
              </a:ext>
            </a:extLst>
          </p:cNvPr>
          <p:cNvCxnSpPr>
            <a:cxnSpLocks/>
          </p:cNvCxnSpPr>
          <p:nvPr/>
        </p:nvCxnSpPr>
        <p:spPr>
          <a:xfrm flipV="1">
            <a:off x="5392755" y="4919133"/>
            <a:ext cx="212178" cy="16086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136B77E-6AE4-B89D-7775-E28BF008C817}"/>
              </a:ext>
            </a:extLst>
          </p:cNvPr>
          <p:cNvCxnSpPr>
            <a:cxnSpLocks/>
          </p:cNvCxnSpPr>
          <p:nvPr/>
        </p:nvCxnSpPr>
        <p:spPr>
          <a:xfrm flipV="1">
            <a:off x="8639430" y="3478606"/>
            <a:ext cx="183826" cy="30893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9A243FC-1BF5-A14F-4406-B00E47445D30}"/>
              </a:ext>
            </a:extLst>
          </p:cNvPr>
          <p:cNvSpPr txBox="1"/>
          <p:nvPr/>
        </p:nvSpPr>
        <p:spPr>
          <a:xfrm>
            <a:off x="140960" y="1131716"/>
            <a:ext cx="3103851" cy="5016758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err="1"/>
              <a:t>During</a:t>
            </a:r>
            <a:r>
              <a:rPr lang="fr-FR" sz="1600" dirty="0"/>
              <a:t> the </a:t>
            </a:r>
            <a:r>
              <a:rPr lang="fr-FR" sz="1600" dirty="0" err="1"/>
              <a:t>dismantling</a:t>
            </a:r>
            <a:r>
              <a:rPr lang="fr-FR" sz="1600" dirty="0"/>
              <a:t> </a:t>
            </a:r>
            <a:r>
              <a:rPr lang="fr-FR" sz="1600" dirty="0" err="1"/>
              <a:t>study</a:t>
            </a:r>
            <a:r>
              <a:rPr lang="fr-FR" sz="1600" dirty="0"/>
              <a:t>,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found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the use of </a:t>
            </a:r>
            <a:r>
              <a:rPr lang="fr-FR" sz="1600" dirty="0" err="1"/>
              <a:t>both</a:t>
            </a:r>
            <a:r>
              <a:rPr lang="fr-FR" sz="1600" dirty="0"/>
              <a:t> cranes </a:t>
            </a:r>
            <a:r>
              <a:rPr lang="fr-FR" sz="1600" dirty="0" err="1"/>
              <a:t>is</a:t>
            </a:r>
            <a:r>
              <a:rPr lang="fr-FR" sz="1600" dirty="0"/>
              <a:t> the </a:t>
            </a:r>
            <a:r>
              <a:rPr lang="fr-FR" sz="1600" dirty="0" err="1"/>
              <a:t>most</a:t>
            </a:r>
            <a:r>
              <a:rPr lang="fr-FR" sz="1600" dirty="0"/>
              <a:t> important </a:t>
            </a:r>
            <a:r>
              <a:rPr lang="fr-FR" sz="1600" dirty="0" err="1"/>
              <a:t>constraint</a:t>
            </a:r>
            <a:r>
              <a:rPr lang="fr-FR" sz="1600" dirty="0"/>
              <a:t> : 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dirty="0"/>
              <a:t>The SD planning </a:t>
            </a:r>
            <a:r>
              <a:rPr lang="fr-FR" sz="1600" dirty="0" err="1"/>
              <a:t>critical</a:t>
            </a:r>
            <a:r>
              <a:rPr lang="fr-FR" sz="1600" dirty="0"/>
              <a:t> </a:t>
            </a:r>
            <a:r>
              <a:rPr lang="fr-FR" sz="1600" dirty="0" err="1"/>
              <a:t>path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determined</a:t>
            </a:r>
            <a:r>
              <a:rPr lang="fr-FR" sz="1600" dirty="0"/>
              <a:t> by the permanent use of cranes, </a:t>
            </a:r>
            <a:r>
              <a:rPr lang="fr-FR" sz="1600" dirty="0" err="1"/>
              <a:t>their</a:t>
            </a:r>
            <a:r>
              <a:rPr lang="fr-FR" sz="1600" dirty="0"/>
              <a:t> speed transport,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err="1"/>
              <a:t>equipment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handled</a:t>
            </a:r>
            <a:r>
              <a:rPr lang="fr-FR" sz="1600" dirty="0"/>
              <a:t> and the </a:t>
            </a:r>
            <a:r>
              <a:rPr lang="fr-FR" sz="1600" dirty="0" err="1">
                <a:highlight>
                  <a:srgbClr val="FFFF00"/>
                </a:highlight>
              </a:rPr>
              <a:t>safety</a:t>
            </a:r>
            <a:r>
              <a:rPr lang="fr-FR" sz="1600" dirty="0">
                <a:highlight>
                  <a:srgbClr val="FFFF00"/>
                </a:highlight>
              </a:rPr>
              <a:t> </a:t>
            </a:r>
            <a:r>
              <a:rPr lang="fr-FR" sz="1600" dirty="0" err="1">
                <a:highlight>
                  <a:srgbClr val="FFFF00"/>
                </a:highlight>
              </a:rPr>
              <a:t>rules</a:t>
            </a:r>
            <a:r>
              <a:rPr lang="fr-FR" sz="16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dirty="0"/>
              <a:t>The slabs handling has been a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focused</a:t>
            </a:r>
            <a:r>
              <a:rPr lang="fr-FR" sz="1600" dirty="0"/>
              <a:t> point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1600" dirty="0"/>
              <a:t>A </a:t>
            </a:r>
            <a:r>
              <a:rPr lang="fr-FR" sz="1600" dirty="0" err="1"/>
              <a:t>special</a:t>
            </a:r>
            <a:r>
              <a:rPr lang="fr-FR" sz="1600" dirty="0"/>
              <a:t> cranes maintenance plan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implemented</a:t>
            </a:r>
            <a:r>
              <a:rPr lang="fr-FR" sz="1600" dirty="0"/>
              <a:t> </a:t>
            </a:r>
            <a:r>
              <a:rPr lang="fr-FR" sz="1600" dirty="0" err="1"/>
              <a:t>before</a:t>
            </a:r>
            <a:r>
              <a:rPr lang="fr-FR" sz="1600" dirty="0"/>
              <a:t> &amp; </a:t>
            </a:r>
            <a:r>
              <a:rPr lang="fr-FR" sz="1600" dirty="0" err="1"/>
              <a:t>during</a:t>
            </a:r>
            <a:r>
              <a:rPr lang="fr-FR" sz="1600" dirty="0"/>
              <a:t> the </a:t>
            </a:r>
            <a:r>
              <a:rPr lang="fr-FR" sz="1600" dirty="0" err="1"/>
              <a:t>shutdown</a:t>
            </a:r>
            <a:r>
              <a:rPr lang="fr-FR" sz="1600" dirty="0"/>
              <a:t> to </a:t>
            </a:r>
            <a:r>
              <a:rPr lang="fr-FR" sz="1600" dirty="0" err="1"/>
              <a:t>secure</a:t>
            </a:r>
            <a:r>
              <a:rPr lang="fr-FR" sz="1600" dirty="0"/>
              <a:t> the cranes </a:t>
            </a:r>
            <a:r>
              <a:rPr lang="fr-FR" sz="1600" dirty="0" err="1"/>
              <a:t>activity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7003B71-AF6C-53E6-2F2E-4B08FFEEE562}"/>
              </a:ext>
            </a:extLst>
          </p:cNvPr>
          <p:cNvSpPr txBox="1"/>
          <p:nvPr/>
        </p:nvSpPr>
        <p:spPr>
          <a:xfrm>
            <a:off x="6096000" y="2866375"/>
            <a:ext cx="15893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Crane area 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9A136A7-2CB4-2EF8-2BD3-3797BA782FBE}"/>
              </a:ext>
            </a:extLst>
          </p:cNvPr>
          <p:cNvSpPr txBox="1"/>
          <p:nvPr/>
        </p:nvSpPr>
        <p:spPr>
          <a:xfrm>
            <a:off x="6098614" y="4010350"/>
            <a:ext cx="15893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Crane area 2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B5FE70B7-C3F2-B4DD-5DA0-2FD9F6171E44}"/>
              </a:ext>
            </a:extLst>
          </p:cNvPr>
          <p:cNvGrpSpPr/>
          <p:nvPr/>
        </p:nvGrpSpPr>
        <p:grpSpPr>
          <a:xfrm>
            <a:off x="3530379" y="3478606"/>
            <a:ext cx="8533312" cy="1011014"/>
            <a:chOff x="3530379" y="3478606"/>
            <a:chExt cx="8533312" cy="1011014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7549F417-9444-0D91-9546-E26EA3EDF54E}"/>
                </a:ext>
              </a:extLst>
            </p:cNvPr>
            <p:cNvCxnSpPr>
              <a:cxnSpLocks/>
            </p:cNvCxnSpPr>
            <p:nvPr/>
          </p:nvCxnSpPr>
          <p:spPr>
            <a:xfrm>
              <a:off x="3530379" y="3478606"/>
              <a:ext cx="6702950" cy="28098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672C4BB-435F-C73B-9421-9E50CBC74F88}"/>
                </a:ext>
              </a:extLst>
            </p:cNvPr>
            <p:cNvSpPr txBox="1"/>
            <p:nvPr/>
          </p:nvSpPr>
          <p:spPr>
            <a:xfrm>
              <a:off x="9875780" y="3843289"/>
              <a:ext cx="2187911" cy="64633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Crane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separation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line</a:t>
              </a: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DC8740C8-1433-27B2-A36C-6E397D9D4810}"/>
              </a:ext>
            </a:extLst>
          </p:cNvPr>
          <p:cNvGrpSpPr/>
          <p:nvPr/>
        </p:nvGrpSpPr>
        <p:grpSpPr>
          <a:xfrm>
            <a:off x="4499978" y="1417118"/>
            <a:ext cx="4829118" cy="2219538"/>
            <a:chOff x="4442259" y="1436723"/>
            <a:chExt cx="4829118" cy="2219538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51FF6476-5551-E876-8A45-12A35C6C23B0}"/>
                </a:ext>
              </a:extLst>
            </p:cNvPr>
            <p:cNvGrpSpPr/>
            <p:nvPr/>
          </p:nvGrpSpPr>
          <p:grpSpPr>
            <a:xfrm rot="18176344">
              <a:off x="4841097" y="2024852"/>
              <a:ext cx="475730" cy="1168090"/>
              <a:chOff x="5105403" y="2838449"/>
              <a:chExt cx="1304927" cy="1936240"/>
            </a:xfrm>
            <a:solidFill>
              <a:srgbClr val="FFFF00"/>
            </a:solidFill>
          </p:grpSpPr>
          <p:sp>
            <p:nvSpPr>
              <p:cNvPr id="52" name="Organigramme : Procédé 51">
                <a:extLst>
                  <a:ext uri="{FF2B5EF4-FFF2-40B4-BE49-F238E27FC236}">
                    <a16:creationId xmlns:a16="http://schemas.microsoft.com/office/drawing/2014/main" id="{FE936CB8-3804-3D68-69CD-DC3E409E0234}"/>
                  </a:ext>
                </a:extLst>
              </p:cNvPr>
              <p:cNvSpPr/>
              <p:nvPr/>
            </p:nvSpPr>
            <p:spPr>
              <a:xfrm>
                <a:off x="5432564" y="3048574"/>
                <a:ext cx="204788" cy="1611815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Organigramme : Procédé 15">
                <a:extLst>
                  <a:ext uri="{FF2B5EF4-FFF2-40B4-BE49-F238E27FC236}">
                    <a16:creationId xmlns:a16="http://schemas.microsoft.com/office/drawing/2014/main" id="{B0B27E44-579A-18F1-4FCD-39EF0E5B0058}"/>
                  </a:ext>
                </a:extLst>
              </p:cNvPr>
              <p:cNvSpPr/>
              <p:nvPr/>
            </p:nvSpPr>
            <p:spPr>
              <a:xfrm rot="16200000">
                <a:off x="5652802" y="2291050"/>
                <a:ext cx="210124" cy="1304922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  <a:gd name="connsiteX0" fmla="*/ 0 w 13500"/>
                  <a:gd name="connsiteY0" fmla="*/ 0 h 10000"/>
                  <a:gd name="connsiteX1" fmla="*/ 10000 w 13500"/>
                  <a:gd name="connsiteY1" fmla="*/ 0 h 10000"/>
                  <a:gd name="connsiteX2" fmla="*/ 13500 w 13500"/>
                  <a:gd name="connsiteY2" fmla="*/ 4911 h 10000"/>
                  <a:gd name="connsiteX3" fmla="*/ 10000 w 13500"/>
                  <a:gd name="connsiteY3" fmla="*/ 10000 h 10000"/>
                  <a:gd name="connsiteX4" fmla="*/ 0 w 13500"/>
                  <a:gd name="connsiteY4" fmla="*/ 10000 h 10000"/>
                  <a:gd name="connsiteX5" fmla="*/ 0 w 135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0 w 120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1500 w 12000"/>
                  <a:gd name="connsiteY5" fmla="*/ 5030 h 10000"/>
                  <a:gd name="connsiteX6" fmla="*/ 0 w 12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0" h="10000">
                    <a:moveTo>
                      <a:pt x="0" y="0"/>
                    </a:moveTo>
                    <a:lnTo>
                      <a:pt x="10000" y="0"/>
                    </a:lnTo>
                    <a:cubicBezTo>
                      <a:pt x="10167" y="1637"/>
                      <a:pt x="11833" y="3274"/>
                      <a:pt x="12000" y="4911"/>
                    </a:cubicBez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67" y="8343"/>
                      <a:pt x="1333" y="6687"/>
                      <a:pt x="1500" y="503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Organigramme : Procédé 53">
                <a:extLst>
                  <a:ext uri="{FF2B5EF4-FFF2-40B4-BE49-F238E27FC236}">
                    <a16:creationId xmlns:a16="http://schemas.microsoft.com/office/drawing/2014/main" id="{607EFA2D-14CB-9AC7-B828-ADFD9EEB4606}"/>
                  </a:ext>
                </a:extLst>
              </p:cNvPr>
              <p:cNvSpPr/>
              <p:nvPr/>
            </p:nvSpPr>
            <p:spPr>
              <a:xfrm>
                <a:off x="5910060" y="3048573"/>
                <a:ext cx="204788" cy="1611815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Organigramme : Procédé 54">
                <a:extLst>
                  <a:ext uri="{FF2B5EF4-FFF2-40B4-BE49-F238E27FC236}">
                    <a16:creationId xmlns:a16="http://schemas.microsoft.com/office/drawing/2014/main" id="{BB1C0965-F789-1279-6CC8-1AA153D2AF33}"/>
                  </a:ext>
                </a:extLst>
              </p:cNvPr>
              <p:cNvSpPr/>
              <p:nvPr/>
            </p:nvSpPr>
            <p:spPr>
              <a:xfrm rot="16200000">
                <a:off x="5649213" y="3430421"/>
                <a:ext cx="248986" cy="682284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Organigramme : Procédé 15">
                <a:extLst>
                  <a:ext uri="{FF2B5EF4-FFF2-40B4-BE49-F238E27FC236}">
                    <a16:creationId xmlns:a16="http://schemas.microsoft.com/office/drawing/2014/main" id="{D76C3111-2DA6-775A-A544-83B8C38A54E4}"/>
                  </a:ext>
                </a:extLst>
              </p:cNvPr>
              <p:cNvSpPr/>
              <p:nvPr/>
            </p:nvSpPr>
            <p:spPr>
              <a:xfrm rot="16200000">
                <a:off x="5652806" y="4017165"/>
                <a:ext cx="210126" cy="1304922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  <a:gd name="connsiteX0" fmla="*/ 0 w 13500"/>
                  <a:gd name="connsiteY0" fmla="*/ 0 h 10000"/>
                  <a:gd name="connsiteX1" fmla="*/ 10000 w 13500"/>
                  <a:gd name="connsiteY1" fmla="*/ 0 h 10000"/>
                  <a:gd name="connsiteX2" fmla="*/ 13500 w 13500"/>
                  <a:gd name="connsiteY2" fmla="*/ 4911 h 10000"/>
                  <a:gd name="connsiteX3" fmla="*/ 10000 w 13500"/>
                  <a:gd name="connsiteY3" fmla="*/ 10000 h 10000"/>
                  <a:gd name="connsiteX4" fmla="*/ 0 w 13500"/>
                  <a:gd name="connsiteY4" fmla="*/ 10000 h 10000"/>
                  <a:gd name="connsiteX5" fmla="*/ 0 w 135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0 w 120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1500 w 12000"/>
                  <a:gd name="connsiteY5" fmla="*/ 5030 h 10000"/>
                  <a:gd name="connsiteX6" fmla="*/ 0 w 12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0" h="10000">
                    <a:moveTo>
                      <a:pt x="0" y="0"/>
                    </a:moveTo>
                    <a:lnTo>
                      <a:pt x="10000" y="0"/>
                    </a:lnTo>
                    <a:cubicBezTo>
                      <a:pt x="10167" y="1637"/>
                      <a:pt x="11833" y="3274"/>
                      <a:pt x="12000" y="4911"/>
                    </a:cubicBez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67" y="8343"/>
                      <a:pt x="1333" y="6687"/>
                      <a:pt x="1500" y="503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44B6D81-00A3-1775-9372-09EE13480E2A}"/>
                </a:ext>
              </a:extLst>
            </p:cNvPr>
            <p:cNvSpPr/>
            <p:nvPr/>
          </p:nvSpPr>
          <p:spPr>
            <a:xfrm>
              <a:off x="5000232" y="1436723"/>
              <a:ext cx="4271145" cy="2219538"/>
            </a:xfrm>
            <a:custGeom>
              <a:avLst/>
              <a:gdLst>
                <a:gd name="connsiteX0" fmla="*/ 0 w 4271145"/>
                <a:gd name="connsiteY0" fmla="*/ 838236 h 2219538"/>
                <a:gd name="connsiteX1" fmla="*/ 809625 w 4271145"/>
                <a:gd name="connsiteY1" fmla="*/ 161961 h 2219538"/>
                <a:gd name="connsiteX2" fmla="*/ 1809750 w 4271145"/>
                <a:gd name="connsiteY2" fmla="*/ 36 h 2219538"/>
                <a:gd name="connsiteX3" fmla="*/ 2828925 w 4271145"/>
                <a:gd name="connsiteY3" fmla="*/ 152436 h 2219538"/>
                <a:gd name="connsiteX4" fmla="*/ 3505200 w 4271145"/>
                <a:gd name="connsiteY4" fmla="*/ 619161 h 2219538"/>
                <a:gd name="connsiteX5" fmla="*/ 3943350 w 4271145"/>
                <a:gd name="connsiteY5" fmla="*/ 1219236 h 2219538"/>
                <a:gd name="connsiteX6" fmla="*/ 4200525 w 4271145"/>
                <a:gd name="connsiteY6" fmla="*/ 1781211 h 2219538"/>
                <a:gd name="connsiteX7" fmla="*/ 4267200 w 4271145"/>
                <a:gd name="connsiteY7" fmla="*/ 2190786 h 2219538"/>
                <a:gd name="connsiteX8" fmla="*/ 4257675 w 4271145"/>
                <a:gd name="connsiteY8" fmla="*/ 2152686 h 22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1145" h="2219538">
                  <a:moveTo>
                    <a:pt x="0" y="838236"/>
                  </a:moveTo>
                  <a:cubicBezTo>
                    <a:pt x="254000" y="569948"/>
                    <a:pt x="508000" y="301661"/>
                    <a:pt x="809625" y="161961"/>
                  </a:cubicBezTo>
                  <a:cubicBezTo>
                    <a:pt x="1111250" y="22261"/>
                    <a:pt x="1473200" y="1623"/>
                    <a:pt x="1809750" y="36"/>
                  </a:cubicBezTo>
                  <a:cubicBezTo>
                    <a:pt x="2146300" y="-1552"/>
                    <a:pt x="2546350" y="49248"/>
                    <a:pt x="2828925" y="152436"/>
                  </a:cubicBezTo>
                  <a:cubicBezTo>
                    <a:pt x="3111500" y="255623"/>
                    <a:pt x="3319463" y="441361"/>
                    <a:pt x="3505200" y="619161"/>
                  </a:cubicBezTo>
                  <a:cubicBezTo>
                    <a:pt x="3690937" y="796961"/>
                    <a:pt x="3827463" y="1025561"/>
                    <a:pt x="3943350" y="1219236"/>
                  </a:cubicBezTo>
                  <a:cubicBezTo>
                    <a:pt x="4059237" y="1412911"/>
                    <a:pt x="4146550" y="1619286"/>
                    <a:pt x="4200525" y="1781211"/>
                  </a:cubicBezTo>
                  <a:cubicBezTo>
                    <a:pt x="4254500" y="1943136"/>
                    <a:pt x="4257675" y="2128874"/>
                    <a:pt x="4267200" y="2190786"/>
                  </a:cubicBezTo>
                  <a:cubicBezTo>
                    <a:pt x="4276725" y="2252699"/>
                    <a:pt x="4267200" y="2202692"/>
                    <a:pt x="4257675" y="2152686"/>
                  </a:cubicBezTo>
                </a:path>
              </a:pathLst>
            </a:custGeom>
            <a:noFill/>
            <a:ln w="73025">
              <a:solidFill>
                <a:srgbClr val="FFFF00"/>
              </a:solidFill>
              <a:headEnd type="stealth"/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3B688B97-7763-7E20-F927-381EDDA52D4D}"/>
                </a:ext>
              </a:extLst>
            </p:cNvPr>
            <p:cNvSpPr/>
            <p:nvPr/>
          </p:nvSpPr>
          <p:spPr>
            <a:xfrm rot="21034472">
              <a:off x="4442259" y="2638712"/>
              <a:ext cx="397857" cy="832085"/>
            </a:xfrm>
            <a:custGeom>
              <a:avLst/>
              <a:gdLst>
                <a:gd name="connsiteX0" fmla="*/ 397857 w 397857"/>
                <a:gd name="connsiteY0" fmla="*/ 0 h 832085"/>
                <a:gd name="connsiteX1" fmla="*/ 83532 w 397857"/>
                <a:gd name="connsiteY1" fmla="*/ 381000 h 832085"/>
                <a:gd name="connsiteX2" fmla="*/ 7332 w 397857"/>
                <a:gd name="connsiteY2" fmla="*/ 809625 h 832085"/>
                <a:gd name="connsiteX3" fmla="*/ 7332 w 397857"/>
                <a:gd name="connsiteY3" fmla="*/ 733425 h 83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857" h="832085">
                  <a:moveTo>
                    <a:pt x="397857" y="0"/>
                  </a:moveTo>
                  <a:cubicBezTo>
                    <a:pt x="273238" y="123031"/>
                    <a:pt x="148619" y="246063"/>
                    <a:pt x="83532" y="381000"/>
                  </a:cubicBezTo>
                  <a:cubicBezTo>
                    <a:pt x="18445" y="515937"/>
                    <a:pt x="20032" y="750888"/>
                    <a:pt x="7332" y="809625"/>
                  </a:cubicBezTo>
                  <a:cubicBezTo>
                    <a:pt x="-5368" y="868363"/>
                    <a:pt x="982" y="800894"/>
                    <a:pt x="7332" y="733425"/>
                  </a:cubicBezTo>
                </a:path>
              </a:pathLst>
            </a:custGeom>
            <a:noFill/>
            <a:ln w="63500">
              <a:solidFill>
                <a:srgbClr val="FFFF00"/>
              </a:solidFill>
              <a:headEnd type="stealth"/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C6C6B08-5841-8873-A8B9-83A571F5E304}"/>
              </a:ext>
            </a:extLst>
          </p:cNvPr>
          <p:cNvGrpSpPr/>
          <p:nvPr/>
        </p:nvGrpSpPr>
        <p:grpSpPr>
          <a:xfrm>
            <a:off x="4014596" y="3705039"/>
            <a:ext cx="5281804" cy="2289171"/>
            <a:chOff x="4014596" y="3705039"/>
            <a:chExt cx="5281804" cy="2289171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435728B-975F-2FD5-B520-712F3FDB23DC}"/>
                </a:ext>
              </a:extLst>
            </p:cNvPr>
            <p:cNvGrpSpPr/>
            <p:nvPr/>
          </p:nvGrpSpPr>
          <p:grpSpPr>
            <a:xfrm rot="7555249">
              <a:off x="8441196" y="4489159"/>
              <a:ext cx="475729" cy="1168090"/>
              <a:chOff x="5105403" y="2838449"/>
              <a:chExt cx="1304925" cy="1936240"/>
            </a:xfrm>
            <a:solidFill>
              <a:srgbClr val="FFC000"/>
            </a:solidFill>
          </p:grpSpPr>
          <p:sp>
            <p:nvSpPr>
              <p:cNvPr id="32" name="Organigramme : Procédé 31">
                <a:extLst>
                  <a:ext uri="{FF2B5EF4-FFF2-40B4-BE49-F238E27FC236}">
                    <a16:creationId xmlns:a16="http://schemas.microsoft.com/office/drawing/2014/main" id="{8A3AFD9A-8C75-5447-0C33-FCF343FE2DCC}"/>
                  </a:ext>
                </a:extLst>
              </p:cNvPr>
              <p:cNvSpPr/>
              <p:nvPr/>
            </p:nvSpPr>
            <p:spPr>
              <a:xfrm>
                <a:off x="5432564" y="3048574"/>
                <a:ext cx="204788" cy="1611815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Organigramme : Procédé 15">
                <a:extLst>
                  <a:ext uri="{FF2B5EF4-FFF2-40B4-BE49-F238E27FC236}">
                    <a16:creationId xmlns:a16="http://schemas.microsoft.com/office/drawing/2014/main" id="{A8210C70-6444-6645-E791-A49A530018BC}"/>
                  </a:ext>
                </a:extLst>
              </p:cNvPr>
              <p:cNvSpPr/>
              <p:nvPr/>
            </p:nvSpPr>
            <p:spPr>
              <a:xfrm rot="16200000">
                <a:off x="5652802" y="2291050"/>
                <a:ext cx="210124" cy="1304922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  <a:gd name="connsiteX0" fmla="*/ 0 w 13500"/>
                  <a:gd name="connsiteY0" fmla="*/ 0 h 10000"/>
                  <a:gd name="connsiteX1" fmla="*/ 10000 w 13500"/>
                  <a:gd name="connsiteY1" fmla="*/ 0 h 10000"/>
                  <a:gd name="connsiteX2" fmla="*/ 13500 w 13500"/>
                  <a:gd name="connsiteY2" fmla="*/ 4911 h 10000"/>
                  <a:gd name="connsiteX3" fmla="*/ 10000 w 13500"/>
                  <a:gd name="connsiteY3" fmla="*/ 10000 h 10000"/>
                  <a:gd name="connsiteX4" fmla="*/ 0 w 13500"/>
                  <a:gd name="connsiteY4" fmla="*/ 10000 h 10000"/>
                  <a:gd name="connsiteX5" fmla="*/ 0 w 135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0 w 120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1500 w 12000"/>
                  <a:gd name="connsiteY5" fmla="*/ 5030 h 10000"/>
                  <a:gd name="connsiteX6" fmla="*/ 0 w 12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0" h="10000">
                    <a:moveTo>
                      <a:pt x="0" y="0"/>
                    </a:moveTo>
                    <a:lnTo>
                      <a:pt x="10000" y="0"/>
                    </a:lnTo>
                    <a:cubicBezTo>
                      <a:pt x="10167" y="1637"/>
                      <a:pt x="11833" y="3274"/>
                      <a:pt x="12000" y="4911"/>
                    </a:cubicBez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67" y="8343"/>
                      <a:pt x="1333" y="6687"/>
                      <a:pt x="1500" y="503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Organigramme : Procédé 33">
                <a:extLst>
                  <a:ext uri="{FF2B5EF4-FFF2-40B4-BE49-F238E27FC236}">
                    <a16:creationId xmlns:a16="http://schemas.microsoft.com/office/drawing/2014/main" id="{855A850C-FDA0-ECF5-E9BD-A08AB303159A}"/>
                  </a:ext>
                </a:extLst>
              </p:cNvPr>
              <p:cNvSpPr/>
              <p:nvPr/>
            </p:nvSpPr>
            <p:spPr>
              <a:xfrm>
                <a:off x="5910060" y="3048573"/>
                <a:ext cx="204788" cy="1611815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Organigramme : Procédé 34">
                <a:extLst>
                  <a:ext uri="{FF2B5EF4-FFF2-40B4-BE49-F238E27FC236}">
                    <a16:creationId xmlns:a16="http://schemas.microsoft.com/office/drawing/2014/main" id="{625610DA-EDED-0E8A-10C9-A0906EDD9A93}"/>
                  </a:ext>
                </a:extLst>
              </p:cNvPr>
              <p:cNvSpPr/>
              <p:nvPr/>
            </p:nvSpPr>
            <p:spPr>
              <a:xfrm rot="16200000">
                <a:off x="5649213" y="3430421"/>
                <a:ext cx="248986" cy="682284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Organigramme : Procédé 15">
                <a:extLst>
                  <a:ext uri="{FF2B5EF4-FFF2-40B4-BE49-F238E27FC236}">
                    <a16:creationId xmlns:a16="http://schemas.microsoft.com/office/drawing/2014/main" id="{4470F4BD-E5B6-94D7-9B9D-69006CC1C910}"/>
                  </a:ext>
                </a:extLst>
              </p:cNvPr>
              <p:cNvSpPr/>
              <p:nvPr/>
            </p:nvSpPr>
            <p:spPr>
              <a:xfrm rot="16200000">
                <a:off x="5652804" y="4017165"/>
                <a:ext cx="210125" cy="1304923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  <a:gd name="connsiteX0" fmla="*/ 0 w 13500"/>
                  <a:gd name="connsiteY0" fmla="*/ 0 h 10000"/>
                  <a:gd name="connsiteX1" fmla="*/ 10000 w 13500"/>
                  <a:gd name="connsiteY1" fmla="*/ 0 h 10000"/>
                  <a:gd name="connsiteX2" fmla="*/ 13500 w 13500"/>
                  <a:gd name="connsiteY2" fmla="*/ 4911 h 10000"/>
                  <a:gd name="connsiteX3" fmla="*/ 10000 w 13500"/>
                  <a:gd name="connsiteY3" fmla="*/ 10000 h 10000"/>
                  <a:gd name="connsiteX4" fmla="*/ 0 w 13500"/>
                  <a:gd name="connsiteY4" fmla="*/ 10000 h 10000"/>
                  <a:gd name="connsiteX5" fmla="*/ 0 w 135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0 w 12000"/>
                  <a:gd name="connsiteY5" fmla="*/ 0 h 10000"/>
                  <a:gd name="connsiteX0" fmla="*/ 0 w 12000"/>
                  <a:gd name="connsiteY0" fmla="*/ 0 h 10000"/>
                  <a:gd name="connsiteX1" fmla="*/ 10000 w 12000"/>
                  <a:gd name="connsiteY1" fmla="*/ 0 h 10000"/>
                  <a:gd name="connsiteX2" fmla="*/ 12000 w 12000"/>
                  <a:gd name="connsiteY2" fmla="*/ 4911 h 10000"/>
                  <a:gd name="connsiteX3" fmla="*/ 10000 w 12000"/>
                  <a:gd name="connsiteY3" fmla="*/ 10000 h 10000"/>
                  <a:gd name="connsiteX4" fmla="*/ 0 w 12000"/>
                  <a:gd name="connsiteY4" fmla="*/ 10000 h 10000"/>
                  <a:gd name="connsiteX5" fmla="*/ 1500 w 12000"/>
                  <a:gd name="connsiteY5" fmla="*/ 5030 h 10000"/>
                  <a:gd name="connsiteX6" fmla="*/ 0 w 12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0" h="10000">
                    <a:moveTo>
                      <a:pt x="0" y="0"/>
                    </a:moveTo>
                    <a:lnTo>
                      <a:pt x="10000" y="0"/>
                    </a:lnTo>
                    <a:cubicBezTo>
                      <a:pt x="10167" y="1637"/>
                      <a:pt x="11833" y="3274"/>
                      <a:pt x="12000" y="4911"/>
                    </a:cubicBez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67" y="8343"/>
                      <a:pt x="1333" y="6687"/>
                      <a:pt x="1500" y="503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BC858620-9026-9AAB-21A1-671CE0F5E47E}"/>
                </a:ext>
              </a:extLst>
            </p:cNvPr>
            <p:cNvSpPr/>
            <p:nvPr/>
          </p:nvSpPr>
          <p:spPr>
            <a:xfrm rot="2100380" flipV="1">
              <a:off x="4014596" y="3705039"/>
              <a:ext cx="4574336" cy="2289171"/>
            </a:xfrm>
            <a:custGeom>
              <a:avLst/>
              <a:gdLst>
                <a:gd name="connsiteX0" fmla="*/ 0 w 4271145"/>
                <a:gd name="connsiteY0" fmla="*/ 838236 h 2219538"/>
                <a:gd name="connsiteX1" fmla="*/ 809625 w 4271145"/>
                <a:gd name="connsiteY1" fmla="*/ 161961 h 2219538"/>
                <a:gd name="connsiteX2" fmla="*/ 1809750 w 4271145"/>
                <a:gd name="connsiteY2" fmla="*/ 36 h 2219538"/>
                <a:gd name="connsiteX3" fmla="*/ 2828925 w 4271145"/>
                <a:gd name="connsiteY3" fmla="*/ 152436 h 2219538"/>
                <a:gd name="connsiteX4" fmla="*/ 3505200 w 4271145"/>
                <a:gd name="connsiteY4" fmla="*/ 619161 h 2219538"/>
                <a:gd name="connsiteX5" fmla="*/ 3943350 w 4271145"/>
                <a:gd name="connsiteY5" fmla="*/ 1219236 h 2219538"/>
                <a:gd name="connsiteX6" fmla="*/ 4200525 w 4271145"/>
                <a:gd name="connsiteY6" fmla="*/ 1781211 h 2219538"/>
                <a:gd name="connsiteX7" fmla="*/ 4267200 w 4271145"/>
                <a:gd name="connsiteY7" fmla="*/ 2190786 h 2219538"/>
                <a:gd name="connsiteX8" fmla="*/ 4257675 w 4271145"/>
                <a:gd name="connsiteY8" fmla="*/ 2152686 h 22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1145" h="2219538">
                  <a:moveTo>
                    <a:pt x="0" y="838236"/>
                  </a:moveTo>
                  <a:cubicBezTo>
                    <a:pt x="254000" y="569948"/>
                    <a:pt x="508000" y="301661"/>
                    <a:pt x="809625" y="161961"/>
                  </a:cubicBezTo>
                  <a:cubicBezTo>
                    <a:pt x="1111250" y="22261"/>
                    <a:pt x="1473200" y="1623"/>
                    <a:pt x="1809750" y="36"/>
                  </a:cubicBezTo>
                  <a:cubicBezTo>
                    <a:pt x="2146300" y="-1552"/>
                    <a:pt x="2546350" y="49248"/>
                    <a:pt x="2828925" y="152436"/>
                  </a:cubicBezTo>
                  <a:cubicBezTo>
                    <a:pt x="3111500" y="255623"/>
                    <a:pt x="3319463" y="441361"/>
                    <a:pt x="3505200" y="619161"/>
                  </a:cubicBezTo>
                  <a:cubicBezTo>
                    <a:pt x="3690937" y="796961"/>
                    <a:pt x="3827463" y="1025561"/>
                    <a:pt x="3943350" y="1219236"/>
                  </a:cubicBezTo>
                  <a:cubicBezTo>
                    <a:pt x="4059237" y="1412911"/>
                    <a:pt x="4146550" y="1619286"/>
                    <a:pt x="4200525" y="1781211"/>
                  </a:cubicBezTo>
                  <a:cubicBezTo>
                    <a:pt x="4254500" y="1943136"/>
                    <a:pt x="4257675" y="2128874"/>
                    <a:pt x="4267200" y="2190786"/>
                  </a:cubicBezTo>
                  <a:cubicBezTo>
                    <a:pt x="4276725" y="2252699"/>
                    <a:pt x="4267200" y="2202692"/>
                    <a:pt x="4257675" y="2152686"/>
                  </a:cubicBezTo>
                </a:path>
              </a:pathLst>
            </a:custGeom>
            <a:noFill/>
            <a:ln w="73025">
              <a:solidFill>
                <a:srgbClr val="FFFF00"/>
              </a:solidFill>
              <a:headEnd type="stealth"/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B99216BD-B40D-9F13-3C5A-BC8EC0821595}"/>
                </a:ext>
              </a:extLst>
            </p:cNvPr>
            <p:cNvSpPr/>
            <p:nvPr/>
          </p:nvSpPr>
          <p:spPr>
            <a:xfrm>
              <a:off x="8963025" y="3848100"/>
              <a:ext cx="333375" cy="1209675"/>
            </a:xfrm>
            <a:custGeom>
              <a:avLst/>
              <a:gdLst>
                <a:gd name="connsiteX0" fmla="*/ 333375 w 333375"/>
                <a:gd name="connsiteY0" fmla="*/ 0 h 1209675"/>
                <a:gd name="connsiteX1" fmla="*/ 257175 w 333375"/>
                <a:gd name="connsiteY1" fmla="*/ 561975 h 1209675"/>
                <a:gd name="connsiteX2" fmla="*/ 152400 w 333375"/>
                <a:gd name="connsiteY2" fmla="*/ 876300 h 1209675"/>
                <a:gd name="connsiteX3" fmla="*/ 0 w 333375"/>
                <a:gd name="connsiteY3" fmla="*/ 1209675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1209675">
                  <a:moveTo>
                    <a:pt x="333375" y="0"/>
                  </a:moveTo>
                  <a:cubicBezTo>
                    <a:pt x="310356" y="207962"/>
                    <a:pt x="287337" y="415925"/>
                    <a:pt x="257175" y="561975"/>
                  </a:cubicBezTo>
                  <a:cubicBezTo>
                    <a:pt x="227013" y="708025"/>
                    <a:pt x="195262" y="768350"/>
                    <a:pt x="152400" y="876300"/>
                  </a:cubicBezTo>
                  <a:cubicBezTo>
                    <a:pt x="109537" y="984250"/>
                    <a:pt x="25400" y="1158875"/>
                    <a:pt x="0" y="1209675"/>
                  </a:cubicBezTo>
                </a:path>
              </a:pathLst>
            </a:custGeom>
            <a:noFill/>
            <a:ln w="63500">
              <a:solidFill>
                <a:srgbClr val="FFFF00"/>
              </a:solidFill>
              <a:headEnd type="stealth"/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4A86323-ACBD-1A3F-738E-EA374C7CC62B}"/>
              </a:ext>
            </a:extLst>
          </p:cNvPr>
          <p:cNvSpPr txBox="1"/>
          <p:nvPr/>
        </p:nvSpPr>
        <p:spPr>
          <a:xfrm>
            <a:off x="9210675" y="6605337"/>
            <a:ext cx="3133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PAU WS - Removal &amp; Installation 18-20 March 2024 - Trieste</a:t>
            </a:r>
          </a:p>
        </p:txBody>
      </p:sp>
    </p:spTree>
    <p:extLst>
      <p:ext uri="{BB962C8B-B14F-4D97-AF65-F5344CB8AC3E}">
        <p14:creationId xmlns:p14="http://schemas.microsoft.com/office/powerpoint/2010/main" val="16548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C4438E2849484CB0E2370D2EB3EFB0" ma:contentTypeVersion="3" ma:contentTypeDescription="Crée un document." ma:contentTypeScope="" ma:versionID="e25409c7640c3e4c0b9a8819f4e6cc61">
  <xsd:schema xmlns:xsd="http://www.w3.org/2001/XMLSchema" xmlns:xs="http://www.w3.org/2001/XMLSchema" xmlns:p="http://schemas.microsoft.com/office/2006/metadata/properties" xmlns:ns3="b6939587-60f3-4318-8f36-216784794ca5" targetNamespace="http://schemas.microsoft.com/office/2006/metadata/properties" ma:root="true" ma:fieldsID="64f419bdc2ccd00542f47a8be164df3c" ns3:_="">
    <xsd:import namespace="b6939587-60f3-4318-8f36-216784794c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39587-60f3-4318-8f36-216784794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8BA5DD-2BC1-4A09-BC78-D3176BE65BF3}">
  <ds:schemaRefs>
    <ds:schemaRef ds:uri="b6939587-60f3-4318-8f36-216784794ca5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A28B22-8C06-448E-913E-73EA1724C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39587-60f3-4318-8f36-216784794c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A53A53-DB5C-4341-A43C-4348F37C29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6217</TotalTime>
  <Words>2199</Words>
  <Application>Microsoft Office PowerPoint</Application>
  <PresentationFormat>Grand écran</PresentationFormat>
  <Paragraphs>533</Paragraphs>
  <Slides>22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Calibri</vt:lpstr>
      <vt:lpstr>inherit</vt:lpstr>
      <vt:lpstr>Wingdings</vt:lpstr>
      <vt:lpstr>SOLEIL - fond blanc</vt:lpstr>
      <vt:lpstr>1_SOLEIL - fond blanc</vt:lpstr>
      <vt:lpstr>2_SOLEIL - fond blanc</vt:lpstr>
      <vt:lpstr>Worksheet</vt:lpstr>
      <vt:lpstr>SOLEIL II : an almost complete dismantling scenario </vt:lpstr>
      <vt:lpstr>Présentation PowerPoint</vt:lpstr>
      <vt:lpstr>Présentation PowerPoint</vt:lpstr>
      <vt:lpstr> Road Traffic on Site – Removal SR &amp; Booster during Shutdown</vt:lpstr>
      <vt:lpstr>Dismantling strategy -  full Radiation Safety control by requirements of ASN (Autorité de Sûreté Nucléaire /Nuclear Safety Authority) : a project IN the Upgrade project  </vt:lpstr>
      <vt:lpstr>Présentation PowerPoint</vt:lpstr>
      <vt:lpstr>Disassembly at RS  : a new building</vt:lpstr>
      <vt:lpstr>SR removal : Cranes  strategy, the sinews of war </vt:lpstr>
      <vt:lpstr>Uninstallation – Cranes fly over areas</vt:lpstr>
      <vt:lpstr>Circulation area for girders &amp; ID’s above slabs</vt:lpstr>
      <vt:lpstr>Remove – Focus on slabs handling </vt:lpstr>
      <vt:lpstr>Remove - Focus on timing evacuation &amp; organization</vt:lpstr>
      <vt:lpstr>Dismantling - Equipment Evacuation Sequencing with O/C Slabs</vt:lpstr>
      <vt:lpstr>Présentation PowerPoint</vt:lpstr>
      <vt:lpstr>Présentation PowerPoint</vt:lpstr>
      <vt:lpstr>Présentation PowerPoint</vt:lpstr>
      <vt:lpstr>Dismantling – equipment evacuation areas when closed tunnel</vt:lpstr>
      <vt:lpstr>Dismantling – tunnel areas to be evacuated &amp; passageway used</vt:lpstr>
      <vt:lpstr>Dismantling – straight sections &amp; arcs management  </vt:lpstr>
      <vt:lpstr>Dismantling machines  – Estimated schedule </vt:lpstr>
      <vt:lpstr>Following works, &amp; installation studies </vt:lpstr>
      <vt:lpstr>Optional slide : Buildings allocation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Désinstallation - Gestion des Sections droites et Arc</dc:title>
  <dc:creator>TRIAS Francois</dc:creator>
  <cp:lastModifiedBy>TRIAS Francois</cp:lastModifiedBy>
  <cp:revision>82</cp:revision>
  <cp:lastPrinted>2024-03-13T15:40:25Z</cp:lastPrinted>
  <dcterms:created xsi:type="dcterms:W3CDTF">2023-10-20T16:28:46Z</dcterms:created>
  <dcterms:modified xsi:type="dcterms:W3CDTF">2024-03-19T10:53:06Z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0x01010096C4438E2849484CB0E2370D2EB3EFB0</vt:lpwstr>
  </property>
</Properties>
</file>