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 id="2147483664" r:id="rId3"/>
  </p:sldMasterIdLst>
  <p:notesMasterIdLst>
    <p:notesMasterId r:id="rId34"/>
  </p:notesMasterIdLst>
  <p:handoutMasterIdLst>
    <p:handoutMasterId r:id="rId35"/>
  </p:handoutMasterIdLst>
  <p:sldIdLst>
    <p:sldId id="280" r:id="rId4"/>
    <p:sldId id="266" r:id="rId5"/>
    <p:sldId id="276" r:id="rId6"/>
    <p:sldId id="300" r:id="rId7"/>
    <p:sldId id="268" r:id="rId8"/>
    <p:sldId id="277" r:id="rId9"/>
    <p:sldId id="306" r:id="rId10"/>
    <p:sldId id="288" r:id="rId11"/>
    <p:sldId id="294" r:id="rId12"/>
    <p:sldId id="290" r:id="rId13"/>
    <p:sldId id="291" r:id="rId14"/>
    <p:sldId id="295" r:id="rId15"/>
    <p:sldId id="296" r:id="rId16"/>
    <p:sldId id="278" r:id="rId17"/>
    <p:sldId id="273" r:id="rId18"/>
    <p:sldId id="315" r:id="rId19"/>
    <p:sldId id="319" r:id="rId20"/>
    <p:sldId id="318" r:id="rId21"/>
    <p:sldId id="321" r:id="rId22"/>
    <p:sldId id="322" r:id="rId23"/>
    <p:sldId id="323" r:id="rId24"/>
    <p:sldId id="329" r:id="rId25"/>
    <p:sldId id="271" r:id="rId26"/>
    <p:sldId id="330" r:id="rId27"/>
    <p:sldId id="325" r:id="rId28"/>
    <p:sldId id="307" r:id="rId29"/>
    <p:sldId id="308" r:id="rId30"/>
    <p:sldId id="272" r:id="rId31"/>
    <p:sldId id="309" r:id="rId32"/>
    <p:sldId id="326" r:id="rId33"/>
  </p:sldIdLst>
  <p:sldSz cx="9144000" cy="5715000" type="screen16x10"/>
  <p:notesSz cx="6794500" cy="9931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orient="horz" pos="288">
          <p15:clr>
            <a:srgbClr val="A4A3A4"/>
          </p15:clr>
        </p15:guide>
        <p15:guide id="3" orient="horz" pos="3312">
          <p15:clr>
            <a:srgbClr val="A4A3A4"/>
          </p15:clr>
        </p15:guide>
        <p15:guide id="4" orient="horz" pos="855">
          <p15:clr>
            <a:srgbClr val="A4A3A4"/>
          </p15:clr>
        </p15:guide>
        <p15:guide id="5" pos="2880">
          <p15:clr>
            <a:srgbClr val="A4A3A4"/>
          </p15:clr>
        </p15:guide>
        <p15:guide id="6" pos="521">
          <p15:clr>
            <a:srgbClr val="A4A3A4"/>
          </p15:clr>
        </p15:guide>
        <p15:guide id="7" pos="52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577"/>
    <a:srgbClr val="7DA9DA"/>
    <a:srgbClr val="E505B5"/>
    <a:srgbClr val="ED7703"/>
    <a:srgbClr val="4E5B99"/>
    <a:srgbClr val="B7B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6" autoAdjust="0"/>
    <p:restoredTop sz="94660"/>
  </p:normalViewPr>
  <p:slideViewPr>
    <p:cSldViewPr showGuides="1">
      <p:cViewPr varScale="1">
        <p:scale>
          <a:sx n="111" d="100"/>
          <a:sy n="111" d="100"/>
        </p:scale>
        <p:origin x="821" y="82"/>
      </p:cViewPr>
      <p:guideLst>
        <p:guide orient="horz" pos="1800"/>
        <p:guide orient="horz" pos="288"/>
        <p:guide orient="horz" pos="3312"/>
        <p:guide orient="horz" pos="855"/>
        <p:guide pos="2880"/>
        <p:guide pos="521"/>
        <p:guide pos="5239"/>
      </p:guideLst>
    </p:cSldViewPr>
  </p:slideViewPr>
  <p:notesTextViewPr>
    <p:cViewPr>
      <p:scale>
        <a:sx n="3" d="2"/>
        <a:sy n="3" d="2"/>
      </p:scale>
      <p:origin x="0" y="0"/>
    </p:cViewPr>
  </p:notesTextViewPr>
  <p:sorterViewPr>
    <p:cViewPr varScale="1">
      <p:scale>
        <a:sx n="1" d="1"/>
        <a:sy n="1" d="1"/>
      </p:scale>
      <p:origin x="0" y="-1518"/>
    </p:cViewPr>
  </p:sorterViewPr>
  <p:notesViewPr>
    <p:cSldViewPr>
      <p:cViewPr varScale="1">
        <p:scale>
          <a:sx n="92" d="100"/>
          <a:sy n="92" d="100"/>
        </p:scale>
        <p:origin x="375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74A8456A-53D1-4525-BA2E-86A737846EF9}" type="datetimeFigureOut">
              <a:rPr lang="en-GB" smtClean="0"/>
              <a:t>18/03/2024</a:t>
            </a:fld>
            <a:endParaRPr lang="en-GB"/>
          </a:p>
        </p:txBody>
      </p:sp>
      <p:sp>
        <p:nvSpPr>
          <p:cNvPr id="4" name="Footer Placeholder 3"/>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8451B5C1-CDDE-4184-8B2E-FA1ED75ADA07}" type="slidenum">
              <a:rPr lang="en-GB" smtClean="0"/>
              <a:t>‹#›</a:t>
            </a:fld>
            <a:endParaRPr lang="en-GB"/>
          </a:p>
        </p:txBody>
      </p:sp>
    </p:spTree>
    <p:extLst>
      <p:ext uri="{BB962C8B-B14F-4D97-AF65-F5344CB8AC3E}">
        <p14:creationId xmlns:p14="http://schemas.microsoft.com/office/powerpoint/2010/main" val="2157991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D680E798-53FF-4C51-A981-953463752515}" type="datetimeFigureOut">
              <a:rPr lang="fr-FR" smtClean="0"/>
              <a:pPr/>
              <a:t>17/03/2024</a:t>
            </a:fld>
            <a:endParaRPr lang="fr-FR"/>
          </a:p>
        </p:txBody>
      </p:sp>
      <p:sp>
        <p:nvSpPr>
          <p:cNvPr id="4" name="Espace réservé de l'image des diapositives 3"/>
          <p:cNvSpPr>
            <a:spLocks noGrp="1" noRot="1" noChangeAspect="1"/>
          </p:cNvSpPr>
          <p:nvPr>
            <p:ph type="sldImg" idx="2"/>
          </p:nvPr>
        </p:nvSpPr>
        <p:spPr>
          <a:xfrm>
            <a:off x="419100" y="744538"/>
            <a:ext cx="5956300"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1B06CD8F-B7ED-4A05-9FB1-A01CC0EF02CC}" type="slidenum">
              <a:rPr lang="fr-FR" smtClean="0"/>
              <a:pPr/>
              <a:t>‹#›</a:t>
            </a:fld>
            <a:endParaRPr lang="fr-FR"/>
          </a:p>
        </p:txBody>
      </p:sp>
    </p:spTree>
    <p:extLst>
      <p:ext uri="{BB962C8B-B14F-4D97-AF65-F5344CB8AC3E}">
        <p14:creationId xmlns:p14="http://schemas.microsoft.com/office/powerpoint/2010/main" val="394430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6AA7641-D0A7-4CC5-96B4-6FCEEBEEF63D}" type="slidenum">
              <a:rPr lang="fr-FR" altLang="fr-FR" smtClean="0"/>
              <a:pPr>
                <a:defRPr/>
              </a:pPr>
              <a:t>17</a:t>
            </a:fld>
            <a:endParaRPr lang="fr-FR" altLang="fr-FR"/>
          </a:p>
        </p:txBody>
      </p:sp>
    </p:spTree>
    <p:extLst>
      <p:ext uri="{BB962C8B-B14F-4D97-AF65-F5344CB8AC3E}">
        <p14:creationId xmlns:p14="http://schemas.microsoft.com/office/powerpoint/2010/main" val="3317281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main</a:t>
            </a:r>
            <a:r>
              <a:rPr lang="en-US" baseline="0" dirty="0"/>
              <a:t> contractors had a different approach for </a:t>
            </a:r>
            <a:r>
              <a:rPr lang="en-US" baseline="0"/>
              <a:t>the teams </a:t>
            </a:r>
            <a:r>
              <a:rPr lang="en-US" baseline="0" dirty="0"/>
              <a:t>management. Contractor for one and temp agency for the other.</a:t>
            </a:r>
          </a:p>
          <a:p>
            <a:r>
              <a:rPr lang="en-US" baseline="0" dirty="0" err="1"/>
              <a:t>Actemium</a:t>
            </a:r>
            <a:r>
              <a:rPr lang="en-US" baseline="0" dirty="0"/>
              <a:t> is a big group that used his national network. </a:t>
            </a:r>
            <a:r>
              <a:rPr lang="en-US" baseline="0" dirty="0" err="1"/>
              <a:t>Spie</a:t>
            </a:r>
            <a:r>
              <a:rPr lang="en-US" baseline="0" dirty="0"/>
              <a:t> was smaller and used local staff (smaller pool of technician).</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18</a:t>
            </a:fld>
            <a:endParaRPr lang="fr-FR"/>
          </a:p>
        </p:txBody>
      </p:sp>
    </p:spTree>
    <p:extLst>
      <p:ext uri="{BB962C8B-B14F-4D97-AF65-F5344CB8AC3E}">
        <p14:creationId xmlns:p14="http://schemas.microsoft.com/office/powerpoint/2010/main" val="2496167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6AA7641-D0A7-4CC5-96B4-6FCEEBEEF63D}" type="slidenum">
              <a:rPr lang="fr-FR" altLang="fr-FR" smtClean="0"/>
              <a:pPr>
                <a:defRPr/>
              </a:pPr>
              <a:t>19</a:t>
            </a:fld>
            <a:endParaRPr lang="fr-FR" altLang="fr-FR"/>
          </a:p>
        </p:txBody>
      </p:sp>
    </p:spTree>
    <p:extLst>
      <p:ext uri="{BB962C8B-B14F-4D97-AF65-F5344CB8AC3E}">
        <p14:creationId xmlns:p14="http://schemas.microsoft.com/office/powerpoint/2010/main" val="2335871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age">
    <p:spTree>
      <p:nvGrpSpPr>
        <p:cNvPr id="1" name=""/>
        <p:cNvGrpSpPr/>
        <p:nvPr/>
      </p:nvGrpSpPr>
      <p:grpSpPr>
        <a:xfrm>
          <a:off x="0" y="0"/>
          <a:ext cx="0" cy="0"/>
          <a:chOff x="0" y="0"/>
          <a:chExt cx="0" cy="0"/>
        </a:xfrm>
      </p:grpSpPr>
      <p:sp>
        <p:nvSpPr>
          <p:cNvPr id="2" name="Titre 1"/>
          <p:cNvSpPr>
            <a:spLocks noGrp="1"/>
          </p:cNvSpPr>
          <p:nvPr>
            <p:ph type="ctrTitle" hasCustomPrompt="1"/>
          </p:nvPr>
        </p:nvSpPr>
        <p:spPr bwMode="gray">
          <a:xfrm>
            <a:off x="827089" y="1"/>
            <a:ext cx="7489825" cy="457729"/>
          </a:xfrm>
          <a:noFill/>
        </p:spPr>
        <p:txBody>
          <a:bodyPr anchor="b" anchorCtr="0"/>
          <a:lstStyle>
            <a:lvl1pPr>
              <a:defRPr sz="1200">
                <a:solidFill>
                  <a:schemeClr val="bg1"/>
                </a:solidFill>
              </a:defRPr>
            </a:lvl1pPr>
          </a:lstStyle>
          <a:p>
            <a:r>
              <a:rPr lang="en-US" noProof="0" dirty="0"/>
              <a:t>Click to edit Master title style</a:t>
            </a:r>
          </a:p>
        </p:txBody>
      </p:sp>
      <p:sp>
        <p:nvSpPr>
          <p:cNvPr id="3" name="Sous-titre 2"/>
          <p:cNvSpPr>
            <a:spLocks noGrp="1"/>
          </p:cNvSpPr>
          <p:nvPr>
            <p:ph type="subTitle" idx="1" hasCustomPrompt="1"/>
          </p:nvPr>
        </p:nvSpPr>
        <p:spPr bwMode="gray">
          <a:xfrm>
            <a:off x="827088" y="457729"/>
            <a:ext cx="7489825" cy="479558"/>
          </a:xfrm>
        </p:spPr>
        <p:txBody>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12" name="Espace réservé de la date 11"/>
          <p:cNvSpPr>
            <a:spLocks noGrp="1"/>
          </p:cNvSpPr>
          <p:nvPr>
            <p:ph type="dt" sz="half" idx="10"/>
          </p:nvPr>
        </p:nvSpPr>
        <p:spPr/>
        <p:txBody>
          <a:bodyPr/>
          <a:lstStyle/>
          <a:p>
            <a:r>
              <a:rPr lang="en-US" noProof="0"/>
              <a:t>26/07/2013</a:t>
            </a:r>
          </a:p>
        </p:txBody>
      </p:sp>
      <p:sp>
        <p:nvSpPr>
          <p:cNvPr id="13" name="Espace réservé du numéro de diapositive 12"/>
          <p:cNvSpPr>
            <a:spLocks noGrp="1"/>
          </p:cNvSpPr>
          <p:nvPr>
            <p:ph type="sldNum" sz="quarter" idx="11"/>
          </p:nvPr>
        </p:nvSpPr>
        <p:spPr/>
        <p:txBody>
          <a:bodyPr/>
          <a:lstStyle>
            <a:lvl1pPr>
              <a:defRPr>
                <a:solidFill>
                  <a:schemeClr val="bg1"/>
                </a:solidFill>
              </a:defRPr>
            </a:lvl1pPr>
          </a:lstStyle>
          <a:p>
            <a:r>
              <a:rPr lang="en-US" noProof="0"/>
              <a:t>Page </a:t>
            </a:r>
            <a:fld id="{733122C9-A0B9-462F-8757-0847AD287B63}" type="slidenum">
              <a:rPr lang="en-US" noProof="0" smtClean="0"/>
              <a:pPr/>
              <a:t>‹#›</a:t>
            </a:fld>
            <a:endParaRPr lang="en-US" noProof="0"/>
          </a:p>
        </p:txBody>
      </p:sp>
      <p:sp>
        <p:nvSpPr>
          <p:cNvPr id="14" name="Espace réservé du pied de page 13"/>
          <p:cNvSpPr>
            <a:spLocks noGrp="1"/>
          </p:cNvSpPr>
          <p:nvPr>
            <p:ph type="ftr" sz="quarter" idx="12"/>
          </p:nvPr>
        </p:nvSpPr>
        <p:spPr/>
        <p:txBody>
          <a:bodyPr/>
          <a:lstStyle>
            <a:lvl1pPr>
              <a:defRPr>
                <a:solidFill>
                  <a:schemeClr val="bg1"/>
                </a:solidFill>
              </a:defRPr>
            </a:lvl1pPr>
          </a:lstStyle>
          <a:p>
            <a:r>
              <a:rPr lang="en-GB" noProof="0"/>
              <a:t>9TH MAC MEETING – 14-15 MAY 2019- NAME</a:t>
            </a:r>
            <a:endParaRPr lang="en-US"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ESRF COLOUR PALETTE</a:t>
            </a:r>
            <a:endParaRPr lang="en-GB" dirty="0"/>
          </a:p>
        </p:txBody>
      </p:sp>
      <p:sp>
        <p:nvSpPr>
          <p:cNvPr id="3" name="Footer Placeholder 2"/>
          <p:cNvSpPr>
            <a:spLocks noGrp="1"/>
          </p:cNvSpPr>
          <p:nvPr>
            <p:ph type="ftr" sz="quarter" idx="10"/>
          </p:nvPr>
        </p:nvSpPr>
        <p:spPr/>
        <p:txBody>
          <a:bodyPr/>
          <a:lstStyle/>
          <a:p>
            <a:r>
              <a:rPr lang="en-US">
                <a:solidFill>
                  <a:srgbClr val="132577"/>
                </a:solidFill>
              </a:rPr>
              <a:t>l Title of Presentation l Date of Presentation l Author</a:t>
            </a:r>
            <a:endParaRPr lang="fr-FR" dirty="0">
              <a:solidFill>
                <a:srgbClr val="132577"/>
              </a:solidFill>
            </a:endParaRPr>
          </a:p>
        </p:txBody>
      </p:sp>
      <p:sp>
        <p:nvSpPr>
          <p:cNvPr id="4" name="Slide Number Placeholder 3"/>
          <p:cNvSpPr>
            <a:spLocks noGrp="1"/>
          </p:cNvSpPr>
          <p:nvPr>
            <p:ph type="sldNum" sz="quarter" idx="11"/>
          </p:nvPr>
        </p:nvSpPr>
        <p:spPr/>
        <p:txBody>
          <a:bodyPr/>
          <a:lstStyle/>
          <a:p>
            <a:r>
              <a:rPr lang="fr-FR">
                <a:solidFill>
                  <a:srgbClr val="132577"/>
                </a:solidFill>
              </a:rPr>
              <a:t>Page </a:t>
            </a:r>
            <a:fld id="{733122C9-A0B9-462F-8757-0847AD287B63}" type="slidenum">
              <a:rPr lang="fr-FR" smtClean="0">
                <a:solidFill>
                  <a:srgbClr val="132577"/>
                </a:solidFill>
              </a:rPr>
              <a:pPr/>
              <a:t>‹#›</a:t>
            </a:fld>
            <a:endParaRPr lang="fr-FR" dirty="0">
              <a:solidFill>
                <a:srgbClr val="132577"/>
              </a:solidFill>
            </a:endParaRPr>
          </a:p>
        </p:txBody>
      </p:sp>
      <p:grpSp>
        <p:nvGrpSpPr>
          <p:cNvPr id="5" name="Group 4"/>
          <p:cNvGrpSpPr/>
          <p:nvPr userDrawn="1"/>
        </p:nvGrpSpPr>
        <p:grpSpPr>
          <a:xfrm>
            <a:off x="1751224" y="847277"/>
            <a:ext cx="6421177" cy="3999518"/>
            <a:chOff x="977503" y="761588"/>
            <a:chExt cx="6421177" cy="4799421"/>
          </a:xfrm>
        </p:grpSpPr>
        <p:sp>
          <p:nvSpPr>
            <p:cNvPr id="6" name="Oval 5"/>
            <p:cNvSpPr/>
            <p:nvPr/>
          </p:nvSpPr>
          <p:spPr>
            <a:xfrm>
              <a:off x="2803893" y="1812730"/>
              <a:ext cx="2628292" cy="26282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7" name="Oval 6"/>
            <p:cNvSpPr/>
            <p:nvPr/>
          </p:nvSpPr>
          <p:spPr>
            <a:xfrm>
              <a:off x="4175956" y="1016392"/>
              <a:ext cx="576404" cy="576404"/>
            </a:xfrm>
            <a:prstGeom prst="ellipse">
              <a:avLst/>
            </a:prstGeom>
            <a:solidFill>
              <a:srgbClr val="ED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8" name="Oval 7"/>
            <p:cNvSpPr/>
            <p:nvPr/>
          </p:nvSpPr>
          <p:spPr>
            <a:xfrm>
              <a:off x="5003708" y="1393465"/>
              <a:ext cx="576404" cy="576404"/>
            </a:xfrm>
            <a:prstGeom prst="ellipse">
              <a:avLst/>
            </a:prstGeom>
            <a:solidFill>
              <a:srgbClr val="F4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9" name="Oval 8"/>
            <p:cNvSpPr/>
            <p:nvPr/>
          </p:nvSpPr>
          <p:spPr>
            <a:xfrm>
              <a:off x="5507764" y="1980062"/>
              <a:ext cx="576404" cy="576404"/>
            </a:xfrm>
            <a:prstGeom prst="ellipse">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0" name="Oval 9"/>
            <p:cNvSpPr/>
            <p:nvPr/>
          </p:nvSpPr>
          <p:spPr>
            <a:xfrm>
              <a:off x="5688124" y="2740535"/>
              <a:ext cx="576404" cy="576404"/>
            </a:xfrm>
            <a:prstGeom prst="ellipse">
              <a:avLst/>
            </a:prstGeom>
            <a:solidFill>
              <a:srgbClr val="51A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1" name="Oval 10"/>
            <p:cNvSpPr/>
            <p:nvPr/>
          </p:nvSpPr>
          <p:spPr>
            <a:xfrm>
              <a:off x="5580282" y="3501008"/>
              <a:ext cx="576404" cy="576404"/>
            </a:xfrm>
            <a:prstGeom prst="ellipse">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2" name="Oval 11"/>
            <p:cNvSpPr/>
            <p:nvPr/>
          </p:nvSpPr>
          <p:spPr>
            <a:xfrm>
              <a:off x="5148064" y="4169035"/>
              <a:ext cx="576404" cy="576404"/>
            </a:xfrm>
            <a:prstGeom prst="ellipse">
              <a:avLst/>
            </a:prstGeom>
            <a:solidFill>
              <a:srgbClr val="AF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3" name="Oval 12"/>
            <p:cNvSpPr/>
            <p:nvPr/>
          </p:nvSpPr>
          <p:spPr>
            <a:xfrm>
              <a:off x="2367594" y="1709154"/>
              <a:ext cx="576404" cy="576404"/>
            </a:xfrm>
            <a:prstGeom prst="ellipse">
              <a:avLst/>
            </a:prstGeom>
            <a:solidFill>
              <a:srgbClr val="1325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4" name="Oval 13"/>
            <p:cNvSpPr/>
            <p:nvPr/>
          </p:nvSpPr>
          <p:spPr>
            <a:xfrm>
              <a:off x="2079392" y="2433493"/>
              <a:ext cx="576404" cy="576404"/>
            </a:xfrm>
            <a:prstGeom prst="ellipse">
              <a:avLst/>
            </a:prstGeom>
            <a:solidFill>
              <a:srgbClr val="1325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5" name="Oval 14"/>
            <p:cNvSpPr/>
            <p:nvPr/>
          </p:nvSpPr>
          <p:spPr>
            <a:xfrm>
              <a:off x="3491370" y="4689140"/>
              <a:ext cx="576404" cy="576404"/>
            </a:xfrm>
            <a:prstGeom prst="ellipse">
              <a:avLst/>
            </a:prstGeom>
            <a:solidFill>
              <a:srgbClr val="B7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6" name="Oval 15"/>
            <p:cNvSpPr/>
            <p:nvPr/>
          </p:nvSpPr>
          <p:spPr>
            <a:xfrm>
              <a:off x="2706262" y="4329100"/>
              <a:ext cx="576404" cy="576404"/>
            </a:xfrm>
            <a:prstGeom prst="ellipse">
              <a:avLst/>
            </a:prstGeom>
            <a:solidFill>
              <a:srgbClr val="D1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7" name="Oval 16"/>
            <p:cNvSpPr/>
            <p:nvPr/>
          </p:nvSpPr>
          <p:spPr>
            <a:xfrm>
              <a:off x="2113415" y="3746995"/>
              <a:ext cx="576404" cy="576404"/>
            </a:xfrm>
            <a:prstGeom prst="ellipse">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8" name="TextBox 17"/>
            <p:cNvSpPr txBox="1"/>
            <p:nvPr/>
          </p:nvSpPr>
          <p:spPr>
            <a:xfrm>
              <a:off x="3545461" y="3053707"/>
              <a:ext cx="1260990" cy="295465"/>
            </a:xfrm>
            <a:prstGeom prst="rect">
              <a:avLst/>
            </a:prstGeom>
            <a:noFill/>
          </p:spPr>
          <p:txBody>
            <a:bodyPr wrap="square" rtlCol="0">
              <a:spAutoFit/>
            </a:bodyPr>
            <a:lstStyle/>
            <a:p>
              <a:r>
                <a:rPr lang="fr-FR" sz="1000" dirty="0">
                  <a:solidFill>
                    <a:prstClr val="white"/>
                  </a:solidFill>
                </a:rPr>
                <a:t>R019G037B119</a:t>
              </a:r>
              <a:endParaRPr lang="en-GB" sz="1000" dirty="0">
                <a:solidFill>
                  <a:prstClr val="white"/>
                </a:solidFill>
              </a:endParaRPr>
            </a:p>
          </p:txBody>
        </p:sp>
        <p:sp>
          <p:nvSpPr>
            <p:cNvPr id="19" name="TextBox 18"/>
            <p:cNvSpPr txBox="1"/>
            <p:nvPr/>
          </p:nvSpPr>
          <p:spPr>
            <a:xfrm>
              <a:off x="4339537" y="761588"/>
              <a:ext cx="1260990" cy="295465"/>
            </a:xfrm>
            <a:prstGeom prst="rect">
              <a:avLst/>
            </a:prstGeom>
            <a:noFill/>
          </p:spPr>
          <p:txBody>
            <a:bodyPr wrap="square" rtlCol="0">
              <a:spAutoFit/>
            </a:bodyPr>
            <a:lstStyle/>
            <a:p>
              <a:r>
                <a:rPr lang="fr-FR" sz="1000" dirty="0">
                  <a:solidFill>
                    <a:prstClr val="black"/>
                  </a:solidFill>
                </a:rPr>
                <a:t>R237G119B003</a:t>
              </a:r>
              <a:endParaRPr lang="en-GB" sz="1000" dirty="0">
                <a:solidFill>
                  <a:prstClr val="black"/>
                </a:solidFill>
              </a:endParaRPr>
            </a:p>
          </p:txBody>
        </p:sp>
        <p:sp>
          <p:nvSpPr>
            <p:cNvPr id="20" name="TextBox 19"/>
            <p:cNvSpPr txBox="1"/>
            <p:nvPr/>
          </p:nvSpPr>
          <p:spPr>
            <a:xfrm>
              <a:off x="5273712" y="1162932"/>
              <a:ext cx="1314512" cy="295465"/>
            </a:xfrm>
            <a:prstGeom prst="rect">
              <a:avLst/>
            </a:prstGeom>
            <a:noFill/>
          </p:spPr>
          <p:txBody>
            <a:bodyPr wrap="square" rtlCol="0">
              <a:spAutoFit/>
            </a:bodyPr>
            <a:lstStyle/>
            <a:p>
              <a:r>
                <a:rPr lang="fr-FR" sz="1000" dirty="0">
                  <a:solidFill>
                    <a:prstClr val="black"/>
                  </a:solidFill>
                </a:rPr>
                <a:t>R244G163B000</a:t>
              </a:r>
              <a:endParaRPr lang="en-GB" sz="1000" dirty="0">
                <a:solidFill>
                  <a:prstClr val="black"/>
                </a:solidFill>
              </a:endParaRPr>
            </a:p>
          </p:txBody>
        </p:sp>
        <p:sp>
          <p:nvSpPr>
            <p:cNvPr id="21" name="TextBox 20"/>
            <p:cNvSpPr txBox="1"/>
            <p:nvPr/>
          </p:nvSpPr>
          <p:spPr>
            <a:xfrm>
              <a:off x="5795966" y="1756869"/>
              <a:ext cx="1314512" cy="295465"/>
            </a:xfrm>
            <a:prstGeom prst="rect">
              <a:avLst/>
            </a:prstGeom>
            <a:noFill/>
          </p:spPr>
          <p:txBody>
            <a:bodyPr wrap="square" rtlCol="0">
              <a:spAutoFit/>
            </a:bodyPr>
            <a:lstStyle/>
            <a:p>
              <a:r>
                <a:rPr lang="fr-FR" sz="1000" dirty="0">
                  <a:solidFill>
                    <a:prstClr val="black"/>
                  </a:solidFill>
                </a:rPr>
                <a:t>R255G221B000</a:t>
              </a:r>
              <a:endParaRPr lang="en-GB" sz="1000" dirty="0">
                <a:solidFill>
                  <a:prstClr val="black"/>
                </a:solidFill>
              </a:endParaRPr>
            </a:p>
          </p:txBody>
        </p:sp>
        <p:sp>
          <p:nvSpPr>
            <p:cNvPr id="22" name="TextBox 21"/>
            <p:cNvSpPr txBox="1"/>
            <p:nvPr/>
          </p:nvSpPr>
          <p:spPr>
            <a:xfrm>
              <a:off x="6084168" y="2570541"/>
              <a:ext cx="1314512" cy="295465"/>
            </a:xfrm>
            <a:prstGeom prst="rect">
              <a:avLst/>
            </a:prstGeom>
            <a:noFill/>
          </p:spPr>
          <p:txBody>
            <a:bodyPr wrap="square" rtlCol="0">
              <a:spAutoFit/>
            </a:bodyPr>
            <a:lstStyle/>
            <a:p>
              <a:r>
                <a:rPr lang="fr-FR" sz="1000" dirty="0">
                  <a:solidFill>
                    <a:prstClr val="black"/>
                  </a:solidFill>
                </a:rPr>
                <a:t>R081G160B038</a:t>
              </a:r>
              <a:endParaRPr lang="en-GB" sz="1000" dirty="0">
                <a:solidFill>
                  <a:prstClr val="black"/>
                </a:solidFill>
              </a:endParaRPr>
            </a:p>
          </p:txBody>
        </p:sp>
        <p:sp>
          <p:nvSpPr>
            <p:cNvPr id="23" name="TextBox 22"/>
            <p:cNvSpPr txBox="1"/>
            <p:nvPr/>
          </p:nvSpPr>
          <p:spPr>
            <a:xfrm>
              <a:off x="6084168" y="3409385"/>
              <a:ext cx="1314512" cy="295465"/>
            </a:xfrm>
            <a:prstGeom prst="rect">
              <a:avLst/>
            </a:prstGeom>
            <a:noFill/>
          </p:spPr>
          <p:txBody>
            <a:bodyPr wrap="square" rtlCol="0">
              <a:spAutoFit/>
            </a:bodyPr>
            <a:lstStyle/>
            <a:p>
              <a:r>
                <a:rPr lang="fr-FR" sz="1000" dirty="0">
                  <a:solidFill>
                    <a:prstClr val="black"/>
                  </a:solidFill>
                </a:rPr>
                <a:t>R000G152B212</a:t>
              </a:r>
              <a:endParaRPr lang="en-GB" sz="1000" dirty="0">
                <a:solidFill>
                  <a:prstClr val="black"/>
                </a:solidFill>
              </a:endParaRPr>
            </a:p>
          </p:txBody>
        </p:sp>
        <p:sp>
          <p:nvSpPr>
            <p:cNvPr id="24" name="TextBox 23"/>
            <p:cNvSpPr txBox="1"/>
            <p:nvPr/>
          </p:nvSpPr>
          <p:spPr>
            <a:xfrm>
              <a:off x="5677172" y="4159448"/>
              <a:ext cx="1314512" cy="295465"/>
            </a:xfrm>
            <a:prstGeom prst="rect">
              <a:avLst/>
            </a:prstGeom>
            <a:noFill/>
          </p:spPr>
          <p:txBody>
            <a:bodyPr wrap="square" rtlCol="0">
              <a:spAutoFit/>
            </a:bodyPr>
            <a:lstStyle/>
            <a:p>
              <a:r>
                <a:rPr lang="fr-FR" sz="1000" dirty="0">
                  <a:solidFill>
                    <a:prstClr val="black"/>
                  </a:solidFill>
                </a:rPr>
                <a:t>R175G000B124</a:t>
              </a:r>
              <a:endParaRPr lang="en-GB" sz="1000" dirty="0">
                <a:solidFill>
                  <a:prstClr val="black"/>
                </a:solidFill>
              </a:endParaRPr>
            </a:p>
          </p:txBody>
        </p:sp>
        <p:sp>
          <p:nvSpPr>
            <p:cNvPr id="25" name="TextBox 24"/>
            <p:cNvSpPr txBox="1"/>
            <p:nvPr/>
          </p:nvSpPr>
          <p:spPr>
            <a:xfrm>
              <a:off x="1312568" y="1497250"/>
              <a:ext cx="1314512" cy="295465"/>
            </a:xfrm>
            <a:prstGeom prst="rect">
              <a:avLst/>
            </a:prstGeom>
            <a:noFill/>
          </p:spPr>
          <p:txBody>
            <a:bodyPr wrap="square" rtlCol="0">
              <a:spAutoFit/>
            </a:bodyPr>
            <a:lstStyle/>
            <a:p>
              <a:r>
                <a:rPr lang="fr-FR" sz="1000" dirty="0">
                  <a:solidFill>
                    <a:prstClr val="black"/>
                  </a:solidFill>
                </a:rPr>
                <a:t>ESRF </a:t>
              </a:r>
              <a:r>
                <a:rPr lang="fr-FR" sz="1000" dirty="0" err="1">
                  <a:solidFill>
                    <a:prstClr val="black"/>
                  </a:solidFill>
                </a:rPr>
                <a:t>blue</a:t>
              </a:r>
              <a:r>
                <a:rPr lang="fr-FR" sz="1000" dirty="0">
                  <a:solidFill>
                    <a:prstClr val="black"/>
                  </a:solidFill>
                </a:rPr>
                <a:t> 75%</a:t>
              </a:r>
              <a:endParaRPr lang="en-GB" sz="1000" dirty="0">
                <a:solidFill>
                  <a:prstClr val="black"/>
                </a:solidFill>
              </a:endParaRPr>
            </a:p>
          </p:txBody>
        </p:sp>
        <p:sp>
          <p:nvSpPr>
            <p:cNvPr id="26" name="TextBox 25"/>
            <p:cNvSpPr txBox="1"/>
            <p:nvPr/>
          </p:nvSpPr>
          <p:spPr>
            <a:xfrm>
              <a:off x="977503" y="2279467"/>
              <a:ext cx="1314512" cy="295465"/>
            </a:xfrm>
            <a:prstGeom prst="rect">
              <a:avLst/>
            </a:prstGeom>
            <a:noFill/>
          </p:spPr>
          <p:txBody>
            <a:bodyPr wrap="square" rtlCol="0">
              <a:spAutoFit/>
            </a:bodyPr>
            <a:lstStyle/>
            <a:p>
              <a:r>
                <a:rPr lang="fr-FR" sz="1000" dirty="0">
                  <a:solidFill>
                    <a:prstClr val="black"/>
                  </a:solidFill>
                </a:rPr>
                <a:t>ESRF </a:t>
              </a:r>
              <a:r>
                <a:rPr lang="fr-FR" sz="1000" dirty="0" err="1">
                  <a:solidFill>
                    <a:prstClr val="black"/>
                  </a:solidFill>
                </a:rPr>
                <a:t>blue</a:t>
              </a:r>
              <a:r>
                <a:rPr lang="fr-FR" sz="1000" dirty="0">
                  <a:solidFill>
                    <a:prstClr val="black"/>
                  </a:solidFill>
                </a:rPr>
                <a:t> 50%</a:t>
              </a:r>
              <a:endParaRPr lang="en-GB" sz="1000" dirty="0">
                <a:solidFill>
                  <a:prstClr val="black"/>
                </a:solidFill>
              </a:endParaRPr>
            </a:p>
          </p:txBody>
        </p:sp>
        <p:sp>
          <p:nvSpPr>
            <p:cNvPr id="27" name="TextBox 26"/>
            <p:cNvSpPr txBox="1"/>
            <p:nvPr/>
          </p:nvSpPr>
          <p:spPr>
            <a:xfrm>
              <a:off x="2878263" y="5265544"/>
              <a:ext cx="1314512" cy="295465"/>
            </a:xfrm>
            <a:prstGeom prst="rect">
              <a:avLst/>
            </a:prstGeom>
            <a:noFill/>
          </p:spPr>
          <p:txBody>
            <a:bodyPr wrap="square" rtlCol="0">
              <a:spAutoFit/>
            </a:bodyPr>
            <a:lstStyle/>
            <a:p>
              <a:r>
                <a:rPr lang="fr-FR" sz="1000" dirty="0">
                  <a:solidFill>
                    <a:prstClr val="black"/>
                  </a:solidFill>
                </a:rPr>
                <a:t>R183G185B186</a:t>
              </a:r>
              <a:endParaRPr lang="en-GB" sz="1000" dirty="0">
                <a:solidFill>
                  <a:prstClr val="black"/>
                </a:solidFill>
              </a:endParaRPr>
            </a:p>
          </p:txBody>
        </p:sp>
        <p:sp>
          <p:nvSpPr>
            <p:cNvPr id="28" name="TextBox 27"/>
            <p:cNvSpPr txBox="1"/>
            <p:nvPr/>
          </p:nvSpPr>
          <p:spPr>
            <a:xfrm>
              <a:off x="1968154" y="4899336"/>
              <a:ext cx="1314512" cy="295465"/>
            </a:xfrm>
            <a:prstGeom prst="rect">
              <a:avLst/>
            </a:prstGeom>
            <a:noFill/>
          </p:spPr>
          <p:txBody>
            <a:bodyPr wrap="square" rtlCol="0">
              <a:spAutoFit/>
            </a:bodyPr>
            <a:lstStyle/>
            <a:p>
              <a:r>
                <a:rPr lang="fr-FR" sz="1000" dirty="0">
                  <a:solidFill>
                    <a:prstClr val="black"/>
                  </a:solidFill>
                </a:rPr>
                <a:t>R209G210B212</a:t>
              </a:r>
              <a:endParaRPr lang="en-GB" sz="1000" dirty="0">
                <a:solidFill>
                  <a:prstClr val="black"/>
                </a:solidFill>
              </a:endParaRPr>
            </a:p>
          </p:txBody>
        </p:sp>
        <p:sp>
          <p:nvSpPr>
            <p:cNvPr id="29" name="TextBox 28"/>
            <p:cNvSpPr txBox="1"/>
            <p:nvPr/>
          </p:nvSpPr>
          <p:spPr>
            <a:xfrm>
              <a:off x="1238010" y="4311927"/>
              <a:ext cx="1314512" cy="295465"/>
            </a:xfrm>
            <a:prstGeom prst="rect">
              <a:avLst/>
            </a:prstGeom>
            <a:noFill/>
          </p:spPr>
          <p:txBody>
            <a:bodyPr wrap="square" rtlCol="0">
              <a:spAutoFit/>
            </a:bodyPr>
            <a:lstStyle/>
            <a:p>
              <a:r>
                <a:rPr lang="fr-FR" sz="1000" dirty="0">
                  <a:solidFill>
                    <a:prstClr val="black"/>
                  </a:solidFill>
                </a:rPr>
                <a:t>R244G244B244</a:t>
              </a:r>
              <a:endParaRPr lang="en-GB" sz="1000" dirty="0">
                <a:solidFill>
                  <a:prstClr val="black"/>
                </a:solidFill>
              </a:endParaRPr>
            </a:p>
          </p:txBody>
        </p:sp>
      </p:grpSp>
    </p:spTree>
    <p:extLst>
      <p:ext uri="{BB962C8B-B14F-4D97-AF65-F5344CB8AC3E}">
        <p14:creationId xmlns:p14="http://schemas.microsoft.com/office/powerpoint/2010/main" val="3887072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endParaRPr lang="en-GB"/>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5296959"/>
            <a:ext cx="2133600" cy="304271"/>
          </a:xfrm>
          <a:prstGeom prst="rect">
            <a:avLst/>
          </a:prstGeom>
        </p:spPr>
        <p:txBody>
          <a:bodyPr/>
          <a:lstStyle/>
          <a:p>
            <a:fld id="{9C901832-17A4-4156-9F4C-B1D3A863F36B}" type="datetimeFigureOut">
              <a:rPr lang="en-GB" smtClean="0">
                <a:solidFill>
                  <a:prstClr val="black"/>
                </a:solidFill>
              </a:rPr>
              <a:pPr/>
              <a:t>17/03/2024</a:t>
            </a:fld>
            <a:endParaRPr lang="en-GB" dirty="0">
              <a:solidFill>
                <a:prstClr val="black"/>
              </a:solidFill>
            </a:endParaRPr>
          </a:p>
        </p:txBody>
      </p:sp>
      <p:sp>
        <p:nvSpPr>
          <p:cNvPr id="5" name="Footer Placeholder 4"/>
          <p:cNvSpPr>
            <a:spLocks noGrp="1"/>
          </p:cNvSpPr>
          <p:nvPr>
            <p:ph type="ftr" sz="quarter" idx="11"/>
          </p:nvPr>
        </p:nvSpPr>
        <p:spPr/>
        <p:txBody>
          <a:bodyPr/>
          <a:lstStyle/>
          <a:p>
            <a:endParaRPr lang="en-GB" dirty="0">
              <a:solidFill>
                <a:srgbClr val="132577"/>
              </a:solidFill>
            </a:endParaRPr>
          </a:p>
        </p:txBody>
      </p:sp>
      <p:sp>
        <p:nvSpPr>
          <p:cNvPr id="6" name="Slide Number Placeholder 5"/>
          <p:cNvSpPr>
            <a:spLocks noGrp="1"/>
          </p:cNvSpPr>
          <p:nvPr>
            <p:ph type="sldNum" sz="quarter" idx="12"/>
          </p:nvPr>
        </p:nvSpPr>
        <p:spPr/>
        <p:txBody>
          <a:bodyPr/>
          <a:lstStyle/>
          <a:p>
            <a:fld id="{C93B7472-DACA-472D-8ECB-AB58EB521534}" type="slidenum">
              <a:rPr lang="en-GB" smtClean="0">
                <a:solidFill>
                  <a:srgbClr val="132577"/>
                </a:solidFill>
              </a:rPr>
              <a:pPr/>
              <a:t>‹#›</a:t>
            </a:fld>
            <a:endParaRPr lang="en-GB" dirty="0">
              <a:solidFill>
                <a:srgbClr val="132577"/>
              </a:solidFill>
            </a:endParaRPr>
          </a:p>
        </p:txBody>
      </p:sp>
    </p:spTree>
    <p:extLst>
      <p:ext uri="{BB962C8B-B14F-4D97-AF65-F5344CB8AC3E}">
        <p14:creationId xmlns:p14="http://schemas.microsoft.com/office/powerpoint/2010/main" val="427419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5296959"/>
            <a:ext cx="2133600" cy="304271"/>
          </a:xfrm>
          <a:prstGeom prst="rect">
            <a:avLst/>
          </a:prstGeom>
        </p:spPr>
        <p:txBody>
          <a:bodyPr/>
          <a:lstStyle/>
          <a:p>
            <a:fld id="{9C901832-17A4-4156-9F4C-B1D3A863F36B}" type="datetimeFigureOut">
              <a:rPr lang="en-GB" smtClean="0">
                <a:solidFill>
                  <a:prstClr val="black"/>
                </a:solidFill>
              </a:rPr>
              <a:pPr/>
              <a:t>17/03/2024</a:t>
            </a:fld>
            <a:endParaRPr lang="en-GB" dirty="0">
              <a:solidFill>
                <a:prstClr val="black"/>
              </a:solidFill>
            </a:endParaRPr>
          </a:p>
        </p:txBody>
      </p:sp>
      <p:sp>
        <p:nvSpPr>
          <p:cNvPr id="3" name="Footer Placeholder 2"/>
          <p:cNvSpPr>
            <a:spLocks noGrp="1"/>
          </p:cNvSpPr>
          <p:nvPr>
            <p:ph type="ftr" sz="quarter" idx="11"/>
          </p:nvPr>
        </p:nvSpPr>
        <p:spPr/>
        <p:txBody>
          <a:bodyPr/>
          <a:lstStyle/>
          <a:p>
            <a:endParaRPr lang="en-GB" dirty="0">
              <a:solidFill>
                <a:srgbClr val="132577"/>
              </a:solidFill>
            </a:endParaRPr>
          </a:p>
        </p:txBody>
      </p:sp>
      <p:sp>
        <p:nvSpPr>
          <p:cNvPr id="4" name="Slide Number Placeholder 3"/>
          <p:cNvSpPr>
            <a:spLocks noGrp="1"/>
          </p:cNvSpPr>
          <p:nvPr>
            <p:ph type="sldNum" sz="quarter" idx="12"/>
          </p:nvPr>
        </p:nvSpPr>
        <p:spPr/>
        <p:txBody>
          <a:bodyPr/>
          <a:lstStyle/>
          <a:p>
            <a:fld id="{C93B7472-DACA-472D-8ECB-AB58EB521534}" type="slidenum">
              <a:rPr lang="en-GB" smtClean="0">
                <a:solidFill>
                  <a:srgbClr val="132577"/>
                </a:solidFill>
              </a:rPr>
              <a:pPr/>
              <a:t>‹#›</a:t>
            </a:fld>
            <a:endParaRPr lang="en-GB" dirty="0">
              <a:solidFill>
                <a:srgbClr val="132577"/>
              </a:solidFill>
            </a:endParaRPr>
          </a:p>
        </p:txBody>
      </p:sp>
    </p:spTree>
    <p:extLst>
      <p:ext uri="{BB962C8B-B14F-4D97-AF65-F5344CB8AC3E}">
        <p14:creationId xmlns:p14="http://schemas.microsoft.com/office/powerpoint/2010/main" val="1797231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ver page">
    <p:spTree>
      <p:nvGrpSpPr>
        <p:cNvPr id="1" name=""/>
        <p:cNvGrpSpPr/>
        <p:nvPr/>
      </p:nvGrpSpPr>
      <p:grpSpPr>
        <a:xfrm>
          <a:off x="0" y="0"/>
          <a:ext cx="0" cy="0"/>
          <a:chOff x="0" y="0"/>
          <a:chExt cx="0" cy="0"/>
        </a:xfrm>
      </p:grpSpPr>
      <p:pic>
        <p:nvPicPr>
          <p:cNvPr id="15" name="Image 14" descr="logo_couv.jpg"/>
          <p:cNvPicPr>
            <a:picLocks noChangeAspect="1"/>
          </p:cNvPicPr>
          <p:nvPr/>
        </p:nvPicPr>
        <p:blipFill>
          <a:blip r:embed="rId2" cstate="print"/>
          <a:stretch>
            <a:fillRect/>
          </a:stretch>
        </p:blipFill>
        <p:spPr>
          <a:xfrm>
            <a:off x="972000" y="1659000"/>
            <a:ext cx="7200000" cy="2400000"/>
          </a:xfrm>
          <a:prstGeom prst="rect">
            <a:avLst/>
          </a:prstGeom>
        </p:spPr>
      </p:pic>
      <p:pic>
        <p:nvPicPr>
          <p:cNvPr id="3" name="Image 14" descr="logo_couv.jpg"/>
          <p:cNvPicPr>
            <a:picLocks noChangeAspect="1"/>
          </p:cNvPicPr>
          <p:nvPr userDrawn="1"/>
        </p:nvPicPr>
        <p:blipFill>
          <a:blip r:embed="rId2" cstate="print"/>
          <a:stretch>
            <a:fillRect/>
          </a:stretch>
        </p:blipFill>
        <p:spPr>
          <a:xfrm>
            <a:off x="972000" y="1659000"/>
            <a:ext cx="7200000" cy="2400000"/>
          </a:xfrm>
          <a:prstGeom prst="rect">
            <a:avLst/>
          </a:prstGeom>
        </p:spPr>
      </p:pic>
    </p:spTree>
    <p:extLst>
      <p:ext uri="{BB962C8B-B14F-4D97-AF65-F5344CB8AC3E}">
        <p14:creationId xmlns:p14="http://schemas.microsoft.com/office/powerpoint/2010/main" val="1132422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727200" y="105000"/>
            <a:ext cx="8236800" cy="414000"/>
          </a:xfrm>
          <a:solidFill>
            <a:schemeClr val="accent1"/>
          </a:solidFill>
        </p:spPr>
        <p:txBody>
          <a:bodyPr lIns="108000" tIns="0" rIns="108000" anchor="ctr" anchorCtr="0"/>
          <a:lstStyle>
            <a:lvl1pPr>
              <a:lnSpc>
                <a:spcPct val="85000"/>
              </a:lnSpc>
              <a:defRPr sz="2083">
                <a:solidFill>
                  <a:schemeClr val="bg1"/>
                </a:solidFill>
              </a:defRPr>
            </a:lvl1pPr>
          </a:lstStyle>
          <a:p>
            <a:r>
              <a:rPr lang="en-US"/>
              <a:t>Click to edit Master title style</a:t>
            </a:r>
            <a:endParaRPr lang="fr-FR" dirty="0"/>
          </a:p>
        </p:txBody>
      </p:sp>
      <p:sp>
        <p:nvSpPr>
          <p:cNvPr id="3" name="Espace réservé du contenu 2"/>
          <p:cNvSpPr>
            <a:spLocks noGrp="1"/>
          </p:cNvSpPr>
          <p:nvPr>
            <p:ph idx="1"/>
          </p:nvPr>
        </p:nvSpPr>
        <p:spPr bwMode="gray">
          <a:xfrm>
            <a:off x="3351600" y="915000"/>
            <a:ext cx="5612400" cy="2970000"/>
          </a:xfrm>
          <a:solidFill>
            <a:srgbClr val="4E5B99"/>
          </a:solidFill>
        </p:spPr>
        <p:txBody>
          <a:bodyPr lIns="216000" tIns="252000"/>
          <a:lstStyle>
            <a:lvl1pPr marL="0" indent="0">
              <a:spcAft>
                <a:spcPts val="250"/>
              </a:spcAft>
              <a:buFont typeface="Arial" pitchFamily="34" charset="0"/>
              <a:buNone/>
              <a:defRPr sz="2333">
                <a:solidFill>
                  <a:schemeClr val="bg1"/>
                </a:solidFill>
              </a:defRPr>
            </a:lvl1pPr>
            <a:lvl2pPr marL="0" indent="0">
              <a:spcBef>
                <a:spcPts val="333"/>
              </a:spcBef>
              <a:spcAft>
                <a:spcPts val="0"/>
              </a:spcAft>
              <a:buFont typeface="Arial" pitchFamily="34" charset="0"/>
              <a:buNone/>
              <a:defRPr sz="2167" b="1">
                <a:solidFill>
                  <a:schemeClr val="bg1"/>
                </a:solidFill>
              </a:defRPr>
            </a:lvl2pPr>
            <a:lvl3pPr marL="0" indent="0">
              <a:lnSpc>
                <a:spcPct val="80000"/>
              </a:lnSpc>
              <a:spcAft>
                <a:spcPts val="0"/>
              </a:spcAft>
              <a:buFont typeface="Arial" pitchFamily="34" charset="0"/>
              <a:buNone/>
              <a:defRPr sz="1875">
                <a:solidFill>
                  <a:schemeClr val="bg1"/>
                </a:solidFill>
              </a:defRPr>
            </a:lvl3pPr>
            <a:lvl4pPr marL="0" indent="0">
              <a:lnSpc>
                <a:spcPct val="100000"/>
              </a:lnSpc>
              <a:spcBef>
                <a:spcPts val="0"/>
              </a:spcBef>
              <a:spcAft>
                <a:spcPts val="167"/>
              </a:spcAft>
              <a:buSzPct val="80000"/>
              <a:buNone/>
              <a:defRPr sz="1458">
                <a:solidFill>
                  <a:schemeClr val="bg1"/>
                </a:solidFill>
              </a:defRPr>
            </a:lvl4pPr>
            <a:lvl5pPr marL="0" indent="0">
              <a:lnSpc>
                <a:spcPct val="80000"/>
              </a:lnSpc>
              <a:spcAft>
                <a:spcPts val="0"/>
              </a:spcAft>
              <a:buNone/>
              <a:defRPr sz="1250" b="1"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pour une image  7"/>
          <p:cNvSpPr>
            <a:spLocks noGrp="1"/>
          </p:cNvSpPr>
          <p:nvPr>
            <p:ph type="pic" sz="quarter" idx="13"/>
          </p:nvPr>
        </p:nvSpPr>
        <p:spPr>
          <a:xfrm>
            <a:off x="727200" y="915000"/>
            <a:ext cx="2574000" cy="2970000"/>
          </a:xfrm>
        </p:spPr>
        <p:txBody>
          <a:bodyPr anchor="ctr" anchorCtr="0"/>
          <a:lstStyle>
            <a:lvl1pPr algn="ctr">
              <a:defRPr/>
            </a:lvl1pPr>
          </a:lstStyle>
          <a:p>
            <a:r>
              <a:rPr lang="en-US"/>
              <a:t>Click icon to add picture</a:t>
            </a:r>
            <a:endParaRPr lang="fr-FR"/>
          </a:p>
        </p:txBody>
      </p:sp>
      <p:sp>
        <p:nvSpPr>
          <p:cNvPr id="18" name="Espace réservé du numéro de diapositive 17"/>
          <p:cNvSpPr>
            <a:spLocks noGrp="1"/>
          </p:cNvSpPr>
          <p:nvPr>
            <p:ph type="sldNum" sz="quarter" idx="15"/>
          </p:nvPr>
        </p:nvSpPr>
        <p:spPr/>
        <p:txBody>
          <a:bodyPr/>
          <a:lstStyle/>
          <a:p>
            <a:r>
              <a:rPr lang="fr-FR">
                <a:solidFill>
                  <a:srgbClr val="132577"/>
                </a:solidFill>
              </a:rPr>
              <a:t>Page </a:t>
            </a:r>
            <a:fld id="{733122C9-A0B9-462F-8757-0847AD287B63}" type="slidenum">
              <a:rPr lang="fr-FR" smtClean="0">
                <a:solidFill>
                  <a:srgbClr val="132577"/>
                </a:solidFill>
              </a:rPr>
              <a:pPr/>
              <a:t>‹#›</a:t>
            </a:fld>
            <a:endParaRPr lang="fr-FR" dirty="0">
              <a:solidFill>
                <a:srgbClr val="132577"/>
              </a:solidFill>
            </a:endParaRPr>
          </a:p>
        </p:txBody>
      </p:sp>
      <p:sp>
        <p:nvSpPr>
          <p:cNvPr id="19" name="Espace réservé du pied de page 18"/>
          <p:cNvSpPr>
            <a:spLocks noGrp="1"/>
          </p:cNvSpPr>
          <p:nvPr>
            <p:ph type="ftr" sz="quarter" idx="16"/>
          </p:nvPr>
        </p:nvSpPr>
        <p:spPr/>
        <p:txBody>
          <a:bodyPr/>
          <a:lstStyle/>
          <a:p>
            <a:r>
              <a:rPr lang="en-US">
                <a:solidFill>
                  <a:srgbClr val="132577"/>
                </a:solidFill>
              </a:rPr>
              <a:t>l Title of Presentation l Date of Presentation l Author</a:t>
            </a:r>
            <a:endParaRPr lang="fr-FR" dirty="0">
              <a:solidFill>
                <a:srgbClr val="132577"/>
              </a:solidFill>
            </a:endParaRPr>
          </a:p>
        </p:txBody>
      </p:sp>
    </p:spTree>
    <p:extLst>
      <p:ext uri="{BB962C8B-B14F-4D97-AF65-F5344CB8AC3E}">
        <p14:creationId xmlns:p14="http://schemas.microsoft.com/office/powerpoint/2010/main" val="3438556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a:t>Click to edit Master title style</a:t>
            </a:r>
            <a:endParaRPr lang="fr-FR" dirty="0"/>
          </a:p>
        </p:txBody>
      </p:sp>
      <p:sp>
        <p:nvSpPr>
          <p:cNvPr id="3" name="Espace réservé du contenu 2"/>
          <p:cNvSpPr>
            <a:spLocks noGrp="1"/>
          </p:cNvSpPr>
          <p:nvPr>
            <p:ph idx="1"/>
          </p:nvPr>
        </p:nvSpPr>
        <p:spPr bwMode="gray">
          <a:xfrm>
            <a:off x="727688" y="637253"/>
            <a:ext cx="8236800" cy="4500000"/>
          </a:xfrm>
        </p:spPr>
        <p:txBody>
          <a:bodyPr/>
          <a:lstStyle>
            <a:lvl1pPr>
              <a:defRPr baseline="0"/>
            </a:lvl1pPr>
            <a:lvl2pPr>
              <a:defRPr>
                <a:solidFill>
                  <a:schemeClr val="tx1"/>
                </a:solidFill>
              </a:defRPr>
            </a:lvl2pPr>
            <a:lvl4pPr>
              <a:spcBef>
                <a:spcPts val="0"/>
              </a:spcBef>
              <a:spcAft>
                <a:spcPts val="250"/>
              </a:spcAft>
              <a:buSzPct val="80000"/>
              <a:defRPr/>
            </a:lvl4pPr>
            <a:lvl5pPr>
              <a:spcAft>
                <a:spcPts val="25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du numéro de diapositive 7"/>
          <p:cNvSpPr>
            <a:spLocks noGrp="1"/>
          </p:cNvSpPr>
          <p:nvPr>
            <p:ph type="sldNum" sz="quarter" idx="11"/>
          </p:nvPr>
        </p:nvSpPr>
        <p:spPr/>
        <p:txBody>
          <a:bodyPr/>
          <a:lstStyle/>
          <a:p>
            <a:r>
              <a:rPr lang="fr-FR">
                <a:solidFill>
                  <a:srgbClr val="132577"/>
                </a:solidFill>
              </a:rPr>
              <a:t>Page </a:t>
            </a:r>
            <a:fld id="{733122C9-A0B9-462F-8757-0847AD287B63}" type="slidenum">
              <a:rPr lang="fr-FR" smtClean="0">
                <a:solidFill>
                  <a:srgbClr val="132577"/>
                </a:solidFill>
              </a:rPr>
              <a:pPr/>
              <a:t>‹#›</a:t>
            </a:fld>
            <a:endParaRPr lang="fr-FR" dirty="0">
              <a:solidFill>
                <a:srgbClr val="132577"/>
              </a:solidFill>
            </a:endParaRPr>
          </a:p>
        </p:txBody>
      </p:sp>
      <p:sp>
        <p:nvSpPr>
          <p:cNvPr id="9" name="Espace réservé du pied de page 8"/>
          <p:cNvSpPr>
            <a:spLocks noGrp="1"/>
          </p:cNvSpPr>
          <p:nvPr>
            <p:ph type="ftr" sz="quarter" idx="12"/>
          </p:nvPr>
        </p:nvSpPr>
        <p:spPr/>
        <p:txBody>
          <a:bodyPr/>
          <a:lstStyle/>
          <a:p>
            <a:r>
              <a:rPr lang="en-US">
                <a:solidFill>
                  <a:srgbClr val="132577"/>
                </a:solidFill>
              </a:rPr>
              <a:t>l Title of Presentation l Date of Presentation l Author</a:t>
            </a:r>
            <a:endParaRPr lang="fr-FR" dirty="0">
              <a:solidFill>
                <a:srgbClr val="132577"/>
              </a:solidFill>
            </a:endParaRPr>
          </a:p>
        </p:txBody>
      </p:sp>
    </p:spTree>
    <p:extLst>
      <p:ext uri="{BB962C8B-B14F-4D97-AF65-F5344CB8AC3E}">
        <p14:creationId xmlns:p14="http://schemas.microsoft.com/office/powerpoint/2010/main" val="115171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Footer Placeholder 2"/>
          <p:cNvSpPr>
            <a:spLocks noGrp="1"/>
          </p:cNvSpPr>
          <p:nvPr>
            <p:ph type="ftr" sz="quarter" idx="10"/>
          </p:nvPr>
        </p:nvSpPr>
        <p:spPr/>
        <p:txBody>
          <a:bodyPr/>
          <a:lstStyle/>
          <a:p>
            <a:r>
              <a:rPr lang="en-US">
                <a:solidFill>
                  <a:srgbClr val="132577"/>
                </a:solidFill>
              </a:rPr>
              <a:t>l Title of Presentation l Date of Presentation l Author</a:t>
            </a:r>
            <a:endParaRPr lang="fr-FR" dirty="0">
              <a:solidFill>
                <a:srgbClr val="132577"/>
              </a:solidFill>
            </a:endParaRPr>
          </a:p>
        </p:txBody>
      </p:sp>
      <p:sp>
        <p:nvSpPr>
          <p:cNvPr id="4" name="Slide Number Placeholder 3"/>
          <p:cNvSpPr>
            <a:spLocks noGrp="1"/>
          </p:cNvSpPr>
          <p:nvPr>
            <p:ph type="sldNum" sz="quarter" idx="11"/>
          </p:nvPr>
        </p:nvSpPr>
        <p:spPr/>
        <p:txBody>
          <a:bodyPr/>
          <a:lstStyle/>
          <a:p>
            <a:r>
              <a:rPr lang="fr-FR">
                <a:solidFill>
                  <a:srgbClr val="132577"/>
                </a:solidFill>
              </a:rPr>
              <a:t>Page </a:t>
            </a:r>
            <a:fld id="{733122C9-A0B9-462F-8757-0847AD287B63}" type="slidenum">
              <a:rPr lang="fr-FR" smtClean="0">
                <a:solidFill>
                  <a:srgbClr val="132577"/>
                </a:solidFill>
              </a:rPr>
              <a:pPr/>
              <a:t>‹#›</a:t>
            </a:fld>
            <a:endParaRPr lang="fr-FR" dirty="0">
              <a:solidFill>
                <a:srgbClr val="132577"/>
              </a:solidFill>
            </a:endParaRPr>
          </a:p>
        </p:txBody>
      </p:sp>
    </p:spTree>
    <p:extLst>
      <p:ext uri="{BB962C8B-B14F-4D97-AF65-F5344CB8AC3E}">
        <p14:creationId xmlns:p14="http://schemas.microsoft.com/office/powerpoint/2010/main" val="731019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ou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ESRF COLOUR PALETTE</a:t>
            </a:r>
            <a:endParaRPr lang="en-GB" dirty="0"/>
          </a:p>
        </p:txBody>
      </p:sp>
      <p:sp>
        <p:nvSpPr>
          <p:cNvPr id="3" name="Footer Placeholder 2"/>
          <p:cNvSpPr>
            <a:spLocks noGrp="1"/>
          </p:cNvSpPr>
          <p:nvPr>
            <p:ph type="ftr" sz="quarter" idx="10"/>
          </p:nvPr>
        </p:nvSpPr>
        <p:spPr/>
        <p:txBody>
          <a:bodyPr/>
          <a:lstStyle/>
          <a:p>
            <a:r>
              <a:rPr lang="en-US">
                <a:solidFill>
                  <a:srgbClr val="132577"/>
                </a:solidFill>
              </a:rPr>
              <a:t>l Title of Presentation l Date of Presentation l Author</a:t>
            </a:r>
            <a:endParaRPr lang="fr-FR" dirty="0">
              <a:solidFill>
                <a:srgbClr val="132577"/>
              </a:solidFill>
            </a:endParaRPr>
          </a:p>
        </p:txBody>
      </p:sp>
      <p:sp>
        <p:nvSpPr>
          <p:cNvPr id="4" name="Slide Number Placeholder 3"/>
          <p:cNvSpPr>
            <a:spLocks noGrp="1"/>
          </p:cNvSpPr>
          <p:nvPr>
            <p:ph type="sldNum" sz="quarter" idx="11"/>
          </p:nvPr>
        </p:nvSpPr>
        <p:spPr/>
        <p:txBody>
          <a:bodyPr/>
          <a:lstStyle/>
          <a:p>
            <a:r>
              <a:rPr lang="fr-FR">
                <a:solidFill>
                  <a:srgbClr val="132577"/>
                </a:solidFill>
              </a:rPr>
              <a:t>Page </a:t>
            </a:r>
            <a:fld id="{733122C9-A0B9-462F-8757-0847AD287B63}" type="slidenum">
              <a:rPr lang="fr-FR" smtClean="0">
                <a:solidFill>
                  <a:srgbClr val="132577"/>
                </a:solidFill>
              </a:rPr>
              <a:pPr/>
              <a:t>‹#›</a:t>
            </a:fld>
            <a:endParaRPr lang="fr-FR" dirty="0">
              <a:solidFill>
                <a:srgbClr val="132577"/>
              </a:solidFill>
            </a:endParaRPr>
          </a:p>
        </p:txBody>
      </p:sp>
      <p:grpSp>
        <p:nvGrpSpPr>
          <p:cNvPr id="5" name="Group 4"/>
          <p:cNvGrpSpPr/>
          <p:nvPr userDrawn="1"/>
        </p:nvGrpSpPr>
        <p:grpSpPr>
          <a:xfrm>
            <a:off x="1751224" y="847277"/>
            <a:ext cx="6421177" cy="3999518"/>
            <a:chOff x="977503" y="761588"/>
            <a:chExt cx="6421177" cy="4799421"/>
          </a:xfrm>
        </p:grpSpPr>
        <p:sp>
          <p:nvSpPr>
            <p:cNvPr id="6" name="Oval 5"/>
            <p:cNvSpPr/>
            <p:nvPr/>
          </p:nvSpPr>
          <p:spPr>
            <a:xfrm>
              <a:off x="2803893" y="1812730"/>
              <a:ext cx="2628292" cy="26282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7" name="Oval 6"/>
            <p:cNvSpPr/>
            <p:nvPr/>
          </p:nvSpPr>
          <p:spPr>
            <a:xfrm>
              <a:off x="4175956" y="1016392"/>
              <a:ext cx="576404" cy="576404"/>
            </a:xfrm>
            <a:prstGeom prst="ellipse">
              <a:avLst/>
            </a:prstGeom>
            <a:solidFill>
              <a:srgbClr val="ED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8" name="Oval 7"/>
            <p:cNvSpPr/>
            <p:nvPr/>
          </p:nvSpPr>
          <p:spPr>
            <a:xfrm>
              <a:off x="5003708" y="1393465"/>
              <a:ext cx="576404" cy="576404"/>
            </a:xfrm>
            <a:prstGeom prst="ellipse">
              <a:avLst/>
            </a:prstGeom>
            <a:solidFill>
              <a:srgbClr val="F4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9" name="Oval 8"/>
            <p:cNvSpPr/>
            <p:nvPr/>
          </p:nvSpPr>
          <p:spPr>
            <a:xfrm>
              <a:off x="5507764" y="1980062"/>
              <a:ext cx="576404" cy="576404"/>
            </a:xfrm>
            <a:prstGeom prst="ellipse">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0" name="Oval 9"/>
            <p:cNvSpPr/>
            <p:nvPr/>
          </p:nvSpPr>
          <p:spPr>
            <a:xfrm>
              <a:off x="5688124" y="2740535"/>
              <a:ext cx="576404" cy="576404"/>
            </a:xfrm>
            <a:prstGeom prst="ellipse">
              <a:avLst/>
            </a:prstGeom>
            <a:solidFill>
              <a:srgbClr val="51A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1" name="Oval 10"/>
            <p:cNvSpPr/>
            <p:nvPr/>
          </p:nvSpPr>
          <p:spPr>
            <a:xfrm>
              <a:off x="5580282" y="3501008"/>
              <a:ext cx="576404" cy="576404"/>
            </a:xfrm>
            <a:prstGeom prst="ellipse">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2" name="Oval 11"/>
            <p:cNvSpPr/>
            <p:nvPr/>
          </p:nvSpPr>
          <p:spPr>
            <a:xfrm>
              <a:off x="5148064" y="4169035"/>
              <a:ext cx="576404" cy="576404"/>
            </a:xfrm>
            <a:prstGeom prst="ellipse">
              <a:avLst/>
            </a:prstGeom>
            <a:solidFill>
              <a:srgbClr val="AF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3" name="Oval 12"/>
            <p:cNvSpPr/>
            <p:nvPr/>
          </p:nvSpPr>
          <p:spPr>
            <a:xfrm>
              <a:off x="2367594" y="1709154"/>
              <a:ext cx="576404" cy="576404"/>
            </a:xfrm>
            <a:prstGeom prst="ellipse">
              <a:avLst/>
            </a:prstGeom>
            <a:solidFill>
              <a:srgbClr val="1325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4" name="Oval 13"/>
            <p:cNvSpPr/>
            <p:nvPr/>
          </p:nvSpPr>
          <p:spPr>
            <a:xfrm>
              <a:off x="2079392" y="2433493"/>
              <a:ext cx="576404" cy="576404"/>
            </a:xfrm>
            <a:prstGeom prst="ellipse">
              <a:avLst/>
            </a:prstGeom>
            <a:solidFill>
              <a:srgbClr val="1325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5" name="Oval 14"/>
            <p:cNvSpPr/>
            <p:nvPr/>
          </p:nvSpPr>
          <p:spPr>
            <a:xfrm>
              <a:off x="3491370" y="4689140"/>
              <a:ext cx="576404" cy="576404"/>
            </a:xfrm>
            <a:prstGeom prst="ellipse">
              <a:avLst/>
            </a:prstGeom>
            <a:solidFill>
              <a:srgbClr val="B7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6" name="Oval 15"/>
            <p:cNvSpPr/>
            <p:nvPr/>
          </p:nvSpPr>
          <p:spPr>
            <a:xfrm>
              <a:off x="2706262" y="4329100"/>
              <a:ext cx="576404" cy="576404"/>
            </a:xfrm>
            <a:prstGeom prst="ellipse">
              <a:avLst/>
            </a:prstGeom>
            <a:solidFill>
              <a:srgbClr val="D1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7" name="Oval 16"/>
            <p:cNvSpPr/>
            <p:nvPr/>
          </p:nvSpPr>
          <p:spPr>
            <a:xfrm>
              <a:off x="2113415" y="3746995"/>
              <a:ext cx="576404" cy="576404"/>
            </a:xfrm>
            <a:prstGeom prst="ellipse">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8" name="TextBox 17"/>
            <p:cNvSpPr txBox="1"/>
            <p:nvPr/>
          </p:nvSpPr>
          <p:spPr>
            <a:xfrm>
              <a:off x="3545461" y="3053707"/>
              <a:ext cx="1260990" cy="295465"/>
            </a:xfrm>
            <a:prstGeom prst="rect">
              <a:avLst/>
            </a:prstGeom>
            <a:noFill/>
          </p:spPr>
          <p:txBody>
            <a:bodyPr wrap="square" rtlCol="0">
              <a:spAutoFit/>
            </a:bodyPr>
            <a:lstStyle/>
            <a:p>
              <a:r>
                <a:rPr lang="fr-FR" sz="1000" dirty="0">
                  <a:solidFill>
                    <a:prstClr val="white"/>
                  </a:solidFill>
                </a:rPr>
                <a:t>R019G037B119</a:t>
              </a:r>
              <a:endParaRPr lang="en-GB" sz="1000" dirty="0">
                <a:solidFill>
                  <a:prstClr val="white"/>
                </a:solidFill>
              </a:endParaRPr>
            </a:p>
          </p:txBody>
        </p:sp>
        <p:sp>
          <p:nvSpPr>
            <p:cNvPr id="19" name="TextBox 18"/>
            <p:cNvSpPr txBox="1"/>
            <p:nvPr/>
          </p:nvSpPr>
          <p:spPr>
            <a:xfrm>
              <a:off x="4339537" y="761588"/>
              <a:ext cx="1260990" cy="295465"/>
            </a:xfrm>
            <a:prstGeom prst="rect">
              <a:avLst/>
            </a:prstGeom>
            <a:noFill/>
          </p:spPr>
          <p:txBody>
            <a:bodyPr wrap="square" rtlCol="0">
              <a:spAutoFit/>
            </a:bodyPr>
            <a:lstStyle/>
            <a:p>
              <a:r>
                <a:rPr lang="fr-FR" sz="1000" dirty="0">
                  <a:solidFill>
                    <a:prstClr val="black"/>
                  </a:solidFill>
                </a:rPr>
                <a:t>R237G119B003</a:t>
              </a:r>
              <a:endParaRPr lang="en-GB" sz="1000" dirty="0">
                <a:solidFill>
                  <a:prstClr val="black"/>
                </a:solidFill>
              </a:endParaRPr>
            </a:p>
          </p:txBody>
        </p:sp>
        <p:sp>
          <p:nvSpPr>
            <p:cNvPr id="20" name="TextBox 19"/>
            <p:cNvSpPr txBox="1"/>
            <p:nvPr/>
          </p:nvSpPr>
          <p:spPr>
            <a:xfrm>
              <a:off x="5273712" y="1162932"/>
              <a:ext cx="1314512" cy="295465"/>
            </a:xfrm>
            <a:prstGeom prst="rect">
              <a:avLst/>
            </a:prstGeom>
            <a:noFill/>
          </p:spPr>
          <p:txBody>
            <a:bodyPr wrap="square" rtlCol="0">
              <a:spAutoFit/>
            </a:bodyPr>
            <a:lstStyle/>
            <a:p>
              <a:r>
                <a:rPr lang="fr-FR" sz="1000" dirty="0">
                  <a:solidFill>
                    <a:prstClr val="black"/>
                  </a:solidFill>
                </a:rPr>
                <a:t>R244G163B000</a:t>
              </a:r>
              <a:endParaRPr lang="en-GB" sz="1000" dirty="0">
                <a:solidFill>
                  <a:prstClr val="black"/>
                </a:solidFill>
              </a:endParaRPr>
            </a:p>
          </p:txBody>
        </p:sp>
        <p:sp>
          <p:nvSpPr>
            <p:cNvPr id="21" name="TextBox 20"/>
            <p:cNvSpPr txBox="1"/>
            <p:nvPr/>
          </p:nvSpPr>
          <p:spPr>
            <a:xfrm>
              <a:off x="5795966" y="1756869"/>
              <a:ext cx="1314512" cy="295465"/>
            </a:xfrm>
            <a:prstGeom prst="rect">
              <a:avLst/>
            </a:prstGeom>
            <a:noFill/>
          </p:spPr>
          <p:txBody>
            <a:bodyPr wrap="square" rtlCol="0">
              <a:spAutoFit/>
            </a:bodyPr>
            <a:lstStyle/>
            <a:p>
              <a:r>
                <a:rPr lang="fr-FR" sz="1000" dirty="0">
                  <a:solidFill>
                    <a:prstClr val="black"/>
                  </a:solidFill>
                </a:rPr>
                <a:t>R255G221B000</a:t>
              </a:r>
              <a:endParaRPr lang="en-GB" sz="1000" dirty="0">
                <a:solidFill>
                  <a:prstClr val="black"/>
                </a:solidFill>
              </a:endParaRPr>
            </a:p>
          </p:txBody>
        </p:sp>
        <p:sp>
          <p:nvSpPr>
            <p:cNvPr id="22" name="TextBox 21"/>
            <p:cNvSpPr txBox="1"/>
            <p:nvPr/>
          </p:nvSpPr>
          <p:spPr>
            <a:xfrm>
              <a:off x="6084168" y="2570541"/>
              <a:ext cx="1314512" cy="295465"/>
            </a:xfrm>
            <a:prstGeom prst="rect">
              <a:avLst/>
            </a:prstGeom>
            <a:noFill/>
          </p:spPr>
          <p:txBody>
            <a:bodyPr wrap="square" rtlCol="0">
              <a:spAutoFit/>
            </a:bodyPr>
            <a:lstStyle/>
            <a:p>
              <a:r>
                <a:rPr lang="fr-FR" sz="1000" dirty="0">
                  <a:solidFill>
                    <a:prstClr val="black"/>
                  </a:solidFill>
                </a:rPr>
                <a:t>R081G160B038</a:t>
              </a:r>
              <a:endParaRPr lang="en-GB" sz="1000" dirty="0">
                <a:solidFill>
                  <a:prstClr val="black"/>
                </a:solidFill>
              </a:endParaRPr>
            </a:p>
          </p:txBody>
        </p:sp>
        <p:sp>
          <p:nvSpPr>
            <p:cNvPr id="23" name="TextBox 22"/>
            <p:cNvSpPr txBox="1"/>
            <p:nvPr/>
          </p:nvSpPr>
          <p:spPr>
            <a:xfrm>
              <a:off x="6084168" y="3409385"/>
              <a:ext cx="1314512" cy="295465"/>
            </a:xfrm>
            <a:prstGeom prst="rect">
              <a:avLst/>
            </a:prstGeom>
            <a:noFill/>
          </p:spPr>
          <p:txBody>
            <a:bodyPr wrap="square" rtlCol="0">
              <a:spAutoFit/>
            </a:bodyPr>
            <a:lstStyle/>
            <a:p>
              <a:r>
                <a:rPr lang="fr-FR" sz="1000" dirty="0">
                  <a:solidFill>
                    <a:prstClr val="black"/>
                  </a:solidFill>
                </a:rPr>
                <a:t>R000G152B212</a:t>
              </a:r>
              <a:endParaRPr lang="en-GB" sz="1000" dirty="0">
                <a:solidFill>
                  <a:prstClr val="black"/>
                </a:solidFill>
              </a:endParaRPr>
            </a:p>
          </p:txBody>
        </p:sp>
        <p:sp>
          <p:nvSpPr>
            <p:cNvPr id="24" name="TextBox 23"/>
            <p:cNvSpPr txBox="1"/>
            <p:nvPr/>
          </p:nvSpPr>
          <p:spPr>
            <a:xfrm>
              <a:off x="5677172" y="4159448"/>
              <a:ext cx="1314512" cy="295465"/>
            </a:xfrm>
            <a:prstGeom prst="rect">
              <a:avLst/>
            </a:prstGeom>
            <a:noFill/>
          </p:spPr>
          <p:txBody>
            <a:bodyPr wrap="square" rtlCol="0">
              <a:spAutoFit/>
            </a:bodyPr>
            <a:lstStyle/>
            <a:p>
              <a:r>
                <a:rPr lang="fr-FR" sz="1000" dirty="0">
                  <a:solidFill>
                    <a:prstClr val="black"/>
                  </a:solidFill>
                </a:rPr>
                <a:t>R175G000B124</a:t>
              </a:r>
              <a:endParaRPr lang="en-GB" sz="1000" dirty="0">
                <a:solidFill>
                  <a:prstClr val="black"/>
                </a:solidFill>
              </a:endParaRPr>
            </a:p>
          </p:txBody>
        </p:sp>
        <p:sp>
          <p:nvSpPr>
            <p:cNvPr id="25" name="TextBox 24"/>
            <p:cNvSpPr txBox="1"/>
            <p:nvPr/>
          </p:nvSpPr>
          <p:spPr>
            <a:xfrm>
              <a:off x="1312568" y="1497250"/>
              <a:ext cx="1314512" cy="295465"/>
            </a:xfrm>
            <a:prstGeom prst="rect">
              <a:avLst/>
            </a:prstGeom>
            <a:noFill/>
          </p:spPr>
          <p:txBody>
            <a:bodyPr wrap="square" rtlCol="0">
              <a:spAutoFit/>
            </a:bodyPr>
            <a:lstStyle/>
            <a:p>
              <a:r>
                <a:rPr lang="fr-FR" sz="1000" dirty="0">
                  <a:solidFill>
                    <a:prstClr val="black"/>
                  </a:solidFill>
                </a:rPr>
                <a:t>ESRF </a:t>
              </a:r>
              <a:r>
                <a:rPr lang="fr-FR" sz="1000" dirty="0" err="1">
                  <a:solidFill>
                    <a:prstClr val="black"/>
                  </a:solidFill>
                </a:rPr>
                <a:t>blue</a:t>
              </a:r>
              <a:r>
                <a:rPr lang="fr-FR" sz="1000" dirty="0">
                  <a:solidFill>
                    <a:prstClr val="black"/>
                  </a:solidFill>
                </a:rPr>
                <a:t> 75%</a:t>
              </a:r>
              <a:endParaRPr lang="en-GB" sz="1000" dirty="0">
                <a:solidFill>
                  <a:prstClr val="black"/>
                </a:solidFill>
              </a:endParaRPr>
            </a:p>
          </p:txBody>
        </p:sp>
        <p:sp>
          <p:nvSpPr>
            <p:cNvPr id="26" name="TextBox 25"/>
            <p:cNvSpPr txBox="1"/>
            <p:nvPr/>
          </p:nvSpPr>
          <p:spPr>
            <a:xfrm>
              <a:off x="977503" y="2279467"/>
              <a:ext cx="1314512" cy="295465"/>
            </a:xfrm>
            <a:prstGeom prst="rect">
              <a:avLst/>
            </a:prstGeom>
            <a:noFill/>
          </p:spPr>
          <p:txBody>
            <a:bodyPr wrap="square" rtlCol="0">
              <a:spAutoFit/>
            </a:bodyPr>
            <a:lstStyle/>
            <a:p>
              <a:r>
                <a:rPr lang="fr-FR" sz="1000" dirty="0">
                  <a:solidFill>
                    <a:prstClr val="black"/>
                  </a:solidFill>
                </a:rPr>
                <a:t>ESRF </a:t>
              </a:r>
              <a:r>
                <a:rPr lang="fr-FR" sz="1000" dirty="0" err="1">
                  <a:solidFill>
                    <a:prstClr val="black"/>
                  </a:solidFill>
                </a:rPr>
                <a:t>blue</a:t>
              </a:r>
              <a:r>
                <a:rPr lang="fr-FR" sz="1000" dirty="0">
                  <a:solidFill>
                    <a:prstClr val="black"/>
                  </a:solidFill>
                </a:rPr>
                <a:t> 50%</a:t>
              </a:r>
              <a:endParaRPr lang="en-GB" sz="1000" dirty="0">
                <a:solidFill>
                  <a:prstClr val="black"/>
                </a:solidFill>
              </a:endParaRPr>
            </a:p>
          </p:txBody>
        </p:sp>
        <p:sp>
          <p:nvSpPr>
            <p:cNvPr id="27" name="TextBox 26"/>
            <p:cNvSpPr txBox="1"/>
            <p:nvPr/>
          </p:nvSpPr>
          <p:spPr>
            <a:xfrm>
              <a:off x="2878263" y="5265544"/>
              <a:ext cx="1314512" cy="295465"/>
            </a:xfrm>
            <a:prstGeom prst="rect">
              <a:avLst/>
            </a:prstGeom>
            <a:noFill/>
          </p:spPr>
          <p:txBody>
            <a:bodyPr wrap="square" rtlCol="0">
              <a:spAutoFit/>
            </a:bodyPr>
            <a:lstStyle/>
            <a:p>
              <a:r>
                <a:rPr lang="fr-FR" sz="1000" dirty="0">
                  <a:solidFill>
                    <a:prstClr val="black"/>
                  </a:solidFill>
                </a:rPr>
                <a:t>R183G185B186</a:t>
              </a:r>
              <a:endParaRPr lang="en-GB" sz="1000" dirty="0">
                <a:solidFill>
                  <a:prstClr val="black"/>
                </a:solidFill>
              </a:endParaRPr>
            </a:p>
          </p:txBody>
        </p:sp>
        <p:sp>
          <p:nvSpPr>
            <p:cNvPr id="28" name="TextBox 27"/>
            <p:cNvSpPr txBox="1"/>
            <p:nvPr/>
          </p:nvSpPr>
          <p:spPr>
            <a:xfrm>
              <a:off x="1968154" y="4899336"/>
              <a:ext cx="1314512" cy="295465"/>
            </a:xfrm>
            <a:prstGeom prst="rect">
              <a:avLst/>
            </a:prstGeom>
            <a:noFill/>
          </p:spPr>
          <p:txBody>
            <a:bodyPr wrap="square" rtlCol="0">
              <a:spAutoFit/>
            </a:bodyPr>
            <a:lstStyle/>
            <a:p>
              <a:r>
                <a:rPr lang="fr-FR" sz="1000" dirty="0">
                  <a:solidFill>
                    <a:prstClr val="black"/>
                  </a:solidFill>
                </a:rPr>
                <a:t>R209G210B212</a:t>
              </a:r>
              <a:endParaRPr lang="en-GB" sz="1000" dirty="0">
                <a:solidFill>
                  <a:prstClr val="black"/>
                </a:solidFill>
              </a:endParaRPr>
            </a:p>
          </p:txBody>
        </p:sp>
        <p:sp>
          <p:nvSpPr>
            <p:cNvPr id="29" name="TextBox 28"/>
            <p:cNvSpPr txBox="1"/>
            <p:nvPr/>
          </p:nvSpPr>
          <p:spPr>
            <a:xfrm>
              <a:off x="1238010" y="4311927"/>
              <a:ext cx="1314512" cy="295465"/>
            </a:xfrm>
            <a:prstGeom prst="rect">
              <a:avLst/>
            </a:prstGeom>
            <a:noFill/>
          </p:spPr>
          <p:txBody>
            <a:bodyPr wrap="square" rtlCol="0">
              <a:spAutoFit/>
            </a:bodyPr>
            <a:lstStyle/>
            <a:p>
              <a:r>
                <a:rPr lang="fr-FR" sz="1000" dirty="0">
                  <a:solidFill>
                    <a:prstClr val="black"/>
                  </a:solidFill>
                </a:rPr>
                <a:t>R244G244B244</a:t>
              </a:r>
              <a:endParaRPr lang="en-GB" sz="1000" dirty="0">
                <a:solidFill>
                  <a:prstClr val="black"/>
                </a:solidFill>
              </a:endParaRPr>
            </a:p>
          </p:txBody>
        </p:sp>
      </p:grpSp>
    </p:spTree>
    <p:extLst>
      <p:ext uri="{BB962C8B-B14F-4D97-AF65-F5344CB8AC3E}">
        <p14:creationId xmlns:p14="http://schemas.microsoft.com/office/powerpoint/2010/main" val="33607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endParaRPr lang="en-GB"/>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5296959"/>
            <a:ext cx="2133600" cy="304271"/>
          </a:xfrm>
          <a:prstGeom prst="rect">
            <a:avLst/>
          </a:prstGeom>
        </p:spPr>
        <p:txBody>
          <a:bodyPr/>
          <a:lstStyle/>
          <a:p>
            <a:fld id="{9C901832-17A4-4156-9F4C-B1D3A863F36B}" type="datetimeFigureOut">
              <a:rPr lang="en-GB" smtClean="0">
                <a:solidFill>
                  <a:prstClr val="black"/>
                </a:solidFill>
              </a:rPr>
              <a:pPr/>
              <a:t>17/03/2024</a:t>
            </a:fld>
            <a:endParaRPr lang="en-GB" dirty="0">
              <a:solidFill>
                <a:prstClr val="black"/>
              </a:solidFill>
            </a:endParaRPr>
          </a:p>
        </p:txBody>
      </p:sp>
      <p:sp>
        <p:nvSpPr>
          <p:cNvPr id="5" name="Footer Placeholder 4"/>
          <p:cNvSpPr>
            <a:spLocks noGrp="1"/>
          </p:cNvSpPr>
          <p:nvPr>
            <p:ph type="ftr" sz="quarter" idx="11"/>
          </p:nvPr>
        </p:nvSpPr>
        <p:spPr/>
        <p:txBody>
          <a:bodyPr/>
          <a:lstStyle/>
          <a:p>
            <a:endParaRPr lang="en-GB" dirty="0">
              <a:solidFill>
                <a:srgbClr val="132577"/>
              </a:solidFill>
            </a:endParaRPr>
          </a:p>
        </p:txBody>
      </p:sp>
      <p:sp>
        <p:nvSpPr>
          <p:cNvPr id="6" name="Slide Number Placeholder 5"/>
          <p:cNvSpPr>
            <a:spLocks noGrp="1"/>
          </p:cNvSpPr>
          <p:nvPr>
            <p:ph type="sldNum" sz="quarter" idx="12"/>
          </p:nvPr>
        </p:nvSpPr>
        <p:spPr/>
        <p:txBody>
          <a:bodyPr/>
          <a:lstStyle/>
          <a:p>
            <a:fld id="{C93B7472-DACA-472D-8ECB-AB58EB521534}" type="slidenum">
              <a:rPr lang="en-GB" smtClean="0">
                <a:solidFill>
                  <a:srgbClr val="132577"/>
                </a:solidFill>
              </a:rPr>
              <a:pPr/>
              <a:t>‹#›</a:t>
            </a:fld>
            <a:endParaRPr lang="en-GB" dirty="0">
              <a:solidFill>
                <a:srgbClr val="132577"/>
              </a:solidFill>
            </a:endParaRPr>
          </a:p>
        </p:txBody>
      </p:sp>
    </p:spTree>
    <p:extLst>
      <p:ext uri="{BB962C8B-B14F-4D97-AF65-F5344CB8AC3E}">
        <p14:creationId xmlns:p14="http://schemas.microsoft.com/office/powerpoint/2010/main" val="1231779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5296959"/>
            <a:ext cx="2133600" cy="304271"/>
          </a:xfrm>
          <a:prstGeom prst="rect">
            <a:avLst/>
          </a:prstGeom>
        </p:spPr>
        <p:txBody>
          <a:bodyPr/>
          <a:lstStyle/>
          <a:p>
            <a:fld id="{9C901832-17A4-4156-9F4C-B1D3A863F36B}" type="datetimeFigureOut">
              <a:rPr lang="en-GB" smtClean="0">
                <a:solidFill>
                  <a:prstClr val="black"/>
                </a:solidFill>
              </a:rPr>
              <a:pPr/>
              <a:t>17/03/2024</a:t>
            </a:fld>
            <a:endParaRPr lang="en-GB" dirty="0">
              <a:solidFill>
                <a:prstClr val="black"/>
              </a:solidFill>
            </a:endParaRPr>
          </a:p>
        </p:txBody>
      </p:sp>
      <p:sp>
        <p:nvSpPr>
          <p:cNvPr id="3" name="Footer Placeholder 2"/>
          <p:cNvSpPr>
            <a:spLocks noGrp="1"/>
          </p:cNvSpPr>
          <p:nvPr>
            <p:ph type="ftr" sz="quarter" idx="11"/>
          </p:nvPr>
        </p:nvSpPr>
        <p:spPr/>
        <p:txBody>
          <a:bodyPr/>
          <a:lstStyle/>
          <a:p>
            <a:endParaRPr lang="en-GB" dirty="0">
              <a:solidFill>
                <a:srgbClr val="132577"/>
              </a:solidFill>
            </a:endParaRPr>
          </a:p>
        </p:txBody>
      </p:sp>
      <p:sp>
        <p:nvSpPr>
          <p:cNvPr id="4" name="Slide Number Placeholder 3"/>
          <p:cNvSpPr>
            <a:spLocks noGrp="1"/>
          </p:cNvSpPr>
          <p:nvPr>
            <p:ph type="sldNum" sz="quarter" idx="12"/>
          </p:nvPr>
        </p:nvSpPr>
        <p:spPr/>
        <p:txBody>
          <a:bodyPr/>
          <a:lstStyle/>
          <a:p>
            <a:fld id="{C93B7472-DACA-472D-8ECB-AB58EB521534}" type="slidenum">
              <a:rPr lang="en-GB" smtClean="0">
                <a:solidFill>
                  <a:srgbClr val="132577"/>
                </a:solidFill>
              </a:rPr>
              <a:pPr/>
              <a:t>‹#›</a:t>
            </a:fld>
            <a:endParaRPr lang="en-GB" dirty="0">
              <a:solidFill>
                <a:srgbClr val="132577"/>
              </a:solidFill>
            </a:endParaRPr>
          </a:p>
        </p:txBody>
      </p:sp>
    </p:spTree>
    <p:extLst>
      <p:ext uri="{BB962C8B-B14F-4D97-AF65-F5344CB8AC3E}">
        <p14:creationId xmlns:p14="http://schemas.microsoft.com/office/powerpoint/2010/main" val="2448963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7200" y="126000"/>
            <a:ext cx="82368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noProof="0" dirty="0"/>
              <a:t>Click to edit Master title style</a:t>
            </a:r>
          </a:p>
        </p:txBody>
      </p:sp>
      <p:sp>
        <p:nvSpPr>
          <p:cNvPr id="3" name="Espace réservé du contenu 2"/>
          <p:cNvSpPr>
            <a:spLocks noGrp="1"/>
          </p:cNvSpPr>
          <p:nvPr>
            <p:ph idx="1" hasCustomPrompt="1"/>
          </p:nvPr>
        </p:nvSpPr>
        <p:spPr bwMode="gray">
          <a:xfrm>
            <a:off x="3351600" y="915000"/>
            <a:ext cx="5612400" cy="2970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Espace réservé pour une image  7"/>
          <p:cNvSpPr>
            <a:spLocks noGrp="1"/>
          </p:cNvSpPr>
          <p:nvPr>
            <p:ph type="pic" sz="quarter" idx="13"/>
          </p:nvPr>
        </p:nvSpPr>
        <p:spPr>
          <a:xfrm>
            <a:off x="727200" y="915000"/>
            <a:ext cx="2574000" cy="2970000"/>
          </a:xfrm>
        </p:spPr>
        <p:txBody>
          <a:bodyPr anchor="ctr" anchorCtr="0"/>
          <a:lstStyle>
            <a:lvl1pPr algn="ctr">
              <a:defRPr/>
            </a:lvl1pPr>
          </a:lstStyle>
          <a:p>
            <a:r>
              <a:rPr lang="en-US" noProof="0"/>
              <a:t>Click icon to add picture</a:t>
            </a:r>
            <a:endParaRPr lang="en-US" noProof="0" dirty="0"/>
          </a:p>
        </p:txBody>
      </p:sp>
      <p:sp>
        <p:nvSpPr>
          <p:cNvPr id="17" name="Espace réservé de la date 16"/>
          <p:cNvSpPr>
            <a:spLocks noGrp="1"/>
          </p:cNvSpPr>
          <p:nvPr>
            <p:ph type="dt" sz="half" idx="14"/>
          </p:nvPr>
        </p:nvSpPr>
        <p:spPr/>
        <p:txBody>
          <a:bodyPr/>
          <a:lstStyle/>
          <a:p>
            <a:r>
              <a:rPr lang="en-US" noProof="0"/>
              <a:t>26/07/2013</a:t>
            </a:r>
          </a:p>
        </p:txBody>
      </p:sp>
      <p:sp>
        <p:nvSpPr>
          <p:cNvPr id="18" name="Espace réservé du numéro de diapositive 17"/>
          <p:cNvSpPr>
            <a:spLocks noGrp="1"/>
          </p:cNvSpPr>
          <p:nvPr>
            <p:ph type="sldNum" sz="quarter" idx="15"/>
          </p:nvPr>
        </p:nvSpPr>
        <p:spPr/>
        <p:txBody>
          <a:bodyPr/>
          <a:lstStyle/>
          <a:p>
            <a:r>
              <a:rPr lang="en-US" noProof="0"/>
              <a:t>Page </a:t>
            </a:r>
            <a:fld id="{733122C9-A0B9-462F-8757-0847AD287B63}" type="slidenum">
              <a:rPr lang="en-US" noProof="0" smtClean="0"/>
              <a:pPr/>
              <a:t>‹#›</a:t>
            </a:fld>
            <a:endParaRPr lang="en-US" noProof="0"/>
          </a:p>
        </p:txBody>
      </p:sp>
      <p:sp>
        <p:nvSpPr>
          <p:cNvPr id="19" name="Espace réservé du pied de page 18"/>
          <p:cNvSpPr>
            <a:spLocks noGrp="1"/>
          </p:cNvSpPr>
          <p:nvPr>
            <p:ph type="ftr" sz="quarter" idx="16"/>
          </p:nvPr>
        </p:nvSpPr>
        <p:spPr/>
        <p:txBody>
          <a:bodyPr/>
          <a:lstStyle/>
          <a:p>
            <a:r>
              <a:rPr lang="en-GB" noProof="0"/>
              <a:t>9TH MAC MEETING – 14-15 MAY 2019- NAME</a:t>
            </a:r>
            <a:endParaRPr 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US" noProof="0" dirty="0"/>
              <a:t>Click to edit Master title style</a:t>
            </a:r>
          </a:p>
        </p:txBody>
      </p:sp>
      <p:sp>
        <p:nvSpPr>
          <p:cNvPr id="3" name="Espace réservé du contenu 2"/>
          <p:cNvSpPr>
            <a:spLocks noGrp="1"/>
          </p:cNvSpPr>
          <p:nvPr>
            <p:ph idx="1" hasCustomPrompt="1"/>
          </p:nvPr>
        </p:nvSpPr>
        <p:spPr bwMode="gray"/>
        <p:txBody>
          <a:bodyPr/>
          <a:lstStyle>
            <a:lvl4pPr>
              <a:spcBef>
                <a:spcPts val="0"/>
              </a:spcBef>
              <a:spcAft>
                <a:spcPts val="300"/>
              </a:spcAft>
              <a:buSzPct val="80000"/>
              <a:defRPr/>
            </a:lvl4pPr>
            <a:lvl5pPr>
              <a:spcAft>
                <a:spcPts val="300"/>
              </a:spcAf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Espace réservé de la date 6"/>
          <p:cNvSpPr>
            <a:spLocks noGrp="1"/>
          </p:cNvSpPr>
          <p:nvPr>
            <p:ph type="dt" sz="half" idx="10"/>
          </p:nvPr>
        </p:nvSpPr>
        <p:spPr/>
        <p:txBody>
          <a:bodyPr/>
          <a:lstStyle/>
          <a:p>
            <a:r>
              <a:rPr lang="en-US" noProof="0"/>
              <a:t>26/07/2013</a:t>
            </a:r>
          </a:p>
        </p:txBody>
      </p:sp>
      <p:sp>
        <p:nvSpPr>
          <p:cNvPr id="8" name="Espace réservé du numéro de diapositive 7"/>
          <p:cNvSpPr>
            <a:spLocks noGrp="1"/>
          </p:cNvSpPr>
          <p:nvPr>
            <p:ph type="sldNum" sz="quarter" idx="11"/>
          </p:nvPr>
        </p:nvSpPr>
        <p:spPr/>
        <p:txBody>
          <a:bodyPr/>
          <a:lstStyle/>
          <a:p>
            <a:r>
              <a:rPr lang="en-US" noProof="0"/>
              <a:t>Page </a:t>
            </a:r>
            <a:fld id="{733122C9-A0B9-462F-8757-0847AD287B63}" type="slidenum">
              <a:rPr lang="en-US" noProof="0" smtClean="0"/>
              <a:pPr/>
              <a:t>‹#›</a:t>
            </a:fld>
            <a:endParaRPr lang="en-US" noProof="0"/>
          </a:p>
        </p:txBody>
      </p:sp>
      <p:sp>
        <p:nvSpPr>
          <p:cNvPr id="9" name="Espace réservé du pied de page 8"/>
          <p:cNvSpPr>
            <a:spLocks noGrp="1"/>
          </p:cNvSpPr>
          <p:nvPr>
            <p:ph type="ftr" sz="quarter" idx="12"/>
          </p:nvPr>
        </p:nvSpPr>
        <p:spPr/>
        <p:txBody>
          <a:bodyPr/>
          <a:lstStyle/>
          <a:p>
            <a:r>
              <a:rPr lang="en-GB"/>
              <a:t>9TH MAC MEETING – 14-15 MAY 2019- NAME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se for importing slid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US" noProof="0" dirty="0"/>
              <a:t>Click to edit Master title style</a:t>
            </a:r>
          </a:p>
        </p:txBody>
      </p:sp>
      <p:sp>
        <p:nvSpPr>
          <p:cNvPr id="7" name="Espace réservé de la date 6"/>
          <p:cNvSpPr>
            <a:spLocks noGrp="1"/>
          </p:cNvSpPr>
          <p:nvPr>
            <p:ph type="dt" sz="half" idx="10"/>
          </p:nvPr>
        </p:nvSpPr>
        <p:spPr/>
        <p:txBody>
          <a:bodyPr/>
          <a:lstStyle/>
          <a:p>
            <a:r>
              <a:rPr lang="en-US" noProof="0"/>
              <a:t>26/07/2013</a:t>
            </a:r>
          </a:p>
        </p:txBody>
      </p:sp>
      <p:sp>
        <p:nvSpPr>
          <p:cNvPr id="8" name="Espace réservé du numéro de diapositive 7"/>
          <p:cNvSpPr>
            <a:spLocks noGrp="1"/>
          </p:cNvSpPr>
          <p:nvPr>
            <p:ph type="sldNum" sz="quarter" idx="11"/>
          </p:nvPr>
        </p:nvSpPr>
        <p:spPr/>
        <p:txBody>
          <a:bodyPr/>
          <a:lstStyle/>
          <a:p>
            <a:r>
              <a:rPr lang="en-US" noProof="0"/>
              <a:t>Page </a:t>
            </a:r>
            <a:fld id="{733122C9-A0B9-462F-8757-0847AD287B63}" type="slidenum">
              <a:rPr lang="en-US" noProof="0" smtClean="0"/>
              <a:pPr/>
              <a:t>‹#›</a:t>
            </a:fld>
            <a:endParaRPr lang="en-US" noProof="0"/>
          </a:p>
        </p:txBody>
      </p:sp>
      <p:sp>
        <p:nvSpPr>
          <p:cNvPr id="9" name="Espace réservé du pied de page 8"/>
          <p:cNvSpPr>
            <a:spLocks noGrp="1"/>
          </p:cNvSpPr>
          <p:nvPr>
            <p:ph type="ftr" sz="quarter" idx="12"/>
          </p:nvPr>
        </p:nvSpPr>
        <p:spPr/>
        <p:txBody>
          <a:bodyPr/>
          <a:lstStyle/>
          <a:p>
            <a:r>
              <a:rPr lang="en-GB" noProof="0"/>
              <a:t>9TH MAC MEETING – 14-15 MAY 2019- NAME</a:t>
            </a:r>
            <a:endParaRPr 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5296959"/>
            <a:ext cx="2133600" cy="304271"/>
          </a:xfrm>
          <a:prstGeom prst="rect">
            <a:avLst/>
          </a:prstGeom>
        </p:spPr>
        <p:txBody>
          <a:bodyPr/>
          <a:lstStyle/>
          <a:p>
            <a:fld id="{9C901832-17A4-4156-9F4C-B1D3A863F36B}" type="datetimeFigureOut">
              <a:rPr lang="en-GB" smtClean="0"/>
              <a:pPr/>
              <a:t>17/03/2024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93B7472-DACA-472D-8ECB-AB58EB521534}" type="slidenum">
              <a:rPr lang="en-GB" smtClean="0"/>
              <a:pPr/>
              <a:t>‹#›</a:t>
            </a:fld>
            <a:endParaRPr lang="en-GB" dirty="0"/>
          </a:p>
        </p:txBody>
      </p:sp>
    </p:spTree>
    <p:extLst>
      <p:ext uri="{BB962C8B-B14F-4D97-AF65-F5344CB8AC3E}">
        <p14:creationId xmlns:p14="http://schemas.microsoft.com/office/powerpoint/2010/main" val="285175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ver page">
    <p:spTree>
      <p:nvGrpSpPr>
        <p:cNvPr id="1" name=""/>
        <p:cNvGrpSpPr/>
        <p:nvPr/>
      </p:nvGrpSpPr>
      <p:grpSpPr>
        <a:xfrm>
          <a:off x="0" y="0"/>
          <a:ext cx="0" cy="0"/>
          <a:chOff x="0" y="0"/>
          <a:chExt cx="0" cy="0"/>
        </a:xfrm>
      </p:grpSpPr>
      <p:pic>
        <p:nvPicPr>
          <p:cNvPr id="15" name="Image 14" descr="logo_couv.jpg"/>
          <p:cNvPicPr>
            <a:picLocks noChangeAspect="1"/>
          </p:cNvPicPr>
          <p:nvPr/>
        </p:nvPicPr>
        <p:blipFill>
          <a:blip r:embed="rId2" cstate="print"/>
          <a:stretch>
            <a:fillRect/>
          </a:stretch>
        </p:blipFill>
        <p:spPr>
          <a:xfrm>
            <a:off x="972000" y="1659000"/>
            <a:ext cx="7200000" cy="2400000"/>
          </a:xfrm>
          <a:prstGeom prst="rect">
            <a:avLst/>
          </a:prstGeom>
        </p:spPr>
      </p:pic>
      <p:pic>
        <p:nvPicPr>
          <p:cNvPr id="3" name="Image 14" descr="logo_couv.jpg"/>
          <p:cNvPicPr>
            <a:picLocks noChangeAspect="1"/>
          </p:cNvPicPr>
          <p:nvPr userDrawn="1"/>
        </p:nvPicPr>
        <p:blipFill>
          <a:blip r:embed="rId2" cstate="print"/>
          <a:stretch>
            <a:fillRect/>
          </a:stretch>
        </p:blipFill>
        <p:spPr>
          <a:xfrm>
            <a:off x="972000" y="1659000"/>
            <a:ext cx="7200000" cy="2400000"/>
          </a:xfrm>
          <a:prstGeom prst="rect">
            <a:avLst/>
          </a:prstGeom>
        </p:spPr>
      </p:pic>
    </p:spTree>
    <p:extLst>
      <p:ext uri="{BB962C8B-B14F-4D97-AF65-F5344CB8AC3E}">
        <p14:creationId xmlns:p14="http://schemas.microsoft.com/office/powerpoint/2010/main" val="3458557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727200" y="105000"/>
            <a:ext cx="8236800" cy="414000"/>
          </a:xfrm>
          <a:solidFill>
            <a:schemeClr val="accent1"/>
          </a:solidFill>
        </p:spPr>
        <p:txBody>
          <a:bodyPr lIns="108000" tIns="0" rIns="108000" anchor="ctr" anchorCtr="0"/>
          <a:lstStyle>
            <a:lvl1pPr>
              <a:lnSpc>
                <a:spcPct val="85000"/>
              </a:lnSpc>
              <a:defRPr sz="2083">
                <a:solidFill>
                  <a:schemeClr val="bg1"/>
                </a:solidFill>
              </a:defRPr>
            </a:lvl1pPr>
          </a:lstStyle>
          <a:p>
            <a:r>
              <a:rPr lang="en-US"/>
              <a:t>Click to edit Master title style</a:t>
            </a:r>
            <a:endParaRPr lang="fr-FR" dirty="0"/>
          </a:p>
        </p:txBody>
      </p:sp>
      <p:sp>
        <p:nvSpPr>
          <p:cNvPr id="3" name="Espace réservé du contenu 2"/>
          <p:cNvSpPr>
            <a:spLocks noGrp="1"/>
          </p:cNvSpPr>
          <p:nvPr>
            <p:ph idx="1"/>
          </p:nvPr>
        </p:nvSpPr>
        <p:spPr bwMode="gray">
          <a:xfrm>
            <a:off x="3351600" y="915000"/>
            <a:ext cx="5612400" cy="2970000"/>
          </a:xfrm>
          <a:solidFill>
            <a:srgbClr val="4E5B99"/>
          </a:solidFill>
        </p:spPr>
        <p:txBody>
          <a:bodyPr lIns="216000" tIns="252000"/>
          <a:lstStyle>
            <a:lvl1pPr marL="0" indent="0">
              <a:spcAft>
                <a:spcPts val="250"/>
              </a:spcAft>
              <a:buFont typeface="Arial" pitchFamily="34" charset="0"/>
              <a:buNone/>
              <a:defRPr sz="2333">
                <a:solidFill>
                  <a:schemeClr val="bg1"/>
                </a:solidFill>
              </a:defRPr>
            </a:lvl1pPr>
            <a:lvl2pPr marL="0" indent="0">
              <a:spcBef>
                <a:spcPts val="333"/>
              </a:spcBef>
              <a:spcAft>
                <a:spcPts val="0"/>
              </a:spcAft>
              <a:buFont typeface="Arial" pitchFamily="34" charset="0"/>
              <a:buNone/>
              <a:defRPr sz="2167" b="1">
                <a:solidFill>
                  <a:schemeClr val="bg1"/>
                </a:solidFill>
              </a:defRPr>
            </a:lvl2pPr>
            <a:lvl3pPr marL="0" indent="0">
              <a:lnSpc>
                <a:spcPct val="80000"/>
              </a:lnSpc>
              <a:spcAft>
                <a:spcPts val="0"/>
              </a:spcAft>
              <a:buFont typeface="Arial" pitchFamily="34" charset="0"/>
              <a:buNone/>
              <a:defRPr sz="1875">
                <a:solidFill>
                  <a:schemeClr val="bg1"/>
                </a:solidFill>
              </a:defRPr>
            </a:lvl3pPr>
            <a:lvl4pPr marL="0" indent="0">
              <a:lnSpc>
                <a:spcPct val="100000"/>
              </a:lnSpc>
              <a:spcBef>
                <a:spcPts val="0"/>
              </a:spcBef>
              <a:spcAft>
                <a:spcPts val="167"/>
              </a:spcAft>
              <a:buSzPct val="80000"/>
              <a:buNone/>
              <a:defRPr sz="1458">
                <a:solidFill>
                  <a:schemeClr val="bg1"/>
                </a:solidFill>
              </a:defRPr>
            </a:lvl4pPr>
            <a:lvl5pPr marL="0" indent="0">
              <a:lnSpc>
                <a:spcPct val="80000"/>
              </a:lnSpc>
              <a:spcAft>
                <a:spcPts val="0"/>
              </a:spcAft>
              <a:buNone/>
              <a:defRPr sz="1250" b="1"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pour une image  7"/>
          <p:cNvSpPr>
            <a:spLocks noGrp="1"/>
          </p:cNvSpPr>
          <p:nvPr>
            <p:ph type="pic" sz="quarter" idx="13"/>
          </p:nvPr>
        </p:nvSpPr>
        <p:spPr>
          <a:xfrm>
            <a:off x="727200" y="915000"/>
            <a:ext cx="2574000" cy="2970000"/>
          </a:xfrm>
        </p:spPr>
        <p:txBody>
          <a:bodyPr anchor="ctr" anchorCtr="0"/>
          <a:lstStyle>
            <a:lvl1pPr algn="ctr">
              <a:defRPr/>
            </a:lvl1pPr>
          </a:lstStyle>
          <a:p>
            <a:r>
              <a:rPr lang="en-US"/>
              <a:t>Click icon to add picture</a:t>
            </a:r>
            <a:endParaRPr lang="fr-FR"/>
          </a:p>
        </p:txBody>
      </p:sp>
      <p:sp>
        <p:nvSpPr>
          <p:cNvPr id="18" name="Espace réservé du numéro de diapositive 17"/>
          <p:cNvSpPr>
            <a:spLocks noGrp="1"/>
          </p:cNvSpPr>
          <p:nvPr>
            <p:ph type="sldNum" sz="quarter" idx="15"/>
          </p:nvPr>
        </p:nvSpPr>
        <p:spPr/>
        <p:txBody>
          <a:bodyPr/>
          <a:lstStyle/>
          <a:p>
            <a:r>
              <a:rPr lang="fr-FR">
                <a:solidFill>
                  <a:srgbClr val="132577"/>
                </a:solidFill>
              </a:rPr>
              <a:t>Page </a:t>
            </a:r>
            <a:fld id="{733122C9-A0B9-462F-8757-0847AD287B63}" type="slidenum">
              <a:rPr lang="fr-FR" smtClean="0">
                <a:solidFill>
                  <a:srgbClr val="132577"/>
                </a:solidFill>
              </a:rPr>
              <a:pPr/>
              <a:t>‹#›</a:t>
            </a:fld>
            <a:endParaRPr lang="fr-FR" dirty="0">
              <a:solidFill>
                <a:srgbClr val="132577"/>
              </a:solidFill>
            </a:endParaRPr>
          </a:p>
        </p:txBody>
      </p:sp>
      <p:sp>
        <p:nvSpPr>
          <p:cNvPr id="19" name="Espace réservé du pied de page 18"/>
          <p:cNvSpPr>
            <a:spLocks noGrp="1"/>
          </p:cNvSpPr>
          <p:nvPr>
            <p:ph type="ftr" sz="quarter" idx="16"/>
          </p:nvPr>
        </p:nvSpPr>
        <p:spPr/>
        <p:txBody>
          <a:bodyPr/>
          <a:lstStyle/>
          <a:p>
            <a:r>
              <a:rPr lang="en-US">
                <a:solidFill>
                  <a:srgbClr val="132577"/>
                </a:solidFill>
              </a:rPr>
              <a:t>l Title of Presentation l Date of Presentation l Author</a:t>
            </a:r>
            <a:endParaRPr lang="fr-FR" dirty="0">
              <a:solidFill>
                <a:srgbClr val="132577"/>
              </a:solidFill>
            </a:endParaRPr>
          </a:p>
        </p:txBody>
      </p:sp>
    </p:spTree>
    <p:extLst>
      <p:ext uri="{BB962C8B-B14F-4D97-AF65-F5344CB8AC3E}">
        <p14:creationId xmlns:p14="http://schemas.microsoft.com/office/powerpoint/2010/main" val="2837257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a:t>Click to edit Master title style</a:t>
            </a:r>
            <a:endParaRPr lang="fr-FR" dirty="0"/>
          </a:p>
        </p:txBody>
      </p:sp>
      <p:sp>
        <p:nvSpPr>
          <p:cNvPr id="3" name="Espace réservé du contenu 2"/>
          <p:cNvSpPr>
            <a:spLocks noGrp="1"/>
          </p:cNvSpPr>
          <p:nvPr>
            <p:ph idx="1"/>
          </p:nvPr>
        </p:nvSpPr>
        <p:spPr bwMode="gray">
          <a:xfrm>
            <a:off x="727688" y="637253"/>
            <a:ext cx="8236800" cy="4500000"/>
          </a:xfrm>
        </p:spPr>
        <p:txBody>
          <a:bodyPr/>
          <a:lstStyle>
            <a:lvl1pPr>
              <a:defRPr baseline="0"/>
            </a:lvl1pPr>
            <a:lvl2pPr>
              <a:defRPr>
                <a:solidFill>
                  <a:schemeClr val="tx1"/>
                </a:solidFill>
              </a:defRPr>
            </a:lvl2pPr>
            <a:lvl4pPr>
              <a:spcBef>
                <a:spcPts val="0"/>
              </a:spcBef>
              <a:spcAft>
                <a:spcPts val="250"/>
              </a:spcAft>
              <a:buSzPct val="80000"/>
              <a:defRPr/>
            </a:lvl4pPr>
            <a:lvl5pPr>
              <a:spcAft>
                <a:spcPts val="25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du numéro de diapositive 7"/>
          <p:cNvSpPr>
            <a:spLocks noGrp="1"/>
          </p:cNvSpPr>
          <p:nvPr>
            <p:ph type="sldNum" sz="quarter" idx="11"/>
          </p:nvPr>
        </p:nvSpPr>
        <p:spPr/>
        <p:txBody>
          <a:bodyPr/>
          <a:lstStyle/>
          <a:p>
            <a:r>
              <a:rPr lang="fr-FR">
                <a:solidFill>
                  <a:srgbClr val="132577"/>
                </a:solidFill>
              </a:rPr>
              <a:t>Page </a:t>
            </a:r>
            <a:fld id="{733122C9-A0B9-462F-8757-0847AD287B63}" type="slidenum">
              <a:rPr lang="fr-FR" smtClean="0">
                <a:solidFill>
                  <a:srgbClr val="132577"/>
                </a:solidFill>
              </a:rPr>
              <a:pPr/>
              <a:t>‹#›</a:t>
            </a:fld>
            <a:endParaRPr lang="fr-FR" dirty="0">
              <a:solidFill>
                <a:srgbClr val="132577"/>
              </a:solidFill>
            </a:endParaRPr>
          </a:p>
        </p:txBody>
      </p:sp>
      <p:sp>
        <p:nvSpPr>
          <p:cNvPr id="9" name="Espace réservé du pied de page 8"/>
          <p:cNvSpPr>
            <a:spLocks noGrp="1"/>
          </p:cNvSpPr>
          <p:nvPr>
            <p:ph type="ftr" sz="quarter" idx="12"/>
          </p:nvPr>
        </p:nvSpPr>
        <p:spPr/>
        <p:txBody>
          <a:bodyPr/>
          <a:lstStyle/>
          <a:p>
            <a:r>
              <a:rPr lang="en-US">
                <a:solidFill>
                  <a:srgbClr val="132577"/>
                </a:solidFill>
              </a:rPr>
              <a:t>l Title of Presentation l Date of Presentation l Author</a:t>
            </a:r>
            <a:endParaRPr lang="fr-FR" dirty="0">
              <a:solidFill>
                <a:srgbClr val="132577"/>
              </a:solidFill>
            </a:endParaRPr>
          </a:p>
        </p:txBody>
      </p:sp>
    </p:spTree>
    <p:extLst>
      <p:ext uri="{BB962C8B-B14F-4D97-AF65-F5344CB8AC3E}">
        <p14:creationId xmlns:p14="http://schemas.microsoft.com/office/powerpoint/2010/main" val="12892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Footer Placeholder 2"/>
          <p:cNvSpPr>
            <a:spLocks noGrp="1"/>
          </p:cNvSpPr>
          <p:nvPr>
            <p:ph type="ftr" sz="quarter" idx="10"/>
          </p:nvPr>
        </p:nvSpPr>
        <p:spPr/>
        <p:txBody>
          <a:bodyPr/>
          <a:lstStyle/>
          <a:p>
            <a:r>
              <a:rPr lang="en-US">
                <a:solidFill>
                  <a:srgbClr val="132577"/>
                </a:solidFill>
              </a:rPr>
              <a:t>l Title of Presentation l Date of Presentation l Author</a:t>
            </a:r>
            <a:endParaRPr lang="fr-FR" dirty="0">
              <a:solidFill>
                <a:srgbClr val="132577"/>
              </a:solidFill>
            </a:endParaRPr>
          </a:p>
        </p:txBody>
      </p:sp>
      <p:sp>
        <p:nvSpPr>
          <p:cNvPr id="4" name="Slide Number Placeholder 3"/>
          <p:cNvSpPr>
            <a:spLocks noGrp="1"/>
          </p:cNvSpPr>
          <p:nvPr>
            <p:ph type="sldNum" sz="quarter" idx="11"/>
          </p:nvPr>
        </p:nvSpPr>
        <p:spPr/>
        <p:txBody>
          <a:bodyPr/>
          <a:lstStyle/>
          <a:p>
            <a:r>
              <a:rPr lang="fr-FR">
                <a:solidFill>
                  <a:srgbClr val="132577"/>
                </a:solidFill>
              </a:rPr>
              <a:t>Page </a:t>
            </a:r>
            <a:fld id="{733122C9-A0B9-462F-8757-0847AD287B63}" type="slidenum">
              <a:rPr lang="fr-FR" smtClean="0">
                <a:solidFill>
                  <a:srgbClr val="132577"/>
                </a:solidFill>
              </a:rPr>
              <a:pPr/>
              <a:t>‹#›</a:t>
            </a:fld>
            <a:endParaRPr lang="fr-FR" dirty="0">
              <a:solidFill>
                <a:srgbClr val="132577"/>
              </a:solidFill>
            </a:endParaRPr>
          </a:p>
        </p:txBody>
      </p:sp>
    </p:spTree>
    <p:extLst>
      <p:ext uri="{BB962C8B-B14F-4D97-AF65-F5344CB8AC3E}">
        <p14:creationId xmlns:p14="http://schemas.microsoft.com/office/powerpoint/2010/main" val="14785858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descr="logo_texte.jpg"/>
          <p:cNvPicPr>
            <a:picLocks noChangeAspect="1"/>
          </p:cNvPicPr>
          <p:nvPr/>
        </p:nvPicPr>
        <p:blipFill>
          <a:blip r:embed="rId7" cstate="print"/>
          <a:stretch>
            <a:fillRect/>
          </a:stretch>
        </p:blipFill>
        <p:spPr>
          <a:xfrm>
            <a:off x="7168056" y="5067000"/>
            <a:ext cx="1975944" cy="648000"/>
          </a:xfrm>
          <a:prstGeom prst="rect">
            <a:avLst/>
          </a:prstGeom>
        </p:spPr>
      </p:pic>
      <p:sp>
        <p:nvSpPr>
          <p:cNvPr id="2" name="Espace réservé du titre 1"/>
          <p:cNvSpPr>
            <a:spLocks noGrp="1"/>
          </p:cNvSpPr>
          <p:nvPr>
            <p:ph type="title"/>
          </p:nvPr>
        </p:nvSpPr>
        <p:spPr bwMode="gray">
          <a:xfrm>
            <a:off x="727200" y="126000"/>
            <a:ext cx="8236800" cy="496800"/>
          </a:xfrm>
          <a:prstGeom prst="rect">
            <a:avLst/>
          </a:prstGeom>
          <a:solidFill>
            <a:schemeClr val="accent1"/>
          </a:solidFill>
        </p:spPr>
        <p:txBody>
          <a:bodyPr vert="horz" lIns="72000" tIns="0" rIns="72000" bIns="0" rtlCol="0" anchor="ctr" anchorCtr="0">
            <a:noAutofit/>
          </a:bodyPr>
          <a:lstStyle/>
          <a:p>
            <a:r>
              <a:rPr lang="en-US"/>
              <a:t>Click to edit Master title style</a:t>
            </a:r>
            <a:endParaRPr lang="fr-FR" dirty="0"/>
          </a:p>
        </p:txBody>
      </p:sp>
      <p:sp>
        <p:nvSpPr>
          <p:cNvPr id="3" name="Espace réservé du texte 2"/>
          <p:cNvSpPr>
            <a:spLocks noGrp="1"/>
          </p:cNvSpPr>
          <p:nvPr>
            <p:ph type="body" idx="1"/>
          </p:nvPr>
        </p:nvSpPr>
        <p:spPr bwMode="gray">
          <a:xfrm>
            <a:off x="727200" y="805272"/>
            <a:ext cx="8236800" cy="433198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Espace réservé de la date 3"/>
          <p:cNvSpPr>
            <a:spLocks noGrp="1"/>
          </p:cNvSpPr>
          <p:nvPr>
            <p:ph type="dt" sz="half" idx="2"/>
          </p:nvPr>
        </p:nvSpPr>
        <p:spPr bwMode="gray">
          <a:xfrm>
            <a:off x="0" y="5587803"/>
            <a:ext cx="611560" cy="127197"/>
          </a:xfrm>
          <a:prstGeom prst="rect">
            <a:avLst/>
          </a:prstGeom>
        </p:spPr>
        <p:txBody>
          <a:bodyPr vert="horz" lIns="0" tIns="0" rIns="0" bIns="0" rtlCol="0" anchor="b" anchorCtr="0">
            <a:noAutofit/>
          </a:bodyPr>
          <a:lstStyle>
            <a:lvl1pPr algn="l">
              <a:defRPr sz="600" b="1">
                <a:solidFill>
                  <a:schemeClr val="bg1"/>
                </a:solidFill>
              </a:defRPr>
            </a:lvl1pPr>
          </a:lstStyle>
          <a:p>
            <a:r>
              <a:rPr lang="en-US"/>
              <a:t>26/07/2013</a:t>
            </a:r>
            <a:endParaRPr lang="fr-FR" dirty="0"/>
          </a:p>
        </p:txBody>
      </p:sp>
      <p:sp>
        <p:nvSpPr>
          <p:cNvPr id="5" name="Espace réservé du pied de page 4"/>
          <p:cNvSpPr>
            <a:spLocks noGrp="1"/>
          </p:cNvSpPr>
          <p:nvPr>
            <p:ph type="ftr" sz="quarter" idx="3"/>
          </p:nvPr>
        </p:nvSpPr>
        <p:spPr bwMode="gray">
          <a:xfrm>
            <a:off x="630001" y="5402791"/>
            <a:ext cx="6120000" cy="177074"/>
          </a:xfrm>
          <a:prstGeom prst="rect">
            <a:avLst/>
          </a:prstGeom>
        </p:spPr>
        <p:txBody>
          <a:bodyPr vert="horz" lIns="0" tIns="0" rIns="0" bIns="0" rtlCol="0" anchor="b" anchorCtr="0">
            <a:noAutofit/>
          </a:bodyPr>
          <a:lstStyle>
            <a:lvl1pPr algn="l">
              <a:defRPr sz="600" b="1" cap="none" baseline="0">
                <a:solidFill>
                  <a:schemeClr val="accent1"/>
                </a:solidFill>
              </a:defRPr>
            </a:lvl1pPr>
          </a:lstStyle>
          <a:p>
            <a:r>
              <a:rPr lang="en-GB"/>
              <a:t>9TH MAC MEETING – 14-15 MAY 2019- NAME</a:t>
            </a:r>
            <a:endParaRPr lang="fr-FR" dirty="0"/>
          </a:p>
        </p:txBody>
      </p:sp>
      <p:sp>
        <p:nvSpPr>
          <p:cNvPr id="6" name="Espace réservé du numéro de diapositive 5"/>
          <p:cNvSpPr>
            <a:spLocks noGrp="1"/>
          </p:cNvSpPr>
          <p:nvPr>
            <p:ph type="sldNum" sz="quarter" idx="4"/>
          </p:nvPr>
        </p:nvSpPr>
        <p:spPr bwMode="gray">
          <a:xfrm>
            <a:off x="198001" y="5402865"/>
            <a:ext cx="413559" cy="177000"/>
          </a:xfrm>
          <a:prstGeom prst="rect">
            <a:avLst/>
          </a:prstGeom>
        </p:spPr>
        <p:txBody>
          <a:bodyPr vert="horz" lIns="0" tIns="0" rIns="0" bIns="0" rtlCol="0" anchor="b" anchorCtr="0">
            <a:noAutofit/>
          </a:bodyPr>
          <a:lstStyle>
            <a:lvl1pPr algn="l">
              <a:defRPr sz="600" b="1">
                <a:solidFill>
                  <a:schemeClr val="accent1"/>
                </a:solidFill>
              </a:defRPr>
            </a:lvl1pPr>
          </a:lstStyle>
          <a:p>
            <a:r>
              <a:rPr lang="fr-FR" dirty="0"/>
              <a:t>Page </a:t>
            </a:r>
            <a:fld id="{733122C9-A0B9-462F-8757-0847AD287B63}" type="slidenum">
              <a:rPr lang="fr-FR" smtClean="0"/>
              <a:pPr/>
              <a:t>‹#›</a:t>
            </a:fld>
            <a:endParaRPr lang="fr-FR" dirty="0"/>
          </a:p>
        </p:txBody>
      </p:sp>
      <p:sp>
        <p:nvSpPr>
          <p:cNvPr id="8" name="Rectangle 7"/>
          <p:cNvSpPr/>
          <p:nvPr/>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4" r:id="rId4"/>
    <p:sldLayoutId id="2147483655" r:id="rId5"/>
  </p:sldLayoutIdLst>
  <p:hf sldNum="0" hdr="0" dt="0"/>
  <p:txStyles>
    <p:titleStyle>
      <a:lvl1pPr algn="l" defTabSz="914400" rtl="0" eaLnBrk="1" latinLnBrk="0" hangingPunct="1">
        <a:spcBef>
          <a:spcPct val="0"/>
        </a:spcBef>
        <a:buNone/>
        <a:defRPr sz="1600" b="1" kern="1200" cap="all"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logo_texte.jpg"/>
          <p:cNvPicPr>
            <a:picLocks noChangeAspect="1"/>
          </p:cNvPicPr>
          <p:nvPr/>
        </p:nvPicPr>
        <p:blipFill>
          <a:blip r:embed="rId9" cstate="print"/>
          <a:stretch>
            <a:fillRect/>
          </a:stretch>
        </p:blipFill>
        <p:spPr>
          <a:xfrm>
            <a:off x="7164000" y="5175000"/>
            <a:ext cx="1975944" cy="540000"/>
          </a:xfrm>
          <a:prstGeom prst="rect">
            <a:avLst/>
          </a:prstGeom>
        </p:spPr>
      </p:pic>
      <p:sp>
        <p:nvSpPr>
          <p:cNvPr id="2" name="Espace réservé du titre 1"/>
          <p:cNvSpPr>
            <a:spLocks noGrp="1"/>
          </p:cNvSpPr>
          <p:nvPr>
            <p:ph type="title"/>
          </p:nvPr>
        </p:nvSpPr>
        <p:spPr bwMode="gray">
          <a:xfrm>
            <a:off x="727200" y="105000"/>
            <a:ext cx="8236800" cy="414000"/>
          </a:xfrm>
          <a:prstGeom prst="rect">
            <a:avLst/>
          </a:prstGeom>
          <a:solidFill>
            <a:schemeClr val="accent1"/>
          </a:solidFill>
        </p:spPr>
        <p:txBody>
          <a:bodyPr vert="horz" lIns="72000" tIns="0" rIns="72000" bIns="0" rtlCol="0" anchor="ctr" anchorCtr="0">
            <a:noAutofit/>
          </a:bodyPr>
          <a:lstStyle/>
          <a:p>
            <a:r>
              <a:rPr lang="fr-FR" dirty="0"/>
              <a:t>CLICK TO MODIFY THE STYLE OF THE TITLE</a:t>
            </a:r>
          </a:p>
        </p:txBody>
      </p:sp>
      <p:sp>
        <p:nvSpPr>
          <p:cNvPr id="3" name="Espace réservé du texte 2"/>
          <p:cNvSpPr>
            <a:spLocks noGrp="1"/>
          </p:cNvSpPr>
          <p:nvPr>
            <p:ph type="body" idx="1"/>
          </p:nvPr>
        </p:nvSpPr>
        <p:spPr bwMode="gray">
          <a:xfrm>
            <a:off x="727200" y="637253"/>
            <a:ext cx="8236800" cy="4500000"/>
          </a:xfrm>
          <a:prstGeom prst="rect">
            <a:avLst/>
          </a:prstGeom>
        </p:spPr>
        <p:txBody>
          <a:bodyPr vert="horz" lIns="0" tIns="0" rIns="0" bIns="0" rtlCol="0" anchor="t" anchorCtr="0">
            <a:noAutofit/>
          </a:bodyPr>
          <a:lstStyle/>
          <a:p>
            <a:pPr lvl="0"/>
            <a:r>
              <a:rPr lang="fr-FR" dirty="0"/>
              <a:t>Click to </a:t>
            </a:r>
            <a:r>
              <a:rPr lang="fr-FR" dirty="0" err="1"/>
              <a:t>modify</a:t>
            </a:r>
            <a:r>
              <a:rPr lang="fr-FR" dirty="0"/>
              <a:t> </a:t>
            </a:r>
            <a:r>
              <a:rPr lang="fr-FR" dirty="0" err="1"/>
              <a:t>attributes</a:t>
            </a:r>
            <a:endParaRPr lang="fr-FR" dirty="0"/>
          </a:p>
          <a:p>
            <a:pPr lvl="1"/>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du pied de page 4"/>
          <p:cNvSpPr>
            <a:spLocks noGrp="1"/>
          </p:cNvSpPr>
          <p:nvPr>
            <p:ph type="ftr" sz="quarter" idx="3"/>
          </p:nvPr>
        </p:nvSpPr>
        <p:spPr bwMode="gray">
          <a:xfrm>
            <a:off x="719572" y="5402791"/>
            <a:ext cx="6120000" cy="177074"/>
          </a:xfrm>
          <a:prstGeom prst="rect">
            <a:avLst/>
          </a:prstGeom>
        </p:spPr>
        <p:txBody>
          <a:bodyPr vert="horz" lIns="0" tIns="0" rIns="0" bIns="0" rtlCol="0" anchor="b" anchorCtr="0">
            <a:noAutofit/>
          </a:bodyPr>
          <a:lstStyle>
            <a:lvl1pPr algn="l">
              <a:defRPr sz="667" b="1" cap="none" baseline="0">
                <a:solidFill>
                  <a:schemeClr val="tx2"/>
                </a:solidFill>
              </a:defRPr>
            </a:lvl1pPr>
          </a:lstStyle>
          <a:p>
            <a:r>
              <a:rPr lang="en-US">
                <a:solidFill>
                  <a:srgbClr val="132577"/>
                </a:solidFill>
              </a:rPr>
              <a:t>l Title of Presentation l Date of Presentation l Author</a:t>
            </a:r>
            <a:endParaRPr lang="fr-FR" dirty="0">
              <a:solidFill>
                <a:srgbClr val="132577"/>
              </a:solidFill>
            </a:endParaRPr>
          </a:p>
        </p:txBody>
      </p:sp>
      <p:sp>
        <p:nvSpPr>
          <p:cNvPr id="6" name="Espace réservé du numéro de diapositive 5"/>
          <p:cNvSpPr>
            <a:spLocks noGrp="1"/>
          </p:cNvSpPr>
          <p:nvPr>
            <p:ph type="sldNum" sz="quarter" idx="4"/>
          </p:nvPr>
        </p:nvSpPr>
        <p:spPr bwMode="gray">
          <a:xfrm>
            <a:off x="179513" y="5402865"/>
            <a:ext cx="413559" cy="177000"/>
          </a:xfrm>
          <a:prstGeom prst="rect">
            <a:avLst/>
          </a:prstGeom>
        </p:spPr>
        <p:txBody>
          <a:bodyPr vert="horz" lIns="0" tIns="0" rIns="0" bIns="0" rtlCol="0" anchor="b" anchorCtr="0">
            <a:noAutofit/>
          </a:bodyPr>
          <a:lstStyle>
            <a:lvl1pPr algn="l">
              <a:defRPr sz="667" b="1">
                <a:solidFill>
                  <a:schemeClr val="tx2"/>
                </a:solidFill>
              </a:defRPr>
            </a:lvl1pPr>
          </a:lstStyle>
          <a:p>
            <a:r>
              <a:rPr lang="fr-FR">
                <a:solidFill>
                  <a:srgbClr val="132577"/>
                </a:solidFill>
              </a:rPr>
              <a:t>Page </a:t>
            </a:r>
            <a:fld id="{733122C9-A0B9-462F-8757-0847AD287B63}" type="slidenum">
              <a:rPr lang="fr-FR" smtClean="0">
                <a:solidFill>
                  <a:srgbClr val="132577"/>
                </a:solidFill>
              </a:rPr>
              <a:pPr/>
              <a:t>‹#›</a:t>
            </a:fld>
            <a:endParaRPr lang="fr-FR" dirty="0">
              <a:solidFill>
                <a:srgbClr val="132577"/>
              </a:solidFill>
            </a:endParaRPr>
          </a:p>
        </p:txBody>
      </p:sp>
      <p:sp>
        <p:nvSpPr>
          <p:cNvPr id="8" name="Rectangle 7"/>
          <p:cNvSpPr/>
          <p:nvPr/>
        </p:nvSpPr>
        <p:spPr>
          <a:xfrm>
            <a:off x="180000" y="105000"/>
            <a:ext cx="496800" cy="41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a:solidFill>
                <a:prstClr val="white"/>
              </a:solidFill>
            </a:endParaRPr>
          </a:p>
        </p:txBody>
      </p:sp>
      <p:pic>
        <p:nvPicPr>
          <p:cNvPr id="10" name="Image 8" descr="logo_texte.jpg"/>
          <p:cNvPicPr>
            <a:picLocks noChangeAspect="1"/>
          </p:cNvPicPr>
          <p:nvPr/>
        </p:nvPicPr>
        <p:blipFill>
          <a:blip r:embed="rId9" cstate="print"/>
          <a:stretch>
            <a:fillRect/>
          </a:stretch>
        </p:blipFill>
        <p:spPr>
          <a:xfrm>
            <a:off x="7164000" y="5175000"/>
            <a:ext cx="1975944" cy="540000"/>
          </a:xfrm>
          <a:prstGeom prst="rect">
            <a:avLst/>
          </a:prstGeom>
        </p:spPr>
      </p:pic>
      <p:sp>
        <p:nvSpPr>
          <p:cNvPr id="11" name="Rectangle 10"/>
          <p:cNvSpPr/>
          <p:nvPr/>
        </p:nvSpPr>
        <p:spPr>
          <a:xfrm>
            <a:off x="180000" y="105000"/>
            <a:ext cx="496800" cy="41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a:solidFill>
                <a:prstClr val="white"/>
              </a:solidFill>
            </a:endParaRPr>
          </a:p>
        </p:txBody>
      </p:sp>
    </p:spTree>
    <p:extLst>
      <p:ext uri="{BB962C8B-B14F-4D97-AF65-F5344CB8AC3E}">
        <p14:creationId xmlns:p14="http://schemas.microsoft.com/office/powerpoint/2010/main" val="227214314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hdr="0"/>
  <p:txStyles>
    <p:titleStyle>
      <a:lvl1pPr algn="l" defTabSz="761970" rtl="0" eaLnBrk="1" latinLnBrk="0" hangingPunct="1">
        <a:spcBef>
          <a:spcPct val="0"/>
        </a:spcBef>
        <a:buNone/>
        <a:defRPr sz="1333" b="1" kern="1200" cap="all" baseline="0">
          <a:solidFill>
            <a:schemeClr val="bg1"/>
          </a:solidFill>
          <a:latin typeface="+mj-lt"/>
          <a:ea typeface="+mj-ea"/>
          <a:cs typeface="+mj-cs"/>
        </a:defRPr>
      </a:lvl1pPr>
    </p:titleStyle>
    <p:bodyStyle>
      <a:lvl1pPr marL="0" indent="0" algn="l" defTabSz="761970" rtl="0" eaLnBrk="1" latinLnBrk="0" hangingPunct="1">
        <a:spcBef>
          <a:spcPts val="0"/>
        </a:spcBef>
        <a:spcAft>
          <a:spcPts val="833"/>
        </a:spcAft>
        <a:buFont typeface="Arial" pitchFamily="34" charset="0"/>
        <a:buNone/>
        <a:defRPr sz="1500" b="1" kern="1200" baseline="0">
          <a:solidFill>
            <a:schemeClr val="accent6"/>
          </a:solidFill>
          <a:latin typeface="+mn-lt"/>
          <a:ea typeface="+mn-ea"/>
          <a:cs typeface="+mn-cs"/>
        </a:defRPr>
      </a:lvl1pPr>
      <a:lvl2pPr marL="0" indent="0" algn="l" defTabSz="761970" rtl="0" eaLnBrk="1" latinLnBrk="0" hangingPunct="1">
        <a:spcBef>
          <a:spcPts val="0"/>
        </a:spcBef>
        <a:spcAft>
          <a:spcPts val="1250"/>
        </a:spcAft>
        <a:buFont typeface="Arial" pitchFamily="34" charset="0"/>
        <a:buNone/>
        <a:defRPr sz="1417" kern="1200">
          <a:solidFill>
            <a:schemeClr val="tx1"/>
          </a:solidFill>
          <a:latin typeface="+mn-lt"/>
          <a:ea typeface="+mn-ea"/>
          <a:cs typeface="+mn-cs"/>
        </a:defRPr>
      </a:lvl2pPr>
      <a:lvl3pPr marL="0" indent="0" algn="l" defTabSz="761970" rtl="0" eaLnBrk="1" latinLnBrk="0" hangingPunct="1">
        <a:lnSpc>
          <a:spcPct val="105000"/>
        </a:lnSpc>
        <a:spcBef>
          <a:spcPts val="0"/>
        </a:spcBef>
        <a:spcAft>
          <a:spcPts val="417"/>
        </a:spcAft>
        <a:buFont typeface="Arial" pitchFamily="34" charset="0"/>
        <a:buNone/>
        <a:defRPr sz="1250" kern="1200" baseline="0">
          <a:solidFill>
            <a:schemeClr val="tx1"/>
          </a:solidFill>
          <a:latin typeface="+mn-lt"/>
          <a:ea typeface="+mn-ea"/>
          <a:cs typeface="+mn-cs"/>
        </a:defRPr>
      </a:lvl3pPr>
      <a:lvl4pPr marL="297645" indent="-145515" algn="l" defTabSz="761970" rtl="0" eaLnBrk="1" latinLnBrk="0" hangingPunct="1">
        <a:lnSpc>
          <a:spcPct val="110000"/>
        </a:lnSpc>
        <a:spcBef>
          <a:spcPts val="0"/>
        </a:spcBef>
        <a:spcAft>
          <a:spcPts val="333"/>
        </a:spcAft>
        <a:buClr>
          <a:schemeClr val="accent6"/>
        </a:buClr>
        <a:buFont typeface="Wingdings" pitchFamily="2" charset="2"/>
        <a:buChar char="l"/>
        <a:defRPr sz="1250" kern="1200">
          <a:solidFill>
            <a:schemeClr val="tx1"/>
          </a:solidFill>
          <a:latin typeface="+mn-lt"/>
          <a:ea typeface="+mn-ea"/>
          <a:cs typeface="+mn-cs"/>
        </a:defRPr>
      </a:lvl4pPr>
      <a:lvl5pPr marL="968336" indent="-145515" algn="l" defTabSz="761970" rtl="0" eaLnBrk="1" latinLnBrk="0" hangingPunct="1">
        <a:spcBef>
          <a:spcPts val="0"/>
        </a:spcBef>
        <a:spcAft>
          <a:spcPts val="500"/>
        </a:spcAft>
        <a:buClr>
          <a:schemeClr val="accent6"/>
        </a:buClr>
        <a:buFont typeface="ITCOfficinaSans LT Book" pitchFamily="2" charset="0"/>
        <a:buChar char="&gt;"/>
        <a:defRPr sz="1000" i="1"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fr-FR"/>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84">
          <p15:clr>
            <a:srgbClr val="F26B43"/>
          </p15:clr>
        </p15:guide>
        <p15:guide id="2" pos="113">
          <p15:clr>
            <a:srgbClr val="F26B43"/>
          </p15:clr>
        </p15:guide>
        <p15:guide id="3" orient="horz" pos="482">
          <p15:clr>
            <a:srgbClr val="F26B43"/>
          </p15:clr>
        </p15:guide>
        <p15:guide id="4" pos="453">
          <p15:clr>
            <a:srgbClr val="F26B43"/>
          </p15:clr>
        </p15:guide>
        <p15:guide id="5" pos="564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logo_texte.jpg"/>
          <p:cNvPicPr>
            <a:picLocks noChangeAspect="1"/>
          </p:cNvPicPr>
          <p:nvPr/>
        </p:nvPicPr>
        <p:blipFill>
          <a:blip r:embed="rId9" cstate="print"/>
          <a:stretch>
            <a:fillRect/>
          </a:stretch>
        </p:blipFill>
        <p:spPr>
          <a:xfrm>
            <a:off x="7164000" y="5175000"/>
            <a:ext cx="1975944" cy="540000"/>
          </a:xfrm>
          <a:prstGeom prst="rect">
            <a:avLst/>
          </a:prstGeom>
        </p:spPr>
      </p:pic>
      <p:sp>
        <p:nvSpPr>
          <p:cNvPr id="2" name="Espace réservé du titre 1"/>
          <p:cNvSpPr>
            <a:spLocks noGrp="1"/>
          </p:cNvSpPr>
          <p:nvPr>
            <p:ph type="title"/>
          </p:nvPr>
        </p:nvSpPr>
        <p:spPr bwMode="gray">
          <a:xfrm>
            <a:off x="727200" y="105000"/>
            <a:ext cx="8236800" cy="414000"/>
          </a:xfrm>
          <a:prstGeom prst="rect">
            <a:avLst/>
          </a:prstGeom>
          <a:solidFill>
            <a:schemeClr val="accent1"/>
          </a:solidFill>
        </p:spPr>
        <p:txBody>
          <a:bodyPr vert="horz" lIns="72000" tIns="0" rIns="72000" bIns="0" rtlCol="0" anchor="ctr" anchorCtr="0">
            <a:noAutofit/>
          </a:bodyPr>
          <a:lstStyle/>
          <a:p>
            <a:r>
              <a:rPr lang="fr-FR" dirty="0"/>
              <a:t>CLICK TO MODIFY THE STYLE OF THE TITLE</a:t>
            </a:r>
          </a:p>
        </p:txBody>
      </p:sp>
      <p:sp>
        <p:nvSpPr>
          <p:cNvPr id="3" name="Espace réservé du texte 2"/>
          <p:cNvSpPr>
            <a:spLocks noGrp="1"/>
          </p:cNvSpPr>
          <p:nvPr>
            <p:ph type="body" idx="1"/>
          </p:nvPr>
        </p:nvSpPr>
        <p:spPr bwMode="gray">
          <a:xfrm>
            <a:off x="727200" y="637253"/>
            <a:ext cx="8236800" cy="4500000"/>
          </a:xfrm>
          <a:prstGeom prst="rect">
            <a:avLst/>
          </a:prstGeom>
        </p:spPr>
        <p:txBody>
          <a:bodyPr vert="horz" lIns="0" tIns="0" rIns="0" bIns="0" rtlCol="0" anchor="t" anchorCtr="0">
            <a:noAutofit/>
          </a:bodyPr>
          <a:lstStyle/>
          <a:p>
            <a:pPr lvl="0"/>
            <a:r>
              <a:rPr lang="fr-FR" dirty="0"/>
              <a:t>Click to </a:t>
            </a:r>
            <a:r>
              <a:rPr lang="fr-FR" dirty="0" err="1"/>
              <a:t>modify</a:t>
            </a:r>
            <a:r>
              <a:rPr lang="fr-FR" dirty="0"/>
              <a:t> </a:t>
            </a:r>
            <a:r>
              <a:rPr lang="fr-FR" dirty="0" err="1"/>
              <a:t>attributes</a:t>
            </a:r>
            <a:endParaRPr lang="fr-FR" dirty="0"/>
          </a:p>
          <a:p>
            <a:pPr lvl="1"/>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du pied de page 4"/>
          <p:cNvSpPr>
            <a:spLocks noGrp="1"/>
          </p:cNvSpPr>
          <p:nvPr>
            <p:ph type="ftr" sz="quarter" idx="3"/>
          </p:nvPr>
        </p:nvSpPr>
        <p:spPr bwMode="gray">
          <a:xfrm>
            <a:off x="719572" y="5402791"/>
            <a:ext cx="6120000" cy="177074"/>
          </a:xfrm>
          <a:prstGeom prst="rect">
            <a:avLst/>
          </a:prstGeom>
        </p:spPr>
        <p:txBody>
          <a:bodyPr vert="horz" lIns="0" tIns="0" rIns="0" bIns="0" rtlCol="0" anchor="b" anchorCtr="0">
            <a:noAutofit/>
          </a:bodyPr>
          <a:lstStyle>
            <a:lvl1pPr algn="l">
              <a:defRPr sz="667" b="1" cap="none" baseline="0">
                <a:solidFill>
                  <a:schemeClr val="tx2"/>
                </a:solidFill>
              </a:defRPr>
            </a:lvl1pPr>
          </a:lstStyle>
          <a:p>
            <a:r>
              <a:rPr lang="en-US">
                <a:solidFill>
                  <a:srgbClr val="132577"/>
                </a:solidFill>
              </a:rPr>
              <a:t>l Title of Presentation l Date of Presentation l Author</a:t>
            </a:r>
            <a:endParaRPr lang="fr-FR" dirty="0">
              <a:solidFill>
                <a:srgbClr val="132577"/>
              </a:solidFill>
            </a:endParaRPr>
          </a:p>
        </p:txBody>
      </p:sp>
      <p:sp>
        <p:nvSpPr>
          <p:cNvPr id="6" name="Espace réservé du numéro de diapositive 5"/>
          <p:cNvSpPr>
            <a:spLocks noGrp="1"/>
          </p:cNvSpPr>
          <p:nvPr>
            <p:ph type="sldNum" sz="quarter" idx="4"/>
          </p:nvPr>
        </p:nvSpPr>
        <p:spPr bwMode="gray">
          <a:xfrm>
            <a:off x="179513" y="5402865"/>
            <a:ext cx="413559" cy="177000"/>
          </a:xfrm>
          <a:prstGeom prst="rect">
            <a:avLst/>
          </a:prstGeom>
        </p:spPr>
        <p:txBody>
          <a:bodyPr vert="horz" lIns="0" tIns="0" rIns="0" bIns="0" rtlCol="0" anchor="b" anchorCtr="0">
            <a:noAutofit/>
          </a:bodyPr>
          <a:lstStyle>
            <a:lvl1pPr algn="l">
              <a:defRPr sz="667" b="1">
                <a:solidFill>
                  <a:schemeClr val="tx2"/>
                </a:solidFill>
              </a:defRPr>
            </a:lvl1pPr>
          </a:lstStyle>
          <a:p>
            <a:r>
              <a:rPr lang="fr-FR">
                <a:solidFill>
                  <a:srgbClr val="132577"/>
                </a:solidFill>
              </a:rPr>
              <a:t>Page </a:t>
            </a:r>
            <a:fld id="{733122C9-A0B9-462F-8757-0847AD287B63}" type="slidenum">
              <a:rPr lang="fr-FR" smtClean="0">
                <a:solidFill>
                  <a:srgbClr val="132577"/>
                </a:solidFill>
              </a:rPr>
              <a:pPr/>
              <a:t>‹#›</a:t>
            </a:fld>
            <a:endParaRPr lang="fr-FR" dirty="0">
              <a:solidFill>
                <a:srgbClr val="132577"/>
              </a:solidFill>
            </a:endParaRPr>
          </a:p>
        </p:txBody>
      </p:sp>
      <p:sp>
        <p:nvSpPr>
          <p:cNvPr id="8" name="Rectangle 7"/>
          <p:cNvSpPr/>
          <p:nvPr/>
        </p:nvSpPr>
        <p:spPr>
          <a:xfrm>
            <a:off x="180000" y="105000"/>
            <a:ext cx="496800" cy="41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a:solidFill>
                <a:prstClr val="white"/>
              </a:solidFill>
            </a:endParaRPr>
          </a:p>
        </p:txBody>
      </p:sp>
      <p:pic>
        <p:nvPicPr>
          <p:cNvPr id="10" name="Image 8" descr="logo_texte.jpg"/>
          <p:cNvPicPr>
            <a:picLocks noChangeAspect="1"/>
          </p:cNvPicPr>
          <p:nvPr/>
        </p:nvPicPr>
        <p:blipFill>
          <a:blip r:embed="rId9" cstate="print"/>
          <a:stretch>
            <a:fillRect/>
          </a:stretch>
        </p:blipFill>
        <p:spPr>
          <a:xfrm>
            <a:off x="7164000" y="5175000"/>
            <a:ext cx="1975944" cy="540000"/>
          </a:xfrm>
          <a:prstGeom prst="rect">
            <a:avLst/>
          </a:prstGeom>
        </p:spPr>
      </p:pic>
      <p:sp>
        <p:nvSpPr>
          <p:cNvPr id="11" name="Rectangle 10"/>
          <p:cNvSpPr/>
          <p:nvPr/>
        </p:nvSpPr>
        <p:spPr>
          <a:xfrm>
            <a:off x="180000" y="105000"/>
            <a:ext cx="496800" cy="41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a:solidFill>
                <a:prstClr val="white"/>
              </a:solidFill>
            </a:endParaRPr>
          </a:p>
        </p:txBody>
      </p:sp>
    </p:spTree>
    <p:extLst>
      <p:ext uri="{BB962C8B-B14F-4D97-AF65-F5344CB8AC3E}">
        <p14:creationId xmlns:p14="http://schemas.microsoft.com/office/powerpoint/2010/main" val="20316944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hf hdr="0"/>
  <p:txStyles>
    <p:titleStyle>
      <a:lvl1pPr algn="l" defTabSz="761970" rtl="0" eaLnBrk="1" latinLnBrk="0" hangingPunct="1">
        <a:spcBef>
          <a:spcPct val="0"/>
        </a:spcBef>
        <a:buNone/>
        <a:defRPr sz="1333" b="1" kern="1200" cap="all" baseline="0">
          <a:solidFill>
            <a:schemeClr val="bg1"/>
          </a:solidFill>
          <a:latin typeface="+mj-lt"/>
          <a:ea typeface="+mj-ea"/>
          <a:cs typeface="+mj-cs"/>
        </a:defRPr>
      </a:lvl1pPr>
    </p:titleStyle>
    <p:bodyStyle>
      <a:lvl1pPr marL="0" indent="0" algn="l" defTabSz="761970" rtl="0" eaLnBrk="1" latinLnBrk="0" hangingPunct="1">
        <a:spcBef>
          <a:spcPts val="0"/>
        </a:spcBef>
        <a:spcAft>
          <a:spcPts val="833"/>
        </a:spcAft>
        <a:buFont typeface="Arial" pitchFamily="34" charset="0"/>
        <a:buNone/>
        <a:defRPr sz="1500" b="1" kern="1200" baseline="0">
          <a:solidFill>
            <a:schemeClr val="accent6"/>
          </a:solidFill>
          <a:latin typeface="+mn-lt"/>
          <a:ea typeface="+mn-ea"/>
          <a:cs typeface="+mn-cs"/>
        </a:defRPr>
      </a:lvl1pPr>
      <a:lvl2pPr marL="0" indent="0" algn="l" defTabSz="761970" rtl="0" eaLnBrk="1" latinLnBrk="0" hangingPunct="1">
        <a:spcBef>
          <a:spcPts val="0"/>
        </a:spcBef>
        <a:spcAft>
          <a:spcPts val="1250"/>
        </a:spcAft>
        <a:buFont typeface="Arial" pitchFamily="34" charset="0"/>
        <a:buNone/>
        <a:defRPr sz="1417" kern="1200">
          <a:solidFill>
            <a:schemeClr val="tx1"/>
          </a:solidFill>
          <a:latin typeface="+mn-lt"/>
          <a:ea typeface="+mn-ea"/>
          <a:cs typeface="+mn-cs"/>
        </a:defRPr>
      </a:lvl2pPr>
      <a:lvl3pPr marL="0" indent="0" algn="l" defTabSz="761970" rtl="0" eaLnBrk="1" latinLnBrk="0" hangingPunct="1">
        <a:lnSpc>
          <a:spcPct val="105000"/>
        </a:lnSpc>
        <a:spcBef>
          <a:spcPts val="0"/>
        </a:spcBef>
        <a:spcAft>
          <a:spcPts val="417"/>
        </a:spcAft>
        <a:buFont typeface="Arial" pitchFamily="34" charset="0"/>
        <a:buNone/>
        <a:defRPr sz="1250" kern="1200" baseline="0">
          <a:solidFill>
            <a:schemeClr val="tx1"/>
          </a:solidFill>
          <a:latin typeface="+mn-lt"/>
          <a:ea typeface="+mn-ea"/>
          <a:cs typeface="+mn-cs"/>
        </a:defRPr>
      </a:lvl3pPr>
      <a:lvl4pPr marL="297645" indent="-145515" algn="l" defTabSz="761970" rtl="0" eaLnBrk="1" latinLnBrk="0" hangingPunct="1">
        <a:lnSpc>
          <a:spcPct val="110000"/>
        </a:lnSpc>
        <a:spcBef>
          <a:spcPts val="0"/>
        </a:spcBef>
        <a:spcAft>
          <a:spcPts val="333"/>
        </a:spcAft>
        <a:buClr>
          <a:schemeClr val="accent6"/>
        </a:buClr>
        <a:buFont typeface="Wingdings" pitchFamily="2" charset="2"/>
        <a:buChar char="l"/>
        <a:defRPr sz="1250" kern="1200">
          <a:solidFill>
            <a:schemeClr val="tx1"/>
          </a:solidFill>
          <a:latin typeface="+mn-lt"/>
          <a:ea typeface="+mn-ea"/>
          <a:cs typeface="+mn-cs"/>
        </a:defRPr>
      </a:lvl4pPr>
      <a:lvl5pPr marL="968336" indent="-145515" algn="l" defTabSz="761970" rtl="0" eaLnBrk="1" latinLnBrk="0" hangingPunct="1">
        <a:spcBef>
          <a:spcPts val="0"/>
        </a:spcBef>
        <a:spcAft>
          <a:spcPts val="500"/>
        </a:spcAft>
        <a:buClr>
          <a:schemeClr val="accent6"/>
        </a:buClr>
        <a:buFont typeface="ITCOfficinaSans LT Book" pitchFamily="2" charset="0"/>
        <a:buChar char="&gt;"/>
        <a:defRPr sz="1000" i="1"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fr-FR"/>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84">
          <p15:clr>
            <a:srgbClr val="F26B43"/>
          </p15:clr>
        </p15:guide>
        <p15:guide id="2" pos="113">
          <p15:clr>
            <a:srgbClr val="F26B43"/>
          </p15:clr>
        </p15:guide>
        <p15:guide id="3" orient="horz" pos="482">
          <p15:clr>
            <a:srgbClr val="F26B43"/>
          </p15:clr>
        </p15:guide>
        <p15:guide id="4" pos="453">
          <p15:clr>
            <a:srgbClr val="F26B43"/>
          </p15:clr>
        </p15:guide>
        <p15:guide id="5" pos="56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0" y="1129308"/>
            <a:ext cx="9144000" cy="1139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20000"/>
              </a:spcBef>
              <a:spcAft>
                <a:spcPct val="0"/>
              </a:spcAft>
              <a:buClr>
                <a:srgbClr val="7DA9DA"/>
              </a:buClr>
              <a:defRPr/>
            </a:pPr>
            <a:r>
              <a:rPr lang="en-US" sz="2000" b="1" dirty="0">
                <a:solidFill>
                  <a:srgbClr val="002060"/>
                </a:solidFill>
                <a:latin typeface="+mj-lt"/>
              </a:rPr>
              <a:t>ESRF-EBS TECHNICAL ZONE PREPARATION </a:t>
            </a:r>
          </a:p>
          <a:p>
            <a:pPr algn="ctr" eaLnBrk="0" fontAlgn="base" hangingPunct="0">
              <a:spcBef>
                <a:spcPct val="20000"/>
              </a:spcBef>
              <a:spcAft>
                <a:spcPct val="0"/>
              </a:spcAft>
              <a:buClr>
                <a:srgbClr val="7DA9DA"/>
              </a:buClr>
              <a:defRPr/>
            </a:pPr>
            <a:r>
              <a:rPr lang="en-US" sz="2000" b="1" dirty="0">
                <a:solidFill>
                  <a:srgbClr val="002060"/>
                </a:solidFill>
                <a:latin typeface="+mj-lt"/>
              </a:rPr>
              <a:t>&amp; </a:t>
            </a:r>
          </a:p>
          <a:p>
            <a:pPr algn="ctr" eaLnBrk="0" fontAlgn="base" hangingPunct="0">
              <a:spcBef>
                <a:spcPct val="20000"/>
              </a:spcBef>
              <a:spcAft>
                <a:spcPct val="0"/>
              </a:spcAft>
              <a:buClr>
                <a:srgbClr val="7DA9DA"/>
              </a:buClr>
              <a:defRPr/>
            </a:pPr>
            <a:r>
              <a:rPr lang="en-US" sz="2000" b="1" dirty="0">
                <a:solidFill>
                  <a:srgbClr val="002060"/>
                </a:solidFill>
                <a:latin typeface="+mj-lt"/>
              </a:rPr>
              <a:t>CABLING</a:t>
            </a:r>
          </a:p>
          <a:p>
            <a:pPr algn="ctr" eaLnBrk="0" fontAlgn="base" hangingPunct="0">
              <a:spcBef>
                <a:spcPct val="20000"/>
              </a:spcBef>
              <a:spcAft>
                <a:spcPct val="0"/>
              </a:spcAft>
              <a:buClr>
                <a:srgbClr val="7DA9DA"/>
              </a:buClr>
              <a:defRPr/>
            </a:pPr>
            <a:endParaRPr lang="en-GB" sz="1050" b="1" i="1" kern="0" dirty="0">
              <a:solidFill>
                <a:srgbClr val="C00000"/>
              </a:solidFill>
              <a:latin typeface="+mj-lt"/>
            </a:endParaRPr>
          </a:p>
          <a:p>
            <a:pPr marL="0" marR="0" lvl="0" indent="0" algn="ctr" defTabSz="914400" rtl="0" eaLnBrk="0" fontAlgn="base" latinLnBrk="0" hangingPunct="0">
              <a:lnSpc>
                <a:spcPct val="100000"/>
              </a:lnSpc>
              <a:spcBef>
                <a:spcPct val="20000"/>
              </a:spcBef>
              <a:spcAft>
                <a:spcPct val="0"/>
              </a:spcAft>
              <a:buClr>
                <a:srgbClr val="7DA9DA"/>
              </a:buClr>
              <a:buSzTx/>
              <a:buFontTx/>
              <a:buNone/>
              <a:tabLst/>
              <a:defRPr/>
            </a:pPr>
            <a:endParaRPr kumimoji="0" lang="en-GB" sz="1500" b="1" i="0" u="none" strike="noStrike" kern="0" cap="none" spc="0" normalizeH="0" baseline="0" noProof="0" dirty="0">
              <a:ln>
                <a:noFill/>
              </a:ln>
              <a:solidFill>
                <a:srgbClr val="132577"/>
              </a:solidFill>
              <a:effectLst/>
              <a:uLnTx/>
              <a:uFillTx/>
              <a:latin typeface="+mj-lt"/>
              <a:ea typeface="+mn-ea"/>
              <a:cs typeface="+mn-cs"/>
            </a:endParaRPr>
          </a:p>
        </p:txBody>
      </p:sp>
      <p:sp>
        <p:nvSpPr>
          <p:cNvPr id="7" name="Rectangle 3"/>
          <p:cNvSpPr txBox="1">
            <a:spLocks noChangeArrowheads="1"/>
          </p:cNvSpPr>
          <p:nvPr/>
        </p:nvSpPr>
        <p:spPr bwMode="auto">
          <a:xfrm>
            <a:off x="0" y="121196"/>
            <a:ext cx="9144000"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fontAlgn="base" hangingPunct="0">
              <a:spcBef>
                <a:spcPct val="20000"/>
              </a:spcBef>
              <a:spcAft>
                <a:spcPct val="0"/>
              </a:spcAft>
              <a:buClr>
                <a:srgbClr val="7DA9DA"/>
              </a:buClr>
              <a:defRPr/>
            </a:pPr>
            <a:r>
              <a:rPr lang="en-US" sz="1600" b="1" kern="0" dirty="0">
                <a:solidFill>
                  <a:srgbClr val="132577"/>
                </a:solidFill>
              </a:rPr>
              <a:t>3</a:t>
            </a:r>
            <a:r>
              <a:rPr lang="en-US" sz="1600" b="1" kern="0" baseline="30000" dirty="0">
                <a:solidFill>
                  <a:srgbClr val="132577"/>
                </a:solidFill>
              </a:rPr>
              <a:t>rd</a:t>
            </a:r>
            <a:r>
              <a:rPr lang="en-US" sz="1600" b="1" kern="0" dirty="0">
                <a:solidFill>
                  <a:srgbClr val="132577"/>
                </a:solidFill>
              </a:rPr>
              <a:t> Workshop on Particle Accelerator Upgrade</a:t>
            </a:r>
          </a:p>
          <a:p>
            <a:pPr lvl="0" algn="ctr" eaLnBrk="0" fontAlgn="base" hangingPunct="0">
              <a:spcBef>
                <a:spcPct val="20000"/>
              </a:spcBef>
              <a:spcAft>
                <a:spcPct val="0"/>
              </a:spcAft>
              <a:buClr>
                <a:srgbClr val="7DA9DA"/>
              </a:buClr>
              <a:defRPr/>
            </a:pPr>
            <a:r>
              <a:rPr lang="en-US" sz="1600" b="1" kern="0" dirty="0">
                <a:solidFill>
                  <a:srgbClr val="132577"/>
                </a:solidFill>
              </a:rPr>
              <a:t>Removal and Installation (PAU-R&amp;I3)</a:t>
            </a:r>
          </a:p>
          <a:p>
            <a:pPr lvl="0" algn="ctr" eaLnBrk="0" fontAlgn="base" hangingPunct="0">
              <a:spcBef>
                <a:spcPct val="20000"/>
              </a:spcBef>
              <a:spcAft>
                <a:spcPct val="0"/>
              </a:spcAft>
              <a:buClr>
                <a:srgbClr val="7DA9DA"/>
              </a:buClr>
              <a:defRPr/>
            </a:pPr>
            <a:r>
              <a:rPr kumimoji="0" lang="en-GB" sz="1400" u="none" strike="noStrike" kern="0" cap="none" spc="0" normalizeH="0" baseline="0" noProof="0" dirty="0">
                <a:ln>
                  <a:noFill/>
                </a:ln>
                <a:solidFill>
                  <a:srgbClr val="132577"/>
                </a:solidFill>
                <a:effectLst/>
                <a:uLnTx/>
                <a:uFillTx/>
              </a:rPr>
              <a:t>Trieste, 17-20 March 2024</a:t>
            </a:r>
            <a:endParaRPr lang="en-GB" sz="1400" kern="0" dirty="0">
              <a:solidFill>
                <a:srgbClr val="132577"/>
              </a:solidFill>
            </a:endParaRPr>
          </a:p>
        </p:txBody>
      </p:sp>
      <p:pic>
        <p:nvPicPr>
          <p:cNvPr id="6" name="Image 8" descr="logo_couv.jpg"/>
          <p:cNvPicPr>
            <a:picLocks noChangeAspect="1"/>
          </p:cNvPicPr>
          <p:nvPr/>
        </p:nvPicPr>
        <p:blipFill>
          <a:blip r:embed="rId2" cstate="print"/>
          <a:srcRect l="9524" t="12659" r="9524" b="36705"/>
          <a:stretch>
            <a:fillRect/>
          </a:stretch>
        </p:blipFill>
        <p:spPr>
          <a:xfrm>
            <a:off x="524547" y="4225652"/>
            <a:ext cx="4896544" cy="1225134"/>
          </a:xfrm>
          <a:prstGeom prst="rect">
            <a:avLst/>
          </a:prstGeom>
        </p:spPr>
      </p:pic>
      <p:pic>
        <p:nvPicPr>
          <p:cNvPr id="9" name="Picture 8"/>
          <p:cNvPicPr>
            <a:picLocks noChangeAspect="1"/>
          </p:cNvPicPr>
          <p:nvPr/>
        </p:nvPicPr>
        <p:blipFill>
          <a:blip r:embed="rId3" cstate="print"/>
          <a:stretch>
            <a:fillRect/>
          </a:stretch>
        </p:blipFill>
        <p:spPr>
          <a:xfrm>
            <a:off x="7197783" y="3846599"/>
            <a:ext cx="1262649" cy="1675197"/>
          </a:xfrm>
          <a:prstGeom prst="rect">
            <a:avLst/>
          </a:prstGeom>
        </p:spPr>
      </p:pic>
      <p:sp>
        <p:nvSpPr>
          <p:cNvPr id="2" name="TextBox 1"/>
          <p:cNvSpPr txBox="1"/>
          <p:nvPr/>
        </p:nvSpPr>
        <p:spPr>
          <a:xfrm>
            <a:off x="3868121" y="4369668"/>
            <a:ext cx="1407758" cy="369332"/>
          </a:xfrm>
          <a:prstGeom prst="rect">
            <a:avLst/>
          </a:prstGeom>
          <a:noFill/>
        </p:spPr>
        <p:txBody>
          <a:bodyPr wrap="none" rtlCol="0">
            <a:spAutoFit/>
          </a:bodyPr>
          <a:lstStyle/>
          <a:p>
            <a:r>
              <a:rPr lang="en-US" b="1" dirty="0">
                <a:solidFill>
                  <a:srgbClr val="C00000"/>
                </a:solidFill>
              </a:rPr>
              <a:t>Benoit</a:t>
            </a:r>
            <a:r>
              <a:rPr lang="en-US" sz="1200" b="1" dirty="0">
                <a:solidFill>
                  <a:srgbClr val="C00000"/>
                </a:solidFill>
              </a:rPr>
              <a:t> </a:t>
            </a:r>
            <a:r>
              <a:rPr lang="en-US" b="1" dirty="0">
                <a:solidFill>
                  <a:srgbClr val="C00000"/>
                </a:solidFill>
              </a:rPr>
              <a:t>Joly</a:t>
            </a:r>
            <a:endParaRPr lang="en-GB" sz="1000" b="1" i="1" kern="0" dirty="0">
              <a:solidFill>
                <a:srgbClr val="C00000"/>
              </a:solidFill>
            </a:endParaRPr>
          </a:p>
        </p:txBody>
      </p:sp>
      <p:grpSp>
        <p:nvGrpSpPr>
          <p:cNvPr id="11" name="Group 10"/>
          <p:cNvGrpSpPr/>
          <p:nvPr/>
        </p:nvGrpSpPr>
        <p:grpSpPr>
          <a:xfrm>
            <a:off x="2070210" y="2360304"/>
            <a:ext cx="3581910" cy="1927358"/>
            <a:chOff x="98846" y="3461587"/>
            <a:chExt cx="3581910" cy="1927358"/>
          </a:xfrm>
        </p:grpSpPr>
        <p:pic>
          <p:nvPicPr>
            <p:cNvPr id="12" name="Picture 11"/>
            <p:cNvPicPr>
              <a:picLocks noChangeAspect="1"/>
            </p:cNvPicPr>
            <p:nvPr/>
          </p:nvPicPr>
          <p:blipFill>
            <a:blip r:embed="rId4"/>
            <a:stretch>
              <a:fillRect/>
            </a:stretch>
          </p:blipFill>
          <p:spPr>
            <a:xfrm>
              <a:off x="157084" y="3461587"/>
              <a:ext cx="2411296" cy="1710338"/>
            </a:xfrm>
            <a:prstGeom prst="rect">
              <a:avLst/>
            </a:prstGeom>
          </p:spPr>
        </p:pic>
        <p:sp>
          <p:nvSpPr>
            <p:cNvPr id="13" name="TextBox 12"/>
            <p:cNvSpPr txBox="1"/>
            <p:nvPr/>
          </p:nvSpPr>
          <p:spPr>
            <a:xfrm>
              <a:off x="98846" y="5158113"/>
              <a:ext cx="3581910" cy="230832"/>
            </a:xfrm>
            <a:prstGeom prst="rect">
              <a:avLst/>
            </a:prstGeom>
            <a:noFill/>
          </p:spPr>
          <p:txBody>
            <a:bodyPr wrap="square" rtlCol="0">
              <a:spAutoFit/>
            </a:bodyPr>
            <a:lstStyle/>
            <a:p>
              <a:pPr>
                <a:defRPr/>
              </a:pPr>
              <a:r>
                <a:rPr lang="en-US" sz="900" b="1" i="1" dirty="0">
                  <a:solidFill>
                    <a:prstClr val="black"/>
                  </a:solidFill>
                  <a:latin typeface="Arial"/>
                </a:rPr>
                <a:t>Old ESRF Storage Ring</a:t>
              </a:r>
              <a:endParaRPr lang="en-GB" sz="900" b="1" i="1" dirty="0">
                <a:solidFill>
                  <a:prstClr val="black"/>
                </a:solidFill>
                <a:latin typeface="Arial"/>
              </a:endParaRPr>
            </a:p>
          </p:txBody>
        </p:sp>
      </p:grpSp>
      <p:grpSp>
        <p:nvGrpSpPr>
          <p:cNvPr id="14" name="Group 13"/>
          <p:cNvGrpSpPr/>
          <p:nvPr/>
        </p:nvGrpSpPr>
        <p:grpSpPr>
          <a:xfrm>
            <a:off x="4499992" y="2357580"/>
            <a:ext cx="2474421" cy="1960404"/>
            <a:chOff x="6496288" y="3453343"/>
            <a:chExt cx="2474421" cy="1960404"/>
          </a:xfrm>
        </p:grpSpPr>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6288" y="3453343"/>
              <a:ext cx="2408524" cy="1718581"/>
            </a:xfrm>
            <a:prstGeom prst="rect">
              <a:avLst/>
            </a:prstGeom>
          </p:spPr>
        </p:pic>
        <p:sp>
          <p:nvSpPr>
            <p:cNvPr id="16" name="TextBox 15"/>
            <p:cNvSpPr txBox="1"/>
            <p:nvPr/>
          </p:nvSpPr>
          <p:spPr>
            <a:xfrm>
              <a:off x="7356168" y="5182915"/>
              <a:ext cx="1614541" cy="230832"/>
            </a:xfrm>
            <a:prstGeom prst="rect">
              <a:avLst/>
            </a:prstGeom>
            <a:noFill/>
          </p:spPr>
          <p:txBody>
            <a:bodyPr wrap="square" rtlCol="0">
              <a:spAutoFit/>
            </a:bodyPr>
            <a:lstStyle/>
            <a:p>
              <a:pPr algn="r">
                <a:defRPr/>
              </a:pPr>
              <a:r>
                <a:rPr lang="en-US" sz="900" b="1" i="1" dirty="0">
                  <a:solidFill>
                    <a:prstClr val="black"/>
                  </a:solidFill>
                  <a:latin typeface="Arial"/>
                </a:rPr>
                <a:t>ESRF-EBS</a:t>
              </a:r>
              <a:endParaRPr lang="en-GB" sz="900" b="1" i="1" dirty="0">
                <a:solidFill>
                  <a:prstClr val="black"/>
                </a:solidFill>
                <a:latin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Z06c.jpg"/>
          <p:cNvPicPr>
            <a:picLocks noGrp="1" noChangeAspect="1"/>
          </p:cNvPicPr>
          <p:nvPr isPhoto="1"/>
        </p:nvPicPr>
        <p:blipFill>
          <a:blip r:embed="rId2" cstate="print">
            <a:lum/>
          </a:blip>
          <a:stretch>
            <a:fillRect/>
          </a:stretch>
        </p:blipFill>
        <p:spPr>
          <a:xfrm>
            <a:off x="762000" y="0"/>
            <a:ext cx="7620000" cy="5715000"/>
          </a:xfrm>
          <a:prstGeom prst="rect">
            <a:avLst/>
          </a:prstGeom>
          <a:noFill/>
          <a:ln>
            <a:noFill/>
          </a:ln>
        </p:spPr>
      </p:pic>
    </p:spTree>
    <p:extLst>
      <p:ext uri="{BB962C8B-B14F-4D97-AF65-F5344CB8AC3E}">
        <p14:creationId xmlns:p14="http://schemas.microsoft.com/office/powerpoint/2010/main" val="1276045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Z08a.jpg"/>
          <p:cNvPicPr>
            <a:picLocks noGrp="1" noChangeAspect="1"/>
          </p:cNvPicPr>
          <p:nvPr isPhoto="1"/>
        </p:nvPicPr>
        <p:blipFill>
          <a:blip r:embed="rId2" cstate="print">
            <a:lum/>
          </a:blip>
          <a:stretch>
            <a:fillRect/>
          </a:stretch>
        </p:blipFill>
        <p:spPr>
          <a:xfrm>
            <a:off x="762000" y="0"/>
            <a:ext cx="7620000" cy="5715000"/>
          </a:xfrm>
          <a:prstGeom prst="rect">
            <a:avLst/>
          </a:prstGeom>
          <a:noFill/>
          <a:ln>
            <a:noFill/>
          </a:ln>
        </p:spPr>
      </p:pic>
    </p:spTree>
    <p:extLst>
      <p:ext uri="{BB962C8B-B14F-4D97-AF65-F5344CB8AC3E}">
        <p14:creationId xmlns:p14="http://schemas.microsoft.com/office/powerpoint/2010/main" val="1734209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2843974" y="1843850"/>
            <a:ext cx="3469740" cy="1564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2" name="Title 1"/>
          <p:cNvSpPr>
            <a:spLocks noGrp="1"/>
          </p:cNvSpPr>
          <p:nvPr>
            <p:ph type="title"/>
          </p:nvPr>
        </p:nvSpPr>
        <p:spPr/>
        <p:txBody>
          <a:bodyPr/>
          <a:lstStyle/>
          <a:p>
            <a:r>
              <a:rPr lang="en-US" dirty="0"/>
              <a:t>new cabling </a:t>
            </a:r>
            <a:r>
              <a:rPr lang="en-US" dirty="0" err="1"/>
              <a:t>organisation</a:t>
            </a:r>
            <a:endParaRPr lang="en-GB" dirty="0"/>
          </a:p>
        </p:txBody>
      </p:sp>
      <p:grpSp>
        <p:nvGrpSpPr>
          <p:cNvPr id="3" name="Group 78"/>
          <p:cNvGrpSpPr/>
          <p:nvPr/>
        </p:nvGrpSpPr>
        <p:grpSpPr>
          <a:xfrm>
            <a:off x="971600" y="1043928"/>
            <a:ext cx="7221862" cy="4080453"/>
            <a:chOff x="274603" y="1268759"/>
            <a:chExt cx="8666236" cy="4896544"/>
          </a:xfrm>
        </p:grpSpPr>
        <p:grpSp>
          <p:nvGrpSpPr>
            <p:cNvPr id="11" name="Group 16"/>
            <p:cNvGrpSpPr/>
            <p:nvPr/>
          </p:nvGrpSpPr>
          <p:grpSpPr>
            <a:xfrm>
              <a:off x="3558010" y="2492896"/>
              <a:ext cx="3194493" cy="2653680"/>
              <a:chOff x="3558010" y="2492896"/>
              <a:chExt cx="3194493" cy="2653680"/>
            </a:xfrm>
          </p:grpSpPr>
          <p:pic>
            <p:nvPicPr>
              <p:cNvPr id="1028" name="Picture 4" descr="C:\Users\chaize\Desktop\wp6\rack.gif"/>
              <p:cNvPicPr>
                <a:picLocks noChangeAspect="1" noChangeArrowheads="1"/>
              </p:cNvPicPr>
              <p:nvPr/>
            </p:nvPicPr>
            <p:blipFill>
              <a:blip r:embed="rId2" cstate="print"/>
              <a:srcRect/>
              <a:stretch>
                <a:fillRect/>
              </a:stretch>
            </p:blipFill>
            <p:spPr bwMode="auto">
              <a:xfrm>
                <a:off x="3558010" y="2492896"/>
                <a:ext cx="812351" cy="2653680"/>
              </a:xfrm>
              <a:prstGeom prst="rect">
                <a:avLst/>
              </a:prstGeom>
              <a:noFill/>
            </p:spPr>
          </p:pic>
          <p:pic>
            <p:nvPicPr>
              <p:cNvPr id="14" name="Picture 4" descr="C:\Users\chaize\Desktop\wp6\rack.gif"/>
              <p:cNvPicPr>
                <a:picLocks noChangeAspect="1" noChangeArrowheads="1"/>
              </p:cNvPicPr>
              <p:nvPr/>
            </p:nvPicPr>
            <p:blipFill>
              <a:blip r:embed="rId2" cstate="print"/>
              <a:srcRect/>
              <a:stretch>
                <a:fillRect/>
              </a:stretch>
            </p:blipFill>
            <p:spPr bwMode="auto">
              <a:xfrm>
                <a:off x="4355976" y="2492896"/>
                <a:ext cx="812351" cy="2653680"/>
              </a:xfrm>
              <a:prstGeom prst="rect">
                <a:avLst/>
              </a:prstGeom>
              <a:noFill/>
            </p:spPr>
          </p:pic>
          <p:pic>
            <p:nvPicPr>
              <p:cNvPr id="15" name="Picture 4" descr="C:\Users\chaize\Desktop\wp6\rack.gif"/>
              <p:cNvPicPr>
                <a:picLocks noChangeAspect="1" noChangeArrowheads="1"/>
              </p:cNvPicPr>
              <p:nvPr/>
            </p:nvPicPr>
            <p:blipFill>
              <a:blip r:embed="rId2" cstate="print"/>
              <a:srcRect/>
              <a:stretch>
                <a:fillRect/>
              </a:stretch>
            </p:blipFill>
            <p:spPr bwMode="auto">
              <a:xfrm>
                <a:off x="5148064" y="2492896"/>
                <a:ext cx="812351" cy="2653680"/>
              </a:xfrm>
              <a:prstGeom prst="rect">
                <a:avLst/>
              </a:prstGeom>
              <a:noFill/>
            </p:spPr>
          </p:pic>
          <p:pic>
            <p:nvPicPr>
              <p:cNvPr id="16" name="Picture 4" descr="C:\Users\chaize\Desktop\wp6\rack.gif"/>
              <p:cNvPicPr>
                <a:picLocks noChangeAspect="1" noChangeArrowheads="1"/>
              </p:cNvPicPr>
              <p:nvPr/>
            </p:nvPicPr>
            <p:blipFill>
              <a:blip r:embed="rId2" cstate="print"/>
              <a:srcRect/>
              <a:stretch>
                <a:fillRect/>
              </a:stretch>
            </p:blipFill>
            <p:spPr bwMode="auto">
              <a:xfrm>
                <a:off x="5940152" y="2492896"/>
                <a:ext cx="812351" cy="2653680"/>
              </a:xfrm>
              <a:prstGeom prst="rect">
                <a:avLst/>
              </a:prstGeom>
              <a:noFill/>
            </p:spPr>
          </p:pic>
        </p:grpSp>
        <p:grpSp>
          <p:nvGrpSpPr>
            <p:cNvPr id="12" name="Group 18"/>
            <p:cNvGrpSpPr/>
            <p:nvPr/>
          </p:nvGrpSpPr>
          <p:grpSpPr>
            <a:xfrm>
              <a:off x="659919" y="1268759"/>
              <a:ext cx="8280920" cy="4896544"/>
              <a:chOff x="683568" y="1268760"/>
              <a:chExt cx="8280920" cy="4896544"/>
            </a:xfrm>
          </p:grpSpPr>
          <p:sp>
            <p:nvSpPr>
              <p:cNvPr id="6" name="Rectangle 5"/>
              <p:cNvSpPr/>
              <p:nvPr/>
            </p:nvSpPr>
            <p:spPr>
              <a:xfrm>
                <a:off x="683568" y="5589240"/>
                <a:ext cx="8280920" cy="576064"/>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7" name="Rectangle 6"/>
              <p:cNvSpPr/>
              <p:nvPr/>
            </p:nvSpPr>
            <p:spPr>
              <a:xfrm rot="5400000">
                <a:off x="-108520" y="2924944"/>
                <a:ext cx="4320480" cy="1008112"/>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8" name="Rectangle 7"/>
              <p:cNvSpPr/>
              <p:nvPr/>
            </p:nvSpPr>
            <p:spPr>
              <a:xfrm>
                <a:off x="2555776" y="5157192"/>
                <a:ext cx="5112568"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9" name="Rectangle 8"/>
              <p:cNvSpPr/>
              <p:nvPr/>
            </p:nvSpPr>
            <p:spPr>
              <a:xfrm rot="5400000" flipV="1">
                <a:off x="7434985" y="5390553"/>
                <a:ext cx="36842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0" name="Rectangle 9"/>
              <p:cNvSpPr/>
              <p:nvPr/>
            </p:nvSpPr>
            <p:spPr>
              <a:xfrm>
                <a:off x="683568" y="1268760"/>
                <a:ext cx="1296144" cy="936104"/>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8" name="Rectangle 17"/>
              <p:cNvSpPr/>
              <p:nvPr/>
            </p:nvSpPr>
            <p:spPr>
              <a:xfrm>
                <a:off x="683568" y="5589240"/>
                <a:ext cx="2376264" cy="21602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grpSp>
        <p:cxnSp>
          <p:nvCxnSpPr>
            <p:cNvPr id="40" name="Straight Connector 39"/>
            <p:cNvCxnSpPr/>
            <p:nvPr/>
          </p:nvCxnSpPr>
          <p:spPr>
            <a:xfrm>
              <a:off x="2558157" y="1895401"/>
              <a:ext cx="144016"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54"/>
            <p:cNvGrpSpPr/>
            <p:nvPr/>
          </p:nvGrpSpPr>
          <p:grpSpPr>
            <a:xfrm>
              <a:off x="2555776" y="1628800"/>
              <a:ext cx="360040" cy="144016"/>
              <a:chOff x="2555776" y="1628800"/>
              <a:chExt cx="360040" cy="144016"/>
            </a:xfrm>
          </p:grpSpPr>
          <p:cxnSp>
            <p:nvCxnSpPr>
              <p:cNvPr id="25" name="Straight Connector 24"/>
              <p:cNvCxnSpPr/>
              <p:nvPr/>
            </p:nvCxnSpPr>
            <p:spPr>
              <a:xfrm>
                <a:off x="2555776" y="1772816"/>
                <a:ext cx="36004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1581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5577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2568253"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5" name="Oval 44"/>
              <p:cNvSpPr/>
              <p:nvPr/>
            </p:nvSpPr>
            <p:spPr>
              <a:xfrm>
                <a:off x="2620641" y="1715095"/>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6" name="Oval 45"/>
              <p:cNvSpPr/>
              <p:nvPr/>
            </p:nvSpPr>
            <p:spPr>
              <a:xfrm>
                <a:off x="2682553" y="1707357"/>
                <a:ext cx="63028" cy="558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7" name="Oval 46"/>
              <p:cNvSpPr/>
              <p:nvPr/>
            </p:nvSpPr>
            <p:spPr>
              <a:xfrm>
                <a:off x="2742084"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8" name="Oval 47"/>
              <p:cNvSpPr/>
              <p:nvPr/>
            </p:nvSpPr>
            <p:spPr>
              <a:xfrm>
                <a:off x="2782566" y="17198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9" name="Oval 48"/>
              <p:cNvSpPr/>
              <p:nvPr/>
            </p:nvSpPr>
            <p:spPr>
              <a:xfrm flipV="1">
                <a:off x="2830191" y="171938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0" name="Oval 49"/>
              <p:cNvSpPr/>
              <p:nvPr/>
            </p:nvSpPr>
            <p:spPr>
              <a:xfrm>
                <a:off x="2646834" y="168413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1" name="Oval 50"/>
              <p:cNvSpPr/>
              <p:nvPr/>
            </p:nvSpPr>
            <p:spPr>
              <a:xfrm>
                <a:off x="2806378" y="16817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2" name="Oval 51"/>
              <p:cNvSpPr/>
              <p:nvPr/>
            </p:nvSpPr>
            <p:spPr>
              <a:xfrm>
                <a:off x="2765897"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3" name="Oval 52"/>
              <p:cNvSpPr/>
              <p:nvPr/>
            </p:nvSpPr>
            <p:spPr>
              <a:xfrm>
                <a:off x="2599209" y="168175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4" name="Oval 53"/>
              <p:cNvSpPr/>
              <p:nvPr/>
            </p:nvSpPr>
            <p:spPr>
              <a:xfrm>
                <a:off x="2715891"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grpSp>
        <p:grpSp>
          <p:nvGrpSpPr>
            <p:cNvPr id="17" name="Group 55"/>
            <p:cNvGrpSpPr/>
            <p:nvPr/>
          </p:nvGrpSpPr>
          <p:grpSpPr>
            <a:xfrm>
              <a:off x="2558404" y="1339766"/>
              <a:ext cx="360040" cy="144016"/>
              <a:chOff x="2555776" y="1628800"/>
              <a:chExt cx="360040" cy="144016"/>
            </a:xfrm>
          </p:grpSpPr>
          <p:cxnSp>
            <p:nvCxnSpPr>
              <p:cNvPr id="57" name="Straight Connector 56"/>
              <p:cNvCxnSpPr/>
              <p:nvPr/>
            </p:nvCxnSpPr>
            <p:spPr>
              <a:xfrm>
                <a:off x="2555776" y="1772816"/>
                <a:ext cx="36004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91581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55577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2568253"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1" name="Oval 60"/>
              <p:cNvSpPr/>
              <p:nvPr/>
            </p:nvSpPr>
            <p:spPr>
              <a:xfrm>
                <a:off x="2620641" y="1715095"/>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2" name="Oval 61"/>
              <p:cNvSpPr/>
              <p:nvPr/>
            </p:nvSpPr>
            <p:spPr>
              <a:xfrm>
                <a:off x="2682553" y="1707357"/>
                <a:ext cx="63028" cy="558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3" name="Oval 62"/>
              <p:cNvSpPr/>
              <p:nvPr/>
            </p:nvSpPr>
            <p:spPr>
              <a:xfrm>
                <a:off x="2742084"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4" name="Oval 63"/>
              <p:cNvSpPr/>
              <p:nvPr/>
            </p:nvSpPr>
            <p:spPr>
              <a:xfrm>
                <a:off x="2782566" y="17198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5" name="Oval 64"/>
              <p:cNvSpPr/>
              <p:nvPr/>
            </p:nvSpPr>
            <p:spPr>
              <a:xfrm flipV="1">
                <a:off x="2830191" y="171938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6" name="Oval 65"/>
              <p:cNvSpPr/>
              <p:nvPr/>
            </p:nvSpPr>
            <p:spPr>
              <a:xfrm>
                <a:off x="2646834" y="168413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7" name="Oval 66"/>
              <p:cNvSpPr/>
              <p:nvPr/>
            </p:nvSpPr>
            <p:spPr>
              <a:xfrm>
                <a:off x="2806378" y="16817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8" name="Oval 67"/>
              <p:cNvSpPr/>
              <p:nvPr/>
            </p:nvSpPr>
            <p:spPr>
              <a:xfrm>
                <a:off x="2765897"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9" name="Oval 68"/>
              <p:cNvSpPr/>
              <p:nvPr/>
            </p:nvSpPr>
            <p:spPr>
              <a:xfrm>
                <a:off x="2599209" y="168175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70" name="Oval 69"/>
              <p:cNvSpPr/>
              <p:nvPr/>
            </p:nvSpPr>
            <p:spPr>
              <a:xfrm>
                <a:off x="2715891"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grpSp>
        <p:cxnSp>
          <p:nvCxnSpPr>
            <p:cNvPr id="71" name="Straight Connector 70"/>
            <p:cNvCxnSpPr/>
            <p:nvPr/>
          </p:nvCxnSpPr>
          <p:spPr>
            <a:xfrm>
              <a:off x="2561896" y="5588876"/>
              <a:ext cx="520263" cy="788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rot="5400000">
              <a:off x="923976" y="3407045"/>
              <a:ext cx="3441956" cy="196492"/>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77" name="TextBox 76"/>
            <p:cNvSpPr txBox="1"/>
            <p:nvPr/>
          </p:nvSpPr>
          <p:spPr>
            <a:xfrm>
              <a:off x="274603" y="4240924"/>
              <a:ext cx="1301511" cy="387798"/>
            </a:xfrm>
            <a:prstGeom prst="rect">
              <a:avLst/>
            </a:prstGeom>
            <a:noFill/>
          </p:spPr>
          <p:txBody>
            <a:bodyPr wrap="none" rtlCol="0">
              <a:spAutoFit/>
            </a:bodyPr>
            <a:lstStyle/>
            <a:p>
              <a:r>
                <a:rPr lang="en-US" sz="1500" dirty="0">
                  <a:solidFill>
                    <a:prstClr val="black"/>
                  </a:solidFill>
                </a:rPr>
                <a:t>SR Tunnel</a:t>
              </a:r>
              <a:endParaRPr lang="en-GB" sz="1500" dirty="0">
                <a:solidFill>
                  <a:prstClr val="black"/>
                </a:solidFill>
              </a:endParaRPr>
            </a:p>
          </p:txBody>
        </p:sp>
        <p:sp>
          <p:nvSpPr>
            <p:cNvPr id="78" name="TextBox 77"/>
            <p:cNvSpPr txBox="1"/>
            <p:nvPr/>
          </p:nvSpPr>
          <p:spPr>
            <a:xfrm>
              <a:off x="1555532" y="5213131"/>
              <a:ext cx="932486" cy="387798"/>
            </a:xfrm>
            <a:prstGeom prst="rect">
              <a:avLst/>
            </a:prstGeom>
            <a:noFill/>
          </p:spPr>
          <p:txBody>
            <a:bodyPr wrap="none" rtlCol="0">
              <a:spAutoFit/>
            </a:bodyPr>
            <a:lstStyle/>
            <a:p>
              <a:r>
                <a:rPr lang="en-US" sz="1500" dirty="0">
                  <a:solidFill>
                    <a:prstClr val="black"/>
                  </a:solidFill>
                </a:rPr>
                <a:t>Trench</a:t>
              </a:r>
              <a:endParaRPr lang="en-GB" sz="1500" dirty="0">
                <a:solidFill>
                  <a:prstClr val="black"/>
                </a:solidFill>
              </a:endParaRPr>
            </a:p>
          </p:txBody>
        </p:sp>
      </p:grpSp>
      <p:sp>
        <p:nvSpPr>
          <p:cNvPr id="82" name="Freeform 81"/>
          <p:cNvSpPr/>
          <p:nvPr/>
        </p:nvSpPr>
        <p:spPr>
          <a:xfrm>
            <a:off x="1090449" y="3277915"/>
            <a:ext cx="3210034" cy="1555749"/>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041" h="1866899">
                <a:moveTo>
                  <a:pt x="3744310" y="0"/>
                </a:moveTo>
                <a:cubicBezTo>
                  <a:pt x="3769929" y="587265"/>
                  <a:pt x="3852041" y="1179786"/>
                  <a:pt x="3752193" y="1442544"/>
                </a:cubicBezTo>
                <a:cubicBezTo>
                  <a:pt x="3652345" y="1705303"/>
                  <a:pt x="3358055" y="1547648"/>
                  <a:pt x="3145221" y="1576551"/>
                </a:cubicBezTo>
                <a:cubicBezTo>
                  <a:pt x="2932387" y="1605454"/>
                  <a:pt x="2690648" y="1572610"/>
                  <a:pt x="2475186" y="1615965"/>
                </a:cubicBezTo>
                <a:cubicBezTo>
                  <a:pt x="2259724" y="1659320"/>
                  <a:pt x="2149365" y="1806465"/>
                  <a:pt x="1852448" y="1836682"/>
                </a:cubicBezTo>
                <a:cubicBezTo>
                  <a:pt x="1555531" y="1866899"/>
                  <a:pt x="1002424" y="1853762"/>
                  <a:pt x="693683" y="1797269"/>
                </a:cubicBezTo>
                <a:cubicBezTo>
                  <a:pt x="384942" y="1740776"/>
                  <a:pt x="192471" y="1619250"/>
                  <a:pt x="0" y="1497724"/>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3" name="Freeform 82"/>
          <p:cNvSpPr/>
          <p:nvPr/>
        </p:nvSpPr>
        <p:spPr>
          <a:xfrm>
            <a:off x="954690" y="2831224"/>
            <a:ext cx="3229741" cy="1944863"/>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853762"/>
              <a:gd name="connsiteX1" fmla="*/ 3752193 w 3852041"/>
              <a:gd name="connsiteY1" fmla="*/ 1442544 h 1853762"/>
              <a:gd name="connsiteX2" fmla="*/ 3145221 w 3852041"/>
              <a:gd name="connsiteY2" fmla="*/ 1576551 h 1853762"/>
              <a:gd name="connsiteX3" fmla="*/ 2514359 w 3852041"/>
              <a:gd name="connsiteY3" fmla="*/ 1747452 h 1853762"/>
              <a:gd name="connsiteX4" fmla="*/ 1852448 w 3852041"/>
              <a:gd name="connsiteY4" fmla="*/ 1836682 h 1853762"/>
              <a:gd name="connsiteX5" fmla="*/ 693683 w 3852041"/>
              <a:gd name="connsiteY5" fmla="*/ 1797269 h 1853762"/>
              <a:gd name="connsiteX6" fmla="*/ 0 w 3852041"/>
              <a:gd name="connsiteY6" fmla="*/ 1497724 h 185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041" h="1853762">
                <a:moveTo>
                  <a:pt x="3744310" y="0"/>
                </a:moveTo>
                <a:cubicBezTo>
                  <a:pt x="3769929" y="587265"/>
                  <a:pt x="3852041" y="1179786"/>
                  <a:pt x="3752193" y="1442544"/>
                </a:cubicBezTo>
                <a:cubicBezTo>
                  <a:pt x="3652345" y="1705303"/>
                  <a:pt x="3351527" y="1525733"/>
                  <a:pt x="3145221" y="1576551"/>
                </a:cubicBezTo>
                <a:cubicBezTo>
                  <a:pt x="2938915" y="1627369"/>
                  <a:pt x="2729821" y="1704097"/>
                  <a:pt x="2514359" y="1747452"/>
                </a:cubicBezTo>
                <a:cubicBezTo>
                  <a:pt x="2298897" y="1790807"/>
                  <a:pt x="2155894" y="1828379"/>
                  <a:pt x="1852448" y="1836682"/>
                </a:cubicBezTo>
                <a:cubicBezTo>
                  <a:pt x="1549002" y="1844985"/>
                  <a:pt x="1002424" y="1853762"/>
                  <a:pt x="693683" y="1797269"/>
                </a:cubicBezTo>
                <a:cubicBezTo>
                  <a:pt x="384942" y="1740776"/>
                  <a:pt x="192471" y="1619250"/>
                  <a:pt x="0" y="1497724"/>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4" name="Freeform 83"/>
          <p:cNvSpPr/>
          <p:nvPr/>
        </p:nvSpPr>
        <p:spPr>
          <a:xfrm>
            <a:off x="1528380" y="3216604"/>
            <a:ext cx="3295431" cy="1574362"/>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846786 w 3954517"/>
              <a:gd name="connsiteY0" fmla="*/ 0 h 1866899"/>
              <a:gd name="connsiteX1" fmla="*/ 3854669 w 3954517"/>
              <a:gd name="connsiteY1" fmla="*/ 1442544 h 1866899"/>
              <a:gd name="connsiteX2" fmla="*/ 3247697 w 3954517"/>
              <a:gd name="connsiteY2" fmla="*/ 1576551 h 1866899"/>
              <a:gd name="connsiteX3" fmla="*/ 2577662 w 3954517"/>
              <a:gd name="connsiteY3" fmla="*/ 1615965 h 1866899"/>
              <a:gd name="connsiteX4" fmla="*/ 1954924 w 3954517"/>
              <a:gd name="connsiteY4" fmla="*/ 1836682 h 1866899"/>
              <a:gd name="connsiteX5" fmla="*/ 796159 w 3954517"/>
              <a:gd name="connsiteY5" fmla="*/ 1797269 h 1866899"/>
              <a:gd name="connsiteX6" fmla="*/ 0 w 3954517"/>
              <a:gd name="connsiteY6" fmla="*/ 1663262 h 1866899"/>
              <a:gd name="connsiteX0" fmla="*/ 3846786 w 3954517"/>
              <a:gd name="connsiteY0" fmla="*/ 0 h 1873468"/>
              <a:gd name="connsiteX1" fmla="*/ 3854669 w 3954517"/>
              <a:gd name="connsiteY1" fmla="*/ 1442544 h 1873468"/>
              <a:gd name="connsiteX2" fmla="*/ 3247697 w 3954517"/>
              <a:gd name="connsiteY2" fmla="*/ 1576551 h 1873468"/>
              <a:gd name="connsiteX3" fmla="*/ 2120462 w 3954517"/>
              <a:gd name="connsiteY3" fmla="*/ 1576551 h 1873468"/>
              <a:gd name="connsiteX4" fmla="*/ 1954924 w 3954517"/>
              <a:gd name="connsiteY4" fmla="*/ 1836682 h 1873468"/>
              <a:gd name="connsiteX5" fmla="*/ 796159 w 3954517"/>
              <a:gd name="connsiteY5" fmla="*/ 1797269 h 1873468"/>
              <a:gd name="connsiteX6" fmla="*/ 0 w 3954517"/>
              <a:gd name="connsiteY6" fmla="*/ 1663262 h 1873468"/>
              <a:gd name="connsiteX0" fmla="*/ 3846786 w 3954517"/>
              <a:gd name="connsiteY0" fmla="*/ 0 h 1889234"/>
              <a:gd name="connsiteX1" fmla="*/ 3854669 w 3954517"/>
              <a:gd name="connsiteY1" fmla="*/ 1442544 h 1889234"/>
              <a:gd name="connsiteX2" fmla="*/ 3247697 w 3954517"/>
              <a:gd name="connsiteY2" fmla="*/ 1576551 h 1889234"/>
              <a:gd name="connsiteX3" fmla="*/ 2120462 w 3954517"/>
              <a:gd name="connsiteY3" fmla="*/ 1576551 h 1889234"/>
              <a:gd name="connsiteX4" fmla="*/ 1671145 w 3954517"/>
              <a:gd name="connsiteY4" fmla="*/ 1852448 h 1889234"/>
              <a:gd name="connsiteX5" fmla="*/ 796159 w 3954517"/>
              <a:gd name="connsiteY5" fmla="*/ 1797269 h 1889234"/>
              <a:gd name="connsiteX6" fmla="*/ 0 w 3954517"/>
              <a:gd name="connsiteY6" fmla="*/ 1663262 h 188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4517" h="1889234">
                <a:moveTo>
                  <a:pt x="3846786" y="0"/>
                </a:moveTo>
                <a:cubicBezTo>
                  <a:pt x="3872405" y="587265"/>
                  <a:pt x="3954517" y="1179786"/>
                  <a:pt x="3854669" y="1442544"/>
                </a:cubicBezTo>
                <a:cubicBezTo>
                  <a:pt x="3754821" y="1705303"/>
                  <a:pt x="3536731" y="1554217"/>
                  <a:pt x="3247697" y="1576551"/>
                </a:cubicBezTo>
                <a:cubicBezTo>
                  <a:pt x="2958663" y="1598885"/>
                  <a:pt x="2383221" y="1530568"/>
                  <a:pt x="2120462" y="1576551"/>
                </a:cubicBezTo>
                <a:cubicBezTo>
                  <a:pt x="1857703" y="1622534"/>
                  <a:pt x="1891862" y="1815662"/>
                  <a:pt x="1671145" y="1852448"/>
                </a:cubicBezTo>
                <a:cubicBezTo>
                  <a:pt x="1450428" y="1889234"/>
                  <a:pt x="1074683" y="1828800"/>
                  <a:pt x="796159" y="1797269"/>
                </a:cubicBezTo>
                <a:cubicBezTo>
                  <a:pt x="517635" y="1765738"/>
                  <a:pt x="192471" y="1784788"/>
                  <a:pt x="0" y="1663262"/>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5" name="Freeform 84"/>
          <p:cNvSpPr/>
          <p:nvPr/>
        </p:nvSpPr>
        <p:spPr>
          <a:xfrm>
            <a:off x="1215258" y="3185950"/>
            <a:ext cx="4162534" cy="1608301"/>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1781503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937844"/>
              <a:gd name="connsiteX1" fmla="*/ 3752193 w 3852041"/>
              <a:gd name="connsiteY1" fmla="*/ 1442544 h 1937844"/>
              <a:gd name="connsiteX2" fmla="*/ 3145221 w 3852041"/>
              <a:gd name="connsiteY2" fmla="*/ 1576551 h 1937844"/>
              <a:gd name="connsiteX3" fmla="*/ 1781503 w 3852041"/>
              <a:gd name="connsiteY3" fmla="*/ 1615965 h 1937844"/>
              <a:gd name="connsiteX4" fmla="*/ 1032641 w 3852041"/>
              <a:gd name="connsiteY4" fmla="*/ 1907627 h 1937844"/>
              <a:gd name="connsiteX5" fmla="*/ 693683 w 3852041"/>
              <a:gd name="connsiteY5" fmla="*/ 1797269 h 1937844"/>
              <a:gd name="connsiteX6" fmla="*/ 0 w 3852041"/>
              <a:gd name="connsiteY6" fmla="*/ 1497724 h 1937844"/>
              <a:gd name="connsiteX0" fmla="*/ 4067503 w 4175234"/>
              <a:gd name="connsiteY0" fmla="*/ 0 h 1907627"/>
              <a:gd name="connsiteX1" fmla="*/ 4075386 w 4175234"/>
              <a:gd name="connsiteY1" fmla="*/ 1442544 h 1907627"/>
              <a:gd name="connsiteX2" fmla="*/ 3468414 w 4175234"/>
              <a:gd name="connsiteY2" fmla="*/ 1576551 h 1907627"/>
              <a:gd name="connsiteX3" fmla="*/ 2104696 w 4175234"/>
              <a:gd name="connsiteY3" fmla="*/ 1615965 h 1907627"/>
              <a:gd name="connsiteX4" fmla="*/ 1355834 w 4175234"/>
              <a:gd name="connsiteY4" fmla="*/ 1907627 h 1907627"/>
              <a:gd name="connsiteX5" fmla="*/ 1016876 w 4175234"/>
              <a:gd name="connsiteY5" fmla="*/ 1797269 h 1907627"/>
              <a:gd name="connsiteX6" fmla="*/ 323193 w 4175234"/>
              <a:gd name="connsiteY6" fmla="*/ 1497724 h 1907627"/>
              <a:gd name="connsiteX0" fmla="*/ 4428796 w 4536527"/>
              <a:gd name="connsiteY0" fmla="*/ 0 h 1936530"/>
              <a:gd name="connsiteX1" fmla="*/ 4436679 w 4536527"/>
              <a:gd name="connsiteY1" fmla="*/ 1442544 h 1936530"/>
              <a:gd name="connsiteX2" fmla="*/ 3829707 w 4536527"/>
              <a:gd name="connsiteY2" fmla="*/ 1576551 h 1936530"/>
              <a:gd name="connsiteX3" fmla="*/ 2465989 w 4536527"/>
              <a:gd name="connsiteY3" fmla="*/ 1615965 h 1936530"/>
              <a:gd name="connsiteX4" fmla="*/ 1717127 w 4536527"/>
              <a:gd name="connsiteY4" fmla="*/ 1907627 h 1936530"/>
              <a:gd name="connsiteX5" fmla="*/ 172107 w 4536527"/>
              <a:gd name="connsiteY5" fmla="*/ 1868213 h 1936530"/>
              <a:gd name="connsiteX6" fmla="*/ 684486 w 4536527"/>
              <a:gd name="connsiteY6" fmla="*/ 1497724 h 1936530"/>
              <a:gd name="connsiteX0" fmla="*/ 4887310 w 4995041"/>
              <a:gd name="connsiteY0" fmla="*/ 0 h 1929961"/>
              <a:gd name="connsiteX1" fmla="*/ 4895193 w 4995041"/>
              <a:gd name="connsiteY1" fmla="*/ 1442544 h 1929961"/>
              <a:gd name="connsiteX2" fmla="*/ 4288221 w 4995041"/>
              <a:gd name="connsiteY2" fmla="*/ 1576551 h 1929961"/>
              <a:gd name="connsiteX3" fmla="*/ 2924503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2601310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041" h="1929961">
                <a:moveTo>
                  <a:pt x="4887310" y="0"/>
                </a:moveTo>
                <a:cubicBezTo>
                  <a:pt x="4912929" y="587265"/>
                  <a:pt x="4995041" y="1179786"/>
                  <a:pt x="4895193" y="1442544"/>
                </a:cubicBezTo>
                <a:cubicBezTo>
                  <a:pt x="4795345" y="1705303"/>
                  <a:pt x="4670535" y="1547647"/>
                  <a:pt x="4288221" y="1576551"/>
                </a:cubicBezTo>
                <a:cubicBezTo>
                  <a:pt x="3905907" y="1605455"/>
                  <a:pt x="2953407" y="1560786"/>
                  <a:pt x="2601310" y="1615965"/>
                </a:cubicBezTo>
                <a:cubicBezTo>
                  <a:pt x="2249213" y="1671144"/>
                  <a:pt x="2356944" y="1877410"/>
                  <a:pt x="2175641" y="1907627"/>
                </a:cubicBezTo>
                <a:cubicBezTo>
                  <a:pt x="819807" y="1898430"/>
                  <a:pt x="993228" y="1929961"/>
                  <a:pt x="630621" y="1868213"/>
                </a:cubicBezTo>
                <a:cubicBezTo>
                  <a:pt x="268014" y="1806465"/>
                  <a:pt x="192471" y="1658664"/>
                  <a:pt x="0" y="1537138"/>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6" name="Freeform 85"/>
          <p:cNvSpPr/>
          <p:nvPr/>
        </p:nvSpPr>
        <p:spPr>
          <a:xfrm>
            <a:off x="1401379" y="3227553"/>
            <a:ext cx="4720898" cy="1608301"/>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1781503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937844"/>
              <a:gd name="connsiteX1" fmla="*/ 3752193 w 3852041"/>
              <a:gd name="connsiteY1" fmla="*/ 1442544 h 1937844"/>
              <a:gd name="connsiteX2" fmla="*/ 3145221 w 3852041"/>
              <a:gd name="connsiteY2" fmla="*/ 1576551 h 1937844"/>
              <a:gd name="connsiteX3" fmla="*/ 1781503 w 3852041"/>
              <a:gd name="connsiteY3" fmla="*/ 1615965 h 1937844"/>
              <a:gd name="connsiteX4" fmla="*/ 1032641 w 3852041"/>
              <a:gd name="connsiteY4" fmla="*/ 1907627 h 1937844"/>
              <a:gd name="connsiteX5" fmla="*/ 693683 w 3852041"/>
              <a:gd name="connsiteY5" fmla="*/ 1797269 h 1937844"/>
              <a:gd name="connsiteX6" fmla="*/ 0 w 3852041"/>
              <a:gd name="connsiteY6" fmla="*/ 1497724 h 1937844"/>
              <a:gd name="connsiteX0" fmla="*/ 4067503 w 4175234"/>
              <a:gd name="connsiteY0" fmla="*/ 0 h 1907627"/>
              <a:gd name="connsiteX1" fmla="*/ 4075386 w 4175234"/>
              <a:gd name="connsiteY1" fmla="*/ 1442544 h 1907627"/>
              <a:gd name="connsiteX2" fmla="*/ 3468414 w 4175234"/>
              <a:gd name="connsiteY2" fmla="*/ 1576551 h 1907627"/>
              <a:gd name="connsiteX3" fmla="*/ 2104696 w 4175234"/>
              <a:gd name="connsiteY3" fmla="*/ 1615965 h 1907627"/>
              <a:gd name="connsiteX4" fmla="*/ 1355834 w 4175234"/>
              <a:gd name="connsiteY4" fmla="*/ 1907627 h 1907627"/>
              <a:gd name="connsiteX5" fmla="*/ 1016876 w 4175234"/>
              <a:gd name="connsiteY5" fmla="*/ 1797269 h 1907627"/>
              <a:gd name="connsiteX6" fmla="*/ 323193 w 4175234"/>
              <a:gd name="connsiteY6" fmla="*/ 1497724 h 1907627"/>
              <a:gd name="connsiteX0" fmla="*/ 4428796 w 4536527"/>
              <a:gd name="connsiteY0" fmla="*/ 0 h 1936530"/>
              <a:gd name="connsiteX1" fmla="*/ 4436679 w 4536527"/>
              <a:gd name="connsiteY1" fmla="*/ 1442544 h 1936530"/>
              <a:gd name="connsiteX2" fmla="*/ 3829707 w 4536527"/>
              <a:gd name="connsiteY2" fmla="*/ 1576551 h 1936530"/>
              <a:gd name="connsiteX3" fmla="*/ 2465989 w 4536527"/>
              <a:gd name="connsiteY3" fmla="*/ 1615965 h 1936530"/>
              <a:gd name="connsiteX4" fmla="*/ 1717127 w 4536527"/>
              <a:gd name="connsiteY4" fmla="*/ 1907627 h 1936530"/>
              <a:gd name="connsiteX5" fmla="*/ 172107 w 4536527"/>
              <a:gd name="connsiteY5" fmla="*/ 1868213 h 1936530"/>
              <a:gd name="connsiteX6" fmla="*/ 684486 w 4536527"/>
              <a:gd name="connsiteY6" fmla="*/ 1497724 h 1936530"/>
              <a:gd name="connsiteX0" fmla="*/ 4887310 w 4995041"/>
              <a:gd name="connsiteY0" fmla="*/ 0 h 1929961"/>
              <a:gd name="connsiteX1" fmla="*/ 4895193 w 4995041"/>
              <a:gd name="connsiteY1" fmla="*/ 1442544 h 1929961"/>
              <a:gd name="connsiteX2" fmla="*/ 4288221 w 4995041"/>
              <a:gd name="connsiteY2" fmla="*/ 1576551 h 1929961"/>
              <a:gd name="connsiteX3" fmla="*/ 2924503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2601310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1871515 w 4995041"/>
              <a:gd name="connsiteY3" fmla="*/ 1623848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1871515 w 4995041"/>
              <a:gd name="connsiteY3" fmla="*/ 1623848 h 1929961"/>
              <a:gd name="connsiteX4" fmla="*/ 1633508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1996623 w 4995041"/>
              <a:gd name="connsiteY3" fmla="*/ 1600199 h 1929961"/>
              <a:gd name="connsiteX4" fmla="*/ 1633508 w 4995041"/>
              <a:gd name="connsiteY4" fmla="*/ 1907627 h 1929961"/>
              <a:gd name="connsiteX5" fmla="*/ 630621 w 4995041"/>
              <a:gd name="connsiteY5" fmla="*/ 1868213 h 1929961"/>
              <a:gd name="connsiteX6" fmla="*/ 0 w 4995041"/>
              <a:gd name="connsiteY6" fmla="*/ 1537138 h 192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041" h="1929961">
                <a:moveTo>
                  <a:pt x="4887310" y="0"/>
                </a:moveTo>
                <a:cubicBezTo>
                  <a:pt x="4912929" y="587265"/>
                  <a:pt x="4995041" y="1179786"/>
                  <a:pt x="4895193" y="1442544"/>
                </a:cubicBezTo>
                <a:cubicBezTo>
                  <a:pt x="4795345" y="1705303"/>
                  <a:pt x="4771316" y="1550275"/>
                  <a:pt x="4288221" y="1576551"/>
                </a:cubicBezTo>
                <a:cubicBezTo>
                  <a:pt x="3805126" y="1602827"/>
                  <a:pt x="2439075" y="1545020"/>
                  <a:pt x="1996623" y="1600199"/>
                </a:cubicBezTo>
                <a:cubicBezTo>
                  <a:pt x="1554171" y="1655378"/>
                  <a:pt x="1814811" y="1877410"/>
                  <a:pt x="1633508" y="1907627"/>
                </a:cubicBezTo>
                <a:cubicBezTo>
                  <a:pt x="277674" y="1898430"/>
                  <a:pt x="902872" y="1929961"/>
                  <a:pt x="630621" y="1868213"/>
                </a:cubicBezTo>
                <a:cubicBezTo>
                  <a:pt x="358370" y="1806465"/>
                  <a:pt x="192471" y="1658664"/>
                  <a:pt x="0" y="1537138"/>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2" name="Freeform 71"/>
          <p:cNvSpPr/>
          <p:nvPr/>
        </p:nvSpPr>
        <p:spPr>
          <a:xfrm>
            <a:off x="2928665" y="1445172"/>
            <a:ext cx="2451318" cy="841053"/>
          </a:xfrm>
          <a:custGeom>
            <a:avLst/>
            <a:gdLst>
              <a:gd name="connsiteX0" fmla="*/ 122183 w 3182007"/>
              <a:gd name="connsiteY0" fmla="*/ 0 h 4162097"/>
              <a:gd name="connsiteX1" fmla="*/ 106418 w 3182007"/>
              <a:gd name="connsiteY1" fmla="*/ 3570890 h 4162097"/>
              <a:gd name="connsiteX2" fmla="*/ 145831 w 3182007"/>
              <a:gd name="connsiteY2" fmla="*/ 3547242 h 4162097"/>
              <a:gd name="connsiteX3" fmla="*/ 981404 w 3182007"/>
              <a:gd name="connsiteY3" fmla="*/ 3523594 h 4162097"/>
              <a:gd name="connsiteX4" fmla="*/ 2833852 w 3182007"/>
              <a:gd name="connsiteY4" fmla="*/ 3515711 h 4162097"/>
              <a:gd name="connsiteX5" fmla="*/ 3070335 w 3182007"/>
              <a:gd name="connsiteY5" fmla="*/ 3413235 h 4162097"/>
              <a:gd name="connsiteX6" fmla="*/ 3109749 w 3182007"/>
              <a:gd name="connsiteY6" fmla="*/ 993228 h 4162097"/>
              <a:gd name="connsiteX7" fmla="*/ 3109749 w 3182007"/>
              <a:gd name="connsiteY7" fmla="*/ 993228 h 4162097"/>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19555 w 3179379"/>
              <a:gd name="connsiteY0" fmla="*/ 0 h 3833649"/>
              <a:gd name="connsiteX1" fmla="*/ 143203 w 3179379"/>
              <a:gd name="connsiteY1" fmla="*/ 3547242 h 3833649"/>
              <a:gd name="connsiteX2" fmla="*/ 978776 w 3179379"/>
              <a:gd name="connsiteY2" fmla="*/ 3523594 h 3833649"/>
              <a:gd name="connsiteX3" fmla="*/ 2831224 w 3179379"/>
              <a:gd name="connsiteY3" fmla="*/ 3515711 h 3833649"/>
              <a:gd name="connsiteX4" fmla="*/ 3067707 w 3179379"/>
              <a:gd name="connsiteY4" fmla="*/ 3413235 h 3833649"/>
              <a:gd name="connsiteX5" fmla="*/ 3107121 w 3179379"/>
              <a:gd name="connsiteY5" fmla="*/ 993228 h 3833649"/>
              <a:gd name="connsiteX6" fmla="*/ 3107121 w 317937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5954707"/>
              <a:gd name="connsiteX1" fmla="*/ 143203 w 3092669"/>
              <a:gd name="connsiteY1" fmla="*/ 3570890 h 5954707"/>
              <a:gd name="connsiteX2" fmla="*/ 892066 w 3092669"/>
              <a:gd name="connsiteY2" fmla="*/ 3523594 h 5954707"/>
              <a:gd name="connsiteX3" fmla="*/ 2744514 w 3092669"/>
              <a:gd name="connsiteY3" fmla="*/ 3515711 h 5954707"/>
              <a:gd name="connsiteX4" fmla="*/ 2980997 w 3092669"/>
              <a:gd name="connsiteY4" fmla="*/ 3413235 h 5954707"/>
              <a:gd name="connsiteX5" fmla="*/ 3020411 w 3092669"/>
              <a:gd name="connsiteY5" fmla="*/ 993228 h 5954707"/>
              <a:gd name="connsiteX6" fmla="*/ 2994661 w 3092669"/>
              <a:gd name="connsiteY6" fmla="*/ 5954707 h 5954707"/>
              <a:gd name="connsiteX0" fmla="*/ 32845 w 3092669"/>
              <a:gd name="connsiteY0" fmla="*/ 0 h 5954707"/>
              <a:gd name="connsiteX1" fmla="*/ 143203 w 3092669"/>
              <a:gd name="connsiteY1" fmla="*/ 3570890 h 5954707"/>
              <a:gd name="connsiteX2" fmla="*/ 892066 w 3092669"/>
              <a:gd name="connsiteY2" fmla="*/ 3523594 h 5954707"/>
              <a:gd name="connsiteX3" fmla="*/ 2744514 w 3092669"/>
              <a:gd name="connsiteY3" fmla="*/ 3515711 h 5954707"/>
              <a:gd name="connsiteX4" fmla="*/ 2980997 w 3092669"/>
              <a:gd name="connsiteY4" fmla="*/ 3413235 h 5954707"/>
              <a:gd name="connsiteX5" fmla="*/ 2994661 w 3092669"/>
              <a:gd name="connsiteY5" fmla="*/ 5954707 h 595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669" h="5954707">
                <a:moveTo>
                  <a:pt x="32845" y="0"/>
                </a:moveTo>
                <a:cubicBezTo>
                  <a:pt x="37772" y="739009"/>
                  <a:pt x="0" y="2983624"/>
                  <a:pt x="143203" y="3570890"/>
                </a:cubicBezTo>
                <a:cubicBezTo>
                  <a:pt x="179989" y="3712780"/>
                  <a:pt x="642445" y="3539359"/>
                  <a:pt x="892066" y="3523594"/>
                </a:cubicBezTo>
                <a:lnTo>
                  <a:pt x="2744514" y="3515711"/>
                </a:lnTo>
                <a:cubicBezTo>
                  <a:pt x="3092669" y="3497318"/>
                  <a:pt x="2939306" y="3006736"/>
                  <a:pt x="2980997" y="3413235"/>
                </a:cubicBezTo>
                <a:cubicBezTo>
                  <a:pt x="3022688" y="3819734"/>
                  <a:pt x="2991814" y="5425234"/>
                  <a:pt x="2994661" y="5954707"/>
                </a:cubicBez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3" name="Freeform 72"/>
          <p:cNvSpPr/>
          <p:nvPr/>
        </p:nvSpPr>
        <p:spPr>
          <a:xfrm>
            <a:off x="3009681" y="1486776"/>
            <a:ext cx="2448778" cy="799288"/>
          </a:xfrm>
          <a:custGeom>
            <a:avLst/>
            <a:gdLst>
              <a:gd name="connsiteX0" fmla="*/ 122183 w 3182007"/>
              <a:gd name="connsiteY0" fmla="*/ 0 h 4162097"/>
              <a:gd name="connsiteX1" fmla="*/ 106418 w 3182007"/>
              <a:gd name="connsiteY1" fmla="*/ 3570890 h 4162097"/>
              <a:gd name="connsiteX2" fmla="*/ 145831 w 3182007"/>
              <a:gd name="connsiteY2" fmla="*/ 3547242 h 4162097"/>
              <a:gd name="connsiteX3" fmla="*/ 981404 w 3182007"/>
              <a:gd name="connsiteY3" fmla="*/ 3523594 h 4162097"/>
              <a:gd name="connsiteX4" fmla="*/ 2833852 w 3182007"/>
              <a:gd name="connsiteY4" fmla="*/ 3515711 h 4162097"/>
              <a:gd name="connsiteX5" fmla="*/ 3070335 w 3182007"/>
              <a:gd name="connsiteY5" fmla="*/ 3413235 h 4162097"/>
              <a:gd name="connsiteX6" fmla="*/ 3109749 w 3182007"/>
              <a:gd name="connsiteY6" fmla="*/ 993228 h 4162097"/>
              <a:gd name="connsiteX7" fmla="*/ 3109749 w 3182007"/>
              <a:gd name="connsiteY7" fmla="*/ 993228 h 4162097"/>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19555 w 3179379"/>
              <a:gd name="connsiteY0" fmla="*/ 0 h 3833649"/>
              <a:gd name="connsiteX1" fmla="*/ 143203 w 3179379"/>
              <a:gd name="connsiteY1" fmla="*/ 3547242 h 3833649"/>
              <a:gd name="connsiteX2" fmla="*/ 978776 w 3179379"/>
              <a:gd name="connsiteY2" fmla="*/ 3523594 h 3833649"/>
              <a:gd name="connsiteX3" fmla="*/ 2831224 w 3179379"/>
              <a:gd name="connsiteY3" fmla="*/ 3515711 h 3833649"/>
              <a:gd name="connsiteX4" fmla="*/ 3067707 w 3179379"/>
              <a:gd name="connsiteY4" fmla="*/ 3413235 h 3833649"/>
              <a:gd name="connsiteX5" fmla="*/ 3107121 w 3179379"/>
              <a:gd name="connsiteY5" fmla="*/ 993228 h 3833649"/>
              <a:gd name="connsiteX6" fmla="*/ 3107121 w 317937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6675112"/>
              <a:gd name="connsiteX1" fmla="*/ 143203 w 3092669"/>
              <a:gd name="connsiteY1" fmla="*/ 3570890 h 6675112"/>
              <a:gd name="connsiteX2" fmla="*/ 892066 w 3092669"/>
              <a:gd name="connsiteY2" fmla="*/ 3523594 h 6675112"/>
              <a:gd name="connsiteX3" fmla="*/ 2744514 w 3092669"/>
              <a:gd name="connsiteY3" fmla="*/ 3515711 h 6675112"/>
              <a:gd name="connsiteX4" fmla="*/ 2980997 w 3092669"/>
              <a:gd name="connsiteY4" fmla="*/ 3413235 h 6675112"/>
              <a:gd name="connsiteX5" fmla="*/ 3020411 w 3092669"/>
              <a:gd name="connsiteY5" fmla="*/ 993228 h 6675112"/>
              <a:gd name="connsiteX6" fmla="*/ 3077561 w 3092669"/>
              <a:gd name="connsiteY6" fmla="*/ 6675112 h 6675112"/>
              <a:gd name="connsiteX0" fmla="*/ 32845 w 3092669"/>
              <a:gd name="connsiteY0" fmla="*/ 0 h 6675112"/>
              <a:gd name="connsiteX1" fmla="*/ 143203 w 3092669"/>
              <a:gd name="connsiteY1" fmla="*/ 3570890 h 6675112"/>
              <a:gd name="connsiteX2" fmla="*/ 892066 w 3092669"/>
              <a:gd name="connsiteY2" fmla="*/ 3523594 h 6675112"/>
              <a:gd name="connsiteX3" fmla="*/ 2744514 w 3092669"/>
              <a:gd name="connsiteY3" fmla="*/ 3515711 h 6675112"/>
              <a:gd name="connsiteX4" fmla="*/ 2980997 w 3092669"/>
              <a:gd name="connsiteY4" fmla="*/ 3413235 h 6675112"/>
              <a:gd name="connsiteX5" fmla="*/ 2922439 w 3092669"/>
              <a:gd name="connsiteY5" fmla="*/ 3606897 h 6675112"/>
              <a:gd name="connsiteX6" fmla="*/ 3077561 w 3092669"/>
              <a:gd name="connsiteY6" fmla="*/ 6675112 h 6675112"/>
              <a:gd name="connsiteX0" fmla="*/ 32845 w 3077561"/>
              <a:gd name="connsiteY0" fmla="*/ 0 h 6675112"/>
              <a:gd name="connsiteX1" fmla="*/ 143203 w 3077561"/>
              <a:gd name="connsiteY1" fmla="*/ 3570890 h 6675112"/>
              <a:gd name="connsiteX2" fmla="*/ 892066 w 3077561"/>
              <a:gd name="connsiteY2" fmla="*/ 3523594 h 6675112"/>
              <a:gd name="connsiteX3" fmla="*/ 2442436 w 3077561"/>
              <a:gd name="connsiteY3" fmla="*/ 3742996 h 6675112"/>
              <a:gd name="connsiteX4" fmla="*/ 2980997 w 3077561"/>
              <a:gd name="connsiteY4" fmla="*/ 3413235 h 6675112"/>
              <a:gd name="connsiteX5" fmla="*/ 2922439 w 3077561"/>
              <a:gd name="connsiteY5" fmla="*/ 3606897 h 6675112"/>
              <a:gd name="connsiteX6" fmla="*/ 3077561 w 3077561"/>
              <a:gd name="connsiteY6" fmla="*/ 6675112 h 6675112"/>
              <a:gd name="connsiteX0" fmla="*/ 32845 w 3077561"/>
              <a:gd name="connsiteY0" fmla="*/ 0 h 6675112"/>
              <a:gd name="connsiteX1" fmla="*/ 143203 w 3077561"/>
              <a:gd name="connsiteY1" fmla="*/ 3570890 h 6675112"/>
              <a:gd name="connsiteX2" fmla="*/ 892066 w 3077561"/>
              <a:gd name="connsiteY2" fmla="*/ 3523594 h 6675112"/>
              <a:gd name="connsiteX3" fmla="*/ 2442436 w 3077561"/>
              <a:gd name="connsiteY3" fmla="*/ 3742996 h 6675112"/>
              <a:gd name="connsiteX4" fmla="*/ 2922439 w 3077561"/>
              <a:gd name="connsiteY4" fmla="*/ 3606897 h 6675112"/>
              <a:gd name="connsiteX5" fmla="*/ 3077561 w 3077561"/>
              <a:gd name="connsiteY5" fmla="*/ 6675112 h 6675112"/>
              <a:gd name="connsiteX0" fmla="*/ 32845 w 2971425"/>
              <a:gd name="connsiteY0" fmla="*/ 0 h 6675112"/>
              <a:gd name="connsiteX1" fmla="*/ 143203 w 2971425"/>
              <a:gd name="connsiteY1" fmla="*/ 3570890 h 6675112"/>
              <a:gd name="connsiteX2" fmla="*/ 892066 w 2971425"/>
              <a:gd name="connsiteY2" fmla="*/ 3523594 h 6675112"/>
              <a:gd name="connsiteX3" fmla="*/ 2442436 w 2971425"/>
              <a:gd name="connsiteY3" fmla="*/ 3742996 h 6675112"/>
              <a:gd name="connsiteX4" fmla="*/ 2922439 w 2971425"/>
              <a:gd name="connsiteY4" fmla="*/ 3606897 h 6675112"/>
              <a:gd name="connsiteX5" fmla="*/ 2971425 w 2971425"/>
              <a:gd name="connsiteY5" fmla="*/ 6675112 h 6675112"/>
              <a:gd name="connsiteX0" fmla="*/ 32845 w 2938533"/>
              <a:gd name="connsiteY0" fmla="*/ 0 h 6675112"/>
              <a:gd name="connsiteX1" fmla="*/ 143203 w 2938533"/>
              <a:gd name="connsiteY1" fmla="*/ 3570890 h 6675112"/>
              <a:gd name="connsiteX2" fmla="*/ 892066 w 2938533"/>
              <a:gd name="connsiteY2" fmla="*/ 3523594 h 6675112"/>
              <a:gd name="connsiteX3" fmla="*/ 2442436 w 2938533"/>
              <a:gd name="connsiteY3" fmla="*/ 3742996 h 6675112"/>
              <a:gd name="connsiteX4" fmla="*/ 2922439 w 2938533"/>
              <a:gd name="connsiteY4" fmla="*/ 3606897 h 6675112"/>
              <a:gd name="connsiteX5" fmla="*/ 2889782 w 2938533"/>
              <a:gd name="connsiteY5" fmla="*/ 6675112 h 66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8533" h="6675112">
                <a:moveTo>
                  <a:pt x="32845" y="0"/>
                </a:moveTo>
                <a:cubicBezTo>
                  <a:pt x="37772" y="739009"/>
                  <a:pt x="0" y="2983624"/>
                  <a:pt x="143203" y="3570890"/>
                </a:cubicBezTo>
                <a:cubicBezTo>
                  <a:pt x="179989" y="3712780"/>
                  <a:pt x="642445" y="3539359"/>
                  <a:pt x="892066" y="3523594"/>
                </a:cubicBezTo>
                <a:lnTo>
                  <a:pt x="2442436" y="3742996"/>
                </a:lnTo>
                <a:cubicBezTo>
                  <a:pt x="2780831" y="3756880"/>
                  <a:pt x="2816585" y="3118211"/>
                  <a:pt x="2922439" y="3606897"/>
                </a:cubicBezTo>
                <a:cubicBezTo>
                  <a:pt x="2938533" y="4150543"/>
                  <a:pt x="2870732" y="4781151"/>
                  <a:pt x="2889782" y="6675112"/>
                </a:cubicBez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4" name="Freeform 73"/>
          <p:cNvSpPr/>
          <p:nvPr/>
        </p:nvSpPr>
        <p:spPr>
          <a:xfrm>
            <a:off x="2965888" y="1462690"/>
            <a:ext cx="2577224" cy="876842"/>
          </a:xfrm>
          <a:custGeom>
            <a:avLst/>
            <a:gdLst>
              <a:gd name="connsiteX0" fmla="*/ 122183 w 3182007"/>
              <a:gd name="connsiteY0" fmla="*/ 0 h 4162097"/>
              <a:gd name="connsiteX1" fmla="*/ 106418 w 3182007"/>
              <a:gd name="connsiteY1" fmla="*/ 3570890 h 4162097"/>
              <a:gd name="connsiteX2" fmla="*/ 145831 w 3182007"/>
              <a:gd name="connsiteY2" fmla="*/ 3547242 h 4162097"/>
              <a:gd name="connsiteX3" fmla="*/ 981404 w 3182007"/>
              <a:gd name="connsiteY3" fmla="*/ 3523594 h 4162097"/>
              <a:gd name="connsiteX4" fmla="*/ 2833852 w 3182007"/>
              <a:gd name="connsiteY4" fmla="*/ 3515711 h 4162097"/>
              <a:gd name="connsiteX5" fmla="*/ 3070335 w 3182007"/>
              <a:gd name="connsiteY5" fmla="*/ 3413235 h 4162097"/>
              <a:gd name="connsiteX6" fmla="*/ 3109749 w 3182007"/>
              <a:gd name="connsiteY6" fmla="*/ 993228 h 4162097"/>
              <a:gd name="connsiteX7" fmla="*/ 3109749 w 3182007"/>
              <a:gd name="connsiteY7" fmla="*/ 993228 h 4162097"/>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19555 w 3179379"/>
              <a:gd name="connsiteY0" fmla="*/ 0 h 3833649"/>
              <a:gd name="connsiteX1" fmla="*/ 143203 w 3179379"/>
              <a:gd name="connsiteY1" fmla="*/ 3547242 h 3833649"/>
              <a:gd name="connsiteX2" fmla="*/ 978776 w 3179379"/>
              <a:gd name="connsiteY2" fmla="*/ 3523594 h 3833649"/>
              <a:gd name="connsiteX3" fmla="*/ 2831224 w 3179379"/>
              <a:gd name="connsiteY3" fmla="*/ 3515711 h 3833649"/>
              <a:gd name="connsiteX4" fmla="*/ 3067707 w 3179379"/>
              <a:gd name="connsiteY4" fmla="*/ 3413235 h 3833649"/>
              <a:gd name="connsiteX5" fmla="*/ 3107121 w 3179379"/>
              <a:gd name="connsiteY5" fmla="*/ 993228 h 3833649"/>
              <a:gd name="connsiteX6" fmla="*/ 3107121 w 317937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7159370"/>
              <a:gd name="connsiteX1" fmla="*/ 143203 w 3092669"/>
              <a:gd name="connsiteY1" fmla="*/ 3570890 h 7159370"/>
              <a:gd name="connsiteX2" fmla="*/ 892066 w 3092669"/>
              <a:gd name="connsiteY2" fmla="*/ 3523594 h 7159370"/>
              <a:gd name="connsiteX3" fmla="*/ 2744514 w 3092669"/>
              <a:gd name="connsiteY3" fmla="*/ 3515711 h 7159370"/>
              <a:gd name="connsiteX4" fmla="*/ 2980997 w 3092669"/>
              <a:gd name="connsiteY4" fmla="*/ 3413235 h 7159370"/>
              <a:gd name="connsiteX5" fmla="*/ 3020411 w 3092669"/>
              <a:gd name="connsiteY5" fmla="*/ 993228 h 7159370"/>
              <a:gd name="connsiteX6" fmla="*/ 3053068 w 3092669"/>
              <a:gd name="connsiteY6" fmla="*/ 7159370 h 7159370"/>
              <a:gd name="connsiteX0" fmla="*/ 32845 w 3092669"/>
              <a:gd name="connsiteY0" fmla="*/ 0 h 7159370"/>
              <a:gd name="connsiteX1" fmla="*/ 143203 w 3092669"/>
              <a:gd name="connsiteY1" fmla="*/ 3570890 h 7159370"/>
              <a:gd name="connsiteX2" fmla="*/ 892066 w 3092669"/>
              <a:gd name="connsiteY2" fmla="*/ 3523594 h 7159370"/>
              <a:gd name="connsiteX3" fmla="*/ 2744514 w 3092669"/>
              <a:gd name="connsiteY3" fmla="*/ 3515711 h 7159370"/>
              <a:gd name="connsiteX4" fmla="*/ 2980997 w 3092669"/>
              <a:gd name="connsiteY4" fmla="*/ 3413235 h 7159370"/>
              <a:gd name="connsiteX5" fmla="*/ 3053068 w 3092669"/>
              <a:gd name="connsiteY5" fmla="*/ 7159370 h 7159370"/>
              <a:gd name="connsiteX0" fmla="*/ 32845 w 3092669"/>
              <a:gd name="connsiteY0" fmla="*/ 0 h 7159370"/>
              <a:gd name="connsiteX1" fmla="*/ 143203 w 3092669"/>
              <a:gd name="connsiteY1" fmla="*/ 3570890 h 7159370"/>
              <a:gd name="connsiteX2" fmla="*/ 892066 w 3092669"/>
              <a:gd name="connsiteY2" fmla="*/ 3523594 h 7159370"/>
              <a:gd name="connsiteX3" fmla="*/ 2744514 w 3092669"/>
              <a:gd name="connsiteY3" fmla="*/ 3515711 h 7159370"/>
              <a:gd name="connsiteX4" fmla="*/ 2956504 w 3092669"/>
              <a:gd name="connsiteY4" fmla="*/ 4579803 h 7159370"/>
              <a:gd name="connsiteX5" fmla="*/ 3053068 w 3092669"/>
              <a:gd name="connsiteY5" fmla="*/ 7159370 h 715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669" h="7159370">
                <a:moveTo>
                  <a:pt x="32845" y="0"/>
                </a:moveTo>
                <a:cubicBezTo>
                  <a:pt x="37772" y="739009"/>
                  <a:pt x="0" y="2983624"/>
                  <a:pt x="143203" y="3570890"/>
                </a:cubicBezTo>
                <a:cubicBezTo>
                  <a:pt x="179989" y="3712780"/>
                  <a:pt x="642445" y="3539359"/>
                  <a:pt x="892066" y="3523594"/>
                </a:cubicBezTo>
                <a:lnTo>
                  <a:pt x="2744514" y="3515711"/>
                </a:lnTo>
                <a:cubicBezTo>
                  <a:pt x="3092669" y="3497318"/>
                  <a:pt x="2905078" y="3972527"/>
                  <a:pt x="2956504" y="4579803"/>
                </a:cubicBezTo>
                <a:cubicBezTo>
                  <a:pt x="3007930" y="5187080"/>
                  <a:pt x="3038053" y="6378925"/>
                  <a:pt x="3053068" y="7159370"/>
                </a:cubicBez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5" name="Freeform 74"/>
          <p:cNvSpPr/>
          <p:nvPr/>
        </p:nvSpPr>
        <p:spPr>
          <a:xfrm>
            <a:off x="2791126" y="1478019"/>
            <a:ext cx="3392460" cy="3400808"/>
          </a:xfrm>
          <a:custGeom>
            <a:avLst/>
            <a:gdLst>
              <a:gd name="connsiteX0" fmla="*/ 528145 w 4721772"/>
              <a:gd name="connsiteY0" fmla="*/ 0 h 4045169"/>
              <a:gd name="connsiteX1" fmla="*/ 551793 w 4721772"/>
              <a:gd name="connsiteY1" fmla="*/ 3452648 h 4045169"/>
              <a:gd name="connsiteX2" fmla="*/ 591207 w 4721772"/>
              <a:gd name="connsiteY2" fmla="*/ 3555124 h 4045169"/>
              <a:gd name="connsiteX3" fmla="*/ 4099034 w 4721772"/>
              <a:gd name="connsiteY3" fmla="*/ 3539358 h 4045169"/>
              <a:gd name="connsiteX4" fmla="*/ 4327634 w 4721772"/>
              <a:gd name="connsiteY4" fmla="*/ 1458310 h 4045169"/>
              <a:gd name="connsiteX5" fmla="*/ 4327634 w 4721772"/>
              <a:gd name="connsiteY5" fmla="*/ 1458310 h 4045169"/>
              <a:gd name="connsiteX0" fmla="*/ 236483 w 4180489"/>
              <a:gd name="connsiteY0" fmla="*/ 0 h 4033345"/>
              <a:gd name="connsiteX1" fmla="*/ 260131 w 4180489"/>
              <a:gd name="connsiteY1" fmla="*/ 3452648 h 4033345"/>
              <a:gd name="connsiteX2" fmla="*/ 1797269 w 4180489"/>
              <a:gd name="connsiteY2" fmla="*/ 3484179 h 4033345"/>
              <a:gd name="connsiteX3" fmla="*/ 3807372 w 4180489"/>
              <a:gd name="connsiteY3" fmla="*/ 3539358 h 4033345"/>
              <a:gd name="connsiteX4" fmla="*/ 4035972 w 4180489"/>
              <a:gd name="connsiteY4" fmla="*/ 1458310 h 4033345"/>
              <a:gd name="connsiteX5" fmla="*/ 4035972 w 4180489"/>
              <a:gd name="connsiteY5" fmla="*/ 1458310 h 4033345"/>
              <a:gd name="connsiteX0" fmla="*/ 126946 w 4070952"/>
              <a:gd name="connsiteY0" fmla="*/ 0 h 4080970"/>
              <a:gd name="connsiteX1" fmla="*/ 260131 w 4070952"/>
              <a:gd name="connsiteY1" fmla="*/ 3500273 h 4080970"/>
              <a:gd name="connsiteX2" fmla="*/ 1687732 w 4070952"/>
              <a:gd name="connsiteY2" fmla="*/ 3484179 h 4080970"/>
              <a:gd name="connsiteX3" fmla="*/ 3697835 w 4070952"/>
              <a:gd name="connsiteY3" fmla="*/ 3539358 h 4080970"/>
              <a:gd name="connsiteX4" fmla="*/ 3926435 w 4070952"/>
              <a:gd name="connsiteY4" fmla="*/ 1458310 h 4080970"/>
              <a:gd name="connsiteX5" fmla="*/ 3926435 w 4070952"/>
              <a:gd name="connsiteY5" fmla="*/ 1458310 h 40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952" h="4080970">
                <a:moveTo>
                  <a:pt x="126946" y="0"/>
                </a:moveTo>
                <a:cubicBezTo>
                  <a:pt x="133515" y="1430063"/>
                  <a:pt x="0" y="2919576"/>
                  <a:pt x="260131" y="3500273"/>
                </a:cubicBezTo>
                <a:cubicBezTo>
                  <a:pt x="520262" y="4080970"/>
                  <a:pt x="1114781" y="3477665"/>
                  <a:pt x="1687732" y="3484179"/>
                </a:cubicBezTo>
                <a:cubicBezTo>
                  <a:pt x="2260683" y="3490693"/>
                  <a:pt x="3324718" y="3877003"/>
                  <a:pt x="3697835" y="3539358"/>
                </a:cubicBezTo>
                <a:cubicBezTo>
                  <a:pt x="4070952" y="3201713"/>
                  <a:pt x="3926435" y="1458310"/>
                  <a:pt x="3926435" y="1458310"/>
                </a:cubicBezTo>
                <a:lnTo>
                  <a:pt x="3926435" y="1458310"/>
                </a:lnTo>
              </a:path>
            </a:pathLst>
          </a:cu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9" name="Freeform 78"/>
          <p:cNvSpPr/>
          <p:nvPr/>
        </p:nvSpPr>
        <p:spPr>
          <a:xfrm flipV="1">
            <a:off x="4490358" y="2118265"/>
            <a:ext cx="136073" cy="657592"/>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0" fmla="*/ 567558 w 626678"/>
              <a:gd name="connsiteY0" fmla="*/ 0 h 2584231"/>
              <a:gd name="connsiteX1" fmla="*/ 583323 w 626678"/>
              <a:gd name="connsiteY1" fmla="*/ 2081048 h 2584231"/>
              <a:gd name="connsiteX2" fmla="*/ 307427 w 626678"/>
              <a:gd name="connsiteY2" fmla="*/ 2561896 h 2584231"/>
              <a:gd name="connsiteX3" fmla="*/ -1 w 626678"/>
              <a:gd name="connsiteY3" fmla="*/ 2215055 h 2584231"/>
              <a:gd name="connsiteX0" fmla="*/ 260129 w 319249"/>
              <a:gd name="connsiteY0" fmla="*/ 0 h 2561896"/>
              <a:gd name="connsiteX1" fmla="*/ 275894 w 319249"/>
              <a:gd name="connsiteY1" fmla="*/ 2081048 h 2561896"/>
              <a:gd name="connsiteX2" fmla="*/ -2 w 319249"/>
              <a:gd name="connsiteY2" fmla="*/ 2561896 h 2561896"/>
              <a:gd name="connsiteX0" fmla="*/ 1 w 59121"/>
              <a:gd name="connsiteY0" fmla="*/ 0 h 2081051"/>
              <a:gd name="connsiteX1" fmla="*/ 15766 w 59121"/>
              <a:gd name="connsiteY1" fmla="*/ 2081048 h 2081051"/>
              <a:gd name="connsiteX0" fmla="*/ 724777 w 783897"/>
              <a:gd name="connsiteY0" fmla="*/ 1615135 h 3696186"/>
              <a:gd name="connsiteX1" fmla="*/ 0 w 783897"/>
              <a:gd name="connsiteY1" fmla="*/ 0 h 3696186"/>
              <a:gd name="connsiteX2" fmla="*/ 740542 w 783897"/>
              <a:gd name="connsiteY2" fmla="*/ 3696183 h 3696186"/>
              <a:gd name="connsiteX0" fmla="*/ 724777 w 783897"/>
              <a:gd name="connsiteY0" fmla="*/ 3122598 h 5203649"/>
              <a:gd name="connsiteX1" fmla="*/ 117584 w 783897"/>
              <a:gd name="connsiteY1" fmla="*/ 0 h 5203649"/>
              <a:gd name="connsiteX2" fmla="*/ 0 w 783897"/>
              <a:gd name="connsiteY2" fmla="*/ 1507463 h 5203649"/>
              <a:gd name="connsiteX3" fmla="*/ 740542 w 783897"/>
              <a:gd name="connsiteY3" fmla="*/ 5203646 h 5203649"/>
              <a:gd name="connsiteX0" fmla="*/ 117584 w 783897"/>
              <a:gd name="connsiteY0" fmla="*/ 0 h 5203649"/>
              <a:gd name="connsiteX1" fmla="*/ 0 w 783897"/>
              <a:gd name="connsiteY1" fmla="*/ 1507463 h 5203649"/>
              <a:gd name="connsiteX2" fmla="*/ 740542 w 783897"/>
              <a:gd name="connsiteY2" fmla="*/ 5203646 h 5203649"/>
            </a:gdLst>
            <a:ahLst/>
            <a:cxnLst>
              <a:cxn ang="0">
                <a:pos x="connsiteX0" y="connsiteY0"/>
              </a:cxn>
              <a:cxn ang="0">
                <a:pos x="connsiteX1" y="connsiteY1"/>
              </a:cxn>
              <a:cxn ang="0">
                <a:pos x="connsiteX2" y="connsiteY2"/>
              </a:cxn>
            </a:cxnLst>
            <a:rect l="l" t="t" r="r" b="b"/>
            <a:pathLst>
              <a:path w="783897" h="5203649">
                <a:moveTo>
                  <a:pt x="117584" y="0"/>
                </a:moveTo>
                <a:lnTo>
                  <a:pt x="0" y="1507463"/>
                </a:lnTo>
                <a:cubicBezTo>
                  <a:pt x="9643" y="1957629"/>
                  <a:pt x="783897" y="4776663"/>
                  <a:pt x="740542" y="5203646"/>
                </a:cubicBez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0" name="Freeform 79"/>
          <p:cNvSpPr/>
          <p:nvPr/>
        </p:nvSpPr>
        <p:spPr>
          <a:xfrm flipV="1">
            <a:off x="3982992" y="2149888"/>
            <a:ext cx="24312" cy="775648"/>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0" fmla="*/ 567562 w 626682"/>
              <a:gd name="connsiteY0" fmla="*/ 0 h 2584231"/>
              <a:gd name="connsiteX1" fmla="*/ 583327 w 626682"/>
              <a:gd name="connsiteY1" fmla="*/ 2081048 h 2584231"/>
              <a:gd name="connsiteX2" fmla="*/ 307431 w 626682"/>
              <a:gd name="connsiteY2" fmla="*/ 2561896 h 2584231"/>
              <a:gd name="connsiteX3" fmla="*/ 3 w 626682"/>
              <a:gd name="connsiteY3" fmla="*/ 2215055 h 2584231"/>
              <a:gd name="connsiteX0" fmla="*/ 260136 w 319256"/>
              <a:gd name="connsiteY0" fmla="*/ 0 h 2561895"/>
              <a:gd name="connsiteX1" fmla="*/ 275901 w 319256"/>
              <a:gd name="connsiteY1" fmla="*/ 2081048 h 2561895"/>
              <a:gd name="connsiteX2" fmla="*/ 5 w 319256"/>
              <a:gd name="connsiteY2" fmla="*/ 2561896 h 2561895"/>
            </a:gdLst>
            <a:ahLst/>
            <a:cxnLst>
              <a:cxn ang="0">
                <a:pos x="connsiteX0" y="connsiteY0"/>
              </a:cxn>
              <a:cxn ang="0">
                <a:pos x="connsiteX1" y="connsiteY1"/>
              </a:cxn>
              <a:cxn ang="0">
                <a:pos x="connsiteX2" y="connsiteY2"/>
              </a:cxn>
            </a:cxnLst>
            <a:rect l="l" t="t" r="r" b="b"/>
            <a:pathLst>
              <a:path w="319256" h="2561895">
                <a:moveTo>
                  <a:pt x="260136" y="0"/>
                </a:moveTo>
                <a:cubicBezTo>
                  <a:pt x="289696" y="827032"/>
                  <a:pt x="319256" y="1654065"/>
                  <a:pt x="275901" y="2081048"/>
                </a:cubicBezTo>
                <a:cubicBezTo>
                  <a:pt x="232546" y="2508031"/>
                  <a:pt x="97226" y="2539561"/>
                  <a:pt x="5" y="2561896"/>
                </a:cubicBez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dirty="0">
              <a:solidFill>
                <a:prstClr val="black"/>
              </a:solidFill>
            </a:endParaRPr>
          </a:p>
        </p:txBody>
      </p:sp>
      <p:sp>
        <p:nvSpPr>
          <p:cNvPr id="81" name="Freeform 80"/>
          <p:cNvSpPr/>
          <p:nvPr/>
        </p:nvSpPr>
        <p:spPr>
          <a:xfrm flipH="1" flipV="1">
            <a:off x="6137809" y="2081893"/>
            <a:ext cx="67048" cy="425156"/>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 name="connsiteX0" fmla="*/ 662151 w 662151"/>
              <a:gd name="connsiteY0" fmla="*/ 1466194 h 1969377"/>
              <a:gd name="connsiteX1" fmla="*/ 386255 w 662151"/>
              <a:gd name="connsiteY1" fmla="*/ 1947042 h 1969377"/>
              <a:gd name="connsiteX2" fmla="*/ 78827 w 662151"/>
              <a:gd name="connsiteY2" fmla="*/ 1600201 h 1969377"/>
              <a:gd name="connsiteX3" fmla="*/ 0 w 662151"/>
              <a:gd name="connsiteY3" fmla="*/ 1 h 1969377"/>
              <a:gd name="connsiteX4" fmla="*/ 0 w 662151"/>
              <a:gd name="connsiteY4" fmla="*/ 1 h 1969377"/>
              <a:gd name="connsiteX0" fmla="*/ 386255 w 386253"/>
              <a:gd name="connsiteY0" fmla="*/ 1947042 h 1969377"/>
              <a:gd name="connsiteX1" fmla="*/ 78827 w 386253"/>
              <a:gd name="connsiteY1" fmla="*/ 1600201 h 1969377"/>
              <a:gd name="connsiteX2" fmla="*/ 0 w 386253"/>
              <a:gd name="connsiteY2" fmla="*/ 1 h 1969377"/>
              <a:gd name="connsiteX3" fmla="*/ 0 w 386253"/>
              <a:gd name="connsiteY3" fmla="*/ 1 h 1969377"/>
            </a:gdLst>
            <a:ahLst/>
            <a:cxnLst>
              <a:cxn ang="0">
                <a:pos x="connsiteX0" y="connsiteY0"/>
              </a:cxn>
              <a:cxn ang="0">
                <a:pos x="connsiteX1" y="connsiteY1"/>
              </a:cxn>
              <a:cxn ang="0">
                <a:pos x="connsiteX2" y="connsiteY2"/>
              </a:cxn>
              <a:cxn ang="0">
                <a:pos x="connsiteX3" y="connsiteY3"/>
              </a:cxn>
            </a:cxnLst>
            <a:rect l="l" t="t" r="r" b="b"/>
            <a:pathLst>
              <a:path w="386253" h="1969377">
                <a:moveTo>
                  <a:pt x="386255" y="1947042"/>
                </a:moveTo>
                <a:cubicBezTo>
                  <a:pt x="289034" y="1969377"/>
                  <a:pt x="143203" y="1924708"/>
                  <a:pt x="78827" y="1600201"/>
                </a:cubicBezTo>
                <a:cubicBezTo>
                  <a:pt x="14451" y="1275694"/>
                  <a:pt x="0" y="1"/>
                  <a:pt x="0" y="1"/>
                </a:cubicBezTo>
                <a:lnTo>
                  <a:pt x="0" y="1"/>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7" name="Freeform 86"/>
          <p:cNvSpPr/>
          <p:nvPr/>
        </p:nvSpPr>
        <p:spPr>
          <a:xfrm flipV="1">
            <a:off x="4797759" y="2119115"/>
            <a:ext cx="46384" cy="367552"/>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0" fmla="*/ 567561 w 626681"/>
              <a:gd name="connsiteY0" fmla="*/ 0 h 2584231"/>
              <a:gd name="connsiteX1" fmla="*/ 583326 w 626681"/>
              <a:gd name="connsiteY1" fmla="*/ 2081048 h 2584231"/>
              <a:gd name="connsiteX2" fmla="*/ 307430 w 626681"/>
              <a:gd name="connsiteY2" fmla="*/ 2561896 h 2584231"/>
              <a:gd name="connsiteX3" fmla="*/ 2 w 626681"/>
              <a:gd name="connsiteY3" fmla="*/ 2215055 h 2584231"/>
              <a:gd name="connsiteX0" fmla="*/ 260131 w 319251"/>
              <a:gd name="connsiteY0" fmla="*/ 0 h 2561897"/>
              <a:gd name="connsiteX1" fmla="*/ 275896 w 319251"/>
              <a:gd name="connsiteY1" fmla="*/ 2081048 h 2561897"/>
              <a:gd name="connsiteX2" fmla="*/ 0 w 319251"/>
              <a:gd name="connsiteY2" fmla="*/ 2561896 h 2561897"/>
            </a:gdLst>
            <a:ahLst/>
            <a:cxnLst>
              <a:cxn ang="0">
                <a:pos x="connsiteX0" y="connsiteY0"/>
              </a:cxn>
              <a:cxn ang="0">
                <a:pos x="connsiteX1" y="connsiteY1"/>
              </a:cxn>
              <a:cxn ang="0">
                <a:pos x="connsiteX2" y="connsiteY2"/>
              </a:cxn>
            </a:cxnLst>
            <a:rect l="l" t="t" r="r" b="b"/>
            <a:pathLst>
              <a:path w="319251" h="2561897">
                <a:moveTo>
                  <a:pt x="260131" y="0"/>
                </a:moveTo>
                <a:cubicBezTo>
                  <a:pt x="289691" y="827032"/>
                  <a:pt x="319251" y="1654065"/>
                  <a:pt x="275896" y="2081048"/>
                </a:cubicBezTo>
                <a:cubicBezTo>
                  <a:pt x="232541" y="2508031"/>
                  <a:pt x="97221" y="2539561"/>
                  <a:pt x="0" y="2561896"/>
                </a:cubicBez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8" name="Freeform 87"/>
          <p:cNvSpPr/>
          <p:nvPr/>
        </p:nvSpPr>
        <p:spPr>
          <a:xfrm flipH="1" flipV="1">
            <a:off x="5898695" y="2099968"/>
            <a:ext cx="34636" cy="512603"/>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0" fmla="*/ 567562 w 626682"/>
              <a:gd name="connsiteY0" fmla="*/ 0 h 2584231"/>
              <a:gd name="connsiteX1" fmla="*/ 583327 w 626682"/>
              <a:gd name="connsiteY1" fmla="*/ 2081048 h 2584231"/>
              <a:gd name="connsiteX2" fmla="*/ 307431 w 626682"/>
              <a:gd name="connsiteY2" fmla="*/ 2561896 h 2584231"/>
              <a:gd name="connsiteX3" fmla="*/ 3 w 626682"/>
              <a:gd name="connsiteY3" fmla="*/ 2215055 h 2584231"/>
              <a:gd name="connsiteX0" fmla="*/ 260132 w 319252"/>
              <a:gd name="connsiteY0" fmla="*/ 0 h 2561895"/>
              <a:gd name="connsiteX1" fmla="*/ 275897 w 319252"/>
              <a:gd name="connsiteY1" fmla="*/ 2081048 h 2561895"/>
              <a:gd name="connsiteX2" fmla="*/ 1 w 319252"/>
              <a:gd name="connsiteY2" fmla="*/ 2561896 h 2561895"/>
            </a:gdLst>
            <a:ahLst/>
            <a:cxnLst>
              <a:cxn ang="0">
                <a:pos x="connsiteX0" y="connsiteY0"/>
              </a:cxn>
              <a:cxn ang="0">
                <a:pos x="connsiteX1" y="connsiteY1"/>
              </a:cxn>
              <a:cxn ang="0">
                <a:pos x="connsiteX2" y="connsiteY2"/>
              </a:cxn>
            </a:cxnLst>
            <a:rect l="l" t="t" r="r" b="b"/>
            <a:pathLst>
              <a:path w="319252" h="2561895">
                <a:moveTo>
                  <a:pt x="260132" y="0"/>
                </a:moveTo>
                <a:cubicBezTo>
                  <a:pt x="289692" y="827032"/>
                  <a:pt x="319252" y="1654065"/>
                  <a:pt x="275897" y="2081048"/>
                </a:cubicBezTo>
                <a:cubicBezTo>
                  <a:pt x="232542" y="2508031"/>
                  <a:pt x="97222" y="2539561"/>
                  <a:pt x="1" y="2561896"/>
                </a:cubicBez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9" name="Freeform 88"/>
          <p:cNvSpPr/>
          <p:nvPr/>
        </p:nvSpPr>
        <p:spPr>
          <a:xfrm flipV="1">
            <a:off x="5534649" y="2128569"/>
            <a:ext cx="10263" cy="558841"/>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0" fmla="*/ 567558 w 626678"/>
              <a:gd name="connsiteY0" fmla="*/ 0 h 2584231"/>
              <a:gd name="connsiteX1" fmla="*/ 583323 w 626678"/>
              <a:gd name="connsiteY1" fmla="*/ 2081048 h 2584231"/>
              <a:gd name="connsiteX2" fmla="*/ 307427 w 626678"/>
              <a:gd name="connsiteY2" fmla="*/ 2561896 h 2584231"/>
              <a:gd name="connsiteX3" fmla="*/ -1 w 626678"/>
              <a:gd name="connsiteY3" fmla="*/ 2215055 h 2584231"/>
              <a:gd name="connsiteX0" fmla="*/ 260129 w 319249"/>
              <a:gd name="connsiteY0" fmla="*/ 0 h 2561897"/>
              <a:gd name="connsiteX1" fmla="*/ 275894 w 319249"/>
              <a:gd name="connsiteY1" fmla="*/ 2081048 h 2561897"/>
              <a:gd name="connsiteX2" fmla="*/ -2 w 319249"/>
              <a:gd name="connsiteY2" fmla="*/ 2561896 h 2561897"/>
              <a:gd name="connsiteX0" fmla="*/ 1 w 59121"/>
              <a:gd name="connsiteY0" fmla="*/ 0 h 2081047"/>
              <a:gd name="connsiteX1" fmla="*/ 15766 w 59121"/>
              <a:gd name="connsiteY1" fmla="*/ 2081048 h 2081047"/>
            </a:gdLst>
            <a:ahLst/>
            <a:cxnLst>
              <a:cxn ang="0">
                <a:pos x="connsiteX0" y="connsiteY0"/>
              </a:cxn>
              <a:cxn ang="0">
                <a:pos x="connsiteX1" y="connsiteY1"/>
              </a:cxn>
            </a:cxnLst>
            <a:rect l="l" t="t" r="r" b="b"/>
            <a:pathLst>
              <a:path w="59121" h="2081047">
                <a:moveTo>
                  <a:pt x="1" y="0"/>
                </a:moveTo>
                <a:cubicBezTo>
                  <a:pt x="29561" y="827032"/>
                  <a:pt x="59121" y="1654065"/>
                  <a:pt x="15766" y="2081048"/>
                </a:cubicBez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90" name="Freeform 89"/>
          <p:cNvSpPr/>
          <p:nvPr/>
        </p:nvSpPr>
        <p:spPr>
          <a:xfrm>
            <a:off x="2803032" y="1489925"/>
            <a:ext cx="1888031" cy="3400808"/>
          </a:xfrm>
          <a:custGeom>
            <a:avLst/>
            <a:gdLst>
              <a:gd name="connsiteX0" fmla="*/ 528145 w 4721772"/>
              <a:gd name="connsiteY0" fmla="*/ 0 h 4045169"/>
              <a:gd name="connsiteX1" fmla="*/ 551793 w 4721772"/>
              <a:gd name="connsiteY1" fmla="*/ 3452648 h 4045169"/>
              <a:gd name="connsiteX2" fmla="*/ 591207 w 4721772"/>
              <a:gd name="connsiteY2" fmla="*/ 3555124 h 4045169"/>
              <a:gd name="connsiteX3" fmla="*/ 4099034 w 4721772"/>
              <a:gd name="connsiteY3" fmla="*/ 3539358 h 4045169"/>
              <a:gd name="connsiteX4" fmla="*/ 4327634 w 4721772"/>
              <a:gd name="connsiteY4" fmla="*/ 1458310 h 4045169"/>
              <a:gd name="connsiteX5" fmla="*/ 4327634 w 4721772"/>
              <a:gd name="connsiteY5" fmla="*/ 1458310 h 4045169"/>
              <a:gd name="connsiteX0" fmla="*/ 236483 w 4180489"/>
              <a:gd name="connsiteY0" fmla="*/ 0 h 4033345"/>
              <a:gd name="connsiteX1" fmla="*/ 260131 w 4180489"/>
              <a:gd name="connsiteY1" fmla="*/ 3452648 h 4033345"/>
              <a:gd name="connsiteX2" fmla="*/ 1797269 w 4180489"/>
              <a:gd name="connsiteY2" fmla="*/ 3484179 h 4033345"/>
              <a:gd name="connsiteX3" fmla="*/ 3807372 w 4180489"/>
              <a:gd name="connsiteY3" fmla="*/ 3539358 h 4033345"/>
              <a:gd name="connsiteX4" fmla="*/ 4035972 w 4180489"/>
              <a:gd name="connsiteY4" fmla="*/ 1458310 h 4033345"/>
              <a:gd name="connsiteX5" fmla="*/ 4035972 w 4180489"/>
              <a:gd name="connsiteY5" fmla="*/ 1458310 h 4033345"/>
              <a:gd name="connsiteX0" fmla="*/ 126946 w 4070952"/>
              <a:gd name="connsiteY0" fmla="*/ 0 h 4080970"/>
              <a:gd name="connsiteX1" fmla="*/ 260131 w 4070952"/>
              <a:gd name="connsiteY1" fmla="*/ 3500273 h 4080970"/>
              <a:gd name="connsiteX2" fmla="*/ 1687732 w 4070952"/>
              <a:gd name="connsiteY2" fmla="*/ 3484179 h 4080970"/>
              <a:gd name="connsiteX3" fmla="*/ 3697835 w 4070952"/>
              <a:gd name="connsiteY3" fmla="*/ 3539358 h 4080970"/>
              <a:gd name="connsiteX4" fmla="*/ 3926435 w 4070952"/>
              <a:gd name="connsiteY4" fmla="*/ 1458310 h 4080970"/>
              <a:gd name="connsiteX5" fmla="*/ 3926435 w 4070952"/>
              <a:gd name="connsiteY5" fmla="*/ 1458310 h 40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952" h="4080970">
                <a:moveTo>
                  <a:pt x="126946" y="0"/>
                </a:moveTo>
                <a:cubicBezTo>
                  <a:pt x="133515" y="1430063"/>
                  <a:pt x="0" y="2919576"/>
                  <a:pt x="260131" y="3500273"/>
                </a:cubicBezTo>
                <a:cubicBezTo>
                  <a:pt x="520262" y="4080970"/>
                  <a:pt x="1114781" y="3477665"/>
                  <a:pt x="1687732" y="3484179"/>
                </a:cubicBezTo>
                <a:cubicBezTo>
                  <a:pt x="2260683" y="3490693"/>
                  <a:pt x="3324718" y="3877003"/>
                  <a:pt x="3697835" y="3539358"/>
                </a:cubicBezTo>
                <a:cubicBezTo>
                  <a:pt x="4070952" y="3201713"/>
                  <a:pt x="3926435" y="1458310"/>
                  <a:pt x="3926435" y="1458310"/>
                </a:cubicBezTo>
                <a:lnTo>
                  <a:pt x="3926435" y="1458310"/>
                </a:lnTo>
              </a:path>
            </a:pathLst>
          </a:cu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91" name="Freeform 90"/>
          <p:cNvSpPr/>
          <p:nvPr/>
        </p:nvSpPr>
        <p:spPr>
          <a:xfrm>
            <a:off x="2846689" y="1529612"/>
            <a:ext cx="2467468" cy="3400808"/>
          </a:xfrm>
          <a:custGeom>
            <a:avLst/>
            <a:gdLst>
              <a:gd name="connsiteX0" fmla="*/ 528145 w 4721772"/>
              <a:gd name="connsiteY0" fmla="*/ 0 h 4045169"/>
              <a:gd name="connsiteX1" fmla="*/ 551793 w 4721772"/>
              <a:gd name="connsiteY1" fmla="*/ 3452648 h 4045169"/>
              <a:gd name="connsiteX2" fmla="*/ 591207 w 4721772"/>
              <a:gd name="connsiteY2" fmla="*/ 3555124 h 4045169"/>
              <a:gd name="connsiteX3" fmla="*/ 4099034 w 4721772"/>
              <a:gd name="connsiteY3" fmla="*/ 3539358 h 4045169"/>
              <a:gd name="connsiteX4" fmla="*/ 4327634 w 4721772"/>
              <a:gd name="connsiteY4" fmla="*/ 1458310 h 4045169"/>
              <a:gd name="connsiteX5" fmla="*/ 4327634 w 4721772"/>
              <a:gd name="connsiteY5" fmla="*/ 1458310 h 4045169"/>
              <a:gd name="connsiteX0" fmla="*/ 236483 w 4180489"/>
              <a:gd name="connsiteY0" fmla="*/ 0 h 4033345"/>
              <a:gd name="connsiteX1" fmla="*/ 260131 w 4180489"/>
              <a:gd name="connsiteY1" fmla="*/ 3452648 h 4033345"/>
              <a:gd name="connsiteX2" fmla="*/ 1797269 w 4180489"/>
              <a:gd name="connsiteY2" fmla="*/ 3484179 h 4033345"/>
              <a:gd name="connsiteX3" fmla="*/ 3807372 w 4180489"/>
              <a:gd name="connsiteY3" fmla="*/ 3539358 h 4033345"/>
              <a:gd name="connsiteX4" fmla="*/ 4035972 w 4180489"/>
              <a:gd name="connsiteY4" fmla="*/ 1458310 h 4033345"/>
              <a:gd name="connsiteX5" fmla="*/ 4035972 w 4180489"/>
              <a:gd name="connsiteY5" fmla="*/ 1458310 h 4033345"/>
              <a:gd name="connsiteX0" fmla="*/ 126946 w 4070952"/>
              <a:gd name="connsiteY0" fmla="*/ 0 h 4080970"/>
              <a:gd name="connsiteX1" fmla="*/ 260131 w 4070952"/>
              <a:gd name="connsiteY1" fmla="*/ 3500273 h 4080970"/>
              <a:gd name="connsiteX2" fmla="*/ 1687732 w 4070952"/>
              <a:gd name="connsiteY2" fmla="*/ 3484179 h 4080970"/>
              <a:gd name="connsiteX3" fmla="*/ 3697835 w 4070952"/>
              <a:gd name="connsiteY3" fmla="*/ 3539358 h 4080970"/>
              <a:gd name="connsiteX4" fmla="*/ 3926435 w 4070952"/>
              <a:gd name="connsiteY4" fmla="*/ 1458310 h 4080970"/>
              <a:gd name="connsiteX5" fmla="*/ 3926435 w 4070952"/>
              <a:gd name="connsiteY5" fmla="*/ 1458310 h 40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952" h="4080970">
                <a:moveTo>
                  <a:pt x="126946" y="0"/>
                </a:moveTo>
                <a:cubicBezTo>
                  <a:pt x="133515" y="1430063"/>
                  <a:pt x="0" y="2919576"/>
                  <a:pt x="260131" y="3500273"/>
                </a:cubicBezTo>
                <a:cubicBezTo>
                  <a:pt x="520262" y="4080970"/>
                  <a:pt x="1114781" y="3477665"/>
                  <a:pt x="1687732" y="3484179"/>
                </a:cubicBezTo>
                <a:cubicBezTo>
                  <a:pt x="2260683" y="3490693"/>
                  <a:pt x="3324718" y="3877003"/>
                  <a:pt x="3697835" y="3539358"/>
                </a:cubicBezTo>
                <a:cubicBezTo>
                  <a:pt x="4070952" y="3201713"/>
                  <a:pt x="3926435" y="1458310"/>
                  <a:pt x="3926435" y="1458310"/>
                </a:cubicBezTo>
                <a:lnTo>
                  <a:pt x="3926435" y="1458310"/>
                </a:lnTo>
              </a:path>
            </a:pathLst>
          </a:cu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nvGrpSpPr>
          <p:cNvPr id="20" name="Group 98"/>
          <p:cNvGrpSpPr/>
          <p:nvPr/>
        </p:nvGrpSpPr>
        <p:grpSpPr>
          <a:xfrm>
            <a:off x="5509468" y="1006402"/>
            <a:ext cx="1735303" cy="323165"/>
            <a:chOff x="5581181" y="1304784"/>
            <a:chExt cx="2082363" cy="387798"/>
          </a:xfrm>
        </p:grpSpPr>
        <p:sp>
          <p:nvSpPr>
            <p:cNvPr id="93" name="TextBox 92"/>
            <p:cNvSpPr txBox="1"/>
            <p:nvPr/>
          </p:nvSpPr>
          <p:spPr>
            <a:xfrm>
              <a:off x="5581181" y="1304784"/>
              <a:ext cx="1389226" cy="387798"/>
            </a:xfrm>
            <a:prstGeom prst="rect">
              <a:avLst/>
            </a:prstGeom>
            <a:noFill/>
          </p:spPr>
          <p:txBody>
            <a:bodyPr wrap="none" rtlCol="0">
              <a:spAutoFit/>
            </a:bodyPr>
            <a:lstStyle/>
            <a:p>
              <a:r>
                <a:rPr lang="en-US" sz="1500" dirty="0">
                  <a:solidFill>
                    <a:prstClr val="black"/>
                  </a:solidFill>
                </a:rPr>
                <a:t>Optic fibers</a:t>
              </a:r>
              <a:endParaRPr lang="en-GB" sz="1500" dirty="0">
                <a:solidFill>
                  <a:prstClr val="black"/>
                </a:solidFill>
              </a:endParaRPr>
            </a:p>
          </p:txBody>
        </p:sp>
        <p:sp>
          <p:nvSpPr>
            <p:cNvPr id="96" name="Arc 95"/>
            <p:cNvSpPr/>
            <p:nvPr/>
          </p:nvSpPr>
          <p:spPr>
            <a:xfrm flipV="1">
              <a:off x="6055180" y="1393368"/>
              <a:ext cx="1608364" cy="155122"/>
            </a:xfrm>
            <a:prstGeom prst="arc">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grpSp>
        <p:nvGrpSpPr>
          <p:cNvPr id="21" name="Group 99"/>
          <p:cNvGrpSpPr/>
          <p:nvPr/>
        </p:nvGrpSpPr>
        <p:grpSpPr>
          <a:xfrm>
            <a:off x="5838448" y="1373614"/>
            <a:ext cx="2102696" cy="323165"/>
            <a:chOff x="6299637" y="1721163"/>
            <a:chExt cx="2523235" cy="387798"/>
          </a:xfrm>
        </p:grpSpPr>
        <p:sp>
          <p:nvSpPr>
            <p:cNvPr id="94" name="TextBox 93"/>
            <p:cNvSpPr txBox="1"/>
            <p:nvPr/>
          </p:nvSpPr>
          <p:spPr>
            <a:xfrm>
              <a:off x="6299637" y="1721163"/>
              <a:ext cx="1802801" cy="387798"/>
            </a:xfrm>
            <a:prstGeom prst="rect">
              <a:avLst/>
            </a:prstGeom>
            <a:noFill/>
          </p:spPr>
          <p:txBody>
            <a:bodyPr wrap="none" rtlCol="0">
              <a:spAutoFit/>
            </a:bodyPr>
            <a:lstStyle/>
            <a:p>
              <a:r>
                <a:rPr lang="en-US" sz="1500" dirty="0">
                  <a:solidFill>
                    <a:prstClr val="black"/>
                  </a:solidFill>
                </a:rPr>
                <a:t>Network cables</a:t>
              </a:r>
              <a:endParaRPr lang="en-GB" sz="1500" dirty="0">
                <a:solidFill>
                  <a:prstClr val="black"/>
                </a:solidFill>
              </a:endParaRPr>
            </a:p>
          </p:txBody>
        </p:sp>
        <p:sp>
          <p:nvSpPr>
            <p:cNvPr id="97" name="Arc 96"/>
            <p:cNvSpPr/>
            <p:nvPr/>
          </p:nvSpPr>
          <p:spPr>
            <a:xfrm flipV="1">
              <a:off x="7214508" y="1785254"/>
              <a:ext cx="1608364" cy="155122"/>
            </a:xfrm>
            <a:prstGeom prst="arc">
              <a:avLst/>
            </a:prstGeom>
            <a:solidFill>
              <a:schemeClr val="bg1"/>
            </a:solidFill>
            <a:ln w="285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grpSp>
        <p:nvGrpSpPr>
          <p:cNvPr id="22" name="Group 100"/>
          <p:cNvGrpSpPr/>
          <p:nvPr/>
        </p:nvGrpSpPr>
        <p:grpSpPr>
          <a:xfrm>
            <a:off x="6810535" y="1758607"/>
            <a:ext cx="1748910" cy="323165"/>
            <a:chOff x="6299637" y="1721163"/>
            <a:chExt cx="2098692" cy="387798"/>
          </a:xfrm>
        </p:grpSpPr>
        <p:sp>
          <p:nvSpPr>
            <p:cNvPr id="102" name="TextBox 101"/>
            <p:cNvSpPr txBox="1"/>
            <p:nvPr/>
          </p:nvSpPr>
          <p:spPr>
            <a:xfrm>
              <a:off x="6299637" y="1721163"/>
              <a:ext cx="1354602" cy="387798"/>
            </a:xfrm>
            <a:prstGeom prst="rect">
              <a:avLst/>
            </a:prstGeom>
            <a:noFill/>
          </p:spPr>
          <p:txBody>
            <a:bodyPr wrap="none" rtlCol="0">
              <a:spAutoFit/>
            </a:bodyPr>
            <a:lstStyle/>
            <a:p>
              <a:r>
                <a:rPr lang="en-US" sz="1500" dirty="0">
                  <a:solidFill>
                    <a:prstClr val="black"/>
                  </a:solidFill>
                </a:rPr>
                <a:t>Serial lines</a:t>
              </a:r>
              <a:endParaRPr lang="en-GB" sz="1500" dirty="0">
                <a:solidFill>
                  <a:prstClr val="black"/>
                </a:solidFill>
              </a:endParaRPr>
            </a:p>
          </p:txBody>
        </p:sp>
        <p:sp>
          <p:nvSpPr>
            <p:cNvPr id="103" name="Arc 102"/>
            <p:cNvSpPr/>
            <p:nvPr/>
          </p:nvSpPr>
          <p:spPr>
            <a:xfrm flipV="1">
              <a:off x="6789965" y="1801582"/>
              <a:ext cx="1608364" cy="155122"/>
            </a:xfrm>
            <a:prstGeom prst="arc">
              <a:avLst/>
            </a:prstGeom>
            <a:solidFill>
              <a:schemeClr val="bg1"/>
            </a:solidFill>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sp>
        <p:nvSpPr>
          <p:cNvPr id="104" name="Freeform 103"/>
          <p:cNvSpPr/>
          <p:nvPr/>
        </p:nvSpPr>
        <p:spPr>
          <a:xfrm flipV="1">
            <a:off x="3857625" y="1918608"/>
            <a:ext cx="2190750" cy="1408339"/>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105" name="Freeform 104"/>
          <p:cNvSpPr/>
          <p:nvPr/>
        </p:nvSpPr>
        <p:spPr>
          <a:xfrm flipV="1">
            <a:off x="4018644" y="1918608"/>
            <a:ext cx="1403803" cy="1476375"/>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106" name="Freeform 105"/>
          <p:cNvSpPr/>
          <p:nvPr/>
        </p:nvSpPr>
        <p:spPr>
          <a:xfrm flipV="1">
            <a:off x="4111625" y="1877786"/>
            <a:ext cx="993322" cy="1512661"/>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107" name="Freeform 106"/>
          <p:cNvSpPr/>
          <p:nvPr/>
        </p:nvSpPr>
        <p:spPr>
          <a:xfrm flipH="1" flipV="1">
            <a:off x="4007303" y="1877786"/>
            <a:ext cx="2047875" cy="1598839"/>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nvGrpSpPr>
          <p:cNvPr id="92" name="Group 91"/>
          <p:cNvGrpSpPr/>
          <p:nvPr/>
        </p:nvGrpSpPr>
        <p:grpSpPr>
          <a:xfrm>
            <a:off x="4499992" y="681494"/>
            <a:ext cx="2236298" cy="323165"/>
            <a:chOff x="4305072" y="833976"/>
            <a:chExt cx="2683557" cy="387798"/>
          </a:xfrm>
        </p:grpSpPr>
        <p:sp>
          <p:nvSpPr>
            <p:cNvPr id="95" name="Arc 94"/>
            <p:cNvSpPr/>
            <p:nvPr/>
          </p:nvSpPr>
          <p:spPr>
            <a:xfrm flipV="1">
              <a:off x="5380265" y="865411"/>
              <a:ext cx="1608364" cy="155122"/>
            </a:xfrm>
            <a:prstGeom prst="arc">
              <a:avLst/>
            </a:prstGeom>
            <a:ln w="28575">
              <a:solidFill>
                <a:srgbClr val="51A02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99" name="TextBox 98"/>
            <p:cNvSpPr txBox="1"/>
            <p:nvPr/>
          </p:nvSpPr>
          <p:spPr>
            <a:xfrm>
              <a:off x="4305072" y="833976"/>
              <a:ext cx="1972078" cy="387798"/>
            </a:xfrm>
            <a:prstGeom prst="rect">
              <a:avLst/>
            </a:prstGeom>
            <a:noFill/>
          </p:spPr>
          <p:txBody>
            <a:bodyPr wrap="none" rtlCol="0">
              <a:spAutoFit/>
            </a:bodyPr>
            <a:lstStyle/>
            <a:p>
              <a:r>
                <a:rPr lang="en-US" sz="1500" dirty="0">
                  <a:solidFill>
                    <a:prstClr val="black"/>
                  </a:solidFill>
                </a:rPr>
                <a:t>Low level signals</a:t>
              </a:r>
              <a:endParaRPr lang="en-GB" sz="1500" dirty="0">
                <a:solidFill>
                  <a:prstClr val="black"/>
                </a:solidFill>
              </a:endParaRPr>
            </a:p>
          </p:txBody>
        </p:sp>
      </p:grpSp>
      <p:sp>
        <p:nvSpPr>
          <p:cNvPr id="109" name="Footer Placeholder 4"/>
          <p:cNvSpPr>
            <a:spLocks noGrp="1"/>
          </p:cNvSpPr>
          <p:nvPr>
            <p:ph type="ftr" sz="quarter" idx="12"/>
          </p:nvPr>
        </p:nvSpPr>
        <p:spPr>
          <a:xfrm>
            <a:off x="630000" y="5402791"/>
            <a:ext cx="5100000" cy="177074"/>
          </a:xfrm>
        </p:spPr>
        <p:txBody>
          <a:bodyPr/>
          <a:lstStyle/>
          <a:p>
            <a:r>
              <a:rPr lang="en-US" sz="600" dirty="0"/>
              <a:t>3rd Workshop on Particle Accelerator Upgrade - Removal and Installation (PAU - R&amp;I3) </a:t>
            </a:r>
            <a:r>
              <a:rPr lang="en-GB" sz="600" dirty="0"/>
              <a:t>- B. JOLY - Page </a:t>
            </a:r>
            <a:fld id="{AD427328-B555-4938-96F7-BBE8128699ED}" type="slidenum">
              <a:rPr lang="en-GB" sz="600"/>
              <a:pPr/>
              <a:t>12</a:t>
            </a:fld>
            <a:endParaRPr lang="en-US" sz="600" dirty="0"/>
          </a:p>
        </p:txBody>
      </p:sp>
      <p:grpSp>
        <p:nvGrpSpPr>
          <p:cNvPr id="23" name="Group 22"/>
          <p:cNvGrpSpPr/>
          <p:nvPr/>
        </p:nvGrpSpPr>
        <p:grpSpPr>
          <a:xfrm>
            <a:off x="3190721" y="1589981"/>
            <a:ext cx="2780344" cy="307777"/>
            <a:chOff x="3190721" y="1589981"/>
            <a:chExt cx="2780344" cy="307777"/>
          </a:xfrm>
        </p:grpSpPr>
        <p:sp>
          <p:nvSpPr>
            <p:cNvPr id="4" name="TextBox 3"/>
            <p:cNvSpPr txBox="1"/>
            <p:nvPr/>
          </p:nvSpPr>
          <p:spPr>
            <a:xfrm>
              <a:off x="3275386" y="1589981"/>
              <a:ext cx="2672526" cy="307777"/>
            </a:xfrm>
            <a:prstGeom prst="rect">
              <a:avLst/>
            </a:prstGeom>
            <a:noFill/>
          </p:spPr>
          <p:txBody>
            <a:bodyPr wrap="none" rtlCol="0">
              <a:spAutoFit/>
            </a:bodyPr>
            <a:lstStyle/>
            <a:p>
              <a:r>
                <a:rPr lang="en-GB" sz="1400" i="1" dirty="0">
                  <a:solidFill>
                    <a:srgbClr val="132577"/>
                  </a:solidFill>
                </a:rPr>
                <a:t>Cable trays above the cubicles </a:t>
              </a:r>
              <a:endParaRPr lang="en-GB" sz="1400" i="1" dirty="0"/>
            </a:p>
          </p:txBody>
        </p:sp>
        <p:sp>
          <p:nvSpPr>
            <p:cNvPr id="5" name="Down Arrow 4"/>
            <p:cNvSpPr/>
            <p:nvPr/>
          </p:nvSpPr>
          <p:spPr>
            <a:xfrm>
              <a:off x="5828251" y="1705851"/>
              <a:ext cx="142814" cy="10259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Down Arrow 99"/>
            <p:cNvSpPr/>
            <p:nvPr/>
          </p:nvSpPr>
          <p:spPr>
            <a:xfrm>
              <a:off x="3190721" y="1700266"/>
              <a:ext cx="142814" cy="10259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1" name="TextBox 100"/>
          <p:cNvSpPr txBox="1"/>
          <p:nvPr/>
        </p:nvSpPr>
        <p:spPr>
          <a:xfrm>
            <a:off x="6440324" y="3952881"/>
            <a:ext cx="418704" cy="323165"/>
          </a:xfrm>
          <a:prstGeom prst="rect">
            <a:avLst/>
          </a:prstGeom>
          <a:noFill/>
        </p:spPr>
        <p:txBody>
          <a:bodyPr wrap="none" rtlCol="0">
            <a:spAutoFit/>
          </a:bodyPr>
          <a:lstStyle/>
          <a:p>
            <a:r>
              <a:rPr lang="en-US" sz="1500" dirty="0">
                <a:solidFill>
                  <a:prstClr val="black"/>
                </a:solidFill>
              </a:rPr>
              <a:t>TZ</a:t>
            </a:r>
            <a:endParaRPr lang="en-GB" sz="1500" dirty="0">
              <a:solidFill>
                <a:prstClr val="black"/>
              </a:solidFill>
            </a:endParaRPr>
          </a:p>
        </p:txBody>
      </p:sp>
    </p:spTree>
    <p:extLst>
      <p:ext uri="{BB962C8B-B14F-4D97-AF65-F5344CB8AC3E}">
        <p14:creationId xmlns:p14="http://schemas.microsoft.com/office/powerpoint/2010/main" val="12964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linds(horizontal)">
                                      <p:cBhvr>
                                        <p:cTn id="7" dur="500"/>
                                        <p:tgtEl>
                                          <p:spTgt spid="7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blinds(horizontal)">
                                      <p:cBhvr>
                                        <p:cTn id="10" dur="500"/>
                                        <p:tgtEl>
                                          <p:spTgt spid="7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blinds(horizontal)">
                                      <p:cBhvr>
                                        <p:cTn id="13" dur="500"/>
                                        <p:tgtEl>
                                          <p:spTgt spid="73"/>
                                        </p:tgtEl>
                                      </p:cBhvr>
                                    </p:animEffect>
                                  </p:childTnLst>
                                </p:cTn>
                              </p:par>
                              <p:par>
                                <p:cTn id="14" presetID="3"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blinds(horizontal)">
                                      <p:cBhvr>
                                        <p:cTn id="21" dur="500"/>
                                        <p:tgtEl>
                                          <p:spTgt spid="8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blinds(horizontal)">
                                      <p:cBhvr>
                                        <p:cTn id="24" dur="500"/>
                                        <p:tgtEl>
                                          <p:spTgt spid="7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blinds(horizontal)">
                                      <p:cBhvr>
                                        <p:cTn id="27" dur="500"/>
                                        <p:tgtEl>
                                          <p:spTgt spid="8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blinds(horizontal)">
                                      <p:cBhvr>
                                        <p:cTn id="30" dur="500"/>
                                        <p:tgtEl>
                                          <p:spTgt spid="8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blinds(horizontal)">
                                      <p:cBhvr>
                                        <p:cTn id="33" dur="500"/>
                                        <p:tgtEl>
                                          <p:spTgt spid="8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blinds(horizontal)">
                                      <p:cBhvr>
                                        <p:cTn id="36" dur="500"/>
                                        <p:tgtEl>
                                          <p:spTgt spid="81"/>
                                        </p:tgtEl>
                                      </p:cBhvr>
                                    </p:animEffect>
                                  </p:childTnLst>
                                </p:cTn>
                              </p:par>
                              <p:par>
                                <p:cTn id="37" presetID="3"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blinds(horizontal)">
                                      <p:cBhvr>
                                        <p:cTn id="44" dur="500"/>
                                        <p:tgtEl>
                                          <p:spTgt spid="107"/>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05"/>
                                        </p:tgtEl>
                                        <p:attrNameLst>
                                          <p:attrName>style.visibility</p:attrName>
                                        </p:attrNameLst>
                                      </p:cBhvr>
                                      <p:to>
                                        <p:strVal val="visible"/>
                                      </p:to>
                                    </p:set>
                                    <p:animEffect transition="in" filter="blinds(horizontal)">
                                      <p:cBhvr>
                                        <p:cTn id="47" dur="500"/>
                                        <p:tgtEl>
                                          <p:spTgt spid="105"/>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04"/>
                                        </p:tgtEl>
                                        <p:attrNameLst>
                                          <p:attrName>style.visibility</p:attrName>
                                        </p:attrNameLst>
                                      </p:cBhvr>
                                      <p:to>
                                        <p:strVal val="visible"/>
                                      </p:to>
                                    </p:set>
                                    <p:animEffect transition="in" filter="blinds(horizontal)">
                                      <p:cBhvr>
                                        <p:cTn id="50" dur="500"/>
                                        <p:tgtEl>
                                          <p:spTgt spid="10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animEffect transition="in" filter="blinds(horizontal)">
                                      <p:cBhvr>
                                        <p:cTn id="53" dur="500"/>
                                        <p:tgtEl>
                                          <p:spTgt spid="106"/>
                                        </p:tgtEl>
                                      </p:cBhvr>
                                    </p:animEffect>
                                  </p:childTnLst>
                                </p:cTn>
                              </p:par>
                              <p:par>
                                <p:cTn id="54" presetID="3" presetClass="entr" presetSubtype="1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linds(horizontal)">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9" grpId="0" animBg="1"/>
      <p:bldP spid="80" grpId="0" animBg="1"/>
      <p:bldP spid="81" grpId="0" animBg="1"/>
      <p:bldP spid="87" grpId="0" animBg="1"/>
      <p:bldP spid="88" grpId="0" animBg="1"/>
      <p:bldP spid="89" grpId="0" animBg="1"/>
      <p:bldP spid="104" grpId="0" animBg="1"/>
      <p:bldP spid="105" grpId="0" animBg="1"/>
      <p:bldP spid="106" grpId="0" animBg="1"/>
      <p:bldP spid="10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2855313" y="1603458"/>
            <a:ext cx="3469740" cy="156400"/>
          </a:xfrm>
          <a:prstGeom prst="rect">
            <a:avLst/>
          </a:prstGeom>
          <a:solidFill>
            <a:schemeClr val="bg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98" name="Rectangle 97"/>
          <p:cNvSpPr/>
          <p:nvPr/>
        </p:nvSpPr>
        <p:spPr>
          <a:xfrm>
            <a:off x="2843974" y="1843850"/>
            <a:ext cx="3469740" cy="1564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2" name="Title 1"/>
          <p:cNvSpPr>
            <a:spLocks noGrp="1"/>
          </p:cNvSpPr>
          <p:nvPr>
            <p:ph type="title"/>
          </p:nvPr>
        </p:nvSpPr>
        <p:spPr/>
        <p:txBody>
          <a:bodyPr/>
          <a:lstStyle/>
          <a:p>
            <a:r>
              <a:rPr lang="en-US" dirty="0"/>
              <a:t>new cabling </a:t>
            </a:r>
            <a:r>
              <a:rPr lang="en-US" dirty="0" err="1"/>
              <a:t>organisation</a:t>
            </a:r>
            <a:endParaRPr lang="en-GB" dirty="0"/>
          </a:p>
        </p:txBody>
      </p:sp>
      <p:sp>
        <p:nvSpPr>
          <p:cNvPr id="5" name="Footer Placeholder 4"/>
          <p:cNvSpPr>
            <a:spLocks noGrp="1"/>
          </p:cNvSpPr>
          <p:nvPr>
            <p:ph type="ftr" sz="quarter" idx="12"/>
          </p:nvPr>
        </p:nvSpPr>
        <p:spPr>
          <a:xfrm>
            <a:off x="630000" y="5402791"/>
            <a:ext cx="6120000" cy="177074"/>
          </a:xfrm>
        </p:spPr>
        <p:txBody>
          <a:bodyPr/>
          <a:lstStyle/>
          <a:p>
            <a:r>
              <a:rPr lang="en-US" sz="600" dirty="0"/>
              <a:t>3rd Workshop on Particle Accelerator Upgrade - Removal and Installation (PAU - R&amp;I3) </a:t>
            </a:r>
            <a:r>
              <a:rPr lang="en-GB" sz="600" dirty="0"/>
              <a:t>- B. JOLY - Page </a:t>
            </a:r>
            <a:fld id="{AD427328-B555-4938-96F7-BBE8128699ED}" type="slidenum">
              <a:rPr lang="en-GB" sz="600"/>
              <a:pPr/>
              <a:t>13</a:t>
            </a:fld>
            <a:endParaRPr lang="en-US" sz="600" dirty="0"/>
          </a:p>
        </p:txBody>
      </p:sp>
      <p:grpSp>
        <p:nvGrpSpPr>
          <p:cNvPr id="3" name="Group 78"/>
          <p:cNvGrpSpPr/>
          <p:nvPr/>
        </p:nvGrpSpPr>
        <p:grpSpPr>
          <a:xfrm>
            <a:off x="971600" y="1050731"/>
            <a:ext cx="7215058" cy="4080453"/>
            <a:chOff x="282768" y="1268759"/>
            <a:chExt cx="8658071" cy="4896544"/>
          </a:xfrm>
        </p:grpSpPr>
        <p:grpSp>
          <p:nvGrpSpPr>
            <p:cNvPr id="11" name="Group 16"/>
            <p:cNvGrpSpPr/>
            <p:nvPr/>
          </p:nvGrpSpPr>
          <p:grpSpPr>
            <a:xfrm>
              <a:off x="3558010" y="2492896"/>
              <a:ext cx="3194493" cy="2653680"/>
              <a:chOff x="3558010" y="2492896"/>
              <a:chExt cx="3194493" cy="2653680"/>
            </a:xfrm>
          </p:grpSpPr>
          <p:pic>
            <p:nvPicPr>
              <p:cNvPr id="1028" name="Picture 4" descr="C:\Users\chaize\Desktop\wp6\rack.gif"/>
              <p:cNvPicPr>
                <a:picLocks noChangeAspect="1" noChangeArrowheads="1"/>
              </p:cNvPicPr>
              <p:nvPr/>
            </p:nvPicPr>
            <p:blipFill>
              <a:blip r:embed="rId2" cstate="print"/>
              <a:srcRect/>
              <a:stretch>
                <a:fillRect/>
              </a:stretch>
            </p:blipFill>
            <p:spPr bwMode="auto">
              <a:xfrm>
                <a:off x="3558010" y="2492896"/>
                <a:ext cx="812351" cy="2653680"/>
              </a:xfrm>
              <a:prstGeom prst="rect">
                <a:avLst/>
              </a:prstGeom>
              <a:noFill/>
            </p:spPr>
          </p:pic>
          <p:pic>
            <p:nvPicPr>
              <p:cNvPr id="14" name="Picture 4" descr="C:\Users\chaize\Desktop\wp6\rack.gif"/>
              <p:cNvPicPr>
                <a:picLocks noChangeAspect="1" noChangeArrowheads="1"/>
              </p:cNvPicPr>
              <p:nvPr/>
            </p:nvPicPr>
            <p:blipFill>
              <a:blip r:embed="rId2" cstate="print"/>
              <a:srcRect/>
              <a:stretch>
                <a:fillRect/>
              </a:stretch>
            </p:blipFill>
            <p:spPr bwMode="auto">
              <a:xfrm>
                <a:off x="4355976" y="2492896"/>
                <a:ext cx="812351" cy="2653680"/>
              </a:xfrm>
              <a:prstGeom prst="rect">
                <a:avLst/>
              </a:prstGeom>
              <a:noFill/>
            </p:spPr>
          </p:pic>
          <p:pic>
            <p:nvPicPr>
              <p:cNvPr id="15" name="Picture 4" descr="C:\Users\chaize\Desktop\wp6\rack.gif"/>
              <p:cNvPicPr>
                <a:picLocks noChangeAspect="1" noChangeArrowheads="1"/>
              </p:cNvPicPr>
              <p:nvPr/>
            </p:nvPicPr>
            <p:blipFill>
              <a:blip r:embed="rId2" cstate="print"/>
              <a:srcRect/>
              <a:stretch>
                <a:fillRect/>
              </a:stretch>
            </p:blipFill>
            <p:spPr bwMode="auto">
              <a:xfrm>
                <a:off x="5148064" y="2492896"/>
                <a:ext cx="812351" cy="2653680"/>
              </a:xfrm>
              <a:prstGeom prst="rect">
                <a:avLst/>
              </a:prstGeom>
              <a:noFill/>
            </p:spPr>
          </p:pic>
          <p:pic>
            <p:nvPicPr>
              <p:cNvPr id="16" name="Picture 4" descr="C:\Users\chaize\Desktop\wp6\rack.gif"/>
              <p:cNvPicPr>
                <a:picLocks noChangeAspect="1" noChangeArrowheads="1"/>
              </p:cNvPicPr>
              <p:nvPr/>
            </p:nvPicPr>
            <p:blipFill>
              <a:blip r:embed="rId2" cstate="print"/>
              <a:srcRect/>
              <a:stretch>
                <a:fillRect/>
              </a:stretch>
            </p:blipFill>
            <p:spPr bwMode="auto">
              <a:xfrm>
                <a:off x="5940152" y="2492896"/>
                <a:ext cx="812351" cy="2653680"/>
              </a:xfrm>
              <a:prstGeom prst="rect">
                <a:avLst/>
              </a:prstGeom>
              <a:noFill/>
            </p:spPr>
          </p:pic>
        </p:grpSp>
        <p:grpSp>
          <p:nvGrpSpPr>
            <p:cNvPr id="12" name="Group 18"/>
            <p:cNvGrpSpPr/>
            <p:nvPr/>
          </p:nvGrpSpPr>
          <p:grpSpPr>
            <a:xfrm>
              <a:off x="659919" y="1268759"/>
              <a:ext cx="8280920" cy="4896544"/>
              <a:chOff x="683568" y="1268760"/>
              <a:chExt cx="8280920" cy="4896544"/>
            </a:xfrm>
          </p:grpSpPr>
          <p:sp>
            <p:nvSpPr>
              <p:cNvPr id="6" name="Rectangle 5"/>
              <p:cNvSpPr/>
              <p:nvPr/>
            </p:nvSpPr>
            <p:spPr>
              <a:xfrm>
                <a:off x="683568" y="5589240"/>
                <a:ext cx="8280920" cy="576064"/>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7" name="Rectangle 6"/>
              <p:cNvSpPr/>
              <p:nvPr/>
            </p:nvSpPr>
            <p:spPr>
              <a:xfrm rot="5400000">
                <a:off x="-108520" y="2924944"/>
                <a:ext cx="4320480" cy="1008112"/>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8" name="Rectangle 7"/>
              <p:cNvSpPr/>
              <p:nvPr/>
            </p:nvSpPr>
            <p:spPr>
              <a:xfrm>
                <a:off x="2555776" y="5157192"/>
                <a:ext cx="5112568"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9" name="Rectangle 8"/>
              <p:cNvSpPr/>
              <p:nvPr/>
            </p:nvSpPr>
            <p:spPr>
              <a:xfrm rot="5400000" flipV="1">
                <a:off x="7434985" y="5390553"/>
                <a:ext cx="36842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0" name="Rectangle 9"/>
              <p:cNvSpPr/>
              <p:nvPr/>
            </p:nvSpPr>
            <p:spPr>
              <a:xfrm>
                <a:off x="683568" y="1268760"/>
                <a:ext cx="1296144" cy="936104"/>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8" name="Rectangle 17"/>
              <p:cNvSpPr/>
              <p:nvPr/>
            </p:nvSpPr>
            <p:spPr>
              <a:xfrm>
                <a:off x="683568" y="5589240"/>
                <a:ext cx="2376264" cy="21602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grpSp>
        <p:cxnSp>
          <p:nvCxnSpPr>
            <p:cNvPr id="40" name="Straight Connector 39"/>
            <p:cNvCxnSpPr/>
            <p:nvPr/>
          </p:nvCxnSpPr>
          <p:spPr>
            <a:xfrm>
              <a:off x="2558157" y="1895401"/>
              <a:ext cx="144016"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54"/>
            <p:cNvGrpSpPr/>
            <p:nvPr/>
          </p:nvGrpSpPr>
          <p:grpSpPr>
            <a:xfrm>
              <a:off x="2555776" y="1628800"/>
              <a:ext cx="360040" cy="144016"/>
              <a:chOff x="2555776" y="1628800"/>
              <a:chExt cx="360040" cy="144016"/>
            </a:xfrm>
          </p:grpSpPr>
          <p:cxnSp>
            <p:nvCxnSpPr>
              <p:cNvPr id="25" name="Straight Connector 24"/>
              <p:cNvCxnSpPr/>
              <p:nvPr/>
            </p:nvCxnSpPr>
            <p:spPr>
              <a:xfrm>
                <a:off x="2555776" y="1772816"/>
                <a:ext cx="36004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1581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5577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2568253"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5" name="Oval 44"/>
              <p:cNvSpPr/>
              <p:nvPr/>
            </p:nvSpPr>
            <p:spPr>
              <a:xfrm>
                <a:off x="2620641" y="1715095"/>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6" name="Oval 45"/>
              <p:cNvSpPr/>
              <p:nvPr/>
            </p:nvSpPr>
            <p:spPr>
              <a:xfrm>
                <a:off x="2682553" y="1707357"/>
                <a:ext cx="63028" cy="558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7" name="Oval 46"/>
              <p:cNvSpPr/>
              <p:nvPr/>
            </p:nvSpPr>
            <p:spPr>
              <a:xfrm>
                <a:off x="2742084"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8" name="Oval 47"/>
              <p:cNvSpPr/>
              <p:nvPr/>
            </p:nvSpPr>
            <p:spPr>
              <a:xfrm>
                <a:off x="2782566" y="17198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9" name="Oval 48"/>
              <p:cNvSpPr/>
              <p:nvPr/>
            </p:nvSpPr>
            <p:spPr>
              <a:xfrm flipV="1">
                <a:off x="2830191" y="171938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0" name="Oval 49"/>
              <p:cNvSpPr/>
              <p:nvPr/>
            </p:nvSpPr>
            <p:spPr>
              <a:xfrm>
                <a:off x="2646834" y="168413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1" name="Oval 50"/>
              <p:cNvSpPr/>
              <p:nvPr/>
            </p:nvSpPr>
            <p:spPr>
              <a:xfrm>
                <a:off x="2806378" y="16817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2" name="Oval 51"/>
              <p:cNvSpPr/>
              <p:nvPr/>
            </p:nvSpPr>
            <p:spPr>
              <a:xfrm>
                <a:off x="2765897"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3" name="Oval 52"/>
              <p:cNvSpPr/>
              <p:nvPr/>
            </p:nvSpPr>
            <p:spPr>
              <a:xfrm>
                <a:off x="2599209" y="168175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4" name="Oval 53"/>
              <p:cNvSpPr/>
              <p:nvPr/>
            </p:nvSpPr>
            <p:spPr>
              <a:xfrm>
                <a:off x="2715891"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grpSp>
        <p:grpSp>
          <p:nvGrpSpPr>
            <p:cNvPr id="17" name="Group 55"/>
            <p:cNvGrpSpPr/>
            <p:nvPr/>
          </p:nvGrpSpPr>
          <p:grpSpPr>
            <a:xfrm>
              <a:off x="2558404" y="1339766"/>
              <a:ext cx="360040" cy="144016"/>
              <a:chOff x="2555776" y="1628800"/>
              <a:chExt cx="360040" cy="144016"/>
            </a:xfrm>
          </p:grpSpPr>
          <p:cxnSp>
            <p:nvCxnSpPr>
              <p:cNvPr id="57" name="Straight Connector 56"/>
              <p:cNvCxnSpPr/>
              <p:nvPr/>
            </p:nvCxnSpPr>
            <p:spPr>
              <a:xfrm>
                <a:off x="2555776" y="1772816"/>
                <a:ext cx="36004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91581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55577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2568253"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1" name="Oval 60"/>
              <p:cNvSpPr/>
              <p:nvPr/>
            </p:nvSpPr>
            <p:spPr>
              <a:xfrm>
                <a:off x="2620641" y="1715095"/>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2" name="Oval 61"/>
              <p:cNvSpPr/>
              <p:nvPr/>
            </p:nvSpPr>
            <p:spPr>
              <a:xfrm>
                <a:off x="2682553" y="1707357"/>
                <a:ext cx="63028" cy="558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3" name="Oval 62"/>
              <p:cNvSpPr/>
              <p:nvPr/>
            </p:nvSpPr>
            <p:spPr>
              <a:xfrm>
                <a:off x="2742084"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4" name="Oval 63"/>
              <p:cNvSpPr/>
              <p:nvPr/>
            </p:nvSpPr>
            <p:spPr>
              <a:xfrm>
                <a:off x="2782566" y="17198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5" name="Oval 64"/>
              <p:cNvSpPr/>
              <p:nvPr/>
            </p:nvSpPr>
            <p:spPr>
              <a:xfrm flipV="1">
                <a:off x="2830191" y="171938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6" name="Oval 65"/>
              <p:cNvSpPr/>
              <p:nvPr/>
            </p:nvSpPr>
            <p:spPr>
              <a:xfrm>
                <a:off x="2646834" y="168413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7" name="Oval 66"/>
              <p:cNvSpPr/>
              <p:nvPr/>
            </p:nvSpPr>
            <p:spPr>
              <a:xfrm>
                <a:off x="2806378" y="16817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8" name="Oval 67"/>
              <p:cNvSpPr/>
              <p:nvPr/>
            </p:nvSpPr>
            <p:spPr>
              <a:xfrm>
                <a:off x="2765897"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9" name="Oval 68"/>
              <p:cNvSpPr/>
              <p:nvPr/>
            </p:nvSpPr>
            <p:spPr>
              <a:xfrm>
                <a:off x="2599209" y="168175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70" name="Oval 69"/>
              <p:cNvSpPr/>
              <p:nvPr/>
            </p:nvSpPr>
            <p:spPr>
              <a:xfrm>
                <a:off x="2715891"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grpSp>
        <p:cxnSp>
          <p:nvCxnSpPr>
            <p:cNvPr id="71" name="Straight Connector 70"/>
            <p:cNvCxnSpPr/>
            <p:nvPr/>
          </p:nvCxnSpPr>
          <p:spPr>
            <a:xfrm>
              <a:off x="2561896" y="5588876"/>
              <a:ext cx="520263" cy="788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rot="5400000">
              <a:off x="923976" y="3407045"/>
              <a:ext cx="3441956" cy="196492"/>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77" name="TextBox 76"/>
            <p:cNvSpPr txBox="1"/>
            <p:nvPr/>
          </p:nvSpPr>
          <p:spPr>
            <a:xfrm>
              <a:off x="282768" y="4240924"/>
              <a:ext cx="1301511" cy="387798"/>
            </a:xfrm>
            <a:prstGeom prst="rect">
              <a:avLst/>
            </a:prstGeom>
            <a:noFill/>
          </p:spPr>
          <p:txBody>
            <a:bodyPr wrap="none" rtlCol="0">
              <a:spAutoFit/>
            </a:bodyPr>
            <a:lstStyle/>
            <a:p>
              <a:r>
                <a:rPr lang="en-US" sz="1500" dirty="0">
                  <a:solidFill>
                    <a:prstClr val="black"/>
                  </a:solidFill>
                </a:rPr>
                <a:t>SR Tunnel</a:t>
              </a:r>
              <a:endParaRPr lang="en-GB" sz="1500" dirty="0">
                <a:solidFill>
                  <a:prstClr val="black"/>
                </a:solidFill>
              </a:endParaRPr>
            </a:p>
          </p:txBody>
        </p:sp>
        <p:sp>
          <p:nvSpPr>
            <p:cNvPr id="78" name="TextBox 77"/>
            <p:cNvSpPr txBox="1"/>
            <p:nvPr/>
          </p:nvSpPr>
          <p:spPr>
            <a:xfrm>
              <a:off x="1555532" y="5213131"/>
              <a:ext cx="932486" cy="387798"/>
            </a:xfrm>
            <a:prstGeom prst="rect">
              <a:avLst/>
            </a:prstGeom>
            <a:noFill/>
          </p:spPr>
          <p:txBody>
            <a:bodyPr wrap="none" rtlCol="0">
              <a:spAutoFit/>
            </a:bodyPr>
            <a:lstStyle/>
            <a:p>
              <a:r>
                <a:rPr lang="en-US" sz="1500" dirty="0">
                  <a:solidFill>
                    <a:prstClr val="black"/>
                  </a:solidFill>
                </a:rPr>
                <a:t>Trench</a:t>
              </a:r>
              <a:endParaRPr lang="en-GB" sz="1500" dirty="0">
                <a:solidFill>
                  <a:prstClr val="black"/>
                </a:solidFill>
              </a:endParaRPr>
            </a:p>
          </p:txBody>
        </p:sp>
      </p:grpSp>
      <p:sp>
        <p:nvSpPr>
          <p:cNvPr id="82" name="Freeform 81"/>
          <p:cNvSpPr/>
          <p:nvPr/>
        </p:nvSpPr>
        <p:spPr>
          <a:xfrm>
            <a:off x="1090449" y="3277915"/>
            <a:ext cx="3210034" cy="1555749"/>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041" h="1866899">
                <a:moveTo>
                  <a:pt x="3744310" y="0"/>
                </a:moveTo>
                <a:cubicBezTo>
                  <a:pt x="3769929" y="587265"/>
                  <a:pt x="3852041" y="1179786"/>
                  <a:pt x="3752193" y="1442544"/>
                </a:cubicBezTo>
                <a:cubicBezTo>
                  <a:pt x="3652345" y="1705303"/>
                  <a:pt x="3358055" y="1547648"/>
                  <a:pt x="3145221" y="1576551"/>
                </a:cubicBezTo>
                <a:cubicBezTo>
                  <a:pt x="2932387" y="1605454"/>
                  <a:pt x="2690648" y="1572610"/>
                  <a:pt x="2475186" y="1615965"/>
                </a:cubicBezTo>
                <a:cubicBezTo>
                  <a:pt x="2259724" y="1659320"/>
                  <a:pt x="2149365" y="1806465"/>
                  <a:pt x="1852448" y="1836682"/>
                </a:cubicBezTo>
                <a:cubicBezTo>
                  <a:pt x="1555531" y="1866899"/>
                  <a:pt x="1002424" y="1853762"/>
                  <a:pt x="693683" y="1797269"/>
                </a:cubicBezTo>
                <a:cubicBezTo>
                  <a:pt x="384942" y="1740776"/>
                  <a:pt x="192471" y="1619250"/>
                  <a:pt x="0" y="1497724"/>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3" name="Freeform 82"/>
          <p:cNvSpPr/>
          <p:nvPr/>
        </p:nvSpPr>
        <p:spPr>
          <a:xfrm>
            <a:off x="954690" y="2831224"/>
            <a:ext cx="3229741" cy="1944863"/>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853762"/>
              <a:gd name="connsiteX1" fmla="*/ 3752193 w 3852041"/>
              <a:gd name="connsiteY1" fmla="*/ 1442544 h 1853762"/>
              <a:gd name="connsiteX2" fmla="*/ 3145221 w 3852041"/>
              <a:gd name="connsiteY2" fmla="*/ 1576551 h 1853762"/>
              <a:gd name="connsiteX3" fmla="*/ 2514359 w 3852041"/>
              <a:gd name="connsiteY3" fmla="*/ 1747452 h 1853762"/>
              <a:gd name="connsiteX4" fmla="*/ 1852448 w 3852041"/>
              <a:gd name="connsiteY4" fmla="*/ 1836682 h 1853762"/>
              <a:gd name="connsiteX5" fmla="*/ 693683 w 3852041"/>
              <a:gd name="connsiteY5" fmla="*/ 1797269 h 1853762"/>
              <a:gd name="connsiteX6" fmla="*/ 0 w 3852041"/>
              <a:gd name="connsiteY6" fmla="*/ 1497724 h 185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041" h="1853762">
                <a:moveTo>
                  <a:pt x="3744310" y="0"/>
                </a:moveTo>
                <a:cubicBezTo>
                  <a:pt x="3769929" y="587265"/>
                  <a:pt x="3852041" y="1179786"/>
                  <a:pt x="3752193" y="1442544"/>
                </a:cubicBezTo>
                <a:cubicBezTo>
                  <a:pt x="3652345" y="1705303"/>
                  <a:pt x="3351527" y="1525733"/>
                  <a:pt x="3145221" y="1576551"/>
                </a:cubicBezTo>
                <a:cubicBezTo>
                  <a:pt x="2938915" y="1627369"/>
                  <a:pt x="2729821" y="1704097"/>
                  <a:pt x="2514359" y="1747452"/>
                </a:cubicBezTo>
                <a:cubicBezTo>
                  <a:pt x="2298897" y="1790807"/>
                  <a:pt x="2155894" y="1828379"/>
                  <a:pt x="1852448" y="1836682"/>
                </a:cubicBezTo>
                <a:cubicBezTo>
                  <a:pt x="1549002" y="1844985"/>
                  <a:pt x="1002424" y="1853762"/>
                  <a:pt x="693683" y="1797269"/>
                </a:cubicBezTo>
                <a:cubicBezTo>
                  <a:pt x="384942" y="1740776"/>
                  <a:pt x="192471" y="1619250"/>
                  <a:pt x="0" y="1497724"/>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4" name="Freeform 83"/>
          <p:cNvSpPr/>
          <p:nvPr/>
        </p:nvSpPr>
        <p:spPr>
          <a:xfrm>
            <a:off x="1528380" y="3216604"/>
            <a:ext cx="3295431" cy="1574362"/>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846786 w 3954517"/>
              <a:gd name="connsiteY0" fmla="*/ 0 h 1866899"/>
              <a:gd name="connsiteX1" fmla="*/ 3854669 w 3954517"/>
              <a:gd name="connsiteY1" fmla="*/ 1442544 h 1866899"/>
              <a:gd name="connsiteX2" fmla="*/ 3247697 w 3954517"/>
              <a:gd name="connsiteY2" fmla="*/ 1576551 h 1866899"/>
              <a:gd name="connsiteX3" fmla="*/ 2577662 w 3954517"/>
              <a:gd name="connsiteY3" fmla="*/ 1615965 h 1866899"/>
              <a:gd name="connsiteX4" fmla="*/ 1954924 w 3954517"/>
              <a:gd name="connsiteY4" fmla="*/ 1836682 h 1866899"/>
              <a:gd name="connsiteX5" fmla="*/ 796159 w 3954517"/>
              <a:gd name="connsiteY5" fmla="*/ 1797269 h 1866899"/>
              <a:gd name="connsiteX6" fmla="*/ 0 w 3954517"/>
              <a:gd name="connsiteY6" fmla="*/ 1663262 h 1866899"/>
              <a:gd name="connsiteX0" fmla="*/ 3846786 w 3954517"/>
              <a:gd name="connsiteY0" fmla="*/ 0 h 1873468"/>
              <a:gd name="connsiteX1" fmla="*/ 3854669 w 3954517"/>
              <a:gd name="connsiteY1" fmla="*/ 1442544 h 1873468"/>
              <a:gd name="connsiteX2" fmla="*/ 3247697 w 3954517"/>
              <a:gd name="connsiteY2" fmla="*/ 1576551 h 1873468"/>
              <a:gd name="connsiteX3" fmla="*/ 2120462 w 3954517"/>
              <a:gd name="connsiteY3" fmla="*/ 1576551 h 1873468"/>
              <a:gd name="connsiteX4" fmla="*/ 1954924 w 3954517"/>
              <a:gd name="connsiteY4" fmla="*/ 1836682 h 1873468"/>
              <a:gd name="connsiteX5" fmla="*/ 796159 w 3954517"/>
              <a:gd name="connsiteY5" fmla="*/ 1797269 h 1873468"/>
              <a:gd name="connsiteX6" fmla="*/ 0 w 3954517"/>
              <a:gd name="connsiteY6" fmla="*/ 1663262 h 1873468"/>
              <a:gd name="connsiteX0" fmla="*/ 3846786 w 3954517"/>
              <a:gd name="connsiteY0" fmla="*/ 0 h 1889234"/>
              <a:gd name="connsiteX1" fmla="*/ 3854669 w 3954517"/>
              <a:gd name="connsiteY1" fmla="*/ 1442544 h 1889234"/>
              <a:gd name="connsiteX2" fmla="*/ 3247697 w 3954517"/>
              <a:gd name="connsiteY2" fmla="*/ 1576551 h 1889234"/>
              <a:gd name="connsiteX3" fmla="*/ 2120462 w 3954517"/>
              <a:gd name="connsiteY3" fmla="*/ 1576551 h 1889234"/>
              <a:gd name="connsiteX4" fmla="*/ 1671145 w 3954517"/>
              <a:gd name="connsiteY4" fmla="*/ 1852448 h 1889234"/>
              <a:gd name="connsiteX5" fmla="*/ 796159 w 3954517"/>
              <a:gd name="connsiteY5" fmla="*/ 1797269 h 1889234"/>
              <a:gd name="connsiteX6" fmla="*/ 0 w 3954517"/>
              <a:gd name="connsiteY6" fmla="*/ 1663262 h 188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4517" h="1889234">
                <a:moveTo>
                  <a:pt x="3846786" y="0"/>
                </a:moveTo>
                <a:cubicBezTo>
                  <a:pt x="3872405" y="587265"/>
                  <a:pt x="3954517" y="1179786"/>
                  <a:pt x="3854669" y="1442544"/>
                </a:cubicBezTo>
                <a:cubicBezTo>
                  <a:pt x="3754821" y="1705303"/>
                  <a:pt x="3536731" y="1554217"/>
                  <a:pt x="3247697" y="1576551"/>
                </a:cubicBezTo>
                <a:cubicBezTo>
                  <a:pt x="2958663" y="1598885"/>
                  <a:pt x="2383221" y="1530568"/>
                  <a:pt x="2120462" y="1576551"/>
                </a:cubicBezTo>
                <a:cubicBezTo>
                  <a:pt x="1857703" y="1622534"/>
                  <a:pt x="1891862" y="1815662"/>
                  <a:pt x="1671145" y="1852448"/>
                </a:cubicBezTo>
                <a:cubicBezTo>
                  <a:pt x="1450428" y="1889234"/>
                  <a:pt x="1074683" y="1828800"/>
                  <a:pt x="796159" y="1797269"/>
                </a:cubicBezTo>
                <a:cubicBezTo>
                  <a:pt x="517635" y="1765738"/>
                  <a:pt x="192471" y="1784788"/>
                  <a:pt x="0" y="1663262"/>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5" name="Freeform 84"/>
          <p:cNvSpPr/>
          <p:nvPr/>
        </p:nvSpPr>
        <p:spPr>
          <a:xfrm>
            <a:off x="1215258" y="3185950"/>
            <a:ext cx="4162534" cy="1608301"/>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1781503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937844"/>
              <a:gd name="connsiteX1" fmla="*/ 3752193 w 3852041"/>
              <a:gd name="connsiteY1" fmla="*/ 1442544 h 1937844"/>
              <a:gd name="connsiteX2" fmla="*/ 3145221 w 3852041"/>
              <a:gd name="connsiteY2" fmla="*/ 1576551 h 1937844"/>
              <a:gd name="connsiteX3" fmla="*/ 1781503 w 3852041"/>
              <a:gd name="connsiteY3" fmla="*/ 1615965 h 1937844"/>
              <a:gd name="connsiteX4" fmla="*/ 1032641 w 3852041"/>
              <a:gd name="connsiteY4" fmla="*/ 1907627 h 1937844"/>
              <a:gd name="connsiteX5" fmla="*/ 693683 w 3852041"/>
              <a:gd name="connsiteY5" fmla="*/ 1797269 h 1937844"/>
              <a:gd name="connsiteX6" fmla="*/ 0 w 3852041"/>
              <a:gd name="connsiteY6" fmla="*/ 1497724 h 1937844"/>
              <a:gd name="connsiteX0" fmla="*/ 4067503 w 4175234"/>
              <a:gd name="connsiteY0" fmla="*/ 0 h 1907627"/>
              <a:gd name="connsiteX1" fmla="*/ 4075386 w 4175234"/>
              <a:gd name="connsiteY1" fmla="*/ 1442544 h 1907627"/>
              <a:gd name="connsiteX2" fmla="*/ 3468414 w 4175234"/>
              <a:gd name="connsiteY2" fmla="*/ 1576551 h 1907627"/>
              <a:gd name="connsiteX3" fmla="*/ 2104696 w 4175234"/>
              <a:gd name="connsiteY3" fmla="*/ 1615965 h 1907627"/>
              <a:gd name="connsiteX4" fmla="*/ 1355834 w 4175234"/>
              <a:gd name="connsiteY4" fmla="*/ 1907627 h 1907627"/>
              <a:gd name="connsiteX5" fmla="*/ 1016876 w 4175234"/>
              <a:gd name="connsiteY5" fmla="*/ 1797269 h 1907627"/>
              <a:gd name="connsiteX6" fmla="*/ 323193 w 4175234"/>
              <a:gd name="connsiteY6" fmla="*/ 1497724 h 1907627"/>
              <a:gd name="connsiteX0" fmla="*/ 4428796 w 4536527"/>
              <a:gd name="connsiteY0" fmla="*/ 0 h 1936530"/>
              <a:gd name="connsiteX1" fmla="*/ 4436679 w 4536527"/>
              <a:gd name="connsiteY1" fmla="*/ 1442544 h 1936530"/>
              <a:gd name="connsiteX2" fmla="*/ 3829707 w 4536527"/>
              <a:gd name="connsiteY2" fmla="*/ 1576551 h 1936530"/>
              <a:gd name="connsiteX3" fmla="*/ 2465989 w 4536527"/>
              <a:gd name="connsiteY3" fmla="*/ 1615965 h 1936530"/>
              <a:gd name="connsiteX4" fmla="*/ 1717127 w 4536527"/>
              <a:gd name="connsiteY4" fmla="*/ 1907627 h 1936530"/>
              <a:gd name="connsiteX5" fmla="*/ 172107 w 4536527"/>
              <a:gd name="connsiteY5" fmla="*/ 1868213 h 1936530"/>
              <a:gd name="connsiteX6" fmla="*/ 684486 w 4536527"/>
              <a:gd name="connsiteY6" fmla="*/ 1497724 h 1936530"/>
              <a:gd name="connsiteX0" fmla="*/ 4887310 w 4995041"/>
              <a:gd name="connsiteY0" fmla="*/ 0 h 1929961"/>
              <a:gd name="connsiteX1" fmla="*/ 4895193 w 4995041"/>
              <a:gd name="connsiteY1" fmla="*/ 1442544 h 1929961"/>
              <a:gd name="connsiteX2" fmla="*/ 4288221 w 4995041"/>
              <a:gd name="connsiteY2" fmla="*/ 1576551 h 1929961"/>
              <a:gd name="connsiteX3" fmla="*/ 2924503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2601310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041" h="1929961">
                <a:moveTo>
                  <a:pt x="4887310" y="0"/>
                </a:moveTo>
                <a:cubicBezTo>
                  <a:pt x="4912929" y="587265"/>
                  <a:pt x="4995041" y="1179786"/>
                  <a:pt x="4895193" y="1442544"/>
                </a:cubicBezTo>
                <a:cubicBezTo>
                  <a:pt x="4795345" y="1705303"/>
                  <a:pt x="4670535" y="1547647"/>
                  <a:pt x="4288221" y="1576551"/>
                </a:cubicBezTo>
                <a:cubicBezTo>
                  <a:pt x="3905907" y="1605455"/>
                  <a:pt x="2953407" y="1560786"/>
                  <a:pt x="2601310" y="1615965"/>
                </a:cubicBezTo>
                <a:cubicBezTo>
                  <a:pt x="2249213" y="1671144"/>
                  <a:pt x="2356944" y="1877410"/>
                  <a:pt x="2175641" y="1907627"/>
                </a:cubicBezTo>
                <a:cubicBezTo>
                  <a:pt x="819807" y="1898430"/>
                  <a:pt x="993228" y="1929961"/>
                  <a:pt x="630621" y="1868213"/>
                </a:cubicBezTo>
                <a:cubicBezTo>
                  <a:pt x="268014" y="1806465"/>
                  <a:pt x="192471" y="1658664"/>
                  <a:pt x="0" y="1537138"/>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6" name="Freeform 85"/>
          <p:cNvSpPr/>
          <p:nvPr/>
        </p:nvSpPr>
        <p:spPr>
          <a:xfrm>
            <a:off x="1401379" y="3227553"/>
            <a:ext cx="4720898" cy="1608301"/>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1781503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937844"/>
              <a:gd name="connsiteX1" fmla="*/ 3752193 w 3852041"/>
              <a:gd name="connsiteY1" fmla="*/ 1442544 h 1937844"/>
              <a:gd name="connsiteX2" fmla="*/ 3145221 w 3852041"/>
              <a:gd name="connsiteY2" fmla="*/ 1576551 h 1937844"/>
              <a:gd name="connsiteX3" fmla="*/ 1781503 w 3852041"/>
              <a:gd name="connsiteY3" fmla="*/ 1615965 h 1937844"/>
              <a:gd name="connsiteX4" fmla="*/ 1032641 w 3852041"/>
              <a:gd name="connsiteY4" fmla="*/ 1907627 h 1937844"/>
              <a:gd name="connsiteX5" fmla="*/ 693683 w 3852041"/>
              <a:gd name="connsiteY5" fmla="*/ 1797269 h 1937844"/>
              <a:gd name="connsiteX6" fmla="*/ 0 w 3852041"/>
              <a:gd name="connsiteY6" fmla="*/ 1497724 h 1937844"/>
              <a:gd name="connsiteX0" fmla="*/ 4067503 w 4175234"/>
              <a:gd name="connsiteY0" fmla="*/ 0 h 1907627"/>
              <a:gd name="connsiteX1" fmla="*/ 4075386 w 4175234"/>
              <a:gd name="connsiteY1" fmla="*/ 1442544 h 1907627"/>
              <a:gd name="connsiteX2" fmla="*/ 3468414 w 4175234"/>
              <a:gd name="connsiteY2" fmla="*/ 1576551 h 1907627"/>
              <a:gd name="connsiteX3" fmla="*/ 2104696 w 4175234"/>
              <a:gd name="connsiteY3" fmla="*/ 1615965 h 1907627"/>
              <a:gd name="connsiteX4" fmla="*/ 1355834 w 4175234"/>
              <a:gd name="connsiteY4" fmla="*/ 1907627 h 1907627"/>
              <a:gd name="connsiteX5" fmla="*/ 1016876 w 4175234"/>
              <a:gd name="connsiteY5" fmla="*/ 1797269 h 1907627"/>
              <a:gd name="connsiteX6" fmla="*/ 323193 w 4175234"/>
              <a:gd name="connsiteY6" fmla="*/ 1497724 h 1907627"/>
              <a:gd name="connsiteX0" fmla="*/ 4428796 w 4536527"/>
              <a:gd name="connsiteY0" fmla="*/ 0 h 1936530"/>
              <a:gd name="connsiteX1" fmla="*/ 4436679 w 4536527"/>
              <a:gd name="connsiteY1" fmla="*/ 1442544 h 1936530"/>
              <a:gd name="connsiteX2" fmla="*/ 3829707 w 4536527"/>
              <a:gd name="connsiteY2" fmla="*/ 1576551 h 1936530"/>
              <a:gd name="connsiteX3" fmla="*/ 2465989 w 4536527"/>
              <a:gd name="connsiteY3" fmla="*/ 1615965 h 1936530"/>
              <a:gd name="connsiteX4" fmla="*/ 1717127 w 4536527"/>
              <a:gd name="connsiteY4" fmla="*/ 1907627 h 1936530"/>
              <a:gd name="connsiteX5" fmla="*/ 172107 w 4536527"/>
              <a:gd name="connsiteY5" fmla="*/ 1868213 h 1936530"/>
              <a:gd name="connsiteX6" fmla="*/ 684486 w 4536527"/>
              <a:gd name="connsiteY6" fmla="*/ 1497724 h 1936530"/>
              <a:gd name="connsiteX0" fmla="*/ 4887310 w 4995041"/>
              <a:gd name="connsiteY0" fmla="*/ 0 h 1929961"/>
              <a:gd name="connsiteX1" fmla="*/ 4895193 w 4995041"/>
              <a:gd name="connsiteY1" fmla="*/ 1442544 h 1929961"/>
              <a:gd name="connsiteX2" fmla="*/ 4288221 w 4995041"/>
              <a:gd name="connsiteY2" fmla="*/ 1576551 h 1929961"/>
              <a:gd name="connsiteX3" fmla="*/ 2924503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2601310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1871515 w 4995041"/>
              <a:gd name="connsiteY3" fmla="*/ 1623848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1871515 w 4995041"/>
              <a:gd name="connsiteY3" fmla="*/ 1623848 h 1929961"/>
              <a:gd name="connsiteX4" fmla="*/ 1633508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1996623 w 4995041"/>
              <a:gd name="connsiteY3" fmla="*/ 1600199 h 1929961"/>
              <a:gd name="connsiteX4" fmla="*/ 1633508 w 4995041"/>
              <a:gd name="connsiteY4" fmla="*/ 1907627 h 1929961"/>
              <a:gd name="connsiteX5" fmla="*/ 630621 w 4995041"/>
              <a:gd name="connsiteY5" fmla="*/ 1868213 h 1929961"/>
              <a:gd name="connsiteX6" fmla="*/ 0 w 4995041"/>
              <a:gd name="connsiteY6" fmla="*/ 1537138 h 192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041" h="1929961">
                <a:moveTo>
                  <a:pt x="4887310" y="0"/>
                </a:moveTo>
                <a:cubicBezTo>
                  <a:pt x="4912929" y="587265"/>
                  <a:pt x="4995041" y="1179786"/>
                  <a:pt x="4895193" y="1442544"/>
                </a:cubicBezTo>
                <a:cubicBezTo>
                  <a:pt x="4795345" y="1705303"/>
                  <a:pt x="4771316" y="1550275"/>
                  <a:pt x="4288221" y="1576551"/>
                </a:cubicBezTo>
                <a:cubicBezTo>
                  <a:pt x="3805126" y="1602827"/>
                  <a:pt x="2439075" y="1545020"/>
                  <a:pt x="1996623" y="1600199"/>
                </a:cubicBezTo>
                <a:cubicBezTo>
                  <a:pt x="1554171" y="1655378"/>
                  <a:pt x="1814811" y="1877410"/>
                  <a:pt x="1633508" y="1907627"/>
                </a:cubicBezTo>
                <a:cubicBezTo>
                  <a:pt x="277674" y="1898430"/>
                  <a:pt x="902872" y="1929961"/>
                  <a:pt x="630621" y="1868213"/>
                </a:cubicBezTo>
                <a:cubicBezTo>
                  <a:pt x="358370" y="1806465"/>
                  <a:pt x="192471" y="1658664"/>
                  <a:pt x="0" y="1537138"/>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2" name="Freeform 71"/>
          <p:cNvSpPr/>
          <p:nvPr/>
        </p:nvSpPr>
        <p:spPr>
          <a:xfrm>
            <a:off x="2928665" y="1445172"/>
            <a:ext cx="2451318" cy="841053"/>
          </a:xfrm>
          <a:custGeom>
            <a:avLst/>
            <a:gdLst>
              <a:gd name="connsiteX0" fmla="*/ 122183 w 3182007"/>
              <a:gd name="connsiteY0" fmla="*/ 0 h 4162097"/>
              <a:gd name="connsiteX1" fmla="*/ 106418 w 3182007"/>
              <a:gd name="connsiteY1" fmla="*/ 3570890 h 4162097"/>
              <a:gd name="connsiteX2" fmla="*/ 145831 w 3182007"/>
              <a:gd name="connsiteY2" fmla="*/ 3547242 h 4162097"/>
              <a:gd name="connsiteX3" fmla="*/ 981404 w 3182007"/>
              <a:gd name="connsiteY3" fmla="*/ 3523594 h 4162097"/>
              <a:gd name="connsiteX4" fmla="*/ 2833852 w 3182007"/>
              <a:gd name="connsiteY4" fmla="*/ 3515711 h 4162097"/>
              <a:gd name="connsiteX5" fmla="*/ 3070335 w 3182007"/>
              <a:gd name="connsiteY5" fmla="*/ 3413235 h 4162097"/>
              <a:gd name="connsiteX6" fmla="*/ 3109749 w 3182007"/>
              <a:gd name="connsiteY6" fmla="*/ 993228 h 4162097"/>
              <a:gd name="connsiteX7" fmla="*/ 3109749 w 3182007"/>
              <a:gd name="connsiteY7" fmla="*/ 993228 h 4162097"/>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19555 w 3179379"/>
              <a:gd name="connsiteY0" fmla="*/ 0 h 3833649"/>
              <a:gd name="connsiteX1" fmla="*/ 143203 w 3179379"/>
              <a:gd name="connsiteY1" fmla="*/ 3547242 h 3833649"/>
              <a:gd name="connsiteX2" fmla="*/ 978776 w 3179379"/>
              <a:gd name="connsiteY2" fmla="*/ 3523594 h 3833649"/>
              <a:gd name="connsiteX3" fmla="*/ 2831224 w 3179379"/>
              <a:gd name="connsiteY3" fmla="*/ 3515711 h 3833649"/>
              <a:gd name="connsiteX4" fmla="*/ 3067707 w 3179379"/>
              <a:gd name="connsiteY4" fmla="*/ 3413235 h 3833649"/>
              <a:gd name="connsiteX5" fmla="*/ 3107121 w 3179379"/>
              <a:gd name="connsiteY5" fmla="*/ 993228 h 3833649"/>
              <a:gd name="connsiteX6" fmla="*/ 3107121 w 317937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5954707"/>
              <a:gd name="connsiteX1" fmla="*/ 143203 w 3092669"/>
              <a:gd name="connsiteY1" fmla="*/ 3570890 h 5954707"/>
              <a:gd name="connsiteX2" fmla="*/ 892066 w 3092669"/>
              <a:gd name="connsiteY2" fmla="*/ 3523594 h 5954707"/>
              <a:gd name="connsiteX3" fmla="*/ 2744514 w 3092669"/>
              <a:gd name="connsiteY3" fmla="*/ 3515711 h 5954707"/>
              <a:gd name="connsiteX4" fmla="*/ 2980997 w 3092669"/>
              <a:gd name="connsiteY4" fmla="*/ 3413235 h 5954707"/>
              <a:gd name="connsiteX5" fmla="*/ 3020411 w 3092669"/>
              <a:gd name="connsiteY5" fmla="*/ 993228 h 5954707"/>
              <a:gd name="connsiteX6" fmla="*/ 2994661 w 3092669"/>
              <a:gd name="connsiteY6" fmla="*/ 5954707 h 5954707"/>
              <a:gd name="connsiteX0" fmla="*/ 32845 w 3092669"/>
              <a:gd name="connsiteY0" fmla="*/ 0 h 5954707"/>
              <a:gd name="connsiteX1" fmla="*/ 143203 w 3092669"/>
              <a:gd name="connsiteY1" fmla="*/ 3570890 h 5954707"/>
              <a:gd name="connsiteX2" fmla="*/ 892066 w 3092669"/>
              <a:gd name="connsiteY2" fmla="*/ 3523594 h 5954707"/>
              <a:gd name="connsiteX3" fmla="*/ 2744514 w 3092669"/>
              <a:gd name="connsiteY3" fmla="*/ 3515711 h 5954707"/>
              <a:gd name="connsiteX4" fmla="*/ 2980997 w 3092669"/>
              <a:gd name="connsiteY4" fmla="*/ 3413235 h 5954707"/>
              <a:gd name="connsiteX5" fmla="*/ 2994661 w 3092669"/>
              <a:gd name="connsiteY5" fmla="*/ 5954707 h 595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669" h="5954707">
                <a:moveTo>
                  <a:pt x="32845" y="0"/>
                </a:moveTo>
                <a:cubicBezTo>
                  <a:pt x="37772" y="739009"/>
                  <a:pt x="0" y="2983624"/>
                  <a:pt x="143203" y="3570890"/>
                </a:cubicBezTo>
                <a:cubicBezTo>
                  <a:pt x="179989" y="3712780"/>
                  <a:pt x="642445" y="3539359"/>
                  <a:pt x="892066" y="3523594"/>
                </a:cubicBezTo>
                <a:lnTo>
                  <a:pt x="2744514" y="3515711"/>
                </a:lnTo>
                <a:cubicBezTo>
                  <a:pt x="3092669" y="3497318"/>
                  <a:pt x="2939306" y="3006736"/>
                  <a:pt x="2980997" y="3413235"/>
                </a:cubicBezTo>
                <a:cubicBezTo>
                  <a:pt x="3022688" y="3819734"/>
                  <a:pt x="2991814" y="5425234"/>
                  <a:pt x="2994661" y="5954707"/>
                </a:cubicBez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3" name="Freeform 72"/>
          <p:cNvSpPr/>
          <p:nvPr/>
        </p:nvSpPr>
        <p:spPr>
          <a:xfrm>
            <a:off x="3009681" y="1486776"/>
            <a:ext cx="2448778" cy="799288"/>
          </a:xfrm>
          <a:custGeom>
            <a:avLst/>
            <a:gdLst>
              <a:gd name="connsiteX0" fmla="*/ 122183 w 3182007"/>
              <a:gd name="connsiteY0" fmla="*/ 0 h 4162097"/>
              <a:gd name="connsiteX1" fmla="*/ 106418 w 3182007"/>
              <a:gd name="connsiteY1" fmla="*/ 3570890 h 4162097"/>
              <a:gd name="connsiteX2" fmla="*/ 145831 w 3182007"/>
              <a:gd name="connsiteY2" fmla="*/ 3547242 h 4162097"/>
              <a:gd name="connsiteX3" fmla="*/ 981404 w 3182007"/>
              <a:gd name="connsiteY3" fmla="*/ 3523594 h 4162097"/>
              <a:gd name="connsiteX4" fmla="*/ 2833852 w 3182007"/>
              <a:gd name="connsiteY4" fmla="*/ 3515711 h 4162097"/>
              <a:gd name="connsiteX5" fmla="*/ 3070335 w 3182007"/>
              <a:gd name="connsiteY5" fmla="*/ 3413235 h 4162097"/>
              <a:gd name="connsiteX6" fmla="*/ 3109749 w 3182007"/>
              <a:gd name="connsiteY6" fmla="*/ 993228 h 4162097"/>
              <a:gd name="connsiteX7" fmla="*/ 3109749 w 3182007"/>
              <a:gd name="connsiteY7" fmla="*/ 993228 h 4162097"/>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19555 w 3179379"/>
              <a:gd name="connsiteY0" fmla="*/ 0 h 3833649"/>
              <a:gd name="connsiteX1" fmla="*/ 143203 w 3179379"/>
              <a:gd name="connsiteY1" fmla="*/ 3547242 h 3833649"/>
              <a:gd name="connsiteX2" fmla="*/ 978776 w 3179379"/>
              <a:gd name="connsiteY2" fmla="*/ 3523594 h 3833649"/>
              <a:gd name="connsiteX3" fmla="*/ 2831224 w 3179379"/>
              <a:gd name="connsiteY3" fmla="*/ 3515711 h 3833649"/>
              <a:gd name="connsiteX4" fmla="*/ 3067707 w 3179379"/>
              <a:gd name="connsiteY4" fmla="*/ 3413235 h 3833649"/>
              <a:gd name="connsiteX5" fmla="*/ 3107121 w 3179379"/>
              <a:gd name="connsiteY5" fmla="*/ 993228 h 3833649"/>
              <a:gd name="connsiteX6" fmla="*/ 3107121 w 317937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6675112"/>
              <a:gd name="connsiteX1" fmla="*/ 143203 w 3092669"/>
              <a:gd name="connsiteY1" fmla="*/ 3570890 h 6675112"/>
              <a:gd name="connsiteX2" fmla="*/ 892066 w 3092669"/>
              <a:gd name="connsiteY2" fmla="*/ 3523594 h 6675112"/>
              <a:gd name="connsiteX3" fmla="*/ 2744514 w 3092669"/>
              <a:gd name="connsiteY3" fmla="*/ 3515711 h 6675112"/>
              <a:gd name="connsiteX4" fmla="*/ 2980997 w 3092669"/>
              <a:gd name="connsiteY4" fmla="*/ 3413235 h 6675112"/>
              <a:gd name="connsiteX5" fmla="*/ 3020411 w 3092669"/>
              <a:gd name="connsiteY5" fmla="*/ 993228 h 6675112"/>
              <a:gd name="connsiteX6" fmla="*/ 3077561 w 3092669"/>
              <a:gd name="connsiteY6" fmla="*/ 6675112 h 6675112"/>
              <a:gd name="connsiteX0" fmla="*/ 32845 w 3092669"/>
              <a:gd name="connsiteY0" fmla="*/ 0 h 6675112"/>
              <a:gd name="connsiteX1" fmla="*/ 143203 w 3092669"/>
              <a:gd name="connsiteY1" fmla="*/ 3570890 h 6675112"/>
              <a:gd name="connsiteX2" fmla="*/ 892066 w 3092669"/>
              <a:gd name="connsiteY2" fmla="*/ 3523594 h 6675112"/>
              <a:gd name="connsiteX3" fmla="*/ 2744514 w 3092669"/>
              <a:gd name="connsiteY3" fmla="*/ 3515711 h 6675112"/>
              <a:gd name="connsiteX4" fmla="*/ 2980997 w 3092669"/>
              <a:gd name="connsiteY4" fmla="*/ 3413235 h 6675112"/>
              <a:gd name="connsiteX5" fmla="*/ 2922439 w 3092669"/>
              <a:gd name="connsiteY5" fmla="*/ 3606897 h 6675112"/>
              <a:gd name="connsiteX6" fmla="*/ 3077561 w 3092669"/>
              <a:gd name="connsiteY6" fmla="*/ 6675112 h 6675112"/>
              <a:gd name="connsiteX0" fmla="*/ 32845 w 3077561"/>
              <a:gd name="connsiteY0" fmla="*/ 0 h 6675112"/>
              <a:gd name="connsiteX1" fmla="*/ 143203 w 3077561"/>
              <a:gd name="connsiteY1" fmla="*/ 3570890 h 6675112"/>
              <a:gd name="connsiteX2" fmla="*/ 892066 w 3077561"/>
              <a:gd name="connsiteY2" fmla="*/ 3523594 h 6675112"/>
              <a:gd name="connsiteX3" fmla="*/ 2442436 w 3077561"/>
              <a:gd name="connsiteY3" fmla="*/ 3742996 h 6675112"/>
              <a:gd name="connsiteX4" fmla="*/ 2980997 w 3077561"/>
              <a:gd name="connsiteY4" fmla="*/ 3413235 h 6675112"/>
              <a:gd name="connsiteX5" fmla="*/ 2922439 w 3077561"/>
              <a:gd name="connsiteY5" fmla="*/ 3606897 h 6675112"/>
              <a:gd name="connsiteX6" fmla="*/ 3077561 w 3077561"/>
              <a:gd name="connsiteY6" fmla="*/ 6675112 h 6675112"/>
              <a:gd name="connsiteX0" fmla="*/ 32845 w 3077561"/>
              <a:gd name="connsiteY0" fmla="*/ 0 h 6675112"/>
              <a:gd name="connsiteX1" fmla="*/ 143203 w 3077561"/>
              <a:gd name="connsiteY1" fmla="*/ 3570890 h 6675112"/>
              <a:gd name="connsiteX2" fmla="*/ 892066 w 3077561"/>
              <a:gd name="connsiteY2" fmla="*/ 3523594 h 6675112"/>
              <a:gd name="connsiteX3" fmla="*/ 2442436 w 3077561"/>
              <a:gd name="connsiteY3" fmla="*/ 3742996 h 6675112"/>
              <a:gd name="connsiteX4" fmla="*/ 2922439 w 3077561"/>
              <a:gd name="connsiteY4" fmla="*/ 3606897 h 6675112"/>
              <a:gd name="connsiteX5" fmla="*/ 3077561 w 3077561"/>
              <a:gd name="connsiteY5" fmla="*/ 6675112 h 6675112"/>
              <a:gd name="connsiteX0" fmla="*/ 32845 w 2971425"/>
              <a:gd name="connsiteY0" fmla="*/ 0 h 6675112"/>
              <a:gd name="connsiteX1" fmla="*/ 143203 w 2971425"/>
              <a:gd name="connsiteY1" fmla="*/ 3570890 h 6675112"/>
              <a:gd name="connsiteX2" fmla="*/ 892066 w 2971425"/>
              <a:gd name="connsiteY2" fmla="*/ 3523594 h 6675112"/>
              <a:gd name="connsiteX3" fmla="*/ 2442436 w 2971425"/>
              <a:gd name="connsiteY3" fmla="*/ 3742996 h 6675112"/>
              <a:gd name="connsiteX4" fmla="*/ 2922439 w 2971425"/>
              <a:gd name="connsiteY4" fmla="*/ 3606897 h 6675112"/>
              <a:gd name="connsiteX5" fmla="*/ 2971425 w 2971425"/>
              <a:gd name="connsiteY5" fmla="*/ 6675112 h 6675112"/>
              <a:gd name="connsiteX0" fmla="*/ 32845 w 2938533"/>
              <a:gd name="connsiteY0" fmla="*/ 0 h 6675112"/>
              <a:gd name="connsiteX1" fmla="*/ 143203 w 2938533"/>
              <a:gd name="connsiteY1" fmla="*/ 3570890 h 6675112"/>
              <a:gd name="connsiteX2" fmla="*/ 892066 w 2938533"/>
              <a:gd name="connsiteY2" fmla="*/ 3523594 h 6675112"/>
              <a:gd name="connsiteX3" fmla="*/ 2442436 w 2938533"/>
              <a:gd name="connsiteY3" fmla="*/ 3742996 h 6675112"/>
              <a:gd name="connsiteX4" fmla="*/ 2922439 w 2938533"/>
              <a:gd name="connsiteY4" fmla="*/ 3606897 h 6675112"/>
              <a:gd name="connsiteX5" fmla="*/ 2889782 w 2938533"/>
              <a:gd name="connsiteY5" fmla="*/ 6675112 h 66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8533" h="6675112">
                <a:moveTo>
                  <a:pt x="32845" y="0"/>
                </a:moveTo>
                <a:cubicBezTo>
                  <a:pt x="37772" y="739009"/>
                  <a:pt x="0" y="2983624"/>
                  <a:pt x="143203" y="3570890"/>
                </a:cubicBezTo>
                <a:cubicBezTo>
                  <a:pt x="179989" y="3712780"/>
                  <a:pt x="642445" y="3539359"/>
                  <a:pt x="892066" y="3523594"/>
                </a:cubicBezTo>
                <a:lnTo>
                  <a:pt x="2442436" y="3742996"/>
                </a:lnTo>
                <a:cubicBezTo>
                  <a:pt x="2780831" y="3756880"/>
                  <a:pt x="2816585" y="3118211"/>
                  <a:pt x="2922439" y="3606897"/>
                </a:cubicBezTo>
                <a:cubicBezTo>
                  <a:pt x="2938533" y="4150543"/>
                  <a:pt x="2870732" y="4781151"/>
                  <a:pt x="2889782" y="6675112"/>
                </a:cubicBez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4" name="Freeform 73"/>
          <p:cNvSpPr/>
          <p:nvPr/>
        </p:nvSpPr>
        <p:spPr>
          <a:xfrm>
            <a:off x="2965888" y="1462690"/>
            <a:ext cx="2577224" cy="876842"/>
          </a:xfrm>
          <a:custGeom>
            <a:avLst/>
            <a:gdLst>
              <a:gd name="connsiteX0" fmla="*/ 122183 w 3182007"/>
              <a:gd name="connsiteY0" fmla="*/ 0 h 4162097"/>
              <a:gd name="connsiteX1" fmla="*/ 106418 w 3182007"/>
              <a:gd name="connsiteY1" fmla="*/ 3570890 h 4162097"/>
              <a:gd name="connsiteX2" fmla="*/ 145831 w 3182007"/>
              <a:gd name="connsiteY2" fmla="*/ 3547242 h 4162097"/>
              <a:gd name="connsiteX3" fmla="*/ 981404 w 3182007"/>
              <a:gd name="connsiteY3" fmla="*/ 3523594 h 4162097"/>
              <a:gd name="connsiteX4" fmla="*/ 2833852 w 3182007"/>
              <a:gd name="connsiteY4" fmla="*/ 3515711 h 4162097"/>
              <a:gd name="connsiteX5" fmla="*/ 3070335 w 3182007"/>
              <a:gd name="connsiteY5" fmla="*/ 3413235 h 4162097"/>
              <a:gd name="connsiteX6" fmla="*/ 3109749 w 3182007"/>
              <a:gd name="connsiteY6" fmla="*/ 993228 h 4162097"/>
              <a:gd name="connsiteX7" fmla="*/ 3109749 w 3182007"/>
              <a:gd name="connsiteY7" fmla="*/ 993228 h 4162097"/>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19555 w 3179379"/>
              <a:gd name="connsiteY0" fmla="*/ 0 h 3833649"/>
              <a:gd name="connsiteX1" fmla="*/ 143203 w 3179379"/>
              <a:gd name="connsiteY1" fmla="*/ 3547242 h 3833649"/>
              <a:gd name="connsiteX2" fmla="*/ 978776 w 3179379"/>
              <a:gd name="connsiteY2" fmla="*/ 3523594 h 3833649"/>
              <a:gd name="connsiteX3" fmla="*/ 2831224 w 3179379"/>
              <a:gd name="connsiteY3" fmla="*/ 3515711 h 3833649"/>
              <a:gd name="connsiteX4" fmla="*/ 3067707 w 3179379"/>
              <a:gd name="connsiteY4" fmla="*/ 3413235 h 3833649"/>
              <a:gd name="connsiteX5" fmla="*/ 3107121 w 3179379"/>
              <a:gd name="connsiteY5" fmla="*/ 993228 h 3833649"/>
              <a:gd name="connsiteX6" fmla="*/ 3107121 w 317937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7159370"/>
              <a:gd name="connsiteX1" fmla="*/ 143203 w 3092669"/>
              <a:gd name="connsiteY1" fmla="*/ 3570890 h 7159370"/>
              <a:gd name="connsiteX2" fmla="*/ 892066 w 3092669"/>
              <a:gd name="connsiteY2" fmla="*/ 3523594 h 7159370"/>
              <a:gd name="connsiteX3" fmla="*/ 2744514 w 3092669"/>
              <a:gd name="connsiteY3" fmla="*/ 3515711 h 7159370"/>
              <a:gd name="connsiteX4" fmla="*/ 2980997 w 3092669"/>
              <a:gd name="connsiteY4" fmla="*/ 3413235 h 7159370"/>
              <a:gd name="connsiteX5" fmla="*/ 3020411 w 3092669"/>
              <a:gd name="connsiteY5" fmla="*/ 993228 h 7159370"/>
              <a:gd name="connsiteX6" fmla="*/ 3053068 w 3092669"/>
              <a:gd name="connsiteY6" fmla="*/ 7159370 h 7159370"/>
              <a:gd name="connsiteX0" fmla="*/ 32845 w 3092669"/>
              <a:gd name="connsiteY0" fmla="*/ 0 h 7159370"/>
              <a:gd name="connsiteX1" fmla="*/ 143203 w 3092669"/>
              <a:gd name="connsiteY1" fmla="*/ 3570890 h 7159370"/>
              <a:gd name="connsiteX2" fmla="*/ 892066 w 3092669"/>
              <a:gd name="connsiteY2" fmla="*/ 3523594 h 7159370"/>
              <a:gd name="connsiteX3" fmla="*/ 2744514 w 3092669"/>
              <a:gd name="connsiteY3" fmla="*/ 3515711 h 7159370"/>
              <a:gd name="connsiteX4" fmla="*/ 2980997 w 3092669"/>
              <a:gd name="connsiteY4" fmla="*/ 3413235 h 7159370"/>
              <a:gd name="connsiteX5" fmla="*/ 3053068 w 3092669"/>
              <a:gd name="connsiteY5" fmla="*/ 7159370 h 7159370"/>
              <a:gd name="connsiteX0" fmla="*/ 32845 w 3092669"/>
              <a:gd name="connsiteY0" fmla="*/ 0 h 7159370"/>
              <a:gd name="connsiteX1" fmla="*/ 143203 w 3092669"/>
              <a:gd name="connsiteY1" fmla="*/ 3570890 h 7159370"/>
              <a:gd name="connsiteX2" fmla="*/ 892066 w 3092669"/>
              <a:gd name="connsiteY2" fmla="*/ 3523594 h 7159370"/>
              <a:gd name="connsiteX3" fmla="*/ 2744514 w 3092669"/>
              <a:gd name="connsiteY3" fmla="*/ 3515711 h 7159370"/>
              <a:gd name="connsiteX4" fmla="*/ 2956504 w 3092669"/>
              <a:gd name="connsiteY4" fmla="*/ 4579803 h 7159370"/>
              <a:gd name="connsiteX5" fmla="*/ 3053068 w 3092669"/>
              <a:gd name="connsiteY5" fmla="*/ 7159370 h 715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669" h="7159370">
                <a:moveTo>
                  <a:pt x="32845" y="0"/>
                </a:moveTo>
                <a:cubicBezTo>
                  <a:pt x="37772" y="739009"/>
                  <a:pt x="0" y="2983624"/>
                  <a:pt x="143203" y="3570890"/>
                </a:cubicBezTo>
                <a:cubicBezTo>
                  <a:pt x="179989" y="3712780"/>
                  <a:pt x="642445" y="3539359"/>
                  <a:pt x="892066" y="3523594"/>
                </a:cubicBezTo>
                <a:lnTo>
                  <a:pt x="2744514" y="3515711"/>
                </a:lnTo>
                <a:cubicBezTo>
                  <a:pt x="3092669" y="3497318"/>
                  <a:pt x="2905078" y="3972527"/>
                  <a:pt x="2956504" y="4579803"/>
                </a:cubicBezTo>
                <a:cubicBezTo>
                  <a:pt x="3007930" y="5187080"/>
                  <a:pt x="3038053" y="6378925"/>
                  <a:pt x="3053068" y="7159370"/>
                </a:cubicBez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5" name="Freeform 74"/>
          <p:cNvSpPr/>
          <p:nvPr/>
        </p:nvSpPr>
        <p:spPr>
          <a:xfrm>
            <a:off x="2791126" y="1454804"/>
            <a:ext cx="3394728" cy="1677403"/>
          </a:xfrm>
          <a:custGeom>
            <a:avLst/>
            <a:gdLst>
              <a:gd name="connsiteX0" fmla="*/ 528145 w 4721772"/>
              <a:gd name="connsiteY0" fmla="*/ 0 h 4045169"/>
              <a:gd name="connsiteX1" fmla="*/ 551793 w 4721772"/>
              <a:gd name="connsiteY1" fmla="*/ 3452648 h 4045169"/>
              <a:gd name="connsiteX2" fmla="*/ 591207 w 4721772"/>
              <a:gd name="connsiteY2" fmla="*/ 3555124 h 4045169"/>
              <a:gd name="connsiteX3" fmla="*/ 4099034 w 4721772"/>
              <a:gd name="connsiteY3" fmla="*/ 3539358 h 4045169"/>
              <a:gd name="connsiteX4" fmla="*/ 4327634 w 4721772"/>
              <a:gd name="connsiteY4" fmla="*/ 1458310 h 4045169"/>
              <a:gd name="connsiteX5" fmla="*/ 4327634 w 4721772"/>
              <a:gd name="connsiteY5" fmla="*/ 1458310 h 4045169"/>
              <a:gd name="connsiteX0" fmla="*/ 236483 w 4180489"/>
              <a:gd name="connsiteY0" fmla="*/ 0 h 4033345"/>
              <a:gd name="connsiteX1" fmla="*/ 260131 w 4180489"/>
              <a:gd name="connsiteY1" fmla="*/ 3452648 h 4033345"/>
              <a:gd name="connsiteX2" fmla="*/ 1797269 w 4180489"/>
              <a:gd name="connsiteY2" fmla="*/ 3484179 h 4033345"/>
              <a:gd name="connsiteX3" fmla="*/ 3807372 w 4180489"/>
              <a:gd name="connsiteY3" fmla="*/ 3539358 h 4033345"/>
              <a:gd name="connsiteX4" fmla="*/ 4035972 w 4180489"/>
              <a:gd name="connsiteY4" fmla="*/ 1458310 h 4033345"/>
              <a:gd name="connsiteX5" fmla="*/ 4035972 w 4180489"/>
              <a:gd name="connsiteY5" fmla="*/ 1458310 h 4033345"/>
              <a:gd name="connsiteX0" fmla="*/ 126946 w 4070952"/>
              <a:gd name="connsiteY0" fmla="*/ 0 h 4080970"/>
              <a:gd name="connsiteX1" fmla="*/ 260131 w 4070952"/>
              <a:gd name="connsiteY1" fmla="*/ 3500273 h 4080970"/>
              <a:gd name="connsiteX2" fmla="*/ 1687732 w 4070952"/>
              <a:gd name="connsiteY2" fmla="*/ 3484179 h 4080970"/>
              <a:gd name="connsiteX3" fmla="*/ 3697835 w 4070952"/>
              <a:gd name="connsiteY3" fmla="*/ 3539358 h 4080970"/>
              <a:gd name="connsiteX4" fmla="*/ 3926435 w 4070952"/>
              <a:gd name="connsiteY4" fmla="*/ 1458310 h 4080970"/>
              <a:gd name="connsiteX5" fmla="*/ 3926435 w 4070952"/>
              <a:gd name="connsiteY5" fmla="*/ 1458310 h 4080970"/>
              <a:gd name="connsiteX0" fmla="*/ 126946 w 4070952"/>
              <a:gd name="connsiteY0" fmla="*/ 2450660 h 29443818"/>
              <a:gd name="connsiteX1" fmla="*/ 260131 w 4070952"/>
              <a:gd name="connsiteY1" fmla="*/ 5950933 h 29443818"/>
              <a:gd name="connsiteX2" fmla="*/ 1687732 w 4070952"/>
              <a:gd name="connsiteY2" fmla="*/ 5934839 h 29443818"/>
              <a:gd name="connsiteX3" fmla="*/ 3697835 w 4070952"/>
              <a:gd name="connsiteY3" fmla="*/ 5990018 h 29443818"/>
              <a:gd name="connsiteX4" fmla="*/ 3926435 w 4070952"/>
              <a:gd name="connsiteY4" fmla="*/ 3908970 h 29443818"/>
              <a:gd name="connsiteX5" fmla="*/ 3942764 w 4070952"/>
              <a:gd name="connsiteY5" fmla="*/ 29443818 h 29443818"/>
              <a:gd name="connsiteX0" fmla="*/ 126946 w 4073674"/>
              <a:gd name="connsiteY0" fmla="*/ 378810 h 27371968"/>
              <a:gd name="connsiteX1" fmla="*/ 260131 w 4073674"/>
              <a:gd name="connsiteY1" fmla="*/ 3879083 h 27371968"/>
              <a:gd name="connsiteX2" fmla="*/ 1687732 w 4073674"/>
              <a:gd name="connsiteY2" fmla="*/ 3862989 h 27371968"/>
              <a:gd name="connsiteX3" fmla="*/ 3697835 w 4073674"/>
              <a:gd name="connsiteY3" fmla="*/ 3918168 h 27371968"/>
              <a:gd name="connsiteX4" fmla="*/ 3942764 w 4073674"/>
              <a:gd name="connsiteY4" fmla="*/ 27371968 h 2737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3674" h="27371968">
                <a:moveTo>
                  <a:pt x="126946" y="378810"/>
                </a:moveTo>
                <a:cubicBezTo>
                  <a:pt x="133515" y="1808873"/>
                  <a:pt x="0" y="3298386"/>
                  <a:pt x="260131" y="3879083"/>
                </a:cubicBezTo>
                <a:cubicBezTo>
                  <a:pt x="520262" y="4459780"/>
                  <a:pt x="1114781" y="3856475"/>
                  <a:pt x="1687732" y="3862989"/>
                </a:cubicBezTo>
                <a:cubicBezTo>
                  <a:pt x="2260683" y="3869503"/>
                  <a:pt x="3321996" y="5"/>
                  <a:pt x="3697835" y="3918168"/>
                </a:cubicBezTo>
                <a:cubicBezTo>
                  <a:pt x="4073674" y="7836331"/>
                  <a:pt x="3891737" y="22485760"/>
                  <a:pt x="3942764" y="27371968"/>
                </a:cubicBezTo>
              </a:path>
            </a:pathLst>
          </a:cu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9" name="Freeform 78"/>
          <p:cNvSpPr/>
          <p:nvPr/>
        </p:nvSpPr>
        <p:spPr>
          <a:xfrm flipV="1">
            <a:off x="4663966" y="1925411"/>
            <a:ext cx="587922" cy="393434"/>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0" name="Freeform 79"/>
          <p:cNvSpPr/>
          <p:nvPr/>
        </p:nvSpPr>
        <p:spPr>
          <a:xfrm flipV="1">
            <a:off x="3980793" y="1952625"/>
            <a:ext cx="1391526" cy="293962"/>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dirty="0">
              <a:solidFill>
                <a:prstClr val="black"/>
              </a:solidFill>
            </a:endParaRPr>
          </a:p>
        </p:txBody>
      </p:sp>
      <p:sp>
        <p:nvSpPr>
          <p:cNvPr id="81" name="Freeform 80"/>
          <p:cNvSpPr/>
          <p:nvPr/>
        </p:nvSpPr>
        <p:spPr>
          <a:xfrm flipV="1">
            <a:off x="5425966" y="1898197"/>
            <a:ext cx="670033" cy="552028"/>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7" name="Freeform 86"/>
          <p:cNvSpPr/>
          <p:nvPr/>
        </p:nvSpPr>
        <p:spPr>
          <a:xfrm flipV="1">
            <a:off x="4721229" y="1918608"/>
            <a:ext cx="587922" cy="370756"/>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8" name="Freeform 87"/>
          <p:cNvSpPr/>
          <p:nvPr/>
        </p:nvSpPr>
        <p:spPr>
          <a:xfrm flipH="1" flipV="1">
            <a:off x="5378887" y="1891393"/>
            <a:ext cx="562332" cy="497796"/>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9" name="Freeform 88"/>
          <p:cNvSpPr/>
          <p:nvPr/>
        </p:nvSpPr>
        <p:spPr>
          <a:xfrm flipV="1">
            <a:off x="4119563" y="1925411"/>
            <a:ext cx="1259325" cy="459809"/>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90" name="Freeform 89"/>
          <p:cNvSpPr/>
          <p:nvPr/>
        </p:nvSpPr>
        <p:spPr>
          <a:xfrm>
            <a:off x="2803032" y="1477739"/>
            <a:ext cx="1888031" cy="1569303"/>
          </a:xfrm>
          <a:custGeom>
            <a:avLst/>
            <a:gdLst>
              <a:gd name="connsiteX0" fmla="*/ 528145 w 4721772"/>
              <a:gd name="connsiteY0" fmla="*/ 0 h 4045169"/>
              <a:gd name="connsiteX1" fmla="*/ 551793 w 4721772"/>
              <a:gd name="connsiteY1" fmla="*/ 3452648 h 4045169"/>
              <a:gd name="connsiteX2" fmla="*/ 591207 w 4721772"/>
              <a:gd name="connsiteY2" fmla="*/ 3555124 h 4045169"/>
              <a:gd name="connsiteX3" fmla="*/ 4099034 w 4721772"/>
              <a:gd name="connsiteY3" fmla="*/ 3539358 h 4045169"/>
              <a:gd name="connsiteX4" fmla="*/ 4327634 w 4721772"/>
              <a:gd name="connsiteY4" fmla="*/ 1458310 h 4045169"/>
              <a:gd name="connsiteX5" fmla="*/ 4327634 w 4721772"/>
              <a:gd name="connsiteY5" fmla="*/ 1458310 h 4045169"/>
              <a:gd name="connsiteX0" fmla="*/ 236483 w 4180489"/>
              <a:gd name="connsiteY0" fmla="*/ 0 h 4033345"/>
              <a:gd name="connsiteX1" fmla="*/ 260131 w 4180489"/>
              <a:gd name="connsiteY1" fmla="*/ 3452648 h 4033345"/>
              <a:gd name="connsiteX2" fmla="*/ 1797269 w 4180489"/>
              <a:gd name="connsiteY2" fmla="*/ 3484179 h 4033345"/>
              <a:gd name="connsiteX3" fmla="*/ 3807372 w 4180489"/>
              <a:gd name="connsiteY3" fmla="*/ 3539358 h 4033345"/>
              <a:gd name="connsiteX4" fmla="*/ 4035972 w 4180489"/>
              <a:gd name="connsiteY4" fmla="*/ 1458310 h 4033345"/>
              <a:gd name="connsiteX5" fmla="*/ 4035972 w 4180489"/>
              <a:gd name="connsiteY5" fmla="*/ 1458310 h 4033345"/>
              <a:gd name="connsiteX0" fmla="*/ 126946 w 4070952"/>
              <a:gd name="connsiteY0" fmla="*/ 0 h 4080970"/>
              <a:gd name="connsiteX1" fmla="*/ 260131 w 4070952"/>
              <a:gd name="connsiteY1" fmla="*/ 3500273 h 4080970"/>
              <a:gd name="connsiteX2" fmla="*/ 1687732 w 4070952"/>
              <a:gd name="connsiteY2" fmla="*/ 3484179 h 4080970"/>
              <a:gd name="connsiteX3" fmla="*/ 3697835 w 4070952"/>
              <a:gd name="connsiteY3" fmla="*/ 3539358 h 4080970"/>
              <a:gd name="connsiteX4" fmla="*/ 3926435 w 4070952"/>
              <a:gd name="connsiteY4" fmla="*/ 1458310 h 4080970"/>
              <a:gd name="connsiteX5" fmla="*/ 3926435 w 4070952"/>
              <a:gd name="connsiteY5" fmla="*/ 1458310 h 4080970"/>
              <a:gd name="connsiteX0" fmla="*/ 126946 w 4070952"/>
              <a:gd name="connsiteY0" fmla="*/ 2274870 h 28213280"/>
              <a:gd name="connsiteX1" fmla="*/ 260131 w 4070952"/>
              <a:gd name="connsiteY1" fmla="*/ 5775143 h 28213280"/>
              <a:gd name="connsiteX2" fmla="*/ 1687732 w 4070952"/>
              <a:gd name="connsiteY2" fmla="*/ 5759049 h 28213280"/>
              <a:gd name="connsiteX3" fmla="*/ 3697835 w 4070952"/>
              <a:gd name="connsiteY3" fmla="*/ 5814228 h 28213280"/>
              <a:gd name="connsiteX4" fmla="*/ 3926435 w 4070952"/>
              <a:gd name="connsiteY4" fmla="*/ 3733180 h 28213280"/>
              <a:gd name="connsiteX5" fmla="*/ 3926435 w 4070952"/>
              <a:gd name="connsiteY5" fmla="*/ 28213280 h 28213280"/>
              <a:gd name="connsiteX0" fmla="*/ 126946 w 4070952"/>
              <a:gd name="connsiteY0" fmla="*/ 203019 h 26141429"/>
              <a:gd name="connsiteX1" fmla="*/ 260131 w 4070952"/>
              <a:gd name="connsiteY1" fmla="*/ 3703292 h 26141429"/>
              <a:gd name="connsiteX2" fmla="*/ 1687732 w 4070952"/>
              <a:gd name="connsiteY2" fmla="*/ 3687198 h 26141429"/>
              <a:gd name="connsiteX3" fmla="*/ 3697835 w 4070952"/>
              <a:gd name="connsiteY3" fmla="*/ 3742377 h 26141429"/>
              <a:gd name="connsiteX4" fmla="*/ 3926435 w 4070952"/>
              <a:gd name="connsiteY4" fmla="*/ 26141429 h 2614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952" h="26141429">
                <a:moveTo>
                  <a:pt x="126946" y="203019"/>
                </a:moveTo>
                <a:cubicBezTo>
                  <a:pt x="133515" y="1633082"/>
                  <a:pt x="0" y="3122595"/>
                  <a:pt x="260131" y="3703292"/>
                </a:cubicBezTo>
                <a:cubicBezTo>
                  <a:pt x="520262" y="4283989"/>
                  <a:pt x="1114781" y="3680684"/>
                  <a:pt x="1687732" y="3687198"/>
                </a:cubicBezTo>
                <a:cubicBezTo>
                  <a:pt x="2260683" y="3693712"/>
                  <a:pt x="3324718" y="5"/>
                  <a:pt x="3697835" y="3742377"/>
                </a:cubicBezTo>
                <a:cubicBezTo>
                  <a:pt x="4070952" y="7484749"/>
                  <a:pt x="3878810" y="21474960"/>
                  <a:pt x="3926435" y="26141429"/>
                </a:cubicBezTo>
              </a:path>
            </a:pathLst>
          </a:cu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91" name="Freeform 90"/>
          <p:cNvSpPr/>
          <p:nvPr/>
        </p:nvSpPr>
        <p:spPr>
          <a:xfrm>
            <a:off x="2846689" y="1479723"/>
            <a:ext cx="2473138" cy="1592823"/>
          </a:xfrm>
          <a:custGeom>
            <a:avLst/>
            <a:gdLst>
              <a:gd name="connsiteX0" fmla="*/ 528145 w 4721772"/>
              <a:gd name="connsiteY0" fmla="*/ 0 h 4045169"/>
              <a:gd name="connsiteX1" fmla="*/ 551793 w 4721772"/>
              <a:gd name="connsiteY1" fmla="*/ 3452648 h 4045169"/>
              <a:gd name="connsiteX2" fmla="*/ 591207 w 4721772"/>
              <a:gd name="connsiteY2" fmla="*/ 3555124 h 4045169"/>
              <a:gd name="connsiteX3" fmla="*/ 4099034 w 4721772"/>
              <a:gd name="connsiteY3" fmla="*/ 3539358 h 4045169"/>
              <a:gd name="connsiteX4" fmla="*/ 4327634 w 4721772"/>
              <a:gd name="connsiteY4" fmla="*/ 1458310 h 4045169"/>
              <a:gd name="connsiteX5" fmla="*/ 4327634 w 4721772"/>
              <a:gd name="connsiteY5" fmla="*/ 1458310 h 4045169"/>
              <a:gd name="connsiteX0" fmla="*/ 236483 w 4180489"/>
              <a:gd name="connsiteY0" fmla="*/ 0 h 4033345"/>
              <a:gd name="connsiteX1" fmla="*/ 260131 w 4180489"/>
              <a:gd name="connsiteY1" fmla="*/ 3452648 h 4033345"/>
              <a:gd name="connsiteX2" fmla="*/ 1797269 w 4180489"/>
              <a:gd name="connsiteY2" fmla="*/ 3484179 h 4033345"/>
              <a:gd name="connsiteX3" fmla="*/ 3807372 w 4180489"/>
              <a:gd name="connsiteY3" fmla="*/ 3539358 h 4033345"/>
              <a:gd name="connsiteX4" fmla="*/ 4035972 w 4180489"/>
              <a:gd name="connsiteY4" fmla="*/ 1458310 h 4033345"/>
              <a:gd name="connsiteX5" fmla="*/ 4035972 w 4180489"/>
              <a:gd name="connsiteY5" fmla="*/ 1458310 h 4033345"/>
              <a:gd name="connsiteX0" fmla="*/ 126946 w 4070952"/>
              <a:gd name="connsiteY0" fmla="*/ 0 h 4080970"/>
              <a:gd name="connsiteX1" fmla="*/ 260131 w 4070952"/>
              <a:gd name="connsiteY1" fmla="*/ 3500273 h 4080970"/>
              <a:gd name="connsiteX2" fmla="*/ 1687732 w 4070952"/>
              <a:gd name="connsiteY2" fmla="*/ 3484179 h 4080970"/>
              <a:gd name="connsiteX3" fmla="*/ 3697835 w 4070952"/>
              <a:gd name="connsiteY3" fmla="*/ 3539358 h 4080970"/>
              <a:gd name="connsiteX4" fmla="*/ 3926435 w 4070952"/>
              <a:gd name="connsiteY4" fmla="*/ 1458310 h 4080970"/>
              <a:gd name="connsiteX5" fmla="*/ 3926435 w 4070952"/>
              <a:gd name="connsiteY5" fmla="*/ 1458310 h 4080970"/>
              <a:gd name="connsiteX0" fmla="*/ 126946 w 4070952"/>
              <a:gd name="connsiteY0" fmla="*/ 3063573 h 33734251"/>
              <a:gd name="connsiteX1" fmla="*/ 260131 w 4070952"/>
              <a:gd name="connsiteY1" fmla="*/ 6563846 h 33734251"/>
              <a:gd name="connsiteX2" fmla="*/ 1687732 w 4070952"/>
              <a:gd name="connsiteY2" fmla="*/ 6547752 h 33734251"/>
              <a:gd name="connsiteX3" fmla="*/ 3697835 w 4070952"/>
              <a:gd name="connsiteY3" fmla="*/ 6602931 h 33734251"/>
              <a:gd name="connsiteX4" fmla="*/ 3926435 w 4070952"/>
              <a:gd name="connsiteY4" fmla="*/ 4521883 h 33734251"/>
              <a:gd name="connsiteX5" fmla="*/ 3982559 w 4070952"/>
              <a:gd name="connsiteY5" fmla="*/ 33734251 h 33734251"/>
              <a:gd name="connsiteX0" fmla="*/ 126946 w 4080307"/>
              <a:gd name="connsiteY0" fmla="*/ 991722 h 31662400"/>
              <a:gd name="connsiteX1" fmla="*/ 260131 w 4080307"/>
              <a:gd name="connsiteY1" fmla="*/ 4491995 h 31662400"/>
              <a:gd name="connsiteX2" fmla="*/ 1687732 w 4080307"/>
              <a:gd name="connsiteY2" fmla="*/ 4475901 h 31662400"/>
              <a:gd name="connsiteX3" fmla="*/ 3697835 w 4080307"/>
              <a:gd name="connsiteY3" fmla="*/ 4531080 h 31662400"/>
              <a:gd name="connsiteX4" fmla="*/ 3982559 w 4080307"/>
              <a:gd name="connsiteY4" fmla="*/ 31662400 h 31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307" h="31662400">
                <a:moveTo>
                  <a:pt x="126946" y="991722"/>
                </a:moveTo>
                <a:cubicBezTo>
                  <a:pt x="133515" y="2421785"/>
                  <a:pt x="0" y="3911298"/>
                  <a:pt x="260131" y="4491995"/>
                </a:cubicBezTo>
                <a:cubicBezTo>
                  <a:pt x="520262" y="5072692"/>
                  <a:pt x="1114781" y="4469387"/>
                  <a:pt x="1687732" y="4475901"/>
                </a:cubicBezTo>
                <a:cubicBezTo>
                  <a:pt x="2260683" y="4482415"/>
                  <a:pt x="3315364" y="-3"/>
                  <a:pt x="3697835" y="4531080"/>
                </a:cubicBezTo>
                <a:cubicBezTo>
                  <a:pt x="4080306" y="9062163"/>
                  <a:pt x="3923242" y="26010042"/>
                  <a:pt x="3982559" y="31662400"/>
                </a:cubicBezTo>
              </a:path>
            </a:pathLst>
          </a:cu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nvGrpSpPr>
          <p:cNvPr id="20" name="Group 98"/>
          <p:cNvGrpSpPr/>
          <p:nvPr/>
        </p:nvGrpSpPr>
        <p:grpSpPr>
          <a:xfrm>
            <a:off x="5251083" y="897362"/>
            <a:ext cx="1735303" cy="323165"/>
            <a:chOff x="5581181" y="1304784"/>
            <a:chExt cx="2082363" cy="387798"/>
          </a:xfrm>
        </p:grpSpPr>
        <p:sp>
          <p:nvSpPr>
            <p:cNvPr id="93" name="TextBox 92"/>
            <p:cNvSpPr txBox="1"/>
            <p:nvPr/>
          </p:nvSpPr>
          <p:spPr>
            <a:xfrm>
              <a:off x="5581181" y="1304784"/>
              <a:ext cx="1389226" cy="387798"/>
            </a:xfrm>
            <a:prstGeom prst="rect">
              <a:avLst/>
            </a:prstGeom>
            <a:noFill/>
          </p:spPr>
          <p:txBody>
            <a:bodyPr wrap="none" rtlCol="0">
              <a:spAutoFit/>
            </a:bodyPr>
            <a:lstStyle/>
            <a:p>
              <a:r>
                <a:rPr lang="en-US" sz="1500" dirty="0">
                  <a:solidFill>
                    <a:prstClr val="black"/>
                  </a:solidFill>
                </a:rPr>
                <a:t>Optic fibers</a:t>
              </a:r>
              <a:endParaRPr lang="en-GB" sz="1500" dirty="0">
                <a:solidFill>
                  <a:prstClr val="black"/>
                </a:solidFill>
              </a:endParaRPr>
            </a:p>
          </p:txBody>
        </p:sp>
        <p:sp>
          <p:nvSpPr>
            <p:cNvPr id="96" name="Arc 95"/>
            <p:cNvSpPr/>
            <p:nvPr/>
          </p:nvSpPr>
          <p:spPr>
            <a:xfrm flipV="1">
              <a:off x="6055180" y="1393368"/>
              <a:ext cx="1608364" cy="155122"/>
            </a:xfrm>
            <a:prstGeom prst="arc">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grpSp>
        <p:nvGrpSpPr>
          <p:cNvPr id="21" name="Group 99"/>
          <p:cNvGrpSpPr/>
          <p:nvPr/>
        </p:nvGrpSpPr>
        <p:grpSpPr>
          <a:xfrm>
            <a:off x="5728536" y="1204051"/>
            <a:ext cx="2095893" cy="323165"/>
            <a:chOff x="6307801" y="1451742"/>
            <a:chExt cx="2515071" cy="838922"/>
          </a:xfrm>
        </p:grpSpPr>
        <p:sp>
          <p:nvSpPr>
            <p:cNvPr id="94" name="TextBox 93"/>
            <p:cNvSpPr txBox="1"/>
            <p:nvPr/>
          </p:nvSpPr>
          <p:spPr>
            <a:xfrm>
              <a:off x="6307801" y="1451742"/>
              <a:ext cx="1802800" cy="838922"/>
            </a:xfrm>
            <a:prstGeom prst="rect">
              <a:avLst/>
            </a:prstGeom>
            <a:noFill/>
          </p:spPr>
          <p:txBody>
            <a:bodyPr wrap="none" rtlCol="0">
              <a:spAutoFit/>
            </a:bodyPr>
            <a:lstStyle/>
            <a:p>
              <a:r>
                <a:rPr lang="en-US" sz="1500" dirty="0">
                  <a:solidFill>
                    <a:prstClr val="black"/>
                  </a:solidFill>
                </a:rPr>
                <a:t>Network cables</a:t>
              </a:r>
              <a:endParaRPr lang="en-GB" sz="1500" dirty="0">
                <a:solidFill>
                  <a:prstClr val="black"/>
                </a:solidFill>
              </a:endParaRPr>
            </a:p>
          </p:txBody>
        </p:sp>
        <p:sp>
          <p:nvSpPr>
            <p:cNvPr id="97" name="Arc 96"/>
            <p:cNvSpPr/>
            <p:nvPr/>
          </p:nvSpPr>
          <p:spPr>
            <a:xfrm flipV="1">
              <a:off x="7214508" y="1785254"/>
              <a:ext cx="1608364" cy="155122"/>
            </a:xfrm>
            <a:prstGeom prst="arc">
              <a:avLst/>
            </a:prstGeom>
            <a:solidFill>
              <a:schemeClr val="bg1"/>
            </a:solidFill>
            <a:ln w="285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grpSp>
        <p:nvGrpSpPr>
          <p:cNvPr id="22" name="Group 100"/>
          <p:cNvGrpSpPr/>
          <p:nvPr/>
        </p:nvGrpSpPr>
        <p:grpSpPr>
          <a:xfrm>
            <a:off x="6499287" y="1500072"/>
            <a:ext cx="1748910" cy="323165"/>
            <a:chOff x="6299637" y="1721163"/>
            <a:chExt cx="2098692" cy="387798"/>
          </a:xfrm>
        </p:grpSpPr>
        <p:sp>
          <p:nvSpPr>
            <p:cNvPr id="102" name="TextBox 101"/>
            <p:cNvSpPr txBox="1"/>
            <p:nvPr/>
          </p:nvSpPr>
          <p:spPr>
            <a:xfrm>
              <a:off x="6299637" y="1721163"/>
              <a:ext cx="1354602" cy="387798"/>
            </a:xfrm>
            <a:prstGeom prst="rect">
              <a:avLst/>
            </a:prstGeom>
            <a:noFill/>
          </p:spPr>
          <p:txBody>
            <a:bodyPr wrap="none" rtlCol="0">
              <a:spAutoFit/>
            </a:bodyPr>
            <a:lstStyle/>
            <a:p>
              <a:r>
                <a:rPr lang="en-US" sz="1500" dirty="0">
                  <a:solidFill>
                    <a:prstClr val="black"/>
                  </a:solidFill>
                </a:rPr>
                <a:t>Serial lines</a:t>
              </a:r>
              <a:endParaRPr lang="en-GB" sz="1500" dirty="0">
                <a:solidFill>
                  <a:prstClr val="black"/>
                </a:solidFill>
              </a:endParaRPr>
            </a:p>
          </p:txBody>
        </p:sp>
        <p:sp>
          <p:nvSpPr>
            <p:cNvPr id="103" name="Arc 102"/>
            <p:cNvSpPr/>
            <p:nvPr/>
          </p:nvSpPr>
          <p:spPr>
            <a:xfrm flipV="1">
              <a:off x="6789965" y="1801582"/>
              <a:ext cx="1608364" cy="155122"/>
            </a:xfrm>
            <a:prstGeom prst="arc">
              <a:avLst/>
            </a:prstGeom>
            <a:solidFill>
              <a:schemeClr val="bg1"/>
            </a:solidFill>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sp>
        <p:nvSpPr>
          <p:cNvPr id="104" name="Freeform 103"/>
          <p:cNvSpPr/>
          <p:nvPr/>
        </p:nvSpPr>
        <p:spPr>
          <a:xfrm flipV="1">
            <a:off x="3857625" y="1918608"/>
            <a:ext cx="2190750" cy="1408339"/>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105" name="Freeform 104"/>
          <p:cNvSpPr/>
          <p:nvPr/>
        </p:nvSpPr>
        <p:spPr>
          <a:xfrm flipV="1">
            <a:off x="4018644" y="1918608"/>
            <a:ext cx="1403803" cy="1476375"/>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106" name="Freeform 105"/>
          <p:cNvSpPr/>
          <p:nvPr/>
        </p:nvSpPr>
        <p:spPr>
          <a:xfrm flipV="1">
            <a:off x="4111625" y="1877786"/>
            <a:ext cx="993322" cy="1512661"/>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107" name="Freeform 106"/>
          <p:cNvSpPr/>
          <p:nvPr/>
        </p:nvSpPr>
        <p:spPr>
          <a:xfrm flipH="1" flipV="1">
            <a:off x="4007303" y="1877786"/>
            <a:ext cx="2047875" cy="1598839"/>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nvGrpSpPr>
          <p:cNvPr id="92" name="Group 91"/>
          <p:cNvGrpSpPr/>
          <p:nvPr/>
        </p:nvGrpSpPr>
        <p:grpSpPr>
          <a:xfrm>
            <a:off x="4180976" y="634291"/>
            <a:ext cx="2236298" cy="323165"/>
            <a:chOff x="4305072" y="833976"/>
            <a:chExt cx="2683557" cy="387798"/>
          </a:xfrm>
        </p:grpSpPr>
        <p:sp>
          <p:nvSpPr>
            <p:cNvPr id="95" name="Arc 94"/>
            <p:cNvSpPr/>
            <p:nvPr/>
          </p:nvSpPr>
          <p:spPr>
            <a:xfrm flipV="1">
              <a:off x="5380265" y="865411"/>
              <a:ext cx="1608364" cy="155122"/>
            </a:xfrm>
            <a:prstGeom prst="arc">
              <a:avLst/>
            </a:prstGeom>
            <a:ln w="28575">
              <a:solidFill>
                <a:srgbClr val="51A02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100" name="TextBox 99"/>
            <p:cNvSpPr txBox="1"/>
            <p:nvPr/>
          </p:nvSpPr>
          <p:spPr>
            <a:xfrm>
              <a:off x="4305072" y="833976"/>
              <a:ext cx="1972078" cy="387798"/>
            </a:xfrm>
            <a:prstGeom prst="rect">
              <a:avLst/>
            </a:prstGeom>
            <a:noFill/>
          </p:spPr>
          <p:txBody>
            <a:bodyPr wrap="none" rtlCol="0">
              <a:spAutoFit/>
            </a:bodyPr>
            <a:lstStyle/>
            <a:p>
              <a:r>
                <a:rPr lang="en-US" sz="1500">
                  <a:solidFill>
                    <a:prstClr val="black"/>
                  </a:solidFill>
                </a:rPr>
                <a:t>Low level signals</a:t>
              </a:r>
              <a:endParaRPr lang="en-GB" sz="1500" dirty="0">
                <a:solidFill>
                  <a:prstClr val="black"/>
                </a:solidFill>
              </a:endParaRPr>
            </a:p>
          </p:txBody>
        </p:sp>
      </p:grpSp>
      <p:sp>
        <p:nvSpPr>
          <p:cNvPr id="101" name="Oval 100"/>
          <p:cNvSpPr/>
          <p:nvPr/>
        </p:nvSpPr>
        <p:spPr>
          <a:xfrm>
            <a:off x="2699845" y="4177862"/>
            <a:ext cx="1773621" cy="643758"/>
          </a:xfrm>
          <a:prstGeom prst="ellipse">
            <a:avLst/>
          </a:prstGeom>
          <a:solidFill>
            <a:srgbClr val="FF0000">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Tree>
    <p:extLst>
      <p:ext uri="{BB962C8B-B14F-4D97-AF65-F5344CB8AC3E}">
        <p14:creationId xmlns:p14="http://schemas.microsoft.com/office/powerpoint/2010/main" val="270030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linds(horizontal)">
                                      <p:cBhvr>
                                        <p:cTn id="7" dur="500"/>
                                        <p:tgtEl>
                                          <p:spTgt spid="9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blinds(horizontal)">
                                      <p:cBhvr>
                                        <p:cTn id="10" dur="500"/>
                                        <p:tgtEl>
                                          <p:spTgt spid="9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blinds(horizontal)">
                                      <p:cBhvr>
                                        <p:cTn id="13" dur="5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9" presetClass="emph" presetSubtype="0" fill="hold" grpId="1" nodeType="clickEffect">
                                  <p:stCondLst>
                                    <p:cond delay="0"/>
                                  </p:stCondLst>
                                  <p:childTnLst>
                                    <p:animClr clrSpc="rgb" dir="cw">
                                      <p:cBhvr override="childStyle">
                                        <p:cTn id="21" dur="500" fill="hold"/>
                                        <p:tgtEl>
                                          <p:spTgt spid="101"/>
                                        </p:tgtEl>
                                        <p:attrNameLst>
                                          <p:attrName>style.color</p:attrName>
                                        </p:attrNameLst>
                                      </p:cBhvr>
                                      <p:to>
                                        <a:schemeClr val="bg2"/>
                                      </p:to>
                                    </p:animClr>
                                    <p:animClr clrSpc="rgb" dir="cw">
                                      <p:cBhvr>
                                        <p:cTn id="22" dur="500" fill="hold"/>
                                        <p:tgtEl>
                                          <p:spTgt spid="101"/>
                                        </p:tgtEl>
                                        <p:attrNameLst>
                                          <p:attrName>fillcolor</p:attrName>
                                        </p:attrNameLst>
                                      </p:cBhvr>
                                      <p:to>
                                        <a:schemeClr val="bg2"/>
                                      </p:to>
                                    </p:animClr>
                                    <p:set>
                                      <p:cBhvr>
                                        <p:cTn id="23" dur="500" fill="hold"/>
                                        <p:tgtEl>
                                          <p:spTgt spid="101"/>
                                        </p:tgtEl>
                                        <p:attrNameLst>
                                          <p:attrName>fill.type</p:attrName>
                                        </p:attrNameLst>
                                      </p:cBhvr>
                                      <p:to>
                                        <p:strVal val="solid"/>
                                      </p:to>
                                    </p:set>
                                    <p:set>
                                      <p:cBhvr>
                                        <p:cTn id="24" dur="500" fill="hold"/>
                                        <p:tgtEl>
                                          <p:spTgt spid="101"/>
                                        </p:tgtEl>
                                        <p:attrNameLst>
                                          <p:attrName>fill.on</p:attrName>
                                        </p:attrNameLst>
                                      </p:cBhvr>
                                      <p:to>
                                        <p:strVal val="true"/>
                                      </p:to>
                                    </p:set>
                                  </p:childTnLst>
                                </p:cTn>
                              </p:par>
                              <p:par>
                                <p:cTn id="25" presetID="7" presetClass="emph" presetSubtype="2" fill="hold" nodeType="withEffect">
                                  <p:stCondLst>
                                    <p:cond delay="0"/>
                                  </p:stCondLst>
                                  <p:childTnLst>
                                    <p:animClr clrSpc="rgb" dir="cw">
                                      <p:cBhvr>
                                        <p:cTn id="26" dur="2000" fill="hold"/>
                                        <p:tgtEl>
                                          <p:spTgt spid="101"/>
                                        </p:tgtEl>
                                        <p:attrNameLst>
                                          <p:attrName>stroke.color</p:attrName>
                                        </p:attrNameLst>
                                      </p:cBhvr>
                                      <p:to>
                                        <a:schemeClr val="bg2"/>
                                      </p:to>
                                    </p:animClr>
                                    <p:set>
                                      <p:cBhvr>
                                        <p:cTn id="27" dur="2000" fill="hold"/>
                                        <p:tgtEl>
                                          <p:spTgt spid="10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90" grpId="0" animBg="1"/>
      <p:bldP spid="91" grpId="0" animBg="1"/>
      <p:bldP spid="101" grpId="0" animBg="1"/>
      <p:bldP spid="10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&amp; instrumentation HARDWARE</a:t>
            </a:r>
            <a:endParaRPr lang="en-GB" dirty="0"/>
          </a:p>
        </p:txBody>
      </p:sp>
      <p:sp>
        <p:nvSpPr>
          <p:cNvPr id="5" name="Footer Placeholder 4"/>
          <p:cNvSpPr>
            <a:spLocks noGrp="1"/>
          </p:cNvSpPr>
          <p:nvPr>
            <p:ph type="ftr" sz="quarter" idx="12"/>
          </p:nvPr>
        </p:nvSpPr>
        <p:spPr/>
        <p:txBody>
          <a:bodyPr/>
          <a:lstStyle/>
          <a:p>
            <a:r>
              <a:rPr lang="en-US" dirty="0"/>
              <a:t>3rd Workshop on Particle Accelerator Upgrade - Removal and Installation (PAU - R&amp;I3) </a:t>
            </a:r>
            <a:r>
              <a:rPr lang="en-GB" dirty="0"/>
              <a:t>- B. JOLY - Page </a:t>
            </a:r>
            <a:fld id="{AD427328-B555-4938-96F7-BBE8128699ED}" type="slidenum">
              <a:rPr lang="en-GB"/>
              <a:pPr/>
              <a:t>14</a:t>
            </a:fld>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359" y="871730"/>
            <a:ext cx="1986733" cy="4494327"/>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871730"/>
            <a:ext cx="2230364" cy="4494327"/>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871731"/>
            <a:ext cx="2896767" cy="4494327"/>
          </a:xfrm>
          <a:prstGeom prst="rect">
            <a:avLst/>
          </a:prstGeom>
        </p:spPr>
      </p:pic>
      <p:sp>
        <p:nvSpPr>
          <p:cNvPr id="22" name="TextBox 21"/>
          <p:cNvSpPr txBox="1"/>
          <p:nvPr/>
        </p:nvSpPr>
        <p:spPr>
          <a:xfrm>
            <a:off x="6098927" y="702453"/>
            <a:ext cx="792088" cy="215444"/>
          </a:xfrm>
          <a:prstGeom prst="rect">
            <a:avLst/>
          </a:prstGeom>
          <a:solidFill>
            <a:schemeClr val="bg1"/>
          </a:solidFill>
          <a:ln w="25400" cap="rnd">
            <a:solidFill>
              <a:srgbClr val="7030A0"/>
            </a:solidFill>
          </a:ln>
        </p:spPr>
        <p:txBody>
          <a:bodyPr wrap="square" rtlCol="0">
            <a:spAutoFit/>
          </a:bodyPr>
          <a:lstStyle/>
          <a:p>
            <a:pPr algn="ctr"/>
            <a:r>
              <a:rPr lang="en-US" sz="800" b="1" dirty="0">
                <a:solidFill>
                  <a:srgbClr val="7030A0"/>
                </a:solidFill>
                <a:latin typeface="Arial Black" panose="020B0A04020102020204" pitchFamily="34" charset="0"/>
              </a:rPr>
              <a:t>DIAG</a:t>
            </a:r>
            <a:endParaRPr lang="en-GB" sz="800" b="1" dirty="0">
              <a:solidFill>
                <a:srgbClr val="7030A0"/>
              </a:solidFill>
              <a:latin typeface="Arial Black" panose="020B0A04020102020204" pitchFamily="34" charset="0"/>
            </a:endParaRPr>
          </a:p>
        </p:txBody>
      </p:sp>
      <p:sp>
        <p:nvSpPr>
          <p:cNvPr id="23" name="TextBox 22"/>
          <p:cNvSpPr txBox="1"/>
          <p:nvPr/>
        </p:nvSpPr>
        <p:spPr>
          <a:xfrm>
            <a:off x="3778970" y="702453"/>
            <a:ext cx="792088" cy="215444"/>
          </a:xfrm>
          <a:prstGeom prst="rect">
            <a:avLst/>
          </a:prstGeom>
          <a:solidFill>
            <a:schemeClr val="bg1"/>
          </a:solidFill>
          <a:ln w="25400" cap="rnd">
            <a:solidFill>
              <a:srgbClr val="7030A0"/>
            </a:solidFill>
          </a:ln>
        </p:spPr>
        <p:txBody>
          <a:bodyPr wrap="square" rtlCol="0">
            <a:spAutoFit/>
          </a:bodyPr>
          <a:lstStyle/>
          <a:p>
            <a:pPr algn="ctr"/>
            <a:r>
              <a:rPr lang="en-US" sz="800" b="1" dirty="0">
                <a:solidFill>
                  <a:srgbClr val="7030A0"/>
                </a:solidFill>
                <a:latin typeface="Arial Black" panose="020B0A04020102020204" pitchFamily="34" charset="0"/>
              </a:rPr>
              <a:t>NETWORK</a:t>
            </a:r>
            <a:endParaRPr lang="en-GB" sz="800" b="1" dirty="0">
              <a:solidFill>
                <a:srgbClr val="7030A0"/>
              </a:solidFill>
              <a:latin typeface="Arial Black" panose="020B0A04020102020204" pitchFamily="34" charset="0"/>
            </a:endParaRPr>
          </a:p>
        </p:txBody>
      </p:sp>
      <p:sp>
        <p:nvSpPr>
          <p:cNvPr id="24" name="TextBox 23"/>
          <p:cNvSpPr txBox="1"/>
          <p:nvPr/>
        </p:nvSpPr>
        <p:spPr>
          <a:xfrm>
            <a:off x="7468021" y="702453"/>
            <a:ext cx="792088" cy="338554"/>
          </a:xfrm>
          <a:prstGeom prst="rect">
            <a:avLst/>
          </a:prstGeom>
          <a:solidFill>
            <a:schemeClr val="bg1"/>
          </a:solidFill>
          <a:ln w="25400" cap="rnd">
            <a:solidFill>
              <a:srgbClr val="7030A0"/>
            </a:solidFill>
          </a:ln>
        </p:spPr>
        <p:txBody>
          <a:bodyPr wrap="square" rtlCol="0">
            <a:spAutoFit/>
          </a:bodyPr>
          <a:lstStyle/>
          <a:p>
            <a:pPr algn="ctr"/>
            <a:r>
              <a:rPr lang="en-US" sz="800" b="1" dirty="0">
                <a:solidFill>
                  <a:srgbClr val="7030A0"/>
                </a:solidFill>
                <a:latin typeface="Arial Black" panose="020B0A04020102020204" pitchFamily="34" charset="0"/>
              </a:rPr>
              <a:t>POWER</a:t>
            </a:r>
          </a:p>
          <a:p>
            <a:pPr algn="ctr"/>
            <a:r>
              <a:rPr lang="en-US" sz="800" b="1" dirty="0">
                <a:solidFill>
                  <a:srgbClr val="7030A0"/>
                </a:solidFill>
                <a:latin typeface="Arial Black" panose="020B0A04020102020204" pitchFamily="34" charset="0"/>
              </a:rPr>
              <a:t>SUPPLY</a:t>
            </a:r>
            <a:endParaRPr lang="en-GB" sz="800" b="1" dirty="0">
              <a:solidFill>
                <a:srgbClr val="7030A0"/>
              </a:solidFill>
              <a:latin typeface="Arial Black" panose="020B0A04020102020204" pitchFamily="34" charset="0"/>
            </a:endParaRPr>
          </a:p>
        </p:txBody>
      </p:sp>
      <p:sp>
        <p:nvSpPr>
          <p:cNvPr id="25" name="TextBox 24"/>
          <p:cNvSpPr txBox="1"/>
          <p:nvPr/>
        </p:nvSpPr>
        <p:spPr>
          <a:xfrm>
            <a:off x="1259632" y="702453"/>
            <a:ext cx="792088" cy="215444"/>
          </a:xfrm>
          <a:prstGeom prst="rect">
            <a:avLst/>
          </a:prstGeom>
          <a:solidFill>
            <a:schemeClr val="bg1"/>
          </a:solidFill>
          <a:ln w="25400" cap="rnd">
            <a:solidFill>
              <a:srgbClr val="7030A0"/>
            </a:solidFill>
          </a:ln>
        </p:spPr>
        <p:txBody>
          <a:bodyPr wrap="square" rtlCol="0">
            <a:spAutoFit/>
          </a:bodyPr>
          <a:lstStyle/>
          <a:p>
            <a:pPr algn="ctr"/>
            <a:r>
              <a:rPr lang="en-US" sz="800" b="1" dirty="0">
                <a:solidFill>
                  <a:srgbClr val="7030A0"/>
                </a:solidFill>
                <a:latin typeface="Arial Black" panose="020B0A04020102020204" pitchFamily="34" charset="0"/>
              </a:rPr>
              <a:t>VACUUM</a:t>
            </a:r>
            <a:endParaRPr lang="en-GB" sz="800" b="1" dirty="0">
              <a:solidFill>
                <a:srgbClr val="7030A0"/>
              </a:solidFill>
              <a:latin typeface="Arial Black" panose="020B0A040201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layout </a:t>
            </a:r>
            <a:r>
              <a:rPr lang="en-US" dirty="0" err="1"/>
              <a:t>organisation</a:t>
            </a:r>
            <a:endParaRPr lang="en-GB" dirty="0"/>
          </a:p>
        </p:txBody>
      </p:sp>
      <p:sp>
        <p:nvSpPr>
          <p:cNvPr id="5" name="Footer Placeholder 4"/>
          <p:cNvSpPr>
            <a:spLocks noGrp="1"/>
          </p:cNvSpPr>
          <p:nvPr>
            <p:ph type="ftr" sz="quarter" idx="12"/>
          </p:nvPr>
        </p:nvSpPr>
        <p:spPr/>
        <p:txBody>
          <a:bodyPr/>
          <a:lstStyle/>
          <a:p>
            <a:r>
              <a:rPr lang="en-US" dirty="0"/>
              <a:t>3rd Workshop on Particle Accelerator Upgrade - Removal and Installation (PAU - R&amp;I3) </a:t>
            </a:r>
            <a:r>
              <a:rPr lang="en-GB" dirty="0"/>
              <a:t>- B. JOLY - Page </a:t>
            </a:r>
            <a:fld id="{AD427328-B555-4938-96F7-BBE8128699ED}" type="slidenum">
              <a:rPr lang="en-GB"/>
              <a:pPr/>
              <a:t>15</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0040" y="804863"/>
            <a:ext cx="5771608" cy="4332287"/>
          </a:xfrm>
        </p:spPr>
      </p:pic>
      <p:sp>
        <p:nvSpPr>
          <p:cNvPr id="6" name="TextBox 5"/>
          <p:cNvSpPr txBox="1"/>
          <p:nvPr/>
        </p:nvSpPr>
        <p:spPr>
          <a:xfrm>
            <a:off x="2267744" y="5085305"/>
            <a:ext cx="4968552" cy="246221"/>
          </a:xfrm>
          <a:prstGeom prst="rect">
            <a:avLst/>
          </a:prstGeom>
          <a:noFill/>
        </p:spPr>
        <p:txBody>
          <a:bodyPr wrap="square" rtlCol="0">
            <a:spAutoFit/>
          </a:bodyPr>
          <a:lstStyle/>
          <a:p>
            <a:pPr algn="ctr"/>
            <a:r>
              <a:rPr lang="en-US" sz="800" dirty="0"/>
              <a:t>Credit: C. ARGOUD / ESRF</a:t>
            </a:r>
            <a:r>
              <a:rPr lang="en-US" sz="1000" dirty="0"/>
              <a:t>.</a:t>
            </a:r>
            <a:endParaRPr lang="en-GB" sz="1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811084" y="2618915"/>
            <a:ext cx="2001711" cy="1290913"/>
            <a:chOff x="4825283" y="2579786"/>
            <a:chExt cx="2001711" cy="1290913"/>
          </a:xfrm>
        </p:grpSpPr>
        <p:sp>
          <p:nvSpPr>
            <p:cNvPr id="8" name="TextBox 7"/>
            <p:cNvSpPr txBox="1"/>
            <p:nvPr/>
          </p:nvSpPr>
          <p:spPr>
            <a:xfrm>
              <a:off x="4825283" y="3347479"/>
              <a:ext cx="2001711" cy="523220"/>
            </a:xfrm>
            <a:prstGeom prst="rect">
              <a:avLst/>
            </a:prstGeom>
            <a:solidFill>
              <a:schemeClr val="accent5">
                <a:lumMod val="20000"/>
                <a:lumOff val="80000"/>
              </a:schemeClr>
            </a:solidFill>
          </p:spPr>
          <p:txBody>
            <a:bodyPr wrap="square" rtlCol="0">
              <a:spAutoFit/>
            </a:bodyPr>
            <a:lstStyle/>
            <a:p>
              <a:pPr algn="ctr"/>
              <a:r>
                <a:rPr lang="en-US" sz="1400" dirty="0"/>
                <a:t>Remaining connection of SR equipment</a:t>
              </a:r>
              <a:endParaRPr lang="en-GB" sz="1400" dirty="0"/>
            </a:p>
          </p:txBody>
        </p:sp>
        <p:sp>
          <p:nvSpPr>
            <p:cNvPr id="24" name="TextBox 23"/>
            <p:cNvSpPr txBox="1"/>
            <p:nvPr/>
          </p:nvSpPr>
          <p:spPr>
            <a:xfrm>
              <a:off x="4825283" y="2579786"/>
              <a:ext cx="2001711" cy="738664"/>
            </a:xfrm>
            <a:prstGeom prst="rect">
              <a:avLst/>
            </a:prstGeom>
            <a:solidFill>
              <a:schemeClr val="accent5">
                <a:lumMod val="20000"/>
                <a:lumOff val="80000"/>
              </a:schemeClr>
            </a:solidFill>
          </p:spPr>
          <p:txBody>
            <a:bodyPr wrap="square" rtlCol="0">
              <a:spAutoFit/>
            </a:bodyPr>
            <a:lstStyle/>
            <a:p>
              <a:pPr algn="ctr"/>
              <a:r>
                <a:rPr lang="en-US" sz="1400" dirty="0"/>
                <a:t>Installation of remaining diagnostics &amp; control equipment</a:t>
              </a:r>
              <a:endParaRPr lang="en-GB" sz="1400" dirty="0"/>
            </a:p>
          </p:txBody>
        </p:sp>
      </p:grpSp>
      <p:sp>
        <p:nvSpPr>
          <p:cNvPr id="7" name="TextBox 6"/>
          <p:cNvSpPr txBox="1"/>
          <p:nvPr/>
        </p:nvSpPr>
        <p:spPr>
          <a:xfrm>
            <a:off x="1950659" y="2993349"/>
            <a:ext cx="2461637" cy="692497"/>
          </a:xfrm>
          <a:prstGeom prst="rect">
            <a:avLst/>
          </a:prstGeom>
          <a:solidFill>
            <a:schemeClr val="accent4">
              <a:lumMod val="60000"/>
              <a:lumOff val="40000"/>
            </a:schemeClr>
          </a:solidFill>
        </p:spPr>
        <p:txBody>
          <a:bodyPr wrap="square" rtlCol="0">
            <a:spAutoFit/>
          </a:bodyPr>
          <a:lstStyle/>
          <a:p>
            <a:pPr algn="ctr"/>
            <a:r>
              <a:rPr lang="en-US" sz="1400" dirty="0"/>
              <a:t>Installation of equipment and service outside SR tunnel</a:t>
            </a:r>
            <a:br>
              <a:rPr lang="en-US" sz="1400" dirty="0"/>
            </a:br>
            <a:r>
              <a:rPr lang="en-US" sz="1100" dirty="0"/>
              <a:t>(+ Remote control configuration)</a:t>
            </a:r>
            <a:endParaRPr lang="en-GB" sz="1100" dirty="0"/>
          </a:p>
        </p:txBody>
      </p:sp>
      <p:grpSp>
        <p:nvGrpSpPr>
          <p:cNvPr id="12" name="Group 11"/>
          <p:cNvGrpSpPr/>
          <p:nvPr/>
        </p:nvGrpSpPr>
        <p:grpSpPr>
          <a:xfrm rot="16200000">
            <a:off x="2611580" y="3024043"/>
            <a:ext cx="4018509" cy="373055"/>
            <a:chOff x="2571123" y="3382222"/>
            <a:chExt cx="4018509" cy="373055"/>
          </a:xfrm>
          <a:solidFill>
            <a:srgbClr val="00B050"/>
          </a:solidFill>
        </p:grpSpPr>
        <p:sp>
          <p:nvSpPr>
            <p:cNvPr id="20" name="Rectangle 19"/>
            <p:cNvSpPr/>
            <p:nvPr/>
          </p:nvSpPr>
          <p:spPr>
            <a:xfrm rot="5400000">
              <a:off x="4395711" y="1561356"/>
              <a:ext cx="369333" cy="40185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algn="ctr"/>
              <a:endParaRPr lang="en-GB" dirty="0">
                <a:solidFill>
                  <a:schemeClr val="bg1"/>
                </a:solidFill>
              </a:endParaRPr>
            </a:p>
          </p:txBody>
        </p:sp>
        <p:sp>
          <p:nvSpPr>
            <p:cNvPr id="19" name="TextBox 18"/>
            <p:cNvSpPr txBox="1"/>
            <p:nvPr/>
          </p:nvSpPr>
          <p:spPr>
            <a:xfrm>
              <a:off x="3732648" y="3382222"/>
              <a:ext cx="1759899" cy="369332"/>
            </a:xfrm>
            <a:prstGeom prst="rect">
              <a:avLst/>
            </a:prstGeom>
            <a:grpFill/>
            <a:ln>
              <a:solidFill>
                <a:schemeClr val="bg1"/>
              </a:solidFill>
            </a:ln>
          </p:spPr>
          <p:txBody>
            <a:bodyPr wrap="square" rtlCol="0">
              <a:spAutoFit/>
            </a:bodyPr>
            <a:lstStyle/>
            <a:p>
              <a:pPr algn="ctr"/>
              <a:r>
                <a:rPr lang="en-US" dirty="0">
                  <a:solidFill>
                    <a:schemeClr val="bg1"/>
                  </a:solidFill>
                </a:rPr>
                <a:t>Cabling in SR</a:t>
              </a:r>
              <a:endParaRPr lang="en-GB" dirty="0">
                <a:solidFill>
                  <a:schemeClr val="bg1"/>
                </a:solidFill>
              </a:endParaRPr>
            </a:p>
          </p:txBody>
        </p:sp>
      </p:grpSp>
      <p:sp>
        <p:nvSpPr>
          <p:cNvPr id="2" name="Title 1"/>
          <p:cNvSpPr>
            <a:spLocks noGrp="1"/>
          </p:cNvSpPr>
          <p:nvPr>
            <p:ph type="title"/>
          </p:nvPr>
        </p:nvSpPr>
        <p:spPr/>
        <p:txBody>
          <a:bodyPr/>
          <a:lstStyle/>
          <a:p>
            <a:r>
              <a:rPr lang="en-US" dirty="0"/>
              <a:t>Cabling - a milestone task</a:t>
            </a:r>
            <a:endParaRPr lang="en-GB" dirty="0"/>
          </a:p>
        </p:txBody>
      </p:sp>
      <p:sp>
        <p:nvSpPr>
          <p:cNvPr id="4"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16</a:t>
            </a:fld>
            <a:endParaRPr lang="en-US" dirty="0"/>
          </a:p>
        </p:txBody>
      </p:sp>
      <p:sp>
        <p:nvSpPr>
          <p:cNvPr id="5" name="TextBox 4"/>
          <p:cNvSpPr txBox="1"/>
          <p:nvPr/>
        </p:nvSpPr>
        <p:spPr>
          <a:xfrm>
            <a:off x="335350" y="4566528"/>
            <a:ext cx="2663990" cy="523220"/>
          </a:xfrm>
          <a:prstGeom prst="rect">
            <a:avLst/>
          </a:prstGeom>
          <a:solidFill>
            <a:schemeClr val="accent4">
              <a:lumMod val="20000"/>
              <a:lumOff val="80000"/>
            </a:schemeClr>
          </a:solidFill>
        </p:spPr>
        <p:txBody>
          <a:bodyPr wrap="square" rtlCol="0">
            <a:spAutoFit/>
          </a:bodyPr>
          <a:lstStyle/>
          <a:p>
            <a:pPr algn="ctr"/>
            <a:r>
              <a:rPr lang="en-US" sz="1400" dirty="0"/>
              <a:t>Disconnection of cables </a:t>
            </a:r>
            <a:endParaRPr lang="en-GB" sz="1400" dirty="0"/>
          </a:p>
          <a:p>
            <a:pPr algn="ctr"/>
            <a:r>
              <a:rPr lang="en-US" sz="1400" dirty="0"/>
              <a:t>Dismantling old equipment</a:t>
            </a:r>
          </a:p>
        </p:txBody>
      </p:sp>
      <p:sp>
        <p:nvSpPr>
          <p:cNvPr id="6" name="TextBox 5"/>
          <p:cNvSpPr txBox="1"/>
          <p:nvPr/>
        </p:nvSpPr>
        <p:spPr>
          <a:xfrm>
            <a:off x="912054" y="3756855"/>
            <a:ext cx="3323141" cy="738664"/>
          </a:xfrm>
          <a:prstGeom prst="rect">
            <a:avLst/>
          </a:prstGeom>
          <a:solidFill>
            <a:schemeClr val="accent4">
              <a:lumMod val="40000"/>
              <a:lumOff val="60000"/>
            </a:schemeClr>
          </a:solidFill>
        </p:spPr>
        <p:txBody>
          <a:bodyPr wrap="square" rtlCol="0">
            <a:spAutoFit/>
          </a:bodyPr>
          <a:lstStyle/>
          <a:p>
            <a:pPr algn="ctr"/>
            <a:r>
              <a:rPr lang="en-US" sz="1400" dirty="0" err="1"/>
              <a:t>Reorganisation</a:t>
            </a:r>
            <a:r>
              <a:rPr lang="en-US" sz="1400" dirty="0"/>
              <a:t> of cubicles</a:t>
            </a:r>
            <a:endParaRPr lang="en-GB" sz="1400" dirty="0"/>
          </a:p>
          <a:p>
            <a:pPr algn="ctr"/>
            <a:r>
              <a:rPr lang="en-US" sz="1400" dirty="0"/>
              <a:t>Preparation of new equipment</a:t>
            </a:r>
          </a:p>
          <a:p>
            <a:pPr algn="ctr"/>
            <a:r>
              <a:rPr lang="en-US" sz="1400" dirty="0"/>
              <a:t>Refurbishment of reused equipment</a:t>
            </a:r>
          </a:p>
        </p:txBody>
      </p:sp>
      <p:sp>
        <p:nvSpPr>
          <p:cNvPr id="9" name="TextBox 8"/>
          <p:cNvSpPr txBox="1"/>
          <p:nvPr/>
        </p:nvSpPr>
        <p:spPr>
          <a:xfrm>
            <a:off x="5796136" y="2066272"/>
            <a:ext cx="2681480" cy="477054"/>
          </a:xfrm>
          <a:prstGeom prst="rect">
            <a:avLst/>
          </a:prstGeom>
          <a:solidFill>
            <a:schemeClr val="accent5">
              <a:lumMod val="40000"/>
              <a:lumOff val="60000"/>
            </a:schemeClr>
          </a:solidFill>
        </p:spPr>
        <p:txBody>
          <a:bodyPr wrap="square" rtlCol="0">
            <a:spAutoFit/>
          </a:bodyPr>
          <a:lstStyle/>
          <a:p>
            <a:pPr algn="ctr"/>
            <a:r>
              <a:rPr lang="en-US" sz="1400" dirty="0"/>
              <a:t>Test of each individual signal</a:t>
            </a:r>
          </a:p>
          <a:p>
            <a:pPr algn="ctr"/>
            <a:r>
              <a:rPr lang="en-US" sz="1100" dirty="0"/>
              <a:t>(Supply, monitoring &amp; interlocks)</a:t>
            </a:r>
            <a:endParaRPr lang="en-GB" sz="1100" dirty="0"/>
          </a:p>
        </p:txBody>
      </p:sp>
      <p:sp>
        <p:nvSpPr>
          <p:cNvPr id="10" name="TextBox 9"/>
          <p:cNvSpPr txBox="1"/>
          <p:nvPr/>
        </p:nvSpPr>
        <p:spPr>
          <a:xfrm>
            <a:off x="6623741" y="1525932"/>
            <a:ext cx="2340259" cy="477054"/>
          </a:xfrm>
          <a:prstGeom prst="rect">
            <a:avLst/>
          </a:prstGeom>
          <a:solidFill>
            <a:schemeClr val="accent5">
              <a:lumMod val="60000"/>
              <a:lumOff val="40000"/>
            </a:schemeClr>
          </a:solidFill>
        </p:spPr>
        <p:txBody>
          <a:bodyPr wrap="square" rtlCol="0">
            <a:spAutoFit/>
          </a:bodyPr>
          <a:lstStyle/>
          <a:p>
            <a:pPr algn="ctr"/>
            <a:r>
              <a:rPr lang="en-US" sz="1400" dirty="0"/>
              <a:t>Test of functionalities</a:t>
            </a:r>
          </a:p>
          <a:p>
            <a:pPr algn="ctr"/>
            <a:r>
              <a:rPr lang="en-US" sz="1100" dirty="0"/>
              <a:t>(Local and remote control)</a:t>
            </a:r>
            <a:endParaRPr lang="en-GB" sz="1100" dirty="0"/>
          </a:p>
        </p:txBody>
      </p:sp>
      <p:grpSp>
        <p:nvGrpSpPr>
          <p:cNvPr id="18" name="Group 17"/>
          <p:cNvGrpSpPr/>
          <p:nvPr/>
        </p:nvGrpSpPr>
        <p:grpSpPr>
          <a:xfrm>
            <a:off x="5010196" y="4566528"/>
            <a:ext cx="3579991" cy="369332"/>
            <a:chOff x="5009696" y="4814968"/>
            <a:chExt cx="3579991" cy="369332"/>
          </a:xfrm>
        </p:grpSpPr>
        <p:sp>
          <p:nvSpPr>
            <p:cNvPr id="13" name="Down Arrow 12"/>
            <p:cNvSpPr/>
            <p:nvPr/>
          </p:nvSpPr>
          <p:spPr>
            <a:xfrm rot="16200000">
              <a:off x="5310414" y="4529063"/>
              <a:ext cx="334667" cy="936104"/>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051404" y="4814968"/>
              <a:ext cx="2538283" cy="369332"/>
            </a:xfrm>
            <a:prstGeom prst="rect">
              <a:avLst/>
            </a:prstGeom>
            <a:noFill/>
          </p:spPr>
          <p:txBody>
            <a:bodyPr wrap="square" rtlCol="0">
              <a:spAutoFit/>
            </a:bodyPr>
            <a:lstStyle/>
            <a:p>
              <a:r>
                <a:rPr lang="en-US" b="1" dirty="0">
                  <a:solidFill>
                    <a:schemeClr val="accent5">
                      <a:lumMod val="75000"/>
                    </a:schemeClr>
                  </a:solidFill>
                </a:rPr>
                <a:t>Work after cabling</a:t>
              </a:r>
              <a:endParaRPr lang="en-GB" b="1" dirty="0">
                <a:solidFill>
                  <a:schemeClr val="accent5">
                    <a:lumMod val="75000"/>
                  </a:schemeClr>
                </a:solidFill>
              </a:endParaRPr>
            </a:p>
          </p:txBody>
        </p:sp>
      </p:grpSp>
      <p:grpSp>
        <p:nvGrpSpPr>
          <p:cNvPr id="17" name="Group 16"/>
          <p:cNvGrpSpPr/>
          <p:nvPr/>
        </p:nvGrpSpPr>
        <p:grpSpPr>
          <a:xfrm>
            <a:off x="412665" y="1495710"/>
            <a:ext cx="3938692" cy="369332"/>
            <a:chOff x="286749" y="1499510"/>
            <a:chExt cx="3938692" cy="369332"/>
          </a:xfrm>
        </p:grpSpPr>
        <p:sp>
          <p:nvSpPr>
            <p:cNvPr id="15" name="TextBox 14"/>
            <p:cNvSpPr txBox="1"/>
            <p:nvPr/>
          </p:nvSpPr>
          <p:spPr>
            <a:xfrm>
              <a:off x="286749" y="1499510"/>
              <a:ext cx="3351348" cy="369332"/>
            </a:xfrm>
            <a:prstGeom prst="rect">
              <a:avLst/>
            </a:prstGeom>
            <a:noFill/>
          </p:spPr>
          <p:txBody>
            <a:bodyPr wrap="square" rtlCol="0">
              <a:spAutoFit/>
            </a:bodyPr>
            <a:lstStyle/>
            <a:p>
              <a:pPr algn="ctr"/>
              <a:r>
                <a:rPr lang="en-US" b="1" dirty="0">
                  <a:solidFill>
                    <a:schemeClr val="accent2">
                      <a:lumMod val="60000"/>
                      <a:lumOff val="40000"/>
                    </a:schemeClr>
                  </a:solidFill>
                </a:rPr>
                <a:t>Work before cabling </a:t>
              </a:r>
              <a:endParaRPr lang="en-GB" sz="1400" i="1" dirty="0">
                <a:solidFill>
                  <a:schemeClr val="accent2">
                    <a:lumMod val="60000"/>
                    <a:lumOff val="40000"/>
                  </a:schemeClr>
                </a:solidFill>
              </a:endParaRPr>
            </a:p>
          </p:txBody>
        </p:sp>
        <p:sp>
          <p:nvSpPr>
            <p:cNvPr id="16" name="Down Arrow 15"/>
            <p:cNvSpPr/>
            <p:nvPr/>
          </p:nvSpPr>
          <p:spPr>
            <a:xfrm rot="16200000">
              <a:off x="3590055" y="1233456"/>
              <a:ext cx="334667" cy="936104"/>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356350" y="755200"/>
            <a:ext cx="8435191" cy="369332"/>
          </a:xfrm>
          <a:prstGeom prst="rect">
            <a:avLst/>
          </a:prstGeom>
          <a:noFill/>
        </p:spPr>
        <p:txBody>
          <a:bodyPr wrap="square" rtlCol="0">
            <a:spAutoFit/>
          </a:bodyPr>
          <a:lstStyle/>
          <a:p>
            <a:pPr algn="ctr"/>
            <a:r>
              <a:rPr lang="en-US" dirty="0">
                <a:solidFill>
                  <a:srgbClr val="132577"/>
                </a:solidFill>
              </a:rPr>
              <a:t>Cabling was the link between SR installation, TZ installation and equipment tests</a:t>
            </a:r>
            <a:endParaRPr lang="en-GB" dirty="0">
              <a:solidFill>
                <a:srgbClr val="132577"/>
              </a:solidFill>
            </a:endParaRPr>
          </a:p>
        </p:txBody>
      </p:sp>
    </p:spTree>
    <p:extLst>
      <p:ext uri="{BB962C8B-B14F-4D97-AF65-F5344CB8AC3E}">
        <p14:creationId xmlns:p14="http://schemas.microsoft.com/office/powerpoint/2010/main" val="24888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a:t>Cabling - activities</a:t>
            </a:r>
          </a:p>
        </p:txBody>
      </p:sp>
      <p:sp>
        <p:nvSpPr>
          <p:cNvPr id="15" name="TextBox 14"/>
          <p:cNvSpPr txBox="1"/>
          <p:nvPr/>
        </p:nvSpPr>
        <p:spPr>
          <a:xfrm>
            <a:off x="899592" y="718427"/>
            <a:ext cx="7044782" cy="646331"/>
          </a:xfrm>
          <a:prstGeom prst="rect">
            <a:avLst/>
          </a:prstGeom>
          <a:noFill/>
        </p:spPr>
        <p:txBody>
          <a:bodyPr wrap="square" rtlCol="0">
            <a:spAutoFit/>
          </a:bodyPr>
          <a:lstStyle/>
          <a:p>
            <a:pPr algn="ctr"/>
            <a:r>
              <a:rPr lang="en-US" dirty="0">
                <a:solidFill>
                  <a:srgbClr val="002060"/>
                </a:solidFill>
              </a:rPr>
              <a:t>A new cable database was fully updated with the new cubicle layout</a:t>
            </a:r>
          </a:p>
          <a:p>
            <a:pPr algn="ctr"/>
            <a:r>
              <a:rPr lang="en-US" dirty="0">
                <a:solidFill>
                  <a:srgbClr val="002060"/>
                </a:solidFill>
              </a:rPr>
              <a:t>It was used for any cabling requests</a:t>
            </a:r>
            <a:endParaRPr lang="en-GB" dirty="0"/>
          </a:p>
        </p:txBody>
      </p:sp>
      <p:grpSp>
        <p:nvGrpSpPr>
          <p:cNvPr id="4" name="Group 3"/>
          <p:cNvGrpSpPr/>
          <p:nvPr/>
        </p:nvGrpSpPr>
        <p:grpSpPr>
          <a:xfrm>
            <a:off x="467544" y="1489348"/>
            <a:ext cx="8268639" cy="3614166"/>
            <a:chOff x="539552" y="737785"/>
            <a:chExt cx="8268639" cy="3614166"/>
          </a:xfrm>
        </p:grpSpPr>
        <p:sp>
          <p:nvSpPr>
            <p:cNvPr id="24" name="Rectangle 23"/>
            <p:cNvSpPr/>
            <p:nvPr/>
          </p:nvSpPr>
          <p:spPr>
            <a:xfrm>
              <a:off x="539552" y="1471631"/>
              <a:ext cx="2808032" cy="2880320"/>
            </a:xfrm>
            <a:prstGeom prst="rect">
              <a:avLst/>
            </a:prstGeom>
            <a:solidFill>
              <a:srgbClr val="7DA9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49774" indent="-449774" eaLnBrk="1" hangingPunct="1">
                <a:spcAft>
                  <a:spcPts val="1000"/>
                </a:spcAft>
                <a:defRPr/>
              </a:pPr>
              <a:r>
                <a:rPr lang="en-GB" sz="1150" dirty="0"/>
                <a:t>Magnets</a:t>
              </a:r>
            </a:p>
            <a:p>
              <a:pPr marL="449774" indent="-449774" eaLnBrk="1" hangingPunct="1">
                <a:spcAft>
                  <a:spcPts val="1000"/>
                </a:spcAft>
                <a:defRPr/>
              </a:pPr>
              <a:r>
                <a:rPr lang="en-GB" sz="1150" dirty="0"/>
                <a:t>Accelerator engineering</a:t>
              </a:r>
            </a:p>
            <a:p>
              <a:pPr marL="449774" indent="-449774" eaLnBrk="1" hangingPunct="1">
                <a:spcAft>
                  <a:spcPts val="1000"/>
                </a:spcAft>
                <a:defRPr/>
              </a:pPr>
              <a:r>
                <a:rPr lang="en-GB" sz="1150" dirty="0"/>
                <a:t>Power supply and electrical engineering</a:t>
              </a:r>
            </a:p>
            <a:p>
              <a:pPr marL="449774" indent="-449774" eaLnBrk="1" hangingPunct="1">
                <a:spcAft>
                  <a:spcPts val="1000"/>
                </a:spcAft>
                <a:defRPr/>
              </a:pPr>
              <a:r>
                <a:rPr lang="en-GB" sz="1150" dirty="0"/>
                <a:t>Radio frequency</a:t>
              </a:r>
            </a:p>
            <a:p>
              <a:pPr marL="449774" indent="-449774" eaLnBrk="1" hangingPunct="1">
                <a:spcAft>
                  <a:spcPts val="1000"/>
                </a:spcAft>
                <a:defRPr/>
              </a:pPr>
              <a:r>
                <a:rPr lang="en-GB" sz="1150" dirty="0"/>
                <a:t>Control upgrade</a:t>
              </a:r>
            </a:p>
            <a:p>
              <a:pPr marL="449774" indent="-449774" eaLnBrk="1" hangingPunct="1">
                <a:spcAft>
                  <a:spcPts val="1000"/>
                </a:spcAft>
                <a:defRPr/>
              </a:pPr>
              <a:r>
                <a:rPr lang="en-GB" sz="1150" dirty="0"/>
                <a:t>Diagnostics</a:t>
              </a:r>
            </a:p>
            <a:p>
              <a:pPr marL="449774" indent="-449774" eaLnBrk="1" hangingPunct="1">
                <a:spcAft>
                  <a:spcPts val="1000"/>
                </a:spcAft>
                <a:defRPr/>
              </a:pPr>
              <a:r>
                <a:rPr lang="en-GB" sz="1150" dirty="0"/>
                <a:t>Injector upgrade</a:t>
              </a:r>
            </a:p>
            <a:p>
              <a:pPr marL="449774" indent="-449774" eaLnBrk="1" hangingPunct="1">
                <a:spcAft>
                  <a:spcPts val="1000"/>
                </a:spcAft>
                <a:defRPr/>
              </a:pPr>
              <a:r>
                <a:rPr lang="en-GB" sz="1150" dirty="0"/>
                <a:t>Vacuum</a:t>
              </a:r>
            </a:p>
            <a:p>
              <a:pPr marL="449774" indent="-449774" eaLnBrk="1" hangingPunct="1">
                <a:spcAft>
                  <a:spcPts val="1000"/>
                </a:spcAft>
                <a:defRPr/>
              </a:pPr>
              <a:r>
                <a:rPr lang="fr-FR" sz="1150" dirty="0"/>
                <a:t>Transfert line 2</a:t>
              </a:r>
              <a:endParaRPr lang="en-GB" sz="1150" dirty="0"/>
            </a:p>
          </p:txBody>
        </p:sp>
        <p:sp>
          <p:nvSpPr>
            <p:cNvPr id="23" name="Rectangle 22"/>
            <p:cNvSpPr/>
            <p:nvPr/>
          </p:nvSpPr>
          <p:spPr>
            <a:xfrm>
              <a:off x="4787744" y="737785"/>
              <a:ext cx="4020447" cy="767953"/>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67" dirty="0"/>
                <a:t>Main </a:t>
              </a:r>
              <a:r>
                <a:rPr lang="en-GB" sz="1167" dirty="0"/>
                <a:t>electrical </a:t>
              </a:r>
              <a:r>
                <a:rPr lang="en-US" sz="1167" dirty="0"/>
                <a:t>activities</a:t>
              </a:r>
              <a:endParaRPr lang="en-GB" sz="1167" dirty="0"/>
            </a:p>
          </p:txBody>
        </p:sp>
        <p:sp>
          <p:nvSpPr>
            <p:cNvPr id="25" name="Flèche droite 24"/>
            <p:cNvSpPr/>
            <p:nvPr/>
          </p:nvSpPr>
          <p:spPr>
            <a:xfrm>
              <a:off x="3347584" y="2338347"/>
              <a:ext cx="1440160" cy="447146"/>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 name="TextBox 20"/>
            <p:cNvSpPr txBox="1">
              <a:spLocks noChangeArrowheads="1"/>
            </p:cNvSpPr>
            <p:nvPr/>
          </p:nvSpPr>
          <p:spPr bwMode="auto">
            <a:xfrm>
              <a:off x="4787744" y="1505738"/>
              <a:ext cx="4020447" cy="2786147"/>
            </a:xfrm>
            <a:prstGeom prst="rect">
              <a:avLst/>
            </a:prstGeom>
            <a:solidFill>
              <a:srgbClr val="7DA9DA"/>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fr-FR" sz="583" dirty="0"/>
            </a:p>
            <a:p>
              <a:pPr marL="238115" indent="-238115" eaLnBrk="1" hangingPunct="1">
                <a:buFont typeface="Wingdings" panose="05000000000000000000" pitchFamily="2" charset="2"/>
                <a:buChar char="ü"/>
                <a:defRPr/>
              </a:pPr>
              <a:endParaRPr lang="en-GB" altLang="fr-FR" sz="1167" dirty="0"/>
            </a:p>
            <a:p>
              <a:pPr marL="238115" indent="-238115" eaLnBrk="1" hangingPunct="1">
                <a:buFont typeface="Wingdings" panose="05000000000000000000" pitchFamily="2" charset="2"/>
                <a:buChar char="ü"/>
                <a:defRPr/>
              </a:pPr>
              <a:r>
                <a:rPr lang="en-GB" altLang="fr-FR" sz="1150" dirty="0"/>
                <a:t>Management of the cable database</a:t>
              </a:r>
            </a:p>
            <a:p>
              <a:pPr marL="238115" indent="-238115" eaLnBrk="1" hangingPunct="1">
                <a:buFont typeface="Wingdings" panose="05000000000000000000" pitchFamily="2" charset="2"/>
                <a:buChar char="ü"/>
                <a:defRPr/>
              </a:pPr>
              <a:endParaRPr lang="en-GB" altLang="fr-FR" sz="1150" dirty="0"/>
            </a:p>
            <a:p>
              <a:pPr marL="238115" indent="-238115" eaLnBrk="1" hangingPunct="1">
                <a:buFont typeface="Wingdings" panose="05000000000000000000" pitchFamily="2" charset="2"/>
                <a:buChar char="ü"/>
                <a:defRPr/>
              </a:pPr>
              <a:r>
                <a:rPr lang="en-GB" altLang="fr-FR" sz="1150" dirty="0"/>
                <a:t>New cabling system from the technical zone (TZ)</a:t>
              </a:r>
            </a:p>
            <a:p>
              <a:pPr marL="238115" indent="-238115" eaLnBrk="1" hangingPunct="1">
                <a:buFont typeface="Wingdings" panose="05000000000000000000" pitchFamily="2" charset="2"/>
                <a:buChar char="ü"/>
                <a:defRPr/>
              </a:pPr>
              <a:endParaRPr lang="en-GB" altLang="fr-FR" sz="1150" dirty="0"/>
            </a:p>
            <a:p>
              <a:pPr marL="238115" indent="-238115" eaLnBrk="1" hangingPunct="1">
                <a:buFont typeface="Wingdings" panose="05000000000000000000" pitchFamily="2" charset="2"/>
                <a:buChar char="ü"/>
                <a:defRPr/>
              </a:pPr>
              <a:r>
                <a:rPr lang="en-GB" sz="1150" dirty="0"/>
                <a:t>Supply and installation of the cable trays and the grounding network inside the SRTU</a:t>
              </a:r>
              <a:r>
                <a:rPr lang="en-GB" altLang="fr-FR" sz="1150" dirty="0"/>
                <a:t> </a:t>
              </a:r>
            </a:p>
            <a:p>
              <a:pPr marL="238115" indent="-238115" eaLnBrk="1" hangingPunct="1">
                <a:buFont typeface="Wingdings" panose="05000000000000000000" pitchFamily="2" charset="2"/>
                <a:buChar char="ü"/>
                <a:defRPr/>
              </a:pPr>
              <a:endParaRPr lang="en-GB" altLang="fr-FR" sz="1150" dirty="0"/>
            </a:p>
            <a:p>
              <a:pPr marL="238115" indent="-238115" eaLnBrk="1" hangingPunct="1">
                <a:buFont typeface="Wingdings" panose="05000000000000000000" pitchFamily="2" charset="2"/>
                <a:buChar char="ü"/>
                <a:defRPr/>
              </a:pPr>
              <a:r>
                <a:rPr lang="en-GB" sz="1150" dirty="0"/>
                <a:t>Supply, installation, labelling and test of all the cables with connectors on both sides, i.e. from the electronic cubicles located in the TZ to the various equipment of the new accelerator inside the SRTU</a:t>
              </a:r>
            </a:p>
            <a:p>
              <a:pPr marL="238115" indent="-238115" eaLnBrk="1" hangingPunct="1">
                <a:buFont typeface="Wingdings" panose="05000000000000000000" pitchFamily="2" charset="2"/>
                <a:buChar char="ü"/>
                <a:defRPr/>
              </a:pPr>
              <a:endParaRPr lang="en-GB" altLang="fr-FR" sz="1167" dirty="0"/>
            </a:p>
            <a:p>
              <a:pPr marL="238115" indent="-238115" eaLnBrk="1" hangingPunct="1">
                <a:buFont typeface="Wingdings" panose="05000000000000000000" pitchFamily="2" charset="2"/>
                <a:buChar char="ü"/>
                <a:defRPr/>
              </a:pPr>
              <a:endParaRPr lang="en-GB" altLang="fr-FR" sz="1167" dirty="0"/>
            </a:p>
            <a:p>
              <a:pPr eaLnBrk="1" hangingPunct="1">
                <a:buFont typeface="Wingdings" panose="05000000000000000000" pitchFamily="2" charset="2"/>
                <a:buChar char="ü"/>
                <a:defRPr/>
              </a:pPr>
              <a:endParaRPr lang="en-GB" altLang="fr-FR" sz="583" dirty="0"/>
            </a:p>
          </p:txBody>
        </p:sp>
        <p:grpSp>
          <p:nvGrpSpPr>
            <p:cNvPr id="3" name="Group 2"/>
            <p:cNvGrpSpPr/>
            <p:nvPr/>
          </p:nvGrpSpPr>
          <p:grpSpPr>
            <a:xfrm>
              <a:off x="3503600" y="2119587"/>
              <a:ext cx="852096" cy="1025945"/>
              <a:chOff x="3071832" y="1831554"/>
              <a:chExt cx="852096" cy="1025945"/>
            </a:xfrm>
          </p:grpSpPr>
          <p:sp>
            <p:nvSpPr>
              <p:cNvPr id="22544" name="Documents"/>
              <p:cNvSpPr>
                <a:spLocks noEditPoints="1" noChangeArrowheads="1"/>
              </p:cNvSpPr>
              <p:nvPr/>
            </p:nvSpPr>
            <p:spPr bwMode="auto">
              <a:xfrm>
                <a:off x="3071834" y="1831554"/>
                <a:ext cx="852094" cy="1025945"/>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GB"/>
              </a:p>
            </p:txBody>
          </p:sp>
          <p:sp>
            <p:nvSpPr>
              <p:cNvPr id="18" name="TextBox 17"/>
              <p:cNvSpPr txBox="1">
                <a:spLocks noChangeArrowheads="1"/>
              </p:cNvSpPr>
              <p:nvPr/>
            </p:nvSpPr>
            <p:spPr bwMode="auto">
              <a:xfrm>
                <a:off x="3071832" y="2097350"/>
                <a:ext cx="780087" cy="400110"/>
              </a:xfrm>
              <a:prstGeom prst="rect">
                <a:avLst/>
              </a:prstGeom>
              <a:noFill/>
              <a:ln w="9525">
                <a:noFill/>
                <a:miter lim="800000"/>
                <a:headEnd/>
                <a:tailEnd/>
              </a:ln>
            </p:spPr>
            <p:txBody>
              <a:bodyPr wrap="square">
                <a:spAutoFit/>
              </a:bodyPr>
              <a:lstStyle/>
              <a:p>
                <a:pPr algn="ctr"/>
                <a:r>
                  <a:rPr lang="en-GB" sz="1000" b="1" dirty="0"/>
                  <a:t>Cable database</a:t>
                </a:r>
              </a:p>
            </p:txBody>
          </p:sp>
        </p:grpSp>
        <p:sp>
          <p:nvSpPr>
            <p:cNvPr id="16" name="Rectangle 15"/>
            <p:cNvSpPr/>
            <p:nvPr/>
          </p:nvSpPr>
          <p:spPr>
            <a:xfrm>
              <a:off x="539552" y="737785"/>
              <a:ext cx="2808032" cy="767953"/>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167" dirty="0"/>
                <a:t>Electrical demands</a:t>
              </a:r>
              <a:endParaRPr lang="en-GB" dirty="0"/>
            </a:p>
          </p:txBody>
        </p:sp>
      </p:grpSp>
      <p:sp>
        <p:nvSpPr>
          <p:cNvPr id="17"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17</a:t>
            </a:fld>
            <a:endParaRPr lang="en-US" dirty="0"/>
          </a:p>
        </p:txBody>
      </p:sp>
    </p:spTree>
    <p:extLst>
      <p:ext uri="{BB962C8B-B14F-4D97-AF65-F5344CB8AC3E}">
        <p14:creationId xmlns:p14="http://schemas.microsoft.com/office/powerpoint/2010/main" val="108533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3689" y="125780"/>
            <a:ext cx="7470321" cy="483663"/>
          </a:xfrm>
        </p:spPr>
        <p:txBody>
          <a:bodyPr/>
          <a:lstStyle/>
          <a:p>
            <a:pPr>
              <a:defRPr/>
            </a:pPr>
            <a:r>
              <a:rPr lang="fr-FR" dirty="0" err="1"/>
              <a:t>Cabling</a:t>
            </a:r>
            <a:r>
              <a:rPr lang="fr-FR" dirty="0"/>
              <a:t> - </a:t>
            </a:r>
            <a:r>
              <a:rPr lang="fr-FR" dirty="0" err="1"/>
              <a:t>contracts</a:t>
            </a:r>
            <a:endParaRPr lang="fr-FR" dirty="0"/>
          </a:p>
        </p:txBody>
      </p:sp>
      <p:sp>
        <p:nvSpPr>
          <p:cNvPr id="22" name="Rectangle 21"/>
          <p:cNvSpPr/>
          <p:nvPr/>
        </p:nvSpPr>
        <p:spPr>
          <a:xfrm>
            <a:off x="923953" y="816194"/>
            <a:ext cx="1860021" cy="42713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err="1"/>
              <a:t>Electrical</a:t>
            </a:r>
            <a:r>
              <a:rPr lang="fr-FR" sz="1400" dirty="0"/>
              <a:t> </a:t>
            </a:r>
            <a:r>
              <a:rPr lang="fr-FR" sz="1400" dirty="0" err="1"/>
              <a:t>cabling</a:t>
            </a:r>
            <a:r>
              <a:rPr lang="fr-FR" sz="1400" dirty="0"/>
              <a:t> in</a:t>
            </a:r>
          </a:p>
          <a:p>
            <a:pPr algn="ctr">
              <a:defRPr/>
            </a:pPr>
            <a:r>
              <a:rPr lang="fr-FR" sz="1400" dirty="0"/>
              <a:t>SRTU / TZ / SRDC</a:t>
            </a:r>
          </a:p>
        </p:txBody>
      </p:sp>
      <p:sp>
        <p:nvSpPr>
          <p:cNvPr id="27" name="Footer Placeholder 5"/>
          <p:cNvSpPr>
            <a:spLocks noGrp="1"/>
          </p:cNvSpPr>
          <p:nvPr>
            <p:ph type="ftr" sz="quarter" idx="10"/>
          </p:nvPr>
        </p:nvSpPr>
        <p:spPr>
          <a:xfrm>
            <a:off x="971600" y="5485628"/>
            <a:ext cx="5099843" cy="177271"/>
          </a:xfrm>
          <a:ln>
            <a:miter lim="800000"/>
            <a:headEnd/>
            <a:tailEnd/>
          </a:ln>
        </p:spPr>
        <p:txBody>
          <a:bodyPr wrap="square" numCol="1" compatLnSpc="1">
            <a:prstTxWarp prst="textNoShape">
              <a:avLst/>
            </a:prstTxWarp>
          </a:bodyPr>
          <a:lstStyle/>
          <a:p>
            <a:pPr>
              <a:defRPr/>
            </a:pPr>
            <a:r>
              <a:rPr lang="en-US"/>
              <a:t>10TH MAC MEETING – 5 November 2019 - T Marchial - WP11</a:t>
            </a:r>
            <a:endParaRPr lang="fr-FR" dirty="0"/>
          </a:p>
        </p:txBody>
      </p:sp>
      <p:sp>
        <p:nvSpPr>
          <p:cNvPr id="31" name="Rectangle 30"/>
          <p:cNvSpPr>
            <a:spLocks/>
          </p:cNvSpPr>
          <p:nvPr/>
        </p:nvSpPr>
        <p:spPr>
          <a:xfrm>
            <a:off x="2850167" y="823227"/>
            <a:ext cx="2448000" cy="3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fr-FR" sz="917" dirty="0"/>
              <a:t>Batch 1: </a:t>
            </a:r>
            <a:r>
              <a:rPr lang="fr-FR" sz="917" dirty="0" err="1"/>
              <a:t>Cabling</a:t>
            </a:r>
            <a:r>
              <a:rPr lang="fr-FR" sz="917" dirty="0"/>
              <a:t> in the SRTU</a:t>
            </a:r>
          </a:p>
        </p:txBody>
      </p:sp>
      <p:sp>
        <p:nvSpPr>
          <p:cNvPr id="32" name="Rectangle 31"/>
          <p:cNvSpPr>
            <a:spLocks/>
          </p:cNvSpPr>
          <p:nvPr/>
        </p:nvSpPr>
        <p:spPr>
          <a:xfrm>
            <a:off x="2850167" y="1253739"/>
            <a:ext cx="2448000" cy="3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fr-FR" sz="917" dirty="0"/>
              <a:t>Batch 2: </a:t>
            </a:r>
            <a:r>
              <a:rPr lang="fr-FR" sz="917" dirty="0" err="1"/>
              <a:t>Cabling</a:t>
            </a:r>
            <a:r>
              <a:rPr lang="fr-FR" sz="917" dirty="0"/>
              <a:t> in the SRTU</a:t>
            </a:r>
          </a:p>
        </p:txBody>
      </p:sp>
      <p:sp>
        <p:nvSpPr>
          <p:cNvPr id="33" name="Rectangle 32"/>
          <p:cNvSpPr/>
          <p:nvPr/>
        </p:nvSpPr>
        <p:spPr>
          <a:xfrm>
            <a:off x="2850167" y="1684251"/>
            <a:ext cx="2448000" cy="3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fr-FR" sz="917" dirty="0"/>
              <a:t>DC </a:t>
            </a:r>
            <a:r>
              <a:rPr lang="fr-FR" sz="917" dirty="0" err="1"/>
              <a:t>DC</a:t>
            </a:r>
            <a:r>
              <a:rPr lang="fr-FR" sz="917" dirty="0"/>
              <a:t> Distribution (main)</a:t>
            </a:r>
          </a:p>
        </p:txBody>
      </p:sp>
      <p:sp>
        <p:nvSpPr>
          <p:cNvPr id="37" name="Rectangle 36"/>
          <p:cNvSpPr>
            <a:spLocks/>
          </p:cNvSpPr>
          <p:nvPr/>
        </p:nvSpPr>
        <p:spPr>
          <a:xfrm>
            <a:off x="2850167" y="2120708"/>
            <a:ext cx="2448000" cy="3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fr-FR" sz="917" dirty="0"/>
              <a:t>DC </a:t>
            </a:r>
            <a:r>
              <a:rPr lang="fr-FR" sz="917" dirty="0" err="1"/>
              <a:t>DC</a:t>
            </a:r>
            <a:r>
              <a:rPr lang="fr-FR" sz="917" dirty="0"/>
              <a:t> SRDC final connections to the </a:t>
            </a:r>
            <a:r>
              <a:rPr lang="fr-FR" sz="917" dirty="0" err="1"/>
              <a:t>grid</a:t>
            </a:r>
            <a:endParaRPr lang="fr-FR" sz="917" dirty="0"/>
          </a:p>
        </p:txBody>
      </p:sp>
      <p:sp>
        <p:nvSpPr>
          <p:cNvPr id="47" name="Rectangle 46"/>
          <p:cNvSpPr/>
          <p:nvPr/>
        </p:nvSpPr>
        <p:spPr>
          <a:xfrm>
            <a:off x="5364360" y="816194"/>
            <a:ext cx="2448000" cy="3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fr-FR" sz="917" dirty="0"/>
              <a:t>CFT 2580 - SPIE</a:t>
            </a:r>
          </a:p>
        </p:txBody>
      </p:sp>
      <p:sp>
        <p:nvSpPr>
          <p:cNvPr id="48" name="Rectangle 47"/>
          <p:cNvSpPr/>
          <p:nvPr/>
        </p:nvSpPr>
        <p:spPr>
          <a:xfrm>
            <a:off x="5364360" y="1253739"/>
            <a:ext cx="2448000" cy="3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fr-FR" sz="917" dirty="0"/>
              <a:t>CFT 2580 - ACTEMIUM</a:t>
            </a:r>
          </a:p>
        </p:txBody>
      </p:sp>
      <p:sp>
        <p:nvSpPr>
          <p:cNvPr id="49" name="Rectangle 48"/>
          <p:cNvSpPr/>
          <p:nvPr/>
        </p:nvSpPr>
        <p:spPr>
          <a:xfrm>
            <a:off x="5364360" y="1682305"/>
            <a:ext cx="2448000" cy="3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fr-FR" sz="917" dirty="0"/>
              <a:t>CFT 2503 - BONNAZZA</a:t>
            </a:r>
          </a:p>
        </p:txBody>
      </p:sp>
      <p:sp>
        <p:nvSpPr>
          <p:cNvPr id="53" name="Rectangle 52"/>
          <p:cNvSpPr/>
          <p:nvPr/>
        </p:nvSpPr>
        <p:spPr>
          <a:xfrm>
            <a:off x="5364360" y="2111692"/>
            <a:ext cx="2448000" cy="3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fr-FR" sz="917" dirty="0"/>
              <a:t>(WP4)</a:t>
            </a:r>
          </a:p>
        </p:txBody>
      </p:sp>
      <p:sp>
        <p:nvSpPr>
          <p:cNvPr id="59" name="Rectangle 58"/>
          <p:cNvSpPr/>
          <p:nvPr/>
        </p:nvSpPr>
        <p:spPr>
          <a:xfrm>
            <a:off x="2850167" y="2545275"/>
            <a:ext cx="2448000" cy="3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fr-FR" sz="917" dirty="0"/>
              <a:t>Move of </a:t>
            </a:r>
            <a:r>
              <a:rPr lang="fr-FR" sz="917" dirty="0" err="1"/>
              <a:t>electrical</a:t>
            </a:r>
            <a:r>
              <a:rPr lang="fr-FR" sz="917" dirty="0"/>
              <a:t> </a:t>
            </a:r>
            <a:r>
              <a:rPr lang="fr-FR" sz="917" dirty="0" err="1"/>
              <a:t>cubicles</a:t>
            </a:r>
            <a:r>
              <a:rPr lang="fr-FR" sz="917" dirty="0"/>
              <a:t> (</a:t>
            </a:r>
            <a:r>
              <a:rPr lang="fr-FR" sz="917" dirty="0" err="1"/>
              <a:t>baking</a:t>
            </a:r>
            <a:r>
              <a:rPr lang="fr-FR" sz="917" dirty="0"/>
              <a:t>)</a:t>
            </a:r>
          </a:p>
        </p:txBody>
      </p:sp>
      <p:sp>
        <p:nvSpPr>
          <p:cNvPr id="60" name="Rectangle 59"/>
          <p:cNvSpPr/>
          <p:nvPr/>
        </p:nvSpPr>
        <p:spPr>
          <a:xfrm>
            <a:off x="5364360" y="2535442"/>
            <a:ext cx="2448000" cy="3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fr-FR" sz="917" dirty="0"/>
              <a:t>RFQ 2731 - BOUYGUES</a:t>
            </a:r>
          </a:p>
        </p:txBody>
      </p:sp>
      <p:sp>
        <p:nvSpPr>
          <p:cNvPr id="61" name="Rectangle 60"/>
          <p:cNvSpPr/>
          <p:nvPr/>
        </p:nvSpPr>
        <p:spPr>
          <a:xfrm>
            <a:off x="2850167" y="3407168"/>
            <a:ext cx="2448000" cy="3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fr-FR" sz="917" dirty="0"/>
              <a:t>48VDC + 24VDC </a:t>
            </a:r>
            <a:r>
              <a:rPr lang="fr-FR" sz="917" dirty="0" err="1"/>
              <a:t>electrical</a:t>
            </a:r>
            <a:r>
              <a:rPr lang="fr-FR" sz="917" dirty="0"/>
              <a:t> distribution for the </a:t>
            </a:r>
            <a:r>
              <a:rPr lang="fr-FR" sz="917" dirty="0" err="1"/>
              <a:t>computing</a:t>
            </a:r>
            <a:r>
              <a:rPr lang="fr-FR" sz="917" dirty="0"/>
              <a:t> network</a:t>
            </a:r>
          </a:p>
        </p:txBody>
      </p:sp>
      <p:sp>
        <p:nvSpPr>
          <p:cNvPr id="62" name="Rectangle 61"/>
          <p:cNvSpPr/>
          <p:nvPr/>
        </p:nvSpPr>
        <p:spPr>
          <a:xfrm>
            <a:off x="5364360" y="3402660"/>
            <a:ext cx="2448000" cy="3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fr-FR" sz="917" dirty="0"/>
              <a:t>CFT 2723 - INEO</a:t>
            </a:r>
          </a:p>
        </p:txBody>
      </p:sp>
      <p:sp>
        <p:nvSpPr>
          <p:cNvPr id="36" name="Rectangle 35"/>
          <p:cNvSpPr/>
          <p:nvPr/>
        </p:nvSpPr>
        <p:spPr>
          <a:xfrm>
            <a:off x="2850167" y="3836811"/>
            <a:ext cx="2448000" cy="3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fr-FR" sz="917" dirty="0" err="1"/>
              <a:t>Dismantling</a:t>
            </a:r>
            <a:r>
              <a:rPr lang="fr-FR" sz="917" dirty="0"/>
              <a:t> of </a:t>
            </a:r>
            <a:r>
              <a:rPr lang="fr-FR" sz="917" dirty="0" err="1"/>
              <a:t>cell</a:t>
            </a:r>
            <a:r>
              <a:rPr lang="fr-FR" sz="917" dirty="0"/>
              <a:t> 32, 01 &amp; 02</a:t>
            </a:r>
          </a:p>
        </p:txBody>
      </p:sp>
      <p:sp>
        <p:nvSpPr>
          <p:cNvPr id="38" name="Rectangle 37"/>
          <p:cNvSpPr/>
          <p:nvPr/>
        </p:nvSpPr>
        <p:spPr>
          <a:xfrm>
            <a:off x="5364360" y="3830623"/>
            <a:ext cx="2448000" cy="3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fr-FR" sz="917" dirty="0"/>
              <a:t>RFQ 2789 - INEO</a:t>
            </a:r>
          </a:p>
        </p:txBody>
      </p:sp>
      <p:sp>
        <p:nvSpPr>
          <p:cNvPr id="39" name="Rectangle 38"/>
          <p:cNvSpPr/>
          <p:nvPr/>
        </p:nvSpPr>
        <p:spPr>
          <a:xfrm>
            <a:off x="2850167" y="4262846"/>
            <a:ext cx="2448000" cy="3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fr-FR" sz="917" dirty="0" err="1"/>
              <a:t>Dismantling</a:t>
            </a:r>
            <a:r>
              <a:rPr lang="fr-FR" sz="917" dirty="0"/>
              <a:t> of TL2</a:t>
            </a:r>
          </a:p>
        </p:txBody>
      </p:sp>
      <p:sp>
        <p:nvSpPr>
          <p:cNvPr id="40" name="Rectangle 39"/>
          <p:cNvSpPr/>
          <p:nvPr/>
        </p:nvSpPr>
        <p:spPr>
          <a:xfrm>
            <a:off x="5364360" y="4262846"/>
            <a:ext cx="2448000" cy="3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fr-FR" sz="917" dirty="0"/>
              <a:t>RFQ 2790 - BONNAZZA</a:t>
            </a:r>
          </a:p>
        </p:txBody>
      </p:sp>
      <p:sp>
        <p:nvSpPr>
          <p:cNvPr id="42" name="Rectangle 41"/>
          <p:cNvSpPr/>
          <p:nvPr/>
        </p:nvSpPr>
        <p:spPr>
          <a:xfrm>
            <a:off x="2850167" y="2971701"/>
            <a:ext cx="2448000" cy="3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fr-FR" sz="917" dirty="0" err="1"/>
              <a:t>Dismantling</a:t>
            </a:r>
            <a:r>
              <a:rPr lang="fr-FR" sz="917" dirty="0"/>
              <a:t> of  </a:t>
            </a:r>
            <a:r>
              <a:rPr lang="fr-FR" sz="917" dirty="0" err="1"/>
              <a:t>electrical</a:t>
            </a:r>
            <a:r>
              <a:rPr lang="fr-FR" sz="917" dirty="0"/>
              <a:t> </a:t>
            </a:r>
            <a:r>
              <a:rPr lang="fr-FR" sz="917" dirty="0" err="1"/>
              <a:t>cubicles</a:t>
            </a:r>
            <a:endParaRPr lang="fr-FR" sz="917" dirty="0"/>
          </a:p>
          <a:p>
            <a:pPr algn="ctr">
              <a:defRPr/>
            </a:pPr>
            <a:r>
              <a:rPr lang="fr-FR" sz="917" dirty="0"/>
              <a:t> TZ01-08</a:t>
            </a:r>
          </a:p>
        </p:txBody>
      </p:sp>
      <p:sp>
        <p:nvSpPr>
          <p:cNvPr id="50" name="Rectangle 49"/>
          <p:cNvSpPr/>
          <p:nvPr/>
        </p:nvSpPr>
        <p:spPr>
          <a:xfrm>
            <a:off x="5364360" y="2971701"/>
            <a:ext cx="2448000" cy="3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fr-FR" sz="917" dirty="0"/>
              <a:t>RFQ2784 - BOUYGUES</a:t>
            </a:r>
          </a:p>
        </p:txBody>
      </p:sp>
      <p:sp>
        <p:nvSpPr>
          <p:cNvPr id="51" name="Rectangle 50"/>
          <p:cNvSpPr/>
          <p:nvPr/>
        </p:nvSpPr>
        <p:spPr>
          <a:xfrm>
            <a:off x="2850167" y="4691499"/>
            <a:ext cx="2448000" cy="3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fr-FR" sz="917" dirty="0"/>
              <a:t>Replacement of main </a:t>
            </a:r>
            <a:r>
              <a:rPr lang="fr-FR" sz="917" dirty="0" err="1"/>
              <a:t>electrical</a:t>
            </a:r>
            <a:r>
              <a:rPr lang="fr-FR" sz="917" dirty="0"/>
              <a:t> switch </a:t>
            </a:r>
            <a:r>
              <a:rPr lang="fr-FR" sz="917" dirty="0" err="1"/>
              <a:t>boards</a:t>
            </a:r>
            <a:r>
              <a:rPr lang="fr-FR" sz="917" dirty="0"/>
              <a:t> 1MD4-5-6 (WP4)</a:t>
            </a:r>
          </a:p>
        </p:txBody>
      </p:sp>
      <p:sp>
        <p:nvSpPr>
          <p:cNvPr id="52" name="Rectangle 51"/>
          <p:cNvSpPr/>
          <p:nvPr/>
        </p:nvSpPr>
        <p:spPr>
          <a:xfrm>
            <a:off x="5364360" y="4691499"/>
            <a:ext cx="2448000" cy="39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fr-FR" sz="917" dirty="0"/>
              <a:t>CFT 2774 - BONNAZZA</a:t>
            </a:r>
          </a:p>
        </p:txBody>
      </p:sp>
      <p:sp>
        <p:nvSpPr>
          <p:cNvPr id="26"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18</a:t>
            </a:fld>
            <a:endParaRPr lang="en-US" dirty="0"/>
          </a:p>
        </p:txBody>
      </p:sp>
    </p:spTree>
    <p:extLst>
      <p:ext uri="{BB962C8B-B14F-4D97-AF65-F5344CB8AC3E}">
        <p14:creationId xmlns:p14="http://schemas.microsoft.com/office/powerpoint/2010/main" val="1618859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Cabling -</a:t>
            </a:r>
            <a:r>
              <a:rPr lang="en-GB" kern="0" dirty="0"/>
              <a:t> planning and progress</a:t>
            </a:r>
            <a:endParaRPr lang="en-GB" dirty="0"/>
          </a:p>
        </p:txBody>
      </p:sp>
      <p:sp>
        <p:nvSpPr>
          <p:cNvPr id="4" name="Footer Placeholder 3"/>
          <p:cNvSpPr>
            <a:spLocks noGrp="1"/>
          </p:cNvSpPr>
          <p:nvPr>
            <p:ph type="ftr" sz="quarter" idx="10"/>
          </p:nvPr>
        </p:nvSpPr>
        <p:spPr/>
        <p:txBody>
          <a:bodyPr/>
          <a:lstStyle/>
          <a:p>
            <a:pPr>
              <a:defRPr/>
            </a:pPr>
            <a:r>
              <a:rPr lang="en-US"/>
              <a:t>10TH MAC MEETING – 5 November 2019 - T Marchial - WP11</a:t>
            </a:r>
            <a:endParaRPr lang="fr-FR" dirty="0"/>
          </a:p>
        </p:txBody>
      </p:sp>
      <p:sp>
        <p:nvSpPr>
          <p:cNvPr id="38" name="Content Placeholder 2"/>
          <p:cNvSpPr>
            <a:spLocks noGrp="1"/>
          </p:cNvSpPr>
          <p:nvPr>
            <p:ph idx="1"/>
          </p:nvPr>
        </p:nvSpPr>
        <p:spPr>
          <a:xfrm>
            <a:off x="2563462" y="4814161"/>
            <a:ext cx="3841370" cy="244365"/>
          </a:xfrm>
        </p:spPr>
        <p:txBody>
          <a:bodyPr/>
          <a:lstStyle/>
          <a:p>
            <a:pPr marL="171450" indent="-171450">
              <a:buFont typeface="Arial" panose="020B0604020202020204" pitchFamily="34" charset="0"/>
              <a:buChar char="•"/>
            </a:pPr>
            <a:r>
              <a:rPr lang="en-US" sz="1200" b="0" dirty="0">
                <a:solidFill>
                  <a:srgbClr val="132577"/>
                </a:solidFill>
              </a:rPr>
              <a:t>Three years of preparation for six months of works</a:t>
            </a:r>
          </a:p>
        </p:txBody>
      </p:sp>
      <p:grpSp>
        <p:nvGrpSpPr>
          <p:cNvPr id="9" name="Group 8"/>
          <p:cNvGrpSpPr/>
          <p:nvPr/>
        </p:nvGrpSpPr>
        <p:grpSpPr>
          <a:xfrm>
            <a:off x="827584" y="625252"/>
            <a:ext cx="7878397" cy="2362904"/>
            <a:chOff x="911593" y="638612"/>
            <a:chExt cx="7878397" cy="2362904"/>
          </a:xfrm>
        </p:grpSpPr>
        <p:pic>
          <p:nvPicPr>
            <p:cNvPr id="61" name="Picture 60"/>
            <p:cNvPicPr>
              <a:picLocks noChangeAspect="1"/>
            </p:cNvPicPr>
            <p:nvPr/>
          </p:nvPicPr>
          <p:blipFill>
            <a:blip r:embed="rId3"/>
            <a:stretch>
              <a:fillRect/>
            </a:stretch>
          </p:blipFill>
          <p:spPr>
            <a:xfrm>
              <a:off x="911593" y="638612"/>
              <a:ext cx="6951015" cy="2362904"/>
            </a:xfrm>
            <a:prstGeom prst="rect">
              <a:avLst/>
            </a:prstGeom>
          </p:spPr>
        </p:pic>
        <p:grpSp>
          <p:nvGrpSpPr>
            <p:cNvPr id="8" name="Group 7"/>
            <p:cNvGrpSpPr/>
            <p:nvPr/>
          </p:nvGrpSpPr>
          <p:grpSpPr>
            <a:xfrm>
              <a:off x="5954220" y="912322"/>
              <a:ext cx="2653235" cy="194990"/>
              <a:chOff x="5954220" y="912322"/>
              <a:chExt cx="2653235" cy="194990"/>
            </a:xfrm>
          </p:grpSpPr>
          <p:sp>
            <p:nvSpPr>
              <p:cNvPr id="11" name="Rounded Rectangle 10"/>
              <p:cNvSpPr/>
              <p:nvPr/>
            </p:nvSpPr>
            <p:spPr>
              <a:xfrm>
                <a:off x="5954220" y="964608"/>
                <a:ext cx="1680187" cy="90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p:cNvSpPr txBox="1"/>
              <p:nvPr/>
            </p:nvSpPr>
            <p:spPr>
              <a:xfrm>
                <a:off x="7573106" y="912322"/>
                <a:ext cx="1034349" cy="194990"/>
              </a:xfrm>
              <a:prstGeom prst="rect">
                <a:avLst/>
              </a:prstGeom>
              <a:noFill/>
            </p:spPr>
            <p:txBody>
              <a:bodyPr wrap="square" rtlCol="0">
                <a:spAutoFit/>
              </a:bodyPr>
              <a:lstStyle/>
              <a:p>
                <a:r>
                  <a:rPr lang="fr-FR" sz="667" dirty="0">
                    <a:latin typeface="Berlin Sans FB" panose="020E0602020502020306" pitchFamily="34" charset="0"/>
                  </a:rPr>
                  <a:t>ESRF-EBS SHUTDOWN</a:t>
                </a:r>
                <a:endParaRPr lang="en-GB" sz="667" dirty="0">
                  <a:latin typeface="Berlin Sans FB" panose="020E0602020502020306" pitchFamily="34" charset="0"/>
                </a:endParaRPr>
              </a:p>
            </p:txBody>
          </p:sp>
        </p:grpSp>
        <p:grpSp>
          <p:nvGrpSpPr>
            <p:cNvPr id="30" name="Group 29"/>
            <p:cNvGrpSpPr/>
            <p:nvPr/>
          </p:nvGrpSpPr>
          <p:grpSpPr>
            <a:xfrm>
              <a:off x="1204632" y="1892684"/>
              <a:ext cx="3528888" cy="194990"/>
              <a:chOff x="542032" y="2077875"/>
              <a:chExt cx="4234666" cy="233988"/>
            </a:xfrm>
          </p:grpSpPr>
          <p:sp>
            <p:nvSpPr>
              <p:cNvPr id="13" name="Rounded Rectangle 12"/>
              <p:cNvSpPr/>
              <p:nvPr/>
            </p:nvSpPr>
            <p:spPr>
              <a:xfrm>
                <a:off x="542032" y="2147546"/>
                <a:ext cx="3240360" cy="1080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3696578" y="2077875"/>
                <a:ext cx="1080120" cy="233988"/>
              </a:xfrm>
              <a:prstGeom prst="rect">
                <a:avLst/>
              </a:prstGeom>
              <a:noFill/>
            </p:spPr>
            <p:txBody>
              <a:bodyPr wrap="square" rtlCol="0">
                <a:spAutoFit/>
              </a:bodyPr>
              <a:lstStyle/>
              <a:p>
                <a:r>
                  <a:rPr lang="fr-FR" sz="667" dirty="0">
                    <a:latin typeface="Berlin Sans FB" panose="020E0602020502020306" pitchFamily="34" charset="0"/>
                  </a:rPr>
                  <a:t>STUDIES</a:t>
                </a:r>
                <a:endParaRPr lang="en-GB" sz="667" dirty="0">
                  <a:latin typeface="Berlin Sans FB" panose="020E0602020502020306" pitchFamily="34" charset="0"/>
                </a:endParaRPr>
              </a:p>
            </p:txBody>
          </p:sp>
        </p:grpSp>
        <p:grpSp>
          <p:nvGrpSpPr>
            <p:cNvPr id="31" name="Group 30"/>
            <p:cNvGrpSpPr/>
            <p:nvPr/>
          </p:nvGrpSpPr>
          <p:grpSpPr>
            <a:xfrm>
              <a:off x="3911203" y="2025263"/>
              <a:ext cx="1668560" cy="194990"/>
              <a:chOff x="3781524" y="2193627"/>
              <a:chExt cx="2002272" cy="233988"/>
            </a:xfrm>
          </p:grpSpPr>
          <p:sp>
            <p:nvSpPr>
              <p:cNvPr id="14" name="Rounded Rectangle 13"/>
              <p:cNvSpPr/>
              <p:nvPr/>
            </p:nvSpPr>
            <p:spPr>
              <a:xfrm>
                <a:off x="3781524" y="2255546"/>
                <a:ext cx="504924" cy="10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4224299" y="2193627"/>
                <a:ext cx="1559497" cy="233988"/>
              </a:xfrm>
              <a:prstGeom prst="rect">
                <a:avLst/>
              </a:prstGeom>
              <a:noFill/>
            </p:spPr>
            <p:txBody>
              <a:bodyPr wrap="square" rtlCol="0">
                <a:spAutoFit/>
              </a:bodyPr>
              <a:lstStyle/>
              <a:p>
                <a:r>
                  <a:rPr lang="fr-FR" sz="667" dirty="0">
                    <a:latin typeface="Berlin Sans FB" panose="020E0602020502020306" pitchFamily="34" charset="0"/>
                  </a:rPr>
                  <a:t>CFT EXERCICE</a:t>
                </a:r>
                <a:endParaRPr lang="en-GB" sz="667" dirty="0">
                  <a:latin typeface="Berlin Sans FB" panose="020E0602020502020306" pitchFamily="34" charset="0"/>
                </a:endParaRPr>
              </a:p>
            </p:txBody>
          </p:sp>
        </p:grpSp>
        <p:grpSp>
          <p:nvGrpSpPr>
            <p:cNvPr id="34" name="Group 33"/>
            <p:cNvGrpSpPr/>
            <p:nvPr/>
          </p:nvGrpSpPr>
          <p:grpSpPr>
            <a:xfrm>
              <a:off x="4800203" y="2241156"/>
              <a:ext cx="1029870" cy="194990"/>
              <a:chOff x="4848324" y="2452038"/>
              <a:chExt cx="1235844" cy="233988"/>
            </a:xfrm>
          </p:grpSpPr>
          <p:sp>
            <p:nvSpPr>
              <p:cNvPr id="18" name="Rounded Rectangle 17"/>
              <p:cNvSpPr/>
              <p:nvPr/>
            </p:nvSpPr>
            <p:spPr>
              <a:xfrm>
                <a:off x="4848324" y="2523271"/>
                <a:ext cx="207640" cy="1080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5004048" y="2452038"/>
                <a:ext cx="1080120" cy="233988"/>
              </a:xfrm>
              <a:prstGeom prst="rect">
                <a:avLst/>
              </a:prstGeom>
              <a:noFill/>
            </p:spPr>
            <p:txBody>
              <a:bodyPr wrap="square" rtlCol="0">
                <a:spAutoFit/>
              </a:bodyPr>
              <a:lstStyle/>
              <a:p>
                <a:r>
                  <a:rPr lang="fr-FR" sz="667" dirty="0" err="1">
                    <a:latin typeface="Berlin Sans FB" panose="020E0602020502020306" pitchFamily="34" charset="0"/>
                  </a:rPr>
                  <a:t>CONTRACTS</a:t>
                </a:r>
                <a:endParaRPr lang="en-GB" sz="667" dirty="0">
                  <a:latin typeface="Berlin Sans FB" panose="020E0602020502020306" pitchFamily="34" charset="0"/>
                </a:endParaRPr>
              </a:p>
            </p:txBody>
          </p:sp>
        </p:grpSp>
        <p:grpSp>
          <p:nvGrpSpPr>
            <p:cNvPr id="35" name="Group 34"/>
            <p:cNvGrpSpPr/>
            <p:nvPr/>
          </p:nvGrpSpPr>
          <p:grpSpPr>
            <a:xfrm>
              <a:off x="4932040" y="2381487"/>
              <a:ext cx="3449960" cy="194990"/>
              <a:chOff x="5004048" y="2613566"/>
              <a:chExt cx="4139952" cy="233988"/>
            </a:xfrm>
          </p:grpSpPr>
          <p:sp>
            <p:nvSpPr>
              <p:cNvPr id="19" name="Rounded Rectangle 18"/>
              <p:cNvSpPr/>
              <p:nvPr/>
            </p:nvSpPr>
            <p:spPr>
              <a:xfrm>
                <a:off x="5004048" y="2667288"/>
                <a:ext cx="2090712" cy="10800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p:cNvSpPr txBox="1"/>
              <p:nvPr/>
            </p:nvSpPr>
            <p:spPr>
              <a:xfrm>
                <a:off x="7033884" y="2613566"/>
                <a:ext cx="2110116" cy="233988"/>
              </a:xfrm>
              <a:prstGeom prst="rect">
                <a:avLst/>
              </a:prstGeom>
              <a:noFill/>
            </p:spPr>
            <p:txBody>
              <a:bodyPr wrap="square" rtlCol="0">
                <a:spAutoFit/>
              </a:bodyPr>
              <a:lstStyle/>
              <a:p>
                <a:r>
                  <a:rPr lang="fr-FR" sz="667" dirty="0">
                    <a:latin typeface="Berlin Sans FB" panose="020E0602020502020306" pitchFamily="34" charset="0"/>
                  </a:rPr>
                  <a:t>PREPARATION STUDIES &amp; PROCUREMENT</a:t>
                </a:r>
                <a:endParaRPr lang="en-GB" sz="667" dirty="0">
                  <a:latin typeface="Berlin Sans FB" panose="020E0602020502020306" pitchFamily="34" charset="0"/>
                </a:endParaRPr>
              </a:p>
            </p:txBody>
          </p:sp>
        </p:grpSp>
        <p:grpSp>
          <p:nvGrpSpPr>
            <p:cNvPr id="36" name="Group 35"/>
            <p:cNvGrpSpPr/>
            <p:nvPr/>
          </p:nvGrpSpPr>
          <p:grpSpPr>
            <a:xfrm>
              <a:off x="6206070" y="2518996"/>
              <a:ext cx="1656538" cy="194990"/>
              <a:chOff x="6532884" y="2772438"/>
              <a:chExt cx="1987846" cy="233988"/>
            </a:xfrm>
          </p:grpSpPr>
          <p:sp>
            <p:nvSpPr>
              <p:cNvPr id="20" name="Rounded Rectangle 19"/>
              <p:cNvSpPr/>
              <p:nvPr/>
            </p:nvSpPr>
            <p:spPr>
              <a:xfrm>
                <a:off x="6532884" y="2823310"/>
                <a:ext cx="561876" cy="10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p:cNvSpPr txBox="1"/>
              <p:nvPr/>
            </p:nvSpPr>
            <p:spPr>
              <a:xfrm>
                <a:off x="7033884" y="2772438"/>
                <a:ext cx="1486846" cy="233988"/>
              </a:xfrm>
              <a:prstGeom prst="rect">
                <a:avLst/>
              </a:prstGeom>
              <a:noFill/>
            </p:spPr>
            <p:txBody>
              <a:bodyPr wrap="square" rtlCol="0">
                <a:spAutoFit/>
              </a:bodyPr>
              <a:lstStyle/>
              <a:p>
                <a:r>
                  <a:rPr lang="fr-FR" sz="667" dirty="0">
                    <a:latin typeface="Berlin Sans FB" panose="020E0602020502020306" pitchFamily="34" charset="0"/>
                  </a:rPr>
                  <a:t>PREASSEMBLY PHASE</a:t>
                </a:r>
                <a:endParaRPr lang="en-GB" sz="667" dirty="0">
                  <a:latin typeface="Berlin Sans FB" panose="020E0602020502020306" pitchFamily="34" charset="0"/>
                </a:endParaRPr>
              </a:p>
            </p:txBody>
          </p:sp>
        </p:grpSp>
        <p:grpSp>
          <p:nvGrpSpPr>
            <p:cNvPr id="37" name="Group 36"/>
            <p:cNvGrpSpPr/>
            <p:nvPr/>
          </p:nvGrpSpPr>
          <p:grpSpPr>
            <a:xfrm>
              <a:off x="6674300" y="2662510"/>
              <a:ext cx="1691530" cy="194990"/>
              <a:chOff x="7094760" y="2901854"/>
              <a:chExt cx="2029836" cy="233988"/>
            </a:xfrm>
          </p:grpSpPr>
          <p:sp>
            <p:nvSpPr>
              <p:cNvPr id="21" name="Rounded Rectangle 20"/>
              <p:cNvSpPr/>
              <p:nvPr/>
            </p:nvSpPr>
            <p:spPr>
              <a:xfrm>
                <a:off x="7094760" y="2954618"/>
                <a:ext cx="1008112" cy="1077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p:cNvSpPr txBox="1"/>
              <p:nvPr/>
            </p:nvSpPr>
            <p:spPr>
              <a:xfrm>
                <a:off x="8044476" y="2901854"/>
                <a:ext cx="1080120" cy="233988"/>
              </a:xfrm>
              <a:prstGeom prst="rect">
                <a:avLst/>
              </a:prstGeom>
              <a:noFill/>
            </p:spPr>
            <p:txBody>
              <a:bodyPr wrap="square" rtlCol="0">
                <a:spAutoFit/>
              </a:bodyPr>
              <a:lstStyle/>
              <a:p>
                <a:r>
                  <a:rPr lang="fr-FR" sz="667" dirty="0">
                    <a:latin typeface="Berlin Sans FB" panose="020E0602020502020306" pitchFamily="34" charset="0"/>
                  </a:rPr>
                  <a:t>CABLING WORKS</a:t>
                </a:r>
                <a:endParaRPr lang="en-GB" sz="667" dirty="0">
                  <a:latin typeface="Berlin Sans FB" panose="020E0602020502020306" pitchFamily="34" charset="0"/>
                </a:endParaRPr>
              </a:p>
            </p:txBody>
          </p:sp>
        </p:grpSp>
        <p:grpSp>
          <p:nvGrpSpPr>
            <p:cNvPr id="33" name="Group 32"/>
            <p:cNvGrpSpPr/>
            <p:nvPr/>
          </p:nvGrpSpPr>
          <p:grpSpPr>
            <a:xfrm>
              <a:off x="4334041" y="2145291"/>
              <a:ext cx="1665289" cy="194990"/>
              <a:chOff x="4286448" y="2325532"/>
              <a:chExt cx="1998347" cy="233988"/>
            </a:xfrm>
          </p:grpSpPr>
          <p:sp>
            <p:nvSpPr>
              <p:cNvPr id="15" name="Rounded Rectangle 14"/>
              <p:cNvSpPr/>
              <p:nvPr/>
            </p:nvSpPr>
            <p:spPr>
              <a:xfrm>
                <a:off x="4286448" y="2379254"/>
                <a:ext cx="561876" cy="108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p:cNvSpPr txBox="1"/>
              <p:nvPr/>
            </p:nvSpPr>
            <p:spPr>
              <a:xfrm>
                <a:off x="4765824" y="2325532"/>
                <a:ext cx="1518971" cy="233988"/>
              </a:xfrm>
              <a:prstGeom prst="rect">
                <a:avLst/>
              </a:prstGeom>
              <a:noFill/>
            </p:spPr>
            <p:txBody>
              <a:bodyPr wrap="square" rtlCol="0">
                <a:spAutoFit/>
              </a:bodyPr>
              <a:lstStyle/>
              <a:p>
                <a:r>
                  <a:rPr lang="fr-FR" sz="667" dirty="0">
                    <a:latin typeface="Berlin Sans FB" panose="020E0602020502020306" pitchFamily="34" charset="0"/>
                  </a:rPr>
                  <a:t>ESRF VALIDATION PROCESS</a:t>
                </a:r>
                <a:endParaRPr lang="en-GB" sz="667" dirty="0">
                  <a:latin typeface="Berlin Sans FB" panose="020E0602020502020306" pitchFamily="34" charset="0"/>
                </a:endParaRPr>
              </a:p>
            </p:txBody>
          </p:sp>
        </p:grpSp>
        <p:grpSp>
          <p:nvGrpSpPr>
            <p:cNvPr id="39" name="Group 38"/>
            <p:cNvGrpSpPr/>
            <p:nvPr/>
          </p:nvGrpSpPr>
          <p:grpSpPr>
            <a:xfrm>
              <a:off x="3911204" y="1335610"/>
              <a:ext cx="4878786" cy="194990"/>
              <a:chOff x="542032" y="2097785"/>
              <a:chExt cx="4536324" cy="200807"/>
            </a:xfrm>
          </p:grpSpPr>
          <p:sp>
            <p:nvSpPr>
              <p:cNvPr id="40" name="Rounded Rectangle 39"/>
              <p:cNvSpPr/>
              <p:nvPr/>
            </p:nvSpPr>
            <p:spPr>
              <a:xfrm>
                <a:off x="542032" y="2147546"/>
                <a:ext cx="3240360" cy="108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p:cNvSpPr txBox="1"/>
              <p:nvPr/>
            </p:nvSpPr>
            <p:spPr>
              <a:xfrm>
                <a:off x="3728021" y="2097785"/>
                <a:ext cx="1350335" cy="200807"/>
              </a:xfrm>
              <a:prstGeom prst="rect">
                <a:avLst/>
              </a:prstGeom>
              <a:noFill/>
            </p:spPr>
            <p:txBody>
              <a:bodyPr wrap="square" rtlCol="0">
                <a:spAutoFit/>
              </a:bodyPr>
              <a:lstStyle/>
              <a:p>
                <a:r>
                  <a:rPr lang="fr-FR" sz="667" dirty="0">
                    <a:latin typeface="Berlin Sans FB" panose="020E0602020502020306" pitchFamily="34" charset="0"/>
                  </a:rPr>
                  <a:t>ADDITIONAL CABLING REQUEST</a:t>
                </a:r>
                <a:endParaRPr lang="en-GB" sz="667" dirty="0">
                  <a:latin typeface="Berlin Sans FB" panose="020E0602020502020306" pitchFamily="34" charset="0"/>
                </a:endParaRPr>
              </a:p>
            </p:txBody>
          </p:sp>
        </p:grpSp>
        <p:grpSp>
          <p:nvGrpSpPr>
            <p:cNvPr id="42" name="Group 41"/>
            <p:cNvGrpSpPr/>
            <p:nvPr/>
          </p:nvGrpSpPr>
          <p:grpSpPr>
            <a:xfrm>
              <a:off x="5954221" y="1121976"/>
              <a:ext cx="1726315" cy="194990"/>
              <a:chOff x="542032" y="2097785"/>
              <a:chExt cx="6876817" cy="200806"/>
            </a:xfrm>
          </p:grpSpPr>
          <p:sp>
            <p:nvSpPr>
              <p:cNvPr id="43" name="Rounded Rectangle 42"/>
              <p:cNvSpPr/>
              <p:nvPr/>
            </p:nvSpPr>
            <p:spPr>
              <a:xfrm>
                <a:off x="542032" y="2147546"/>
                <a:ext cx="3240360" cy="108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p:cNvSpPr txBox="1"/>
              <p:nvPr/>
            </p:nvSpPr>
            <p:spPr>
              <a:xfrm>
                <a:off x="3509152" y="2097785"/>
                <a:ext cx="3909697" cy="200806"/>
              </a:xfrm>
              <a:prstGeom prst="rect">
                <a:avLst/>
              </a:prstGeom>
              <a:noFill/>
            </p:spPr>
            <p:txBody>
              <a:bodyPr wrap="square" rtlCol="0">
                <a:spAutoFit/>
              </a:bodyPr>
              <a:lstStyle/>
              <a:p>
                <a:r>
                  <a:rPr lang="fr-FR" sz="667" dirty="0">
                    <a:latin typeface="Berlin Sans FB" panose="020E0602020502020306" pitchFamily="34" charset="0"/>
                  </a:rPr>
                  <a:t>ADDITIONAL WORKS</a:t>
                </a:r>
                <a:endParaRPr lang="en-GB" sz="667" dirty="0">
                  <a:latin typeface="Berlin Sans FB" panose="020E0602020502020306" pitchFamily="34" charset="0"/>
                </a:endParaRPr>
              </a:p>
            </p:txBody>
          </p:sp>
        </p:grpSp>
        <p:grpSp>
          <p:nvGrpSpPr>
            <p:cNvPr id="45" name="Group 44"/>
            <p:cNvGrpSpPr/>
            <p:nvPr/>
          </p:nvGrpSpPr>
          <p:grpSpPr>
            <a:xfrm>
              <a:off x="5959843" y="2241156"/>
              <a:ext cx="1029870" cy="194990"/>
              <a:chOff x="4848324" y="2452038"/>
              <a:chExt cx="1235844" cy="233988"/>
            </a:xfrm>
          </p:grpSpPr>
          <p:sp>
            <p:nvSpPr>
              <p:cNvPr id="46" name="Rounded Rectangle 45"/>
              <p:cNvSpPr/>
              <p:nvPr/>
            </p:nvSpPr>
            <p:spPr>
              <a:xfrm>
                <a:off x="4848324" y="2523271"/>
                <a:ext cx="125154" cy="104181"/>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4895707" y="2452038"/>
                <a:ext cx="1188461" cy="233988"/>
              </a:xfrm>
              <a:prstGeom prst="rect">
                <a:avLst/>
              </a:prstGeom>
              <a:noFill/>
            </p:spPr>
            <p:txBody>
              <a:bodyPr wrap="square" rtlCol="0">
                <a:spAutoFit/>
              </a:bodyPr>
              <a:lstStyle/>
              <a:p>
                <a:r>
                  <a:rPr lang="fr-FR" sz="667" dirty="0">
                    <a:latin typeface="Berlin Sans FB" panose="020E0602020502020306" pitchFamily="34" charset="0"/>
                  </a:rPr>
                  <a:t>AMENDMENT 1 </a:t>
                </a:r>
                <a:endParaRPr lang="en-GB" sz="667" dirty="0">
                  <a:latin typeface="Berlin Sans FB" panose="020E0602020502020306" pitchFamily="34" charset="0"/>
                </a:endParaRPr>
              </a:p>
            </p:txBody>
          </p:sp>
        </p:grpSp>
        <p:grpSp>
          <p:nvGrpSpPr>
            <p:cNvPr id="48" name="Group 47"/>
            <p:cNvGrpSpPr/>
            <p:nvPr/>
          </p:nvGrpSpPr>
          <p:grpSpPr>
            <a:xfrm>
              <a:off x="7514394" y="2242529"/>
              <a:ext cx="946744" cy="194990"/>
              <a:chOff x="4848324" y="2452038"/>
              <a:chExt cx="1136093" cy="233988"/>
            </a:xfrm>
          </p:grpSpPr>
          <p:sp>
            <p:nvSpPr>
              <p:cNvPr id="49" name="Rounded Rectangle 48"/>
              <p:cNvSpPr/>
              <p:nvPr/>
            </p:nvSpPr>
            <p:spPr>
              <a:xfrm>
                <a:off x="4848324" y="2523271"/>
                <a:ext cx="144016" cy="9430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extBox 49"/>
              <p:cNvSpPr txBox="1"/>
              <p:nvPr/>
            </p:nvSpPr>
            <p:spPr>
              <a:xfrm>
                <a:off x="4904297" y="2452038"/>
                <a:ext cx="1080120" cy="233988"/>
              </a:xfrm>
              <a:prstGeom prst="rect">
                <a:avLst/>
              </a:prstGeom>
              <a:noFill/>
            </p:spPr>
            <p:txBody>
              <a:bodyPr wrap="square" rtlCol="0">
                <a:spAutoFit/>
              </a:bodyPr>
              <a:lstStyle/>
              <a:p>
                <a:r>
                  <a:rPr lang="fr-FR" sz="667" dirty="0">
                    <a:latin typeface="Berlin Sans FB" panose="020E0602020502020306" pitchFamily="34" charset="0"/>
                  </a:rPr>
                  <a:t>AMENDMENT 3 </a:t>
                </a:r>
                <a:endParaRPr lang="en-GB" sz="667" dirty="0">
                  <a:latin typeface="Berlin Sans FB" panose="020E0602020502020306" pitchFamily="34" charset="0"/>
                </a:endParaRPr>
              </a:p>
            </p:txBody>
          </p:sp>
        </p:grpSp>
        <p:grpSp>
          <p:nvGrpSpPr>
            <p:cNvPr id="51" name="Group 50"/>
            <p:cNvGrpSpPr/>
            <p:nvPr/>
          </p:nvGrpSpPr>
          <p:grpSpPr>
            <a:xfrm>
              <a:off x="6664768" y="2241156"/>
              <a:ext cx="998940" cy="194990"/>
              <a:chOff x="4848324" y="2461817"/>
              <a:chExt cx="1125897" cy="233988"/>
            </a:xfrm>
          </p:grpSpPr>
          <p:sp>
            <p:nvSpPr>
              <p:cNvPr id="52" name="Rounded Rectangle 51"/>
              <p:cNvSpPr/>
              <p:nvPr/>
            </p:nvSpPr>
            <p:spPr>
              <a:xfrm>
                <a:off x="4848324" y="2523271"/>
                <a:ext cx="130295" cy="98134"/>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p:cNvSpPr txBox="1"/>
              <p:nvPr/>
            </p:nvSpPr>
            <p:spPr>
              <a:xfrm>
                <a:off x="4894101" y="2461817"/>
                <a:ext cx="1080120" cy="233988"/>
              </a:xfrm>
              <a:prstGeom prst="rect">
                <a:avLst/>
              </a:prstGeom>
              <a:noFill/>
            </p:spPr>
            <p:txBody>
              <a:bodyPr wrap="square" rtlCol="0">
                <a:spAutoFit/>
              </a:bodyPr>
              <a:lstStyle/>
              <a:p>
                <a:r>
                  <a:rPr lang="fr-FR" sz="667" dirty="0">
                    <a:latin typeface="Berlin Sans FB" panose="020E0602020502020306" pitchFamily="34" charset="0"/>
                  </a:rPr>
                  <a:t>AMENDMENT 2 </a:t>
                </a:r>
                <a:endParaRPr lang="en-GB" sz="667" dirty="0">
                  <a:latin typeface="Berlin Sans FB" panose="020E0602020502020306" pitchFamily="34" charset="0"/>
                </a:endParaRPr>
              </a:p>
            </p:txBody>
          </p:sp>
        </p:grpSp>
      </p:grpSp>
      <p:sp>
        <p:nvSpPr>
          <p:cNvPr id="57" name="Content Placeholder 2"/>
          <p:cNvSpPr txBox="1">
            <a:spLocks/>
          </p:cNvSpPr>
          <p:nvPr/>
        </p:nvSpPr>
        <p:spPr bwMode="gray">
          <a:xfrm>
            <a:off x="563575" y="3056249"/>
            <a:ext cx="8142405" cy="25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ts val="1000"/>
              </a:spcAft>
              <a:buFont typeface="Arial" panose="020B0604020202020204" pitchFamily="34" charset="0"/>
              <a:defRPr b="1" kern="1200">
                <a:solidFill>
                  <a:srgbClr val="0098D4"/>
                </a:solidFill>
                <a:latin typeface="+mn-lt"/>
                <a:ea typeface="+mn-ea"/>
                <a:cs typeface="+mn-cs"/>
              </a:defRPr>
            </a:lvl1pPr>
            <a:lvl2pPr algn="l" rtl="0" eaLnBrk="1" fontAlgn="base" hangingPunct="1">
              <a:spcBef>
                <a:spcPct val="0"/>
              </a:spcBef>
              <a:spcAft>
                <a:spcPts val="1500"/>
              </a:spcAft>
              <a:buFont typeface="Arial" panose="020B0604020202020204" pitchFamily="34" charset="0"/>
              <a:defRPr sz="1700" kern="1200">
                <a:solidFill>
                  <a:srgbClr val="0098D4"/>
                </a:solidFill>
                <a:latin typeface="+mn-lt"/>
                <a:ea typeface="+mn-ea"/>
                <a:cs typeface="+mn-cs"/>
              </a:defRPr>
            </a:lvl2pPr>
            <a:lvl3pPr algn="l" rtl="0" eaLnBrk="1" fontAlgn="base" hangingPunct="1">
              <a:lnSpc>
                <a:spcPct val="105000"/>
              </a:lnSpc>
              <a:spcBef>
                <a:spcPct val="0"/>
              </a:spcBef>
              <a:spcAft>
                <a:spcPts val="500"/>
              </a:spcAft>
              <a:buFont typeface="Arial" panose="020B0604020202020204" pitchFamily="34" charset="0"/>
              <a:defRPr sz="1500" kern="1200">
                <a:solidFill>
                  <a:schemeClr val="tx1"/>
                </a:solidFill>
                <a:latin typeface="+mn-lt"/>
                <a:ea typeface="+mn-ea"/>
                <a:cs typeface="+mn-cs"/>
              </a:defRPr>
            </a:lvl3pPr>
            <a:lvl4pPr marL="357188" indent="-174625" algn="l" rtl="0" eaLnBrk="1" fontAlgn="base" hangingPunct="1">
              <a:lnSpc>
                <a:spcPct val="110000"/>
              </a:lnSpc>
              <a:spcBef>
                <a:spcPts val="0"/>
              </a:spcBef>
              <a:spcAft>
                <a:spcPts val="300"/>
              </a:spcAft>
              <a:buClr>
                <a:srgbClr val="0098D4"/>
              </a:buClr>
              <a:buSzPct val="80000"/>
              <a:buFont typeface="Wingdings" panose="05000000000000000000" pitchFamily="2" charset="2"/>
              <a:buChar char="l"/>
              <a:defRPr sz="1500" kern="1200">
                <a:solidFill>
                  <a:schemeClr val="tx1"/>
                </a:solidFill>
                <a:latin typeface="+mn-lt"/>
                <a:ea typeface="+mn-ea"/>
                <a:cs typeface="+mn-cs"/>
              </a:defRPr>
            </a:lvl4pPr>
            <a:lvl5pPr marL="1162050" indent="-174625" algn="l" rtl="0" eaLnBrk="1" fontAlgn="base" hangingPunct="1">
              <a:spcBef>
                <a:spcPct val="0"/>
              </a:spcBef>
              <a:spcAft>
                <a:spcPts val="300"/>
              </a:spcAft>
              <a:buClr>
                <a:srgbClr val="0098D4"/>
              </a:buClr>
              <a:buFont typeface="ITCOfficinaSans LT Book"/>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200" b="0" dirty="0">
                <a:solidFill>
                  <a:srgbClr val="132577"/>
                </a:solidFill>
              </a:rPr>
              <a:t>The technical specifications were done in September 2017 to launch the Call For Tender process beginning of 2018</a:t>
            </a:r>
          </a:p>
        </p:txBody>
      </p:sp>
      <p:grpSp>
        <p:nvGrpSpPr>
          <p:cNvPr id="73" name="Group 72"/>
          <p:cNvGrpSpPr/>
          <p:nvPr/>
        </p:nvGrpSpPr>
        <p:grpSpPr>
          <a:xfrm>
            <a:off x="3148161" y="2070582"/>
            <a:ext cx="1237151" cy="749580"/>
            <a:chOff x="3148161" y="2070582"/>
            <a:chExt cx="1237151" cy="749580"/>
          </a:xfrm>
        </p:grpSpPr>
        <p:sp>
          <p:nvSpPr>
            <p:cNvPr id="62" name="Rounded Rectangle 61"/>
            <p:cNvSpPr/>
            <p:nvPr/>
          </p:nvSpPr>
          <p:spPr>
            <a:xfrm>
              <a:off x="3148161" y="2334176"/>
              <a:ext cx="1237151" cy="4859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0" dirty="0">
                  <a:solidFill>
                    <a:schemeClr val="tx1"/>
                  </a:solidFill>
                </a:rPr>
                <a:t>End of the cabling specifications writing</a:t>
              </a:r>
              <a:endParaRPr lang="en-GB" sz="920" dirty="0">
                <a:solidFill>
                  <a:schemeClr val="tx1"/>
                </a:solidFill>
              </a:endParaRPr>
            </a:p>
          </p:txBody>
        </p:sp>
        <p:sp>
          <p:nvSpPr>
            <p:cNvPr id="63" name="Down Arrow 62"/>
            <p:cNvSpPr/>
            <p:nvPr/>
          </p:nvSpPr>
          <p:spPr>
            <a:xfrm flipV="1">
              <a:off x="3718129" y="2070582"/>
              <a:ext cx="102132" cy="2553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5" name="Group 74"/>
          <p:cNvGrpSpPr/>
          <p:nvPr/>
        </p:nvGrpSpPr>
        <p:grpSpPr>
          <a:xfrm>
            <a:off x="4332382" y="1574056"/>
            <a:ext cx="988296" cy="713295"/>
            <a:chOff x="4332382" y="1574056"/>
            <a:chExt cx="988296" cy="713295"/>
          </a:xfrm>
        </p:grpSpPr>
        <p:sp>
          <p:nvSpPr>
            <p:cNvPr id="54" name="Rounded Rectangle 53"/>
            <p:cNvSpPr/>
            <p:nvPr/>
          </p:nvSpPr>
          <p:spPr>
            <a:xfrm>
              <a:off x="4332382" y="1574056"/>
              <a:ext cx="988296" cy="36956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17" dirty="0" err="1">
                  <a:solidFill>
                    <a:schemeClr val="tx1"/>
                  </a:solidFill>
                </a:rPr>
                <a:t>Nbr</a:t>
              </a:r>
              <a:r>
                <a:rPr lang="fr-FR" sz="917" dirty="0">
                  <a:solidFill>
                    <a:schemeClr val="tx1"/>
                  </a:solidFill>
                </a:rPr>
                <a:t> of </a:t>
              </a:r>
              <a:r>
                <a:rPr lang="fr-FR" sz="917" dirty="0" err="1">
                  <a:solidFill>
                    <a:schemeClr val="tx1"/>
                  </a:solidFill>
                </a:rPr>
                <a:t>Cables</a:t>
              </a:r>
              <a:endParaRPr lang="fr-FR" sz="917" dirty="0">
                <a:solidFill>
                  <a:schemeClr val="tx1"/>
                </a:solidFill>
              </a:endParaRPr>
            </a:p>
            <a:p>
              <a:pPr algn="ctr"/>
              <a:r>
                <a:rPr lang="fr-FR" sz="917" dirty="0">
                  <a:solidFill>
                    <a:schemeClr val="tx1"/>
                  </a:solidFill>
                </a:rPr>
                <a:t>10 490</a:t>
              </a:r>
              <a:endParaRPr lang="en-GB" sz="917" dirty="0">
                <a:solidFill>
                  <a:schemeClr val="tx1"/>
                </a:solidFill>
              </a:endParaRPr>
            </a:p>
          </p:txBody>
        </p:sp>
        <p:sp>
          <p:nvSpPr>
            <p:cNvPr id="65" name="Down Arrow 64"/>
            <p:cNvSpPr/>
            <p:nvPr/>
          </p:nvSpPr>
          <p:spPr>
            <a:xfrm>
              <a:off x="4806022" y="1957732"/>
              <a:ext cx="96900" cy="32961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p:cNvGrpSpPr/>
          <p:nvPr/>
        </p:nvGrpSpPr>
        <p:grpSpPr>
          <a:xfrm>
            <a:off x="5436314" y="1299458"/>
            <a:ext cx="2592070" cy="981797"/>
            <a:chOff x="5436314" y="1299458"/>
            <a:chExt cx="2592070" cy="981797"/>
          </a:xfrm>
        </p:grpSpPr>
        <p:sp>
          <p:nvSpPr>
            <p:cNvPr id="58" name="Rounded Rectangle 57"/>
            <p:cNvSpPr/>
            <p:nvPr/>
          </p:nvSpPr>
          <p:spPr>
            <a:xfrm>
              <a:off x="6982125" y="1567706"/>
              <a:ext cx="1046259" cy="3670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17" dirty="0" err="1">
                  <a:solidFill>
                    <a:schemeClr val="tx1"/>
                  </a:solidFill>
                </a:rPr>
                <a:t>Nbr</a:t>
              </a:r>
              <a:r>
                <a:rPr lang="fr-FR" sz="917" dirty="0">
                  <a:solidFill>
                    <a:schemeClr val="tx1"/>
                  </a:solidFill>
                </a:rPr>
                <a:t> of </a:t>
              </a:r>
              <a:r>
                <a:rPr lang="fr-FR" sz="917" dirty="0" err="1">
                  <a:solidFill>
                    <a:schemeClr val="tx1"/>
                  </a:solidFill>
                </a:rPr>
                <a:t>Cables</a:t>
              </a:r>
              <a:endParaRPr lang="fr-FR" sz="917" dirty="0">
                <a:solidFill>
                  <a:schemeClr val="tx1"/>
                </a:solidFill>
              </a:endParaRPr>
            </a:p>
            <a:p>
              <a:pPr algn="ctr"/>
              <a:r>
                <a:rPr lang="fr-FR" sz="917" dirty="0">
                  <a:solidFill>
                    <a:schemeClr val="tx1"/>
                  </a:solidFill>
                </a:rPr>
                <a:t>13 930</a:t>
              </a:r>
              <a:endParaRPr lang="en-GB" sz="917" dirty="0">
                <a:solidFill>
                  <a:schemeClr val="tx1"/>
                </a:solidFill>
              </a:endParaRPr>
            </a:p>
          </p:txBody>
        </p:sp>
        <p:sp>
          <p:nvSpPr>
            <p:cNvPr id="59" name="Down Arrow 58"/>
            <p:cNvSpPr/>
            <p:nvPr/>
          </p:nvSpPr>
          <p:spPr>
            <a:xfrm>
              <a:off x="7458963" y="1951636"/>
              <a:ext cx="96900" cy="32961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ounded Rectangle 54"/>
            <p:cNvSpPr/>
            <p:nvPr/>
          </p:nvSpPr>
          <p:spPr>
            <a:xfrm>
              <a:off x="5436314" y="1580406"/>
              <a:ext cx="995763" cy="35764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17" dirty="0" err="1">
                  <a:solidFill>
                    <a:schemeClr val="tx1"/>
                  </a:solidFill>
                </a:rPr>
                <a:t>Nbr</a:t>
              </a:r>
              <a:r>
                <a:rPr lang="fr-FR" sz="917" dirty="0">
                  <a:solidFill>
                    <a:schemeClr val="tx1"/>
                  </a:solidFill>
                </a:rPr>
                <a:t> of </a:t>
              </a:r>
              <a:r>
                <a:rPr lang="fr-FR" sz="917" dirty="0" err="1">
                  <a:solidFill>
                    <a:schemeClr val="tx1"/>
                  </a:solidFill>
                </a:rPr>
                <a:t>Cables</a:t>
              </a:r>
              <a:endParaRPr lang="fr-FR" sz="917" dirty="0">
                <a:solidFill>
                  <a:schemeClr val="tx1"/>
                </a:solidFill>
              </a:endParaRPr>
            </a:p>
            <a:p>
              <a:pPr algn="ctr"/>
              <a:r>
                <a:rPr lang="fr-FR" sz="917" dirty="0">
                  <a:solidFill>
                    <a:schemeClr val="tx1"/>
                  </a:solidFill>
                </a:rPr>
                <a:t>13 400</a:t>
              </a:r>
              <a:endParaRPr lang="en-GB" sz="917" dirty="0">
                <a:solidFill>
                  <a:schemeClr val="tx1"/>
                </a:solidFill>
              </a:endParaRPr>
            </a:p>
          </p:txBody>
        </p:sp>
        <p:sp>
          <p:nvSpPr>
            <p:cNvPr id="64" name="Down Arrow 63"/>
            <p:cNvSpPr/>
            <p:nvPr/>
          </p:nvSpPr>
          <p:spPr>
            <a:xfrm>
              <a:off x="5890804" y="1951636"/>
              <a:ext cx="96900" cy="32961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Down Arrow 65"/>
            <p:cNvSpPr/>
            <p:nvPr/>
          </p:nvSpPr>
          <p:spPr>
            <a:xfrm>
              <a:off x="6594365" y="1299458"/>
              <a:ext cx="89833" cy="98179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4" name="Group 73"/>
          <p:cNvGrpSpPr/>
          <p:nvPr/>
        </p:nvGrpSpPr>
        <p:grpSpPr>
          <a:xfrm>
            <a:off x="5280954" y="2611391"/>
            <a:ext cx="1251134" cy="268268"/>
            <a:chOff x="5280954" y="2611391"/>
            <a:chExt cx="1251134" cy="268268"/>
          </a:xfrm>
          <a:noFill/>
        </p:grpSpPr>
        <p:sp>
          <p:nvSpPr>
            <p:cNvPr id="68" name="Rounded Rectangle 67"/>
            <p:cNvSpPr/>
            <p:nvPr/>
          </p:nvSpPr>
          <p:spPr>
            <a:xfrm>
              <a:off x="5280954" y="2611391"/>
              <a:ext cx="828614" cy="268268"/>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0" dirty="0">
                  <a:solidFill>
                    <a:schemeClr val="tx1"/>
                  </a:solidFill>
                </a:rPr>
                <a:t>Six months</a:t>
              </a:r>
              <a:endParaRPr lang="en-GB" sz="920" dirty="0">
                <a:solidFill>
                  <a:schemeClr val="tx1"/>
                </a:solidFill>
              </a:endParaRPr>
            </a:p>
          </p:txBody>
        </p:sp>
        <p:sp>
          <p:nvSpPr>
            <p:cNvPr id="71" name="Right Arrow 70"/>
            <p:cNvSpPr/>
            <p:nvPr/>
          </p:nvSpPr>
          <p:spPr>
            <a:xfrm>
              <a:off x="6122061" y="2698626"/>
              <a:ext cx="410027" cy="964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grpSp>
      <p:grpSp>
        <p:nvGrpSpPr>
          <p:cNvPr id="80" name="Group 79"/>
          <p:cNvGrpSpPr/>
          <p:nvPr/>
        </p:nvGrpSpPr>
        <p:grpSpPr>
          <a:xfrm>
            <a:off x="465242" y="3217540"/>
            <a:ext cx="8240738" cy="1482457"/>
            <a:chOff x="815508" y="3327188"/>
            <a:chExt cx="7332815" cy="1908270"/>
          </a:xfrm>
        </p:grpSpPr>
        <p:grpSp>
          <p:nvGrpSpPr>
            <p:cNvPr id="77" name="Group 76"/>
            <p:cNvGrpSpPr/>
            <p:nvPr/>
          </p:nvGrpSpPr>
          <p:grpSpPr>
            <a:xfrm>
              <a:off x="815508" y="3327188"/>
              <a:ext cx="7332815" cy="1908270"/>
              <a:chOff x="815508" y="3327188"/>
              <a:chExt cx="7332815" cy="1908270"/>
            </a:xfrm>
          </p:grpSpPr>
          <p:sp>
            <p:nvSpPr>
              <p:cNvPr id="7" name="TextBox 6"/>
              <p:cNvSpPr txBox="1"/>
              <p:nvPr/>
            </p:nvSpPr>
            <p:spPr>
              <a:xfrm>
                <a:off x="815508" y="3327188"/>
                <a:ext cx="7332815" cy="1908270"/>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132577"/>
                    </a:solidFill>
                  </a:rPr>
                  <a:t>Additional works arose during the dismantling phase and the cabling of the first cell</a:t>
                </a:r>
              </a:p>
              <a:p>
                <a:pPr marL="171450" indent="-171450">
                  <a:buFont typeface="Arial" panose="020B0604020202020204" pitchFamily="34" charset="0"/>
                  <a:buChar char="•"/>
                </a:pPr>
                <a:r>
                  <a:rPr lang="en-US" sz="1200" dirty="0">
                    <a:solidFill>
                      <a:srgbClr val="132577"/>
                    </a:solidFill>
                  </a:rPr>
                  <a:t>30%  additional cables have been requested throughout the project</a:t>
                </a:r>
              </a:p>
              <a:p>
                <a:pPr eaLnBrk="1" hangingPunct="1">
                  <a:spcAft>
                    <a:spcPts val="1000"/>
                  </a:spcAft>
                </a:pPr>
                <a:r>
                  <a:rPr lang="en-US" sz="1200" dirty="0">
                    <a:solidFill>
                      <a:srgbClr val="132577"/>
                    </a:solidFill>
                  </a:rPr>
                  <a:t>	Three amendments have been done to update the contract with the increasing number of cables and the 	additional works </a:t>
                </a:r>
                <a:r>
                  <a:rPr lang="en-US" sz="1200" i="1" dirty="0">
                    <a:solidFill>
                      <a:srgbClr val="132577"/>
                    </a:solidFill>
                  </a:rPr>
                  <a:t>(done only for the two main contractors </a:t>
                </a:r>
                <a:r>
                  <a:rPr lang="en-US" sz="1200" i="1" dirty="0" err="1">
                    <a:solidFill>
                      <a:srgbClr val="132577"/>
                    </a:solidFill>
                  </a:rPr>
                  <a:t>ACTEMIUM</a:t>
                </a:r>
                <a:r>
                  <a:rPr lang="en-US" sz="1200" i="1" dirty="0">
                    <a:solidFill>
                      <a:srgbClr val="132577"/>
                    </a:solidFill>
                  </a:rPr>
                  <a:t> and </a:t>
                </a:r>
                <a:r>
                  <a:rPr lang="en-US" sz="1200" i="1" dirty="0" err="1">
                    <a:solidFill>
                      <a:srgbClr val="132577"/>
                    </a:solidFill>
                  </a:rPr>
                  <a:t>SPIE</a:t>
                </a:r>
                <a:r>
                  <a:rPr lang="en-US" sz="1200" i="1" dirty="0">
                    <a:solidFill>
                      <a:srgbClr val="132577"/>
                    </a:solidFill>
                  </a:rPr>
                  <a:t>)</a:t>
                </a:r>
                <a:br>
                  <a:rPr lang="en-US" sz="1200" i="1" dirty="0">
                    <a:solidFill>
                      <a:srgbClr val="132577"/>
                    </a:solidFill>
                  </a:rPr>
                </a:br>
                <a:r>
                  <a:rPr lang="en-US" sz="1200" dirty="0">
                    <a:solidFill>
                      <a:srgbClr val="132577"/>
                    </a:solidFill>
                  </a:rPr>
                  <a:t>	</a:t>
                </a:r>
                <a:r>
                  <a:rPr lang="fr-FR" sz="1200" dirty="0" err="1">
                    <a:solidFill>
                      <a:srgbClr val="132577"/>
                    </a:solidFill>
                  </a:rPr>
                  <a:t>Increase</a:t>
                </a:r>
                <a:r>
                  <a:rPr lang="fr-FR" sz="1200" dirty="0">
                    <a:solidFill>
                      <a:srgbClr val="132577"/>
                    </a:solidFill>
                  </a:rPr>
                  <a:t> of 13% of the initial budget </a:t>
                </a:r>
                <a:br>
                  <a:rPr lang="fr-FR" sz="1200" dirty="0">
                    <a:solidFill>
                      <a:srgbClr val="132577"/>
                    </a:solidFill>
                  </a:rPr>
                </a:br>
                <a:r>
                  <a:rPr lang="fr-FR" sz="1200" dirty="0">
                    <a:solidFill>
                      <a:srgbClr val="132577"/>
                    </a:solidFill>
                  </a:rPr>
                  <a:t>	</a:t>
                </a:r>
                <a:r>
                  <a:rPr lang="fr-FR" sz="1200" i="1" dirty="0">
                    <a:solidFill>
                      <a:srgbClr val="132577"/>
                    </a:solidFill>
                  </a:rPr>
                  <a:t>(</a:t>
                </a:r>
                <a:r>
                  <a:rPr lang="fr-FR" sz="1200" i="1" dirty="0" err="1">
                    <a:solidFill>
                      <a:srgbClr val="132577"/>
                    </a:solidFill>
                  </a:rPr>
                  <a:t>quite</a:t>
                </a:r>
                <a:r>
                  <a:rPr lang="fr-FR" sz="1200" i="1" dirty="0">
                    <a:solidFill>
                      <a:srgbClr val="132577"/>
                    </a:solidFill>
                  </a:rPr>
                  <a:t> </a:t>
                </a:r>
                <a:r>
                  <a:rPr lang="fr-FR" sz="1200" i="1" dirty="0" err="1">
                    <a:solidFill>
                      <a:srgbClr val="132577"/>
                    </a:solidFill>
                  </a:rPr>
                  <a:t>low</a:t>
                </a:r>
                <a:r>
                  <a:rPr lang="fr-FR" sz="1200" i="1" dirty="0">
                    <a:solidFill>
                      <a:srgbClr val="132577"/>
                    </a:solidFill>
                  </a:rPr>
                  <a:t> </a:t>
                </a:r>
                <a:r>
                  <a:rPr lang="fr-FR" sz="1200" i="1" dirty="0" err="1">
                    <a:solidFill>
                      <a:srgbClr val="132577"/>
                    </a:solidFill>
                  </a:rPr>
                  <a:t>compared</a:t>
                </a:r>
                <a:r>
                  <a:rPr lang="fr-FR" sz="1200" i="1" dirty="0">
                    <a:solidFill>
                      <a:srgbClr val="132577"/>
                    </a:solidFill>
                  </a:rPr>
                  <a:t> to the volume of </a:t>
                </a:r>
                <a:r>
                  <a:rPr lang="fr-FR" sz="1200" i="1" dirty="0" err="1">
                    <a:solidFill>
                      <a:srgbClr val="132577"/>
                    </a:solidFill>
                  </a:rPr>
                  <a:t>works</a:t>
                </a:r>
                <a:r>
                  <a:rPr lang="fr-FR" sz="1200" i="1" dirty="0">
                    <a:solidFill>
                      <a:srgbClr val="132577"/>
                    </a:solidFill>
                  </a:rPr>
                  <a:t> and the </a:t>
                </a:r>
                <a:r>
                  <a:rPr lang="fr-FR" sz="1200" i="1" dirty="0" err="1">
                    <a:solidFill>
                      <a:srgbClr val="132577"/>
                    </a:solidFill>
                  </a:rPr>
                  <a:t>uncertainties</a:t>
                </a:r>
                <a:r>
                  <a:rPr lang="fr-FR" sz="1200" i="1" dirty="0">
                    <a:solidFill>
                      <a:srgbClr val="132577"/>
                    </a:solidFill>
                  </a:rPr>
                  <a:t>)</a:t>
                </a:r>
                <a:endParaRPr lang="en-GB" sz="1200" i="1" dirty="0">
                  <a:solidFill>
                    <a:srgbClr val="132577"/>
                  </a:solidFill>
                </a:endParaRPr>
              </a:p>
              <a:p>
                <a:pPr eaLnBrk="1" hangingPunct="1">
                  <a:spcAft>
                    <a:spcPts val="1000"/>
                  </a:spcAft>
                </a:pPr>
                <a:endParaRPr lang="fr-FR" sz="1000" dirty="0">
                  <a:latin typeface="+mn-lt"/>
                  <a:cs typeface="+mn-cs"/>
                </a:endParaRPr>
              </a:p>
            </p:txBody>
          </p:sp>
          <p:sp>
            <p:nvSpPr>
              <p:cNvPr id="22" name="Right Arrow 21"/>
              <p:cNvSpPr/>
              <p:nvPr/>
            </p:nvSpPr>
            <p:spPr>
              <a:xfrm>
                <a:off x="1522376" y="4004314"/>
                <a:ext cx="131940"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Right Arrow 78"/>
            <p:cNvSpPr/>
            <p:nvPr/>
          </p:nvSpPr>
          <p:spPr>
            <a:xfrm>
              <a:off x="1522376" y="4507064"/>
              <a:ext cx="131940"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1"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19</a:t>
            </a:fld>
            <a:endParaRPr lang="en-US" dirty="0"/>
          </a:p>
        </p:txBody>
      </p:sp>
      <p:grpSp>
        <p:nvGrpSpPr>
          <p:cNvPr id="5" name="Group 4"/>
          <p:cNvGrpSpPr/>
          <p:nvPr/>
        </p:nvGrpSpPr>
        <p:grpSpPr>
          <a:xfrm>
            <a:off x="563574" y="2455674"/>
            <a:ext cx="8460408" cy="2190942"/>
            <a:chOff x="563574" y="2455674"/>
            <a:chExt cx="8460408" cy="2190942"/>
          </a:xfrm>
        </p:grpSpPr>
        <p:sp>
          <p:nvSpPr>
            <p:cNvPr id="69" name="Content Placeholder 2"/>
            <p:cNvSpPr txBox="1">
              <a:spLocks/>
            </p:cNvSpPr>
            <p:nvPr/>
          </p:nvSpPr>
          <p:spPr bwMode="gray">
            <a:xfrm>
              <a:off x="563574" y="4402251"/>
              <a:ext cx="7959871" cy="244365"/>
            </a:xfrm>
            <a:prstGeom prst="rect">
              <a:avLst/>
            </a:prstGeom>
          </p:spPr>
          <p:txBody>
            <a:bodyPr vert="horz" lIns="0" tIns="0" rIns="0" bIns="0" rtlCol="0" anchor="t" anchorCtr="0">
              <a:noAutofit/>
            </a:bodyPr>
            <a:lst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3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itchFamily="34" charset="0"/>
                <a:buChar char="•"/>
              </a:pPr>
              <a:r>
                <a:rPr lang="en-US" sz="1200" b="0" dirty="0">
                  <a:solidFill>
                    <a:srgbClr val="132577"/>
                  </a:solidFill>
                </a:rPr>
                <a:t>Preassembly phase in the workshop prior to the shutdown to limit the installation time on site</a:t>
              </a:r>
            </a:p>
          </p:txBody>
        </p:sp>
        <p:grpSp>
          <p:nvGrpSpPr>
            <p:cNvPr id="3" name="Group 2"/>
            <p:cNvGrpSpPr/>
            <p:nvPr/>
          </p:nvGrpSpPr>
          <p:grpSpPr>
            <a:xfrm>
              <a:off x="7544124" y="2455674"/>
              <a:ext cx="1479858" cy="268268"/>
              <a:chOff x="7544124" y="2455674"/>
              <a:chExt cx="1479858" cy="268268"/>
            </a:xfrm>
          </p:grpSpPr>
          <p:sp>
            <p:nvSpPr>
              <p:cNvPr id="72" name="Rounded Rectangle 71"/>
              <p:cNvSpPr/>
              <p:nvPr/>
            </p:nvSpPr>
            <p:spPr>
              <a:xfrm>
                <a:off x="8195368" y="2455674"/>
                <a:ext cx="828614" cy="2682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0" dirty="0">
                    <a:solidFill>
                      <a:schemeClr val="tx1"/>
                    </a:solidFill>
                  </a:rPr>
                  <a:t>Three months</a:t>
                </a:r>
                <a:endParaRPr lang="en-GB" sz="920" dirty="0">
                  <a:solidFill>
                    <a:schemeClr val="tx1"/>
                  </a:solidFill>
                </a:endParaRPr>
              </a:p>
            </p:txBody>
          </p:sp>
          <p:sp>
            <p:nvSpPr>
              <p:cNvPr id="78" name="Right Arrow 77"/>
              <p:cNvSpPr/>
              <p:nvPr/>
            </p:nvSpPr>
            <p:spPr>
              <a:xfrm rot="10800000">
                <a:off x="7544124" y="2560307"/>
                <a:ext cx="628133" cy="7860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grpSp>
      </p:grpSp>
    </p:spTree>
    <p:extLst>
      <p:ext uri="{BB962C8B-B14F-4D97-AF65-F5344CB8AC3E}">
        <p14:creationId xmlns:p14="http://schemas.microsoft.com/office/powerpoint/2010/main" val="323924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p:cTn id="12" dur="500" fill="hold"/>
                                        <p:tgtEl>
                                          <p:spTgt spid="73"/>
                                        </p:tgtEl>
                                        <p:attrNameLst>
                                          <p:attrName>ppt_w</p:attrName>
                                        </p:attrNameLst>
                                      </p:cBhvr>
                                      <p:tavLst>
                                        <p:tav tm="0">
                                          <p:val>
                                            <p:fltVal val="0"/>
                                          </p:val>
                                        </p:tav>
                                        <p:tav tm="100000">
                                          <p:val>
                                            <p:strVal val="#ppt_w"/>
                                          </p:val>
                                        </p:tav>
                                      </p:tavLst>
                                    </p:anim>
                                    <p:anim calcmode="lin" valueType="num">
                                      <p:cBhvr>
                                        <p:cTn id="13" dur="500" fill="hold"/>
                                        <p:tgtEl>
                                          <p:spTgt spid="73"/>
                                        </p:tgtEl>
                                        <p:attrNameLst>
                                          <p:attrName>ppt_h</p:attrName>
                                        </p:attrNameLst>
                                      </p:cBhvr>
                                      <p:tavLst>
                                        <p:tav tm="0">
                                          <p:val>
                                            <p:fltVal val="0"/>
                                          </p:val>
                                        </p:tav>
                                        <p:tav tm="100000">
                                          <p:val>
                                            <p:strVal val="#ppt_h"/>
                                          </p:val>
                                        </p:tav>
                                      </p:tavLst>
                                    </p:anim>
                                    <p:animEffect transition="in" filter="fade">
                                      <p:cBhvr>
                                        <p:cTn id="14" dur="500"/>
                                        <p:tgtEl>
                                          <p:spTgt spid="7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p:cTn id="19" dur="500" fill="hold"/>
                                        <p:tgtEl>
                                          <p:spTgt spid="75"/>
                                        </p:tgtEl>
                                        <p:attrNameLst>
                                          <p:attrName>ppt_w</p:attrName>
                                        </p:attrNameLst>
                                      </p:cBhvr>
                                      <p:tavLst>
                                        <p:tav tm="0">
                                          <p:val>
                                            <p:fltVal val="0"/>
                                          </p:val>
                                        </p:tav>
                                        <p:tav tm="100000">
                                          <p:val>
                                            <p:strVal val="#ppt_w"/>
                                          </p:val>
                                        </p:tav>
                                      </p:tavLst>
                                    </p:anim>
                                    <p:anim calcmode="lin" valueType="num">
                                      <p:cBhvr>
                                        <p:cTn id="20" dur="500" fill="hold"/>
                                        <p:tgtEl>
                                          <p:spTgt spid="75"/>
                                        </p:tgtEl>
                                        <p:attrNameLst>
                                          <p:attrName>ppt_h</p:attrName>
                                        </p:attrNameLst>
                                      </p:cBhvr>
                                      <p:tavLst>
                                        <p:tav tm="0">
                                          <p:val>
                                            <p:fltVal val="0"/>
                                          </p:val>
                                        </p:tav>
                                        <p:tav tm="100000">
                                          <p:val>
                                            <p:strVal val="#ppt_h"/>
                                          </p:val>
                                        </p:tav>
                                      </p:tavLst>
                                    </p:anim>
                                    <p:animEffect transition="in" filter="fade">
                                      <p:cBhvr>
                                        <p:cTn id="21" dur="500"/>
                                        <p:tgtEl>
                                          <p:spTgt spid="7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0"/>
                                        </p:tgtEl>
                                        <p:attrNameLst>
                                          <p:attrName>style.visibility</p:attrName>
                                        </p:attrNameLst>
                                      </p:cBhvr>
                                      <p:to>
                                        <p:strVal val="visible"/>
                                      </p:to>
                                    </p:set>
                                  </p:childTnLst>
                                </p:cTn>
                              </p:par>
                              <p:par>
                                <p:cTn id="26" presetID="53" presetClass="entr" presetSubtype="16"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 calcmode="lin" valueType="num">
                                      <p:cBhvr>
                                        <p:cTn id="28" dur="500" fill="hold"/>
                                        <p:tgtEl>
                                          <p:spTgt spid="76"/>
                                        </p:tgtEl>
                                        <p:attrNameLst>
                                          <p:attrName>ppt_w</p:attrName>
                                        </p:attrNameLst>
                                      </p:cBhvr>
                                      <p:tavLst>
                                        <p:tav tm="0">
                                          <p:val>
                                            <p:fltVal val="0"/>
                                          </p:val>
                                        </p:tav>
                                        <p:tav tm="100000">
                                          <p:val>
                                            <p:strVal val="#ppt_w"/>
                                          </p:val>
                                        </p:tav>
                                      </p:tavLst>
                                    </p:anim>
                                    <p:anim calcmode="lin" valueType="num">
                                      <p:cBhvr>
                                        <p:cTn id="29" dur="500" fill="hold"/>
                                        <p:tgtEl>
                                          <p:spTgt spid="76"/>
                                        </p:tgtEl>
                                        <p:attrNameLst>
                                          <p:attrName>ppt_h</p:attrName>
                                        </p:attrNameLst>
                                      </p:cBhvr>
                                      <p:tavLst>
                                        <p:tav tm="0">
                                          <p:val>
                                            <p:fltVal val="0"/>
                                          </p:val>
                                        </p:tav>
                                        <p:tav tm="100000">
                                          <p:val>
                                            <p:strVal val="#ppt_h"/>
                                          </p:val>
                                        </p:tav>
                                      </p:tavLst>
                                    </p:anim>
                                    <p:animEffect transition="in" filter="fade">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74"/>
                                        </p:tgtEl>
                                        <p:attrNameLst>
                                          <p:attrName>style.visibility</p:attrName>
                                        </p:attrNameLst>
                                      </p:cBhvr>
                                      <p:to>
                                        <p:strVal val="visible"/>
                                      </p:to>
                                    </p:set>
                                    <p:anim calcmode="lin" valueType="num">
                                      <p:cBhvr>
                                        <p:cTn id="40" dur="500" fill="hold"/>
                                        <p:tgtEl>
                                          <p:spTgt spid="74"/>
                                        </p:tgtEl>
                                        <p:attrNameLst>
                                          <p:attrName>ppt_w</p:attrName>
                                        </p:attrNameLst>
                                      </p:cBhvr>
                                      <p:tavLst>
                                        <p:tav tm="0">
                                          <p:val>
                                            <p:fltVal val="0"/>
                                          </p:val>
                                        </p:tav>
                                        <p:tav tm="100000">
                                          <p:val>
                                            <p:strVal val="#ppt_w"/>
                                          </p:val>
                                        </p:tav>
                                      </p:tavLst>
                                    </p:anim>
                                    <p:anim calcmode="lin" valueType="num">
                                      <p:cBhvr>
                                        <p:cTn id="41" dur="500" fill="hold"/>
                                        <p:tgtEl>
                                          <p:spTgt spid="74"/>
                                        </p:tgtEl>
                                        <p:attrNameLst>
                                          <p:attrName>ppt_h</p:attrName>
                                        </p:attrNameLst>
                                      </p:cBhvr>
                                      <p:tavLst>
                                        <p:tav tm="0">
                                          <p:val>
                                            <p:fltVal val="0"/>
                                          </p:val>
                                        </p:tav>
                                        <p:tav tm="100000">
                                          <p:val>
                                            <p:strVal val="#ppt_h"/>
                                          </p:val>
                                        </p:tav>
                                      </p:tavLst>
                                    </p:anim>
                                    <p:animEffect transition="in" filter="fade">
                                      <p:cBhvr>
                                        <p:cTn id="42" dur="500"/>
                                        <p:tgtEl>
                                          <p:spTgt spid="7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8">
                                            <p:txEl>
                                              <p:pRg st="0" end="0"/>
                                            </p:txEl>
                                          </p:spTgt>
                                        </p:tgtEl>
                                        <p:attrNameLst>
                                          <p:attrName>style.visibility</p:attrName>
                                        </p:attrNameLst>
                                      </p:cBhvr>
                                      <p:to>
                                        <p:strVal val="visible"/>
                                      </p:to>
                                    </p:set>
                                    <p:anim calcmode="lin" valueType="num">
                                      <p:cBhvr>
                                        <p:cTn id="45"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endParaRPr lang="en-GB" dirty="0"/>
          </a:p>
        </p:txBody>
      </p:sp>
      <p:sp>
        <p:nvSpPr>
          <p:cNvPr id="3" name="Content Placeholder 2"/>
          <p:cNvSpPr>
            <a:spLocks noGrp="1"/>
          </p:cNvSpPr>
          <p:nvPr>
            <p:ph idx="1"/>
          </p:nvPr>
        </p:nvSpPr>
        <p:spPr>
          <a:xfrm>
            <a:off x="727200" y="949288"/>
            <a:ext cx="8236800" cy="3708412"/>
          </a:xfrm>
        </p:spPr>
        <p:txBody>
          <a:bodyPr/>
          <a:lstStyle/>
          <a:p>
            <a:pPr marL="285750" indent="-285750">
              <a:buFontTx/>
              <a:buChar char="-"/>
            </a:pPr>
            <a:r>
              <a:rPr lang="en-US" b="0" dirty="0">
                <a:solidFill>
                  <a:schemeClr val="accent1"/>
                </a:solidFill>
                <a:cs typeface="GENISO" panose="02000400000000000000" pitchFamily="2" charset="0"/>
              </a:rPr>
              <a:t>Technical Zone preparation</a:t>
            </a:r>
          </a:p>
          <a:p>
            <a:r>
              <a:rPr lang="en-US" b="0" dirty="0">
                <a:solidFill>
                  <a:schemeClr val="accent1"/>
                </a:solidFill>
                <a:cs typeface="GENISO" panose="02000400000000000000" pitchFamily="2" charset="0"/>
              </a:rPr>
              <a:t>		Description &amp; planning</a:t>
            </a:r>
            <a:br>
              <a:rPr lang="en-US" b="0" dirty="0">
                <a:solidFill>
                  <a:schemeClr val="accent1"/>
                </a:solidFill>
                <a:cs typeface="GENISO" panose="02000400000000000000" pitchFamily="2" charset="0"/>
              </a:rPr>
            </a:br>
            <a:r>
              <a:rPr lang="en-US" b="0" dirty="0">
                <a:solidFill>
                  <a:schemeClr val="accent1"/>
                </a:solidFill>
                <a:cs typeface="GENISO" panose="02000400000000000000" pitchFamily="2" charset="0"/>
              </a:rPr>
              <a:t>		New layout for the electronic cubicles</a:t>
            </a:r>
            <a:br>
              <a:rPr lang="en-US" b="0" dirty="0">
                <a:solidFill>
                  <a:schemeClr val="accent1"/>
                </a:solidFill>
                <a:cs typeface="GENISO" panose="02000400000000000000" pitchFamily="2" charset="0"/>
              </a:rPr>
            </a:br>
            <a:r>
              <a:rPr lang="en-US" b="0" dirty="0">
                <a:solidFill>
                  <a:schemeClr val="accent1"/>
                </a:solidFill>
                <a:cs typeface="GENISO" panose="02000400000000000000" pitchFamily="2" charset="0"/>
              </a:rPr>
              <a:t>		Improvements made to the electronic cubicles</a:t>
            </a:r>
          </a:p>
          <a:p>
            <a:endParaRPr lang="en-US" b="0" dirty="0">
              <a:solidFill>
                <a:schemeClr val="accent1"/>
              </a:solidFill>
              <a:cs typeface="GENISO" panose="02000400000000000000" pitchFamily="2" charset="0"/>
            </a:endParaRPr>
          </a:p>
          <a:p>
            <a:pPr marL="285750" indent="-285750">
              <a:buFontTx/>
              <a:buChar char="-"/>
            </a:pPr>
            <a:r>
              <a:rPr lang="en-US" b="0" dirty="0">
                <a:solidFill>
                  <a:schemeClr val="accent1"/>
                </a:solidFill>
                <a:cs typeface="GENISO" panose="02000400000000000000" pitchFamily="2" charset="0"/>
              </a:rPr>
              <a:t>Cabling	A milestone task</a:t>
            </a:r>
            <a:br>
              <a:rPr lang="en-US" b="0" dirty="0">
                <a:solidFill>
                  <a:schemeClr val="accent1"/>
                </a:solidFill>
                <a:cs typeface="GENISO" panose="02000400000000000000" pitchFamily="2" charset="0"/>
              </a:rPr>
            </a:br>
            <a:r>
              <a:rPr lang="en-US" b="0" dirty="0">
                <a:solidFill>
                  <a:schemeClr val="accent1"/>
                </a:solidFill>
                <a:cs typeface="GENISO" panose="02000400000000000000" pitchFamily="2" charset="0"/>
              </a:rPr>
              <a:t>		Activities and contracts</a:t>
            </a:r>
            <a:br>
              <a:rPr lang="en-US" b="0" dirty="0">
                <a:solidFill>
                  <a:schemeClr val="accent1"/>
                </a:solidFill>
                <a:cs typeface="GENISO" panose="02000400000000000000" pitchFamily="2" charset="0"/>
              </a:rPr>
            </a:br>
            <a:r>
              <a:rPr lang="en-US" b="0" dirty="0">
                <a:solidFill>
                  <a:schemeClr val="accent1"/>
                </a:solidFill>
                <a:cs typeface="GENISO" panose="02000400000000000000" pitchFamily="2" charset="0"/>
              </a:rPr>
              <a:t>		Planning and progress</a:t>
            </a:r>
            <a:br>
              <a:rPr lang="en-US" b="0" dirty="0">
                <a:solidFill>
                  <a:schemeClr val="accent1"/>
                </a:solidFill>
                <a:cs typeface="GENISO" panose="02000400000000000000" pitchFamily="2" charset="0"/>
              </a:rPr>
            </a:br>
            <a:r>
              <a:rPr lang="en-US" dirty="0">
                <a:solidFill>
                  <a:schemeClr val="accent1"/>
                </a:solidFill>
                <a:cs typeface="GENISO" panose="02000400000000000000" pitchFamily="2" charset="0"/>
              </a:rPr>
              <a:t>		</a:t>
            </a:r>
            <a:r>
              <a:rPr lang="en-US" b="0" dirty="0">
                <a:solidFill>
                  <a:schemeClr val="accent1"/>
                </a:solidFill>
                <a:cs typeface="GENISO" panose="02000400000000000000" pitchFamily="2" charset="0"/>
              </a:rPr>
              <a:t>Main challenges</a:t>
            </a:r>
            <a:br>
              <a:rPr lang="en-US" b="0" dirty="0">
                <a:solidFill>
                  <a:schemeClr val="accent1"/>
                </a:solidFill>
                <a:cs typeface="GENISO" panose="02000400000000000000" pitchFamily="2" charset="0"/>
              </a:rPr>
            </a:br>
            <a:r>
              <a:rPr lang="en-US" b="0" dirty="0">
                <a:solidFill>
                  <a:schemeClr val="accent1"/>
                </a:solidFill>
                <a:cs typeface="GENISO" panose="02000400000000000000" pitchFamily="2" charset="0"/>
              </a:rPr>
              <a:t>		</a:t>
            </a:r>
            <a:r>
              <a:rPr lang="en-US" b="0" dirty="0" err="1">
                <a:solidFill>
                  <a:schemeClr val="accent1"/>
                </a:solidFill>
                <a:cs typeface="GENISO" panose="02000400000000000000" pitchFamily="2" charset="0"/>
              </a:rPr>
              <a:t>VDC</a:t>
            </a:r>
            <a:r>
              <a:rPr lang="en-US" b="0" dirty="0">
                <a:solidFill>
                  <a:schemeClr val="accent1"/>
                </a:solidFill>
                <a:cs typeface="GENISO" panose="02000400000000000000" pitchFamily="2" charset="0"/>
              </a:rPr>
              <a:t> distribution for the magnet power supply</a:t>
            </a:r>
            <a:br>
              <a:rPr lang="en-US" b="0" dirty="0">
                <a:solidFill>
                  <a:schemeClr val="accent1"/>
                </a:solidFill>
                <a:cs typeface="GENISO" panose="02000400000000000000" pitchFamily="2" charset="0"/>
              </a:rPr>
            </a:br>
            <a:r>
              <a:rPr lang="en-US" b="0" dirty="0">
                <a:solidFill>
                  <a:schemeClr val="accent1"/>
                </a:solidFill>
                <a:cs typeface="GENISO" panose="02000400000000000000" pitchFamily="2" charset="0"/>
              </a:rPr>
              <a:t>		Total figures</a:t>
            </a:r>
          </a:p>
          <a:p>
            <a:endParaRPr lang="en-US" b="0" dirty="0">
              <a:solidFill>
                <a:schemeClr val="accent1"/>
              </a:solidFill>
              <a:cs typeface="GENISO" panose="02000400000000000000" pitchFamily="2" charset="0"/>
            </a:endParaRPr>
          </a:p>
          <a:p>
            <a:pPr marL="285750" indent="-285750">
              <a:buFontTx/>
              <a:buChar char="-"/>
            </a:pPr>
            <a:endParaRPr lang="en-US" b="0" dirty="0">
              <a:solidFill>
                <a:schemeClr val="accent1"/>
              </a:solidFill>
              <a:cs typeface="GENISO" panose="02000400000000000000" pitchFamily="2" charset="0"/>
            </a:endParaRPr>
          </a:p>
        </p:txBody>
      </p:sp>
      <p:sp>
        <p:nvSpPr>
          <p:cNvPr id="6" name="Footer Placeholder 5"/>
          <p:cNvSpPr>
            <a:spLocks noGrp="1"/>
          </p:cNvSpPr>
          <p:nvPr>
            <p:ph type="ftr" sz="quarter" idx="12"/>
          </p:nvPr>
        </p:nvSpPr>
        <p:spPr/>
        <p:txBody>
          <a:bodyPr/>
          <a:lstStyle/>
          <a:p>
            <a:r>
              <a:rPr lang="en-US" dirty="0"/>
              <a:t>3rd Workshop on Particle Accelerator Upgrade - Removal and Installation (PAU - R&amp;I3) </a:t>
            </a:r>
            <a:r>
              <a:rPr lang="en-GB" dirty="0"/>
              <a:t>- B. JOLY - Page </a:t>
            </a:r>
            <a:fld id="{AD427328-B555-4938-96F7-BBE8128699ED}" type="slidenum">
              <a:rPr lang="en-GB"/>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Cabling -</a:t>
            </a:r>
            <a:r>
              <a:rPr lang="en-GB" kern="0" dirty="0"/>
              <a:t> Main challenges</a:t>
            </a:r>
            <a:endParaRPr lang="en-GB" dirty="0"/>
          </a:p>
        </p:txBody>
      </p:sp>
      <p:sp>
        <p:nvSpPr>
          <p:cNvPr id="3" name="Content Placeholder 2"/>
          <p:cNvSpPr>
            <a:spLocks noGrp="1"/>
          </p:cNvSpPr>
          <p:nvPr>
            <p:ph idx="1"/>
          </p:nvPr>
        </p:nvSpPr>
        <p:spPr>
          <a:xfrm>
            <a:off x="323528" y="804863"/>
            <a:ext cx="8641085" cy="2052637"/>
          </a:xfrm>
        </p:spPr>
        <p:txBody>
          <a:bodyPr/>
          <a:lstStyle/>
          <a:p>
            <a:r>
              <a:rPr lang="en-US" sz="1100" dirty="0">
                <a:solidFill>
                  <a:srgbClr val="132577"/>
                </a:solidFill>
              </a:rPr>
              <a:t>To do: </a:t>
            </a:r>
          </a:p>
          <a:p>
            <a:pPr marL="171450" lvl="0" indent="-171450" eaLnBrk="0" fontAlgn="base" hangingPunct="0">
              <a:spcBef>
                <a:spcPct val="0"/>
              </a:spcBef>
              <a:spcAft>
                <a:spcPct val="0"/>
              </a:spcAft>
              <a:buFont typeface="Arial" panose="020B0604020202020204" pitchFamily="34" charset="0"/>
              <a:buChar char="•"/>
            </a:pPr>
            <a:r>
              <a:rPr lang="en-US" altLang="en-US" sz="1100" b="0" dirty="0">
                <a:solidFill>
                  <a:srgbClr val="132577"/>
                </a:solidFill>
              </a:rPr>
              <a:t>32 cells to be wired with the same specifications regarding the installation of the cables, depending on their type and use.</a:t>
            </a:r>
          </a:p>
          <a:p>
            <a:pPr marL="171450" indent="-171450" eaLnBrk="0" fontAlgn="base" hangingPunct="0">
              <a:spcBef>
                <a:spcPct val="0"/>
              </a:spcBef>
              <a:spcAft>
                <a:spcPct val="0"/>
              </a:spcAft>
              <a:buFont typeface="Arial" panose="020B0604020202020204" pitchFamily="34" charset="0"/>
              <a:buChar char="•"/>
            </a:pPr>
            <a:endParaRPr lang="en-US" altLang="en-US" sz="1100" b="0" dirty="0">
              <a:solidFill>
                <a:srgbClr val="132577"/>
              </a:solidFill>
            </a:endParaRPr>
          </a:p>
          <a:p>
            <a:pPr marL="171450" indent="-171450" eaLnBrk="0" fontAlgn="base" hangingPunct="0">
              <a:spcBef>
                <a:spcPct val="0"/>
              </a:spcBef>
              <a:spcAft>
                <a:spcPct val="0"/>
              </a:spcAft>
              <a:buFont typeface="Arial" panose="020B0604020202020204" pitchFamily="34" charset="0"/>
              <a:buChar char="•"/>
            </a:pPr>
            <a:r>
              <a:rPr lang="en-US" altLang="en-US" sz="1100" b="0" dirty="0">
                <a:solidFill>
                  <a:srgbClr val="132577"/>
                </a:solidFill>
              </a:rPr>
              <a:t>Many of the 32 cells were different; they did not have exactly the same equipment and not exactly the same configuration.</a:t>
            </a:r>
          </a:p>
          <a:p>
            <a:pPr eaLnBrk="0" fontAlgn="base" hangingPunct="0">
              <a:spcBef>
                <a:spcPct val="0"/>
              </a:spcBef>
              <a:spcAft>
                <a:spcPct val="0"/>
              </a:spcAft>
            </a:pPr>
            <a:endParaRPr lang="en-US" altLang="en-US" sz="1100" b="0" dirty="0">
              <a:solidFill>
                <a:srgbClr val="132577"/>
              </a:solidFill>
            </a:endParaRPr>
          </a:p>
          <a:p>
            <a:pPr eaLnBrk="0" fontAlgn="base" hangingPunct="0">
              <a:spcBef>
                <a:spcPct val="0"/>
              </a:spcBef>
              <a:spcAft>
                <a:spcPct val="0"/>
              </a:spcAft>
            </a:pPr>
            <a:endParaRPr lang="en-US" altLang="en-US" sz="1100" b="0" dirty="0">
              <a:solidFill>
                <a:srgbClr val="132577"/>
              </a:solidFill>
            </a:endParaRPr>
          </a:p>
          <a:p>
            <a:pPr marL="171450" lvl="0" indent="-171450" eaLnBrk="0" fontAlgn="base" hangingPunct="0">
              <a:spcBef>
                <a:spcPct val="0"/>
              </a:spcBef>
              <a:spcAft>
                <a:spcPct val="0"/>
              </a:spcAft>
              <a:buFont typeface="Arial" panose="020B0604020202020204" pitchFamily="34" charset="0"/>
              <a:buChar char="•"/>
            </a:pPr>
            <a:endParaRPr lang="en-US" altLang="en-US" sz="1100" b="0" dirty="0">
              <a:solidFill>
                <a:srgbClr val="132577"/>
              </a:solidFill>
            </a:endParaRPr>
          </a:p>
          <a:p>
            <a:pPr marL="171450" lvl="0" indent="-171450" eaLnBrk="0" fontAlgn="base" hangingPunct="0">
              <a:spcBef>
                <a:spcPct val="0"/>
              </a:spcBef>
              <a:spcAft>
                <a:spcPct val="0"/>
              </a:spcAft>
              <a:buFont typeface="Arial" panose="020B0604020202020204" pitchFamily="34" charset="0"/>
              <a:buChar char="•"/>
            </a:pPr>
            <a:endParaRPr lang="en-US" altLang="en-US" sz="1100" b="0" dirty="0">
              <a:solidFill>
                <a:srgbClr val="132577"/>
              </a:solidFill>
            </a:endParaRPr>
          </a:p>
          <a:p>
            <a:pPr marL="171450" indent="-171450" eaLnBrk="0" fontAlgn="base" hangingPunct="0">
              <a:spcBef>
                <a:spcPct val="0"/>
              </a:spcBef>
              <a:spcAft>
                <a:spcPct val="0"/>
              </a:spcAft>
              <a:buFont typeface="Arial" panose="020B0604020202020204" pitchFamily="34" charset="0"/>
              <a:buChar char="•"/>
            </a:pPr>
            <a:r>
              <a:rPr lang="en-US" altLang="en-US" sz="1100" b="0" dirty="0">
                <a:solidFill>
                  <a:srgbClr val="132577"/>
                </a:solidFill>
              </a:rPr>
              <a:t>Very short response time in the event of a problem (reaction and adaptation).</a:t>
            </a:r>
          </a:p>
          <a:p>
            <a:pPr eaLnBrk="0" fontAlgn="base" hangingPunct="0">
              <a:spcBef>
                <a:spcPct val="0"/>
              </a:spcBef>
              <a:spcAft>
                <a:spcPct val="0"/>
              </a:spcAft>
            </a:pPr>
            <a:r>
              <a:rPr lang="en-US" altLang="en-US" sz="1100" b="0" dirty="0">
                <a:solidFill>
                  <a:srgbClr val="132577"/>
                </a:solidFill>
              </a:rPr>
              <a:t>     e.g. Only two weeks to wire eight cells in parallel </a:t>
            </a:r>
            <a:r>
              <a:rPr lang="en-US" sz="1100" b="0" dirty="0">
                <a:solidFill>
                  <a:srgbClr val="132577"/>
                </a:solidFill>
              </a:rPr>
              <a:t>(more than 100 electricians at the peak load).</a:t>
            </a:r>
          </a:p>
          <a:p>
            <a:endParaRPr lang="fr-FR" sz="1100" b="0" dirty="0">
              <a:solidFill>
                <a:schemeClr val="tx1"/>
              </a:solidFill>
            </a:endParaRPr>
          </a:p>
        </p:txBody>
      </p:sp>
      <p:sp>
        <p:nvSpPr>
          <p:cNvPr id="4" name="Footer Placeholder 3"/>
          <p:cNvSpPr>
            <a:spLocks noGrp="1"/>
          </p:cNvSpPr>
          <p:nvPr>
            <p:ph type="ftr" sz="quarter" idx="10"/>
          </p:nvPr>
        </p:nvSpPr>
        <p:spPr/>
        <p:txBody>
          <a:bodyPr/>
          <a:lstStyle/>
          <a:p>
            <a:pPr>
              <a:defRPr/>
            </a:pPr>
            <a:r>
              <a:rPr lang="en-US"/>
              <a:t>10TH MAC MEETING – 5 November 2019 - T Marchial - WP11</a:t>
            </a:r>
            <a:endParaRPr lang="fr-FR" dirty="0"/>
          </a:p>
        </p:txBody>
      </p:sp>
      <p:sp>
        <p:nvSpPr>
          <p:cNvPr id="10" name="TextBox 9"/>
          <p:cNvSpPr txBox="1"/>
          <p:nvPr/>
        </p:nvSpPr>
        <p:spPr>
          <a:xfrm>
            <a:off x="3491880" y="1665302"/>
            <a:ext cx="1584176" cy="400110"/>
          </a:xfrm>
          <a:prstGeom prst="rect">
            <a:avLst/>
          </a:prstGeom>
          <a:noFill/>
        </p:spPr>
        <p:txBody>
          <a:bodyPr wrap="square" rtlCol="0">
            <a:spAutoFit/>
          </a:bodyPr>
          <a:lstStyle/>
          <a:p>
            <a:r>
              <a:rPr lang="en-US" altLang="en-US" sz="1000" dirty="0" err="1">
                <a:solidFill>
                  <a:srgbClr val="132577"/>
                </a:solidFill>
              </a:rPr>
              <a:t>RF</a:t>
            </a:r>
            <a:r>
              <a:rPr lang="en-US" altLang="en-US" sz="1000" dirty="0">
                <a:solidFill>
                  <a:srgbClr val="132577"/>
                </a:solidFill>
              </a:rPr>
              <a:t> cavities, collimators, diagnostic equipment</a:t>
            </a:r>
          </a:p>
        </p:txBody>
      </p:sp>
      <p:sp>
        <p:nvSpPr>
          <p:cNvPr id="11" name="TextBox 10"/>
          <p:cNvSpPr txBox="1"/>
          <p:nvPr/>
        </p:nvSpPr>
        <p:spPr>
          <a:xfrm>
            <a:off x="5508104" y="1665302"/>
            <a:ext cx="3240360" cy="400110"/>
          </a:xfrm>
          <a:prstGeom prst="rect">
            <a:avLst/>
          </a:prstGeom>
          <a:noFill/>
        </p:spPr>
        <p:txBody>
          <a:bodyPr wrap="square" rtlCol="0">
            <a:spAutoFit/>
          </a:bodyPr>
          <a:lstStyle/>
          <a:p>
            <a:r>
              <a:rPr lang="en-US" altLang="en-US" sz="1000" dirty="0">
                <a:solidFill>
                  <a:srgbClr val="132577"/>
                </a:solidFill>
              </a:rPr>
              <a:t>Proximity of transfer lines, different position and length of cable trenches, different layout of technical areas</a:t>
            </a:r>
          </a:p>
        </p:txBody>
      </p:sp>
      <p:cxnSp>
        <p:nvCxnSpPr>
          <p:cNvPr id="13" name="Straight Arrow Connector 12"/>
          <p:cNvCxnSpPr/>
          <p:nvPr/>
        </p:nvCxnSpPr>
        <p:spPr>
          <a:xfrm flipH="1">
            <a:off x="4283968" y="1633364"/>
            <a:ext cx="360040"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804248" y="1633364"/>
            <a:ext cx="324036"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321356" y="2872596"/>
            <a:ext cx="8427108" cy="1954381"/>
            <a:chOff x="321356" y="2872596"/>
            <a:chExt cx="8106622" cy="1954381"/>
          </a:xfrm>
        </p:grpSpPr>
        <p:pic>
          <p:nvPicPr>
            <p:cNvPr id="5" name="Picture 4"/>
            <p:cNvPicPr>
              <a:picLocks noChangeAspect="1"/>
            </p:cNvPicPr>
            <p:nvPr/>
          </p:nvPicPr>
          <p:blipFill rotWithShape="1">
            <a:blip r:embed="rId2"/>
            <a:srcRect t="11806" b="1332"/>
            <a:stretch/>
          </p:blipFill>
          <p:spPr>
            <a:xfrm>
              <a:off x="7020272" y="2890683"/>
              <a:ext cx="1407706" cy="1727362"/>
            </a:xfrm>
            <a:prstGeom prst="rect">
              <a:avLst/>
            </a:prstGeom>
          </p:spPr>
        </p:pic>
        <p:sp>
          <p:nvSpPr>
            <p:cNvPr id="18" name="TextBox 17"/>
            <p:cNvSpPr txBox="1"/>
            <p:nvPr/>
          </p:nvSpPr>
          <p:spPr>
            <a:xfrm>
              <a:off x="321356" y="2872596"/>
              <a:ext cx="6597157" cy="1954381"/>
            </a:xfrm>
            <a:prstGeom prst="rect">
              <a:avLst/>
            </a:prstGeom>
            <a:noFill/>
          </p:spPr>
          <p:txBody>
            <a:bodyPr wrap="none" rtlCol="0">
              <a:spAutoFit/>
            </a:bodyPr>
            <a:lstStyle/>
            <a:p>
              <a:r>
                <a:rPr lang="en-US" sz="1100" b="1" dirty="0">
                  <a:solidFill>
                    <a:srgbClr val="FF0000"/>
                  </a:solidFill>
                </a:rPr>
                <a:t>How to:</a:t>
              </a:r>
            </a:p>
            <a:p>
              <a:endParaRPr lang="en-US" sz="1100" dirty="0">
                <a:solidFill>
                  <a:srgbClr val="FF0000"/>
                </a:solidFill>
              </a:endParaRPr>
            </a:p>
            <a:p>
              <a:r>
                <a:rPr lang="en-US" sz="1100" dirty="0">
                  <a:solidFill>
                    <a:srgbClr val="FF0000"/>
                  </a:solidFill>
                </a:rPr>
                <a:t>We relied on experienced technicians and manager of the Electrical unit to do a close follow-up of the works</a:t>
              </a:r>
            </a:p>
            <a:p>
              <a:endParaRPr lang="en-US" sz="1100" dirty="0">
                <a:solidFill>
                  <a:srgbClr val="FF0000"/>
                </a:solidFill>
              </a:endParaRPr>
            </a:p>
            <a:p>
              <a:pPr lvl="0" eaLnBrk="0" fontAlgn="base" hangingPunct="0">
                <a:spcBef>
                  <a:spcPct val="0"/>
                </a:spcBef>
                <a:spcAft>
                  <a:spcPct val="0"/>
                </a:spcAft>
              </a:pPr>
              <a:r>
                <a:rPr lang="en-US" altLang="en-US" sz="1100" dirty="0">
                  <a:solidFill>
                    <a:srgbClr val="132577"/>
                  </a:solidFill>
                </a:rPr>
                <a:t>Technicians were assigned to each company, with the mission to:</a:t>
              </a:r>
            </a:p>
            <a:p>
              <a:pPr marL="228600" lvl="0" indent="-228600" eaLnBrk="0" fontAlgn="base" hangingPunct="0">
                <a:spcBef>
                  <a:spcPct val="0"/>
                </a:spcBef>
                <a:spcAft>
                  <a:spcPct val="0"/>
                </a:spcAft>
                <a:buFont typeface="Arial" panose="020B0604020202020204" pitchFamily="34" charset="0"/>
                <a:buChar char="•"/>
              </a:pPr>
              <a:r>
                <a:rPr lang="en-US" altLang="en-US" sz="1100" dirty="0">
                  <a:solidFill>
                    <a:srgbClr val="132577"/>
                  </a:solidFill>
                </a:rPr>
                <a:t>monitor the progress of the work on a daily basis</a:t>
              </a:r>
            </a:p>
            <a:p>
              <a:pPr marL="228600" lvl="0" indent="-228600" eaLnBrk="0" fontAlgn="base" hangingPunct="0">
                <a:spcBef>
                  <a:spcPct val="0"/>
                </a:spcBef>
                <a:spcAft>
                  <a:spcPct val="0"/>
                </a:spcAft>
                <a:buFont typeface="Arial" panose="020B0604020202020204" pitchFamily="34" charset="0"/>
                <a:buChar char="•"/>
              </a:pPr>
              <a:r>
                <a:rPr lang="en-US" altLang="en-US" sz="1100" dirty="0">
                  <a:solidFill>
                    <a:srgbClr val="132577"/>
                  </a:solidFill>
                </a:rPr>
                <a:t>deal with small problems and necessary adaptations in the field</a:t>
              </a:r>
            </a:p>
            <a:p>
              <a:pPr marL="228600" lvl="0" indent="-228600" eaLnBrk="0" fontAlgn="base" hangingPunct="0">
                <a:spcBef>
                  <a:spcPct val="0"/>
                </a:spcBef>
                <a:spcAft>
                  <a:spcPct val="0"/>
                </a:spcAft>
                <a:buFont typeface="Arial" panose="020B0604020202020204" pitchFamily="34" charset="0"/>
                <a:buChar char="•"/>
              </a:pPr>
              <a:r>
                <a:rPr lang="en-US" altLang="en-US" sz="1100" dirty="0">
                  <a:solidFill>
                    <a:srgbClr val="132577"/>
                  </a:solidFill>
                </a:rPr>
                <a:t>point out the main difficulties and report</a:t>
              </a:r>
            </a:p>
            <a:p>
              <a:pPr marL="228600" lvl="0" indent="-228600" eaLnBrk="0" fontAlgn="base" hangingPunct="0">
                <a:spcBef>
                  <a:spcPct val="0"/>
                </a:spcBef>
                <a:spcAft>
                  <a:spcPct val="0"/>
                </a:spcAft>
                <a:buFont typeface="Arial" panose="020B0604020202020204" pitchFamily="34" charset="0"/>
                <a:buChar char="•"/>
              </a:pPr>
              <a:r>
                <a:rPr lang="en-US" altLang="en-US" sz="1100" dirty="0">
                  <a:solidFill>
                    <a:srgbClr val="132577"/>
                  </a:solidFill>
                </a:rPr>
                <a:t>ensure compliance with initial specifications as well as adaptations decided following a change </a:t>
              </a:r>
            </a:p>
            <a:p>
              <a:endParaRPr lang="fr-FR" sz="1100" dirty="0"/>
            </a:p>
            <a:p>
              <a:endParaRPr lang="en-GB" sz="1100" dirty="0"/>
            </a:p>
          </p:txBody>
        </p:sp>
      </p:grpSp>
      <p:sp>
        <p:nvSpPr>
          <p:cNvPr id="20"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20</a:t>
            </a:fld>
            <a:endParaRPr lang="en-US" dirty="0"/>
          </a:p>
        </p:txBody>
      </p:sp>
    </p:spTree>
    <p:extLst>
      <p:ext uri="{BB962C8B-B14F-4D97-AF65-F5344CB8AC3E}">
        <p14:creationId xmlns:p14="http://schemas.microsoft.com/office/powerpoint/2010/main" val="232763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Cabling -</a:t>
            </a:r>
            <a:r>
              <a:rPr lang="en-GB" kern="0" dirty="0"/>
              <a:t> Main challenges</a:t>
            </a:r>
            <a:endParaRPr lang="en-GB" dirty="0"/>
          </a:p>
        </p:txBody>
      </p:sp>
      <p:sp>
        <p:nvSpPr>
          <p:cNvPr id="3" name="Content Placeholder 2"/>
          <p:cNvSpPr>
            <a:spLocks noGrp="1"/>
          </p:cNvSpPr>
          <p:nvPr>
            <p:ph idx="1"/>
          </p:nvPr>
        </p:nvSpPr>
        <p:spPr>
          <a:xfrm>
            <a:off x="451400" y="841276"/>
            <a:ext cx="8081040" cy="921047"/>
          </a:xfrm>
        </p:spPr>
        <p:txBody>
          <a:bodyPr/>
          <a:lstStyle/>
          <a:p>
            <a:r>
              <a:rPr lang="en-US" sz="1100" dirty="0">
                <a:solidFill>
                  <a:srgbClr val="132577"/>
                </a:solidFill>
              </a:rPr>
              <a:t>To do:</a:t>
            </a:r>
          </a:p>
          <a:p>
            <a:pPr marL="171450" lvl="0" indent="-171450" eaLnBrk="0" fontAlgn="base" hangingPunct="0">
              <a:spcBef>
                <a:spcPct val="0"/>
              </a:spcBef>
              <a:spcAft>
                <a:spcPct val="0"/>
              </a:spcAft>
              <a:buFont typeface="Arial" panose="020B0604020202020204" pitchFamily="34" charset="0"/>
              <a:buChar char="•"/>
            </a:pPr>
            <a:r>
              <a:rPr lang="en-US" altLang="en-US" sz="1100" b="0" dirty="0">
                <a:solidFill>
                  <a:srgbClr val="132577"/>
                </a:solidFill>
              </a:rPr>
              <a:t>Throughout the project, we received approximately 160 requests for additional cables, adaptations or changes to specifications.</a:t>
            </a:r>
            <a:br>
              <a:rPr lang="en-US" altLang="en-US" sz="1100" b="0" dirty="0">
                <a:solidFill>
                  <a:srgbClr val="132577"/>
                </a:solidFill>
              </a:rPr>
            </a:br>
            <a:r>
              <a:rPr lang="en-US" altLang="en-US" sz="1100" b="0" dirty="0">
                <a:solidFill>
                  <a:srgbClr val="132577"/>
                </a:solidFill>
              </a:rPr>
              <a:t> </a:t>
            </a:r>
            <a:br>
              <a:rPr lang="en-US" altLang="en-US" sz="1100" b="0" dirty="0">
                <a:solidFill>
                  <a:srgbClr val="132577"/>
                </a:solidFill>
              </a:rPr>
            </a:br>
            <a:r>
              <a:rPr lang="en-US" altLang="en-US" sz="1100" b="0" dirty="0">
                <a:solidFill>
                  <a:srgbClr val="132577"/>
                </a:solidFill>
              </a:rPr>
              <a:t>How to keep track of these wiring tasks and account for each adjustment ?</a:t>
            </a:r>
          </a:p>
          <a:p>
            <a:endParaRPr lang="en-US" sz="1100" dirty="0">
              <a:solidFill>
                <a:srgbClr val="FF0000"/>
              </a:solidFill>
            </a:endParaRPr>
          </a:p>
        </p:txBody>
      </p:sp>
      <p:sp>
        <p:nvSpPr>
          <p:cNvPr id="4" name="Footer Placeholder 3"/>
          <p:cNvSpPr>
            <a:spLocks noGrp="1"/>
          </p:cNvSpPr>
          <p:nvPr>
            <p:ph type="ftr" sz="quarter" idx="10"/>
          </p:nvPr>
        </p:nvSpPr>
        <p:spPr/>
        <p:txBody>
          <a:bodyPr/>
          <a:lstStyle/>
          <a:p>
            <a:pPr>
              <a:defRPr/>
            </a:pPr>
            <a:r>
              <a:rPr lang="en-US"/>
              <a:t>10TH MAC MEETING – 5 November 2019 - T Marchial - WP11</a:t>
            </a:r>
            <a:endParaRPr lang="fr-FR" dirty="0"/>
          </a:p>
        </p:txBody>
      </p:sp>
      <p:grpSp>
        <p:nvGrpSpPr>
          <p:cNvPr id="14" name="Group 13"/>
          <p:cNvGrpSpPr/>
          <p:nvPr/>
        </p:nvGrpSpPr>
        <p:grpSpPr>
          <a:xfrm>
            <a:off x="451399" y="1777380"/>
            <a:ext cx="8008270" cy="3446608"/>
            <a:chOff x="451399" y="1777380"/>
            <a:chExt cx="8008270" cy="3446608"/>
          </a:xfrm>
        </p:grpSpPr>
        <p:grpSp>
          <p:nvGrpSpPr>
            <p:cNvPr id="12" name="Group 11"/>
            <p:cNvGrpSpPr/>
            <p:nvPr/>
          </p:nvGrpSpPr>
          <p:grpSpPr>
            <a:xfrm>
              <a:off x="451399" y="1777380"/>
              <a:ext cx="8008270" cy="1954381"/>
              <a:chOff x="451399" y="1906339"/>
              <a:chExt cx="8008270" cy="1954381"/>
            </a:xfrm>
          </p:grpSpPr>
          <p:sp>
            <p:nvSpPr>
              <p:cNvPr id="9" name="TextBox 8"/>
              <p:cNvSpPr txBox="1"/>
              <p:nvPr/>
            </p:nvSpPr>
            <p:spPr>
              <a:xfrm>
                <a:off x="451399" y="1906339"/>
                <a:ext cx="8008270" cy="1954381"/>
              </a:xfrm>
              <a:prstGeom prst="rect">
                <a:avLst/>
              </a:prstGeom>
              <a:noFill/>
            </p:spPr>
            <p:txBody>
              <a:bodyPr wrap="square" rtlCol="0">
                <a:spAutoFit/>
              </a:bodyPr>
              <a:lstStyle/>
              <a:p>
                <a:r>
                  <a:rPr lang="en-US" sz="1100" b="1" dirty="0">
                    <a:solidFill>
                      <a:srgbClr val="FF0000"/>
                    </a:solidFill>
                  </a:rPr>
                  <a:t>How to: </a:t>
                </a:r>
              </a:p>
              <a:p>
                <a:endParaRPr lang="en-US" sz="1100" dirty="0">
                  <a:solidFill>
                    <a:srgbClr val="FF0000"/>
                  </a:solidFill>
                </a:endParaRPr>
              </a:p>
              <a:p>
                <a:r>
                  <a:rPr lang="en-US" sz="1100" dirty="0">
                    <a:solidFill>
                      <a:srgbClr val="FF0000"/>
                    </a:solidFill>
                  </a:rPr>
                  <a:t>We relied on the use of                              ticket trackers</a:t>
                </a:r>
              </a:p>
              <a:p>
                <a:endParaRPr lang="en-US" sz="1100" dirty="0"/>
              </a:p>
              <a:p>
                <a:pPr marL="171450" lvl="0" indent="-171450" eaLnBrk="0" fontAlgn="base" hangingPunct="0">
                  <a:spcBef>
                    <a:spcPct val="0"/>
                  </a:spcBef>
                  <a:spcAft>
                    <a:spcPct val="0"/>
                  </a:spcAft>
                  <a:buFont typeface="Arial" panose="020B0604020202020204" pitchFamily="34" charset="0"/>
                  <a:buChar char="•"/>
                </a:pPr>
                <a:r>
                  <a:rPr lang="en-US" altLang="en-US" sz="1100" dirty="0">
                    <a:solidFill>
                      <a:srgbClr val="132577"/>
                    </a:solidFill>
                  </a:rPr>
                  <a:t>Each requester had to send their request via email.</a:t>
                </a:r>
              </a:p>
              <a:p>
                <a:pPr marL="171450" lvl="0" indent="-171450" eaLnBrk="0" fontAlgn="base" hangingPunct="0">
                  <a:spcBef>
                    <a:spcPct val="0"/>
                  </a:spcBef>
                  <a:spcAft>
                    <a:spcPct val="0"/>
                  </a:spcAft>
                  <a:buFont typeface="Arial" panose="020B0604020202020204" pitchFamily="34" charset="0"/>
                  <a:buChar char="•"/>
                </a:pPr>
                <a:r>
                  <a:rPr lang="en-US" altLang="en-US" sz="1100" dirty="0">
                    <a:solidFill>
                      <a:srgbClr val="132577"/>
                    </a:solidFill>
                  </a:rPr>
                  <a:t>A ticket was created and saved automatically.</a:t>
                </a:r>
              </a:p>
              <a:p>
                <a:pPr marL="171450" lvl="0" indent="-171450" eaLnBrk="0" fontAlgn="base" hangingPunct="0">
                  <a:spcBef>
                    <a:spcPct val="0"/>
                  </a:spcBef>
                  <a:spcAft>
                    <a:spcPct val="0"/>
                  </a:spcAft>
                  <a:buFont typeface="Arial" panose="020B0604020202020204" pitchFamily="34" charset="0"/>
                  <a:buChar char="•"/>
                </a:pPr>
                <a:r>
                  <a:rPr lang="en-US" altLang="en-US" sz="1100" dirty="0">
                    <a:solidFill>
                      <a:srgbClr val="132577"/>
                    </a:solidFill>
                  </a:rPr>
                  <a:t>Thanks to JIRA ticket trackers, requests could be </a:t>
                </a:r>
                <a:r>
                  <a:rPr lang="en-US" altLang="en-US" sz="1100" dirty="0" err="1">
                    <a:solidFill>
                      <a:srgbClr val="132577"/>
                    </a:solidFill>
                  </a:rPr>
                  <a:t>analysed</a:t>
                </a:r>
                <a:r>
                  <a:rPr lang="en-US" altLang="en-US" sz="1100" dirty="0">
                    <a:solidFill>
                      <a:srgbClr val="132577"/>
                    </a:solidFill>
                  </a:rPr>
                  <a:t>, sorted and assigned to companies.</a:t>
                </a:r>
              </a:p>
              <a:p>
                <a:pPr marL="171450" lvl="0" indent="-171450" eaLnBrk="0" fontAlgn="base" hangingPunct="0">
                  <a:spcBef>
                    <a:spcPct val="0"/>
                  </a:spcBef>
                  <a:spcAft>
                    <a:spcPct val="0"/>
                  </a:spcAft>
                  <a:buFont typeface="Arial" panose="020B0604020202020204" pitchFamily="34" charset="0"/>
                  <a:buChar char="•"/>
                </a:pPr>
                <a:r>
                  <a:rPr lang="en-US" altLang="en-US" sz="1100" dirty="0">
                    <a:solidFill>
                      <a:srgbClr val="132577"/>
                    </a:solidFill>
                  </a:rPr>
                  <a:t>Then, the quotes according to the terms of the contract, were returned by the companies and the requests were validated via the ESRF change request process.</a:t>
                </a:r>
              </a:p>
              <a:p>
                <a:pPr marL="171450" lvl="0" indent="-171450" eaLnBrk="0" fontAlgn="base" hangingPunct="0">
                  <a:spcBef>
                    <a:spcPct val="0"/>
                  </a:spcBef>
                  <a:spcAft>
                    <a:spcPct val="0"/>
                  </a:spcAft>
                  <a:buFont typeface="Arial" panose="020B0604020202020204" pitchFamily="34" charset="0"/>
                  <a:buChar char="•"/>
                </a:pPr>
                <a:r>
                  <a:rPr lang="en-US" altLang="en-US" sz="1100" dirty="0">
                    <a:solidFill>
                      <a:srgbClr val="132577"/>
                    </a:solidFill>
                  </a:rPr>
                  <a:t>Finally, the new requests were included in the wiring workflow and their main steps recorded in the corresponding ticket. </a:t>
                </a:r>
              </a:p>
              <a:p>
                <a:endParaRPr lang="en-GB" sz="11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2256763"/>
                <a:ext cx="1129878" cy="241650"/>
              </a:xfrm>
              <a:prstGeom prst="rect">
                <a:avLst/>
              </a:prstGeom>
            </p:spPr>
          </p:pic>
        </p:grpSp>
        <p:pic>
          <p:nvPicPr>
            <p:cNvPr id="13" name="Picture 12"/>
            <p:cNvPicPr>
              <a:picLocks noChangeAspect="1"/>
            </p:cNvPicPr>
            <p:nvPr/>
          </p:nvPicPr>
          <p:blipFill>
            <a:blip r:embed="rId3"/>
            <a:stretch>
              <a:fillRect/>
            </a:stretch>
          </p:blipFill>
          <p:spPr>
            <a:xfrm>
              <a:off x="3572754" y="3721596"/>
              <a:ext cx="1765560" cy="1502392"/>
            </a:xfrm>
            <a:prstGeom prst="rect">
              <a:avLst/>
            </a:prstGeom>
          </p:spPr>
        </p:pic>
      </p:grpSp>
      <p:sp>
        <p:nvSpPr>
          <p:cNvPr id="15"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21</a:t>
            </a:fld>
            <a:endParaRPr lang="en-US" dirty="0"/>
          </a:p>
        </p:txBody>
      </p:sp>
    </p:spTree>
    <p:extLst>
      <p:ext uri="{BB962C8B-B14F-4D97-AF65-F5344CB8AC3E}">
        <p14:creationId xmlns:p14="http://schemas.microsoft.com/office/powerpoint/2010/main" val="291927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Cabling -</a:t>
            </a:r>
            <a:r>
              <a:rPr lang="en-GB" kern="0" dirty="0"/>
              <a:t> Main challenges</a:t>
            </a:r>
            <a:endParaRPr lang="en-GB" dirty="0"/>
          </a:p>
        </p:txBody>
      </p:sp>
      <p:sp>
        <p:nvSpPr>
          <p:cNvPr id="4" name="Footer Placeholder 3"/>
          <p:cNvSpPr>
            <a:spLocks noGrp="1"/>
          </p:cNvSpPr>
          <p:nvPr>
            <p:ph type="ftr" sz="quarter" idx="10"/>
          </p:nvPr>
        </p:nvSpPr>
        <p:spPr/>
        <p:txBody>
          <a:bodyPr/>
          <a:lstStyle/>
          <a:p>
            <a:pPr>
              <a:defRPr/>
            </a:pPr>
            <a:r>
              <a:rPr lang="en-US"/>
              <a:t>10TH MAC MEETING – 5 November 2019 - T Marchial - WP11</a:t>
            </a:r>
            <a:endParaRPr lang="fr-FR" dirty="0"/>
          </a:p>
        </p:txBody>
      </p:sp>
      <p:pic>
        <p:nvPicPr>
          <p:cNvPr id="5" name="Picture 4"/>
          <p:cNvPicPr>
            <a:picLocks noChangeAspect="1"/>
          </p:cNvPicPr>
          <p:nvPr/>
        </p:nvPicPr>
        <p:blipFill rotWithShape="1">
          <a:blip r:embed="rId2"/>
          <a:srcRect t="4222" b="31918"/>
          <a:stretch/>
        </p:blipFill>
        <p:spPr>
          <a:xfrm>
            <a:off x="35496" y="769268"/>
            <a:ext cx="5603820" cy="2880320"/>
          </a:xfrm>
          <a:prstGeom prst="rect">
            <a:avLst/>
          </a:prstGeom>
        </p:spPr>
      </p:pic>
      <p:pic>
        <p:nvPicPr>
          <p:cNvPr id="6" name="Picture 5"/>
          <p:cNvPicPr>
            <a:picLocks noChangeAspect="1"/>
          </p:cNvPicPr>
          <p:nvPr/>
        </p:nvPicPr>
        <p:blipFill>
          <a:blip r:embed="rId3"/>
          <a:stretch>
            <a:fillRect/>
          </a:stretch>
        </p:blipFill>
        <p:spPr>
          <a:xfrm>
            <a:off x="5407484" y="1489348"/>
            <a:ext cx="3421576" cy="3641003"/>
          </a:xfrm>
          <a:prstGeom prst="rect">
            <a:avLst/>
          </a:prstGeom>
          <a:effectLst>
            <a:outerShdw blurRad="50800" dist="38100" dir="2700000" algn="tl" rotWithShape="0">
              <a:prstClr val="black">
                <a:alpha val="40000"/>
              </a:prstClr>
            </a:outerShdw>
          </a:effectLst>
        </p:spPr>
      </p:pic>
      <p:sp>
        <p:nvSpPr>
          <p:cNvPr id="8" name="Bent Arrow 7"/>
          <p:cNvSpPr/>
          <p:nvPr/>
        </p:nvSpPr>
        <p:spPr>
          <a:xfrm rot="5400000">
            <a:off x="6192182" y="589250"/>
            <a:ext cx="275224" cy="1380956"/>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22</a:t>
            </a:fld>
            <a:endParaRPr lang="en-US" dirty="0"/>
          </a:p>
        </p:txBody>
      </p:sp>
    </p:spTree>
    <p:extLst>
      <p:ext uri="{BB962C8B-B14F-4D97-AF65-F5344CB8AC3E}">
        <p14:creationId xmlns:p14="http://schemas.microsoft.com/office/powerpoint/2010/main" val="197235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Installation of the VDC distribution for Power supply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697260"/>
            <a:ext cx="3003583" cy="4505374"/>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648" y="697260"/>
            <a:ext cx="3003352" cy="4505374"/>
          </a:xfrm>
          <a:prstGeom prst="rect">
            <a:avLst/>
          </a:prstGeom>
        </p:spPr>
      </p:pic>
      <p:sp>
        <p:nvSpPr>
          <p:cNvPr id="3" name="TextBox 2"/>
          <p:cNvSpPr txBox="1"/>
          <p:nvPr/>
        </p:nvSpPr>
        <p:spPr>
          <a:xfrm>
            <a:off x="3203848" y="1006641"/>
            <a:ext cx="2736304" cy="4801314"/>
          </a:xfrm>
          <a:prstGeom prst="rect">
            <a:avLst/>
          </a:prstGeom>
          <a:noFill/>
        </p:spPr>
        <p:txBody>
          <a:bodyPr wrap="square" rtlCol="0">
            <a:spAutoFit/>
          </a:bodyPr>
          <a:lstStyle/>
          <a:p>
            <a:pPr algn="ctr"/>
            <a:r>
              <a:rPr lang="en-US" dirty="0">
                <a:solidFill>
                  <a:schemeClr val="bg2"/>
                </a:solidFill>
              </a:rPr>
              <a:t>Section 120 mm</a:t>
            </a:r>
            <a:r>
              <a:rPr lang="en-US" baseline="30000" dirty="0">
                <a:solidFill>
                  <a:schemeClr val="bg2"/>
                </a:solidFill>
              </a:rPr>
              <a:t>2</a:t>
            </a:r>
          </a:p>
          <a:p>
            <a:pPr marL="285750" indent="-285750" algn="ctr">
              <a:buFontTx/>
              <a:buChar char="-"/>
            </a:pPr>
            <a:endParaRPr lang="en-US" dirty="0">
              <a:solidFill>
                <a:schemeClr val="bg2"/>
              </a:solidFill>
            </a:endParaRPr>
          </a:p>
          <a:p>
            <a:pPr algn="ctr"/>
            <a:r>
              <a:rPr lang="en-US" dirty="0">
                <a:solidFill>
                  <a:schemeClr val="bg2"/>
                </a:solidFill>
              </a:rPr>
              <a:t>260 cables installed</a:t>
            </a:r>
          </a:p>
          <a:p>
            <a:pPr algn="ctr"/>
            <a:endParaRPr lang="en-US" dirty="0">
              <a:solidFill>
                <a:schemeClr val="bg2"/>
              </a:solidFill>
            </a:endParaRPr>
          </a:p>
          <a:p>
            <a:pPr algn="ctr"/>
            <a:r>
              <a:rPr lang="en-US" dirty="0">
                <a:solidFill>
                  <a:schemeClr val="bg2"/>
                </a:solidFill>
              </a:rPr>
              <a:t>Total length 24 870 m</a:t>
            </a:r>
          </a:p>
          <a:p>
            <a:pPr algn="ctr"/>
            <a:endParaRPr lang="en-US" dirty="0">
              <a:solidFill>
                <a:schemeClr val="bg2"/>
              </a:solidFill>
            </a:endParaRPr>
          </a:p>
          <a:p>
            <a:pPr algn="ctr"/>
            <a:r>
              <a:rPr lang="en-US" dirty="0">
                <a:solidFill>
                  <a:schemeClr val="bg2"/>
                </a:solidFill>
              </a:rPr>
              <a:t>Length of cable between 30 to 550 m</a:t>
            </a:r>
          </a:p>
          <a:p>
            <a:pPr algn="ctr"/>
            <a:endParaRPr lang="en-US" dirty="0">
              <a:solidFill>
                <a:schemeClr val="bg2"/>
              </a:solidFill>
            </a:endParaRPr>
          </a:p>
          <a:p>
            <a:pPr algn="ctr"/>
            <a:r>
              <a:rPr lang="en-US" dirty="0">
                <a:solidFill>
                  <a:schemeClr val="bg2"/>
                </a:solidFill>
              </a:rPr>
              <a:t>Installation done prior to long shutdown, during Machine shutdowns only (~12 weeks)</a:t>
            </a:r>
          </a:p>
          <a:p>
            <a:endParaRPr lang="en-US" dirty="0">
              <a:solidFill>
                <a:schemeClr val="bg2"/>
              </a:solidFill>
            </a:endParaRPr>
          </a:p>
          <a:p>
            <a:endParaRPr lang="en-US" dirty="0">
              <a:solidFill>
                <a:schemeClr val="bg2"/>
              </a:solidFill>
            </a:endParaRPr>
          </a:p>
          <a:p>
            <a:endParaRPr lang="en-US" dirty="0">
              <a:solidFill>
                <a:schemeClr val="bg2"/>
              </a:solidFill>
            </a:endParaRPr>
          </a:p>
          <a:p>
            <a:endParaRPr lang="en-GB" dirty="0">
              <a:solidFill>
                <a:schemeClr val="bg2"/>
              </a:solidFill>
            </a:endParaRPr>
          </a:p>
        </p:txBody>
      </p:sp>
      <p:sp>
        <p:nvSpPr>
          <p:cNvPr id="9" name="TextBox 8"/>
          <p:cNvSpPr txBox="1"/>
          <p:nvPr/>
        </p:nvSpPr>
        <p:spPr>
          <a:xfrm>
            <a:off x="6558032" y="5238705"/>
            <a:ext cx="1808584" cy="215444"/>
          </a:xfrm>
          <a:prstGeom prst="rect">
            <a:avLst/>
          </a:prstGeom>
          <a:noFill/>
        </p:spPr>
        <p:txBody>
          <a:bodyPr wrap="square" rtlCol="0">
            <a:spAutoFit/>
          </a:bodyPr>
          <a:lstStyle/>
          <a:p>
            <a:pPr algn="ctr"/>
            <a:r>
              <a:rPr lang="en-US" sz="800" dirty="0"/>
              <a:t>Credit: S. CANDE</a:t>
            </a:r>
            <a:endParaRPr lang="en-GB" sz="1000" dirty="0"/>
          </a:p>
        </p:txBody>
      </p:sp>
      <p:sp>
        <p:nvSpPr>
          <p:cNvPr id="11" name="TextBox 10"/>
          <p:cNvSpPr txBox="1"/>
          <p:nvPr/>
        </p:nvSpPr>
        <p:spPr>
          <a:xfrm>
            <a:off x="385159" y="5217006"/>
            <a:ext cx="2592288" cy="246221"/>
          </a:xfrm>
          <a:prstGeom prst="rect">
            <a:avLst/>
          </a:prstGeom>
          <a:noFill/>
        </p:spPr>
        <p:txBody>
          <a:bodyPr wrap="square" rtlCol="0">
            <a:spAutoFit/>
          </a:bodyPr>
          <a:lstStyle/>
          <a:p>
            <a:pPr algn="ctr"/>
            <a:r>
              <a:rPr lang="en-US" sz="800" dirty="0"/>
              <a:t>Credit: C. ARGOUD / ESRF</a:t>
            </a:r>
            <a:r>
              <a:rPr lang="en-US" sz="1000" dirty="0"/>
              <a:t>.</a:t>
            </a:r>
            <a:endParaRPr lang="en-GB" sz="1000" dirty="0"/>
          </a:p>
        </p:txBody>
      </p:sp>
      <p:sp>
        <p:nvSpPr>
          <p:cNvPr id="10"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Cabling – total figures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60905" y="697260"/>
            <a:ext cx="3003583" cy="4505374"/>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97260"/>
            <a:ext cx="3003352" cy="4505374"/>
          </a:xfrm>
          <a:prstGeom prst="rect">
            <a:avLst/>
          </a:prstGeom>
        </p:spPr>
      </p:pic>
      <p:sp>
        <p:nvSpPr>
          <p:cNvPr id="3" name="TextBox 2"/>
          <p:cNvSpPr txBox="1"/>
          <p:nvPr/>
        </p:nvSpPr>
        <p:spPr>
          <a:xfrm>
            <a:off x="3203848" y="732676"/>
            <a:ext cx="2736304" cy="4770537"/>
          </a:xfrm>
          <a:prstGeom prst="rect">
            <a:avLst/>
          </a:prstGeom>
          <a:noFill/>
        </p:spPr>
        <p:txBody>
          <a:bodyPr wrap="square" rtlCol="0">
            <a:spAutoFit/>
          </a:bodyPr>
          <a:lstStyle/>
          <a:p>
            <a:pPr algn="ctr"/>
            <a:r>
              <a:rPr lang="en-US" sz="1600" dirty="0">
                <a:solidFill>
                  <a:srgbClr val="132577"/>
                </a:solidFill>
              </a:rPr>
              <a:t>3 years of preparation for 6 months of works</a:t>
            </a:r>
          </a:p>
          <a:p>
            <a:pPr algn="ctr"/>
            <a:endParaRPr lang="en-US" sz="1600" dirty="0">
              <a:solidFill>
                <a:srgbClr val="132577"/>
              </a:solidFill>
            </a:endParaRPr>
          </a:p>
          <a:p>
            <a:pPr algn="ctr"/>
            <a:r>
              <a:rPr lang="en-US" sz="1600" dirty="0">
                <a:solidFill>
                  <a:srgbClr val="132577"/>
                </a:solidFill>
              </a:rPr>
              <a:t>60 000 hours of works</a:t>
            </a:r>
          </a:p>
          <a:p>
            <a:pPr algn="ctr"/>
            <a:endParaRPr lang="en-US" sz="1600" dirty="0">
              <a:solidFill>
                <a:srgbClr val="132577"/>
              </a:solidFill>
            </a:endParaRPr>
          </a:p>
          <a:p>
            <a:pPr algn="ctr"/>
            <a:r>
              <a:rPr lang="en-US" sz="1600" dirty="0">
                <a:solidFill>
                  <a:srgbClr val="132577"/>
                </a:solidFill>
              </a:rPr>
              <a:t>220 electricians throughout the project </a:t>
            </a:r>
          </a:p>
          <a:p>
            <a:pPr algn="ctr"/>
            <a:endParaRPr lang="en-US" sz="1600" dirty="0">
              <a:solidFill>
                <a:srgbClr val="132577"/>
              </a:solidFill>
            </a:endParaRPr>
          </a:p>
          <a:p>
            <a:pPr algn="ctr"/>
            <a:r>
              <a:rPr lang="en-US" sz="1600" dirty="0">
                <a:solidFill>
                  <a:srgbClr val="132577"/>
                </a:solidFill>
              </a:rPr>
              <a:t>100 electricians at the peak load</a:t>
            </a:r>
          </a:p>
          <a:p>
            <a:pPr algn="ctr"/>
            <a:endParaRPr lang="en-US" sz="1600" dirty="0">
              <a:solidFill>
                <a:srgbClr val="132577"/>
              </a:solidFill>
            </a:endParaRPr>
          </a:p>
          <a:p>
            <a:pPr algn="ctr"/>
            <a:r>
              <a:rPr lang="en-US" sz="1600" dirty="0">
                <a:solidFill>
                  <a:srgbClr val="132577"/>
                </a:solidFill>
              </a:rPr>
              <a:t>14 000 cables installed</a:t>
            </a:r>
          </a:p>
          <a:p>
            <a:pPr algn="ctr"/>
            <a:endParaRPr lang="en-US" sz="1600" dirty="0">
              <a:solidFill>
                <a:srgbClr val="132577"/>
              </a:solidFill>
            </a:endParaRPr>
          </a:p>
          <a:p>
            <a:pPr algn="ctr"/>
            <a:r>
              <a:rPr lang="en-US" sz="1600" dirty="0">
                <a:solidFill>
                  <a:srgbClr val="132577"/>
                </a:solidFill>
              </a:rPr>
              <a:t>360 km of cables</a:t>
            </a:r>
          </a:p>
          <a:p>
            <a:pPr algn="ctr"/>
            <a:endParaRPr lang="en-US" sz="1600" dirty="0">
              <a:solidFill>
                <a:srgbClr val="132577"/>
              </a:solidFill>
            </a:endParaRPr>
          </a:p>
          <a:p>
            <a:pPr algn="ctr"/>
            <a:r>
              <a:rPr lang="en-US" sz="1600" dirty="0">
                <a:solidFill>
                  <a:srgbClr val="132577"/>
                </a:solidFill>
              </a:rPr>
              <a:t>15 500 connectors</a:t>
            </a:r>
          </a:p>
          <a:p>
            <a:pPr algn="ctr"/>
            <a:endParaRPr lang="en-US" sz="1600" dirty="0"/>
          </a:p>
          <a:p>
            <a:pPr algn="ctr"/>
            <a:r>
              <a:rPr lang="en-US" sz="1600" dirty="0">
                <a:solidFill>
                  <a:srgbClr val="FF0000"/>
                </a:solidFill>
              </a:rPr>
              <a:t>Less than 100 faulty cables</a:t>
            </a:r>
          </a:p>
          <a:p>
            <a:endParaRPr lang="en-US" sz="1600" dirty="0">
              <a:solidFill>
                <a:schemeClr val="bg2"/>
              </a:solidFill>
            </a:endParaRPr>
          </a:p>
        </p:txBody>
      </p:sp>
      <p:sp>
        <p:nvSpPr>
          <p:cNvPr id="9" name="TextBox 8"/>
          <p:cNvSpPr txBox="1"/>
          <p:nvPr/>
        </p:nvSpPr>
        <p:spPr>
          <a:xfrm>
            <a:off x="6558032" y="5238705"/>
            <a:ext cx="1808584" cy="215444"/>
          </a:xfrm>
          <a:prstGeom prst="rect">
            <a:avLst/>
          </a:prstGeom>
          <a:noFill/>
        </p:spPr>
        <p:txBody>
          <a:bodyPr wrap="square" rtlCol="0">
            <a:spAutoFit/>
          </a:bodyPr>
          <a:lstStyle/>
          <a:p>
            <a:pPr algn="ctr"/>
            <a:r>
              <a:rPr lang="en-US" sz="800" dirty="0"/>
              <a:t>Credit: S. CANDE</a:t>
            </a:r>
            <a:endParaRPr lang="en-GB" sz="1000" dirty="0"/>
          </a:p>
        </p:txBody>
      </p:sp>
      <p:sp>
        <p:nvSpPr>
          <p:cNvPr id="11" name="TextBox 10"/>
          <p:cNvSpPr txBox="1"/>
          <p:nvPr/>
        </p:nvSpPr>
        <p:spPr>
          <a:xfrm>
            <a:off x="385159" y="5217006"/>
            <a:ext cx="2592288" cy="246221"/>
          </a:xfrm>
          <a:prstGeom prst="rect">
            <a:avLst/>
          </a:prstGeom>
          <a:noFill/>
        </p:spPr>
        <p:txBody>
          <a:bodyPr wrap="square" rtlCol="0">
            <a:spAutoFit/>
          </a:bodyPr>
          <a:lstStyle/>
          <a:p>
            <a:pPr algn="ctr"/>
            <a:r>
              <a:rPr lang="en-US" sz="800" dirty="0"/>
              <a:t>Credit: C. ARGOUD / ESRF</a:t>
            </a:r>
            <a:r>
              <a:rPr lang="en-US" sz="1000" dirty="0"/>
              <a:t>.</a:t>
            </a:r>
            <a:endParaRPr lang="en-GB" sz="1000" dirty="0"/>
          </a:p>
        </p:txBody>
      </p:sp>
      <p:sp>
        <p:nvSpPr>
          <p:cNvPr id="10"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24</a:t>
            </a:fld>
            <a:endParaRPr lang="en-US" dirty="0"/>
          </a:p>
        </p:txBody>
      </p:sp>
    </p:spTree>
    <p:extLst>
      <p:ext uri="{BB962C8B-B14F-4D97-AF65-F5344CB8AC3E}">
        <p14:creationId xmlns:p14="http://schemas.microsoft.com/office/powerpoint/2010/main" val="3723121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Many thanks for your attention</a:t>
            </a:r>
          </a:p>
        </p:txBody>
      </p:sp>
      <p:sp>
        <p:nvSpPr>
          <p:cNvPr id="5"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25</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650988"/>
            <a:ext cx="6624736" cy="4413547"/>
          </a:xfrm>
          <a:prstGeom prst="rect">
            <a:avLst/>
          </a:prstGeom>
        </p:spPr>
      </p:pic>
      <p:sp>
        <p:nvSpPr>
          <p:cNvPr id="6" name="TextBox 5"/>
          <p:cNvSpPr txBox="1"/>
          <p:nvPr/>
        </p:nvSpPr>
        <p:spPr>
          <a:xfrm>
            <a:off x="3690000" y="5092723"/>
            <a:ext cx="1808584" cy="215444"/>
          </a:xfrm>
          <a:prstGeom prst="rect">
            <a:avLst/>
          </a:prstGeom>
          <a:noFill/>
        </p:spPr>
        <p:txBody>
          <a:bodyPr wrap="square" rtlCol="0">
            <a:spAutoFit/>
          </a:bodyPr>
          <a:lstStyle/>
          <a:p>
            <a:pPr algn="ctr"/>
            <a:r>
              <a:rPr lang="en-US" sz="800" dirty="0"/>
              <a:t>Credit: VUEDICI.ORG / ESRF</a:t>
            </a:r>
            <a:endParaRPr lang="en-GB" sz="1000" dirty="0"/>
          </a:p>
        </p:txBody>
      </p:sp>
    </p:spTree>
    <p:extLst>
      <p:ext uri="{BB962C8B-B14F-4D97-AF65-F5344CB8AC3E}">
        <p14:creationId xmlns:p14="http://schemas.microsoft.com/office/powerpoint/2010/main" val="1896425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0915" y="2828614"/>
            <a:ext cx="2657872" cy="1993404"/>
          </a:xfrm>
          <a:prstGeom prst="rect">
            <a:avLst/>
          </a:prstGeom>
        </p:spPr>
      </p:pic>
      <p:sp>
        <p:nvSpPr>
          <p:cNvPr id="2" name="Title 1"/>
          <p:cNvSpPr>
            <a:spLocks noGrp="1"/>
          </p:cNvSpPr>
          <p:nvPr>
            <p:ph type="title"/>
          </p:nvPr>
        </p:nvSpPr>
        <p:spPr/>
        <p:txBody>
          <a:bodyPr/>
          <a:lstStyle/>
          <a:p>
            <a:r>
              <a:rPr lang="en-US" dirty="0"/>
              <a:t>Clearing out</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12971" y="687590"/>
            <a:ext cx="2735816" cy="2051863"/>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79183"/>
            <a:ext cx="2767438" cy="207557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766" y="2832900"/>
            <a:ext cx="1932345" cy="25764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9855" y="2828614"/>
            <a:ext cx="1954215" cy="260562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2829476"/>
            <a:ext cx="1927101" cy="256946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3930" y="687590"/>
            <a:ext cx="2832060" cy="2071018"/>
          </a:xfrm>
          <a:prstGeom prst="rect">
            <a:avLst/>
          </a:prstGeom>
        </p:spPr>
      </p:pic>
      <p:sp>
        <p:nvSpPr>
          <p:cNvPr id="13"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26</a:t>
            </a:fld>
            <a:endParaRPr lang="en-US" dirty="0"/>
          </a:p>
        </p:txBody>
      </p:sp>
    </p:spTree>
    <p:extLst>
      <p:ext uri="{BB962C8B-B14F-4D97-AF65-F5344CB8AC3E}">
        <p14:creationId xmlns:p14="http://schemas.microsoft.com/office/powerpoint/2010/main" val="2018550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 out &amp; sign post</a:t>
            </a:r>
            <a:endParaRPr lang="en-GB"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2856" y="3111228"/>
            <a:ext cx="3635896" cy="219640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0622" y="697260"/>
            <a:ext cx="3091946" cy="24569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81436"/>
            <a:ext cx="4815227" cy="285112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4738396"/>
            <a:ext cx="1835835" cy="61777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00" y="841276"/>
            <a:ext cx="1833765" cy="129324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2280" y="903211"/>
            <a:ext cx="1169374" cy="1169374"/>
          </a:xfrm>
          <a:prstGeom prst="rect">
            <a:avLst/>
          </a:prstGeom>
        </p:spPr>
      </p:pic>
      <p:sp>
        <p:nvSpPr>
          <p:cNvPr id="10"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27</a:t>
            </a:fld>
            <a:endParaRPr lang="en-US" dirty="0"/>
          </a:p>
        </p:txBody>
      </p:sp>
    </p:spTree>
    <p:extLst>
      <p:ext uri="{BB962C8B-B14F-4D97-AF65-F5344CB8AC3E}">
        <p14:creationId xmlns:p14="http://schemas.microsoft.com/office/powerpoint/2010/main" val="1620362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908" y="769268"/>
            <a:ext cx="2897948" cy="4332287"/>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769268"/>
            <a:ext cx="3096948" cy="3001516"/>
          </a:xfrm>
          <a:prstGeom prst="rect">
            <a:avLst/>
          </a:prstGeom>
        </p:spPr>
      </p:pic>
      <p:sp>
        <p:nvSpPr>
          <p:cNvPr id="2" name="Title 1"/>
          <p:cNvSpPr>
            <a:spLocks noGrp="1"/>
          </p:cNvSpPr>
          <p:nvPr>
            <p:ph type="title"/>
          </p:nvPr>
        </p:nvSpPr>
        <p:spPr/>
        <p:txBody>
          <a:bodyPr/>
          <a:lstStyle/>
          <a:p>
            <a:r>
              <a:rPr lang="en-US" dirty="0"/>
              <a:t>Drop zone for dismantling</a:t>
            </a:r>
            <a:endParaRPr lang="en-GB"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1723" y="1921396"/>
            <a:ext cx="3776501" cy="2521015"/>
          </a:xfrm>
          <a:prstGeom prst="rect">
            <a:avLst/>
          </a:prstGeom>
        </p:spPr>
      </p:pic>
      <p:sp>
        <p:nvSpPr>
          <p:cNvPr id="7" name="TextBox 6"/>
          <p:cNvSpPr txBox="1"/>
          <p:nvPr/>
        </p:nvSpPr>
        <p:spPr>
          <a:xfrm>
            <a:off x="922590" y="5079324"/>
            <a:ext cx="1808584" cy="215444"/>
          </a:xfrm>
          <a:prstGeom prst="rect">
            <a:avLst/>
          </a:prstGeom>
          <a:noFill/>
        </p:spPr>
        <p:txBody>
          <a:bodyPr wrap="square" rtlCol="0">
            <a:spAutoFit/>
          </a:bodyPr>
          <a:lstStyle/>
          <a:p>
            <a:pPr algn="ctr"/>
            <a:r>
              <a:rPr lang="en-US" sz="800" dirty="0"/>
              <a:t>Credit: S. CANDE</a:t>
            </a:r>
            <a:endParaRPr lang="en-GB" sz="1000" dirty="0"/>
          </a:p>
        </p:txBody>
      </p:sp>
      <p:sp>
        <p:nvSpPr>
          <p:cNvPr id="10" name="TextBox 9"/>
          <p:cNvSpPr txBox="1"/>
          <p:nvPr/>
        </p:nvSpPr>
        <p:spPr>
          <a:xfrm>
            <a:off x="5076056" y="3708572"/>
            <a:ext cx="4968552" cy="246221"/>
          </a:xfrm>
          <a:prstGeom prst="rect">
            <a:avLst/>
          </a:prstGeom>
          <a:noFill/>
        </p:spPr>
        <p:txBody>
          <a:bodyPr wrap="square" rtlCol="0">
            <a:spAutoFit/>
          </a:bodyPr>
          <a:lstStyle/>
          <a:p>
            <a:pPr algn="ctr"/>
            <a:r>
              <a:rPr lang="en-US" sz="800" dirty="0"/>
              <a:t>Credit: C. ARGOUD / ESRF</a:t>
            </a:r>
            <a:r>
              <a:rPr lang="en-US" sz="1000" dirty="0"/>
              <a:t>.</a:t>
            </a:r>
            <a:endParaRPr lang="en-GB" sz="1000" dirty="0"/>
          </a:p>
        </p:txBody>
      </p:sp>
      <p:sp>
        <p:nvSpPr>
          <p:cNvPr id="11" name="TextBox 10"/>
          <p:cNvSpPr txBox="1"/>
          <p:nvPr/>
        </p:nvSpPr>
        <p:spPr>
          <a:xfrm>
            <a:off x="2215697" y="4401543"/>
            <a:ext cx="4968552" cy="246221"/>
          </a:xfrm>
          <a:prstGeom prst="rect">
            <a:avLst/>
          </a:prstGeom>
          <a:noFill/>
        </p:spPr>
        <p:txBody>
          <a:bodyPr wrap="square" rtlCol="0">
            <a:spAutoFit/>
          </a:bodyPr>
          <a:lstStyle/>
          <a:p>
            <a:pPr algn="ctr"/>
            <a:r>
              <a:rPr lang="en-US" sz="800" dirty="0"/>
              <a:t>Credit: C. ARGOUD / ESRF</a:t>
            </a:r>
            <a:r>
              <a:rPr lang="en-US" sz="1000" dirty="0"/>
              <a:t>.</a:t>
            </a:r>
            <a:endParaRPr lang="en-GB" sz="1000" dirty="0"/>
          </a:p>
        </p:txBody>
      </p:sp>
      <p:sp>
        <p:nvSpPr>
          <p:cNvPr id="12"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Swap Cubicle cabling</a:t>
            </a:r>
            <a:endParaRPr lang="en-GB" dirty="0"/>
          </a:p>
        </p:txBody>
      </p:sp>
      <p:sp>
        <p:nvSpPr>
          <p:cNvPr id="3" name="Content Placeholder 2"/>
          <p:cNvSpPr>
            <a:spLocks noGrp="1"/>
          </p:cNvSpPr>
          <p:nvPr>
            <p:ph idx="1"/>
          </p:nvPr>
        </p:nvSpPr>
        <p:spPr/>
        <p:txBody>
          <a:bodyPr/>
          <a:lstStyle/>
          <a:p>
            <a:endParaRPr lang="en-US" dirty="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707314"/>
            <a:ext cx="3509951" cy="46799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707314"/>
            <a:ext cx="3947792" cy="4670889"/>
          </a:xfrm>
          <a:prstGeom prst="rect">
            <a:avLst/>
          </a:prstGeom>
        </p:spPr>
      </p:pic>
      <p:sp>
        <p:nvSpPr>
          <p:cNvPr id="7"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29</a:t>
            </a:fld>
            <a:endParaRPr lang="en-US" dirty="0"/>
          </a:p>
        </p:txBody>
      </p:sp>
    </p:spTree>
    <p:extLst>
      <p:ext uri="{BB962C8B-B14F-4D97-AF65-F5344CB8AC3E}">
        <p14:creationId xmlns:p14="http://schemas.microsoft.com/office/powerpoint/2010/main" val="4049188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Description of the Technical Zone</a:t>
            </a:r>
          </a:p>
        </p:txBody>
      </p:sp>
      <p:sp>
        <p:nvSpPr>
          <p:cNvPr id="3" name="Content Placeholder 2"/>
          <p:cNvSpPr>
            <a:spLocks noGrp="1"/>
          </p:cNvSpPr>
          <p:nvPr>
            <p:ph idx="1"/>
          </p:nvPr>
        </p:nvSpPr>
        <p:spPr>
          <a:xfrm>
            <a:off x="727200" y="697260"/>
            <a:ext cx="8236800" cy="4331980"/>
          </a:xfrm>
        </p:spPr>
        <p:txBody>
          <a:bodyPr/>
          <a:lstStyle/>
          <a:p>
            <a:r>
              <a:rPr lang="en-US" b="0" i="1" dirty="0">
                <a:solidFill>
                  <a:schemeClr val="accent1"/>
                </a:solidFill>
              </a:rPr>
              <a:t>“If the storage ring, with its innovative new lattice configuration, is the beating heart of the EBS, then the Technical Zone is the circulatory system of arterial cables and pipes that connects magnets, detectors and myriad other equipment from the storage ring to the brains of the operation – the Control Room”.</a:t>
            </a:r>
            <a:endParaRPr lang="en-GB" b="0" i="1" dirty="0">
              <a:solidFill>
                <a:schemeClr val="accent1"/>
              </a:solidFill>
            </a:endParaRPr>
          </a:p>
        </p:txBody>
      </p:sp>
      <p:sp>
        <p:nvSpPr>
          <p:cNvPr id="5" name="Footer Placeholder 4"/>
          <p:cNvSpPr>
            <a:spLocks noGrp="1"/>
          </p:cNvSpPr>
          <p:nvPr>
            <p:ph type="ftr" sz="quarter" idx="12"/>
          </p:nvPr>
        </p:nvSpPr>
        <p:spPr/>
        <p:txBody>
          <a:bodyPr/>
          <a:lstStyle/>
          <a:p>
            <a:r>
              <a:rPr lang="en-US" dirty="0"/>
              <a:t>3rd Workshop on Particle Accelerator Upgrade - Removal and Installation (PAU - R&amp;I3) </a:t>
            </a:r>
            <a:r>
              <a:rPr lang="en-GB" dirty="0"/>
              <a:t>- B. JOLY - Page </a:t>
            </a:r>
            <a:fld id="{AD427328-B555-4938-96F7-BBE8128699ED}" type="slidenum">
              <a:rPr lang="en-GB"/>
              <a:pPr/>
              <a:t>3</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5967" y="1849388"/>
            <a:ext cx="4770289" cy="3183718"/>
          </a:xfrm>
          <a:prstGeom prst="rect">
            <a:avLst/>
          </a:prstGeom>
        </p:spPr>
      </p:pic>
      <p:sp>
        <p:nvSpPr>
          <p:cNvPr id="6" name="TextBox 5"/>
          <p:cNvSpPr txBox="1"/>
          <p:nvPr/>
        </p:nvSpPr>
        <p:spPr>
          <a:xfrm>
            <a:off x="2051720" y="5017740"/>
            <a:ext cx="4968552" cy="369332"/>
          </a:xfrm>
          <a:prstGeom prst="rect">
            <a:avLst/>
          </a:prstGeom>
          <a:noFill/>
        </p:spPr>
        <p:txBody>
          <a:bodyPr wrap="square" rtlCol="0">
            <a:spAutoFit/>
          </a:bodyPr>
          <a:lstStyle/>
          <a:p>
            <a:pPr algn="ctr"/>
            <a:r>
              <a:rPr lang="en-US" sz="800" dirty="0" err="1"/>
              <a:t>Metres</a:t>
            </a:r>
            <a:r>
              <a:rPr lang="en-US" sz="800" dirty="0"/>
              <a:t> of cables and pipes link the hardware in the storage ring to the software in the Control Room. Credit: A. JOLY &amp; C. ARGOUD / ESRF</a:t>
            </a:r>
            <a:r>
              <a:rPr lang="en-US" sz="1000" dirty="0"/>
              <a:t>.</a:t>
            </a:r>
            <a:endParaRPr lang="en-GB" sz="1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piping</a:t>
            </a:r>
            <a:endParaRPr lang="en-GB" dirty="0"/>
          </a:p>
        </p:txBody>
      </p:sp>
      <p:sp>
        <p:nvSpPr>
          <p:cNvPr id="3" name="Content Placeholder 2"/>
          <p:cNvSpPr>
            <a:spLocks noGrp="1"/>
          </p:cNvSpPr>
          <p:nvPr>
            <p:ph idx="1"/>
          </p:nvPr>
        </p:nvSpPr>
        <p:spPr>
          <a:xfrm>
            <a:off x="719138" y="859278"/>
            <a:ext cx="8236800" cy="4050000"/>
          </a:xfrm>
        </p:spPr>
        <p:txBody>
          <a:bodyPr/>
          <a:lstStyle/>
          <a:p>
            <a:r>
              <a:rPr lang="fr-FR" dirty="0" err="1"/>
              <a:t>T</a:t>
            </a:r>
            <a:r>
              <a:rPr lang="fr-FR" dirty="0" err="1">
                <a:solidFill>
                  <a:srgbClr val="132577"/>
                </a:solidFill>
              </a:rPr>
              <a:t>wo</a:t>
            </a:r>
            <a:r>
              <a:rPr lang="fr-FR" dirty="0">
                <a:solidFill>
                  <a:srgbClr val="132577"/>
                </a:solidFill>
              </a:rPr>
              <a:t> main </a:t>
            </a:r>
            <a:r>
              <a:rPr lang="fr-FR" dirty="0" err="1">
                <a:solidFill>
                  <a:srgbClr val="132577"/>
                </a:solidFill>
              </a:rPr>
              <a:t>steps</a:t>
            </a:r>
            <a:r>
              <a:rPr lang="fr-FR" dirty="0">
                <a:solidFill>
                  <a:srgbClr val="132577"/>
                </a:solidFill>
              </a:rPr>
              <a:t>.</a:t>
            </a:r>
            <a:endParaRPr lang="en-GB" dirty="0">
              <a:solidFill>
                <a:srgbClr val="132577"/>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843" y="1169501"/>
            <a:ext cx="2430000" cy="1822501"/>
          </a:xfrm>
          <a:prstGeom prst="rect">
            <a:avLst/>
          </a:prstGeom>
        </p:spPr>
      </p:pic>
      <p:pic>
        <p:nvPicPr>
          <p:cNvPr id="6" name="Picture 5"/>
          <p:cNvPicPr>
            <a:picLocks noChangeAspect="1"/>
          </p:cNvPicPr>
          <p:nvPr/>
        </p:nvPicPr>
        <p:blipFill>
          <a:blip r:embed="rId3"/>
          <a:stretch>
            <a:fillRect/>
          </a:stretch>
        </p:blipFill>
        <p:spPr>
          <a:xfrm>
            <a:off x="727075" y="3077898"/>
            <a:ext cx="2430000" cy="1825948"/>
          </a:xfrm>
          <a:prstGeom prst="rect">
            <a:avLst/>
          </a:prstGeom>
        </p:spPr>
      </p:pic>
      <p:sp>
        <p:nvSpPr>
          <p:cNvPr id="7" name="TextBox 6"/>
          <p:cNvSpPr txBox="1"/>
          <p:nvPr/>
        </p:nvSpPr>
        <p:spPr>
          <a:xfrm>
            <a:off x="4682065" y="1445962"/>
            <a:ext cx="3716867" cy="1269578"/>
          </a:xfrm>
          <a:prstGeom prst="rect">
            <a:avLst/>
          </a:prstGeom>
          <a:noFill/>
        </p:spPr>
        <p:txBody>
          <a:bodyPr wrap="square" rtlCol="0">
            <a:spAutoFit/>
          </a:bodyPr>
          <a:lstStyle/>
          <a:p>
            <a:r>
              <a:rPr lang="fr-FR" dirty="0" err="1"/>
              <a:t>Pre-manufacturing</a:t>
            </a:r>
            <a:r>
              <a:rPr lang="fr-FR" dirty="0"/>
              <a:t> :</a:t>
            </a:r>
            <a:endParaRPr lang="en-GB" dirty="0"/>
          </a:p>
          <a:p>
            <a:r>
              <a:rPr lang="en-GB" sz="4050" dirty="0">
                <a:solidFill>
                  <a:srgbClr val="132577"/>
                </a:solidFill>
              </a:rPr>
              <a:t>80% </a:t>
            </a:r>
            <a:r>
              <a:rPr lang="en-GB" dirty="0"/>
              <a:t>of the added value</a:t>
            </a:r>
          </a:p>
          <a:p>
            <a:endParaRPr lang="en-GB" dirty="0"/>
          </a:p>
        </p:txBody>
      </p:sp>
      <p:sp>
        <p:nvSpPr>
          <p:cNvPr id="8" name="TextBox 7"/>
          <p:cNvSpPr txBox="1"/>
          <p:nvPr/>
        </p:nvSpPr>
        <p:spPr>
          <a:xfrm>
            <a:off x="4682065" y="3356083"/>
            <a:ext cx="3716867" cy="1269578"/>
          </a:xfrm>
          <a:prstGeom prst="rect">
            <a:avLst/>
          </a:prstGeom>
          <a:noFill/>
        </p:spPr>
        <p:txBody>
          <a:bodyPr wrap="square" rtlCol="0">
            <a:spAutoFit/>
          </a:bodyPr>
          <a:lstStyle/>
          <a:p>
            <a:r>
              <a:rPr lang="fr-FR" dirty="0"/>
              <a:t>On site </a:t>
            </a:r>
            <a:r>
              <a:rPr lang="fr-FR" dirty="0" err="1"/>
              <a:t>assembly</a:t>
            </a:r>
            <a:r>
              <a:rPr lang="fr-FR" dirty="0"/>
              <a:t> :</a:t>
            </a:r>
            <a:endParaRPr lang="en-GB" dirty="0"/>
          </a:p>
          <a:p>
            <a:r>
              <a:rPr lang="en-GB" sz="4050" dirty="0">
                <a:solidFill>
                  <a:srgbClr val="132577"/>
                </a:solidFill>
              </a:rPr>
              <a:t>20% </a:t>
            </a:r>
            <a:r>
              <a:rPr lang="en-GB" dirty="0"/>
              <a:t>of the added value</a:t>
            </a:r>
          </a:p>
          <a:p>
            <a:endParaRPr lang="en-GB" dirty="0"/>
          </a:p>
        </p:txBody>
      </p:sp>
      <p:sp>
        <p:nvSpPr>
          <p:cNvPr id="9" name="Footer Placeholder 3"/>
          <p:cNvSpPr>
            <a:spLocks noGrp="1"/>
          </p:cNvSpPr>
          <p:nvPr>
            <p:ph type="ftr" sz="quarter" idx="12"/>
          </p:nvPr>
        </p:nvSpPr>
        <p:spPr>
          <a:xfrm>
            <a:off x="630000" y="5402791"/>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30</a:t>
            </a:fld>
            <a:endParaRPr lang="en-US" dirty="0"/>
          </a:p>
        </p:txBody>
      </p:sp>
    </p:spTree>
    <p:extLst>
      <p:ext uri="{BB962C8B-B14F-4D97-AF65-F5344CB8AC3E}">
        <p14:creationId xmlns:p14="http://schemas.microsoft.com/office/powerpoint/2010/main" val="2883299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261014" y="913284"/>
            <a:ext cx="4905942" cy="4473065"/>
            <a:chOff x="1672279" y="838849"/>
            <a:chExt cx="4905942" cy="4473065"/>
          </a:xfrm>
        </p:grpSpPr>
        <p:pic>
          <p:nvPicPr>
            <p:cNvPr id="41" name="Content Placeholder 8" descr="ZT-ST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72279" y="838849"/>
              <a:ext cx="4905942" cy="4473065"/>
            </a:xfrm>
            <a:prstGeom prst="rect">
              <a:avLst/>
            </a:prstGeom>
            <a:noFill/>
          </p:spPr>
        </p:pic>
        <p:grpSp>
          <p:nvGrpSpPr>
            <p:cNvPr id="43" name="Group 42"/>
            <p:cNvGrpSpPr/>
            <p:nvPr/>
          </p:nvGrpSpPr>
          <p:grpSpPr>
            <a:xfrm>
              <a:off x="2005542" y="1021826"/>
              <a:ext cx="4094049" cy="4067922"/>
              <a:chOff x="2005542" y="1021826"/>
              <a:chExt cx="4094049" cy="4067922"/>
            </a:xfrm>
          </p:grpSpPr>
          <p:sp>
            <p:nvSpPr>
              <p:cNvPr id="45" name="TextBox 44"/>
              <p:cNvSpPr txBox="1"/>
              <p:nvPr/>
            </p:nvSpPr>
            <p:spPr>
              <a:xfrm>
                <a:off x="5439823" y="3285979"/>
                <a:ext cx="636096" cy="276999"/>
              </a:xfrm>
              <a:prstGeom prst="rect">
                <a:avLst/>
              </a:prstGeom>
              <a:noFill/>
            </p:spPr>
            <p:txBody>
              <a:bodyPr wrap="square" rtlCol="0">
                <a:spAutoFit/>
              </a:bodyPr>
              <a:lstStyle/>
              <a:p>
                <a:r>
                  <a:rPr lang="en-US" sz="1200" dirty="0"/>
                  <a:t>SRDC</a:t>
                </a:r>
                <a:endParaRPr lang="en-GB" sz="1200" dirty="0"/>
              </a:p>
            </p:txBody>
          </p:sp>
          <p:sp>
            <p:nvSpPr>
              <p:cNvPr id="46" name="TextBox 45"/>
              <p:cNvSpPr txBox="1"/>
              <p:nvPr/>
            </p:nvSpPr>
            <p:spPr>
              <a:xfrm rot="18362896">
                <a:off x="5096933" y="3962118"/>
                <a:ext cx="1050582" cy="276999"/>
              </a:xfrm>
              <a:prstGeom prst="rect">
                <a:avLst/>
              </a:prstGeom>
              <a:noFill/>
            </p:spPr>
            <p:txBody>
              <a:bodyPr wrap="square" rtlCol="0">
                <a:spAutoFit/>
              </a:bodyPr>
              <a:lstStyle/>
              <a:p>
                <a:r>
                  <a:rPr lang="en-US" sz="1200" dirty="0"/>
                  <a:t>SRRF 1&amp;2</a:t>
                </a:r>
                <a:endParaRPr lang="en-GB" sz="1200" dirty="0"/>
              </a:p>
            </p:txBody>
          </p:sp>
          <p:sp>
            <p:nvSpPr>
              <p:cNvPr id="47" name="TextBox 46"/>
              <p:cNvSpPr txBox="1"/>
              <p:nvPr/>
            </p:nvSpPr>
            <p:spPr>
              <a:xfrm rot="19946585">
                <a:off x="2848289" y="1140587"/>
                <a:ext cx="1050582" cy="276999"/>
              </a:xfrm>
              <a:prstGeom prst="rect">
                <a:avLst/>
              </a:prstGeom>
              <a:noFill/>
            </p:spPr>
            <p:txBody>
              <a:bodyPr wrap="square" rtlCol="0">
                <a:spAutoFit/>
              </a:bodyPr>
              <a:lstStyle/>
              <a:p>
                <a:r>
                  <a:rPr lang="en-US" sz="1200" dirty="0"/>
                  <a:t>SRRF 3</a:t>
                </a:r>
                <a:endParaRPr lang="en-GB" sz="1200" dirty="0"/>
              </a:p>
            </p:txBody>
          </p:sp>
          <p:sp>
            <p:nvSpPr>
              <p:cNvPr id="48" name="Oval 47"/>
              <p:cNvSpPr/>
              <p:nvPr/>
            </p:nvSpPr>
            <p:spPr>
              <a:xfrm>
                <a:off x="2005542" y="1021826"/>
                <a:ext cx="4067922" cy="4067922"/>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p:cNvCxnSpPr/>
              <p:nvPr/>
            </p:nvCxnSpPr>
            <p:spPr>
              <a:xfrm flipH="1">
                <a:off x="5732477" y="2459140"/>
                <a:ext cx="238327" cy="72008"/>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495433" y="2479706"/>
                <a:ext cx="604158" cy="276999"/>
              </a:xfrm>
              <a:prstGeom prst="rect">
                <a:avLst/>
              </a:prstGeom>
              <a:noFill/>
            </p:spPr>
            <p:txBody>
              <a:bodyPr wrap="square" rtlCol="0">
                <a:spAutoFit/>
              </a:bodyPr>
              <a:lstStyle/>
              <a:p>
                <a:r>
                  <a:rPr lang="en-US" sz="1200" dirty="0" err="1"/>
                  <a:t>InjExt</a:t>
                </a:r>
                <a:endParaRPr lang="en-GB" sz="1200" dirty="0"/>
              </a:p>
            </p:txBody>
          </p:sp>
        </p:grpSp>
      </p:grpSp>
      <p:sp>
        <p:nvSpPr>
          <p:cNvPr id="2" name="Title 1"/>
          <p:cNvSpPr>
            <a:spLocks noGrp="1"/>
          </p:cNvSpPr>
          <p:nvPr>
            <p:ph type="title"/>
          </p:nvPr>
        </p:nvSpPr>
        <p:spPr/>
        <p:txBody>
          <a:bodyPr/>
          <a:lstStyle/>
          <a:p>
            <a:r>
              <a:rPr lang="en-GB" dirty="0"/>
              <a:t>Description of the Technical Zone</a:t>
            </a:r>
          </a:p>
        </p:txBody>
      </p:sp>
      <p:sp>
        <p:nvSpPr>
          <p:cNvPr id="4" name="Footer Placeholder 3"/>
          <p:cNvSpPr>
            <a:spLocks noGrp="1"/>
          </p:cNvSpPr>
          <p:nvPr>
            <p:ph type="ftr" sz="quarter" idx="12"/>
          </p:nvPr>
        </p:nvSpPr>
        <p:spPr/>
        <p:txBody>
          <a:bodyPr/>
          <a:lstStyle/>
          <a:p>
            <a:r>
              <a:rPr lang="en-US" dirty="0"/>
              <a:t>3rd Workshop on Particle Accelerator Upgrade - Removal and Installation (PAU - R&amp;I3) </a:t>
            </a:r>
            <a:r>
              <a:rPr lang="en-GB" dirty="0"/>
              <a:t>- B. JOLY - Page </a:t>
            </a:r>
            <a:fld id="{AD427328-B555-4938-96F7-BBE8128699ED}" type="slidenum">
              <a:rPr lang="en-GB"/>
              <a:pPr/>
              <a:t>4</a:t>
            </a:fld>
            <a:endParaRPr lang="en-US" dirty="0"/>
          </a:p>
        </p:txBody>
      </p:sp>
      <p:grpSp>
        <p:nvGrpSpPr>
          <p:cNvPr id="21" name="Group 20"/>
          <p:cNvGrpSpPr/>
          <p:nvPr/>
        </p:nvGrpSpPr>
        <p:grpSpPr>
          <a:xfrm>
            <a:off x="165533" y="798529"/>
            <a:ext cx="2479798" cy="4382966"/>
            <a:chOff x="-79926" y="5995031"/>
            <a:chExt cx="2479798" cy="4382966"/>
          </a:xfrm>
        </p:grpSpPr>
        <p:sp>
          <p:nvSpPr>
            <p:cNvPr id="19" name="Rectangle 18"/>
            <p:cNvSpPr/>
            <p:nvPr/>
          </p:nvSpPr>
          <p:spPr>
            <a:xfrm>
              <a:off x="-79926" y="5995031"/>
              <a:ext cx="2479798" cy="43829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327" y="6024351"/>
              <a:ext cx="2408520" cy="180639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00729" y="8908537"/>
              <a:ext cx="1605966" cy="1204475"/>
            </a:xfrm>
            <a:prstGeom prst="rect">
              <a:avLst/>
            </a:prstGeom>
          </p:spPr>
        </p:pic>
        <p:sp>
          <p:nvSpPr>
            <p:cNvPr id="20" name="TextBox 19"/>
            <p:cNvSpPr txBox="1"/>
            <p:nvPr/>
          </p:nvSpPr>
          <p:spPr>
            <a:xfrm>
              <a:off x="-33646" y="7765970"/>
              <a:ext cx="1295290" cy="954107"/>
            </a:xfrm>
            <a:prstGeom prst="rect">
              <a:avLst/>
            </a:prstGeom>
            <a:noFill/>
          </p:spPr>
          <p:txBody>
            <a:bodyPr wrap="square" rtlCol="0">
              <a:spAutoFit/>
            </a:bodyPr>
            <a:lstStyle/>
            <a:p>
              <a:pPr algn="ctr"/>
              <a:r>
                <a:rPr lang="en-US" sz="1600" b="1" dirty="0"/>
                <a:t>Technical</a:t>
              </a:r>
              <a:r>
                <a:rPr lang="en-US" sz="1600" dirty="0"/>
                <a:t> </a:t>
              </a:r>
              <a:br>
                <a:rPr lang="en-US" sz="1600" dirty="0"/>
              </a:br>
              <a:r>
                <a:rPr lang="en-US" sz="1600" b="1" dirty="0"/>
                <a:t>zones</a:t>
              </a:r>
            </a:p>
            <a:p>
              <a:pPr algn="ctr"/>
              <a:r>
                <a:rPr lang="en-US" sz="1200" b="1" dirty="0"/>
                <a:t>(More than 500 elec. cubicles)</a:t>
              </a:r>
              <a:endParaRPr lang="en-GB" sz="1200" b="1" dirty="0"/>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064947" y="7928024"/>
              <a:ext cx="1503138" cy="112735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80168" y="9303887"/>
              <a:ext cx="1100025" cy="825019"/>
            </a:xfrm>
            <a:prstGeom prst="rect">
              <a:avLst/>
            </a:prstGeom>
          </p:spPr>
        </p:pic>
      </p:grpSp>
      <p:grpSp>
        <p:nvGrpSpPr>
          <p:cNvPr id="33" name="Group 32"/>
          <p:cNvGrpSpPr/>
          <p:nvPr/>
        </p:nvGrpSpPr>
        <p:grpSpPr>
          <a:xfrm>
            <a:off x="4026389" y="664009"/>
            <a:ext cx="4899611" cy="4657406"/>
            <a:chOff x="4026389" y="664009"/>
            <a:chExt cx="4899611" cy="4657406"/>
          </a:xfrm>
        </p:grpSpPr>
        <p:sp>
          <p:nvSpPr>
            <p:cNvPr id="32" name="Rectangle 31"/>
            <p:cNvSpPr/>
            <p:nvPr/>
          </p:nvSpPr>
          <p:spPr>
            <a:xfrm>
              <a:off x="6939443" y="664009"/>
              <a:ext cx="1879040" cy="465740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52660" y="1019176"/>
              <a:ext cx="1560081" cy="117006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08456" y="2531226"/>
              <a:ext cx="1570187" cy="117764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02617" y="3980199"/>
              <a:ext cx="1584373" cy="1188280"/>
            </a:xfrm>
            <a:prstGeom prst="rect">
              <a:avLst/>
            </a:prstGeom>
          </p:spPr>
        </p:pic>
        <p:sp>
          <p:nvSpPr>
            <p:cNvPr id="26" name="TextBox 25"/>
            <p:cNvSpPr txBox="1"/>
            <p:nvPr/>
          </p:nvSpPr>
          <p:spPr>
            <a:xfrm>
              <a:off x="6968194" y="2078840"/>
              <a:ext cx="1850710" cy="369332"/>
            </a:xfrm>
            <a:prstGeom prst="rect">
              <a:avLst/>
            </a:prstGeom>
            <a:solidFill>
              <a:schemeClr val="bg1"/>
            </a:solidFill>
          </p:spPr>
          <p:txBody>
            <a:bodyPr wrap="square" rtlCol="0">
              <a:spAutoFit/>
            </a:bodyPr>
            <a:lstStyle/>
            <a:p>
              <a:pPr algn="ctr"/>
              <a:r>
                <a:rPr lang="en-US" i="1" dirty="0" err="1"/>
                <a:t>InjExt</a:t>
              </a:r>
              <a:r>
                <a:rPr lang="en-US" i="1" dirty="0"/>
                <a:t> Platform</a:t>
              </a:r>
              <a:endParaRPr lang="en-GB" i="1" dirty="0"/>
            </a:p>
          </p:txBody>
        </p:sp>
        <p:sp>
          <p:nvSpPr>
            <p:cNvPr id="27" name="TextBox 26"/>
            <p:cNvSpPr txBox="1"/>
            <p:nvPr/>
          </p:nvSpPr>
          <p:spPr>
            <a:xfrm>
              <a:off x="7427128" y="3607789"/>
              <a:ext cx="958840" cy="369332"/>
            </a:xfrm>
            <a:prstGeom prst="rect">
              <a:avLst/>
            </a:prstGeom>
            <a:solidFill>
              <a:schemeClr val="bg1"/>
            </a:solidFill>
          </p:spPr>
          <p:txBody>
            <a:bodyPr wrap="square" rtlCol="0">
              <a:spAutoFit/>
            </a:bodyPr>
            <a:lstStyle/>
            <a:p>
              <a:pPr algn="ctr"/>
              <a:r>
                <a:rPr lang="en-US" i="1" dirty="0"/>
                <a:t>SRDC</a:t>
              </a:r>
              <a:endParaRPr lang="en-GB" i="1" dirty="0"/>
            </a:p>
          </p:txBody>
        </p:sp>
        <p:sp>
          <p:nvSpPr>
            <p:cNvPr id="28" name="TextBox 27"/>
            <p:cNvSpPr txBox="1"/>
            <p:nvPr/>
          </p:nvSpPr>
          <p:spPr>
            <a:xfrm>
              <a:off x="7414890" y="4933446"/>
              <a:ext cx="1020390" cy="338554"/>
            </a:xfrm>
            <a:prstGeom prst="rect">
              <a:avLst/>
            </a:prstGeom>
            <a:solidFill>
              <a:schemeClr val="bg1"/>
            </a:solidFill>
          </p:spPr>
          <p:txBody>
            <a:bodyPr wrap="square" rtlCol="0">
              <a:spAutoFit/>
            </a:bodyPr>
            <a:lstStyle/>
            <a:p>
              <a:pPr algn="ctr"/>
              <a:r>
                <a:rPr lang="en-US" sz="1600" dirty="0"/>
                <a:t>3xSRRF</a:t>
              </a:r>
              <a:endParaRPr lang="en-GB" sz="1600" dirty="0"/>
            </a:p>
          </p:txBody>
        </p:sp>
        <p:sp>
          <p:nvSpPr>
            <p:cNvPr id="31" name="TextBox 30"/>
            <p:cNvSpPr txBox="1"/>
            <p:nvPr/>
          </p:nvSpPr>
          <p:spPr>
            <a:xfrm>
              <a:off x="6831618" y="690813"/>
              <a:ext cx="2094382" cy="369332"/>
            </a:xfrm>
            <a:prstGeom prst="rect">
              <a:avLst/>
            </a:prstGeom>
            <a:noFill/>
          </p:spPr>
          <p:txBody>
            <a:bodyPr wrap="square" rtlCol="0">
              <a:spAutoFit/>
            </a:bodyPr>
            <a:lstStyle/>
            <a:p>
              <a:pPr algn="ctr"/>
              <a:r>
                <a:rPr lang="en-US" b="1" dirty="0"/>
                <a:t>Technical</a:t>
              </a:r>
              <a:r>
                <a:rPr lang="en-US" dirty="0"/>
                <a:t> </a:t>
              </a:r>
              <a:r>
                <a:rPr lang="en-US" b="1" dirty="0"/>
                <a:t>Areas</a:t>
              </a:r>
              <a:endParaRPr lang="en-GB" b="1" dirty="0"/>
            </a:p>
          </p:txBody>
        </p:sp>
        <p:cxnSp>
          <p:nvCxnSpPr>
            <p:cNvPr id="36" name="Straight Arrow Connector 35"/>
            <p:cNvCxnSpPr/>
            <p:nvPr/>
          </p:nvCxnSpPr>
          <p:spPr>
            <a:xfrm flipH="1">
              <a:off x="6718131" y="2078840"/>
              <a:ext cx="428624" cy="5553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6688326" y="3598320"/>
              <a:ext cx="413871" cy="1105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6434898" y="4275164"/>
              <a:ext cx="667298" cy="2875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47" idx="2"/>
            </p:cNvCxnSpPr>
            <p:nvPr/>
          </p:nvCxnSpPr>
          <p:spPr>
            <a:xfrm flipH="1" flipV="1">
              <a:off x="4026389" y="1476308"/>
              <a:ext cx="3075808" cy="30000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5472543" y="1996303"/>
            <a:ext cx="936104" cy="276999"/>
          </a:xfrm>
          <a:prstGeom prst="rect">
            <a:avLst/>
          </a:prstGeom>
          <a:noFill/>
        </p:spPr>
        <p:txBody>
          <a:bodyPr wrap="square" rtlCol="0">
            <a:spAutoFit/>
          </a:bodyPr>
          <a:lstStyle/>
          <a:p>
            <a:pPr algn="ctr"/>
            <a:r>
              <a:rPr lang="en-US" sz="1200" b="1" dirty="0"/>
              <a:t>SY TU</a:t>
            </a:r>
            <a:endParaRPr lang="en-GB" sz="1200" b="1" dirty="0"/>
          </a:p>
        </p:txBody>
      </p:sp>
      <p:sp>
        <p:nvSpPr>
          <p:cNvPr id="38" name="TextBox 37"/>
          <p:cNvSpPr txBox="1"/>
          <p:nvPr/>
        </p:nvSpPr>
        <p:spPr>
          <a:xfrm>
            <a:off x="4108566" y="5365500"/>
            <a:ext cx="1039344" cy="276999"/>
          </a:xfrm>
          <a:prstGeom prst="rect">
            <a:avLst/>
          </a:prstGeom>
          <a:noFill/>
        </p:spPr>
        <p:txBody>
          <a:bodyPr wrap="square" rtlCol="0">
            <a:spAutoFit/>
          </a:bodyPr>
          <a:lstStyle/>
          <a:p>
            <a:pPr algn="ctr"/>
            <a:r>
              <a:rPr lang="en-US" sz="1200" b="1" dirty="0"/>
              <a:t>SR TU</a:t>
            </a:r>
            <a:endParaRPr lang="en-GB" sz="1200" b="1" dirty="0"/>
          </a:p>
        </p:txBody>
      </p:sp>
      <p:sp>
        <p:nvSpPr>
          <p:cNvPr id="53" name="TextBox 52"/>
          <p:cNvSpPr txBox="1"/>
          <p:nvPr/>
        </p:nvSpPr>
        <p:spPr>
          <a:xfrm>
            <a:off x="3958850" y="2436485"/>
            <a:ext cx="936104" cy="276999"/>
          </a:xfrm>
          <a:prstGeom prst="rect">
            <a:avLst/>
          </a:prstGeom>
          <a:noFill/>
        </p:spPr>
        <p:txBody>
          <a:bodyPr wrap="square" rtlCol="0">
            <a:spAutoFit/>
          </a:bodyPr>
          <a:lstStyle/>
          <a:p>
            <a:pPr algn="ctr"/>
            <a:r>
              <a:rPr lang="en-US" sz="1200" b="1" dirty="0"/>
              <a:t>LINAC</a:t>
            </a:r>
            <a:endParaRPr lang="en-GB" sz="1200" b="1" dirty="0"/>
          </a:p>
        </p:txBody>
      </p:sp>
      <p:sp>
        <p:nvSpPr>
          <p:cNvPr id="54" name="TextBox 53"/>
          <p:cNvSpPr txBox="1"/>
          <p:nvPr/>
        </p:nvSpPr>
        <p:spPr>
          <a:xfrm>
            <a:off x="2771800" y="2976399"/>
            <a:ext cx="2242922" cy="1177245"/>
          </a:xfrm>
          <a:prstGeom prst="rect">
            <a:avLst/>
          </a:prstGeom>
          <a:noFill/>
        </p:spPr>
        <p:txBody>
          <a:bodyPr wrap="none" rtlCol="0">
            <a:spAutoFit/>
          </a:bodyPr>
          <a:lstStyle/>
          <a:p>
            <a:r>
              <a:rPr lang="en-GB" sz="1050" b="1" dirty="0"/>
              <a:t>- Freeway</a:t>
            </a:r>
            <a:br>
              <a:rPr lang="en-GB" sz="1050" b="1" dirty="0"/>
            </a:br>
            <a:r>
              <a:rPr lang="en-GB" sz="1050" b="1" dirty="0"/>
              <a:t>- 32 x Electronic cubicle zones</a:t>
            </a:r>
            <a:br>
              <a:rPr lang="en-GB" sz="1050" b="1" dirty="0"/>
            </a:br>
            <a:r>
              <a:rPr lang="en-GB" sz="1050" b="1" dirty="0"/>
              <a:t>- Storage areas and laboratories</a:t>
            </a:r>
            <a:br>
              <a:rPr lang="en-GB" sz="1050" b="1" dirty="0"/>
            </a:br>
            <a:r>
              <a:rPr lang="en-GB" sz="1050" b="1" dirty="0"/>
              <a:t>- Liquid Nitrogen network</a:t>
            </a:r>
          </a:p>
          <a:p>
            <a:r>
              <a:rPr lang="en-GB" sz="1050" b="1" dirty="0"/>
              <a:t>- …</a:t>
            </a:r>
            <a:br>
              <a:rPr lang="en-GB" sz="1050" b="1" dirty="0">
                <a:solidFill>
                  <a:srgbClr val="0070C0"/>
                </a:solidFill>
              </a:rPr>
            </a:br>
            <a:endParaRPr lang="en-GB" dirty="0"/>
          </a:p>
        </p:txBody>
      </p:sp>
      <p:sp>
        <p:nvSpPr>
          <p:cNvPr id="51" name="Content Placeholder 2"/>
          <p:cNvSpPr txBox="1">
            <a:spLocks/>
          </p:cNvSpPr>
          <p:nvPr/>
        </p:nvSpPr>
        <p:spPr bwMode="gray">
          <a:xfrm>
            <a:off x="252008" y="913284"/>
            <a:ext cx="3455896" cy="576064"/>
          </a:xfrm>
          <a:prstGeom prst="rect">
            <a:avLst/>
          </a:prstGeom>
        </p:spPr>
        <p:txBody>
          <a:bodyPr vert="horz" lIns="0" tIns="0" rIns="0" bIns="0" rtlCol="0" anchor="t" anchorCtr="0">
            <a:noAutofit/>
          </a:bodyPr>
          <a:lstStyle/>
          <a:p>
            <a:pPr>
              <a:spcAft>
                <a:spcPts val="1000"/>
              </a:spcAft>
              <a:defRPr/>
            </a:pPr>
            <a:r>
              <a:rPr lang="en-US" sz="1100" b="1" dirty="0">
                <a:solidFill>
                  <a:schemeClr val="bg2">
                    <a:lumMod val="40000"/>
                    <a:lumOff val="60000"/>
                  </a:schemeClr>
                </a:solidFill>
              </a:rPr>
              <a:t>The Storage Ring Tunnel (3 670 m</a:t>
            </a:r>
            <a:r>
              <a:rPr lang="en-US" sz="1100" b="1" baseline="30000" dirty="0">
                <a:solidFill>
                  <a:schemeClr val="bg2">
                    <a:lumMod val="40000"/>
                    <a:lumOff val="60000"/>
                  </a:schemeClr>
                </a:solidFill>
              </a:rPr>
              <a:t>2</a:t>
            </a:r>
            <a:r>
              <a:rPr lang="en-US" sz="1100" b="1" dirty="0">
                <a:solidFill>
                  <a:schemeClr val="bg2">
                    <a:lumMod val="40000"/>
                    <a:lumOff val="60000"/>
                  </a:schemeClr>
                </a:solidFill>
              </a:rPr>
              <a:t>)</a:t>
            </a:r>
          </a:p>
          <a:p>
            <a:pPr>
              <a:spcAft>
                <a:spcPts val="1000"/>
              </a:spcAft>
              <a:defRPr/>
            </a:pPr>
            <a:r>
              <a:rPr lang="en-US" sz="1100" b="1" dirty="0">
                <a:solidFill>
                  <a:schemeClr val="bg2">
                    <a:lumMod val="60000"/>
                    <a:lumOff val="40000"/>
                  </a:schemeClr>
                </a:solidFill>
              </a:rPr>
              <a:t>The Technical Zone (5 300 m</a:t>
            </a:r>
            <a:r>
              <a:rPr lang="en-US" sz="1100" b="1" baseline="30000" dirty="0">
                <a:solidFill>
                  <a:schemeClr val="bg2">
                    <a:lumMod val="60000"/>
                    <a:lumOff val="40000"/>
                  </a:schemeClr>
                </a:solidFill>
              </a:rPr>
              <a:t>2</a:t>
            </a:r>
            <a:r>
              <a:rPr lang="en-US" sz="1100" b="1" dirty="0">
                <a:solidFill>
                  <a:schemeClr val="bg2">
                    <a:lumMod val="60000"/>
                    <a:lumOff val="40000"/>
                  </a:schemeClr>
                </a:solidFill>
              </a:rPr>
              <a:t>)</a:t>
            </a:r>
            <a:endParaRPr lang="en-US" sz="1100" dirty="0">
              <a:solidFill>
                <a:schemeClr val="bg2">
                  <a:lumMod val="60000"/>
                  <a:lumOff val="40000"/>
                </a:schemeClr>
              </a:solidFill>
            </a:endParaRPr>
          </a:p>
          <a:p>
            <a:pPr>
              <a:spcAft>
                <a:spcPts val="1000"/>
              </a:spcAft>
              <a:defRPr/>
            </a:pPr>
            <a:endParaRPr lang="en-US" sz="1100" dirty="0">
              <a:solidFill>
                <a:schemeClr val="bg2">
                  <a:lumMod val="40000"/>
                  <a:lumOff val="60000"/>
                </a:schemeClr>
              </a:solidFill>
            </a:endParaRPr>
          </a:p>
          <a:p>
            <a:pPr>
              <a:spcAft>
                <a:spcPts val="1000"/>
              </a:spcAft>
              <a:defRPr/>
            </a:pPr>
            <a:endParaRPr lang="en-GB" sz="1100" dirty="0"/>
          </a:p>
          <a:p>
            <a:pPr marL="0" marR="0" lvl="0" indent="0" algn="l" defTabSz="914400" rtl="0" eaLnBrk="1" fontAlgn="auto" latinLnBrk="0" hangingPunct="1">
              <a:lnSpc>
                <a:spcPct val="100000"/>
              </a:lnSpc>
              <a:spcBef>
                <a:spcPts val="0"/>
              </a:spcBef>
              <a:spcAft>
                <a:spcPts val="1000"/>
              </a:spcAft>
              <a:buClrTx/>
              <a:buSzTx/>
              <a:buFont typeface="Arial" pitchFamily="34" charset="0"/>
              <a:buNone/>
              <a:tabLst/>
              <a:defRPr/>
            </a:pPr>
            <a:endParaRPr kumimoji="0" lang="en-GB" sz="1100" b="1" i="0" u="none" strike="noStrike" kern="1200" cap="none" spc="0" normalizeH="0" baseline="0" noProof="0" dirty="0">
              <a:ln>
                <a:noFill/>
              </a:ln>
              <a:solidFill>
                <a:schemeClr val="accent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000"/>
              </a:spcAft>
              <a:buClrTx/>
              <a:buSzTx/>
              <a:buFont typeface="Arial" pitchFamily="34" charset="0"/>
              <a:buNone/>
              <a:tabLst/>
              <a:defRPr/>
            </a:pPr>
            <a:endParaRPr kumimoji="0" lang="en-GB" sz="1100" b="1" i="0" u="none" strike="noStrike" kern="1200" cap="none" spc="0" normalizeH="0" baseline="0" noProof="0" dirty="0">
              <a:ln>
                <a:noFill/>
              </a:ln>
              <a:solidFill>
                <a:schemeClr val="accent6"/>
              </a:solidFill>
              <a:effectLst/>
              <a:uLnTx/>
              <a:uFillTx/>
              <a:latin typeface="+mn-lt"/>
              <a:ea typeface="+mn-ea"/>
              <a:cs typeface="+mn-cs"/>
            </a:endParaRPr>
          </a:p>
        </p:txBody>
      </p:sp>
      <p:sp>
        <p:nvSpPr>
          <p:cNvPr id="3" name="Donut 2"/>
          <p:cNvSpPr/>
          <p:nvPr/>
        </p:nvSpPr>
        <p:spPr>
          <a:xfrm>
            <a:off x="2524750" y="1029224"/>
            <a:ext cx="4209399" cy="4236754"/>
          </a:xfrm>
          <a:prstGeom prst="donut">
            <a:avLst>
              <a:gd name="adj" fmla="val 2536"/>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501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heel(1)">
                                      <p:cBhvr>
                                        <p:cTn id="7" dur="2000"/>
                                        <p:tgtEl>
                                          <p:spTgt spid="54"/>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3000"/>
                                        <p:tgtEl>
                                          <p:spTgt spid="21"/>
                                        </p:tgtEl>
                                      </p:cBhvr>
                                    </p:animEffect>
                                  </p:childTnLst>
                                </p:cTn>
                              </p:par>
                            </p:childTnLst>
                          </p:cTn>
                        </p:par>
                        <p:par>
                          <p:cTn id="12" fill="hold">
                            <p:stCondLst>
                              <p:cond delay="6000"/>
                            </p:stCondLst>
                            <p:childTnLst>
                              <p:par>
                                <p:cTn id="13" presetID="10" presetClass="entr" presetSubtype="0" fill="hold" nodeType="afterEffect">
                                  <p:stCondLst>
                                    <p:cond delay="10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3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722569"/>
            <a:ext cx="8237538" cy="3431075"/>
          </a:xfrm>
        </p:spPr>
      </p:pic>
      <p:sp>
        <p:nvSpPr>
          <p:cNvPr id="5" name="Footer Placeholder 4"/>
          <p:cNvSpPr>
            <a:spLocks noGrp="1"/>
          </p:cNvSpPr>
          <p:nvPr>
            <p:ph type="ftr" sz="quarter" idx="12"/>
          </p:nvPr>
        </p:nvSpPr>
        <p:spPr/>
        <p:txBody>
          <a:bodyPr/>
          <a:lstStyle/>
          <a:p>
            <a:r>
              <a:rPr lang="en-US" dirty="0"/>
              <a:t>3rd Workshop on Particle Accelerator Upgrade - Removal and Installation (PAU - R&amp;I3) </a:t>
            </a:r>
            <a:r>
              <a:rPr lang="en-GB" dirty="0"/>
              <a:t>- B. JOLY - Page </a:t>
            </a:r>
            <a:fld id="{AD427328-B555-4938-96F7-BBE8128699ED}" type="slidenum">
              <a:rPr lang="en-GB"/>
              <a:pPr/>
              <a:t>5</a:t>
            </a:fld>
            <a:endParaRPr lang="en-US" dirty="0"/>
          </a:p>
        </p:txBody>
      </p:sp>
      <p:sp>
        <p:nvSpPr>
          <p:cNvPr id="2" name="Title 1"/>
          <p:cNvSpPr>
            <a:spLocks noGrp="1"/>
          </p:cNvSpPr>
          <p:nvPr>
            <p:ph type="title"/>
          </p:nvPr>
        </p:nvSpPr>
        <p:spPr/>
        <p:txBody>
          <a:bodyPr/>
          <a:lstStyle/>
          <a:p>
            <a:r>
              <a:rPr lang="en-US" dirty="0"/>
              <a:t>ESRF-EBS Planning</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553244"/>
            <a:ext cx="6955255" cy="4332287"/>
          </a:xfrm>
        </p:spPr>
      </p:pic>
      <p:sp>
        <p:nvSpPr>
          <p:cNvPr id="2" name="Title 1"/>
          <p:cNvSpPr>
            <a:spLocks noGrp="1"/>
          </p:cNvSpPr>
          <p:nvPr>
            <p:ph type="title"/>
          </p:nvPr>
        </p:nvSpPr>
        <p:spPr/>
        <p:txBody>
          <a:bodyPr/>
          <a:lstStyle/>
          <a:p>
            <a:r>
              <a:rPr lang="en-GB" dirty="0"/>
              <a:t>Old electronic cubicle layout</a:t>
            </a:r>
          </a:p>
        </p:txBody>
      </p:sp>
      <p:sp>
        <p:nvSpPr>
          <p:cNvPr id="5" name="Footer Placeholder 4"/>
          <p:cNvSpPr>
            <a:spLocks noGrp="1"/>
          </p:cNvSpPr>
          <p:nvPr>
            <p:ph type="ftr" sz="quarter" idx="12"/>
          </p:nvPr>
        </p:nvSpPr>
        <p:spPr/>
        <p:txBody>
          <a:bodyPr/>
          <a:lstStyle/>
          <a:p>
            <a:r>
              <a:rPr lang="en-US" dirty="0"/>
              <a:t>3rd Workshop on Particle Accelerator Upgrade - Removal and Installation (PAU - R&amp;I3) </a:t>
            </a:r>
            <a:r>
              <a:rPr lang="en-GB" dirty="0"/>
              <a:t>- B. JOLY - Page </a:t>
            </a:r>
            <a:fld id="{AD427328-B555-4938-96F7-BBE8128699ED}" type="slidenum">
              <a:rPr lang="en-GB"/>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New electronic cubicle layout</a:t>
            </a:r>
          </a:p>
        </p:txBody>
      </p:sp>
      <p:sp>
        <p:nvSpPr>
          <p:cNvPr id="5" name="Footer Placeholder 4"/>
          <p:cNvSpPr>
            <a:spLocks noGrp="1"/>
          </p:cNvSpPr>
          <p:nvPr>
            <p:ph type="ftr" sz="quarter" idx="12"/>
          </p:nvPr>
        </p:nvSpPr>
        <p:spPr/>
        <p:txBody>
          <a:bodyPr/>
          <a:lstStyle/>
          <a:p>
            <a:r>
              <a:rPr lang="en-US" dirty="0"/>
              <a:t>3rd Workshop on Particle Accelerator Upgrade - Removal and Installation (PAU - R&amp;I3) </a:t>
            </a:r>
            <a:r>
              <a:rPr lang="en-GB" dirty="0"/>
              <a:t>- B. JOLY - Page </a:t>
            </a:r>
            <a:fld id="{AD427328-B555-4938-96F7-BBE8128699ED}" type="slidenum">
              <a:rPr lang="en-GB"/>
              <a:pPr/>
              <a:t>7</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633189"/>
            <a:ext cx="6776009" cy="4793034"/>
          </a:xfrm>
          <a:prstGeom prst="rect">
            <a:avLst/>
          </a:prstGeom>
        </p:spPr>
      </p:pic>
      <p:sp>
        <p:nvSpPr>
          <p:cNvPr id="9" name="TextBox 8"/>
          <p:cNvSpPr txBox="1"/>
          <p:nvPr/>
        </p:nvSpPr>
        <p:spPr>
          <a:xfrm>
            <a:off x="4845600" y="1993404"/>
            <a:ext cx="792088" cy="338554"/>
          </a:xfrm>
          <a:prstGeom prst="rect">
            <a:avLst/>
          </a:prstGeom>
          <a:solidFill>
            <a:schemeClr val="bg1"/>
          </a:solidFill>
          <a:ln w="25400" cap="rnd">
            <a:solidFill>
              <a:srgbClr val="92D050"/>
            </a:solidFill>
          </a:ln>
        </p:spPr>
        <p:txBody>
          <a:bodyPr wrap="square" rtlCol="0">
            <a:spAutoFit/>
          </a:bodyPr>
          <a:lstStyle/>
          <a:p>
            <a:pPr algn="ctr"/>
            <a:r>
              <a:rPr lang="en-US" sz="800" b="1" dirty="0">
                <a:solidFill>
                  <a:srgbClr val="92D050"/>
                </a:solidFill>
                <a:latin typeface="Arial Black" panose="020B0A04020102020204" pitchFamily="34" charset="0"/>
              </a:rPr>
              <a:t>ESCAPE ROUTE</a:t>
            </a:r>
            <a:endParaRPr lang="en-GB" sz="800" b="1" dirty="0">
              <a:solidFill>
                <a:srgbClr val="92D050"/>
              </a:solidFill>
              <a:latin typeface="Arial Black" panose="020B0A04020102020204" pitchFamily="34" charset="0"/>
            </a:endParaRPr>
          </a:p>
        </p:txBody>
      </p:sp>
      <p:sp>
        <p:nvSpPr>
          <p:cNvPr id="10" name="TextBox 9"/>
          <p:cNvSpPr txBox="1"/>
          <p:nvPr/>
        </p:nvSpPr>
        <p:spPr>
          <a:xfrm>
            <a:off x="5724128" y="2857500"/>
            <a:ext cx="792088" cy="338554"/>
          </a:xfrm>
          <a:prstGeom prst="rect">
            <a:avLst/>
          </a:prstGeom>
          <a:solidFill>
            <a:schemeClr val="bg1"/>
          </a:solidFill>
          <a:ln w="25400" cap="rnd">
            <a:solidFill>
              <a:srgbClr val="7030A0"/>
            </a:solidFill>
          </a:ln>
        </p:spPr>
        <p:txBody>
          <a:bodyPr wrap="square" rtlCol="0">
            <a:spAutoFit/>
          </a:bodyPr>
          <a:lstStyle/>
          <a:p>
            <a:pPr algn="ctr"/>
            <a:r>
              <a:rPr lang="en-US" sz="800" b="1" dirty="0">
                <a:solidFill>
                  <a:srgbClr val="7030A0"/>
                </a:solidFill>
                <a:latin typeface="Arial Black" panose="020B0A04020102020204" pitchFamily="34" charset="0"/>
              </a:rPr>
              <a:t>STORAGE AREA</a:t>
            </a:r>
            <a:endParaRPr lang="en-GB" sz="800" b="1" dirty="0">
              <a:solidFill>
                <a:srgbClr val="7030A0"/>
              </a:solidFill>
              <a:latin typeface="Arial Black" panose="020B0A04020102020204" pitchFamily="34" charset="0"/>
            </a:endParaRPr>
          </a:p>
        </p:txBody>
      </p:sp>
      <p:sp>
        <p:nvSpPr>
          <p:cNvPr id="11" name="TextBox 10"/>
          <p:cNvSpPr txBox="1"/>
          <p:nvPr/>
        </p:nvSpPr>
        <p:spPr>
          <a:xfrm>
            <a:off x="1907704" y="2857500"/>
            <a:ext cx="792088" cy="338554"/>
          </a:xfrm>
          <a:prstGeom prst="rect">
            <a:avLst/>
          </a:prstGeom>
          <a:noFill/>
          <a:ln w="25400" cap="rnd">
            <a:solidFill>
              <a:srgbClr val="FFC000"/>
            </a:solidFill>
          </a:ln>
        </p:spPr>
        <p:txBody>
          <a:bodyPr wrap="square" rtlCol="0">
            <a:spAutoFit/>
          </a:bodyPr>
          <a:lstStyle/>
          <a:p>
            <a:pPr algn="ctr"/>
            <a:r>
              <a:rPr lang="en-US" sz="800" b="1" dirty="0">
                <a:solidFill>
                  <a:srgbClr val="FFC000"/>
                </a:solidFill>
                <a:latin typeface="Arial Black" panose="020B0A04020102020204" pitchFamily="34" charset="0"/>
              </a:rPr>
              <a:t>DROP ZONE</a:t>
            </a:r>
            <a:endParaRPr lang="en-GB" sz="800" b="1" dirty="0">
              <a:solidFill>
                <a:srgbClr val="FFC000"/>
              </a:solidFill>
              <a:latin typeface="Arial Black" panose="020B0A04020102020204" pitchFamily="34" charset="0"/>
            </a:endParaRPr>
          </a:p>
        </p:txBody>
      </p:sp>
      <p:grpSp>
        <p:nvGrpSpPr>
          <p:cNvPr id="13" name="Group 12"/>
          <p:cNvGrpSpPr/>
          <p:nvPr/>
        </p:nvGrpSpPr>
        <p:grpSpPr>
          <a:xfrm>
            <a:off x="3397617" y="2831856"/>
            <a:ext cx="792088" cy="914618"/>
            <a:chOff x="3419872" y="2929508"/>
            <a:chExt cx="792088" cy="914618"/>
          </a:xfrm>
        </p:grpSpPr>
        <p:sp>
          <p:nvSpPr>
            <p:cNvPr id="12" name="TextBox 11"/>
            <p:cNvSpPr txBox="1"/>
            <p:nvPr/>
          </p:nvSpPr>
          <p:spPr>
            <a:xfrm>
              <a:off x="3419872" y="3505572"/>
              <a:ext cx="792088" cy="338554"/>
            </a:xfrm>
            <a:prstGeom prst="rect">
              <a:avLst/>
            </a:prstGeom>
            <a:solidFill>
              <a:schemeClr val="bg1"/>
            </a:solidFill>
            <a:ln w="25400" cap="rnd">
              <a:solidFill>
                <a:srgbClr val="00B0F0"/>
              </a:solidFill>
            </a:ln>
          </p:spPr>
          <p:txBody>
            <a:bodyPr wrap="square" rtlCol="0">
              <a:spAutoFit/>
            </a:bodyPr>
            <a:lstStyle/>
            <a:p>
              <a:pPr algn="ctr"/>
              <a:r>
                <a:rPr lang="en-US" sz="800" b="1" dirty="0">
                  <a:solidFill>
                    <a:srgbClr val="00B0F0"/>
                  </a:solidFill>
                  <a:latin typeface="Arial Black" panose="020B0A04020102020204" pitchFamily="34" charset="0"/>
                </a:rPr>
                <a:t>HOT SWAP Cubicle</a:t>
              </a:r>
              <a:endParaRPr lang="en-GB" sz="800" b="1" dirty="0">
                <a:solidFill>
                  <a:srgbClr val="00B0F0"/>
                </a:solidFill>
                <a:latin typeface="Arial Black" panose="020B0A04020102020204" pitchFamily="34" charset="0"/>
              </a:endParaRPr>
            </a:p>
          </p:txBody>
        </p:sp>
        <p:cxnSp>
          <p:nvCxnSpPr>
            <p:cNvPr id="8" name="Straight Arrow Connector 7"/>
            <p:cNvCxnSpPr>
              <a:stCxn id="12" idx="0"/>
            </p:cNvCxnSpPr>
            <p:nvPr/>
          </p:nvCxnSpPr>
          <p:spPr>
            <a:xfrm flipV="1">
              <a:off x="3815916" y="2929508"/>
              <a:ext cx="180020" cy="576064"/>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932413" y="3069366"/>
            <a:ext cx="792088" cy="338554"/>
          </a:xfrm>
          <a:prstGeom prst="rect">
            <a:avLst/>
          </a:prstGeom>
          <a:solidFill>
            <a:schemeClr val="bg1"/>
          </a:solidFill>
          <a:ln w="25400" cap="rnd">
            <a:solidFill>
              <a:srgbClr val="C00000"/>
            </a:solidFill>
          </a:ln>
        </p:spPr>
        <p:txBody>
          <a:bodyPr wrap="square" rtlCol="0">
            <a:spAutoFit/>
          </a:bodyPr>
          <a:lstStyle/>
          <a:p>
            <a:pPr algn="ctr"/>
            <a:r>
              <a:rPr lang="en-US" sz="800" b="1" dirty="0">
                <a:solidFill>
                  <a:srgbClr val="C00000"/>
                </a:solidFill>
                <a:latin typeface="Arial Black" panose="020B0A04020102020204" pitchFamily="34" charset="0"/>
              </a:rPr>
              <a:t>CRYO</a:t>
            </a:r>
          </a:p>
          <a:p>
            <a:pPr algn="ctr"/>
            <a:r>
              <a:rPr lang="en-US" sz="800" b="1" dirty="0">
                <a:solidFill>
                  <a:srgbClr val="C00000"/>
                </a:solidFill>
                <a:latin typeface="Arial Black" panose="020B0A04020102020204" pitchFamily="34" charset="0"/>
              </a:rPr>
              <a:t>SYSTEM</a:t>
            </a:r>
            <a:endParaRPr lang="en-GB" sz="800" b="1"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386306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Electronic cubicle Improvements</a:t>
            </a:r>
          </a:p>
        </p:txBody>
      </p:sp>
      <p:sp>
        <p:nvSpPr>
          <p:cNvPr id="3" name="Content Placeholder 2"/>
          <p:cNvSpPr>
            <a:spLocks noGrp="1"/>
          </p:cNvSpPr>
          <p:nvPr>
            <p:ph idx="1"/>
          </p:nvPr>
        </p:nvSpPr>
        <p:spPr/>
        <p:txBody>
          <a:bodyPr/>
          <a:lstStyle/>
          <a:p>
            <a:pPr marL="228600" indent="-228600">
              <a:buAutoNum type="arabicParenR"/>
            </a:pPr>
            <a:r>
              <a:rPr lang="en-GB" sz="1200" b="0" u="sng" dirty="0">
                <a:solidFill>
                  <a:srgbClr val="132577"/>
                </a:solidFill>
              </a:rPr>
              <a:t>Mains distribution via the 230V power sockets</a:t>
            </a:r>
            <a:br>
              <a:rPr lang="en-GB" sz="1200" b="0" u="sng" dirty="0">
                <a:solidFill>
                  <a:srgbClr val="132577"/>
                </a:solidFill>
              </a:rPr>
            </a:br>
            <a:r>
              <a:rPr lang="en-GB" sz="1200" b="0" dirty="0">
                <a:solidFill>
                  <a:srgbClr val="132577"/>
                </a:solidFill>
              </a:rPr>
              <a:t>Replacement of the ageing power sockets with new power supply sockets fitted to 19” rack.</a:t>
            </a:r>
          </a:p>
          <a:p>
            <a:pPr marL="228600" indent="-228600">
              <a:buAutoNum type="arabicParenR"/>
            </a:pPr>
            <a:endParaRPr lang="en-GB" sz="1200" b="0" dirty="0">
              <a:solidFill>
                <a:srgbClr val="132577"/>
              </a:solidFill>
            </a:endParaRPr>
          </a:p>
          <a:p>
            <a:pPr marL="228600" indent="-228600">
              <a:buAutoNum type="arabicParenR"/>
            </a:pPr>
            <a:r>
              <a:rPr lang="en-GB" sz="1200" b="0" u="sng" dirty="0">
                <a:solidFill>
                  <a:srgbClr val="132577"/>
                </a:solidFill>
              </a:rPr>
              <a:t>Improvement of the cable path inside the cubicle</a:t>
            </a:r>
            <a:br>
              <a:rPr lang="en-GB" sz="1200" b="0" u="sng" dirty="0">
                <a:solidFill>
                  <a:srgbClr val="132577"/>
                </a:solidFill>
              </a:rPr>
            </a:br>
            <a:r>
              <a:rPr lang="en-GB" sz="1200" b="0" dirty="0">
                <a:solidFill>
                  <a:srgbClr val="132577"/>
                </a:solidFill>
              </a:rPr>
              <a:t>Addition of a second cable tray in order not to have all the cables running on one side of the cubicle only.</a:t>
            </a:r>
          </a:p>
          <a:p>
            <a:pPr marL="228600" indent="-228600">
              <a:buAutoNum type="arabicParenR"/>
            </a:pPr>
            <a:endParaRPr lang="en-GB" sz="1200" b="0" dirty="0">
              <a:solidFill>
                <a:srgbClr val="132577"/>
              </a:solidFill>
            </a:endParaRPr>
          </a:p>
          <a:p>
            <a:pPr marL="228600" indent="-228600">
              <a:buFont typeface="Arial" pitchFamily="34" charset="0"/>
              <a:buAutoNum type="arabicParenR"/>
            </a:pPr>
            <a:r>
              <a:rPr lang="en-GB" sz="1200" b="0" u="sng" dirty="0">
                <a:solidFill>
                  <a:srgbClr val="132577"/>
                </a:solidFill>
              </a:rPr>
              <a:t>Computing Network distribution in each cubicle</a:t>
            </a:r>
            <a:br>
              <a:rPr lang="en-GB" sz="1200" b="0" u="sng" dirty="0">
                <a:solidFill>
                  <a:srgbClr val="132577"/>
                </a:solidFill>
              </a:rPr>
            </a:br>
            <a:r>
              <a:rPr lang="en-GB" sz="1200" b="0" dirty="0">
                <a:solidFill>
                  <a:srgbClr val="132577"/>
                </a:solidFill>
              </a:rPr>
              <a:t>In the same way that the 230V power supply is distributed in each</a:t>
            </a:r>
            <a:r>
              <a:rPr lang="en-GB" sz="1200" b="0" i="1" dirty="0">
                <a:solidFill>
                  <a:srgbClr val="132577"/>
                </a:solidFill>
              </a:rPr>
              <a:t> </a:t>
            </a:r>
            <a:r>
              <a:rPr lang="en-GB" sz="1200" b="0" dirty="0">
                <a:solidFill>
                  <a:srgbClr val="132577"/>
                </a:solidFill>
              </a:rPr>
              <a:t>cubicle, Computing Network patch panels have been installed in each cubicle requiring a Network connection.</a:t>
            </a:r>
          </a:p>
          <a:p>
            <a:pPr marL="228600" indent="-228600">
              <a:buFont typeface="Arial" pitchFamily="34" charset="0"/>
              <a:buAutoNum type="arabicParenR"/>
            </a:pPr>
            <a:endParaRPr lang="en-US" sz="1200" b="0" dirty="0">
              <a:solidFill>
                <a:srgbClr val="132577"/>
              </a:solidFill>
            </a:endParaRPr>
          </a:p>
          <a:p>
            <a:pPr marL="228600" indent="-228600">
              <a:buFont typeface="Arial" pitchFamily="34" charset="0"/>
              <a:buAutoNum type="arabicParenR"/>
            </a:pPr>
            <a:r>
              <a:rPr lang="en-US" sz="1200" b="0" u="sng" dirty="0">
                <a:solidFill>
                  <a:srgbClr val="132577"/>
                </a:solidFill>
              </a:rPr>
              <a:t>Low voltage DC distribution in the cubicles</a:t>
            </a:r>
            <a:br>
              <a:rPr lang="en-US" sz="1200" b="0" dirty="0">
                <a:solidFill>
                  <a:srgbClr val="132577"/>
                </a:solidFill>
              </a:rPr>
            </a:br>
            <a:r>
              <a:rPr lang="en-US" sz="1200" b="0" dirty="0">
                <a:solidFill>
                  <a:srgbClr val="132577"/>
                </a:solidFill>
              </a:rPr>
              <a:t>24VDC : reliable and redundant power supply for the instrumentation (made from 230V).</a:t>
            </a:r>
            <a:br>
              <a:rPr lang="en-US" sz="1200" b="0" dirty="0">
                <a:solidFill>
                  <a:srgbClr val="132577"/>
                </a:solidFill>
              </a:rPr>
            </a:br>
            <a:r>
              <a:rPr lang="en-US" sz="1200" b="0" dirty="0">
                <a:solidFill>
                  <a:srgbClr val="132577"/>
                </a:solidFill>
              </a:rPr>
              <a:t>48VDC : the Network switches stay ON in the event of a power failure (specific power supplies with battery).</a:t>
            </a:r>
            <a:endParaRPr lang="en-GB" sz="1200" b="0" dirty="0">
              <a:solidFill>
                <a:srgbClr val="132577"/>
              </a:solidFill>
            </a:endParaRPr>
          </a:p>
          <a:p>
            <a:pPr marL="228600" indent="-228600">
              <a:buFont typeface="Arial" pitchFamily="34" charset="0"/>
              <a:buAutoNum type="arabicParenR"/>
            </a:pPr>
            <a:endParaRPr lang="en-GB" sz="1200" b="0" dirty="0">
              <a:solidFill>
                <a:srgbClr val="132577"/>
              </a:solidFill>
            </a:endParaRPr>
          </a:p>
          <a:p>
            <a:pPr marL="228600" indent="-228600">
              <a:buFont typeface="Arial" pitchFamily="34" charset="0"/>
              <a:buAutoNum type="arabicParenR"/>
            </a:pPr>
            <a:r>
              <a:rPr lang="en-GB" sz="1200" b="0" u="sng" dirty="0">
                <a:solidFill>
                  <a:srgbClr val="132577"/>
                </a:solidFill>
              </a:rPr>
              <a:t>Better routing of the low current cables</a:t>
            </a:r>
            <a:br>
              <a:rPr lang="en-GB" sz="1200" b="0" u="sng" dirty="0">
                <a:solidFill>
                  <a:srgbClr val="132577"/>
                </a:solidFill>
              </a:rPr>
            </a:br>
            <a:r>
              <a:rPr lang="en-GB" sz="1200" b="0" dirty="0">
                <a:solidFill>
                  <a:srgbClr val="132577"/>
                </a:solidFill>
              </a:rPr>
              <a:t>Installation of interconnected cable trays above the cubicles.</a:t>
            </a:r>
          </a:p>
          <a:p>
            <a:endParaRPr lang="en-GB" sz="1200" b="0" dirty="0">
              <a:solidFill>
                <a:srgbClr val="132577"/>
              </a:solidFill>
            </a:endParaRPr>
          </a:p>
        </p:txBody>
      </p:sp>
      <p:sp>
        <p:nvSpPr>
          <p:cNvPr id="5" name="Footer Placeholder 4"/>
          <p:cNvSpPr>
            <a:spLocks noGrp="1"/>
          </p:cNvSpPr>
          <p:nvPr>
            <p:ph type="ftr" sz="quarter" idx="12"/>
          </p:nvPr>
        </p:nvSpPr>
        <p:spPr>
          <a:xfrm>
            <a:off x="630000" y="5403600"/>
            <a:ext cx="6120000" cy="177074"/>
          </a:xfrm>
        </p:spPr>
        <p:txBody>
          <a:bodyPr/>
          <a:lstStyle/>
          <a:p>
            <a:r>
              <a:rPr lang="en-US" dirty="0"/>
              <a:t>3rd Workshop on Particle Accelerator Upgrade - Removal and Installation (PAU - R&amp;I3) </a:t>
            </a:r>
            <a:r>
              <a:rPr lang="en-GB" dirty="0"/>
              <a:t>- B. JOLY - Page </a:t>
            </a:r>
            <a:fld id="{AD427328-B555-4938-96F7-BBE8128699ED}" type="slidenum">
              <a:rPr lang="en-GB"/>
              <a:pPr/>
              <a:t>8</a:t>
            </a:fld>
            <a:endParaRPr lang="en-US" dirty="0"/>
          </a:p>
        </p:txBody>
      </p:sp>
    </p:spTree>
    <p:extLst>
      <p:ext uri="{BB962C8B-B14F-4D97-AF65-F5344CB8AC3E}">
        <p14:creationId xmlns:p14="http://schemas.microsoft.com/office/powerpoint/2010/main" val="766883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 cabling </a:t>
            </a:r>
            <a:r>
              <a:rPr lang="en-US" dirty="0" err="1"/>
              <a:t>organisation</a:t>
            </a:r>
            <a:endParaRPr lang="en-GB" dirty="0"/>
          </a:p>
        </p:txBody>
      </p:sp>
      <p:sp>
        <p:nvSpPr>
          <p:cNvPr id="5" name="Footer Placeholder 4"/>
          <p:cNvSpPr>
            <a:spLocks noGrp="1"/>
          </p:cNvSpPr>
          <p:nvPr>
            <p:ph type="ftr" sz="quarter" idx="12"/>
          </p:nvPr>
        </p:nvSpPr>
        <p:spPr>
          <a:xfrm>
            <a:off x="630000" y="5403600"/>
            <a:ext cx="5100000" cy="177074"/>
          </a:xfrm>
        </p:spPr>
        <p:txBody>
          <a:bodyPr/>
          <a:lstStyle/>
          <a:p>
            <a:r>
              <a:rPr lang="en-US" sz="600" dirty="0"/>
              <a:t>3rd Workshop on Particle Accelerator Upgrade - Removal and Installation (PAU - R&amp;I3) </a:t>
            </a:r>
            <a:r>
              <a:rPr lang="en-GB" sz="600" dirty="0"/>
              <a:t>- B. JOLY - Page </a:t>
            </a:r>
            <a:fld id="{AD427328-B555-4938-96F7-BBE8128699ED}" type="slidenum">
              <a:rPr lang="en-GB" sz="600"/>
              <a:pPr/>
              <a:t>9</a:t>
            </a:fld>
            <a:endParaRPr lang="en-US" sz="600" dirty="0"/>
          </a:p>
        </p:txBody>
      </p:sp>
      <p:grpSp>
        <p:nvGrpSpPr>
          <p:cNvPr id="3" name="Group 78"/>
          <p:cNvGrpSpPr/>
          <p:nvPr/>
        </p:nvGrpSpPr>
        <p:grpSpPr>
          <a:xfrm>
            <a:off x="971600" y="1050731"/>
            <a:ext cx="7215058" cy="4080453"/>
            <a:chOff x="282769" y="1268759"/>
            <a:chExt cx="8658070" cy="4896544"/>
          </a:xfrm>
        </p:grpSpPr>
        <p:grpSp>
          <p:nvGrpSpPr>
            <p:cNvPr id="11" name="Group 16"/>
            <p:cNvGrpSpPr/>
            <p:nvPr/>
          </p:nvGrpSpPr>
          <p:grpSpPr>
            <a:xfrm>
              <a:off x="3558010" y="2492896"/>
              <a:ext cx="3194493" cy="2653680"/>
              <a:chOff x="3558010" y="2492896"/>
              <a:chExt cx="3194493" cy="2653680"/>
            </a:xfrm>
          </p:grpSpPr>
          <p:pic>
            <p:nvPicPr>
              <p:cNvPr id="1028" name="Picture 4" descr="C:\Users\chaize\Desktop\wp6\rack.gif"/>
              <p:cNvPicPr>
                <a:picLocks noChangeAspect="1" noChangeArrowheads="1"/>
              </p:cNvPicPr>
              <p:nvPr/>
            </p:nvPicPr>
            <p:blipFill>
              <a:blip r:embed="rId2" cstate="print"/>
              <a:srcRect/>
              <a:stretch>
                <a:fillRect/>
              </a:stretch>
            </p:blipFill>
            <p:spPr bwMode="auto">
              <a:xfrm>
                <a:off x="3558010" y="2492896"/>
                <a:ext cx="812351" cy="2653680"/>
              </a:xfrm>
              <a:prstGeom prst="rect">
                <a:avLst/>
              </a:prstGeom>
              <a:noFill/>
            </p:spPr>
          </p:pic>
          <p:pic>
            <p:nvPicPr>
              <p:cNvPr id="14" name="Picture 4" descr="C:\Users\chaize\Desktop\wp6\rack.gif"/>
              <p:cNvPicPr>
                <a:picLocks noChangeAspect="1" noChangeArrowheads="1"/>
              </p:cNvPicPr>
              <p:nvPr/>
            </p:nvPicPr>
            <p:blipFill>
              <a:blip r:embed="rId2" cstate="print"/>
              <a:srcRect/>
              <a:stretch>
                <a:fillRect/>
              </a:stretch>
            </p:blipFill>
            <p:spPr bwMode="auto">
              <a:xfrm>
                <a:off x="4355976" y="2492896"/>
                <a:ext cx="812351" cy="2653680"/>
              </a:xfrm>
              <a:prstGeom prst="rect">
                <a:avLst/>
              </a:prstGeom>
              <a:noFill/>
            </p:spPr>
          </p:pic>
          <p:pic>
            <p:nvPicPr>
              <p:cNvPr id="15" name="Picture 4" descr="C:\Users\chaize\Desktop\wp6\rack.gif"/>
              <p:cNvPicPr>
                <a:picLocks noChangeAspect="1" noChangeArrowheads="1"/>
              </p:cNvPicPr>
              <p:nvPr/>
            </p:nvPicPr>
            <p:blipFill>
              <a:blip r:embed="rId2" cstate="print"/>
              <a:srcRect/>
              <a:stretch>
                <a:fillRect/>
              </a:stretch>
            </p:blipFill>
            <p:spPr bwMode="auto">
              <a:xfrm>
                <a:off x="5148064" y="2492896"/>
                <a:ext cx="812351" cy="2653680"/>
              </a:xfrm>
              <a:prstGeom prst="rect">
                <a:avLst/>
              </a:prstGeom>
              <a:noFill/>
            </p:spPr>
          </p:pic>
          <p:pic>
            <p:nvPicPr>
              <p:cNvPr id="16" name="Picture 4" descr="C:\Users\chaize\Desktop\wp6\rack.gif"/>
              <p:cNvPicPr>
                <a:picLocks noChangeAspect="1" noChangeArrowheads="1"/>
              </p:cNvPicPr>
              <p:nvPr/>
            </p:nvPicPr>
            <p:blipFill>
              <a:blip r:embed="rId2" cstate="print"/>
              <a:srcRect/>
              <a:stretch>
                <a:fillRect/>
              </a:stretch>
            </p:blipFill>
            <p:spPr bwMode="auto">
              <a:xfrm>
                <a:off x="5940152" y="2492896"/>
                <a:ext cx="812351" cy="2653680"/>
              </a:xfrm>
              <a:prstGeom prst="rect">
                <a:avLst/>
              </a:prstGeom>
              <a:noFill/>
            </p:spPr>
          </p:pic>
        </p:grpSp>
        <p:grpSp>
          <p:nvGrpSpPr>
            <p:cNvPr id="12" name="Group 18"/>
            <p:cNvGrpSpPr/>
            <p:nvPr/>
          </p:nvGrpSpPr>
          <p:grpSpPr>
            <a:xfrm>
              <a:off x="659919" y="1268759"/>
              <a:ext cx="8280920" cy="4896544"/>
              <a:chOff x="683568" y="1268760"/>
              <a:chExt cx="8280920" cy="4896544"/>
            </a:xfrm>
          </p:grpSpPr>
          <p:sp>
            <p:nvSpPr>
              <p:cNvPr id="6" name="Rectangle 5"/>
              <p:cNvSpPr/>
              <p:nvPr/>
            </p:nvSpPr>
            <p:spPr>
              <a:xfrm>
                <a:off x="683568" y="5589240"/>
                <a:ext cx="8280920" cy="576064"/>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7" name="Rectangle 6"/>
              <p:cNvSpPr/>
              <p:nvPr/>
            </p:nvSpPr>
            <p:spPr>
              <a:xfrm rot="5400000">
                <a:off x="-108520" y="2924944"/>
                <a:ext cx="4320480" cy="1008112"/>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8" name="Rectangle 7"/>
              <p:cNvSpPr/>
              <p:nvPr/>
            </p:nvSpPr>
            <p:spPr>
              <a:xfrm>
                <a:off x="2555776" y="5157192"/>
                <a:ext cx="5112568"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9" name="Rectangle 8"/>
              <p:cNvSpPr/>
              <p:nvPr/>
            </p:nvSpPr>
            <p:spPr>
              <a:xfrm rot="5400000" flipV="1">
                <a:off x="7434985" y="5390553"/>
                <a:ext cx="36842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0" name="Rectangle 9"/>
              <p:cNvSpPr/>
              <p:nvPr/>
            </p:nvSpPr>
            <p:spPr>
              <a:xfrm>
                <a:off x="683568" y="1268760"/>
                <a:ext cx="1296144" cy="936104"/>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8" name="Rectangle 17"/>
              <p:cNvSpPr/>
              <p:nvPr/>
            </p:nvSpPr>
            <p:spPr>
              <a:xfrm>
                <a:off x="683568" y="5589240"/>
                <a:ext cx="2376264" cy="21602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grpSp>
        <p:cxnSp>
          <p:nvCxnSpPr>
            <p:cNvPr id="40" name="Straight Connector 39"/>
            <p:cNvCxnSpPr/>
            <p:nvPr/>
          </p:nvCxnSpPr>
          <p:spPr>
            <a:xfrm>
              <a:off x="2558157" y="1895401"/>
              <a:ext cx="144016"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54"/>
            <p:cNvGrpSpPr/>
            <p:nvPr/>
          </p:nvGrpSpPr>
          <p:grpSpPr>
            <a:xfrm>
              <a:off x="2555776" y="1628800"/>
              <a:ext cx="360040" cy="144016"/>
              <a:chOff x="2555776" y="1628800"/>
              <a:chExt cx="360040" cy="144016"/>
            </a:xfrm>
          </p:grpSpPr>
          <p:cxnSp>
            <p:nvCxnSpPr>
              <p:cNvPr id="25" name="Straight Connector 24"/>
              <p:cNvCxnSpPr/>
              <p:nvPr/>
            </p:nvCxnSpPr>
            <p:spPr>
              <a:xfrm>
                <a:off x="2555776" y="1772816"/>
                <a:ext cx="36004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1581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5577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2568253"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5" name="Oval 44"/>
              <p:cNvSpPr/>
              <p:nvPr/>
            </p:nvSpPr>
            <p:spPr>
              <a:xfrm>
                <a:off x="2620641" y="1715095"/>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6" name="Oval 45"/>
              <p:cNvSpPr/>
              <p:nvPr/>
            </p:nvSpPr>
            <p:spPr>
              <a:xfrm>
                <a:off x="2682553" y="1707357"/>
                <a:ext cx="63028" cy="558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7" name="Oval 46"/>
              <p:cNvSpPr/>
              <p:nvPr/>
            </p:nvSpPr>
            <p:spPr>
              <a:xfrm>
                <a:off x="2742084"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8" name="Oval 47"/>
              <p:cNvSpPr/>
              <p:nvPr/>
            </p:nvSpPr>
            <p:spPr>
              <a:xfrm>
                <a:off x="2782566" y="17198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49" name="Oval 48"/>
              <p:cNvSpPr/>
              <p:nvPr/>
            </p:nvSpPr>
            <p:spPr>
              <a:xfrm flipV="1">
                <a:off x="2830191" y="171938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0" name="Oval 49"/>
              <p:cNvSpPr/>
              <p:nvPr/>
            </p:nvSpPr>
            <p:spPr>
              <a:xfrm>
                <a:off x="2646834" y="168413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1" name="Oval 50"/>
              <p:cNvSpPr/>
              <p:nvPr/>
            </p:nvSpPr>
            <p:spPr>
              <a:xfrm>
                <a:off x="2806378" y="16817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2" name="Oval 51"/>
              <p:cNvSpPr/>
              <p:nvPr/>
            </p:nvSpPr>
            <p:spPr>
              <a:xfrm>
                <a:off x="2765897"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3" name="Oval 52"/>
              <p:cNvSpPr/>
              <p:nvPr/>
            </p:nvSpPr>
            <p:spPr>
              <a:xfrm>
                <a:off x="2599209" y="168175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54" name="Oval 53"/>
              <p:cNvSpPr/>
              <p:nvPr/>
            </p:nvSpPr>
            <p:spPr>
              <a:xfrm>
                <a:off x="2715891"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grpSp>
        <p:grpSp>
          <p:nvGrpSpPr>
            <p:cNvPr id="17" name="Group 55"/>
            <p:cNvGrpSpPr/>
            <p:nvPr/>
          </p:nvGrpSpPr>
          <p:grpSpPr>
            <a:xfrm>
              <a:off x="2558404" y="1339766"/>
              <a:ext cx="360040" cy="144016"/>
              <a:chOff x="2555776" y="1628800"/>
              <a:chExt cx="360040" cy="144016"/>
            </a:xfrm>
          </p:grpSpPr>
          <p:cxnSp>
            <p:nvCxnSpPr>
              <p:cNvPr id="57" name="Straight Connector 56"/>
              <p:cNvCxnSpPr/>
              <p:nvPr/>
            </p:nvCxnSpPr>
            <p:spPr>
              <a:xfrm>
                <a:off x="2555776" y="1772816"/>
                <a:ext cx="36004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91581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555776" y="1628800"/>
                <a:ext cx="0" cy="14401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2568253"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1" name="Oval 60"/>
              <p:cNvSpPr/>
              <p:nvPr/>
            </p:nvSpPr>
            <p:spPr>
              <a:xfrm>
                <a:off x="2620641" y="1715095"/>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2" name="Oval 61"/>
              <p:cNvSpPr/>
              <p:nvPr/>
            </p:nvSpPr>
            <p:spPr>
              <a:xfrm>
                <a:off x="2682553" y="1707357"/>
                <a:ext cx="63028" cy="558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3" name="Oval 62"/>
              <p:cNvSpPr/>
              <p:nvPr/>
            </p:nvSpPr>
            <p:spPr>
              <a:xfrm>
                <a:off x="2742084" y="1712714"/>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4" name="Oval 63"/>
              <p:cNvSpPr/>
              <p:nvPr/>
            </p:nvSpPr>
            <p:spPr>
              <a:xfrm>
                <a:off x="2782566" y="17198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5" name="Oval 64"/>
              <p:cNvSpPr/>
              <p:nvPr/>
            </p:nvSpPr>
            <p:spPr>
              <a:xfrm flipV="1">
                <a:off x="2830191" y="171938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6" name="Oval 65"/>
              <p:cNvSpPr/>
              <p:nvPr/>
            </p:nvSpPr>
            <p:spPr>
              <a:xfrm>
                <a:off x="2646834" y="168413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7" name="Oval 66"/>
              <p:cNvSpPr/>
              <p:nvPr/>
            </p:nvSpPr>
            <p:spPr>
              <a:xfrm>
                <a:off x="2806378" y="168175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8" name="Oval 67"/>
              <p:cNvSpPr/>
              <p:nvPr/>
            </p:nvSpPr>
            <p:spPr>
              <a:xfrm>
                <a:off x="2765897"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69" name="Oval 68"/>
              <p:cNvSpPr/>
              <p:nvPr/>
            </p:nvSpPr>
            <p:spPr>
              <a:xfrm>
                <a:off x="2599209" y="168175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70" name="Oval 69"/>
              <p:cNvSpPr/>
              <p:nvPr/>
            </p:nvSpPr>
            <p:spPr>
              <a:xfrm>
                <a:off x="2715891" y="1679377"/>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grpSp>
        <p:cxnSp>
          <p:nvCxnSpPr>
            <p:cNvPr id="71" name="Straight Connector 70"/>
            <p:cNvCxnSpPr/>
            <p:nvPr/>
          </p:nvCxnSpPr>
          <p:spPr>
            <a:xfrm>
              <a:off x="2561896" y="5588876"/>
              <a:ext cx="520263" cy="788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rot="5400000">
              <a:off x="923976" y="3407045"/>
              <a:ext cx="3441956" cy="196492"/>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77" name="TextBox 76"/>
            <p:cNvSpPr txBox="1"/>
            <p:nvPr/>
          </p:nvSpPr>
          <p:spPr>
            <a:xfrm>
              <a:off x="282769" y="4753302"/>
              <a:ext cx="1301510" cy="387798"/>
            </a:xfrm>
            <a:prstGeom prst="rect">
              <a:avLst/>
            </a:prstGeom>
            <a:noFill/>
          </p:spPr>
          <p:txBody>
            <a:bodyPr wrap="none" rtlCol="0">
              <a:spAutoFit/>
            </a:bodyPr>
            <a:lstStyle/>
            <a:p>
              <a:r>
                <a:rPr lang="en-US" sz="1500" dirty="0">
                  <a:solidFill>
                    <a:prstClr val="black"/>
                  </a:solidFill>
                </a:rPr>
                <a:t>SR Tunnel</a:t>
              </a:r>
              <a:endParaRPr lang="en-GB" sz="1500" dirty="0">
                <a:solidFill>
                  <a:prstClr val="black"/>
                </a:solidFill>
              </a:endParaRPr>
            </a:p>
          </p:txBody>
        </p:sp>
        <p:sp>
          <p:nvSpPr>
            <p:cNvPr id="78" name="TextBox 77"/>
            <p:cNvSpPr txBox="1"/>
            <p:nvPr/>
          </p:nvSpPr>
          <p:spPr>
            <a:xfrm>
              <a:off x="1555532" y="5213131"/>
              <a:ext cx="932486" cy="387798"/>
            </a:xfrm>
            <a:prstGeom prst="rect">
              <a:avLst/>
            </a:prstGeom>
            <a:noFill/>
          </p:spPr>
          <p:txBody>
            <a:bodyPr wrap="none" rtlCol="0">
              <a:spAutoFit/>
            </a:bodyPr>
            <a:lstStyle/>
            <a:p>
              <a:r>
                <a:rPr lang="en-US" sz="1500" dirty="0">
                  <a:solidFill>
                    <a:prstClr val="black"/>
                  </a:solidFill>
                </a:rPr>
                <a:t>Trench</a:t>
              </a:r>
              <a:endParaRPr lang="en-GB" sz="1500" dirty="0">
                <a:solidFill>
                  <a:prstClr val="black"/>
                </a:solidFill>
              </a:endParaRPr>
            </a:p>
          </p:txBody>
        </p:sp>
      </p:grpSp>
      <p:sp>
        <p:nvSpPr>
          <p:cNvPr id="82" name="Freeform 81"/>
          <p:cNvSpPr/>
          <p:nvPr/>
        </p:nvSpPr>
        <p:spPr>
          <a:xfrm>
            <a:off x="1090449" y="3277915"/>
            <a:ext cx="3210034" cy="1555749"/>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041" h="1866899">
                <a:moveTo>
                  <a:pt x="3744310" y="0"/>
                </a:moveTo>
                <a:cubicBezTo>
                  <a:pt x="3769929" y="587265"/>
                  <a:pt x="3852041" y="1179786"/>
                  <a:pt x="3752193" y="1442544"/>
                </a:cubicBezTo>
                <a:cubicBezTo>
                  <a:pt x="3652345" y="1705303"/>
                  <a:pt x="3358055" y="1547648"/>
                  <a:pt x="3145221" y="1576551"/>
                </a:cubicBezTo>
                <a:cubicBezTo>
                  <a:pt x="2932387" y="1605454"/>
                  <a:pt x="2690648" y="1572610"/>
                  <a:pt x="2475186" y="1615965"/>
                </a:cubicBezTo>
                <a:cubicBezTo>
                  <a:pt x="2259724" y="1659320"/>
                  <a:pt x="2149365" y="1806465"/>
                  <a:pt x="1852448" y="1836682"/>
                </a:cubicBezTo>
                <a:cubicBezTo>
                  <a:pt x="1555531" y="1866899"/>
                  <a:pt x="1002424" y="1853762"/>
                  <a:pt x="693683" y="1797269"/>
                </a:cubicBezTo>
                <a:cubicBezTo>
                  <a:pt x="384942" y="1740776"/>
                  <a:pt x="192471" y="1619250"/>
                  <a:pt x="0" y="1497724"/>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3" name="Freeform 82"/>
          <p:cNvSpPr/>
          <p:nvPr/>
        </p:nvSpPr>
        <p:spPr>
          <a:xfrm>
            <a:off x="954690" y="2831224"/>
            <a:ext cx="3229741" cy="1944863"/>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853762"/>
              <a:gd name="connsiteX1" fmla="*/ 3752193 w 3852041"/>
              <a:gd name="connsiteY1" fmla="*/ 1442544 h 1853762"/>
              <a:gd name="connsiteX2" fmla="*/ 3145221 w 3852041"/>
              <a:gd name="connsiteY2" fmla="*/ 1576551 h 1853762"/>
              <a:gd name="connsiteX3" fmla="*/ 2514359 w 3852041"/>
              <a:gd name="connsiteY3" fmla="*/ 1747452 h 1853762"/>
              <a:gd name="connsiteX4" fmla="*/ 1852448 w 3852041"/>
              <a:gd name="connsiteY4" fmla="*/ 1836682 h 1853762"/>
              <a:gd name="connsiteX5" fmla="*/ 693683 w 3852041"/>
              <a:gd name="connsiteY5" fmla="*/ 1797269 h 1853762"/>
              <a:gd name="connsiteX6" fmla="*/ 0 w 3852041"/>
              <a:gd name="connsiteY6" fmla="*/ 1497724 h 185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041" h="1853762">
                <a:moveTo>
                  <a:pt x="3744310" y="0"/>
                </a:moveTo>
                <a:cubicBezTo>
                  <a:pt x="3769929" y="587265"/>
                  <a:pt x="3852041" y="1179786"/>
                  <a:pt x="3752193" y="1442544"/>
                </a:cubicBezTo>
                <a:cubicBezTo>
                  <a:pt x="3652345" y="1705303"/>
                  <a:pt x="3351527" y="1525733"/>
                  <a:pt x="3145221" y="1576551"/>
                </a:cubicBezTo>
                <a:cubicBezTo>
                  <a:pt x="2938915" y="1627369"/>
                  <a:pt x="2729821" y="1704097"/>
                  <a:pt x="2514359" y="1747452"/>
                </a:cubicBezTo>
                <a:cubicBezTo>
                  <a:pt x="2298897" y="1790807"/>
                  <a:pt x="2155894" y="1828379"/>
                  <a:pt x="1852448" y="1836682"/>
                </a:cubicBezTo>
                <a:cubicBezTo>
                  <a:pt x="1549002" y="1844985"/>
                  <a:pt x="1002424" y="1853762"/>
                  <a:pt x="693683" y="1797269"/>
                </a:cubicBezTo>
                <a:cubicBezTo>
                  <a:pt x="384942" y="1740776"/>
                  <a:pt x="192471" y="1619250"/>
                  <a:pt x="0" y="1497724"/>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4" name="Freeform 83"/>
          <p:cNvSpPr/>
          <p:nvPr/>
        </p:nvSpPr>
        <p:spPr>
          <a:xfrm>
            <a:off x="1528380" y="3216604"/>
            <a:ext cx="3295431" cy="1574362"/>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846786 w 3954517"/>
              <a:gd name="connsiteY0" fmla="*/ 0 h 1866899"/>
              <a:gd name="connsiteX1" fmla="*/ 3854669 w 3954517"/>
              <a:gd name="connsiteY1" fmla="*/ 1442544 h 1866899"/>
              <a:gd name="connsiteX2" fmla="*/ 3247697 w 3954517"/>
              <a:gd name="connsiteY2" fmla="*/ 1576551 h 1866899"/>
              <a:gd name="connsiteX3" fmla="*/ 2577662 w 3954517"/>
              <a:gd name="connsiteY3" fmla="*/ 1615965 h 1866899"/>
              <a:gd name="connsiteX4" fmla="*/ 1954924 w 3954517"/>
              <a:gd name="connsiteY4" fmla="*/ 1836682 h 1866899"/>
              <a:gd name="connsiteX5" fmla="*/ 796159 w 3954517"/>
              <a:gd name="connsiteY5" fmla="*/ 1797269 h 1866899"/>
              <a:gd name="connsiteX6" fmla="*/ 0 w 3954517"/>
              <a:gd name="connsiteY6" fmla="*/ 1663262 h 1866899"/>
              <a:gd name="connsiteX0" fmla="*/ 3846786 w 3954517"/>
              <a:gd name="connsiteY0" fmla="*/ 0 h 1873468"/>
              <a:gd name="connsiteX1" fmla="*/ 3854669 w 3954517"/>
              <a:gd name="connsiteY1" fmla="*/ 1442544 h 1873468"/>
              <a:gd name="connsiteX2" fmla="*/ 3247697 w 3954517"/>
              <a:gd name="connsiteY2" fmla="*/ 1576551 h 1873468"/>
              <a:gd name="connsiteX3" fmla="*/ 2120462 w 3954517"/>
              <a:gd name="connsiteY3" fmla="*/ 1576551 h 1873468"/>
              <a:gd name="connsiteX4" fmla="*/ 1954924 w 3954517"/>
              <a:gd name="connsiteY4" fmla="*/ 1836682 h 1873468"/>
              <a:gd name="connsiteX5" fmla="*/ 796159 w 3954517"/>
              <a:gd name="connsiteY5" fmla="*/ 1797269 h 1873468"/>
              <a:gd name="connsiteX6" fmla="*/ 0 w 3954517"/>
              <a:gd name="connsiteY6" fmla="*/ 1663262 h 1873468"/>
              <a:gd name="connsiteX0" fmla="*/ 3846786 w 3954517"/>
              <a:gd name="connsiteY0" fmla="*/ 0 h 1889234"/>
              <a:gd name="connsiteX1" fmla="*/ 3854669 w 3954517"/>
              <a:gd name="connsiteY1" fmla="*/ 1442544 h 1889234"/>
              <a:gd name="connsiteX2" fmla="*/ 3247697 w 3954517"/>
              <a:gd name="connsiteY2" fmla="*/ 1576551 h 1889234"/>
              <a:gd name="connsiteX3" fmla="*/ 2120462 w 3954517"/>
              <a:gd name="connsiteY3" fmla="*/ 1576551 h 1889234"/>
              <a:gd name="connsiteX4" fmla="*/ 1671145 w 3954517"/>
              <a:gd name="connsiteY4" fmla="*/ 1852448 h 1889234"/>
              <a:gd name="connsiteX5" fmla="*/ 796159 w 3954517"/>
              <a:gd name="connsiteY5" fmla="*/ 1797269 h 1889234"/>
              <a:gd name="connsiteX6" fmla="*/ 0 w 3954517"/>
              <a:gd name="connsiteY6" fmla="*/ 1663262 h 188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4517" h="1889234">
                <a:moveTo>
                  <a:pt x="3846786" y="0"/>
                </a:moveTo>
                <a:cubicBezTo>
                  <a:pt x="3872405" y="587265"/>
                  <a:pt x="3954517" y="1179786"/>
                  <a:pt x="3854669" y="1442544"/>
                </a:cubicBezTo>
                <a:cubicBezTo>
                  <a:pt x="3754821" y="1705303"/>
                  <a:pt x="3536731" y="1554217"/>
                  <a:pt x="3247697" y="1576551"/>
                </a:cubicBezTo>
                <a:cubicBezTo>
                  <a:pt x="2958663" y="1598885"/>
                  <a:pt x="2383221" y="1530568"/>
                  <a:pt x="2120462" y="1576551"/>
                </a:cubicBezTo>
                <a:cubicBezTo>
                  <a:pt x="1857703" y="1622534"/>
                  <a:pt x="1891862" y="1815662"/>
                  <a:pt x="1671145" y="1852448"/>
                </a:cubicBezTo>
                <a:cubicBezTo>
                  <a:pt x="1450428" y="1889234"/>
                  <a:pt x="1074683" y="1828800"/>
                  <a:pt x="796159" y="1797269"/>
                </a:cubicBezTo>
                <a:cubicBezTo>
                  <a:pt x="517635" y="1765738"/>
                  <a:pt x="192471" y="1784788"/>
                  <a:pt x="0" y="1663262"/>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5" name="Freeform 84"/>
          <p:cNvSpPr/>
          <p:nvPr/>
        </p:nvSpPr>
        <p:spPr>
          <a:xfrm>
            <a:off x="1215258" y="3185950"/>
            <a:ext cx="4162534" cy="1608301"/>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1781503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937844"/>
              <a:gd name="connsiteX1" fmla="*/ 3752193 w 3852041"/>
              <a:gd name="connsiteY1" fmla="*/ 1442544 h 1937844"/>
              <a:gd name="connsiteX2" fmla="*/ 3145221 w 3852041"/>
              <a:gd name="connsiteY2" fmla="*/ 1576551 h 1937844"/>
              <a:gd name="connsiteX3" fmla="*/ 1781503 w 3852041"/>
              <a:gd name="connsiteY3" fmla="*/ 1615965 h 1937844"/>
              <a:gd name="connsiteX4" fmla="*/ 1032641 w 3852041"/>
              <a:gd name="connsiteY4" fmla="*/ 1907627 h 1937844"/>
              <a:gd name="connsiteX5" fmla="*/ 693683 w 3852041"/>
              <a:gd name="connsiteY5" fmla="*/ 1797269 h 1937844"/>
              <a:gd name="connsiteX6" fmla="*/ 0 w 3852041"/>
              <a:gd name="connsiteY6" fmla="*/ 1497724 h 1937844"/>
              <a:gd name="connsiteX0" fmla="*/ 4067503 w 4175234"/>
              <a:gd name="connsiteY0" fmla="*/ 0 h 1907627"/>
              <a:gd name="connsiteX1" fmla="*/ 4075386 w 4175234"/>
              <a:gd name="connsiteY1" fmla="*/ 1442544 h 1907627"/>
              <a:gd name="connsiteX2" fmla="*/ 3468414 w 4175234"/>
              <a:gd name="connsiteY2" fmla="*/ 1576551 h 1907627"/>
              <a:gd name="connsiteX3" fmla="*/ 2104696 w 4175234"/>
              <a:gd name="connsiteY3" fmla="*/ 1615965 h 1907627"/>
              <a:gd name="connsiteX4" fmla="*/ 1355834 w 4175234"/>
              <a:gd name="connsiteY4" fmla="*/ 1907627 h 1907627"/>
              <a:gd name="connsiteX5" fmla="*/ 1016876 w 4175234"/>
              <a:gd name="connsiteY5" fmla="*/ 1797269 h 1907627"/>
              <a:gd name="connsiteX6" fmla="*/ 323193 w 4175234"/>
              <a:gd name="connsiteY6" fmla="*/ 1497724 h 1907627"/>
              <a:gd name="connsiteX0" fmla="*/ 4428796 w 4536527"/>
              <a:gd name="connsiteY0" fmla="*/ 0 h 1936530"/>
              <a:gd name="connsiteX1" fmla="*/ 4436679 w 4536527"/>
              <a:gd name="connsiteY1" fmla="*/ 1442544 h 1936530"/>
              <a:gd name="connsiteX2" fmla="*/ 3829707 w 4536527"/>
              <a:gd name="connsiteY2" fmla="*/ 1576551 h 1936530"/>
              <a:gd name="connsiteX3" fmla="*/ 2465989 w 4536527"/>
              <a:gd name="connsiteY3" fmla="*/ 1615965 h 1936530"/>
              <a:gd name="connsiteX4" fmla="*/ 1717127 w 4536527"/>
              <a:gd name="connsiteY4" fmla="*/ 1907627 h 1936530"/>
              <a:gd name="connsiteX5" fmla="*/ 172107 w 4536527"/>
              <a:gd name="connsiteY5" fmla="*/ 1868213 h 1936530"/>
              <a:gd name="connsiteX6" fmla="*/ 684486 w 4536527"/>
              <a:gd name="connsiteY6" fmla="*/ 1497724 h 1936530"/>
              <a:gd name="connsiteX0" fmla="*/ 4887310 w 4995041"/>
              <a:gd name="connsiteY0" fmla="*/ 0 h 1929961"/>
              <a:gd name="connsiteX1" fmla="*/ 4895193 w 4995041"/>
              <a:gd name="connsiteY1" fmla="*/ 1442544 h 1929961"/>
              <a:gd name="connsiteX2" fmla="*/ 4288221 w 4995041"/>
              <a:gd name="connsiteY2" fmla="*/ 1576551 h 1929961"/>
              <a:gd name="connsiteX3" fmla="*/ 2924503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2601310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041" h="1929961">
                <a:moveTo>
                  <a:pt x="4887310" y="0"/>
                </a:moveTo>
                <a:cubicBezTo>
                  <a:pt x="4912929" y="587265"/>
                  <a:pt x="4995041" y="1179786"/>
                  <a:pt x="4895193" y="1442544"/>
                </a:cubicBezTo>
                <a:cubicBezTo>
                  <a:pt x="4795345" y="1705303"/>
                  <a:pt x="4670535" y="1547647"/>
                  <a:pt x="4288221" y="1576551"/>
                </a:cubicBezTo>
                <a:cubicBezTo>
                  <a:pt x="3905907" y="1605455"/>
                  <a:pt x="2953407" y="1560786"/>
                  <a:pt x="2601310" y="1615965"/>
                </a:cubicBezTo>
                <a:cubicBezTo>
                  <a:pt x="2249213" y="1671144"/>
                  <a:pt x="2356944" y="1877410"/>
                  <a:pt x="2175641" y="1907627"/>
                </a:cubicBezTo>
                <a:cubicBezTo>
                  <a:pt x="819807" y="1898430"/>
                  <a:pt x="993228" y="1929961"/>
                  <a:pt x="630621" y="1868213"/>
                </a:cubicBezTo>
                <a:cubicBezTo>
                  <a:pt x="268014" y="1806465"/>
                  <a:pt x="192471" y="1658664"/>
                  <a:pt x="0" y="1537138"/>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6" name="Freeform 85"/>
          <p:cNvSpPr/>
          <p:nvPr/>
        </p:nvSpPr>
        <p:spPr>
          <a:xfrm>
            <a:off x="1401379" y="3227553"/>
            <a:ext cx="4720898" cy="1608301"/>
          </a:xfrm>
          <a:custGeom>
            <a:avLst/>
            <a:gdLst>
              <a:gd name="connsiteX0" fmla="*/ 3744310 w 3795548"/>
              <a:gd name="connsiteY0" fmla="*/ 0 h 1866899"/>
              <a:gd name="connsiteX1" fmla="*/ 3752193 w 3795548"/>
              <a:gd name="connsiteY1" fmla="*/ 1442544 h 1866899"/>
              <a:gd name="connsiteX2" fmla="*/ 3484179 w 3795548"/>
              <a:gd name="connsiteY2" fmla="*/ 1608082 h 1866899"/>
              <a:gd name="connsiteX3" fmla="*/ 2475186 w 3795548"/>
              <a:gd name="connsiteY3" fmla="*/ 1615965 h 1866899"/>
              <a:gd name="connsiteX4" fmla="*/ 1852448 w 3795548"/>
              <a:gd name="connsiteY4" fmla="*/ 1836682 h 1866899"/>
              <a:gd name="connsiteX5" fmla="*/ 693683 w 3795548"/>
              <a:gd name="connsiteY5" fmla="*/ 1797269 h 1866899"/>
              <a:gd name="connsiteX6" fmla="*/ 0 w 3795548"/>
              <a:gd name="connsiteY6" fmla="*/ 1497724 h 1866899"/>
              <a:gd name="connsiteX0" fmla="*/ 3744310 w 3810000"/>
              <a:gd name="connsiteY0" fmla="*/ 0 h 1866899"/>
              <a:gd name="connsiteX1" fmla="*/ 3752193 w 3810000"/>
              <a:gd name="connsiteY1" fmla="*/ 1442544 h 1866899"/>
              <a:gd name="connsiteX2" fmla="*/ 3397469 w 3810000"/>
              <a:gd name="connsiteY2" fmla="*/ 1600200 h 1866899"/>
              <a:gd name="connsiteX3" fmla="*/ 2475186 w 3810000"/>
              <a:gd name="connsiteY3" fmla="*/ 1615965 h 1866899"/>
              <a:gd name="connsiteX4" fmla="*/ 1852448 w 3810000"/>
              <a:gd name="connsiteY4" fmla="*/ 1836682 h 1866899"/>
              <a:gd name="connsiteX5" fmla="*/ 693683 w 3810000"/>
              <a:gd name="connsiteY5" fmla="*/ 1797269 h 1866899"/>
              <a:gd name="connsiteX6" fmla="*/ 0 w 3810000"/>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2475186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866899"/>
              <a:gd name="connsiteX1" fmla="*/ 3752193 w 3852041"/>
              <a:gd name="connsiteY1" fmla="*/ 1442544 h 1866899"/>
              <a:gd name="connsiteX2" fmla="*/ 3145221 w 3852041"/>
              <a:gd name="connsiteY2" fmla="*/ 1576551 h 1866899"/>
              <a:gd name="connsiteX3" fmla="*/ 1781503 w 3852041"/>
              <a:gd name="connsiteY3" fmla="*/ 1615965 h 1866899"/>
              <a:gd name="connsiteX4" fmla="*/ 1852448 w 3852041"/>
              <a:gd name="connsiteY4" fmla="*/ 1836682 h 1866899"/>
              <a:gd name="connsiteX5" fmla="*/ 693683 w 3852041"/>
              <a:gd name="connsiteY5" fmla="*/ 1797269 h 1866899"/>
              <a:gd name="connsiteX6" fmla="*/ 0 w 3852041"/>
              <a:gd name="connsiteY6" fmla="*/ 1497724 h 1866899"/>
              <a:gd name="connsiteX0" fmla="*/ 3744310 w 3852041"/>
              <a:gd name="connsiteY0" fmla="*/ 0 h 1937844"/>
              <a:gd name="connsiteX1" fmla="*/ 3752193 w 3852041"/>
              <a:gd name="connsiteY1" fmla="*/ 1442544 h 1937844"/>
              <a:gd name="connsiteX2" fmla="*/ 3145221 w 3852041"/>
              <a:gd name="connsiteY2" fmla="*/ 1576551 h 1937844"/>
              <a:gd name="connsiteX3" fmla="*/ 1781503 w 3852041"/>
              <a:gd name="connsiteY3" fmla="*/ 1615965 h 1937844"/>
              <a:gd name="connsiteX4" fmla="*/ 1032641 w 3852041"/>
              <a:gd name="connsiteY4" fmla="*/ 1907627 h 1937844"/>
              <a:gd name="connsiteX5" fmla="*/ 693683 w 3852041"/>
              <a:gd name="connsiteY5" fmla="*/ 1797269 h 1937844"/>
              <a:gd name="connsiteX6" fmla="*/ 0 w 3852041"/>
              <a:gd name="connsiteY6" fmla="*/ 1497724 h 1937844"/>
              <a:gd name="connsiteX0" fmla="*/ 4067503 w 4175234"/>
              <a:gd name="connsiteY0" fmla="*/ 0 h 1907627"/>
              <a:gd name="connsiteX1" fmla="*/ 4075386 w 4175234"/>
              <a:gd name="connsiteY1" fmla="*/ 1442544 h 1907627"/>
              <a:gd name="connsiteX2" fmla="*/ 3468414 w 4175234"/>
              <a:gd name="connsiteY2" fmla="*/ 1576551 h 1907627"/>
              <a:gd name="connsiteX3" fmla="*/ 2104696 w 4175234"/>
              <a:gd name="connsiteY3" fmla="*/ 1615965 h 1907627"/>
              <a:gd name="connsiteX4" fmla="*/ 1355834 w 4175234"/>
              <a:gd name="connsiteY4" fmla="*/ 1907627 h 1907627"/>
              <a:gd name="connsiteX5" fmla="*/ 1016876 w 4175234"/>
              <a:gd name="connsiteY5" fmla="*/ 1797269 h 1907627"/>
              <a:gd name="connsiteX6" fmla="*/ 323193 w 4175234"/>
              <a:gd name="connsiteY6" fmla="*/ 1497724 h 1907627"/>
              <a:gd name="connsiteX0" fmla="*/ 4428796 w 4536527"/>
              <a:gd name="connsiteY0" fmla="*/ 0 h 1936530"/>
              <a:gd name="connsiteX1" fmla="*/ 4436679 w 4536527"/>
              <a:gd name="connsiteY1" fmla="*/ 1442544 h 1936530"/>
              <a:gd name="connsiteX2" fmla="*/ 3829707 w 4536527"/>
              <a:gd name="connsiteY2" fmla="*/ 1576551 h 1936530"/>
              <a:gd name="connsiteX3" fmla="*/ 2465989 w 4536527"/>
              <a:gd name="connsiteY3" fmla="*/ 1615965 h 1936530"/>
              <a:gd name="connsiteX4" fmla="*/ 1717127 w 4536527"/>
              <a:gd name="connsiteY4" fmla="*/ 1907627 h 1936530"/>
              <a:gd name="connsiteX5" fmla="*/ 172107 w 4536527"/>
              <a:gd name="connsiteY5" fmla="*/ 1868213 h 1936530"/>
              <a:gd name="connsiteX6" fmla="*/ 684486 w 4536527"/>
              <a:gd name="connsiteY6" fmla="*/ 1497724 h 1936530"/>
              <a:gd name="connsiteX0" fmla="*/ 4887310 w 4995041"/>
              <a:gd name="connsiteY0" fmla="*/ 0 h 1929961"/>
              <a:gd name="connsiteX1" fmla="*/ 4895193 w 4995041"/>
              <a:gd name="connsiteY1" fmla="*/ 1442544 h 1929961"/>
              <a:gd name="connsiteX2" fmla="*/ 4288221 w 4995041"/>
              <a:gd name="connsiteY2" fmla="*/ 1576551 h 1929961"/>
              <a:gd name="connsiteX3" fmla="*/ 2924503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2601310 w 4995041"/>
              <a:gd name="connsiteY3" fmla="*/ 1615965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1871515 w 4995041"/>
              <a:gd name="connsiteY3" fmla="*/ 1623848 h 1929961"/>
              <a:gd name="connsiteX4" fmla="*/ 2175641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1871515 w 4995041"/>
              <a:gd name="connsiteY3" fmla="*/ 1623848 h 1929961"/>
              <a:gd name="connsiteX4" fmla="*/ 1633508 w 4995041"/>
              <a:gd name="connsiteY4" fmla="*/ 1907627 h 1929961"/>
              <a:gd name="connsiteX5" fmla="*/ 630621 w 4995041"/>
              <a:gd name="connsiteY5" fmla="*/ 1868213 h 1929961"/>
              <a:gd name="connsiteX6" fmla="*/ 0 w 4995041"/>
              <a:gd name="connsiteY6" fmla="*/ 1537138 h 1929961"/>
              <a:gd name="connsiteX0" fmla="*/ 4887310 w 4995041"/>
              <a:gd name="connsiteY0" fmla="*/ 0 h 1929961"/>
              <a:gd name="connsiteX1" fmla="*/ 4895193 w 4995041"/>
              <a:gd name="connsiteY1" fmla="*/ 1442544 h 1929961"/>
              <a:gd name="connsiteX2" fmla="*/ 4288221 w 4995041"/>
              <a:gd name="connsiteY2" fmla="*/ 1576551 h 1929961"/>
              <a:gd name="connsiteX3" fmla="*/ 1996623 w 4995041"/>
              <a:gd name="connsiteY3" fmla="*/ 1600199 h 1929961"/>
              <a:gd name="connsiteX4" fmla="*/ 1633508 w 4995041"/>
              <a:gd name="connsiteY4" fmla="*/ 1907627 h 1929961"/>
              <a:gd name="connsiteX5" fmla="*/ 630621 w 4995041"/>
              <a:gd name="connsiteY5" fmla="*/ 1868213 h 1929961"/>
              <a:gd name="connsiteX6" fmla="*/ 0 w 4995041"/>
              <a:gd name="connsiteY6" fmla="*/ 1537138 h 192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041" h="1929961">
                <a:moveTo>
                  <a:pt x="4887310" y="0"/>
                </a:moveTo>
                <a:cubicBezTo>
                  <a:pt x="4912929" y="587265"/>
                  <a:pt x="4995041" y="1179786"/>
                  <a:pt x="4895193" y="1442544"/>
                </a:cubicBezTo>
                <a:cubicBezTo>
                  <a:pt x="4795345" y="1705303"/>
                  <a:pt x="4771316" y="1550275"/>
                  <a:pt x="4288221" y="1576551"/>
                </a:cubicBezTo>
                <a:cubicBezTo>
                  <a:pt x="3805126" y="1602827"/>
                  <a:pt x="2439075" y="1545020"/>
                  <a:pt x="1996623" y="1600199"/>
                </a:cubicBezTo>
                <a:cubicBezTo>
                  <a:pt x="1554171" y="1655378"/>
                  <a:pt x="1814811" y="1877410"/>
                  <a:pt x="1633508" y="1907627"/>
                </a:cubicBezTo>
                <a:cubicBezTo>
                  <a:pt x="277674" y="1898430"/>
                  <a:pt x="902872" y="1929961"/>
                  <a:pt x="630621" y="1868213"/>
                </a:cubicBezTo>
                <a:cubicBezTo>
                  <a:pt x="358370" y="1806465"/>
                  <a:pt x="192471" y="1658664"/>
                  <a:pt x="0" y="1537138"/>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2" name="Freeform 71"/>
          <p:cNvSpPr/>
          <p:nvPr/>
        </p:nvSpPr>
        <p:spPr>
          <a:xfrm>
            <a:off x="2928665" y="1445172"/>
            <a:ext cx="2451318" cy="3194708"/>
          </a:xfrm>
          <a:custGeom>
            <a:avLst/>
            <a:gdLst>
              <a:gd name="connsiteX0" fmla="*/ 122183 w 3182007"/>
              <a:gd name="connsiteY0" fmla="*/ 0 h 4162097"/>
              <a:gd name="connsiteX1" fmla="*/ 106418 w 3182007"/>
              <a:gd name="connsiteY1" fmla="*/ 3570890 h 4162097"/>
              <a:gd name="connsiteX2" fmla="*/ 145831 w 3182007"/>
              <a:gd name="connsiteY2" fmla="*/ 3547242 h 4162097"/>
              <a:gd name="connsiteX3" fmla="*/ 981404 w 3182007"/>
              <a:gd name="connsiteY3" fmla="*/ 3523594 h 4162097"/>
              <a:gd name="connsiteX4" fmla="*/ 2833852 w 3182007"/>
              <a:gd name="connsiteY4" fmla="*/ 3515711 h 4162097"/>
              <a:gd name="connsiteX5" fmla="*/ 3070335 w 3182007"/>
              <a:gd name="connsiteY5" fmla="*/ 3413235 h 4162097"/>
              <a:gd name="connsiteX6" fmla="*/ 3109749 w 3182007"/>
              <a:gd name="connsiteY6" fmla="*/ 993228 h 4162097"/>
              <a:gd name="connsiteX7" fmla="*/ 3109749 w 3182007"/>
              <a:gd name="connsiteY7" fmla="*/ 993228 h 4162097"/>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19555 w 3179379"/>
              <a:gd name="connsiteY0" fmla="*/ 0 h 3833649"/>
              <a:gd name="connsiteX1" fmla="*/ 143203 w 3179379"/>
              <a:gd name="connsiteY1" fmla="*/ 3547242 h 3833649"/>
              <a:gd name="connsiteX2" fmla="*/ 978776 w 3179379"/>
              <a:gd name="connsiteY2" fmla="*/ 3523594 h 3833649"/>
              <a:gd name="connsiteX3" fmla="*/ 2831224 w 3179379"/>
              <a:gd name="connsiteY3" fmla="*/ 3515711 h 3833649"/>
              <a:gd name="connsiteX4" fmla="*/ 3067707 w 3179379"/>
              <a:gd name="connsiteY4" fmla="*/ 3413235 h 3833649"/>
              <a:gd name="connsiteX5" fmla="*/ 3107121 w 3179379"/>
              <a:gd name="connsiteY5" fmla="*/ 993228 h 3833649"/>
              <a:gd name="connsiteX6" fmla="*/ 3107121 w 317937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2669" h="3833649">
                <a:moveTo>
                  <a:pt x="32845" y="0"/>
                </a:moveTo>
                <a:cubicBezTo>
                  <a:pt x="37772" y="739009"/>
                  <a:pt x="0" y="2983624"/>
                  <a:pt x="143203" y="3570890"/>
                </a:cubicBezTo>
                <a:cubicBezTo>
                  <a:pt x="179989" y="3712780"/>
                  <a:pt x="642445" y="3539359"/>
                  <a:pt x="892066" y="3523594"/>
                </a:cubicBezTo>
                <a:lnTo>
                  <a:pt x="2744514" y="3515711"/>
                </a:lnTo>
                <a:cubicBezTo>
                  <a:pt x="3092669" y="3497318"/>
                  <a:pt x="2935014" y="3833649"/>
                  <a:pt x="2980997" y="3413235"/>
                </a:cubicBezTo>
                <a:cubicBezTo>
                  <a:pt x="3026980" y="2992821"/>
                  <a:pt x="3020411" y="993228"/>
                  <a:pt x="3020411" y="993228"/>
                </a:cubicBezTo>
                <a:lnTo>
                  <a:pt x="3020411" y="993228"/>
                </a:ln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3" name="Freeform 72"/>
          <p:cNvSpPr/>
          <p:nvPr/>
        </p:nvSpPr>
        <p:spPr>
          <a:xfrm>
            <a:off x="3009681" y="1486775"/>
            <a:ext cx="2577224" cy="3194708"/>
          </a:xfrm>
          <a:custGeom>
            <a:avLst/>
            <a:gdLst>
              <a:gd name="connsiteX0" fmla="*/ 122183 w 3182007"/>
              <a:gd name="connsiteY0" fmla="*/ 0 h 4162097"/>
              <a:gd name="connsiteX1" fmla="*/ 106418 w 3182007"/>
              <a:gd name="connsiteY1" fmla="*/ 3570890 h 4162097"/>
              <a:gd name="connsiteX2" fmla="*/ 145831 w 3182007"/>
              <a:gd name="connsiteY2" fmla="*/ 3547242 h 4162097"/>
              <a:gd name="connsiteX3" fmla="*/ 981404 w 3182007"/>
              <a:gd name="connsiteY3" fmla="*/ 3523594 h 4162097"/>
              <a:gd name="connsiteX4" fmla="*/ 2833852 w 3182007"/>
              <a:gd name="connsiteY4" fmla="*/ 3515711 h 4162097"/>
              <a:gd name="connsiteX5" fmla="*/ 3070335 w 3182007"/>
              <a:gd name="connsiteY5" fmla="*/ 3413235 h 4162097"/>
              <a:gd name="connsiteX6" fmla="*/ 3109749 w 3182007"/>
              <a:gd name="connsiteY6" fmla="*/ 993228 h 4162097"/>
              <a:gd name="connsiteX7" fmla="*/ 3109749 w 3182007"/>
              <a:gd name="connsiteY7" fmla="*/ 993228 h 4162097"/>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19555 w 3179379"/>
              <a:gd name="connsiteY0" fmla="*/ 0 h 3833649"/>
              <a:gd name="connsiteX1" fmla="*/ 143203 w 3179379"/>
              <a:gd name="connsiteY1" fmla="*/ 3547242 h 3833649"/>
              <a:gd name="connsiteX2" fmla="*/ 978776 w 3179379"/>
              <a:gd name="connsiteY2" fmla="*/ 3523594 h 3833649"/>
              <a:gd name="connsiteX3" fmla="*/ 2831224 w 3179379"/>
              <a:gd name="connsiteY3" fmla="*/ 3515711 h 3833649"/>
              <a:gd name="connsiteX4" fmla="*/ 3067707 w 3179379"/>
              <a:gd name="connsiteY4" fmla="*/ 3413235 h 3833649"/>
              <a:gd name="connsiteX5" fmla="*/ 3107121 w 3179379"/>
              <a:gd name="connsiteY5" fmla="*/ 993228 h 3833649"/>
              <a:gd name="connsiteX6" fmla="*/ 3107121 w 317937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2669" h="3833649">
                <a:moveTo>
                  <a:pt x="32845" y="0"/>
                </a:moveTo>
                <a:cubicBezTo>
                  <a:pt x="37772" y="739009"/>
                  <a:pt x="0" y="2983624"/>
                  <a:pt x="143203" y="3570890"/>
                </a:cubicBezTo>
                <a:cubicBezTo>
                  <a:pt x="179989" y="3712780"/>
                  <a:pt x="642445" y="3539359"/>
                  <a:pt x="892066" y="3523594"/>
                </a:cubicBezTo>
                <a:lnTo>
                  <a:pt x="2744514" y="3515711"/>
                </a:lnTo>
                <a:cubicBezTo>
                  <a:pt x="3092669" y="3497318"/>
                  <a:pt x="2935014" y="3833649"/>
                  <a:pt x="2980997" y="3413235"/>
                </a:cubicBezTo>
                <a:cubicBezTo>
                  <a:pt x="3026980" y="2992821"/>
                  <a:pt x="3020411" y="993228"/>
                  <a:pt x="3020411" y="993228"/>
                </a:cubicBezTo>
                <a:lnTo>
                  <a:pt x="3020411" y="993228"/>
                </a:ln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4" name="Freeform 73"/>
          <p:cNvSpPr/>
          <p:nvPr/>
        </p:nvSpPr>
        <p:spPr>
          <a:xfrm>
            <a:off x="2965888" y="1462689"/>
            <a:ext cx="2577224" cy="3194708"/>
          </a:xfrm>
          <a:custGeom>
            <a:avLst/>
            <a:gdLst>
              <a:gd name="connsiteX0" fmla="*/ 122183 w 3182007"/>
              <a:gd name="connsiteY0" fmla="*/ 0 h 4162097"/>
              <a:gd name="connsiteX1" fmla="*/ 106418 w 3182007"/>
              <a:gd name="connsiteY1" fmla="*/ 3570890 h 4162097"/>
              <a:gd name="connsiteX2" fmla="*/ 145831 w 3182007"/>
              <a:gd name="connsiteY2" fmla="*/ 3547242 h 4162097"/>
              <a:gd name="connsiteX3" fmla="*/ 981404 w 3182007"/>
              <a:gd name="connsiteY3" fmla="*/ 3523594 h 4162097"/>
              <a:gd name="connsiteX4" fmla="*/ 2833852 w 3182007"/>
              <a:gd name="connsiteY4" fmla="*/ 3515711 h 4162097"/>
              <a:gd name="connsiteX5" fmla="*/ 3070335 w 3182007"/>
              <a:gd name="connsiteY5" fmla="*/ 3413235 h 4162097"/>
              <a:gd name="connsiteX6" fmla="*/ 3109749 w 3182007"/>
              <a:gd name="connsiteY6" fmla="*/ 993228 h 4162097"/>
              <a:gd name="connsiteX7" fmla="*/ 3109749 w 3182007"/>
              <a:gd name="connsiteY7" fmla="*/ 993228 h 4162097"/>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22183 w 3182007"/>
              <a:gd name="connsiteY0" fmla="*/ 0 h 3833649"/>
              <a:gd name="connsiteX1" fmla="*/ 106418 w 3182007"/>
              <a:gd name="connsiteY1" fmla="*/ 3570890 h 3833649"/>
              <a:gd name="connsiteX2" fmla="*/ 145831 w 3182007"/>
              <a:gd name="connsiteY2" fmla="*/ 3547242 h 3833649"/>
              <a:gd name="connsiteX3" fmla="*/ 981404 w 3182007"/>
              <a:gd name="connsiteY3" fmla="*/ 3523594 h 3833649"/>
              <a:gd name="connsiteX4" fmla="*/ 2833852 w 3182007"/>
              <a:gd name="connsiteY4" fmla="*/ 3515711 h 3833649"/>
              <a:gd name="connsiteX5" fmla="*/ 3070335 w 3182007"/>
              <a:gd name="connsiteY5" fmla="*/ 3413235 h 3833649"/>
              <a:gd name="connsiteX6" fmla="*/ 3109749 w 3182007"/>
              <a:gd name="connsiteY6" fmla="*/ 993228 h 3833649"/>
              <a:gd name="connsiteX7" fmla="*/ 3109749 w 3182007"/>
              <a:gd name="connsiteY7" fmla="*/ 993228 h 3833649"/>
              <a:gd name="connsiteX0" fmla="*/ 119555 w 3179379"/>
              <a:gd name="connsiteY0" fmla="*/ 0 h 3833649"/>
              <a:gd name="connsiteX1" fmla="*/ 143203 w 3179379"/>
              <a:gd name="connsiteY1" fmla="*/ 3547242 h 3833649"/>
              <a:gd name="connsiteX2" fmla="*/ 978776 w 3179379"/>
              <a:gd name="connsiteY2" fmla="*/ 3523594 h 3833649"/>
              <a:gd name="connsiteX3" fmla="*/ 2831224 w 3179379"/>
              <a:gd name="connsiteY3" fmla="*/ 3515711 h 3833649"/>
              <a:gd name="connsiteX4" fmla="*/ 3067707 w 3179379"/>
              <a:gd name="connsiteY4" fmla="*/ 3413235 h 3833649"/>
              <a:gd name="connsiteX5" fmla="*/ 3107121 w 3179379"/>
              <a:gd name="connsiteY5" fmla="*/ 993228 h 3833649"/>
              <a:gd name="connsiteX6" fmla="*/ 3107121 w 317937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 name="connsiteX0" fmla="*/ 32845 w 3092669"/>
              <a:gd name="connsiteY0" fmla="*/ 0 h 3833649"/>
              <a:gd name="connsiteX1" fmla="*/ 143203 w 3092669"/>
              <a:gd name="connsiteY1" fmla="*/ 3570890 h 3833649"/>
              <a:gd name="connsiteX2" fmla="*/ 892066 w 3092669"/>
              <a:gd name="connsiteY2" fmla="*/ 3523594 h 3833649"/>
              <a:gd name="connsiteX3" fmla="*/ 2744514 w 3092669"/>
              <a:gd name="connsiteY3" fmla="*/ 3515711 h 3833649"/>
              <a:gd name="connsiteX4" fmla="*/ 2980997 w 3092669"/>
              <a:gd name="connsiteY4" fmla="*/ 3413235 h 3833649"/>
              <a:gd name="connsiteX5" fmla="*/ 3020411 w 3092669"/>
              <a:gd name="connsiteY5" fmla="*/ 993228 h 3833649"/>
              <a:gd name="connsiteX6" fmla="*/ 3020411 w 3092669"/>
              <a:gd name="connsiteY6" fmla="*/ 993228 h 383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2669" h="3833649">
                <a:moveTo>
                  <a:pt x="32845" y="0"/>
                </a:moveTo>
                <a:cubicBezTo>
                  <a:pt x="37772" y="739009"/>
                  <a:pt x="0" y="2983624"/>
                  <a:pt x="143203" y="3570890"/>
                </a:cubicBezTo>
                <a:cubicBezTo>
                  <a:pt x="179989" y="3712780"/>
                  <a:pt x="642445" y="3539359"/>
                  <a:pt x="892066" y="3523594"/>
                </a:cubicBezTo>
                <a:lnTo>
                  <a:pt x="2744514" y="3515711"/>
                </a:lnTo>
                <a:cubicBezTo>
                  <a:pt x="3092669" y="3497318"/>
                  <a:pt x="2935014" y="3833649"/>
                  <a:pt x="2980997" y="3413235"/>
                </a:cubicBezTo>
                <a:cubicBezTo>
                  <a:pt x="3026980" y="2992821"/>
                  <a:pt x="3020411" y="993228"/>
                  <a:pt x="3020411" y="993228"/>
                </a:cubicBezTo>
                <a:lnTo>
                  <a:pt x="3020411" y="993228"/>
                </a:ln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5" name="Freeform 74"/>
          <p:cNvSpPr/>
          <p:nvPr/>
        </p:nvSpPr>
        <p:spPr>
          <a:xfrm>
            <a:off x="2791126" y="1478019"/>
            <a:ext cx="3392460" cy="3400808"/>
          </a:xfrm>
          <a:custGeom>
            <a:avLst/>
            <a:gdLst>
              <a:gd name="connsiteX0" fmla="*/ 528145 w 4721772"/>
              <a:gd name="connsiteY0" fmla="*/ 0 h 4045169"/>
              <a:gd name="connsiteX1" fmla="*/ 551793 w 4721772"/>
              <a:gd name="connsiteY1" fmla="*/ 3452648 h 4045169"/>
              <a:gd name="connsiteX2" fmla="*/ 591207 w 4721772"/>
              <a:gd name="connsiteY2" fmla="*/ 3555124 h 4045169"/>
              <a:gd name="connsiteX3" fmla="*/ 4099034 w 4721772"/>
              <a:gd name="connsiteY3" fmla="*/ 3539358 h 4045169"/>
              <a:gd name="connsiteX4" fmla="*/ 4327634 w 4721772"/>
              <a:gd name="connsiteY4" fmla="*/ 1458310 h 4045169"/>
              <a:gd name="connsiteX5" fmla="*/ 4327634 w 4721772"/>
              <a:gd name="connsiteY5" fmla="*/ 1458310 h 4045169"/>
              <a:gd name="connsiteX0" fmla="*/ 236483 w 4180489"/>
              <a:gd name="connsiteY0" fmla="*/ 0 h 4033345"/>
              <a:gd name="connsiteX1" fmla="*/ 260131 w 4180489"/>
              <a:gd name="connsiteY1" fmla="*/ 3452648 h 4033345"/>
              <a:gd name="connsiteX2" fmla="*/ 1797269 w 4180489"/>
              <a:gd name="connsiteY2" fmla="*/ 3484179 h 4033345"/>
              <a:gd name="connsiteX3" fmla="*/ 3807372 w 4180489"/>
              <a:gd name="connsiteY3" fmla="*/ 3539358 h 4033345"/>
              <a:gd name="connsiteX4" fmla="*/ 4035972 w 4180489"/>
              <a:gd name="connsiteY4" fmla="*/ 1458310 h 4033345"/>
              <a:gd name="connsiteX5" fmla="*/ 4035972 w 4180489"/>
              <a:gd name="connsiteY5" fmla="*/ 1458310 h 4033345"/>
              <a:gd name="connsiteX0" fmla="*/ 126946 w 4070952"/>
              <a:gd name="connsiteY0" fmla="*/ 0 h 4080970"/>
              <a:gd name="connsiteX1" fmla="*/ 260131 w 4070952"/>
              <a:gd name="connsiteY1" fmla="*/ 3500273 h 4080970"/>
              <a:gd name="connsiteX2" fmla="*/ 1687732 w 4070952"/>
              <a:gd name="connsiteY2" fmla="*/ 3484179 h 4080970"/>
              <a:gd name="connsiteX3" fmla="*/ 3697835 w 4070952"/>
              <a:gd name="connsiteY3" fmla="*/ 3539358 h 4080970"/>
              <a:gd name="connsiteX4" fmla="*/ 3926435 w 4070952"/>
              <a:gd name="connsiteY4" fmla="*/ 1458310 h 4080970"/>
              <a:gd name="connsiteX5" fmla="*/ 3926435 w 4070952"/>
              <a:gd name="connsiteY5" fmla="*/ 1458310 h 40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952" h="4080970">
                <a:moveTo>
                  <a:pt x="126946" y="0"/>
                </a:moveTo>
                <a:cubicBezTo>
                  <a:pt x="133515" y="1430063"/>
                  <a:pt x="0" y="2919576"/>
                  <a:pt x="260131" y="3500273"/>
                </a:cubicBezTo>
                <a:cubicBezTo>
                  <a:pt x="520262" y="4080970"/>
                  <a:pt x="1114781" y="3477665"/>
                  <a:pt x="1687732" y="3484179"/>
                </a:cubicBezTo>
                <a:cubicBezTo>
                  <a:pt x="2260683" y="3490693"/>
                  <a:pt x="3324718" y="3877003"/>
                  <a:pt x="3697835" y="3539358"/>
                </a:cubicBezTo>
                <a:cubicBezTo>
                  <a:pt x="4070952" y="3201713"/>
                  <a:pt x="3926435" y="1458310"/>
                  <a:pt x="3926435" y="1458310"/>
                </a:cubicBezTo>
                <a:lnTo>
                  <a:pt x="3926435" y="1458310"/>
                </a:lnTo>
              </a:path>
            </a:pathLst>
          </a:cu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79" name="Freeform 78"/>
          <p:cNvSpPr/>
          <p:nvPr/>
        </p:nvSpPr>
        <p:spPr>
          <a:xfrm>
            <a:off x="4663966" y="2318845"/>
            <a:ext cx="587922" cy="2153526"/>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0" name="Freeform 79"/>
          <p:cNvSpPr/>
          <p:nvPr/>
        </p:nvSpPr>
        <p:spPr>
          <a:xfrm>
            <a:off x="3980793" y="2246587"/>
            <a:ext cx="1391526" cy="2162285"/>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dirty="0">
              <a:solidFill>
                <a:prstClr val="black"/>
              </a:solidFill>
            </a:endParaRPr>
          </a:p>
        </p:txBody>
      </p:sp>
      <p:sp>
        <p:nvSpPr>
          <p:cNvPr id="81" name="Freeform 80"/>
          <p:cNvSpPr/>
          <p:nvPr/>
        </p:nvSpPr>
        <p:spPr>
          <a:xfrm>
            <a:off x="5425966" y="2450224"/>
            <a:ext cx="670033" cy="2149147"/>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7" name="Freeform 86"/>
          <p:cNvSpPr/>
          <p:nvPr/>
        </p:nvSpPr>
        <p:spPr>
          <a:xfrm>
            <a:off x="4707622" y="2255345"/>
            <a:ext cx="587922" cy="2153526"/>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8" name="Freeform 87"/>
          <p:cNvSpPr/>
          <p:nvPr/>
        </p:nvSpPr>
        <p:spPr>
          <a:xfrm flipH="1">
            <a:off x="5378887" y="2389189"/>
            <a:ext cx="562332" cy="2210183"/>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89" name="Freeform 88"/>
          <p:cNvSpPr/>
          <p:nvPr/>
        </p:nvSpPr>
        <p:spPr>
          <a:xfrm>
            <a:off x="4119563" y="2385220"/>
            <a:ext cx="1259325" cy="2214152"/>
          </a:xfrm>
          <a:custGeom>
            <a:avLst/>
            <a:gdLst>
              <a:gd name="connsiteX0" fmla="*/ 646386 w 705506"/>
              <a:gd name="connsiteY0" fmla="*/ 0 h 2584231"/>
              <a:gd name="connsiteX1" fmla="*/ 662151 w 705506"/>
              <a:gd name="connsiteY1" fmla="*/ 2081048 h 2584231"/>
              <a:gd name="connsiteX2" fmla="*/ 386255 w 705506"/>
              <a:gd name="connsiteY2" fmla="*/ 2561896 h 2584231"/>
              <a:gd name="connsiteX3" fmla="*/ 78827 w 705506"/>
              <a:gd name="connsiteY3" fmla="*/ 2215055 h 2584231"/>
              <a:gd name="connsiteX4" fmla="*/ 0 w 705506"/>
              <a:gd name="connsiteY4" fmla="*/ 614855 h 2584231"/>
              <a:gd name="connsiteX5" fmla="*/ 0 w 705506"/>
              <a:gd name="connsiteY5" fmla="*/ 614855 h 25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506" h="2584231">
                <a:moveTo>
                  <a:pt x="646386" y="0"/>
                </a:moveTo>
                <a:cubicBezTo>
                  <a:pt x="675946" y="827032"/>
                  <a:pt x="705506" y="1654065"/>
                  <a:pt x="662151" y="2081048"/>
                </a:cubicBezTo>
                <a:cubicBezTo>
                  <a:pt x="618796" y="2508031"/>
                  <a:pt x="483476" y="2539561"/>
                  <a:pt x="386255" y="2561896"/>
                </a:cubicBezTo>
                <a:cubicBezTo>
                  <a:pt x="289034" y="2584231"/>
                  <a:pt x="143203" y="2539562"/>
                  <a:pt x="78827" y="2215055"/>
                </a:cubicBezTo>
                <a:cubicBezTo>
                  <a:pt x="14451" y="1890548"/>
                  <a:pt x="0" y="614855"/>
                  <a:pt x="0" y="614855"/>
                </a:cubicBezTo>
                <a:lnTo>
                  <a:pt x="0" y="614855"/>
                </a:lnTo>
              </a:path>
            </a:pathLst>
          </a:custGeom>
          <a:ln w="158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90" name="Freeform 89"/>
          <p:cNvSpPr/>
          <p:nvPr/>
        </p:nvSpPr>
        <p:spPr>
          <a:xfrm>
            <a:off x="2803032" y="1489925"/>
            <a:ext cx="1888031" cy="3400808"/>
          </a:xfrm>
          <a:custGeom>
            <a:avLst/>
            <a:gdLst>
              <a:gd name="connsiteX0" fmla="*/ 528145 w 4721772"/>
              <a:gd name="connsiteY0" fmla="*/ 0 h 4045169"/>
              <a:gd name="connsiteX1" fmla="*/ 551793 w 4721772"/>
              <a:gd name="connsiteY1" fmla="*/ 3452648 h 4045169"/>
              <a:gd name="connsiteX2" fmla="*/ 591207 w 4721772"/>
              <a:gd name="connsiteY2" fmla="*/ 3555124 h 4045169"/>
              <a:gd name="connsiteX3" fmla="*/ 4099034 w 4721772"/>
              <a:gd name="connsiteY3" fmla="*/ 3539358 h 4045169"/>
              <a:gd name="connsiteX4" fmla="*/ 4327634 w 4721772"/>
              <a:gd name="connsiteY4" fmla="*/ 1458310 h 4045169"/>
              <a:gd name="connsiteX5" fmla="*/ 4327634 w 4721772"/>
              <a:gd name="connsiteY5" fmla="*/ 1458310 h 4045169"/>
              <a:gd name="connsiteX0" fmla="*/ 236483 w 4180489"/>
              <a:gd name="connsiteY0" fmla="*/ 0 h 4033345"/>
              <a:gd name="connsiteX1" fmla="*/ 260131 w 4180489"/>
              <a:gd name="connsiteY1" fmla="*/ 3452648 h 4033345"/>
              <a:gd name="connsiteX2" fmla="*/ 1797269 w 4180489"/>
              <a:gd name="connsiteY2" fmla="*/ 3484179 h 4033345"/>
              <a:gd name="connsiteX3" fmla="*/ 3807372 w 4180489"/>
              <a:gd name="connsiteY3" fmla="*/ 3539358 h 4033345"/>
              <a:gd name="connsiteX4" fmla="*/ 4035972 w 4180489"/>
              <a:gd name="connsiteY4" fmla="*/ 1458310 h 4033345"/>
              <a:gd name="connsiteX5" fmla="*/ 4035972 w 4180489"/>
              <a:gd name="connsiteY5" fmla="*/ 1458310 h 4033345"/>
              <a:gd name="connsiteX0" fmla="*/ 126946 w 4070952"/>
              <a:gd name="connsiteY0" fmla="*/ 0 h 4080970"/>
              <a:gd name="connsiteX1" fmla="*/ 260131 w 4070952"/>
              <a:gd name="connsiteY1" fmla="*/ 3500273 h 4080970"/>
              <a:gd name="connsiteX2" fmla="*/ 1687732 w 4070952"/>
              <a:gd name="connsiteY2" fmla="*/ 3484179 h 4080970"/>
              <a:gd name="connsiteX3" fmla="*/ 3697835 w 4070952"/>
              <a:gd name="connsiteY3" fmla="*/ 3539358 h 4080970"/>
              <a:gd name="connsiteX4" fmla="*/ 3926435 w 4070952"/>
              <a:gd name="connsiteY4" fmla="*/ 1458310 h 4080970"/>
              <a:gd name="connsiteX5" fmla="*/ 3926435 w 4070952"/>
              <a:gd name="connsiteY5" fmla="*/ 1458310 h 40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952" h="4080970">
                <a:moveTo>
                  <a:pt x="126946" y="0"/>
                </a:moveTo>
                <a:cubicBezTo>
                  <a:pt x="133515" y="1430063"/>
                  <a:pt x="0" y="2919576"/>
                  <a:pt x="260131" y="3500273"/>
                </a:cubicBezTo>
                <a:cubicBezTo>
                  <a:pt x="520262" y="4080970"/>
                  <a:pt x="1114781" y="3477665"/>
                  <a:pt x="1687732" y="3484179"/>
                </a:cubicBezTo>
                <a:cubicBezTo>
                  <a:pt x="2260683" y="3490693"/>
                  <a:pt x="3324718" y="3877003"/>
                  <a:pt x="3697835" y="3539358"/>
                </a:cubicBezTo>
                <a:cubicBezTo>
                  <a:pt x="4070952" y="3201713"/>
                  <a:pt x="3926435" y="1458310"/>
                  <a:pt x="3926435" y="1458310"/>
                </a:cubicBezTo>
                <a:lnTo>
                  <a:pt x="3926435" y="1458310"/>
                </a:lnTo>
              </a:path>
            </a:pathLst>
          </a:cu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91" name="Freeform 90"/>
          <p:cNvSpPr/>
          <p:nvPr/>
        </p:nvSpPr>
        <p:spPr>
          <a:xfrm>
            <a:off x="2846689" y="1529612"/>
            <a:ext cx="2467468" cy="3400808"/>
          </a:xfrm>
          <a:custGeom>
            <a:avLst/>
            <a:gdLst>
              <a:gd name="connsiteX0" fmla="*/ 528145 w 4721772"/>
              <a:gd name="connsiteY0" fmla="*/ 0 h 4045169"/>
              <a:gd name="connsiteX1" fmla="*/ 551793 w 4721772"/>
              <a:gd name="connsiteY1" fmla="*/ 3452648 h 4045169"/>
              <a:gd name="connsiteX2" fmla="*/ 591207 w 4721772"/>
              <a:gd name="connsiteY2" fmla="*/ 3555124 h 4045169"/>
              <a:gd name="connsiteX3" fmla="*/ 4099034 w 4721772"/>
              <a:gd name="connsiteY3" fmla="*/ 3539358 h 4045169"/>
              <a:gd name="connsiteX4" fmla="*/ 4327634 w 4721772"/>
              <a:gd name="connsiteY4" fmla="*/ 1458310 h 4045169"/>
              <a:gd name="connsiteX5" fmla="*/ 4327634 w 4721772"/>
              <a:gd name="connsiteY5" fmla="*/ 1458310 h 4045169"/>
              <a:gd name="connsiteX0" fmla="*/ 236483 w 4180489"/>
              <a:gd name="connsiteY0" fmla="*/ 0 h 4033345"/>
              <a:gd name="connsiteX1" fmla="*/ 260131 w 4180489"/>
              <a:gd name="connsiteY1" fmla="*/ 3452648 h 4033345"/>
              <a:gd name="connsiteX2" fmla="*/ 1797269 w 4180489"/>
              <a:gd name="connsiteY2" fmla="*/ 3484179 h 4033345"/>
              <a:gd name="connsiteX3" fmla="*/ 3807372 w 4180489"/>
              <a:gd name="connsiteY3" fmla="*/ 3539358 h 4033345"/>
              <a:gd name="connsiteX4" fmla="*/ 4035972 w 4180489"/>
              <a:gd name="connsiteY4" fmla="*/ 1458310 h 4033345"/>
              <a:gd name="connsiteX5" fmla="*/ 4035972 w 4180489"/>
              <a:gd name="connsiteY5" fmla="*/ 1458310 h 4033345"/>
              <a:gd name="connsiteX0" fmla="*/ 126946 w 4070952"/>
              <a:gd name="connsiteY0" fmla="*/ 0 h 4080970"/>
              <a:gd name="connsiteX1" fmla="*/ 260131 w 4070952"/>
              <a:gd name="connsiteY1" fmla="*/ 3500273 h 4080970"/>
              <a:gd name="connsiteX2" fmla="*/ 1687732 w 4070952"/>
              <a:gd name="connsiteY2" fmla="*/ 3484179 h 4080970"/>
              <a:gd name="connsiteX3" fmla="*/ 3697835 w 4070952"/>
              <a:gd name="connsiteY3" fmla="*/ 3539358 h 4080970"/>
              <a:gd name="connsiteX4" fmla="*/ 3926435 w 4070952"/>
              <a:gd name="connsiteY4" fmla="*/ 1458310 h 4080970"/>
              <a:gd name="connsiteX5" fmla="*/ 3926435 w 4070952"/>
              <a:gd name="connsiteY5" fmla="*/ 1458310 h 408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952" h="4080970">
                <a:moveTo>
                  <a:pt x="126946" y="0"/>
                </a:moveTo>
                <a:cubicBezTo>
                  <a:pt x="133515" y="1430063"/>
                  <a:pt x="0" y="2919576"/>
                  <a:pt x="260131" y="3500273"/>
                </a:cubicBezTo>
                <a:cubicBezTo>
                  <a:pt x="520262" y="4080970"/>
                  <a:pt x="1114781" y="3477665"/>
                  <a:pt x="1687732" y="3484179"/>
                </a:cubicBezTo>
                <a:cubicBezTo>
                  <a:pt x="2260683" y="3490693"/>
                  <a:pt x="3324718" y="3877003"/>
                  <a:pt x="3697835" y="3539358"/>
                </a:cubicBezTo>
                <a:cubicBezTo>
                  <a:pt x="4070952" y="3201713"/>
                  <a:pt x="3926435" y="1458310"/>
                  <a:pt x="3926435" y="1458310"/>
                </a:cubicBezTo>
                <a:lnTo>
                  <a:pt x="3926435" y="1458310"/>
                </a:lnTo>
              </a:path>
            </a:pathLst>
          </a:cu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nvGrpSpPr>
          <p:cNvPr id="98" name="Group 97"/>
          <p:cNvGrpSpPr/>
          <p:nvPr/>
        </p:nvGrpSpPr>
        <p:grpSpPr>
          <a:xfrm>
            <a:off x="4349560" y="620804"/>
            <a:ext cx="2222811" cy="323165"/>
            <a:chOff x="4321256" y="833976"/>
            <a:chExt cx="2667373" cy="387798"/>
          </a:xfrm>
        </p:grpSpPr>
        <p:sp>
          <p:nvSpPr>
            <p:cNvPr id="92" name="TextBox 91"/>
            <p:cNvSpPr txBox="1"/>
            <p:nvPr/>
          </p:nvSpPr>
          <p:spPr>
            <a:xfrm>
              <a:off x="4321256" y="833976"/>
              <a:ext cx="1972079" cy="387798"/>
            </a:xfrm>
            <a:prstGeom prst="rect">
              <a:avLst/>
            </a:prstGeom>
            <a:noFill/>
          </p:spPr>
          <p:txBody>
            <a:bodyPr wrap="none" rtlCol="0">
              <a:spAutoFit/>
            </a:bodyPr>
            <a:lstStyle/>
            <a:p>
              <a:r>
                <a:rPr lang="en-US" sz="1500">
                  <a:solidFill>
                    <a:prstClr val="black"/>
                  </a:solidFill>
                </a:rPr>
                <a:t>Low level signals</a:t>
              </a:r>
              <a:endParaRPr lang="en-GB" sz="1500" dirty="0">
                <a:solidFill>
                  <a:prstClr val="black"/>
                </a:solidFill>
              </a:endParaRPr>
            </a:p>
          </p:txBody>
        </p:sp>
        <p:sp>
          <p:nvSpPr>
            <p:cNvPr id="95" name="Arc 94"/>
            <p:cNvSpPr/>
            <p:nvPr/>
          </p:nvSpPr>
          <p:spPr>
            <a:xfrm flipV="1">
              <a:off x="5380265" y="865411"/>
              <a:ext cx="1608364" cy="155122"/>
            </a:xfrm>
            <a:prstGeom prst="arc">
              <a:avLst/>
            </a:prstGeom>
            <a:ln w="28575">
              <a:solidFill>
                <a:srgbClr val="51A02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grpSp>
        <p:nvGrpSpPr>
          <p:cNvPr id="99" name="Group 98"/>
          <p:cNvGrpSpPr/>
          <p:nvPr/>
        </p:nvGrpSpPr>
        <p:grpSpPr>
          <a:xfrm>
            <a:off x="5325321" y="1006402"/>
            <a:ext cx="1735303" cy="323165"/>
            <a:chOff x="5581181" y="1304784"/>
            <a:chExt cx="2082363" cy="387798"/>
          </a:xfrm>
        </p:grpSpPr>
        <p:sp>
          <p:nvSpPr>
            <p:cNvPr id="93" name="TextBox 92"/>
            <p:cNvSpPr txBox="1"/>
            <p:nvPr/>
          </p:nvSpPr>
          <p:spPr>
            <a:xfrm>
              <a:off x="5581181" y="1304784"/>
              <a:ext cx="1389226" cy="387798"/>
            </a:xfrm>
            <a:prstGeom prst="rect">
              <a:avLst/>
            </a:prstGeom>
            <a:noFill/>
          </p:spPr>
          <p:txBody>
            <a:bodyPr wrap="none" rtlCol="0">
              <a:spAutoFit/>
            </a:bodyPr>
            <a:lstStyle/>
            <a:p>
              <a:r>
                <a:rPr lang="en-US" sz="1500" dirty="0">
                  <a:solidFill>
                    <a:prstClr val="black"/>
                  </a:solidFill>
                </a:rPr>
                <a:t>Optic fibers</a:t>
              </a:r>
              <a:endParaRPr lang="en-GB" sz="1500" dirty="0">
                <a:solidFill>
                  <a:prstClr val="black"/>
                </a:solidFill>
              </a:endParaRPr>
            </a:p>
          </p:txBody>
        </p:sp>
        <p:sp>
          <p:nvSpPr>
            <p:cNvPr id="96" name="Arc 95"/>
            <p:cNvSpPr/>
            <p:nvPr/>
          </p:nvSpPr>
          <p:spPr>
            <a:xfrm flipV="1">
              <a:off x="6055180" y="1393368"/>
              <a:ext cx="1608364" cy="155122"/>
            </a:xfrm>
            <a:prstGeom prst="arc">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grpSp>
        <p:nvGrpSpPr>
          <p:cNvPr id="100" name="Group 99"/>
          <p:cNvGrpSpPr/>
          <p:nvPr/>
        </p:nvGrpSpPr>
        <p:grpSpPr>
          <a:xfrm>
            <a:off x="5580122" y="1393844"/>
            <a:ext cx="2102696" cy="323165"/>
            <a:chOff x="6299637" y="1721163"/>
            <a:chExt cx="2523235" cy="387798"/>
          </a:xfrm>
        </p:grpSpPr>
        <p:sp>
          <p:nvSpPr>
            <p:cNvPr id="94" name="TextBox 93"/>
            <p:cNvSpPr txBox="1"/>
            <p:nvPr/>
          </p:nvSpPr>
          <p:spPr>
            <a:xfrm>
              <a:off x="6299637" y="1721163"/>
              <a:ext cx="1802801" cy="387798"/>
            </a:xfrm>
            <a:prstGeom prst="rect">
              <a:avLst/>
            </a:prstGeom>
            <a:noFill/>
          </p:spPr>
          <p:txBody>
            <a:bodyPr wrap="none" rtlCol="0">
              <a:spAutoFit/>
            </a:bodyPr>
            <a:lstStyle/>
            <a:p>
              <a:r>
                <a:rPr lang="en-US" sz="1500" dirty="0">
                  <a:solidFill>
                    <a:prstClr val="black"/>
                  </a:solidFill>
                </a:rPr>
                <a:t>Network cables</a:t>
              </a:r>
              <a:endParaRPr lang="en-GB" sz="1500" dirty="0">
                <a:solidFill>
                  <a:prstClr val="black"/>
                </a:solidFill>
              </a:endParaRPr>
            </a:p>
          </p:txBody>
        </p:sp>
        <p:sp>
          <p:nvSpPr>
            <p:cNvPr id="97" name="Arc 96"/>
            <p:cNvSpPr/>
            <p:nvPr/>
          </p:nvSpPr>
          <p:spPr>
            <a:xfrm flipV="1">
              <a:off x="7214508" y="1785254"/>
              <a:ext cx="1608364" cy="155122"/>
            </a:xfrm>
            <a:prstGeom prst="arc">
              <a:avLst/>
            </a:prstGeom>
            <a:solidFill>
              <a:schemeClr val="bg1"/>
            </a:solidFill>
            <a:ln w="28575">
              <a:solidFill>
                <a:srgbClr val="ED77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grpSp>
        <p:nvGrpSpPr>
          <p:cNvPr id="101" name="Group 100"/>
          <p:cNvGrpSpPr/>
          <p:nvPr/>
        </p:nvGrpSpPr>
        <p:grpSpPr>
          <a:xfrm>
            <a:off x="6430830" y="1758607"/>
            <a:ext cx="1748910" cy="323165"/>
            <a:chOff x="6299637" y="1721163"/>
            <a:chExt cx="2098692" cy="387798"/>
          </a:xfrm>
        </p:grpSpPr>
        <p:sp>
          <p:nvSpPr>
            <p:cNvPr id="102" name="TextBox 101"/>
            <p:cNvSpPr txBox="1"/>
            <p:nvPr/>
          </p:nvSpPr>
          <p:spPr>
            <a:xfrm>
              <a:off x="6299637" y="1721163"/>
              <a:ext cx="1354602" cy="387798"/>
            </a:xfrm>
            <a:prstGeom prst="rect">
              <a:avLst/>
            </a:prstGeom>
            <a:noFill/>
          </p:spPr>
          <p:txBody>
            <a:bodyPr wrap="none" rtlCol="0">
              <a:spAutoFit/>
            </a:bodyPr>
            <a:lstStyle/>
            <a:p>
              <a:r>
                <a:rPr lang="en-US" sz="1500" dirty="0">
                  <a:solidFill>
                    <a:prstClr val="black"/>
                  </a:solidFill>
                </a:rPr>
                <a:t>Serial lines</a:t>
              </a:r>
              <a:endParaRPr lang="en-GB" sz="1500" dirty="0">
                <a:solidFill>
                  <a:prstClr val="black"/>
                </a:solidFill>
              </a:endParaRPr>
            </a:p>
          </p:txBody>
        </p:sp>
        <p:sp>
          <p:nvSpPr>
            <p:cNvPr id="103" name="Arc 102"/>
            <p:cNvSpPr/>
            <p:nvPr/>
          </p:nvSpPr>
          <p:spPr>
            <a:xfrm flipV="1">
              <a:off x="6789965" y="1801582"/>
              <a:ext cx="1608364" cy="155122"/>
            </a:xfrm>
            <a:prstGeom prst="arc">
              <a:avLst/>
            </a:prstGeom>
            <a:solidFill>
              <a:schemeClr val="bg1"/>
            </a:solidFill>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grpSp>
      <p:sp>
        <p:nvSpPr>
          <p:cNvPr id="104" name="Freeform 103"/>
          <p:cNvSpPr/>
          <p:nvPr/>
        </p:nvSpPr>
        <p:spPr>
          <a:xfrm>
            <a:off x="3857625" y="3326947"/>
            <a:ext cx="2190750" cy="1155473"/>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105" name="Freeform 104"/>
          <p:cNvSpPr/>
          <p:nvPr/>
        </p:nvSpPr>
        <p:spPr>
          <a:xfrm>
            <a:off x="3984625" y="3374572"/>
            <a:ext cx="1403803" cy="1234848"/>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106" name="Freeform 105"/>
          <p:cNvSpPr/>
          <p:nvPr/>
        </p:nvSpPr>
        <p:spPr>
          <a:xfrm>
            <a:off x="4111625" y="3390447"/>
            <a:ext cx="993322" cy="1203098"/>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107" name="Freeform 106"/>
          <p:cNvSpPr/>
          <p:nvPr/>
        </p:nvSpPr>
        <p:spPr>
          <a:xfrm flipH="1">
            <a:off x="4007303" y="3476625"/>
            <a:ext cx="2047875" cy="1197428"/>
          </a:xfrm>
          <a:custGeom>
            <a:avLst/>
            <a:gdLst>
              <a:gd name="connsiteX0" fmla="*/ 73479 w 1191986"/>
              <a:gd name="connsiteY0" fmla="*/ 97971 h 1443718"/>
              <a:gd name="connsiteX1" fmla="*/ 81643 w 1191986"/>
              <a:gd name="connsiteY1" fmla="*/ 1053193 h 1443718"/>
              <a:gd name="connsiteX2" fmla="*/ 563336 w 1191986"/>
              <a:gd name="connsiteY2" fmla="*/ 1428750 h 1443718"/>
              <a:gd name="connsiteX3" fmla="*/ 1069521 w 1191986"/>
              <a:gd name="connsiteY3" fmla="*/ 1143000 h 1443718"/>
              <a:gd name="connsiteX4" fmla="*/ 1191986 w 1191986"/>
              <a:gd name="connsiteY4" fmla="*/ 0 h 1443718"/>
              <a:gd name="connsiteX5" fmla="*/ 1191986 w 1191986"/>
              <a:gd name="connsiteY5" fmla="*/ 0 h 14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86" h="1443718">
                <a:moveTo>
                  <a:pt x="73479" y="97971"/>
                </a:moveTo>
                <a:cubicBezTo>
                  <a:pt x="36739" y="464684"/>
                  <a:pt x="0" y="831397"/>
                  <a:pt x="81643" y="1053193"/>
                </a:cubicBezTo>
                <a:cubicBezTo>
                  <a:pt x="163286" y="1274989"/>
                  <a:pt x="398690" y="1413782"/>
                  <a:pt x="563336" y="1428750"/>
                </a:cubicBezTo>
                <a:cubicBezTo>
                  <a:pt x="727982" y="1443718"/>
                  <a:pt x="964746" y="1381125"/>
                  <a:pt x="1069521" y="1143000"/>
                </a:cubicBezTo>
                <a:cubicBezTo>
                  <a:pt x="1174296" y="904875"/>
                  <a:pt x="1191986" y="0"/>
                  <a:pt x="1191986" y="0"/>
                </a:cubicBezTo>
                <a:lnTo>
                  <a:pt x="1191986" y="0"/>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00">
              <a:solidFill>
                <a:prstClr val="black"/>
              </a:solidFill>
            </a:endParaRPr>
          </a:p>
        </p:txBody>
      </p:sp>
      <p:sp>
        <p:nvSpPr>
          <p:cNvPr id="108" name="Oval 107"/>
          <p:cNvSpPr/>
          <p:nvPr/>
        </p:nvSpPr>
        <p:spPr>
          <a:xfrm>
            <a:off x="2699845" y="4177862"/>
            <a:ext cx="1773621" cy="643758"/>
          </a:xfrm>
          <a:prstGeom prst="ellipse">
            <a:avLst/>
          </a:prstGeom>
          <a:solidFill>
            <a:srgbClr val="FF0000">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prstClr val="white"/>
              </a:solidFill>
            </a:endParaRPr>
          </a:p>
        </p:txBody>
      </p:sp>
      <p:sp>
        <p:nvSpPr>
          <p:cNvPr id="109" name="TextBox 108"/>
          <p:cNvSpPr txBox="1"/>
          <p:nvPr/>
        </p:nvSpPr>
        <p:spPr>
          <a:xfrm>
            <a:off x="1314355" y="3573549"/>
            <a:ext cx="2157876" cy="323165"/>
          </a:xfrm>
          <a:prstGeom prst="rect">
            <a:avLst/>
          </a:prstGeom>
          <a:noFill/>
        </p:spPr>
        <p:txBody>
          <a:bodyPr wrap="square" rtlCol="0">
            <a:spAutoFit/>
          </a:bodyPr>
          <a:lstStyle/>
          <a:p>
            <a:r>
              <a:rPr lang="en-US" sz="1500" b="1" dirty="0">
                <a:solidFill>
                  <a:srgbClr val="FF0000"/>
                </a:solidFill>
              </a:rPr>
              <a:t>Bottleneck!</a:t>
            </a:r>
          </a:p>
        </p:txBody>
      </p:sp>
      <p:cxnSp>
        <p:nvCxnSpPr>
          <p:cNvPr id="111" name="Straight Arrow Connector 110"/>
          <p:cNvCxnSpPr/>
          <p:nvPr/>
        </p:nvCxnSpPr>
        <p:spPr>
          <a:xfrm>
            <a:off x="2325415" y="3855983"/>
            <a:ext cx="479534" cy="4598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6913649" y="2146942"/>
            <a:ext cx="1290738" cy="451534"/>
          </a:xfrm>
          <a:prstGeom prst="rect">
            <a:avLst/>
          </a:prstGeom>
          <a:noFill/>
        </p:spPr>
        <p:txBody>
          <a:bodyPr wrap="none" rtlCol="0">
            <a:spAutoFit/>
          </a:bodyPr>
          <a:lstStyle/>
          <a:p>
            <a:r>
              <a:rPr lang="en-US" sz="1167" b="1" dirty="0">
                <a:solidFill>
                  <a:prstClr val="black"/>
                </a:solidFill>
              </a:rPr>
              <a:t>One row of</a:t>
            </a:r>
          </a:p>
          <a:p>
            <a:r>
              <a:rPr lang="en-US" sz="1167" b="1" dirty="0">
                <a:solidFill>
                  <a:prstClr val="black"/>
                </a:solidFill>
              </a:rPr>
              <a:t>cubicles only…</a:t>
            </a:r>
            <a:endParaRPr lang="en-GB" sz="1167" b="1" dirty="0">
              <a:solidFill>
                <a:prstClr val="black"/>
              </a:solidFill>
            </a:endParaRPr>
          </a:p>
        </p:txBody>
      </p:sp>
      <p:sp>
        <p:nvSpPr>
          <p:cNvPr id="112" name="TextBox 111"/>
          <p:cNvSpPr txBox="1"/>
          <p:nvPr/>
        </p:nvSpPr>
        <p:spPr>
          <a:xfrm>
            <a:off x="6440324" y="3952881"/>
            <a:ext cx="418704" cy="323165"/>
          </a:xfrm>
          <a:prstGeom prst="rect">
            <a:avLst/>
          </a:prstGeom>
          <a:noFill/>
        </p:spPr>
        <p:txBody>
          <a:bodyPr wrap="none" rtlCol="0">
            <a:spAutoFit/>
          </a:bodyPr>
          <a:lstStyle/>
          <a:p>
            <a:r>
              <a:rPr lang="en-US" sz="1500" dirty="0">
                <a:solidFill>
                  <a:prstClr val="black"/>
                </a:solidFill>
              </a:rPr>
              <a:t>TZ</a:t>
            </a:r>
            <a:endParaRPr lang="en-GB" sz="1500" dirty="0">
              <a:solidFill>
                <a:prstClr val="black"/>
              </a:solidFill>
            </a:endParaRPr>
          </a:p>
        </p:txBody>
      </p:sp>
    </p:spTree>
    <p:extLst>
      <p:ext uri="{BB962C8B-B14F-4D97-AF65-F5344CB8AC3E}">
        <p14:creationId xmlns:p14="http://schemas.microsoft.com/office/powerpoint/2010/main" val="109644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linds(horizontal)">
                                      <p:cBhvr>
                                        <p:cTn id="7" dur="500"/>
                                        <p:tgtEl>
                                          <p:spTgt spid="9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blinds(horizontal)">
                                      <p:cBhvr>
                                        <p:cTn id="10" dur="500"/>
                                        <p:tgtEl>
                                          <p:spTgt spid="9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blinds(horizontal)">
                                      <p:cBhvr>
                                        <p:cTn id="13" dur="500"/>
                                        <p:tgtEl>
                                          <p:spTgt spid="75"/>
                                        </p:tgtEl>
                                      </p:cBhvr>
                                    </p:animEffect>
                                  </p:childTnLst>
                                </p:cTn>
                              </p:par>
                              <p:par>
                                <p:cTn id="14" presetID="3" presetClass="entr" presetSubtype="10" fill="hold"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blinds(horizontal)">
                                      <p:cBhvr>
                                        <p:cTn id="16" dur="500"/>
                                        <p:tgtEl>
                                          <p:spTgt spid="9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blinds(horizontal)">
                                      <p:cBhvr>
                                        <p:cTn id="21" dur="500"/>
                                        <p:tgtEl>
                                          <p:spTgt spid="7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blinds(horizontal)">
                                      <p:cBhvr>
                                        <p:cTn id="24" dur="500"/>
                                        <p:tgtEl>
                                          <p:spTgt spid="7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blinds(horizontal)">
                                      <p:cBhvr>
                                        <p:cTn id="27" dur="500"/>
                                        <p:tgtEl>
                                          <p:spTgt spid="73"/>
                                        </p:tgtEl>
                                      </p:cBhvr>
                                    </p:animEffect>
                                  </p:childTnLst>
                                </p:cTn>
                              </p:par>
                              <p:par>
                                <p:cTn id="28" presetID="3" presetClass="entr" presetSubtype="10" fill="hold" nodeType="with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blinds(horizontal)">
                                      <p:cBhvr>
                                        <p:cTn id="30" dur="500"/>
                                        <p:tgtEl>
                                          <p:spTgt spid="9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blinds(horizontal)">
                                      <p:cBhvr>
                                        <p:cTn id="35" dur="500"/>
                                        <p:tgtEl>
                                          <p:spTgt spid="8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blinds(horizontal)">
                                      <p:cBhvr>
                                        <p:cTn id="38" dur="500"/>
                                        <p:tgtEl>
                                          <p:spTgt spid="7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blinds(horizontal)">
                                      <p:cBhvr>
                                        <p:cTn id="41" dur="500"/>
                                        <p:tgtEl>
                                          <p:spTgt spid="8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blinds(horizontal)">
                                      <p:cBhvr>
                                        <p:cTn id="44" dur="500"/>
                                        <p:tgtEl>
                                          <p:spTgt spid="88"/>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blinds(horizontal)">
                                      <p:cBhvr>
                                        <p:cTn id="47" dur="500"/>
                                        <p:tgtEl>
                                          <p:spTgt spid="8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linds(horizontal)">
                                      <p:cBhvr>
                                        <p:cTn id="50" dur="500"/>
                                        <p:tgtEl>
                                          <p:spTgt spid="81"/>
                                        </p:tgtEl>
                                      </p:cBhvr>
                                    </p:animEffect>
                                  </p:childTnLst>
                                </p:cTn>
                              </p:par>
                              <p:par>
                                <p:cTn id="51" presetID="3" presetClass="entr" presetSubtype="1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animEffect transition="in" filter="blinds(horizontal)">
                                      <p:cBhvr>
                                        <p:cTn id="53" dur="500"/>
                                        <p:tgtEl>
                                          <p:spTgt spid="10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07"/>
                                        </p:tgtEl>
                                        <p:attrNameLst>
                                          <p:attrName>style.visibility</p:attrName>
                                        </p:attrNameLst>
                                      </p:cBhvr>
                                      <p:to>
                                        <p:strVal val="visible"/>
                                      </p:to>
                                    </p:set>
                                    <p:animEffect transition="in" filter="blinds(horizontal)">
                                      <p:cBhvr>
                                        <p:cTn id="58" dur="500"/>
                                        <p:tgtEl>
                                          <p:spTgt spid="107"/>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05"/>
                                        </p:tgtEl>
                                        <p:attrNameLst>
                                          <p:attrName>style.visibility</p:attrName>
                                        </p:attrNameLst>
                                      </p:cBhvr>
                                      <p:to>
                                        <p:strVal val="visible"/>
                                      </p:to>
                                    </p:set>
                                    <p:animEffect transition="in" filter="blinds(horizontal)">
                                      <p:cBhvr>
                                        <p:cTn id="61" dur="500"/>
                                        <p:tgtEl>
                                          <p:spTgt spid="105"/>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04"/>
                                        </p:tgtEl>
                                        <p:attrNameLst>
                                          <p:attrName>style.visibility</p:attrName>
                                        </p:attrNameLst>
                                      </p:cBhvr>
                                      <p:to>
                                        <p:strVal val="visible"/>
                                      </p:to>
                                    </p:set>
                                    <p:animEffect transition="in" filter="blinds(horizontal)">
                                      <p:cBhvr>
                                        <p:cTn id="64" dur="500"/>
                                        <p:tgtEl>
                                          <p:spTgt spid="10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blinds(horizontal)">
                                      <p:cBhvr>
                                        <p:cTn id="67" dur="500"/>
                                        <p:tgtEl>
                                          <p:spTgt spid="106"/>
                                        </p:tgtEl>
                                      </p:cBhvr>
                                    </p:animEffect>
                                  </p:childTnLst>
                                </p:cTn>
                              </p:par>
                              <p:par>
                                <p:cTn id="68" presetID="3" presetClass="entr" presetSubtype="10" fill="hold" nodeType="withEffect">
                                  <p:stCondLst>
                                    <p:cond delay="0"/>
                                  </p:stCondLst>
                                  <p:childTnLst>
                                    <p:set>
                                      <p:cBhvr>
                                        <p:cTn id="69" dur="1" fill="hold">
                                          <p:stCondLst>
                                            <p:cond delay="0"/>
                                          </p:stCondLst>
                                        </p:cTn>
                                        <p:tgtEl>
                                          <p:spTgt spid="101"/>
                                        </p:tgtEl>
                                        <p:attrNameLst>
                                          <p:attrName>style.visibility</p:attrName>
                                        </p:attrNameLst>
                                      </p:cBhvr>
                                      <p:to>
                                        <p:strVal val="visible"/>
                                      </p:to>
                                    </p:set>
                                    <p:animEffect transition="in" filter="blinds(horizontal)">
                                      <p:cBhvr>
                                        <p:cTn id="70" dur="500"/>
                                        <p:tgtEl>
                                          <p:spTgt spid="101"/>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10"/>
                                        </p:tgtEl>
                                        <p:attrNameLst>
                                          <p:attrName>style.visibility</p:attrName>
                                        </p:attrNameLst>
                                      </p:cBhvr>
                                      <p:to>
                                        <p:strVal val="visible"/>
                                      </p:to>
                                    </p:set>
                                    <p:animEffect transition="in" filter="blinds(horizontal)">
                                      <p:cBhvr>
                                        <p:cTn id="75" dur="500"/>
                                        <p:tgtEl>
                                          <p:spTgt spid="110"/>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08"/>
                                        </p:tgtEl>
                                        <p:attrNameLst>
                                          <p:attrName>style.visibility</p:attrName>
                                        </p:attrNameLst>
                                      </p:cBhvr>
                                      <p:to>
                                        <p:strVal val="visible"/>
                                      </p:to>
                                    </p:set>
                                    <p:animEffect transition="in" filter="blinds(horizontal)">
                                      <p:cBhvr>
                                        <p:cTn id="80" dur="500"/>
                                        <p:tgtEl>
                                          <p:spTgt spid="108"/>
                                        </p:tgtEl>
                                      </p:cBhvr>
                                    </p:animEffect>
                                  </p:childTnLst>
                                </p:cTn>
                              </p:par>
                              <p:par>
                                <p:cTn id="81" presetID="3" presetClass="entr" presetSubtype="10" fill="hold" nodeType="withEffect">
                                  <p:stCondLst>
                                    <p:cond delay="0"/>
                                  </p:stCondLst>
                                  <p:childTnLst>
                                    <p:set>
                                      <p:cBhvr>
                                        <p:cTn id="82" dur="1" fill="hold">
                                          <p:stCondLst>
                                            <p:cond delay="0"/>
                                          </p:stCondLst>
                                        </p:cTn>
                                        <p:tgtEl>
                                          <p:spTgt spid="111"/>
                                        </p:tgtEl>
                                        <p:attrNameLst>
                                          <p:attrName>style.visibility</p:attrName>
                                        </p:attrNameLst>
                                      </p:cBhvr>
                                      <p:to>
                                        <p:strVal val="visible"/>
                                      </p:to>
                                    </p:set>
                                    <p:animEffect transition="in" filter="blinds(horizontal)">
                                      <p:cBhvr>
                                        <p:cTn id="83" dur="500"/>
                                        <p:tgtEl>
                                          <p:spTgt spid="111"/>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109"/>
                                        </p:tgtEl>
                                        <p:attrNameLst>
                                          <p:attrName>style.visibility</p:attrName>
                                        </p:attrNameLst>
                                      </p:cBhvr>
                                      <p:to>
                                        <p:strVal val="visible"/>
                                      </p:to>
                                    </p:set>
                                    <p:animEffect transition="in" filter="blinds(horizontal)">
                                      <p:cBhvr>
                                        <p:cTn id="86"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9" grpId="0" animBg="1"/>
      <p:bldP spid="80" grpId="0" animBg="1"/>
      <p:bldP spid="81" grpId="0" animBg="1"/>
      <p:bldP spid="87" grpId="0" animBg="1"/>
      <p:bldP spid="88" grpId="0" animBg="1"/>
      <p:bldP spid="89" grpId="0" animBg="1"/>
      <p:bldP spid="90" grpId="0" animBg="1"/>
      <p:bldP spid="91" grpId="0" animBg="1"/>
      <p:bldP spid="104" grpId="0" animBg="1"/>
      <p:bldP spid="105" grpId="0" animBg="1"/>
      <p:bldP spid="106" grpId="0" animBg="1"/>
      <p:bldP spid="107" grpId="0" animBg="1"/>
      <p:bldP spid="108" grpId="0" animBg="1"/>
      <p:bldP spid="109" grpId="0"/>
      <p:bldP spid="110" grpId="0"/>
    </p:bldLst>
  </p:timing>
</p:sld>
</file>

<file path=ppt/theme/theme1.xml><?xml version="1.0" encoding="utf-8"?>
<a:theme xmlns:a="http://schemas.openxmlformats.org/drawingml/2006/main" name="wide-screen">
  <a:themeElements>
    <a:clrScheme name="ESRF">
      <a:dk1>
        <a:sysClr val="windowText" lastClr="000000"/>
      </a:dk1>
      <a:lt1>
        <a:sysClr val="window" lastClr="FFFFFF"/>
      </a:lt1>
      <a:dk2>
        <a:srgbClr val="B7B9BA"/>
      </a:dk2>
      <a:lt2>
        <a:srgbClr val="AF007C"/>
      </a:lt2>
      <a:accent1>
        <a:srgbClr val="132577"/>
      </a:accent1>
      <a:accent2>
        <a:srgbClr val="ED7703"/>
      </a:accent2>
      <a:accent3>
        <a:srgbClr val="F4A300"/>
      </a:accent3>
      <a:accent4>
        <a:srgbClr val="FFDD00"/>
      </a:accent4>
      <a:accent5>
        <a:srgbClr val="51A026"/>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lank">
  <a:themeElements>
    <a:clrScheme name="ESRF-LightBlue">
      <a:dk1>
        <a:sysClr val="windowText" lastClr="000000"/>
      </a:dk1>
      <a:lt1>
        <a:sysClr val="window" lastClr="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67C11CAC-9023-4D7C-A201-0E73168C1C5C}" vid="{657381B9-D2A2-47F3-8C63-832BC4565506}"/>
    </a:ext>
  </a:extLst>
</a:theme>
</file>

<file path=ppt/theme/theme3.xml><?xml version="1.0" encoding="utf-8"?>
<a:theme xmlns:a="http://schemas.openxmlformats.org/drawingml/2006/main" name="1_Blank">
  <a:themeElements>
    <a:clrScheme name="ESRF-LightBlue">
      <a:dk1>
        <a:sysClr val="windowText" lastClr="000000"/>
      </a:dk1>
      <a:lt1>
        <a:sysClr val="window" lastClr="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67C11CAC-9023-4D7C-A201-0E73168C1C5C}" vid="{657381B9-D2A2-47F3-8C63-832BC4565506}"/>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wide-screen</Template>
  <TotalTime>584</TotalTime>
  <Words>2311</Words>
  <Application>Microsoft Office PowerPoint</Application>
  <PresentationFormat>On-screen Show (16:10)</PresentationFormat>
  <Paragraphs>305</Paragraphs>
  <Slides>30</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Arial</vt:lpstr>
      <vt:lpstr>Arial Black</vt:lpstr>
      <vt:lpstr>Berlin Sans FB</vt:lpstr>
      <vt:lpstr>Calibri</vt:lpstr>
      <vt:lpstr>GENISO</vt:lpstr>
      <vt:lpstr>ITCOfficinaSans LT Book</vt:lpstr>
      <vt:lpstr>Wingdings</vt:lpstr>
      <vt:lpstr>wide-screen</vt:lpstr>
      <vt:lpstr>Blank</vt:lpstr>
      <vt:lpstr>1_Blank</vt:lpstr>
      <vt:lpstr>PowerPoint Presentation</vt:lpstr>
      <vt:lpstr>contents</vt:lpstr>
      <vt:lpstr>Description of the Technical Zone</vt:lpstr>
      <vt:lpstr>Description of the Technical Zone</vt:lpstr>
      <vt:lpstr>ESRF-EBS Planning</vt:lpstr>
      <vt:lpstr>Old electronic cubicle layout</vt:lpstr>
      <vt:lpstr>New electronic cubicle layout</vt:lpstr>
      <vt:lpstr>Electronic cubicle Improvements</vt:lpstr>
      <vt:lpstr>OLD cabling organisation</vt:lpstr>
      <vt:lpstr>PowerPoint Presentation</vt:lpstr>
      <vt:lpstr>PowerPoint Presentation</vt:lpstr>
      <vt:lpstr>new cabling organisation</vt:lpstr>
      <vt:lpstr>new cabling organisation</vt:lpstr>
      <vt:lpstr>Control &amp; instrumentation HARDWARE</vt:lpstr>
      <vt:lpstr>new layout organisation</vt:lpstr>
      <vt:lpstr>Cabling - a milestone task</vt:lpstr>
      <vt:lpstr>Cabling - activities</vt:lpstr>
      <vt:lpstr>Cabling - contracts</vt:lpstr>
      <vt:lpstr>Cabling - planning and progress</vt:lpstr>
      <vt:lpstr>Cabling - Main challenges</vt:lpstr>
      <vt:lpstr>Cabling - Main challenges</vt:lpstr>
      <vt:lpstr>Cabling - Main challenges</vt:lpstr>
      <vt:lpstr>Installation of the VDC distribution for Power supply</vt:lpstr>
      <vt:lpstr>Cabling – total figures</vt:lpstr>
      <vt:lpstr>Many thanks for your attention</vt:lpstr>
      <vt:lpstr>Clearing out</vt:lpstr>
      <vt:lpstr>Mark out &amp; sign post</vt:lpstr>
      <vt:lpstr>Drop zone for dismantling</vt:lpstr>
      <vt:lpstr>Hot Swap Cubicle cabling</vt:lpstr>
      <vt:lpstr>piping</vt:lpstr>
    </vt:vector>
  </TitlesOfParts>
  <Company>ESRF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CLAVEL Corinne</dc:creator>
  <cp:lastModifiedBy>JOLY Benoit</cp:lastModifiedBy>
  <cp:revision>290</cp:revision>
  <dcterms:created xsi:type="dcterms:W3CDTF">2014-01-17T08:20:57Z</dcterms:created>
  <dcterms:modified xsi:type="dcterms:W3CDTF">2024-03-18T08:12:30Z</dcterms:modified>
</cp:coreProperties>
</file>