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80" r:id="rId2"/>
    <p:sldId id="349" r:id="rId3"/>
    <p:sldId id="346" r:id="rId4"/>
    <p:sldId id="348" r:id="rId5"/>
    <p:sldId id="350" r:id="rId6"/>
    <p:sldId id="347" r:id="rId7"/>
  </p:sldIdLst>
  <p:sldSz cx="10160000" cy="571500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288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  <p15:guide id="4" orient="horz" pos="855" userDrawn="1">
          <p15:clr>
            <a:srgbClr val="A4A3A4"/>
          </p15:clr>
        </p15:guide>
        <p15:guide id="5" pos="3200" userDrawn="1">
          <p15:clr>
            <a:srgbClr val="A4A3A4"/>
          </p15:clr>
        </p15:guide>
        <p15:guide id="6" pos="579" userDrawn="1">
          <p15:clr>
            <a:srgbClr val="A4A3A4"/>
          </p15:clr>
        </p15:guide>
        <p15:guide id="7" pos="58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577"/>
    <a:srgbClr val="002060"/>
    <a:srgbClr val="DAF3CD"/>
    <a:srgbClr val="FFFFFF"/>
    <a:srgbClr val="000000"/>
    <a:srgbClr val="ED7703"/>
    <a:srgbClr val="663300"/>
    <a:srgbClr val="B7B9BA"/>
    <a:srgbClr val="4E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97B3E-9B2E-4E3E-8225-342C73F20C9D}" v="32" dt="2020-04-30T08:10:06.049"/>
    <p1510:client id="{5660EB3E-8EF8-4DC6-9F21-B92FDFB5D34E}" v="55" dt="2020-04-30T08:39:00.047"/>
    <p1510:client id="{7EE435E5-32EF-4CC6-9345-E6A4BD3BDC42}" v="2" dt="2020-04-30T08:06:15.384"/>
    <p1510:client id="{B56A9804-7EC6-49A8-BABC-6C0A5C78926A}" v="2" dt="2020-04-30T08:14:23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2241" autoAdjust="0"/>
  </p:normalViewPr>
  <p:slideViewPr>
    <p:cSldViewPr snapToGrid="0" showGuides="1">
      <p:cViewPr varScale="1">
        <p:scale>
          <a:sx n="116" d="100"/>
          <a:sy n="116" d="100"/>
        </p:scale>
        <p:origin x="1014" y="102"/>
      </p:cViewPr>
      <p:guideLst>
        <p:guide orient="horz" pos="1800"/>
        <p:guide orient="horz" pos="288"/>
        <p:guide orient="horz" pos="3312"/>
        <p:guide orient="horz" pos="855"/>
        <p:guide pos="3200"/>
        <p:guide pos="579"/>
        <p:guide pos="582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18/03/2024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07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918988" y="2"/>
            <a:ext cx="8322028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18987" y="457729"/>
            <a:ext cx="8322028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ESRF contribution to R&amp;I 2024 workshop, Trieste  March 2024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08000" y="126000"/>
            <a:ext cx="91520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724000" y="915000"/>
            <a:ext cx="62360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808000" y="915000"/>
            <a:ext cx="2860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ESRF contribution to R&amp;I 2024 workshop, Trieste  March 2024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ESRF contribution to R&amp;I 2024 workshop, Trieste  March 2024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ESRF contribution to R&amp;I 2024 workshop, Trieste  March 2024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07" y="5067000"/>
            <a:ext cx="2195493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808000" y="126000"/>
            <a:ext cx="91520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808000" y="805272"/>
            <a:ext cx="91520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4"/>
            <a:ext cx="679511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00001" y="5402791"/>
            <a:ext cx="680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ESRF contribution to R&amp;I 2024 workshop, Trieste  March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20002" y="5402865"/>
            <a:ext cx="459510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00000" y="126000"/>
            <a:ext cx="5520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logo_cou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174" y="4120979"/>
            <a:ext cx="3762205" cy="941318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42035" y="2922003"/>
            <a:ext cx="4110360" cy="171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400" b="1" kern="0" dirty="0" smtClean="0">
                <a:solidFill>
                  <a:srgbClr val="132577"/>
                </a:solidFill>
              </a:rPr>
              <a:t>ESRF contribution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400" b="1" kern="0" dirty="0" smtClean="0">
                <a:solidFill>
                  <a:srgbClr val="132577"/>
                </a:solidFill>
              </a:rPr>
              <a:t>R&amp;I 2024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b="1" i="1" kern="0" dirty="0" smtClean="0">
                <a:solidFill>
                  <a:srgbClr val="132577"/>
                </a:solidFill>
              </a:rPr>
              <a:t>18 Mars 2024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b="1" i="1" kern="0" dirty="0" smtClean="0">
                <a:solidFill>
                  <a:srgbClr val="132577"/>
                </a:solidFill>
              </a:rPr>
              <a:t>Jean-Luc </a:t>
            </a:r>
            <a:r>
              <a:rPr lang="en-GB" b="1" i="1" kern="0" dirty="0" err="1" smtClean="0">
                <a:solidFill>
                  <a:srgbClr val="132577"/>
                </a:solidFill>
              </a:rPr>
              <a:t>Revol</a:t>
            </a:r>
            <a:endParaRPr lang="en-GB" b="1" i="1" kern="0" dirty="0" smtClean="0">
              <a:solidFill>
                <a:srgbClr val="132577"/>
              </a:solidFill>
            </a:endParaRPr>
          </a:p>
        </p:txBody>
      </p:sp>
      <p:pic>
        <p:nvPicPr>
          <p:cNvPr id="20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33" y="6751563"/>
            <a:ext cx="214312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34533" y="1152158"/>
            <a:ext cx="5045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i="1" dirty="0" smtClean="0">
                <a:solidFill>
                  <a:schemeClr val="bg1"/>
                </a:solidFill>
              </a:rPr>
              <a:t>13-16 February 2024</a:t>
            </a:r>
          </a:p>
          <a:p>
            <a:pPr algn="r"/>
            <a:r>
              <a:rPr lang="en-GB" sz="2400" i="1" dirty="0" smtClean="0">
                <a:solidFill>
                  <a:schemeClr val="bg1"/>
                </a:solidFill>
              </a:rPr>
              <a:t>CERN, Geneva</a:t>
            </a:r>
            <a:endParaRPr lang="en-GB" sz="2400" i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4724" y="2760134"/>
            <a:ext cx="4121822" cy="2302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1" y="47584"/>
            <a:ext cx="2365696" cy="360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7874" y="47584"/>
            <a:ext cx="7488672" cy="2297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51" y="5236892"/>
            <a:ext cx="914400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7924" y="783669"/>
            <a:ext cx="5304931" cy="3606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ESRF: fact and figures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7552" y="774926"/>
            <a:ext cx="5132047" cy="1290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70"/>
              </a:spcBef>
            </a:pPr>
            <a:r>
              <a:rPr lang="en-US" altLang="en-US" sz="1400" b="1" dirty="0">
                <a:solidFill>
                  <a:srgbClr val="132577"/>
                </a:solidFill>
                <a:latin typeface="Calibri" charset="0"/>
                <a:ea typeface="Calibri" charset="0"/>
                <a:cs typeface="Calibri" charset="0"/>
              </a:rPr>
              <a:t>Ring-based Light source in operation since 1994, Grenoble, France</a:t>
            </a:r>
          </a:p>
          <a:p>
            <a:pPr>
              <a:spcBef>
                <a:spcPts val="270"/>
              </a:spcBef>
            </a:pPr>
            <a:r>
              <a:rPr lang="en-US" altLang="en-US" sz="1400" b="1" dirty="0">
                <a:solidFill>
                  <a:srgbClr val="132577"/>
                </a:solidFill>
                <a:latin typeface="Calibri" charset="0"/>
                <a:ea typeface="Calibri" charset="0"/>
                <a:cs typeface="Calibri" charset="0"/>
              </a:rPr>
              <a:t>21 partner nations</a:t>
            </a:r>
          </a:p>
          <a:p>
            <a:pPr marL="628650" lvl="1" indent="-171450">
              <a:spcBef>
                <a:spcPts val="270"/>
              </a:spcBef>
              <a:buFont typeface="Arial" charset="0"/>
              <a:buChar char="•"/>
            </a:pPr>
            <a:r>
              <a:rPr lang="en-US" altLang="en-US" sz="1200" b="1" i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Budget: ~120 million euros/year, Staff: ~670 </a:t>
            </a:r>
          </a:p>
          <a:p>
            <a:pPr marL="628650" lvl="1" indent="-171450">
              <a:spcBef>
                <a:spcPts val="270"/>
              </a:spcBef>
              <a:buFont typeface="Arial" charset="0"/>
              <a:buChar char="•"/>
            </a:pPr>
            <a:r>
              <a:rPr lang="en-US" altLang="en-US" sz="1200" b="1" i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5500 hours of beam delivery to users</a:t>
            </a:r>
          </a:p>
          <a:p>
            <a:pPr marL="628650" lvl="1" indent="-171450">
              <a:spcBef>
                <a:spcPts val="270"/>
              </a:spcBef>
              <a:buFont typeface="Arial" charset="0"/>
              <a:buChar char="•"/>
            </a:pPr>
            <a:r>
              <a:rPr lang="en-US" altLang="en-US" sz="1200" b="1" i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1500 experimental sessions</a:t>
            </a:r>
          </a:p>
          <a:p>
            <a:pPr marL="628650" lvl="1" indent="-171450">
              <a:spcBef>
                <a:spcPts val="270"/>
              </a:spcBef>
              <a:buFont typeface="Arial" charset="0"/>
              <a:buChar char="•"/>
            </a:pPr>
            <a:r>
              <a:rPr lang="en-US" altLang="en-US" sz="1200" b="1" i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44 beamlines (in 2023)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6953627" y="2212061"/>
            <a:ext cx="217082" cy="117644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6304800" y="2362845"/>
            <a:ext cx="785525" cy="3831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990" b="1" dirty="0">
                <a:solidFill>
                  <a:schemeClr val="accent5"/>
                </a:solidFill>
              </a:rPr>
              <a:t>E- </a:t>
            </a:r>
            <a:r>
              <a:rPr lang="fr-FR" sz="990" b="1" dirty="0" err="1">
                <a:solidFill>
                  <a:schemeClr val="accent5"/>
                </a:solidFill>
              </a:rPr>
              <a:t>Linac</a:t>
            </a:r>
            <a:endParaRPr lang="fr-FR" sz="990" b="1" dirty="0">
              <a:solidFill>
                <a:schemeClr val="accent5"/>
              </a:solidFill>
            </a:endParaRPr>
          </a:p>
          <a:p>
            <a:r>
              <a:rPr lang="fr-FR" sz="900" b="1" dirty="0">
                <a:solidFill>
                  <a:schemeClr val="accent5"/>
                </a:solidFill>
              </a:rPr>
              <a:t>200 MeV</a:t>
            </a: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6796119" y="2678907"/>
            <a:ext cx="1200207" cy="5632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080" b="1" dirty="0">
                <a:solidFill>
                  <a:srgbClr val="4E5B99"/>
                </a:solidFill>
              </a:rPr>
              <a:t>Booster synchrotron</a:t>
            </a:r>
          </a:p>
          <a:p>
            <a:r>
              <a:rPr lang="fr-FR" sz="900" b="1" dirty="0">
                <a:solidFill>
                  <a:srgbClr val="4E5B99"/>
                </a:solidFill>
                <a:sym typeface="Wingdings" pitchFamily="2" charset="2"/>
              </a:rPr>
              <a:t>300m, 4Hz</a:t>
            </a:r>
            <a:endParaRPr lang="fr-FR" sz="900" b="1" dirty="0">
              <a:solidFill>
                <a:srgbClr val="4E5B99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flipH="1">
            <a:off x="7173505" y="1901220"/>
            <a:ext cx="783621" cy="783621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37" name="Rectangle 36"/>
          <p:cNvSpPr/>
          <p:nvPr/>
        </p:nvSpPr>
        <p:spPr>
          <a:xfrm>
            <a:off x="3589435" y="3358825"/>
            <a:ext cx="1684987" cy="1030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39" name="Picture 72" descr="t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24" y="4771935"/>
            <a:ext cx="1017181" cy="57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untitled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47" y="4703051"/>
            <a:ext cx="1343352" cy="746737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4282409" y="5120233"/>
            <a:ext cx="48620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26814" y="3361556"/>
            <a:ext cx="506129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1260" b="1" dirty="0">
                <a:latin typeface="Calibri" charset="0"/>
                <a:ea typeface="Calibri" charset="0"/>
                <a:cs typeface="Calibri" charset="0"/>
              </a:rPr>
              <a:t>Extremely Brilliant Source (EBS) construction (2015-2020)</a:t>
            </a:r>
            <a:r>
              <a:rPr lang="en-US" sz="126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Decrease the horizontal emittance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Increase the source brilliance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Increase the source coherence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Keep </a:t>
            </a:r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as much as possible of the infrastructure &amp; components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Minimize operation costs, particularly wall-plug power</a:t>
            </a:r>
            <a:endParaRPr lang="en-US" sz="1200" b="1" i="1" dirty="0">
              <a:solidFill>
                <a:schemeClr val="accent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6448153" y="3289549"/>
            <a:ext cx="1201577" cy="54938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90" b="1" dirty="0">
                <a:solidFill>
                  <a:srgbClr val="FF0000"/>
                </a:solidFill>
              </a:rPr>
              <a:t>Storage Ring</a:t>
            </a:r>
          </a:p>
          <a:p>
            <a:pPr algn="ctr"/>
            <a:r>
              <a:rPr lang="fr-FR" sz="990" b="1" dirty="0">
                <a:solidFill>
                  <a:srgbClr val="FF0000"/>
                </a:solidFill>
              </a:rPr>
              <a:t>6 </a:t>
            </a:r>
            <a:r>
              <a:rPr lang="fr-FR" sz="990" b="1" dirty="0" err="1">
                <a:solidFill>
                  <a:srgbClr val="FF0000"/>
                </a:solidFill>
              </a:rPr>
              <a:t>GeV</a:t>
            </a:r>
            <a:r>
              <a:rPr lang="fr-FR" sz="990" b="1" dirty="0">
                <a:solidFill>
                  <a:srgbClr val="FF0000"/>
                </a:solidFill>
              </a:rPr>
              <a:t>, 200 mA</a:t>
            </a:r>
          </a:p>
          <a:p>
            <a:pPr algn="ctr"/>
            <a:r>
              <a:rPr lang="fr-FR" sz="990" b="1" dirty="0">
                <a:solidFill>
                  <a:srgbClr val="FF0000"/>
                </a:solidFill>
              </a:rPr>
              <a:t>844 m, 32 </a:t>
            </a:r>
            <a:r>
              <a:rPr lang="fr-FR" sz="990" b="1" dirty="0" err="1">
                <a:solidFill>
                  <a:srgbClr val="FF0000"/>
                </a:solidFill>
              </a:rPr>
              <a:t>cells</a:t>
            </a:r>
            <a:endParaRPr lang="fr-FR" sz="108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875561" y="1624156"/>
            <a:ext cx="2293389" cy="22933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6" name="TextBox 5"/>
          <p:cNvSpPr txBox="1"/>
          <p:nvPr/>
        </p:nvSpPr>
        <p:spPr>
          <a:xfrm>
            <a:off x="1263576" y="2249584"/>
            <a:ext cx="4461874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0"/>
              </a:spcBef>
            </a:pPr>
            <a:r>
              <a:rPr lang="en-GB" sz="1200" b="1" dirty="0">
                <a:latin typeface="Calibri" charset="0"/>
                <a:ea typeface="Calibri" charset="0"/>
                <a:cs typeface="Calibri" charset="0"/>
              </a:rPr>
              <a:t>Upgrade programme 2009-2023 (2-phase):</a:t>
            </a:r>
          </a:p>
          <a:p>
            <a:pPr marL="404337" lvl="1" indent="-161449"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484347" algn="l"/>
              </a:tabLst>
            </a:pPr>
            <a:r>
              <a:rPr lang="en-GB" sz="1080" b="1" i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New beamlines</a:t>
            </a:r>
          </a:p>
          <a:p>
            <a:pPr marL="404337" lvl="1" indent="-161449"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484347" algn="l"/>
              </a:tabLst>
            </a:pPr>
            <a:r>
              <a:rPr lang="en-GB" sz="1080" b="1" i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Renew infrastructures and support facilities</a:t>
            </a:r>
          </a:p>
          <a:p>
            <a:pPr marL="404337" lvl="1" indent="-161449"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484347" algn="l"/>
              </a:tabLst>
            </a:pPr>
            <a:r>
              <a:rPr lang="en-GB" sz="1080" b="1" i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New storage ring (EBS)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9600" y="4873724"/>
            <a:ext cx="170360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20" dirty="0"/>
              <a:t>4000 </a:t>
            </a:r>
            <a:r>
              <a:rPr lang="en-GB" sz="1620" dirty="0" err="1"/>
              <a:t>pm.rad</a:t>
            </a:r>
            <a:endParaRPr lang="en-GB" sz="1620" dirty="0"/>
          </a:p>
        </p:txBody>
      </p:sp>
      <p:sp>
        <p:nvSpPr>
          <p:cNvPr id="19" name="TextBox 18"/>
          <p:cNvSpPr txBox="1"/>
          <p:nvPr/>
        </p:nvSpPr>
        <p:spPr>
          <a:xfrm>
            <a:off x="6448152" y="4892132"/>
            <a:ext cx="170360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20" dirty="0"/>
              <a:t>133 </a:t>
            </a:r>
            <a:r>
              <a:rPr lang="en-GB" sz="1620" dirty="0" err="1"/>
              <a:t>pm.rad</a:t>
            </a:r>
            <a:endParaRPr lang="en-GB" sz="162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ESRF contribution to R&amp;I 2024 workshop, Trieste  March 2024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172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EBS upgrade lattice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ESRF contribution to R&amp;I 2024 workshop, Trieste  March 2024</a:t>
            </a:r>
            <a:endParaRPr lang="en-US" noProof="0"/>
          </a:p>
        </p:txBody>
      </p:sp>
      <p:sp>
        <p:nvSpPr>
          <p:cNvPr id="7" name="AutoShape 4" descr="https://www.overleaf.com/project/607feaf94fe7322db7e1c62a/file/607fed414fe73217c1e1d4ef"/>
          <p:cNvSpPr>
            <a:spLocks noChangeAspect="1" noChangeArrowheads="1"/>
          </p:cNvSpPr>
          <p:nvPr/>
        </p:nvSpPr>
        <p:spPr bwMode="auto">
          <a:xfrm>
            <a:off x="663575" y="-144463"/>
            <a:ext cx="3048273" cy="30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36" y="858845"/>
            <a:ext cx="8306434" cy="2315438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364016"/>
              </p:ext>
            </p:extLst>
          </p:nvPr>
        </p:nvGraphicFramePr>
        <p:xfrm>
          <a:off x="759521" y="3212088"/>
          <a:ext cx="3816425" cy="1920240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42888646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2203159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8231484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989735821"/>
                    </a:ext>
                  </a:extLst>
                </a:gridCol>
              </a:tblGrid>
              <a:tr h="180971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Units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ESRF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kern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ESRF-EBS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255052"/>
                  </a:ext>
                </a:extLst>
              </a:tr>
              <a:tr h="180971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Energy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GeV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905808"/>
                  </a:ext>
                </a:extLst>
              </a:tr>
              <a:tr h="180971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Circumference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844.4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870746"/>
                  </a:ext>
                </a:extLst>
              </a:tr>
              <a:tr h="180971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Lattice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DBA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HMBA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598565"/>
                  </a:ext>
                </a:extLst>
              </a:tr>
              <a:tr h="180971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329115"/>
                  </a:ext>
                </a:extLst>
              </a:tr>
              <a:tr h="180971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5320"/>
                  </a:ext>
                </a:extLst>
              </a:tr>
              <a:tr h="180971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Emittance H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pm.rad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4000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866245"/>
                  </a:ext>
                </a:extLst>
              </a:tr>
              <a:tr h="180971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Emittance V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pm.rad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59438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FF25DDA-5239-4A0F-8AF8-9E5039CB0E87}"/>
              </a:ext>
            </a:extLst>
          </p:cNvPr>
          <p:cNvSpPr/>
          <p:nvPr/>
        </p:nvSpPr>
        <p:spPr>
          <a:xfrm>
            <a:off x="5292596" y="4765688"/>
            <a:ext cx="3168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31 magnets per cell instead of 17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2091" y="4999941"/>
            <a:ext cx="49680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i="1" dirty="0">
                <a:solidFill>
                  <a:schemeClr val="accent3">
                    <a:lumMod val="50000"/>
                  </a:schemeClr>
                </a:solidFill>
              </a:rPr>
              <a:t>Free space between magnets (for one cell): </a:t>
            </a:r>
            <a:r>
              <a:rPr lang="en-US" sz="1000" b="1" i="1" dirty="0">
                <a:solidFill>
                  <a:schemeClr val="accent3">
                    <a:lumMod val="50000"/>
                  </a:schemeClr>
                </a:solidFill>
              </a:rPr>
              <a:t>3.4m</a:t>
            </a:r>
            <a:r>
              <a:rPr lang="en-US" sz="1000" i="1" dirty="0">
                <a:solidFill>
                  <a:schemeClr val="accent3">
                    <a:lumMod val="50000"/>
                  </a:schemeClr>
                </a:solidFill>
              </a:rPr>
              <a:t> instead of </a:t>
            </a:r>
            <a:r>
              <a:rPr lang="en-US" sz="1000" b="1" i="1" dirty="0">
                <a:solidFill>
                  <a:schemeClr val="accent3">
                    <a:lumMod val="50000"/>
                  </a:schemeClr>
                </a:solidFill>
              </a:rPr>
              <a:t>8m</a:t>
            </a:r>
            <a:endParaRPr lang="en-GB" sz="1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1381" y="2457029"/>
            <a:ext cx="792088" cy="3077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Dipole</a:t>
            </a:r>
            <a:endParaRPr lang="en-GB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3812" y="2455374"/>
            <a:ext cx="792088" cy="3077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Dipole</a:t>
            </a:r>
            <a:endParaRPr lang="en-GB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8991" y="2455373"/>
            <a:ext cx="792088" cy="3077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Dipole</a:t>
            </a:r>
            <a:endParaRPr lang="en-GB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3436" y="2455372"/>
            <a:ext cx="792088" cy="3077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Dipole</a:t>
            </a:r>
            <a:endParaRPr lang="en-GB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9763" y="1863734"/>
            <a:ext cx="1944216" cy="30777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Dipoles-quadrupoles</a:t>
            </a:r>
            <a:endParaRPr lang="en-GB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431928" y="2138727"/>
            <a:ext cx="72008" cy="470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021872" y="2138726"/>
            <a:ext cx="7821" cy="502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00204" y="2127894"/>
            <a:ext cx="117849" cy="455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44" y="3321637"/>
            <a:ext cx="4993694" cy="1348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2082" y="2220984"/>
            <a:ext cx="556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92341" y="2216097"/>
            <a:ext cx="556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91065" y="2219604"/>
            <a:ext cx="556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23513" y="2224405"/>
            <a:ext cx="556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22675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ESRF-EBS </a:t>
            </a:r>
            <a:r>
              <a:rPr lang="en-US" dirty="0" smtClean="0"/>
              <a:t>implementation (R&amp;I 2021 talk)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ESRF contribution to R&amp;I 2024 workshop, Trieste  March 2024</a:t>
            </a:r>
            <a:endParaRPr lang="en-US" noProof="0"/>
          </a:p>
        </p:txBody>
      </p:sp>
      <p:sp>
        <p:nvSpPr>
          <p:cNvPr id="5" name="TextBox 4"/>
          <p:cNvSpPr txBox="1"/>
          <p:nvPr/>
        </p:nvSpPr>
        <p:spPr>
          <a:xfrm>
            <a:off x="615504" y="605508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/>
              <a:t>Project approval: January 2015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14346" y="3194161"/>
            <a:ext cx="583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1438">
              <a:tabLst>
                <a:tab pos="1616075" algn="r"/>
                <a:tab pos="1790700" algn="l"/>
                <a:tab pos="2155825" algn="l"/>
              </a:tabLst>
              <a:defRPr/>
            </a:pPr>
            <a:r>
              <a:rPr lang="en-US" sz="1400" b="1" dirty="0">
                <a:solidFill>
                  <a:srgbClr val="ED7703">
                    <a:lumMod val="50000"/>
                  </a:srgbClr>
                </a:solidFill>
                <a:latin typeface="Calibri" panose="020F0502020204030204" pitchFamily="34" charset="0"/>
              </a:rPr>
              <a:t>	October 2017	Start of girder assembly</a:t>
            </a:r>
          </a:p>
          <a:p>
            <a:pPr defTabSz="1341438">
              <a:tabLst>
                <a:tab pos="1616075" algn="r"/>
                <a:tab pos="1790700" algn="l"/>
                <a:tab pos="2155825" algn="l"/>
              </a:tabLst>
              <a:defRPr/>
            </a:pP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</a:rPr>
              <a:t>	10 December 2018	End USM, start  shutdown</a:t>
            </a:r>
            <a:endParaRPr lang="en-US" sz="1400" b="1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defTabSz="1341438">
              <a:tabLst>
                <a:tab pos="1616075" algn="r"/>
                <a:tab pos="1790700" algn="l"/>
                <a:tab pos="2155825" algn="l"/>
              </a:tabLst>
              <a:defRPr/>
            </a:pPr>
            <a:r>
              <a:rPr lang="en-US" sz="1400" b="1" dirty="0">
                <a:solidFill>
                  <a:srgbClr val="AF007C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		Dismantling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defTabSz="1341438">
              <a:tabLst>
                <a:tab pos="1616075" algn="r"/>
                <a:tab pos="1790700" algn="l"/>
                <a:tab pos="2155825" algn="l"/>
              </a:tabLst>
              <a:defRPr/>
            </a:pP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		Installation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defTabSz="1341438">
              <a:tabLst>
                <a:tab pos="1616075" algn="r"/>
                <a:tab pos="1790700" algn="l"/>
                <a:tab pos="2155825" algn="l"/>
              </a:tabLst>
              <a:defRPr/>
            </a:pPr>
            <a:r>
              <a:rPr lang="en-US" sz="1400" b="1" dirty="0">
                <a:solidFill>
                  <a:srgbClr val="7030A0"/>
                </a:solidFill>
                <a:latin typeface="Calibri" panose="020F0502020204030204" pitchFamily="34" charset="0"/>
              </a:rPr>
              <a:t>  	 8 November 2019 	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Tunnel closed </a:t>
            </a:r>
          </a:p>
          <a:p>
            <a:pPr defTabSz="1341438">
              <a:tabLst>
                <a:tab pos="1616075" algn="r"/>
                <a:tab pos="1790700" algn="l"/>
                <a:tab pos="2155825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		Tests &amp; Injector restart</a:t>
            </a:r>
          </a:p>
          <a:p>
            <a:pPr defTabSz="1341438">
              <a:tabLst>
                <a:tab pos="1616075" algn="r"/>
                <a:tab pos="1790700" algn="l"/>
                <a:tab pos="2155825" algn="l"/>
              </a:tabLst>
              <a:defRPr/>
            </a:pPr>
            <a:r>
              <a:rPr lang="en-US" sz="1400" b="1" dirty="0">
                <a:solidFill>
                  <a:srgbClr val="0098D4">
                    <a:lumMod val="75000"/>
                  </a:srgbClr>
                </a:solidFill>
                <a:latin typeface="Calibri" panose="020F0502020204030204" pitchFamily="34" charset="0"/>
              </a:rPr>
              <a:t>   	 28 November 2019 	Accelerator commissioning</a:t>
            </a:r>
            <a:endParaRPr lang="en-US" sz="1400" b="1" i="1" dirty="0">
              <a:solidFill>
                <a:srgbClr val="0098D4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defTabSz="1341438">
              <a:tabLst>
                <a:tab pos="1616075" algn="r"/>
                <a:tab pos="1790700" algn="l"/>
                <a:tab pos="2155825" algn="l"/>
              </a:tabLst>
              <a:defRPr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      	 2 March 2020 	Beamline commissioning</a:t>
            </a:r>
            <a:endParaRPr lang="en-US" sz="14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defTabSz="1341438">
              <a:tabLst>
                <a:tab pos="1616075" algn="r"/>
                <a:tab pos="1790700" algn="l"/>
                <a:tab pos="2155825" algn="l"/>
              </a:tabLst>
              <a:defRPr/>
            </a:pP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</a:rPr>
              <a:t>     	  25 August 2020 	Start User Mode Operation</a:t>
            </a:r>
            <a:endParaRPr lang="en-GB" sz="1400" dirty="0">
              <a:solidFill>
                <a:srgbClr val="00B050"/>
              </a:solidFill>
              <a:latin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38002" y="958698"/>
            <a:ext cx="7747061" cy="1985212"/>
            <a:chOff x="157084" y="646444"/>
            <a:chExt cx="8784488" cy="2693730"/>
          </a:xfrm>
        </p:grpSpPr>
        <p:sp>
          <p:nvSpPr>
            <p:cNvPr id="14" name="Rectangle 13"/>
            <p:cNvSpPr/>
            <p:nvPr/>
          </p:nvSpPr>
          <p:spPr>
            <a:xfrm>
              <a:off x="157084" y="646444"/>
              <a:ext cx="8784488" cy="2693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005" y="765285"/>
              <a:ext cx="8204863" cy="253543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569148" y="2490911"/>
              <a:ext cx="1140199" cy="7830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050" i="1" dirty="0">
                  <a:solidFill>
                    <a:prstClr val="black"/>
                  </a:solidFill>
                  <a:latin typeface="Arial"/>
                </a:rPr>
                <a:t>Mock-up (Summer 2017)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0677" y="3024080"/>
            <a:ext cx="3581910" cy="1956611"/>
            <a:chOff x="108091" y="3215314"/>
            <a:chExt cx="3581910" cy="195661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084" y="3461587"/>
              <a:ext cx="2411296" cy="171033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8091" y="3215314"/>
              <a:ext cx="35819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/>
                </a:rPr>
                <a:t>Old ESRF-Storage Ring</a:t>
              </a:r>
              <a:endParaRPr lang="en-GB" sz="1200" b="1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98874" y="3004595"/>
            <a:ext cx="2487604" cy="1976095"/>
            <a:chOff x="6496288" y="3195829"/>
            <a:chExt cx="2487604" cy="197609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6288" y="3453343"/>
              <a:ext cx="2408524" cy="171858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69351" y="3195829"/>
              <a:ext cx="16145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/>
                </a:rPr>
                <a:t>ESRF-EBS</a:t>
              </a:r>
              <a:endParaRPr lang="en-GB" sz="1200" b="1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46646" y="1815708"/>
            <a:ext cx="1991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First lockdown for COVID19 pandemic: 17/03/20</a:t>
            </a:r>
          </a:p>
        </p:txBody>
      </p:sp>
      <p:sp>
        <p:nvSpPr>
          <p:cNvPr id="6" name="Right Arrow 5"/>
          <p:cNvSpPr/>
          <p:nvPr/>
        </p:nvSpPr>
        <p:spPr>
          <a:xfrm rot="16200000">
            <a:off x="7369903" y="1976701"/>
            <a:ext cx="288032" cy="10890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8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 reliability and sustainability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ESRF contribution to R&amp;I 2024 workshop, Trieste  March 2024</a:t>
            </a:r>
            <a:endParaRPr lang="en-US" noProof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535233"/>
              </p:ext>
            </p:extLst>
          </p:nvPr>
        </p:nvGraphicFramePr>
        <p:xfrm>
          <a:off x="496300" y="2752177"/>
          <a:ext cx="8384614" cy="228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9256">
                  <a:extLst>
                    <a:ext uri="{9D8B030D-6E8A-4147-A177-3AD203B41FA5}">
                      <a16:colId xmlns:a16="http://schemas.microsoft.com/office/drawing/2014/main" val="3976273367"/>
                    </a:ext>
                  </a:extLst>
                </a:gridCol>
                <a:gridCol w="1059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482">
                <a:tc>
                  <a:txBody>
                    <a:bodyPr/>
                    <a:lstStyle/>
                    <a:p>
                      <a:pPr marL="0" algn="l" defTabSz="914363" rtl="0" eaLnBrk="1" latinLnBrk="0" hangingPunct="1"/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2022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br>
                        <a:rPr lang="en-US" sz="11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(No compensation)</a:t>
                      </a: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1200" i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39"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Availability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98.47</a:t>
                      </a: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96.35</a:t>
                      </a: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99.06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97.85</a:t>
                      </a:r>
                      <a:endParaRPr lang="en-US" sz="1100" b="1" i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99.28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007"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failures*</a:t>
                      </a:r>
                      <a:endParaRPr lang="en-US" sz="1600" noProof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endParaRPr lang="en-US" sz="1600" b="0" i="1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kern="12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</a:t>
                      </a:r>
                      <a:endParaRPr lang="en-US" sz="1600" b="0" i="0" kern="12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n-US" sz="1100" b="1" i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extLst>
                  <a:ext uri="{0D108BD9-81ED-4DB2-BD59-A6C34878D82A}">
                    <a16:rowId xmlns:a16="http://schemas.microsoft.com/office/drawing/2014/main" val="1673880910"/>
                  </a:ext>
                </a:extLst>
              </a:tr>
              <a:tr h="403007"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Time Between Failures (</a:t>
                      </a:r>
                      <a:r>
                        <a:rPr lang="en-US" sz="1600" noProof="0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r>
                        <a:rPr lang="en-US" sz="1600" noProof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104.30</a:t>
                      </a: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kern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66.4</a:t>
                      </a: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105.6</a:t>
                      </a:r>
                      <a:endParaRPr lang="en-US" sz="1100" b="1" i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107.1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731"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</a:t>
                      </a:r>
                      <a:r>
                        <a:rPr lang="en-US" altLang="zh-CN" sz="1600" noProof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600" noProof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uration per</a:t>
                      </a:r>
                      <a:r>
                        <a:rPr lang="en-US" sz="1600" baseline="0" noProof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Failure (</a:t>
                      </a:r>
                      <a:r>
                        <a:rPr lang="en-US" sz="1600" baseline="0" noProof="0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r>
                        <a:rPr lang="en-US" sz="1600" baseline="0" noProof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noProof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1.60</a:t>
                      </a: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kern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2.42</a:t>
                      </a: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0.83</a:t>
                      </a:r>
                      <a:endParaRPr lang="en-US" sz="1600" b="1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2.27</a:t>
                      </a:r>
                      <a:endParaRPr lang="en-US" sz="1100" b="1" i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0.77</a:t>
                      </a:r>
                      <a:endParaRPr lang="en-US" sz="1600" b="1" i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862" marR="87862" marT="43930" marB="4393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6183" y="759198"/>
            <a:ext cx="3343817" cy="1867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04" y="5093558"/>
            <a:ext cx="40190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/>
              <a:t>* Failures occurring in less than 1hour from another are grouped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09235"/>
              </p:ext>
            </p:extLst>
          </p:nvPr>
        </p:nvGraphicFramePr>
        <p:xfrm>
          <a:off x="496300" y="856988"/>
          <a:ext cx="576318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140">
                  <a:extLst>
                    <a:ext uri="{9D8B030D-6E8A-4147-A177-3AD203B41FA5}">
                      <a16:colId xmlns:a16="http://schemas.microsoft.com/office/drawing/2014/main" val="1307816453"/>
                    </a:ext>
                  </a:extLst>
                </a:gridCol>
                <a:gridCol w="1629294">
                  <a:extLst>
                    <a:ext uri="{9D8B030D-6E8A-4147-A177-3AD203B41FA5}">
                      <a16:colId xmlns:a16="http://schemas.microsoft.com/office/drawing/2014/main" val="1174507817"/>
                    </a:ext>
                  </a:extLst>
                </a:gridCol>
                <a:gridCol w="2252749">
                  <a:extLst>
                    <a:ext uri="{9D8B030D-6E8A-4147-A177-3AD203B41FA5}">
                      <a16:colId xmlns:a16="http://schemas.microsoft.com/office/drawing/2014/main" val="3702309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050" b="0" i="1" dirty="0" smtClean="0"/>
                        <a:t>Electrical power (KW)</a:t>
                      </a:r>
                      <a:endParaRPr lang="en-GB" sz="1050" b="0" i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ESRF</a:t>
                      </a:r>
                      <a:r>
                        <a:rPr lang="en-GB" sz="1400" baseline="0" dirty="0" smtClean="0"/>
                        <a:t> (2018)</a:t>
                      </a:r>
                      <a:endParaRPr lang="en-GB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smtClean="0"/>
                        <a:t>ESRF_EBS</a:t>
                      </a:r>
                      <a:r>
                        <a:rPr lang="en-GB" sz="1400" baseline="0" smtClean="0"/>
                        <a:t> </a:t>
                      </a:r>
                      <a:r>
                        <a:rPr lang="en-GB" sz="1400" baseline="0" dirty="0" smtClean="0"/>
                        <a:t>(2023)</a:t>
                      </a:r>
                      <a:endParaRPr lang="en-GB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71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Power supply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2355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1070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46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Radiofrequency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1300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7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Storage Ring (total)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6350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4100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055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3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 of contribution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ESRF contribution to R&amp;I 2024 workshop, Trieste  March 2024</a:t>
            </a:r>
            <a:endParaRPr lang="en-US" noProof="0"/>
          </a:p>
        </p:txBody>
      </p:sp>
      <p:sp>
        <p:nvSpPr>
          <p:cNvPr id="4" name="TextBox 3"/>
          <p:cNvSpPr txBox="1"/>
          <p:nvPr/>
        </p:nvSpPr>
        <p:spPr>
          <a:xfrm>
            <a:off x="700001" y="1014152"/>
            <a:ext cx="71911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Present at the workshop: Benoit Joly and Jean-Luc </a:t>
            </a:r>
            <a:r>
              <a:rPr lang="en-GB" dirty="0" err="1" smtClean="0"/>
              <a:t>Revol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Poster 1: Upgrade and Operation of the ESRF-EBS Light Source</a:t>
            </a:r>
          </a:p>
          <a:p>
            <a:r>
              <a:rPr lang="en-GB" dirty="0" smtClean="0"/>
              <a:t>Poster2: Component data base</a:t>
            </a:r>
          </a:p>
          <a:p>
            <a:endParaRPr lang="en-GB" dirty="0" smtClean="0"/>
          </a:p>
          <a:p>
            <a:r>
              <a:rPr lang="en-GB" dirty="0" smtClean="0"/>
              <a:t>Talk on Wednesday (Benoit): Technical zone preparation and cabling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08000" y="3061170"/>
            <a:ext cx="8535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Past and available talks (</a:t>
            </a:r>
            <a:r>
              <a:rPr lang="en-GB" u="sng" dirty="0" err="1" smtClean="0"/>
              <a:t>Jl</a:t>
            </a:r>
            <a:r>
              <a:rPr lang="en-GB" u="sng" dirty="0" smtClean="0"/>
              <a:t> </a:t>
            </a:r>
            <a:r>
              <a:rPr lang="en-GB" u="sng" dirty="0" err="1" smtClean="0"/>
              <a:t>Revol</a:t>
            </a:r>
            <a:r>
              <a:rPr lang="en-GB" u="sng" dirty="0" smtClean="0"/>
              <a:t>):</a:t>
            </a:r>
          </a:p>
          <a:p>
            <a:endParaRPr lang="en-GB" u="sng" dirty="0" smtClean="0"/>
          </a:p>
          <a:p>
            <a:r>
              <a:rPr lang="en-GB" dirty="0"/>
              <a:t>R&amp;I </a:t>
            </a:r>
            <a:r>
              <a:rPr lang="en-GB" dirty="0" smtClean="0"/>
              <a:t>2022</a:t>
            </a:r>
            <a:r>
              <a:rPr lang="en-GB" dirty="0"/>
              <a:t>: The ESRF-EBS Upgrade Experience </a:t>
            </a:r>
          </a:p>
          <a:p>
            <a:r>
              <a:rPr lang="en-GB" dirty="0" smtClean="0"/>
              <a:t>R&amp;I </a:t>
            </a:r>
            <a:r>
              <a:rPr lang="en-GB" dirty="0"/>
              <a:t>2023: Feedback from  ESRF-EBS </a:t>
            </a:r>
            <a:r>
              <a:rPr lang="en-GB" dirty="0" smtClean="0"/>
              <a:t>Upgrade</a:t>
            </a:r>
          </a:p>
          <a:p>
            <a:r>
              <a:rPr lang="en-GB" dirty="0" smtClean="0"/>
              <a:t>IPAC 2023: </a:t>
            </a:r>
            <a:r>
              <a:rPr lang="en-US" dirty="0"/>
              <a:t>Sustainability in storage ring based light </a:t>
            </a:r>
            <a:r>
              <a:rPr lang="en-US" dirty="0" smtClean="0"/>
              <a:t>sources</a:t>
            </a:r>
          </a:p>
          <a:p>
            <a:r>
              <a:rPr lang="en-US" dirty="0"/>
              <a:t>LER 2024: Sustainability and energy efficiency at </a:t>
            </a:r>
            <a:r>
              <a:rPr lang="en-US" dirty="0" smtClean="0"/>
              <a:t>ESRF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0</TotalTime>
  <Words>534</Words>
  <Application>Microsoft Office PowerPoint</Application>
  <PresentationFormat>Custom</PresentationFormat>
  <Paragraphs>154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ITCOfficinaSans LT Book</vt:lpstr>
      <vt:lpstr>Times New Roman</vt:lpstr>
      <vt:lpstr>Wingdings</vt:lpstr>
      <vt:lpstr>wide-screen</vt:lpstr>
      <vt:lpstr>PowerPoint Presentation</vt:lpstr>
      <vt:lpstr>The ESRF: fact and figures</vt:lpstr>
      <vt:lpstr>EBS upgrade lattice</vt:lpstr>
      <vt:lpstr>ESRF-EBS implementation (R&amp;I 2021 talk)</vt:lpstr>
      <vt:lpstr>Operation reliability and sustainability</vt:lpstr>
      <vt:lpstr>List of contribution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CLAVEL Corinne</dc:creator>
  <cp:lastModifiedBy>REVOL Jean-Luc</cp:lastModifiedBy>
  <cp:revision>701</cp:revision>
  <cp:lastPrinted>2023-04-18T14:52:53Z</cp:lastPrinted>
  <dcterms:created xsi:type="dcterms:W3CDTF">2014-01-17T08:20:57Z</dcterms:created>
  <dcterms:modified xsi:type="dcterms:W3CDTF">2024-03-18T14:27:07Z</dcterms:modified>
</cp:coreProperties>
</file>