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8"/>
  </p:notesMasterIdLst>
  <p:handoutMasterIdLst>
    <p:handoutMasterId r:id="rId9"/>
  </p:handoutMasterIdLst>
  <p:sldIdLst>
    <p:sldId id="518" r:id="rId3"/>
    <p:sldId id="270" r:id="rId4"/>
    <p:sldId id="274" r:id="rId5"/>
    <p:sldId id="587" r:id="rId6"/>
    <p:sldId id="278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hl, Deike" initials="PD" lastIdx="4" clrIdx="0"/>
  <p:cmAuthor id="1" name="Bonucci, Antonio" initials="BA" lastIdx="6" clrIdx="1"/>
  <p:cmAuthor id="2" name="Le Pimpec, Frederic" initials="FL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214FA"/>
    <a:srgbClr val="2214DC"/>
    <a:srgbClr val="B9BB59"/>
    <a:srgbClr val="1104FF"/>
    <a:srgbClr val="4F81BD"/>
    <a:srgbClr val="9CB0EE"/>
    <a:srgbClr val="A39B9D"/>
    <a:srgbClr val="5A4FE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8736" autoAdjust="0"/>
  </p:normalViewPr>
  <p:slideViewPr>
    <p:cSldViewPr snapToGrid="0" showGuides="1">
      <p:cViewPr varScale="1">
        <p:scale>
          <a:sx n="64" d="100"/>
          <a:sy n="64" d="100"/>
        </p:scale>
        <p:origin x="509" y="48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6304"/>
    </p:cViewPr>
  </p:sorterViewPr>
  <p:notesViewPr>
    <p:cSldViewPr snapToGrid="0" showGuides="1">
      <p:cViewPr varScale="1">
        <p:scale>
          <a:sx n="49" d="100"/>
          <a:sy n="49" d="100"/>
        </p:scale>
        <p:origin x="-2712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87416" tIns="43708" rIns="87416" bIns="4370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87416" tIns="43708" rIns="87416" bIns="43708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17.03.2024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87416" tIns="43708" rIns="87416" bIns="4370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87416" tIns="43708" rIns="87416" bIns="43708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87416" tIns="43708" rIns="87416" bIns="4370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87416" tIns="43708" rIns="87416" bIns="43708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17.03.2024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16" tIns="43708" rIns="87416" bIns="437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87416" tIns="43708" rIns="87416" bIns="4370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87416" tIns="43708" rIns="87416" bIns="4370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87416" tIns="43708" rIns="87416" bIns="43708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11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23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3628-7D79-4268-A4EC-1FF01080E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0376F-18C9-4B89-8E54-93CCE1E28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ACB4-2B80-4B10-84FC-E57000EC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8F0-31D3-4F97-97BC-2B1116E14E28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62BE1-A4DC-41F5-A624-1D432C66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BB8D-C528-44DA-AB11-2C26F4DD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5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FE5F-80ED-46DB-A0EF-2AA50FD1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D834-F74B-46D3-BC28-A952CC62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2D495-E507-46FC-91C3-19115C5D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653FC-C8FF-44C3-A381-556244E2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22AA-048D-472A-B0BA-BC991E82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4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CC2C-683D-46E3-A64F-BC5864FA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DEEAF-F0CF-4AF2-8857-C30562CB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2220-E592-44DA-A223-B9BF424F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8F0-31D3-4F97-97BC-2B1116E14E28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00D5-DF4A-4F14-B03F-D956B685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14D57-93A9-425F-9924-58B07927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35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BF97-B703-4CF7-B791-78E31970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5C3B-E6DC-4757-8E64-7F4D10119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48B14-9ED5-4F95-8148-7F5A0D12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B16E-7EBC-4228-9D68-FCD30690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205D2-2F3A-4CCE-A837-A68D1D9D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25456-6DC0-4D90-AB67-B9BD914A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85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FC03-CA89-416A-A26C-F790649D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AE1C-488A-4017-A907-5A94137C4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22657-4771-43ED-ADAF-A2DE0C9B5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38340-962C-40FB-903C-A8454E4F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B8C5C-6374-4FBB-89DE-B2735E0A4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CF873-B6CA-4416-A45C-B0222CE1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1DB30-608E-4133-96F8-D595524C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30EA7-4268-452E-ABC0-8FE1469E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53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9CD9-7C6B-424A-BBAC-EA55D40D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03145-B0EC-4715-B564-0779EB58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8F0-31D3-4F97-97BC-2B1116E14E28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1A996-4551-4516-8157-3CC721ED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41B5-2E11-4D92-A8B7-0A3A7E71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99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A223A-262D-447A-9EA2-E717712C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8F0-31D3-4F97-97BC-2B1116E14E28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30686-BBA0-4A29-91B7-4D3A4638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6368-DE42-48D2-97D1-85F2B12C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50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2BE2-D6F1-43AB-84AC-6ABA8EDB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3042-3F8F-4D47-B0D7-77194F7A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161EE-FEB4-41D6-99D8-E72A5B219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E843A-4A02-4E83-9714-271C6DF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F3DCA-E73B-441C-9349-538DD013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01B72-7B62-4A8E-9C0E-B5C4B5F1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28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6302-AC0E-4267-8342-43C0157E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52B4D-D46E-473C-B685-36EC1E901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FCFD4-1A72-4936-A2F8-6AA1A3905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50D9-2982-4AAB-B9B8-B6D2C931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8F0-31D3-4F97-97BC-2B1116E14E28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1BC01-1C4F-4F63-AA46-FF2EEB48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1707-EC8D-4A98-86D1-05D08450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69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5E61-B708-4EE7-8CEB-51D0F2C9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66011-72F0-42BA-885F-CE1726CF4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DE48-7E21-4AF2-ADC8-7284E26D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FF0D-F188-4198-B7CD-74C85539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1BB-6E28-40D5-81C6-0FFE97D7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12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1A597-DDDC-4201-8C3E-5C8612CCA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01CF3-383A-461E-8A7A-20650C8FD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7BBC1-8D0C-45D1-8DC4-F9FE7646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4134-4713-4E69-88B0-EDEC2A1F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6A675-A2AC-4E09-9FC6-4C7B60B7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  <a:prstGeom prst="rect">
            <a:avLst/>
          </a:prstGeo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  <a:prstGeom prst="rect">
            <a:avLst/>
          </a:prstGeo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European XFEL layout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568112" y="146678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5953" y="339297"/>
            <a:ext cx="582199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625953" y="139703"/>
            <a:ext cx="4124723" cy="199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1400" b="1" i="0" u="none" strike="noStrike" baseline="0" dirty="0">
                <a:latin typeface="+mj-lt"/>
              </a:rPr>
              <a:t>PAU3, Trieste – 18 March 2024</a:t>
            </a:r>
            <a:endParaRPr lang="en-US" sz="1400" b="1" dirty="0">
              <a:solidFill>
                <a:schemeClr val="tx1"/>
              </a:solidFill>
              <a:effectLst/>
              <a:latin typeface="+mj-lt"/>
              <a:ea typeface="SimSu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0C8AA-E167-4D0A-98ED-321B99CDDF93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6134716"/>
            <a:ext cx="1693341" cy="58358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2" name="Rechteck 6">
            <a:extLst>
              <a:ext uri="{FF2B5EF4-FFF2-40B4-BE49-F238E27FC236}">
                <a16:creationId xmlns:a16="http://schemas.microsoft.com/office/drawing/2014/main" id="{843A07C1-C7A3-4660-8670-8A4F06690534}"/>
              </a:ext>
            </a:extLst>
          </p:cNvPr>
          <p:cNvSpPr/>
          <p:nvPr userDrawn="1"/>
        </p:nvSpPr>
        <p:spPr>
          <a:xfrm>
            <a:off x="10397122" y="45499"/>
            <a:ext cx="1637837" cy="2937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1400" b="1" i="0" u="none" strike="noStrike" baseline="0" dirty="0">
                <a:solidFill>
                  <a:schemeClr val="tx1"/>
                </a:solidFill>
                <a:effectLst/>
                <a:latin typeface="+mj-lt"/>
                <a:ea typeface="SimSun"/>
                <a:cs typeface="Times New Roman"/>
              </a:rPr>
              <a:t>F. Le Pimpec</a:t>
            </a:r>
            <a:endParaRPr lang="en-US" sz="1400" b="1" dirty="0">
              <a:solidFill>
                <a:schemeClr val="tx1"/>
              </a:solidFill>
              <a:effectLst/>
              <a:latin typeface="+mj-lt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6" r:id="rId5"/>
    <p:sldLayoutId id="2147483667" r:id="rId6"/>
    <p:sldLayoutId id="2147483673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CA4CC-8D86-4306-8287-837A6758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55BF6-7936-41F8-8F33-7C00CDCA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F987-44D0-4D72-945F-FA1F1A9D4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F226-C353-4B3F-B359-7BC747720742}" type="datetimeFigureOut">
              <a:rPr lang="en-CA" smtClean="0"/>
              <a:t>2024-03-17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E205-5283-4FB3-9CA6-ECA83D9CF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8F8E-01E4-4D52-A17C-B8D552400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2859E-EBF6-467D-8618-651484C376B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36382-945F-48DA-8EF4-8ECD51FEF916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5" y="6219825"/>
            <a:ext cx="1700048" cy="50165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5902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5245"/>
            <a:ext cx="8109284" cy="2016237"/>
          </a:xfrm>
          <a:noFill/>
        </p:spPr>
        <p:txBody>
          <a:bodyPr/>
          <a:lstStyle/>
          <a:p>
            <a:pPr algn="ctr"/>
            <a:r>
              <a:rPr lang="en-US" altLang="en-US" sz="4400" dirty="0"/>
              <a:t>CFI-L</a:t>
            </a:r>
            <a:r>
              <a:rPr lang="en-CA" altLang="en-US" sz="4400" dirty="0"/>
              <a:t>INAC Project for CLS</a:t>
            </a:r>
            <a:br>
              <a:rPr lang="en-CA" altLang="en-US" sz="4000" dirty="0"/>
            </a:br>
            <a:r>
              <a:rPr lang="en-CA" altLang="en-US" sz="3600" dirty="0"/>
              <a:t>Stockage - Installation</a:t>
            </a:r>
            <a:br>
              <a:rPr lang="en-CA" altLang="en-US" sz="3600" dirty="0"/>
            </a:br>
            <a:r>
              <a:rPr lang="en-CA" altLang="en-US" sz="3600" dirty="0"/>
              <a:t>Ready to User Operation</a:t>
            </a:r>
            <a:endParaRPr lang="en-GB" sz="4000" dirty="0"/>
          </a:p>
        </p:txBody>
      </p:sp>
      <p:sp>
        <p:nvSpPr>
          <p:cNvPr id="22" name="AutoShape 6" descr="Image result for schleswig holstein flag"/>
          <p:cNvSpPr>
            <a:spLocks noChangeAspect="1" noChangeArrowheads="1"/>
          </p:cNvSpPr>
          <p:nvPr/>
        </p:nvSpPr>
        <p:spPr bwMode="auto">
          <a:xfrm>
            <a:off x="307975" y="-228600"/>
            <a:ext cx="1333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B9E6E-878A-4276-AAE9-7DC4BF7FE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5" y="2250390"/>
            <a:ext cx="8938497" cy="4542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F3376-B6BE-476B-BB2E-D21140141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494" y="6082190"/>
            <a:ext cx="1804127" cy="625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ED547-B629-4674-A0FC-2A0E5637B02A}"/>
              </a:ext>
            </a:extLst>
          </p:cNvPr>
          <p:cNvSpPr txBox="1"/>
          <p:nvPr/>
        </p:nvSpPr>
        <p:spPr>
          <a:xfrm>
            <a:off x="7458969" y="881634"/>
            <a:ext cx="2779905" cy="1167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CA" sz="3200" dirty="0">
                <a:solidFill>
                  <a:srgbClr val="2214FA"/>
                </a:solidFill>
              </a:rPr>
              <a:t>Josh Erikson</a:t>
            </a:r>
          </a:p>
          <a:p>
            <a:pPr>
              <a:lnSpc>
                <a:spcPct val="112000"/>
              </a:lnSpc>
            </a:pPr>
            <a:endParaRPr lang="en-CA" sz="600" dirty="0"/>
          </a:p>
          <a:p>
            <a:pPr>
              <a:lnSpc>
                <a:spcPct val="112000"/>
              </a:lnSpc>
            </a:pPr>
            <a:r>
              <a:rPr lang="en-CA" sz="3200" dirty="0">
                <a:solidFill>
                  <a:srgbClr val="2214FA"/>
                </a:solidFill>
              </a:rPr>
              <a:t>F. Le Pimpec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969DE-0354-4130-8E3E-04E6C35DB593}"/>
              </a:ext>
            </a:extLst>
          </p:cNvPr>
          <p:cNvSpPr txBox="1"/>
          <p:nvPr/>
        </p:nvSpPr>
        <p:spPr>
          <a:xfrm>
            <a:off x="9975042" y="1299647"/>
            <a:ext cx="1528010" cy="529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CA" sz="2200" dirty="0">
                <a:solidFill>
                  <a:srgbClr val="2214FA"/>
                </a:solidFill>
              </a:rPr>
              <a:t>2 Posters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76959-2E31-411F-807E-6EA332B3FC4B}"/>
              </a:ext>
            </a:extLst>
          </p:cNvPr>
          <p:cNvSpPr txBox="1"/>
          <p:nvPr/>
        </p:nvSpPr>
        <p:spPr>
          <a:xfrm>
            <a:off x="10238874" y="3955043"/>
            <a:ext cx="1804127" cy="8542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CA" sz="2400" dirty="0"/>
              <a:t>6 months down time</a:t>
            </a:r>
          </a:p>
        </p:txBody>
      </p:sp>
    </p:spTree>
    <p:extLst>
      <p:ext uri="{BB962C8B-B14F-4D97-AF65-F5344CB8AC3E}">
        <p14:creationId xmlns:p14="http://schemas.microsoft.com/office/powerpoint/2010/main" val="16700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043632-F3C8-4A2A-ACE8-5DEEA5BC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8" y="2323278"/>
            <a:ext cx="4917850" cy="37960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0E3443-E936-4EBB-898B-6FBC5485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1627606"/>
            <a:ext cx="4461995" cy="51929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Warehousing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CA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7E30A1-107C-4513-B3C2-C6E4EEAC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83" y="1474320"/>
            <a:ext cx="3850152" cy="28848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E6493D-09B0-4CFF-8C0C-07AF230DE43C}"/>
              </a:ext>
            </a:extLst>
          </p:cNvPr>
          <p:cNvSpPr txBox="1">
            <a:spLocks/>
          </p:cNvSpPr>
          <p:nvPr/>
        </p:nvSpPr>
        <p:spPr>
          <a:xfrm>
            <a:off x="8112683" y="4686651"/>
            <a:ext cx="3850152" cy="9634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</a:rPr>
              <a:t>Garage Sale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&amp; Recycling</a:t>
            </a:r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9AFEAB-A27C-4629-B9A8-E387A99EAEE4}"/>
              </a:ext>
            </a:extLst>
          </p:cNvPr>
          <p:cNvSpPr txBox="1">
            <a:spLocks/>
          </p:cNvSpPr>
          <p:nvPr/>
        </p:nvSpPr>
        <p:spPr>
          <a:xfrm>
            <a:off x="2450619" y="2323278"/>
            <a:ext cx="1593391" cy="5934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Plan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827135-130C-4DFF-A5FA-E8016998E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24206" y="3696709"/>
            <a:ext cx="3417695" cy="256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11512F-16DD-4223-AEAF-8FB869C51357}"/>
              </a:ext>
            </a:extLst>
          </p:cNvPr>
          <p:cNvSpPr txBox="1">
            <a:spLocks/>
          </p:cNvSpPr>
          <p:nvPr/>
        </p:nvSpPr>
        <p:spPr>
          <a:xfrm>
            <a:off x="5694510" y="2323278"/>
            <a:ext cx="1593391" cy="5934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Reality</a:t>
            </a:r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7F4AA1-52BF-42AD-93DF-71669B5ED63A}"/>
              </a:ext>
            </a:extLst>
          </p:cNvPr>
          <p:cNvSpPr txBox="1">
            <a:spLocks/>
          </p:cNvSpPr>
          <p:nvPr/>
        </p:nvSpPr>
        <p:spPr>
          <a:xfrm>
            <a:off x="3247314" y="428208"/>
            <a:ext cx="7039686" cy="6208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New &amp; Old Linac Components</a:t>
            </a:r>
            <a:endParaRPr lang="en-CA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01CBE-CDC4-4DFD-8CAD-016DAB7709F3}"/>
              </a:ext>
            </a:extLst>
          </p:cNvPr>
          <p:cNvSpPr/>
          <p:nvPr/>
        </p:nvSpPr>
        <p:spPr>
          <a:xfrm>
            <a:off x="11186252" y="637492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2214FA"/>
                </a:solidFill>
              </a:rPr>
              <a:t>Josh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247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F1B5C-14DE-4D11-8604-7C42001F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52" y="345678"/>
            <a:ext cx="7474032" cy="1025921"/>
          </a:xfrm>
        </p:spPr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ea typeface="+mn-ea"/>
                <a:cs typeface="+mn-cs"/>
              </a:rPr>
              <a:t>Moving the 5m long RF structures</a:t>
            </a:r>
            <a:br>
              <a:rPr lang="en-CA" sz="2800" b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64A1D-5445-4A37-A026-057551B97208}"/>
              </a:ext>
            </a:extLst>
          </p:cNvPr>
          <p:cNvGrpSpPr/>
          <p:nvPr/>
        </p:nvGrpSpPr>
        <p:grpSpPr>
          <a:xfrm>
            <a:off x="981161" y="1371599"/>
            <a:ext cx="5747707" cy="4510493"/>
            <a:chOff x="4957762" y="1543346"/>
            <a:chExt cx="5747707" cy="45104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58C914-68A8-4004-8DB6-05DC46D4F795}"/>
                </a:ext>
              </a:extLst>
            </p:cNvPr>
            <p:cNvGrpSpPr/>
            <p:nvPr/>
          </p:nvGrpSpPr>
          <p:grpSpPr>
            <a:xfrm>
              <a:off x="4957762" y="1543346"/>
              <a:ext cx="5747707" cy="4510493"/>
              <a:chOff x="4486058" y="1289398"/>
              <a:chExt cx="7219130" cy="50450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C88DEC9-B0CB-4D66-8E44-3E0D235BB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86058" y="1289398"/>
                <a:ext cx="7219130" cy="5019986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D98C1C-4A61-4CFA-ACFE-E3988AA17CD1}"/>
                  </a:ext>
                </a:extLst>
              </p:cNvPr>
              <p:cNvSpPr/>
              <p:nvPr/>
            </p:nvSpPr>
            <p:spPr>
              <a:xfrm>
                <a:off x="4972050" y="4191000"/>
                <a:ext cx="711200" cy="2143436"/>
              </a:xfrm>
              <a:prstGeom prst="rect">
                <a:avLst/>
              </a:prstGeom>
              <a:solidFill>
                <a:srgbClr val="FF3300">
                  <a:alpha val="80000"/>
                </a:srgb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7ED7B0-3509-4B36-BFA4-5607D16366AB}"/>
                </a:ext>
              </a:extLst>
            </p:cNvPr>
            <p:cNvSpPr/>
            <p:nvPr/>
          </p:nvSpPr>
          <p:spPr>
            <a:xfrm>
              <a:off x="7652655" y="5323555"/>
              <a:ext cx="2448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Clear the pathway </a:t>
              </a:r>
              <a:br>
                <a:rPr lang="en-US" sz="2000" b="1" dirty="0">
                  <a:solidFill>
                    <a:srgbClr val="000000"/>
                  </a:solidFill>
                </a:rPr>
              </a:br>
              <a:r>
                <a:rPr lang="en-US" sz="2000" b="1" dirty="0">
                  <a:solidFill>
                    <a:srgbClr val="000000"/>
                  </a:solidFill>
                </a:rPr>
                <a:t>ahead of time</a:t>
              </a:r>
              <a:endParaRPr lang="en-CA" sz="20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1C227C-56B2-4B55-883F-B2BDA8E81697}"/>
              </a:ext>
            </a:extLst>
          </p:cNvPr>
          <p:cNvGrpSpPr/>
          <p:nvPr/>
        </p:nvGrpSpPr>
        <p:grpSpPr>
          <a:xfrm>
            <a:off x="7361366" y="2135687"/>
            <a:ext cx="4598445" cy="2902730"/>
            <a:chOff x="7361366" y="2135687"/>
            <a:chExt cx="4598445" cy="29027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B16C4-BC7B-4ADD-8027-1717CFD8A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1366" y="2135687"/>
              <a:ext cx="4598445" cy="25866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86954E-1290-4476-BA11-28CA41A37DBF}"/>
                </a:ext>
              </a:extLst>
            </p:cNvPr>
            <p:cNvSpPr/>
            <p:nvPr/>
          </p:nvSpPr>
          <p:spPr>
            <a:xfrm>
              <a:off x="11105090" y="4761418"/>
              <a:ext cx="8547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Friends</a:t>
              </a:r>
              <a:r>
                <a:rPr lang="en-US" b="1" baseline="30000" dirty="0">
                  <a:solidFill>
                    <a:srgbClr val="000000"/>
                  </a:solidFill>
                </a:rPr>
                <a:t>©</a:t>
              </a:r>
              <a:endParaRPr lang="en-CA" baseline="300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65A40CC-FD90-488D-9A85-0FC83F0CCEC8}"/>
              </a:ext>
            </a:extLst>
          </p:cNvPr>
          <p:cNvSpPr/>
          <p:nvPr/>
        </p:nvSpPr>
        <p:spPr>
          <a:xfrm>
            <a:off x="11287832" y="633645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2214FA"/>
                </a:solidFill>
              </a:rPr>
              <a:t>Josh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1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676E-B83A-43BD-8F1C-C9D8FB5E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444008"/>
            <a:ext cx="10956924" cy="50696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Commissioning to Startup to User Operation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7D1689-A45D-4C2B-94C2-794B9DB31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037" y="2097891"/>
            <a:ext cx="8115552" cy="2469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D6006-5845-48A6-8B0C-19499D67C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8" y="1085763"/>
            <a:ext cx="2467039" cy="3440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D66A2-337A-48EE-B230-0AB32F38D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37" y="1122014"/>
            <a:ext cx="8115552" cy="9396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BC0A2B-954D-44AE-A86E-A648F54B3EA4}"/>
              </a:ext>
            </a:extLst>
          </p:cNvPr>
          <p:cNvSpPr txBox="1">
            <a:spLocks/>
          </p:cNvSpPr>
          <p:nvPr/>
        </p:nvSpPr>
        <p:spPr>
          <a:xfrm>
            <a:off x="141959" y="4562751"/>
            <a:ext cx="5725441" cy="2277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dirty="0">
                <a:solidFill>
                  <a:srgbClr val="000000"/>
                </a:solidFill>
                <a:sym typeface="Wingdings" panose="05000000000000000000" pitchFamily="2" charset="2"/>
              </a:rPr>
              <a:t> Resource Loaded Schedule</a:t>
            </a:r>
            <a:endParaRPr lang="en-CA" sz="22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vl="1"/>
            <a:r>
              <a:rPr lang="en-CA" sz="2600" dirty="0">
                <a:solidFill>
                  <a:srgbClr val="000000"/>
                </a:solidFill>
                <a:sym typeface="Wingdings" panose="05000000000000000000" pitchFamily="2" charset="2"/>
              </a:rPr>
              <a:t> Commissioning plan</a:t>
            </a:r>
          </a:p>
          <a:p>
            <a:pPr lvl="2"/>
            <a:r>
              <a:rPr lang="en-CA" sz="2200" dirty="0">
                <a:solidFill>
                  <a:srgbClr val="000000"/>
                </a:solidFill>
                <a:sym typeface="Wingdings" panose="05000000000000000000" pitchFamily="2" charset="2"/>
              </a:rPr>
              <a:t>W/O Beam</a:t>
            </a:r>
          </a:p>
          <a:p>
            <a:r>
              <a:rPr lang="en-CA" sz="2600" dirty="0">
                <a:solidFill>
                  <a:srgbClr val="000000"/>
                </a:solidFill>
                <a:sym typeface="Wingdings" panose="05000000000000000000" pitchFamily="2" charset="2"/>
              </a:rPr>
              <a:t> Interaction with the vendor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0E6DCE-D191-495E-9381-4C5B203D7C00}"/>
              </a:ext>
            </a:extLst>
          </p:cNvPr>
          <p:cNvSpPr txBox="1">
            <a:spLocks/>
          </p:cNvSpPr>
          <p:nvPr/>
        </p:nvSpPr>
        <p:spPr>
          <a:xfrm>
            <a:off x="5626148" y="4752809"/>
            <a:ext cx="5725441" cy="163829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dirty="0">
                <a:solidFill>
                  <a:srgbClr val="000000"/>
                </a:solidFill>
                <a:sym typeface="Wingdings" panose="05000000000000000000" pitchFamily="2" charset="2"/>
              </a:rPr>
              <a:t> Dark Time - Competitive needs</a:t>
            </a:r>
          </a:p>
          <a:p>
            <a:pPr lvl="1"/>
            <a:r>
              <a:rPr lang="en-CA" sz="2200" dirty="0">
                <a:solidFill>
                  <a:srgbClr val="000000"/>
                </a:solidFill>
                <a:sym typeface="Wingdings" panose="05000000000000000000" pitchFamily="2" charset="2"/>
              </a:rPr>
              <a:t> Science Vs Machine</a:t>
            </a:r>
          </a:p>
          <a:p>
            <a:pPr lvl="1"/>
            <a:r>
              <a:rPr lang="en-CA" sz="2200" dirty="0">
                <a:solidFill>
                  <a:srgbClr val="000000"/>
                </a:solidFill>
                <a:sym typeface="Wingdings" panose="05000000000000000000" pitchFamily="2" charset="2"/>
              </a:rPr>
              <a:t> Why the users should come back?</a:t>
            </a:r>
          </a:p>
          <a:p>
            <a:pPr marL="0" indent="0">
              <a:buNone/>
            </a:pPr>
            <a:r>
              <a:rPr lang="en-CA" sz="2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37002-0CC7-4016-8789-E46B2B28BF10}"/>
              </a:ext>
            </a:extLst>
          </p:cNvPr>
          <p:cNvSpPr/>
          <p:nvPr/>
        </p:nvSpPr>
        <p:spPr>
          <a:xfrm>
            <a:off x="11012724" y="63357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2214FA"/>
                </a:solidFill>
              </a:rPr>
              <a:t>Frédéric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338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286CA-B62C-4058-9C38-65E4E7357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5" y="226017"/>
            <a:ext cx="10699530" cy="5260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CB9DF-C14F-4A02-9626-8AD2D3B07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9429" y="5784961"/>
            <a:ext cx="6986336" cy="847022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If you want to know more…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B02D9-C96B-49BF-96B7-48D1AC0B74C0}"/>
              </a:ext>
            </a:extLst>
          </p:cNvPr>
          <p:cNvSpPr/>
          <p:nvPr/>
        </p:nvSpPr>
        <p:spPr>
          <a:xfrm>
            <a:off x="1028136" y="226017"/>
            <a:ext cx="10417629" cy="523220"/>
          </a:xfrm>
          <a:prstGeom prst="rect">
            <a:avLst/>
          </a:prstGeom>
          <a:solidFill>
            <a:srgbClr val="FFFF00">
              <a:alpha val="29020"/>
            </a:srgbClr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en-US" sz="2800" b="1" dirty="0"/>
              <a:t>Behind a machine there is a Human adventure: admin to science</a:t>
            </a:r>
            <a:endParaRPr lang="en-CA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B6D5A-BB1A-4D68-BC38-4DC5F9D630BB}"/>
              </a:ext>
            </a:extLst>
          </p:cNvPr>
          <p:cNvSpPr/>
          <p:nvPr/>
        </p:nvSpPr>
        <p:spPr>
          <a:xfrm>
            <a:off x="4936515" y="3906071"/>
            <a:ext cx="3016082" cy="861774"/>
          </a:xfrm>
          <a:prstGeom prst="rect">
            <a:avLst/>
          </a:prstGeom>
          <a:solidFill>
            <a:srgbClr val="FFFF00">
              <a:alpha val="29020"/>
            </a:srgbClr>
          </a:solidFill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Thank you </a:t>
            </a:r>
            <a:endParaRPr lang="en-CA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9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Item_3b_MBreport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Item_3b_MBreport16x9_v3.potx</Template>
  <TotalTime>4249</TotalTime>
  <Words>122</Words>
  <Application>Microsoft Office PowerPoint</Application>
  <PresentationFormat>Widescreen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Times New Roman</vt:lpstr>
      <vt:lpstr>Wingdings</vt:lpstr>
      <vt:lpstr>Item_3b_MBreport16x9_v3</vt:lpstr>
      <vt:lpstr>1_Office Theme</vt:lpstr>
      <vt:lpstr>CFI-LINAC Project for CLS Stockage - Installation Ready to User Operation</vt:lpstr>
      <vt:lpstr>Warehousing </vt:lpstr>
      <vt:lpstr>Moving the 5m long RF structures </vt:lpstr>
      <vt:lpstr>Commissioning to Startup to User Operation</vt:lpstr>
      <vt:lpstr>If you want to know more…</vt:lpstr>
    </vt:vector>
  </TitlesOfParts>
  <Company>XFEL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XFEL</dc:creator>
  <cp:lastModifiedBy>Frederic Le Pimpec</cp:lastModifiedBy>
  <cp:revision>1637</cp:revision>
  <cp:lastPrinted>2022-09-23T18:14:03Z</cp:lastPrinted>
  <dcterms:created xsi:type="dcterms:W3CDTF">2016-08-23T09:10:25Z</dcterms:created>
  <dcterms:modified xsi:type="dcterms:W3CDTF">2024-03-17T23:33:38Z</dcterms:modified>
</cp:coreProperties>
</file>