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8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3A4EA-041F-9082-09E9-50474AF50836}" v="1" dt="2024-01-30T21:24:48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2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1481540"/>
            <a:ext cx="7750969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4712964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3441179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736" y="472833"/>
            <a:ext cx="1178814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4636" y="472833"/>
            <a:ext cx="1343406" cy="343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0764" y="472834"/>
            <a:ext cx="1377823" cy="3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513" y="6316596"/>
            <a:ext cx="324365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8804D3C-0186-7AFD-5990-11566D85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975364"/>
            <a:ext cx="8510560" cy="49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319" y="975360"/>
            <a:ext cx="4028990" cy="4891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3693" y="975360"/>
            <a:ext cx="4316312" cy="4891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5641" y="6316596"/>
            <a:ext cx="324365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5641" y="6316596"/>
            <a:ext cx="324365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319" y="975364"/>
            <a:ext cx="8510560" cy="49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513" y="6316596"/>
            <a:ext cx="324365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319" y="825178"/>
            <a:ext cx="8510560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Flash Talk: Configuring Tunnel Space for EIC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3/18/24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Lauren Strange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55894-6BDB-16B0-6752-A1DD503E7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06902D-327E-A150-853A-A765EAF5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83" y="0"/>
            <a:ext cx="8510096" cy="82517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D6C1D29-EB3A-4198-823B-C1242511E52F}"/>
              </a:ext>
            </a:extLst>
          </p:cNvPr>
          <p:cNvSpPr txBox="1">
            <a:spLocks/>
          </p:cNvSpPr>
          <p:nvPr/>
        </p:nvSpPr>
        <p:spPr>
          <a:xfrm>
            <a:off x="461318" y="981076"/>
            <a:ext cx="4325171" cy="50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Brookhaven National Laboratory (BNL) was recently awarded a contract to build the Election-Ion Collider (EIC)</a:t>
            </a:r>
          </a:p>
          <a:p>
            <a:r>
              <a:rPr lang="en-US" dirty="0"/>
              <a:t>EIC is comprised of two warm beamlines</a:t>
            </a:r>
          </a:p>
          <a:p>
            <a:pPr lvl="1"/>
            <a:r>
              <a:rPr lang="en-US" dirty="0"/>
              <a:t>Electron Injector (RCS)</a:t>
            </a:r>
          </a:p>
          <a:p>
            <a:pPr lvl="1"/>
            <a:r>
              <a:rPr lang="en-US" dirty="0"/>
              <a:t>Electron Storage Ring (ESR)</a:t>
            </a:r>
          </a:p>
          <a:p>
            <a:r>
              <a:rPr lang="en-US" dirty="0"/>
              <a:t> ESR electron beam will collide with the existing Relativistic Heavy Ion Collider (RHIC). </a:t>
            </a:r>
          </a:p>
          <a:p>
            <a:r>
              <a:rPr lang="en-US" dirty="0"/>
              <a:t>EIC will be built within the existing RHIC infrastructure</a:t>
            </a:r>
          </a:p>
          <a:p>
            <a:r>
              <a:rPr lang="en-US" dirty="0"/>
              <a:t>Space is limited! Both beamlines, power cables, and supporting utilities need to be accommodated</a:t>
            </a:r>
          </a:p>
          <a:p>
            <a:endParaRPr lang="en-US" dirty="0"/>
          </a:p>
        </p:txBody>
      </p:sp>
      <p:pic>
        <p:nvPicPr>
          <p:cNvPr id="6" name="Picture 5" descr="Diagram of a diagram of a wire&#10;&#10;Description automatically generated with medium confidence">
            <a:extLst>
              <a:ext uri="{FF2B5EF4-FFF2-40B4-BE49-F238E27FC236}">
                <a16:creationId xmlns:a16="http://schemas.microsoft.com/office/drawing/2014/main" id="{9E6CCC9C-8472-1A4E-F6B1-FF9DFB8A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56" y="1106487"/>
            <a:ext cx="3785444" cy="506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10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83" y="0"/>
            <a:ext cx="8510096" cy="825178"/>
          </a:xfrm>
        </p:spPr>
        <p:txBody>
          <a:bodyPr/>
          <a:lstStyle/>
          <a:p>
            <a:r>
              <a:rPr lang="en-US" dirty="0"/>
              <a:t>Design of EIC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1318" y="981077"/>
            <a:ext cx="8510041" cy="2232024"/>
          </a:xfrm>
        </p:spPr>
        <p:txBody>
          <a:bodyPr/>
          <a:lstStyle/>
          <a:p>
            <a:r>
              <a:rPr lang="en-US" dirty="0"/>
              <a:t>The tunnel circumference is ~12,600ft</a:t>
            </a:r>
          </a:p>
          <a:p>
            <a:r>
              <a:rPr lang="en-US" dirty="0"/>
              <a:t>Infrastructure is designing equipment support buildings</a:t>
            </a:r>
          </a:p>
          <a:p>
            <a:pPr lvl="1"/>
            <a:r>
              <a:rPr lang="en-US" dirty="0"/>
              <a:t>8 new power supply buildings around the ring</a:t>
            </a:r>
          </a:p>
          <a:p>
            <a:r>
              <a:rPr lang="en-US" dirty="0"/>
              <a:t>Mechanical engineers are modeling the tunnel space</a:t>
            </a:r>
          </a:p>
          <a:p>
            <a:pPr lvl="1"/>
            <a:r>
              <a:rPr lang="en-US" dirty="0"/>
              <a:t>RHIC blue beam, RHIC yellow beam, EIC RCS, EIC ESR, EIC transfer lines in</a:t>
            </a:r>
          </a:p>
        </p:txBody>
      </p:sp>
      <p:pic>
        <p:nvPicPr>
          <p:cNvPr id="3" name="Picture 2" descr="A circular map of a factory&#10;&#10;Description automatically generated with medium confidence">
            <a:extLst>
              <a:ext uri="{FF2B5EF4-FFF2-40B4-BE49-F238E27FC236}">
                <a16:creationId xmlns:a16="http://schemas.microsoft.com/office/drawing/2014/main" id="{345D8A96-990C-8C91-4D72-F65914228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8" t="1791" r="854" b="6595"/>
          <a:stretch/>
        </p:blipFill>
        <p:spPr>
          <a:xfrm>
            <a:off x="659450" y="2766976"/>
            <a:ext cx="3313714" cy="292274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E8C4A-FDCC-B9FD-70B7-2492DDF8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296" y="2971986"/>
            <a:ext cx="4099828" cy="2691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64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01A9F-4730-FC86-E9B0-9D20C107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F7330-865C-4753-2A3F-C6A78CF2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 Power Cables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CCEE-D3D5-1E26-89E0-D4776B7F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975365"/>
            <a:ext cx="8510560" cy="2148836"/>
          </a:xfrm>
        </p:spPr>
        <p:txBody>
          <a:bodyPr/>
          <a:lstStyle/>
          <a:p>
            <a:r>
              <a:rPr lang="en-US" dirty="0"/>
              <a:t>Power supplies are assigned to buildings that provide the shortest cable path </a:t>
            </a:r>
          </a:p>
          <a:p>
            <a:r>
              <a:rPr lang="en-US" dirty="0"/>
              <a:t>Cables need to account for the magnet power requirements, conductor voltage drop, power per foot, heat dissipated, and current derating requirements</a:t>
            </a:r>
          </a:p>
          <a:p>
            <a:r>
              <a:rPr lang="en-US" dirty="0"/>
              <a:t>The cable selections are sent to both the infrastructure and mechanical engineering teams to design the cable support systems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E9C66B-46DA-B1BA-6AAB-07232FE5A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16206"/>
              </p:ext>
            </p:extLst>
          </p:nvPr>
        </p:nvGraphicFramePr>
        <p:xfrm>
          <a:off x="461319" y="2819400"/>
          <a:ext cx="4317972" cy="3352800"/>
        </p:xfrm>
        <a:graphic>
          <a:graphicData uri="http://schemas.openxmlformats.org/drawingml/2006/table">
            <a:tbl>
              <a:tblPr/>
              <a:tblGrid>
                <a:gridCol w="614538">
                  <a:extLst>
                    <a:ext uri="{9D8B030D-6E8A-4147-A177-3AD203B41FA5}">
                      <a16:colId xmlns:a16="http://schemas.microsoft.com/office/drawing/2014/main" val="3691951943"/>
                    </a:ext>
                  </a:extLst>
                </a:gridCol>
                <a:gridCol w="794892">
                  <a:extLst>
                    <a:ext uri="{9D8B030D-6E8A-4147-A177-3AD203B41FA5}">
                      <a16:colId xmlns:a16="http://schemas.microsoft.com/office/drawing/2014/main" val="2858856062"/>
                    </a:ext>
                  </a:extLst>
                </a:gridCol>
                <a:gridCol w="1062082">
                  <a:extLst>
                    <a:ext uri="{9D8B030D-6E8A-4147-A177-3AD203B41FA5}">
                      <a16:colId xmlns:a16="http://schemas.microsoft.com/office/drawing/2014/main" val="2771518332"/>
                    </a:ext>
                  </a:extLst>
                </a:gridCol>
                <a:gridCol w="783759">
                  <a:extLst>
                    <a:ext uri="{9D8B030D-6E8A-4147-A177-3AD203B41FA5}">
                      <a16:colId xmlns:a16="http://schemas.microsoft.com/office/drawing/2014/main" val="874808181"/>
                    </a:ext>
                  </a:extLst>
                </a:gridCol>
                <a:gridCol w="1062701">
                  <a:extLst>
                    <a:ext uri="{9D8B030D-6E8A-4147-A177-3AD203B41FA5}">
                      <a16:colId xmlns:a16="http://schemas.microsoft.com/office/drawing/2014/main" val="3177312221"/>
                    </a:ext>
                  </a:extLst>
                </a:gridCol>
              </a:tblGrid>
              <a:tr h="2896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Equipment Building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 of PS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 of Magnet QTY 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 of Cable QTY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 of Total L (ft)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88652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1001A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395,966.44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27614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224,914.44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5776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171,052.00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81985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1003A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284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488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420,657.27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25656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236,255.67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48975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184,401.60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84902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1005T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251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472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640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1,002,179.94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94507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312,602.58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47343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689,577.36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39757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1007A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326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682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580,479.49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35222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399,643.25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6030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180,836.24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42403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1009A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255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2454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688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1,709,192.00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65591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605,432.64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94031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1652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1,103,759.36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75102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1011A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202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315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462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418,352.87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349627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ESR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234,499.03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54892"/>
                  </a:ext>
                </a:extLst>
              </a:tr>
              <a:tr h="1512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183,853.84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21205"/>
                  </a:ext>
                </a:extLst>
              </a:tr>
              <a:tr h="2896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1,357.00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4,127.00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3,388.00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4,526,828.00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44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E6A311-AC89-DEC7-8CAB-B02DA2248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56280"/>
              </p:ext>
            </p:extLst>
          </p:nvPr>
        </p:nvGraphicFramePr>
        <p:xfrm>
          <a:off x="4923414" y="3124201"/>
          <a:ext cx="3904342" cy="2299187"/>
        </p:xfrm>
        <a:graphic>
          <a:graphicData uri="http://schemas.openxmlformats.org/drawingml/2006/table">
            <a:tbl>
              <a:tblPr/>
              <a:tblGrid>
                <a:gridCol w="1020714">
                  <a:extLst>
                    <a:ext uri="{9D8B030D-6E8A-4147-A177-3AD203B41FA5}">
                      <a16:colId xmlns:a16="http://schemas.microsoft.com/office/drawing/2014/main" val="2316385283"/>
                    </a:ext>
                  </a:extLst>
                </a:gridCol>
                <a:gridCol w="441601">
                  <a:extLst>
                    <a:ext uri="{9D8B030D-6E8A-4147-A177-3AD203B41FA5}">
                      <a16:colId xmlns:a16="http://schemas.microsoft.com/office/drawing/2014/main" val="210088655"/>
                    </a:ext>
                  </a:extLst>
                </a:gridCol>
                <a:gridCol w="856523">
                  <a:extLst>
                    <a:ext uri="{9D8B030D-6E8A-4147-A177-3AD203B41FA5}">
                      <a16:colId xmlns:a16="http://schemas.microsoft.com/office/drawing/2014/main" val="2014458862"/>
                    </a:ext>
                  </a:extLst>
                </a:gridCol>
                <a:gridCol w="738389">
                  <a:extLst>
                    <a:ext uri="{9D8B030D-6E8A-4147-A177-3AD203B41FA5}">
                      <a16:colId xmlns:a16="http://schemas.microsoft.com/office/drawing/2014/main" val="1387987198"/>
                    </a:ext>
                  </a:extLst>
                </a:gridCol>
                <a:gridCol w="847115">
                  <a:extLst>
                    <a:ext uri="{9D8B030D-6E8A-4147-A177-3AD203B41FA5}">
                      <a16:colId xmlns:a16="http://schemas.microsoft.com/office/drawing/2014/main" val="3729441383"/>
                    </a:ext>
                  </a:extLst>
                </a:gridCol>
              </a:tblGrid>
              <a:tr h="176605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Cable Summary Table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01296"/>
                  </a:ext>
                </a:extLst>
              </a:tr>
              <a:tr h="2579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Cable Type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CSA "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Tray Width"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</a:t>
                      </a:r>
                      <a:r>
                        <a:rPr lang="en-US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lb</a:t>
                      </a:r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/ft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19550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 AWG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17.96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79.7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18.27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77688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535.3 MCM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83.69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102.12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142.45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48301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329184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444.4 MCM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329184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3291840" rtl="0" eaLnBrk="1" fontAlgn="b" latinLnBrk="0" hangingPunct="1"/>
                      <a:r>
                        <a:rPr lang="en-US" sz="10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3291840" rtl="0" eaLnBrk="1" fontAlgn="b" latinLnBrk="0" hangingPunct="1"/>
                      <a:r>
                        <a:rPr lang="en-US" sz="10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329184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96910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350 MCM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1,060.73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1,465.24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1,663.57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79736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300 MCM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53.41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78.2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81.26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29371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AWG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82.96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485.88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94.64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2829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Sum (in)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105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05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2,696.20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05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05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ap="flat" cmpd="sng" algn="ctr">
                      <a:solidFill>
                        <a:srgbClr val="105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721299"/>
                  </a:ext>
                </a:extLst>
              </a:tr>
              <a:tr h="2024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Tray Width (in)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2,700.00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39763"/>
                  </a:ext>
                </a:extLst>
              </a:tr>
              <a:tr h="2024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Tray Width (ft)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83000"/>
                  </a:ext>
                </a:extLst>
              </a:tr>
              <a:tr h="17660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 lb/ft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105C7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2,621.11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solidFill>
                        <a:srgbClr val="105C78"/>
                      </a:solidFill>
                    </a:lnR>
                    <a:lnT w="12700" cmpd="sng">
                      <a:solidFill>
                        <a:srgbClr val="105C78"/>
                      </a:solidFill>
                    </a:lnT>
                    <a:lnB w="12700" cmpd="sng">
                      <a:solidFill>
                        <a:srgbClr val="105C7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25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88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05414-B038-03FC-5F17-D495EECC6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4E583-FCFE-027F-230A-4A2BAD01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5D418-0337-E678-3E56-729122C6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975365"/>
            <a:ext cx="8510560" cy="2815586"/>
          </a:xfrm>
        </p:spPr>
        <p:txBody>
          <a:bodyPr/>
          <a:lstStyle/>
          <a:p>
            <a:r>
              <a:rPr lang="en-US" dirty="0"/>
              <a:t>The total cable tray required to power the beamlines cannot fit within the tunnel’s existing layout and penetrations. </a:t>
            </a:r>
          </a:p>
          <a:p>
            <a:r>
              <a:rPr lang="en-US" dirty="0"/>
              <a:t>Creative design solutions are required between all engineering disciplines to ensure a cost-effective solution</a:t>
            </a:r>
          </a:p>
          <a:p>
            <a:pPr lvl="1"/>
            <a:r>
              <a:rPr lang="en-US" dirty="0"/>
              <a:t>Mechanical: new building penetration points, tunnel support load</a:t>
            </a:r>
          </a:p>
          <a:p>
            <a:pPr lvl="1"/>
            <a:r>
              <a:rPr lang="en-US" dirty="0"/>
              <a:t>Infrastructure: building location, cable support from the buildings to the tunnel</a:t>
            </a:r>
          </a:p>
          <a:p>
            <a:pPr lvl="1"/>
            <a:r>
              <a:rPr lang="en-US" dirty="0"/>
              <a:t>Electrical: Reducing cable cross-section area </a:t>
            </a:r>
          </a:p>
          <a:p>
            <a:pPr lvl="1"/>
            <a:r>
              <a:rPr lang="en-US"/>
              <a:t>Systems: </a:t>
            </a:r>
            <a:r>
              <a:rPr lang="en-US" dirty="0"/>
              <a:t>Tools to communicate needs, determining best areas for optimization between groups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54162-2BD1-2F84-E295-387BF5A8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01" y="3707074"/>
            <a:ext cx="3474398" cy="24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9832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3" ma:contentTypeDescription="Create a new document." ma:contentTypeScope="" ma:versionID="24100e3b81e5bcce483db077df3bff92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477f71d6aa2ec31004374aa4d2087b60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F2D63D-1CB2-4011-A0F0-8E3B36D11E42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</ds:schemaRefs>
</ds:datastoreItem>
</file>

<file path=customXml/itemProps2.xml><?xml version="1.0" encoding="utf-8"?>
<ds:datastoreItem xmlns:ds="http://schemas.openxmlformats.org/officeDocument/2006/customXml" ds:itemID="{65A0609B-FE9D-4609-BA2A-4487F8CD7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74AB87-E6AC-4101-B726-22ACD4FA37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472</Words>
  <Application>Microsoft Office PowerPoint</Application>
  <PresentationFormat>On-screen Show (4:3)</PresentationFormat>
  <Paragraphs>178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Flash Talk: Configuring Tunnel Space for EIC</vt:lpstr>
      <vt:lpstr>Introduction</vt:lpstr>
      <vt:lpstr>Design of EIC</vt:lpstr>
      <vt:lpstr>Magnet Power Cables</vt:lpstr>
      <vt:lpstr>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Abramowitz, Jennifer</dc:creator>
  <cp:keywords/>
  <dc:description/>
  <cp:lastModifiedBy>Strange, Lauren</cp:lastModifiedBy>
  <cp:revision>8</cp:revision>
  <dcterms:created xsi:type="dcterms:W3CDTF">2023-09-11T13:49:26Z</dcterms:created>
  <dcterms:modified xsi:type="dcterms:W3CDTF">2024-03-18T08:49:42Z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MediaServiceImageTags">
    <vt:lpwstr/>
  </property>
</Properties>
</file>