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5189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6" r:id="rId4"/>
    <p:sldId id="378" r:id="rId5"/>
    <p:sldId id="357" r:id="rId6"/>
    <p:sldId id="379" r:id="rId7"/>
    <p:sldId id="380" r:id="rId8"/>
    <p:sldId id="381" r:id="rId9"/>
    <p:sldId id="382" r:id="rId10"/>
    <p:sldId id="383" r:id="rId11"/>
    <p:sldId id="385" r:id="rId12"/>
    <p:sldId id="384" r:id="rId13"/>
    <p:sldId id="386" r:id="rId14"/>
    <p:sldId id="388" r:id="rId15"/>
    <p:sldId id="387" r:id="rId16"/>
    <p:sldId id="259" r:id="rId17"/>
    <p:sldId id="260" r:id="rId18"/>
  </p:sldIdLst>
  <p:sldSz cx="10080625" cy="7559675"/>
  <p:notesSz cx="10691813" cy="7559675"/>
  <p:defaultTextStyle>
    <a:defPPr>
      <a:defRPr lang="en-US"/>
    </a:defPPr>
    <a:lvl1pPr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1C2"/>
    <a:srgbClr val="139BFB"/>
    <a:srgbClr val="1067EA"/>
    <a:srgbClr val="00FF00"/>
    <a:srgbClr val="E222C7"/>
    <a:srgbClr val="B4189E"/>
    <a:srgbClr val="98C8E8"/>
    <a:srgbClr val="00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0" autoAdjust="0"/>
  </p:normalViewPr>
  <p:slideViewPr>
    <p:cSldViewPr>
      <p:cViewPr>
        <p:scale>
          <a:sx n="100" d="100"/>
          <a:sy n="100" d="100"/>
        </p:scale>
        <p:origin x="474" y="9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25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6BD4D31-A497-4690-AE9E-0AAE93B1A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49216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F2D425-4B9D-40BE-83B7-83D5BA5AFF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4725" y="0"/>
            <a:ext cx="4635500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427F2C87-12E3-461C-82B8-E5C333ECCE04}" type="datetimeFigureOut">
              <a:rPr lang="it-IT" altLang="it-IT"/>
              <a:pPr>
                <a:defRPr/>
              </a:pPr>
              <a:t>18/03/2024</a:t>
            </a:fld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93F296-1232-475F-A723-96A9B51A00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4725" y="7180263"/>
            <a:ext cx="4635500" cy="377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fld id="{0C293598-BDA2-410B-840D-9057C0781A8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4612AC-B2ED-4CB0-921C-0E6B84479B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0263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>
            <a:extLst>
              <a:ext uri="{FF2B5EF4-FFF2-40B4-BE49-F238E27FC236}">
                <a16:creationId xmlns:a16="http://schemas.microsoft.com/office/drawing/2014/main" id="{1B14DEC7-6A6F-44BD-9DA9-AF833C994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302F012-4C89-4257-AFD4-F1E5CF14236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4400" y="574675"/>
            <a:ext cx="377666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5C1B664-8506-4DB5-962F-5E7BA720A4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068388" y="3590925"/>
            <a:ext cx="85502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A3F180B7-CC50-4912-9B5C-79DFACFE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386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AA8A560B-6DE7-4591-9FD0-7A5C4CE6A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0"/>
            <a:ext cx="46386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BCCAB58D-DCE5-4A1A-B9DD-CD46F6B3E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81850"/>
            <a:ext cx="46386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5D6B41A-8528-4ECE-9024-235BE1ED6E2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051550" y="7181850"/>
            <a:ext cx="46355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7F1420-4F85-42AF-BDDC-124E3980B39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B441081-11A1-4BB2-9F48-7E625EE33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FFF7459-F39D-4751-A948-2BB2E97C4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 b="1">
                <a:latin typeface="Times New Roman" panose="02020603050405020304" pitchFamily="18" charset="0"/>
              </a:rPr>
              <a:t>Slide 1: Company Logo Full Page</a:t>
            </a:r>
          </a:p>
          <a:p>
            <a:endParaRPr lang="en-US" altLang="it-IT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</a:rPr>
              <a:t>Before you start</a:t>
            </a:r>
            <a:r>
              <a:rPr lang="en-GB" altLang="it-IT">
                <a:latin typeface="Times New Roman" panose="02020603050405020304" pitchFamily="18" charset="0"/>
              </a:rPr>
              <a:t> editing the slides of your talk change to the </a:t>
            </a:r>
            <a:r>
              <a:rPr lang="en-GB" altLang="it-IT" b="1">
                <a:latin typeface="Times New Roman" panose="02020603050405020304" pitchFamily="18" charset="0"/>
              </a:rPr>
              <a:t>Master Slide view</a:t>
            </a:r>
            <a:r>
              <a:rPr lang="en-GB" altLang="it-IT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>
                <a:latin typeface="Times New Roman" panose="02020603050405020304" pitchFamily="18" charset="0"/>
              </a:rPr>
              <a:t>Microsoft Office :Menu: </a:t>
            </a:r>
            <a:r>
              <a:rPr lang="en-US" altLang="it-IT" i="1">
                <a:latin typeface="Times New Roman" panose="02020603050405020304" pitchFamily="18" charset="0"/>
              </a:rPr>
              <a:t>View</a:t>
            </a:r>
            <a:r>
              <a:rPr lang="en-US" altLang="it-IT">
                <a:latin typeface="Times New Roman" panose="02020603050405020304" pitchFamily="18" charset="0"/>
              </a:rPr>
              <a:t> &gt; </a:t>
            </a:r>
            <a:r>
              <a:rPr lang="en-US" altLang="it-IT" i="1">
                <a:latin typeface="Times New Roman" panose="02020603050405020304" pitchFamily="18" charset="0"/>
              </a:rPr>
              <a:t>Slide Master;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>
                <a:latin typeface="Times New Roman" panose="02020603050405020304" pitchFamily="18" charset="0"/>
              </a:rPr>
              <a:t>Macintosh – </a:t>
            </a:r>
            <a:r>
              <a:rPr lang="en-US" altLang="it-IT" i="1">
                <a:latin typeface="Times New Roman" panose="02020603050405020304" pitchFamily="18" charset="0"/>
              </a:rPr>
              <a:t>View &gt; Master &gt; Slide Master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Edit the following items: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 New Roman" panose="02020603050405020304" pitchFamily="18" charset="0"/>
              <a:buAutoNum type="arabicPeriod"/>
            </a:pPr>
            <a:r>
              <a:rPr lang="de-DE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n the Slide Master (first master slide) – lower area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a) On the left Delete the text and write the title of the event/Conference, Location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b) On the right delete the text and write the name and surname of the speaker and the date (day, month , year)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Close Master 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it-IT">
              <a:latin typeface="Times New Roman" panose="02020603050405020304" pitchFamily="18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0AE62CC-778E-4A60-87D3-9265859736E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EA0001-5DAB-4CB5-84C1-813B55DD9A31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024A8DB-B705-46F7-8821-2F31B4B2B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3FAEC86-6668-4B90-BCCE-7CCBCD7E7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</a:rPr>
              <a:t>Slide 2: Title of the Presentation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</a:rPr>
              <a:t>Before you start</a:t>
            </a:r>
            <a:r>
              <a:rPr lang="en-GB" altLang="it-IT">
                <a:latin typeface="Times New Roman" panose="02020603050405020304" pitchFamily="18" charset="0"/>
              </a:rPr>
              <a:t> editing the slides of your talk change to the </a:t>
            </a:r>
            <a:r>
              <a:rPr lang="en-GB" altLang="it-IT" b="1">
                <a:latin typeface="Times New Roman" panose="02020603050405020304" pitchFamily="18" charset="0"/>
              </a:rPr>
              <a:t>Master Slide view</a:t>
            </a:r>
            <a:r>
              <a:rPr lang="en-GB" altLang="it-IT">
                <a:latin typeface="Times New Roman" panose="02020603050405020304" pitchFamily="18" charset="0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>
                <a:latin typeface="Times New Roman" panose="02020603050405020304" pitchFamily="18" charset="0"/>
              </a:rPr>
              <a:t>Microsoft Office :Menu: </a:t>
            </a:r>
            <a:r>
              <a:rPr lang="en-US" altLang="it-IT" i="1">
                <a:latin typeface="Times New Roman" panose="02020603050405020304" pitchFamily="18" charset="0"/>
              </a:rPr>
              <a:t>View</a:t>
            </a:r>
            <a:r>
              <a:rPr lang="en-US" altLang="it-IT">
                <a:latin typeface="Times New Roman" panose="02020603050405020304" pitchFamily="18" charset="0"/>
              </a:rPr>
              <a:t> &gt; </a:t>
            </a:r>
            <a:r>
              <a:rPr lang="en-US" altLang="it-IT" i="1">
                <a:latin typeface="Times New Roman" panose="02020603050405020304" pitchFamily="18" charset="0"/>
              </a:rPr>
              <a:t>Slide Master;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>
                <a:latin typeface="Times New Roman" panose="02020603050405020304" pitchFamily="18" charset="0"/>
              </a:rPr>
              <a:t>Macintosh – </a:t>
            </a:r>
            <a:r>
              <a:rPr lang="en-US" altLang="it-IT" i="1">
                <a:latin typeface="Times New Roman" panose="02020603050405020304" pitchFamily="18" charset="0"/>
              </a:rPr>
              <a:t>View &gt; Master &gt; Slide Master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Edit the following items: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 New Roman" panose="02020603050405020304" pitchFamily="18" charset="0"/>
              <a:buAutoNum type="arabicPeriod"/>
            </a:pPr>
            <a:r>
              <a:rPr lang="de-DE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n the Slide Master (first master slide) – lower area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a) On the left Delete the text and write the title of the event/Conference, Location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b) On the right delete the text and write the name and surname of the speaker and the date (day, month , year)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Close Master View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To start adding slides </a:t>
            </a: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insert a new slide and </a:t>
            </a: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select a Layout: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For Title &amp; Subtitle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For text with bullet points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For Text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For Picture, graphs, visuals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Two columns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Blank</a:t>
            </a:r>
            <a:endParaRPr lang="en-GB" altLang="it-IT">
              <a:latin typeface="Times New Roman" panose="02020603050405020304" pitchFamily="18" charset="0"/>
            </a:endParaRP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Calibri" panose="020F050202020403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C82CE16-8BF3-4095-AEBE-C5E467EB3F5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A58BDD-5A43-4D1B-9D3C-3ACC2F5A12DE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024A8DB-B705-46F7-8821-2F31B4B2B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3FAEC86-6668-4B90-BCCE-7CCBCD7E7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</a:rPr>
              <a:t>Slide 2: Title of the Presentation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</a:rPr>
              <a:t>Before you start</a:t>
            </a:r>
            <a:r>
              <a:rPr lang="en-GB" altLang="it-IT">
                <a:latin typeface="Times New Roman" panose="02020603050405020304" pitchFamily="18" charset="0"/>
              </a:rPr>
              <a:t> editing the slides of your talk change to the </a:t>
            </a:r>
            <a:r>
              <a:rPr lang="en-GB" altLang="it-IT" b="1">
                <a:latin typeface="Times New Roman" panose="02020603050405020304" pitchFamily="18" charset="0"/>
              </a:rPr>
              <a:t>Master Slide view</a:t>
            </a:r>
            <a:r>
              <a:rPr lang="en-GB" altLang="it-IT">
                <a:latin typeface="Times New Roman" panose="02020603050405020304" pitchFamily="18" charset="0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>
                <a:latin typeface="Times New Roman" panose="02020603050405020304" pitchFamily="18" charset="0"/>
              </a:rPr>
              <a:t>Microsoft Office :Menu: </a:t>
            </a:r>
            <a:r>
              <a:rPr lang="en-US" altLang="it-IT" i="1">
                <a:latin typeface="Times New Roman" panose="02020603050405020304" pitchFamily="18" charset="0"/>
              </a:rPr>
              <a:t>View</a:t>
            </a:r>
            <a:r>
              <a:rPr lang="en-US" altLang="it-IT">
                <a:latin typeface="Times New Roman" panose="02020603050405020304" pitchFamily="18" charset="0"/>
              </a:rPr>
              <a:t> &gt; </a:t>
            </a:r>
            <a:r>
              <a:rPr lang="en-US" altLang="it-IT" i="1">
                <a:latin typeface="Times New Roman" panose="02020603050405020304" pitchFamily="18" charset="0"/>
              </a:rPr>
              <a:t>Slide Master;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it-IT">
                <a:latin typeface="Times New Roman" panose="02020603050405020304" pitchFamily="18" charset="0"/>
              </a:rPr>
              <a:t>Macintosh – </a:t>
            </a:r>
            <a:r>
              <a:rPr lang="en-US" altLang="it-IT" i="1">
                <a:latin typeface="Times New Roman" panose="02020603050405020304" pitchFamily="18" charset="0"/>
              </a:rPr>
              <a:t>View &gt; Master &gt; Slide Master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Edit the following items: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 New Roman" panose="02020603050405020304" pitchFamily="18" charset="0"/>
              <a:buAutoNum type="arabicPeriod"/>
            </a:pPr>
            <a:r>
              <a:rPr lang="de-DE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n the Slide Master (first master slide) – lower area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a) On the left Delete the text and write the title of the event/Conference, Location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b) On the right delete the text and write the name and surname of the speaker and the date (day, month , year)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Close Master View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To start adding slides </a:t>
            </a: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insert a new slide and </a:t>
            </a:r>
            <a:r>
              <a:rPr lang="en-GB" altLang="it-IT" b="1">
                <a:latin typeface="Times New Roman" panose="02020603050405020304" pitchFamily="18" charset="0"/>
                <a:sym typeface="Wingdings" panose="05000000000000000000" pitchFamily="2" charset="2"/>
              </a:rPr>
              <a:t>select a Layout: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For Title &amp; Subtitle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For text with bullet points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For Text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For Picture, graphs, visuals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Two columns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it-IT">
                <a:latin typeface="Times New Roman" panose="02020603050405020304" pitchFamily="18" charset="0"/>
                <a:sym typeface="Wingdings" panose="05000000000000000000" pitchFamily="2" charset="2"/>
              </a:rPr>
              <a:t>Blank</a:t>
            </a:r>
            <a:endParaRPr lang="en-GB" altLang="it-IT">
              <a:latin typeface="Times New Roman" panose="02020603050405020304" pitchFamily="18" charset="0"/>
            </a:endParaRP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altLang="it-IT" b="1">
              <a:latin typeface="Calibri" panose="020F050202020403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C82CE16-8BF3-4095-AEBE-C5E467EB3F5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A58BDD-5A43-4D1B-9D3C-3ACC2F5A12DE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419846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97F1420-4F85-42AF-BDDC-124E3980B398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865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97F1420-4F85-42AF-BDDC-124E3980B398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485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0D63E6B-F93D-4D95-A322-E083826110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2C89875-8500-4356-BBF8-2D2F4B866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 b="1">
                <a:latin typeface="Times New Roman" panose="02020603050405020304" pitchFamily="18" charset="0"/>
              </a:rPr>
              <a:t>Last Slide 1: Thanks to the audience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5F908DE-444C-4CB6-9297-35B33FFCAA5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A1FC12-C2E1-443F-9D9F-3F82A1A0E817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0D2667CC-7B67-455B-B088-6E4F11488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1CB45BA-42BB-48F1-8FFA-A4A2435D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 b="1">
                <a:latin typeface="Times New Roman" panose="02020603050405020304" pitchFamily="18" charset="0"/>
              </a:rPr>
              <a:t>Last Slide 2: Aerial Photo of Elettra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C56E527-B0F7-4091-9B22-6F5CCCFC1B0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08F119-E609-47D8-BD54-9803F324EE74}" type="slidenum">
              <a:rPr lang="it-IT" altLang="it-IT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>
            <a:extLst>
              <a:ext uri="{FF2B5EF4-FFF2-40B4-BE49-F238E27FC236}">
                <a16:creationId xmlns:a16="http://schemas.microsoft.com/office/drawing/2014/main" id="{9A3CB563-5049-4574-949B-7AD5FB78D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32344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2CA5F2C-0D9C-4161-A97F-2C5BAA8A2B5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9720263" y="7019925"/>
            <a:ext cx="214312" cy="230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BC212-E02D-427A-B498-7006A7EE60A5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442861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24103F8-C844-45E7-976A-293145D9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Fare clic per modificare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F5447A37-D7CE-48F8-917F-123127D16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48825" y="7019925"/>
            <a:ext cx="288925" cy="230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D53F2-A400-4485-A4AE-1FCE06CA733E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8962419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1223A9C-B691-4926-8E35-8F20B0E0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Fare clic per modificare stili del testo dello schema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2A1008D-8EBE-4B5C-B840-2D1685CFAD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7BA3-3AB6-4074-88EC-109B98BE500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547309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C6DBAFE6-F900-4D06-9DA4-A89C5602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59310A01-685E-43D7-B4D2-94EAF1386A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4F1E-C5C5-4E34-BF33-262F2A10DA4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971970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BC0D3D2-7025-4024-9172-4185E81C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Fare clic per modificare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Fare clic per modificare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</p:txBody>
      </p:sp>
      <p:sp>
        <p:nvSpPr>
          <p:cNvPr id="6" name="Segnaposto numero diapositiva 6">
            <a:extLst>
              <a:ext uri="{FF2B5EF4-FFF2-40B4-BE49-F238E27FC236}">
                <a16:creationId xmlns:a16="http://schemas.microsoft.com/office/drawing/2014/main" id="{33AEE2FE-A859-4B1B-AE8F-F548402CC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BC51-C34A-4AA0-8220-FF0697EAC8F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685241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83D5F6C-376C-4689-9C19-D91730B78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 eaLnBrk="1">
              <a:lnSpc>
                <a:spcPct val="93000"/>
              </a:lnSpc>
              <a:buSzPct val="100000"/>
              <a:defRPr/>
            </a:pPr>
            <a:r>
              <a:rPr lang="it-IT" sz="3300" dirty="0" err="1"/>
              <a:t>Thank</a:t>
            </a:r>
            <a:r>
              <a:rPr lang="it-IT" sz="3300" dirty="0"/>
              <a:t> </a:t>
            </a:r>
            <a:r>
              <a:rPr lang="it-IT" sz="3300" dirty="0" err="1"/>
              <a:t>you</a:t>
            </a:r>
            <a:r>
              <a:rPr lang="it-IT" sz="3300" dirty="0"/>
              <a:t>!</a:t>
            </a:r>
          </a:p>
          <a:p>
            <a:pPr algn="ctr" defTabSz="449216" eaLnBrk="1">
              <a:lnSpc>
                <a:spcPct val="93000"/>
              </a:lnSpc>
              <a:buSzPct val="100000"/>
              <a:defRPr/>
            </a:pPr>
            <a:endParaRPr lang="it-IT" sz="33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8A36126-A91E-4208-B8B6-EDD90A1C2C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3DC-8A52-4230-853A-DC0B44912E4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94623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>
            <a:extLst>
              <a:ext uri="{FF2B5EF4-FFF2-40B4-BE49-F238E27FC236}">
                <a16:creationId xmlns:a16="http://schemas.microsoft.com/office/drawing/2014/main" id="{99CB3B30-2C29-4143-95F7-E2ED0C029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0064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2CA5F2C-0D9C-4161-A97F-2C5BAA8A2B5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9720263" y="7019925"/>
            <a:ext cx="214312" cy="230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BC212-E02D-427A-B498-7006A7EE60A5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8187559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24103F8-C844-45E7-976A-293145D9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F5447A37-D7CE-48F8-917F-123127D16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48825" y="7019925"/>
            <a:ext cx="288925" cy="230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D53F2-A400-4485-A4AE-1FCE06CA733E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6116333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1223A9C-B691-4926-8E35-8F20B0E0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2A1008D-8EBE-4B5C-B840-2D1685CFAD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7BA3-3AB6-4074-88EC-109B98BE500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113657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C6DBAFE6-F900-4D06-9DA4-A89C5602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59310A01-685E-43D7-B4D2-94EAF1386A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4F1E-C5C5-4E34-BF33-262F2A10DA4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07900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BC0D3D2-7025-4024-9172-4185E81C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" name="Segnaposto numero diapositiva 6">
            <a:extLst>
              <a:ext uri="{FF2B5EF4-FFF2-40B4-BE49-F238E27FC236}">
                <a16:creationId xmlns:a16="http://schemas.microsoft.com/office/drawing/2014/main" id="{33AEE2FE-A859-4B1B-AE8F-F548402CC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BC51-C34A-4AA0-8220-FF0697EAC8F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24972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E83D5F6C-376C-4689-9C19-D91730B78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 eaLnBrk="1">
              <a:lnSpc>
                <a:spcPct val="93000"/>
              </a:lnSpc>
              <a:buSzPct val="100000"/>
              <a:defRPr/>
            </a:pPr>
            <a:r>
              <a:rPr lang="it-IT" sz="3300" dirty="0" err="1"/>
              <a:t>Thank</a:t>
            </a:r>
            <a:r>
              <a:rPr lang="it-IT" sz="3300" dirty="0"/>
              <a:t> </a:t>
            </a:r>
            <a:r>
              <a:rPr lang="it-IT" sz="3300" dirty="0" err="1"/>
              <a:t>you</a:t>
            </a:r>
            <a:r>
              <a:rPr lang="it-IT" sz="3300" dirty="0"/>
              <a:t>!</a:t>
            </a:r>
          </a:p>
          <a:p>
            <a:pPr algn="ctr" defTabSz="449216" eaLnBrk="1">
              <a:lnSpc>
                <a:spcPct val="93000"/>
              </a:lnSpc>
              <a:buSzPct val="100000"/>
              <a:defRPr/>
            </a:pPr>
            <a:endParaRPr lang="it-IT" sz="33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8A36126-A91E-4208-B8B6-EDD90A1C2C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C3DC-8A52-4230-853A-DC0B44912E4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908537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>
            <a:extLst>
              <a:ext uri="{FF2B5EF4-FFF2-40B4-BE49-F238E27FC236}">
                <a16:creationId xmlns:a16="http://schemas.microsoft.com/office/drawing/2014/main" id="{99CB3B30-2C29-4143-95F7-E2ED0C029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5685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>
            <a:extLst>
              <a:ext uri="{FF2B5EF4-FFF2-40B4-BE49-F238E27FC236}">
                <a16:creationId xmlns:a16="http://schemas.microsoft.com/office/drawing/2014/main" id="{9A3CB563-5049-4574-949B-7AD5FB78D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37572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>
            <a:extLst>
              <a:ext uri="{FF2B5EF4-FFF2-40B4-BE49-F238E27FC236}">
                <a16:creationId xmlns:a16="http://schemas.microsoft.com/office/drawing/2014/main" id="{3412E8D5-91EF-467C-996F-2564B3BEC0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0080625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>
            <a:extLst>
              <a:ext uri="{FF2B5EF4-FFF2-40B4-BE49-F238E27FC236}">
                <a16:creationId xmlns:a16="http://schemas.microsoft.com/office/drawing/2014/main" id="{301AF492-962C-4674-926E-7C7F795F4B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>
            <a:extLst>
              <a:ext uri="{FF2B5EF4-FFF2-40B4-BE49-F238E27FC236}">
                <a16:creationId xmlns:a16="http://schemas.microsoft.com/office/drawing/2014/main" id="{3425E6A8-136D-4B77-A1EA-5EB030A278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720263" y="7038975"/>
            <a:ext cx="2127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32881E-B955-4034-8C47-345DBB578E98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C3A2D2F-11AF-4D14-97FF-69376AF8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7007225"/>
            <a:ext cx="8353425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en-US" sz="1100" dirty="0">
                <a:solidFill>
                  <a:srgbClr val="000000"/>
                </a:solidFill>
              </a:rPr>
              <a:t>Shielding wall reconfiguration – Floor flatness issue and rework                                                 Giovanni Simonetti – March 19</a:t>
            </a:r>
            <a:r>
              <a:rPr lang="it-IT" altLang="en-US" sz="1100" baseline="30000" dirty="0">
                <a:solidFill>
                  <a:srgbClr val="000000"/>
                </a:solidFill>
              </a:rPr>
              <a:t>th</a:t>
            </a:r>
            <a:r>
              <a:rPr lang="it-IT" altLang="en-US" sz="1100" dirty="0">
                <a:solidFill>
                  <a:srgbClr val="000000"/>
                </a:solidFill>
              </a:rPr>
              <a:t>, 2024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4CD514A-5A25-4AAF-AA0E-07E1E340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824663"/>
            <a:ext cx="5064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1" r:id="rId1"/>
    <p:sldLayoutId id="2147485182" r:id="rId2"/>
    <p:sldLayoutId id="2147485183" r:id="rId3"/>
    <p:sldLayoutId id="2147485184" r:id="rId4"/>
    <p:sldLayoutId id="2147485185" r:id="rId5"/>
    <p:sldLayoutId id="2147485186" r:id="rId6"/>
    <p:sldLayoutId id="2147485187" r:id="rId7"/>
    <p:sldLayoutId id="2147485188" r:id="rId8"/>
  </p:sldLayoutIdLst>
  <p:transition spd="med">
    <p:fade/>
  </p:transition>
  <p:hf hdr="0" ftr="0" dt="0"/>
  <p:txStyles>
    <p:titleStyle>
      <a:lvl1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>
            <a:extLst>
              <a:ext uri="{FF2B5EF4-FFF2-40B4-BE49-F238E27FC236}">
                <a16:creationId xmlns:a16="http://schemas.microsoft.com/office/drawing/2014/main" id="{3412E8D5-91EF-467C-996F-2564B3BEC0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0080625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>
            <a:extLst>
              <a:ext uri="{FF2B5EF4-FFF2-40B4-BE49-F238E27FC236}">
                <a16:creationId xmlns:a16="http://schemas.microsoft.com/office/drawing/2014/main" id="{301AF492-962C-4674-926E-7C7F795F4B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>
            <a:extLst>
              <a:ext uri="{FF2B5EF4-FFF2-40B4-BE49-F238E27FC236}">
                <a16:creationId xmlns:a16="http://schemas.microsoft.com/office/drawing/2014/main" id="{3425E6A8-136D-4B77-A1EA-5EB030A278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720263" y="7038975"/>
            <a:ext cx="2127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32881E-B955-4034-8C47-345DBB578E98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C3A2D2F-11AF-4D14-97FF-69376AF8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7007225"/>
            <a:ext cx="8353425" cy="3571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en-US" sz="1100" dirty="0" err="1">
                <a:solidFill>
                  <a:srgbClr val="000000"/>
                </a:solidFill>
              </a:rPr>
              <a:t>Girders</a:t>
            </a:r>
            <a:r>
              <a:rPr lang="it-IT" altLang="en-US" sz="1100" dirty="0">
                <a:solidFill>
                  <a:srgbClr val="000000"/>
                </a:solidFill>
              </a:rPr>
              <a:t> </a:t>
            </a:r>
            <a:r>
              <a:rPr lang="it-IT" altLang="en-US" sz="1100" dirty="0" err="1">
                <a:solidFill>
                  <a:srgbClr val="000000"/>
                </a:solidFill>
              </a:rPr>
              <a:t>Bases</a:t>
            </a:r>
            <a:r>
              <a:rPr lang="it-IT" altLang="en-US" sz="1100" dirty="0">
                <a:solidFill>
                  <a:srgbClr val="000000"/>
                </a:solidFill>
              </a:rPr>
              <a:t> and </a:t>
            </a:r>
            <a:r>
              <a:rPr lang="it-IT" altLang="en-US" sz="1100" dirty="0" err="1">
                <a:solidFill>
                  <a:srgbClr val="000000"/>
                </a:solidFill>
              </a:rPr>
              <a:t>Baseplates</a:t>
            </a:r>
            <a:r>
              <a:rPr lang="it-IT" altLang="en-US" sz="1100" dirty="0">
                <a:solidFill>
                  <a:srgbClr val="000000"/>
                </a:solidFill>
              </a:rPr>
              <a:t> – </a:t>
            </a:r>
            <a:r>
              <a:rPr lang="it-IT" altLang="en-US" sz="1100" dirty="0" err="1">
                <a:solidFill>
                  <a:srgbClr val="000000"/>
                </a:solidFill>
              </a:rPr>
              <a:t>Towards</a:t>
            </a:r>
            <a:r>
              <a:rPr lang="it-IT" altLang="en-US" sz="1100" dirty="0">
                <a:solidFill>
                  <a:srgbClr val="000000"/>
                </a:solidFill>
              </a:rPr>
              <a:t> </a:t>
            </a:r>
            <a:r>
              <a:rPr lang="it-IT" altLang="en-US" sz="1100" dirty="0" err="1">
                <a:solidFill>
                  <a:srgbClr val="000000"/>
                </a:solidFill>
              </a:rPr>
              <a:t>Fast&amp;Easy</a:t>
            </a:r>
            <a:r>
              <a:rPr lang="it-IT" altLang="en-US" sz="1100" dirty="0">
                <a:solidFill>
                  <a:srgbClr val="000000"/>
                </a:solidFill>
              </a:rPr>
              <a:t> Installation                                                 Giulio </a:t>
            </a:r>
            <a:r>
              <a:rPr lang="it-IT" altLang="en-US" sz="1100" dirty="0" err="1">
                <a:solidFill>
                  <a:srgbClr val="000000"/>
                </a:solidFill>
              </a:rPr>
              <a:t>Scrimali</a:t>
            </a:r>
            <a:r>
              <a:rPr lang="it-IT" altLang="en-US" sz="1100" dirty="0">
                <a:solidFill>
                  <a:srgbClr val="000000"/>
                </a:solidFill>
              </a:rPr>
              <a:t> – March 19</a:t>
            </a:r>
            <a:r>
              <a:rPr lang="it-IT" altLang="en-US" sz="1100" baseline="30000" dirty="0">
                <a:solidFill>
                  <a:srgbClr val="000000"/>
                </a:solidFill>
              </a:rPr>
              <a:t>th</a:t>
            </a:r>
            <a:r>
              <a:rPr lang="it-IT" altLang="en-US" sz="1100" dirty="0">
                <a:solidFill>
                  <a:srgbClr val="000000"/>
                </a:solidFill>
              </a:rPr>
              <a:t>, 2024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4CD514A-5A25-4AAF-AA0E-07E1E340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824663"/>
            <a:ext cx="5064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0" r:id="rId1"/>
    <p:sldLayoutId id="2147485191" r:id="rId2"/>
    <p:sldLayoutId id="2147485192" r:id="rId3"/>
    <p:sldLayoutId id="2147485193" r:id="rId4"/>
    <p:sldLayoutId id="2147485194" r:id="rId5"/>
    <p:sldLayoutId id="2147485195" r:id="rId6"/>
    <p:sldLayoutId id="2147485196" r:id="rId7"/>
    <p:sldLayoutId id="2147485197" r:id="rId8"/>
  </p:sldLayoutIdLst>
  <p:transition spd="med">
    <p:fade/>
  </p:transition>
  <p:hf hdr="0" ftr="0" dt="0"/>
  <p:txStyles>
    <p:titleStyle>
      <a:lvl1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>
            <a:extLst>
              <a:ext uri="{FF2B5EF4-FFF2-40B4-BE49-F238E27FC236}">
                <a16:creationId xmlns:a16="http://schemas.microsoft.com/office/drawing/2014/main" id="{307C1BFA-BAB6-4325-BC37-F4BA8FAFDE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altLang="it-IT" dirty="0" err="1"/>
              <a:t>Girders</a:t>
            </a:r>
            <a:r>
              <a:rPr lang="it-IT" altLang="it-IT" dirty="0"/>
              <a:t> </a:t>
            </a:r>
            <a:r>
              <a:rPr lang="it-IT" altLang="it-IT" dirty="0" err="1"/>
              <a:t>Bases</a:t>
            </a:r>
            <a:r>
              <a:rPr lang="it-IT" altLang="it-IT" dirty="0"/>
              <a:t> and </a:t>
            </a:r>
            <a:r>
              <a:rPr lang="it-IT" altLang="it-IT" dirty="0" err="1"/>
              <a:t>Baseplates</a:t>
            </a:r>
            <a:br>
              <a:rPr lang="it-IT" altLang="it-IT" dirty="0"/>
            </a:br>
            <a:r>
              <a:rPr lang="it-IT" altLang="it-IT" sz="2400" dirty="0" err="1">
                <a:solidFill>
                  <a:schemeClr val="bg1">
                    <a:lumMod val="50000"/>
                  </a:schemeClr>
                </a:solidFill>
              </a:rPr>
              <a:t>Towards</a:t>
            </a:r>
            <a:r>
              <a:rPr lang="it-IT" altLang="it-IT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altLang="it-IT" sz="2400" dirty="0" err="1">
                <a:solidFill>
                  <a:schemeClr val="bg1">
                    <a:lumMod val="50000"/>
                  </a:schemeClr>
                </a:solidFill>
              </a:rPr>
              <a:t>Fast&amp;Easy</a:t>
            </a:r>
            <a:r>
              <a:rPr lang="it-IT" altLang="it-IT" sz="2400" dirty="0">
                <a:solidFill>
                  <a:schemeClr val="bg1">
                    <a:lumMod val="50000"/>
                  </a:schemeClr>
                </a:solidFill>
              </a:rPr>
              <a:t> Installation</a:t>
            </a:r>
            <a:endParaRPr lang="it-IT" altLang="it-IT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3C39C550-A99C-4965-96C5-AA167193F99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412C2C-FDC1-4418-B8E0-05B0D76FB91F}" type="slidenum">
              <a:rPr lang="it-IT" altLang="it-IT" sz="1300" smtClean="0">
                <a:solidFill>
                  <a:srgbClr val="000000"/>
                </a:solidFill>
              </a:rPr>
              <a:pPr/>
              <a:t>10</a:t>
            </a:fld>
            <a:endParaRPr lang="it-IT" altLang="it-IT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9558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922013-4176-4F95-85D3-96DB663B1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34997" r="5156" b="34996"/>
          <a:stretch/>
        </p:blipFill>
        <p:spPr>
          <a:xfrm>
            <a:off x="133295" y="1086977"/>
            <a:ext cx="9814034" cy="1324708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656B82D1-4CC3-4D8A-8A47-1FFAF86A3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en-US" dirty="0"/>
              <a:t>1. Set-up</a:t>
            </a: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2260B905-E481-4C81-BFED-7467CF90017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2D9C92-95D1-46C9-95AC-5C0BE872EF91}" type="slidenum">
              <a:rPr lang="it-IT" altLang="it-IT" sz="1200" smtClean="0">
                <a:solidFill>
                  <a:srgbClr val="000000"/>
                </a:solidFill>
              </a:rPr>
              <a:pPr/>
              <a:t>11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C71ED8A-0F66-469C-8647-A89E59E7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717612"/>
            <a:ext cx="8836664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 err="1">
                <a:latin typeface="+mj-lt"/>
                <a:ea typeface="Cambria" panose="02040503050406030204" pitchFamily="18" charset="0"/>
              </a:rPr>
              <a:t>Elettra</a:t>
            </a: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 2.0 = 12 Achromats, 8 (multipoles)+ 6 (dipoles) girders each 		</a:t>
            </a:r>
            <a:r>
              <a:rPr lang="en-GB" altLang="en-US" sz="1600" b="1" dirty="0">
                <a:latin typeface="+mj-lt"/>
                <a:ea typeface="Cambria" panose="02040503050406030204" pitchFamily="18" charset="0"/>
              </a:rPr>
              <a:t>168 girders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latin typeface="+mj-lt"/>
                <a:ea typeface="Cambria" panose="02040503050406030204" pitchFamily="18" charset="0"/>
              </a:rPr>
              <a:t>Each girder</a:t>
            </a: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 requires a stable base anchoring it to the floor</a:t>
            </a:r>
            <a:endParaRPr lang="en-GB" altLang="en-US" sz="1600" b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8883C5C-E8BF-4151-ABB0-F9F67FB0A79D}"/>
              </a:ext>
            </a:extLst>
          </p:cNvPr>
          <p:cNvSpPr/>
          <p:nvPr/>
        </p:nvSpPr>
        <p:spPr bwMode="auto">
          <a:xfrm>
            <a:off x="7056536" y="2819350"/>
            <a:ext cx="432048" cy="144016"/>
          </a:xfrm>
          <a:prstGeom prst="rightArrow">
            <a:avLst/>
          </a:prstGeom>
          <a:solidFill>
            <a:srgbClr val="0081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CC624-2585-4A53-96FA-DC8845E59012}"/>
              </a:ext>
            </a:extLst>
          </p:cNvPr>
          <p:cNvSpPr/>
          <p:nvPr/>
        </p:nvSpPr>
        <p:spPr>
          <a:xfrm>
            <a:off x="719832" y="147558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600" dirty="0">
                <a:solidFill>
                  <a:schemeClr val="tx1"/>
                </a:solidFill>
                <a:ea typeface="Cambria" panose="02040503050406030204" pitchFamily="18" charset="0"/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DD85D-9626-40DB-A48F-FE4B058DA509}"/>
              </a:ext>
            </a:extLst>
          </p:cNvPr>
          <p:cNvSpPr/>
          <p:nvPr/>
        </p:nvSpPr>
        <p:spPr>
          <a:xfrm>
            <a:off x="1651611" y="1276993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7F8D2-AF4F-415F-B275-3503781E7630}"/>
              </a:ext>
            </a:extLst>
          </p:cNvPr>
          <p:cNvSpPr/>
          <p:nvPr/>
        </p:nvSpPr>
        <p:spPr>
          <a:xfrm>
            <a:off x="2689166" y="113702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521790-58B2-41C9-91FD-25341BCA164D}"/>
              </a:ext>
            </a:extLst>
          </p:cNvPr>
          <p:cNvSpPr/>
          <p:nvPr/>
        </p:nvSpPr>
        <p:spPr>
          <a:xfrm>
            <a:off x="3723517" y="113702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5CB46-C17E-4093-B2C6-92E2091D0178}"/>
              </a:ext>
            </a:extLst>
          </p:cNvPr>
          <p:cNvSpPr/>
          <p:nvPr/>
        </p:nvSpPr>
        <p:spPr>
          <a:xfrm>
            <a:off x="6542032" y="113702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600" dirty="0">
                <a:solidFill>
                  <a:schemeClr val="tx1"/>
                </a:solidFill>
                <a:ea typeface="Cambria" panose="02040503050406030204" pitchFamily="18" charset="0"/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13FB9F-83A5-4B10-A5B0-337AE7EC35F5}"/>
              </a:ext>
            </a:extLst>
          </p:cNvPr>
          <p:cNvSpPr/>
          <p:nvPr/>
        </p:nvSpPr>
        <p:spPr>
          <a:xfrm>
            <a:off x="7517159" y="119951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5D88D1-FD44-4517-8FB1-4F9D9C065376}"/>
              </a:ext>
            </a:extLst>
          </p:cNvPr>
          <p:cNvSpPr/>
          <p:nvPr/>
        </p:nvSpPr>
        <p:spPr>
          <a:xfrm>
            <a:off x="8563492" y="130056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BB08D2-232C-49AC-9765-93DE92CF854A}"/>
              </a:ext>
            </a:extLst>
          </p:cNvPr>
          <p:cNvSpPr/>
          <p:nvPr/>
        </p:nvSpPr>
        <p:spPr>
          <a:xfrm>
            <a:off x="9494360" y="147558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0AB304-6A6C-4D72-A203-C727F56F3AE7}"/>
              </a:ext>
            </a:extLst>
          </p:cNvPr>
          <p:cNvSpPr/>
          <p:nvPr/>
        </p:nvSpPr>
        <p:spPr>
          <a:xfrm>
            <a:off x="1323693" y="2226095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600" dirty="0">
                <a:solidFill>
                  <a:schemeClr val="tx1"/>
                </a:solidFill>
                <a:ea typeface="Cambria" panose="02040503050406030204" pitchFamily="18" charset="0"/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61D61E-4565-483C-B6BB-F387F7945DC5}"/>
              </a:ext>
            </a:extLst>
          </p:cNvPr>
          <p:cNvSpPr/>
          <p:nvPr/>
        </p:nvSpPr>
        <p:spPr>
          <a:xfrm>
            <a:off x="2232000" y="207313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A01D7D-FC5E-4FF3-B5DF-6A90F7A73E2B}"/>
              </a:ext>
            </a:extLst>
          </p:cNvPr>
          <p:cNvSpPr/>
          <p:nvPr/>
        </p:nvSpPr>
        <p:spPr>
          <a:xfrm>
            <a:off x="3312120" y="201464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79E883-5DCD-4B51-B955-ABC6FABB8C8B}"/>
              </a:ext>
            </a:extLst>
          </p:cNvPr>
          <p:cNvSpPr/>
          <p:nvPr/>
        </p:nvSpPr>
        <p:spPr>
          <a:xfrm>
            <a:off x="6984528" y="2006640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CD67F3-1EAC-4642-8575-724C7BE3CA63}"/>
              </a:ext>
            </a:extLst>
          </p:cNvPr>
          <p:cNvSpPr/>
          <p:nvPr/>
        </p:nvSpPr>
        <p:spPr>
          <a:xfrm>
            <a:off x="7992640" y="205681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E78D2E-607F-4D6F-9104-D85B917B390E}"/>
              </a:ext>
            </a:extLst>
          </p:cNvPr>
          <p:cNvSpPr/>
          <p:nvPr/>
        </p:nvSpPr>
        <p:spPr>
          <a:xfrm>
            <a:off x="8969984" y="2226095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ea typeface="Cambria" panose="02040503050406030204" pitchFamily="18" charset="0"/>
              </a:rPr>
              <a:t>6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1B29F9-5A97-4C73-ACCF-28C3A85F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89" y="3502141"/>
            <a:ext cx="3112836" cy="326455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EA43917-6491-4500-91F4-E4E44F6D8C98}"/>
              </a:ext>
            </a:extLst>
          </p:cNvPr>
          <p:cNvSpPr/>
          <p:nvPr/>
        </p:nvSpPr>
        <p:spPr>
          <a:xfrm>
            <a:off x="315396" y="3502141"/>
            <a:ext cx="3257729" cy="23700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34852146-859E-4D65-BCC3-892478F4C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277" y="3608764"/>
            <a:ext cx="5771913" cy="68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altLang="en-US" sz="1600" b="1" dirty="0">
                <a:latin typeface="+mj-lt"/>
                <a:ea typeface="Cambria" panose="02040503050406030204" pitchFamily="18" charset="0"/>
              </a:rPr>
              <a:t>Challenge</a:t>
            </a: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Install 336 (grouted plate + base block) heavy components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78E5819E-95AB-4769-9735-0D9BA9B4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983" y="4280586"/>
            <a:ext cx="5771913" cy="3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…In the shortest time possible</a:t>
            </a: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C1D72FFA-279F-4673-ADAC-C66917307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296" y="4661828"/>
            <a:ext cx="5771913" cy="3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…Using only two overhead cranes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A38BCF5E-C086-4443-99C0-32F43C567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320" y="5021868"/>
            <a:ext cx="4820668" cy="3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…That most probably someone else needs using</a:t>
            </a:r>
          </a:p>
        </p:txBody>
      </p:sp>
    </p:spTree>
    <p:extLst>
      <p:ext uri="{BB962C8B-B14F-4D97-AF65-F5344CB8AC3E}">
        <p14:creationId xmlns:p14="http://schemas.microsoft.com/office/powerpoint/2010/main" val="3104552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85B9-6E0D-424E-950D-2C35FCDB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09584-AE95-441C-B867-956EDE9EF1D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EB67BA3-3AB6-4074-88EC-109B98BE5006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7109A0A-301C-4F5F-A398-8C82B5964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94" y="3780601"/>
            <a:ext cx="5756027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A two piece solution: a </a:t>
            </a:r>
            <a:r>
              <a:rPr lang="en-GB" altLang="en-US" sz="1600" b="1" dirty="0">
                <a:latin typeface="+mj-lt"/>
                <a:ea typeface="Cambria" panose="02040503050406030204" pitchFamily="18" charset="0"/>
              </a:rPr>
              <a:t>feature-rich</a:t>
            </a: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altLang="en-US" sz="1600" b="1" dirty="0">
                <a:latin typeface="+mj-lt"/>
                <a:ea typeface="Cambria" panose="02040503050406030204" pitchFamily="18" charset="0"/>
              </a:rPr>
              <a:t>baseplate</a:t>
            </a: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 and a precise </a:t>
            </a:r>
            <a:r>
              <a:rPr lang="en-GB" altLang="en-US" sz="1600" b="1" dirty="0">
                <a:latin typeface="+mj-lt"/>
                <a:ea typeface="Cambria" panose="02040503050406030204" pitchFamily="18" charset="0"/>
              </a:rPr>
              <a:t>granite</a:t>
            </a: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 </a:t>
            </a:r>
            <a:r>
              <a:rPr lang="en-GB" altLang="en-US" sz="1600" b="1" dirty="0">
                <a:latin typeface="+mj-lt"/>
                <a:ea typeface="Cambria" panose="02040503050406030204" pitchFamily="18" charset="0"/>
              </a:rPr>
              <a:t>block</a:t>
            </a: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1960AE-F152-4127-9F8A-E16746225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36752" y="-1846520"/>
            <a:ext cx="3600000" cy="1497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8E77D-DC97-479C-B19B-181F2E7B4D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36752" y="-437368"/>
            <a:ext cx="3600000" cy="1497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38ACDB-BE00-4225-AF37-1CA03B4DC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36752" y="955578"/>
            <a:ext cx="3600000" cy="14972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C96E0B-27D4-4A8B-A01B-74641F978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36752" y="2852524"/>
            <a:ext cx="3600000" cy="1497206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CCB37F63-D66E-48B7-9F55-ED961494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92" y="1470025"/>
            <a:ext cx="5760640" cy="212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altLang="en-US" sz="1600" u="sng" dirty="0">
                <a:latin typeface="+mj-lt"/>
                <a:ea typeface="Cambria" panose="02040503050406030204" pitchFamily="18" charset="0"/>
              </a:rPr>
              <a:t>Align only “light” components</a:t>
            </a: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 (a.k.a. no crane needed), propagate alignment where possible (</a:t>
            </a:r>
            <a:r>
              <a:rPr lang="en-GB" altLang="en-US" sz="1600" dirty="0" err="1">
                <a:latin typeface="+mj-lt"/>
                <a:ea typeface="Cambria" panose="02040503050406030204" pitchFamily="18" charset="0"/>
              </a:rPr>
              <a:t>centering</a:t>
            </a: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 pins)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altLang="en-US" sz="1600" u="sng" dirty="0">
                <a:latin typeface="+mj-lt"/>
                <a:ea typeface="Cambria" panose="02040503050406030204" pitchFamily="18" charset="0"/>
              </a:rPr>
              <a:t>Prepare ahead of time what can be prepared </a:t>
            </a:r>
            <a:br>
              <a:rPr lang="en-GB" altLang="en-US" sz="1600" dirty="0">
                <a:latin typeface="+mj-lt"/>
                <a:ea typeface="Cambria" panose="02040503050406030204" pitchFamily="18" charset="0"/>
              </a:rPr>
            </a:b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(tracing jigs, plates, blocks, anchors, …)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GB" altLang="en-US" sz="1600" u="sng" dirty="0">
                <a:latin typeface="+mj-lt"/>
                <a:ea typeface="Cambria" panose="02040503050406030204" pitchFamily="18" charset="0"/>
              </a:rPr>
              <a:t>Aim for ease of installation for deployment time reduction </a:t>
            </a:r>
            <a:br>
              <a:rPr lang="en-GB" altLang="en-US" sz="1600" dirty="0">
                <a:latin typeface="+mj-lt"/>
                <a:ea typeface="Cambria" panose="02040503050406030204" pitchFamily="18" charset="0"/>
              </a:rPr>
            </a:b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(redundant staggered holes, orientation-forcing design, external guides, …)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B632712-8DBF-4D98-99A9-801B8339A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16" y="1115541"/>
            <a:ext cx="7056784" cy="3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altLang="en-US" sz="1600" b="1" dirty="0">
                <a:latin typeface="+mj-lt"/>
                <a:ea typeface="Cambria" panose="02040503050406030204" pitchFamily="18" charset="0"/>
              </a:rPr>
              <a:t>Design Approach: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4B06A91C-D891-498A-B9C8-873622C36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496" y="1298382"/>
            <a:ext cx="4640648" cy="34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Bespoke conical alignment pins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314803-EDF0-4D66-A738-3A300D092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117" y="1775392"/>
            <a:ext cx="2799209" cy="1860429"/>
          </a:xfrm>
          <a:prstGeom prst="rect">
            <a:avLst/>
          </a:prstGeom>
          <a:ln w="76200">
            <a:solidFill>
              <a:srgbClr val="0081C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D0CB49-792B-4ECE-8A6B-4DD25AE900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84" r="26571"/>
          <a:stretch/>
        </p:blipFill>
        <p:spPr>
          <a:xfrm>
            <a:off x="277617" y="4524534"/>
            <a:ext cx="3600000" cy="26619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CE6126-3733-436D-B7DA-096D9FBD9B9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272" y="4573368"/>
            <a:ext cx="3600000" cy="24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9066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85B9-6E0D-424E-950D-2C35FCDB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09584-AE95-441C-B867-956EDE9EF1D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EB67BA3-3AB6-4074-88EC-109B98BE5006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1960AE-F152-4127-9F8A-E16746225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36752" y="-1846520"/>
            <a:ext cx="3600000" cy="1497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8E77D-DC97-479C-B19B-181F2E7B4D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36752" y="-437368"/>
            <a:ext cx="3600000" cy="1497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38ACDB-BE00-4225-AF37-1CA03B4DC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36752" y="955578"/>
            <a:ext cx="3600000" cy="14972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C96E0B-27D4-4A8B-A01B-74641F978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36752" y="2852524"/>
            <a:ext cx="3600000" cy="1497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D0CB49-792B-4ECE-8A6B-4DD25AE900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84" r="26571"/>
          <a:stretch/>
        </p:blipFill>
        <p:spPr>
          <a:xfrm>
            <a:off x="277617" y="4524534"/>
            <a:ext cx="3600000" cy="26619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CE6126-3733-436D-B7DA-096D9FBD9B9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272" y="4573368"/>
            <a:ext cx="3600000" cy="2465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B92023-A345-4C9D-98FD-A957AC7B33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096" y="1339153"/>
            <a:ext cx="5544369" cy="3234215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2793CB98-A503-42C1-8730-DDAB1CF88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154" y="2088620"/>
            <a:ext cx="3281670" cy="14255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altLang="en-US" sz="1600" dirty="0">
                <a:latin typeface="+mj-lt"/>
                <a:ea typeface="Cambria" panose="02040503050406030204" pitchFamily="18" charset="0"/>
              </a:rPr>
              <a:t>The proposed solution requires the crane usage just for  transportation in the tunnel, with features to speed up the deployment of each block. </a:t>
            </a:r>
          </a:p>
        </p:txBody>
      </p:sp>
    </p:spTree>
    <p:extLst>
      <p:ext uri="{BB962C8B-B14F-4D97-AF65-F5344CB8AC3E}">
        <p14:creationId xmlns:p14="http://schemas.microsoft.com/office/powerpoint/2010/main" val="85701555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491B-D735-4E63-AF99-80D018BF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Let’s Talk!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F5432C-62C6-4D2D-B596-AFE393EE87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3464F1E-C5C5-4E34-BF33-262F2A10DA4F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87906-D1E1-45E0-A459-94BE3C8ED5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840" y="1331565"/>
            <a:ext cx="3798900" cy="5392911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8A5AE4C4-E0B2-40C6-AB45-9EDB85A83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885" y="3305211"/>
            <a:ext cx="3798900" cy="1231619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altLang="en-US" sz="1600" i="1" dirty="0">
                <a:latin typeface="+mj-lt"/>
                <a:ea typeface="Cambria" panose="02040503050406030204" pitchFamily="18" charset="0"/>
              </a:rPr>
              <a:t>Want to suggest any more streamlining or ask us something?</a:t>
            </a:r>
            <a:br>
              <a:rPr lang="en-GB" altLang="en-US" sz="1600" i="1" dirty="0">
                <a:latin typeface="+mj-lt"/>
                <a:ea typeface="Cambria" panose="02040503050406030204" pitchFamily="18" charset="0"/>
              </a:rPr>
            </a:br>
            <a:endParaRPr lang="en-GB" altLang="en-US" sz="1600" dirty="0">
              <a:latin typeface="+mj-lt"/>
              <a:ea typeface="Cambria" panose="020405030504060302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en-GB" altLang="en-US" sz="1600" b="1" dirty="0">
                <a:latin typeface="+mj-lt"/>
                <a:ea typeface="Cambria" panose="02040503050406030204" pitchFamily="18" charset="0"/>
              </a:rPr>
              <a:t>Come have a chat! </a:t>
            </a:r>
          </a:p>
        </p:txBody>
      </p:sp>
    </p:spTree>
    <p:extLst>
      <p:ext uri="{BB962C8B-B14F-4D97-AF65-F5344CB8AC3E}">
        <p14:creationId xmlns:p14="http://schemas.microsoft.com/office/powerpoint/2010/main" val="201534171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1">
            <a:extLst>
              <a:ext uri="{FF2B5EF4-FFF2-40B4-BE49-F238E27FC236}">
                <a16:creationId xmlns:a16="http://schemas.microsoft.com/office/drawing/2014/main" id="{80D1DF8D-44A2-4F4D-95BD-8E7986F51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E35D56-5A35-4042-8526-165145F5C433}" type="slidenum">
              <a:rPr lang="it-IT" altLang="it-IT" sz="1300" smtClean="0">
                <a:solidFill>
                  <a:srgbClr val="000000"/>
                </a:solidFill>
              </a:rPr>
              <a:pPr/>
              <a:t>15</a:t>
            </a:fld>
            <a:endParaRPr lang="it-IT" altLang="it-IT" sz="1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>
            <a:extLst>
              <a:ext uri="{FF2B5EF4-FFF2-40B4-BE49-F238E27FC236}">
                <a16:creationId xmlns:a16="http://schemas.microsoft.com/office/drawing/2014/main" id="{307C1BFA-BAB6-4325-BC37-F4BA8FAFDE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92163" y="2987675"/>
            <a:ext cx="8569325" cy="16208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altLang="it-IT" dirty="0"/>
              <a:t>Shielding wall reconfiguration</a:t>
            </a:r>
            <a:br>
              <a:rPr lang="it-IT" altLang="it-IT" dirty="0"/>
            </a:br>
            <a:r>
              <a:rPr lang="it-IT" altLang="it-IT" sz="2400" dirty="0">
                <a:solidFill>
                  <a:schemeClr val="bg1">
                    <a:lumMod val="50000"/>
                  </a:schemeClr>
                </a:solidFill>
              </a:rPr>
              <a:t>Floor flatness issue and rework</a:t>
            </a:r>
            <a:endParaRPr lang="it-IT" altLang="it-IT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3C39C550-A99C-4965-96C5-AA167193F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96463" y="7078663"/>
            <a:ext cx="212725" cy="230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412C2C-FDC1-4418-B8E0-05B0D76FB91F}" type="slidenum">
              <a:rPr lang="it-IT" altLang="it-IT" sz="1300" smtClean="0">
                <a:solidFill>
                  <a:srgbClr val="000000"/>
                </a:solidFill>
              </a:rPr>
              <a:pPr/>
              <a:t>2</a:t>
            </a:fld>
            <a:endParaRPr lang="it-IT" altLang="it-IT" sz="1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0A241915-A7BB-4D42-BB83-E8FB7223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CB135350-F634-4E25-8EF2-93AB31CB0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24188" y="179388"/>
            <a:ext cx="6696075" cy="936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en-US" dirty="0"/>
              <a:t>1. R&amp;I Scenario and issue</a:t>
            </a: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891D97A-71AF-4D9A-BCC8-C723594132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47238" y="7019925"/>
            <a:ext cx="288925" cy="23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ABE48D-854F-4F38-B931-AABCFEF496EC}" type="slidenum">
              <a:rPr lang="it-IT" altLang="it-IT" sz="1200" smtClean="0">
                <a:solidFill>
                  <a:srgbClr val="000000"/>
                </a:solidFill>
              </a:rPr>
              <a:pPr/>
              <a:t>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grpSp>
        <p:nvGrpSpPr>
          <p:cNvPr id="15365" name="Group 9">
            <a:extLst>
              <a:ext uri="{FF2B5EF4-FFF2-40B4-BE49-F238E27FC236}">
                <a16:creationId xmlns:a16="http://schemas.microsoft.com/office/drawing/2014/main" id="{5EE0D4FF-E053-40D0-BD11-14BCE1B4512B}"/>
              </a:ext>
            </a:extLst>
          </p:cNvPr>
          <p:cNvGrpSpPr>
            <a:grpSpLocks/>
          </p:cNvGrpSpPr>
          <p:nvPr/>
        </p:nvGrpSpPr>
        <p:grpSpPr bwMode="auto">
          <a:xfrm>
            <a:off x="1944688" y="2124075"/>
            <a:ext cx="1655762" cy="936625"/>
            <a:chOff x="1799953" y="2195139"/>
            <a:chExt cx="1656184" cy="9366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43E519-C4D3-4432-B110-3D8832DE611A}"/>
                </a:ext>
              </a:extLst>
            </p:cNvPr>
            <p:cNvSpPr/>
            <p:nvPr/>
          </p:nvSpPr>
          <p:spPr>
            <a:xfrm>
              <a:off x="1799953" y="2195139"/>
              <a:ext cx="1656184" cy="93662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67" name="TextBox 13">
              <a:extLst>
                <a:ext uri="{FF2B5EF4-FFF2-40B4-BE49-F238E27FC236}">
                  <a16:creationId xmlns:a16="http://schemas.microsoft.com/office/drawing/2014/main" id="{0B0CB416-1A17-4EC5-8878-31BA842D0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3891" y="2293808"/>
              <a:ext cx="10822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>
                  <a:solidFill>
                    <a:schemeClr val="tx1"/>
                  </a:solidFill>
                </a:rPr>
                <a:t>Elettra</a:t>
              </a:r>
              <a:endParaRPr lang="en-US" altLang="it-IT" sz="13800">
                <a:solidFill>
                  <a:schemeClr val="tx1"/>
                </a:solidFill>
              </a:endParaRPr>
            </a:p>
          </p:txBody>
        </p:sp>
        <p:sp>
          <p:nvSpPr>
            <p:cNvPr id="15368" name="TextBox 15">
              <a:extLst>
                <a:ext uri="{FF2B5EF4-FFF2-40B4-BE49-F238E27FC236}">
                  <a16:creationId xmlns:a16="http://schemas.microsoft.com/office/drawing/2014/main" id="{EFB72F0C-94C1-4EA1-8DA2-15315FFD9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8805" y="2702913"/>
              <a:ext cx="10673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>
                  <a:solidFill>
                    <a:schemeClr val="tx1"/>
                  </a:solidFill>
                </a:rPr>
                <a:t>Elettra 2.0</a:t>
              </a:r>
              <a:endParaRPr lang="en-US" altLang="it-IT" sz="13800">
                <a:solidFill>
                  <a:schemeClr val="tx1"/>
                </a:solidFill>
              </a:endParaRPr>
            </a:p>
          </p:txBody>
        </p:sp>
        <p:sp>
          <p:nvSpPr>
            <p:cNvPr id="15369" name="Rectangle 8">
              <a:extLst>
                <a:ext uri="{FF2B5EF4-FFF2-40B4-BE49-F238E27FC236}">
                  <a16:creationId xmlns:a16="http://schemas.microsoft.com/office/drawing/2014/main" id="{8E5A1936-054A-4957-BCBF-5272AD6ED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968" y="2339677"/>
              <a:ext cx="360040" cy="216024"/>
            </a:xfrm>
            <a:prstGeom prst="rect">
              <a:avLst/>
            </a:prstGeom>
            <a:solidFill>
              <a:srgbClr val="139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5370" name="Rectangle 17">
              <a:extLst>
                <a:ext uri="{FF2B5EF4-FFF2-40B4-BE49-F238E27FC236}">
                  <a16:creationId xmlns:a16="http://schemas.microsoft.com/office/drawing/2014/main" id="{8D610326-845A-40E2-9FE8-67740B621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968" y="2735720"/>
              <a:ext cx="360040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24B540AB-9B99-4D5D-8279-3F5092E559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47238" y="7019925"/>
            <a:ext cx="288925" cy="23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AC4242-F90E-4E43-865A-96393A2CFC69}" type="slidenum">
              <a:rPr lang="it-IT" altLang="it-IT" sz="1200" smtClean="0">
                <a:solidFill>
                  <a:srgbClr val="000000"/>
                </a:solidFill>
              </a:rPr>
              <a:pPr/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735B4EE-1D62-4079-A7C7-2AF9D3C50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24188" y="179388"/>
            <a:ext cx="6696075" cy="936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en-US" dirty="0"/>
              <a:t>1. R&amp;I Scenario and issue</a:t>
            </a: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36DB2F51-D823-43CA-99B5-46AD5238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3" y="5457825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en-US" sz="18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Critical floor flatness            rework</a:t>
            </a:r>
            <a:endParaRPr lang="en-US" altLang="en-US" sz="1800" dirty="0">
              <a:solidFill>
                <a:schemeClr val="tx1"/>
              </a:solidFill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16389" name="Graphic 37" descr="Warning">
            <a:extLst>
              <a:ext uri="{FF2B5EF4-FFF2-40B4-BE49-F238E27FC236}">
                <a16:creationId xmlns:a16="http://schemas.microsoft.com/office/drawing/2014/main" id="{90B95165-36BA-4151-ADDC-013CD2B7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130800"/>
            <a:ext cx="7826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21">
            <a:extLst>
              <a:ext uri="{FF2B5EF4-FFF2-40B4-BE49-F238E27FC236}">
                <a16:creationId xmlns:a16="http://schemas.microsoft.com/office/drawing/2014/main" id="{8748D12F-7344-4B4F-8387-013000D8377D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619250"/>
            <a:ext cx="5432425" cy="2686050"/>
            <a:chOff x="1296238" y="10467414"/>
            <a:chExt cx="10286999" cy="4924967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62534A84-4AE3-4636-8F5C-4BF065E4AD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7" t="49011" r="26935" b="14896"/>
            <a:stretch/>
          </p:blipFill>
          <p:spPr bwMode="auto">
            <a:xfrm>
              <a:off x="1296238" y="10467414"/>
              <a:ext cx="10286999" cy="49249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cxnSp>
          <p:nvCxnSpPr>
            <p:cNvPr id="16396" name="Straight Connector 4">
              <a:extLst>
                <a:ext uri="{FF2B5EF4-FFF2-40B4-BE49-F238E27FC236}">
                  <a16:creationId xmlns:a16="http://schemas.microsoft.com/office/drawing/2014/main" id="{8B5DC7B8-CE13-4821-9B13-D804F6BD86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38552" y="12496606"/>
              <a:ext cx="0" cy="231630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7" name="Straight Connector 12">
              <a:extLst>
                <a:ext uri="{FF2B5EF4-FFF2-40B4-BE49-F238E27FC236}">
                  <a16:creationId xmlns:a16="http://schemas.microsoft.com/office/drawing/2014/main" id="{0FD86E63-4309-4CB0-BB34-DE412DDFD9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47177" y="12207069"/>
              <a:ext cx="0" cy="231630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8" name="Straight Connector 13">
              <a:extLst>
                <a:ext uri="{FF2B5EF4-FFF2-40B4-BE49-F238E27FC236}">
                  <a16:creationId xmlns:a16="http://schemas.microsoft.com/office/drawing/2014/main" id="{516D3495-CDA9-47CE-8688-13411ACB788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64843" y="11917531"/>
              <a:ext cx="0" cy="231630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99" name="Straight Connector 14">
              <a:extLst>
                <a:ext uri="{FF2B5EF4-FFF2-40B4-BE49-F238E27FC236}">
                  <a16:creationId xmlns:a16="http://schemas.microsoft.com/office/drawing/2014/main" id="{EF21BF0B-F3AE-41B5-AC42-7FC3646FBEB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73467" y="11723797"/>
              <a:ext cx="0" cy="2318429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0" name="Straight Connector 15">
              <a:extLst>
                <a:ext uri="{FF2B5EF4-FFF2-40B4-BE49-F238E27FC236}">
                  <a16:creationId xmlns:a16="http://schemas.microsoft.com/office/drawing/2014/main" id="{8CCDBF40-4E68-4123-A293-6A7AC9BA16E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32300" y="11530061"/>
              <a:ext cx="0" cy="231843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1" name="Straight Connector 16">
              <a:extLst>
                <a:ext uri="{FF2B5EF4-FFF2-40B4-BE49-F238E27FC236}">
                  <a16:creationId xmlns:a16="http://schemas.microsoft.com/office/drawing/2014/main" id="{8FAEF3EA-E272-46A0-B5D3-6B37053D3E6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03846" y="12884074"/>
              <a:ext cx="0" cy="231630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2" name="Straight Connector 15">
              <a:extLst>
                <a:ext uri="{FF2B5EF4-FFF2-40B4-BE49-F238E27FC236}">
                  <a16:creationId xmlns:a16="http://schemas.microsoft.com/office/drawing/2014/main" id="{F07F3FAF-E66D-4D60-BEB3-65CA8C18186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461100" y="12118872"/>
              <a:ext cx="0" cy="231843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3" name="Straight Connector 15">
              <a:extLst>
                <a:ext uri="{FF2B5EF4-FFF2-40B4-BE49-F238E27FC236}">
                  <a16:creationId xmlns:a16="http://schemas.microsoft.com/office/drawing/2014/main" id="{B4C611DC-BE38-47E5-9B0F-1329E01D9DE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87750" y="11960059"/>
              <a:ext cx="0" cy="231843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tangle 11">
            <a:extLst>
              <a:ext uri="{FF2B5EF4-FFF2-40B4-BE49-F238E27FC236}">
                <a16:creationId xmlns:a16="http://schemas.microsoft.com/office/drawing/2014/main" id="{7CBCEA7B-2052-4580-B740-2AE2EA41D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2295525"/>
            <a:ext cx="2447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400" dirty="0">
                <a:latin typeface="+mj-lt"/>
                <a:ea typeface="Cambria" panose="02040503050406030204" pitchFamily="18" charset="0"/>
              </a:rPr>
              <a:t>Unexpected pitch and roll deviation between concrete blocks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400" dirty="0">
                <a:latin typeface="+mj-lt"/>
                <a:ea typeface="Cambria" panose="02040503050406030204" pitchFamily="18" charset="0"/>
              </a:rPr>
              <a:t>Operational slowdown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400" dirty="0">
                <a:latin typeface="+mj-lt"/>
                <a:ea typeface="Cambria" panose="02040503050406030204" pitchFamily="18" charset="0"/>
              </a:rPr>
              <a:t>Gap between blocks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8D0210AC-5492-4558-9ED8-A135AE590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4914900"/>
            <a:ext cx="43815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Concrete blocks inspection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Pitch and roll analysis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Off-line assembly tests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Floor investigation</a:t>
            </a:r>
          </a:p>
        </p:txBody>
      </p:sp>
      <p:sp>
        <p:nvSpPr>
          <p:cNvPr id="16393" name="Right Brace 4">
            <a:extLst>
              <a:ext uri="{FF2B5EF4-FFF2-40B4-BE49-F238E27FC236}">
                <a16:creationId xmlns:a16="http://schemas.microsoft.com/office/drawing/2014/main" id="{C9A51575-D364-4B31-A6FF-0AC3B1BD4261}"/>
              </a:ext>
            </a:extLst>
          </p:cNvPr>
          <p:cNvSpPr>
            <a:spLocks/>
          </p:cNvSpPr>
          <p:nvPr/>
        </p:nvSpPr>
        <p:spPr bwMode="auto">
          <a:xfrm>
            <a:off x="3767138" y="4914900"/>
            <a:ext cx="400050" cy="1385888"/>
          </a:xfrm>
          <a:prstGeom prst="rightBrace">
            <a:avLst>
              <a:gd name="adj1" fmla="val 6365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49263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394" name="Arrow: Right 8">
            <a:extLst>
              <a:ext uri="{FF2B5EF4-FFF2-40B4-BE49-F238E27FC236}">
                <a16:creationId xmlns:a16="http://schemas.microsoft.com/office/drawing/2014/main" id="{6C0616D0-A775-4B28-A48F-368116E65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3" y="5524500"/>
            <a:ext cx="412750" cy="236538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49263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449263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449263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449263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449263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FE013E62-156C-40EE-B2A6-15E1971528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47238" y="7019925"/>
            <a:ext cx="288925" cy="23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170F25-D164-4F76-9711-869B72482BFF}" type="slidenum">
              <a:rPr lang="it-IT" altLang="it-IT" sz="1200" smtClean="0">
                <a:solidFill>
                  <a:srgbClr val="000000"/>
                </a:solidFill>
              </a:rPr>
              <a:pPr/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grpSp>
        <p:nvGrpSpPr>
          <p:cNvPr id="17411" name="Group 31">
            <a:extLst>
              <a:ext uri="{FF2B5EF4-FFF2-40B4-BE49-F238E27FC236}">
                <a16:creationId xmlns:a16="http://schemas.microsoft.com/office/drawing/2014/main" id="{FD2FC496-1DBA-4A33-A996-FC383025824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124075"/>
            <a:ext cx="8137525" cy="3835400"/>
            <a:chOff x="-1" y="2490886"/>
            <a:chExt cx="10080625" cy="3881239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DDB852E5-2DD0-4034-B465-4D0C34A47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490886"/>
              <a:ext cx="10080625" cy="38812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cxnSp>
          <p:nvCxnSpPr>
            <p:cNvPr id="17416" name="Straight Connector 13">
              <a:extLst>
                <a:ext uri="{FF2B5EF4-FFF2-40B4-BE49-F238E27FC236}">
                  <a16:creationId xmlns:a16="http://schemas.microsoft.com/office/drawing/2014/main" id="{6D4452B0-F677-49B3-BDE5-3CB6B86FC6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6986" y="5349530"/>
              <a:ext cx="1891078" cy="8592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7" name="Straight Connector 21">
              <a:extLst>
                <a:ext uri="{FF2B5EF4-FFF2-40B4-BE49-F238E27FC236}">
                  <a16:creationId xmlns:a16="http://schemas.microsoft.com/office/drawing/2014/main" id="{0390DFCC-7818-4655-841C-62AF92E1C6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07864" y="3779837"/>
              <a:ext cx="3096344" cy="28074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8" name="Straight Connector 23">
              <a:extLst>
                <a:ext uri="{FF2B5EF4-FFF2-40B4-BE49-F238E27FC236}">
                  <a16:creationId xmlns:a16="http://schemas.microsoft.com/office/drawing/2014/main" id="{552B0E64-25CF-4E85-A92C-A3AA0F5C876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65840" y="4826071"/>
              <a:ext cx="1951783" cy="50689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9" name="Straight Connector 25">
              <a:extLst>
                <a:ext uri="{FF2B5EF4-FFF2-40B4-BE49-F238E27FC236}">
                  <a16:creationId xmlns:a16="http://schemas.microsoft.com/office/drawing/2014/main" id="{DF9D01F7-7675-42A3-B5B6-9AAC8F990C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48000" y="3603297"/>
              <a:ext cx="3889104" cy="35479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0" name="Straight Connector 26">
              <a:extLst>
                <a:ext uri="{FF2B5EF4-FFF2-40B4-BE49-F238E27FC236}">
                  <a16:creationId xmlns:a16="http://schemas.microsoft.com/office/drawing/2014/main" id="{28B6A55B-B7B1-425E-8483-D017DE03F46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93150" y="3958094"/>
              <a:ext cx="679611" cy="10375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1" name="Straight Connector 28">
              <a:extLst>
                <a:ext uri="{FF2B5EF4-FFF2-40B4-BE49-F238E27FC236}">
                  <a16:creationId xmlns:a16="http://schemas.microsoft.com/office/drawing/2014/main" id="{3B2314CA-BEA5-4C3C-A08F-5797330A8AE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886029" y="4616785"/>
              <a:ext cx="1507598" cy="17116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2" name="Straight Connector 30">
              <a:extLst>
                <a:ext uri="{FF2B5EF4-FFF2-40B4-BE49-F238E27FC236}">
                  <a16:creationId xmlns:a16="http://schemas.microsoft.com/office/drawing/2014/main" id="{69A1AFA4-E6A8-4085-A3F2-7EBD4F32B4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85015" y="4009972"/>
              <a:ext cx="103769" cy="1066009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3" name="Straight Connector 33">
              <a:extLst>
                <a:ext uri="{FF2B5EF4-FFF2-40B4-BE49-F238E27FC236}">
                  <a16:creationId xmlns:a16="http://schemas.microsoft.com/office/drawing/2014/main" id="{9791ED72-E6C1-42C7-B4EF-FE6A081382B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52480" y="5116928"/>
              <a:ext cx="2611159" cy="410859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4" name="Straight Connector 35">
              <a:extLst>
                <a:ext uri="{FF2B5EF4-FFF2-40B4-BE49-F238E27FC236}">
                  <a16:creationId xmlns:a16="http://schemas.microsoft.com/office/drawing/2014/main" id="{FB00D72F-0293-445C-A60B-4F5BD46A6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49754" y="4616785"/>
              <a:ext cx="111866" cy="79277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5" name="Straight Connector 40">
              <a:extLst>
                <a:ext uri="{FF2B5EF4-FFF2-40B4-BE49-F238E27FC236}">
                  <a16:creationId xmlns:a16="http://schemas.microsoft.com/office/drawing/2014/main" id="{131A8C2F-CA7B-48DE-BCCE-B8F4EA239A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04096" y="3752686"/>
              <a:ext cx="146064" cy="15345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6" name="Straight Connector 20">
              <a:extLst>
                <a:ext uri="{FF2B5EF4-FFF2-40B4-BE49-F238E27FC236}">
                  <a16:creationId xmlns:a16="http://schemas.microsoft.com/office/drawing/2014/main" id="{9BA6930B-8DA2-411D-A944-4BF67053DD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06145" y="3636457"/>
              <a:ext cx="74751" cy="42412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7" name="Straight Connector 32">
              <a:extLst>
                <a:ext uri="{FF2B5EF4-FFF2-40B4-BE49-F238E27FC236}">
                  <a16:creationId xmlns:a16="http://schemas.microsoft.com/office/drawing/2014/main" id="{FCC48408-4728-41BE-B8B7-9ADB2747FBE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57620" y="4931965"/>
              <a:ext cx="134942" cy="44630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8" name="Straight Connector 36">
              <a:extLst>
                <a:ext uri="{FF2B5EF4-FFF2-40B4-BE49-F238E27FC236}">
                  <a16:creationId xmlns:a16="http://schemas.microsoft.com/office/drawing/2014/main" id="{D77859B6-7623-4B51-AC55-8CB96BD838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9321" y="4136757"/>
              <a:ext cx="127666" cy="65119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656B82D1-4CC3-4D8A-8A47-1FFAF86A3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24188" y="179388"/>
            <a:ext cx="6696075" cy="936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en-US" dirty="0"/>
              <a:t>2. Root cause analysis</a:t>
            </a: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62" name="Rectangle 11">
            <a:extLst>
              <a:ext uri="{FF2B5EF4-FFF2-40B4-BE49-F238E27FC236}">
                <a16:creationId xmlns:a16="http://schemas.microsoft.com/office/drawing/2014/main" id="{3345C12A-1179-4390-BEBD-A9F23D8E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1504950"/>
            <a:ext cx="8843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en-US" sz="18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Case 12.1 beamline: Displacement survey (vertical direction)</a:t>
            </a:r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id="{EF818A45-5F17-4F2C-A9E0-5AE28D711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046788"/>
            <a:ext cx="81375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Laser tracker measurement grid</a:t>
            </a:r>
            <a:endParaRPr lang="it-IT" altLang="en-US" sz="1400" dirty="0">
              <a:latin typeface="+mj-lt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A333D559-B3D8-408A-AE1A-59D4DC97AC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47238" y="7019925"/>
            <a:ext cx="288925" cy="23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B87966-31C0-4165-8F0D-8B5C7CDABFAE}" type="slidenum">
              <a:rPr lang="it-IT" altLang="it-IT" sz="1200" smtClean="0">
                <a:solidFill>
                  <a:srgbClr val="000000"/>
                </a:solidFill>
              </a:rPr>
              <a:pPr/>
              <a:t>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56B82D1-4CC3-4D8A-8A47-1FFAF86A3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24188" y="179388"/>
            <a:ext cx="6696075" cy="936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en-US" dirty="0"/>
              <a:t>2. Root cause analysis</a:t>
            </a: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62" name="Rectangle 11">
            <a:extLst>
              <a:ext uri="{FF2B5EF4-FFF2-40B4-BE49-F238E27FC236}">
                <a16:creationId xmlns:a16="http://schemas.microsoft.com/office/drawing/2014/main" id="{3345C12A-1179-4390-BEBD-A9F23D8E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1504950"/>
            <a:ext cx="8843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en-US" sz="18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Case 12.1 beamline: Displacement survey</a:t>
            </a:r>
          </a:p>
        </p:txBody>
      </p:sp>
      <p:grpSp>
        <p:nvGrpSpPr>
          <p:cNvPr id="18437" name="Group 1">
            <a:extLst>
              <a:ext uri="{FF2B5EF4-FFF2-40B4-BE49-F238E27FC236}">
                <a16:creationId xmlns:a16="http://schemas.microsoft.com/office/drawing/2014/main" id="{CEF060BF-F431-492A-9985-DDD1E6E59A52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2195513"/>
            <a:ext cx="6408737" cy="3786187"/>
            <a:chOff x="3129296" y="2851650"/>
            <a:chExt cx="6389641" cy="37508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4F626EA-8C01-4901-9B82-940BE2F1C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9296" y="2851650"/>
              <a:ext cx="6389641" cy="37508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440" name="Picture 6">
              <a:extLst>
                <a:ext uri="{FF2B5EF4-FFF2-40B4-BE49-F238E27FC236}">
                  <a16:creationId xmlns:a16="http://schemas.microsoft.com/office/drawing/2014/main" id="{AE768F90-8299-466D-BEAC-739444B84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1" t="41869" r="8568" b="24249"/>
            <a:stretch>
              <a:fillRect/>
            </a:stretch>
          </p:blipFill>
          <p:spPr bwMode="auto">
            <a:xfrm>
              <a:off x="3418073" y="4212113"/>
              <a:ext cx="6061075" cy="139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41" name="Straight Arrow Connector 51">
              <a:extLst>
                <a:ext uri="{FF2B5EF4-FFF2-40B4-BE49-F238E27FC236}">
                  <a16:creationId xmlns:a16="http://schemas.microsoft.com/office/drawing/2014/main" id="{EB8BBAB7-B869-40B4-9D20-CF772A7D8E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1423" y="4212113"/>
              <a:ext cx="295275" cy="1160463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2" name="TextBox 53">
              <a:extLst>
                <a:ext uri="{FF2B5EF4-FFF2-40B4-BE49-F238E27FC236}">
                  <a16:creationId xmlns:a16="http://schemas.microsoft.com/office/drawing/2014/main" id="{420A1989-CA07-4022-85B4-B2846C2AC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890" y="3840193"/>
              <a:ext cx="3572565" cy="30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400">
                  <a:solidFill>
                    <a:schemeClr val="tx1"/>
                  </a:solidFill>
                </a:rPr>
                <a:t>Depressed area through the shielding wall</a:t>
              </a:r>
              <a:endParaRPr lang="en-US" altLang="en-US" sz="1400" b="1">
                <a:solidFill>
                  <a:schemeClr val="tx1"/>
                </a:solidFill>
              </a:endParaRPr>
            </a:p>
          </p:txBody>
        </p:sp>
        <p:cxnSp>
          <p:nvCxnSpPr>
            <p:cNvPr id="18443" name="Straight Arrow Connector 51">
              <a:extLst>
                <a:ext uri="{FF2B5EF4-FFF2-40B4-BE49-F238E27FC236}">
                  <a16:creationId xmlns:a16="http://schemas.microsoft.com/office/drawing/2014/main" id="{7BA10A02-E0E1-498B-96EA-12D10D889E0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361548" y="5502751"/>
              <a:ext cx="339725" cy="169862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4" name="Straight Arrow Connector 51">
              <a:extLst>
                <a:ext uri="{FF2B5EF4-FFF2-40B4-BE49-F238E27FC236}">
                  <a16:creationId xmlns:a16="http://schemas.microsoft.com/office/drawing/2014/main" id="{DB917817-BEF1-4B10-85C7-2E1ECBADC8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1173" y="4269263"/>
              <a:ext cx="939800" cy="1103313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5" name="Straight Arrow Connector 51">
              <a:extLst>
                <a:ext uri="{FF2B5EF4-FFF2-40B4-BE49-F238E27FC236}">
                  <a16:creationId xmlns:a16="http://schemas.microsoft.com/office/drawing/2014/main" id="{3E5FF129-F58A-4D0F-93DB-9BA98084CF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8210" y="4269263"/>
              <a:ext cx="1709738" cy="117475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6" name="Straight Arrow Connector 51">
              <a:extLst>
                <a:ext uri="{FF2B5EF4-FFF2-40B4-BE49-F238E27FC236}">
                  <a16:creationId xmlns:a16="http://schemas.microsoft.com/office/drawing/2014/main" id="{258FC35D-935C-479A-8681-93B860117AB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67448" y="4242276"/>
              <a:ext cx="4429125" cy="2124075"/>
            </a:xfrm>
            <a:prstGeom prst="straightConnector1">
              <a:avLst/>
            </a:prstGeom>
            <a:noFill/>
            <a:ln w="12700" algn="ctr">
              <a:solidFill>
                <a:srgbClr val="1067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7" name="TextBox 53">
              <a:extLst>
                <a:ext uri="{FF2B5EF4-FFF2-40B4-BE49-F238E27FC236}">
                  <a16:creationId xmlns:a16="http://schemas.microsoft.com/office/drawing/2014/main" id="{14F016EC-5D67-4AF6-A78F-B2151669D9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511819">
              <a:off x="4659498" y="5751988"/>
              <a:ext cx="15144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400">
                  <a:solidFill>
                    <a:schemeClr val="tx1"/>
                  </a:solidFill>
                </a:rPr>
                <a:t>12.1 Beamline</a:t>
              </a:r>
              <a:endParaRPr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8448" name="TextBox 53">
              <a:extLst>
                <a:ext uri="{FF2B5EF4-FFF2-40B4-BE49-F238E27FC236}">
                  <a16:creationId xmlns:a16="http://schemas.microsoft.com/office/drawing/2014/main" id="{70518A34-CBE1-440B-937E-C8556A535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298" y="3238976"/>
              <a:ext cx="1108075" cy="2778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200">
                  <a:solidFill>
                    <a:schemeClr val="tx1"/>
                  </a:solidFill>
                </a:rPr>
                <a:t>Storage Ring</a:t>
              </a:r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8449" name="TextBox 53">
              <a:extLst>
                <a:ext uri="{FF2B5EF4-FFF2-40B4-BE49-F238E27FC236}">
                  <a16:creationId xmlns:a16="http://schemas.microsoft.com/office/drawing/2014/main" id="{79DF9A49-1946-486F-918B-E5A00217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073" y="5836126"/>
              <a:ext cx="812800" cy="2778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200">
                  <a:solidFill>
                    <a:schemeClr val="tx1"/>
                  </a:solidFill>
                </a:rPr>
                <a:t>Exp. Hall</a:t>
              </a:r>
              <a:endParaRPr lang="en-US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18450" name="TextBox 53">
              <a:extLst>
                <a:ext uri="{FF2B5EF4-FFF2-40B4-BE49-F238E27FC236}">
                  <a16:creationId xmlns:a16="http://schemas.microsoft.com/office/drawing/2014/main" id="{B23281A5-CB8C-42D9-B513-1A26FA371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8348" y="5686901"/>
              <a:ext cx="16652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400">
                  <a:solidFill>
                    <a:schemeClr val="tx1"/>
                  </a:solidFill>
                </a:rPr>
                <a:t>Pitch discontinuity</a:t>
              </a:r>
              <a:endParaRPr lang="en-US" altLang="en-US" sz="1400" b="1">
                <a:solidFill>
                  <a:schemeClr val="tx1"/>
                </a:solidFill>
              </a:endParaRPr>
            </a:p>
          </p:txBody>
        </p:sp>
        <p:grpSp>
          <p:nvGrpSpPr>
            <p:cNvPr id="18451" name="Group 48">
              <a:extLst>
                <a:ext uri="{FF2B5EF4-FFF2-40B4-BE49-F238E27FC236}">
                  <a16:creationId xmlns:a16="http://schemas.microsoft.com/office/drawing/2014/main" id="{C8FA3BD8-AC3F-4B42-8629-2369046F401B}"/>
                </a:ext>
              </a:extLst>
            </p:cNvPr>
            <p:cNvGrpSpPr>
              <a:grpSpLocks/>
            </p:cNvGrpSpPr>
            <p:nvPr/>
          </p:nvGrpSpPr>
          <p:grpSpPr bwMode="auto">
            <a:xfrm rot="-249575">
              <a:off x="8498073" y="5755163"/>
              <a:ext cx="360362" cy="715963"/>
              <a:chOff x="8856736" y="4792155"/>
              <a:chExt cx="360040" cy="715809"/>
            </a:xfrm>
          </p:grpSpPr>
          <p:sp>
            <p:nvSpPr>
              <p:cNvPr id="18457" name="Rectangle 45">
                <a:extLst>
                  <a:ext uri="{FF2B5EF4-FFF2-40B4-BE49-F238E27FC236}">
                    <a16:creationId xmlns:a16="http://schemas.microsoft.com/office/drawing/2014/main" id="{03181FE6-5854-4157-AF7B-172B135C6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6736" y="4792155"/>
                <a:ext cx="360040" cy="28382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30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02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74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46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18458" name="Rectangle 49">
                <a:extLst>
                  <a:ext uri="{FF2B5EF4-FFF2-40B4-BE49-F238E27FC236}">
                    <a16:creationId xmlns:a16="http://schemas.microsoft.com/office/drawing/2014/main" id="{62BAAAA4-D2D8-4170-882D-DE26BC47D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6736" y="5075981"/>
                <a:ext cx="360040" cy="28382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30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02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74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46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18459" name="Rectangle 50">
                <a:extLst>
                  <a:ext uri="{FF2B5EF4-FFF2-40B4-BE49-F238E27FC236}">
                    <a16:creationId xmlns:a16="http://schemas.microsoft.com/office/drawing/2014/main" id="{0447ECF8-CE11-44D6-96B7-8E685848A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6736" y="5355564"/>
                <a:ext cx="360040" cy="1524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30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02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74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46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grpSp>
          <p:nvGrpSpPr>
            <p:cNvPr id="18452" name="Group 46">
              <a:extLst>
                <a:ext uri="{FF2B5EF4-FFF2-40B4-BE49-F238E27FC236}">
                  <a16:creationId xmlns:a16="http://schemas.microsoft.com/office/drawing/2014/main" id="{8EF8EC65-07A9-40B7-B694-1FA6DA5CFF10}"/>
                </a:ext>
              </a:extLst>
            </p:cNvPr>
            <p:cNvGrpSpPr>
              <a:grpSpLocks/>
            </p:cNvGrpSpPr>
            <p:nvPr/>
          </p:nvGrpSpPr>
          <p:grpSpPr bwMode="auto">
            <a:xfrm rot="270005">
              <a:off x="8917173" y="5753576"/>
              <a:ext cx="204787" cy="715962"/>
              <a:chOff x="9216776" y="4792155"/>
              <a:chExt cx="360040" cy="715809"/>
            </a:xfrm>
          </p:grpSpPr>
          <p:sp>
            <p:nvSpPr>
              <p:cNvPr id="18454" name="Rectangle 51">
                <a:extLst>
                  <a:ext uri="{FF2B5EF4-FFF2-40B4-BE49-F238E27FC236}">
                    <a16:creationId xmlns:a16="http://schemas.microsoft.com/office/drawing/2014/main" id="{B30C18A2-4BAB-462A-8FD6-4AB216F6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6776" y="4792155"/>
                <a:ext cx="360040" cy="28382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30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02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74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46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18455" name="Rectangle 52">
                <a:extLst>
                  <a:ext uri="{FF2B5EF4-FFF2-40B4-BE49-F238E27FC236}">
                    <a16:creationId xmlns:a16="http://schemas.microsoft.com/office/drawing/2014/main" id="{83E9BA50-7CA9-46C4-A4F6-3591DFB07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6776" y="5075981"/>
                <a:ext cx="360040" cy="28382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30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02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74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46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18456" name="Rectangle 53">
                <a:extLst>
                  <a:ext uri="{FF2B5EF4-FFF2-40B4-BE49-F238E27FC236}">
                    <a16:creationId xmlns:a16="http://schemas.microsoft.com/office/drawing/2014/main" id="{B9C9DFA9-2609-4FAE-A0BF-954E623B3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6776" y="5355564"/>
                <a:ext cx="360040" cy="1524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defTabSz="449263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30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02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74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46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</p:grpSp>
        <p:sp>
          <p:nvSpPr>
            <p:cNvPr id="18453" name="Rectangle 78">
              <a:extLst>
                <a:ext uri="{FF2B5EF4-FFF2-40B4-BE49-F238E27FC236}">
                  <a16:creationId xmlns:a16="http://schemas.microsoft.com/office/drawing/2014/main" id="{6D74FFA8-7D4F-4033-A1F0-9BB653527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573" y="5015388"/>
              <a:ext cx="500062" cy="4572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43" name="Rectangle 11">
            <a:extLst>
              <a:ext uri="{FF2B5EF4-FFF2-40B4-BE49-F238E27FC236}">
                <a16:creationId xmlns:a16="http://schemas.microsoft.com/office/drawing/2014/main" id="{BA32AB53-5711-4537-BE87-1F7706558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3205163"/>
            <a:ext cx="24003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Flatness fluctuation up to 12mm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discontinuity on the floor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Depressed area through the wall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it-IT" altLang="en-US" sz="1100" dirty="0">
              <a:latin typeface="+mj-lt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3DFDA45-6162-4B1F-999C-BC17089E67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47238" y="7019925"/>
            <a:ext cx="288925" cy="23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31DF2D7-9F61-4B1F-A1D9-0EC40D6518E7}" type="slidenum">
              <a:rPr lang="it-IT" altLang="it-IT" sz="1200" smtClean="0">
                <a:solidFill>
                  <a:srgbClr val="000000"/>
                </a:solidFill>
              </a:rPr>
              <a:pPr/>
              <a:t>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56B82D1-4CC3-4D8A-8A47-1FFAF86A3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24188" y="179388"/>
            <a:ext cx="6696075" cy="936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en-US" dirty="0"/>
              <a:t>3. Countermeasure development</a:t>
            </a: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62" name="Rectangle 11">
            <a:extLst>
              <a:ext uri="{FF2B5EF4-FFF2-40B4-BE49-F238E27FC236}">
                <a16:creationId xmlns:a16="http://schemas.microsoft.com/office/drawing/2014/main" id="{3345C12A-1179-4390-BEBD-A9F23D8E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1504950"/>
            <a:ext cx="8843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en-US" sz="18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Case 12.1 beamline: Rework hypothesis </a:t>
            </a:r>
          </a:p>
        </p:txBody>
      </p:sp>
      <p:grpSp>
        <p:nvGrpSpPr>
          <p:cNvPr id="19461" name="Group 43">
            <a:extLst>
              <a:ext uri="{FF2B5EF4-FFF2-40B4-BE49-F238E27FC236}">
                <a16:creationId xmlns:a16="http://schemas.microsoft.com/office/drawing/2014/main" id="{AF17933E-153E-4E37-A67E-0A15B29EF783}"/>
              </a:ext>
            </a:extLst>
          </p:cNvPr>
          <p:cNvGrpSpPr>
            <a:grpSpLocks/>
          </p:cNvGrpSpPr>
          <p:nvPr/>
        </p:nvGrpSpPr>
        <p:grpSpPr bwMode="auto">
          <a:xfrm>
            <a:off x="574675" y="2197100"/>
            <a:ext cx="6481763" cy="3743325"/>
            <a:chOff x="3527994" y="25163918"/>
            <a:chExt cx="6438789" cy="375087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F5C6FBE-382B-43A5-9933-93B5EB3FF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7994" y="25163918"/>
              <a:ext cx="6389641" cy="37508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464" name="Picture 6">
              <a:extLst>
                <a:ext uri="{FF2B5EF4-FFF2-40B4-BE49-F238E27FC236}">
                  <a16:creationId xmlns:a16="http://schemas.microsoft.com/office/drawing/2014/main" id="{DE529586-C65A-4B05-A831-A42EAB73D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1" t="41869" r="8568" b="24249"/>
            <a:stretch>
              <a:fillRect/>
            </a:stretch>
          </p:blipFill>
          <p:spPr bwMode="auto">
            <a:xfrm>
              <a:off x="3816771" y="26524381"/>
              <a:ext cx="6061075" cy="139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angle 79">
              <a:extLst>
                <a:ext uri="{FF2B5EF4-FFF2-40B4-BE49-F238E27FC236}">
                  <a16:creationId xmlns:a16="http://schemas.microsoft.com/office/drawing/2014/main" id="{413471A5-7217-4AEA-8963-13598291B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958" y="26691069"/>
              <a:ext cx="1262063" cy="947737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9466" name="TextBox 7">
              <a:extLst>
                <a:ext uri="{FF2B5EF4-FFF2-40B4-BE49-F238E27FC236}">
                  <a16:creationId xmlns:a16="http://schemas.microsoft.com/office/drawing/2014/main" id="{0F6CD9B0-8882-486A-BDF1-0A283B4BC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921" y="28157458"/>
              <a:ext cx="4264025" cy="30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2000">
                  <a:solidFill>
                    <a:schemeClr val="tx1"/>
                  </a:solidFill>
                  <a:latin typeface="Cambria" panose="02040503050406030204" pitchFamily="18" charset="0"/>
                </a:rPr>
                <a:t>Plane «A» </a:t>
              </a:r>
              <a:r>
                <a:rPr lang="it-IT" altLang="en-US" sz="2000">
                  <a:solidFill>
                    <a:schemeClr val="tx1"/>
                  </a:solidFill>
                  <a:latin typeface="Cambria" panose="02040503050406030204" pitchFamily="18" charset="0"/>
                  <a:sym typeface="Wingdings" panose="05000000000000000000" pitchFamily="2" charset="2"/>
                </a:rPr>
                <a:t> «zero plane» for rework</a:t>
              </a:r>
              <a:endParaRPr lang="en-US" altLang="en-US" sz="200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9467" name="Straight Arrow Connector 9">
              <a:extLst>
                <a:ext uri="{FF2B5EF4-FFF2-40B4-BE49-F238E27FC236}">
                  <a16:creationId xmlns:a16="http://schemas.microsoft.com/office/drawing/2014/main" id="{739DA32B-C8FE-42B8-A36F-7C1ECB02C1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786983" y="27738819"/>
              <a:ext cx="136525" cy="35718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8" name="TextBox 19">
              <a:extLst>
                <a:ext uri="{FF2B5EF4-FFF2-40B4-BE49-F238E27FC236}">
                  <a16:creationId xmlns:a16="http://schemas.microsoft.com/office/drawing/2014/main" id="{7C129922-332F-43E1-9FDD-DFF652D91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6363" y="27586485"/>
              <a:ext cx="520700" cy="28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800">
                  <a:solidFill>
                    <a:schemeClr val="tx1"/>
                  </a:solidFill>
                  <a:latin typeface="Cambria" panose="02040503050406030204" pitchFamily="18" charset="0"/>
                </a:rPr>
                <a:t>+1</a:t>
              </a:r>
              <a:endParaRPr lang="en-US" altLang="en-US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469" name="TextBox 20">
              <a:extLst>
                <a:ext uri="{FF2B5EF4-FFF2-40B4-BE49-F238E27FC236}">
                  <a16:creationId xmlns:a16="http://schemas.microsoft.com/office/drawing/2014/main" id="{C32D4BC5-4EAB-4300-9667-83524E8AF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625" y="27693360"/>
              <a:ext cx="684213" cy="28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800">
                  <a:solidFill>
                    <a:schemeClr val="tx1"/>
                  </a:solidFill>
                  <a:latin typeface="Cambria" panose="02040503050406030204" pitchFamily="18" charset="0"/>
                </a:rPr>
                <a:t>+2</a:t>
              </a:r>
              <a:endParaRPr lang="en-US" altLang="en-US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470" name="TextBox 21">
              <a:extLst>
                <a:ext uri="{FF2B5EF4-FFF2-40B4-BE49-F238E27FC236}">
                  <a16:creationId xmlns:a16="http://schemas.microsoft.com/office/drawing/2014/main" id="{9054B570-1AA0-4EB1-A1D1-7B5E5CCD8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231" y="27831939"/>
              <a:ext cx="684212" cy="28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800">
                  <a:solidFill>
                    <a:schemeClr val="tx1"/>
                  </a:solidFill>
                  <a:latin typeface="Cambria" panose="02040503050406030204" pitchFamily="18" charset="0"/>
                </a:rPr>
                <a:t>+3</a:t>
              </a:r>
              <a:endParaRPr lang="en-US" altLang="en-US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471" name="TextBox 22">
              <a:extLst>
                <a:ext uri="{FF2B5EF4-FFF2-40B4-BE49-F238E27FC236}">
                  <a16:creationId xmlns:a16="http://schemas.microsoft.com/office/drawing/2014/main" id="{715D9F8A-82E3-4107-BF86-1B9EF2C13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840" y="26478955"/>
              <a:ext cx="520700" cy="28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800">
                  <a:solidFill>
                    <a:schemeClr val="tx1"/>
                  </a:solidFill>
                  <a:latin typeface="Cambria" panose="02040503050406030204" pitchFamily="18" charset="0"/>
                </a:rPr>
                <a:t>+1</a:t>
              </a:r>
              <a:endParaRPr lang="en-US" altLang="en-US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472" name="TextBox 24">
              <a:extLst>
                <a:ext uri="{FF2B5EF4-FFF2-40B4-BE49-F238E27FC236}">
                  <a16:creationId xmlns:a16="http://schemas.microsoft.com/office/drawing/2014/main" id="{E1BAD7CA-6221-43FC-ABAA-34EFB963C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002" y="26268202"/>
              <a:ext cx="684213" cy="28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800">
                  <a:solidFill>
                    <a:schemeClr val="tx1"/>
                  </a:solidFill>
                  <a:latin typeface="Cambria" panose="02040503050406030204" pitchFamily="18" charset="0"/>
                </a:rPr>
                <a:t>+2</a:t>
              </a:r>
              <a:endParaRPr lang="en-US" altLang="en-US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473" name="TextBox 25">
              <a:extLst>
                <a:ext uri="{FF2B5EF4-FFF2-40B4-BE49-F238E27FC236}">
                  <a16:creationId xmlns:a16="http://schemas.microsoft.com/office/drawing/2014/main" id="{DC9E9CF8-6F4A-4549-A1D3-D3B1F103E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2570" y="27664895"/>
              <a:ext cx="684213" cy="28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800">
                  <a:solidFill>
                    <a:schemeClr val="tx1"/>
                  </a:solidFill>
                  <a:latin typeface="Cambria" panose="02040503050406030204" pitchFamily="18" charset="0"/>
                </a:rPr>
                <a:t>+3</a:t>
              </a:r>
              <a:endParaRPr lang="en-US" altLang="en-US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474" name="Rectangle 108">
              <a:extLst>
                <a:ext uri="{FF2B5EF4-FFF2-40B4-BE49-F238E27FC236}">
                  <a16:creationId xmlns:a16="http://schemas.microsoft.com/office/drawing/2014/main" id="{65828202-FEFD-4876-80FE-66CE9B2C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421" y="26524381"/>
              <a:ext cx="1062037" cy="94773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9475" name="Rectangle 109">
              <a:extLst>
                <a:ext uri="{FF2B5EF4-FFF2-40B4-BE49-F238E27FC236}">
                  <a16:creationId xmlns:a16="http://schemas.microsoft.com/office/drawing/2014/main" id="{E467314E-9024-4A92-A5E4-0C985C3B1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8233" y="26292606"/>
              <a:ext cx="995363" cy="1101725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9476" name="Rectangle 110">
              <a:extLst>
                <a:ext uri="{FF2B5EF4-FFF2-40B4-BE49-F238E27FC236}">
                  <a16:creationId xmlns:a16="http://schemas.microsoft.com/office/drawing/2014/main" id="{2C883499-CC06-45E9-A7E3-AF05090EB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896" y="27308606"/>
              <a:ext cx="1784350" cy="6111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9477" name="Rectangle 111">
              <a:extLst>
                <a:ext uri="{FF2B5EF4-FFF2-40B4-BE49-F238E27FC236}">
                  <a16:creationId xmlns:a16="http://schemas.microsoft.com/office/drawing/2014/main" id="{B5E9B363-03E0-47CE-A569-FDEF34F6F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621" y="26900619"/>
              <a:ext cx="917575" cy="94615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9478" name="Rectangle 112">
              <a:extLst>
                <a:ext uri="{FF2B5EF4-FFF2-40B4-BE49-F238E27FC236}">
                  <a16:creationId xmlns:a16="http://schemas.microsoft.com/office/drawing/2014/main" id="{9040E6C4-768D-444B-B9DE-86D136BC6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996" y="27008569"/>
              <a:ext cx="830262" cy="947737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9479" name="Rectangle 113">
              <a:extLst>
                <a:ext uri="{FF2B5EF4-FFF2-40B4-BE49-F238E27FC236}">
                  <a16:creationId xmlns:a16="http://schemas.microsoft.com/office/drawing/2014/main" id="{96A87141-C907-4A59-A329-80147C25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971" y="26832356"/>
              <a:ext cx="866775" cy="126365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defTabSz="449263"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9480" name="TextBox 19">
              <a:extLst>
                <a:ext uri="{FF2B5EF4-FFF2-40B4-BE49-F238E27FC236}">
                  <a16:creationId xmlns:a16="http://schemas.microsoft.com/office/drawing/2014/main" id="{7E2BF53C-7217-49D8-95C2-6017B3BE4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1858" y="27364534"/>
              <a:ext cx="520700" cy="28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800">
                  <a:solidFill>
                    <a:schemeClr val="tx1"/>
                  </a:solidFill>
                  <a:latin typeface="Cambria" panose="02040503050406030204" pitchFamily="18" charset="0"/>
                </a:rPr>
                <a:t>+0</a:t>
              </a:r>
              <a:endParaRPr lang="en-US" altLang="en-US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481" name="TextBox 19">
              <a:extLst>
                <a:ext uri="{FF2B5EF4-FFF2-40B4-BE49-F238E27FC236}">
                  <a16:creationId xmlns:a16="http://schemas.microsoft.com/office/drawing/2014/main" id="{9AEAABFD-2DE7-47CE-B4A1-36AC75AE5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3446" y="26381506"/>
              <a:ext cx="520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en-US" sz="1800">
                  <a:solidFill>
                    <a:srgbClr val="FF0000"/>
                  </a:solidFill>
                </a:rPr>
                <a:t>A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65" name="Rectangle 11">
            <a:extLst>
              <a:ext uri="{FF2B5EF4-FFF2-40B4-BE49-F238E27FC236}">
                <a16:creationId xmlns:a16="http://schemas.microsoft.com/office/drawing/2014/main" id="{F1577D29-5D83-4A17-9459-9D87AFE82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088" y="2803525"/>
            <a:ext cx="2449512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Reference plane «A» in corrispondence with the lowest area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Flatness discretization by ~1 mm step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Concrete floor bush hammering and polishing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8">
            <a:extLst>
              <a:ext uri="{FF2B5EF4-FFF2-40B4-BE49-F238E27FC236}">
                <a16:creationId xmlns:a16="http://schemas.microsoft.com/office/drawing/2014/main" id="{1F4EBF50-604A-4E35-A2A7-CAD3EDC59747}"/>
              </a:ext>
            </a:extLst>
          </p:cNvPr>
          <p:cNvGrpSpPr>
            <a:grpSpLocks/>
          </p:cNvGrpSpPr>
          <p:nvPr/>
        </p:nvGrpSpPr>
        <p:grpSpPr bwMode="auto">
          <a:xfrm>
            <a:off x="590550" y="2205038"/>
            <a:ext cx="6432550" cy="3735387"/>
            <a:chOff x="3528144" y="2029750"/>
            <a:chExt cx="6277844" cy="369430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05D7B1E-E8CD-410B-9CEE-F8C4EA347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8144" y="2029750"/>
              <a:ext cx="6277843" cy="36943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488" name="Picture 6">
              <a:extLst>
                <a:ext uri="{FF2B5EF4-FFF2-40B4-BE49-F238E27FC236}">
                  <a16:creationId xmlns:a16="http://schemas.microsoft.com/office/drawing/2014/main" id="{0BA06683-9F3F-4390-A93A-D16BBDAB9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1" t="41869" r="8568" b="24249"/>
            <a:stretch>
              <a:fillRect/>
            </a:stretch>
          </p:blipFill>
          <p:spPr bwMode="auto">
            <a:xfrm>
              <a:off x="3744913" y="3340100"/>
              <a:ext cx="6061075" cy="139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BDA6AD86-6AE2-4C07-B3C6-145B25BE5E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47238" y="7019925"/>
            <a:ext cx="288925" cy="23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4E73E01-8562-4254-868E-D59451D79CA0}" type="slidenum">
              <a:rPr lang="it-IT" altLang="it-IT" sz="1200" smtClean="0">
                <a:solidFill>
                  <a:srgbClr val="000000"/>
                </a:solidFill>
              </a:rPr>
              <a:pPr/>
              <a:t>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56B82D1-4CC3-4D8A-8A47-1FFAF86A3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24188" y="179388"/>
            <a:ext cx="6696075" cy="936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en-US" dirty="0"/>
              <a:t>4. Conclusions</a:t>
            </a: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62" name="Rectangle 11">
            <a:extLst>
              <a:ext uri="{FF2B5EF4-FFF2-40B4-BE49-F238E27FC236}">
                <a16:creationId xmlns:a16="http://schemas.microsoft.com/office/drawing/2014/main" id="{3345C12A-1179-4390-BEBD-A9F23D8E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1504950"/>
            <a:ext cx="8843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defRPr/>
            </a:pPr>
            <a:r>
              <a:rPr lang="it-IT" altLang="en-US" sz="1800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Case 12.1 beamline: Rework and final measurements 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12D1FB31-90D8-44EC-94A7-6AC007E86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2730500"/>
            <a:ext cx="262096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4501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79073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83645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8821738" indent="-5462588" defTabSz="17478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50% flatness reduction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No depressed areas through the shielding wall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Elimination of discontinuities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latin typeface="+mj-lt"/>
                <a:ea typeface="Cambria" panose="02040503050406030204" pitchFamily="18" charset="0"/>
              </a:rPr>
              <a:t>Final shielding wall reconfiguration without issues during assembly</a:t>
            </a:r>
            <a:endParaRPr lang="en-US" altLang="en-US" sz="1600" dirty="0">
              <a:latin typeface="+mj-lt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2260B905-E481-4C81-BFED-7467CF9001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47238" y="7019925"/>
            <a:ext cx="288925" cy="23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2D9C92-95D1-46C9-95AC-5C0BE872EF91}" type="slidenum">
              <a:rPr lang="it-IT" altLang="it-IT" sz="1200" smtClean="0">
                <a:solidFill>
                  <a:srgbClr val="000000"/>
                </a:solidFill>
              </a:rPr>
              <a:pPr/>
              <a:t>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56B82D1-4CC3-4D8A-8A47-1FFAF86A3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24188" y="179388"/>
            <a:ext cx="6696075" cy="936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en-US" dirty="0"/>
              <a:t>4. Conclusions</a:t>
            </a:r>
            <a:endParaRPr lang="en-US" altLang="en-US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3F4F4-C947-4537-8F66-984770A6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48" y="1475581"/>
            <a:ext cx="3411140" cy="4859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92A42B3D-E785-45B1-9EEA-A16467562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6"/>
          <a:stretch>
            <a:fillRect/>
          </a:stretch>
        </p:blipFill>
        <p:spPr bwMode="auto">
          <a:xfrm>
            <a:off x="4895850" y="2249488"/>
            <a:ext cx="44862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GECI-TMP-24-rev00UK</Template>
  <TotalTime>56961</TotalTime>
  <Words>869</Words>
  <Application>Microsoft Office PowerPoint</Application>
  <PresentationFormat>Custom</PresentationFormat>
  <Paragraphs>157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MS PGothic</vt:lpstr>
      <vt:lpstr>Times New Roman</vt:lpstr>
      <vt:lpstr>Cambria</vt:lpstr>
      <vt:lpstr>Wingdings</vt:lpstr>
      <vt:lpstr>Calibri</vt:lpstr>
      <vt:lpstr>Elettra Sincrotrone Trieste_Template Slides ENG</vt:lpstr>
      <vt:lpstr>1_Elettra Sincrotrone Trieste_Template Slides ENG</vt:lpstr>
      <vt:lpstr>PowerPoint Presentation</vt:lpstr>
      <vt:lpstr>Shielding wall reconfiguration Floor flatness issue and rework</vt:lpstr>
      <vt:lpstr>1. R&amp;I Scenario and issue</vt:lpstr>
      <vt:lpstr>1. R&amp;I Scenario and issue</vt:lpstr>
      <vt:lpstr>2. Root cause analysis</vt:lpstr>
      <vt:lpstr>2. Root cause analysis</vt:lpstr>
      <vt:lpstr>3. Countermeasure development</vt:lpstr>
      <vt:lpstr>4. Conclusions</vt:lpstr>
      <vt:lpstr>4. Conclusions</vt:lpstr>
      <vt:lpstr>Girders Bases and Baseplates Towards Fast&amp;Easy Installation</vt:lpstr>
      <vt:lpstr>1. Set-up</vt:lpstr>
      <vt:lpstr>2. Solution</vt:lpstr>
      <vt:lpstr>3. Conclusion</vt:lpstr>
      <vt:lpstr>4. Let’s Talk!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nicoletta guidi</dc:creator>
  <cp:lastModifiedBy>giulio.scrimali@elettra.trieste.it</cp:lastModifiedBy>
  <cp:revision>795</cp:revision>
  <cp:lastPrinted>2015-12-09T13:35:49Z</cp:lastPrinted>
  <dcterms:created xsi:type="dcterms:W3CDTF">2015-12-09T11:23:36Z</dcterms:created>
  <dcterms:modified xsi:type="dcterms:W3CDTF">2024-03-18T23:56:17Z</dcterms:modified>
</cp:coreProperties>
</file>