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82" r:id="rId2"/>
  </p:sldMasterIdLst>
  <p:notesMasterIdLst>
    <p:notesMasterId r:id="rId9"/>
  </p:notesMasterIdLst>
  <p:handoutMasterIdLst>
    <p:handoutMasterId r:id="rId10"/>
  </p:handoutMasterIdLst>
  <p:sldIdLst>
    <p:sldId id="268" r:id="rId3"/>
    <p:sldId id="511" r:id="rId4"/>
    <p:sldId id="562" r:id="rId5"/>
    <p:sldId id="462" r:id="rId6"/>
    <p:sldId id="561" r:id="rId7"/>
    <p:sldId id="449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DesySans Office" panose="020B0503040000020003" pitchFamily="34" charset="0"/>
      <p:regular r:id="rId17"/>
      <p:bold r:id="rId18"/>
      <p:italic r:id="rId19"/>
      <p:boldItalic r:id="rId20"/>
    </p:embeddedFont>
    <p:embeddedFont>
      <p:font typeface="DesySans Office Cn Medium" panose="020B0706040000020003" pitchFamily="34" charset="0"/>
      <p:regular r:id="rId21"/>
    </p:embeddedFont>
    <p:embeddedFont>
      <p:font typeface="DesySans Office Cn Regular" panose="020B0506040000020003" pitchFamily="34" charset="0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007BC8"/>
    <a:srgbClr val="EB6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02" autoAdjust="0"/>
    <p:restoredTop sz="94312" autoAdjust="0"/>
  </p:normalViewPr>
  <p:slideViewPr>
    <p:cSldViewPr showGuides="1">
      <p:cViewPr varScale="1">
        <p:scale>
          <a:sx n="122" d="100"/>
          <a:sy n="122" d="100"/>
        </p:scale>
        <p:origin x="654" y="102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15.03.2024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15.03.2024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PAU-RI3 03/18/2024 | PETRA IV Logistics - Storage &amp; Pre-Sorting Plan | Kriel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PAU-RI3 03/18/2024 | PETRA IV Logistics - Storage &amp; Pre-Sorting Plan | Kriel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PAU-RI3 03/18/2024 | PETRA IV Logistics - Storage &amp; Pre-Sorting Plan | Kriel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PAU-RI3 03/18/2024 | PETRA IV Logistics - Storage &amp; Pre-Sorting Plan | Kriel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PAU-RI3 03/18/2024 | PETRA IV Logistics - Storage &amp; Pre-Sorting Plan | Kriel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PAU-RI3 03/18/2024 | PETRA IV Logistics - Storage &amp; Pre-Sorting Plan | Kriel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PAU-RI3 03/18/2024 | PETRA IV Logistics - Storage &amp; Pre-Sorting Plan | Kriel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PAU-RI3 03/18/2024 | PETRA IV Logistics - Storage &amp; Pre-Sorting Plan | Kriel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b="1" dirty="0">
                <a:solidFill>
                  <a:srgbClr val="007BC8"/>
                </a:solidFill>
                <a:latin typeface="DesySans Office" panose="020B0503040000020003" pitchFamily="34" charset="0"/>
              </a:rPr>
              <a:t>DESY</a:t>
            </a:r>
            <a:r>
              <a:rPr lang="de-DE" b="1" dirty="0">
                <a:solidFill>
                  <a:srgbClr val="EB6E0F"/>
                </a:solidFill>
                <a:latin typeface="DesySans Office" panose="020B0503040000020003" pitchFamily="34" charset="0"/>
              </a:rPr>
              <a:t>.</a:t>
            </a:r>
            <a:r>
              <a:rPr lang="de-DE" dirty="0">
                <a:latin typeface="DesySans Office" panose="020B0503040000020003" pitchFamily="34" charset="0"/>
              </a:rPr>
              <a:t> 	Deutsches </a:t>
            </a:r>
          </a:p>
          <a:p>
            <a:pPr>
              <a:lnSpc>
                <a:spcPct val="120000"/>
              </a:lnSpc>
            </a:pPr>
            <a:r>
              <a:rPr lang="de-DE" dirty="0">
                <a:latin typeface="DesySans Office" panose="020B0503040000020003" pitchFamily="34" charset="0"/>
              </a:rPr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>
              <a:latin typeface="DesySans Office" panose="020B0503040000020003" pitchFamily="34" charset="0"/>
            </a:endParaRPr>
          </a:p>
          <a:p>
            <a:pPr>
              <a:lnSpc>
                <a:spcPct val="120000"/>
              </a:lnSpc>
            </a:pPr>
            <a:r>
              <a:rPr lang="de-DE" dirty="0">
                <a:latin typeface="DesySans Office" panose="020B0503040000020003" pitchFamily="34" charset="0"/>
              </a:rPr>
              <a:t>www.desy.de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>
                <a:latin typeface="DesySans Office Cn Medium" panose="020B0706040000020003" pitchFamily="34" charset="0"/>
              </a:rPr>
              <a:t>Contact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>
                <a:latin typeface="DesySans Office" panose="020B0503040000020003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77EAC-C8A9-490C-A743-6158360A8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6140E7A-6C02-4362-9354-D10EA1610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B183E7-8D22-4B43-9B4F-7AD24285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62BFBF-C1BC-4B72-8D10-DAEDCF1A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DESY. | PAU-RI3 03/18/2024 | PETRA IV Logistics - Storage &amp; Pre-Sorting Plan | Kriel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CC4C1A-D154-4D0A-A15F-E4D8CCBE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E569-2210-47AB-8E74-8B14BBB826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90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261913"/>
            <a:ext cx="1188000" cy="16159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7563A-5BEA-4AA6-AE0C-EF9D8CF2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897745-2A15-4640-B4D3-34E94C2FF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27FC25-2C5C-4BA9-A3D1-E39B7A40C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9B3D88-4067-4D30-A6A3-7A5263895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DESY. | PAU-RI3 03/18/2024 | PETRA IV Logistics - Storage &amp; Pre-Sorting Plan | Kriel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15A88B-80C6-45AA-BF2A-BBE2EA41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E569-2210-47AB-8E74-8B14BBB826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752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9B1FE-8AA5-49D7-A1B6-D18B9292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591EBE-24E2-4BA8-8B31-879511AA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7D1D68-7392-4576-AE55-5380D6111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7CC1BC-2AAE-4E74-99E0-09B8122B4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DESY. | PAU-RI3 03/18/2024 | PETRA IV Logistics - Storage &amp; Pre-Sorting Plan | Kriel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75272F-EBAA-4A66-8B40-3D9A17A5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E569-2210-47AB-8E74-8B14BBB826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438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B5072-50F8-4292-9D55-B774629B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94E7CC-F1F1-4AD4-A82C-4B6D716CF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13EB311-78E7-4F60-961E-DDB75CA1D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8297E9-8E09-49BC-A622-F52B15ECE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700158-3440-4EB5-8B10-D0969487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DESY. | PAU-RI3 03/18/2024 | PETRA IV Logistics - Storage &amp; Pre-Sorting Plan | Kriel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57A2DC-39E0-40E6-88F4-032D2D6C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E569-2210-47AB-8E74-8B14BBB826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989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9CEA8-B3DE-4B71-AA7B-75F91B6F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8408FE-2ED6-4058-AA4D-2DA8AAD55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DB2258-F3F5-4C51-9563-927844A57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A070F6A-395B-46B1-A416-84F51CF69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2256A74-632B-4E48-B922-2A9E0E2EC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39E40A2-660A-4916-9749-943487A4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688FAF8-C38F-4896-91C4-62679A6E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DESY. | PAU-RI3 03/18/2024 | PETRA IV Logistics - Storage &amp; Pre-Sorting Plan | Kriel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40411A3-B036-4E7D-974A-8A6F2991B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E569-2210-47AB-8E74-8B14BBB826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62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C2206A-4642-4900-A7A8-4CD445EB6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4AC027-58BE-44B3-B5EB-B400B168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54C1AB-8B4C-4DD7-AC40-076699A10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DESY. | PAU-RI3 03/18/2024 | PETRA IV Logistics - Storage &amp; Pre-Sorting Plan | Kriel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76EB35-AE60-420C-825F-2E34944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E569-2210-47AB-8E74-8B14BBB826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367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E75D763-8E9E-4C03-AD43-2C74CA20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3F64DC-E71B-4899-9435-75334BE0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DESY. | PAU-RI3 03/18/2024 | PETRA IV Logistics - Storage &amp; Pre-Sorting Plan | Kriel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90F608-728A-40C9-BE96-DDBE0AEA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E569-2210-47AB-8E74-8B14BBB826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076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3E8BE-2C29-450A-9A0F-0B7D7B2F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A8163B-AFDF-4FF9-8AC9-FF24302A8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D4D348-9773-4028-A2C0-B41E97E30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4A024B-D605-4431-8C58-73C44760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A35D76-4CC7-4C3D-B649-DCAA61E5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DESY. | PAU-RI3 03/18/2024 | PETRA IV Logistics - Storage &amp; Pre-Sorting Plan | Kriel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64E17F-6FB8-4A0F-8F83-293C0746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E569-2210-47AB-8E74-8B14BBB826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068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C00BC-A17E-49E8-8888-4DD8220C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C8598D-25F1-4FA5-A005-19CEA34C5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38ADEE-3D0C-4B33-B6CE-9D8068851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945B3E-065F-42B6-B945-E9EF500F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DAC154-8363-4520-8758-9EA4D24F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DESY. | PAU-RI3 03/18/2024 | PETRA IV Logistics - Storage &amp; Pre-Sorting Plan | Kriel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BDAEAB-0354-4090-A702-1EB849D8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E569-2210-47AB-8E74-8B14BBB826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098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DBC1C-6C7D-4C3D-9728-DFB6F012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3A9FE32-F356-46C2-845E-6A7B5918C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8766E4-F54A-4149-A088-C0E88CA4A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D39D16-BE10-49EA-B9A4-B6A4A5214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DESY. | PAU-RI3 03/18/2024 | PETRA IV Logistics - Storage &amp; Pre-Sorting Plan | Kriel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D757C2-6B38-4F5C-8D60-FA16772A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E569-2210-47AB-8E74-8B14BBB826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330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9FCE373-C162-46F5-8839-A5E32CE1D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435672-5F9F-4B31-9A6A-ACEA5F1FC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394978-4B2D-4AAE-9841-ABB434A5A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5B851F-CA32-4C54-B736-6ECF34DA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DESY. | PAU-RI3 03/18/2024 | PETRA IV Logistics - Storage &amp; Pre-Sorting Plan | Kriel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DDEC1C-BA11-4A89-A57B-74D6C3190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E569-2210-47AB-8E74-8B14BBB826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00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PAU-RI3 03/18/2024 | PETRA IV Logistics - Storage &amp; Pre-Sorting Plan | Kriel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PAU-RI3 03/18/2024 | PETRA IV Logistics - Storage &amp; Pre-Sorting Plan | Kriel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PAU-RI3 03/18/2024 | PETRA IV Logistics - Storage &amp; Pre-Sorting Plan | Kriel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PAU-RI3 03/18/2024 | PETRA IV Logistics - Storage &amp; Pre-Sorting Plan | Kriel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DESY. | PAU-RI3 03/18/2024 | PETRA IV Logistics - Storage &amp; Pre-Sorting Plan | Kriel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800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DESY. | PAU-RI3 03/18/2024 | PETRA IV Logistics - Storage &amp; Pre-Sorting Plan | Kriel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>
                <a:latin typeface="DesySans Office" panose="020B0503040000020003" pitchFamily="34" charset="0"/>
              </a:rPr>
              <a:t>Page </a:t>
            </a:r>
            <a:fld id="{0427E4B2-AC28-443E-BE04-5CD55098A90B}" type="slidenum">
              <a:rPr lang="en-US" sz="1000" b="1" noProof="0" smtClean="0">
                <a:latin typeface="DesySans Office" panose="020B0503040000020003" pitchFamily="34" charset="0"/>
              </a:rPr>
              <a:pPr algn="r"/>
              <a:t>‹Nr.›</a:t>
            </a:fld>
            <a:endParaRPr lang="en-US" sz="1000" b="1" noProof="0" dirty="0">
              <a:latin typeface="DesySans Office" panose="020B050304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B450C50-CBC2-47EE-9496-610BA7F46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159BBF-B313-4295-AE38-D9511CD6A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C1B5C8-855D-4907-A11E-5E9BB25E8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00C38D-D85C-41E5-B0C0-5E5B7131F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DESY. | PAU-RI3 03/18/2024 | PETRA IV Logistics - Storage &amp; Pre-Sorting Plan | Kriel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D2C0B8-1511-48EA-9DF8-FA0A6B0C6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1E569-2210-47AB-8E74-8B14BBB826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25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timon.kriel@desy.de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191997" cy="3428999"/>
          </a:xfr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8000" y="1440000"/>
            <a:ext cx="11376025" cy="1099777"/>
          </a:xfrm>
        </p:spPr>
        <p:txBody>
          <a:bodyPr/>
          <a:lstStyle/>
          <a:p>
            <a:r>
              <a:rPr lang="en-US" sz="5400" dirty="0">
                <a:latin typeface="DesySans Office Cn Medium" panose="020B0706040000020003" pitchFamily="34" charset="0"/>
                <a:cs typeface="Calibri" panose="020F0502020204030204" pitchFamily="34" charset="0"/>
              </a:rPr>
              <a:t>Logistics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2000" y="2484000"/>
            <a:ext cx="11376025" cy="889339"/>
          </a:xfrm>
        </p:spPr>
        <p:txBody>
          <a:bodyPr/>
          <a:lstStyle/>
          <a:p>
            <a:r>
              <a:rPr lang="en-GB" dirty="0">
                <a:latin typeface="DesySans Office Cn Medium" panose="020B0706040000020003" pitchFamily="34" charset="0"/>
                <a:cs typeface="Calibri" panose="020F0502020204030204" pitchFamily="34" charset="0"/>
              </a:rPr>
              <a:t>Storage &amp; Pre-Sorting Plan</a:t>
            </a:r>
            <a:endParaRPr lang="en-US" dirty="0">
              <a:latin typeface="DesySans Office Cn Medium" panose="020B0706040000020003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32000" y="4104000"/>
            <a:ext cx="11369548" cy="700373"/>
          </a:xfrm>
        </p:spPr>
        <p:txBody>
          <a:bodyPr/>
          <a:lstStyle/>
          <a:p>
            <a:r>
              <a:rPr lang="en-US" dirty="0">
                <a:latin typeface="DesySans Office Cn Regular" panose="020B0506040000020003" pitchFamily="34" charset="0"/>
                <a:cs typeface="Calibri" panose="020F0502020204030204" pitchFamily="34" charset="0"/>
              </a:rPr>
              <a:t>Kriel, Timon</a:t>
            </a:r>
          </a:p>
          <a:p>
            <a:r>
              <a:rPr lang="en-US" dirty="0">
                <a:latin typeface="DesySans Office Cn Regular" panose="020B0506040000020003" pitchFamily="34" charset="0"/>
                <a:cs typeface="Calibri" panose="020F0502020204030204" pitchFamily="34" charset="0"/>
              </a:rPr>
              <a:t>WP 4.02 – Logistics and Storage</a:t>
            </a:r>
          </a:p>
          <a:p>
            <a:r>
              <a:rPr lang="en-US" dirty="0">
                <a:latin typeface="DesySans Office Cn Regular" panose="020B0506040000020003" pitchFamily="34" charset="0"/>
                <a:cs typeface="Calibri" panose="020F0502020204030204" pitchFamily="34" charset="0"/>
              </a:rPr>
              <a:t>Trieste, 03/18/2024 – PAU-RI3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90" y="540000"/>
            <a:ext cx="23436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418C285-290E-45C9-9D18-774E9BD3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1916832"/>
            <a:ext cx="6456040" cy="362145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7BC8"/>
                </a:solidFill>
                <a:latin typeface="DesySans Office" panose="020B0503040000020003" pitchFamily="34" charset="0"/>
              </a:rPr>
              <a:t>DESY. | PAU-RI3 03/18/2024 | PETRA IV Logistics - Storage &amp; Pre-Sorting Plan | Kriel</a:t>
            </a:r>
            <a:endParaRPr lang="en-US" dirty="0">
              <a:latin typeface="DesySans Office" panose="020B0503040000020003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DD9B087-C15A-4327-8916-2A7E50788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00" y="403200"/>
            <a:ext cx="1587600" cy="578604"/>
          </a:xfrm>
          <a:prstGeom prst="rect">
            <a:avLst/>
          </a:prstGeom>
        </p:spPr>
      </p:pic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35D4B609-F3FB-4EB8-85B9-8842C36CFC1A}"/>
              </a:ext>
            </a:extLst>
          </p:cNvPr>
          <p:cNvCxnSpPr>
            <a:cxnSpLocks/>
          </p:cNvCxnSpPr>
          <p:nvPr/>
        </p:nvCxnSpPr>
        <p:spPr>
          <a:xfrm flipH="1" flipV="1">
            <a:off x="7008068" y="2898210"/>
            <a:ext cx="360040" cy="8714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C4007EFE-AA18-433A-A295-E55CE801D0E4}"/>
              </a:ext>
            </a:extLst>
          </p:cNvPr>
          <p:cNvCxnSpPr>
            <a:cxnSpLocks/>
          </p:cNvCxnSpPr>
          <p:nvPr/>
        </p:nvCxnSpPr>
        <p:spPr>
          <a:xfrm flipV="1">
            <a:off x="8641597" y="2765371"/>
            <a:ext cx="420497" cy="15997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FE04EAD6-F659-4187-80D2-1712D0CF219C}"/>
              </a:ext>
            </a:extLst>
          </p:cNvPr>
          <p:cNvCxnSpPr>
            <a:cxnSpLocks/>
          </p:cNvCxnSpPr>
          <p:nvPr/>
        </p:nvCxnSpPr>
        <p:spPr>
          <a:xfrm flipH="1" flipV="1">
            <a:off x="10355737" y="4683637"/>
            <a:ext cx="504056" cy="5040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B03550A0-3BDC-47A2-A7B9-3C7FACF077F3}"/>
              </a:ext>
            </a:extLst>
          </p:cNvPr>
          <p:cNvCxnSpPr>
            <a:cxnSpLocks/>
          </p:cNvCxnSpPr>
          <p:nvPr/>
        </p:nvCxnSpPr>
        <p:spPr>
          <a:xfrm flipH="1" flipV="1">
            <a:off x="8723424" y="5145659"/>
            <a:ext cx="504056" cy="5631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8A7FF8D4-4439-4CFD-86CB-1E508FE4BC64}"/>
              </a:ext>
            </a:extLst>
          </p:cNvPr>
          <p:cNvSpPr txBox="1"/>
          <p:nvPr/>
        </p:nvSpPr>
        <p:spPr>
          <a:xfrm>
            <a:off x="6728694" y="2612432"/>
            <a:ext cx="558747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DesySans Office" panose="020B0503040000020003" pitchFamily="34" charset="0"/>
                <a:cs typeface="Calibri" panose="020F0502020204030204" pitchFamily="34" charset="0"/>
              </a:rPr>
              <a:t>80e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920810D-3275-42C6-9D0D-20D7FBD5DAC8}"/>
              </a:ext>
            </a:extLst>
          </p:cNvPr>
          <p:cNvSpPr txBox="1"/>
          <p:nvPr/>
        </p:nvSpPr>
        <p:spPr>
          <a:xfrm>
            <a:off x="8777613" y="2474858"/>
            <a:ext cx="558747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DesySans Office" panose="020B0503040000020003" pitchFamily="34" charset="0"/>
                <a:cs typeface="Calibri" panose="020F0502020204030204" pitchFamily="34" charset="0"/>
              </a:rPr>
              <a:t>80d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016CCEA-6D03-4A97-8226-2DB8FEE2CD70}"/>
              </a:ext>
            </a:extLst>
          </p:cNvPr>
          <p:cNvSpPr txBox="1"/>
          <p:nvPr/>
        </p:nvSpPr>
        <p:spPr>
          <a:xfrm>
            <a:off x="8993637" y="5639790"/>
            <a:ext cx="558747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DesySans Office" panose="020B0503040000020003" pitchFamily="34" charset="0"/>
                <a:cs typeface="Calibri" panose="020F0502020204030204" pitchFamily="34" charset="0"/>
              </a:rPr>
              <a:t>80c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45CA6719-F312-4FFC-AC3D-8E2A6AC97283}"/>
              </a:ext>
            </a:extLst>
          </p:cNvPr>
          <p:cNvSpPr txBox="1"/>
          <p:nvPr/>
        </p:nvSpPr>
        <p:spPr>
          <a:xfrm>
            <a:off x="10653443" y="5147770"/>
            <a:ext cx="558747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DesySans Office" panose="020B0503040000020003" pitchFamily="34" charset="0"/>
                <a:cs typeface="Calibri" panose="020F0502020204030204" pitchFamily="34" charset="0"/>
              </a:rPr>
              <a:t>80b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1C998F2-9F8A-4D96-B618-AEB2F7041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238" y="1268760"/>
            <a:ext cx="1893947" cy="1723646"/>
          </a:xfrm>
          <a:prstGeom prst="rect">
            <a:avLst/>
          </a:prstGeom>
        </p:spPr>
      </p:pic>
      <p:sp>
        <p:nvSpPr>
          <p:cNvPr id="26" name="Titel 1">
            <a:extLst>
              <a:ext uri="{FF2B5EF4-FFF2-40B4-BE49-F238E27FC236}">
                <a16:creationId xmlns:a16="http://schemas.microsoft.com/office/drawing/2014/main" id="{C6826D77-79F9-490D-AFB7-E4615229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GB" dirty="0" err="1">
                <a:solidFill>
                  <a:srgbClr val="007BC8"/>
                </a:solidFill>
                <a:latin typeface="DesySans Office Cn Medium" panose="020B0706040000020003" pitchFamily="34" charset="0"/>
                <a:cs typeface="Calibri" panose="020F0502020204030204" pitchFamily="34" charset="0"/>
              </a:rPr>
              <a:t>Reemtsma</a:t>
            </a:r>
            <a:r>
              <a:rPr lang="en-GB" dirty="0">
                <a:solidFill>
                  <a:srgbClr val="007BC8"/>
                </a:solidFill>
                <a:latin typeface="DesySans Office Cn Medium" panose="020B0706040000020003" pitchFamily="34" charset="0"/>
                <a:cs typeface="Calibri" panose="020F0502020204030204" pitchFamily="34" charset="0"/>
              </a:rPr>
              <a:t>-Halls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40BE2691-313E-449D-BADE-64E2A06E76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GB" dirty="0">
                <a:solidFill>
                  <a:srgbClr val="EB6E0F"/>
                </a:solidFill>
                <a:latin typeface="DesySans Office Cn Medium" panose="020B0706040000020003" pitchFamily="34" charset="0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id="{2E5CA939-D7EC-4767-9F43-3DF520E45EB9}"/>
              </a:ext>
            </a:extLst>
          </p:cNvPr>
          <p:cNvSpPr txBox="1">
            <a:spLocks/>
          </p:cNvSpPr>
          <p:nvPr/>
        </p:nvSpPr>
        <p:spPr>
          <a:xfrm>
            <a:off x="407988" y="1747056"/>
            <a:ext cx="5753181" cy="46696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latin typeface="DesySans Office" panose="020B0503040000020003" pitchFamily="34" charset="0"/>
                <a:cs typeface="Calibri" panose="020F0502020204030204" pitchFamily="34" charset="0"/>
              </a:rPr>
              <a:t>We will use the </a:t>
            </a:r>
            <a:r>
              <a:rPr lang="en-US" sz="1400" b="1" dirty="0" err="1">
                <a:latin typeface="DesySans Office" panose="020B0503040000020003" pitchFamily="34" charset="0"/>
                <a:cs typeface="Calibri" panose="020F0502020204030204" pitchFamily="34" charset="0"/>
              </a:rPr>
              <a:t>Reemtsma</a:t>
            </a:r>
            <a:r>
              <a:rPr lang="en-US" sz="1400" b="1" dirty="0">
                <a:latin typeface="DesySans Office" panose="020B0503040000020003" pitchFamily="34" charset="0"/>
                <a:cs typeface="Calibri" panose="020F0502020204030204" pitchFamily="34" charset="0"/>
              </a:rPr>
              <a:t>-Halls to store</a:t>
            </a:r>
          </a:p>
          <a:p>
            <a:r>
              <a:rPr lang="en-US" sz="1200" dirty="0">
                <a:latin typeface="DesySans Office" panose="020B0503040000020003" pitchFamily="34" charset="0"/>
                <a:cs typeface="Calibri" panose="020F0502020204030204" pitchFamily="34" charset="0"/>
              </a:rPr>
              <a:t>the radioactive materials from the old tunnels.</a:t>
            </a:r>
          </a:p>
          <a:p>
            <a:r>
              <a:rPr lang="en-US" sz="1200" dirty="0">
                <a:latin typeface="DesySans Office" panose="020B0503040000020003" pitchFamily="34" charset="0"/>
                <a:cs typeface="Calibri" panose="020F0502020204030204" pitchFamily="34" charset="0"/>
              </a:rPr>
              <a:t>the new magnets for PETRA IV.</a:t>
            </a:r>
          </a:p>
          <a:p>
            <a:r>
              <a:rPr lang="en-US" sz="1200" dirty="0">
                <a:latin typeface="DesySans Office" panose="020B0503040000020003" pitchFamily="34" charset="0"/>
                <a:cs typeface="Calibri" panose="020F0502020204030204" pitchFamily="34" charset="0"/>
              </a:rPr>
              <a:t>the Beam-Lines &amp; Front-Ends.</a:t>
            </a:r>
          </a:p>
          <a:p>
            <a:r>
              <a:rPr lang="en-US" sz="1200" dirty="0">
                <a:latin typeface="DesySans Office" panose="020B0503040000020003" pitchFamily="34" charset="0"/>
                <a:cs typeface="Calibri" panose="020F0502020204030204" pitchFamily="34" charset="0"/>
              </a:rPr>
              <a:t>the naked Girders.</a:t>
            </a:r>
          </a:p>
          <a:p>
            <a:r>
              <a:rPr lang="en-US" sz="1200" dirty="0">
                <a:latin typeface="DesySans Office" panose="020B0503040000020003" pitchFamily="34" charset="0"/>
                <a:cs typeface="Calibri" panose="020F0502020204030204" pitchFamily="34" charset="0"/>
              </a:rPr>
              <a:t>Diagnostic components.</a:t>
            </a:r>
          </a:p>
          <a:p>
            <a:r>
              <a:rPr lang="en-US" sz="1200" dirty="0">
                <a:latin typeface="DesySans Office" panose="020B0503040000020003" pitchFamily="34" charset="0"/>
                <a:cs typeface="Calibri" panose="020F0502020204030204" pitchFamily="34" charset="0"/>
              </a:rPr>
              <a:t>Vacuum components.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>
              <a:latin typeface="DesySans Office" panose="020B0503040000020003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latin typeface="DesySans Office" panose="020B0503040000020003" pitchFamily="34" charset="0"/>
                <a:cs typeface="Calibri" panose="020F0502020204030204" pitchFamily="34" charset="0"/>
              </a:rPr>
              <a:t>Also to store (but there is no space left in the </a:t>
            </a:r>
            <a:r>
              <a:rPr lang="en-US" sz="1400" b="1" dirty="0" err="1">
                <a:latin typeface="DesySans Office" panose="020B0503040000020003" pitchFamily="34" charset="0"/>
                <a:cs typeface="Calibri" panose="020F0502020204030204" pitchFamily="34" charset="0"/>
              </a:rPr>
              <a:t>Reemtsma</a:t>
            </a:r>
            <a:r>
              <a:rPr lang="en-US" sz="1400" b="1" dirty="0">
                <a:latin typeface="DesySans Office" panose="020B0503040000020003" pitchFamily="34" charset="0"/>
                <a:cs typeface="Calibri" panose="020F0502020204030204" pitchFamily="34" charset="0"/>
              </a:rPr>
              <a:t>-Halls)</a:t>
            </a:r>
          </a:p>
          <a:p>
            <a:r>
              <a:rPr lang="en-US" sz="1200" dirty="0">
                <a:latin typeface="DesySans Office" panose="020B0503040000020003" pitchFamily="34" charset="0"/>
                <a:cs typeface="Calibri" panose="020F0502020204030204" pitchFamily="34" charset="0"/>
              </a:rPr>
              <a:t>Cable drums.</a:t>
            </a:r>
          </a:p>
          <a:p>
            <a:r>
              <a:rPr lang="en-US" sz="1200" dirty="0" err="1">
                <a:latin typeface="DesySans Office" panose="020B0503040000020003" pitchFamily="34" charset="0"/>
                <a:cs typeface="Calibri" panose="020F0502020204030204" pitchFamily="34" charset="0"/>
              </a:rPr>
              <a:t>Schielding</a:t>
            </a:r>
            <a:r>
              <a:rPr lang="en-US" sz="1200" dirty="0">
                <a:latin typeface="DesySans Office" panose="020B0503040000020003" pitchFamily="34" charset="0"/>
                <a:cs typeface="Calibri" panose="020F0502020204030204" pitchFamily="34" charset="0"/>
              </a:rPr>
              <a:t> stones. </a:t>
            </a:r>
          </a:p>
          <a:p>
            <a:endParaRPr lang="en-US" sz="1600" dirty="0">
              <a:latin typeface="DesySans Office" panose="020B05030400000200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9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>
                <a:solidFill>
                  <a:srgbClr val="007BC8"/>
                </a:solidFill>
                <a:latin typeface="DesySans Office Cn Medium" panose="020B0706040000020003" pitchFamily="34" charset="0"/>
                <a:cs typeface="Calibri" panose="020F0502020204030204" pitchFamily="34" charset="0"/>
              </a:rPr>
              <a:t>PETRA IV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6800" y="6580800"/>
            <a:ext cx="9948937" cy="186841"/>
          </a:xfrm>
        </p:spPr>
        <p:txBody>
          <a:bodyPr/>
          <a:lstStyle/>
          <a:p>
            <a:r>
              <a:rPr lang="en-US" b="1">
                <a:solidFill>
                  <a:srgbClr val="007BC8"/>
                </a:solidFill>
                <a:latin typeface="DesySans Office" panose="020B0503040000020003" pitchFamily="34" charset="0"/>
              </a:rPr>
              <a:t>DESY. | PAU-RI3 03/18/2024 | PETRA IV Logistics - Storage &amp; Pre-Sorting Plan | Kriel</a:t>
            </a:r>
            <a:endParaRPr lang="en-US" dirty="0">
              <a:latin typeface="DesySans Office" panose="020B0503040000020003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EB6E0F"/>
                </a:solidFill>
                <a:latin typeface="DesySans Office Cn Medium" panose="020B0706040000020003" pitchFamily="34" charset="0"/>
                <a:cs typeface="Calibri" panose="020F0502020204030204" pitchFamily="34" charset="0"/>
              </a:rPr>
              <a:t>Girders and magnets of a cell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3251C40-85F6-4D6A-8406-750A5CCE4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00" y="404664"/>
            <a:ext cx="1587600" cy="578604"/>
          </a:xfrm>
          <a:prstGeom prst="rect">
            <a:avLst/>
          </a:prstGeom>
        </p:spPr>
      </p:pic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CEAD3DBB-81E5-4FA0-9E65-BBF021F1D2BF}"/>
              </a:ext>
            </a:extLst>
          </p:cNvPr>
          <p:cNvSpPr txBox="1">
            <a:spLocks/>
          </p:cNvSpPr>
          <p:nvPr/>
        </p:nvSpPr>
        <p:spPr>
          <a:xfrm>
            <a:off x="677858" y="1541361"/>
            <a:ext cx="10874528" cy="24955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b="1" dirty="0">
                <a:latin typeface="DesySans Office" panose="020B0503040000020003" pitchFamily="34" charset="0"/>
                <a:cs typeface="Calibri" panose="020F0502020204030204" pitchFamily="34" charset="0"/>
              </a:rPr>
              <a:t>PETRA IV cell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DesySans Office" panose="020B0503040000020003" pitchFamily="34" charset="0"/>
                <a:cs typeface="Calibri" panose="020F0502020204030204" pitchFamily="34" charset="0"/>
              </a:rPr>
              <a:t>A PETRA IV cell consists of four girder types.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DesySans Office" panose="020B0503040000020003" pitchFamily="34" charset="0"/>
                <a:cs typeface="Calibri" panose="020F0502020204030204" pitchFamily="34" charset="0"/>
              </a:rPr>
              <a:t>Each girder type needs individual magnet types in an individual order. </a:t>
            </a:r>
          </a:p>
          <a:p>
            <a:pPr lvl="1">
              <a:spcAft>
                <a:spcPts val="600"/>
              </a:spcAft>
            </a:pPr>
            <a:r>
              <a:rPr lang="en-US" sz="1100" dirty="0">
                <a:latin typeface="DesySans Office" panose="020B0503040000020003" pitchFamily="34" charset="0"/>
                <a:cs typeface="Calibri" panose="020F0502020204030204" pitchFamily="34" charset="0"/>
              </a:rPr>
              <a:t>A lot of different resistive magnets.</a:t>
            </a:r>
          </a:p>
          <a:p>
            <a:pPr lvl="1">
              <a:spcAft>
                <a:spcPts val="600"/>
              </a:spcAft>
            </a:pPr>
            <a:r>
              <a:rPr lang="en-US" sz="1100" dirty="0">
                <a:latin typeface="DesySans Office" panose="020B0503040000020003" pitchFamily="34" charset="0"/>
                <a:cs typeface="Calibri" panose="020F0502020204030204" pitchFamily="34" charset="0"/>
              </a:rPr>
              <a:t>Three types of dipole magnets.</a:t>
            </a:r>
          </a:p>
          <a:p>
            <a:pPr marL="0" indent="0">
              <a:spcAft>
                <a:spcPts val="600"/>
              </a:spcAft>
              <a:buNone/>
            </a:pPr>
            <a:endParaRPr lang="en-US" sz="1200" dirty="0">
              <a:latin typeface="DesySans Office" panose="020B0503040000020003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200" dirty="0"/>
              <a:t>→ 	</a:t>
            </a:r>
            <a:r>
              <a:rPr lang="en-US" sz="1200" dirty="0">
                <a:latin typeface="DesySans Office" panose="020B0503040000020003" pitchFamily="34" charset="0"/>
                <a:cs typeface="Calibri" panose="020F0502020204030204" pitchFamily="34" charset="0"/>
              </a:rPr>
              <a:t>To make sure that the required resistive magnets are prepared for the individual girders they will pre-sorted in the </a:t>
            </a:r>
            <a:r>
              <a:rPr lang="en-US" sz="1200" dirty="0" err="1">
                <a:latin typeface="DesySans Office" panose="020B0503040000020003" pitchFamily="34" charset="0"/>
                <a:cs typeface="Calibri" panose="020F0502020204030204" pitchFamily="34" charset="0"/>
              </a:rPr>
              <a:t>Reemtsma</a:t>
            </a:r>
            <a:r>
              <a:rPr lang="en-US" sz="1200" dirty="0">
                <a:latin typeface="DesySans Office" panose="020B0503040000020003" pitchFamily="34" charset="0"/>
                <a:cs typeface="Calibri" panose="020F0502020204030204" pitchFamily="34" charset="0"/>
              </a:rPr>
              <a:t>-Halls.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CAF2802-DA69-4FD7-9594-1AED0A234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9612" y="3968813"/>
            <a:ext cx="10912774" cy="163146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2468BB1-F8D3-4FA6-8D3C-D20E48987620}"/>
              </a:ext>
            </a:extLst>
          </p:cNvPr>
          <p:cNvSpPr/>
          <p:nvPr/>
        </p:nvSpPr>
        <p:spPr>
          <a:xfrm>
            <a:off x="1703512" y="5600273"/>
            <a:ext cx="576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i="1" dirty="0"/>
              <a:t>Alpha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A32ACC8-2700-4013-B9C9-F55C3EF873E9}"/>
              </a:ext>
            </a:extLst>
          </p:cNvPr>
          <p:cNvSpPr/>
          <p:nvPr/>
        </p:nvSpPr>
        <p:spPr>
          <a:xfrm>
            <a:off x="4727848" y="5600272"/>
            <a:ext cx="576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i="1" dirty="0"/>
              <a:t>Beta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C4CADE5-30CB-4369-B4D1-91B82C0D1A9D}"/>
              </a:ext>
            </a:extLst>
          </p:cNvPr>
          <p:cNvSpPr/>
          <p:nvPr/>
        </p:nvSpPr>
        <p:spPr>
          <a:xfrm>
            <a:off x="7248128" y="5598142"/>
            <a:ext cx="79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i="1" dirty="0"/>
              <a:t>Gamma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87D8953-3946-4EA6-B59E-467F7BA59A08}"/>
              </a:ext>
            </a:extLst>
          </p:cNvPr>
          <p:cNvSpPr/>
          <p:nvPr/>
        </p:nvSpPr>
        <p:spPr>
          <a:xfrm>
            <a:off x="9930716" y="5600272"/>
            <a:ext cx="7017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i="1" dirty="0"/>
              <a:t>Alpha‘</a:t>
            </a:r>
          </a:p>
        </p:txBody>
      </p:sp>
    </p:spTree>
    <p:extLst>
      <p:ext uri="{BB962C8B-B14F-4D97-AF65-F5344CB8AC3E}">
        <p14:creationId xmlns:p14="http://schemas.microsoft.com/office/powerpoint/2010/main" val="236955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>
                <a:solidFill>
                  <a:srgbClr val="007BC8"/>
                </a:solidFill>
                <a:latin typeface="DesySans Office Cn Medium" panose="020B0706040000020003" pitchFamily="34" charset="0"/>
                <a:cs typeface="Calibri" panose="020F0502020204030204" pitchFamily="34" charset="0"/>
              </a:rPr>
              <a:t>Resistive Magnets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6800" y="6580800"/>
            <a:ext cx="9948937" cy="186841"/>
          </a:xfrm>
        </p:spPr>
        <p:txBody>
          <a:bodyPr/>
          <a:lstStyle/>
          <a:p>
            <a:r>
              <a:rPr lang="en-US" b="1">
                <a:solidFill>
                  <a:srgbClr val="007BC8"/>
                </a:solidFill>
                <a:latin typeface="DesySans Office" panose="020B0503040000020003" pitchFamily="34" charset="0"/>
              </a:rPr>
              <a:t>DESY. | PAU-RI3 03/18/2024 | PETRA IV Logistics - Storage &amp; Pre-Sorting Plan | Kriel</a:t>
            </a:r>
            <a:endParaRPr lang="en-US" dirty="0">
              <a:latin typeface="DesySans Office" panose="020B0503040000020003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EB6E0F"/>
                </a:solidFill>
                <a:latin typeface="DesySans Office Cn Medium" panose="020B0706040000020003" pitchFamily="34" charset="0"/>
                <a:cs typeface="Calibri" panose="020F0502020204030204" pitchFamily="34" charset="0"/>
              </a:rPr>
              <a:t>Pre-Sorting Concept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3251C40-85F6-4D6A-8406-750A5CCE4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00" y="404664"/>
            <a:ext cx="1587600" cy="578604"/>
          </a:xfrm>
          <a:prstGeom prst="rect">
            <a:avLst/>
          </a:prstGeom>
        </p:spPr>
      </p:pic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CEAD3DBB-81E5-4FA0-9E65-BBF021F1D2BF}"/>
              </a:ext>
            </a:extLst>
          </p:cNvPr>
          <p:cNvSpPr txBox="1">
            <a:spLocks/>
          </p:cNvSpPr>
          <p:nvPr/>
        </p:nvSpPr>
        <p:spPr>
          <a:xfrm>
            <a:off x="677858" y="1541361"/>
            <a:ext cx="11232628" cy="24955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b="1" dirty="0">
                <a:latin typeface="DesySans Office" panose="020B0503040000020003" pitchFamily="34" charset="0"/>
                <a:cs typeface="Calibri" panose="020F0502020204030204" pitchFamily="34" charset="0"/>
              </a:rPr>
              <a:t>The resistive magnets for PETRA IV will be pre-sorted in the </a:t>
            </a:r>
            <a:r>
              <a:rPr lang="en-US" sz="1400" b="1" dirty="0" err="1">
                <a:latin typeface="DesySans Office" panose="020B0503040000020003" pitchFamily="34" charset="0"/>
                <a:cs typeface="Calibri" panose="020F0502020204030204" pitchFamily="34" charset="0"/>
              </a:rPr>
              <a:t>Reemtsma</a:t>
            </a:r>
            <a:r>
              <a:rPr lang="en-US" sz="1400" b="1" dirty="0">
                <a:latin typeface="DesySans Office" panose="020B0503040000020003" pitchFamily="34" charset="0"/>
                <a:cs typeface="Calibri" panose="020F0502020204030204" pitchFamily="34" charset="0"/>
              </a:rPr>
              <a:t>-Halls in order to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DesySans Office" panose="020B0503040000020003" pitchFamily="34" charset="0"/>
                <a:cs typeface="Calibri" panose="020F0502020204030204" pitchFamily="34" charset="0"/>
              </a:rPr>
              <a:t>minimize errors.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200" dirty="0"/>
              <a:t>→ 	</a:t>
            </a:r>
            <a:r>
              <a:rPr lang="en-US" sz="1200" dirty="0">
                <a:latin typeface="DesySans Office" panose="020B0503040000020003" pitchFamily="34" charset="0"/>
                <a:cs typeface="Calibri" panose="020F0502020204030204" pitchFamily="34" charset="0"/>
              </a:rPr>
              <a:t>The resistive magnets will be placed next to the girder they are needed for. 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DesySans Office" panose="020B0503040000020003" pitchFamily="34" charset="0"/>
                <a:cs typeface="Calibri" panose="020F0502020204030204" pitchFamily="34" charset="0"/>
              </a:rPr>
              <a:t>transport only the magnets that are currently required in the Girder Assembly Building (GAB).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200" dirty="0"/>
              <a:t>→ 	</a:t>
            </a:r>
            <a:r>
              <a:rPr lang="en-US" sz="1200" dirty="0">
                <a:latin typeface="DesySans Office" panose="020B0503040000020003" pitchFamily="34" charset="0"/>
                <a:cs typeface="Calibri" panose="020F0502020204030204" pitchFamily="34" charset="0"/>
              </a:rPr>
              <a:t>In this way, the space in the GAB will be used most efficiently and transport capacity will be used most economically.</a:t>
            </a:r>
          </a:p>
          <a:p>
            <a:pPr marL="0" indent="0">
              <a:spcAft>
                <a:spcPts val="600"/>
              </a:spcAft>
              <a:buNone/>
            </a:pPr>
            <a:endParaRPr lang="en-US" sz="1200" b="1" dirty="0">
              <a:latin typeface="DesySans Office" panose="020B0503040000020003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400" b="1" dirty="0">
                <a:latin typeface="DesySans Office" panose="020B0503040000020003" pitchFamily="34" charset="0"/>
                <a:cs typeface="Calibri" panose="020F0502020204030204" pitchFamily="34" charset="0"/>
              </a:rPr>
              <a:t>The pre-sorting works out.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200" dirty="0"/>
              <a:t>→ 	</a:t>
            </a:r>
            <a:r>
              <a:rPr lang="en-US" sz="1200" dirty="0">
                <a:latin typeface="DesySans Office" panose="020B0503040000020003" pitchFamily="34" charset="0"/>
                <a:cs typeface="Calibri" panose="020F0502020204030204" pitchFamily="34" charset="0"/>
              </a:rPr>
              <a:t>Only one pallet will be left over, but it can be used directly for the next assembly process. 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5D2BCA3-E716-424A-9F91-28161B1382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9" t="29432" r="3545" b="26951"/>
          <a:stretch/>
        </p:blipFill>
        <p:spPr bwMode="auto">
          <a:xfrm>
            <a:off x="970556" y="4201876"/>
            <a:ext cx="10250888" cy="2179452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C4F26F72-26E6-4BBE-822B-746D8703775F}"/>
              </a:ext>
            </a:extLst>
          </p:cNvPr>
          <p:cNvSpPr/>
          <p:nvPr/>
        </p:nvSpPr>
        <p:spPr>
          <a:xfrm>
            <a:off x="1127448" y="4005065"/>
            <a:ext cx="576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50" i="1" dirty="0"/>
              <a:t>PQA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63FE418-CDCA-4D4B-AFC5-95C830469A23}"/>
              </a:ext>
            </a:extLst>
          </p:cNvPr>
          <p:cNvSpPr/>
          <p:nvPr/>
        </p:nvSpPr>
        <p:spPr>
          <a:xfrm>
            <a:off x="1865070" y="4005064"/>
            <a:ext cx="576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50" i="1" dirty="0"/>
              <a:t>PQC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91F347C-6FB4-40E5-AA98-9AEEB35B4EE4}"/>
              </a:ext>
            </a:extLst>
          </p:cNvPr>
          <p:cNvSpPr/>
          <p:nvPr/>
        </p:nvSpPr>
        <p:spPr>
          <a:xfrm>
            <a:off x="2567608" y="4005064"/>
            <a:ext cx="576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50" i="1" dirty="0"/>
              <a:t>PQD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E625560-DC53-4E7F-9008-6F93F18D0A7B}"/>
              </a:ext>
            </a:extLst>
          </p:cNvPr>
          <p:cNvSpPr/>
          <p:nvPr/>
        </p:nvSpPr>
        <p:spPr>
          <a:xfrm>
            <a:off x="3287688" y="4005065"/>
            <a:ext cx="576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50" i="1" dirty="0"/>
              <a:t>PSA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91FE0D6E-088A-4AF5-9520-63C4C59EC837}"/>
              </a:ext>
            </a:extLst>
          </p:cNvPr>
          <p:cNvSpPr/>
          <p:nvPr/>
        </p:nvSpPr>
        <p:spPr>
          <a:xfrm>
            <a:off x="4007768" y="4005064"/>
            <a:ext cx="576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50" i="1" dirty="0"/>
              <a:t>PBA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D31A28D-A6FD-426D-A34E-2995B89718D8}"/>
              </a:ext>
            </a:extLst>
          </p:cNvPr>
          <p:cNvSpPr/>
          <p:nvPr/>
        </p:nvSpPr>
        <p:spPr>
          <a:xfrm>
            <a:off x="4655840" y="4005064"/>
            <a:ext cx="576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50" i="1" dirty="0"/>
              <a:t>PQB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14F64DD0-5236-465E-9C86-2B3B68F639AE}"/>
              </a:ext>
            </a:extLst>
          </p:cNvPr>
          <p:cNvSpPr/>
          <p:nvPr/>
        </p:nvSpPr>
        <p:spPr>
          <a:xfrm>
            <a:off x="5303912" y="4005065"/>
            <a:ext cx="576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50" i="1" dirty="0"/>
              <a:t>PQE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E245A66-2DB1-4334-9ADB-9DA60B8D9965}"/>
              </a:ext>
            </a:extLst>
          </p:cNvPr>
          <p:cNvSpPr/>
          <p:nvPr/>
        </p:nvSpPr>
        <p:spPr>
          <a:xfrm>
            <a:off x="6032055" y="4005064"/>
            <a:ext cx="576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50" i="1" dirty="0"/>
              <a:t>PQF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8E4AA3A9-428B-4C97-9F90-8327AF31A85D}"/>
              </a:ext>
            </a:extLst>
          </p:cNvPr>
          <p:cNvSpPr/>
          <p:nvPr/>
        </p:nvSpPr>
        <p:spPr>
          <a:xfrm>
            <a:off x="6744072" y="4005064"/>
            <a:ext cx="576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50" i="1" dirty="0"/>
              <a:t>PQE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5C579D5-D4F3-40D1-9803-E859CD60AB70}"/>
              </a:ext>
            </a:extLst>
          </p:cNvPr>
          <p:cNvSpPr/>
          <p:nvPr/>
        </p:nvSpPr>
        <p:spPr>
          <a:xfrm>
            <a:off x="7429068" y="4005065"/>
            <a:ext cx="576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50" i="1" dirty="0"/>
              <a:t>PSA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FA189A8-AAC1-4767-9C24-BAE12877DA98}"/>
              </a:ext>
            </a:extLst>
          </p:cNvPr>
          <p:cNvSpPr/>
          <p:nvPr/>
        </p:nvSpPr>
        <p:spPr>
          <a:xfrm>
            <a:off x="8112224" y="4005064"/>
            <a:ext cx="576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50" i="1" dirty="0"/>
              <a:t>PSA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CF3E2C6D-43BF-4DE7-9AF9-25DAB5E191E2}"/>
              </a:ext>
            </a:extLst>
          </p:cNvPr>
          <p:cNvSpPr/>
          <p:nvPr/>
        </p:nvSpPr>
        <p:spPr>
          <a:xfrm>
            <a:off x="8832304" y="4005064"/>
            <a:ext cx="576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50" i="1" dirty="0"/>
              <a:t>PQE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549FC66-9C0C-4DAD-BED4-7E452248CA43}"/>
              </a:ext>
            </a:extLst>
          </p:cNvPr>
          <p:cNvSpPr/>
          <p:nvPr/>
        </p:nvSpPr>
        <p:spPr>
          <a:xfrm>
            <a:off x="9526518" y="4010585"/>
            <a:ext cx="576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50" i="1" dirty="0"/>
              <a:t>POF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084C4B9-001E-4912-B748-1A172A14C82B}"/>
              </a:ext>
            </a:extLst>
          </p:cNvPr>
          <p:cNvSpPr/>
          <p:nvPr/>
        </p:nvSpPr>
        <p:spPr>
          <a:xfrm>
            <a:off x="10128448" y="4010585"/>
            <a:ext cx="6831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50" i="1" dirty="0"/>
              <a:t>PCXY</a:t>
            </a:r>
          </a:p>
        </p:txBody>
      </p:sp>
    </p:spTree>
    <p:extLst>
      <p:ext uri="{BB962C8B-B14F-4D97-AF65-F5344CB8AC3E}">
        <p14:creationId xmlns:p14="http://schemas.microsoft.com/office/powerpoint/2010/main" val="256299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>
                <a:solidFill>
                  <a:srgbClr val="007BC8"/>
                </a:solidFill>
                <a:latin typeface="DesySans Office Cn Medium" panose="020B0706040000020003" pitchFamily="34" charset="0"/>
                <a:cs typeface="Calibri" panose="020F0502020204030204" pitchFamily="34" charset="0"/>
              </a:rPr>
              <a:t>Permanent Dipole Magnets (DLQ)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6800" y="6580800"/>
            <a:ext cx="9948937" cy="186841"/>
          </a:xfrm>
        </p:spPr>
        <p:txBody>
          <a:bodyPr/>
          <a:lstStyle/>
          <a:p>
            <a:r>
              <a:rPr lang="en-US" b="1">
                <a:solidFill>
                  <a:srgbClr val="007BC8"/>
                </a:solidFill>
                <a:latin typeface="DesySans Office" panose="020B0503040000020003" pitchFamily="34" charset="0"/>
              </a:rPr>
              <a:t>DESY. | PAU-RI3 03/18/2024 | PETRA IV Logistics - Storage &amp; Pre-Sorting Plan | Kriel</a:t>
            </a:r>
            <a:endParaRPr lang="en-US" dirty="0">
              <a:latin typeface="DesySans Office" panose="020B0503040000020003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EB6E0F"/>
                </a:solidFill>
                <a:latin typeface="DesySans Office Cn Medium" panose="020B0706040000020003" pitchFamily="34" charset="0"/>
                <a:cs typeface="Calibri" panose="020F0502020204030204" pitchFamily="34" charset="0"/>
              </a:rPr>
              <a:t>No Pre-Sorting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3251C40-85F6-4D6A-8406-750A5CCE4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00" y="404664"/>
            <a:ext cx="1587600" cy="578604"/>
          </a:xfrm>
          <a:prstGeom prst="rect">
            <a:avLst/>
          </a:prstGeom>
        </p:spPr>
      </p:pic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CEAD3DBB-81E5-4FA0-9E65-BBF021F1D2BF}"/>
              </a:ext>
            </a:extLst>
          </p:cNvPr>
          <p:cNvSpPr txBox="1">
            <a:spLocks/>
          </p:cNvSpPr>
          <p:nvPr/>
        </p:nvSpPr>
        <p:spPr>
          <a:xfrm>
            <a:off x="677858" y="1541361"/>
            <a:ext cx="11232628" cy="24955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b="1" dirty="0">
                <a:latin typeface="DesySans Office" panose="020B0503040000020003" pitchFamily="34" charset="0"/>
                <a:cs typeface="Calibri" panose="020F0502020204030204" pitchFamily="34" charset="0"/>
              </a:rPr>
              <a:t>The dipole magnets don’t need to be pre-sorted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DesySans Office" panose="020B0503040000020003" pitchFamily="34" charset="0"/>
                <a:cs typeface="Calibri" panose="020F0502020204030204" pitchFamily="34" charset="0"/>
              </a:rPr>
              <a:t>The dipole magnets will be assembled after all resistive magnets have been assembled.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200" dirty="0"/>
              <a:t>→ 	</a:t>
            </a:r>
            <a:r>
              <a:rPr lang="en-US" sz="1200" dirty="0">
                <a:latin typeface="DesySans Office" panose="020B0503040000020003" pitchFamily="34" charset="0"/>
                <a:cs typeface="Calibri" panose="020F0502020204030204" pitchFamily="34" charset="0"/>
              </a:rPr>
              <a:t>So the space next to a girder is free.  </a:t>
            </a:r>
          </a:p>
          <a:p>
            <a:pPr marL="0" indent="0">
              <a:spcAft>
                <a:spcPts val="600"/>
              </a:spcAft>
              <a:buNone/>
            </a:pPr>
            <a:endParaRPr lang="en-US" sz="1200" dirty="0">
              <a:latin typeface="DesySans Office" panose="020B0503040000020003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200" dirty="0">
                <a:latin typeface="DesySans Office" panose="020B0503040000020003" pitchFamily="34" charset="0"/>
                <a:cs typeface="Calibri" panose="020F0502020204030204" pitchFamily="34" charset="0"/>
              </a:rPr>
              <a:t>They can be stored individually.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DesySans Office" panose="020B0503040000020003" pitchFamily="34" charset="0"/>
                <a:cs typeface="Calibri" panose="020F0502020204030204" pitchFamily="34" charset="0"/>
              </a:rPr>
              <a:t>They can be transported as required.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200" dirty="0"/>
              <a:t>→ 	</a:t>
            </a:r>
            <a:r>
              <a:rPr lang="en-US" sz="1200" dirty="0">
                <a:latin typeface="DesySans Office" panose="020B0503040000020003" pitchFamily="34" charset="0"/>
                <a:cs typeface="Calibri" panose="020F0502020204030204" pitchFamily="34" charset="0"/>
              </a:rPr>
              <a:t>So they can be placed next to the girder they are needed for without any pre-sorting.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49806BA-7509-4CB2-B7D0-2FA4363EFF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70" b="9193"/>
          <a:stretch/>
        </p:blipFill>
        <p:spPr bwMode="auto">
          <a:xfrm>
            <a:off x="1338596" y="4071857"/>
            <a:ext cx="9911151" cy="1877423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EF47A40-7A34-4CDD-A30C-F34BDAD5D901}"/>
              </a:ext>
            </a:extLst>
          </p:cNvPr>
          <p:cNvSpPr/>
          <p:nvPr/>
        </p:nvSpPr>
        <p:spPr>
          <a:xfrm>
            <a:off x="2495600" y="3941053"/>
            <a:ext cx="576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50" i="1" dirty="0"/>
              <a:t>DLQ1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235A938-627F-455B-8BB8-1E242FC9BBFF}"/>
              </a:ext>
            </a:extLst>
          </p:cNvPr>
          <p:cNvSpPr/>
          <p:nvPr/>
        </p:nvSpPr>
        <p:spPr>
          <a:xfrm>
            <a:off x="5519936" y="3924182"/>
            <a:ext cx="576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50" i="1" dirty="0"/>
              <a:t>DLQ2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3386E7D-9409-483C-84CE-66F07331B311}"/>
              </a:ext>
            </a:extLst>
          </p:cNvPr>
          <p:cNvSpPr/>
          <p:nvPr/>
        </p:nvSpPr>
        <p:spPr>
          <a:xfrm>
            <a:off x="8524697" y="3941053"/>
            <a:ext cx="576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050" i="1" dirty="0"/>
              <a:t>DLQ3</a:t>
            </a:r>
          </a:p>
        </p:txBody>
      </p:sp>
    </p:spTree>
    <p:extLst>
      <p:ext uri="{BB962C8B-B14F-4D97-AF65-F5344CB8AC3E}">
        <p14:creationId xmlns:p14="http://schemas.microsoft.com/office/powerpoint/2010/main" val="371593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8184121" cy="1899936"/>
          </a:xfrm>
        </p:spPr>
        <p:txBody>
          <a:bodyPr/>
          <a:lstStyle/>
          <a:p>
            <a:r>
              <a:rPr lang="de-DE" dirty="0">
                <a:latin typeface="DesySans Office" panose="020B0503040000020003" pitchFamily="34" charset="0"/>
                <a:cs typeface="Calibri" panose="020F0502020204030204" pitchFamily="34" charset="0"/>
              </a:rPr>
              <a:t>T. </a:t>
            </a:r>
            <a:r>
              <a:rPr lang="de-DE" dirty="0" err="1">
                <a:latin typeface="DesySans Office" panose="020B0503040000020003" pitchFamily="34" charset="0"/>
                <a:cs typeface="Calibri" panose="020F0502020204030204" pitchFamily="34" charset="0"/>
              </a:rPr>
              <a:t>Kriel</a:t>
            </a:r>
            <a:endParaRPr lang="de-DE" dirty="0">
              <a:latin typeface="DesySans Office" panose="020B0503040000020003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DesySans Office" panose="020B0503040000020003" pitchFamily="34" charset="0"/>
                <a:cs typeface="Calibri" panose="020F0502020204030204" pitchFamily="34" charset="0"/>
              </a:rPr>
              <a:t>WP 4.02 – Logistics and Storage</a:t>
            </a:r>
          </a:p>
          <a:p>
            <a:r>
              <a:rPr lang="de-DE" dirty="0">
                <a:cs typeface="Calibri" panose="020F0502020204030204" pitchFamily="34" charset="0"/>
                <a:hlinkClick r:id="rId2"/>
              </a:rPr>
              <a:t>timon.kriel@desy.de</a:t>
            </a:r>
            <a:endParaRPr lang="de-DE" dirty="0">
              <a:latin typeface="DesySans Office" panose="020B0503040000020003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DesySans Office" panose="020B0503040000020003" pitchFamily="34" charset="0"/>
                <a:cs typeface="Calibri" panose="020F0502020204030204" pitchFamily="34" charset="0"/>
              </a:rPr>
              <a:t>+49 40 8998 3492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F9063A8-32B6-2C46-B7FF-1C3E9192294D}"/>
              </a:ext>
            </a:extLst>
          </p:cNvPr>
          <p:cNvSpPr txBox="1">
            <a:spLocks/>
          </p:cNvSpPr>
          <p:nvPr/>
        </p:nvSpPr>
        <p:spPr>
          <a:xfrm>
            <a:off x="407988" y="349611"/>
            <a:ext cx="11376024" cy="1991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900" dirty="0">
                <a:solidFill>
                  <a:srgbClr val="007BC8"/>
                </a:solidFill>
                <a:latin typeface="DesySans Office Cn Medium" panose="020B0706040000020003" pitchFamily="34" charset="0"/>
                <a:cs typeface="Calibri" panose="020F05020202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61366639"/>
      </p:ext>
    </p:extLst>
  </p:cSld>
  <p:clrMapOvr>
    <a:masterClrMapping/>
  </p:clrMapOvr>
</p:sld>
</file>

<file path=ppt/theme/theme1.xml><?xml version="1.0" encoding="utf-8"?>
<a:theme xmlns:a="http://schemas.openxmlformats.org/drawingml/2006/main" name="DESY_PowerPoint_16x9_en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</Template>
  <TotalTime>0</TotalTime>
  <Words>441</Words>
  <Application>Microsoft Office PowerPoint</Application>
  <PresentationFormat>Breitbild</PresentationFormat>
  <Paragraphs>80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DesySans Office</vt:lpstr>
      <vt:lpstr>Calibri</vt:lpstr>
      <vt:lpstr>Arial</vt:lpstr>
      <vt:lpstr>DesySans Office Cn Regular</vt:lpstr>
      <vt:lpstr>DesySans Office Cn Medium</vt:lpstr>
      <vt:lpstr>Calibri Light</vt:lpstr>
      <vt:lpstr>DESY_PowerPoint_16x9_en</vt:lpstr>
      <vt:lpstr>Benutzerdefiniertes Design</vt:lpstr>
      <vt:lpstr>Logistics</vt:lpstr>
      <vt:lpstr>Reemtsma-Halls</vt:lpstr>
      <vt:lpstr>PETRA IV</vt:lpstr>
      <vt:lpstr>Resistive Magnets</vt:lpstr>
      <vt:lpstr>Permanent Dipole Magnets (DLQ)</vt:lpstr>
      <vt:lpstr>PowerPoint-Präsentation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Klumpp, Stephan</dc:creator>
  <cp:lastModifiedBy>Kriel, Timon</cp:lastModifiedBy>
  <cp:revision>444</cp:revision>
  <dcterms:created xsi:type="dcterms:W3CDTF">2020-06-25T18:26:13Z</dcterms:created>
  <dcterms:modified xsi:type="dcterms:W3CDTF">2024-03-15T12:01:14Z</dcterms:modified>
</cp:coreProperties>
</file>