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0275213" cy="42803763"/>
  <p:notesSz cx="32100838" cy="43073638"/>
  <p:defaultTextStyle>
    <a:defPPr>
      <a:defRPr lang="en-US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7" userDrawn="1">
          <p15:clr>
            <a:srgbClr val="A4A3A4"/>
          </p15:clr>
        </p15:guide>
        <p15:guide id="2" pos="9490" userDrawn="1">
          <p15:clr>
            <a:srgbClr val="A4A3A4"/>
          </p15:clr>
        </p15:guide>
        <p15:guide id="3" pos="668" userDrawn="1">
          <p15:clr>
            <a:srgbClr val="A4A3A4"/>
          </p15:clr>
        </p15:guide>
        <p15:guide id="4" pos="18403" userDrawn="1">
          <p15:clr>
            <a:srgbClr val="A4A3A4"/>
          </p15:clr>
        </p15:guide>
        <p15:guide id="5" pos="9785" userDrawn="1">
          <p15:clr>
            <a:srgbClr val="A4A3A4"/>
          </p15:clr>
        </p15:guide>
        <p15:guide id="6" pos="350" userDrawn="1">
          <p15:clr>
            <a:srgbClr val="A4A3A4"/>
          </p15:clr>
        </p15:guide>
        <p15:guide id="7" pos="18743" userDrawn="1">
          <p15:clr>
            <a:srgbClr val="A4A3A4"/>
          </p15:clr>
        </p15:guide>
        <p15:guide id="8" pos="2641" userDrawn="1">
          <p15:clr>
            <a:srgbClr val="A4A3A4"/>
          </p15:clr>
        </p15:guide>
        <p15:guide id="9" orient="horz" pos="2890" userDrawn="1">
          <p15:clr>
            <a:srgbClr val="A4A3A4"/>
          </p15:clr>
        </p15:guide>
        <p15:guide id="10" orient="horz" pos="7358" userDrawn="1">
          <p15:clr>
            <a:srgbClr val="A4A3A4"/>
          </p15:clr>
        </p15:guide>
        <p15:guide id="11" orient="horz" pos="3344" userDrawn="1">
          <p15:clr>
            <a:srgbClr val="A4A3A4"/>
          </p15:clr>
        </p15:guide>
        <p15:guide id="12" orient="horz" pos="26522" userDrawn="1">
          <p15:clr>
            <a:srgbClr val="A4A3A4"/>
          </p15:clr>
        </p15:guide>
        <p15:guide id="13" orient="horz" pos="243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323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93" autoAdjust="0"/>
    <p:restoredTop sz="94660"/>
  </p:normalViewPr>
  <p:slideViewPr>
    <p:cSldViewPr snapToGrid="0">
      <p:cViewPr>
        <p:scale>
          <a:sx n="60" d="100"/>
          <a:sy n="60" d="100"/>
        </p:scale>
        <p:origin x="552" y="54"/>
      </p:cViewPr>
      <p:guideLst>
        <p:guide orient="horz" pos="4137"/>
        <p:guide pos="9490"/>
        <p:guide pos="668"/>
        <p:guide pos="18403"/>
        <p:guide pos="9785"/>
        <p:guide pos="350"/>
        <p:guide pos="18743"/>
        <p:guide pos="2641"/>
        <p:guide orient="horz" pos="2890"/>
        <p:guide orient="horz" pos="7358"/>
        <p:guide orient="horz" pos="3344"/>
        <p:guide orient="horz" pos="26522"/>
        <p:guide orient="horz" pos="243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68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6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7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8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6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5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47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50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9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1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3EC4A-3FF0-485D-A4DA-680A9270342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1617-1F54-459E-BD4A-FD3EC4686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jp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jpeg"/><Relationship Id="rId45" Type="http://schemas.openxmlformats.org/officeDocument/2006/relationships/image" Target="../media/image44.png"/><Relationship Id="rId53" Type="http://schemas.openxmlformats.org/officeDocument/2006/relationships/image" Target="../media/image52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jpeg"/><Relationship Id="rId36" Type="http://schemas.openxmlformats.org/officeDocument/2006/relationships/image" Target="../media/image35.emf"/><Relationship Id="rId49" Type="http://schemas.openxmlformats.org/officeDocument/2006/relationships/image" Target="../media/image48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447509" y="31327566"/>
            <a:ext cx="29284355" cy="84667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61755" y="16257102"/>
            <a:ext cx="29270109" cy="1488117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332" y="6595478"/>
            <a:ext cx="8218070" cy="5583528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28472" y="-19455"/>
            <a:ext cx="24446741" cy="5325879"/>
          </a:xfrm>
          <a:prstGeom prst="rect">
            <a:avLst/>
          </a:prstGeom>
          <a:solidFill>
            <a:srgbClr val="323265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7651" y="793641"/>
            <a:ext cx="17941487" cy="3385370"/>
          </a:xfrm>
        </p:spPr>
        <p:txBody>
          <a:bodyPr>
            <a:noAutofit/>
          </a:bodyPr>
          <a:lstStyle/>
          <a:p>
            <a:pPr algn="l"/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and 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ESRF-EBS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SOURCE</a:t>
            </a:r>
            <a:r>
              <a:rPr lang="en-GB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79396" y="3463999"/>
            <a:ext cx="17834828" cy="130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4000" dirty="0" smtClean="0">
                <a:solidFill>
                  <a:schemeClr val="bg1"/>
                </a:solidFill>
              </a:rPr>
              <a:t>B</a:t>
            </a:r>
            <a:r>
              <a:rPr lang="en-GB" sz="4000" dirty="0">
                <a:solidFill>
                  <a:schemeClr val="bg1"/>
                </a:solidFill>
              </a:rPr>
              <a:t>. </a:t>
            </a:r>
            <a:r>
              <a:rPr lang="en-GB" sz="4000" dirty="0" smtClean="0">
                <a:solidFill>
                  <a:schemeClr val="bg1"/>
                </a:solidFill>
              </a:rPr>
              <a:t>Joly, </a:t>
            </a:r>
            <a:r>
              <a:rPr lang="en-GB" sz="4000" u="sng" dirty="0" smtClean="0">
                <a:solidFill>
                  <a:schemeClr val="bg1"/>
                </a:solidFill>
              </a:rPr>
              <a:t>J-L </a:t>
            </a:r>
            <a:r>
              <a:rPr lang="en-GB" sz="4000" u="sng" dirty="0" err="1">
                <a:solidFill>
                  <a:schemeClr val="bg1"/>
                </a:solidFill>
              </a:rPr>
              <a:t>Revol</a:t>
            </a:r>
            <a:r>
              <a:rPr lang="en-GB" sz="4000" dirty="0">
                <a:solidFill>
                  <a:schemeClr val="bg1"/>
                </a:solidFill>
              </a:rPr>
              <a:t>, .</a:t>
            </a:r>
          </a:p>
          <a:p>
            <a:r>
              <a:rPr lang="en-US" sz="3600" i="1" dirty="0" smtClean="0">
                <a:solidFill>
                  <a:schemeClr val="bg1"/>
                </a:solidFill>
              </a:rPr>
              <a:t>On behalf of the Accelerator &amp; Source Division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2235" y="5656070"/>
            <a:ext cx="12470778" cy="5079381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3200" dirty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European Synchrotron Radiation Facility - </a:t>
            </a:r>
            <a:r>
              <a:rPr lang="en-US" sz="3200" dirty="0" smtClean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</a:t>
            </a:r>
            <a:r>
              <a:rPr lang="en-US" sz="3200" dirty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Brilliant Source (ESRF-EBS) is a facility upgrade allowing its scientific users to take advantage of the first high-energy 4th generation storage ring light source. In December 2018, after 30 years of operation, the beam stopped for a 12-month shutdown to dismantle the old storage ring and to install the new X-ray source. On 25th August 2020, the user </a:t>
            </a:r>
            <a:r>
              <a:rPr lang="en-US" sz="3200" dirty="0" err="1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200" dirty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restarted with beam parameters very close to nominal values. Since then beam is back for the users at full operation performance and with an excellent reliability. </a:t>
            </a:r>
            <a:endParaRPr lang="en-US" sz="3200" dirty="0" smtClean="0">
              <a:solidFill>
                <a:srgbClr val="1325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sz="3200" dirty="0" smtClean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200" dirty="0" smtClean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</a:t>
            </a:r>
            <a:r>
              <a:rPr lang="en-US" sz="3200" dirty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on the </a:t>
            </a:r>
            <a:r>
              <a:rPr lang="en-US" sz="3200" dirty="0" smtClean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the upgrade and on the present </a:t>
            </a:r>
            <a:r>
              <a:rPr lang="en-US" sz="3200" dirty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performance of the </a:t>
            </a:r>
            <a:r>
              <a:rPr lang="en-US" sz="3200" dirty="0" smtClean="0">
                <a:solidFill>
                  <a:srgbClr val="132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source.</a:t>
            </a:r>
            <a:endParaRPr lang="en-GB" sz="3200" dirty="0">
              <a:solidFill>
                <a:srgbClr val="1325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872370" y="40674097"/>
            <a:ext cx="29156678" cy="111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200" dirty="0" smtClean="0">
                <a:solidFill>
                  <a:srgbClr val="132577"/>
                </a:solidFill>
              </a:rPr>
              <a:t>‘Particle Accelerator Upgrade Removal and Installation’, Trieste, Italy , March, 2024</a:t>
            </a:r>
            <a:endParaRPr lang="en-GB" sz="3200" dirty="0">
              <a:solidFill>
                <a:srgbClr val="132577"/>
              </a:solidFill>
            </a:endParaRPr>
          </a:p>
          <a:p>
            <a:r>
              <a:rPr lang="en-GB" sz="3200" b="1" dirty="0">
                <a:solidFill>
                  <a:srgbClr val="132577"/>
                </a:solidFill>
              </a:rPr>
              <a:t>ESRF</a:t>
            </a:r>
            <a:r>
              <a:rPr lang="en-GB" sz="3200" dirty="0">
                <a:solidFill>
                  <a:srgbClr val="132577"/>
                </a:solidFill>
              </a:rPr>
              <a:t> – The European Synchrotron </a:t>
            </a:r>
            <a:r>
              <a:rPr lang="en-GB" sz="3200" dirty="0" smtClean="0">
                <a:solidFill>
                  <a:srgbClr val="132577"/>
                </a:solidFill>
              </a:rPr>
              <a:t>– 71 Avenue des Martyrs, Grenoble, FRANCE </a:t>
            </a:r>
            <a:r>
              <a:rPr lang="en-GB" sz="3200" dirty="0">
                <a:solidFill>
                  <a:srgbClr val="132577"/>
                </a:solidFill>
              </a:rPr>
              <a:t>- Tel +33 (0)4 76 88 20 00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69089" y="40222479"/>
            <a:ext cx="29163240" cy="72008"/>
          </a:xfrm>
          <a:prstGeom prst="line">
            <a:avLst/>
          </a:prstGeom>
          <a:ln>
            <a:solidFill>
              <a:srgbClr val="132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6" y="-27231"/>
            <a:ext cx="5327335" cy="53198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097159" y="5669985"/>
            <a:ext cx="6380437" cy="1112487"/>
            <a:chOff x="23094315" y="5394486"/>
            <a:chExt cx="5493556" cy="804536"/>
          </a:xfrm>
        </p:grpSpPr>
        <p:grpSp>
          <p:nvGrpSpPr>
            <p:cNvPr id="56" name="Group 55"/>
            <p:cNvGrpSpPr/>
            <p:nvPr/>
          </p:nvGrpSpPr>
          <p:grpSpPr>
            <a:xfrm>
              <a:off x="23094315" y="5394486"/>
              <a:ext cx="5493556" cy="339432"/>
              <a:chOff x="755576" y="800708"/>
              <a:chExt cx="6228692" cy="314326"/>
            </a:xfrm>
            <a:solidFill>
              <a:schemeClr val="bg1"/>
            </a:solidFill>
          </p:grpSpPr>
          <p:pic>
            <p:nvPicPr>
              <p:cNvPr id="57" name="Picture 2" descr="flag of Belgiu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58" name="Picture 4" descr="flag of Denmark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6534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59" name="Picture 6" descr="flag of Finlan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7492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0" name="Picture 8" descr="flag of Franc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8450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1" name="Picture 10" descr="flag of Germany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9408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2" name="Picture 12" descr="flag of Italy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366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3" name="Picture 14" descr="flag of Netherlands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1324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 descr="flag of Norway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2282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5" name="Picture 18" descr="flag of Russia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240" y="800708"/>
                <a:ext cx="457200" cy="314326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6" name="Picture 65" descr="flag of Spai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4198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7" name="Picture 22" descr="flag of Swede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5156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8" name="Picture 33" descr="flag of Switzerland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6114" y="800708"/>
                <a:ext cx="457200" cy="314326"/>
              </a:xfrm>
              <a:prstGeom prst="rect">
                <a:avLst/>
              </a:prstGeom>
              <a:grpFill/>
            </p:spPr>
          </p:pic>
          <p:pic>
            <p:nvPicPr>
              <p:cNvPr id="69" name="Picture 26" descr="flag of United Kingdom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068" y="800708"/>
                <a:ext cx="457200" cy="314326"/>
              </a:xfrm>
              <a:prstGeom prst="rect">
                <a:avLst/>
              </a:prstGeom>
              <a:grpFill/>
            </p:spPr>
          </p:pic>
        </p:grpSp>
        <p:grpSp>
          <p:nvGrpSpPr>
            <p:cNvPr id="70" name="Group 41"/>
            <p:cNvGrpSpPr/>
            <p:nvPr/>
          </p:nvGrpSpPr>
          <p:grpSpPr>
            <a:xfrm>
              <a:off x="23313871" y="5869234"/>
              <a:ext cx="3981382" cy="329788"/>
              <a:chOff x="4150804" y="620688"/>
              <a:chExt cx="3794720" cy="314326"/>
            </a:xfrm>
          </p:grpSpPr>
          <p:pic>
            <p:nvPicPr>
              <p:cNvPr id="71" name="Picture 2" descr="flag of Austria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0804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2" name="Picture 4" descr="flag of Czech Republic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7593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3" name="Picture 6" descr="flag of Hungary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382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4" name="Picture 8" descr="flag of Israel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1171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5" name="Picture 10" descr="flag of Poland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7960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6" name="Picture 12" descr="flag of Portugal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4749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7" name="Picture 14" descr="flag of Slovakia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1538" y="620688"/>
                <a:ext cx="457200" cy="314326"/>
              </a:xfrm>
              <a:prstGeom prst="rect">
                <a:avLst/>
              </a:prstGeom>
              <a:noFill/>
            </p:spPr>
          </p:pic>
          <p:pic>
            <p:nvPicPr>
              <p:cNvPr id="78" name="Picture 16" descr="flag of South Africa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8324" y="620688"/>
                <a:ext cx="457200" cy="314326"/>
              </a:xfrm>
              <a:prstGeom prst="rect">
                <a:avLst/>
              </a:prstGeom>
              <a:noFill/>
            </p:spPr>
          </p:pic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37867" y="5862096"/>
              <a:ext cx="501990" cy="332443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13415346" y="5572971"/>
            <a:ext cx="8493715" cy="215144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smtClean="0">
                <a:solidFill>
                  <a:srgbClr val="132577"/>
                </a:solidFill>
              </a:rPr>
              <a:t>22 </a:t>
            </a:r>
            <a:r>
              <a:rPr lang="en-US" altLang="en-US" sz="2800" b="1" dirty="0">
                <a:solidFill>
                  <a:srgbClr val="132577"/>
                </a:solidFill>
              </a:rPr>
              <a:t>partner nations</a:t>
            </a:r>
          </a:p>
          <a:p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budget: </a:t>
            </a:r>
            <a:r>
              <a:rPr lang="en-US" altLang="en-US" sz="2800" b="1" dirty="0" smtClean="0">
                <a:solidFill>
                  <a:srgbClr val="132577"/>
                </a:solidFill>
              </a:rPr>
              <a:t>120 </a:t>
            </a:r>
            <a:r>
              <a:rPr lang="en-US" altLang="en-US" sz="2800" b="1" dirty="0">
                <a:solidFill>
                  <a:srgbClr val="132577"/>
                </a:solidFill>
              </a:rPr>
              <a:t>million euros</a:t>
            </a:r>
          </a:p>
          <a:p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Staff: </a:t>
            </a:r>
            <a:r>
              <a:rPr lang="en-US" altLang="en-US" sz="2800" b="1" dirty="0" smtClean="0">
                <a:solidFill>
                  <a:srgbClr val="132577"/>
                </a:solidFill>
              </a:rPr>
              <a:t>670 </a:t>
            </a:r>
            <a:r>
              <a:rPr lang="en-US" altLang="en-US" sz="2800" b="1" dirty="0">
                <a:solidFill>
                  <a:srgbClr val="132577"/>
                </a:solidFill>
              </a:rPr>
              <a:t>people, 40 different nationalities</a:t>
            </a:r>
          </a:p>
          <a:p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status: </a:t>
            </a:r>
            <a:r>
              <a:rPr lang="en-GB" altLang="en-US" sz="2800" b="1" dirty="0">
                <a:solidFill>
                  <a:srgbClr val="132577"/>
                </a:solidFill>
              </a:rPr>
              <a:t>Private civil company subject to French law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78642"/>
              </p:ext>
            </p:extLst>
          </p:nvPr>
        </p:nvGraphicFramePr>
        <p:xfrm>
          <a:off x="13028712" y="7783964"/>
          <a:ext cx="8742613" cy="3901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6908">
                  <a:extLst>
                    <a:ext uri="{9D8B030D-6E8A-4147-A177-3AD203B41FA5}">
                      <a16:colId xmlns:a16="http://schemas.microsoft.com/office/drawing/2014/main" val="2171283577"/>
                    </a:ext>
                  </a:extLst>
                </a:gridCol>
                <a:gridCol w="1669979">
                  <a:extLst>
                    <a:ext uri="{9D8B030D-6E8A-4147-A177-3AD203B41FA5}">
                      <a16:colId xmlns:a16="http://schemas.microsoft.com/office/drawing/2014/main" val="2825413704"/>
                    </a:ext>
                  </a:extLst>
                </a:gridCol>
                <a:gridCol w="1924310">
                  <a:extLst>
                    <a:ext uri="{9D8B030D-6E8A-4147-A177-3AD203B41FA5}">
                      <a16:colId xmlns:a16="http://schemas.microsoft.com/office/drawing/2014/main" val="362367899"/>
                    </a:ext>
                  </a:extLst>
                </a:gridCol>
                <a:gridCol w="2311416">
                  <a:extLst>
                    <a:ext uri="{9D8B030D-6E8A-4147-A177-3AD203B41FA5}">
                      <a16:colId xmlns:a16="http://schemas.microsoft.com/office/drawing/2014/main" val="2011420523"/>
                    </a:ext>
                  </a:extLst>
                </a:gridCol>
              </a:tblGrid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Units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 dirty="0">
                          <a:effectLst/>
                        </a:rPr>
                        <a:t>ESRF</a:t>
                      </a:r>
                      <a:endParaRPr lang="en-GB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 dirty="0">
                          <a:effectLst/>
                        </a:rPr>
                        <a:t>ESRF-EBS</a:t>
                      </a:r>
                      <a:endParaRPr lang="en-GB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3489057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Energy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GeV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6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6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730718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Circumference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 dirty="0">
                          <a:effectLst/>
                        </a:rPr>
                        <a:t>m</a:t>
                      </a:r>
                      <a:endParaRPr lang="en-GB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844.4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844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801185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Lattice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DBA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HMBA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034143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Current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mA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200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200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8978684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Lifetime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h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50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23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317549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Emittance H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pm rad 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 dirty="0">
                          <a:effectLst/>
                        </a:rPr>
                        <a:t>4000</a:t>
                      </a:r>
                      <a:endParaRPr lang="en-GB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133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3259370"/>
                  </a:ext>
                </a:extLst>
              </a:tr>
              <a:tr h="45026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Emittance V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pm rad 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>
                          <a:effectLst/>
                        </a:rPr>
                        <a:t>4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3200" kern="800" dirty="0">
                          <a:effectLst/>
                        </a:rPr>
                        <a:t>10</a:t>
                      </a:r>
                      <a:r>
                        <a:rPr lang="en-GB" sz="3200" dirty="0">
                          <a:effectLst/>
                        </a:rPr>
                        <a:t>*</a:t>
                      </a:r>
                      <a:endParaRPr lang="en-GB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0210151"/>
                  </a:ext>
                </a:extLst>
              </a:tr>
            </a:tbl>
          </a:graphicData>
        </a:graphic>
      </p:graphicFrame>
      <p:pic>
        <p:nvPicPr>
          <p:cNvPr id="141" name="Picture 14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7844" y="11022826"/>
            <a:ext cx="7423072" cy="4147853"/>
          </a:xfrm>
          <a:prstGeom prst="rect">
            <a:avLst/>
          </a:prstGeom>
        </p:spPr>
      </p:pic>
      <p:pic>
        <p:nvPicPr>
          <p:cNvPr id="144" name="Picture 72" descr="toto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8943" y="12813698"/>
            <a:ext cx="1795694" cy="101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144" descr="untitled.jpg"/>
          <p:cNvPicPr>
            <a:picLocks/>
          </p:cNvPicPr>
          <p:nvPr/>
        </p:nvPicPr>
        <p:blipFill rotWithShape="1">
          <a:blip r:embed="rId28" cstate="print"/>
          <a:srcRect l="9520" r="8432" b="5966"/>
          <a:stretch/>
        </p:blipFill>
        <p:spPr>
          <a:xfrm>
            <a:off x="27218447" y="13976190"/>
            <a:ext cx="1958356" cy="1129779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19692354" y="12690705"/>
            <a:ext cx="7768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Extremely Brilliant Source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upgrade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 the horizontal emittance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the source brilliance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the source coherence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0" name="Picture 149" descr="jocelynchavy_esrf_low-1.jpg"/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69121" y="392915"/>
            <a:ext cx="4745051" cy="4554118"/>
          </a:xfrm>
          <a:prstGeom prst="rect">
            <a:avLst/>
          </a:prstGeom>
        </p:spPr>
      </p:pic>
      <p:sp>
        <p:nvSpPr>
          <p:cNvPr id="152" name="Text Box 17"/>
          <p:cNvSpPr txBox="1">
            <a:spLocks noChangeArrowheads="1"/>
          </p:cNvSpPr>
          <p:nvPr/>
        </p:nvSpPr>
        <p:spPr bwMode="auto">
          <a:xfrm>
            <a:off x="8522778" y="36657110"/>
            <a:ext cx="8339341" cy="265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 b="1" dirty="0" smtClean="0">
                <a:solidFill>
                  <a:srgbClr val="132577"/>
                </a:solidFill>
                <a:cs typeface="Arial" panose="020B0604020202020204" pitchFamily="34" charset="0"/>
              </a:rPr>
              <a:t>Reliability and sustainability:</a:t>
            </a:r>
            <a:endParaRPr lang="en-GB" sz="3600" b="1" dirty="0">
              <a:solidFill>
                <a:srgbClr val="132577"/>
              </a:solidFill>
              <a:cs typeface="Arial" panose="020B0604020202020204" pitchFamily="34" charset="0"/>
            </a:endParaRPr>
          </a:p>
          <a:p>
            <a:pPr marL="457200" indent="-457200" defTabSz="890588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Reliability of the new accelerator comparable to the old machine</a:t>
            </a:r>
          </a:p>
          <a:p>
            <a:pPr marL="457200" indent="-457200" defTabSz="890588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Power consumption reduced by 35%</a:t>
            </a:r>
            <a:endParaRPr lang="en-GB" sz="3200" dirty="0">
              <a:solidFill>
                <a:srgbClr val="132577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66799" y="13330232"/>
            <a:ext cx="213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ESRF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337717" y="14614663"/>
            <a:ext cx="213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ESRF_EBS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4" name="Text Box 17"/>
          <p:cNvSpPr txBox="1">
            <a:spLocks noChangeArrowheads="1"/>
          </p:cNvSpPr>
          <p:nvPr/>
        </p:nvSpPr>
        <p:spPr bwMode="auto">
          <a:xfrm>
            <a:off x="19533377" y="27050606"/>
            <a:ext cx="9967027" cy="357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314" tIns="64657" rIns="129314" bIns="64657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61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9925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86038"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432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004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576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14838"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200" b="1" dirty="0" smtClean="0">
                <a:solidFill>
                  <a:srgbClr val="132577"/>
                </a:solidFill>
                <a:cs typeface="Arial" panose="020B0604020202020204" pitchFamily="34" charset="0"/>
              </a:rPr>
              <a:t>The operation oriented </a:t>
            </a:r>
            <a:r>
              <a:rPr lang="en-GB" sz="3200" b="1" dirty="0" smtClean="0">
                <a:solidFill>
                  <a:srgbClr val="132577"/>
                </a:solidFill>
                <a:cs typeface="Arial" panose="020B0604020202020204" pitchFamily="34" charset="0"/>
              </a:rPr>
              <a:t>development </a:t>
            </a:r>
            <a:r>
              <a:rPr lang="en-GB" sz="3200" b="1" dirty="0" smtClean="0">
                <a:solidFill>
                  <a:srgbClr val="132577"/>
                </a:solidFill>
                <a:cs typeface="Arial" panose="020B0604020202020204" pitchFamily="34" charset="0"/>
              </a:rPr>
              <a:t>in progress:</a:t>
            </a:r>
            <a:endParaRPr lang="en-GB" sz="3200" b="1" dirty="0">
              <a:solidFill>
                <a:srgbClr val="132577"/>
              </a:solidFill>
              <a:cs typeface="Arial" panose="020B0604020202020204" pitchFamily="34" charset="0"/>
            </a:endParaRPr>
          </a:p>
          <a:p>
            <a:pPr marL="457200" indent="-457200" defTabSz="890588"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New </a:t>
            </a:r>
            <a:r>
              <a:rPr lang="en-GB" sz="3200" dirty="0">
                <a:solidFill>
                  <a:srgbClr val="132577"/>
                </a:solidFill>
                <a:cs typeface="Arial" panose="020B0604020202020204" pitchFamily="34" charset="0"/>
              </a:rPr>
              <a:t>ceramic </a:t>
            </a: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kickers chambers</a:t>
            </a:r>
          </a:p>
          <a:p>
            <a:pPr marL="457200" indent="-457200" defTabSz="890588"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Solid-State </a:t>
            </a:r>
            <a:r>
              <a:rPr lang="en-GB" sz="3200" dirty="0">
                <a:solidFill>
                  <a:srgbClr val="132577"/>
                </a:solidFill>
                <a:cs typeface="Arial" panose="020B0604020202020204" pitchFamily="34" charset="0"/>
              </a:rPr>
              <a:t>Amplifiers (SSA</a:t>
            </a: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)</a:t>
            </a:r>
          </a:p>
          <a:p>
            <a:pPr marL="457200" indent="-457200" defTabSz="890588"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>
                <a:solidFill>
                  <a:srgbClr val="132577"/>
                </a:solidFill>
                <a:cs typeface="Arial" panose="020B0604020202020204" pitchFamily="34" charset="0"/>
              </a:rPr>
              <a:t>4</a:t>
            </a:r>
            <a:r>
              <a:rPr lang="en-GB" sz="3200" baseline="30000" dirty="0">
                <a:solidFill>
                  <a:srgbClr val="132577"/>
                </a:solidFill>
                <a:cs typeface="Arial" panose="020B0604020202020204" pitchFamily="34" charset="0"/>
              </a:rPr>
              <a:t>Th</a:t>
            </a:r>
            <a:r>
              <a:rPr lang="en-GB" sz="3200" dirty="0">
                <a:solidFill>
                  <a:srgbClr val="132577"/>
                </a:solidFill>
                <a:cs typeface="Arial" panose="020B0604020202020204" pitchFamily="34" charset="0"/>
              </a:rPr>
              <a:t> Harmonic </a:t>
            </a: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cavities</a:t>
            </a:r>
          </a:p>
          <a:p>
            <a:pPr marL="457200" indent="-457200" defTabSz="890588"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Injection upgrade, reduction injection perturbations</a:t>
            </a:r>
          </a:p>
          <a:p>
            <a:pPr marL="457200" indent="-457200" defTabSz="890588"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>
                <a:solidFill>
                  <a:srgbClr val="132577"/>
                </a:solidFill>
                <a:cs typeface="Arial" panose="020B0604020202020204" pitchFamily="34" charset="0"/>
              </a:rPr>
              <a:t>Mini-beta </a:t>
            </a: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optics</a:t>
            </a:r>
          </a:p>
          <a:p>
            <a:pPr marL="457200" indent="-457200" defTabSz="890588">
              <a:buFont typeface="Arial" panose="020B0604020202020204" pitchFamily="34" charset="0"/>
              <a:buChar char="•"/>
              <a:tabLst>
                <a:tab pos="528638" algn="l"/>
              </a:tabLst>
            </a:pPr>
            <a:r>
              <a:rPr lang="en-GB" sz="3200" dirty="0" smtClean="0">
                <a:solidFill>
                  <a:srgbClr val="132577"/>
                </a:solidFill>
                <a:cs typeface="Arial" panose="020B0604020202020204" pitchFamily="34" charset="0"/>
              </a:rPr>
              <a:t>Injector upgrade</a:t>
            </a:r>
            <a:endParaRPr lang="en-GB" sz="3200" dirty="0">
              <a:solidFill>
                <a:srgbClr val="132577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95284" y="31557448"/>
            <a:ext cx="115914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3600" kern="800" dirty="0" smtClean="0">
                <a:solidFill>
                  <a:srgbClr val="13257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saving with ESRF-EBS: 12 GW/year </a:t>
            </a:r>
          </a:p>
          <a:p>
            <a:pPr>
              <a:spcBef>
                <a:spcPts val="600"/>
              </a:spcBef>
            </a:pPr>
            <a:r>
              <a:rPr lang="en-GB" sz="3600" i="1" kern="800" dirty="0" smtClean="0">
                <a:solidFill>
                  <a:srgbClr val="13257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 total electricity consumption of 50 </a:t>
            </a:r>
            <a:r>
              <a:rPr lang="en-GB" sz="3600" i="1" kern="800" dirty="0" err="1" smtClean="0">
                <a:solidFill>
                  <a:srgbClr val="13257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GWh</a:t>
            </a:r>
            <a:r>
              <a:rPr lang="en-GB" sz="3600" i="1" kern="800" dirty="0" smtClean="0">
                <a:solidFill>
                  <a:srgbClr val="13257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year in 2023</a:t>
            </a:r>
          </a:p>
        </p:txBody>
      </p:sp>
      <p:pic>
        <p:nvPicPr>
          <p:cNvPr id="90" name="Picture 89"/>
          <p:cNvPicPr/>
          <p:nvPr/>
        </p:nvPicPr>
        <p:blipFill rotWithShape="1">
          <a:blip r:embed="rId30"/>
          <a:srcRect b="38146"/>
          <a:stretch/>
        </p:blipFill>
        <p:spPr>
          <a:xfrm>
            <a:off x="950161" y="35341217"/>
            <a:ext cx="6746092" cy="4263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515454" y="35694014"/>
            <a:ext cx="10780121" cy="391105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5394" y="32827160"/>
            <a:ext cx="10325548" cy="27878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1575185" y="40288579"/>
            <a:ext cx="7488672" cy="229768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652957" y="16566552"/>
            <a:ext cx="6167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/>
              <a:t>Project approval: January 2015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684067" y="21172880"/>
            <a:ext cx="92512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ED7703">
                    <a:lumMod val="50000"/>
                  </a:srgbClr>
                </a:solidFill>
                <a:latin typeface="Calibri" panose="020F0502020204030204" pitchFamily="34" charset="0"/>
              </a:rPr>
              <a:t>	October 2017	Start of girder assembly</a:t>
            </a: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</a:rPr>
              <a:t>	10 December 2018	End USM, start  shutdown</a:t>
            </a:r>
            <a:endParaRPr lang="en-US" sz="1800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AF007C">
                    <a:lumMod val="60000"/>
                    <a:lumOff val="40000"/>
                  </a:srgbClr>
                </a:solidFill>
                <a:latin typeface="Calibri" panose="020F0502020204030204" pitchFamily="34" charset="0"/>
              </a:rPr>
              <a:t>		Dismantling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		Installation</a:t>
            </a:r>
            <a:r>
              <a:rPr lang="en-U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</a:rPr>
              <a:t>  	 8 November 2019 	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Tunnel closed </a:t>
            </a: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		Tests &amp; Injector restart</a:t>
            </a: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0098D4">
                    <a:lumMod val="75000"/>
                  </a:srgbClr>
                </a:solidFill>
                <a:latin typeface="Calibri" panose="020F0502020204030204" pitchFamily="34" charset="0"/>
              </a:rPr>
              <a:t>   	 28 November 2019 	Accelerator commissioning</a:t>
            </a:r>
            <a:endParaRPr lang="en-US" sz="1800" b="1" i="1" dirty="0">
              <a:solidFill>
                <a:srgbClr val="0098D4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            	 2 March 2020 	Beamline commissioning</a:t>
            </a:r>
            <a:endParaRPr lang="en-US" sz="18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defTabSz="1341438"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</a:rPr>
              <a:t>     	  25 August 2020 	Start User Mode Operation</a:t>
            </a:r>
            <a:endParaRPr lang="en-GB" sz="1800" dirty="0">
              <a:solidFill>
                <a:srgbClr val="00B050"/>
              </a:solidFill>
              <a:latin typeface="Arial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72864" y="20808702"/>
            <a:ext cx="5681332" cy="2864851"/>
            <a:chOff x="108091" y="3215314"/>
            <a:chExt cx="3581910" cy="1956611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57084" y="3461587"/>
              <a:ext cx="2411296" cy="171033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08091" y="3215314"/>
              <a:ext cx="35819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Arial"/>
                </a:rPr>
                <a:t>Old ESRF-Storage Ring</a:t>
              </a:r>
              <a:endParaRPr lang="en-GB" sz="1200" b="1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9504287" y="20593181"/>
            <a:ext cx="3945633" cy="2893379"/>
            <a:chOff x="6496288" y="3195829"/>
            <a:chExt cx="2487604" cy="1976095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288" y="3453343"/>
              <a:ext cx="2408524" cy="1718581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7369351" y="3195829"/>
              <a:ext cx="1614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Arial"/>
                </a:rPr>
                <a:t>ESRF-EBS</a:t>
              </a:r>
              <a:endParaRPr lang="en-GB" sz="1200" b="1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7360" y="16990742"/>
            <a:ext cx="12472212" cy="3547528"/>
            <a:chOff x="640072" y="17465863"/>
            <a:chExt cx="12287753" cy="3343784"/>
          </a:xfrm>
        </p:grpSpPr>
        <p:grpSp>
          <p:nvGrpSpPr>
            <p:cNvPr id="102" name="Group 101"/>
            <p:cNvGrpSpPr/>
            <p:nvPr/>
          </p:nvGrpSpPr>
          <p:grpSpPr>
            <a:xfrm>
              <a:off x="640072" y="17465863"/>
              <a:ext cx="12287753" cy="3343784"/>
              <a:chOff x="157084" y="646444"/>
              <a:chExt cx="8784488" cy="2700138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157084" y="646444"/>
                <a:ext cx="8784488" cy="26937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sz="1150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3005" y="765285"/>
                <a:ext cx="8204863" cy="2535437"/>
              </a:xfrm>
              <a:prstGeom prst="rect">
                <a:avLst/>
              </a:prstGeom>
            </p:spPr>
          </p:pic>
          <p:sp>
            <p:nvSpPr>
              <p:cNvPr id="105" name="TextBox 104"/>
              <p:cNvSpPr txBox="1"/>
              <p:nvPr/>
            </p:nvSpPr>
            <p:spPr>
              <a:xfrm>
                <a:off x="2569148" y="2490911"/>
                <a:ext cx="1140199" cy="855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800" i="1" dirty="0">
                    <a:solidFill>
                      <a:prstClr val="black"/>
                    </a:solidFill>
                    <a:latin typeface="Arial"/>
                  </a:rPr>
                  <a:t>Mock-up (Summer 2017)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10589927" y="19003925"/>
              <a:ext cx="145961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/>
                <a:t>First lockdown for COVID19 pandemic: 17/03/20</a:t>
              </a:r>
            </a:p>
          </p:txBody>
        </p:sp>
        <p:sp>
          <p:nvSpPr>
            <p:cNvPr id="113" name="Right Arrow 112"/>
            <p:cNvSpPr/>
            <p:nvPr/>
          </p:nvSpPr>
          <p:spPr>
            <a:xfrm rot="16200000">
              <a:off x="10644619" y="19713766"/>
              <a:ext cx="421734" cy="17273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69088" y="15802077"/>
            <a:ext cx="6908238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</a:rPr>
              <a:t>ESRF-EBS implementation </a:t>
            </a:r>
            <a:endParaRPr lang="en-GB" sz="4800" b="1" dirty="0">
              <a:solidFill>
                <a:schemeClr val="accent5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709663" y="16369713"/>
            <a:ext cx="15615240" cy="9860232"/>
            <a:chOff x="174687" y="678788"/>
            <a:chExt cx="8824381" cy="4704388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37"/>
            <a:srcRect l="16023" r="18030"/>
            <a:stretch/>
          </p:blipFill>
          <p:spPr>
            <a:xfrm>
              <a:off x="323056" y="3746347"/>
              <a:ext cx="1368153" cy="1554646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49107" y="715371"/>
              <a:ext cx="1516050" cy="1615355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39"/>
            <a:srcRect l="8716" t="13827" r="8716" b="3662"/>
            <a:stretch/>
          </p:blipFill>
          <p:spPr>
            <a:xfrm>
              <a:off x="174687" y="2442547"/>
              <a:ext cx="1664891" cy="1135797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406" r="15347" b="24859"/>
            <a:stretch/>
          </p:blipFill>
          <p:spPr>
            <a:xfrm>
              <a:off x="2176883" y="715371"/>
              <a:ext cx="1903767" cy="1229098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6" r="27938"/>
            <a:stretch/>
          </p:blipFill>
          <p:spPr>
            <a:xfrm>
              <a:off x="2135086" y="2061536"/>
              <a:ext cx="1987361" cy="1544137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2142153" y="3649261"/>
              <a:ext cx="1973226" cy="1700715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3"/>
            <a:srcRect t="6542" b="9696"/>
            <a:stretch/>
          </p:blipFill>
          <p:spPr>
            <a:xfrm>
              <a:off x="4269976" y="678788"/>
              <a:ext cx="2592493" cy="1453377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4269177" y="2132165"/>
              <a:ext cx="1214650" cy="1561156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45"/>
            <a:srcRect t="11130" b="3509"/>
            <a:stretch/>
          </p:blipFill>
          <p:spPr>
            <a:xfrm>
              <a:off x="5498496" y="2136945"/>
              <a:ext cx="1381501" cy="1567088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018" y="795900"/>
              <a:ext cx="1893404" cy="1592228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1" r="10077"/>
            <a:stretch/>
          </p:blipFill>
          <p:spPr>
            <a:xfrm>
              <a:off x="4350538" y="3738187"/>
              <a:ext cx="2431368" cy="164498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48"/>
            <a:srcRect b="25241"/>
            <a:stretch/>
          </p:blipFill>
          <p:spPr>
            <a:xfrm>
              <a:off x="7040379" y="2598329"/>
              <a:ext cx="1900431" cy="108329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85D35F0-F617-E24F-AC37-929C9046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379" y="3967758"/>
              <a:ext cx="1891057" cy="106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7" name="TextBox 126"/>
            <p:cNvSpPr txBox="1"/>
            <p:nvPr/>
          </p:nvSpPr>
          <p:spPr>
            <a:xfrm>
              <a:off x="297861" y="4918177"/>
              <a:ext cx="1101744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Civil work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84959" y="1887947"/>
              <a:ext cx="1326241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Dismantling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91494" y="3107214"/>
              <a:ext cx="1326241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Dismantling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154252" y="1647934"/>
              <a:ext cx="1722651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Entering girders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209749" y="3235659"/>
              <a:ext cx="1636381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Moving girders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209749" y="4968378"/>
              <a:ext cx="1602540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Girder in place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448205" y="701257"/>
              <a:ext cx="1962834" cy="568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Interconnection &amp;</a:t>
              </a:r>
              <a:br>
                <a:rPr lang="en-US" sz="3200" dirty="0" smtClean="0">
                  <a:solidFill>
                    <a:schemeClr val="bg1"/>
                  </a:solidFill>
                </a:rPr>
              </a:br>
              <a:r>
                <a:rPr lang="en-US" sz="3200" dirty="0" smtClean="0">
                  <a:solidFill>
                    <a:schemeClr val="bg1"/>
                  </a:solidFill>
                </a:rPr>
                <a:t>alignment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713632" y="3353095"/>
              <a:ext cx="741332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Piping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921128" y="3353095"/>
              <a:ext cx="866816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Cabling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796460" y="5007052"/>
              <a:ext cx="1545562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Injection zone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16190" y="1860944"/>
              <a:ext cx="1718377" cy="30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Radiofrequency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81807" y="2920489"/>
              <a:ext cx="1717261" cy="568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Straight section for IDs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85312" y="4376015"/>
              <a:ext cx="1717261" cy="308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Front ends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40" name="Table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944447"/>
              </p:ext>
            </p:extLst>
          </p:nvPr>
        </p:nvGraphicFramePr>
        <p:xfrm>
          <a:off x="1206893" y="31399641"/>
          <a:ext cx="10388852" cy="375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2458">
                  <a:extLst>
                    <a:ext uri="{9D8B030D-6E8A-4147-A177-3AD203B41FA5}">
                      <a16:colId xmlns:a16="http://schemas.microsoft.com/office/drawing/2014/main" val="3976273367"/>
                    </a:ext>
                  </a:extLst>
                </a:gridCol>
                <a:gridCol w="1312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05365">
                <a:tc>
                  <a:txBody>
                    <a:bodyPr/>
                    <a:lstStyle/>
                    <a:p>
                      <a:pPr marL="0" algn="l" defTabSz="914363" rtl="0" eaLnBrk="1" latinLnBrk="0" hangingPunct="1"/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87862" marR="87862" marT="43930" marB="4393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87862" marR="87862" marT="43930" marB="4393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2022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br>
                        <a:rPr lang="en-US" sz="1600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(No compensation)</a:t>
                      </a:r>
                    </a:p>
                  </a:txBody>
                  <a:tcPr marL="87862" marR="87862" marT="43930" marB="4393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en-US" sz="1800" i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601">
                <a:tc>
                  <a:txBody>
                    <a:bodyPr/>
                    <a:lstStyle/>
                    <a:p>
                      <a:pPr algn="r"/>
                      <a:r>
                        <a:rPr lang="en-US" sz="240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Availability </a:t>
                      </a:r>
                      <a:r>
                        <a:rPr lang="en-US" sz="240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98.47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96.35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99.06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97.85</a:t>
                      </a:r>
                      <a:endParaRPr lang="en-US" sz="16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99.28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601">
                <a:tc>
                  <a:txBody>
                    <a:bodyPr/>
                    <a:lstStyle/>
                    <a:p>
                      <a:pPr algn="r"/>
                      <a:r>
                        <a:rPr lang="en-US" sz="2400" noProof="0" dirty="0" smtClean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failures*</a:t>
                      </a:r>
                      <a:endParaRPr lang="en-US" sz="2400" noProof="0" dirty="0">
                        <a:solidFill>
                          <a:srgbClr val="13257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smtClean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2400" b="0" i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i="0" kern="120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70</a:t>
                      </a:r>
                      <a:endParaRPr lang="en-US" sz="2400" b="0" i="0" kern="12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16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673880910"/>
                  </a:ext>
                </a:extLst>
              </a:tr>
              <a:tr h="851860">
                <a:tc>
                  <a:txBody>
                    <a:bodyPr/>
                    <a:lstStyle/>
                    <a:p>
                      <a:pPr algn="r"/>
                      <a:r>
                        <a:rPr lang="en-US" sz="240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Time Between Failures (</a:t>
                      </a:r>
                      <a:r>
                        <a:rPr lang="en-US" sz="2400" noProof="0" dirty="0" err="1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240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104.30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i="0" kern="12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66.4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105.6</a:t>
                      </a:r>
                      <a:endParaRPr lang="en-US" sz="16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107.1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860">
                <a:tc>
                  <a:txBody>
                    <a:bodyPr/>
                    <a:lstStyle/>
                    <a:p>
                      <a:pPr algn="r"/>
                      <a:r>
                        <a:rPr lang="en-US" sz="240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</a:t>
                      </a:r>
                      <a:r>
                        <a:rPr lang="en-US" altLang="zh-CN" sz="240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240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uration per</a:t>
                      </a:r>
                      <a:r>
                        <a:rPr lang="en-US" sz="2400" baseline="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Failure (</a:t>
                      </a:r>
                      <a:r>
                        <a:rPr lang="en-US" sz="2400" baseline="0" noProof="0" dirty="0" err="1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2400" baseline="0" noProof="0" dirty="0">
                          <a:solidFill>
                            <a:srgbClr val="13257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noProof="0" dirty="0">
                        <a:solidFill>
                          <a:srgbClr val="13257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1.60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i="0" kern="12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2.42</a:t>
                      </a: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0.83</a:t>
                      </a:r>
                      <a:endParaRPr lang="en-US" sz="2400" b="1" i="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2.27</a:t>
                      </a:r>
                      <a:endParaRPr lang="en-US" sz="16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  <a:endParaRPr lang="en-US" sz="2400" b="1" i="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62" marR="87862" marT="43930" marB="4393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325743" y="23967068"/>
            <a:ext cx="12417776" cy="698558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241" y="26590072"/>
            <a:ext cx="2445941" cy="3669194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05" y="28689494"/>
            <a:ext cx="2930802" cy="2202748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15583507" y="28716604"/>
            <a:ext cx="259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Technical zone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12258106" y="33098804"/>
            <a:ext cx="6110007" cy="32316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r>
              <a:rPr lang="en-GB" sz="2000" b="1" i="1" u="sng" dirty="0">
                <a:solidFill>
                  <a:srgbClr val="132577"/>
                </a:solidFill>
              </a:rPr>
              <a:t>Storage </a:t>
            </a:r>
            <a:r>
              <a:rPr lang="en-GB" sz="2000" b="1" i="1" u="sng" dirty="0" smtClean="0">
                <a:solidFill>
                  <a:srgbClr val="132577"/>
                </a:solidFill>
              </a:rPr>
              <a:t>Ring Total RF power</a:t>
            </a:r>
            <a:r>
              <a:rPr lang="en-GB" sz="2000" i="1" dirty="0" smtClean="0">
                <a:solidFill>
                  <a:srgbClr val="132577"/>
                </a:solidFill>
              </a:rPr>
              <a:t>:</a:t>
            </a:r>
          </a:p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r>
              <a:rPr lang="en-GB" sz="2000" i="1" dirty="0" smtClean="0">
                <a:solidFill>
                  <a:srgbClr val="132577"/>
                </a:solidFill>
              </a:rPr>
              <a:t>2018:</a:t>
            </a:r>
            <a:endParaRPr lang="en-GB" sz="2000" i="1" dirty="0">
              <a:solidFill>
                <a:srgbClr val="132577"/>
              </a:solidFill>
            </a:endParaRPr>
          </a:p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r>
              <a:rPr lang="en-GB" sz="2000" i="1" dirty="0" smtClean="0">
                <a:solidFill>
                  <a:srgbClr val="132577"/>
                </a:solidFill>
              </a:rPr>
              <a:t>	1300 	kW RF 	</a:t>
            </a:r>
            <a:r>
              <a:rPr lang="en-GB" sz="2000" i="1" dirty="0" smtClean="0">
                <a:solidFill>
                  <a:srgbClr val="132577"/>
                </a:solidFill>
              </a:rPr>
              <a:t>Radiation </a:t>
            </a:r>
            <a:r>
              <a:rPr lang="en-GB" sz="2000" i="1" dirty="0">
                <a:solidFill>
                  <a:srgbClr val="132577"/>
                </a:solidFill>
              </a:rPr>
              <a:t>loss </a:t>
            </a:r>
            <a:r>
              <a:rPr lang="en-GB" sz="2000" i="1" dirty="0" smtClean="0">
                <a:solidFill>
                  <a:srgbClr val="132577"/>
                </a:solidFill>
              </a:rPr>
              <a:t>4.88 MeV/turn</a:t>
            </a:r>
            <a:r>
              <a:rPr lang="en-GB" sz="2000" i="1" dirty="0">
                <a:solidFill>
                  <a:srgbClr val="132577"/>
                </a:solidFill>
              </a:rPr>
              <a:t>+ </a:t>
            </a:r>
            <a:r>
              <a:rPr lang="en-GB" sz="2000" i="1" dirty="0" smtClean="0">
                <a:solidFill>
                  <a:srgbClr val="132577"/>
                </a:solidFill>
              </a:rPr>
              <a:t>0.5 (ID) </a:t>
            </a:r>
          </a:p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r>
              <a:rPr lang="en-GB" sz="2000" i="1" dirty="0">
                <a:solidFill>
                  <a:srgbClr val="132577"/>
                </a:solidFill>
              </a:rPr>
              <a:t>	</a:t>
            </a:r>
            <a:r>
              <a:rPr lang="en-GB" sz="2000" i="1" dirty="0" smtClean="0">
                <a:solidFill>
                  <a:srgbClr val="132577"/>
                </a:solidFill>
              </a:rPr>
              <a:t>			</a:t>
            </a:r>
            <a:r>
              <a:rPr lang="en-GB" sz="2000" i="1" dirty="0" smtClean="0">
                <a:solidFill>
                  <a:srgbClr val="132577"/>
                </a:solidFill>
              </a:rPr>
              <a:t>	5 </a:t>
            </a:r>
            <a:r>
              <a:rPr lang="en-GB" sz="2000" i="1" dirty="0" smtClean="0">
                <a:solidFill>
                  <a:srgbClr val="132577"/>
                </a:solidFill>
              </a:rPr>
              <a:t>Five 5-cell, 2 single-cell cavities</a:t>
            </a:r>
            <a:br>
              <a:rPr lang="en-GB" sz="2000" i="1" dirty="0" smtClean="0">
                <a:solidFill>
                  <a:srgbClr val="132577"/>
                </a:solidFill>
              </a:rPr>
            </a:br>
            <a:r>
              <a:rPr lang="en-GB" sz="2000" i="1" dirty="0" smtClean="0">
                <a:solidFill>
                  <a:srgbClr val="132577"/>
                </a:solidFill>
              </a:rPr>
              <a:t>				</a:t>
            </a:r>
            <a:r>
              <a:rPr lang="en-GB" sz="2000" i="1" dirty="0" smtClean="0">
                <a:solidFill>
                  <a:srgbClr val="132577"/>
                </a:solidFill>
              </a:rPr>
              <a:t>	9 </a:t>
            </a:r>
            <a:r>
              <a:rPr lang="en-GB" sz="2000" i="1" dirty="0" smtClean="0">
                <a:solidFill>
                  <a:srgbClr val="132577"/>
                </a:solidFill>
              </a:rPr>
              <a:t>MV total voltage</a:t>
            </a:r>
          </a:p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endParaRPr lang="en-GB" sz="2000" i="1" dirty="0">
              <a:solidFill>
                <a:srgbClr val="132577"/>
              </a:solidFill>
            </a:endParaRPr>
          </a:p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r>
              <a:rPr lang="en-GB" sz="2000" i="1" dirty="0" smtClean="0">
                <a:solidFill>
                  <a:srgbClr val="132577"/>
                </a:solidFill>
              </a:rPr>
              <a:t>2023:</a:t>
            </a:r>
            <a:r>
              <a:rPr lang="en-GB" sz="2000" i="1" dirty="0">
                <a:solidFill>
                  <a:srgbClr val="132577"/>
                </a:solidFill>
              </a:rPr>
              <a:t/>
            </a:r>
            <a:br>
              <a:rPr lang="en-GB" sz="2000" i="1" dirty="0">
                <a:solidFill>
                  <a:srgbClr val="132577"/>
                </a:solidFill>
              </a:rPr>
            </a:br>
            <a:r>
              <a:rPr lang="en-GB" sz="2000" i="1" dirty="0" smtClean="0">
                <a:solidFill>
                  <a:srgbClr val="132577"/>
                </a:solidFill>
              </a:rPr>
              <a:t>	</a:t>
            </a:r>
            <a:r>
              <a:rPr lang="en-GB" sz="2400" b="1" i="1" dirty="0" smtClean="0">
                <a:solidFill>
                  <a:srgbClr val="132577"/>
                </a:solidFill>
              </a:rPr>
              <a:t>900</a:t>
            </a:r>
            <a:r>
              <a:rPr lang="en-GB" sz="2400" b="1" i="1" dirty="0">
                <a:solidFill>
                  <a:srgbClr val="132577"/>
                </a:solidFill>
              </a:rPr>
              <a:t>	</a:t>
            </a:r>
            <a:r>
              <a:rPr lang="en-GB" sz="2400" b="1" i="1" dirty="0" smtClean="0">
                <a:solidFill>
                  <a:srgbClr val="132577"/>
                </a:solidFill>
              </a:rPr>
              <a:t>kW RF </a:t>
            </a:r>
            <a:r>
              <a:rPr lang="en-GB" sz="2000" i="1" dirty="0" smtClean="0">
                <a:solidFill>
                  <a:srgbClr val="132577"/>
                </a:solidFill>
              </a:rPr>
              <a:t>	</a:t>
            </a:r>
            <a:r>
              <a:rPr lang="en-GB" sz="2000" i="1" dirty="0" smtClean="0">
                <a:solidFill>
                  <a:srgbClr val="132577"/>
                </a:solidFill>
              </a:rPr>
              <a:t>Radiation </a:t>
            </a:r>
            <a:r>
              <a:rPr lang="en-GB" sz="2000" i="1" dirty="0">
                <a:solidFill>
                  <a:srgbClr val="132577"/>
                </a:solidFill>
              </a:rPr>
              <a:t>loss </a:t>
            </a:r>
            <a:r>
              <a:rPr lang="en-GB" sz="2000" i="1" dirty="0" smtClean="0">
                <a:solidFill>
                  <a:srgbClr val="132577"/>
                </a:solidFill>
              </a:rPr>
              <a:t>2.5 MeV/turn + </a:t>
            </a:r>
            <a:r>
              <a:rPr lang="en-GB" sz="2000" i="1" dirty="0">
                <a:solidFill>
                  <a:srgbClr val="132577"/>
                </a:solidFill>
              </a:rPr>
              <a:t>0.5 (ID) </a:t>
            </a:r>
            <a:r>
              <a:rPr lang="en-GB" sz="2000" i="1" dirty="0" smtClean="0">
                <a:solidFill>
                  <a:srgbClr val="132577"/>
                </a:solidFill>
              </a:rPr>
              <a:t>				</a:t>
            </a:r>
            <a:r>
              <a:rPr lang="en-GB" sz="2000" i="1" dirty="0" smtClean="0">
                <a:solidFill>
                  <a:srgbClr val="132577"/>
                </a:solidFill>
              </a:rPr>
              <a:t>	13 </a:t>
            </a:r>
            <a:r>
              <a:rPr lang="en-GB" sz="2000" i="1" dirty="0" smtClean="0">
                <a:solidFill>
                  <a:srgbClr val="132577"/>
                </a:solidFill>
              </a:rPr>
              <a:t>single-cell cavities</a:t>
            </a:r>
          </a:p>
          <a:p>
            <a:pPr>
              <a:tabLst>
                <a:tab pos="446088" algn="r"/>
                <a:tab pos="546100" algn="l"/>
                <a:tab pos="627063" algn="l"/>
                <a:tab pos="1074738" algn="l"/>
                <a:tab pos="1700213" algn="l"/>
                <a:tab pos="1973263" algn="l"/>
              </a:tabLst>
            </a:pPr>
            <a:r>
              <a:rPr lang="en-GB" sz="2000" i="1" dirty="0">
                <a:solidFill>
                  <a:srgbClr val="132577"/>
                </a:solidFill>
              </a:rPr>
              <a:t>	</a:t>
            </a:r>
            <a:r>
              <a:rPr lang="en-GB" sz="2000" i="1" dirty="0" smtClean="0">
                <a:solidFill>
                  <a:srgbClr val="132577"/>
                </a:solidFill>
              </a:rPr>
              <a:t>			</a:t>
            </a:r>
            <a:r>
              <a:rPr lang="en-GB" sz="2000" i="1" dirty="0" smtClean="0">
                <a:solidFill>
                  <a:srgbClr val="132577"/>
                </a:solidFill>
              </a:rPr>
              <a:t>	5.5 </a:t>
            </a:r>
            <a:r>
              <a:rPr lang="en-GB" sz="2000" i="1" dirty="0" smtClean="0">
                <a:solidFill>
                  <a:srgbClr val="132577"/>
                </a:solidFill>
              </a:rPr>
              <a:t>MV total voltage </a:t>
            </a:r>
            <a:endParaRPr lang="en-GB" sz="2000" i="1" dirty="0">
              <a:solidFill>
                <a:srgbClr val="132577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684155" y="11927291"/>
            <a:ext cx="10502359" cy="4157091"/>
            <a:chOff x="903536" y="858845"/>
            <a:chExt cx="8306434" cy="2315438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36" y="858845"/>
              <a:ext cx="8306434" cy="2315438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2221381" y="2457029"/>
              <a:ext cx="792088" cy="18857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solidFill>
                    <a:schemeClr val="accent5"/>
                  </a:solidFill>
                </a:rPr>
                <a:t>Dipole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523812" y="2455374"/>
              <a:ext cx="792088" cy="18857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solidFill>
                    <a:schemeClr val="accent5"/>
                  </a:solidFill>
                </a:rPr>
                <a:t>Dipole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48991" y="2455373"/>
              <a:ext cx="792088" cy="18857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solidFill>
                    <a:schemeClr val="accent5"/>
                  </a:solidFill>
                </a:rPr>
                <a:t>Dipole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083436" y="2455372"/>
              <a:ext cx="792088" cy="18857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solidFill>
                    <a:schemeClr val="accent5"/>
                  </a:solidFill>
                </a:rPr>
                <a:t>Dipole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049763" y="1863734"/>
              <a:ext cx="1944216" cy="18857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i="1" dirty="0">
                  <a:solidFill>
                    <a:schemeClr val="accent5"/>
                  </a:solidFill>
                </a:rPr>
                <a:t>Dipoles-quadrupoles</a:t>
              </a:r>
              <a:endParaRPr lang="en-GB" sz="1600" b="1" i="1" dirty="0">
                <a:solidFill>
                  <a:schemeClr val="accent5"/>
                </a:solidFill>
              </a:endParaRPr>
            </a:p>
          </p:txBody>
        </p:sp>
        <p:cxnSp>
          <p:nvCxnSpPr>
            <p:cNvPr id="158" name="Straight Arrow Connector 157"/>
            <p:cNvCxnSpPr/>
            <p:nvPr/>
          </p:nvCxnSpPr>
          <p:spPr>
            <a:xfrm flipH="1">
              <a:off x="4431928" y="2138727"/>
              <a:ext cx="72008" cy="4705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H="1">
              <a:off x="5021872" y="2138726"/>
              <a:ext cx="7821" cy="5025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5400204" y="2127894"/>
              <a:ext cx="117849" cy="455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2292082" y="2220984"/>
              <a:ext cx="556511" cy="18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chemeClr val="accent5"/>
                  </a:solidFill>
                </a:rPr>
                <a:t>PM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592341" y="2216097"/>
              <a:ext cx="556511" cy="18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chemeClr val="accent5"/>
                  </a:solidFill>
                </a:rPr>
                <a:t>PM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91065" y="2219604"/>
              <a:ext cx="556511" cy="18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chemeClr val="accent5"/>
                  </a:solidFill>
                </a:rPr>
                <a:t>PM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123513" y="2224405"/>
              <a:ext cx="556511" cy="18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chemeClr val="accent5"/>
                  </a:solidFill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1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terA0-2015.potx" id="{71A9D228-CE2D-4AFE-A4CB-517C2D88A208}" vid="{19CFE0AD-F22A-4361-9484-E6667C0115D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PosterA0-2015-1</Template>
  <TotalTime>0</TotalTime>
  <Words>597</Words>
  <Application>Microsoft Office PowerPoint</Application>
  <PresentationFormat>Custom</PresentationFormat>
  <Paragraphs>135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</vt:lpstr>
      <vt:lpstr>Times New Roman</vt:lpstr>
      <vt:lpstr>Office Theme</vt:lpstr>
      <vt:lpstr>UPGRADE and OPERATION OF THE  ESRF-EBS LIGHT SOURCE 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to this area of the page.</dc:title>
  <dc:creator>REVOL Jean-Luc</dc:creator>
  <cp:lastModifiedBy>REVOL Jean-Luc</cp:lastModifiedBy>
  <cp:revision>105</cp:revision>
  <cp:lastPrinted>2024-03-12T15:14:11Z</cp:lastPrinted>
  <dcterms:created xsi:type="dcterms:W3CDTF">2018-04-18T10:16:16Z</dcterms:created>
  <dcterms:modified xsi:type="dcterms:W3CDTF">2024-03-12T17:39:43Z</dcterms:modified>
</cp:coreProperties>
</file>