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i0YA3VQsXGElOYH3qdoE4K0TbX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4a72b9e43_3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2c4a72b9e43_3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129" y="685508"/>
            <a:ext cx="668174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c4a72b9e43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2c4a72b9e43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129" y="685508"/>
            <a:ext cx="668174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c4a72b9e43_3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2c4a72b9e43_3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129" y="685508"/>
            <a:ext cx="668174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c4a72b9e43_3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2c4a72b9e43_3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129" y="685508"/>
            <a:ext cx="668174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c4aa21f35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c4aa21f35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4a72b9e43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c4a72b9e43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c4a72b9e43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c4a72b9e43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c4a72b9e43_3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2c4a72b9e43_3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129" y="685508"/>
            <a:ext cx="668174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page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c4a72b9e43_3_8"/>
          <p:cNvSpPr txBox="1">
            <a:spLocks noGrp="1"/>
          </p:cNvSpPr>
          <p:nvPr>
            <p:ph type="ctrTitle"/>
          </p:nvPr>
        </p:nvSpPr>
        <p:spPr>
          <a:xfrm>
            <a:off x="1102786" y="2"/>
            <a:ext cx="9986434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00" tIns="0" rIns="8640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2c4a72b9e43_3_8"/>
          <p:cNvSpPr txBox="1">
            <a:spLocks noGrp="1"/>
          </p:cNvSpPr>
          <p:nvPr>
            <p:ph type="subTitle" idx="1"/>
          </p:nvPr>
        </p:nvSpPr>
        <p:spPr>
          <a:xfrm>
            <a:off x="1102784" y="549275"/>
            <a:ext cx="9986434" cy="57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g2c4a72b9e43_3_8"/>
          <p:cNvSpPr txBox="1">
            <a:spLocks noGrp="1"/>
          </p:cNvSpPr>
          <p:nvPr>
            <p:ph type="dt" idx="10"/>
          </p:nvPr>
        </p:nvSpPr>
        <p:spPr>
          <a:xfrm>
            <a:off x="0" y="6705365"/>
            <a:ext cx="815413" cy="15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2c4a72b9e43_3_8"/>
          <p:cNvSpPr txBox="1">
            <a:spLocks noGrp="1"/>
          </p:cNvSpPr>
          <p:nvPr>
            <p:ph type="sldNum" idx="12"/>
          </p:nvPr>
        </p:nvSpPr>
        <p:spPr>
          <a:xfrm>
            <a:off x="264002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g2c4a72b9e43_3_8"/>
          <p:cNvSpPr txBox="1">
            <a:spLocks noGrp="1"/>
          </p:cNvSpPr>
          <p:nvPr>
            <p:ph type="ftr" idx="11"/>
          </p:nvPr>
        </p:nvSpPr>
        <p:spPr>
          <a:xfrm>
            <a:off x="840001" y="6483349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e for importing slides">
  <p:cSld name="Use for importing slide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4a72b9e43_3_14"/>
          <p:cNvSpPr txBox="1">
            <a:spLocks noGrp="1"/>
          </p:cNvSpPr>
          <p:nvPr>
            <p:ph type="title"/>
          </p:nvPr>
        </p:nvSpPr>
        <p:spPr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6400" tIns="0" rIns="8640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2c4a72b9e43_3_14"/>
          <p:cNvSpPr txBox="1">
            <a:spLocks noGrp="1"/>
          </p:cNvSpPr>
          <p:nvPr>
            <p:ph type="dt" idx="10"/>
          </p:nvPr>
        </p:nvSpPr>
        <p:spPr>
          <a:xfrm>
            <a:off x="0" y="6705365"/>
            <a:ext cx="815413" cy="15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2c4a72b9e43_3_14"/>
          <p:cNvSpPr txBox="1">
            <a:spLocks noGrp="1"/>
          </p:cNvSpPr>
          <p:nvPr>
            <p:ph type="sldNum" idx="12"/>
          </p:nvPr>
        </p:nvSpPr>
        <p:spPr>
          <a:xfrm>
            <a:off x="264002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g2c4a72b9e43_3_14"/>
          <p:cNvSpPr txBox="1">
            <a:spLocks noGrp="1"/>
          </p:cNvSpPr>
          <p:nvPr>
            <p:ph type="ftr" idx="11"/>
          </p:nvPr>
        </p:nvSpPr>
        <p:spPr>
          <a:xfrm>
            <a:off x="840001" y="6483349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c4a72b9e43_3_19"/>
          <p:cNvSpPr txBox="1">
            <a:spLocks noGrp="1"/>
          </p:cNvSpPr>
          <p:nvPr>
            <p:ph type="title"/>
          </p:nvPr>
        </p:nvSpPr>
        <p:spPr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9600" tIns="0" rIns="129600" bIns="0" anchor="ctr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2c4a72b9e43_3_19"/>
          <p:cNvSpPr txBox="1">
            <a:spLocks noGrp="1"/>
          </p:cNvSpPr>
          <p:nvPr>
            <p:ph type="body" idx="1"/>
          </p:nvPr>
        </p:nvSpPr>
        <p:spPr>
          <a:xfrm>
            <a:off x="4468800" y="1098000"/>
            <a:ext cx="7483200" cy="3564000"/>
          </a:xfrm>
          <a:prstGeom prst="rect">
            <a:avLst/>
          </a:prstGeom>
          <a:solidFill>
            <a:srgbClr val="4E5B99"/>
          </a:solidFill>
          <a:ln>
            <a:noFill/>
          </a:ln>
        </p:spPr>
        <p:txBody>
          <a:bodyPr spcFirstLastPara="1" wrap="square" lIns="259200" tIns="30240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rial"/>
              <a:buNone/>
              <a:defRPr sz="31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 b="1" i="0">
                <a:solidFill>
                  <a:schemeClr val="lt1"/>
                </a:solidFill>
              </a:defRPr>
            </a:lvl5pPr>
            <a:lvl6pPr marL="2743200" lvl="5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g2c4a72b9e43_3_19"/>
          <p:cNvSpPr>
            <a:spLocks noGrp="1"/>
          </p:cNvSpPr>
          <p:nvPr>
            <p:ph type="pic" idx="2"/>
          </p:nvPr>
        </p:nvSpPr>
        <p:spPr>
          <a:xfrm>
            <a:off x="969600" y="1098000"/>
            <a:ext cx="3432000" cy="3564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g2c4a72b9e43_3_19"/>
          <p:cNvSpPr txBox="1">
            <a:spLocks noGrp="1"/>
          </p:cNvSpPr>
          <p:nvPr>
            <p:ph type="dt" idx="10"/>
          </p:nvPr>
        </p:nvSpPr>
        <p:spPr>
          <a:xfrm>
            <a:off x="0" y="6705365"/>
            <a:ext cx="815413" cy="15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2c4a72b9e43_3_19"/>
          <p:cNvSpPr txBox="1">
            <a:spLocks noGrp="1"/>
          </p:cNvSpPr>
          <p:nvPr>
            <p:ph type="sldNum" idx="12"/>
          </p:nvPr>
        </p:nvSpPr>
        <p:spPr>
          <a:xfrm>
            <a:off x="264002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g2c4a72b9e43_3_19"/>
          <p:cNvSpPr txBox="1">
            <a:spLocks noGrp="1"/>
          </p:cNvSpPr>
          <p:nvPr>
            <p:ph type="ftr" idx="11"/>
          </p:nvPr>
        </p:nvSpPr>
        <p:spPr>
          <a:xfrm>
            <a:off x="840001" y="6483349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4a72b9e43_3_26"/>
          <p:cNvSpPr txBox="1">
            <a:spLocks noGrp="1"/>
          </p:cNvSpPr>
          <p:nvPr>
            <p:ph type="title"/>
          </p:nvPr>
        </p:nvSpPr>
        <p:spPr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6400" tIns="0" rIns="8640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2c4a72b9e43_3_26"/>
          <p:cNvSpPr txBox="1">
            <a:spLocks noGrp="1"/>
          </p:cNvSpPr>
          <p:nvPr>
            <p:ph type="body" idx="1"/>
          </p:nvPr>
        </p:nvSpPr>
        <p:spPr>
          <a:xfrm>
            <a:off x="969600" y="966326"/>
            <a:ext cx="10982400" cy="519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None/>
              <a:defRPr/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200"/>
              <a:buNone/>
              <a:defRPr/>
            </a:lvl2pPr>
            <a:lvl3pPr marL="1371600" lvl="2" indent="-228600" algn="l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spcBef>
                <a:spcPts val="400"/>
              </a:spcBef>
              <a:spcAft>
                <a:spcPts val="0"/>
              </a:spcAft>
              <a:buSzPts val="1400"/>
              <a:buChar char="&gt;"/>
              <a:defRPr/>
            </a:lvl5pPr>
            <a:lvl6pPr marL="2743200" lvl="5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g2c4a72b9e43_3_26"/>
          <p:cNvSpPr txBox="1">
            <a:spLocks noGrp="1"/>
          </p:cNvSpPr>
          <p:nvPr>
            <p:ph type="dt" idx="10"/>
          </p:nvPr>
        </p:nvSpPr>
        <p:spPr>
          <a:xfrm>
            <a:off x="0" y="6705365"/>
            <a:ext cx="815413" cy="15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2c4a72b9e43_3_26"/>
          <p:cNvSpPr txBox="1">
            <a:spLocks noGrp="1"/>
          </p:cNvSpPr>
          <p:nvPr>
            <p:ph type="sldNum" idx="12"/>
          </p:nvPr>
        </p:nvSpPr>
        <p:spPr>
          <a:xfrm>
            <a:off x="264002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" name="Google Shape;111;g2c4a72b9e43_3_26"/>
          <p:cNvSpPr txBox="1">
            <a:spLocks noGrp="1"/>
          </p:cNvSpPr>
          <p:nvPr>
            <p:ph type="ftr" idx="11"/>
          </p:nvPr>
        </p:nvSpPr>
        <p:spPr>
          <a:xfrm>
            <a:off x="840001" y="6483349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g2c4a72b9e43_3_0" descr="logo_text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57408" y="6080400"/>
            <a:ext cx="2634592" cy="7776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g2c4a72b9e43_3_0"/>
          <p:cNvSpPr txBox="1">
            <a:spLocks noGrp="1"/>
          </p:cNvSpPr>
          <p:nvPr>
            <p:ph type="title"/>
          </p:nvPr>
        </p:nvSpPr>
        <p:spPr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6400" tIns="0" rIns="8640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  <a:defRPr sz="1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9pPr>
          </a:lstStyle>
          <a:p>
            <a:endParaRPr/>
          </a:p>
        </p:txBody>
      </p:sp>
      <p:sp>
        <p:nvSpPr>
          <p:cNvPr id="83" name="Google Shape;83;g2c4a72b9e43_3_0"/>
          <p:cNvSpPr txBox="1">
            <a:spLocks noGrp="1"/>
          </p:cNvSpPr>
          <p:nvPr>
            <p:ph type="body" idx="1"/>
          </p:nvPr>
        </p:nvSpPr>
        <p:spPr>
          <a:xfrm>
            <a:off x="969600" y="966326"/>
            <a:ext cx="10982400" cy="519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&gt;"/>
              <a:defRPr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g2c4a72b9e43_3_0"/>
          <p:cNvSpPr txBox="1">
            <a:spLocks noGrp="1"/>
          </p:cNvSpPr>
          <p:nvPr>
            <p:ph type="dt" idx="10"/>
          </p:nvPr>
        </p:nvSpPr>
        <p:spPr>
          <a:xfrm>
            <a:off x="0" y="6705365"/>
            <a:ext cx="815413" cy="15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g2c4a72b9e43_3_0"/>
          <p:cNvSpPr txBox="1">
            <a:spLocks noGrp="1"/>
          </p:cNvSpPr>
          <p:nvPr>
            <p:ph type="ftr" idx="11"/>
          </p:nvPr>
        </p:nvSpPr>
        <p:spPr>
          <a:xfrm>
            <a:off x="840001" y="6483349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g2c4a72b9e43_3_0"/>
          <p:cNvSpPr txBox="1">
            <a:spLocks noGrp="1"/>
          </p:cNvSpPr>
          <p:nvPr>
            <p:ph type="sldNum" idx="12"/>
          </p:nvPr>
        </p:nvSpPr>
        <p:spPr>
          <a:xfrm>
            <a:off x="264002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g2c4a72b9e43_3_0"/>
          <p:cNvSpPr/>
          <p:nvPr/>
        </p:nvSpPr>
        <p:spPr>
          <a:xfrm>
            <a:off x="240000" y="151200"/>
            <a:ext cx="662400" cy="596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UJZXxF6EDN48fV2RRnrsPYVMTZAvSF9cVy997ygQ7eA/edit#gid=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c4a72b9e43_3_32"/>
          <p:cNvSpPr txBox="1"/>
          <p:nvPr/>
        </p:nvSpPr>
        <p:spPr>
          <a:xfrm>
            <a:off x="5561440" y="4369472"/>
            <a:ext cx="4932432" cy="205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i="0" u="none" strike="noStrike" cap="none">
                <a:solidFill>
                  <a:srgbClr val="132577"/>
                </a:solidFill>
                <a:latin typeface="Arial"/>
                <a:ea typeface="Arial"/>
                <a:cs typeface="Arial"/>
                <a:sym typeface="Arial"/>
              </a:rPr>
              <a:t>Wrap UP</a:t>
            </a:r>
            <a:endParaRPr sz="2900" b="1" i="0" u="none" strike="noStrike" cap="none">
              <a:solidFill>
                <a:srgbClr val="1325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900" b="1" i="0" u="none" strike="noStrike" cap="none">
                <a:solidFill>
                  <a:srgbClr val="132577"/>
                </a:solidFill>
                <a:latin typeface="Arial"/>
                <a:ea typeface="Arial"/>
                <a:cs typeface="Arial"/>
                <a:sym typeface="Arial"/>
              </a:rPr>
              <a:t>R&amp;I 2024</a:t>
            </a:r>
            <a:endParaRPr sz="1700"/>
          </a:p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200" b="1" i="1" u="none" strike="noStrike" cap="none">
                <a:solidFill>
                  <a:srgbClr val="132577"/>
                </a:solidFill>
                <a:latin typeface="Arial"/>
                <a:ea typeface="Arial"/>
                <a:cs typeface="Arial"/>
                <a:sym typeface="Arial"/>
              </a:rPr>
              <a:t>19 Mars 2024</a:t>
            </a:r>
            <a:endParaRPr sz="2200" b="1" i="1" u="none" strike="noStrike" cap="none">
              <a:solidFill>
                <a:srgbClr val="1325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g2c4a72b9e43_3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1440" y="8101876"/>
            <a:ext cx="257174" cy="8001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2c4a72b9e43_3_32"/>
          <p:cNvSpPr txBox="1"/>
          <p:nvPr/>
        </p:nvSpPr>
        <p:spPr>
          <a:xfrm>
            <a:off x="5561440" y="1382590"/>
            <a:ext cx="6054106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13-16 February 2024</a:t>
            </a:r>
            <a:endParaRPr sz="170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CERN, Geneva</a:t>
            </a:r>
            <a:endParaRPr sz="29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g2c4a72b9e43_3_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145" y="0"/>
            <a:ext cx="12055855" cy="3698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2c4a72b9e43_3_32" descr="https://indico.elettra.eu/event/37/attachments/71/158/_MG_3089_Crop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967" y="3742637"/>
            <a:ext cx="3878744" cy="2852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4a72b9e43_3_41"/>
          <p:cNvSpPr txBox="1">
            <a:spLocks noGrp="1"/>
          </p:cNvSpPr>
          <p:nvPr>
            <p:ph type="title"/>
          </p:nvPr>
        </p:nvSpPr>
        <p:spPr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6400" tIns="0" rIns="8640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en-US"/>
              <a:t>THE LIGHT SOURCE UPGRADES FAMILY</a:t>
            </a:r>
            <a:endParaRPr/>
          </a:p>
        </p:txBody>
      </p:sp>
      <p:sp>
        <p:nvSpPr>
          <p:cNvPr id="126" name="Google Shape;126;g2c4a72b9e43_3_41"/>
          <p:cNvSpPr txBox="1">
            <a:spLocks noGrp="1"/>
          </p:cNvSpPr>
          <p:nvPr>
            <p:ph type="ftr" idx="11"/>
          </p:nvPr>
        </p:nvSpPr>
        <p:spPr>
          <a:xfrm>
            <a:off x="840001" y="6483349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Wrap-up R&amp;I 2024 workshop, Trieste  March 2024</a:t>
            </a:r>
            <a:endParaRPr/>
          </a:p>
        </p:txBody>
      </p:sp>
      <p:sp>
        <p:nvSpPr>
          <p:cNvPr id="127" name="Google Shape;127;g2c4a72b9e43_3_41"/>
          <p:cNvSpPr txBox="1"/>
          <p:nvPr/>
        </p:nvSpPr>
        <p:spPr>
          <a:xfrm>
            <a:off x="291252" y="1046807"/>
            <a:ext cx="9849900" cy="48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✔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Done  (ESRF)</a:t>
            </a:r>
            <a:endParaRPr sz="1700"/>
          </a:p>
          <a:p>
            <a:pPr marL="8890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Pantaleo initiate the games in 2012 and proved we could do it</a:t>
            </a:r>
            <a:endParaRPr sz="1700"/>
          </a:p>
          <a:p>
            <a:pPr marL="8890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ESRF always ready to share experience and feedbacks</a:t>
            </a:r>
            <a:endParaRPr sz="1700"/>
          </a:p>
          <a:p>
            <a:pPr marL="8890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upgrade today are  much better organized !!</a:t>
            </a:r>
            <a:endParaRPr sz="1700"/>
          </a:p>
          <a:p>
            <a:pPr marL="342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dark …. Time  (APS,SLS)</a:t>
            </a:r>
            <a:endParaRPr sz="1700"/>
          </a:p>
          <a:p>
            <a:pPr marL="8890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Dismantling are installation are running smoothly within planning</a:t>
            </a:r>
            <a:endParaRPr sz="1700"/>
          </a:p>
          <a:p>
            <a:pPr marL="8890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Next goal is commissioning and restart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❑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Next to dive  (ALS, Elettra, Diamond)</a:t>
            </a:r>
            <a:endParaRPr sz="1700"/>
          </a:p>
          <a:p>
            <a:pPr marL="8890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Facilities have clear plans and organisation</a:t>
            </a:r>
            <a:endParaRPr sz="1700"/>
          </a:p>
          <a:p>
            <a:pPr marL="8890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Preparation work is well progressing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Ready to go (Petra, Soleil, Alba) </a:t>
            </a:r>
            <a:endParaRPr sz="1700"/>
          </a:p>
          <a:p>
            <a:pPr marL="8890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Objectives and specificities are well identified </a:t>
            </a:r>
            <a:endParaRPr sz="1700"/>
          </a:p>
          <a:p>
            <a:pPr marL="8890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Plans and organization are progressing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g2c4a72b9e43_3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7700" y="818700"/>
            <a:ext cx="2393075" cy="1757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2c4a72b9e43_3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4123" y="5062550"/>
            <a:ext cx="4480651" cy="11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c4a72b9e43_3_41"/>
          <p:cNvPicPr preferRelativeResize="0"/>
          <p:nvPr/>
        </p:nvPicPr>
        <p:blipFill rotWithShape="1">
          <a:blip r:embed="rId5">
            <a:alphaModFix/>
          </a:blip>
          <a:srcRect t="23424"/>
          <a:stretch/>
        </p:blipFill>
        <p:spPr>
          <a:xfrm>
            <a:off x="9715950" y="2737438"/>
            <a:ext cx="2323975" cy="216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c4a72b9e43_3_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2475" y="3406401"/>
            <a:ext cx="2873650" cy="160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4a72b9e43_3_47"/>
          <p:cNvSpPr txBox="1">
            <a:spLocks noGrp="1"/>
          </p:cNvSpPr>
          <p:nvPr>
            <p:ph type="title"/>
          </p:nvPr>
        </p:nvSpPr>
        <p:spPr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6400" tIns="0" rIns="8640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en-US"/>
              <a:t>THE UPGRADE PROJECT COUSINS</a:t>
            </a:r>
            <a:endParaRPr/>
          </a:p>
        </p:txBody>
      </p:sp>
      <p:sp>
        <p:nvSpPr>
          <p:cNvPr id="137" name="Google Shape;137;g2c4a72b9e43_3_47"/>
          <p:cNvSpPr txBox="1">
            <a:spLocks noGrp="1"/>
          </p:cNvSpPr>
          <p:nvPr>
            <p:ph type="ftr" idx="11"/>
          </p:nvPr>
        </p:nvSpPr>
        <p:spPr>
          <a:xfrm>
            <a:off x="840001" y="6483349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Wrap-up R&amp;I 2024 workshop, Trieste  March 2024</a:t>
            </a:r>
            <a:endParaRPr/>
          </a:p>
        </p:txBody>
      </p:sp>
      <p:sp>
        <p:nvSpPr>
          <p:cNvPr id="138" name="Google Shape;138;g2c4a72b9e43_3_47"/>
          <p:cNvSpPr txBox="1"/>
          <p:nvPr/>
        </p:nvSpPr>
        <p:spPr>
          <a:xfrm>
            <a:off x="518425" y="1142384"/>
            <a:ext cx="9849900" cy="3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✔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Linac upgrade at CLS</a:t>
            </a:r>
            <a:endParaRPr sz="1700"/>
          </a:p>
          <a:p>
            <a:pPr marL="8890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is progressing well and close to installation</a:t>
            </a:r>
            <a:endParaRPr sz="1700"/>
          </a:p>
          <a:p>
            <a:pPr marL="342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PIP II at Fermilab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890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lot of in kind contribution</a:t>
            </a:r>
            <a:endParaRPr sz="1700"/>
          </a:p>
          <a:p>
            <a:pPr marL="8890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Preparation work and organisation are very well defined</a:t>
            </a:r>
            <a:endParaRPr sz="17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❑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Electron Ion Collider at </a:t>
            </a:r>
            <a:r>
              <a:rPr lang="en-US" sz="2200">
                <a:solidFill>
                  <a:schemeClr val="dk1"/>
                </a:solidFill>
              </a:rPr>
              <a:t>BNL</a:t>
            </a:r>
            <a:endParaRPr sz="1700"/>
          </a:p>
          <a:p>
            <a:pPr marL="8890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long shutdown in preparation for a large machine installation</a:t>
            </a:r>
            <a:endParaRPr sz="1700"/>
          </a:p>
          <a:p>
            <a:pPr marL="889000" marR="0" lvl="1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Asian laboratories contribution to this workshop</a:t>
            </a:r>
            <a:endParaRPr sz="1700"/>
          </a:p>
          <a:p>
            <a:pPr marL="889000" marR="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Contribution of KEK and PLS were very well appreciated   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g2c4a72b9e43_3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0225" y="1236020"/>
            <a:ext cx="3405450" cy="208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c4a72b9e43_3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00000" y="3696388"/>
            <a:ext cx="2707726" cy="22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c4a72b9e43_3_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7450" y="5010550"/>
            <a:ext cx="4168176" cy="154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2c4a72b9e43_3_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0225" y="5117484"/>
            <a:ext cx="2524125" cy="3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c4a72b9e43_3_53"/>
          <p:cNvSpPr txBox="1">
            <a:spLocks noGrp="1"/>
          </p:cNvSpPr>
          <p:nvPr>
            <p:ph type="title"/>
          </p:nvPr>
        </p:nvSpPr>
        <p:spPr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6400" tIns="0" rIns="8640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en-US"/>
              <a:t>A LOT OF  COMMON TOPICS AND ISSUES between us</a:t>
            </a:r>
            <a:endParaRPr/>
          </a:p>
        </p:txBody>
      </p:sp>
      <p:sp>
        <p:nvSpPr>
          <p:cNvPr id="148" name="Google Shape;148;g2c4a72b9e43_3_53"/>
          <p:cNvSpPr txBox="1">
            <a:spLocks noGrp="1"/>
          </p:cNvSpPr>
          <p:nvPr>
            <p:ph type="ftr" idx="11"/>
          </p:nvPr>
        </p:nvSpPr>
        <p:spPr>
          <a:xfrm>
            <a:off x="840001" y="6483349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Wrap-up R&amp;I 2024 workshop, Trieste  March 2024</a:t>
            </a:r>
            <a:endParaRPr/>
          </a:p>
        </p:txBody>
      </p:sp>
      <p:sp>
        <p:nvSpPr>
          <p:cNvPr id="149" name="Google Shape;149;g2c4a72b9e43_3_53"/>
          <p:cNvSpPr txBox="1"/>
          <p:nvPr/>
        </p:nvSpPr>
        <p:spPr>
          <a:xfrm>
            <a:off x="1334135" y="823557"/>
            <a:ext cx="9301500" cy="56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spAutoFit/>
          </a:bodyPr>
          <a:lstStyle/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Duration of dark period</a:t>
            </a:r>
            <a:endParaRPr sz="1500"/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Organisation of dark period </a:t>
            </a:r>
            <a:endParaRPr sz="2000">
              <a:solidFill>
                <a:schemeClr val="dk1"/>
              </a:solidFill>
            </a:endParaRPr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T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ime constraints (strong pressure from users)</a:t>
            </a:r>
            <a:endParaRPr sz="1500"/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Subcontracting and use of internal resources</a:t>
            </a:r>
            <a:endParaRPr sz="1500"/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Radioprotection issues</a:t>
            </a:r>
            <a:endParaRPr sz="1500"/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Cabling issues (and cable </a:t>
            </a:r>
            <a:r>
              <a:rPr lang="en-US" sz="2000">
                <a:solidFill>
                  <a:schemeClr val="dk1"/>
                </a:solidFill>
              </a:rPr>
              <a:t>data base)</a:t>
            </a:r>
            <a:endParaRPr sz="1500"/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Components follow-up data base</a:t>
            </a:r>
            <a:endParaRPr sz="1500"/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Preparatory work and </a:t>
            </a:r>
            <a:r>
              <a:rPr lang="en-US" sz="2000">
                <a:solidFill>
                  <a:schemeClr val="dk1"/>
                </a:solidFill>
              </a:rPr>
              <a:t>preassembly</a:t>
            </a:r>
            <a:endParaRPr sz="1500"/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CAD and mock-up to prepare the work</a:t>
            </a:r>
            <a:endParaRPr sz="1500"/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Space </a:t>
            </a:r>
            <a:r>
              <a:rPr lang="en-US" sz="2000">
                <a:solidFill>
                  <a:schemeClr val="dk1"/>
                </a:solidFill>
              </a:rPr>
              <a:t>space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space management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Packaging</a:t>
            </a:r>
            <a:endParaRPr sz="2000">
              <a:solidFill>
                <a:schemeClr val="dk1"/>
              </a:solidFill>
            </a:endParaRPr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Beamline and user support during dark period</a:t>
            </a:r>
            <a:endParaRPr sz="1500"/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Infrastructure upgrade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Alignement </a:t>
            </a:r>
            <a:endParaRPr sz="2000">
              <a:solidFill>
                <a:schemeClr val="dk1"/>
              </a:solidFill>
            </a:endParaRPr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Equipment start-up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Beam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commissioning</a:t>
            </a:r>
            <a:endParaRPr sz="1500"/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….</a:t>
            </a:r>
            <a:endParaRPr sz="2000">
              <a:solidFill>
                <a:schemeClr val="dk1"/>
              </a:solidFill>
            </a:endParaRPr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i="1">
                <a:solidFill>
                  <a:schemeClr val="dk1"/>
                </a:solidFill>
              </a:rPr>
              <a:t>Sustainability (lifecycle) and artificial intelligence were not</a:t>
            </a:r>
            <a:r>
              <a:rPr lang="en-US" sz="2000">
                <a:solidFill>
                  <a:schemeClr val="dk1"/>
                </a:solidFill>
              </a:rPr>
              <a:t> </a:t>
            </a:r>
            <a:r>
              <a:rPr lang="en-US" sz="2000" i="1">
                <a:solidFill>
                  <a:schemeClr val="dk1"/>
                </a:solidFill>
              </a:rPr>
              <a:t>mentioned</a:t>
            </a:r>
            <a:endParaRPr sz="2000" i="1">
              <a:solidFill>
                <a:schemeClr val="dk1"/>
              </a:solidFill>
            </a:endParaRPr>
          </a:p>
        </p:txBody>
      </p:sp>
      <p:sp>
        <p:nvSpPr>
          <p:cNvPr id="150" name="Google Shape;150;g2c4a72b9e43_3_53"/>
          <p:cNvSpPr txBox="1"/>
          <p:nvPr/>
        </p:nvSpPr>
        <p:spPr>
          <a:xfrm rot="-1542136">
            <a:off x="7152352" y="3817201"/>
            <a:ext cx="4998447" cy="52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u="sng">
                <a:solidFill>
                  <a:schemeClr val="hlink"/>
                </a:solidFill>
                <a:hlinkClick r:id="rId3"/>
              </a:rPr>
              <a:t>Q&amp;A Sheet - linked on the website</a:t>
            </a:r>
            <a:endParaRPr sz="22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c4aa21f356_0_2"/>
          <p:cNvSpPr txBox="1">
            <a:spLocks noGrp="1"/>
          </p:cNvSpPr>
          <p:nvPr>
            <p:ph type="title"/>
          </p:nvPr>
        </p:nvSpPr>
        <p:spPr>
          <a:xfrm>
            <a:off x="969600" y="151200"/>
            <a:ext cx="10982400" cy="596100"/>
          </a:xfrm>
          <a:prstGeom prst="rect">
            <a:avLst/>
          </a:prstGeom>
        </p:spPr>
        <p:txBody>
          <a:bodyPr spcFirstLastPara="1" wrap="square" lIns="86400" tIns="0" rIns="8640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had a great three working and pleasant days</a:t>
            </a:r>
            <a:endParaRPr/>
          </a:p>
        </p:txBody>
      </p:sp>
      <p:pic>
        <p:nvPicPr>
          <p:cNvPr id="156" name="Google Shape;156;g2c4aa21f356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525" y="1249450"/>
            <a:ext cx="6494500" cy="487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2c4aa21f356_0_2"/>
          <p:cNvPicPr preferRelativeResize="0"/>
          <p:nvPr/>
        </p:nvPicPr>
        <p:blipFill rotWithShape="1">
          <a:blip r:embed="rId4">
            <a:alphaModFix/>
          </a:blip>
          <a:srcRect t="10446" b="9380"/>
          <a:stretch/>
        </p:blipFill>
        <p:spPr>
          <a:xfrm>
            <a:off x="7298825" y="789625"/>
            <a:ext cx="4653176" cy="27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2c4aa21f356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9265" y="3737550"/>
            <a:ext cx="3730683" cy="279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c4a72b9e43_1_6"/>
          <p:cNvSpPr txBox="1">
            <a:spLocks noGrp="1"/>
          </p:cNvSpPr>
          <p:nvPr>
            <p:ph type="title"/>
          </p:nvPr>
        </p:nvSpPr>
        <p:spPr>
          <a:xfrm>
            <a:off x="969600" y="151200"/>
            <a:ext cx="10982400" cy="596100"/>
          </a:xfrm>
          <a:prstGeom prst="rect">
            <a:avLst/>
          </a:prstGeom>
        </p:spPr>
        <p:txBody>
          <a:bodyPr spcFirstLastPara="1" wrap="square" lIns="86400" tIns="0" rIns="8640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We had a great three working and pleasant days</a:t>
            </a:r>
            <a:endParaRPr/>
          </a:p>
        </p:txBody>
      </p:sp>
      <p:pic>
        <p:nvPicPr>
          <p:cNvPr id="164" name="Google Shape;164;g2c4a72b9e43_1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0550" y="933275"/>
            <a:ext cx="8318976" cy="554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c4a72b9e43_1_11"/>
          <p:cNvSpPr txBox="1">
            <a:spLocks noGrp="1"/>
          </p:cNvSpPr>
          <p:nvPr>
            <p:ph type="title"/>
          </p:nvPr>
        </p:nvSpPr>
        <p:spPr>
          <a:xfrm>
            <a:off x="969600" y="151200"/>
            <a:ext cx="10982400" cy="596100"/>
          </a:xfrm>
          <a:prstGeom prst="rect">
            <a:avLst/>
          </a:prstGeom>
        </p:spPr>
        <p:txBody>
          <a:bodyPr spcFirstLastPara="1" wrap="square" lIns="86400" tIns="0" rIns="8640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We had a great three working and pleasant days</a:t>
            </a:r>
            <a:endParaRPr/>
          </a:p>
        </p:txBody>
      </p:sp>
      <p:pic>
        <p:nvPicPr>
          <p:cNvPr id="170" name="Google Shape;170;g2c4a72b9e43_1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1550" y="1140175"/>
            <a:ext cx="2721975" cy="48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2c4a72b9e43_1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150" y="1213600"/>
            <a:ext cx="6452067" cy="48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c4a72b9e43_1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21125" y="2799826"/>
            <a:ext cx="1871150" cy="332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4a72b9e43_3_59"/>
          <p:cNvSpPr txBox="1">
            <a:spLocks noGrp="1"/>
          </p:cNvSpPr>
          <p:nvPr>
            <p:ph type="title"/>
          </p:nvPr>
        </p:nvSpPr>
        <p:spPr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6400" tIns="0" rIns="8640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en-US"/>
              <a:t>Thanks</a:t>
            </a:r>
            <a:endParaRPr/>
          </a:p>
        </p:txBody>
      </p:sp>
      <p:sp>
        <p:nvSpPr>
          <p:cNvPr id="178" name="Google Shape;178;g2c4a72b9e43_3_59"/>
          <p:cNvSpPr txBox="1">
            <a:spLocks noGrp="1"/>
          </p:cNvSpPr>
          <p:nvPr>
            <p:ph type="ftr" idx="11"/>
          </p:nvPr>
        </p:nvSpPr>
        <p:spPr>
          <a:xfrm>
            <a:off x="840001" y="6483349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Wrap-up R&amp;I 2024 workshop, Trieste  March 2024</a:t>
            </a:r>
            <a:endParaRPr/>
          </a:p>
        </p:txBody>
      </p:sp>
      <p:sp>
        <p:nvSpPr>
          <p:cNvPr id="179" name="Google Shape;179;g2c4a72b9e43_3_59"/>
          <p:cNvSpPr txBox="1"/>
          <p:nvPr/>
        </p:nvSpPr>
        <p:spPr>
          <a:xfrm>
            <a:off x="324350" y="2671475"/>
            <a:ext cx="7886400" cy="3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spAutoFit/>
          </a:bodyPr>
          <a:lstStyle/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Many thanks to the participants for their warm and active contribution</a:t>
            </a:r>
            <a:endParaRPr sz="1700"/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Many thanks to the speakers for the quality of the talks </a:t>
            </a:r>
            <a:b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posters</a:t>
            </a:r>
            <a:endParaRPr sz="1700"/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Many thanks to Roberto, Roberta and Elettra staff for </a:t>
            </a:r>
            <a:r>
              <a:rPr lang="en-US" sz="2200">
                <a:solidFill>
                  <a:schemeClr val="dk1"/>
                </a:solidFill>
              </a:rPr>
              <a:t>your </a:t>
            </a: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great work and support - it will be a hard </a:t>
            </a:r>
            <a:r>
              <a:rPr lang="en-US" sz="2200">
                <a:solidFill>
                  <a:schemeClr val="dk1"/>
                </a:solidFill>
              </a:rPr>
              <a:t>act to follow!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Many thanks to Mark and APS for accepting to organize the next edition !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</a:rPr>
              <a:t>Talks and posters will be uploaded on the website!</a:t>
            </a: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g2c4a72b9e43_3_59" descr="Vecteur Stock Slogan thank you with hands clapping or applause. Clap hand  pictogram. Clapping hands. People applaud fot thanks. Claps symbol icon.  Business, marketing and advertising and applauding. | Adobe St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8366" y="835020"/>
            <a:ext cx="3760470" cy="174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2c4a72b9e43_3_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9475" y="1060650"/>
            <a:ext cx="3552525" cy="473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de-screen">
  <a:themeElements>
    <a:clrScheme name="ESRF">
      <a:dk1>
        <a:srgbClr val="000000"/>
      </a:dk1>
      <a:lt1>
        <a:srgbClr val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</Words>
  <Application>Microsoft Office PowerPoint</Application>
  <PresentationFormat>Widescreen</PresentationFormat>
  <Paragraphs>68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Courier New</vt:lpstr>
      <vt:lpstr>Noto Sans Symbols</vt:lpstr>
      <vt:lpstr>Office Theme</vt:lpstr>
      <vt:lpstr>wide-screen</vt:lpstr>
      <vt:lpstr>PowerPoint Presentation</vt:lpstr>
      <vt:lpstr>THE LIGHT SOURCE UPGRADES FAMILY</vt:lpstr>
      <vt:lpstr>THE UPGRADE PROJECT COUSINS</vt:lpstr>
      <vt:lpstr>A LOT OF  COMMON TOPICS AND ISSUES between us</vt:lpstr>
      <vt:lpstr>We had a great three working and pleasant days</vt:lpstr>
      <vt:lpstr>We had a great three working and pleasant days</vt:lpstr>
      <vt:lpstr>We had a great three working and pleasant days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Daniela Leitner</dc:creator>
  <cp:lastModifiedBy>REVOL Jean-Luc</cp:lastModifiedBy>
  <cp:revision>1</cp:revision>
  <dcterms:created xsi:type="dcterms:W3CDTF">2021-12-13T16:24:59Z</dcterms:created>
  <dcterms:modified xsi:type="dcterms:W3CDTF">2024-03-20T10:28:18Z</dcterms:modified>
</cp:coreProperties>
</file>