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7" r:id="rId2"/>
    <p:sldMasterId id="2147483713" r:id="rId3"/>
  </p:sldMasterIdLst>
  <p:notesMasterIdLst>
    <p:notesMasterId r:id="rId13"/>
  </p:notesMasterIdLst>
  <p:sldIdLst>
    <p:sldId id="256" r:id="rId4"/>
    <p:sldId id="264" r:id="rId5"/>
    <p:sldId id="267" r:id="rId6"/>
    <p:sldId id="268" r:id="rId7"/>
    <p:sldId id="270" r:id="rId8"/>
    <p:sldId id="272" r:id="rId9"/>
    <p:sldId id="273" r:id="rId10"/>
    <p:sldId id="274" r:id="rId11"/>
    <p:sldId id="269" r:id="rId12"/>
  </p:sldIdLst>
  <p:sldSz cx="9144000" cy="6858000" type="screen4x3"/>
  <p:notesSz cx="7556500"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31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DC9BCFE6-5895-4207-B2BB-32D06E99CA7D}" type="datetimeFigureOut">
              <a:rPr lang="en-GB" smtClean="0"/>
              <a:t>20/11/2024</a:t>
            </a:fld>
            <a:endParaRPr lang="en-GB"/>
          </a:p>
        </p:txBody>
      </p:sp>
      <p:sp>
        <p:nvSpPr>
          <p:cNvPr id="4" name="Slide Image Placeholder 3"/>
          <p:cNvSpPr>
            <a:spLocks noGrp="1" noRot="1" noChangeAspect="1"/>
          </p:cNvSpPr>
          <p:nvPr>
            <p:ph type="sldImg" idx="2"/>
          </p:nvPr>
        </p:nvSpPr>
        <p:spPr>
          <a:xfrm>
            <a:off x="1373188" y="1336675"/>
            <a:ext cx="4810125" cy="36083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55650" y="5145088"/>
            <a:ext cx="6045200" cy="4210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155238"/>
            <a:ext cx="3275013" cy="5365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279900" y="10155238"/>
            <a:ext cx="3275013" cy="536575"/>
          </a:xfrm>
          <a:prstGeom prst="rect">
            <a:avLst/>
          </a:prstGeom>
        </p:spPr>
        <p:txBody>
          <a:bodyPr vert="horz" lIns="91440" tIns="45720" rIns="91440" bIns="45720" rtlCol="0" anchor="b"/>
          <a:lstStyle>
            <a:lvl1pPr algn="r">
              <a:defRPr sz="1200"/>
            </a:lvl1pPr>
          </a:lstStyle>
          <a:p>
            <a:fld id="{8FE223C3-52FC-4244-B972-B975811C1645}" type="slidenum">
              <a:rPr lang="en-GB" smtClean="0"/>
              <a:t>‹#›</a:t>
            </a:fld>
            <a:endParaRPr lang="en-GB"/>
          </a:p>
        </p:txBody>
      </p:sp>
    </p:spTree>
    <p:extLst>
      <p:ext uri="{BB962C8B-B14F-4D97-AF65-F5344CB8AC3E}">
        <p14:creationId xmlns:p14="http://schemas.microsoft.com/office/powerpoint/2010/main" val="2475172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9" name="PlaceHolder 2"/>
          <p:cNvSpPr>
            <a:spLocks noGrp="1"/>
          </p:cNvSpPr>
          <p:nvPr>
            <p:ph type="body"/>
          </p:nvPr>
        </p:nvSpPr>
        <p:spPr>
          <a:xfrm>
            <a:off x="685800" y="13716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0" name="PlaceHolder 3"/>
          <p:cNvSpPr>
            <a:spLocks noGrp="1"/>
          </p:cNvSpPr>
          <p:nvPr>
            <p:ph type="body"/>
          </p:nvPr>
        </p:nvSpPr>
        <p:spPr>
          <a:xfrm>
            <a:off x="685800" y="38394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32"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3"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4" name="PlaceHolder 4"/>
          <p:cNvSpPr>
            <a:spLocks noGrp="1"/>
          </p:cNvSpPr>
          <p:nvPr>
            <p:ph type="body"/>
          </p:nvPr>
        </p:nvSpPr>
        <p:spPr>
          <a:xfrm>
            <a:off x="68580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5" name="PlaceHolder 5"/>
          <p:cNvSpPr>
            <a:spLocks noGrp="1"/>
          </p:cNvSpPr>
          <p:nvPr>
            <p:ph type="body"/>
          </p:nvPr>
        </p:nvSpPr>
        <p:spPr>
          <a:xfrm>
            <a:off x="262908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37" name="PlaceHolder 2"/>
          <p:cNvSpPr>
            <a:spLocks noGrp="1"/>
          </p:cNvSpPr>
          <p:nvPr>
            <p:ph type="body"/>
          </p:nvPr>
        </p:nvSpPr>
        <p:spPr>
          <a:xfrm>
            <a:off x="68580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8" name="PlaceHolder 3"/>
          <p:cNvSpPr>
            <a:spLocks noGrp="1"/>
          </p:cNvSpPr>
          <p:nvPr>
            <p:ph type="body"/>
          </p:nvPr>
        </p:nvSpPr>
        <p:spPr>
          <a:xfrm>
            <a:off x="196812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9" name="PlaceHolder 4"/>
          <p:cNvSpPr>
            <a:spLocks noGrp="1"/>
          </p:cNvSpPr>
          <p:nvPr>
            <p:ph type="body"/>
          </p:nvPr>
        </p:nvSpPr>
        <p:spPr>
          <a:xfrm>
            <a:off x="325008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0" name="PlaceHolder 5"/>
          <p:cNvSpPr>
            <a:spLocks noGrp="1"/>
          </p:cNvSpPr>
          <p:nvPr>
            <p:ph type="body"/>
          </p:nvPr>
        </p:nvSpPr>
        <p:spPr>
          <a:xfrm>
            <a:off x="68580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1" name="PlaceHolder 6"/>
          <p:cNvSpPr>
            <a:spLocks noGrp="1"/>
          </p:cNvSpPr>
          <p:nvPr>
            <p:ph type="body"/>
          </p:nvPr>
        </p:nvSpPr>
        <p:spPr>
          <a:xfrm>
            <a:off x="196812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2" name="PlaceHolder 7"/>
          <p:cNvSpPr>
            <a:spLocks noGrp="1"/>
          </p:cNvSpPr>
          <p:nvPr>
            <p:ph type="body"/>
          </p:nvPr>
        </p:nvSpPr>
        <p:spPr>
          <a:xfrm>
            <a:off x="325008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8499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43"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44" name="PlaceHolder 2"/>
          <p:cNvSpPr>
            <a:spLocks noGrp="1"/>
          </p:cNvSpPr>
          <p:nvPr>
            <p:ph type="subTitle"/>
          </p:nvPr>
        </p:nvSpPr>
        <p:spPr>
          <a:xfrm>
            <a:off x="685800" y="1371600"/>
            <a:ext cx="3792240" cy="472392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46" name="PlaceHolder 2"/>
          <p:cNvSpPr>
            <a:spLocks noGrp="1"/>
          </p:cNvSpPr>
          <p:nvPr>
            <p:ph type="body"/>
          </p:nvPr>
        </p:nvSpPr>
        <p:spPr>
          <a:xfrm>
            <a:off x="685800" y="1371600"/>
            <a:ext cx="3792240" cy="472392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48" name="PlaceHolder 2"/>
          <p:cNvSpPr>
            <a:spLocks noGrp="1"/>
          </p:cNvSpPr>
          <p:nvPr>
            <p:ph type="body"/>
          </p:nvPr>
        </p:nvSpPr>
        <p:spPr>
          <a:xfrm>
            <a:off x="68580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49" name="PlaceHolder 3"/>
          <p:cNvSpPr>
            <a:spLocks noGrp="1"/>
          </p:cNvSpPr>
          <p:nvPr>
            <p:ph type="body"/>
          </p:nvPr>
        </p:nvSpPr>
        <p:spPr>
          <a:xfrm>
            <a:off x="262908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0"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1" name="PlaceHolder 1"/>
          <p:cNvSpPr>
            <a:spLocks noGrp="1"/>
          </p:cNvSpPr>
          <p:nvPr>
            <p:ph type="subTitle"/>
          </p:nvPr>
        </p:nvSpPr>
        <p:spPr>
          <a:xfrm>
            <a:off x="1828800" y="380880"/>
            <a:ext cx="6629040" cy="247284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8" name="PlaceHolder 2"/>
          <p:cNvSpPr>
            <a:spLocks noGrp="1"/>
          </p:cNvSpPr>
          <p:nvPr>
            <p:ph type="subTitle"/>
          </p:nvPr>
        </p:nvSpPr>
        <p:spPr>
          <a:xfrm>
            <a:off x="685800" y="1371600"/>
            <a:ext cx="3792240" cy="472392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53"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54" name="PlaceHolder 3"/>
          <p:cNvSpPr>
            <a:spLocks noGrp="1"/>
          </p:cNvSpPr>
          <p:nvPr>
            <p:ph type="body"/>
          </p:nvPr>
        </p:nvSpPr>
        <p:spPr>
          <a:xfrm>
            <a:off x="262908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55" name="PlaceHolder 4"/>
          <p:cNvSpPr>
            <a:spLocks noGrp="1"/>
          </p:cNvSpPr>
          <p:nvPr>
            <p:ph type="body"/>
          </p:nvPr>
        </p:nvSpPr>
        <p:spPr>
          <a:xfrm>
            <a:off x="68580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57" name="PlaceHolder 2"/>
          <p:cNvSpPr>
            <a:spLocks noGrp="1"/>
          </p:cNvSpPr>
          <p:nvPr>
            <p:ph type="body"/>
          </p:nvPr>
        </p:nvSpPr>
        <p:spPr>
          <a:xfrm>
            <a:off x="68580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58"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59" name="PlaceHolder 4"/>
          <p:cNvSpPr>
            <a:spLocks noGrp="1"/>
          </p:cNvSpPr>
          <p:nvPr>
            <p:ph type="body"/>
          </p:nvPr>
        </p:nvSpPr>
        <p:spPr>
          <a:xfrm>
            <a:off x="262908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61"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62"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63" name="PlaceHolder 4"/>
          <p:cNvSpPr>
            <a:spLocks noGrp="1"/>
          </p:cNvSpPr>
          <p:nvPr>
            <p:ph type="body"/>
          </p:nvPr>
        </p:nvSpPr>
        <p:spPr>
          <a:xfrm>
            <a:off x="685800" y="38394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65" name="PlaceHolder 2"/>
          <p:cNvSpPr>
            <a:spLocks noGrp="1"/>
          </p:cNvSpPr>
          <p:nvPr>
            <p:ph type="body"/>
          </p:nvPr>
        </p:nvSpPr>
        <p:spPr>
          <a:xfrm>
            <a:off x="685800" y="13716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66" name="PlaceHolder 3"/>
          <p:cNvSpPr>
            <a:spLocks noGrp="1"/>
          </p:cNvSpPr>
          <p:nvPr>
            <p:ph type="body"/>
          </p:nvPr>
        </p:nvSpPr>
        <p:spPr>
          <a:xfrm>
            <a:off x="685800" y="38394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68"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69"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70" name="PlaceHolder 4"/>
          <p:cNvSpPr>
            <a:spLocks noGrp="1"/>
          </p:cNvSpPr>
          <p:nvPr>
            <p:ph type="body"/>
          </p:nvPr>
        </p:nvSpPr>
        <p:spPr>
          <a:xfrm>
            <a:off x="68580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71" name="PlaceHolder 5"/>
          <p:cNvSpPr>
            <a:spLocks noGrp="1"/>
          </p:cNvSpPr>
          <p:nvPr>
            <p:ph type="body"/>
          </p:nvPr>
        </p:nvSpPr>
        <p:spPr>
          <a:xfrm>
            <a:off x="262908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73" name="PlaceHolder 2"/>
          <p:cNvSpPr>
            <a:spLocks noGrp="1"/>
          </p:cNvSpPr>
          <p:nvPr>
            <p:ph type="body"/>
          </p:nvPr>
        </p:nvSpPr>
        <p:spPr>
          <a:xfrm>
            <a:off x="68580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74" name="PlaceHolder 3"/>
          <p:cNvSpPr>
            <a:spLocks noGrp="1"/>
          </p:cNvSpPr>
          <p:nvPr>
            <p:ph type="body"/>
          </p:nvPr>
        </p:nvSpPr>
        <p:spPr>
          <a:xfrm>
            <a:off x="196812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75" name="PlaceHolder 4"/>
          <p:cNvSpPr>
            <a:spLocks noGrp="1"/>
          </p:cNvSpPr>
          <p:nvPr>
            <p:ph type="body"/>
          </p:nvPr>
        </p:nvSpPr>
        <p:spPr>
          <a:xfrm>
            <a:off x="325008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76" name="PlaceHolder 5"/>
          <p:cNvSpPr>
            <a:spLocks noGrp="1"/>
          </p:cNvSpPr>
          <p:nvPr>
            <p:ph type="body"/>
          </p:nvPr>
        </p:nvSpPr>
        <p:spPr>
          <a:xfrm>
            <a:off x="68580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77" name="PlaceHolder 6"/>
          <p:cNvSpPr>
            <a:spLocks noGrp="1"/>
          </p:cNvSpPr>
          <p:nvPr>
            <p:ph type="body"/>
          </p:nvPr>
        </p:nvSpPr>
        <p:spPr>
          <a:xfrm>
            <a:off x="196812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78" name="PlaceHolder 7"/>
          <p:cNvSpPr>
            <a:spLocks noGrp="1"/>
          </p:cNvSpPr>
          <p:nvPr>
            <p:ph type="body"/>
          </p:nvPr>
        </p:nvSpPr>
        <p:spPr>
          <a:xfrm>
            <a:off x="325008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34"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35" name="PlaceHolder 2"/>
          <p:cNvSpPr>
            <a:spLocks noGrp="1"/>
          </p:cNvSpPr>
          <p:nvPr>
            <p:ph type="subTitle"/>
          </p:nvPr>
        </p:nvSpPr>
        <p:spPr>
          <a:xfrm>
            <a:off x="685800" y="1371600"/>
            <a:ext cx="3792240" cy="472392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36"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37" name="PlaceHolder 2"/>
          <p:cNvSpPr>
            <a:spLocks noGrp="1"/>
          </p:cNvSpPr>
          <p:nvPr>
            <p:ph type="body"/>
          </p:nvPr>
        </p:nvSpPr>
        <p:spPr>
          <a:xfrm>
            <a:off x="685800" y="1371600"/>
            <a:ext cx="3792240" cy="472392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38"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39" name="PlaceHolder 2"/>
          <p:cNvSpPr>
            <a:spLocks noGrp="1"/>
          </p:cNvSpPr>
          <p:nvPr>
            <p:ph type="body"/>
          </p:nvPr>
        </p:nvSpPr>
        <p:spPr>
          <a:xfrm>
            <a:off x="68580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40" name="PlaceHolder 3"/>
          <p:cNvSpPr>
            <a:spLocks noGrp="1"/>
          </p:cNvSpPr>
          <p:nvPr>
            <p:ph type="body"/>
          </p:nvPr>
        </p:nvSpPr>
        <p:spPr>
          <a:xfrm>
            <a:off x="262908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0" name="PlaceHolder 2"/>
          <p:cNvSpPr>
            <a:spLocks noGrp="1"/>
          </p:cNvSpPr>
          <p:nvPr>
            <p:ph type="body"/>
          </p:nvPr>
        </p:nvSpPr>
        <p:spPr>
          <a:xfrm>
            <a:off x="685800" y="1371600"/>
            <a:ext cx="3792240" cy="472392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41"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42" name="PlaceHolder 1"/>
          <p:cNvSpPr>
            <a:spLocks noGrp="1"/>
          </p:cNvSpPr>
          <p:nvPr>
            <p:ph type="subTitle"/>
          </p:nvPr>
        </p:nvSpPr>
        <p:spPr>
          <a:xfrm>
            <a:off x="1828800" y="380880"/>
            <a:ext cx="6629040" cy="247284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44"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45" name="PlaceHolder 3"/>
          <p:cNvSpPr>
            <a:spLocks noGrp="1"/>
          </p:cNvSpPr>
          <p:nvPr>
            <p:ph type="body"/>
          </p:nvPr>
        </p:nvSpPr>
        <p:spPr>
          <a:xfrm>
            <a:off x="262908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46" name="PlaceHolder 4"/>
          <p:cNvSpPr>
            <a:spLocks noGrp="1"/>
          </p:cNvSpPr>
          <p:nvPr>
            <p:ph type="body"/>
          </p:nvPr>
        </p:nvSpPr>
        <p:spPr>
          <a:xfrm>
            <a:off x="68580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47"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48" name="PlaceHolder 2"/>
          <p:cNvSpPr>
            <a:spLocks noGrp="1"/>
          </p:cNvSpPr>
          <p:nvPr>
            <p:ph type="body"/>
          </p:nvPr>
        </p:nvSpPr>
        <p:spPr>
          <a:xfrm>
            <a:off x="68580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49"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50" name="PlaceHolder 4"/>
          <p:cNvSpPr>
            <a:spLocks noGrp="1"/>
          </p:cNvSpPr>
          <p:nvPr>
            <p:ph type="body"/>
          </p:nvPr>
        </p:nvSpPr>
        <p:spPr>
          <a:xfrm>
            <a:off x="262908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51"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52"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53"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54" name="PlaceHolder 4"/>
          <p:cNvSpPr>
            <a:spLocks noGrp="1"/>
          </p:cNvSpPr>
          <p:nvPr>
            <p:ph type="body"/>
          </p:nvPr>
        </p:nvSpPr>
        <p:spPr>
          <a:xfrm>
            <a:off x="685800" y="38394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5"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56" name="PlaceHolder 2"/>
          <p:cNvSpPr>
            <a:spLocks noGrp="1"/>
          </p:cNvSpPr>
          <p:nvPr>
            <p:ph type="body"/>
          </p:nvPr>
        </p:nvSpPr>
        <p:spPr>
          <a:xfrm>
            <a:off x="685800" y="13716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57" name="PlaceHolder 3"/>
          <p:cNvSpPr>
            <a:spLocks noGrp="1"/>
          </p:cNvSpPr>
          <p:nvPr>
            <p:ph type="body"/>
          </p:nvPr>
        </p:nvSpPr>
        <p:spPr>
          <a:xfrm>
            <a:off x="685800" y="38394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59"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0"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1" name="PlaceHolder 4"/>
          <p:cNvSpPr>
            <a:spLocks noGrp="1"/>
          </p:cNvSpPr>
          <p:nvPr>
            <p:ph type="body"/>
          </p:nvPr>
        </p:nvSpPr>
        <p:spPr>
          <a:xfrm>
            <a:off x="68580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2" name="PlaceHolder 5"/>
          <p:cNvSpPr>
            <a:spLocks noGrp="1"/>
          </p:cNvSpPr>
          <p:nvPr>
            <p:ph type="body"/>
          </p:nvPr>
        </p:nvSpPr>
        <p:spPr>
          <a:xfrm>
            <a:off x="262908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63"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64" name="PlaceHolder 2"/>
          <p:cNvSpPr>
            <a:spLocks noGrp="1"/>
          </p:cNvSpPr>
          <p:nvPr>
            <p:ph type="body"/>
          </p:nvPr>
        </p:nvSpPr>
        <p:spPr>
          <a:xfrm>
            <a:off x="68580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5" name="PlaceHolder 3"/>
          <p:cNvSpPr>
            <a:spLocks noGrp="1"/>
          </p:cNvSpPr>
          <p:nvPr>
            <p:ph type="body"/>
          </p:nvPr>
        </p:nvSpPr>
        <p:spPr>
          <a:xfrm>
            <a:off x="196812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6" name="PlaceHolder 4"/>
          <p:cNvSpPr>
            <a:spLocks noGrp="1"/>
          </p:cNvSpPr>
          <p:nvPr>
            <p:ph type="body"/>
          </p:nvPr>
        </p:nvSpPr>
        <p:spPr>
          <a:xfrm>
            <a:off x="3250080" y="13716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7" name="PlaceHolder 5"/>
          <p:cNvSpPr>
            <a:spLocks noGrp="1"/>
          </p:cNvSpPr>
          <p:nvPr>
            <p:ph type="body"/>
          </p:nvPr>
        </p:nvSpPr>
        <p:spPr>
          <a:xfrm>
            <a:off x="68580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8" name="PlaceHolder 6"/>
          <p:cNvSpPr>
            <a:spLocks noGrp="1"/>
          </p:cNvSpPr>
          <p:nvPr>
            <p:ph type="body"/>
          </p:nvPr>
        </p:nvSpPr>
        <p:spPr>
          <a:xfrm>
            <a:off x="196812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9" name="PlaceHolder 7"/>
          <p:cNvSpPr>
            <a:spLocks noGrp="1"/>
          </p:cNvSpPr>
          <p:nvPr>
            <p:ph type="body"/>
          </p:nvPr>
        </p:nvSpPr>
        <p:spPr>
          <a:xfrm>
            <a:off x="3250080" y="3839400"/>
            <a:ext cx="122076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2" name="PlaceHolder 2"/>
          <p:cNvSpPr>
            <a:spLocks noGrp="1"/>
          </p:cNvSpPr>
          <p:nvPr>
            <p:ph type="body"/>
          </p:nvPr>
        </p:nvSpPr>
        <p:spPr>
          <a:xfrm>
            <a:off x="68580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3" name="PlaceHolder 3"/>
          <p:cNvSpPr>
            <a:spLocks noGrp="1"/>
          </p:cNvSpPr>
          <p:nvPr>
            <p:ph type="body"/>
          </p:nvPr>
        </p:nvSpPr>
        <p:spPr>
          <a:xfrm>
            <a:off x="262908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1828800" y="380880"/>
            <a:ext cx="6629040" cy="247284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17"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8" name="PlaceHolder 3"/>
          <p:cNvSpPr>
            <a:spLocks noGrp="1"/>
          </p:cNvSpPr>
          <p:nvPr>
            <p:ph type="body"/>
          </p:nvPr>
        </p:nvSpPr>
        <p:spPr>
          <a:xfrm>
            <a:off x="262908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19" name="PlaceHolder 4"/>
          <p:cNvSpPr>
            <a:spLocks noGrp="1"/>
          </p:cNvSpPr>
          <p:nvPr>
            <p:ph type="body"/>
          </p:nvPr>
        </p:nvSpPr>
        <p:spPr>
          <a:xfrm>
            <a:off x="68580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1" name="PlaceHolder 2"/>
          <p:cNvSpPr>
            <a:spLocks noGrp="1"/>
          </p:cNvSpPr>
          <p:nvPr>
            <p:ph type="body"/>
          </p:nvPr>
        </p:nvSpPr>
        <p:spPr>
          <a:xfrm>
            <a:off x="685800" y="1371600"/>
            <a:ext cx="1850400" cy="472392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2"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3" name="PlaceHolder 4"/>
          <p:cNvSpPr>
            <a:spLocks noGrp="1"/>
          </p:cNvSpPr>
          <p:nvPr>
            <p:ph type="body"/>
          </p:nvPr>
        </p:nvSpPr>
        <p:spPr>
          <a:xfrm>
            <a:off x="2629080" y="38394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1828800" y="380880"/>
            <a:ext cx="6629040" cy="533160"/>
          </a:xfrm>
          <a:prstGeom prst="rect">
            <a:avLst/>
          </a:prstGeom>
        </p:spPr>
        <p:txBody>
          <a:bodyPr lIns="0" tIns="0" rIns="0" bIns="0" anchor="ctr">
            <a:noAutofit/>
          </a:bodyPr>
          <a:lstStyle/>
          <a:p>
            <a:endParaRPr lang="en-US" sz="1800" b="0" strike="noStrike" spc="-1">
              <a:solidFill>
                <a:srgbClr val="000000"/>
              </a:solidFill>
              <a:latin typeface="Arial"/>
            </a:endParaRPr>
          </a:p>
        </p:txBody>
      </p:sp>
      <p:sp>
        <p:nvSpPr>
          <p:cNvPr id="25" name="PlaceHolder 2"/>
          <p:cNvSpPr>
            <a:spLocks noGrp="1"/>
          </p:cNvSpPr>
          <p:nvPr>
            <p:ph type="body"/>
          </p:nvPr>
        </p:nvSpPr>
        <p:spPr>
          <a:xfrm>
            <a:off x="68580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 name="PlaceHolder 3"/>
          <p:cNvSpPr>
            <a:spLocks noGrp="1"/>
          </p:cNvSpPr>
          <p:nvPr>
            <p:ph type="body"/>
          </p:nvPr>
        </p:nvSpPr>
        <p:spPr>
          <a:xfrm>
            <a:off x="2629080" y="1371600"/>
            <a:ext cx="1850400" cy="22532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7" name="PlaceHolder 4"/>
          <p:cNvSpPr>
            <a:spLocks noGrp="1"/>
          </p:cNvSpPr>
          <p:nvPr>
            <p:ph type="body"/>
          </p:nvPr>
        </p:nvSpPr>
        <p:spPr>
          <a:xfrm>
            <a:off x="685800" y="3839400"/>
            <a:ext cx="3792240" cy="22532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Line 3"/>
          <p:cNvSpPr/>
          <p:nvPr/>
        </p:nvSpPr>
        <p:spPr>
          <a:xfrm>
            <a:off x="685800" y="1066680"/>
            <a:ext cx="7772400" cy="0"/>
          </a:xfrm>
          <a:prstGeom prst="line">
            <a:avLst/>
          </a:prstGeom>
          <a:ln w="38160">
            <a:solidFill>
              <a:srgbClr val="003399"/>
            </a:solidFill>
            <a:round/>
          </a:ln>
        </p:spPr>
        <p:style>
          <a:lnRef idx="0">
            <a:scrgbClr r="0" g="0" b="0"/>
          </a:lnRef>
          <a:fillRef idx="0">
            <a:scrgbClr r="0" g="0" b="0"/>
          </a:fillRef>
          <a:effectRef idx="0">
            <a:scrgbClr r="0" g="0" b="0"/>
          </a:effectRef>
          <a:fontRef idx="minor"/>
        </p:style>
      </p:sp>
      <p:sp>
        <p:nvSpPr>
          <p:cNvPr id="8" name="Line 4"/>
          <p:cNvSpPr/>
          <p:nvPr/>
        </p:nvSpPr>
        <p:spPr>
          <a:xfrm>
            <a:off x="685800" y="6248520"/>
            <a:ext cx="7772400" cy="0"/>
          </a:xfrm>
          <a:prstGeom prst="line">
            <a:avLst/>
          </a:prstGeom>
          <a:ln w="28440">
            <a:solidFill>
              <a:srgbClr val="000066"/>
            </a:solidFill>
            <a:round/>
          </a:ln>
        </p:spPr>
        <p:style>
          <a:lnRef idx="0">
            <a:scrgbClr r="0" g="0" b="0"/>
          </a:lnRef>
          <a:fillRef idx="0">
            <a:scrgbClr r="0" g="0" b="0"/>
          </a:fillRef>
          <a:effectRef idx="0">
            <a:scrgbClr r="0" g="0" b="0"/>
          </a:effectRef>
          <a:fontRef idx="minor"/>
        </p:style>
      </p:sp>
      <p:sp>
        <p:nvSpPr>
          <p:cNvPr id="2" name="Line 5"/>
          <p:cNvSpPr/>
          <p:nvPr/>
        </p:nvSpPr>
        <p:spPr>
          <a:xfrm>
            <a:off x="2057400" y="1143000"/>
            <a:ext cx="6400800" cy="0"/>
          </a:xfrm>
          <a:prstGeom prst="line">
            <a:avLst/>
          </a:prstGeom>
          <a:ln w="19080">
            <a:solidFill>
              <a:srgbClr val="003399"/>
            </a:solidFill>
            <a:round/>
          </a:ln>
        </p:spPr>
        <p:style>
          <a:lnRef idx="0">
            <a:scrgbClr r="0" g="0" b="0"/>
          </a:lnRef>
          <a:fillRef idx="0">
            <a:scrgbClr r="0" g="0" b="0"/>
          </a:fillRef>
          <a:effectRef idx="0">
            <a:scrgbClr r="0" g="0" b="0"/>
          </a:effectRef>
          <a:fontRef idx="minor"/>
        </p:style>
      </p:sp>
      <p:sp>
        <p:nvSpPr>
          <p:cNvPr id="3" name="Line 6"/>
          <p:cNvSpPr/>
          <p:nvPr/>
        </p:nvSpPr>
        <p:spPr>
          <a:xfrm>
            <a:off x="685800" y="6172200"/>
            <a:ext cx="6324480" cy="0"/>
          </a:xfrm>
          <a:prstGeom prst="line">
            <a:avLst/>
          </a:prstGeom>
          <a:ln w="9360">
            <a:solidFill>
              <a:srgbClr val="000066"/>
            </a:solidFill>
            <a:round/>
          </a:ln>
        </p:spPr>
        <p:style>
          <a:lnRef idx="0">
            <a:scrgbClr r="0" g="0" b="0"/>
          </a:lnRef>
          <a:fillRef idx="0">
            <a:scrgbClr r="0" g="0" b="0"/>
          </a:fillRef>
          <a:effectRef idx="0">
            <a:scrgbClr r="0" g="0" b="0"/>
          </a:effectRef>
          <a:fontRef idx="minor"/>
        </p:style>
      </p:sp>
      <p:pic>
        <p:nvPicPr>
          <p:cNvPr id="4" name="Picture 5"/>
          <p:cNvPicPr/>
          <p:nvPr/>
        </p:nvPicPr>
        <p:blipFill>
          <a:blip r:embed="rId15"/>
          <a:srcRect l="6311" t="10150" r="7760"/>
          <a:stretch/>
        </p:blipFill>
        <p:spPr>
          <a:xfrm>
            <a:off x="55800" y="74880"/>
            <a:ext cx="1645200" cy="808200"/>
          </a:xfrm>
          <a:prstGeom prst="rect">
            <a:avLst/>
          </a:prstGeom>
          <a:ln w="0">
            <a:noFill/>
          </a:ln>
        </p:spPr>
      </p:pic>
      <p:sp>
        <p:nvSpPr>
          <p:cNvPr id="5" name="PlaceHolder 1"/>
          <p:cNvSpPr>
            <a:spLocks noGrp="1"/>
          </p:cNvSpPr>
          <p:nvPr>
            <p:ph type="title"/>
          </p:nvPr>
        </p:nvSpPr>
        <p:spPr>
          <a:xfrm>
            <a:off x="1828800" y="380880"/>
            <a:ext cx="6629040" cy="533160"/>
          </a:xfrm>
          <a:prstGeom prst="rect">
            <a:avLst/>
          </a:prstGeom>
        </p:spPr>
        <p:txBody>
          <a:bodyPr lIns="0" tIns="0" rIns="0" bIns="0" anchor="ctr">
            <a:noAutofit/>
          </a:bodyPr>
          <a:lstStyle/>
          <a:p>
            <a:r>
              <a:rPr lang="en-US" sz="4400" b="0" strike="noStrike" spc="-1">
                <a:solidFill>
                  <a:srgbClr val="000000"/>
                </a:solidFill>
                <a:latin typeface="Arial"/>
              </a:rPr>
              <a:t>Click to edit the title text format</a:t>
            </a:r>
          </a:p>
        </p:txBody>
      </p:sp>
      <p:sp>
        <p:nvSpPr>
          <p:cNvPr id="6"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0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75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 name="Line 3"/>
          <p:cNvSpPr/>
          <p:nvPr/>
        </p:nvSpPr>
        <p:spPr>
          <a:xfrm>
            <a:off x="685800" y="1066680"/>
            <a:ext cx="7772400" cy="0"/>
          </a:xfrm>
          <a:prstGeom prst="line">
            <a:avLst/>
          </a:prstGeom>
          <a:ln w="38160">
            <a:solidFill>
              <a:srgbClr val="003399"/>
            </a:solidFill>
            <a:round/>
          </a:ln>
        </p:spPr>
        <p:style>
          <a:lnRef idx="0">
            <a:scrgbClr r="0" g="0" b="0"/>
          </a:lnRef>
          <a:fillRef idx="0">
            <a:scrgbClr r="0" g="0" b="0"/>
          </a:fillRef>
          <a:effectRef idx="0">
            <a:scrgbClr r="0" g="0" b="0"/>
          </a:effectRef>
          <a:fontRef idx="minor"/>
        </p:style>
      </p:sp>
      <p:sp>
        <p:nvSpPr>
          <p:cNvPr id="136" name="Line 4"/>
          <p:cNvSpPr/>
          <p:nvPr/>
        </p:nvSpPr>
        <p:spPr>
          <a:xfrm>
            <a:off x="685800" y="6248520"/>
            <a:ext cx="7772400" cy="0"/>
          </a:xfrm>
          <a:prstGeom prst="line">
            <a:avLst/>
          </a:prstGeom>
          <a:ln w="28440">
            <a:solidFill>
              <a:srgbClr val="000066"/>
            </a:solidFill>
            <a:round/>
          </a:ln>
        </p:spPr>
        <p:style>
          <a:lnRef idx="0">
            <a:scrgbClr r="0" g="0" b="0"/>
          </a:lnRef>
          <a:fillRef idx="0">
            <a:scrgbClr r="0" g="0" b="0"/>
          </a:fillRef>
          <a:effectRef idx="0">
            <a:scrgbClr r="0" g="0" b="0"/>
          </a:effectRef>
          <a:fontRef idx="minor"/>
        </p:style>
      </p:sp>
      <p:sp>
        <p:nvSpPr>
          <p:cNvPr id="137" name="Line 5"/>
          <p:cNvSpPr/>
          <p:nvPr/>
        </p:nvSpPr>
        <p:spPr>
          <a:xfrm>
            <a:off x="2057400" y="1143000"/>
            <a:ext cx="6400800" cy="0"/>
          </a:xfrm>
          <a:prstGeom prst="line">
            <a:avLst/>
          </a:prstGeom>
          <a:ln w="19080">
            <a:solidFill>
              <a:srgbClr val="003399"/>
            </a:solidFill>
            <a:round/>
          </a:ln>
        </p:spPr>
        <p:style>
          <a:lnRef idx="0">
            <a:scrgbClr r="0" g="0" b="0"/>
          </a:lnRef>
          <a:fillRef idx="0">
            <a:scrgbClr r="0" g="0" b="0"/>
          </a:fillRef>
          <a:effectRef idx="0">
            <a:scrgbClr r="0" g="0" b="0"/>
          </a:effectRef>
          <a:fontRef idx="minor"/>
        </p:style>
      </p:sp>
      <p:sp>
        <p:nvSpPr>
          <p:cNvPr id="138" name="Line 6"/>
          <p:cNvSpPr/>
          <p:nvPr/>
        </p:nvSpPr>
        <p:spPr>
          <a:xfrm>
            <a:off x="685800" y="6172200"/>
            <a:ext cx="6324480" cy="0"/>
          </a:xfrm>
          <a:prstGeom prst="line">
            <a:avLst/>
          </a:prstGeom>
          <a:ln w="9360">
            <a:solidFill>
              <a:srgbClr val="000066"/>
            </a:solidFill>
            <a:round/>
          </a:ln>
        </p:spPr>
        <p:style>
          <a:lnRef idx="0">
            <a:scrgbClr r="0" g="0" b="0"/>
          </a:lnRef>
          <a:fillRef idx="0">
            <a:scrgbClr r="0" g="0" b="0"/>
          </a:fillRef>
          <a:effectRef idx="0">
            <a:scrgbClr r="0" g="0" b="0"/>
          </a:effectRef>
          <a:fontRef idx="minor"/>
        </p:style>
      </p:sp>
      <p:sp>
        <p:nvSpPr>
          <p:cNvPr id="139" name="TextShape 7"/>
          <p:cNvSpPr/>
          <p:nvPr/>
        </p:nvSpPr>
        <p:spPr>
          <a:xfrm>
            <a:off x="2700000" y="6320160"/>
            <a:ext cx="3779640" cy="4723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GB" sz="1200" b="0" strike="noStrike" spc="-1">
                <a:solidFill>
                  <a:srgbClr val="CCCCCC"/>
                </a:solidFill>
                <a:latin typeface="Arial"/>
                <a:ea typeface="DejaVu Sans"/>
              </a:rPr>
              <a:t>Global Phasing Ltd</a:t>
            </a:r>
            <a:endParaRPr lang="en-GB" sz="1200" b="0" strike="noStrike" spc="-1">
              <a:latin typeface="Arial"/>
            </a:endParaRPr>
          </a:p>
          <a:p>
            <a:pPr algn="ctr">
              <a:lnSpc>
                <a:spcPct val="100000"/>
              </a:lnSpc>
            </a:pPr>
            <a:r>
              <a:rPr lang="en-GB" sz="1200" b="0" strike="noStrike" spc="-1">
                <a:solidFill>
                  <a:srgbClr val="CCCCCC"/>
                </a:solidFill>
                <a:latin typeface="Arial"/>
                <a:ea typeface="DejaVu Sans"/>
              </a:rPr>
              <a:t>2021</a:t>
            </a:r>
            <a:endParaRPr lang="en-GB" sz="1200" b="0" strike="noStrike" spc="-1">
              <a:latin typeface="Arial"/>
            </a:endParaRPr>
          </a:p>
        </p:txBody>
      </p:sp>
      <p:pic>
        <p:nvPicPr>
          <p:cNvPr id="140" name="Picture 47"/>
          <p:cNvPicPr/>
          <p:nvPr/>
        </p:nvPicPr>
        <p:blipFill>
          <a:blip r:embed="rId14"/>
          <a:srcRect l="6311" t="10150" r="7760"/>
          <a:stretch/>
        </p:blipFill>
        <p:spPr>
          <a:xfrm>
            <a:off x="55440" y="74880"/>
            <a:ext cx="1645200" cy="808200"/>
          </a:xfrm>
          <a:prstGeom prst="rect">
            <a:avLst/>
          </a:prstGeom>
          <a:ln w="0">
            <a:noFill/>
          </a:ln>
        </p:spPr>
      </p:pic>
      <p:sp>
        <p:nvSpPr>
          <p:cNvPr id="141" name="PlaceHolder 1"/>
          <p:cNvSpPr>
            <a:spLocks noGrp="1"/>
          </p:cNvSpPr>
          <p:nvPr>
            <p:ph type="title"/>
          </p:nvPr>
        </p:nvSpPr>
        <p:spPr>
          <a:xfrm>
            <a:off x="1828800" y="380880"/>
            <a:ext cx="6629040" cy="533160"/>
          </a:xfrm>
          <a:prstGeom prst="rect">
            <a:avLst/>
          </a:prstGeom>
        </p:spPr>
        <p:txBody>
          <a:bodyPr lIns="0" tIns="0" rIns="0" bIns="0" anchor="ctr">
            <a:noAutofit/>
          </a:bodyPr>
          <a:lstStyle/>
          <a:p>
            <a:r>
              <a:rPr lang="en-US" sz="4400" b="0" strike="noStrike" spc="-1">
                <a:solidFill>
                  <a:srgbClr val="000000"/>
                </a:solidFill>
                <a:latin typeface="Arial"/>
              </a:rPr>
              <a:t>Click to edit the title text format</a:t>
            </a:r>
          </a:p>
        </p:txBody>
      </p:sp>
      <p:sp>
        <p:nvSpPr>
          <p:cNvPr id="142" name="PlaceHolder 2"/>
          <p:cNvSpPr>
            <a:spLocks noGrp="1"/>
          </p:cNvSpPr>
          <p:nvPr>
            <p:ph type="body"/>
          </p:nvPr>
        </p:nvSpPr>
        <p:spPr>
          <a:xfrm>
            <a:off x="685800" y="1371600"/>
            <a:ext cx="7772040" cy="4723920"/>
          </a:xfrm>
          <a:prstGeom prst="rect">
            <a:avLst/>
          </a:prstGeom>
        </p:spPr>
        <p:txBody>
          <a:bodyPr lIns="0" tIns="0" rIns="0" bIns="0">
            <a:no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8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6" name="Line 3"/>
          <p:cNvSpPr/>
          <p:nvPr/>
        </p:nvSpPr>
        <p:spPr>
          <a:xfrm>
            <a:off x="685800" y="1066680"/>
            <a:ext cx="7772400" cy="0"/>
          </a:xfrm>
          <a:prstGeom prst="line">
            <a:avLst/>
          </a:prstGeom>
          <a:ln w="38160">
            <a:solidFill>
              <a:srgbClr val="003399"/>
            </a:solidFill>
            <a:round/>
          </a:ln>
        </p:spPr>
        <p:style>
          <a:lnRef idx="0">
            <a:scrgbClr r="0" g="0" b="0"/>
          </a:lnRef>
          <a:fillRef idx="0">
            <a:scrgbClr r="0" g="0" b="0"/>
          </a:fillRef>
          <a:effectRef idx="0">
            <a:scrgbClr r="0" g="0" b="0"/>
          </a:effectRef>
          <a:fontRef idx="minor"/>
        </p:style>
      </p:sp>
      <p:sp>
        <p:nvSpPr>
          <p:cNvPr id="227" name="Line 4"/>
          <p:cNvSpPr/>
          <p:nvPr/>
        </p:nvSpPr>
        <p:spPr>
          <a:xfrm>
            <a:off x="685800" y="6248520"/>
            <a:ext cx="7772400" cy="0"/>
          </a:xfrm>
          <a:prstGeom prst="line">
            <a:avLst/>
          </a:prstGeom>
          <a:ln w="28440">
            <a:solidFill>
              <a:srgbClr val="000066"/>
            </a:solidFill>
            <a:round/>
          </a:ln>
        </p:spPr>
        <p:style>
          <a:lnRef idx="0">
            <a:scrgbClr r="0" g="0" b="0"/>
          </a:lnRef>
          <a:fillRef idx="0">
            <a:scrgbClr r="0" g="0" b="0"/>
          </a:fillRef>
          <a:effectRef idx="0">
            <a:scrgbClr r="0" g="0" b="0"/>
          </a:effectRef>
          <a:fontRef idx="minor"/>
        </p:style>
      </p:sp>
      <p:sp>
        <p:nvSpPr>
          <p:cNvPr id="228" name="Line 5"/>
          <p:cNvSpPr/>
          <p:nvPr/>
        </p:nvSpPr>
        <p:spPr>
          <a:xfrm>
            <a:off x="2057400" y="1143000"/>
            <a:ext cx="6400800" cy="0"/>
          </a:xfrm>
          <a:prstGeom prst="line">
            <a:avLst/>
          </a:prstGeom>
          <a:ln w="19080">
            <a:solidFill>
              <a:srgbClr val="003399"/>
            </a:solidFill>
            <a:round/>
          </a:ln>
        </p:spPr>
        <p:style>
          <a:lnRef idx="0">
            <a:scrgbClr r="0" g="0" b="0"/>
          </a:lnRef>
          <a:fillRef idx="0">
            <a:scrgbClr r="0" g="0" b="0"/>
          </a:fillRef>
          <a:effectRef idx="0">
            <a:scrgbClr r="0" g="0" b="0"/>
          </a:effectRef>
          <a:fontRef idx="minor"/>
        </p:style>
      </p:sp>
      <p:sp>
        <p:nvSpPr>
          <p:cNvPr id="229" name="Line 6"/>
          <p:cNvSpPr/>
          <p:nvPr/>
        </p:nvSpPr>
        <p:spPr>
          <a:xfrm>
            <a:off x="685800" y="6172200"/>
            <a:ext cx="6324480" cy="0"/>
          </a:xfrm>
          <a:prstGeom prst="line">
            <a:avLst/>
          </a:prstGeom>
          <a:ln w="9360">
            <a:solidFill>
              <a:srgbClr val="000066"/>
            </a:solidFill>
            <a:round/>
          </a:ln>
        </p:spPr>
        <p:style>
          <a:lnRef idx="0">
            <a:scrgbClr r="0" g="0" b="0"/>
          </a:lnRef>
          <a:fillRef idx="0">
            <a:scrgbClr r="0" g="0" b="0"/>
          </a:fillRef>
          <a:effectRef idx="0">
            <a:scrgbClr r="0" g="0" b="0"/>
          </a:effectRef>
          <a:fontRef idx="minor"/>
        </p:style>
      </p:sp>
      <p:pic>
        <p:nvPicPr>
          <p:cNvPr id="230" name="Picture 5"/>
          <p:cNvPicPr/>
          <p:nvPr/>
        </p:nvPicPr>
        <p:blipFill>
          <a:blip r:embed="rId14"/>
          <a:srcRect l="6311" t="10150" r="7760"/>
          <a:stretch/>
        </p:blipFill>
        <p:spPr>
          <a:xfrm>
            <a:off x="55800" y="74880"/>
            <a:ext cx="1645200" cy="808200"/>
          </a:xfrm>
          <a:prstGeom prst="rect">
            <a:avLst/>
          </a:prstGeom>
          <a:ln w="0">
            <a:noFill/>
          </a:ln>
        </p:spPr>
      </p:pic>
      <p:sp>
        <p:nvSpPr>
          <p:cNvPr id="231" name="PlaceHolder 1"/>
          <p:cNvSpPr>
            <a:spLocks noGrp="1"/>
          </p:cNvSpPr>
          <p:nvPr>
            <p:ph type="title"/>
          </p:nvPr>
        </p:nvSpPr>
        <p:spPr>
          <a:xfrm>
            <a:off x="1828800" y="380880"/>
            <a:ext cx="6629040" cy="533160"/>
          </a:xfrm>
          <a:prstGeom prst="rect">
            <a:avLst/>
          </a:prstGeom>
        </p:spPr>
        <p:txBody>
          <a:bodyPr lIns="0" tIns="0" rIns="0" bIns="0" anchor="ctr">
            <a:noAutofit/>
          </a:bodyPr>
          <a:lstStyle/>
          <a:p>
            <a:r>
              <a:rPr lang="en-US" sz="4400" b="0" strike="noStrike" spc="-1">
                <a:solidFill>
                  <a:srgbClr val="000000"/>
                </a:solidFill>
                <a:latin typeface="Arial"/>
              </a:rPr>
              <a:t>Click to edit the title text format</a:t>
            </a:r>
          </a:p>
        </p:txBody>
      </p:sp>
      <p:sp>
        <p:nvSpPr>
          <p:cNvPr id="232" name="PlaceHolder 2"/>
          <p:cNvSpPr>
            <a:spLocks noGrp="1"/>
          </p:cNvSpPr>
          <p:nvPr>
            <p:ph type="body"/>
          </p:nvPr>
        </p:nvSpPr>
        <p:spPr>
          <a:xfrm>
            <a:off x="685800" y="1371600"/>
            <a:ext cx="3792240" cy="4723920"/>
          </a:xfrm>
          <a:prstGeom prst="rect">
            <a:avLst/>
          </a:prstGeom>
        </p:spPr>
        <p:txBody>
          <a:bodyPr lIns="0" tIns="0" rIns="0" bIns="0">
            <a:no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800" b="0" strike="noStrike" spc="-1">
                <a:solidFill>
                  <a:srgbClr val="000000"/>
                </a:solidFill>
                <a:latin typeface="Arial"/>
              </a:rPr>
              <a:t>Seventh Outline Level</a:t>
            </a:r>
          </a:p>
        </p:txBody>
      </p:sp>
      <p:sp>
        <p:nvSpPr>
          <p:cNvPr id="233" name="PlaceHolder 3"/>
          <p:cNvSpPr>
            <a:spLocks noGrp="1"/>
          </p:cNvSpPr>
          <p:nvPr>
            <p:ph type="body"/>
          </p:nvPr>
        </p:nvSpPr>
        <p:spPr>
          <a:xfrm>
            <a:off x="4668480" y="1371600"/>
            <a:ext cx="3792240" cy="4723920"/>
          </a:xfrm>
          <a:prstGeom prst="rect">
            <a:avLst/>
          </a:prstGeom>
        </p:spPr>
        <p:txBody>
          <a:bodyPr lIns="0" tIns="0" rIns="0" bIns="0">
            <a:no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8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TextShape 1"/>
          <p:cNvSpPr/>
          <p:nvPr/>
        </p:nvSpPr>
        <p:spPr>
          <a:xfrm>
            <a:off x="685800" y="1439280"/>
            <a:ext cx="7772040" cy="4680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ctr">
              <a:lnSpc>
                <a:spcPct val="100000"/>
              </a:lnSpc>
            </a:pPr>
            <a:endParaRPr lang="en-GB" sz="2800" b="1" strike="noStrike" spc="-1" dirty="0">
              <a:solidFill>
                <a:srgbClr val="000066"/>
              </a:solidFill>
              <a:latin typeface="Arial"/>
              <a:ea typeface="DejaVu Sans"/>
            </a:endParaRPr>
          </a:p>
          <a:p>
            <a:pPr algn="ctr">
              <a:lnSpc>
                <a:spcPct val="100000"/>
              </a:lnSpc>
            </a:pPr>
            <a:r>
              <a:rPr lang="en-GB" sz="2800" b="1" strike="noStrike" spc="-1" dirty="0" err="1">
                <a:solidFill>
                  <a:srgbClr val="000066"/>
                </a:solidFill>
                <a:latin typeface="Arial"/>
                <a:ea typeface="DejaVu Sans"/>
              </a:rPr>
              <a:t>ISPyB</a:t>
            </a:r>
            <a:r>
              <a:rPr lang="en-GB" sz="2800" b="1" strike="noStrike" spc="-1" dirty="0">
                <a:solidFill>
                  <a:srgbClr val="000066"/>
                </a:solidFill>
                <a:latin typeface="Arial"/>
                <a:ea typeface="DejaVu Sans"/>
              </a:rPr>
              <a:t> Status Report for Global Phasing Ltd.</a:t>
            </a:r>
            <a:endParaRPr lang="en-GB" sz="2800" b="0" strike="noStrike" spc="-1" dirty="0">
              <a:latin typeface="Arial"/>
            </a:endParaRPr>
          </a:p>
          <a:p>
            <a:pPr algn="ctr">
              <a:lnSpc>
                <a:spcPct val="100000"/>
              </a:lnSpc>
            </a:pPr>
            <a:endParaRPr lang="en-GB" sz="2800" spc="-1" dirty="0">
              <a:latin typeface="Arial"/>
            </a:endParaRPr>
          </a:p>
          <a:p>
            <a:pPr algn="ctr">
              <a:lnSpc>
                <a:spcPct val="100000"/>
              </a:lnSpc>
            </a:pPr>
            <a:endParaRPr lang="en-GB" sz="2800" b="0" strike="noStrike" spc="-1" dirty="0">
              <a:latin typeface="Arial"/>
            </a:endParaRPr>
          </a:p>
          <a:p>
            <a:pPr algn="ctr">
              <a:lnSpc>
                <a:spcPct val="100000"/>
              </a:lnSpc>
            </a:pPr>
            <a:endParaRPr lang="en-GB" sz="2400" b="0" strike="noStrike" spc="-1" dirty="0">
              <a:latin typeface="Arial"/>
            </a:endParaRPr>
          </a:p>
          <a:p>
            <a:pPr algn="ctr">
              <a:lnSpc>
                <a:spcPct val="100000"/>
              </a:lnSpc>
            </a:pPr>
            <a:r>
              <a:rPr lang="en-GB" sz="2400" b="0" strike="noStrike" spc="-1" dirty="0">
                <a:solidFill>
                  <a:srgbClr val="002060"/>
                </a:solidFill>
                <a:latin typeface="Arial"/>
                <a:ea typeface="DejaVu Sans"/>
              </a:rPr>
              <a:t>Gerard Bricogne &amp; Collaborators</a:t>
            </a:r>
          </a:p>
          <a:p>
            <a:pPr algn="ctr">
              <a:lnSpc>
                <a:spcPct val="100000"/>
              </a:lnSpc>
            </a:pPr>
            <a:br>
              <a:rPr sz="2200" dirty="0"/>
            </a:br>
            <a:r>
              <a:rPr lang="en-GB" sz="2000" b="0" strike="noStrike" spc="-1" dirty="0">
                <a:solidFill>
                  <a:srgbClr val="002060"/>
                </a:solidFill>
                <a:latin typeface="Arial"/>
                <a:ea typeface="DejaVu Sans"/>
              </a:rPr>
              <a:t>Global Phasing Ltd, Cambridge, UK</a:t>
            </a:r>
            <a:br>
              <a:rPr lang="en-GB" sz="2200" b="0" strike="noStrike" spc="-1" dirty="0">
                <a:solidFill>
                  <a:srgbClr val="002060"/>
                </a:solidFill>
                <a:latin typeface="Arial"/>
                <a:ea typeface="DejaVu Sans"/>
              </a:rPr>
            </a:br>
            <a:endParaRPr lang="en-GB" sz="2200" b="0" strike="noStrike" spc="-1" dirty="0">
              <a:solidFill>
                <a:srgbClr val="002060"/>
              </a:solidFill>
              <a:latin typeface="Arial"/>
              <a:ea typeface="DejaVu Sans"/>
            </a:endParaRPr>
          </a:p>
          <a:p>
            <a:pPr algn="ctr">
              <a:lnSpc>
                <a:spcPct val="100000"/>
              </a:lnSpc>
            </a:pPr>
            <a:endParaRPr lang="en-GB" sz="2200" spc="-1" dirty="0">
              <a:solidFill>
                <a:srgbClr val="002060"/>
              </a:solidFill>
              <a:latin typeface="Arial"/>
            </a:endParaRPr>
          </a:p>
          <a:p>
            <a:pPr algn="ctr">
              <a:lnSpc>
                <a:spcPct val="100000"/>
              </a:lnSpc>
            </a:pPr>
            <a:endParaRPr lang="en-GB" sz="2200" b="0" strike="noStrike" spc="-1" dirty="0">
              <a:latin typeface="Arial"/>
            </a:endParaRPr>
          </a:p>
          <a:p>
            <a:pPr algn="ctr">
              <a:lnSpc>
                <a:spcPct val="100000"/>
              </a:lnSpc>
            </a:pPr>
            <a:endParaRPr lang="en-GB" sz="2400" b="0" strike="noStrike" spc="-1" dirty="0">
              <a:latin typeface="Arial"/>
            </a:endParaRPr>
          </a:p>
          <a:p>
            <a:pPr algn="r">
              <a:lnSpc>
                <a:spcPct val="100000"/>
              </a:lnSpc>
            </a:pPr>
            <a:r>
              <a:rPr lang="en-GB" b="0" strike="noStrike" spc="-1" dirty="0" err="1">
                <a:solidFill>
                  <a:srgbClr val="002060"/>
                </a:solidFill>
                <a:latin typeface="Arial"/>
                <a:ea typeface="DejaVu Sans"/>
              </a:rPr>
              <a:t>MXCuBE-ISPyB</a:t>
            </a:r>
            <a:r>
              <a:rPr lang="en-GB" b="0" strike="noStrike" spc="-1" dirty="0">
                <a:solidFill>
                  <a:srgbClr val="002060"/>
                </a:solidFill>
                <a:latin typeface="Arial"/>
                <a:ea typeface="DejaVu Sans"/>
              </a:rPr>
              <a:t> meeting, 20-22 November 2024, </a:t>
            </a:r>
            <a:r>
              <a:rPr lang="en-GB" spc="-1" dirty="0">
                <a:solidFill>
                  <a:srgbClr val="002060"/>
                </a:solidFill>
                <a:latin typeface="Arial"/>
                <a:ea typeface="DejaVu Sans"/>
              </a:rPr>
              <a:t>ELETTRA</a:t>
            </a:r>
            <a:endParaRPr lang="en-GB"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83C1E-8451-B63F-CF37-FC773060FCC1}"/>
              </a:ext>
            </a:extLst>
          </p:cNvPr>
          <p:cNvSpPr>
            <a:spLocks noGrp="1"/>
          </p:cNvSpPr>
          <p:nvPr>
            <p:ph type="title"/>
          </p:nvPr>
        </p:nvSpPr>
        <p:spPr/>
        <p:txBody>
          <a:bodyPr/>
          <a:lstStyle/>
          <a:p>
            <a:pPr algn="ctr"/>
            <a:r>
              <a:rPr lang="en-GB" sz="2800" dirty="0">
                <a:solidFill>
                  <a:schemeClr val="tx2"/>
                </a:solidFill>
              </a:rPr>
              <a:t>Our position on </a:t>
            </a:r>
            <a:r>
              <a:rPr lang="en-GB" sz="2800" dirty="0" err="1">
                <a:solidFill>
                  <a:schemeClr val="tx2"/>
                </a:solidFill>
              </a:rPr>
              <a:t>ISPyB</a:t>
            </a:r>
            <a:r>
              <a:rPr lang="en-GB" sz="2800" dirty="0">
                <a:solidFill>
                  <a:schemeClr val="tx2"/>
                </a:solidFill>
              </a:rPr>
              <a:t> – as of ALBA 2023</a:t>
            </a:r>
          </a:p>
        </p:txBody>
      </p:sp>
      <p:sp>
        <p:nvSpPr>
          <p:cNvPr id="3" name="Content Placeholder 2">
            <a:extLst>
              <a:ext uri="{FF2B5EF4-FFF2-40B4-BE49-F238E27FC236}">
                <a16:creationId xmlns:a16="http://schemas.microsoft.com/office/drawing/2014/main" id="{84B642DA-F718-970C-D98D-58F4BD20B7E2}"/>
              </a:ext>
            </a:extLst>
          </p:cNvPr>
          <p:cNvSpPr>
            <a:spLocks noGrp="1"/>
          </p:cNvSpPr>
          <p:nvPr>
            <p:ph idx="1"/>
          </p:nvPr>
        </p:nvSpPr>
        <p:spPr>
          <a:xfrm>
            <a:off x="479234" y="1456668"/>
            <a:ext cx="8356294" cy="4795284"/>
          </a:xfrm>
        </p:spPr>
        <p:txBody>
          <a:bodyPr>
            <a:normAutofit fontScale="92500" lnSpcReduction="10000"/>
          </a:bodyPr>
          <a:lstStyle/>
          <a:p>
            <a:r>
              <a:rPr lang="en-GB" sz="2200" dirty="0">
                <a:solidFill>
                  <a:schemeClr val="tx2"/>
                </a:solidFill>
              </a:rPr>
              <a:t>We are not a synchrotron, we are application developers, the relevant ones in the </a:t>
            </a:r>
            <a:r>
              <a:rPr lang="en-GB" sz="2200" dirty="0" err="1">
                <a:solidFill>
                  <a:schemeClr val="tx2"/>
                </a:solidFill>
              </a:rPr>
              <a:t>ISPyB</a:t>
            </a:r>
            <a:r>
              <a:rPr lang="en-GB" sz="2200" dirty="0">
                <a:solidFill>
                  <a:schemeClr val="tx2"/>
                </a:solidFill>
              </a:rPr>
              <a:t> context being the </a:t>
            </a:r>
            <a:r>
              <a:rPr lang="en-GB" sz="2200" b="1" dirty="0">
                <a:solidFill>
                  <a:schemeClr val="tx2"/>
                </a:solidFill>
              </a:rPr>
              <a:t>data collection Workflow</a:t>
            </a:r>
            <a:r>
              <a:rPr lang="en-GB" sz="2200" dirty="0">
                <a:solidFill>
                  <a:schemeClr val="tx2"/>
                </a:solidFill>
              </a:rPr>
              <a:t> and the processing programs </a:t>
            </a:r>
            <a:r>
              <a:rPr lang="en-GB" sz="2200" b="1" dirty="0" err="1">
                <a:solidFill>
                  <a:schemeClr val="tx2"/>
                </a:solidFill>
              </a:rPr>
              <a:t>autoPROC</a:t>
            </a:r>
            <a:r>
              <a:rPr lang="en-GB" sz="2200" dirty="0">
                <a:solidFill>
                  <a:schemeClr val="tx2"/>
                </a:solidFill>
              </a:rPr>
              <a:t> and </a:t>
            </a:r>
            <a:r>
              <a:rPr lang="en-GB" sz="2200" b="1" dirty="0">
                <a:solidFill>
                  <a:schemeClr val="tx2"/>
                </a:solidFill>
              </a:rPr>
              <a:t>STARANISO</a:t>
            </a:r>
            <a:r>
              <a:rPr lang="en-GB" sz="2200" dirty="0">
                <a:solidFill>
                  <a:schemeClr val="tx2"/>
                </a:solidFill>
              </a:rPr>
              <a:t>.</a:t>
            </a:r>
          </a:p>
          <a:p>
            <a:r>
              <a:rPr lang="en-GB" sz="2200" dirty="0">
                <a:solidFill>
                  <a:schemeClr val="tx2"/>
                </a:solidFill>
              </a:rPr>
              <a:t>We do have users, though, but very many of them only see </a:t>
            </a:r>
            <a:r>
              <a:rPr lang="en-GB" sz="2200" dirty="0" err="1">
                <a:solidFill>
                  <a:schemeClr val="tx2"/>
                </a:solidFill>
              </a:rPr>
              <a:t>autoPROC</a:t>
            </a:r>
            <a:r>
              <a:rPr lang="en-GB" sz="2200" dirty="0">
                <a:solidFill>
                  <a:schemeClr val="tx2"/>
                </a:solidFill>
              </a:rPr>
              <a:t> results as produced by the synchrotron auto-processing pipelines, archived in the </a:t>
            </a:r>
            <a:r>
              <a:rPr lang="en-GB" sz="2200" dirty="0" err="1">
                <a:solidFill>
                  <a:schemeClr val="tx2"/>
                </a:solidFill>
              </a:rPr>
              <a:t>ISPyB</a:t>
            </a:r>
            <a:r>
              <a:rPr lang="en-GB" sz="2200" dirty="0">
                <a:solidFill>
                  <a:schemeClr val="tx2"/>
                </a:solidFill>
              </a:rPr>
              <a:t> backend, and presented by its frontend(s).</a:t>
            </a:r>
          </a:p>
          <a:p>
            <a:r>
              <a:rPr lang="en-GB" sz="2200" dirty="0" err="1">
                <a:solidFill>
                  <a:schemeClr val="tx2"/>
                </a:solidFill>
              </a:rPr>
              <a:t>ISPyB</a:t>
            </a:r>
            <a:r>
              <a:rPr lang="en-GB" sz="2200" dirty="0">
                <a:solidFill>
                  <a:schemeClr val="tx2"/>
                </a:solidFill>
              </a:rPr>
              <a:t> therefore plays a central role in our ability to deliver the best value to our users, both academic and industrial, in a way that is inextricably linked to synchrotron auto-processing facilities.</a:t>
            </a:r>
          </a:p>
          <a:p>
            <a:r>
              <a:rPr lang="en-GB" sz="2200" dirty="0">
                <a:solidFill>
                  <a:schemeClr val="tx2"/>
                </a:solidFill>
              </a:rPr>
              <a:t>Through the development and deployment of our Workflow, we are also generators of data collection protocols whose execution creates several datasets that are inter-related through high-level metadata.</a:t>
            </a:r>
          </a:p>
          <a:p>
            <a:r>
              <a:rPr lang="en-GB" sz="2200" dirty="0">
                <a:solidFill>
                  <a:schemeClr val="tx2"/>
                </a:solidFill>
              </a:rPr>
              <a:t>These inter-relations </a:t>
            </a:r>
            <a:r>
              <a:rPr lang="en-GB" sz="2200" b="1" dirty="0">
                <a:solidFill>
                  <a:schemeClr val="tx2"/>
                </a:solidFill>
              </a:rPr>
              <a:t>cannot be represented</a:t>
            </a:r>
            <a:r>
              <a:rPr lang="en-GB" sz="2200" dirty="0">
                <a:solidFill>
                  <a:schemeClr val="tx2"/>
                </a:solidFill>
              </a:rPr>
              <a:t> within </a:t>
            </a:r>
            <a:r>
              <a:rPr lang="en-GB" sz="2200" dirty="0" err="1">
                <a:solidFill>
                  <a:schemeClr val="tx2"/>
                </a:solidFill>
              </a:rPr>
              <a:t>ISPyB</a:t>
            </a:r>
            <a:r>
              <a:rPr lang="en-GB" sz="2200" dirty="0">
                <a:solidFill>
                  <a:schemeClr val="tx2"/>
                </a:solidFill>
              </a:rPr>
              <a:t>, and the processing by </a:t>
            </a:r>
            <a:r>
              <a:rPr lang="en-GB" sz="2200" dirty="0" err="1">
                <a:solidFill>
                  <a:schemeClr val="tx2"/>
                </a:solidFill>
              </a:rPr>
              <a:t>autoPROC</a:t>
            </a:r>
            <a:r>
              <a:rPr lang="en-GB" sz="2200" dirty="0">
                <a:solidFill>
                  <a:schemeClr val="tx2"/>
                </a:solidFill>
              </a:rPr>
              <a:t> of such composite datasets produces a body of results for which </a:t>
            </a:r>
            <a:r>
              <a:rPr lang="en-GB" sz="2200" b="1" dirty="0">
                <a:solidFill>
                  <a:schemeClr val="tx2"/>
                </a:solidFill>
              </a:rPr>
              <a:t>no adequate presentation</a:t>
            </a:r>
            <a:r>
              <a:rPr lang="en-GB" sz="2200" dirty="0">
                <a:solidFill>
                  <a:schemeClr val="tx2"/>
                </a:solidFill>
              </a:rPr>
              <a:t> exists so far in the </a:t>
            </a:r>
            <a:r>
              <a:rPr lang="en-GB" sz="2200" dirty="0" err="1">
                <a:solidFill>
                  <a:schemeClr val="tx2"/>
                </a:solidFill>
              </a:rPr>
              <a:t>ISPyB</a:t>
            </a:r>
            <a:r>
              <a:rPr lang="en-GB" sz="2200" dirty="0">
                <a:solidFill>
                  <a:schemeClr val="tx2"/>
                </a:solidFill>
              </a:rPr>
              <a:t> frontends – this has been a long-standing issue.</a:t>
            </a:r>
          </a:p>
          <a:p>
            <a:pPr lvl="1">
              <a:spcAft>
                <a:spcPts val="600"/>
              </a:spcAft>
            </a:pPr>
            <a:r>
              <a:rPr lang="en-GB" sz="1600" dirty="0">
                <a:solidFill>
                  <a:schemeClr val="tx2"/>
                </a:solidFill>
              </a:rPr>
              <a:t>The outdated “</a:t>
            </a:r>
            <a:r>
              <a:rPr lang="en-GB" sz="1600" i="1" dirty="0">
                <a:solidFill>
                  <a:schemeClr val="tx2"/>
                </a:solidFill>
              </a:rPr>
              <a:t>one sample -&gt; one dataset -&gt; one processing result</a:t>
            </a:r>
            <a:r>
              <a:rPr lang="en-GB" sz="1600" dirty="0">
                <a:solidFill>
                  <a:schemeClr val="tx2"/>
                </a:solidFill>
              </a:rPr>
              <a:t>” paradigm still prevailed</a:t>
            </a:r>
          </a:p>
          <a:p>
            <a:pPr>
              <a:spcAft>
                <a:spcPts val="600"/>
              </a:spcAft>
            </a:pPr>
            <a:endParaRPr lang="en-GB" sz="2000" dirty="0">
              <a:solidFill>
                <a:schemeClr val="tx2"/>
              </a:solidFill>
            </a:endParaRPr>
          </a:p>
          <a:p>
            <a:pPr>
              <a:spcAft>
                <a:spcPts val="600"/>
              </a:spcAft>
            </a:pPr>
            <a:endParaRPr lang="en-GB" sz="2000" dirty="0">
              <a:solidFill>
                <a:schemeClr val="tx2"/>
              </a:solidFill>
            </a:endParaRPr>
          </a:p>
        </p:txBody>
      </p:sp>
    </p:spTree>
    <p:extLst>
      <p:ext uri="{BB962C8B-B14F-4D97-AF65-F5344CB8AC3E}">
        <p14:creationId xmlns:p14="http://schemas.microsoft.com/office/powerpoint/2010/main" val="15681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F87A-D677-CB5C-F94B-EE9D4C0E5A7D}"/>
              </a:ext>
            </a:extLst>
          </p:cNvPr>
          <p:cNvSpPr>
            <a:spLocks noGrp="1"/>
          </p:cNvSpPr>
          <p:nvPr>
            <p:ph type="title"/>
          </p:nvPr>
        </p:nvSpPr>
        <p:spPr>
          <a:xfrm>
            <a:off x="1740665" y="380880"/>
            <a:ext cx="6940627" cy="533160"/>
          </a:xfrm>
        </p:spPr>
        <p:txBody>
          <a:bodyPr/>
          <a:lstStyle/>
          <a:p>
            <a:pPr algn="ctr"/>
            <a:r>
              <a:rPr lang="en-GB" sz="2800" dirty="0">
                <a:solidFill>
                  <a:schemeClr val="tx2"/>
                </a:solidFill>
              </a:rPr>
              <a:t>A wind of change at the ALBA meeting</a:t>
            </a:r>
            <a:endParaRPr lang="en-GB" sz="2800" dirty="0"/>
          </a:p>
        </p:txBody>
      </p:sp>
      <p:sp>
        <p:nvSpPr>
          <p:cNvPr id="3" name="Content Placeholder 2">
            <a:extLst>
              <a:ext uri="{FF2B5EF4-FFF2-40B4-BE49-F238E27FC236}">
                <a16:creationId xmlns:a16="http://schemas.microsoft.com/office/drawing/2014/main" id="{7F208047-4D66-F614-CDB0-BC476F9B10C8}"/>
              </a:ext>
            </a:extLst>
          </p:cNvPr>
          <p:cNvSpPr>
            <a:spLocks noGrp="1"/>
          </p:cNvSpPr>
          <p:nvPr>
            <p:ph idx="1"/>
          </p:nvPr>
        </p:nvSpPr>
        <p:spPr>
          <a:xfrm>
            <a:off x="359596" y="1285311"/>
            <a:ext cx="8424808" cy="4862101"/>
          </a:xfrm>
        </p:spPr>
        <p:txBody>
          <a:bodyPr>
            <a:noAutofit/>
          </a:bodyPr>
          <a:lstStyle/>
          <a:p>
            <a:r>
              <a:rPr lang="en-GB" sz="2000" dirty="0">
                <a:solidFill>
                  <a:schemeClr val="tx2"/>
                </a:solidFill>
              </a:rPr>
              <a:t>The outcome of ESRF’s Pilot Project of rebasing </a:t>
            </a:r>
            <a:r>
              <a:rPr lang="en-GB" sz="2000" dirty="0" err="1">
                <a:solidFill>
                  <a:schemeClr val="tx2"/>
                </a:solidFill>
              </a:rPr>
              <a:t>ISPyB</a:t>
            </a:r>
            <a:r>
              <a:rPr lang="en-GB" sz="2000" dirty="0">
                <a:solidFill>
                  <a:schemeClr val="tx2"/>
                </a:solidFill>
              </a:rPr>
              <a:t> on ICAT, as announced at the previous (SOLEIL) meeting, had been keenly awaited; but </a:t>
            </a:r>
            <a:r>
              <a:rPr lang="en-GB" sz="2000" i="1" dirty="0">
                <a:solidFill>
                  <a:schemeClr val="tx2"/>
                </a:solidFill>
              </a:rPr>
              <a:t>no support for multi-sweep datasets was forthcoming yet.</a:t>
            </a:r>
          </a:p>
          <a:p>
            <a:r>
              <a:rPr lang="en-GB" sz="2000" dirty="0">
                <a:solidFill>
                  <a:schemeClr val="tx2"/>
                </a:solidFill>
              </a:rPr>
              <a:t>As our work with the group of Ashwin Chari (MPG, </a:t>
            </a:r>
            <a:r>
              <a:rPr lang="en-GB" sz="2000" dirty="0" err="1">
                <a:solidFill>
                  <a:schemeClr val="tx2"/>
                </a:solidFill>
              </a:rPr>
              <a:t>Goettingen</a:t>
            </a:r>
            <a:r>
              <a:rPr lang="en-GB" sz="2000" dirty="0">
                <a:solidFill>
                  <a:schemeClr val="tx2"/>
                </a:solidFill>
              </a:rPr>
              <a:t>) at the EMBL-HH P14 beamline (Gleb </a:t>
            </a:r>
            <a:r>
              <a:rPr lang="en-GB" sz="2000" dirty="0" err="1">
                <a:solidFill>
                  <a:schemeClr val="tx2"/>
                </a:solidFill>
              </a:rPr>
              <a:t>Bourenkov</a:t>
            </a:r>
            <a:r>
              <a:rPr lang="en-GB" sz="2000" dirty="0">
                <a:solidFill>
                  <a:schemeClr val="tx2"/>
                </a:solidFill>
              </a:rPr>
              <a:t>) using the </a:t>
            </a:r>
            <a:r>
              <a:rPr lang="en-GB" sz="2000" dirty="0" err="1">
                <a:solidFill>
                  <a:schemeClr val="tx2"/>
                </a:solidFill>
              </a:rPr>
              <a:t>GPhL</a:t>
            </a:r>
            <a:r>
              <a:rPr lang="en-GB" sz="2000" dirty="0">
                <a:solidFill>
                  <a:schemeClr val="tx2"/>
                </a:solidFill>
              </a:rPr>
              <a:t> Workflow had kept producing an abundance of multi-sweep datasets (today 4,000 and counting) and associated </a:t>
            </a:r>
            <a:r>
              <a:rPr lang="en-GB" sz="2000" dirty="0" err="1">
                <a:solidFill>
                  <a:schemeClr val="tx2"/>
                </a:solidFill>
              </a:rPr>
              <a:t>autoPROC</a:t>
            </a:r>
            <a:r>
              <a:rPr lang="en-GB" sz="2000" dirty="0">
                <a:solidFill>
                  <a:schemeClr val="tx2"/>
                </a:solidFill>
              </a:rPr>
              <a:t> results, for the book-keeping of which </a:t>
            </a:r>
            <a:r>
              <a:rPr lang="en-GB" sz="2000" dirty="0" err="1">
                <a:solidFill>
                  <a:schemeClr val="tx2"/>
                </a:solidFill>
              </a:rPr>
              <a:t>ISPyB</a:t>
            </a:r>
            <a:r>
              <a:rPr lang="en-GB" sz="2000" dirty="0">
                <a:solidFill>
                  <a:schemeClr val="tx2"/>
                </a:solidFill>
              </a:rPr>
              <a:t> was unusable, we (Rasmus, with Gleb &amp; Ashwin) had produced a hand-crafted facility to do this (Rasmus’s talk at ALBA).</a:t>
            </a:r>
          </a:p>
          <a:p>
            <a:pPr>
              <a:spcBef>
                <a:spcPts val="1200"/>
              </a:spcBef>
            </a:pPr>
            <a:r>
              <a:rPr lang="en-GB" sz="2000" dirty="0">
                <a:solidFill>
                  <a:schemeClr val="tx2"/>
                </a:solidFill>
              </a:rPr>
              <a:t>The idea of an “Abstract LIMS”, proposed by the </a:t>
            </a:r>
            <a:r>
              <a:rPr lang="en-GB" sz="2000" dirty="0" err="1">
                <a:solidFill>
                  <a:schemeClr val="tx2"/>
                </a:solidFill>
              </a:rPr>
              <a:t>MXCuBE</a:t>
            </a:r>
            <a:r>
              <a:rPr lang="en-GB" sz="2000" dirty="0">
                <a:solidFill>
                  <a:schemeClr val="tx2"/>
                </a:solidFill>
              </a:rPr>
              <a:t> Developers, seemed to offer the possibility of preserving the natural structure of data and metadata produced by an experiment and of its processing results.</a:t>
            </a:r>
          </a:p>
          <a:p>
            <a:pPr>
              <a:spcBef>
                <a:spcPts val="1200"/>
              </a:spcBef>
            </a:pPr>
            <a:r>
              <a:rPr lang="en-GB" sz="2000" dirty="0">
                <a:solidFill>
                  <a:schemeClr val="tx2"/>
                </a:solidFill>
              </a:rPr>
              <a:t>This would also help in presenting as uniform an external appearance as possible to users whose projects involve using multiple synchrotrons.</a:t>
            </a:r>
          </a:p>
          <a:p>
            <a:pPr lvl="1">
              <a:spcBef>
                <a:spcPts val="1200"/>
              </a:spcBef>
            </a:pPr>
            <a:r>
              <a:rPr lang="en-GB" sz="1600" dirty="0">
                <a:solidFill>
                  <a:schemeClr val="tx2"/>
                </a:solidFill>
              </a:rPr>
              <a:t> </a:t>
            </a:r>
            <a:r>
              <a:rPr lang="en-GB" sz="1600" i="1" dirty="0">
                <a:solidFill>
                  <a:schemeClr val="tx2"/>
                </a:solidFill>
              </a:rPr>
              <a:t>We (</a:t>
            </a:r>
            <a:r>
              <a:rPr lang="en-GB" sz="1600" i="1" dirty="0" err="1">
                <a:solidFill>
                  <a:schemeClr val="tx2"/>
                </a:solidFill>
              </a:rPr>
              <a:t>GPhL</a:t>
            </a:r>
            <a:r>
              <a:rPr lang="en-GB" sz="1600" i="1" dirty="0">
                <a:solidFill>
                  <a:schemeClr val="tx2"/>
                </a:solidFill>
              </a:rPr>
              <a:t>) thought we should seize this opportunity to propose a new LIMS, starting from the definition of a Data Model, that would at last </a:t>
            </a:r>
            <a:r>
              <a:rPr lang="en-GB" sz="1600" b="1" i="1" dirty="0">
                <a:solidFill>
                  <a:schemeClr val="tx2"/>
                </a:solidFill>
              </a:rPr>
              <a:t>break the shackles of </a:t>
            </a:r>
            <a:r>
              <a:rPr lang="en-GB" sz="1600" b="1" i="1" dirty="0" err="1">
                <a:solidFill>
                  <a:schemeClr val="tx2"/>
                </a:solidFill>
              </a:rPr>
              <a:t>ISPyB</a:t>
            </a:r>
            <a:r>
              <a:rPr lang="en-GB" sz="1600" i="1" dirty="0">
                <a:solidFill>
                  <a:schemeClr val="tx2"/>
                </a:solidFill>
              </a:rPr>
              <a:t>.</a:t>
            </a:r>
            <a:r>
              <a:rPr lang="en-GB" sz="1600" dirty="0">
                <a:solidFill>
                  <a:schemeClr val="tx2"/>
                </a:solidFill>
              </a:rPr>
              <a:t> </a:t>
            </a:r>
          </a:p>
          <a:p>
            <a:pPr>
              <a:spcBef>
                <a:spcPts val="1200"/>
              </a:spcBef>
            </a:pPr>
            <a:endParaRPr lang="en-GB" sz="1600" dirty="0">
              <a:solidFill>
                <a:schemeClr val="tx2"/>
              </a:solidFill>
            </a:endParaRPr>
          </a:p>
        </p:txBody>
      </p:sp>
    </p:spTree>
    <p:extLst>
      <p:ext uri="{BB962C8B-B14F-4D97-AF65-F5344CB8AC3E}">
        <p14:creationId xmlns:p14="http://schemas.microsoft.com/office/powerpoint/2010/main" val="333281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9277D-5088-73CD-0090-553B8E96FC9E}"/>
              </a:ext>
            </a:extLst>
          </p:cNvPr>
          <p:cNvSpPr>
            <a:spLocks noGrp="1"/>
          </p:cNvSpPr>
          <p:nvPr>
            <p:ph type="title"/>
          </p:nvPr>
        </p:nvSpPr>
        <p:spPr/>
        <p:txBody>
          <a:bodyPr/>
          <a:lstStyle/>
          <a:p>
            <a:pPr algn="ctr"/>
            <a:r>
              <a:rPr lang="en-US" sz="2400" dirty="0">
                <a:solidFill>
                  <a:srgbClr val="002060"/>
                </a:solidFill>
              </a:rPr>
              <a:t>A nod from the Steering Committee: go for it!</a:t>
            </a:r>
            <a:br>
              <a:rPr lang="en-US" sz="2400" dirty="0">
                <a:solidFill>
                  <a:srgbClr val="002060"/>
                </a:solidFill>
              </a:rPr>
            </a:br>
            <a:r>
              <a:rPr lang="en-US" sz="1600" dirty="0">
                <a:solidFill>
                  <a:srgbClr val="002060"/>
                </a:solidFill>
              </a:rPr>
              <a:t>(Excerpt of the Committee’s Minutes written up by Andy Goetz, ESRF)</a:t>
            </a:r>
            <a:endParaRPr lang="en-GB" sz="2800" dirty="0">
              <a:solidFill>
                <a:srgbClr val="002060"/>
              </a:solidFill>
            </a:endParaRPr>
          </a:p>
        </p:txBody>
      </p:sp>
      <p:sp>
        <p:nvSpPr>
          <p:cNvPr id="3" name="Content Placeholder 2">
            <a:extLst>
              <a:ext uri="{FF2B5EF4-FFF2-40B4-BE49-F238E27FC236}">
                <a16:creationId xmlns:a16="http://schemas.microsoft.com/office/drawing/2014/main" id="{F8005AF0-5FF0-3B91-7BDE-B9BBB840546D}"/>
              </a:ext>
            </a:extLst>
          </p:cNvPr>
          <p:cNvSpPr>
            <a:spLocks noGrp="1"/>
          </p:cNvSpPr>
          <p:nvPr>
            <p:ph idx="1"/>
          </p:nvPr>
        </p:nvSpPr>
        <p:spPr>
          <a:xfrm>
            <a:off x="457380" y="1306808"/>
            <a:ext cx="8229240" cy="4828177"/>
          </a:xfrm>
        </p:spPr>
        <p:txBody>
          <a:bodyPr>
            <a:normAutofit fontScale="92500" lnSpcReduction="10000"/>
          </a:bodyPr>
          <a:lstStyle/>
          <a:p>
            <a:pPr>
              <a:lnSpc>
                <a:spcPct val="107000"/>
              </a:lnSpc>
              <a:spcAft>
                <a:spcPts val="800"/>
              </a:spcAft>
            </a:pP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There was consensus that the comprehensive definition of MX metadata and of how they should be displayed is a topic that interests all partners and that will be at the heart of the continuation of the </a:t>
            </a:r>
            <a:r>
              <a:rPr lang="en-GB" sz="1800" i="1" dirty="0" err="1">
                <a:solidFill>
                  <a:schemeClr val="tx1">
                    <a:lumMod val="50000"/>
                    <a:lumOff val="50000"/>
                  </a:schemeClr>
                </a:solidFill>
                <a:effectLst/>
                <a:ea typeface="Calibri" panose="020F0502020204030204" pitchFamily="34" charset="0"/>
                <a:cs typeface="Times New Roman" panose="02020603050405020304" pitchFamily="18" charset="0"/>
              </a:rPr>
              <a:t>iCAT-ISPyB</a:t>
            </a: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 Pilot Project presented by ESRF at this meeting. </a:t>
            </a:r>
          </a:p>
          <a:p>
            <a:pPr>
              <a:lnSpc>
                <a:spcPct val="107000"/>
              </a:lnSpc>
              <a:spcAft>
                <a:spcPts val="800"/>
              </a:spcAft>
            </a:pP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It was agreed that </a:t>
            </a:r>
            <a:r>
              <a:rPr lang="en-GB" sz="1800" i="1" dirty="0" err="1">
                <a:solidFill>
                  <a:schemeClr val="tx1">
                    <a:lumMod val="50000"/>
                    <a:lumOff val="50000"/>
                  </a:schemeClr>
                </a:solidFill>
                <a:effectLst/>
                <a:ea typeface="Calibri" panose="020F0502020204030204" pitchFamily="34" charset="0"/>
                <a:cs typeface="Times New Roman" panose="02020603050405020304" pitchFamily="18" charset="0"/>
              </a:rPr>
              <a:t>GPhL</a:t>
            </a: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 would lead this activity in the field of rotation MX, on account of (1) </a:t>
            </a:r>
            <a:r>
              <a:rPr lang="en-GB" sz="1800" i="1" dirty="0" err="1">
                <a:solidFill>
                  <a:schemeClr val="tx1">
                    <a:lumMod val="50000"/>
                    <a:lumOff val="50000"/>
                  </a:schemeClr>
                </a:solidFill>
                <a:effectLst/>
                <a:ea typeface="Calibri" panose="020F0502020204030204" pitchFamily="34" charset="0"/>
                <a:cs typeface="Times New Roman" panose="02020603050405020304" pitchFamily="18" charset="0"/>
              </a:rPr>
              <a:t>GPhL’s</a:t>
            </a: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 long-standing but still unfulfilled requests for extensions of </a:t>
            </a:r>
            <a:r>
              <a:rPr lang="en-GB" sz="1800" i="1" dirty="0" err="1">
                <a:solidFill>
                  <a:schemeClr val="tx1">
                    <a:lumMod val="50000"/>
                    <a:lumOff val="50000"/>
                  </a:schemeClr>
                </a:solidFill>
                <a:effectLst/>
                <a:ea typeface="Calibri" panose="020F0502020204030204" pitchFamily="34" charset="0"/>
                <a:cs typeface="Times New Roman" panose="02020603050405020304" pitchFamily="18" charset="0"/>
              </a:rPr>
              <a:t>ISPyB</a:t>
            </a: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 that could accommodate multi-orientation datasets and their full processing results, (2) the ongoing (or predictable) accumulation of such datasets as a result of the deployment of the </a:t>
            </a:r>
            <a:r>
              <a:rPr lang="en-GB" sz="1800" i="1" dirty="0" err="1">
                <a:solidFill>
                  <a:schemeClr val="tx1">
                    <a:lumMod val="50000"/>
                    <a:lumOff val="50000"/>
                  </a:schemeClr>
                </a:solidFill>
                <a:effectLst/>
                <a:ea typeface="Calibri" panose="020F0502020204030204" pitchFamily="34" charset="0"/>
                <a:cs typeface="Times New Roman" panose="02020603050405020304" pitchFamily="18" charset="0"/>
              </a:rPr>
              <a:t>GPhL</a:t>
            </a: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 workflow at several </a:t>
            </a:r>
            <a:r>
              <a:rPr lang="en-GB" sz="1800" i="1" dirty="0" err="1">
                <a:solidFill>
                  <a:schemeClr val="tx1">
                    <a:lumMod val="50000"/>
                    <a:lumOff val="50000"/>
                  </a:schemeClr>
                </a:solidFill>
                <a:effectLst/>
                <a:ea typeface="Calibri" panose="020F0502020204030204" pitchFamily="34" charset="0"/>
                <a:cs typeface="Times New Roman" panose="02020603050405020304" pitchFamily="18" charset="0"/>
              </a:rPr>
              <a:t>MXCuBE</a:t>
            </a: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-driven beamlines, and (3) </a:t>
            </a:r>
            <a:r>
              <a:rPr lang="en-GB" sz="1800" i="1" dirty="0" err="1">
                <a:solidFill>
                  <a:schemeClr val="tx1">
                    <a:lumMod val="50000"/>
                    <a:lumOff val="50000"/>
                  </a:schemeClr>
                </a:solidFill>
                <a:effectLst/>
                <a:ea typeface="Calibri" panose="020F0502020204030204" pitchFamily="34" charset="0"/>
                <a:cs typeface="Times New Roman" panose="02020603050405020304" pitchFamily="18" charset="0"/>
              </a:rPr>
              <a:t>GPhL’s</a:t>
            </a: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 implementation, with the EMBL-HH P14 and Göttingen MPI teams, of a capability to organise all objects produced by the collection and processing of multi-orientation datasets that could provide a useful reference. Crucially, this activity would closely interact with the “Abstract LIMS” project within </a:t>
            </a:r>
            <a:r>
              <a:rPr lang="en-GB" sz="1800" i="1" dirty="0" err="1">
                <a:solidFill>
                  <a:schemeClr val="tx1">
                    <a:lumMod val="50000"/>
                    <a:lumOff val="50000"/>
                  </a:schemeClr>
                </a:solidFill>
                <a:effectLst/>
                <a:ea typeface="Calibri" panose="020F0502020204030204" pitchFamily="34" charset="0"/>
                <a:cs typeface="Times New Roman" panose="02020603050405020304" pitchFamily="18" charset="0"/>
              </a:rPr>
              <a:t>MXCuBE</a:t>
            </a:r>
            <a:r>
              <a:rPr lang="en-GB" sz="1800" i="1" dirty="0">
                <a:solidFill>
                  <a:schemeClr val="tx1">
                    <a:lumMod val="50000"/>
                    <a:lumOff val="50000"/>
                  </a:schemeClr>
                </a:solidFill>
                <a:effectLst/>
                <a:ea typeface="Calibri" panose="020F0502020204030204" pitchFamily="34" charset="0"/>
                <a:cs typeface="Times New Roman" panose="02020603050405020304" pitchFamily="18" charset="0"/>
              </a:rPr>
              <a:t>.</a:t>
            </a:r>
          </a:p>
          <a:p>
            <a:pPr>
              <a:lnSpc>
                <a:spcPct val="107000"/>
              </a:lnSpc>
              <a:spcAft>
                <a:spcPts val="800"/>
              </a:spcAft>
            </a:pPr>
            <a:r>
              <a:rPr lang="en-GB" sz="1800" b="1" i="1" dirty="0">
                <a:solidFill>
                  <a:srgbClr val="002060"/>
                </a:solidFill>
                <a:effectLst/>
                <a:ea typeface="Calibri" panose="020F0502020204030204" pitchFamily="34" charset="0"/>
                <a:cs typeface="Times New Roman" panose="02020603050405020304" pitchFamily="18" charset="0"/>
              </a:rPr>
              <a:t>ACTION</a:t>
            </a:r>
            <a:r>
              <a:rPr lang="en-GB" sz="1800" i="1" dirty="0">
                <a:solidFill>
                  <a:srgbClr val="002060"/>
                </a:solidFill>
                <a:effectLst/>
                <a:ea typeface="Calibri" panose="020F0502020204030204" pitchFamily="34" charset="0"/>
                <a:cs typeface="Times New Roman" panose="02020603050405020304" pitchFamily="18" charset="0"/>
              </a:rPr>
              <a:t>:</a:t>
            </a:r>
            <a:r>
              <a:rPr lang="en-GB" sz="1800" dirty="0">
                <a:solidFill>
                  <a:srgbClr val="002060"/>
                </a:solidFill>
                <a:effectLst/>
                <a:ea typeface="Calibri" panose="020F0502020204030204" pitchFamily="34" charset="0"/>
                <a:cs typeface="Times New Roman" panose="02020603050405020304" pitchFamily="18" charset="0"/>
              </a:rPr>
              <a:t> </a:t>
            </a:r>
            <a:r>
              <a:rPr lang="en-GB" sz="1800" i="1" dirty="0" err="1">
                <a:solidFill>
                  <a:srgbClr val="002060"/>
                </a:solidFill>
                <a:effectLst/>
                <a:ea typeface="Calibri" panose="020F0502020204030204" pitchFamily="34" charset="0"/>
                <a:cs typeface="Times New Roman" panose="02020603050405020304" pitchFamily="18" charset="0"/>
              </a:rPr>
              <a:t>GPhL</a:t>
            </a:r>
            <a:r>
              <a:rPr lang="en-GB" sz="1800" i="1" dirty="0">
                <a:solidFill>
                  <a:srgbClr val="002060"/>
                </a:solidFill>
                <a:effectLst/>
                <a:ea typeface="Calibri" panose="020F0502020204030204" pitchFamily="34" charset="0"/>
                <a:cs typeface="Times New Roman" panose="02020603050405020304" pitchFamily="18" charset="0"/>
              </a:rPr>
              <a:t> to organise and lead the definition of metadata and its embodiment in a Data Model. Results of this activity to be presented at the next </a:t>
            </a:r>
            <a:r>
              <a:rPr lang="en-GB" sz="1800" i="1" dirty="0" err="1">
                <a:solidFill>
                  <a:srgbClr val="002060"/>
                </a:solidFill>
                <a:effectLst/>
                <a:ea typeface="Calibri" panose="020F0502020204030204" pitchFamily="34" charset="0"/>
                <a:cs typeface="Times New Roman" panose="02020603050405020304" pitchFamily="18" charset="0"/>
              </a:rPr>
              <a:t>ISPyB</a:t>
            </a:r>
            <a:r>
              <a:rPr lang="en-GB" sz="1800" i="1" dirty="0">
                <a:solidFill>
                  <a:srgbClr val="002060"/>
                </a:solidFill>
                <a:effectLst/>
                <a:ea typeface="Calibri" panose="020F0502020204030204" pitchFamily="34" charset="0"/>
                <a:cs typeface="Times New Roman" panose="02020603050405020304" pitchFamily="18" charset="0"/>
              </a:rPr>
              <a:t> meeting</a:t>
            </a:r>
            <a:r>
              <a:rPr lang="en-GB" sz="1800" dirty="0">
                <a:solidFill>
                  <a:srgbClr val="002060"/>
                </a:solidFill>
                <a:effectLst/>
                <a:ea typeface="Calibri" panose="020F0502020204030204" pitchFamily="34" charset="0"/>
                <a:cs typeface="Times New Roman" panose="02020603050405020304" pitchFamily="18" charset="0"/>
              </a:rPr>
              <a:t>.</a:t>
            </a:r>
          </a:p>
          <a:p>
            <a:pPr marL="0" indent="0" algn="ctr">
              <a:lnSpc>
                <a:spcPct val="107000"/>
              </a:lnSpc>
              <a:spcAft>
                <a:spcPts val="800"/>
              </a:spcAft>
              <a:buNone/>
            </a:pPr>
            <a:r>
              <a:rPr lang="en-GB" sz="1900" b="1" dirty="0">
                <a:solidFill>
                  <a:srgbClr val="002060"/>
                </a:solidFill>
                <a:ea typeface="Calibri" panose="020F0502020204030204" pitchFamily="34" charset="0"/>
                <a:cs typeface="Times New Roman" panose="02020603050405020304" pitchFamily="18" charset="0"/>
              </a:rPr>
              <a:t>OUTCOME:</a:t>
            </a:r>
            <a:r>
              <a:rPr lang="en-GB" sz="1900" dirty="0">
                <a:solidFill>
                  <a:srgbClr val="002060"/>
                </a:solidFill>
                <a:ea typeface="Calibri" panose="020F0502020204030204" pitchFamily="34" charset="0"/>
                <a:cs typeface="Times New Roman" panose="02020603050405020304" pitchFamily="18" charset="0"/>
              </a:rPr>
              <a:t> The MXLIMS initiative, led by Rasmus.</a:t>
            </a:r>
            <a:endParaRPr lang="en-GB" sz="1900" dirty="0">
              <a:solidFill>
                <a:srgbClr val="002060"/>
              </a:solidFill>
              <a:effectLst/>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565343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15D13-03C3-BDF9-DBC2-3C96F44077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383DE-BFCA-B774-7EFA-21B8BBC8D25A}"/>
              </a:ext>
            </a:extLst>
          </p:cNvPr>
          <p:cNvSpPr>
            <a:spLocks noGrp="1"/>
          </p:cNvSpPr>
          <p:nvPr>
            <p:ph type="title"/>
          </p:nvPr>
        </p:nvSpPr>
        <p:spPr>
          <a:xfrm>
            <a:off x="1740665" y="380880"/>
            <a:ext cx="6940627" cy="533160"/>
          </a:xfrm>
        </p:spPr>
        <p:txBody>
          <a:bodyPr/>
          <a:lstStyle/>
          <a:p>
            <a:pPr algn="ctr"/>
            <a:r>
              <a:rPr lang="en-GB" sz="2800" dirty="0">
                <a:solidFill>
                  <a:schemeClr val="tx2"/>
                </a:solidFill>
              </a:rPr>
              <a:t>Details of our reliance on </a:t>
            </a:r>
            <a:r>
              <a:rPr lang="en-GB" sz="2800" dirty="0" err="1">
                <a:solidFill>
                  <a:schemeClr val="tx2"/>
                </a:solidFill>
              </a:rPr>
              <a:t>ISPyB</a:t>
            </a:r>
            <a:r>
              <a:rPr lang="en-GB" sz="2800" dirty="0">
                <a:solidFill>
                  <a:schemeClr val="tx2"/>
                </a:solidFill>
              </a:rPr>
              <a:t> </a:t>
            </a:r>
            <a:r>
              <a:rPr lang="en-GB" sz="2800" i="1" dirty="0">
                <a:solidFill>
                  <a:schemeClr val="tx2"/>
                </a:solidFill>
              </a:rPr>
              <a:t>et al</a:t>
            </a:r>
            <a:r>
              <a:rPr lang="en-GB" sz="2800" dirty="0">
                <a:solidFill>
                  <a:schemeClr val="tx2"/>
                </a:solidFill>
              </a:rPr>
              <a:t>. (1)</a:t>
            </a:r>
            <a:endParaRPr lang="en-GB" sz="2800" dirty="0"/>
          </a:p>
        </p:txBody>
      </p:sp>
      <p:sp>
        <p:nvSpPr>
          <p:cNvPr id="3" name="Content Placeholder 2">
            <a:extLst>
              <a:ext uri="{FF2B5EF4-FFF2-40B4-BE49-F238E27FC236}">
                <a16:creationId xmlns:a16="http://schemas.microsoft.com/office/drawing/2014/main" id="{AEC74FB3-8EE8-D17A-C7A0-EF826467D73D}"/>
              </a:ext>
            </a:extLst>
          </p:cNvPr>
          <p:cNvSpPr>
            <a:spLocks noGrp="1"/>
          </p:cNvSpPr>
          <p:nvPr>
            <p:ph idx="1"/>
          </p:nvPr>
        </p:nvSpPr>
        <p:spPr>
          <a:xfrm>
            <a:off x="359596" y="1497972"/>
            <a:ext cx="8424808" cy="4445638"/>
          </a:xfrm>
        </p:spPr>
        <p:txBody>
          <a:bodyPr>
            <a:noAutofit/>
          </a:bodyPr>
          <a:lstStyle/>
          <a:p>
            <a:r>
              <a:rPr lang="en-GB" sz="2400" dirty="0">
                <a:solidFill>
                  <a:schemeClr val="tx2"/>
                </a:solidFill>
              </a:rPr>
              <a:t>Regarding </a:t>
            </a:r>
            <a:r>
              <a:rPr lang="en-GB" sz="2400" dirty="0" err="1">
                <a:solidFill>
                  <a:schemeClr val="tx2"/>
                </a:solidFill>
              </a:rPr>
              <a:t>autoPROC+STARANISO</a:t>
            </a:r>
            <a:r>
              <a:rPr lang="en-GB" sz="2400" dirty="0">
                <a:solidFill>
                  <a:schemeClr val="tx2"/>
                </a:solidFill>
              </a:rPr>
              <a:t> (</a:t>
            </a:r>
            <a:r>
              <a:rPr lang="en-GB" sz="2400" dirty="0" err="1">
                <a:solidFill>
                  <a:schemeClr val="tx2"/>
                </a:solidFill>
              </a:rPr>
              <a:t>aP+SA</a:t>
            </a:r>
            <a:r>
              <a:rPr lang="en-GB" sz="2400" dirty="0">
                <a:solidFill>
                  <a:schemeClr val="tx2"/>
                </a:solidFill>
              </a:rPr>
              <a:t> for short):</a:t>
            </a:r>
            <a:endParaRPr lang="en-GB" sz="2000" dirty="0">
              <a:solidFill>
                <a:schemeClr val="tx2"/>
              </a:solidFill>
            </a:endParaRPr>
          </a:p>
          <a:p>
            <a:pPr lvl="1">
              <a:spcBef>
                <a:spcPts val="1800"/>
              </a:spcBef>
            </a:pPr>
            <a:r>
              <a:rPr lang="en-GB" sz="2000" dirty="0">
                <a:solidFill>
                  <a:schemeClr val="tx2"/>
                </a:solidFill>
              </a:rPr>
              <a:t>optional user input information is not reliably made available to the program in the various auto-processing facilities </a:t>
            </a:r>
          </a:p>
          <a:p>
            <a:pPr lvl="1">
              <a:spcBef>
                <a:spcPts val="1800"/>
              </a:spcBef>
            </a:pPr>
            <a:r>
              <a:rPr lang="en-GB" sz="2000" dirty="0">
                <a:solidFill>
                  <a:schemeClr val="tx2"/>
                </a:solidFill>
              </a:rPr>
              <a:t>hence our proposal, at the previous ELETTRA meeting in 2018, that </a:t>
            </a:r>
            <a:r>
              <a:rPr lang="en-GB" sz="2000" b="1" dirty="0">
                <a:solidFill>
                  <a:schemeClr val="tx2"/>
                </a:solidFill>
              </a:rPr>
              <a:t>auto-processing at synchrotrons</a:t>
            </a:r>
            <a:r>
              <a:rPr lang="en-GB" sz="2000" dirty="0">
                <a:solidFill>
                  <a:schemeClr val="tx2"/>
                </a:solidFill>
              </a:rPr>
              <a:t> be incorporated into the scope of an extended </a:t>
            </a:r>
            <a:r>
              <a:rPr lang="en-GB" sz="2000" dirty="0" err="1">
                <a:solidFill>
                  <a:schemeClr val="tx2"/>
                </a:solidFill>
              </a:rPr>
              <a:t>MXCuBE-ISPyB</a:t>
            </a:r>
            <a:r>
              <a:rPr lang="en-GB" sz="2000" dirty="0">
                <a:solidFill>
                  <a:schemeClr val="tx2"/>
                </a:solidFill>
              </a:rPr>
              <a:t> collaboration aimed at </a:t>
            </a:r>
            <a:r>
              <a:rPr lang="en-GB" sz="2000" b="1" dirty="0">
                <a:solidFill>
                  <a:schemeClr val="tx2"/>
                </a:solidFill>
              </a:rPr>
              <a:t>standardising</a:t>
            </a:r>
            <a:r>
              <a:rPr lang="en-GB" sz="2000" dirty="0">
                <a:solidFill>
                  <a:schemeClr val="tx2"/>
                </a:solidFill>
              </a:rPr>
              <a:t> how processing programs are invoked and their results are made accessible to users</a:t>
            </a:r>
          </a:p>
          <a:p>
            <a:pPr lvl="1">
              <a:spcBef>
                <a:spcPts val="1800"/>
              </a:spcBef>
            </a:pPr>
            <a:r>
              <a:rPr lang="en-GB" sz="2000" dirty="0">
                <a:solidFill>
                  <a:schemeClr val="tx2"/>
                </a:solidFill>
              </a:rPr>
              <a:t>an added difficulty is that </a:t>
            </a:r>
            <a:r>
              <a:rPr lang="en-GB" sz="2000" dirty="0" err="1">
                <a:solidFill>
                  <a:schemeClr val="tx2"/>
                </a:solidFill>
              </a:rPr>
              <a:t>aP+SA</a:t>
            </a:r>
            <a:r>
              <a:rPr lang="en-GB" sz="2000" dirty="0">
                <a:solidFill>
                  <a:schemeClr val="tx2"/>
                </a:solidFill>
              </a:rPr>
              <a:t> produce unique output (anisotropic statistics) whose display is not satisfactorily supported by front-ends</a:t>
            </a:r>
            <a:endParaRPr lang="en-GB" dirty="0">
              <a:solidFill>
                <a:schemeClr val="tx2"/>
              </a:solidFill>
            </a:endParaRPr>
          </a:p>
          <a:p>
            <a:pPr lvl="1">
              <a:spcBef>
                <a:spcPts val="1800"/>
              </a:spcBef>
            </a:pPr>
            <a:r>
              <a:rPr lang="en-GB" sz="2000" dirty="0">
                <a:solidFill>
                  <a:schemeClr val="tx2"/>
                </a:solidFill>
              </a:rPr>
              <a:t>user access to full </a:t>
            </a:r>
            <a:r>
              <a:rPr lang="en-GB" sz="2000" dirty="0" err="1">
                <a:solidFill>
                  <a:schemeClr val="tx2"/>
                </a:solidFill>
              </a:rPr>
              <a:t>aP+SA</a:t>
            </a:r>
            <a:r>
              <a:rPr lang="en-GB" sz="2000" dirty="0">
                <a:solidFill>
                  <a:schemeClr val="tx2"/>
                </a:solidFill>
              </a:rPr>
              <a:t> results can be whimsical, with decisions made at various synchrotrons being out of our sphere of influence</a:t>
            </a:r>
            <a:endParaRPr lang="en-GB" sz="2800" dirty="0">
              <a:solidFill>
                <a:schemeClr val="tx2"/>
              </a:solidFill>
            </a:endParaRPr>
          </a:p>
        </p:txBody>
      </p:sp>
    </p:spTree>
    <p:extLst>
      <p:ext uri="{BB962C8B-B14F-4D97-AF65-F5344CB8AC3E}">
        <p14:creationId xmlns:p14="http://schemas.microsoft.com/office/powerpoint/2010/main" val="157533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FBE29-62BF-28DA-194D-7D669F0BD0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2FA2E3-095C-C5EB-AD5E-48530D84CB57}"/>
              </a:ext>
            </a:extLst>
          </p:cNvPr>
          <p:cNvSpPr>
            <a:spLocks noGrp="1"/>
          </p:cNvSpPr>
          <p:nvPr>
            <p:ph type="title"/>
          </p:nvPr>
        </p:nvSpPr>
        <p:spPr>
          <a:xfrm>
            <a:off x="1740665" y="380880"/>
            <a:ext cx="6940627" cy="533160"/>
          </a:xfrm>
        </p:spPr>
        <p:txBody>
          <a:bodyPr/>
          <a:lstStyle/>
          <a:p>
            <a:pPr algn="ctr"/>
            <a:r>
              <a:rPr lang="en-GB" sz="2800" dirty="0">
                <a:solidFill>
                  <a:schemeClr val="tx2"/>
                </a:solidFill>
              </a:rPr>
              <a:t>Details of our reliance on </a:t>
            </a:r>
            <a:r>
              <a:rPr lang="en-GB" sz="2800" dirty="0" err="1">
                <a:solidFill>
                  <a:schemeClr val="tx2"/>
                </a:solidFill>
              </a:rPr>
              <a:t>ISPyB</a:t>
            </a:r>
            <a:r>
              <a:rPr lang="en-GB" sz="2800" dirty="0">
                <a:solidFill>
                  <a:schemeClr val="tx2"/>
                </a:solidFill>
              </a:rPr>
              <a:t> </a:t>
            </a:r>
            <a:r>
              <a:rPr lang="en-GB" sz="2800" i="1" dirty="0">
                <a:solidFill>
                  <a:schemeClr val="tx2"/>
                </a:solidFill>
              </a:rPr>
              <a:t>et al</a:t>
            </a:r>
            <a:r>
              <a:rPr lang="en-GB" sz="2800" dirty="0">
                <a:solidFill>
                  <a:schemeClr val="tx2"/>
                </a:solidFill>
              </a:rPr>
              <a:t>. (2)</a:t>
            </a:r>
            <a:endParaRPr lang="en-GB" sz="2800" dirty="0"/>
          </a:p>
        </p:txBody>
      </p:sp>
      <p:sp>
        <p:nvSpPr>
          <p:cNvPr id="3" name="Content Placeholder 2">
            <a:extLst>
              <a:ext uri="{FF2B5EF4-FFF2-40B4-BE49-F238E27FC236}">
                <a16:creationId xmlns:a16="http://schemas.microsoft.com/office/drawing/2014/main" id="{E3451D96-5EC5-40AE-F9C5-B4AB7D9F12B0}"/>
              </a:ext>
            </a:extLst>
          </p:cNvPr>
          <p:cNvSpPr>
            <a:spLocks noGrp="1"/>
          </p:cNvSpPr>
          <p:nvPr>
            <p:ph idx="1"/>
          </p:nvPr>
        </p:nvSpPr>
        <p:spPr>
          <a:xfrm>
            <a:off x="359596" y="1497972"/>
            <a:ext cx="8424808" cy="4445638"/>
          </a:xfrm>
        </p:spPr>
        <p:txBody>
          <a:bodyPr>
            <a:noAutofit/>
          </a:bodyPr>
          <a:lstStyle/>
          <a:p>
            <a:r>
              <a:rPr lang="en-GB" sz="2400" dirty="0">
                <a:solidFill>
                  <a:schemeClr val="tx2"/>
                </a:solidFill>
              </a:rPr>
              <a:t>Regarding the Global Phasing Workflow (WF for short):</a:t>
            </a:r>
            <a:endParaRPr lang="en-GB" sz="2000" dirty="0">
              <a:solidFill>
                <a:schemeClr val="tx2"/>
              </a:solidFill>
            </a:endParaRPr>
          </a:p>
          <a:p>
            <a:pPr lvl="1">
              <a:spcBef>
                <a:spcPts val="1800"/>
              </a:spcBef>
            </a:pPr>
            <a:r>
              <a:rPr lang="en-GB" sz="2000" dirty="0">
                <a:solidFill>
                  <a:schemeClr val="tx2"/>
                </a:solidFill>
              </a:rPr>
              <a:t>this is intended for use in collecting special-quality datasets, not every dataset: it is important that this should be user-selectable, e.g. via the </a:t>
            </a:r>
            <a:r>
              <a:rPr lang="en-GB" sz="2000" dirty="0" err="1">
                <a:solidFill>
                  <a:schemeClr val="tx2"/>
                </a:solidFill>
              </a:rPr>
              <a:t>ISPyB</a:t>
            </a:r>
            <a:r>
              <a:rPr lang="en-GB" sz="2000" dirty="0">
                <a:solidFill>
                  <a:schemeClr val="tx2"/>
                </a:solidFill>
              </a:rPr>
              <a:t> Diffraction Plan or equivalent sample-specific information </a:t>
            </a:r>
          </a:p>
          <a:p>
            <a:pPr lvl="1">
              <a:spcBef>
                <a:spcPts val="1800"/>
              </a:spcBef>
            </a:pPr>
            <a:r>
              <a:rPr lang="en-GB" sz="2000" dirty="0">
                <a:solidFill>
                  <a:schemeClr val="tx2"/>
                </a:solidFill>
              </a:rPr>
              <a:t>The execution of an on-the-fly designed WF strategy breaks the  </a:t>
            </a:r>
            <a:r>
              <a:rPr lang="en-US" sz="2000" dirty="0">
                <a:solidFill>
                  <a:schemeClr val="tx2"/>
                </a:solidFill>
              </a:rPr>
              <a:t>“one sample -&gt; one dataset -&gt; one processing result” book-keeping paradigm both for dataset  and processing results storage and for the display of these results, beyond the previously mentioned problems for displaying full </a:t>
            </a:r>
            <a:r>
              <a:rPr lang="en-US" sz="2000" dirty="0" err="1">
                <a:solidFill>
                  <a:schemeClr val="tx2"/>
                </a:solidFill>
              </a:rPr>
              <a:t>aP+SA</a:t>
            </a:r>
            <a:r>
              <a:rPr lang="en-US" sz="2000" dirty="0">
                <a:solidFill>
                  <a:schemeClr val="tx2"/>
                </a:solidFill>
              </a:rPr>
              <a:t> results</a:t>
            </a:r>
          </a:p>
          <a:p>
            <a:pPr lvl="1">
              <a:spcBef>
                <a:spcPts val="1800"/>
              </a:spcBef>
            </a:pPr>
            <a:r>
              <a:rPr lang="en-GB" sz="2000" dirty="0">
                <a:solidFill>
                  <a:schemeClr val="tx2"/>
                </a:solidFill>
              </a:rPr>
              <a:t>The implementation of our proposed </a:t>
            </a:r>
            <a:r>
              <a:rPr lang="en-GB" sz="2000" dirty="0" err="1">
                <a:solidFill>
                  <a:schemeClr val="tx2"/>
                </a:solidFill>
              </a:rPr>
              <a:t>ISPyB</a:t>
            </a:r>
            <a:r>
              <a:rPr lang="en-GB" sz="2000" dirty="0">
                <a:solidFill>
                  <a:schemeClr val="tx2"/>
                </a:solidFill>
              </a:rPr>
              <a:t> extensions and the standardisation of auto-processing have been blocked by the rigidity of the </a:t>
            </a:r>
            <a:r>
              <a:rPr lang="en-GB" sz="2000" dirty="0" err="1">
                <a:solidFill>
                  <a:schemeClr val="tx2"/>
                </a:solidFill>
              </a:rPr>
              <a:t>ISPyB</a:t>
            </a:r>
            <a:r>
              <a:rPr lang="en-GB" sz="2000" dirty="0">
                <a:solidFill>
                  <a:schemeClr val="tx2"/>
                </a:solidFill>
              </a:rPr>
              <a:t> back-end and the lack of resources </a:t>
            </a:r>
          </a:p>
        </p:txBody>
      </p:sp>
    </p:spTree>
    <p:extLst>
      <p:ext uri="{BB962C8B-B14F-4D97-AF65-F5344CB8AC3E}">
        <p14:creationId xmlns:p14="http://schemas.microsoft.com/office/powerpoint/2010/main" val="182512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6CBD3-3325-6373-D72F-A0F0FE1B24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E12A2A-370B-4367-72EC-D9514EB0151E}"/>
              </a:ext>
            </a:extLst>
          </p:cNvPr>
          <p:cNvSpPr>
            <a:spLocks noGrp="1"/>
          </p:cNvSpPr>
          <p:nvPr>
            <p:ph type="title"/>
          </p:nvPr>
        </p:nvSpPr>
        <p:spPr>
          <a:xfrm>
            <a:off x="1740665" y="380880"/>
            <a:ext cx="6940627" cy="533160"/>
          </a:xfrm>
        </p:spPr>
        <p:txBody>
          <a:bodyPr/>
          <a:lstStyle/>
          <a:p>
            <a:pPr algn="ctr"/>
            <a:r>
              <a:rPr lang="en-GB" sz="2800" dirty="0">
                <a:solidFill>
                  <a:schemeClr val="tx2"/>
                </a:solidFill>
              </a:rPr>
              <a:t>Hopes invested in MXLIMS</a:t>
            </a:r>
            <a:endParaRPr lang="en-GB" sz="2800" dirty="0"/>
          </a:p>
        </p:txBody>
      </p:sp>
      <p:sp>
        <p:nvSpPr>
          <p:cNvPr id="3" name="Content Placeholder 2">
            <a:extLst>
              <a:ext uri="{FF2B5EF4-FFF2-40B4-BE49-F238E27FC236}">
                <a16:creationId xmlns:a16="http://schemas.microsoft.com/office/drawing/2014/main" id="{1B0FCA89-78A4-94A2-8A74-D7F1CEFDDFD8}"/>
              </a:ext>
            </a:extLst>
          </p:cNvPr>
          <p:cNvSpPr>
            <a:spLocks noGrp="1"/>
          </p:cNvSpPr>
          <p:nvPr>
            <p:ph idx="1"/>
          </p:nvPr>
        </p:nvSpPr>
        <p:spPr>
          <a:xfrm>
            <a:off x="359596" y="1497972"/>
            <a:ext cx="8424808" cy="4445638"/>
          </a:xfrm>
        </p:spPr>
        <p:txBody>
          <a:bodyPr>
            <a:noAutofit/>
          </a:bodyPr>
          <a:lstStyle/>
          <a:p>
            <a:pPr>
              <a:spcBef>
                <a:spcPts val="1200"/>
              </a:spcBef>
            </a:pPr>
            <a:r>
              <a:rPr lang="en-US" sz="2000" dirty="0">
                <a:solidFill>
                  <a:schemeClr val="tx2"/>
                </a:solidFill>
              </a:rPr>
              <a:t>Extensible book-keeping of samples, datasets, processing results, and all associated metadata suitable for archiving and user presentation</a:t>
            </a:r>
          </a:p>
          <a:p>
            <a:pPr>
              <a:spcBef>
                <a:spcPts val="1200"/>
              </a:spcBef>
            </a:pPr>
            <a:r>
              <a:rPr lang="en-US" sz="2000" dirty="0">
                <a:solidFill>
                  <a:schemeClr val="tx2"/>
                </a:solidFill>
              </a:rPr>
              <a:t>Seamless connection between experiments and processing, fulfilling our wish for a </a:t>
            </a:r>
            <a:r>
              <a:rPr lang="en-US" sz="2000" dirty="0" err="1">
                <a:solidFill>
                  <a:schemeClr val="tx2"/>
                </a:solidFill>
              </a:rPr>
              <a:t>standardisation</a:t>
            </a:r>
            <a:r>
              <a:rPr lang="en-US" sz="2000" dirty="0">
                <a:solidFill>
                  <a:schemeClr val="tx2"/>
                </a:solidFill>
              </a:rPr>
              <a:t> of auto-processing. </a:t>
            </a:r>
          </a:p>
          <a:p>
            <a:pPr>
              <a:spcBef>
                <a:spcPts val="1200"/>
              </a:spcBef>
            </a:pPr>
            <a:r>
              <a:rPr lang="en-US" sz="2000" dirty="0">
                <a:solidFill>
                  <a:schemeClr val="tx2"/>
                </a:solidFill>
              </a:rPr>
              <a:t>Uniformity in user-level interaction across synchrotrons, from sample shipping (with associated sample-specific info and instructions) to access to datasets, results and graphical summaries.</a:t>
            </a:r>
          </a:p>
          <a:p>
            <a:pPr>
              <a:spcBef>
                <a:spcPts val="1200"/>
              </a:spcBef>
            </a:pPr>
            <a:r>
              <a:rPr lang="en-US" sz="2000" dirty="0">
                <a:solidFill>
                  <a:schemeClr val="tx2"/>
                </a:solidFill>
              </a:rPr>
              <a:t>Viable basis for a collaborative activity that would enable an improvement of the scientific basis for the software functionalities.</a:t>
            </a:r>
          </a:p>
          <a:p>
            <a:pPr>
              <a:spcBef>
                <a:spcPts val="1200"/>
              </a:spcBef>
            </a:pPr>
            <a:r>
              <a:rPr lang="en-US" sz="2000" dirty="0">
                <a:solidFill>
                  <a:schemeClr val="tx2"/>
                </a:solidFill>
              </a:rPr>
              <a:t>Rasmus has produced a logical data model, created a GitHub repository for it convened a small working group that has held regular VCs.</a:t>
            </a:r>
          </a:p>
          <a:p>
            <a:pPr>
              <a:spcBef>
                <a:spcPts val="1200"/>
              </a:spcBef>
            </a:pPr>
            <a:r>
              <a:rPr lang="en-US" sz="2000" dirty="0">
                <a:solidFill>
                  <a:schemeClr val="tx2"/>
                </a:solidFill>
              </a:rPr>
              <a:t>However the ESRF ICAT initiative has led to a “wait and see” situation until the full extent of the fragmentation of </a:t>
            </a:r>
            <a:r>
              <a:rPr lang="en-US" sz="2000" dirty="0" err="1">
                <a:solidFill>
                  <a:schemeClr val="tx2"/>
                </a:solidFill>
              </a:rPr>
              <a:t>ISPyB</a:t>
            </a:r>
            <a:r>
              <a:rPr lang="en-US" sz="2000" dirty="0">
                <a:solidFill>
                  <a:schemeClr val="tx2"/>
                </a:solidFill>
              </a:rPr>
              <a:t>-related efforts is clear. </a:t>
            </a:r>
          </a:p>
          <a:p>
            <a:pPr>
              <a:spcBef>
                <a:spcPts val="1800"/>
              </a:spcBef>
            </a:pPr>
            <a:endParaRPr lang="en-US" sz="2400" dirty="0">
              <a:solidFill>
                <a:schemeClr val="tx2"/>
              </a:solidFill>
            </a:endParaRPr>
          </a:p>
          <a:p>
            <a:pPr>
              <a:spcBef>
                <a:spcPts val="1800"/>
              </a:spcBef>
            </a:pPr>
            <a:endParaRPr lang="en-GB" sz="2400" dirty="0">
              <a:solidFill>
                <a:schemeClr val="tx2"/>
              </a:solidFill>
            </a:endParaRPr>
          </a:p>
        </p:txBody>
      </p:sp>
    </p:spTree>
    <p:extLst>
      <p:ext uri="{BB962C8B-B14F-4D97-AF65-F5344CB8AC3E}">
        <p14:creationId xmlns:p14="http://schemas.microsoft.com/office/powerpoint/2010/main" val="1964621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F7BC2-2CEE-2D25-6C67-A240CAE9A006}"/>
              </a:ext>
            </a:extLst>
          </p:cNvPr>
          <p:cNvSpPr>
            <a:spLocks noGrp="1"/>
          </p:cNvSpPr>
          <p:nvPr>
            <p:ph type="title"/>
          </p:nvPr>
        </p:nvSpPr>
        <p:spPr/>
        <p:txBody>
          <a:bodyPr/>
          <a:lstStyle/>
          <a:p>
            <a:pPr algn="ctr"/>
            <a:r>
              <a:rPr lang="en-US" sz="2800" dirty="0">
                <a:solidFill>
                  <a:srgbClr val="002060"/>
                </a:solidFill>
              </a:rPr>
              <a:t>A final remark (from a non-synchrotron!)</a:t>
            </a:r>
            <a:endParaRPr lang="en-GB" sz="2800" dirty="0">
              <a:solidFill>
                <a:srgbClr val="002060"/>
              </a:solidFill>
            </a:endParaRPr>
          </a:p>
        </p:txBody>
      </p:sp>
      <p:sp>
        <p:nvSpPr>
          <p:cNvPr id="3" name="Content Placeholder 2">
            <a:extLst>
              <a:ext uri="{FF2B5EF4-FFF2-40B4-BE49-F238E27FC236}">
                <a16:creationId xmlns:a16="http://schemas.microsoft.com/office/drawing/2014/main" id="{AF5215D2-0865-5EE1-A40D-123B5BA45DC8}"/>
              </a:ext>
            </a:extLst>
          </p:cNvPr>
          <p:cNvSpPr>
            <a:spLocks noGrp="1"/>
          </p:cNvSpPr>
          <p:nvPr>
            <p:ph idx="1"/>
          </p:nvPr>
        </p:nvSpPr>
        <p:spPr>
          <a:xfrm>
            <a:off x="457200" y="1934139"/>
            <a:ext cx="8229240" cy="3849977"/>
          </a:xfrm>
        </p:spPr>
        <p:txBody>
          <a:bodyPr>
            <a:normAutofit/>
          </a:bodyPr>
          <a:lstStyle/>
          <a:p>
            <a:pPr>
              <a:spcBef>
                <a:spcPts val="1800"/>
              </a:spcBef>
            </a:pPr>
            <a:r>
              <a:rPr lang="en-US" sz="2000" dirty="0">
                <a:solidFill>
                  <a:srgbClr val="002060"/>
                </a:solidFill>
              </a:rPr>
              <a:t>Does the dichotomy between </a:t>
            </a:r>
            <a:r>
              <a:rPr lang="en-US" sz="2000" dirty="0" err="1">
                <a:solidFill>
                  <a:srgbClr val="002060"/>
                </a:solidFill>
              </a:rPr>
              <a:t>ISPyB</a:t>
            </a:r>
            <a:r>
              <a:rPr lang="en-US" sz="2000" dirty="0">
                <a:solidFill>
                  <a:srgbClr val="002060"/>
                </a:solidFill>
              </a:rPr>
              <a:t> and </a:t>
            </a:r>
            <a:r>
              <a:rPr lang="en-US" sz="2000" dirty="0" err="1">
                <a:solidFill>
                  <a:srgbClr val="002060"/>
                </a:solidFill>
              </a:rPr>
              <a:t>MXCuBE</a:t>
            </a:r>
            <a:r>
              <a:rPr lang="en-US" sz="2000" dirty="0">
                <a:solidFill>
                  <a:srgbClr val="002060"/>
                </a:solidFill>
              </a:rPr>
              <a:t> still make sense?</a:t>
            </a:r>
          </a:p>
          <a:p>
            <a:pPr>
              <a:spcBef>
                <a:spcPts val="1800"/>
              </a:spcBef>
            </a:pPr>
            <a:r>
              <a:rPr lang="en-US" sz="2000" dirty="0">
                <a:solidFill>
                  <a:srgbClr val="002060"/>
                </a:solidFill>
              </a:rPr>
              <a:t>It seems a bureaucratic and managerial artifact (call it legacy) to have separate collaborations, with one of them (</a:t>
            </a:r>
            <a:r>
              <a:rPr lang="en-US" sz="2000" dirty="0" err="1">
                <a:solidFill>
                  <a:srgbClr val="002060"/>
                </a:solidFill>
              </a:rPr>
              <a:t>MXCuBE</a:t>
            </a:r>
            <a:r>
              <a:rPr lang="en-US" sz="2000" dirty="0">
                <a:solidFill>
                  <a:srgbClr val="002060"/>
                </a:solidFill>
              </a:rPr>
              <a:t>) being richly resourced and the other (</a:t>
            </a:r>
            <a:r>
              <a:rPr lang="en-US" sz="2000" dirty="0" err="1">
                <a:solidFill>
                  <a:srgbClr val="002060"/>
                </a:solidFill>
              </a:rPr>
              <a:t>ISPyB</a:t>
            </a:r>
            <a:r>
              <a:rPr lang="en-US" sz="2000" dirty="0">
                <a:solidFill>
                  <a:srgbClr val="002060"/>
                </a:solidFill>
              </a:rPr>
              <a:t>) chronically under-resourced.</a:t>
            </a:r>
          </a:p>
          <a:p>
            <a:pPr>
              <a:spcBef>
                <a:spcPts val="1800"/>
              </a:spcBef>
            </a:pPr>
            <a:r>
              <a:rPr lang="en-US" sz="2000" dirty="0">
                <a:solidFill>
                  <a:srgbClr val="002060"/>
                </a:solidFill>
              </a:rPr>
              <a:t>The meetings are only partially overlapping in terms of timings and attendance.</a:t>
            </a:r>
          </a:p>
          <a:p>
            <a:pPr>
              <a:spcBef>
                <a:spcPts val="1800"/>
              </a:spcBef>
            </a:pPr>
            <a:r>
              <a:rPr lang="en-US" sz="2000" dirty="0">
                <a:solidFill>
                  <a:srgbClr val="002060"/>
                </a:solidFill>
              </a:rPr>
              <a:t>From this perspective, the MXLIMS work would provide an opportunity to highlight how closely the two sets of capabilities in these packages are closely intertwined, and progress towards further abstraction (i.e. to non-</a:t>
            </a:r>
            <a:r>
              <a:rPr lang="en-US" sz="2000" dirty="0" err="1">
                <a:solidFill>
                  <a:srgbClr val="002060"/>
                </a:solidFill>
              </a:rPr>
              <a:t>MXCuBE</a:t>
            </a:r>
            <a:r>
              <a:rPr lang="en-US" sz="2000" dirty="0">
                <a:solidFill>
                  <a:srgbClr val="002060"/>
                </a:solidFill>
              </a:rPr>
              <a:t> BCSs) and rationalization.</a:t>
            </a:r>
            <a:endParaRPr lang="en-GB" sz="2000" dirty="0">
              <a:solidFill>
                <a:srgbClr val="002060"/>
              </a:solidFill>
            </a:endParaRPr>
          </a:p>
        </p:txBody>
      </p:sp>
    </p:spTree>
    <p:extLst>
      <p:ext uri="{BB962C8B-B14F-4D97-AF65-F5344CB8AC3E}">
        <p14:creationId xmlns:p14="http://schemas.microsoft.com/office/powerpoint/2010/main" val="181385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670C8-5093-2FF9-CC95-4CDDDDC28491}"/>
              </a:ext>
            </a:extLst>
          </p:cNvPr>
          <p:cNvSpPr>
            <a:spLocks noGrp="1"/>
          </p:cNvSpPr>
          <p:nvPr>
            <p:ph type="title"/>
          </p:nvPr>
        </p:nvSpPr>
        <p:spPr/>
        <p:txBody>
          <a:bodyPr/>
          <a:lstStyle/>
          <a:p>
            <a:pPr algn="ctr"/>
            <a:r>
              <a:rPr lang="en-US" sz="3200" dirty="0">
                <a:solidFill>
                  <a:srgbClr val="002060"/>
                </a:solidFill>
              </a:rPr>
              <a:t>Acknowledgements</a:t>
            </a:r>
            <a:endParaRPr lang="en-GB" sz="3200" dirty="0">
              <a:solidFill>
                <a:srgbClr val="002060"/>
              </a:solidFill>
            </a:endParaRPr>
          </a:p>
        </p:txBody>
      </p:sp>
      <p:sp>
        <p:nvSpPr>
          <p:cNvPr id="3" name="Content Placeholder 2">
            <a:extLst>
              <a:ext uri="{FF2B5EF4-FFF2-40B4-BE49-F238E27FC236}">
                <a16:creationId xmlns:a16="http://schemas.microsoft.com/office/drawing/2014/main" id="{CF62F9EF-F0B4-8078-8651-ECC9368897B3}"/>
              </a:ext>
            </a:extLst>
          </p:cNvPr>
          <p:cNvSpPr>
            <a:spLocks noGrp="1"/>
          </p:cNvSpPr>
          <p:nvPr>
            <p:ph idx="1"/>
          </p:nvPr>
        </p:nvSpPr>
        <p:spPr>
          <a:xfrm>
            <a:off x="457200" y="1870344"/>
            <a:ext cx="8229240" cy="3977280"/>
          </a:xfrm>
        </p:spPr>
        <p:txBody>
          <a:bodyPr/>
          <a:lstStyle/>
          <a:p>
            <a:pPr marL="342900" lvl="0" indent="-342900">
              <a:lnSpc>
                <a:spcPct val="115000"/>
              </a:lnSpc>
              <a:spcBef>
                <a:spcPts val="600"/>
              </a:spcBef>
              <a:spcAft>
                <a:spcPts val="600"/>
              </a:spcAft>
              <a:buFont typeface="Symbol" panose="05050102010706020507" pitchFamily="18" charset="2"/>
              <a:buChar char=""/>
              <a:tabLst>
                <a:tab pos="457200" algn="l"/>
              </a:tabLst>
            </a:pPr>
            <a:r>
              <a:rPr lang="en-GB" sz="1800" b="1" kern="100" dirty="0">
                <a:solidFill>
                  <a:srgbClr val="002060"/>
                </a:solidFill>
                <a:effectLst/>
                <a:ea typeface="FandolFang R"/>
                <a:cs typeface="Symbol" panose="05050102010706020507" pitchFamily="18" charset="2"/>
              </a:rPr>
              <a:t>Rasmus Fogh</a:t>
            </a:r>
            <a:r>
              <a:rPr lang="en-GB" sz="1800" kern="100" dirty="0">
                <a:solidFill>
                  <a:srgbClr val="002060"/>
                </a:solidFill>
                <a:effectLst/>
                <a:ea typeface="FandolFang R"/>
                <a:cs typeface="Symbol" panose="05050102010706020507" pitchFamily="18" charset="2"/>
              </a:rPr>
              <a:t>, Peter Keller, Clemens </a:t>
            </a:r>
            <a:r>
              <a:rPr lang="en-GB" sz="1800" kern="100" dirty="0" err="1">
                <a:solidFill>
                  <a:srgbClr val="002060"/>
                </a:solidFill>
                <a:effectLst/>
                <a:ea typeface="FandolFang R"/>
                <a:cs typeface="Symbol" panose="05050102010706020507" pitchFamily="18" charset="2"/>
              </a:rPr>
              <a:t>Vonrhein</a:t>
            </a:r>
            <a:r>
              <a:rPr lang="en-GB" sz="1800" kern="100" dirty="0">
                <a:solidFill>
                  <a:srgbClr val="002060"/>
                </a:solidFill>
                <a:ea typeface="FandolFang R"/>
                <a:cs typeface="Symbol" panose="05050102010706020507" pitchFamily="18" charset="2"/>
              </a:rPr>
              <a:t> </a:t>
            </a:r>
            <a:r>
              <a:rPr lang="en-GB" sz="1800" kern="100" dirty="0">
                <a:solidFill>
                  <a:srgbClr val="002060"/>
                </a:solidFill>
                <a:effectLst/>
                <a:ea typeface="FandolFang R"/>
                <a:cs typeface="Symbol" panose="05050102010706020507" pitchFamily="18" charset="2"/>
              </a:rPr>
              <a:t>(</a:t>
            </a:r>
            <a:r>
              <a:rPr lang="en-GB" sz="1800" kern="100" dirty="0" err="1">
                <a:solidFill>
                  <a:srgbClr val="002060"/>
                </a:solidFill>
                <a:effectLst/>
                <a:ea typeface="FandolFang R"/>
                <a:cs typeface="Symbol" panose="05050102010706020507" pitchFamily="18" charset="2"/>
              </a:rPr>
              <a:t>GPhL</a:t>
            </a:r>
            <a:r>
              <a:rPr lang="en-GB" sz="1800" kern="100" dirty="0">
                <a:solidFill>
                  <a:srgbClr val="002060"/>
                </a:solidFill>
                <a:effectLst/>
                <a:ea typeface="FandolFang R"/>
                <a:cs typeface="Symbol" panose="05050102010706020507" pitchFamily="18" charset="2"/>
              </a:rPr>
              <a:t>)</a:t>
            </a:r>
          </a:p>
          <a:p>
            <a:pPr marL="342900" lvl="0" indent="-342900">
              <a:lnSpc>
                <a:spcPct val="115000"/>
              </a:lnSpc>
              <a:spcBef>
                <a:spcPts val="600"/>
              </a:spcBef>
              <a:spcAft>
                <a:spcPts val="600"/>
              </a:spcAft>
              <a:buFont typeface="Symbol" panose="05050102010706020507" pitchFamily="18" charset="2"/>
              <a:buChar char=""/>
              <a:tabLst>
                <a:tab pos="457200" algn="l"/>
              </a:tabLst>
            </a:pPr>
            <a:r>
              <a:rPr lang="en-GB" sz="1800" kern="100" dirty="0">
                <a:solidFill>
                  <a:srgbClr val="002060"/>
                </a:solidFill>
                <a:effectLst/>
                <a:ea typeface="FandolFang R"/>
                <a:cs typeface="Symbol" panose="05050102010706020507" pitchFamily="18" charset="2"/>
              </a:rPr>
              <a:t>Kate Smith, Ezequiel </a:t>
            </a:r>
            <a:r>
              <a:rPr lang="en-GB" sz="1800" kern="100" dirty="0" err="1">
                <a:solidFill>
                  <a:srgbClr val="002060"/>
                </a:solidFill>
                <a:ea typeface="FandolFang R"/>
                <a:cs typeface="Symbol" panose="05050102010706020507" pitchFamily="18" charset="2"/>
              </a:rPr>
              <a:t>P</a:t>
            </a:r>
            <a:r>
              <a:rPr lang="en-GB" sz="1800" kern="100" dirty="0" err="1">
                <a:solidFill>
                  <a:srgbClr val="002060"/>
                </a:solidFill>
                <a:effectLst/>
                <a:ea typeface="FandolFang R"/>
                <a:cs typeface="Symbol" panose="05050102010706020507" pitchFamily="18" charset="2"/>
              </a:rPr>
              <a:t>anepucci</a:t>
            </a:r>
            <a:r>
              <a:rPr lang="en-GB" sz="1800" kern="100" dirty="0">
                <a:solidFill>
                  <a:srgbClr val="002060"/>
                </a:solidFill>
                <a:effectLst/>
                <a:ea typeface="FandolFang R"/>
                <a:cs typeface="Symbol" panose="05050102010706020507" pitchFamily="18" charset="2"/>
              </a:rPr>
              <a:t> (formerly </a:t>
            </a:r>
            <a:r>
              <a:rPr lang="en-GB" sz="1800" kern="100" dirty="0">
                <a:solidFill>
                  <a:srgbClr val="002060"/>
                </a:solidFill>
                <a:ea typeface="FandolFang R"/>
                <a:cs typeface="Symbol" panose="05050102010706020507" pitchFamily="18" charset="2"/>
              </a:rPr>
              <a:t>S</a:t>
            </a:r>
            <a:r>
              <a:rPr lang="en-GB" sz="1800" kern="100" dirty="0">
                <a:solidFill>
                  <a:srgbClr val="002060"/>
                </a:solidFill>
                <a:effectLst/>
                <a:ea typeface="FandolFang R"/>
                <a:cs typeface="Symbol" panose="05050102010706020507" pitchFamily="18" charset="2"/>
              </a:rPr>
              <a:t>LS, soon ANSTO and MAX IV)</a:t>
            </a:r>
          </a:p>
          <a:p>
            <a:pPr marL="342900" lvl="0" indent="-342900">
              <a:lnSpc>
                <a:spcPct val="115000"/>
              </a:lnSpc>
              <a:spcBef>
                <a:spcPts val="600"/>
              </a:spcBef>
              <a:spcAft>
                <a:spcPts val="600"/>
              </a:spcAft>
              <a:buFont typeface="Symbol" panose="05050102010706020507" pitchFamily="18" charset="2"/>
              <a:buChar char=""/>
              <a:tabLst>
                <a:tab pos="457200" algn="l"/>
              </a:tabLst>
            </a:pPr>
            <a:r>
              <a:rPr lang="en-GB" sz="1800" kern="100" dirty="0">
                <a:solidFill>
                  <a:srgbClr val="002060"/>
                </a:solidFill>
                <a:effectLst/>
                <a:ea typeface="FandolFang R"/>
                <a:cs typeface="Symbol" panose="05050102010706020507" pitchFamily="18" charset="2"/>
              </a:rPr>
              <a:t>Karl </a:t>
            </a:r>
            <a:r>
              <a:rPr lang="en-GB" sz="1800" kern="100" dirty="0" err="1">
                <a:solidFill>
                  <a:srgbClr val="002060"/>
                </a:solidFill>
                <a:effectLst/>
                <a:ea typeface="FandolFang R"/>
                <a:cs typeface="Symbol" panose="05050102010706020507" pitchFamily="18" charset="2"/>
              </a:rPr>
              <a:t>Levik</a:t>
            </a:r>
            <a:r>
              <a:rPr lang="en-GB" sz="1800" kern="100" dirty="0">
                <a:solidFill>
                  <a:srgbClr val="002060"/>
                </a:solidFill>
                <a:effectLst/>
                <a:ea typeface="FandolFang R"/>
                <a:cs typeface="Symbol" panose="05050102010706020507" pitchFamily="18" charset="2"/>
              </a:rPr>
              <a:t>, James Hall, Eliot Hall, Neeli Katti, Irakli </a:t>
            </a:r>
            <a:r>
              <a:rPr lang="en-GB" sz="1800" kern="100" dirty="0" err="1">
                <a:solidFill>
                  <a:srgbClr val="002060"/>
                </a:solidFill>
                <a:effectLst/>
                <a:ea typeface="FandolFang R"/>
                <a:cs typeface="Symbol" panose="05050102010706020507" pitchFamily="18" charset="2"/>
              </a:rPr>
              <a:t>Sikharulidze</a:t>
            </a:r>
            <a:r>
              <a:rPr lang="en-GB" sz="1800" kern="100" dirty="0">
                <a:solidFill>
                  <a:srgbClr val="002060"/>
                </a:solidFill>
                <a:effectLst/>
                <a:ea typeface="FandolFang R"/>
                <a:cs typeface="Symbol" panose="05050102010706020507" pitchFamily="18" charset="2"/>
              </a:rPr>
              <a:t> (DLS)</a:t>
            </a:r>
          </a:p>
          <a:p>
            <a:pPr marL="342900" lvl="0" indent="-342900">
              <a:lnSpc>
                <a:spcPct val="115000"/>
              </a:lnSpc>
              <a:spcBef>
                <a:spcPts val="600"/>
              </a:spcBef>
              <a:spcAft>
                <a:spcPts val="600"/>
              </a:spcAft>
              <a:buFont typeface="Symbol" panose="05050102010706020507" pitchFamily="18" charset="2"/>
              <a:buChar char=""/>
              <a:tabLst>
                <a:tab pos="457200" algn="l"/>
              </a:tabLst>
            </a:pPr>
            <a:r>
              <a:rPr lang="en-GB" sz="1800" kern="100" dirty="0">
                <a:solidFill>
                  <a:srgbClr val="002060"/>
                </a:solidFill>
                <a:effectLst/>
                <a:ea typeface="FandolFang R"/>
                <a:cs typeface="Symbol" panose="05050102010706020507" pitchFamily="18" charset="2"/>
              </a:rPr>
              <a:t>Jacob Oldfield (</a:t>
            </a:r>
            <a:r>
              <a:rPr lang="en-GB" sz="1800" kern="100" dirty="0">
                <a:solidFill>
                  <a:srgbClr val="002060"/>
                </a:solidFill>
                <a:ea typeface="FandolFang R"/>
                <a:cs typeface="Symbol" panose="05050102010706020507" pitchFamily="18" charset="2"/>
              </a:rPr>
              <a:t>ANSTO</a:t>
            </a:r>
            <a:r>
              <a:rPr lang="en-GB" sz="1800" kern="100" dirty="0">
                <a:solidFill>
                  <a:srgbClr val="002060"/>
                </a:solidFill>
                <a:effectLst/>
                <a:ea typeface="FandolFang R"/>
                <a:cs typeface="Symbol" panose="05050102010706020507" pitchFamily="18" charset="2"/>
              </a:rPr>
              <a:t>)</a:t>
            </a:r>
          </a:p>
          <a:p>
            <a:pPr marL="342900" lvl="0" indent="-342900">
              <a:lnSpc>
                <a:spcPct val="115000"/>
              </a:lnSpc>
              <a:spcBef>
                <a:spcPts val="600"/>
              </a:spcBef>
              <a:spcAft>
                <a:spcPts val="600"/>
              </a:spcAft>
              <a:buFont typeface="Symbol" panose="05050102010706020507" pitchFamily="18" charset="2"/>
              <a:buChar char=""/>
              <a:tabLst>
                <a:tab pos="457200" algn="l"/>
              </a:tabLst>
            </a:pPr>
            <a:r>
              <a:rPr lang="fr-FR" sz="1800" kern="100" dirty="0">
                <a:solidFill>
                  <a:srgbClr val="002060"/>
                </a:solidFill>
                <a:effectLst/>
                <a:ea typeface="FandolFang R"/>
                <a:cs typeface="Symbol" panose="05050102010706020507" pitchFamily="18" charset="2"/>
              </a:rPr>
              <a:t>Alberto </a:t>
            </a:r>
            <a:r>
              <a:rPr lang="fr-FR" sz="1800" kern="100" dirty="0" err="1">
                <a:solidFill>
                  <a:srgbClr val="002060"/>
                </a:solidFill>
                <a:effectLst/>
                <a:ea typeface="FandolFang R"/>
                <a:cs typeface="Symbol" panose="05050102010706020507" pitchFamily="18" charset="2"/>
              </a:rPr>
              <a:t>Nardella</a:t>
            </a:r>
            <a:r>
              <a:rPr lang="fr-FR" sz="1800" kern="100" dirty="0">
                <a:solidFill>
                  <a:srgbClr val="002060"/>
                </a:solidFill>
                <a:effectLst/>
                <a:ea typeface="FandolFang R"/>
                <a:cs typeface="Symbol" panose="05050102010706020507" pitchFamily="18" charset="2"/>
              </a:rPr>
              <a:t>, Carla Takahashi (MAX IV)</a:t>
            </a:r>
            <a:endParaRPr lang="en-GB" sz="1800" kern="100" dirty="0">
              <a:solidFill>
                <a:srgbClr val="002060"/>
              </a:solidFill>
              <a:effectLst/>
              <a:ea typeface="FandolFang R"/>
              <a:cs typeface="Symbol" panose="05050102010706020507" pitchFamily="18" charset="2"/>
            </a:endParaRPr>
          </a:p>
          <a:p>
            <a:pPr marL="342900" lvl="0" indent="-342900">
              <a:lnSpc>
                <a:spcPct val="115000"/>
              </a:lnSpc>
              <a:spcBef>
                <a:spcPts val="600"/>
              </a:spcBef>
              <a:spcAft>
                <a:spcPts val="600"/>
              </a:spcAft>
              <a:buFont typeface="Symbol" panose="05050102010706020507" pitchFamily="18" charset="2"/>
              <a:buChar char=""/>
              <a:tabLst>
                <a:tab pos="457200" algn="l"/>
              </a:tabLst>
            </a:pPr>
            <a:r>
              <a:rPr lang="en-GB" sz="1800" kern="100" dirty="0">
                <a:solidFill>
                  <a:srgbClr val="002060"/>
                </a:solidFill>
                <a:effectLst/>
                <a:ea typeface="FandolFang R"/>
                <a:cs typeface="Symbol" panose="05050102010706020507" pitchFamily="18" charset="2"/>
              </a:rPr>
              <a:t>Edward Daniel (</a:t>
            </a:r>
            <a:r>
              <a:rPr lang="en-GB" sz="1800" kern="100" dirty="0" err="1">
                <a:solidFill>
                  <a:srgbClr val="002060"/>
                </a:solidFill>
                <a:effectLst/>
                <a:ea typeface="FandolFang R"/>
                <a:cs typeface="Symbol" panose="05050102010706020507" pitchFamily="18" charset="2"/>
              </a:rPr>
              <a:t>Icebear</a:t>
            </a:r>
            <a:r>
              <a:rPr lang="en-GB" sz="1800" kern="100" dirty="0">
                <a:solidFill>
                  <a:srgbClr val="002060"/>
                </a:solidFill>
                <a:effectLst/>
                <a:ea typeface="FandolFang R"/>
                <a:cs typeface="Symbol" panose="05050102010706020507" pitchFamily="18" charset="2"/>
              </a:rPr>
              <a:t>, Oulu)</a:t>
            </a:r>
          </a:p>
          <a:p>
            <a:pPr marL="342900" lvl="0" indent="-342900">
              <a:lnSpc>
                <a:spcPct val="115000"/>
              </a:lnSpc>
              <a:spcBef>
                <a:spcPts val="600"/>
              </a:spcBef>
              <a:spcAft>
                <a:spcPts val="600"/>
              </a:spcAft>
              <a:buFont typeface="Symbol" panose="05050102010706020507" pitchFamily="18" charset="2"/>
              <a:buChar char=""/>
              <a:tabLst>
                <a:tab pos="457200" algn="l"/>
              </a:tabLst>
            </a:pPr>
            <a:r>
              <a:rPr lang="en-GB" sz="1800" kern="100" dirty="0">
                <a:solidFill>
                  <a:srgbClr val="002060"/>
                </a:solidFill>
                <a:effectLst/>
                <a:ea typeface="FandolFang R"/>
                <a:cs typeface="Symbol" panose="05050102010706020507" pitchFamily="18" charset="2"/>
              </a:rPr>
              <a:t>Max </a:t>
            </a:r>
            <a:r>
              <a:rPr lang="en-GB" sz="1800" kern="100" dirty="0" err="1">
                <a:solidFill>
                  <a:srgbClr val="002060"/>
                </a:solidFill>
                <a:effectLst/>
                <a:ea typeface="FandolFang R"/>
                <a:cs typeface="Symbol" panose="05050102010706020507" pitchFamily="18" charset="2"/>
              </a:rPr>
              <a:t>Burian</a:t>
            </a:r>
            <a:r>
              <a:rPr lang="en-GB" sz="1800" kern="100" dirty="0">
                <a:solidFill>
                  <a:srgbClr val="002060"/>
                </a:solidFill>
                <a:effectLst/>
                <a:ea typeface="FandolFang R"/>
                <a:cs typeface="Symbol" panose="05050102010706020507" pitchFamily="18" charset="2"/>
              </a:rPr>
              <a:t>, Pascal </a:t>
            </a:r>
            <a:r>
              <a:rPr lang="en-GB" sz="1800" kern="100" dirty="0" err="1">
                <a:solidFill>
                  <a:srgbClr val="002060"/>
                </a:solidFill>
                <a:effectLst/>
                <a:ea typeface="FandolFang R"/>
                <a:cs typeface="Symbol" panose="05050102010706020507" pitchFamily="18" charset="2"/>
              </a:rPr>
              <a:t>Storzbach</a:t>
            </a:r>
            <a:r>
              <a:rPr lang="en-GB" sz="1800" kern="100" dirty="0">
                <a:solidFill>
                  <a:srgbClr val="002060"/>
                </a:solidFill>
                <a:effectLst/>
                <a:ea typeface="FandolFang R"/>
                <a:cs typeface="Symbol" panose="05050102010706020507" pitchFamily="18" charset="2"/>
              </a:rPr>
              <a:t>, Daphne van Dijken (</a:t>
            </a:r>
            <a:r>
              <a:rPr lang="en-GB" sz="1800" kern="100" dirty="0" err="1">
                <a:solidFill>
                  <a:srgbClr val="002060"/>
                </a:solidFill>
                <a:effectLst/>
                <a:ea typeface="FandolFang R"/>
                <a:cs typeface="Symbol" panose="05050102010706020507" pitchFamily="18" charset="2"/>
              </a:rPr>
              <a:t>Dectris</a:t>
            </a:r>
            <a:r>
              <a:rPr lang="en-GB" sz="1800" kern="100" dirty="0">
                <a:solidFill>
                  <a:srgbClr val="002060"/>
                </a:solidFill>
                <a:effectLst/>
                <a:ea typeface="FandolFang R"/>
                <a:cs typeface="Symbol" panose="05050102010706020507" pitchFamily="18" charset="2"/>
              </a:rPr>
              <a:t>)</a:t>
            </a:r>
          </a:p>
          <a:p>
            <a:pPr marL="342900" lvl="0" indent="-342900">
              <a:lnSpc>
                <a:spcPct val="115000"/>
              </a:lnSpc>
              <a:spcBef>
                <a:spcPts val="600"/>
              </a:spcBef>
              <a:spcAft>
                <a:spcPts val="600"/>
              </a:spcAft>
              <a:buFont typeface="Symbol" panose="05050102010706020507" pitchFamily="18" charset="2"/>
              <a:buChar char=""/>
              <a:tabLst>
                <a:tab pos="457200" algn="l"/>
              </a:tabLst>
            </a:pPr>
            <a:r>
              <a:rPr lang="en-GB" sz="1800" kern="100" dirty="0">
                <a:solidFill>
                  <a:srgbClr val="002060"/>
                </a:solidFill>
                <a:ea typeface="FandolFang R"/>
                <a:cs typeface="Symbol" panose="05050102010706020507" pitchFamily="18" charset="2"/>
              </a:rPr>
              <a:t>Alex de Maria, Marcus </a:t>
            </a:r>
            <a:r>
              <a:rPr lang="en-GB" sz="1800" kern="100" dirty="0" err="1">
                <a:solidFill>
                  <a:srgbClr val="002060"/>
                </a:solidFill>
                <a:ea typeface="FandolFang R"/>
                <a:cs typeface="Symbol" panose="05050102010706020507" pitchFamily="18" charset="2"/>
              </a:rPr>
              <a:t>Oskarsson</a:t>
            </a:r>
            <a:r>
              <a:rPr lang="en-GB" sz="1800" kern="100" dirty="0">
                <a:solidFill>
                  <a:srgbClr val="002060"/>
                </a:solidFill>
                <a:ea typeface="FandolFang R"/>
                <a:cs typeface="Symbol" panose="05050102010706020507" pitchFamily="18" charset="2"/>
              </a:rPr>
              <a:t>, Olof Svensson (ESRF)</a:t>
            </a:r>
            <a:endParaRPr lang="en-GB" sz="1800" kern="100" dirty="0">
              <a:solidFill>
                <a:srgbClr val="002060"/>
              </a:solidFill>
              <a:effectLst/>
              <a:ea typeface="FandolFang R"/>
              <a:cs typeface="Symbol" panose="05050102010706020507" pitchFamily="18" charset="2"/>
            </a:endParaRPr>
          </a:p>
          <a:p>
            <a:endParaRPr lang="en-GB" dirty="0">
              <a:solidFill>
                <a:srgbClr val="002060"/>
              </a:solidFill>
            </a:endParaRPr>
          </a:p>
        </p:txBody>
      </p:sp>
    </p:spTree>
    <p:extLst>
      <p:ext uri="{BB962C8B-B14F-4D97-AF65-F5344CB8AC3E}">
        <p14:creationId xmlns:p14="http://schemas.microsoft.com/office/powerpoint/2010/main" val="1217718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9238</TotalTime>
  <Words>1296</Words>
  <Application>Microsoft Office PowerPoint</Application>
  <PresentationFormat>On-screen Show (4:3)</PresentationFormat>
  <Paragraphs>61</Paragraphs>
  <Slides>9</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FandolFang R</vt:lpstr>
      <vt:lpstr>Symbol</vt:lpstr>
      <vt:lpstr>Wingdings</vt:lpstr>
      <vt:lpstr>Office Theme</vt:lpstr>
      <vt:lpstr>Office Theme</vt:lpstr>
      <vt:lpstr>Office Theme</vt:lpstr>
      <vt:lpstr>PowerPoint Presentation</vt:lpstr>
      <vt:lpstr>Our position on ISPyB – as of ALBA 2023</vt:lpstr>
      <vt:lpstr>A wind of change at the ALBA meeting</vt:lpstr>
      <vt:lpstr>A nod from the Steering Committee: go for it! (Excerpt of the Committee’s Minutes written up by Andy Goetz, ESRF)</vt:lpstr>
      <vt:lpstr>Details of our reliance on ISPyB et al. (1)</vt:lpstr>
      <vt:lpstr>Details of our reliance on ISPyB et al. (2)</vt:lpstr>
      <vt:lpstr>Hopes invested in MXLIMS</vt:lpstr>
      <vt:lpstr>A final remark (from a non-synchrotron!)</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Clemens Vonrhein</dc:creator>
  <dc:description/>
  <cp:lastModifiedBy>Gerard Bricogne</cp:lastModifiedBy>
  <cp:revision>336</cp:revision>
  <dcterms:modified xsi:type="dcterms:W3CDTF">2024-11-20T13:13:24Z</dcterms:modified>
  <dc:language>en-GB</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y fmtid="{D5CDD505-2E9C-101B-9397-08002B2CF9AE}" pid="6" name="Notes">
    <vt:i4>1</vt:i4>
  </property>
  <property fmtid="{D5CDD505-2E9C-101B-9397-08002B2CF9AE}" pid="7" name="PresentationFormat">
    <vt:lpwstr>On-screen Show (4:3)</vt:lpwstr>
  </property>
  <property fmtid="{D5CDD505-2E9C-101B-9397-08002B2CF9AE}" pid="8" name="Slides">
    <vt:i4>37</vt:i4>
  </property>
</Properties>
</file>