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4"/>
  </p:notesMasterIdLst>
  <p:sldIdLst>
    <p:sldId id="271" r:id="rId4"/>
    <p:sldId id="257" r:id="rId5"/>
    <p:sldId id="262" r:id="rId6"/>
    <p:sldId id="263" r:id="rId7"/>
    <p:sldId id="265" r:id="rId8"/>
    <p:sldId id="266" r:id="rId9"/>
    <p:sldId id="264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96153-4ECB-4B62-ACF0-0BFDCF51E71B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D101-5B48-477A-B24F-D14414953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9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BFD05-3362-18A6-601D-4A93FCFA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C81279-B5F5-B8AF-B6A1-8FABA7CF3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EF58A8-976F-DD3E-20CB-B18B5DF1B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81A85-BCE2-58A4-4295-0CAE1CED3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2F002-206D-4184-B39E-C7D93CBC598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2F002-206D-4184-B39E-C7D93CBC598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703A0-EEB0-629E-DB1E-002E1044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0CE8E-085D-4432-005E-DC85FCDDA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A7024-25A5-CAAA-46D4-BD1F0411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F01026-FCE7-80FD-6A7C-FDC2BD10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53FDF-9784-B237-F76F-B7E80FE5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3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C16F4-86D1-E5E9-4B08-56402520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6F7BD0-8DAA-CF79-755C-F5CF6E7BE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5E423-8B27-3B7C-55D2-49F4035C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8AA81-932F-8B34-9849-156A5574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39E2E-8A33-8C2A-3D47-407ED36B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400291-4DFA-CA9A-CE2A-3C1F7EC6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BF0875-D766-93A6-CDD1-DAB08DDE4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8DDFF-DF02-3F82-8005-86D6D36C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9DA35-F424-75B3-A93D-E46DE17F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D03C1-C5D6-976B-CA34-D3B9AA5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4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7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000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4711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9C4F6-46B5-C628-AD4F-C2B196B4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C556-F987-BBA2-809D-3EB524E5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8A2678-C171-66BE-6AD5-79A3BD95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30F23-DF11-9EAF-5ED0-BCED4E47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78145-CE99-2E1D-AD7F-45C34FDA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6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D04CF-968E-850B-BCC8-1E080D2E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1C9D69-2491-C63C-712F-824941500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99B50-2BC8-7624-8FD5-8CA19E7E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AE706-F8EF-416F-E3E7-59FBEE5B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3EA1F-D1CE-C49C-CD6A-69040804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1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57AF3-7ABE-8F4D-C999-011B6555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73E974-48CA-0879-2C0D-0EAD20124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B250F2-3FDE-252D-3D2B-A3529E3ED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CCFF38-0666-D8D2-828D-5398D687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A553D2-82E7-D0D7-59E0-BBDC13AC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B1EB7A-48DE-75CC-4AB0-867BB920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7D5DD-9F5D-21CA-D9E2-5A3A2C5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736F6-BA34-8F66-E300-8C22BBC14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99DC0-C97D-2BF6-ED32-046E29E62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E37A8B-DE10-325A-B41F-E81CA5880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BB28DF-0DE8-249F-70B1-82D65D265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05ECE7-A12B-267F-752B-DDFED5E7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01416D-EF0F-9D68-48D3-1CB91855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D1F588-CEFC-FCEB-6251-BB5BFA1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818ED-BA71-CB7C-C545-CFD66A7C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8A15F-2B97-FCAA-AC24-DDD53707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FCFDF7-A909-FF9D-53BD-85219F77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B4E79-1FC3-BCFA-B096-F74787C9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23F8FC-6C48-9869-4FA1-0A2EDD96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B26DB9-77C9-CE41-91BC-2170C290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F23F4C-FB2D-FF5B-5546-508E0909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67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D7F6-9619-4E90-863D-434895B7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8547F7-CDA6-8FE4-3B39-1D1CCF7B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5F034B-43B4-CDA3-9450-A5B8E7758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0BD42E-B548-C00C-0ED5-66320D3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83F7E4-5A7E-BC13-59A9-12B07866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77CD87-CD91-F674-2564-ADB7489D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D6A3C-66B9-5BA7-9F00-1EB71941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188578-7BCA-EAE7-8C3D-854EBCC77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BC5BC4-0192-922B-C542-6F72478A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EF9199-7167-C6ED-918E-254FDBA5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0227FF-8257-8CBA-16B0-39E35019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A9112C-C4D4-1A26-DB79-58B14CC7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3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488D3C-33CE-0D1F-7CC0-6DA671C2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43A15-356F-9BEC-6C79-1F5E6920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8DB82F-22E7-8184-C6CF-ACC0810E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09BEC-723C-4391-A999-BCB01145BE2E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08CFE-0599-6DE0-498C-0A831E6BC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765E6-E4E6-336F-49A9-37E8F25B9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477E1-6E8C-4FF6-9B6D-7FA6715DC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2398-AC67-9A43-5BF4-7B9FBF900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2D295B-6ABE-4D21-7205-CB672299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861048"/>
            <a:ext cx="10441160" cy="825975"/>
          </a:xfrm>
        </p:spPr>
        <p:txBody>
          <a:bodyPr>
            <a:normAutofit/>
          </a:bodyPr>
          <a:lstStyle/>
          <a:p>
            <a:pPr algn="r"/>
            <a:r>
              <a:rPr lang="en-US" b="0" i="0" dirty="0">
                <a:effectLst/>
                <a:latin typeface="arial" panose="020B0604020202020204" pitchFamily="34" charset="0"/>
              </a:rPr>
              <a:t>SOLEIL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SciCAT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Status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FA149C01-04AC-336F-2D82-552520CFB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>
                <a:latin typeface="arial" panose="020B0604020202020204" pitchFamily="34" charset="0"/>
              </a:rPr>
              <a:t>@ISPyB / </a:t>
            </a:r>
            <a:r>
              <a:rPr lang="fr-FR" dirty="0" err="1">
                <a:latin typeface="arial" panose="020B0604020202020204" pitchFamily="34" charset="0"/>
              </a:rPr>
              <a:t>MXCuBe</a:t>
            </a:r>
            <a:r>
              <a:rPr lang="fr-FR" dirty="0">
                <a:latin typeface="arial" panose="020B0604020202020204" pitchFamily="34" charset="0"/>
              </a:rPr>
              <a:t> meeting 2024/11/20</a:t>
            </a:r>
            <a:endParaRPr lang="fr-FR" dirty="0"/>
          </a:p>
        </p:txBody>
      </p:sp>
      <p:sp>
        <p:nvSpPr>
          <p:cNvPr id="2" name="Sous-titre 4">
            <a:extLst>
              <a:ext uri="{FF2B5EF4-FFF2-40B4-BE49-F238E27FC236}">
                <a16:creationId xmlns:a16="http://schemas.microsoft.com/office/drawing/2014/main" id="{841B100F-084D-A432-D876-8A28221A3A08}"/>
              </a:ext>
            </a:extLst>
          </p:cNvPr>
          <p:cNvSpPr txBox="1">
            <a:spLocks/>
          </p:cNvSpPr>
          <p:nvPr/>
        </p:nvSpPr>
        <p:spPr>
          <a:xfrm>
            <a:off x="2207568" y="6237312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Majid OUNSY, Patrick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Madela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Gwenaelle Abeille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764780E-48EC-E65E-A650-B753584F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20CC9-C982-429E-97C9-9F71A6603CFC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8C980B-E993-8B60-40C4-9E676573E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24" y="764704"/>
            <a:ext cx="11856640" cy="5607296"/>
          </a:xfrm>
        </p:spPr>
        <p:txBody>
          <a:bodyPr/>
          <a:lstStyle/>
          <a:p>
            <a:pPr marL="0" indent="0" algn="ctr">
              <a:buNone/>
            </a:pPr>
            <a:r>
              <a:rPr lang="fr-FR" sz="3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22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C62B2-E097-2CFE-CFF3-0C6A1DE2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 err="1"/>
              <a:t>Context</a:t>
            </a:r>
            <a:r>
              <a:rPr lang="fr-FR" dirty="0"/>
              <a:t>: SOLEIL Upgrade 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Towards</a:t>
            </a:r>
            <a:r>
              <a:rPr lang="fr-FR" dirty="0"/>
              <a:t> SOLEIL II)</a:t>
            </a:r>
          </a:p>
        </p:txBody>
      </p:sp>
      <p:grpSp>
        <p:nvGrpSpPr>
          <p:cNvPr id="4" name="Group 5114">
            <a:extLst>
              <a:ext uri="{FF2B5EF4-FFF2-40B4-BE49-F238E27FC236}">
                <a16:creationId xmlns:a16="http://schemas.microsoft.com/office/drawing/2014/main" id="{D9CCE938-93DC-92F5-CBBE-8EC9AEE9751C}"/>
              </a:ext>
            </a:extLst>
          </p:cNvPr>
          <p:cNvGrpSpPr/>
          <p:nvPr/>
        </p:nvGrpSpPr>
        <p:grpSpPr>
          <a:xfrm>
            <a:off x="1627909" y="1524846"/>
            <a:ext cx="8328660" cy="2242746"/>
            <a:chOff x="0" y="0"/>
            <a:chExt cx="8328660" cy="22427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7AB86C-08AC-AED2-8525-BB3D8935F900}"/>
                </a:ext>
              </a:extLst>
            </p:cNvPr>
            <p:cNvSpPr/>
            <p:nvPr/>
          </p:nvSpPr>
          <p:spPr>
            <a:xfrm>
              <a:off x="185674" y="68453"/>
              <a:ext cx="132969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pic>
          <p:nvPicPr>
            <p:cNvPr id="6" name="Picture 163">
              <a:extLst>
                <a:ext uri="{FF2B5EF4-FFF2-40B4-BE49-F238E27FC236}">
                  <a16:creationId xmlns:a16="http://schemas.microsoft.com/office/drawing/2014/main" id="{6DCE3141-A3B7-FA8A-3D3F-0D2E7A6F333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008" y="528066"/>
              <a:ext cx="1014984" cy="128016"/>
            </a:xfrm>
            <a:prstGeom prst="rect">
              <a:avLst/>
            </a:prstGeom>
          </p:spPr>
        </p:pic>
        <p:pic>
          <p:nvPicPr>
            <p:cNvPr id="7" name="Picture 165">
              <a:extLst>
                <a:ext uri="{FF2B5EF4-FFF2-40B4-BE49-F238E27FC236}">
                  <a16:creationId xmlns:a16="http://schemas.microsoft.com/office/drawing/2014/main" id="{96E60FC8-9CC7-FB13-EB76-26ABC38AC15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008" y="704850"/>
              <a:ext cx="1205484" cy="158496"/>
            </a:xfrm>
            <a:prstGeom prst="rect">
              <a:avLst/>
            </a:prstGeom>
          </p:spPr>
        </p:pic>
        <p:pic>
          <p:nvPicPr>
            <p:cNvPr id="8" name="Picture 167">
              <a:extLst>
                <a:ext uri="{FF2B5EF4-FFF2-40B4-BE49-F238E27FC236}">
                  <a16:creationId xmlns:a16="http://schemas.microsoft.com/office/drawing/2014/main" id="{7B573E88-FFE3-869C-E99C-88AC66555A3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1772" y="1130046"/>
              <a:ext cx="408432" cy="330708"/>
            </a:xfrm>
            <a:prstGeom prst="rect">
              <a:avLst/>
            </a:prstGeom>
          </p:spPr>
        </p:pic>
        <p:sp>
          <p:nvSpPr>
            <p:cNvPr id="9" name="Shape 168">
              <a:extLst>
                <a:ext uri="{FF2B5EF4-FFF2-40B4-BE49-F238E27FC236}">
                  <a16:creationId xmlns:a16="http://schemas.microsoft.com/office/drawing/2014/main" id="{A0422EDD-B131-096D-6E09-597099780A8B}"/>
                </a:ext>
              </a:extLst>
            </p:cNvPr>
            <p:cNvSpPr/>
            <p:nvPr/>
          </p:nvSpPr>
          <p:spPr>
            <a:xfrm>
              <a:off x="762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F1C23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5411">
              <a:extLst>
                <a:ext uri="{FF2B5EF4-FFF2-40B4-BE49-F238E27FC236}">
                  <a16:creationId xmlns:a16="http://schemas.microsoft.com/office/drawing/2014/main" id="{3BF0013A-CC7C-B59C-C4E6-B0DEA8D0013E}"/>
                </a:ext>
              </a:extLst>
            </p:cNvPr>
            <p:cNvSpPr/>
            <p:nvPr/>
          </p:nvSpPr>
          <p:spPr>
            <a:xfrm>
              <a:off x="0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C2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170">
              <a:extLst>
                <a:ext uri="{FF2B5EF4-FFF2-40B4-BE49-F238E27FC236}">
                  <a16:creationId xmlns:a16="http://schemas.microsoft.com/office/drawing/2014/main" id="{45F73C94-D06E-4502-BC41-129E649FF2FA}"/>
                </a:ext>
              </a:extLst>
            </p:cNvPr>
            <p:cNvSpPr/>
            <p:nvPr/>
          </p:nvSpPr>
          <p:spPr>
            <a:xfrm>
              <a:off x="0" y="1882902"/>
              <a:ext cx="4162044" cy="289560"/>
            </a:xfrm>
            <a:custGeom>
              <a:avLst/>
              <a:gdLst/>
              <a:ahLst/>
              <a:cxnLst/>
              <a:rect l="0" t="0" r="0" b="0"/>
              <a:pathLst>
                <a:path w="4162044" h="289560">
                  <a:moveTo>
                    <a:pt x="0" y="0"/>
                  </a:moveTo>
                  <a:lnTo>
                    <a:pt x="4017264" y="0"/>
                  </a:lnTo>
                  <a:lnTo>
                    <a:pt x="4162044" y="144780"/>
                  </a:lnTo>
                  <a:lnTo>
                    <a:pt x="4017264" y="289560"/>
                  </a:lnTo>
                  <a:lnTo>
                    <a:pt x="0" y="2895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C2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117866-B81C-A4BC-4A34-549DD28CA1D1}"/>
                </a:ext>
              </a:extLst>
            </p:cNvPr>
            <p:cNvSpPr/>
            <p:nvPr/>
          </p:nvSpPr>
          <p:spPr>
            <a:xfrm>
              <a:off x="1691640" y="1933067"/>
              <a:ext cx="100910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13" name="Shape 172">
              <a:extLst>
                <a:ext uri="{FF2B5EF4-FFF2-40B4-BE49-F238E27FC236}">
                  <a16:creationId xmlns:a16="http://schemas.microsoft.com/office/drawing/2014/main" id="{E5EC44B8-B45F-06A3-2C82-5D84B7273869}"/>
                </a:ext>
              </a:extLst>
            </p:cNvPr>
            <p:cNvSpPr/>
            <p:nvPr/>
          </p:nvSpPr>
          <p:spPr>
            <a:xfrm>
              <a:off x="4105656" y="1861566"/>
              <a:ext cx="4215384" cy="313944"/>
            </a:xfrm>
            <a:custGeom>
              <a:avLst/>
              <a:gdLst/>
              <a:ahLst/>
              <a:cxnLst/>
              <a:rect l="0" t="0" r="0" b="0"/>
              <a:pathLst>
                <a:path w="4215384" h="313944">
                  <a:moveTo>
                    <a:pt x="0" y="0"/>
                  </a:moveTo>
                  <a:lnTo>
                    <a:pt x="4058412" y="0"/>
                  </a:lnTo>
                  <a:lnTo>
                    <a:pt x="4215384" y="156972"/>
                  </a:lnTo>
                  <a:lnTo>
                    <a:pt x="4058412" y="313944"/>
                  </a:lnTo>
                  <a:lnTo>
                    <a:pt x="0" y="313944"/>
                  </a:lnTo>
                  <a:lnTo>
                    <a:pt x="156972" y="1569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7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B40A04-A6CD-203F-CBB4-8A7A643E31D0}"/>
                </a:ext>
              </a:extLst>
            </p:cNvPr>
            <p:cNvSpPr/>
            <p:nvPr/>
          </p:nvSpPr>
          <p:spPr>
            <a:xfrm>
              <a:off x="5908548" y="1923313"/>
              <a:ext cx="814386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8CFF92-980E-6847-5BF4-C7406F25E9F5}"/>
                </a:ext>
              </a:extLst>
            </p:cNvPr>
            <p:cNvSpPr/>
            <p:nvPr/>
          </p:nvSpPr>
          <p:spPr>
            <a:xfrm>
              <a:off x="1767205" y="66929"/>
              <a:ext cx="81555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6A0815-CE24-C9DD-CC76-575442210FF3}"/>
                </a:ext>
              </a:extLst>
            </p:cNvPr>
            <p:cNvSpPr/>
            <p:nvPr/>
          </p:nvSpPr>
          <p:spPr>
            <a:xfrm>
              <a:off x="1755013" y="281813"/>
              <a:ext cx="79326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pic>
          <p:nvPicPr>
            <p:cNvPr id="17" name="Picture 177">
              <a:extLst>
                <a:ext uri="{FF2B5EF4-FFF2-40B4-BE49-F238E27FC236}">
                  <a16:creationId xmlns:a16="http://schemas.microsoft.com/office/drawing/2014/main" id="{D0F63AB2-581C-ED44-9C45-5C6166D5E392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79804" y="567690"/>
              <a:ext cx="1146048" cy="458724"/>
            </a:xfrm>
            <a:prstGeom prst="rect">
              <a:avLst/>
            </a:prstGeom>
          </p:spPr>
        </p:pic>
        <p:pic>
          <p:nvPicPr>
            <p:cNvPr id="18" name="Picture 179">
              <a:extLst>
                <a:ext uri="{FF2B5EF4-FFF2-40B4-BE49-F238E27FC236}">
                  <a16:creationId xmlns:a16="http://schemas.microsoft.com/office/drawing/2014/main" id="{FCF85934-70A7-CB51-58F4-843C263AD14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83080" y="1130046"/>
              <a:ext cx="539496" cy="374904"/>
            </a:xfrm>
            <a:prstGeom prst="rect">
              <a:avLst/>
            </a:prstGeom>
          </p:spPr>
        </p:pic>
        <p:sp>
          <p:nvSpPr>
            <p:cNvPr id="19" name="Shape 180">
              <a:extLst>
                <a:ext uri="{FF2B5EF4-FFF2-40B4-BE49-F238E27FC236}">
                  <a16:creationId xmlns:a16="http://schemas.microsoft.com/office/drawing/2014/main" id="{EBDE6DD3-7FA7-3A8C-97C1-E50BB3CA78F6}"/>
                </a:ext>
              </a:extLst>
            </p:cNvPr>
            <p:cNvSpPr/>
            <p:nvPr/>
          </p:nvSpPr>
          <p:spPr>
            <a:xfrm>
              <a:off x="1387602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F1C23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Shape 5412">
              <a:extLst>
                <a:ext uri="{FF2B5EF4-FFF2-40B4-BE49-F238E27FC236}">
                  <a16:creationId xmlns:a16="http://schemas.microsoft.com/office/drawing/2014/main" id="{1AFDE290-C878-B3DC-8702-1ED3D85010B9}"/>
                </a:ext>
              </a:extLst>
            </p:cNvPr>
            <p:cNvSpPr/>
            <p:nvPr/>
          </p:nvSpPr>
          <p:spPr>
            <a:xfrm>
              <a:off x="1386840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C2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pic>
          <p:nvPicPr>
            <p:cNvPr id="21" name="Picture 183">
              <a:extLst>
                <a:ext uri="{FF2B5EF4-FFF2-40B4-BE49-F238E27FC236}">
                  <a16:creationId xmlns:a16="http://schemas.microsoft.com/office/drawing/2014/main" id="{B60EC4BD-9C27-AFD5-C9EA-EBABAB52AC7D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95600" y="855726"/>
              <a:ext cx="1107948" cy="52730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5653B-2328-4768-ABC5-9F7EFE939766}"/>
                </a:ext>
              </a:extLst>
            </p:cNvPr>
            <p:cNvSpPr/>
            <p:nvPr/>
          </p:nvSpPr>
          <p:spPr>
            <a:xfrm>
              <a:off x="2857246" y="68453"/>
              <a:ext cx="162945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pic>
          <p:nvPicPr>
            <p:cNvPr id="23" name="Picture 186">
              <a:extLst>
                <a:ext uri="{FF2B5EF4-FFF2-40B4-BE49-F238E27FC236}">
                  <a16:creationId xmlns:a16="http://schemas.microsoft.com/office/drawing/2014/main" id="{8227BE4C-2C60-D7F6-E6F7-555482127DA7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993136" y="433578"/>
              <a:ext cx="912876" cy="272796"/>
            </a:xfrm>
            <a:prstGeom prst="rect">
              <a:avLst/>
            </a:prstGeom>
          </p:spPr>
        </p:pic>
        <p:sp>
          <p:nvSpPr>
            <p:cNvPr id="24" name="Shape 187">
              <a:extLst>
                <a:ext uri="{FF2B5EF4-FFF2-40B4-BE49-F238E27FC236}">
                  <a16:creationId xmlns:a16="http://schemas.microsoft.com/office/drawing/2014/main" id="{5A6239A0-F942-D8DC-0A9B-E5A504C7ED98}"/>
                </a:ext>
              </a:extLst>
            </p:cNvPr>
            <p:cNvSpPr/>
            <p:nvPr/>
          </p:nvSpPr>
          <p:spPr>
            <a:xfrm>
              <a:off x="2774442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F1C23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5413">
              <a:extLst>
                <a:ext uri="{FF2B5EF4-FFF2-40B4-BE49-F238E27FC236}">
                  <a16:creationId xmlns:a16="http://schemas.microsoft.com/office/drawing/2014/main" id="{3BC0FFA9-05C0-2210-7695-57EA99B93581}"/>
                </a:ext>
              </a:extLst>
            </p:cNvPr>
            <p:cNvSpPr/>
            <p:nvPr/>
          </p:nvSpPr>
          <p:spPr>
            <a:xfrm>
              <a:off x="2773680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C2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7036F8-F0F1-12B2-25B9-E4202D8E378E}"/>
                </a:ext>
              </a:extLst>
            </p:cNvPr>
            <p:cNvSpPr/>
            <p:nvPr/>
          </p:nvSpPr>
          <p:spPr>
            <a:xfrm>
              <a:off x="5908295" y="66929"/>
              <a:ext cx="100409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CD843D-D61F-DCCD-AE25-390BD4C8942D}"/>
                </a:ext>
              </a:extLst>
            </p:cNvPr>
            <p:cNvSpPr/>
            <p:nvPr/>
          </p:nvSpPr>
          <p:spPr>
            <a:xfrm>
              <a:off x="6048502" y="281813"/>
              <a:ext cx="57817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pic>
          <p:nvPicPr>
            <p:cNvPr id="28" name="Picture 192">
              <a:extLst>
                <a:ext uri="{FF2B5EF4-FFF2-40B4-BE49-F238E27FC236}">
                  <a16:creationId xmlns:a16="http://schemas.microsoft.com/office/drawing/2014/main" id="{93D16656-D01B-00BB-10D5-73B02181BD9E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733288" y="621030"/>
              <a:ext cx="701040" cy="131064"/>
            </a:xfrm>
            <a:prstGeom prst="rect">
              <a:avLst/>
            </a:prstGeom>
          </p:spPr>
        </p:pic>
        <p:pic>
          <p:nvPicPr>
            <p:cNvPr id="29" name="Picture 194">
              <a:extLst>
                <a:ext uri="{FF2B5EF4-FFF2-40B4-BE49-F238E27FC236}">
                  <a16:creationId xmlns:a16="http://schemas.microsoft.com/office/drawing/2014/main" id="{55F06A98-D56E-7998-FFC8-2D6DB1944944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245352" y="828294"/>
              <a:ext cx="576072" cy="323088"/>
            </a:xfrm>
            <a:prstGeom prst="rect">
              <a:avLst/>
            </a:prstGeom>
          </p:spPr>
        </p:pic>
        <p:pic>
          <p:nvPicPr>
            <p:cNvPr id="30" name="Picture 196">
              <a:extLst>
                <a:ext uri="{FF2B5EF4-FFF2-40B4-BE49-F238E27FC236}">
                  <a16:creationId xmlns:a16="http://schemas.microsoft.com/office/drawing/2014/main" id="{AC5EF6E8-C8E0-1090-F011-9ECB8FA2A7BB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5707381" y="1162050"/>
              <a:ext cx="408432" cy="347472"/>
            </a:xfrm>
            <a:prstGeom prst="rect">
              <a:avLst/>
            </a:prstGeom>
          </p:spPr>
        </p:pic>
        <p:sp>
          <p:nvSpPr>
            <p:cNvPr id="31" name="Shape 197">
              <a:extLst>
                <a:ext uri="{FF2B5EF4-FFF2-40B4-BE49-F238E27FC236}">
                  <a16:creationId xmlns:a16="http://schemas.microsoft.com/office/drawing/2014/main" id="{FA3FD111-A92A-6996-71AE-750D27CBC4A6}"/>
                </a:ext>
              </a:extLst>
            </p:cNvPr>
            <p:cNvSpPr/>
            <p:nvPr/>
          </p:nvSpPr>
          <p:spPr>
            <a:xfrm>
              <a:off x="5595366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2E75B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Shape 5414">
              <a:extLst>
                <a:ext uri="{FF2B5EF4-FFF2-40B4-BE49-F238E27FC236}">
                  <a16:creationId xmlns:a16="http://schemas.microsoft.com/office/drawing/2014/main" id="{CD2BD775-546B-345F-FDB6-C486DFC79CD6}"/>
                </a:ext>
              </a:extLst>
            </p:cNvPr>
            <p:cNvSpPr/>
            <p:nvPr/>
          </p:nvSpPr>
          <p:spPr>
            <a:xfrm>
              <a:off x="5602224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7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92C931-864E-541D-6969-74208906822E}"/>
                </a:ext>
              </a:extLst>
            </p:cNvPr>
            <p:cNvSpPr/>
            <p:nvPr/>
          </p:nvSpPr>
          <p:spPr>
            <a:xfrm>
              <a:off x="7489825" y="66929"/>
              <a:ext cx="51746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D24A00-56DC-48E9-39E9-D859D94457BE}"/>
                </a:ext>
              </a:extLst>
            </p:cNvPr>
            <p:cNvSpPr/>
            <p:nvPr/>
          </p:nvSpPr>
          <p:spPr>
            <a:xfrm>
              <a:off x="7271639" y="281813"/>
              <a:ext cx="104606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pic>
          <p:nvPicPr>
            <p:cNvPr id="35" name="Picture 202">
              <a:extLst>
                <a:ext uri="{FF2B5EF4-FFF2-40B4-BE49-F238E27FC236}">
                  <a16:creationId xmlns:a16="http://schemas.microsoft.com/office/drawing/2014/main" id="{6007DC7B-D36D-DFC4-BD5A-CC139069C318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7289293" y="735330"/>
              <a:ext cx="740664" cy="539496"/>
            </a:xfrm>
            <a:prstGeom prst="rect">
              <a:avLst/>
            </a:prstGeom>
          </p:spPr>
        </p:pic>
        <p:sp>
          <p:nvSpPr>
            <p:cNvPr id="36" name="Shape 203">
              <a:extLst>
                <a:ext uri="{FF2B5EF4-FFF2-40B4-BE49-F238E27FC236}">
                  <a16:creationId xmlns:a16="http://schemas.microsoft.com/office/drawing/2014/main" id="{4FB51D51-10FB-7D5E-9D75-CFFAF0BCFE57}"/>
                </a:ext>
              </a:extLst>
            </p:cNvPr>
            <p:cNvSpPr/>
            <p:nvPr/>
          </p:nvSpPr>
          <p:spPr>
            <a:xfrm>
              <a:off x="6989826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2E75B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Shape 5415">
              <a:extLst>
                <a:ext uri="{FF2B5EF4-FFF2-40B4-BE49-F238E27FC236}">
                  <a16:creationId xmlns:a16="http://schemas.microsoft.com/office/drawing/2014/main" id="{76D45007-41C8-B428-CC42-050813FD9F30}"/>
                </a:ext>
              </a:extLst>
            </p:cNvPr>
            <p:cNvSpPr/>
            <p:nvPr/>
          </p:nvSpPr>
          <p:spPr>
            <a:xfrm>
              <a:off x="6996684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7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440DDA-EABA-D591-CF7C-38304F06F67A}"/>
                </a:ext>
              </a:extLst>
            </p:cNvPr>
            <p:cNvSpPr/>
            <p:nvPr/>
          </p:nvSpPr>
          <p:spPr>
            <a:xfrm>
              <a:off x="4430903" y="66929"/>
              <a:ext cx="117839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2486E5-BA4F-B480-7E73-207A28056213}"/>
                </a:ext>
              </a:extLst>
            </p:cNvPr>
            <p:cNvSpPr/>
            <p:nvPr/>
          </p:nvSpPr>
          <p:spPr>
            <a:xfrm>
              <a:off x="4661027" y="281813"/>
              <a:ext cx="51176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endParaRPr lang="fr-FR"/>
            </a:p>
          </p:txBody>
        </p:sp>
        <p:sp>
          <p:nvSpPr>
            <p:cNvPr id="40" name="Shape 207">
              <a:extLst>
                <a:ext uri="{FF2B5EF4-FFF2-40B4-BE49-F238E27FC236}">
                  <a16:creationId xmlns:a16="http://schemas.microsoft.com/office/drawing/2014/main" id="{F8EF0902-235E-02D1-B2A9-1F25093284E7}"/>
                </a:ext>
              </a:extLst>
            </p:cNvPr>
            <p:cNvSpPr/>
            <p:nvPr/>
          </p:nvSpPr>
          <p:spPr>
            <a:xfrm>
              <a:off x="4185666" y="0"/>
              <a:ext cx="1331976" cy="1773936"/>
            </a:xfrm>
            <a:custGeom>
              <a:avLst/>
              <a:gdLst/>
              <a:ahLst/>
              <a:cxnLst/>
              <a:rect l="0" t="0" r="0" b="0"/>
              <a:pathLst>
                <a:path w="1331976" h="1773936">
                  <a:moveTo>
                    <a:pt x="0" y="1773936"/>
                  </a:moveTo>
                  <a:lnTo>
                    <a:pt x="1331976" y="1773936"/>
                  </a:lnTo>
                  <a:lnTo>
                    <a:pt x="1331976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2E75B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Shape 5416">
              <a:extLst>
                <a:ext uri="{FF2B5EF4-FFF2-40B4-BE49-F238E27FC236}">
                  <a16:creationId xmlns:a16="http://schemas.microsoft.com/office/drawing/2014/main" id="{50C1C19B-BCB9-E8A5-72BA-0E268F17B63B}"/>
                </a:ext>
              </a:extLst>
            </p:cNvPr>
            <p:cNvSpPr/>
            <p:nvPr/>
          </p:nvSpPr>
          <p:spPr>
            <a:xfrm>
              <a:off x="4192524" y="1556766"/>
              <a:ext cx="1331976" cy="216408"/>
            </a:xfrm>
            <a:custGeom>
              <a:avLst/>
              <a:gdLst/>
              <a:ahLst/>
              <a:cxnLst/>
              <a:rect l="0" t="0" r="0" b="0"/>
              <a:pathLst>
                <a:path w="1331976" h="216408">
                  <a:moveTo>
                    <a:pt x="0" y="0"/>
                  </a:moveTo>
                  <a:lnTo>
                    <a:pt x="1331976" y="0"/>
                  </a:lnTo>
                  <a:lnTo>
                    <a:pt x="1331976" y="216408"/>
                  </a:lnTo>
                  <a:lnTo>
                    <a:pt x="0" y="21640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7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Shape 209">
              <a:extLst>
                <a:ext uri="{FF2B5EF4-FFF2-40B4-BE49-F238E27FC236}">
                  <a16:creationId xmlns:a16="http://schemas.microsoft.com/office/drawing/2014/main" id="{B68C0FAC-668B-E3C1-DE19-01E6212F1C30}"/>
                </a:ext>
              </a:extLst>
            </p:cNvPr>
            <p:cNvSpPr/>
            <p:nvPr/>
          </p:nvSpPr>
          <p:spPr>
            <a:xfrm>
              <a:off x="4327603" y="1086701"/>
              <a:ext cx="94111" cy="414826"/>
            </a:xfrm>
            <a:custGeom>
              <a:avLst/>
              <a:gdLst/>
              <a:ahLst/>
              <a:cxnLst/>
              <a:rect l="0" t="0" r="0" b="0"/>
              <a:pathLst>
                <a:path w="94111" h="414826">
                  <a:moveTo>
                    <a:pt x="0" y="0"/>
                  </a:moveTo>
                  <a:lnTo>
                    <a:pt x="9411" y="0"/>
                  </a:lnTo>
                  <a:cubicBezTo>
                    <a:pt x="9282" y="11353"/>
                    <a:pt x="11509" y="22587"/>
                    <a:pt x="15944" y="32997"/>
                  </a:cubicBezTo>
                  <a:lnTo>
                    <a:pt x="94111" y="32997"/>
                  </a:lnTo>
                  <a:lnTo>
                    <a:pt x="94111" y="42429"/>
                  </a:lnTo>
                  <a:lnTo>
                    <a:pt x="20751" y="42429"/>
                  </a:lnTo>
                  <a:cubicBezTo>
                    <a:pt x="35899" y="67263"/>
                    <a:pt x="64301" y="82654"/>
                    <a:pt x="94110" y="98379"/>
                  </a:cubicBezTo>
                  <a:lnTo>
                    <a:pt x="94111" y="98379"/>
                  </a:lnTo>
                  <a:lnTo>
                    <a:pt x="94111" y="109040"/>
                  </a:lnTo>
                  <a:lnTo>
                    <a:pt x="94110" y="109040"/>
                  </a:lnTo>
                  <a:cubicBezTo>
                    <a:pt x="64301" y="124765"/>
                    <a:pt x="35899" y="140156"/>
                    <a:pt x="20751" y="164990"/>
                  </a:cubicBezTo>
                  <a:lnTo>
                    <a:pt x="94111" y="164990"/>
                  </a:lnTo>
                  <a:lnTo>
                    <a:pt x="94111" y="174418"/>
                  </a:lnTo>
                  <a:lnTo>
                    <a:pt x="15944" y="174418"/>
                  </a:lnTo>
                  <a:cubicBezTo>
                    <a:pt x="7235" y="195552"/>
                    <a:pt x="7235" y="219278"/>
                    <a:pt x="15944" y="240412"/>
                  </a:cubicBezTo>
                  <a:lnTo>
                    <a:pt x="94111" y="240412"/>
                  </a:lnTo>
                  <a:lnTo>
                    <a:pt x="94111" y="249840"/>
                  </a:lnTo>
                  <a:lnTo>
                    <a:pt x="20752" y="249840"/>
                  </a:lnTo>
                  <a:cubicBezTo>
                    <a:pt x="35899" y="274674"/>
                    <a:pt x="64301" y="290065"/>
                    <a:pt x="94111" y="305790"/>
                  </a:cubicBezTo>
                  <a:lnTo>
                    <a:pt x="94111" y="316451"/>
                  </a:lnTo>
                  <a:cubicBezTo>
                    <a:pt x="64301" y="332176"/>
                    <a:pt x="35900" y="347567"/>
                    <a:pt x="20752" y="372401"/>
                  </a:cubicBezTo>
                  <a:lnTo>
                    <a:pt x="94111" y="372401"/>
                  </a:lnTo>
                  <a:lnTo>
                    <a:pt x="94111" y="381829"/>
                  </a:lnTo>
                  <a:lnTo>
                    <a:pt x="15944" y="381829"/>
                  </a:lnTo>
                  <a:cubicBezTo>
                    <a:pt x="11509" y="392254"/>
                    <a:pt x="9282" y="403492"/>
                    <a:pt x="9412" y="414826"/>
                  </a:cubicBezTo>
                  <a:lnTo>
                    <a:pt x="1" y="414826"/>
                  </a:lnTo>
                  <a:cubicBezTo>
                    <a:pt x="1" y="358868"/>
                    <a:pt x="41456" y="333747"/>
                    <a:pt x="84033" y="311121"/>
                  </a:cubicBezTo>
                  <a:cubicBezTo>
                    <a:pt x="41456" y="288494"/>
                    <a:pt x="0" y="263373"/>
                    <a:pt x="0" y="207415"/>
                  </a:cubicBezTo>
                  <a:cubicBezTo>
                    <a:pt x="0" y="151457"/>
                    <a:pt x="41456" y="126336"/>
                    <a:pt x="84032" y="103710"/>
                  </a:cubicBezTo>
                  <a:cubicBezTo>
                    <a:pt x="41456" y="81083"/>
                    <a:pt x="0" y="55962"/>
                    <a:pt x="0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Shape 210">
              <a:extLst>
                <a:ext uri="{FF2B5EF4-FFF2-40B4-BE49-F238E27FC236}">
                  <a16:creationId xmlns:a16="http://schemas.microsoft.com/office/drawing/2014/main" id="{A3FBCCB0-CDEB-9CB0-951E-B799EE5C2171}"/>
                </a:ext>
              </a:extLst>
            </p:cNvPr>
            <p:cNvSpPr/>
            <p:nvPr/>
          </p:nvSpPr>
          <p:spPr>
            <a:xfrm>
              <a:off x="4421713" y="1086701"/>
              <a:ext cx="94110" cy="414826"/>
            </a:xfrm>
            <a:custGeom>
              <a:avLst/>
              <a:gdLst/>
              <a:ahLst/>
              <a:cxnLst/>
              <a:rect l="0" t="0" r="0" b="0"/>
              <a:pathLst>
                <a:path w="94110" h="414826">
                  <a:moveTo>
                    <a:pt x="84699" y="0"/>
                  </a:moveTo>
                  <a:lnTo>
                    <a:pt x="94110" y="0"/>
                  </a:lnTo>
                  <a:cubicBezTo>
                    <a:pt x="94110" y="55962"/>
                    <a:pt x="52654" y="81083"/>
                    <a:pt x="10081" y="103709"/>
                  </a:cubicBezTo>
                  <a:cubicBezTo>
                    <a:pt x="52654" y="126336"/>
                    <a:pt x="94110" y="151457"/>
                    <a:pt x="94110" y="207415"/>
                  </a:cubicBezTo>
                  <a:cubicBezTo>
                    <a:pt x="94110" y="263373"/>
                    <a:pt x="52655" y="288494"/>
                    <a:pt x="10082" y="311120"/>
                  </a:cubicBezTo>
                  <a:cubicBezTo>
                    <a:pt x="52655" y="333747"/>
                    <a:pt x="94110" y="358868"/>
                    <a:pt x="94110" y="414826"/>
                  </a:cubicBezTo>
                  <a:lnTo>
                    <a:pt x="84699" y="414826"/>
                  </a:lnTo>
                  <a:cubicBezTo>
                    <a:pt x="84829" y="403492"/>
                    <a:pt x="82605" y="392254"/>
                    <a:pt x="78170" y="381829"/>
                  </a:cubicBezTo>
                  <a:lnTo>
                    <a:pt x="0" y="381828"/>
                  </a:lnTo>
                  <a:lnTo>
                    <a:pt x="0" y="372401"/>
                  </a:lnTo>
                  <a:lnTo>
                    <a:pt x="73351" y="372401"/>
                  </a:lnTo>
                  <a:lnTo>
                    <a:pt x="73359" y="372401"/>
                  </a:lnTo>
                  <a:cubicBezTo>
                    <a:pt x="58215" y="347567"/>
                    <a:pt x="29809" y="332176"/>
                    <a:pt x="0" y="316451"/>
                  </a:cubicBezTo>
                  <a:lnTo>
                    <a:pt x="0" y="305790"/>
                  </a:lnTo>
                  <a:cubicBezTo>
                    <a:pt x="29809" y="290065"/>
                    <a:pt x="58215" y="274674"/>
                    <a:pt x="73359" y="249840"/>
                  </a:cubicBezTo>
                  <a:lnTo>
                    <a:pt x="0" y="249840"/>
                  </a:lnTo>
                  <a:lnTo>
                    <a:pt x="0" y="240412"/>
                  </a:lnTo>
                  <a:lnTo>
                    <a:pt x="78170" y="240412"/>
                  </a:lnTo>
                  <a:cubicBezTo>
                    <a:pt x="86879" y="219278"/>
                    <a:pt x="86879" y="195552"/>
                    <a:pt x="78170" y="174418"/>
                  </a:cubicBezTo>
                  <a:lnTo>
                    <a:pt x="0" y="174418"/>
                  </a:lnTo>
                  <a:lnTo>
                    <a:pt x="0" y="164990"/>
                  </a:lnTo>
                  <a:lnTo>
                    <a:pt x="73359" y="164990"/>
                  </a:lnTo>
                  <a:cubicBezTo>
                    <a:pt x="65787" y="152571"/>
                    <a:pt x="54899" y="142515"/>
                    <a:pt x="42179" y="133597"/>
                  </a:cubicBezTo>
                  <a:lnTo>
                    <a:pt x="0" y="109040"/>
                  </a:lnTo>
                  <a:lnTo>
                    <a:pt x="0" y="98378"/>
                  </a:lnTo>
                  <a:lnTo>
                    <a:pt x="42179" y="73820"/>
                  </a:lnTo>
                  <a:cubicBezTo>
                    <a:pt x="54899" y="64902"/>
                    <a:pt x="65787" y="54846"/>
                    <a:pt x="73358" y="42429"/>
                  </a:cubicBezTo>
                  <a:lnTo>
                    <a:pt x="0" y="42429"/>
                  </a:lnTo>
                  <a:lnTo>
                    <a:pt x="0" y="32997"/>
                  </a:lnTo>
                  <a:lnTo>
                    <a:pt x="78170" y="32997"/>
                  </a:lnTo>
                  <a:cubicBezTo>
                    <a:pt x="82605" y="22587"/>
                    <a:pt x="84828" y="11353"/>
                    <a:pt x="84699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Shape 211">
              <a:extLst>
                <a:ext uri="{FF2B5EF4-FFF2-40B4-BE49-F238E27FC236}">
                  <a16:creationId xmlns:a16="http://schemas.microsoft.com/office/drawing/2014/main" id="{257529D6-BD5F-EC37-A285-F3028431619E}"/>
                </a:ext>
              </a:extLst>
            </p:cNvPr>
            <p:cNvSpPr/>
            <p:nvPr/>
          </p:nvSpPr>
          <p:spPr>
            <a:xfrm>
              <a:off x="4627997" y="801718"/>
              <a:ext cx="102800" cy="161813"/>
            </a:xfrm>
            <a:custGeom>
              <a:avLst/>
              <a:gdLst/>
              <a:ahLst/>
              <a:cxnLst/>
              <a:rect l="0" t="0" r="0" b="0"/>
              <a:pathLst>
                <a:path w="102800" h="161813">
                  <a:moveTo>
                    <a:pt x="102800" y="0"/>
                  </a:moveTo>
                  <a:lnTo>
                    <a:pt x="102800" y="13335"/>
                  </a:lnTo>
                  <a:lnTo>
                    <a:pt x="37213" y="79041"/>
                  </a:lnTo>
                  <a:cubicBezTo>
                    <a:pt x="37374" y="79323"/>
                    <a:pt x="37495" y="79551"/>
                    <a:pt x="37558" y="79665"/>
                  </a:cubicBezTo>
                  <a:cubicBezTo>
                    <a:pt x="45326" y="94282"/>
                    <a:pt x="42609" y="112274"/>
                    <a:pt x="30873" y="123936"/>
                  </a:cubicBezTo>
                  <a:lnTo>
                    <a:pt x="12564" y="142266"/>
                  </a:lnTo>
                  <a:cubicBezTo>
                    <a:pt x="10647" y="144026"/>
                    <a:pt x="10361" y="146948"/>
                    <a:pt x="11894" y="149054"/>
                  </a:cubicBezTo>
                  <a:cubicBezTo>
                    <a:pt x="11933" y="149093"/>
                    <a:pt x="11968" y="149136"/>
                    <a:pt x="12007" y="149175"/>
                  </a:cubicBezTo>
                  <a:cubicBezTo>
                    <a:pt x="13843" y="151100"/>
                    <a:pt x="16885" y="151171"/>
                    <a:pt x="18807" y="149336"/>
                  </a:cubicBezTo>
                  <a:lnTo>
                    <a:pt x="37519" y="130579"/>
                  </a:lnTo>
                  <a:cubicBezTo>
                    <a:pt x="49138" y="118857"/>
                    <a:pt x="67038" y="116123"/>
                    <a:pt x="81618" y="123842"/>
                  </a:cubicBezTo>
                  <a:lnTo>
                    <a:pt x="82327" y="124211"/>
                  </a:lnTo>
                  <a:lnTo>
                    <a:pt x="102800" y="103702"/>
                  </a:lnTo>
                  <a:lnTo>
                    <a:pt x="102800" y="117035"/>
                  </a:lnTo>
                  <a:lnTo>
                    <a:pt x="86515" y="133348"/>
                  </a:lnTo>
                  <a:cubicBezTo>
                    <a:pt x="85060" y="134778"/>
                    <a:pt x="82857" y="135105"/>
                    <a:pt x="81053" y="134166"/>
                  </a:cubicBezTo>
                  <a:lnTo>
                    <a:pt x="77234" y="132178"/>
                  </a:lnTo>
                  <a:cubicBezTo>
                    <a:pt x="66305" y="126399"/>
                    <a:pt x="52887" y="128454"/>
                    <a:pt x="44178" y="137238"/>
                  </a:cubicBezTo>
                  <a:lnTo>
                    <a:pt x="25457" y="155996"/>
                  </a:lnTo>
                  <a:cubicBezTo>
                    <a:pt x="25198" y="156253"/>
                    <a:pt x="24932" y="156501"/>
                    <a:pt x="24654" y="156738"/>
                  </a:cubicBezTo>
                  <a:cubicBezTo>
                    <a:pt x="18729" y="161813"/>
                    <a:pt x="9820" y="161116"/>
                    <a:pt x="4752" y="155180"/>
                  </a:cubicBezTo>
                  <a:cubicBezTo>
                    <a:pt x="0" y="149340"/>
                    <a:pt x="503" y="140828"/>
                    <a:pt x="5910" y="135588"/>
                  </a:cubicBezTo>
                  <a:lnTo>
                    <a:pt x="24218" y="117243"/>
                  </a:lnTo>
                  <a:cubicBezTo>
                    <a:pt x="33013" y="108502"/>
                    <a:pt x="35053" y="95025"/>
                    <a:pt x="29237" y="84065"/>
                  </a:cubicBezTo>
                  <a:cubicBezTo>
                    <a:pt x="28955" y="83534"/>
                    <a:pt x="27257" y="80565"/>
                    <a:pt x="27257" y="80565"/>
                  </a:cubicBezTo>
                  <a:cubicBezTo>
                    <a:pt x="26179" y="78675"/>
                    <a:pt x="26528" y="76295"/>
                    <a:pt x="28104" y="74798"/>
                  </a:cubicBezTo>
                  <a:lnTo>
                    <a:pt x="28712" y="74225"/>
                  </a:lnTo>
                  <a:lnTo>
                    <a:pt x="10280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5" name="Shape 212">
              <a:extLst>
                <a:ext uri="{FF2B5EF4-FFF2-40B4-BE49-F238E27FC236}">
                  <a16:creationId xmlns:a16="http://schemas.microsoft.com/office/drawing/2014/main" id="{B6B3E905-C589-8373-3012-A947CC89549C}"/>
                </a:ext>
              </a:extLst>
            </p:cNvPr>
            <p:cNvSpPr/>
            <p:nvPr/>
          </p:nvSpPr>
          <p:spPr>
            <a:xfrm>
              <a:off x="4730797" y="680013"/>
              <a:ext cx="121482" cy="238740"/>
            </a:xfrm>
            <a:custGeom>
              <a:avLst/>
              <a:gdLst/>
              <a:ahLst/>
              <a:cxnLst/>
              <a:rect l="0" t="0" r="0" b="0"/>
              <a:pathLst>
                <a:path w="121482" h="238740">
                  <a:moveTo>
                    <a:pt x="121482" y="0"/>
                  </a:moveTo>
                  <a:lnTo>
                    <a:pt x="121482" y="13339"/>
                  </a:lnTo>
                  <a:lnTo>
                    <a:pt x="53434" y="81504"/>
                  </a:lnTo>
                  <a:lnTo>
                    <a:pt x="98541" y="126695"/>
                  </a:lnTo>
                  <a:lnTo>
                    <a:pt x="121482" y="103712"/>
                  </a:lnTo>
                  <a:lnTo>
                    <a:pt x="121482" y="117049"/>
                  </a:lnTo>
                  <a:lnTo>
                    <a:pt x="0" y="238740"/>
                  </a:lnTo>
                  <a:lnTo>
                    <a:pt x="0" y="225408"/>
                  </a:lnTo>
                  <a:lnTo>
                    <a:pt x="91890" y="133357"/>
                  </a:lnTo>
                  <a:lnTo>
                    <a:pt x="46780" y="88174"/>
                  </a:lnTo>
                  <a:lnTo>
                    <a:pt x="0" y="135040"/>
                  </a:lnTo>
                  <a:lnTo>
                    <a:pt x="0" y="121705"/>
                  </a:lnTo>
                  <a:lnTo>
                    <a:pt x="121482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Shape 213">
              <a:extLst>
                <a:ext uri="{FF2B5EF4-FFF2-40B4-BE49-F238E27FC236}">
                  <a16:creationId xmlns:a16="http://schemas.microsoft.com/office/drawing/2014/main" id="{45D447C0-5C21-B145-5B7E-585FA26B1A6A}"/>
                </a:ext>
              </a:extLst>
            </p:cNvPr>
            <p:cNvSpPr/>
            <p:nvPr/>
          </p:nvSpPr>
          <p:spPr>
            <a:xfrm>
              <a:off x="4851544" y="598040"/>
              <a:ext cx="70949" cy="199021"/>
            </a:xfrm>
            <a:custGeom>
              <a:avLst/>
              <a:gdLst/>
              <a:ahLst/>
              <a:cxnLst/>
              <a:rect l="0" t="0" r="0" b="0"/>
              <a:pathLst>
                <a:path w="70949" h="199021">
                  <a:moveTo>
                    <a:pt x="46476" y="0"/>
                  </a:moveTo>
                  <a:cubicBezTo>
                    <a:pt x="48885" y="1"/>
                    <a:pt x="51292" y="926"/>
                    <a:pt x="53129" y="2776"/>
                  </a:cubicBezTo>
                  <a:lnTo>
                    <a:pt x="69053" y="18721"/>
                  </a:lnTo>
                  <a:lnTo>
                    <a:pt x="70949" y="16821"/>
                  </a:lnTo>
                  <a:lnTo>
                    <a:pt x="70949" y="33957"/>
                  </a:lnTo>
                  <a:lnTo>
                    <a:pt x="46463" y="9435"/>
                  </a:lnTo>
                  <a:lnTo>
                    <a:pt x="10344" y="45629"/>
                  </a:lnTo>
                  <a:lnTo>
                    <a:pt x="70949" y="106345"/>
                  </a:lnTo>
                  <a:lnTo>
                    <a:pt x="70949" y="128686"/>
                  </a:lnTo>
                  <a:lnTo>
                    <a:pt x="736" y="199021"/>
                  </a:lnTo>
                  <a:lnTo>
                    <a:pt x="736" y="185685"/>
                  </a:lnTo>
                  <a:lnTo>
                    <a:pt x="68783" y="117516"/>
                  </a:lnTo>
                  <a:lnTo>
                    <a:pt x="23673" y="72334"/>
                  </a:lnTo>
                  <a:lnTo>
                    <a:pt x="736" y="95311"/>
                  </a:lnTo>
                  <a:lnTo>
                    <a:pt x="736" y="81972"/>
                  </a:lnTo>
                  <a:lnTo>
                    <a:pt x="17011" y="65667"/>
                  </a:lnTo>
                  <a:lnTo>
                    <a:pt x="3674" y="52307"/>
                  </a:lnTo>
                  <a:cubicBezTo>
                    <a:pt x="0" y="48623"/>
                    <a:pt x="0" y="42656"/>
                    <a:pt x="3674" y="38975"/>
                  </a:cubicBezTo>
                  <a:lnTo>
                    <a:pt x="39820" y="2776"/>
                  </a:lnTo>
                  <a:cubicBezTo>
                    <a:pt x="39820" y="2776"/>
                    <a:pt x="39820" y="2772"/>
                    <a:pt x="39820" y="2772"/>
                  </a:cubicBezTo>
                  <a:cubicBezTo>
                    <a:pt x="41659" y="924"/>
                    <a:pt x="44068" y="0"/>
                    <a:pt x="46476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Shape 214">
              <a:extLst>
                <a:ext uri="{FF2B5EF4-FFF2-40B4-BE49-F238E27FC236}">
                  <a16:creationId xmlns:a16="http://schemas.microsoft.com/office/drawing/2014/main" id="{B4408C06-AAF1-04BF-C220-7A5B4942977C}"/>
                </a:ext>
              </a:extLst>
            </p:cNvPr>
            <p:cNvSpPr/>
            <p:nvPr/>
          </p:nvSpPr>
          <p:spPr>
            <a:xfrm>
              <a:off x="4922493" y="704386"/>
              <a:ext cx="48237" cy="33968"/>
            </a:xfrm>
            <a:custGeom>
              <a:avLst/>
              <a:gdLst/>
              <a:ahLst/>
              <a:cxnLst/>
              <a:rect l="0" t="0" r="0" b="0"/>
              <a:pathLst>
                <a:path w="48237" h="33968">
                  <a:moveTo>
                    <a:pt x="0" y="0"/>
                  </a:moveTo>
                  <a:lnTo>
                    <a:pt x="24482" y="24527"/>
                  </a:lnTo>
                  <a:lnTo>
                    <a:pt x="48237" y="710"/>
                  </a:lnTo>
                  <a:lnTo>
                    <a:pt x="48237" y="14071"/>
                  </a:lnTo>
                  <a:lnTo>
                    <a:pt x="31129" y="31205"/>
                  </a:lnTo>
                  <a:cubicBezTo>
                    <a:pt x="31129" y="31205"/>
                    <a:pt x="31125" y="31209"/>
                    <a:pt x="31125" y="31209"/>
                  </a:cubicBezTo>
                  <a:lnTo>
                    <a:pt x="24471" y="33968"/>
                  </a:lnTo>
                  <a:lnTo>
                    <a:pt x="24471" y="33968"/>
                  </a:lnTo>
                  <a:lnTo>
                    <a:pt x="17817" y="31205"/>
                  </a:lnTo>
                  <a:lnTo>
                    <a:pt x="4492" y="17841"/>
                  </a:lnTo>
                  <a:lnTo>
                    <a:pt x="0" y="223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8" name="Shape 215">
              <a:extLst>
                <a:ext uri="{FF2B5EF4-FFF2-40B4-BE49-F238E27FC236}">
                  <a16:creationId xmlns:a16="http://schemas.microsoft.com/office/drawing/2014/main" id="{16211FB2-D037-7F30-AF62-9AD748E40FCA}"/>
                </a:ext>
              </a:extLst>
            </p:cNvPr>
            <p:cNvSpPr/>
            <p:nvPr/>
          </p:nvSpPr>
          <p:spPr>
            <a:xfrm>
              <a:off x="4922493" y="571880"/>
              <a:ext cx="48237" cy="108427"/>
            </a:xfrm>
            <a:custGeom>
              <a:avLst/>
              <a:gdLst/>
              <a:ahLst/>
              <a:cxnLst/>
              <a:rect l="0" t="0" r="0" b="0"/>
              <a:pathLst>
                <a:path w="48237" h="108427">
                  <a:moveTo>
                    <a:pt x="48237" y="0"/>
                  </a:moveTo>
                  <a:lnTo>
                    <a:pt x="48237" y="10429"/>
                  </a:lnTo>
                  <a:lnTo>
                    <a:pt x="38167" y="18048"/>
                  </a:lnTo>
                  <a:lnTo>
                    <a:pt x="4759" y="51524"/>
                  </a:lnTo>
                  <a:lnTo>
                    <a:pt x="45159" y="91997"/>
                  </a:lnTo>
                  <a:lnTo>
                    <a:pt x="48237" y="88913"/>
                  </a:lnTo>
                  <a:lnTo>
                    <a:pt x="48237" y="108427"/>
                  </a:lnTo>
                  <a:lnTo>
                    <a:pt x="0" y="60118"/>
                  </a:lnTo>
                  <a:lnTo>
                    <a:pt x="0" y="42982"/>
                  </a:lnTo>
                  <a:lnTo>
                    <a:pt x="31513" y="11409"/>
                  </a:lnTo>
                  <a:cubicBezTo>
                    <a:pt x="35509" y="7206"/>
                    <a:pt x="40134" y="3710"/>
                    <a:pt x="45189" y="1029"/>
                  </a:cubicBezTo>
                  <a:lnTo>
                    <a:pt x="4823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Shape 216">
              <a:extLst>
                <a:ext uri="{FF2B5EF4-FFF2-40B4-BE49-F238E27FC236}">
                  <a16:creationId xmlns:a16="http://schemas.microsoft.com/office/drawing/2014/main" id="{A05F4CA0-D749-5A6A-6243-0E0192A2F24D}"/>
                </a:ext>
              </a:extLst>
            </p:cNvPr>
            <p:cNvSpPr/>
            <p:nvPr/>
          </p:nvSpPr>
          <p:spPr>
            <a:xfrm>
              <a:off x="4970729" y="565769"/>
              <a:ext cx="54090" cy="152687"/>
            </a:xfrm>
            <a:custGeom>
              <a:avLst/>
              <a:gdLst/>
              <a:ahLst/>
              <a:cxnLst/>
              <a:rect l="0" t="0" r="0" b="0"/>
              <a:pathLst>
                <a:path w="54090" h="152687">
                  <a:moveTo>
                    <a:pt x="13215" y="1650"/>
                  </a:moveTo>
                  <a:cubicBezTo>
                    <a:pt x="24014" y="0"/>
                    <a:pt x="34916" y="3653"/>
                    <a:pt x="42640" y="11392"/>
                  </a:cubicBezTo>
                  <a:cubicBezTo>
                    <a:pt x="50405" y="19170"/>
                    <a:pt x="54090" y="30130"/>
                    <a:pt x="52601" y="41038"/>
                  </a:cubicBezTo>
                  <a:cubicBezTo>
                    <a:pt x="50914" y="52603"/>
                    <a:pt x="45424" y="63268"/>
                    <a:pt x="36994" y="71345"/>
                  </a:cubicBezTo>
                  <a:lnTo>
                    <a:pt x="3573" y="104813"/>
                  </a:lnTo>
                  <a:lnTo>
                    <a:pt x="19034" y="120286"/>
                  </a:lnTo>
                  <a:cubicBezTo>
                    <a:pt x="19034" y="120291"/>
                    <a:pt x="19034" y="120291"/>
                    <a:pt x="19034" y="120291"/>
                  </a:cubicBezTo>
                  <a:cubicBezTo>
                    <a:pt x="22720" y="123975"/>
                    <a:pt x="22720" y="129942"/>
                    <a:pt x="19034" y="133623"/>
                  </a:cubicBezTo>
                  <a:lnTo>
                    <a:pt x="0" y="152687"/>
                  </a:lnTo>
                  <a:lnTo>
                    <a:pt x="0" y="139326"/>
                  </a:lnTo>
                  <a:lnTo>
                    <a:pt x="12368" y="126925"/>
                  </a:lnTo>
                  <a:lnTo>
                    <a:pt x="0" y="114538"/>
                  </a:lnTo>
                  <a:lnTo>
                    <a:pt x="0" y="95024"/>
                  </a:lnTo>
                  <a:lnTo>
                    <a:pt x="17621" y="77364"/>
                  </a:lnTo>
                  <a:cubicBezTo>
                    <a:pt x="24464" y="70507"/>
                    <a:pt x="29975" y="64987"/>
                    <a:pt x="30328" y="64639"/>
                  </a:cubicBezTo>
                  <a:lnTo>
                    <a:pt x="30328" y="64663"/>
                  </a:lnTo>
                  <a:cubicBezTo>
                    <a:pt x="45424" y="49527"/>
                    <a:pt x="47816" y="29933"/>
                    <a:pt x="35975" y="18031"/>
                  </a:cubicBezTo>
                  <a:cubicBezTo>
                    <a:pt x="30093" y="12138"/>
                    <a:pt x="22421" y="9830"/>
                    <a:pt x="14301" y="10916"/>
                  </a:cubicBezTo>
                  <a:cubicBezTo>
                    <a:pt x="10240" y="11458"/>
                    <a:pt x="6068" y="12849"/>
                    <a:pt x="1950" y="15064"/>
                  </a:cubicBezTo>
                  <a:lnTo>
                    <a:pt x="0" y="16540"/>
                  </a:lnTo>
                  <a:lnTo>
                    <a:pt x="0" y="6111"/>
                  </a:lnTo>
                  <a:lnTo>
                    <a:pt x="13215" y="165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Shape 217">
              <a:extLst>
                <a:ext uri="{FF2B5EF4-FFF2-40B4-BE49-F238E27FC236}">
                  <a16:creationId xmlns:a16="http://schemas.microsoft.com/office/drawing/2014/main" id="{A002015A-C303-A97C-4AD8-473FB27A4B6A}"/>
                </a:ext>
              </a:extLst>
            </p:cNvPr>
            <p:cNvSpPr/>
            <p:nvPr/>
          </p:nvSpPr>
          <p:spPr>
            <a:xfrm>
              <a:off x="5244399" y="1131473"/>
              <a:ext cx="24764" cy="31909"/>
            </a:xfrm>
            <a:custGeom>
              <a:avLst/>
              <a:gdLst/>
              <a:ahLst/>
              <a:cxnLst/>
              <a:rect l="0" t="0" r="0" b="0"/>
              <a:pathLst>
                <a:path w="24764" h="31909">
                  <a:moveTo>
                    <a:pt x="24764" y="0"/>
                  </a:moveTo>
                  <a:lnTo>
                    <a:pt x="24764" y="9371"/>
                  </a:lnTo>
                  <a:lnTo>
                    <a:pt x="14914" y="11461"/>
                  </a:lnTo>
                  <a:cubicBezTo>
                    <a:pt x="12534" y="12631"/>
                    <a:pt x="11226" y="13982"/>
                    <a:pt x="11050" y="14729"/>
                  </a:cubicBezTo>
                  <a:cubicBezTo>
                    <a:pt x="10544" y="17090"/>
                    <a:pt x="11003" y="19553"/>
                    <a:pt x="12320" y="21572"/>
                  </a:cubicBezTo>
                  <a:lnTo>
                    <a:pt x="13461" y="21572"/>
                  </a:lnTo>
                  <a:lnTo>
                    <a:pt x="24764" y="22470"/>
                  </a:lnTo>
                  <a:lnTo>
                    <a:pt x="24764" y="31909"/>
                  </a:lnTo>
                  <a:lnTo>
                    <a:pt x="13442" y="31007"/>
                  </a:lnTo>
                  <a:lnTo>
                    <a:pt x="11862" y="31007"/>
                  </a:lnTo>
                  <a:cubicBezTo>
                    <a:pt x="4180" y="31007"/>
                    <a:pt x="0" y="20617"/>
                    <a:pt x="1890" y="12584"/>
                  </a:cubicBezTo>
                  <a:cubicBezTo>
                    <a:pt x="2706" y="9104"/>
                    <a:pt x="5500" y="5922"/>
                    <a:pt x="9629" y="3610"/>
                  </a:cubicBezTo>
                  <a:lnTo>
                    <a:pt x="24764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1" name="Shape 218">
              <a:extLst>
                <a:ext uri="{FF2B5EF4-FFF2-40B4-BE49-F238E27FC236}">
                  <a16:creationId xmlns:a16="http://schemas.microsoft.com/office/drawing/2014/main" id="{82C5CEFC-F5BE-03C3-23DF-E29FB20DC607}"/>
                </a:ext>
              </a:extLst>
            </p:cNvPr>
            <p:cNvSpPr/>
            <p:nvPr/>
          </p:nvSpPr>
          <p:spPr>
            <a:xfrm>
              <a:off x="5269163" y="1131330"/>
              <a:ext cx="24455" cy="32926"/>
            </a:xfrm>
            <a:custGeom>
              <a:avLst/>
              <a:gdLst/>
              <a:ahLst/>
              <a:cxnLst/>
              <a:rect l="0" t="0" r="0" b="0"/>
              <a:pathLst>
                <a:path w="24455" h="32926">
                  <a:moveTo>
                    <a:pt x="602" y="0"/>
                  </a:moveTo>
                  <a:cubicBezTo>
                    <a:pt x="10751" y="326"/>
                    <a:pt x="19671" y="6816"/>
                    <a:pt x="23122" y="16381"/>
                  </a:cubicBezTo>
                  <a:cubicBezTo>
                    <a:pt x="24455" y="22595"/>
                    <a:pt x="19279" y="32926"/>
                    <a:pt x="10719" y="32926"/>
                  </a:cubicBezTo>
                  <a:cubicBezTo>
                    <a:pt x="10056" y="32926"/>
                    <a:pt x="9393" y="32868"/>
                    <a:pt x="8743" y="32750"/>
                  </a:cubicBezTo>
                  <a:lnTo>
                    <a:pt x="0" y="32053"/>
                  </a:lnTo>
                  <a:lnTo>
                    <a:pt x="0" y="22614"/>
                  </a:lnTo>
                  <a:lnTo>
                    <a:pt x="10248" y="23428"/>
                  </a:lnTo>
                  <a:cubicBezTo>
                    <a:pt x="10402" y="23463"/>
                    <a:pt x="10562" y="23483"/>
                    <a:pt x="10719" y="23491"/>
                  </a:cubicBezTo>
                  <a:cubicBezTo>
                    <a:pt x="11284" y="23491"/>
                    <a:pt x="11903" y="22882"/>
                    <a:pt x="12225" y="22521"/>
                  </a:cubicBezTo>
                  <a:cubicBezTo>
                    <a:pt x="13146" y="21433"/>
                    <a:pt x="13734" y="20097"/>
                    <a:pt x="13915" y="18679"/>
                  </a:cubicBezTo>
                  <a:cubicBezTo>
                    <a:pt x="11585" y="13246"/>
                    <a:pt x="6343" y="9644"/>
                    <a:pt x="445" y="9420"/>
                  </a:cubicBezTo>
                  <a:lnTo>
                    <a:pt x="0" y="9514"/>
                  </a:lnTo>
                  <a:lnTo>
                    <a:pt x="0" y="144"/>
                  </a:lnTo>
                  <a:lnTo>
                    <a:pt x="602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2" name="Shape 219">
              <a:extLst>
                <a:ext uri="{FF2B5EF4-FFF2-40B4-BE49-F238E27FC236}">
                  <a16:creationId xmlns:a16="http://schemas.microsoft.com/office/drawing/2014/main" id="{AFAFF3C9-485D-DBF1-8000-46CD4F2EA4AE}"/>
                </a:ext>
              </a:extLst>
            </p:cNvPr>
            <p:cNvSpPr/>
            <p:nvPr/>
          </p:nvSpPr>
          <p:spPr>
            <a:xfrm>
              <a:off x="5042423" y="1355928"/>
              <a:ext cx="13819" cy="23949"/>
            </a:xfrm>
            <a:custGeom>
              <a:avLst/>
              <a:gdLst/>
              <a:ahLst/>
              <a:cxnLst/>
              <a:rect l="0" t="0" r="0" b="0"/>
              <a:pathLst>
                <a:path w="13819" h="23949">
                  <a:moveTo>
                    <a:pt x="13819" y="0"/>
                  </a:moveTo>
                  <a:lnTo>
                    <a:pt x="13819" y="9766"/>
                  </a:lnTo>
                  <a:lnTo>
                    <a:pt x="9756" y="12777"/>
                  </a:lnTo>
                  <a:cubicBezTo>
                    <a:pt x="9928" y="13661"/>
                    <a:pt x="10434" y="14450"/>
                    <a:pt x="11168" y="14977"/>
                  </a:cubicBezTo>
                  <a:cubicBezTo>
                    <a:pt x="11846" y="15079"/>
                    <a:pt x="12536" y="15134"/>
                    <a:pt x="13222" y="15134"/>
                  </a:cubicBezTo>
                  <a:lnTo>
                    <a:pt x="13819" y="15039"/>
                  </a:lnTo>
                  <a:lnTo>
                    <a:pt x="13819" y="23594"/>
                  </a:lnTo>
                  <a:lnTo>
                    <a:pt x="7928" y="23949"/>
                  </a:lnTo>
                  <a:cubicBezTo>
                    <a:pt x="3031" y="21761"/>
                    <a:pt x="0" y="16760"/>
                    <a:pt x="313" y="11398"/>
                  </a:cubicBezTo>
                  <a:cubicBezTo>
                    <a:pt x="517" y="8843"/>
                    <a:pt x="2901" y="5824"/>
                    <a:pt x="5924" y="3444"/>
                  </a:cubicBezTo>
                  <a:lnTo>
                    <a:pt x="13819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3" name="Shape 220">
              <a:extLst>
                <a:ext uri="{FF2B5EF4-FFF2-40B4-BE49-F238E27FC236}">
                  <a16:creationId xmlns:a16="http://schemas.microsoft.com/office/drawing/2014/main" id="{EC495B1E-4B76-C8B1-5DDE-E1941152913A}"/>
                </a:ext>
              </a:extLst>
            </p:cNvPr>
            <p:cNvSpPr/>
            <p:nvPr/>
          </p:nvSpPr>
          <p:spPr>
            <a:xfrm>
              <a:off x="5056242" y="1355251"/>
              <a:ext cx="14163" cy="24271"/>
            </a:xfrm>
            <a:custGeom>
              <a:avLst/>
              <a:gdLst/>
              <a:ahLst/>
              <a:cxnLst/>
              <a:rect l="0" t="0" r="0" b="0"/>
              <a:pathLst>
                <a:path w="14163" h="24271">
                  <a:moveTo>
                    <a:pt x="1553" y="0"/>
                  </a:moveTo>
                  <a:lnTo>
                    <a:pt x="1753" y="0"/>
                  </a:lnTo>
                  <a:cubicBezTo>
                    <a:pt x="7305" y="145"/>
                    <a:pt x="12140" y="7546"/>
                    <a:pt x="13316" y="12354"/>
                  </a:cubicBezTo>
                  <a:cubicBezTo>
                    <a:pt x="14163" y="17111"/>
                    <a:pt x="11681" y="21837"/>
                    <a:pt x="7286" y="23833"/>
                  </a:cubicBezTo>
                  <a:lnTo>
                    <a:pt x="0" y="24271"/>
                  </a:lnTo>
                  <a:lnTo>
                    <a:pt x="0" y="15716"/>
                  </a:lnTo>
                  <a:lnTo>
                    <a:pt x="3595" y="15143"/>
                  </a:lnTo>
                  <a:cubicBezTo>
                    <a:pt x="3890" y="14931"/>
                    <a:pt x="4062" y="14593"/>
                    <a:pt x="4062" y="14232"/>
                  </a:cubicBezTo>
                  <a:cubicBezTo>
                    <a:pt x="3442" y="12488"/>
                    <a:pt x="2442" y="10909"/>
                    <a:pt x="1137" y="9601"/>
                  </a:cubicBezTo>
                  <a:lnTo>
                    <a:pt x="0" y="10443"/>
                  </a:lnTo>
                  <a:lnTo>
                    <a:pt x="0" y="677"/>
                  </a:lnTo>
                  <a:lnTo>
                    <a:pt x="1553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Shape 221">
              <a:extLst>
                <a:ext uri="{FF2B5EF4-FFF2-40B4-BE49-F238E27FC236}">
                  <a16:creationId xmlns:a16="http://schemas.microsoft.com/office/drawing/2014/main" id="{D3923807-2AF1-B97A-265C-FDF58A0E1995}"/>
                </a:ext>
              </a:extLst>
            </p:cNvPr>
            <p:cNvSpPr/>
            <p:nvPr/>
          </p:nvSpPr>
          <p:spPr>
            <a:xfrm>
              <a:off x="5328988" y="1158574"/>
              <a:ext cx="13793" cy="23941"/>
            </a:xfrm>
            <a:custGeom>
              <a:avLst/>
              <a:gdLst/>
              <a:ahLst/>
              <a:cxnLst/>
              <a:rect l="0" t="0" r="0" b="0"/>
              <a:pathLst>
                <a:path w="13793" h="23941">
                  <a:moveTo>
                    <a:pt x="13793" y="0"/>
                  </a:moveTo>
                  <a:lnTo>
                    <a:pt x="13793" y="9742"/>
                  </a:lnTo>
                  <a:lnTo>
                    <a:pt x="9720" y="12765"/>
                  </a:lnTo>
                  <a:cubicBezTo>
                    <a:pt x="9889" y="13653"/>
                    <a:pt x="10395" y="14443"/>
                    <a:pt x="11132" y="14965"/>
                  </a:cubicBezTo>
                  <a:lnTo>
                    <a:pt x="13793" y="14746"/>
                  </a:lnTo>
                  <a:lnTo>
                    <a:pt x="13793" y="23586"/>
                  </a:lnTo>
                  <a:lnTo>
                    <a:pt x="7928" y="23941"/>
                  </a:lnTo>
                  <a:cubicBezTo>
                    <a:pt x="3031" y="21749"/>
                    <a:pt x="0" y="16752"/>
                    <a:pt x="313" y="11387"/>
                  </a:cubicBezTo>
                  <a:cubicBezTo>
                    <a:pt x="519" y="8833"/>
                    <a:pt x="2904" y="5814"/>
                    <a:pt x="5928" y="3434"/>
                  </a:cubicBezTo>
                  <a:lnTo>
                    <a:pt x="13793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Shape 222">
              <a:extLst>
                <a:ext uri="{FF2B5EF4-FFF2-40B4-BE49-F238E27FC236}">
                  <a16:creationId xmlns:a16="http://schemas.microsoft.com/office/drawing/2014/main" id="{09A05AC8-974E-2253-A098-8DDA67820160}"/>
                </a:ext>
              </a:extLst>
            </p:cNvPr>
            <p:cNvSpPr/>
            <p:nvPr/>
          </p:nvSpPr>
          <p:spPr>
            <a:xfrm>
              <a:off x="5342781" y="1157885"/>
              <a:ext cx="14181" cy="24275"/>
            </a:xfrm>
            <a:custGeom>
              <a:avLst/>
              <a:gdLst/>
              <a:ahLst/>
              <a:cxnLst/>
              <a:rect l="0" t="0" r="0" b="0"/>
              <a:pathLst>
                <a:path w="14181" h="24275">
                  <a:moveTo>
                    <a:pt x="1578" y="0"/>
                  </a:moveTo>
                  <a:lnTo>
                    <a:pt x="1750" y="0"/>
                  </a:lnTo>
                  <a:cubicBezTo>
                    <a:pt x="7303" y="181"/>
                    <a:pt x="12138" y="7566"/>
                    <a:pt x="13342" y="12374"/>
                  </a:cubicBezTo>
                  <a:cubicBezTo>
                    <a:pt x="14181" y="17127"/>
                    <a:pt x="11699" y="21841"/>
                    <a:pt x="7311" y="23833"/>
                  </a:cubicBezTo>
                  <a:lnTo>
                    <a:pt x="0" y="24275"/>
                  </a:lnTo>
                  <a:lnTo>
                    <a:pt x="0" y="15435"/>
                  </a:lnTo>
                  <a:lnTo>
                    <a:pt x="3601" y="15139"/>
                  </a:lnTo>
                  <a:cubicBezTo>
                    <a:pt x="3896" y="14935"/>
                    <a:pt x="4068" y="14601"/>
                    <a:pt x="4072" y="14244"/>
                  </a:cubicBezTo>
                  <a:cubicBezTo>
                    <a:pt x="3449" y="12496"/>
                    <a:pt x="2433" y="10909"/>
                    <a:pt x="1108" y="9609"/>
                  </a:cubicBezTo>
                  <a:lnTo>
                    <a:pt x="0" y="10431"/>
                  </a:lnTo>
                  <a:lnTo>
                    <a:pt x="0" y="689"/>
                  </a:lnTo>
                  <a:lnTo>
                    <a:pt x="1578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6" name="Shape 223">
              <a:extLst>
                <a:ext uri="{FF2B5EF4-FFF2-40B4-BE49-F238E27FC236}">
                  <a16:creationId xmlns:a16="http://schemas.microsoft.com/office/drawing/2014/main" id="{E587A2FC-D4A9-691B-E30F-22D617756EAA}"/>
                </a:ext>
              </a:extLst>
            </p:cNvPr>
            <p:cNvSpPr/>
            <p:nvPr/>
          </p:nvSpPr>
          <p:spPr>
            <a:xfrm>
              <a:off x="5052394" y="1130512"/>
              <a:ext cx="27092" cy="21590"/>
            </a:xfrm>
            <a:custGeom>
              <a:avLst/>
              <a:gdLst/>
              <a:ahLst/>
              <a:cxnLst/>
              <a:rect l="0" t="0" r="0" b="0"/>
              <a:pathLst>
                <a:path w="27092" h="21590">
                  <a:moveTo>
                    <a:pt x="9940" y="2192"/>
                  </a:moveTo>
                  <a:cubicBezTo>
                    <a:pt x="14631" y="0"/>
                    <a:pt x="20136" y="542"/>
                    <a:pt x="24308" y="3606"/>
                  </a:cubicBezTo>
                  <a:cubicBezTo>
                    <a:pt x="27092" y="5877"/>
                    <a:pt x="26100" y="10716"/>
                    <a:pt x="23481" y="13658"/>
                  </a:cubicBezTo>
                  <a:cubicBezTo>
                    <a:pt x="20426" y="16836"/>
                    <a:pt x="16736" y="19339"/>
                    <a:pt x="12658" y="21004"/>
                  </a:cubicBezTo>
                  <a:cubicBezTo>
                    <a:pt x="11615" y="21389"/>
                    <a:pt x="10509" y="21590"/>
                    <a:pt x="9396" y="21590"/>
                  </a:cubicBezTo>
                  <a:cubicBezTo>
                    <a:pt x="6259" y="21586"/>
                    <a:pt x="3325" y="20018"/>
                    <a:pt x="1581" y="17406"/>
                  </a:cubicBezTo>
                  <a:cubicBezTo>
                    <a:pt x="0" y="14087"/>
                    <a:pt x="5235" y="4961"/>
                    <a:pt x="9940" y="2192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7" name="Shape 224">
              <a:extLst>
                <a:ext uri="{FF2B5EF4-FFF2-40B4-BE49-F238E27FC236}">
                  <a16:creationId xmlns:a16="http://schemas.microsoft.com/office/drawing/2014/main" id="{9702C02F-433B-2215-CF38-E9942662BEDE}"/>
                </a:ext>
              </a:extLst>
            </p:cNvPr>
            <p:cNvSpPr/>
            <p:nvPr/>
          </p:nvSpPr>
          <p:spPr>
            <a:xfrm>
              <a:off x="5351065" y="1457617"/>
              <a:ext cx="22531" cy="15607"/>
            </a:xfrm>
            <a:custGeom>
              <a:avLst/>
              <a:gdLst/>
              <a:ahLst/>
              <a:cxnLst/>
              <a:rect l="0" t="0" r="0" b="0"/>
              <a:pathLst>
                <a:path w="22531" h="15607">
                  <a:moveTo>
                    <a:pt x="11399" y="28"/>
                  </a:moveTo>
                  <a:cubicBezTo>
                    <a:pt x="12733" y="0"/>
                    <a:pt x="14061" y="181"/>
                    <a:pt x="15336" y="566"/>
                  </a:cubicBezTo>
                  <a:cubicBezTo>
                    <a:pt x="19335" y="2349"/>
                    <a:pt x="22057" y="6167"/>
                    <a:pt x="22434" y="10536"/>
                  </a:cubicBezTo>
                  <a:cubicBezTo>
                    <a:pt x="22531" y="13560"/>
                    <a:pt x="18940" y="15607"/>
                    <a:pt x="15646" y="15607"/>
                  </a:cubicBezTo>
                  <a:lnTo>
                    <a:pt x="15544" y="15607"/>
                  </a:lnTo>
                  <a:cubicBezTo>
                    <a:pt x="11815" y="15426"/>
                    <a:pt x="8164" y="14460"/>
                    <a:pt x="4831" y="12779"/>
                  </a:cubicBezTo>
                  <a:cubicBezTo>
                    <a:pt x="1596" y="10999"/>
                    <a:pt x="0" y="7240"/>
                    <a:pt x="957" y="3673"/>
                  </a:cubicBezTo>
                  <a:cubicBezTo>
                    <a:pt x="1882" y="1528"/>
                    <a:pt x="7031" y="28"/>
                    <a:pt x="11399" y="28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8" name="Shape 225">
              <a:extLst>
                <a:ext uri="{FF2B5EF4-FFF2-40B4-BE49-F238E27FC236}">
                  <a16:creationId xmlns:a16="http://schemas.microsoft.com/office/drawing/2014/main" id="{459045BD-8DC2-3C1A-E7F0-76E531306360}"/>
                </a:ext>
              </a:extLst>
            </p:cNvPr>
            <p:cNvSpPr/>
            <p:nvPr/>
          </p:nvSpPr>
          <p:spPr>
            <a:xfrm>
              <a:off x="5374130" y="1384957"/>
              <a:ext cx="21845" cy="33279"/>
            </a:xfrm>
            <a:custGeom>
              <a:avLst/>
              <a:gdLst/>
              <a:ahLst/>
              <a:cxnLst/>
              <a:rect l="0" t="0" r="0" b="0"/>
              <a:pathLst>
                <a:path w="21845" h="33279">
                  <a:moveTo>
                    <a:pt x="21845" y="0"/>
                  </a:moveTo>
                  <a:lnTo>
                    <a:pt x="21845" y="9754"/>
                  </a:lnTo>
                  <a:lnTo>
                    <a:pt x="11368" y="13222"/>
                  </a:lnTo>
                  <a:cubicBezTo>
                    <a:pt x="10748" y="16141"/>
                    <a:pt x="11434" y="19185"/>
                    <a:pt x="13250" y="21554"/>
                  </a:cubicBezTo>
                  <a:lnTo>
                    <a:pt x="21845" y="23837"/>
                  </a:lnTo>
                  <a:lnTo>
                    <a:pt x="21845" y="33279"/>
                  </a:lnTo>
                  <a:lnTo>
                    <a:pt x="8635" y="29795"/>
                  </a:lnTo>
                  <a:cubicBezTo>
                    <a:pt x="2973" y="26720"/>
                    <a:pt x="0" y="16165"/>
                    <a:pt x="2745" y="9377"/>
                  </a:cubicBezTo>
                  <a:cubicBezTo>
                    <a:pt x="3866" y="6607"/>
                    <a:pt x="7299" y="4091"/>
                    <a:pt x="11513" y="2267"/>
                  </a:cubicBezTo>
                  <a:lnTo>
                    <a:pt x="21845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59" name="Shape 226">
              <a:extLst>
                <a:ext uri="{FF2B5EF4-FFF2-40B4-BE49-F238E27FC236}">
                  <a16:creationId xmlns:a16="http://schemas.microsoft.com/office/drawing/2014/main" id="{89BC6D2A-98B7-7622-9E57-0D85788DEED9}"/>
                </a:ext>
              </a:extLst>
            </p:cNvPr>
            <p:cNvSpPr/>
            <p:nvPr/>
          </p:nvSpPr>
          <p:spPr>
            <a:xfrm>
              <a:off x="5395975" y="1384234"/>
              <a:ext cx="20387" cy="35480"/>
            </a:xfrm>
            <a:custGeom>
              <a:avLst/>
              <a:gdLst/>
              <a:ahLst/>
              <a:cxnLst/>
              <a:rect l="0" t="0" r="0" b="0"/>
              <a:pathLst>
                <a:path w="20387" h="35480">
                  <a:moveTo>
                    <a:pt x="3133" y="35"/>
                  </a:moveTo>
                  <a:cubicBezTo>
                    <a:pt x="4898" y="0"/>
                    <a:pt x="6623" y="247"/>
                    <a:pt x="8310" y="770"/>
                  </a:cubicBezTo>
                  <a:cubicBezTo>
                    <a:pt x="16387" y="3528"/>
                    <a:pt x="20387" y="15709"/>
                    <a:pt x="20073" y="22752"/>
                  </a:cubicBezTo>
                  <a:cubicBezTo>
                    <a:pt x="19171" y="29717"/>
                    <a:pt x="13446" y="35052"/>
                    <a:pt x="6428" y="35480"/>
                  </a:cubicBezTo>
                  <a:lnTo>
                    <a:pt x="5604" y="35480"/>
                  </a:lnTo>
                  <a:lnTo>
                    <a:pt x="0" y="34002"/>
                  </a:lnTo>
                  <a:lnTo>
                    <a:pt x="0" y="24560"/>
                  </a:lnTo>
                  <a:lnTo>
                    <a:pt x="5604" y="26048"/>
                  </a:lnTo>
                  <a:lnTo>
                    <a:pt x="6035" y="26048"/>
                  </a:lnTo>
                  <a:cubicBezTo>
                    <a:pt x="8348" y="25820"/>
                    <a:pt x="10231" y="24119"/>
                    <a:pt x="10702" y="21853"/>
                  </a:cubicBezTo>
                  <a:cubicBezTo>
                    <a:pt x="10662" y="17186"/>
                    <a:pt x="7761" y="10520"/>
                    <a:pt x="5251" y="9671"/>
                  </a:cubicBezTo>
                  <a:cubicBezTo>
                    <a:pt x="4584" y="9487"/>
                    <a:pt x="3839" y="9412"/>
                    <a:pt x="3133" y="9440"/>
                  </a:cubicBezTo>
                  <a:lnTo>
                    <a:pt x="0" y="10477"/>
                  </a:lnTo>
                  <a:lnTo>
                    <a:pt x="0" y="723"/>
                  </a:lnTo>
                  <a:lnTo>
                    <a:pt x="3133" y="35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0" name="Shape 227">
              <a:extLst>
                <a:ext uri="{FF2B5EF4-FFF2-40B4-BE49-F238E27FC236}">
                  <a16:creationId xmlns:a16="http://schemas.microsoft.com/office/drawing/2014/main" id="{2A6FB34A-D66D-FBF4-E20F-AD87CD5C740B}"/>
                </a:ext>
              </a:extLst>
            </p:cNvPr>
            <p:cNvSpPr/>
            <p:nvPr/>
          </p:nvSpPr>
          <p:spPr>
            <a:xfrm>
              <a:off x="5230086" y="1281439"/>
              <a:ext cx="1587" cy="15472"/>
            </a:xfrm>
            <a:custGeom>
              <a:avLst/>
              <a:gdLst/>
              <a:ahLst/>
              <a:cxnLst/>
              <a:rect l="0" t="0" r="0" b="0"/>
              <a:pathLst>
                <a:path w="1587" h="15472">
                  <a:moveTo>
                    <a:pt x="1587" y="0"/>
                  </a:moveTo>
                  <a:lnTo>
                    <a:pt x="1587" y="15472"/>
                  </a:lnTo>
                  <a:lnTo>
                    <a:pt x="0" y="12747"/>
                  </a:lnTo>
                  <a:lnTo>
                    <a:pt x="158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1" name="Shape 228">
              <a:extLst>
                <a:ext uri="{FF2B5EF4-FFF2-40B4-BE49-F238E27FC236}">
                  <a16:creationId xmlns:a16="http://schemas.microsoft.com/office/drawing/2014/main" id="{5EE11D02-000B-E846-7CAD-98617420A674}"/>
                </a:ext>
              </a:extLst>
            </p:cNvPr>
            <p:cNvSpPr/>
            <p:nvPr/>
          </p:nvSpPr>
          <p:spPr>
            <a:xfrm>
              <a:off x="5063598" y="1112320"/>
              <a:ext cx="168075" cy="353381"/>
            </a:xfrm>
            <a:custGeom>
              <a:avLst/>
              <a:gdLst/>
              <a:ahLst/>
              <a:cxnLst/>
              <a:rect l="0" t="0" r="0" b="0"/>
              <a:pathLst>
                <a:path w="168075" h="353381">
                  <a:moveTo>
                    <a:pt x="95340" y="584"/>
                  </a:moveTo>
                  <a:cubicBezTo>
                    <a:pt x="108676" y="0"/>
                    <a:pt x="121689" y="7298"/>
                    <a:pt x="127777" y="20141"/>
                  </a:cubicBezTo>
                  <a:lnTo>
                    <a:pt x="147474" y="60248"/>
                  </a:lnTo>
                  <a:cubicBezTo>
                    <a:pt x="150106" y="65585"/>
                    <a:pt x="154253" y="69820"/>
                    <a:pt x="159220" y="72569"/>
                  </a:cubicBezTo>
                  <a:lnTo>
                    <a:pt x="168075" y="74376"/>
                  </a:lnTo>
                  <a:lnTo>
                    <a:pt x="168075" y="84343"/>
                  </a:lnTo>
                  <a:lnTo>
                    <a:pt x="161014" y="83531"/>
                  </a:lnTo>
                  <a:cubicBezTo>
                    <a:pt x="139604" y="97547"/>
                    <a:pt x="124907" y="119785"/>
                    <a:pt x="120390" y="145004"/>
                  </a:cubicBezTo>
                  <a:lnTo>
                    <a:pt x="116155" y="169206"/>
                  </a:lnTo>
                  <a:cubicBezTo>
                    <a:pt x="113614" y="183748"/>
                    <a:pt x="114673" y="198695"/>
                    <a:pt x="119233" y="212738"/>
                  </a:cubicBezTo>
                  <a:cubicBezTo>
                    <a:pt x="123554" y="225933"/>
                    <a:pt x="132228" y="237266"/>
                    <a:pt x="143832" y="244867"/>
                  </a:cubicBezTo>
                  <a:cubicBezTo>
                    <a:pt x="149808" y="248827"/>
                    <a:pt x="156457" y="251489"/>
                    <a:pt x="163361" y="252773"/>
                  </a:cubicBezTo>
                  <a:lnTo>
                    <a:pt x="168075" y="252692"/>
                  </a:lnTo>
                  <a:lnTo>
                    <a:pt x="168075" y="262358"/>
                  </a:lnTo>
                  <a:lnTo>
                    <a:pt x="155173" y="260432"/>
                  </a:lnTo>
                  <a:cubicBezTo>
                    <a:pt x="149372" y="258685"/>
                    <a:pt x="143821" y="256104"/>
                    <a:pt x="138702" y="252743"/>
                  </a:cubicBezTo>
                  <a:cubicBezTo>
                    <a:pt x="137346" y="251860"/>
                    <a:pt x="136040" y="250893"/>
                    <a:pt x="134750" y="249915"/>
                  </a:cubicBezTo>
                  <a:lnTo>
                    <a:pt x="126154" y="261932"/>
                  </a:lnTo>
                  <a:cubicBezTo>
                    <a:pt x="124637" y="263955"/>
                    <a:pt x="121802" y="264418"/>
                    <a:pt x="119720" y="262984"/>
                  </a:cubicBezTo>
                  <a:cubicBezTo>
                    <a:pt x="117583" y="261503"/>
                    <a:pt x="117041" y="258569"/>
                    <a:pt x="118516" y="256424"/>
                  </a:cubicBezTo>
                  <a:lnTo>
                    <a:pt x="127640" y="243697"/>
                  </a:lnTo>
                  <a:cubicBezTo>
                    <a:pt x="119735" y="235856"/>
                    <a:pt x="113795" y="226248"/>
                    <a:pt x="110313" y="215661"/>
                  </a:cubicBezTo>
                  <a:cubicBezTo>
                    <a:pt x="105273" y="200152"/>
                    <a:pt x="104105" y="183646"/>
                    <a:pt x="106900" y="167579"/>
                  </a:cubicBezTo>
                  <a:lnTo>
                    <a:pt x="110359" y="147883"/>
                  </a:lnTo>
                  <a:lnTo>
                    <a:pt x="95215" y="144764"/>
                  </a:lnTo>
                  <a:cubicBezTo>
                    <a:pt x="92769" y="144202"/>
                    <a:pt x="91192" y="141814"/>
                    <a:pt x="91635" y="139339"/>
                  </a:cubicBezTo>
                  <a:cubicBezTo>
                    <a:pt x="92094" y="136774"/>
                    <a:pt x="94541" y="135069"/>
                    <a:pt x="97098" y="135529"/>
                  </a:cubicBezTo>
                  <a:lnTo>
                    <a:pt x="112112" y="138620"/>
                  </a:lnTo>
                  <a:cubicBezTo>
                    <a:pt x="117602" y="114560"/>
                    <a:pt x="131562" y="93288"/>
                    <a:pt x="151438" y="78703"/>
                  </a:cubicBezTo>
                  <a:cubicBezTo>
                    <a:pt x="146156" y="75077"/>
                    <a:pt x="141886" y="70159"/>
                    <a:pt x="139027" y="64420"/>
                  </a:cubicBezTo>
                  <a:lnTo>
                    <a:pt x="119304" y="24242"/>
                  </a:lnTo>
                  <a:cubicBezTo>
                    <a:pt x="119292" y="24222"/>
                    <a:pt x="119284" y="24203"/>
                    <a:pt x="119276" y="24183"/>
                  </a:cubicBezTo>
                  <a:cubicBezTo>
                    <a:pt x="116331" y="17980"/>
                    <a:pt x="111154" y="13553"/>
                    <a:pt x="105164" y="11418"/>
                  </a:cubicBezTo>
                  <a:cubicBezTo>
                    <a:pt x="99175" y="9283"/>
                    <a:pt x="92373" y="9440"/>
                    <a:pt x="86177" y="12406"/>
                  </a:cubicBezTo>
                  <a:cubicBezTo>
                    <a:pt x="85796" y="12563"/>
                    <a:pt x="85436" y="12760"/>
                    <a:pt x="85082" y="12956"/>
                  </a:cubicBezTo>
                  <a:lnTo>
                    <a:pt x="54909" y="29235"/>
                  </a:lnTo>
                  <a:cubicBezTo>
                    <a:pt x="54587" y="29411"/>
                    <a:pt x="54285" y="29620"/>
                    <a:pt x="54007" y="29855"/>
                  </a:cubicBezTo>
                  <a:cubicBezTo>
                    <a:pt x="51736" y="31776"/>
                    <a:pt x="51450" y="35174"/>
                    <a:pt x="53367" y="37448"/>
                  </a:cubicBezTo>
                  <a:lnTo>
                    <a:pt x="62508" y="48243"/>
                  </a:lnTo>
                  <a:cubicBezTo>
                    <a:pt x="67210" y="52737"/>
                    <a:pt x="67382" y="60201"/>
                    <a:pt x="62896" y="64911"/>
                  </a:cubicBezTo>
                  <a:cubicBezTo>
                    <a:pt x="58407" y="69625"/>
                    <a:pt x="50956" y="69798"/>
                    <a:pt x="46255" y="65300"/>
                  </a:cubicBezTo>
                  <a:cubicBezTo>
                    <a:pt x="42537" y="61831"/>
                    <a:pt x="36718" y="62028"/>
                    <a:pt x="33244" y="65744"/>
                  </a:cubicBezTo>
                  <a:cubicBezTo>
                    <a:pt x="32730" y="66298"/>
                    <a:pt x="32287" y="66910"/>
                    <a:pt x="31922" y="67570"/>
                  </a:cubicBezTo>
                  <a:lnTo>
                    <a:pt x="31369" y="68568"/>
                  </a:lnTo>
                  <a:cubicBezTo>
                    <a:pt x="30373" y="70371"/>
                    <a:pt x="29597" y="72288"/>
                    <a:pt x="29060" y="74276"/>
                  </a:cubicBezTo>
                  <a:lnTo>
                    <a:pt x="14092" y="130564"/>
                  </a:lnTo>
                  <a:cubicBezTo>
                    <a:pt x="12288" y="137344"/>
                    <a:pt x="11438" y="144336"/>
                    <a:pt x="11568" y="151348"/>
                  </a:cubicBezTo>
                  <a:lnTo>
                    <a:pt x="12398" y="178264"/>
                  </a:lnTo>
                  <a:cubicBezTo>
                    <a:pt x="12320" y="182004"/>
                    <a:pt x="12023" y="185732"/>
                    <a:pt x="11501" y="189432"/>
                  </a:cubicBezTo>
                  <a:cubicBezTo>
                    <a:pt x="10744" y="195933"/>
                    <a:pt x="9606" y="205758"/>
                    <a:pt x="11136" y="209183"/>
                  </a:cubicBezTo>
                  <a:cubicBezTo>
                    <a:pt x="13689" y="214490"/>
                    <a:pt x="20049" y="216729"/>
                    <a:pt x="25354" y="214188"/>
                  </a:cubicBezTo>
                  <a:cubicBezTo>
                    <a:pt x="25594" y="214078"/>
                    <a:pt x="25833" y="213952"/>
                    <a:pt x="26064" y="213826"/>
                  </a:cubicBezTo>
                  <a:lnTo>
                    <a:pt x="28636" y="212412"/>
                  </a:lnTo>
                  <a:cubicBezTo>
                    <a:pt x="34291" y="209234"/>
                    <a:pt x="41447" y="211238"/>
                    <a:pt x="44635" y="216890"/>
                  </a:cubicBezTo>
                  <a:cubicBezTo>
                    <a:pt x="44957" y="217464"/>
                    <a:pt x="45231" y="218065"/>
                    <a:pt x="45458" y="218682"/>
                  </a:cubicBezTo>
                  <a:cubicBezTo>
                    <a:pt x="47353" y="224264"/>
                    <a:pt x="44949" y="230396"/>
                    <a:pt x="39777" y="233201"/>
                  </a:cubicBezTo>
                  <a:cubicBezTo>
                    <a:pt x="32115" y="237647"/>
                    <a:pt x="29103" y="247217"/>
                    <a:pt x="32828" y="255261"/>
                  </a:cubicBezTo>
                  <a:lnTo>
                    <a:pt x="48557" y="288730"/>
                  </a:lnTo>
                  <a:cubicBezTo>
                    <a:pt x="50439" y="292961"/>
                    <a:pt x="53086" y="296807"/>
                    <a:pt x="56364" y="300075"/>
                  </a:cubicBezTo>
                  <a:lnTo>
                    <a:pt x="64160" y="307865"/>
                  </a:lnTo>
                  <a:cubicBezTo>
                    <a:pt x="68861" y="312563"/>
                    <a:pt x="74719" y="315929"/>
                    <a:pt x="81142" y="317626"/>
                  </a:cubicBezTo>
                  <a:lnTo>
                    <a:pt x="119324" y="327792"/>
                  </a:lnTo>
                  <a:lnTo>
                    <a:pt x="143321" y="339106"/>
                  </a:lnTo>
                  <a:cubicBezTo>
                    <a:pt x="150309" y="342398"/>
                    <a:pt x="157952" y="344055"/>
                    <a:pt x="165673" y="343953"/>
                  </a:cubicBezTo>
                  <a:lnTo>
                    <a:pt x="168075" y="343916"/>
                  </a:lnTo>
                  <a:lnTo>
                    <a:pt x="168075" y="353346"/>
                  </a:lnTo>
                  <a:lnTo>
                    <a:pt x="165814" y="353381"/>
                  </a:lnTo>
                  <a:lnTo>
                    <a:pt x="164959" y="353381"/>
                  </a:lnTo>
                  <a:cubicBezTo>
                    <a:pt x="156093" y="353373"/>
                    <a:pt x="147333" y="351413"/>
                    <a:pt x="139306" y="347638"/>
                  </a:cubicBezTo>
                  <a:lnTo>
                    <a:pt x="115684" y="336509"/>
                  </a:lnTo>
                  <a:lnTo>
                    <a:pt x="78719" y="326748"/>
                  </a:lnTo>
                  <a:cubicBezTo>
                    <a:pt x="70692" y="324622"/>
                    <a:pt x="63367" y="320411"/>
                    <a:pt x="57486" y="314539"/>
                  </a:cubicBezTo>
                  <a:lnTo>
                    <a:pt x="49717" y="306753"/>
                  </a:lnTo>
                  <a:cubicBezTo>
                    <a:pt x="45647" y="302691"/>
                    <a:pt x="42357" y="297922"/>
                    <a:pt x="40005" y="292670"/>
                  </a:cubicBezTo>
                  <a:lnTo>
                    <a:pt x="24312" y="259276"/>
                  </a:lnTo>
                  <a:cubicBezTo>
                    <a:pt x="18524" y="246733"/>
                    <a:pt x="23264" y="231837"/>
                    <a:pt x="35236" y="224971"/>
                  </a:cubicBezTo>
                  <a:cubicBezTo>
                    <a:pt x="36405" y="224389"/>
                    <a:pt x="36973" y="223038"/>
                    <a:pt x="36577" y="221793"/>
                  </a:cubicBezTo>
                  <a:cubicBezTo>
                    <a:pt x="36271" y="221145"/>
                    <a:pt x="35714" y="220654"/>
                    <a:pt x="35032" y="220442"/>
                  </a:cubicBezTo>
                  <a:cubicBezTo>
                    <a:pt x="34432" y="220273"/>
                    <a:pt x="33789" y="220351"/>
                    <a:pt x="33244" y="220662"/>
                  </a:cubicBezTo>
                  <a:lnTo>
                    <a:pt x="30680" y="222076"/>
                  </a:lnTo>
                  <a:cubicBezTo>
                    <a:pt x="30276" y="222308"/>
                    <a:pt x="29836" y="222539"/>
                    <a:pt x="29366" y="222755"/>
                  </a:cubicBezTo>
                  <a:cubicBezTo>
                    <a:pt x="19328" y="227477"/>
                    <a:pt x="7368" y="223164"/>
                    <a:pt x="2631" y="213119"/>
                  </a:cubicBezTo>
                  <a:cubicBezTo>
                    <a:pt x="0" y="207243"/>
                    <a:pt x="1113" y="197634"/>
                    <a:pt x="2191" y="188344"/>
                  </a:cubicBezTo>
                  <a:cubicBezTo>
                    <a:pt x="2650" y="185080"/>
                    <a:pt x="2929" y="181792"/>
                    <a:pt x="3031" y="178496"/>
                  </a:cubicBezTo>
                  <a:lnTo>
                    <a:pt x="2195" y="151580"/>
                  </a:lnTo>
                  <a:cubicBezTo>
                    <a:pt x="2043" y="143672"/>
                    <a:pt x="2991" y="135780"/>
                    <a:pt x="5019" y="128132"/>
                  </a:cubicBezTo>
                  <a:lnTo>
                    <a:pt x="19983" y="71868"/>
                  </a:lnTo>
                  <a:cubicBezTo>
                    <a:pt x="20707" y="69134"/>
                    <a:pt x="21766" y="66498"/>
                    <a:pt x="23135" y="64019"/>
                  </a:cubicBezTo>
                  <a:lnTo>
                    <a:pt x="23692" y="63010"/>
                  </a:lnTo>
                  <a:cubicBezTo>
                    <a:pt x="24429" y="61686"/>
                    <a:pt x="25323" y="60452"/>
                    <a:pt x="26354" y="59337"/>
                  </a:cubicBezTo>
                  <a:cubicBezTo>
                    <a:pt x="33365" y="51806"/>
                    <a:pt x="45137" y="51386"/>
                    <a:pt x="52662" y="58394"/>
                  </a:cubicBezTo>
                  <a:cubicBezTo>
                    <a:pt x="53618" y="59282"/>
                    <a:pt x="55113" y="59227"/>
                    <a:pt x="55999" y="58268"/>
                  </a:cubicBezTo>
                  <a:cubicBezTo>
                    <a:pt x="56885" y="57310"/>
                    <a:pt x="56830" y="55813"/>
                    <a:pt x="55873" y="54925"/>
                  </a:cubicBezTo>
                  <a:lnTo>
                    <a:pt x="55485" y="54521"/>
                  </a:lnTo>
                  <a:lnTo>
                    <a:pt x="46169" y="43541"/>
                  </a:lnTo>
                  <a:cubicBezTo>
                    <a:pt x="45517" y="42771"/>
                    <a:pt x="44948" y="41935"/>
                    <a:pt x="44466" y="41047"/>
                  </a:cubicBezTo>
                  <a:cubicBezTo>
                    <a:pt x="40565" y="33854"/>
                    <a:pt x="43228" y="24855"/>
                    <a:pt x="50403" y="20950"/>
                  </a:cubicBezTo>
                  <a:lnTo>
                    <a:pt x="80608" y="4628"/>
                  </a:lnTo>
                  <a:cubicBezTo>
                    <a:pt x="81114" y="4392"/>
                    <a:pt x="81616" y="4118"/>
                    <a:pt x="82134" y="3882"/>
                  </a:cubicBezTo>
                  <a:cubicBezTo>
                    <a:pt x="82138" y="3882"/>
                    <a:pt x="82142" y="3882"/>
                    <a:pt x="82142" y="3882"/>
                  </a:cubicBezTo>
                  <a:cubicBezTo>
                    <a:pt x="86413" y="1849"/>
                    <a:pt x="90894" y="778"/>
                    <a:pt x="95340" y="584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Shape 229">
              <a:extLst>
                <a:ext uri="{FF2B5EF4-FFF2-40B4-BE49-F238E27FC236}">
                  <a16:creationId xmlns:a16="http://schemas.microsoft.com/office/drawing/2014/main" id="{8B814D7C-224E-2E75-5470-6705F60F380A}"/>
                </a:ext>
              </a:extLst>
            </p:cNvPr>
            <p:cNvSpPr/>
            <p:nvPr/>
          </p:nvSpPr>
          <p:spPr>
            <a:xfrm>
              <a:off x="5231673" y="1241886"/>
              <a:ext cx="77540" cy="133556"/>
            </a:xfrm>
            <a:custGeom>
              <a:avLst/>
              <a:gdLst/>
              <a:ahLst/>
              <a:cxnLst/>
              <a:rect l="0" t="0" r="0" b="0"/>
              <a:pathLst>
                <a:path w="77540" h="133556">
                  <a:moveTo>
                    <a:pt x="37195" y="456"/>
                  </a:moveTo>
                  <a:cubicBezTo>
                    <a:pt x="39751" y="915"/>
                    <a:pt x="41456" y="3362"/>
                    <a:pt x="40997" y="5924"/>
                  </a:cubicBezTo>
                  <a:lnTo>
                    <a:pt x="38606" y="22359"/>
                  </a:lnTo>
                  <a:cubicBezTo>
                    <a:pt x="45401" y="24218"/>
                    <a:pt x="51726" y="27502"/>
                    <a:pt x="57162" y="31991"/>
                  </a:cubicBezTo>
                  <a:cubicBezTo>
                    <a:pt x="64663" y="38222"/>
                    <a:pt x="69635" y="46978"/>
                    <a:pt x="71144" y="56618"/>
                  </a:cubicBezTo>
                  <a:lnTo>
                    <a:pt x="72266" y="63763"/>
                  </a:lnTo>
                  <a:cubicBezTo>
                    <a:pt x="74658" y="78549"/>
                    <a:pt x="72180" y="93708"/>
                    <a:pt x="65208" y="106958"/>
                  </a:cubicBezTo>
                  <a:lnTo>
                    <a:pt x="74901" y="113817"/>
                  </a:lnTo>
                  <a:cubicBezTo>
                    <a:pt x="77030" y="115317"/>
                    <a:pt x="77540" y="118259"/>
                    <a:pt x="76042" y="120389"/>
                  </a:cubicBezTo>
                  <a:cubicBezTo>
                    <a:pt x="74544" y="122518"/>
                    <a:pt x="71607" y="123028"/>
                    <a:pt x="69482" y="121528"/>
                  </a:cubicBezTo>
                  <a:lnTo>
                    <a:pt x="60149" y="114928"/>
                  </a:lnTo>
                  <a:cubicBezTo>
                    <a:pt x="56969" y="118821"/>
                    <a:pt x="53032" y="122027"/>
                    <a:pt x="48582" y="124356"/>
                  </a:cubicBezTo>
                  <a:cubicBezTo>
                    <a:pt x="42351" y="127903"/>
                    <a:pt x="35402" y="129993"/>
                    <a:pt x="28254" y="130461"/>
                  </a:cubicBezTo>
                  <a:cubicBezTo>
                    <a:pt x="24956" y="130783"/>
                    <a:pt x="21682" y="131305"/>
                    <a:pt x="18451" y="132028"/>
                  </a:cubicBezTo>
                  <a:cubicBezTo>
                    <a:pt x="14063" y="133045"/>
                    <a:pt x="9573" y="133556"/>
                    <a:pt x="5068" y="133548"/>
                  </a:cubicBezTo>
                  <a:lnTo>
                    <a:pt x="0" y="132792"/>
                  </a:lnTo>
                  <a:lnTo>
                    <a:pt x="0" y="123126"/>
                  </a:lnTo>
                  <a:lnTo>
                    <a:pt x="16341" y="122848"/>
                  </a:lnTo>
                  <a:cubicBezTo>
                    <a:pt x="19925" y="122042"/>
                    <a:pt x="23552" y="121457"/>
                    <a:pt x="27207" y="121100"/>
                  </a:cubicBezTo>
                  <a:cubicBezTo>
                    <a:pt x="33132" y="120774"/>
                    <a:pt x="38896" y="119065"/>
                    <a:pt x="44045" y="116107"/>
                  </a:cubicBezTo>
                  <a:cubicBezTo>
                    <a:pt x="48602" y="113797"/>
                    <a:pt x="52417" y="110246"/>
                    <a:pt x="55056" y="105866"/>
                  </a:cubicBezTo>
                  <a:cubicBezTo>
                    <a:pt x="62495" y="93716"/>
                    <a:pt x="65310" y="79291"/>
                    <a:pt x="62988" y="65232"/>
                  </a:cubicBezTo>
                  <a:lnTo>
                    <a:pt x="61867" y="58083"/>
                  </a:lnTo>
                  <a:cubicBezTo>
                    <a:pt x="60710" y="50702"/>
                    <a:pt x="56899" y="44000"/>
                    <a:pt x="51150" y="39239"/>
                  </a:cubicBezTo>
                  <a:cubicBezTo>
                    <a:pt x="42515" y="32102"/>
                    <a:pt x="31316" y="28857"/>
                    <a:pt x="20211" y="30283"/>
                  </a:cubicBezTo>
                  <a:cubicBezTo>
                    <a:pt x="16232" y="30809"/>
                    <a:pt x="12722" y="33166"/>
                    <a:pt x="10730" y="36654"/>
                  </a:cubicBezTo>
                  <a:lnTo>
                    <a:pt x="8667" y="40272"/>
                  </a:lnTo>
                  <a:cubicBezTo>
                    <a:pt x="8177" y="41133"/>
                    <a:pt x="7793" y="42052"/>
                    <a:pt x="7518" y="43006"/>
                  </a:cubicBezTo>
                  <a:cubicBezTo>
                    <a:pt x="5624" y="49625"/>
                    <a:pt x="9444" y="56531"/>
                    <a:pt x="16051" y="58428"/>
                  </a:cubicBezTo>
                  <a:lnTo>
                    <a:pt x="17047" y="58715"/>
                  </a:lnTo>
                  <a:cubicBezTo>
                    <a:pt x="17114" y="58735"/>
                    <a:pt x="17176" y="58751"/>
                    <a:pt x="17239" y="58770"/>
                  </a:cubicBezTo>
                  <a:cubicBezTo>
                    <a:pt x="19721" y="59536"/>
                    <a:pt x="21117" y="62176"/>
                    <a:pt x="20352" y="64663"/>
                  </a:cubicBezTo>
                  <a:cubicBezTo>
                    <a:pt x="19588" y="67149"/>
                    <a:pt x="16952" y="68548"/>
                    <a:pt x="14470" y="67782"/>
                  </a:cubicBezTo>
                  <a:lnTo>
                    <a:pt x="13470" y="67495"/>
                  </a:lnTo>
                  <a:cubicBezTo>
                    <a:pt x="9820" y="66436"/>
                    <a:pt x="6570" y="64471"/>
                    <a:pt x="3976" y="61854"/>
                  </a:cubicBezTo>
                  <a:lnTo>
                    <a:pt x="0" y="55026"/>
                  </a:lnTo>
                  <a:lnTo>
                    <a:pt x="0" y="39553"/>
                  </a:lnTo>
                  <a:lnTo>
                    <a:pt x="491" y="35605"/>
                  </a:lnTo>
                  <a:lnTo>
                    <a:pt x="2546" y="31988"/>
                  </a:lnTo>
                  <a:cubicBezTo>
                    <a:pt x="6013" y="25930"/>
                    <a:pt x="12106" y="21841"/>
                    <a:pt x="19015" y="20933"/>
                  </a:cubicBezTo>
                  <a:cubicBezTo>
                    <a:pt x="22439" y="20494"/>
                    <a:pt x="25901" y="20411"/>
                    <a:pt x="29340" y="20694"/>
                  </a:cubicBezTo>
                  <a:lnTo>
                    <a:pt x="31693" y="4564"/>
                  </a:lnTo>
                  <a:cubicBezTo>
                    <a:pt x="31704" y="4466"/>
                    <a:pt x="31716" y="4364"/>
                    <a:pt x="31736" y="4270"/>
                  </a:cubicBezTo>
                  <a:cubicBezTo>
                    <a:pt x="32191" y="1705"/>
                    <a:pt x="34637" y="0"/>
                    <a:pt x="37195" y="456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Shape 230">
              <a:extLst>
                <a:ext uri="{FF2B5EF4-FFF2-40B4-BE49-F238E27FC236}">
                  <a16:creationId xmlns:a16="http://schemas.microsoft.com/office/drawing/2014/main" id="{998C2740-F218-A0E8-F291-03C08FB5BD8F}"/>
                </a:ext>
              </a:extLst>
            </p:cNvPr>
            <p:cNvSpPr/>
            <p:nvPr/>
          </p:nvSpPr>
          <p:spPr>
            <a:xfrm>
              <a:off x="5231673" y="1186549"/>
              <a:ext cx="167591" cy="279117"/>
            </a:xfrm>
            <a:custGeom>
              <a:avLst/>
              <a:gdLst/>
              <a:ahLst/>
              <a:cxnLst/>
              <a:rect l="0" t="0" r="0" b="0"/>
              <a:pathLst>
                <a:path w="167591" h="279117">
                  <a:moveTo>
                    <a:pt x="28599" y="0"/>
                  </a:moveTo>
                  <a:lnTo>
                    <a:pt x="53930" y="0"/>
                  </a:lnTo>
                  <a:cubicBezTo>
                    <a:pt x="61741" y="8"/>
                    <a:pt x="69313" y="2683"/>
                    <a:pt x="75403" y="7582"/>
                  </a:cubicBezTo>
                  <a:lnTo>
                    <a:pt x="99981" y="23404"/>
                  </a:lnTo>
                  <a:cubicBezTo>
                    <a:pt x="105039" y="26684"/>
                    <a:pt x="109627" y="30629"/>
                    <a:pt x="113627" y="35138"/>
                  </a:cubicBezTo>
                  <a:lnTo>
                    <a:pt x="120882" y="43270"/>
                  </a:lnTo>
                  <a:cubicBezTo>
                    <a:pt x="120952" y="43348"/>
                    <a:pt x="121023" y="43431"/>
                    <a:pt x="121093" y="43513"/>
                  </a:cubicBezTo>
                  <a:cubicBezTo>
                    <a:pt x="126661" y="49991"/>
                    <a:pt x="125937" y="59764"/>
                    <a:pt x="119470" y="65346"/>
                  </a:cubicBezTo>
                  <a:lnTo>
                    <a:pt x="114988" y="69212"/>
                  </a:lnTo>
                  <a:cubicBezTo>
                    <a:pt x="114043" y="70056"/>
                    <a:pt x="113937" y="71498"/>
                    <a:pt x="114745" y="72472"/>
                  </a:cubicBezTo>
                  <a:cubicBezTo>
                    <a:pt x="115572" y="73474"/>
                    <a:pt x="117059" y="73615"/>
                    <a:pt x="118059" y="72782"/>
                  </a:cubicBezTo>
                  <a:lnTo>
                    <a:pt x="120905" y="70355"/>
                  </a:lnTo>
                  <a:cubicBezTo>
                    <a:pt x="129265" y="63276"/>
                    <a:pt x="141543" y="63406"/>
                    <a:pt x="149754" y="70661"/>
                  </a:cubicBezTo>
                  <a:lnTo>
                    <a:pt x="153201" y="73729"/>
                  </a:lnTo>
                  <a:cubicBezTo>
                    <a:pt x="159541" y="79366"/>
                    <a:pt x="163553" y="87156"/>
                    <a:pt x="164494" y="95594"/>
                  </a:cubicBezTo>
                  <a:lnTo>
                    <a:pt x="166690" y="115455"/>
                  </a:lnTo>
                  <a:cubicBezTo>
                    <a:pt x="167591" y="123449"/>
                    <a:pt x="167043" y="131545"/>
                    <a:pt x="165082" y="139346"/>
                  </a:cubicBezTo>
                  <a:lnTo>
                    <a:pt x="156326" y="174559"/>
                  </a:lnTo>
                  <a:cubicBezTo>
                    <a:pt x="154393" y="182251"/>
                    <a:pt x="149907" y="189050"/>
                    <a:pt x="143601" y="193851"/>
                  </a:cubicBezTo>
                  <a:lnTo>
                    <a:pt x="140998" y="195830"/>
                  </a:lnTo>
                  <a:cubicBezTo>
                    <a:pt x="136720" y="199095"/>
                    <a:pt x="133610" y="203652"/>
                    <a:pt x="132120" y="208825"/>
                  </a:cubicBezTo>
                  <a:lnTo>
                    <a:pt x="127544" y="224880"/>
                  </a:lnTo>
                  <a:cubicBezTo>
                    <a:pt x="125940" y="230474"/>
                    <a:pt x="122948" y="235565"/>
                    <a:pt x="118847" y="239682"/>
                  </a:cubicBezTo>
                  <a:lnTo>
                    <a:pt x="94696" y="263895"/>
                  </a:lnTo>
                  <a:cubicBezTo>
                    <a:pt x="92132" y="266464"/>
                    <a:pt x="89178" y="268609"/>
                    <a:pt x="85947" y="270251"/>
                  </a:cubicBezTo>
                  <a:cubicBezTo>
                    <a:pt x="75839" y="275389"/>
                    <a:pt x="64695" y="278158"/>
                    <a:pt x="53362" y="278351"/>
                  </a:cubicBezTo>
                  <a:lnTo>
                    <a:pt x="50656" y="278394"/>
                  </a:lnTo>
                  <a:cubicBezTo>
                    <a:pt x="45547" y="278532"/>
                    <a:pt x="40610" y="276552"/>
                    <a:pt x="37010" y="272914"/>
                  </a:cubicBezTo>
                  <a:cubicBezTo>
                    <a:pt x="33431" y="269379"/>
                    <a:pt x="31422" y="264551"/>
                    <a:pt x="31438" y="259515"/>
                  </a:cubicBezTo>
                  <a:lnTo>
                    <a:pt x="31438" y="251340"/>
                  </a:lnTo>
                  <a:cubicBezTo>
                    <a:pt x="31438" y="250040"/>
                    <a:pt x="30383" y="248983"/>
                    <a:pt x="29085" y="248983"/>
                  </a:cubicBezTo>
                  <a:cubicBezTo>
                    <a:pt x="27787" y="248983"/>
                    <a:pt x="26732" y="250040"/>
                    <a:pt x="26732" y="251340"/>
                  </a:cubicBezTo>
                  <a:lnTo>
                    <a:pt x="26732" y="254475"/>
                  </a:lnTo>
                  <a:cubicBezTo>
                    <a:pt x="26674" y="267890"/>
                    <a:pt x="15946" y="278807"/>
                    <a:pt x="2554" y="279078"/>
                  </a:cubicBezTo>
                  <a:lnTo>
                    <a:pt x="0" y="279117"/>
                  </a:lnTo>
                  <a:lnTo>
                    <a:pt x="0" y="269687"/>
                  </a:lnTo>
                  <a:lnTo>
                    <a:pt x="2409" y="269650"/>
                  </a:lnTo>
                  <a:cubicBezTo>
                    <a:pt x="10668" y="269485"/>
                    <a:pt x="17287" y="262752"/>
                    <a:pt x="17321" y="254475"/>
                  </a:cubicBezTo>
                  <a:lnTo>
                    <a:pt x="17321" y="251340"/>
                  </a:lnTo>
                  <a:cubicBezTo>
                    <a:pt x="17321" y="244831"/>
                    <a:pt x="22588" y="239556"/>
                    <a:pt x="29085" y="239556"/>
                  </a:cubicBezTo>
                  <a:cubicBezTo>
                    <a:pt x="35583" y="239556"/>
                    <a:pt x="40849" y="244831"/>
                    <a:pt x="40849" y="251340"/>
                  </a:cubicBezTo>
                  <a:lnTo>
                    <a:pt x="40849" y="259539"/>
                  </a:lnTo>
                  <a:cubicBezTo>
                    <a:pt x="40846" y="262057"/>
                    <a:pt x="41849" y="264477"/>
                    <a:pt x="43641" y="266244"/>
                  </a:cubicBezTo>
                  <a:cubicBezTo>
                    <a:pt x="45429" y="268016"/>
                    <a:pt x="47840" y="269002"/>
                    <a:pt x="50354" y="268990"/>
                  </a:cubicBezTo>
                  <a:lnTo>
                    <a:pt x="53240" y="268947"/>
                  </a:lnTo>
                  <a:cubicBezTo>
                    <a:pt x="63126" y="268774"/>
                    <a:pt x="72843" y="266354"/>
                    <a:pt x="81662" y="261876"/>
                  </a:cubicBezTo>
                  <a:cubicBezTo>
                    <a:pt x="84026" y="260678"/>
                    <a:pt x="86191" y="259106"/>
                    <a:pt x="88065" y="257229"/>
                  </a:cubicBezTo>
                  <a:lnTo>
                    <a:pt x="112216" y="233019"/>
                  </a:lnTo>
                  <a:cubicBezTo>
                    <a:pt x="115188" y="230034"/>
                    <a:pt x="117356" y="226345"/>
                    <a:pt x="118514" y="222295"/>
                  </a:cubicBezTo>
                  <a:lnTo>
                    <a:pt x="123097" y="206236"/>
                  </a:lnTo>
                  <a:cubicBezTo>
                    <a:pt x="125148" y="199107"/>
                    <a:pt x="129438" y="192825"/>
                    <a:pt x="135331" y="188324"/>
                  </a:cubicBezTo>
                  <a:lnTo>
                    <a:pt x="137939" y="186344"/>
                  </a:lnTo>
                  <a:lnTo>
                    <a:pt x="137939" y="186336"/>
                  </a:lnTo>
                  <a:cubicBezTo>
                    <a:pt x="142523" y="182836"/>
                    <a:pt x="145790" y="177878"/>
                    <a:pt x="147193" y="172273"/>
                  </a:cubicBezTo>
                  <a:lnTo>
                    <a:pt x="155961" y="137068"/>
                  </a:lnTo>
                  <a:cubicBezTo>
                    <a:pt x="157639" y="130347"/>
                    <a:pt x="158106" y="123378"/>
                    <a:pt x="157338" y="116496"/>
                  </a:cubicBezTo>
                  <a:lnTo>
                    <a:pt x="155138" y="96635"/>
                  </a:lnTo>
                  <a:cubicBezTo>
                    <a:pt x="154463" y="90514"/>
                    <a:pt x="151542" y="84866"/>
                    <a:pt x="146942" y="80776"/>
                  </a:cubicBezTo>
                  <a:lnTo>
                    <a:pt x="143491" y="77708"/>
                  </a:lnTo>
                  <a:cubicBezTo>
                    <a:pt x="138798" y="73560"/>
                    <a:pt x="131779" y="73486"/>
                    <a:pt x="126998" y="77536"/>
                  </a:cubicBezTo>
                  <a:lnTo>
                    <a:pt x="124175" y="79944"/>
                  </a:lnTo>
                  <a:cubicBezTo>
                    <a:pt x="119246" y="84186"/>
                    <a:pt x="111820" y="83620"/>
                    <a:pt x="107585" y="78683"/>
                  </a:cubicBezTo>
                  <a:cubicBezTo>
                    <a:pt x="103350" y="73745"/>
                    <a:pt x="103915" y="66305"/>
                    <a:pt x="108843" y="62062"/>
                  </a:cubicBezTo>
                  <a:lnTo>
                    <a:pt x="113322" y="58205"/>
                  </a:lnTo>
                  <a:cubicBezTo>
                    <a:pt x="113337" y="58189"/>
                    <a:pt x="113353" y="58177"/>
                    <a:pt x="113368" y="58165"/>
                  </a:cubicBezTo>
                  <a:cubicBezTo>
                    <a:pt x="115878" y="55962"/>
                    <a:pt x="116129" y="52139"/>
                    <a:pt x="113929" y="49625"/>
                  </a:cubicBezTo>
                  <a:lnTo>
                    <a:pt x="106612" y="41411"/>
                  </a:lnTo>
                  <a:cubicBezTo>
                    <a:pt x="103161" y="37534"/>
                    <a:pt x="99205" y="34144"/>
                    <a:pt x="94848" y="31328"/>
                  </a:cubicBezTo>
                  <a:lnTo>
                    <a:pt x="69623" y="15053"/>
                  </a:lnTo>
                  <a:cubicBezTo>
                    <a:pt x="65181" y="11423"/>
                    <a:pt x="59623" y="9436"/>
                    <a:pt x="53891" y="9428"/>
                  </a:cubicBezTo>
                  <a:lnTo>
                    <a:pt x="28583" y="9428"/>
                  </a:lnTo>
                  <a:cubicBezTo>
                    <a:pt x="26152" y="9428"/>
                    <a:pt x="23725" y="9557"/>
                    <a:pt x="21305" y="9805"/>
                  </a:cubicBezTo>
                  <a:lnTo>
                    <a:pt x="8761" y="11121"/>
                  </a:lnTo>
                  <a:lnTo>
                    <a:pt x="0" y="10114"/>
                  </a:lnTo>
                  <a:lnTo>
                    <a:pt x="0" y="147"/>
                  </a:lnTo>
                  <a:lnTo>
                    <a:pt x="7808" y="1740"/>
                  </a:lnTo>
                  <a:lnTo>
                    <a:pt x="20352" y="428"/>
                  </a:lnTo>
                  <a:cubicBezTo>
                    <a:pt x="23093" y="145"/>
                    <a:pt x="25846" y="4"/>
                    <a:pt x="28599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4" name="Shape 231">
              <a:extLst>
                <a:ext uri="{FF2B5EF4-FFF2-40B4-BE49-F238E27FC236}">
                  <a16:creationId xmlns:a16="http://schemas.microsoft.com/office/drawing/2014/main" id="{3FDA582B-F2BA-C1AF-D2F3-D9F31C9304CD}"/>
                </a:ext>
              </a:extLst>
            </p:cNvPr>
            <p:cNvSpPr/>
            <p:nvPr/>
          </p:nvSpPr>
          <p:spPr>
            <a:xfrm>
              <a:off x="4428795" y="753499"/>
              <a:ext cx="18822" cy="18855"/>
            </a:xfrm>
            <a:custGeom>
              <a:avLst/>
              <a:gdLst/>
              <a:ahLst/>
              <a:cxnLst/>
              <a:rect l="0" t="0" r="0" b="0"/>
              <a:pathLst>
                <a:path w="18822" h="18855">
                  <a:moveTo>
                    <a:pt x="9411" y="0"/>
                  </a:moveTo>
                  <a:cubicBezTo>
                    <a:pt x="14610" y="0"/>
                    <a:pt x="18822" y="4219"/>
                    <a:pt x="18822" y="9428"/>
                  </a:cubicBezTo>
                  <a:cubicBezTo>
                    <a:pt x="18822" y="14633"/>
                    <a:pt x="14610" y="18855"/>
                    <a:pt x="9411" y="18855"/>
                  </a:cubicBezTo>
                  <a:cubicBezTo>
                    <a:pt x="4215" y="18855"/>
                    <a:pt x="0" y="14633"/>
                    <a:pt x="0" y="9428"/>
                  </a:cubicBezTo>
                  <a:cubicBezTo>
                    <a:pt x="0" y="4219"/>
                    <a:pt x="4215" y="0"/>
                    <a:pt x="9411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Shape 232">
              <a:extLst>
                <a:ext uri="{FF2B5EF4-FFF2-40B4-BE49-F238E27FC236}">
                  <a16:creationId xmlns:a16="http://schemas.microsoft.com/office/drawing/2014/main" id="{A780C67C-1DE2-6DF1-C089-183B0D390ADE}"/>
                </a:ext>
              </a:extLst>
            </p:cNvPr>
            <p:cNvSpPr/>
            <p:nvPr/>
          </p:nvSpPr>
          <p:spPr>
            <a:xfrm>
              <a:off x="4457028" y="795924"/>
              <a:ext cx="18822" cy="18856"/>
            </a:xfrm>
            <a:custGeom>
              <a:avLst/>
              <a:gdLst/>
              <a:ahLst/>
              <a:cxnLst/>
              <a:rect l="0" t="0" r="0" b="0"/>
              <a:pathLst>
                <a:path w="18822" h="18856">
                  <a:moveTo>
                    <a:pt x="9411" y="0"/>
                  </a:moveTo>
                  <a:cubicBezTo>
                    <a:pt x="14610" y="0"/>
                    <a:pt x="18822" y="4219"/>
                    <a:pt x="18822" y="9428"/>
                  </a:cubicBezTo>
                  <a:cubicBezTo>
                    <a:pt x="18822" y="14633"/>
                    <a:pt x="14610" y="18856"/>
                    <a:pt x="9411" y="18856"/>
                  </a:cubicBezTo>
                  <a:cubicBezTo>
                    <a:pt x="4215" y="18856"/>
                    <a:pt x="0" y="14633"/>
                    <a:pt x="0" y="9428"/>
                  </a:cubicBezTo>
                  <a:cubicBezTo>
                    <a:pt x="0" y="4219"/>
                    <a:pt x="4215" y="0"/>
                    <a:pt x="9411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Shape 233">
              <a:extLst>
                <a:ext uri="{FF2B5EF4-FFF2-40B4-BE49-F238E27FC236}">
                  <a16:creationId xmlns:a16="http://schemas.microsoft.com/office/drawing/2014/main" id="{C8936EE7-1D55-27A0-5907-62F74D93DB5B}"/>
                </a:ext>
              </a:extLst>
            </p:cNvPr>
            <p:cNvSpPr/>
            <p:nvPr/>
          </p:nvSpPr>
          <p:spPr>
            <a:xfrm>
              <a:off x="4407620" y="798281"/>
              <a:ext cx="18822" cy="18856"/>
            </a:xfrm>
            <a:custGeom>
              <a:avLst/>
              <a:gdLst/>
              <a:ahLst/>
              <a:cxnLst/>
              <a:rect l="0" t="0" r="0" b="0"/>
              <a:pathLst>
                <a:path w="18822" h="18856">
                  <a:moveTo>
                    <a:pt x="9411" y="0"/>
                  </a:moveTo>
                  <a:cubicBezTo>
                    <a:pt x="14610" y="0"/>
                    <a:pt x="18822" y="4219"/>
                    <a:pt x="18822" y="9428"/>
                  </a:cubicBezTo>
                  <a:cubicBezTo>
                    <a:pt x="18822" y="14633"/>
                    <a:pt x="14610" y="18856"/>
                    <a:pt x="9411" y="18856"/>
                  </a:cubicBezTo>
                  <a:cubicBezTo>
                    <a:pt x="4215" y="18856"/>
                    <a:pt x="0" y="14633"/>
                    <a:pt x="0" y="9428"/>
                  </a:cubicBezTo>
                  <a:cubicBezTo>
                    <a:pt x="0" y="4219"/>
                    <a:pt x="4215" y="0"/>
                    <a:pt x="9411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7" name="Shape 234">
              <a:extLst>
                <a:ext uri="{FF2B5EF4-FFF2-40B4-BE49-F238E27FC236}">
                  <a16:creationId xmlns:a16="http://schemas.microsoft.com/office/drawing/2014/main" id="{C8C8391E-2D99-2A85-B32E-9D7D376DE3F9}"/>
                </a:ext>
              </a:extLst>
            </p:cNvPr>
            <p:cNvSpPr/>
            <p:nvPr/>
          </p:nvSpPr>
          <p:spPr>
            <a:xfrm>
              <a:off x="4234764" y="859633"/>
              <a:ext cx="31691" cy="55876"/>
            </a:xfrm>
            <a:custGeom>
              <a:avLst/>
              <a:gdLst/>
              <a:ahLst/>
              <a:cxnLst/>
              <a:rect l="0" t="0" r="0" b="0"/>
              <a:pathLst>
                <a:path w="31691" h="55876">
                  <a:moveTo>
                    <a:pt x="29566" y="0"/>
                  </a:moveTo>
                  <a:lnTo>
                    <a:pt x="31691" y="705"/>
                  </a:lnTo>
                  <a:lnTo>
                    <a:pt x="31691" y="9357"/>
                  </a:lnTo>
                  <a:cubicBezTo>
                    <a:pt x="21296" y="9357"/>
                    <a:pt x="12869" y="17798"/>
                    <a:pt x="12869" y="28212"/>
                  </a:cubicBezTo>
                  <a:cubicBezTo>
                    <a:pt x="12869" y="38626"/>
                    <a:pt x="21296" y="47068"/>
                    <a:pt x="31691" y="47068"/>
                  </a:cubicBezTo>
                  <a:lnTo>
                    <a:pt x="31691" y="55876"/>
                  </a:lnTo>
                  <a:lnTo>
                    <a:pt x="13136" y="49723"/>
                  </a:lnTo>
                  <a:cubicBezTo>
                    <a:pt x="1310" y="39490"/>
                    <a:pt x="0" y="21589"/>
                    <a:pt x="10215" y="9741"/>
                  </a:cubicBezTo>
                  <a:cubicBezTo>
                    <a:pt x="15322" y="3818"/>
                    <a:pt x="22343" y="529"/>
                    <a:pt x="29566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8" name="Shape 235">
              <a:extLst>
                <a:ext uri="{FF2B5EF4-FFF2-40B4-BE49-F238E27FC236}">
                  <a16:creationId xmlns:a16="http://schemas.microsoft.com/office/drawing/2014/main" id="{B9ADD958-6D7B-5F53-7C18-D41290D1AA41}"/>
                </a:ext>
              </a:extLst>
            </p:cNvPr>
            <p:cNvSpPr/>
            <p:nvPr/>
          </p:nvSpPr>
          <p:spPr>
            <a:xfrm>
              <a:off x="4231712" y="742182"/>
              <a:ext cx="34743" cy="53318"/>
            </a:xfrm>
            <a:custGeom>
              <a:avLst/>
              <a:gdLst/>
              <a:ahLst/>
              <a:cxnLst/>
              <a:rect l="0" t="0" r="0" b="0"/>
              <a:pathLst>
                <a:path w="34743" h="53318">
                  <a:moveTo>
                    <a:pt x="23653" y="0"/>
                  </a:moveTo>
                  <a:lnTo>
                    <a:pt x="34743" y="2646"/>
                  </a:lnTo>
                  <a:lnTo>
                    <a:pt x="34743" y="11889"/>
                  </a:lnTo>
                  <a:lnTo>
                    <a:pt x="27684" y="8961"/>
                  </a:lnTo>
                  <a:cubicBezTo>
                    <a:pt x="18591" y="8961"/>
                    <a:pt x="11215" y="16346"/>
                    <a:pt x="11215" y="25459"/>
                  </a:cubicBezTo>
                  <a:cubicBezTo>
                    <a:pt x="11215" y="34569"/>
                    <a:pt x="18591" y="41958"/>
                    <a:pt x="27684" y="41958"/>
                  </a:cubicBezTo>
                  <a:lnTo>
                    <a:pt x="34743" y="39024"/>
                  </a:lnTo>
                  <a:lnTo>
                    <a:pt x="34743" y="49611"/>
                  </a:lnTo>
                  <a:lnTo>
                    <a:pt x="31825" y="51059"/>
                  </a:lnTo>
                  <a:cubicBezTo>
                    <a:pt x="17752" y="53318"/>
                    <a:pt x="4514" y="43721"/>
                    <a:pt x="2259" y="29623"/>
                  </a:cubicBezTo>
                  <a:cubicBezTo>
                    <a:pt x="0" y="15524"/>
                    <a:pt x="9580" y="2263"/>
                    <a:pt x="23653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69" name="Shape 236">
              <a:extLst>
                <a:ext uri="{FF2B5EF4-FFF2-40B4-BE49-F238E27FC236}">
                  <a16:creationId xmlns:a16="http://schemas.microsoft.com/office/drawing/2014/main" id="{342B3C5D-43F3-A5C8-D781-7ABDEF5F6515}"/>
                </a:ext>
              </a:extLst>
            </p:cNvPr>
            <p:cNvSpPr/>
            <p:nvPr/>
          </p:nvSpPr>
          <p:spPr>
            <a:xfrm>
              <a:off x="4266455" y="857420"/>
              <a:ext cx="30585" cy="58753"/>
            </a:xfrm>
            <a:custGeom>
              <a:avLst/>
              <a:gdLst/>
              <a:ahLst/>
              <a:cxnLst/>
              <a:rect l="0" t="0" r="0" b="0"/>
              <a:pathLst>
                <a:path w="30585" h="58753">
                  <a:moveTo>
                    <a:pt x="30585" y="0"/>
                  </a:moveTo>
                  <a:lnTo>
                    <a:pt x="30585" y="11737"/>
                  </a:lnTo>
                  <a:lnTo>
                    <a:pt x="24441" y="16303"/>
                  </a:lnTo>
                  <a:cubicBezTo>
                    <a:pt x="30464" y="26756"/>
                    <a:pt x="29225" y="39876"/>
                    <a:pt x="21351" y="49010"/>
                  </a:cubicBezTo>
                  <a:cubicBezTo>
                    <a:pt x="16244" y="54933"/>
                    <a:pt x="9224" y="58223"/>
                    <a:pt x="2003" y="58753"/>
                  </a:cubicBezTo>
                  <a:lnTo>
                    <a:pt x="0" y="58089"/>
                  </a:lnTo>
                  <a:lnTo>
                    <a:pt x="0" y="49281"/>
                  </a:lnTo>
                  <a:cubicBezTo>
                    <a:pt x="10391" y="49269"/>
                    <a:pt x="18810" y="40831"/>
                    <a:pt x="18822" y="30425"/>
                  </a:cubicBezTo>
                  <a:cubicBezTo>
                    <a:pt x="18822" y="20011"/>
                    <a:pt x="10395" y="11570"/>
                    <a:pt x="0" y="11570"/>
                  </a:cubicBezTo>
                  <a:lnTo>
                    <a:pt x="0" y="2918"/>
                  </a:lnTo>
                  <a:lnTo>
                    <a:pt x="18434" y="9032"/>
                  </a:lnTo>
                  <a:lnTo>
                    <a:pt x="30585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0" name="Shape 237">
              <a:extLst>
                <a:ext uri="{FF2B5EF4-FFF2-40B4-BE49-F238E27FC236}">
                  <a16:creationId xmlns:a16="http://schemas.microsoft.com/office/drawing/2014/main" id="{C4638552-C96A-8863-276D-EFEFC08EFF6E}"/>
                </a:ext>
              </a:extLst>
            </p:cNvPr>
            <p:cNvSpPr/>
            <p:nvPr/>
          </p:nvSpPr>
          <p:spPr>
            <a:xfrm>
              <a:off x="4266455" y="744828"/>
              <a:ext cx="30585" cy="46965"/>
            </a:xfrm>
            <a:custGeom>
              <a:avLst/>
              <a:gdLst/>
              <a:ahLst/>
              <a:cxnLst/>
              <a:rect l="0" t="0" r="0" b="0"/>
              <a:pathLst>
                <a:path w="30585" h="46965">
                  <a:moveTo>
                    <a:pt x="0" y="0"/>
                  </a:moveTo>
                  <a:lnTo>
                    <a:pt x="8126" y="1939"/>
                  </a:lnTo>
                  <a:cubicBezTo>
                    <a:pt x="13477" y="5818"/>
                    <a:pt x="17351" y="11742"/>
                    <a:pt x="18481" y="18791"/>
                  </a:cubicBezTo>
                  <a:lnTo>
                    <a:pt x="30585" y="19117"/>
                  </a:lnTo>
                  <a:lnTo>
                    <a:pt x="30585" y="28547"/>
                  </a:lnTo>
                  <a:lnTo>
                    <a:pt x="18253" y="28215"/>
                  </a:lnTo>
                  <a:cubicBezTo>
                    <a:pt x="17151" y="33451"/>
                    <a:pt x="14497" y="38077"/>
                    <a:pt x="10799" y="41605"/>
                  </a:cubicBezTo>
                  <a:lnTo>
                    <a:pt x="0" y="46965"/>
                  </a:lnTo>
                  <a:lnTo>
                    <a:pt x="0" y="36378"/>
                  </a:lnTo>
                  <a:lnTo>
                    <a:pt x="4583" y="34473"/>
                  </a:lnTo>
                  <a:cubicBezTo>
                    <a:pt x="7563" y="31488"/>
                    <a:pt x="9407" y="27366"/>
                    <a:pt x="9411" y="22813"/>
                  </a:cubicBezTo>
                  <a:cubicBezTo>
                    <a:pt x="9411" y="18256"/>
                    <a:pt x="7568" y="14132"/>
                    <a:pt x="4587" y="11146"/>
                  </a:cubicBezTo>
                  <a:lnTo>
                    <a:pt x="0" y="9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Shape 238">
              <a:extLst>
                <a:ext uri="{FF2B5EF4-FFF2-40B4-BE49-F238E27FC236}">
                  <a16:creationId xmlns:a16="http://schemas.microsoft.com/office/drawing/2014/main" id="{6B7294ED-F493-8634-1E0B-08352C8E763B}"/>
                </a:ext>
              </a:extLst>
            </p:cNvPr>
            <p:cNvSpPr/>
            <p:nvPr/>
          </p:nvSpPr>
          <p:spPr>
            <a:xfrm>
              <a:off x="4262808" y="605575"/>
              <a:ext cx="34232" cy="60696"/>
            </a:xfrm>
            <a:custGeom>
              <a:avLst/>
              <a:gdLst/>
              <a:ahLst/>
              <a:cxnLst/>
              <a:rect l="0" t="0" r="0" b="0"/>
              <a:pathLst>
                <a:path w="34232" h="60696">
                  <a:moveTo>
                    <a:pt x="30672" y="0"/>
                  </a:moveTo>
                  <a:lnTo>
                    <a:pt x="34232" y="1000"/>
                  </a:lnTo>
                  <a:lnTo>
                    <a:pt x="34232" y="8865"/>
                  </a:lnTo>
                  <a:cubicBezTo>
                    <a:pt x="22539" y="8865"/>
                    <a:pt x="13058" y="18360"/>
                    <a:pt x="13058" y="30077"/>
                  </a:cubicBezTo>
                  <a:cubicBezTo>
                    <a:pt x="13073" y="41788"/>
                    <a:pt x="22543" y="51274"/>
                    <a:pt x="34232" y="51290"/>
                  </a:cubicBezTo>
                  <a:lnTo>
                    <a:pt x="34232" y="60398"/>
                  </a:lnTo>
                  <a:lnTo>
                    <a:pt x="33191" y="60696"/>
                  </a:lnTo>
                  <a:cubicBezTo>
                    <a:pt x="26906" y="60469"/>
                    <a:pt x="20690" y="58294"/>
                    <a:pt x="15497" y="54205"/>
                  </a:cubicBezTo>
                  <a:cubicBezTo>
                    <a:pt x="2290" y="43807"/>
                    <a:pt x="0" y="24653"/>
                    <a:pt x="10380" y="11422"/>
                  </a:cubicBezTo>
                  <a:cubicBezTo>
                    <a:pt x="15569" y="4809"/>
                    <a:pt x="22944" y="928"/>
                    <a:pt x="30672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Shape 239">
              <a:extLst>
                <a:ext uri="{FF2B5EF4-FFF2-40B4-BE49-F238E27FC236}">
                  <a16:creationId xmlns:a16="http://schemas.microsoft.com/office/drawing/2014/main" id="{D0041C37-8572-7868-1E8D-CA4DA4ADCD81}"/>
                </a:ext>
              </a:extLst>
            </p:cNvPr>
            <p:cNvSpPr/>
            <p:nvPr/>
          </p:nvSpPr>
          <p:spPr>
            <a:xfrm>
              <a:off x="4350896" y="906642"/>
              <a:ext cx="33198" cy="66256"/>
            </a:xfrm>
            <a:custGeom>
              <a:avLst/>
              <a:gdLst/>
              <a:ahLst/>
              <a:cxnLst/>
              <a:rect l="0" t="0" r="0" b="0"/>
              <a:pathLst>
                <a:path w="33198" h="66256">
                  <a:moveTo>
                    <a:pt x="33197" y="59"/>
                  </a:moveTo>
                  <a:lnTo>
                    <a:pt x="33198" y="59"/>
                  </a:lnTo>
                  <a:lnTo>
                    <a:pt x="33198" y="9487"/>
                  </a:lnTo>
                  <a:lnTo>
                    <a:pt x="33197" y="9487"/>
                  </a:lnTo>
                  <a:cubicBezTo>
                    <a:pt x="20206" y="9487"/>
                    <a:pt x="9670" y="20038"/>
                    <a:pt x="9670" y="33056"/>
                  </a:cubicBezTo>
                  <a:cubicBezTo>
                    <a:pt x="9670" y="46070"/>
                    <a:pt x="20207" y="56624"/>
                    <a:pt x="33198" y="56624"/>
                  </a:cubicBezTo>
                  <a:lnTo>
                    <a:pt x="33198" y="66216"/>
                  </a:lnTo>
                  <a:lnTo>
                    <a:pt x="32994" y="66256"/>
                  </a:lnTo>
                  <a:cubicBezTo>
                    <a:pt x="14744" y="66200"/>
                    <a:pt x="0" y="51335"/>
                    <a:pt x="55" y="33056"/>
                  </a:cubicBezTo>
                  <a:cubicBezTo>
                    <a:pt x="110" y="14774"/>
                    <a:pt x="14952" y="0"/>
                    <a:pt x="33197" y="59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3" name="Shape 240">
              <a:extLst>
                <a:ext uri="{FF2B5EF4-FFF2-40B4-BE49-F238E27FC236}">
                  <a16:creationId xmlns:a16="http://schemas.microsoft.com/office/drawing/2014/main" id="{579107CD-ED94-6E37-FA21-0406AD013AE3}"/>
                </a:ext>
              </a:extLst>
            </p:cNvPr>
            <p:cNvSpPr/>
            <p:nvPr/>
          </p:nvSpPr>
          <p:spPr>
            <a:xfrm>
              <a:off x="4297041" y="606575"/>
              <a:ext cx="87052" cy="262581"/>
            </a:xfrm>
            <a:custGeom>
              <a:avLst/>
              <a:gdLst/>
              <a:ahLst/>
              <a:cxnLst/>
              <a:rect l="0" t="0" r="0" b="0"/>
              <a:pathLst>
                <a:path w="87052" h="262581">
                  <a:moveTo>
                    <a:pt x="0" y="0"/>
                  </a:moveTo>
                  <a:lnTo>
                    <a:pt x="18850" y="5296"/>
                  </a:lnTo>
                  <a:cubicBezTo>
                    <a:pt x="32056" y="15694"/>
                    <a:pt x="34346" y="34848"/>
                    <a:pt x="23967" y="48078"/>
                  </a:cubicBezTo>
                  <a:lnTo>
                    <a:pt x="49788" y="76295"/>
                  </a:lnTo>
                  <a:cubicBezTo>
                    <a:pt x="58889" y="68475"/>
                    <a:pt x="69163" y="62289"/>
                    <a:pt x="80155" y="57917"/>
                  </a:cubicBezTo>
                  <a:lnTo>
                    <a:pt x="87052" y="56426"/>
                  </a:lnTo>
                  <a:lnTo>
                    <a:pt x="87052" y="66379"/>
                  </a:lnTo>
                  <a:lnTo>
                    <a:pt x="81528" y="67496"/>
                  </a:lnTo>
                  <a:cubicBezTo>
                    <a:pt x="46062" y="82524"/>
                    <a:pt x="21175" y="117704"/>
                    <a:pt x="21175" y="158709"/>
                  </a:cubicBezTo>
                  <a:cubicBezTo>
                    <a:pt x="21175" y="199711"/>
                    <a:pt x="46062" y="234893"/>
                    <a:pt x="81528" y="249921"/>
                  </a:cubicBezTo>
                  <a:lnTo>
                    <a:pt x="87052" y="251038"/>
                  </a:lnTo>
                  <a:lnTo>
                    <a:pt x="87052" y="260703"/>
                  </a:lnTo>
                  <a:lnTo>
                    <a:pt x="67002" y="253208"/>
                  </a:lnTo>
                  <a:cubicBezTo>
                    <a:pt x="57252" y="247706"/>
                    <a:pt x="48353" y="240689"/>
                    <a:pt x="40664" y="232359"/>
                  </a:cubicBezTo>
                  <a:lnTo>
                    <a:pt x="0" y="262581"/>
                  </a:lnTo>
                  <a:lnTo>
                    <a:pt x="0" y="250845"/>
                  </a:lnTo>
                  <a:lnTo>
                    <a:pt x="34562" y="225155"/>
                  </a:lnTo>
                  <a:cubicBezTo>
                    <a:pt x="21551" y="208440"/>
                    <a:pt x="13748" y="188261"/>
                    <a:pt x="12125" y="167127"/>
                  </a:cubicBezTo>
                  <a:lnTo>
                    <a:pt x="0" y="166800"/>
                  </a:lnTo>
                  <a:lnTo>
                    <a:pt x="0" y="157370"/>
                  </a:lnTo>
                  <a:lnTo>
                    <a:pt x="11792" y="157688"/>
                  </a:lnTo>
                  <a:cubicBezTo>
                    <a:pt x="12035" y="129597"/>
                    <a:pt x="23190" y="102704"/>
                    <a:pt x="42895" y="82717"/>
                  </a:cubicBezTo>
                  <a:lnTo>
                    <a:pt x="17077" y="54501"/>
                  </a:lnTo>
                  <a:lnTo>
                    <a:pt x="0" y="59398"/>
                  </a:lnTo>
                  <a:lnTo>
                    <a:pt x="0" y="50290"/>
                  </a:lnTo>
                  <a:cubicBezTo>
                    <a:pt x="11697" y="50290"/>
                    <a:pt x="21175" y="40791"/>
                    <a:pt x="21175" y="29077"/>
                  </a:cubicBezTo>
                  <a:cubicBezTo>
                    <a:pt x="21175" y="17359"/>
                    <a:pt x="11697" y="7865"/>
                    <a:pt x="0" y="78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Shape 241">
              <a:extLst>
                <a:ext uri="{FF2B5EF4-FFF2-40B4-BE49-F238E27FC236}">
                  <a16:creationId xmlns:a16="http://schemas.microsoft.com/office/drawing/2014/main" id="{A30C3965-747B-B960-68F4-40F059185C34}"/>
                </a:ext>
              </a:extLst>
            </p:cNvPr>
            <p:cNvSpPr/>
            <p:nvPr/>
          </p:nvSpPr>
          <p:spPr>
            <a:xfrm>
              <a:off x="4384093" y="857613"/>
              <a:ext cx="30585" cy="115244"/>
            </a:xfrm>
            <a:custGeom>
              <a:avLst/>
              <a:gdLst/>
              <a:ahLst/>
              <a:cxnLst/>
              <a:rect l="0" t="0" r="0" b="0"/>
              <a:pathLst>
                <a:path w="30585" h="115244">
                  <a:moveTo>
                    <a:pt x="0" y="0"/>
                  </a:moveTo>
                  <a:lnTo>
                    <a:pt x="30585" y="6186"/>
                  </a:lnTo>
                  <a:lnTo>
                    <a:pt x="30585" y="15954"/>
                  </a:lnTo>
                  <a:lnTo>
                    <a:pt x="20767" y="15387"/>
                  </a:lnTo>
                  <a:lnTo>
                    <a:pt x="10897" y="50973"/>
                  </a:lnTo>
                  <a:cubicBezTo>
                    <a:pt x="17520" y="53316"/>
                    <a:pt x="23041" y="57627"/>
                    <a:pt x="26901" y="63111"/>
                  </a:cubicBezTo>
                  <a:lnTo>
                    <a:pt x="30585" y="74813"/>
                  </a:lnTo>
                  <a:lnTo>
                    <a:pt x="30585" y="89923"/>
                  </a:lnTo>
                  <a:lnTo>
                    <a:pt x="27239" y="100777"/>
                  </a:lnTo>
                  <a:cubicBezTo>
                    <a:pt x="23661" y="106048"/>
                    <a:pt x="18603" y="110230"/>
                    <a:pt x="12666" y="112723"/>
                  </a:cubicBezTo>
                  <a:lnTo>
                    <a:pt x="0" y="115244"/>
                  </a:lnTo>
                  <a:lnTo>
                    <a:pt x="0" y="105652"/>
                  </a:lnTo>
                  <a:cubicBezTo>
                    <a:pt x="12995" y="105652"/>
                    <a:pt x="23527" y="95099"/>
                    <a:pt x="23527" y="82084"/>
                  </a:cubicBezTo>
                  <a:cubicBezTo>
                    <a:pt x="23521" y="75577"/>
                    <a:pt x="20886" y="69688"/>
                    <a:pt x="16629" y="65424"/>
                  </a:cubicBezTo>
                  <a:lnTo>
                    <a:pt x="0" y="58515"/>
                  </a:lnTo>
                  <a:lnTo>
                    <a:pt x="0" y="49087"/>
                  </a:lnTo>
                  <a:lnTo>
                    <a:pt x="1627" y="49166"/>
                  </a:lnTo>
                  <a:lnTo>
                    <a:pt x="11399" y="13926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Shape 242">
              <a:extLst>
                <a:ext uri="{FF2B5EF4-FFF2-40B4-BE49-F238E27FC236}">
                  <a16:creationId xmlns:a16="http://schemas.microsoft.com/office/drawing/2014/main" id="{C5CF5FB8-CEC6-1F11-01F2-3DC68EC82230}"/>
                </a:ext>
              </a:extLst>
            </p:cNvPr>
            <p:cNvSpPr/>
            <p:nvPr/>
          </p:nvSpPr>
          <p:spPr>
            <a:xfrm>
              <a:off x="4384093" y="586785"/>
              <a:ext cx="30585" cy="86169"/>
            </a:xfrm>
            <a:custGeom>
              <a:avLst/>
              <a:gdLst/>
              <a:ahLst/>
              <a:cxnLst/>
              <a:rect l="0" t="0" r="0" b="0"/>
              <a:pathLst>
                <a:path w="30585" h="86169">
                  <a:moveTo>
                    <a:pt x="24793" y="0"/>
                  </a:moveTo>
                  <a:lnTo>
                    <a:pt x="30585" y="835"/>
                  </a:lnTo>
                  <a:lnTo>
                    <a:pt x="30585" y="8799"/>
                  </a:lnTo>
                  <a:cubicBezTo>
                    <a:pt x="22790" y="8799"/>
                    <a:pt x="16469" y="15128"/>
                    <a:pt x="16469" y="22941"/>
                  </a:cubicBezTo>
                  <a:cubicBezTo>
                    <a:pt x="16480" y="30746"/>
                    <a:pt x="22794" y="37071"/>
                    <a:pt x="30585" y="37083"/>
                  </a:cubicBezTo>
                  <a:lnTo>
                    <a:pt x="30585" y="79983"/>
                  </a:lnTo>
                  <a:lnTo>
                    <a:pt x="0" y="86169"/>
                  </a:lnTo>
                  <a:lnTo>
                    <a:pt x="0" y="76216"/>
                  </a:lnTo>
                  <a:lnTo>
                    <a:pt x="27782" y="70209"/>
                  </a:lnTo>
                  <a:lnTo>
                    <a:pt x="27009" y="46149"/>
                  </a:lnTo>
                  <a:cubicBezTo>
                    <a:pt x="17680" y="44703"/>
                    <a:pt x="10112" y="37821"/>
                    <a:pt x="7787" y="28657"/>
                  </a:cubicBezTo>
                  <a:cubicBezTo>
                    <a:pt x="4579" y="16035"/>
                    <a:pt x="12195" y="3182"/>
                    <a:pt x="24793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Shape 243">
              <a:extLst>
                <a:ext uri="{FF2B5EF4-FFF2-40B4-BE49-F238E27FC236}">
                  <a16:creationId xmlns:a16="http://schemas.microsoft.com/office/drawing/2014/main" id="{03C549F6-E7B3-68BF-3003-774B6F1E30E2}"/>
                </a:ext>
              </a:extLst>
            </p:cNvPr>
            <p:cNvSpPr/>
            <p:nvPr/>
          </p:nvSpPr>
          <p:spPr>
            <a:xfrm>
              <a:off x="4414678" y="932427"/>
              <a:ext cx="2353" cy="15110"/>
            </a:xfrm>
            <a:custGeom>
              <a:avLst/>
              <a:gdLst/>
              <a:ahLst/>
              <a:cxnLst/>
              <a:rect l="0" t="0" r="0" b="0"/>
              <a:pathLst>
                <a:path w="2353" h="15110">
                  <a:moveTo>
                    <a:pt x="0" y="0"/>
                  </a:moveTo>
                  <a:lnTo>
                    <a:pt x="2353" y="7475"/>
                  </a:lnTo>
                  <a:lnTo>
                    <a:pt x="0" y="151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Shape 244">
              <a:extLst>
                <a:ext uri="{FF2B5EF4-FFF2-40B4-BE49-F238E27FC236}">
                  <a16:creationId xmlns:a16="http://schemas.microsoft.com/office/drawing/2014/main" id="{10CFA5B1-2EB4-0BF3-7D6C-E36FE64B427D}"/>
                </a:ext>
              </a:extLst>
            </p:cNvPr>
            <p:cNvSpPr/>
            <p:nvPr/>
          </p:nvSpPr>
          <p:spPr>
            <a:xfrm>
              <a:off x="4515912" y="609841"/>
              <a:ext cx="2288" cy="14699"/>
            </a:xfrm>
            <a:custGeom>
              <a:avLst/>
              <a:gdLst/>
              <a:ahLst/>
              <a:cxnLst/>
              <a:rect l="0" t="0" r="0" b="0"/>
              <a:pathLst>
                <a:path w="2288" h="14699">
                  <a:moveTo>
                    <a:pt x="2288" y="0"/>
                  </a:moveTo>
                  <a:lnTo>
                    <a:pt x="2288" y="14699"/>
                  </a:lnTo>
                  <a:lnTo>
                    <a:pt x="0" y="8950"/>
                  </a:lnTo>
                  <a:lnTo>
                    <a:pt x="2288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Shape 245">
              <a:extLst>
                <a:ext uri="{FF2B5EF4-FFF2-40B4-BE49-F238E27FC236}">
                  <a16:creationId xmlns:a16="http://schemas.microsoft.com/office/drawing/2014/main" id="{A4E99686-F047-C8AD-E14D-73447F180271}"/>
                </a:ext>
              </a:extLst>
            </p:cNvPr>
            <p:cNvSpPr/>
            <p:nvPr/>
          </p:nvSpPr>
          <p:spPr>
            <a:xfrm>
              <a:off x="4414678" y="587620"/>
              <a:ext cx="103522" cy="361529"/>
            </a:xfrm>
            <a:custGeom>
              <a:avLst/>
              <a:gdLst/>
              <a:ahLst/>
              <a:cxnLst/>
              <a:rect l="0" t="0" r="0" b="0"/>
              <a:pathLst>
                <a:path w="103522" h="361529">
                  <a:moveTo>
                    <a:pt x="0" y="0"/>
                  </a:moveTo>
                  <a:lnTo>
                    <a:pt x="12042" y="1736"/>
                  </a:lnTo>
                  <a:cubicBezTo>
                    <a:pt x="17221" y="4816"/>
                    <a:pt x="21226" y="9878"/>
                    <a:pt x="22830" y="16190"/>
                  </a:cubicBezTo>
                  <a:cubicBezTo>
                    <a:pt x="26033" y="28812"/>
                    <a:pt x="18418" y="41649"/>
                    <a:pt x="5819" y="44863"/>
                  </a:cubicBezTo>
                  <a:lnTo>
                    <a:pt x="6607" y="69351"/>
                  </a:lnTo>
                  <a:cubicBezTo>
                    <a:pt x="29868" y="70247"/>
                    <a:pt x="52216" y="78669"/>
                    <a:pt x="70300" y="93357"/>
                  </a:cubicBezTo>
                  <a:lnTo>
                    <a:pt x="103522" y="54289"/>
                  </a:lnTo>
                  <a:lnTo>
                    <a:pt x="103522" y="68830"/>
                  </a:lnTo>
                  <a:lnTo>
                    <a:pt x="77351" y="99607"/>
                  </a:lnTo>
                  <a:cubicBezTo>
                    <a:pt x="83625" y="105652"/>
                    <a:pt x="89126" y="112409"/>
                    <a:pt x="93756" y="119719"/>
                  </a:cubicBezTo>
                  <a:lnTo>
                    <a:pt x="103522" y="140202"/>
                  </a:lnTo>
                  <a:lnTo>
                    <a:pt x="103522" y="215699"/>
                  </a:lnTo>
                  <a:lnTo>
                    <a:pt x="87946" y="243926"/>
                  </a:lnTo>
                  <a:cubicBezTo>
                    <a:pt x="81146" y="252724"/>
                    <a:pt x="73001" y="260480"/>
                    <a:pt x="63752" y="266879"/>
                  </a:cubicBezTo>
                  <a:lnTo>
                    <a:pt x="92503" y="312144"/>
                  </a:lnTo>
                  <a:lnTo>
                    <a:pt x="103522" y="310596"/>
                  </a:lnTo>
                  <a:lnTo>
                    <a:pt x="103522" y="319081"/>
                  </a:lnTo>
                  <a:cubicBezTo>
                    <a:pt x="94428" y="319081"/>
                    <a:pt x="87052" y="326466"/>
                    <a:pt x="87052" y="335580"/>
                  </a:cubicBezTo>
                  <a:cubicBezTo>
                    <a:pt x="87052" y="344689"/>
                    <a:pt x="94428" y="352078"/>
                    <a:pt x="103522" y="352078"/>
                  </a:cubicBezTo>
                  <a:lnTo>
                    <a:pt x="103522" y="361529"/>
                  </a:lnTo>
                  <a:lnTo>
                    <a:pt x="85586" y="354506"/>
                  </a:lnTo>
                  <a:cubicBezTo>
                    <a:pt x="75226" y="344536"/>
                    <a:pt x="74897" y="328037"/>
                    <a:pt x="84849" y="317659"/>
                  </a:cubicBezTo>
                  <a:lnTo>
                    <a:pt x="55780" y="271895"/>
                  </a:lnTo>
                  <a:cubicBezTo>
                    <a:pt x="39507" y="281205"/>
                    <a:pt x="21093" y="286100"/>
                    <a:pt x="2353" y="286084"/>
                  </a:cubicBezTo>
                  <a:lnTo>
                    <a:pt x="0" y="285948"/>
                  </a:lnTo>
                  <a:lnTo>
                    <a:pt x="0" y="276180"/>
                  </a:lnTo>
                  <a:lnTo>
                    <a:pt x="2353" y="276656"/>
                  </a:lnTo>
                  <a:cubicBezTo>
                    <a:pt x="56902" y="276593"/>
                    <a:pt x="101106" y="232310"/>
                    <a:pt x="101169" y="177665"/>
                  </a:cubicBezTo>
                  <a:cubicBezTo>
                    <a:pt x="101169" y="122991"/>
                    <a:pt x="56929" y="78673"/>
                    <a:pt x="2353" y="78673"/>
                  </a:cubicBezTo>
                  <a:lnTo>
                    <a:pt x="0" y="79149"/>
                  </a:lnTo>
                  <a:lnTo>
                    <a:pt x="0" y="36248"/>
                  </a:lnTo>
                  <a:cubicBezTo>
                    <a:pt x="7800" y="36248"/>
                    <a:pt x="14117" y="29916"/>
                    <a:pt x="14117" y="22106"/>
                  </a:cubicBezTo>
                  <a:cubicBezTo>
                    <a:pt x="14117" y="14293"/>
                    <a:pt x="7800" y="7965"/>
                    <a:pt x="0" y="7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9" name="Shape 246">
              <a:extLst>
                <a:ext uri="{FF2B5EF4-FFF2-40B4-BE49-F238E27FC236}">
                  <a16:creationId xmlns:a16="http://schemas.microsoft.com/office/drawing/2014/main" id="{8C5C3B07-2BD9-7097-6DC7-36D651CD63BB}"/>
                </a:ext>
              </a:extLst>
            </p:cNvPr>
            <p:cNvSpPr/>
            <p:nvPr/>
          </p:nvSpPr>
          <p:spPr>
            <a:xfrm>
              <a:off x="4518200" y="897613"/>
              <a:ext cx="28802" cy="51774"/>
            </a:xfrm>
            <a:custGeom>
              <a:avLst/>
              <a:gdLst/>
              <a:ahLst/>
              <a:cxnLst/>
              <a:rect l="0" t="0" r="0" b="0"/>
              <a:pathLst>
                <a:path w="28802" h="51774">
                  <a:moveTo>
                    <a:pt x="4287" y="0"/>
                  </a:moveTo>
                  <a:cubicBezTo>
                    <a:pt x="9377" y="834"/>
                    <a:pt x="14219" y="3182"/>
                    <a:pt x="18109" y="6927"/>
                  </a:cubicBezTo>
                  <a:cubicBezTo>
                    <a:pt x="28472" y="16897"/>
                    <a:pt x="28802" y="33396"/>
                    <a:pt x="18846" y="43774"/>
                  </a:cubicBezTo>
                  <a:cubicBezTo>
                    <a:pt x="13870" y="48963"/>
                    <a:pt x="7264" y="51640"/>
                    <a:pt x="608" y="51774"/>
                  </a:cubicBezTo>
                  <a:lnTo>
                    <a:pt x="0" y="51536"/>
                  </a:lnTo>
                  <a:lnTo>
                    <a:pt x="0" y="42085"/>
                  </a:lnTo>
                  <a:cubicBezTo>
                    <a:pt x="9098" y="42085"/>
                    <a:pt x="16470" y="34696"/>
                    <a:pt x="16470" y="25586"/>
                  </a:cubicBezTo>
                  <a:cubicBezTo>
                    <a:pt x="16461" y="16477"/>
                    <a:pt x="9094" y="9095"/>
                    <a:pt x="0" y="9088"/>
                  </a:cubicBezTo>
                  <a:lnTo>
                    <a:pt x="0" y="602"/>
                  </a:lnTo>
                  <a:lnTo>
                    <a:pt x="428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Shape 247">
              <a:extLst>
                <a:ext uri="{FF2B5EF4-FFF2-40B4-BE49-F238E27FC236}">
                  <a16:creationId xmlns:a16="http://schemas.microsoft.com/office/drawing/2014/main" id="{6C118FAF-8D58-0188-F483-4323EF57B1B3}"/>
                </a:ext>
              </a:extLst>
            </p:cNvPr>
            <p:cNvSpPr/>
            <p:nvPr/>
          </p:nvSpPr>
          <p:spPr>
            <a:xfrm>
              <a:off x="4518200" y="721816"/>
              <a:ext cx="28232" cy="89120"/>
            </a:xfrm>
            <a:custGeom>
              <a:avLst/>
              <a:gdLst/>
              <a:ahLst/>
              <a:cxnLst/>
              <a:rect l="0" t="0" r="0" b="0"/>
              <a:pathLst>
                <a:path w="28232" h="89120">
                  <a:moveTo>
                    <a:pt x="28232" y="0"/>
                  </a:moveTo>
                  <a:lnTo>
                    <a:pt x="28232" y="9940"/>
                  </a:lnTo>
                  <a:lnTo>
                    <a:pt x="4019" y="18025"/>
                  </a:lnTo>
                  <a:cubicBezTo>
                    <a:pt x="8282" y="35627"/>
                    <a:pt x="8058" y="54023"/>
                    <a:pt x="3364" y="71519"/>
                  </a:cubicBezTo>
                  <a:lnTo>
                    <a:pt x="28232" y="79250"/>
                  </a:lnTo>
                  <a:lnTo>
                    <a:pt x="28232" y="89120"/>
                  </a:lnTo>
                  <a:lnTo>
                    <a:pt x="545" y="80515"/>
                  </a:lnTo>
                  <a:lnTo>
                    <a:pt x="0" y="81503"/>
                  </a:lnTo>
                  <a:lnTo>
                    <a:pt x="0" y="6006"/>
                  </a:lnTo>
                  <a:lnTo>
                    <a:pt x="1408" y="8958"/>
                  </a:lnTo>
                  <a:lnTo>
                    <a:pt x="28232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1" name="Shape 248">
              <a:extLst>
                <a:ext uri="{FF2B5EF4-FFF2-40B4-BE49-F238E27FC236}">
                  <a16:creationId xmlns:a16="http://schemas.microsoft.com/office/drawing/2014/main" id="{DB5953F7-AA34-0C96-0CB6-BECA1DD79C35}"/>
                </a:ext>
              </a:extLst>
            </p:cNvPr>
            <p:cNvSpPr/>
            <p:nvPr/>
          </p:nvSpPr>
          <p:spPr>
            <a:xfrm>
              <a:off x="4518200" y="587333"/>
              <a:ext cx="28232" cy="69117"/>
            </a:xfrm>
            <a:custGeom>
              <a:avLst/>
              <a:gdLst/>
              <a:ahLst/>
              <a:cxnLst/>
              <a:rect l="0" t="0" r="0" b="0"/>
              <a:pathLst>
                <a:path w="28232" h="69117">
                  <a:moveTo>
                    <a:pt x="28232" y="0"/>
                  </a:moveTo>
                  <a:lnTo>
                    <a:pt x="28232" y="8252"/>
                  </a:lnTo>
                  <a:lnTo>
                    <a:pt x="13267" y="14466"/>
                  </a:lnTo>
                  <a:cubicBezTo>
                    <a:pt x="9437" y="18306"/>
                    <a:pt x="7065" y="23609"/>
                    <a:pt x="7058" y="29464"/>
                  </a:cubicBezTo>
                  <a:cubicBezTo>
                    <a:pt x="7058" y="35321"/>
                    <a:pt x="9428" y="40624"/>
                    <a:pt x="13260" y="44463"/>
                  </a:cubicBezTo>
                  <a:lnTo>
                    <a:pt x="28232" y="50676"/>
                  </a:lnTo>
                  <a:lnTo>
                    <a:pt x="28232" y="59472"/>
                  </a:lnTo>
                  <a:lnTo>
                    <a:pt x="23076" y="59613"/>
                  </a:lnTo>
                  <a:cubicBezTo>
                    <a:pt x="19172" y="58958"/>
                    <a:pt x="15331" y="57525"/>
                    <a:pt x="11779" y="55265"/>
                  </a:cubicBezTo>
                  <a:lnTo>
                    <a:pt x="0" y="69117"/>
                  </a:lnTo>
                  <a:lnTo>
                    <a:pt x="0" y="54576"/>
                  </a:lnTo>
                  <a:lnTo>
                    <a:pt x="4709" y="49038"/>
                  </a:lnTo>
                  <a:lnTo>
                    <a:pt x="0" y="37206"/>
                  </a:lnTo>
                  <a:lnTo>
                    <a:pt x="0" y="22508"/>
                  </a:lnTo>
                  <a:lnTo>
                    <a:pt x="2399" y="13122"/>
                  </a:lnTo>
                  <a:cubicBezTo>
                    <a:pt x="5784" y="7790"/>
                    <a:pt x="10549" y="3866"/>
                    <a:pt x="15931" y="1521"/>
                  </a:cubicBezTo>
                  <a:lnTo>
                    <a:pt x="28232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2" name="Shape 249">
              <a:extLst>
                <a:ext uri="{FF2B5EF4-FFF2-40B4-BE49-F238E27FC236}">
                  <a16:creationId xmlns:a16="http://schemas.microsoft.com/office/drawing/2014/main" id="{466391ED-BDA8-24BC-B9F9-B6D5857BE6EE}"/>
                </a:ext>
              </a:extLst>
            </p:cNvPr>
            <p:cNvSpPr/>
            <p:nvPr/>
          </p:nvSpPr>
          <p:spPr>
            <a:xfrm>
              <a:off x="4546432" y="793569"/>
              <a:ext cx="32931" cy="51093"/>
            </a:xfrm>
            <a:custGeom>
              <a:avLst/>
              <a:gdLst/>
              <a:ahLst/>
              <a:cxnLst/>
              <a:rect l="0" t="0" r="0" b="0"/>
              <a:pathLst>
                <a:path w="32931" h="51093">
                  <a:moveTo>
                    <a:pt x="32931" y="0"/>
                  </a:moveTo>
                  <a:lnTo>
                    <a:pt x="32931" y="9429"/>
                  </a:lnTo>
                  <a:lnTo>
                    <a:pt x="21294" y="14258"/>
                  </a:lnTo>
                  <a:cubicBezTo>
                    <a:pt x="18314" y="17243"/>
                    <a:pt x="16470" y="21368"/>
                    <a:pt x="16470" y="25924"/>
                  </a:cubicBezTo>
                  <a:cubicBezTo>
                    <a:pt x="16470" y="30479"/>
                    <a:pt x="18314" y="34604"/>
                    <a:pt x="21294" y="37590"/>
                  </a:cubicBezTo>
                  <a:lnTo>
                    <a:pt x="32931" y="42420"/>
                  </a:lnTo>
                  <a:lnTo>
                    <a:pt x="32931" y="50143"/>
                  </a:lnTo>
                  <a:lnTo>
                    <a:pt x="26853" y="51093"/>
                  </a:lnTo>
                  <a:cubicBezTo>
                    <a:pt x="12972" y="47714"/>
                    <a:pt x="4447" y="33706"/>
                    <a:pt x="7816" y="19796"/>
                  </a:cubicBezTo>
                  <a:lnTo>
                    <a:pt x="0" y="17367"/>
                  </a:lnTo>
                  <a:lnTo>
                    <a:pt x="0" y="7497"/>
                  </a:lnTo>
                  <a:lnTo>
                    <a:pt x="11702" y="11135"/>
                  </a:lnTo>
                  <a:cubicBezTo>
                    <a:pt x="14115" y="7644"/>
                    <a:pt x="17306" y="4859"/>
                    <a:pt x="20953" y="2947"/>
                  </a:cubicBezTo>
                  <a:lnTo>
                    <a:pt x="329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3" name="Shape 250">
              <a:extLst>
                <a:ext uri="{FF2B5EF4-FFF2-40B4-BE49-F238E27FC236}">
                  <a16:creationId xmlns:a16="http://schemas.microsoft.com/office/drawing/2014/main" id="{726E0E26-FAF8-B4AE-8485-6DF6B3EDD021}"/>
                </a:ext>
              </a:extLst>
            </p:cNvPr>
            <p:cNvSpPr/>
            <p:nvPr/>
          </p:nvSpPr>
          <p:spPr>
            <a:xfrm>
              <a:off x="4546432" y="696516"/>
              <a:ext cx="32931" cy="39226"/>
            </a:xfrm>
            <a:custGeom>
              <a:avLst/>
              <a:gdLst/>
              <a:ahLst/>
              <a:cxnLst/>
              <a:rect l="0" t="0" r="0" b="0"/>
              <a:pathLst>
                <a:path w="32931" h="39226">
                  <a:moveTo>
                    <a:pt x="32931" y="0"/>
                  </a:moveTo>
                  <a:lnTo>
                    <a:pt x="32931" y="9445"/>
                  </a:lnTo>
                  <a:lnTo>
                    <a:pt x="29330" y="10940"/>
                  </a:lnTo>
                  <a:cubicBezTo>
                    <a:pt x="27202" y="13072"/>
                    <a:pt x="25884" y="16017"/>
                    <a:pt x="25881" y="19272"/>
                  </a:cubicBezTo>
                  <a:cubicBezTo>
                    <a:pt x="25881" y="22525"/>
                    <a:pt x="27197" y="25471"/>
                    <a:pt x="29326" y="27604"/>
                  </a:cubicBezTo>
                  <a:lnTo>
                    <a:pt x="32931" y="29100"/>
                  </a:lnTo>
                  <a:lnTo>
                    <a:pt x="32931" y="39071"/>
                  </a:lnTo>
                  <a:lnTo>
                    <a:pt x="31269" y="39226"/>
                  </a:lnTo>
                  <a:cubicBezTo>
                    <a:pt x="26133" y="37633"/>
                    <a:pt x="21601" y="34075"/>
                    <a:pt x="18893" y="28932"/>
                  </a:cubicBezTo>
                  <a:lnTo>
                    <a:pt x="0" y="35240"/>
                  </a:lnTo>
                  <a:lnTo>
                    <a:pt x="0" y="25300"/>
                  </a:lnTo>
                  <a:lnTo>
                    <a:pt x="16521" y="19783"/>
                  </a:lnTo>
                  <a:cubicBezTo>
                    <a:pt x="16517" y="19610"/>
                    <a:pt x="16470" y="19445"/>
                    <a:pt x="16470" y="19272"/>
                  </a:cubicBezTo>
                  <a:cubicBezTo>
                    <a:pt x="16411" y="11400"/>
                    <a:pt x="20736" y="4156"/>
                    <a:pt x="27688" y="487"/>
                  </a:cubicBezTo>
                  <a:lnTo>
                    <a:pt x="329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4" name="Shape 251">
              <a:extLst>
                <a:ext uri="{FF2B5EF4-FFF2-40B4-BE49-F238E27FC236}">
                  <a16:creationId xmlns:a16="http://schemas.microsoft.com/office/drawing/2014/main" id="{8BBF6A7E-547D-9CFF-58AB-8B1CF3C93C20}"/>
                </a:ext>
              </a:extLst>
            </p:cNvPr>
            <p:cNvSpPr/>
            <p:nvPr/>
          </p:nvSpPr>
          <p:spPr>
            <a:xfrm>
              <a:off x="4546432" y="586723"/>
              <a:ext cx="34641" cy="60083"/>
            </a:xfrm>
            <a:custGeom>
              <a:avLst/>
              <a:gdLst/>
              <a:ahLst/>
              <a:cxnLst/>
              <a:rect l="0" t="0" r="0" b="0"/>
              <a:pathLst>
                <a:path w="34641" h="60083">
                  <a:moveTo>
                    <a:pt x="4937" y="0"/>
                  </a:moveTo>
                  <a:cubicBezTo>
                    <a:pt x="8842" y="654"/>
                    <a:pt x="12683" y="2086"/>
                    <a:pt x="16234" y="4344"/>
                  </a:cubicBezTo>
                  <a:cubicBezTo>
                    <a:pt x="30441" y="13379"/>
                    <a:pt x="34641" y="32247"/>
                    <a:pt x="25614" y="46479"/>
                  </a:cubicBezTo>
                  <a:cubicBezTo>
                    <a:pt x="21101" y="53595"/>
                    <a:pt x="14136" y="58204"/>
                    <a:pt x="6523" y="59905"/>
                  </a:cubicBezTo>
                  <a:lnTo>
                    <a:pt x="0" y="60083"/>
                  </a:lnTo>
                  <a:lnTo>
                    <a:pt x="0" y="51286"/>
                  </a:lnTo>
                  <a:lnTo>
                    <a:pt x="0" y="51287"/>
                  </a:lnTo>
                  <a:cubicBezTo>
                    <a:pt x="11697" y="51287"/>
                    <a:pt x="21175" y="41788"/>
                    <a:pt x="21175" y="30074"/>
                  </a:cubicBezTo>
                  <a:cubicBezTo>
                    <a:pt x="21175" y="18356"/>
                    <a:pt x="11697" y="8862"/>
                    <a:pt x="0" y="8862"/>
                  </a:cubicBezTo>
                  <a:lnTo>
                    <a:pt x="0" y="8862"/>
                  </a:lnTo>
                  <a:lnTo>
                    <a:pt x="0" y="610"/>
                  </a:lnTo>
                  <a:lnTo>
                    <a:pt x="4937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5" name="Shape 252">
              <a:extLst>
                <a:ext uri="{FF2B5EF4-FFF2-40B4-BE49-F238E27FC236}">
                  <a16:creationId xmlns:a16="http://schemas.microsoft.com/office/drawing/2014/main" id="{CA015DC7-ECD7-7127-050D-ACD36BC9BF05}"/>
                </a:ext>
              </a:extLst>
            </p:cNvPr>
            <p:cNvSpPr/>
            <p:nvPr/>
          </p:nvSpPr>
          <p:spPr>
            <a:xfrm>
              <a:off x="4579363" y="793564"/>
              <a:ext cx="28539" cy="50149"/>
            </a:xfrm>
            <a:custGeom>
              <a:avLst/>
              <a:gdLst/>
              <a:ahLst/>
              <a:cxnLst/>
              <a:rect l="0" t="0" r="0" b="0"/>
              <a:pathLst>
                <a:path w="28539" h="50149">
                  <a:moveTo>
                    <a:pt x="8" y="0"/>
                  </a:moveTo>
                  <a:cubicBezTo>
                    <a:pt x="2067" y="0"/>
                    <a:pt x="4121" y="247"/>
                    <a:pt x="6109" y="731"/>
                  </a:cubicBezTo>
                  <a:cubicBezTo>
                    <a:pt x="19990" y="4109"/>
                    <a:pt x="28539" y="18117"/>
                    <a:pt x="25167" y="32027"/>
                  </a:cubicBezTo>
                  <a:cubicBezTo>
                    <a:pt x="23480" y="38980"/>
                    <a:pt x="19138" y="44591"/>
                    <a:pt x="13482" y="48043"/>
                  </a:cubicBezTo>
                  <a:lnTo>
                    <a:pt x="0" y="50149"/>
                  </a:lnTo>
                  <a:lnTo>
                    <a:pt x="0" y="42426"/>
                  </a:lnTo>
                  <a:lnTo>
                    <a:pt x="8" y="42429"/>
                  </a:lnTo>
                  <a:cubicBezTo>
                    <a:pt x="9089" y="42417"/>
                    <a:pt x="16461" y="35036"/>
                    <a:pt x="16461" y="25930"/>
                  </a:cubicBezTo>
                  <a:cubicBezTo>
                    <a:pt x="16461" y="16817"/>
                    <a:pt x="9089" y="9432"/>
                    <a:pt x="8" y="9432"/>
                  </a:cubicBezTo>
                  <a:lnTo>
                    <a:pt x="0" y="9435"/>
                  </a:lnTo>
                  <a:lnTo>
                    <a:pt x="0" y="6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6" name="Shape 253">
              <a:extLst>
                <a:ext uri="{FF2B5EF4-FFF2-40B4-BE49-F238E27FC236}">
                  <a16:creationId xmlns:a16="http://schemas.microsoft.com/office/drawing/2014/main" id="{B34B5A97-6FE6-63E6-0A12-3E589B4DAE7F}"/>
                </a:ext>
              </a:extLst>
            </p:cNvPr>
            <p:cNvSpPr/>
            <p:nvPr/>
          </p:nvSpPr>
          <p:spPr>
            <a:xfrm>
              <a:off x="4579363" y="695515"/>
              <a:ext cx="28578" cy="40073"/>
            </a:xfrm>
            <a:custGeom>
              <a:avLst/>
              <a:gdLst/>
              <a:ahLst/>
              <a:cxnLst/>
              <a:rect l="0" t="0" r="0" b="0"/>
              <a:pathLst>
                <a:path w="28578" h="40073">
                  <a:moveTo>
                    <a:pt x="10782" y="0"/>
                  </a:moveTo>
                  <a:cubicBezTo>
                    <a:pt x="15925" y="1594"/>
                    <a:pt x="20461" y="5152"/>
                    <a:pt x="23166" y="10296"/>
                  </a:cubicBezTo>
                  <a:cubicBezTo>
                    <a:pt x="28578" y="20584"/>
                    <a:pt x="24617" y="33315"/>
                    <a:pt x="14344" y="38740"/>
                  </a:cubicBezTo>
                  <a:lnTo>
                    <a:pt x="0" y="40073"/>
                  </a:lnTo>
                  <a:lnTo>
                    <a:pt x="0" y="30102"/>
                  </a:lnTo>
                  <a:lnTo>
                    <a:pt x="4713" y="32058"/>
                  </a:lnTo>
                  <a:cubicBezTo>
                    <a:pt x="11207" y="32058"/>
                    <a:pt x="16461" y="26779"/>
                    <a:pt x="16461" y="20274"/>
                  </a:cubicBezTo>
                  <a:cubicBezTo>
                    <a:pt x="16461" y="13764"/>
                    <a:pt x="11207" y="8489"/>
                    <a:pt x="4713" y="8489"/>
                  </a:cubicBezTo>
                  <a:lnTo>
                    <a:pt x="0" y="10446"/>
                  </a:lnTo>
                  <a:lnTo>
                    <a:pt x="0" y="1002"/>
                  </a:lnTo>
                  <a:lnTo>
                    <a:pt x="10782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7" name="Shape 254">
              <a:extLst>
                <a:ext uri="{FF2B5EF4-FFF2-40B4-BE49-F238E27FC236}">
                  <a16:creationId xmlns:a16="http://schemas.microsoft.com/office/drawing/2014/main" id="{970A75F6-A59B-D566-04F6-700C14073E1E}"/>
                </a:ext>
              </a:extLst>
            </p:cNvPr>
            <p:cNvSpPr/>
            <p:nvPr/>
          </p:nvSpPr>
          <p:spPr>
            <a:xfrm>
              <a:off x="5157739" y="701054"/>
              <a:ext cx="51388" cy="99422"/>
            </a:xfrm>
            <a:custGeom>
              <a:avLst/>
              <a:gdLst/>
              <a:ahLst/>
              <a:cxnLst/>
              <a:rect l="0" t="0" r="0" b="0"/>
              <a:pathLst>
                <a:path w="51388" h="99422">
                  <a:moveTo>
                    <a:pt x="33478" y="499"/>
                  </a:moveTo>
                  <a:lnTo>
                    <a:pt x="51388" y="9426"/>
                  </a:lnTo>
                  <a:lnTo>
                    <a:pt x="51388" y="23825"/>
                  </a:lnTo>
                  <a:lnTo>
                    <a:pt x="45722" y="16325"/>
                  </a:lnTo>
                  <a:cubicBezTo>
                    <a:pt x="42313" y="12397"/>
                    <a:pt x="37636" y="10223"/>
                    <a:pt x="32830" y="9886"/>
                  </a:cubicBezTo>
                  <a:cubicBezTo>
                    <a:pt x="28025" y="9549"/>
                    <a:pt x="23091" y="11047"/>
                    <a:pt x="19167" y="14463"/>
                  </a:cubicBezTo>
                  <a:cubicBezTo>
                    <a:pt x="11325" y="21294"/>
                    <a:pt x="10489" y="33204"/>
                    <a:pt x="17309" y="41065"/>
                  </a:cubicBezTo>
                  <a:lnTo>
                    <a:pt x="51388" y="86195"/>
                  </a:lnTo>
                  <a:lnTo>
                    <a:pt x="51388" y="99422"/>
                  </a:lnTo>
                  <a:lnTo>
                    <a:pt x="47741" y="96968"/>
                  </a:lnTo>
                  <a:cubicBezTo>
                    <a:pt x="36303" y="79605"/>
                    <a:pt x="23767" y="63000"/>
                    <a:pt x="10207" y="47248"/>
                  </a:cubicBezTo>
                  <a:cubicBezTo>
                    <a:pt x="0" y="35467"/>
                    <a:pt x="1247" y="17629"/>
                    <a:pt x="12991" y="7384"/>
                  </a:cubicBezTo>
                  <a:cubicBezTo>
                    <a:pt x="18871" y="2256"/>
                    <a:pt x="26270" y="0"/>
                    <a:pt x="33478" y="499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8" name="Shape 255">
              <a:extLst>
                <a:ext uri="{FF2B5EF4-FFF2-40B4-BE49-F238E27FC236}">
                  <a16:creationId xmlns:a16="http://schemas.microsoft.com/office/drawing/2014/main" id="{76A0750C-9136-2363-F9A0-1F3ABC90E2CE}"/>
                </a:ext>
              </a:extLst>
            </p:cNvPr>
            <p:cNvSpPr/>
            <p:nvPr/>
          </p:nvSpPr>
          <p:spPr>
            <a:xfrm>
              <a:off x="5209126" y="710480"/>
              <a:ext cx="52016" cy="101045"/>
            </a:xfrm>
            <a:custGeom>
              <a:avLst/>
              <a:gdLst/>
              <a:ahLst/>
              <a:cxnLst/>
              <a:rect l="0" t="0" r="0" b="0"/>
              <a:pathLst>
                <a:path w="52016" h="101045">
                  <a:moveTo>
                    <a:pt x="0" y="0"/>
                  </a:moveTo>
                  <a:lnTo>
                    <a:pt x="1436" y="716"/>
                  </a:lnTo>
                  <a:cubicBezTo>
                    <a:pt x="16591" y="18302"/>
                    <a:pt x="30602" y="36848"/>
                    <a:pt x="43386" y="56237"/>
                  </a:cubicBezTo>
                  <a:cubicBezTo>
                    <a:pt x="52016" y="69248"/>
                    <a:pt x="48483" y="86803"/>
                    <a:pt x="35492" y="95445"/>
                  </a:cubicBezTo>
                  <a:cubicBezTo>
                    <a:pt x="28998" y="99768"/>
                    <a:pt x="21372" y="101045"/>
                    <a:pt x="14289" y="99614"/>
                  </a:cubicBezTo>
                  <a:lnTo>
                    <a:pt x="0" y="89996"/>
                  </a:lnTo>
                  <a:lnTo>
                    <a:pt x="0" y="76768"/>
                  </a:lnTo>
                  <a:lnTo>
                    <a:pt x="4193" y="82321"/>
                  </a:lnTo>
                  <a:cubicBezTo>
                    <a:pt x="4193" y="82325"/>
                    <a:pt x="4197" y="82329"/>
                    <a:pt x="4201" y="82333"/>
                  </a:cubicBezTo>
                  <a:cubicBezTo>
                    <a:pt x="9953" y="91002"/>
                    <a:pt x="21630" y="93359"/>
                    <a:pt x="30285" y="87593"/>
                  </a:cubicBezTo>
                  <a:cubicBezTo>
                    <a:pt x="30289" y="87593"/>
                    <a:pt x="30289" y="87593"/>
                    <a:pt x="30289" y="87593"/>
                  </a:cubicBezTo>
                  <a:cubicBezTo>
                    <a:pt x="38946" y="81830"/>
                    <a:pt x="41299" y="70128"/>
                    <a:pt x="35547" y="61454"/>
                  </a:cubicBezTo>
                  <a:lnTo>
                    <a:pt x="0" y="143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9" name="Shape 256">
              <a:extLst>
                <a:ext uri="{FF2B5EF4-FFF2-40B4-BE49-F238E27FC236}">
                  <a16:creationId xmlns:a16="http://schemas.microsoft.com/office/drawing/2014/main" id="{9F2A2E39-D318-6DC9-920C-CE83774FA9A1}"/>
                </a:ext>
              </a:extLst>
            </p:cNvPr>
            <p:cNvSpPr/>
            <p:nvPr/>
          </p:nvSpPr>
          <p:spPr>
            <a:xfrm>
              <a:off x="5057740" y="623817"/>
              <a:ext cx="59982" cy="78695"/>
            </a:xfrm>
            <a:custGeom>
              <a:avLst/>
              <a:gdLst/>
              <a:ahLst/>
              <a:cxnLst/>
              <a:rect l="0" t="0" r="0" b="0"/>
              <a:pathLst>
                <a:path w="59982" h="78695">
                  <a:moveTo>
                    <a:pt x="32265" y="61"/>
                  </a:moveTo>
                  <a:cubicBezTo>
                    <a:pt x="35933" y="82"/>
                    <a:pt x="39657" y="823"/>
                    <a:pt x="43239" y="2364"/>
                  </a:cubicBezTo>
                  <a:lnTo>
                    <a:pt x="59982" y="12755"/>
                  </a:lnTo>
                  <a:lnTo>
                    <a:pt x="59982" y="23732"/>
                  </a:lnTo>
                  <a:lnTo>
                    <a:pt x="39530" y="11030"/>
                  </a:lnTo>
                  <a:cubicBezTo>
                    <a:pt x="39518" y="11025"/>
                    <a:pt x="39502" y="11018"/>
                    <a:pt x="39491" y="11014"/>
                  </a:cubicBezTo>
                  <a:cubicBezTo>
                    <a:pt x="34711" y="8967"/>
                    <a:pt x="29556" y="9055"/>
                    <a:pt x="25086" y="10853"/>
                  </a:cubicBezTo>
                  <a:cubicBezTo>
                    <a:pt x="20616" y="12650"/>
                    <a:pt x="16830" y="16156"/>
                    <a:pt x="14787" y="20944"/>
                  </a:cubicBezTo>
                  <a:cubicBezTo>
                    <a:pt x="10701" y="30518"/>
                    <a:pt x="15139" y="41599"/>
                    <a:pt x="24699" y="45688"/>
                  </a:cubicBezTo>
                  <a:lnTo>
                    <a:pt x="59982" y="67689"/>
                  </a:lnTo>
                  <a:lnTo>
                    <a:pt x="59982" y="78695"/>
                  </a:lnTo>
                  <a:lnTo>
                    <a:pt x="20994" y="54354"/>
                  </a:lnTo>
                  <a:cubicBezTo>
                    <a:pt x="20979" y="54350"/>
                    <a:pt x="20963" y="54342"/>
                    <a:pt x="20947" y="54338"/>
                  </a:cubicBezTo>
                  <a:cubicBezTo>
                    <a:pt x="6623" y="48171"/>
                    <a:pt x="0" y="31539"/>
                    <a:pt x="6152" y="17185"/>
                  </a:cubicBezTo>
                  <a:cubicBezTo>
                    <a:pt x="10770" y="6422"/>
                    <a:pt x="21262" y="0"/>
                    <a:pt x="32265" y="61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0" name="Shape 257">
              <a:extLst>
                <a:ext uri="{FF2B5EF4-FFF2-40B4-BE49-F238E27FC236}">
                  <a16:creationId xmlns:a16="http://schemas.microsoft.com/office/drawing/2014/main" id="{A6B2CA59-E8B7-1775-D102-AB2F3E5267BA}"/>
                </a:ext>
              </a:extLst>
            </p:cNvPr>
            <p:cNvSpPr/>
            <p:nvPr/>
          </p:nvSpPr>
          <p:spPr>
            <a:xfrm>
              <a:off x="5117722" y="636572"/>
              <a:ext cx="59627" cy="82087"/>
            </a:xfrm>
            <a:custGeom>
              <a:avLst/>
              <a:gdLst/>
              <a:ahLst/>
              <a:cxnLst/>
              <a:rect l="0" t="0" r="0" b="0"/>
              <a:pathLst>
                <a:path w="59627" h="82087">
                  <a:moveTo>
                    <a:pt x="0" y="0"/>
                  </a:moveTo>
                  <a:lnTo>
                    <a:pt x="45773" y="28408"/>
                  </a:lnTo>
                  <a:cubicBezTo>
                    <a:pt x="57843" y="38295"/>
                    <a:pt x="59627" y="56114"/>
                    <a:pt x="49757" y="68209"/>
                  </a:cubicBezTo>
                  <a:cubicBezTo>
                    <a:pt x="39887" y="80300"/>
                    <a:pt x="22101" y="82087"/>
                    <a:pt x="10027" y="72200"/>
                  </a:cubicBezTo>
                  <a:lnTo>
                    <a:pt x="0" y="65940"/>
                  </a:lnTo>
                  <a:lnTo>
                    <a:pt x="0" y="54934"/>
                  </a:lnTo>
                  <a:lnTo>
                    <a:pt x="15984" y="64901"/>
                  </a:lnTo>
                  <a:cubicBezTo>
                    <a:pt x="24034" y="71493"/>
                    <a:pt x="35892" y="70299"/>
                    <a:pt x="42472" y="62238"/>
                  </a:cubicBezTo>
                  <a:cubicBezTo>
                    <a:pt x="49040" y="54173"/>
                    <a:pt x="47852" y="42302"/>
                    <a:pt x="39817" y="35707"/>
                  </a:cubicBezTo>
                  <a:lnTo>
                    <a:pt x="0" y="109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1" name="Shape 258">
              <a:extLst>
                <a:ext uri="{FF2B5EF4-FFF2-40B4-BE49-F238E27FC236}">
                  <a16:creationId xmlns:a16="http://schemas.microsoft.com/office/drawing/2014/main" id="{A610CE13-3AB2-AF46-D456-6662A0287A2A}"/>
                </a:ext>
              </a:extLst>
            </p:cNvPr>
            <p:cNvSpPr/>
            <p:nvPr/>
          </p:nvSpPr>
          <p:spPr>
            <a:xfrm>
              <a:off x="5228063" y="805856"/>
              <a:ext cx="46332" cy="111680"/>
            </a:xfrm>
            <a:custGeom>
              <a:avLst/>
              <a:gdLst/>
              <a:ahLst/>
              <a:cxnLst/>
              <a:rect l="0" t="0" r="0" b="0"/>
              <a:pathLst>
                <a:path w="46332" h="111680">
                  <a:moveTo>
                    <a:pt x="40451" y="2103"/>
                  </a:moveTo>
                  <a:lnTo>
                    <a:pt x="46332" y="6940"/>
                  </a:lnTo>
                  <a:lnTo>
                    <a:pt x="46332" y="18168"/>
                  </a:lnTo>
                  <a:lnTo>
                    <a:pt x="37640" y="11061"/>
                  </a:lnTo>
                  <a:cubicBezTo>
                    <a:pt x="33027" y="9672"/>
                    <a:pt x="27886" y="10046"/>
                    <a:pt x="23308" y="12513"/>
                  </a:cubicBezTo>
                  <a:cubicBezTo>
                    <a:pt x="14156" y="17447"/>
                    <a:pt x="10724" y="28878"/>
                    <a:pt x="15649" y="38051"/>
                  </a:cubicBezTo>
                  <a:cubicBezTo>
                    <a:pt x="25817" y="57122"/>
                    <a:pt x="35036" y="76630"/>
                    <a:pt x="43051" y="96039"/>
                  </a:cubicBezTo>
                  <a:cubicBezTo>
                    <a:pt x="43056" y="96051"/>
                    <a:pt x="43059" y="96063"/>
                    <a:pt x="43067" y="96075"/>
                  </a:cubicBezTo>
                  <a:lnTo>
                    <a:pt x="46332" y="99341"/>
                  </a:lnTo>
                  <a:lnTo>
                    <a:pt x="46332" y="111680"/>
                  </a:lnTo>
                  <a:lnTo>
                    <a:pt x="34354" y="99642"/>
                  </a:lnTo>
                  <a:cubicBezTo>
                    <a:pt x="26453" y="80503"/>
                    <a:pt x="17367" y="61279"/>
                    <a:pt x="7348" y="42494"/>
                  </a:cubicBezTo>
                  <a:cubicBezTo>
                    <a:pt x="0" y="28713"/>
                    <a:pt x="5195" y="11579"/>
                    <a:pt x="18947" y="4221"/>
                  </a:cubicBezTo>
                  <a:cubicBezTo>
                    <a:pt x="25822" y="540"/>
                    <a:pt x="33537" y="0"/>
                    <a:pt x="40451" y="2103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2" name="Shape 259">
              <a:extLst>
                <a:ext uri="{FF2B5EF4-FFF2-40B4-BE49-F238E27FC236}">
                  <a16:creationId xmlns:a16="http://schemas.microsoft.com/office/drawing/2014/main" id="{99386278-D59F-D6F7-43F1-02EF97D9E4FF}"/>
                </a:ext>
              </a:extLst>
            </p:cNvPr>
            <p:cNvSpPr/>
            <p:nvPr/>
          </p:nvSpPr>
          <p:spPr>
            <a:xfrm>
              <a:off x="5274395" y="812797"/>
              <a:ext cx="46170" cy="111046"/>
            </a:xfrm>
            <a:custGeom>
              <a:avLst/>
              <a:gdLst/>
              <a:ahLst/>
              <a:cxnLst/>
              <a:rect l="0" t="0" r="0" b="0"/>
              <a:pathLst>
                <a:path w="46170" h="111046">
                  <a:moveTo>
                    <a:pt x="0" y="0"/>
                  </a:moveTo>
                  <a:lnTo>
                    <a:pt x="10820" y="8900"/>
                  </a:lnTo>
                  <a:cubicBezTo>
                    <a:pt x="21710" y="29312"/>
                    <a:pt x="31591" y="50233"/>
                    <a:pt x="40202" y="71073"/>
                  </a:cubicBezTo>
                  <a:cubicBezTo>
                    <a:pt x="40210" y="71096"/>
                    <a:pt x="40218" y="71120"/>
                    <a:pt x="40229" y="71139"/>
                  </a:cubicBezTo>
                  <a:cubicBezTo>
                    <a:pt x="46170" y="85584"/>
                    <a:pt x="39304" y="102117"/>
                    <a:pt x="24885" y="108069"/>
                  </a:cubicBezTo>
                  <a:cubicBezTo>
                    <a:pt x="17679" y="111046"/>
                    <a:pt x="9949" y="110815"/>
                    <a:pt x="3277" y="108033"/>
                  </a:cubicBezTo>
                  <a:lnTo>
                    <a:pt x="0" y="104740"/>
                  </a:lnTo>
                  <a:lnTo>
                    <a:pt x="0" y="92401"/>
                  </a:lnTo>
                  <a:lnTo>
                    <a:pt x="6918" y="99321"/>
                  </a:lnTo>
                  <a:cubicBezTo>
                    <a:pt x="11365" y="101163"/>
                    <a:pt x="16514" y="101304"/>
                    <a:pt x="21310" y="99309"/>
                  </a:cubicBezTo>
                  <a:lnTo>
                    <a:pt x="21310" y="99313"/>
                  </a:lnTo>
                  <a:cubicBezTo>
                    <a:pt x="30904" y="95318"/>
                    <a:pt x="35465" y="84299"/>
                    <a:pt x="31504" y="74679"/>
                  </a:cubicBezTo>
                  <a:cubicBezTo>
                    <a:pt x="23007" y="54107"/>
                    <a:pt x="13255" y="33472"/>
                    <a:pt x="2518" y="13343"/>
                  </a:cubicBezTo>
                  <a:cubicBezTo>
                    <a:pt x="2503" y="13312"/>
                    <a:pt x="2484" y="13280"/>
                    <a:pt x="2467" y="13245"/>
                  </a:cubicBezTo>
                  <a:lnTo>
                    <a:pt x="0" y="112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3" name="Shape 260">
              <a:extLst>
                <a:ext uri="{FF2B5EF4-FFF2-40B4-BE49-F238E27FC236}">
                  <a16:creationId xmlns:a16="http://schemas.microsoft.com/office/drawing/2014/main" id="{3626DC39-0070-D104-EA16-F9AE604B7A3F}"/>
                </a:ext>
              </a:extLst>
            </p:cNvPr>
            <p:cNvSpPr/>
            <p:nvPr/>
          </p:nvSpPr>
          <p:spPr>
            <a:xfrm>
              <a:off x="5324447" y="670181"/>
              <a:ext cx="46129" cy="113259"/>
            </a:xfrm>
            <a:custGeom>
              <a:avLst/>
              <a:gdLst/>
              <a:ahLst/>
              <a:cxnLst/>
              <a:rect l="0" t="0" r="0" b="0"/>
              <a:pathLst>
                <a:path w="46129" h="113259">
                  <a:moveTo>
                    <a:pt x="46129" y="0"/>
                  </a:moveTo>
                  <a:lnTo>
                    <a:pt x="46129" y="12918"/>
                  </a:lnTo>
                  <a:lnTo>
                    <a:pt x="43039" y="16432"/>
                  </a:lnTo>
                  <a:lnTo>
                    <a:pt x="15132" y="76212"/>
                  </a:lnTo>
                  <a:cubicBezTo>
                    <a:pt x="13971" y="78702"/>
                    <a:pt x="13367" y="81413"/>
                    <a:pt x="13364" y="84162"/>
                  </a:cubicBezTo>
                  <a:cubicBezTo>
                    <a:pt x="13344" y="94580"/>
                    <a:pt x="21759" y="103045"/>
                    <a:pt x="32162" y="103065"/>
                  </a:cubicBezTo>
                  <a:cubicBezTo>
                    <a:pt x="35816" y="103057"/>
                    <a:pt x="39306" y="101995"/>
                    <a:pt x="42270" y="100106"/>
                  </a:cubicBezTo>
                  <a:lnTo>
                    <a:pt x="46129" y="95716"/>
                  </a:lnTo>
                  <a:lnTo>
                    <a:pt x="46129" y="106831"/>
                  </a:lnTo>
                  <a:lnTo>
                    <a:pt x="41806" y="110791"/>
                  </a:lnTo>
                  <a:cubicBezTo>
                    <a:pt x="35013" y="113259"/>
                    <a:pt x="27281" y="113131"/>
                    <a:pt x="20218" y="109822"/>
                  </a:cubicBezTo>
                  <a:cubicBezTo>
                    <a:pt x="6093" y="103203"/>
                    <a:pt x="0" y="86366"/>
                    <a:pt x="6607" y="72217"/>
                  </a:cubicBezTo>
                  <a:lnTo>
                    <a:pt x="34515" y="12437"/>
                  </a:lnTo>
                  <a:cubicBezTo>
                    <a:pt x="34523" y="12425"/>
                    <a:pt x="34527" y="12409"/>
                    <a:pt x="34534" y="12397"/>
                  </a:cubicBezTo>
                  <a:cubicBezTo>
                    <a:pt x="37013" y="7097"/>
                    <a:pt x="40925" y="2929"/>
                    <a:pt x="45589" y="138"/>
                  </a:cubicBezTo>
                  <a:lnTo>
                    <a:pt x="46129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4" name="Shape 261">
              <a:extLst>
                <a:ext uri="{FF2B5EF4-FFF2-40B4-BE49-F238E27FC236}">
                  <a16:creationId xmlns:a16="http://schemas.microsoft.com/office/drawing/2014/main" id="{F1BBA4F6-AC57-AC6F-B202-DD99BA550FB8}"/>
                </a:ext>
              </a:extLst>
            </p:cNvPr>
            <p:cNvSpPr/>
            <p:nvPr/>
          </p:nvSpPr>
          <p:spPr>
            <a:xfrm>
              <a:off x="5370576" y="666326"/>
              <a:ext cx="46138" cy="110687"/>
            </a:xfrm>
            <a:custGeom>
              <a:avLst/>
              <a:gdLst/>
              <a:ahLst/>
              <a:cxnLst/>
              <a:rect l="0" t="0" r="0" b="0"/>
              <a:pathLst>
                <a:path w="46138" h="110687">
                  <a:moveTo>
                    <a:pt x="15031" y="0"/>
                  </a:moveTo>
                  <a:cubicBezTo>
                    <a:pt x="18690" y="140"/>
                    <a:pt x="22382" y="1002"/>
                    <a:pt x="25904" y="2657"/>
                  </a:cubicBezTo>
                  <a:cubicBezTo>
                    <a:pt x="40060" y="9273"/>
                    <a:pt x="46138" y="26109"/>
                    <a:pt x="39550" y="40259"/>
                  </a:cubicBezTo>
                  <a:lnTo>
                    <a:pt x="11627" y="100038"/>
                  </a:lnTo>
                  <a:lnTo>
                    <a:pt x="0" y="110687"/>
                  </a:lnTo>
                  <a:lnTo>
                    <a:pt x="0" y="99572"/>
                  </a:lnTo>
                  <a:lnTo>
                    <a:pt x="3102" y="96043"/>
                  </a:lnTo>
                  <a:lnTo>
                    <a:pt x="31002" y="36263"/>
                  </a:lnTo>
                  <a:cubicBezTo>
                    <a:pt x="32179" y="33777"/>
                    <a:pt x="32766" y="31062"/>
                    <a:pt x="32766" y="28317"/>
                  </a:cubicBezTo>
                  <a:cubicBezTo>
                    <a:pt x="32806" y="17895"/>
                    <a:pt x="24375" y="9434"/>
                    <a:pt x="13976" y="9414"/>
                  </a:cubicBezTo>
                  <a:cubicBezTo>
                    <a:pt x="10321" y="9422"/>
                    <a:pt x="6833" y="10484"/>
                    <a:pt x="3870" y="12373"/>
                  </a:cubicBezTo>
                  <a:lnTo>
                    <a:pt x="0" y="16774"/>
                  </a:lnTo>
                  <a:lnTo>
                    <a:pt x="0" y="3856"/>
                  </a:lnTo>
                  <a:lnTo>
                    <a:pt x="150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5" name="Shape 262">
              <a:extLst>
                <a:ext uri="{FF2B5EF4-FFF2-40B4-BE49-F238E27FC236}">
                  <a16:creationId xmlns:a16="http://schemas.microsoft.com/office/drawing/2014/main" id="{D31FE9A5-5B61-F44F-EA1C-E0BC3AC25044}"/>
                </a:ext>
              </a:extLst>
            </p:cNvPr>
            <p:cNvSpPr/>
            <p:nvPr/>
          </p:nvSpPr>
          <p:spPr>
            <a:xfrm>
              <a:off x="5068684" y="776770"/>
              <a:ext cx="36526" cy="120375"/>
            </a:xfrm>
            <a:custGeom>
              <a:avLst/>
              <a:gdLst/>
              <a:ahLst/>
              <a:cxnLst/>
              <a:rect l="0" t="0" r="0" b="0"/>
              <a:pathLst>
                <a:path w="36526" h="120375">
                  <a:moveTo>
                    <a:pt x="25488" y="0"/>
                  </a:moveTo>
                  <a:lnTo>
                    <a:pt x="36526" y="196"/>
                  </a:lnTo>
                  <a:lnTo>
                    <a:pt x="36526" y="11277"/>
                  </a:lnTo>
                  <a:lnTo>
                    <a:pt x="27186" y="9271"/>
                  </a:lnTo>
                  <a:cubicBezTo>
                    <a:pt x="16959" y="11152"/>
                    <a:pt x="10195" y="20977"/>
                    <a:pt x="12070" y="31222"/>
                  </a:cubicBezTo>
                  <a:lnTo>
                    <a:pt x="23959" y="96132"/>
                  </a:lnTo>
                  <a:cubicBezTo>
                    <a:pt x="23963" y="96148"/>
                    <a:pt x="23967" y="96167"/>
                    <a:pt x="23971" y="96187"/>
                  </a:cubicBezTo>
                  <a:cubicBezTo>
                    <a:pt x="24914" y="101298"/>
                    <a:pt x="27836" y="105542"/>
                    <a:pt x="31798" y="108273"/>
                  </a:cubicBezTo>
                  <a:lnTo>
                    <a:pt x="36526" y="109282"/>
                  </a:lnTo>
                  <a:lnTo>
                    <a:pt x="36526" y="120375"/>
                  </a:lnTo>
                  <a:lnTo>
                    <a:pt x="36335" y="120371"/>
                  </a:lnTo>
                  <a:cubicBezTo>
                    <a:pt x="25597" y="117969"/>
                    <a:pt x="16801" y="109358"/>
                    <a:pt x="14705" y="97833"/>
                  </a:cubicBezTo>
                  <a:lnTo>
                    <a:pt x="2815" y="32923"/>
                  </a:lnTo>
                  <a:cubicBezTo>
                    <a:pt x="0" y="17559"/>
                    <a:pt x="10152" y="2816"/>
                    <a:pt x="25488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6" name="Shape 263">
              <a:extLst>
                <a:ext uri="{FF2B5EF4-FFF2-40B4-BE49-F238E27FC236}">
                  <a16:creationId xmlns:a16="http://schemas.microsoft.com/office/drawing/2014/main" id="{E75E7BBD-1F81-0F06-78FE-D550C6990116}"/>
                </a:ext>
              </a:extLst>
            </p:cNvPr>
            <p:cNvSpPr/>
            <p:nvPr/>
          </p:nvSpPr>
          <p:spPr>
            <a:xfrm>
              <a:off x="5105210" y="776965"/>
              <a:ext cx="36523" cy="120386"/>
            </a:xfrm>
            <a:custGeom>
              <a:avLst/>
              <a:gdLst/>
              <a:ahLst/>
              <a:cxnLst/>
              <a:rect l="0" t="0" r="0" b="0"/>
              <a:pathLst>
                <a:path w="36523" h="120386">
                  <a:moveTo>
                    <a:pt x="0" y="0"/>
                  </a:moveTo>
                  <a:lnTo>
                    <a:pt x="171" y="3"/>
                  </a:lnTo>
                  <a:cubicBezTo>
                    <a:pt x="10911" y="2394"/>
                    <a:pt x="19714" y="10995"/>
                    <a:pt x="21827" y="22518"/>
                  </a:cubicBezTo>
                  <a:lnTo>
                    <a:pt x="33716" y="87428"/>
                  </a:lnTo>
                  <a:cubicBezTo>
                    <a:pt x="33720" y="87447"/>
                    <a:pt x="33724" y="87467"/>
                    <a:pt x="33727" y="87487"/>
                  </a:cubicBezTo>
                  <a:cubicBezTo>
                    <a:pt x="36523" y="102854"/>
                    <a:pt x="26360" y="117581"/>
                    <a:pt x="11019" y="120386"/>
                  </a:cubicBezTo>
                  <a:lnTo>
                    <a:pt x="0" y="120179"/>
                  </a:lnTo>
                  <a:lnTo>
                    <a:pt x="0" y="109086"/>
                  </a:lnTo>
                  <a:lnTo>
                    <a:pt x="9341" y="111080"/>
                  </a:lnTo>
                  <a:cubicBezTo>
                    <a:pt x="19560" y="109190"/>
                    <a:pt x="26324" y="99370"/>
                    <a:pt x="24461" y="89129"/>
                  </a:cubicBezTo>
                  <a:lnTo>
                    <a:pt x="12568" y="24218"/>
                  </a:lnTo>
                  <a:cubicBezTo>
                    <a:pt x="11631" y="19096"/>
                    <a:pt x="8710" y="14841"/>
                    <a:pt x="4745" y="12101"/>
                  </a:cubicBezTo>
                  <a:lnTo>
                    <a:pt x="0" y="110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7" name="Shape 264">
              <a:extLst>
                <a:ext uri="{FF2B5EF4-FFF2-40B4-BE49-F238E27FC236}">
                  <a16:creationId xmlns:a16="http://schemas.microsoft.com/office/drawing/2014/main" id="{F3802205-5B3E-CAC3-3989-51741770B5E3}"/>
                </a:ext>
              </a:extLst>
            </p:cNvPr>
            <p:cNvSpPr/>
            <p:nvPr/>
          </p:nvSpPr>
          <p:spPr>
            <a:xfrm>
              <a:off x="5199116" y="585478"/>
              <a:ext cx="58170" cy="84377"/>
            </a:xfrm>
            <a:custGeom>
              <a:avLst/>
              <a:gdLst/>
              <a:ahLst/>
              <a:cxnLst/>
              <a:rect l="0" t="0" r="0" b="0"/>
              <a:pathLst>
                <a:path w="58170" h="84377">
                  <a:moveTo>
                    <a:pt x="28030" y="997"/>
                  </a:moveTo>
                  <a:cubicBezTo>
                    <a:pt x="35187" y="0"/>
                    <a:pt x="42724" y="1738"/>
                    <a:pt x="48945" y="6452"/>
                  </a:cubicBezTo>
                  <a:lnTo>
                    <a:pt x="58170" y="13445"/>
                  </a:lnTo>
                  <a:lnTo>
                    <a:pt x="58170" y="25259"/>
                  </a:lnTo>
                  <a:lnTo>
                    <a:pt x="43263" y="13955"/>
                  </a:lnTo>
                  <a:cubicBezTo>
                    <a:pt x="43259" y="13955"/>
                    <a:pt x="43256" y="13955"/>
                    <a:pt x="43251" y="13955"/>
                  </a:cubicBezTo>
                  <a:cubicBezTo>
                    <a:pt x="39108" y="10813"/>
                    <a:pt x="34086" y="9654"/>
                    <a:pt x="29317" y="10317"/>
                  </a:cubicBezTo>
                  <a:cubicBezTo>
                    <a:pt x="24547" y="10979"/>
                    <a:pt x="20030" y="13464"/>
                    <a:pt x="16897" y="17608"/>
                  </a:cubicBezTo>
                  <a:cubicBezTo>
                    <a:pt x="10634" y="25916"/>
                    <a:pt x="12265" y="37733"/>
                    <a:pt x="20547" y="44022"/>
                  </a:cubicBezTo>
                  <a:lnTo>
                    <a:pt x="58170" y="72553"/>
                  </a:lnTo>
                  <a:lnTo>
                    <a:pt x="58170" y="84377"/>
                  </a:lnTo>
                  <a:lnTo>
                    <a:pt x="14865" y="51540"/>
                  </a:lnTo>
                  <a:cubicBezTo>
                    <a:pt x="2446" y="42113"/>
                    <a:pt x="0" y="24392"/>
                    <a:pt x="9395" y="11952"/>
                  </a:cubicBezTo>
                  <a:cubicBezTo>
                    <a:pt x="14096" y="5725"/>
                    <a:pt x="20873" y="1993"/>
                    <a:pt x="28030" y="997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8" name="Shape 265">
              <a:extLst>
                <a:ext uri="{FF2B5EF4-FFF2-40B4-BE49-F238E27FC236}">
                  <a16:creationId xmlns:a16="http://schemas.microsoft.com/office/drawing/2014/main" id="{9154610D-488D-0048-037B-65FC3219242C}"/>
                </a:ext>
              </a:extLst>
            </p:cNvPr>
            <p:cNvSpPr/>
            <p:nvPr/>
          </p:nvSpPr>
          <p:spPr>
            <a:xfrm>
              <a:off x="5257286" y="598924"/>
              <a:ext cx="58193" cy="87359"/>
            </a:xfrm>
            <a:custGeom>
              <a:avLst/>
              <a:gdLst/>
              <a:ahLst/>
              <a:cxnLst/>
              <a:rect l="0" t="0" r="0" b="0"/>
              <a:pathLst>
                <a:path w="58193" h="87359">
                  <a:moveTo>
                    <a:pt x="0" y="0"/>
                  </a:moveTo>
                  <a:lnTo>
                    <a:pt x="43300" y="32824"/>
                  </a:lnTo>
                  <a:cubicBezTo>
                    <a:pt x="43307" y="32828"/>
                    <a:pt x="43316" y="32835"/>
                    <a:pt x="43324" y="32843"/>
                  </a:cubicBezTo>
                  <a:cubicBezTo>
                    <a:pt x="55754" y="42275"/>
                    <a:pt x="58193" y="60019"/>
                    <a:pt x="48774" y="72467"/>
                  </a:cubicBezTo>
                  <a:cubicBezTo>
                    <a:pt x="39355" y="84916"/>
                    <a:pt x="21647" y="87359"/>
                    <a:pt x="9220" y="77924"/>
                  </a:cubicBezTo>
                  <a:lnTo>
                    <a:pt x="0" y="70932"/>
                  </a:lnTo>
                  <a:lnTo>
                    <a:pt x="0" y="59108"/>
                  </a:lnTo>
                  <a:lnTo>
                    <a:pt x="14902" y="70409"/>
                  </a:lnTo>
                  <a:cubicBezTo>
                    <a:pt x="18157" y="72896"/>
                    <a:pt x="22141" y="74239"/>
                    <a:pt x="26239" y="74231"/>
                  </a:cubicBezTo>
                  <a:cubicBezTo>
                    <a:pt x="32140" y="74235"/>
                    <a:pt x="37705" y="71470"/>
                    <a:pt x="41265" y="66756"/>
                  </a:cubicBezTo>
                  <a:cubicBezTo>
                    <a:pt x="47539" y="58451"/>
                    <a:pt x="45907" y="46624"/>
                    <a:pt x="37618" y="40338"/>
                  </a:cubicBezTo>
                  <a:lnTo>
                    <a:pt x="0" y="118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9" name="Shape 266">
              <a:extLst>
                <a:ext uri="{FF2B5EF4-FFF2-40B4-BE49-F238E27FC236}">
                  <a16:creationId xmlns:a16="http://schemas.microsoft.com/office/drawing/2014/main" id="{A7A74766-D7E3-45DA-CBD7-F0F8A2250D3B}"/>
                </a:ext>
              </a:extLst>
            </p:cNvPr>
            <p:cNvSpPr/>
            <p:nvPr/>
          </p:nvSpPr>
          <p:spPr>
            <a:xfrm>
              <a:off x="4807779" y="1329481"/>
              <a:ext cx="15510" cy="37259"/>
            </a:xfrm>
            <a:custGeom>
              <a:avLst/>
              <a:gdLst/>
              <a:ahLst/>
              <a:cxnLst/>
              <a:rect l="0" t="0" r="0" b="0"/>
              <a:pathLst>
                <a:path w="15510" h="37259">
                  <a:moveTo>
                    <a:pt x="15510" y="0"/>
                  </a:moveTo>
                  <a:lnTo>
                    <a:pt x="15510" y="8087"/>
                  </a:lnTo>
                  <a:lnTo>
                    <a:pt x="13799" y="8176"/>
                  </a:lnTo>
                  <a:cubicBezTo>
                    <a:pt x="11321" y="11684"/>
                    <a:pt x="10419" y="16067"/>
                    <a:pt x="11312" y="20267"/>
                  </a:cubicBezTo>
                  <a:lnTo>
                    <a:pt x="15510" y="24626"/>
                  </a:lnTo>
                  <a:lnTo>
                    <a:pt x="15510" y="37259"/>
                  </a:lnTo>
                  <a:lnTo>
                    <a:pt x="14126" y="36581"/>
                  </a:lnTo>
                  <a:cubicBezTo>
                    <a:pt x="9992" y="33866"/>
                    <a:pt x="6079" y="30209"/>
                    <a:pt x="3090" y="24859"/>
                  </a:cubicBezTo>
                  <a:cubicBezTo>
                    <a:pt x="0" y="19324"/>
                    <a:pt x="1514" y="5139"/>
                    <a:pt x="8517" y="370"/>
                  </a:cubicBezTo>
                  <a:lnTo>
                    <a:pt x="1551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0" name="Shape 267">
              <a:extLst>
                <a:ext uri="{FF2B5EF4-FFF2-40B4-BE49-F238E27FC236}">
                  <a16:creationId xmlns:a16="http://schemas.microsoft.com/office/drawing/2014/main" id="{047652D3-CB9E-FA18-AFD9-C69EB2BFEAD2}"/>
                </a:ext>
              </a:extLst>
            </p:cNvPr>
            <p:cNvSpPr/>
            <p:nvPr/>
          </p:nvSpPr>
          <p:spPr>
            <a:xfrm>
              <a:off x="4679907" y="1272619"/>
              <a:ext cx="143382" cy="167828"/>
            </a:xfrm>
            <a:custGeom>
              <a:avLst/>
              <a:gdLst/>
              <a:ahLst/>
              <a:cxnLst/>
              <a:rect l="0" t="0" r="0" b="0"/>
              <a:pathLst>
                <a:path w="143382" h="167828">
                  <a:moveTo>
                    <a:pt x="107435" y="71"/>
                  </a:moveTo>
                  <a:cubicBezTo>
                    <a:pt x="114183" y="0"/>
                    <a:pt x="120955" y="2143"/>
                    <a:pt x="126598" y="6511"/>
                  </a:cubicBezTo>
                  <a:lnTo>
                    <a:pt x="143382" y="17466"/>
                  </a:lnTo>
                  <a:lnTo>
                    <a:pt x="143382" y="28690"/>
                  </a:lnTo>
                  <a:lnTo>
                    <a:pt x="120806" y="13943"/>
                  </a:lnTo>
                  <a:cubicBezTo>
                    <a:pt x="113046" y="7925"/>
                    <a:pt x="102184" y="7996"/>
                    <a:pt x="94502" y="14116"/>
                  </a:cubicBezTo>
                  <a:cubicBezTo>
                    <a:pt x="86354" y="20558"/>
                    <a:pt x="83507" y="25080"/>
                    <a:pt x="88632" y="33879"/>
                  </a:cubicBezTo>
                  <a:cubicBezTo>
                    <a:pt x="91526" y="38428"/>
                    <a:pt x="95000" y="42576"/>
                    <a:pt x="98961" y="46229"/>
                  </a:cubicBezTo>
                  <a:cubicBezTo>
                    <a:pt x="105097" y="51411"/>
                    <a:pt x="109713" y="58167"/>
                    <a:pt x="112320" y="65772"/>
                  </a:cubicBezTo>
                  <a:lnTo>
                    <a:pt x="112493" y="66417"/>
                  </a:lnTo>
                  <a:cubicBezTo>
                    <a:pt x="114814" y="75848"/>
                    <a:pt x="109289" y="85437"/>
                    <a:pt x="99972" y="88132"/>
                  </a:cubicBezTo>
                  <a:cubicBezTo>
                    <a:pt x="94883" y="90159"/>
                    <a:pt x="89157" y="89833"/>
                    <a:pt x="84331" y="87248"/>
                  </a:cubicBezTo>
                  <a:cubicBezTo>
                    <a:pt x="77268" y="82876"/>
                    <a:pt x="72394" y="75703"/>
                    <a:pt x="70931" y="67520"/>
                  </a:cubicBezTo>
                  <a:cubicBezTo>
                    <a:pt x="69857" y="60728"/>
                    <a:pt x="65606" y="54860"/>
                    <a:pt x="59497" y="51729"/>
                  </a:cubicBezTo>
                  <a:cubicBezTo>
                    <a:pt x="54956" y="49824"/>
                    <a:pt x="49776" y="50248"/>
                    <a:pt x="45608" y="52864"/>
                  </a:cubicBezTo>
                  <a:cubicBezTo>
                    <a:pt x="43785" y="53677"/>
                    <a:pt x="42455" y="55312"/>
                    <a:pt x="42028" y="57264"/>
                  </a:cubicBezTo>
                  <a:cubicBezTo>
                    <a:pt x="40985" y="63121"/>
                    <a:pt x="48416" y="72234"/>
                    <a:pt x="51988" y="76610"/>
                  </a:cubicBezTo>
                  <a:cubicBezTo>
                    <a:pt x="52529" y="77278"/>
                    <a:pt x="53023" y="77883"/>
                    <a:pt x="53435" y="78406"/>
                  </a:cubicBezTo>
                  <a:cubicBezTo>
                    <a:pt x="58650" y="83764"/>
                    <a:pt x="58544" y="92343"/>
                    <a:pt x="53196" y="97567"/>
                  </a:cubicBezTo>
                  <a:cubicBezTo>
                    <a:pt x="52117" y="98620"/>
                    <a:pt x="50871" y="99489"/>
                    <a:pt x="49506" y="100129"/>
                  </a:cubicBezTo>
                  <a:cubicBezTo>
                    <a:pt x="41577" y="104418"/>
                    <a:pt x="28484" y="98762"/>
                    <a:pt x="21994" y="92983"/>
                  </a:cubicBezTo>
                  <a:cubicBezTo>
                    <a:pt x="21935" y="92952"/>
                    <a:pt x="21575" y="92724"/>
                    <a:pt x="21198" y="92524"/>
                  </a:cubicBezTo>
                  <a:cubicBezTo>
                    <a:pt x="17532" y="90571"/>
                    <a:pt x="12987" y="91891"/>
                    <a:pt x="10928" y="95501"/>
                  </a:cubicBezTo>
                  <a:cubicBezTo>
                    <a:pt x="9925" y="98125"/>
                    <a:pt x="9411" y="100906"/>
                    <a:pt x="9411" y="103715"/>
                  </a:cubicBezTo>
                  <a:cubicBezTo>
                    <a:pt x="9442" y="108971"/>
                    <a:pt x="10740" y="114141"/>
                    <a:pt x="13195" y="118784"/>
                  </a:cubicBezTo>
                  <a:cubicBezTo>
                    <a:pt x="15673" y="124606"/>
                    <a:pt x="19041" y="130003"/>
                    <a:pt x="23183" y="134780"/>
                  </a:cubicBezTo>
                  <a:cubicBezTo>
                    <a:pt x="25676" y="137816"/>
                    <a:pt x="30154" y="138256"/>
                    <a:pt x="33186" y="135758"/>
                  </a:cubicBezTo>
                  <a:cubicBezTo>
                    <a:pt x="34774" y="134450"/>
                    <a:pt x="35719" y="132517"/>
                    <a:pt x="35774" y="130459"/>
                  </a:cubicBezTo>
                  <a:cubicBezTo>
                    <a:pt x="35793" y="129013"/>
                    <a:pt x="35997" y="127575"/>
                    <a:pt x="36382" y="126181"/>
                  </a:cubicBezTo>
                  <a:cubicBezTo>
                    <a:pt x="38381" y="119063"/>
                    <a:pt x="44851" y="114137"/>
                    <a:pt x="52235" y="114113"/>
                  </a:cubicBezTo>
                  <a:lnTo>
                    <a:pt x="52239" y="114117"/>
                  </a:lnTo>
                  <a:cubicBezTo>
                    <a:pt x="53753" y="114121"/>
                    <a:pt x="55258" y="114329"/>
                    <a:pt x="56713" y="114738"/>
                  </a:cubicBezTo>
                  <a:cubicBezTo>
                    <a:pt x="63979" y="116902"/>
                    <a:pt x="68889" y="123675"/>
                    <a:pt x="68700" y="131264"/>
                  </a:cubicBezTo>
                  <a:cubicBezTo>
                    <a:pt x="68638" y="133927"/>
                    <a:pt x="68434" y="136642"/>
                    <a:pt x="68226" y="139305"/>
                  </a:cubicBezTo>
                  <a:cubicBezTo>
                    <a:pt x="67512" y="148485"/>
                    <a:pt x="67340" y="154264"/>
                    <a:pt x="70896" y="157065"/>
                  </a:cubicBezTo>
                  <a:cubicBezTo>
                    <a:pt x="72182" y="158086"/>
                    <a:pt x="77108" y="158919"/>
                    <a:pt x="85362" y="157029"/>
                  </a:cubicBezTo>
                  <a:cubicBezTo>
                    <a:pt x="94620" y="154920"/>
                    <a:pt x="100898" y="151043"/>
                    <a:pt x="101867" y="149055"/>
                  </a:cubicBezTo>
                  <a:cubicBezTo>
                    <a:pt x="103156" y="146419"/>
                    <a:pt x="99776" y="139859"/>
                    <a:pt x="97534" y="135518"/>
                  </a:cubicBezTo>
                  <a:cubicBezTo>
                    <a:pt x="95004" y="131649"/>
                    <a:pt x="93467" y="127210"/>
                    <a:pt x="93063" y="122598"/>
                  </a:cubicBezTo>
                  <a:cubicBezTo>
                    <a:pt x="93569" y="113693"/>
                    <a:pt x="100925" y="106728"/>
                    <a:pt x="109831" y="106724"/>
                  </a:cubicBezTo>
                  <a:lnTo>
                    <a:pt x="109924" y="106724"/>
                  </a:lnTo>
                  <a:cubicBezTo>
                    <a:pt x="119183" y="107027"/>
                    <a:pt x="122602" y="110629"/>
                    <a:pt x="130432" y="123777"/>
                  </a:cubicBezTo>
                  <a:cubicBezTo>
                    <a:pt x="131917" y="126426"/>
                    <a:pt x="134324" y="128235"/>
                    <a:pt x="137028" y="129020"/>
                  </a:cubicBezTo>
                  <a:lnTo>
                    <a:pt x="143382" y="128338"/>
                  </a:lnTo>
                  <a:lnTo>
                    <a:pt x="143382" y="137074"/>
                  </a:lnTo>
                  <a:lnTo>
                    <a:pt x="134634" y="138135"/>
                  </a:lnTo>
                  <a:cubicBezTo>
                    <a:pt x="129605" y="136738"/>
                    <a:pt x="125106" y="133428"/>
                    <a:pt x="122316" y="128534"/>
                  </a:cubicBezTo>
                  <a:cubicBezTo>
                    <a:pt x="115042" y="116321"/>
                    <a:pt x="113920" y="116286"/>
                    <a:pt x="109748" y="116148"/>
                  </a:cubicBezTo>
                  <a:lnTo>
                    <a:pt x="109713" y="116148"/>
                  </a:lnTo>
                  <a:cubicBezTo>
                    <a:pt x="105842" y="116199"/>
                    <a:pt x="102670" y="119244"/>
                    <a:pt x="102458" y="123117"/>
                  </a:cubicBezTo>
                  <a:cubicBezTo>
                    <a:pt x="103231" y="125953"/>
                    <a:pt x="104387" y="128667"/>
                    <a:pt x="105894" y="131189"/>
                  </a:cubicBezTo>
                  <a:cubicBezTo>
                    <a:pt x="109548" y="138276"/>
                    <a:pt x="113689" y="146305"/>
                    <a:pt x="110317" y="153199"/>
                  </a:cubicBezTo>
                  <a:cubicBezTo>
                    <a:pt x="107149" y="159677"/>
                    <a:pt x="96427" y="164175"/>
                    <a:pt x="87448" y="166221"/>
                  </a:cubicBezTo>
                  <a:cubicBezTo>
                    <a:pt x="83856" y="167070"/>
                    <a:pt x="80182" y="167530"/>
                    <a:pt x="76488" y="167585"/>
                  </a:cubicBezTo>
                  <a:cubicBezTo>
                    <a:pt x="72445" y="167828"/>
                    <a:pt x="68434" y="166736"/>
                    <a:pt x="65069" y="164473"/>
                  </a:cubicBezTo>
                  <a:cubicBezTo>
                    <a:pt x="57313" y="158349"/>
                    <a:pt x="58089" y="148297"/>
                    <a:pt x="58843" y="138574"/>
                  </a:cubicBezTo>
                  <a:cubicBezTo>
                    <a:pt x="59034" y="136088"/>
                    <a:pt x="59238" y="133550"/>
                    <a:pt x="59289" y="131032"/>
                  </a:cubicBezTo>
                  <a:cubicBezTo>
                    <a:pt x="59387" y="127721"/>
                    <a:pt x="57258" y="124755"/>
                    <a:pt x="54094" y="123796"/>
                  </a:cubicBezTo>
                  <a:cubicBezTo>
                    <a:pt x="50349" y="122795"/>
                    <a:pt x="46494" y="124995"/>
                    <a:pt x="45447" y="128730"/>
                  </a:cubicBezTo>
                  <a:cubicBezTo>
                    <a:pt x="45291" y="129288"/>
                    <a:pt x="45204" y="129858"/>
                    <a:pt x="45189" y="130435"/>
                  </a:cubicBezTo>
                  <a:cubicBezTo>
                    <a:pt x="45091" y="139572"/>
                    <a:pt x="37617" y="146898"/>
                    <a:pt x="28496" y="146800"/>
                  </a:cubicBezTo>
                  <a:cubicBezTo>
                    <a:pt x="23688" y="146749"/>
                    <a:pt x="19140" y="144600"/>
                    <a:pt x="16042" y="140916"/>
                  </a:cubicBezTo>
                  <a:cubicBezTo>
                    <a:pt x="11352" y="135522"/>
                    <a:pt x="7533" y="129430"/>
                    <a:pt x="4713" y="122857"/>
                  </a:cubicBezTo>
                  <a:cubicBezTo>
                    <a:pt x="1639" y="116953"/>
                    <a:pt x="24" y="110397"/>
                    <a:pt x="4" y="103739"/>
                  </a:cubicBezTo>
                  <a:cubicBezTo>
                    <a:pt x="0" y="99638"/>
                    <a:pt x="772" y="95576"/>
                    <a:pt x="2282" y="91769"/>
                  </a:cubicBezTo>
                  <a:lnTo>
                    <a:pt x="2502" y="91298"/>
                  </a:lnTo>
                  <a:cubicBezTo>
                    <a:pt x="6925" y="82943"/>
                    <a:pt x="17273" y="79765"/>
                    <a:pt x="25614" y="84196"/>
                  </a:cubicBezTo>
                  <a:cubicBezTo>
                    <a:pt x="26441" y="84640"/>
                    <a:pt x="27233" y="85146"/>
                    <a:pt x="27982" y="85716"/>
                  </a:cubicBezTo>
                  <a:cubicBezTo>
                    <a:pt x="34087" y="91137"/>
                    <a:pt x="42593" y="93211"/>
                    <a:pt x="45071" y="91821"/>
                  </a:cubicBezTo>
                  <a:lnTo>
                    <a:pt x="45451" y="91624"/>
                  </a:lnTo>
                  <a:cubicBezTo>
                    <a:pt x="47518" y="90685"/>
                    <a:pt x="48435" y="88250"/>
                    <a:pt x="47506" y="86176"/>
                  </a:cubicBezTo>
                  <a:cubicBezTo>
                    <a:pt x="47290" y="85704"/>
                    <a:pt x="46992" y="85272"/>
                    <a:pt x="46620" y="84911"/>
                  </a:cubicBezTo>
                  <a:lnTo>
                    <a:pt x="46196" y="84436"/>
                  </a:lnTo>
                  <a:cubicBezTo>
                    <a:pt x="45784" y="83905"/>
                    <a:pt x="45275" y="83284"/>
                    <a:pt x="44702" y="82577"/>
                  </a:cubicBezTo>
                  <a:cubicBezTo>
                    <a:pt x="39903" y="76689"/>
                    <a:pt x="30962" y="65733"/>
                    <a:pt x="32766" y="55610"/>
                  </a:cubicBezTo>
                  <a:cubicBezTo>
                    <a:pt x="33675" y="50951"/>
                    <a:pt x="36644" y="46956"/>
                    <a:pt x="40836" y="44745"/>
                  </a:cubicBezTo>
                  <a:cubicBezTo>
                    <a:pt x="47588" y="40620"/>
                    <a:pt x="55905" y="39995"/>
                    <a:pt x="63199" y="43063"/>
                  </a:cubicBezTo>
                  <a:cubicBezTo>
                    <a:pt x="72093" y="47325"/>
                    <a:pt x="78386" y="55630"/>
                    <a:pt x="80095" y="65360"/>
                  </a:cubicBezTo>
                  <a:cubicBezTo>
                    <a:pt x="80962" y="70887"/>
                    <a:pt x="84095" y="75797"/>
                    <a:pt x="88730" y="78912"/>
                  </a:cubicBezTo>
                  <a:cubicBezTo>
                    <a:pt x="91298" y="80248"/>
                    <a:pt x="94330" y="80350"/>
                    <a:pt x="96984" y="79199"/>
                  </a:cubicBezTo>
                  <a:cubicBezTo>
                    <a:pt x="99333" y="78594"/>
                    <a:pt x="101337" y="77054"/>
                    <a:pt x="102533" y="74937"/>
                  </a:cubicBezTo>
                  <a:cubicBezTo>
                    <a:pt x="103646" y="72930"/>
                    <a:pt x="103913" y="70557"/>
                    <a:pt x="103266" y="68349"/>
                  </a:cubicBezTo>
                  <a:lnTo>
                    <a:pt x="103082" y="67705"/>
                  </a:lnTo>
                  <a:cubicBezTo>
                    <a:pt x="100772" y="61950"/>
                    <a:pt x="97067" y="56859"/>
                    <a:pt x="92306" y="52896"/>
                  </a:cubicBezTo>
                  <a:cubicBezTo>
                    <a:pt x="87765" y="48681"/>
                    <a:pt x="83797" y="43884"/>
                    <a:pt x="80507" y="38632"/>
                  </a:cubicBezTo>
                  <a:cubicBezTo>
                    <a:pt x="70355" y="21214"/>
                    <a:pt x="83005" y="11197"/>
                    <a:pt x="88412" y="6916"/>
                  </a:cubicBezTo>
                  <a:cubicBezTo>
                    <a:pt x="93961" y="2428"/>
                    <a:pt x="100686" y="142"/>
                    <a:pt x="107435" y="71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1" name="Shape 268">
              <a:extLst>
                <a:ext uri="{FF2B5EF4-FFF2-40B4-BE49-F238E27FC236}">
                  <a16:creationId xmlns:a16="http://schemas.microsoft.com/office/drawing/2014/main" id="{9BA85FDB-B613-1855-E106-89F82172E86C}"/>
                </a:ext>
              </a:extLst>
            </p:cNvPr>
            <p:cNvSpPr/>
            <p:nvPr/>
          </p:nvSpPr>
          <p:spPr>
            <a:xfrm>
              <a:off x="4803528" y="1228299"/>
              <a:ext cx="19761" cy="42677"/>
            </a:xfrm>
            <a:custGeom>
              <a:avLst/>
              <a:gdLst/>
              <a:ahLst/>
              <a:cxnLst/>
              <a:rect l="0" t="0" r="0" b="0"/>
              <a:pathLst>
                <a:path w="19761" h="42677">
                  <a:moveTo>
                    <a:pt x="17153" y="0"/>
                  </a:moveTo>
                  <a:lnTo>
                    <a:pt x="19761" y="227"/>
                  </a:lnTo>
                  <a:lnTo>
                    <a:pt x="19761" y="9049"/>
                  </a:lnTo>
                  <a:lnTo>
                    <a:pt x="19725" y="9046"/>
                  </a:lnTo>
                  <a:cubicBezTo>
                    <a:pt x="16818" y="9808"/>
                    <a:pt x="14172" y="11563"/>
                    <a:pt x="12325" y="14169"/>
                  </a:cubicBezTo>
                  <a:cubicBezTo>
                    <a:pt x="10230" y="16848"/>
                    <a:pt x="10309" y="20627"/>
                    <a:pt x="12509" y="23216"/>
                  </a:cubicBezTo>
                  <a:lnTo>
                    <a:pt x="19761" y="29941"/>
                  </a:lnTo>
                  <a:lnTo>
                    <a:pt x="19761" y="42677"/>
                  </a:lnTo>
                  <a:lnTo>
                    <a:pt x="5352" y="29340"/>
                  </a:lnTo>
                  <a:cubicBezTo>
                    <a:pt x="384" y="23605"/>
                    <a:pt x="0" y="15198"/>
                    <a:pt x="4423" y="9031"/>
                  </a:cubicBezTo>
                  <a:cubicBezTo>
                    <a:pt x="7564" y="4463"/>
                    <a:pt x="12124" y="1366"/>
                    <a:pt x="17153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2" name="Shape 269">
              <a:extLst>
                <a:ext uri="{FF2B5EF4-FFF2-40B4-BE49-F238E27FC236}">
                  <a16:creationId xmlns:a16="http://schemas.microsoft.com/office/drawing/2014/main" id="{4EF8E28A-86A2-3796-65F6-B228F29B19B0}"/>
                </a:ext>
              </a:extLst>
            </p:cNvPr>
            <p:cNvSpPr/>
            <p:nvPr/>
          </p:nvSpPr>
          <p:spPr>
            <a:xfrm>
              <a:off x="4823289" y="1354107"/>
              <a:ext cx="32741" cy="55587"/>
            </a:xfrm>
            <a:custGeom>
              <a:avLst/>
              <a:gdLst/>
              <a:ahLst/>
              <a:cxnLst/>
              <a:rect l="0" t="0" r="0" b="0"/>
              <a:pathLst>
                <a:path w="32741" h="55587">
                  <a:moveTo>
                    <a:pt x="0" y="0"/>
                  </a:moveTo>
                  <a:lnTo>
                    <a:pt x="4150" y="4310"/>
                  </a:lnTo>
                  <a:cubicBezTo>
                    <a:pt x="7404" y="6387"/>
                    <a:pt x="10996" y="7848"/>
                    <a:pt x="14527" y="9284"/>
                  </a:cubicBezTo>
                  <a:cubicBezTo>
                    <a:pt x="21816" y="12250"/>
                    <a:pt x="30079" y="15608"/>
                    <a:pt x="31251" y="24985"/>
                  </a:cubicBezTo>
                  <a:cubicBezTo>
                    <a:pt x="32741" y="36958"/>
                    <a:pt x="14609" y="49804"/>
                    <a:pt x="6747" y="54769"/>
                  </a:cubicBezTo>
                  <a:lnTo>
                    <a:pt x="0" y="55587"/>
                  </a:lnTo>
                  <a:lnTo>
                    <a:pt x="0" y="46850"/>
                  </a:lnTo>
                  <a:lnTo>
                    <a:pt x="2014" y="46634"/>
                  </a:lnTo>
                  <a:cubicBezTo>
                    <a:pt x="13558" y="39327"/>
                    <a:pt x="22420" y="30261"/>
                    <a:pt x="21910" y="26156"/>
                  </a:cubicBezTo>
                  <a:cubicBezTo>
                    <a:pt x="21472" y="22616"/>
                    <a:pt x="18405" y="21037"/>
                    <a:pt x="10990" y="18020"/>
                  </a:cubicBezTo>
                  <a:lnTo>
                    <a:pt x="0" y="126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3" name="Shape 270">
              <a:extLst>
                <a:ext uri="{FF2B5EF4-FFF2-40B4-BE49-F238E27FC236}">
                  <a16:creationId xmlns:a16="http://schemas.microsoft.com/office/drawing/2014/main" id="{936D5E96-9211-6242-DD9C-C5BD94A89157}"/>
                </a:ext>
              </a:extLst>
            </p:cNvPr>
            <p:cNvSpPr/>
            <p:nvPr/>
          </p:nvSpPr>
          <p:spPr>
            <a:xfrm>
              <a:off x="4823289" y="1258240"/>
              <a:ext cx="39776" cy="57403"/>
            </a:xfrm>
            <a:custGeom>
              <a:avLst/>
              <a:gdLst/>
              <a:ahLst/>
              <a:cxnLst/>
              <a:rect l="0" t="0" r="0" b="0"/>
              <a:pathLst>
                <a:path w="39776" h="57403">
                  <a:moveTo>
                    <a:pt x="0" y="0"/>
                  </a:moveTo>
                  <a:lnTo>
                    <a:pt x="31655" y="29355"/>
                  </a:lnTo>
                  <a:cubicBezTo>
                    <a:pt x="37576" y="33256"/>
                    <a:pt x="39776" y="40897"/>
                    <a:pt x="36839" y="47359"/>
                  </a:cubicBezTo>
                  <a:cubicBezTo>
                    <a:pt x="36584" y="47901"/>
                    <a:pt x="36294" y="48427"/>
                    <a:pt x="35968" y="48934"/>
                  </a:cubicBezTo>
                  <a:cubicBezTo>
                    <a:pt x="31749" y="55494"/>
                    <a:pt x="23028" y="57403"/>
                    <a:pt x="16464" y="53196"/>
                  </a:cubicBezTo>
                  <a:cubicBezTo>
                    <a:pt x="16409" y="53180"/>
                    <a:pt x="15507" y="52732"/>
                    <a:pt x="14629" y="52292"/>
                  </a:cubicBezTo>
                  <a:cubicBezTo>
                    <a:pt x="13425" y="51687"/>
                    <a:pt x="12264" y="51083"/>
                    <a:pt x="12143" y="51000"/>
                  </a:cubicBezTo>
                  <a:lnTo>
                    <a:pt x="0" y="43069"/>
                  </a:lnTo>
                  <a:lnTo>
                    <a:pt x="0" y="31845"/>
                  </a:lnTo>
                  <a:lnTo>
                    <a:pt x="16895" y="42873"/>
                  </a:lnTo>
                  <a:cubicBezTo>
                    <a:pt x="17228" y="43053"/>
                    <a:pt x="18024" y="43450"/>
                    <a:pt x="18836" y="43859"/>
                  </a:cubicBezTo>
                  <a:cubicBezTo>
                    <a:pt x="20138" y="44510"/>
                    <a:pt x="21472" y="45210"/>
                    <a:pt x="21605" y="45300"/>
                  </a:cubicBezTo>
                  <a:cubicBezTo>
                    <a:pt x="22640" y="45956"/>
                    <a:pt x="23895" y="46172"/>
                    <a:pt x="25091" y="45901"/>
                  </a:cubicBezTo>
                  <a:cubicBezTo>
                    <a:pt x="26310" y="45638"/>
                    <a:pt x="27377" y="44896"/>
                    <a:pt x="28047" y="43843"/>
                  </a:cubicBezTo>
                  <a:cubicBezTo>
                    <a:pt x="28142" y="43693"/>
                    <a:pt x="28228" y="43540"/>
                    <a:pt x="28306" y="43379"/>
                  </a:cubicBezTo>
                  <a:cubicBezTo>
                    <a:pt x="29287" y="41124"/>
                    <a:pt x="28479" y="38489"/>
                    <a:pt x="26400" y="37173"/>
                  </a:cubicBezTo>
                  <a:lnTo>
                    <a:pt x="0" y="127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4" name="Shape 271">
              <a:extLst>
                <a:ext uri="{FF2B5EF4-FFF2-40B4-BE49-F238E27FC236}">
                  <a16:creationId xmlns:a16="http://schemas.microsoft.com/office/drawing/2014/main" id="{5544F073-7E0A-F1E9-F0E9-21DD4876C37F}"/>
                </a:ext>
              </a:extLst>
            </p:cNvPr>
            <p:cNvSpPr/>
            <p:nvPr/>
          </p:nvSpPr>
          <p:spPr>
            <a:xfrm>
              <a:off x="4823289" y="1152187"/>
              <a:ext cx="143932" cy="210685"/>
            </a:xfrm>
            <a:custGeom>
              <a:avLst/>
              <a:gdLst/>
              <a:ahLst/>
              <a:cxnLst/>
              <a:rect l="0" t="0" r="0" b="0"/>
              <a:pathLst>
                <a:path w="143932" h="210685">
                  <a:moveTo>
                    <a:pt x="82205" y="841"/>
                  </a:moveTo>
                  <a:cubicBezTo>
                    <a:pt x="88496" y="1681"/>
                    <a:pt x="94663" y="3451"/>
                    <a:pt x="100500" y="6122"/>
                  </a:cubicBezTo>
                  <a:cubicBezTo>
                    <a:pt x="125051" y="17467"/>
                    <a:pt x="141481" y="41315"/>
                    <a:pt x="143359" y="68334"/>
                  </a:cubicBezTo>
                  <a:cubicBezTo>
                    <a:pt x="143932" y="79113"/>
                    <a:pt x="135678" y="88317"/>
                    <a:pt x="124918" y="88890"/>
                  </a:cubicBezTo>
                  <a:cubicBezTo>
                    <a:pt x="120424" y="89130"/>
                    <a:pt x="115985" y="87806"/>
                    <a:pt x="112354" y="85143"/>
                  </a:cubicBezTo>
                  <a:cubicBezTo>
                    <a:pt x="108986" y="82672"/>
                    <a:pt x="105582" y="80232"/>
                    <a:pt x="102214" y="77903"/>
                  </a:cubicBezTo>
                  <a:cubicBezTo>
                    <a:pt x="98422" y="75126"/>
                    <a:pt x="93195" y="75432"/>
                    <a:pt x="89752" y="78630"/>
                  </a:cubicBezTo>
                  <a:cubicBezTo>
                    <a:pt x="86062" y="82306"/>
                    <a:pt x="86047" y="88281"/>
                    <a:pt x="89713" y="91978"/>
                  </a:cubicBezTo>
                  <a:cubicBezTo>
                    <a:pt x="90121" y="92386"/>
                    <a:pt x="90563" y="92759"/>
                    <a:pt x="91038" y="93089"/>
                  </a:cubicBezTo>
                  <a:cubicBezTo>
                    <a:pt x="96469" y="96837"/>
                    <a:pt x="102532" y="101252"/>
                    <a:pt x="109064" y="106218"/>
                  </a:cubicBezTo>
                  <a:cubicBezTo>
                    <a:pt x="120095" y="114600"/>
                    <a:pt x="123114" y="129924"/>
                    <a:pt x="116091" y="141874"/>
                  </a:cubicBezTo>
                  <a:cubicBezTo>
                    <a:pt x="114084" y="145449"/>
                    <a:pt x="110715" y="148049"/>
                    <a:pt x="106755" y="149090"/>
                  </a:cubicBezTo>
                  <a:cubicBezTo>
                    <a:pt x="102900" y="150100"/>
                    <a:pt x="98803" y="149526"/>
                    <a:pt x="95371" y="147499"/>
                  </a:cubicBezTo>
                  <a:cubicBezTo>
                    <a:pt x="94771" y="147146"/>
                    <a:pt x="94195" y="146753"/>
                    <a:pt x="93650" y="146321"/>
                  </a:cubicBezTo>
                  <a:cubicBezTo>
                    <a:pt x="88019" y="141855"/>
                    <a:pt x="82062" y="137443"/>
                    <a:pt x="75961" y="133204"/>
                  </a:cubicBezTo>
                  <a:cubicBezTo>
                    <a:pt x="70217" y="129539"/>
                    <a:pt x="62633" y="130828"/>
                    <a:pt x="58417" y="136190"/>
                  </a:cubicBezTo>
                  <a:cubicBezTo>
                    <a:pt x="55280" y="141065"/>
                    <a:pt x="55987" y="147476"/>
                    <a:pt x="60103" y="151553"/>
                  </a:cubicBezTo>
                  <a:cubicBezTo>
                    <a:pt x="66515" y="158227"/>
                    <a:pt x="72420" y="165373"/>
                    <a:pt x="77769" y="172931"/>
                  </a:cubicBezTo>
                  <a:cubicBezTo>
                    <a:pt x="82310" y="179247"/>
                    <a:pt x="82761" y="187638"/>
                    <a:pt x="78922" y="194407"/>
                  </a:cubicBezTo>
                  <a:lnTo>
                    <a:pt x="78659" y="194819"/>
                  </a:lnTo>
                  <a:cubicBezTo>
                    <a:pt x="75267" y="199545"/>
                    <a:pt x="70448" y="203049"/>
                    <a:pt x="64911" y="204812"/>
                  </a:cubicBezTo>
                  <a:cubicBezTo>
                    <a:pt x="50834" y="210685"/>
                    <a:pt x="42176" y="206042"/>
                    <a:pt x="32169" y="200676"/>
                  </a:cubicBezTo>
                  <a:lnTo>
                    <a:pt x="3202" y="185214"/>
                  </a:lnTo>
                  <a:lnTo>
                    <a:pt x="0" y="185381"/>
                  </a:lnTo>
                  <a:lnTo>
                    <a:pt x="0" y="177294"/>
                  </a:lnTo>
                  <a:lnTo>
                    <a:pt x="7621" y="176890"/>
                  </a:lnTo>
                  <a:lnTo>
                    <a:pt x="36612" y="192364"/>
                  </a:lnTo>
                  <a:cubicBezTo>
                    <a:pt x="46148" y="197478"/>
                    <a:pt x="51395" y="200303"/>
                    <a:pt x="61468" y="196037"/>
                  </a:cubicBezTo>
                  <a:lnTo>
                    <a:pt x="61919" y="195872"/>
                  </a:lnTo>
                  <a:cubicBezTo>
                    <a:pt x="65495" y="194768"/>
                    <a:pt x="68628" y="192548"/>
                    <a:pt x="70855" y="189531"/>
                  </a:cubicBezTo>
                  <a:cubicBezTo>
                    <a:pt x="72758" y="185992"/>
                    <a:pt x="72472" y="181675"/>
                    <a:pt x="70122" y="178415"/>
                  </a:cubicBezTo>
                  <a:cubicBezTo>
                    <a:pt x="65052" y="171254"/>
                    <a:pt x="59461" y="164485"/>
                    <a:pt x="53387" y="158157"/>
                  </a:cubicBezTo>
                  <a:cubicBezTo>
                    <a:pt x="46058" y="150768"/>
                    <a:pt x="44991" y="139207"/>
                    <a:pt x="50846" y="130596"/>
                  </a:cubicBezTo>
                  <a:cubicBezTo>
                    <a:pt x="58069" y="121223"/>
                    <a:pt x="71255" y="118953"/>
                    <a:pt x="81188" y="125372"/>
                  </a:cubicBezTo>
                  <a:cubicBezTo>
                    <a:pt x="87588" y="129807"/>
                    <a:pt x="93685" y="134324"/>
                    <a:pt x="99489" y="138924"/>
                  </a:cubicBezTo>
                  <a:cubicBezTo>
                    <a:pt x="101915" y="140857"/>
                    <a:pt x="105445" y="140452"/>
                    <a:pt x="107374" y="138021"/>
                  </a:cubicBezTo>
                  <a:cubicBezTo>
                    <a:pt x="107535" y="137816"/>
                    <a:pt x="107684" y="137600"/>
                    <a:pt x="107817" y="137372"/>
                  </a:cubicBezTo>
                  <a:cubicBezTo>
                    <a:pt x="112585" y="129516"/>
                    <a:pt x="110672" y="119318"/>
                    <a:pt x="103378" y="113732"/>
                  </a:cubicBezTo>
                  <a:cubicBezTo>
                    <a:pt x="96959" y="108853"/>
                    <a:pt x="91011" y="104521"/>
                    <a:pt x="85706" y="100852"/>
                  </a:cubicBezTo>
                  <a:cubicBezTo>
                    <a:pt x="84686" y="100152"/>
                    <a:pt x="83737" y="99351"/>
                    <a:pt x="82882" y="98463"/>
                  </a:cubicBezTo>
                  <a:cubicBezTo>
                    <a:pt x="75640" y="90996"/>
                    <a:pt x="75808" y="79062"/>
                    <a:pt x="83258" y="71802"/>
                  </a:cubicBezTo>
                  <a:cubicBezTo>
                    <a:pt x="89960" y="65509"/>
                    <a:pt x="100171" y="64838"/>
                    <a:pt x="107641" y="70200"/>
                  </a:cubicBezTo>
                  <a:cubicBezTo>
                    <a:pt x="111001" y="72529"/>
                    <a:pt x="114484" y="75019"/>
                    <a:pt x="117915" y="77541"/>
                  </a:cubicBezTo>
                  <a:cubicBezTo>
                    <a:pt x="122416" y="80837"/>
                    <a:pt x="128733" y="79851"/>
                    <a:pt x="132027" y="75342"/>
                  </a:cubicBezTo>
                  <a:cubicBezTo>
                    <a:pt x="133388" y="73476"/>
                    <a:pt x="134070" y="71197"/>
                    <a:pt x="133960" y="68888"/>
                  </a:cubicBezTo>
                  <a:cubicBezTo>
                    <a:pt x="132297" y="45346"/>
                    <a:pt x="117970" y="24577"/>
                    <a:pt x="96579" y="14694"/>
                  </a:cubicBezTo>
                  <a:cubicBezTo>
                    <a:pt x="91575" y="12409"/>
                    <a:pt x="86289" y="10898"/>
                    <a:pt x="80899" y="10183"/>
                  </a:cubicBezTo>
                  <a:cubicBezTo>
                    <a:pt x="75508" y="9469"/>
                    <a:pt x="70013" y="9551"/>
                    <a:pt x="64589" y="10455"/>
                  </a:cubicBezTo>
                  <a:cubicBezTo>
                    <a:pt x="63209" y="10651"/>
                    <a:pt x="61617" y="11146"/>
                    <a:pt x="61244" y="12486"/>
                  </a:cubicBezTo>
                  <a:cubicBezTo>
                    <a:pt x="60989" y="14112"/>
                    <a:pt x="61676" y="15738"/>
                    <a:pt x="63017" y="16681"/>
                  </a:cubicBezTo>
                  <a:cubicBezTo>
                    <a:pt x="72495" y="24365"/>
                    <a:pt x="79145" y="30619"/>
                    <a:pt x="79419" y="30878"/>
                  </a:cubicBezTo>
                  <a:cubicBezTo>
                    <a:pt x="86074" y="37092"/>
                    <a:pt x="86438" y="47534"/>
                    <a:pt x="80235" y="54196"/>
                  </a:cubicBezTo>
                  <a:cubicBezTo>
                    <a:pt x="74036" y="60862"/>
                    <a:pt x="63613" y="61231"/>
                    <a:pt x="56959" y="55017"/>
                  </a:cubicBezTo>
                  <a:cubicBezTo>
                    <a:pt x="56931" y="54989"/>
                    <a:pt x="56904" y="54962"/>
                    <a:pt x="56876" y="54938"/>
                  </a:cubicBezTo>
                  <a:cubicBezTo>
                    <a:pt x="56774" y="54844"/>
                    <a:pt x="49002" y="47577"/>
                    <a:pt x="38764" y="39528"/>
                  </a:cubicBezTo>
                  <a:cubicBezTo>
                    <a:pt x="38439" y="39272"/>
                    <a:pt x="38105" y="39033"/>
                    <a:pt x="37764" y="38813"/>
                  </a:cubicBezTo>
                  <a:cubicBezTo>
                    <a:pt x="31800" y="34987"/>
                    <a:pt x="23871" y="36723"/>
                    <a:pt x="20044" y="42694"/>
                  </a:cubicBezTo>
                  <a:cubicBezTo>
                    <a:pt x="18895" y="44713"/>
                    <a:pt x="19550" y="47282"/>
                    <a:pt x="21518" y="48512"/>
                  </a:cubicBezTo>
                  <a:cubicBezTo>
                    <a:pt x="32415" y="55634"/>
                    <a:pt x="42704" y="63647"/>
                    <a:pt x="52284" y="72470"/>
                  </a:cubicBezTo>
                  <a:cubicBezTo>
                    <a:pt x="59006" y="78708"/>
                    <a:pt x="62006" y="88002"/>
                    <a:pt x="60198" y="97002"/>
                  </a:cubicBezTo>
                  <a:cubicBezTo>
                    <a:pt x="59911" y="98451"/>
                    <a:pt x="59370" y="99834"/>
                    <a:pt x="58598" y="101091"/>
                  </a:cubicBezTo>
                  <a:cubicBezTo>
                    <a:pt x="54970" y="107011"/>
                    <a:pt x="47250" y="108881"/>
                    <a:pt x="41325" y="105271"/>
                  </a:cubicBezTo>
                  <a:lnTo>
                    <a:pt x="35757" y="101625"/>
                  </a:lnTo>
                  <a:cubicBezTo>
                    <a:pt x="34439" y="100302"/>
                    <a:pt x="28604" y="95262"/>
                    <a:pt x="8923" y="85991"/>
                  </a:cubicBezTo>
                  <a:lnTo>
                    <a:pt x="0" y="85161"/>
                  </a:lnTo>
                  <a:lnTo>
                    <a:pt x="0" y="76338"/>
                  </a:lnTo>
                  <a:lnTo>
                    <a:pt x="12935" y="77463"/>
                  </a:lnTo>
                  <a:cubicBezTo>
                    <a:pt x="32117" y="86498"/>
                    <a:pt x="39466" y="92096"/>
                    <a:pt x="42191" y="94739"/>
                  </a:cubicBezTo>
                  <a:lnTo>
                    <a:pt x="46254" y="97234"/>
                  </a:lnTo>
                  <a:cubicBezTo>
                    <a:pt x="47740" y="98125"/>
                    <a:pt x="49665" y="97650"/>
                    <a:pt x="50571" y="96169"/>
                  </a:cubicBezTo>
                  <a:cubicBezTo>
                    <a:pt x="50767" y="95855"/>
                    <a:pt x="50904" y="95505"/>
                    <a:pt x="50971" y="95144"/>
                  </a:cubicBezTo>
                  <a:cubicBezTo>
                    <a:pt x="52139" y="89373"/>
                    <a:pt x="50222" y="83406"/>
                    <a:pt x="45913" y="79399"/>
                  </a:cubicBezTo>
                  <a:cubicBezTo>
                    <a:pt x="36729" y="70938"/>
                    <a:pt x="26859" y="63254"/>
                    <a:pt x="16409" y="56423"/>
                  </a:cubicBezTo>
                  <a:cubicBezTo>
                    <a:pt x="10119" y="52416"/>
                    <a:pt x="8182" y="44104"/>
                    <a:pt x="12048" y="37721"/>
                  </a:cubicBezTo>
                  <a:cubicBezTo>
                    <a:pt x="18648" y="27315"/>
                    <a:pt x="32419" y="24235"/>
                    <a:pt x="42807" y="30846"/>
                  </a:cubicBezTo>
                  <a:cubicBezTo>
                    <a:pt x="42818" y="30854"/>
                    <a:pt x="42830" y="30862"/>
                    <a:pt x="42842" y="30870"/>
                  </a:cubicBezTo>
                  <a:cubicBezTo>
                    <a:pt x="43438" y="31255"/>
                    <a:pt x="44018" y="31667"/>
                    <a:pt x="44579" y="32107"/>
                  </a:cubicBezTo>
                  <a:cubicBezTo>
                    <a:pt x="55421" y="40628"/>
                    <a:pt x="63334" y="48072"/>
                    <a:pt x="63397" y="48135"/>
                  </a:cubicBezTo>
                  <a:cubicBezTo>
                    <a:pt x="66260" y="50782"/>
                    <a:pt x="70726" y="50605"/>
                    <a:pt x="73373" y="47738"/>
                  </a:cubicBezTo>
                  <a:cubicBezTo>
                    <a:pt x="76019" y="44870"/>
                    <a:pt x="75843" y="40396"/>
                    <a:pt x="72981" y="37744"/>
                  </a:cubicBezTo>
                  <a:cubicBezTo>
                    <a:pt x="72706" y="37489"/>
                    <a:pt x="66307" y="31475"/>
                    <a:pt x="57103" y="24007"/>
                  </a:cubicBezTo>
                  <a:cubicBezTo>
                    <a:pt x="52822" y="20723"/>
                    <a:pt x="50892" y="15212"/>
                    <a:pt x="52182" y="9968"/>
                  </a:cubicBezTo>
                  <a:cubicBezTo>
                    <a:pt x="53696" y="5050"/>
                    <a:pt x="58048" y="1554"/>
                    <a:pt x="63170" y="1133"/>
                  </a:cubicBezTo>
                  <a:cubicBezTo>
                    <a:pt x="69500" y="88"/>
                    <a:pt x="75915" y="0"/>
                    <a:pt x="82205" y="841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5" name="Shape 272">
              <a:extLst>
                <a:ext uri="{FF2B5EF4-FFF2-40B4-BE49-F238E27FC236}">
                  <a16:creationId xmlns:a16="http://schemas.microsoft.com/office/drawing/2014/main" id="{21409C41-7419-EFA6-97E1-7E38AFEF64EA}"/>
                </a:ext>
              </a:extLst>
            </p:cNvPr>
            <p:cNvSpPr/>
            <p:nvPr/>
          </p:nvSpPr>
          <p:spPr>
            <a:xfrm>
              <a:off x="4638738" y="1154973"/>
              <a:ext cx="184429" cy="326163"/>
            </a:xfrm>
            <a:custGeom>
              <a:avLst/>
              <a:gdLst/>
              <a:ahLst/>
              <a:cxnLst/>
              <a:rect l="0" t="0" r="0" b="0"/>
              <a:pathLst>
                <a:path w="184429" h="326163">
                  <a:moveTo>
                    <a:pt x="184429" y="0"/>
                  </a:moveTo>
                  <a:lnTo>
                    <a:pt x="184429" y="13196"/>
                  </a:lnTo>
                  <a:lnTo>
                    <a:pt x="171386" y="34605"/>
                  </a:lnTo>
                  <a:cubicBezTo>
                    <a:pt x="150404" y="84285"/>
                    <a:pt x="112363" y="116289"/>
                    <a:pt x="83942" y="126039"/>
                  </a:cubicBezTo>
                  <a:cubicBezTo>
                    <a:pt x="36216" y="142384"/>
                    <a:pt x="10752" y="194394"/>
                    <a:pt x="27069" y="242204"/>
                  </a:cubicBezTo>
                  <a:cubicBezTo>
                    <a:pt x="43385" y="290019"/>
                    <a:pt x="95302" y="315525"/>
                    <a:pt x="143028" y="299180"/>
                  </a:cubicBezTo>
                  <a:lnTo>
                    <a:pt x="184429" y="279153"/>
                  </a:lnTo>
                  <a:lnTo>
                    <a:pt x="184429" y="289566"/>
                  </a:lnTo>
                  <a:lnTo>
                    <a:pt x="146074" y="308104"/>
                  </a:lnTo>
                  <a:cubicBezTo>
                    <a:pt x="145933" y="308152"/>
                    <a:pt x="145792" y="308199"/>
                    <a:pt x="145651" y="308246"/>
                  </a:cubicBezTo>
                  <a:cubicBezTo>
                    <a:pt x="92969" y="326163"/>
                    <a:pt x="35762" y="297899"/>
                    <a:pt x="17881" y="245123"/>
                  </a:cubicBezTo>
                  <a:cubicBezTo>
                    <a:pt x="0" y="192343"/>
                    <a:pt x="28213" y="135038"/>
                    <a:pt x="80895" y="117122"/>
                  </a:cubicBezTo>
                  <a:cubicBezTo>
                    <a:pt x="107332" y="108055"/>
                    <a:pt x="142863" y="77957"/>
                    <a:pt x="162657" y="31093"/>
                  </a:cubicBezTo>
                  <a:lnTo>
                    <a:pt x="162724" y="30928"/>
                  </a:lnTo>
                  <a:cubicBezTo>
                    <a:pt x="166669" y="21608"/>
                    <a:pt x="171909" y="13106"/>
                    <a:pt x="178182" y="5593"/>
                  </a:cubicBezTo>
                  <a:lnTo>
                    <a:pt x="184429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6" name="Shape 273">
              <a:extLst>
                <a:ext uri="{FF2B5EF4-FFF2-40B4-BE49-F238E27FC236}">
                  <a16:creationId xmlns:a16="http://schemas.microsoft.com/office/drawing/2014/main" id="{0EDE3B29-D10A-8327-2C24-F88C78115A3D}"/>
                </a:ext>
              </a:extLst>
            </p:cNvPr>
            <p:cNvSpPr/>
            <p:nvPr/>
          </p:nvSpPr>
          <p:spPr>
            <a:xfrm>
              <a:off x="4823166" y="1124412"/>
              <a:ext cx="185420" cy="320126"/>
            </a:xfrm>
            <a:custGeom>
              <a:avLst/>
              <a:gdLst/>
              <a:ahLst/>
              <a:cxnLst/>
              <a:rect l="0" t="0" r="0" b="0"/>
              <a:pathLst>
                <a:path w="185420" h="320126">
                  <a:moveTo>
                    <a:pt x="71001" y="0"/>
                  </a:moveTo>
                  <a:cubicBezTo>
                    <a:pt x="84412" y="39"/>
                    <a:pt x="97686" y="2710"/>
                    <a:pt x="110041" y="7943"/>
                  </a:cubicBezTo>
                  <a:cubicBezTo>
                    <a:pt x="161367" y="29627"/>
                    <a:pt x="185420" y="88880"/>
                    <a:pt x="163782" y="140293"/>
                  </a:cubicBezTo>
                  <a:cubicBezTo>
                    <a:pt x="133834" y="211196"/>
                    <a:pt x="83844" y="270637"/>
                    <a:pt x="24168" y="308445"/>
                  </a:cubicBezTo>
                  <a:lnTo>
                    <a:pt x="0" y="320126"/>
                  </a:lnTo>
                  <a:lnTo>
                    <a:pt x="0" y="309713"/>
                  </a:lnTo>
                  <a:lnTo>
                    <a:pt x="19334" y="300361"/>
                  </a:lnTo>
                  <a:cubicBezTo>
                    <a:pt x="77320" y="263581"/>
                    <a:pt x="125936" y="205702"/>
                    <a:pt x="155112" y="136620"/>
                  </a:cubicBezTo>
                  <a:cubicBezTo>
                    <a:pt x="159834" y="125401"/>
                    <a:pt x="162276" y="113353"/>
                    <a:pt x="162296" y="101180"/>
                  </a:cubicBezTo>
                  <a:cubicBezTo>
                    <a:pt x="162375" y="50592"/>
                    <a:pt x="121503" y="9514"/>
                    <a:pt x="71001" y="9432"/>
                  </a:cubicBezTo>
                  <a:cubicBezTo>
                    <a:pt x="43512" y="9399"/>
                    <a:pt x="18013" y="21743"/>
                    <a:pt x="958" y="42184"/>
                  </a:cubicBezTo>
                  <a:lnTo>
                    <a:pt x="0" y="43756"/>
                  </a:lnTo>
                  <a:lnTo>
                    <a:pt x="0" y="30561"/>
                  </a:lnTo>
                  <a:lnTo>
                    <a:pt x="15408" y="16765"/>
                  </a:lnTo>
                  <a:cubicBezTo>
                    <a:pt x="31559" y="6052"/>
                    <a:pt x="50791" y="0"/>
                    <a:pt x="71001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08" name="ZoneTexte 107">
            <a:extLst>
              <a:ext uri="{FF2B5EF4-FFF2-40B4-BE49-F238E27FC236}">
                <a16:creationId xmlns:a16="http://schemas.microsoft.com/office/drawing/2014/main" id="{EABEF019-B07A-22C8-3D01-00D06CF8367B}"/>
              </a:ext>
            </a:extLst>
          </p:cNvPr>
          <p:cNvSpPr txBox="1"/>
          <p:nvPr/>
        </p:nvSpPr>
        <p:spPr>
          <a:xfrm>
            <a:off x="680835" y="3981510"/>
            <a:ext cx="10830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Legacy</a:t>
            </a:r>
            <a:r>
              <a:rPr lang="fr-FR" sz="2400" b="1" dirty="0"/>
              <a:t>: </a:t>
            </a:r>
            <a:r>
              <a:rPr lang="fr-FR" sz="2400" dirty="0"/>
              <a:t>Solutions </a:t>
            </a:r>
            <a:r>
              <a:rPr lang="fr-FR" sz="2400" dirty="0" err="1"/>
              <a:t>developed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evolving</a:t>
            </a:r>
            <a:r>
              <a:rPr lang="fr-FR" sz="2400" dirty="0"/>
              <a:t> </a:t>
            </a:r>
            <a:r>
              <a:rPr lang="fr-FR" sz="2400" dirty="0" err="1"/>
              <a:t>needs</a:t>
            </a:r>
            <a:r>
              <a:rPr lang="fr-FR" sz="2400" dirty="0"/>
              <a:t>, </a:t>
            </a:r>
            <a:r>
              <a:rPr lang="fr-FR" sz="2400" dirty="0" err="1"/>
              <a:t>different</a:t>
            </a:r>
            <a:r>
              <a:rPr lang="fr-FR" sz="2400" dirty="0"/>
              <a:t> silos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Deployment</a:t>
            </a:r>
            <a:r>
              <a:rPr lang="fr-FR" sz="2400" b="1" dirty="0"/>
              <a:t> challenges: </a:t>
            </a:r>
            <a:r>
              <a:rPr lang="fr-FR" sz="2400" dirty="0" err="1"/>
              <a:t>SciCAT</a:t>
            </a:r>
            <a:r>
              <a:rPr lang="fr-FR" sz="2400" dirty="0"/>
              <a:t>, </a:t>
            </a:r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fr-FR" sz="2400" dirty="0" err="1"/>
              <a:t>Tracking</a:t>
            </a:r>
            <a:r>
              <a:rPr lang="fr-FR" sz="2400" dirty="0"/>
              <a:t>, VISA, PUMA, DSW,…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Objective:  </a:t>
            </a:r>
            <a:r>
              <a:rPr lang="fr-FR" sz="2400" dirty="0" err="1"/>
              <a:t>Harmonized</a:t>
            </a:r>
            <a:r>
              <a:rPr lang="fr-FR" sz="2400" dirty="0"/>
              <a:t> </a:t>
            </a:r>
            <a:r>
              <a:rPr lang="fr-FR" sz="2400" dirty="0" err="1"/>
              <a:t>Application’s</a:t>
            </a:r>
            <a:r>
              <a:rPr lang="fr-FR" sz="2400" dirty="0"/>
              <a:t> </a:t>
            </a:r>
            <a:r>
              <a:rPr lang="fr-FR" sz="2400" dirty="0" err="1"/>
              <a:t>inter-communication</a:t>
            </a:r>
            <a:r>
              <a:rPr lang="fr-FR" sz="2400" dirty="0"/>
              <a:t> </a:t>
            </a:r>
            <a:r>
              <a:rPr lang="fr-FR" sz="2400" dirty="0" err="1"/>
              <a:t>processes</a:t>
            </a:r>
            <a:r>
              <a:rPr lang="fr-FR" sz="2400" dirty="0"/>
              <a:t>, Mutualise </a:t>
            </a:r>
            <a:r>
              <a:rPr lang="fr-FR" sz="2400" dirty="0" err="1"/>
              <a:t>Resources</a:t>
            </a:r>
            <a:endParaRPr lang="fr-FR" sz="2400" dirty="0"/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2AA32DFA-F4A2-849A-1EE7-40E4E694A1AB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14A5EF2E-916C-C430-CB54-599A43AD886F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33A4A096-BF8D-38A3-9595-191E10E2AB29}"/>
              </a:ext>
            </a:extLst>
          </p:cNvPr>
          <p:cNvSpPr txBox="1"/>
          <p:nvPr/>
        </p:nvSpPr>
        <p:spPr>
          <a:xfrm>
            <a:off x="3311237" y="3429000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Present</a:t>
            </a:r>
            <a:endParaRPr lang="fr-FR" dirty="0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42D81C99-564A-4C78-2DAE-FC72D9CD20CD}"/>
              </a:ext>
            </a:extLst>
          </p:cNvPr>
          <p:cNvSpPr txBox="1"/>
          <p:nvPr/>
        </p:nvSpPr>
        <p:spPr>
          <a:xfrm>
            <a:off x="7409677" y="3429000"/>
            <a:ext cx="8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Future</a:t>
            </a:r>
          </a:p>
        </p:txBody>
      </p:sp>
      <p:sp>
        <p:nvSpPr>
          <p:cNvPr id="114" name="Flèche : droite 113">
            <a:extLst>
              <a:ext uri="{FF2B5EF4-FFF2-40B4-BE49-F238E27FC236}">
                <a16:creationId xmlns:a16="http://schemas.microsoft.com/office/drawing/2014/main" id="{86D0706F-F528-FA37-6244-D10DF6245866}"/>
              </a:ext>
            </a:extLst>
          </p:cNvPr>
          <p:cNvSpPr/>
          <p:nvPr/>
        </p:nvSpPr>
        <p:spPr>
          <a:xfrm>
            <a:off x="1434696" y="56343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F592ADD-0CB2-6FF5-5963-52FD4E584E4B}"/>
              </a:ext>
            </a:extLst>
          </p:cNvPr>
          <p:cNvSpPr txBox="1"/>
          <p:nvPr/>
        </p:nvSpPr>
        <p:spPr>
          <a:xfrm>
            <a:off x="2867891" y="5527477"/>
            <a:ext cx="7384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PLUSS (Plateforme d’Urbanisation du Synchrotron SOLEIL)</a:t>
            </a:r>
          </a:p>
          <a:p>
            <a:r>
              <a:rPr lang="fr-FR" b="1" dirty="0">
                <a:highlight>
                  <a:srgbClr val="00FF00"/>
                </a:highlight>
              </a:rPr>
              <a:t>A Platform for </a:t>
            </a:r>
            <a:r>
              <a:rPr lang="fr-FR" b="1" dirty="0" err="1">
                <a:highlight>
                  <a:srgbClr val="00FF00"/>
                </a:highlight>
              </a:rPr>
              <a:t>exchanging</a:t>
            </a:r>
            <a:r>
              <a:rPr lang="fr-FR" b="1" dirty="0">
                <a:highlight>
                  <a:srgbClr val="00FF00"/>
                </a:highlight>
              </a:rPr>
              <a:t> data </a:t>
            </a:r>
            <a:r>
              <a:rPr lang="fr-FR" b="1" dirty="0" err="1">
                <a:highlight>
                  <a:srgbClr val="00FF00"/>
                </a:highlight>
              </a:rPr>
              <a:t>between</a:t>
            </a:r>
            <a:r>
              <a:rPr lang="fr-FR" b="1" dirty="0">
                <a:highlight>
                  <a:srgbClr val="00FF00"/>
                </a:highlight>
              </a:rPr>
              <a:t> </a:t>
            </a:r>
            <a:r>
              <a:rPr lang="fr-FR" b="1" dirty="0" err="1">
                <a:highlight>
                  <a:srgbClr val="00FF00"/>
                </a:highlight>
              </a:rPr>
              <a:t>heterogeneous</a:t>
            </a:r>
            <a:r>
              <a:rPr lang="fr-FR" b="1" dirty="0">
                <a:highlight>
                  <a:srgbClr val="00FF00"/>
                </a:highlight>
              </a:rPr>
              <a:t> </a:t>
            </a:r>
            <a:r>
              <a:rPr lang="fr-FR" sz="2000" b="1" dirty="0">
                <a:highlight>
                  <a:srgbClr val="00FF00"/>
                </a:highlight>
              </a:rPr>
              <a:t>applications</a:t>
            </a:r>
            <a:endParaRPr lang="fr-FR" b="1" dirty="0">
              <a:highlight>
                <a:srgbClr val="00FF00"/>
              </a:highlight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9D54233-84C0-894F-98AB-2DCFC759C91B}"/>
              </a:ext>
            </a:extLst>
          </p:cNvPr>
          <p:cNvSpPr/>
          <p:nvPr/>
        </p:nvSpPr>
        <p:spPr>
          <a:xfrm>
            <a:off x="1434696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1AD6286C-4D87-307C-A0A8-FC9E54874BF3}"/>
              </a:ext>
            </a:extLst>
          </p:cNvPr>
          <p:cNvSpPr txBox="1"/>
          <p:nvPr/>
        </p:nvSpPr>
        <p:spPr>
          <a:xfrm>
            <a:off x="2867891" y="6180892"/>
            <a:ext cx="738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highlight>
                  <a:srgbClr val="00FF00"/>
                </a:highlight>
              </a:rPr>
              <a:t>Separation</a:t>
            </a:r>
            <a:r>
              <a:rPr lang="fr-FR" b="1" dirty="0">
                <a:highlight>
                  <a:srgbClr val="00FF00"/>
                </a:highlight>
              </a:rPr>
              <a:t> of </a:t>
            </a:r>
            <a:r>
              <a:rPr lang="fr-FR" b="1" dirty="0" err="1">
                <a:highlight>
                  <a:srgbClr val="00FF00"/>
                </a:highlight>
              </a:rPr>
              <a:t>Concerns</a:t>
            </a:r>
            <a:r>
              <a:rPr lang="fr-FR" b="1" dirty="0">
                <a:highlight>
                  <a:srgbClr val="00FF00"/>
                </a:highlight>
              </a:rPr>
              <a:t>: One Application Per Service</a:t>
            </a:r>
          </a:p>
          <a:p>
            <a:r>
              <a:rPr lang="fr-FR" b="1" dirty="0" err="1">
                <a:highlight>
                  <a:srgbClr val="00FF00"/>
                </a:highlight>
              </a:rPr>
              <a:t>Integration</a:t>
            </a:r>
            <a:r>
              <a:rPr lang="fr-FR" b="1" dirty="0">
                <a:highlight>
                  <a:srgbClr val="00FF00"/>
                </a:highlight>
              </a:rPr>
              <a:t>: </a:t>
            </a:r>
            <a:r>
              <a:rPr lang="fr-FR" b="1" dirty="0" err="1">
                <a:highlight>
                  <a:srgbClr val="00FF00"/>
                </a:highlight>
              </a:rPr>
              <a:t>Inter-communication</a:t>
            </a:r>
            <a:r>
              <a:rPr lang="fr-FR" b="1" dirty="0">
                <a:highlight>
                  <a:srgbClr val="00FF00"/>
                </a:highlight>
              </a:rPr>
              <a:t> (APIs, Event </a:t>
            </a:r>
            <a:r>
              <a:rPr lang="fr-FR" b="1" dirty="0" err="1">
                <a:highlight>
                  <a:srgbClr val="00FF00"/>
                </a:highlight>
              </a:rPr>
              <a:t>Based</a:t>
            </a:r>
            <a:endParaRPr lang="fr-FR" b="1" dirty="0">
              <a:highlight>
                <a:srgbClr val="00FF00"/>
              </a:highlight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5668229-28A3-F0FC-2498-FB896F9EA87E}"/>
              </a:ext>
            </a:extLst>
          </p:cNvPr>
          <p:cNvSpPr txBox="1"/>
          <p:nvPr/>
        </p:nvSpPr>
        <p:spPr>
          <a:xfrm>
            <a:off x="9182101" y="6373367"/>
            <a:ext cx="2199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NO MORE SILOS</a:t>
            </a:r>
          </a:p>
        </p:txBody>
      </p:sp>
    </p:spTree>
    <p:extLst>
      <p:ext uri="{BB962C8B-B14F-4D97-AF65-F5344CB8AC3E}">
        <p14:creationId xmlns:p14="http://schemas.microsoft.com/office/powerpoint/2010/main" val="88119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2294-414C-1C47-40CB-DA7F8CB8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DB782-CF04-2568-0C43-177DF3D3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/>
              <a:t>Architecture Base</a:t>
            </a:r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7CD0B373-1F42-10A8-6CDB-72E0DD958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E7282B97-20CB-CB64-3B66-483EF8A0A2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grpSp>
        <p:nvGrpSpPr>
          <p:cNvPr id="3" name="Group 4340">
            <a:extLst>
              <a:ext uri="{FF2B5EF4-FFF2-40B4-BE49-F238E27FC236}">
                <a16:creationId xmlns:a16="http://schemas.microsoft.com/office/drawing/2014/main" id="{7883A08C-7AF5-940D-1757-4821547240F0}"/>
              </a:ext>
            </a:extLst>
          </p:cNvPr>
          <p:cNvGrpSpPr/>
          <p:nvPr/>
        </p:nvGrpSpPr>
        <p:grpSpPr>
          <a:xfrm>
            <a:off x="6096000" y="1703474"/>
            <a:ext cx="5722619" cy="4725671"/>
            <a:chOff x="0" y="0"/>
            <a:chExt cx="5722621" cy="4725937"/>
          </a:xfrm>
        </p:grpSpPr>
        <p:pic>
          <p:nvPicPr>
            <p:cNvPr id="107" name="Picture 339">
              <a:extLst>
                <a:ext uri="{FF2B5EF4-FFF2-40B4-BE49-F238E27FC236}">
                  <a16:creationId xmlns:a16="http://schemas.microsoft.com/office/drawing/2014/main" id="{27E6AF05-71BF-1340-C9B3-A47757E848B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67740" y="0"/>
              <a:ext cx="3788664" cy="2538984"/>
            </a:xfrm>
            <a:prstGeom prst="rect">
              <a:avLst/>
            </a:prstGeom>
          </p:spPr>
        </p:pic>
        <p:pic>
          <p:nvPicPr>
            <p:cNvPr id="111" name="Picture 341">
              <a:extLst>
                <a:ext uri="{FF2B5EF4-FFF2-40B4-BE49-F238E27FC236}">
                  <a16:creationId xmlns:a16="http://schemas.microsoft.com/office/drawing/2014/main" id="{BBF1387E-7E50-9EB9-9925-96383659432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62812" y="195072"/>
              <a:ext cx="3218688" cy="1969008"/>
            </a:xfrm>
            <a:prstGeom prst="rect">
              <a:avLst/>
            </a:prstGeom>
          </p:spPr>
        </p:pic>
        <p:pic>
          <p:nvPicPr>
            <p:cNvPr id="116" name="Picture 343">
              <a:extLst>
                <a:ext uri="{FF2B5EF4-FFF2-40B4-BE49-F238E27FC236}">
                  <a16:creationId xmlns:a16="http://schemas.microsoft.com/office/drawing/2014/main" id="{0F625A41-FB44-FCAC-A583-BC827FF9CB8B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185429"/>
              <a:ext cx="5722621" cy="2540508"/>
            </a:xfrm>
            <a:prstGeom prst="rect">
              <a:avLst/>
            </a:prstGeom>
          </p:spPr>
        </p:pic>
        <p:pic>
          <p:nvPicPr>
            <p:cNvPr id="117" name="Picture 345">
              <a:extLst>
                <a:ext uri="{FF2B5EF4-FFF2-40B4-BE49-F238E27FC236}">
                  <a16:creationId xmlns:a16="http://schemas.microsoft.com/office/drawing/2014/main" id="{33B16767-BF3B-17E0-9C3E-37C8A2AA30F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95072" y="2380488"/>
              <a:ext cx="5152645" cy="1970532"/>
            </a:xfrm>
            <a:prstGeom prst="rect">
              <a:avLst/>
            </a:prstGeom>
          </p:spPr>
        </p:pic>
      </p:grpSp>
      <p:sp>
        <p:nvSpPr>
          <p:cNvPr id="118" name="ZoneTexte 117">
            <a:extLst>
              <a:ext uri="{FF2B5EF4-FFF2-40B4-BE49-F238E27FC236}">
                <a16:creationId xmlns:a16="http://schemas.microsoft.com/office/drawing/2014/main" id="{D88A82E2-0F6D-2268-C2E5-43609E6A2496}"/>
              </a:ext>
            </a:extLst>
          </p:cNvPr>
          <p:cNvSpPr txBox="1"/>
          <p:nvPr/>
        </p:nvSpPr>
        <p:spPr>
          <a:xfrm>
            <a:off x="383459" y="2049601"/>
            <a:ext cx="5907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WSO2 API Manager (Open Source)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Synchronos</a:t>
            </a:r>
            <a:r>
              <a:rPr lang="fr-FR" sz="2400" dirty="0"/>
              <a:t> </a:t>
            </a:r>
            <a:r>
              <a:rPr lang="fr-FR" sz="2400" dirty="0" err="1"/>
              <a:t>Communcations</a:t>
            </a:r>
            <a:endParaRPr lang="fr-FR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WEB API </a:t>
            </a:r>
            <a:r>
              <a:rPr lang="fr-FR" sz="2400" dirty="0" err="1"/>
              <a:t>Catalog</a:t>
            </a:r>
            <a:r>
              <a:rPr lang="fr-FR" sz="2400" dirty="0"/>
              <a:t> (REST, </a:t>
            </a:r>
            <a:r>
              <a:rPr lang="fr-FR" sz="2400" dirty="0" err="1"/>
              <a:t>GraphQL</a:t>
            </a:r>
            <a:r>
              <a:rPr lang="fr-FR" sz="2400" dirty="0"/>
              <a:t>,..)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Controls Usage (</a:t>
            </a:r>
            <a:r>
              <a:rPr lang="fr-FR" sz="2400" dirty="0" err="1"/>
              <a:t>security</a:t>
            </a:r>
            <a:r>
              <a:rPr lang="fr-FR" sz="2400" dirty="0"/>
              <a:t>, quotas,..)</a:t>
            </a:r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Apache KAFKA (Open Source)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Asynchronous</a:t>
            </a:r>
            <a:endParaRPr lang="fr-FR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High </a:t>
            </a:r>
            <a:r>
              <a:rPr lang="fr-FR" sz="2400" dirty="0" err="1"/>
              <a:t>throughput</a:t>
            </a:r>
            <a:r>
              <a:rPr lang="fr-FR" sz="2400" dirty="0"/>
              <a:t> messaging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Existing</a:t>
            </a:r>
            <a:r>
              <a:rPr lang="fr-FR" sz="2400" dirty="0"/>
              <a:t> </a:t>
            </a:r>
            <a:r>
              <a:rPr lang="fr-FR" sz="2400" dirty="0" err="1"/>
              <a:t>Connectors</a:t>
            </a:r>
            <a:endParaRPr lang="fr-FR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265642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47EEC-9340-A8E8-D09C-505DD165A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6A545-9F2C-7EDA-26C4-8F6A71B3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 err="1"/>
              <a:t>SciCAT:Ingestion</a:t>
            </a:r>
            <a:r>
              <a:rPr lang="fr-FR" dirty="0"/>
              <a:t> of </a:t>
            </a:r>
            <a:r>
              <a:rPr lang="fr-FR" dirty="0" err="1"/>
              <a:t>Proposals</a:t>
            </a:r>
            <a:endParaRPr lang="fr-FR" dirty="0"/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E81F3FAF-D808-0FD9-62D7-26BD78607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8B5417D9-6EB8-97EE-7BBE-D81B6E0E33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3C0A4195-2E0F-E8B6-8FD7-3F895F82ED22}"/>
              </a:ext>
            </a:extLst>
          </p:cNvPr>
          <p:cNvSpPr txBox="1"/>
          <p:nvPr/>
        </p:nvSpPr>
        <p:spPr>
          <a:xfrm>
            <a:off x="729822" y="2271273"/>
            <a:ext cx="11295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Sun Set: SOLEIL DUO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REST API to </a:t>
            </a:r>
            <a:r>
              <a:rPr lang="fr-FR" sz="2400" dirty="0" err="1"/>
              <a:t>query</a:t>
            </a:r>
            <a:r>
              <a:rPr lang="fr-FR" sz="2400" dirty="0"/>
              <a:t> </a:t>
            </a:r>
            <a:r>
              <a:rPr lang="fr-FR" sz="2400" dirty="0" err="1"/>
              <a:t>project’s</a:t>
            </a:r>
            <a:r>
              <a:rPr lang="fr-FR" sz="2400" dirty="0"/>
              <a:t> information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Common Producer to </a:t>
            </a:r>
            <a:r>
              <a:rPr lang="fr-FR" sz="2400" dirty="0" err="1"/>
              <a:t>publish</a:t>
            </a:r>
            <a:r>
              <a:rPr lang="fr-FR" sz="2400" dirty="0"/>
              <a:t> DUO Events on a single KAFKA topic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Topic </a:t>
            </a:r>
            <a:r>
              <a:rPr lang="fr-FR" sz="2400" dirty="0" err="1"/>
              <a:t>used</a:t>
            </a:r>
            <a:r>
              <a:rPr lang="fr-FR" sz="2400" dirty="0"/>
              <a:t> by </a:t>
            </a:r>
            <a:r>
              <a:rPr lang="fr-FR" sz="2400" dirty="0" err="1"/>
              <a:t>various</a:t>
            </a:r>
            <a:r>
              <a:rPr lang="fr-FR" sz="2400" dirty="0"/>
              <a:t> applications: </a:t>
            </a:r>
            <a:r>
              <a:rPr lang="fr-FR" sz="2400" dirty="0" err="1"/>
              <a:t>SciCAT</a:t>
            </a:r>
            <a:r>
              <a:rPr lang="fr-FR" sz="2400" dirty="0"/>
              <a:t> and </a:t>
            </a:r>
            <a:r>
              <a:rPr lang="fr-FR" sz="2400" dirty="0" err="1"/>
              <a:t>Sample</a:t>
            </a:r>
            <a:r>
              <a:rPr lang="fr-FR" sz="2400" dirty="0"/>
              <a:t> </a:t>
            </a:r>
            <a:r>
              <a:rPr lang="fr-FR" sz="2400" dirty="0" err="1"/>
              <a:t>Tracking</a:t>
            </a:r>
            <a:r>
              <a:rPr lang="fr-FR" sz="2400" dirty="0"/>
              <a:t> Application</a:t>
            </a:r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SciCAT</a:t>
            </a:r>
            <a:r>
              <a:rPr lang="fr-FR" sz="2400" b="1" dirty="0"/>
              <a:t> Consumer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Ingests</a:t>
            </a:r>
            <a:r>
              <a:rPr lang="fr-FR" sz="2400" dirty="0"/>
              <a:t> </a:t>
            </a:r>
            <a:r>
              <a:rPr lang="fr-FR" sz="2400" dirty="0" err="1"/>
              <a:t>Proposal’s</a:t>
            </a:r>
            <a:r>
              <a:rPr lang="fr-FR" sz="2400" dirty="0"/>
              <a:t> </a:t>
            </a:r>
            <a:r>
              <a:rPr lang="fr-FR" sz="2400" dirty="0" err="1"/>
              <a:t>Metdata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DUO topic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Handles</a:t>
            </a:r>
            <a:r>
              <a:rPr lang="fr-FR" sz="2400" dirty="0"/>
              <a:t> </a:t>
            </a:r>
            <a:r>
              <a:rPr lang="fr-FR" sz="2400" dirty="0" err="1"/>
              <a:t>both</a:t>
            </a:r>
            <a:r>
              <a:rPr lang="fr-FR" sz="2400" dirty="0"/>
              <a:t> Simple and BAG </a:t>
            </a:r>
            <a:r>
              <a:rPr lang="fr-FR" sz="2400" dirty="0" err="1"/>
              <a:t>proposals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63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A2961-13AD-BC3A-EC39-9ACAF089F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7DD81-729A-81B7-12AC-29322776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 err="1"/>
              <a:t>SciCAT:Ingestion</a:t>
            </a:r>
            <a:r>
              <a:rPr lang="fr-FR" dirty="0"/>
              <a:t> of </a:t>
            </a:r>
            <a:r>
              <a:rPr lang="fr-FR" dirty="0" err="1"/>
              <a:t>Datasets</a:t>
            </a:r>
            <a:endParaRPr lang="fr-FR" dirty="0"/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8669D18B-2155-25F0-EDB4-DEA40D707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3DD349AB-43E8-BEB7-7DCD-B4084B9690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484F3D21-4282-1808-054D-3C3629E9A18D}"/>
              </a:ext>
            </a:extLst>
          </p:cNvPr>
          <p:cNvSpPr txBox="1"/>
          <p:nvPr/>
        </p:nvSpPr>
        <p:spPr>
          <a:xfrm>
            <a:off x="383459" y="2959151"/>
            <a:ext cx="5907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Device</a:t>
            </a:r>
            <a:r>
              <a:rPr lang="fr-FR" sz="2400" b="1" dirty="0"/>
              <a:t> Evaluation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Modifie Tango Control System </a:t>
            </a:r>
            <a:r>
              <a:rPr lang="fr-FR" sz="2400" dirty="0" err="1"/>
              <a:t>Devices</a:t>
            </a:r>
            <a:r>
              <a:rPr lang="fr-FR" sz="2400" dirty="0"/>
              <a:t> to </a:t>
            </a:r>
            <a:r>
              <a:rPr lang="fr-FR" sz="2400" dirty="0" err="1"/>
              <a:t>Gather</a:t>
            </a:r>
            <a:r>
              <a:rPr lang="fr-FR" sz="2400" dirty="0"/>
              <a:t> </a:t>
            </a:r>
            <a:r>
              <a:rPr lang="fr-FR" sz="2400" dirty="0" err="1"/>
              <a:t>Metadata</a:t>
            </a:r>
            <a:r>
              <a:rPr lang="fr-FR" sz="2400" dirty="0"/>
              <a:t> information </a:t>
            </a:r>
            <a:r>
              <a:rPr lang="fr-FR" sz="2400" dirty="0" err="1"/>
              <a:t>directly</a:t>
            </a:r>
            <a:endParaRPr lang="fr-FR" sz="2400" dirty="0"/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Kafka </a:t>
            </a:r>
            <a:r>
              <a:rPr lang="fr-FR" sz="2400" b="1" dirty="0" err="1"/>
              <a:t>producer</a:t>
            </a:r>
            <a:r>
              <a:rPr lang="fr-FR" sz="2400" b="1" dirty="0"/>
              <a:t> and consumer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/>
              <a:t>Use of </a:t>
            </a:r>
            <a:r>
              <a:rPr lang="fr-FR" sz="2400" dirty="0" err="1"/>
              <a:t>KsqlDB</a:t>
            </a:r>
            <a:r>
              <a:rPr lang="fr-FR" sz="2400" dirty="0"/>
              <a:t> to </a:t>
            </a:r>
            <a:r>
              <a:rPr lang="fr-FR" sz="2400" dirty="0" err="1"/>
              <a:t>integrate</a:t>
            </a:r>
            <a:r>
              <a:rPr lang="fr-FR" sz="2400" dirty="0"/>
              <a:t> </a:t>
            </a:r>
            <a:r>
              <a:rPr lang="fr-FR" sz="2400" dirty="0" err="1"/>
              <a:t>metadata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DUO topics</a:t>
            </a:r>
          </a:p>
        </p:txBody>
      </p:sp>
      <p:pic>
        <p:nvPicPr>
          <p:cNvPr id="4" name="Picture 649">
            <a:extLst>
              <a:ext uri="{FF2B5EF4-FFF2-40B4-BE49-F238E27FC236}">
                <a16:creationId xmlns:a16="http://schemas.microsoft.com/office/drawing/2014/main" id="{F8DB4C44-1EEF-04BD-12EB-14F8ECEC6B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85946" y="1639339"/>
            <a:ext cx="5522595" cy="4853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AF6CED-BBFB-5467-DE03-101BD3FA7A35}"/>
              </a:ext>
            </a:extLst>
          </p:cNvPr>
          <p:cNvSpPr txBox="1"/>
          <p:nvPr/>
        </p:nvSpPr>
        <p:spPr>
          <a:xfrm>
            <a:off x="1848783" y="2062484"/>
            <a:ext cx="297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Ongoing</a:t>
            </a:r>
            <a:r>
              <a:rPr lang="fr-FR" sz="3600" dirty="0"/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7042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88F3A-1AD9-DB0E-268A-490D9DE0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1DC67-9FE3-3B28-4564-547AD6C8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 err="1"/>
              <a:t>SciCAT:Dataset</a:t>
            </a:r>
            <a:r>
              <a:rPr lang="fr-FR" dirty="0"/>
              <a:t> Access</a:t>
            </a:r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472AB810-EE94-670F-4DB7-C7ECEA0BC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7016B548-8367-BA6C-B63E-CE26C363A5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FFAFE874-4690-65EB-F71D-28AC1CFA37B7}"/>
              </a:ext>
            </a:extLst>
          </p:cNvPr>
          <p:cNvSpPr txBox="1"/>
          <p:nvPr/>
        </p:nvSpPr>
        <p:spPr>
          <a:xfrm>
            <a:off x="383459" y="2959151"/>
            <a:ext cx="5907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Two</a:t>
            </a:r>
            <a:r>
              <a:rPr lang="fr-FR" sz="2400" b="1" dirty="0"/>
              <a:t> options </a:t>
            </a:r>
            <a:r>
              <a:rPr lang="fr-FR" sz="2400" b="1" dirty="0" err="1"/>
              <a:t>evaluated</a:t>
            </a:r>
            <a:endParaRPr lang="fr-FR" sz="24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b="1" dirty="0"/>
              <a:t>Mirroring System</a:t>
            </a:r>
            <a:r>
              <a:rPr lang="fr-FR" sz="2400" dirty="0"/>
              <a:t>:</a:t>
            </a:r>
          </a:p>
          <a:p>
            <a:pPr lvl="1"/>
            <a:r>
              <a:rPr lang="fr-FR" sz="2400" dirty="0"/>
              <a:t>Mirror </a:t>
            </a:r>
            <a:r>
              <a:rPr lang="fr-FR" sz="2400" dirty="0" err="1"/>
              <a:t>experimental</a:t>
            </a:r>
            <a:r>
              <a:rPr lang="fr-FR" sz="2400" dirty="0"/>
              <a:t> data </a:t>
            </a:r>
            <a:r>
              <a:rPr lang="fr-FR" sz="2400" dirty="0" err="1"/>
              <a:t>storage</a:t>
            </a:r>
            <a:r>
              <a:rPr lang="fr-FR" sz="2400" dirty="0"/>
              <a:t> for </a:t>
            </a:r>
            <a:r>
              <a:rPr lang="fr-FR" sz="2400" dirty="0" err="1"/>
              <a:t>requested</a:t>
            </a:r>
            <a:r>
              <a:rPr lang="fr-FR" sz="2400" dirty="0"/>
              <a:t>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b="1" dirty="0"/>
              <a:t>Archive </a:t>
            </a:r>
            <a:r>
              <a:rPr lang="fr-FR" sz="2400" b="1" dirty="0" err="1"/>
              <a:t>creation</a:t>
            </a:r>
            <a:r>
              <a:rPr lang="fr-FR" sz="2400" dirty="0"/>
              <a:t>:</a:t>
            </a:r>
          </a:p>
          <a:p>
            <a:pPr lvl="1"/>
            <a:r>
              <a:rPr lang="fr-FR" sz="2400" dirty="0" err="1"/>
              <a:t>Create</a:t>
            </a:r>
            <a:r>
              <a:rPr lang="fr-FR" sz="2400" dirty="0"/>
              <a:t> an archive of </a:t>
            </a:r>
            <a:r>
              <a:rPr lang="fr-FR" sz="2400" dirty="0" err="1"/>
              <a:t>requested</a:t>
            </a:r>
            <a:r>
              <a:rPr lang="fr-FR" sz="2400" dirty="0"/>
              <a:t> data</a:t>
            </a:r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err="1"/>
              <a:t>Acess</a:t>
            </a:r>
            <a:r>
              <a:rPr lang="fr-FR" sz="2400" b="1" dirty="0"/>
              <a:t> Method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Globus</a:t>
            </a:r>
            <a:r>
              <a:rPr lang="fr-FR" sz="2400" dirty="0"/>
              <a:t> Public Endpoint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2E95CF-EA17-1F8F-3598-FE7AF3F1B8C9}"/>
              </a:ext>
            </a:extLst>
          </p:cNvPr>
          <p:cNvSpPr txBox="1"/>
          <p:nvPr/>
        </p:nvSpPr>
        <p:spPr>
          <a:xfrm>
            <a:off x="1848783" y="2062484"/>
            <a:ext cx="297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Ongoing</a:t>
            </a:r>
            <a:r>
              <a:rPr lang="fr-FR" sz="3600" dirty="0"/>
              <a:t> Work</a:t>
            </a:r>
          </a:p>
        </p:txBody>
      </p:sp>
      <p:pic>
        <p:nvPicPr>
          <p:cNvPr id="3" name="Picture 733">
            <a:extLst>
              <a:ext uri="{FF2B5EF4-FFF2-40B4-BE49-F238E27FC236}">
                <a16:creationId xmlns:a16="http://schemas.microsoft.com/office/drawing/2014/main" id="{E61B4CC5-25A5-3140-670A-0DEB1E8C88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71380" y="1429680"/>
            <a:ext cx="4150995" cy="50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7AD3-6E4B-34B5-13F4-16FF0B87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842CF-139A-137F-173F-F4876565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104117"/>
            <a:ext cx="8513618" cy="1325563"/>
          </a:xfrm>
        </p:spPr>
        <p:txBody>
          <a:bodyPr/>
          <a:lstStyle/>
          <a:p>
            <a:pPr algn="r"/>
            <a:r>
              <a:rPr lang="fr-FR" dirty="0" err="1"/>
              <a:t>SciCAT:AAI</a:t>
            </a:r>
            <a:endParaRPr lang="fr-FR" dirty="0"/>
          </a:p>
        </p:txBody>
      </p:sp>
      <p:pic>
        <p:nvPicPr>
          <p:cNvPr id="109" name="Picture 5243">
            <a:extLst>
              <a:ext uri="{FF2B5EF4-FFF2-40B4-BE49-F238E27FC236}">
                <a16:creationId xmlns:a16="http://schemas.microsoft.com/office/drawing/2014/main" id="{6C63485B-2836-C23F-396C-0BF9EDFB3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51170"/>
            <a:ext cx="551180" cy="1306830"/>
          </a:xfrm>
          <a:prstGeom prst="rect">
            <a:avLst/>
          </a:prstGeom>
        </p:spPr>
      </p:pic>
      <p:pic>
        <p:nvPicPr>
          <p:cNvPr id="110" name="Picture 292">
            <a:extLst>
              <a:ext uri="{FF2B5EF4-FFF2-40B4-BE49-F238E27FC236}">
                <a16:creationId xmlns:a16="http://schemas.microsoft.com/office/drawing/2014/main" id="{FE1B3EDD-DFF2-5591-EA35-BDAB59E56A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04" y="365125"/>
            <a:ext cx="1192992" cy="803549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7A5B75C3-C8FD-E395-72B6-8163767E7168}"/>
              </a:ext>
            </a:extLst>
          </p:cNvPr>
          <p:cNvSpPr txBox="1"/>
          <p:nvPr/>
        </p:nvSpPr>
        <p:spPr>
          <a:xfrm>
            <a:off x="729822" y="2271273"/>
            <a:ext cx="11295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IAM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Keycloak</a:t>
            </a:r>
            <a:endParaRPr lang="fr-FR" sz="24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Implementing</a:t>
            </a:r>
            <a:r>
              <a:rPr lang="fr-FR" sz="2400" dirty="0"/>
              <a:t> </a:t>
            </a:r>
            <a:r>
              <a:rPr lang="fr-FR" sz="2400" dirty="0" err="1"/>
              <a:t>Keycloak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IAM </a:t>
            </a:r>
            <a:r>
              <a:rPr lang="fr-FR" sz="2400" dirty="0" err="1"/>
              <a:t>based</a:t>
            </a:r>
            <a:r>
              <a:rPr lang="fr-FR" sz="2400" dirty="0"/>
              <a:t> on DUO information</a:t>
            </a:r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Evaluation of Autorisation solution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DUO’s</a:t>
            </a:r>
            <a:r>
              <a:rPr lang="fr-FR" sz="2400" dirty="0"/>
              <a:t> REST API: Use of </a:t>
            </a:r>
            <a:r>
              <a:rPr lang="fr-FR" sz="2400" dirty="0" err="1"/>
              <a:t>Endpoints</a:t>
            </a:r>
            <a:endParaRPr lang="fr-FR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Database</a:t>
            </a:r>
            <a:r>
              <a:rPr lang="fr-FR" sz="2400" dirty="0"/>
              <a:t> </a:t>
            </a:r>
            <a:r>
              <a:rPr lang="fr-FR" sz="2400" dirty="0" err="1"/>
              <a:t>Integration</a:t>
            </a:r>
            <a:r>
              <a:rPr lang="fr-FR" sz="2400" dirty="0"/>
              <a:t>: Direct Access to a </a:t>
            </a:r>
            <a:r>
              <a:rPr lang="fr-FR" sz="2400" dirty="0" err="1"/>
              <a:t>DUO’s</a:t>
            </a:r>
            <a:r>
              <a:rPr lang="fr-FR" sz="2400" dirty="0"/>
              <a:t> </a:t>
            </a:r>
            <a:r>
              <a:rPr lang="fr-FR" sz="2400" dirty="0" err="1"/>
              <a:t>database</a:t>
            </a:r>
            <a:r>
              <a:rPr lang="fr-FR" sz="2400" dirty="0"/>
              <a:t> </a:t>
            </a:r>
            <a:r>
              <a:rPr lang="fr-FR" sz="2400" dirty="0" err="1"/>
              <a:t>view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959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AE91BBB-4B82-6497-968A-4498CC56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861048"/>
            <a:ext cx="10441160" cy="825975"/>
          </a:xfrm>
        </p:spPr>
        <p:txBody>
          <a:bodyPr>
            <a:normAutofit/>
          </a:bodyPr>
          <a:lstStyle/>
          <a:p>
            <a:pPr algn="r"/>
            <a:r>
              <a:rPr lang="en-US" b="0" i="0" dirty="0">
                <a:effectLst/>
                <a:latin typeface="arial" panose="020B0604020202020204" pitchFamily="34" charset="0"/>
              </a:rPr>
              <a:t>SOLEIL flash report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099621C-1A9C-95AE-6E77-5A0A47943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>
                <a:latin typeface="arial" panose="020B0604020202020204" pitchFamily="34" charset="0"/>
              </a:rPr>
              <a:t>@ISPyB / </a:t>
            </a:r>
            <a:r>
              <a:rPr lang="fr-FR" dirty="0" err="1">
                <a:latin typeface="arial" panose="020B0604020202020204" pitchFamily="34" charset="0"/>
              </a:rPr>
              <a:t>MXCuBe</a:t>
            </a:r>
            <a:r>
              <a:rPr lang="fr-FR" dirty="0">
                <a:latin typeface="arial" panose="020B0604020202020204" pitchFamily="34" charset="0"/>
              </a:rPr>
              <a:t> meeting 2024/11/20</a:t>
            </a:r>
            <a:endParaRPr lang="fr-FR" dirty="0"/>
          </a:p>
        </p:txBody>
      </p:sp>
      <p:sp>
        <p:nvSpPr>
          <p:cNvPr id="2" name="Sous-titre 4">
            <a:extLst>
              <a:ext uri="{FF2B5EF4-FFF2-40B4-BE49-F238E27FC236}">
                <a16:creationId xmlns:a16="http://schemas.microsoft.com/office/drawing/2014/main" id="{85FB6067-4805-D148-AC0E-F4DB82702203}"/>
              </a:ext>
            </a:extLst>
          </p:cNvPr>
          <p:cNvSpPr txBox="1">
            <a:spLocks/>
          </p:cNvSpPr>
          <p:nvPr/>
        </p:nvSpPr>
        <p:spPr>
          <a:xfrm>
            <a:off x="2207568" y="6237312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Majid OUNSY, Tatiana ISABET, Idrissou CHADO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5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57B3-F2D9-9F6F-AFEB-932EDEE7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8354D08-9336-8502-5E10-9A80E57F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90" y="0"/>
            <a:ext cx="11088582" cy="565200"/>
          </a:xfrm>
        </p:spPr>
        <p:txBody>
          <a:bodyPr/>
          <a:lstStyle/>
          <a:p>
            <a:r>
              <a:rPr lang="fr-FR" dirty="0"/>
              <a:t>SOLEIL </a:t>
            </a:r>
            <a:r>
              <a:rPr lang="fr-FR" dirty="0" err="1"/>
              <a:t>status</a:t>
            </a:r>
            <a:r>
              <a:rPr lang="fr-FR" dirty="0"/>
              <a:t> report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C436AF-41ED-43F5-45F3-C5716D52B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F68DC1-9714-17B2-98C0-D95D64BDE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20CC9-C982-429E-97C9-9F71A6603CFC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7A87BD-E22A-8948-D2F1-6BC3160A5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620688"/>
            <a:ext cx="11809312" cy="6111312"/>
          </a:xfrm>
        </p:spPr>
        <p:txBody>
          <a:bodyPr/>
          <a:lstStyle/>
          <a:p>
            <a:r>
              <a:rPr lang="fr-FR" sz="3000" dirty="0"/>
              <a:t>Production </a:t>
            </a:r>
            <a:r>
              <a:rPr lang="fr-FR" sz="3000" dirty="0" err="1"/>
              <a:t>status</a:t>
            </a:r>
            <a:r>
              <a:rPr lang="fr-FR" sz="3000" dirty="0"/>
              <a:t>:</a:t>
            </a:r>
          </a:p>
          <a:p>
            <a:pPr lvl="1"/>
            <a:r>
              <a:rPr lang="fr-FR" dirty="0" err="1"/>
              <a:t>Two</a:t>
            </a:r>
            <a:r>
              <a:rPr lang="fr-FR" dirty="0"/>
              <a:t> versions: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ISPyB</a:t>
            </a:r>
            <a:r>
              <a:rPr lang="fr-FR" dirty="0"/>
              <a:t> 5.23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Keycloak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/>
              <a:t>EXI2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Keycloak</a:t>
            </a:r>
            <a:endParaRPr lang="fr-FR" sz="2000" dirty="0"/>
          </a:p>
          <a:p>
            <a:pPr lvl="1"/>
            <a:r>
              <a:rPr lang="fr-FR" dirty="0"/>
              <a:t>Link to </a:t>
            </a:r>
            <a:r>
              <a:rPr lang="fr-FR" dirty="0" err="1"/>
              <a:t>MXCube</a:t>
            </a:r>
            <a:r>
              <a:rPr lang="fr-FR" dirty="0"/>
              <a:t> and SAXS </a:t>
            </a:r>
            <a:r>
              <a:rPr lang="fr-FR" dirty="0" err="1"/>
              <a:t>measurements</a:t>
            </a:r>
            <a:endParaRPr lang="fr-FR" dirty="0"/>
          </a:p>
          <a:p>
            <a:pPr lvl="1"/>
            <a:endParaRPr lang="fr-FR" sz="3200" dirty="0"/>
          </a:p>
          <a:p>
            <a:r>
              <a:rPr lang="fr-FR" sz="3000" dirty="0" err="1"/>
              <a:t>pyISPyB</a:t>
            </a:r>
            <a:r>
              <a:rPr lang="fr-FR" sz="3000" dirty="0"/>
              <a:t> </a:t>
            </a:r>
            <a:r>
              <a:rPr lang="fr-FR" sz="3000" dirty="0" err="1"/>
              <a:t>status</a:t>
            </a:r>
            <a:r>
              <a:rPr lang="fr-FR" sz="3000" dirty="0"/>
              <a:t>:</a:t>
            </a:r>
          </a:p>
          <a:p>
            <a:pPr lvl="1"/>
            <a:r>
              <a:rPr lang="fr-FR" dirty="0"/>
              <a:t>SOLEIL &amp; MAXIV: </a:t>
            </a:r>
          </a:p>
          <a:p>
            <a:pPr lvl="2"/>
            <a:r>
              <a:rPr lang="fr-FR" sz="2000" dirty="0"/>
              <a:t>Full installation of </a:t>
            </a:r>
            <a:r>
              <a:rPr lang="fr-FR" sz="2000" dirty="0" err="1"/>
              <a:t>pyISPyB</a:t>
            </a:r>
            <a:r>
              <a:rPr lang="fr-FR" sz="2000" dirty="0"/>
              <a:t> (frontend &amp; backend) </a:t>
            </a:r>
            <a:r>
              <a:rPr lang="fr-FR" sz="2000" dirty="0" err="1"/>
              <a:t>under</a:t>
            </a:r>
            <a:r>
              <a:rPr lang="fr-FR" sz="2000" dirty="0"/>
              <a:t> joint efforts</a:t>
            </a:r>
          </a:p>
          <a:p>
            <a:pPr lvl="3"/>
            <a:r>
              <a:rPr lang="fr-FR" sz="1800" dirty="0" err="1"/>
              <a:t>Some</a:t>
            </a:r>
            <a:r>
              <a:rPr lang="fr-FR" sz="1800" dirty="0"/>
              <a:t> issues </a:t>
            </a:r>
            <a:r>
              <a:rPr lang="fr-FR" sz="1800" dirty="0" err="1"/>
              <a:t>remain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solved</a:t>
            </a:r>
            <a:endParaRPr lang="fr-FR" sz="1800" dirty="0"/>
          </a:p>
          <a:p>
            <a:pPr lvl="2"/>
            <a:r>
              <a:rPr lang="fr-FR" sz="2000" dirty="0"/>
              <a:t>Aim to </a:t>
            </a:r>
            <a:r>
              <a:rPr lang="fr-FR" sz="2000" dirty="0" err="1"/>
              <a:t>share</a:t>
            </a:r>
            <a:r>
              <a:rPr lang="fr-FR" sz="2000" dirty="0"/>
              <a:t> </a:t>
            </a:r>
            <a:r>
              <a:rPr lang="fr-FR" sz="2000" dirty="0" err="1"/>
              <a:t>experience</a:t>
            </a:r>
            <a:r>
              <a:rPr lang="fr-FR" sz="2000" dirty="0"/>
              <a:t> on </a:t>
            </a:r>
            <a:r>
              <a:rPr lang="fr-FR" sz="2000" dirty="0" err="1"/>
              <a:t>functional</a:t>
            </a:r>
            <a:r>
              <a:rPr lang="fr-FR" sz="2000" dirty="0"/>
              <a:t> &amp; </a:t>
            </a:r>
            <a:r>
              <a:rPr lang="fr-FR" sz="2000" dirty="0" err="1"/>
              <a:t>technical</a:t>
            </a:r>
            <a:r>
              <a:rPr lang="fr-FR" sz="2000" dirty="0"/>
              <a:t> </a:t>
            </a:r>
            <a:r>
              <a:rPr lang="fr-FR" sz="2000" dirty="0" err="1"/>
              <a:t>requirements</a:t>
            </a:r>
            <a:endParaRPr lang="fr-FR" sz="2000" dirty="0"/>
          </a:p>
          <a:p>
            <a:pPr lvl="2"/>
            <a:r>
              <a:rPr lang="fr-FR" sz="2200" dirty="0"/>
              <a:t>MX </a:t>
            </a:r>
            <a:r>
              <a:rPr lang="fr-FR" sz="2200" dirty="0" err="1"/>
              <a:t>stuffs</a:t>
            </a:r>
            <a:r>
              <a:rPr lang="fr-FR" sz="2200" dirty="0"/>
              <a:t> migration </a:t>
            </a:r>
            <a:r>
              <a:rPr lang="fr-FR" sz="2200" dirty="0" err="1"/>
              <a:t>from</a:t>
            </a:r>
            <a:r>
              <a:rPr lang="fr-FR" sz="2200" dirty="0"/>
              <a:t> </a:t>
            </a:r>
            <a:r>
              <a:rPr lang="fr-FR" sz="2200" dirty="0" err="1"/>
              <a:t>ISPyB</a:t>
            </a:r>
            <a:r>
              <a:rPr lang="fr-FR" sz="2200" dirty="0"/>
              <a:t> to </a:t>
            </a:r>
            <a:r>
              <a:rPr lang="fr-FR" sz="2200" dirty="0" err="1"/>
              <a:t>pyISPyB</a:t>
            </a:r>
            <a:r>
              <a:rPr lang="fr-FR" sz="2200" dirty="0"/>
              <a:t> is </a:t>
            </a:r>
            <a:r>
              <a:rPr lang="fr-FR" sz="2200" dirty="0" err="1"/>
              <a:t>ongoing</a:t>
            </a:r>
            <a:endParaRPr lang="fr-FR" sz="2200" dirty="0"/>
          </a:p>
          <a:p>
            <a:pPr lvl="1"/>
            <a:r>
              <a:rPr lang="fr-FR" dirty="0" err="1"/>
              <a:t>Forseen</a:t>
            </a:r>
            <a:r>
              <a:rPr lang="fr-FR" dirty="0"/>
              <a:t> :</a:t>
            </a:r>
          </a:p>
          <a:p>
            <a:pPr lvl="2"/>
            <a:r>
              <a:rPr lang="fr-FR" dirty="0"/>
              <a:t>SOLEIL </a:t>
            </a:r>
            <a:r>
              <a:rPr lang="fr-FR" dirty="0" err="1"/>
              <a:t>expects</a:t>
            </a:r>
            <a:r>
              <a:rPr lang="fr-FR" dirty="0"/>
              <a:t> to use </a:t>
            </a:r>
            <a:r>
              <a:rPr lang="fr-FR" dirty="0" err="1"/>
              <a:t>pyISPyB’s</a:t>
            </a:r>
            <a:r>
              <a:rPr lang="fr-FR" dirty="0"/>
              <a:t> </a:t>
            </a:r>
            <a:r>
              <a:rPr lang="fr-FR" dirty="0" err="1"/>
              <a:t>CryoEM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on </a:t>
            </a:r>
            <a:r>
              <a:rPr lang="fr-FR" dirty="0" err="1"/>
              <a:t>its</a:t>
            </a:r>
            <a:r>
              <a:rPr lang="fr-FR" dirty="0"/>
              <a:t> new </a:t>
            </a:r>
            <a:r>
              <a:rPr lang="fr-FR" dirty="0" err="1"/>
              <a:t>CryOEM</a:t>
            </a:r>
            <a:r>
              <a:rPr lang="fr-FR" dirty="0"/>
              <a:t> installation</a:t>
            </a:r>
          </a:p>
          <a:p>
            <a:pPr lvl="2"/>
            <a:r>
              <a:rPr lang="fr-FR" dirty="0"/>
              <a:t>SOLEIL </a:t>
            </a:r>
            <a:r>
              <a:rPr lang="fr-FR" dirty="0" err="1"/>
              <a:t>expects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BioSAXS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pyISPyB</a:t>
            </a:r>
            <a:r>
              <a:rPr lang="fr-FR" dirty="0"/>
              <a:t> (in the long </a:t>
            </a:r>
            <a:r>
              <a:rPr lang="fr-FR" dirty="0" err="1"/>
              <a:t>term</a:t>
            </a:r>
            <a:r>
              <a:rPr lang="fr-FR" dirty="0"/>
              <a:t>)</a:t>
            </a:r>
          </a:p>
          <a:p>
            <a:pPr lvl="3"/>
            <a:endParaRPr lang="en-US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676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413</Words>
  <Application>Microsoft Office PowerPoint</Application>
  <PresentationFormat>Grand écran</PresentationFormat>
  <Paragraphs>85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Arial</vt:lpstr>
      <vt:lpstr>Calibri</vt:lpstr>
      <vt:lpstr>Courier New</vt:lpstr>
      <vt:lpstr>Wingdings</vt:lpstr>
      <vt:lpstr>Thème Office</vt:lpstr>
      <vt:lpstr>Couverture</vt:lpstr>
      <vt:lpstr>Diapositive - Fond blanc</vt:lpstr>
      <vt:lpstr>SOLEIL SciCAT Status</vt:lpstr>
      <vt:lpstr>Context: SOLEIL Upgrade  (Towards SOLEIL II)</vt:lpstr>
      <vt:lpstr>Architecture Base</vt:lpstr>
      <vt:lpstr>SciCAT:Ingestion of Proposals</vt:lpstr>
      <vt:lpstr>SciCAT:Ingestion of Datasets</vt:lpstr>
      <vt:lpstr>SciCAT:Dataset Access</vt:lpstr>
      <vt:lpstr>SciCAT:AAI</vt:lpstr>
      <vt:lpstr>SOLEIL flash report</vt:lpstr>
      <vt:lpstr>SOLEIL status report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OUNSY Majid</dc:creator>
  <cp:lastModifiedBy>OUNSY Majid</cp:lastModifiedBy>
  <cp:revision>20</cp:revision>
  <dcterms:created xsi:type="dcterms:W3CDTF">2024-11-19T16:07:11Z</dcterms:created>
  <dcterms:modified xsi:type="dcterms:W3CDTF">2024-11-20T12:51:11Z</dcterms:modified>
</cp:coreProperties>
</file>