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166634243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166634243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166634243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3166634243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1666342434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1666342434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1666342434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1666342434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1666342434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1666342434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LIMS Site Report	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HZB-BESSY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3801750" y="3473350"/>
            <a:ext cx="15405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David James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20.11.2025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Brief beamlines summary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45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Michael will give a more detailed briefing of our beamlines on Friday</a:t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6077" y="79588"/>
            <a:ext cx="8259425" cy="4984325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4952995" y="4028100"/>
            <a:ext cx="3454500" cy="11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600">
                <a:solidFill>
                  <a:srgbClr val="FF0000"/>
                </a:solidFill>
              </a:rPr>
              <a:t>REMOTE</a:t>
            </a:r>
            <a:endParaRPr b="1" sz="56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/>
          <p:nvPr/>
        </p:nvSpPr>
        <p:spPr>
          <a:xfrm>
            <a:off x="4905475" y="979625"/>
            <a:ext cx="3126000" cy="1712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EXI</a:t>
            </a:r>
            <a:r>
              <a:rPr lang="en" sz="1800"/>
              <a:t>: 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nstalled, not yet operational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Works mostly out-of-the-box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Will need to develop a CATS sample changer GUI</a:t>
            </a:r>
            <a:endParaRPr/>
          </a:p>
        </p:txBody>
      </p:sp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LIMS Statu</a:t>
            </a:r>
            <a:r>
              <a:rPr lang="en"/>
              <a:t>s: </a:t>
            </a:r>
            <a:r>
              <a:rPr lang="en"/>
              <a:t>Implementation of ISPyB ongoing</a:t>
            </a:r>
            <a:endParaRPr/>
          </a:p>
        </p:txBody>
      </p:sp>
      <p:sp>
        <p:nvSpPr>
          <p:cNvPr id="71" name="Google Shape;71;p15"/>
          <p:cNvSpPr/>
          <p:nvPr/>
        </p:nvSpPr>
        <p:spPr>
          <a:xfrm>
            <a:off x="1088325" y="1004525"/>
            <a:ext cx="3126000" cy="16629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ISPyB</a:t>
            </a:r>
            <a:r>
              <a:rPr lang="en" sz="1800"/>
              <a:t>: 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nstalled and operational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MariaDB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Wildfly 8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LDAP (with StartTLS)</a:t>
            </a:r>
            <a:endParaRPr/>
          </a:p>
        </p:txBody>
      </p:sp>
      <p:sp>
        <p:nvSpPr>
          <p:cNvPr id="72" name="Google Shape;72;p15"/>
          <p:cNvSpPr/>
          <p:nvPr/>
        </p:nvSpPr>
        <p:spPr>
          <a:xfrm>
            <a:off x="1088325" y="2806625"/>
            <a:ext cx="3126000" cy="19284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MXCuBE</a:t>
            </a:r>
            <a:r>
              <a:rPr lang="en" sz="1800"/>
              <a:t>: 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Connectivity established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Actively debugging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</a:t>
            </a:r>
            <a:r>
              <a:rPr lang="en"/>
              <a:t>OAP-based ISPyBClient.py 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Packets are being sent across the network</a:t>
            </a:r>
            <a:endParaRPr/>
          </a:p>
        </p:txBody>
      </p:sp>
      <p:sp>
        <p:nvSpPr>
          <p:cNvPr id="73" name="Google Shape;73;p15"/>
          <p:cNvSpPr/>
          <p:nvPr/>
        </p:nvSpPr>
        <p:spPr>
          <a:xfrm>
            <a:off x="4905475" y="2806625"/>
            <a:ext cx="3126000" cy="19284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GATE System</a:t>
            </a:r>
            <a:r>
              <a:rPr lang="en" sz="1800"/>
              <a:t>: 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API in progress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Oracle DB with all proposal and user info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API specs sent in for review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Awaiting next steps</a:t>
            </a:r>
            <a:endParaRPr/>
          </a:p>
        </p:txBody>
      </p:sp>
      <p:sp>
        <p:nvSpPr>
          <p:cNvPr id="74" name="Google Shape;74;p15"/>
          <p:cNvSpPr/>
          <p:nvPr/>
        </p:nvSpPr>
        <p:spPr>
          <a:xfrm>
            <a:off x="-50" y="0"/>
            <a:ext cx="9144000" cy="5143500"/>
          </a:xfrm>
          <a:prstGeom prst="rect">
            <a:avLst/>
          </a:prstGeom>
          <a:solidFill>
            <a:srgbClr val="8C8C8C">
              <a:alpha val="5786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5"/>
          <p:cNvSpPr/>
          <p:nvPr/>
        </p:nvSpPr>
        <p:spPr>
          <a:xfrm>
            <a:off x="3009000" y="1510200"/>
            <a:ext cx="3126000" cy="21231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Cybersecurity</a:t>
            </a:r>
            <a:r>
              <a:rPr lang="en" sz="1800"/>
              <a:t>: 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Passive implementation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Currently out-of-focus for my work (non-productive)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Active networks are almost entirely isolated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Network traffic encryption</a:t>
            </a:r>
            <a:endParaRPr/>
          </a:p>
        </p:txBody>
      </p:sp>
      <p:sp>
        <p:nvSpPr>
          <p:cNvPr id="76" name="Google Shape;76;p15"/>
          <p:cNvSpPr txBox="1"/>
          <p:nvPr/>
        </p:nvSpPr>
        <p:spPr>
          <a:xfrm rot="-1237853">
            <a:off x="481864" y="1988018"/>
            <a:ext cx="7930270" cy="1394522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DEVELOPMENTS</a:t>
            </a:r>
            <a:endParaRPr sz="840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Plans for the next six months: ISPyB</a:t>
            </a:r>
            <a:endParaRPr/>
          </a:p>
        </p:txBody>
      </p:sp>
      <p:sp>
        <p:nvSpPr>
          <p:cNvPr id="82" name="Google Shape;82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 sz="2600"/>
              <a:t>Continue to develop and connect the three still unintegrated pillars: MXCuBE, EXI and GATE</a:t>
            </a:r>
            <a:endParaRPr sz="2600"/>
          </a:p>
          <a:p>
            <a:pPr indent="-393700" lvl="0" marL="457200" rtl="0" algn="l">
              <a:spcBef>
                <a:spcPts val="1000"/>
              </a:spcBef>
              <a:spcAft>
                <a:spcPts val="0"/>
              </a:spcAft>
              <a:buSzPts val="2600"/>
              <a:buAutoNum type="arabicPeriod"/>
            </a:pPr>
            <a:r>
              <a:rPr lang="en" sz="2600"/>
              <a:t>Launch the entire system productively</a:t>
            </a:r>
            <a:endParaRPr sz="2600"/>
          </a:p>
          <a:p>
            <a:pPr indent="-393700" lvl="0" marL="457200" rtl="0" algn="l">
              <a:spcBef>
                <a:spcPts val="1000"/>
              </a:spcBef>
              <a:spcAft>
                <a:spcPts val="0"/>
              </a:spcAft>
              <a:buSzPts val="2600"/>
              <a:buAutoNum type="arabicPeriod"/>
            </a:pPr>
            <a:r>
              <a:rPr lang="en" sz="2600"/>
              <a:t>Document everything rigorously</a:t>
            </a:r>
            <a:endParaRPr sz="2600"/>
          </a:p>
          <a:p>
            <a:pPr indent="-393700" lvl="0" marL="457200" rtl="0" algn="l">
              <a:spcBef>
                <a:spcPts val="1000"/>
              </a:spcBef>
              <a:spcAft>
                <a:spcPts val="1000"/>
              </a:spcAft>
              <a:buSzPts val="2600"/>
              <a:buAutoNum type="arabicPeriod"/>
            </a:pPr>
            <a:r>
              <a:rPr lang="en" sz="2600"/>
              <a:t>Look at ISPyB’s shipping module</a:t>
            </a:r>
            <a:endParaRPr sz="2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Overarching Development Plan</a:t>
            </a:r>
            <a:endParaRPr/>
          </a:p>
        </p:txBody>
      </p:sp>
      <p:sp>
        <p:nvSpPr>
          <p:cNvPr id="88" name="Google Shape;88;p17"/>
          <p:cNvSpPr/>
          <p:nvPr/>
        </p:nvSpPr>
        <p:spPr>
          <a:xfrm>
            <a:off x="287275" y="1455275"/>
            <a:ext cx="1520400" cy="9195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ISPyB</a:t>
            </a:r>
            <a:endParaRPr sz="2400"/>
          </a:p>
        </p:txBody>
      </p:sp>
      <p:sp>
        <p:nvSpPr>
          <p:cNvPr id="89" name="Google Shape;89;p17"/>
          <p:cNvSpPr/>
          <p:nvPr/>
        </p:nvSpPr>
        <p:spPr>
          <a:xfrm>
            <a:off x="3194825" y="1455275"/>
            <a:ext cx="2341800" cy="981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MXCuBE-Web</a:t>
            </a:r>
            <a:endParaRPr sz="2400"/>
          </a:p>
        </p:txBody>
      </p:sp>
      <p:sp>
        <p:nvSpPr>
          <p:cNvPr id="90" name="Google Shape;90;p17"/>
          <p:cNvSpPr/>
          <p:nvPr/>
        </p:nvSpPr>
        <p:spPr>
          <a:xfrm>
            <a:off x="6614225" y="1455275"/>
            <a:ext cx="2242500" cy="981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Revisit LIMS</a:t>
            </a:r>
            <a:endParaRPr sz="2400"/>
          </a:p>
        </p:txBody>
      </p:sp>
      <p:sp>
        <p:nvSpPr>
          <p:cNvPr id="91" name="Google Shape;91;p17"/>
          <p:cNvSpPr/>
          <p:nvPr/>
        </p:nvSpPr>
        <p:spPr>
          <a:xfrm>
            <a:off x="3277925" y="2633275"/>
            <a:ext cx="2175600" cy="9195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Shipments</a:t>
            </a:r>
            <a:endParaRPr sz="2400"/>
          </a:p>
        </p:txBody>
      </p:sp>
      <p:cxnSp>
        <p:nvCxnSpPr>
          <p:cNvPr id="92" name="Google Shape;92;p17"/>
          <p:cNvCxnSpPr>
            <a:stCxn id="88" idx="3"/>
            <a:endCxn id="89" idx="1"/>
          </p:cNvCxnSpPr>
          <p:nvPr/>
        </p:nvCxnSpPr>
        <p:spPr>
          <a:xfrm>
            <a:off x="1807675" y="1915025"/>
            <a:ext cx="1387200" cy="30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3" name="Google Shape;93;p17"/>
          <p:cNvCxnSpPr>
            <a:stCxn id="88" idx="3"/>
            <a:endCxn id="91" idx="1"/>
          </p:cNvCxnSpPr>
          <p:nvPr/>
        </p:nvCxnSpPr>
        <p:spPr>
          <a:xfrm>
            <a:off x="1807675" y="1915025"/>
            <a:ext cx="1470300" cy="1178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4" name="Google Shape;94;p17"/>
          <p:cNvCxnSpPr>
            <a:stCxn id="89" idx="3"/>
            <a:endCxn id="90" idx="1"/>
          </p:cNvCxnSpPr>
          <p:nvPr/>
        </p:nvCxnSpPr>
        <p:spPr>
          <a:xfrm>
            <a:off x="5536625" y="1945775"/>
            <a:ext cx="1077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5" name="Google Shape;95;p17"/>
          <p:cNvCxnSpPr>
            <a:stCxn id="91" idx="3"/>
            <a:endCxn id="90" idx="1"/>
          </p:cNvCxnSpPr>
          <p:nvPr/>
        </p:nvCxnSpPr>
        <p:spPr>
          <a:xfrm flipH="1" rot="10800000">
            <a:off x="5453525" y="1945825"/>
            <a:ext cx="1160700" cy="114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6" name="Google Shape;96;p17"/>
          <p:cNvSpPr/>
          <p:nvPr/>
        </p:nvSpPr>
        <p:spPr>
          <a:xfrm>
            <a:off x="6410975" y="1392000"/>
            <a:ext cx="2649000" cy="1140300"/>
          </a:xfrm>
          <a:prstGeom prst="ellipse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7"/>
          <p:cNvSpPr txBox="1"/>
          <p:nvPr/>
        </p:nvSpPr>
        <p:spPr>
          <a:xfrm>
            <a:off x="608200" y="3804250"/>
            <a:ext cx="6842100" cy="11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AutoNum type="arabicPeriod"/>
            </a:pPr>
            <a:r>
              <a:rPr lang="en" sz="1800">
                <a:solidFill>
                  <a:schemeClr val="dk2"/>
                </a:solidFill>
              </a:rPr>
              <a:t>ISPyB is already around, so start there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AutoNum type="arabicPeriod"/>
            </a:pPr>
            <a:r>
              <a:rPr lang="en" sz="1800">
                <a:solidFill>
                  <a:schemeClr val="dk2"/>
                </a:solidFill>
              </a:rPr>
              <a:t>Give ourselves time to understand what we need from LIMS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AutoNum type="arabicPeriod"/>
            </a:pPr>
            <a:r>
              <a:rPr lang="en" sz="1800">
                <a:solidFill>
                  <a:schemeClr val="dk2"/>
                </a:solidFill>
              </a:rPr>
              <a:t>Bide time to see where the collaboration is going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Insight &amp; Factors in HZB’s Decision-making</a:t>
            </a:r>
            <a:endParaRPr/>
          </a:p>
        </p:txBody>
      </p:sp>
      <p:sp>
        <p:nvSpPr>
          <p:cNvPr id="103" name="Google Shape;103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</a:t>
            </a:r>
            <a:r>
              <a:rPr lang="en"/>
              <a:t>imited exposure to LIMS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Not well-placed to make specific comments about LIMS developmental directions. Not yet.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Abstraction and longevity are important factors to us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Political/national trends in regulation focusing on long-term data storage &amp; accessibility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HZB has a joint grant application with DESY in the pipeline for an ICAT developer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Support from partner institutions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The ESRF has been very supportive in our ISPyB and MXCuBE-Web efforts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will need to make a decision on our LIMS solution eventually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1000"/>
              </a:spcAft>
              <a:buSzPts val="1400"/>
              <a:buChar char="○"/>
            </a:pPr>
            <a:r>
              <a:rPr lang="en"/>
              <a:t>Fragmentation of the landscape makes this difficult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