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3" r:id="rId5"/>
    <p:sldMasterId id="2147483717" r:id="rId6"/>
    <p:sldMasterId id="2147483746" r:id="rId7"/>
    <p:sldMasterId id="2147483759" r:id="rId8"/>
    <p:sldMasterId id="2147483850" r:id="rId9"/>
  </p:sldMasterIdLst>
  <p:notesMasterIdLst>
    <p:notesMasterId r:id="rId18"/>
  </p:notesMasterIdLst>
  <p:handoutMasterIdLst>
    <p:handoutMasterId r:id="rId19"/>
  </p:handoutMasterIdLst>
  <p:sldIdLst>
    <p:sldId id="273" r:id="rId10"/>
    <p:sldId id="5201" r:id="rId11"/>
    <p:sldId id="330" r:id="rId12"/>
    <p:sldId id="331" r:id="rId13"/>
    <p:sldId id="5199" r:id="rId14"/>
    <p:sldId id="5200" r:id="rId15"/>
    <p:sldId id="281" r:id="rId16"/>
    <p:sldId id="303" r:id="rId17"/>
  </p:sldIdLst>
  <p:sldSz cx="12192000" cy="6858000"/>
  <p:notesSz cx="9872663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E0BE66-A4E0-DEF2-183B-00CBFEDA4D87}" name="Guest User" initials="GU" userId="S::urn:spo:anon#eee3a2e309bce52cb90de6406dea75629fb4a9828acdd2cdaf477bf751552e47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pon, Laurent (DLSLtd,RAL,SCI)" initials="CL(" lastIdx="3" clrIdx="0">
    <p:extLst>
      <p:ext uri="{19B8F6BF-5375-455C-9EA6-DF929625EA0E}">
        <p15:presenceInfo xmlns:p15="http://schemas.microsoft.com/office/powerpoint/2012/main" userId="S::laurent.chapon@diamond.ac.uk::e58b01f5-17af-42fc-838f-caa0bc5b27b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1ED9"/>
    <a:srgbClr val="B3FFB3"/>
    <a:srgbClr val="230EC7"/>
    <a:srgbClr val="FAFFB9"/>
    <a:srgbClr val="BFBDFE"/>
    <a:srgbClr val="A1ABE7"/>
    <a:srgbClr val="A2A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8"/>
  </p:normalViewPr>
  <p:slideViewPr>
    <p:cSldViewPr snapToGrid="0">
      <p:cViewPr varScale="1">
        <p:scale>
          <a:sx n="98" d="100"/>
          <a:sy n="98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1EAB31-6774-4D8F-9B95-9719191303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1EE23D-3C86-4630-9508-E142ADCC2B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630F6-458D-410B-9F84-57C5CB519F68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1F8CC-871F-47BA-B6DB-5AA62543A1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3CD4EA-8865-4288-B54C-BAB0A466F7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5E06F-F4B3-4D7E-AE1A-48E8FEA87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532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6B583-5EBC-4DF5-9F11-63617330C526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71381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26C5D-CD6B-4B51-B497-8B5D4B05B4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738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26C5D-CD6B-4B51-B497-8B5D4B05B40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847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C36D-A734-B041-BD16-08361CD43950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2" y="6180408"/>
            <a:ext cx="1263383" cy="365125"/>
          </a:xfrm>
        </p:spPr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2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C36D-A734-B041-BD16-08361CD43950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2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C36D-A734-B041-BD16-08361CD43950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1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3842" y="2564904"/>
            <a:ext cx="10972800" cy="1143000"/>
          </a:xfrm>
          <a:prstGeom prst="rect">
            <a:avLst/>
          </a:prstGeom>
        </p:spPr>
        <p:txBody>
          <a:bodyPr/>
          <a:lstStyle>
            <a:lvl1pPr algn="r">
              <a:defRPr baseline="0">
                <a:latin typeface="Roboto Condensed" pitchFamily="2" charset="0"/>
                <a:ea typeface="Roboto Condensed" pitchFamily="2" charset="0"/>
              </a:defRPr>
            </a:lvl1pPr>
          </a:lstStyle>
          <a:p>
            <a:r>
              <a:rPr lang="en-GB">
                <a:latin typeface="Roboto Condensed" pitchFamily="2" charset="0"/>
                <a:ea typeface="Roboto Condensed" pitchFamily="2" charset="0"/>
              </a:rPr>
              <a:t>Title goes here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2159563" y="3775895"/>
            <a:ext cx="9697079" cy="588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rgbClr val="EDEDF7"/>
              </a:gs>
              <a:gs pos="100000">
                <a:schemeClr val="bg1"/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043613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17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32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18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37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99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7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4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C36D-A734-B041-BD16-08361CD43950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19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30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07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52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66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3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57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90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756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07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4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C36D-A734-B041-BD16-08361CD43950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424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24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191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737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79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047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916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82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292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40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4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C36D-A734-B041-BD16-08361CD43950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34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0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244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65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188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67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783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6885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9360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0956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C36D-A734-B041-BD16-08361CD43950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539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941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794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736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0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399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211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47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926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910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3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C36D-A734-B041-BD16-08361CD43950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2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C36D-A734-B041-BD16-08361CD43950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0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C36D-A734-B041-BD16-08361CD43950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2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C36D-A734-B041-BD16-08361CD43950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D56066-B700-9C41-B9FA-B834435A4C7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1878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7C36D-A734-B041-BD16-08361CD43950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3746" y="61804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0892" y="6187843"/>
            <a:ext cx="1717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A51CEB-2DAE-EC79-6CF4-CE0E9A7040DB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522913" y="6626860"/>
            <a:ext cx="1177925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Classification: Public</a:t>
            </a:r>
          </a:p>
        </p:txBody>
      </p:sp>
    </p:spTree>
    <p:extLst>
      <p:ext uri="{BB962C8B-B14F-4D97-AF65-F5344CB8AC3E}">
        <p14:creationId xmlns:p14="http://schemas.microsoft.com/office/powerpoint/2010/main" val="17888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04" r:id="rId4"/>
    <p:sldLayoutId id="2147483877" r:id="rId5"/>
    <p:sldLayoutId id="2147483878" r:id="rId6"/>
    <p:sldLayoutId id="2147483818" r:id="rId7"/>
    <p:sldLayoutId id="2147483879" r:id="rId8"/>
    <p:sldLayoutId id="2147483810" r:id="rId9"/>
    <p:sldLayoutId id="2147483811" r:id="rId10"/>
    <p:sldLayoutId id="2147483812" r:id="rId11"/>
    <p:sldLayoutId id="21474838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5EB973-14B5-F33B-E3B1-E9E4E50A3F8D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522913" y="6626860"/>
            <a:ext cx="1177925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Classification: Public</a:t>
            </a:r>
          </a:p>
        </p:txBody>
      </p:sp>
    </p:spTree>
    <p:extLst>
      <p:ext uri="{BB962C8B-B14F-4D97-AF65-F5344CB8AC3E}">
        <p14:creationId xmlns:p14="http://schemas.microsoft.com/office/powerpoint/2010/main" val="14659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922BAF-6599-8DA5-89E7-0528723116D6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522913" y="6626860"/>
            <a:ext cx="1177925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Classification: Public</a:t>
            </a:r>
          </a:p>
        </p:txBody>
      </p:sp>
    </p:spTree>
    <p:extLst>
      <p:ext uri="{BB962C8B-B14F-4D97-AF65-F5344CB8AC3E}">
        <p14:creationId xmlns:p14="http://schemas.microsoft.com/office/powerpoint/2010/main" val="37054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E7F36D-A17C-2023-57EF-7E9C989264C2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522913" y="6626860"/>
            <a:ext cx="1177925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Classification: Public</a:t>
            </a:r>
          </a:p>
        </p:txBody>
      </p:sp>
    </p:spTree>
    <p:extLst>
      <p:ext uri="{BB962C8B-B14F-4D97-AF65-F5344CB8AC3E}">
        <p14:creationId xmlns:p14="http://schemas.microsoft.com/office/powerpoint/2010/main" val="158441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0D1F91-8B02-2B48-1D29-5B0E7A4A9E3C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522913" y="6626860"/>
            <a:ext cx="1177925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Classification: Public</a:t>
            </a:r>
          </a:p>
        </p:txBody>
      </p:sp>
    </p:spTree>
    <p:extLst>
      <p:ext uri="{BB962C8B-B14F-4D97-AF65-F5344CB8AC3E}">
        <p14:creationId xmlns:p14="http://schemas.microsoft.com/office/powerpoint/2010/main" val="32753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DDFB8-8ADE-8403-E9A7-CE5DA8B65A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Diamond Update to ISPyB Collaboration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E1565-712A-5807-2966-DB9D842E0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6038"/>
            <a:ext cx="9144000" cy="2133599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strike="sngStrike" dirty="0"/>
              <a:t>Martin Walsh</a:t>
            </a:r>
          </a:p>
          <a:p>
            <a:r>
              <a:rPr lang="en-US" strike="sngStrike" dirty="0"/>
              <a:t>Eliot Hall</a:t>
            </a:r>
          </a:p>
          <a:p>
            <a:r>
              <a:rPr lang="en-US" dirty="0"/>
              <a:t>James Hall &amp; Guilherme de Freitas</a:t>
            </a:r>
          </a:p>
          <a:p>
            <a:endParaRPr lang="en-US" dirty="0"/>
          </a:p>
          <a:p>
            <a:r>
              <a:rPr lang="en-US" dirty="0"/>
              <a:t>20</a:t>
            </a:r>
            <a:r>
              <a:rPr lang="en-US" baseline="30000" dirty="0"/>
              <a:t>th</a:t>
            </a:r>
            <a:r>
              <a:rPr lang="en-US" dirty="0"/>
              <a:t> November 2024 @ </a:t>
            </a:r>
            <a:r>
              <a:rPr lang="en-US" dirty="0" err="1"/>
              <a:t>Elettra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72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E2E72-D877-082E-4D31-FB952C12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70FF2-9FD9-CEAB-F1A8-A5710E20B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Resource availability has proved challenging</a:t>
            </a:r>
          </a:p>
          <a:p>
            <a:r>
              <a:rPr lang="en-GB" dirty="0"/>
              <a:t>Replacement of </a:t>
            </a:r>
            <a:r>
              <a:rPr lang="en-GB" dirty="0" err="1"/>
              <a:t>ISPyB</a:t>
            </a:r>
            <a:r>
              <a:rPr lang="en-GB" dirty="0"/>
              <a:t> infrastructure</a:t>
            </a:r>
          </a:p>
          <a:p>
            <a:pPr lvl="1"/>
            <a:r>
              <a:rPr lang="en-GB" dirty="0"/>
              <a:t>Focus on reliability</a:t>
            </a:r>
          </a:p>
          <a:p>
            <a:pPr lvl="1"/>
            <a:r>
              <a:rPr lang="en-GB" dirty="0"/>
              <a:t>Three new MariaDB database cluster nodes and two </a:t>
            </a:r>
            <a:r>
              <a:rPr lang="en-GB" dirty="0" err="1"/>
              <a:t>MaxScale</a:t>
            </a:r>
            <a:r>
              <a:rPr lang="en-GB" dirty="0"/>
              <a:t> proxy servers</a:t>
            </a:r>
          </a:p>
          <a:p>
            <a:pPr lvl="1"/>
            <a:r>
              <a:rPr lang="en-GB" dirty="0"/>
              <a:t>New back up and restore technology</a:t>
            </a:r>
          </a:p>
          <a:p>
            <a:pPr lvl="1"/>
            <a:r>
              <a:rPr lang="en-GB" dirty="0" err="1"/>
              <a:t>Percona</a:t>
            </a:r>
            <a:r>
              <a:rPr lang="en-GB" dirty="0"/>
              <a:t> Monitoring and Management (PMM)</a:t>
            </a:r>
          </a:p>
          <a:p>
            <a:r>
              <a:rPr lang="en-GB" dirty="0"/>
              <a:t>EM sample handling (more later)</a:t>
            </a:r>
          </a:p>
          <a:p>
            <a:r>
              <a:rPr lang="en-GB" dirty="0"/>
              <a:t>Diamond-II and K04 (more later) will become focus of the team</a:t>
            </a:r>
          </a:p>
          <a:p>
            <a:r>
              <a:rPr lang="en-GB" dirty="0"/>
              <a:t>Development of new </a:t>
            </a:r>
            <a:r>
              <a:rPr lang="en-GB" dirty="0" err="1"/>
              <a:t>SynchWeb</a:t>
            </a:r>
            <a:r>
              <a:rPr lang="en-GB" dirty="0"/>
              <a:t> technical framework in progress (more later)</a:t>
            </a:r>
          </a:p>
          <a:p>
            <a:r>
              <a:rPr lang="en-GB" dirty="0"/>
              <a:t>Start survey of Diamond instruments and users for requirements for a future </a:t>
            </a:r>
            <a:r>
              <a:rPr lang="en-GB" dirty="0" err="1"/>
              <a:t>SynchWeb</a:t>
            </a:r>
            <a:r>
              <a:rPr lang="en-GB" dirty="0"/>
              <a:t> replacement</a:t>
            </a:r>
          </a:p>
          <a:p>
            <a:r>
              <a:rPr lang="en-GB" dirty="0"/>
              <a:t>Summary page to consolidate processing results from multiple visits into a single view - to be released soon</a:t>
            </a:r>
          </a:p>
        </p:txBody>
      </p:sp>
    </p:spTree>
    <p:extLst>
      <p:ext uri="{BB962C8B-B14F-4D97-AF65-F5344CB8AC3E}">
        <p14:creationId xmlns:p14="http://schemas.microsoft.com/office/powerpoint/2010/main" val="315555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0720AFD-8E0C-8992-8542-7E7404C3A7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6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37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3D64419-1098-CF9C-A4BF-4586664E9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0" y="212220"/>
            <a:ext cx="12053179" cy="545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91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40852-531B-5E6C-B2D4-55D049FA0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K04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1599D-7DD9-A95A-3CEC-3235A9B6F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One of three new beamlines designed to exploit the Diamond-II capabilities</a:t>
            </a:r>
          </a:p>
          <a:p>
            <a:r>
              <a:rPr lang="en-GB" dirty="0"/>
              <a:t>2 Key Objectives</a:t>
            </a:r>
          </a:p>
          <a:p>
            <a:pPr lvl="1"/>
            <a:r>
              <a:rPr lang="en-GB" dirty="0"/>
              <a:t>Automate existing </a:t>
            </a:r>
            <a:r>
              <a:rPr lang="en-GB" dirty="0" err="1"/>
              <a:t>XChem</a:t>
            </a:r>
            <a:r>
              <a:rPr lang="en-GB" dirty="0"/>
              <a:t> screening programme at Diamond</a:t>
            </a:r>
          </a:p>
          <a:p>
            <a:pPr lvl="1"/>
            <a:r>
              <a:rPr lang="en-GB" dirty="0"/>
              <a:t>Increase throughput to 10,000 samples a day</a:t>
            </a:r>
          </a:p>
          <a:p>
            <a:r>
              <a:rPr lang="en-GB" dirty="0"/>
              <a:t>Programme split into 4 projects (Optics, End Station, AXL Lab, Software)</a:t>
            </a:r>
          </a:p>
          <a:p>
            <a:r>
              <a:rPr lang="en-GB" dirty="0"/>
              <a:t>Beamline automation, multi-sample pins, new acquisition software, and acceleration of analysis processing essential to achieving high throughput</a:t>
            </a:r>
          </a:p>
          <a:p>
            <a:r>
              <a:rPr lang="en-GB" dirty="0" err="1"/>
              <a:t>ISPyB</a:t>
            </a:r>
            <a:r>
              <a:rPr lang="en-GB" dirty="0"/>
              <a:t> will remain central to data management</a:t>
            </a:r>
          </a:p>
          <a:p>
            <a:pPr lvl="1"/>
            <a:r>
              <a:rPr lang="en-GB" dirty="0"/>
              <a:t>Sample registration </a:t>
            </a:r>
          </a:p>
          <a:p>
            <a:pPr lvl="1"/>
            <a:r>
              <a:rPr lang="en-GB" dirty="0"/>
              <a:t>Data Acquisition</a:t>
            </a:r>
          </a:p>
          <a:p>
            <a:pPr lvl="1"/>
            <a:r>
              <a:rPr lang="en-GB" dirty="0"/>
              <a:t>Data Processing</a:t>
            </a:r>
          </a:p>
          <a:p>
            <a:pPr lvl="1"/>
            <a:r>
              <a:rPr lang="en-GB" dirty="0"/>
              <a:t>Publishing</a:t>
            </a:r>
          </a:p>
          <a:p>
            <a:r>
              <a:rPr lang="en-GB" dirty="0" err="1"/>
              <a:t>SynchWeb</a:t>
            </a:r>
            <a:r>
              <a:rPr lang="en-GB" dirty="0"/>
              <a:t> will not cope with data throughput</a:t>
            </a:r>
          </a:p>
          <a:p>
            <a:r>
              <a:rPr lang="en-GB" dirty="0"/>
              <a:t>Traditional mail-in experiments will remain part of the offering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575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D3316-C9BB-BF65-4A70-E7F4D84D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SynchWeb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74659-E129-023E-C7A7-38F87E4D9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Typescript, </a:t>
            </a:r>
            <a:r>
              <a:rPr lang="en-GB" dirty="0" err="1"/>
              <a:t>FastAPI</a:t>
            </a:r>
            <a:r>
              <a:rPr lang="en-GB" dirty="0"/>
              <a:t>, </a:t>
            </a:r>
            <a:r>
              <a:rPr lang="en-GB" dirty="0" err="1"/>
              <a:t>NextJS</a:t>
            </a:r>
            <a:r>
              <a:rPr lang="en-GB" dirty="0"/>
              <a:t>, React (React being the new framework of choice for new applications at Diamond)</a:t>
            </a:r>
          </a:p>
          <a:p>
            <a:r>
              <a:rPr lang="en-GB" dirty="0" err="1"/>
              <a:t>Monorepo</a:t>
            </a:r>
            <a:r>
              <a:rPr lang="en-GB" dirty="0"/>
              <a:t> structure – divided between science areas for separate deployments and compartmentalisation</a:t>
            </a:r>
          </a:p>
          <a:p>
            <a:r>
              <a:rPr lang="en-GB" dirty="0"/>
              <a:t>Deployment as a Helm chart, rolling updates, near-zero downtime</a:t>
            </a:r>
          </a:p>
          <a:p>
            <a:r>
              <a:rPr lang="en-GB" dirty="0"/>
              <a:t>Incremental replacement of </a:t>
            </a:r>
            <a:r>
              <a:rPr lang="en-GB" dirty="0" err="1"/>
              <a:t>SynchWeb</a:t>
            </a:r>
            <a:r>
              <a:rPr lang="en-GB" dirty="0"/>
              <a:t> functionality</a:t>
            </a:r>
          </a:p>
          <a:p>
            <a:r>
              <a:rPr lang="en-GB" dirty="0"/>
              <a:t>Integration with other tools (sample shipping, sample handling...)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662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665BB-19ED-99BE-BAAC-8359CEBB0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8F506797-C6F8-DCD5-C13B-F9ACC124C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4474" y="120929"/>
            <a:ext cx="9283052" cy="6616142"/>
          </a:xfrm>
        </p:spPr>
      </p:pic>
    </p:spTree>
    <p:extLst>
      <p:ext uri="{BB962C8B-B14F-4D97-AF65-F5344CB8AC3E}">
        <p14:creationId xmlns:p14="http://schemas.microsoft.com/office/powerpoint/2010/main" val="638028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DDFB8-8ADE-8403-E9A7-CE5DA8B65A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E1565-712A-5807-2966-DB9D842E0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17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mond" id="{E1551107-0C3C-204C-8AC2-4B3A9F36C236}" vid="{7AFFC072-5CD9-7742-B7E2-6DD903532DC8}"/>
    </a:ext>
  </a:extLst>
</a:theme>
</file>

<file path=ppt/theme/theme2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mond" id="{E1551107-0C3C-204C-8AC2-4B3A9F36C236}" vid="{475A8136-34A0-3E43-937F-FA6BF380BEAD}"/>
    </a:ext>
  </a:extLst>
</a:theme>
</file>

<file path=ppt/theme/theme3.xml><?xml version="1.0" encoding="utf-8"?>
<a:theme xmlns:a="http://schemas.openxmlformats.org/drawingml/2006/main" name="1_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mond" id="{E1551107-0C3C-204C-8AC2-4B3A9F36C236}" vid="{3D24A31A-94F4-9149-912A-3A67209AF589}"/>
    </a:ext>
  </a:extLst>
</a:theme>
</file>

<file path=ppt/theme/theme4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mond" id="{E1551107-0C3C-204C-8AC2-4B3A9F36C236}" vid="{13155E49-B6E7-724D-AB49-4BBCD429031E}"/>
    </a:ext>
  </a:extLst>
</a:theme>
</file>

<file path=ppt/theme/theme5.xml><?xml version="1.0" encoding="utf-8"?>
<a:theme xmlns:a="http://schemas.openxmlformats.org/drawingml/2006/main" name="2_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mond" id="{E1551107-0C3C-204C-8AC2-4B3A9F36C236}" vid="{EACF565A-9168-024A-A916-D0AE40E98EA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iamond Meeting paper" ma:contentTypeID="0x010100B492012880991746AA1E5AC748BE737E00B42D7D4860A9B54AA0EB6FA06FA29CEA" ma:contentTypeVersion="6" ma:contentTypeDescription="" ma:contentTypeScope="" ma:versionID="a34d5b8470683d14e7a26a735ab5591e">
  <xsd:schema xmlns:xsd="http://www.w3.org/2001/XMLSchema" xmlns:xs="http://www.w3.org/2001/XMLSchema" xmlns:p="http://schemas.microsoft.com/office/2006/metadata/properties" xmlns:ns2="6a46a1da-5e0e-4671-992f-910dd2db4ad1" targetNamespace="http://schemas.microsoft.com/office/2006/metadata/properties" ma:root="true" ma:fieldsID="d94a7661f4c2849ea7fd73229915f382" ns2:_="">
    <xsd:import namespace="6a46a1da-5e0e-4671-992f-910dd2db4ad1"/>
    <xsd:element name="properties">
      <xsd:complexType>
        <xsd:sequence>
          <xsd:element name="documentManagement">
            <xsd:complexType>
              <xsd:all>
                <xsd:element ref="ns2:ITGCmeeting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46a1da-5e0e-4671-992f-910dd2db4ad1" elementFormDefault="qualified">
    <xsd:import namespace="http://schemas.microsoft.com/office/2006/documentManagement/types"/>
    <xsd:import namespace="http://schemas.microsoft.com/office/infopath/2007/PartnerControls"/>
    <xsd:element name="ITGCmeetingdate" ma:index="8" nillable="true" ma:displayName="ITGC meeting date" ma:format="DateOnly" ma:internalName="ITGCmeeting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337dacbd-2312-46d0-8090-5db071459bc6" ContentTypeId="0x010100B492012880991746AA1E5AC748BE737E" PreviousValue="false" LastSyncTimeStamp="2023-07-14T14:46:03.8Z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TGCmeetingdate xmlns="6a46a1da-5e0e-4671-992f-910dd2db4ad1">2024-10-16T23:00:00+00:00</ITGCmeetingdate>
  </documentManagement>
</p:properties>
</file>

<file path=customXml/itemProps1.xml><?xml version="1.0" encoding="utf-8"?>
<ds:datastoreItem xmlns:ds="http://schemas.openxmlformats.org/officeDocument/2006/customXml" ds:itemID="{27B9EE8B-AF86-4B5B-9A7A-74D8528F9F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F4749E-76B7-44DE-AD16-A6BFDDBA5A17}">
  <ds:schemaRefs>
    <ds:schemaRef ds:uri="6a46a1da-5e0e-4671-992f-910dd2db4ad1"/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E838E2-1F1F-47C8-97DD-561F13FA7911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23440920-8707-4BEF-9203-A5F303816824}">
  <ds:schemaRefs>
    <ds:schemaRef ds:uri="6a46a1da-5e0e-4671-992f-910dd2db4ad1"/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74710696-f0fd-4659-9c41-342689838806}" enabled="1" method="Privileged" siteId="{9d27ba74-0100-4d0d-81ff-1d728dae8df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282</Words>
  <Application>Microsoft Macintosh PowerPoint</Application>
  <PresentationFormat>Widescreen</PresentationFormat>
  <Paragraphs>41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Calibri Light</vt:lpstr>
      <vt:lpstr>Roboto Condensed</vt:lpstr>
      <vt:lpstr>Times</vt:lpstr>
      <vt:lpstr>Wingdings</vt:lpstr>
      <vt:lpstr>Office Theme</vt:lpstr>
      <vt:lpstr>Font and logo master</vt:lpstr>
      <vt:lpstr>1_Font and logo master</vt:lpstr>
      <vt:lpstr>Font WITHOUT logo master</vt:lpstr>
      <vt:lpstr>2_Font and logo master</vt:lpstr>
      <vt:lpstr>Diamond Update to ISPyB Collaboration Meeting</vt:lpstr>
      <vt:lpstr>Summary</vt:lpstr>
      <vt:lpstr>PowerPoint Presentation</vt:lpstr>
      <vt:lpstr>PowerPoint Presentation</vt:lpstr>
      <vt:lpstr>K04</vt:lpstr>
      <vt:lpstr>SynchWeb Evolution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Diamond Update</dc:title>
  <dc:creator>Hall, Eliot (DLSLtd,RAL,LSCI)</dc:creator>
  <cp:lastModifiedBy>Hall, James (DLSLtd,RAL,LSCI)</cp:lastModifiedBy>
  <cp:revision>12</cp:revision>
  <cp:lastPrinted>2024-09-19T12:38:32Z</cp:lastPrinted>
  <dcterms:created xsi:type="dcterms:W3CDTF">2024-11-19T06:53:43Z</dcterms:created>
  <dcterms:modified xsi:type="dcterms:W3CDTF">2024-11-20T13:16:41Z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0x010100B492012880991746AA1E5AC748BE737E00B42D7D4860A9B54AA0EB6FA06FA29CEA</vt:lpwstr>
  </property>
  <property fmtid="{D5CDD505-2E9C-101B-9397-08002B2CF9AE}" pid="3" name="ITGCmeetingdate">
    <vt:filetime>2023-10-25T23:00:00Z</vt:filetime>
  </property>
  <property fmtid="{D5CDD505-2E9C-101B-9397-08002B2CF9AE}" pid="4" name="SharedWithUsers">
    <vt:lpwstr>465;#Lawrence, Anton (STFC,RAL,DI);#488;#Bramley, Duncan (DLSLtd,RAL,FCS);#36;#Brazenor, Timothy (DLSLtd,RAL,FCS);#44;#Yule, Peter (DLSLtd,RAL,FCS);#39;#Collins, Steve (DLSLtd,RAL,SCI);#30;#Coles, Lee (DLSLtd,RAL,FCS);#859;#Convery, Nicole (DLSLtd,RAL,LSCI);#18;#Heron, Mark (DLSLtd,RAL,LSCI);#27;#Al-Zoubi, Ali (DLSLtd,RAL,FCS);#23;#Poulter, Kathryn (DLSLtd,RAL,SCI);#210;#Snow, Tim (DLSLtd,RAL,LSCI);#68;#Claridge, Nick (DLSLtd,RAL,FCS);#456;#Hall, Eliot (DLSLtd,RAL,LSCI);#941;#O'Neill, Simon (DLSLtd,RAL,FCS);#942;#Richard Wiltshire (UK);#170;#Sexton, Liz (DLSLtd,RAL,FCS);#160;#Sly, Kevin (DLSLtd,RAL,FCS);#58;#Reynolds, Christopher (DLSLtd,RAL,LSCI);#945;#Tan, Cheryn (DLSLtd,RAL,LSCI);#829;#Williams, Laura (DLSLtd,RAL,FCS)</vt:lpwstr>
  </property>
  <property fmtid="{D5CDD505-2E9C-101B-9397-08002B2CF9AE}" pid="5" name="ClassificationContentMarkingFooterLocations">
    <vt:lpwstr>Office Theme:9\Font and logo master:9\1_Font and logo master:9\Font WITHOUT logo master:8\2_Font and logo master:9</vt:lpwstr>
  </property>
  <property fmtid="{D5CDD505-2E9C-101B-9397-08002B2CF9AE}" pid="6" name="ClassificationContentMarkingFooterText">
    <vt:lpwstr>Classification: Public</vt:lpwstr>
  </property>
</Properties>
</file>