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74" r:id="rId4"/>
    <p:sldId id="273" r:id="rId5"/>
    <p:sldId id="257" r:id="rId6"/>
    <p:sldId id="275" r:id="rId7"/>
    <p:sldId id="276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72" r:id="rId16"/>
    <p:sldId id="258" r:id="rId17"/>
    <p:sldId id="25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807" autoAdjust="0"/>
  </p:normalViewPr>
  <p:slideViewPr>
    <p:cSldViewPr snapToGrid="0">
      <p:cViewPr varScale="1">
        <p:scale>
          <a:sx n="116" d="100"/>
          <a:sy n="116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031D8-0997-4D3E-9834-2D9484018D86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8DEA-C945-4F13-B57B-DFD0127662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1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 descr="PPT-schermata 1.jpg">
            <a:extLst>
              <a:ext uri="{FF2B5EF4-FFF2-40B4-BE49-F238E27FC236}">
                <a16:creationId xmlns:a16="http://schemas.microsoft.com/office/drawing/2014/main" id="{CE5F76D5-FDF3-4F4F-89C6-DD202DFF4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11" b="4613"/>
          <a:stretch/>
        </p:blipFill>
        <p:spPr bwMode="auto">
          <a:xfrm>
            <a:off x="1055687" y="0"/>
            <a:ext cx="10080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23AC7B-12C5-46AD-9C57-7F36CF7AFE8A}"/>
              </a:ext>
            </a:extLst>
          </p:cNvPr>
          <p:cNvSpPr/>
          <p:nvPr userDrawn="1"/>
        </p:nvSpPr>
        <p:spPr>
          <a:xfrm>
            <a:off x="-1" y="0"/>
            <a:ext cx="1055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BF88778-3459-4710-A39E-2D029424BCD2}"/>
              </a:ext>
            </a:extLst>
          </p:cNvPr>
          <p:cNvSpPr/>
          <p:nvPr userDrawn="1"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81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02E519-E3FA-4EE9-A312-E46517CD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932B4D-4554-4498-BEFF-19EB4EC2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79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02CFB-735B-459C-9F6C-46203DF4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504" y="365126"/>
            <a:ext cx="8875295" cy="7818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3FE72C-6DFF-47EA-8C10-61D45944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57ED10B-51F5-4AF5-A9BB-1A5DB007EB3A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801808" y="6319837"/>
            <a:ext cx="212725" cy="2301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SzPct val="100000"/>
              <a:buFontTx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BEB38A-3279-41FB-A41D-5ECB18A7E4DD}" type="slidenum">
              <a:rPr lang="it-IT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15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CE6D3-6E55-4498-B060-1C9FFA69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E91F3E-82D8-42E8-BCA1-1CBCA4791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AF5DE8B-3AAD-4CED-8372-D1793CFB141C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801808" y="6319837"/>
            <a:ext cx="212725" cy="2301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SzPct val="100000"/>
              <a:buFontTx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BEB38A-3279-41FB-A41D-5ECB18A7E4DD}" type="slidenum">
              <a:rPr lang="it-IT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72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62886-9EA0-4DB4-B7CE-E93E6D78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65126"/>
            <a:ext cx="8820150" cy="7493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5A41E1-5389-43DF-937C-F709D0EF8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747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AC685F-3B4D-4E6A-B70F-32EA6BE3D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747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ED5D7A-9AB2-4846-8CD8-8FC77FEDB4E9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801808" y="6319837"/>
            <a:ext cx="212725" cy="2301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SzPct val="100000"/>
              <a:buFontTx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BEB38A-3279-41FB-A41D-5ECB18A7E4DD}" type="slidenum">
              <a:rPr lang="it-IT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046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1041E9EB-E6C7-4A05-A1A3-A314EDC6C81E}"/>
              </a:ext>
            </a:extLst>
          </p:cNvPr>
          <p:cNvSpPr>
            <a:spLocks/>
          </p:cNvSpPr>
          <p:nvPr userDrawn="1"/>
        </p:nvSpPr>
        <p:spPr bwMode="auto">
          <a:xfrm>
            <a:off x="1055687" y="3013868"/>
            <a:ext cx="10080625" cy="830263"/>
          </a:xfrm>
          <a:prstGeom prst="rect">
            <a:avLst/>
          </a:prstGeom>
          <a:noFill/>
          <a:ln>
            <a:noFill/>
          </a:ln>
        </p:spPr>
        <p:txBody>
          <a:bodyPr wrap="none" lIns="89991" tIns="76672" rIns="89991" bIns="44996"/>
          <a:lstStyle>
            <a:lvl1pPr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1pPr>
            <a:lvl2pPr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2pPr>
            <a:lvl3pPr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3pPr>
            <a:lvl4pPr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4pPr>
            <a:lvl5pPr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5pPr>
            <a:lvl6pPr marL="2514600" indent="-228600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6pPr>
            <a:lvl7pPr marL="2971800" indent="-228600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7pPr>
            <a:lvl8pPr marL="3429000" indent="-228600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8pPr>
            <a:lvl9pPr marL="3886200" indent="-228600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 algn="ctr" defTabSz="449231">
              <a:lnSpc>
                <a:spcPct val="93000"/>
              </a:lnSpc>
              <a:buSzPct val="100000"/>
              <a:defRPr/>
            </a:pPr>
            <a:r>
              <a:rPr lang="it-IT" sz="4800" dirty="0"/>
              <a:t>Thank </a:t>
            </a:r>
            <a:r>
              <a:rPr lang="it-IT" sz="4800" dirty="0" err="1"/>
              <a:t>you</a:t>
            </a:r>
            <a:r>
              <a:rPr lang="it-IT" sz="4800" dirty="0"/>
              <a:t>!</a:t>
            </a:r>
            <a:endParaRPr sz="4800" dirty="0"/>
          </a:p>
          <a:p>
            <a:pPr algn="ctr" defTabSz="449231">
              <a:lnSpc>
                <a:spcPct val="93000"/>
              </a:lnSpc>
              <a:buSzPct val="100000"/>
              <a:defRPr/>
            </a:pPr>
            <a:endParaRPr lang="it-IT" sz="3300" dirty="0"/>
          </a:p>
        </p:txBody>
      </p:sp>
    </p:spTree>
    <p:extLst>
      <p:ext uri="{BB962C8B-B14F-4D97-AF65-F5344CB8AC3E}">
        <p14:creationId xmlns:p14="http://schemas.microsoft.com/office/powerpoint/2010/main" val="337533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 descr="PPT_Videata finale+www.jpg">
            <a:extLst>
              <a:ext uri="{FF2B5EF4-FFF2-40B4-BE49-F238E27FC236}">
                <a16:creationId xmlns:a16="http://schemas.microsoft.com/office/drawing/2014/main" id="{B5B3901A-BE37-4564-808E-BE4530A03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518444" y="0"/>
            <a:ext cx="9155112" cy="6861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AE01F5C-6F1D-4930-BF99-A0A55F1B2D7A}"/>
              </a:ext>
            </a:extLst>
          </p:cNvPr>
          <p:cNvSpPr/>
          <p:nvPr userDrawn="1"/>
        </p:nvSpPr>
        <p:spPr>
          <a:xfrm>
            <a:off x="-1" y="0"/>
            <a:ext cx="15184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33D4A6-CE87-4081-B787-177C272E7A8F}"/>
              </a:ext>
            </a:extLst>
          </p:cNvPr>
          <p:cNvSpPr/>
          <p:nvPr userDrawn="1"/>
        </p:nvSpPr>
        <p:spPr>
          <a:xfrm>
            <a:off x="10673556" y="0"/>
            <a:ext cx="15184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46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2" descr="PPT-sfondo ok.jpg">
            <a:extLst>
              <a:ext uri="{FF2B5EF4-FFF2-40B4-BE49-F238E27FC236}">
                <a16:creationId xmlns:a16="http://schemas.microsoft.com/office/drawing/2014/main" id="{7BC53CDF-12F5-4AAE-B127-C7CB0DDF9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74287" t="77136"/>
          <a:stretch/>
        </p:blipFill>
        <p:spPr bwMode="auto">
          <a:xfrm>
            <a:off x="9599955" y="5129881"/>
            <a:ext cx="2592045" cy="172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PPT_EST logo.png">
            <a:extLst>
              <a:ext uri="{FF2B5EF4-FFF2-40B4-BE49-F238E27FC236}">
                <a16:creationId xmlns:a16="http://schemas.microsoft.com/office/drawing/2014/main" id="{91ABC96E-950E-43F6-809D-B404C380CBA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298454" y="223838"/>
            <a:ext cx="2162175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C5FEF24-48F8-41D5-9310-82E1DABFE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tretch/>
        </p:blipFill>
        <p:spPr bwMode="auto">
          <a:xfrm>
            <a:off x="390192" y="6005512"/>
            <a:ext cx="506413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7">
            <a:extLst>
              <a:ext uri="{FF2B5EF4-FFF2-40B4-BE49-F238E27FC236}">
                <a16:creationId xmlns:a16="http://schemas.microsoft.com/office/drawing/2014/main" id="{B86797BA-EDE7-4E83-9855-B80C566454E1}"/>
              </a:ext>
            </a:extLst>
          </p:cNvPr>
          <p:cNvSpPr>
            <a:spLocks/>
          </p:cNvSpPr>
          <p:nvPr userDrawn="1"/>
        </p:nvSpPr>
        <p:spPr bwMode="auto">
          <a:xfrm>
            <a:off x="985838" y="6319837"/>
            <a:ext cx="4895850" cy="3571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</p:spPr>
        <p:txBody>
          <a:bodyPr wrap="none" lIns="89991" tIns="56514" rIns="89991" bIns="44996"/>
          <a:lstStyle>
            <a:lvl1pPr>
              <a:defRPr sz="2400">
                <a:solidFill>
                  <a:schemeClr val="bg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/>
                <a:ea typeface="MS PGothic"/>
              </a:defRPr>
            </a:lvl5pPr>
            <a:lvl6pPr marL="25146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6pPr>
            <a:lvl7pPr marL="29718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7pPr>
            <a:lvl8pPr marL="34290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8pPr>
            <a:lvl9pPr marL="38862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9pPr>
          </a:lstStyle>
          <a:p>
            <a:pPr>
              <a:lnSpc>
                <a:spcPct val="93000"/>
              </a:lnSpc>
              <a:buSzPct val="100000"/>
              <a:defRPr/>
            </a:pPr>
            <a:r>
              <a:rPr lang="en-GB" sz="1100" noProof="0" dirty="0">
                <a:solidFill>
                  <a:srgbClr val="000000"/>
                </a:solidFill>
              </a:rPr>
              <a:t>Reflective vs Reflectionless RF Filters in BPM front ends, DEELS 2025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56553E08-C8E3-4B09-A1AB-74892E19E1DF}"/>
              </a:ext>
            </a:extLst>
          </p:cNvPr>
          <p:cNvSpPr>
            <a:spLocks/>
          </p:cNvSpPr>
          <p:nvPr userDrawn="1"/>
        </p:nvSpPr>
        <p:spPr bwMode="auto">
          <a:xfrm>
            <a:off x="7893050" y="6324599"/>
            <a:ext cx="3313112" cy="3143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</p:spPr>
        <p:txBody>
          <a:bodyPr wrap="none" lIns="89991" tIns="56514" rIns="89991" bIns="44996"/>
          <a:lstStyle>
            <a:lvl1pPr>
              <a:defRPr sz="2400">
                <a:solidFill>
                  <a:schemeClr val="bg1"/>
                </a:solidFill>
                <a:latin typeface="Arial"/>
                <a:ea typeface="MS PGothic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/>
                <a:ea typeface="MS PGothic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/>
                <a:ea typeface="MS PGothic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/>
                <a:ea typeface="MS PGothic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/>
                <a:ea typeface="MS PGothic"/>
              </a:defRPr>
            </a:lvl5pPr>
            <a:lvl6pPr marL="25146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6pPr>
            <a:lvl7pPr marL="29718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7pPr>
            <a:lvl8pPr marL="34290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8pPr>
            <a:lvl9pPr marL="3886200" indent="-228600" defTabSz="447675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chemeClr val="bg1"/>
                </a:solidFill>
                <a:latin typeface="Arial"/>
                <a:ea typeface="MS PGothic"/>
              </a:defRPr>
            </a:lvl9pPr>
          </a:lstStyle>
          <a:p>
            <a:pPr algn="l">
              <a:lnSpc>
                <a:spcPct val="93000"/>
              </a:lnSpc>
              <a:buSzPct val="100000"/>
              <a:defRPr/>
            </a:pPr>
            <a:r>
              <a:rPr lang="it-IT" sz="1100" dirty="0">
                <a:solidFill>
                  <a:srgbClr val="000000"/>
                </a:solidFill>
              </a:rPr>
              <a:t>G. </a:t>
            </a:r>
            <a:r>
              <a:rPr lang="it-IT" sz="1100" dirty="0" err="1">
                <a:solidFill>
                  <a:srgbClr val="000000"/>
                </a:solidFill>
              </a:rPr>
              <a:t>Brajnik</a:t>
            </a:r>
            <a:r>
              <a:rPr lang="it-IT" sz="1100" dirty="0">
                <a:solidFill>
                  <a:srgbClr val="000000"/>
                </a:solidFill>
              </a:rPr>
              <a:t>, </a:t>
            </a:r>
            <a:r>
              <a:rPr lang="it-IT" sz="1100" dirty="0" err="1">
                <a:solidFill>
                  <a:srgbClr val="000000"/>
                </a:solidFill>
              </a:rPr>
              <a:t>S.Cleva</a:t>
            </a:r>
            <a:r>
              <a:rPr lang="it-IT" sz="1100" dirty="0">
                <a:solidFill>
                  <a:srgbClr val="000000"/>
                </a:solidFill>
              </a:rPr>
              <a:t>, 13/05/2025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411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95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Generated spectrum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10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Generated spectrum: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AEA5DD-D748-4E5A-A8ED-274E08F93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0" y="1089455"/>
            <a:ext cx="11610790" cy="51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11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Upper frequency limit (cutoff) depends on bunch length</a:t>
            </a:r>
          </a:p>
          <a:p>
            <a:r>
              <a:rPr lang="en-US" dirty="0"/>
              <a:t>Pick-ups typically have a high pass characteristic</a:t>
            </a:r>
          </a:p>
          <a:p>
            <a:r>
              <a:rPr lang="en-US" dirty="0"/>
              <a:t>The reflected energy lies in the upper part of the spectrum and is going back to the pickup</a:t>
            </a:r>
          </a:p>
          <a:p>
            <a:r>
              <a:rPr lang="en-US" dirty="0"/>
              <a:t>Putting analog front ends nearer to the pickups can reduce the (beneficial?) attenuation of cables</a:t>
            </a:r>
          </a:p>
          <a:p>
            <a:endParaRPr lang="en-US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FE0EC8-0FCD-464D-BECC-639FC05BB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0041" y="4568107"/>
            <a:ext cx="1295399" cy="1047749"/>
          </a:xfrm>
          <a:prstGeom prst="rect">
            <a:avLst/>
          </a:prstGeom>
        </p:spPr>
      </p:pic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017D9976-DF15-4057-B404-F5C0DCE17EF5}"/>
              </a:ext>
            </a:extLst>
          </p:cNvPr>
          <p:cNvSpPr/>
          <p:nvPr/>
        </p:nvSpPr>
        <p:spPr>
          <a:xfrm rot="5400000">
            <a:off x="8410091" y="4620996"/>
            <a:ext cx="890336" cy="9342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4EB3F70-2703-4010-86B9-083BB25F6C48}"/>
              </a:ext>
            </a:extLst>
          </p:cNvPr>
          <p:cNvSpPr/>
          <p:nvPr/>
        </p:nvSpPr>
        <p:spPr>
          <a:xfrm>
            <a:off x="3840892" y="4641996"/>
            <a:ext cx="1295399" cy="890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CABLES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ECC3FD-18E6-4196-A59D-4F35932FE92E}"/>
              </a:ext>
            </a:extLst>
          </p:cNvPr>
          <p:cNvSpPr txBox="1"/>
          <p:nvPr/>
        </p:nvSpPr>
        <p:spPr>
          <a:xfrm>
            <a:off x="8454206" y="4903473"/>
            <a:ext cx="63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AMP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309DBBF-A109-40F2-B63F-779E9F7038DF}"/>
              </a:ext>
            </a:extLst>
          </p:cNvPr>
          <p:cNvCxnSpPr>
            <a:cxnSpLocks/>
          </p:cNvCxnSpPr>
          <p:nvPr/>
        </p:nvCxnSpPr>
        <p:spPr>
          <a:xfrm>
            <a:off x="3121799" y="5088139"/>
            <a:ext cx="646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EC458FC-C30F-4310-862E-28BCBA0CF886}"/>
              </a:ext>
            </a:extLst>
          </p:cNvPr>
          <p:cNvCxnSpPr/>
          <p:nvPr/>
        </p:nvCxnSpPr>
        <p:spPr>
          <a:xfrm>
            <a:off x="5209359" y="5088139"/>
            <a:ext cx="7759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6F7837A-154C-4FFA-8905-9846C648AA1E}"/>
              </a:ext>
            </a:extLst>
          </p:cNvPr>
          <p:cNvSpPr/>
          <p:nvPr/>
        </p:nvSpPr>
        <p:spPr>
          <a:xfrm>
            <a:off x="6062458" y="4641996"/>
            <a:ext cx="1295399" cy="890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FILTERS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209B5FF-AE6D-415D-BC65-2303DFD0AA41}"/>
              </a:ext>
            </a:extLst>
          </p:cNvPr>
          <p:cNvCxnSpPr/>
          <p:nvPr/>
        </p:nvCxnSpPr>
        <p:spPr>
          <a:xfrm>
            <a:off x="7480353" y="5094721"/>
            <a:ext cx="7759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5CF6DF-1152-43DE-AE73-8912EF11FE34}"/>
              </a:ext>
            </a:extLst>
          </p:cNvPr>
          <p:cNvSpPr txBox="1"/>
          <p:nvPr/>
        </p:nvSpPr>
        <p:spPr>
          <a:xfrm>
            <a:off x="1782409" y="4146494"/>
            <a:ext cx="105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“LF” path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0D602B5-B149-44E6-845C-ECEEC77B1F94}"/>
              </a:ext>
            </a:extLst>
          </p:cNvPr>
          <p:cNvSpPr txBox="1"/>
          <p:nvPr/>
        </p:nvSpPr>
        <p:spPr>
          <a:xfrm>
            <a:off x="1759165" y="5672217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“HF” path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12A11EA-2603-4431-9622-CB35C19E61B4}"/>
              </a:ext>
            </a:extLst>
          </p:cNvPr>
          <p:cNvCxnSpPr>
            <a:cxnSpLocks/>
          </p:cNvCxnSpPr>
          <p:nvPr/>
        </p:nvCxnSpPr>
        <p:spPr>
          <a:xfrm>
            <a:off x="2892035" y="4347474"/>
            <a:ext cx="63539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Arco 18">
            <a:extLst>
              <a:ext uri="{FF2B5EF4-FFF2-40B4-BE49-F238E27FC236}">
                <a16:creationId xmlns:a16="http://schemas.microsoft.com/office/drawing/2014/main" id="{1B9787A9-6AC7-4EFE-A7BF-1BA960DCCB6A}"/>
              </a:ext>
            </a:extLst>
          </p:cNvPr>
          <p:cNvSpPr/>
          <p:nvPr/>
        </p:nvSpPr>
        <p:spPr>
          <a:xfrm>
            <a:off x="2751942" y="5668138"/>
            <a:ext cx="3233372" cy="536910"/>
          </a:xfrm>
          <a:prstGeom prst="arc">
            <a:avLst>
              <a:gd name="adj1" fmla="val 11407775"/>
              <a:gd name="adj2" fmla="val 21314683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BE653AA4-9415-485F-B02C-5245D7259881}"/>
              </a:ext>
            </a:extLst>
          </p:cNvPr>
          <p:cNvSpPr/>
          <p:nvPr/>
        </p:nvSpPr>
        <p:spPr>
          <a:xfrm>
            <a:off x="2829086" y="5615856"/>
            <a:ext cx="3233372" cy="536910"/>
          </a:xfrm>
          <a:prstGeom prst="arc">
            <a:avLst>
              <a:gd name="adj1" fmla="val 245705"/>
              <a:gd name="adj2" fmla="val 10422075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A22C197-5E41-4E44-964A-E2A3ECEAF610}"/>
              </a:ext>
            </a:extLst>
          </p:cNvPr>
          <p:cNvCxnSpPr/>
          <p:nvPr/>
        </p:nvCxnSpPr>
        <p:spPr>
          <a:xfrm>
            <a:off x="6062458" y="5668138"/>
            <a:ext cx="0" cy="611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2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Electromagnetic simulations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12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Beam Coupling Impedance and Transfer Impedance are affected by pick-ups termination conditions</a:t>
            </a:r>
          </a:p>
          <a:p>
            <a:r>
              <a:rPr lang="en-US" sz="2400" dirty="0"/>
              <a:t>Nominal operation: RF ports are 50 Ohm terminated (short run)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673FAD-5B03-4E04-8CA1-A98C76F0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86312"/>
            <a:ext cx="27432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36E974A-3848-47B1-A17D-9A34CA43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581275"/>
            <a:ext cx="2057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257B9B-7EFE-403A-A405-A49C65CF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82223"/>
            <a:ext cx="388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8D780C3-6ADC-463B-A7B5-CAC2D8E5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95" y="2474975"/>
            <a:ext cx="3686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C4F4EB-3119-48B5-9DA7-A7856325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89" y="4445000"/>
            <a:ext cx="39243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7786FA7-FE19-40A6-BD5B-450455B9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95" y="4575466"/>
            <a:ext cx="3619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6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Electromagnetic simulations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13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RF ports are short circuited by conducting disks (short run)</a:t>
            </a: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531944-68E3-4916-A54F-DBAED8AC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4" y="3977481"/>
            <a:ext cx="4286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20E035D-2A8B-43C2-8E0F-BA952825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" y="2901176"/>
            <a:ext cx="3390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5457BE8-F720-4C6E-9992-40833C4AA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70" y="1783574"/>
            <a:ext cx="43434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076384E-36EE-43D9-87D5-50C600C4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95" y="1754999"/>
            <a:ext cx="4114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C86DAF2-A87B-4327-B51D-460775A1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94" y="4080853"/>
            <a:ext cx="40386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4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Electromagnetic simulations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14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Comparison between wake potential and coupling</a:t>
            </a:r>
            <a:endParaRPr lang="en-US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0C6B81-6089-4D37-A4D1-044A6A2E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5" y="4228190"/>
            <a:ext cx="55721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2740CF6-E00C-4099-8346-D6B1ED314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7" y="1749427"/>
            <a:ext cx="56102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0C9C7F2-4A1A-4E48-8CCB-6356F397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63" y="1786621"/>
            <a:ext cx="57245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70BF5591-BAB3-4B8E-BCE4-1EB0498E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63" y="4250190"/>
            <a:ext cx="57054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9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F3F03D8-0452-4D44-814F-25FDDCEE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we quantify the energy extracted and the reflected respectively by the pickup and the filter?</a:t>
            </a:r>
          </a:p>
          <a:p>
            <a:r>
              <a:rPr lang="en-GB" dirty="0"/>
              <a:t>What could be the effect of the reflected energy? </a:t>
            </a:r>
          </a:p>
          <a:p>
            <a:pPr lvl="1"/>
            <a:r>
              <a:rPr lang="en-GB" dirty="0"/>
              <a:t>Pickup heating?</a:t>
            </a:r>
          </a:p>
          <a:p>
            <a:pPr lvl="1"/>
            <a:r>
              <a:rPr lang="en-GB" dirty="0"/>
              <a:t>Contamination of signal seen by BPMs electronics?</a:t>
            </a:r>
          </a:p>
          <a:p>
            <a:r>
              <a:rPr lang="en-GB" dirty="0"/>
              <a:t>Is this something we need to be concerned about?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C58CFB-AB49-41E0-B251-70858069E9F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15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A80E449-119E-4684-9FAA-011CDED4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" name="Titolo 5">
            <a:extLst>
              <a:ext uri="{FF2B5EF4-FFF2-40B4-BE49-F238E27FC236}">
                <a16:creationId xmlns:a16="http://schemas.microsoft.com/office/drawing/2014/main" id="{DFF2CF62-25B8-4451-B23A-C0863473319A}"/>
              </a:ext>
            </a:extLst>
          </p:cNvPr>
          <p:cNvSpPr txBox="1">
            <a:spLocks/>
          </p:cNvSpPr>
          <p:nvPr/>
        </p:nvSpPr>
        <p:spPr>
          <a:xfrm>
            <a:off x="2550694" y="421273"/>
            <a:ext cx="8803105" cy="9342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2361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6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5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0533E-B511-40C6-8713-FBC924DBC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961" y="1314867"/>
            <a:ext cx="9770077" cy="2387600"/>
          </a:xfrm>
        </p:spPr>
        <p:txBody>
          <a:bodyPr/>
          <a:lstStyle/>
          <a:p>
            <a:r>
              <a:rPr lang="en-GB" dirty="0"/>
              <a:t>Reflective vs Reflectionless RF filters in BPM front ends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9D00D7-274E-407F-B1FB-63182944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542"/>
            <a:ext cx="9144000" cy="1655762"/>
          </a:xfrm>
        </p:spPr>
        <p:txBody>
          <a:bodyPr/>
          <a:lstStyle/>
          <a:p>
            <a:r>
              <a:rPr lang="it-IT" dirty="0"/>
              <a:t>G. </a:t>
            </a:r>
            <a:r>
              <a:rPr lang="it-IT" dirty="0" err="1"/>
              <a:t>Brajnik</a:t>
            </a:r>
            <a:r>
              <a:rPr lang="it-IT" dirty="0"/>
              <a:t>, S. </a:t>
            </a:r>
            <a:r>
              <a:rPr lang="it-IT" dirty="0" err="1"/>
              <a:t>Cleva</a:t>
            </a:r>
            <a:r>
              <a:rPr lang="it-IT" dirty="0"/>
              <a:t> – Elettra Sincrotrone Trieste</a:t>
            </a:r>
          </a:p>
        </p:txBody>
      </p:sp>
    </p:spTree>
    <p:extLst>
      <p:ext uri="{BB962C8B-B14F-4D97-AF65-F5344CB8AC3E}">
        <p14:creationId xmlns:p14="http://schemas.microsoft.com/office/powerpoint/2010/main" val="383809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Traditional RF filters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3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Traditional filter designs employ circuits which reject undesired signals by reflecting them back to the source</a:t>
            </a:r>
          </a:p>
          <a:p>
            <a:r>
              <a:rPr lang="en-US" sz="2000" dirty="0"/>
              <a:t>Simple example: lowpass lumped LC filter</a:t>
            </a:r>
          </a:p>
          <a:p>
            <a:r>
              <a:rPr lang="en-US" sz="2000" dirty="0"/>
              <a:t>Stopband signals (above cutoff frequency) </a:t>
            </a:r>
            <a:br>
              <a:rPr lang="en-US" sz="2000" dirty="0"/>
            </a:br>
            <a:r>
              <a:rPr lang="en-US" sz="2000" dirty="0"/>
              <a:t>are sent back to the source: </a:t>
            </a:r>
            <a:br>
              <a:rPr lang="en-US" sz="2000" dirty="0"/>
            </a:br>
            <a:r>
              <a:rPr lang="en-US" sz="2000" dirty="0"/>
              <a:t>shunt capacitor is a short circuit</a:t>
            </a:r>
          </a:p>
          <a:p>
            <a:r>
              <a:rPr lang="en-US" sz="2000" dirty="0"/>
              <a:t>Different reflection coefficients (S11) for every frequency</a:t>
            </a:r>
          </a:p>
          <a:p>
            <a:r>
              <a:rPr lang="en-US" sz="2000" dirty="0"/>
              <a:t>There is no “dissipative” element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CB0874-84A1-4E85-816F-8C90B8BA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84" y="1730181"/>
            <a:ext cx="3713400" cy="4035371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2375EA9-9DA0-4531-8794-1B540AB3EF96}"/>
              </a:ext>
            </a:extLst>
          </p:cNvPr>
          <p:cNvCxnSpPr/>
          <p:nvPr/>
        </p:nvCxnSpPr>
        <p:spPr>
          <a:xfrm>
            <a:off x="7316891" y="4979088"/>
            <a:ext cx="3713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3B49FF-AE25-4573-A64B-9F1336102F8C}"/>
              </a:ext>
            </a:extLst>
          </p:cNvPr>
          <p:cNvSpPr txBox="1"/>
          <p:nvPr/>
        </p:nvSpPr>
        <p:spPr>
          <a:xfrm>
            <a:off x="6469897" y="4757095"/>
            <a:ext cx="8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LF path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965FCE60-A356-434C-8A8D-5E5F850472D7}"/>
              </a:ext>
            </a:extLst>
          </p:cNvPr>
          <p:cNvSpPr/>
          <p:nvPr/>
        </p:nvSpPr>
        <p:spPr>
          <a:xfrm>
            <a:off x="7686748" y="5127819"/>
            <a:ext cx="739714" cy="764939"/>
          </a:xfrm>
          <a:prstGeom prst="arc">
            <a:avLst>
              <a:gd name="adj1" fmla="val 16200000"/>
              <a:gd name="adj2" fmla="val 250783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168AA84A-7569-41F0-A5F4-8D855BB64524}"/>
              </a:ext>
            </a:extLst>
          </p:cNvPr>
          <p:cNvSpPr/>
          <p:nvPr/>
        </p:nvSpPr>
        <p:spPr>
          <a:xfrm>
            <a:off x="7457839" y="5241756"/>
            <a:ext cx="799070" cy="593124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A5513C-1A32-4660-8497-618A54211705}"/>
              </a:ext>
            </a:extLst>
          </p:cNvPr>
          <p:cNvSpPr txBox="1"/>
          <p:nvPr/>
        </p:nvSpPr>
        <p:spPr>
          <a:xfrm>
            <a:off x="6469897" y="5129029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HF path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00D9150-FD0E-4A97-848B-276E8F02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26" y="4253150"/>
            <a:ext cx="4418052" cy="1910771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9EE4DD1-CDE1-4AF5-A8E9-D90EE815FB3D}"/>
              </a:ext>
            </a:extLst>
          </p:cNvPr>
          <p:cNvCxnSpPr>
            <a:cxnSpLocks/>
          </p:cNvCxnSpPr>
          <p:nvPr/>
        </p:nvCxnSpPr>
        <p:spPr>
          <a:xfrm flipH="1">
            <a:off x="8031892" y="5608518"/>
            <a:ext cx="6305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23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Traditional RF filters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4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Advantages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Well-known design methodology </a:t>
            </a:r>
          </a:p>
          <a:p>
            <a:pPr lvl="1"/>
            <a:r>
              <a:rPr lang="en-US" sz="2000" dirty="0"/>
              <a:t>Reduced number of components</a:t>
            </a:r>
          </a:p>
          <a:p>
            <a:r>
              <a:rPr lang="en-US" dirty="0"/>
              <a:t>Disadvantages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Stopband energies are travelling back to the source</a:t>
            </a:r>
          </a:p>
          <a:p>
            <a:pPr lvl="1"/>
            <a:r>
              <a:rPr lang="en-US" sz="2000" dirty="0"/>
              <a:t>If the latter is an active component (amplifier, ADC) or a mixer, degradation of SFDR/IMD can occur</a:t>
            </a:r>
          </a:p>
          <a:p>
            <a:endParaRPr lang="en-US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3423CB-0708-4EE9-8A8C-DCE3A3766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75" y="3708036"/>
            <a:ext cx="4621427" cy="25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Reflectionless (absorptive) filters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5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Stopband signals are dissipated inside the filter itself</a:t>
            </a:r>
          </a:p>
          <a:p>
            <a:r>
              <a:rPr lang="en-US" sz="2400" dirty="0"/>
              <a:t>Different paths assure energy absorbing by resistors</a:t>
            </a:r>
          </a:p>
          <a:p>
            <a:r>
              <a:rPr lang="en-US" sz="2400" dirty="0"/>
              <a:t>Reduced reflection coefficients for unwanted frequencies</a:t>
            </a:r>
          </a:p>
          <a:p>
            <a:r>
              <a:rPr lang="en-US" sz="2400" dirty="0"/>
              <a:t>“flat” S11 parameter </a:t>
            </a:r>
          </a:p>
          <a:p>
            <a:endParaRPr lang="en-US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D7FE13-248F-4B38-ABC0-9D072612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17" y="2858329"/>
            <a:ext cx="4896533" cy="2000529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215F447-FD7C-4218-9657-9F48FA08E413}"/>
              </a:ext>
            </a:extLst>
          </p:cNvPr>
          <p:cNvCxnSpPr/>
          <p:nvPr/>
        </p:nvCxnSpPr>
        <p:spPr>
          <a:xfrm>
            <a:off x="7443443" y="2895656"/>
            <a:ext cx="3713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4D390B-2371-4B68-BD1E-97EFA0A43A5D}"/>
              </a:ext>
            </a:extLst>
          </p:cNvPr>
          <p:cNvSpPr txBox="1"/>
          <p:nvPr/>
        </p:nvSpPr>
        <p:spPr>
          <a:xfrm>
            <a:off x="6596449" y="2673663"/>
            <a:ext cx="8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LF path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209C3E-ECF3-48CB-AA7A-1B2C3A8FFAF2}"/>
              </a:ext>
            </a:extLst>
          </p:cNvPr>
          <p:cNvSpPr txBox="1"/>
          <p:nvPr/>
        </p:nvSpPr>
        <p:spPr>
          <a:xfrm>
            <a:off x="7356643" y="3581594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HF path</a:t>
            </a:r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A091EE60-5E81-47E9-B11A-332D7208B132}"/>
              </a:ext>
            </a:extLst>
          </p:cNvPr>
          <p:cNvSpPr/>
          <p:nvPr/>
        </p:nvSpPr>
        <p:spPr>
          <a:xfrm>
            <a:off x="7835029" y="3509440"/>
            <a:ext cx="739714" cy="764939"/>
          </a:xfrm>
          <a:prstGeom prst="arc">
            <a:avLst>
              <a:gd name="adj1" fmla="val 16200000"/>
              <a:gd name="adj2" fmla="val 31282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50DB486-A925-465C-B32B-AEA3C22B8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50" y="3173621"/>
            <a:ext cx="5046501" cy="30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Reflectionless (absorptive) filters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6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Advantages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SFDR / IMD increased, as well as linearity</a:t>
            </a:r>
          </a:p>
          <a:p>
            <a:pPr lvl="1"/>
            <a:r>
              <a:rPr lang="en-US" sz="2000" dirty="0"/>
              <a:t>Reduced power consumption for some amplifier classes</a:t>
            </a:r>
          </a:p>
          <a:p>
            <a:r>
              <a:rPr lang="en-US" dirty="0"/>
              <a:t>Disadvantages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More components involved</a:t>
            </a:r>
          </a:p>
          <a:p>
            <a:pPr lvl="1"/>
            <a:r>
              <a:rPr lang="en-US" sz="2000" dirty="0"/>
              <a:t>Complex design</a:t>
            </a:r>
          </a:p>
          <a:p>
            <a:pPr lvl="1"/>
            <a:r>
              <a:rPr lang="en-US" sz="2000" dirty="0"/>
              <a:t>Resistors can increase in-band noise</a:t>
            </a:r>
          </a:p>
          <a:p>
            <a:endParaRPr lang="en-US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3CC1AB-58C4-4405-A1EB-9FD4F45C1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8"/>
          <a:stretch/>
        </p:blipFill>
        <p:spPr>
          <a:xfrm>
            <a:off x="6297631" y="2586472"/>
            <a:ext cx="4789018" cy="37024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511822-1EEE-48F3-AD32-942542B7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1" y="3988165"/>
            <a:ext cx="4248762" cy="23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5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Applications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7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Telecomunications</a:t>
            </a:r>
            <a:r>
              <a:rPr lang="en-US" dirty="0"/>
              <a:t>, digitizers</a:t>
            </a:r>
          </a:p>
          <a:p>
            <a:r>
              <a:rPr lang="en-US" dirty="0"/>
              <a:t>BPM electronics -&gt; is a narrowband AM digital radio</a:t>
            </a:r>
          </a:p>
          <a:p>
            <a:r>
              <a:rPr lang="en-US" dirty="0"/>
              <a:t>Lowpass and bandpass filters inside analog front end / input stage</a:t>
            </a:r>
          </a:p>
          <a:p>
            <a:r>
              <a:rPr lang="en-US" dirty="0"/>
              <a:t>What happens to out of band energy?</a:t>
            </a:r>
          </a:p>
          <a:p>
            <a:r>
              <a:rPr lang="en-US" dirty="0"/>
              <a:t>Quick look to spectrum generated by the beam: slides from “Bunch length monitoring using a spectrum analyzer”, J. Banuelos et al., DEELS23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382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Generated spectrum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8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Generated spectrum: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251884-5049-47F1-BBDA-773EBD85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5" y="1347537"/>
            <a:ext cx="10631384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B87042-A6E4-4A1D-B575-58461C95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4" y="421273"/>
            <a:ext cx="8803105" cy="934286"/>
          </a:xfrm>
        </p:spPr>
        <p:txBody>
          <a:bodyPr/>
          <a:lstStyle/>
          <a:p>
            <a:r>
              <a:rPr lang="en-GB" dirty="0"/>
              <a:t>Generated spectrum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6E1791-F674-4B06-A3F6-24C55B7091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FBBEB38A-3279-41FB-A41D-5ECB18A7E4DD}" type="slidenum">
              <a:rPr lang="it-IT" smtClean="0"/>
              <a:t>9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B133E6-FD8C-4B33-A63D-19D791DDA5CA}"/>
              </a:ext>
            </a:extLst>
          </p:cNvPr>
          <p:cNvSpPr txBox="1">
            <a:spLocks/>
          </p:cNvSpPr>
          <p:nvPr/>
        </p:nvSpPr>
        <p:spPr>
          <a:xfrm>
            <a:off x="838200" y="1347537"/>
            <a:ext cx="10515600" cy="4829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Generated spectrum: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72E56B-DC40-4743-9DA9-4131772D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64" y="1184626"/>
            <a:ext cx="10583752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5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451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di Office</vt:lpstr>
      <vt:lpstr>Presentazione standard di PowerPoint</vt:lpstr>
      <vt:lpstr>Reflective vs Reflectionless RF filters in BPM front ends</vt:lpstr>
      <vt:lpstr>Traditional RF filters</vt:lpstr>
      <vt:lpstr>Traditional RF filters</vt:lpstr>
      <vt:lpstr>Reflectionless (absorptive) filters</vt:lpstr>
      <vt:lpstr>Reflectionless (absorptive) filters</vt:lpstr>
      <vt:lpstr>Applications</vt:lpstr>
      <vt:lpstr>Generated spectrum</vt:lpstr>
      <vt:lpstr>Generated spectrum</vt:lpstr>
      <vt:lpstr>Generated spectrum</vt:lpstr>
      <vt:lpstr>Topics</vt:lpstr>
      <vt:lpstr>Electromagnetic simulations</vt:lpstr>
      <vt:lpstr>Electromagnetic simulations</vt:lpstr>
      <vt:lpstr>Electromagnetic simulations</vt:lpstr>
      <vt:lpstr>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gabriele.brajnik@elettra.trieste.it</dc:creator>
  <cp:lastModifiedBy>gabriele.brajnik@elettra.eu</cp:lastModifiedBy>
  <cp:revision>141</cp:revision>
  <dcterms:created xsi:type="dcterms:W3CDTF">2024-05-28T08:53:24Z</dcterms:created>
  <dcterms:modified xsi:type="dcterms:W3CDTF">2025-05-12T15:21:10Z</dcterms:modified>
</cp:coreProperties>
</file>