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9"/>
  </p:notesMasterIdLst>
  <p:sldIdLst>
    <p:sldId id="260" r:id="rId2"/>
    <p:sldId id="261" r:id="rId3"/>
    <p:sldId id="274" r:id="rId4"/>
    <p:sldId id="275" r:id="rId5"/>
    <p:sldId id="276" r:id="rId6"/>
    <p:sldId id="277" r:id="rId7"/>
    <p:sldId id="279" r:id="rId8"/>
    <p:sldId id="280" r:id="rId9"/>
    <p:sldId id="281" r:id="rId10"/>
    <p:sldId id="301" r:id="rId11"/>
    <p:sldId id="302" r:id="rId12"/>
    <p:sldId id="291" r:id="rId13"/>
    <p:sldId id="297" r:id="rId14"/>
    <p:sldId id="292" r:id="rId15"/>
    <p:sldId id="293" r:id="rId16"/>
    <p:sldId id="295" r:id="rId17"/>
    <p:sldId id="307" r:id="rId18"/>
    <p:sldId id="299" r:id="rId19"/>
    <p:sldId id="300" r:id="rId20"/>
    <p:sldId id="298" r:id="rId21"/>
    <p:sldId id="305" r:id="rId22"/>
    <p:sldId id="258" r:id="rId23"/>
    <p:sldId id="259" r:id="rId24"/>
    <p:sldId id="303" r:id="rId25"/>
    <p:sldId id="278" r:id="rId26"/>
    <p:sldId id="304" r:id="rId27"/>
    <p:sldId id="308" r:id="rId2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1C2"/>
    <a:srgbClr val="FF5C8A"/>
    <a:srgbClr val="47D6B4"/>
    <a:srgbClr val="F793B4"/>
    <a:srgbClr val="636EFA"/>
    <a:srgbClr val="FF6692"/>
    <a:srgbClr val="00CC96"/>
    <a:srgbClr val="AE22AE"/>
    <a:srgbClr val="C5E0B4"/>
    <a:srgbClr val="B4C7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71307" autoAdjust="0"/>
  </p:normalViewPr>
  <p:slideViewPr>
    <p:cSldViewPr snapToGrid="0">
      <p:cViewPr>
        <p:scale>
          <a:sx n="66" d="100"/>
          <a:sy n="66" d="100"/>
        </p:scale>
        <p:origin x="774" y="-156"/>
      </p:cViewPr>
      <p:guideLst>
        <p:guide orient="horz" pos="2160"/>
        <p:guide pos="3840"/>
      </p:guideLst>
    </p:cSldViewPr>
  </p:slideViewPr>
  <p:notesTextViewPr>
    <p:cViewPr>
      <p:scale>
        <a:sx n="1" d="1"/>
        <a:sy n="1" d="1"/>
      </p:scale>
      <p:origin x="0" y="0"/>
    </p:cViewPr>
  </p:notesTextViewPr>
  <p:notesViewPr>
    <p:cSldViewPr snapToGrid="0">
      <p:cViewPr varScale="1">
        <p:scale>
          <a:sx n="60" d="100"/>
          <a:sy n="60" d="100"/>
        </p:scale>
        <p:origin x="2766"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F031D8-0997-4D3E-9834-2D9484018D86}" type="datetimeFigureOut">
              <a:rPr lang="it-IT" smtClean="0"/>
              <a:t>12/05/2025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678DEA-C945-4F13-B57B-DFD01276621A}" type="slidenum">
              <a:rPr lang="it-IT" smtClean="0"/>
              <a:t>‹#›</a:t>
            </a:fld>
            <a:endParaRPr lang="it-IT"/>
          </a:p>
        </p:txBody>
      </p:sp>
    </p:spTree>
    <p:extLst>
      <p:ext uri="{BB962C8B-B14F-4D97-AF65-F5344CB8AC3E}">
        <p14:creationId xmlns:p14="http://schemas.microsoft.com/office/powerpoint/2010/main" val="342214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10"/>
          </p:nvPr>
        </p:nvSpPr>
        <p:spPr/>
        <p:txBody>
          <a:bodyPr/>
          <a:lstStyle/>
          <a:p>
            <a:fld id="{98678DEA-C945-4F13-B57B-DFD01276621A}" type="slidenum">
              <a:rPr lang="it-IT" smtClean="0"/>
              <a:t>1</a:t>
            </a:fld>
            <a:endParaRPr lang="it-IT"/>
          </a:p>
        </p:txBody>
      </p:sp>
    </p:spTree>
    <p:extLst>
      <p:ext uri="{BB962C8B-B14F-4D97-AF65-F5344CB8AC3E}">
        <p14:creationId xmlns:p14="http://schemas.microsoft.com/office/powerpoint/2010/main" val="2199624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 address the challenges of discriminating between different radiation sources and achieving non destructive operation, our concept is</a:t>
            </a:r>
            <a:r>
              <a:rPr lang="en-US" baseline="0" dirty="0" smtClean="0"/>
              <a:t> to use a detector matrix integrated with the initial collimator. </a:t>
            </a:r>
            <a:r>
              <a:rPr lang="en-US" dirty="0" smtClean="0"/>
              <a:t>This strategic placement allows us to intercept all photons from the various radiation sources </a:t>
            </a:r>
            <a:r>
              <a:rPr lang="en-US" i="1" dirty="0" smtClean="0"/>
              <a:t>before</a:t>
            </a:r>
            <a:r>
              <a:rPr lang="en-US" dirty="0" smtClean="0"/>
              <a:t> any beam shaping. By intercepting</a:t>
            </a:r>
            <a:r>
              <a:rPr lang="en-US" baseline="0" dirty="0" smtClean="0"/>
              <a:t> only the beam tails and exploiting the different spatial distribution of different radiation sources, we aim to effectively </a:t>
            </a:r>
            <a:r>
              <a:rPr lang="en-US" dirty="0" smtClean="0"/>
              <a:t>discriminate between these different sources.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98678DEA-C945-4F13-B57B-DFD01276621A}" type="slidenum">
              <a:rPr lang="it-IT" smtClean="0"/>
              <a:t>10</a:t>
            </a:fld>
            <a:endParaRPr lang="it-IT"/>
          </a:p>
        </p:txBody>
      </p:sp>
    </p:spTree>
    <p:extLst>
      <p:ext uri="{BB962C8B-B14F-4D97-AF65-F5344CB8AC3E}">
        <p14:creationId xmlns:p14="http://schemas.microsoft.com/office/powerpoint/2010/main" val="8400757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illustrated here with a 4by</a:t>
            </a:r>
            <a:r>
              <a:rPr lang="en-US" baseline="0" dirty="0" smtClean="0"/>
              <a:t> 2 matrix</a:t>
            </a:r>
            <a:r>
              <a:rPr lang="en-US" dirty="0" smtClean="0"/>
              <a:t>, the </a:t>
            </a:r>
            <a:r>
              <a:rPr lang="en-US" b="1" dirty="0" smtClean="0"/>
              <a:t>outer detectors</a:t>
            </a:r>
            <a:r>
              <a:rPr lang="en-US" dirty="0" smtClean="0"/>
              <a:t> are specifically placed to exclusively intercept the contribution from the BM radiation. Conversely, the </a:t>
            </a:r>
            <a:r>
              <a:rPr lang="en-US" b="1" dirty="0" smtClean="0"/>
              <a:t>central detectors</a:t>
            </a:r>
            <a:r>
              <a:rPr lang="en-US" dirty="0" smtClean="0"/>
              <a:t> are positioned to be more sensitive to the core of the beam, which is dominated by the typically more focused radiation from the Insertion Device. By analyzing the relative signal intensities from the outer and central detectors, we can gain insights into the individual contributions.</a:t>
            </a:r>
          </a:p>
          <a:p>
            <a:endParaRPr lang="en-US" dirty="0" smtClean="0"/>
          </a:p>
          <a:p>
            <a:r>
              <a:rPr lang="en-US" dirty="0" smtClean="0"/>
              <a:t>Furthermore, our design has a </a:t>
            </a:r>
            <a:r>
              <a:rPr lang="en-US" b="1" dirty="0" smtClean="0"/>
              <a:t>non-invasive measurement approach</a:t>
            </a:r>
            <a:r>
              <a:rPr lang="en-US" dirty="0" smtClean="0"/>
              <a:t>. By positioning the detectors directly on the collimator to intercept only the edges of the beam, we minimize any perturbation to the main beam intended for the experiment. This ensures that our PBPM can operate continuously in </a:t>
            </a:r>
            <a:r>
              <a:rPr lang="en-US" b="1" dirty="0" smtClean="0"/>
              <a:t>real-time</a:t>
            </a:r>
            <a:r>
              <a:rPr lang="en-US" dirty="0" smtClean="0"/>
              <a:t> without affecting the downstream experimental data. </a:t>
            </a:r>
            <a:endParaRPr lang="it-IT" dirty="0"/>
          </a:p>
        </p:txBody>
      </p:sp>
      <p:sp>
        <p:nvSpPr>
          <p:cNvPr id="4" name="Slide Number Placeholder 3"/>
          <p:cNvSpPr>
            <a:spLocks noGrp="1"/>
          </p:cNvSpPr>
          <p:nvPr>
            <p:ph type="sldNum" sz="quarter" idx="10"/>
          </p:nvPr>
        </p:nvSpPr>
        <p:spPr/>
        <p:txBody>
          <a:bodyPr/>
          <a:lstStyle/>
          <a:p>
            <a:fld id="{98678DEA-C945-4F13-B57B-DFD01276621A}" type="slidenum">
              <a:rPr lang="it-IT" smtClean="0"/>
              <a:t>11</a:t>
            </a:fld>
            <a:endParaRPr lang="it-IT"/>
          </a:p>
        </p:txBody>
      </p:sp>
    </p:spTree>
    <p:extLst>
      <p:ext uri="{BB962C8B-B14F-4D97-AF65-F5344CB8AC3E}">
        <p14:creationId xmlns:p14="http://schemas.microsoft.com/office/powerpoint/2010/main" val="3623147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implement our 4x2 detector matrix, we chose to </a:t>
            </a:r>
            <a:r>
              <a:rPr lang="en-US" b="1" dirty="0" smtClean="0"/>
              <a:t>reuse existing PBPM holders</a:t>
            </a:r>
            <a:r>
              <a:rPr lang="en-US" dirty="0" smtClean="0"/>
              <a:t> already available at the synchrotron facility. These holders are equipped with precise </a:t>
            </a:r>
            <a:r>
              <a:rPr lang="en-US" b="1" dirty="0" smtClean="0"/>
              <a:t>XY translation stages</a:t>
            </a:r>
            <a:r>
              <a:rPr lang="en-US" dirty="0" smtClean="0"/>
              <a:t>, which provide the necessary mechanical flexibility for aligning and positioning our detectors within the beam path.</a:t>
            </a:r>
          </a:p>
          <a:p>
            <a:endParaRPr lang="en-US" dirty="0" smtClean="0"/>
          </a:p>
          <a:p>
            <a:r>
              <a:rPr lang="en-US" dirty="0" smtClean="0"/>
              <a:t>Reusing an</a:t>
            </a:r>
            <a:r>
              <a:rPr lang="en-US" baseline="0" dirty="0" smtClean="0"/>
              <a:t> </a:t>
            </a:r>
            <a:r>
              <a:rPr lang="en-US" dirty="0" smtClean="0"/>
              <a:t>existing infrastructure reduced </a:t>
            </a:r>
            <a:r>
              <a:rPr lang="en-US" b="1" dirty="0" smtClean="0"/>
              <a:t>the implementation time </a:t>
            </a:r>
            <a:r>
              <a:rPr lang="en-US" b="0" baseline="0" dirty="0" smtClean="0"/>
              <a:t>b</a:t>
            </a:r>
            <a:r>
              <a:rPr lang="en-US" dirty="0" smtClean="0"/>
              <a:t>y avoiding a completely new mechanical design. However, this decision also introduced certain </a:t>
            </a:r>
            <a:r>
              <a:rPr lang="en-US" b="1" dirty="0" smtClean="0"/>
              <a:t>design constraints</a:t>
            </a:r>
            <a:r>
              <a:rPr lang="en-US" dirty="0" smtClean="0"/>
              <a:t>. The existing geometry required mounting our detectors on the </a:t>
            </a:r>
            <a:r>
              <a:rPr lang="en-US" b="1" dirty="0" smtClean="0"/>
              <a:t>back of the holder assembly</a:t>
            </a:r>
            <a:r>
              <a:rPr lang="en-US" dirty="0" smtClean="0"/>
              <a:t>. This mounting configuration, coupled with the need to maintain a non-invasive measurement, meant that we could only expose a </a:t>
            </a:r>
            <a:r>
              <a:rPr lang="en-US" b="1" dirty="0" smtClean="0"/>
              <a:t>small area of each detector</a:t>
            </a:r>
            <a:r>
              <a:rPr lang="en-US" dirty="0" smtClean="0"/>
              <a:t> to the edges of the photon beam.</a:t>
            </a:r>
          </a:p>
          <a:p>
            <a:endParaRPr lang="en-US" dirty="0" smtClean="0"/>
          </a:p>
          <a:p>
            <a:r>
              <a:rPr lang="en-US" dirty="0" smtClean="0"/>
              <a:t>Another important consequence of the back-mounting configuration is that the </a:t>
            </a:r>
            <a:r>
              <a:rPr lang="en-US" b="1" dirty="0" smtClean="0"/>
              <a:t>exposed detector area is not directly cooled</a:t>
            </a:r>
            <a:r>
              <a:rPr lang="en-US" dirty="0" smtClean="0"/>
              <a:t> and may experience high localized heat loads.</a:t>
            </a:r>
            <a:endParaRPr lang="it-IT" dirty="0"/>
          </a:p>
        </p:txBody>
      </p:sp>
      <p:sp>
        <p:nvSpPr>
          <p:cNvPr id="4" name="Slide Number Placeholder 3"/>
          <p:cNvSpPr>
            <a:spLocks noGrp="1"/>
          </p:cNvSpPr>
          <p:nvPr>
            <p:ph type="sldNum" sz="quarter" idx="10"/>
          </p:nvPr>
        </p:nvSpPr>
        <p:spPr/>
        <p:txBody>
          <a:bodyPr/>
          <a:lstStyle/>
          <a:p>
            <a:fld id="{98678DEA-C945-4F13-B57B-DFD01276621A}" type="slidenum">
              <a:rPr lang="it-IT" smtClean="0"/>
              <a:t>12</a:t>
            </a:fld>
            <a:endParaRPr lang="it-IT"/>
          </a:p>
        </p:txBody>
      </p:sp>
    </p:spTree>
    <p:extLst>
      <p:ext uri="{BB962C8B-B14F-4D97-AF65-F5344CB8AC3E}">
        <p14:creationId xmlns:p14="http://schemas.microsoft.com/office/powerpoint/2010/main" val="16231486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shows the actual prototype of our Photon Beam Position Monitor. You can see the 4x2 matrix of </a:t>
            </a:r>
            <a:r>
              <a:rPr lang="en-US" dirty="0" err="1" smtClean="0"/>
              <a:t>SiC</a:t>
            </a:r>
            <a:r>
              <a:rPr lang="en-US" dirty="0" smtClean="0"/>
              <a:t> detectors mounted on the existing PBPM holder, ready for installation and testing at the synchrotron beamline.</a:t>
            </a:r>
            <a:endParaRPr lang="it-IT" dirty="0"/>
          </a:p>
        </p:txBody>
      </p:sp>
      <p:sp>
        <p:nvSpPr>
          <p:cNvPr id="4" name="Slide Number Placeholder 3"/>
          <p:cNvSpPr>
            <a:spLocks noGrp="1"/>
          </p:cNvSpPr>
          <p:nvPr>
            <p:ph type="sldNum" sz="quarter" idx="10"/>
          </p:nvPr>
        </p:nvSpPr>
        <p:spPr/>
        <p:txBody>
          <a:bodyPr/>
          <a:lstStyle/>
          <a:p>
            <a:fld id="{98678DEA-C945-4F13-B57B-DFD01276621A}" type="slidenum">
              <a:rPr lang="it-IT" smtClean="0"/>
              <a:t>13</a:t>
            </a:fld>
            <a:endParaRPr lang="it-IT"/>
          </a:p>
        </p:txBody>
      </p:sp>
    </p:spTree>
    <p:extLst>
      <p:ext uri="{BB962C8B-B14F-4D97-AF65-F5344CB8AC3E}">
        <p14:creationId xmlns:p14="http://schemas.microsoft.com/office/powerpoint/2010/main" val="2263530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schematic outlines the core of our readout electronics designed to precisely measure the photocurrent generated by each of the eight detectors.</a:t>
            </a:r>
          </a:p>
          <a:p>
            <a:endParaRPr lang="en-US" dirty="0" smtClean="0"/>
          </a:p>
          <a:p>
            <a:r>
              <a:rPr lang="en-US" dirty="0" smtClean="0"/>
              <a:t>As you can see, a stable </a:t>
            </a:r>
            <a:r>
              <a:rPr lang="en-US" b="1" dirty="0" smtClean="0"/>
              <a:t>power supply</a:t>
            </a:r>
            <a:r>
              <a:rPr lang="en-US" dirty="0" smtClean="0"/>
              <a:t> provides the necessary </a:t>
            </a:r>
            <a:r>
              <a:rPr lang="en-US" b="1" dirty="0" smtClean="0"/>
              <a:t>bias voltage</a:t>
            </a:r>
            <a:r>
              <a:rPr lang="en-US" dirty="0" smtClean="0"/>
              <a:t> across all the detectors. On the opposite side of each individual detector, we have inserted  a dedicated </a:t>
            </a:r>
            <a:r>
              <a:rPr lang="en-US" b="1" dirty="0" err="1" smtClean="0"/>
              <a:t>transimpedance</a:t>
            </a:r>
            <a:r>
              <a:rPr lang="en-US" b="1" dirty="0" smtClean="0"/>
              <a:t> amplifier (TIA</a:t>
            </a:r>
            <a:r>
              <a:rPr lang="en-US" b="0" dirty="0" smtClean="0"/>
              <a:t>) that converts the currents </a:t>
            </a:r>
            <a:r>
              <a:rPr lang="en-US" b="0" baseline="0" dirty="0" smtClean="0"/>
              <a:t>generated by the photoconductive process into a measurable voltage signal.</a:t>
            </a:r>
            <a:endParaRPr lang="en-US" b="0" dirty="0" smtClean="0"/>
          </a:p>
          <a:p>
            <a:endParaRPr lang="en-US" b="0" dirty="0" smtClean="0"/>
          </a:p>
          <a:p>
            <a:endParaRPr lang="it-IT" dirty="0"/>
          </a:p>
        </p:txBody>
      </p:sp>
      <p:sp>
        <p:nvSpPr>
          <p:cNvPr id="4" name="Slide Number Placeholder 3"/>
          <p:cNvSpPr>
            <a:spLocks noGrp="1"/>
          </p:cNvSpPr>
          <p:nvPr>
            <p:ph type="sldNum" sz="quarter" idx="10"/>
          </p:nvPr>
        </p:nvSpPr>
        <p:spPr/>
        <p:txBody>
          <a:bodyPr/>
          <a:lstStyle/>
          <a:p>
            <a:fld id="{98678DEA-C945-4F13-B57B-DFD01276621A}" type="slidenum">
              <a:rPr lang="it-IT" smtClean="0"/>
              <a:t>14</a:t>
            </a:fld>
            <a:endParaRPr lang="it-IT"/>
          </a:p>
        </p:txBody>
      </p:sp>
    </p:spTree>
    <p:extLst>
      <p:ext uri="{BB962C8B-B14F-4D97-AF65-F5344CB8AC3E}">
        <p14:creationId xmlns:p14="http://schemas.microsoft.com/office/powerpoint/2010/main" val="14804936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 move on to the preliminary results obtained from our initial measurement campaign at the synchrotron beamline. </a:t>
            </a:r>
            <a:endParaRPr lang="it-IT" dirty="0"/>
          </a:p>
        </p:txBody>
      </p:sp>
      <p:sp>
        <p:nvSpPr>
          <p:cNvPr id="4" name="Slide Number Placeholder 3"/>
          <p:cNvSpPr>
            <a:spLocks noGrp="1"/>
          </p:cNvSpPr>
          <p:nvPr>
            <p:ph type="sldNum" sz="quarter" idx="10"/>
          </p:nvPr>
        </p:nvSpPr>
        <p:spPr/>
        <p:txBody>
          <a:bodyPr/>
          <a:lstStyle/>
          <a:p>
            <a:fld id="{98678DEA-C945-4F13-B57B-DFD01276621A}" type="slidenum">
              <a:rPr lang="it-IT" smtClean="0"/>
              <a:t>15</a:t>
            </a:fld>
            <a:endParaRPr lang="it-IT"/>
          </a:p>
        </p:txBody>
      </p:sp>
    </p:spTree>
    <p:extLst>
      <p:ext uri="{BB962C8B-B14F-4D97-AF65-F5344CB8AC3E}">
        <p14:creationId xmlns:p14="http://schemas.microsoft.com/office/powerpoint/2010/main" val="17067854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completeness, this slide briefly outlines the experimental context. We report key </a:t>
            </a:r>
            <a:r>
              <a:rPr lang="en-US" b="1" dirty="0" smtClean="0"/>
              <a:t>machine parameters</a:t>
            </a:r>
            <a:r>
              <a:rPr lang="en-US" dirty="0" smtClean="0"/>
              <a:t> defining the beam conditions, the </a:t>
            </a:r>
            <a:r>
              <a:rPr lang="en-US" b="1" dirty="0" smtClean="0"/>
              <a:t>types of measurements</a:t>
            </a:r>
            <a:r>
              <a:rPr lang="en-US" dirty="0" smtClean="0"/>
              <a:t> we performed to evaluate our PBPM, and the </a:t>
            </a:r>
            <a:r>
              <a:rPr lang="en-US" b="1" dirty="0" smtClean="0"/>
              <a:t>parameters that were changed</a:t>
            </a:r>
            <a:r>
              <a:rPr lang="en-US" dirty="0" smtClean="0"/>
              <a:t> during these measurements. This background information provides essential context for understanding the results we'll now discuss.</a:t>
            </a:r>
            <a:endParaRPr lang="it-IT" dirty="0"/>
          </a:p>
        </p:txBody>
      </p:sp>
      <p:sp>
        <p:nvSpPr>
          <p:cNvPr id="4" name="Slide Number Placeholder 3"/>
          <p:cNvSpPr>
            <a:spLocks noGrp="1"/>
          </p:cNvSpPr>
          <p:nvPr>
            <p:ph type="sldNum" sz="quarter" idx="10"/>
          </p:nvPr>
        </p:nvSpPr>
        <p:spPr/>
        <p:txBody>
          <a:bodyPr/>
          <a:lstStyle/>
          <a:p>
            <a:fld id="{98678DEA-C945-4F13-B57B-DFD01276621A}" type="slidenum">
              <a:rPr lang="it-IT" smtClean="0"/>
              <a:t>16</a:t>
            </a:fld>
            <a:endParaRPr lang="it-IT"/>
          </a:p>
        </p:txBody>
      </p:sp>
    </p:spTree>
    <p:extLst>
      <p:ext uri="{BB962C8B-B14F-4D97-AF65-F5344CB8AC3E}">
        <p14:creationId xmlns:p14="http://schemas.microsoft.com/office/powerpoint/2010/main" val="23790188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slide presents </a:t>
            </a:r>
            <a:r>
              <a:rPr lang="en-US" dirty="0" err="1" smtClean="0"/>
              <a:t>bidimensional</a:t>
            </a:r>
            <a:r>
              <a:rPr lang="en-US" dirty="0" smtClean="0"/>
              <a:t> scans. For simplicity only</a:t>
            </a:r>
            <a:r>
              <a:rPr lang="en-US" baseline="0" dirty="0" smtClean="0"/>
              <a:t> </a:t>
            </a:r>
            <a:r>
              <a:rPr lang="en-US" dirty="0" smtClean="0"/>
              <a:t>the lower detectors</a:t>
            </a:r>
            <a:r>
              <a:rPr lang="en-US" baseline="0" dirty="0" smtClean="0"/>
              <a:t> are shown</a:t>
            </a:r>
            <a:r>
              <a:rPr lang="en-US" dirty="0" smtClean="0"/>
              <a:t>. These scans were performed with a fixed Insertion Device (ID) gap and a fixed bias voltage. We performed</a:t>
            </a:r>
            <a:r>
              <a:rPr lang="en-US" baseline="0" dirty="0" smtClean="0"/>
              <a:t> two measurements with</a:t>
            </a:r>
            <a:r>
              <a:rPr lang="en-US" dirty="0" smtClean="0"/>
              <a:t> two distinct ID tilt values: 0 </a:t>
            </a:r>
            <a:r>
              <a:rPr lang="en-US" dirty="0" err="1" smtClean="0"/>
              <a:t>microradians</a:t>
            </a:r>
            <a:r>
              <a:rPr lang="en-US" dirty="0" smtClean="0"/>
              <a:t> and +300 </a:t>
            </a:r>
            <a:r>
              <a:rPr lang="en-US" dirty="0" err="1" smtClean="0"/>
              <a:t>microradians</a:t>
            </a:r>
            <a:r>
              <a:rPr lang="en-US"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As you can see in the animation below, a clear difference emerges in the detector responses. The detector positioned on the left exhibits a </a:t>
            </a:r>
            <a:r>
              <a:rPr lang="en-US" b="1" dirty="0" smtClean="0"/>
              <a:t>relatively stable signal</a:t>
            </a:r>
            <a:r>
              <a:rPr lang="en-US" dirty="0" smtClean="0"/>
              <a:t>. This behavior supports our hypothesis that these outer detectors are primarily sensitive to the </a:t>
            </a:r>
            <a:r>
              <a:rPr lang="en-US" b="1" dirty="0" smtClean="0"/>
              <a:t>Bending Magnet (BM) radiation</a:t>
            </a:r>
            <a:r>
              <a:rPr lang="en-US" dirty="0" smtClean="0"/>
              <a:t>, which is not</a:t>
            </a:r>
            <a:r>
              <a:rPr lang="en-US" baseline="0" dirty="0" smtClean="0"/>
              <a:t> </a:t>
            </a:r>
            <a:r>
              <a:rPr lang="en-US" dirty="0" smtClean="0"/>
              <a:t>affected by the changes in the ID tilt.</a:t>
            </a:r>
          </a:p>
          <a:p>
            <a:r>
              <a:rPr lang="en-US" dirty="0" smtClean="0"/>
              <a:t>Conversely, the other three detectors show a </a:t>
            </a:r>
            <a:r>
              <a:rPr lang="en-US" b="1" dirty="0" smtClean="0"/>
              <a:t>more significant change in signal intensity and distribution</a:t>
            </a:r>
            <a:r>
              <a:rPr lang="en-US" dirty="0" smtClean="0"/>
              <a:t> as the tilt is applied. Specifically, the spot appears to move upward across these detectors. This demonstrates that the </a:t>
            </a:r>
            <a:r>
              <a:rPr lang="en-US" b="1" dirty="0" smtClean="0"/>
              <a:t>Insertion Device (ID) radiation</a:t>
            </a:r>
            <a:r>
              <a:rPr lang="en-US" dirty="0" smtClean="0"/>
              <a:t> is impinging on these detectors in a more localized manner and its position is directly influenced by the applied tilt.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With a </a:t>
            </a:r>
            <a:r>
              <a:rPr lang="en-US" b="1" dirty="0" smtClean="0"/>
              <a:t>better alignment of the beamline optics</a:t>
            </a:r>
            <a:r>
              <a:rPr lang="en-US" dirty="0" smtClean="0"/>
              <a:t>, we would be able to precisely direct the ID radiation on the two inner detectors.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98678DEA-C945-4F13-B57B-DFD01276621A}" type="slidenum">
              <a:rPr lang="it-IT" smtClean="0"/>
              <a:t>17</a:t>
            </a:fld>
            <a:endParaRPr lang="it-IT"/>
          </a:p>
        </p:txBody>
      </p:sp>
    </p:spTree>
    <p:extLst>
      <p:ext uri="{BB962C8B-B14F-4D97-AF65-F5344CB8AC3E}">
        <p14:creationId xmlns:p14="http://schemas.microsoft.com/office/powerpoint/2010/main" val="17445376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further confirm our findings, we also performed measurements while varying the Insertion Device (ID) gap. In particular we performed</a:t>
            </a:r>
            <a:r>
              <a:rPr lang="en-US" baseline="0" dirty="0" smtClean="0"/>
              <a:t> </a:t>
            </a:r>
            <a:r>
              <a:rPr lang="en-US" baseline="0" dirty="0" err="1" smtClean="0"/>
              <a:t>horizonatal</a:t>
            </a:r>
            <a:r>
              <a:rPr lang="en-US" baseline="0" dirty="0" smtClean="0"/>
              <a:t> scans. </a:t>
            </a:r>
            <a:r>
              <a:rPr lang="en-US" dirty="0" smtClean="0"/>
              <a:t>These measurements consistently show that the </a:t>
            </a:r>
            <a:r>
              <a:rPr lang="en-US" b="1" dirty="0" smtClean="0"/>
              <a:t>ID radiation signal is predominantly detected by the inner detectors</a:t>
            </a:r>
            <a:r>
              <a:rPr lang="en-US" dirty="0" smtClean="0"/>
              <a:t> of our matrix. This confirms our understanding of the spatial separation and the potential for selective measurement of different radiation sources with our PBPM design.</a:t>
            </a:r>
            <a:endParaRPr lang="it-IT" dirty="0"/>
          </a:p>
        </p:txBody>
      </p:sp>
      <p:sp>
        <p:nvSpPr>
          <p:cNvPr id="4" name="Slide Number Placeholder 3"/>
          <p:cNvSpPr>
            <a:spLocks noGrp="1"/>
          </p:cNvSpPr>
          <p:nvPr>
            <p:ph type="sldNum" sz="quarter" idx="10"/>
          </p:nvPr>
        </p:nvSpPr>
        <p:spPr/>
        <p:txBody>
          <a:bodyPr/>
          <a:lstStyle/>
          <a:p>
            <a:fld id="{98678DEA-C945-4F13-B57B-DFD01276621A}" type="slidenum">
              <a:rPr lang="it-IT" smtClean="0"/>
              <a:t>18</a:t>
            </a:fld>
            <a:endParaRPr lang="it-IT"/>
          </a:p>
        </p:txBody>
      </p:sp>
    </p:spTree>
    <p:extLst>
      <p:ext uri="{BB962C8B-B14F-4D97-AF65-F5344CB8AC3E}">
        <p14:creationId xmlns:p14="http://schemas.microsoft.com/office/powerpoint/2010/main" val="13199248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proceeded to evaluate the sensitivity of our PBPM to small beam displacements. To do this, we first carefully </a:t>
            </a:r>
            <a:r>
              <a:rPr lang="en-US" b="1" dirty="0" smtClean="0"/>
              <a:t>aligned the central core of the Insertion Device (ID) beam</a:t>
            </a:r>
            <a:r>
              <a:rPr lang="en-US" dirty="0" smtClean="0"/>
              <a:t> to the approximate center of our 4x2 detector matrix. Next, we performed precise </a:t>
            </a:r>
            <a:r>
              <a:rPr lang="en-US" b="1" dirty="0" smtClean="0"/>
              <a:t>small vertical scans</a:t>
            </a:r>
            <a:r>
              <a:rPr lang="en-US" dirty="0" smtClean="0"/>
              <a:t> of the PBPM across the beam. During these controlled movements, we measured the change in current by each of the eight detectors. </a:t>
            </a:r>
          </a:p>
          <a:p>
            <a:endParaRPr lang="en-US" dirty="0" smtClean="0"/>
          </a:p>
          <a:p>
            <a:r>
              <a:rPr lang="en-US" dirty="0" smtClean="0"/>
              <a:t>We observed a clear and consistent trend: when we moved the PBPM </a:t>
            </a:r>
            <a:r>
              <a:rPr lang="en-US" b="1" dirty="0" smtClean="0"/>
              <a:t>downwards</a:t>
            </a:r>
            <a:r>
              <a:rPr lang="en-US" dirty="0" smtClean="0"/>
              <a:t>, the </a:t>
            </a:r>
            <a:r>
              <a:rPr lang="en-US" b="1" dirty="0" smtClean="0"/>
              <a:t>upper sensors</a:t>
            </a:r>
            <a:r>
              <a:rPr lang="en-US" dirty="0" smtClean="0"/>
              <a:t> registered a </a:t>
            </a:r>
            <a:r>
              <a:rPr lang="en-US" b="1" dirty="0" smtClean="0"/>
              <a:t>corresponding decrease in the measured photocurrent</a:t>
            </a:r>
            <a:r>
              <a:rPr lang="en-US" dirty="0" smtClean="0"/>
              <a:t>. Conversely, the </a:t>
            </a:r>
            <a:r>
              <a:rPr lang="en-US" b="1" dirty="0" smtClean="0"/>
              <a:t>lower sensors</a:t>
            </a:r>
            <a:r>
              <a:rPr lang="en-US" dirty="0" smtClean="0"/>
              <a:t> detected a </a:t>
            </a:r>
            <a:r>
              <a:rPr lang="en-US" b="1" dirty="0" smtClean="0"/>
              <a:t>increase in current</a:t>
            </a:r>
            <a:r>
              <a:rPr lang="en-US" dirty="0" smtClean="0"/>
              <a:t>.</a:t>
            </a:r>
          </a:p>
          <a:p>
            <a:endParaRPr lang="en-US" dirty="0" smtClean="0"/>
          </a:p>
          <a:p>
            <a:r>
              <a:rPr lang="en-US" dirty="0" smtClean="0"/>
              <a:t>By analyzing the magnitude of the current change in relation to the known step size of our vertical scans, we were able to estimate the </a:t>
            </a:r>
            <a:r>
              <a:rPr lang="en-US" b="1" dirty="0" smtClean="0"/>
              <a:t>sensitivity</a:t>
            </a:r>
            <a:r>
              <a:rPr lang="en-US" dirty="0" smtClean="0"/>
              <a:t> of our PBPM. From these measurements, we obtained a promising preliminary sensitivity of approximately </a:t>
            </a:r>
            <a:r>
              <a:rPr lang="en-US" b="1" dirty="0" smtClean="0"/>
              <a:t>2 microns</a:t>
            </a:r>
            <a:r>
              <a:rPr lang="en-US" dirty="0" smtClean="0"/>
              <a:t>. </a:t>
            </a:r>
            <a:endParaRPr lang="it-IT" dirty="0"/>
          </a:p>
        </p:txBody>
      </p:sp>
      <p:sp>
        <p:nvSpPr>
          <p:cNvPr id="4" name="Slide Number Placeholder 3"/>
          <p:cNvSpPr>
            <a:spLocks noGrp="1"/>
          </p:cNvSpPr>
          <p:nvPr>
            <p:ph type="sldNum" sz="quarter" idx="10"/>
          </p:nvPr>
        </p:nvSpPr>
        <p:spPr/>
        <p:txBody>
          <a:bodyPr/>
          <a:lstStyle/>
          <a:p>
            <a:fld id="{98678DEA-C945-4F13-B57B-DFD01276621A}" type="slidenum">
              <a:rPr lang="it-IT" smtClean="0"/>
              <a:t>19</a:t>
            </a:fld>
            <a:endParaRPr lang="it-IT"/>
          </a:p>
        </p:txBody>
      </p:sp>
    </p:spTree>
    <p:extLst>
      <p:ext uri="{BB962C8B-B14F-4D97-AF65-F5344CB8AC3E}">
        <p14:creationId xmlns:p14="http://schemas.microsoft.com/office/powerpoint/2010/main" val="3715778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err="1" smtClean="0"/>
              <a:t>Good</a:t>
            </a:r>
            <a:r>
              <a:rPr lang="it-IT" dirty="0" smtClean="0"/>
              <a:t> </a:t>
            </a:r>
            <a:r>
              <a:rPr lang="it-IT" dirty="0" err="1" smtClean="0"/>
              <a:t>morning</a:t>
            </a:r>
            <a:r>
              <a:rPr lang="it-IT" dirty="0" smtClean="0"/>
              <a:t>, </a:t>
            </a:r>
            <a:r>
              <a:rPr lang="it-IT" dirty="0" err="1" smtClean="0"/>
              <a:t>everyone</a:t>
            </a:r>
            <a:r>
              <a:rPr lang="it-IT" dirty="0" smtClean="0"/>
              <a:t>.</a:t>
            </a:r>
            <a:r>
              <a:rPr lang="en-US" baseline="0" dirty="0" smtClean="0"/>
              <a:t> I’m Matija Colja, I’m an electronic engineer of the Instrumentation and detectors laboratory from Elettra Sincrotrone Trieste and I will talk about “photon beam position monitors based on silicon carbide devices in photoconductive mode”.</a:t>
            </a:r>
            <a:endParaRPr lang="en-US" dirty="0" smtClean="0"/>
          </a:p>
          <a:p>
            <a:endParaRPr lang="en-US" dirty="0" smtClean="0"/>
          </a:p>
          <a:p>
            <a:r>
              <a:rPr lang="en-US" dirty="0" smtClean="0"/>
              <a:t>I will start with</a:t>
            </a:r>
            <a:r>
              <a:rPr lang="en-US" baseline="0" dirty="0" smtClean="0"/>
              <a:t> a brief introduction on photon beam position monitors in general and then I will move to the description of the developed PBPM and preliminary results. </a:t>
            </a:r>
            <a:endParaRPr lang="it-IT" dirty="0"/>
          </a:p>
        </p:txBody>
      </p:sp>
      <p:sp>
        <p:nvSpPr>
          <p:cNvPr id="4" name="Slide Number Placeholder 3"/>
          <p:cNvSpPr>
            <a:spLocks noGrp="1"/>
          </p:cNvSpPr>
          <p:nvPr>
            <p:ph type="sldNum" sz="quarter" idx="10"/>
          </p:nvPr>
        </p:nvSpPr>
        <p:spPr/>
        <p:txBody>
          <a:bodyPr/>
          <a:lstStyle/>
          <a:p>
            <a:fld id="{98678DEA-C945-4F13-B57B-DFD01276621A}" type="slidenum">
              <a:rPr lang="it-IT" smtClean="0"/>
              <a:t>2</a:t>
            </a:fld>
            <a:endParaRPr lang="it-IT"/>
          </a:p>
        </p:txBody>
      </p:sp>
    </p:spTree>
    <p:extLst>
      <p:ext uri="{BB962C8B-B14F-4D97-AF65-F5344CB8AC3E}">
        <p14:creationId xmlns:p14="http://schemas.microsoft.com/office/powerpoint/2010/main" val="2470025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presents a time evolution of the signals recorded by our PBPM over a significant period, approximately one hour.</a:t>
            </a:r>
          </a:p>
          <a:p>
            <a:endParaRPr lang="en-US" dirty="0" smtClean="0"/>
          </a:p>
          <a:p>
            <a:r>
              <a:rPr lang="en-US" dirty="0" smtClean="0"/>
              <a:t>The </a:t>
            </a:r>
            <a:r>
              <a:rPr lang="en-US" b="1" dirty="0" smtClean="0"/>
              <a:t>two graphs on the left</a:t>
            </a:r>
            <a:r>
              <a:rPr lang="en-US" dirty="0" smtClean="0"/>
              <a:t> display the </a:t>
            </a:r>
            <a:r>
              <a:rPr lang="en-US" b="1" dirty="0" smtClean="0"/>
              <a:t>raw current measurements</a:t>
            </a:r>
            <a:r>
              <a:rPr lang="en-US" dirty="0" smtClean="0"/>
              <a:t> from two representative detectors. Notice the small, simultaneous increases in current visible in both signals. These correspond to </a:t>
            </a:r>
            <a:r>
              <a:rPr lang="en-US" b="1" dirty="0" smtClean="0"/>
              <a:t>"top-up" events </a:t>
            </a:r>
            <a:r>
              <a:rPr lang="en-US" b="0" dirty="0" smtClean="0"/>
              <a:t>(“</a:t>
            </a:r>
            <a:r>
              <a:rPr lang="en-US" b="0" dirty="0" err="1" smtClean="0"/>
              <a:t>ivènt</a:t>
            </a:r>
            <a:r>
              <a:rPr lang="en-US" b="0" dirty="0" smtClean="0"/>
              <a:t>”)</a:t>
            </a:r>
            <a:r>
              <a:rPr lang="en-US" b="1" dirty="0" smtClean="0"/>
              <a:t> </a:t>
            </a:r>
            <a:r>
              <a:rPr lang="en-US" dirty="0" smtClean="0"/>
              <a:t>, a common operation in synchrotron facilities where the electron beam current in the storage ring is replenished, leading to a slight increase in the emitted photon flux across the beamline. Importantly, these top-up events show correlated changes in both sensors, indicating a global intensity variation rather than a beam position shift.</a:t>
            </a:r>
          </a:p>
          <a:p>
            <a:endParaRPr lang="en-US" dirty="0" smtClean="0"/>
          </a:p>
          <a:p>
            <a:r>
              <a:rPr lang="en-US" dirty="0" smtClean="0"/>
              <a:t>Towards the end of this measurement period, you can observe a more significant change in the raw current signals. The current in one sensor increases while the current in the other decreases. This behavior indicates a </a:t>
            </a:r>
            <a:r>
              <a:rPr lang="en-US" b="1" dirty="0" smtClean="0"/>
              <a:t>real movement of the photon beam</a:t>
            </a:r>
            <a:r>
              <a:rPr lang="en-US" dirty="0" smtClean="0"/>
              <a:t>. This event corresponds to an </a:t>
            </a:r>
            <a:r>
              <a:rPr lang="en-US" b="1" dirty="0" smtClean="0"/>
              <a:t>orbit correction</a:t>
            </a:r>
            <a:r>
              <a:rPr lang="en-US" dirty="0" smtClean="0"/>
              <a:t> performed by the synchrotron operators to stabilize the beam's trajectory.</a:t>
            </a:r>
          </a:p>
          <a:p>
            <a:endParaRPr lang="en-US" dirty="0" smtClean="0"/>
          </a:p>
          <a:p>
            <a:r>
              <a:rPr lang="en-US" dirty="0" smtClean="0"/>
              <a:t>The </a:t>
            </a:r>
            <a:r>
              <a:rPr lang="en-US" b="1" dirty="0" smtClean="0"/>
              <a:t>right graph</a:t>
            </a:r>
            <a:r>
              <a:rPr lang="en-US" dirty="0" smtClean="0"/>
              <a:t> was</a:t>
            </a:r>
            <a:r>
              <a:rPr lang="en-US" baseline="0" dirty="0" smtClean="0"/>
              <a:t> obtained combing the two current measurements with the </a:t>
            </a:r>
            <a:r>
              <a:rPr lang="en-US" baseline="0" dirty="0" err="1" smtClean="0"/>
              <a:t>DoS</a:t>
            </a:r>
            <a:r>
              <a:rPr lang="en-US" baseline="0" dirty="0" smtClean="0"/>
              <a:t> method.</a:t>
            </a:r>
            <a:r>
              <a:rPr lang="en-US" dirty="0" smtClean="0"/>
              <a:t> This technique</a:t>
            </a:r>
            <a:r>
              <a:rPr lang="en-US" baseline="0" dirty="0" smtClean="0"/>
              <a:t> </a:t>
            </a:r>
            <a:r>
              <a:rPr lang="en-US" b="1" dirty="0" smtClean="0"/>
              <a:t>normalizes out common-mode fluctuations</a:t>
            </a:r>
            <a:r>
              <a:rPr lang="en-US" dirty="0" smtClean="0"/>
              <a:t>, and as you can see, the top-up signatures are significantly suppressed in this processed signal, demonstrating that the beam's </a:t>
            </a:r>
            <a:r>
              <a:rPr lang="en-US" i="1" dirty="0" smtClean="0"/>
              <a:t>position</a:t>
            </a:r>
            <a:r>
              <a:rPr lang="en-US" dirty="0" smtClean="0"/>
              <a:t> remained stable during these events.</a:t>
            </a:r>
          </a:p>
          <a:p>
            <a:r>
              <a:rPr lang="en-US" dirty="0" smtClean="0"/>
              <a:t>However, the orbit correction performed at the end of the measurement is still clearly visible. This confirms that the change in raw currents at that time was indeed due to a beam displacement.</a:t>
            </a:r>
          </a:p>
          <a:p>
            <a:r>
              <a:rPr lang="en-US" dirty="0" smtClean="0"/>
              <a:t> This analysis highlights the effectiveness of our PBPM and the signal processing techniques in distinguishing between intensity fluctuations and actual beam movements over extended periods."</a:t>
            </a:r>
            <a:endParaRPr lang="it-IT" dirty="0"/>
          </a:p>
        </p:txBody>
      </p:sp>
      <p:sp>
        <p:nvSpPr>
          <p:cNvPr id="4" name="Slide Number Placeholder 3"/>
          <p:cNvSpPr>
            <a:spLocks noGrp="1"/>
          </p:cNvSpPr>
          <p:nvPr>
            <p:ph type="sldNum" sz="quarter" idx="10"/>
          </p:nvPr>
        </p:nvSpPr>
        <p:spPr/>
        <p:txBody>
          <a:bodyPr/>
          <a:lstStyle/>
          <a:p>
            <a:fld id="{98678DEA-C945-4F13-B57B-DFD01276621A}" type="slidenum">
              <a:rPr lang="it-IT" smtClean="0"/>
              <a:t>20</a:t>
            </a:fld>
            <a:endParaRPr lang="it-IT"/>
          </a:p>
        </p:txBody>
      </p:sp>
    </p:spTree>
    <p:extLst>
      <p:ext uri="{BB962C8B-B14F-4D97-AF65-F5344CB8AC3E}">
        <p14:creationId xmlns:p14="http://schemas.microsoft.com/office/powerpoint/2010/main" val="9012877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fully confirm and provide more precise estimations of the system's performance, further data analysis is required. </a:t>
            </a:r>
            <a:r>
              <a:rPr lang="en-US" b="1" dirty="0" smtClean="0"/>
              <a:t>In any case, the preliminary results are encouraging and show that we are able to differentiate between ID and BM radiation by intercepting the beam tail only,</a:t>
            </a:r>
            <a:r>
              <a:rPr lang="en-US" b="1" baseline="0" dirty="0" smtClean="0"/>
              <a:t> obtaining a good sensitivity</a:t>
            </a:r>
            <a:r>
              <a:rPr lang="en-US" b="1" dirty="0" smtClean="0"/>
              <a:t>.</a:t>
            </a:r>
            <a:r>
              <a:rPr lang="en-US" dirty="0" smtClean="0"/>
              <a:t> Furthermore, this same system has been recently mounted on a different beamline for additional tests and will be tested in the last </a:t>
            </a:r>
            <a:r>
              <a:rPr lang="en-US" dirty="0" err="1" smtClean="0"/>
              <a:t>Elettra</a:t>
            </a:r>
            <a:r>
              <a:rPr lang="en-US" dirty="0" smtClean="0"/>
              <a:t> run. </a:t>
            </a:r>
            <a:endParaRPr lang="it-IT" b="0" dirty="0"/>
          </a:p>
        </p:txBody>
      </p:sp>
      <p:sp>
        <p:nvSpPr>
          <p:cNvPr id="4" name="Slide Number Placeholder 3"/>
          <p:cNvSpPr>
            <a:spLocks noGrp="1"/>
          </p:cNvSpPr>
          <p:nvPr>
            <p:ph type="sldNum" sz="quarter" idx="10"/>
          </p:nvPr>
        </p:nvSpPr>
        <p:spPr/>
        <p:txBody>
          <a:bodyPr/>
          <a:lstStyle/>
          <a:p>
            <a:fld id="{98678DEA-C945-4F13-B57B-DFD01276621A}" type="slidenum">
              <a:rPr lang="it-IT" smtClean="0"/>
              <a:t>21</a:t>
            </a:fld>
            <a:endParaRPr lang="it-IT"/>
          </a:p>
        </p:txBody>
      </p:sp>
    </p:spTree>
    <p:extLst>
      <p:ext uri="{BB962C8B-B14F-4D97-AF65-F5344CB8AC3E}">
        <p14:creationId xmlns:p14="http://schemas.microsoft.com/office/powerpoint/2010/main" val="7094035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10"/>
          </p:nvPr>
        </p:nvSpPr>
        <p:spPr/>
        <p:txBody>
          <a:bodyPr/>
          <a:lstStyle/>
          <a:p>
            <a:fld id="{98678DEA-C945-4F13-B57B-DFD01276621A}" type="slidenum">
              <a:rPr lang="it-IT" smtClean="0"/>
              <a:t>22</a:t>
            </a:fld>
            <a:endParaRPr lang="it-IT"/>
          </a:p>
        </p:txBody>
      </p:sp>
    </p:spTree>
    <p:extLst>
      <p:ext uri="{BB962C8B-B14F-4D97-AF65-F5344CB8AC3E}">
        <p14:creationId xmlns:p14="http://schemas.microsoft.com/office/powerpoint/2010/main" val="32395288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10"/>
          </p:nvPr>
        </p:nvSpPr>
        <p:spPr/>
        <p:txBody>
          <a:bodyPr/>
          <a:lstStyle/>
          <a:p>
            <a:fld id="{98678DEA-C945-4F13-B57B-DFD01276621A}" type="slidenum">
              <a:rPr lang="it-IT" smtClean="0"/>
              <a:t>23</a:t>
            </a:fld>
            <a:endParaRPr lang="it-IT"/>
          </a:p>
        </p:txBody>
      </p:sp>
    </p:spTree>
    <p:extLst>
      <p:ext uri="{BB962C8B-B14F-4D97-AF65-F5344CB8AC3E}">
        <p14:creationId xmlns:p14="http://schemas.microsoft.com/office/powerpoint/2010/main" val="39199720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10"/>
          </p:nvPr>
        </p:nvSpPr>
        <p:spPr/>
        <p:txBody>
          <a:bodyPr/>
          <a:lstStyle/>
          <a:p>
            <a:fld id="{98678DEA-C945-4F13-B57B-DFD01276621A}" type="slidenum">
              <a:rPr lang="it-IT" smtClean="0"/>
              <a:t>24</a:t>
            </a:fld>
            <a:endParaRPr lang="it-IT"/>
          </a:p>
        </p:txBody>
      </p:sp>
    </p:spTree>
    <p:extLst>
      <p:ext uri="{BB962C8B-B14F-4D97-AF65-F5344CB8AC3E}">
        <p14:creationId xmlns:p14="http://schemas.microsoft.com/office/powerpoint/2010/main" val="23056172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Photoconductivity-based PBPM offers several key advantages:</a:t>
            </a:r>
          </a:p>
          <a:p>
            <a:endParaRPr lang="en-US" dirty="0" smtClean="0"/>
          </a:p>
          <a:p>
            <a:r>
              <a:rPr lang="en-US" dirty="0" smtClean="0"/>
              <a:t>Firstly, </a:t>
            </a:r>
            <a:r>
              <a:rPr lang="en-US" b="1" dirty="0" smtClean="0"/>
              <a:t>vacuum is not strictly required</a:t>
            </a:r>
            <a:r>
              <a:rPr lang="en-US" dirty="0" smtClean="0"/>
              <a:t> for operation. Photoemission-based detectors typically require a vacuum environment for efficient electron emission and collection.. A photoconductive device can potentially operate in less demanding vacuum conditions simplifying the experimental setup and reducing complexity.</a:t>
            </a:r>
          </a:p>
          <a:p>
            <a:endParaRPr lang="en-US" dirty="0" smtClean="0"/>
          </a:p>
          <a:p>
            <a:r>
              <a:rPr lang="en-US" dirty="0" smtClean="0"/>
              <a:t>Secondly, photoconductivity can offer </a:t>
            </a:r>
            <a:r>
              <a:rPr lang="en-US" b="1" dirty="0" smtClean="0"/>
              <a:t>higher sensitivity</a:t>
            </a:r>
            <a:r>
              <a:rPr lang="en-US" dirty="0" smtClean="0"/>
              <a:t> to hard X-rays compared to the surface-sensitive photoemission process. This is because the absorption depth of hard X-rays is </a:t>
            </a:r>
            <a:r>
              <a:rPr lang="en-US" dirty="0" err="1" smtClean="0"/>
              <a:t>is</a:t>
            </a:r>
            <a:r>
              <a:rPr lang="en-US" dirty="0" smtClean="0"/>
              <a:t> high, leading to the generation of more electron-hole pairs within the active volume. This enhanced sensitivity can be particularly beneficial in reducing the influence of lower-energy.</a:t>
            </a:r>
          </a:p>
          <a:p>
            <a:endParaRPr lang="en-US" dirty="0" smtClean="0"/>
          </a:p>
          <a:p>
            <a:r>
              <a:rPr lang="en-US" dirty="0" smtClean="0"/>
              <a:t>Furthermore,</a:t>
            </a:r>
            <a:r>
              <a:rPr lang="en-US" baseline="0" dirty="0" smtClean="0"/>
              <a:t> </a:t>
            </a:r>
            <a:r>
              <a:rPr lang="en-US" dirty="0" smtClean="0"/>
              <a:t>Photoemission-based monitors are highly sensitive to low-energy photons, which can originate from sources like bending magnets and focusing optics. This background radiation can contaminate the position measurements, especially in </a:t>
            </a:r>
            <a:r>
              <a:rPr lang="en-US" dirty="0" err="1" smtClean="0"/>
              <a:t>undulator</a:t>
            </a:r>
            <a:r>
              <a:rPr lang="en-US" dirty="0" smtClean="0"/>
              <a:t> </a:t>
            </a:r>
            <a:r>
              <a:rPr lang="en-US" dirty="0" err="1" smtClean="0"/>
              <a:t>beamlines</a:t>
            </a:r>
            <a:r>
              <a:rPr lang="en-US" dirty="0" smtClean="0"/>
              <a:t>. Photoconductive detectors, are less sensitive to these lower energy photons, leading to more accurate measurements.</a:t>
            </a:r>
          </a:p>
          <a:p>
            <a:endParaRPr lang="en-US" dirty="0" smtClean="0"/>
          </a:p>
          <a:p>
            <a:r>
              <a:rPr lang="en-US" dirty="0" smtClean="0"/>
              <a:t>These benefits make this approach a compelling alternative to photoemission-based monitors in various synchrotron radiation applications.</a:t>
            </a:r>
          </a:p>
          <a:p>
            <a:endParaRPr lang="it-IT" dirty="0"/>
          </a:p>
        </p:txBody>
      </p:sp>
      <p:sp>
        <p:nvSpPr>
          <p:cNvPr id="4" name="Slide Number Placeholder 3"/>
          <p:cNvSpPr>
            <a:spLocks noGrp="1"/>
          </p:cNvSpPr>
          <p:nvPr>
            <p:ph type="sldNum" sz="quarter" idx="10"/>
          </p:nvPr>
        </p:nvSpPr>
        <p:spPr/>
        <p:txBody>
          <a:bodyPr/>
          <a:lstStyle/>
          <a:p>
            <a:fld id="{98678DEA-C945-4F13-B57B-DFD01276621A}" type="slidenum">
              <a:rPr lang="it-IT" smtClean="0"/>
              <a:t>25</a:t>
            </a:fld>
            <a:endParaRPr lang="it-IT"/>
          </a:p>
        </p:txBody>
      </p:sp>
    </p:spTree>
    <p:extLst>
      <p:ext uri="{BB962C8B-B14F-4D97-AF65-F5344CB8AC3E}">
        <p14:creationId xmlns:p14="http://schemas.microsoft.com/office/powerpoint/2010/main" val="12493213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10"/>
          </p:nvPr>
        </p:nvSpPr>
        <p:spPr/>
        <p:txBody>
          <a:bodyPr/>
          <a:lstStyle/>
          <a:p>
            <a:fld id="{98678DEA-C945-4F13-B57B-DFD01276621A}" type="slidenum">
              <a:rPr lang="it-IT" smtClean="0"/>
              <a:t>26</a:t>
            </a:fld>
            <a:endParaRPr lang="it-IT"/>
          </a:p>
        </p:txBody>
      </p:sp>
    </p:spTree>
    <p:extLst>
      <p:ext uri="{BB962C8B-B14F-4D97-AF65-F5344CB8AC3E}">
        <p14:creationId xmlns:p14="http://schemas.microsoft.com/office/powerpoint/2010/main" val="31470062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system was also tested with a minimum possible step size of 1 micron. </a:t>
            </a:r>
          </a:p>
          <a:p>
            <a:r>
              <a:rPr lang="en-US" dirty="0" smtClean="0"/>
              <a:t>The measurements clearly indicate that the system is sensitive even to these small steps, suggesting that achieving sub-micrometer spatial resolutions may be feasible in the future.</a:t>
            </a:r>
            <a:endParaRPr lang="it-IT" dirty="0"/>
          </a:p>
        </p:txBody>
      </p:sp>
      <p:sp>
        <p:nvSpPr>
          <p:cNvPr id="4" name="Slide Number Placeholder 3"/>
          <p:cNvSpPr>
            <a:spLocks noGrp="1"/>
          </p:cNvSpPr>
          <p:nvPr>
            <p:ph type="sldNum" sz="quarter" idx="10"/>
          </p:nvPr>
        </p:nvSpPr>
        <p:spPr/>
        <p:txBody>
          <a:bodyPr/>
          <a:lstStyle/>
          <a:p>
            <a:fld id="{98678DEA-C945-4F13-B57B-DFD01276621A}" type="slidenum">
              <a:rPr lang="it-IT" smtClean="0"/>
              <a:t>27</a:t>
            </a:fld>
            <a:endParaRPr lang="it-IT"/>
          </a:p>
        </p:txBody>
      </p:sp>
    </p:spTree>
    <p:extLst>
      <p:ext uri="{BB962C8B-B14F-4D97-AF65-F5344CB8AC3E}">
        <p14:creationId xmlns:p14="http://schemas.microsoft.com/office/powerpoint/2010/main" val="257005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Photon Beam Position Monitors (PBPMs) are </a:t>
            </a:r>
            <a:r>
              <a:rPr lang="it-IT" dirty="0" smtClean="0"/>
              <a:t>an </a:t>
            </a:r>
            <a:r>
              <a:rPr lang="it-IT" dirty="0" err="1" smtClean="0"/>
              <a:t>important</a:t>
            </a:r>
            <a:r>
              <a:rPr lang="it-IT" dirty="0" smtClean="0"/>
              <a:t> </a:t>
            </a:r>
            <a:r>
              <a:rPr lang="it-IT" dirty="0" err="1" smtClean="0"/>
              <a:t>diagnostic</a:t>
            </a:r>
            <a:r>
              <a:rPr lang="it-IT" dirty="0" smtClean="0"/>
              <a:t> </a:t>
            </a:r>
            <a:r>
              <a:rPr lang="it-IT" dirty="0" err="1" smtClean="0"/>
              <a:t>tool</a:t>
            </a:r>
            <a:r>
              <a:rPr lang="en-US" baseline="0" dirty="0" smtClean="0"/>
              <a:t> </a:t>
            </a:r>
            <a:r>
              <a:rPr lang="en-US" dirty="0" smtClean="0"/>
              <a:t>used in scientific facilities to precisely measure and track the position of photon beams. The operation of these monitors relies on a variety of fundamental physical phenomena arising from the interaction of photons with matter, which differ depending on the type of beam and the specific technology employed.</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For example, conventional BPMs use </a:t>
            </a:r>
            <a:r>
              <a:rPr lang="en-US" dirty="0" smtClean="0"/>
              <a:t>metallic blades that interact with the edges of the photon beam through the photoelectric effect</a:t>
            </a:r>
            <a:r>
              <a:rPr lang="en-US" baseline="0" dirty="0" smtClean="0"/>
              <a:t> and </a:t>
            </a:r>
            <a:r>
              <a:rPr lang="en-US" dirty="0" smtClean="0"/>
              <a:t>generate a current proportional to the amount of beam intercepted by each blade. By comparing the signals from multiple detectors arranged around the beam path, the precise center of the beam can be estimated.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However, achieving a precise and reliable measurement is not always straightforward. </a:t>
            </a:r>
          </a:p>
          <a:p>
            <a:endParaRPr lang="it-IT" dirty="0"/>
          </a:p>
        </p:txBody>
      </p:sp>
      <p:sp>
        <p:nvSpPr>
          <p:cNvPr id="4" name="Slide Number Placeholder 3"/>
          <p:cNvSpPr>
            <a:spLocks noGrp="1"/>
          </p:cNvSpPr>
          <p:nvPr>
            <p:ph type="sldNum" sz="quarter" idx="10"/>
          </p:nvPr>
        </p:nvSpPr>
        <p:spPr/>
        <p:txBody>
          <a:bodyPr/>
          <a:lstStyle/>
          <a:p>
            <a:fld id="{98678DEA-C945-4F13-B57B-DFD01276621A}" type="slidenum">
              <a:rPr lang="it-IT" smtClean="0"/>
              <a:t>3</a:t>
            </a:fld>
            <a:endParaRPr lang="it-IT"/>
          </a:p>
        </p:txBody>
      </p:sp>
    </p:spTree>
    <p:extLst>
      <p:ext uri="{BB962C8B-B14F-4D97-AF65-F5344CB8AC3E}">
        <p14:creationId xmlns:p14="http://schemas.microsoft.com/office/powerpoint/2010/main" val="2092950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Several factors can challenge the accurate determination of the photon beam's position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One significant concern is </a:t>
            </a:r>
            <a:r>
              <a:rPr lang="en-US" b="1" dirty="0" smtClean="0"/>
              <a:t>beam contamination </a:t>
            </a:r>
            <a:r>
              <a:rPr lang="en-US" dirty="0" smtClean="0"/>
              <a:t>from bending magnets and higher harmonics generated by the insertion devices itself</a:t>
            </a:r>
            <a:r>
              <a:rPr lang="en-US" baseline="0" dirty="0" smtClean="0"/>
              <a:t> which can </a:t>
            </a:r>
            <a:r>
              <a:rPr lang="it-IT" dirty="0" smtClean="0"/>
              <a:t>introduce unwanted radiation</a:t>
            </a:r>
            <a:r>
              <a:rPr lang="it-IT" baseline="0" dirty="0" smtClean="0"/>
              <a:t> that </a:t>
            </a:r>
            <a:r>
              <a:rPr lang="en-US" dirty="0" smtClean="0"/>
              <a:t>can overlap with the ID beam.</a:t>
            </a:r>
            <a:r>
              <a:rPr lang="en-US" baseline="0" dirty="0" smtClean="0"/>
              <a:t> For this reason there is the need to </a:t>
            </a:r>
            <a:r>
              <a:rPr lang="en-US" dirty="0" smtClean="0"/>
              <a:t>distinguish </a:t>
            </a:r>
            <a:r>
              <a:rPr lang="en-US" baseline="0" dirty="0" smtClean="0"/>
              <a:t>different radiation sources. </a:t>
            </a:r>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Secondly, an</a:t>
            </a:r>
            <a:r>
              <a:rPr lang="en-US" baseline="0" dirty="0" smtClean="0"/>
              <a:t> important </a:t>
            </a:r>
            <a:r>
              <a:rPr lang="en-US" dirty="0" smtClean="0"/>
              <a:t>requirement is </a:t>
            </a:r>
            <a:r>
              <a:rPr lang="en-US" b="1" dirty="0" smtClean="0"/>
              <a:t>non-destructive operation</a:t>
            </a:r>
            <a:r>
              <a:rPr lang="en-US" dirty="0" smtClean="0"/>
              <a:t>, allowing continuous monitoring without interrupting valuable user </a:t>
            </a:r>
            <a:r>
              <a:rPr lang="en-US" dirty="0" err="1" smtClean="0"/>
              <a:t>beamtime</a:t>
            </a:r>
            <a:r>
              <a:rPr lang="en-US" dirty="0" smtClean="0"/>
              <a:t>.</a:t>
            </a: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latest generation of synchrotron sources introduces further complexities. The increased beam power leads to </a:t>
            </a:r>
            <a:r>
              <a:rPr lang="en-US" b="1" dirty="0" smtClean="0"/>
              <a:t>higher power dissipation issues</a:t>
            </a:r>
            <a:r>
              <a:rPr lang="en-US" dirty="0" smtClean="0"/>
              <a:t> within the PBPM itself. Effective cooling mechanisms and careful material selection are crucial to mitigate these problems. Furthermore, to safeguard downstream optics and experimental equipment from the intense radiation, </a:t>
            </a:r>
            <a:r>
              <a:rPr lang="en-US" b="1" dirty="0" smtClean="0"/>
              <a:t>collimators</a:t>
            </a:r>
            <a:r>
              <a:rPr lang="en-US" dirty="0" smtClean="0"/>
              <a:t> are typically placed immediately after the beam source. These collimators intercepts the outer portions of the beam </a:t>
            </a:r>
            <a:r>
              <a:rPr lang="en-US" b="1" dirty="0" smtClean="0"/>
              <a:t>removing the beam tails</a:t>
            </a:r>
            <a:r>
              <a:rPr lang="en-US" dirty="0" smtClean="0"/>
              <a:t> and allowing only the central core, to propagate.</a:t>
            </a:r>
            <a:r>
              <a:rPr lang="en-US" baseline="0" dirty="0" smtClean="0"/>
              <a:t> In these cases, t</a:t>
            </a:r>
            <a:r>
              <a:rPr lang="en-US" dirty="0" smtClean="0"/>
              <a:t>raditional methods that relied on detecting the signals from the </a:t>
            </a:r>
            <a:r>
              <a:rPr lang="en-US" b="1" dirty="0" smtClean="0"/>
              <a:t>beam tails</a:t>
            </a:r>
            <a:r>
              <a:rPr lang="en-US" dirty="0" smtClean="0"/>
              <a:t> are no longer feasible</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Addressing these challenges is an active area of research in synchrotron science and technology, driving the development of new materials</a:t>
            </a:r>
            <a:r>
              <a:rPr lang="en-US" baseline="0" dirty="0" smtClean="0"/>
              <a:t> and</a:t>
            </a:r>
            <a:r>
              <a:rPr lang="en-US" dirty="0" smtClean="0"/>
              <a:t> innovative designs.</a:t>
            </a:r>
            <a:r>
              <a:rPr lang="en-US" b="0" dirty="0" smtClean="0"/>
              <a:t> </a:t>
            </a:r>
            <a:endParaRPr lang="it-IT" dirty="0"/>
          </a:p>
        </p:txBody>
      </p:sp>
      <p:sp>
        <p:nvSpPr>
          <p:cNvPr id="4" name="Slide Number Placeholder 3"/>
          <p:cNvSpPr>
            <a:spLocks noGrp="1"/>
          </p:cNvSpPr>
          <p:nvPr>
            <p:ph type="sldNum" sz="quarter" idx="10"/>
          </p:nvPr>
        </p:nvSpPr>
        <p:spPr/>
        <p:txBody>
          <a:bodyPr/>
          <a:lstStyle/>
          <a:p>
            <a:fld id="{98678DEA-C945-4F13-B57B-DFD01276621A}" type="slidenum">
              <a:rPr lang="it-IT" smtClean="0"/>
              <a:t>4</a:t>
            </a:fld>
            <a:endParaRPr lang="it-IT"/>
          </a:p>
        </p:txBody>
      </p:sp>
    </p:spTree>
    <p:extLst>
      <p:ext uri="{BB962C8B-B14F-4D97-AF65-F5344CB8AC3E}">
        <p14:creationId xmlns:p14="http://schemas.microsoft.com/office/powerpoint/2010/main" val="517473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Among the most promising </a:t>
            </a:r>
            <a:r>
              <a:rPr lang="en-US" dirty="0" smtClean="0"/>
              <a:t>and studied materials </a:t>
            </a:r>
            <a:r>
              <a:rPr lang="en-US" dirty="0" smtClean="0"/>
              <a:t>are Silicon Carbide (</a:t>
            </a:r>
            <a:r>
              <a:rPr lang="en-US" dirty="0" err="1" smtClean="0"/>
              <a:t>SiC</a:t>
            </a:r>
            <a:r>
              <a:rPr lang="en-US" dirty="0" smtClean="0"/>
              <a:t>) and CVD diamond (C). While diamond exhibits superior properties in certain aspects, its fabrication processes are not as well-established as those for </a:t>
            </a:r>
            <a:r>
              <a:rPr lang="en-US" dirty="0" err="1" smtClean="0"/>
              <a:t>SiC.</a:t>
            </a:r>
            <a:r>
              <a:rPr lang="en-US" dirty="0" smtClean="0"/>
              <a:t> This translates to higher costs and also to limited availability of large-area wafers.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Instead, </a:t>
            </a:r>
            <a:r>
              <a:rPr lang="en-US" dirty="0" err="1" smtClean="0"/>
              <a:t>SiC</a:t>
            </a:r>
            <a:r>
              <a:rPr lang="en-US" dirty="0" smtClean="0"/>
              <a:t> carbide fabrication processes are more consolidated. Moreover, a nearby Austrian research center, the “Silicon </a:t>
            </a:r>
            <a:r>
              <a:rPr lang="en-US" dirty="0" err="1" smtClean="0"/>
              <a:t>Austian</a:t>
            </a:r>
            <a:r>
              <a:rPr lang="en-US" dirty="0" smtClean="0"/>
              <a:t> Labs”, specializes in its production and it is interested in scientific collaboration with us. For these practical</a:t>
            </a:r>
            <a:r>
              <a:rPr lang="en-US" baseline="0" dirty="0" smtClean="0"/>
              <a:t> reasons we decided to focus on </a:t>
            </a:r>
            <a:r>
              <a:rPr lang="en-US" baseline="0" dirty="0" err="1" smtClean="0"/>
              <a:t>SiC.</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Compared</a:t>
            </a:r>
            <a:r>
              <a:rPr lang="en-US" b="0" baseline="0" dirty="0" smtClean="0"/>
              <a:t> to silicon</a:t>
            </a:r>
            <a:r>
              <a:rPr lang="en-US" b="0" dirty="0" smtClean="0"/>
              <a:t>, </a:t>
            </a:r>
            <a:r>
              <a:rPr lang="en-US" b="0" dirty="0" err="1" smtClean="0"/>
              <a:t>SiC</a:t>
            </a:r>
            <a:r>
              <a:rPr lang="en-US" b="0" dirty="0" smtClean="0"/>
              <a:t> offers still a compelling combination of properties that make it adequate</a:t>
            </a:r>
            <a:r>
              <a:rPr lang="en-US" b="0" baseline="0" dirty="0" smtClean="0"/>
              <a:t> </a:t>
            </a:r>
            <a:r>
              <a:rPr lang="en-US" b="0" dirty="0" smtClean="0"/>
              <a:t>photon beam position monitor applications.</a:t>
            </a:r>
          </a:p>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Firstly,</a:t>
            </a:r>
            <a:r>
              <a:rPr lang="en-US" dirty="0" smtClean="0"/>
              <a:t> </a:t>
            </a:r>
            <a:r>
              <a:rPr lang="en-US" dirty="0" err="1" smtClean="0"/>
              <a:t>SiC</a:t>
            </a:r>
            <a:r>
              <a:rPr lang="en-US" dirty="0" smtClean="0"/>
              <a:t> has a wider bandgap than silicon. This results in a significantly lower thermally generated leakage current. This leads to a better signal-to-noise ratio and improved sensitivity of the </a:t>
            </a:r>
            <a:r>
              <a:rPr lang="en-US" dirty="0" err="1" smtClean="0"/>
              <a:t>pBPM</a:t>
            </a:r>
            <a:r>
              <a:rPr lang="en-US"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Then, </a:t>
            </a:r>
            <a:r>
              <a:rPr lang="en-US" dirty="0" err="1" smtClean="0"/>
              <a:t>SiC</a:t>
            </a:r>
            <a:r>
              <a:rPr lang="en-US" dirty="0" smtClean="0"/>
              <a:t> exhibits </a:t>
            </a:r>
            <a:r>
              <a:rPr lang="en-US" b="1" dirty="0" smtClean="0"/>
              <a:t>higher thermal conductivity w</a:t>
            </a:r>
            <a:r>
              <a:rPr lang="en-US" dirty="0" smtClean="0"/>
              <a:t>hich allows </a:t>
            </a:r>
            <a:r>
              <a:rPr lang="en-US" dirty="0" err="1" smtClean="0"/>
              <a:t>SiC</a:t>
            </a:r>
            <a:r>
              <a:rPr lang="en-US" dirty="0" smtClean="0"/>
              <a:t> to handle higher photon beam power loads.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Furthermore, </a:t>
            </a:r>
            <a:r>
              <a:rPr lang="en-US" dirty="0" err="1" smtClean="0"/>
              <a:t>SiC</a:t>
            </a:r>
            <a:r>
              <a:rPr lang="en-US" dirty="0" smtClean="0"/>
              <a:t> is more </a:t>
            </a:r>
            <a:r>
              <a:rPr lang="en-US" b="1" dirty="0" smtClean="0"/>
              <a:t>radiation hard</a:t>
            </a:r>
            <a:r>
              <a:rPr lang="en-US" dirty="0" smtClean="0"/>
              <a:t> than silicon. This makes it more resilient to the radiation environment within synchrotron beamlines, leading to a longer operational lifetime and improved reliability of the detector.</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SiC</a:t>
            </a:r>
            <a:r>
              <a:rPr lang="en-US" dirty="0" smtClean="0"/>
              <a:t> has also a very high</a:t>
            </a:r>
            <a:r>
              <a:rPr lang="en-US" baseline="0" dirty="0" smtClean="0"/>
              <a:t> resistivity, which makes it suitable for detection based on photoconductivity process.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p:txBody>
      </p:sp>
      <p:sp>
        <p:nvSpPr>
          <p:cNvPr id="4" name="Slide Number Placeholder 3"/>
          <p:cNvSpPr>
            <a:spLocks noGrp="1"/>
          </p:cNvSpPr>
          <p:nvPr>
            <p:ph type="sldNum" sz="quarter" idx="10"/>
          </p:nvPr>
        </p:nvSpPr>
        <p:spPr/>
        <p:txBody>
          <a:bodyPr/>
          <a:lstStyle/>
          <a:p>
            <a:fld id="{98678DEA-C945-4F13-B57B-DFD01276621A}" type="slidenum">
              <a:rPr lang="it-IT" smtClean="0"/>
              <a:t>5</a:t>
            </a:fld>
            <a:endParaRPr lang="it-IT"/>
          </a:p>
        </p:txBody>
      </p:sp>
    </p:spTree>
    <p:extLst>
      <p:ext uri="{BB962C8B-B14F-4D97-AF65-F5344CB8AC3E}">
        <p14:creationId xmlns:p14="http://schemas.microsoft.com/office/powerpoint/2010/main" val="4098066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Photoconductivity is a phenomenon where the electrical conductivity of a material increases when it absorbs photons.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particular, when photon beam strikes the sensor material, photons are absorbed, creating electron-hole pairs within the material. The generation of these charge carriers increases the electrical conductivity of the illuminated region of the sensor. In high </a:t>
            </a:r>
            <a:r>
              <a:rPr lang="en-US" dirty="0" err="1" smtClean="0"/>
              <a:t>resisitivty</a:t>
            </a:r>
            <a:r>
              <a:rPr lang="en-US" dirty="0" smtClean="0"/>
              <a:t> materials,</a:t>
            </a:r>
            <a:r>
              <a:rPr lang="en-US" baseline="0" dirty="0" smtClean="0"/>
              <a:t> like </a:t>
            </a:r>
            <a:r>
              <a:rPr lang="en-US" baseline="0" dirty="0" err="1" smtClean="0"/>
              <a:t>SiC</a:t>
            </a:r>
            <a:r>
              <a:rPr lang="en-US" baseline="0" dirty="0" smtClean="0"/>
              <a:t>, e</a:t>
            </a:r>
            <a:r>
              <a:rPr lang="en-US" dirty="0" smtClean="0"/>
              <a:t>ven a small increase in conductivity due to </a:t>
            </a:r>
            <a:r>
              <a:rPr lang="en-US" dirty="0" err="1" smtClean="0"/>
              <a:t>photogenerated</a:t>
            </a:r>
            <a:r>
              <a:rPr lang="en-US" dirty="0" smtClean="0"/>
              <a:t> carriers can result in a significant </a:t>
            </a:r>
            <a:r>
              <a:rPr lang="en-US" i="1" dirty="0" smtClean="0"/>
              <a:t>relative</a:t>
            </a:r>
            <a:r>
              <a:rPr lang="en-US" dirty="0" smtClean="0"/>
              <a:t> change,</a:t>
            </a:r>
            <a:r>
              <a:rPr lang="en-US" baseline="0" dirty="0" smtClean="0"/>
              <a:t> which translates in a </a:t>
            </a:r>
            <a:r>
              <a:rPr lang="en-US" dirty="0" smtClean="0"/>
              <a:t>higher sensitivity.</a:t>
            </a:r>
          </a:p>
          <a:p>
            <a:endParaRPr lang="en-US" dirty="0" smtClean="0"/>
          </a:p>
          <a:p>
            <a:r>
              <a:rPr lang="en-US" dirty="0" smtClean="0"/>
              <a:t>To use this effect for beam position monitoring, we apply a </a:t>
            </a:r>
            <a:r>
              <a:rPr lang="en-US" b="1" dirty="0" smtClean="0"/>
              <a:t>bias voltage</a:t>
            </a:r>
            <a:r>
              <a:rPr lang="en-US" dirty="0" smtClean="0"/>
              <a:t> across the sensor. The generated electron-hole pairs are drifted by the electric field, resulting in a measurable </a:t>
            </a:r>
            <a:r>
              <a:rPr lang="en-US" b="1" dirty="0" smtClean="0"/>
              <a:t>current</a:t>
            </a:r>
            <a:r>
              <a:rPr lang="en-US" b="0" dirty="0" smtClean="0"/>
              <a:t>.</a:t>
            </a:r>
            <a:r>
              <a:rPr lang="en-US" b="0" baseline="0" dirty="0" smtClean="0"/>
              <a:t> This current depends on the photo-generation rate, mean lifetime of carriers and applied voltage. </a:t>
            </a:r>
          </a:p>
          <a:p>
            <a:endParaRPr lang="en-US" b="0" baseline="0" dirty="0" smtClean="0"/>
          </a:p>
          <a:p>
            <a:endParaRPr lang="en-US" dirty="0" smtClean="0"/>
          </a:p>
          <a:p>
            <a:endParaRPr lang="en-US" dirty="0" smtClean="0"/>
          </a:p>
          <a:p>
            <a:endParaRPr lang="it-IT" dirty="0"/>
          </a:p>
        </p:txBody>
      </p:sp>
      <p:sp>
        <p:nvSpPr>
          <p:cNvPr id="4" name="Slide Number Placeholder 3"/>
          <p:cNvSpPr>
            <a:spLocks noGrp="1"/>
          </p:cNvSpPr>
          <p:nvPr>
            <p:ph type="sldNum" sz="quarter" idx="10"/>
          </p:nvPr>
        </p:nvSpPr>
        <p:spPr/>
        <p:txBody>
          <a:bodyPr/>
          <a:lstStyle/>
          <a:p>
            <a:fld id="{98678DEA-C945-4F13-B57B-DFD01276621A}" type="slidenum">
              <a:rPr lang="it-IT" smtClean="0"/>
              <a:t>6</a:t>
            </a:fld>
            <a:endParaRPr lang="it-IT"/>
          </a:p>
        </p:txBody>
      </p:sp>
    </p:spTree>
    <p:extLst>
      <p:ext uri="{BB962C8B-B14F-4D97-AF65-F5344CB8AC3E}">
        <p14:creationId xmlns:p14="http://schemas.microsoft.com/office/powerpoint/2010/main" val="4198994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now proceed to describe our specific implementation</a:t>
            </a:r>
            <a:endParaRPr lang="it-IT" dirty="0"/>
          </a:p>
        </p:txBody>
      </p:sp>
      <p:sp>
        <p:nvSpPr>
          <p:cNvPr id="4" name="Slide Number Placeholder 3"/>
          <p:cNvSpPr>
            <a:spLocks noGrp="1"/>
          </p:cNvSpPr>
          <p:nvPr>
            <p:ph type="sldNum" sz="quarter" idx="10"/>
          </p:nvPr>
        </p:nvSpPr>
        <p:spPr/>
        <p:txBody>
          <a:bodyPr/>
          <a:lstStyle/>
          <a:p>
            <a:fld id="{98678DEA-C945-4F13-B57B-DFD01276621A}" type="slidenum">
              <a:rPr lang="it-IT" smtClean="0"/>
              <a:t>7</a:t>
            </a:fld>
            <a:endParaRPr lang="it-IT"/>
          </a:p>
        </p:txBody>
      </p:sp>
    </p:spTree>
    <p:extLst>
      <p:ext uri="{BB962C8B-B14F-4D97-AF65-F5344CB8AC3E}">
        <p14:creationId xmlns:p14="http://schemas.microsoft.com/office/powerpoint/2010/main" val="3425145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mentioned before, our</a:t>
            </a:r>
            <a:r>
              <a:rPr lang="en-US" baseline="0" dirty="0" smtClean="0"/>
              <a:t> PBPM design is based on silicon carbide, in particular on the </a:t>
            </a:r>
            <a:r>
              <a:rPr lang="en-US" baseline="0" dirty="0" err="1" smtClean="0"/>
              <a:t>sSiC-polytype</a:t>
            </a:r>
            <a:r>
              <a:rPr lang="en-US" baseline="0" dirty="0" smtClean="0"/>
              <a:t> 4H. </a:t>
            </a:r>
            <a:r>
              <a:rPr lang="en-US" dirty="0" smtClean="0"/>
              <a:t>This specific </a:t>
            </a:r>
            <a:r>
              <a:rPr lang="en-US" dirty="0" err="1" smtClean="0"/>
              <a:t>polytype</a:t>
            </a:r>
            <a:r>
              <a:rPr lang="en-US" dirty="0" smtClean="0"/>
              <a:t> of </a:t>
            </a:r>
            <a:r>
              <a:rPr lang="en-US" dirty="0" err="1" smtClean="0"/>
              <a:t>SiC</a:t>
            </a:r>
            <a:r>
              <a:rPr lang="en-US" dirty="0" smtClean="0"/>
              <a:t>, co</a:t>
            </a:r>
            <a:r>
              <a:rPr lang="en-US" baseline="0" dirty="0" smtClean="0"/>
              <a:t>mpared to other common </a:t>
            </a:r>
            <a:r>
              <a:rPr lang="en-US" baseline="0" dirty="0" err="1" smtClean="0"/>
              <a:t>polytypes</a:t>
            </a:r>
            <a:r>
              <a:rPr lang="en-US" baseline="0" dirty="0" smtClean="0"/>
              <a:t> (like 3C and 6H), has a higher bandgap and a higher thermal conductivity, which make it appealing for BPM applications. The detector has dimensions of </a:t>
            </a:r>
            <a:r>
              <a:rPr lang="en-US" b="0" dirty="0" smtClean="0"/>
              <a:t>5 millimeters by 10 millimeters in area and a thickness of 0.5 millimeters</a:t>
            </a:r>
            <a:r>
              <a:rPr lang="en-US" dirty="0" smtClean="0"/>
              <a:t>. </a:t>
            </a:r>
            <a:endParaRPr lang="en-US" baseline="0" dirty="0" smtClean="0"/>
          </a:p>
          <a:p>
            <a:endParaRPr lang="en-US" baseline="0" dirty="0" smtClean="0"/>
          </a:p>
          <a:p>
            <a:r>
              <a:rPr lang="en-US" baseline="0" dirty="0" smtClean="0"/>
              <a:t>Again, these highly pure and processed </a:t>
            </a:r>
            <a:r>
              <a:rPr lang="en-US" baseline="0" dirty="0" err="1" smtClean="0"/>
              <a:t>SiC</a:t>
            </a:r>
            <a:r>
              <a:rPr lang="en-US" baseline="0" dirty="0" smtClean="0"/>
              <a:t> detectors are supplied by the Silicon Austria Labs, </a:t>
            </a:r>
            <a:r>
              <a:rPr lang="it-IT" dirty="0" smtClean="0"/>
              <a:t>with </a:t>
            </a:r>
            <a:r>
              <a:rPr lang="it-IT" dirty="0" err="1" smtClean="0"/>
              <a:t>whom</a:t>
            </a:r>
            <a:r>
              <a:rPr lang="it-IT" dirty="0" smtClean="0"/>
              <a:t> </a:t>
            </a:r>
            <a:r>
              <a:rPr lang="en-US" dirty="0" smtClean="0"/>
              <a:t>we maintain a technical-scientific collaboration to study this material in PBPM applications.</a:t>
            </a:r>
            <a:endParaRPr lang="it-IT" dirty="0"/>
          </a:p>
        </p:txBody>
      </p:sp>
      <p:sp>
        <p:nvSpPr>
          <p:cNvPr id="4" name="Slide Number Placeholder 3"/>
          <p:cNvSpPr>
            <a:spLocks noGrp="1"/>
          </p:cNvSpPr>
          <p:nvPr>
            <p:ph type="sldNum" sz="quarter" idx="10"/>
          </p:nvPr>
        </p:nvSpPr>
        <p:spPr/>
        <p:txBody>
          <a:bodyPr/>
          <a:lstStyle/>
          <a:p>
            <a:fld id="{98678DEA-C945-4F13-B57B-DFD01276621A}" type="slidenum">
              <a:rPr lang="it-IT" smtClean="0"/>
              <a:t>8</a:t>
            </a:fld>
            <a:endParaRPr lang="it-IT"/>
          </a:p>
        </p:txBody>
      </p:sp>
    </p:spTree>
    <p:extLst>
      <p:ext uri="{BB962C8B-B14F-4D97-AF65-F5344CB8AC3E}">
        <p14:creationId xmlns:p14="http://schemas.microsoft.com/office/powerpoint/2010/main" val="27709836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deploying our detectors in a synchrotron environment, we conducted </a:t>
            </a:r>
            <a:r>
              <a:rPr lang="en-US" b="1" dirty="0" smtClean="0"/>
              <a:t>laboratory and on-bench characterization</a:t>
            </a:r>
            <a:r>
              <a:rPr lang="en-US" dirty="0" smtClean="0"/>
              <a:t> to understand their fundamental electrical properties.</a:t>
            </a:r>
          </a:p>
          <a:p>
            <a:endParaRPr lang="en-US" dirty="0" smtClean="0"/>
          </a:p>
          <a:p>
            <a:r>
              <a:rPr lang="en-US" dirty="0" smtClean="0"/>
              <a:t>Our initial measurements revealed a </a:t>
            </a:r>
            <a:r>
              <a:rPr lang="en-US" b="1" dirty="0" smtClean="0"/>
              <a:t>very high resistivity</a:t>
            </a:r>
            <a:r>
              <a:rPr lang="en-US" dirty="0" smtClean="0"/>
              <a:t> in dark</a:t>
            </a:r>
            <a:r>
              <a:rPr lang="en-US" baseline="0" dirty="0" smtClean="0"/>
              <a:t> conditions</a:t>
            </a:r>
            <a:r>
              <a:rPr lang="en-US" dirty="0" smtClean="0"/>
              <a:t>. This confirms the wide bandgap characteristic, leading to minimal leakage current and a low noise floor, which is crucial for achieving high sensitivity.</a:t>
            </a:r>
          </a:p>
          <a:p>
            <a:endParaRPr lang="en-US" dirty="0" smtClean="0"/>
          </a:p>
          <a:p>
            <a:r>
              <a:rPr lang="en-US" dirty="0" smtClean="0"/>
              <a:t>We conducted also </a:t>
            </a:r>
            <a:r>
              <a:rPr lang="en-US" baseline="0" dirty="0" smtClean="0"/>
              <a:t>measurements with a calibrated X ray source, which </a:t>
            </a:r>
            <a:r>
              <a:rPr lang="en-US" dirty="0" smtClean="0"/>
              <a:t>demonstrated a strong </a:t>
            </a:r>
            <a:r>
              <a:rPr lang="en-US" b="1" dirty="0" smtClean="0"/>
              <a:t>linearity between the generated photocurrent and the exposed area</a:t>
            </a:r>
            <a:r>
              <a:rPr lang="en-US" dirty="0" smtClean="0"/>
              <a:t> of the detector. This linear response is essential for accurately determining the beam's size and</a:t>
            </a:r>
            <a:r>
              <a:rPr lang="en-US" baseline="0" dirty="0" smtClean="0"/>
              <a:t> </a:t>
            </a:r>
            <a:r>
              <a:rPr lang="en-US" dirty="0" smtClean="0"/>
              <a:t>position.</a:t>
            </a:r>
          </a:p>
          <a:p>
            <a:endParaRPr lang="en-US" dirty="0" smtClean="0"/>
          </a:p>
          <a:p>
            <a:r>
              <a:rPr lang="en-US" dirty="0" smtClean="0"/>
              <a:t>These initial laboratory results were highly encouraging</a:t>
            </a:r>
            <a:r>
              <a:rPr lang="en-US" baseline="0" dirty="0" smtClean="0"/>
              <a:t> and </a:t>
            </a:r>
            <a:r>
              <a:rPr lang="en-US" dirty="0" smtClean="0"/>
              <a:t>provide a strong foundation for the next stage of our work, which involves testing the detectors under real synchrotron beam conditions.</a:t>
            </a:r>
            <a:endParaRPr lang="it-IT" dirty="0"/>
          </a:p>
        </p:txBody>
      </p:sp>
      <p:sp>
        <p:nvSpPr>
          <p:cNvPr id="4" name="Slide Number Placeholder 3"/>
          <p:cNvSpPr>
            <a:spLocks noGrp="1"/>
          </p:cNvSpPr>
          <p:nvPr>
            <p:ph type="sldNum" sz="quarter" idx="10"/>
          </p:nvPr>
        </p:nvSpPr>
        <p:spPr/>
        <p:txBody>
          <a:bodyPr/>
          <a:lstStyle/>
          <a:p>
            <a:fld id="{98678DEA-C945-4F13-B57B-DFD01276621A}" type="slidenum">
              <a:rPr lang="it-IT" smtClean="0"/>
              <a:t>9</a:t>
            </a:fld>
            <a:endParaRPr lang="it-IT"/>
          </a:p>
        </p:txBody>
      </p:sp>
    </p:spTree>
    <p:extLst>
      <p:ext uri="{BB962C8B-B14F-4D97-AF65-F5344CB8AC3E}">
        <p14:creationId xmlns:p14="http://schemas.microsoft.com/office/powerpoint/2010/main" val="22120038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p:spTree>
      <p:nvGrpSpPr>
        <p:cNvPr id="1" name=""/>
        <p:cNvGrpSpPr/>
        <p:nvPr/>
      </p:nvGrpSpPr>
      <p:grpSpPr>
        <a:xfrm>
          <a:off x="0" y="0"/>
          <a:ext cx="0" cy="0"/>
          <a:chOff x="0" y="0"/>
          <a:chExt cx="0" cy="0"/>
        </a:xfrm>
      </p:grpSpPr>
      <p:pic>
        <p:nvPicPr>
          <p:cNvPr id="5" name="Immagine 5" descr="PPT-schermata 1.jpg">
            <a:extLst>
              <a:ext uri="{FF2B5EF4-FFF2-40B4-BE49-F238E27FC236}">
                <a16:creationId xmlns:a16="http://schemas.microsoft.com/office/drawing/2014/main" id="{CE5F76D5-FDF3-4F4F-89C6-DD202DFF4173}"/>
              </a:ext>
            </a:extLst>
          </p:cNvPr>
          <p:cNvPicPr>
            <a:picLocks noChangeAspect="1"/>
          </p:cNvPicPr>
          <p:nvPr userDrawn="1"/>
        </p:nvPicPr>
        <p:blipFill rotWithShape="1">
          <a:blip r:embed="rId2"/>
          <a:srcRect t="4611" b="4613"/>
          <a:stretch/>
        </p:blipFill>
        <p:spPr bwMode="auto">
          <a:xfrm>
            <a:off x="1055687" y="0"/>
            <a:ext cx="10080625" cy="6858000"/>
          </a:xfrm>
          <a:prstGeom prst="rect">
            <a:avLst/>
          </a:prstGeom>
          <a:noFill/>
          <a:ln>
            <a:noFill/>
          </a:ln>
        </p:spPr>
      </p:pic>
      <p:sp>
        <p:nvSpPr>
          <p:cNvPr id="6" name="Rettangolo 5">
            <a:extLst>
              <a:ext uri="{FF2B5EF4-FFF2-40B4-BE49-F238E27FC236}">
                <a16:creationId xmlns:a16="http://schemas.microsoft.com/office/drawing/2014/main" id="{2F23AC7B-12C5-46AD-9C57-7F36CF7AFE8A}"/>
              </a:ext>
            </a:extLst>
          </p:cNvPr>
          <p:cNvSpPr/>
          <p:nvPr userDrawn="1"/>
        </p:nvSpPr>
        <p:spPr>
          <a:xfrm>
            <a:off x="-1" y="0"/>
            <a:ext cx="105568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a:extLst>
              <a:ext uri="{FF2B5EF4-FFF2-40B4-BE49-F238E27FC236}">
                <a16:creationId xmlns:a16="http://schemas.microsoft.com/office/drawing/2014/main" id="{2BF88778-3459-4710-A39E-2D029424BCD2}"/>
              </a:ext>
            </a:extLst>
          </p:cNvPr>
          <p:cNvSpPr/>
          <p:nvPr userDrawn="1"/>
        </p:nvSpPr>
        <p:spPr>
          <a:xfrm>
            <a:off x="11136313" y="0"/>
            <a:ext cx="105568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03981213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A02E519-E3FA-4EE9-A312-E46517CD7E4D}"/>
              </a:ext>
            </a:extLst>
          </p:cNvPr>
          <p:cNvSpPr>
            <a:spLocks noGrp="1"/>
          </p:cNvSpPr>
          <p:nvPr>
            <p:ph type="ctrTitle"/>
          </p:nvPr>
        </p:nvSpPr>
        <p:spPr>
          <a:xfrm>
            <a:off x="1524000" y="1122363"/>
            <a:ext cx="9144000" cy="2387600"/>
          </a:xfrm>
          <a:prstGeom prst="rect">
            <a:avLst/>
          </a:prstGeom>
        </p:spPr>
        <p:txBody>
          <a:bodyPr anchor="b"/>
          <a:lstStyle>
            <a:lvl1pPr algn="ctr">
              <a:defRPr sz="6000">
                <a:latin typeface="Arial" panose="020B0604020202020204" pitchFamily="34" charset="0"/>
                <a:cs typeface="Arial" panose="020B0604020202020204" pitchFamily="34" charset="0"/>
              </a:defRPr>
            </a:lvl1pPr>
          </a:lstStyle>
          <a:p>
            <a:r>
              <a:rPr lang="it-IT" dirty="0"/>
              <a:t>Fare clic per modificare lo stile del titolo dello schema</a:t>
            </a:r>
          </a:p>
        </p:txBody>
      </p:sp>
      <p:sp>
        <p:nvSpPr>
          <p:cNvPr id="3" name="Sottotitolo 2">
            <a:extLst>
              <a:ext uri="{FF2B5EF4-FFF2-40B4-BE49-F238E27FC236}">
                <a16:creationId xmlns:a16="http://schemas.microsoft.com/office/drawing/2014/main" id="{52932B4D-4554-4498-BEFF-19EB4EC2212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Fare clic per modificare lo stile del sottotitolo dello schema</a:t>
            </a:r>
          </a:p>
        </p:txBody>
      </p:sp>
    </p:spTree>
    <p:extLst>
      <p:ext uri="{BB962C8B-B14F-4D97-AF65-F5344CB8AC3E}">
        <p14:creationId xmlns:p14="http://schemas.microsoft.com/office/powerpoint/2010/main" val="279795041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D502CFB-735B-459C-9F6C-46203DF492F4}"/>
              </a:ext>
            </a:extLst>
          </p:cNvPr>
          <p:cNvSpPr>
            <a:spLocks noGrp="1"/>
          </p:cNvSpPr>
          <p:nvPr>
            <p:ph type="title"/>
          </p:nvPr>
        </p:nvSpPr>
        <p:spPr>
          <a:xfrm>
            <a:off x="2478504" y="365126"/>
            <a:ext cx="8875295" cy="781886"/>
          </a:xfrm>
          <a:prstGeom prst="rect">
            <a:avLst/>
          </a:prstGeom>
        </p:spPr>
        <p:txBody>
          <a:bodyPr/>
          <a:lstStyle>
            <a:lvl1pPr>
              <a:defRPr>
                <a:latin typeface="Arial" panose="020B0604020202020204" pitchFamily="34" charset="0"/>
                <a:cs typeface="Arial" panose="020B0604020202020204" pitchFamily="34" charset="0"/>
              </a:defRPr>
            </a:lvl1pPr>
          </a:lstStyle>
          <a:p>
            <a:r>
              <a:rPr lang="it-IT" dirty="0"/>
              <a:t>Fare clic per modificare lo stile del titolo dello schema</a:t>
            </a:r>
          </a:p>
        </p:txBody>
      </p:sp>
      <p:sp>
        <p:nvSpPr>
          <p:cNvPr id="3" name="Segnaposto contenuto 2">
            <a:extLst>
              <a:ext uri="{FF2B5EF4-FFF2-40B4-BE49-F238E27FC236}">
                <a16:creationId xmlns:a16="http://schemas.microsoft.com/office/drawing/2014/main" id="{453FE72C-6DFF-47EA-8C10-61D459447F63}"/>
              </a:ext>
            </a:extLst>
          </p:cNvPr>
          <p:cNvSpPr>
            <a:spLocks noGrp="1"/>
          </p:cNvSpPr>
          <p:nvPr>
            <p:ph idx="1"/>
          </p:nvPr>
        </p:nvSpPr>
        <p:spPr>
          <a:xfrm>
            <a:off x="838200" y="1347537"/>
            <a:ext cx="10515600" cy="4829426"/>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8" name="Rectangle 6">
            <a:extLst>
              <a:ext uri="{FF2B5EF4-FFF2-40B4-BE49-F238E27FC236}">
                <a16:creationId xmlns:a16="http://schemas.microsoft.com/office/drawing/2014/main" id="{657ED10B-51F5-4AF5-A9BB-1A5DB007EB3A}"/>
              </a:ext>
            </a:extLst>
          </p:cNvPr>
          <p:cNvSpPr>
            <a:spLocks noGrp="1" noChangeArrowheads="1"/>
          </p:cNvSpPr>
          <p:nvPr>
            <p:ph type="sldNum" idx="4"/>
          </p:nvPr>
        </p:nvSpPr>
        <p:spPr bwMode="auto">
          <a:xfrm>
            <a:off x="11801808" y="6319837"/>
            <a:ext cx="212725" cy="230188"/>
          </a:xfrm>
          <a:prstGeom prst="rect">
            <a:avLst/>
          </a:prstGeom>
          <a:noFill/>
          <a:ln>
            <a:noFill/>
          </a:ln>
        </p:spPr>
        <p:txBody>
          <a:bodyPr vert="horz" wrap="square" lIns="0" tIns="0" rIns="0" bIns="0" numCol="1" anchor="t" anchorCtr="0" compatLnSpc="1">
            <a:prstTxWarp prst="textNoShape">
              <a:avLst/>
            </a:prstTxWarp>
          </a:bodyPr>
          <a:lstStyle>
            <a:lvl1pPr>
              <a:lnSpc>
                <a:spcPct val="93000"/>
              </a:lnSpc>
              <a:buClrTx/>
              <a:buSzPct val="100000"/>
              <a:buFontTx/>
              <a:buNone/>
              <a:defRPr sz="1200">
                <a:solidFill>
                  <a:srgbClr val="000000"/>
                </a:solidFill>
              </a:defRPr>
            </a:lvl1pPr>
          </a:lstStyle>
          <a:p>
            <a:pPr>
              <a:defRPr/>
            </a:pPr>
            <a:fld id="{FBBEB38A-3279-41FB-A41D-5ECB18A7E4DD}" type="slidenum">
              <a:rPr lang="it-IT"/>
              <a:t>‹#›</a:t>
            </a:fld>
            <a:endParaRPr lang="it-IT" dirty="0"/>
          </a:p>
        </p:txBody>
      </p:sp>
    </p:spTree>
    <p:extLst>
      <p:ext uri="{BB962C8B-B14F-4D97-AF65-F5344CB8AC3E}">
        <p14:creationId xmlns:p14="http://schemas.microsoft.com/office/powerpoint/2010/main" val="243115229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E4CE6D3-6E55-4498-B060-1C9FFA69326A}"/>
              </a:ext>
            </a:extLst>
          </p:cNvPr>
          <p:cNvSpPr>
            <a:spLocks noGrp="1"/>
          </p:cNvSpPr>
          <p:nvPr>
            <p:ph type="title"/>
          </p:nvPr>
        </p:nvSpPr>
        <p:spPr>
          <a:xfrm>
            <a:off x="831850" y="1709738"/>
            <a:ext cx="10515600" cy="2852737"/>
          </a:xfrm>
          <a:prstGeom prst="rect">
            <a:avLst/>
          </a:prstGeom>
        </p:spPr>
        <p:txBody>
          <a:bodyPr anchor="b"/>
          <a:lstStyle>
            <a:lvl1pPr>
              <a:defRPr sz="6000">
                <a:latin typeface="Arial" panose="020B0604020202020204" pitchFamily="34" charset="0"/>
                <a:cs typeface="Arial" panose="020B0604020202020204" pitchFamily="34" charset="0"/>
              </a:defRPr>
            </a:lvl1p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id="{E2E91F3E-82D8-42E8-BCA1-1CBCA47916F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dirty="0"/>
              <a:t>Fare clic per modificare gli stili del testo dello schema</a:t>
            </a:r>
          </a:p>
        </p:txBody>
      </p:sp>
      <p:sp>
        <p:nvSpPr>
          <p:cNvPr id="8" name="Rectangle 6">
            <a:extLst>
              <a:ext uri="{FF2B5EF4-FFF2-40B4-BE49-F238E27FC236}">
                <a16:creationId xmlns:a16="http://schemas.microsoft.com/office/drawing/2014/main" id="{DAF5DE8B-3AAD-4CED-8372-D1793CFB141C}"/>
              </a:ext>
            </a:extLst>
          </p:cNvPr>
          <p:cNvSpPr>
            <a:spLocks noGrp="1" noChangeArrowheads="1"/>
          </p:cNvSpPr>
          <p:nvPr>
            <p:ph type="sldNum" idx="4"/>
          </p:nvPr>
        </p:nvSpPr>
        <p:spPr bwMode="auto">
          <a:xfrm>
            <a:off x="11801808" y="6319837"/>
            <a:ext cx="212725" cy="230188"/>
          </a:xfrm>
          <a:prstGeom prst="rect">
            <a:avLst/>
          </a:prstGeom>
          <a:noFill/>
          <a:ln>
            <a:noFill/>
          </a:ln>
        </p:spPr>
        <p:txBody>
          <a:bodyPr vert="horz" wrap="square" lIns="0" tIns="0" rIns="0" bIns="0" numCol="1" anchor="t" anchorCtr="0" compatLnSpc="1">
            <a:prstTxWarp prst="textNoShape">
              <a:avLst/>
            </a:prstTxWarp>
          </a:bodyPr>
          <a:lstStyle>
            <a:lvl1pPr>
              <a:lnSpc>
                <a:spcPct val="93000"/>
              </a:lnSpc>
              <a:buClrTx/>
              <a:buSzPct val="100000"/>
              <a:buFontTx/>
              <a:buNone/>
              <a:defRPr sz="1200">
                <a:solidFill>
                  <a:srgbClr val="000000"/>
                </a:solidFill>
              </a:defRPr>
            </a:lvl1pPr>
          </a:lstStyle>
          <a:p>
            <a:pPr>
              <a:defRPr/>
            </a:pPr>
            <a:fld id="{FBBEB38A-3279-41FB-A41D-5ECB18A7E4DD}" type="slidenum">
              <a:rPr lang="it-IT"/>
              <a:t>‹#›</a:t>
            </a:fld>
            <a:endParaRPr lang="it-IT" dirty="0"/>
          </a:p>
        </p:txBody>
      </p:sp>
    </p:spTree>
    <p:extLst>
      <p:ext uri="{BB962C8B-B14F-4D97-AF65-F5344CB8AC3E}">
        <p14:creationId xmlns:p14="http://schemas.microsoft.com/office/powerpoint/2010/main" val="93372419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F162886-9EA0-4DB4-B7CE-E93E6D7887F9}"/>
              </a:ext>
            </a:extLst>
          </p:cNvPr>
          <p:cNvSpPr>
            <a:spLocks noGrp="1"/>
          </p:cNvSpPr>
          <p:nvPr>
            <p:ph type="title"/>
          </p:nvPr>
        </p:nvSpPr>
        <p:spPr>
          <a:xfrm>
            <a:off x="2533650" y="365126"/>
            <a:ext cx="8820150" cy="749300"/>
          </a:xfrm>
          <a:prstGeom prst="rect">
            <a:avLst/>
          </a:prstGeom>
        </p:spPr>
        <p:txBody>
          <a:bodyPr/>
          <a:lstStyle>
            <a:lvl1pPr>
              <a:defRPr sz="4000">
                <a:latin typeface="Arial" panose="020B0604020202020204" pitchFamily="34" charset="0"/>
                <a:cs typeface="Arial" panose="020B0604020202020204" pitchFamily="34" charset="0"/>
              </a:defRPr>
            </a:lvl1pPr>
          </a:lstStyle>
          <a:p>
            <a:r>
              <a:rPr lang="it-IT" dirty="0"/>
              <a:t>Fare clic per modificare lo stile del titolo dello schema</a:t>
            </a:r>
          </a:p>
        </p:txBody>
      </p:sp>
      <p:sp>
        <p:nvSpPr>
          <p:cNvPr id="3" name="Segnaposto contenuto 2">
            <a:extLst>
              <a:ext uri="{FF2B5EF4-FFF2-40B4-BE49-F238E27FC236}">
                <a16:creationId xmlns:a16="http://schemas.microsoft.com/office/drawing/2014/main" id="{A55A41E1-5389-43DF-937C-F709D0EF883F}"/>
              </a:ext>
            </a:extLst>
          </p:cNvPr>
          <p:cNvSpPr>
            <a:spLocks noGrp="1"/>
          </p:cNvSpPr>
          <p:nvPr>
            <p:ph sz="half" idx="1"/>
          </p:nvPr>
        </p:nvSpPr>
        <p:spPr>
          <a:xfrm>
            <a:off x="838200" y="1387475"/>
            <a:ext cx="5181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contenuto 3">
            <a:extLst>
              <a:ext uri="{FF2B5EF4-FFF2-40B4-BE49-F238E27FC236}">
                <a16:creationId xmlns:a16="http://schemas.microsoft.com/office/drawing/2014/main" id="{4BAC685F-3B4D-4E6A-B70F-32EA6BE3D760}"/>
              </a:ext>
            </a:extLst>
          </p:cNvPr>
          <p:cNvSpPr>
            <a:spLocks noGrp="1"/>
          </p:cNvSpPr>
          <p:nvPr>
            <p:ph sz="half" idx="2"/>
          </p:nvPr>
        </p:nvSpPr>
        <p:spPr>
          <a:xfrm>
            <a:off x="6172200" y="1387475"/>
            <a:ext cx="5181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9" name="Rectangle 6">
            <a:extLst>
              <a:ext uri="{FF2B5EF4-FFF2-40B4-BE49-F238E27FC236}">
                <a16:creationId xmlns:a16="http://schemas.microsoft.com/office/drawing/2014/main" id="{72ED5D7A-9AB2-4846-8CD8-8FC77FEDB4E9}"/>
              </a:ext>
            </a:extLst>
          </p:cNvPr>
          <p:cNvSpPr>
            <a:spLocks noGrp="1" noChangeArrowheads="1"/>
          </p:cNvSpPr>
          <p:nvPr>
            <p:ph type="sldNum" idx="4"/>
          </p:nvPr>
        </p:nvSpPr>
        <p:spPr bwMode="auto">
          <a:xfrm>
            <a:off x="11801808" y="6319837"/>
            <a:ext cx="212725" cy="230188"/>
          </a:xfrm>
          <a:prstGeom prst="rect">
            <a:avLst/>
          </a:prstGeom>
          <a:noFill/>
          <a:ln>
            <a:noFill/>
          </a:ln>
        </p:spPr>
        <p:txBody>
          <a:bodyPr vert="horz" wrap="square" lIns="0" tIns="0" rIns="0" bIns="0" numCol="1" anchor="t" anchorCtr="0" compatLnSpc="1">
            <a:prstTxWarp prst="textNoShape">
              <a:avLst/>
            </a:prstTxWarp>
          </a:bodyPr>
          <a:lstStyle>
            <a:lvl1pPr>
              <a:lnSpc>
                <a:spcPct val="93000"/>
              </a:lnSpc>
              <a:buClrTx/>
              <a:buSzPct val="100000"/>
              <a:buFontTx/>
              <a:buNone/>
              <a:defRPr sz="1200">
                <a:solidFill>
                  <a:srgbClr val="000000"/>
                </a:solidFill>
              </a:defRPr>
            </a:lvl1pPr>
          </a:lstStyle>
          <a:p>
            <a:pPr>
              <a:defRPr/>
            </a:pPr>
            <a:fld id="{FBBEB38A-3279-41FB-A41D-5ECB18A7E4DD}" type="slidenum">
              <a:rPr lang="it-IT"/>
              <a:t>‹#›</a:t>
            </a:fld>
            <a:endParaRPr lang="it-IT" dirty="0"/>
          </a:p>
        </p:txBody>
      </p:sp>
    </p:spTree>
    <p:extLst>
      <p:ext uri="{BB962C8B-B14F-4D97-AF65-F5344CB8AC3E}">
        <p14:creationId xmlns:p14="http://schemas.microsoft.com/office/powerpoint/2010/main" val="316046104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anks">
    <p:spTree>
      <p:nvGrpSpPr>
        <p:cNvPr id="1" name=""/>
        <p:cNvGrpSpPr/>
        <p:nvPr/>
      </p:nvGrpSpPr>
      <p:grpSpPr>
        <a:xfrm>
          <a:off x="0" y="0"/>
          <a:ext cx="0" cy="0"/>
          <a:chOff x="0" y="0"/>
          <a:chExt cx="0" cy="0"/>
        </a:xfrm>
      </p:grpSpPr>
      <p:sp>
        <p:nvSpPr>
          <p:cNvPr id="5" name="Text Box 1">
            <a:extLst>
              <a:ext uri="{FF2B5EF4-FFF2-40B4-BE49-F238E27FC236}">
                <a16:creationId xmlns:a16="http://schemas.microsoft.com/office/drawing/2014/main" id="{1041E9EB-E6C7-4A05-A1A3-A314EDC6C81E}"/>
              </a:ext>
            </a:extLst>
          </p:cNvPr>
          <p:cNvSpPr>
            <a:spLocks/>
          </p:cNvSpPr>
          <p:nvPr userDrawn="1"/>
        </p:nvSpPr>
        <p:spPr bwMode="auto">
          <a:xfrm>
            <a:off x="1055687" y="3013868"/>
            <a:ext cx="10080625" cy="830263"/>
          </a:xfrm>
          <a:prstGeom prst="rect">
            <a:avLst/>
          </a:prstGeom>
          <a:noFill/>
          <a:ln>
            <a:noFill/>
          </a:ln>
        </p:spPr>
        <p:txBody>
          <a:bodyPr wrap="none" lIns="89991" tIns="76672" rIns="89991" bIns="44996"/>
          <a:lstStyle>
            <a:lvl1pPr>
              <a:defRPr sz="2400">
                <a:solidFill>
                  <a:srgbClr val="000000"/>
                </a:solidFill>
                <a:latin typeface="Arial"/>
                <a:ea typeface="ＭＳ Ｐゴシック"/>
                <a:cs typeface="ＭＳ Ｐゴシック"/>
              </a:defRPr>
            </a:lvl1pPr>
            <a:lvl2pPr>
              <a:defRPr sz="2400">
                <a:solidFill>
                  <a:srgbClr val="000000"/>
                </a:solidFill>
                <a:latin typeface="Arial"/>
                <a:ea typeface="ＭＳ Ｐゴシック"/>
                <a:cs typeface="ＭＳ Ｐゴシック"/>
              </a:defRPr>
            </a:lvl2pPr>
            <a:lvl3pPr>
              <a:defRPr sz="2400">
                <a:solidFill>
                  <a:srgbClr val="000000"/>
                </a:solidFill>
                <a:latin typeface="Arial"/>
                <a:ea typeface="ＭＳ Ｐゴシック"/>
                <a:cs typeface="ＭＳ Ｐゴシック"/>
              </a:defRPr>
            </a:lvl3pPr>
            <a:lvl4pPr>
              <a:defRPr sz="2400">
                <a:solidFill>
                  <a:srgbClr val="000000"/>
                </a:solidFill>
                <a:latin typeface="Arial"/>
                <a:ea typeface="ＭＳ Ｐゴシック"/>
                <a:cs typeface="ＭＳ Ｐゴシック"/>
              </a:defRPr>
            </a:lvl4pPr>
            <a:lvl5pPr>
              <a:defRPr sz="2400">
                <a:solidFill>
                  <a:srgbClr val="000000"/>
                </a:solidFill>
                <a:latin typeface="Arial"/>
                <a:ea typeface="ＭＳ Ｐゴシック"/>
                <a:cs typeface="ＭＳ Ｐゴシック"/>
              </a:defRPr>
            </a:lvl5pPr>
            <a:lvl6pPr marL="2514600" indent="-228600" defTabSz="449263">
              <a:lnSpc>
                <a:spcPct val="93000"/>
              </a:lnSpc>
              <a:spcBef>
                <a:spcPts val="0"/>
              </a:spcBef>
              <a:spcAft>
                <a:spcPts val="0"/>
              </a:spcAft>
              <a:buClr>
                <a:srgbClr val="000000"/>
              </a:buClr>
              <a:buSzPct val="100000"/>
              <a:buFont typeface="Times New Roman"/>
              <a:defRPr sz="2400">
                <a:solidFill>
                  <a:srgbClr val="000000"/>
                </a:solidFill>
                <a:latin typeface="Arial"/>
                <a:ea typeface="ＭＳ Ｐゴシック"/>
                <a:cs typeface="ＭＳ Ｐゴシック"/>
              </a:defRPr>
            </a:lvl6pPr>
            <a:lvl7pPr marL="2971800" indent="-228600" defTabSz="449263">
              <a:lnSpc>
                <a:spcPct val="93000"/>
              </a:lnSpc>
              <a:spcBef>
                <a:spcPts val="0"/>
              </a:spcBef>
              <a:spcAft>
                <a:spcPts val="0"/>
              </a:spcAft>
              <a:buClr>
                <a:srgbClr val="000000"/>
              </a:buClr>
              <a:buSzPct val="100000"/>
              <a:buFont typeface="Times New Roman"/>
              <a:defRPr sz="2400">
                <a:solidFill>
                  <a:srgbClr val="000000"/>
                </a:solidFill>
                <a:latin typeface="Arial"/>
                <a:ea typeface="ＭＳ Ｐゴシック"/>
                <a:cs typeface="ＭＳ Ｐゴシック"/>
              </a:defRPr>
            </a:lvl7pPr>
            <a:lvl8pPr marL="3429000" indent="-228600" defTabSz="449263">
              <a:lnSpc>
                <a:spcPct val="93000"/>
              </a:lnSpc>
              <a:spcBef>
                <a:spcPts val="0"/>
              </a:spcBef>
              <a:spcAft>
                <a:spcPts val="0"/>
              </a:spcAft>
              <a:buClr>
                <a:srgbClr val="000000"/>
              </a:buClr>
              <a:buSzPct val="100000"/>
              <a:buFont typeface="Times New Roman"/>
              <a:defRPr sz="2400">
                <a:solidFill>
                  <a:srgbClr val="000000"/>
                </a:solidFill>
                <a:latin typeface="Arial"/>
                <a:ea typeface="ＭＳ Ｐゴシック"/>
                <a:cs typeface="ＭＳ Ｐゴシック"/>
              </a:defRPr>
            </a:lvl8pPr>
            <a:lvl9pPr marL="3886200" indent="-228600" defTabSz="449263">
              <a:lnSpc>
                <a:spcPct val="93000"/>
              </a:lnSpc>
              <a:spcBef>
                <a:spcPts val="0"/>
              </a:spcBef>
              <a:spcAft>
                <a:spcPts val="0"/>
              </a:spcAft>
              <a:buClr>
                <a:srgbClr val="000000"/>
              </a:buClr>
              <a:buSzPct val="100000"/>
              <a:buFont typeface="Times New Roman"/>
              <a:defRPr sz="2400">
                <a:solidFill>
                  <a:srgbClr val="000000"/>
                </a:solidFill>
                <a:latin typeface="Arial"/>
                <a:ea typeface="ＭＳ Ｐゴシック"/>
                <a:cs typeface="ＭＳ Ｐゴシック"/>
              </a:defRPr>
            </a:lvl9pPr>
          </a:lstStyle>
          <a:p>
            <a:pPr algn="ctr" defTabSz="449231">
              <a:lnSpc>
                <a:spcPct val="93000"/>
              </a:lnSpc>
              <a:buSzPct val="100000"/>
              <a:defRPr/>
            </a:pPr>
            <a:r>
              <a:rPr lang="it-IT" sz="4800" dirty="0"/>
              <a:t>Thank </a:t>
            </a:r>
            <a:r>
              <a:rPr lang="it-IT" sz="4800" dirty="0" err="1"/>
              <a:t>you</a:t>
            </a:r>
            <a:r>
              <a:rPr lang="it-IT" sz="4800" dirty="0"/>
              <a:t>!</a:t>
            </a:r>
            <a:endParaRPr sz="4800" dirty="0"/>
          </a:p>
          <a:p>
            <a:pPr algn="ctr" defTabSz="449231">
              <a:lnSpc>
                <a:spcPct val="93000"/>
              </a:lnSpc>
              <a:buSzPct val="100000"/>
              <a:defRPr/>
            </a:pPr>
            <a:endParaRPr lang="it-IT" sz="3300" dirty="0"/>
          </a:p>
        </p:txBody>
      </p:sp>
    </p:spTree>
    <p:extLst>
      <p:ext uri="{BB962C8B-B14F-4D97-AF65-F5344CB8AC3E}">
        <p14:creationId xmlns:p14="http://schemas.microsoft.com/office/powerpoint/2010/main" val="337533286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ing">
    <p:spTree>
      <p:nvGrpSpPr>
        <p:cNvPr id="1" name=""/>
        <p:cNvGrpSpPr/>
        <p:nvPr/>
      </p:nvGrpSpPr>
      <p:grpSpPr>
        <a:xfrm>
          <a:off x="0" y="0"/>
          <a:ext cx="0" cy="0"/>
          <a:chOff x="0" y="0"/>
          <a:chExt cx="0" cy="0"/>
        </a:xfrm>
      </p:grpSpPr>
      <p:pic>
        <p:nvPicPr>
          <p:cNvPr id="5" name="Immagine 5" descr="PPT_Videata finale+www.jpg">
            <a:extLst>
              <a:ext uri="{FF2B5EF4-FFF2-40B4-BE49-F238E27FC236}">
                <a16:creationId xmlns:a16="http://schemas.microsoft.com/office/drawing/2014/main" id="{B5B3901A-BE37-4564-808E-BE4530A03516}"/>
              </a:ext>
            </a:extLst>
          </p:cNvPr>
          <p:cNvPicPr>
            <a:picLocks noChangeAspect="1"/>
          </p:cNvPicPr>
          <p:nvPr userDrawn="1"/>
        </p:nvPicPr>
        <p:blipFill>
          <a:blip r:embed="rId2"/>
          <a:stretch/>
        </p:blipFill>
        <p:spPr bwMode="auto">
          <a:xfrm>
            <a:off x="1518444" y="0"/>
            <a:ext cx="9155112" cy="6861288"/>
          </a:xfrm>
          <a:prstGeom prst="rect">
            <a:avLst/>
          </a:prstGeom>
          <a:noFill/>
          <a:ln>
            <a:noFill/>
          </a:ln>
        </p:spPr>
      </p:pic>
      <p:sp>
        <p:nvSpPr>
          <p:cNvPr id="6" name="Rettangolo 5">
            <a:extLst>
              <a:ext uri="{FF2B5EF4-FFF2-40B4-BE49-F238E27FC236}">
                <a16:creationId xmlns:a16="http://schemas.microsoft.com/office/drawing/2014/main" id="{9AE01F5C-6F1D-4930-BF99-A0A55F1B2D7A}"/>
              </a:ext>
            </a:extLst>
          </p:cNvPr>
          <p:cNvSpPr/>
          <p:nvPr userDrawn="1"/>
        </p:nvSpPr>
        <p:spPr>
          <a:xfrm>
            <a:off x="-1" y="0"/>
            <a:ext cx="151844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a:extLst>
              <a:ext uri="{FF2B5EF4-FFF2-40B4-BE49-F238E27FC236}">
                <a16:creationId xmlns:a16="http://schemas.microsoft.com/office/drawing/2014/main" id="{3E33D4A6-CE87-4081-B787-177C272E7A8F}"/>
              </a:ext>
            </a:extLst>
          </p:cNvPr>
          <p:cNvSpPr/>
          <p:nvPr userDrawn="1"/>
        </p:nvSpPr>
        <p:spPr>
          <a:xfrm>
            <a:off x="10673556" y="0"/>
            <a:ext cx="151844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031461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Immagine 2" descr="PPT-sfondo ok.jpg">
            <a:extLst>
              <a:ext uri="{FF2B5EF4-FFF2-40B4-BE49-F238E27FC236}">
                <a16:creationId xmlns:a16="http://schemas.microsoft.com/office/drawing/2014/main" id="{7BC53CDF-12F5-4AAE-B127-C7CB0DDF9BDC}"/>
              </a:ext>
            </a:extLst>
          </p:cNvPr>
          <p:cNvPicPr>
            <a:picLocks noChangeAspect="1"/>
          </p:cNvPicPr>
          <p:nvPr userDrawn="1"/>
        </p:nvPicPr>
        <p:blipFill rotWithShape="1">
          <a:blip r:embed="rId9"/>
          <a:srcRect l="74287" t="77136"/>
          <a:stretch/>
        </p:blipFill>
        <p:spPr bwMode="auto">
          <a:xfrm>
            <a:off x="9599955" y="5129881"/>
            <a:ext cx="2592045" cy="1728119"/>
          </a:xfrm>
          <a:prstGeom prst="rect">
            <a:avLst/>
          </a:prstGeom>
          <a:noFill/>
          <a:ln>
            <a:noFill/>
          </a:ln>
        </p:spPr>
      </p:pic>
      <p:pic>
        <p:nvPicPr>
          <p:cNvPr id="7" name="Immagine 1" descr="PPT_EST logo.png">
            <a:extLst>
              <a:ext uri="{FF2B5EF4-FFF2-40B4-BE49-F238E27FC236}">
                <a16:creationId xmlns:a16="http://schemas.microsoft.com/office/drawing/2014/main" id="{91ABC96E-950E-43F6-809D-B404C380CBA4}"/>
              </a:ext>
            </a:extLst>
          </p:cNvPr>
          <p:cNvPicPr>
            <a:picLocks noChangeAspect="1"/>
          </p:cNvPicPr>
          <p:nvPr userDrawn="1"/>
        </p:nvPicPr>
        <p:blipFill>
          <a:blip r:embed="rId10"/>
          <a:stretch/>
        </p:blipFill>
        <p:spPr bwMode="auto">
          <a:xfrm>
            <a:off x="298454" y="223838"/>
            <a:ext cx="2162175" cy="1077912"/>
          </a:xfrm>
          <a:prstGeom prst="rect">
            <a:avLst/>
          </a:prstGeom>
          <a:noFill/>
          <a:ln>
            <a:noFill/>
          </a:ln>
        </p:spPr>
      </p:pic>
      <p:pic>
        <p:nvPicPr>
          <p:cNvPr id="8" name="Picture 3">
            <a:extLst>
              <a:ext uri="{FF2B5EF4-FFF2-40B4-BE49-F238E27FC236}">
                <a16:creationId xmlns:a16="http://schemas.microsoft.com/office/drawing/2014/main" id="{BC5FEF24-48F8-41D5-9310-82E1DABFE979}"/>
              </a:ext>
            </a:extLst>
          </p:cNvPr>
          <p:cNvPicPr>
            <a:picLocks noChangeAspect="1" noChangeArrowheads="1"/>
          </p:cNvPicPr>
          <p:nvPr userDrawn="1"/>
        </p:nvPicPr>
        <p:blipFill>
          <a:blip r:embed="rId11"/>
          <a:stretch/>
        </p:blipFill>
        <p:spPr bwMode="auto">
          <a:xfrm>
            <a:off x="390192" y="6005512"/>
            <a:ext cx="506413" cy="628650"/>
          </a:xfrm>
          <a:prstGeom prst="rect">
            <a:avLst/>
          </a:prstGeom>
          <a:noFill/>
          <a:ln>
            <a:noFill/>
          </a:ln>
        </p:spPr>
      </p:pic>
      <p:sp>
        <p:nvSpPr>
          <p:cNvPr id="21" name="Text Box 7">
            <a:extLst>
              <a:ext uri="{FF2B5EF4-FFF2-40B4-BE49-F238E27FC236}">
                <a16:creationId xmlns:a16="http://schemas.microsoft.com/office/drawing/2014/main" id="{B86797BA-EDE7-4E83-9855-B80C566454E1}"/>
              </a:ext>
            </a:extLst>
          </p:cNvPr>
          <p:cNvSpPr>
            <a:spLocks/>
          </p:cNvSpPr>
          <p:nvPr userDrawn="1"/>
        </p:nvSpPr>
        <p:spPr bwMode="auto">
          <a:xfrm>
            <a:off x="985837" y="6319837"/>
            <a:ext cx="5355585" cy="357187"/>
          </a:xfrm>
          <a:prstGeom prst="rect">
            <a:avLst/>
          </a:prstGeom>
          <a:noFill/>
          <a:ln>
            <a:noFill/>
          </a:ln>
          <a:effectLst>
            <a:outerShdw blurRad="50800" dist="50800" dir="5400000" algn="ctr" rotWithShape="0">
              <a:srgbClr val="808080">
                <a:alpha val="0"/>
              </a:srgbClr>
            </a:outerShdw>
          </a:effectLst>
        </p:spPr>
        <p:txBody>
          <a:bodyPr wrap="none" lIns="89991" tIns="56514" rIns="89991" bIns="44996"/>
          <a:lstStyle>
            <a:lvl1pPr>
              <a:defRPr sz="2400">
                <a:solidFill>
                  <a:schemeClr val="bg1"/>
                </a:solidFill>
                <a:latin typeface="Arial"/>
                <a:ea typeface="MS PGothic"/>
              </a:defRPr>
            </a:lvl1pPr>
            <a:lvl2pPr marL="742950" indent="-285750">
              <a:defRPr sz="2400">
                <a:solidFill>
                  <a:schemeClr val="bg1"/>
                </a:solidFill>
                <a:latin typeface="Arial"/>
                <a:ea typeface="MS PGothic"/>
              </a:defRPr>
            </a:lvl2pPr>
            <a:lvl3pPr marL="1143000" indent="-228600">
              <a:defRPr sz="2400">
                <a:solidFill>
                  <a:schemeClr val="bg1"/>
                </a:solidFill>
                <a:latin typeface="Arial"/>
                <a:ea typeface="MS PGothic"/>
              </a:defRPr>
            </a:lvl3pPr>
            <a:lvl4pPr marL="1600200" indent="-228600">
              <a:defRPr sz="2400">
                <a:solidFill>
                  <a:schemeClr val="bg1"/>
                </a:solidFill>
                <a:latin typeface="Arial"/>
                <a:ea typeface="MS PGothic"/>
              </a:defRPr>
            </a:lvl4pPr>
            <a:lvl5pPr marL="2057400" indent="-228600">
              <a:defRPr sz="2400">
                <a:solidFill>
                  <a:schemeClr val="bg1"/>
                </a:solidFill>
                <a:latin typeface="Arial"/>
                <a:ea typeface="MS PGothic"/>
              </a:defRPr>
            </a:lvl5pPr>
            <a:lvl6pPr marL="2514600" indent="-228600" defTabSz="447675">
              <a:lnSpc>
                <a:spcPct val="93000"/>
              </a:lnSpc>
              <a:spcBef>
                <a:spcPts val="0"/>
              </a:spcBef>
              <a:spcAft>
                <a:spcPts val="0"/>
              </a:spcAft>
              <a:buClr>
                <a:srgbClr val="000000"/>
              </a:buClr>
              <a:buSzPct val="100000"/>
              <a:buFont typeface="Times New Roman"/>
              <a:defRPr sz="2400">
                <a:solidFill>
                  <a:schemeClr val="bg1"/>
                </a:solidFill>
                <a:latin typeface="Arial"/>
                <a:ea typeface="MS PGothic"/>
              </a:defRPr>
            </a:lvl6pPr>
            <a:lvl7pPr marL="2971800" indent="-228600" defTabSz="447675">
              <a:lnSpc>
                <a:spcPct val="93000"/>
              </a:lnSpc>
              <a:spcBef>
                <a:spcPts val="0"/>
              </a:spcBef>
              <a:spcAft>
                <a:spcPts val="0"/>
              </a:spcAft>
              <a:buClr>
                <a:srgbClr val="000000"/>
              </a:buClr>
              <a:buSzPct val="100000"/>
              <a:buFont typeface="Times New Roman"/>
              <a:defRPr sz="2400">
                <a:solidFill>
                  <a:schemeClr val="bg1"/>
                </a:solidFill>
                <a:latin typeface="Arial"/>
                <a:ea typeface="MS PGothic"/>
              </a:defRPr>
            </a:lvl7pPr>
            <a:lvl8pPr marL="3429000" indent="-228600" defTabSz="447675">
              <a:lnSpc>
                <a:spcPct val="93000"/>
              </a:lnSpc>
              <a:spcBef>
                <a:spcPts val="0"/>
              </a:spcBef>
              <a:spcAft>
                <a:spcPts val="0"/>
              </a:spcAft>
              <a:buClr>
                <a:srgbClr val="000000"/>
              </a:buClr>
              <a:buSzPct val="100000"/>
              <a:buFont typeface="Times New Roman"/>
              <a:defRPr sz="2400">
                <a:solidFill>
                  <a:schemeClr val="bg1"/>
                </a:solidFill>
                <a:latin typeface="Arial"/>
                <a:ea typeface="MS PGothic"/>
              </a:defRPr>
            </a:lvl8pPr>
            <a:lvl9pPr marL="3886200" indent="-228600" defTabSz="447675">
              <a:lnSpc>
                <a:spcPct val="93000"/>
              </a:lnSpc>
              <a:spcBef>
                <a:spcPts val="0"/>
              </a:spcBef>
              <a:spcAft>
                <a:spcPts val="0"/>
              </a:spcAft>
              <a:buClr>
                <a:srgbClr val="000000"/>
              </a:buClr>
              <a:buSzPct val="100000"/>
              <a:buFont typeface="Times New Roman"/>
              <a:defRPr sz="2400">
                <a:solidFill>
                  <a:schemeClr val="bg1"/>
                </a:solidFill>
                <a:latin typeface="Arial"/>
                <a:ea typeface="MS PGothic"/>
              </a:defRPr>
            </a:lvl9pPr>
          </a:lstStyle>
          <a:p>
            <a:pPr>
              <a:lnSpc>
                <a:spcPct val="93000"/>
              </a:lnSpc>
              <a:buSzPct val="100000"/>
              <a:defRPr/>
            </a:pPr>
            <a:r>
              <a:rPr lang="en-US" sz="1100" b="0" dirty="0" smtClean="0">
                <a:solidFill>
                  <a:schemeClr val="tx1"/>
                </a:solidFill>
              </a:rPr>
              <a:t>Photon BPMs using </a:t>
            </a:r>
            <a:r>
              <a:rPr lang="en-US" sz="1100" b="0" dirty="0" err="1" smtClean="0">
                <a:solidFill>
                  <a:schemeClr val="tx1"/>
                </a:solidFill>
              </a:rPr>
              <a:t>SiC</a:t>
            </a:r>
            <a:r>
              <a:rPr lang="en-US" sz="1100" b="0" dirty="0" smtClean="0">
                <a:solidFill>
                  <a:schemeClr val="tx1"/>
                </a:solidFill>
              </a:rPr>
              <a:t> devices in photoconductive mode</a:t>
            </a:r>
            <a:r>
              <a:rPr lang="en-GB" sz="1100" noProof="0" dirty="0" smtClean="0">
                <a:solidFill>
                  <a:schemeClr val="tx1"/>
                </a:solidFill>
              </a:rPr>
              <a:t>, </a:t>
            </a:r>
            <a:r>
              <a:rPr lang="en-GB" sz="1100" noProof="0" dirty="0">
                <a:solidFill>
                  <a:schemeClr val="tx1"/>
                </a:solidFill>
              </a:rPr>
              <a:t>DEELS 2025</a:t>
            </a:r>
          </a:p>
        </p:txBody>
      </p:sp>
      <p:sp>
        <p:nvSpPr>
          <p:cNvPr id="22" name="Text Box 7">
            <a:extLst>
              <a:ext uri="{FF2B5EF4-FFF2-40B4-BE49-F238E27FC236}">
                <a16:creationId xmlns:a16="http://schemas.microsoft.com/office/drawing/2014/main" id="{56553E08-C8E3-4B09-A1AB-74892E19E1DF}"/>
              </a:ext>
            </a:extLst>
          </p:cNvPr>
          <p:cNvSpPr>
            <a:spLocks/>
          </p:cNvSpPr>
          <p:nvPr userDrawn="1"/>
        </p:nvSpPr>
        <p:spPr bwMode="auto">
          <a:xfrm>
            <a:off x="9377264" y="6298251"/>
            <a:ext cx="2262900" cy="314325"/>
          </a:xfrm>
          <a:prstGeom prst="rect">
            <a:avLst/>
          </a:prstGeom>
          <a:noFill/>
          <a:ln>
            <a:noFill/>
          </a:ln>
          <a:effectLst>
            <a:outerShdw blurRad="50800" dist="50800" dir="5400000" algn="ctr" rotWithShape="0">
              <a:srgbClr val="808080">
                <a:alpha val="0"/>
              </a:srgbClr>
            </a:outerShdw>
          </a:effectLst>
        </p:spPr>
        <p:txBody>
          <a:bodyPr wrap="none" lIns="89991" tIns="56514" rIns="89991" bIns="44996"/>
          <a:lstStyle>
            <a:lvl1pPr>
              <a:defRPr sz="2400">
                <a:solidFill>
                  <a:schemeClr val="bg1"/>
                </a:solidFill>
                <a:latin typeface="Arial"/>
                <a:ea typeface="MS PGothic"/>
              </a:defRPr>
            </a:lvl1pPr>
            <a:lvl2pPr marL="742950" indent="-285750">
              <a:defRPr sz="2400">
                <a:solidFill>
                  <a:schemeClr val="bg1"/>
                </a:solidFill>
                <a:latin typeface="Arial"/>
                <a:ea typeface="MS PGothic"/>
              </a:defRPr>
            </a:lvl2pPr>
            <a:lvl3pPr marL="1143000" indent="-228600">
              <a:defRPr sz="2400">
                <a:solidFill>
                  <a:schemeClr val="bg1"/>
                </a:solidFill>
                <a:latin typeface="Arial"/>
                <a:ea typeface="MS PGothic"/>
              </a:defRPr>
            </a:lvl3pPr>
            <a:lvl4pPr marL="1600200" indent="-228600">
              <a:defRPr sz="2400">
                <a:solidFill>
                  <a:schemeClr val="bg1"/>
                </a:solidFill>
                <a:latin typeface="Arial"/>
                <a:ea typeface="MS PGothic"/>
              </a:defRPr>
            </a:lvl4pPr>
            <a:lvl5pPr marL="2057400" indent="-228600">
              <a:defRPr sz="2400">
                <a:solidFill>
                  <a:schemeClr val="bg1"/>
                </a:solidFill>
                <a:latin typeface="Arial"/>
                <a:ea typeface="MS PGothic"/>
              </a:defRPr>
            </a:lvl5pPr>
            <a:lvl6pPr marL="2514600" indent="-228600" defTabSz="447675">
              <a:lnSpc>
                <a:spcPct val="93000"/>
              </a:lnSpc>
              <a:spcBef>
                <a:spcPts val="0"/>
              </a:spcBef>
              <a:spcAft>
                <a:spcPts val="0"/>
              </a:spcAft>
              <a:buClr>
                <a:srgbClr val="000000"/>
              </a:buClr>
              <a:buSzPct val="100000"/>
              <a:buFont typeface="Times New Roman"/>
              <a:defRPr sz="2400">
                <a:solidFill>
                  <a:schemeClr val="bg1"/>
                </a:solidFill>
                <a:latin typeface="Arial"/>
                <a:ea typeface="MS PGothic"/>
              </a:defRPr>
            </a:lvl6pPr>
            <a:lvl7pPr marL="2971800" indent="-228600" defTabSz="447675">
              <a:lnSpc>
                <a:spcPct val="93000"/>
              </a:lnSpc>
              <a:spcBef>
                <a:spcPts val="0"/>
              </a:spcBef>
              <a:spcAft>
                <a:spcPts val="0"/>
              </a:spcAft>
              <a:buClr>
                <a:srgbClr val="000000"/>
              </a:buClr>
              <a:buSzPct val="100000"/>
              <a:buFont typeface="Times New Roman"/>
              <a:defRPr sz="2400">
                <a:solidFill>
                  <a:schemeClr val="bg1"/>
                </a:solidFill>
                <a:latin typeface="Arial"/>
                <a:ea typeface="MS PGothic"/>
              </a:defRPr>
            </a:lvl7pPr>
            <a:lvl8pPr marL="3429000" indent="-228600" defTabSz="447675">
              <a:lnSpc>
                <a:spcPct val="93000"/>
              </a:lnSpc>
              <a:spcBef>
                <a:spcPts val="0"/>
              </a:spcBef>
              <a:spcAft>
                <a:spcPts val="0"/>
              </a:spcAft>
              <a:buClr>
                <a:srgbClr val="000000"/>
              </a:buClr>
              <a:buSzPct val="100000"/>
              <a:buFont typeface="Times New Roman"/>
              <a:defRPr sz="2400">
                <a:solidFill>
                  <a:schemeClr val="bg1"/>
                </a:solidFill>
                <a:latin typeface="Arial"/>
                <a:ea typeface="MS PGothic"/>
              </a:defRPr>
            </a:lvl8pPr>
            <a:lvl9pPr marL="3886200" indent="-228600" defTabSz="447675">
              <a:lnSpc>
                <a:spcPct val="93000"/>
              </a:lnSpc>
              <a:spcBef>
                <a:spcPts val="0"/>
              </a:spcBef>
              <a:spcAft>
                <a:spcPts val="0"/>
              </a:spcAft>
              <a:buClr>
                <a:srgbClr val="000000"/>
              </a:buClr>
              <a:buSzPct val="100000"/>
              <a:buFont typeface="Times New Roman"/>
              <a:defRPr sz="2400">
                <a:solidFill>
                  <a:schemeClr val="bg1"/>
                </a:solidFill>
                <a:latin typeface="Arial"/>
                <a:ea typeface="MS PGothic"/>
              </a:defRPr>
            </a:lvl9pPr>
          </a:lstStyle>
          <a:p>
            <a:pPr algn="l">
              <a:lnSpc>
                <a:spcPct val="93000"/>
              </a:lnSpc>
              <a:buSzPct val="100000"/>
              <a:defRPr/>
            </a:pPr>
            <a:r>
              <a:rPr lang="it-IT" sz="1100" dirty="0" smtClean="0">
                <a:solidFill>
                  <a:srgbClr val="000000"/>
                </a:solidFill>
              </a:rPr>
              <a:t>M. Colja, </a:t>
            </a:r>
            <a:r>
              <a:rPr lang="it-IT" sz="1100" dirty="0">
                <a:solidFill>
                  <a:srgbClr val="000000"/>
                </a:solidFill>
              </a:rPr>
              <a:t>13/05/2025</a:t>
            </a:r>
            <a:endParaRPr sz="2400" dirty="0"/>
          </a:p>
        </p:txBody>
      </p:sp>
    </p:spTree>
    <p:extLst>
      <p:ext uri="{BB962C8B-B14F-4D97-AF65-F5344CB8AC3E}">
        <p14:creationId xmlns:p14="http://schemas.microsoft.com/office/powerpoint/2010/main" val="441116404"/>
      </p:ext>
    </p:extLst>
  </p:cSld>
  <p:clrMap bg1="lt1" tx1="dk1" bg2="lt2" tx2="dk2" accent1="accent1" accent2="accent2" accent3="accent3" accent4="accent4" accent5="accent5" accent6="accent6" hlink="hlink" folHlink="folHlink"/>
  <p:sldLayoutIdLst>
    <p:sldLayoutId id="2147483658" r:id="rId1"/>
    <p:sldLayoutId id="2147483649" r:id="rId2"/>
    <p:sldLayoutId id="2147483650" r:id="rId3"/>
    <p:sldLayoutId id="2147483651" r:id="rId4"/>
    <p:sldLayoutId id="2147483652" r:id="rId5"/>
    <p:sldLayoutId id="2147483660" r:id="rId6"/>
    <p:sldLayoutId id="2147483659" r:id="rId7"/>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5.jp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250.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9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7957487"/>
      </p:ext>
    </p:extLst>
  </p:cSld>
  <p:clrMapOvr>
    <a:masterClrMapping/>
  </p:clrMapOvr>
  <mc:AlternateContent xmlns:mc="http://schemas.openxmlformats.org/markup-compatibility/2006" xmlns:p14="http://schemas.microsoft.com/office/powerpoint/2010/main">
    <mc:Choice Requires="p14">
      <p:transition spd="slow" p14:dur="2000" advTm="3527"/>
    </mc:Choice>
    <mc:Fallback xmlns="">
      <p:transition spd="slow" advTm="3527"/>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srcRect t="1716" r="1475"/>
          <a:stretch/>
        </p:blipFill>
        <p:spPr>
          <a:xfrm>
            <a:off x="252030" y="3329018"/>
            <a:ext cx="4241966" cy="2187000"/>
          </a:xfrm>
          <a:prstGeom prst="rect">
            <a:avLst/>
          </a:prstGeom>
        </p:spPr>
      </p:pic>
      <p:sp>
        <p:nvSpPr>
          <p:cNvPr id="6" name="Rectangle 5"/>
          <p:cNvSpPr/>
          <p:nvPr/>
        </p:nvSpPr>
        <p:spPr>
          <a:xfrm>
            <a:off x="6274892" y="3483781"/>
            <a:ext cx="515351" cy="8128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Rectangle 17"/>
          <p:cNvSpPr/>
          <p:nvPr/>
        </p:nvSpPr>
        <p:spPr>
          <a:xfrm>
            <a:off x="6944280" y="3483781"/>
            <a:ext cx="515351" cy="8128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Rectangle 18"/>
          <p:cNvSpPr/>
          <p:nvPr/>
        </p:nvSpPr>
        <p:spPr>
          <a:xfrm>
            <a:off x="7608395" y="3483781"/>
            <a:ext cx="515351" cy="8128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Rectangle 19"/>
          <p:cNvSpPr/>
          <p:nvPr/>
        </p:nvSpPr>
        <p:spPr>
          <a:xfrm>
            <a:off x="8287821" y="3489150"/>
            <a:ext cx="515351" cy="8128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Rectangle 20"/>
          <p:cNvSpPr/>
          <p:nvPr/>
        </p:nvSpPr>
        <p:spPr>
          <a:xfrm>
            <a:off x="6274892" y="4614415"/>
            <a:ext cx="515351" cy="8128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Rectangle 21"/>
          <p:cNvSpPr/>
          <p:nvPr/>
        </p:nvSpPr>
        <p:spPr>
          <a:xfrm>
            <a:off x="6944280" y="4611800"/>
            <a:ext cx="515351" cy="8128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Rectangle 22"/>
          <p:cNvSpPr/>
          <p:nvPr/>
        </p:nvSpPr>
        <p:spPr>
          <a:xfrm>
            <a:off x="7619285" y="4611800"/>
            <a:ext cx="515351" cy="8128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Rectangle 23"/>
          <p:cNvSpPr/>
          <p:nvPr/>
        </p:nvSpPr>
        <p:spPr>
          <a:xfrm>
            <a:off x="8277875" y="4604719"/>
            <a:ext cx="515351" cy="8128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Oval 16"/>
          <p:cNvSpPr/>
          <p:nvPr/>
        </p:nvSpPr>
        <p:spPr>
          <a:xfrm>
            <a:off x="7366031" y="3666902"/>
            <a:ext cx="4156853" cy="1514698"/>
          </a:xfrm>
          <a:prstGeom prst="ellipse">
            <a:avLst/>
          </a:prstGeom>
          <a:solidFill>
            <a:schemeClr val="accent6">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le 1"/>
          <p:cNvSpPr>
            <a:spLocks noGrp="1"/>
          </p:cNvSpPr>
          <p:nvPr>
            <p:ph type="title"/>
          </p:nvPr>
        </p:nvSpPr>
        <p:spPr/>
        <p:txBody>
          <a:bodyPr/>
          <a:lstStyle/>
          <a:p>
            <a:r>
              <a:rPr lang="en-US" dirty="0" smtClean="0"/>
              <a:t>PBPM concept</a:t>
            </a:r>
            <a:endParaRPr lang="it-IT" dirty="0"/>
          </a:p>
        </p:txBody>
      </p:sp>
      <p:sp>
        <p:nvSpPr>
          <p:cNvPr id="3" name="Content Placeholder 2"/>
          <p:cNvSpPr>
            <a:spLocks noGrp="1"/>
          </p:cNvSpPr>
          <p:nvPr>
            <p:ph idx="1"/>
          </p:nvPr>
        </p:nvSpPr>
        <p:spPr/>
        <p:txBody>
          <a:bodyPr/>
          <a:lstStyle/>
          <a:p>
            <a:r>
              <a:rPr lang="en-US" dirty="0" smtClean="0"/>
              <a:t>goals:</a:t>
            </a:r>
          </a:p>
          <a:p>
            <a:pPr marL="914400" lvl="1" indent="-457200">
              <a:buFont typeface="+mj-lt"/>
              <a:buAutoNum type="arabicPeriod"/>
            </a:pPr>
            <a:r>
              <a:rPr lang="en-US" dirty="0" smtClean="0"/>
              <a:t>discriminate BM and ID radiation</a:t>
            </a:r>
          </a:p>
          <a:p>
            <a:pPr marL="914400" lvl="1" indent="-457200">
              <a:buFont typeface="+mj-lt"/>
              <a:buAutoNum type="arabicPeriod"/>
            </a:pPr>
            <a:r>
              <a:rPr lang="en-US" dirty="0" smtClean="0"/>
              <a:t>non-invasive measurement</a:t>
            </a:r>
          </a:p>
        </p:txBody>
      </p:sp>
      <p:sp>
        <p:nvSpPr>
          <p:cNvPr id="4" name="Slide Number Placeholder 3"/>
          <p:cNvSpPr>
            <a:spLocks noGrp="1"/>
          </p:cNvSpPr>
          <p:nvPr>
            <p:ph type="sldNum" idx="4"/>
          </p:nvPr>
        </p:nvSpPr>
        <p:spPr/>
        <p:txBody>
          <a:bodyPr/>
          <a:lstStyle/>
          <a:p>
            <a:pPr>
              <a:defRPr/>
            </a:pPr>
            <a:fld id="{FBBEB38A-3279-41FB-A41D-5ECB18A7E4DD}" type="slidenum">
              <a:rPr lang="it-IT" smtClean="0"/>
              <a:t>10</a:t>
            </a:fld>
            <a:endParaRPr lang="it-IT" dirty="0"/>
          </a:p>
        </p:txBody>
      </p:sp>
      <p:sp>
        <p:nvSpPr>
          <p:cNvPr id="5" name="TextBox 4"/>
          <p:cNvSpPr txBox="1"/>
          <p:nvPr/>
        </p:nvSpPr>
        <p:spPr>
          <a:xfrm>
            <a:off x="7117413" y="1760527"/>
            <a:ext cx="2598788" cy="461665"/>
          </a:xfrm>
          <a:prstGeom prst="rect">
            <a:avLst/>
          </a:prstGeom>
          <a:noFill/>
        </p:spPr>
        <p:txBody>
          <a:bodyPr wrap="none" rtlCol="0">
            <a:spAutoFit/>
          </a:bodyPr>
          <a:lstStyle/>
          <a:p>
            <a:r>
              <a:rPr lang="en-US" sz="2400" dirty="0" smtClean="0">
                <a:latin typeface="Arial" panose="020B0604020202020204" pitchFamily="34" charset="0"/>
                <a:cs typeface="Arial" panose="020B0604020202020204" pitchFamily="34" charset="0"/>
              </a:rPr>
              <a:t>multiple detectors</a:t>
            </a:r>
            <a:endParaRPr lang="it-IT" sz="2400" dirty="0">
              <a:latin typeface="Arial" panose="020B0604020202020204" pitchFamily="34" charset="0"/>
              <a:cs typeface="Arial" panose="020B0604020202020204" pitchFamily="34" charset="0"/>
            </a:endParaRPr>
          </a:p>
        </p:txBody>
      </p:sp>
      <p:cxnSp>
        <p:nvCxnSpPr>
          <p:cNvPr id="7" name="Straight Arrow Connector 6"/>
          <p:cNvCxnSpPr/>
          <p:nvPr/>
        </p:nvCxnSpPr>
        <p:spPr>
          <a:xfrm>
            <a:off x="6400800" y="2011680"/>
            <a:ext cx="51535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 name="Slide Number Placeholder 3"/>
          <p:cNvSpPr txBox="1">
            <a:spLocks/>
          </p:cNvSpPr>
          <p:nvPr/>
        </p:nvSpPr>
        <p:spPr bwMode="auto">
          <a:xfrm>
            <a:off x="12533328" y="5453718"/>
            <a:ext cx="212725" cy="230188"/>
          </a:xfrm>
          <a:prstGeom prst="rect">
            <a:avLst/>
          </a:prstGeom>
          <a:noFill/>
          <a:ln>
            <a:noFill/>
          </a:ln>
        </p:spPr>
        <p:txBody>
          <a:bodyPr vert="horz" wrap="square" lIns="0" tIns="0" rIns="0" bIns="0" numCol="1" anchor="t" anchorCtr="0" compatLnSpc="1">
            <a:prstTxWarp prst="textNoShape">
              <a:avLst/>
            </a:prstTxWarp>
          </a:bodyPr>
          <a:lstStyle>
            <a:defPPr>
              <a:defRPr lang="it-IT"/>
            </a:defPPr>
            <a:lvl1pPr marL="0" algn="l" defTabSz="914400" rtl="0" eaLnBrk="1" latinLnBrk="0" hangingPunct="1">
              <a:lnSpc>
                <a:spcPct val="93000"/>
              </a:lnSpc>
              <a:buClrTx/>
              <a:buSzPct val="100000"/>
              <a:buFontTx/>
              <a:buNone/>
              <a:defRPr sz="1200" kern="1200">
                <a:solidFill>
                  <a:srgbClr val="00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FBBEB38A-3279-41FB-A41D-5ECB18A7E4DD}" type="slidenum">
              <a:rPr lang="it-IT" smtClean="0"/>
              <a:pPr>
                <a:defRPr/>
              </a:pPr>
              <a:t>10</a:t>
            </a:fld>
            <a:endParaRPr lang="it-IT" dirty="0"/>
          </a:p>
        </p:txBody>
      </p:sp>
      <p:sp>
        <p:nvSpPr>
          <p:cNvPr id="9" name="Oval 8"/>
          <p:cNvSpPr/>
          <p:nvPr/>
        </p:nvSpPr>
        <p:spPr>
          <a:xfrm>
            <a:off x="7264431" y="4157001"/>
            <a:ext cx="585007" cy="582215"/>
          </a:xfrm>
          <a:prstGeom prst="ellipse">
            <a:avLst/>
          </a:prstGeom>
          <a:solidFill>
            <a:srgbClr val="4472C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TextBox 9"/>
          <p:cNvSpPr txBox="1"/>
          <p:nvPr/>
        </p:nvSpPr>
        <p:spPr>
          <a:xfrm>
            <a:off x="5080896" y="4224196"/>
            <a:ext cx="1956113" cy="400110"/>
          </a:xfrm>
          <a:prstGeom prst="rect">
            <a:avLst/>
          </a:prstGeom>
          <a:noFill/>
        </p:spPr>
        <p:txBody>
          <a:bodyPr wrap="none" rtlCol="0">
            <a:spAutoFit/>
          </a:bodyPr>
          <a:lstStyle/>
          <a:p>
            <a:r>
              <a:rPr lang="en-US" sz="2000" b="1" dirty="0" smtClean="0">
                <a:solidFill>
                  <a:schemeClr val="accent2">
                    <a:lumMod val="75000"/>
                  </a:schemeClr>
                </a:solidFill>
              </a:rPr>
              <a:t>BM downstream</a:t>
            </a:r>
            <a:endParaRPr lang="it-IT" sz="2000" b="1" dirty="0">
              <a:solidFill>
                <a:schemeClr val="accent2">
                  <a:lumMod val="75000"/>
                </a:schemeClr>
              </a:solidFill>
            </a:endParaRPr>
          </a:p>
        </p:txBody>
      </p:sp>
      <p:sp>
        <p:nvSpPr>
          <p:cNvPr id="11" name="TextBox 10"/>
          <p:cNvSpPr txBox="1"/>
          <p:nvPr/>
        </p:nvSpPr>
        <p:spPr>
          <a:xfrm>
            <a:off x="8584310" y="4191151"/>
            <a:ext cx="1626727" cy="400110"/>
          </a:xfrm>
          <a:prstGeom prst="rect">
            <a:avLst/>
          </a:prstGeom>
          <a:noFill/>
        </p:spPr>
        <p:txBody>
          <a:bodyPr wrap="none" rtlCol="0">
            <a:spAutoFit/>
          </a:bodyPr>
          <a:lstStyle/>
          <a:p>
            <a:r>
              <a:rPr lang="en-US" sz="2000" b="1" dirty="0" smtClean="0">
                <a:solidFill>
                  <a:schemeClr val="accent6">
                    <a:lumMod val="50000"/>
                  </a:schemeClr>
                </a:solidFill>
              </a:rPr>
              <a:t>BM upstream</a:t>
            </a:r>
            <a:endParaRPr lang="it-IT" sz="2000" b="1" dirty="0">
              <a:solidFill>
                <a:schemeClr val="accent6">
                  <a:lumMod val="50000"/>
                </a:schemeClr>
              </a:solidFill>
            </a:endParaRPr>
          </a:p>
        </p:txBody>
      </p:sp>
      <p:sp>
        <p:nvSpPr>
          <p:cNvPr id="12" name="TextBox 11"/>
          <p:cNvSpPr txBox="1"/>
          <p:nvPr/>
        </p:nvSpPr>
        <p:spPr>
          <a:xfrm>
            <a:off x="7355211" y="4222463"/>
            <a:ext cx="415498" cy="400110"/>
          </a:xfrm>
          <a:prstGeom prst="rect">
            <a:avLst/>
          </a:prstGeom>
          <a:noFill/>
        </p:spPr>
        <p:txBody>
          <a:bodyPr wrap="none" rtlCol="0">
            <a:spAutoFit/>
          </a:bodyPr>
          <a:lstStyle/>
          <a:p>
            <a:r>
              <a:rPr lang="en-US" sz="2000" b="1" dirty="0" smtClean="0">
                <a:solidFill>
                  <a:schemeClr val="accent5">
                    <a:lumMod val="75000"/>
                  </a:schemeClr>
                </a:solidFill>
              </a:rPr>
              <a:t>ID</a:t>
            </a:r>
            <a:endParaRPr lang="it-IT" sz="2000" b="1" dirty="0">
              <a:solidFill>
                <a:schemeClr val="accent5">
                  <a:lumMod val="75000"/>
                </a:schemeClr>
              </a:solidFill>
            </a:endParaRPr>
          </a:p>
        </p:txBody>
      </p:sp>
      <p:sp>
        <p:nvSpPr>
          <p:cNvPr id="16" name="Oval 15"/>
          <p:cNvSpPr/>
          <p:nvPr/>
        </p:nvSpPr>
        <p:spPr>
          <a:xfrm>
            <a:off x="4537136" y="4211405"/>
            <a:ext cx="3169063" cy="485571"/>
          </a:xfrm>
          <a:prstGeom prst="ellipse">
            <a:avLst/>
          </a:prstGeom>
          <a:solidFill>
            <a:schemeClr val="accent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TextBox 14"/>
          <p:cNvSpPr txBox="1"/>
          <p:nvPr/>
        </p:nvSpPr>
        <p:spPr>
          <a:xfrm>
            <a:off x="6120923" y="2941674"/>
            <a:ext cx="2912977"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4×2 detector </a:t>
            </a:r>
            <a:r>
              <a:rPr lang="en-US" sz="2400" dirty="0" smtClean="0">
                <a:latin typeface="Arial" panose="020B0604020202020204" pitchFamily="34" charset="0"/>
                <a:cs typeface="Arial" panose="020B0604020202020204" pitchFamily="34" charset="0"/>
              </a:rPr>
              <a:t>matrix</a:t>
            </a:r>
            <a:endParaRPr lang="it-IT" sz="2400" dirty="0">
              <a:latin typeface="Arial" panose="020B0604020202020204" pitchFamily="34" charset="0"/>
              <a:cs typeface="Arial" panose="020B0604020202020204" pitchFamily="34" charset="0"/>
            </a:endParaRPr>
          </a:p>
        </p:txBody>
      </p:sp>
      <p:sp>
        <p:nvSpPr>
          <p:cNvPr id="33" name="TextBox 32"/>
          <p:cNvSpPr txBox="1"/>
          <p:nvPr/>
        </p:nvSpPr>
        <p:spPr>
          <a:xfrm>
            <a:off x="6583121" y="2136447"/>
            <a:ext cx="3506088" cy="461665"/>
          </a:xfrm>
          <a:prstGeom prst="rect">
            <a:avLst/>
          </a:prstGeom>
          <a:noFill/>
        </p:spPr>
        <p:txBody>
          <a:bodyPr wrap="none" rtlCol="0">
            <a:spAutoFit/>
          </a:bodyPr>
          <a:lstStyle/>
          <a:p>
            <a:r>
              <a:rPr lang="en-US" sz="2400" dirty="0" smtClean="0">
                <a:latin typeface="Arial" panose="020B0604020202020204" pitchFamily="34" charset="0"/>
                <a:cs typeface="Arial" panose="020B0604020202020204" pitchFamily="34" charset="0"/>
              </a:rPr>
              <a:t>intercept beam tails only</a:t>
            </a:r>
            <a:endParaRPr lang="it-IT" sz="2400" dirty="0">
              <a:latin typeface="Arial" panose="020B0604020202020204" pitchFamily="34" charset="0"/>
              <a:cs typeface="Arial" panose="020B0604020202020204" pitchFamily="34" charset="0"/>
            </a:endParaRPr>
          </a:p>
        </p:txBody>
      </p:sp>
      <p:cxnSp>
        <p:nvCxnSpPr>
          <p:cNvPr id="34" name="Straight Arrow Connector 33"/>
          <p:cNvCxnSpPr/>
          <p:nvPr/>
        </p:nvCxnSpPr>
        <p:spPr>
          <a:xfrm>
            <a:off x="5784632" y="2367280"/>
            <a:ext cx="51535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62294687"/>
      </p:ext>
    </p:extLst>
  </p:cSld>
  <p:clrMapOvr>
    <a:masterClrMapping/>
  </p:clrMapOvr>
  <mc:AlternateContent xmlns:mc="http://schemas.openxmlformats.org/markup-compatibility/2006" xmlns:p14="http://schemas.microsoft.com/office/powerpoint/2010/main">
    <mc:Choice Requires="p14">
      <p:transition spd="slow" p14:dur="2000" advTm="1699"/>
    </mc:Choice>
    <mc:Fallback xmlns="">
      <p:transition spd="slow" advTm="1699"/>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srcRect t="1716" r="1475"/>
          <a:stretch/>
        </p:blipFill>
        <p:spPr>
          <a:xfrm>
            <a:off x="252030" y="3329018"/>
            <a:ext cx="4241966" cy="2187000"/>
          </a:xfrm>
          <a:prstGeom prst="rect">
            <a:avLst/>
          </a:prstGeom>
        </p:spPr>
      </p:pic>
      <p:sp>
        <p:nvSpPr>
          <p:cNvPr id="6" name="Rectangle 5"/>
          <p:cNvSpPr/>
          <p:nvPr/>
        </p:nvSpPr>
        <p:spPr>
          <a:xfrm>
            <a:off x="6274892" y="3483781"/>
            <a:ext cx="515351" cy="8128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Rectangle 17"/>
          <p:cNvSpPr/>
          <p:nvPr/>
        </p:nvSpPr>
        <p:spPr>
          <a:xfrm>
            <a:off x="6944280" y="3483781"/>
            <a:ext cx="515351" cy="8128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Rectangle 18"/>
          <p:cNvSpPr/>
          <p:nvPr/>
        </p:nvSpPr>
        <p:spPr>
          <a:xfrm>
            <a:off x="7608395" y="3483781"/>
            <a:ext cx="515351" cy="8128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Rectangle 19"/>
          <p:cNvSpPr/>
          <p:nvPr/>
        </p:nvSpPr>
        <p:spPr>
          <a:xfrm>
            <a:off x="8287821" y="3489150"/>
            <a:ext cx="515351" cy="8128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Rectangle 20"/>
          <p:cNvSpPr/>
          <p:nvPr/>
        </p:nvSpPr>
        <p:spPr>
          <a:xfrm>
            <a:off x="6274892" y="4614415"/>
            <a:ext cx="515351" cy="8128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Rectangle 21"/>
          <p:cNvSpPr/>
          <p:nvPr/>
        </p:nvSpPr>
        <p:spPr>
          <a:xfrm>
            <a:off x="6944280" y="4611800"/>
            <a:ext cx="515351" cy="8128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Rectangle 22"/>
          <p:cNvSpPr/>
          <p:nvPr/>
        </p:nvSpPr>
        <p:spPr>
          <a:xfrm>
            <a:off x="7619285" y="4611800"/>
            <a:ext cx="515351" cy="8128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Rectangle 23"/>
          <p:cNvSpPr/>
          <p:nvPr/>
        </p:nvSpPr>
        <p:spPr>
          <a:xfrm>
            <a:off x="8277875" y="4604719"/>
            <a:ext cx="515351" cy="8128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Oval 16"/>
          <p:cNvSpPr/>
          <p:nvPr/>
        </p:nvSpPr>
        <p:spPr>
          <a:xfrm>
            <a:off x="7366031" y="3666902"/>
            <a:ext cx="4156853" cy="1514698"/>
          </a:xfrm>
          <a:prstGeom prst="ellipse">
            <a:avLst/>
          </a:prstGeom>
          <a:solidFill>
            <a:schemeClr val="accent6">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le 1"/>
          <p:cNvSpPr>
            <a:spLocks noGrp="1"/>
          </p:cNvSpPr>
          <p:nvPr>
            <p:ph type="title"/>
          </p:nvPr>
        </p:nvSpPr>
        <p:spPr/>
        <p:txBody>
          <a:bodyPr/>
          <a:lstStyle/>
          <a:p>
            <a:r>
              <a:rPr lang="en-US" dirty="0" smtClean="0"/>
              <a:t>PBPM concept</a:t>
            </a:r>
            <a:endParaRPr lang="it-IT" dirty="0"/>
          </a:p>
        </p:txBody>
      </p:sp>
      <p:sp>
        <p:nvSpPr>
          <p:cNvPr id="3" name="Content Placeholder 2"/>
          <p:cNvSpPr>
            <a:spLocks noGrp="1"/>
          </p:cNvSpPr>
          <p:nvPr>
            <p:ph idx="1"/>
          </p:nvPr>
        </p:nvSpPr>
        <p:spPr/>
        <p:txBody>
          <a:bodyPr/>
          <a:lstStyle/>
          <a:p>
            <a:r>
              <a:rPr lang="en-US" dirty="0" smtClean="0"/>
              <a:t>goals:</a:t>
            </a:r>
          </a:p>
          <a:p>
            <a:pPr marL="914400" lvl="1" indent="-457200">
              <a:buFont typeface="+mj-lt"/>
              <a:buAutoNum type="arabicPeriod"/>
            </a:pPr>
            <a:r>
              <a:rPr lang="en-US" dirty="0" smtClean="0"/>
              <a:t>discriminate BM and ID radiation</a:t>
            </a:r>
          </a:p>
          <a:p>
            <a:pPr marL="914400" lvl="1" indent="-457200">
              <a:buFont typeface="+mj-lt"/>
              <a:buAutoNum type="arabicPeriod"/>
            </a:pPr>
            <a:r>
              <a:rPr lang="en-US" dirty="0" smtClean="0"/>
              <a:t>non-invasive measurement</a:t>
            </a:r>
            <a:endParaRPr lang="it-IT" dirty="0"/>
          </a:p>
        </p:txBody>
      </p:sp>
      <p:sp>
        <p:nvSpPr>
          <p:cNvPr id="4" name="Slide Number Placeholder 3"/>
          <p:cNvSpPr>
            <a:spLocks noGrp="1"/>
          </p:cNvSpPr>
          <p:nvPr>
            <p:ph type="sldNum" idx="4"/>
          </p:nvPr>
        </p:nvSpPr>
        <p:spPr/>
        <p:txBody>
          <a:bodyPr/>
          <a:lstStyle/>
          <a:p>
            <a:pPr>
              <a:defRPr/>
            </a:pPr>
            <a:fld id="{FBBEB38A-3279-41FB-A41D-5ECB18A7E4DD}" type="slidenum">
              <a:rPr lang="it-IT" smtClean="0"/>
              <a:t>11</a:t>
            </a:fld>
            <a:endParaRPr lang="it-IT" dirty="0"/>
          </a:p>
        </p:txBody>
      </p:sp>
      <p:sp>
        <p:nvSpPr>
          <p:cNvPr id="5" name="TextBox 4"/>
          <p:cNvSpPr txBox="1"/>
          <p:nvPr/>
        </p:nvSpPr>
        <p:spPr>
          <a:xfrm>
            <a:off x="7117413" y="1760527"/>
            <a:ext cx="2598788" cy="461665"/>
          </a:xfrm>
          <a:prstGeom prst="rect">
            <a:avLst/>
          </a:prstGeom>
          <a:noFill/>
        </p:spPr>
        <p:txBody>
          <a:bodyPr wrap="none" rtlCol="0">
            <a:spAutoFit/>
          </a:bodyPr>
          <a:lstStyle/>
          <a:p>
            <a:r>
              <a:rPr lang="en-US" sz="2400" dirty="0" smtClean="0">
                <a:latin typeface="Arial" panose="020B0604020202020204" pitchFamily="34" charset="0"/>
                <a:cs typeface="Arial" panose="020B0604020202020204" pitchFamily="34" charset="0"/>
              </a:rPr>
              <a:t>multiple detectors</a:t>
            </a:r>
            <a:endParaRPr lang="it-IT" sz="2400" dirty="0">
              <a:latin typeface="Arial" panose="020B0604020202020204" pitchFamily="34" charset="0"/>
              <a:cs typeface="Arial" panose="020B0604020202020204" pitchFamily="34" charset="0"/>
            </a:endParaRPr>
          </a:p>
        </p:txBody>
      </p:sp>
      <p:cxnSp>
        <p:nvCxnSpPr>
          <p:cNvPr id="7" name="Straight Arrow Connector 6"/>
          <p:cNvCxnSpPr/>
          <p:nvPr/>
        </p:nvCxnSpPr>
        <p:spPr>
          <a:xfrm>
            <a:off x="6400800" y="2011680"/>
            <a:ext cx="51535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 name="Slide Number Placeholder 3"/>
          <p:cNvSpPr txBox="1">
            <a:spLocks/>
          </p:cNvSpPr>
          <p:nvPr/>
        </p:nvSpPr>
        <p:spPr bwMode="auto">
          <a:xfrm>
            <a:off x="12533328" y="5453718"/>
            <a:ext cx="212725" cy="230188"/>
          </a:xfrm>
          <a:prstGeom prst="rect">
            <a:avLst/>
          </a:prstGeom>
          <a:noFill/>
          <a:ln>
            <a:noFill/>
          </a:ln>
        </p:spPr>
        <p:txBody>
          <a:bodyPr vert="horz" wrap="square" lIns="0" tIns="0" rIns="0" bIns="0" numCol="1" anchor="t" anchorCtr="0" compatLnSpc="1">
            <a:prstTxWarp prst="textNoShape">
              <a:avLst/>
            </a:prstTxWarp>
          </a:bodyPr>
          <a:lstStyle>
            <a:defPPr>
              <a:defRPr lang="it-IT"/>
            </a:defPPr>
            <a:lvl1pPr marL="0" algn="l" defTabSz="914400" rtl="0" eaLnBrk="1" latinLnBrk="0" hangingPunct="1">
              <a:lnSpc>
                <a:spcPct val="93000"/>
              </a:lnSpc>
              <a:buClrTx/>
              <a:buSzPct val="100000"/>
              <a:buFontTx/>
              <a:buNone/>
              <a:defRPr sz="1200" kern="1200">
                <a:solidFill>
                  <a:srgbClr val="00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FBBEB38A-3279-41FB-A41D-5ECB18A7E4DD}" type="slidenum">
              <a:rPr lang="it-IT" smtClean="0"/>
              <a:pPr>
                <a:defRPr/>
              </a:pPr>
              <a:t>11</a:t>
            </a:fld>
            <a:endParaRPr lang="it-IT" dirty="0"/>
          </a:p>
        </p:txBody>
      </p:sp>
      <p:sp>
        <p:nvSpPr>
          <p:cNvPr id="9" name="Oval 8"/>
          <p:cNvSpPr/>
          <p:nvPr/>
        </p:nvSpPr>
        <p:spPr>
          <a:xfrm>
            <a:off x="7264431" y="4157001"/>
            <a:ext cx="585007" cy="582215"/>
          </a:xfrm>
          <a:prstGeom prst="ellipse">
            <a:avLst/>
          </a:prstGeom>
          <a:solidFill>
            <a:srgbClr val="4472C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TextBox 9"/>
          <p:cNvSpPr txBox="1"/>
          <p:nvPr/>
        </p:nvSpPr>
        <p:spPr>
          <a:xfrm>
            <a:off x="5080896" y="4224196"/>
            <a:ext cx="1956113" cy="400110"/>
          </a:xfrm>
          <a:prstGeom prst="rect">
            <a:avLst/>
          </a:prstGeom>
          <a:noFill/>
        </p:spPr>
        <p:txBody>
          <a:bodyPr wrap="none" rtlCol="0">
            <a:spAutoFit/>
          </a:bodyPr>
          <a:lstStyle/>
          <a:p>
            <a:r>
              <a:rPr lang="en-US" sz="2000" b="1" dirty="0" smtClean="0">
                <a:solidFill>
                  <a:schemeClr val="accent2">
                    <a:lumMod val="75000"/>
                  </a:schemeClr>
                </a:solidFill>
              </a:rPr>
              <a:t>BM downstream</a:t>
            </a:r>
            <a:endParaRPr lang="it-IT" sz="2000" b="1" dirty="0">
              <a:solidFill>
                <a:schemeClr val="accent2">
                  <a:lumMod val="75000"/>
                </a:schemeClr>
              </a:solidFill>
            </a:endParaRPr>
          </a:p>
        </p:txBody>
      </p:sp>
      <p:sp>
        <p:nvSpPr>
          <p:cNvPr id="11" name="TextBox 10"/>
          <p:cNvSpPr txBox="1"/>
          <p:nvPr/>
        </p:nvSpPr>
        <p:spPr>
          <a:xfrm>
            <a:off x="8584310" y="4191151"/>
            <a:ext cx="1626727" cy="400110"/>
          </a:xfrm>
          <a:prstGeom prst="rect">
            <a:avLst/>
          </a:prstGeom>
          <a:noFill/>
        </p:spPr>
        <p:txBody>
          <a:bodyPr wrap="none" rtlCol="0">
            <a:spAutoFit/>
          </a:bodyPr>
          <a:lstStyle/>
          <a:p>
            <a:r>
              <a:rPr lang="en-US" sz="2000" b="1" dirty="0" smtClean="0">
                <a:solidFill>
                  <a:schemeClr val="accent6">
                    <a:lumMod val="50000"/>
                  </a:schemeClr>
                </a:solidFill>
              </a:rPr>
              <a:t>BM upstream</a:t>
            </a:r>
            <a:endParaRPr lang="it-IT" sz="2000" b="1" dirty="0">
              <a:solidFill>
                <a:schemeClr val="accent6">
                  <a:lumMod val="50000"/>
                </a:schemeClr>
              </a:solidFill>
            </a:endParaRPr>
          </a:p>
        </p:txBody>
      </p:sp>
      <p:sp>
        <p:nvSpPr>
          <p:cNvPr id="12" name="TextBox 11"/>
          <p:cNvSpPr txBox="1"/>
          <p:nvPr/>
        </p:nvSpPr>
        <p:spPr>
          <a:xfrm>
            <a:off x="7355211" y="4222463"/>
            <a:ext cx="415498" cy="400110"/>
          </a:xfrm>
          <a:prstGeom prst="rect">
            <a:avLst/>
          </a:prstGeom>
          <a:noFill/>
        </p:spPr>
        <p:txBody>
          <a:bodyPr wrap="none" rtlCol="0">
            <a:spAutoFit/>
          </a:bodyPr>
          <a:lstStyle/>
          <a:p>
            <a:r>
              <a:rPr lang="en-US" sz="2000" b="1" dirty="0" smtClean="0">
                <a:solidFill>
                  <a:schemeClr val="accent5">
                    <a:lumMod val="75000"/>
                  </a:schemeClr>
                </a:solidFill>
              </a:rPr>
              <a:t>ID</a:t>
            </a:r>
            <a:endParaRPr lang="it-IT" sz="2000" b="1" dirty="0">
              <a:solidFill>
                <a:schemeClr val="accent5">
                  <a:lumMod val="75000"/>
                </a:schemeClr>
              </a:solidFill>
            </a:endParaRPr>
          </a:p>
        </p:txBody>
      </p:sp>
      <p:sp>
        <p:nvSpPr>
          <p:cNvPr id="16" name="Oval 15"/>
          <p:cNvSpPr/>
          <p:nvPr/>
        </p:nvSpPr>
        <p:spPr>
          <a:xfrm>
            <a:off x="4537136" y="4211405"/>
            <a:ext cx="3169063" cy="485571"/>
          </a:xfrm>
          <a:prstGeom prst="ellipse">
            <a:avLst/>
          </a:prstGeom>
          <a:solidFill>
            <a:schemeClr val="accent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TextBox 14"/>
          <p:cNvSpPr txBox="1"/>
          <p:nvPr/>
        </p:nvSpPr>
        <p:spPr>
          <a:xfrm>
            <a:off x="6120923" y="2941674"/>
            <a:ext cx="2912977"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4×2 detector </a:t>
            </a:r>
            <a:r>
              <a:rPr lang="en-US" sz="2400" dirty="0" smtClean="0">
                <a:latin typeface="Arial" panose="020B0604020202020204" pitchFamily="34" charset="0"/>
                <a:cs typeface="Arial" panose="020B0604020202020204" pitchFamily="34" charset="0"/>
              </a:rPr>
              <a:t>matrix</a:t>
            </a:r>
            <a:endParaRPr lang="it-IT" sz="2400" dirty="0">
              <a:latin typeface="Arial" panose="020B0604020202020204" pitchFamily="34" charset="0"/>
              <a:cs typeface="Arial" panose="020B0604020202020204" pitchFamily="34" charset="0"/>
            </a:endParaRPr>
          </a:p>
        </p:txBody>
      </p:sp>
      <p:sp>
        <p:nvSpPr>
          <p:cNvPr id="27" name="Rectangle 26"/>
          <p:cNvSpPr/>
          <p:nvPr/>
        </p:nvSpPr>
        <p:spPr>
          <a:xfrm>
            <a:off x="6197599" y="3368951"/>
            <a:ext cx="665214" cy="2158316"/>
          </a:xfrm>
          <a:prstGeom prst="rect">
            <a:avLst/>
          </a:prstGeom>
          <a:solidFill>
            <a:srgbClr val="F8CBAD">
              <a:alpha val="50196"/>
            </a:srgbClr>
          </a:solidFill>
          <a:ln>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Rectangle 27"/>
          <p:cNvSpPr/>
          <p:nvPr/>
        </p:nvSpPr>
        <p:spPr>
          <a:xfrm>
            <a:off x="6916152" y="3372400"/>
            <a:ext cx="1237560" cy="2158316"/>
          </a:xfrm>
          <a:prstGeom prst="rect">
            <a:avLst/>
          </a:prstGeom>
          <a:solidFill>
            <a:srgbClr val="B4C7E7">
              <a:alpha val="50196"/>
            </a:srgbClr>
          </a:solid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Rectangle 28"/>
          <p:cNvSpPr/>
          <p:nvPr/>
        </p:nvSpPr>
        <p:spPr>
          <a:xfrm>
            <a:off x="8197662" y="3385279"/>
            <a:ext cx="665214" cy="2158316"/>
          </a:xfrm>
          <a:prstGeom prst="rect">
            <a:avLst/>
          </a:prstGeom>
          <a:solidFill>
            <a:srgbClr val="C5E0B4">
              <a:alpha val="50196"/>
            </a:srgbClr>
          </a:solidFill>
          <a:ln>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TextBox 29"/>
          <p:cNvSpPr txBox="1"/>
          <p:nvPr/>
        </p:nvSpPr>
        <p:spPr>
          <a:xfrm>
            <a:off x="4675243" y="5562226"/>
            <a:ext cx="1915910" cy="646331"/>
          </a:xfrm>
          <a:prstGeom prst="rect">
            <a:avLst/>
          </a:prstGeom>
          <a:noFill/>
        </p:spPr>
        <p:txBody>
          <a:bodyPr wrap="none" rtlCol="0">
            <a:spAutoFit/>
          </a:bodyPr>
          <a:lstStyle/>
          <a:p>
            <a:pPr algn="ctr"/>
            <a:r>
              <a:rPr lang="en-US" dirty="0" smtClean="0">
                <a:latin typeface="Arial" panose="020B0604020202020204" pitchFamily="34" charset="0"/>
                <a:cs typeface="Arial" panose="020B0604020202020204" pitchFamily="34" charset="0"/>
              </a:rPr>
              <a:t>measure only </a:t>
            </a:r>
          </a:p>
          <a:p>
            <a:pPr algn="ctr"/>
            <a:r>
              <a:rPr lang="en-US" dirty="0" smtClean="0">
                <a:latin typeface="Arial" panose="020B0604020202020204" pitchFamily="34" charset="0"/>
                <a:cs typeface="Arial" panose="020B0604020202020204" pitchFamily="34" charset="0"/>
              </a:rPr>
              <a:t>downstream BM </a:t>
            </a:r>
            <a:endParaRPr lang="it-IT" dirty="0">
              <a:latin typeface="Arial" panose="020B0604020202020204" pitchFamily="34" charset="0"/>
              <a:cs typeface="Arial" panose="020B0604020202020204" pitchFamily="34" charset="0"/>
            </a:endParaRPr>
          </a:p>
        </p:txBody>
      </p:sp>
      <p:sp>
        <p:nvSpPr>
          <p:cNvPr id="31" name="TextBox 30"/>
          <p:cNvSpPr txBox="1"/>
          <p:nvPr/>
        </p:nvSpPr>
        <p:spPr>
          <a:xfrm>
            <a:off x="8737408" y="5585505"/>
            <a:ext cx="1633782" cy="646331"/>
          </a:xfrm>
          <a:prstGeom prst="rect">
            <a:avLst/>
          </a:prstGeom>
          <a:noFill/>
        </p:spPr>
        <p:txBody>
          <a:bodyPr wrap="none" rtlCol="0">
            <a:spAutoFit/>
          </a:bodyPr>
          <a:lstStyle/>
          <a:p>
            <a:pPr algn="ctr"/>
            <a:r>
              <a:rPr lang="en-US" dirty="0" smtClean="0">
                <a:latin typeface="Arial" panose="020B0604020202020204" pitchFamily="34" charset="0"/>
                <a:cs typeface="Arial" panose="020B0604020202020204" pitchFamily="34" charset="0"/>
              </a:rPr>
              <a:t>measure only </a:t>
            </a:r>
          </a:p>
          <a:p>
            <a:pPr algn="ctr"/>
            <a:r>
              <a:rPr lang="en-US" dirty="0" smtClean="0">
                <a:latin typeface="Arial" panose="020B0604020202020204" pitchFamily="34" charset="0"/>
                <a:cs typeface="Arial" panose="020B0604020202020204" pitchFamily="34" charset="0"/>
              </a:rPr>
              <a:t>upstream BM </a:t>
            </a:r>
            <a:endParaRPr lang="it-IT" dirty="0">
              <a:latin typeface="Arial" panose="020B0604020202020204" pitchFamily="34" charset="0"/>
              <a:cs typeface="Arial" panose="020B0604020202020204" pitchFamily="34" charset="0"/>
            </a:endParaRPr>
          </a:p>
        </p:txBody>
      </p:sp>
      <p:sp>
        <p:nvSpPr>
          <p:cNvPr id="32" name="TextBox 31"/>
          <p:cNvSpPr txBox="1"/>
          <p:nvPr/>
        </p:nvSpPr>
        <p:spPr>
          <a:xfrm>
            <a:off x="7046052" y="5654717"/>
            <a:ext cx="1146468" cy="923330"/>
          </a:xfrm>
          <a:prstGeom prst="rect">
            <a:avLst/>
          </a:prstGeom>
          <a:noFill/>
        </p:spPr>
        <p:txBody>
          <a:bodyPr wrap="none" rtlCol="0">
            <a:spAutoFit/>
          </a:bodyPr>
          <a:lstStyle/>
          <a:p>
            <a:pPr algn="ctr"/>
            <a:r>
              <a:rPr lang="en-US" dirty="0" smtClean="0">
                <a:latin typeface="Arial" panose="020B0604020202020204" pitchFamily="34" charset="0"/>
                <a:cs typeface="Arial" panose="020B0604020202020204" pitchFamily="34" charset="0"/>
              </a:rPr>
              <a:t>measure </a:t>
            </a:r>
          </a:p>
          <a:p>
            <a:pPr algn="ctr"/>
            <a:r>
              <a:rPr lang="en-US" dirty="0" smtClean="0">
                <a:latin typeface="Arial" panose="020B0604020202020204" pitchFamily="34" charset="0"/>
                <a:cs typeface="Arial" panose="020B0604020202020204" pitchFamily="34" charset="0"/>
              </a:rPr>
              <a:t>mainly</a:t>
            </a:r>
          </a:p>
          <a:p>
            <a:pPr algn="ctr"/>
            <a:r>
              <a:rPr lang="en-US" dirty="0" smtClean="0">
                <a:latin typeface="Arial" panose="020B0604020202020204" pitchFamily="34" charset="0"/>
                <a:cs typeface="Arial" panose="020B0604020202020204" pitchFamily="34" charset="0"/>
              </a:rPr>
              <a:t>ID </a:t>
            </a:r>
            <a:endParaRPr lang="it-IT" dirty="0">
              <a:latin typeface="Arial" panose="020B0604020202020204" pitchFamily="34" charset="0"/>
              <a:cs typeface="Arial" panose="020B0604020202020204" pitchFamily="34" charset="0"/>
            </a:endParaRPr>
          </a:p>
        </p:txBody>
      </p:sp>
      <p:sp>
        <p:nvSpPr>
          <p:cNvPr id="33" name="TextBox 32"/>
          <p:cNvSpPr txBox="1"/>
          <p:nvPr/>
        </p:nvSpPr>
        <p:spPr>
          <a:xfrm>
            <a:off x="6583121" y="2136447"/>
            <a:ext cx="3506088" cy="461665"/>
          </a:xfrm>
          <a:prstGeom prst="rect">
            <a:avLst/>
          </a:prstGeom>
          <a:noFill/>
        </p:spPr>
        <p:txBody>
          <a:bodyPr wrap="none" rtlCol="0">
            <a:spAutoFit/>
          </a:bodyPr>
          <a:lstStyle/>
          <a:p>
            <a:r>
              <a:rPr lang="en-US" sz="2400" dirty="0" smtClean="0">
                <a:latin typeface="Arial" panose="020B0604020202020204" pitchFamily="34" charset="0"/>
                <a:cs typeface="Arial" panose="020B0604020202020204" pitchFamily="34" charset="0"/>
              </a:rPr>
              <a:t>intercept beam tails only</a:t>
            </a:r>
            <a:endParaRPr lang="it-IT" sz="2400" dirty="0">
              <a:latin typeface="Arial" panose="020B0604020202020204" pitchFamily="34" charset="0"/>
              <a:cs typeface="Arial" panose="020B0604020202020204" pitchFamily="34" charset="0"/>
            </a:endParaRPr>
          </a:p>
        </p:txBody>
      </p:sp>
      <p:cxnSp>
        <p:nvCxnSpPr>
          <p:cNvPr id="34" name="Straight Arrow Connector 33"/>
          <p:cNvCxnSpPr/>
          <p:nvPr/>
        </p:nvCxnSpPr>
        <p:spPr>
          <a:xfrm>
            <a:off x="5784632" y="2367280"/>
            <a:ext cx="51535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39324521"/>
      </p:ext>
    </p:extLst>
  </p:cSld>
  <p:clrMapOvr>
    <a:masterClrMapping/>
  </p:clrMapOvr>
  <mc:AlternateContent xmlns:mc="http://schemas.openxmlformats.org/markup-compatibility/2006" xmlns:p14="http://schemas.microsoft.com/office/powerpoint/2010/main">
    <mc:Choice Requires="p14">
      <p:transition spd="slow" p14:dur="2000" advTm="68138"/>
    </mc:Choice>
    <mc:Fallback xmlns="">
      <p:transition spd="slow" advTm="68138"/>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Installation</a:t>
            </a:r>
            <a:endParaRPr lang="it-IT" dirty="0"/>
          </a:p>
        </p:txBody>
      </p:sp>
      <p:sp>
        <p:nvSpPr>
          <p:cNvPr id="3" name="Content Placeholder 2"/>
          <p:cNvSpPr>
            <a:spLocks noGrp="1"/>
          </p:cNvSpPr>
          <p:nvPr>
            <p:ph idx="1"/>
          </p:nvPr>
        </p:nvSpPr>
        <p:spPr/>
        <p:txBody>
          <a:bodyPr/>
          <a:lstStyle/>
          <a:p>
            <a:r>
              <a:rPr lang="en-US" dirty="0" smtClean="0"/>
              <a:t>reuse existing PBPM holders in front-end 3.2</a:t>
            </a:r>
          </a:p>
          <a:p>
            <a:r>
              <a:rPr lang="en-US" dirty="0" smtClean="0"/>
              <a:t>XY translation stage</a:t>
            </a:r>
          </a:p>
          <a:p>
            <a:pPr marL="0" indent="0">
              <a:buNone/>
            </a:pPr>
            <a:endParaRPr lang="en-US" dirty="0" smtClean="0"/>
          </a:p>
          <a:p>
            <a:r>
              <a:rPr lang="en-US" dirty="0"/>
              <a:t>l</a:t>
            </a:r>
            <a:r>
              <a:rPr lang="en-US" dirty="0" smtClean="0"/>
              <a:t>imitations:</a:t>
            </a:r>
          </a:p>
          <a:p>
            <a:pPr lvl="1"/>
            <a:r>
              <a:rPr lang="en-US" dirty="0" smtClean="0"/>
              <a:t>small area exposed</a:t>
            </a:r>
          </a:p>
          <a:p>
            <a:pPr lvl="1"/>
            <a:r>
              <a:rPr lang="en-US" dirty="0" smtClean="0"/>
              <a:t>partially cooled</a:t>
            </a:r>
            <a:endParaRPr lang="it-IT" dirty="0"/>
          </a:p>
        </p:txBody>
      </p:sp>
      <p:sp>
        <p:nvSpPr>
          <p:cNvPr id="4" name="Slide Number Placeholder 3"/>
          <p:cNvSpPr>
            <a:spLocks noGrp="1"/>
          </p:cNvSpPr>
          <p:nvPr>
            <p:ph type="sldNum" idx="4"/>
          </p:nvPr>
        </p:nvSpPr>
        <p:spPr/>
        <p:txBody>
          <a:bodyPr/>
          <a:lstStyle/>
          <a:p>
            <a:pPr>
              <a:defRPr/>
            </a:pPr>
            <a:fld id="{FBBEB38A-3279-41FB-A41D-5ECB18A7E4DD}" type="slidenum">
              <a:rPr lang="it-IT" smtClean="0"/>
              <a:t>12</a:t>
            </a:fld>
            <a:endParaRPr lang="it-IT" dirty="0"/>
          </a:p>
        </p:txBody>
      </p:sp>
      <p:pic>
        <p:nvPicPr>
          <p:cNvPr id="5" name="Immagine 3">
            <a:extLst>
              <a:ext uri="{FF2B5EF4-FFF2-40B4-BE49-F238E27FC236}">
                <a16:creationId xmlns:a16="http://schemas.microsoft.com/office/drawing/2014/main" id="{AEEF60CB-1D53-4AA6-84E8-85345F73D825}"/>
              </a:ext>
            </a:extLst>
          </p:cNvPr>
          <p:cNvPicPr/>
          <p:nvPr/>
        </p:nvPicPr>
        <p:blipFill rotWithShape="1">
          <a:blip r:embed="rId3"/>
          <a:srcRect l="1" t="48903" r="59642"/>
          <a:stretch/>
        </p:blipFill>
        <p:spPr bwMode="auto">
          <a:xfrm>
            <a:off x="7681678" y="3276600"/>
            <a:ext cx="3599704" cy="2900363"/>
          </a:xfrm>
          <a:prstGeom prst="rect">
            <a:avLst/>
          </a:prstGeom>
        </p:spPr>
      </p:pic>
      <p:pic>
        <p:nvPicPr>
          <p:cNvPr id="6" name="Picture 5"/>
          <p:cNvPicPr>
            <a:picLocks noChangeAspect="1"/>
          </p:cNvPicPr>
          <p:nvPr/>
        </p:nvPicPr>
        <p:blipFill>
          <a:blip r:embed="rId4"/>
          <a:stretch/>
        </p:blipFill>
        <p:spPr bwMode="auto">
          <a:xfrm>
            <a:off x="4769363" y="2959418"/>
            <a:ext cx="2356083" cy="3115945"/>
          </a:xfrm>
          <a:prstGeom prst="rect">
            <a:avLst/>
          </a:prstGeom>
        </p:spPr>
      </p:pic>
      <p:cxnSp>
        <p:nvCxnSpPr>
          <p:cNvPr id="7" name="Straight Connector 6"/>
          <p:cNvCxnSpPr>
            <a:cxnSpLocks/>
          </p:cNvCxnSpPr>
          <p:nvPr/>
        </p:nvCxnSpPr>
        <p:spPr bwMode="auto">
          <a:xfrm flipH="1">
            <a:off x="4489869" y="4668554"/>
            <a:ext cx="1339992" cy="643890"/>
          </a:xfrm>
          <a:prstGeom prst="line">
            <a:avLst/>
          </a:prstGeom>
          <a:ln w="38100" cap="flat" cmpd="sng" algn="ctr">
            <a:solidFill>
              <a:schemeClr val="accent4"/>
            </a:solidFill>
            <a:prstDash val="sysDot"/>
            <a:miter lim="800000"/>
            <a:tailEnd type="arrow" len="med"/>
          </a:ln>
        </p:spPr>
        <p:style>
          <a:lnRef idx="1">
            <a:schemeClr val="accent1">
              <a:shade val="50000"/>
            </a:schemeClr>
          </a:lnRef>
          <a:fillRef idx="0">
            <a:schemeClr val="accent1"/>
          </a:fillRef>
          <a:effectRef idx="0">
            <a:schemeClr val="accent1"/>
          </a:effectRef>
          <a:fontRef idx="minor">
            <a:schemeClr val="tx1"/>
          </a:fontRef>
        </p:style>
      </p:cxnSp>
      <p:sp>
        <p:nvSpPr>
          <p:cNvPr id="8" name="TextBox 7"/>
          <p:cNvSpPr txBox="1"/>
          <p:nvPr/>
        </p:nvSpPr>
        <p:spPr bwMode="auto">
          <a:xfrm>
            <a:off x="3705823" y="5155179"/>
            <a:ext cx="1568091" cy="357790"/>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defRPr/>
            </a:pPr>
            <a:r>
              <a:rPr b="1" dirty="0">
                <a:solidFill>
                  <a:srgbClr val="FFC000"/>
                </a:solidFill>
                <a:latin typeface="Arial" panose="020B0604020202020204" pitchFamily="34" charset="0"/>
                <a:cs typeface="Arial" panose="020B0604020202020204" pitchFamily="34" charset="0"/>
              </a:rPr>
              <a:t>beam</a:t>
            </a:r>
          </a:p>
        </p:txBody>
      </p:sp>
      <p:pic>
        <p:nvPicPr>
          <p:cNvPr id="9" name="Picture 8"/>
          <p:cNvPicPr>
            <a:picLocks noChangeAspect="1"/>
          </p:cNvPicPr>
          <p:nvPr/>
        </p:nvPicPr>
        <p:blipFill>
          <a:blip r:embed="rId5"/>
          <a:stretch/>
        </p:blipFill>
        <p:spPr bwMode="auto">
          <a:xfrm>
            <a:off x="9007894" y="444803"/>
            <a:ext cx="2625399" cy="2631272"/>
          </a:xfrm>
          <a:prstGeom prst="rect">
            <a:avLst/>
          </a:prstGeom>
        </p:spPr>
      </p:pic>
      <p:cxnSp>
        <p:nvCxnSpPr>
          <p:cNvPr id="10" name="Straight Connector 9"/>
          <p:cNvCxnSpPr>
            <a:cxnSpLocks/>
            <a:endCxn id="14" idx="2"/>
          </p:cNvCxnSpPr>
          <p:nvPr/>
        </p:nvCxnSpPr>
        <p:spPr bwMode="auto">
          <a:xfrm>
            <a:off x="8267700" y="1566249"/>
            <a:ext cx="1798540" cy="749208"/>
          </a:xfrm>
          <a:prstGeom prst="line">
            <a:avLst/>
          </a:prstGeom>
          <a:ln w="12699" cap="flat" cmpd="sng" algn="ctr">
            <a:solidFill>
              <a:srgbClr val="FF0000"/>
            </a:solidFill>
            <a:prstDash val="solid"/>
            <a:miter lim="800000"/>
            <a:tailEnd type="arrow" len="med"/>
          </a:ln>
        </p:spPr>
        <p:style>
          <a:lnRef idx="1">
            <a:schemeClr val="accent1">
              <a:shade val="50000"/>
            </a:schemeClr>
          </a:lnRef>
          <a:fillRef idx="0">
            <a:schemeClr val="accent1"/>
          </a:fillRef>
          <a:effectRef idx="0">
            <a:schemeClr val="accent1"/>
          </a:effectRef>
          <a:fontRef idx="minor">
            <a:schemeClr val="tx1"/>
          </a:fontRef>
        </p:style>
      </p:cxnSp>
      <p:sp>
        <p:nvSpPr>
          <p:cNvPr id="14" name="Oval 13"/>
          <p:cNvSpPr/>
          <p:nvPr/>
        </p:nvSpPr>
        <p:spPr bwMode="auto">
          <a:xfrm>
            <a:off x="10066240" y="2279811"/>
            <a:ext cx="64276" cy="71292"/>
          </a:xfrm>
          <a:prstGeom prst="ellipse">
            <a:avLst/>
          </a:prstGeom>
          <a:solidFill>
            <a:srgbClr val="FF0000"/>
          </a:solidFill>
          <a:ln w="12699" cap="flat" cmpd="sng" algn="ctr">
            <a:solidFill>
              <a:srgbClr val="FF000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sp>
      <p:sp>
        <p:nvSpPr>
          <p:cNvPr id="19" name="TextBox 18"/>
          <p:cNvSpPr txBox="1"/>
          <p:nvPr/>
        </p:nvSpPr>
        <p:spPr>
          <a:xfrm>
            <a:off x="9920291" y="1566249"/>
            <a:ext cx="851515" cy="369332"/>
          </a:xfrm>
          <a:prstGeom prst="rect">
            <a:avLst/>
          </a:prstGeom>
          <a:noFill/>
        </p:spPr>
        <p:txBody>
          <a:bodyPr wrap="none" rtlCol="0">
            <a:spAutoFit/>
          </a:bodyPr>
          <a:lstStyle/>
          <a:p>
            <a:r>
              <a:rPr lang="it-IT" dirty="0" smtClean="0">
                <a:latin typeface="Arial" panose="020B0604020202020204" pitchFamily="34" charset="0"/>
                <a:cs typeface="Arial" panose="020B0604020202020204" pitchFamily="34" charset="0"/>
              </a:rPr>
              <a:t>Elettra</a:t>
            </a:r>
            <a:endParaRPr lang="it-IT"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017506"/>
      </p:ext>
    </p:extLst>
  </p:cSld>
  <p:clrMapOvr>
    <a:masterClrMapping/>
  </p:clrMapOvr>
  <mc:AlternateContent xmlns:mc="http://schemas.openxmlformats.org/markup-compatibility/2006" xmlns:p14="http://schemas.microsoft.com/office/powerpoint/2010/main">
    <mc:Choice Requires="p14">
      <p:transition spd="slow" p14:dur="2000" advTm="3106"/>
    </mc:Choice>
    <mc:Fallback xmlns="">
      <p:transition spd="slow" advTm="3106"/>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Developed PBPM</a:t>
            </a:r>
            <a:endParaRPr lang="it-IT" dirty="0"/>
          </a:p>
        </p:txBody>
      </p:sp>
      <p:sp>
        <p:nvSpPr>
          <p:cNvPr id="4" name="Slide Number Placeholder 3"/>
          <p:cNvSpPr>
            <a:spLocks noGrp="1"/>
          </p:cNvSpPr>
          <p:nvPr>
            <p:ph type="sldNum" idx="4"/>
          </p:nvPr>
        </p:nvSpPr>
        <p:spPr/>
        <p:txBody>
          <a:bodyPr/>
          <a:lstStyle/>
          <a:p>
            <a:pPr>
              <a:defRPr/>
            </a:pPr>
            <a:fld id="{FBBEB38A-3279-41FB-A41D-5ECB18A7E4DD}" type="slidenum">
              <a:rPr lang="it-IT" smtClean="0"/>
              <a:t>13</a:t>
            </a:fld>
            <a:endParaRPr lang="it-IT"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4280" y="1147012"/>
            <a:ext cx="8393723" cy="5114925"/>
          </a:xfrm>
          <a:prstGeom prst="rect">
            <a:avLst/>
          </a:prstGeom>
        </p:spPr>
      </p:pic>
    </p:spTree>
    <p:extLst>
      <p:ext uri="{BB962C8B-B14F-4D97-AF65-F5344CB8AC3E}">
        <p14:creationId xmlns:p14="http://schemas.microsoft.com/office/powerpoint/2010/main" val="1385987487"/>
      </p:ext>
    </p:extLst>
  </p:cSld>
  <p:clrMapOvr>
    <a:masterClrMapping/>
  </p:clrMapOvr>
  <mc:AlternateContent xmlns:mc="http://schemas.openxmlformats.org/markup-compatibility/2006" xmlns:p14="http://schemas.microsoft.com/office/powerpoint/2010/main">
    <mc:Choice Requires="p14">
      <p:transition spd="slow" p14:dur="2000" advTm="1434"/>
    </mc:Choice>
    <mc:Fallback xmlns="">
      <p:transition spd="slow" advTm="1434"/>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Readout electronics</a:t>
            </a:r>
            <a:endParaRPr lang="it-IT" dirty="0"/>
          </a:p>
        </p:txBody>
      </p:sp>
      <p:sp>
        <p:nvSpPr>
          <p:cNvPr id="4" name="Slide Number Placeholder 3"/>
          <p:cNvSpPr>
            <a:spLocks noGrp="1"/>
          </p:cNvSpPr>
          <p:nvPr>
            <p:ph type="sldNum" idx="4"/>
          </p:nvPr>
        </p:nvSpPr>
        <p:spPr/>
        <p:txBody>
          <a:bodyPr/>
          <a:lstStyle/>
          <a:p>
            <a:pPr>
              <a:defRPr/>
            </a:pPr>
            <a:fld id="{FBBEB38A-3279-41FB-A41D-5ECB18A7E4DD}" type="slidenum">
              <a:rPr lang="it-IT" smtClean="0"/>
              <a:t>14</a:t>
            </a:fld>
            <a:endParaRPr lang="it-IT" dirty="0"/>
          </a:p>
        </p:txBody>
      </p:sp>
      <p:pic>
        <p:nvPicPr>
          <p:cNvPr id="6" name="Content Placeholder 5"/>
          <p:cNvPicPr>
            <a:picLocks noGrp="1" noChangeAspect="1"/>
          </p:cNvPicPr>
          <p:nvPr>
            <p:ph idx="1"/>
          </p:nvPr>
        </p:nvPicPr>
        <p:blipFill>
          <a:blip r:embed="rId3"/>
          <a:stretch/>
        </p:blipFill>
        <p:spPr bwMode="auto">
          <a:xfrm>
            <a:off x="956253" y="1364123"/>
            <a:ext cx="10279493" cy="4829175"/>
          </a:xfrm>
          <a:prstGeom prst="rect">
            <a:avLst/>
          </a:prstGeom>
        </p:spPr>
      </p:pic>
      <p:sp>
        <p:nvSpPr>
          <p:cNvPr id="7" name="TextBox 6"/>
          <p:cNvSpPr txBox="1"/>
          <p:nvPr/>
        </p:nvSpPr>
        <p:spPr>
          <a:xfrm>
            <a:off x="8818880" y="1377200"/>
            <a:ext cx="1514069" cy="36933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Variable gain</a:t>
            </a:r>
            <a:endParaRPr lang="it-IT"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
          <a:stretch>
            <a:fillRect/>
          </a:stretch>
        </p:blipFill>
        <p:spPr>
          <a:xfrm>
            <a:off x="8606742" y="4506685"/>
            <a:ext cx="1938343" cy="1511831"/>
          </a:xfrm>
          <a:prstGeom prst="rect">
            <a:avLst/>
          </a:prstGeom>
        </p:spPr>
      </p:pic>
      <p:pic>
        <p:nvPicPr>
          <p:cNvPr id="5" name="Picture 4"/>
          <p:cNvPicPr>
            <a:picLocks noChangeAspect="1"/>
          </p:cNvPicPr>
          <p:nvPr/>
        </p:nvPicPr>
        <p:blipFill>
          <a:blip r:embed="rId5"/>
          <a:stretch>
            <a:fillRect/>
          </a:stretch>
        </p:blipFill>
        <p:spPr>
          <a:xfrm>
            <a:off x="2212191" y="1033679"/>
            <a:ext cx="1529251" cy="1579666"/>
          </a:xfrm>
          <a:prstGeom prst="rect">
            <a:avLst/>
          </a:prstGeom>
        </p:spPr>
      </p:pic>
    </p:spTree>
    <p:extLst>
      <p:ext uri="{BB962C8B-B14F-4D97-AF65-F5344CB8AC3E}">
        <p14:creationId xmlns:p14="http://schemas.microsoft.com/office/powerpoint/2010/main" val="544340981"/>
      </p:ext>
    </p:extLst>
  </p:cSld>
  <p:clrMapOvr>
    <a:masterClrMapping/>
  </p:clrMapOvr>
  <mc:AlternateContent xmlns:mc="http://schemas.openxmlformats.org/markup-compatibility/2006" xmlns:p14="http://schemas.microsoft.com/office/powerpoint/2010/main">
    <mc:Choice Requires="p14">
      <p:transition spd="slow" p14:dur="2000" advTm="1204"/>
    </mc:Choice>
    <mc:Fallback xmlns="">
      <p:transition spd="slow" advTm="1204"/>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524000" y="1122362"/>
            <a:ext cx="9144000" cy="3217409"/>
          </a:xfrm>
        </p:spPr>
        <p:txBody>
          <a:bodyPr/>
          <a:lstStyle/>
          <a:p>
            <a:r>
              <a:rPr lang="en-US" dirty="0" smtClean="0"/>
              <a:t/>
            </a:r>
            <a:br>
              <a:rPr lang="en-US" dirty="0" smtClean="0"/>
            </a:br>
            <a:r>
              <a:rPr lang="en-US" dirty="0" smtClean="0"/>
              <a:t>Preliminary </a:t>
            </a:r>
            <a:br>
              <a:rPr lang="en-US" dirty="0" smtClean="0"/>
            </a:br>
            <a:r>
              <a:rPr lang="en-US" dirty="0" smtClean="0"/>
              <a:t>results</a:t>
            </a:r>
            <a:endParaRPr lang="it-IT" dirty="0"/>
          </a:p>
        </p:txBody>
      </p:sp>
      <p:sp>
        <p:nvSpPr>
          <p:cNvPr id="4" name="Slide Number Placeholder 3"/>
          <p:cNvSpPr>
            <a:spLocks noGrp="1"/>
          </p:cNvSpPr>
          <p:nvPr>
            <p:ph type="sldNum" idx="4294967295"/>
          </p:nvPr>
        </p:nvSpPr>
        <p:spPr>
          <a:xfrm>
            <a:off x="11979275" y="6319838"/>
            <a:ext cx="212725" cy="230187"/>
          </a:xfrm>
          <a:prstGeom prst="rect">
            <a:avLst/>
          </a:prstGeom>
        </p:spPr>
        <p:txBody>
          <a:bodyPr/>
          <a:lstStyle/>
          <a:p>
            <a:pPr>
              <a:defRPr/>
            </a:pPr>
            <a:fld id="{FBBEB38A-3279-41FB-A41D-5ECB18A7E4DD}" type="slidenum">
              <a:rPr lang="it-IT" smtClean="0"/>
              <a:t>15</a:t>
            </a:fld>
            <a:endParaRPr lang="it-IT" dirty="0"/>
          </a:p>
        </p:txBody>
      </p:sp>
    </p:spTree>
    <p:extLst>
      <p:ext uri="{BB962C8B-B14F-4D97-AF65-F5344CB8AC3E}">
        <p14:creationId xmlns:p14="http://schemas.microsoft.com/office/powerpoint/2010/main" val="1727241054"/>
      </p:ext>
    </p:extLst>
  </p:cSld>
  <p:clrMapOvr>
    <a:masterClrMapping/>
  </p:clrMapOvr>
  <mc:AlternateContent xmlns:mc="http://schemas.openxmlformats.org/markup-compatibility/2006" xmlns:p14="http://schemas.microsoft.com/office/powerpoint/2010/main">
    <mc:Choice Requires="p14">
      <p:transition spd="slow" p14:dur="2000" advTm="1299"/>
    </mc:Choice>
    <mc:Fallback xmlns="">
      <p:transition spd="slow" advTm="1299"/>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Measurements overview</a:t>
            </a:r>
            <a:endParaRPr lang="it-IT" dirty="0"/>
          </a:p>
        </p:txBody>
      </p:sp>
      <p:sp>
        <p:nvSpPr>
          <p:cNvPr id="9" name="Content Placeholder 8"/>
          <p:cNvSpPr>
            <a:spLocks noGrp="1"/>
          </p:cNvSpPr>
          <p:nvPr>
            <p:ph idx="1"/>
          </p:nvPr>
        </p:nvSpPr>
        <p:spPr/>
        <p:txBody>
          <a:bodyPr/>
          <a:lstStyle/>
          <a:p>
            <a:r>
              <a:rPr lang="en-US" dirty="0" smtClean="0"/>
              <a:t>period of measurements: January 2025</a:t>
            </a:r>
          </a:p>
          <a:p>
            <a:endParaRPr lang="en-US" dirty="0" smtClean="0"/>
          </a:p>
          <a:p>
            <a:r>
              <a:rPr lang="en-US" dirty="0" err="1" smtClean="0"/>
              <a:t>Elettra</a:t>
            </a:r>
            <a:r>
              <a:rPr lang="en-US" dirty="0" smtClean="0"/>
              <a:t> parameters</a:t>
            </a:r>
          </a:p>
          <a:p>
            <a:pPr lvl="1"/>
            <a:r>
              <a:rPr lang="en-US" dirty="0" smtClean="0"/>
              <a:t>energy: 2 GeV</a:t>
            </a:r>
          </a:p>
          <a:p>
            <a:pPr lvl="1"/>
            <a:r>
              <a:rPr lang="en-US" dirty="0" smtClean="0"/>
              <a:t>storage ring current: 300 mA</a:t>
            </a:r>
          </a:p>
          <a:p>
            <a:pPr lvl="1"/>
            <a:r>
              <a:rPr lang="en-US" dirty="0" smtClean="0"/>
              <a:t>filling pattern: </a:t>
            </a:r>
            <a:r>
              <a:rPr lang="en-US" dirty="0" err="1" smtClean="0"/>
              <a:t>multibunch</a:t>
            </a:r>
            <a:r>
              <a:rPr lang="en-US" dirty="0" smtClean="0"/>
              <a:t> (95%)</a:t>
            </a:r>
          </a:p>
          <a:p>
            <a:pPr lvl="1"/>
            <a:endParaRPr lang="en-US" dirty="0"/>
          </a:p>
          <a:p>
            <a:r>
              <a:rPr lang="en-US" dirty="0" smtClean="0"/>
              <a:t>types of measurements</a:t>
            </a:r>
          </a:p>
          <a:p>
            <a:pPr lvl="1"/>
            <a:r>
              <a:rPr lang="en-US" dirty="0" smtClean="0"/>
              <a:t>scans: </a:t>
            </a:r>
            <a:r>
              <a:rPr lang="en-US" dirty="0" err="1" smtClean="0"/>
              <a:t>i</a:t>
            </a:r>
            <a:r>
              <a:rPr lang="en-US" dirty="0" smtClean="0"/>
              <a:t>(x), </a:t>
            </a:r>
            <a:r>
              <a:rPr lang="en-US" dirty="0" err="1" smtClean="0"/>
              <a:t>i</a:t>
            </a:r>
            <a:r>
              <a:rPr lang="en-US" dirty="0" smtClean="0"/>
              <a:t>(y), </a:t>
            </a:r>
            <a:r>
              <a:rPr lang="en-US" dirty="0" err="1" smtClean="0"/>
              <a:t>i</a:t>
            </a:r>
            <a:r>
              <a:rPr lang="en-US" dirty="0" smtClean="0"/>
              <a:t>(</a:t>
            </a:r>
            <a:r>
              <a:rPr lang="en-US" dirty="0" err="1" smtClean="0"/>
              <a:t>x,y</a:t>
            </a:r>
            <a:r>
              <a:rPr lang="en-US" dirty="0" smtClean="0"/>
              <a:t>)</a:t>
            </a:r>
          </a:p>
          <a:p>
            <a:pPr lvl="1"/>
            <a:r>
              <a:rPr lang="en-US" dirty="0" smtClean="0"/>
              <a:t>transients: </a:t>
            </a:r>
            <a:r>
              <a:rPr lang="en-US" dirty="0" err="1" smtClean="0"/>
              <a:t>i</a:t>
            </a:r>
            <a:r>
              <a:rPr lang="en-US" dirty="0" smtClean="0"/>
              <a:t>(t)</a:t>
            </a:r>
          </a:p>
          <a:p>
            <a:pPr lvl="1"/>
            <a:endParaRPr lang="en-US" dirty="0" smtClean="0"/>
          </a:p>
          <a:p>
            <a:endParaRPr lang="en-US" dirty="0"/>
          </a:p>
          <a:p>
            <a:endParaRPr lang="en-US" dirty="0" smtClean="0"/>
          </a:p>
          <a:p>
            <a:endParaRPr lang="it-IT" dirty="0"/>
          </a:p>
        </p:txBody>
      </p:sp>
      <p:sp>
        <p:nvSpPr>
          <p:cNvPr id="4" name="Slide Number Placeholder 3"/>
          <p:cNvSpPr>
            <a:spLocks noGrp="1"/>
          </p:cNvSpPr>
          <p:nvPr>
            <p:ph type="sldNum" idx="4"/>
          </p:nvPr>
        </p:nvSpPr>
        <p:spPr/>
        <p:txBody>
          <a:bodyPr/>
          <a:lstStyle/>
          <a:p>
            <a:fld id="{FBBEB38A-3279-41FB-A41D-5ECB18A7E4DD}" type="slidenum">
              <a:rPr lang="it-IT" smtClean="0"/>
              <a:pPr/>
              <a:t>16</a:t>
            </a:fld>
            <a:endParaRPr lang="it-IT" dirty="0"/>
          </a:p>
        </p:txBody>
      </p:sp>
      <p:sp>
        <p:nvSpPr>
          <p:cNvPr id="3" name="TextBox 2"/>
          <p:cNvSpPr txBox="1"/>
          <p:nvPr/>
        </p:nvSpPr>
        <p:spPr>
          <a:xfrm>
            <a:off x="7087601" y="4370605"/>
            <a:ext cx="2613216" cy="1631216"/>
          </a:xfrm>
          <a:prstGeom prst="rect">
            <a:avLst/>
          </a:prstGeom>
          <a:noFill/>
        </p:spPr>
        <p:txBody>
          <a:bodyPr wrap="none" rtlCol="0">
            <a:spAutoFit/>
          </a:bodyPr>
          <a:lstStyle/>
          <a:p>
            <a:pPr marL="285750" indent="-285750">
              <a:buFont typeface="Arial" panose="020B0604020202020204" pitchFamily="34" charset="0"/>
              <a:buChar char="•"/>
            </a:pPr>
            <a:r>
              <a:rPr lang="it-IT" sz="2800" dirty="0" smtClean="0">
                <a:latin typeface="Arial" panose="020B0604020202020204" pitchFamily="34" charset="0"/>
                <a:cs typeface="Arial" panose="020B0604020202020204" pitchFamily="34" charset="0"/>
              </a:rPr>
              <a:t>parameters</a:t>
            </a:r>
          </a:p>
          <a:p>
            <a:pPr marL="742950" lvl="1" indent="-285750">
              <a:buFont typeface="Arial" panose="020B0604020202020204" pitchFamily="34" charset="0"/>
              <a:buChar char="•"/>
            </a:pPr>
            <a:r>
              <a:rPr lang="it-IT" sz="2400" dirty="0" smtClean="0">
                <a:latin typeface="Arial" panose="020B0604020202020204" pitchFamily="34" charset="0"/>
                <a:cs typeface="Arial" panose="020B0604020202020204" pitchFamily="34" charset="0"/>
              </a:rPr>
              <a:t>bias voltage</a:t>
            </a:r>
          </a:p>
          <a:p>
            <a:pPr marL="742950" lvl="1" indent="-285750">
              <a:buFont typeface="Arial" panose="020B0604020202020204" pitchFamily="34" charset="0"/>
              <a:buChar char="•"/>
            </a:pPr>
            <a:r>
              <a:rPr lang="it-IT" sz="2400" dirty="0" smtClean="0">
                <a:latin typeface="Arial" panose="020B0604020202020204" pitchFamily="34" charset="0"/>
                <a:cs typeface="Arial" panose="020B0604020202020204" pitchFamily="34" charset="0"/>
              </a:rPr>
              <a:t>ID gap</a:t>
            </a:r>
          </a:p>
          <a:p>
            <a:pPr marL="742950" lvl="1" indent="-285750">
              <a:buFont typeface="Arial" panose="020B0604020202020204" pitchFamily="34" charset="0"/>
              <a:buChar char="•"/>
            </a:pPr>
            <a:r>
              <a:rPr lang="it-IT" sz="2400" dirty="0" smtClean="0">
                <a:latin typeface="Arial" panose="020B0604020202020204" pitchFamily="34" charset="0"/>
                <a:cs typeface="Arial" panose="020B0604020202020204" pitchFamily="34" charset="0"/>
              </a:rPr>
              <a:t>ID tilt</a:t>
            </a:r>
            <a:endParaRPr lang="it-IT"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4532801"/>
      </p:ext>
    </p:extLst>
  </p:cSld>
  <p:clrMapOvr>
    <a:masterClrMapping/>
  </p:clrMapOvr>
  <mc:AlternateContent xmlns:mc="http://schemas.openxmlformats.org/markup-compatibility/2006" xmlns:p14="http://schemas.microsoft.com/office/powerpoint/2010/main">
    <mc:Choice Requires="p14">
      <p:transition spd="slow" p14:dur="2000" advTm="1059"/>
    </mc:Choice>
    <mc:Fallback xmlns="">
      <p:transition spd="slow" advTm="1059"/>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i(x,y) vs. ID tilt</a:t>
            </a:r>
            <a:endParaRPr lang="it-IT"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76299" y="2867025"/>
            <a:ext cx="10477500" cy="2857500"/>
          </a:xfrm>
        </p:spPr>
      </p:pic>
      <p:sp>
        <p:nvSpPr>
          <p:cNvPr id="4" name="Slide Number Placeholder 3"/>
          <p:cNvSpPr>
            <a:spLocks noGrp="1"/>
          </p:cNvSpPr>
          <p:nvPr>
            <p:ph type="sldNum" idx="4"/>
          </p:nvPr>
        </p:nvSpPr>
        <p:spPr/>
        <p:txBody>
          <a:bodyPr/>
          <a:lstStyle/>
          <a:p>
            <a:pPr>
              <a:defRPr/>
            </a:pPr>
            <a:fld id="{FBBEB38A-3279-41FB-A41D-5ECB18A7E4DD}" type="slidenum">
              <a:rPr lang="it-IT" smtClean="0"/>
              <a:t>17</a:t>
            </a:fld>
            <a:endParaRPr lang="it-IT" dirty="0"/>
          </a:p>
        </p:txBody>
      </p:sp>
      <p:sp>
        <p:nvSpPr>
          <p:cNvPr id="7" name="TextBox 6"/>
          <p:cNvSpPr txBox="1"/>
          <p:nvPr/>
        </p:nvSpPr>
        <p:spPr>
          <a:xfrm>
            <a:off x="685799" y="1342817"/>
            <a:ext cx="3988592" cy="1200329"/>
          </a:xfrm>
          <a:prstGeom prst="rect">
            <a:avLst/>
          </a:prstGeom>
          <a:noFill/>
        </p:spPr>
        <p:txBody>
          <a:bodyPr wrap="none" rtlCol="0">
            <a:spAutoFit/>
          </a:bodyPr>
          <a:lstStyle/>
          <a:p>
            <a:pPr marL="285750" indent="-285750">
              <a:buFont typeface="Arial" panose="020B0604020202020204" pitchFamily="34" charset="0"/>
              <a:buChar char="•"/>
            </a:pPr>
            <a:r>
              <a:rPr lang="it-IT" sz="2400" dirty="0" smtClean="0">
                <a:latin typeface="Arial" panose="020B0604020202020204" pitchFamily="34" charset="0"/>
                <a:cs typeface="Arial" panose="020B0604020202020204" pitchFamily="34" charset="0"/>
              </a:rPr>
              <a:t>V = 15 V</a:t>
            </a:r>
          </a:p>
          <a:p>
            <a:pPr marL="285750" indent="-285750">
              <a:buFont typeface="Arial" panose="020B0604020202020204" pitchFamily="34" charset="0"/>
              <a:buChar char="•"/>
            </a:pPr>
            <a:r>
              <a:rPr lang="it-IT" sz="2400" dirty="0" smtClean="0">
                <a:latin typeface="Arial" panose="020B0604020202020204" pitchFamily="34" charset="0"/>
                <a:cs typeface="Arial" panose="020B0604020202020204" pitchFamily="34" charset="0"/>
              </a:rPr>
              <a:t>ID gap = 110 mm</a:t>
            </a:r>
          </a:p>
          <a:p>
            <a:pPr marL="285750" indent="-285750">
              <a:buFont typeface="Arial" panose="020B0604020202020204" pitchFamily="34" charset="0"/>
              <a:buChar char="•"/>
            </a:pPr>
            <a:r>
              <a:rPr lang="it-IT" sz="2400" dirty="0" smtClean="0">
                <a:latin typeface="Arial" panose="020B0604020202020204" pitchFamily="34" charset="0"/>
                <a:cs typeface="Arial" panose="020B0604020202020204" pitchFamily="34" charset="0"/>
              </a:rPr>
              <a:t>ID tilt = {0 urad, 300 urad}</a:t>
            </a:r>
            <a:endParaRPr lang="it-IT" sz="2400" dirty="0">
              <a:latin typeface="Arial" panose="020B0604020202020204" pitchFamily="34" charset="0"/>
              <a:cs typeface="Arial" panose="020B0604020202020204" pitchFamily="34" charset="0"/>
            </a:endParaRPr>
          </a:p>
        </p:txBody>
      </p:sp>
      <p:sp>
        <p:nvSpPr>
          <p:cNvPr id="9" name="TextBox 8"/>
          <p:cNvSpPr txBox="1"/>
          <p:nvPr/>
        </p:nvSpPr>
        <p:spPr>
          <a:xfrm>
            <a:off x="6309271" y="5885045"/>
            <a:ext cx="3047629" cy="400110"/>
          </a:xfrm>
          <a:prstGeom prst="rect">
            <a:avLst/>
          </a:prstGeom>
          <a:noFill/>
        </p:spPr>
        <p:txBody>
          <a:bodyPr wrap="none" rtlCol="0">
            <a:spAutoFit/>
          </a:bodyPr>
          <a:lstStyle/>
          <a:p>
            <a:r>
              <a:rPr lang="it-IT" sz="2000" dirty="0" smtClean="0">
                <a:latin typeface="Arial" panose="020B0604020202020204" pitchFamily="34" charset="0"/>
                <a:cs typeface="Arial" panose="020B0604020202020204" pitchFamily="34" charset="0"/>
              </a:rPr>
              <a:t>the spot moves upwards</a:t>
            </a:r>
            <a:endParaRPr lang="it-IT" sz="2000" dirty="0">
              <a:latin typeface="Arial" panose="020B0604020202020204" pitchFamily="34" charset="0"/>
              <a:cs typeface="Arial" panose="020B0604020202020204" pitchFamily="34" charset="0"/>
            </a:endParaRPr>
          </a:p>
        </p:txBody>
      </p:sp>
      <p:sp>
        <p:nvSpPr>
          <p:cNvPr id="10" name="TextBox 9"/>
          <p:cNvSpPr txBox="1"/>
          <p:nvPr/>
        </p:nvSpPr>
        <p:spPr>
          <a:xfrm>
            <a:off x="1095753" y="5837420"/>
            <a:ext cx="2765501" cy="400110"/>
          </a:xfrm>
          <a:prstGeom prst="rect">
            <a:avLst/>
          </a:prstGeom>
          <a:noFill/>
        </p:spPr>
        <p:txBody>
          <a:bodyPr wrap="none" rtlCol="0">
            <a:spAutoFit/>
          </a:bodyPr>
          <a:lstStyle/>
          <a:p>
            <a:r>
              <a:rPr lang="it-IT" sz="2000" dirty="0" smtClean="0">
                <a:latin typeface="Arial" panose="020B0604020202020204" pitchFamily="34" charset="0"/>
                <a:cs typeface="Arial" panose="020B0604020202020204" pitchFamily="34" charset="0"/>
              </a:rPr>
              <a:t>no significant changes</a:t>
            </a:r>
            <a:endParaRPr lang="it-IT" sz="2000" dirty="0">
              <a:latin typeface="Arial" panose="020B0604020202020204" pitchFamily="34" charset="0"/>
              <a:cs typeface="Arial" panose="020B0604020202020204" pitchFamily="34" charset="0"/>
            </a:endParaRPr>
          </a:p>
        </p:txBody>
      </p:sp>
      <p:cxnSp>
        <p:nvCxnSpPr>
          <p:cNvPr id="17" name="Straight Arrow Connector 16"/>
          <p:cNvCxnSpPr>
            <a:stCxn id="9" idx="0"/>
          </p:cNvCxnSpPr>
          <p:nvPr/>
        </p:nvCxnSpPr>
        <p:spPr>
          <a:xfrm flipH="1" flipV="1">
            <a:off x="7829550" y="5543550"/>
            <a:ext cx="3536" cy="34149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2249041" y="5543550"/>
            <a:ext cx="17909" cy="37010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2470225"/>
      </p:ext>
    </p:extLst>
  </p:cSld>
  <p:clrMapOvr>
    <a:masterClrMapping/>
  </p:clrMapOvr>
  <mc:AlternateContent xmlns:mc="http://schemas.openxmlformats.org/markup-compatibility/2006" xmlns:p14="http://schemas.microsoft.com/office/powerpoint/2010/main">
    <mc:Choice Requires="p14">
      <p:transition spd="slow" p14:dur="2000" advTm="76315"/>
    </mc:Choice>
    <mc:Fallback xmlns="">
      <p:transition spd="slow" advTm="76315"/>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a:t>
            </a:r>
            <a:r>
              <a:rPr lang="en-US" dirty="0" smtClean="0"/>
              <a:t>(x) vs. ID gap</a:t>
            </a:r>
            <a:endParaRPr lang="it-IT" dirty="0"/>
          </a:p>
        </p:txBody>
      </p:sp>
      <p:sp>
        <p:nvSpPr>
          <p:cNvPr id="4" name="Slide Number Placeholder 3"/>
          <p:cNvSpPr>
            <a:spLocks noGrp="1"/>
          </p:cNvSpPr>
          <p:nvPr>
            <p:ph type="sldNum" idx="4"/>
          </p:nvPr>
        </p:nvSpPr>
        <p:spPr/>
        <p:txBody>
          <a:bodyPr/>
          <a:lstStyle/>
          <a:p>
            <a:pPr>
              <a:defRPr/>
            </a:pPr>
            <a:fld id="{FBBEB38A-3279-41FB-A41D-5ECB18A7E4DD}" type="slidenum">
              <a:rPr lang="it-IT" smtClean="0"/>
              <a:t>18</a:t>
            </a:fld>
            <a:endParaRPr lang="it-IT" dirty="0"/>
          </a:p>
        </p:txBody>
      </p:sp>
      <p:sp>
        <p:nvSpPr>
          <p:cNvPr id="5" name="Rectangle 4"/>
          <p:cNvSpPr/>
          <p:nvPr/>
        </p:nvSpPr>
        <p:spPr>
          <a:xfrm>
            <a:off x="4788092" y="1231948"/>
            <a:ext cx="515351" cy="8128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ctangle 5"/>
          <p:cNvSpPr/>
          <p:nvPr/>
        </p:nvSpPr>
        <p:spPr>
          <a:xfrm>
            <a:off x="5457480" y="1231948"/>
            <a:ext cx="515351" cy="8128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ctangle 6"/>
          <p:cNvSpPr/>
          <p:nvPr/>
        </p:nvSpPr>
        <p:spPr>
          <a:xfrm>
            <a:off x="6121595" y="1231948"/>
            <a:ext cx="515351" cy="8128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ctangle 7"/>
          <p:cNvSpPr/>
          <p:nvPr/>
        </p:nvSpPr>
        <p:spPr>
          <a:xfrm>
            <a:off x="6801021" y="1237317"/>
            <a:ext cx="515351" cy="8128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ctangle 8"/>
          <p:cNvSpPr/>
          <p:nvPr/>
        </p:nvSpPr>
        <p:spPr>
          <a:xfrm>
            <a:off x="4788092" y="2362582"/>
            <a:ext cx="515351" cy="812800"/>
          </a:xfrm>
          <a:prstGeom prst="rect">
            <a:avLst/>
          </a:prstGeom>
          <a:solidFill>
            <a:schemeClr val="bg1">
              <a:lumMod val="5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ctangle 9"/>
          <p:cNvSpPr/>
          <p:nvPr/>
        </p:nvSpPr>
        <p:spPr>
          <a:xfrm>
            <a:off x="5457480" y="2359967"/>
            <a:ext cx="515351" cy="812800"/>
          </a:xfrm>
          <a:prstGeom prst="rect">
            <a:avLst/>
          </a:prstGeom>
          <a:solidFill>
            <a:schemeClr val="bg1">
              <a:lumMod val="5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ctangle 10"/>
          <p:cNvSpPr/>
          <p:nvPr/>
        </p:nvSpPr>
        <p:spPr>
          <a:xfrm>
            <a:off x="6132485" y="2359967"/>
            <a:ext cx="515351" cy="812800"/>
          </a:xfrm>
          <a:prstGeom prst="rect">
            <a:avLst/>
          </a:prstGeom>
          <a:solidFill>
            <a:schemeClr val="bg1">
              <a:lumMod val="5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ctangle 11"/>
          <p:cNvSpPr/>
          <p:nvPr/>
        </p:nvSpPr>
        <p:spPr>
          <a:xfrm>
            <a:off x="6801021" y="2362582"/>
            <a:ext cx="515351" cy="812800"/>
          </a:xfrm>
          <a:prstGeom prst="rect">
            <a:avLst/>
          </a:prstGeom>
          <a:solidFill>
            <a:schemeClr val="bg1">
              <a:lumMod val="5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3" name="Immagine 376059545"/>
          <p:cNvPicPr>
            <a:picLocks noGrp="1" noChangeAspect="1"/>
          </p:cNvPicPr>
          <p:nvPr>
            <p:ph idx="1"/>
          </p:nvPr>
        </p:nvPicPr>
        <p:blipFill rotWithShape="1">
          <a:blip r:embed="rId3"/>
          <a:srcRect t="64918"/>
          <a:stretch/>
        </p:blipFill>
        <p:spPr bwMode="auto">
          <a:xfrm>
            <a:off x="838199" y="3826412"/>
            <a:ext cx="10515600" cy="2125396"/>
          </a:xfrm>
          <a:prstGeom prst="rect">
            <a:avLst/>
          </a:prstGeom>
        </p:spPr>
      </p:pic>
      <p:cxnSp>
        <p:nvCxnSpPr>
          <p:cNvPr id="19" name="Straight Arrow Connector 18"/>
          <p:cNvCxnSpPr>
            <a:stCxn id="9" idx="2"/>
          </p:cNvCxnSpPr>
          <p:nvPr/>
        </p:nvCxnSpPr>
        <p:spPr>
          <a:xfrm flipH="1">
            <a:off x="2478504" y="3175382"/>
            <a:ext cx="2567264" cy="5612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p:cNvCxnSpPr>
            <a:stCxn id="10" idx="2"/>
          </p:cNvCxnSpPr>
          <p:nvPr/>
        </p:nvCxnSpPr>
        <p:spPr>
          <a:xfrm flipH="1">
            <a:off x="4788092" y="3172767"/>
            <a:ext cx="927064" cy="6044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p:cNvCxnSpPr>
            <a:stCxn id="11" idx="2"/>
          </p:cNvCxnSpPr>
          <p:nvPr/>
        </p:nvCxnSpPr>
        <p:spPr>
          <a:xfrm>
            <a:off x="6390161" y="3172767"/>
            <a:ext cx="926211" cy="5893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p:cNvCxnSpPr>
            <a:stCxn id="12" idx="2"/>
          </p:cNvCxnSpPr>
          <p:nvPr/>
        </p:nvCxnSpPr>
        <p:spPr>
          <a:xfrm>
            <a:off x="7058697" y="3175382"/>
            <a:ext cx="3126032" cy="60181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1" name="TextBox 20"/>
          <p:cNvSpPr txBox="1"/>
          <p:nvPr/>
        </p:nvSpPr>
        <p:spPr>
          <a:xfrm>
            <a:off x="354303" y="1108912"/>
            <a:ext cx="2396810" cy="3108543"/>
          </a:xfrm>
          <a:prstGeom prst="rect">
            <a:avLst/>
          </a:prstGeom>
          <a:noFill/>
        </p:spPr>
        <p:txBody>
          <a:bodyPr wrap="none" rtlCol="0">
            <a:spAutoFit/>
          </a:bodyPr>
          <a:lstStyle/>
          <a:p>
            <a:pPr marL="285750" indent="-285750">
              <a:buFont typeface="Arial" panose="020B0604020202020204" pitchFamily="34" charset="0"/>
              <a:buChar char="•"/>
            </a:pPr>
            <a:r>
              <a:rPr lang="it-IT" sz="2400" dirty="0" smtClean="0">
                <a:latin typeface="Arial" panose="020B0604020202020204" pitchFamily="34" charset="0"/>
                <a:cs typeface="Arial" panose="020B0604020202020204" pitchFamily="34" charset="0"/>
              </a:rPr>
              <a:t>V = 15 V</a:t>
            </a:r>
          </a:p>
          <a:p>
            <a:pPr marL="285750" indent="-285750">
              <a:buFont typeface="Arial" panose="020B0604020202020204" pitchFamily="34" charset="0"/>
              <a:buChar char="•"/>
            </a:pPr>
            <a:r>
              <a:rPr lang="it-IT" sz="2400" dirty="0" smtClean="0">
                <a:latin typeface="Arial" panose="020B0604020202020204" pitchFamily="34" charset="0"/>
                <a:cs typeface="Arial" panose="020B0604020202020204" pitchFamily="34" charset="0"/>
              </a:rPr>
              <a:t>ID tilt = 0 urad</a:t>
            </a:r>
          </a:p>
          <a:p>
            <a:pPr marL="285750"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ID </a:t>
            </a:r>
            <a:r>
              <a:rPr lang="en-US" sz="2400" dirty="0">
                <a:latin typeface="Arial" panose="020B0604020202020204" pitchFamily="34" charset="0"/>
                <a:cs typeface="Arial" panose="020B0604020202020204" pitchFamily="34" charset="0"/>
              </a:rPr>
              <a:t>gaps:</a:t>
            </a:r>
          </a:p>
          <a:p>
            <a:pPr marL="800100" lvl="1" indent="-342900">
              <a:buFont typeface="Arial" panose="020B0604020202020204" pitchFamily="34" charset="0"/>
              <a:buChar char="•"/>
            </a:pPr>
            <a:r>
              <a:rPr lang="en-US" sz="2000" b="1" dirty="0" smtClean="0">
                <a:solidFill>
                  <a:schemeClr val="accent5">
                    <a:lumMod val="75000"/>
                  </a:schemeClr>
                </a:solidFill>
                <a:latin typeface="Arial" panose="020B0604020202020204" pitchFamily="34" charset="0"/>
                <a:cs typeface="Arial" panose="020B0604020202020204" pitchFamily="34" charset="0"/>
              </a:rPr>
              <a:t>300 mm	</a:t>
            </a:r>
            <a:endParaRPr lang="en-US" sz="2000" b="1" dirty="0">
              <a:solidFill>
                <a:schemeClr val="accent5">
                  <a:lumMod val="75000"/>
                </a:schemeClr>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000" b="1" dirty="0">
                <a:solidFill>
                  <a:schemeClr val="accent2">
                    <a:lumMod val="75000"/>
                  </a:schemeClr>
                </a:solidFill>
                <a:latin typeface="Arial" panose="020B0604020202020204" pitchFamily="34" charset="0"/>
                <a:cs typeface="Arial" panose="020B0604020202020204" pitchFamily="34" charset="0"/>
              </a:rPr>
              <a:t>200 mm</a:t>
            </a:r>
          </a:p>
          <a:p>
            <a:pPr marL="800100" lvl="1" indent="-342900">
              <a:buFont typeface="Arial" panose="020B0604020202020204" pitchFamily="34" charset="0"/>
              <a:buChar char="•"/>
            </a:pPr>
            <a:r>
              <a:rPr lang="en-US" sz="2000" b="1" dirty="0">
                <a:solidFill>
                  <a:schemeClr val="accent4"/>
                </a:solidFill>
                <a:latin typeface="Arial" panose="020B0604020202020204" pitchFamily="34" charset="0"/>
                <a:cs typeface="Arial" panose="020B0604020202020204" pitchFamily="34" charset="0"/>
              </a:rPr>
              <a:t>150 mm</a:t>
            </a:r>
          </a:p>
          <a:p>
            <a:pPr marL="800100" lvl="1" indent="-342900">
              <a:buFont typeface="Arial" panose="020B0604020202020204" pitchFamily="34" charset="0"/>
              <a:buChar char="•"/>
            </a:pPr>
            <a:r>
              <a:rPr lang="en-US" sz="2000" b="1" dirty="0">
                <a:solidFill>
                  <a:srgbClr val="AE22AE"/>
                </a:solidFill>
                <a:latin typeface="Arial" panose="020B0604020202020204" pitchFamily="34" charset="0"/>
                <a:cs typeface="Arial" panose="020B0604020202020204" pitchFamily="34" charset="0"/>
              </a:rPr>
              <a:t>125 mm</a:t>
            </a:r>
          </a:p>
          <a:p>
            <a:pPr marL="800100" lvl="1" indent="-342900">
              <a:buFont typeface="Arial" panose="020B0604020202020204" pitchFamily="34" charset="0"/>
              <a:buChar char="•"/>
            </a:pPr>
            <a:r>
              <a:rPr lang="en-US" sz="2000" b="1" dirty="0">
                <a:solidFill>
                  <a:schemeClr val="accent6"/>
                </a:solidFill>
                <a:latin typeface="Arial" panose="020B0604020202020204" pitchFamily="34" charset="0"/>
                <a:cs typeface="Arial" panose="020B0604020202020204" pitchFamily="34" charset="0"/>
              </a:rPr>
              <a:t>110 mm</a:t>
            </a:r>
            <a:endParaRPr lang="it-IT" sz="2000" b="1" dirty="0">
              <a:solidFill>
                <a:schemeClr val="accent6"/>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it-IT"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0816351"/>
      </p:ext>
    </p:extLst>
  </p:cSld>
  <p:clrMapOvr>
    <a:masterClrMapping/>
  </p:clrMapOvr>
  <mc:AlternateContent xmlns:mc="http://schemas.openxmlformats.org/markup-compatibility/2006" xmlns:p14="http://schemas.microsoft.com/office/powerpoint/2010/main">
    <mc:Choice Requires="p14">
      <p:transition spd="slow" p14:dur="2000" advTm="2212"/>
    </mc:Choice>
    <mc:Fallback xmlns="">
      <p:transition spd="slow" advTm="2212"/>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magine 920012177"/>
          <p:cNvPicPr>
            <a:picLocks noChangeAspect="1"/>
          </p:cNvPicPr>
          <p:nvPr/>
        </p:nvPicPr>
        <p:blipFill>
          <a:blip r:embed="rId3"/>
          <a:stretch/>
        </p:blipFill>
        <p:spPr bwMode="auto">
          <a:xfrm>
            <a:off x="7033028" y="1342817"/>
            <a:ext cx="2801910" cy="2367008"/>
          </a:xfrm>
          <a:prstGeom prst="rect">
            <a:avLst/>
          </a:prstGeom>
        </p:spPr>
      </p:pic>
      <p:sp>
        <p:nvSpPr>
          <p:cNvPr id="2" name="Title 1"/>
          <p:cNvSpPr>
            <a:spLocks noGrp="1"/>
          </p:cNvSpPr>
          <p:nvPr>
            <p:ph type="title"/>
          </p:nvPr>
        </p:nvSpPr>
        <p:spPr/>
        <p:txBody>
          <a:bodyPr/>
          <a:lstStyle/>
          <a:p>
            <a:r>
              <a:rPr lang="en-US" dirty="0" err="1" smtClean="0"/>
              <a:t>i</a:t>
            </a:r>
            <a:r>
              <a:rPr lang="en-US" dirty="0" smtClean="0"/>
              <a:t>(y)</a:t>
            </a:r>
            <a:endParaRPr lang="it-IT" dirty="0"/>
          </a:p>
        </p:txBody>
      </p:sp>
      <p:sp>
        <p:nvSpPr>
          <p:cNvPr id="4" name="Slide Number Placeholder 3"/>
          <p:cNvSpPr>
            <a:spLocks noGrp="1"/>
          </p:cNvSpPr>
          <p:nvPr>
            <p:ph type="sldNum" idx="4"/>
          </p:nvPr>
        </p:nvSpPr>
        <p:spPr/>
        <p:txBody>
          <a:bodyPr/>
          <a:lstStyle/>
          <a:p>
            <a:pPr>
              <a:defRPr/>
            </a:pPr>
            <a:fld id="{FBBEB38A-3279-41FB-A41D-5ECB18A7E4DD}" type="slidenum">
              <a:rPr lang="it-IT" smtClean="0"/>
              <a:t>19</a:t>
            </a:fld>
            <a:endParaRPr lang="it-IT" dirty="0"/>
          </a:p>
        </p:txBody>
      </p:sp>
      <p:sp>
        <p:nvSpPr>
          <p:cNvPr id="5" name="Rectangle 4"/>
          <p:cNvSpPr/>
          <p:nvPr/>
        </p:nvSpPr>
        <p:spPr>
          <a:xfrm>
            <a:off x="2037620" y="2996243"/>
            <a:ext cx="515351" cy="8128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ctangle 5"/>
          <p:cNvSpPr/>
          <p:nvPr/>
        </p:nvSpPr>
        <p:spPr>
          <a:xfrm>
            <a:off x="2707008" y="2996243"/>
            <a:ext cx="515351" cy="8128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ctangle 6"/>
          <p:cNvSpPr/>
          <p:nvPr/>
        </p:nvSpPr>
        <p:spPr>
          <a:xfrm>
            <a:off x="3371123" y="2996243"/>
            <a:ext cx="515351" cy="812800"/>
          </a:xfrm>
          <a:prstGeom prst="rect">
            <a:avLst/>
          </a:prstGeom>
          <a:solidFill>
            <a:schemeClr val="bg1">
              <a:lumMod val="5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ctangle 7"/>
          <p:cNvSpPr/>
          <p:nvPr/>
        </p:nvSpPr>
        <p:spPr>
          <a:xfrm>
            <a:off x="4050549" y="3001612"/>
            <a:ext cx="515351" cy="8128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ctangle 8"/>
          <p:cNvSpPr/>
          <p:nvPr/>
        </p:nvSpPr>
        <p:spPr>
          <a:xfrm>
            <a:off x="2037620" y="4126877"/>
            <a:ext cx="515351" cy="8128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ctangle 9"/>
          <p:cNvSpPr/>
          <p:nvPr/>
        </p:nvSpPr>
        <p:spPr>
          <a:xfrm>
            <a:off x="2707008" y="4124262"/>
            <a:ext cx="515351" cy="8128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ctangle 10"/>
          <p:cNvSpPr/>
          <p:nvPr/>
        </p:nvSpPr>
        <p:spPr>
          <a:xfrm>
            <a:off x="3382013" y="4124262"/>
            <a:ext cx="515351" cy="812800"/>
          </a:xfrm>
          <a:prstGeom prst="rect">
            <a:avLst/>
          </a:prstGeom>
          <a:solidFill>
            <a:schemeClr val="bg1">
              <a:lumMod val="5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ctangle 11"/>
          <p:cNvSpPr/>
          <p:nvPr/>
        </p:nvSpPr>
        <p:spPr>
          <a:xfrm>
            <a:off x="4040603" y="4117181"/>
            <a:ext cx="515351" cy="8128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4" name="Straight Arrow Connector 13"/>
          <p:cNvCxnSpPr>
            <a:stCxn id="7" idx="3"/>
            <a:endCxn id="20" idx="1"/>
          </p:cNvCxnSpPr>
          <p:nvPr/>
        </p:nvCxnSpPr>
        <p:spPr>
          <a:xfrm flipV="1">
            <a:off x="3886474" y="2526321"/>
            <a:ext cx="3146554" cy="8763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1" idx="3"/>
            <a:endCxn id="21" idx="1"/>
          </p:cNvCxnSpPr>
          <p:nvPr/>
        </p:nvCxnSpPr>
        <p:spPr>
          <a:xfrm>
            <a:off x="3897364" y="4530662"/>
            <a:ext cx="3138079" cy="358957"/>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15" name="Straight Arrow Connector 14"/>
          <p:cNvCxnSpPr/>
          <p:nvPr/>
        </p:nvCxnSpPr>
        <p:spPr>
          <a:xfrm>
            <a:off x="1559379" y="3184071"/>
            <a:ext cx="0" cy="1518558"/>
          </a:xfrm>
          <a:prstGeom prst="straightConnector1">
            <a:avLst/>
          </a:prstGeom>
          <a:ln>
            <a:prstDash val="dash"/>
            <a:tailEnd type="triangle"/>
          </a:ln>
        </p:spPr>
        <p:style>
          <a:lnRef idx="1">
            <a:schemeClr val="dk1"/>
          </a:lnRef>
          <a:fillRef idx="0">
            <a:schemeClr val="dk1"/>
          </a:fillRef>
          <a:effectRef idx="0">
            <a:schemeClr val="dk1"/>
          </a:effectRef>
          <a:fontRef idx="minor">
            <a:schemeClr val="tx1"/>
          </a:fontRef>
        </p:style>
      </p:cxnSp>
      <p:sp>
        <p:nvSpPr>
          <p:cNvPr id="16" name="TextBox 15"/>
          <p:cNvSpPr txBox="1"/>
          <p:nvPr/>
        </p:nvSpPr>
        <p:spPr>
          <a:xfrm rot="16200000">
            <a:off x="729792" y="3707973"/>
            <a:ext cx="1261884" cy="36933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movement</a:t>
            </a:r>
            <a:endParaRPr lang="it-IT" dirty="0">
              <a:latin typeface="Arial" panose="020B0604020202020204" pitchFamily="34" charset="0"/>
              <a:cs typeface="Arial" panose="020B0604020202020204" pitchFamily="34" charset="0"/>
            </a:endParaRPr>
          </a:p>
        </p:txBody>
      </p:sp>
      <p:sp>
        <p:nvSpPr>
          <p:cNvPr id="25" name="TextBox 24"/>
          <p:cNvSpPr txBox="1"/>
          <p:nvPr/>
        </p:nvSpPr>
        <p:spPr>
          <a:xfrm>
            <a:off x="685799" y="1342817"/>
            <a:ext cx="2819618" cy="1200329"/>
          </a:xfrm>
          <a:prstGeom prst="rect">
            <a:avLst/>
          </a:prstGeom>
          <a:noFill/>
        </p:spPr>
        <p:txBody>
          <a:bodyPr wrap="none" rtlCol="0">
            <a:spAutoFit/>
          </a:bodyPr>
          <a:lstStyle/>
          <a:p>
            <a:pPr marL="285750" indent="-285750">
              <a:buFont typeface="Arial" panose="020B0604020202020204" pitchFamily="34" charset="0"/>
              <a:buChar char="•"/>
            </a:pPr>
            <a:r>
              <a:rPr lang="it-IT" sz="2400" dirty="0" smtClean="0">
                <a:latin typeface="Arial" panose="020B0604020202020204" pitchFamily="34" charset="0"/>
                <a:cs typeface="Arial" panose="020B0604020202020204" pitchFamily="34" charset="0"/>
              </a:rPr>
              <a:t>V = 15 V</a:t>
            </a:r>
          </a:p>
          <a:p>
            <a:pPr marL="285750" indent="-285750">
              <a:buFont typeface="Arial" panose="020B0604020202020204" pitchFamily="34" charset="0"/>
              <a:buChar char="•"/>
            </a:pPr>
            <a:r>
              <a:rPr lang="it-IT" sz="2400" dirty="0" smtClean="0">
                <a:latin typeface="Arial" panose="020B0604020202020204" pitchFamily="34" charset="0"/>
                <a:cs typeface="Arial" panose="020B0604020202020204" pitchFamily="34" charset="0"/>
              </a:rPr>
              <a:t>ID gap = 110 mm</a:t>
            </a:r>
          </a:p>
          <a:p>
            <a:pPr marL="285750" indent="-285750">
              <a:buFont typeface="Arial" panose="020B0604020202020204" pitchFamily="34" charset="0"/>
              <a:buChar char="•"/>
            </a:pPr>
            <a:r>
              <a:rPr lang="it-IT" sz="2400" dirty="0" smtClean="0">
                <a:latin typeface="Arial" panose="020B0604020202020204" pitchFamily="34" charset="0"/>
                <a:cs typeface="Arial" panose="020B0604020202020204" pitchFamily="34" charset="0"/>
              </a:rPr>
              <a:t>ID tilt = 0 urad</a:t>
            </a:r>
            <a:endParaRPr lang="it-IT" sz="2400" dirty="0">
              <a:latin typeface="Arial" panose="020B0604020202020204" pitchFamily="34" charset="0"/>
              <a:cs typeface="Arial" panose="020B0604020202020204" pitchFamily="34" charset="0"/>
            </a:endParaRPr>
          </a:p>
        </p:txBody>
      </p:sp>
      <p:sp>
        <p:nvSpPr>
          <p:cNvPr id="26" name="TextBox 25"/>
          <p:cNvSpPr txBox="1"/>
          <p:nvPr/>
        </p:nvSpPr>
        <p:spPr>
          <a:xfrm>
            <a:off x="735275" y="5143499"/>
            <a:ext cx="1513556" cy="707886"/>
          </a:xfrm>
          <a:prstGeom prst="rect">
            <a:avLst/>
          </a:prstGeom>
          <a:noFill/>
        </p:spPr>
        <p:txBody>
          <a:bodyPr wrap="none" rtlCol="0">
            <a:spAutoFit/>
          </a:bodyPr>
          <a:lstStyle/>
          <a:p>
            <a:r>
              <a:rPr lang="it-IT" sz="2000" dirty="0" smtClean="0">
                <a:latin typeface="Arial" panose="020B0604020202020204" pitchFamily="34" charset="0"/>
                <a:cs typeface="Arial" panose="020B0604020202020204" pitchFamily="34" charset="0"/>
              </a:rPr>
              <a:t>50 </a:t>
            </a:r>
            <a:r>
              <a:rPr lang="it-IT" sz="2000" dirty="0" smtClean="0">
                <a:latin typeface="Arial" panose="020B0604020202020204" pitchFamily="34" charset="0"/>
                <a:cs typeface="Arial" panose="020B0604020202020204" pitchFamily="34" charset="0"/>
              </a:rPr>
              <a:t>µm scan</a:t>
            </a:r>
          </a:p>
          <a:p>
            <a:r>
              <a:rPr lang="it-IT" sz="2000" dirty="0" smtClean="0">
                <a:latin typeface="Arial" panose="020B0604020202020204" pitchFamily="34" charset="0"/>
                <a:cs typeface="Arial" panose="020B0604020202020204" pitchFamily="34" charset="0"/>
              </a:rPr>
              <a:t>2 </a:t>
            </a:r>
            <a:r>
              <a:rPr lang="it-IT" sz="2000" dirty="0">
                <a:latin typeface="Arial" panose="020B0604020202020204" pitchFamily="34" charset="0"/>
                <a:cs typeface="Arial" panose="020B0604020202020204" pitchFamily="34" charset="0"/>
              </a:rPr>
              <a:t>µ</a:t>
            </a:r>
            <a:r>
              <a:rPr lang="it-IT" sz="2000" dirty="0" smtClean="0">
                <a:latin typeface="Arial" panose="020B0604020202020204" pitchFamily="34" charset="0"/>
                <a:cs typeface="Arial" panose="020B0604020202020204" pitchFamily="34" charset="0"/>
              </a:rPr>
              <a:t>m steps </a:t>
            </a:r>
            <a:endParaRPr lang="it-IT" sz="2000" dirty="0">
              <a:latin typeface="Arial" panose="020B0604020202020204" pitchFamily="34" charset="0"/>
              <a:cs typeface="Arial" panose="020B0604020202020204" pitchFamily="34" charset="0"/>
            </a:endParaRPr>
          </a:p>
        </p:txBody>
      </p:sp>
      <p:pic>
        <p:nvPicPr>
          <p:cNvPr id="21" name="Immagine 1937457733"/>
          <p:cNvPicPr>
            <a:picLocks noChangeAspect="1"/>
          </p:cNvPicPr>
          <p:nvPr/>
        </p:nvPicPr>
        <p:blipFill>
          <a:blip r:embed="rId4"/>
          <a:stretch/>
        </p:blipFill>
        <p:spPr bwMode="auto">
          <a:xfrm>
            <a:off x="7035443" y="3709825"/>
            <a:ext cx="2797079" cy="2359587"/>
          </a:xfrm>
          <a:prstGeom prst="rect">
            <a:avLst/>
          </a:prstGeom>
        </p:spPr>
      </p:pic>
    </p:spTree>
    <p:extLst>
      <p:ext uri="{BB962C8B-B14F-4D97-AF65-F5344CB8AC3E}">
        <p14:creationId xmlns:p14="http://schemas.microsoft.com/office/powerpoint/2010/main" val="4048058675"/>
      </p:ext>
    </p:extLst>
  </p:cSld>
  <p:clrMapOvr>
    <a:masterClrMapping/>
  </p:clrMapOvr>
  <mc:AlternateContent xmlns:mc="http://schemas.openxmlformats.org/markup-compatibility/2006" xmlns:p14="http://schemas.microsoft.com/office/powerpoint/2010/main">
    <mc:Choice Requires="p14">
      <p:transition spd="slow" p14:dur="2000" advTm="1419"/>
    </mc:Choice>
    <mc:Fallback xmlns="">
      <p:transition spd="slow" advTm="1419"/>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B20533E-B511-40C6-8713-FBC924DBC40F}"/>
              </a:ext>
            </a:extLst>
          </p:cNvPr>
          <p:cNvSpPr>
            <a:spLocks noGrp="1"/>
          </p:cNvSpPr>
          <p:nvPr>
            <p:ph type="ctrTitle"/>
          </p:nvPr>
        </p:nvSpPr>
        <p:spPr>
          <a:xfrm>
            <a:off x="1210961" y="1314867"/>
            <a:ext cx="9770077" cy="2387600"/>
          </a:xfrm>
        </p:spPr>
        <p:txBody>
          <a:bodyPr/>
          <a:lstStyle/>
          <a:p>
            <a:r>
              <a:rPr lang="en-US" sz="4800" b="1" dirty="0"/>
              <a:t>Photon BPMs using </a:t>
            </a:r>
            <a:r>
              <a:rPr lang="en-US" sz="4800" b="1" dirty="0" err="1"/>
              <a:t>SiC</a:t>
            </a:r>
            <a:r>
              <a:rPr lang="en-US" sz="4800" b="1" dirty="0"/>
              <a:t> devices in photoconductive </a:t>
            </a:r>
            <a:r>
              <a:rPr lang="en-US" sz="4800" b="1" dirty="0" smtClean="0"/>
              <a:t>mode</a:t>
            </a:r>
            <a:endParaRPr lang="en-GB" sz="4800" dirty="0"/>
          </a:p>
        </p:txBody>
      </p:sp>
      <p:sp>
        <p:nvSpPr>
          <p:cNvPr id="3" name="Sottotitolo 2">
            <a:extLst>
              <a:ext uri="{FF2B5EF4-FFF2-40B4-BE49-F238E27FC236}">
                <a16:creationId xmlns:a16="http://schemas.microsoft.com/office/drawing/2014/main" id="{799D00D7-274E-407F-B1FB-631829443BD0}"/>
              </a:ext>
            </a:extLst>
          </p:cNvPr>
          <p:cNvSpPr>
            <a:spLocks noGrp="1"/>
          </p:cNvSpPr>
          <p:nvPr>
            <p:ph type="subTitle" idx="1"/>
          </p:nvPr>
        </p:nvSpPr>
        <p:spPr>
          <a:xfrm>
            <a:off x="1524000" y="3794542"/>
            <a:ext cx="9144000" cy="1655762"/>
          </a:xfrm>
        </p:spPr>
        <p:txBody>
          <a:bodyPr/>
          <a:lstStyle/>
          <a:p>
            <a:r>
              <a:rPr lang="it-IT" b="1" dirty="0" smtClean="0"/>
              <a:t>Matija Colja, </a:t>
            </a:r>
            <a:r>
              <a:rPr lang="it-IT" dirty="0" smtClean="0"/>
              <a:t>G. </a:t>
            </a:r>
            <a:r>
              <a:rPr lang="it-IT" dirty="0"/>
              <a:t>Brajnik, </a:t>
            </a:r>
            <a:r>
              <a:rPr lang="it-IT" dirty="0" smtClean="0"/>
              <a:t>G. </a:t>
            </a:r>
            <a:r>
              <a:rPr lang="it-IT" dirty="0"/>
              <a:t>Cautero, </a:t>
            </a:r>
            <a:r>
              <a:rPr lang="it-IT" dirty="0" smtClean="0"/>
              <a:t>D. Giuressi</a:t>
            </a:r>
          </a:p>
          <a:p>
            <a:r>
              <a:rPr lang="it-IT" dirty="0" smtClean="0"/>
              <a:t> </a:t>
            </a:r>
            <a:r>
              <a:rPr lang="it-IT" dirty="0"/>
              <a:t>Elettra Sincrotrone </a:t>
            </a:r>
            <a:r>
              <a:rPr lang="it-IT" dirty="0" smtClean="0"/>
              <a:t>Trieste</a:t>
            </a:r>
          </a:p>
        </p:txBody>
      </p:sp>
    </p:spTree>
    <p:extLst>
      <p:ext uri="{BB962C8B-B14F-4D97-AF65-F5344CB8AC3E}">
        <p14:creationId xmlns:p14="http://schemas.microsoft.com/office/powerpoint/2010/main" val="3838099179"/>
      </p:ext>
    </p:extLst>
  </p:cSld>
  <p:clrMapOvr>
    <a:masterClrMapping/>
  </p:clrMapOvr>
  <mc:AlternateContent xmlns:mc="http://schemas.openxmlformats.org/markup-compatibility/2006" xmlns:p14="http://schemas.microsoft.com/office/powerpoint/2010/main">
    <mc:Choice Requires="p14">
      <p:transition spd="slow" p14:dur="2000" advTm="29162"/>
    </mc:Choice>
    <mc:Fallback xmlns="">
      <p:transition spd="slow" advTm="29162"/>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l="47786" t="11425" r="28427" b="6971"/>
          <a:stretch/>
        </p:blipFill>
        <p:spPr>
          <a:xfrm>
            <a:off x="3638046" y="926326"/>
            <a:ext cx="2987599" cy="5466081"/>
          </a:xfrm>
        </p:spPr>
      </p:pic>
      <p:sp>
        <p:nvSpPr>
          <p:cNvPr id="2" name="Title 1"/>
          <p:cNvSpPr>
            <a:spLocks noGrp="1"/>
          </p:cNvSpPr>
          <p:nvPr>
            <p:ph type="title"/>
          </p:nvPr>
        </p:nvSpPr>
        <p:spPr/>
        <p:txBody>
          <a:bodyPr/>
          <a:lstStyle/>
          <a:p>
            <a:r>
              <a:rPr lang="en-US" dirty="0" err="1" smtClean="0"/>
              <a:t>i</a:t>
            </a:r>
            <a:r>
              <a:rPr lang="en-US" dirty="0" smtClean="0"/>
              <a:t>(t) + </a:t>
            </a:r>
            <a:r>
              <a:rPr lang="en-US" dirty="0" err="1" smtClean="0"/>
              <a:t>DoS</a:t>
            </a:r>
            <a:r>
              <a:rPr lang="en-US" dirty="0" smtClean="0"/>
              <a:t> algorithm</a:t>
            </a:r>
            <a:endParaRPr lang="it-IT" dirty="0"/>
          </a:p>
        </p:txBody>
      </p:sp>
      <p:sp>
        <p:nvSpPr>
          <p:cNvPr id="4" name="Slide Number Placeholder 3"/>
          <p:cNvSpPr>
            <a:spLocks noGrp="1"/>
          </p:cNvSpPr>
          <p:nvPr>
            <p:ph type="sldNum" idx="4"/>
          </p:nvPr>
        </p:nvSpPr>
        <p:spPr/>
        <p:txBody>
          <a:bodyPr/>
          <a:lstStyle/>
          <a:p>
            <a:pPr>
              <a:defRPr/>
            </a:pPr>
            <a:fld id="{FBBEB38A-3279-41FB-A41D-5ECB18A7E4DD}" type="slidenum">
              <a:rPr lang="it-IT" smtClean="0"/>
              <a:t>20</a:t>
            </a:fld>
            <a:endParaRPr lang="it-IT" dirty="0"/>
          </a:p>
        </p:txBody>
      </p:sp>
      <p:sp>
        <p:nvSpPr>
          <p:cNvPr id="16" name="Rectangle 15"/>
          <p:cNvSpPr/>
          <p:nvPr/>
        </p:nvSpPr>
        <p:spPr>
          <a:xfrm>
            <a:off x="379702" y="2604167"/>
            <a:ext cx="515351" cy="8128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Rectangle 16"/>
          <p:cNvSpPr/>
          <p:nvPr/>
        </p:nvSpPr>
        <p:spPr>
          <a:xfrm>
            <a:off x="1049090" y="2604167"/>
            <a:ext cx="515351" cy="8128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Rectangle 17"/>
          <p:cNvSpPr/>
          <p:nvPr/>
        </p:nvSpPr>
        <p:spPr>
          <a:xfrm>
            <a:off x="1713205" y="2604167"/>
            <a:ext cx="515351" cy="812800"/>
          </a:xfrm>
          <a:prstGeom prst="rect">
            <a:avLst/>
          </a:prstGeom>
          <a:solidFill>
            <a:schemeClr val="bg1">
              <a:lumMod val="50000"/>
            </a:schemeClr>
          </a:solidFill>
          <a:ln>
            <a:solidFill>
              <a:srgbClr val="47D6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Rectangle 18"/>
          <p:cNvSpPr/>
          <p:nvPr/>
        </p:nvSpPr>
        <p:spPr>
          <a:xfrm>
            <a:off x="2392631" y="2609536"/>
            <a:ext cx="515351" cy="8128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Rectangle 19"/>
          <p:cNvSpPr/>
          <p:nvPr/>
        </p:nvSpPr>
        <p:spPr>
          <a:xfrm>
            <a:off x="379702" y="3734801"/>
            <a:ext cx="515351" cy="8128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Rectangle 20"/>
          <p:cNvSpPr/>
          <p:nvPr/>
        </p:nvSpPr>
        <p:spPr>
          <a:xfrm>
            <a:off x="1049090" y="3732186"/>
            <a:ext cx="515351" cy="8128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Rectangle 21"/>
          <p:cNvSpPr/>
          <p:nvPr/>
        </p:nvSpPr>
        <p:spPr>
          <a:xfrm>
            <a:off x="1724095" y="3732186"/>
            <a:ext cx="515351" cy="812800"/>
          </a:xfrm>
          <a:prstGeom prst="rect">
            <a:avLst/>
          </a:prstGeom>
          <a:solidFill>
            <a:schemeClr val="bg1">
              <a:lumMod val="50000"/>
            </a:schemeClr>
          </a:solidFill>
          <a:ln>
            <a:solidFill>
              <a:srgbClr val="FF5C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Rectangle 22"/>
          <p:cNvSpPr/>
          <p:nvPr/>
        </p:nvSpPr>
        <p:spPr>
          <a:xfrm>
            <a:off x="2382685" y="3725105"/>
            <a:ext cx="515351" cy="8128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5" name="Straight Arrow Connector 24"/>
          <p:cNvCxnSpPr>
            <a:stCxn id="18" idx="3"/>
          </p:cNvCxnSpPr>
          <p:nvPr/>
        </p:nvCxnSpPr>
        <p:spPr>
          <a:xfrm flipV="1">
            <a:off x="2228556" y="2199509"/>
            <a:ext cx="1037158" cy="811058"/>
          </a:xfrm>
          <a:prstGeom prst="straightConnector1">
            <a:avLst/>
          </a:prstGeom>
          <a:ln>
            <a:solidFill>
              <a:srgbClr val="47D6B4"/>
            </a:solidFill>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p:cNvCxnSpPr>
            <a:stCxn id="22" idx="3"/>
          </p:cNvCxnSpPr>
          <p:nvPr/>
        </p:nvCxnSpPr>
        <p:spPr>
          <a:xfrm>
            <a:off x="2239446" y="4138586"/>
            <a:ext cx="1153199" cy="838627"/>
          </a:xfrm>
          <a:prstGeom prst="straightConnector1">
            <a:avLst/>
          </a:prstGeom>
          <a:ln>
            <a:solidFill>
              <a:srgbClr val="FF5C8A"/>
            </a:solidFill>
            <a:tailEnd type="triangle"/>
          </a:ln>
        </p:spPr>
        <p:style>
          <a:lnRef idx="1">
            <a:schemeClr val="dk1"/>
          </a:lnRef>
          <a:fillRef idx="0">
            <a:schemeClr val="dk1"/>
          </a:fillRef>
          <a:effectRef idx="0">
            <a:schemeClr val="dk1"/>
          </a:effectRef>
          <a:fontRef idx="minor">
            <a:schemeClr val="tx1"/>
          </a:fontRef>
        </p:style>
      </p:cxnSp>
      <p:pic>
        <p:nvPicPr>
          <p:cNvPr id="24" name="Picture 23"/>
          <p:cNvPicPr>
            <a:picLocks noChangeAspect="1"/>
          </p:cNvPicPr>
          <p:nvPr/>
        </p:nvPicPr>
        <p:blipFill rotWithShape="1">
          <a:blip r:embed="rId4">
            <a:extLst>
              <a:ext uri="{28A0092B-C50C-407E-A947-70E740481C1C}">
                <a14:useLocalDpi xmlns:a14="http://schemas.microsoft.com/office/drawing/2010/main" val="0"/>
              </a:ext>
            </a:extLst>
          </a:blip>
          <a:srcRect l="47475" t="15303" r="29494" b="10152"/>
          <a:stretch/>
        </p:blipFill>
        <p:spPr>
          <a:xfrm>
            <a:off x="7499107" y="1938257"/>
            <a:ext cx="3967340" cy="3863991"/>
          </a:xfrm>
          <a:prstGeom prst="rect">
            <a:avLst/>
          </a:prstGeom>
        </p:spPr>
      </p:pic>
      <mc:AlternateContent xmlns:mc="http://schemas.openxmlformats.org/markup-compatibility/2006" xmlns:a14="http://schemas.microsoft.com/office/drawing/2010/main">
        <mc:Choice Requires="a14">
          <p:sp>
            <p:nvSpPr>
              <p:cNvPr id="27" name="TextBox 26"/>
              <p:cNvSpPr txBox="1"/>
              <p:nvPr/>
            </p:nvSpPr>
            <p:spPr>
              <a:xfrm>
                <a:off x="8149275" y="1260724"/>
                <a:ext cx="2768322" cy="6287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1" i="0" smtClean="0">
                          <a:solidFill>
                            <a:srgbClr val="636EFA"/>
                          </a:solidFill>
                          <a:latin typeface="Cambria Math" panose="02040503050406030204" pitchFamily="18" charset="0"/>
                        </a:rPr>
                        <m:t>𝐃𝐨𝐒</m:t>
                      </m:r>
                      <m:d>
                        <m:dPr>
                          <m:ctrlPr>
                            <a:rPr lang="en-US" b="1" i="1" smtClean="0">
                              <a:solidFill>
                                <a:srgbClr val="636EFA"/>
                              </a:solidFill>
                              <a:latin typeface="Cambria Math" panose="02040503050406030204" pitchFamily="18" charset="0"/>
                            </a:rPr>
                          </m:ctrlPr>
                        </m:dPr>
                        <m:e>
                          <m:r>
                            <a:rPr lang="en-US" b="1" i="1" smtClean="0">
                              <a:solidFill>
                                <a:srgbClr val="636EFA"/>
                              </a:solidFill>
                              <a:latin typeface="Cambria Math" panose="02040503050406030204" pitchFamily="18" charset="0"/>
                            </a:rPr>
                            <m:t>𝒕</m:t>
                          </m:r>
                        </m:e>
                      </m:d>
                      <m:r>
                        <a:rPr lang="en-US" b="1" i="1" smtClean="0">
                          <a:latin typeface="Cambria Math" panose="02040503050406030204" pitchFamily="18" charset="0"/>
                        </a:rPr>
                        <m:t>=</m:t>
                      </m:r>
                      <m:f>
                        <m:fPr>
                          <m:ctrlPr>
                            <a:rPr lang="en-US" b="1" i="1" smtClean="0">
                              <a:latin typeface="Cambria Math" panose="02040503050406030204" pitchFamily="18" charset="0"/>
                            </a:rPr>
                          </m:ctrlPr>
                        </m:fPr>
                        <m:num>
                          <m:sSub>
                            <m:sSubPr>
                              <m:ctrlPr>
                                <a:rPr lang="en-US" b="1" i="1" smtClean="0">
                                  <a:solidFill>
                                    <a:srgbClr val="00CC96"/>
                                  </a:solidFill>
                                  <a:latin typeface="Cambria Math" panose="02040503050406030204" pitchFamily="18" charset="0"/>
                                </a:rPr>
                              </m:ctrlPr>
                            </m:sSubPr>
                            <m:e>
                              <m:r>
                                <a:rPr lang="en-US" b="1" i="1" smtClean="0">
                                  <a:solidFill>
                                    <a:srgbClr val="00CC96"/>
                                  </a:solidFill>
                                  <a:latin typeface="Cambria Math" panose="02040503050406030204" pitchFamily="18" charset="0"/>
                                </a:rPr>
                                <m:t>𝒊</m:t>
                              </m:r>
                            </m:e>
                            <m:sub>
                              <m:r>
                                <a:rPr lang="en-US" b="1" i="1" smtClean="0">
                                  <a:solidFill>
                                    <a:srgbClr val="00CC96"/>
                                  </a:solidFill>
                                  <a:latin typeface="Cambria Math" panose="02040503050406030204" pitchFamily="18" charset="0"/>
                                </a:rPr>
                                <m:t>𝒖𝒑</m:t>
                              </m:r>
                            </m:sub>
                          </m:sSub>
                          <m:d>
                            <m:dPr>
                              <m:ctrlPr>
                                <a:rPr lang="en-US" b="1" i="1" smtClean="0">
                                  <a:solidFill>
                                    <a:srgbClr val="00CC96"/>
                                  </a:solidFill>
                                  <a:latin typeface="Cambria Math" panose="02040503050406030204" pitchFamily="18" charset="0"/>
                                </a:rPr>
                              </m:ctrlPr>
                            </m:dPr>
                            <m:e>
                              <m:r>
                                <a:rPr lang="en-US" b="1" i="1" smtClean="0">
                                  <a:solidFill>
                                    <a:srgbClr val="00CC96"/>
                                  </a:solidFill>
                                  <a:latin typeface="Cambria Math" panose="02040503050406030204" pitchFamily="18" charset="0"/>
                                </a:rPr>
                                <m:t>𝒕</m:t>
                              </m:r>
                            </m:e>
                          </m:d>
                          <m:r>
                            <a:rPr lang="en-US" b="1" i="1" smtClean="0">
                              <a:latin typeface="Cambria Math" panose="02040503050406030204" pitchFamily="18" charset="0"/>
                            </a:rPr>
                            <m:t>−</m:t>
                          </m:r>
                          <m:sSub>
                            <m:sSubPr>
                              <m:ctrlPr>
                                <a:rPr lang="en-US" b="1" i="1" smtClean="0">
                                  <a:solidFill>
                                    <a:srgbClr val="FF6692"/>
                                  </a:solidFill>
                                  <a:latin typeface="Cambria Math" panose="02040503050406030204" pitchFamily="18" charset="0"/>
                                </a:rPr>
                              </m:ctrlPr>
                            </m:sSubPr>
                            <m:e>
                              <m:r>
                                <a:rPr lang="en-US" b="1" i="1" smtClean="0">
                                  <a:solidFill>
                                    <a:srgbClr val="FF6692"/>
                                  </a:solidFill>
                                  <a:latin typeface="Cambria Math" panose="02040503050406030204" pitchFamily="18" charset="0"/>
                                </a:rPr>
                                <m:t>𝒊</m:t>
                              </m:r>
                            </m:e>
                            <m:sub>
                              <m:r>
                                <a:rPr lang="en-US" b="1" i="1" smtClean="0">
                                  <a:solidFill>
                                    <a:srgbClr val="FF6692"/>
                                  </a:solidFill>
                                  <a:latin typeface="Cambria Math" panose="02040503050406030204" pitchFamily="18" charset="0"/>
                                </a:rPr>
                                <m:t>𝒅𝒐𝒘𝒏</m:t>
                              </m:r>
                            </m:sub>
                          </m:sSub>
                          <m:r>
                            <a:rPr lang="en-US" b="1" i="1" smtClean="0">
                              <a:solidFill>
                                <a:srgbClr val="FF6692"/>
                              </a:solidFill>
                              <a:latin typeface="Cambria Math" panose="02040503050406030204" pitchFamily="18" charset="0"/>
                            </a:rPr>
                            <m:t>(</m:t>
                          </m:r>
                          <m:r>
                            <a:rPr lang="en-US" b="1" i="1" smtClean="0">
                              <a:solidFill>
                                <a:srgbClr val="FF6692"/>
                              </a:solidFill>
                              <a:latin typeface="Cambria Math" panose="02040503050406030204" pitchFamily="18" charset="0"/>
                            </a:rPr>
                            <m:t>𝒕</m:t>
                          </m:r>
                          <m:r>
                            <a:rPr lang="en-US" b="1" i="1" smtClean="0">
                              <a:solidFill>
                                <a:srgbClr val="FF6692"/>
                              </a:solidFill>
                              <a:latin typeface="Cambria Math" panose="02040503050406030204" pitchFamily="18" charset="0"/>
                            </a:rPr>
                            <m:t>)</m:t>
                          </m:r>
                        </m:num>
                        <m:den>
                          <m:sSub>
                            <m:sSubPr>
                              <m:ctrlPr>
                                <a:rPr lang="en-US" b="1" i="1" smtClean="0">
                                  <a:solidFill>
                                    <a:srgbClr val="00CC96"/>
                                  </a:solidFill>
                                  <a:latin typeface="Cambria Math" panose="02040503050406030204" pitchFamily="18" charset="0"/>
                                </a:rPr>
                              </m:ctrlPr>
                            </m:sSubPr>
                            <m:e>
                              <m:r>
                                <a:rPr lang="en-US" b="1" i="1" smtClean="0">
                                  <a:solidFill>
                                    <a:srgbClr val="00CC96"/>
                                  </a:solidFill>
                                  <a:latin typeface="Cambria Math" panose="02040503050406030204" pitchFamily="18" charset="0"/>
                                </a:rPr>
                                <m:t>𝒊</m:t>
                              </m:r>
                            </m:e>
                            <m:sub>
                              <m:r>
                                <a:rPr lang="en-US" b="1" i="1" smtClean="0">
                                  <a:solidFill>
                                    <a:srgbClr val="00CC96"/>
                                  </a:solidFill>
                                  <a:latin typeface="Cambria Math" panose="02040503050406030204" pitchFamily="18" charset="0"/>
                                </a:rPr>
                                <m:t>𝒖𝒑</m:t>
                              </m:r>
                            </m:sub>
                          </m:sSub>
                          <m:d>
                            <m:dPr>
                              <m:ctrlPr>
                                <a:rPr lang="en-US" b="1" i="1" smtClean="0">
                                  <a:solidFill>
                                    <a:srgbClr val="00CC96"/>
                                  </a:solidFill>
                                  <a:latin typeface="Cambria Math" panose="02040503050406030204" pitchFamily="18" charset="0"/>
                                </a:rPr>
                              </m:ctrlPr>
                            </m:dPr>
                            <m:e>
                              <m:r>
                                <a:rPr lang="en-US" b="1" i="1" smtClean="0">
                                  <a:solidFill>
                                    <a:srgbClr val="00CC96"/>
                                  </a:solidFill>
                                  <a:latin typeface="Cambria Math" panose="02040503050406030204" pitchFamily="18" charset="0"/>
                                </a:rPr>
                                <m:t>𝒕</m:t>
                              </m:r>
                            </m:e>
                          </m:d>
                          <m:r>
                            <a:rPr lang="en-US" b="1" i="1" smtClean="0">
                              <a:latin typeface="Cambria Math" panose="02040503050406030204" pitchFamily="18" charset="0"/>
                            </a:rPr>
                            <m:t>+</m:t>
                          </m:r>
                          <m:sSub>
                            <m:sSubPr>
                              <m:ctrlPr>
                                <a:rPr lang="en-US" b="1" i="1" smtClean="0">
                                  <a:solidFill>
                                    <a:srgbClr val="FF6692"/>
                                  </a:solidFill>
                                  <a:latin typeface="Cambria Math" panose="02040503050406030204" pitchFamily="18" charset="0"/>
                                </a:rPr>
                              </m:ctrlPr>
                            </m:sSubPr>
                            <m:e>
                              <m:r>
                                <a:rPr lang="en-US" b="1" i="1" smtClean="0">
                                  <a:solidFill>
                                    <a:srgbClr val="FF6692"/>
                                  </a:solidFill>
                                  <a:latin typeface="Cambria Math" panose="02040503050406030204" pitchFamily="18" charset="0"/>
                                </a:rPr>
                                <m:t>𝒊</m:t>
                              </m:r>
                            </m:e>
                            <m:sub>
                              <m:r>
                                <a:rPr lang="en-US" b="1" i="1" smtClean="0">
                                  <a:solidFill>
                                    <a:srgbClr val="FF6692"/>
                                  </a:solidFill>
                                  <a:latin typeface="Cambria Math" panose="02040503050406030204" pitchFamily="18" charset="0"/>
                                </a:rPr>
                                <m:t>𝒅𝒐𝒘𝒏</m:t>
                              </m:r>
                            </m:sub>
                          </m:sSub>
                          <m:r>
                            <a:rPr lang="en-US" b="1" i="1" smtClean="0">
                              <a:solidFill>
                                <a:srgbClr val="FF6692"/>
                              </a:solidFill>
                              <a:latin typeface="Cambria Math" panose="02040503050406030204" pitchFamily="18" charset="0"/>
                            </a:rPr>
                            <m:t>(</m:t>
                          </m:r>
                          <m:r>
                            <a:rPr lang="en-US" b="1" i="1" smtClean="0">
                              <a:solidFill>
                                <a:srgbClr val="FF6692"/>
                              </a:solidFill>
                              <a:latin typeface="Cambria Math" panose="02040503050406030204" pitchFamily="18" charset="0"/>
                            </a:rPr>
                            <m:t>𝒕</m:t>
                          </m:r>
                          <m:r>
                            <a:rPr lang="en-US" b="1" i="1" smtClean="0">
                              <a:solidFill>
                                <a:srgbClr val="FF6692"/>
                              </a:solidFill>
                              <a:latin typeface="Cambria Math" panose="02040503050406030204" pitchFamily="18" charset="0"/>
                            </a:rPr>
                            <m:t>)</m:t>
                          </m:r>
                        </m:den>
                      </m:f>
                    </m:oMath>
                  </m:oMathPara>
                </a14:m>
                <a:endParaRPr lang="it-IT" b="1" dirty="0"/>
              </a:p>
            </p:txBody>
          </p:sp>
        </mc:Choice>
        <mc:Fallback xmlns="">
          <p:sp>
            <p:nvSpPr>
              <p:cNvPr id="27" name="TextBox 26"/>
              <p:cNvSpPr txBox="1">
                <a:spLocks noRot="1" noChangeAspect="1" noMove="1" noResize="1" noEditPoints="1" noAdjustHandles="1" noChangeArrowheads="1" noChangeShapeType="1" noTextEdit="1"/>
              </p:cNvSpPr>
              <p:nvPr/>
            </p:nvSpPr>
            <p:spPr>
              <a:xfrm>
                <a:off x="8149275" y="1260724"/>
                <a:ext cx="2768322" cy="628762"/>
              </a:xfrm>
              <a:prstGeom prst="rect">
                <a:avLst/>
              </a:prstGeom>
              <a:blipFill rotWithShape="0">
                <a:blip r:embed="rId5"/>
                <a:stretch>
                  <a:fillRect/>
                </a:stretch>
              </a:blipFill>
            </p:spPr>
            <p:txBody>
              <a:bodyPr/>
              <a:lstStyle/>
              <a:p>
                <a:r>
                  <a:rPr lang="it-IT">
                    <a:noFill/>
                  </a:rPr>
                  <a:t> </a:t>
                </a:r>
              </a:p>
            </p:txBody>
          </p:sp>
        </mc:Fallback>
      </mc:AlternateContent>
      <p:sp>
        <p:nvSpPr>
          <p:cNvPr id="30" name="TextBox 29"/>
          <p:cNvSpPr txBox="1"/>
          <p:nvPr/>
        </p:nvSpPr>
        <p:spPr>
          <a:xfrm>
            <a:off x="4854918" y="3416967"/>
            <a:ext cx="814390" cy="307777"/>
          </a:xfrm>
          <a:prstGeom prst="rect">
            <a:avLst/>
          </a:prstGeom>
          <a:noFill/>
        </p:spPr>
        <p:txBody>
          <a:bodyPr wrap="none" rtlCol="0">
            <a:spAutoFit/>
          </a:bodyPr>
          <a:lstStyle/>
          <a:p>
            <a:r>
              <a:rPr lang="en-US" sz="1400" dirty="0" smtClean="0">
                <a:latin typeface="Arial" panose="020B0604020202020204" pitchFamily="34" charset="0"/>
                <a:cs typeface="Arial" panose="020B0604020202020204" pitchFamily="34" charset="0"/>
              </a:rPr>
              <a:t>Time [s]</a:t>
            </a:r>
            <a:endParaRPr lang="it-IT" sz="1400" dirty="0">
              <a:latin typeface="Arial" panose="020B0604020202020204" pitchFamily="34" charset="0"/>
              <a:cs typeface="Arial" panose="020B0604020202020204" pitchFamily="34" charset="0"/>
            </a:endParaRPr>
          </a:p>
        </p:txBody>
      </p:sp>
      <p:sp>
        <p:nvSpPr>
          <p:cNvPr id="31" name="TextBox 30"/>
          <p:cNvSpPr txBox="1"/>
          <p:nvPr/>
        </p:nvSpPr>
        <p:spPr>
          <a:xfrm rot="16200000">
            <a:off x="3080168" y="4955140"/>
            <a:ext cx="1050288" cy="307777"/>
          </a:xfrm>
          <a:prstGeom prst="rect">
            <a:avLst/>
          </a:prstGeom>
          <a:noFill/>
        </p:spPr>
        <p:txBody>
          <a:bodyPr wrap="none" rtlCol="0">
            <a:spAutoFit/>
          </a:bodyPr>
          <a:lstStyle/>
          <a:p>
            <a:r>
              <a:rPr lang="en-US" sz="1400" dirty="0" smtClean="0">
                <a:latin typeface="Arial" panose="020B0604020202020204" pitchFamily="34" charset="0"/>
                <a:cs typeface="Arial" panose="020B0604020202020204" pitchFamily="34" charset="0"/>
              </a:rPr>
              <a:t>Current [A]</a:t>
            </a:r>
            <a:endParaRPr lang="it-IT" sz="1400" dirty="0">
              <a:latin typeface="Arial" panose="020B0604020202020204" pitchFamily="34" charset="0"/>
              <a:cs typeface="Arial" panose="020B0604020202020204" pitchFamily="34" charset="0"/>
            </a:endParaRPr>
          </a:p>
        </p:txBody>
      </p:sp>
      <p:sp>
        <p:nvSpPr>
          <p:cNvPr id="32" name="TextBox 31"/>
          <p:cNvSpPr txBox="1"/>
          <p:nvPr/>
        </p:nvSpPr>
        <p:spPr>
          <a:xfrm rot="16200000">
            <a:off x="3057140" y="1938205"/>
            <a:ext cx="1050288" cy="307777"/>
          </a:xfrm>
          <a:prstGeom prst="rect">
            <a:avLst/>
          </a:prstGeom>
          <a:noFill/>
        </p:spPr>
        <p:txBody>
          <a:bodyPr wrap="none" rtlCol="0">
            <a:spAutoFit/>
          </a:bodyPr>
          <a:lstStyle/>
          <a:p>
            <a:r>
              <a:rPr lang="en-US" sz="1400" dirty="0" smtClean="0">
                <a:latin typeface="Arial" panose="020B0604020202020204" pitchFamily="34" charset="0"/>
                <a:cs typeface="Arial" panose="020B0604020202020204" pitchFamily="34" charset="0"/>
              </a:rPr>
              <a:t>Current [A]</a:t>
            </a:r>
            <a:endParaRPr lang="it-IT" sz="1400" dirty="0">
              <a:latin typeface="Arial" panose="020B0604020202020204" pitchFamily="34" charset="0"/>
              <a:cs typeface="Arial" panose="020B0604020202020204" pitchFamily="34" charset="0"/>
            </a:endParaRPr>
          </a:p>
        </p:txBody>
      </p:sp>
      <p:sp>
        <p:nvSpPr>
          <p:cNvPr id="36" name="TextBox 35"/>
          <p:cNvSpPr txBox="1"/>
          <p:nvPr/>
        </p:nvSpPr>
        <p:spPr>
          <a:xfrm>
            <a:off x="9126241" y="5909611"/>
            <a:ext cx="814390" cy="307777"/>
          </a:xfrm>
          <a:prstGeom prst="rect">
            <a:avLst/>
          </a:prstGeom>
          <a:noFill/>
        </p:spPr>
        <p:txBody>
          <a:bodyPr wrap="none" rtlCol="0">
            <a:spAutoFit/>
          </a:bodyPr>
          <a:lstStyle/>
          <a:p>
            <a:r>
              <a:rPr lang="en-US" sz="1400" dirty="0" smtClean="0">
                <a:latin typeface="Arial" panose="020B0604020202020204" pitchFamily="34" charset="0"/>
                <a:cs typeface="Arial" panose="020B0604020202020204" pitchFamily="34" charset="0"/>
              </a:rPr>
              <a:t>Time [s]</a:t>
            </a:r>
            <a:endParaRPr lang="it-IT" sz="1400" dirty="0">
              <a:latin typeface="Arial" panose="020B0604020202020204" pitchFamily="34" charset="0"/>
              <a:cs typeface="Arial" panose="020B0604020202020204" pitchFamily="34" charset="0"/>
            </a:endParaRPr>
          </a:p>
        </p:txBody>
      </p:sp>
      <p:sp>
        <p:nvSpPr>
          <p:cNvPr id="37" name="TextBox 36"/>
          <p:cNvSpPr txBox="1"/>
          <p:nvPr/>
        </p:nvSpPr>
        <p:spPr>
          <a:xfrm rot="16200000">
            <a:off x="6896782" y="3562909"/>
            <a:ext cx="981359" cy="307777"/>
          </a:xfrm>
          <a:prstGeom prst="rect">
            <a:avLst/>
          </a:prstGeom>
          <a:noFill/>
        </p:spPr>
        <p:txBody>
          <a:bodyPr wrap="none" rtlCol="0">
            <a:spAutoFit/>
          </a:bodyPr>
          <a:lstStyle/>
          <a:p>
            <a:r>
              <a:rPr lang="en-US" sz="1400" dirty="0" err="1" smtClean="0">
                <a:latin typeface="Arial" panose="020B0604020202020204" pitchFamily="34" charset="0"/>
                <a:cs typeface="Arial" panose="020B0604020202020204" pitchFamily="34" charset="0"/>
              </a:rPr>
              <a:t>DoS</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a.u</a:t>
            </a:r>
            <a:r>
              <a:rPr lang="en-US" sz="1400" dirty="0" smtClean="0">
                <a:latin typeface="Arial" panose="020B0604020202020204" pitchFamily="34" charset="0"/>
                <a:cs typeface="Arial" panose="020B0604020202020204" pitchFamily="34" charset="0"/>
              </a:rPr>
              <a:t>.]</a:t>
            </a:r>
            <a:endParaRPr lang="it-IT" sz="1400" dirty="0">
              <a:latin typeface="Arial" panose="020B0604020202020204" pitchFamily="34" charset="0"/>
              <a:cs typeface="Arial" panose="020B0604020202020204" pitchFamily="34" charset="0"/>
            </a:endParaRPr>
          </a:p>
        </p:txBody>
      </p:sp>
      <p:sp>
        <p:nvSpPr>
          <p:cNvPr id="28" name="TextBox 27"/>
          <p:cNvSpPr txBox="1"/>
          <p:nvPr/>
        </p:nvSpPr>
        <p:spPr>
          <a:xfrm>
            <a:off x="4399165" y="1938204"/>
            <a:ext cx="780983" cy="307777"/>
          </a:xfrm>
          <a:prstGeom prst="rect">
            <a:avLst/>
          </a:prstGeom>
          <a:noFill/>
        </p:spPr>
        <p:txBody>
          <a:bodyPr wrap="none" rtlCol="0">
            <a:spAutoFit/>
          </a:bodyPr>
          <a:lstStyle/>
          <a:p>
            <a:r>
              <a:rPr lang="en-US" sz="1400" dirty="0" smtClean="0">
                <a:latin typeface="Arial" panose="020B0604020202020204" pitchFamily="34" charset="0"/>
                <a:cs typeface="Arial" panose="020B0604020202020204" pitchFamily="34" charset="0"/>
              </a:rPr>
              <a:t>top-ups</a:t>
            </a:r>
            <a:endParaRPr lang="it-IT" sz="1400" dirty="0">
              <a:latin typeface="Arial" panose="020B0604020202020204" pitchFamily="34" charset="0"/>
              <a:cs typeface="Arial" panose="020B0604020202020204" pitchFamily="34" charset="0"/>
            </a:endParaRPr>
          </a:p>
        </p:txBody>
      </p:sp>
      <p:sp>
        <p:nvSpPr>
          <p:cNvPr id="29" name="TextBox 28"/>
          <p:cNvSpPr txBox="1"/>
          <p:nvPr/>
        </p:nvSpPr>
        <p:spPr>
          <a:xfrm>
            <a:off x="5809778" y="1313495"/>
            <a:ext cx="970137" cy="523220"/>
          </a:xfrm>
          <a:prstGeom prst="rect">
            <a:avLst/>
          </a:prstGeom>
          <a:noFill/>
        </p:spPr>
        <p:txBody>
          <a:bodyPr wrap="none" rtlCol="0">
            <a:spAutoFit/>
          </a:bodyPr>
          <a:lstStyle/>
          <a:p>
            <a:pPr algn="ctr"/>
            <a:r>
              <a:rPr lang="en-US" sz="1400" dirty="0">
                <a:latin typeface="Arial" panose="020B0604020202020204" pitchFamily="34" charset="0"/>
                <a:cs typeface="Arial" panose="020B0604020202020204" pitchFamily="34" charset="0"/>
              </a:rPr>
              <a:t>o</a:t>
            </a:r>
            <a:r>
              <a:rPr lang="en-US" sz="1400" dirty="0" smtClean="0">
                <a:latin typeface="Arial" panose="020B0604020202020204" pitchFamily="34" charset="0"/>
                <a:cs typeface="Arial" panose="020B0604020202020204" pitchFamily="34" charset="0"/>
              </a:rPr>
              <a:t>rbit</a:t>
            </a:r>
          </a:p>
          <a:p>
            <a:pPr algn="ctr"/>
            <a:r>
              <a:rPr lang="en-US" sz="1400" dirty="0" smtClean="0">
                <a:latin typeface="Arial" panose="020B0604020202020204" pitchFamily="34" charset="0"/>
                <a:cs typeface="Arial" panose="020B0604020202020204" pitchFamily="34" charset="0"/>
              </a:rPr>
              <a:t>correction</a:t>
            </a:r>
            <a:endParaRPr lang="it-IT"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6764072"/>
      </p:ext>
    </p:extLst>
  </p:cSld>
  <p:clrMapOvr>
    <a:masterClrMapping/>
  </p:clrMapOvr>
  <mc:AlternateContent xmlns:mc="http://schemas.openxmlformats.org/markup-compatibility/2006" xmlns:p14="http://schemas.microsoft.com/office/powerpoint/2010/main">
    <mc:Choice Requires="p14">
      <p:transition spd="slow" p14:dur="2000" advTm="5322"/>
    </mc:Choice>
    <mc:Fallback xmlns="">
      <p:transition spd="slow" advTm="5322"/>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Conclusions</a:t>
            </a:r>
            <a:endParaRPr lang="it-IT" dirty="0"/>
          </a:p>
        </p:txBody>
      </p:sp>
      <p:sp>
        <p:nvSpPr>
          <p:cNvPr id="3" name="Content Placeholder 2"/>
          <p:cNvSpPr>
            <a:spLocks noGrp="1"/>
          </p:cNvSpPr>
          <p:nvPr>
            <p:ph idx="1"/>
          </p:nvPr>
        </p:nvSpPr>
        <p:spPr/>
        <p:txBody>
          <a:bodyPr/>
          <a:lstStyle/>
          <a:p>
            <a:r>
              <a:rPr lang="it-IT" dirty="0"/>
              <a:t>further data </a:t>
            </a:r>
            <a:r>
              <a:rPr lang="it-IT" dirty="0" smtClean="0"/>
              <a:t>analysis required</a:t>
            </a:r>
            <a:endParaRPr lang="it-IT" dirty="0"/>
          </a:p>
          <a:p>
            <a:r>
              <a:rPr lang="it-IT" dirty="0"/>
              <a:t>p</a:t>
            </a:r>
            <a:r>
              <a:rPr lang="it-IT" dirty="0" smtClean="0"/>
              <a:t>romising preliminary results </a:t>
            </a:r>
          </a:p>
          <a:p>
            <a:pPr lvl="1"/>
            <a:r>
              <a:rPr lang="it-IT" dirty="0" smtClean="0"/>
              <a:t>discrimination BM and ID radiation intercepting beam tails</a:t>
            </a:r>
          </a:p>
          <a:p>
            <a:pPr lvl="1"/>
            <a:r>
              <a:rPr lang="it-IT" dirty="0" smtClean="0"/>
              <a:t>good sensitivity</a:t>
            </a:r>
            <a:endParaRPr lang="it-IT" dirty="0"/>
          </a:p>
          <a:p>
            <a:r>
              <a:rPr lang="it-IT" dirty="0" smtClean="0"/>
              <a:t>additional measurements on a differente beamline in the last Elettra run</a:t>
            </a:r>
          </a:p>
          <a:p>
            <a:endParaRPr lang="it-IT" dirty="0"/>
          </a:p>
        </p:txBody>
      </p:sp>
      <p:sp>
        <p:nvSpPr>
          <p:cNvPr id="4" name="Slide Number Placeholder 3"/>
          <p:cNvSpPr>
            <a:spLocks noGrp="1"/>
          </p:cNvSpPr>
          <p:nvPr>
            <p:ph type="sldNum" idx="4"/>
          </p:nvPr>
        </p:nvSpPr>
        <p:spPr/>
        <p:txBody>
          <a:bodyPr/>
          <a:lstStyle/>
          <a:p>
            <a:pPr>
              <a:defRPr/>
            </a:pPr>
            <a:fld id="{FBBEB38A-3279-41FB-A41D-5ECB18A7E4DD}" type="slidenum">
              <a:rPr lang="it-IT" smtClean="0"/>
              <a:t>21</a:t>
            </a:fld>
            <a:endParaRPr lang="it-IT" dirty="0"/>
          </a:p>
        </p:txBody>
      </p:sp>
    </p:spTree>
    <p:extLst>
      <p:ext uri="{BB962C8B-B14F-4D97-AF65-F5344CB8AC3E}">
        <p14:creationId xmlns:p14="http://schemas.microsoft.com/office/powerpoint/2010/main" val="2147204545"/>
      </p:ext>
    </p:extLst>
  </p:cSld>
  <p:clrMapOvr>
    <a:masterClrMapping/>
  </p:clrMapOvr>
  <mc:AlternateContent xmlns:mc="http://schemas.openxmlformats.org/markup-compatibility/2006" xmlns:p14="http://schemas.microsoft.com/office/powerpoint/2010/main">
    <mc:Choice Requires="p14">
      <p:transition spd="slow" p14:dur="2000" advTm="3027"/>
    </mc:Choice>
    <mc:Fallback xmlns="">
      <p:transition spd="slow" advTm="3027"/>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6467841"/>
      </p:ext>
    </p:extLst>
  </p:cSld>
  <p:clrMapOvr>
    <a:masterClrMapping/>
  </p:clrMapOvr>
  <mc:AlternateContent xmlns:mc="http://schemas.openxmlformats.org/markup-compatibility/2006" xmlns:p14="http://schemas.microsoft.com/office/powerpoint/2010/main">
    <mc:Choice Requires="p14">
      <p:transition spd="slow" p14:dur="2000" advTm="927"/>
    </mc:Choice>
    <mc:Fallback xmlns="">
      <p:transition spd="slow" advTm="927"/>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7953039"/>
      </p:ext>
    </p:extLst>
  </p:cSld>
  <p:clrMapOvr>
    <a:masterClrMapping/>
  </p:clrMapOvr>
  <mc:AlternateContent xmlns:mc="http://schemas.openxmlformats.org/markup-compatibility/2006" xmlns:p14="http://schemas.microsoft.com/office/powerpoint/2010/main">
    <mc:Choice Requires="p14">
      <p:transition spd="slow" p14:dur="2000" advTm="1871"/>
    </mc:Choice>
    <mc:Fallback xmlns="">
      <p:transition spd="slow" advTm="1871"/>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t-IT" dirty="0" smtClean="0"/>
              <a:t>Backup slides</a:t>
            </a:r>
            <a:endParaRPr lang="it-IT" dirty="0"/>
          </a:p>
        </p:txBody>
      </p:sp>
      <p:sp>
        <p:nvSpPr>
          <p:cNvPr id="3" name="Subtitle 2"/>
          <p:cNvSpPr>
            <a:spLocks noGrp="1"/>
          </p:cNvSpPr>
          <p:nvPr>
            <p:ph type="subTitle" idx="1"/>
          </p:nvPr>
        </p:nvSpPr>
        <p:spPr/>
        <p:txBody>
          <a:bodyPr/>
          <a:lstStyle/>
          <a:p>
            <a:endParaRPr lang="it-IT"/>
          </a:p>
        </p:txBody>
      </p:sp>
    </p:spTree>
    <p:extLst>
      <p:ext uri="{BB962C8B-B14F-4D97-AF65-F5344CB8AC3E}">
        <p14:creationId xmlns:p14="http://schemas.microsoft.com/office/powerpoint/2010/main" val="2145892900"/>
      </p:ext>
    </p:extLst>
  </p:cSld>
  <p:clrMapOvr>
    <a:masterClrMapping/>
  </p:clrMapOvr>
  <mc:AlternateContent xmlns:mc="http://schemas.openxmlformats.org/markup-compatibility/2006" xmlns:p14="http://schemas.microsoft.com/office/powerpoint/2010/main">
    <mc:Choice Requires="p14">
      <p:transition spd="slow" p14:dur="2000" advTm="1391"/>
    </mc:Choice>
    <mc:Fallback xmlns="">
      <p:transition spd="slow" advTm="1391"/>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Photoconductivity vs. photoemission</a:t>
            </a:r>
            <a:endParaRPr lang="it-IT" sz="4000" dirty="0"/>
          </a:p>
        </p:txBody>
      </p:sp>
      <p:sp>
        <p:nvSpPr>
          <p:cNvPr id="3" name="Content Placeholder 2"/>
          <p:cNvSpPr>
            <a:spLocks noGrp="1"/>
          </p:cNvSpPr>
          <p:nvPr>
            <p:ph idx="1"/>
          </p:nvPr>
        </p:nvSpPr>
        <p:spPr/>
        <p:txBody>
          <a:bodyPr/>
          <a:lstStyle/>
          <a:p>
            <a:r>
              <a:rPr lang="en-US" dirty="0" smtClean="0"/>
              <a:t>lower </a:t>
            </a:r>
            <a:r>
              <a:rPr lang="en-US" dirty="0"/>
              <a:t>dependence on vacuum conditions</a:t>
            </a:r>
          </a:p>
          <a:p>
            <a:r>
              <a:rPr lang="en-US" dirty="0"/>
              <a:t>higher sensitivity to hard X-rays</a:t>
            </a:r>
            <a:r>
              <a:rPr lang="en-US" b="1" dirty="0"/>
              <a:t> </a:t>
            </a:r>
            <a:r>
              <a:rPr lang="en-US" dirty="0" smtClean="0"/>
              <a:t>(higher e-/h+ generation cross section)</a:t>
            </a:r>
            <a:endParaRPr lang="en-US" dirty="0"/>
          </a:p>
          <a:p>
            <a:r>
              <a:rPr lang="en-US" dirty="0" smtClean="0"/>
              <a:t>reduced sensitivity </a:t>
            </a:r>
            <a:r>
              <a:rPr lang="en-US" dirty="0"/>
              <a:t>to </a:t>
            </a:r>
            <a:r>
              <a:rPr lang="en-US" dirty="0" smtClean="0"/>
              <a:t>low-energy background radiation </a:t>
            </a:r>
            <a:r>
              <a:rPr lang="en-US" dirty="0"/>
              <a:t>[2021, M. </a:t>
            </a:r>
            <a:r>
              <a:rPr lang="en-US" dirty="0" err="1"/>
              <a:t>Iabat</a:t>
            </a:r>
            <a:r>
              <a:rPr lang="en-US" dirty="0"/>
              <a:t>]</a:t>
            </a:r>
          </a:p>
          <a:p>
            <a:r>
              <a:rPr lang="it-IT" dirty="0" smtClean="0"/>
              <a:t>higer currents compared to photoemission</a:t>
            </a:r>
            <a:endParaRPr lang="it-IT" dirty="0"/>
          </a:p>
        </p:txBody>
      </p:sp>
      <p:sp>
        <p:nvSpPr>
          <p:cNvPr id="4" name="Slide Number Placeholder 3"/>
          <p:cNvSpPr>
            <a:spLocks noGrp="1"/>
          </p:cNvSpPr>
          <p:nvPr>
            <p:ph type="sldNum" idx="4"/>
          </p:nvPr>
        </p:nvSpPr>
        <p:spPr/>
        <p:txBody>
          <a:bodyPr/>
          <a:lstStyle/>
          <a:p>
            <a:pPr>
              <a:defRPr/>
            </a:pPr>
            <a:fld id="{FBBEB38A-3279-41FB-A41D-5ECB18A7E4DD}" type="slidenum">
              <a:rPr lang="it-IT" smtClean="0"/>
              <a:t>25</a:t>
            </a:fld>
            <a:endParaRPr lang="it-IT" dirty="0"/>
          </a:p>
        </p:txBody>
      </p:sp>
    </p:spTree>
    <p:extLst>
      <p:ext uri="{BB962C8B-B14F-4D97-AF65-F5344CB8AC3E}">
        <p14:creationId xmlns:p14="http://schemas.microsoft.com/office/powerpoint/2010/main" val="3114839367"/>
      </p:ext>
    </p:extLst>
  </p:cSld>
  <p:clrMapOvr>
    <a:masterClrMapping/>
  </p:clrMapOvr>
  <mc:AlternateContent xmlns:mc="http://schemas.openxmlformats.org/markup-compatibility/2006" xmlns:p14="http://schemas.microsoft.com/office/powerpoint/2010/main">
    <mc:Choice Requires="p14">
      <p:transition spd="slow" p14:dur="2000" advTm="215"/>
    </mc:Choice>
    <mc:Fallback xmlns="">
      <p:transition spd="slow" advTm="215"/>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X-ray source specs</a:t>
            </a:r>
            <a:endParaRPr lang="it-IT" dirty="0"/>
          </a:p>
        </p:txBody>
      </p:sp>
      <p:sp>
        <p:nvSpPr>
          <p:cNvPr id="3" name="Content Placeholder 2"/>
          <p:cNvSpPr>
            <a:spLocks noGrp="1"/>
          </p:cNvSpPr>
          <p:nvPr>
            <p:ph idx="1"/>
          </p:nvPr>
        </p:nvSpPr>
        <p:spPr>
          <a:xfrm>
            <a:off x="838199" y="1147012"/>
            <a:ext cx="10515600" cy="5172825"/>
          </a:xfrm>
        </p:spPr>
        <p:txBody>
          <a:bodyPr/>
          <a:lstStyle/>
          <a:p>
            <a:r>
              <a:rPr lang="it-IT" dirty="0" smtClean="0"/>
              <a:t>Excillum – MetalJet F</a:t>
            </a:r>
          </a:p>
          <a:p>
            <a:r>
              <a:rPr lang="en-US" dirty="0"/>
              <a:t>uses a liquid-metal jet anode instead of a solid-metal </a:t>
            </a:r>
            <a:r>
              <a:rPr lang="en-US" dirty="0" smtClean="0"/>
              <a:t>anode</a:t>
            </a:r>
          </a:p>
          <a:p>
            <a:r>
              <a:rPr lang="en-US" dirty="0" smtClean="0"/>
              <a:t>primarily </a:t>
            </a:r>
            <a:r>
              <a:rPr lang="en-US" dirty="0"/>
              <a:t>consisting of gallium, indium, and tin</a:t>
            </a:r>
            <a:endParaRPr lang="it-IT" dirty="0"/>
          </a:p>
        </p:txBody>
      </p:sp>
      <p:sp>
        <p:nvSpPr>
          <p:cNvPr id="4" name="Slide Number Placeholder 3"/>
          <p:cNvSpPr>
            <a:spLocks noGrp="1"/>
          </p:cNvSpPr>
          <p:nvPr>
            <p:ph type="sldNum" idx="4"/>
          </p:nvPr>
        </p:nvSpPr>
        <p:spPr/>
        <p:txBody>
          <a:bodyPr/>
          <a:lstStyle/>
          <a:p>
            <a:pPr>
              <a:defRPr/>
            </a:pPr>
            <a:fld id="{FBBEB38A-3279-41FB-A41D-5ECB18A7E4DD}" type="slidenum">
              <a:rPr lang="it-IT" smtClean="0"/>
              <a:t>26</a:t>
            </a:fld>
            <a:endParaRPr lang="it-IT" dirty="0"/>
          </a:p>
        </p:txBody>
      </p:sp>
      <p:pic>
        <p:nvPicPr>
          <p:cNvPr id="5" name="Content Placeholder 3">
            <a:extLst>
              <a:ext uri="{FF2B5EF4-FFF2-40B4-BE49-F238E27FC236}">
                <a16:creationId xmlns:a16="http://schemas.microsoft.com/office/drawing/2014/main" id="{B2700630-D26D-4775-AD40-8394B86F0276}"/>
              </a:ext>
            </a:extLst>
          </p:cNvPr>
          <p:cNvPicPr/>
          <p:nvPr/>
        </p:nvPicPr>
        <p:blipFill>
          <a:blip r:embed="rId3">
            <a:extLst>
              <a:ext uri="{28A0092B-C50C-407E-A947-70E740481C1C}">
                <a14:useLocalDpi xmlns:a14="http://schemas.microsoft.com/office/drawing/2010/main" val="0"/>
              </a:ext>
            </a:extLst>
          </a:blip>
          <a:stretch>
            <a:fillRect/>
          </a:stretch>
        </p:blipFill>
        <p:spPr>
          <a:xfrm>
            <a:off x="2365255" y="2809750"/>
            <a:ext cx="7461488" cy="3343400"/>
          </a:xfrm>
          <a:prstGeom prst="rect">
            <a:avLst/>
          </a:prstGeom>
        </p:spPr>
      </p:pic>
    </p:spTree>
    <p:extLst>
      <p:ext uri="{BB962C8B-B14F-4D97-AF65-F5344CB8AC3E}">
        <p14:creationId xmlns:p14="http://schemas.microsoft.com/office/powerpoint/2010/main" val="1111235294"/>
      </p:ext>
    </p:extLst>
  </p:cSld>
  <p:clrMapOvr>
    <a:masterClrMapping/>
  </p:clrMapOvr>
  <mc:AlternateContent xmlns:mc="http://schemas.openxmlformats.org/markup-compatibility/2006" xmlns:p14="http://schemas.microsoft.com/office/powerpoint/2010/main">
    <mc:Choice Requires="p14">
      <p:transition spd="slow" p14:dur="2000" advTm="632"/>
    </mc:Choice>
    <mc:Fallback xmlns="">
      <p:transition spd="slow" advTm="632"/>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t-IT"/>
          </a:p>
        </p:txBody>
      </p:sp>
      <p:sp>
        <p:nvSpPr>
          <p:cNvPr id="4" name="Slide Number Placeholder 3"/>
          <p:cNvSpPr>
            <a:spLocks noGrp="1"/>
          </p:cNvSpPr>
          <p:nvPr>
            <p:ph type="sldNum" idx="4"/>
          </p:nvPr>
        </p:nvSpPr>
        <p:spPr/>
        <p:txBody>
          <a:bodyPr/>
          <a:lstStyle/>
          <a:p>
            <a:pPr>
              <a:defRPr/>
            </a:pPr>
            <a:fld id="{FBBEB38A-3279-41FB-A41D-5ECB18A7E4DD}" type="slidenum">
              <a:rPr lang="it-IT" smtClean="0"/>
              <a:t>27</a:t>
            </a:fld>
            <a:endParaRPr lang="it-IT" dirty="0"/>
          </a:p>
        </p:txBody>
      </p:sp>
      <p:pic>
        <p:nvPicPr>
          <p:cNvPr id="5" name="Immagine 6">
            <a:extLst>
              <a:ext uri="{FF2B5EF4-FFF2-40B4-BE49-F238E27FC236}">
                <a16:creationId xmlns:a16="http://schemas.microsoft.com/office/drawing/2014/main" id="{15EBE503-FA9C-422D-84D4-4BD24A054401}"/>
              </a:ext>
            </a:extLst>
          </p:cNvPr>
          <p:cNvPicPr>
            <a:picLocks noGrp="1"/>
          </p:cNvPicPr>
          <p:nvPr>
            <p:ph idx="1"/>
          </p:nvPr>
        </p:nvPicPr>
        <p:blipFill>
          <a:blip r:embed="rId3"/>
          <a:stretch>
            <a:fillRect/>
          </a:stretch>
        </p:blipFill>
        <p:spPr>
          <a:xfrm>
            <a:off x="2053087" y="1570007"/>
            <a:ext cx="8484164" cy="4348163"/>
          </a:xfrm>
          <a:prstGeom prst="rect">
            <a:avLst/>
          </a:prstGeom>
        </p:spPr>
      </p:pic>
    </p:spTree>
    <p:extLst>
      <p:ext uri="{BB962C8B-B14F-4D97-AF65-F5344CB8AC3E}">
        <p14:creationId xmlns:p14="http://schemas.microsoft.com/office/powerpoint/2010/main" val="562104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0BB87042-A6E4-4A1D-B575-58461C9506A8}"/>
              </a:ext>
            </a:extLst>
          </p:cNvPr>
          <p:cNvSpPr>
            <a:spLocks noGrp="1"/>
          </p:cNvSpPr>
          <p:nvPr>
            <p:ph type="title"/>
          </p:nvPr>
        </p:nvSpPr>
        <p:spPr/>
        <p:txBody>
          <a:bodyPr/>
          <a:lstStyle/>
          <a:p>
            <a:r>
              <a:rPr lang="en-GB" smtClean="0"/>
              <a:t>Introduction</a:t>
            </a:r>
            <a:endParaRPr lang="en-GB" dirty="0"/>
          </a:p>
        </p:txBody>
      </p:sp>
      <p:sp>
        <p:nvSpPr>
          <p:cNvPr id="11" name="Content Placeholder 10"/>
          <p:cNvSpPr>
            <a:spLocks noGrp="1"/>
          </p:cNvSpPr>
          <p:nvPr>
            <p:ph idx="1"/>
          </p:nvPr>
        </p:nvSpPr>
        <p:spPr/>
        <p:txBody>
          <a:bodyPr/>
          <a:lstStyle/>
          <a:p>
            <a:r>
              <a:rPr lang="en-US" dirty="0"/>
              <a:t>PBPM types</a:t>
            </a:r>
          </a:p>
          <a:p>
            <a:pPr lvl="1"/>
            <a:r>
              <a:rPr lang="en-US" dirty="0"/>
              <a:t>metallic blades (photoemission)</a:t>
            </a:r>
          </a:p>
          <a:p>
            <a:pPr lvl="1"/>
            <a:r>
              <a:rPr lang="en-US" dirty="0"/>
              <a:t>photoconductivity, photodiodes </a:t>
            </a:r>
            <a:r>
              <a:rPr lang="en-US" dirty="0" smtClean="0"/>
              <a:t>(e-</a:t>
            </a:r>
            <a:r>
              <a:rPr lang="en-US" dirty="0"/>
              <a:t>/h+ generation)</a:t>
            </a:r>
          </a:p>
          <a:p>
            <a:pPr lvl="1"/>
            <a:r>
              <a:rPr lang="en-US" dirty="0"/>
              <a:t>thin film, screen-based PBPM </a:t>
            </a:r>
            <a:r>
              <a:rPr lang="en-US" dirty="0" smtClean="0"/>
              <a:t>(fluorescence</a:t>
            </a:r>
            <a:r>
              <a:rPr lang="en-US" dirty="0"/>
              <a:t>, scattering)</a:t>
            </a:r>
          </a:p>
          <a:p>
            <a:pPr lvl="1"/>
            <a:r>
              <a:rPr lang="en-US" dirty="0"/>
              <a:t>…</a:t>
            </a:r>
          </a:p>
          <a:p>
            <a:pPr marL="228600" lvl="1">
              <a:spcBef>
                <a:spcPts val="1000"/>
              </a:spcBef>
            </a:pPr>
            <a:endParaRPr lang="en-US" dirty="0"/>
          </a:p>
          <a:p>
            <a:pPr marL="228600" lvl="1">
              <a:spcBef>
                <a:spcPts val="1000"/>
              </a:spcBef>
            </a:pPr>
            <a:r>
              <a:rPr lang="en-US" sz="2800" dirty="0"/>
              <a:t>position estimation</a:t>
            </a:r>
            <a:endParaRPr lang="en-US" dirty="0"/>
          </a:p>
          <a:p>
            <a:pPr marL="685800" lvl="2">
              <a:spcBef>
                <a:spcPts val="1000"/>
              </a:spcBef>
            </a:pPr>
            <a:r>
              <a:rPr lang="en-US" sz="2400" dirty="0"/>
              <a:t>4 sensors </a:t>
            </a:r>
            <a:r>
              <a:rPr lang="en-US" sz="2400" dirty="0" smtClean="0"/>
              <a:t>→ center </a:t>
            </a:r>
            <a:r>
              <a:rPr lang="en-US" sz="2400" dirty="0"/>
              <a:t>of </a:t>
            </a:r>
            <a:r>
              <a:rPr lang="en-US" sz="2400" dirty="0" smtClean="0"/>
              <a:t>mass/difference </a:t>
            </a:r>
            <a:r>
              <a:rPr lang="en-US" sz="2400" dirty="0"/>
              <a:t>over sum</a:t>
            </a:r>
          </a:p>
          <a:p>
            <a:pPr marL="685800" lvl="2">
              <a:spcBef>
                <a:spcPts val="1000"/>
              </a:spcBef>
            </a:pPr>
            <a:r>
              <a:rPr lang="en-US" sz="2400" dirty="0" smtClean="0"/>
              <a:t>multiple </a:t>
            </a:r>
            <a:r>
              <a:rPr lang="en-US" sz="2400" dirty="0"/>
              <a:t>detectors →</a:t>
            </a:r>
            <a:r>
              <a:rPr lang="en-US" sz="2400" dirty="0" smtClean="0"/>
              <a:t> </a:t>
            </a:r>
            <a:r>
              <a:rPr lang="en-US" sz="2400" dirty="0"/>
              <a:t>imaging</a:t>
            </a:r>
          </a:p>
          <a:p>
            <a:endParaRPr lang="it-IT" dirty="0"/>
          </a:p>
        </p:txBody>
      </p:sp>
      <p:sp>
        <p:nvSpPr>
          <p:cNvPr id="9" name="Segnaposto numero diapositiva 8">
            <a:extLst>
              <a:ext uri="{FF2B5EF4-FFF2-40B4-BE49-F238E27FC236}">
                <a16:creationId xmlns:a16="http://schemas.microsoft.com/office/drawing/2014/main" id="{1E6E1791-F674-4B06-A3F6-24C55B70912C}"/>
              </a:ext>
            </a:extLst>
          </p:cNvPr>
          <p:cNvSpPr>
            <a:spLocks noGrp="1"/>
          </p:cNvSpPr>
          <p:nvPr>
            <p:ph type="sldNum" idx="4"/>
          </p:nvPr>
        </p:nvSpPr>
        <p:spPr/>
        <p:txBody>
          <a:bodyPr/>
          <a:lstStyle/>
          <a:p>
            <a:fld id="{FBBEB38A-3279-41FB-A41D-5ECB18A7E4DD}" type="slidenum">
              <a:rPr lang="it-IT" smtClean="0"/>
              <a:pPr/>
              <a:t>3</a:t>
            </a:fld>
            <a:endParaRPr lang="it-IT" dirty="0"/>
          </a:p>
        </p:txBody>
      </p:sp>
      <p:sp>
        <p:nvSpPr>
          <p:cNvPr id="7" name="Segnaposto contenuto 6">
            <a:extLst>
              <a:ext uri="{FF2B5EF4-FFF2-40B4-BE49-F238E27FC236}">
                <a16:creationId xmlns:a16="http://schemas.microsoft.com/office/drawing/2014/main" id="{1CB133E6-FD8C-4B33-A63D-19D791DDA5CA}"/>
              </a:ext>
            </a:extLst>
          </p:cNvPr>
          <p:cNvSpPr txBox="1">
            <a:spLocks/>
          </p:cNvSpPr>
          <p:nvPr/>
        </p:nvSpPr>
        <p:spPr>
          <a:xfrm>
            <a:off x="838200" y="1347537"/>
            <a:ext cx="10515600" cy="482942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dirty="0"/>
          </a:p>
        </p:txBody>
      </p:sp>
      <p:pic>
        <p:nvPicPr>
          <p:cNvPr id="16" name="Picture 15"/>
          <p:cNvPicPr>
            <a:picLocks noChangeAspect="1"/>
          </p:cNvPicPr>
          <p:nvPr/>
        </p:nvPicPr>
        <p:blipFill>
          <a:blip r:embed="rId3"/>
          <a:stretch>
            <a:fillRect/>
          </a:stretch>
        </p:blipFill>
        <p:spPr>
          <a:xfrm>
            <a:off x="8444154" y="3762250"/>
            <a:ext cx="3747846" cy="2224749"/>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90250" y="213148"/>
            <a:ext cx="2002267" cy="1867728"/>
          </a:xfrm>
          <a:prstGeom prst="rect">
            <a:avLst/>
          </a:prstGeom>
        </p:spPr>
      </p:pic>
      <p:sp>
        <p:nvSpPr>
          <p:cNvPr id="18" name="TextBox 17"/>
          <p:cNvSpPr txBox="1"/>
          <p:nvPr/>
        </p:nvSpPr>
        <p:spPr>
          <a:xfrm>
            <a:off x="9123252" y="1967455"/>
            <a:ext cx="3068748" cy="954107"/>
          </a:xfrm>
          <a:prstGeom prst="rect">
            <a:avLst/>
          </a:prstGeom>
          <a:noFill/>
        </p:spPr>
        <p:txBody>
          <a:bodyPr wrap="square" rtlCol="0">
            <a:spAutoFit/>
          </a:bodyPr>
          <a:lstStyle/>
          <a:p>
            <a:r>
              <a:rPr lang="en-US" sz="1400" dirty="0" smtClean="0"/>
              <a:t>[</a:t>
            </a:r>
            <a:r>
              <a:rPr lang="en-US" sz="1400" dirty="0" err="1" smtClean="0"/>
              <a:t>Krempaský</a:t>
            </a:r>
            <a:r>
              <a:rPr lang="en-US" sz="1400" dirty="0"/>
              <a:t>, J., and M. </a:t>
            </a:r>
            <a:r>
              <a:rPr lang="en-US" sz="1400" dirty="0" err="1"/>
              <a:t>Dehler</a:t>
            </a:r>
            <a:r>
              <a:rPr lang="en-US" sz="1400" dirty="0"/>
              <a:t>. "Impact of noise floor and structure vibrations on the photon beam stability at the SIS beamline." </a:t>
            </a:r>
            <a:r>
              <a:rPr lang="en-US" sz="1400" dirty="0" smtClean="0"/>
              <a:t>(</a:t>
            </a:r>
            <a:r>
              <a:rPr lang="en-US" sz="1400" dirty="0"/>
              <a:t>2002</a:t>
            </a:r>
            <a:r>
              <a:rPr lang="en-US" sz="1400" dirty="0" smtClean="0"/>
              <a:t>)]</a:t>
            </a:r>
            <a:endParaRPr lang="it-IT" sz="1400" dirty="0"/>
          </a:p>
        </p:txBody>
      </p:sp>
    </p:spTree>
    <p:extLst>
      <p:ext uri="{BB962C8B-B14F-4D97-AF65-F5344CB8AC3E}">
        <p14:creationId xmlns:p14="http://schemas.microsoft.com/office/powerpoint/2010/main" val="2038231842"/>
      </p:ext>
    </p:extLst>
  </p:cSld>
  <p:clrMapOvr>
    <a:masterClrMapping/>
  </p:clrMapOvr>
  <mc:AlternateContent xmlns:mc="http://schemas.openxmlformats.org/markup-compatibility/2006" xmlns:p14="http://schemas.microsoft.com/office/powerpoint/2010/main">
    <mc:Choice Requires="p14">
      <p:transition spd="slow" p14:dur="2000" advTm="2162"/>
    </mc:Choice>
    <mc:Fallback xmlns="">
      <p:transition spd="slow" advTm="2162"/>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PBPM challenges</a:t>
            </a:r>
            <a:endParaRPr lang="it-IT" dirty="0"/>
          </a:p>
        </p:txBody>
      </p:sp>
      <p:sp>
        <p:nvSpPr>
          <p:cNvPr id="3" name="Content Placeholder 2"/>
          <p:cNvSpPr>
            <a:spLocks noGrp="1"/>
          </p:cNvSpPr>
          <p:nvPr>
            <p:ph idx="1"/>
          </p:nvPr>
        </p:nvSpPr>
        <p:spPr>
          <a:xfrm>
            <a:off x="838200" y="1564105"/>
            <a:ext cx="10515600" cy="4612858"/>
          </a:xfrm>
        </p:spPr>
        <p:txBody>
          <a:bodyPr/>
          <a:lstStyle/>
          <a:p>
            <a:r>
              <a:rPr lang="en-US" dirty="0" smtClean="0"/>
              <a:t>distinguish between bending magnet (BM) and insertion device (ID) radiation </a:t>
            </a:r>
          </a:p>
          <a:p>
            <a:r>
              <a:rPr lang="en-US" dirty="0" smtClean="0"/>
              <a:t>non-destructive operation (usable during user </a:t>
            </a:r>
            <a:r>
              <a:rPr lang="en-US" dirty="0" err="1" smtClean="0"/>
              <a:t>beamtime</a:t>
            </a:r>
            <a:r>
              <a:rPr lang="en-US" dirty="0" smtClean="0"/>
              <a:t>)</a:t>
            </a:r>
          </a:p>
          <a:p>
            <a:pPr marL="0" indent="0">
              <a:buNone/>
            </a:pPr>
            <a:endParaRPr lang="en-US" dirty="0" smtClean="0"/>
          </a:p>
          <a:p>
            <a:pPr marL="0" indent="0">
              <a:buNone/>
            </a:pPr>
            <a:r>
              <a:rPr lang="en-US" dirty="0" smtClean="0"/>
              <a:t>Additional complexities introduced by next-generation machines:</a:t>
            </a:r>
          </a:p>
          <a:p>
            <a:r>
              <a:rPr lang="en-US" dirty="0" smtClean="0"/>
              <a:t>higher power dissipation</a:t>
            </a:r>
          </a:p>
          <a:p>
            <a:r>
              <a:rPr lang="en-US" dirty="0" smtClean="0"/>
              <a:t>absence of beam “tails” to intercept</a:t>
            </a:r>
          </a:p>
          <a:p>
            <a:pPr marL="0" indent="0">
              <a:buNone/>
            </a:pPr>
            <a:endParaRPr lang="en-US" dirty="0"/>
          </a:p>
          <a:p>
            <a:endParaRPr lang="en-US" dirty="0"/>
          </a:p>
        </p:txBody>
      </p:sp>
      <p:sp>
        <p:nvSpPr>
          <p:cNvPr id="4" name="Slide Number Placeholder 3"/>
          <p:cNvSpPr>
            <a:spLocks noGrp="1"/>
          </p:cNvSpPr>
          <p:nvPr>
            <p:ph type="sldNum" idx="4"/>
          </p:nvPr>
        </p:nvSpPr>
        <p:spPr/>
        <p:txBody>
          <a:bodyPr/>
          <a:lstStyle/>
          <a:p>
            <a:pPr>
              <a:defRPr/>
            </a:pPr>
            <a:fld id="{FBBEB38A-3279-41FB-A41D-5ECB18A7E4DD}" type="slidenum">
              <a:rPr lang="it-IT" smtClean="0"/>
              <a:t>4</a:t>
            </a:fld>
            <a:endParaRPr lang="it-IT" dirty="0"/>
          </a:p>
        </p:txBody>
      </p:sp>
    </p:spTree>
    <p:extLst>
      <p:ext uri="{BB962C8B-B14F-4D97-AF65-F5344CB8AC3E}">
        <p14:creationId xmlns:p14="http://schemas.microsoft.com/office/powerpoint/2010/main" val="3767301365"/>
      </p:ext>
    </p:extLst>
  </p:cSld>
  <p:clrMapOvr>
    <a:masterClrMapping/>
  </p:clrMapOvr>
  <mc:AlternateContent xmlns:mc="http://schemas.openxmlformats.org/markup-compatibility/2006" xmlns:p14="http://schemas.microsoft.com/office/powerpoint/2010/main">
    <mc:Choice Requires="p14">
      <p:transition spd="slow" p14:dur="2000" advTm="1632"/>
    </mc:Choice>
    <mc:Fallback xmlns="">
      <p:transition spd="slow" advTm="1632"/>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t>
            </a:r>
            <a:r>
              <a:rPr lang="en-US" dirty="0" err="1" smtClean="0"/>
              <a:t>SiC</a:t>
            </a:r>
            <a:r>
              <a:rPr lang="en-US" dirty="0" smtClean="0"/>
              <a:t>?</a:t>
            </a:r>
            <a:endParaRPr lang="it-IT" dirty="0"/>
          </a:p>
        </p:txBody>
      </p:sp>
      <p:sp>
        <p:nvSpPr>
          <p:cNvPr id="4" name="Slide Number Placeholder 3"/>
          <p:cNvSpPr>
            <a:spLocks noGrp="1"/>
          </p:cNvSpPr>
          <p:nvPr>
            <p:ph type="sldNum" idx="4"/>
          </p:nvPr>
        </p:nvSpPr>
        <p:spPr/>
        <p:txBody>
          <a:bodyPr/>
          <a:lstStyle/>
          <a:p>
            <a:pPr>
              <a:defRPr/>
            </a:pPr>
            <a:fld id="{FBBEB38A-3279-41FB-A41D-5ECB18A7E4DD}" type="slidenum">
              <a:rPr lang="it-IT" smtClean="0"/>
              <a:t>5</a:t>
            </a:fld>
            <a:endParaRPr lang="it-IT" dirty="0"/>
          </a:p>
        </p:txBody>
      </p:sp>
      <p:graphicFrame>
        <p:nvGraphicFramePr>
          <p:cNvPr id="5" name="Table 4"/>
          <p:cNvGraphicFramePr>
            <a:graphicFrameLocks noGrp="1"/>
          </p:cNvGraphicFramePr>
          <p:nvPr>
            <p:extLst>
              <p:ext uri="{D42A27DB-BD31-4B8C-83A1-F6EECF244321}">
                <p14:modId xmlns:p14="http://schemas.microsoft.com/office/powerpoint/2010/main" val="3966687205"/>
              </p:ext>
            </p:extLst>
          </p:nvPr>
        </p:nvGraphicFramePr>
        <p:xfrm>
          <a:off x="833118" y="1228292"/>
          <a:ext cx="7218946" cy="4287520"/>
        </p:xfrm>
        <a:graphic>
          <a:graphicData uri="http://schemas.openxmlformats.org/drawingml/2006/table">
            <a:tbl>
              <a:tblPr firstRow="1" bandRow="1">
                <a:tableStyleId>{5940675A-B579-460E-94D1-54222C63F5DA}</a:tableStyleId>
              </a:tblPr>
              <a:tblGrid>
                <a:gridCol w="3188455">
                  <a:extLst>
                    <a:ext uri="{9D8B030D-6E8A-4147-A177-3AD203B41FA5}">
                      <a16:colId xmlns:a16="http://schemas.microsoft.com/office/drawing/2014/main" val="20000"/>
                    </a:ext>
                  </a:extLst>
                </a:gridCol>
                <a:gridCol w="1091057">
                  <a:extLst>
                    <a:ext uri="{9D8B030D-6E8A-4147-A177-3AD203B41FA5}">
                      <a16:colId xmlns:a16="http://schemas.microsoft.com/office/drawing/2014/main" val="20001"/>
                    </a:ext>
                  </a:extLst>
                </a:gridCol>
                <a:gridCol w="924189">
                  <a:extLst>
                    <a:ext uri="{9D8B030D-6E8A-4147-A177-3AD203B41FA5}">
                      <a16:colId xmlns:a16="http://schemas.microsoft.com/office/drawing/2014/main" val="20002"/>
                    </a:ext>
                  </a:extLst>
                </a:gridCol>
                <a:gridCol w="935481">
                  <a:extLst>
                    <a:ext uri="{9D8B030D-6E8A-4147-A177-3AD203B41FA5}">
                      <a16:colId xmlns:a16="http://schemas.microsoft.com/office/drawing/2014/main" val="20003"/>
                    </a:ext>
                  </a:extLst>
                </a:gridCol>
                <a:gridCol w="1079764">
                  <a:extLst>
                    <a:ext uri="{9D8B030D-6E8A-4147-A177-3AD203B41FA5}">
                      <a16:colId xmlns:a16="http://schemas.microsoft.com/office/drawing/2014/main" val="2431948064"/>
                    </a:ext>
                  </a:extLst>
                </a:gridCol>
              </a:tblGrid>
              <a:tr h="254226">
                <a:tc>
                  <a:txBody>
                    <a:bodyPr/>
                    <a:lstStyle/>
                    <a:p>
                      <a:pPr algn="ctr"/>
                      <a:r>
                        <a:rPr lang="en-US" sz="1600" b="1" dirty="0" smtClean="0">
                          <a:solidFill>
                            <a:schemeClr val="bg1"/>
                          </a:solidFill>
                          <a:latin typeface="Arial" panose="020B0604020202020204" pitchFamily="34" charset="0"/>
                          <a:cs typeface="Arial" panose="020B0604020202020204" pitchFamily="34" charset="0"/>
                        </a:rPr>
                        <a:t>Property</a:t>
                      </a:r>
                      <a:endParaRPr lang="it-IT" sz="1600" b="1" dirty="0">
                        <a:solidFill>
                          <a:schemeClr val="bg1"/>
                        </a:solidFill>
                        <a:latin typeface="Arial" panose="020B0604020202020204" pitchFamily="34" charset="0"/>
                        <a:cs typeface="Arial" panose="020B0604020202020204" pitchFamily="34" charset="0"/>
                      </a:endParaRPr>
                    </a:p>
                  </a:txBody>
                  <a:tcPr anchor="ctr">
                    <a:solidFill>
                      <a:srgbClr val="0081C2"/>
                    </a:solidFill>
                  </a:tcPr>
                </a:tc>
                <a:tc>
                  <a:txBody>
                    <a:bodyPr/>
                    <a:lstStyle/>
                    <a:p>
                      <a:pPr algn="ctr"/>
                      <a:r>
                        <a:rPr lang="en-US" sz="1600" b="1" dirty="0" smtClean="0">
                          <a:solidFill>
                            <a:schemeClr val="bg1"/>
                          </a:solidFill>
                          <a:latin typeface="Arial" panose="020B0604020202020204" pitchFamily="34" charset="0"/>
                          <a:cs typeface="Arial" panose="020B0604020202020204" pitchFamily="34" charset="0"/>
                        </a:rPr>
                        <a:t>Unit</a:t>
                      </a:r>
                      <a:endParaRPr lang="it-IT" sz="1600" b="1" dirty="0">
                        <a:solidFill>
                          <a:schemeClr val="bg1"/>
                        </a:solidFill>
                        <a:latin typeface="Arial" panose="020B0604020202020204" pitchFamily="34" charset="0"/>
                        <a:cs typeface="Arial" panose="020B0604020202020204" pitchFamily="34" charset="0"/>
                      </a:endParaRPr>
                    </a:p>
                  </a:txBody>
                  <a:tcPr anchor="ctr">
                    <a:solidFill>
                      <a:srgbClr val="0081C2"/>
                    </a:solidFill>
                  </a:tcPr>
                </a:tc>
                <a:tc>
                  <a:txBody>
                    <a:bodyPr/>
                    <a:lstStyle/>
                    <a:p>
                      <a:pPr algn="ctr"/>
                      <a:r>
                        <a:rPr lang="en-US" sz="1600" b="1" dirty="0" smtClean="0">
                          <a:solidFill>
                            <a:schemeClr val="bg1"/>
                          </a:solidFill>
                          <a:latin typeface="Arial" panose="020B0604020202020204" pitchFamily="34" charset="0"/>
                          <a:cs typeface="Arial" panose="020B0604020202020204" pitchFamily="34" charset="0"/>
                        </a:rPr>
                        <a:t>Si</a:t>
                      </a:r>
                      <a:endParaRPr lang="it-IT" sz="1600" b="1" dirty="0">
                        <a:solidFill>
                          <a:schemeClr val="bg1"/>
                        </a:solidFill>
                        <a:latin typeface="Arial" panose="020B0604020202020204" pitchFamily="34" charset="0"/>
                        <a:cs typeface="Arial" panose="020B0604020202020204" pitchFamily="34" charset="0"/>
                      </a:endParaRPr>
                    </a:p>
                  </a:txBody>
                  <a:tcPr anchor="ctr">
                    <a:lnR w="28575" cap="flat" cmpd="sng" algn="ctr">
                      <a:solidFill>
                        <a:srgbClr val="FF0000"/>
                      </a:solidFill>
                      <a:prstDash val="solid"/>
                      <a:round/>
                      <a:headEnd type="none" w="med" len="med"/>
                      <a:tailEnd type="none" w="med" len="med"/>
                    </a:lnR>
                    <a:solidFill>
                      <a:srgbClr val="0081C2"/>
                    </a:solidFill>
                  </a:tcPr>
                </a:tc>
                <a:tc>
                  <a:txBody>
                    <a:bodyPr/>
                    <a:lstStyle/>
                    <a:p>
                      <a:pPr algn="ctr"/>
                      <a:r>
                        <a:rPr lang="en-US" sz="1600" b="1" dirty="0" err="1" smtClean="0">
                          <a:solidFill>
                            <a:schemeClr val="bg1"/>
                          </a:solidFill>
                          <a:latin typeface="Arial" panose="020B0604020202020204" pitchFamily="34" charset="0"/>
                          <a:cs typeface="Arial" panose="020B0604020202020204" pitchFamily="34" charset="0"/>
                        </a:rPr>
                        <a:t>SiC</a:t>
                      </a:r>
                      <a:endParaRPr lang="en-US" sz="1600" b="1" dirty="0" smtClean="0">
                        <a:solidFill>
                          <a:schemeClr val="bg1"/>
                        </a:solidFill>
                        <a:latin typeface="Arial" panose="020B0604020202020204" pitchFamily="34" charset="0"/>
                        <a:cs typeface="Arial" panose="020B0604020202020204" pitchFamily="34" charset="0"/>
                      </a:endParaRPr>
                    </a:p>
                    <a:p>
                      <a:pPr algn="ctr"/>
                      <a:r>
                        <a:rPr lang="en-US" sz="1600" b="1" dirty="0" smtClean="0">
                          <a:solidFill>
                            <a:schemeClr val="bg1"/>
                          </a:solidFill>
                          <a:latin typeface="Arial" panose="020B0604020202020204" pitchFamily="34" charset="0"/>
                          <a:cs typeface="Arial" panose="020B0604020202020204" pitchFamily="34" charset="0"/>
                        </a:rPr>
                        <a:t> (4H)</a:t>
                      </a:r>
                      <a:endParaRPr lang="it-IT" sz="1600" b="1" dirty="0">
                        <a:solidFill>
                          <a:schemeClr val="bg1"/>
                        </a:solidFill>
                        <a:latin typeface="Arial" panose="020B0604020202020204" pitchFamily="34" charset="0"/>
                        <a:cs typeface="Arial" panose="020B0604020202020204" pitchFamily="34" charset="0"/>
                      </a:endParaRPr>
                    </a:p>
                  </a:txBody>
                  <a:tcPr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solidFill>
                      <a:srgbClr val="0081C2"/>
                    </a:solidFill>
                  </a:tcPr>
                </a:tc>
                <a:tc>
                  <a:txBody>
                    <a:bodyPr/>
                    <a:lstStyle/>
                    <a:p>
                      <a:pPr algn="ctr"/>
                      <a:r>
                        <a:rPr lang="it-IT" sz="1600" b="1" dirty="0" smtClean="0">
                          <a:solidFill>
                            <a:schemeClr val="bg1"/>
                          </a:solidFill>
                          <a:latin typeface="Arial" panose="020B0604020202020204" pitchFamily="34" charset="0"/>
                          <a:cs typeface="Arial" panose="020B0604020202020204" pitchFamily="34" charset="0"/>
                        </a:rPr>
                        <a:t>CVD</a:t>
                      </a:r>
                    </a:p>
                    <a:p>
                      <a:pPr algn="ctr"/>
                      <a:r>
                        <a:rPr lang="it-IT" sz="1600" b="1" dirty="0" smtClean="0">
                          <a:solidFill>
                            <a:schemeClr val="bg1"/>
                          </a:solidFill>
                          <a:latin typeface="Arial" panose="020B0604020202020204" pitchFamily="34" charset="0"/>
                          <a:cs typeface="Arial" panose="020B0604020202020204" pitchFamily="34" charset="0"/>
                        </a:rPr>
                        <a:t>diamond</a:t>
                      </a:r>
                      <a:endParaRPr lang="it-IT" sz="1600" b="1" dirty="0">
                        <a:solidFill>
                          <a:schemeClr val="bg1"/>
                        </a:solidFill>
                        <a:latin typeface="Arial" panose="020B0604020202020204" pitchFamily="34" charset="0"/>
                        <a:cs typeface="Arial" panose="020B0604020202020204" pitchFamily="34" charset="0"/>
                      </a:endParaRPr>
                    </a:p>
                  </a:txBody>
                  <a:tcPr anchor="ctr">
                    <a:lnL w="28575" cap="flat" cmpd="sng" algn="ctr">
                      <a:solidFill>
                        <a:srgbClr val="FF0000"/>
                      </a:solidFill>
                      <a:prstDash val="solid"/>
                      <a:round/>
                      <a:headEnd type="none" w="med" len="med"/>
                      <a:tailEnd type="none" w="med" len="med"/>
                    </a:lnL>
                    <a:solidFill>
                      <a:srgbClr val="0081C2"/>
                    </a:solidFill>
                  </a:tcPr>
                </a:tc>
                <a:extLst>
                  <a:ext uri="{0D108BD9-81ED-4DB2-BD59-A6C34878D82A}">
                    <a16:rowId xmlns:a16="http://schemas.microsoft.com/office/drawing/2014/main" val="10000"/>
                  </a:ext>
                </a:extLst>
              </a:tr>
              <a:tr h="370840">
                <a:tc>
                  <a:txBody>
                    <a:bodyPr/>
                    <a:lstStyle/>
                    <a:p>
                      <a:r>
                        <a:rPr lang="en-US" sz="1400" dirty="0" smtClean="0">
                          <a:latin typeface="Arial" panose="020B0604020202020204" pitchFamily="34" charset="0"/>
                          <a:cs typeface="Arial" panose="020B0604020202020204" pitchFamily="34" charset="0"/>
                        </a:rPr>
                        <a:t>Band gap</a:t>
                      </a:r>
                      <a:endParaRPr lang="it-IT" sz="1400" dirty="0">
                        <a:latin typeface="Arial" panose="020B0604020202020204" pitchFamily="34" charset="0"/>
                        <a:cs typeface="Arial" panose="020B0604020202020204" pitchFamily="34" charset="0"/>
                      </a:endParaRPr>
                    </a:p>
                  </a:txBody>
                  <a:tcPr anchor="ctr"/>
                </a:tc>
                <a:tc>
                  <a:txBody>
                    <a:bodyPr/>
                    <a:lstStyle/>
                    <a:p>
                      <a:r>
                        <a:rPr lang="en-US" sz="1400" dirty="0" smtClean="0">
                          <a:latin typeface="Arial" panose="020B0604020202020204" pitchFamily="34" charset="0"/>
                          <a:cs typeface="Arial" panose="020B0604020202020204" pitchFamily="34" charset="0"/>
                        </a:rPr>
                        <a:t>eV</a:t>
                      </a:r>
                      <a:endParaRPr lang="it-IT" sz="1400" dirty="0">
                        <a:latin typeface="Arial" panose="020B0604020202020204" pitchFamily="34" charset="0"/>
                        <a:cs typeface="Arial" panose="020B0604020202020204" pitchFamily="34" charset="0"/>
                      </a:endParaRPr>
                    </a:p>
                  </a:txBody>
                  <a:tcPr anchor="ctr"/>
                </a:tc>
                <a:tc>
                  <a:txBody>
                    <a:bodyPr/>
                    <a:lstStyle/>
                    <a:p>
                      <a:r>
                        <a:rPr lang="en-US" sz="1400" dirty="0" smtClean="0">
                          <a:latin typeface="Arial" panose="020B0604020202020204" pitchFamily="34" charset="0"/>
                          <a:cs typeface="Arial" panose="020B0604020202020204" pitchFamily="34" charset="0"/>
                        </a:rPr>
                        <a:t>1.12</a:t>
                      </a:r>
                      <a:endParaRPr lang="it-IT" sz="1400" dirty="0">
                        <a:latin typeface="Arial" panose="020B0604020202020204" pitchFamily="34" charset="0"/>
                        <a:cs typeface="Arial" panose="020B0604020202020204" pitchFamily="34" charset="0"/>
                      </a:endParaRPr>
                    </a:p>
                  </a:txBody>
                  <a:tcPr anchor="ctr">
                    <a:lnR w="28575" cap="flat" cmpd="sng" algn="ctr">
                      <a:solidFill>
                        <a:srgbClr val="FF0000"/>
                      </a:solidFill>
                      <a:prstDash val="solid"/>
                      <a:round/>
                      <a:headEnd type="none" w="med" len="med"/>
                      <a:tailEnd type="none" w="med" len="med"/>
                    </a:lnR>
                  </a:tcPr>
                </a:tc>
                <a:tc>
                  <a:txBody>
                    <a:bodyPr/>
                    <a:lstStyle/>
                    <a:p>
                      <a:r>
                        <a:rPr lang="en-US" sz="1400" dirty="0" smtClean="0">
                          <a:latin typeface="Arial" panose="020B0604020202020204" pitchFamily="34" charset="0"/>
                          <a:cs typeface="Arial" panose="020B0604020202020204" pitchFamily="34" charset="0"/>
                        </a:rPr>
                        <a:t>3.26</a:t>
                      </a:r>
                      <a:endParaRPr lang="it-IT" sz="1400" dirty="0">
                        <a:latin typeface="Arial" panose="020B0604020202020204" pitchFamily="34" charset="0"/>
                        <a:cs typeface="Arial" panose="020B0604020202020204" pitchFamily="34" charset="0"/>
                      </a:endParaRPr>
                    </a:p>
                  </a:txBody>
                  <a:tcPr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tcPr>
                </a:tc>
                <a:tc>
                  <a:txBody>
                    <a:bodyPr/>
                    <a:lstStyle/>
                    <a:p>
                      <a:r>
                        <a:rPr lang="it-IT" sz="1400" dirty="0" smtClean="0">
                          <a:latin typeface="Arial" panose="020B0604020202020204" pitchFamily="34" charset="0"/>
                          <a:cs typeface="Arial" panose="020B0604020202020204" pitchFamily="34" charset="0"/>
                        </a:rPr>
                        <a:t>5.47</a:t>
                      </a:r>
                      <a:endParaRPr lang="it-IT" sz="1400" dirty="0">
                        <a:latin typeface="Arial" panose="020B0604020202020204" pitchFamily="34" charset="0"/>
                        <a:cs typeface="Arial" panose="020B0604020202020204" pitchFamily="34" charset="0"/>
                      </a:endParaRPr>
                    </a:p>
                  </a:txBody>
                  <a:tcPr anchor="ctr">
                    <a:lnL w="28575" cap="flat" cmpd="sng" algn="ctr">
                      <a:solidFill>
                        <a:srgbClr val="FF0000"/>
                      </a:solidFill>
                      <a:prstDash val="solid"/>
                      <a:round/>
                      <a:headEnd type="none" w="med" len="med"/>
                      <a:tailEnd type="none" w="med" len="med"/>
                    </a:lnL>
                  </a:tcPr>
                </a:tc>
                <a:extLst>
                  <a:ext uri="{0D108BD9-81ED-4DB2-BD59-A6C34878D82A}">
                    <a16:rowId xmlns:a16="http://schemas.microsoft.com/office/drawing/2014/main" val="10001"/>
                  </a:ext>
                </a:extLst>
              </a:tr>
              <a:tr h="370840">
                <a:tc>
                  <a:txBody>
                    <a:bodyPr/>
                    <a:lstStyle/>
                    <a:p>
                      <a:r>
                        <a:rPr lang="en-US" sz="1400" dirty="0" smtClean="0">
                          <a:latin typeface="Arial" panose="020B0604020202020204" pitchFamily="34" charset="0"/>
                          <a:cs typeface="Arial" panose="020B0604020202020204" pitchFamily="34" charset="0"/>
                        </a:rPr>
                        <a:t>Resistivity</a:t>
                      </a:r>
                      <a:endParaRPr lang="it-IT" sz="1400" dirty="0">
                        <a:latin typeface="Arial" panose="020B0604020202020204" pitchFamily="34" charset="0"/>
                        <a:cs typeface="Arial" panose="020B0604020202020204" pitchFamily="34" charset="0"/>
                      </a:endParaRPr>
                    </a:p>
                  </a:txBody>
                  <a:tcPr anchor="ctr"/>
                </a:tc>
                <a:tc>
                  <a:txBody>
                    <a:bodyPr/>
                    <a:lstStyle/>
                    <a:p>
                      <a:r>
                        <a:rPr lang="el-GR" sz="1400" b="0" dirty="0" smtClean="0">
                          <a:latin typeface="Arial" panose="020B0604020202020204" pitchFamily="34" charset="0"/>
                          <a:cs typeface="Arial" panose="020B0604020202020204" pitchFamily="34" charset="0"/>
                        </a:rPr>
                        <a:t>Ω</a:t>
                      </a:r>
                      <a:r>
                        <a:rPr lang="en-US" sz="1400" b="0" dirty="0" smtClean="0">
                          <a:latin typeface="Arial" panose="020B0604020202020204" pitchFamily="34" charset="0"/>
                          <a:cs typeface="Arial" panose="020B0604020202020204" pitchFamily="34" charset="0"/>
                        </a:rPr>
                        <a:t> cm</a:t>
                      </a:r>
                      <a:endParaRPr lang="it-IT" sz="1400" b="0" dirty="0">
                        <a:latin typeface="Arial" panose="020B0604020202020204" pitchFamily="34" charset="0"/>
                        <a:cs typeface="Arial" panose="020B0604020202020204" pitchFamily="34" charset="0"/>
                      </a:endParaRPr>
                    </a:p>
                  </a:txBody>
                  <a:tcPr anchor="ctr"/>
                </a:tc>
                <a:tc>
                  <a:txBody>
                    <a:bodyPr/>
                    <a:lstStyle/>
                    <a:p>
                      <a:pPr algn="l"/>
                      <a:r>
                        <a:rPr lang="it-IT" sz="1400" b="1" dirty="0" smtClean="0"/>
                        <a:t>≈</a:t>
                      </a:r>
                      <a:r>
                        <a:rPr lang="en-US" sz="1400" dirty="0" smtClean="0">
                          <a:latin typeface="Arial" panose="020B0604020202020204" pitchFamily="34" charset="0"/>
                          <a:cs typeface="Arial" panose="020B0604020202020204" pitchFamily="34" charset="0"/>
                        </a:rPr>
                        <a:t>10</a:t>
                      </a:r>
                      <a:r>
                        <a:rPr lang="en-US" sz="1400" baseline="30000" dirty="0" smtClean="0">
                          <a:latin typeface="Arial" panose="020B0604020202020204" pitchFamily="34" charset="0"/>
                          <a:cs typeface="Arial" panose="020B0604020202020204" pitchFamily="34" charset="0"/>
                        </a:rPr>
                        <a:t>5</a:t>
                      </a:r>
                      <a:endParaRPr lang="it-IT" sz="1400" baseline="30000" dirty="0">
                        <a:latin typeface="Arial" panose="020B0604020202020204" pitchFamily="34" charset="0"/>
                        <a:cs typeface="Arial" panose="020B0604020202020204" pitchFamily="34" charset="0"/>
                      </a:endParaRPr>
                    </a:p>
                  </a:txBody>
                  <a:tcPr anchor="ctr">
                    <a:lnR w="28575" cap="flat" cmpd="sng" algn="ctr">
                      <a:solidFill>
                        <a:srgbClr val="FF0000"/>
                      </a:solidFill>
                      <a:prstDash val="solid"/>
                      <a:round/>
                      <a:headEnd type="none" w="med" len="med"/>
                      <a:tailEnd type="none" w="med" len="med"/>
                    </a:lnR>
                  </a:tcPr>
                </a:tc>
                <a:tc>
                  <a:txBody>
                    <a:bodyPr/>
                    <a:lstStyle/>
                    <a:p>
                      <a:r>
                        <a:rPr lang="it-IT" sz="1400" b="1" dirty="0" smtClean="0"/>
                        <a:t>≈</a:t>
                      </a:r>
                      <a:r>
                        <a:rPr lang="en-US" sz="1400" dirty="0" smtClean="0">
                          <a:latin typeface="Arial" panose="020B0604020202020204" pitchFamily="34" charset="0"/>
                          <a:cs typeface="Arial" panose="020B0604020202020204" pitchFamily="34" charset="0"/>
                        </a:rPr>
                        <a:t>10</a:t>
                      </a:r>
                      <a:r>
                        <a:rPr lang="en-US" sz="1400" baseline="30000" dirty="0" smtClean="0">
                          <a:latin typeface="Arial" panose="020B0604020202020204" pitchFamily="34" charset="0"/>
                          <a:cs typeface="Arial" panose="020B0604020202020204" pitchFamily="34" charset="0"/>
                        </a:rPr>
                        <a:t>10</a:t>
                      </a:r>
                      <a:endParaRPr lang="it-IT" sz="1400" baseline="30000" dirty="0">
                        <a:latin typeface="Arial" panose="020B0604020202020204" pitchFamily="34" charset="0"/>
                        <a:cs typeface="Arial" panose="020B0604020202020204" pitchFamily="34" charset="0"/>
                      </a:endParaRPr>
                    </a:p>
                  </a:txBody>
                  <a:tcPr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noFill/>
                  </a:tcPr>
                </a:tc>
                <a:tc>
                  <a:txBody>
                    <a:bodyPr/>
                    <a:lstStyle/>
                    <a:p>
                      <a:r>
                        <a:rPr lang="it-IT" sz="1400" baseline="0" dirty="0" smtClean="0">
                          <a:latin typeface="Arial" panose="020B0604020202020204" pitchFamily="34" charset="0"/>
                          <a:cs typeface="Arial" panose="020B0604020202020204" pitchFamily="34" charset="0"/>
                        </a:rPr>
                        <a:t>&gt;10</a:t>
                      </a:r>
                      <a:r>
                        <a:rPr lang="it-IT" sz="1400" baseline="30000" dirty="0" smtClean="0">
                          <a:latin typeface="Arial" panose="020B0604020202020204" pitchFamily="34" charset="0"/>
                          <a:cs typeface="Arial" panose="020B0604020202020204" pitchFamily="34" charset="0"/>
                        </a:rPr>
                        <a:t>12</a:t>
                      </a:r>
                      <a:endParaRPr lang="it-IT" sz="1400" baseline="30000" dirty="0">
                        <a:latin typeface="Arial" panose="020B0604020202020204" pitchFamily="34" charset="0"/>
                        <a:cs typeface="Arial" panose="020B0604020202020204" pitchFamily="34" charset="0"/>
                      </a:endParaRPr>
                    </a:p>
                  </a:txBody>
                  <a:tcPr anchor="ctr">
                    <a:lnL w="28575" cap="flat" cmpd="sng" algn="ctr">
                      <a:solidFill>
                        <a:srgbClr val="FF0000"/>
                      </a:solidFill>
                      <a:prstDash val="solid"/>
                      <a:round/>
                      <a:headEnd type="none" w="med" len="med"/>
                      <a:tailEnd type="none" w="med" len="med"/>
                    </a:lnL>
                    <a:noFill/>
                  </a:tcPr>
                </a:tc>
                <a:extLst>
                  <a:ext uri="{0D108BD9-81ED-4DB2-BD59-A6C34878D82A}">
                    <a16:rowId xmlns:a16="http://schemas.microsoft.com/office/drawing/2014/main" val="10002"/>
                  </a:ext>
                </a:extLst>
              </a:tr>
              <a:tr h="370840">
                <a:tc>
                  <a:txBody>
                    <a:bodyPr/>
                    <a:lstStyle/>
                    <a:p>
                      <a:r>
                        <a:rPr lang="en-US" sz="1400" dirty="0" smtClean="0">
                          <a:latin typeface="Arial" panose="020B0604020202020204" pitchFamily="34" charset="0"/>
                          <a:cs typeface="Arial" panose="020B0604020202020204" pitchFamily="34" charset="0"/>
                        </a:rPr>
                        <a:t>Electron mobility</a:t>
                      </a:r>
                      <a:endParaRPr lang="it-IT" sz="1400" dirty="0">
                        <a:latin typeface="Arial" panose="020B0604020202020204" pitchFamily="34" charset="0"/>
                        <a:cs typeface="Arial" panose="020B060402020202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Arial" panose="020B0604020202020204" pitchFamily="34" charset="0"/>
                          <a:cs typeface="Arial" panose="020B0604020202020204" pitchFamily="34" charset="0"/>
                        </a:rPr>
                        <a:t>cm</a:t>
                      </a:r>
                      <a:r>
                        <a:rPr lang="en-US" sz="1400" baseline="30000" dirty="0" smtClean="0">
                          <a:latin typeface="Arial" panose="020B0604020202020204" pitchFamily="34" charset="0"/>
                          <a:cs typeface="Arial" panose="020B0604020202020204" pitchFamily="34" charset="0"/>
                        </a:rPr>
                        <a:t>2 </a:t>
                      </a:r>
                      <a:r>
                        <a:rPr lang="en-US" sz="1400" dirty="0" smtClean="0">
                          <a:latin typeface="Arial" panose="020B0604020202020204" pitchFamily="34" charset="0"/>
                          <a:cs typeface="Arial" panose="020B0604020202020204" pitchFamily="34" charset="0"/>
                        </a:rPr>
                        <a:t>V</a:t>
                      </a:r>
                      <a:r>
                        <a:rPr lang="en-US" sz="1400" baseline="30000" dirty="0" smtClean="0">
                          <a:latin typeface="Arial" panose="020B0604020202020204" pitchFamily="34" charset="0"/>
                          <a:cs typeface="Arial" panose="020B0604020202020204" pitchFamily="34" charset="0"/>
                        </a:rPr>
                        <a:t>-1 </a:t>
                      </a:r>
                      <a:r>
                        <a:rPr lang="en-US" sz="1400" dirty="0" smtClean="0">
                          <a:latin typeface="Arial" panose="020B0604020202020204" pitchFamily="34" charset="0"/>
                          <a:cs typeface="Arial" panose="020B0604020202020204" pitchFamily="34" charset="0"/>
                        </a:rPr>
                        <a:t>s</a:t>
                      </a:r>
                      <a:r>
                        <a:rPr lang="en-US" sz="1400" baseline="30000" dirty="0" smtClean="0">
                          <a:latin typeface="Arial" panose="020B0604020202020204" pitchFamily="34" charset="0"/>
                          <a:cs typeface="Arial" panose="020B0604020202020204" pitchFamily="34" charset="0"/>
                        </a:rPr>
                        <a:t>-1</a:t>
                      </a:r>
                      <a:endParaRPr lang="it-IT" sz="1400" baseline="30000" dirty="0">
                        <a:latin typeface="Arial" panose="020B0604020202020204" pitchFamily="34" charset="0"/>
                        <a:cs typeface="Arial" panose="020B0604020202020204" pitchFamily="34" charset="0"/>
                      </a:endParaRPr>
                    </a:p>
                  </a:txBody>
                  <a:tcPr anchor="ctr"/>
                </a:tc>
                <a:tc>
                  <a:txBody>
                    <a:bodyPr/>
                    <a:lstStyle/>
                    <a:p>
                      <a:r>
                        <a:rPr lang="en-US" sz="1400" dirty="0" smtClean="0">
                          <a:latin typeface="Arial" panose="020B0604020202020204" pitchFamily="34" charset="0"/>
                          <a:cs typeface="Arial" panose="020B0604020202020204" pitchFamily="34" charset="0"/>
                        </a:rPr>
                        <a:t>1500</a:t>
                      </a:r>
                      <a:endParaRPr lang="it-IT" sz="1400" dirty="0">
                        <a:latin typeface="Arial" panose="020B0604020202020204" pitchFamily="34" charset="0"/>
                        <a:cs typeface="Arial" panose="020B0604020202020204" pitchFamily="34" charset="0"/>
                      </a:endParaRPr>
                    </a:p>
                  </a:txBody>
                  <a:tcPr anchor="ctr">
                    <a:lnR w="28575" cap="flat" cmpd="sng" algn="ctr">
                      <a:solidFill>
                        <a:srgbClr val="FF0000"/>
                      </a:solidFill>
                      <a:prstDash val="solid"/>
                      <a:round/>
                      <a:headEnd type="none" w="med" len="med"/>
                      <a:tailEnd type="none" w="med" len="med"/>
                    </a:lnR>
                  </a:tcPr>
                </a:tc>
                <a:tc>
                  <a:txBody>
                    <a:bodyPr/>
                    <a:lstStyle/>
                    <a:p>
                      <a:r>
                        <a:rPr lang="en-US" sz="1400" dirty="0" smtClean="0">
                          <a:latin typeface="Arial" panose="020B0604020202020204" pitchFamily="34" charset="0"/>
                          <a:cs typeface="Arial" panose="020B0604020202020204" pitchFamily="34" charset="0"/>
                        </a:rPr>
                        <a:t>800-1000</a:t>
                      </a:r>
                      <a:endParaRPr lang="it-IT" sz="1400" dirty="0">
                        <a:latin typeface="Arial" panose="020B0604020202020204" pitchFamily="34" charset="0"/>
                        <a:cs typeface="Arial" panose="020B0604020202020204" pitchFamily="34" charset="0"/>
                      </a:endParaRPr>
                    </a:p>
                  </a:txBody>
                  <a:tcPr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tcPr>
                </a:tc>
                <a:tc>
                  <a:txBody>
                    <a:bodyPr/>
                    <a:lstStyle/>
                    <a:p>
                      <a:r>
                        <a:rPr lang="it-IT" sz="1400" dirty="0" smtClean="0">
                          <a:latin typeface="Arial" panose="020B0604020202020204" pitchFamily="34" charset="0"/>
                          <a:cs typeface="Arial" panose="020B0604020202020204" pitchFamily="34" charset="0"/>
                        </a:rPr>
                        <a:t>1800</a:t>
                      </a:r>
                      <a:endParaRPr lang="it-IT" sz="1400" dirty="0">
                        <a:latin typeface="Arial" panose="020B0604020202020204" pitchFamily="34" charset="0"/>
                        <a:cs typeface="Arial" panose="020B0604020202020204" pitchFamily="34" charset="0"/>
                      </a:endParaRPr>
                    </a:p>
                  </a:txBody>
                  <a:tcPr anchor="ctr">
                    <a:lnL w="28575" cap="flat" cmpd="sng" algn="ctr">
                      <a:solidFill>
                        <a:srgbClr val="FF0000"/>
                      </a:solidFill>
                      <a:prstDash val="solid"/>
                      <a:round/>
                      <a:headEnd type="none" w="med" len="med"/>
                      <a:tailEnd type="none" w="med" len="med"/>
                    </a:lnL>
                  </a:tcPr>
                </a:tc>
                <a:extLst>
                  <a:ext uri="{0D108BD9-81ED-4DB2-BD59-A6C34878D82A}">
                    <a16:rowId xmlns:a16="http://schemas.microsoft.com/office/drawing/2014/main" val="10003"/>
                  </a:ext>
                </a:extLst>
              </a:tr>
              <a:tr h="370840">
                <a:tc>
                  <a:txBody>
                    <a:bodyPr/>
                    <a:lstStyle/>
                    <a:p>
                      <a:r>
                        <a:rPr lang="en-US" sz="1400" dirty="0" smtClean="0">
                          <a:latin typeface="Arial" panose="020B0604020202020204" pitchFamily="34" charset="0"/>
                          <a:cs typeface="Arial" panose="020B0604020202020204" pitchFamily="34" charset="0"/>
                        </a:rPr>
                        <a:t>Hole</a:t>
                      </a:r>
                      <a:r>
                        <a:rPr lang="en-US" sz="1400" baseline="0" dirty="0" smtClean="0">
                          <a:latin typeface="Arial" panose="020B0604020202020204" pitchFamily="34" charset="0"/>
                          <a:cs typeface="Arial" panose="020B0604020202020204" pitchFamily="34" charset="0"/>
                        </a:rPr>
                        <a:t> mobility</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Arial" panose="020B0604020202020204" pitchFamily="34" charset="0"/>
                          <a:cs typeface="Arial" panose="020B0604020202020204" pitchFamily="34" charset="0"/>
                        </a:rPr>
                        <a:t>cm</a:t>
                      </a:r>
                      <a:r>
                        <a:rPr lang="en-US" sz="1400" baseline="30000" dirty="0" smtClean="0">
                          <a:latin typeface="Arial" panose="020B0604020202020204" pitchFamily="34" charset="0"/>
                          <a:cs typeface="Arial" panose="020B0604020202020204" pitchFamily="34" charset="0"/>
                        </a:rPr>
                        <a:t>2 </a:t>
                      </a:r>
                      <a:r>
                        <a:rPr lang="en-US" sz="1400" dirty="0" smtClean="0">
                          <a:latin typeface="Arial" panose="020B0604020202020204" pitchFamily="34" charset="0"/>
                          <a:cs typeface="Arial" panose="020B0604020202020204" pitchFamily="34" charset="0"/>
                        </a:rPr>
                        <a:t>V</a:t>
                      </a:r>
                      <a:r>
                        <a:rPr lang="en-US" sz="1400" baseline="30000" dirty="0" smtClean="0">
                          <a:latin typeface="Arial" panose="020B0604020202020204" pitchFamily="34" charset="0"/>
                          <a:cs typeface="Arial" panose="020B0604020202020204" pitchFamily="34" charset="0"/>
                        </a:rPr>
                        <a:t>-1 </a:t>
                      </a:r>
                      <a:r>
                        <a:rPr lang="en-US" sz="1400" dirty="0" smtClean="0">
                          <a:latin typeface="Arial" panose="020B0604020202020204" pitchFamily="34" charset="0"/>
                          <a:cs typeface="Arial" panose="020B0604020202020204" pitchFamily="34" charset="0"/>
                        </a:rPr>
                        <a:t>s</a:t>
                      </a:r>
                      <a:r>
                        <a:rPr lang="en-US" sz="1400" baseline="30000" dirty="0" smtClean="0">
                          <a:latin typeface="Arial" panose="020B0604020202020204" pitchFamily="34" charset="0"/>
                          <a:cs typeface="Arial" panose="020B0604020202020204" pitchFamily="34" charset="0"/>
                        </a:rPr>
                        <a:t>-1</a:t>
                      </a:r>
                      <a:endParaRPr lang="it-IT" sz="1400" baseline="30000" dirty="0">
                        <a:latin typeface="Arial" panose="020B0604020202020204" pitchFamily="34" charset="0"/>
                        <a:cs typeface="Arial" panose="020B0604020202020204" pitchFamily="34" charset="0"/>
                      </a:endParaRPr>
                    </a:p>
                  </a:txBody>
                  <a:tcPr anchor="ctr"/>
                </a:tc>
                <a:tc>
                  <a:txBody>
                    <a:bodyPr/>
                    <a:lstStyle/>
                    <a:p>
                      <a:r>
                        <a:rPr lang="en-US" sz="1400" dirty="0" smtClean="0">
                          <a:latin typeface="Arial" panose="020B0604020202020204" pitchFamily="34" charset="0"/>
                          <a:cs typeface="Arial" panose="020B0604020202020204" pitchFamily="34" charset="0"/>
                        </a:rPr>
                        <a:t>500</a:t>
                      </a:r>
                      <a:endParaRPr lang="it-IT" sz="1400" dirty="0">
                        <a:latin typeface="Arial" panose="020B0604020202020204" pitchFamily="34" charset="0"/>
                        <a:cs typeface="Arial" panose="020B0604020202020204" pitchFamily="34" charset="0"/>
                      </a:endParaRPr>
                    </a:p>
                  </a:txBody>
                  <a:tcPr anchor="ctr">
                    <a:lnR w="28575" cap="flat" cmpd="sng" algn="ctr">
                      <a:solidFill>
                        <a:srgbClr val="FF0000"/>
                      </a:solidFill>
                      <a:prstDash val="solid"/>
                      <a:round/>
                      <a:headEnd type="none" w="med" len="med"/>
                      <a:tailEnd type="none" w="med" len="med"/>
                    </a:lnR>
                  </a:tcPr>
                </a:tc>
                <a:tc>
                  <a:txBody>
                    <a:bodyPr/>
                    <a:lstStyle/>
                    <a:p>
                      <a:r>
                        <a:rPr lang="en-US" sz="1400" dirty="0" smtClean="0">
                          <a:latin typeface="Arial" panose="020B0604020202020204" pitchFamily="34" charset="0"/>
                          <a:cs typeface="Arial" panose="020B0604020202020204" pitchFamily="34" charset="0"/>
                        </a:rPr>
                        <a:t>115</a:t>
                      </a:r>
                      <a:endParaRPr lang="it-IT" sz="1400" dirty="0">
                        <a:latin typeface="Arial" panose="020B0604020202020204" pitchFamily="34" charset="0"/>
                        <a:cs typeface="Arial" panose="020B0604020202020204" pitchFamily="34" charset="0"/>
                      </a:endParaRPr>
                    </a:p>
                  </a:txBody>
                  <a:tcPr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tcPr>
                </a:tc>
                <a:tc>
                  <a:txBody>
                    <a:bodyPr/>
                    <a:lstStyle/>
                    <a:p>
                      <a:r>
                        <a:rPr lang="it-IT" sz="1400" dirty="0" smtClean="0">
                          <a:latin typeface="Arial" panose="020B0604020202020204" pitchFamily="34" charset="0"/>
                          <a:cs typeface="Arial" panose="020B0604020202020204" pitchFamily="34" charset="0"/>
                        </a:rPr>
                        <a:t>1200</a:t>
                      </a:r>
                      <a:endParaRPr lang="it-IT" sz="1400" dirty="0">
                        <a:latin typeface="Arial" panose="020B0604020202020204" pitchFamily="34" charset="0"/>
                        <a:cs typeface="Arial" panose="020B0604020202020204" pitchFamily="34" charset="0"/>
                      </a:endParaRPr>
                    </a:p>
                  </a:txBody>
                  <a:tcPr anchor="ctr">
                    <a:lnL w="28575" cap="flat" cmpd="sng" algn="ctr">
                      <a:solidFill>
                        <a:srgbClr val="FF0000"/>
                      </a:solidFill>
                      <a:prstDash val="solid"/>
                      <a:round/>
                      <a:headEnd type="none" w="med" len="med"/>
                      <a:tailEnd type="none" w="med" len="med"/>
                    </a:lnL>
                  </a:tcPr>
                </a:tc>
                <a:extLst>
                  <a:ext uri="{0D108BD9-81ED-4DB2-BD59-A6C34878D82A}">
                    <a16:rowId xmlns:a16="http://schemas.microsoft.com/office/drawing/2014/main" val="10004"/>
                  </a:ext>
                </a:extLst>
              </a:tr>
              <a:tr h="370840">
                <a:tc>
                  <a:txBody>
                    <a:bodyPr/>
                    <a:lstStyle/>
                    <a:p>
                      <a:r>
                        <a:rPr lang="en-US" sz="1400" dirty="0" smtClean="0">
                          <a:latin typeface="Arial" panose="020B0604020202020204" pitchFamily="34" charset="0"/>
                          <a:cs typeface="Arial" panose="020B0604020202020204" pitchFamily="34" charset="0"/>
                        </a:rPr>
                        <a:t>Saturation velocity</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Arial" panose="020B0604020202020204" pitchFamily="34" charset="0"/>
                          <a:cs typeface="Arial" panose="020B0604020202020204" pitchFamily="34" charset="0"/>
                        </a:rPr>
                        <a:t>um ns</a:t>
                      </a:r>
                      <a:r>
                        <a:rPr lang="en-US" sz="1400" baseline="30000" dirty="0" smtClean="0">
                          <a:latin typeface="Arial" panose="020B0604020202020204" pitchFamily="34" charset="0"/>
                          <a:cs typeface="Arial" panose="020B0604020202020204" pitchFamily="34" charset="0"/>
                        </a:rPr>
                        <a:t>-1</a:t>
                      </a:r>
                      <a:endParaRPr lang="it-IT" sz="1400" baseline="30000" dirty="0">
                        <a:latin typeface="Arial" panose="020B0604020202020204" pitchFamily="34" charset="0"/>
                        <a:cs typeface="Arial" panose="020B0604020202020204" pitchFamily="34" charset="0"/>
                      </a:endParaRPr>
                    </a:p>
                  </a:txBody>
                  <a:tcPr anchor="ctr"/>
                </a:tc>
                <a:tc>
                  <a:txBody>
                    <a:bodyPr/>
                    <a:lstStyle/>
                    <a:p>
                      <a:r>
                        <a:rPr lang="en-US" sz="1400" dirty="0" smtClean="0">
                          <a:latin typeface="Arial" panose="020B0604020202020204" pitchFamily="34" charset="0"/>
                          <a:cs typeface="Arial" panose="020B0604020202020204" pitchFamily="34" charset="0"/>
                        </a:rPr>
                        <a:t>100</a:t>
                      </a:r>
                      <a:endParaRPr lang="it-IT" sz="1400" dirty="0">
                        <a:latin typeface="Arial" panose="020B0604020202020204" pitchFamily="34" charset="0"/>
                        <a:cs typeface="Arial" panose="020B0604020202020204" pitchFamily="34" charset="0"/>
                      </a:endParaRPr>
                    </a:p>
                  </a:txBody>
                  <a:tcPr anchor="ctr">
                    <a:lnR w="28575" cap="flat" cmpd="sng" algn="ctr">
                      <a:solidFill>
                        <a:srgbClr val="FF0000"/>
                      </a:solidFill>
                      <a:prstDash val="solid"/>
                      <a:round/>
                      <a:headEnd type="none" w="med" len="med"/>
                      <a:tailEnd type="none" w="med" len="med"/>
                    </a:lnR>
                  </a:tcPr>
                </a:tc>
                <a:tc>
                  <a:txBody>
                    <a:bodyPr/>
                    <a:lstStyle/>
                    <a:p>
                      <a:r>
                        <a:rPr lang="en-US" sz="1400" dirty="0" smtClean="0">
                          <a:latin typeface="Arial" panose="020B0604020202020204" pitchFamily="34" charset="0"/>
                          <a:cs typeface="Arial" panose="020B0604020202020204" pitchFamily="34" charset="0"/>
                        </a:rPr>
                        <a:t>200</a:t>
                      </a:r>
                      <a:endParaRPr lang="it-IT" sz="1400" dirty="0">
                        <a:latin typeface="Arial" panose="020B0604020202020204" pitchFamily="34" charset="0"/>
                        <a:cs typeface="Arial" panose="020B0604020202020204" pitchFamily="34" charset="0"/>
                      </a:endParaRPr>
                    </a:p>
                  </a:txBody>
                  <a:tcPr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noFill/>
                  </a:tcPr>
                </a:tc>
                <a:tc>
                  <a:txBody>
                    <a:bodyPr/>
                    <a:lstStyle/>
                    <a:p>
                      <a:r>
                        <a:rPr lang="it-IT" sz="1400" dirty="0" smtClean="0">
                          <a:latin typeface="Arial" panose="020B0604020202020204" pitchFamily="34" charset="0"/>
                          <a:cs typeface="Arial" panose="020B0604020202020204" pitchFamily="34" charset="0"/>
                        </a:rPr>
                        <a:t>270</a:t>
                      </a:r>
                      <a:endParaRPr lang="it-IT" sz="1400" dirty="0">
                        <a:latin typeface="Arial" panose="020B0604020202020204" pitchFamily="34" charset="0"/>
                        <a:cs typeface="Arial" panose="020B0604020202020204" pitchFamily="34" charset="0"/>
                      </a:endParaRPr>
                    </a:p>
                  </a:txBody>
                  <a:tcPr anchor="ctr">
                    <a:lnL w="28575" cap="flat" cmpd="sng" algn="ctr">
                      <a:solidFill>
                        <a:srgbClr val="FF0000"/>
                      </a:solidFill>
                      <a:prstDash val="solid"/>
                      <a:round/>
                      <a:headEnd type="none" w="med" len="med"/>
                      <a:tailEnd type="none" w="med" len="med"/>
                    </a:lnL>
                    <a:noFill/>
                  </a:tcPr>
                </a:tc>
                <a:extLst>
                  <a:ext uri="{0D108BD9-81ED-4DB2-BD59-A6C34878D82A}">
                    <a16:rowId xmlns:a16="http://schemas.microsoft.com/office/drawing/2014/main" val="10005"/>
                  </a:ext>
                </a:extLst>
              </a:tr>
              <a:tr h="370840">
                <a:tc>
                  <a:txBody>
                    <a:bodyPr/>
                    <a:lstStyle/>
                    <a:p>
                      <a:r>
                        <a:rPr lang="it-IT" sz="1400" b="0" i="0" kern="1200" dirty="0" smtClean="0">
                          <a:solidFill>
                            <a:schemeClr val="tx1"/>
                          </a:solidFill>
                          <a:effectLst/>
                          <a:latin typeface="Arial" panose="020B0604020202020204" pitchFamily="34" charset="0"/>
                          <a:ea typeface="+mn-ea"/>
                          <a:cs typeface="Arial" panose="020B0604020202020204" pitchFamily="34" charset="0"/>
                        </a:rPr>
                        <a:t>Relative </a:t>
                      </a:r>
                      <a:r>
                        <a:rPr lang="it-IT" sz="1400" b="0" i="0" kern="1200" dirty="0" err="1" smtClean="0">
                          <a:solidFill>
                            <a:schemeClr val="tx1"/>
                          </a:solidFill>
                          <a:effectLst/>
                          <a:latin typeface="Arial" panose="020B0604020202020204" pitchFamily="34" charset="0"/>
                          <a:ea typeface="+mn-ea"/>
                          <a:cs typeface="Arial" panose="020B0604020202020204" pitchFamily="34" charset="0"/>
                        </a:rPr>
                        <a:t>permittivity</a:t>
                      </a:r>
                      <a:endParaRPr lang="it-IT" sz="1100" dirty="0">
                        <a:latin typeface="Arial" panose="020B0604020202020204" pitchFamily="34" charset="0"/>
                        <a:cs typeface="Arial" panose="020B0604020202020204" pitchFamily="34" charset="0"/>
                      </a:endParaRPr>
                    </a:p>
                  </a:txBody>
                  <a:tcPr anchor="ctr"/>
                </a:tc>
                <a:tc>
                  <a:txBody>
                    <a:bodyPr/>
                    <a:lstStyle/>
                    <a:p>
                      <a:endParaRPr lang="it-IT" sz="1400" dirty="0">
                        <a:latin typeface="Arial" panose="020B0604020202020204" pitchFamily="34" charset="0"/>
                        <a:cs typeface="Arial" panose="020B0604020202020204" pitchFamily="34" charset="0"/>
                      </a:endParaRPr>
                    </a:p>
                  </a:txBody>
                  <a:tcPr anchor="ctr"/>
                </a:tc>
                <a:tc>
                  <a:txBody>
                    <a:bodyPr/>
                    <a:lstStyle/>
                    <a:p>
                      <a:r>
                        <a:rPr lang="en-US" sz="1400" dirty="0" smtClean="0">
                          <a:latin typeface="Arial" panose="020B0604020202020204" pitchFamily="34" charset="0"/>
                          <a:cs typeface="Arial" panose="020B0604020202020204" pitchFamily="34" charset="0"/>
                        </a:rPr>
                        <a:t>11.7</a:t>
                      </a:r>
                      <a:endParaRPr lang="it-IT" sz="1400" dirty="0">
                        <a:latin typeface="Arial" panose="020B0604020202020204" pitchFamily="34" charset="0"/>
                        <a:cs typeface="Arial" panose="020B0604020202020204" pitchFamily="34" charset="0"/>
                      </a:endParaRPr>
                    </a:p>
                  </a:txBody>
                  <a:tcPr anchor="ctr">
                    <a:lnR w="28575" cap="flat" cmpd="sng" algn="ctr">
                      <a:solidFill>
                        <a:srgbClr val="FF0000"/>
                      </a:solidFill>
                      <a:prstDash val="solid"/>
                      <a:round/>
                      <a:headEnd type="none" w="med" len="med"/>
                      <a:tailEnd type="none" w="med" len="med"/>
                    </a:lnR>
                  </a:tcPr>
                </a:tc>
                <a:tc>
                  <a:txBody>
                    <a:bodyPr/>
                    <a:lstStyle/>
                    <a:p>
                      <a:r>
                        <a:rPr lang="en-US" sz="1400" dirty="0" smtClean="0">
                          <a:latin typeface="Arial" panose="020B0604020202020204" pitchFamily="34" charset="0"/>
                          <a:cs typeface="Arial" panose="020B0604020202020204" pitchFamily="34" charset="0"/>
                        </a:rPr>
                        <a:t>9.7</a:t>
                      </a:r>
                      <a:endParaRPr lang="it-IT" sz="1400" dirty="0">
                        <a:latin typeface="Arial" panose="020B0604020202020204" pitchFamily="34" charset="0"/>
                        <a:cs typeface="Arial" panose="020B0604020202020204" pitchFamily="34" charset="0"/>
                      </a:endParaRPr>
                    </a:p>
                  </a:txBody>
                  <a:tcPr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tcPr>
                </a:tc>
                <a:tc>
                  <a:txBody>
                    <a:bodyPr/>
                    <a:lstStyle/>
                    <a:p>
                      <a:r>
                        <a:rPr lang="it-IT" sz="1400" dirty="0" smtClean="0">
                          <a:latin typeface="Arial" panose="020B0604020202020204" pitchFamily="34" charset="0"/>
                          <a:cs typeface="Arial" panose="020B0604020202020204" pitchFamily="34" charset="0"/>
                        </a:rPr>
                        <a:t>5.6</a:t>
                      </a:r>
                      <a:endParaRPr lang="it-IT" sz="1400" dirty="0">
                        <a:latin typeface="Arial" panose="020B0604020202020204" pitchFamily="34" charset="0"/>
                        <a:cs typeface="Arial" panose="020B0604020202020204" pitchFamily="34" charset="0"/>
                      </a:endParaRPr>
                    </a:p>
                  </a:txBody>
                  <a:tcPr anchor="ctr">
                    <a:lnL w="28575" cap="flat" cmpd="sng" algn="ctr">
                      <a:solidFill>
                        <a:srgbClr val="FF0000"/>
                      </a:solidFill>
                      <a:prstDash val="solid"/>
                      <a:round/>
                      <a:headEnd type="none" w="med" len="med"/>
                      <a:tailEnd type="none" w="med" len="med"/>
                    </a:lnL>
                  </a:tcPr>
                </a:tc>
                <a:extLst>
                  <a:ext uri="{0D108BD9-81ED-4DB2-BD59-A6C34878D82A}">
                    <a16:rowId xmlns:a16="http://schemas.microsoft.com/office/drawing/2014/main" val="10006"/>
                  </a:ext>
                </a:extLst>
              </a:tr>
              <a:tr h="370840">
                <a:tc>
                  <a:txBody>
                    <a:bodyPr/>
                    <a:lstStyle/>
                    <a:p>
                      <a:r>
                        <a:rPr lang="en-US" sz="1400" dirty="0" smtClean="0">
                          <a:latin typeface="Arial" panose="020B0604020202020204" pitchFamily="34" charset="0"/>
                          <a:cs typeface="Arial" panose="020B0604020202020204" pitchFamily="34" charset="0"/>
                        </a:rPr>
                        <a:t>Energy to create electron-hole</a:t>
                      </a:r>
                      <a:r>
                        <a:rPr lang="en-US" sz="1400" baseline="0" dirty="0" smtClean="0">
                          <a:latin typeface="Arial" panose="020B0604020202020204" pitchFamily="34" charset="0"/>
                          <a:cs typeface="Arial" panose="020B0604020202020204" pitchFamily="34" charset="0"/>
                        </a:rPr>
                        <a:t> pair </a:t>
                      </a:r>
                      <a:endParaRPr lang="it-IT" sz="1400" dirty="0">
                        <a:latin typeface="Arial" panose="020B0604020202020204" pitchFamily="34" charset="0"/>
                        <a:cs typeface="Arial" panose="020B0604020202020204" pitchFamily="34" charset="0"/>
                      </a:endParaRPr>
                    </a:p>
                  </a:txBody>
                  <a:tcPr anchor="ctr"/>
                </a:tc>
                <a:tc>
                  <a:txBody>
                    <a:bodyPr/>
                    <a:lstStyle/>
                    <a:p>
                      <a:r>
                        <a:rPr lang="en-US" sz="1400" dirty="0" smtClean="0">
                          <a:latin typeface="Arial" panose="020B0604020202020204" pitchFamily="34" charset="0"/>
                          <a:cs typeface="Arial" panose="020B0604020202020204" pitchFamily="34" charset="0"/>
                        </a:rPr>
                        <a:t>eV</a:t>
                      </a:r>
                      <a:endParaRPr lang="it-IT" sz="1400" dirty="0">
                        <a:latin typeface="Arial" panose="020B0604020202020204" pitchFamily="34" charset="0"/>
                        <a:cs typeface="Arial" panose="020B0604020202020204" pitchFamily="34" charset="0"/>
                      </a:endParaRPr>
                    </a:p>
                  </a:txBody>
                  <a:tcPr anchor="ctr"/>
                </a:tc>
                <a:tc>
                  <a:txBody>
                    <a:bodyPr/>
                    <a:lstStyle/>
                    <a:p>
                      <a:r>
                        <a:rPr lang="en-US" sz="1400" dirty="0" smtClean="0">
                          <a:latin typeface="Arial" panose="020B0604020202020204" pitchFamily="34" charset="0"/>
                          <a:cs typeface="Arial" panose="020B0604020202020204" pitchFamily="34" charset="0"/>
                        </a:rPr>
                        <a:t>3.6</a:t>
                      </a:r>
                      <a:endParaRPr lang="it-IT" sz="1400" dirty="0">
                        <a:latin typeface="Arial" panose="020B0604020202020204" pitchFamily="34" charset="0"/>
                        <a:cs typeface="Arial" panose="020B0604020202020204" pitchFamily="34" charset="0"/>
                      </a:endParaRPr>
                    </a:p>
                  </a:txBody>
                  <a:tcPr anchor="ctr">
                    <a:lnR w="28575" cap="flat" cmpd="sng" algn="ctr">
                      <a:solidFill>
                        <a:srgbClr val="FF0000"/>
                      </a:solidFill>
                      <a:prstDash val="solid"/>
                      <a:round/>
                      <a:headEnd type="none" w="med" len="med"/>
                      <a:tailEnd type="none" w="med" len="med"/>
                    </a:lnR>
                  </a:tcPr>
                </a:tc>
                <a:tc>
                  <a:txBody>
                    <a:bodyPr/>
                    <a:lstStyle/>
                    <a:p>
                      <a:r>
                        <a:rPr lang="en-US" sz="1400" dirty="0" smtClean="0">
                          <a:latin typeface="Arial" panose="020B0604020202020204" pitchFamily="34" charset="0"/>
                          <a:cs typeface="Arial" panose="020B0604020202020204" pitchFamily="34" charset="0"/>
                        </a:rPr>
                        <a:t>5-8</a:t>
                      </a:r>
                      <a:endParaRPr lang="it-IT" sz="1400" dirty="0">
                        <a:latin typeface="Arial" panose="020B0604020202020204" pitchFamily="34" charset="0"/>
                        <a:cs typeface="Arial" panose="020B0604020202020204" pitchFamily="34" charset="0"/>
                      </a:endParaRPr>
                    </a:p>
                  </a:txBody>
                  <a:tcPr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tcPr>
                </a:tc>
                <a:tc>
                  <a:txBody>
                    <a:bodyPr/>
                    <a:lstStyle/>
                    <a:p>
                      <a:r>
                        <a:rPr lang="it-IT" sz="1400" dirty="0" smtClean="0">
                          <a:latin typeface="Arial" panose="020B0604020202020204" pitchFamily="34" charset="0"/>
                          <a:cs typeface="Arial" panose="020B0604020202020204" pitchFamily="34" charset="0"/>
                        </a:rPr>
                        <a:t>13</a:t>
                      </a:r>
                      <a:endParaRPr lang="it-IT" sz="1400" dirty="0">
                        <a:latin typeface="Arial" panose="020B0604020202020204" pitchFamily="34" charset="0"/>
                        <a:cs typeface="Arial" panose="020B0604020202020204" pitchFamily="34" charset="0"/>
                      </a:endParaRPr>
                    </a:p>
                  </a:txBody>
                  <a:tcPr anchor="ctr">
                    <a:lnL w="28575" cap="flat" cmpd="sng" algn="ctr">
                      <a:solidFill>
                        <a:srgbClr val="FF0000"/>
                      </a:solidFill>
                      <a:prstDash val="solid"/>
                      <a:round/>
                      <a:headEnd type="none" w="med" len="med"/>
                      <a:tailEnd type="none" w="med" len="med"/>
                    </a:lnL>
                  </a:tcPr>
                </a:tc>
                <a:extLst>
                  <a:ext uri="{0D108BD9-81ED-4DB2-BD59-A6C34878D82A}">
                    <a16:rowId xmlns:a16="http://schemas.microsoft.com/office/drawing/2014/main" val="10007"/>
                  </a:ext>
                </a:extLst>
              </a:tr>
              <a:tr h="370840">
                <a:tc>
                  <a:txBody>
                    <a:bodyPr/>
                    <a:lstStyle/>
                    <a:p>
                      <a:r>
                        <a:rPr lang="en-US" sz="1400" dirty="0" smtClean="0">
                          <a:latin typeface="Arial" panose="020B0604020202020204" pitchFamily="34" charset="0"/>
                          <a:cs typeface="Arial" panose="020B0604020202020204" pitchFamily="34" charset="0"/>
                        </a:rPr>
                        <a:t>Mass</a:t>
                      </a:r>
                      <a:r>
                        <a:rPr lang="en-US" sz="1400" baseline="0" dirty="0" smtClean="0">
                          <a:latin typeface="Arial" panose="020B0604020202020204" pitchFamily="34" charset="0"/>
                          <a:cs typeface="Arial" panose="020B0604020202020204" pitchFamily="34" charset="0"/>
                        </a:rPr>
                        <a:t> density</a:t>
                      </a:r>
                      <a:endParaRPr lang="it-IT" sz="1400" dirty="0">
                        <a:latin typeface="Arial" panose="020B0604020202020204" pitchFamily="34" charset="0"/>
                        <a:cs typeface="Arial" panose="020B060402020202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latin typeface="Arial" panose="020B0604020202020204" pitchFamily="34" charset="0"/>
                          <a:cs typeface="Arial" panose="020B0604020202020204" pitchFamily="34" charset="0"/>
                        </a:rPr>
                        <a:t>g cm</a:t>
                      </a:r>
                      <a:r>
                        <a:rPr lang="en-US" sz="1400" baseline="30000" dirty="0" smtClean="0">
                          <a:latin typeface="Arial" panose="020B0604020202020204" pitchFamily="34" charset="0"/>
                          <a:cs typeface="Arial" panose="020B0604020202020204" pitchFamily="34" charset="0"/>
                        </a:rPr>
                        <a:t>-3</a:t>
                      </a:r>
                      <a:endParaRPr lang="it-IT" sz="1400" baseline="30000" dirty="0" smtClean="0">
                        <a:latin typeface="Arial" panose="020B0604020202020204" pitchFamily="34" charset="0"/>
                        <a:cs typeface="Arial" panose="020B0604020202020204" pitchFamily="34" charset="0"/>
                      </a:endParaRPr>
                    </a:p>
                  </a:txBody>
                  <a:tcPr anchor="ctr"/>
                </a:tc>
                <a:tc>
                  <a:txBody>
                    <a:bodyPr/>
                    <a:lstStyle/>
                    <a:p>
                      <a:r>
                        <a:rPr lang="en-US" sz="1400" dirty="0" smtClean="0">
                          <a:latin typeface="Arial" panose="020B0604020202020204" pitchFamily="34" charset="0"/>
                          <a:cs typeface="Arial" panose="020B0604020202020204" pitchFamily="34" charset="0"/>
                        </a:rPr>
                        <a:t>2.3</a:t>
                      </a:r>
                      <a:endParaRPr lang="it-IT" sz="1400" dirty="0">
                        <a:latin typeface="Arial" panose="020B0604020202020204" pitchFamily="34" charset="0"/>
                        <a:cs typeface="Arial" panose="020B0604020202020204" pitchFamily="34" charset="0"/>
                      </a:endParaRPr>
                    </a:p>
                  </a:txBody>
                  <a:tcPr anchor="ctr">
                    <a:lnR w="28575" cap="flat" cmpd="sng" algn="ctr">
                      <a:solidFill>
                        <a:srgbClr val="FF0000"/>
                      </a:solidFill>
                      <a:prstDash val="solid"/>
                      <a:round/>
                      <a:headEnd type="none" w="med" len="med"/>
                      <a:tailEnd type="none" w="med" len="med"/>
                    </a:lnR>
                  </a:tcPr>
                </a:tc>
                <a:tc>
                  <a:txBody>
                    <a:bodyPr/>
                    <a:lstStyle/>
                    <a:p>
                      <a:r>
                        <a:rPr lang="en-US" sz="1400" dirty="0" smtClean="0">
                          <a:latin typeface="Arial" panose="020B0604020202020204" pitchFamily="34" charset="0"/>
                          <a:cs typeface="Arial" panose="020B0604020202020204" pitchFamily="34" charset="0"/>
                        </a:rPr>
                        <a:t>3.2</a:t>
                      </a:r>
                      <a:endParaRPr lang="it-IT" sz="1400" dirty="0">
                        <a:latin typeface="Arial" panose="020B0604020202020204" pitchFamily="34" charset="0"/>
                        <a:cs typeface="Arial" panose="020B0604020202020204" pitchFamily="34" charset="0"/>
                      </a:endParaRPr>
                    </a:p>
                  </a:txBody>
                  <a:tcPr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tcPr>
                </a:tc>
                <a:tc>
                  <a:txBody>
                    <a:bodyPr/>
                    <a:lstStyle/>
                    <a:p>
                      <a:r>
                        <a:rPr lang="it-IT" sz="1400" dirty="0" smtClean="0">
                          <a:latin typeface="Arial" panose="020B0604020202020204" pitchFamily="34" charset="0"/>
                          <a:cs typeface="Arial" panose="020B0604020202020204" pitchFamily="34" charset="0"/>
                        </a:rPr>
                        <a:t>3.5</a:t>
                      </a:r>
                      <a:endParaRPr lang="it-IT" sz="1400" dirty="0">
                        <a:latin typeface="Arial" panose="020B0604020202020204" pitchFamily="34" charset="0"/>
                        <a:cs typeface="Arial" panose="020B0604020202020204" pitchFamily="34" charset="0"/>
                      </a:endParaRPr>
                    </a:p>
                  </a:txBody>
                  <a:tcPr anchor="ctr">
                    <a:lnL w="28575" cap="flat" cmpd="sng" algn="ctr">
                      <a:solidFill>
                        <a:srgbClr val="FF0000"/>
                      </a:solidFill>
                      <a:prstDash val="solid"/>
                      <a:round/>
                      <a:headEnd type="none" w="med" len="med"/>
                      <a:tailEnd type="none" w="med" len="med"/>
                    </a:lnL>
                  </a:tcPr>
                </a:tc>
                <a:extLst>
                  <a:ext uri="{0D108BD9-81ED-4DB2-BD59-A6C34878D82A}">
                    <a16:rowId xmlns:a16="http://schemas.microsoft.com/office/drawing/2014/main" val="10008"/>
                  </a:ext>
                </a:extLst>
              </a:tr>
              <a:tr h="370840">
                <a:tc>
                  <a:txBody>
                    <a:bodyPr/>
                    <a:lstStyle/>
                    <a:p>
                      <a:r>
                        <a:rPr lang="en-US" sz="1400" dirty="0" smtClean="0">
                          <a:latin typeface="Arial" panose="020B0604020202020204" pitchFamily="34" charset="0"/>
                          <a:cs typeface="Arial" panose="020B0604020202020204" pitchFamily="34" charset="0"/>
                        </a:rPr>
                        <a:t>Breakdown electric field</a:t>
                      </a:r>
                      <a:endParaRPr lang="it-IT" sz="1400" dirty="0">
                        <a:latin typeface="Arial" panose="020B0604020202020204" pitchFamily="34" charset="0"/>
                        <a:cs typeface="Arial" panose="020B0604020202020204" pitchFamily="34" charset="0"/>
                      </a:endParaRPr>
                    </a:p>
                  </a:txBody>
                  <a:tcPr anchor="ctr"/>
                </a:tc>
                <a:tc>
                  <a:txBody>
                    <a:bodyPr/>
                    <a:lstStyle/>
                    <a:p>
                      <a:r>
                        <a:rPr lang="en-US" sz="1400" dirty="0" smtClean="0">
                          <a:latin typeface="Arial" panose="020B0604020202020204" pitchFamily="34" charset="0"/>
                          <a:cs typeface="Arial" panose="020B0604020202020204" pitchFamily="34" charset="0"/>
                        </a:rPr>
                        <a:t>MV cm</a:t>
                      </a:r>
                      <a:r>
                        <a:rPr lang="en-US" sz="1400" baseline="30000" dirty="0" smtClean="0">
                          <a:latin typeface="Arial" panose="020B0604020202020204" pitchFamily="34" charset="0"/>
                          <a:cs typeface="Arial" panose="020B0604020202020204" pitchFamily="34" charset="0"/>
                        </a:rPr>
                        <a:t>-1</a:t>
                      </a:r>
                      <a:endParaRPr lang="it-IT" sz="1400" baseline="30000" dirty="0">
                        <a:latin typeface="Arial" panose="020B0604020202020204" pitchFamily="34" charset="0"/>
                        <a:cs typeface="Arial" panose="020B0604020202020204" pitchFamily="34" charset="0"/>
                      </a:endParaRPr>
                    </a:p>
                  </a:txBody>
                  <a:tcPr anchor="ctr"/>
                </a:tc>
                <a:tc>
                  <a:txBody>
                    <a:bodyPr/>
                    <a:lstStyle/>
                    <a:p>
                      <a:r>
                        <a:rPr lang="en-US" sz="1400" dirty="0" smtClean="0">
                          <a:latin typeface="Arial" panose="020B0604020202020204" pitchFamily="34" charset="0"/>
                          <a:cs typeface="Arial" panose="020B0604020202020204" pitchFamily="34" charset="0"/>
                        </a:rPr>
                        <a:t>0.3</a:t>
                      </a:r>
                      <a:endParaRPr lang="it-IT" sz="1400" dirty="0">
                        <a:latin typeface="Arial" panose="020B0604020202020204" pitchFamily="34" charset="0"/>
                        <a:cs typeface="Arial" panose="020B0604020202020204" pitchFamily="34" charset="0"/>
                      </a:endParaRPr>
                    </a:p>
                  </a:txBody>
                  <a:tcPr anchor="ctr">
                    <a:lnR w="28575" cap="flat" cmpd="sng" algn="ctr">
                      <a:solidFill>
                        <a:srgbClr val="FF0000"/>
                      </a:solidFill>
                      <a:prstDash val="solid"/>
                      <a:round/>
                      <a:headEnd type="none" w="med" len="med"/>
                      <a:tailEnd type="none" w="med" len="med"/>
                    </a:lnR>
                  </a:tcPr>
                </a:tc>
                <a:tc>
                  <a:txBody>
                    <a:bodyPr/>
                    <a:lstStyle/>
                    <a:p>
                      <a:r>
                        <a:rPr lang="en-US" sz="1400" dirty="0" smtClean="0">
                          <a:latin typeface="Arial" panose="020B0604020202020204" pitchFamily="34" charset="0"/>
                          <a:cs typeface="Arial" panose="020B0604020202020204" pitchFamily="34" charset="0"/>
                        </a:rPr>
                        <a:t>3</a:t>
                      </a:r>
                      <a:endParaRPr lang="it-IT" sz="1400" dirty="0">
                        <a:latin typeface="Arial" panose="020B0604020202020204" pitchFamily="34" charset="0"/>
                        <a:cs typeface="Arial" panose="020B0604020202020204" pitchFamily="34" charset="0"/>
                      </a:endParaRPr>
                    </a:p>
                  </a:txBody>
                  <a:tcPr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tcPr>
                </a:tc>
                <a:tc>
                  <a:txBody>
                    <a:bodyPr/>
                    <a:lstStyle/>
                    <a:p>
                      <a:r>
                        <a:rPr lang="it-IT" sz="1400" dirty="0" smtClean="0">
                          <a:latin typeface="Arial" panose="020B0604020202020204" pitchFamily="34" charset="0"/>
                          <a:cs typeface="Arial" panose="020B0604020202020204" pitchFamily="34" charset="0"/>
                        </a:rPr>
                        <a:t>10</a:t>
                      </a:r>
                      <a:endParaRPr lang="it-IT" sz="1400" dirty="0">
                        <a:latin typeface="Arial" panose="020B0604020202020204" pitchFamily="34" charset="0"/>
                        <a:cs typeface="Arial" panose="020B0604020202020204" pitchFamily="34" charset="0"/>
                      </a:endParaRPr>
                    </a:p>
                  </a:txBody>
                  <a:tcPr anchor="ctr">
                    <a:lnL w="28575" cap="flat" cmpd="sng" algn="ctr">
                      <a:solidFill>
                        <a:srgbClr val="FF0000"/>
                      </a:solidFill>
                      <a:prstDash val="solid"/>
                      <a:round/>
                      <a:headEnd type="none" w="med" len="med"/>
                      <a:tailEnd type="none" w="med" len="med"/>
                    </a:lnL>
                  </a:tcPr>
                </a:tc>
                <a:extLst>
                  <a:ext uri="{0D108BD9-81ED-4DB2-BD59-A6C34878D82A}">
                    <a16:rowId xmlns:a16="http://schemas.microsoft.com/office/drawing/2014/main" val="10009"/>
                  </a:ext>
                </a:extLst>
              </a:tr>
              <a:tr h="370840">
                <a:tc>
                  <a:txBody>
                    <a:bodyPr/>
                    <a:lstStyle/>
                    <a:p>
                      <a:r>
                        <a:rPr lang="en-US" sz="1400" dirty="0" smtClean="0">
                          <a:latin typeface="Arial" panose="020B0604020202020204" pitchFamily="34" charset="0"/>
                          <a:cs typeface="Arial" panose="020B0604020202020204" pitchFamily="34" charset="0"/>
                        </a:rPr>
                        <a:t>Thermal conductivity</a:t>
                      </a:r>
                      <a:endParaRPr lang="it-IT" sz="1400" dirty="0">
                        <a:latin typeface="Arial" panose="020B0604020202020204" pitchFamily="34" charset="0"/>
                        <a:cs typeface="Arial" panose="020B0604020202020204" pitchFamily="34" charset="0"/>
                      </a:endParaRPr>
                    </a:p>
                  </a:txBody>
                  <a:tcPr anchor="ctr"/>
                </a:tc>
                <a:tc>
                  <a:txBody>
                    <a:bodyPr/>
                    <a:lstStyle/>
                    <a:p>
                      <a:r>
                        <a:rPr lang="en-US" sz="1400" dirty="0" smtClean="0">
                          <a:latin typeface="Arial" panose="020B0604020202020204" pitchFamily="34" charset="0"/>
                          <a:cs typeface="Arial" panose="020B0604020202020204" pitchFamily="34" charset="0"/>
                        </a:rPr>
                        <a:t>W cm</a:t>
                      </a:r>
                      <a:r>
                        <a:rPr lang="en-US" sz="1400" baseline="30000" dirty="0" smtClean="0">
                          <a:latin typeface="Arial" panose="020B0604020202020204" pitchFamily="34" charset="0"/>
                          <a:cs typeface="Arial" panose="020B0604020202020204" pitchFamily="34" charset="0"/>
                        </a:rPr>
                        <a:t>-1</a:t>
                      </a:r>
                      <a:r>
                        <a:rPr lang="en-US" sz="1400" dirty="0" smtClean="0">
                          <a:latin typeface="Arial" panose="020B0604020202020204" pitchFamily="34" charset="0"/>
                          <a:cs typeface="Arial" panose="020B0604020202020204" pitchFamily="34" charset="0"/>
                        </a:rPr>
                        <a:t> K</a:t>
                      </a:r>
                      <a:r>
                        <a:rPr lang="en-US" sz="1400" baseline="30000" dirty="0" smtClean="0">
                          <a:latin typeface="Arial" panose="020B0604020202020204" pitchFamily="34" charset="0"/>
                          <a:cs typeface="Arial" panose="020B0604020202020204" pitchFamily="34" charset="0"/>
                        </a:rPr>
                        <a:t>-1</a:t>
                      </a:r>
                      <a:endParaRPr lang="it-IT" sz="1400" baseline="30000" dirty="0">
                        <a:latin typeface="Arial" panose="020B0604020202020204" pitchFamily="34" charset="0"/>
                        <a:cs typeface="Arial" panose="020B0604020202020204" pitchFamily="34" charset="0"/>
                      </a:endParaRPr>
                    </a:p>
                  </a:txBody>
                  <a:tcPr anchor="ctr"/>
                </a:tc>
                <a:tc>
                  <a:txBody>
                    <a:bodyPr/>
                    <a:lstStyle/>
                    <a:p>
                      <a:r>
                        <a:rPr lang="en-US" sz="1400" dirty="0" smtClean="0">
                          <a:latin typeface="Arial" panose="020B0604020202020204" pitchFamily="34" charset="0"/>
                          <a:cs typeface="Arial" panose="020B0604020202020204" pitchFamily="34" charset="0"/>
                        </a:rPr>
                        <a:t>1.5</a:t>
                      </a:r>
                      <a:endParaRPr lang="it-IT" sz="1400" dirty="0">
                        <a:latin typeface="Arial" panose="020B0604020202020204" pitchFamily="34" charset="0"/>
                        <a:cs typeface="Arial" panose="020B0604020202020204" pitchFamily="34" charset="0"/>
                      </a:endParaRPr>
                    </a:p>
                  </a:txBody>
                  <a:tcPr anchor="ctr">
                    <a:lnR w="28575" cap="flat" cmpd="sng" algn="ctr">
                      <a:solidFill>
                        <a:srgbClr val="FF0000"/>
                      </a:solidFill>
                      <a:prstDash val="solid"/>
                      <a:round/>
                      <a:headEnd type="none" w="med" len="med"/>
                      <a:tailEnd type="none" w="med" len="med"/>
                    </a:lnR>
                  </a:tcPr>
                </a:tc>
                <a:tc>
                  <a:txBody>
                    <a:bodyPr/>
                    <a:lstStyle/>
                    <a:p>
                      <a:r>
                        <a:rPr lang="en-US" sz="1400" dirty="0" smtClean="0">
                          <a:latin typeface="Arial" panose="020B0604020202020204" pitchFamily="34" charset="0"/>
                          <a:cs typeface="Arial" panose="020B0604020202020204" pitchFamily="34" charset="0"/>
                        </a:rPr>
                        <a:t>4.9</a:t>
                      </a:r>
                      <a:endParaRPr lang="it-IT" sz="1400" dirty="0">
                        <a:latin typeface="Arial" panose="020B0604020202020204" pitchFamily="34" charset="0"/>
                        <a:cs typeface="Arial" panose="020B0604020202020204" pitchFamily="34" charset="0"/>
                      </a:endParaRPr>
                    </a:p>
                  </a:txBody>
                  <a:tcPr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B w="28575" cap="flat" cmpd="sng" algn="ctr">
                      <a:solidFill>
                        <a:srgbClr val="FF0000"/>
                      </a:solidFill>
                      <a:prstDash val="solid"/>
                      <a:round/>
                      <a:headEnd type="none" w="med" len="med"/>
                      <a:tailEnd type="none" w="med" len="med"/>
                    </a:lnB>
                  </a:tcPr>
                </a:tc>
                <a:tc>
                  <a:txBody>
                    <a:bodyPr/>
                    <a:lstStyle/>
                    <a:p>
                      <a:r>
                        <a:rPr lang="it-IT" sz="1400" dirty="0" smtClean="0">
                          <a:latin typeface="Arial" panose="020B0604020202020204" pitchFamily="34" charset="0"/>
                          <a:cs typeface="Arial" panose="020B0604020202020204" pitchFamily="34" charset="0"/>
                        </a:rPr>
                        <a:t>22</a:t>
                      </a:r>
                      <a:endParaRPr lang="it-IT" sz="1400" dirty="0">
                        <a:latin typeface="Arial" panose="020B0604020202020204" pitchFamily="34" charset="0"/>
                        <a:cs typeface="Arial" panose="020B0604020202020204" pitchFamily="34" charset="0"/>
                      </a:endParaRPr>
                    </a:p>
                  </a:txBody>
                  <a:tcPr anchor="ctr">
                    <a:lnL w="28575" cap="flat" cmpd="sng" algn="ctr">
                      <a:solidFill>
                        <a:srgbClr val="FF0000"/>
                      </a:solidFill>
                      <a:prstDash val="solid"/>
                      <a:round/>
                      <a:headEnd type="none" w="med" len="med"/>
                      <a:tailEnd type="none" w="med" len="med"/>
                    </a:lnL>
                  </a:tcPr>
                </a:tc>
                <a:extLst>
                  <a:ext uri="{0D108BD9-81ED-4DB2-BD59-A6C34878D82A}">
                    <a16:rowId xmlns:a16="http://schemas.microsoft.com/office/drawing/2014/main" val="10010"/>
                  </a:ext>
                </a:extLst>
              </a:tr>
            </a:tbl>
          </a:graphicData>
        </a:graphic>
      </p:graphicFrame>
      <p:sp>
        <p:nvSpPr>
          <p:cNvPr id="6" name="TextBox 5"/>
          <p:cNvSpPr txBox="1"/>
          <p:nvPr/>
        </p:nvSpPr>
        <p:spPr>
          <a:xfrm>
            <a:off x="8006239" y="1775460"/>
            <a:ext cx="4185761" cy="36933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 lower </a:t>
            </a:r>
            <a:r>
              <a:rPr lang="en-US" dirty="0">
                <a:latin typeface="Arial" panose="020B0604020202020204" pitchFamily="34" charset="0"/>
                <a:cs typeface="Arial" panose="020B0604020202020204" pitchFamily="34" charset="0"/>
              </a:rPr>
              <a:t>leakage </a:t>
            </a:r>
            <a:r>
              <a:rPr lang="en-US" dirty="0" smtClean="0">
                <a:latin typeface="Arial" panose="020B0604020202020204" pitchFamily="34" charset="0"/>
                <a:cs typeface="Arial" panose="020B0604020202020204" pitchFamily="34" charset="0"/>
              </a:rPr>
              <a:t>current </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better SNR</a:t>
            </a:r>
            <a:endParaRPr lang="it-IT" dirty="0">
              <a:latin typeface="Arial" panose="020B0604020202020204" pitchFamily="34" charset="0"/>
              <a:cs typeface="Arial" panose="020B0604020202020204" pitchFamily="34" charset="0"/>
            </a:endParaRPr>
          </a:p>
        </p:txBody>
      </p:sp>
      <p:sp>
        <p:nvSpPr>
          <p:cNvPr id="7" name="TextBox 6"/>
          <p:cNvSpPr txBox="1"/>
          <p:nvPr/>
        </p:nvSpPr>
        <p:spPr>
          <a:xfrm>
            <a:off x="8052064" y="5184141"/>
            <a:ext cx="3749744" cy="36933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 can handle higher photon fluxes</a:t>
            </a:r>
            <a:endParaRPr lang="it-IT" dirty="0"/>
          </a:p>
        </p:txBody>
      </p:sp>
      <p:sp>
        <p:nvSpPr>
          <p:cNvPr id="8" name="TextBox 7"/>
          <p:cNvSpPr txBox="1"/>
          <p:nvPr/>
        </p:nvSpPr>
        <p:spPr>
          <a:xfrm>
            <a:off x="1125818" y="5591133"/>
            <a:ext cx="8799721" cy="646331"/>
          </a:xfrm>
          <a:prstGeom prst="rect">
            <a:avLst/>
          </a:prstGeom>
          <a:noFill/>
        </p:spPr>
        <p:txBody>
          <a:bodyPr wrap="square" rtlCol="0">
            <a:spAutoFit/>
          </a:bodyPr>
          <a:lstStyle/>
          <a:p>
            <a:r>
              <a:rPr lang="en-US" dirty="0" smtClean="0"/>
              <a:t>[</a:t>
            </a:r>
            <a:r>
              <a:rPr lang="en-US" dirty="0"/>
              <a:t>Kimoto, </a:t>
            </a:r>
            <a:r>
              <a:rPr lang="en-US" dirty="0" err="1"/>
              <a:t>Tsunenobu</a:t>
            </a:r>
            <a:r>
              <a:rPr lang="en-US" dirty="0"/>
              <a:t>, and James A. Cooper. </a:t>
            </a:r>
            <a:r>
              <a:rPr lang="en-US" i="1" dirty="0"/>
              <a:t>Fundamentals of silicon carbide technology: growth, characterization, devices and applications</a:t>
            </a:r>
            <a:r>
              <a:rPr lang="en-US" dirty="0"/>
              <a:t>. John Wiley &amp; Sons, 2014</a:t>
            </a:r>
            <a:r>
              <a:rPr lang="en-US" dirty="0" smtClean="0"/>
              <a:t>.]</a:t>
            </a:r>
            <a:endParaRPr lang="it-IT" dirty="0"/>
          </a:p>
        </p:txBody>
      </p:sp>
      <p:pic>
        <p:nvPicPr>
          <p:cNvPr id="10" name="Picture 9"/>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525932" y="283846"/>
            <a:ext cx="2967568" cy="766457"/>
          </a:xfrm>
          <a:prstGeom prst="rect">
            <a:avLst/>
          </a:prstGeom>
        </p:spPr>
      </p:pic>
      <p:cxnSp>
        <p:nvCxnSpPr>
          <p:cNvPr id="16" name="Curved Connector 15"/>
          <p:cNvCxnSpPr>
            <a:stCxn id="10" idx="1"/>
          </p:cNvCxnSpPr>
          <p:nvPr/>
        </p:nvCxnSpPr>
        <p:spPr>
          <a:xfrm rot="10800000" flipV="1">
            <a:off x="6477000" y="667075"/>
            <a:ext cx="2048932" cy="517596"/>
          </a:xfrm>
          <a:prstGeom prst="curvedConnector3">
            <a:avLst>
              <a:gd name="adj1" fmla="val 100207"/>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1288069"/>
      </p:ext>
    </p:extLst>
  </p:cSld>
  <p:clrMapOvr>
    <a:masterClrMapping/>
  </p:clrMapOvr>
  <mc:AlternateContent xmlns:mc="http://schemas.openxmlformats.org/markup-compatibility/2006" xmlns:p14="http://schemas.microsoft.com/office/powerpoint/2010/main">
    <mc:Choice Requires="p14">
      <p:transition spd="slow" p14:dur="2000" advTm="1775"/>
    </mc:Choice>
    <mc:Fallback xmlns="">
      <p:transition spd="slow" advTm="1775"/>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Photoconductivity</a:t>
            </a:r>
            <a:endParaRPr lang="it-IT" dirty="0"/>
          </a:p>
        </p:txBody>
      </p:sp>
      <p:sp>
        <p:nvSpPr>
          <p:cNvPr id="3" name="Content Placeholder 2"/>
          <p:cNvSpPr>
            <a:spLocks noGrp="1"/>
          </p:cNvSpPr>
          <p:nvPr>
            <p:ph idx="1"/>
          </p:nvPr>
        </p:nvSpPr>
        <p:spPr/>
        <p:txBody>
          <a:bodyPr/>
          <a:lstStyle/>
          <a:p>
            <a:r>
              <a:rPr lang="en-US" dirty="0"/>
              <a:t>Photoconductivity = </a:t>
            </a:r>
            <a:r>
              <a:rPr lang="it-IT" dirty="0" err="1"/>
              <a:t>change</a:t>
            </a:r>
            <a:r>
              <a:rPr lang="it-IT" dirty="0"/>
              <a:t> in the </a:t>
            </a:r>
            <a:r>
              <a:rPr lang="it-IT" dirty="0" err="1"/>
              <a:t>conductivity</a:t>
            </a:r>
            <a:r>
              <a:rPr lang="it-IT" dirty="0"/>
              <a:t> </a:t>
            </a:r>
            <a:r>
              <a:rPr lang="en-US" dirty="0"/>
              <a:t>of a semiconductor </a:t>
            </a:r>
            <a:r>
              <a:rPr lang="en-US" dirty="0" smtClean="0"/>
              <a:t>upon </a:t>
            </a:r>
            <a:r>
              <a:rPr lang="en-US" dirty="0"/>
              <a:t>illumination </a:t>
            </a:r>
          </a:p>
          <a:p>
            <a:endParaRPr lang="it-IT" dirty="0"/>
          </a:p>
        </p:txBody>
      </p:sp>
      <p:sp>
        <p:nvSpPr>
          <p:cNvPr id="4" name="Slide Number Placeholder 3"/>
          <p:cNvSpPr>
            <a:spLocks noGrp="1"/>
          </p:cNvSpPr>
          <p:nvPr>
            <p:ph type="sldNum" idx="4"/>
          </p:nvPr>
        </p:nvSpPr>
        <p:spPr/>
        <p:txBody>
          <a:bodyPr/>
          <a:lstStyle/>
          <a:p>
            <a:pPr>
              <a:defRPr/>
            </a:pPr>
            <a:fld id="{FBBEB38A-3279-41FB-A41D-5ECB18A7E4DD}" type="slidenum">
              <a:rPr lang="it-IT" smtClean="0"/>
              <a:t>6</a:t>
            </a:fld>
            <a:endParaRPr lang="it-IT" dirty="0"/>
          </a:p>
        </p:txBody>
      </p:sp>
      <p:pic>
        <p:nvPicPr>
          <p:cNvPr id="5" name="Picture 4"/>
          <p:cNvPicPr>
            <a:picLocks noChangeAspect="1"/>
          </p:cNvPicPr>
          <p:nvPr/>
        </p:nvPicPr>
        <p:blipFill>
          <a:blip r:embed="rId3"/>
          <a:stretch>
            <a:fillRect/>
          </a:stretch>
        </p:blipFill>
        <p:spPr>
          <a:xfrm>
            <a:off x="1600295" y="2281765"/>
            <a:ext cx="3584545" cy="2625469"/>
          </a:xfrm>
          <a:prstGeom prst="rect">
            <a:avLst/>
          </a:prstGeom>
        </p:spPr>
      </p:pic>
      <p:sp>
        <p:nvSpPr>
          <p:cNvPr id="7" name="TextBox 6"/>
          <p:cNvSpPr txBox="1"/>
          <p:nvPr/>
        </p:nvSpPr>
        <p:spPr>
          <a:xfrm>
            <a:off x="314762" y="5290370"/>
            <a:ext cx="11810221" cy="646331"/>
          </a:xfrm>
          <a:prstGeom prst="rect">
            <a:avLst/>
          </a:prstGeom>
          <a:noFill/>
        </p:spPr>
        <p:txBody>
          <a:bodyPr wrap="square" rtlCol="0">
            <a:spAutoFit/>
          </a:bodyPr>
          <a:lstStyle/>
          <a:p>
            <a:r>
              <a:rPr lang="en-US" dirty="0" smtClean="0"/>
              <a:t>[</a:t>
            </a:r>
            <a:r>
              <a:rPr lang="en-US" dirty="0" err="1"/>
              <a:t>Kasap</a:t>
            </a:r>
            <a:r>
              <a:rPr lang="en-US" dirty="0"/>
              <a:t>, </a:t>
            </a:r>
            <a:r>
              <a:rPr lang="en-US" dirty="0" err="1"/>
              <a:t>Safa</a:t>
            </a:r>
            <a:r>
              <a:rPr lang="en-US" dirty="0"/>
              <a:t>, ed. </a:t>
            </a:r>
            <a:r>
              <a:rPr lang="en-US" i="1" dirty="0"/>
              <a:t>Photoconductivity and Photoconductive Materials: Fundamentals, Techniques and Applications</a:t>
            </a:r>
            <a:r>
              <a:rPr lang="en-US" dirty="0"/>
              <a:t>. Wiley-Blackwell, 2022.</a:t>
            </a:r>
            <a:r>
              <a:rPr lang="en-US" dirty="0" smtClean="0"/>
              <a:t>]</a:t>
            </a:r>
            <a:endParaRPr lang="it-IT" dirty="0"/>
          </a:p>
        </p:txBody>
      </p:sp>
      <mc:AlternateContent xmlns:mc="http://schemas.openxmlformats.org/markup-compatibility/2006" xmlns:a14="http://schemas.microsoft.com/office/drawing/2010/main">
        <mc:Choice Requires="a14">
          <p:sp>
            <p:nvSpPr>
              <p:cNvPr id="9" name="TextBox 8"/>
              <p:cNvSpPr txBox="1"/>
              <p:nvPr/>
            </p:nvSpPr>
            <p:spPr>
              <a:xfrm>
                <a:off x="6096000" y="3371373"/>
                <a:ext cx="3389454" cy="7129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400" b="0" i="1" smtClean="0">
                              <a:latin typeface="Cambria Math" panose="02040503050406030204" pitchFamily="18" charset="0"/>
                            </a:rPr>
                          </m:ctrlPr>
                        </m:fPr>
                        <m:num>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𝐼</m:t>
                              </m:r>
                            </m:e>
                            <m:sub>
                              <m:r>
                                <a:rPr lang="en-US" sz="2400" b="0" i="1" smtClean="0">
                                  <a:latin typeface="Cambria Math" panose="02040503050406030204" pitchFamily="18" charset="0"/>
                                </a:rPr>
                                <m:t>𝑝h</m:t>
                              </m:r>
                            </m:sub>
                          </m:sSub>
                        </m:num>
                        <m:den>
                          <m:r>
                            <a:rPr lang="en-US" sz="2400" b="0" i="1" smtClean="0">
                              <a:latin typeface="Cambria Math" panose="02040503050406030204" pitchFamily="18" charset="0"/>
                            </a:rPr>
                            <m:t>𝑉</m:t>
                          </m:r>
                        </m:den>
                      </m:f>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𝑒</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𝐺</m:t>
                              </m:r>
                            </m:e>
                            <m:sub>
                              <m:r>
                                <a:rPr lang="en-US" sz="2400" b="0" i="1" smtClean="0">
                                  <a:latin typeface="Cambria Math" panose="02040503050406030204" pitchFamily="18" charset="0"/>
                                </a:rPr>
                                <m:t>𝑝h</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𝜇</m:t>
                              </m:r>
                            </m:e>
                            <m:sub>
                              <m:r>
                                <a:rPr lang="en-US" sz="2400" b="0" i="1" smtClean="0">
                                  <a:latin typeface="Cambria Math" panose="02040503050406030204" pitchFamily="18" charset="0"/>
                                </a:rPr>
                                <m:t>𝑛</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𝜏</m:t>
                              </m:r>
                            </m:e>
                            <m:sub>
                              <m:r>
                                <a:rPr lang="en-US" sz="2400" b="0" i="1" smtClean="0">
                                  <a:latin typeface="Cambria Math" panose="02040503050406030204" pitchFamily="18" charset="0"/>
                                </a:rPr>
                                <m:t>𝑛</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𝜇</m:t>
                              </m:r>
                            </m:e>
                            <m:sub>
                              <m:r>
                                <a:rPr lang="en-US" sz="2400" b="0" i="1" smtClean="0">
                                  <a:latin typeface="Cambria Math" panose="02040503050406030204" pitchFamily="18" charset="0"/>
                                </a:rPr>
                                <m:t>𝑝</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𝜏</m:t>
                              </m:r>
                            </m:e>
                            <m:sub>
                              <m:r>
                                <a:rPr lang="en-US" sz="2400" b="0" i="1" smtClean="0">
                                  <a:latin typeface="Cambria Math" panose="02040503050406030204" pitchFamily="18" charset="0"/>
                                </a:rPr>
                                <m:t>𝑝</m:t>
                              </m:r>
                            </m:sub>
                          </m:sSub>
                          <m:r>
                            <a:rPr lang="en-US" sz="2400" b="0" i="1" smtClean="0">
                              <a:latin typeface="Cambria Math" panose="02040503050406030204" pitchFamily="18" charset="0"/>
                            </a:rPr>
                            <m:t>)</m:t>
                          </m:r>
                        </m:num>
                        <m:den>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𝑙</m:t>
                              </m:r>
                            </m:e>
                            <m:sup>
                              <m:r>
                                <a:rPr lang="en-US" sz="2400" b="0" i="1" smtClean="0">
                                  <a:latin typeface="Cambria Math" panose="02040503050406030204" pitchFamily="18" charset="0"/>
                                </a:rPr>
                                <m:t>2</m:t>
                              </m:r>
                            </m:sup>
                          </m:sSup>
                        </m:den>
                      </m:f>
                    </m:oMath>
                  </m:oMathPara>
                </a14:m>
                <a:endParaRPr lang="it-IT" sz="2400" dirty="0"/>
              </a:p>
            </p:txBody>
          </p:sp>
        </mc:Choice>
        <mc:Fallback xmlns="">
          <p:sp>
            <p:nvSpPr>
              <p:cNvPr id="9" name="TextBox 8"/>
              <p:cNvSpPr txBox="1">
                <a:spLocks noRot="1" noChangeAspect="1" noMove="1" noResize="1" noEditPoints="1" noAdjustHandles="1" noChangeArrowheads="1" noChangeShapeType="1" noTextEdit="1"/>
              </p:cNvSpPr>
              <p:nvPr/>
            </p:nvSpPr>
            <p:spPr>
              <a:xfrm>
                <a:off x="6096000" y="3371373"/>
                <a:ext cx="3389454" cy="712952"/>
              </a:xfrm>
              <a:prstGeom prst="rect">
                <a:avLst/>
              </a:prstGeom>
              <a:blipFill>
                <a:blip r:embed="rId4"/>
                <a:stretch>
                  <a:fillRect/>
                </a:stretch>
              </a:blipFill>
            </p:spPr>
            <p:txBody>
              <a:bodyPr/>
              <a:lstStyle/>
              <a:p>
                <a:r>
                  <a:rPr lang="it-IT">
                    <a:noFill/>
                  </a:rPr>
                  <a:t> </a:t>
                </a:r>
              </a:p>
            </p:txBody>
          </p:sp>
        </mc:Fallback>
      </mc:AlternateContent>
    </p:spTree>
    <p:extLst>
      <p:ext uri="{BB962C8B-B14F-4D97-AF65-F5344CB8AC3E}">
        <p14:creationId xmlns:p14="http://schemas.microsoft.com/office/powerpoint/2010/main" val="2592385782"/>
      </p:ext>
    </p:extLst>
  </p:cSld>
  <p:clrMapOvr>
    <a:masterClrMapping/>
  </p:clrMapOvr>
  <mc:AlternateContent xmlns:mc="http://schemas.openxmlformats.org/markup-compatibility/2006" xmlns:p14="http://schemas.microsoft.com/office/powerpoint/2010/main">
    <mc:Choice Requires="p14">
      <p:transition spd="slow" p14:dur="2000" advTm="51160"/>
    </mc:Choice>
    <mc:Fallback xmlns="">
      <p:transition spd="slow" advTm="5116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Developed PBPM</a:t>
            </a:r>
            <a:endParaRPr lang="it-IT" dirty="0"/>
          </a:p>
        </p:txBody>
      </p:sp>
      <p:sp>
        <p:nvSpPr>
          <p:cNvPr id="6" name="Subtitle 5"/>
          <p:cNvSpPr>
            <a:spLocks noGrp="1"/>
          </p:cNvSpPr>
          <p:nvPr>
            <p:ph type="subTitle" idx="1"/>
          </p:nvPr>
        </p:nvSpPr>
        <p:spPr/>
        <p:txBody>
          <a:bodyPr/>
          <a:lstStyle/>
          <a:p>
            <a:endParaRPr lang="it-IT" dirty="0"/>
          </a:p>
        </p:txBody>
      </p:sp>
      <p:sp>
        <p:nvSpPr>
          <p:cNvPr id="4" name="Slide Number Placeholder 3"/>
          <p:cNvSpPr>
            <a:spLocks noGrp="1"/>
          </p:cNvSpPr>
          <p:nvPr>
            <p:ph type="sldNum" idx="4294967295"/>
          </p:nvPr>
        </p:nvSpPr>
        <p:spPr>
          <a:xfrm>
            <a:off x="11979275" y="6319838"/>
            <a:ext cx="212725" cy="230187"/>
          </a:xfrm>
          <a:prstGeom prst="rect">
            <a:avLst/>
          </a:prstGeom>
        </p:spPr>
        <p:txBody>
          <a:bodyPr/>
          <a:lstStyle/>
          <a:p>
            <a:pPr>
              <a:defRPr/>
            </a:pPr>
            <a:fld id="{FBBEB38A-3279-41FB-A41D-5ECB18A7E4DD}" type="slidenum">
              <a:rPr lang="it-IT" smtClean="0"/>
              <a:t>7</a:t>
            </a:fld>
            <a:endParaRPr lang="it-IT" dirty="0"/>
          </a:p>
        </p:txBody>
      </p:sp>
    </p:spTree>
    <p:extLst>
      <p:ext uri="{BB962C8B-B14F-4D97-AF65-F5344CB8AC3E}">
        <p14:creationId xmlns:p14="http://schemas.microsoft.com/office/powerpoint/2010/main" val="1417715358"/>
      </p:ext>
    </p:extLst>
  </p:cSld>
  <p:clrMapOvr>
    <a:masterClrMapping/>
  </p:clrMapOvr>
  <mc:AlternateContent xmlns:mc="http://schemas.openxmlformats.org/markup-compatibility/2006" xmlns:p14="http://schemas.microsoft.com/office/powerpoint/2010/main">
    <mc:Choice Requires="p14">
      <p:transition spd="slow" p14:dur="2000" advTm="1434"/>
    </mc:Choice>
    <mc:Fallback xmlns="">
      <p:transition spd="slow" advTm="1434"/>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Detector</a:t>
            </a:r>
            <a:endParaRPr lang="it-IT" dirty="0"/>
          </a:p>
        </p:txBody>
      </p:sp>
      <p:sp>
        <p:nvSpPr>
          <p:cNvPr id="5" name="Content Placeholder 4"/>
          <p:cNvSpPr>
            <a:spLocks noGrp="1"/>
          </p:cNvSpPr>
          <p:nvPr>
            <p:ph idx="1"/>
          </p:nvPr>
        </p:nvSpPr>
        <p:spPr/>
        <p:txBody>
          <a:bodyPr/>
          <a:lstStyle/>
          <a:p>
            <a:r>
              <a:rPr lang="en-US" dirty="0"/>
              <a:t>m</a:t>
            </a:r>
            <a:r>
              <a:rPr lang="en-US" dirty="0" smtClean="0"/>
              <a:t>aterial: 4H-SiC</a:t>
            </a:r>
          </a:p>
          <a:p>
            <a:r>
              <a:rPr lang="en-US" dirty="0" smtClean="0"/>
              <a:t>dimensions: 5 mm × 10 mm × 0.5 mm</a:t>
            </a:r>
          </a:p>
          <a:p>
            <a:r>
              <a:rPr lang="en-US" dirty="0" smtClean="0"/>
              <a:t>electrode material: nickel</a:t>
            </a:r>
          </a:p>
          <a:p>
            <a:r>
              <a:rPr lang="en-US" dirty="0" smtClean="0"/>
              <a:t>electrode thickness: 150 nm</a:t>
            </a:r>
          </a:p>
          <a:p>
            <a:r>
              <a:rPr lang="en-US" dirty="0" smtClean="0"/>
              <a:t>supplied by Silicon Austria Labs </a:t>
            </a:r>
          </a:p>
          <a:p>
            <a:pPr marL="0" indent="0">
              <a:buNone/>
            </a:pPr>
            <a:r>
              <a:rPr lang="en-US" dirty="0"/>
              <a:t>	</a:t>
            </a:r>
          </a:p>
          <a:p>
            <a:endParaRPr lang="it-IT" dirty="0"/>
          </a:p>
        </p:txBody>
      </p:sp>
      <p:pic>
        <p:nvPicPr>
          <p:cNvPr id="7" name="Picture 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813169" y="4318148"/>
            <a:ext cx="4101804" cy="1059406"/>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26935" y="1765376"/>
            <a:ext cx="3026863" cy="4070742"/>
          </a:xfrm>
          <a:prstGeom prst="rect">
            <a:avLst/>
          </a:prstGeom>
        </p:spPr>
      </p:pic>
      <p:cxnSp>
        <p:nvCxnSpPr>
          <p:cNvPr id="3" name="Straight Arrow Connector 2"/>
          <p:cNvCxnSpPr/>
          <p:nvPr/>
        </p:nvCxnSpPr>
        <p:spPr>
          <a:xfrm>
            <a:off x="8865704" y="5702768"/>
            <a:ext cx="1828800"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8587409" y="2087218"/>
            <a:ext cx="1" cy="3290336"/>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9418466" y="5718127"/>
            <a:ext cx="824265" cy="400110"/>
          </a:xfrm>
          <a:prstGeom prst="rect">
            <a:avLst/>
          </a:prstGeom>
          <a:noFill/>
        </p:spPr>
        <p:txBody>
          <a:bodyPr wrap="none" rtlCol="0">
            <a:spAutoFit/>
          </a:bodyPr>
          <a:lstStyle/>
          <a:p>
            <a:r>
              <a:rPr lang="it-IT" sz="2000" dirty="0" smtClean="0">
                <a:latin typeface="Arial" panose="020B0604020202020204" pitchFamily="34" charset="0"/>
                <a:cs typeface="Arial" panose="020B0604020202020204" pitchFamily="34" charset="0"/>
              </a:rPr>
              <a:t>5 mm</a:t>
            </a:r>
            <a:endParaRPr lang="it-IT" sz="2000" dirty="0">
              <a:latin typeface="Arial" panose="020B0604020202020204" pitchFamily="34" charset="0"/>
              <a:cs typeface="Arial" panose="020B0604020202020204" pitchFamily="34" charset="0"/>
            </a:endParaRPr>
          </a:p>
        </p:txBody>
      </p:sp>
      <p:sp>
        <p:nvSpPr>
          <p:cNvPr id="12" name="TextBox 11"/>
          <p:cNvSpPr txBox="1"/>
          <p:nvPr/>
        </p:nvSpPr>
        <p:spPr>
          <a:xfrm>
            <a:off x="7632907" y="3600692"/>
            <a:ext cx="966931" cy="400110"/>
          </a:xfrm>
          <a:prstGeom prst="rect">
            <a:avLst/>
          </a:prstGeom>
          <a:noFill/>
        </p:spPr>
        <p:txBody>
          <a:bodyPr wrap="none" rtlCol="0">
            <a:spAutoFit/>
          </a:bodyPr>
          <a:lstStyle/>
          <a:p>
            <a:r>
              <a:rPr lang="it-IT" sz="2000" dirty="0" smtClean="0">
                <a:latin typeface="Arial" panose="020B0604020202020204" pitchFamily="34" charset="0"/>
                <a:cs typeface="Arial" panose="020B0604020202020204" pitchFamily="34" charset="0"/>
              </a:rPr>
              <a:t>10 mm</a:t>
            </a:r>
            <a:endParaRPr lang="it-IT"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7593610"/>
      </p:ext>
    </p:extLst>
  </p:cSld>
  <p:clrMapOvr>
    <a:masterClrMapping/>
  </p:clrMapOvr>
  <mc:AlternateContent xmlns:mc="http://schemas.openxmlformats.org/markup-compatibility/2006" xmlns:p14="http://schemas.microsoft.com/office/powerpoint/2010/main">
    <mc:Choice Requires="p14">
      <p:transition spd="slow" p14:dur="2000" advTm="1417"/>
    </mc:Choice>
    <mc:Fallback xmlns="">
      <p:transition spd="slow" advTm="1417"/>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Detector characterization</a:t>
            </a:r>
            <a:endParaRPr lang="it-IT"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lvl="0"/>
                <a:r>
                  <a:rPr lang="en-US" dirty="0" smtClean="0"/>
                  <a:t>on-bench measurements</a:t>
                </a:r>
              </a:p>
              <a:p>
                <a:pPr lvl="0"/>
                <a:endParaRPr lang="en-US" dirty="0"/>
              </a:p>
              <a:p>
                <a:pPr lvl="0"/>
                <a:r>
                  <a:rPr lang="en-US" dirty="0" smtClean="0"/>
                  <a:t>dark conditions</a:t>
                </a:r>
                <a:endParaRPr lang="it-IT" dirty="0" smtClean="0"/>
              </a:p>
              <a:p>
                <a:pPr lvl="1"/>
                <a:r>
                  <a:rPr lang="it-IT" dirty="0" smtClean="0"/>
                  <a:t>high resistance (&gt;</a:t>
                </a:r>
                <a14:m>
                  <m:oMath xmlns:m="http://schemas.openxmlformats.org/officeDocument/2006/math">
                    <m:r>
                      <a:rPr lang="it-IT">
                        <a:latin typeface="Cambria Math"/>
                        <a:ea typeface="Cambria Math"/>
                        <a:cs typeface="Cambria Math"/>
                      </a:rPr>
                      <m:t>𝑇</m:t>
                    </m:r>
                    <m:r>
                      <a:rPr lang="it-IT">
                        <a:latin typeface="Cambria Math" panose="02040503050406030204" pitchFamily="18" charset="0"/>
                      </a:rPr>
                      <m:t>𝛺</m:t>
                    </m:r>
                  </m:oMath>
                </a14:m>
                <a:r>
                  <a:rPr lang="it-IT" dirty="0" smtClean="0"/>
                  <a:t>) → </a:t>
                </a:r>
                <a14:m>
                  <m:oMath xmlns:m="http://schemas.openxmlformats.org/officeDocument/2006/math">
                    <m:r>
                      <a:rPr lang="en-US" b="0" i="1" smtClean="0">
                        <a:latin typeface="Cambria Math" panose="02040503050406030204" pitchFamily="18" charset="0"/>
                      </a:rPr>
                      <m:t>𝜌</m:t>
                    </m:r>
                    <m:r>
                      <a:rPr lang="en-US" b="0" i="1" smtClean="0">
                        <a:latin typeface="Cambria Math" panose="02040503050406030204" pitchFamily="18" charset="0"/>
                      </a:rPr>
                      <m:t>&gt;</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13</m:t>
                        </m:r>
                      </m:sup>
                    </m:sSup>
                    <m:r>
                      <a:rPr lang="en-US" b="0" i="1" smtClean="0">
                        <a:latin typeface="Cambria Math" panose="02040503050406030204" pitchFamily="18" charset="0"/>
                      </a:rPr>
                      <m:t> </m:t>
                    </m:r>
                    <m:r>
                      <m:rPr>
                        <m:sty m:val="p"/>
                      </m:rPr>
                      <a:rPr lang="en-US" b="0" i="0" smtClean="0">
                        <a:latin typeface="Cambria Math" panose="02040503050406030204" pitchFamily="18" charset="0"/>
                      </a:rPr>
                      <m:t>Ω</m:t>
                    </m:r>
                    <m:r>
                      <a:rPr lang="en-US" b="0" i="1" smtClean="0">
                        <a:latin typeface="Cambria Math" panose="02040503050406030204" pitchFamily="18" charset="0"/>
                      </a:rPr>
                      <m:t>⋅</m:t>
                    </m:r>
                    <m:r>
                      <a:rPr lang="en-US" b="0" i="1" smtClean="0">
                        <a:latin typeface="Cambria Math" panose="02040503050406030204" pitchFamily="18" charset="0"/>
                      </a:rPr>
                      <m:t>𝑐𝑚</m:t>
                    </m:r>
                  </m:oMath>
                </a14:m>
                <a:endParaRPr lang="it-IT" dirty="0" smtClean="0"/>
              </a:p>
              <a:p>
                <a:pPr lvl="1"/>
                <a:endParaRPr lang="it-IT" dirty="0"/>
              </a:p>
              <a:p>
                <a:r>
                  <a:rPr lang="en-US" dirty="0" smtClean="0"/>
                  <a:t>measurements with calibrated X-ray source</a:t>
                </a:r>
              </a:p>
              <a:p>
                <a:pPr lvl="1"/>
                <a:r>
                  <a:rPr lang="en-US" dirty="0" smtClean="0"/>
                  <a:t>linearity with exposed area</a:t>
                </a:r>
                <a:endParaRPr lang="it-IT"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043" t="-2146"/>
                </a:stretch>
              </a:blipFill>
            </p:spPr>
            <p:txBody>
              <a:bodyPr/>
              <a:lstStyle/>
              <a:p>
                <a:r>
                  <a:rPr lang="it-IT">
                    <a:noFill/>
                  </a:rPr>
                  <a:t> </a:t>
                </a:r>
              </a:p>
            </p:txBody>
          </p:sp>
        </mc:Fallback>
      </mc:AlternateContent>
      <p:sp>
        <p:nvSpPr>
          <p:cNvPr id="4" name="Slide Number Placeholder 3"/>
          <p:cNvSpPr>
            <a:spLocks noGrp="1"/>
          </p:cNvSpPr>
          <p:nvPr>
            <p:ph type="sldNum" idx="4"/>
          </p:nvPr>
        </p:nvSpPr>
        <p:spPr/>
        <p:txBody>
          <a:bodyPr/>
          <a:lstStyle/>
          <a:p>
            <a:pPr>
              <a:defRPr/>
            </a:pPr>
            <a:fld id="{FBBEB38A-3279-41FB-A41D-5ECB18A7E4DD}" type="slidenum">
              <a:rPr lang="it-IT" smtClean="0"/>
              <a:t>9</a:t>
            </a:fld>
            <a:endParaRPr lang="it-IT" dirty="0"/>
          </a:p>
        </p:txBody>
      </p:sp>
      <p:pic>
        <p:nvPicPr>
          <p:cNvPr id="5" name="Picture 4"/>
          <p:cNvPicPr>
            <a:picLocks noChangeAspect="1"/>
          </p:cNvPicPr>
          <p:nvPr/>
        </p:nvPicPr>
        <p:blipFill rotWithShape="1">
          <a:blip r:embed="rId4" cstate="hqprint">
            <a:extLst>
              <a:ext uri="{28A0092B-C50C-407E-A947-70E740481C1C}">
                <a14:useLocalDpi xmlns:a14="http://schemas.microsoft.com/office/drawing/2010/main" val="0"/>
              </a:ext>
            </a:extLst>
          </a:blip>
          <a:srcRect t="20000" r="17102"/>
          <a:stretch/>
        </p:blipFill>
        <p:spPr>
          <a:xfrm>
            <a:off x="8337423" y="1533400"/>
            <a:ext cx="3464385" cy="4457700"/>
          </a:xfrm>
          <a:prstGeom prst="rect">
            <a:avLst/>
          </a:prstGeom>
        </p:spPr>
      </p:pic>
      <p:sp>
        <p:nvSpPr>
          <p:cNvPr id="6" name="TextBox 5"/>
          <p:cNvSpPr txBox="1"/>
          <p:nvPr/>
        </p:nvSpPr>
        <p:spPr>
          <a:xfrm>
            <a:off x="8572500" y="3981450"/>
            <a:ext cx="1337610" cy="369332"/>
          </a:xfrm>
          <a:prstGeom prst="rect">
            <a:avLst/>
          </a:prstGeom>
          <a:solidFill>
            <a:schemeClr val="bg1"/>
          </a:solidFill>
        </p:spPr>
        <p:txBody>
          <a:bodyPr wrap="none" rtlCol="0">
            <a:spAutoFit/>
          </a:bodyPr>
          <a:lstStyle/>
          <a:p>
            <a:r>
              <a:rPr lang="it-IT" dirty="0" smtClean="0"/>
              <a:t>X-ray source</a:t>
            </a:r>
            <a:endParaRPr lang="it-IT" dirty="0"/>
          </a:p>
        </p:txBody>
      </p:sp>
      <p:sp>
        <p:nvSpPr>
          <p:cNvPr id="7" name="TextBox 6"/>
          <p:cNvSpPr txBox="1"/>
          <p:nvPr/>
        </p:nvSpPr>
        <p:spPr>
          <a:xfrm>
            <a:off x="10528736" y="1647700"/>
            <a:ext cx="985013" cy="646331"/>
          </a:xfrm>
          <a:prstGeom prst="rect">
            <a:avLst/>
          </a:prstGeom>
          <a:solidFill>
            <a:schemeClr val="bg1"/>
          </a:solidFill>
        </p:spPr>
        <p:txBody>
          <a:bodyPr wrap="none" rtlCol="0">
            <a:spAutoFit/>
          </a:bodyPr>
          <a:lstStyle/>
          <a:p>
            <a:pPr algn="ctr"/>
            <a:r>
              <a:rPr lang="it-IT" dirty="0" smtClean="0"/>
              <a:t>SiC </a:t>
            </a:r>
          </a:p>
          <a:p>
            <a:pPr algn="ctr"/>
            <a:r>
              <a:rPr lang="it-IT" dirty="0" smtClean="0"/>
              <a:t>detector</a:t>
            </a:r>
            <a:endParaRPr lang="it-IT" dirty="0"/>
          </a:p>
        </p:txBody>
      </p:sp>
    </p:spTree>
    <p:extLst>
      <p:ext uri="{BB962C8B-B14F-4D97-AF65-F5344CB8AC3E}">
        <p14:creationId xmlns:p14="http://schemas.microsoft.com/office/powerpoint/2010/main" val="592777964"/>
      </p:ext>
    </p:extLst>
  </p:cSld>
  <p:clrMapOvr>
    <a:masterClrMapping/>
  </p:clrMapOvr>
  <mc:AlternateContent xmlns:mc="http://schemas.openxmlformats.org/markup-compatibility/2006" xmlns:p14="http://schemas.microsoft.com/office/powerpoint/2010/main">
    <mc:Choice Requires="p14">
      <p:transition spd="slow" p14:dur="2000" advTm="1619"/>
    </mc:Choice>
    <mc:Fallback xmlns="">
      <p:transition spd="slow" advTm="1619"/>
    </mc:Fallback>
  </mc:AlternateContent>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5186</TotalTime>
  <Words>3367</Words>
  <Application>Microsoft Office PowerPoint</Application>
  <PresentationFormat>Widescreen</PresentationFormat>
  <Paragraphs>352</Paragraphs>
  <Slides>27</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ＭＳ Ｐゴシック</vt:lpstr>
      <vt:lpstr>ＭＳ Ｐゴシック</vt:lpstr>
      <vt:lpstr>Arial</vt:lpstr>
      <vt:lpstr>Calibri</vt:lpstr>
      <vt:lpstr>Cambria Math</vt:lpstr>
      <vt:lpstr>Tema di Office</vt:lpstr>
      <vt:lpstr>PowerPoint Presentation</vt:lpstr>
      <vt:lpstr>Photon BPMs using SiC devices in photoconductive mode</vt:lpstr>
      <vt:lpstr>Introduction</vt:lpstr>
      <vt:lpstr>PBPM challenges</vt:lpstr>
      <vt:lpstr>Why SiC?</vt:lpstr>
      <vt:lpstr>Photoconductivity</vt:lpstr>
      <vt:lpstr>Developed PBPM</vt:lpstr>
      <vt:lpstr>Detector</vt:lpstr>
      <vt:lpstr>Detector characterization</vt:lpstr>
      <vt:lpstr>PBPM concept</vt:lpstr>
      <vt:lpstr>PBPM concept</vt:lpstr>
      <vt:lpstr>Installation</vt:lpstr>
      <vt:lpstr>Developed PBPM</vt:lpstr>
      <vt:lpstr>Readout electronics</vt:lpstr>
      <vt:lpstr> Preliminary  results</vt:lpstr>
      <vt:lpstr>Measurements overview</vt:lpstr>
      <vt:lpstr>i(x,y) vs. ID tilt</vt:lpstr>
      <vt:lpstr>i(x) vs. ID gap</vt:lpstr>
      <vt:lpstr>i(y)</vt:lpstr>
      <vt:lpstr>i(t) + DoS algorithm</vt:lpstr>
      <vt:lpstr>Conclusions</vt:lpstr>
      <vt:lpstr>PowerPoint Presentation</vt:lpstr>
      <vt:lpstr>PowerPoint Presentation</vt:lpstr>
      <vt:lpstr>Backup slides</vt:lpstr>
      <vt:lpstr>Photoconductivity vs. photoemission</vt:lpstr>
      <vt:lpstr>X-ray source specs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gabriele.brajnik@elettra.trieste.it</dc:creator>
  <cp:lastModifiedBy>Matija</cp:lastModifiedBy>
  <cp:revision>293</cp:revision>
  <dcterms:created xsi:type="dcterms:W3CDTF">2024-05-28T08:53:24Z</dcterms:created>
  <dcterms:modified xsi:type="dcterms:W3CDTF">2025-05-12T08:07:27Z</dcterms:modified>
</cp:coreProperties>
</file>