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72" r:id="rId3"/>
    <p:sldId id="275" r:id="rId4"/>
    <p:sldId id="276" r:id="rId5"/>
    <p:sldId id="277" r:id="rId6"/>
    <p:sldId id="273" r:id="rId7"/>
    <p:sldId id="278" r:id="rId8"/>
    <p:sldId id="274" r:id="rId9"/>
    <p:sldId id="279" r:id="rId10"/>
    <p:sldId id="280" r:id="rId11"/>
    <p:sldId id="257" r:id="rId12"/>
    <p:sldId id="283" r:id="rId13"/>
    <p:sldId id="282" r:id="rId14"/>
    <p:sldId id="270" r:id="rId15"/>
    <p:sldId id="285" r:id="rId16"/>
    <p:sldId id="284" r:id="rId17"/>
    <p:sldId id="286" r:id="rId18"/>
    <p:sldId id="287" r:id="rId19"/>
    <p:sldId id="268" r:id="rId20"/>
    <p:sldId id="269" r:id="rId21"/>
    <p:sldId id="27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E9F7"/>
    <a:srgbClr val="2C3981"/>
    <a:srgbClr val="3399FF"/>
    <a:srgbClr val="0055A5"/>
    <a:srgbClr val="2C3982"/>
    <a:srgbClr val="A6A6A6"/>
    <a:srgbClr val="437AAB"/>
    <a:srgbClr val="385273"/>
    <a:srgbClr val="EF3723"/>
    <a:srgbClr val="3341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39" autoAdjust="0"/>
    <p:restoredTop sz="94660"/>
  </p:normalViewPr>
  <p:slideViewPr>
    <p:cSldViewPr snapToGrid="0">
      <p:cViewPr varScale="1">
        <p:scale>
          <a:sx n="128" d="100"/>
          <a:sy n="128" d="100"/>
        </p:scale>
        <p:origin x="672" y="184"/>
      </p:cViewPr>
      <p:guideLst/>
    </p:cSldViewPr>
  </p:slideViewPr>
  <p:notesTextViewPr>
    <p:cViewPr>
      <p:scale>
        <a:sx n="1" d="1"/>
        <a:sy n="1" d="1"/>
      </p:scale>
      <p:origin x="0" y="0"/>
    </p:cViewPr>
  </p:notesTextViewPr>
  <p:notesViewPr>
    <p:cSldViewPr snapToGrid="0">
      <p:cViewPr varScale="1">
        <p:scale>
          <a:sx n="82" d="100"/>
          <a:sy n="82" d="100"/>
        </p:scale>
        <p:origin x="3876"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940B7A-9A06-42E7-BEE9-7EEA08A63A9F}" type="datetimeFigureOut">
              <a:rPr lang="en-GB" smtClean="0"/>
              <a:t>11/03/2025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428567-BDF5-451C-8737-F40313BC91EE}" type="slidenum">
              <a:rPr lang="en-GB" smtClean="0"/>
              <a:t>‹#›</a:t>
            </a:fld>
            <a:endParaRPr lang="en-GB"/>
          </a:p>
        </p:txBody>
      </p:sp>
    </p:spTree>
    <p:extLst>
      <p:ext uri="{BB962C8B-B14F-4D97-AF65-F5344CB8AC3E}">
        <p14:creationId xmlns:p14="http://schemas.microsoft.com/office/powerpoint/2010/main" val="3788628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t="-217"/>
          <a:stretch/>
        </p:blipFill>
        <p:spPr>
          <a:xfrm>
            <a:off x="0" y="957469"/>
            <a:ext cx="12192000" cy="5900531"/>
          </a:xfrm>
          <a:prstGeom prst="rect">
            <a:avLst/>
          </a:prstGeom>
        </p:spPr>
      </p:pic>
      <p:sp>
        <p:nvSpPr>
          <p:cNvPr id="2" name="Title 1">
            <a:extLst>
              <a:ext uri="{FF2B5EF4-FFF2-40B4-BE49-F238E27FC236}">
                <a16:creationId xmlns:a16="http://schemas.microsoft.com/office/drawing/2014/main" id="{807148D2-B24D-4976-994F-BB66CEEA51D2}"/>
              </a:ext>
            </a:extLst>
          </p:cNvPr>
          <p:cNvSpPr>
            <a:spLocks noGrp="1"/>
          </p:cNvSpPr>
          <p:nvPr>
            <p:ph type="ctrTitle"/>
          </p:nvPr>
        </p:nvSpPr>
        <p:spPr>
          <a:xfrm>
            <a:off x="3223488" y="2511133"/>
            <a:ext cx="7813967" cy="1043854"/>
          </a:xfrm>
        </p:spPr>
        <p:txBody>
          <a:bodyPr anchor="b">
            <a:normAutofit/>
          </a:bodyPr>
          <a:lstStyle>
            <a:lvl1pPr algn="l">
              <a:defRPr sz="4800" b="1">
                <a:solidFill>
                  <a:schemeClr val="bg1"/>
                </a:solidFill>
                <a:latin typeface="+mj-lt"/>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F630B7C0-3837-4386-90FE-545DE779ADDA}"/>
              </a:ext>
            </a:extLst>
          </p:cNvPr>
          <p:cNvSpPr>
            <a:spLocks noGrp="1"/>
          </p:cNvSpPr>
          <p:nvPr>
            <p:ph type="subTitle" idx="1" hasCustomPrompt="1"/>
          </p:nvPr>
        </p:nvSpPr>
        <p:spPr>
          <a:xfrm>
            <a:off x="3232723" y="3725430"/>
            <a:ext cx="7813967" cy="812944"/>
          </a:xfrm>
        </p:spPr>
        <p:txBody>
          <a:bodyPr/>
          <a:lstStyle>
            <a:lvl1pPr marL="0" indent="0" algn="l">
              <a:buNone/>
              <a:defRPr sz="2400">
                <a:solidFill>
                  <a:srgbClr val="FFC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author / institute</a:t>
            </a:r>
            <a:r>
              <a:rPr lang="en-GB" dirty="0"/>
              <a:t> and occasion</a:t>
            </a:r>
            <a:endParaRPr lang="en-US" dirty="0"/>
          </a:p>
        </p:txBody>
      </p:sp>
      <p:sp>
        <p:nvSpPr>
          <p:cNvPr id="8" name="Rectangle 3">
            <a:extLst>
              <a:ext uri="{FF2B5EF4-FFF2-40B4-BE49-F238E27FC236}">
                <a16:creationId xmlns:a16="http://schemas.microsoft.com/office/drawing/2014/main" id="{C5D55CEB-8871-4376-83C3-EB75954FFBB5}"/>
              </a:ext>
            </a:extLst>
          </p:cNvPr>
          <p:cNvSpPr>
            <a:spLocks noChangeArrowheads="1"/>
          </p:cNvSpPr>
          <p:nvPr userDrawn="1"/>
        </p:nvSpPr>
        <p:spPr bwMode="auto">
          <a:xfrm>
            <a:off x="293939" y="1290594"/>
            <a:ext cx="397326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altLang="en-US" sz="2400" dirty="0">
                <a:solidFill>
                  <a:srgbClr val="3399FF"/>
                </a:solidFill>
                <a:latin typeface="Arial Narrow" pitchFamily="34" charset="0"/>
              </a:rPr>
              <a:t>PLASMA</a:t>
            </a:r>
          </a:p>
          <a:p>
            <a:r>
              <a:rPr lang="en-GB" altLang="en-US" sz="2400" dirty="0">
                <a:solidFill>
                  <a:srgbClr val="3399FF"/>
                </a:solidFill>
                <a:latin typeface="Arial Narrow" pitchFamily="34" charset="0"/>
              </a:rPr>
              <a:t>ACCELERATOR SYSTEMS </a:t>
            </a:r>
          </a:p>
          <a:p>
            <a:r>
              <a:rPr lang="en-GB" altLang="en-US" sz="2400" dirty="0">
                <a:solidFill>
                  <a:srgbClr val="33CCFF"/>
                </a:solidFill>
                <a:latin typeface="Arial Narrow" pitchFamily="34" charset="0"/>
              </a:rPr>
              <a:t>FOR</a:t>
            </a:r>
            <a:r>
              <a:rPr lang="en-GB" altLang="en-US" sz="2400" baseline="0" dirty="0">
                <a:solidFill>
                  <a:srgbClr val="33CCFF"/>
                </a:solidFill>
                <a:latin typeface="Arial Narrow" pitchFamily="34" charset="0"/>
              </a:rPr>
              <a:t> </a:t>
            </a:r>
            <a:r>
              <a:rPr lang="en-GB" altLang="en-US" sz="2400" dirty="0">
                <a:solidFill>
                  <a:srgbClr val="33CCFF"/>
                </a:solidFill>
                <a:latin typeface="Arial Narrow" pitchFamily="34" charset="0"/>
              </a:rPr>
              <a:t>COMPACT</a:t>
            </a:r>
          </a:p>
          <a:p>
            <a:r>
              <a:rPr lang="en-GB" altLang="en-US" sz="2400" dirty="0">
                <a:solidFill>
                  <a:schemeClr val="bg1"/>
                </a:solidFill>
                <a:latin typeface="Arial Narrow" pitchFamily="34" charset="0"/>
              </a:rPr>
              <a:t>RESEARCH INFRASTRUCTURES</a:t>
            </a:r>
          </a:p>
        </p:txBody>
      </p:sp>
      <p:sp>
        <p:nvSpPr>
          <p:cNvPr id="25" name="TextBox 24">
            <a:extLst>
              <a:ext uri="{FF2B5EF4-FFF2-40B4-BE49-F238E27FC236}">
                <a16:creationId xmlns:a16="http://schemas.microsoft.com/office/drawing/2014/main" id="{BFE90DE8-3BA8-471E-9749-65A67AA27786}"/>
              </a:ext>
            </a:extLst>
          </p:cNvPr>
          <p:cNvSpPr txBox="1"/>
          <p:nvPr userDrawn="1"/>
        </p:nvSpPr>
        <p:spPr>
          <a:xfrm>
            <a:off x="732624" y="6485307"/>
            <a:ext cx="9779000" cy="338554"/>
          </a:xfrm>
          <a:prstGeom prst="rect">
            <a:avLst/>
          </a:prstGeom>
          <a:noFill/>
        </p:spPr>
        <p:txBody>
          <a:bodyPr wrap="square" rtlCol="0">
            <a:spAutoFit/>
          </a:bodyPr>
          <a:lstStyle/>
          <a:p>
            <a:r>
              <a:rPr lang="en-GB" sz="800" b="0" i="1" u="none" strike="noStrike" dirty="0">
                <a:solidFill>
                  <a:schemeClr val="bg1"/>
                </a:solidFill>
                <a:effectLst/>
                <a:latin typeface="Helvetica" panose="020B0604020202020204" pitchFamily="34" charset="0"/>
                <a:cs typeface="Helvetica" panose="020B0604020202020204" pitchFamily="34" charset="0"/>
              </a:rPr>
              <a:t>PACRI – </a:t>
            </a:r>
            <a:r>
              <a:rPr lang="en-GB" sz="800" i="1" dirty="0">
                <a:solidFill>
                  <a:schemeClr val="bg1"/>
                </a:solidFill>
                <a:latin typeface="Helvetica" panose="020B0604020202020204" pitchFamily="34" charset="0"/>
                <a:cs typeface="Helvetica" panose="020B0604020202020204" pitchFamily="34" charset="0"/>
              </a:rPr>
              <a:t>101188004 – Funded by the European Union. </a:t>
            </a:r>
            <a:r>
              <a:rPr lang="en-GB" sz="800" b="0" i="1" u="none" strike="noStrike" dirty="0">
                <a:solidFill>
                  <a:schemeClr val="bg1"/>
                </a:solidFill>
                <a:effectLst/>
                <a:latin typeface="Helvetica" pitchFamily="2" charset="0"/>
              </a:rPr>
              <a:t>Views and opinions expressed are however those of the author(s) only and do not necessarily reflect those of the European Union or the European Research Executive Agency (REA). Neither the European Union nor the granting authority can be held responsible for them.</a:t>
            </a:r>
            <a:endParaRPr lang="en-GB" sz="700" dirty="0">
              <a:solidFill>
                <a:schemeClr val="bg1"/>
              </a:solidFill>
            </a:endParaRPr>
          </a:p>
        </p:txBody>
      </p:sp>
      <p:sp>
        <p:nvSpPr>
          <p:cNvPr id="4" name="TextBox 3"/>
          <p:cNvSpPr txBox="1"/>
          <p:nvPr userDrawn="1"/>
        </p:nvSpPr>
        <p:spPr>
          <a:xfrm>
            <a:off x="217066" y="34139"/>
            <a:ext cx="2310660" cy="923330"/>
          </a:xfrm>
          <a:prstGeom prst="rect">
            <a:avLst/>
          </a:prstGeom>
          <a:noFill/>
        </p:spPr>
        <p:txBody>
          <a:bodyPr wrap="square" rtlCol="0">
            <a:spAutoFit/>
          </a:bodyPr>
          <a:lstStyle/>
          <a:p>
            <a:r>
              <a:rPr lang="en-GB" sz="5400" b="1" dirty="0">
                <a:solidFill>
                  <a:srgbClr val="2C3981"/>
                </a:solidFill>
              </a:rPr>
              <a:t>PACRI</a:t>
            </a:r>
          </a:p>
        </p:txBody>
      </p:sp>
      <p:pic>
        <p:nvPicPr>
          <p:cNvPr id="5" name="Picture 4" descr="A flag with yellow stars in a circle&#10;&#10;AI-generated content may be incorrect.">
            <a:extLst>
              <a:ext uri="{FF2B5EF4-FFF2-40B4-BE49-F238E27FC236}">
                <a16:creationId xmlns:a16="http://schemas.microsoft.com/office/drawing/2014/main" id="{78F85AD5-9C1F-C65F-7E3D-1B803B62B42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603" y="6461499"/>
            <a:ext cx="511418" cy="338554"/>
          </a:xfrm>
          <a:prstGeom prst="rect">
            <a:avLst/>
          </a:prstGeom>
          <a:ln w="12700">
            <a:solidFill>
              <a:schemeClr val="bg1"/>
            </a:solidFill>
          </a:ln>
        </p:spPr>
      </p:pic>
      <p:pic>
        <p:nvPicPr>
          <p:cNvPr id="7" name="Picture 6" descr="A blue and yellow text with stars&#10;&#10;AI-generated content may be incorrect.">
            <a:extLst>
              <a:ext uri="{FF2B5EF4-FFF2-40B4-BE49-F238E27FC236}">
                <a16:creationId xmlns:a16="http://schemas.microsoft.com/office/drawing/2014/main" id="{26D893C5-7A52-C654-04AD-4AE16830FD6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10110" y="139578"/>
            <a:ext cx="1525186" cy="689922"/>
          </a:xfrm>
          <a:prstGeom prst="rect">
            <a:avLst/>
          </a:prstGeom>
        </p:spPr>
      </p:pic>
      <p:pic>
        <p:nvPicPr>
          <p:cNvPr id="10" name="Picture 9" descr="A close up of a logo&#10;&#10;AI-generated content may be incorrect.">
            <a:extLst>
              <a:ext uri="{FF2B5EF4-FFF2-40B4-BE49-F238E27FC236}">
                <a16:creationId xmlns:a16="http://schemas.microsoft.com/office/drawing/2014/main" id="{28DC21EF-C260-2DE6-75B4-CD2B9F1B0C9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745594" y="240891"/>
            <a:ext cx="1106080" cy="536817"/>
          </a:xfrm>
          <a:prstGeom prst="rect">
            <a:avLst/>
          </a:prstGeom>
        </p:spPr>
      </p:pic>
    </p:spTree>
    <p:extLst>
      <p:ext uri="{BB962C8B-B14F-4D97-AF65-F5344CB8AC3E}">
        <p14:creationId xmlns:p14="http://schemas.microsoft.com/office/powerpoint/2010/main" val="2104792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t="-217"/>
          <a:stretch/>
        </p:blipFill>
        <p:spPr>
          <a:xfrm>
            <a:off x="0" y="957469"/>
            <a:ext cx="12192000" cy="5900531"/>
          </a:xfrm>
          <a:prstGeom prst="rect">
            <a:avLst/>
          </a:prstGeom>
        </p:spPr>
      </p:pic>
      <p:sp>
        <p:nvSpPr>
          <p:cNvPr id="2" name="Title 1">
            <a:extLst>
              <a:ext uri="{FF2B5EF4-FFF2-40B4-BE49-F238E27FC236}">
                <a16:creationId xmlns:a16="http://schemas.microsoft.com/office/drawing/2014/main" id="{807148D2-B24D-4976-994F-BB66CEEA51D2}"/>
              </a:ext>
            </a:extLst>
          </p:cNvPr>
          <p:cNvSpPr>
            <a:spLocks noGrp="1"/>
          </p:cNvSpPr>
          <p:nvPr>
            <p:ph type="ctrTitle"/>
          </p:nvPr>
        </p:nvSpPr>
        <p:spPr>
          <a:xfrm>
            <a:off x="3223488" y="2511133"/>
            <a:ext cx="7813967" cy="1043854"/>
          </a:xfrm>
        </p:spPr>
        <p:txBody>
          <a:bodyPr anchor="b">
            <a:normAutofit/>
          </a:bodyPr>
          <a:lstStyle>
            <a:lvl1pPr algn="l">
              <a:defRPr sz="4800" b="1">
                <a:solidFill>
                  <a:schemeClr val="bg1"/>
                </a:solidFill>
                <a:latin typeface="+mj-lt"/>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F630B7C0-3837-4386-90FE-545DE779ADDA}"/>
              </a:ext>
            </a:extLst>
          </p:cNvPr>
          <p:cNvSpPr>
            <a:spLocks noGrp="1"/>
          </p:cNvSpPr>
          <p:nvPr>
            <p:ph type="subTitle" idx="1" hasCustomPrompt="1"/>
          </p:nvPr>
        </p:nvSpPr>
        <p:spPr>
          <a:xfrm>
            <a:off x="3232723" y="3725430"/>
            <a:ext cx="7813967" cy="812944"/>
          </a:xfrm>
        </p:spPr>
        <p:txBody>
          <a:bodyPr/>
          <a:lstStyle>
            <a:lvl1pPr marL="0" indent="0" algn="l">
              <a:buNone/>
              <a:defRPr sz="2400">
                <a:solidFill>
                  <a:srgbClr val="FFC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author / institute</a:t>
            </a:r>
            <a:r>
              <a:rPr lang="en-GB" dirty="0"/>
              <a:t> and occasion</a:t>
            </a:r>
            <a:endParaRPr lang="en-US" dirty="0"/>
          </a:p>
        </p:txBody>
      </p:sp>
      <p:sp>
        <p:nvSpPr>
          <p:cNvPr id="8" name="Rectangle 3">
            <a:extLst>
              <a:ext uri="{FF2B5EF4-FFF2-40B4-BE49-F238E27FC236}">
                <a16:creationId xmlns:a16="http://schemas.microsoft.com/office/drawing/2014/main" id="{C5D55CEB-8871-4376-83C3-EB75954FFBB5}"/>
              </a:ext>
            </a:extLst>
          </p:cNvPr>
          <p:cNvSpPr>
            <a:spLocks noChangeArrowheads="1"/>
          </p:cNvSpPr>
          <p:nvPr userDrawn="1"/>
        </p:nvSpPr>
        <p:spPr bwMode="auto">
          <a:xfrm>
            <a:off x="293939" y="1290594"/>
            <a:ext cx="397326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altLang="en-US" sz="2400" dirty="0">
                <a:solidFill>
                  <a:srgbClr val="3399FF"/>
                </a:solidFill>
                <a:latin typeface="Arial Narrow" pitchFamily="34" charset="0"/>
              </a:rPr>
              <a:t>PLASMA</a:t>
            </a:r>
          </a:p>
          <a:p>
            <a:r>
              <a:rPr lang="en-GB" altLang="en-US" sz="2400" dirty="0">
                <a:solidFill>
                  <a:srgbClr val="3399FF"/>
                </a:solidFill>
                <a:latin typeface="Arial Narrow" pitchFamily="34" charset="0"/>
              </a:rPr>
              <a:t>ACCELERATOR SYSTEMS </a:t>
            </a:r>
          </a:p>
          <a:p>
            <a:r>
              <a:rPr lang="en-GB" altLang="en-US" sz="2400" dirty="0">
                <a:solidFill>
                  <a:srgbClr val="33CCFF"/>
                </a:solidFill>
                <a:latin typeface="Arial Narrow" pitchFamily="34" charset="0"/>
              </a:rPr>
              <a:t>FOR</a:t>
            </a:r>
            <a:r>
              <a:rPr lang="en-GB" altLang="en-US" sz="2400" baseline="0" dirty="0">
                <a:solidFill>
                  <a:srgbClr val="33CCFF"/>
                </a:solidFill>
                <a:latin typeface="Arial Narrow" pitchFamily="34" charset="0"/>
              </a:rPr>
              <a:t> </a:t>
            </a:r>
            <a:r>
              <a:rPr lang="en-GB" altLang="en-US" sz="2400" dirty="0">
                <a:solidFill>
                  <a:srgbClr val="33CCFF"/>
                </a:solidFill>
                <a:latin typeface="Arial Narrow" pitchFamily="34" charset="0"/>
              </a:rPr>
              <a:t>COMPACT</a:t>
            </a:r>
          </a:p>
          <a:p>
            <a:r>
              <a:rPr lang="en-GB" altLang="en-US" sz="2400" dirty="0">
                <a:solidFill>
                  <a:schemeClr val="bg1"/>
                </a:solidFill>
                <a:latin typeface="Arial Narrow" pitchFamily="34" charset="0"/>
              </a:rPr>
              <a:t>RESEARCH INFRASTRUCTURES</a:t>
            </a:r>
          </a:p>
        </p:txBody>
      </p:sp>
      <p:sp>
        <p:nvSpPr>
          <p:cNvPr id="25" name="TextBox 24">
            <a:extLst>
              <a:ext uri="{FF2B5EF4-FFF2-40B4-BE49-F238E27FC236}">
                <a16:creationId xmlns:a16="http://schemas.microsoft.com/office/drawing/2014/main" id="{BFE90DE8-3BA8-471E-9749-65A67AA27786}"/>
              </a:ext>
            </a:extLst>
          </p:cNvPr>
          <p:cNvSpPr txBox="1"/>
          <p:nvPr userDrawn="1"/>
        </p:nvSpPr>
        <p:spPr>
          <a:xfrm>
            <a:off x="153846" y="6396176"/>
            <a:ext cx="3451000" cy="523220"/>
          </a:xfrm>
          <a:prstGeom prst="rect">
            <a:avLst/>
          </a:prstGeom>
          <a:noFill/>
        </p:spPr>
        <p:txBody>
          <a:bodyPr wrap="square" rtlCol="0">
            <a:spAutoFit/>
          </a:bodyPr>
          <a:lstStyle/>
          <a:p>
            <a:r>
              <a:rPr lang="en-GB" sz="700" b="0" i="1" u="none" strike="noStrike" dirty="0">
                <a:solidFill>
                  <a:schemeClr val="bg1"/>
                </a:solidFill>
                <a:effectLst/>
                <a:latin typeface="Helvetica" pitchFamily="2" charset="0"/>
              </a:rPr>
              <a:t>PACRI – </a:t>
            </a:r>
            <a:r>
              <a:rPr lang="en-GB" sz="700" i="1" dirty="0">
                <a:solidFill>
                  <a:schemeClr val="bg1"/>
                </a:solidFill>
              </a:rPr>
              <a:t>101188004. </a:t>
            </a:r>
            <a:r>
              <a:rPr lang="en-GB" sz="700" b="0" i="1" u="none" strike="noStrike" dirty="0">
                <a:solidFill>
                  <a:schemeClr val="bg1"/>
                </a:solidFill>
                <a:effectLst/>
                <a:latin typeface="Helvetica" pitchFamily="2" charset="0"/>
              </a:rPr>
              <a:t>Views and opinions expressed are however those of the author(s) only and do not necessarily reflect those of the European Union or the European Research Executive Agency (REA). Neither the European Union nor the granting authority can be held responsible for them.</a:t>
            </a:r>
            <a:endParaRPr lang="en-GB" sz="600" dirty="0">
              <a:solidFill>
                <a:schemeClr val="bg1"/>
              </a:solidFill>
            </a:endParaRPr>
          </a:p>
        </p:txBody>
      </p:sp>
      <p:sp>
        <p:nvSpPr>
          <p:cNvPr id="9" name="TextBox 8">
            <a:extLst>
              <a:ext uri="{FF2B5EF4-FFF2-40B4-BE49-F238E27FC236}">
                <a16:creationId xmlns:a16="http://schemas.microsoft.com/office/drawing/2014/main" id="{5042F8F7-39BD-C0D1-630E-61B6D2FE72A4}"/>
              </a:ext>
            </a:extLst>
          </p:cNvPr>
          <p:cNvSpPr txBox="1"/>
          <p:nvPr userDrawn="1"/>
        </p:nvSpPr>
        <p:spPr>
          <a:xfrm>
            <a:off x="1129791" y="5892150"/>
            <a:ext cx="1524509" cy="400110"/>
          </a:xfrm>
          <a:prstGeom prst="rect">
            <a:avLst/>
          </a:prstGeom>
          <a:noFill/>
        </p:spPr>
        <p:txBody>
          <a:bodyPr wrap="square" rtlCol="0">
            <a:spAutoFit/>
          </a:bodyPr>
          <a:lstStyle/>
          <a:p>
            <a:r>
              <a:rPr lang="en-GB" sz="1000" b="1" dirty="0">
                <a:solidFill>
                  <a:schemeClr val="bg1"/>
                </a:solidFill>
                <a:latin typeface="Arial" panose="020B0604020202020204" pitchFamily="34" charset="0"/>
                <a:cs typeface="Arial" panose="020B0604020202020204" pitchFamily="34" charset="0"/>
              </a:rPr>
              <a:t>Funded by </a:t>
            </a:r>
          </a:p>
          <a:p>
            <a:r>
              <a:rPr lang="en-GB" sz="1000" b="1" dirty="0">
                <a:solidFill>
                  <a:schemeClr val="bg1"/>
                </a:solidFill>
                <a:latin typeface="Arial" panose="020B0604020202020204" pitchFamily="34" charset="0"/>
                <a:cs typeface="Arial" panose="020B0604020202020204" pitchFamily="34" charset="0"/>
              </a:rPr>
              <a:t>the European Union</a:t>
            </a:r>
          </a:p>
        </p:txBody>
      </p:sp>
      <p:sp>
        <p:nvSpPr>
          <p:cNvPr id="4" name="TextBox 3"/>
          <p:cNvSpPr txBox="1"/>
          <p:nvPr userDrawn="1"/>
        </p:nvSpPr>
        <p:spPr>
          <a:xfrm>
            <a:off x="217066" y="34139"/>
            <a:ext cx="2310660" cy="923330"/>
          </a:xfrm>
          <a:prstGeom prst="rect">
            <a:avLst/>
          </a:prstGeom>
          <a:noFill/>
        </p:spPr>
        <p:txBody>
          <a:bodyPr wrap="square" rtlCol="0">
            <a:spAutoFit/>
          </a:bodyPr>
          <a:lstStyle/>
          <a:p>
            <a:r>
              <a:rPr lang="en-GB" sz="5400" b="1" dirty="0">
                <a:solidFill>
                  <a:srgbClr val="2C3981"/>
                </a:solidFill>
              </a:rPr>
              <a:t>PACRI</a:t>
            </a:r>
          </a:p>
        </p:txBody>
      </p:sp>
      <p:pic>
        <p:nvPicPr>
          <p:cNvPr id="5" name="Picture 4" descr="A flag with yellow stars in a circle&#10;&#10;AI-generated content may be incorrect.">
            <a:extLst>
              <a:ext uri="{FF2B5EF4-FFF2-40B4-BE49-F238E27FC236}">
                <a16:creationId xmlns:a16="http://schemas.microsoft.com/office/drawing/2014/main" id="{78F85AD5-9C1F-C65F-7E3D-1B803B62B42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0062" y="5786961"/>
            <a:ext cx="806264" cy="533739"/>
          </a:xfrm>
          <a:prstGeom prst="rect">
            <a:avLst/>
          </a:prstGeom>
          <a:ln w="12700">
            <a:solidFill>
              <a:schemeClr val="bg1"/>
            </a:solidFill>
          </a:ln>
        </p:spPr>
      </p:pic>
      <p:pic>
        <p:nvPicPr>
          <p:cNvPr id="7" name="Picture 6" descr="A blue and yellow text with stars&#10;&#10;AI-generated content may be incorrect.">
            <a:extLst>
              <a:ext uri="{FF2B5EF4-FFF2-40B4-BE49-F238E27FC236}">
                <a16:creationId xmlns:a16="http://schemas.microsoft.com/office/drawing/2014/main" id="{26D893C5-7A52-C654-04AD-4AE16830FD6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10110" y="139578"/>
            <a:ext cx="1525186" cy="689922"/>
          </a:xfrm>
          <a:prstGeom prst="rect">
            <a:avLst/>
          </a:prstGeom>
        </p:spPr>
      </p:pic>
      <p:pic>
        <p:nvPicPr>
          <p:cNvPr id="10" name="Picture 9" descr="A close up of a logo&#10;&#10;AI-generated content may be incorrect.">
            <a:extLst>
              <a:ext uri="{FF2B5EF4-FFF2-40B4-BE49-F238E27FC236}">
                <a16:creationId xmlns:a16="http://schemas.microsoft.com/office/drawing/2014/main" id="{28DC21EF-C260-2DE6-75B4-CD2B9F1B0C9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745594" y="240891"/>
            <a:ext cx="1106080" cy="536817"/>
          </a:xfrm>
          <a:prstGeom prst="rect">
            <a:avLst/>
          </a:prstGeom>
        </p:spPr>
      </p:pic>
    </p:spTree>
    <p:extLst>
      <p:ext uri="{BB962C8B-B14F-4D97-AF65-F5344CB8AC3E}">
        <p14:creationId xmlns:p14="http://schemas.microsoft.com/office/powerpoint/2010/main" val="1145560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21" name="Picture 20"/>
          <p:cNvPicPr>
            <a:picLocks noChangeAspect="1"/>
          </p:cNvPicPr>
          <p:nvPr userDrawn="1"/>
        </p:nvPicPr>
        <p:blipFill rotWithShape="1">
          <a:blip r:embed="rId2" cstate="screen">
            <a:extLst>
              <a:ext uri="{28A0092B-C50C-407E-A947-70E740481C1C}">
                <a14:useLocalDpi xmlns:a14="http://schemas.microsoft.com/office/drawing/2010/main"/>
              </a:ext>
            </a:extLst>
          </a:blip>
          <a:srcRect t="-1425"/>
          <a:stretch/>
        </p:blipFill>
        <p:spPr>
          <a:xfrm>
            <a:off x="0" y="-18469"/>
            <a:ext cx="12192000" cy="1027677"/>
          </a:xfrm>
          <a:prstGeom prst="rect">
            <a:avLst/>
          </a:prstGeom>
        </p:spPr>
      </p:pic>
      <p:pic>
        <p:nvPicPr>
          <p:cNvPr id="18" name="Picture 17"/>
          <p:cNvPicPr>
            <a:picLocks noChangeAspect="1"/>
          </p:cNvPicPr>
          <p:nvPr userDrawn="1"/>
        </p:nvPicPr>
        <p:blipFill rotWithShape="1">
          <a:blip r:embed="rId3" cstate="screen">
            <a:extLst>
              <a:ext uri="{28A0092B-C50C-407E-A947-70E740481C1C}">
                <a14:useLocalDpi xmlns:a14="http://schemas.microsoft.com/office/drawing/2010/main"/>
              </a:ext>
            </a:extLst>
          </a:blip>
          <a:srcRect b="-15"/>
          <a:stretch/>
        </p:blipFill>
        <p:spPr>
          <a:xfrm>
            <a:off x="0" y="6457950"/>
            <a:ext cx="12192000" cy="400050"/>
          </a:xfrm>
          <a:prstGeom prst="rect">
            <a:avLst/>
          </a:prstGeom>
        </p:spPr>
      </p:pic>
      <p:sp>
        <p:nvSpPr>
          <p:cNvPr id="3" name="Content Placeholder 2">
            <a:extLst>
              <a:ext uri="{FF2B5EF4-FFF2-40B4-BE49-F238E27FC236}">
                <a16:creationId xmlns:a16="http://schemas.microsoft.com/office/drawing/2014/main" id="{AA667453-40FC-4135-9BBF-E2B2967A5938}"/>
              </a:ext>
            </a:extLst>
          </p:cNvPr>
          <p:cNvSpPr>
            <a:spLocks noGrp="1"/>
          </p:cNvSpPr>
          <p:nvPr>
            <p:ph idx="1"/>
          </p:nvPr>
        </p:nvSpPr>
        <p:spPr>
          <a:xfrm>
            <a:off x="838200" y="1437948"/>
            <a:ext cx="10515600" cy="473901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BF60A59D-C33F-4A72-AE63-A30B8327BE56}"/>
              </a:ext>
            </a:extLst>
          </p:cNvPr>
          <p:cNvSpPr>
            <a:spLocks noGrp="1"/>
          </p:cNvSpPr>
          <p:nvPr>
            <p:ph type="sldNum" sz="quarter" idx="12"/>
          </p:nvPr>
        </p:nvSpPr>
        <p:spPr>
          <a:xfrm>
            <a:off x="9111673" y="6480789"/>
            <a:ext cx="2743200" cy="365125"/>
          </a:xfrm>
        </p:spPr>
        <p:txBody>
          <a:bodyPr/>
          <a:lstStyle>
            <a:lvl1pPr>
              <a:defRPr>
                <a:solidFill>
                  <a:schemeClr val="bg1"/>
                </a:solidFill>
              </a:defRPr>
            </a:lvl1pPr>
          </a:lstStyle>
          <a:p>
            <a:fld id="{3A3A6714-3D1F-4857-9904-D935B84167FA}" type="slidenum">
              <a:rPr lang="en-GB" smtClean="0"/>
              <a:pPr/>
              <a:t>‹#›</a:t>
            </a:fld>
            <a:endParaRPr lang="en-GB"/>
          </a:p>
        </p:txBody>
      </p:sp>
      <p:sp>
        <p:nvSpPr>
          <p:cNvPr id="2" name="Title 1">
            <a:extLst>
              <a:ext uri="{FF2B5EF4-FFF2-40B4-BE49-F238E27FC236}">
                <a16:creationId xmlns:a16="http://schemas.microsoft.com/office/drawing/2014/main" id="{2707062F-D1E3-4938-A350-3A6A49BD0E2A}"/>
              </a:ext>
            </a:extLst>
          </p:cNvPr>
          <p:cNvSpPr>
            <a:spLocks noGrp="1"/>
          </p:cNvSpPr>
          <p:nvPr>
            <p:ph type="title"/>
          </p:nvPr>
        </p:nvSpPr>
        <p:spPr>
          <a:xfrm>
            <a:off x="2115127" y="0"/>
            <a:ext cx="7961747" cy="1009208"/>
          </a:xfrm>
        </p:spPr>
        <p:txBody>
          <a:bodyPr>
            <a:normAutofit/>
          </a:bodyPr>
          <a:lstStyle>
            <a:lvl1pPr algn="ctr">
              <a:defRPr sz="3500" b="1">
                <a:solidFill>
                  <a:schemeClr val="bg1"/>
                </a:solidFill>
              </a:defRPr>
            </a:lvl1pPr>
          </a:lstStyle>
          <a:p>
            <a:r>
              <a:rPr lang="en-US" dirty="0"/>
              <a:t>Click to edit Master title style</a:t>
            </a:r>
            <a:endParaRPr lang="en-GB" dirty="0"/>
          </a:p>
        </p:txBody>
      </p:sp>
      <p:sp>
        <p:nvSpPr>
          <p:cNvPr id="20" name="Footer Placeholder 19">
            <a:extLst>
              <a:ext uri="{FF2B5EF4-FFF2-40B4-BE49-F238E27FC236}">
                <a16:creationId xmlns:a16="http://schemas.microsoft.com/office/drawing/2014/main" id="{91A38598-CD5E-4EEA-8C9C-B6A45CED45F6}"/>
              </a:ext>
            </a:extLst>
          </p:cNvPr>
          <p:cNvSpPr>
            <a:spLocks noGrp="1"/>
          </p:cNvSpPr>
          <p:nvPr>
            <p:ph type="ftr" sz="quarter" idx="13"/>
          </p:nvPr>
        </p:nvSpPr>
        <p:spPr>
          <a:xfrm>
            <a:off x="410544" y="6462572"/>
            <a:ext cx="4114800" cy="365125"/>
          </a:xfrm>
        </p:spPr>
        <p:txBody>
          <a:bodyPr/>
          <a:lstStyle>
            <a:lvl1pPr>
              <a:defRPr i="1">
                <a:solidFill>
                  <a:schemeClr val="bg1"/>
                </a:solidFill>
              </a:defRPr>
            </a:lvl1pPr>
          </a:lstStyle>
          <a:p>
            <a:pPr algn="l"/>
            <a:r>
              <a:rPr lang="en-GB"/>
              <a:t>Insert author and occasion</a:t>
            </a:r>
          </a:p>
        </p:txBody>
      </p:sp>
      <p:sp>
        <p:nvSpPr>
          <p:cNvPr id="22" name="TextBox 21"/>
          <p:cNvSpPr txBox="1"/>
          <p:nvPr userDrawn="1"/>
        </p:nvSpPr>
        <p:spPr>
          <a:xfrm>
            <a:off x="241447" y="25057"/>
            <a:ext cx="3078928" cy="923330"/>
          </a:xfrm>
          <a:prstGeom prst="rect">
            <a:avLst/>
          </a:prstGeom>
          <a:noFill/>
        </p:spPr>
        <p:txBody>
          <a:bodyPr wrap="square" rtlCol="0">
            <a:spAutoFit/>
          </a:bodyPr>
          <a:lstStyle/>
          <a:p>
            <a:r>
              <a:rPr lang="en-GB" sz="5400" b="1" dirty="0">
                <a:solidFill>
                  <a:schemeClr val="bg1"/>
                </a:solidFill>
              </a:rPr>
              <a:t>PACRI</a:t>
            </a:r>
          </a:p>
        </p:txBody>
      </p:sp>
      <p:sp>
        <p:nvSpPr>
          <p:cNvPr id="7" name="TextBox 6">
            <a:extLst>
              <a:ext uri="{FF2B5EF4-FFF2-40B4-BE49-F238E27FC236}">
                <a16:creationId xmlns:a16="http://schemas.microsoft.com/office/drawing/2014/main" id="{EC526491-4981-1B5D-C057-22A21235EEE5}"/>
              </a:ext>
            </a:extLst>
          </p:cNvPr>
          <p:cNvSpPr txBox="1"/>
          <p:nvPr userDrawn="1"/>
        </p:nvSpPr>
        <p:spPr>
          <a:xfrm>
            <a:off x="10877554" y="586425"/>
            <a:ext cx="1181100" cy="338554"/>
          </a:xfrm>
          <a:prstGeom prst="rect">
            <a:avLst/>
          </a:prstGeom>
          <a:noFill/>
        </p:spPr>
        <p:txBody>
          <a:bodyPr wrap="square" rtlCol="0">
            <a:spAutoFit/>
          </a:bodyPr>
          <a:lstStyle/>
          <a:p>
            <a:pPr algn="ctr"/>
            <a:r>
              <a:rPr lang="en-GB" sz="800" b="1" dirty="0">
                <a:solidFill>
                  <a:schemeClr val="bg1"/>
                </a:solidFill>
                <a:latin typeface="Arial" panose="020B0604020202020204" pitchFamily="34" charset="0"/>
                <a:cs typeface="Arial" panose="020B0604020202020204" pitchFamily="34" charset="0"/>
              </a:rPr>
              <a:t>Funded by </a:t>
            </a:r>
          </a:p>
          <a:p>
            <a:pPr algn="ctr"/>
            <a:r>
              <a:rPr lang="en-GB" sz="800" b="1" dirty="0">
                <a:solidFill>
                  <a:schemeClr val="bg1"/>
                </a:solidFill>
                <a:latin typeface="Arial" panose="020B0604020202020204" pitchFamily="34" charset="0"/>
                <a:cs typeface="Arial" panose="020B0604020202020204" pitchFamily="34" charset="0"/>
              </a:rPr>
              <a:t>the European Union</a:t>
            </a:r>
          </a:p>
        </p:txBody>
      </p:sp>
      <p:pic>
        <p:nvPicPr>
          <p:cNvPr id="8" name="Picture 7" descr="A flag with yellow stars in a circle&#10;&#10;AI-generated content may be incorrect.">
            <a:extLst>
              <a:ext uri="{FF2B5EF4-FFF2-40B4-BE49-F238E27FC236}">
                <a16:creationId xmlns:a16="http://schemas.microsoft.com/office/drawing/2014/main" id="{0A6793D2-3FDD-6BF0-4795-4A149523B77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144694" y="135304"/>
            <a:ext cx="646820" cy="428188"/>
          </a:xfrm>
          <a:prstGeom prst="rect">
            <a:avLst/>
          </a:prstGeom>
          <a:ln w="12700">
            <a:solidFill>
              <a:schemeClr val="bg1"/>
            </a:solidFill>
          </a:ln>
        </p:spPr>
      </p:pic>
    </p:spTree>
    <p:extLst>
      <p:ext uri="{BB962C8B-B14F-4D97-AF65-F5344CB8AC3E}">
        <p14:creationId xmlns:p14="http://schemas.microsoft.com/office/powerpoint/2010/main" val="46373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2C398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667453-40FC-4135-9BBF-E2B2967A5938}"/>
              </a:ext>
            </a:extLst>
          </p:cNvPr>
          <p:cNvSpPr>
            <a:spLocks noGrp="1"/>
          </p:cNvSpPr>
          <p:nvPr>
            <p:ph idx="1"/>
          </p:nvPr>
        </p:nvSpPr>
        <p:spPr/>
        <p:txBody>
          <a:bodyPr/>
          <a:lstStyle>
            <a:lvl1pPr>
              <a:defRPr>
                <a:solidFill>
                  <a:srgbClr val="FFC000"/>
                </a:solidFill>
              </a:defRPr>
            </a:lvl1pPr>
            <a:lvl2pPr>
              <a:defRPr>
                <a:solidFill>
                  <a:srgbClr val="FFC000"/>
                </a:solidFill>
              </a:defRPr>
            </a:lvl2pPr>
            <a:lvl3pPr>
              <a:defRPr>
                <a:solidFill>
                  <a:srgbClr val="FFC000"/>
                </a:solidFill>
              </a:defRPr>
            </a:lvl3pPr>
            <a:lvl4pPr>
              <a:defRPr>
                <a:solidFill>
                  <a:srgbClr val="FFC000"/>
                </a:solidFill>
              </a:defRPr>
            </a:lvl4pPr>
            <a:lvl5pPr>
              <a:defRPr>
                <a:solidFill>
                  <a:srgbClr val="FFC0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t="-1425"/>
          <a:stretch/>
        </p:blipFill>
        <p:spPr>
          <a:xfrm>
            <a:off x="0" y="-18469"/>
            <a:ext cx="12192000" cy="1027677"/>
          </a:xfrm>
          <a:prstGeom prst="rect">
            <a:avLst/>
          </a:prstGeom>
        </p:spPr>
      </p:pic>
      <p:sp>
        <p:nvSpPr>
          <p:cNvPr id="16" name="TextBox 15"/>
          <p:cNvSpPr txBox="1"/>
          <p:nvPr userDrawn="1"/>
        </p:nvSpPr>
        <p:spPr>
          <a:xfrm>
            <a:off x="209021" y="33704"/>
            <a:ext cx="2871405" cy="923330"/>
          </a:xfrm>
          <a:prstGeom prst="rect">
            <a:avLst/>
          </a:prstGeom>
          <a:noFill/>
        </p:spPr>
        <p:txBody>
          <a:bodyPr wrap="square" rtlCol="0">
            <a:spAutoFit/>
          </a:bodyPr>
          <a:lstStyle/>
          <a:p>
            <a:r>
              <a:rPr lang="en-GB" sz="5400" b="1" dirty="0">
                <a:solidFill>
                  <a:schemeClr val="bg1"/>
                </a:solidFill>
              </a:rPr>
              <a:t>PACRI</a:t>
            </a:r>
          </a:p>
        </p:txBody>
      </p:sp>
      <p:pic>
        <p:nvPicPr>
          <p:cNvPr id="17" name="Picture 16"/>
          <p:cNvPicPr>
            <a:picLocks noChangeAspect="1"/>
          </p:cNvPicPr>
          <p:nvPr userDrawn="1"/>
        </p:nvPicPr>
        <p:blipFill rotWithShape="1">
          <a:blip r:embed="rId3" cstate="screen">
            <a:extLst>
              <a:ext uri="{28A0092B-C50C-407E-A947-70E740481C1C}">
                <a14:useLocalDpi xmlns:a14="http://schemas.microsoft.com/office/drawing/2010/main"/>
              </a:ext>
            </a:extLst>
          </a:blip>
          <a:srcRect b="-15"/>
          <a:stretch/>
        </p:blipFill>
        <p:spPr>
          <a:xfrm>
            <a:off x="0" y="6457950"/>
            <a:ext cx="12192000" cy="400050"/>
          </a:xfrm>
          <a:prstGeom prst="rect">
            <a:avLst/>
          </a:prstGeom>
        </p:spPr>
      </p:pic>
      <p:sp>
        <p:nvSpPr>
          <p:cNvPr id="18" name="Slide Number Placeholder 5">
            <a:extLst>
              <a:ext uri="{FF2B5EF4-FFF2-40B4-BE49-F238E27FC236}">
                <a16:creationId xmlns:a16="http://schemas.microsoft.com/office/drawing/2014/main" id="{BF60A59D-C33F-4A72-AE63-A30B8327BE56}"/>
              </a:ext>
            </a:extLst>
          </p:cNvPr>
          <p:cNvSpPr>
            <a:spLocks noGrp="1"/>
          </p:cNvSpPr>
          <p:nvPr>
            <p:ph type="sldNum" sz="quarter" idx="12"/>
          </p:nvPr>
        </p:nvSpPr>
        <p:spPr>
          <a:xfrm>
            <a:off x="9111673" y="6480789"/>
            <a:ext cx="2743200" cy="365125"/>
          </a:xfrm>
        </p:spPr>
        <p:txBody>
          <a:bodyPr/>
          <a:lstStyle>
            <a:lvl1pPr>
              <a:defRPr>
                <a:solidFill>
                  <a:schemeClr val="bg1"/>
                </a:solidFill>
              </a:defRPr>
            </a:lvl1pPr>
          </a:lstStyle>
          <a:p>
            <a:fld id="{3A3A6714-3D1F-4857-9904-D935B84167FA}" type="slidenum">
              <a:rPr lang="en-GB" smtClean="0"/>
              <a:pPr/>
              <a:t>‹#›</a:t>
            </a:fld>
            <a:endParaRPr lang="en-GB"/>
          </a:p>
        </p:txBody>
      </p:sp>
      <p:sp>
        <p:nvSpPr>
          <p:cNvPr id="19" name="Footer Placeholder 19">
            <a:extLst>
              <a:ext uri="{FF2B5EF4-FFF2-40B4-BE49-F238E27FC236}">
                <a16:creationId xmlns:a16="http://schemas.microsoft.com/office/drawing/2014/main" id="{91A38598-CD5E-4EEA-8C9C-B6A45CED45F6}"/>
              </a:ext>
            </a:extLst>
          </p:cNvPr>
          <p:cNvSpPr>
            <a:spLocks noGrp="1"/>
          </p:cNvSpPr>
          <p:nvPr>
            <p:ph type="ftr" sz="quarter" idx="13"/>
          </p:nvPr>
        </p:nvSpPr>
        <p:spPr>
          <a:xfrm>
            <a:off x="410544" y="6462572"/>
            <a:ext cx="4114800" cy="365125"/>
          </a:xfrm>
        </p:spPr>
        <p:txBody>
          <a:bodyPr/>
          <a:lstStyle>
            <a:lvl1pPr>
              <a:defRPr i="1">
                <a:solidFill>
                  <a:schemeClr val="bg1"/>
                </a:solidFill>
              </a:defRPr>
            </a:lvl1pPr>
          </a:lstStyle>
          <a:p>
            <a:pPr algn="l"/>
            <a:r>
              <a:rPr lang="en-GB"/>
              <a:t>Insert author and occasion</a:t>
            </a:r>
          </a:p>
        </p:txBody>
      </p:sp>
      <p:sp>
        <p:nvSpPr>
          <p:cNvPr id="21" name="Title 1">
            <a:extLst>
              <a:ext uri="{FF2B5EF4-FFF2-40B4-BE49-F238E27FC236}">
                <a16:creationId xmlns:a16="http://schemas.microsoft.com/office/drawing/2014/main" id="{2707062F-D1E3-4938-A350-3A6A49BD0E2A}"/>
              </a:ext>
            </a:extLst>
          </p:cNvPr>
          <p:cNvSpPr>
            <a:spLocks noGrp="1"/>
          </p:cNvSpPr>
          <p:nvPr>
            <p:ph type="title"/>
          </p:nvPr>
        </p:nvSpPr>
        <p:spPr>
          <a:xfrm>
            <a:off x="2115127" y="-167411"/>
            <a:ext cx="7961747" cy="1325563"/>
          </a:xfrm>
        </p:spPr>
        <p:txBody>
          <a:bodyPr>
            <a:normAutofit/>
          </a:bodyPr>
          <a:lstStyle>
            <a:lvl1pPr algn="ctr">
              <a:defRPr sz="3500" b="1">
                <a:solidFill>
                  <a:schemeClr val="bg1"/>
                </a:solidFill>
              </a:defRPr>
            </a:lvl1pPr>
          </a:lstStyle>
          <a:p>
            <a:r>
              <a:rPr lang="en-US" dirty="0"/>
              <a:t>Click to edit Master title style</a:t>
            </a:r>
            <a:endParaRPr lang="en-GB" dirty="0"/>
          </a:p>
        </p:txBody>
      </p:sp>
      <p:sp>
        <p:nvSpPr>
          <p:cNvPr id="2" name="TextBox 1">
            <a:extLst>
              <a:ext uri="{FF2B5EF4-FFF2-40B4-BE49-F238E27FC236}">
                <a16:creationId xmlns:a16="http://schemas.microsoft.com/office/drawing/2014/main" id="{A09B40AC-5F1E-0DDB-46E9-42A612615BF8}"/>
              </a:ext>
            </a:extLst>
          </p:cNvPr>
          <p:cNvSpPr txBox="1"/>
          <p:nvPr userDrawn="1"/>
        </p:nvSpPr>
        <p:spPr>
          <a:xfrm>
            <a:off x="10877554" y="586425"/>
            <a:ext cx="1181100" cy="338554"/>
          </a:xfrm>
          <a:prstGeom prst="rect">
            <a:avLst/>
          </a:prstGeom>
          <a:noFill/>
        </p:spPr>
        <p:txBody>
          <a:bodyPr wrap="square" rtlCol="0">
            <a:spAutoFit/>
          </a:bodyPr>
          <a:lstStyle/>
          <a:p>
            <a:pPr algn="ctr"/>
            <a:r>
              <a:rPr lang="en-GB" sz="800" b="1" dirty="0">
                <a:solidFill>
                  <a:schemeClr val="bg1"/>
                </a:solidFill>
                <a:latin typeface="Arial" panose="020B0604020202020204" pitchFamily="34" charset="0"/>
                <a:cs typeface="Arial" panose="020B0604020202020204" pitchFamily="34" charset="0"/>
              </a:rPr>
              <a:t>Funded by </a:t>
            </a:r>
          </a:p>
          <a:p>
            <a:pPr algn="ctr"/>
            <a:r>
              <a:rPr lang="en-GB" sz="800" b="1" dirty="0">
                <a:solidFill>
                  <a:schemeClr val="bg1"/>
                </a:solidFill>
                <a:latin typeface="Arial" panose="020B0604020202020204" pitchFamily="34" charset="0"/>
                <a:cs typeface="Arial" panose="020B0604020202020204" pitchFamily="34" charset="0"/>
              </a:rPr>
              <a:t>the European Union</a:t>
            </a:r>
          </a:p>
        </p:txBody>
      </p:sp>
      <p:pic>
        <p:nvPicPr>
          <p:cNvPr id="4" name="Picture 3" descr="A flag with yellow stars in a circle&#10;&#10;AI-generated content may be incorrect.">
            <a:extLst>
              <a:ext uri="{FF2B5EF4-FFF2-40B4-BE49-F238E27FC236}">
                <a16:creationId xmlns:a16="http://schemas.microsoft.com/office/drawing/2014/main" id="{2F3F6CA4-AB4D-89CF-8E54-0E283EF8CA5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144694" y="135304"/>
            <a:ext cx="646820" cy="428188"/>
          </a:xfrm>
          <a:prstGeom prst="rect">
            <a:avLst/>
          </a:prstGeom>
          <a:ln w="12700">
            <a:solidFill>
              <a:schemeClr val="bg1"/>
            </a:solidFill>
          </a:ln>
        </p:spPr>
      </p:pic>
    </p:spTree>
    <p:extLst>
      <p:ext uri="{BB962C8B-B14F-4D97-AF65-F5344CB8AC3E}">
        <p14:creationId xmlns:p14="http://schemas.microsoft.com/office/powerpoint/2010/main" val="2973826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28939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46E843-1B05-4977-8104-1DC6A86DD2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D577BB-E99E-4876-8CC0-1A7F4D259A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DD2D1D-E502-44D4-87BD-F176059087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5C45F3-8D30-4E47-A23B-88EACEE32C39}" type="datetime1">
              <a:rPr lang="en-GB" smtClean="0"/>
              <a:t>11/03/2025</a:t>
            </a:fld>
            <a:endParaRPr lang="en-GB"/>
          </a:p>
        </p:txBody>
      </p:sp>
      <p:sp>
        <p:nvSpPr>
          <p:cNvPr id="5" name="Footer Placeholder 4">
            <a:extLst>
              <a:ext uri="{FF2B5EF4-FFF2-40B4-BE49-F238E27FC236}">
                <a16:creationId xmlns:a16="http://schemas.microsoft.com/office/drawing/2014/main" id="{22872751-5C8B-42ED-AFFA-8B417E0C73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Insert author and occasion</a:t>
            </a:r>
          </a:p>
        </p:txBody>
      </p:sp>
      <p:sp>
        <p:nvSpPr>
          <p:cNvPr id="6" name="Slide Number Placeholder 5">
            <a:extLst>
              <a:ext uri="{FF2B5EF4-FFF2-40B4-BE49-F238E27FC236}">
                <a16:creationId xmlns:a16="http://schemas.microsoft.com/office/drawing/2014/main" id="{4599079B-8063-4254-9FF2-FCFA3D1E13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3A6714-3D1F-4857-9904-D935B84167FA}" type="slidenum">
              <a:rPr lang="en-GB" smtClean="0"/>
              <a:t>‹#›</a:t>
            </a:fld>
            <a:endParaRPr lang="en-GB"/>
          </a:p>
        </p:txBody>
      </p:sp>
    </p:spTree>
    <p:extLst>
      <p:ext uri="{BB962C8B-B14F-4D97-AF65-F5344CB8AC3E}">
        <p14:creationId xmlns:p14="http://schemas.microsoft.com/office/powerpoint/2010/main" val="35991777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50" r:id="rId3"/>
    <p:sldLayoutId id="2147483660" r:id="rId4"/>
    <p:sldLayoutId id="2147483649" r:id="rId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tiff"/><Relationship Id="rId3" Type="http://schemas.openxmlformats.org/officeDocument/2006/relationships/slideLayout" Target="../slideLayouts/slideLayout3.xml"/><Relationship Id="rId7" Type="http://schemas.openxmlformats.org/officeDocument/2006/relationships/image" Target="../media/image25.tif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tiff"/><Relationship Id="rId5" Type="http://schemas.openxmlformats.org/officeDocument/2006/relationships/image" Target="../media/image23.jpeg"/><Relationship Id="rId4" Type="http://schemas.openxmlformats.org/officeDocument/2006/relationships/image" Target="../media/image22.pn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8.JPG"/><Relationship Id="rId7" Type="http://schemas.microsoft.com/office/2007/relationships/hdphoto" Target="../media/hdphoto1.wdp"/><Relationship Id="rId12" Type="http://schemas.openxmlformats.org/officeDocument/2006/relationships/image" Target="../media/image41.jpg"/><Relationship Id="rId2" Type="http://schemas.openxmlformats.org/officeDocument/2006/relationships/image" Target="../media/image8.JPG"/><Relationship Id="rId1" Type="http://schemas.openxmlformats.org/officeDocument/2006/relationships/slideLayout" Target="../slideLayouts/slideLayout4.xml"/><Relationship Id="rId6" Type="http://schemas.openxmlformats.org/officeDocument/2006/relationships/image" Target="../media/image9.png"/><Relationship Id="rId11" Type="http://schemas.microsoft.com/office/2007/relationships/hdphoto" Target="../media/hdphoto3.wdp"/><Relationship Id="rId5" Type="http://schemas.openxmlformats.org/officeDocument/2006/relationships/image" Target="../media/image40.jpeg"/><Relationship Id="rId10" Type="http://schemas.openxmlformats.org/officeDocument/2006/relationships/image" Target="../media/image13.png"/><Relationship Id="rId4" Type="http://schemas.openxmlformats.org/officeDocument/2006/relationships/image" Target="../media/image39.jpeg"/><Relationship Id="rId9" Type="http://schemas.microsoft.com/office/2007/relationships/hdphoto" Target="../media/hdphoto2.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image" Target="../media/image8.JPG"/><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14.jpeg"/><Relationship Id="rId5" Type="http://schemas.openxmlformats.org/officeDocument/2006/relationships/image" Target="../media/image10.jpe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8.JPG"/><Relationship Id="rId7" Type="http://schemas.microsoft.com/office/2007/relationships/hdphoto" Target="../media/hdphoto1.wdp"/><Relationship Id="rId12" Type="http://schemas.openxmlformats.org/officeDocument/2006/relationships/image" Target="../media/image41.jpg"/><Relationship Id="rId2" Type="http://schemas.openxmlformats.org/officeDocument/2006/relationships/image" Target="../media/image8.JPG"/><Relationship Id="rId1" Type="http://schemas.openxmlformats.org/officeDocument/2006/relationships/slideLayout" Target="../slideLayouts/slideLayout4.xml"/><Relationship Id="rId6" Type="http://schemas.openxmlformats.org/officeDocument/2006/relationships/image" Target="../media/image9.png"/><Relationship Id="rId11" Type="http://schemas.microsoft.com/office/2007/relationships/hdphoto" Target="../media/hdphoto3.wdp"/><Relationship Id="rId5" Type="http://schemas.openxmlformats.org/officeDocument/2006/relationships/image" Target="../media/image40.jpeg"/><Relationship Id="rId10" Type="http://schemas.openxmlformats.org/officeDocument/2006/relationships/image" Target="../media/image13.png"/><Relationship Id="rId4" Type="http://schemas.openxmlformats.org/officeDocument/2006/relationships/image" Target="../media/image39.jpeg"/><Relationship Id="rId9" Type="http://schemas.microsoft.com/office/2007/relationships/hdphoto" Target="../media/hdphoto2.wdp"/></Relationships>
</file>

<file path=ppt/slides/_rels/slide2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image" Target="../media/image8.JPG"/><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14.jpeg"/><Relationship Id="rId5" Type="http://schemas.openxmlformats.org/officeDocument/2006/relationships/image" Target="../media/image10.jpe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3.xml"/><Relationship Id="rId5" Type="http://schemas.openxmlformats.org/officeDocument/2006/relationships/image" Target="../media/image19.JP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312542" y="2681576"/>
            <a:ext cx="8445261" cy="1043854"/>
          </a:xfrm>
        </p:spPr>
        <p:txBody>
          <a:bodyPr>
            <a:normAutofit fontScale="90000"/>
          </a:bodyPr>
          <a:lstStyle/>
          <a:p>
            <a:r>
              <a:rPr lang="en-GB" dirty="0"/>
              <a:t>WP4 work plan presentation</a:t>
            </a:r>
            <a:br>
              <a:rPr lang="en-GB" dirty="0"/>
            </a:br>
            <a:r>
              <a:rPr lang="en-US" i="1" dirty="0"/>
              <a:t>High repetition rate plasma structures</a:t>
            </a:r>
            <a:r>
              <a:rPr lang="en-GB" i="1" dirty="0"/>
              <a:t> </a:t>
            </a:r>
          </a:p>
        </p:txBody>
      </p:sp>
      <p:sp>
        <p:nvSpPr>
          <p:cNvPr id="5" name="Subtitle 4"/>
          <p:cNvSpPr>
            <a:spLocks noGrp="1"/>
          </p:cNvSpPr>
          <p:nvPr>
            <p:ph type="subTitle" idx="1"/>
          </p:nvPr>
        </p:nvSpPr>
        <p:spPr>
          <a:xfrm>
            <a:off x="3312542" y="3828947"/>
            <a:ext cx="7813967" cy="812944"/>
          </a:xfrm>
        </p:spPr>
        <p:txBody>
          <a:bodyPr>
            <a:normAutofit lnSpcReduction="10000"/>
          </a:bodyPr>
          <a:lstStyle/>
          <a:p>
            <a:r>
              <a:rPr lang="en-GB" dirty="0"/>
              <a:t>Angelo Biagioni | INFN | PACRI Kick off meeting</a:t>
            </a:r>
          </a:p>
          <a:p>
            <a:r>
              <a:rPr lang="en-GB" dirty="0"/>
              <a:t>12 – 14 March Trieste</a:t>
            </a:r>
          </a:p>
        </p:txBody>
      </p:sp>
    </p:spTree>
    <p:extLst>
      <p:ext uri="{BB962C8B-B14F-4D97-AF65-F5344CB8AC3E}">
        <p14:creationId xmlns:p14="http://schemas.microsoft.com/office/powerpoint/2010/main" val="224765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0D8E7-033C-8766-027A-E6B33D25562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4CE5B05-1C97-DBD7-1974-8A2FEACFB203}"/>
              </a:ext>
            </a:extLst>
          </p:cNvPr>
          <p:cNvSpPr>
            <a:spLocks noGrp="1"/>
          </p:cNvSpPr>
          <p:nvPr>
            <p:ph type="title"/>
          </p:nvPr>
        </p:nvSpPr>
        <p:spPr>
          <a:xfrm>
            <a:off x="2115127" y="0"/>
            <a:ext cx="8909431" cy="1009208"/>
          </a:xfrm>
        </p:spPr>
        <p:txBody>
          <a:bodyPr>
            <a:normAutofit/>
          </a:bodyPr>
          <a:lstStyle/>
          <a:p>
            <a:r>
              <a:rPr lang="en-US" sz="3200" dirty="0"/>
              <a:t>WP4 - Discharge capillaries</a:t>
            </a:r>
            <a:endParaRPr lang="en-GB" sz="3200" dirty="0"/>
          </a:p>
        </p:txBody>
      </p:sp>
      <p:sp>
        <p:nvSpPr>
          <p:cNvPr id="4" name="Slide Number Placeholder 3">
            <a:extLst>
              <a:ext uri="{FF2B5EF4-FFF2-40B4-BE49-F238E27FC236}">
                <a16:creationId xmlns:a16="http://schemas.microsoft.com/office/drawing/2014/main" id="{6F966035-7EC8-914B-3131-56AC91DBE312}"/>
              </a:ext>
            </a:extLst>
          </p:cNvPr>
          <p:cNvSpPr>
            <a:spLocks noGrp="1"/>
          </p:cNvSpPr>
          <p:nvPr>
            <p:ph type="sldNum" sz="quarter" idx="12"/>
          </p:nvPr>
        </p:nvSpPr>
        <p:spPr>
          <a:xfrm>
            <a:off x="9268987" y="6510285"/>
            <a:ext cx="2743200" cy="365125"/>
          </a:xfrm>
        </p:spPr>
        <p:txBody>
          <a:bodyPr/>
          <a:lstStyle/>
          <a:p>
            <a:fld id="{3A3A6714-3D1F-4857-9904-D935B84167FA}" type="slidenum">
              <a:rPr lang="en-GB" smtClean="0"/>
              <a:pPr/>
              <a:t>10</a:t>
            </a:fld>
            <a:endParaRPr lang="en-GB"/>
          </a:p>
        </p:txBody>
      </p:sp>
      <p:sp>
        <p:nvSpPr>
          <p:cNvPr id="6" name="Footer Placeholder 4">
            <a:extLst>
              <a:ext uri="{FF2B5EF4-FFF2-40B4-BE49-F238E27FC236}">
                <a16:creationId xmlns:a16="http://schemas.microsoft.com/office/drawing/2014/main" id="{570668F1-BE3A-0451-8E8F-EBCBBE7C2343}"/>
              </a:ext>
            </a:extLst>
          </p:cNvPr>
          <p:cNvSpPr>
            <a:spLocks noGrp="1"/>
          </p:cNvSpPr>
          <p:nvPr>
            <p:ph type="ftr" sz="quarter" idx="13"/>
          </p:nvPr>
        </p:nvSpPr>
        <p:spPr>
          <a:xfrm>
            <a:off x="410543" y="6462572"/>
            <a:ext cx="4256347" cy="365125"/>
          </a:xfrm>
        </p:spPr>
        <p:txBody>
          <a:bodyPr/>
          <a:lstStyle/>
          <a:p>
            <a:pPr algn="l"/>
            <a:r>
              <a:rPr lang="en-GB" dirty="0"/>
              <a:t>A. Biagioni</a:t>
            </a:r>
            <a:r>
              <a:rPr lang="en-GB" i="0" dirty="0"/>
              <a:t> | </a:t>
            </a:r>
            <a:r>
              <a:rPr lang="en-GB" dirty="0"/>
              <a:t>PACRI kick off meeting </a:t>
            </a:r>
            <a:r>
              <a:rPr lang="en-GB" i="0" dirty="0"/>
              <a:t>| 12 – 14 March 2025 Trieste</a:t>
            </a:r>
          </a:p>
        </p:txBody>
      </p:sp>
      <p:grpSp>
        <p:nvGrpSpPr>
          <p:cNvPr id="40" name="Gruppo 39">
            <a:extLst>
              <a:ext uri="{FF2B5EF4-FFF2-40B4-BE49-F238E27FC236}">
                <a16:creationId xmlns:a16="http://schemas.microsoft.com/office/drawing/2014/main" id="{7B543056-A3E8-5E37-5C2D-251CAB70B7B6}"/>
              </a:ext>
            </a:extLst>
          </p:cNvPr>
          <p:cNvGrpSpPr/>
          <p:nvPr/>
        </p:nvGrpSpPr>
        <p:grpSpPr>
          <a:xfrm>
            <a:off x="4318341" y="1070548"/>
            <a:ext cx="7588172" cy="5007475"/>
            <a:chOff x="4318341" y="1070548"/>
            <a:chExt cx="7588172" cy="5007475"/>
          </a:xfrm>
        </p:grpSpPr>
        <p:pic>
          <p:nvPicPr>
            <p:cNvPr id="2" name="VID-20240229-WA0005">
              <a:hlinkClick r:id="" action="ppaction://media"/>
              <a:extLst>
                <a:ext uri="{FF2B5EF4-FFF2-40B4-BE49-F238E27FC236}">
                  <a16:creationId xmlns:a16="http://schemas.microsoft.com/office/drawing/2014/main" id="{FC14CC38-5A41-B778-ACE2-C27CFCB1445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lum bright="-6000" contrast="42000"/>
            </a:blip>
            <a:srcRect t="752" b="12184"/>
            <a:stretch/>
          </p:blipFill>
          <p:spPr>
            <a:xfrm>
              <a:off x="4318341" y="1361526"/>
              <a:ext cx="3669948" cy="1808847"/>
            </a:xfrm>
            <a:prstGeom prst="rect">
              <a:avLst/>
            </a:prstGeom>
            <a:ln w="31750">
              <a:solidFill>
                <a:schemeClr val="tx1"/>
              </a:solidFill>
            </a:ln>
            <a:effectLst>
              <a:outerShdw blurRad="304800" dist="38100" dir="660000" sx="103000" sy="103000" algn="l" rotWithShape="0">
                <a:prstClr val="black">
                  <a:alpha val="40000"/>
                </a:prstClr>
              </a:outerShdw>
            </a:effectLst>
          </p:spPr>
        </p:pic>
        <p:sp>
          <p:nvSpPr>
            <p:cNvPr id="5" name="Rectangle 9">
              <a:extLst>
                <a:ext uri="{FF2B5EF4-FFF2-40B4-BE49-F238E27FC236}">
                  <a16:creationId xmlns:a16="http://schemas.microsoft.com/office/drawing/2014/main" id="{F798FCC0-26D6-E827-C515-84F697958AB4}"/>
                </a:ext>
              </a:extLst>
            </p:cNvPr>
            <p:cNvSpPr/>
            <p:nvPr/>
          </p:nvSpPr>
          <p:spPr>
            <a:xfrm>
              <a:off x="4483941" y="1070548"/>
              <a:ext cx="3755965" cy="338554"/>
            </a:xfrm>
            <a:prstGeom prst="rect">
              <a:avLst/>
            </a:prstGeom>
            <a:solidFill>
              <a:schemeClr val="bg1"/>
            </a:solidFill>
            <a:ln>
              <a:solidFill>
                <a:schemeClr val="tx1"/>
              </a:solidFill>
            </a:ln>
            <a:effectLst>
              <a:outerShdw blurRad="165100" dist="38100" dir="2700000" sx="101000" sy="101000" algn="tl" rotWithShape="0">
                <a:prstClr val="black">
                  <a:alpha val="40000"/>
                </a:prstClr>
              </a:outerShdw>
            </a:effectLst>
          </p:spPr>
          <p:txBody>
            <a:bodyPr wrap="none">
              <a:spAutoFit/>
            </a:bodyPr>
            <a:lstStyle/>
            <a:p>
              <a:r>
                <a:rPr lang="en-US" sz="1600" b="1" i="1" dirty="0"/>
                <a:t>150 Hz </a:t>
              </a:r>
              <a:r>
                <a:rPr lang="en-US" sz="1600" b="1" i="1" dirty="0" err="1"/>
                <a:t>RepRate</a:t>
              </a:r>
              <a:r>
                <a:rPr lang="en-US" sz="1600" b="1" i="1" dirty="0"/>
                <a:t> discharges at SPARC_LAB </a:t>
              </a:r>
              <a:endParaRPr lang="it-IT" sz="1600" b="1" dirty="0"/>
            </a:p>
          </p:txBody>
        </p:sp>
        <p:grpSp>
          <p:nvGrpSpPr>
            <p:cNvPr id="13" name="Group 17">
              <a:extLst>
                <a:ext uri="{FF2B5EF4-FFF2-40B4-BE49-F238E27FC236}">
                  <a16:creationId xmlns:a16="http://schemas.microsoft.com/office/drawing/2014/main" id="{B5CDFE44-CB06-13CB-F234-CC9C9ADAB91A}"/>
                </a:ext>
              </a:extLst>
            </p:cNvPr>
            <p:cNvGrpSpPr/>
            <p:nvPr/>
          </p:nvGrpSpPr>
          <p:grpSpPr>
            <a:xfrm>
              <a:off x="8227026" y="1342171"/>
              <a:ext cx="3679487" cy="3973506"/>
              <a:chOff x="6731742" y="791399"/>
              <a:chExt cx="5133599" cy="5436496"/>
            </a:xfrm>
          </p:grpSpPr>
          <p:pic>
            <p:nvPicPr>
              <p:cNvPr id="14" name="Picture 35" descr="A clear plastic piece of equipment&#10;&#10;Description automatically generated">
                <a:extLst>
                  <a:ext uri="{FF2B5EF4-FFF2-40B4-BE49-F238E27FC236}">
                    <a16:creationId xmlns:a16="http://schemas.microsoft.com/office/drawing/2014/main" id="{A2A9B891-BAFE-CCB9-C6D3-D6ED67E83A31}"/>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31261" t="23852" r="26647" b="17631"/>
              <a:stretch/>
            </p:blipFill>
            <p:spPr>
              <a:xfrm>
                <a:off x="9039266" y="791399"/>
                <a:ext cx="2826075" cy="2353873"/>
              </a:xfrm>
              <a:prstGeom prst="rect">
                <a:avLst/>
              </a:prstGeom>
            </p:spPr>
          </p:pic>
          <p:grpSp>
            <p:nvGrpSpPr>
              <p:cNvPr id="15" name="Group 72">
                <a:extLst>
                  <a:ext uri="{FF2B5EF4-FFF2-40B4-BE49-F238E27FC236}">
                    <a16:creationId xmlns:a16="http://schemas.microsoft.com/office/drawing/2014/main" id="{4C4DAEF3-5D9E-A1FF-A829-BA57C9E4F79E}"/>
                  </a:ext>
                </a:extLst>
              </p:cNvPr>
              <p:cNvGrpSpPr/>
              <p:nvPr/>
            </p:nvGrpSpPr>
            <p:grpSpPr>
              <a:xfrm>
                <a:off x="6731742" y="1074590"/>
                <a:ext cx="3584509" cy="5153304"/>
                <a:chOff x="6330302" y="1567710"/>
                <a:chExt cx="3584509" cy="5153304"/>
              </a:xfrm>
            </p:grpSpPr>
            <p:sp>
              <p:nvSpPr>
                <p:cNvPr id="21" name="Oval 45">
                  <a:extLst>
                    <a:ext uri="{FF2B5EF4-FFF2-40B4-BE49-F238E27FC236}">
                      <a16:creationId xmlns:a16="http://schemas.microsoft.com/office/drawing/2014/main" id="{210B3839-7D80-6D64-48D0-1F83F00579B6}"/>
                    </a:ext>
                  </a:extLst>
                </p:cNvPr>
                <p:cNvSpPr/>
                <p:nvPr/>
              </p:nvSpPr>
              <p:spPr>
                <a:xfrm rot="2247742">
                  <a:off x="6330302" y="4976537"/>
                  <a:ext cx="1692043" cy="1648660"/>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x</a:t>
                  </a:r>
                  <a:endParaRPr lang="en-US" dirty="0"/>
                </a:p>
              </p:txBody>
            </p:sp>
            <p:grpSp>
              <p:nvGrpSpPr>
                <p:cNvPr id="22" name="Group 71">
                  <a:extLst>
                    <a:ext uri="{FF2B5EF4-FFF2-40B4-BE49-F238E27FC236}">
                      <a16:creationId xmlns:a16="http://schemas.microsoft.com/office/drawing/2014/main" id="{04ED6FFD-2BAA-D70F-BA8C-E2B6C402240A}"/>
                    </a:ext>
                  </a:extLst>
                </p:cNvPr>
                <p:cNvGrpSpPr/>
                <p:nvPr/>
              </p:nvGrpSpPr>
              <p:grpSpPr>
                <a:xfrm>
                  <a:off x="6332988" y="1567710"/>
                  <a:ext cx="3581823" cy="5153304"/>
                  <a:chOff x="6332988" y="1567710"/>
                  <a:chExt cx="3581823" cy="5153304"/>
                </a:xfrm>
              </p:grpSpPr>
              <p:sp>
                <p:nvSpPr>
                  <p:cNvPr id="23" name="Oval 38">
                    <a:extLst>
                      <a:ext uri="{FF2B5EF4-FFF2-40B4-BE49-F238E27FC236}">
                        <a16:creationId xmlns:a16="http://schemas.microsoft.com/office/drawing/2014/main" id="{8EDCE798-FF22-D1F1-17B8-132062DB0C8D}"/>
                      </a:ext>
                    </a:extLst>
                  </p:cNvPr>
                  <p:cNvSpPr/>
                  <p:nvPr/>
                </p:nvSpPr>
                <p:spPr>
                  <a:xfrm rot="19110137">
                    <a:off x="6332988" y="1567710"/>
                    <a:ext cx="1665620" cy="1689394"/>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x</a:t>
                    </a:r>
                    <a:endParaRPr lang="en-US" dirty="0"/>
                  </a:p>
                </p:txBody>
              </p:sp>
              <p:grpSp>
                <p:nvGrpSpPr>
                  <p:cNvPr id="24" name="Group 70">
                    <a:extLst>
                      <a:ext uri="{FF2B5EF4-FFF2-40B4-BE49-F238E27FC236}">
                        <a16:creationId xmlns:a16="http://schemas.microsoft.com/office/drawing/2014/main" id="{EDBE2A0D-C26C-516D-313D-860ABA715CEB}"/>
                      </a:ext>
                    </a:extLst>
                  </p:cNvPr>
                  <p:cNvGrpSpPr/>
                  <p:nvPr/>
                </p:nvGrpSpPr>
                <p:grpSpPr>
                  <a:xfrm>
                    <a:off x="6336059" y="2272054"/>
                    <a:ext cx="3578752" cy="4448960"/>
                    <a:chOff x="6336059" y="2272054"/>
                    <a:chExt cx="3578752" cy="4448960"/>
                  </a:xfrm>
                </p:grpSpPr>
                <p:sp>
                  <p:nvSpPr>
                    <p:cNvPr id="25" name="Oval 36">
                      <a:extLst>
                        <a:ext uri="{FF2B5EF4-FFF2-40B4-BE49-F238E27FC236}">
                          <a16:creationId xmlns:a16="http://schemas.microsoft.com/office/drawing/2014/main" id="{8C2879E8-6358-7A86-4382-73EF425085BB}"/>
                        </a:ext>
                      </a:extLst>
                    </p:cNvPr>
                    <p:cNvSpPr/>
                    <p:nvPr/>
                  </p:nvSpPr>
                  <p:spPr>
                    <a:xfrm>
                      <a:off x="6336059" y="3476970"/>
                      <a:ext cx="1624084" cy="426969"/>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x</a:t>
                      </a:r>
                      <a:endParaRPr lang="en-US" dirty="0"/>
                    </a:p>
                  </p:txBody>
                </p:sp>
                <p:sp>
                  <p:nvSpPr>
                    <p:cNvPr id="26" name="Oval 37">
                      <a:extLst>
                        <a:ext uri="{FF2B5EF4-FFF2-40B4-BE49-F238E27FC236}">
                          <a16:creationId xmlns:a16="http://schemas.microsoft.com/office/drawing/2014/main" id="{10B1B263-C0BE-21A4-EA2E-E87E5810AAFC}"/>
                        </a:ext>
                      </a:extLst>
                    </p:cNvPr>
                    <p:cNvSpPr/>
                    <p:nvPr/>
                  </p:nvSpPr>
                  <p:spPr>
                    <a:xfrm>
                      <a:off x="6347634" y="4446333"/>
                      <a:ext cx="1624084" cy="426969"/>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x</a:t>
                      </a:r>
                      <a:endParaRPr lang="en-US" dirty="0"/>
                    </a:p>
                  </p:txBody>
                </p:sp>
                <p:cxnSp>
                  <p:nvCxnSpPr>
                    <p:cNvPr id="27" name="Straight Connector 39">
                      <a:extLst>
                        <a:ext uri="{FF2B5EF4-FFF2-40B4-BE49-F238E27FC236}">
                          <a16:creationId xmlns:a16="http://schemas.microsoft.com/office/drawing/2014/main" id="{7E925606-D871-CAF9-3E95-03859BADB3BD}"/>
                        </a:ext>
                      </a:extLst>
                    </p:cNvPr>
                    <p:cNvCxnSpPr>
                      <a:cxnSpLocks/>
                      <a:stCxn id="35" idx="0"/>
                    </p:cNvCxnSpPr>
                    <p:nvPr/>
                  </p:nvCxnSpPr>
                  <p:spPr>
                    <a:xfrm flipH="1" flipV="1">
                      <a:off x="7229126" y="2285576"/>
                      <a:ext cx="2567206" cy="1125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40">
                      <a:extLst>
                        <a:ext uri="{FF2B5EF4-FFF2-40B4-BE49-F238E27FC236}">
                          <a16:creationId xmlns:a16="http://schemas.microsoft.com/office/drawing/2014/main" id="{8FB34FD9-FE09-1528-B400-C37C133D9E89}"/>
                        </a:ext>
                      </a:extLst>
                    </p:cNvPr>
                    <p:cNvCxnSpPr>
                      <a:cxnSpLocks/>
                      <a:stCxn id="35" idx="4"/>
                    </p:cNvCxnSpPr>
                    <p:nvPr/>
                  </p:nvCxnSpPr>
                  <p:spPr>
                    <a:xfrm flipH="1">
                      <a:off x="7038112" y="2718172"/>
                      <a:ext cx="2758220" cy="1168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41">
                      <a:extLst>
                        <a:ext uri="{FF2B5EF4-FFF2-40B4-BE49-F238E27FC236}">
                          <a16:creationId xmlns:a16="http://schemas.microsoft.com/office/drawing/2014/main" id="{828C155E-D121-787E-88CA-6EC4160324E6}"/>
                        </a:ext>
                      </a:extLst>
                    </p:cNvPr>
                    <p:cNvCxnSpPr>
                      <a:cxnSpLocks/>
                    </p:cNvCxnSpPr>
                    <p:nvPr/>
                  </p:nvCxnSpPr>
                  <p:spPr>
                    <a:xfrm flipH="1">
                      <a:off x="6819784" y="2828909"/>
                      <a:ext cx="218660" cy="90382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42">
                      <a:extLst>
                        <a:ext uri="{FF2B5EF4-FFF2-40B4-BE49-F238E27FC236}">
                          <a16:creationId xmlns:a16="http://schemas.microsoft.com/office/drawing/2014/main" id="{A89FE9BD-FD7C-367C-5F45-6A9BA213D567}"/>
                        </a:ext>
                      </a:extLst>
                    </p:cNvPr>
                    <p:cNvCxnSpPr>
                      <a:cxnSpLocks/>
                    </p:cNvCxnSpPr>
                    <p:nvPr/>
                  </p:nvCxnSpPr>
                  <p:spPr>
                    <a:xfrm>
                      <a:off x="7240015" y="2272054"/>
                      <a:ext cx="222153" cy="145851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43">
                      <a:extLst>
                        <a:ext uri="{FF2B5EF4-FFF2-40B4-BE49-F238E27FC236}">
                          <a16:creationId xmlns:a16="http://schemas.microsoft.com/office/drawing/2014/main" id="{5D40D32F-DD85-AD1B-FDBD-28774ADD0CDD}"/>
                        </a:ext>
                      </a:extLst>
                    </p:cNvPr>
                    <p:cNvCxnSpPr>
                      <a:cxnSpLocks/>
                    </p:cNvCxnSpPr>
                    <p:nvPr/>
                  </p:nvCxnSpPr>
                  <p:spPr>
                    <a:xfrm flipH="1" flipV="1">
                      <a:off x="6822471" y="3730572"/>
                      <a:ext cx="725785" cy="96179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44">
                      <a:extLst>
                        <a:ext uri="{FF2B5EF4-FFF2-40B4-BE49-F238E27FC236}">
                          <a16:creationId xmlns:a16="http://schemas.microsoft.com/office/drawing/2014/main" id="{5EF6EB4C-F2FE-B492-7281-4CA756B102B3}"/>
                        </a:ext>
                      </a:extLst>
                    </p:cNvPr>
                    <p:cNvCxnSpPr>
                      <a:cxnSpLocks/>
                    </p:cNvCxnSpPr>
                    <p:nvPr/>
                  </p:nvCxnSpPr>
                  <p:spPr>
                    <a:xfrm flipH="1">
                      <a:off x="6813775" y="3721183"/>
                      <a:ext cx="648393" cy="9629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46">
                      <a:extLst>
                        <a:ext uri="{FF2B5EF4-FFF2-40B4-BE49-F238E27FC236}">
                          <a16:creationId xmlns:a16="http://schemas.microsoft.com/office/drawing/2014/main" id="{520E35D2-9290-A3A4-A729-13E43A00D33A}"/>
                        </a:ext>
                      </a:extLst>
                    </p:cNvPr>
                    <p:cNvCxnSpPr>
                      <a:cxnSpLocks/>
                    </p:cNvCxnSpPr>
                    <p:nvPr/>
                  </p:nvCxnSpPr>
                  <p:spPr>
                    <a:xfrm>
                      <a:off x="6819871" y="4684101"/>
                      <a:ext cx="193857" cy="75140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47">
                      <a:extLst>
                        <a:ext uri="{FF2B5EF4-FFF2-40B4-BE49-F238E27FC236}">
                          <a16:creationId xmlns:a16="http://schemas.microsoft.com/office/drawing/2014/main" id="{CCD1A33D-D034-9500-22C4-4EFFF34C396C}"/>
                        </a:ext>
                      </a:extLst>
                    </p:cNvPr>
                    <p:cNvCxnSpPr>
                      <a:cxnSpLocks/>
                    </p:cNvCxnSpPr>
                    <p:nvPr/>
                  </p:nvCxnSpPr>
                  <p:spPr>
                    <a:xfrm flipH="1">
                      <a:off x="7406913" y="4695650"/>
                      <a:ext cx="135247" cy="11366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Oval 48">
                      <a:extLst>
                        <a:ext uri="{FF2B5EF4-FFF2-40B4-BE49-F238E27FC236}">
                          <a16:creationId xmlns:a16="http://schemas.microsoft.com/office/drawing/2014/main" id="{F2400989-0DBD-1C28-6F37-D4DB2A5E89D5}"/>
                        </a:ext>
                      </a:extLst>
                    </p:cNvPr>
                    <p:cNvSpPr/>
                    <p:nvPr/>
                  </p:nvSpPr>
                  <p:spPr>
                    <a:xfrm>
                      <a:off x="9677853" y="2398132"/>
                      <a:ext cx="236958" cy="32004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50">
                      <a:extLst>
                        <a:ext uri="{FF2B5EF4-FFF2-40B4-BE49-F238E27FC236}">
                          <a16:creationId xmlns:a16="http://schemas.microsoft.com/office/drawing/2014/main" id="{5B473459-A664-7D7E-B8E7-8D6D677A9BF0}"/>
                        </a:ext>
                      </a:extLst>
                    </p:cNvPr>
                    <p:cNvCxnSpPr>
                      <a:cxnSpLocks/>
                    </p:cNvCxnSpPr>
                    <p:nvPr/>
                  </p:nvCxnSpPr>
                  <p:spPr>
                    <a:xfrm flipH="1" flipV="1">
                      <a:off x="7387670" y="5836178"/>
                      <a:ext cx="1427077" cy="8848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51">
                      <a:extLst>
                        <a:ext uri="{FF2B5EF4-FFF2-40B4-BE49-F238E27FC236}">
                          <a16:creationId xmlns:a16="http://schemas.microsoft.com/office/drawing/2014/main" id="{C9010F17-384F-D3C4-0FC3-67ACB201EF7B}"/>
                        </a:ext>
                      </a:extLst>
                    </p:cNvPr>
                    <p:cNvCxnSpPr>
                      <a:cxnSpLocks/>
                    </p:cNvCxnSpPr>
                    <p:nvPr/>
                  </p:nvCxnSpPr>
                  <p:spPr>
                    <a:xfrm flipH="1">
                      <a:off x="7007636" y="4590924"/>
                      <a:ext cx="1769619" cy="83077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grpSp>
          <p:grpSp>
            <p:nvGrpSpPr>
              <p:cNvPr id="16" name="Group 79">
                <a:extLst>
                  <a:ext uri="{FF2B5EF4-FFF2-40B4-BE49-F238E27FC236}">
                    <a16:creationId xmlns:a16="http://schemas.microsoft.com/office/drawing/2014/main" id="{91BD94D2-BCC5-CC6B-201B-644A4257718F}"/>
                  </a:ext>
                </a:extLst>
              </p:cNvPr>
              <p:cNvGrpSpPr/>
              <p:nvPr/>
            </p:nvGrpSpPr>
            <p:grpSpPr>
              <a:xfrm>
                <a:off x="9189683" y="4071485"/>
                <a:ext cx="2355528" cy="2156410"/>
                <a:chOff x="6079029" y="4197088"/>
                <a:chExt cx="3178215" cy="2428876"/>
              </a:xfrm>
              <a:solidFill>
                <a:schemeClr val="tx2">
                  <a:lumMod val="20000"/>
                  <a:lumOff val="80000"/>
                </a:schemeClr>
              </a:solidFill>
            </p:grpSpPr>
            <p:pic>
              <p:nvPicPr>
                <p:cNvPr id="18" name="Picture 74" descr="A white light in the dark&#10;&#10;Description automatically generated">
                  <a:extLst>
                    <a:ext uri="{FF2B5EF4-FFF2-40B4-BE49-F238E27FC236}">
                      <a16:creationId xmlns:a16="http://schemas.microsoft.com/office/drawing/2014/main" id="{3D6FECBE-1FCF-2047-EA7C-DF13E8182EF7}"/>
                    </a:ext>
                  </a:extLst>
                </p:cNvPr>
                <p:cNvPicPr>
                  <a:picLocks noChangeAspect="1"/>
                </p:cNvPicPr>
                <p:nvPr/>
              </p:nvPicPr>
              <p:blipFill rotWithShape="1">
                <a:blip r:embed="rId6">
                  <a:extLst>
                    <a:ext uri="{28A0092B-C50C-407E-A947-70E740481C1C}">
                      <a14:useLocalDpi xmlns:a14="http://schemas.microsoft.com/office/drawing/2010/main" val="0"/>
                    </a:ext>
                  </a:extLst>
                </a:blip>
                <a:srcRect l="40998" r="40998"/>
                <a:stretch/>
              </p:blipFill>
              <p:spPr>
                <a:xfrm>
                  <a:off x="7903956" y="4197089"/>
                  <a:ext cx="1353288" cy="2428875"/>
                </a:xfrm>
                <a:prstGeom prst="rect">
                  <a:avLst/>
                </a:prstGeom>
                <a:grpFill/>
                <a:ln w="12700">
                  <a:noFill/>
                </a:ln>
              </p:spPr>
            </p:pic>
            <p:pic>
              <p:nvPicPr>
                <p:cNvPr id="19" name="Picture 75" descr="A white spot in the dark&#10;&#10;Description automatically generated">
                  <a:extLst>
                    <a:ext uri="{FF2B5EF4-FFF2-40B4-BE49-F238E27FC236}">
                      <a16:creationId xmlns:a16="http://schemas.microsoft.com/office/drawing/2014/main" id="{DAE6D21E-23CD-C009-1699-7E9734FB4915}"/>
                    </a:ext>
                  </a:extLst>
                </p:cNvPr>
                <p:cNvPicPr>
                  <a:picLocks noChangeAspect="1"/>
                </p:cNvPicPr>
                <p:nvPr/>
              </p:nvPicPr>
              <p:blipFill rotWithShape="1">
                <a:blip r:embed="rId7">
                  <a:extLst>
                    <a:ext uri="{28A0092B-C50C-407E-A947-70E740481C1C}">
                      <a14:useLocalDpi xmlns:a14="http://schemas.microsoft.com/office/drawing/2010/main" val="0"/>
                    </a:ext>
                  </a:extLst>
                </a:blip>
                <a:srcRect l="40998" r="40998"/>
                <a:stretch/>
              </p:blipFill>
              <p:spPr>
                <a:xfrm>
                  <a:off x="6079029" y="4199244"/>
                  <a:ext cx="1360602" cy="2426720"/>
                </a:xfrm>
                <a:prstGeom prst="rect">
                  <a:avLst/>
                </a:prstGeom>
                <a:grpFill/>
                <a:ln w="12700">
                  <a:noFill/>
                </a:ln>
              </p:spPr>
            </p:pic>
            <p:pic>
              <p:nvPicPr>
                <p:cNvPr id="20" name="Picture 76" descr="A white light on a black background&#10;&#10;Description automatically generated">
                  <a:extLst>
                    <a:ext uri="{FF2B5EF4-FFF2-40B4-BE49-F238E27FC236}">
                      <a16:creationId xmlns:a16="http://schemas.microsoft.com/office/drawing/2014/main" id="{9460D844-DBF5-C3B3-A9CF-A501ACC5C36D}"/>
                    </a:ext>
                  </a:extLst>
                </p:cNvPr>
                <p:cNvPicPr>
                  <a:picLocks noChangeAspect="1"/>
                </p:cNvPicPr>
                <p:nvPr/>
              </p:nvPicPr>
              <p:blipFill rotWithShape="1">
                <a:blip r:embed="rId8">
                  <a:extLst>
                    <a:ext uri="{28A0092B-C50C-407E-A947-70E740481C1C}">
                      <a14:useLocalDpi xmlns:a14="http://schemas.microsoft.com/office/drawing/2010/main" val="0"/>
                    </a:ext>
                  </a:extLst>
                </a:blip>
                <a:srcRect l="40998" r="40998"/>
                <a:stretch/>
              </p:blipFill>
              <p:spPr>
                <a:xfrm>
                  <a:off x="7091031" y="4197088"/>
                  <a:ext cx="1365021" cy="2428875"/>
                </a:xfrm>
                <a:prstGeom prst="rect">
                  <a:avLst/>
                </a:prstGeom>
                <a:grpFill/>
                <a:ln w="12700">
                  <a:noFill/>
                </a:ln>
              </p:spPr>
            </p:pic>
          </p:grpSp>
          <p:sp>
            <p:nvSpPr>
              <p:cNvPr id="17" name="Rectangle 85">
                <a:extLst>
                  <a:ext uri="{FF2B5EF4-FFF2-40B4-BE49-F238E27FC236}">
                    <a16:creationId xmlns:a16="http://schemas.microsoft.com/office/drawing/2014/main" id="{A25F7D4F-E3F0-F06D-7E04-FB61739A724B}"/>
                  </a:ext>
                </a:extLst>
              </p:cNvPr>
              <p:cNvSpPr/>
              <p:nvPr/>
            </p:nvSpPr>
            <p:spPr>
              <a:xfrm>
                <a:off x="9216187" y="3502496"/>
                <a:ext cx="2527552" cy="584775"/>
              </a:xfrm>
              <a:prstGeom prst="rect">
                <a:avLst/>
              </a:prstGeom>
              <a:solidFill>
                <a:schemeClr val="accent5">
                  <a:lumMod val="20000"/>
                  <a:lumOff val="80000"/>
                </a:schemeClr>
              </a:solidFill>
              <a:ln>
                <a:solidFill>
                  <a:schemeClr val="tx1"/>
                </a:solidFill>
              </a:ln>
              <a:effectLst>
                <a:outerShdw blurRad="165100" dist="38100" dir="18900000" sx="103000" sy="103000" algn="bl" rotWithShape="0">
                  <a:prstClr val="black">
                    <a:alpha val="40000"/>
                  </a:prstClr>
                </a:outerShdw>
              </a:effectLst>
            </p:spPr>
            <p:txBody>
              <a:bodyPr wrap="square">
                <a:spAutoFit/>
              </a:bodyPr>
              <a:lstStyle/>
              <a:p>
                <a:pPr algn="just"/>
                <a:r>
                  <a:rPr lang="en-US" sz="1600" b="1" dirty="0"/>
                  <a:t>Spectral lines as a function of the longitudinal slices</a:t>
                </a:r>
                <a:endParaRPr lang="it-IT" sz="1600" b="1" dirty="0"/>
              </a:p>
            </p:txBody>
          </p:sp>
        </p:grpSp>
        <p:sp>
          <p:nvSpPr>
            <p:cNvPr id="38" name="Rectangle 89">
              <a:extLst>
                <a:ext uri="{FF2B5EF4-FFF2-40B4-BE49-F238E27FC236}">
                  <a16:creationId xmlns:a16="http://schemas.microsoft.com/office/drawing/2014/main" id="{8F8D3C80-066A-6C2D-DC2C-A1A71F644FAB}"/>
                </a:ext>
              </a:extLst>
            </p:cNvPr>
            <p:cNvSpPr/>
            <p:nvPr/>
          </p:nvSpPr>
          <p:spPr>
            <a:xfrm>
              <a:off x="7969714" y="5493248"/>
              <a:ext cx="3810146" cy="584775"/>
            </a:xfrm>
            <a:prstGeom prst="rect">
              <a:avLst/>
            </a:prstGeom>
            <a:solidFill>
              <a:schemeClr val="bg1"/>
            </a:solidFill>
            <a:ln>
              <a:solidFill>
                <a:schemeClr val="tx1"/>
              </a:solidFill>
            </a:ln>
            <a:effectLst>
              <a:outerShdw blurRad="165100" dist="38100" dir="2700000" sx="101000" sy="101000" algn="tl" rotWithShape="0">
                <a:prstClr val="black">
                  <a:alpha val="40000"/>
                </a:prstClr>
              </a:outerShdw>
            </a:effectLst>
          </p:spPr>
          <p:txBody>
            <a:bodyPr wrap="none">
              <a:spAutoFit/>
            </a:bodyPr>
            <a:lstStyle/>
            <a:p>
              <a:r>
                <a:rPr lang="en-US" sz="1600" b="1" i="1" dirty="0"/>
                <a:t>Transverse Stark broadening method</a:t>
              </a:r>
            </a:p>
            <a:p>
              <a:r>
                <a:rPr lang="en-US" sz="1600" b="1" i="1" dirty="0"/>
                <a:t>to characterize non-transparent materials </a:t>
              </a:r>
              <a:endParaRPr lang="it-IT" sz="1600" b="1" i="1" dirty="0"/>
            </a:p>
          </p:txBody>
        </p:sp>
      </p:grpSp>
      <p:grpSp>
        <p:nvGrpSpPr>
          <p:cNvPr id="41" name="Gruppo 40">
            <a:extLst>
              <a:ext uri="{FF2B5EF4-FFF2-40B4-BE49-F238E27FC236}">
                <a16:creationId xmlns:a16="http://schemas.microsoft.com/office/drawing/2014/main" id="{A8AC657B-37F4-838C-1B05-FB4D1A8F9E3C}"/>
              </a:ext>
            </a:extLst>
          </p:cNvPr>
          <p:cNvGrpSpPr/>
          <p:nvPr/>
        </p:nvGrpSpPr>
        <p:grpSpPr>
          <a:xfrm>
            <a:off x="101092" y="1200421"/>
            <a:ext cx="7255841" cy="4996610"/>
            <a:chOff x="101092" y="1200421"/>
            <a:chExt cx="7255841" cy="4996610"/>
          </a:xfrm>
        </p:grpSpPr>
        <p:pic>
          <p:nvPicPr>
            <p:cNvPr id="42" name="Immagine 41">
              <a:extLst>
                <a:ext uri="{FF2B5EF4-FFF2-40B4-BE49-F238E27FC236}">
                  <a16:creationId xmlns:a16="http://schemas.microsoft.com/office/drawing/2014/main" id="{89ADD153-6463-0B63-5F0F-8C974E619E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1729" y="3071160"/>
              <a:ext cx="3344619" cy="3125871"/>
            </a:xfrm>
            <a:prstGeom prst="rect">
              <a:avLst/>
            </a:prstGeom>
          </p:spPr>
        </p:pic>
        <p:sp>
          <p:nvSpPr>
            <p:cNvPr id="8" name="CasellaDiTesto 7">
              <a:extLst>
                <a:ext uri="{FF2B5EF4-FFF2-40B4-BE49-F238E27FC236}">
                  <a16:creationId xmlns:a16="http://schemas.microsoft.com/office/drawing/2014/main" id="{539BD0A6-3569-674A-B9EE-143DCCB84826}"/>
                </a:ext>
              </a:extLst>
            </p:cNvPr>
            <p:cNvSpPr txBox="1"/>
            <p:nvPr/>
          </p:nvSpPr>
          <p:spPr>
            <a:xfrm>
              <a:off x="3686985" y="3396264"/>
              <a:ext cx="3669948" cy="2800767"/>
            </a:xfrm>
            <a:prstGeom prst="rect">
              <a:avLst/>
            </a:prstGeom>
            <a:noFill/>
          </p:spPr>
          <p:txBody>
            <a:bodyPr wrap="square">
              <a:spAutoFit/>
            </a:bodyPr>
            <a:lstStyle/>
            <a:p>
              <a:br>
                <a:rPr lang="en-US" sz="1600" dirty="0">
                  <a:latin typeface="Arial" panose="020B0604020202020204" pitchFamily="34" charset="0"/>
                  <a:cs typeface="Arial" panose="020B0604020202020204" pitchFamily="34" charset="0"/>
                </a:rPr>
              </a:br>
              <a:r>
                <a:rPr lang="en-US" sz="1600" b="1" i="0" dirty="0">
                  <a:solidFill>
                    <a:srgbClr val="2C363A"/>
                  </a:solidFill>
                  <a:effectLst/>
                  <a:latin typeface="Arial" panose="020B0604020202020204" pitchFamily="34" charset="0"/>
                  <a:cs typeface="Arial" panose="020B0604020202020204" pitchFamily="34" charset="0"/>
                </a:rPr>
                <a:t>Constraints</a:t>
              </a:r>
              <a:r>
                <a:rPr lang="en-US" sz="1600" b="0" i="0" dirty="0">
                  <a:solidFill>
                    <a:srgbClr val="2C363A"/>
                  </a:solidFill>
                  <a:effectLst/>
                  <a:latin typeface="Arial" panose="020B0604020202020204" pitchFamily="34" charset="0"/>
                  <a:cs typeface="Arial" panose="020B0604020202020204" pitchFamily="34" charset="0"/>
                </a:rPr>
                <a:t>: The principle is for all diagnostics to be all-optical for easy deployment at facilities e.g. </a:t>
              </a:r>
              <a:r>
                <a:rPr lang="en-US" sz="1600" b="0" i="0" dirty="0" err="1">
                  <a:solidFill>
                    <a:srgbClr val="2C363A"/>
                  </a:solidFill>
                  <a:effectLst/>
                  <a:latin typeface="Arial" panose="020B0604020202020204" pitchFamily="34" charset="0"/>
                  <a:cs typeface="Arial" panose="020B0604020202020204" pitchFamily="34" charset="0"/>
                </a:rPr>
                <a:t>EuPRAXIA</a:t>
              </a:r>
              <a:endParaRPr lang="en-US" sz="1600" b="0" i="0" dirty="0">
                <a:solidFill>
                  <a:srgbClr val="2C363A"/>
                </a:solidFill>
                <a:effectLst/>
                <a:latin typeface="Arial" panose="020B0604020202020204" pitchFamily="34" charset="0"/>
                <a:cs typeface="Arial" panose="020B0604020202020204" pitchFamily="34" charset="0"/>
              </a:endParaRPr>
            </a:p>
            <a:p>
              <a:br>
                <a:rPr lang="en-US" sz="1600" dirty="0">
                  <a:latin typeface="Arial" panose="020B0604020202020204" pitchFamily="34" charset="0"/>
                  <a:cs typeface="Arial" panose="020B0604020202020204" pitchFamily="34" charset="0"/>
                </a:rPr>
              </a:br>
              <a:r>
                <a:rPr lang="en-US" sz="1600" b="1" i="0" dirty="0">
                  <a:solidFill>
                    <a:srgbClr val="2C363A"/>
                  </a:solidFill>
                  <a:effectLst/>
                  <a:latin typeface="Arial" panose="020B0604020202020204" pitchFamily="34" charset="0"/>
                  <a:cs typeface="Arial" panose="020B0604020202020204" pitchFamily="34" charset="0"/>
                </a:rPr>
                <a:t>Next steps</a:t>
              </a:r>
              <a:r>
                <a:rPr lang="en-US" sz="1600" b="0" i="0" dirty="0">
                  <a:solidFill>
                    <a:srgbClr val="2C363A"/>
                  </a:solidFill>
                  <a:effectLst/>
                  <a:latin typeface="Arial" panose="020B0604020202020204" pitchFamily="34" charset="0"/>
                  <a:cs typeface="Arial" panose="020B0604020202020204" pitchFamily="34" charset="0"/>
                </a:rPr>
                <a:t>: Preliminary studies will be based around more conventional diagnostics e.g. thermocouples (see attached image) in collaboration with DESY</a:t>
              </a:r>
              <a:endParaRPr lang="it-IT" sz="1600" dirty="0">
                <a:latin typeface="Arial" panose="020B0604020202020204" pitchFamily="34" charset="0"/>
                <a:cs typeface="Arial" panose="020B0604020202020204" pitchFamily="34" charset="0"/>
              </a:endParaRPr>
            </a:p>
          </p:txBody>
        </p:sp>
        <p:sp>
          <p:nvSpPr>
            <p:cNvPr id="39" name="CasellaDiTesto 38">
              <a:extLst>
                <a:ext uri="{FF2B5EF4-FFF2-40B4-BE49-F238E27FC236}">
                  <a16:creationId xmlns:a16="http://schemas.microsoft.com/office/drawing/2014/main" id="{69913CF2-2906-1901-F10B-E400A5350C3D}"/>
                </a:ext>
              </a:extLst>
            </p:cNvPr>
            <p:cNvSpPr txBox="1"/>
            <p:nvPr/>
          </p:nvSpPr>
          <p:spPr>
            <a:xfrm>
              <a:off x="101092" y="1200421"/>
              <a:ext cx="3739120" cy="2031325"/>
            </a:xfrm>
            <a:prstGeom prst="rect">
              <a:avLst/>
            </a:prstGeom>
            <a:noFill/>
          </p:spPr>
          <p:txBody>
            <a:bodyPr wrap="square">
              <a:spAutoFit/>
            </a:bodyPr>
            <a:lstStyle/>
            <a:p>
              <a:r>
                <a:rPr lang="en-US" sz="1800" b="1" i="0" dirty="0">
                  <a:solidFill>
                    <a:srgbClr val="2C363A"/>
                  </a:solidFill>
                  <a:effectLst/>
                  <a:latin typeface="Arial" panose="020B0604020202020204" pitchFamily="34" charset="0"/>
                  <a:cs typeface="Arial" panose="020B0604020202020204" pitchFamily="34" charset="0"/>
                </a:rPr>
                <a:t>Goal</a:t>
              </a:r>
              <a:r>
                <a:rPr lang="en-US" sz="1800" b="0" i="0" dirty="0">
                  <a:solidFill>
                    <a:srgbClr val="2C363A"/>
                  </a:solidFill>
                  <a:effectLst/>
                  <a:latin typeface="Arial" panose="020B0604020202020204" pitchFamily="34" charset="0"/>
                  <a:cs typeface="Arial" panose="020B0604020202020204" pitchFamily="34" charset="0"/>
                </a:rPr>
                <a:t>: Oxford is developing novel diagnostics to measure the temperature evolution of the plasma and plasma source ➞ essential to understand the energy deposition from high repetition rate</a:t>
              </a:r>
              <a:br>
                <a:rPr lang="en-US" sz="1800" dirty="0">
                  <a:latin typeface="Arial" panose="020B0604020202020204" pitchFamily="34" charset="0"/>
                  <a:cs typeface="Arial" panose="020B0604020202020204" pitchFamily="34" charset="0"/>
                </a:rPr>
              </a:br>
              <a:endParaRPr lang="it-IT" dirty="0"/>
            </a:p>
          </p:txBody>
        </p:sp>
      </p:grpSp>
    </p:spTree>
    <p:extLst>
      <p:ext uri="{BB962C8B-B14F-4D97-AF65-F5344CB8AC3E}">
        <p14:creationId xmlns:p14="http://schemas.microsoft.com/office/powerpoint/2010/main" val="1728229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right)">
                                      <p:cBhvr>
                                        <p:cTn id="7" dur="10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7317">
                <p:cTn id="13"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AB4805-E0D6-4C72-8189-D0F671E31F9B}"/>
              </a:ext>
            </a:extLst>
          </p:cNvPr>
          <p:cNvSpPr>
            <a:spLocks noGrp="1"/>
          </p:cNvSpPr>
          <p:nvPr>
            <p:ph type="title"/>
          </p:nvPr>
        </p:nvSpPr>
        <p:spPr>
          <a:xfrm>
            <a:off x="2115127" y="0"/>
            <a:ext cx="8909431" cy="1009208"/>
          </a:xfrm>
        </p:spPr>
        <p:txBody>
          <a:bodyPr>
            <a:normAutofit/>
          </a:bodyPr>
          <a:lstStyle/>
          <a:p>
            <a:r>
              <a:rPr lang="en-US" sz="3200" dirty="0"/>
              <a:t>WP4 - Advanced plasma sources</a:t>
            </a:r>
            <a:endParaRPr lang="en-GB" sz="3200" dirty="0"/>
          </a:p>
        </p:txBody>
      </p:sp>
      <p:sp>
        <p:nvSpPr>
          <p:cNvPr id="4" name="Slide Number Placeholder 3">
            <a:extLst>
              <a:ext uri="{FF2B5EF4-FFF2-40B4-BE49-F238E27FC236}">
                <a16:creationId xmlns:a16="http://schemas.microsoft.com/office/drawing/2014/main" id="{73C7AB29-16B1-4D8E-90A0-A0495ECCC540}"/>
              </a:ext>
            </a:extLst>
          </p:cNvPr>
          <p:cNvSpPr>
            <a:spLocks noGrp="1"/>
          </p:cNvSpPr>
          <p:nvPr>
            <p:ph type="sldNum" sz="quarter" idx="12"/>
          </p:nvPr>
        </p:nvSpPr>
        <p:spPr/>
        <p:txBody>
          <a:bodyPr/>
          <a:lstStyle/>
          <a:p>
            <a:fld id="{3A3A6714-3D1F-4857-9904-D935B84167FA}" type="slidenum">
              <a:rPr lang="en-GB" smtClean="0"/>
              <a:pPr/>
              <a:t>11</a:t>
            </a:fld>
            <a:endParaRPr lang="en-GB"/>
          </a:p>
        </p:txBody>
      </p:sp>
      <p:sp>
        <p:nvSpPr>
          <p:cNvPr id="6" name="Footer Placeholder 4">
            <a:extLst>
              <a:ext uri="{FF2B5EF4-FFF2-40B4-BE49-F238E27FC236}">
                <a16:creationId xmlns:a16="http://schemas.microsoft.com/office/drawing/2014/main" id="{A0DDA4D7-0ADE-8564-333A-013B4B69131D}"/>
              </a:ext>
            </a:extLst>
          </p:cNvPr>
          <p:cNvSpPr>
            <a:spLocks noGrp="1"/>
          </p:cNvSpPr>
          <p:nvPr>
            <p:ph type="ftr" sz="quarter" idx="13"/>
          </p:nvPr>
        </p:nvSpPr>
        <p:spPr>
          <a:xfrm>
            <a:off x="410543" y="6462572"/>
            <a:ext cx="4256347" cy="365125"/>
          </a:xfrm>
        </p:spPr>
        <p:txBody>
          <a:bodyPr/>
          <a:lstStyle/>
          <a:p>
            <a:pPr algn="l"/>
            <a:r>
              <a:rPr lang="en-GB" dirty="0"/>
              <a:t>A. Biagioni</a:t>
            </a:r>
            <a:r>
              <a:rPr lang="en-GB" i="0" dirty="0"/>
              <a:t> | </a:t>
            </a:r>
            <a:r>
              <a:rPr lang="en-GB" dirty="0"/>
              <a:t>PACRI kick off meeting </a:t>
            </a:r>
            <a:r>
              <a:rPr lang="en-GB" i="0" dirty="0"/>
              <a:t>| 12 – 14 March 2025 Trieste</a:t>
            </a:r>
          </a:p>
        </p:txBody>
      </p:sp>
      <p:sp>
        <p:nvSpPr>
          <p:cNvPr id="5" name="CasellaDiTesto 4">
            <a:extLst>
              <a:ext uri="{FF2B5EF4-FFF2-40B4-BE49-F238E27FC236}">
                <a16:creationId xmlns:a16="http://schemas.microsoft.com/office/drawing/2014/main" id="{94CC9C62-2B4C-4346-C304-F2791537EEE1}"/>
              </a:ext>
            </a:extLst>
          </p:cNvPr>
          <p:cNvSpPr txBox="1"/>
          <p:nvPr/>
        </p:nvSpPr>
        <p:spPr>
          <a:xfrm>
            <a:off x="410543" y="1099542"/>
            <a:ext cx="11854874" cy="4678204"/>
          </a:xfrm>
          <a:prstGeom prst="rect">
            <a:avLst/>
          </a:prstGeom>
          <a:noFill/>
        </p:spPr>
        <p:txBody>
          <a:bodyPr wrap="square">
            <a:spAutoFit/>
          </a:bodyPr>
          <a:lstStyle/>
          <a:p>
            <a:pPr algn="just"/>
            <a:r>
              <a:rPr lang="en-US" sz="1800" dirty="0">
                <a:effectLst/>
                <a:latin typeface="Times New Roman" panose="02020603050405020304" pitchFamily="18" charset="0"/>
                <a:ea typeface="Times New Roman" panose="02020603050405020304" pitchFamily="18" charset="0"/>
              </a:rPr>
              <a:t> </a:t>
            </a:r>
            <a:endParaRPr lang="it-IT" sz="1800" dirty="0">
              <a:effectLst/>
              <a:latin typeface="Times New Roman" panose="02020603050405020304" pitchFamily="18" charset="0"/>
              <a:ea typeface="Times New Roman" panose="02020603050405020304" pitchFamily="18" charset="0"/>
            </a:endParaRPr>
          </a:p>
          <a:p>
            <a:r>
              <a:rPr lang="en-US" sz="2000" b="1" dirty="0">
                <a:solidFill>
                  <a:srgbClr val="000000"/>
                </a:solidFill>
                <a:effectLst/>
                <a:latin typeface="Times New Roman" panose="02020603050405020304" pitchFamily="18" charset="0"/>
                <a:ea typeface="Times New Roman" panose="02020603050405020304" pitchFamily="18" charset="0"/>
              </a:rPr>
              <a:t>Task 4.4 - Development of high-repetition rate advanced plasma sources </a:t>
            </a:r>
            <a:r>
              <a:rPr lang="en-US" sz="2000" dirty="0">
                <a:solidFill>
                  <a:srgbClr val="000000"/>
                </a:solidFill>
                <a:effectLst/>
                <a:latin typeface="Times New Roman" panose="02020603050405020304" pitchFamily="18" charset="0"/>
                <a:ea typeface="Times New Roman" panose="02020603050405020304" pitchFamily="18" charset="0"/>
              </a:rPr>
              <a:t>(</a:t>
            </a:r>
            <a:r>
              <a:rPr lang="en-US" sz="2000" b="1" spc="-20" dirty="0">
                <a:solidFill>
                  <a:srgbClr val="000000"/>
                </a:solidFill>
                <a:effectLst/>
                <a:latin typeface="Times New Roman" panose="02020603050405020304" pitchFamily="18" charset="0"/>
                <a:ea typeface="Times New Roman" panose="02020603050405020304" pitchFamily="18" charset="0"/>
              </a:rPr>
              <a:t>UOXF-TL</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dirty="0">
                <a:solidFill>
                  <a:srgbClr val="000000"/>
                </a:solidFill>
                <a:effectLst/>
                <a:latin typeface="Times New Roman" panose="02020603050405020304" pitchFamily="18" charset="0"/>
                <a:ea typeface="Times New Roman" panose="02020603050405020304" pitchFamily="18" charset="0"/>
              </a:rPr>
              <a:t>INFN,</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UKRI</a:t>
            </a:r>
            <a:r>
              <a:rPr lang="en-US" sz="2000" dirty="0">
                <a:solidFill>
                  <a:srgbClr val="000000"/>
                </a:solidFill>
                <a:effectLst/>
                <a:latin typeface="Times New Roman" panose="02020603050405020304" pitchFamily="18" charset="0"/>
                <a:ea typeface="Times New Roman" panose="02020603050405020304" pitchFamily="18" charset="0"/>
              </a:rPr>
              <a:t>, LMU, DESY):</a:t>
            </a:r>
          </a:p>
          <a:p>
            <a:endParaRPr lang="en-US" sz="2000" b="1" dirty="0">
              <a:solidFill>
                <a:srgbClr val="000000"/>
              </a:solidFill>
              <a:effectLst/>
              <a:latin typeface="Times New Roman" panose="02020603050405020304" pitchFamily="18" charset="0"/>
              <a:ea typeface="Times New Roman" panose="02020603050405020304" pitchFamily="18" charset="0"/>
            </a:endParaRPr>
          </a:p>
          <a:p>
            <a:r>
              <a:rPr lang="en-US" sz="2000" dirty="0">
                <a:solidFill>
                  <a:srgbClr val="000000"/>
                </a:solidFill>
                <a:effectLst/>
                <a:latin typeface="Times New Roman" panose="02020603050405020304" pitchFamily="18" charset="0"/>
                <a:ea typeface="Times New Roman" panose="02020603050405020304" pitchFamily="18" charset="0"/>
              </a:rPr>
              <a:t>The goal of this Task is to develop advanced-based plasma sources capable to support laser-induced plasma channels</a:t>
            </a:r>
          </a:p>
          <a:p>
            <a:endParaRPr lang="en-US" sz="2000" dirty="0">
              <a:solidFill>
                <a:srgbClr val="000000"/>
              </a:solidFill>
              <a:latin typeface="Times New Roman" panose="02020603050405020304" pitchFamily="18" charset="0"/>
              <a:ea typeface="Times New Roman" panose="02020603050405020304" pitchFamily="18" charset="0"/>
            </a:endParaRPr>
          </a:p>
          <a:p>
            <a:pPr marL="285750" indent="-285750">
              <a:buFont typeface="Wingdings" panose="05000000000000000000" pitchFamily="2" charset="2"/>
              <a:buChar char="§"/>
            </a:pPr>
            <a:r>
              <a:rPr lang="en-US" sz="2000" dirty="0">
                <a:solidFill>
                  <a:srgbClr val="000000"/>
                </a:solidFill>
                <a:latin typeface="Times New Roman" panose="02020603050405020304" pitchFamily="18" charset="0"/>
                <a:ea typeface="Times New Roman" panose="02020603050405020304" pitchFamily="18" charset="0"/>
              </a:rPr>
              <a:t>H</a:t>
            </a:r>
            <a:r>
              <a:rPr lang="en-US" sz="2000" dirty="0">
                <a:solidFill>
                  <a:srgbClr val="000000"/>
                </a:solidFill>
                <a:effectLst/>
                <a:latin typeface="Times New Roman" panose="02020603050405020304" pitchFamily="18" charset="0"/>
                <a:ea typeface="Times New Roman" panose="02020603050405020304" pitchFamily="18" charset="0"/>
              </a:rPr>
              <a:t>ydrodynamic </a:t>
            </a:r>
            <a:r>
              <a:rPr lang="en-US" sz="2000" dirty="0">
                <a:solidFill>
                  <a:srgbClr val="000000"/>
                </a:solidFill>
                <a:latin typeface="Times New Roman" panose="02020603050405020304" pitchFamily="18" charset="0"/>
                <a:ea typeface="Times New Roman" panose="02020603050405020304" pitchFamily="18" charset="0"/>
              </a:rPr>
              <a:t>O</a:t>
            </a:r>
            <a:r>
              <a:rPr lang="en-US" sz="2000" dirty="0">
                <a:solidFill>
                  <a:srgbClr val="000000"/>
                </a:solidFill>
                <a:effectLst/>
                <a:latin typeface="Times New Roman" panose="02020603050405020304" pitchFamily="18" charset="0"/>
                <a:ea typeface="Times New Roman" panose="02020603050405020304" pitchFamily="18" charset="0"/>
              </a:rPr>
              <a:t>ptical-Field-Ionized (HOFI) plasma waveguide (OPAL, CALA, CLF)</a:t>
            </a:r>
          </a:p>
          <a:p>
            <a:pPr marL="285750" indent="-285750">
              <a:buFont typeface="Wingdings" panose="05000000000000000000" pitchFamily="2" charset="2"/>
              <a:buChar char="§"/>
            </a:pPr>
            <a:endParaRPr lang="en-US" sz="2000" dirty="0">
              <a:solidFill>
                <a:srgbClr val="000000"/>
              </a:solidFill>
              <a:latin typeface="Times New Roman" panose="02020603050405020304" pitchFamily="18" charset="0"/>
              <a:ea typeface="Times New Roman" panose="02020603050405020304" pitchFamily="18" charset="0"/>
            </a:endParaRPr>
          </a:p>
          <a:p>
            <a:pPr marL="285750" indent="-285750">
              <a:buFont typeface="Wingdings" panose="05000000000000000000" pitchFamily="2" charset="2"/>
              <a:buChar char="§"/>
            </a:pPr>
            <a:r>
              <a:rPr lang="en-US" sz="2000" dirty="0">
                <a:solidFill>
                  <a:srgbClr val="000000"/>
                </a:solidFill>
                <a:latin typeface="Times New Roman" panose="02020603050405020304" pitchFamily="18" charset="0"/>
                <a:ea typeface="Times New Roman" panose="02020603050405020304" pitchFamily="18" charset="0"/>
              </a:rPr>
              <a:t>P</a:t>
            </a:r>
            <a:r>
              <a:rPr lang="en-US" sz="2000" dirty="0">
                <a:solidFill>
                  <a:srgbClr val="000000"/>
                </a:solidFill>
                <a:effectLst/>
                <a:latin typeface="Times New Roman" panose="02020603050405020304" pitchFamily="18" charset="0"/>
                <a:ea typeface="Times New Roman" panose="02020603050405020304" pitchFamily="18" charset="0"/>
              </a:rPr>
              <a:t>lasma channel formation via filamentation (INF-LNF).</a:t>
            </a:r>
            <a:endParaRPr lang="en-US" sz="2000" dirty="0">
              <a:solidFill>
                <a:srgbClr val="000000"/>
              </a:solidFill>
              <a:latin typeface="Times New Roman" panose="02020603050405020304" pitchFamily="18" charset="0"/>
              <a:ea typeface="Times New Roman" panose="02020603050405020304" pitchFamily="18" charset="0"/>
            </a:endParaRPr>
          </a:p>
          <a:p>
            <a:endParaRPr lang="en-US" sz="2000" dirty="0">
              <a:latin typeface="Times New Roman" panose="02020603050405020304" pitchFamily="18" charset="0"/>
              <a:ea typeface="Times New Roman" panose="02020603050405020304" pitchFamily="18" charset="0"/>
            </a:endParaRPr>
          </a:p>
          <a:p>
            <a:pPr marL="1200150" lvl="2" indent="-285750">
              <a:buFont typeface="Arial" panose="020B0604020202020204" pitchFamily="34" charset="0"/>
              <a:buChar char="•"/>
            </a:pPr>
            <a:r>
              <a:rPr lang="en-US" sz="2000" dirty="0">
                <a:effectLst/>
                <a:latin typeface="Times New Roman" panose="02020603050405020304" pitchFamily="18" charset="0"/>
                <a:ea typeface="Times New Roman" panose="02020603050405020304" pitchFamily="18" charset="0"/>
              </a:rPr>
              <a:t>A plasma waveguide capable of operating at a repetition rate of 1 kHz will be developed</a:t>
            </a:r>
          </a:p>
          <a:p>
            <a:pPr marL="1200150" lvl="2" indent="-285750">
              <a:buFont typeface="Arial" panose="020B0604020202020204" pitchFamily="34" charset="0"/>
              <a:buChar char="•"/>
            </a:pPr>
            <a:r>
              <a:rPr lang="en-US" sz="2000" dirty="0">
                <a:solidFill>
                  <a:srgbClr val="000000"/>
                </a:solidFill>
                <a:latin typeface="Times New Roman" panose="02020603050405020304" pitchFamily="18" charset="0"/>
                <a:ea typeface="Times New Roman" panose="02020603050405020304" pitchFamily="18" charset="0"/>
              </a:rPr>
              <a:t>Long channels</a:t>
            </a:r>
          </a:p>
          <a:p>
            <a:pPr marL="1200150" lvl="2" indent="-285750">
              <a:buFont typeface="Arial" panose="020B0604020202020204" pitchFamily="34" charset="0"/>
              <a:buChar char="•"/>
            </a:pPr>
            <a:r>
              <a:rPr lang="en-US" sz="2000" dirty="0">
                <a:solidFill>
                  <a:srgbClr val="000000"/>
                </a:solidFill>
                <a:latin typeface="Times New Roman" panose="02020603050405020304" pitchFamily="18" charset="0"/>
                <a:ea typeface="Times New Roman" panose="02020603050405020304" pitchFamily="18" charset="0"/>
              </a:rPr>
              <a:t>L</a:t>
            </a:r>
            <a:r>
              <a:rPr lang="en-US" sz="2000" dirty="0">
                <a:solidFill>
                  <a:srgbClr val="000000"/>
                </a:solidFill>
                <a:effectLst/>
                <a:latin typeface="Times New Roman" panose="02020603050405020304" pitchFamily="18" charset="0"/>
                <a:ea typeface="Times New Roman" panose="02020603050405020304" pitchFamily="18" charset="0"/>
              </a:rPr>
              <a:t>ow wall interaction,  long lifetime</a:t>
            </a:r>
          </a:p>
          <a:p>
            <a:pPr lvl="2"/>
            <a:r>
              <a:rPr lang="en-US" sz="2000" dirty="0">
                <a:solidFill>
                  <a:srgbClr val="000000"/>
                </a:solidFill>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2693312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349F3-920B-26B1-24A2-F48B8F56141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4376059-E5B6-AFB3-B6C0-148E80A55DDA}"/>
              </a:ext>
            </a:extLst>
          </p:cNvPr>
          <p:cNvSpPr>
            <a:spLocks noGrp="1"/>
          </p:cNvSpPr>
          <p:nvPr>
            <p:ph type="title"/>
          </p:nvPr>
        </p:nvSpPr>
        <p:spPr>
          <a:xfrm>
            <a:off x="2115127" y="0"/>
            <a:ext cx="8909431" cy="1009208"/>
          </a:xfrm>
        </p:spPr>
        <p:txBody>
          <a:bodyPr>
            <a:normAutofit/>
          </a:bodyPr>
          <a:lstStyle/>
          <a:p>
            <a:r>
              <a:rPr lang="en-US" sz="3200" dirty="0"/>
              <a:t>WP4 - Advanced plasma sources</a:t>
            </a:r>
            <a:endParaRPr lang="en-GB" sz="3200" dirty="0"/>
          </a:p>
        </p:txBody>
      </p:sp>
      <p:sp>
        <p:nvSpPr>
          <p:cNvPr id="4" name="Slide Number Placeholder 3">
            <a:extLst>
              <a:ext uri="{FF2B5EF4-FFF2-40B4-BE49-F238E27FC236}">
                <a16:creationId xmlns:a16="http://schemas.microsoft.com/office/drawing/2014/main" id="{485BC2FD-D317-6FAB-0998-364E8D7FDD83}"/>
              </a:ext>
            </a:extLst>
          </p:cNvPr>
          <p:cNvSpPr>
            <a:spLocks noGrp="1"/>
          </p:cNvSpPr>
          <p:nvPr>
            <p:ph type="sldNum" sz="quarter" idx="12"/>
          </p:nvPr>
        </p:nvSpPr>
        <p:spPr/>
        <p:txBody>
          <a:bodyPr/>
          <a:lstStyle/>
          <a:p>
            <a:fld id="{3A3A6714-3D1F-4857-9904-D935B84167FA}" type="slidenum">
              <a:rPr lang="en-GB" smtClean="0"/>
              <a:pPr/>
              <a:t>12</a:t>
            </a:fld>
            <a:endParaRPr lang="en-GB"/>
          </a:p>
        </p:txBody>
      </p:sp>
      <p:sp>
        <p:nvSpPr>
          <p:cNvPr id="6" name="Footer Placeholder 4">
            <a:extLst>
              <a:ext uri="{FF2B5EF4-FFF2-40B4-BE49-F238E27FC236}">
                <a16:creationId xmlns:a16="http://schemas.microsoft.com/office/drawing/2014/main" id="{E77BAC8B-3B66-D1DB-ADEC-E8654E87E2DB}"/>
              </a:ext>
            </a:extLst>
          </p:cNvPr>
          <p:cNvSpPr>
            <a:spLocks noGrp="1"/>
          </p:cNvSpPr>
          <p:nvPr>
            <p:ph type="ftr" sz="quarter" idx="13"/>
          </p:nvPr>
        </p:nvSpPr>
        <p:spPr>
          <a:xfrm>
            <a:off x="410543" y="6462572"/>
            <a:ext cx="4256347" cy="365125"/>
          </a:xfrm>
        </p:spPr>
        <p:txBody>
          <a:bodyPr/>
          <a:lstStyle/>
          <a:p>
            <a:pPr algn="l"/>
            <a:r>
              <a:rPr lang="en-GB" dirty="0"/>
              <a:t>A. Biagioni</a:t>
            </a:r>
            <a:r>
              <a:rPr lang="en-GB" i="0" dirty="0"/>
              <a:t> | </a:t>
            </a:r>
            <a:r>
              <a:rPr lang="en-GB" dirty="0"/>
              <a:t>PACRI kick off meeting </a:t>
            </a:r>
            <a:r>
              <a:rPr lang="en-GB" i="0" dirty="0"/>
              <a:t>| 12 – 14 March 2025 Trieste</a:t>
            </a:r>
          </a:p>
        </p:txBody>
      </p:sp>
      <mc:AlternateContent xmlns:mc="http://schemas.openxmlformats.org/markup-compatibility/2006" xmlns:a14="http://schemas.microsoft.com/office/drawing/2010/main">
        <mc:Choice Requires="a14">
          <p:sp>
            <p:nvSpPr>
              <p:cNvPr id="5" name="Hydrodynamic optical-field-ionized (HOFI) plasma channels offer many benefits:…">
                <a:extLst>
                  <a:ext uri="{FF2B5EF4-FFF2-40B4-BE49-F238E27FC236}">
                    <a16:creationId xmlns:a16="http://schemas.microsoft.com/office/drawing/2014/main" id="{C3761335-2637-05EB-CA19-6DAD40C7EB2B}"/>
                  </a:ext>
                </a:extLst>
              </p:cNvPr>
              <p:cNvSpPr txBox="1">
                <a:spLocks/>
              </p:cNvSpPr>
              <p:nvPr/>
            </p:nvSpPr>
            <p:spPr>
              <a:xfrm>
                <a:off x="-432140" y="1719233"/>
                <a:ext cx="5074080" cy="34195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it-IT" sz="1200" b="1" dirty="0" err="1">
                    <a:latin typeface="Arial" panose="020B0604020202020204" pitchFamily="34" charset="0"/>
                    <a:cs typeface="Arial" panose="020B0604020202020204" pitchFamily="34" charset="0"/>
                  </a:rPr>
                  <a:t>Hydrodynamic</a:t>
                </a:r>
                <a:r>
                  <a:rPr lang="it-IT" sz="1200" b="1" dirty="0">
                    <a:latin typeface="Arial" panose="020B0604020202020204" pitchFamily="34" charset="0"/>
                    <a:cs typeface="Arial" panose="020B0604020202020204" pitchFamily="34" charset="0"/>
                  </a:rPr>
                  <a:t> optical-field-</a:t>
                </a:r>
                <a:r>
                  <a:rPr lang="it-IT" sz="1200" b="1" dirty="0" err="1">
                    <a:latin typeface="Arial" panose="020B0604020202020204" pitchFamily="34" charset="0"/>
                    <a:cs typeface="Arial" panose="020B0604020202020204" pitchFamily="34" charset="0"/>
                  </a:rPr>
                  <a:t>ionized</a:t>
                </a:r>
                <a:r>
                  <a:rPr lang="it-IT" sz="1200" b="1" dirty="0">
                    <a:latin typeface="Arial" panose="020B0604020202020204" pitchFamily="34" charset="0"/>
                    <a:cs typeface="Arial" panose="020B0604020202020204" pitchFamily="34" charset="0"/>
                  </a:rPr>
                  <a:t> (HOFI) plasma </a:t>
                </a:r>
                <a:r>
                  <a:rPr lang="it-IT" sz="1200" b="1" dirty="0" err="1">
                    <a:latin typeface="Arial" panose="020B0604020202020204" pitchFamily="34" charset="0"/>
                    <a:cs typeface="Arial" panose="020B0604020202020204" pitchFamily="34" charset="0"/>
                  </a:rPr>
                  <a:t>channels</a:t>
                </a:r>
                <a:r>
                  <a:rPr lang="it-IT" sz="1200" b="1" dirty="0">
                    <a:latin typeface="Arial" panose="020B0604020202020204" pitchFamily="34" charset="0"/>
                    <a:cs typeface="Arial" panose="020B0604020202020204" pitchFamily="34" charset="0"/>
                  </a:rPr>
                  <a:t> </a:t>
                </a:r>
                <a:r>
                  <a:rPr lang="it-IT" sz="1200" b="1" dirty="0" err="1">
                    <a:latin typeface="Arial" panose="020B0604020202020204" pitchFamily="34" charset="0"/>
                    <a:cs typeface="Arial" panose="020B0604020202020204" pitchFamily="34" charset="0"/>
                  </a:rPr>
                  <a:t>offer</a:t>
                </a:r>
                <a:r>
                  <a:rPr lang="it-IT" sz="1200" b="1" dirty="0">
                    <a:latin typeface="Arial" panose="020B0604020202020204" pitchFamily="34" charset="0"/>
                    <a:cs typeface="Arial" panose="020B0604020202020204" pitchFamily="34" charset="0"/>
                  </a:rPr>
                  <a:t> </a:t>
                </a:r>
                <a:r>
                  <a:rPr lang="it-IT" sz="1200" b="1" dirty="0" err="1">
                    <a:latin typeface="Arial" panose="020B0604020202020204" pitchFamily="34" charset="0"/>
                    <a:cs typeface="Arial" panose="020B0604020202020204" pitchFamily="34" charset="0"/>
                  </a:rPr>
                  <a:t>many</a:t>
                </a:r>
                <a:r>
                  <a:rPr lang="it-IT" sz="1200" b="1" dirty="0">
                    <a:latin typeface="Arial" panose="020B0604020202020204" pitchFamily="34" charset="0"/>
                    <a:cs typeface="Arial" panose="020B0604020202020204" pitchFamily="34" charset="0"/>
                  </a:rPr>
                  <a:t> benefits:</a:t>
                </a:r>
              </a:p>
              <a:p>
                <a:pPr lvl="2"/>
                <a:r>
                  <a:rPr lang="it-IT" sz="1200" dirty="0">
                    <a:latin typeface="Arial" panose="020B0604020202020204" pitchFamily="34" charset="0"/>
                    <a:cs typeface="Arial" panose="020B0604020202020204" pitchFamily="34" charset="0"/>
                  </a:rPr>
                  <a:t>Long (&gt; 100 mm) </a:t>
                </a:r>
                <a:r>
                  <a:rPr lang="it-IT" sz="1200" dirty="0" err="1">
                    <a:latin typeface="Arial" panose="020B0604020202020204" pitchFamily="34" charset="0"/>
                    <a:cs typeface="Arial" panose="020B0604020202020204" pitchFamily="34" charset="0"/>
                  </a:rPr>
                  <a:t>guiding</a:t>
                </a:r>
                <a:r>
                  <a:rPr lang="it-IT" sz="1200" dirty="0">
                    <a:latin typeface="Arial" panose="020B0604020202020204" pitchFamily="34" charset="0"/>
                    <a:cs typeface="Arial" panose="020B0604020202020204" pitchFamily="34" charset="0"/>
                  </a:rPr>
                  <a:t> </a:t>
                </a:r>
                <a:r>
                  <a:rPr lang="it-IT" sz="1200" dirty="0" err="1">
                    <a:latin typeface="Arial" panose="020B0604020202020204" pitchFamily="34" charset="0"/>
                    <a:cs typeface="Arial" panose="020B0604020202020204" pitchFamily="34" charset="0"/>
                  </a:rPr>
                  <a:t>structure</a:t>
                </a:r>
                <a:endParaRPr lang="it-IT" sz="1200" dirty="0">
                  <a:latin typeface="Arial" panose="020B0604020202020204" pitchFamily="34" charset="0"/>
                  <a:cs typeface="Arial" panose="020B0604020202020204" pitchFamily="34" charset="0"/>
                </a:endParaRPr>
              </a:p>
              <a:p>
                <a:pPr lvl="2"/>
                <a:r>
                  <a:rPr lang="it-IT" sz="1200" dirty="0">
                    <a:latin typeface="Arial" panose="020B0604020202020204" pitchFamily="34" charset="0"/>
                    <a:cs typeface="Arial" panose="020B0604020202020204" pitchFamily="34" charset="0"/>
                  </a:rPr>
                  <a:t>Low on-</a:t>
                </a:r>
                <a:r>
                  <a:rPr lang="it-IT" sz="1200" dirty="0" err="1">
                    <a:latin typeface="Arial" panose="020B0604020202020204" pitchFamily="34" charset="0"/>
                    <a:cs typeface="Arial" panose="020B0604020202020204" pitchFamily="34" charset="0"/>
                  </a:rPr>
                  <a:t>axis</a:t>
                </a:r>
                <a:r>
                  <a:rPr lang="it-IT" sz="1200" dirty="0">
                    <a:latin typeface="Arial" panose="020B0604020202020204" pitchFamily="34" charset="0"/>
                    <a:cs typeface="Arial" panose="020B0604020202020204" pitchFamily="34" charset="0"/>
                  </a:rPr>
                  <a:t> </a:t>
                </a:r>
                <a:r>
                  <a:rPr lang="it-IT" sz="1200" dirty="0" err="1">
                    <a:latin typeface="Arial" panose="020B0604020202020204" pitchFamily="34" charset="0"/>
                    <a:cs typeface="Arial" panose="020B0604020202020204" pitchFamily="34" charset="0"/>
                  </a:rPr>
                  <a:t>density</a:t>
                </a:r>
                <a:r>
                  <a:rPr lang="it-IT" sz="1200" dirty="0">
                    <a:latin typeface="Arial" panose="020B0604020202020204" pitchFamily="34" charset="0"/>
                    <a:cs typeface="Arial" panose="020B0604020202020204" pitchFamily="34" charset="0"/>
                  </a:rPr>
                  <a:t> (</a:t>
                </a:r>
                <a14:m>
                  <m:oMath xmlns:m="http://schemas.openxmlformats.org/officeDocument/2006/math">
                    <m:r>
                      <a:rPr lang="it-IT" sz="1200" i="1">
                        <a:solidFill>
                          <a:srgbClr val="000000"/>
                        </a:solidFill>
                        <a:latin typeface="Cambria Math" panose="02040503050406030204" pitchFamily="18" charset="0"/>
                      </a:rPr>
                      <m:t>∼</m:t>
                    </m:r>
                    <m:sSup>
                      <m:sSupPr>
                        <m:ctrlPr>
                          <a:rPr lang="ar-AE" sz="1200" i="1">
                            <a:solidFill>
                              <a:srgbClr val="000000"/>
                            </a:solidFill>
                            <a:latin typeface="Cambria Math" panose="02040503050406030204" pitchFamily="18" charset="0"/>
                          </a:rPr>
                        </m:ctrlPr>
                      </m:sSupPr>
                      <m:e>
                        <m:r>
                          <a:rPr lang="ar-AE" sz="1200" i="1">
                            <a:solidFill>
                              <a:srgbClr val="000000"/>
                            </a:solidFill>
                            <a:latin typeface="Cambria Math" panose="02040503050406030204" pitchFamily="18" charset="0"/>
                          </a:rPr>
                          <m:t>10</m:t>
                        </m:r>
                      </m:e>
                      <m:sup>
                        <m:r>
                          <a:rPr lang="ar-AE" sz="1200" i="1">
                            <a:solidFill>
                              <a:srgbClr val="000000"/>
                            </a:solidFill>
                            <a:latin typeface="Cambria Math" panose="02040503050406030204" pitchFamily="18" charset="0"/>
                          </a:rPr>
                          <m:t>17</m:t>
                        </m:r>
                      </m:sup>
                    </m:sSup>
                    <m:sSup>
                      <m:sSupPr>
                        <m:ctrlPr>
                          <a:rPr lang="ar-AE" sz="1200" i="1">
                            <a:solidFill>
                              <a:srgbClr val="000000"/>
                            </a:solidFill>
                            <a:latin typeface="Cambria Math" panose="02040503050406030204" pitchFamily="18" charset="0"/>
                          </a:rPr>
                        </m:ctrlPr>
                      </m:sSupPr>
                      <m:e>
                        <m:r>
                          <m:rPr>
                            <m:sty m:val="p"/>
                          </m:rPr>
                          <a:rPr lang="it-IT" sz="1200" i="1">
                            <a:solidFill>
                              <a:srgbClr val="000000"/>
                            </a:solidFill>
                            <a:latin typeface="Cambria Math" panose="02040503050406030204" pitchFamily="18" charset="0"/>
                          </a:rPr>
                          <m:t>cm</m:t>
                        </m:r>
                      </m:e>
                      <m:sup>
                        <m:r>
                          <a:rPr lang="ar-AE" sz="1200" i="1">
                            <a:solidFill>
                              <a:srgbClr val="000000"/>
                            </a:solidFill>
                            <a:latin typeface="Cambria Math" panose="02040503050406030204" pitchFamily="18" charset="0"/>
                          </a:rPr>
                          <m:t>−3</m:t>
                        </m:r>
                      </m:sup>
                    </m:sSup>
                  </m:oMath>
                </a14:m>
                <a:r>
                  <a:rPr lang="ar-AE" sz="1200" dirty="0">
                    <a:latin typeface="Arial" panose="020B0604020202020204" pitchFamily="34" charset="0"/>
                    <a:cs typeface="Arial" panose="020B0604020202020204" pitchFamily="34" charset="0"/>
                  </a:rPr>
                  <a:t>)</a:t>
                </a:r>
              </a:p>
              <a:p>
                <a:pPr lvl="2"/>
                <a:r>
                  <a:rPr lang="it-IT" sz="1200" dirty="0">
                    <a:latin typeface="Arial" panose="020B0604020202020204" pitchFamily="34" charset="0"/>
                    <a:cs typeface="Arial" panose="020B0604020202020204" pitchFamily="34" charset="0"/>
                  </a:rPr>
                  <a:t>Free-standing: “</a:t>
                </a:r>
                <a:r>
                  <a:rPr lang="it-IT" sz="1200" dirty="0" err="1">
                    <a:latin typeface="Arial" panose="020B0604020202020204" pitchFamily="34" charset="0"/>
                    <a:cs typeface="Arial" panose="020B0604020202020204" pitchFamily="34" charset="0"/>
                  </a:rPr>
                  <a:t>indestructible</a:t>
                </a:r>
                <a:r>
                  <a:rPr lang="it-IT" sz="1200" dirty="0">
                    <a:latin typeface="Arial" panose="020B0604020202020204" pitchFamily="34" charset="0"/>
                    <a:cs typeface="Arial" panose="020B0604020202020204" pitchFamily="34" charset="0"/>
                  </a:rPr>
                  <a:t>” &amp; </a:t>
                </a:r>
                <a:r>
                  <a:rPr lang="it-IT" sz="1200" dirty="0" err="1">
                    <a:latin typeface="Arial" panose="020B0604020202020204" pitchFamily="34" charset="0"/>
                    <a:cs typeface="Arial" panose="020B0604020202020204" pitchFamily="34" charset="0"/>
                  </a:rPr>
                  <a:t>capable</a:t>
                </a:r>
                <a:r>
                  <a:rPr lang="it-IT" sz="1200" dirty="0">
                    <a:latin typeface="Arial" panose="020B0604020202020204" pitchFamily="34" charset="0"/>
                    <a:cs typeface="Arial" panose="020B0604020202020204" pitchFamily="34" charset="0"/>
                  </a:rPr>
                  <a:t> of high rep. rate</a:t>
                </a:r>
              </a:p>
              <a:p>
                <a:pPr lvl="1"/>
                <a:r>
                  <a:rPr lang="it-IT" sz="1200" b="1" dirty="0" err="1">
                    <a:latin typeface="Arial" panose="020B0604020202020204" pitchFamily="34" charset="0"/>
                    <a:cs typeface="Arial" panose="020B0604020202020204" pitchFamily="34" charset="0"/>
                  </a:rPr>
                  <a:t>Several</a:t>
                </a:r>
                <a:r>
                  <a:rPr lang="it-IT" sz="1200" b="1" dirty="0">
                    <a:latin typeface="Arial" panose="020B0604020202020204" pitchFamily="34" charset="0"/>
                    <a:cs typeface="Arial" panose="020B0604020202020204" pitchFamily="34" charset="0"/>
                  </a:rPr>
                  <a:t> key </a:t>
                </a:r>
                <a:r>
                  <a:rPr lang="it-IT" sz="1200" b="1" dirty="0" err="1">
                    <a:latin typeface="Arial" panose="020B0604020202020204" pitchFamily="34" charset="0"/>
                    <a:cs typeface="Arial" panose="020B0604020202020204" pitchFamily="34" charset="0"/>
                  </a:rPr>
                  <a:t>properties</a:t>
                </a:r>
                <a:r>
                  <a:rPr lang="it-IT" sz="1200" b="1" dirty="0">
                    <a:latin typeface="Arial" panose="020B0604020202020204" pitchFamily="34" charset="0"/>
                    <a:cs typeface="Arial" panose="020B0604020202020204" pitchFamily="34" charset="0"/>
                  </a:rPr>
                  <a:t> </a:t>
                </a:r>
                <a:r>
                  <a:rPr lang="it-IT" sz="1200" b="1" dirty="0" err="1">
                    <a:latin typeface="Arial" panose="020B0604020202020204" pitchFamily="34" charset="0"/>
                    <a:cs typeface="Arial" panose="020B0604020202020204" pitchFamily="34" charset="0"/>
                  </a:rPr>
                  <a:t>demonstrated</a:t>
                </a:r>
                <a:r>
                  <a:rPr lang="it-IT" sz="1200" b="1" dirty="0">
                    <a:latin typeface="Arial" panose="020B0604020202020204" pitchFamily="34" charset="0"/>
                    <a:cs typeface="Arial" panose="020B0604020202020204" pitchFamily="34" charset="0"/>
                  </a:rPr>
                  <a:t>:</a:t>
                </a:r>
              </a:p>
              <a:p>
                <a:pPr lvl="2"/>
                <a:r>
                  <a:rPr lang="it-IT" sz="1200" dirty="0" err="1">
                    <a:latin typeface="Arial" panose="020B0604020202020204" pitchFamily="34" charset="0"/>
                    <a:cs typeface="Arial" panose="020B0604020202020204" pitchFamily="34" charset="0"/>
                  </a:rPr>
                  <a:t>Guiding</a:t>
                </a:r>
                <a:r>
                  <a:rPr lang="it-IT" sz="1200" dirty="0">
                    <a:latin typeface="Arial" panose="020B0604020202020204" pitchFamily="34" charset="0"/>
                    <a:cs typeface="Arial" panose="020B0604020202020204" pitchFamily="34" charset="0"/>
                  </a:rPr>
                  <a:t> &gt; 100 mm</a:t>
                </a:r>
              </a:p>
              <a:p>
                <a:pPr lvl="3"/>
                <a:r>
                  <a:rPr lang="it-IT" sz="1200" dirty="0" err="1">
                    <a:latin typeface="Arial" panose="020B0604020202020204" pitchFamily="34" charset="0"/>
                    <a:cs typeface="Arial" panose="020B0604020202020204" pitchFamily="34" charset="0"/>
                  </a:rPr>
                  <a:t>Picksley</a:t>
                </a:r>
                <a:r>
                  <a:rPr lang="it-IT" sz="1200" dirty="0">
                    <a:latin typeface="Arial" panose="020B0604020202020204" pitchFamily="34" charset="0"/>
                    <a:cs typeface="Arial" panose="020B0604020202020204" pitchFamily="34" charset="0"/>
                  </a:rPr>
                  <a:t> et al. </a:t>
                </a:r>
                <a:r>
                  <a:rPr lang="it-IT" sz="1200" i="1" dirty="0" err="1">
                    <a:latin typeface="Arial" panose="020B0604020202020204" pitchFamily="34" charset="0"/>
                    <a:cs typeface="Arial" panose="020B0604020202020204" pitchFamily="34" charset="0"/>
                  </a:rPr>
                  <a:t>Phys</a:t>
                </a:r>
                <a:r>
                  <a:rPr lang="it-IT" sz="1200" i="1" dirty="0">
                    <a:latin typeface="Arial" panose="020B0604020202020204" pitchFamily="34" charset="0"/>
                    <a:cs typeface="Arial" panose="020B0604020202020204" pitchFamily="34" charset="0"/>
                  </a:rPr>
                  <a:t> </a:t>
                </a:r>
                <a:r>
                  <a:rPr lang="it-IT" sz="1200" i="1" dirty="0" err="1">
                    <a:latin typeface="Arial" panose="020B0604020202020204" pitchFamily="34" charset="0"/>
                    <a:cs typeface="Arial" panose="020B0604020202020204" pitchFamily="34" charset="0"/>
                  </a:rPr>
                  <a:t>Rev</a:t>
                </a:r>
                <a:r>
                  <a:rPr lang="it-IT" sz="1200" i="1" dirty="0">
                    <a:latin typeface="Arial" panose="020B0604020202020204" pitchFamily="34" charset="0"/>
                    <a:cs typeface="Arial" panose="020B0604020202020204" pitchFamily="34" charset="0"/>
                  </a:rPr>
                  <a:t> Acc. </a:t>
                </a:r>
                <a:r>
                  <a:rPr lang="it-IT" sz="1200" i="1" dirty="0" err="1">
                    <a:latin typeface="Arial" panose="020B0604020202020204" pitchFamily="34" charset="0"/>
                    <a:cs typeface="Arial" panose="020B0604020202020204" pitchFamily="34" charset="0"/>
                  </a:rPr>
                  <a:t>Beams</a:t>
                </a:r>
                <a:r>
                  <a:rPr lang="it-IT" sz="1200" dirty="0">
                    <a:latin typeface="Arial" panose="020B0604020202020204" pitchFamily="34" charset="0"/>
                    <a:cs typeface="Arial" panose="020B0604020202020204" pitchFamily="34" charset="0"/>
                  </a:rPr>
                  <a:t> </a:t>
                </a:r>
                <a:r>
                  <a:rPr lang="it-IT" sz="1200" b="1" dirty="0">
                    <a:latin typeface="Arial" panose="020B0604020202020204" pitchFamily="34" charset="0"/>
                    <a:cs typeface="Arial" panose="020B0604020202020204" pitchFamily="34" charset="0"/>
                  </a:rPr>
                  <a:t>23</a:t>
                </a:r>
                <a:r>
                  <a:rPr lang="it-IT" sz="1200" dirty="0">
                    <a:latin typeface="Arial" panose="020B0604020202020204" pitchFamily="34" charset="0"/>
                    <a:cs typeface="Arial" panose="020B0604020202020204" pitchFamily="34" charset="0"/>
                  </a:rPr>
                  <a:t> 081303 (2020)</a:t>
                </a:r>
              </a:p>
              <a:p>
                <a:pPr lvl="3"/>
                <a:r>
                  <a:rPr lang="it-IT" sz="1200" dirty="0">
                    <a:latin typeface="Arial" panose="020B0604020202020204" pitchFamily="34" charset="0"/>
                    <a:cs typeface="Arial" panose="020B0604020202020204" pitchFamily="34" charset="0"/>
                  </a:rPr>
                  <a:t>Miao et al. </a:t>
                </a:r>
                <a:r>
                  <a:rPr lang="it-IT" sz="1200" dirty="0" err="1">
                    <a:latin typeface="Arial" panose="020B0604020202020204" pitchFamily="34" charset="0"/>
                    <a:cs typeface="Arial" panose="020B0604020202020204" pitchFamily="34" charset="0"/>
                  </a:rPr>
                  <a:t>Phys</a:t>
                </a:r>
                <a:r>
                  <a:rPr lang="it-IT" sz="1200" dirty="0">
                    <a:latin typeface="Arial" panose="020B0604020202020204" pitchFamily="34" charset="0"/>
                    <a:cs typeface="Arial" panose="020B0604020202020204" pitchFamily="34" charset="0"/>
                  </a:rPr>
                  <a:t>. Rev. Lett. </a:t>
                </a:r>
                <a:r>
                  <a:rPr lang="it-IT" sz="1200" b="1" dirty="0">
                    <a:latin typeface="Arial" panose="020B0604020202020204" pitchFamily="34" charset="0"/>
                    <a:cs typeface="Arial" panose="020B0604020202020204" pitchFamily="34" charset="0"/>
                  </a:rPr>
                  <a:t>125</a:t>
                </a:r>
                <a:r>
                  <a:rPr lang="it-IT" sz="1200" dirty="0">
                    <a:latin typeface="Arial" panose="020B0604020202020204" pitchFamily="34" charset="0"/>
                    <a:cs typeface="Arial" panose="020B0604020202020204" pitchFamily="34" charset="0"/>
                  </a:rPr>
                  <a:t> 074801 (2020)</a:t>
                </a:r>
              </a:p>
              <a:p>
                <a:pPr lvl="3"/>
                <a:r>
                  <a:rPr lang="it-IT" sz="1200" dirty="0">
                    <a:latin typeface="Arial" panose="020B0604020202020204" pitchFamily="34" charset="0"/>
                    <a:cs typeface="Arial" panose="020B0604020202020204" pitchFamily="34" charset="0"/>
                  </a:rPr>
                  <a:t>Feder et al. </a:t>
                </a:r>
                <a:r>
                  <a:rPr lang="it-IT" sz="1200" dirty="0" err="1">
                    <a:latin typeface="Arial" panose="020B0604020202020204" pitchFamily="34" charset="0"/>
                    <a:cs typeface="Arial" panose="020B0604020202020204" pitchFamily="34" charset="0"/>
                  </a:rPr>
                  <a:t>Phys</a:t>
                </a:r>
                <a:r>
                  <a:rPr lang="it-IT" sz="1200" dirty="0">
                    <a:latin typeface="Arial" panose="020B0604020202020204" pitchFamily="34" charset="0"/>
                    <a:cs typeface="Arial" panose="020B0604020202020204" pitchFamily="34" charset="0"/>
                  </a:rPr>
                  <a:t> Rev. Res. </a:t>
                </a:r>
                <a:r>
                  <a:rPr lang="it-IT" sz="1200" b="1" dirty="0">
                    <a:latin typeface="Arial" panose="020B0604020202020204" pitchFamily="34" charset="0"/>
                    <a:cs typeface="Arial" panose="020B0604020202020204" pitchFamily="34" charset="0"/>
                  </a:rPr>
                  <a:t>2</a:t>
                </a:r>
                <a:r>
                  <a:rPr lang="it-IT" sz="1200" dirty="0">
                    <a:latin typeface="Arial" panose="020B0604020202020204" pitchFamily="34" charset="0"/>
                    <a:cs typeface="Arial" panose="020B0604020202020204" pitchFamily="34" charset="0"/>
                  </a:rPr>
                  <a:t> 043173 (2020)</a:t>
                </a:r>
              </a:p>
              <a:p>
                <a:pPr lvl="2"/>
                <a:r>
                  <a:rPr lang="it-IT" sz="1200" dirty="0" err="1">
                    <a:latin typeface="Arial" panose="020B0604020202020204" pitchFamily="34" charset="0"/>
                    <a:cs typeface="Arial" panose="020B0604020202020204" pitchFamily="34" charset="0"/>
                  </a:rPr>
                  <a:t>Operation</a:t>
                </a:r>
                <a:r>
                  <a:rPr lang="it-IT" sz="1200" dirty="0">
                    <a:latin typeface="Arial" panose="020B0604020202020204" pitchFamily="34" charset="0"/>
                    <a:cs typeface="Arial" panose="020B0604020202020204" pitchFamily="34" charset="0"/>
                  </a:rPr>
                  <a:t> </a:t>
                </a:r>
                <a:r>
                  <a:rPr lang="it-IT" sz="1200" dirty="0" err="1">
                    <a:latin typeface="Arial" panose="020B0604020202020204" pitchFamily="34" charset="0"/>
                    <a:cs typeface="Arial" panose="020B0604020202020204" pitchFamily="34" charset="0"/>
                  </a:rPr>
                  <a:t>at</a:t>
                </a:r>
                <a:r>
                  <a:rPr lang="it-IT" sz="1200" dirty="0">
                    <a:latin typeface="Arial" panose="020B0604020202020204" pitchFamily="34" charset="0"/>
                    <a:cs typeface="Arial" panose="020B0604020202020204" pitchFamily="34" charset="0"/>
                  </a:rPr>
                  <a:t> kHz rep. rate (short </a:t>
                </a:r>
                <a:r>
                  <a:rPr lang="it-IT" sz="1200" dirty="0" err="1">
                    <a:latin typeface="Arial" panose="020B0604020202020204" pitchFamily="34" charset="0"/>
                    <a:cs typeface="Arial" panose="020B0604020202020204" pitchFamily="34" charset="0"/>
                  </a:rPr>
                  <a:t>channel</a:t>
                </a:r>
                <a:r>
                  <a:rPr lang="it-IT" sz="1200" dirty="0">
                    <a:latin typeface="Arial" panose="020B0604020202020204" pitchFamily="34" charset="0"/>
                    <a:cs typeface="Arial" panose="020B0604020202020204" pitchFamily="34" charset="0"/>
                  </a:rPr>
                  <a:t>)</a:t>
                </a:r>
              </a:p>
              <a:p>
                <a:pPr lvl="3"/>
                <a:r>
                  <a:rPr lang="it-IT" sz="1200" dirty="0">
                    <a:latin typeface="Arial" panose="020B0604020202020204" pitchFamily="34" charset="0"/>
                    <a:cs typeface="Arial" panose="020B0604020202020204" pitchFamily="34" charset="0"/>
                  </a:rPr>
                  <a:t>Alejo et al. </a:t>
                </a:r>
                <a:r>
                  <a:rPr lang="it-IT" sz="1200" i="1" dirty="0" err="1">
                    <a:latin typeface="Arial" panose="020B0604020202020204" pitchFamily="34" charset="0"/>
                    <a:cs typeface="Arial" panose="020B0604020202020204" pitchFamily="34" charset="0"/>
                  </a:rPr>
                  <a:t>Phys</a:t>
                </a:r>
                <a:r>
                  <a:rPr lang="it-IT" sz="1200" i="1" dirty="0">
                    <a:latin typeface="Arial" panose="020B0604020202020204" pitchFamily="34" charset="0"/>
                    <a:cs typeface="Arial" panose="020B0604020202020204" pitchFamily="34" charset="0"/>
                  </a:rPr>
                  <a:t> </a:t>
                </a:r>
                <a:r>
                  <a:rPr lang="it-IT" sz="1200" i="1" dirty="0" err="1">
                    <a:latin typeface="Arial" panose="020B0604020202020204" pitchFamily="34" charset="0"/>
                    <a:cs typeface="Arial" panose="020B0604020202020204" pitchFamily="34" charset="0"/>
                  </a:rPr>
                  <a:t>Rev</a:t>
                </a:r>
                <a:r>
                  <a:rPr lang="it-IT" sz="1200" i="1" dirty="0">
                    <a:latin typeface="Arial" panose="020B0604020202020204" pitchFamily="34" charset="0"/>
                    <a:cs typeface="Arial" panose="020B0604020202020204" pitchFamily="34" charset="0"/>
                  </a:rPr>
                  <a:t> Acc. </a:t>
                </a:r>
                <a:r>
                  <a:rPr lang="it-IT" sz="1200" i="1" dirty="0" err="1">
                    <a:latin typeface="Arial" panose="020B0604020202020204" pitchFamily="34" charset="0"/>
                    <a:cs typeface="Arial" panose="020B0604020202020204" pitchFamily="34" charset="0"/>
                  </a:rPr>
                  <a:t>Beams</a:t>
                </a:r>
                <a:r>
                  <a:rPr lang="it-IT" sz="1200" dirty="0">
                    <a:latin typeface="Arial" panose="020B0604020202020204" pitchFamily="34" charset="0"/>
                    <a:cs typeface="Arial" panose="020B0604020202020204" pitchFamily="34" charset="0"/>
                  </a:rPr>
                  <a:t> </a:t>
                </a:r>
                <a:r>
                  <a:rPr lang="it-IT" sz="1200" b="1" dirty="0">
                    <a:latin typeface="Arial" panose="020B0604020202020204" pitchFamily="34" charset="0"/>
                    <a:cs typeface="Arial" panose="020B0604020202020204" pitchFamily="34" charset="0"/>
                  </a:rPr>
                  <a:t>25</a:t>
                </a:r>
                <a:r>
                  <a:rPr lang="it-IT" sz="1200" dirty="0">
                    <a:latin typeface="Arial" panose="020B0604020202020204" pitchFamily="34" charset="0"/>
                    <a:cs typeface="Arial" panose="020B0604020202020204" pitchFamily="34" charset="0"/>
                  </a:rPr>
                  <a:t> 011301 (2022)</a:t>
                </a:r>
              </a:p>
              <a:p>
                <a:pPr lvl="2"/>
                <a:r>
                  <a:rPr lang="it-IT" sz="1200" dirty="0">
                    <a:latin typeface="Arial" panose="020B0604020202020204" pitchFamily="34" charset="0"/>
                    <a:cs typeface="Arial" panose="020B0604020202020204" pitchFamily="34" charset="0"/>
                  </a:rPr>
                  <a:t>Down-</a:t>
                </a:r>
                <a:r>
                  <a:rPr lang="it-IT" sz="1200" dirty="0" err="1">
                    <a:latin typeface="Arial" panose="020B0604020202020204" pitchFamily="34" charset="0"/>
                    <a:cs typeface="Arial" panose="020B0604020202020204" pitchFamily="34" charset="0"/>
                  </a:rPr>
                  <a:t>ramp</a:t>
                </a:r>
                <a:r>
                  <a:rPr lang="it-IT" sz="1200" dirty="0">
                    <a:latin typeface="Arial" panose="020B0604020202020204" pitchFamily="34" charset="0"/>
                    <a:cs typeface="Arial" panose="020B0604020202020204" pitchFamily="34" charset="0"/>
                  </a:rPr>
                  <a:t> injection </a:t>
                </a:r>
                <a:r>
                  <a:rPr lang="it-IT" sz="1200" dirty="0" err="1">
                    <a:latin typeface="Arial" panose="020B0604020202020204" pitchFamily="34" charset="0"/>
                    <a:cs typeface="Arial" panose="020B0604020202020204" pitchFamily="34" charset="0"/>
                  </a:rPr>
                  <a:t>at</a:t>
                </a:r>
                <a:r>
                  <a:rPr lang="it-IT" sz="1200" dirty="0">
                    <a:latin typeface="Arial" panose="020B0604020202020204" pitchFamily="34" charset="0"/>
                    <a:cs typeface="Arial" panose="020B0604020202020204" pitchFamily="34" charset="0"/>
                  </a:rPr>
                  <a:t> </a:t>
                </a:r>
                <a:r>
                  <a:rPr lang="it-IT" sz="1200" dirty="0" err="1">
                    <a:latin typeface="Arial" panose="020B0604020202020204" pitchFamily="34" charset="0"/>
                    <a:cs typeface="Arial" panose="020B0604020202020204" pitchFamily="34" charset="0"/>
                  </a:rPr>
                  <a:t>channel</a:t>
                </a:r>
                <a:r>
                  <a:rPr lang="it-IT" sz="1200" dirty="0">
                    <a:latin typeface="Arial" panose="020B0604020202020204" pitchFamily="34" charset="0"/>
                    <a:cs typeface="Arial" panose="020B0604020202020204" pitchFamily="34" charset="0"/>
                  </a:rPr>
                  <a:t> </a:t>
                </a:r>
                <a:r>
                  <a:rPr lang="it-IT" sz="1200" dirty="0" err="1">
                    <a:latin typeface="Arial" panose="020B0604020202020204" pitchFamily="34" charset="0"/>
                    <a:cs typeface="Arial" panose="020B0604020202020204" pitchFamily="34" charset="0"/>
                  </a:rPr>
                  <a:t>entrance</a:t>
                </a:r>
                <a:endParaRPr lang="it-IT" sz="1200" dirty="0">
                  <a:latin typeface="Arial" panose="020B0604020202020204" pitchFamily="34" charset="0"/>
                  <a:cs typeface="Arial" panose="020B0604020202020204" pitchFamily="34" charset="0"/>
                </a:endParaRPr>
              </a:p>
              <a:p>
                <a:pPr lvl="3"/>
                <a:r>
                  <a:rPr lang="it-IT" sz="1200" dirty="0" err="1">
                    <a:latin typeface="Arial" panose="020B0604020202020204" pitchFamily="34" charset="0"/>
                    <a:cs typeface="Arial" panose="020B0604020202020204" pitchFamily="34" charset="0"/>
                  </a:rPr>
                  <a:t>Picksley</a:t>
                </a:r>
                <a:r>
                  <a:rPr lang="it-IT" sz="1200" dirty="0">
                    <a:latin typeface="Arial" panose="020B0604020202020204" pitchFamily="34" charset="0"/>
                    <a:cs typeface="Arial" panose="020B0604020202020204" pitchFamily="34" charset="0"/>
                  </a:rPr>
                  <a:t> et al. </a:t>
                </a:r>
                <a:r>
                  <a:rPr lang="it-IT" sz="1200" i="1" dirty="0" err="1">
                    <a:latin typeface="Arial" panose="020B0604020202020204" pitchFamily="34" charset="0"/>
                    <a:cs typeface="Arial" panose="020B0604020202020204" pitchFamily="34" charset="0"/>
                  </a:rPr>
                  <a:t>Phys</a:t>
                </a:r>
                <a:r>
                  <a:rPr lang="it-IT" sz="1200" i="1" dirty="0">
                    <a:latin typeface="Arial" panose="020B0604020202020204" pitchFamily="34" charset="0"/>
                    <a:cs typeface="Arial" panose="020B0604020202020204" pitchFamily="34" charset="0"/>
                  </a:rPr>
                  <a:t>. Rev. Lett.</a:t>
                </a:r>
                <a:r>
                  <a:rPr lang="it-IT" sz="1200" dirty="0">
                    <a:latin typeface="Arial" panose="020B0604020202020204" pitchFamily="34" charset="0"/>
                    <a:cs typeface="Arial" panose="020B0604020202020204" pitchFamily="34" charset="0"/>
                  </a:rPr>
                  <a:t> </a:t>
                </a:r>
                <a:r>
                  <a:rPr lang="it-IT" sz="1200" b="1" dirty="0">
                    <a:latin typeface="Arial" panose="020B0604020202020204" pitchFamily="34" charset="0"/>
                    <a:cs typeface="Arial" panose="020B0604020202020204" pitchFamily="34" charset="0"/>
                  </a:rPr>
                  <a:t>131</a:t>
                </a:r>
                <a:r>
                  <a:rPr lang="it-IT" sz="1200" dirty="0">
                    <a:latin typeface="Arial" panose="020B0604020202020204" pitchFamily="34" charset="0"/>
                    <a:cs typeface="Arial" panose="020B0604020202020204" pitchFamily="34" charset="0"/>
                  </a:rPr>
                  <a:t> 245001 (2023)</a:t>
                </a:r>
              </a:p>
              <a:p>
                <a:pPr lvl="2"/>
                <a:r>
                  <a:rPr lang="it-IT" sz="1200" dirty="0">
                    <a:latin typeface="Arial" panose="020B0604020202020204" pitchFamily="34" charset="0"/>
                    <a:cs typeface="Arial" panose="020B0604020202020204" pitchFamily="34" charset="0"/>
                  </a:rPr>
                  <a:t>Multi-GeV </a:t>
                </a:r>
                <a:r>
                  <a:rPr lang="it-IT" sz="1200" dirty="0" err="1">
                    <a:latin typeface="Arial" panose="020B0604020202020204" pitchFamily="34" charset="0"/>
                    <a:cs typeface="Arial" panose="020B0604020202020204" pitchFamily="34" charset="0"/>
                  </a:rPr>
                  <a:t>acceleration</a:t>
                </a:r>
                <a:endParaRPr lang="it-IT" sz="1200" dirty="0">
                  <a:latin typeface="Arial" panose="020B0604020202020204" pitchFamily="34" charset="0"/>
                  <a:cs typeface="Arial" panose="020B0604020202020204" pitchFamily="34" charset="0"/>
                </a:endParaRPr>
              </a:p>
              <a:p>
                <a:pPr lvl="3"/>
                <a:r>
                  <a:rPr lang="it-IT" sz="1200" dirty="0">
                    <a:latin typeface="Arial" panose="020B0604020202020204" pitchFamily="34" charset="0"/>
                    <a:cs typeface="Arial" panose="020B0604020202020204" pitchFamily="34" charset="0"/>
                  </a:rPr>
                  <a:t>Miao et al. </a:t>
                </a:r>
                <a:r>
                  <a:rPr lang="it-IT" sz="1200" i="1" dirty="0" err="1">
                    <a:latin typeface="Arial" panose="020B0604020202020204" pitchFamily="34" charset="0"/>
                    <a:cs typeface="Arial" panose="020B0604020202020204" pitchFamily="34" charset="0"/>
                  </a:rPr>
                  <a:t>Phys</a:t>
                </a:r>
                <a:r>
                  <a:rPr lang="it-IT" sz="1200" i="1" dirty="0">
                    <a:latin typeface="Arial" panose="020B0604020202020204" pitchFamily="34" charset="0"/>
                    <a:cs typeface="Arial" panose="020B0604020202020204" pitchFamily="34" charset="0"/>
                  </a:rPr>
                  <a:t> </a:t>
                </a:r>
                <a:r>
                  <a:rPr lang="it-IT" sz="1200" i="1" dirty="0" err="1">
                    <a:latin typeface="Arial" panose="020B0604020202020204" pitchFamily="34" charset="0"/>
                    <a:cs typeface="Arial" panose="020B0604020202020204" pitchFamily="34" charset="0"/>
                  </a:rPr>
                  <a:t>Rev</a:t>
                </a:r>
                <a:r>
                  <a:rPr lang="it-IT" sz="1200" i="1" dirty="0">
                    <a:latin typeface="Arial" panose="020B0604020202020204" pitchFamily="34" charset="0"/>
                    <a:cs typeface="Arial" panose="020B0604020202020204" pitchFamily="34" charset="0"/>
                  </a:rPr>
                  <a:t> X</a:t>
                </a:r>
                <a:r>
                  <a:rPr lang="it-IT" sz="1200" dirty="0">
                    <a:latin typeface="Arial" panose="020B0604020202020204" pitchFamily="34" charset="0"/>
                    <a:cs typeface="Arial" panose="020B0604020202020204" pitchFamily="34" charset="0"/>
                  </a:rPr>
                  <a:t> </a:t>
                </a:r>
                <a:r>
                  <a:rPr lang="it-IT" sz="1200" b="1" dirty="0">
                    <a:latin typeface="Arial" panose="020B0604020202020204" pitchFamily="34" charset="0"/>
                    <a:cs typeface="Arial" panose="020B0604020202020204" pitchFamily="34" charset="0"/>
                  </a:rPr>
                  <a:t>12</a:t>
                </a:r>
                <a:r>
                  <a:rPr lang="it-IT" sz="1200" dirty="0">
                    <a:latin typeface="Arial" panose="020B0604020202020204" pitchFamily="34" charset="0"/>
                    <a:cs typeface="Arial" panose="020B0604020202020204" pitchFamily="34" charset="0"/>
                  </a:rPr>
                  <a:t> 031038 (2022)</a:t>
                </a:r>
              </a:p>
              <a:p>
                <a:pPr lvl="3"/>
                <a:r>
                  <a:rPr lang="it-IT" sz="1200" dirty="0" err="1">
                    <a:latin typeface="Arial" panose="020B0604020202020204" pitchFamily="34" charset="0"/>
                    <a:cs typeface="Arial" panose="020B0604020202020204" pitchFamily="34" charset="0"/>
                  </a:rPr>
                  <a:t>Picksley</a:t>
                </a:r>
                <a:r>
                  <a:rPr lang="it-IT" sz="1200" dirty="0">
                    <a:latin typeface="Arial" panose="020B0604020202020204" pitchFamily="34" charset="0"/>
                    <a:cs typeface="Arial" panose="020B0604020202020204" pitchFamily="34" charset="0"/>
                  </a:rPr>
                  <a:t> et al. </a:t>
                </a:r>
                <a:r>
                  <a:rPr lang="it-IT" sz="1200" i="1" dirty="0" err="1">
                    <a:latin typeface="Arial" panose="020B0604020202020204" pitchFamily="34" charset="0"/>
                    <a:cs typeface="Arial" panose="020B0604020202020204" pitchFamily="34" charset="0"/>
                  </a:rPr>
                  <a:t>Phys</a:t>
                </a:r>
                <a:r>
                  <a:rPr lang="it-IT" sz="1200" i="1" dirty="0">
                    <a:latin typeface="Arial" panose="020B0604020202020204" pitchFamily="34" charset="0"/>
                    <a:cs typeface="Arial" panose="020B0604020202020204" pitchFamily="34" charset="0"/>
                  </a:rPr>
                  <a:t>. Rev. Lett.</a:t>
                </a:r>
                <a:r>
                  <a:rPr lang="it-IT" sz="1200" dirty="0">
                    <a:latin typeface="Arial" panose="020B0604020202020204" pitchFamily="34" charset="0"/>
                    <a:cs typeface="Arial" panose="020B0604020202020204" pitchFamily="34" charset="0"/>
                  </a:rPr>
                  <a:t> </a:t>
                </a:r>
                <a:r>
                  <a:rPr lang="it-IT" sz="1200" b="1" dirty="0">
                    <a:latin typeface="Arial" panose="020B0604020202020204" pitchFamily="34" charset="0"/>
                    <a:cs typeface="Arial" panose="020B0604020202020204" pitchFamily="34" charset="0"/>
                  </a:rPr>
                  <a:t>133</a:t>
                </a:r>
                <a:r>
                  <a:rPr lang="it-IT" sz="1200" dirty="0">
                    <a:latin typeface="Arial" panose="020B0604020202020204" pitchFamily="34" charset="0"/>
                    <a:cs typeface="Arial" panose="020B0604020202020204" pitchFamily="34" charset="0"/>
                  </a:rPr>
                  <a:t> 255001 (2024)</a:t>
                </a:r>
              </a:p>
            </p:txBody>
          </p:sp>
        </mc:Choice>
        <mc:Fallback xmlns="">
          <p:sp>
            <p:nvSpPr>
              <p:cNvPr id="5" name="Hydrodynamic optical-field-ionized (HOFI) plasma channels offer many benefits:…">
                <a:extLst>
                  <a:ext uri="{FF2B5EF4-FFF2-40B4-BE49-F238E27FC236}">
                    <a16:creationId xmlns:a16="http://schemas.microsoft.com/office/drawing/2014/main" id="{C3761335-2637-05EB-CA19-6DAD40C7EB2B}"/>
                  </a:ext>
                </a:extLst>
              </p:cNvPr>
              <p:cNvSpPr txBox="1">
                <a:spLocks noRot="1" noChangeAspect="1" noMove="1" noResize="1" noEditPoints="1" noAdjustHandles="1" noChangeArrowheads="1" noChangeShapeType="1" noTextEdit="1"/>
              </p:cNvSpPr>
              <p:nvPr/>
            </p:nvSpPr>
            <p:spPr>
              <a:xfrm>
                <a:off x="-432140" y="1719233"/>
                <a:ext cx="5074080" cy="3419534"/>
              </a:xfrm>
              <a:prstGeom prst="rect">
                <a:avLst/>
              </a:prstGeom>
              <a:blipFill>
                <a:blip r:embed="rId2"/>
                <a:stretch>
                  <a:fillRect t="-713" b="-37790"/>
                </a:stretch>
              </a:blipFill>
            </p:spPr>
            <p:txBody>
              <a:bodyPr/>
              <a:lstStyle/>
              <a:p>
                <a:r>
                  <a:rPr lang="it-IT">
                    <a:noFill/>
                  </a:rPr>
                  <a:t> </a:t>
                </a:r>
              </a:p>
            </p:txBody>
          </p:sp>
        </mc:Fallback>
      </mc:AlternateContent>
      <p:sp>
        <p:nvSpPr>
          <p:cNvPr id="7" name="Slide Number">
            <a:extLst>
              <a:ext uri="{FF2B5EF4-FFF2-40B4-BE49-F238E27FC236}">
                <a16:creationId xmlns:a16="http://schemas.microsoft.com/office/drawing/2014/main" id="{CCC3C336-E400-7AF0-0263-1D36511A4224}"/>
              </a:ext>
            </a:extLst>
          </p:cNvPr>
          <p:cNvSpPr txBox="1">
            <a:spLocks/>
          </p:cNvSpPr>
          <p:nvPr/>
        </p:nvSpPr>
        <p:spPr>
          <a:xfrm>
            <a:off x="22470268" y="13025770"/>
            <a:ext cx="257176" cy="39687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it-IT" smtClean="0"/>
              <a:pPr/>
              <a:t>12</a:t>
            </a:fld>
            <a:endParaRPr lang="it-IT"/>
          </a:p>
        </p:txBody>
      </p:sp>
      <p:grpSp>
        <p:nvGrpSpPr>
          <p:cNvPr id="25" name="Gruppo 24">
            <a:extLst>
              <a:ext uri="{FF2B5EF4-FFF2-40B4-BE49-F238E27FC236}">
                <a16:creationId xmlns:a16="http://schemas.microsoft.com/office/drawing/2014/main" id="{258B88FC-BCF5-8C86-8CCB-4D0C31E5B0EA}"/>
              </a:ext>
            </a:extLst>
          </p:cNvPr>
          <p:cNvGrpSpPr/>
          <p:nvPr/>
        </p:nvGrpSpPr>
        <p:grpSpPr>
          <a:xfrm>
            <a:off x="8651301" y="5948971"/>
            <a:ext cx="3367253" cy="513601"/>
            <a:chOff x="8651301" y="5948971"/>
            <a:chExt cx="3367253" cy="513601"/>
          </a:xfrm>
        </p:grpSpPr>
        <p:sp>
          <p:nvSpPr>
            <p:cNvPr id="2" name="Simon Hooker…">
              <a:extLst>
                <a:ext uri="{FF2B5EF4-FFF2-40B4-BE49-F238E27FC236}">
                  <a16:creationId xmlns:a16="http://schemas.microsoft.com/office/drawing/2014/main" id="{488A4BE3-EAD1-DE73-AEC8-C29D8AE0AD94}"/>
                </a:ext>
              </a:extLst>
            </p:cNvPr>
            <p:cNvSpPr txBox="1"/>
            <p:nvPr/>
          </p:nvSpPr>
          <p:spPr>
            <a:xfrm>
              <a:off x="8651301" y="5948971"/>
              <a:ext cx="1826575" cy="51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spAutoFit/>
            </a:bodyPr>
            <a:lstStyle/>
            <a:p>
              <a:pPr algn="r">
                <a:buClr>
                  <a:srgbClr val="929292"/>
                </a:buClr>
                <a:buFont typeface="Arial"/>
                <a:defRPr sz="1400">
                  <a:solidFill>
                    <a:srgbClr val="929292"/>
                  </a:solidFill>
                  <a:uFill>
                    <a:solidFill>
                      <a:srgbClr val="929292"/>
                    </a:solidFill>
                  </a:uFill>
                  <a:latin typeface="Palatino"/>
                  <a:ea typeface="Palatino"/>
                  <a:cs typeface="Palatino"/>
                  <a:sym typeface="Palatino"/>
                </a:defRPr>
              </a:pPr>
              <a:r>
                <a:rPr sz="1200" dirty="0"/>
                <a:t>Simon Hooker</a:t>
              </a:r>
            </a:p>
            <a:p>
              <a:pPr algn="r">
                <a:buClr>
                  <a:srgbClr val="929292"/>
                </a:buClr>
                <a:buFont typeface="Arial"/>
                <a:defRPr sz="1400">
                  <a:latin typeface="Palatino"/>
                  <a:ea typeface="Palatino"/>
                  <a:cs typeface="Palatino"/>
                  <a:sym typeface="Palatino"/>
                </a:defRPr>
              </a:pPr>
              <a:r>
                <a:rPr sz="1200" dirty="0">
                  <a:solidFill>
                    <a:srgbClr val="929292"/>
                  </a:solidFill>
                  <a:uFill>
                    <a:solidFill>
                      <a:srgbClr val="929292"/>
                    </a:solidFill>
                  </a:uFill>
                </a:rPr>
                <a:t>University of Oxford</a:t>
              </a:r>
            </a:p>
          </p:txBody>
        </p:sp>
        <p:pic>
          <p:nvPicPr>
            <p:cNvPr id="8" name="Oxford_whiteLogo.png" descr="Oxford_whiteLogo.png">
              <a:extLst>
                <a:ext uri="{FF2B5EF4-FFF2-40B4-BE49-F238E27FC236}">
                  <a16:creationId xmlns:a16="http://schemas.microsoft.com/office/drawing/2014/main" id="{0009C540-6BA5-C6BC-F06F-21E12AC25AEF}"/>
                </a:ext>
              </a:extLst>
            </p:cNvPr>
            <p:cNvPicPr>
              <a:picLocks noChangeAspect="1"/>
            </p:cNvPicPr>
            <p:nvPr/>
          </p:nvPicPr>
          <p:blipFill>
            <a:blip r:embed="rId3"/>
            <a:srcRect l="7819" t="17468" r="10280" b="11087"/>
            <a:stretch>
              <a:fillRect/>
            </a:stretch>
          </p:blipFill>
          <p:spPr>
            <a:xfrm>
              <a:off x="10515780" y="6025601"/>
              <a:ext cx="1502774" cy="436971"/>
            </a:xfrm>
            <a:prstGeom prst="rect">
              <a:avLst/>
            </a:prstGeom>
            <a:ln w="12700">
              <a:miter lim="400000"/>
            </a:ln>
          </p:spPr>
        </p:pic>
      </p:grpSp>
      <p:pic>
        <p:nvPicPr>
          <p:cNvPr id="9" name="Axicon plasma heating - Cartoon v2.pdf" descr="Axicon plasma heating - Cartoon v2.pdf">
            <a:extLst>
              <a:ext uri="{FF2B5EF4-FFF2-40B4-BE49-F238E27FC236}">
                <a16:creationId xmlns:a16="http://schemas.microsoft.com/office/drawing/2014/main" id="{AF13E948-9E31-3604-8414-35E39A26F34C}"/>
              </a:ext>
            </a:extLst>
          </p:cNvPr>
          <p:cNvPicPr>
            <a:picLocks noChangeAspect="1"/>
          </p:cNvPicPr>
          <p:nvPr/>
        </p:nvPicPr>
        <p:blipFill>
          <a:blip r:embed="rId4"/>
          <a:stretch>
            <a:fillRect/>
          </a:stretch>
        </p:blipFill>
        <p:spPr>
          <a:xfrm>
            <a:off x="4674987" y="1282256"/>
            <a:ext cx="3317955" cy="1776607"/>
          </a:xfrm>
          <a:prstGeom prst="rect">
            <a:avLst/>
          </a:prstGeom>
          <a:ln w="12700"/>
        </p:spPr>
      </p:pic>
      <p:pic>
        <p:nvPicPr>
          <p:cNvPr id="10" name="Hydrodynamic channels - Schematic v2 (Landscape pt 1}.pdf" descr="Hydrodynamic channels - Schematic v2 (Landscape pt 1}.pdf">
            <a:extLst>
              <a:ext uri="{FF2B5EF4-FFF2-40B4-BE49-F238E27FC236}">
                <a16:creationId xmlns:a16="http://schemas.microsoft.com/office/drawing/2014/main" id="{9087ECFE-03F0-90FC-93B8-A997FAF88ACA}"/>
              </a:ext>
            </a:extLst>
          </p:cNvPr>
          <p:cNvPicPr>
            <a:picLocks noChangeAspect="1"/>
          </p:cNvPicPr>
          <p:nvPr/>
        </p:nvPicPr>
        <p:blipFill>
          <a:blip r:embed="rId5"/>
          <a:srcRect r="41287"/>
          <a:stretch>
            <a:fillRect/>
          </a:stretch>
        </p:blipFill>
        <p:spPr>
          <a:xfrm>
            <a:off x="8041561" y="1444086"/>
            <a:ext cx="1980052" cy="1652847"/>
          </a:xfrm>
          <a:prstGeom prst="rect">
            <a:avLst/>
          </a:prstGeom>
          <a:ln w="12700"/>
        </p:spPr>
      </p:pic>
      <p:pic>
        <p:nvPicPr>
          <p:cNvPr id="11" name="Hydrodynamic channels - Schematic v2 (Landscape pt 3}.pdf" descr="Hydrodynamic channels - Schematic v2 (Landscape pt 3}.pdf">
            <a:extLst>
              <a:ext uri="{FF2B5EF4-FFF2-40B4-BE49-F238E27FC236}">
                <a16:creationId xmlns:a16="http://schemas.microsoft.com/office/drawing/2014/main" id="{97F88A27-A933-69D9-E087-D5406477C216}"/>
              </a:ext>
            </a:extLst>
          </p:cNvPr>
          <p:cNvPicPr>
            <a:picLocks noChangeAspect="1"/>
          </p:cNvPicPr>
          <p:nvPr/>
        </p:nvPicPr>
        <p:blipFill>
          <a:blip r:embed="rId6"/>
          <a:srcRect r="45866"/>
          <a:stretch>
            <a:fillRect/>
          </a:stretch>
        </p:blipFill>
        <p:spPr>
          <a:xfrm>
            <a:off x="8390033" y="4127923"/>
            <a:ext cx="1802180" cy="1545779"/>
          </a:xfrm>
          <a:prstGeom prst="rect">
            <a:avLst/>
          </a:prstGeom>
          <a:ln w="12700"/>
        </p:spPr>
      </p:pic>
      <p:grpSp>
        <p:nvGrpSpPr>
          <p:cNvPr id="14" name="Group">
            <a:extLst>
              <a:ext uri="{FF2B5EF4-FFF2-40B4-BE49-F238E27FC236}">
                <a16:creationId xmlns:a16="http://schemas.microsoft.com/office/drawing/2014/main" id="{B5CF0324-2860-99DB-4616-ED303D05D280}"/>
              </a:ext>
            </a:extLst>
          </p:cNvPr>
          <p:cNvGrpSpPr/>
          <p:nvPr/>
        </p:nvGrpSpPr>
        <p:grpSpPr>
          <a:xfrm>
            <a:off x="4562081" y="3602473"/>
            <a:ext cx="3827185" cy="2860100"/>
            <a:chOff x="0" y="0"/>
            <a:chExt cx="5864397" cy="5020764"/>
          </a:xfrm>
        </p:grpSpPr>
        <p:pic>
          <p:nvPicPr>
            <p:cNvPr id="15" name="CHOFI paper - Fig6 CHOFI PIC simulations.pdf" descr="CHOFI paper - Fig6 CHOFI PIC simulations.pdf">
              <a:extLst>
                <a:ext uri="{FF2B5EF4-FFF2-40B4-BE49-F238E27FC236}">
                  <a16:creationId xmlns:a16="http://schemas.microsoft.com/office/drawing/2014/main" id="{B474776F-7742-0BA0-909D-CDAB5A64C1BB}"/>
                </a:ext>
              </a:extLst>
            </p:cNvPr>
            <p:cNvPicPr>
              <a:picLocks noChangeAspect="1"/>
            </p:cNvPicPr>
            <p:nvPr/>
          </p:nvPicPr>
          <p:blipFill>
            <a:blip r:embed="rId7"/>
            <a:srcRect l="31133" r="42142"/>
            <a:stretch>
              <a:fillRect/>
            </a:stretch>
          </p:blipFill>
          <p:spPr>
            <a:xfrm>
              <a:off x="0" y="0"/>
              <a:ext cx="5864397" cy="5020764"/>
            </a:xfrm>
            <a:prstGeom prst="rect">
              <a:avLst/>
            </a:prstGeom>
            <a:ln w="12700" cap="flat">
              <a:noFill/>
              <a:round/>
            </a:ln>
            <a:effectLst/>
          </p:spPr>
        </p:pic>
        <p:sp>
          <p:nvSpPr>
            <p:cNvPr id="16" name="Deep, low-loss…">
              <a:extLst>
                <a:ext uri="{FF2B5EF4-FFF2-40B4-BE49-F238E27FC236}">
                  <a16:creationId xmlns:a16="http://schemas.microsoft.com/office/drawing/2014/main" id="{072488D3-84DA-8C79-0D92-B971D4B6B2C0}"/>
                </a:ext>
              </a:extLst>
            </p:cNvPr>
            <p:cNvSpPr txBox="1"/>
            <p:nvPr/>
          </p:nvSpPr>
          <p:spPr>
            <a:xfrm>
              <a:off x="273629" y="3039156"/>
              <a:ext cx="2632334" cy="98754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noAutofit/>
            </a:bodyPr>
            <a:lstStyle/>
            <a:p>
              <a:pPr algn="ctr">
                <a:defRPr sz="1800">
                  <a:solidFill>
                    <a:schemeClr val="accent5"/>
                  </a:solidFill>
                  <a:latin typeface="Avenir Book"/>
                  <a:ea typeface="Avenir Book"/>
                  <a:cs typeface="Avenir Book"/>
                  <a:sym typeface="Avenir Book"/>
                </a:defRPr>
              </a:pPr>
              <a:r>
                <a:rPr dirty="0"/>
                <a:t>Deep, low-loss</a:t>
              </a:r>
            </a:p>
            <a:p>
              <a:pPr algn="ctr">
                <a:defRPr sz="1800">
                  <a:solidFill>
                    <a:schemeClr val="accent5"/>
                  </a:solidFill>
                  <a:latin typeface="Avenir Book"/>
                  <a:ea typeface="Avenir Book"/>
                  <a:cs typeface="Avenir Book"/>
                  <a:sym typeface="Avenir Book"/>
                </a:defRPr>
              </a:pPr>
              <a:r>
                <a:rPr dirty="0"/>
                <a:t>plasma channel</a:t>
              </a:r>
            </a:p>
          </p:txBody>
        </p:sp>
        <p:sp>
          <p:nvSpPr>
            <p:cNvPr id="17" name="Shallow…">
              <a:extLst>
                <a:ext uri="{FF2B5EF4-FFF2-40B4-BE49-F238E27FC236}">
                  <a16:creationId xmlns:a16="http://schemas.microsoft.com/office/drawing/2014/main" id="{3D77DBB5-42FA-A4C4-4016-896DB14D4F73}"/>
                </a:ext>
              </a:extLst>
            </p:cNvPr>
            <p:cNvSpPr txBox="1"/>
            <p:nvPr/>
          </p:nvSpPr>
          <p:spPr>
            <a:xfrm>
              <a:off x="3648711" y="148653"/>
              <a:ext cx="2115783" cy="98754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noAutofit/>
            </a:bodyPr>
            <a:lstStyle/>
            <a:p>
              <a:pPr algn="ctr">
                <a:defRPr sz="1800">
                  <a:solidFill>
                    <a:schemeClr val="accent5"/>
                  </a:solidFill>
                  <a:latin typeface="Avenir Book"/>
                  <a:ea typeface="Avenir Book"/>
                  <a:cs typeface="Avenir Book"/>
                  <a:sym typeface="Avenir Book"/>
                </a:defRPr>
              </a:pPr>
              <a:r>
                <a:rPr dirty="0"/>
                <a:t>Shallow</a:t>
              </a:r>
            </a:p>
            <a:p>
              <a:pPr algn="ctr">
                <a:defRPr sz="1800">
                  <a:solidFill>
                    <a:schemeClr val="accent5"/>
                  </a:solidFill>
                  <a:latin typeface="Avenir Book"/>
                  <a:ea typeface="Avenir Book"/>
                  <a:cs typeface="Avenir Book"/>
                  <a:sym typeface="Avenir Book"/>
                </a:defRPr>
              </a:pPr>
              <a:r>
                <a:rPr dirty="0"/>
                <a:t>HOFI channel</a:t>
              </a:r>
            </a:p>
          </p:txBody>
        </p:sp>
        <p:sp>
          <p:nvSpPr>
            <p:cNvPr id="18" name="Guided pulse">
              <a:extLst>
                <a:ext uri="{FF2B5EF4-FFF2-40B4-BE49-F238E27FC236}">
                  <a16:creationId xmlns:a16="http://schemas.microsoft.com/office/drawing/2014/main" id="{6C8F01C8-6ADC-E158-3032-C36CBF71F20B}"/>
                </a:ext>
              </a:extLst>
            </p:cNvPr>
            <p:cNvSpPr txBox="1"/>
            <p:nvPr/>
          </p:nvSpPr>
          <p:spPr>
            <a:xfrm>
              <a:off x="621913" y="671056"/>
              <a:ext cx="2085102" cy="56568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noAutofit/>
            </a:bodyPr>
            <a:lstStyle>
              <a:lvl1pPr algn="ctr">
                <a:defRPr sz="1800">
                  <a:solidFill>
                    <a:schemeClr val="accent5"/>
                  </a:solidFill>
                  <a:latin typeface="Avenir Book"/>
                  <a:ea typeface="Avenir Book"/>
                  <a:cs typeface="Avenir Book"/>
                  <a:sym typeface="Avenir Book"/>
                </a:defRPr>
              </a:lvl1pPr>
            </a:lstStyle>
            <a:p>
              <a:r>
                <a:rPr dirty="0"/>
                <a:t>Guided pulse</a:t>
              </a:r>
            </a:p>
          </p:txBody>
        </p:sp>
        <p:sp>
          <p:nvSpPr>
            <p:cNvPr id="19" name="Connection Line">
              <a:extLst>
                <a:ext uri="{FF2B5EF4-FFF2-40B4-BE49-F238E27FC236}">
                  <a16:creationId xmlns:a16="http://schemas.microsoft.com/office/drawing/2014/main" id="{7FF7E212-5777-EDAD-1C4D-291826FBE6B6}"/>
                </a:ext>
              </a:extLst>
            </p:cNvPr>
            <p:cNvSpPr/>
            <p:nvPr/>
          </p:nvSpPr>
          <p:spPr>
            <a:xfrm>
              <a:off x="5078246" y="1144174"/>
              <a:ext cx="239737" cy="1045318"/>
            </a:xfrm>
            <a:custGeom>
              <a:avLst/>
              <a:gdLst/>
              <a:ahLst/>
              <a:cxnLst>
                <a:cxn ang="0">
                  <a:pos x="wd2" y="hd2"/>
                </a:cxn>
                <a:cxn ang="5400000">
                  <a:pos x="wd2" y="hd2"/>
                </a:cxn>
                <a:cxn ang="10800000">
                  <a:pos x="wd2" y="hd2"/>
                </a:cxn>
                <a:cxn ang="16200000">
                  <a:pos x="wd2" y="hd2"/>
                </a:cxn>
              </a:cxnLst>
              <a:rect l="0" t="0" r="r" b="b"/>
              <a:pathLst>
                <a:path w="16370" h="21600" extrusionOk="0">
                  <a:moveTo>
                    <a:pt x="6000" y="21600"/>
                  </a:moveTo>
                  <a:cubicBezTo>
                    <a:pt x="21600" y="12551"/>
                    <a:pt x="19600" y="5351"/>
                    <a:pt x="0" y="0"/>
                  </a:cubicBezTo>
                </a:path>
              </a:pathLst>
            </a:custGeom>
            <a:noFill/>
            <a:ln w="50800" cap="flat">
              <a:solidFill>
                <a:schemeClr val="accent5"/>
              </a:solidFill>
              <a:prstDash val="solid"/>
              <a:miter lim="400000"/>
              <a:headEnd type="stealth" w="med" len="med"/>
            </a:ln>
            <a:effectLst/>
          </p:spPr>
          <p:txBody>
            <a:bodyPr/>
            <a:lstStyle/>
            <a:p>
              <a:endParaRPr/>
            </a:p>
          </p:txBody>
        </p:sp>
        <p:sp>
          <p:nvSpPr>
            <p:cNvPr id="20" name="Connection Line">
              <a:extLst>
                <a:ext uri="{FF2B5EF4-FFF2-40B4-BE49-F238E27FC236}">
                  <a16:creationId xmlns:a16="http://schemas.microsoft.com/office/drawing/2014/main" id="{DD87F8F4-8765-C80B-DDFF-13DDC49CC5A7}"/>
                </a:ext>
              </a:extLst>
            </p:cNvPr>
            <p:cNvSpPr/>
            <p:nvPr/>
          </p:nvSpPr>
          <p:spPr>
            <a:xfrm>
              <a:off x="2473433" y="881756"/>
              <a:ext cx="1075375" cy="1183931"/>
            </a:xfrm>
            <a:custGeom>
              <a:avLst/>
              <a:gdLst/>
              <a:ahLst/>
              <a:cxnLst>
                <a:cxn ang="0">
                  <a:pos x="wd2" y="hd2"/>
                </a:cxn>
                <a:cxn ang="5400000">
                  <a:pos x="wd2" y="hd2"/>
                </a:cxn>
                <a:cxn ang="10800000">
                  <a:pos x="wd2" y="hd2"/>
                </a:cxn>
                <a:cxn ang="16200000">
                  <a:pos x="wd2" y="hd2"/>
                </a:cxn>
              </a:cxnLst>
              <a:rect l="0" t="0" r="r" b="b"/>
              <a:pathLst>
                <a:path w="18776" h="18879" extrusionOk="0">
                  <a:moveTo>
                    <a:pt x="17514" y="18879"/>
                  </a:moveTo>
                  <a:cubicBezTo>
                    <a:pt x="21600" y="3189"/>
                    <a:pt x="15762" y="-2721"/>
                    <a:pt x="0" y="1149"/>
                  </a:cubicBezTo>
                </a:path>
              </a:pathLst>
            </a:custGeom>
            <a:noFill/>
            <a:ln w="50800" cap="flat">
              <a:solidFill>
                <a:schemeClr val="accent5"/>
              </a:solidFill>
              <a:prstDash val="solid"/>
              <a:miter lim="400000"/>
              <a:headEnd type="stealth" w="med" len="med"/>
            </a:ln>
            <a:effectLst/>
          </p:spPr>
          <p:txBody>
            <a:bodyPr/>
            <a:lstStyle/>
            <a:p>
              <a:endParaRPr/>
            </a:p>
          </p:txBody>
        </p:sp>
        <p:sp>
          <p:nvSpPr>
            <p:cNvPr id="21" name="Connection Line">
              <a:extLst>
                <a:ext uri="{FF2B5EF4-FFF2-40B4-BE49-F238E27FC236}">
                  <a16:creationId xmlns:a16="http://schemas.microsoft.com/office/drawing/2014/main" id="{9E7DDF4D-C224-5105-7087-0360F8632E09}"/>
                </a:ext>
              </a:extLst>
            </p:cNvPr>
            <p:cNvSpPr/>
            <p:nvPr/>
          </p:nvSpPr>
          <p:spPr>
            <a:xfrm>
              <a:off x="1244211" y="2231288"/>
              <a:ext cx="682041" cy="841129"/>
            </a:xfrm>
            <a:custGeom>
              <a:avLst/>
              <a:gdLst/>
              <a:ahLst/>
              <a:cxnLst>
                <a:cxn ang="0">
                  <a:pos x="wd2" y="hd2"/>
                </a:cxn>
                <a:cxn ang="5400000">
                  <a:pos x="wd2" y="hd2"/>
                </a:cxn>
                <a:cxn ang="10800000">
                  <a:pos x="wd2" y="hd2"/>
                </a:cxn>
                <a:cxn ang="16200000">
                  <a:pos x="wd2" y="hd2"/>
                </a:cxn>
              </a:cxnLst>
              <a:rect l="0" t="0" r="r" b="b"/>
              <a:pathLst>
                <a:path w="18327" h="21600" extrusionOk="0">
                  <a:moveTo>
                    <a:pt x="18327" y="0"/>
                  </a:moveTo>
                  <a:cubicBezTo>
                    <a:pt x="2216" y="612"/>
                    <a:pt x="-3273" y="7812"/>
                    <a:pt x="1861" y="21600"/>
                  </a:cubicBezTo>
                </a:path>
              </a:pathLst>
            </a:custGeom>
            <a:noFill/>
            <a:ln w="50800" cap="flat">
              <a:solidFill>
                <a:schemeClr val="accent5"/>
              </a:solidFill>
              <a:prstDash val="solid"/>
              <a:miter lim="400000"/>
              <a:headEnd type="stealth" w="med" len="med"/>
            </a:ln>
            <a:effectLst/>
          </p:spPr>
          <p:txBody>
            <a:bodyPr/>
            <a:lstStyle/>
            <a:p>
              <a:endParaRPr/>
            </a:p>
          </p:txBody>
        </p:sp>
      </p:grpSp>
      <p:sp>
        <p:nvSpPr>
          <p:cNvPr id="22" name="1. Long column of plasma generated by focusing pulse with axicon lens">
            <a:extLst>
              <a:ext uri="{FF2B5EF4-FFF2-40B4-BE49-F238E27FC236}">
                <a16:creationId xmlns:a16="http://schemas.microsoft.com/office/drawing/2014/main" id="{D06A3A03-EBB7-D3EB-37A4-5E12731B3CF0}"/>
              </a:ext>
            </a:extLst>
          </p:cNvPr>
          <p:cNvSpPr txBox="1"/>
          <p:nvPr/>
        </p:nvSpPr>
        <p:spPr>
          <a:xfrm>
            <a:off x="10211948" y="1296102"/>
            <a:ext cx="1980052" cy="25449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nchor="ctr">
            <a:spAutoFit/>
          </a:bodyPr>
          <a:lstStyle>
            <a:lvl1pPr>
              <a:defRPr sz="2400">
                <a:solidFill>
                  <a:srgbClr val="004479"/>
                </a:solidFill>
              </a:defRPr>
            </a:lvl1pPr>
          </a:lstStyle>
          <a:p>
            <a:pPr marL="228600" indent="-228600">
              <a:buFont typeface="+mj-lt"/>
              <a:buAutoNum type="arabicPeriod"/>
            </a:pPr>
            <a:r>
              <a:rPr sz="1200" dirty="0"/>
              <a:t>Long column of plasma generated by focusing pulse with axicon lens</a:t>
            </a:r>
            <a:endParaRPr lang="it-IT" sz="1200" dirty="0"/>
          </a:p>
          <a:p>
            <a:pPr marL="228600" indent="-228600">
              <a:buFont typeface="+mj-lt"/>
              <a:buAutoNum type="arabicPeriod"/>
            </a:pPr>
            <a:endParaRPr lang="it-IT" sz="1200" dirty="0"/>
          </a:p>
          <a:p>
            <a:pPr marL="228600" indent="-228600">
              <a:buFont typeface="+mj-lt"/>
              <a:buAutoNum type="arabicPeriod"/>
            </a:pPr>
            <a:r>
              <a:rPr lang="en-US" sz="1200" dirty="0"/>
              <a:t>Plasma column expands, driving shock wave &amp; collar of neutral gas into surrounding gas.</a:t>
            </a:r>
          </a:p>
          <a:p>
            <a:pPr marL="228600" indent="-228600">
              <a:buFont typeface="+mj-lt"/>
              <a:buAutoNum type="arabicPeriod"/>
            </a:pPr>
            <a:endParaRPr lang="en-US" sz="1200" dirty="0"/>
          </a:p>
          <a:p>
            <a:pPr marL="228600" indent="-228600">
              <a:buFont typeface="+mj-lt"/>
              <a:buAutoNum type="arabicPeriod"/>
            </a:pPr>
            <a:r>
              <a:rPr lang="en-US" sz="1200" dirty="0"/>
              <a:t>Ionization of neutral collar by guided pulse creates deep, low-loss channel</a:t>
            </a:r>
            <a:endParaRPr sz="1200" dirty="0"/>
          </a:p>
        </p:txBody>
      </p:sp>
      <p:sp>
        <p:nvSpPr>
          <p:cNvPr id="24" name="Rectangle 22">
            <a:extLst>
              <a:ext uri="{FF2B5EF4-FFF2-40B4-BE49-F238E27FC236}">
                <a16:creationId xmlns:a16="http://schemas.microsoft.com/office/drawing/2014/main" id="{C37CE8FB-999F-395D-AFC3-7EA860612BC5}"/>
              </a:ext>
            </a:extLst>
          </p:cNvPr>
          <p:cNvSpPr/>
          <p:nvPr/>
        </p:nvSpPr>
        <p:spPr>
          <a:xfrm>
            <a:off x="135231" y="1067315"/>
            <a:ext cx="2948243" cy="400110"/>
          </a:xfrm>
          <a:prstGeom prst="rect">
            <a:avLst/>
          </a:prstGeom>
          <a:solidFill>
            <a:schemeClr val="bg1"/>
          </a:solidFill>
          <a:ln>
            <a:solidFill>
              <a:schemeClr val="tx1"/>
            </a:solidFill>
          </a:ln>
          <a:effectLst>
            <a:outerShdw blurRad="165100" dist="38100" dir="2700000" sx="101000" sy="101000" algn="tl" rotWithShape="0">
              <a:prstClr val="black">
                <a:alpha val="40000"/>
              </a:prstClr>
            </a:outerShdw>
          </a:effectLst>
        </p:spPr>
        <p:txBody>
          <a:bodyPr wrap="none">
            <a:spAutoFit/>
          </a:bodyPr>
          <a:lstStyle/>
          <a:p>
            <a:r>
              <a:rPr lang="en-US" sz="2000" b="1" i="1" dirty="0">
                <a:latin typeface="Arial" panose="020B0604020202020204" pitchFamily="34" charset="0"/>
                <a:cs typeface="Arial" panose="020B0604020202020204" pitchFamily="34" charset="0"/>
              </a:rPr>
              <a:t>HOFI Plasma channels</a:t>
            </a:r>
          </a:p>
        </p:txBody>
      </p:sp>
    </p:spTree>
    <p:extLst>
      <p:ext uri="{BB962C8B-B14F-4D97-AF65-F5344CB8AC3E}">
        <p14:creationId xmlns:p14="http://schemas.microsoft.com/office/powerpoint/2010/main" val="40969181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A0FCB-0210-207A-664E-DF2E9C38A04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4285C1B-2C67-7115-724B-1DAE4D930069}"/>
              </a:ext>
            </a:extLst>
          </p:cNvPr>
          <p:cNvSpPr>
            <a:spLocks noGrp="1"/>
          </p:cNvSpPr>
          <p:nvPr>
            <p:ph type="title"/>
          </p:nvPr>
        </p:nvSpPr>
        <p:spPr>
          <a:xfrm>
            <a:off x="2115127" y="0"/>
            <a:ext cx="8909431" cy="1009208"/>
          </a:xfrm>
        </p:spPr>
        <p:txBody>
          <a:bodyPr>
            <a:normAutofit/>
          </a:bodyPr>
          <a:lstStyle/>
          <a:p>
            <a:r>
              <a:rPr lang="en-US" sz="3200" dirty="0"/>
              <a:t>WP4 - Advanced plasma sources</a:t>
            </a:r>
            <a:endParaRPr lang="en-GB" sz="3200" dirty="0"/>
          </a:p>
        </p:txBody>
      </p:sp>
      <p:sp>
        <p:nvSpPr>
          <p:cNvPr id="4" name="Slide Number Placeholder 3">
            <a:extLst>
              <a:ext uri="{FF2B5EF4-FFF2-40B4-BE49-F238E27FC236}">
                <a16:creationId xmlns:a16="http://schemas.microsoft.com/office/drawing/2014/main" id="{045AB981-DEE5-4C5E-9A7E-4AB0A679EF6F}"/>
              </a:ext>
            </a:extLst>
          </p:cNvPr>
          <p:cNvSpPr>
            <a:spLocks noGrp="1"/>
          </p:cNvSpPr>
          <p:nvPr>
            <p:ph type="sldNum" sz="quarter" idx="12"/>
          </p:nvPr>
        </p:nvSpPr>
        <p:spPr/>
        <p:txBody>
          <a:bodyPr/>
          <a:lstStyle/>
          <a:p>
            <a:fld id="{3A3A6714-3D1F-4857-9904-D935B84167FA}" type="slidenum">
              <a:rPr lang="en-GB" smtClean="0"/>
              <a:pPr/>
              <a:t>13</a:t>
            </a:fld>
            <a:endParaRPr lang="en-GB"/>
          </a:p>
        </p:txBody>
      </p:sp>
      <p:sp>
        <p:nvSpPr>
          <p:cNvPr id="6" name="Footer Placeholder 4">
            <a:extLst>
              <a:ext uri="{FF2B5EF4-FFF2-40B4-BE49-F238E27FC236}">
                <a16:creationId xmlns:a16="http://schemas.microsoft.com/office/drawing/2014/main" id="{5F1EDF6A-1695-D60E-C38E-17D4F84D09B4}"/>
              </a:ext>
            </a:extLst>
          </p:cNvPr>
          <p:cNvSpPr>
            <a:spLocks noGrp="1"/>
          </p:cNvSpPr>
          <p:nvPr>
            <p:ph type="ftr" sz="quarter" idx="13"/>
          </p:nvPr>
        </p:nvSpPr>
        <p:spPr>
          <a:xfrm>
            <a:off x="410543" y="6462572"/>
            <a:ext cx="4256347" cy="365125"/>
          </a:xfrm>
        </p:spPr>
        <p:txBody>
          <a:bodyPr/>
          <a:lstStyle/>
          <a:p>
            <a:pPr algn="l"/>
            <a:r>
              <a:rPr lang="en-GB" dirty="0"/>
              <a:t>A. Biagioni</a:t>
            </a:r>
            <a:r>
              <a:rPr lang="en-GB" i="0" dirty="0"/>
              <a:t> | </a:t>
            </a:r>
            <a:r>
              <a:rPr lang="en-GB" dirty="0"/>
              <a:t>PACRI kick off meeting </a:t>
            </a:r>
            <a:r>
              <a:rPr lang="en-GB" i="0" dirty="0"/>
              <a:t>| 12 – 14 March 2025 Trieste</a:t>
            </a:r>
          </a:p>
        </p:txBody>
      </p:sp>
      <p:sp>
        <p:nvSpPr>
          <p:cNvPr id="7" name="Slide Number">
            <a:extLst>
              <a:ext uri="{FF2B5EF4-FFF2-40B4-BE49-F238E27FC236}">
                <a16:creationId xmlns:a16="http://schemas.microsoft.com/office/drawing/2014/main" id="{08EA94A5-7837-316C-918E-77487CB65248}"/>
              </a:ext>
            </a:extLst>
          </p:cNvPr>
          <p:cNvSpPr txBox="1">
            <a:spLocks/>
          </p:cNvSpPr>
          <p:nvPr/>
        </p:nvSpPr>
        <p:spPr>
          <a:xfrm>
            <a:off x="22470268" y="13025770"/>
            <a:ext cx="257176" cy="39687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it-IT" smtClean="0"/>
              <a:pPr/>
              <a:t>13</a:t>
            </a:fld>
            <a:endParaRPr lang="it-IT"/>
          </a:p>
        </p:txBody>
      </p:sp>
      <p:sp>
        <p:nvSpPr>
          <p:cNvPr id="24" name="Rectangle 22">
            <a:extLst>
              <a:ext uri="{FF2B5EF4-FFF2-40B4-BE49-F238E27FC236}">
                <a16:creationId xmlns:a16="http://schemas.microsoft.com/office/drawing/2014/main" id="{95CBA056-60D4-AE48-B29F-DCA0CD90A050}"/>
              </a:ext>
            </a:extLst>
          </p:cNvPr>
          <p:cNvSpPr/>
          <p:nvPr/>
        </p:nvSpPr>
        <p:spPr>
          <a:xfrm>
            <a:off x="135231" y="1067315"/>
            <a:ext cx="3374642" cy="400110"/>
          </a:xfrm>
          <a:prstGeom prst="rect">
            <a:avLst/>
          </a:prstGeom>
          <a:solidFill>
            <a:schemeClr val="bg1"/>
          </a:solidFill>
          <a:ln>
            <a:solidFill>
              <a:schemeClr val="tx1"/>
            </a:solidFill>
          </a:ln>
          <a:effectLst>
            <a:outerShdw blurRad="165100" dist="38100" dir="2700000" sx="101000" sy="101000" algn="tl" rotWithShape="0">
              <a:prstClr val="black">
                <a:alpha val="40000"/>
              </a:prstClr>
            </a:outerShdw>
          </a:effectLst>
        </p:spPr>
        <p:txBody>
          <a:bodyPr wrap="none">
            <a:spAutoFit/>
          </a:bodyPr>
          <a:lstStyle/>
          <a:p>
            <a:r>
              <a:rPr lang="en-US" sz="2000" b="1" i="1" dirty="0">
                <a:latin typeface="Arial" panose="020B0604020202020204" pitchFamily="34" charset="0"/>
                <a:cs typeface="Arial" panose="020B0604020202020204" pitchFamily="34" charset="0"/>
              </a:rPr>
              <a:t>HOFI Plasma channels 2/2</a:t>
            </a:r>
          </a:p>
        </p:txBody>
      </p:sp>
      <p:sp>
        <p:nvSpPr>
          <p:cNvPr id="13" name="Developing long (&gt; 100 mm) gas jets / gas cells for high-rep rate (&gt; 10 Hz) operation…">
            <a:extLst>
              <a:ext uri="{FF2B5EF4-FFF2-40B4-BE49-F238E27FC236}">
                <a16:creationId xmlns:a16="http://schemas.microsoft.com/office/drawing/2014/main" id="{1F9BD8A1-0AE4-2143-1D80-DC9268CCC05C}"/>
              </a:ext>
            </a:extLst>
          </p:cNvPr>
          <p:cNvSpPr txBox="1">
            <a:spLocks/>
          </p:cNvSpPr>
          <p:nvPr/>
        </p:nvSpPr>
        <p:spPr>
          <a:xfrm>
            <a:off x="-146190" y="1778839"/>
            <a:ext cx="7008964" cy="3709054"/>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t>Developing long (&gt; 100 mm) gas jets / gas cells for high-rep rate (&gt; 10 Hz) operation</a:t>
            </a:r>
          </a:p>
          <a:p>
            <a:pPr lvl="2"/>
            <a:r>
              <a:rPr lang="en-US" dirty="0"/>
              <a:t>Reduced flow into surrounding vacuum chambers</a:t>
            </a:r>
          </a:p>
          <a:p>
            <a:pPr lvl="2"/>
            <a:r>
              <a:rPr lang="en-US" dirty="0"/>
              <a:t>Differential pumping designs to keep base pressure low</a:t>
            </a:r>
          </a:p>
          <a:p>
            <a:pPr lvl="1"/>
            <a:r>
              <a:rPr lang="en-US" dirty="0"/>
              <a:t>Minimize energy of channel-forming pulse</a:t>
            </a:r>
          </a:p>
          <a:p>
            <a:pPr lvl="2"/>
            <a:r>
              <a:rPr lang="en-US" dirty="0"/>
              <a:t>Investigate use of higher-order Bessel beams, </a:t>
            </a:r>
            <a:r>
              <a:rPr lang="en-US" dirty="0" err="1"/>
              <a:t>axilenses</a:t>
            </a:r>
            <a:r>
              <a:rPr lang="en-US" dirty="0"/>
              <a:t> </a:t>
            </a:r>
            <a:r>
              <a:rPr lang="en-US" dirty="0" err="1"/>
              <a:t>etc</a:t>
            </a:r>
            <a:endParaRPr lang="en-US" dirty="0"/>
          </a:p>
          <a:p>
            <a:pPr lvl="1"/>
            <a:r>
              <a:rPr lang="en-US" dirty="0"/>
              <a:t>Investigate use of </a:t>
            </a:r>
            <a:r>
              <a:rPr lang="en-US" dirty="0" err="1"/>
              <a:t>non-Ti:sapphire</a:t>
            </a:r>
            <a:r>
              <a:rPr lang="en-US" dirty="0"/>
              <a:t> pulses to generate channels</a:t>
            </a:r>
          </a:p>
          <a:p>
            <a:pPr lvl="2"/>
            <a:r>
              <a:rPr lang="en-US" dirty="0"/>
              <a:t>Will investigate use of (~ 1 </a:t>
            </a:r>
            <a:r>
              <a:rPr lang="en-US" dirty="0" err="1"/>
              <a:t>ps</a:t>
            </a:r>
            <a:r>
              <a:rPr lang="en-US" dirty="0"/>
              <a:t>) thin-disk laser pulses at CALA</a:t>
            </a:r>
          </a:p>
          <a:p>
            <a:pPr lvl="1"/>
            <a:r>
              <a:rPr lang="en-US" dirty="0"/>
              <a:t>Demonstrate guiding of joule-scale thin-disk laser pulses</a:t>
            </a:r>
          </a:p>
          <a:p>
            <a:pPr lvl="2"/>
            <a:r>
              <a:rPr lang="en-US" dirty="0"/>
              <a:t>Guiding of single pulses and pulse trains (suitable for P-MoPA scheme) will be explored at CALA</a:t>
            </a:r>
          </a:p>
        </p:txBody>
      </p:sp>
      <p:pic>
        <p:nvPicPr>
          <p:cNvPr id="26" name="LMU_expt_detail.png" descr="LMU_expt_detail.png">
            <a:extLst>
              <a:ext uri="{FF2B5EF4-FFF2-40B4-BE49-F238E27FC236}">
                <a16:creationId xmlns:a16="http://schemas.microsoft.com/office/drawing/2014/main" id="{F5C43CC5-F48F-B17B-395A-8E00FC2ECD4A}"/>
              </a:ext>
            </a:extLst>
          </p:cNvPr>
          <p:cNvPicPr>
            <a:picLocks noChangeAspect="1"/>
          </p:cNvPicPr>
          <p:nvPr/>
        </p:nvPicPr>
        <p:blipFill>
          <a:blip r:embed="rId2"/>
          <a:stretch>
            <a:fillRect/>
          </a:stretch>
        </p:blipFill>
        <p:spPr>
          <a:xfrm>
            <a:off x="7860493" y="1067315"/>
            <a:ext cx="3918780" cy="3427683"/>
          </a:xfrm>
          <a:prstGeom prst="rect">
            <a:avLst/>
          </a:prstGeom>
          <a:ln w="12700"/>
        </p:spPr>
      </p:pic>
      <p:sp>
        <p:nvSpPr>
          <p:cNvPr id="29" name="CasellaDiTesto 28">
            <a:extLst>
              <a:ext uri="{FF2B5EF4-FFF2-40B4-BE49-F238E27FC236}">
                <a16:creationId xmlns:a16="http://schemas.microsoft.com/office/drawing/2014/main" id="{48244E99-FD30-6879-E988-5E001984BBA9}"/>
              </a:ext>
            </a:extLst>
          </p:cNvPr>
          <p:cNvSpPr txBox="1"/>
          <p:nvPr/>
        </p:nvSpPr>
        <p:spPr>
          <a:xfrm>
            <a:off x="7554771" y="4610730"/>
            <a:ext cx="4530223" cy="1754326"/>
          </a:xfrm>
          <a:prstGeom prst="rect">
            <a:avLst/>
          </a:prstGeom>
          <a:noFill/>
        </p:spPr>
        <p:txBody>
          <a:bodyPr wrap="square">
            <a:spAutoFit/>
          </a:bodyPr>
          <a:lstStyle/>
          <a:p>
            <a:pPr algn="just">
              <a:defRPr>
                <a:solidFill>
                  <a:schemeClr val="accent5"/>
                </a:solidFill>
                <a:latin typeface="Bodoni SvtyTwo ITC TT-Book"/>
                <a:ea typeface="Bodoni SvtyTwo ITC TT-Book"/>
                <a:cs typeface="Bodoni SvtyTwo ITC TT-Book"/>
                <a:sym typeface="Bodoni SvtyTwo ITC TT-Book"/>
              </a:defRPr>
            </a:pPr>
            <a:r>
              <a:rPr lang="en-US" dirty="0"/>
              <a:t>60 mm long HOFI channels generated in hydrogen</a:t>
            </a:r>
          </a:p>
          <a:p>
            <a:pPr algn="just">
              <a:defRPr>
                <a:latin typeface="Palatino"/>
                <a:ea typeface="Palatino"/>
                <a:cs typeface="Palatino"/>
                <a:sym typeface="Palatino"/>
              </a:defRPr>
            </a:pPr>
            <a:r>
              <a:rPr lang="en-US" dirty="0"/>
              <a:t>Fluorescence from the channel is seen near the top of the image.</a:t>
            </a:r>
          </a:p>
          <a:p>
            <a:pPr algn="just">
              <a:defRPr>
                <a:latin typeface="Palatino"/>
                <a:ea typeface="Palatino"/>
                <a:cs typeface="Palatino"/>
                <a:sym typeface="Palatino"/>
              </a:defRPr>
            </a:pPr>
            <a:r>
              <a:rPr lang="en-US" dirty="0"/>
              <a:t>Also shown is an example interferogram &amp; the extracted phase shift. </a:t>
            </a:r>
          </a:p>
        </p:txBody>
      </p:sp>
      <p:grpSp>
        <p:nvGrpSpPr>
          <p:cNvPr id="30" name="Gruppo 29">
            <a:extLst>
              <a:ext uri="{FF2B5EF4-FFF2-40B4-BE49-F238E27FC236}">
                <a16:creationId xmlns:a16="http://schemas.microsoft.com/office/drawing/2014/main" id="{E0EA5BDE-9CE9-805F-6916-80D8A58102B2}"/>
              </a:ext>
            </a:extLst>
          </p:cNvPr>
          <p:cNvGrpSpPr/>
          <p:nvPr/>
        </p:nvGrpSpPr>
        <p:grpSpPr>
          <a:xfrm>
            <a:off x="-146190" y="5890037"/>
            <a:ext cx="3367253" cy="513601"/>
            <a:chOff x="8651301" y="5948971"/>
            <a:chExt cx="3367253" cy="513601"/>
          </a:xfrm>
        </p:grpSpPr>
        <p:sp>
          <p:nvSpPr>
            <p:cNvPr id="31" name="Simon Hooker…">
              <a:extLst>
                <a:ext uri="{FF2B5EF4-FFF2-40B4-BE49-F238E27FC236}">
                  <a16:creationId xmlns:a16="http://schemas.microsoft.com/office/drawing/2014/main" id="{1F9FAFF9-AE9E-2B53-33F3-618E916C948A}"/>
                </a:ext>
              </a:extLst>
            </p:cNvPr>
            <p:cNvSpPr txBox="1"/>
            <p:nvPr/>
          </p:nvSpPr>
          <p:spPr>
            <a:xfrm>
              <a:off x="8651301" y="5948971"/>
              <a:ext cx="1826575" cy="51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spAutoFit/>
            </a:bodyPr>
            <a:lstStyle/>
            <a:p>
              <a:pPr algn="r">
                <a:buClr>
                  <a:srgbClr val="929292"/>
                </a:buClr>
                <a:buFont typeface="Arial"/>
                <a:defRPr sz="1400">
                  <a:solidFill>
                    <a:srgbClr val="929292"/>
                  </a:solidFill>
                  <a:uFill>
                    <a:solidFill>
                      <a:srgbClr val="929292"/>
                    </a:solidFill>
                  </a:uFill>
                  <a:latin typeface="Palatino"/>
                  <a:ea typeface="Palatino"/>
                  <a:cs typeface="Palatino"/>
                  <a:sym typeface="Palatino"/>
                </a:defRPr>
              </a:pPr>
              <a:r>
                <a:rPr sz="1200" dirty="0"/>
                <a:t>Simon Hooker</a:t>
              </a:r>
            </a:p>
            <a:p>
              <a:pPr algn="r">
                <a:buClr>
                  <a:srgbClr val="929292"/>
                </a:buClr>
                <a:buFont typeface="Arial"/>
                <a:defRPr sz="1400">
                  <a:latin typeface="Palatino"/>
                  <a:ea typeface="Palatino"/>
                  <a:cs typeface="Palatino"/>
                  <a:sym typeface="Palatino"/>
                </a:defRPr>
              </a:pPr>
              <a:r>
                <a:rPr sz="1200" dirty="0">
                  <a:solidFill>
                    <a:srgbClr val="929292"/>
                  </a:solidFill>
                  <a:uFill>
                    <a:solidFill>
                      <a:srgbClr val="929292"/>
                    </a:solidFill>
                  </a:uFill>
                </a:rPr>
                <a:t>University of Oxford</a:t>
              </a:r>
            </a:p>
          </p:txBody>
        </p:sp>
        <p:pic>
          <p:nvPicPr>
            <p:cNvPr id="32" name="Oxford_whiteLogo.png" descr="Oxford_whiteLogo.png">
              <a:extLst>
                <a:ext uri="{FF2B5EF4-FFF2-40B4-BE49-F238E27FC236}">
                  <a16:creationId xmlns:a16="http://schemas.microsoft.com/office/drawing/2014/main" id="{84F8DCFC-3E2E-0A97-30DF-D2EC8DE83506}"/>
                </a:ext>
              </a:extLst>
            </p:cNvPr>
            <p:cNvPicPr>
              <a:picLocks noChangeAspect="1"/>
            </p:cNvPicPr>
            <p:nvPr/>
          </p:nvPicPr>
          <p:blipFill>
            <a:blip r:embed="rId3"/>
            <a:srcRect l="7819" t="17468" r="10280" b="11087"/>
            <a:stretch>
              <a:fillRect/>
            </a:stretch>
          </p:blipFill>
          <p:spPr>
            <a:xfrm>
              <a:off x="10515780" y="6025601"/>
              <a:ext cx="1502774" cy="436971"/>
            </a:xfrm>
            <a:prstGeom prst="rect">
              <a:avLst/>
            </a:prstGeom>
            <a:ln w="12700">
              <a:miter lim="400000"/>
            </a:ln>
          </p:spPr>
        </p:pic>
      </p:grpSp>
    </p:spTree>
    <p:extLst>
      <p:ext uri="{BB962C8B-B14F-4D97-AF65-F5344CB8AC3E}">
        <p14:creationId xmlns:p14="http://schemas.microsoft.com/office/powerpoint/2010/main" val="15584005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6F346-732A-83B6-7E6A-0B95E2750FD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A39F87B-474C-6264-4659-92DECDF9CC87}"/>
              </a:ext>
            </a:extLst>
          </p:cNvPr>
          <p:cNvSpPr>
            <a:spLocks noGrp="1"/>
          </p:cNvSpPr>
          <p:nvPr>
            <p:ph type="title"/>
          </p:nvPr>
        </p:nvSpPr>
        <p:spPr>
          <a:xfrm>
            <a:off x="2115127" y="0"/>
            <a:ext cx="8909431" cy="1009208"/>
          </a:xfrm>
        </p:spPr>
        <p:txBody>
          <a:bodyPr>
            <a:normAutofit/>
          </a:bodyPr>
          <a:lstStyle/>
          <a:p>
            <a:r>
              <a:rPr lang="en-US" sz="3200" dirty="0"/>
              <a:t>WP4 - Advanced plasma sources</a:t>
            </a:r>
            <a:endParaRPr lang="en-GB" sz="3200" dirty="0"/>
          </a:p>
        </p:txBody>
      </p:sp>
      <p:sp>
        <p:nvSpPr>
          <p:cNvPr id="4" name="Slide Number Placeholder 3">
            <a:extLst>
              <a:ext uri="{FF2B5EF4-FFF2-40B4-BE49-F238E27FC236}">
                <a16:creationId xmlns:a16="http://schemas.microsoft.com/office/drawing/2014/main" id="{9F4EDC4C-E64C-6EB5-2983-785E73F0F5DD}"/>
              </a:ext>
            </a:extLst>
          </p:cNvPr>
          <p:cNvSpPr>
            <a:spLocks noGrp="1"/>
          </p:cNvSpPr>
          <p:nvPr>
            <p:ph type="sldNum" sz="quarter" idx="12"/>
          </p:nvPr>
        </p:nvSpPr>
        <p:spPr/>
        <p:txBody>
          <a:bodyPr/>
          <a:lstStyle/>
          <a:p>
            <a:fld id="{3A3A6714-3D1F-4857-9904-D935B84167FA}" type="slidenum">
              <a:rPr lang="en-GB" smtClean="0"/>
              <a:pPr/>
              <a:t>14</a:t>
            </a:fld>
            <a:endParaRPr lang="en-GB"/>
          </a:p>
        </p:txBody>
      </p:sp>
      <p:sp>
        <p:nvSpPr>
          <p:cNvPr id="6" name="Footer Placeholder 4">
            <a:extLst>
              <a:ext uri="{FF2B5EF4-FFF2-40B4-BE49-F238E27FC236}">
                <a16:creationId xmlns:a16="http://schemas.microsoft.com/office/drawing/2014/main" id="{A2F72508-01B8-3878-0511-83A0D3F5EAE5}"/>
              </a:ext>
            </a:extLst>
          </p:cNvPr>
          <p:cNvSpPr>
            <a:spLocks noGrp="1"/>
          </p:cNvSpPr>
          <p:nvPr>
            <p:ph type="ftr" sz="quarter" idx="13"/>
          </p:nvPr>
        </p:nvSpPr>
        <p:spPr>
          <a:xfrm>
            <a:off x="410543" y="6462572"/>
            <a:ext cx="4256347" cy="365125"/>
          </a:xfrm>
        </p:spPr>
        <p:txBody>
          <a:bodyPr/>
          <a:lstStyle/>
          <a:p>
            <a:pPr algn="l"/>
            <a:r>
              <a:rPr lang="en-GB" dirty="0"/>
              <a:t>A. Biagioni</a:t>
            </a:r>
            <a:r>
              <a:rPr lang="en-GB" i="0" dirty="0"/>
              <a:t> | </a:t>
            </a:r>
            <a:r>
              <a:rPr lang="en-GB" dirty="0"/>
              <a:t>PACRI kick off meeting </a:t>
            </a:r>
            <a:r>
              <a:rPr lang="en-GB" i="0" dirty="0"/>
              <a:t>| 12 – 14 March 2025 Trieste</a:t>
            </a:r>
          </a:p>
        </p:txBody>
      </p:sp>
      <p:pic>
        <p:nvPicPr>
          <p:cNvPr id="2" name="Picture 43" descr="A rainbow colored line on a blue background&#10;&#10;Description automatically generated">
            <a:extLst>
              <a:ext uri="{FF2B5EF4-FFF2-40B4-BE49-F238E27FC236}">
                <a16:creationId xmlns:a16="http://schemas.microsoft.com/office/drawing/2014/main" id="{0EA6EF01-5DE5-3853-CED5-DBF3ABC54B43}"/>
              </a:ext>
            </a:extLst>
          </p:cNvPr>
          <p:cNvPicPr>
            <a:picLocks noChangeAspect="1"/>
          </p:cNvPicPr>
          <p:nvPr/>
        </p:nvPicPr>
        <p:blipFill rotWithShape="1">
          <a:blip r:embed="rId2">
            <a:extLst>
              <a:ext uri="{28A0092B-C50C-407E-A947-70E740481C1C}">
                <a14:useLocalDpi xmlns:a14="http://schemas.microsoft.com/office/drawing/2010/main" val="0"/>
              </a:ext>
            </a:extLst>
          </a:blip>
          <a:srcRect l="4124" t="6141" r="6301" b="6141"/>
          <a:stretch/>
        </p:blipFill>
        <p:spPr>
          <a:xfrm>
            <a:off x="376031" y="2385386"/>
            <a:ext cx="5068704" cy="3722710"/>
          </a:xfrm>
          <a:prstGeom prst="rect">
            <a:avLst/>
          </a:prstGeom>
        </p:spPr>
      </p:pic>
      <p:sp>
        <p:nvSpPr>
          <p:cNvPr id="5" name="TextBox 31">
            <a:extLst>
              <a:ext uri="{FF2B5EF4-FFF2-40B4-BE49-F238E27FC236}">
                <a16:creationId xmlns:a16="http://schemas.microsoft.com/office/drawing/2014/main" id="{BC79F40C-E273-7479-F2F4-29E2B1307FEF}"/>
              </a:ext>
            </a:extLst>
          </p:cNvPr>
          <p:cNvSpPr txBox="1"/>
          <p:nvPr/>
        </p:nvSpPr>
        <p:spPr>
          <a:xfrm>
            <a:off x="2226457" y="4621418"/>
            <a:ext cx="2909553" cy="1200329"/>
          </a:xfrm>
          <a:prstGeom prst="rect">
            <a:avLst/>
          </a:prstGeom>
          <a:noFill/>
          <a:ln w="19050">
            <a:noFill/>
          </a:ln>
        </p:spPr>
        <p:txBody>
          <a:bodyPr wrap="square" rtlCol="0">
            <a:spAutoFit/>
          </a:bodyPr>
          <a:lstStyle/>
          <a:p>
            <a:pPr algn="ctr">
              <a:buClr>
                <a:schemeClr val="accent1">
                  <a:lumMod val="50000"/>
                </a:schemeClr>
              </a:buClr>
            </a:pPr>
            <a:r>
              <a:rPr lang="en-US" sz="2400" dirty="0">
                <a:solidFill>
                  <a:schemeClr val="bg1"/>
                </a:solidFill>
              </a:rPr>
              <a:t>1.2 mbar</a:t>
            </a:r>
          </a:p>
          <a:p>
            <a:pPr algn="ctr">
              <a:buClr>
                <a:schemeClr val="accent1">
                  <a:lumMod val="50000"/>
                </a:schemeClr>
              </a:buClr>
            </a:pPr>
            <a:r>
              <a:rPr lang="en-US" sz="2400" dirty="0">
                <a:solidFill>
                  <a:schemeClr val="bg1"/>
                </a:solidFill>
              </a:rPr>
              <a:t>L = 39.75 mm</a:t>
            </a:r>
          </a:p>
          <a:p>
            <a:pPr algn="ctr">
              <a:buClr>
                <a:schemeClr val="accent1">
                  <a:lumMod val="50000"/>
                </a:schemeClr>
              </a:buClr>
            </a:pPr>
            <a:r>
              <a:rPr lang="en-US" sz="2400" dirty="0">
                <a:solidFill>
                  <a:schemeClr val="bg1"/>
                </a:solidFill>
              </a:rPr>
              <a:t>d = 567.6 um </a:t>
            </a:r>
          </a:p>
        </p:txBody>
      </p:sp>
      <p:sp>
        <p:nvSpPr>
          <p:cNvPr id="11" name="TextBox 8">
            <a:extLst>
              <a:ext uri="{FF2B5EF4-FFF2-40B4-BE49-F238E27FC236}">
                <a16:creationId xmlns:a16="http://schemas.microsoft.com/office/drawing/2014/main" id="{2766462F-3C7B-292D-0D6C-F054DC56C93D}"/>
              </a:ext>
            </a:extLst>
          </p:cNvPr>
          <p:cNvSpPr txBox="1"/>
          <p:nvPr/>
        </p:nvSpPr>
        <p:spPr>
          <a:xfrm>
            <a:off x="694565" y="1639235"/>
            <a:ext cx="3603257" cy="714811"/>
          </a:xfrm>
          <a:prstGeom prst="rect">
            <a:avLst/>
          </a:prstGeom>
          <a:noFill/>
          <a:ln w="28575">
            <a:noFill/>
          </a:ln>
        </p:spPr>
        <p:txBody>
          <a:bodyPr wrap="square" rtlCol="0">
            <a:spAutoFit/>
          </a:bodyPr>
          <a:lstStyle/>
          <a:p>
            <a:pPr marL="457200" indent="-457200">
              <a:buClr>
                <a:schemeClr val="accent1">
                  <a:lumMod val="50000"/>
                </a:schemeClr>
              </a:buClr>
              <a:buFont typeface="Arial" panose="020B0604020202020204" pitchFamily="34" charset="0"/>
              <a:buChar char="•"/>
            </a:pPr>
            <a:r>
              <a:rPr lang="it-IT" sz="2000" dirty="0"/>
              <a:t>Laser </a:t>
            </a:r>
            <a:r>
              <a:rPr lang="en-US" sz="2000" dirty="0"/>
              <a:t>pulse</a:t>
            </a:r>
            <a:r>
              <a:rPr lang="it-IT" sz="2000" dirty="0"/>
              <a:t>: 1</a:t>
            </a:r>
            <a:r>
              <a:rPr lang="en-US" sz="2000" dirty="0"/>
              <a:t>5 </a:t>
            </a:r>
            <a:r>
              <a:rPr lang="en-US" sz="2000" dirty="0" err="1"/>
              <a:t>mJ</a:t>
            </a:r>
            <a:r>
              <a:rPr lang="en-US" sz="2000" dirty="0"/>
              <a:t>, 100 fs</a:t>
            </a:r>
          </a:p>
          <a:p>
            <a:pPr marL="457200" indent="-457200">
              <a:lnSpc>
                <a:spcPct val="107000"/>
              </a:lnSpc>
              <a:spcAft>
                <a:spcPts val="800"/>
              </a:spcAft>
              <a:buFont typeface="Arial" panose="020B0604020202020204" pitchFamily="34" charset="0"/>
              <a:buChar char="•"/>
            </a:pPr>
            <a:r>
              <a:rPr lang="en-US" sz="2000" kern="100" dirty="0">
                <a:effectLst/>
                <a:latin typeface="Calibri" panose="020F0502020204030204" pitchFamily="34" charset="0"/>
                <a:ea typeface="Calibri" panose="020F0502020204030204" pitchFamily="34" charset="0"/>
                <a:cs typeface="Arial" panose="020B0604020202020204" pitchFamily="34" charset="0"/>
              </a:rPr>
              <a:t>N</a:t>
            </a:r>
            <a:r>
              <a:rPr lang="en-US" sz="2000" kern="100" baseline="-25000" dirty="0">
                <a:effectLst/>
                <a:latin typeface="Calibri" panose="020F0502020204030204" pitchFamily="34" charset="0"/>
                <a:ea typeface="Calibri" panose="020F0502020204030204" pitchFamily="34" charset="0"/>
                <a:cs typeface="Arial" panose="020B0604020202020204" pitchFamily="34" charset="0"/>
              </a:rPr>
              <a:t>2 </a:t>
            </a:r>
            <a:r>
              <a:rPr lang="en-US" sz="2000" kern="100" dirty="0">
                <a:effectLst/>
                <a:latin typeface="Calibri" panose="020F0502020204030204" pitchFamily="34" charset="0"/>
                <a:ea typeface="Calibri" panose="020F0502020204030204" pitchFamily="34" charset="0"/>
                <a:cs typeface="Arial" panose="020B0604020202020204" pitchFamily="34" charset="0"/>
              </a:rPr>
              <a:t>95% - H</a:t>
            </a:r>
            <a:r>
              <a:rPr lang="en-US" sz="2000" kern="100" baseline="-25000" dirty="0">
                <a:effectLst/>
                <a:latin typeface="Calibri" panose="020F0502020204030204" pitchFamily="34" charset="0"/>
                <a:ea typeface="Calibri" panose="020F0502020204030204" pitchFamily="34" charset="0"/>
                <a:cs typeface="Arial" panose="020B0604020202020204" pitchFamily="34" charset="0"/>
              </a:rPr>
              <a:t>2 </a:t>
            </a:r>
            <a:r>
              <a:rPr lang="en-US" sz="2000" kern="100" dirty="0">
                <a:effectLst/>
                <a:latin typeface="Calibri" panose="020F0502020204030204" pitchFamily="34" charset="0"/>
                <a:ea typeface="Calibri" panose="020F0502020204030204" pitchFamily="34" charset="0"/>
                <a:cs typeface="Arial" panose="020B0604020202020204" pitchFamily="34" charset="0"/>
              </a:rPr>
              <a:t>5%, 1-10 mbar</a:t>
            </a:r>
          </a:p>
        </p:txBody>
      </p:sp>
      <p:sp>
        <p:nvSpPr>
          <p:cNvPr id="12" name="TextBox 9">
            <a:extLst>
              <a:ext uri="{FF2B5EF4-FFF2-40B4-BE49-F238E27FC236}">
                <a16:creationId xmlns:a16="http://schemas.microsoft.com/office/drawing/2014/main" id="{00853949-6D2D-78B7-3E2A-BEFF747450EC}"/>
              </a:ext>
            </a:extLst>
          </p:cNvPr>
          <p:cNvSpPr txBox="1"/>
          <p:nvPr/>
        </p:nvSpPr>
        <p:spPr>
          <a:xfrm>
            <a:off x="7720713" y="1257434"/>
            <a:ext cx="4035620" cy="1015663"/>
          </a:xfrm>
          <a:prstGeom prst="rect">
            <a:avLst/>
          </a:prstGeom>
          <a:noFill/>
          <a:ln w="28575">
            <a:solidFill>
              <a:srgbClr val="FF0000"/>
            </a:solidFill>
          </a:ln>
        </p:spPr>
        <p:txBody>
          <a:bodyPr wrap="square" rtlCol="0">
            <a:spAutoFit/>
          </a:bodyPr>
          <a:lstStyle/>
          <a:p>
            <a:pPr>
              <a:buClr>
                <a:schemeClr val="accent1">
                  <a:lumMod val="50000"/>
                </a:schemeClr>
              </a:buClr>
            </a:pPr>
            <a:r>
              <a:rPr lang="en-US" sz="2000" kern="100" dirty="0">
                <a:latin typeface="Calibri" panose="020F0502020204030204" pitchFamily="34" charset="0"/>
                <a:ea typeface="Calibri" panose="020F0502020204030204" pitchFamily="34" charset="0"/>
                <a:cs typeface="Arial" panose="020B0604020202020204" pitchFamily="34" charset="0"/>
              </a:rPr>
              <a:t>Tune laser energy, focal spot and gas pressure to change filament size and plasma density</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3" name="TextBox 10">
            <a:extLst>
              <a:ext uri="{FF2B5EF4-FFF2-40B4-BE49-F238E27FC236}">
                <a16:creationId xmlns:a16="http://schemas.microsoft.com/office/drawing/2014/main" id="{F404DFE8-B014-B1A0-4572-08BC8B8978CB}"/>
              </a:ext>
            </a:extLst>
          </p:cNvPr>
          <p:cNvSpPr txBox="1"/>
          <p:nvPr/>
        </p:nvSpPr>
        <p:spPr>
          <a:xfrm>
            <a:off x="1246499" y="3373927"/>
            <a:ext cx="3327768" cy="470000"/>
          </a:xfrm>
          <a:prstGeom prst="rect">
            <a:avLst/>
          </a:prstGeom>
          <a:noFill/>
          <a:ln w="19050">
            <a:noFill/>
          </a:ln>
        </p:spPr>
        <p:txBody>
          <a:bodyPr wrap="square" rtlCol="0">
            <a:spAutoFit/>
          </a:bodyPr>
          <a:lstStyle/>
          <a:p>
            <a:pPr algn="ctr">
              <a:lnSpc>
                <a:spcPct val="107000"/>
              </a:lnSpc>
              <a:spcAft>
                <a:spcPts val="800"/>
              </a:spcAft>
            </a:pPr>
            <a:r>
              <a:rPr lang="en-US" sz="2400" dirty="0">
                <a:solidFill>
                  <a:schemeClr val="bg1"/>
                </a:solidFill>
                <a:effectLst/>
                <a:latin typeface="Calibri" panose="020F0502020204030204" pitchFamily="34" charset="0"/>
                <a:ea typeface="Calibri" panose="020F0502020204030204" pitchFamily="34" charset="0"/>
                <a:cs typeface="Arial" panose="020B0604020202020204" pitchFamily="34" charset="0"/>
              </a:rPr>
              <a:t>N</a:t>
            </a:r>
            <a:r>
              <a:rPr lang="en-US" sz="2400" baseline="-25000" dirty="0">
                <a:solidFill>
                  <a:schemeClr val="bg1"/>
                </a:solidFill>
                <a:effectLst/>
                <a:latin typeface="Calibri" panose="020F0502020204030204" pitchFamily="34" charset="0"/>
                <a:ea typeface="Calibri" panose="020F0502020204030204" pitchFamily="34" charset="0"/>
                <a:cs typeface="Arial" panose="020B0604020202020204" pitchFamily="34" charset="0"/>
              </a:rPr>
              <a:t>e</a:t>
            </a:r>
            <a:r>
              <a:rPr lang="en-US" sz="24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 = 10</a:t>
            </a:r>
            <a:r>
              <a:rPr lang="en-US" sz="2400" kern="100" baseline="30000" dirty="0">
                <a:solidFill>
                  <a:schemeClr val="bg1"/>
                </a:solidFill>
                <a:effectLst/>
                <a:latin typeface="Calibri" panose="020F0502020204030204" pitchFamily="34" charset="0"/>
                <a:ea typeface="Calibri" panose="020F0502020204030204" pitchFamily="34" charset="0"/>
                <a:cs typeface="Arial" panose="020B0604020202020204" pitchFamily="34" charset="0"/>
              </a:rPr>
              <a:t>16 </a:t>
            </a:r>
            <a:r>
              <a:rPr lang="en-US" sz="24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- 10</a:t>
            </a:r>
            <a:r>
              <a:rPr lang="en-US" sz="2400" kern="100" baseline="30000" dirty="0">
                <a:solidFill>
                  <a:schemeClr val="bg1"/>
                </a:solidFill>
                <a:effectLst/>
                <a:latin typeface="Calibri" panose="020F0502020204030204" pitchFamily="34" charset="0"/>
                <a:ea typeface="Calibri" panose="020F0502020204030204" pitchFamily="34" charset="0"/>
                <a:cs typeface="Arial" panose="020B0604020202020204" pitchFamily="34" charset="0"/>
              </a:rPr>
              <a:t>17</a:t>
            </a:r>
            <a:r>
              <a:rPr lang="en-US" sz="24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 cm</a:t>
            </a:r>
            <a:r>
              <a:rPr lang="en-US" sz="2400" kern="100" baseline="30000" dirty="0">
                <a:solidFill>
                  <a:schemeClr val="bg1"/>
                </a:solidFill>
                <a:effectLst/>
                <a:latin typeface="Calibri" panose="020F0502020204030204" pitchFamily="34" charset="0"/>
                <a:ea typeface="Calibri" panose="020F0502020204030204" pitchFamily="34" charset="0"/>
                <a:cs typeface="Arial" panose="020B0604020202020204" pitchFamily="34" charset="0"/>
              </a:rPr>
              <a:t>-3</a:t>
            </a:r>
            <a:endParaRPr lang="en-US" sz="24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4" name="Rectangle 22">
            <a:extLst>
              <a:ext uri="{FF2B5EF4-FFF2-40B4-BE49-F238E27FC236}">
                <a16:creationId xmlns:a16="http://schemas.microsoft.com/office/drawing/2014/main" id="{1E091EDB-BC9B-0DD7-16AD-6A09056A5E2F}"/>
              </a:ext>
            </a:extLst>
          </p:cNvPr>
          <p:cNvSpPr/>
          <p:nvPr/>
        </p:nvSpPr>
        <p:spPr>
          <a:xfrm>
            <a:off x="135231" y="1067315"/>
            <a:ext cx="4439036" cy="400110"/>
          </a:xfrm>
          <a:prstGeom prst="rect">
            <a:avLst/>
          </a:prstGeom>
          <a:solidFill>
            <a:schemeClr val="bg1"/>
          </a:solidFill>
          <a:ln>
            <a:solidFill>
              <a:schemeClr val="tx1"/>
            </a:solidFill>
          </a:ln>
          <a:effectLst>
            <a:outerShdw blurRad="165100" dist="38100" dir="2700000" sx="101000" sy="101000" algn="tl" rotWithShape="0">
              <a:prstClr val="black">
                <a:alpha val="40000"/>
              </a:prstClr>
            </a:outerShdw>
          </a:effectLst>
        </p:spPr>
        <p:txBody>
          <a:bodyPr wrap="none">
            <a:spAutoFit/>
          </a:bodyPr>
          <a:lstStyle/>
          <a:p>
            <a:r>
              <a:rPr lang="en-US" sz="2000" b="1" i="1" dirty="0">
                <a:latin typeface="Arial" panose="020B0604020202020204" pitchFamily="34" charset="0"/>
                <a:cs typeface="Arial" panose="020B0604020202020204" pitchFamily="34" charset="0"/>
              </a:rPr>
              <a:t>Plasma filament by laser ionization</a:t>
            </a:r>
          </a:p>
        </p:txBody>
      </p:sp>
      <p:grpSp>
        <p:nvGrpSpPr>
          <p:cNvPr id="16" name="Gruppo 15">
            <a:extLst>
              <a:ext uri="{FF2B5EF4-FFF2-40B4-BE49-F238E27FC236}">
                <a16:creationId xmlns:a16="http://schemas.microsoft.com/office/drawing/2014/main" id="{B06E9305-05D2-278C-4641-42A1462E2788}"/>
              </a:ext>
            </a:extLst>
          </p:cNvPr>
          <p:cNvGrpSpPr/>
          <p:nvPr/>
        </p:nvGrpSpPr>
        <p:grpSpPr>
          <a:xfrm>
            <a:off x="6782547" y="2309121"/>
            <a:ext cx="5042057" cy="4153451"/>
            <a:chOff x="6782547" y="2309121"/>
            <a:chExt cx="5042057" cy="4153451"/>
          </a:xfrm>
        </p:grpSpPr>
        <p:pic>
          <p:nvPicPr>
            <p:cNvPr id="7" name="Picture 1" descr="A graph of the number of filament&#10;&#10;Description automatically generated">
              <a:extLst>
                <a:ext uri="{FF2B5EF4-FFF2-40B4-BE49-F238E27FC236}">
                  <a16:creationId xmlns:a16="http://schemas.microsoft.com/office/drawing/2014/main" id="{87BB0BDD-EF66-4B94-3E77-EA4F1544B5DF}"/>
                </a:ext>
              </a:extLst>
            </p:cNvPr>
            <p:cNvPicPr>
              <a:picLocks noChangeAspect="1"/>
            </p:cNvPicPr>
            <p:nvPr/>
          </p:nvPicPr>
          <p:blipFill rotWithShape="1">
            <a:blip r:embed="rId3">
              <a:extLst>
                <a:ext uri="{28A0092B-C50C-407E-A947-70E740481C1C}">
                  <a14:useLocalDpi xmlns:a14="http://schemas.microsoft.com/office/drawing/2010/main" val="0"/>
                </a:ext>
              </a:extLst>
            </a:blip>
            <a:srcRect l="6813" t="2262" r="7328" b="3865"/>
            <a:stretch/>
          </p:blipFill>
          <p:spPr>
            <a:xfrm>
              <a:off x="7187381" y="2309121"/>
              <a:ext cx="4637223" cy="3802523"/>
            </a:xfrm>
            <a:prstGeom prst="rect">
              <a:avLst/>
            </a:prstGeom>
          </p:spPr>
        </p:pic>
        <p:sp>
          <p:nvSpPr>
            <p:cNvPr id="8" name="TextBox 2">
              <a:extLst>
                <a:ext uri="{FF2B5EF4-FFF2-40B4-BE49-F238E27FC236}">
                  <a16:creationId xmlns:a16="http://schemas.microsoft.com/office/drawing/2014/main" id="{8939B0A0-3A47-CFE6-D3A1-737D76D7DA85}"/>
                </a:ext>
              </a:extLst>
            </p:cNvPr>
            <p:cNvSpPr txBox="1"/>
            <p:nvPr/>
          </p:nvSpPr>
          <p:spPr>
            <a:xfrm rot="16200000">
              <a:off x="5142256" y="4054995"/>
              <a:ext cx="3742248" cy="461665"/>
            </a:xfrm>
            <a:prstGeom prst="rect">
              <a:avLst/>
            </a:prstGeom>
            <a:noFill/>
            <a:ln w="19050">
              <a:noFill/>
            </a:ln>
          </p:spPr>
          <p:txBody>
            <a:bodyPr wrap="square" rtlCol="0">
              <a:spAutoFit/>
            </a:bodyPr>
            <a:lstStyle/>
            <a:p>
              <a:pPr algn="ctr">
                <a:buClr>
                  <a:schemeClr val="accent1">
                    <a:lumMod val="50000"/>
                  </a:schemeClr>
                </a:buClr>
              </a:pPr>
              <a:r>
                <a:rPr lang="en-US" sz="2400" dirty="0"/>
                <a:t>Intensity [</a:t>
              </a:r>
              <a:r>
                <a:rPr lang="en-US" sz="2400" dirty="0" err="1"/>
                <a:t>a.u</a:t>
              </a:r>
              <a:r>
                <a:rPr lang="en-US" sz="2400" dirty="0"/>
                <a:t>.]</a:t>
              </a:r>
            </a:p>
          </p:txBody>
        </p:sp>
        <p:sp>
          <p:nvSpPr>
            <p:cNvPr id="10" name="TextBox 7">
              <a:extLst>
                <a:ext uri="{FF2B5EF4-FFF2-40B4-BE49-F238E27FC236}">
                  <a16:creationId xmlns:a16="http://schemas.microsoft.com/office/drawing/2014/main" id="{AE1EA3A6-721D-3D48-F179-E832DDBF7F8A}"/>
                </a:ext>
              </a:extLst>
            </p:cNvPr>
            <p:cNvSpPr txBox="1"/>
            <p:nvPr/>
          </p:nvSpPr>
          <p:spPr>
            <a:xfrm>
              <a:off x="9845904" y="4195004"/>
              <a:ext cx="1772777" cy="461665"/>
            </a:xfrm>
            <a:prstGeom prst="rect">
              <a:avLst/>
            </a:prstGeom>
            <a:noFill/>
            <a:ln w="19050">
              <a:noFill/>
            </a:ln>
          </p:spPr>
          <p:txBody>
            <a:bodyPr wrap="square" rtlCol="0">
              <a:spAutoFit/>
            </a:bodyPr>
            <a:lstStyle/>
            <a:p>
              <a:pPr algn="ctr">
                <a:buClr>
                  <a:schemeClr val="accent1">
                    <a:lumMod val="50000"/>
                  </a:schemeClr>
                </a:buClr>
              </a:pPr>
              <a:r>
                <a:rPr lang="it-IT" sz="2400" dirty="0"/>
                <a:t>7 ns L</a:t>
              </a:r>
              <a:r>
                <a:rPr lang="en-US" sz="2400" dirty="0" err="1"/>
                <a:t>ifetime</a:t>
              </a:r>
              <a:endParaRPr lang="en-US" sz="2400" dirty="0"/>
            </a:p>
          </p:txBody>
        </p:sp>
        <p:sp>
          <p:nvSpPr>
            <p:cNvPr id="15" name="TextBox 2">
              <a:extLst>
                <a:ext uri="{FF2B5EF4-FFF2-40B4-BE49-F238E27FC236}">
                  <a16:creationId xmlns:a16="http://schemas.microsoft.com/office/drawing/2014/main" id="{A2A27EC8-D2E7-F74D-A555-5CD6F6ACA5E7}"/>
                </a:ext>
              </a:extLst>
            </p:cNvPr>
            <p:cNvSpPr txBox="1"/>
            <p:nvPr/>
          </p:nvSpPr>
          <p:spPr>
            <a:xfrm>
              <a:off x="7876433" y="6000907"/>
              <a:ext cx="3742248" cy="461665"/>
            </a:xfrm>
            <a:prstGeom prst="rect">
              <a:avLst/>
            </a:prstGeom>
            <a:noFill/>
            <a:ln w="19050">
              <a:noFill/>
            </a:ln>
          </p:spPr>
          <p:txBody>
            <a:bodyPr wrap="square" rtlCol="0">
              <a:spAutoFit/>
            </a:bodyPr>
            <a:lstStyle/>
            <a:p>
              <a:pPr algn="ctr">
                <a:buClr>
                  <a:schemeClr val="accent1">
                    <a:lumMod val="50000"/>
                  </a:schemeClr>
                </a:buClr>
              </a:pPr>
              <a:r>
                <a:rPr lang="en-US" sz="2400" dirty="0"/>
                <a:t>Time (ns)</a:t>
              </a:r>
            </a:p>
          </p:txBody>
        </p:sp>
      </p:grpSp>
    </p:spTree>
    <p:extLst>
      <p:ext uri="{BB962C8B-B14F-4D97-AF65-F5344CB8AC3E}">
        <p14:creationId xmlns:p14="http://schemas.microsoft.com/office/powerpoint/2010/main" val="4272359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4EB1E-EC06-5D88-4765-88B6C5B4F65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BD2948C-7F00-FC3D-8F0A-6A2F13571108}"/>
              </a:ext>
            </a:extLst>
          </p:cNvPr>
          <p:cNvSpPr>
            <a:spLocks noGrp="1"/>
          </p:cNvSpPr>
          <p:nvPr>
            <p:ph type="title"/>
          </p:nvPr>
        </p:nvSpPr>
        <p:spPr>
          <a:xfrm>
            <a:off x="2115127" y="0"/>
            <a:ext cx="8909431" cy="1009208"/>
          </a:xfrm>
        </p:spPr>
        <p:txBody>
          <a:bodyPr>
            <a:normAutofit/>
          </a:bodyPr>
          <a:lstStyle/>
          <a:p>
            <a:r>
              <a:rPr lang="en-US" sz="3200" dirty="0"/>
              <a:t>WP4 – Work plan</a:t>
            </a:r>
            <a:endParaRPr lang="en-GB" sz="3200" dirty="0"/>
          </a:p>
        </p:txBody>
      </p:sp>
      <p:sp>
        <p:nvSpPr>
          <p:cNvPr id="4" name="Slide Number Placeholder 3">
            <a:extLst>
              <a:ext uri="{FF2B5EF4-FFF2-40B4-BE49-F238E27FC236}">
                <a16:creationId xmlns:a16="http://schemas.microsoft.com/office/drawing/2014/main" id="{56E7075D-8AA3-B8BB-4872-A3B4089CBC7E}"/>
              </a:ext>
            </a:extLst>
          </p:cNvPr>
          <p:cNvSpPr>
            <a:spLocks noGrp="1"/>
          </p:cNvSpPr>
          <p:nvPr>
            <p:ph type="sldNum" sz="quarter" idx="12"/>
          </p:nvPr>
        </p:nvSpPr>
        <p:spPr/>
        <p:txBody>
          <a:bodyPr/>
          <a:lstStyle/>
          <a:p>
            <a:fld id="{3A3A6714-3D1F-4857-9904-D935B84167FA}" type="slidenum">
              <a:rPr lang="en-GB" smtClean="0"/>
              <a:pPr/>
              <a:t>15</a:t>
            </a:fld>
            <a:endParaRPr lang="en-GB"/>
          </a:p>
        </p:txBody>
      </p:sp>
      <p:sp>
        <p:nvSpPr>
          <p:cNvPr id="6" name="Footer Placeholder 4">
            <a:extLst>
              <a:ext uri="{FF2B5EF4-FFF2-40B4-BE49-F238E27FC236}">
                <a16:creationId xmlns:a16="http://schemas.microsoft.com/office/drawing/2014/main" id="{01493036-3627-746C-4409-4ABDDEC15496}"/>
              </a:ext>
            </a:extLst>
          </p:cNvPr>
          <p:cNvSpPr>
            <a:spLocks noGrp="1"/>
          </p:cNvSpPr>
          <p:nvPr>
            <p:ph type="ftr" sz="quarter" idx="13"/>
          </p:nvPr>
        </p:nvSpPr>
        <p:spPr>
          <a:xfrm>
            <a:off x="410543" y="6462572"/>
            <a:ext cx="4256347" cy="365125"/>
          </a:xfrm>
        </p:spPr>
        <p:txBody>
          <a:bodyPr/>
          <a:lstStyle/>
          <a:p>
            <a:pPr algn="l"/>
            <a:r>
              <a:rPr lang="en-GB" dirty="0"/>
              <a:t>A. Biagioni</a:t>
            </a:r>
            <a:r>
              <a:rPr lang="en-GB" i="0" dirty="0"/>
              <a:t> | </a:t>
            </a:r>
            <a:r>
              <a:rPr lang="en-GB" dirty="0"/>
              <a:t>PACRI kick off meeting </a:t>
            </a:r>
            <a:r>
              <a:rPr lang="en-GB" i="0" dirty="0"/>
              <a:t>| 12 – 14 March 2025 Trieste</a:t>
            </a:r>
          </a:p>
        </p:txBody>
      </p:sp>
      <p:pic>
        <p:nvPicPr>
          <p:cNvPr id="18" name="Immagine 17">
            <a:extLst>
              <a:ext uri="{FF2B5EF4-FFF2-40B4-BE49-F238E27FC236}">
                <a16:creationId xmlns:a16="http://schemas.microsoft.com/office/drawing/2014/main" id="{3915D113-9197-CFD9-A120-CC8C18ADE5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40" y="2872995"/>
            <a:ext cx="12081319" cy="1112009"/>
          </a:xfrm>
          <a:prstGeom prst="rect">
            <a:avLst/>
          </a:prstGeom>
        </p:spPr>
      </p:pic>
    </p:spTree>
    <p:extLst>
      <p:ext uri="{BB962C8B-B14F-4D97-AF65-F5344CB8AC3E}">
        <p14:creationId xmlns:p14="http://schemas.microsoft.com/office/powerpoint/2010/main" val="569863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5272E-D909-9C57-0862-AD10FDC11C2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49EA490-3860-DA00-1963-7BFD07F0993C}"/>
              </a:ext>
            </a:extLst>
          </p:cNvPr>
          <p:cNvSpPr>
            <a:spLocks noGrp="1"/>
          </p:cNvSpPr>
          <p:nvPr>
            <p:ph type="title"/>
          </p:nvPr>
        </p:nvSpPr>
        <p:spPr>
          <a:xfrm>
            <a:off x="2115127" y="0"/>
            <a:ext cx="8909431" cy="1009208"/>
          </a:xfrm>
        </p:spPr>
        <p:txBody>
          <a:bodyPr>
            <a:normAutofit/>
          </a:bodyPr>
          <a:lstStyle/>
          <a:p>
            <a:r>
              <a:rPr lang="en-US" sz="3200" dirty="0"/>
              <a:t>WP4 – Work plan</a:t>
            </a:r>
            <a:endParaRPr lang="en-GB" sz="3200" dirty="0"/>
          </a:p>
        </p:txBody>
      </p:sp>
      <p:sp>
        <p:nvSpPr>
          <p:cNvPr id="4" name="Slide Number Placeholder 3">
            <a:extLst>
              <a:ext uri="{FF2B5EF4-FFF2-40B4-BE49-F238E27FC236}">
                <a16:creationId xmlns:a16="http://schemas.microsoft.com/office/drawing/2014/main" id="{5B9CC841-8152-DB10-30F9-7F17A91A02F3}"/>
              </a:ext>
            </a:extLst>
          </p:cNvPr>
          <p:cNvSpPr>
            <a:spLocks noGrp="1"/>
          </p:cNvSpPr>
          <p:nvPr>
            <p:ph type="sldNum" sz="quarter" idx="12"/>
          </p:nvPr>
        </p:nvSpPr>
        <p:spPr/>
        <p:txBody>
          <a:bodyPr/>
          <a:lstStyle/>
          <a:p>
            <a:fld id="{3A3A6714-3D1F-4857-9904-D935B84167FA}" type="slidenum">
              <a:rPr lang="en-GB" smtClean="0"/>
              <a:pPr/>
              <a:t>16</a:t>
            </a:fld>
            <a:endParaRPr lang="en-GB"/>
          </a:p>
        </p:txBody>
      </p:sp>
      <p:sp>
        <p:nvSpPr>
          <p:cNvPr id="6" name="Footer Placeholder 4">
            <a:extLst>
              <a:ext uri="{FF2B5EF4-FFF2-40B4-BE49-F238E27FC236}">
                <a16:creationId xmlns:a16="http://schemas.microsoft.com/office/drawing/2014/main" id="{DEC17E91-55D5-F8D1-ED92-E38F0502E8C2}"/>
              </a:ext>
            </a:extLst>
          </p:cNvPr>
          <p:cNvSpPr>
            <a:spLocks noGrp="1"/>
          </p:cNvSpPr>
          <p:nvPr>
            <p:ph type="ftr" sz="quarter" idx="13"/>
          </p:nvPr>
        </p:nvSpPr>
        <p:spPr>
          <a:xfrm>
            <a:off x="410543" y="6462572"/>
            <a:ext cx="4256347" cy="365125"/>
          </a:xfrm>
        </p:spPr>
        <p:txBody>
          <a:bodyPr/>
          <a:lstStyle/>
          <a:p>
            <a:pPr algn="l"/>
            <a:r>
              <a:rPr lang="en-GB" dirty="0"/>
              <a:t>A. Biagioni</a:t>
            </a:r>
            <a:r>
              <a:rPr lang="en-GB" i="0" dirty="0"/>
              <a:t> | </a:t>
            </a:r>
            <a:r>
              <a:rPr lang="en-GB" dirty="0"/>
              <a:t>PACRI kick off meeting </a:t>
            </a:r>
            <a:r>
              <a:rPr lang="en-GB" i="0" dirty="0"/>
              <a:t>| 12 – 14 March 2025 Trieste</a:t>
            </a:r>
          </a:p>
        </p:txBody>
      </p:sp>
      <p:sp>
        <p:nvSpPr>
          <p:cNvPr id="20" name="CasellaDiTesto 19">
            <a:extLst>
              <a:ext uri="{FF2B5EF4-FFF2-40B4-BE49-F238E27FC236}">
                <a16:creationId xmlns:a16="http://schemas.microsoft.com/office/drawing/2014/main" id="{AEA8D2FC-A746-D2E0-9E53-A81C163A9806}"/>
              </a:ext>
            </a:extLst>
          </p:cNvPr>
          <p:cNvSpPr txBox="1"/>
          <p:nvPr/>
        </p:nvSpPr>
        <p:spPr>
          <a:xfrm>
            <a:off x="211756" y="1344341"/>
            <a:ext cx="11980244" cy="4801314"/>
          </a:xfrm>
          <a:prstGeom prst="rect">
            <a:avLst/>
          </a:prstGeom>
          <a:noFill/>
        </p:spPr>
        <p:txBody>
          <a:bodyPr wrap="square">
            <a:spAutoFit/>
          </a:bodyPr>
          <a:lstStyle/>
          <a:p>
            <a:pPr>
              <a:buNone/>
            </a:pPr>
            <a:r>
              <a:rPr lang="en-US" sz="1800" dirty="0">
                <a:effectLst/>
                <a:latin typeface="Times New Roman" panose="02020603050405020304" pitchFamily="18" charset="0"/>
                <a:ea typeface="Times New Roman" panose="02020603050405020304" pitchFamily="18" charset="0"/>
              </a:rPr>
              <a:t>M4.1.1 – Minimization of gas throughput and design of differential pumping for continuous gas jet operation adapted to high repetition rate. (M12)</a:t>
            </a:r>
            <a:endParaRPr lang="it-IT"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M4.1.2 – Development, manufacturing and testing of nozzles with structured longitudinal plasma profile for e.g., electron injection in shocks, control of dephasing in upward density ramps (M24)</a:t>
            </a:r>
            <a:endParaRPr lang="it-IT" sz="1800" dirty="0">
              <a:effectLst/>
              <a:latin typeface="Times New Roman" panose="02020603050405020304" pitchFamily="18" charset="0"/>
              <a:ea typeface="Times New Roman" panose="02020603050405020304" pitchFamily="18" charset="0"/>
            </a:endParaRPr>
          </a:p>
          <a:p>
            <a:r>
              <a:rPr lang="it-IT" dirty="0"/>
              <a:t>	</a:t>
            </a:r>
            <a:r>
              <a:rPr lang="it-IT" b="1" dirty="0"/>
              <a:t>D4.1.1 - </a:t>
            </a:r>
            <a:r>
              <a:rPr lang="it-IT" b="1" dirty="0" err="1"/>
              <a:t>Demonstration</a:t>
            </a:r>
            <a:r>
              <a:rPr lang="it-IT" b="1" dirty="0"/>
              <a:t> of high </a:t>
            </a:r>
            <a:r>
              <a:rPr lang="it-IT" b="1" dirty="0" err="1"/>
              <a:t>repetition</a:t>
            </a:r>
            <a:r>
              <a:rPr lang="it-IT" b="1" dirty="0"/>
              <a:t> rate </a:t>
            </a:r>
            <a:r>
              <a:rPr lang="it-IT" b="1" dirty="0" err="1"/>
              <a:t>nozzles</a:t>
            </a:r>
            <a:r>
              <a:rPr lang="it-IT" b="1" dirty="0"/>
              <a:t> </a:t>
            </a:r>
            <a:r>
              <a:rPr lang="it-IT" b="1" dirty="0" err="1"/>
              <a:t>sustaining</a:t>
            </a:r>
            <a:r>
              <a:rPr lang="it-IT" b="1" dirty="0"/>
              <a:t> Joule </a:t>
            </a:r>
            <a:r>
              <a:rPr lang="it-IT" b="1" dirty="0" err="1"/>
              <a:t>level</a:t>
            </a:r>
            <a:r>
              <a:rPr lang="it-IT" b="1" dirty="0"/>
              <a:t> 100 Hz laser </a:t>
            </a:r>
            <a:r>
              <a:rPr lang="it-IT" b="1" dirty="0" err="1"/>
              <a:t>pulses</a:t>
            </a:r>
            <a:endParaRPr lang="it-IT" b="1" dirty="0"/>
          </a:p>
          <a:p>
            <a:pPr>
              <a:buNone/>
            </a:pPr>
            <a:r>
              <a:rPr lang="en-US" sz="1800" dirty="0">
                <a:effectLst/>
                <a:latin typeface="Times New Roman" panose="02020603050405020304" pitchFamily="18" charset="0"/>
                <a:ea typeface="Times New Roman" panose="02020603050405020304" pitchFamily="18" charset="0"/>
              </a:rPr>
              <a:t>M4.2.1 - Studies of energy deposition and heating on apertures and wall exposed to high intensity and high power laser-driver beams (M30)</a:t>
            </a:r>
            <a:endParaRPr lang="it-IT" sz="1800" dirty="0">
              <a:effectLst/>
              <a:latin typeface="Times New Roman" panose="02020603050405020304" pitchFamily="18" charset="0"/>
              <a:ea typeface="Times New Roman" panose="02020603050405020304" pitchFamily="18" charset="0"/>
            </a:endParaRPr>
          </a:p>
          <a:p>
            <a:pPr>
              <a:buNone/>
            </a:pPr>
            <a:r>
              <a:rPr lang="en-US" sz="1800" dirty="0">
                <a:effectLst/>
                <a:latin typeface="Times New Roman" panose="02020603050405020304" pitchFamily="18" charset="0"/>
                <a:ea typeface="Times New Roman" panose="02020603050405020304" pitchFamily="18" charset="0"/>
              </a:rPr>
              <a:t>M4.2.2 - Studies of reducing gas leaks in the beam line and integration of active cooling on exposed parts at 50-1000W level driver average power (M40)</a:t>
            </a:r>
            <a:endParaRPr lang="it-IT" dirty="0"/>
          </a:p>
          <a:p>
            <a:r>
              <a:rPr lang="it-IT" dirty="0"/>
              <a:t>	</a:t>
            </a:r>
            <a:r>
              <a:rPr lang="it-IT" b="1" dirty="0"/>
              <a:t>D4.2.1 - </a:t>
            </a:r>
            <a:r>
              <a:rPr lang="en-US" b="1" dirty="0"/>
              <a:t>Optimized gas-cell target design for high quality beam laser-driven plasma source for high-repetition rate 10Hz-1kHz</a:t>
            </a:r>
          </a:p>
          <a:p>
            <a:r>
              <a:rPr lang="en-US" dirty="0"/>
              <a:t>	</a:t>
            </a:r>
            <a:r>
              <a:rPr lang="en-US" b="1" dirty="0"/>
              <a:t>D4.3.1 - Prototype of a high-repetition-rate discharge capillary system (10 – 400 Hz)</a:t>
            </a:r>
          </a:p>
          <a:p>
            <a:r>
              <a:rPr lang="en-US" b="1" dirty="0"/>
              <a:t>	D4.3.2 - Segmentation of long (meter-scale) capillaries for </a:t>
            </a:r>
            <a:r>
              <a:rPr lang="en-US" b="1" dirty="0" err="1"/>
              <a:t>EuPRAXIA</a:t>
            </a:r>
            <a:r>
              <a:rPr lang="en-US" b="1" dirty="0"/>
              <a:t> relevant energy gains</a:t>
            </a:r>
          </a:p>
          <a:p>
            <a:pPr>
              <a:buNone/>
            </a:pPr>
            <a:r>
              <a:rPr lang="en-US" sz="1800" dirty="0">
                <a:effectLst/>
                <a:latin typeface="Times New Roman" panose="02020603050405020304" pitchFamily="18" charset="0"/>
                <a:ea typeface="Times New Roman" panose="02020603050405020304" pitchFamily="18" charset="0"/>
              </a:rPr>
              <a:t>M4.4.1 - Completion of design of a 0.1 - 1 kHz HOFI waveguide (M30)</a:t>
            </a:r>
            <a:endParaRPr lang="it-IT"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M4.4.2 - Design of 1 kHz laser-induced plasma filaments (M24)</a:t>
            </a:r>
            <a:endParaRPr lang="it-IT" sz="1800" dirty="0">
              <a:effectLst/>
              <a:latin typeface="Times New Roman" panose="02020603050405020304" pitchFamily="18" charset="0"/>
              <a:ea typeface="Times New Roman" panose="02020603050405020304" pitchFamily="18" charset="0"/>
            </a:endParaRPr>
          </a:p>
          <a:p>
            <a:r>
              <a:rPr lang="en-US" dirty="0"/>
              <a:t>	</a:t>
            </a:r>
            <a:r>
              <a:rPr lang="en-US" b="1" dirty="0"/>
              <a:t>D4.4.1 - Completion of experimental tests of 0.1 – 1 kHz HOFI waveguide in burst mode operation</a:t>
            </a:r>
          </a:p>
          <a:p>
            <a:r>
              <a:rPr lang="en-US" b="1" dirty="0"/>
              <a:t>	D4.4.2 - Completion of experimental tests of 1kHz laser-induced plasma filaments</a:t>
            </a:r>
            <a:endParaRPr lang="it-IT" b="1" dirty="0"/>
          </a:p>
        </p:txBody>
      </p:sp>
    </p:spTree>
    <p:extLst>
      <p:ext uri="{BB962C8B-B14F-4D97-AF65-F5344CB8AC3E}">
        <p14:creationId xmlns:p14="http://schemas.microsoft.com/office/powerpoint/2010/main" val="595709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72849-9508-60D4-E998-DD605E7A8AF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17EAE48-8304-E12C-A6EB-E6025FFFE747}"/>
              </a:ext>
            </a:extLst>
          </p:cNvPr>
          <p:cNvSpPr>
            <a:spLocks noGrp="1"/>
          </p:cNvSpPr>
          <p:nvPr>
            <p:ph type="title"/>
          </p:nvPr>
        </p:nvSpPr>
        <p:spPr>
          <a:xfrm>
            <a:off x="2115127" y="0"/>
            <a:ext cx="8909431" cy="1009208"/>
          </a:xfrm>
        </p:spPr>
        <p:txBody>
          <a:bodyPr>
            <a:normAutofit/>
          </a:bodyPr>
          <a:lstStyle/>
          <a:p>
            <a:r>
              <a:rPr lang="en-US" sz="3200" dirty="0"/>
              <a:t>WP4 – Risk </a:t>
            </a:r>
            <a:r>
              <a:rPr lang="en-US" sz="3200" dirty="0" err="1"/>
              <a:t>managment</a:t>
            </a:r>
            <a:endParaRPr lang="en-GB" sz="3200" dirty="0"/>
          </a:p>
        </p:txBody>
      </p:sp>
      <p:sp>
        <p:nvSpPr>
          <p:cNvPr id="4" name="Slide Number Placeholder 3">
            <a:extLst>
              <a:ext uri="{FF2B5EF4-FFF2-40B4-BE49-F238E27FC236}">
                <a16:creationId xmlns:a16="http://schemas.microsoft.com/office/drawing/2014/main" id="{4F7F2B2C-1E8B-8EFE-C9A0-24F3C15F8850}"/>
              </a:ext>
            </a:extLst>
          </p:cNvPr>
          <p:cNvSpPr>
            <a:spLocks noGrp="1"/>
          </p:cNvSpPr>
          <p:nvPr>
            <p:ph type="sldNum" sz="quarter" idx="12"/>
          </p:nvPr>
        </p:nvSpPr>
        <p:spPr/>
        <p:txBody>
          <a:bodyPr/>
          <a:lstStyle/>
          <a:p>
            <a:fld id="{3A3A6714-3D1F-4857-9904-D935B84167FA}" type="slidenum">
              <a:rPr lang="en-GB" smtClean="0"/>
              <a:pPr/>
              <a:t>17</a:t>
            </a:fld>
            <a:endParaRPr lang="en-GB"/>
          </a:p>
        </p:txBody>
      </p:sp>
      <p:sp>
        <p:nvSpPr>
          <p:cNvPr id="6" name="Footer Placeholder 4">
            <a:extLst>
              <a:ext uri="{FF2B5EF4-FFF2-40B4-BE49-F238E27FC236}">
                <a16:creationId xmlns:a16="http://schemas.microsoft.com/office/drawing/2014/main" id="{3B28A5E4-CC83-4A7C-DC56-FE733F863DF1}"/>
              </a:ext>
            </a:extLst>
          </p:cNvPr>
          <p:cNvSpPr>
            <a:spLocks noGrp="1"/>
          </p:cNvSpPr>
          <p:nvPr>
            <p:ph type="ftr" sz="quarter" idx="13"/>
          </p:nvPr>
        </p:nvSpPr>
        <p:spPr>
          <a:xfrm>
            <a:off x="410543" y="6462572"/>
            <a:ext cx="4256347" cy="365125"/>
          </a:xfrm>
        </p:spPr>
        <p:txBody>
          <a:bodyPr/>
          <a:lstStyle/>
          <a:p>
            <a:pPr algn="l"/>
            <a:r>
              <a:rPr lang="en-GB" dirty="0"/>
              <a:t>A. Biagioni</a:t>
            </a:r>
            <a:r>
              <a:rPr lang="en-GB" i="0" dirty="0"/>
              <a:t> | </a:t>
            </a:r>
            <a:r>
              <a:rPr lang="en-GB" dirty="0"/>
              <a:t>PACRI kick off meeting </a:t>
            </a:r>
            <a:r>
              <a:rPr lang="en-GB" i="0" dirty="0"/>
              <a:t>| 12 – 14 March 2025 Trieste</a:t>
            </a:r>
          </a:p>
        </p:txBody>
      </p:sp>
      <p:sp>
        <p:nvSpPr>
          <p:cNvPr id="5" name="CasellaDiTesto 4">
            <a:extLst>
              <a:ext uri="{FF2B5EF4-FFF2-40B4-BE49-F238E27FC236}">
                <a16:creationId xmlns:a16="http://schemas.microsoft.com/office/drawing/2014/main" id="{691D2E8A-4579-B25B-113A-F7994F5532EB}"/>
              </a:ext>
            </a:extLst>
          </p:cNvPr>
          <p:cNvSpPr txBox="1"/>
          <p:nvPr/>
        </p:nvSpPr>
        <p:spPr>
          <a:xfrm>
            <a:off x="410543" y="1542665"/>
            <a:ext cx="11611411" cy="4321696"/>
          </a:xfrm>
          <a:prstGeom prst="rect">
            <a:avLst/>
          </a:prstGeom>
          <a:noFill/>
        </p:spPr>
        <p:txBody>
          <a:bodyPr wrap="square">
            <a:spAutoFit/>
          </a:bodyPr>
          <a:lstStyle/>
          <a:p>
            <a:pPr algn="just">
              <a:lnSpc>
                <a:spcPts val="1260"/>
              </a:lnSpc>
              <a:spcBef>
                <a:spcPts val="160"/>
              </a:spcBef>
              <a:buNone/>
            </a:pPr>
            <a:r>
              <a:rPr lang="en-US" sz="2000" b="1" spc="-10" dirty="0">
                <a:effectLst/>
                <a:latin typeface="Times New Roman" panose="02020603050405020304" pitchFamily="18" charset="0"/>
                <a:ea typeface="Arial" panose="020B0604020202020204" pitchFamily="34" charset="0"/>
                <a:cs typeface="Arial" panose="020B0604020202020204" pitchFamily="34" charset="0"/>
              </a:rPr>
              <a:t>Risk management:</a:t>
            </a:r>
            <a:endParaRPr lang="it-IT" sz="1600" dirty="0">
              <a:effectLst/>
              <a:latin typeface="Arial" panose="020B0604020202020204" pitchFamily="34" charset="0"/>
              <a:ea typeface="Arial" panose="020B0604020202020204" pitchFamily="34" charset="0"/>
            </a:endParaRPr>
          </a:p>
          <a:p>
            <a:pPr algn="just">
              <a:lnSpc>
                <a:spcPts val="1260"/>
              </a:lnSpc>
              <a:spcBef>
                <a:spcPts val="160"/>
              </a:spcBef>
              <a:buNone/>
            </a:pPr>
            <a:r>
              <a:rPr lang="en-US" sz="2000" b="1" spc="-10" dirty="0">
                <a:effectLst/>
                <a:latin typeface="Times New Roman" panose="02020603050405020304" pitchFamily="18" charset="0"/>
                <a:ea typeface="Arial" panose="020B0604020202020204" pitchFamily="34" charset="0"/>
                <a:cs typeface="Arial" panose="020B0604020202020204" pitchFamily="34" charset="0"/>
              </a:rPr>
              <a:t> </a:t>
            </a:r>
            <a:endParaRPr lang="it-IT" sz="1600" dirty="0">
              <a:effectLst/>
              <a:latin typeface="Arial" panose="020B0604020202020204" pitchFamily="34" charset="0"/>
              <a:ea typeface="Arial" panose="020B0604020202020204" pitchFamily="34" charset="0"/>
            </a:endParaRPr>
          </a:p>
          <a:p>
            <a:pPr algn="just">
              <a:lnSpc>
                <a:spcPts val="1260"/>
              </a:lnSpc>
              <a:spcBef>
                <a:spcPts val="160"/>
              </a:spcBef>
              <a:buNone/>
            </a:pPr>
            <a:r>
              <a:rPr lang="en-US" sz="2000" b="1" spc="-10" dirty="0">
                <a:effectLst/>
                <a:latin typeface="Times New Roman" panose="02020603050405020304" pitchFamily="18" charset="0"/>
                <a:ea typeface="Arial" panose="020B0604020202020204" pitchFamily="34" charset="0"/>
                <a:cs typeface="Arial" panose="020B0604020202020204" pitchFamily="34" charset="0"/>
              </a:rPr>
              <a:t>D4.1, D4.2</a:t>
            </a:r>
            <a:endParaRPr lang="it-IT" sz="1600" dirty="0">
              <a:effectLst/>
              <a:latin typeface="Times New Roman" panose="02020603050405020304" pitchFamily="18" charset="0"/>
              <a:ea typeface="Times New Roman" panose="02020603050405020304" pitchFamily="18" charset="0"/>
            </a:endParaRPr>
          </a:p>
          <a:p>
            <a:pPr>
              <a:buNone/>
            </a:pPr>
            <a:r>
              <a:rPr lang="en-US" sz="1800" dirty="0">
                <a:effectLst/>
                <a:latin typeface="Times New Roman" panose="02020603050405020304" pitchFamily="18" charset="0"/>
                <a:ea typeface="Times New Roman" panose="02020603050405020304" pitchFamily="18" charset="0"/>
              </a:rPr>
              <a:t>High repetition rate plasma module vacuum management fails</a:t>
            </a:r>
            <a:r>
              <a:rPr lang="it-IT" sz="1600" dirty="0">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likelyhood</a:t>
            </a:r>
            <a:r>
              <a:rPr lang="en-US" sz="1800" i="1" dirty="0">
                <a:effectLst/>
                <a:latin typeface="Times New Roman" panose="02020603050405020304" pitchFamily="18" charset="0"/>
                <a:ea typeface="Times New Roman" panose="02020603050405020304" pitchFamily="18" charset="0"/>
              </a:rPr>
              <a:t>: low</a:t>
            </a:r>
            <a:r>
              <a:rPr lang="it-IT" sz="1600" i="1"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severity: medium</a:t>
            </a:r>
            <a:r>
              <a:rPr lang="en-US" sz="1800" dirty="0">
                <a:effectLst/>
                <a:latin typeface="Times New Roman" panose="02020603050405020304" pitchFamily="18" charset="0"/>
                <a:ea typeface="Times New Roman" panose="02020603050405020304" pitchFamily="18" charset="0"/>
              </a:rPr>
              <a:t>)</a:t>
            </a:r>
            <a:endParaRPr lang="it-IT" sz="1600" dirty="0">
              <a:effectLst/>
              <a:latin typeface="Times New Roman" panose="02020603050405020304" pitchFamily="18" charset="0"/>
              <a:ea typeface="Times New Roman" panose="02020603050405020304" pitchFamily="18" charset="0"/>
            </a:endParaRPr>
          </a:p>
          <a:p>
            <a:pPr>
              <a:buNone/>
            </a:pPr>
            <a:r>
              <a:rPr lang="en-US" sz="1800" dirty="0">
                <a:effectLst/>
                <a:latin typeface="Times New Roman" panose="02020603050405020304" pitchFamily="18" charset="0"/>
                <a:ea typeface="Times New Roman" panose="02020603050405020304" pitchFamily="18" charset="0"/>
              </a:rPr>
              <a:t>Mitigation:</a:t>
            </a:r>
            <a:r>
              <a:rPr lang="it-IT" sz="1600" dirty="0">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Test at lower rep-rate and extrapolation of the results at higher rep-rate</a:t>
            </a:r>
            <a:endParaRPr lang="it-IT" sz="1600" dirty="0">
              <a:effectLst/>
              <a:latin typeface="Times New Roman" panose="02020603050405020304" pitchFamily="18" charset="0"/>
              <a:ea typeface="Times New Roman" panose="02020603050405020304" pitchFamily="18" charset="0"/>
            </a:endParaRPr>
          </a:p>
          <a:p>
            <a:pPr>
              <a:buNone/>
            </a:pPr>
            <a:r>
              <a:rPr lang="en-US" sz="1800" dirty="0">
                <a:effectLst/>
                <a:latin typeface="Times New Roman" panose="02020603050405020304" pitchFamily="18" charset="0"/>
                <a:ea typeface="Times New Roman" panose="02020603050405020304" pitchFamily="18" charset="0"/>
              </a:rPr>
              <a:t> </a:t>
            </a:r>
            <a:endParaRPr lang="it-IT" sz="1600" dirty="0">
              <a:effectLst/>
              <a:latin typeface="Times New Roman" panose="02020603050405020304" pitchFamily="18" charset="0"/>
              <a:ea typeface="Times New Roman" panose="02020603050405020304" pitchFamily="18" charset="0"/>
            </a:endParaRPr>
          </a:p>
          <a:p>
            <a:pPr algn="just">
              <a:lnSpc>
                <a:spcPts val="1260"/>
              </a:lnSpc>
              <a:spcBef>
                <a:spcPts val="160"/>
              </a:spcBef>
              <a:buNone/>
            </a:pPr>
            <a:r>
              <a:rPr lang="en-US" sz="2000" b="1" spc="-10" dirty="0">
                <a:effectLst/>
                <a:latin typeface="Times New Roman" panose="02020603050405020304" pitchFamily="18" charset="0"/>
                <a:ea typeface="Arial" panose="020B0604020202020204" pitchFamily="34" charset="0"/>
                <a:cs typeface="Arial" panose="020B0604020202020204" pitchFamily="34" charset="0"/>
              </a:rPr>
              <a:t>D4.3.1, D4.3.2</a:t>
            </a:r>
            <a:endParaRPr lang="it-IT" sz="1600" dirty="0">
              <a:effectLst/>
              <a:latin typeface="Times New Roman" panose="02020603050405020304" pitchFamily="18" charset="0"/>
              <a:ea typeface="Times New Roman" panose="02020603050405020304" pitchFamily="18" charset="0"/>
            </a:endParaRPr>
          </a:p>
          <a:p>
            <a:pPr>
              <a:buNone/>
            </a:pPr>
            <a:r>
              <a:rPr lang="en-US" sz="1800" dirty="0">
                <a:effectLst/>
                <a:latin typeface="Times New Roman" panose="02020603050405020304" pitchFamily="18" charset="0"/>
                <a:ea typeface="Times New Roman" panose="02020603050405020304" pitchFamily="18" charset="0"/>
              </a:rPr>
              <a:t>High repetition rate plasma module heath load management fails</a:t>
            </a:r>
            <a:r>
              <a:rPr lang="it-IT" sz="1600" dirty="0">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likelyhood</a:t>
            </a:r>
            <a:r>
              <a:rPr lang="en-US" sz="1800" i="1" dirty="0">
                <a:effectLst/>
                <a:latin typeface="Times New Roman" panose="02020603050405020304" pitchFamily="18" charset="0"/>
                <a:ea typeface="Times New Roman" panose="02020603050405020304" pitchFamily="18" charset="0"/>
              </a:rPr>
              <a:t>: medium</a:t>
            </a:r>
            <a:r>
              <a:rPr lang="it-IT" sz="1600" i="1" dirty="0">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severity: medium</a:t>
            </a:r>
            <a:r>
              <a:rPr lang="en-US" sz="1800" dirty="0">
                <a:effectLst/>
                <a:latin typeface="Times New Roman" panose="02020603050405020304" pitchFamily="18" charset="0"/>
                <a:ea typeface="Times New Roman" panose="02020603050405020304" pitchFamily="18" charset="0"/>
              </a:rPr>
              <a:t>)</a:t>
            </a:r>
            <a:endParaRPr lang="it-IT" sz="1600" dirty="0">
              <a:effectLst/>
              <a:latin typeface="Times New Roman" panose="02020603050405020304" pitchFamily="18" charset="0"/>
              <a:ea typeface="Times New Roman" panose="02020603050405020304" pitchFamily="18" charset="0"/>
            </a:endParaRPr>
          </a:p>
          <a:p>
            <a:pPr algn="just">
              <a:buNone/>
            </a:pPr>
            <a:r>
              <a:rPr lang="en-US" sz="1600" dirty="0">
                <a:effectLst/>
                <a:latin typeface="Times New Roman" panose="02020603050405020304" pitchFamily="18" charset="0"/>
                <a:ea typeface="Arial" panose="020B0604020202020204" pitchFamily="34" charset="0"/>
                <a:cs typeface="Arial" panose="020B0604020202020204" pitchFamily="34" charset="0"/>
              </a:rPr>
              <a:t>Mitigation:</a:t>
            </a:r>
            <a:r>
              <a:rPr lang="it-IT" sz="1600" dirty="0">
                <a:latin typeface="Arial" panose="020B0604020202020204" pitchFamily="34" charset="0"/>
                <a:ea typeface="Arial" panose="020B0604020202020204" pitchFamily="34" charset="0"/>
                <a:cs typeface="Arial" panose="020B0604020202020204" pitchFamily="34" charset="0"/>
              </a:rPr>
              <a:t> </a:t>
            </a:r>
            <a:r>
              <a:rPr lang="en-US" sz="1800" dirty="0">
                <a:effectLst/>
                <a:latin typeface="Times New Roman" panose="02020603050405020304" pitchFamily="18" charset="0"/>
                <a:ea typeface="Times New Roman" panose="02020603050405020304" pitchFamily="18" charset="0"/>
              </a:rPr>
              <a:t>Testing at a lower repetition rate or lower discharge current and extrapolating the results to a higher repetition rate</a:t>
            </a:r>
            <a:endParaRPr lang="it-IT" sz="1600" dirty="0">
              <a:effectLst/>
              <a:latin typeface="Arial" panose="020B0604020202020204" pitchFamily="34" charset="0"/>
              <a:ea typeface="Arial" panose="020B0604020202020204" pitchFamily="34" charset="0"/>
            </a:endParaRPr>
          </a:p>
          <a:p>
            <a:pPr algn="just">
              <a:buNone/>
            </a:pPr>
            <a:r>
              <a:rPr lang="en-US" sz="1600" dirty="0">
                <a:effectLst/>
                <a:latin typeface="Times New Roman" panose="02020603050405020304" pitchFamily="18" charset="0"/>
                <a:ea typeface="Arial" panose="020B0604020202020204" pitchFamily="34" charset="0"/>
                <a:cs typeface="Arial" panose="020B0604020202020204" pitchFamily="34" charset="0"/>
              </a:rPr>
              <a:t> </a:t>
            </a:r>
            <a:endParaRPr lang="it-IT" sz="1600" dirty="0">
              <a:effectLst/>
              <a:latin typeface="Arial" panose="020B0604020202020204" pitchFamily="34" charset="0"/>
              <a:ea typeface="Arial" panose="020B0604020202020204" pitchFamily="34" charset="0"/>
            </a:endParaRPr>
          </a:p>
          <a:p>
            <a:pPr algn="just">
              <a:lnSpc>
                <a:spcPts val="1260"/>
              </a:lnSpc>
              <a:spcBef>
                <a:spcPts val="160"/>
              </a:spcBef>
              <a:buNone/>
            </a:pPr>
            <a:r>
              <a:rPr lang="en-US" sz="2000" b="1" spc="-10" dirty="0">
                <a:effectLst/>
                <a:latin typeface="Times New Roman" panose="02020603050405020304" pitchFamily="18" charset="0"/>
                <a:ea typeface="Arial" panose="020B0604020202020204" pitchFamily="34" charset="0"/>
                <a:cs typeface="Arial" panose="020B0604020202020204" pitchFamily="34" charset="0"/>
              </a:rPr>
              <a:t>D4.4.1, D4.4.2</a:t>
            </a:r>
            <a:endParaRPr lang="it-IT" sz="16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Risk 1</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“Properties of plasma channel degrade at high (&gt; 10 Hz) repetition rates.” (</a:t>
            </a:r>
            <a:r>
              <a:rPr lang="en-US" sz="1800" i="1" dirty="0">
                <a:effectLst/>
                <a:latin typeface="Times New Roman" panose="02020603050405020304" pitchFamily="18" charset="0"/>
                <a:ea typeface="Times New Roman" panose="02020603050405020304" pitchFamily="18" charset="0"/>
              </a:rPr>
              <a:t>Likelihood: Low,</a:t>
            </a:r>
            <a:r>
              <a:rPr lang="en-US" i="1" dirty="0">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Severity: Medium</a:t>
            </a:r>
            <a:r>
              <a:rPr lang="en-US" sz="1800" dirty="0">
                <a:effectLst/>
                <a:latin typeface="Times New Roman" panose="02020603050405020304" pitchFamily="18" charset="0"/>
                <a:ea typeface="Times New Roman" panose="02020603050405020304" pitchFamily="18" charset="0"/>
              </a:rPr>
              <a:t>)</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Mitigation: Flow gas to ensure that fresh gas available for each shot</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Risk 2</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“Gas load too high for vacuum system at high (&gt; 10 Hz) repetition rates.” (</a:t>
            </a:r>
            <a:r>
              <a:rPr lang="en-US" sz="1800" i="1" dirty="0">
                <a:effectLst/>
                <a:latin typeface="Times New Roman" panose="02020603050405020304" pitchFamily="18" charset="0"/>
                <a:ea typeface="Times New Roman" panose="02020603050405020304" pitchFamily="18" charset="0"/>
              </a:rPr>
              <a:t>Likelihood: Medium, Severity: Medium</a:t>
            </a:r>
            <a:r>
              <a:rPr lang="en-US" sz="1800" dirty="0">
                <a:effectLst/>
                <a:latin typeface="Times New Roman" panose="02020603050405020304" pitchFamily="18" charset="0"/>
                <a:ea typeface="Times New Roman" panose="02020603050405020304" pitchFamily="18" charset="0"/>
              </a:rPr>
              <a:t>)</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Mitigation: Design gas capture system to remove gas from main vacuum chamber</a:t>
            </a:r>
            <a:endParaRPr lang="it-IT"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135426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F02F2-A3BB-FCAB-49FB-C86BD093556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D0E0D93-66FC-FD60-4D5E-AEEC427024C1}"/>
              </a:ext>
            </a:extLst>
          </p:cNvPr>
          <p:cNvSpPr>
            <a:spLocks noGrp="1"/>
          </p:cNvSpPr>
          <p:nvPr>
            <p:ph type="sldNum" sz="quarter" idx="12"/>
          </p:nvPr>
        </p:nvSpPr>
        <p:spPr>
          <a:xfrm>
            <a:off x="9111673" y="6480789"/>
            <a:ext cx="2743200" cy="365125"/>
          </a:xfrm>
        </p:spPr>
        <p:txBody>
          <a:bodyPr/>
          <a:lstStyle/>
          <a:p>
            <a:fld id="{3A3A6714-3D1F-4857-9904-D935B84167FA}" type="slidenum">
              <a:rPr lang="en-GB" smtClean="0"/>
              <a:pPr/>
              <a:t>18</a:t>
            </a:fld>
            <a:endParaRPr lang="en-GB" dirty="0"/>
          </a:p>
        </p:txBody>
      </p:sp>
      <p:sp>
        <p:nvSpPr>
          <p:cNvPr id="5" name="Footer Placeholder 4">
            <a:extLst>
              <a:ext uri="{FF2B5EF4-FFF2-40B4-BE49-F238E27FC236}">
                <a16:creationId xmlns:a16="http://schemas.microsoft.com/office/drawing/2014/main" id="{1C5FD4A1-3DD9-93ED-6A53-A1F328BF6417}"/>
              </a:ext>
            </a:extLst>
          </p:cNvPr>
          <p:cNvSpPr>
            <a:spLocks noGrp="1"/>
          </p:cNvSpPr>
          <p:nvPr>
            <p:ph type="ftr" sz="quarter" idx="13"/>
          </p:nvPr>
        </p:nvSpPr>
        <p:spPr>
          <a:xfrm>
            <a:off x="410543" y="6462572"/>
            <a:ext cx="4256347" cy="365125"/>
          </a:xfrm>
        </p:spPr>
        <p:txBody>
          <a:bodyPr/>
          <a:lstStyle/>
          <a:p>
            <a:pPr algn="l"/>
            <a:r>
              <a:rPr lang="en-GB" dirty="0"/>
              <a:t>A. Biagioni</a:t>
            </a:r>
            <a:r>
              <a:rPr lang="en-GB" i="0" dirty="0"/>
              <a:t> | </a:t>
            </a:r>
            <a:r>
              <a:rPr lang="en-GB" dirty="0"/>
              <a:t>PACRI kick off meeting </a:t>
            </a:r>
            <a:r>
              <a:rPr lang="en-GB" i="0" dirty="0"/>
              <a:t>| 12 – 14 March 2025 Trieste</a:t>
            </a:r>
          </a:p>
        </p:txBody>
      </p:sp>
      <p:grpSp>
        <p:nvGrpSpPr>
          <p:cNvPr id="4" name="Gruppo 3">
            <a:extLst>
              <a:ext uri="{FF2B5EF4-FFF2-40B4-BE49-F238E27FC236}">
                <a16:creationId xmlns:a16="http://schemas.microsoft.com/office/drawing/2014/main" id="{6FC72D92-F5FB-83B1-871A-1192AEA8FD25}"/>
              </a:ext>
            </a:extLst>
          </p:cNvPr>
          <p:cNvGrpSpPr/>
          <p:nvPr/>
        </p:nvGrpSpPr>
        <p:grpSpPr>
          <a:xfrm>
            <a:off x="367719" y="2082416"/>
            <a:ext cx="11082369" cy="3008669"/>
            <a:chOff x="140637" y="2218624"/>
            <a:chExt cx="11714236" cy="3075861"/>
          </a:xfrm>
        </p:grpSpPr>
        <p:grpSp>
          <p:nvGrpSpPr>
            <p:cNvPr id="44" name="Gruppo 43">
              <a:extLst>
                <a:ext uri="{FF2B5EF4-FFF2-40B4-BE49-F238E27FC236}">
                  <a16:creationId xmlns:a16="http://schemas.microsoft.com/office/drawing/2014/main" id="{7085C550-CE81-F57B-E3D2-0190B94D9781}"/>
                </a:ext>
              </a:extLst>
            </p:cNvPr>
            <p:cNvGrpSpPr/>
            <p:nvPr/>
          </p:nvGrpSpPr>
          <p:grpSpPr>
            <a:xfrm>
              <a:off x="252914" y="2254059"/>
              <a:ext cx="11601959" cy="3040426"/>
              <a:chOff x="409347" y="2853143"/>
              <a:chExt cx="11601959" cy="3040426"/>
            </a:xfrm>
          </p:grpSpPr>
          <p:pic>
            <p:nvPicPr>
              <p:cNvPr id="11" name="Picture 3">
                <a:extLst>
                  <a:ext uri="{FF2B5EF4-FFF2-40B4-BE49-F238E27FC236}">
                    <a16:creationId xmlns:a16="http://schemas.microsoft.com/office/drawing/2014/main" id="{72F93BCA-AAD5-D92B-CD6A-A0E51297E4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21292" y="2958507"/>
                <a:ext cx="2690014" cy="1249094"/>
              </a:xfrm>
              <a:prstGeom prst="rect">
                <a:avLst/>
              </a:prstGeom>
              <a:effectLst>
                <a:outerShdw blurRad="50800" dist="63500" dir="13500000" algn="br" rotWithShape="0">
                  <a:prstClr val="black">
                    <a:alpha val="40000"/>
                  </a:prstClr>
                </a:outerShdw>
              </a:effectLst>
            </p:spPr>
          </p:pic>
          <p:pic>
            <p:nvPicPr>
              <p:cNvPr id="38" name="Picture 23">
                <a:extLst>
                  <a:ext uri="{FF2B5EF4-FFF2-40B4-BE49-F238E27FC236}">
                    <a16:creationId xmlns:a16="http://schemas.microsoft.com/office/drawing/2014/main" id="{04A7D118-9CDD-CA03-D97E-3117C003E7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321" t="10684" r="11852" b="7163"/>
              <a:stretch/>
            </p:blipFill>
            <p:spPr>
              <a:xfrm>
                <a:off x="6342116" y="2853143"/>
                <a:ext cx="2947605" cy="1526453"/>
              </a:xfrm>
              <a:prstGeom prst="rect">
                <a:avLst/>
              </a:prstGeom>
              <a:effectLst>
                <a:outerShdw blurRad="50800" dist="38100" algn="l" rotWithShape="0">
                  <a:prstClr val="black">
                    <a:alpha val="40000"/>
                  </a:prstClr>
                </a:outerShdw>
              </a:effectLst>
            </p:spPr>
          </p:pic>
          <p:pic>
            <p:nvPicPr>
              <p:cNvPr id="36" name="Picture 18">
                <a:extLst>
                  <a:ext uri="{FF2B5EF4-FFF2-40B4-BE49-F238E27FC236}">
                    <a16:creationId xmlns:a16="http://schemas.microsoft.com/office/drawing/2014/main" id="{4950C8C3-FE86-729B-4763-837BA450CF0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69" t="29474" r="9767" b="27643"/>
              <a:stretch/>
            </p:blipFill>
            <p:spPr>
              <a:xfrm>
                <a:off x="409347" y="4532376"/>
                <a:ext cx="3287589" cy="1274697"/>
              </a:xfrm>
              <a:prstGeom prst="rect">
                <a:avLst/>
              </a:prstGeom>
            </p:spPr>
          </p:pic>
          <p:grpSp>
            <p:nvGrpSpPr>
              <p:cNvPr id="15" name="Group 21">
                <a:extLst>
                  <a:ext uri="{FF2B5EF4-FFF2-40B4-BE49-F238E27FC236}">
                    <a16:creationId xmlns:a16="http://schemas.microsoft.com/office/drawing/2014/main" id="{2C8A7415-4CB9-3442-6C41-BB1B4F6CC4F5}"/>
                  </a:ext>
                </a:extLst>
              </p:cNvPr>
              <p:cNvGrpSpPr/>
              <p:nvPr/>
            </p:nvGrpSpPr>
            <p:grpSpPr>
              <a:xfrm>
                <a:off x="9551766" y="4357107"/>
                <a:ext cx="2409909" cy="1449971"/>
                <a:chOff x="5178980" y="4797885"/>
                <a:chExt cx="2229101" cy="1237589"/>
              </a:xfrm>
              <a:effectLst>
                <a:outerShdw blurRad="50800" dist="38100" dir="18900000" algn="bl" rotWithShape="0">
                  <a:prstClr val="black">
                    <a:alpha val="40000"/>
                  </a:prstClr>
                </a:outerShdw>
              </a:effectLst>
            </p:grpSpPr>
            <p:sp>
              <p:nvSpPr>
                <p:cNvPr id="33" name="Rectangle 12">
                  <a:extLst>
                    <a:ext uri="{FF2B5EF4-FFF2-40B4-BE49-F238E27FC236}">
                      <a16:creationId xmlns:a16="http://schemas.microsoft.com/office/drawing/2014/main" id="{A4444975-ED5A-59F4-A328-CB64C41E05CE}"/>
                    </a:ext>
                  </a:extLst>
                </p:cNvPr>
                <p:cNvSpPr/>
                <p:nvPr/>
              </p:nvSpPr>
              <p:spPr>
                <a:xfrm>
                  <a:off x="7142778" y="5666142"/>
                  <a:ext cx="184731" cy="369332"/>
                </a:xfrm>
                <a:prstGeom prst="rect">
                  <a:avLst/>
                </a:prstGeom>
              </p:spPr>
              <p:txBody>
                <a:bodyPr wrap="non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t-IT" i="1" dirty="0">
                    <a:solidFill>
                      <a:schemeClr val="bg1"/>
                    </a:solidFill>
                  </a:endParaRPr>
                </a:p>
              </p:txBody>
            </p:sp>
            <p:pic>
              <p:nvPicPr>
                <p:cNvPr id="34" name="Picture 22">
                  <a:extLst>
                    <a:ext uri="{FF2B5EF4-FFF2-40B4-BE49-F238E27FC236}">
                      <a16:creationId xmlns:a16="http://schemas.microsoft.com/office/drawing/2014/main" id="{ECE12E2E-8F30-0E65-7FC7-C67FE356DF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78980" y="4797885"/>
                  <a:ext cx="2229101" cy="1208161"/>
                </a:xfrm>
                <a:prstGeom prst="rect">
                  <a:avLst/>
                </a:prstGeom>
                <a:ln w="12700">
                  <a:solidFill>
                    <a:schemeClr val="accent1">
                      <a:lumMod val="60000"/>
                      <a:lumOff val="40000"/>
                    </a:schemeClr>
                  </a:solidFill>
                </a:ln>
              </p:spPr>
            </p:pic>
          </p:grpSp>
          <p:pic>
            <p:nvPicPr>
              <p:cNvPr id="31" name="Picture 17">
                <a:extLst>
                  <a:ext uri="{FF2B5EF4-FFF2-40B4-BE49-F238E27FC236}">
                    <a16:creationId xmlns:a16="http://schemas.microsoft.com/office/drawing/2014/main" id="{46D5BF6A-273B-87F7-0C5C-040C3539E880}"/>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9000"/>
                        </a14:imgEffect>
                      </a14:imgLayer>
                    </a14:imgProps>
                  </a:ext>
                  <a:ext uri="{28A0092B-C50C-407E-A947-70E740481C1C}">
                    <a14:useLocalDpi xmlns:a14="http://schemas.microsoft.com/office/drawing/2010/main" val="0"/>
                  </a:ext>
                </a:extLst>
              </a:blip>
              <a:stretch>
                <a:fillRect/>
              </a:stretch>
            </p:blipFill>
            <p:spPr>
              <a:xfrm>
                <a:off x="3716901" y="4526118"/>
                <a:ext cx="3464012" cy="1306062"/>
              </a:xfrm>
              <a:prstGeom prst="rect">
                <a:avLst/>
              </a:prstGeom>
              <a:effectLst>
                <a:outerShdw blurRad="50800" dist="63500" dir="8100000" algn="tr" rotWithShape="0">
                  <a:prstClr val="black">
                    <a:alpha val="40000"/>
                  </a:prstClr>
                </a:outerShdw>
              </a:effectLst>
            </p:spPr>
          </p:pic>
          <p:pic>
            <p:nvPicPr>
              <p:cNvPr id="29" name="Picture 16">
                <a:extLst>
                  <a:ext uri="{FF2B5EF4-FFF2-40B4-BE49-F238E27FC236}">
                    <a16:creationId xmlns:a16="http://schemas.microsoft.com/office/drawing/2014/main" id="{FA6649B1-5537-089E-8839-2EF598A7ED6D}"/>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16000"/>
                        </a14:imgEffect>
                      </a14:imgLayer>
                    </a14:imgProps>
                  </a:ext>
                  <a:ext uri="{28A0092B-C50C-407E-A947-70E740481C1C}">
                    <a14:useLocalDpi xmlns:a14="http://schemas.microsoft.com/office/drawing/2010/main" val="0"/>
                  </a:ext>
                </a:extLst>
              </a:blip>
              <a:stretch>
                <a:fillRect/>
              </a:stretch>
            </p:blipFill>
            <p:spPr>
              <a:xfrm>
                <a:off x="7004215" y="4145825"/>
                <a:ext cx="2527589" cy="1747744"/>
              </a:xfrm>
              <a:prstGeom prst="rect">
                <a:avLst/>
              </a:prstGeom>
            </p:spPr>
          </p:pic>
          <p:pic>
            <p:nvPicPr>
              <p:cNvPr id="25" name="Picture 15">
                <a:extLst>
                  <a:ext uri="{FF2B5EF4-FFF2-40B4-BE49-F238E27FC236}">
                    <a16:creationId xmlns:a16="http://schemas.microsoft.com/office/drawing/2014/main" id="{6C6C1277-9D93-E0B5-1EDA-813FFB0EDBBD}"/>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436635" y="2888596"/>
                <a:ext cx="3211709" cy="1534175"/>
              </a:xfrm>
              <a:prstGeom prst="rect">
                <a:avLst/>
              </a:prstGeom>
            </p:spPr>
          </p:pic>
        </p:grpSp>
        <p:pic>
          <p:nvPicPr>
            <p:cNvPr id="45" name="Immagine 44" descr="Immagine che contiene bus, treno, acciaio, metropolitana">
              <a:extLst>
                <a:ext uri="{FF2B5EF4-FFF2-40B4-BE49-F238E27FC236}">
                  <a16:creationId xmlns:a16="http://schemas.microsoft.com/office/drawing/2014/main" id="{416A6C02-9069-3DCD-F200-97ED5ADE7CA9}"/>
                </a:ext>
              </a:extLst>
            </p:cNvPr>
            <p:cNvPicPr>
              <a:picLocks noChangeAspect="1"/>
            </p:cNvPicPr>
            <p:nvPr/>
          </p:nvPicPr>
          <p:blipFill rotWithShape="1">
            <a:blip r:embed="rId12"/>
            <a:srcRect b="52823"/>
            <a:stretch/>
          </p:blipFill>
          <p:spPr>
            <a:xfrm>
              <a:off x="140637" y="2218624"/>
              <a:ext cx="3287590" cy="1675950"/>
            </a:xfrm>
            <a:prstGeom prst="rect">
              <a:avLst/>
            </a:prstGeom>
          </p:spPr>
        </p:pic>
      </p:grpSp>
      <p:sp>
        <p:nvSpPr>
          <p:cNvPr id="46" name="Rettangolo 11">
            <a:extLst>
              <a:ext uri="{FF2B5EF4-FFF2-40B4-BE49-F238E27FC236}">
                <a16:creationId xmlns:a16="http://schemas.microsoft.com/office/drawing/2014/main" id="{54401387-1A43-E341-B343-883AB21EAE8C}"/>
              </a:ext>
            </a:extLst>
          </p:cNvPr>
          <p:cNvSpPr/>
          <p:nvPr/>
        </p:nvSpPr>
        <p:spPr>
          <a:xfrm>
            <a:off x="0" y="1286514"/>
            <a:ext cx="12192000" cy="400110"/>
          </a:xfrm>
          <a:prstGeom prst="rect">
            <a:avLst/>
          </a:prstGeom>
          <a:solidFill>
            <a:schemeClr val="accent1">
              <a:lumMod val="20000"/>
              <a:lumOff val="80000"/>
              <a:alpha val="39000"/>
            </a:schemeClr>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it-IT" sz="2000" b="1" i="1" u="none" strike="noStrike" kern="1200" cap="none" spc="0" normalizeH="0" baseline="0" noProof="0" dirty="0">
                <a:ln>
                  <a:noFill/>
                </a:ln>
                <a:solidFill>
                  <a:schemeClr val="bg1"/>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Thanks to all participants (INFN, UKRI, ELI-ERIC, CNRS, DESY, UOXF, LMU, IST, CLPU)</a:t>
            </a:r>
          </a:p>
        </p:txBody>
      </p:sp>
      <p:sp>
        <p:nvSpPr>
          <p:cNvPr id="2" name="Rettangolo 11">
            <a:extLst>
              <a:ext uri="{FF2B5EF4-FFF2-40B4-BE49-F238E27FC236}">
                <a16:creationId xmlns:a16="http://schemas.microsoft.com/office/drawing/2014/main" id="{E60050AA-3A19-27C9-F432-D0C62D9C6ED3}"/>
              </a:ext>
            </a:extLst>
          </p:cNvPr>
          <p:cNvSpPr/>
          <p:nvPr/>
        </p:nvSpPr>
        <p:spPr>
          <a:xfrm>
            <a:off x="-132272" y="5486877"/>
            <a:ext cx="12192000" cy="769441"/>
          </a:xfrm>
          <a:prstGeom prst="rect">
            <a:avLst/>
          </a:prstGeom>
          <a:solidFill>
            <a:schemeClr val="accent1">
              <a:lumMod val="20000"/>
              <a:lumOff val="80000"/>
              <a:alpha val="39000"/>
            </a:schemeClr>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it-IT" sz="4400" b="1" i="1" u="none" strike="noStrike" kern="1200" cap="none" spc="0" normalizeH="0" baseline="0" noProof="0" dirty="0">
                <a:ln>
                  <a:noFill/>
                </a:ln>
                <a:solidFill>
                  <a:schemeClr val="bg1"/>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Thank you for your attention</a:t>
            </a:r>
          </a:p>
        </p:txBody>
      </p:sp>
    </p:spTree>
    <p:extLst>
      <p:ext uri="{BB962C8B-B14F-4D97-AF65-F5344CB8AC3E}">
        <p14:creationId xmlns:p14="http://schemas.microsoft.com/office/powerpoint/2010/main" val="1859472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F3045B-3F82-D68C-1E0E-7950F2A04F0D}"/>
              </a:ext>
            </a:extLst>
          </p:cNvPr>
          <p:cNvSpPr>
            <a:spLocks noGrp="1"/>
          </p:cNvSpPr>
          <p:nvPr>
            <p:ph type="sldNum" sz="quarter" idx="12"/>
          </p:nvPr>
        </p:nvSpPr>
        <p:spPr>
          <a:xfrm>
            <a:off x="9111673" y="6480789"/>
            <a:ext cx="2743200" cy="365125"/>
          </a:xfrm>
        </p:spPr>
        <p:txBody>
          <a:bodyPr/>
          <a:lstStyle/>
          <a:p>
            <a:fld id="{3A3A6714-3D1F-4857-9904-D935B84167FA}" type="slidenum">
              <a:rPr lang="en-GB" smtClean="0"/>
              <a:pPr/>
              <a:t>19</a:t>
            </a:fld>
            <a:endParaRPr lang="en-GB"/>
          </a:p>
        </p:txBody>
      </p:sp>
      <p:sp>
        <p:nvSpPr>
          <p:cNvPr id="5" name="Footer Placeholder 4">
            <a:extLst>
              <a:ext uri="{FF2B5EF4-FFF2-40B4-BE49-F238E27FC236}">
                <a16:creationId xmlns:a16="http://schemas.microsoft.com/office/drawing/2014/main" id="{B7E80CC8-7069-899F-09B0-8D0E5C62D218}"/>
              </a:ext>
            </a:extLst>
          </p:cNvPr>
          <p:cNvSpPr>
            <a:spLocks noGrp="1"/>
          </p:cNvSpPr>
          <p:nvPr>
            <p:ph type="ftr" sz="quarter" idx="13"/>
          </p:nvPr>
        </p:nvSpPr>
        <p:spPr>
          <a:xfrm>
            <a:off x="410543" y="6462572"/>
            <a:ext cx="4256347" cy="365125"/>
          </a:xfrm>
        </p:spPr>
        <p:txBody>
          <a:bodyPr/>
          <a:lstStyle/>
          <a:p>
            <a:pPr algn="l"/>
            <a:r>
              <a:rPr lang="en-GB" dirty="0"/>
              <a:t>A. Biagioni</a:t>
            </a:r>
            <a:r>
              <a:rPr lang="en-GB" i="0" dirty="0"/>
              <a:t> | </a:t>
            </a:r>
            <a:r>
              <a:rPr lang="en-GB" dirty="0"/>
              <a:t>PACRI kick off meeting </a:t>
            </a:r>
            <a:r>
              <a:rPr lang="en-GB" i="0" dirty="0"/>
              <a:t>| 12 – 14 March 2025 Trieste</a:t>
            </a:r>
          </a:p>
        </p:txBody>
      </p:sp>
      <p:sp>
        <p:nvSpPr>
          <p:cNvPr id="6" name="Title 2">
            <a:extLst>
              <a:ext uri="{FF2B5EF4-FFF2-40B4-BE49-F238E27FC236}">
                <a16:creationId xmlns:a16="http://schemas.microsoft.com/office/drawing/2014/main" id="{1DAB4805-E0D6-4C72-8189-D0F671E31F9B}"/>
              </a:ext>
            </a:extLst>
          </p:cNvPr>
          <p:cNvSpPr>
            <a:spLocks noGrp="1"/>
          </p:cNvSpPr>
          <p:nvPr>
            <p:ph type="title"/>
          </p:nvPr>
        </p:nvSpPr>
        <p:spPr>
          <a:xfrm>
            <a:off x="2115127" y="12086"/>
            <a:ext cx="7961747" cy="968989"/>
          </a:xfrm>
        </p:spPr>
        <p:txBody>
          <a:bodyPr/>
          <a:lstStyle/>
          <a:p>
            <a:endParaRPr lang="en-GB" dirty="0"/>
          </a:p>
        </p:txBody>
      </p:sp>
    </p:spTree>
    <p:extLst>
      <p:ext uri="{BB962C8B-B14F-4D97-AF65-F5344CB8AC3E}">
        <p14:creationId xmlns:p14="http://schemas.microsoft.com/office/powerpoint/2010/main" val="2115414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76AF4-EE5B-CEC1-8B91-822539FD1206}"/>
            </a:ext>
          </a:extLst>
        </p:cNvPr>
        <p:cNvGrpSpPr/>
        <p:nvPr/>
      </p:nvGrpSpPr>
      <p:grpSpPr>
        <a:xfrm>
          <a:off x="0" y="0"/>
          <a:ext cx="0" cy="0"/>
          <a:chOff x="0" y="0"/>
          <a:chExt cx="0" cy="0"/>
        </a:xfrm>
      </p:grpSpPr>
      <p:sp>
        <p:nvSpPr>
          <p:cNvPr id="7" name="Rettangolo con angoli arrotondati 6">
            <a:extLst>
              <a:ext uri="{FF2B5EF4-FFF2-40B4-BE49-F238E27FC236}">
                <a16:creationId xmlns:a16="http://schemas.microsoft.com/office/drawing/2014/main" id="{79C71BC5-8CDC-4ECF-1498-4CD21464EFD3}"/>
              </a:ext>
            </a:extLst>
          </p:cNvPr>
          <p:cNvSpPr/>
          <p:nvPr/>
        </p:nvSpPr>
        <p:spPr>
          <a:xfrm>
            <a:off x="1612488" y="3814922"/>
            <a:ext cx="6351639" cy="370358"/>
          </a:xfrm>
          <a:prstGeom prst="roundRect">
            <a:avLst/>
          </a:prstGeom>
          <a:solidFill>
            <a:srgbClr val="DDE9F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Title 2">
            <a:extLst>
              <a:ext uri="{FF2B5EF4-FFF2-40B4-BE49-F238E27FC236}">
                <a16:creationId xmlns:a16="http://schemas.microsoft.com/office/drawing/2014/main" id="{0681E526-A3E6-9AF3-8749-8A87A6A464D6}"/>
              </a:ext>
            </a:extLst>
          </p:cNvPr>
          <p:cNvSpPr>
            <a:spLocks noGrp="1"/>
          </p:cNvSpPr>
          <p:nvPr>
            <p:ph type="title"/>
          </p:nvPr>
        </p:nvSpPr>
        <p:spPr>
          <a:xfrm>
            <a:off x="2115127" y="0"/>
            <a:ext cx="8909431" cy="1009208"/>
          </a:xfrm>
        </p:spPr>
        <p:txBody>
          <a:bodyPr>
            <a:normAutofit/>
          </a:bodyPr>
          <a:lstStyle/>
          <a:p>
            <a:r>
              <a:rPr lang="en-US" sz="3200" dirty="0"/>
              <a:t>WP4 - High repetition rate plasma structures</a:t>
            </a:r>
            <a:endParaRPr lang="en-GB" sz="3200" dirty="0"/>
          </a:p>
        </p:txBody>
      </p:sp>
      <p:sp>
        <p:nvSpPr>
          <p:cNvPr id="4" name="Slide Number Placeholder 3">
            <a:extLst>
              <a:ext uri="{FF2B5EF4-FFF2-40B4-BE49-F238E27FC236}">
                <a16:creationId xmlns:a16="http://schemas.microsoft.com/office/drawing/2014/main" id="{3FC4FCE0-5A72-FC48-7A25-78F796AA1041}"/>
              </a:ext>
            </a:extLst>
          </p:cNvPr>
          <p:cNvSpPr>
            <a:spLocks noGrp="1"/>
          </p:cNvSpPr>
          <p:nvPr>
            <p:ph type="sldNum" sz="quarter" idx="12"/>
          </p:nvPr>
        </p:nvSpPr>
        <p:spPr/>
        <p:txBody>
          <a:bodyPr/>
          <a:lstStyle/>
          <a:p>
            <a:fld id="{3A3A6714-3D1F-4857-9904-D935B84167FA}" type="slidenum">
              <a:rPr lang="en-GB" smtClean="0"/>
              <a:pPr/>
              <a:t>2</a:t>
            </a:fld>
            <a:endParaRPr lang="en-GB"/>
          </a:p>
        </p:txBody>
      </p:sp>
      <p:sp>
        <p:nvSpPr>
          <p:cNvPr id="6" name="Footer Placeholder 4">
            <a:extLst>
              <a:ext uri="{FF2B5EF4-FFF2-40B4-BE49-F238E27FC236}">
                <a16:creationId xmlns:a16="http://schemas.microsoft.com/office/drawing/2014/main" id="{111C39B6-9938-2890-5997-02DD598ACC6E}"/>
              </a:ext>
            </a:extLst>
          </p:cNvPr>
          <p:cNvSpPr>
            <a:spLocks noGrp="1"/>
          </p:cNvSpPr>
          <p:nvPr>
            <p:ph type="ftr" sz="quarter" idx="13"/>
          </p:nvPr>
        </p:nvSpPr>
        <p:spPr>
          <a:xfrm>
            <a:off x="410543" y="6462572"/>
            <a:ext cx="4256347" cy="365125"/>
          </a:xfrm>
        </p:spPr>
        <p:txBody>
          <a:bodyPr/>
          <a:lstStyle/>
          <a:p>
            <a:pPr algn="l"/>
            <a:r>
              <a:rPr lang="en-GB" dirty="0"/>
              <a:t>A. Biagioni</a:t>
            </a:r>
            <a:r>
              <a:rPr lang="en-GB" i="0" dirty="0"/>
              <a:t> | </a:t>
            </a:r>
            <a:r>
              <a:rPr lang="en-GB" dirty="0"/>
              <a:t>PACRI kick off meeting </a:t>
            </a:r>
            <a:r>
              <a:rPr lang="en-GB" i="0" dirty="0"/>
              <a:t>| 12 – 14 March 2025 Trieste</a:t>
            </a:r>
          </a:p>
        </p:txBody>
      </p:sp>
      <p:sp>
        <p:nvSpPr>
          <p:cNvPr id="8" name="CasellaDiTesto 7">
            <a:extLst>
              <a:ext uri="{FF2B5EF4-FFF2-40B4-BE49-F238E27FC236}">
                <a16:creationId xmlns:a16="http://schemas.microsoft.com/office/drawing/2014/main" id="{531C32F3-FF7D-6F37-5B83-212186420AED}"/>
              </a:ext>
            </a:extLst>
          </p:cNvPr>
          <p:cNvSpPr txBox="1"/>
          <p:nvPr/>
        </p:nvSpPr>
        <p:spPr>
          <a:xfrm>
            <a:off x="734761" y="2987331"/>
            <a:ext cx="8871354" cy="1631216"/>
          </a:xfrm>
          <a:prstGeom prst="rect">
            <a:avLst/>
          </a:prstGeom>
          <a:noFill/>
          <a:ln w="25400">
            <a:solidFill>
              <a:srgbClr val="FF0000"/>
            </a:solidFill>
          </a:ln>
        </p:spPr>
        <p:txBody>
          <a:bodyPr wrap="square">
            <a:spAutoFit/>
          </a:bodyPr>
          <a:lstStyle/>
          <a:p>
            <a:r>
              <a:rPr lang="it-IT" sz="2800" b="1" dirty="0">
                <a:latin typeface="Arial" panose="020B0604020202020204" pitchFamily="34" charset="0"/>
                <a:cs typeface="Arial" panose="020B0604020202020204" pitchFamily="34" charset="0"/>
              </a:rPr>
              <a:t>Plasma </a:t>
            </a:r>
            <a:r>
              <a:rPr lang="it-IT" sz="2800" b="1" dirty="0" err="1">
                <a:latin typeface="Arial" panose="020B0604020202020204" pitchFamily="34" charset="0"/>
                <a:cs typeface="Arial" panose="020B0604020202020204" pitchFamily="34" charset="0"/>
              </a:rPr>
              <a:t>acceleration</a:t>
            </a:r>
            <a:endParaRPr lang="it-IT" sz="2800" b="1" dirty="0">
              <a:latin typeface="Arial" panose="020B0604020202020204" pitchFamily="34" charset="0"/>
              <a:cs typeface="Arial" panose="020B0604020202020204" pitchFamily="34" charset="0"/>
            </a:endParaRPr>
          </a:p>
          <a:p>
            <a:pPr marL="1371600" lvl="2" indent="-457200">
              <a:buFont typeface="Wingdings" panose="05000000000000000000" pitchFamily="2" charset="2"/>
              <a:buChar char="§"/>
            </a:pPr>
            <a:r>
              <a:rPr lang="en-US" sz="2400" i="0" u="none" strike="noStrike" baseline="0" dirty="0">
                <a:latin typeface="Calibri-Bold"/>
              </a:rPr>
              <a:t>WP3 Plasma accelerator theory and simulations</a:t>
            </a:r>
          </a:p>
          <a:p>
            <a:pPr marL="1371600" lvl="2" indent="-457200">
              <a:buFont typeface="Wingdings" panose="05000000000000000000" pitchFamily="2" charset="2"/>
              <a:buChar char="§"/>
            </a:pPr>
            <a:r>
              <a:rPr lang="en-US" sz="2400" b="1" i="0" u="none" strike="noStrike" baseline="0" dirty="0">
                <a:latin typeface="Calibri-Bold"/>
              </a:rPr>
              <a:t>WP4 High repetition rate plasma structures</a:t>
            </a:r>
            <a:endParaRPr lang="en-US" sz="2400" b="1" dirty="0">
              <a:latin typeface="Calibri-Bold"/>
            </a:endParaRPr>
          </a:p>
          <a:p>
            <a:pPr marL="1371600" lvl="2" indent="-457200">
              <a:buFont typeface="Wingdings" panose="05000000000000000000" pitchFamily="2" charset="2"/>
              <a:buChar char="§"/>
            </a:pPr>
            <a:r>
              <a:rPr lang="it-IT" sz="2400" i="0" u="none" strike="noStrike" baseline="0" dirty="0">
                <a:latin typeface="Calibri-Bold"/>
              </a:rPr>
              <a:t>WP5 Plasma Accelerator </a:t>
            </a:r>
            <a:r>
              <a:rPr lang="it-IT" sz="2400" i="0" u="none" strike="noStrike" baseline="0" dirty="0" err="1">
                <a:latin typeface="Calibri-Bold"/>
              </a:rPr>
              <a:t>diagnostics</a:t>
            </a:r>
            <a:r>
              <a:rPr lang="it-IT" sz="2400" i="0" u="none" strike="noStrike" baseline="0" dirty="0">
                <a:latin typeface="Calibri-Bold"/>
              </a:rPr>
              <a:t> and </a:t>
            </a:r>
            <a:r>
              <a:rPr lang="it-IT" sz="2400" i="0" u="none" strike="noStrike" baseline="0" dirty="0" err="1">
                <a:latin typeface="Calibri-Bold"/>
              </a:rPr>
              <a:t>instrumentation</a:t>
            </a:r>
            <a:endParaRPr lang="it-IT" sz="2400" dirty="0">
              <a:latin typeface="Arial" panose="020B0604020202020204" pitchFamily="34" charset="0"/>
              <a:cs typeface="Arial" panose="020B0604020202020204" pitchFamily="34" charset="0"/>
            </a:endParaRPr>
          </a:p>
        </p:txBody>
      </p:sp>
      <p:sp>
        <p:nvSpPr>
          <p:cNvPr id="16" name="CasellaDiTesto 15">
            <a:extLst>
              <a:ext uri="{FF2B5EF4-FFF2-40B4-BE49-F238E27FC236}">
                <a16:creationId xmlns:a16="http://schemas.microsoft.com/office/drawing/2014/main" id="{77D0C32B-274D-3F0E-9C82-50425A3EC9ED}"/>
              </a:ext>
            </a:extLst>
          </p:cNvPr>
          <p:cNvSpPr txBox="1"/>
          <p:nvPr/>
        </p:nvSpPr>
        <p:spPr>
          <a:xfrm>
            <a:off x="1043191" y="1217700"/>
            <a:ext cx="10560355" cy="1569660"/>
          </a:xfrm>
          <a:prstGeom prst="rect">
            <a:avLst/>
          </a:prstGeom>
          <a:noFill/>
        </p:spPr>
        <p:txBody>
          <a:bodyPr wrap="square">
            <a:spAutoFit/>
          </a:bodyPr>
          <a:lstStyle/>
          <a:p>
            <a:pPr algn="l"/>
            <a:r>
              <a:rPr lang="en-US" sz="2400" b="1" i="0" u="none" strike="noStrike" baseline="0" dirty="0">
                <a:latin typeface="Calibri" panose="020F0502020204030204" pitchFamily="34" charset="0"/>
              </a:rPr>
              <a:t>Three key thematic areas have been selected for being addressed within PACRI</a:t>
            </a:r>
            <a:endParaRPr lang="en-US" sz="2400" b="1" dirty="0">
              <a:latin typeface="Calibri" panose="020F0502020204030204" pitchFamily="34" charset="0"/>
            </a:endParaRPr>
          </a:p>
          <a:p>
            <a:pPr marL="342900" indent="-342900" algn="l">
              <a:buFont typeface="+mj-lt"/>
              <a:buAutoNum type="arabicPeriod"/>
            </a:pPr>
            <a:r>
              <a:rPr lang="it-IT" sz="2400" b="0" i="0" u="none" strike="noStrike" baseline="0" dirty="0">
                <a:latin typeface="Calibri" panose="020F0502020204030204" pitchFamily="34" charset="0"/>
              </a:rPr>
              <a:t>Plasma </a:t>
            </a:r>
            <a:r>
              <a:rPr lang="it-IT" sz="2400" b="0" i="0" u="none" strike="noStrike" baseline="0" dirty="0" err="1">
                <a:latin typeface="Calibri" panose="020F0502020204030204" pitchFamily="34" charset="0"/>
              </a:rPr>
              <a:t>acceleration</a:t>
            </a:r>
            <a:endParaRPr lang="it-IT" sz="2400" dirty="0">
              <a:latin typeface="Calibri" panose="020F0502020204030204" pitchFamily="34" charset="0"/>
            </a:endParaRPr>
          </a:p>
          <a:p>
            <a:pPr marL="342900" indent="-342900" algn="l">
              <a:buFont typeface="+mj-lt"/>
              <a:buAutoNum type="arabicPeriod"/>
            </a:pPr>
            <a:r>
              <a:rPr lang="en-US" sz="2400" b="0" i="0" u="none" strike="noStrike" baseline="0" dirty="0">
                <a:latin typeface="Calibri" panose="020F0502020204030204" pitchFamily="34" charset="0"/>
              </a:rPr>
              <a:t>RF normal conducting accelerator technology</a:t>
            </a:r>
          </a:p>
          <a:p>
            <a:pPr marL="342900" indent="-342900" algn="l">
              <a:buFont typeface="+mj-lt"/>
              <a:buAutoNum type="arabicPeriod"/>
            </a:pPr>
            <a:r>
              <a:rPr lang="en-US" sz="2400" b="0" i="0" u="none" strike="noStrike" baseline="0" dirty="0">
                <a:latin typeface="Calibri" panose="020F0502020204030204" pitchFamily="34" charset="0"/>
              </a:rPr>
              <a:t>High power, ultrashort pulse laser technology</a:t>
            </a:r>
            <a:endParaRPr lang="it-IT" sz="2400" dirty="0"/>
          </a:p>
        </p:txBody>
      </p:sp>
      <p:sp>
        <p:nvSpPr>
          <p:cNvPr id="2" name="Rettangolo 1">
            <a:extLst>
              <a:ext uri="{FF2B5EF4-FFF2-40B4-BE49-F238E27FC236}">
                <a16:creationId xmlns:a16="http://schemas.microsoft.com/office/drawing/2014/main" id="{A5F1100F-C86D-E379-4F37-5C9DEA858370}"/>
              </a:ext>
            </a:extLst>
          </p:cNvPr>
          <p:cNvSpPr/>
          <p:nvPr/>
        </p:nvSpPr>
        <p:spPr>
          <a:xfrm>
            <a:off x="1043191" y="1613702"/>
            <a:ext cx="3055374" cy="396815"/>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Picture 3">
            <a:extLst>
              <a:ext uri="{FF2B5EF4-FFF2-40B4-BE49-F238E27FC236}">
                <a16:creationId xmlns:a16="http://schemas.microsoft.com/office/drawing/2014/main" id="{872E849A-D581-30D3-217E-AD1358CC36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0794" y="5203194"/>
            <a:ext cx="1779090" cy="826111"/>
          </a:xfrm>
          <a:prstGeom prst="rect">
            <a:avLst/>
          </a:prstGeom>
          <a:effectLst>
            <a:outerShdw blurRad="50800" dist="63500" dir="13500000" algn="br" rotWithShape="0">
              <a:prstClr val="black">
                <a:alpha val="40000"/>
              </a:prstClr>
            </a:outerShdw>
          </a:effectLst>
        </p:spPr>
      </p:pic>
      <p:grpSp>
        <p:nvGrpSpPr>
          <p:cNvPr id="10" name="Group 33">
            <a:extLst>
              <a:ext uri="{FF2B5EF4-FFF2-40B4-BE49-F238E27FC236}">
                <a16:creationId xmlns:a16="http://schemas.microsoft.com/office/drawing/2014/main" id="{7FB17E6E-FDD0-D9FD-4D1C-DEE9CF77A536}"/>
              </a:ext>
            </a:extLst>
          </p:cNvPr>
          <p:cNvGrpSpPr/>
          <p:nvPr/>
        </p:nvGrpSpPr>
        <p:grpSpPr>
          <a:xfrm>
            <a:off x="3114870" y="5104270"/>
            <a:ext cx="2527589" cy="1027793"/>
            <a:chOff x="416308" y="5714148"/>
            <a:chExt cx="2995308" cy="1126554"/>
          </a:xfrm>
          <a:effectLst>
            <a:outerShdw blurRad="50800" dist="88900" dir="18900000" algn="bl" rotWithShape="0">
              <a:prstClr val="black">
                <a:alpha val="40000"/>
              </a:prstClr>
            </a:outerShdw>
          </a:effectLst>
        </p:grpSpPr>
        <p:pic>
          <p:nvPicPr>
            <p:cNvPr id="11" name="Picture 17">
              <a:extLst>
                <a:ext uri="{FF2B5EF4-FFF2-40B4-BE49-F238E27FC236}">
                  <a16:creationId xmlns:a16="http://schemas.microsoft.com/office/drawing/2014/main" id="{DA0DD016-D2BC-DEA1-03B7-9172099B957F}"/>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9000"/>
                      </a14:imgEffect>
                    </a14:imgLayer>
                  </a14:imgProps>
                </a:ext>
                <a:ext uri="{28A0092B-C50C-407E-A947-70E740481C1C}">
                  <a14:useLocalDpi xmlns:a14="http://schemas.microsoft.com/office/drawing/2010/main" val="0"/>
                </a:ext>
              </a:extLst>
            </a:blip>
            <a:stretch>
              <a:fillRect/>
            </a:stretch>
          </p:blipFill>
          <p:spPr>
            <a:xfrm>
              <a:off x="416308" y="5714148"/>
              <a:ext cx="2995308" cy="1126554"/>
            </a:xfrm>
            <a:prstGeom prst="rect">
              <a:avLst/>
            </a:prstGeom>
            <a:effectLst>
              <a:outerShdw blurRad="50800" dist="63500" dir="8100000" algn="tr" rotWithShape="0">
                <a:prstClr val="black">
                  <a:alpha val="40000"/>
                </a:prstClr>
              </a:outerShdw>
            </a:effectLst>
          </p:spPr>
        </p:pic>
        <p:pic>
          <p:nvPicPr>
            <p:cNvPr id="12" name="Picture 26">
              <a:extLst>
                <a:ext uri="{FF2B5EF4-FFF2-40B4-BE49-F238E27FC236}">
                  <a16:creationId xmlns:a16="http://schemas.microsoft.com/office/drawing/2014/main" id="{2E67ABEF-7B05-307B-C362-D98FC4DC657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264" t="44890" r="3683" b="2125"/>
            <a:stretch/>
          </p:blipFill>
          <p:spPr>
            <a:xfrm>
              <a:off x="2841762" y="6410573"/>
              <a:ext cx="353818" cy="392163"/>
            </a:xfrm>
            <a:prstGeom prst="rect">
              <a:avLst/>
            </a:prstGeom>
          </p:spPr>
        </p:pic>
      </p:grpSp>
      <p:grpSp>
        <p:nvGrpSpPr>
          <p:cNvPr id="13" name="Group 29">
            <a:extLst>
              <a:ext uri="{FF2B5EF4-FFF2-40B4-BE49-F238E27FC236}">
                <a16:creationId xmlns:a16="http://schemas.microsoft.com/office/drawing/2014/main" id="{3A0672BF-29C3-DF3A-B995-E701A23D0236}"/>
              </a:ext>
            </a:extLst>
          </p:cNvPr>
          <p:cNvGrpSpPr/>
          <p:nvPr/>
        </p:nvGrpSpPr>
        <p:grpSpPr>
          <a:xfrm>
            <a:off x="6549543" y="4966008"/>
            <a:ext cx="1750842" cy="1248634"/>
            <a:chOff x="3663876" y="5111644"/>
            <a:chExt cx="1992304" cy="1602127"/>
          </a:xfrm>
          <a:effectLst>
            <a:outerShdw blurRad="50800" dist="63500" dir="2700000" algn="tl" rotWithShape="0">
              <a:prstClr val="black">
                <a:alpha val="40000"/>
              </a:prstClr>
            </a:outerShdw>
          </a:effectLst>
        </p:grpSpPr>
        <p:pic>
          <p:nvPicPr>
            <p:cNvPr id="15" name="Picture 16">
              <a:extLst>
                <a:ext uri="{FF2B5EF4-FFF2-40B4-BE49-F238E27FC236}">
                  <a16:creationId xmlns:a16="http://schemas.microsoft.com/office/drawing/2014/main" id="{CADB7607-4D1B-C913-1004-E738D29B24A0}"/>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6000"/>
                      </a14:imgEffect>
                    </a14:imgLayer>
                  </a14:imgProps>
                </a:ext>
                <a:ext uri="{28A0092B-C50C-407E-A947-70E740481C1C}">
                  <a14:useLocalDpi xmlns:a14="http://schemas.microsoft.com/office/drawing/2010/main" val="0"/>
                </a:ext>
              </a:extLst>
            </a:blip>
            <a:stretch>
              <a:fillRect/>
            </a:stretch>
          </p:blipFill>
          <p:spPr>
            <a:xfrm>
              <a:off x="3663876" y="5111644"/>
              <a:ext cx="1992304" cy="1602127"/>
            </a:xfrm>
            <a:prstGeom prst="rect">
              <a:avLst/>
            </a:prstGeom>
          </p:spPr>
        </p:pic>
        <p:pic>
          <p:nvPicPr>
            <p:cNvPr id="17" name="Picture 27">
              <a:extLst>
                <a:ext uri="{FF2B5EF4-FFF2-40B4-BE49-F238E27FC236}">
                  <a16:creationId xmlns:a16="http://schemas.microsoft.com/office/drawing/2014/main" id="{4C292233-05D3-42C5-1D10-AF0BF00FB96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5323" y="6335109"/>
              <a:ext cx="428201" cy="347281"/>
            </a:xfrm>
            <a:prstGeom prst="rect">
              <a:avLst/>
            </a:prstGeom>
          </p:spPr>
        </p:pic>
      </p:grpSp>
      <p:grpSp>
        <p:nvGrpSpPr>
          <p:cNvPr id="18" name="Group 32">
            <a:extLst>
              <a:ext uri="{FF2B5EF4-FFF2-40B4-BE49-F238E27FC236}">
                <a16:creationId xmlns:a16="http://schemas.microsoft.com/office/drawing/2014/main" id="{D48CE129-1BB1-4B1B-275C-90567FCA3D94}"/>
              </a:ext>
            </a:extLst>
          </p:cNvPr>
          <p:cNvGrpSpPr/>
          <p:nvPr/>
        </p:nvGrpSpPr>
        <p:grpSpPr>
          <a:xfrm>
            <a:off x="9380903" y="5021604"/>
            <a:ext cx="2204740" cy="1103070"/>
            <a:chOff x="129295" y="3931114"/>
            <a:chExt cx="3069733" cy="1365196"/>
          </a:xfrm>
          <a:effectLst>
            <a:outerShdw blurRad="50800" dist="63500" dir="18900000" algn="bl" rotWithShape="0">
              <a:prstClr val="black">
                <a:alpha val="40000"/>
              </a:prstClr>
            </a:outerShdw>
          </a:effectLst>
        </p:grpSpPr>
        <p:pic>
          <p:nvPicPr>
            <p:cNvPr id="19" name="Picture 15">
              <a:extLst>
                <a:ext uri="{FF2B5EF4-FFF2-40B4-BE49-F238E27FC236}">
                  <a16:creationId xmlns:a16="http://schemas.microsoft.com/office/drawing/2014/main" id="{D5B042EB-754E-C4A7-26FE-7C5FBF344A77}"/>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29295" y="3931114"/>
              <a:ext cx="3069733" cy="1365196"/>
            </a:xfrm>
            <a:prstGeom prst="rect">
              <a:avLst/>
            </a:prstGeom>
          </p:spPr>
        </p:pic>
        <p:pic>
          <p:nvPicPr>
            <p:cNvPr id="20" name="Picture 31">
              <a:extLst>
                <a:ext uri="{FF2B5EF4-FFF2-40B4-BE49-F238E27FC236}">
                  <a16:creationId xmlns:a16="http://schemas.microsoft.com/office/drawing/2014/main" id="{D7CFDB00-DAD2-A9DF-6BEA-113FAD7033A2}"/>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347" t="2110" r="48550" b="53519"/>
            <a:stretch/>
          </p:blipFill>
          <p:spPr>
            <a:xfrm>
              <a:off x="189221" y="3966472"/>
              <a:ext cx="516246" cy="468923"/>
            </a:xfrm>
            <a:prstGeom prst="rect">
              <a:avLst/>
            </a:prstGeom>
          </p:spPr>
        </p:pic>
      </p:grpSp>
      <p:sp>
        <p:nvSpPr>
          <p:cNvPr id="22" name="CasellaDiTesto 21">
            <a:extLst>
              <a:ext uri="{FF2B5EF4-FFF2-40B4-BE49-F238E27FC236}">
                <a16:creationId xmlns:a16="http://schemas.microsoft.com/office/drawing/2014/main" id="{361267B2-4898-EEA1-40A9-F580391E5EBA}"/>
              </a:ext>
            </a:extLst>
          </p:cNvPr>
          <p:cNvSpPr txBox="1"/>
          <p:nvPr/>
        </p:nvSpPr>
        <p:spPr>
          <a:xfrm>
            <a:off x="268458" y="4865507"/>
            <a:ext cx="932605" cy="369332"/>
          </a:xfrm>
          <a:prstGeom prst="rect">
            <a:avLst/>
          </a:prstGeom>
          <a:solidFill>
            <a:srgbClr val="FFFF00"/>
          </a:solidFill>
        </p:spPr>
        <p:txBody>
          <a:bodyPr wrap="square">
            <a:spAutoFit/>
          </a:bodyPr>
          <a:lstStyle/>
          <a:p>
            <a:r>
              <a:rPr lang="en-US" sz="1800" b="1" i="0" u="none" strike="noStrike" baseline="0" dirty="0">
                <a:latin typeface="Calibri-Bold"/>
              </a:rPr>
              <a:t>Gas jets</a:t>
            </a:r>
            <a:endParaRPr lang="it-IT" dirty="0"/>
          </a:p>
        </p:txBody>
      </p:sp>
      <p:sp>
        <p:nvSpPr>
          <p:cNvPr id="23" name="CasellaDiTesto 22">
            <a:extLst>
              <a:ext uri="{FF2B5EF4-FFF2-40B4-BE49-F238E27FC236}">
                <a16:creationId xmlns:a16="http://schemas.microsoft.com/office/drawing/2014/main" id="{41C86CF9-9032-D4B6-A16E-3B5395089A71}"/>
              </a:ext>
            </a:extLst>
          </p:cNvPr>
          <p:cNvSpPr txBox="1"/>
          <p:nvPr/>
        </p:nvSpPr>
        <p:spPr>
          <a:xfrm>
            <a:off x="4972738" y="4894228"/>
            <a:ext cx="1191630" cy="646331"/>
          </a:xfrm>
          <a:prstGeom prst="rect">
            <a:avLst/>
          </a:prstGeom>
          <a:solidFill>
            <a:srgbClr val="FFFF00"/>
          </a:solidFill>
        </p:spPr>
        <p:txBody>
          <a:bodyPr wrap="square">
            <a:spAutoFit/>
          </a:bodyPr>
          <a:lstStyle/>
          <a:p>
            <a:r>
              <a:rPr lang="en-US" b="1" dirty="0">
                <a:latin typeface="Calibri-Bold"/>
              </a:rPr>
              <a:t>HOFI Channels</a:t>
            </a:r>
            <a:endParaRPr lang="it-IT" dirty="0"/>
          </a:p>
        </p:txBody>
      </p:sp>
      <p:sp>
        <p:nvSpPr>
          <p:cNvPr id="24" name="CasellaDiTesto 23">
            <a:extLst>
              <a:ext uri="{FF2B5EF4-FFF2-40B4-BE49-F238E27FC236}">
                <a16:creationId xmlns:a16="http://schemas.microsoft.com/office/drawing/2014/main" id="{A7469CCF-F86A-1DDF-8AA3-79DAF7C510D0}"/>
              </a:ext>
            </a:extLst>
          </p:cNvPr>
          <p:cNvSpPr txBox="1"/>
          <p:nvPr/>
        </p:nvSpPr>
        <p:spPr>
          <a:xfrm>
            <a:off x="7964127" y="4989102"/>
            <a:ext cx="1039230" cy="369332"/>
          </a:xfrm>
          <a:prstGeom prst="rect">
            <a:avLst/>
          </a:prstGeom>
          <a:solidFill>
            <a:srgbClr val="FFFF00"/>
          </a:solidFill>
        </p:spPr>
        <p:txBody>
          <a:bodyPr wrap="square">
            <a:spAutoFit/>
          </a:bodyPr>
          <a:lstStyle/>
          <a:p>
            <a:r>
              <a:rPr lang="en-US" sz="1800" b="1" i="0" u="none" strike="noStrike" baseline="0" dirty="0">
                <a:latin typeface="Calibri-Bold"/>
              </a:rPr>
              <a:t>Gas Cells</a:t>
            </a:r>
            <a:endParaRPr lang="it-IT" dirty="0"/>
          </a:p>
        </p:txBody>
      </p:sp>
      <p:sp>
        <p:nvSpPr>
          <p:cNvPr id="25" name="CasellaDiTesto 24">
            <a:extLst>
              <a:ext uri="{FF2B5EF4-FFF2-40B4-BE49-F238E27FC236}">
                <a16:creationId xmlns:a16="http://schemas.microsoft.com/office/drawing/2014/main" id="{77D0ACE4-3747-08B6-DC37-61E4FB864753}"/>
              </a:ext>
            </a:extLst>
          </p:cNvPr>
          <p:cNvSpPr txBox="1"/>
          <p:nvPr/>
        </p:nvSpPr>
        <p:spPr>
          <a:xfrm>
            <a:off x="10838539" y="4642842"/>
            <a:ext cx="1201465" cy="646331"/>
          </a:xfrm>
          <a:prstGeom prst="rect">
            <a:avLst/>
          </a:prstGeom>
          <a:solidFill>
            <a:srgbClr val="FFFF00"/>
          </a:solidFill>
        </p:spPr>
        <p:txBody>
          <a:bodyPr wrap="square">
            <a:spAutoFit/>
          </a:bodyPr>
          <a:lstStyle/>
          <a:p>
            <a:r>
              <a:rPr lang="en-US" sz="1800" b="1" i="0" u="none" strike="noStrike" baseline="0" dirty="0">
                <a:latin typeface="Calibri-Bold"/>
              </a:rPr>
              <a:t>Discharge capillaries</a:t>
            </a:r>
            <a:endParaRPr lang="it-IT" dirty="0"/>
          </a:p>
        </p:txBody>
      </p:sp>
    </p:spTree>
    <p:extLst>
      <p:ext uri="{BB962C8B-B14F-4D97-AF65-F5344CB8AC3E}">
        <p14:creationId xmlns:p14="http://schemas.microsoft.com/office/powerpoint/2010/main" val="276755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4" presetClass="entr" presetSubtype="1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1000"/>
                                        <p:tgtEl>
                                          <p:spTgt spid="18"/>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27BDF4-4F51-471A-2BEF-90F513A996A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F990BD-6BE3-C04B-9504-822FD52CBC18}"/>
              </a:ext>
            </a:extLst>
          </p:cNvPr>
          <p:cNvSpPr>
            <a:spLocks noGrp="1"/>
          </p:cNvSpPr>
          <p:nvPr>
            <p:ph type="sldNum" sz="quarter" idx="12"/>
          </p:nvPr>
        </p:nvSpPr>
        <p:spPr>
          <a:xfrm>
            <a:off x="9111673" y="6480789"/>
            <a:ext cx="2743200" cy="365125"/>
          </a:xfrm>
        </p:spPr>
        <p:txBody>
          <a:bodyPr/>
          <a:lstStyle/>
          <a:p>
            <a:fld id="{3A3A6714-3D1F-4857-9904-D935B84167FA}" type="slidenum">
              <a:rPr lang="en-GB" smtClean="0"/>
              <a:pPr/>
              <a:t>20</a:t>
            </a:fld>
            <a:endParaRPr lang="en-GB" dirty="0"/>
          </a:p>
        </p:txBody>
      </p:sp>
      <p:sp>
        <p:nvSpPr>
          <p:cNvPr id="5" name="Footer Placeholder 4">
            <a:extLst>
              <a:ext uri="{FF2B5EF4-FFF2-40B4-BE49-F238E27FC236}">
                <a16:creationId xmlns:a16="http://schemas.microsoft.com/office/drawing/2014/main" id="{5314DB8E-A11E-CC69-DD7D-2EBC717D733C}"/>
              </a:ext>
            </a:extLst>
          </p:cNvPr>
          <p:cNvSpPr>
            <a:spLocks noGrp="1"/>
          </p:cNvSpPr>
          <p:nvPr>
            <p:ph type="ftr" sz="quarter" idx="13"/>
          </p:nvPr>
        </p:nvSpPr>
        <p:spPr>
          <a:xfrm>
            <a:off x="410543" y="6462572"/>
            <a:ext cx="4256347" cy="365125"/>
          </a:xfrm>
        </p:spPr>
        <p:txBody>
          <a:bodyPr/>
          <a:lstStyle/>
          <a:p>
            <a:pPr algn="l"/>
            <a:r>
              <a:rPr lang="en-GB" dirty="0"/>
              <a:t>A. Biagioni</a:t>
            </a:r>
            <a:r>
              <a:rPr lang="en-GB" i="0" dirty="0"/>
              <a:t> | </a:t>
            </a:r>
            <a:r>
              <a:rPr lang="en-GB" dirty="0"/>
              <a:t>PACRI kick off meeting </a:t>
            </a:r>
            <a:r>
              <a:rPr lang="en-GB" i="0" dirty="0"/>
              <a:t>| 12 – 14 March 2025 Trieste</a:t>
            </a:r>
          </a:p>
        </p:txBody>
      </p:sp>
      <p:grpSp>
        <p:nvGrpSpPr>
          <p:cNvPr id="44" name="Gruppo 43">
            <a:extLst>
              <a:ext uri="{FF2B5EF4-FFF2-40B4-BE49-F238E27FC236}">
                <a16:creationId xmlns:a16="http://schemas.microsoft.com/office/drawing/2014/main" id="{697A192C-EAC8-0795-D9F8-973C3098F3DE}"/>
              </a:ext>
            </a:extLst>
          </p:cNvPr>
          <p:cNvGrpSpPr/>
          <p:nvPr/>
        </p:nvGrpSpPr>
        <p:grpSpPr>
          <a:xfrm>
            <a:off x="345887" y="1186268"/>
            <a:ext cx="11601959" cy="3040426"/>
            <a:chOff x="409347" y="2853143"/>
            <a:chExt cx="11601959" cy="3040426"/>
          </a:xfrm>
        </p:grpSpPr>
        <p:pic>
          <p:nvPicPr>
            <p:cNvPr id="11" name="Picture 3">
              <a:extLst>
                <a:ext uri="{FF2B5EF4-FFF2-40B4-BE49-F238E27FC236}">
                  <a16:creationId xmlns:a16="http://schemas.microsoft.com/office/drawing/2014/main" id="{42834F58-35E4-B840-EA8E-DD4D5DB445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21292" y="2958507"/>
              <a:ext cx="2690014" cy="1249094"/>
            </a:xfrm>
            <a:prstGeom prst="rect">
              <a:avLst/>
            </a:prstGeom>
            <a:effectLst>
              <a:outerShdw blurRad="50800" dist="63500" dir="13500000" algn="br" rotWithShape="0">
                <a:prstClr val="black">
                  <a:alpha val="40000"/>
                </a:prstClr>
              </a:outerShdw>
            </a:effectLst>
          </p:spPr>
        </p:pic>
        <p:pic>
          <p:nvPicPr>
            <p:cNvPr id="38" name="Picture 23">
              <a:extLst>
                <a:ext uri="{FF2B5EF4-FFF2-40B4-BE49-F238E27FC236}">
                  <a16:creationId xmlns:a16="http://schemas.microsoft.com/office/drawing/2014/main" id="{5CC998EA-6E9B-99E2-E6DF-49158949CE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321" t="10684" r="11852" b="7163"/>
            <a:stretch/>
          </p:blipFill>
          <p:spPr>
            <a:xfrm>
              <a:off x="6342116" y="2853143"/>
              <a:ext cx="2947605" cy="1526453"/>
            </a:xfrm>
            <a:prstGeom prst="rect">
              <a:avLst/>
            </a:prstGeom>
            <a:effectLst>
              <a:outerShdw blurRad="50800" dist="38100" algn="l" rotWithShape="0">
                <a:prstClr val="black">
                  <a:alpha val="40000"/>
                </a:prstClr>
              </a:outerShdw>
            </a:effectLst>
          </p:spPr>
        </p:pic>
        <p:pic>
          <p:nvPicPr>
            <p:cNvPr id="36" name="Picture 18">
              <a:extLst>
                <a:ext uri="{FF2B5EF4-FFF2-40B4-BE49-F238E27FC236}">
                  <a16:creationId xmlns:a16="http://schemas.microsoft.com/office/drawing/2014/main" id="{CD5768D6-C7C1-6817-30A9-6168051E1B8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69" t="29474" r="9767" b="27643"/>
            <a:stretch/>
          </p:blipFill>
          <p:spPr>
            <a:xfrm>
              <a:off x="409347" y="4532376"/>
              <a:ext cx="3287589" cy="1274697"/>
            </a:xfrm>
            <a:prstGeom prst="rect">
              <a:avLst/>
            </a:prstGeom>
          </p:spPr>
        </p:pic>
        <p:grpSp>
          <p:nvGrpSpPr>
            <p:cNvPr id="15" name="Group 21">
              <a:extLst>
                <a:ext uri="{FF2B5EF4-FFF2-40B4-BE49-F238E27FC236}">
                  <a16:creationId xmlns:a16="http://schemas.microsoft.com/office/drawing/2014/main" id="{0F3C8FD3-D890-CC17-B70A-5CB1C95F2384}"/>
                </a:ext>
              </a:extLst>
            </p:cNvPr>
            <p:cNvGrpSpPr/>
            <p:nvPr/>
          </p:nvGrpSpPr>
          <p:grpSpPr>
            <a:xfrm>
              <a:off x="9551766" y="4357107"/>
              <a:ext cx="2409909" cy="1449971"/>
              <a:chOff x="5178980" y="4797885"/>
              <a:chExt cx="2229101" cy="1237589"/>
            </a:xfrm>
            <a:effectLst>
              <a:outerShdw blurRad="50800" dist="38100" dir="18900000" algn="bl" rotWithShape="0">
                <a:prstClr val="black">
                  <a:alpha val="40000"/>
                </a:prstClr>
              </a:outerShdw>
            </a:effectLst>
          </p:grpSpPr>
          <p:sp>
            <p:nvSpPr>
              <p:cNvPr id="33" name="Rectangle 12">
                <a:extLst>
                  <a:ext uri="{FF2B5EF4-FFF2-40B4-BE49-F238E27FC236}">
                    <a16:creationId xmlns:a16="http://schemas.microsoft.com/office/drawing/2014/main" id="{423F99E7-540A-8567-7554-8453CAD32830}"/>
                  </a:ext>
                </a:extLst>
              </p:cNvPr>
              <p:cNvSpPr/>
              <p:nvPr/>
            </p:nvSpPr>
            <p:spPr>
              <a:xfrm>
                <a:off x="7142778" y="5666142"/>
                <a:ext cx="184731" cy="369332"/>
              </a:xfrm>
              <a:prstGeom prst="rect">
                <a:avLst/>
              </a:prstGeom>
            </p:spPr>
            <p:txBody>
              <a:bodyPr wrap="non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t-IT" i="1" dirty="0">
                  <a:solidFill>
                    <a:schemeClr val="bg1"/>
                  </a:solidFill>
                </a:endParaRPr>
              </a:p>
            </p:txBody>
          </p:sp>
          <p:pic>
            <p:nvPicPr>
              <p:cNvPr id="34" name="Picture 22">
                <a:extLst>
                  <a:ext uri="{FF2B5EF4-FFF2-40B4-BE49-F238E27FC236}">
                    <a16:creationId xmlns:a16="http://schemas.microsoft.com/office/drawing/2014/main" id="{C550E680-B9AC-E407-8E23-F722064E0F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78980" y="4797885"/>
                <a:ext cx="2229101" cy="1208161"/>
              </a:xfrm>
              <a:prstGeom prst="rect">
                <a:avLst/>
              </a:prstGeom>
              <a:ln w="12700">
                <a:solidFill>
                  <a:schemeClr val="accent1">
                    <a:lumMod val="60000"/>
                    <a:lumOff val="40000"/>
                  </a:schemeClr>
                </a:solidFill>
              </a:ln>
            </p:spPr>
          </p:pic>
        </p:grpSp>
        <p:pic>
          <p:nvPicPr>
            <p:cNvPr id="31" name="Picture 17">
              <a:extLst>
                <a:ext uri="{FF2B5EF4-FFF2-40B4-BE49-F238E27FC236}">
                  <a16:creationId xmlns:a16="http://schemas.microsoft.com/office/drawing/2014/main" id="{66132B38-3DC0-8F27-489B-F8EB38731F51}"/>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9000"/>
                      </a14:imgEffect>
                    </a14:imgLayer>
                  </a14:imgProps>
                </a:ext>
                <a:ext uri="{28A0092B-C50C-407E-A947-70E740481C1C}">
                  <a14:useLocalDpi xmlns:a14="http://schemas.microsoft.com/office/drawing/2010/main" val="0"/>
                </a:ext>
              </a:extLst>
            </a:blip>
            <a:stretch>
              <a:fillRect/>
            </a:stretch>
          </p:blipFill>
          <p:spPr>
            <a:xfrm>
              <a:off x="3716901" y="4526118"/>
              <a:ext cx="3464012" cy="1306062"/>
            </a:xfrm>
            <a:prstGeom prst="rect">
              <a:avLst/>
            </a:prstGeom>
            <a:effectLst>
              <a:outerShdw blurRad="50800" dist="63500" dir="8100000" algn="tr" rotWithShape="0">
                <a:prstClr val="black">
                  <a:alpha val="40000"/>
                </a:prstClr>
              </a:outerShdw>
            </a:effectLst>
          </p:spPr>
        </p:pic>
        <p:pic>
          <p:nvPicPr>
            <p:cNvPr id="29" name="Picture 16">
              <a:extLst>
                <a:ext uri="{FF2B5EF4-FFF2-40B4-BE49-F238E27FC236}">
                  <a16:creationId xmlns:a16="http://schemas.microsoft.com/office/drawing/2014/main" id="{99D075B3-F48E-6B65-C62C-D2A89DDC9DE7}"/>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16000"/>
                      </a14:imgEffect>
                    </a14:imgLayer>
                  </a14:imgProps>
                </a:ext>
                <a:ext uri="{28A0092B-C50C-407E-A947-70E740481C1C}">
                  <a14:useLocalDpi xmlns:a14="http://schemas.microsoft.com/office/drawing/2010/main" val="0"/>
                </a:ext>
              </a:extLst>
            </a:blip>
            <a:stretch>
              <a:fillRect/>
            </a:stretch>
          </p:blipFill>
          <p:spPr>
            <a:xfrm>
              <a:off x="7004215" y="4145825"/>
              <a:ext cx="2527589" cy="1747744"/>
            </a:xfrm>
            <a:prstGeom prst="rect">
              <a:avLst/>
            </a:prstGeom>
          </p:spPr>
        </p:pic>
        <p:pic>
          <p:nvPicPr>
            <p:cNvPr id="25" name="Picture 15">
              <a:extLst>
                <a:ext uri="{FF2B5EF4-FFF2-40B4-BE49-F238E27FC236}">
                  <a16:creationId xmlns:a16="http://schemas.microsoft.com/office/drawing/2014/main" id="{1A733FD1-ABF5-ED0F-827F-901529D292B2}"/>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436635" y="2888596"/>
              <a:ext cx="3211709" cy="1534175"/>
            </a:xfrm>
            <a:prstGeom prst="rect">
              <a:avLst/>
            </a:prstGeom>
          </p:spPr>
        </p:pic>
      </p:grpSp>
      <p:pic>
        <p:nvPicPr>
          <p:cNvPr id="45" name="Immagine 44" descr="Immagine che contiene bus, treno, acciaio, metropolitana">
            <a:extLst>
              <a:ext uri="{FF2B5EF4-FFF2-40B4-BE49-F238E27FC236}">
                <a16:creationId xmlns:a16="http://schemas.microsoft.com/office/drawing/2014/main" id="{0B3646FE-EAB0-6D08-8DFD-08B180884270}"/>
              </a:ext>
            </a:extLst>
          </p:cNvPr>
          <p:cNvPicPr>
            <a:picLocks noChangeAspect="1"/>
          </p:cNvPicPr>
          <p:nvPr/>
        </p:nvPicPr>
        <p:blipFill rotWithShape="1">
          <a:blip r:embed="rId12"/>
          <a:srcRect b="52823"/>
          <a:stretch/>
        </p:blipFill>
        <p:spPr>
          <a:xfrm>
            <a:off x="244154" y="1134749"/>
            <a:ext cx="3287590" cy="1675950"/>
          </a:xfrm>
          <a:prstGeom prst="rect">
            <a:avLst/>
          </a:prstGeom>
        </p:spPr>
      </p:pic>
      <p:sp>
        <p:nvSpPr>
          <p:cNvPr id="46" name="Rettangolo 11">
            <a:extLst>
              <a:ext uri="{FF2B5EF4-FFF2-40B4-BE49-F238E27FC236}">
                <a16:creationId xmlns:a16="http://schemas.microsoft.com/office/drawing/2014/main" id="{2D649465-C2AC-F35A-F20A-94D2796C3B5A}"/>
              </a:ext>
            </a:extLst>
          </p:cNvPr>
          <p:cNvSpPr/>
          <p:nvPr/>
        </p:nvSpPr>
        <p:spPr>
          <a:xfrm>
            <a:off x="0" y="4603941"/>
            <a:ext cx="12192000" cy="769441"/>
          </a:xfrm>
          <a:prstGeom prst="rect">
            <a:avLst/>
          </a:prstGeom>
          <a:solidFill>
            <a:schemeClr val="accent1">
              <a:lumMod val="20000"/>
              <a:lumOff val="80000"/>
              <a:alpha val="39000"/>
            </a:schemeClr>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it-IT" sz="4400" b="1" i="1" u="none" strike="noStrike" kern="1200" cap="none" spc="0" normalizeH="0" baseline="0" noProof="0" dirty="0">
                <a:ln>
                  <a:noFill/>
                </a:ln>
                <a:solidFill>
                  <a:schemeClr val="bg1"/>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Thank you for your attention</a:t>
            </a:r>
          </a:p>
        </p:txBody>
      </p:sp>
      <p:sp>
        <p:nvSpPr>
          <p:cNvPr id="2" name="Rettangolo 11">
            <a:extLst>
              <a:ext uri="{FF2B5EF4-FFF2-40B4-BE49-F238E27FC236}">
                <a16:creationId xmlns:a16="http://schemas.microsoft.com/office/drawing/2014/main" id="{333C678D-309E-5A73-C0F7-9B64921DAF7E}"/>
              </a:ext>
            </a:extLst>
          </p:cNvPr>
          <p:cNvSpPr/>
          <p:nvPr/>
        </p:nvSpPr>
        <p:spPr>
          <a:xfrm>
            <a:off x="-132272" y="5486877"/>
            <a:ext cx="12192000" cy="769441"/>
          </a:xfrm>
          <a:prstGeom prst="rect">
            <a:avLst/>
          </a:prstGeom>
          <a:solidFill>
            <a:schemeClr val="accent1">
              <a:lumMod val="20000"/>
              <a:lumOff val="80000"/>
              <a:alpha val="39000"/>
            </a:schemeClr>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it-IT" sz="4400" b="1" i="1" u="none" strike="noStrike" kern="1200" cap="none" spc="0" normalizeH="0" baseline="0" noProof="0" dirty="0">
                <a:ln>
                  <a:noFill/>
                </a:ln>
                <a:solidFill>
                  <a:schemeClr val="bg1"/>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Thank you for your attention</a:t>
            </a:r>
          </a:p>
        </p:txBody>
      </p:sp>
    </p:spTree>
    <p:extLst>
      <p:ext uri="{BB962C8B-B14F-4D97-AF65-F5344CB8AC3E}">
        <p14:creationId xmlns:p14="http://schemas.microsoft.com/office/powerpoint/2010/main" val="8379284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F0F98-BF72-555D-1BF6-5C92C437A3AA}"/>
            </a:ext>
          </a:extLst>
        </p:cNvPr>
        <p:cNvGrpSpPr/>
        <p:nvPr/>
      </p:nvGrpSpPr>
      <p:grpSpPr>
        <a:xfrm>
          <a:off x="0" y="0"/>
          <a:ext cx="0" cy="0"/>
          <a:chOff x="0" y="0"/>
          <a:chExt cx="0" cy="0"/>
        </a:xfrm>
      </p:grpSpPr>
      <p:sp>
        <p:nvSpPr>
          <p:cNvPr id="7" name="Rettangolo con angoli arrotondati 6">
            <a:extLst>
              <a:ext uri="{FF2B5EF4-FFF2-40B4-BE49-F238E27FC236}">
                <a16:creationId xmlns:a16="http://schemas.microsoft.com/office/drawing/2014/main" id="{DF9C412D-CB6C-E2FB-A4F8-A46FE0D33DA7}"/>
              </a:ext>
            </a:extLst>
          </p:cNvPr>
          <p:cNvSpPr/>
          <p:nvPr/>
        </p:nvSpPr>
        <p:spPr>
          <a:xfrm>
            <a:off x="1612488" y="3814922"/>
            <a:ext cx="6351639" cy="370358"/>
          </a:xfrm>
          <a:prstGeom prst="roundRect">
            <a:avLst/>
          </a:prstGeom>
          <a:solidFill>
            <a:srgbClr val="DDE9F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Title 2">
            <a:extLst>
              <a:ext uri="{FF2B5EF4-FFF2-40B4-BE49-F238E27FC236}">
                <a16:creationId xmlns:a16="http://schemas.microsoft.com/office/drawing/2014/main" id="{7C23D0DE-D010-BADD-4F60-E0ED043E31E5}"/>
              </a:ext>
            </a:extLst>
          </p:cNvPr>
          <p:cNvSpPr>
            <a:spLocks noGrp="1"/>
          </p:cNvSpPr>
          <p:nvPr>
            <p:ph type="title"/>
          </p:nvPr>
        </p:nvSpPr>
        <p:spPr>
          <a:xfrm>
            <a:off x="2115127" y="0"/>
            <a:ext cx="8909431" cy="1009208"/>
          </a:xfrm>
        </p:spPr>
        <p:txBody>
          <a:bodyPr>
            <a:normAutofit/>
          </a:bodyPr>
          <a:lstStyle/>
          <a:p>
            <a:r>
              <a:rPr lang="en-US" sz="3200" dirty="0"/>
              <a:t>WP4 - High repetition rate plasma structures</a:t>
            </a:r>
            <a:endParaRPr lang="en-GB" sz="3200" dirty="0"/>
          </a:p>
        </p:txBody>
      </p:sp>
      <p:sp>
        <p:nvSpPr>
          <p:cNvPr id="4" name="Slide Number Placeholder 3">
            <a:extLst>
              <a:ext uri="{FF2B5EF4-FFF2-40B4-BE49-F238E27FC236}">
                <a16:creationId xmlns:a16="http://schemas.microsoft.com/office/drawing/2014/main" id="{79DC8CC7-EC52-E29C-CF1A-5EC4E4E31BED}"/>
              </a:ext>
            </a:extLst>
          </p:cNvPr>
          <p:cNvSpPr>
            <a:spLocks noGrp="1"/>
          </p:cNvSpPr>
          <p:nvPr>
            <p:ph type="sldNum" sz="quarter" idx="12"/>
          </p:nvPr>
        </p:nvSpPr>
        <p:spPr/>
        <p:txBody>
          <a:bodyPr/>
          <a:lstStyle/>
          <a:p>
            <a:fld id="{3A3A6714-3D1F-4857-9904-D935B84167FA}" type="slidenum">
              <a:rPr lang="en-GB" smtClean="0"/>
              <a:pPr/>
              <a:t>21</a:t>
            </a:fld>
            <a:endParaRPr lang="en-GB"/>
          </a:p>
        </p:txBody>
      </p:sp>
      <p:sp>
        <p:nvSpPr>
          <p:cNvPr id="6" name="Footer Placeholder 4">
            <a:extLst>
              <a:ext uri="{FF2B5EF4-FFF2-40B4-BE49-F238E27FC236}">
                <a16:creationId xmlns:a16="http://schemas.microsoft.com/office/drawing/2014/main" id="{5B544B29-8E34-7CEF-F89D-181099DDC467}"/>
              </a:ext>
            </a:extLst>
          </p:cNvPr>
          <p:cNvSpPr>
            <a:spLocks noGrp="1"/>
          </p:cNvSpPr>
          <p:nvPr>
            <p:ph type="ftr" sz="quarter" idx="13"/>
          </p:nvPr>
        </p:nvSpPr>
        <p:spPr>
          <a:xfrm>
            <a:off x="410543" y="6462572"/>
            <a:ext cx="4256347" cy="365125"/>
          </a:xfrm>
        </p:spPr>
        <p:txBody>
          <a:bodyPr/>
          <a:lstStyle/>
          <a:p>
            <a:pPr algn="l"/>
            <a:r>
              <a:rPr lang="en-GB" dirty="0"/>
              <a:t>A. Biagioni</a:t>
            </a:r>
            <a:r>
              <a:rPr lang="en-GB" i="0" dirty="0"/>
              <a:t> | </a:t>
            </a:r>
            <a:r>
              <a:rPr lang="en-GB" dirty="0"/>
              <a:t>PACRI kick off meeting </a:t>
            </a:r>
            <a:r>
              <a:rPr lang="en-GB" i="0" dirty="0"/>
              <a:t>| 12 – 14 March 2025 Trieste</a:t>
            </a:r>
          </a:p>
        </p:txBody>
      </p:sp>
      <p:sp>
        <p:nvSpPr>
          <p:cNvPr id="5" name="CasellaDiTesto 4">
            <a:extLst>
              <a:ext uri="{FF2B5EF4-FFF2-40B4-BE49-F238E27FC236}">
                <a16:creationId xmlns:a16="http://schemas.microsoft.com/office/drawing/2014/main" id="{4EBC325F-C261-1F50-7CC2-07BCA9106AEA}"/>
              </a:ext>
            </a:extLst>
          </p:cNvPr>
          <p:cNvSpPr txBox="1"/>
          <p:nvPr/>
        </p:nvSpPr>
        <p:spPr>
          <a:xfrm>
            <a:off x="4475423" y="1969580"/>
            <a:ext cx="10261384" cy="923330"/>
          </a:xfrm>
          <a:prstGeom prst="rect">
            <a:avLst/>
          </a:prstGeom>
          <a:noFill/>
        </p:spPr>
        <p:txBody>
          <a:bodyPr wrap="square">
            <a:spAutoFit/>
          </a:bodyPr>
          <a:lstStyle/>
          <a:p>
            <a:pPr marL="285750" indent="-285750" algn="l">
              <a:buFont typeface="Arial" panose="020B0604020202020204" pitchFamily="34" charset="0"/>
              <a:buChar char="•"/>
            </a:pPr>
            <a:r>
              <a:rPr lang="en-US" sz="1800" b="0" i="0" u="none" strike="noStrike" baseline="0" dirty="0">
                <a:latin typeface="Calibri" panose="020F0502020204030204" pitchFamily="34" charset="0"/>
              </a:rPr>
              <a:t>Promoting further developments on high-repetition-rate plasma modules, as the one foreseen by the </a:t>
            </a:r>
            <a:r>
              <a:rPr lang="en-US" sz="1800" b="0" i="0" u="none" strike="noStrike" baseline="0" dirty="0" err="1">
                <a:latin typeface="Calibri" panose="020F0502020204030204" pitchFamily="34" charset="0"/>
              </a:rPr>
              <a:t>EuPRAXIA</a:t>
            </a:r>
            <a:r>
              <a:rPr lang="en-US" sz="1800" b="0" i="0" u="none" strike="noStrike" baseline="0" dirty="0">
                <a:latin typeface="Calibri" panose="020F0502020204030204" pitchFamily="34" charset="0"/>
              </a:rPr>
              <a:t> project, extending its scientific domain to high average brightness radiation sources with possible future application also to high energy physics.</a:t>
            </a:r>
            <a:endParaRPr lang="it-IT" dirty="0"/>
          </a:p>
        </p:txBody>
      </p:sp>
      <p:sp>
        <p:nvSpPr>
          <p:cNvPr id="8" name="CasellaDiTesto 7">
            <a:extLst>
              <a:ext uri="{FF2B5EF4-FFF2-40B4-BE49-F238E27FC236}">
                <a16:creationId xmlns:a16="http://schemas.microsoft.com/office/drawing/2014/main" id="{09AEF153-D7A3-83FF-F2EA-6F0B7CB63966}"/>
              </a:ext>
            </a:extLst>
          </p:cNvPr>
          <p:cNvSpPr txBox="1"/>
          <p:nvPr/>
        </p:nvSpPr>
        <p:spPr>
          <a:xfrm>
            <a:off x="734761" y="2987331"/>
            <a:ext cx="8871354" cy="1631216"/>
          </a:xfrm>
          <a:prstGeom prst="rect">
            <a:avLst/>
          </a:prstGeom>
          <a:noFill/>
          <a:ln w="25400">
            <a:solidFill>
              <a:srgbClr val="FF0000"/>
            </a:solidFill>
          </a:ln>
        </p:spPr>
        <p:txBody>
          <a:bodyPr wrap="square">
            <a:spAutoFit/>
          </a:bodyPr>
          <a:lstStyle/>
          <a:p>
            <a:r>
              <a:rPr lang="it-IT" sz="2800" b="1" dirty="0">
                <a:latin typeface="Arial" panose="020B0604020202020204" pitchFamily="34" charset="0"/>
                <a:cs typeface="Arial" panose="020B0604020202020204" pitchFamily="34" charset="0"/>
              </a:rPr>
              <a:t>Plasma </a:t>
            </a:r>
            <a:r>
              <a:rPr lang="it-IT" sz="2800" b="1" dirty="0" err="1">
                <a:latin typeface="Arial" panose="020B0604020202020204" pitchFamily="34" charset="0"/>
                <a:cs typeface="Arial" panose="020B0604020202020204" pitchFamily="34" charset="0"/>
              </a:rPr>
              <a:t>acceleration</a:t>
            </a:r>
            <a:endParaRPr lang="it-IT" sz="2800" b="1" dirty="0">
              <a:latin typeface="Arial" panose="020B0604020202020204" pitchFamily="34" charset="0"/>
              <a:cs typeface="Arial" panose="020B0604020202020204" pitchFamily="34" charset="0"/>
            </a:endParaRPr>
          </a:p>
          <a:p>
            <a:pPr marL="1371600" lvl="2" indent="-457200">
              <a:buFont typeface="Wingdings" panose="05000000000000000000" pitchFamily="2" charset="2"/>
              <a:buChar char="§"/>
            </a:pPr>
            <a:r>
              <a:rPr lang="en-US" sz="2400" i="0" u="none" strike="noStrike" baseline="0" dirty="0">
                <a:latin typeface="Calibri-Bold"/>
              </a:rPr>
              <a:t>WP3 Plasma accelerator theory and simulations</a:t>
            </a:r>
          </a:p>
          <a:p>
            <a:pPr marL="1371600" lvl="2" indent="-457200">
              <a:buFont typeface="Wingdings" panose="05000000000000000000" pitchFamily="2" charset="2"/>
              <a:buChar char="§"/>
            </a:pPr>
            <a:r>
              <a:rPr lang="en-US" sz="2400" b="1" i="0" u="none" strike="noStrike" baseline="0" dirty="0">
                <a:latin typeface="Calibri-Bold"/>
              </a:rPr>
              <a:t>WP4 High repetition rate plasma structures</a:t>
            </a:r>
            <a:endParaRPr lang="en-US" sz="2400" b="1" dirty="0">
              <a:latin typeface="Calibri-Bold"/>
            </a:endParaRPr>
          </a:p>
          <a:p>
            <a:pPr marL="1371600" lvl="2" indent="-457200">
              <a:buFont typeface="Wingdings" panose="05000000000000000000" pitchFamily="2" charset="2"/>
              <a:buChar char="§"/>
            </a:pPr>
            <a:r>
              <a:rPr lang="it-IT" sz="2400" i="0" u="none" strike="noStrike" baseline="0" dirty="0">
                <a:latin typeface="Calibri-Bold"/>
              </a:rPr>
              <a:t>WP5 Plasma Accelerator </a:t>
            </a:r>
            <a:r>
              <a:rPr lang="it-IT" sz="2400" i="0" u="none" strike="noStrike" baseline="0" dirty="0" err="1">
                <a:latin typeface="Calibri-Bold"/>
              </a:rPr>
              <a:t>diagnostics</a:t>
            </a:r>
            <a:r>
              <a:rPr lang="it-IT" sz="2400" i="0" u="none" strike="noStrike" baseline="0" dirty="0">
                <a:latin typeface="Calibri-Bold"/>
              </a:rPr>
              <a:t> and </a:t>
            </a:r>
            <a:r>
              <a:rPr lang="it-IT" sz="2400" i="0" u="none" strike="noStrike" baseline="0" dirty="0" err="1">
                <a:latin typeface="Calibri-Bold"/>
              </a:rPr>
              <a:t>instrumentation</a:t>
            </a:r>
            <a:endParaRPr lang="it-IT" sz="2400" dirty="0">
              <a:latin typeface="Arial" panose="020B0604020202020204" pitchFamily="34" charset="0"/>
              <a:cs typeface="Arial" panose="020B0604020202020204" pitchFamily="34" charset="0"/>
            </a:endParaRPr>
          </a:p>
        </p:txBody>
      </p:sp>
      <p:sp>
        <p:nvSpPr>
          <p:cNvPr id="14" name="CasellaDiTesto 13">
            <a:extLst>
              <a:ext uri="{FF2B5EF4-FFF2-40B4-BE49-F238E27FC236}">
                <a16:creationId xmlns:a16="http://schemas.microsoft.com/office/drawing/2014/main" id="{71EF3E8E-130A-851C-035D-C311B724ABD5}"/>
              </a:ext>
            </a:extLst>
          </p:cNvPr>
          <p:cNvSpPr txBox="1"/>
          <p:nvPr/>
        </p:nvSpPr>
        <p:spPr>
          <a:xfrm>
            <a:off x="3278307" y="2707056"/>
            <a:ext cx="10410870" cy="646331"/>
          </a:xfrm>
          <a:prstGeom prst="rect">
            <a:avLst/>
          </a:prstGeom>
          <a:noFill/>
          <a:ln>
            <a:solidFill>
              <a:schemeClr val="accent1">
                <a:shade val="15000"/>
              </a:schemeClr>
            </a:solidFill>
          </a:ln>
        </p:spPr>
        <p:txBody>
          <a:bodyPr wrap="square">
            <a:spAutoFit/>
          </a:bodyPr>
          <a:lstStyle/>
          <a:p>
            <a:pPr algn="l"/>
            <a:r>
              <a:rPr lang="en-US" sz="1800" b="0" i="0" u="none" strike="noStrike" baseline="0" dirty="0">
                <a:latin typeface="Calibri" panose="020F0502020204030204" pitchFamily="34" charset="0"/>
              </a:rPr>
              <a:t>The work foreseen in PACRI plays a crucial role in complementing the </a:t>
            </a:r>
            <a:r>
              <a:rPr lang="en-US" sz="1800" b="0" i="0" u="none" strike="noStrike" baseline="0" dirty="0" err="1">
                <a:latin typeface="Calibri" panose="020F0502020204030204" pitchFamily="34" charset="0"/>
              </a:rPr>
              <a:t>EuPRAXIA</a:t>
            </a:r>
            <a:r>
              <a:rPr lang="en-US" sz="1800" b="0" i="0" u="none" strike="noStrike" baseline="0" dirty="0">
                <a:latin typeface="Calibri" panose="020F0502020204030204" pitchFamily="34" charset="0"/>
              </a:rPr>
              <a:t> construction project further developing the Plasma Accelerating Modules at high </a:t>
            </a:r>
            <a:r>
              <a:rPr lang="it-IT" sz="1800" b="0" i="0" u="none" strike="noStrike" baseline="0" dirty="0" err="1">
                <a:latin typeface="Calibri" panose="020F0502020204030204" pitchFamily="34" charset="0"/>
              </a:rPr>
              <a:t>repetition</a:t>
            </a:r>
            <a:r>
              <a:rPr lang="it-IT" sz="1800" b="0" i="0" u="none" strike="noStrike" baseline="0" dirty="0">
                <a:latin typeface="Calibri" panose="020F0502020204030204" pitchFamily="34" charset="0"/>
              </a:rPr>
              <a:t> rate (WP3</a:t>
            </a:r>
            <a:r>
              <a:rPr lang="it-IT" dirty="0">
                <a:latin typeface="Calibri" panose="020F0502020204030204" pitchFamily="34" charset="0"/>
              </a:rPr>
              <a:t> – WP4 </a:t>
            </a:r>
            <a:r>
              <a:rPr lang="it-IT" sz="1800" b="0" i="0" u="none" strike="noStrike" baseline="0" dirty="0">
                <a:latin typeface="Calibri" panose="020F0502020204030204" pitchFamily="34" charset="0"/>
              </a:rPr>
              <a:t>- WP5)</a:t>
            </a:r>
            <a:endParaRPr lang="it-IT" dirty="0"/>
          </a:p>
        </p:txBody>
      </p:sp>
      <p:sp>
        <p:nvSpPr>
          <p:cNvPr id="16" name="CasellaDiTesto 15">
            <a:extLst>
              <a:ext uri="{FF2B5EF4-FFF2-40B4-BE49-F238E27FC236}">
                <a16:creationId xmlns:a16="http://schemas.microsoft.com/office/drawing/2014/main" id="{0C2C142C-336A-168F-02DA-99E666935CE8}"/>
              </a:ext>
            </a:extLst>
          </p:cNvPr>
          <p:cNvSpPr txBox="1"/>
          <p:nvPr/>
        </p:nvSpPr>
        <p:spPr>
          <a:xfrm>
            <a:off x="1043191" y="1217700"/>
            <a:ext cx="10560355" cy="1569660"/>
          </a:xfrm>
          <a:prstGeom prst="rect">
            <a:avLst/>
          </a:prstGeom>
          <a:noFill/>
        </p:spPr>
        <p:txBody>
          <a:bodyPr wrap="square">
            <a:spAutoFit/>
          </a:bodyPr>
          <a:lstStyle/>
          <a:p>
            <a:pPr algn="l"/>
            <a:r>
              <a:rPr lang="en-US" sz="2400" b="1" i="0" u="none" strike="noStrike" baseline="0" dirty="0">
                <a:latin typeface="Calibri" panose="020F0502020204030204" pitchFamily="34" charset="0"/>
              </a:rPr>
              <a:t>Three key thematic areas have been selected for being addressed within PACRI</a:t>
            </a:r>
            <a:endParaRPr lang="en-US" sz="2400" b="1" dirty="0">
              <a:latin typeface="Calibri" panose="020F0502020204030204" pitchFamily="34" charset="0"/>
            </a:endParaRPr>
          </a:p>
          <a:p>
            <a:pPr marL="342900" indent="-342900" algn="l">
              <a:buFont typeface="+mj-lt"/>
              <a:buAutoNum type="arabicPeriod"/>
            </a:pPr>
            <a:r>
              <a:rPr lang="it-IT" sz="2400" b="0" i="0" u="none" strike="noStrike" baseline="0" dirty="0">
                <a:latin typeface="Calibri" panose="020F0502020204030204" pitchFamily="34" charset="0"/>
              </a:rPr>
              <a:t>Plasma </a:t>
            </a:r>
            <a:r>
              <a:rPr lang="it-IT" sz="2400" b="0" i="0" u="none" strike="noStrike" baseline="0" dirty="0" err="1">
                <a:latin typeface="Calibri" panose="020F0502020204030204" pitchFamily="34" charset="0"/>
              </a:rPr>
              <a:t>acceleration</a:t>
            </a:r>
            <a:endParaRPr lang="it-IT" sz="2400" dirty="0">
              <a:latin typeface="Calibri" panose="020F0502020204030204" pitchFamily="34" charset="0"/>
            </a:endParaRPr>
          </a:p>
          <a:p>
            <a:pPr marL="342900" indent="-342900" algn="l">
              <a:buFont typeface="+mj-lt"/>
              <a:buAutoNum type="arabicPeriod"/>
            </a:pPr>
            <a:r>
              <a:rPr lang="en-US" sz="2400" b="0" i="0" u="none" strike="noStrike" baseline="0" dirty="0">
                <a:latin typeface="Calibri" panose="020F0502020204030204" pitchFamily="34" charset="0"/>
              </a:rPr>
              <a:t>RF normal conducting accelerator technology</a:t>
            </a:r>
          </a:p>
          <a:p>
            <a:pPr marL="342900" indent="-342900" algn="l">
              <a:buFont typeface="+mj-lt"/>
              <a:buAutoNum type="arabicPeriod"/>
            </a:pPr>
            <a:r>
              <a:rPr lang="en-US" sz="2400" b="0" i="0" u="none" strike="noStrike" baseline="0" dirty="0">
                <a:latin typeface="Calibri" panose="020F0502020204030204" pitchFamily="34" charset="0"/>
              </a:rPr>
              <a:t>High power, ultrashort pulse laser technology</a:t>
            </a:r>
            <a:endParaRPr lang="it-IT" sz="2400" dirty="0"/>
          </a:p>
        </p:txBody>
      </p:sp>
      <p:sp>
        <p:nvSpPr>
          <p:cNvPr id="2" name="Rettangolo 1">
            <a:extLst>
              <a:ext uri="{FF2B5EF4-FFF2-40B4-BE49-F238E27FC236}">
                <a16:creationId xmlns:a16="http://schemas.microsoft.com/office/drawing/2014/main" id="{DF2E3A6C-2235-3C50-630D-954B2E5C8895}"/>
              </a:ext>
            </a:extLst>
          </p:cNvPr>
          <p:cNvSpPr/>
          <p:nvPr/>
        </p:nvSpPr>
        <p:spPr>
          <a:xfrm>
            <a:off x="1043191" y="1613702"/>
            <a:ext cx="3055374" cy="396815"/>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Picture 3">
            <a:extLst>
              <a:ext uri="{FF2B5EF4-FFF2-40B4-BE49-F238E27FC236}">
                <a16:creationId xmlns:a16="http://schemas.microsoft.com/office/drawing/2014/main" id="{304FECD9-EA65-C8CA-8A1B-F145DEA1A1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0794" y="5203194"/>
            <a:ext cx="1779090" cy="826111"/>
          </a:xfrm>
          <a:prstGeom prst="rect">
            <a:avLst/>
          </a:prstGeom>
          <a:effectLst>
            <a:outerShdw blurRad="50800" dist="63500" dir="13500000" algn="br" rotWithShape="0">
              <a:prstClr val="black">
                <a:alpha val="40000"/>
              </a:prstClr>
            </a:outerShdw>
          </a:effectLst>
        </p:spPr>
      </p:pic>
      <p:grpSp>
        <p:nvGrpSpPr>
          <p:cNvPr id="10" name="Group 33">
            <a:extLst>
              <a:ext uri="{FF2B5EF4-FFF2-40B4-BE49-F238E27FC236}">
                <a16:creationId xmlns:a16="http://schemas.microsoft.com/office/drawing/2014/main" id="{FDB6D58E-AF18-3633-5D0E-BC7E9B533953}"/>
              </a:ext>
            </a:extLst>
          </p:cNvPr>
          <p:cNvGrpSpPr/>
          <p:nvPr/>
        </p:nvGrpSpPr>
        <p:grpSpPr>
          <a:xfrm>
            <a:off x="3114870" y="5104270"/>
            <a:ext cx="2527589" cy="1027793"/>
            <a:chOff x="416308" y="5714148"/>
            <a:chExt cx="2995308" cy="1126554"/>
          </a:xfrm>
          <a:effectLst>
            <a:outerShdw blurRad="50800" dist="88900" dir="18900000" algn="bl" rotWithShape="0">
              <a:prstClr val="black">
                <a:alpha val="40000"/>
              </a:prstClr>
            </a:outerShdw>
          </a:effectLst>
        </p:grpSpPr>
        <p:pic>
          <p:nvPicPr>
            <p:cNvPr id="11" name="Picture 17">
              <a:extLst>
                <a:ext uri="{FF2B5EF4-FFF2-40B4-BE49-F238E27FC236}">
                  <a16:creationId xmlns:a16="http://schemas.microsoft.com/office/drawing/2014/main" id="{7E143E56-9C06-D357-780A-7942D59B48FB}"/>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9000"/>
                      </a14:imgEffect>
                    </a14:imgLayer>
                  </a14:imgProps>
                </a:ext>
                <a:ext uri="{28A0092B-C50C-407E-A947-70E740481C1C}">
                  <a14:useLocalDpi xmlns:a14="http://schemas.microsoft.com/office/drawing/2010/main" val="0"/>
                </a:ext>
              </a:extLst>
            </a:blip>
            <a:stretch>
              <a:fillRect/>
            </a:stretch>
          </p:blipFill>
          <p:spPr>
            <a:xfrm>
              <a:off x="416308" y="5714148"/>
              <a:ext cx="2995308" cy="1126554"/>
            </a:xfrm>
            <a:prstGeom prst="rect">
              <a:avLst/>
            </a:prstGeom>
            <a:effectLst>
              <a:outerShdw blurRad="50800" dist="63500" dir="8100000" algn="tr" rotWithShape="0">
                <a:prstClr val="black">
                  <a:alpha val="40000"/>
                </a:prstClr>
              </a:outerShdw>
            </a:effectLst>
          </p:spPr>
        </p:pic>
        <p:pic>
          <p:nvPicPr>
            <p:cNvPr id="12" name="Picture 26">
              <a:extLst>
                <a:ext uri="{FF2B5EF4-FFF2-40B4-BE49-F238E27FC236}">
                  <a16:creationId xmlns:a16="http://schemas.microsoft.com/office/drawing/2014/main" id="{493A8320-C47D-0477-E5E4-3AA23CB13D7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264" t="44890" r="3683" b="2125"/>
            <a:stretch/>
          </p:blipFill>
          <p:spPr>
            <a:xfrm>
              <a:off x="2841762" y="6410573"/>
              <a:ext cx="353818" cy="392163"/>
            </a:xfrm>
            <a:prstGeom prst="rect">
              <a:avLst/>
            </a:prstGeom>
          </p:spPr>
        </p:pic>
      </p:grpSp>
      <p:grpSp>
        <p:nvGrpSpPr>
          <p:cNvPr id="13" name="Group 29">
            <a:extLst>
              <a:ext uri="{FF2B5EF4-FFF2-40B4-BE49-F238E27FC236}">
                <a16:creationId xmlns:a16="http://schemas.microsoft.com/office/drawing/2014/main" id="{F82C0701-8C2D-8FE5-214A-4A7B5A541BAA}"/>
              </a:ext>
            </a:extLst>
          </p:cNvPr>
          <p:cNvGrpSpPr/>
          <p:nvPr/>
        </p:nvGrpSpPr>
        <p:grpSpPr>
          <a:xfrm>
            <a:off x="6549543" y="4966008"/>
            <a:ext cx="1750842" cy="1248634"/>
            <a:chOff x="3663876" y="5111644"/>
            <a:chExt cx="1992304" cy="1602127"/>
          </a:xfrm>
          <a:effectLst>
            <a:outerShdw blurRad="50800" dist="63500" dir="2700000" algn="tl" rotWithShape="0">
              <a:prstClr val="black">
                <a:alpha val="40000"/>
              </a:prstClr>
            </a:outerShdw>
          </a:effectLst>
        </p:grpSpPr>
        <p:pic>
          <p:nvPicPr>
            <p:cNvPr id="15" name="Picture 16">
              <a:extLst>
                <a:ext uri="{FF2B5EF4-FFF2-40B4-BE49-F238E27FC236}">
                  <a16:creationId xmlns:a16="http://schemas.microsoft.com/office/drawing/2014/main" id="{E4CE227B-6322-9B4E-C833-B62F2FB02B5C}"/>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6000"/>
                      </a14:imgEffect>
                    </a14:imgLayer>
                  </a14:imgProps>
                </a:ext>
                <a:ext uri="{28A0092B-C50C-407E-A947-70E740481C1C}">
                  <a14:useLocalDpi xmlns:a14="http://schemas.microsoft.com/office/drawing/2010/main" val="0"/>
                </a:ext>
              </a:extLst>
            </a:blip>
            <a:stretch>
              <a:fillRect/>
            </a:stretch>
          </p:blipFill>
          <p:spPr>
            <a:xfrm>
              <a:off x="3663876" y="5111644"/>
              <a:ext cx="1992304" cy="1602127"/>
            </a:xfrm>
            <a:prstGeom prst="rect">
              <a:avLst/>
            </a:prstGeom>
          </p:spPr>
        </p:pic>
        <p:pic>
          <p:nvPicPr>
            <p:cNvPr id="17" name="Picture 27">
              <a:extLst>
                <a:ext uri="{FF2B5EF4-FFF2-40B4-BE49-F238E27FC236}">
                  <a16:creationId xmlns:a16="http://schemas.microsoft.com/office/drawing/2014/main" id="{24CD40F3-B0C1-2133-8ADF-0BAAB89E8A4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5323" y="6335109"/>
              <a:ext cx="428201" cy="347281"/>
            </a:xfrm>
            <a:prstGeom prst="rect">
              <a:avLst/>
            </a:prstGeom>
          </p:spPr>
        </p:pic>
      </p:grpSp>
      <p:grpSp>
        <p:nvGrpSpPr>
          <p:cNvPr id="18" name="Group 32">
            <a:extLst>
              <a:ext uri="{FF2B5EF4-FFF2-40B4-BE49-F238E27FC236}">
                <a16:creationId xmlns:a16="http://schemas.microsoft.com/office/drawing/2014/main" id="{72D2D25B-1FEB-F28E-843E-C925F9A17B23}"/>
              </a:ext>
            </a:extLst>
          </p:cNvPr>
          <p:cNvGrpSpPr/>
          <p:nvPr/>
        </p:nvGrpSpPr>
        <p:grpSpPr>
          <a:xfrm>
            <a:off x="9380903" y="5021604"/>
            <a:ext cx="2204740" cy="1103070"/>
            <a:chOff x="129295" y="3931114"/>
            <a:chExt cx="3069733" cy="1365196"/>
          </a:xfrm>
          <a:effectLst>
            <a:outerShdw blurRad="50800" dist="63500" dir="18900000" algn="bl" rotWithShape="0">
              <a:prstClr val="black">
                <a:alpha val="40000"/>
              </a:prstClr>
            </a:outerShdw>
          </a:effectLst>
        </p:grpSpPr>
        <p:pic>
          <p:nvPicPr>
            <p:cNvPr id="19" name="Picture 15">
              <a:extLst>
                <a:ext uri="{FF2B5EF4-FFF2-40B4-BE49-F238E27FC236}">
                  <a16:creationId xmlns:a16="http://schemas.microsoft.com/office/drawing/2014/main" id="{7BFBA23D-A209-AADC-8A7C-3B2CE7609123}"/>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29295" y="3931114"/>
              <a:ext cx="3069733" cy="1365196"/>
            </a:xfrm>
            <a:prstGeom prst="rect">
              <a:avLst/>
            </a:prstGeom>
          </p:spPr>
        </p:pic>
        <p:pic>
          <p:nvPicPr>
            <p:cNvPr id="20" name="Picture 31">
              <a:extLst>
                <a:ext uri="{FF2B5EF4-FFF2-40B4-BE49-F238E27FC236}">
                  <a16:creationId xmlns:a16="http://schemas.microsoft.com/office/drawing/2014/main" id="{7D15880F-A9D4-CF0F-0E6F-8188AD64D11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347" t="2110" r="48550" b="53519"/>
            <a:stretch/>
          </p:blipFill>
          <p:spPr>
            <a:xfrm>
              <a:off x="189221" y="3966472"/>
              <a:ext cx="516246" cy="468923"/>
            </a:xfrm>
            <a:prstGeom prst="rect">
              <a:avLst/>
            </a:prstGeom>
          </p:spPr>
        </p:pic>
      </p:grpSp>
      <p:sp>
        <p:nvSpPr>
          <p:cNvPr id="22" name="CasellaDiTesto 21">
            <a:extLst>
              <a:ext uri="{FF2B5EF4-FFF2-40B4-BE49-F238E27FC236}">
                <a16:creationId xmlns:a16="http://schemas.microsoft.com/office/drawing/2014/main" id="{B7D54B63-CB9F-0631-FA11-D6401C6E3468}"/>
              </a:ext>
            </a:extLst>
          </p:cNvPr>
          <p:cNvSpPr txBox="1"/>
          <p:nvPr/>
        </p:nvSpPr>
        <p:spPr>
          <a:xfrm>
            <a:off x="268458" y="4865507"/>
            <a:ext cx="932605" cy="369332"/>
          </a:xfrm>
          <a:prstGeom prst="rect">
            <a:avLst/>
          </a:prstGeom>
          <a:solidFill>
            <a:srgbClr val="FFFF00"/>
          </a:solidFill>
        </p:spPr>
        <p:txBody>
          <a:bodyPr wrap="square">
            <a:spAutoFit/>
          </a:bodyPr>
          <a:lstStyle/>
          <a:p>
            <a:r>
              <a:rPr lang="en-US" sz="1800" b="1" i="0" u="none" strike="noStrike" baseline="0" dirty="0">
                <a:latin typeface="Calibri-Bold"/>
              </a:rPr>
              <a:t>Gas jets</a:t>
            </a:r>
            <a:endParaRPr lang="it-IT" dirty="0"/>
          </a:p>
        </p:txBody>
      </p:sp>
      <p:sp>
        <p:nvSpPr>
          <p:cNvPr id="23" name="CasellaDiTesto 22">
            <a:extLst>
              <a:ext uri="{FF2B5EF4-FFF2-40B4-BE49-F238E27FC236}">
                <a16:creationId xmlns:a16="http://schemas.microsoft.com/office/drawing/2014/main" id="{4729299E-8B42-CA7E-1529-D33F1B424669}"/>
              </a:ext>
            </a:extLst>
          </p:cNvPr>
          <p:cNvSpPr txBox="1"/>
          <p:nvPr/>
        </p:nvSpPr>
        <p:spPr>
          <a:xfrm>
            <a:off x="4972738" y="4894228"/>
            <a:ext cx="1191630" cy="646331"/>
          </a:xfrm>
          <a:prstGeom prst="rect">
            <a:avLst/>
          </a:prstGeom>
          <a:solidFill>
            <a:srgbClr val="FFFF00"/>
          </a:solidFill>
        </p:spPr>
        <p:txBody>
          <a:bodyPr wrap="square">
            <a:spAutoFit/>
          </a:bodyPr>
          <a:lstStyle/>
          <a:p>
            <a:r>
              <a:rPr lang="en-US" b="1" dirty="0">
                <a:latin typeface="Calibri-Bold"/>
              </a:rPr>
              <a:t>HOFI Channels</a:t>
            </a:r>
            <a:endParaRPr lang="it-IT" dirty="0"/>
          </a:p>
        </p:txBody>
      </p:sp>
      <p:sp>
        <p:nvSpPr>
          <p:cNvPr id="24" name="CasellaDiTesto 23">
            <a:extLst>
              <a:ext uri="{FF2B5EF4-FFF2-40B4-BE49-F238E27FC236}">
                <a16:creationId xmlns:a16="http://schemas.microsoft.com/office/drawing/2014/main" id="{8DB0F9B1-5CBC-3AE7-99AD-08D5CA4B5124}"/>
              </a:ext>
            </a:extLst>
          </p:cNvPr>
          <p:cNvSpPr txBox="1"/>
          <p:nvPr/>
        </p:nvSpPr>
        <p:spPr>
          <a:xfrm>
            <a:off x="7964127" y="4989102"/>
            <a:ext cx="1039230" cy="369332"/>
          </a:xfrm>
          <a:prstGeom prst="rect">
            <a:avLst/>
          </a:prstGeom>
          <a:solidFill>
            <a:srgbClr val="FFFF00"/>
          </a:solidFill>
        </p:spPr>
        <p:txBody>
          <a:bodyPr wrap="square">
            <a:spAutoFit/>
          </a:bodyPr>
          <a:lstStyle/>
          <a:p>
            <a:r>
              <a:rPr lang="en-US" sz="1800" b="1" i="0" u="none" strike="noStrike" baseline="0" dirty="0">
                <a:latin typeface="Calibri-Bold"/>
              </a:rPr>
              <a:t>Gas Cells</a:t>
            </a:r>
            <a:endParaRPr lang="it-IT" dirty="0"/>
          </a:p>
        </p:txBody>
      </p:sp>
      <p:sp>
        <p:nvSpPr>
          <p:cNvPr id="25" name="CasellaDiTesto 24">
            <a:extLst>
              <a:ext uri="{FF2B5EF4-FFF2-40B4-BE49-F238E27FC236}">
                <a16:creationId xmlns:a16="http://schemas.microsoft.com/office/drawing/2014/main" id="{81BFDF5A-B9CA-0ADC-89BC-CF7BB011CD79}"/>
              </a:ext>
            </a:extLst>
          </p:cNvPr>
          <p:cNvSpPr txBox="1"/>
          <p:nvPr/>
        </p:nvSpPr>
        <p:spPr>
          <a:xfrm>
            <a:off x="10838539" y="4642842"/>
            <a:ext cx="1201465" cy="646331"/>
          </a:xfrm>
          <a:prstGeom prst="rect">
            <a:avLst/>
          </a:prstGeom>
          <a:solidFill>
            <a:srgbClr val="FFFF00"/>
          </a:solidFill>
        </p:spPr>
        <p:txBody>
          <a:bodyPr wrap="square">
            <a:spAutoFit/>
          </a:bodyPr>
          <a:lstStyle/>
          <a:p>
            <a:r>
              <a:rPr lang="en-US" sz="1800" b="1" i="0" u="none" strike="noStrike" baseline="0" dirty="0">
                <a:latin typeface="Calibri-Bold"/>
              </a:rPr>
              <a:t>Discharge capillaries</a:t>
            </a:r>
            <a:endParaRPr lang="it-IT" dirty="0"/>
          </a:p>
        </p:txBody>
      </p:sp>
    </p:spTree>
    <p:extLst>
      <p:ext uri="{BB962C8B-B14F-4D97-AF65-F5344CB8AC3E}">
        <p14:creationId xmlns:p14="http://schemas.microsoft.com/office/powerpoint/2010/main" val="1856482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4" presetClass="entr" presetSubtype="1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1000"/>
                                        <p:tgtEl>
                                          <p:spTgt spid="18"/>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29010B-54E6-6339-9580-8DEEED19B01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E6C0238-F01B-3575-1DF3-FF134DD88C38}"/>
              </a:ext>
            </a:extLst>
          </p:cNvPr>
          <p:cNvSpPr>
            <a:spLocks noGrp="1"/>
          </p:cNvSpPr>
          <p:nvPr>
            <p:ph type="title"/>
          </p:nvPr>
        </p:nvSpPr>
        <p:spPr>
          <a:xfrm>
            <a:off x="2115127" y="0"/>
            <a:ext cx="8909431" cy="1009208"/>
          </a:xfrm>
        </p:spPr>
        <p:txBody>
          <a:bodyPr>
            <a:normAutofit/>
          </a:bodyPr>
          <a:lstStyle/>
          <a:p>
            <a:r>
              <a:rPr lang="en-US" sz="3200" dirty="0"/>
              <a:t>WP4 - High repetition rate plasma structures</a:t>
            </a:r>
            <a:endParaRPr lang="en-GB" sz="3200" dirty="0"/>
          </a:p>
        </p:txBody>
      </p:sp>
      <p:sp>
        <p:nvSpPr>
          <p:cNvPr id="4" name="Slide Number Placeholder 3">
            <a:extLst>
              <a:ext uri="{FF2B5EF4-FFF2-40B4-BE49-F238E27FC236}">
                <a16:creationId xmlns:a16="http://schemas.microsoft.com/office/drawing/2014/main" id="{04B8D9B5-8ECE-9001-C6B3-B67D90B41031}"/>
              </a:ext>
            </a:extLst>
          </p:cNvPr>
          <p:cNvSpPr>
            <a:spLocks noGrp="1"/>
          </p:cNvSpPr>
          <p:nvPr>
            <p:ph type="sldNum" sz="quarter" idx="12"/>
          </p:nvPr>
        </p:nvSpPr>
        <p:spPr/>
        <p:txBody>
          <a:bodyPr/>
          <a:lstStyle/>
          <a:p>
            <a:fld id="{3A3A6714-3D1F-4857-9904-D935B84167FA}" type="slidenum">
              <a:rPr lang="en-GB" smtClean="0"/>
              <a:pPr/>
              <a:t>3</a:t>
            </a:fld>
            <a:endParaRPr lang="en-GB"/>
          </a:p>
        </p:txBody>
      </p:sp>
      <p:sp>
        <p:nvSpPr>
          <p:cNvPr id="6" name="Footer Placeholder 4">
            <a:extLst>
              <a:ext uri="{FF2B5EF4-FFF2-40B4-BE49-F238E27FC236}">
                <a16:creationId xmlns:a16="http://schemas.microsoft.com/office/drawing/2014/main" id="{A04BD06F-D423-8464-6BFB-AAD844555CB7}"/>
              </a:ext>
            </a:extLst>
          </p:cNvPr>
          <p:cNvSpPr>
            <a:spLocks noGrp="1"/>
          </p:cNvSpPr>
          <p:nvPr>
            <p:ph type="ftr" sz="quarter" idx="13"/>
          </p:nvPr>
        </p:nvSpPr>
        <p:spPr>
          <a:xfrm>
            <a:off x="410543" y="6462572"/>
            <a:ext cx="4256347" cy="365125"/>
          </a:xfrm>
        </p:spPr>
        <p:txBody>
          <a:bodyPr/>
          <a:lstStyle/>
          <a:p>
            <a:pPr algn="l"/>
            <a:r>
              <a:rPr lang="en-GB" dirty="0"/>
              <a:t>A. Biagioni</a:t>
            </a:r>
            <a:r>
              <a:rPr lang="en-GB" i="0" dirty="0"/>
              <a:t> | </a:t>
            </a:r>
            <a:r>
              <a:rPr lang="en-GB" dirty="0"/>
              <a:t>PACRI kick off meeting </a:t>
            </a:r>
            <a:r>
              <a:rPr lang="en-GB" i="0" dirty="0"/>
              <a:t>| 12 – 14 March 2025 Trieste</a:t>
            </a:r>
          </a:p>
        </p:txBody>
      </p:sp>
      <p:sp>
        <p:nvSpPr>
          <p:cNvPr id="8" name="CasellaDiTesto 7">
            <a:extLst>
              <a:ext uri="{FF2B5EF4-FFF2-40B4-BE49-F238E27FC236}">
                <a16:creationId xmlns:a16="http://schemas.microsoft.com/office/drawing/2014/main" id="{C494F084-55FB-722E-0A65-6BC512C963D7}"/>
              </a:ext>
            </a:extLst>
          </p:cNvPr>
          <p:cNvSpPr txBox="1"/>
          <p:nvPr/>
        </p:nvSpPr>
        <p:spPr>
          <a:xfrm>
            <a:off x="301808" y="1222657"/>
            <a:ext cx="11785029" cy="4801314"/>
          </a:xfrm>
          <a:prstGeom prst="rect">
            <a:avLst/>
          </a:prstGeom>
          <a:noFill/>
        </p:spPr>
        <p:txBody>
          <a:bodyPr wrap="square">
            <a:spAutoFit/>
          </a:bodyPr>
          <a:lstStyle/>
          <a:p>
            <a:pPr algn="l"/>
            <a:r>
              <a:rPr lang="en-US" sz="1800" b="0" i="0" u="none" strike="noStrike" baseline="0" dirty="0">
                <a:latin typeface="Calibri" panose="020F0502020204030204" pitchFamily="34" charset="0"/>
              </a:rPr>
              <a:t>We intend to explore the different target systems common in LWFAs and PWFAs: </a:t>
            </a:r>
            <a:r>
              <a:rPr lang="en-US" sz="1800" b="1" i="0" u="none" strike="noStrike" baseline="0" dirty="0">
                <a:latin typeface="Calibri" panose="020F0502020204030204" pitchFamily="34" charset="0"/>
              </a:rPr>
              <a:t>capillary discharges</a:t>
            </a:r>
            <a:r>
              <a:rPr lang="en-US" sz="1800" b="0" i="0" u="none" strike="noStrike" baseline="0" dirty="0">
                <a:latin typeface="Calibri" panose="020F0502020204030204" pitchFamily="34" charset="0"/>
              </a:rPr>
              <a:t>, </a:t>
            </a:r>
            <a:r>
              <a:rPr lang="en-US" sz="1800" b="1" i="0" u="none" strike="noStrike" baseline="0" dirty="0">
                <a:latin typeface="Calibri" panose="020F0502020204030204" pitchFamily="34" charset="0"/>
              </a:rPr>
              <a:t>gas jets</a:t>
            </a:r>
            <a:r>
              <a:rPr lang="en-US" sz="1800" b="0" i="0" u="none" strike="noStrike" baseline="0" dirty="0">
                <a:latin typeface="Calibri" panose="020F0502020204030204" pitchFamily="34" charset="0"/>
              </a:rPr>
              <a:t>, </a:t>
            </a:r>
            <a:r>
              <a:rPr lang="en-US" sz="1800" b="1" i="0" u="none" strike="noStrike" baseline="0" dirty="0">
                <a:latin typeface="Calibri" panose="020F0502020204030204" pitchFamily="34" charset="0"/>
              </a:rPr>
              <a:t>gas cells</a:t>
            </a:r>
            <a:r>
              <a:rPr lang="en-US" sz="1800" b="0" i="0" u="none" strike="noStrike" baseline="0" dirty="0">
                <a:latin typeface="Calibri" panose="020F0502020204030204" pitchFamily="34" charset="0"/>
              </a:rPr>
              <a:t>, and </a:t>
            </a:r>
            <a:r>
              <a:rPr lang="en-US" b="1" dirty="0">
                <a:latin typeface="Calibri" panose="020F0502020204030204" pitchFamily="34" charset="0"/>
              </a:rPr>
              <a:t>laser-induced plasma sources</a:t>
            </a:r>
            <a:r>
              <a:rPr lang="en-US" sz="1800" b="0" i="0" u="none" strike="noStrike" baseline="0" dirty="0">
                <a:latin typeface="Calibri" panose="020F0502020204030204" pitchFamily="34" charset="0"/>
              </a:rPr>
              <a:t> and address challenges for their</a:t>
            </a:r>
            <a:r>
              <a:rPr lang="en-US" dirty="0">
                <a:latin typeface="Calibri" panose="020F0502020204030204" pitchFamily="34" charset="0"/>
              </a:rPr>
              <a:t> </a:t>
            </a:r>
            <a:r>
              <a:rPr lang="en-US" sz="1800" b="0" i="0" u="none" strike="noStrike" baseline="0" dirty="0">
                <a:latin typeface="Calibri" panose="020F0502020204030204" pitchFamily="34" charset="0"/>
              </a:rPr>
              <a:t>development for high repetition rate and high average power operation.</a:t>
            </a:r>
          </a:p>
          <a:p>
            <a:pPr algn="l"/>
            <a:endParaRPr lang="en-US" dirty="0">
              <a:latin typeface="Calibri" panose="020F0502020204030204" pitchFamily="34" charset="0"/>
            </a:endParaRPr>
          </a:p>
          <a:p>
            <a:pPr marL="285750" indent="-285750" algn="l">
              <a:buFont typeface="Courier New" panose="02070309020205020404" pitchFamily="49" charset="0"/>
              <a:buChar char="o"/>
            </a:pPr>
            <a:r>
              <a:rPr lang="en-US" sz="1800" b="0" i="0" u="none" strike="noStrike" baseline="0" dirty="0">
                <a:latin typeface="Calibri" panose="020F0502020204030204" pitchFamily="34" charset="0"/>
              </a:rPr>
              <a:t>This includes the vacuum and thermal management and the optimization of longevity (i.e., mitigate damage induced by lasers or beam drivers and discharges)</a:t>
            </a:r>
          </a:p>
          <a:p>
            <a:pPr marL="285750" indent="-285750" algn="l">
              <a:buFont typeface="Courier New" panose="02070309020205020404" pitchFamily="49" charset="0"/>
              <a:buChar char="o"/>
            </a:pPr>
            <a:endParaRPr lang="en-US" dirty="0">
              <a:latin typeface="Calibri" panose="020F0502020204030204" pitchFamily="34" charset="0"/>
            </a:endParaRPr>
          </a:p>
          <a:p>
            <a:pPr marL="285750" indent="-285750" algn="l">
              <a:buFont typeface="Courier New" panose="02070309020205020404" pitchFamily="49" charset="0"/>
              <a:buChar char="o"/>
            </a:pPr>
            <a:r>
              <a:rPr lang="en-US" sz="1800" b="0" i="0" u="none" strike="noStrike" baseline="0" dirty="0">
                <a:latin typeface="Calibri" panose="020F0502020204030204" pitchFamily="34" charset="0"/>
              </a:rPr>
              <a:t>while optimizing the plasma structure for enhanced performance for high beam quality with dedicated MHD plasma codes developed in WP3.</a:t>
            </a:r>
          </a:p>
          <a:p>
            <a:pPr marL="285750" indent="-285750" algn="l">
              <a:buFont typeface="Courier New" panose="02070309020205020404" pitchFamily="49" charset="0"/>
              <a:buChar char="o"/>
            </a:pPr>
            <a:endParaRPr lang="en-US" dirty="0">
              <a:latin typeface="Calibri" panose="020F0502020204030204" pitchFamily="34" charset="0"/>
            </a:endParaRPr>
          </a:p>
          <a:p>
            <a:pPr marL="285750" indent="-285750" algn="l">
              <a:buFont typeface="Courier New" panose="02070309020205020404" pitchFamily="49" charset="0"/>
              <a:buChar char="o"/>
            </a:pPr>
            <a:r>
              <a:rPr lang="en-US" dirty="0">
                <a:latin typeface="Calibri" panose="020F0502020204030204" pitchFamily="34" charset="0"/>
              </a:rPr>
              <a:t>D</a:t>
            </a:r>
            <a:r>
              <a:rPr lang="en-US" sz="1800" b="0" i="0" u="none" strike="noStrike" baseline="0" dirty="0">
                <a:latin typeface="Calibri" panose="020F0502020204030204" pitchFamily="34" charset="0"/>
              </a:rPr>
              <a:t>esign and implementation of a plasma diagnostic to </a:t>
            </a:r>
            <a:r>
              <a:rPr lang="en-US" sz="1800" b="0" i="0" u="none" strike="noStrike" baseline="0" dirty="0" err="1">
                <a:latin typeface="Calibri" panose="020F0502020204030204" pitchFamily="34" charset="0"/>
              </a:rPr>
              <a:t>characterise</a:t>
            </a:r>
            <a:r>
              <a:rPr lang="en-US" sz="1800" b="0" i="0" u="none" strike="noStrike" baseline="0" dirty="0">
                <a:latin typeface="Calibri" panose="020F0502020204030204" pitchFamily="34" charset="0"/>
              </a:rPr>
              <a:t> the operation of plasma sources operating at high repetition</a:t>
            </a:r>
          </a:p>
          <a:p>
            <a:pPr marL="285750" indent="-285750" algn="l">
              <a:buFont typeface="Courier New" panose="02070309020205020404" pitchFamily="49" charset="0"/>
              <a:buChar char="o"/>
            </a:pPr>
            <a:endParaRPr lang="en-US" dirty="0">
              <a:latin typeface="Calibri" panose="020F0502020204030204" pitchFamily="34" charset="0"/>
            </a:endParaRPr>
          </a:p>
          <a:p>
            <a:pPr marL="285750" indent="-285750" algn="l">
              <a:buFont typeface="Courier New" panose="02070309020205020404" pitchFamily="49" charset="0"/>
              <a:buChar char="o"/>
            </a:pPr>
            <a:r>
              <a:rPr lang="en-US" sz="1800" b="0" i="0" u="none" strike="noStrike" baseline="0" dirty="0">
                <a:latin typeface="Calibri" panose="020F0502020204030204" pitchFamily="34" charset="0"/>
              </a:rPr>
              <a:t>The development of plasma components requires access to specialized test benches and dedicated access to laser and accelerator facilities. In the proposal, this access is realized by fully leveraging in a concerted way significant past investments into infrastructures of the </a:t>
            </a:r>
            <a:r>
              <a:rPr lang="en-US" sz="1800" b="0" i="0" u="none" strike="noStrike" baseline="0" dirty="0" err="1">
                <a:latin typeface="Calibri" panose="020F0502020204030204" pitchFamily="34" charset="0"/>
              </a:rPr>
              <a:t>EuPRAXIA</a:t>
            </a:r>
            <a:r>
              <a:rPr lang="en-US" sz="1800" b="0" i="0" u="none" strike="noStrike" baseline="0" dirty="0">
                <a:latin typeface="Calibri" panose="020F0502020204030204" pitchFamily="34" charset="0"/>
              </a:rPr>
              <a:t> consortium and the know-how of specialized teams among the partner labs</a:t>
            </a:r>
            <a:endParaRPr lang="it-IT" dirty="0"/>
          </a:p>
        </p:txBody>
      </p:sp>
      <p:sp>
        <p:nvSpPr>
          <p:cNvPr id="5" name="CasellaDiTesto 4">
            <a:extLst>
              <a:ext uri="{FF2B5EF4-FFF2-40B4-BE49-F238E27FC236}">
                <a16:creationId xmlns:a16="http://schemas.microsoft.com/office/drawing/2014/main" id="{6DFDDEDB-DE2F-2016-A729-7F3E486A98D5}"/>
              </a:ext>
            </a:extLst>
          </p:cNvPr>
          <p:cNvSpPr txBox="1"/>
          <p:nvPr/>
        </p:nvSpPr>
        <p:spPr>
          <a:xfrm>
            <a:off x="1808192" y="2220379"/>
            <a:ext cx="8305583" cy="2246769"/>
          </a:xfrm>
          <a:prstGeom prst="rect">
            <a:avLst/>
          </a:prstGeom>
          <a:solidFill>
            <a:schemeClr val="accent5">
              <a:lumMod val="20000"/>
              <a:lumOff val="80000"/>
              <a:alpha val="90000"/>
            </a:schemeClr>
          </a:solidFill>
          <a:ln>
            <a:solidFill>
              <a:schemeClr val="tx1"/>
            </a:solidFill>
          </a:ln>
        </p:spPr>
        <p:txBody>
          <a:bodyPr wrap="square">
            <a:spAutoFit/>
          </a:bodyPr>
          <a:lstStyle/>
          <a:p>
            <a:pPr algn="just"/>
            <a:r>
              <a:rPr lang="en-US" sz="2000" b="1" dirty="0">
                <a:effectLst/>
                <a:latin typeface="Times New Roman" panose="02020603050405020304" pitchFamily="18" charset="0"/>
                <a:ea typeface="Times New Roman" panose="02020603050405020304" pitchFamily="18" charset="0"/>
              </a:rPr>
              <a:t>Task 4.1: high-repetition</a:t>
            </a:r>
            <a:r>
              <a:rPr lang="en-US" sz="2000" b="1" spc="-10" dirty="0">
                <a:effectLst/>
                <a:latin typeface="Times New Roman" panose="02020603050405020304" pitchFamily="18" charset="0"/>
                <a:ea typeface="Times New Roman" panose="02020603050405020304" pitchFamily="18" charset="0"/>
              </a:rPr>
              <a:t> </a:t>
            </a:r>
            <a:r>
              <a:rPr lang="en-US" sz="2000" b="1" dirty="0">
                <a:effectLst/>
                <a:latin typeface="Times New Roman" panose="02020603050405020304" pitchFamily="18" charset="0"/>
                <a:ea typeface="Times New Roman" panose="02020603050405020304" pitchFamily="18" charset="0"/>
              </a:rPr>
              <a:t>rate</a:t>
            </a:r>
            <a:r>
              <a:rPr lang="en-US" sz="2000" b="1" spc="-5" dirty="0">
                <a:effectLst/>
                <a:latin typeface="Times New Roman" panose="02020603050405020304" pitchFamily="18" charset="0"/>
                <a:ea typeface="Times New Roman" panose="02020603050405020304" pitchFamily="18" charset="0"/>
              </a:rPr>
              <a:t> </a:t>
            </a:r>
            <a:r>
              <a:rPr lang="en-US" sz="2000" b="1" dirty="0">
                <a:effectLst/>
                <a:latin typeface="Times New Roman" panose="02020603050405020304" pitchFamily="18" charset="0"/>
                <a:ea typeface="Times New Roman" panose="02020603050405020304" pitchFamily="18" charset="0"/>
              </a:rPr>
              <a:t>Gas jet target development</a:t>
            </a:r>
          </a:p>
          <a:p>
            <a:pPr algn="just"/>
            <a:endParaRPr lang="en-US" sz="2000" b="1" dirty="0">
              <a:latin typeface="Times New Roman" panose="02020603050405020304" pitchFamily="18" charset="0"/>
              <a:ea typeface="Times New Roman" panose="02020603050405020304" pitchFamily="18" charset="0"/>
            </a:endParaRPr>
          </a:p>
          <a:p>
            <a:pPr algn="just"/>
            <a:r>
              <a:rPr lang="en-US" sz="2000" b="1" dirty="0">
                <a:effectLst/>
                <a:latin typeface="Times New Roman" panose="02020603050405020304" pitchFamily="18" charset="0"/>
                <a:ea typeface="Times New Roman" panose="02020603050405020304" pitchFamily="18" charset="0"/>
              </a:rPr>
              <a:t>Task</a:t>
            </a:r>
            <a:r>
              <a:rPr lang="en-US" sz="2000" b="1" spc="-10" dirty="0">
                <a:effectLst/>
                <a:latin typeface="Times New Roman" panose="02020603050405020304" pitchFamily="18" charset="0"/>
                <a:ea typeface="Times New Roman" panose="02020603050405020304" pitchFamily="18" charset="0"/>
              </a:rPr>
              <a:t> </a:t>
            </a:r>
            <a:r>
              <a:rPr lang="en-US" sz="2000" b="1" dirty="0">
                <a:effectLst/>
                <a:latin typeface="Times New Roman" panose="02020603050405020304" pitchFamily="18" charset="0"/>
                <a:ea typeface="Times New Roman" panose="02020603050405020304" pitchFamily="18" charset="0"/>
              </a:rPr>
              <a:t>4.2: Development of a</a:t>
            </a:r>
            <a:r>
              <a:rPr lang="en-US" sz="2000" b="1" spc="-5" dirty="0">
                <a:effectLst/>
                <a:latin typeface="Times New Roman" panose="02020603050405020304" pitchFamily="18" charset="0"/>
                <a:ea typeface="Times New Roman" panose="02020603050405020304" pitchFamily="18" charset="0"/>
              </a:rPr>
              <a:t> </a:t>
            </a:r>
            <a:r>
              <a:rPr lang="en-US" sz="2000" b="1" dirty="0">
                <a:effectLst/>
                <a:latin typeface="Times New Roman" panose="02020603050405020304" pitchFamily="18" charset="0"/>
                <a:ea typeface="Times New Roman" panose="02020603050405020304" pitchFamily="18" charset="0"/>
              </a:rPr>
              <a:t>high-repetition</a:t>
            </a:r>
            <a:r>
              <a:rPr lang="en-US" sz="2000" b="1" spc="-10" dirty="0">
                <a:effectLst/>
                <a:latin typeface="Times New Roman" panose="02020603050405020304" pitchFamily="18" charset="0"/>
                <a:ea typeface="Times New Roman" panose="02020603050405020304" pitchFamily="18" charset="0"/>
              </a:rPr>
              <a:t> </a:t>
            </a:r>
            <a:r>
              <a:rPr lang="en-US" sz="2000" b="1" dirty="0">
                <a:effectLst/>
                <a:latin typeface="Times New Roman" panose="02020603050405020304" pitchFamily="18" charset="0"/>
                <a:ea typeface="Times New Roman" panose="02020603050405020304" pitchFamily="18" charset="0"/>
              </a:rPr>
              <a:t>rate</a:t>
            </a:r>
            <a:r>
              <a:rPr lang="en-US" sz="2000" b="1" spc="-5" dirty="0">
                <a:effectLst/>
                <a:latin typeface="Times New Roman" panose="02020603050405020304" pitchFamily="18" charset="0"/>
                <a:ea typeface="Times New Roman" panose="02020603050405020304" pitchFamily="18" charset="0"/>
              </a:rPr>
              <a:t> </a:t>
            </a:r>
            <a:r>
              <a:rPr lang="en-US" sz="2000" b="1" dirty="0">
                <a:effectLst/>
                <a:latin typeface="Times New Roman" panose="02020603050405020304" pitchFamily="18" charset="0"/>
                <a:ea typeface="Times New Roman" panose="02020603050405020304" pitchFamily="18" charset="0"/>
              </a:rPr>
              <a:t>gas</a:t>
            </a:r>
            <a:r>
              <a:rPr lang="en-US" sz="2000" b="1" spc="-15" dirty="0">
                <a:effectLst/>
                <a:latin typeface="Times New Roman" panose="02020603050405020304" pitchFamily="18" charset="0"/>
                <a:ea typeface="Times New Roman" panose="02020603050405020304" pitchFamily="18" charset="0"/>
              </a:rPr>
              <a:t> </a:t>
            </a:r>
            <a:r>
              <a:rPr lang="en-US" sz="2000" b="1" dirty="0">
                <a:effectLst/>
                <a:latin typeface="Times New Roman" panose="02020603050405020304" pitchFamily="18" charset="0"/>
                <a:ea typeface="Times New Roman" panose="02020603050405020304" pitchFamily="18" charset="0"/>
              </a:rPr>
              <a:t>cell structured</a:t>
            </a:r>
            <a:r>
              <a:rPr lang="en-US" sz="2000" b="1" spc="-10" dirty="0">
                <a:effectLst/>
                <a:latin typeface="Times New Roman" panose="02020603050405020304" pitchFamily="18" charset="0"/>
                <a:ea typeface="Times New Roman" panose="02020603050405020304" pitchFamily="18" charset="0"/>
              </a:rPr>
              <a:t> </a:t>
            </a:r>
            <a:r>
              <a:rPr lang="en-US" sz="2000" b="1" dirty="0">
                <a:effectLst/>
                <a:latin typeface="Times New Roman" panose="02020603050405020304" pitchFamily="18" charset="0"/>
                <a:ea typeface="Times New Roman" panose="02020603050405020304" pitchFamily="18" charset="0"/>
              </a:rPr>
              <a:t>target</a:t>
            </a:r>
          </a:p>
          <a:p>
            <a:pPr algn="just"/>
            <a:endParaRPr lang="en-US" sz="2000" b="1" dirty="0">
              <a:latin typeface="Times New Roman" panose="02020603050405020304" pitchFamily="18" charset="0"/>
              <a:ea typeface="Times New Roman" panose="02020603050405020304" pitchFamily="18" charset="0"/>
            </a:endParaRPr>
          </a:p>
          <a:p>
            <a:pPr algn="just"/>
            <a:r>
              <a:rPr lang="en-US" sz="2000" b="1" dirty="0">
                <a:effectLst/>
                <a:latin typeface="Times New Roman" panose="02020603050405020304" pitchFamily="18" charset="0"/>
                <a:ea typeface="Times New Roman" panose="02020603050405020304" pitchFamily="18" charset="0"/>
              </a:rPr>
              <a:t>Task 4.3 - Development of high-repetition rate plasma capillaries</a:t>
            </a:r>
          </a:p>
          <a:p>
            <a:pPr algn="just"/>
            <a:endParaRPr lang="en-US" sz="2000" b="1" dirty="0">
              <a:latin typeface="Times New Roman" panose="02020603050405020304" pitchFamily="18" charset="0"/>
              <a:ea typeface="Times New Roman" panose="02020603050405020304" pitchFamily="18" charset="0"/>
            </a:endParaRPr>
          </a:p>
          <a:p>
            <a:pPr algn="just"/>
            <a:r>
              <a:rPr lang="en-US" sz="2000" b="1" dirty="0">
                <a:solidFill>
                  <a:srgbClr val="000000"/>
                </a:solidFill>
                <a:effectLst/>
                <a:latin typeface="Times New Roman" panose="02020603050405020304" pitchFamily="18" charset="0"/>
                <a:ea typeface="Times New Roman" panose="02020603050405020304" pitchFamily="18" charset="0"/>
              </a:rPr>
              <a:t>Task 4.4 - Development of high-repetition rate advanced plasma sources</a:t>
            </a:r>
            <a:endParaRPr lang="en-US" sz="20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45984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42127-3AEF-2751-1CE3-820860534AB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A53BBCC-D3AE-6005-8B99-E0FF72448096}"/>
              </a:ext>
            </a:extLst>
          </p:cNvPr>
          <p:cNvSpPr>
            <a:spLocks noGrp="1"/>
          </p:cNvSpPr>
          <p:nvPr>
            <p:ph type="title"/>
          </p:nvPr>
        </p:nvSpPr>
        <p:spPr>
          <a:xfrm>
            <a:off x="2115127" y="0"/>
            <a:ext cx="8909431" cy="1009208"/>
          </a:xfrm>
        </p:spPr>
        <p:txBody>
          <a:bodyPr>
            <a:normAutofit/>
          </a:bodyPr>
          <a:lstStyle/>
          <a:p>
            <a:r>
              <a:rPr lang="en-US" sz="3200" dirty="0"/>
              <a:t>WP4 - Gas jet target</a:t>
            </a:r>
            <a:endParaRPr lang="en-GB" sz="3200" dirty="0"/>
          </a:p>
        </p:txBody>
      </p:sp>
      <p:sp>
        <p:nvSpPr>
          <p:cNvPr id="4" name="Slide Number Placeholder 3">
            <a:extLst>
              <a:ext uri="{FF2B5EF4-FFF2-40B4-BE49-F238E27FC236}">
                <a16:creationId xmlns:a16="http://schemas.microsoft.com/office/drawing/2014/main" id="{1932DE83-09B6-10C3-884B-CFB4890ECF9B}"/>
              </a:ext>
            </a:extLst>
          </p:cNvPr>
          <p:cNvSpPr>
            <a:spLocks noGrp="1"/>
          </p:cNvSpPr>
          <p:nvPr>
            <p:ph type="sldNum" sz="quarter" idx="12"/>
          </p:nvPr>
        </p:nvSpPr>
        <p:spPr/>
        <p:txBody>
          <a:bodyPr/>
          <a:lstStyle/>
          <a:p>
            <a:fld id="{3A3A6714-3D1F-4857-9904-D935B84167FA}" type="slidenum">
              <a:rPr lang="en-GB" smtClean="0"/>
              <a:pPr/>
              <a:t>4</a:t>
            </a:fld>
            <a:endParaRPr lang="en-GB"/>
          </a:p>
        </p:txBody>
      </p:sp>
      <p:sp>
        <p:nvSpPr>
          <p:cNvPr id="6" name="Footer Placeholder 4">
            <a:extLst>
              <a:ext uri="{FF2B5EF4-FFF2-40B4-BE49-F238E27FC236}">
                <a16:creationId xmlns:a16="http://schemas.microsoft.com/office/drawing/2014/main" id="{3142C834-6707-B8C8-2166-D36671559BFE}"/>
              </a:ext>
            </a:extLst>
          </p:cNvPr>
          <p:cNvSpPr>
            <a:spLocks noGrp="1"/>
          </p:cNvSpPr>
          <p:nvPr>
            <p:ph type="ftr" sz="quarter" idx="13"/>
          </p:nvPr>
        </p:nvSpPr>
        <p:spPr>
          <a:xfrm>
            <a:off x="410543" y="6462572"/>
            <a:ext cx="4256347" cy="365125"/>
          </a:xfrm>
        </p:spPr>
        <p:txBody>
          <a:bodyPr/>
          <a:lstStyle/>
          <a:p>
            <a:pPr algn="l"/>
            <a:r>
              <a:rPr lang="en-GB" dirty="0"/>
              <a:t>A. Biagioni</a:t>
            </a:r>
            <a:r>
              <a:rPr lang="en-GB" i="0" dirty="0"/>
              <a:t> | </a:t>
            </a:r>
            <a:r>
              <a:rPr lang="en-GB" dirty="0"/>
              <a:t>PACRI kick off meeting </a:t>
            </a:r>
            <a:r>
              <a:rPr lang="en-GB" i="0" dirty="0"/>
              <a:t>| 12 – 14 March 2025 Trieste</a:t>
            </a:r>
          </a:p>
        </p:txBody>
      </p:sp>
      <p:sp>
        <p:nvSpPr>
          <p:cNvPr id="5" name="CasellaDiTesto 4">
            <a:extLst>
              <a:ext uri="{FF2B5EF4-FFF2-40B4-BE49-F238E27FC236}">
                <a16:creationId xmlns:a16="http://schemas.microsoft.com/office/drawing/2014/main" id="{D4DAB609-FE40-A000-E8A8-7B10B112A309}"/>
              </a:ext>
            </a:extLst>
          </p:cNvPr>
          <p:cNvSpPr txBox="1"/>
          <p:nvPr/>
        </p:nvSpPr>
        <p:spPr>
          <a:xfrm>
            <a:off x="168563" y="1221218"/>
            <a:ext cx="11854874" cy="3416320"/>
          </a:xfrm>
          <a:prstGeom prst="rect">
            <a:avLst/>
          </a:prstGeom>
          <a:noFill/>
        </p:spPr>
        <p:txBody>
          <a:bodyPr wrap="square">
            <a:spAutoFit/>
          </a:bodyPr>
          <a:lstStyle/>
          <a:p>
            <a:pPr algn="just"/>
            <a:r>
              <a:rPr lang="en-US" sz="1800" b="1" dirty="0">
                <a:effectLst/>
                <a:latin typeface="Times New Roman" panose="02020603050405020304" pitchFamily="18" charset="0"/>
                <a:ea typeface="Times New Roman" panose="02020603050405020304" pitchFamily="18" charset="0"/>
              </a:rPr>
              <a:t>Task 4.1: high-repetition</a:t>
            </a:r>
            <a:r>
              <a:rPr lang="en-US" sz="1800" b="1" spc="-10"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rate</a:t>
            </a:r>
            <a:r>
              <a:rPr lang="en-US" sz="1800" b="1" spc="-5"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Gas jet target development</a:t>
            </a:r>
            <a:r>
              <a:rPr lang="en-US" b="1" dirty="0">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a:t>
            </a:r>
            <a:r>
              <a:rPr lang="en-US" sz="1800" b="1" dirty="0" err="1">
                <a:effectLst/>
                <a:latin typeface="Times New Roman" panose="02020603050405020304" pitchFamily="18" charset="0"/>
                <a:ea typeface="Times New Roman" panose="02020603050405020304" pitchFamily="18" charset="0"/>
              </a:rPr>
              <a:t>CNRS_loa</a:t>
            </a:r>
            <a:r>
              <a:rPr lang="en-US" sz="1800" b="1" dirty="0">
                <a:effectLst/>
                <a:latin typeface="Times New Roman" panose="02020603050405020304" pitchFamily="18" charset="0"/>
                <a:ea typeface="Times New Roman" panose="02020603050405020304" pitchFamily="18" charset="0"/>
              </a:rPr>
              <a:t>-TL,</a:t>
            </a:r>
            <a:r>
              <a:rPr lang="en-US" sz="1800" dirty="0">
                <a:solidFill>
                  <a:srgbClr val="1F497D"/>
                </a:solidFill>
                <a:effectLst/>
                <a:latin typeface="Calibri" panose="020F0502020204030204" pitchFamily="34"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UKRI, LMU, UOXF, ELI-ERIC</a:t>
            </a:r>
            <a:r>
              <a:rPr lang="en-US" sz="1800" b="1" dirty="0">
                <a:effectLst/>
                <a:latin typeface="Times New Roman" panose="02020603050405020304" pitchFamily="18" charset="0"/>
                <a:ea typeface="Times New Roman" panose="02020603050405020304" pitchFamily="18" charset="0"/>
              </a:rPr>
              <a:t>)</a:t>
            </a:r>
          </a:p>
          <a:p>
            <a:pPr algn="just"/>
            <a:endParaRPr lang="en-US" b="1" dirty="0">
              <a:latin typeface="Times New Roman" panose="02020603050405020304" pitchFamily="18" charset="0"/>
              <a:ea typeface="Times New Roman" panose="02020603050405020304" pitchFamily="18" charset="0"/>
            </a:endParaRPr>
          </a:p>
          <a:p>
            <a:pPr algn="just"/>
            <a:r>
              <a:rPr lang="en-US" sz="1800" dirty="0">
                <a:effectLst/>
                <a:latin typeface="Times New Roman" panose="02020603050405020304" pitchFamily="18" charset="0"/>
                <a:ea typeface="Times New Roman" panose="02020603050405020304" pitchFamily="18" charset="0"/>
              </a:rPr>
              <a:t>The goal of this task is to develop gas jet-based plasma targets adapted to high-repetition rate operations. This includes:</a:t>
            </a:r>
          </a:p>
          <a:p>
            <a:pPr algn="just"/>
            <a:endParaRPr lang="en-US" dirty="0">
              <a:latin typeface="Times New Roman" panose="02020603050405020304" pitchFamily="18" charset="0"/>
              <a:ea typeface="Times New Roman" panose="02020603050405020304" pitchFamily="18" charset="0"/>
            </a:endParaRPr>
          </a:p>
          <a:p>
            <a:pPr marL="285750" indent="-285750" algn="just">
              <a:buFont typeface="Wingdings" panose="05000000000000000000" pitchFamily="2" charset="2"/>
              <a:buChar char="§"/>
            </a:pPr>
            <a:r>
              <a:rPr lang="en-US" sz="1800" dirty="0">
                <a:effectLst/>
                <a:latin typeface="Times New Roman" panose="02020603050405020304" pitchFamily="18" charset="0"/>
                <a:ea typeface="Times New Roman" panose="02020603050405020304" pitchFamily="18" charset="0"/>
              </a:rPr>
              <a:t>Development, manufacturing and testing of nozzle geometries that provide structured longitudinal plasma profile for e.g., electron injection in shocks and</a:t>
            </a:r>
            <a:r>
              <a:rPr lang="en-US" sz="1800" spc="20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downward ramps. The design will also be optimized in order to minimize the gas throughput in the chamber.</a:t>
            </a:r>
          </a:p>
          <a:p>
            <a:pPr marL="285750" indent="-285750" algn="just">
              <a:buFont typeface="Wingdings" panose="05000000000000000000" pitchFamily="2" charset="2"/>
              <a:buChar char="§"/>
            </a:pPr>
            <a:endParaRPr lang="en-US" dirty="0">
              <a:latin typeface="Times New Roman" panose="02020603050405020304" pitchFamily="18" charset="0"/>
              <a:ea typeface="Times New Roman" panose="02020603050405020304" pitchFamily="18" charset="0"/>
            </a:endParaRPr>
          </a:p>
          <a:p>
            <a:pPr marL="285750" indent="-285750" algn="just">
              <a:buFont typeface="Wingdings" panose="05000000000000000000" pitchFamily="2" charset="2"/>
              <a:buChar char="§"/>
            </a:pPr>
            <a:r>
              <a:rPr lang="en-US" sz="1800" dirty="0">
                <a:effectLst/>
                <a:latin typeface="Times New Roman" panose="02020603050405020304" pitchFamily="18" charset="0"/>
                <a:ea typeface="Times New Roman" panose="02020603050405020304" pitchFamily="18" charset="0"/>
              </a:rPr>
              <a:t>Development of the differential pumping scheme for high repetition rate operation. Tests on constant flow rate and investigation of high-repetition rate pulsed operation.</a:t>
            </a:r>
          </a:p>
          <a:p>
            <a:pPr marL="285750" indent="-285750" algn="just">
              <a:buFont typeface="Wingdings" panose="05000000000000000000" pitchFamily="2" charset="2"/>
              <a:buChar char="§"/>
            </a:pPr>
            <a:endParaRPr lang="en-US" dirty="0">
              <a:latin typeface="Times New Roman" panose="02020603050405020304" pitchFamily="18" charset="0"/>
              <a:ea typeface="Times New Roman" panose="02020603050405020304" pitchFamily="18" charset="0"/>
            </a:endParaRPr>
          </a:p>
          <a:p>
            <a:pPr marL="285750" indent="-285750" algn="just">
              <a:buFont typeface="Wingdings" panose="05000000000000000000" pitchFamily="2" charset="2"/>
              <a:buChar char="§"/>
            </a:pPr>
            <a:r>
              <a:rPr lang="en-US" sz="1800" dirty="0">
                <a:effectLst/>
                <a:latin typeface="Times New Roman" panose="02020603050405020304" pitchFamily="18" charset="0"/>
                <a:ea typeface="Times New Roman" panose="02020603050405020304" pitchFamily="18" charset="0"/>
              </a:rPr>
              <a:t>Tests on material wear when the plasma target is irradiated by a high repetition rate laser system</a:t>
            </a:r>
            <a:endParaRPr lang="it-IT"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5455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D3E76-2BDE-71A8-3831-FF1D0EB508D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C632D8C-E5DA-2737-CB52-1713F352A532}"/>
              </a:ext>
            </a:extLst>
          </p:cNvPr>
          <p:cNvSpPr>
            <a:spLocks noGrp="1"/>
          </p:cNvSpPr>
          <p:nvPr>
            <p:ph type="title"/>
          </p:nvPr>
        </p:nvSpPr>
        <p:spPr>
          <a:xfrm>
            <a:off x="2115127" y="0"/>
            <a:ext cx="8909431" cy="1009208"/>
          </a:xfrm>
        </p:spPr>
        <p:txBody>
          <a:bodyPr>
            <a:normAutofit/>
          </a:bodyPr>
          <a:lstStyle/>
          <a:p>
            <a:r>
              <a:rPr lang="en-US" sz="3200" dirty="0"/>
              <a:t>WP4 - Gas jet target</a:t>
            </a:r>
            <a:endParaRPr lang="en-GB" sz="3200" dirty="0"/>
          </a:p>
        </p:txBody>
      </p:sp>
      <p:sp>
        <p:nvSpPr>
          <p:cNvPr id="4" name="Slide Number Placeholder 3">
            <a:extLst>
              <a:ext uri="{FF2B5EF4-FFF2-40B4-BE49-F238E27FC236}">
                <a16:creationId xmlns:a16="http://schemas.microsoft.com/office/drawing/2014/main" id="{F9A692BE-C541-6790-9F70-97F8610928E0}"/>
              </a:ext>
            </a:extLst>
          </p:cNvPr>
          <p:cNvSpPr>
            <a:spLocks noGrp="1"/>
          </p:cNvSpPr>
          <p:nvPr>
            <p:ph type="sldNum" sz="quarter" idx="12"/>
          </p:nvPr>
        </p:nvSpPr>
        <p:spPr/>
        <p:txBody>
          <a:bodyPr/>
          <a:lstStyle/>
          <a:p>
            <a:fld id="{3A3A6714-3D1F-4857-9904-D935B84167FA}" type="slidenum">
              <a:rPr lang="en-GB" smtClean="0"/>
              <a:pPr/>
              <a:t>5</a:t>
            </a:fld>
            <a:endParaRPr lang="en-GB"/>
          </a:p>
        </p:txBody>
      </p:sp>
      <p:sp>
        <p:nvSpPr>
          <p:cNvPr id="6" name="Footer Placeholder 4">
            <a:extLst>
              <a:ext uri="{FF2B5EF4-FFF2-40B4-BE49-F238E27FC236}">
                <a16:creationId xmlns:a16="http://schemas.microsoft.com/office/drawing/2014/main" id="{4ED2A093-415B-2C93-0A61-E3B8B30FE32F}"/>
              </a:ext>
            </a:extLst>
          </p:cNvPr>
          <p:cNvSpPr>
            <a:spLocks noGrp="1"/>
          </p:cNvSpPr>
          <p:nvPr>
            <p:ph type="ftr" sz="quarter" idx="13"/>
          </p:nvPr>
        </p:nvSpPr>
        <p:spPr>
          <a:xfrm>
            <a:off x="410543" y="6462572"/>
            <a:ext cx="4256347" cy="365125"/>
          </a:xfrm>
        </p:spPr>
        <p:txBody>
          <a:bodyPr/>
          <a:lstStyle/>
          <a:p>
            <a:pPr algn="l"/>
            <a:r>
              <a:rPr lang="en-GB" dirty="0"/>
              <a:t>A. Biagioni</a:t>
            </a:r>
            <a:r>
              <a:rPr lang="en-GB" i="0" dirty="0"/>
              <a:t> | </a:t>
            </a:r>
            <a:r>
              <a:rPr lang="en-GB" dirty="0"/>
              <a:t>PACRI kick off meeting </a:t>
            </a:r>
            <a:r>
              <a:rPr lang="en-GB" i="0" dirty="0"/>
              <a:t>| 12 – 14 March 2025 Trieste</a:t>
            </a:r>
          </a:p>
        </p:txBody>
      </p:sp>
      <p:pic>
        <p:nvPicPr>
          <p:cNvPr id="15" name="Immagine 14" descr="Immagine che contiene testo, schermata, diagramma, design&#10;&#10;Il contenuto generato dall'IA potrebbe non essere corretto.">
            <a:extLst>
              <a:ext uri="{FF2B5EF4-FFF2-40B4-BE49-F238E27FC236}">
                <a16:creationId xmlns:a16="http://schemas.microsoft.com/office/drawing/2014/main" id="{A75FC34B-0B7E-3810-07E3-8C2CEAAE7B99}"/>
              </a:ext>
            </a:extLst>
          </p:cNvPr>
          <p:cNvPicPr>
            <a:picLocks noChangeAspect="1"/>
          </p:cNvPicPr>
          <p:nvPr/>
        </p:nvPicPr>
        <p:blipFill>
          <a:blip r:embed="rId2">
            <a:extLst>
              <a:ext uri="{28A0092B-C50C-407E-A947-70E740481C1C}">
                <a14:useLocalDpi xmlns:a14="http://schemas.microsoft.com/office/drawing/2010/main" val="0"/>
              </a:ext>
            </a:extLst>
          </a:blip>
          <a:srcRect l="47084" t="9857" r="8610" b="-1286"/>
          <a:stretch/>
        </p:blipFill>
        <p:spPr>
          <a:xfrm>
            <a:off x="6684142" y="990158"/>
            <a:ext cx="4690533" cy="5444688"/>
          </a:xfrm>
          <a:prstGeom prst="rect">
            <a:avLst/>
          </a:prstGeom>
        </p:spPr>
      </p:pic>
      <p:pic>
        <p:nvPicPr>
          <p:cNvPr id="16" name="Immagine 15" descr="Immagine che contiene testo, schermata, diagramma, design">
            <a:extLst>
              <a:ext uri="{FF2B5EF4-FFF2-40B4-BE49-F238E27FC236}">
                <a16:creationId xmlns:a16="http://schemas.microsoft.com/office/drawing/2014/main" id="{A5706D7F-09A9-E052-9DB2-5265F8F9A5E4}"/>
              </a:ext>
            </a:extLst>
          </p:cNvPr>
          <p:cNvPicPr>
            <a:picLocks noChangeAspect="1"/>
          </p:cNvPicPr>
          <p:nvPr/>
        </p:nvPicPr>
        <p:blipFill>
          <a:blip r:embed="rId2">
            <a:extLst>
              <a:ext uri="{28A0092B-C50C-407E-A947-70E740481C1C}">
                <a14:useLocalDpi xmlns:a14="http://schemas.microsoft.com/office/drawing/2010/main" val="0"/>
              </a:ext>
            </a:extLst>
          </a:blip>
          <a:srcRect l="3428" t="14805" r="59304" b="-1286"/>
          <a:stretch/>
        </p:blipFill>
        <p:spPr>
          <a:xfrm>
            <a:off x="2360267" y="1113473"/>
            <a:ext cx="4228625" cy="5353661"/>
          </a:xfrm>
          <a:prstGeom prst="rect">
            <a:avLst/>
          </a:prstGeom>
        </p:spPr>
      </p:pic>
      <p:sp>
        <p:nvSpPr>
          <p:cNvPr id="18" name="CasellaDiTesto 17">
            <a:extLst>
              <a:ext uri="{FF2B5EF4-FFF2-40B4-BE49-F238E27FC236}">
                <a16:creationId xmlns:a16="http://schemas.microsoft.com/office/drawing/2014/main" id="{F2FDBE2A-54DB-C0C3-44D2-1A7C12C957BD}"/>
              </a:ext>
            </a:extLst>
          </p:cNvPr>
          <p:cNvSpPr txBox="1"/>
          <p:nvPr/>
        </p:nvSpPr>
        <p:spPr>
          <a:xfrm>
            <a:off x="141987" y="1142048"/>
            <a:ext cx="3196790" cy="646331"/>
          </a:xfrm>
          <a:prstGeom prst="rect">
            <a:avLst/>
          </a:prstGeom>
          <a:noFill/>
        </p:spPr>
        <p:txBody>
          <a:bodyPr wrap="square">
            <a:spAutoFit/>
          </a:bodyPr>
          <a:lstStyle/>
          <a:p>
            <a:r>
              <a:rPr lang="it-IT" sz="1800" b="1" i="0" u="none" strike="noStrike" baseline="0" dirty="0">
                <a:latin typeface="Aptos" panose="020B0004020202020204" pitchFamily="34" charset="0"/>
              </a:rPr>
              <a:t>Gas targets for laser-plasma</a:t>
            </a:r>
          </a:p>
          <a:p>
            <a:r>
              <a:rPr lang="it-IT" sz="1800" b="1" i="0" u="none" strike="noStrike" baseline="0" dirty="0" err="1">
                <a:latin typeface="Aptos" panose="020B0004020202020204" pitchFamily="34" charset="0"/>
              </a:rPr>
              <a:t>accelerator</a:t>
            </a:r>
            <a:r>
              <a:rPr lang="it-IT" sz="1800" b="1" i="0" u="none" strike="noStrike" baseline="0" dirty="0">
                <a:latin typeface="Aptos" panose="020B0004020202020204" pitchFamily="34" charset="0"/>
              </a:rPr>
              <a:t> </a:t>
            </a:r>
            <a:r>
              <a:rPr lang="it-IT" sz="1800" b="1" i="0" u="none" strike="noStrike" baseline="0" dirty="0" err="1">
                <a:latin typeface="Aptos" panose="020B0004020202020204" pitchFamily="34" charset="0"/>
              </a:rPr>
              <a:t>at</a:t>
            </a:r>
            <a:r>
              <a:rPr lang="it-IT" sz="1800" b="1" i="0" u="none" strike="noStrike" baseline="0" dirty="0">
                <a:latin typeface="Aptos" panose="020B0004020202020204" pitchFamily="34" charset="0"/>
              </a:rPr>
              <a:t> ELI </a:t>
            </a:r>
            <a:r>
              <a:rPr lang="it-IT" sz="1800" b="1" i="0" u="none" strike="noStrike" baseline="0" dirty="0" err="1">
                <a:latin typeface="Aptos" panose="020B0004020202020204" pitchFamily="34" charset="0"/>
              </a:rPr>
              <a:t>Beamlines</a:t>
            </a:r>
            <a:endParaRPr lang="it-IT" dirty="0"/>
          </a:p>
        </p:txBody>
      </p:sp>
    </p:spTree>
    <p:extLst>
      <p:ext uri="{BB962C8B-B14F-4D97-AF65-F5344CB8AC3E}">
        <p14:creationId xmlns:p14="http://schemas.microsoft.com/office/powerpoint/2010/main" val="1484321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2CBDC-5E3F-37C1-AA56-80B484EDD77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35A83BF-8AD5-C116-82E6-2955778D63C8}"/>
              </a:ext>
            </a:extLst>
          </p:cNvPr>
          <p:cNvSpPr>
            <a:spLocks noGrp="1"/>
          </p:cNvSpPr>
          <p:nvPr>
            <p:ph type="title"/>
          </p:nvPr>
        </p:nvSpPr>
        <p:spPr>
          <a:xfrm>
            <a:off x="2115127" y="0"/>
            <a:ext cx="8909431" cy="1009208"/>
          </a:xfrm>
        </p:spPr>
        <p:txBody>
          <a:bodyPr>
            <a:normAutofit/>
          </a:bodyPr>
          <a:lstStyle/>
          <a:p>
            <a:r>
              <a:rPr lang="en-US" sz="3200" dirty="0"/>
              <a:t>WP4 - Gas cell structured target</a:t>
            </a:r>
            <a:endParaRPr lang="en-GB" sz="3200" dirty="0"/>
          </a:p>
        </p:txBody>
      </p:sp>
      <p:sp>
        <p:nvSpPr>
          <p:cNvPr id="4" name="Slide Number Placeholder 3">
            <a:extLst>
              <a:ext uri="{FF2B5EF4-FFF2-40B4-BE49-F238E27FC236}">
                <a16:creationId xmlns:a16="http://schemas.microsoft.com/office/drawing/2014/main" id="{41FE7C71-6E6D-0C2A-8FE6-4022C04C6D5A}"/>
              </a:ext>
            </a:extLst>
          </p:cNvPr>
          <p:cNvSpPr>
            <a:spLocks noGrp="1"/>
          </p:cNvSpPr>
          <p:nvPr>
            <p:ph type="sldNum" sz="quarter" idx="12"/>
          </p:nvPr>
        </p:nvSpPr>
        <p:spPr/>
        <p:txBody>
          <a:bodyPr/>
          <a:lstStyle/>
          <a:p>
            <a:fld id="{3A3A6714-3D1F-4857-9904-D935B84167FA}" type="slidenum">
              <a:rPr lang="en-GB" smtClean="0"/>
              <a:pPr/>
              <a:t>6</a:t>
            </a:fld>
            <a:endParaRPr lang="en-GB"/>
          </a:p>
        </p:txBody>
      </p:sp>
      <p:sp>
        <p:nvSpPr>
          <p:cNvPr id="6" name="Footer Placeholder 4">
            <a:extLst>
              <a:ext uri="{FF2B5EF4-FFF2-40B4-BE49-F238E27FC236}">
                <a16:creationId xmlns:a16="http://schemas.microsoft.com/office/drawing/2014/main" id="{4C1F1EEF-F396-197C-198E-B0C556C92200}"/>
              </a:ext>
            </a:extLst>
          </p:cNvPr>
          <p:cNvSpPr>
            <a:spLocks noGrp="1"/>
          </p:cNvSpPr>
          <p:nvPr>
            <p:ph type="ftr" sz="quarter" idx="13"/>
          </p:nvPr>
        </p:nvSpPr>
        <p:spPr>
          <a:xfrm>
            <a:off x="410543" y="6462572"/>
            <a:ext cx="4256347" cy="365125"/>
          </a:xfrm>
        </p:spPr>
        <p:txBody>
          <a:bodyPr/>
          <a:lstStyle/>
          <a:p>
            <a:pPr algn="l"/>
            <a:r>
              <a:rPr lang="en-GB" dirty="0"/>
              <a:t>A. Biagioni</a:t>
            </a:r>
            <a:r>
              <a:rPr lang="en-GB" i="0" dirty="0"/>
              <a:t> | </a:t>
            </a:r>
            <a:r>
              <a:rPr lang="en-GB" dirty="0"/>
              <a:t>PACRI kick off meeting </a:t>
            </a:r>
            <a:r>
              <a:rPr lang="en-GB" i="0" dirty="0"/>
              <a:t>| 12 – 14 March 2025 Trieste</a:t>
            </a:r>
          </a:p>
        </p:txBody>
      </p:sp>
      <p:sp>
        <p:nvSpPr>
          <p:cNvPr id="5" name="CasellaDiTesto 4">
            <a:extLst>
              <a:ext uri="{FF2B5EF4-FFF2-40B4-BE49-F238E27FC236}">
                <a16:creationId xmlns:a16="http://schemas.microsoft.com/office/drawing/2014/main" id="{33D74D39-3EF3-4F55-3578-DA0D9E862E97}"/>
              </a:ext>
            </a:extLst>
          </p:cNvPr>
          <p:cNvSpPr txBox="1"/>
          <p:nvPr/>
        </p:nvSpPr>
        <p:spPr>
          <a:xfrm>
            <a:off x="168563" y="1161091"/>
            <a:ext cx="11854874" cy="3416320"/>
          </a:xfrm>
          <a:prstGeom prst="rect">
            <a:avLst/>
          </a:prstGeom>
          <a:noFill/>
        </p:spPr>
        <p:txBody>
          <a:bodyPr wrap="square">
            <a:spAutoFit/>
          </a:bodyPr>
          <a:lstStyle/>
          <a:p>
            <a:pPr algn="just"/>
            <a:r>
              <a:rPr lang="en-US" sz="1800" b="1" dirty="0">
                <a:effectLst/>
                <a:latin typeface="Times New Roman" panose="02020603050405020304" pitchFamily="18" charset="0"/>
                <a:ea typeface="Times New Roman" panose="02020603050405020304" pitchFamily="18" charset="0"/>
              </a:rPr>
              <a:t>Task</a:t>
            </a:r>
            <a:r>
              <a:rPr lang="en-US" sz="1800" b="1" spc="-10"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4.2: Development of a</a:t>
            </a:r>
            <a:r>
              <a:rPr lang="en-US" sz="1800" b="1" spc="-5"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high-repetition</a:t>
            </a:r>
            <a:r>
              <a:rPr lang="en-US" sz="1800" b="1" spc="-10"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rate</a:t>
            </a:r>
            <a:r>
              <a:rPr lang="en-US" sz="1800" b="1" spc="-5"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gas</a:t>
            </a:r>
            <a:r>
              <a:rPr lang="en-US" sz="1800" b="1" spc="-15"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cell structured</a:t>
            </a:r>
            <a:r>
              <a:rPr lang="en-US" sz="1800" b="1" spc="-10"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target </a:t>
            </a:r>
            <a:r>
              <a:rPr lang="en-US" sz="1800" dirty="0">
                <a:solidFill>
                  <a:srgbClr val="000000"/>
                </a:solidFill>
                <a:effectLst/>
                <a:latin typeface="Times New Roman" panose="02020603050405020304" pitchFamily="18" charset="0"/>
                <a:ea typeface="Times New Roman" panose="02020603050405020304" pitchFamily="18" charset="0"/>
              </a:rPr>
              <a:t>(</a:t>
            </a:r>
            <a:r>
              <a:rPr lang="en-US" sz="1800" b="1" dirty="0">
                <a:effectLst/>
                <a:latin typeface="Times New Roman" panose="02020603050405020304" pitchFamily="18" charset="0"/>
                <a:ea typeface="Times New Roman" panose="02020603050405020304" pitchFamily="18" charset="0"/>
              </a:rPr>
              <a:t>CNRS-TL, </a:t>
            </a:r>
            <a:r>
              <a:rPr lang="en-US" sz="1800" dirty="0">
                <a:effectLst/>
                <a:latin typeface="Times New Roman" panose="02020603050405020304" pitchFamily="18" charset="0"/>
                <a:ea typeface="Times New Roman" panose="02020603050405020304" pitchFamily="18" charset="0"/>
              </a:rPr>
              <a:t>IST, ELI-ERIC, DESY).</a:t>
            </a:r>
            <a:endParaRPr lang="it-IT" sz="1800" dirty="0">
              <a:effectLst/>
              <a:latin typeface="Times New Roman" panose="02020603050405020304" pitchFamily="18" charset="0"/>
              <a:ea typeface="Times New Roman" panose="02020603050405020304" pitchFamily="18" charset="0"/>
            </a:endParaRPr>
          </a:p>
          <a:p>
            <a:pPr algn="just"/>
            <a:endParaRPr lang="en-US" b="1" dirty="0">
              <a:latin typeface="Times New Roman" panose="02020603050405020304" pitchFamily="18" charset="0"/>
              <a:ea typeface="Times New Roman" panose="02020603050405020304" pitchFamily="18" charset="0"/>
            </a:endParaRPr>
          </a:p>
          <a:p>
            <a:pPr marL="285750" indent="-285750" algn="just">
              <a:buFont typeface="Wingdings" panose="05000000000000000000" pitchFamily="2" charset="2"/>
              <a:buChar char="§"/>
            </a:pPr>
            <a:r>
              <a:rPr lang="en-US" sz="1800" dirty="0">
                <a:effectLst/>
                <a:latin typeface="Times New Roman" panose="02020603050405020304" pitchFamily="18" charset="0"/>
                <a:ea typeface="Times New Roman" panose="02020603050405020304" pitchFamily="18" charset="0"/>
              </a:rPr>
              <a:t>The</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aim</a:t>
            </a:r>
            <a:r>
              <a:rPr lang="en-US" sz="1800" spc="-2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of this</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Task</a:t>
            </a:r>
            <a:r>
              <a:rPr lang="en-US" sz="1800" spc="-2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is</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to</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develop a reliable beam line integrated gas cell target with tailored density profile and composition for ionization and down-ramp injection suitable for repetition rates from 10 Hz to 1kHz in the framework of high beam quality laser-plasma injectors</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for </a:t>
            </a:r>
            <a:r>
              <a:rPr lang="en-US" sz="1800" dirty="0" err="1">
                <a:effectLst/>
                <a:latin typeface="Times New Roman" panose="02020603050405020304" pitchFamily="18" charset="0"/>
                <a:ea typeface="Times New Roman" panose="02020603050405020304" pitchFamily="18" charset="0"/>
              </a:rPr>
              <a:t>EuPRAXIA</a:t>
            </a:r>
            <a:r>
              <a:rPr lang="en-US" sz="1800" dirty="0">
                <a:effectLst/>
                <a:latin typeface="Times New Roman" panose="02020603050405020304" pitchFamily="18" charset="0"/>
                <a:ea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a:p>
            <a:pPr marL="285750" indent="-285750" algn="just">
              <a:buFont typeface="Wingdings" panose="05000000000000000000" pitchFamily="2" charset="2"/>
              <a:buChar char="§"/>
            </a:pPr>
            <a:endParaRPr lang="en-US" sz="1800" dirty="0">
              <a:effectLst/>
              <a:latin typeface="Times New Roman" panose="02020603050405020304" pitchFamily="18" charset="0"/>
              <a:ea typeface="Times New Roman" panose="02020603050405020304" pitchFamily="18" charset="0"/>
            </a:endParaRPr>
          </a:p>
          <a:p>
            <a:pPr marL="285750" indent="-285750" algn="just">
              <a:buFont typeface="Wingdings" panose="05000000000000000000" pitchFamily="2" charset="2"/>
              <a:buChar char="§"/>
            </a:pPr>
            <a:r>
              <a:rPr lang="en-US" sz="1800" dirty="0">
                <a:effectLst/>
                <a:latin typeface="Times New Roman" panose="02020603050405020304" pitchFamily="18" charset="0"/>
                <a:ea typeface="Times New Roman" panose="02020603050405020304" pitchFamily="18" charset="0"/>
              </a:rPr>
              <a:t>It includes</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test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on 10Hz</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laser driver</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for electron acceleration</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and possibly kHz kW picosecond laser wear part resistance and thermal issue</a:t>
            </a:r>
            <a:endParaRPr lang="en-US" dirty="0">
              <a:latin typeface="Times New Roman" panose="02020603050405020304" pitchFamily="18" charset="0"/>
              <a:ea typeface="Times New Roman" panose="02020603050405020304" pitchFamily="18" charset="0"/>
            </a:endParaRPr>
          </a:p>
          <a:p>
            <a:pPr marL="285750" indent="-285750" algn="just">
              <a:buFont typeface="Wingdings" panose="05000000000000000000" pitchFamily="2" charset="2"/>
              <a:buChar char="§"/>
            </a:pPr>
            <a:endParaRPr lang="en-US" sz="1800" dirty="0">
              <a:solidFill>
                <a:srgbClr val="000000"/>
              </a:solidFill>
              <a:effectLst/>
              <a:latin typeface="Times New Roman" panose="02020603050405020304" pitchFamily="18" charset="0"/>
              <a:ea typeface="Times New Roman" panose="02020603050405020304" pitchFamily="18" charset="0"/>
            </a:endParaRPr>
          </a:p>
          <a:p>
            <a:pPr marL="285750" indent="-285750" algn="just">
              <a:buFont typeface="Wingdings" panose="05000000000000000000" pitchFamily="2" charset="2"/>
              <a:buChar char="§"/>
            </a:pPr>
            <a:r>
              <a:rPr lang="en-US" sz="1800" dirty="0">
                <a:solidFill>
                  <a:srgbClr val="000000"/>
                </a:solidFill>
                <a:effectLst/>
                <a:latin typeface="Times New Roman" panose="02020603050405020304" pitchFamily="18" charset="0"/>
                <a:ea typeface="Times New Roman" panose="02020603050405020304" pitchFamily="18" charset="0"/>
              </a:rPr>
              <a:t>A new type of gas cell with enhanced localized density step injection control aiming optimized operation for electron beams with high reproducibility, low energy dispersion, or high charge, will be developed and tested for 10 Hz laser drivers, this cell will also be redesigned for higher repetition rate operation.</a:t>
            </a:r>
            <a:endParaRPr lang="it-IT"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33667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D5D63-7ADB-603B-27BA-B88A4DBC60F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73BCBB9-9520-B432-9BFD-E13C2928E395}"/>
              </a:ext>
            </a:extLst>
          </p:cNvPr>
          <p:cNvSpPr>
            <a:spLocks noGrp="1"/>
          </p:cNvSpPr>
          <p:nvPr>
            <p:ph type="title"/>
          </p:nvPr>
        </p:nvSpPr>
        <p:spPr>
          <a:xfrm>
            <a:off x="2115127" y="0"/>
            <a:ext cx="8909431" cy="1009208"/>
          </a:xfrm>
        </p:spPr>
        <p:txBody>
          <a:bodyPr>
            <a:normAutofit/>
          </a:bodyPr>
          <a:lstStyle/>
          <a:p>
            <a:r>
              <a:rPr lang="en-US" sz="3200" dirty="0"/>
              <a:t>WP4 - Gas cell structured target</a:t>
            </a:r>
            <a:endParaRPr lang="en-GB" sz="3200" dirty="0"/>
          </a:p>
        </p:txBody>
      </p:sp>
      <p:sp>
        <p:nvSpPr>
          <p:cNvPr id="4" name="Slide Number Placeholder 3">
            <a:extLst>
              <a:ext uri="{FF2B5EF4-FFF2-40B4-BE49-F238E27FC236}">
                <a16:creationId xmlns:a16="http://schemas.microsoft.com/office/drawing/2014/main" id="{50EFCA5E-46EF-B519-4F98-30FC77225857}"/>
              </a:ext>
            </a:extLst>
          </p:cNvPr>
          <p:cNvSpPr>
            <a:spLocks noGrp="1"/>
          </p:cNvSpPr>
          <p:nvPr>
            <p:ph type="sldNum" sz="quarter" idx="12"/>
          </p:nvPr>
        </p:nvSpPr>
        <p:spPr/>
        <p:txBody>
          <a:bodyPr/>
          <a:lstStyle/>
          <a:p>
            <a:fld id="{3A3A6714-3D1F-4857-9904-D935B84167FA}" type="slidenum">
              <a:rPr lang="en-GB" smtClean="0"/>
              <a:pPr/>
              <a:t>7</a:t>
            </a:fld>
            <a:endParaRPr lang="en-GB"/>
          </a:p>
        </p:txBody>
      </p:sp>
      <p:sp>
        <p:nvSpPr>
          <p:cNvPr id="6" name="Footer Placeholder 4">
            <a:extLst>
              <a:ext uri="{FF2B5EF4-FFF2-40B4-BE49-F238E27FC236}">
                <a16:creationId xmlns:a16="http://schemas.microsoft.com/office/drawing/2014/main" id="{2EEAB87D-F9A7-2C02-9D9F-B51F0D4D9A06}"/>
              </a:ext>
            </a:extLst>
          </p:cNvPr>
          <p:cNvSpPr>
            <a:spLocks noGrp="1"/>
          </p:cNvSpPr>
          <p:nvPr>
            <p:ph type="ftr" sz="quarter" idx="13"/>
          </p:nvPr>
        </p:nvSpPr>
        <p:spPr>
          <a:xfrm>
            <a:off x="410543" y="6462572"/>
            <a:ext cx="4256347" cy="365125"/>
          </a:xfrm>
        </p:spPr>
        <p:txBody>
          <a:bodyPr/>
          <a:lstStyle/>
          <a:p>
            <a:pPr algn="l"/>
            <a:r>
              <a:rPr lang="en-GB" dirty="0"/>
              <a:t>A. Biagioni</a:t>
            </a:r>
            <a:r>
              <a:rPr lang="en-GB" i="0" dirty="0"/>
              <a:t> | </a:t>
            </a:r>
            <a:r>
              <a:rPr lang="en-GB" dirty="0"/>
              <a:t>PACRI kick off meeting </a:t>
            </a:r>
            <a:r>
              <a:rPr lang="en-GB" i="0" dirty="0"/>
              <a:t>| 12 – 14 March 2025 Trieste</a:t>
            </a:r>
          </a:p>
        </p:txBody>
      </p:sp>
      <p:pic>
        <p:nvPicPr>
          <p:cNvPr id="16" name="Picture 26">
            <a:extLst>
              <a:ext uri="{FF2B5EF4-FFF2-40B4-BE49-F238E27FC236}">
                <a16:creationId xmlns:a16="http://schemas.microsoft.com/office/drawing/2014/main" id="{3188024B-DC74-E773-6CED-3204433074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047" y="1578887"/>
            <a:ext cx="7304380" cy="4111821"/>
          </a:xfrm>
          <a:prstGeom prst="rect">
            <a:avLst/>
          </a:prstGeom>
        </p:spPr>
      </p:pic>
      <p:grpSp>
        <p:nvGrpSpPr>
          <p:cNvPr id="17" name="Group 30">
            <a:extLst>
              <a:ext uri="{FF2B5EF4-FFF2-40B4-BE49-F238E27FC236}">
                <a16:creationId xmlns:a16="http://schemas.microsoft.com/office/drawing/2014/main" id="{E4AC6255-8738-4C3F-90BB-A64429925720}"/>
              </a:ext>
            </a:extLst>
          </p:cNvPr>
          <p:cNvGrpSpPr/>
          <p:nvPr/>
        </p:nvGrpSpPr>
        <p:grpSpPr>
          <a:xfrm>
            <a:off x="5083460" y="3026453"/>
            <a:ext cx="979795" cy="1381297"/>
            <a:chOff x="2560242" y="4797152"/>
            <a:chExt cx="979795" cy="1165273"/>
          </a:xfrm>
          <a:solidFill>
            <a:srgbClr val="FF0000"/>
          </a:solidFill>
        </p:grpSpPr>
        <p:sp>
          <p:nvSpPr>
            <p:cNvPr id="18" name="Bent Arrow 33">
              <a:extLst>
                <a:ext uri="{FF2B5EF4-FFF2-40B4-BE49-F238E27FC236}">
                  <a16:creationId xmlns:a16="http://schemas.microsoft.com/office/drawing/2014/main" id="{CFD7E5E4-4068-25F1-16F5-A8961286F5D8}"/>
                </a:ext>
              </a:extLst>
            </p:cNvPr>
            <p:cNvSpPr/>
            <p:nvPr/>
          </p:nvSpPr>
          <p:spPr>
            <a:xfrm rot="10800000">
              <a:off x="2560242" y="4941167"/>
              <a:ext cx="477767" cy="549775"/>
            </a:xfrm>
            <a:prstGeom prst="bentArrow">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Down Arrow 34">
              <a:extLst>
                <a:ext uri="{FF2B5EF4-FFF2-40B4-BE49-F238E27FC236}">
                  <a16:creationId xmlns:a16="http://schemas.microsoft.com/office/drawing/2014/main" id="{4A0439AB-0B84-F873-988B-93CD006D9FA2}"/>
                </a:ext>
              </a:extLst>
            </p:cNvPr>
            <p:cNvSpPr/>
            <p:nvPr/>
          </p:nvSpPr>
          <p:spPr>
            <a:xfrm>
              <a:off x="2781507" y="4797152"/>
              <a:ext cx="537265" cy="1165273"/>
            </a:xfrm>
            <a:prstGeom prst="downArrow">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Bent Arrow 35">
              <a:extLst>
                <a:ext uri="{FF2B5EF4-FFF2-40B4-BE49-F238E27FC236}">
                  <a16:creationId xmlns:a16="http://schemas.microsoft.com/office/drawing/2014/main" id="{73A18212-FFAA-A9CE-7A1F-FC7645D04F34}"/>
                </a:ext>
              </a:extLst>
            </p:cNvPr>
            <p:cNvSpPr/>
            <p:nvPr/>
          </p:nvSpPr>
          <p:spPr>
            <a:xfrm rot="10800000" flipH="1">
              <a:off x="3050139" y="4941167"/>
              <a:ext cx="489898" cy="549775"/>
            </a:xfrm>
            <a:prstGeom prst="bentArrow">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21" name="Rectangle 36">
            <a:extLst>
              <a:ext uri="{FF2B5EF4-FFF2-40B4-BE49-F238E27FC236}">
                <a16:creationId xmlns:a16="http://schemas.microsoft.com/office/drawing/2014/main" id="{F45811CB-77B4-3880-CE3C-B43FC189DAFA}"/>
              </a:ext>
            </a:extLst>
          </p:cNvPr>
          <p:cNvSpPr/>
          <p:nvPr/>
        </p:nvSpPr>
        <p:spPr>
          <a:xfrm>
            <a:off x="3629578" y="1209555"/>
            <a:ext cx="2110508" cy="369332"/>
          </a:xfrm>
          <a:prstGeom prst="rect">
            <a:avLst/>
          </a:prstGeom>
          <a:solidFill>
            <a:srgbClr val="5B9BD5">
              <a:lumMod val="20000"/>
              <a:lumOff val="80000"/>
            </a:srgbClr>
          </a:solidFill>
          <a:ln w="12700">
            <a:solidFill>
              <a:sysClr val="windowText" lastClr="000000"/>
            </a:solid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Steady-state-flow </a:t>
            </a:r>
            <a:r>
              <a:rPr kumimoji="0" lang="en-US" sz="1800" b="0" i="1"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endParaRPr kumimoji="0" lang="it-IT" sz="1800" b="0" i="0" u="none" strike="noStrike" kern="0" cap="none" spc="0" normalizeH="0" baseline="0" noProof="0" dirty="0">
              <a:ln>
                <a:noFill/>
              </a:ln>
              <a:solidFill>
                <a:prstClr val="black"/>
              </a:solidFill>
              <a:effectLst/>
              <a:uLnTx/>
              <a:uFillTx/>
            </a:endParaRPr>
          </a:p>
        </p:txBody>
      </p:sp>
      <p:cxnSp>
        <p:nvCxnSpPr>
          <p:cNvPr id="22" name="Straight Arrow Connector 38">
            <a:extLst>
              <a:ext uri="{FF2B5EF4-FFF2-40B4-BE49-F238E27FC236}">
                <a16:creationId xmlns:a16="http://schemas.microsoft.com/office/drawing/2014/main" id="{594ED419-AFD1-C638-B02C-2ABF53CA9129}"/>
              </a:ext>
            </a:extLst>
          </p:cNvPr>
          <p:cNvCxnSpPr>
            <a:cxnSpLocks/>
            <a:stCxn id="21" idx="2"/>
          </p:cNvCxnSpPr>
          <p:nvPr/>
        </p:nvCxnSpPr>
        <p:spPr>
          <a:xfrm>
            <a:off x="4684832" y="1578887"/>
            <a:ext cx="888524" cy="1850113"/>
          </a:xfrm>
          <a:prstGeom prst="straightConnector1">
            <a:avLst/>
          </a:prstGeom>
          <a:noFill/>
          <a:ln w="19050" cap="flat" cmpd="sng" algn="ctr">
            <a:solidFill>
              <a:sysClr val="windowText" lastClr="000000"/>
            </a:solidFill>
            <a:prstDash val="solid"/>
            <a:miter lim="800000"/>
            <a:tailEnd type="triangle"/>
          </a:ln>
          <a:effectLst/>
        </p:spPr>
      </p:cxnSp>
      <p:sp>
        <p:nvSpPr>
          <p:cNvPr id="23" name="Rectangle 48">
            <a:extLst>
              <a:ext uri="{FF2B5EF4-FFF2-40B4-BE49-F238E27FC236}">
                <a16:creationId xmlns:a16="http://schemas.microsoft.com/office/drawing/2014/main" id="{350351EA-5E17-BE2D-0F91-A2172C9DE89B}"/>
              </a:ext>
            </a:extLst>
          </p:cNvPr>
          <p:cNvSpPr/>
          <p:nvPr/>
        </p:nvSpPr>
        <p:spPr>
          <a:xfrm>
            <a:off x="353511" y="5704409"/>
            <a:ext cx="3276067" cy="338554"/>
          </a:xfrm>
          <a:prstGeom prst="rect">
            <a:avLst/>
          </a:prstGeom>
          <a:noFill/>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kumimoji="0" lang="it-IT" sz="1600" b="0" i="0" u="none" strike="noStrike" kern="0" cap="none" spc="0" normalizeH="0" baseline="0" noProof="0" dirty="0" err="1">
                <a:ln>
                  <a:noFill/>
                </a:ln>
                <a:solidFill>
                  <a:srgbClr val="222222"/>
                </a:solidFill>
                <a:effectLst/>
                <a:uLnTx/>
                <a:uFillTx/>
                <a:latin typeface="-apple-system"/>
              </a:rPr>
              <a:t>Audet</a:t>
            </a:r>
            <a:r>
              <a:rPr kumimoji="0" lang="it-IT" sz="1600" b="0" i="0" u="none" strike="noStrike" kern="0" cap="none" spc="0" normalizeH="0" baseline="0" noProof="0" dirty="0">
                <a:ln>
                  <a:noFill/>
                </a:ln>
                <a:solidFill>
                  <a:srgbClr val="222222"/>
                </a:solidFill>
                <a:effectLst/>
                <a:uLnTx/>
                <a:uFillTx/>
                <a:latin typeface="-apple-system"/>
              </a:rPr>
              <a:t>, T.L. et al. NIMA 909 </a:t>
            </a:r>
            <a:r>
              <a:rPr kumimoji="0" lang="fr-FR" sz="1600" b="0" i="0" u="none" strike="noStrike" kern="0" cap="none" spc="0" normalizeH="0" baseline="0" noProof="0" dirty="0">
                <a:ln>
                  <a:noFill/>
                </a:ln>
                <a:solidFill>
                  <a:srgbClr val="222222"/>
                </a:solidFill>
                <a:effectLst/>
                <a:uLnTx/>
                <a:uFillTx/>
                <a:latin typeface="-apple-system"/>
              </a:rPr>
              <a:t> (</a:t>
            </a:r>
            <a:r>
              <a:rPr kumimoji="0" lang="fr-FR" sz="1600" b="1" i="0" u="none" strike="noStrike" kern="0" cap="none" spc="0" normalizeH="0" baseline="0" noProof="0" dirty="0">
                <a:ln>
                  <a:noFill/>
                </a:ln>
                <a:solidFill>
                  <a:srgbClr val="222222"/>
                </a:solidFill>
                <a:effectLst/>
                <a:uLnTx/>
                <a:uFillTx/>
                <a:latin typeface="-apple-system"/>
              </a:rPr>
              <a:t>2018</a:t>
            </a:r>
            <a:r>
              <a:rPr kumimoji="0" lang="fr-FR" sz="1600" b="0" i="0" u="none" strike="noStrike" kern="0" cap="none" spc="0" normalizeH="0" baseline="0" noProof="0" dirty="0">
                <a:ln>
                  <a:noFill/>
                </a:ln>
                <a:solidFill>
                  <a:srgbClr val="222222"/>
                </a:solidFill>
                <a:effectLst/>
                <a:uLnTx/>
                <a:uFillTx/>
                <a:latin typeface="-apple-system"/>
              </a:rPr>
              <a:t>).</a:t>
            </a:r>
          </a:p>
        </p:txBody>
      </p:sp>
      <p:grpSp>
        <p:nvGrpSpPr>
          <p:cNvPr id="27" name="Group 3">
            <a:extLst>
              <a:ext uri="{FF2B5EF4-FFF2-40B4-BE49-F238E27FC236}">
                <a16:creationId xmlns:a16="http://schemas.microsoft.com/office/drawing/2014/main" id="{E850E7DF-E752-1AD3-2B67-708ACBF83E8C}"/>
              </a:ext>
            </a:extLst>
          </p:cNvPr>
          <p:cNvGrpSpPr/>
          <p:nvPr/>
        </p:nvGrpSpPr>
        <p:grpSpPr>
          <a:xfrm>
            <a:off x="7452427" y="1742043"/>
            <a:ext cx="4508851" cy="4005910"/>
            <a:chOff x="7237601" y="2023038"/>
            <a:chExt cx="4881785" cy="4493773"/>
          </a:xfrm>
        </p:grpSpPr>
        <p:pic>
          <p:nvPicPr>
            <p:cNvPr id="28" name="Picture 28">
              <a:extLst>
                <a:ext uri="{FF2B5EF4-FFF2-40B4-BE49-F238E27FC236}">
                  <a16:creationId xmlns:a16="http://schemas.microsoft.com/office/drawing/2014/main" id="{239AF156-ACBF-BE56-F378-16EAB6440B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7601" y="2023038"/>
              <a:ext cx="2386684" cy="2179964"/>
            </a:xfrm>
            <a:prstGeom prst="rect">
              <a:avLst/>
            </a:prstGeom>
          </p:spPr>
        </p:pic>
        <p:pic>
          <p:nvPicPr>
            <p:cNvPr id="29" name="Picture 58">
              <a:extLst>
                <a:ext uri="{FF2B5EF4-FFF2-40B4-BE49-F238E27FC236}">
                  <a16:creationId xmlns:a16="http://schemas.microsoft.com/office/drawing/2014/main" id="{AAB6A51A-A0C3-62A6-B163-21B4EA3000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32702" y="2023038"/>
              <a:ext cx="2386684" cy="2179964"/>
            </a:xfrm>
            <a:prstGeom prst="rect">
              <a:avLst/>
            </a:prstGeom>
            <a:solidFill>
              <a:srgbClr val="FFFF00"/>
            </a:solidFill>
            <a:ln w="12700">
              <a:solidFill>
                <a:sysClr val="window" lastClr="FFFFFF"/>
              </a:solidFill>
            </a:ln>
          </p:spPr>
        </p:pic>
        <p:pic>
          <p:nvPicPr>
            <p:cNvPr id="30" name="Picture 59">
              <a:extLst>
                <a:ext uri="{FF2B5EF4-FFF2-40B4-BE49-F238E27FC236}">
                  <a16:creationId xmlns:a16="http://schemas.microsoft.com/office/drawing/2014/main" id="{AEC0F25B-CED2-58AA-D00E-3D920BE1A19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3832"/>
            <a:stretch/>
          </p:blipFill>
          <p:spPr>
            <a:xfrm>
              <a:off x="7237601" y="4336847"/>
              <a:ext cx="2386684" cy="2179964"/>
            </a:xfrm>
            <a:prstGeom prst="rect">
              <a:avLst/>
            </a:prstGeom>
          </p:spPr>
        </p:pic>
        <p:pic>
          <p:nvPicPr>
            <p:cNvPr id="31" name="Picture 62">
              <a:extLst>
                <a:ext uri="{FF2B5EF4-FFF2-40B4-BE49-F238E27FC236}">
                  <a16:creationId xmlns:a16="http://schemas.microsoft.com/office/drawing/2014/main" id="{9F94D266-231B-42F7-3636-BEAAB38930F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251" r="432"/>
            <a:stretch/>
          </p:blipFill>
          <p:spPr>
            <a:xfrm>
              <a:off x="9732702" y="4336847"/>
              <a:ext cx="2386684" cy="2179964"/>
            </a:xfrm>
            <a:prstGeom prst="rect">
              <a:avLst/>
            </a:prstGeom>
          </p:spPr>
        </p:pic>
      </p:grpSp>
    </p:spTree>
    <p:extLst>
      <p:ext uri="{BB962C8B-B14F-4D97-AF65-F5344CB8AC3E}">
        <p14:creationId xmlns:p14="http://schemas.microsoft.com/office/powerpoint/2010/main" val="3603573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30FFF-84DB-F348-9F47-718260FA115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86EA98E-2CCE-09AC-0B39-DB21A94217F9}"/>
              </a:ext>
            </a:extLst>
          </p:cNvPr>
          <p:cNvSpPr>
            <a:spLocks noGrp="1"/>
          </p:cNvSpPr>
          <p:nvPr>
            <p:ph type="title"/>
          </p:nvPr>
        </p:nvSpPr>
        <p:spPr>
          <a:xfrm>
            <a:off x="2115127" y="0"/>
            <a:ext cx="8909431" cy="1009208"/>
          </a:xfrm>
        </p:spPr>
        <p:txBody>
          <a:bodyPr>
            <a:normAutofit/>
          </a:bodyPr>
          <a:lstStyle/>
          <a:p>
            <a:r>
              <a:rPr lang="en-US" sz="3200" dirty="0"/>
              <a:t>WP4 - Discharge capillaries</a:t>
            </a:r>
            <a:endParaRPr lang="en-GB" sz="3200" dirty="0"/>
          </a:p>
        </p:txBody>
      </p:sp>
      <p:sp>
        <p:nvSpPr>
          <p:cNvPr id="4" name="Slide Number Placeholder 3">
            <a:extLst>
              <a:ext uri="{FF2B5EF4-FFF2-40B4-BE49-F238E27FC236}">
                <a16:creationId xmlns:a16="http://schemas.microsoft.com/office/drawing/2014/main" id="{77F8A3EE-8897-7637-40B7-BC5525EFA617}"/>
              </a:ext>
            </a:extLst>
          </p:cNvPr>
          <p:cNvSpPr>
            <a:spLocks noGrp="1"/>
          </p:cNvSpPr>
          <p:nvPr>
            <p:ph type="sldNum" sz="quarter" idx="12"/>
          </p:nvPr>
        </p:nvSpPr>
        <p:spPr/>
        <p:txBody>
          <a:bodyPr/>
          <a:lstStyle/>
          <a:p>
            <a:fld id="{3A3A6714-3D1F-4857-9904-D935B84167FA}" type="slidenum">
              <a:rPr lang="en-GB" smtClean="0"/>
              <a:pPr/>
              <a:t>8</a:t>
            </a:fld>
            <a:endParaRPr lang="en-GB"/>
          </a:p>
        </p:txBody>
      </p:sp>
      <p:sp>
        <p:nvSpPr>
          <p:cNvPr id="6" name="Footer Placeholder 4">
            <a:extLst>
              <a:ext uri="{FF2B5EF4-FFF2-40B4-BE49-F238E27FC236}">
                <a16:creationId xmlns:a16="http://schemas.microsoft.com/office/drawing/2014/main" id="{80F322E1-B0A3-D2EC-49D0-422BE9307BA4}"/>
              </a:ext>
            </a:extLst>
          </p:cNvPr>
          <p:cNvSpPr>
            <a:spLocks noGrp="1"/>
          </p:cNvSpPr>
          <p:nvPr>
            <p:ph type="ftr" sz="quarter" idx="13"/>
          </p:nvPr>
        </p:nvSpPr>
        <p:spPr>
          <a:xfrm>
            <a:off x="410543" y="6462572"/>
            <a:ext cx="4256347" cy="365125"/>
          </a:xfrm>
        </p:spPr>
        <p:txBody>
          <a:bodyPr/>
          <a:lstStyle/>
          <a:p>
            <a:pPr algn="l"/>
            <a:r>
              <a:rPr lang="en-GB" dirty="0"/>
              <a:t>A. Biagioni</a:t>
            </a:r>
            <a:r>
              <a:rPr lang="en-GB" i="0" dirty="0"/>
              <a:t> | </a:t>
            </a:r>
            <a:r>
              <a:rPr lang="en-GB" dirty="0"/>
              <a:t>PACRI kick off meeting </a:t>
            </a:r>
            <a:r>
              <a:rPr lang="en-GB" i="0" dirty="0"/>
              <a:t>| 12 – 14 March 2025 Trieste</a:t>
            </a:r>
          </a:p>
        </p:txBody>
      </p:sp>
      <p:sp>
        <p:nvSpPr>
          <p:cNvPr id="5" name="CasellaDiTesto 4">
            <a:extLst>
              <a:ext uri="{FF2B5EF4-FFF2-40B4-BE49-F238E27FC236}">
                <a16:creationId xmlns:a16="http://schemas.microsoft.com/office/drawing/2014/main" id="{0571CF5C-FEBB-4B6A-8649-7AC93CD0541D}"/>
              </a:ext>
            </a:extLst>
          </p:cNvPr>
          <p:cNvSpPr txBox="1"/>
          <p:nvPr/>
        </p:nvSpPr>
        <p:spPr>
          <a:xfrm>
            <a:off x="168563" y="1095117"/>
            <a:ext cx="11854874" cy="4247317"/>
          </a:xfrm>
          <a:prstGeom prst="rect">
            <a:avLst/>
          </a:prstGeom>
          <a:noFill/>
        </p:spPr>
        <p:txBody>
          <a:bodyPr wrap="square">
            <a:spAutoFit/>
          </a:bodyPr>
          <a:lstStyle/>
          <a:p>
            <a:pPr algn="just">
              <a:spcBef>
                <a:spcPts val="445"/>
              </a:spcBef>
            </a:pPr>
            <a:endParaRPr lang="it-IT" sz="1800" dirty="0">
              <a:effectLst/>
              <a:latin typeface="Times New Roman" panose="02020603050405020304" pitchFamily="18" charset="0"/>
              <a:ea typeface="Times New Roman" panose="02020603050405020304" pitchFamily="18" charset="0"/>
            </a:endParaRPr>
          </a:p>
          <a:p>
            <a:pPr algn="just"/>
            <a:r>
              <a:rPr lang="en-US" sz="1800" b="1" dirty="0">
                <a:effectLst/>
                <a:latin typeface="Times New Roman" panose="02020603050405020304" pitchFamily="18" charset="0"/>
                <a:ea typeface="Times New Roman" panose="02020603050405020304" pitchFamily="18" charset="0"/>
              </a:rPr>
              <a:t>Task 4.3 - Development of high-repetition rate plasma capillaries (INFN-TL, </a:t>
            </a:r>
            <a:r>
              <a:rPr lang="en-US" sz="1800" dirty="0">
                <a:effectLst/>
                <a:latin typeface="Times New Roman" panose="02020603050405020304" pitchFamily="18" charset="0"/>
                <a:ea typeface="Times New Roman" panose="02020603050405020304" pitchFamily="18" charset="0"/>
              </a:rPr>
              <a:t>DESY, UKRI, ELI-ERIC, UOXF, CLPU</a:t>
            </a:r>
            <a:r>
              <a:rPr lang="en-US" sz="1800" b="1" dirty="0">
                <a:effectLst/>
                <a:latin typeface="Times New Roman" panose="02020603050405020304" pitchFamily="18" charset="0"/>
                <a:ea typeface="Times New Roman" panose="02020603050405020304" pitchFamily="18" charset="0"/>
              </a:rPr>
              <a:t>)</a:t>
            </a:r>
            <a:r>
              <a:rPr lang="en-US" b="1" dirty="0">
                <a:latin typeface="Times New Roman" panose="02020603050405020304" pitchFamily="18" charset="0"/>
                <a:ea typeface="Times New Roman" panose="02020603050405020304" pitchFamily="18" charset="0"/>
              </a:rPr>
              <a:t>:</a:t>
            </a:r>
            <a:endParaRPr lang="en-US" sz="1800" b="1" dirty="0">
              <a:effectLst/>
              <a:latin typeface="Times New Roman" panose="02020603050405020304" pitchFamily="18" charset="0"/>
              <a:ea typeface="Times New Roman" panose="02020603050405020304" pitchFamily="18" charset="0"/>
            </a:endParaRPr>
          </a:p>
          <a:p>
            <a:pPr algn="just"/>
            <a:endParaRPr lang="en-US" b="1" dirty="0">
              <a:latin typeface="Times New Roman" panose="02020603050405020304" pitchFamily="18" charset="0"/>
              <a:ea typeface="Times New Roman" panose="02020603050405020304" pitchFamily="18" charset="0"/>
            </a:endParaRPr>
          </a:p>
          <a:p>
            <a:pPr marL="285750" indent="-285750" algn="just">
              <a:buFont typeface="Wingdings" panose="05000000000000000000" pitchFamily="2" charset="2"/>
              <a:buChar char="§"/>
            </a:pPr>
            <a:r>
              <a:rPr lang="en-US" sz="1800" dirty="0">
                <a:effectLst/>
                <a:latin typeface="Times New Roman" panose="02020603050405020304" pitchFamily="18" charset="0"/>
                <a:ea typeface="Times New Roman" panose="02020603050405020304" pitchFamily="18" charset="0"/>
              </a:rPr>
              <a:t>The goal of this Task is to develop discharge-based plasma capillaries capable to support their use as PWFA modules, LWFA waveguides, and active plasma lenses. It includes the construction of a plasma source optimized for </a:t>
            </a:r>
            <a:r>
              <a:rPr lang="en-US" sz="1800" dirty="0" err="1">
                <a:effectLst/>
                <a:latin typeface="Times New Roman" panose="02020603050405020304" pitchFamily="18" charset="0"/>
                <a:ea typeface="Times New Roman" panose="02020603050405020304" pitchFamily="18" charset="0"/>
              </a:rPr>
              <a:t>EuPRAXIA</a:t>
            </a:r>
            <a:r>
              <a:rPr lang="en-US" sz="1800" dirty="0">
                <a:effectLst/>
                <a:latin typeface="Times New Roman" panose="02020603050405020304" pitchFamily="18" charset="0"/>
                <a:ea typeface="Times New Roman" panose="02020603050405020304" pitchFamily="18" charset="0"/>
              </a:rPr>
              <a:t> applications including a full characterization of</a:t>
            </a:r>
            <a:r>
              <a:rPr lang="en-US" sz="1800" spc="20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 spatial and temporal plasma density profile, and plasma temperature evolution while minimizing jitter of the system and maximizing longevity.</a:t>
            </a:r>
            <a:endParaRPr lang="en-US" dirty="0">
              <a:latin typeface="Times New Roman" panose="02020603050405020304" pitchFamily="18" charset="0"/>
              <a:ea typeface="Times New Roman" panose="02020603050405020304" pitchFamily="18" charset="0"/>
            </a:endParaRPr>
          </a:p>
          <a:p>
            <a:pPr marL="285750" indent="-285750" algn="just">
              <a:buFont typeface="Wingdings" panose="05000000000000000000" pitchFamily="2" charset="2"/>
              <a:buChar char="§"/>
            </a:pPr>
            <a:endParaRPr lang="en-US" sz="1800" dirty="0">
              <a:effectLst/>
              <a:latin typeface="Times New Roman" panose="02020603050405020304" pitchFamily="18" charset="0"/>
              <a:ea typeface="Times New Roman" panose="02020603050405020304" pitchFamily="18" charset="0"/>
            </a:endParaRPr>
          </a:p>
          <a:p>
            <a:pPr marL="285750" indent="-285750" algn="just">
              <a:buFont typeface="Wingdings" panose="05000000000000000000" pitchFamily="2" charset="2"/>
              <a:buChar char="§"/>
            </a:pPr>
            <a:r>
              <a:rPr lang="en-US" sz="1800" dirty="0">
                <a:effectLst/>
                <a:latin typeface="Times New Roman" panose="02020603050405020304" pitchFamily="18" charset="0"/>
                <a:ea typeface="Times New Roman" panose="02020603050405020304" pitchFamily="18" charset="0"/>
              </a:rPr>
              <a:t>The realization of a segmented capillary for long (~40 cm) plasma channels will be investigated. Plasma sources utilizing segmented capillaries allow to obtain both m-scale dimensions and a plasma density modulation along the longitudinal coordinate.</a:t>
            </a:r>
            <a:r>
              <a:rPr lang="en-US" dirty="0">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One focus of research will be to establish the synchronization between different sections.</a:t>
            </a:r>
            <a:endParaRPr lang="en-US" dirty="0">
              <a:latin typeface="Times New Roman" panose="02020603050405020304" pitchFamily="18" charset="0"/>
              <a:ea typeface="Times New Roman" panose="02020603050405020304" pitchFamily="18" charset="0"/>
            </a:endParaRPr>
          </a:p>
          <a:p>
            <a:pPr marL="285750" indent="-285750" algn="just">
              <a:buFont typeface="Wingdings" panose="05000000000000000000" pitchFamily="2" charset="2"/>
              <a:buChar char="§"/>
            </a:pPr>
            <a:endParaRPr lang="en-US" sz="1800" dirty="0">
              <a:effectLst/>
              <a:latin typeface="Times New Roman" panose="02020603050405020304" pitchFamily="18" charset="0"/>
              <a:ea typeface="Times New Roman" panose="02020603050405020304" pitchFamily="18" charset="0"/>
            </a:endParaRPr>
          </a:p>
          <a:p>
            <a:pPr marL="285750" indent="-285750" algn="just">
              <a:buFont typeface="Wingdings" panose="05000000000000000000" pitchFamily="2" charset="2"/>
              <a:buChar char="§"/>
            </a:pPr>
            <a:r>
              <a:rPr lang="en-US" sz="1800" dirty="0">
                <a:effectLst/>
                <a:latin typeface="Times New Roman" panose="02020603050405020304" pitchFamily="18" charset="0"/>
                <a:ea typeface="Times New Roman" panose="02020603050405020304" pitchFamily="18" charset="0"/>
              </a:rPr>
              <a:t>The development and utilization of magnetohydrodynamic (MHD) simulations will be key to the optimization of key parameters in a high-repetition-rate plasma capillary e.g. inlet radius/shape/position/number, capillary radius, etc. Once an MHD-optimized capillary design exists, it will be tested with a to-be-developed solid-state discharge system.</a:t>
            </a:r>
            <a:endParaRPr lang="it-IT"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51535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7FBF1-08D7-C6FA-1142-BFA403911C5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36AC77F-3606-A068-9616-E8E05AA1CE69}"/>
              </a:ext>
            </a:extLst>
          </p:cNvPr>
          <p:cNvSpPr>
            <a:spLocks noGrp="1"/>
          </p:cNvSpPr>
          <p:nvPr>
            <p:ph type="title"/>
          </p:nvPr>
        </p:nvSpPr>
        <p:spPr>
          <a:xfrm>
            <a:off x="2115127" y="0"/>
            <a:ext cx="8909431" cy="1009208"/>
          </a:xfrm>
        </p:spPr>
        <p:txBody>
          <a:bodyPr>
            <a:normAutofit/>
          </a:bodyPr>
          <a:lstStyle/>
          <a:p>
            <a:r>
              <a:rPr lang="en-US" sz="3200" dirty="0"/>
              <a:t>WP4 - Discharge capillaries</a:t>
            </a:r>
            <a:endParaRPr lang="en-GB" sz="3200" dirty="0"/>
          </a:p>
        </p:txBody>
      </p:sp>
      <p:sp>
        <p:nvSpPr>
          <p:cNvPr id="4" name="Slide Number Placeholder 3">
            <a:extLst>
              <a:ext uri="{FF2B5EF4-FFF2-40B4-BE49-F238E27FC236}">
                <a16:creationId xmlns:a16="http://schemas.microsoft.com/office/drawing/2014/main" id="{01209D5A-2723-2D13-8EFA-4F10118CA6B1}"/>
              </a:ext>
            </a:extLst>
          </p:cNvPr>
          <p:cNvSpPr>
            <a:spLocks noGrp="1"/>
          </p:cNvSpPr>
          <p:nvPr>
            <p:ph type="sldNum" sz="quarter" idx="12"/>
          </p:nvPr>
        </p:nvSpPr>
        <p:spPr/>
        <p:txBody>
          <a:bodyPr/>
          <a:lstStyle/>
          <a:p>
            <a:fld id="{3A3A6714-3D1F-4857-9904-D935B84167FA}" type="slidenum">
              <a:rPr lang="en-GB" smtClean="0"/>
              <a:pPr/>
              <a:t>9</a:t>
            </a:fld>
            <a:endParaRPr lang="en-GB"/>
          </a:p>
        </p:txBody>
      </p:sp>
      <p:sp>
        <p:nvSpPr>
          <p:cNvPr id="6" name="Footer Placeholder 4">
            <a:extLst>
              <a:ext uri="{FF2B5EF4-FFF2-40B4-BE49-F238E27FC236}">
                <a16:creationId xmlns:a16="http://schemas.microsoft.com/office/drawing/2014/main" id="{A5445765-FA2A-BC47-D18E-C168432F647E}"/>
              </a:ext>
            </a:extLst>
          </p:cNvPr>
          <p:cNvSpPr>
            <a:spLocks noGrp="1"/>
          </p:cNvSpPr>
          <p:nvPr>
            <p:ph type="ftr" sz="quarter" idx="13"/>
          </p:nvPr>
        </p:nvSpPr>
        <p:spPr>
          <a:xfrm>
            <a:off x="410543" y="6462572"/>
            <a:ext cx="4256347" cy="365125"/>
          </a:xfrm>
        </p:spPr>
        <p:txBody>
          <a:bodyPr/>
          <a:lstStyle/>
          <a:p>
            <a:pPr algn="l"/>
            <a:r>
              <a:rPr lang="en-GB" dirty="0"/>
              <a:t>A. Biagioni</a:t>
            </a:r>
            <a:r>
              <a:rPr lang="en-GB" i="0" dirty="0"/>
              <a:t> | </a:t>
            </a:r>
            <a:r>
              <a:rPr lang="en-GB" dirty="0"/>
              <a:t>PACRI kick off meeting </a:t>
            </a:r>
            <a:r>
              <a:rPr lang="en-GB" i="0" dirty="0"/>
              <a:t>| 12 – 14 March 2025 Trieste</a:t>
            </a:r>
          </a:p>
        </p:txBody>
      </p:sp>
      <p:pic>
        <p:nvPicPr>
          <p:cNvPr id="7" name="Immagine 6" descr="Immagine che contiene testo, schermata, design">
            <a:extLst>
              <a:ext uri="{FF2B5EF4-FFF2-40B4-BE49-F238E27FC236}">
                <a16:creationId xmlns:a16="http://schemas.microsoft.com/office/drawing/2014/main" id="{745A1594-AE52-8D6A-F01D-FF64C15A777E}"/>
              </a:ext>
            </a:extLst>
          </p:cNvPr>
          <p:cNvPicPr>
            <a:picLocks noChangeAspect="1"/>
          </p:cNvPicPr>
          <p:nvPr/>
        </p:nvPicPr>
        <p:blipFill>
          <a:blip r:embed="rId2">
            <a:extLst>
              <a:ext uri="{28A0092B-C50C-407E-A947-70E740481C1C}">
                <a14:useLocalDpi xmlns:a14="http://schemas.microsoft.com/office/drawing/2010/main" val="0"/>
              </a:ext>
            </a:extLst>
          </a:blip>
          <a:srcRect l="2131" t="16000" r="57684" b="48912"/>
          <a:stretch/>
        </p:blipFill>
        <p:spPr>
          <a:xfrm>
            <a:off x="213011" y="1921219"/>
            <a:ext cx="5659119" cy="2779528"/>
          </a:xfrm>
          <a:prstGeom prst="rect">
            <a:avLst/>
          </a:prstGeom>
        </p:spPr>
      </p:pic>
      <p:pic>
        <p:nvPicPr>
          <p:cNvPr id="8" name="Immagine 7" descr="Immagine che contiene testo, schermata, design">
            <a:extLst>
              <a:ext uri="{FF2B5EF4-FFF2-40B4-BE49-F238E27FC236}">
                <a16:creationId xmlns:a16="http://schemas.microsoft.com/office/drawing/2014/main" id="{A364C01F-6D07-ACD0-E3D2-DFA2F022A8AA}"/>
              </a:ext>
            </a:extLst>
          </p:cNvPr>
          <p:cNvPicPr>
            <a:picLocks noChangeAspect="1"/>
          </p:cNvPicPr>
          <p:nvPr/>
        </p:nvPicPr>
        <p:blipFill>
          <a:blip r:embed="rId3">
            <a:extLst>
              <a:ext uri="{28A0092B-C50C-407E-A947-70E740481C1C}">
                <a14:useLocalDpi xmlns:a14="http://schemas.microsoft.com/office/drawing/2010/main" val="0"/>
              </a:ext>
            </a:extLst>
          </a:blip>
          <a:srcRect l="74742" t="25664" r="5599" b="48912"/>
          <a:stretch/>
        </p:blipFill>
        <p:spPr>
          <a:xfrm>
            <a:off x="5812775" y="1142048"/>
            <a:ext cx="3166714" cy="2303817"/>
          </a:xfrm>
          <a:prstGeom prst="rect">
            <a:avLst/>
          </a:prstGeom>
        </p:spPr>
      </p:pic>
      <p:sp>
        <p:nvSpPr>
          <p:cNvPr id="9" name="CasellaDiTesto 8">
            <a:extLst>
              <a:ext uri="{FF2B5EF4-FFF2-40B4-BE49-F238E27FC236}">
                <a16:creationId xmlns:a16="http://schemas.microsoft.com/office/drawing/2014/main" id="{F23500F2-1890-A4E1-9907-EFC5E5F4ED02}"/>
              </a:ext>
            </a:extLst>
          </p:cNvPr>
          <p:cNvSpPr txBox="1"/>
          <p:nvPr/>
        </p:nvSpPr>
        <p:spPr>
          <a:xfrm>
            <a:off x="141987" y="1142048"/>
            <a:ext cx="4449264" cy="646331"/>
          </a:xfrm>
          <a:prstGeom prst="rect">
            <a:avLst/>
          </a:prstGeom>
          <a:noFill/>
        </p:spPr>
        <p:txBody>
          <a:bodyPr wrap="square">
            <a:spAutoFit/>
          </a:bodyPr>
          <a:lstStyle/>
          <a:p>
            <a:r>
              <a:rPr lang="it-IT" b="1" dirty="0" err="1">
                <a:latin typeface="Aptos" panose="020B0004020202020204" pitchFamily="34" charset="0"/>
              </a:rPr>
              <a:t>Discharge</a:t>
            </a:r>
            <a:r>
              <a:rPr lang="it-IT" b="1" dirty="0">
                <a:latin typeface="Aptos" panose="020B0004020202020204" pitchFamily="34" charset="0"/>
              </a:rPr>
              <a:t> </a:t>
            </a:r>
            <a:r>
              <a:rPr lang="it-IT" b="1" dirty="0" err="1">
                <a:latin typeface="Aptos" panose="020B0004020202020204" pitchFamily="34" charset="0"/>
              </a:rPr>
              <a:t>capillaries</a:t>
            </a:r>
            <a:r>
              <a:rPr lang="it-IT" b="1" dirty="0">
                <a:latin typeface="Aptos" panose="020B0004020202020204" pitchFamily="34" charset="0"/>
              </a:rPr>
              <a:t> </a:t>
            </a:r>
            <a:r>
              <a:rPr lang="it-IT" sz="1800" b="1" i="0" u="none" strike="noStrike" baseline="0" dirty="0">
                <a:latin typeface="Aptos" panose="020B0004020202020204" pitchFamily="34" charset="0"/>
              </a:rPr>
              <a:t>for laser </a:t>
            </a:r>
            <a:r>
              <a:rPr lang="it-IT" sz="1800" b="1" i="0" u="none" strike="noStrike" baseline="0" dirty="0" err="1">
                <a:latin typeface="Aptos" panose="020B0004020202020204" pitchFamily="34" charset="0"/>
              </a:rPr>
              <a:t>guiding</a:t>
            </a:r>
            <a:r>
              <a:rPr lang="it-IT" sz="1800" b="1" i="0" u="none" strike="noStrike" baseline="0" dirty="0">
                <a:latin typeface="Aptos" panose="020B0004020202020204" pitchFamily="34" charset="0"/>
              </a:rPr>
              <a:t>  </a:t>
            </a:r>
            <a:r>
              <a:rPr lang="it-IT" sz="1800" b="1" i="0" u="none" strike="noStrike" baseline="0" dirty="0" err="1">
                <a:latin typeface="Aptos" panose="020B0004020202020204" pitchFamily="34" charset="0"/>
              </a:rPr>
              <a:t>at</a:t>
            </a:r>
            <a:r>
              <a:rPr lang="it-IT" sz="1800" b="1" i="0" u="none" strike="noStrike" baseline="0" dirty="0">
                <a:latin typeface="Aptos" panose="020B0004020202020204" pitchFamily="34" charset="0"/>
              </a:rPr>
              <a:t> ELI </a:t>
            </a:r>
            <a:r>
              <a:rPr lang="it-IT" sz="1800" b="1" i="0" u="none" strike="noStrike" baseline="0" dirty="0" err="1">
                <a:latin typeface="Aptos" panose="020B0004020202020204" pitchFamily="34" charset="0"/>
              </a:rPr>
              <a:t>Beamlines</a:t>
            </a:r>
            <a:endParaRPr lang="it-IT" dirty="0"/>
          </a:p>
        </p:txBody>
      </p:sp>
      <p:pic>
        <p:nvPicPr>
          <p:cNvPr id="10" name="Immagine 9" descr="Immagine che contiene testo, schermata, design">
            <a:extLst>
              <a:ext uri="{FF2B5EF4-FFF2-40B4-BE49-F238E27FC236}">
                <a16:creationId xmlns:a16="http://schemas.microsoft.com/office/drawing/2014/main" id="{06731C31-2A8A-1C95-397C-8976701808B3}"/>
              </a:ext>
            </a:extLst>
          </p:cNvPr>
          <p:cNvPicPr>
            <a:picLocks noChangeAspect="1"/>
          </p:cNvPicPr>
          <p:nvPr/>
        </p:nvPicPr>
        <p:blipFill>
          <a:blip r:embed="rId3">
            <a:extLst>
              <a:ext uri="{28A0092B-C50C-407E-A947-70E740481C1C}">
                <a14:useLocalDpi xmlns:a14="http://schemas.microsoft.com/office/drawing/2010/main" val="0"/>
              </a:ext>
            </a:extLst>
          </a:blip>
          <a:srcRect l="55223" t="52700" r="3507" b="6404"/>
          <a:stretch/>
        </p:blipFill>
        <p:spPr>
          <a:xfrm>
            <a:off x="6824435" y="3535738"/>
            <a:ext cx="5030438" cy="2804128"/>
          </a:xfrm>
          <a:prstGeom prst="rect">
            <a:avLst/>
          </a:prstGeom>
        </p:spPr>
      </p:pic>
      <p:sp>
        <p:nvSpPr>
          <p:cNvPr id="12" name="CasellaDiTesto 11">
            <a:extLst>
              <a:ext uri="{FF2B5EF4-FFF2-40B4-BE49-F238E27FC236}">
                <a16:creationId xmlns:a16="http://schemas.microsoft.com/office/drawing/2014/main" id="{82A8C5A4-D977-1F57-8127-028D6D15F57F}"/>
              </a:ext>
            </a:extLst>
          </p:cNvPr>
          <p:cNvSpPr txBox="1"/>
          <p:nvPr/>
        </p:nvSpPr>
        <p:spPr>
          <a:xfrm>
            <a:off x="8804909" y="1156398"/>
            <a:ext cx="1994637" cy="646331"/>
          </a:xfrm>
          <a:prstGeom prst="rect">
            <a:avLst/>
          </a:prstGeom>
          <a:noFill/>
        </p:spPr>
        <p:txBody>
          <a:bodyPr wrap="square">
            <a:spAutoFit/>
          </a:bodyPr>
          <a:lstStyle/>
          <a:p>
            <a:r>
              <a:rPr lang="it-IT" sz="1800" b="1" i="0" u="none" strike="noStrike" baseline="0" dirty="0">
                <a:latin typeface="Aptos" panose="020B0004020202020204" pitchFamily="34" charset="0"/>
              </a:rPr>
              <a:t>Plasma</a:t>
            </a:r>
          </a:p>
          <a:p>
            <a:r>
              <a:rPr lang="it-IT" sz="1800" b="1" i="0" u="none" strike="noStrike" baseline="0" dirty="0" err="1">
                <a:latin typeface="Aptos" panose="020B0004020202020204" pitchFamily="34" charset="0"/>
              </a:rPr>
              <a:t>characterization</a:t>
            </a:r>
            <a:endParaRPr lang="it-IT" dirty="0"/>
          </a:p>
        </p:txBody>
      </p:sp>
    </p:spTree>
    <p:extLst>
      <p:ext uri="{BB962C8B-B14F-4D97-AF65-F5344CB8AC3E}">
        <p14:creationId xmlns:p14="http://schemas.microsoft.com/office/powerpoint/2010/main" val="4588830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1934</TotalTime>
  <Words>2385</Words>
  <Application>Microsoft Macintosh PowerPoint</Application>
  <PresentationFormat>Widescreen</PresentationFormat>
  <Paragraphs>242</Paragraphs>
  <Slides>21</Slides>
  <Notes>0</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21</vt:i4>
      </vt:variant>
    </vt:vector>
  </HeadingPairs>
  <TitlesOfParts>
    <vt:vector size="35" baseType="lpstr">
      <vt:lpstr>-apple-system</vt:lpstr>
      <vt:lpstr>Calibri-Bold</vt:lpstr>
      <vt:lpstr>Microsoft JhengHei</vt:lpstr>
      <vt:lpstr>Aptos</vt:lpstr>
      <vt:lpstr>Arial</vt:lpstr>
      <vt:lpstr>Arial Narrow</vt:lpstr>
      <vt:lpstr>Calibri</vt:lpstr>
      <vt:lpstr>Calibri Light</vt:lpstr>
      <vt:lpstr>Cambria Math</vt:lpstr>
      <vt:lpstr>Courier New</vt:lpstr>
      <vt:lpstr>Helvetica</vt:lpstr>
      <vt:lpstr>Times New Roman</vt:lpstr>
      <vt:lpstr>Wingdings</vt:lpstr>
      <vt:lpstr>Office Theme</vt:lpstr>
      <vt:lpstr>WP4 work plan presentation High repetition rate plasma structures </vt:lpstr>
      <vt:lpstr>WP4 - High repetition rate plasma structures</vt:lpstr>
      <vt:lpstr>WP4 - High repetition rate plasma structures</vt:lpstr>
      <vt:lpstr>WP4 - Gas jet target</vt:lpstr>
      <vt:lpstr>WP4 - Gas jet target</vt:lpstr>
      <vt:lpstr>WP4 - Gas cell structured target</vt:lpstr>
      <vt:lpstr>WP4 - Gas cell structured target</vt:lpstr>
      <vt:lpstr>WP4 - Discharge capillaries</vt:lpstr>
      <vt:lpstr>WP4 - Discharge capillaries</vt:lpstr>
      <vt:lpstr>WP4 - Discharge capillaries</vt:lpstr>
      <vt:lpstr>WP4 - Advanced plasma sources</vt:lpstr>
      <vt:lpstr>WP4 - Advanced plasma sources</vt:lpstr>
      <vt:lpstr>WP4 - Advanced plasma sources</vt:lpstr>
      <vt:lpstr>WP4 - Advanced plasma sources</vt:lpstr>
      <vt:lpstr>WP4 – Work plan</vt:lpstr>
      <vt:lpstr>WP4 – Work plan</vt:lpstr>
      <vt:lpstr>WP4 – Risk managment</vt:lpstr>
      <vt:lpstr>PowerPoint Presentation</vt:lpstr>
      <vt:lpstr>PowerPoint Presentation</vt:lpstr>
      <vt:lpstr>PowerPoint Presentation</vt:lpstr>
      <vt:lpstr>WP4 - High repetition rate plasma structures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Welsch, Alexandra (Cockcroft Inst,DL,-)</dc:creator>
  <cp:lastModifiedBy>Cecilia Blasetti</cp:lastModifiedBy>
  <cp:revision>117</cp:revision>
  <dcterms:created xsi:type="dcterms:W3CDTF">2018-02-09T13:41:45Z</dcterms:created>
  <dcterms:modified xsi:type="dcterms:W3CDTF">2025-03-11T17:27:30Z</dcterms:modified>
</cp:coreProperties>
</file>