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96" r:id="rId4"/>
    <p:sldId id="291" r:id="rId5"/>
    <p:sldId id="299" r:id="rId6"/>
    <p:sldId id="301" r:id="rId7"/>
    <p:sldId id="293" r:id="rId8"/>
    <p:sldId id="294" r:id="rId9"/>
    <p:sldId id="269" r:id="rId10"/>
    <p:sldId id="292" r:id="rId11"/>
    <p:sldId id="295" r:id="rId12"/>
    <p:sldId id="279" r:id="rId13"/>
    <p:sldId id="290" r:id="rId14"/>
    <p:sldId id="289" r:id="rId15"/>
    <p:sldId id="297" r:id="rId16"/>
    <p:sldId id="298" r:id="rId17"/>
    <p:sldId id="258" r:id="rId18"/>
    <p:sldId id="260" r:id="rId19"/>
    <p:sldId id="302"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981"/>
    <a:srgbClr val="3399FF"/>
    <a:srgbClr val="0055A5"/>
    <a:srgbClr val="2C3982"/>
    <a:srgbClr val="A6A6A6"/>
    <a:srgbClr val="DDE9F7"/>
    <a:srgbClr val="437AAB"/>
    <a:srgbClr val="385273"/>
    <a:srgbClr val="EF3723"/>
    <a:srgbClr val="334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28" autoAdjust="0"/>
    <p:restoredTop sz="94660"/>
  </p:normalViewPr>
  <p:slideViewPr>
    <p:cSldViewPr snapToGrid="0">
      <p:cViewPr>
        <p:scale>
          <a:sx n="110" d="100"/>
          <a:sy n="110" d="100"/>
        </p:scale>
        <p:origin x="2192" y="1128"/>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A person working with a laser beam&#10;&#10;AI-generated content may be incorrect.">
            <a:extLst>
              <a:ext uri="{FF2B5EF4-FFF2-40B4-BE49-F238E27FC236}">
                <a16:creationId xmlns:a16="http://schemas.microsoft.com/office/drawing/2014/main" id="{532557EC-9DDA-6878-A3EC-E8A6EBBAA2E5}"/>
              </a:ext>
            </a:extLst>
          </p:cNvPr>
          <p:cNvPicPr>
            <a:picLocks noChangeAspect="1"/>
          </p:cNvPicPr>
          <p:nvPr userDrawn="1"/>
        </p:nvPicPr>
        <p:blipFill>
          <a:blip r:embed="rId2">
            <a:extLst>
              <a:ext uri="{28A0092B-C50C-407E-A947-70E740481C1C}">
                <a14:useLocalDpi xmlns:a14="http://schemas.microsoft.com/office/drawing/2010/main" val="0"/>
              </a:ext>
            </a:extLst>
          </a:blip>
          <a:srcRect t="6694" b="9510"/>
          <a:stretch/>
        </p:blipFill>
        <p:spPr>
          <a:xfrm>
            <a:off x="0" y="1115122"/>
            <a:ext cx="12235275" cy="5742878"/>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6096000" y="2511133"/>
            <a:ext cx="4941455"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6096000" y="3725430"/>
            <a:ext cx="4950690"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1290594"/>
            <a:ext cx="3973261" cy="193899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dirty="0">
                <a:solidFill>
                  <a:srgbClr val="3399FF"/>
                </a:solidFill>
                <a:latin typeface="Arial Narrow" pitchFamily="34" charset="0"/>
              </a:rPr>
              <a:t>PLASMA</a:t>
            </a:r>
          </a:p>
          <a:p>
            <a:r>
              <a:rPr lang="en-GB" altLang="en-US" sz="2400" dirty="0">
                <a:solidFill>
                  <a:srgbClr val="3399FF"/>
                </a:solidFill>
                <a:latin typeface="Arial Narrow" pitchFamily="34" charset="0"/>
              </a:rPr>
              <a:t>ACCELERATOR SYSTEMS </a:t>
            </a:r>
          </a:p>
          <a:p>
            <a:r>
              <a:rPr lang="en-GB" altLang="en-US" sz="2400" dirty="0">
                <a:solidFill>
                  <a:srgbClr val="33CCFF"/>
                </a:solidFill>
                <a:latin typeface="Arial Narrow" pitchFamily="34" charset="0"/>
              </a:rPr>
              <a:t>FOR</a:t>
            </a:r>
            <a:r>
              <a:rPr lang="en-GB" altLang="en-US" sz="2400" baseline="0" dirty="0">
                <a:solidFill>
                  <a:srgbClr val="33CCFF"/>
                </a:solidFill>
                <a:latin typeface="Arial Narrow" pitchFamily="34" charset="0"/>
              </a:rPr>
              <a:t> </a:t>
            </a:r>
            <a:r>
              <a:rPr lang="en-GB" altLang="en-US" sz="2400" dirty="0">
                <a:solidFill>
                  <a:srgbClr val="33CCFF"/>
                </a:solidFill>
                <a:latin typeface="Arial Narrow" pitchFamily="34" charset="0"/>
              </a:rPr>
              <a:t>COMPACT</a:t>
            </a:r>
          </a:p>
          <a:p>
            <a:r>
              <a:rPr lang="en-GB" altLang="en-US" sz="2400" dirty="0">
                <a:solidFill>
                  <a:schemeClr val="bg1"/>
                </a:solidFill>
                <a:latin typeface="Arial Narrow" pitchFamily="34" charset="0"/>
              </a:rPr>
              <a:t>RESEARCH INFRASTRUCTURES</a:t>
            </a:r>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941560" y="6485307"/>
            <a:ext cx="9570064" cy="338554"/>
          </a:xfrm>
          <a:prstGeom prst="rect">
            <a:avLst/>
          </a:prstGeom>
          <a:noFill/>
        </p:spPr>
        <p:txBody>
          <a:bodyPr wrap="square" rtlCol="0">
            <a:spAutoFit/>
          </a:bodyPr>
          <a:lstStyle/>
          <a:p>
            <a:r>
              <a:rPr lang="en-GB" sz="800" b="0" i="1" u="none" strike="noStrike" dirty="0">
                <a:solidFill>
                  <a:schemeClr val="bg1"/>
                </a:solidFill>
                <a:effectLst/>
                <a:latin typeface="Helvetica" panose="020B0604020202020204" pitchFamily="34" charset="0"/>
                <a:cs typeface="Helvetica" panose="020B0604020202020204" pitchFamily="34" charset="0"/>
              </a:rPr>
              <a:t>PACRI – </a:t>
            </a:r>
            <a:r>
              <a:rPr lang="en-GB" sz="800" i="1" dirty="0">
                <a:solidFill>
                  <a:schemeClr val="bg1"/>
                </a:solidFill>
                <a:latin typeface="Helvetica" panose="020B0604020202020204" pitchFamily="34" charset="0"/>
                <a:cs typeface="Helvetica" panose="020B0604020202020204" pitchFamily="34" charset="0"/>
              </a:rPr>
              <a:t>101188004 – Funded by the European Union and Switzerland. </a:t>
            </a:r>
            <a:r>
              <a:rPr lang="en-GB" sz="800" b="0" i="1" u="none" strike="noStrike" dirty="0">
                <a:solidFill>
                  <a:schemeClr val="bg1"/>
                </a:solidFill>
                <a:effectLst/>
                <a:latin typeface="Helvetica" pitchFamily="2" charset="0"/>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700" dirty="0">
              <a:solidFill>
                <a:schemeClr val="bg1"/>
              </a:solidFill>
            </a:endParaRPr>
          </a:p>
        </p:txBody>
      </p:sp>
      <p:sp>
        <p:nvSpPr>
          <p:cNvPr id="4" name="TextBox 3"/>
          <p:cNvSpPr txBox="1"/>
          <p:nvPr userDrawn="1"/>
        </p:nvSpPr>
        <p:spPr>
          <a:xfrm>
            <a:off x="217066" y="34139"/>
            <a:ext cx="2310660" cy="923330"/>
          </a:xfrm>
          <a:prstGeom prst="rect">
            <a:avLst/>
          </a:prstGeom>
          <a:noFill/>
        </p:spPr>
        <p:txBody>
          <a:bodyPr wrap="square" rtlCol="0">
            <a:spAutoFit/>
          </a:bodyPr>
          <a:lstStyle/>
          <a:p>
            <a:r>
              <a:rPr lang="en-GB" sz="5400" b="1" dirty="0">
                <a:solidFill>
                  <a:srgbClr val="2C3981"/>
                </a:solidFill>
              </a:rPr>
              <a:t>PACRI</a:t>
            </a:r>
          </a:p>
        </p:txBody>
      </p:sp>
      <p:pic>
        <p:nvPicPr>
          <p:cNvPr id="5" name="Picture 4" descr="A flag with yellow stars in a circle&#10;&#10;AI-generated content may be incorrect.">
            <a:extLst>
              <a:ext uri="{FF2B5EF4-FFF2-40B4-BE49-F238E27FC236}">
                <a16:creationId xmlns:a16="http://schemas.microsoft.com/office/drawing/2014/main" id="{78F85AD5-9C1F-C65F-7E3D-1B803B62B4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3" y="6461499"/>
            <a:ext cx="511418" cy="338554"/>
          </a:xfrm>
          <a:prstGeom prst="rect">
            <a:avLst/>
          </a:prstGeom>
          <a:ln w="12700">
            <a:solidFill>
              <a:schemeClr val="bg1"/>
            </a:solidFill>
          </a:ln>
        </p:spPr>
      </p:pic>
      <p:pic>
        <p:nvPicPr>
          <p:cNvPr id="7" name="Picture 6" descr="A blue and yellow text with stars&#10;&#10;AI-generated content may be incorrect.">
            <a:extLst>
              <a:ext uri="{FF2B5EF4-FFF2-40B4-BE49-F238E27FC236}">
                <a16:creationId xmlns:a16="http://schemas.microsoft.com/office/drawing/2014/main" id="{26D893C5-7A52-C654-04AD-4AE16830F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0110" y="139578"/>
            <a:ext cx="1525186" cy="689922"/>
          </a:xfrm>
          <a:prstGeom prst="rect">
            <a:avLst/>
          </a:prstGeom>
        </p:spPr>
      </p:pic>
      <p:pic>
        <p:nvPicPr>
          <p:cNvPr id="10" name="Picture 9" descr="A close up of a logo&#10;&#10;AI-generated content may be incorrect.">
            <a:extLst>
              <a:ext uri="{FF2B5EF4-FFF2-40B4-BE49-F238E27FC236}">
                <a16:creationId xmlns:a16="http://schemas.microsoft.com/office/drawing/2014/main" id="{28DC21EF-C260-2DE6-75B4-CD2B9F1B0C9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5594" y="240891"/>
            <a:ext cx="1106080" cy="536817"/>
          </a:xfrm>
          <a:prstGeom prst="rect">
            <a:avLst/>
          </a:prstGeom>
        </p:spPr>
      </p:pic>
      <p:pic>
        <p:nvPicPr>
          <p:cNvPr id="14" name="Picture 2" descr="Flag of Switzerland - Wikipedia">
            <a:extLst>
              <a:ext uri="{FF2B5EF4-FFF2-40B4-BE49-F238E27FC236}">
                <a16:creationId xmlns:a16="http://schemas.microsoft.com/office/drawing/2014/main" id="{7FE15A7E-2B36-FAD0-9653-2DC7554C9C9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1888" y="6457079"/>
            <a:ext cx="338555" cy="33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217"/>
          <a:stretch/>
        </p:blipFill>
        <p:spPr>
          <a:xfrm>
            <a:off x="0" y="957469"/>
            <a:ext cx="12192000" cy="5900531"/>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25111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7254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1290594"/>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dirty="0">
                <a:solidFill>
                  <a:srgbClr val="3399FF"/>
                </a:solidFill>
                <a:latin typeface="Arial Narrow" pitchFamily="34" charset="0"/>
              </a:rPr>
              <a:t>PLASMA</a:t>
            </a:r>
          </a:p>
          <a:p>
            <a:r>
              <a:rPr lang="en-GB" altLang="en-US" sz="2400" dirty="0">
                <a:solidFill>
                  <a:srgbClr val="3399FF"/>
                </a:solidFill>
                <a:latin typeface="Arial Narrow" pitchFamily="34" charset="0"/>
              </a:rPr>
              <a:t>ACCELERATOR SYSTEMS </a:t>
            </a:r>
          </a:p>
          <a:p>
            <a:r>
              <a:rPr lang="en-GB" altLang="en-US" sz="2400" dirty="0">
                <a:solidFill>
                  <a:srgbClr val="33CCFF"/>
                </a:solidFill>
                <a:latin typeface="Arial Narrow" pitchFamily="34" charset="0"/>
              </a:rPr>
              <a:t>FOR</a:t>
            </a:r>
            <a:r>
              <a:rPr lang="en-GB" altLang="en-US" sz="2400" baseline="0" dirty="0">
                <a:solidFill>
                  <a:srgbClr val="33CCFF"/>
                </a:solidFill>
                <a:latin typeface="Arial Narrow" pitchFamily="34" charset="0"/>
              </a:rPr>
              <a:t> </a:t>
            </a:r>
            <a:r>
              <a:rPr lang="en-GB" altLang="en-US" sz="2400" dirty="0">
                <a:solidFill>
                  <a:srgbClr val="33CCFF"/>
                </a:solidFill>
                <a:latin typeface="Arial Narrow" pitchFamily="34" charset="0"/>
              </a:rPr>
              <a:t>COMPACT</a:t>
            </a:r>
          </a:p>
          <a:p>
            <a:r>
              <a:rPr lang="en-GB" altLang="en-US" sz="2400" dirty="0">
                <a:solidFill>
                  <a:schemeClr val="bg1"/>
                </a:solidFill>
                <a:latin typeface="Arial Narrow" pitchFamily="34" charset="0"/>
              </a:rPr>
              <a:t>RESEARCH INFRASTRUCTURES</a:t>
            </a:r>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153846" y="6396176"/>
            <a:ext cx="3451000" cy="523220"/>
          </a:xfrm>
          <a:prstGeom prst="rect">
            <a:avLst/>
          </a:prstGeom>
          <a:noFill/>
        </p:spPr>
        <p:txBody>
          <a:bodyPr wrap="square" rtlCol="0">
            <a:spAutoFit/>
          </a:bodyPr>
          <a:lstStyle/>
          <a:p>
            <a:r>
              <a:rPr lang="en-GB" sz="700" b="0" i="1" u="none" strike="noStrike" dirty="0">
                <a:solidFill>
                  <a:schemeClr val="bg1"/>
                </a:solidFill>
                <a:effectLst/>
                <a:latin typeface="Helvetica" pitchFamily="2" charset="0"/>
              </a:rPr>
              <a:t>PACRI – </a:t>
            </a:r>
            <a:r>
              <a:rPr lang="en-GB" sz="700" i="1" dirty="0">
                <a:solidFill>
                  <a:schemeClr val="bg1"/>
                </a:solidFill>
              </a:rPr>
              <a:t>101188004. </a:t>
            </a:r>
            <a:r>
              <a:rPr lang="en-GB" sz="700" b="0" i="1" u="none" strike="noStrike" dirty="0">
                <a:solidFill>
                  <a:schemeClr val="bg1"/>
                </a:solidFill>
                <a:effectLst/>
                <a:latin typeface="Helvetica" pitchFamily="2" charset="0"/>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600" dirty="0">
              <a:solidFill>
                <a:schemeClr val="bg1"/>
              </a:solidFill>
            </a:endParaRPr>
          </a:p>
        </p:txBody>
      </p:sp>
      <p:sp>
        <p:nvSpPr>
          <p:cNvPr id="9" name="TextBox 8">
            <a:extLst>
              <a:ext uri="{FF2B5EF4-FFF2-40B4-BE49-F238E27FC236}">
                <a16:creationId xmlns:a16="http://schemas.microsoft.com/office/drawing/2014/main" id="{5042F8F7-39BD-C0D1-630E-61B6D2FE72A4}"/>
              </a:ext>
            </a:extLst>
          </p:cNvPr>
          <p:cNvSpPr txBox="1"/>
          <p:nvPr userDrawn="1"/>
        </p:nvSpPr>
        <p:spPr>
          <a:xfrm>
            <a:off x="1129791" y="5892150"/>
            <a:ext cx="1524509" cy="400110"/>
          </a:xfrm>
          <a:prstGeom prst="rect">
            <a:avLst/>
          </a:prstGeom>
          <a:noFill/>
        </p:spPr>
        <p:txBody>
          <a:bodyPr wrap="square" rtlCol="0">
            <a:spAutoFit/>
          </a:bodyPr>
          <a:lstStyle/>
          <a:p>
            <a:r>
              <a:rPr lang="en-GB" sz="1000" b="1" dirty="0">
                <a:solidFill>
                  <a:schemeClr val="bg1"/>
                </a:solidFill>
                <a:latin typeface="Arial" panose="020B0604020202020204" pitchFamily="34" charset="0"/>
                <a:cs typeface="Arial" panose="020B0604020202020204" pitchFamily="34" charset="0"/>
              </a:rPr>
              <a:t>Funded by </a:t>
            </a:r>
          </a:p>
          <a:p>
            <a:r>
              <a:rPr lang="en-GB" sz="1000" b="1" dirty="0">
                <a:solidFill>
                  <a:schemeClr val="bg1"/>
                </a:solidFill>
                <a:latin typeface="Arial" panose="020B0604020202020204" pitchFamily="34" charset="0"/>
                <a:cs typeface="Arial" panose="020B0604020202020204" pitchFamily="34" charset="0"/>
              </a:rPr>
              <a:t>the European Union</a:t>
            </a:r>
          </a:p>
        </p:txBody>
      </p:sp>
      <p:sp>
        <p:nvSpPr>
          <p:cNvPr id="4" name="TextBox 3"/>
          <p:cNvSpPr txBox="1"/>
          <p:nvPr userDrawn="1"/>
        </p:nvSpPr>
        <p:spPr>
          <a:xfrm>
            <a:off x="217066" y="34139"/>
            <a:ext cx="2310660" cy="923330"/>
          </a:xfrm>
          <a:prstGeom prst="rect">
            <a:avLst/>
          </a:prstGeom>
          <a:noFill/>
        </p:spPr>
        <p:txBody>
          <a:bodyPr wrap="square" rtlCol="0">
            <a:spAutoFit/>
          </a:bodyPr>
          <a:lstStyle/>
          <a:p>
            <a:r>
              <a:rPr lang="en-GB" sz="5400" b="1" dirty="0">
                <a:solidFill>
                  <a:srgbClr val="2C3981"/>
                </a:solidFill>
              </a:rPr>
              <a:t>PACRI</a:t>
            </a:r>
          </a:p>
        </p:txBody>
      </p:sp>
      <p:pic>
        <p:nvPicPr>
          <p:cNvPr id="5" name="Picture 4" descr="A flag with yellow stars in a circle&#10;&#10;AI-generated content may be incorrect.">
            <a:extLst>
              <a:ext uri="{FF2B5EF4-FFF2-40B4-BE49-F238E27FC236}">
                <a16:creationId xmlns:a16="http://schemas.microsoft.com/office/drawing/2014/main" id="{78F85AD5-9C1F-C65F-7E3D-1B803B62B4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62" y="5786961"/>
            <a:ext cx="806264" cy="533739"/>
          </a:xfrm>
          <a:prstGeom prst="rect">
            <a:avLst/>
          </a:prstGeom>
          <a:ln w="12700">
            <a:solidFill>
              <a:schemeClr val="bg1"/>
            </a:solidFill>
          </a:ln>
        </p:spPr>
      </p:pic>
      <p:pic>
        <p:nvPicPr>
          <p:cNvPr id="7" name="Picture 6" descr="A blue and yellow text with stars&#10;&#10;AI-generated content may be incorrect.">
            <a:extLst>
              <a:ext uri="{FF2B5EF4-FFF2-40B4-BE49-F238E27FC236}">
                <a16:creationId xmlns:a16="http://schemas.microsoft.com/office/drawing/2014/main" id="{26D893C5-7A52-C654-04AD-4AE16830F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0110" y="139578"/>
            <a:ext cx="1525186" cy="689922"/>
          </a:xfrm>
          <a:prstGeom prst="rect">
            <a:avLst/>
          </a:prstGeom>
        </p:spPr>
      </p:pic>
      <p:pic>
        <p:nvPicPr>
          <p:cNvPr id="10" name="Picture 9" descr="A close up of a logo&#10;&#10;AI-generated content may be incorrect.">
            <a:extLst>
              <a:ext uri="{FF2B5EF4-FFF2-40B4-BE49-F238E27FC236}">
                <a16:creationId xmlns:a16="http://schemas.microsoft.com/office/drawing/2014/main" id="{28DC21EF-C260-2DE6-75B4-CD2B9F1B0C9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5594" y="240891"/>
            <a:ext cx="1106080" cy="536817"/>
          </a:xfrm>
          <a:prstGeom prst="rect">
            <a:avLst/>
          </a:prstGeom>
        </p:spPr>
      </p:pic>
    </p:spTree>
    <p:extLst>
      <p:ext uri="{BB962C8B-B14F-4D97-AF65-F5344CB8AC3E}">
        <p14:creationId xmlns:p14="http://schemas.microsoft.com/office/powerpoint/2010/main" val="114556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t="-1425"/>
          <a:stretch/>
        </p:blipFill>
        <p:spPr>
          <a:xfrm>
            <a:off x="0" y="-18469"/>
            <a:ext cx="12192000" cy="1027677"/>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b="-15"/>
          <a:stretch/>
        </p:blipFill>
        <p:spPr>
          <a:xfrm>
            <a:off x="0" y="6457950"/>
            <a:ext cx="12192000" cy="400050"/>
          </a:xfrm>
          <a:prstGeom prst="rect">
            <a:avLst/>
          </a:prstGeom>
        </p:spPr>
      </p:pic>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a:xfrm>
            <a:off x="838200" y="1437948"/>
            <a:ext cx="10515600" cy="47390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chemeClr val="bg1"/>
                </a:solidFill>
              </a:defRPr>
            </a:lvl1pPr>
          </a:lstStyle>
          <a:p>
            <a:fld id="{3A3A6714-3D1F-4857-9904-D935B84167FA}" type="slidenum">
              <a:rPr lang="en-GB" smtClean="0"/>
              <a:pPr/>
              <a:t>‹#›</a:t>
            </a:fld>
            <a:endParaRPr lang="en-GB"/>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0"/>
            <a:ext cx="7961747" cy="1009208"/>
          </a:xfrm>
        </p:spPr>
        <p:txBody>
          <a:bodyPr>
            <a:normAutofit/>
          </a:bodyPr>
          <a:lstStyle>
            <a:lvl1pPr algn="ctr">
              <a:defRPr sz="3500" b="1">
                <a:solidFill>
                  <a:schemeClr val="bg1"/>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chemeClr val="bg1"/>
                </a:solidFill>
              </a:defRPr>
            </a:lvl1pPr>
          </a:lstStyle>
          <a:p>
            <a:pPr algn="l"/>
            <a:r>
              <a:rPr lang="en-GB"/>
              <a:t>Insert author and occasion</a:t>
            </a:r>
          </a:p>
        </p:txBody>
      </p:sp>
      <p:sp>
        <p:nvSpPr>
          <p:cNvPr id="22" name="TextBox 21"/>
          <p:cNvSpPr txBox="1"/>
          <p:nvPr userDrawn="1"/>
        </p:nvSpPr>
        <p:spPr>
          <a:xfrm>
            <a:off x="241447" y="25057"/>
            <a:ext cx="3078928" cy="923330"/>
          </a:xfrm>
          <a:prstGeom prst="rect">
            <a:avLst/>
          </a:prstGeom>
          <a:noFill/>
        </p:spPr>
        <p:txBody>
          <a:bodyPr wrap="square" rtlCol="0">
            <a:spAutoFit/>
          </a:bodyPr>
          <a:lstStyle/>
          <a:p>
            <a:r>
              <a:rPr lang="en-GB" sz="5400" b="1" dirty="0">
                <a:solidFill>
                  <a:schemeClr val="bg1"/>
                </a:solidFill>
              </a:rPr>
              <a:t>PACRI</a:t>
            </a:r>
          </a:p>
        </p:txBody>
      </p:sp>
      <p:sp>
        <p:nvSpPr>
          <p:cNvPr id="7" name="TextBox 6">
            <a:extLst>
              <a:ext uri="{FF2B5EF4-FFF2-40B4-BE49-F238E27FC236}">
                <a16:creationId xmlns:a16="http://schemas.microsoft.com/office/drawing/2014/main" id="{EC526491-4981-1B5D-C057-22A21235EEE5}"/>
              </a:ext>
            </a:extLst>
          </p:cNvPr>
          <p:cNvSpPr txBox="1"/>
          <p:nvPr userDrawn="1"/>
        </p:nvSpPr>
        <p:spPr>
          <a:xfrm>
            <a:off x="10652123" y="586331"/>
            <a:ext cx="1403354" cy="338554"/>
          </a:xfrm>
          <a:prstGeom prst="rect">
            <a:avLst/>
          </a:prstGeom>
          <a:noFill/>
        </p:spPr>
        <p:txBody>
          <a:bodyPr wrap="square" rtlCol="0">
            <a:spAutoFit/>
          </a:bodyPr>
          <a:lstStyle/>
          <a:p>
            <a:pPr algn="ctr"/>
            <a:r>
              <a:rPr lang="en-GB" sz="800" b="1" dirty="0">
                <a:solidFill>
                  <a:schemeClr val="bg1"/>
                </a:solidFill>
                <a:latin typeface="Arial" panose="020B0604020202020204" pitchFamily="34" charset="0"/>
                <a:cs typeface="Arial" panose="020B0604020202020204" pitchFamily="34" charset="0"/>
              </a:rPr>
              <a:t>Funded by the European Union and Switzerland</a:t>
            </a:r>
          </a:p>
        </p:txBody>
      </p:sp>
      <p:pic>
        <p:nvPicPr>
          <p:cNvPr id="8" name="Picture 7" descr="A flag with yellow stars in a circle&#10;&#10;AI-generated content may be incorrect.">
            <a:extLst>
              <a:ext uri="{FF2B5EF4-FFF2-40B4-BE49-F238E27FC236}">
                <a16:creationId xmlns:a16="http://schemas.microsoft.com/office/drawing/2014/main" id="{0A6793D2-3FDD-6BF0-4795-4A149523B7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65251" y="135304"/>
            <a:ext cx="646820" cy="428188"/>
          </a:xfrm>
          <a:prstGeom prst="rect">
            <a:avLst/>
          </a:prstGeom>
          <a:ln w="12700">
            <a:solidFill>
              <a:schemeClr val="bg1"/>
            </a:solidFill>
          </a:ln>
        </p:spPr>
      </p:pic>
      <p:pic>
        <p:nvPicPr>
          <p:cNvPr id="4" name="Picture 2" descr="Flag of Switzerland - Wikipedia">
            <a:extLst>
              <a:ext uri="{FF2B5EF4-FFF2-40B4-BE49-F238E27FC236}">
                <a16:creationId xmlns:a16="http://schemas.microsoft.com/office/drawing/2014/main" id="{30710243-9D17-26E2-B0DC-033A2B94518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08301" y="127590"/>
            <a:ext cx="442252" cy="44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7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C398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1425"/>
          <a:stretch/>
        </p:blipFill>
        <p:spPr>
          <a:xfrm>
            <a:off x="0" y="-18469"/>
            <a:ext cx="12192000" cy="1027677"/>
          </a:xfrm>
          <a:prstGeom prst="rect">
            <a:avLst/>
          </a:prstGeom>
        </p:spPr>
      </p:pic>
      <p:sp>
        <p:nvSpPr>
          <p:cNvPr id="16" name="TextBox 15"/>
          <p:cNvSpPr txBox="1"/>
          <p:nvPr userDrawn="1"/>
        </p:nvSpPr>
        <p:spPr>
          <a:xfrm>
            <a:off x="209021" y="33704"/>
            <a:ext cx="2871405" cy="923330"/>
          </a:xfrm>
          <a:prstGeom prst="rect">
            <a:avLst/>
          </a:prstGeom>
          <a:noFill/>
        </p:spPr>
        <p:txBody>
          <a:bodyPr wrap="square" rtlCol="0">
            <a:spAutoFit/>
          </a:bodyPr>
          <a:lstStyle/>
          <a:p>
            <a:r>
              <a:rPr lang="en-GB" sz="5400" b="1" dirty="0">
                <a:solidFill>
                  <a:schemeClr val="bg1"/>
                </a:solidFill>
              </a:rPr>
              <a:t>PACRI</a:t>
            </a: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b="-15"/>
          <a:stretch/>
        </p:blipFill>
        <p:spPr>
          <a:xfrm>
            <a:off x="0" y="6457950"/>
            <a:ext cx="12192000" cy="400050"/>
          </a:xfrm>
          <a:prstGeom prst="rect">
            <a:avLst/>
          </a:prstGeom>
        </p:spPr>
      </p:pic>
      <p:sp>
        <p:nvSpPr>
          <p:cNvPr id="18"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chemeClr val="bg1"/>
                </a:solidFill>
              </a:defRPr>
            </a:lvl1pPr>
          </a:lstStyle>
          <a:p>
            <a:fld id="{3A3A6714-3D1F-4857-9904-D935B84167FA}" type="slidenum">
              <a:rPr lang="en-GB" smtClean="0"/>
              <a:pPr/>
              <a:t>‹#›</a:t>
            </a:fld>
            <a:endParaRPr lang="en-GB"/>
          </a:p>
        </p:txBody>
      </p:sp>
      <p:sp>
        <p:nvSpPr>
          <p:cNvPr id="19"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chemeClr val="bg1"/>
                </a:solidFill>
              </a:defRPr>
            </a:lvl1pPr>
          </a:lstStyle>
          <a:p>
            <a:pPr algn="l"/>
            <a:r>
              <a:rPr lang="en-GB"/>
              <a:t>Insert author and occasion</a:t>
            </a:r>
          </a:p>
        </p:txBody>
      </p:sp>
      <p:sp>
        <p:nvSpPr>
          <p:cNvPr id="21" name="Title 1">
            <a:extLst>
              <a:ext uri="{FF2B5EF4-FFF2-40B4-BE49-F238E27FC236}">
                <a16:creationId xmlns:a16="http://schemas.microsoft.com/office/drawing/2014/main" id="{2707062F-D1E3-4938-A350-3A6A49BD0E2A}"/>
              </a:ext>
            </a:extLst>
          </p:cNvPr>
          <p:cNvSpPr>
            <a:spLocks noGrp="1"/>
          </p:cNvSpPr>
          <p:nvPr>
            <p:ph type="title"/>
          </p:nvPr>
        </p:nvSpPr>
        <p:spPr>
          <a:xfrm>
            <a:off x="2115127" y="-167411"/>
            <a:ext cx="7961747" cy="1325563"/>
          </a:xfrm>
        </p:spPr>
        <p:txBody>
          <a:bodyPr>
            <a:normAutofit/>
          </a:bodyPr>
          <a:lstStyle>
            <a:lvl1pPr algn="ctr">
              <a:defRPr sz="3500" b="1">
                <a:solidFill>
                  <a:schemeClr val="bg1"/>
                </a:solidFill>
              </a:defRPr>
            </a:lvl1pPr>
          </a:lstStyle>
          <a:p>
            <a:r>
              <a:rPr lang="en-US" dirty="0"/>
              <a:t>Click to edit Master title style</a:t>
            </a:r>
            <a:endParaRPr lang="en-GB" dirty="0"/>
          </a:p>
        </p:txBody>
      </p:sp>
      <p:sp>
        <p:nvSpPr>
          <p:cNvPr id="2" name="TextBox 1">
            <a:extLst>
              <a:ext uri="{FF2B5EF4-FFF2-40B4-BE49-F238E27FC236}">
                <a16:creationId xmlns:a16="http://schemas.microsoft.com/office/drawing/2014/main" id="{A09B40AC-5F1E-0DDB-46E9-42A612615BF8}"/>
              </a:ext>
            </a:extLst>
          </p:cNvPr>
          <p:cNvSpPr txBox="1"/>
          <p:nvPr userDrawn="1"/>
        </p:nvSpPr>
        <p:spPr>
          <a:xfrm>
            <a:off x="10877554" y="586425"/>
            <a:ext cx="1181100" cy="338554"/>
          </a:xfrm>
          <a:prstGeom prst="rect">
            <a:avLst/>
          </a:prstGeom>
          <a:noFill/>
        </p:spPr>
        <p:txBody>
          <a:bodyPr wrap="square" rtlCol="0">
            <a:spAutoFit/>
          </a:bodyPr>
          <a:lstStyle/>
          <a:p>
            <a:pPr algn="ctr"/>
            <a:r>
              <a:rPr lang="en-GB" sz="800" b="1" dirty="0">
                <a:solidFill>
                  <a:schemeClr val="bg1"/>
                </a:solidFill>
                <a:latin typeface="Arial" panose="020B0604020202020204" pitchFamily="34" charset="0"/>
                <a:cs typeface="Arial" panose="020B0604020202020204" pitchFamily="34" charset="0"/>
              </a:rPr>
              <a:t>Funded by </a:t>
            </a:r>
          </a:p>
          <a:p>
            <a:pPr algn="ctr"/>
            <a:r>
              <a:rPr lang="en-GB" sz="800" b="1" dirty="0">
                <a:solidFill>
                  <a:schemeClr val="bg1"/>
                </a:solidFill>
                <a:latin typeface="Arial" panose="020B0604020202020204" pitchFamily="34" charset="0"/>
                <a:cs typeface="Arial" panose="020B0604020202020204" pitchFamily="34" charset="0"/>
              </a:rPr>
              <a:t>the European Union</a:t>
            </a:r>
          </a:p>
        </p:txBody>
      </p:sp>
      <p:pic>
        <p:nvPicPr>
          <p:cNvPr id="4" name="Picture 3" descr="A flag with yellow stars in a circle&#10;&#10;AI-generated content may be incorrect.">
            <a:extLst>
              <a:ext uri="{FF2B5EF4-FFF2-40B4-BE49-F238E27FC236}">
                <a16:creationId xmlns:a16="http://schemas.microsoft.com/office/drawing/2014/main" id="{2F3F6CA4-AB4D-89CF-8E54-0E283EF8CA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44694" y="135304"/>
            <a:ext cx="646820" cy="428188"/>
          </a:xfrm>
          <a:prstGeom prst="rect">
            <a:avLst/>
          </a:prstGeom>
          <a:ln w="12700">
            <a:solidFill>
              <a:schemeClr val="bg1"/>
            </a:solidFill>
          </a:ln>
        </p:spPr>
      </p:pic>
    </p:spTree>
    <p:extLst>
      <p:ext uri="{BB962C8B-B14F-4D97-AF65-F5344CB8AC3E}">
        <p14:creationId xmlns:p14="http://schemas.microsoft.com/office/powerpoint/2010/main" val="297382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893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45F3-8D30-4E47-A23B-88EACEE32C39}" type="datetime1">
              <a:rPr lang="en-GB" smtClean="0"/>
              <a:t>11/03/2025</a:t>
            </a:fld>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Insert author and occasion</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a:t>
            </a:fld>
            <a:endParaRPr lang="en-GB"/>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0" r:id="rId3"/>
    <p:sldLayoutId id="2147483660" r:id="rId4"/>
    <p:sldLayoutId id="2147483649"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media/image33.png"/><Relationship Id="rId16"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media/image31.png"/><Relationship Id="rId5" Type="http://schemas.openxmlformats.org/officeDocument/2006/relationships/image" Target="NULL"/><Relationship Id="rId15" Type="http://schemas.openxmlformats.org/officeDocument/2006/relationships/image" Target="../media/image32.png"/><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hyperlink" Target="mailto:csalgado@clpu.es" TargetMode="Externa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hyperlink" Target="https://doi.org/10.1103/PhysRevAccelBeams.25.052803" TargetMode="External"/><Relationship Id="rId5" Type="http://schemas.openxmlformats.org/officeDocument/2006/relationships/hyperlink" Target="https://doi.org/10.1063/5.0180416" TargetMode="External"/><Relationship Id="rId4" Type="http://schemas.openxmlformats.org/officeDocument/2006/relationships/hyperlink" Target="https://doi.org/10.1063/1.184261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03/PhysRevAccelBeams.25.052803" TargetMode="External"/><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NUL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31259" y="1741699"/>
            <a:ext cx="4941455" cy="1043854"/>
          </a:xfrm>
        </p:spPr>
        <p:txBody>
          <a:bodyPr/>
          <a:lstStyle/>
          <a:p>
            <a:r>
              <a:rPr lang="en-GB" dirty="0"/>
              <a:t>WP 5: Diagnostics</a:t>
            </a:r>
          </a:p>
        </p:txBody>
      </p:sp>
      <p:sp>
        <p:nvSpPr>
          <p:cNvPr id="5" name="Subtitle 4"/>
          <p:cNvSpPr>
            <a:spLocks noGrp="1"/>
          </p:cNvSpPr>
          <p:nvPr>
            <p:ph type="subTitle" idx="1"/>
          </p:nvPr>
        </p:nvSpPr>
        <p:spPr>
          <a:xfrm>
            <a:off x="6631259" y="2955996"/>
            <a:ext cx="4950690" cy="1043854"/>
          </a:xfrm>
        </p:spPr>
        <p:txBody>
          <a:bodyPr>
            <a:normAutofit/>
          </a:bodyPr>
          <a:lstStyle/>
          <a:p>
            <a:r>
              <a:rPr lang="en-GB" dirty="0"/>
              <a:t>Rasmus Ischebeck</a:t>
            </a:r>
          </a:p>
          <a:p>
            <a:r>
              <a:rPr lang="en-GB" dirty="0"/>
              <a:t>Brigitte Cros</a:t>
            </a:r>
          </a:p>
        </p:txBody>
      </p:sp>
      <p:pic>
        <p:nvPicPr>
          <p:cNvPr id="6" name="Picture 5" descr="A black and white image of a letter p&#10;&#10;AI-generated content may be incorrect.">
            <a:extLst>
              <a:ext uri="{FF2B5EF4-FFF2-40B4-BE49-F238E27FC236}">
                <a16:creationId xmlns:a16="http://schemas.microsoft.com/office/drawing/2014/main" id="{E4D28510-3B78-3523-50A0-8D2F363EC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9649" y="124829"/>
            <a:ext cx="2319453" cy="880746"/>
          </a:xfrm>
          <a:prstGeom prst="rect">
            <a:avLst/>
          </a:prstGeom>
        </p:spPr>
      </p:pic>
      <p:sp>
        <p:nvSpPr>
          <p:cNvPr id="7" name="TextBox 6">
            <a:extLst>
              <a:ext uri="{FF2B5EF4-FFF2-40B4-BE49-F238E27FC236}">
                <a16:creationId xmlns:a16="http://schemas.microsoft.com/office/drawing/2014/main" id="{CAEF3410-6A2D-6DBB-8045-8FCFDA45588F}"/>
              </a:ext>
            </a:extLst>
          </p:cNvPr>
          <p:cNvSpPr txBox="1"/>
          <p:nvPr/>
        </p:nvSpPr>
        <p:spPr>
          <a:xfrm>
            <a:off x="10498082" y="6465658"/>
            <a:ext cx="1693918" cy="338554"/>
          </a:xfrm>
          <a:prstGeom prst="rect">
            <a:avLst/>
          </a:prstGeom>
          <a:noFill/>
        </p:spPr>
        <p:txBody>
          <a:bodyPr wrap="square" rtlCol="0">
            <a:spAutoFit/>
          </a:bodyPr>
          <a:lstStyle/>
          <a:p>
            <a:pPr algn="r"/>
            <a:r>
              <a:rPr lang="en-US" sz="800" dirty="0">
                <a:solidFill>
                  <a:schemeClr val="bg1"/>
                </a:solidFill>
              </a:rPr>
              <a:t>AI generated image: </a:t>
            </a:r>
          </a:p>
          <a:p>
            <a:pPr algn="r"/>
            <a:r>
              <a:rPr lang="en-US" sz="800" dirty="0">
                <a:solidFill>
                  <a:schemeClr val="bg1"/>
                </a:solidFill>
              </a:rPr>
              <a:t>Rasmus Ischebeck / Midjourney</a:t>
            </a:r>
          </a:p>
        </p:txBody>
      </p:sp>
    </p:spTree>
    <p:extLst>
      <p:ext uri="{BB962C8B-B14F-4D97-AF65-F5344CB8AC3E}">
        <p14:creationId xmlns:p14="http://schemas.microsoft.com/office/powerpoint/2010/main" val="224765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a:xfrm>
            <a:off x="127003" y="1089216"/>
            <a:ext cx="7421282" cy="5050119"/>
          </a:xfrm>
        </p:spPr>
        <p:txBody>
          <a:bodyPr>
            <a:normAutofit/>
          </a:bodyPr>
          <a:lstStyle/>
          <a:p>
            <a:r>
              <a:rPr lang="en-GB" dirty="0"/>
              <a:t>Research goals @ CLARA</a:t>
            </a:r>
          </a:p>
          <a:p>
            <a:pPr lvl="1"/>
            <a:r>
              <a:rPr lang="en-GB" sz="1800" dirty="0"/>
              <a:t>Proof of concept experiments at 35 MeV completed</a:t>
            </a:r>
          </a:p>
          <a:p>
            <a:pPr lvl="2"/>
            <a:r>
              <a:rPr lang="en-GB" sz="1600" i="1" dirty="0"/>
              <a:t>[3] Overton et. al., in Proc. IPAC24</a:t>
            </a:r>
          </a:p>
          <a:p>
            <a:pPr lvl="2"/>
            <a:r>
              <a:rPr lang="en-GB" sz="1600" i="1" dirty="0"/>
              <a:t>[4] Overton et. al., NIMA 2025</a:t>
            </a:r>
            <a:endParaRPr lang="en-GB" sz="1600" dirty="0"/>
          </a:p>
          <a:p>
            <a:pPr marL="914400" lvl="2" indent="0">
              <a:buNone/>
            </a:pPr>
            <a:endParaRPr lang="en-GB" dirty="0"/>
          </a:p>
          <a:p>
            <a:pPr lvl="1"/>
            <a:r>
              <a:rPr lang="en-GB" sz="1900" dirty="0"/>
              <a:t>At 250 MeV use our dielectric dechirper and TDC (for cross calibration) to prove our accuracy &amp; precision; Q3 2025</a:t>
            </a:r>
          </a:p>
          <a:p>
            <a:pPr lvl="1"/>
            <a:r>
              <a:rPr lang="en-GB" sz="1900" dirty="0"/>
              <a:t>Commissioning dedicated streaker with the FEBE experiment hutch (Q1 2026) to study streaking from plasma accelerated electrons, Q4 2026</a:t>
            </a:r>
            <a:endParaRPr lang="en-GB" dirty="0"/>
          </a:p>
          <a:p>
            <a:r>
              <a:rPr lang="en-GB" dirty="0"/>
              <a:t>Research goals @ EPAC</a:t>
            </a:r>
          </a:p>
          <a:p>
            <a:pPr lvl="1"/>
            <a:r>
              <a:rPr lang="en-GB" sz="1900" dirty="0"/>
              <a:t>Perform low energy proof of concept experiments with Gemini laser facility; Q2 2025</a:t>
            </a:r>
          </a:p>
          <a:p>
            <a:pPr lvl="1"/>
            <a:r>
              <a:rPr lang="en-GB" sz="1900" dirty="0"/>
              <a:t>Perform full scale experiments at EPAC  with GeV beams, late 2027</a:t>
            </a:r>
          </a:p>
          <a:p>
            <a:pPr lvl="1"/>
            <a:endParaRPr lang="en-GB" dirty="0"/>
          </a:p>
        </p:txBody>
      </p:sp>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a:xfrm>
            <a:off x="2115127" y="0"/>
            <a:ext cx="8442037" cy="1009208"/>
          </a:xfrm>
        </p:spPr>
        <p:txBody>
          <a:bodyPr>
            <a:normAutofit fontScale="90000"/>
          </a:bodyPr>
          <a:lstStyle/>
          <a:p>
            <a:r>
              <a:rPr lang="en-GB" dirty="0"/>
              <a:t>Longitudinal Diagnostics: Dielectric Streaker (2) </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A6714-3D1F-4857-9904-D935B84167FA}"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err="1">
                <a:ln>
                  <a:noFill/>
                </a:ln>
                <a:solidFill>
                  <a:prstClr val="white"/>
                </a:solidFill>
                <a:effectLst/>
                <a:uLnTx/>
                <a:uFillTx/>
                <a:latin typeface="Calibri" panose="020F0502020204030204"/>
                <a:ea typeface="+mn-ea"/>
                <a:cs typeface="+mn-cs"/>
              </a:rPr>
              <a:t>Dr.</a:t>
            </a:r>
            <a:r>
              <a:rPr kumimoji="0" lang="en-GB" sz="1200" b="0" i="1" u="none" strike="noStrike" kern="1200" cap="none" spc="0" normalizeH="0" baseline="0" noProof="0" dirty="0">
                <a:ln>
                  <a:noFill/>
                </a:ln>
                <a:solidFill>
                  <a:prstClr val="white"/>
                </a:solidFill>
                <a:effectLst/>
                <a:uLnTx/>
                <a:uFillTx/>
                <a:latin typeface="Calibri" panose="020F0502020204030204"/>
                <a:ea typeface="+mn-ea"/>
                <a:cs typeface="+mn-cs"/>
              </a:rPr>
              <a:t> Thomas Pacey, UKRI, STFC </a:t>
            </a:r>
            <a:r>
              <a:rPr kumimoji="0" lang="en-GB" sz="1200" b="0" i="1" u="none" strike="noStrike" kern="1200" cap="none" spc="0" normalizeH="0" baseline="0" noProof="0" dirty="0" err="1">
                <a:ln>
                  <a:noFill/>
                </a:ln>
                <a:solidFill>
                  <a:prstClr val="white"/>
                </a:solidFill>
                <a:effectLst/>
                <a:uLnTx/>
                <a:uFillTx/>
                <a:latin typeface="Calibri" panose="020F0502020204030204"/>
                <a:ea typeface="+mn-ea"/>
                <a:cs typeface="+mn-cs"/>
              </a:rPr>
              <a:t>ASTeC</a:t>
            </a:r>
            <a:endParaRPr kumimoji="0" lang="en-GB" sz="1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18D72F2-53D7-927E-FEEF-4D65179794D6}"/>
              </a:ext>
            </a:extLst>
          </p:cNvPr>
          <p:cNvPicPr>
            <a:picLocks noChangeAspect="1"/>
          </p:cNvPicPr>
          <p:nvPr/>
        </p:nvPicPr>
        <p:blipFill>
          <a:blip r:embed="rId2"/>
          <a:srcRect b="19266"/>
          <a:stretch/>
        </p:blipFill>
        <p:spPr>
          <a:xfrm>
            <a:off x="7475104" y="3891551"/>
            <a:ext cx="4622394" cy="2361260"/>
          </a:xfrm>
          <a:prstGeom prst="rect">
            <a:avLst/>
          </a:prstGeom>
        </p:spPr>
      </p:pic>
      <p:pic>
        <p:nvPicPr>
          <p:cNvPr id="7" name="Picture 6">
            <a:extLst>
              <a:ext uri="{FF2B5EF4-FFF2-40B4-BE49-F238E27FC236}">
                <a16:creationId xmlns:a16="http://schemas.microsoft.com/office/drawing/2014/main" id="{395E82C8-3954-07C0-43E8-B91A5EB1087E}"/>
              </a:ext>
            </a:extLst>
          </p:cNvPr>
          <p:cNvPicPr>
            <a:picLocks noChangeAspect="1"/>
          </p:cNvPicPr>
          <p:nvPr/>
        </p:nvPicPr>
        <p:blipFill>
          <a:blip r:embed="rId3"/>
          <a:srcRect l="5907" t="4869" b="24354"/>
          <a:stretch/>
        </p:blipFill>
        <p:spPr>
          <a:xfrm>
            <a:off x="7501631" y="1014455"/>
            <a:ext cx="4569341" cy="2346760"/>
          </a:xfrm>
          <a:prstGeom prst="rect">
            <a:avLst/>
          </a:prstGeom>
        </p:spPr>
      </p:pic>
      <p:sp>
        <p:nvSpPr>
          <p:cNvPr id="9" name="TextBox 8">
            <a:extLst>
              <a:ext uri="{FF2B5EF4-FFF2-40B4-BE49-F238E27FC236}">
                <a16:creationId xmlns:a16="http://schemas.microsoft.com/office/drawing/2014/main" id="{2EB727C9-16F2-9302-C108-F62547B53EEC}"/>
              </a:ext>
            </a:extLst>
          </p:cNvPr>
          <p:cNvSpPr txBox="1"/>
          <p:nvPr/>
        </p:nvSpPr>
        <p:spPr>
          <a:xfrm>
            <a:off x="7669845" y="3288811"/>
            <a:ext cx="5053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Simulated resolution for beam: </a:t>
            </a:r>
            <a:r>
              <a:rPr kumimoji="0" lang="el-GR" sz="1400" b="0" i="1" u="none" strike="noStrike" kern="1200" cap="none" spc="0" normalizeH="0" baseline="0" noProof="0" dirty="0">
                <a:ln>
                  <a:noFill/>
                </a:ln>
                <a:solidFill>
                  <a:prstClr val="black"/>
                </a:solidFill>
                <a:effectLst/>
                <a:uLnTx/>
                <a:uFillTx/>
                <a:latin typeface="Calibri" panose="020F0502020204030204"/>
                <a:ea typeface="+mn-ea"/>
                <a:cs typeface="+mn-cs"/>
              </a:rPr>
              <a:t>σ</a:t>
            </a:r>
            <a:r>
              <a:rPr kumimoji="0" lang="en-GB" sz="1400" b="0" i="1" u="none" strike="noStrike" kern="1200" cap="none" spc="0" normalizeH="0" baseline="-25000" noProof="0" dirty="0">
                <a:ln>
                  <a:noFill/>
                </a:ln>
                <a:solidFill>
                  <a:prstClr val="black"/>
                </a:solidFill>
                <a:effectLst/>
                <a:uLnTx/>
                <a:uFillTx/>
                <a:latin typeface="Calibri" panose="020F0502020204030204"/>
                <a:ea typeface="+mn-ea"/>
                <a:cs typeface="+mn-cs"/>
              </a:rPr>
              <a:t>t</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 = 200 fs, 250 MeV, 250 </a:t>
            </a:r>
            <a:r>
              <a:rPr kumimoji="0" lang="en-GB" sz="1400" b="0" i="1" u="none" strike="noStrike" kern="1200" cap="none" spc="0" normalizeH="0" baseline="0" noProof="0" dirty="0" err="1">
                <a:ln>
                  <a:noFill/>
                </a:ln>
                <a:solidFill>
                  <a:prstClr val="black"/>
                </a:solidFill>
                <a:effectLst/>
                <a:uLnTx/>
                <a:uFillTx/>
                <a:latin typeface="Calibri" panose="020F0502020204030204"/>
                <a:ea typeface="+mn-ea"/>
                <a:cs typeface="+mn-cs"/>
              </a:rPr>
              <a:t>pC</a:t>
            </a:r>
            <a:endPar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3FB3FAB-0326-785A-4094-23A5EB74E51E}"/>
              </a:ext>
            </a:extLst>
          </p:cNvPr>
          <p:cNvSpPr txBox="1"/>
          <p:nvPr/>
        </p:nvSpPr>
        <p:spPr>
          <a:xfrm>
            <a:off x="7716783" y="6139335"/>
            <a:ext cx="5053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Simulated resolution for beam:  </a:t>
            </a:r>
            <a:r>
              <a:rPr kumimoji="0" lang="el-GR" sz="1400" b="0" i="1" u="none" strike="noStrike" kern="1200" cap="none" spc="0" normalizeH="0" baseline="0" noProof="0" dirty="0">
                <a:ln>
                  <a:noFill/>
                </a:ln>
                <a:solidFill>
                  <a:prstClr val="black"/>
                </a:solidFill>
                <a:effectLst/>
                <a:uLnTx/>
                <a:uFillTx/>
                <a:latin typeface="Calibri" panose="020F0502020204030204"/>
                <a:ea typeface="+mn-ea"/>
                <a:cs typeface="+mn-cs"/>
              </a:rPr>
              <a:t>σ</a:t>
            </a:r>
            <a:r>
              <a:rPr kumimoji="0" lang="en-GB" sz="1400" b="0" i="1" u="none" strike="noStrike" kern="1200" cap="none" spc="0" normalizeH="0" baseline="-25000" noProof="0" dirty="0">
                <a:ln>
                  <a:noFill/>
                </a:ln>
                <a:solidFill>
                  <a:prstClr val="black"/>
                </a:solidFill>
                <a:effectLst/>
                <a:uLnTx/>
                <a:uFillTx/>
                <a:latin typeface="Calibri" panose="020F0502020204030204"/>
                <a:ea typeface="+mn-ea"/>
                <a:cs typeface="+mn-cs"/>
              </a:rPr>
              <a:t>t</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 = 10 fs, 1 GeV, 250 </a:t>
            </a:r>
            <a:r>
              <a:rPr kumimoji="0" lang="en-GB" sz="1400" b="0" i="1" u="none" strike="noStrike" kern="1200" cap="none" spc="0" normalizeH="0" baseline="0" noProof="0" dirty="0" err="1">
                <a:ln>
                  <a:noFill/>
                </a:ln>
                <a:solidFill>
                  <a:prstClr val="black"/>
                </a:solidFill>
                <a:effectLst/>
                <a:uLnTx/>
                <a:uFillTx/>
                <a:latin typeface="Calibri" panose="020F0502020204030204"/>
                <a:ea typeface="+mn-ea"/>
                <a:cs typeface="+mn-cs"/>
              </a:rPr>
              <a:t>pC</a:t>
            </a:r>
            <a:endPar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0D2B135-17DA-6CCD-ADA4-1E3FF82D4CF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223" y="5618793"/>
            <a:ext cx="2007099" cy="861996"/>
          </a:xfrm>
          <a:prstGeom prst="rect">
            <a:avLst/>
          </a:prstGeom>
        </p:spPr>
      </p:pic>
    </p:spTree>
    <p:extLst>
      <p:ext uri="{BB962C8B-B14F-4D97-AF65-F5344CB8AC3E}">
        <p14:creationId xmlns:p14="http://schemas.microsoft.com/office/powerpoint/2010/main" val="168874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s-ES" dirty="0"/>
              <a:t>WP5: CLPU </a:t>
            </a:r>
            <a:r>
              <a:rPr lang="es-ES" dirty="0" err="1"/>
              <a:t>potential</a:t>
            </a:r>
            <a:r>
              <a:rPr lang="es-ES" dirty="0"/>
              <a:t> </a:t>
            </a:r>
            <a:r>
              <a:rPr lang="es-ES" dirty="0" err="1"/>
              <a:t>contribution</a:t>
            </a:r>
            <a:endParaRPr lang="en-GB" dirty="0"/>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11</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Carlos Salgado</a:t>
            </a:r>
          </a:p>
        </p:txBody>
      </p:sp>
      <p:sp>
        <p:nvSpPr>
          <p:cNvPr id="6" name="Rectángulo 5"/>
          <p:cNvSpPr/>
          <p:nvPr/>
        </p:nvSpPr>
        <p:spPr>
          <a:xfrm>
            <a:off x="161887" y="1119817"/>
            <a:ext cx="5611473" cy="369332"/>
          </a:xfrm>
          <a:prstGeom prst="rect">
            <a:avLst/>
          </a:prstGeom>
        </p:spPr>
        <p:txBody>
          <a:bodyPr wrap="none">
            <a:spAutoFit/>
          </a:bodyPr>
          <a:lstStyle/>
          <a:p>
            <a:r>
              <a:rPr lang="es-ES" dirty="0" err="1"/>
              <a:t>Study</a:t>
            </a:r>
            <a:r>
              <a:rPr lang="es-ES" dirty="0"/>
              <a:t> of </a:t>
            </a:r>
            <a:r>
              <a:rPr lang="es-ES" dirty="0" err="1"/>
              <a:t>feasibilty</a:t>
            </a:r>
            <a:r>
              <a:rPr lang="es-ES" dirty="0"/>
              <a:t> of </a:t>
            </a:r>
            <a:r>
              <a:rPr lang="es-ES" dirty="0" err="1"/>
              <a:t>two</a:t>
            </a:r>
            <a:r>
              <a:rPr lang="es-ES" dirty="0"/>
              <a:t> </a:t>
            </a:r>
            <a:r>
              <a:rPr lang="es-ES" dirty="0" err="1"/>
              <a:t>transverse</a:t>
            </a:r>
            <a:r>
              <a:rPr lang="es-ES" dirty="0"/>
              <a:t> </a:t>
            </a:r>
            <a:r>
              <a:rPr lang="es-ES" dirty="0" err="1"/>
              <a:t>diagnostics</a:t>
            </a:r>
            <a:r>
              <a:rPr lang="es-ES" dirty="0"/>
              <a:t> (</a:t>
            </a:r>
            <a:r>
              <a:rPr lang="es-ES" dirty="0" err="1"/>
              <a:t>taks</a:t>
            </a:r>
            <a:r>
              <a:rPr lang="es-ES" dirty="0"/>
              <a:t> 5.1):</a:t>
            </a:r>
          </a:p>
        </p:txBody>
      </p:sp>
      <p:sp>
        <p:nvSpPr>
          <p:cNvPr id="85" name="Content Placeholder 1">
            <a:extLst>
              <a:ext uri="{FF2B5EF4-FFF2-40B4-BE49-F238E27FC236}">
                <a16:creationId xmlns:a16="http://schemas.microsoft.com/office/drawing/2014/main" id="{254DFF3E-EECA-4251-B0CB-285CB42349D9}"/>
              </a:ext>
            </a:extLst>
          </p:cNvPr>
          <p:cNvSpPr>
            <a:spLocks noGrp="1"/>
          </p:cNvSpPr>
          <p:nvPr/>
        </p:nvSpPr>
        <p:spPr>
          <a:xfrm>
            <a:off x="838200" y="1059493"/>
            <a:ext cx="10515600" cy="4739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grpSp>
        <p:nvGrpSpPr>
          <p:cNvPr id="271" name="Grupo 270"/>
          <p:cNvGrpSpPr/>
          <p:nvPr/>
        </p:nvGrpSpPr>
        <p:grpSpPr>
          <a:xfrm>
            <a:off x="-111131" y="1570889"/>
            <a:ext cx="5859717" cy="4277904"/>
            <a:chOff x="-242870" y="1403248"/>
            <a:chExt cx="5859717" cy="4277904"/>
          </a:xfrm>
        </p:grpSpPr>
        <p:sp>
          <p:nvSpPr>
            <p:cNvPr id="91" name="Rectángulo redondeado 90"/>
            <p:cNvSpPr/>
            <p:nvPr/>
          </p:nvSpPr>
          <p:spPr>
            <a:xfrm>
              <a:off x="81278" y="1444044"/>
              <a:ext cx="5427499" cy="4237108"/>
            </a:xfrm>
            <a:prstGeom prst="roundRect">
              <a:avLst>
                <a:gd name="adj" fmla="val 12991"/>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Rectángulo 91"/>
            <p:cNvSpPr/>
            <p:nvPr/>
          </p:nvSpPr>
          <p:spPr>
            <a:xfrm>
              <a:off x="1136140" y="1444044"/>
              <a:ext cx="2847896" cy="369332"/>
            </a:xfrm>
            <a:prstGeom prst="rect">
              <a:avLst/>
            </a:prstGeom>
          </p:spPr>
          <p:txBody>
            <a:bodyPr wrap="none">
              <a:spAutoFit/>
            </a:bodyPr>
            <a:lstStyle/>
            <a:p>
              <a:r>
                <a:rPr lang="es-ES" b="1" dirty="0" err="1"/>
                <a:t>Energy</a:t>
              </a:r>
              <a:r>
                <a:rPr lang="es-ES" b="1" dirty="0"/>
                <a:t>-resolved </a:t>
              </a:r>
              <a:r>
                <a:rPr lang="es-ES" b="1" dirty="0" err="1"/>
                <a:t>pepper-pot</a:t>
              </a:r>
              <a:endParaRPr lang="es-ES" b="1" dirty="0"/>
            </a:p>
          </p:txBody>
        </p:sp>
        <p:sp>
          <p:nvSpPr>
            <p:cNvPr id="93" name="Rectángulo 92"/>
            <p:cNvSpPr/>
            <p:nvPr/>
          </p:nvSpPr>
          <p:spPr>
            <a:xfrm>
              <a:off x="279038" y="1742793"/>
              <a:ext cx="4874853" cy="1477328"/>
            </a:xfrm>
            <a:prstGeom prst="rect">
              <a:avLst/>
            </a:prstGeom>
          </p:spPr>
          <p:txBody>
            <a:bodyPr wrap="square">
              <a:spAutoFit/>
            </a:bodyPr>
            <a:lstStyle/>
            <a:p>
              <a:pPr marL="285750" indent="-285750">
                <a:buFont typeface="Arial" panose="020B0604020202020204" pitchFamily="34" charset="0"/>
                <a:buChar char="•"/>
              </a:pPr>
              <a:r>
                <a:rPr lang="es-ES" dirty="0"/>
                <a:t>1D </a:t>
              </a:r>
              <a:r>
                <a:rPr lang="es-ES" dirty="0" err="1"/>
                <a:t>normalized</a:t>
              </a:r>
              <a:r>
                <a:rPr lang="es-ES" dirty="0"/>
                <a:t> </a:t>
              </a:r>
              <a:r>
                <a:rPr lang="es-ES" dirty="0" err="1"/>
                <a:t>emittance</a:t>
              </a:r>
              <a:r>
                <a:rPr lang="es-ES" dirty="0"/>
                <a:t> </a:t>
              </a:r>
              <a:r>
                <a:rPr lang="es-ES" dirty="0" err="1"/>
                <a:t>direct</a:t>
              </a:r>
              <a:r>
                <a:rPr lang="es-ES" dirty="0"/>
                <a:t> </a:t>
              </a:r>
              <a:r>
                <a:rPr lang="es-ES" dirty="0" err="1"/>
                <a:t>measurement</a:t>
              </a:r>
              <a:endParaRPr lang="es-ES" dirty="0"/>
            </a:p>
            <a:p>
              <a:pPr marL="285750" indent="-285750">
                <a:buFont typeface="Arial" panose="020B0604020202020204" pitchFamily="34" charset="0"/>
                <a:buChar char="•"/>
              </a:pPr>
              <a:r>
                <a:rPr lang="es-ES" dirty="0" err="1"/>
                <a:t>Accounts</a:t>
              </a:r>
              <a:r>
                <a:rPr lang="es-ES" dirty="0"/>
                <a:t> </a:t>
              </a:r>
              <a:r>
                <a:rPr lang="es-ES" dirty="0" err="1"/>
                <a:t>for</a:t>
              </a:r>
              <a:r>
                <a:rPr lang="es-ES" dirty="0"/>
                <a:t> </a:t>
              </a:r>
              <a:r>
                <a:rPr lang="es-ES" dirty="0" err="1"/>
                <a:t>beam</a:t>
              </a:r>
              <a:r>
                <a:rPr lang="es-ES" dirty="0"/>
                <a:t> </a:t>
              </a:r>
              <a:r>
                <a:rPr lang="es-ES" dirty="0" err="1"/>
                <a:t>energy</a:t>
              </a:r>
              <a:r>
                <a:rPr lang="es-ES" dirty="0"/>
                <a:t> spread</a:t>
              </a:r>
            </a:p>
            <a:p>
              <a:pPr marL="285750" indent="-285750">
                <a:buFont typeface="Arial" panose="020B0604020202020204" pitchFamily="34" charset="0"/>
                <a:buChar char="•"/>
              </a:pPr>
              <a:r>
                <a:rPr lang="es-ES" dirty="0" err="1"/>
                <a:t>Destructive</a:t>
              </a:r>
              <a:r>
                <a:rPr lang="es-ES" dirty="0"/>
                <a:t> </a:t>
              </a:r>
              <a:r>
                <a:rPr lang="es-ES" dirty="0" err="1"/>
                <a:t>diagnostic</a:t>
              </a:r>
              <a:endParaRPr lang="es-ES" dirty="0"/>
            </a:p>
            <a:p>
              <a:pPr marL="285750" indent="-285750">
                <a:buFont typeface="Arial" panose="020B0604020202020204" pitchFamily="34" charset="0"/>
                <a:buChar char="•"/>
              </a:pPr>
              <a:r>
                <a:rPr lang="es-ES" dirty="0" err="1"/>
                <a:t>Towards</a:t>
              </a:r>
              <a:r>
                <a:rPr lang="es-ES" dirty="0"/>
                <a:t> </a:t>
              </a:r>
              <a:r>
                <a:rPr lang="es-ES" dirty="0" err="1"/>
                <a:t>overcoming</a:t>
              </a:r>
              <a:r>
                <a:rPr lang="es-ES" dirty="0"/>
                <a:t> </a:t>
              </a:r>
              <a:r>
                <a:rPr lang="es-ES" dirty="0" err="1"/>
                <a:t>restrictions</a:t>
              </a:r>
              <a:r>
                <a:rPr lang="es-ES" dirty="0"/>
                <a:t> </a:t>
              </a:r>
              <a:r>
                <a:rPr lang="es-ES" dirty="0" err="1"/>
                <a:t>for</a:t>
              </a:r>
              <a:r>
                <a:rPr lang="es-ES" dirty="0"/>
                <a:t> </a:t>
              </a:r>
              <a:r>
                <a:rPr lang="es-ES" dirty="0" err="1"/>
                <a:t>very</a:t>
              </a:r>
              <a:r>
                <a:rPr lang="es-ES" dirty="0"/>
                <a:t> </a:t>
              </a:r>
              <a:r>
                <a:rPr lang="es-ES" dirty="0" err="1"/>
                <a:t>small</a:t>
              </a:r>
              <a:r>
                <a:rPr lang="es-ES" dirty="0"/>
                <a:t> </a:t>
              </a:r>
              <a:r>
                <a:rPr lang="es-ES" dirty="0" err="1"/>
                <a:t>emittance</a:t>
              </a:r>
              <a:r>
                <a:rPr lang="es-ES" dirty="0"/>
                <a:t> </a:t>
              </a:r>
              <a:r>
                <a:rPr lang="es-ES" dirty="0" err="1"/>
                <a:t>values</a:t>
              </a:r>
              <a:endParaRPr lang="es-ES" dirty="0"/>
            </a:p>
          </p:txBody>
        </p:sp>
        <p:grpSp>
          <p:nvGrpSpPr>
            <p:cNvPr id="94" name="Grupo 93"/>
            <p:cNvGrpSpPr/>
            <p:nvPr/>
          </p:nvGrpSpPr>
          <p:grpSpPr>
            <a:xfrm>
              <a:off x="-242870" y="1403248"/>
              <a:ext cx="5859717" cy="4226146"/>
              <a:chOff x="-209545" y="2137600"/>
              <a:chExt cx="5859717" cy="4226146"/>
            </a:xfrm>
          </p:grpSpPr>
          <p:sp>
            <p:nvSpPr>
              <p:cNvPr id="95" name="Arco de bloque 94"/>
              <p:cNvSpPr/>
              <p:nvPr/>
            </p:nvSpPr>
            <p:spPr>
              <a:xfrm rot="5400000">
                <a:off x="601469" y="1326586"/>
                <a:ext cx="2378741" cy="4000770"/>
              </a:xfrm>
              <a:prstGeom prst="blockArc">
                <a:avLst>
                  <a:gd name="adj1" fmla="val 19496796"/>
                  <a:gd name="adj2" fmla="val 21581765"/>
                  <a:gd name="adj3" fmla="val 908"/>
                </a:avLst>
              </a:prstGeom>
              <a:gradFill>
                <a:gsLst>
                  <a:gs pos="0">
                    <a:schemeClr val="accent6"/>
                  </a:gs>
                  <a:gs pos="0">
                    <a:srgbClr val="FFCA00"/>
                  </a:gs>
                  <a:gs pos="0">
                    <a:srgbClr val="C00000"/>
                  </a:gs>
                  <a:gs pos="100000">
                    <a:srgbClr val="FCE37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Arco de bloque 95"/>
              <p:cNvSpPr/>
              <p:nvPr/>
            </p:nvSpPr>
            <p:spPr>
              <a:xfrm rot="5400000">
                <a:off x="715463" y="1375279"/>
                <a:ext cx="2378741" cy="4000770"/>
              </a:xfrm>
              <a:prstGeom prst="blockArc">
                <a:avLst>
                  <a:gd name="adj1" fmla="val 19496796"/>
                  <a:gd name="adj2" fmla="val 21581765"/>
                  <a:gd name="adj3" fmla="val 908"/>
                </a:avLst>
              </a:prstGeom>
              <a:gradFill>
                <a:gsLst>
                  <a:gs pos="0">
                    <a:schemeClr val="accent6"/>
                  </a:gs>
                  <a:gs pos="0">
                    <a:srgbClr val="FFCA00"/>
                  </a:gs>
                  <a:gs pos="0">
                    <a:srgbClr val="C00000"/>
                  </a:gs>
                  <a:gs pos="100000">
                    <a:srgbClr val="FCE37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Arco de bloque 96"/>
              <p:cNvSpPr/>
              <p:nvPr/>
            </p:nvSpPr>
            <p:spPr>
              <a:xfrm rot="5400000">
                <a:off x="829457" y="1432632"/>
                <a:ext cx="2378741" cy="4000770"/>
              </a:xfrm>
              <a:prstGeom prst="blockArc">
                <a:avLst>
                  <a:gd name="adj1" fmla="val 19496796"/>
                  <a:gd name="adj2" fmla="val 21581765"/>
                  <a:gd name="adj3" fmla="val 908"/>
                </a:avLst>
              </a:prstGeom>
              <a:gradFill>
                <a:gsLst>
                  <a:gs pos="0">
                    <a:schemeClr val="accent6"/>
                  </a:gs>
                  <a:gs pos="0">
                    <a:srgbClr val="FFCA00"/>
                  </a:gs>
                  <a:gs pos="0">
                    <a:srgbClr val="C00000"/>
                  </a:gs>
                  <a:gs pos="100000">
                    <a:srgbClr val="FCE37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Arco de bloque 97"/>
              <p:cNvSpPr/>
              <p:nvPr/>
            </p:nvSpPr>
            <p:spPr>
              <a:xfrm rot="5400000">
                <a:off x="951726" y="1484332"/>
                <a:ext cx="2378741" cy="4000770"/>
              </a:xfrm>
              <a:prstGeom prst="blockArc">
                <a:avLst>
                  <a:gd name="adj1" fmla="val 19496796"/>
                  <a:gd name="adj2" fmla="val 21581765"/>
                  <a:gd name="adj3" fmla="val 908"/>
                </a:avLst>
              </a:prstGeom>
              <a:gradFill>
                <a:gsLst>
                  <a:gs pos="0">
                    <a:schemeClr val="accent6"/>
                  </a:gs>
                  <a:gs pos="0">
                    <a:srgbClr val="FFCA00"/>
                  </a:gs>
                  <a:gs pos="0">
                    <a:srgbClr val="C00000"/>
                  </a:gs>
                  <a:gs pos="100000">
                    <a:srgbClr val="FCE37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9" name="Grupo 98"/>
              <p:cNvGrpSpPr/>
              <p:nvPr/>
            </p:nvGrpSpPr>
            <p:grpSpPr>
              <a:xfrm>
                <a:off x="133653" y="3476838"/>
                <a:ext cx="5516519" cy="2886908"/>
                <a:chOff x="185575" y="3449442"/>
                <a:chExt cx="5516519" cy="2886908"/>
              </a:xfrm>
            </p:grpSpPr>
            <p:grpSp>
              <p:nvGrpSpPr>
                <p:cNvPr id="100" name="Grupo 99"/>
                <p:cNvGrpSpPr/>
                <p:nvPr/>
              </p:nvGrpSpPr>
              <p:grpSpPr>
                <a:xfrm>
                  <a:off x="185575" y="3449442"/>
                  <a:ext cx="5427499" cy="2886908"/>
                  <a:chOff x="99625" y="3486508"/>
                  <a:chExt cx="5427499" cy="2886908"/>
                </a:xfrm>
              </p:grpSpPr>
              <p:cxnSp>
                <p:nvCxnSpPr>
                  <p:cNvPr id="102" name="Conector recto 101"/>
                  <p:cNvCxnSpPr/>
                  <p:nvPr/>
                </p:nvCxnSpPr>
                <p:spPr>
                  <a:xfrm>
                    <a:off x="4794017" y="4032277"/>
                    <a:ext cx="661550" cy="3180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Trapecio 102"/>
                  <p:cNvSpPr/>
                  <p:nvPr/>
                </p:nvSpPr>
                <p:spPr>
                  <a:xfrm rot="16200000" flipH="1">
                    <a:off x="1525589" y="4449198"/>
                    <a:ext cx="24862" cy="438077"/>
                  </a:xfrm>
                  <a:prstGeom prst="trapezoid">
                    <a:avLst>
                      <a:gd name="adj" fmla="val 16064"/>
                    </a:avLst>
                  </a:prstGeom>
                  <a:gradFill>
                    <a:gsLst>
                      <a:gs pos="0">
                        <a:srgbClr val="FFC000">
                          <a:shade val="30000"/>
                          <a:satMod val="115000"/>
                          <a:alpha val="50000"/>
                        </a:srgbClr>
                      </a:gs>
                      <a:gs pos="0">
                        <a:srgbClr val="FFCA00"/>
                      </a:gs>
                      <a:gs pos="0">
                        <a:srgbClr val="FFCF18"/>
                      </a:gs>
                      <a:gs pos="100000">
                        <a:srgbClr val="FFC000">
                          <a:shade val="100000"/>
                          <a:satMod val="115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rapecio 103"/>
                  <p:cNvSpPr/>
                  <p:nvPr/>
                </p:nvSpPr>
                <p:spPr>
                  <a:xfrm rot="16200000">
                    <a:off x="1409691" y="4384356"/>
                    <a:ext cx="24862" cy="457074"/>
                  </a:xfrm>
                  <a:prstGeom prst="trapezoid">
                    <a:avLst>
                      <a:gd name="adj" fmla="val 16064"/>
                    </a:avLst>
                  </a:prstGeom>
                  <a:gradFill>
                    <a:gsLst>
                      <a:gs pos="0">
                        <a:srgbClr val="FFC000">
                          <a:shade val="30000"/>
                          <a:satMod val="115000"/>
                          <a:alpha val="50000"/>
                        </a:srgbClr>
                      </a:gs>
                      <a:gs pos="0">
                        <a:srgbClr val="FFCA00"/>
                      </a:gs>
                      <a:gs pos="0">
                        <a:srgbClr val="FFCA00"/>
                      </a:gs>
                      <a:gs pos="100000">
                        <a:srgbClr val="FFC000">
                          <a:shade val="100000"/>
                          <a:satMod val="115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rapecio 104"/>
                  <p:cNvSpPr/>
                  <p:nvPr/>
                </p:nvSpPr>
                <p:spPr>
                  <a:xfrm rot="16200000">
                    <a:off x="1289552" y="4307789"/>
                    <a:ext cx="24862" cy="502312"/>
                  </a:xfrm>
                  <a:prstGeom prst="trapezoid">
                    <a:avLst>
                      <a:gd name="adj" fmla="val 16064"/>
                    </a:avLst>
                  </a:prstGeom>
                  <a:gradFill>
                    <a:gsLst>
                      <a:gs pos="0">
                        <a:srgbClr val="FFC000">
                          <a:shade val="30000"/>
                          <a:satMod val="115000"/>
                          <a:alpha val="50000"/>
                        </a:srgbClr>
                      </a:gs>
                      <a:gs pos="0">
                        <a:srgbClr val="FFCA00"/>
                      </a:gs>
                      <a:gs pos="0">
                        <a:srgbClr val="FFCA00"/>
                      </a:gs>
                      <a:gs pos="100000">
                        <a:srgbClr val="FFC000">
                          <a:shade val="100000"/>
                          <a:satMod val="115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rapecio 105"/>
                  <p:cNvSpPr/>
                  <p:nvPr/>
                </p:nvSpPr>
                <p:spPr>
                  <a:xfrm rot="16200000">
                    <a:off x="1172166" y="4270888"/>
                    <a:ext cx="24862" cy="479308"/>
                  </a:xfrm>
                  <a:prstGeom prst="trapezoid">
                    <a:avLst>
                      <a:gd name="adj" fmla="val 16064"/>
                    </a:avLst>
                  </a:prstGeom>
                  <a:gradFill>
                    <a:gsLst>
                      <a:gs pos="0">
                        <a:srgbClr val="FFC000">
                          <a:shade val="30000"/>
                          <a:satMod val="115000"/>
                          <a:alpha val="50000"/>
                        </a:srgbClr>
                      </a:gs>
                      <a:gs pos="0">
                        <a:srgbClr val="FFCA00"/>
                      </a:gs>
                      <a:gs pos="0">
                        <a:srgbClr val="FFCA00"/>
                      </a:gs>
                      <a:gs pos="100000">
                        <a:srgbClr val="FFC000">
                          <a:shade val="100000"/>
                          <a:satMod val="115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Elipse 106"/>
                  <p:cNvSpPr/>
                  <p:nvPr/>
                </p:nvSpPr>
                <p:spPr>
                  <a:xfrm>
                    <a:off x="914114" y="4160403"/>
                    <a:ext cx="447359" cy="86393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upo 107"/>
                  <p:cNvGrpSpPr/>
                  <p:nvPr/>
                </p:nvGrpSpPr>
                <p:grpSpPr>
                  <a:xfrm>
                    <a:off x="4060407" y="5159493"/>
                    <a:ext cx="1237267" cy="1213923"/>
                    <a:chOff x="7930434" y="5127379"/>
                    <a:chExt cx="2275201" cy="2232275"/>
                  </a:xfrm>
                </p:grpSpPr>
                <p:cxnSp>
                  <p:nvCxnSpPr>
                    <p:cNvPr id="156" name="Conector recto 155"/>
                    <p:cNvCxnSpPr/>
                    <p:nvPr/>
                  </p:nvCxnSpPr>
                  <p:spPr>
                    <a:xfrm flipV="1">
                      <a:off x="8920026" y="5442405"/>
                      <a:ext cx="0" cy="1917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cto 156"/>
                    <p:cNvCxnSpPr/>
                    <p:nvPr/>
                  </p:nvCxnSpPr>
                  <p:spPr>
                    <a:xfrm flipH="1">
                      <a:off x="8045521" y="6390537"/>
                      <a:ext cx="174143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Rectángulo 157"/>
                        <p:cNvSpPr/>
                        <p:nvPr/>
                      </p:nvSpPr>
                      <p:spPr>
                        <a:xfrm>
                          <a:off x="9524116" y="6311682"/>
                          <a:ext cx="681519" cy="6791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𝒙</m:t>
                                </m:r>
                              </m:oMath>
                            </m:oMathPara>
                          </a14:m>
                          <a:endParaRPr lang="en-US" b="1" dirty="0"/>
                        </a:p>
                      </p:txBody>
                    </p:sp>
                  </mc:Choice>
                  <mc:Fallback xmlns="">
                    <p:sp>
                      <p:nvSpPr>
                        <p:cNvPr id="207" name="Rectángulo 206"/>
                        <p:cNvSpPr>
                          <a:spLocks noRot="1" noChangeAspect="1" noMove="1" noResize="1" noEditPoints="1" noAdjustHandles="1" noChangeArrowheads="1" noChangeShapeType="1" noTextEdit="1"/>
                        </p:cNvSpPr>
                        <p:nvPr/>
                      </p:nvSpPr>
                      <p:spPr>
                        <a:xfrm>
                          <a:off x="9524116" y="6311682"/>
                          <a:ext cx="681519" cy="679162"/>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9" name="Rectángulo 158"/>
                        <p:cNvSpPr/>
                        <p:nvPr/>
                      </p:nvSpPr>
                      <p:spPr>
                        <a:xfrm>
                          <a:off x="8790541" y="5127379"/>
                          <a:ext cx="790588" cy="6791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𝒙</m:t>
                                </m:r>
                                <m:r>
                                  <a:rPr lang="es-ES" b="1" i="1" smtClean="0">
                                    <a:latin typeface="Cambria Math" panose="02040503050406030204" pitchFamily="18" charset="0"/>
                                  </a:rPr>
                                  <m:t>′</m:t>
                                </m:r>
                              </m:oMath>
                            </m:oMathPara>
                          </a14:m>
                          <a:endParaRPr lang="en-US" b="1" dirty="0"/>
                        </a:p>
                      </p:txBody>
                    </p:sp>
                  </mc:Choice>
                  <mc:Fallback xmlns="">
                    <p:sp>
                      <p:nvSpPr>
                        <p:cNvPr id="208" name="Rectángulo 207"/>
                        <p:cNvSpPr>
                          <a:spLocks noRot="1" noChangeAspect="1" noMove="1" noResize="1" noEditPoints="1" noAdjustHandles="1" noChangeArrowheads="1" noChangeShapeType="1" noTextEdit="1"/>
                        </p:cNvSpPr>
                        <p:nvPr/>
                      </p:nvSpPr>
                      <p:spPr>
                        <a:xfrm>
                          <a:off x="8790541" y="5127379"/>
                          <a:ext cx="790588" cy="679162"/>
                        </a:xfrm>
                        <a:prstGeom prst="rect">
                          <a:avLst/>
                        </a:prstGeom>
                        <a:blipFill>
                          <a:blip r:embed="rId6"/>
                          <a:stretch>
                            <a:fillRect/>
                          </a:stretch>
                        </a:blipFill>
                      </p:spPr>
                      <p:txBody>
                        <a:bodyPr/>
                        <a:lstStyle/>
                        <a:p>
                          <a:r>
                            <a:rPr lang="es-ES">
                              <a:noFill/>
                            </a:rPr>
                            <a:t> </a:t>
                          </a:r>
                        </a:p>
                      </p:txBody>
                    </p:sp>
                  </mc:Fallback>
                </mc:AlternateContent>
                <p:sp>
                  <p:nvSpPr>
                    <p:cNvPr id="160" name="Elipse 159"/>
                    <p:cNvSpPr/>
                    <p:nvPr/>
                  </p:nvSpPr>
                  <p:spPr>
                    <a:xfrm rot="2700000">
                      <a:off x="8686695" y="5436807"/>
                      <a:ext cx="435037" cy="1947560"/>
                    </a:xfrm>
                    <a:prstGeom prst="ellipse">
                      <a:avLst/>
                    </a:prstGeom>
                    <a:solidFill>
                      <a:schemeClr val="accent4">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ángulo 160"/>
                    <p:cNvSpPr/>
                    <p:nvPr/>
                  </p:nvSpPr>
                  <p:spPr>
                    <a:xfrm>
                      <a:off x="8479311" y="6542922"/>
                      <a:ext cx="88790" cy="463803"/>
                    </a:xfrm>
                    <a:prstGeom prst="rect">
                      <a:avLst/>
                    </a:prstGeom>
                    <a:gradFill flip="none" rotWithShape="1">
                      <a:gsLst>
                        <a:gs pos="0">
                          <a:srgbClr val="00B0F0"/>
                        </a:gs>
                        <a:gs pos="25000">
                          <a:srgbClr val="00B050"/>
                        </a:gs>
                        <a:gs pos="75000">
                          <a:srgbClr val="00B050"/>
                        </a:gs>
                        <a:gs pos="51000">
                          <a:srgbClr val="FF0000"/>
                        </a:gs>
                        <a:gs pos="100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ángulo 161"/>
                    <p:cNvSpPr/>
                    <p:nvPr/>
                  </p:nvSpPr>
                  <p:spPr>
                    <a:xfrm>
                      <a:off x="8728599" y="6311021"/>
                      <a:ext cx="88790" cy="463803"/>
                    </a:xfrm>
                    <a:prstGeom prst="rect">
                      <a:avLst/>
                    </a:prstGeom>
                    <a:gradFill flip="none" rotWithShape="1">
                      <a:gsLst>
                        <a:gs pos="0">
                          <a:srgbClr val="00B0F0"/>
                        </a:gs>
                        <a:gs pos="25000">
                          <a:srgbClr val="00B050"/>
                        </a:gs>
                        <a:gs pos="75000">
                          <a:srgbClr val="00B050"/>
                        </a:gs>
                        <a:gs pos="51000">
                          <a:srgbClr val="FF0000"/>
                        </a:gs>
                        <a:gs pos="100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ángulo 162"/>
                    <p:cNvSpPr/>
                    <p:nvPr/>
                  </p:nvSpPr>
                  <p:spPr>
                    <a:xfrm>
                      <a:off x="9058728" y="5997389"/>
                      <a:ext cx="88790" cy="463803"/>
                    </a:xfrm>
                    <a:prstGeom prst="rect">
                      <a:avLst/>
                    </a:prstGeom>
                    <a:gradFill flip="none" rotWithShape="1">
                      <a:gsLst>
                        <a:gs pos="0">
                          <a:srgbClr val="00B0F0"/>
                        </a:gs>
                        <a:gs pos="25000">
                          <a:srgbClr val="00B050"/>
                        </a:gs>
                        <a:gs pos="75000">
                          <a:srgbClr val="00B050"/>
                        </a:gs>
                        <a:gs pos="51000">
                          <a:srgbClr val="FF0000"/>
                        </a:gs>
                        <a:gs pos="100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ángulo 163"/>
                    <p:cNvSpPr/>
                    <p:nvPr/>
                  </p:nvSpPr>
                  <p:spPr>
                    <a:xfrm>
                      <a:off x="9275344" y="5810681"/>
                      <a:ext cx="88790" cy="463803"/>
                    </a:xfrm>
                    <a:prstGeom prst="rect">
                      <a:avLst/>
                    </a:prstGeom>
                    <a:gradFill flip="none" rotWithShape="1">
                      <a:gsLst>
                        <a:gs pos="0">
                          <a:srgbClr val="00B0F0"/>
                        </a:gs>
                        <a:gs pos="25000">
                          <a:srgbClr val="00B050"/>
                        </a:gs>
                        <a:gs pos="75000">
                          <a:srgbClr val="00B050"/>
                        </a:gs>
                        <a:gs pos="51000">
                          <a:srgbClr val="FF0000"/>
                        </a:gs>
                        <a:gs pos="100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Paralelogramo 108"/>
                  <p:cNvSpPr/>
                  <p:nvPr/>
                </p:nvSpPr>
                <p:spPr>
                  <a:xfrm rot="5400000">
                    <a:off x="3053224" y="3978531"/>
                    <a:ext cx="1361885" cy="694913"/>
                  </a:xfrm>
                  <a:prstGeom prst="parallelogram">
                    <a:avLst>
                      <a:gd name="adj" fmla="val 42308"/>
                    </a:avLst>
                  </a:prstGeom>
                  <a:solidFill>
                    <a:srgbClr val="A9D1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cio 109"/>
                  <p:cNvSpPr/>
                  <p:nvPr/>
                </p:nvSpPr>
                <p:spPr>
                  <a:xfrm rot="16200000">
                    <a:off x="251344" y="4122452"/>
                    <a:ext cx="835564" cy="939839"/>
                  </a:xfrm>
                  <a:prstGeom prst="trapezoid">
                    <a:avLst>
                      <a:gd name="adj" fmla="val 11864"/>
                    </a:avLst>
                  </a:prstGeom>
                  <a:gradFill flip="none" rotWithShape="1">
                    <a:gsLst>
                      <a:gs pos="0">
                        <a:srgbClr val="FFC000">
                          <a:shade val="30000"/>
                          <a:satMod val="115000"/>
                          <a:alpha val="90000"/>
                        </a:srgbClr>
                      </a:gs>
                      <a:gs pos="50000">
                        <a:srgbClr val="FFC000">
                          <a:shade val="67500"/>
                          <a:satMod val="115000"/>
                          <a:alpha val="50000"/>
                        </a:srgbClr>
                      </a:gs>
                      <a:gs pos="100000">
                        <a:srgbClr val="FFC000">
                          <a:shade val="100000"/>
                          <a:satMod val="115000"/>
                          <a:alpha val="5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Circular 110"/>
                  <p:cNvSpPr/>
                  <p:nvPr/>
                </p:nvSpPr>
                <p:spPr>
                  <a:xfrm rot="10800000">
                    <a:off x="934145" y="4174593"/>
                    <a:ext cx="410303" cy="835557"/>
                  </a:xfrm>
                  <a:prstGeom prst="pie">
                    <a:avLst>
                      <a:gd name="adj1" fmla="val 5393404"/>
                      <a:gd name="adj2" fmla="val 16200228"/>
                    </a:avLst>
                  </a:prstGeom>
                  <a:solidFill>
                    <a:srgbClr val="FFCA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2" name="Conector recto 111"/>
                  <p:cNvCxnSpPr/>
                  <p:nvPr/>
                </p:nvCxnSpPr>
                <p:spPr>
                  <a:xfrm>
                    <a:off x="916704" y="4498007"/>
                    <a:ext cx="437466" cy="1843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3" name="Elipse 112"/>
                  <p:cNvSpPr/>
                  <p:nvPr/>
                </p:nvSpPr>
                <p:spPr>
                  <a:xfrm>
                    <a:off x="934145" y="4496894"/>
                    <a:ext cx="26521" cy="26521"/>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Elipse 113"/>
                  <p:cNvSpPr/>
                  <p:nvPr/>
                </p:nvSpPr>
                <p:spPr>
                  <a:xfrm>
                    <a:off x="1036630" y="4546406"/>
                    <a:ext cx="26521" cy="26521"/>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Elipse 114"/>
                  <p:cNvSpPr/>
                  <p:nvPr/>
                </p:nvSpPr>
                <p:spPr>
                  <a:xfrm>
                    <a:off x="1181343" y="4600799"/>
                    <a:ext cx="26521" cy="26521"/>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Elipse 115"/>
                  <p:cNvSpPr/>
                  <p:nvPr/>
                </p:nvSpPr>
                <p:spPr>
                  <a:xfrm>
                    <a:off x="1305721" y="4653317"/>
                    <a:ext cx="26521" cy="26521"/>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ubo 116"/>
                  <p:cNvSpPr/>
                  <p:nvPr/>
                </p:nvSpPr>
                <p:spPr>
                  <a:xfrm>
                    <a:off x="1558963" y="4147447"/>
                    <a:ext cx="835258" cy="265894"/>
                  </a:xfrm>
                  <a:prstGeom prst="cub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cxnSp>
                <p:nvCxnSpPr>
                  <p:cNvPr id="118" name="Conector recto 117"/>
                  <p:cNvCxnSpPr>
                    <a:stCxn id="117" idx="3"/>
                  </p:cNvCxnSpPr>
                  <p:nvPr/>
                </p:nvCxnSpPr>
                <p:spPr>
                  <a:xfrm>
                    <a:off x="1943356" y="4413340"/>
                    <a:ext cx="739715" cy="3441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9" name="Cubo 118"/>
                  <p:cNvSpPr/>
                  <p:nvPr/>
                </p:nvSpPr>
                <p:spPr>
                  <a:xfrm>
                    <a:off x="2272604" y="4767475"/>
                    <a:ext cx="835258" cy="265894"/>
                  </a:xfrm>
                  <a:prstGeom prst="cub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120" name="Trapecio 119"/>
                  <p:cNvSpPr/>
                  <p:nvPr/>
                </p:nvSpPr>
                <p:spPr>
                  <a:xfrm rot="16200000">
                    <a:off x="2817245" y="3591266"/>
                    <a:ext cx="31578" cy="2154294"/>
                  </a:xfrm>
                  <a:prstGeom prst="trapezoid">
                    <a:avLst>
                      <a:gd name="adj" fmla="val 12303"/>
                    </a:avLst>
                  </a:prstGeom>
                  <a:gradFill>
                    <a:gsLst>
                      <a:gs pos="0">
                        <a:schemeClr val="accent6"/>
                      </a:gs>
                      <a:gs pos="0">
                        <a:srgbClr val="FFCA00"/>
                      </a:gs>
                      <a:gs pos="100000">
                        <a:schemeClr val="accent6"/>
                      </a:gs>
                      <a:gs pos="0">
                        <a:srgbClr val="FFC000">
                          <a:shade val="100000"/>
                          <a:satMod val="115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rapecio 120"/>
                  <p:cNvSpPr/>
                  <p:nvPr/>
                </p:nvSpPr>
                <p:spPr>
                  <a:xfrm rot="16200000">
                    <a:off x="2712017" y="3536827"/>
                    <a:ext cx="31578" cy="2154294"/>
                  </a:xfrm>
                  <a:prstGeom prst="trapezoid">
                    <a:avLst>
                      <a:gd name="adj" fmla="val 12303"/>
                    </a:avLst>
                  </a:prstGeom>
                  <a:gradFill>
                    <a:gsLst>
                      <a:gs pos="0">
                        <a:schemeClr val="accent6"/>
                      </a:gs>
                      <a:gs pos="0">
                        <a:srgbClr val="FFCA00"/>
                      </a:gs>
                      <a:gs pos="100000">
                        <a:schemeClr val="accent6"/>
                      </a:gs>
                      <a:gs pos="0">
                        <a:srgbClr val="FFC000">
                          <a:shade val="100000"/>
                          <a:satMod val="115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rapecio 121"/>
                  <p:cNvSpPr/>
                  <p:nvPr/>
                </p:nvSpPr>
                <p:spPr>
                  <a:xfrm rot="16200000">
                    <a:off x="2613605" y="3482388"/>
                    <a:ext cx="31578" cy="2154294"/>
                  </a:xfrm>
                  <a:prstGeom prst="trapezoid">
                    <a:avLst>
                      <a:gd name="adj" fmla="val 12303"/>
                    </a:avLst>
                  </a:prstGeom>
                  <a:gradFill>
                    <a:gsLst>
                      <a:gs pos="0">
                        <a:schemeClr val="accent6"/>
                      </a:gs>
                      <a:gs pos="0">
                        <a:srgbClr val="FFCA00"/>
                      </a:gs>
                      <a:gs pos="100000">
                        <a:schemeClr val="accent6"/>
                      </a:gs>
                      <a:gs pos="0">
                        <a:srgbClr val="FFC000">
                          <a:shade val="100000"/>
                          <a:satMod val="115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rapecio 122"/>
                  <p:cNvSpPr/>
                  <p:nvPr/>
                </p:nvSpPr>
                <p:spPr>
                  <a:xfrm rot="16200000">
                    <a:off x="2485304" y="3433008"/>
                    <a:ext cx="31578" cy="2154294"/>
                  </a:xfrm>
                  <a:prstGeom prst="trapezoid">
                    <a:avLst>
                      <a:gd name="adj" fmla="val 12303"/>
                    </a:avLst>
                  </a:prstGeom>
                  <a:gradFill>
                    <a:gsLst>
                      <a:gs pos="0">
                        <a:schemeClr val="accent6"/>
                      </a:gs>
                      <a:gs pos="0">
                        <a:srgbClr val="FFCA00"/>
                      </a:gs>
                      <a:gs pos="100000">
                        <a:schemeClr val="accent6"/>
                      </a:gs>
                      <a:gs pos="0">
                        <a:srgbClr val="FFC000">
                          <a:shade val="100000"/>
                          <a:satMod val="115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Conector recto 123"/>
                  <p:cNvCxnSpPr/>
                  <p:nvPr/>
                </p:nvCxnSpPr>
                <p:spPr>
                  <a:xfrm>
                    <a:off x="3404045" y="4424748"/>
                    <a:ext cx="661550" cy="3180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5" name="Grupo 124"/>
                  <p:cNvGrpSpPr/>
                  <p:nvPr/>
                </p:nvGrpSpPr>
                <p:grpSpPr>
                  <a:xfrm>
                    <a:off x="2470613" y="3764747"/>
                    <a:ext cx="1307036" cy="581546"/>
                    <a:chOff x="5769363" y="223901"/>
                    <a:chExt cx="2403499" cy="1069402"/>
                  </a:xfrm>
                </p:grpSpPr>
                <p:sp>
                  <p:nvSpPr>
                    <p:cNvPr id="154" name="Trapecio 153"/>
                    <p:cNvSpPr/>
                    <p:nvPr/>
                  </p:nvSpPr>
                  <p:spPr>
                    <a:xfrm rot="14989648">
                      <a:off x="6667438" y="-92301"/>
                      <a:ext cx="487529" cy="2283680"/>
                    </a:xfrm>
                    <a:prstGeom prst="trapezoid">
                      <a:avLst>
                        <a:gd name="adj" fmla="val 46159"/>
                      </a:avLst>
                    </a:prstGeom>
                    <a:gradFill>
                      <a:gsLst>
                        <a:gs pos="0">
                          <a:schemeClr val="accent6"/>
                        </a:gs>
                        <a:gs pos="0">
                          <a:srgbClr val="FFCA00"/>
                        </a:gs>
                        <a:gs pos="100000">
                          <a:srgbClr val="C20803">
                            <a:alpha val="50000"/>
                          </a:srgbClr>
                        </a:gs>
                        <a:gs pos="0">
                          <a:srgbClr val="C208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riángulo rectángulo 154"/>
                    <p:cNvSpPr/>
                    <p:nvPr/>
                  </p:nvSpPr>
                  <p:spPr>
                    <a:xfrm>
                      <a:off x="7825037" y="223901"/>
                      <a:ext cx="347825" cy="797072"/>
                    </a:xfrm>
                    <a:prstGeom prst="rtTriangl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Elipse 125"/>
                  <p:cNvSpPr/>
                  <p:nvPr/>
                </p:nvSpPr>
                <p:spPr>
                  <a:xfrm>
                    <a:off x="3892865" y="4653249"/>
                    <a:ext cx="26521" cy="26521"/>
                  </a:xfrm>
                  <a:prstGeom prst="ellipse">
                    <a:avLst/>
                  </a:prstGeom>
                  <a:solidFill>
                    <a:srgbClr val="71AE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lipse 126"/>
                  <p:cNvSpPr/>
                  <p:nvPr/>
                </p:nvSpPr>
                <p:spPr>
                  <a:xfrm>
                    <a:off x="3785832" y="4599685"/>
                    <a:ext cx="26521" cy="26521"/>
                  </a:xfrm>
                  <a:prstGeom prst="ellipse">
                    <a:avLst/>
                  </a:prstGeom>
                  <a:solidFill>
                    <a:srgbClr val="71AE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Elipse 127"/>
                  <p:cNvSpPr/>
                  <p:nvPr/>
                </p:nvSpPr>
                <p:spPr>
                  <a:xfrm>
                    <a:off x="3687026" y="4549288"/>
                    <a:ext cx="26521" cy="26521"/>
                  </a:xfrm>
                  <a:prstGeom prst="ellipse">
                    <a:avLst/>
                  </a:prstGeom>
                  <a:solidFill>
                    <a:srgbClr val="71AE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Elipse 128"/>
                  <p:cNvSpPr/>
                  <p:nvPr/>
                </p:nvSpPr>
                <p:spPr>
                  <a:xfrm>
                    <a:off x="3563110" y="4493478"/>
                    <a:ext cx="26521" cy="26521"/>
                  </a:xfrm>
                  <a:prstGeom prst="ellipse">
                    <a:avLst/>
                  </a:prstGeom>
                  <a:solidFill>
                    <a:srgbClr val="71AE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upo 129"/>
                  <p:cNvGrpSpPr/>
                  <p:nvPr/>
                </p:nvGrpSpPr>
                <p:grpSpPr>
                  <a:xfrm>
                    <a:off x="2591512" y="3812378"/>
                    <a:ext cx="1307036" cy="580252"/>
                    <a:chOff x="5769363" y="223901"/>
                    <a:chExt cx="2403499" cy="1067021"/>
                  </a:xfrm>
                </p:grpSpPr>
                <p:sp>
                  <p:nvSpPr>
                    <p:cNvPr id="152" name="Trapecio 151"/>
                    <p:cNvSpPr/>
                    <p:nvPr/>
                  </p:nvSpPr>
                  <p:spPr>
                    <a:xfrm rot="14989648">
                      <a:off x="6667438" y="-94682"/>
                      <a:ext cx="487529" cy="2283680"/>
                    </a:xfrm>
                    <a:prstGeom prst="trapezoid">
                      <a:avLst>
                        <a:gd name="adj" fmla="val 46159"/>
                      </a:avLst>
                    </a:prstGeom>
                    <a:gradFill>
                      <a:gsLst>
                        <a:gs pos="0">
                          <a:schemeClr val="accent6"/>
                        </a:gs>
                        <a:gs pos="0">
                          <a:srgbClr val="FFCA00"/>
                        </a:gs>
                        <a:gs pos="100000">
                          <a:srgbClr val="C20803">
                            <a:alpha val="50000"/>
                          </a:srgbClr>
                        </a:gs>
                        <a:gs pos="0">
                          <a:srgbClr val="C208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riángulo rectángulo 152"/>
                    <p:cNvSpPr/>
                    <p:nvPr/>
                  </p:nvSpPr>
                  <p:spPr>
                    <a:xfrm>
                      <a:off x="7825037" y="223901"/>
                      <a:ext cx="347825" cy="797072"/>
                    </a:xfrm>
                    <a:prstGeom prst="rtTriangl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upo 130"/>
                  <p:cNvGrpSpPr/>
                  <p:nvPr/>
                </p:nvGrpSpPr>
                <p:grpSpPr>
                  <a:xfrm>
                    <a:off x="2705705" y="3872022"/>
                    <a:ext cx="1307036" cy="578957"/>
                    <a:chOff x="5769363" y="223901"/>
                    <a:chExt cx="2403499" cy="1064640"/>
                  </a:xfrm>
                </p:grpSpPr>
                <p:sp>
                  <p:nvSpPr>
                    <p:cNvPr id="150" name="Trapecio 149"/>
                    <p:cNvSpPr/>
                    <p:nvPr/>
                  </p:nvSpPr>
                  <p:spPr>
                    <a:xfrm rot="14989648">
                      <a:off x="6667438" y="-97063"/>
                      <a:ext cx="487529" cy="2283680"/>
                    </a:xfrm>
                    <a:prstGeom prst="trapezoid">
                      <a:avLst>
                        <a:gd name="adj" fmla="val 46159"/>
                      </a:avLst>
                    </a:prstGeom>
                    <a:gradFill>
                      <a:gsLst>
                        <a:gs pos="0">
                          <a:schemeClr val="accent6"/>
                        </a:gs>
                        <a:gs pos="0">
                          <a:srgbClr val="FFCA00"/>
                        </a:gs>
                        <a:gs pos="100000">
                          <a:srgbClr val="C20803">
                            <a:alpha val="50000"/>
                          </a:srgbClr>
                        </a:gs>
                        <a:gs pos="0">
                          <a:srgbClr val="C208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riángulo rectángulo 150"/>
                    <p:cNvSpPr/>
                    <p:nvPr/>
                  </p:nvSpPr>
                  <p:spPr>
                    <a:xfrm>
                      <a:off x="7825037" y="223901"/>
                      <a:ext cx="347825" cy="797072"/>
                    </a:xfrm>
                    <a:prstGeom prst="rtTriangl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Trapecio 131"/>
                  <p:cNvSpPr/>
                  <p:nvPr/>
                </p:nvSpPr>
                <p:spPr>
                  <a:xfrm rot="14989648">
                    <a:off x="3304423" y="3750315"/>
                    <a:ext cx="265121" cy="1241877"/>
                  </a:xfrm>
                  <a:prstGeom prst="trapezoid">
                    <a:avLst>
                      <a:gd name="adj" fmla="val 46159"/>
                    </a:avLst>
                  </a:prstGeom>
                  <a:gradFill>
                    <a:gsLst>
                      <a:gs pos="0">
                        <a:schemeClr val="accent6"/>
                      </a:gs>
                      <a:gs pos="0">
                        <a:srgbClr val="FFCA00"/>
                      </a:gs>
                      <a:gs pos="100000">
                        <a:srgbClr val="C20803">
                          <a:alpha val="50000"/>
                        </a:srgbClr>
                      </a:gs>
                      <a:gs pos="0">
                        <a:srgbClr val="C208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ángulo 132"/>
                  <p:cNvSpPr/>
                  <p:nvPr/>
                </p:nvSpPr>
                <p:spPr>
                  <a:xfrm>
                    <a:off x="3906125" y="3987232"/>
                    <a:ext cx="157419" cy="414795"/>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Conector recto 133"/>
                  <p:cNvCxnSpPr/>
                  <p:nvPr/>
                </p:nvCxnSpPr>
                <p:spPr>
                  <a:xfrm flipH="1" flipV="1">
                    <a:off x="3731956" y="3784621"/>
                    <a:ext cx="4982" cy="107786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Conector recto 134"/>
                  <p:cNvCxnSpPr/>
                  <p:nvPr/>
                </p:nvCxnSpPr>
                <p:spPr>
                  <a:xfrm>
                    <a:off x="99625" y="4588228"/>
                    <a:ext cx="503221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6" name="Rectángulo 135"/>
                      <p:cNvSpPr/>
                      <p:nvPr/>
                    </p:nvSpPr>
                    <p:spPr>
                      <a:xfrm>
                        <a:off x="1319447" y="4609651"/>
                        <a:ext cx="186508" cy="1871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𝑥</m:t>
                              </m:r>
                            </m:oMath>
                          </m:oMathPara>
                        </a14:m>
                        <a:endParaRPr lang="en-US" dirty="0"/>
                      </a:p>
                    </p:txBody>
                  </p:sp>
                </mc:Choice>
                <mc:Fallback xmlns="">
                  <p:sp>
                    <p:nvSpPr>
                      <p:cNvPr id="167" name="Rectángulo 166"/>
                      <p:cNvSpPr>
                        <a:spLocks noRot="1" noChangeAspect="1" noMove="1" noResize="1" noEditPoints="1" noAdjustHandles="1" noChangeArrowheads="1" noChangeShapeType="1" noTextEdit="1"/>
                      </p:cNvSpPr>
                      <p:nvPr/>
                    </p:nvSpPr>
                    <p:spPr>
                      <a:xfrm>
                        <a:off x="1319447" y="4609651"/>
                        <a:ext cx="186508" cy="187190"/>
                      </a:xfrm>
                      <a:prstGeom prst="rect">
                        <a:avLst/>
                      </a:prstGeom>
                      <a:blipFill>
                        <a:blip r:embed="rId7"/>
                        <a:stretch>
                          <a:fillRect r="-50000" b="-7096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7" name="Rectángulo 136"/>
                      <p:cNvSpPr/>
                      <p:nvPr/>
                    </p:nvSpPr>
                    <p:spPr>
                      <a:xfrm>
                        <a:off x="4044570" y="4656780"/>
                        <a:ext cx="34977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b="1" i="1" smtClean="0">
                                  <a:latin typeface="Cambria Math" panose="02040503050406030204" pitchFamily="18" charset="0"/>
                                </a:rPr>
                                <m:t>𝑿</m:t>
                              </m:r>
                            </m:oMath>
                          </m:oMathPara>
                        </a14:m>
                        <a:endParaRPr lang="en-US" sz="1400" b="1" dirty="0"/>
                      </a:p>
                    </p:txBody>
                  </p:sp>
                </mc:Choice>
                <mc:Fallback xmlns="">
                  <p:sp>
                    <p:nvSpPr>
                      <p:cNvPr id="168" name="Rectángulo 167"/>
                      <p:cNvSpPr>
                        <a:spLocks noRot="1" noChangeAspect="1" noMove="1" noResize="1" noEditPoints="1" noAdjustHandles="1" noChangeArrowheads="1" noChangeShapeType="1" noTextEdit="1"/>
                      </p:cNvSpPr>
                      <p:nvPr/>
                    </p:nvSpPr>
                    <p:spPr>
                      <a:xfrm>
                        <a:off x="4044570" y="4656780"/>
                        <a:ext cx="349775" cy="307777"/>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8" name="Rectángulo 137"/>
                      <p:cNvSpPr/>
                      <p:nvPr/>
                    </p:nvSpPr>
                    <p:spPr>
                      <a:xfrm>
                        <a:off x="3699451" y="3566909"/>
                        <a:ext cx="21256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400" b="1" i="0" smtClean="0">
                                  <a:latin typeface="Cambria Math" panose="02040503050406030204" pitchFamily="18" charset="0"/>
                                </a:rPr>
                                <m:t>𝐄</m:t>
                              </m:r>
                            </m:oMath>
                          </m:oMathPara>
                        </a14:m>
                        <a:endParaRPr lang="en-US" sz="1400" b="1" dirty="0"/>
                      </a:p>
                    </p:txBody>
                  </p:sp>
                </mc:Choice>
                <mc:Fallback xmlns="">
                  <p:sp>
                    <p:nvSpPr>
                      <p:cNvPr id="138" name="Rectángulo 137"/>
                      <p:cNvSpPr>
                        <a:spLocks noRot="1" noChangeAspect="1" noMove="1" noResize="1" noEditPoints="1" noAdjustHandles="1" noChangeArrowheads="1" noChangeShapeType="1" noTextEdit="1"/>
                      </p:cNvSpPr>
                      <p:nvPr/>
                    </p:nvSpPr>
                    <p:spPr>
                      <a:xfrm>
                        <a:off x="3699451" y="3566909"/>
                        <a:ext cx="212560" cy="307777"/>
                      </a:xfrm>
                      <a:prstGeom prst="rect">
                        <a:avLst/>
                      </a:prstGeom>
                      <a:blipFill>
                        <a:blip r:embed="rId9"/>
                        <a:stretch>
                          <a:fillRect r="-23529"/>
                        </a:stretch>
                      </a:blipFill>
                    </p:spPr>
                    <p:txBody>
                      <a:bodyPr/>
                      <a:lstStyle/>
                      <a:p>
                        <a:r>
                          <a:rPr lang="es-ES">
                            <a:noFill/>
                          </a:rPr>
                          <a:t> </a:t>
                        </a:r>
                      </a:p>
                    </p:txBody>
                  </p:sp>
                </mc:Fallback>
              </mc:AlternateContent>
              <p:cxnSp>
                <p:nvCxnSpPr>
                  <p:cNvPr id="139" name="Conector recto 138"/>
                  <p:cNvCxnSpPr/>
                  <p:nvPr/>
                </p:nvCxnSpPr>
                <p:spPr>
                  <a:xfrm flipV="1">
                    <a:off x="5131843" y="3857987"/>
                    <a:ext cx="0" cy="7343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0" name="Rectángulo 139"/>
                      <p:cNvSpPr/>
                      <p:nvPr/>
                    </p:nvSpPr>
                    <p:spPr>
                      <a:xfrm>
                        <a:off x="4831677" y="3486508"/>
                        <a:ext cx="69544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b="1" i="1" smtClean="0">
                                  <a:latin typeface="Cambria Math" panose="02040503050406030204" pitchFamily="18" charset="0"/>
                                </a:rPr>
                                <m:t>𝒙</m:t>
                              </m:r>
                              <m:r>
                                <a:rPr lang="es-ES" sz="1400" b="1" i="1" smtClean="0">
                                  <a:latin typeface="Cambria Math" panose="02040503050406030204" pitchFamily="18" charset="0"/>
                                </a:rPr>
                                <m:t>′</m:t>
                              </m:r>
                              <m:r>
                                <a:rPr lang="es-ES" sz="1400" b="1" i="0" smtClean="0">
                                  <a:latin typeface="Cambria Math" panose="02040503050406030204" pitchFamily="18" charset="0"/>
                                </a:rPr>
                                <m:t>(</m:t>
                              </m:r>
                              <m:sSub>
                                <m:sSubPr>
                                  <m:ctrlPr>
                                    <a:rPr lang="es-ES" sz="1400" b="1" i="1" smtClean="0">
                                      <a:latin typeface="Cambria Math" panose="02040503050406030204" pitchFamily="18" charset="0"/>
                                    </a:rPr>
                                  </m:ctrlPr>
                                </m:sSubPr>
                                <m:e>
                                  <m:r>
                                    <a:rPr lang="es-ES" sz="1400" b="1" i="0" smtClean="0">
                                      <a:latin typeface="Cambria Math" panose="02040503050406030204" pitchFamily="18" charset="0"/>
                                    </a:rPr>
                                    <m:t>𝐄</m:t>
                                  </m:r>
                                </m:e>
                                <m:sub>
                                  <m:r>
                                    <a:rPr lang="es-ES" sz="1400" b="1" i="0" smtClean="0">
                                      <a:latin typeface="Cambria Math" panose="02040503050406030204" pitchFamily="18" charset="0"/>
                                    </a:rPr>
                                    <m:t>𝐢</m:t>
                                  </m:r>
                                </m:sub>
                              </m:sSub>
                              <m:r>
                                <a:rPr lang="es-ES" sz="1400" b="1" i="0" smtClean="0">
                                  <a:latin typeface="Cambria Math" panose="02040503050406030204" pitchFamily="18" charset="0"/>
                                </a:rPr>
                                <m:t>)</m:t>
                              </m:r>
                            </m:oMath>
                          </m:oMathPara>
                        </a14:m>
                        <a:endParaRPr lang="en-US" sz="1400" b="1" dirty="0"/>
                      </a:p>
                    </p:txBody>
                  </p:sp>
                </mc:Choice>
                <mc:Fallback xmlns="">
                  <p:sp>
                    <p:nvSpPr>
                      <p:cNvPr id="186" name="Rectángulo 185"/>
                      <p:cNvSpPr>
                        <a:spLocks noRot="1" noChangeAspect="1" noMove="1" noResize="1" noEditPoints="1" noAdjustHandles="1" noChangeArrowheads="1" noChangeShapeType="1" noTextEdit="1"/>
                      </p:cNvSpPr>
                      <p:nvPr/>
                    </p:nvSpPr>
                    <p:spPr>
                      <a:xfrm>
                        <a:off x="4831677" y="3486508"/>
                        <a:ext cx="695447" cy="307777"/>
                      </a:xfrm>
                      <a:prstGeom prst="rect">
                        <a:avLst/>
                      </a:prstGeom>
                      <a:blipFill>
                        <a:blip r:embed="rId10"/>
                        <a:stretch>
                          <a:fillRect b="-8000"/>
                        </a:stretch>
                      </a:blipFill>
                    </p:spPr>
                    <p:txBody>
                      <a:bodyPr/>
                      <a:lstStyle/>
                      <a:p>
                        <a:r>
                          <a:rPr lang="es-ES">
                            <a:noFill/>
                          </a:rPr>
                          <a:t> </a:t>
                        </a:r>
                      </a:p>
                    </p:txBody>
                  </p:sp>
                </mc:Fallback>
              </mc:AlternateContent>
              <p:sp>
                <p:nvSpPr>
                  <p:cNvPr id="141" name="Arco 140"/>
                  <p:cNvSpPr/>
                  <p:nvPr/>
                </p:nvSpPr>
                <p:spPr>
                  <a:xfrm>
                    <a:off x="4883986" y="3912751"/>
                    <a:ext cx="91794" cy="395708"/>
                  </a:xfrm>
                  <a:prstGeom prst="arc">
                    <a:avLst>
                      <a:gd name="adj1" fmla="val 12888603"/>
                      <a:gd name="adj2" fmla="val 763153"/>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o 141"/>
                  <p:cNvSpPr/>
                  <p:nvPr/>
                </p:nvSpPr>
                <p:spPr>
                  <a:xfrm>
                    <a:off x="5009003" y="3885001"/>
                    <a:ext cx="91794" cy="564294"/>
                  </a:xfrm>
                  <a:prstGeom prst="arc">
                    <a:avLst>
                      <a:gd name="adj1" fmla="val 12888603"/>
                      <a:gd name="adj2" fmla="val 763153"/>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Arco 142"/>
                  <p:cNvSpPr/>
                  <p:nvPr/>
                </p:nvSpPr>
                <p:spPr>
                  <a:xfrm>
                    <a:off x="5156117" y="3957102"/>
                    <a:ext cx="91794" cy="564294"/>
                  </a:xfrm>
                  <a:prstGeom prst="arc">
                    <a:avLst>
                      <a:gd name="adj1" fmla="val 12888603"/>
                      <a:gd name="adj2" fmla="val 763153"/>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Arco 143"/>
                  <p:cNvSpPr/>
                  <p:nvPr/>
                </p:nvSpPr>
                <p:spPr>
                  <a:xfrm>
                    <a:off x="5277611" y="4097770"/>
                    <a:ext cx="91794" cy="395708"/>
                  </a:xfrm>
                  <a:prstGeom prst="arc">
                    <a:avLst>
                      <a:gd name="adj1" fmla="val 12888603"/>
                      <a:gd name="adj2" fmla="val 763153"/>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5" name="Imagen 144"/>
                  <p:cNvPicPr>
                    <a:picLocks noChangeAspect="1"/>
                  </p:cNvPicPr>
                  <p:nvPr/>
                </p:nvPicPr>
                <p:blipFill rotWithShape="1">
                  <a:blip r:embed="rId11"/>
                  <a:srcRect b="24795"/>
                  <a:stretch/>
                </p:blipFill>
                <p:spPr>
                  <a:xfrm>
                    <a:off x="3985724" y="3823726"/>
                    <a:ext cx="964951" cy="900114"/>
                  </a:xfrm>
                  <a:prstGeom prst="rect">
                    <a:avLst/>
                  </a:prstGeom>
                  <a:noFill/>
                  <a:ln w="19050">
                    <a:noFill/>
                  </a:ln>
                  <a:scene3d>
                    <a:camera prst="isometricLeftDown">
                      <a:rot lat="1500000" lon="2700000" rev="0"/>
                    </a:camera>
                    <a:lightRig rig="threePt" dir="t"/>
                  </a:scene3d>
                </p:spPr>
              </p:pic>
              <p:cxnSp>
                <p:nvCxnSpPr>
                  <p:cNvPr id="146" name="Conector recto 145"/>
                  <p:cNvCxnSpPr/>
                  <p:nvPr/>
                </p:nvCxnSpPr>
                <p:spPr>
                  <a:xfrm>
                    <a:off x="4125144" y="4073417"/>
                    <a:ext cx="686111" cy="282298"/>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7" name="Rectángulo 146"/>
                      <p:cNvSpPr/>
                      <p:nvPr/>
                    </p:nvSpPr>
                    <p:spPr>
                      <a:xfrm>
                        <a:off x="4467713" y="3917134"/>
                        <a:ext cx="38125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b="1" i="1" smtClean="0">
                                      <a:solidFill>
                                        <a:srgbClr val="FF0000"/>
                                      </a:solidFill>
                                      <a:latin typeface="Cambria Math" panose="02040503050406030204" pitchFamily="18" charset="0"/>
                                    </a:rPr>
                                  </m:ctrlPr>
                                </m:sSubPr>
                                <m:e>
                                  <m:r>
                                    <a:rPr lang="es-ES" sz="1400" b="1" i="0" smtClean="0">
                                      <a:solidFill>
                                        <a:srgbClr val="FF0000"/>
                                      </a:solidFill>
                                      <a:latin typeface="Cambria Math" panose="02040503050406030204" pitchFamily="18" charset="0"/>
                                    </a:rPr>
                                    <m:t>𝐄</m:t>
                                  </m:r>
                                </m:e>
                                <m:sub>
                                  <m:r>
                                    <a:rPr lang="es-ES" sz="1400" b="1" i="0" smtClean="0">
                                      <a:solidFill>
                                        <a:srgbClr val="FF0000"/>
                                      </a:solidFill>
                                      <a:latin typeface="Cambria Math" panose="02040503050406030204" pitchFamily="18" charset="0"/>
                                    </a:rPr>
                                    <m:t>𝐢</m:t>
                                  </m:r>
                                </m:sub>
                              </m:sSub>
                            </m:oMath>
                          </m:oMathPara>
                        </a14:m>
                        <a:endParaRPr lang="en-US" sz="1400" b="1" dirty="0">
                          <a:solidFill>
                            <a:srgbClr val="FF0000"/>
                          </a:solidFill>
                        </a:endParaRPr>
                      </a:p>
                    </p:txBody>
                  </p:sp>
                </mc:Choice>
                <mc:Fallback xmlns="">
                  <p:sp>
                    <p:nvSpPr>
                      <p:cNvPr id="196" name="Rectángulo 195"/>
                      <p:cNvSpPr>
                        <a:spLocks noRot="1" noChangeAspect="1" noMove="1" noResize="1" noEditPoints="1" noAdjustHandles="1" noChangeArrowheads="1" noChangeShapeType="1" noTextEdit="1"/>
                      </p:cNvSpPr>
                      <p:nvPr/>
                    </p:nvSpPr>
                    <p:spPr>
                      <a:xfrm>
                        <a:off x="4467713" y="3917134"/>
                        <a:ext cx="381258" cy="307777"/>
                      </a:xfrm>
                      <a:prstGeom prst="rect">
                        <a:avLst/>
                      </a:prstGeom>
                      <a:blipFill>
                        <a:blip r:embed="rId12"/>
                        <a:stretch>
                          <a:fillRect/>
                        </a:stretch>
                      </a:blipFill>
                    </p:spPr>
                    <p:txBody>
                      <a:bodyPr/>
                      <a:lstStyle/>
                      <a:p>
                        <a:r>
                          <a:rPr lang="es-ES">
                            <a:noFill/>
                          </a:rPr>
                          <a:t> </a:t>
                        </a:r>
                      </a:p>
                    </p:txBody>
                  </p:sp>
                </mc:Fallback>
              </mc:AlternateContent>
              <p:cxnSp>
                <p:nvCxnSpPr>
                  <p:cNvPr id="148" name="Conector recto 147"/>
                  <p:cNvCxnSpPr/>
                  <p:nvPr/>
                </p:nvCxnSpPr>
                <p:spPr>
                  <a:xfrm flipV="1">
                    <a:off x="4808223" y="4354280"/>
                    <a:ext cx="652000" cy="1"/>
                  </a:xfrm>
                  <a:prstGeom prst="line">
                    <a:avLst/>
                  </a:prstGeom>
                  <a:ln w="1270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49" name="Conector recto de flecha 148"/>
                  <p:cNvCxnSpPr/>
                  <p:nvPr/>
                </p:nvCxnSpPr>
                <p:spPr>
                  <a:xfrm flipH="1">
                    <a:off x="5051608" y="4444661"/>
                    <a:ext cx="271251" cy="5221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1" name="Rectángulo 100"/>
                    <p:cNvSpPr/>
                    <p:nvPr/>
                  </p:nvSpPr>
                  <p:spPr>
                    <a:xfrm>
                      <a:off x="4245605" y="4903079"/>
                      <a:ext cx="1456489" cy="307777"/>
                    </a:xfrm>
                    <a:prstGeom prst="rect">
                      <a:avLst/>
                    </a:prstGeom>
                  </p:spPr>
                  <p:txBody>
                    <a:bodyPr wrap="none">
                      <a:spAutoFit/>
                    </a:bodyPr>
                    <a:lstStyle/>
                    <a:p>
                      <a:r>
                        <a:rPr lang="es-ES" sz="1400" b="1" dirty="0">
                          <a:solidFill>
                            <a:schemeClr val="tx1"/>
                          </a:solidFill>
                        </a:rPr>
                        <a:t>Trace-</a:t>
                      </a:r>
                      <a:r>
                        <a:rPr lang="es-ES" sz="1400" b="1" dirty="0" err="1">
                          <a:solidFill>
                            <a:schemeClr val="tx1"/>
                          </a:solidFill>
                        </a:rPr>
                        <a:t>space</a:t>
                      </a:r>
                      <a:r>
                        <a:rPr lang="es-ES" sz="1400" b="1" dirty="0">
                          <a:solidFill>
                            <a:schemeClr val="tx1"/>
                          </a:solidFill>
                        </a:rPr>
                        <a:t> @ </a:t>
                      </a:r>
                      <a14:m>
                        <m:oMath xmlns:m="http://schemas.openxmlformats.org/officeDocument/2006/math">
                          <m:sSub>
                            <m:sSubPr>
                              <m:ctrlPr>
                                <a:rPr lang="es-ES" sz="1400" b="1" i="1">
                                  <a:solidFill>
                                    <a:schemeClr val="tx1"/>
                                  </a:solidFill>
                                  <a:latin typeface="Cambria Math" panose="02040503050406030204" pitchFamily="18" charset="0"/>
                                </a:rPr>
                              </m:ctrlPr>
                            </m:sSubPr>
                            <m:e>
                              <m:r>
                                <a:rPr lang="es-ES" sz="1400" b="1" i="0">
                                  <a:solidFill>
                                    <a:schemeClr val="tx1"/>
                                  </a:solidFill>
                                  <a:latin typeface="Cambria Math" panose="02040503050406030204" pitchFamily="18" charset="0"/>
                                </a:rPr>
                                <m:t>𝐄</m:t>
                              </m:r>
                            </m:e>
                            <m:sub>
                              <m:r>
                                <a:rPr lang="es-ES" sz="1400" b="1" i="1">
                                  <a:solidFill>
                                    <a:schemeClr val="tx1"/>
                                  </a:solidFill>
                                  <a:latin typeface="Cambria Math" panose="02040503050406030204" pitchFamily="18" charset="0"/>
                                </a:rPr>
                                <m:t>𝒊</m:t>
                              </m:r>
                            </m:sub>
                          </m:sSub>
                        </m:oMath>
                      </a14:m>
                      <a:endParaRPr lang="en-US" sz="1400" b="1" dirty="0">
                        <a:solidFill>
                          <a:schemeClr val="tx1"/>
                        </a:solidFill>
                      </a:endParaRPr>
                    </a:p>
                  </p:txBody>
                </p:sp>
              </mc:Choice>
              <mc:Fallback xmlns="">
                <p:sp>
                  <p:nvSpPr>
                    <p:cNvPr id="101" name="Rectángulo 100"/>
                    <p:cNvSpPr>
                      <a:spLocks noRot="1" noChangeAspect="1" noMove="1" noResize="1" noEditPoints="1" noAdjustHandles="1" noChangeArrowheads="1" noChangeShapeType="1" noTextEdit="1"/>
                    </p:cNvSpPr>
                    <p:nvPr/>
                  </p:nvSpPr>
                  <p:spPr>
                    <a:xfrm>
                      <a:off x="4245605" y="4903079"/>
                      <a:ext cx="1456489" cy="307777"/>
                    </a:xfrm>
                    <a:prstGeom prst="rect">
                      <a:avLst/>
                    </a:prstGeom>
                    <a:blipFill>
                      <a:blip r:embed="rId13"/>
                      <a:stretch>
                        <a:fillRect l="-1255" t="-4000" b="-20000"/>
                      </a:stretch>
                    </a:blipFill>
                  </p:spPr>
                  <p:txBody>
                    <a:bodyPr/>
                    <a:lstStyle/>
                    <a:p>
                      <a:r>
                        <a:rPr lang="es-ES">
                          <a:noFill/>
                        </a:rPr>
                        <a:t> </a:t>
                      </a:r>
                    </a:p>
                  </p:txBody>
                </p:sp>
              </mc:Fallback>
            </mc:AlternateContent>
          </p:grpSp>
        </p:grpSp>
        <p:sp>
          <p:nvSpPr>
            <p:cNvPr id="90" name="Rectángulo 89"/>
            <p:cNvSpPr/>
            <p:nvPr/>
          </p:nvSpPr>
          <p:spPr>
            <a:xfrm>
              <a:off x="125812" y="4582768"/>
              <a:ext cx="5275324" cy="861774"/>
            </a:xfrm>
            <a:prstGeom prst="rect">
              <a:avLst/>
            </a:prstGeom>
          </p:spPr>
          <p:txBody>
            <a:bodyPr wrap="square">
              <a:spAutoFit/>
            </a:bodyPr>
            <a:lstStyle/>
            <a:p>
              <a:r>
                <a:rPr lang="en-US" sz="1000" dirty="0">
                  <a:solidFill>
                    <a:srgbClr val="1A1A1A"/>
                  </a:solidFill>
                  <a:latin typeface="Helvetica" panose="020B0604020202020204" pitchFamily="34" charset="0"/>
                </a:rPr>
                <a:t>C. M. S. Sears </a:t>
              </a:r>
              <a:r>
                <a:rPr lang="en-US" sz="1000" i="1" dirty="0">
                  <a:solidFill>
                    <a:srgbClr val="1A1A1A"/>
                  </a:solidFill>
                  <a:latin typeface="Helvetica" panose="020B0604020202020204" pitchFamily="34" charset="0"/>
                </a:rPr>
                <a:t>et al., Phys. Rev. ST </a:t>
              </a:r>
              <a:r>
                <a:rPr lang="en-US" sz="1000" i="1" dirty="0" err="1">
                  <a:solidFill>
                    <a:srgbClr val="1A1A1A"/>
                  </a:solidFill>
                  <a:latin typeface="Helvetica" panose="020B0604020202020204" pitchFamily="34" charset="0"/>
                </a:rPr>
                <a:t>Accel</a:t>
              </a:r>
              <a:r>
                <a:rPr lang="en-US" sz="1000" i="1" dirty="0">
                  <a:solidFill>
                    <a:srgbClr val="1A1A1A"/>
                  </a:solidFill>
                  <a:latin typeface="Helvetica" panose="020B0604020202020204" pitchFamily="34" charset="0"/>
                </a:rPr>
                <a:t>. Beams</a:t>
              </a:r>
              <a:r>
                <a:rPr lang="en-US" sz="1000" dirty="0">
                  <a:solidFill>
                    <a:srgbClr val="1A1A1A"/>
                  </a:solidFill>
                  <a:latin typeface="Helvetica" panose="020B0604020202020204" pitchFamily="34" charset="0"/>
                </a:rPr>
                <a:t> </a:t>
              </a:r>
              <a:r>
                <a:rPr lang="en-US" sz="1000" b="1" dirty="0">
                  <a:solidFill>
                    <a:srgbClr val="1A1A1A"/>
                  </a:solidFill>
                  <a:latin typeface="Helvetica" panose="020B0604020202020204" pitchFamily="34" charset="0"/>
                </a:rPr>
                <a:t>13</a:t>
              </a:r>
              <a:r>
                <a:rPr lang="en-US" sz="1000" dirty="0">
                  <a:solidFill>
                    <a:srgbClr val="1A1A1A"/>
                  </a:solidFill>
                  <a:latin typeface="Helvetica" panose="020B0604020202020204" pitchFamily="34" charset="0"/>
                </a:rPr>
                <a:t>, 092803 (2010)</a:t>
              </a:r>
            </a:p>
            <a:p>
              <a:r>
                <a:rPr lang="en-US" sz="1000" dirty="0">
                  <a:solidFill>
                    <a:srgbClr val="1A1A1A"/>
                  </a:solidFill>
                  <a:latin typeface="Helvetica" panose="020B0604020202020204" pitchFamily="34" charset="0"/>
                </a:rPr>
                <a:t>E. Brunetti </a:t>
              </a:r>
              <a:r>
                <a:rPr lang="en-US" sz="1000" i="1" dirty="0">
                  <a:solidFill>
                    <a:srgbClr val="1A1A1A"/>
                  </a:solidFill>
                  <a:latin typeface="Helvetica" panose="020B0604020202020204" pitchFamily="34" charset="0"/>
                </a:rPr>
                <a:t>et al., </a:t>
              </a:r>
              <a:r>
                <a:rPr lang="en-US" sz="1000" dirty="0">
                  <a:solidFill>
                    <a:srgbClr val="1A1A1A"/>
                  </a:solidFill>
                  <a:latin typeface="Helvetica" panose="020B0604020202020204" pitchFamily="34" charset="0"/>
                </a:rPr>
                <a:t>Phys. Rev. Lett. </a:t>
              </a:r>
              <a:r>
                <a:rPr lang="en-US" sz="1000" b="1" dirty="0">
                  <a:solidFill>
                    <a:srgbClr val="1A1A1A"/>
                  </a:solidFill>
                  <a:latin typeface="Helvetica" panose="020B0604020202020204" pitchFamily="34" charset="0"/>
                </a:rPr>
                <a:t>105</a:t>
              </a:r>
              <a:r>
                <a:rPr lang="en-US" sz="1000" dirty="0">
                  <a:solidFill>
                    <a:srgbClr val="1A1A1A"/>
                  </a:solidFill>
                  <a:latin typeface="Helvetica" panose="020B0604020202020204" pitchFamily="34" charset="0"/>
                </a:rPr>
                <a:t>, 215007 (2010)</a:t>
              </a:r>
            </a:p>
            <a:p>
              <a:r>
                <a:rPr lang="en-US" sz="1000" dirty="0">
                  <a:solidFill>
                    <a:srgbClr val="1A1A1A"/>
                  </a:solidFill>
                  <a:latin typeface="Helvetica" panose="020B0604020202020204" pitchFamily="34" charset="0"/>
                </a:rPr>
                <a:t>S. </a:t>
              </a:r>
              <a:r>
                <a:rPr lang="en-US" sz="1000" dirty="0" err="1">
                  <a:solidFill>
                    <a:srgbClr val="1A1A1A"/>
                  </a:solidFill>
                  <a:latin typeface="Helvetica" panose="020B0604020202020204" pitchFamily="34" charset="0"/>
                </a:rPr>
                <a:t>Fritzler</a:t>
              </a:r>
              <a:r>
                <a:rPr lang="en-US" sz="1000" dirty="0">
                  <a:solidFill>
                    <a:srgbClr val="1A1A1A"/>
                  </a:solidFill>
                  <a:latin typeface="Helvetica" panose="020B0604020202020204" pitchFamily="34" charset="0"/>
                </a:rPr>
                <a:t> </a:t>
              </a:r>
              <a:r>
                <a:rPr lang="en-US" sz="1000" i="1" dirty="0">
                  <a:solidFill>
                    <a:srgbClr val="1A1A1A"/>
                  </a:solidFill>
                  <a:latin typeface="Helvetica" panose="020B0604020202020204" pitchFamily="34" charset="0"/>
                </a:rPr>
                <a:t>et al., </a:t>
              </a:r>
              <a:r>
                <a:rPr lang="en-US" sz="1000" dirty="0">
                  <a:solidFill>
                    <a:srgbClr val="1A1A1A"/>
                  </a:solidFill>
                  <a:latin typeface="Helvetica" panose="020B0604020202020204" pitchFamily="34" charset="0"/>
                </a:rPr>
                <a:t>Phys. Rev. Lett. </a:t>
              </a:r>
              <a:r>
                <a:rPr lang="en-US" sz="1000" b="1" dirty="0">
                  <a:solidFill>
                    <a:srgbClr val="1A1A1A"/>
                  </a:solidFill>
                  <a:latin typeface="Helvetica" panose="020B0604020202020204" pitchFamily="34" charset="0"/>
                </a:rPr>
                <a:t>92</a:t>
              </a:r>
              <a:r>
                <a:rPr lang="en-US" sz="1000" dirty="0">
                  <a:solidFill>
                    <a:srgbClr val="1A1A1A"/>
                  </a:solidFill>
                  <a:latin typeface="Helvetica" panose="020B0604020202020204" pitchFamily="34" charset="0"/>
                </a:rPr>
                <a:t>, 165006 (2004)</a:t>
              </a:r>
            </a:p>
            <a:p>
              <a:r>
                <a:rPr lang="en-US" sz="1000" dirty="0">
                  <a:solidFill>
                    <a:srgbClr val="1A1A1A"/>
                  </a:solidFill>
                  <a:latin typeface="Helvetica" panose="020B0604020202020204" pitchFamily="34" charset="0"/>
                </a:rPr>
                <a:t>C. Salgado-López PhD thesis (2024).</a:t>
              </a:r>
            </a:p>
            <a:p>
              <a:r>
                <a:rPr lang="en-US" sz="1000" dirty="0">
                  <a:solidFill>
                    <a:srgbClr val="1A1A1A"/>
                  </a:solidFill>
                  <a:latin typeface="Helvetica" panose="020B0604020202020204" pitchFamily="34" charset="0"/>
                </a:rPr>
                <a:t>C. Salgado-López </a:t>
              </a:r>
              <a:r>
                <a:rPr lang="en-US" sz="1000" i="1" dirty="0">
                  <a:solidFill>
                    <a:srgbClr val="1A1A1A"/>
                  </a:solidFill>
                  <a:latin typeface="Helvetica" panose="020B0604020202020204" pitchFamily="34" charset="0"/>
                </a:rPr>
                <a:t>et al., </a:t>
              </a:r>
              <a:r>
                <a:rPr lang="en-US" sz="1000" dirty="0">
                  <a:solidFill>
                    <a:srgbClr val="1A1A1A"/>
                  </a:solidFill>
                  <a:latin typeface="Helvetica" panose="020B0604020202020204" pitchFamily="34" charset="0"/>
                </a:rPr>
                <a:t>in preparation.</a:t>
              </a:r>
            </a:p>
          </p:txBody>
        </p:sp>
      </p:grpSp>
      <p:grpSp>
        <p:nvGrpSpPr>
          <p:cNvPr id="270" name="Grupo 269"/>
          <p:cNvGrpSpPr/>
          <p:nvPr/>
        </p:nvGrpSpPr>
        <p:grpSpPr>
          <a:xfrm>
            <a:off x="3506461" y="1615905"/>
            <a:ext cx="9776479" cy="4728660"/>
            <a:chOff x="3354061" y="1450431"/>
            <a:chExt cx="9776479" cy="4728660"/>
          </a:xfrm>
        </p:grpSpPr>
        <p:sp>
          <p:nvSpPr>
            <p:cNvPr id="217" name="Rectángulo 216"/>
            <p:cNvSpPr/>
            <p:nvPr/>
          </p:nvSpPr>
          <p:spPr>
            <a:xfrm>
              <a:off x="3354061" y="5809759"/>
              <a:ext cx="4813112" cy="369332"/>
            </a:xfrm>
            <a:prstGeom prst="rect">
              <a:avLst/>
            </a:prstGeom>
          </p:spPr>
          <p:txBody>
            <a:bodyPr wrap="none">
              <a:spAutoFit/>
            </a:bodyPr>
            <a:lstStyle/>
            <a:p>
              <a:r>
                <a:rPr lang="es-ES" dirty="0" err="1"/>
                <a:t>Main</a:t>
              </a:r>
              <a:r>
                <a:rPr lang="es-ES" dirty="0"/>
                <a:t> </a:t>
              </a:r>
              <a:r>
                <a:rPr lang="es-ES" dirty="0" err="1"/>
                <a:t>contact</a:t>
              </a:r>
              <a:r>
                <a:rPr lang="es-ES" dirty="0"/>
                <a:t>: Carlos Salgado (</a:t>
              </a:r>
              <a:r>
                <a:rPr lang="es-ES" dirty="0">
                  <a:hlinkClick r:id="rId14"/>
                </a:rPr>
                <a:t>csalgado@clpu.es</a:t>
              </a:r>
              <a:r>
                <a:rPr lang="es-ES" dirty="0"/>
                <a:t>) </a:t>
              </a:r>
            </a:p>
          </p:txBody>
        </p:sp>
        <p:sp>
          <p:nvSpPr>
            <p:cNvPr id="224" name="Rectángulo redondeado 223"/>
            <p:cNvSpPr/>
            <p:nvPr/>
          </p:nvSpPr>
          <p:spPr>
            <a:xfrm>
              <a:off x="5680012" y="1450431"/>
              <a:ext cx="6147921" cy="4232888"/>
            </a:xfrm>
            <a:prstGeom prst="roundRect">
              <a:avLst>
                <a:gd name="adj" fmla="val 12338"/>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5" name="Rectángulo 224"/>
            <p:cNvSpPr/>
            <p:nvPr/>
          </p:nvSpPr>
          <p:spPr>
            <a:xfrm>
              <a:off x="6408979" y="1465872"/>
              <a:ext cx="4903330" cy="369332"/>
            </a:xfrm>
            <a:prstGeom prst="rect">
              <a:avLst/>
            </a:prstGeom>
          </p:spPr>
          <p:txBody>
            <a:bodyPr wrap="none">
              <a:spAutoFit/>
            </a:bodyPr>
            <a:lstStyle/>
            <a:p>
              <a:r>
                <a:rPr lang="es-ES" b="1" dirty="0"/>
                <a:t>Electro-</a:t>
              </a:r>
              <a:r>
                <a:rPr lang="es-ES" b="1" dirty="0" err="1"/>
                <a:t>Optical</a:t>
              </a:r>
              <a:r>
                <a:rPr lang="es-ES" b="1" dirty="0"/>
                <a:t> </a:t>
              </a:r>
              <a:r>
                <a:rPr lang="es-ES" b="1" dirty="0" err="1"/>
                <a:t>Beam</a:t>
              </a:r>
              <a:r>
                <a:rPr lang="es-ES" b="1" dirty="0"/>
                <a:t> Position Monitor (EO-BPM) </a:t>
              </a:r>
            </a:p>
          </p:txBody>
        </p:sp>
        <p:sp>
          <p:nvSpPr>
            <p:cNvPr id="226" name="Rectángulo 225"/>
            <p:cNvSpPr/>
            <p:nvPr/>
          </p:nvSpPr>
          <p:spPr>
            <a:xfrm>
              <a:off x="5806600" y="1751084"/>
              <a:ext cx="5312352" cy="1200329"/>
            </a:xfrm>
            <a:prstGeom prst="rect">
              <a:avLst/>
            </a:prstGeom>
          </p:spPr>
          <p:txBody>
            <a:bodyPr wrap="none">
              <a:spAutoFit/>
            </a:bodyPr>
            <a:lstStyle/>
            <a:p>
              <a:pPr marL="285750" indent="-285750">
                <a:buFont typeface="Arial" panose="020B0604020202020204" pitchFamily="34" charset="0"/>
                <a:buChar char="•"/>
              </a:pPr>
              <a:r>
                <a:rPr lang="es-ES" dirty="0"/>
                <a:t>Single </a:t>
              </a:r>
              <a:r>
                <a:rPr lang="es-ES" dirty="0" err="1"/>
                <a:t>shot</a:t>
              </a:r>
              <a:r>
                <a:rPr lang="es-ES" dirty="0"/>
                <a:t> 2D </a:t>
              </a:r>
              <a:r>
                <a:rPr lang="es-ES" dirty="0" err="1"/>
                <a:t>fast</a:t>
              </a:r>
              <a:r>
                <a:rPr lang="es-ES" dirty="0"/>
                <a:t> BPM</a:t>
              </a:r>
            </a:p>
            <a:p>
              <a:pPr marL="285750" indent="-285750">
                <a:buFont typeface="Arial" panose="020B0604020202020204" pitchFamily="34" charset="0"/>
                <a:buChar char="•"/>
              </a:pPr>
              <a:r>
                <a:rPr lang="es-ES" dirty="0" err="1"/>
                <a:t>Beamline</a:t>
              </a:r>
              <a:r>
                <a:rPr lang="es-ES" dirty="0"/>
                <a:t> </a:t>
              </a:r>
              <a:r>
                <a:rPr lang="es-ES" dirty="0" err="1"/>
                <a:t>integration</a:t>
              </a:r>
              <a:endParaRPr lang="es-ES" dirty="0"/>
            </a:p>
            <a:p>
              <a:pPr marL="285750" indent="-285750">
                <a:buFont typeface="Arial" panose="020B0604020202020204" pitchFamily="34" charset="0"/>
                <a:buChar char="•"/>
              </a:pPr>
              <a:r>
                <a:rPr lang="es-ES" dirty="0"/>
                <a:t>No </a:t>
              </a:r>
              <a:r>
                <a:rPr lang="es-ES" dirty="0" err="1"/>
                <a:t>charge</a:t>
              </a:r>
              <a:r>
                <a:rPr lang="es-ES" dirty="0"/>
                <a:t> </a:t>
              </a:r>
              <a:r>
                <a:rPr lang="es-ES" dirty="0" err="1"/>
                <a:t>losses</a:t>
              </a:r>
              <a:r>
                <a:rPr lang="es-ES" dirty="0"/>
                <a:t>, non-</a:t>
              </a:r>
              <a:r>
                <a:rPr lang="es-ES" dirty="0" err="1"/>
                <a:t>destructive</a:t>
              </a:r>
              <a:r>
                <a:rPr lang="es-ES" dirty="0"/>
                <a:t> </a:t>
              </a:r>
              <a:r>
                <a:rPr lang="es-ES" dirty="0" err="1"/>
                <a:t>diagnostic</a:t>
              </a:r>
              <a:endParaRPr lang="es-ES" dirty="0"/>
            </a:p>
            <a:p>
              <a:pPr marL="285750" indent="-285750">
                <a:buFont typeface="Arial" panose="020B0604020202020204" pitchFamily="34" charset="0"/>
                <a:buChar char="•"/>
              </a:pPr>
              <a:r>
                <a:rPr lang="es-ES" dirty="0" err="1"/>
                <a:t>Requires</a:t>
              </a:r>
              <a:r>
                <a:rPr lang="es-ES" dirty="0"/>
                <a:t> </a:t>
              </a:r>
              <a:r>
                <a:rPr lang="es-ES" dirty="0" err="1"/>
                <a:t>proper</a:t>
              </a:r>
              <a:r>
                <a:rPr lang="es-ES" dirty="0"/>
                <a:t> </a:t>
              </a:r>
              <a:r>
                <a:rPr lang="es-ES" dirty="0" err="1"/>
                <a:t>dimensioning</a:t>
              </a:r>
              <a:r>
                <a:rPr lang="es-ES" dirty="0"/>
                <a:t> and </a:t>
              </a:r>
              <a:r>
                <a:rPr lang="es-ES" dirty="0" err="1"/>
                <a:t>limits</a:t>
              </a:r>
              <a:r>
                <a:rPr lang="es-ES" dirty="0"/>
                <a:t> </a:t>
              </a:r>
              <a:r>
                <a:rPr lang="es-ES" dirty="0" err="1"/>
                <a:t>awareness</a:t>
              </a:r>
              <a:endParaRPr lang="es-ES" dirty="0"/>
            </a:p>
          </p:txBody>
        </p:sp>
        <p:sp>
          <p:nvSpPr>
            <p:cNvPr id="220" name="Rectángulo 219"/>
            <p:cNvSpPr/>
            <p:nvPr/>
          </p:nvSpPr>
          <p:spPr>
            <a:xfrm>
              <a:off x="7453560" y="4922715"/>
              <a:ext cx="5676980" cy="553998"/>
            </a:xfrm>
            <a:prstGeom prst="rect">
              <a:avLst/>
            </a:prstGeom>
          </p:spPr>
          <p:txBody>
            <a:bodyPr wrap="square">
              <a:spAutoFit/>
            </a:bodyPr>
            <a:lstStyle/>
            <a:p>
              <a:r>
                <a:rPr lang="es-ES" sz="1000" dirty="0">
                  <a:solidFill>
                    <a:srgbClr val="1A1A1A"/>
                  </a:solidFill>
                  <a:latin typeface="Helvetica" panose="020B0604020202020204" pitchFamily="34" charset="0"/>
                </a:rPr>
                <a:t>B. </a:t>
              </a:r>
              <a:r>
                <a:rPr lang="es-ES" sz="1000" dirty="0" err="1">
                  <a:solidFill>
                    <a:srgbClr val="1A1A1A"/>
                  </a:solidFill>
                  <a:latin typeface="Helvetica" panose="020B0604020202020204" pitchFamily="34" charset="0"/>
                </a:rPr>
                <a:t>Steffen</a:t>
              </a:r>
              <a:r>
                <a:rPr lang="es-ES" sz="1000" i="1" dirty="0">
                  <a:solidFill>
                    <a:srgbClr val="1A1A1A"/>
                  </a:solidFill>
                  <a:latin typeface="Helvetica" panose="020B0604020202020204" pitchFamily="34" charset="0"/>
                </a:rPr>
                <a:t> et al.,</a:t>
              </a:r>
              <a:r>
                <a:rPr lang="es-ES" sz="1000" dirty="0">
                  <a:solidFill>
                    <a:srgbClr val="1A1A1A"/>
                  </a:solidFill>
                  <a:latin typeface="Helvetica" panose="020B0604020202020204" pitchFamily="34" charset="0"/>
                </a:rPr>
                <a:t> </a:t>
              </a:r>
              <a:r>
                <a:rPr lang="es-ES" sz="1000" i="1" dirty="0">
                  <a:solidFill>
                    <a:srgbClr val="1A1A1A"/>
                  </a:solidFill>
                  <a:latin typeface="Helvetica" panose="020B0604020202020204" pitchFamily="34" charset="0"/>
                </a:rPr>
                <a:t>Rev. </a:t>
              </a:r>
              <a:r>
                <a:rPr lang="es-ES" sz="1000" i="1" dirty="0" err="1">
                  <a:solidFill>
                    <a:srgbClr val="1A1A1A"/>
                  </a:solidFill>
                  <a:latin typeface="Helvetica" panose="020B0604020202020204" pitchFamily="34" charset="0"/>
                </a:rPr>
                <a:t>Sci</a:t>
              </a:r>
              <a:r>
                <a:rPr lang="es-ES" sz="1000" i="1" dirty="0">
                  <a:solidFill>
                    <a:srgbClr val="1A1A1A"/>
                  </a:solidFill>
                  <a:latin typeface="Helvetica" panose="020B0604020202020204" pitchFamily="34" charset="0"/>
                </a:rPr>
                <a:t>. </a:t>
              </a:r>
              <a:r>
                <a:rPr lang="es-ES" sz="1000" i="1" dirty="0" err="1">
                  <a:solidFill>
                    <a:srgbClr val="1A1A1A"/>
                  </a:solidFill>
                  <a:latin typeface="Helvetica" panose="020B0604020202020204" pitchFamily="34" charset="0"/>
                </a:rPr>
                <a:t>Instrum</a:t>
              </a:r>
              <a:r>
                <a:rPr lang="es-ES" sz="1000" i="1" dirty="0">
                  <a:solidFill>
                    <a:srgbClr val="1A1A1A"/>
                  </a:solidFill>
                  <a:latin typeface="Helvetica" panose="020B0604020202020204" pitchFamily="34" charset="0"/>
                </a:rPr>
                <a:t>.</a:t>
              </a:r>
              <a:r>
                <a:rPr lang="es-ES" sz="1000" dirty="0">
                  <a:solidFill>
                    <a:srgbClr val="1A1A1A"/>
                  </a:solidFill>
                  <a:latin typeface="Helvetica" panose="020B0604020202020204" pitchFamily="34" charset="0"/>
                </a:rPr>
                <a:t> </a:t>
              </a:r>
              <a:r>
                <a:rPr lang="es-ES" sz="1000" b="1" dirty="0">
                  <a:solidFill>
                    <a:srgbClr val="1A1A1A"/>
                  </a:solidFill>
                  <a:latin typeface="Helvetica" panose="020B0604020202020204" pitchFamily="34" charset="0"/>
                </a:rPr>
                <a:t>91</a:t>
              </a:r>
              <a:r>
                <a:rPr lang="es-ES" sz="1000" dirty="0">
                  <a:solidFill>
                    <a:srgbClr val="1A1A1A"/>
                  </a:solidFill>
                  <a:latin typeface="Helvetica" panose="020B0604020202020204" pitchFamily="34" charset="0"/>
                </a:rPr>
                <a:t>, 045123 (2020)</a:t>
              </a:r>
            </a:p>
            <a:p>
              <a:r>
                <a:rPr lang="es-ES" sz="1000" dirty="0">
                  <a:solidFill>
                    <a:srgbClr val="1A1A1A"/>
                  </a:solidFill>
                  <a:latin typeface="Helvetica" panose="020B0604020202020204" pitchFamily="34" charset="0"/>
                </a:rPr>
                <a:t>K. </a:t>
              </a:r>
              <a:r>
                <a:rPr lang="es-ES" sz="1000" dirty="0" err="1">
                  <a:solidFill>
                    <a:srgbClr val="1A1A1A"/>
                  </a:solidFill>
                  <a:latin typeface="Helvetica" panose="020B0604020202020204" pitchFamily="34" charset="0"/>
                </a:rPr>
                <a:t>Hunt</a:t>
              </a:r>
              <a:r>
                <a:rPr lang="es-ES" sz="1000" dirty="0">
                  <a:solidFill>
                    <a:srgbClr val="1A1A1A"/>
                  </a:solidFill>
                  <a:latin typeface="Helvetica" panose="020B0604020202020204" pitchFamily="34" charset="0"/>
                </a:rPr>
                <a:t>-Stone </a:t>
              </a:r>
              <a:r>
                <a:rPr lang="es-ES" sz="1000" i="1" dirty="0">
                  <a:solidFill>
                    <a:srgbClr val="1A1A1A"/>
                  </a:solidFill>
                  <a:latin typeface="Helvetica" panose="020B0604020202020204" pitchFamily="34" charset="0"/>
                </a:rPr>
                <a:t>et al., </a:t>
              </a:r>
              <a:r>
                <a:rPr lang="es-ES" sz="1000" dirty="0">
                  <a:solidFill>
                    <a:srgbClr val="1A1A1A"/>
                  </a:solidFill>
                  <a:latin typeface="Helvetica" panose="020B0604020202020204" pitchFamily="34" charset="0"/>
                </a:rPr>
                <a:t>NIM-A </a:t>
              </a:r>
              <a:r>
                <a:rPr lang="es-ES" sz="1000" b="1" dirty="0">
                  <a:solidFill>
                    <a:srgbClr val="1A1A1A"/>
                  </a:solidFill>
                  <a:latin typeface="Helvetica" panose="020B0604020202020204" pitchFamily="34" charset="0"/>
                </a:rPr>
                <a:t>999</a:t>
              </a:r>
              <a:r>
                <a:rPr lang="es-ES" sz="1000" dirty="0">
                  <a:solidFill>
                    <a:srgbClr val="1A1A1A"/>
                  </a:solidFill>
                  <a:latin typeface="Helvetica" panose="020B0604020202020204" pitchFamily="34" charset="0"/>
                </a:rPr>
                <a:t>, 165210 (2021)</a:t>
              </a:r>
            </a:p>
            <a:p>
              <a:r>
                <a:rPr lang="en-US" sz="1000" dirty="0">
                  <a:solidFill>
                    <a:srgbClr val="1A1A1A"/>
                  </a:solidFill>
                  <a:latin typeface="Helvetica" panose="020B0604020202020204" pitchFamily="34" charset="0"/>
                </a:rPr>
                <a:t>Y. Okayasu </a:t>
              </a:r>
              <a:r>
                <a:rPr lang="es-ES" sz="1000" i="1" dirty="0">
                  <a:solidFill>
                    <a:srgbClr val="1A1A1A"/>
                  </a:solidFill>
                  <a:latin typeface="Helvetica" panose="020B0604020202020204" pitchFamily="34" charset="0"/>
                </a:rPr>
                <a:t>et al., </a:t>
              </a:r>
              <a:r>
                <a:rPr lang="en-US" sz="1000" dirty="0">
                  <a:solidFill>
                    <a:srgbClr val="1A1A1A"/>
                  </a:solidFill>
                  <a:latin typeface="Helvetica" panose="020B0604020202020204" pitchFamily="34" charset="0"/>
                </a:rPr>
                <a:t>Phys. Rev. ST </a:t>
              </a:r>
              <a:r>
                <a:rPr lang="en-US" sz="1000" dirty="0" err="1">
                  <a:solidFill>
                    <a:srgbClr val="1A1A1A"/>
                  </a:solidFill>
                  <a:latin typeface="Helvetica" panose="020B0604020202020204" pitchFamily="34" charset="0"/>
                </a:rPr>
                <a:t>Accel</a:t>
              </a:r>
              <a:r>
                <a:rPr lang="en-US" sz="1000" dirty="0">
                  <a:solidFill>
                    <a:srgbClr val="1A1A1A"/>
                  </a:solidFill>
                  <a:latin typeface="Helvetica" panose="020B0604020202020204" pitchFamily="34" charset="0"/>
                </a:rPr>
                <a:t>. Beams 16, 052801 (2013)</a:t>
              </a:r>
              <a:endParaRPr lang="es-ES" sz="1000" dirty="0">
                <a:solidFill>
                  <a:srgbClr val="1A1A1A"/>
                </a:solidFill>
                <a:latin typeface="Helvetica" panose="020B0604020202020204" pitchFamily="34" charset="0"/>
              </a:endParaRPr>
            </a:p>
          </p:txBody>
        </p:sp>
        <p:grpSp>
          <p:nvGrpSpPr>
            <p:cNvPr id="269" name="Grupo 268"/>
            <p:cNvGrpSpPr/>
            <p:nvPr/>
          </p:nvGrpSpPr>
          <p:grpSpPr>
            <a:xfrm>
              <a:off x="5811580" y="2950227"/>
              <a:ext cx="6023215" cy="2412346"/>
              <a:chOff x="5804718" y="3326329"/>
              <a:chExt cx="6023215" cy="2412346"/>
            </a:xfrm>
          </p:grpSpPr>
          <p:grpSp>
            <p:nvGrpSpPr>
              <p:cNvPr id="227" name="Grupo 226"/>
              <p:cNvGrpSpPr/>
              <p:nvPr/>
            </p:nvGrpSpPr>
            <p:grpSpPr>
              <a:xfrm>
                <a:off x="5804718" y="3326329"/>
                <a:ext cx="6023215" cy="2412346"/>
                <a:chOff x="5804718" y="2783032"/>
                <a:chExt cx="6023215" cy="2412346"/>
              </a:xfrm>
            </p:grpSpPr>
            <p:grpSp>
              <p:nvGrpSpPr>
                <p:cNvPr id="228" name="Grupo 227"/>
                <p:cNvGrpSpPr/>
                <p:nvPr/>
              </p:nvGrpSpPr>
              <p:grpSpPr>
                <a:xfrm>
                  <a:off x="5804718" y="3164920"/>
                  <a:ext cx="6023215" cy="2030458"/>
                  <a:chOff x="5804718" y="3164920"/>
                  <a:chExt cx="6023215" cy="2030458"/>
                </a:xfrm>
              </p:grpSpPr>
              <p:grpSp>
                <p:nvGrpSpPr>
                  <p:cNvPr id="234" name="Grupo 233"/>
                  <p:cNvGrpSpPr/>
                  <p:nvPr/>
                </p:nvGrpSpPr>
                <p:grpSpPr>
                  <a:xfrm>
                    <a:off x="5804718" y="3164920"/>
                    <a:ext cx="4846230" cy="2030458"/>
                    <a:chOff x="5413922" y="3189858"/>
                    <a:chExt cx="4846230" cy="2030458"/>
                  </a:xfrm>
                </p:grpSpPr>
                <p:grpSp>
                  <p:nvGrpSpPr>
                    <p:cNvPr id="238" name="Grupo 237"/>
                    <p:cNvGrpSpPr/>
                    <p:nvPr/>
                  </p:nvGrpSpPr>
                  <p:grpSpPr>
                    <a:xfrm>
                      <a:off x="5488562" y="3189858"/>
                      <a:ext cx="4771590" cy="2030458"/>
                      <a:chOff x="5488562" y="3189858"/>
                      <a:chExt cx="4771590" cy="2030458"/>
                    </a:xfrm>
                  </p:grpSpPr>
                  <p:grpSp>
                    <p:nvGrpSpPr>
                      <p:cNvPr id="240" name="Grupo 239"/>
                      <p:cNvGrpSpPr/>
                      <p:nvPr/>
                    </p:nvGrpSpPr>
                    <p:grpSpPr>
                      <a:xfrm>
                        <a:off x="6159547" y="3201090"/>
                        <a:ext cx="4100605" cy="1342726"/>
                        <a:chOff x="5821177" y="3269670"/>
                        <a:chExt cx="4100605" cy="1342726"/>
                      </a:xfrm>
                    </p:grpSpPr>
                    <p:cxnSp>
                      <p:nvCxnSpPr>
                        <p:cNvPr id="254" name="Conector recto de flecha 253"/>
                        <p:cNvCxnSpPr/>
                        <p:nvPr/>
                      </p:nvCxnSpPr>
                      <p:spPr>
                        <a:xfrm>
                          <a:off x="6466853" y="3908253"/>
                          <a:ext cx="9089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5" name="Cubo 254"/>
                        <p:cNvSpPr/>
                        <p:nvPr/>
                      </p:nvSpPr>
                      <p:spPr>
                        <a:xfrm>
                          <a:off x="7689685" y="3864908"/>
                          <a:ext cx="548640" cy="199506"/>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cxnSp>
                      <p:nvCxnSpPr>
                        <p:cNvPr id="256" name="Conector recto de flecha 255"/>
                        <p:cNvCxnSpPr/>
                        <p:nvPr/>
                      </p:nvCxnSpPr>
                      <p:spPr>
                        <a:xfrm>
                          <a:off x="5821177" y="3983584"/>
                          <a:ext cx="26914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7" name="Cubo 256"/>
                        <p:cNvSpPr/>
                        <p:nvPr/>
                      </p:nvSpPr>
                      <p:spPr>
                        <a:xfrm>
                          <a:off x="7575976" y="3624351"/>
                          <a:ext cx="548640" cy="199506"/>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258" name="Cubo 257"/>
                        <p:cNvSpPr/>
                        <p:nvPr/>
                      </p:nvSpPr>
                      <p:spPr>
                        <a:xfrm>
                          <a:off x="7575976" y="4131427"/>
                          <a:ext cx="548640" cy="199506"/>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259" name="Cubo 258"/>
                        <p:cNvSpPr/>
                        <p:nvPr/>
                      </p:nvSpPr>
                      <p:spPr>
                        <a:xfrm>
                          <a:off x="7370927" y="3908253"/>
                          <a:ext cx="548640" cy="199506"/>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cxnSp>
                      <p:nvCxnSpPr>
                        <p:cNvPr id="260" name="Conector recto de flecha 259"/>
                        <p:cNvCxnSpPr/>
                        <p:nvPr/>
                      </p:nvCxnSpPr>
                      <p:spPr>
                        <a:xfrm>
                          <a:off x="6290170" y="4267203"/>
                          <a:ext cx="9089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1" name="Imagen 260"/>
                        <p:cNvPicPr>
                          <a:picLocks noChangeAspect="1"/>
                        </p:cNvPicPr>
                        <p:nvPr/>
                      </p:nvPicPr>
                      <p:blipFill rotWithShape="1">
                        <a:blip r:embed="rId15">
                          <a:clrChange>
                            <a:clrFrom>
                              <a:srgbClr val="FFFFFF"/>
                            </a:clrFrom>
                            <a:clrTo>
                              <a:srgbClr val="FFFFFF">
                                <a:alpha val="0"/>
                              </a:srgbClr>
                            </a:clrTo>
                          </a:clrChange>
                          <a:extLst>
                            <a:ext uri="{BEBA8EAE-BF5A-486C-A8C5-ECC9F3942E4B}">
                              <a14:imgProps xmlns:a14="http://schemas.microsoft.com/office/drawing/2010/main">
                                <a14:imgLayer r:embed="rId16">
                                  <a14:imgEffect>
                                    <a14:backgroundRemoval t="17391" b="93478" l="9375" r="85938">
                                      <a14:foregroundMark x1="46094" y1="35870" x2="55469" y2="58696"/>
                                    </a14:backgroundRemoval>
                                  </a14:imgEffect>
                                </a14:imgLayer>
                              </a14:imgProps>
                            </a:ext>
                            <a:ext uri="{28A0092B-C50C-407E-A947-70E740481C1C}">
                              <a14:useLocalDpi xmlns:a14="http://schemas.microsoft.com/office/drawing/2010/main" val="0"/>
                            </a:ext>
                          </a:extLst>
                        </a:blip>
                        <a:srcRect t="11388" b="8279"/>
                        <a:stretch/>
                      </p:blipFill>
                      <p:spPr>
                        <a:xfrm>
                          <a:off x="6455877" y="3383253"/>
                          <a:ext cx="544387" cy="314325"/>
                        </a:xfrm>
                        <a:prstGeom prst="rect">
                          <a:avLst/>
                        </a:prstGeom>
                      </p:spPr>
                    </p:pic>
                    <p:cxnSp>
                      <p:nvCxnSpPr>
                        <p:cNvPr id="262" name="Conector recto de flecha 261"/>
                        <p:cNvCxnSpPr/>
                        <p:nvPr/>
                      </p:nvCxnSpPr>
                      <p:spPr>
                        <a:xfrm>
                          <a:off x="6104416" y="4059634"/>
                          <a:ext cx="9089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Conector recto de flecha 262"/>
                        <p:cNvCxnSpPr/>
                        <p:nvPr/>
                      </p:nvCxnSpPr>
                      <p:spPr>
                        <a:xfrm>
                          <a:off x="8512645" y="3724104"/>
                          <a:ext cx="9089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4" name="Rectángulo 263"/>
                        <p:cNvSpPr/>
                        <p:nvPr/>
                      </p:nvSpPr>
                      <p:spPr>
                        <a:xfrm>
                          <a:off x="5899209" y="4304619"/>
                          <a:ext cx="1677062" cy="307777"/>
                        </a:xfrm>
                        <a:prstGeom prst="rect">
                          <a:avLst/>
                        </a:prstGeom>
                      </p:spPr>
                      <p:txBody>
                        <a:bodyPr wrap="none">
                          <a:spAutoFit/>
                        </a:bodyPr>
                        <a:lstStyle/>
                        <a:p>
                          <a:r>
                            <a:rPr lang="es-ES" sz="1400" b="1" dirty="0" err="1">
                              <a:solidFill>
                                <a:srgbClr val="FF0000"/>
                              </a:solidFill>
                            </a:rPr>
                            <a:t>Chirped</a:t>
                          </a:r>
                          <a:r>
                            <a:rPr lang="es-ES" sz="1400" b="1" dirty="0">
                              <a:solidFill>
                                <a:srgbClr val="FF0000"/>
                              </a:solidFill>
                            </a:rPr>
                            <a:t> laser pulses</a:t>
                          </a:r>
                        </a:p>
                      </p:txBody>
                    </p:sp>
                    <p:sp>
                      <p:nvSpPr>
                        <p:cNvPr id="265" name="Rectángulo 264"/>
                        <p:cNvSpPr/>
                        <p:nvPr/>
                      </p:nvSpPr>
                      <p:spPr>
                        <a:xfrm>
                          <a:off x="7158264" y="3269670"/>
                          <a:ext cx="1490152" cy="307777"/>
                        </a:xfrm>
                        <a:prstGeom prst="rect">
                          <a:avLst/>
                        </a:prstGeom>
                      </p:spPr>
                      <p:txBody>
                        <a:bodyPr wrap="none">
                          <a:spAutoFit/>
                        </a:bodyPr>
                        <a:lstStyle/>
                        <a:p>
                          <a:r>
                            <a:rPr lang="es-ES" sz="1400" b="1" dirty="0" err="1">
                              <a:solidFill>
                                <a:schemeClr val="accent5"/>
                              </a:solidFill>
                            </a:rPr>
                            <a:t>Pockels</a:t>
                          </a:r>
                          <a:r>
                            <a:rPr lang="es-ES" sz="1400" b="1" dirty="0">
                              <a:solidFill>
                                <a:schemeClr val="accent5"/>
                              </a:solidFill>
                            </a:rPr>
                            <a:t> EO </a:t>
                          </a:r>
                          <a:r>
                            <a:rPr lang="es-ES" sz="1400" b="1" dirty="0" err="1">
                              <a:solidFill>
                                <a:schemeClr val="accent5"/>
                              </a:solidFill>
                            </a:rPr>
                            <a:t>effect</a:t>
                          </a:r>
                          <a:r>
                            <a:rPr lang="es-ES" sz="1400" b="1" dirty="0"/>
                            <a:t> </a:t>
                          </a:r>
                        </a:p>
                      </p:txBody>
                    </p:sp>
                    <p:grpSp>
                      <p:nvGrpSpPr>
                        <p:cNvPr id="266" name="Grupo 265"/>
                        <p:cNvGrpSpPr/>
                        <p:nvPr/>
                      </p:nvGrpSpPr>
                      <p:grpSpPr>
                        <a:xfrm>
                          <a:off x="9556022" y="3581001"/>
                          <a:ext cx="365760" cy="365760"/>
                          <a:chOff x="9626755" y="3571998"/>
                          <a:chExt cx="365760" cy="365760"/>
                        </a:xfrm>
                      </p:grpSpPr>
                      <p:sp>
                        <p:nvSpPr>
                          <p:cNvPr id="267" name="Rectángulo 266"/>
                          <p:cNvSpPr/>
                          <p:nvPr/>
                        </p:nvSpPr>
                        <p:spPr>
                          <a:xfrm>
                            <a:off x="9626755" y="3571998"/>
                            <a:ext cx="365760" cy="36576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8" name="Conector recto 267"/>
                          <p:cNvCxnSpPr/>
                          <p:nvPr/>
                        </p:nvCxnSpPr>
                        <p:spPr>
                          <a:xfrm flipV="1">
                            <a:off x="9630565" y="3575808"/>
                            <a:ext cx="358140" cy="358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241" name="CuadroTexto 240"/>
                          <p:cNvSpPr txBox="1"/>
                          <p:nvPr/>
                        </p:nvSpPr>
                        <p:spPr>
                          <a:xfrm>
                            <a:off x="5488562" y="4651058"/>
                            <a:ext cx="875368" cy="569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 </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𝑑</m:t>
                                      </m:r>
                                    </m:num>
                                    <m:den>
                                      <m:r>
                                        <a:rPr lang="es-ES" b="0" i="1" smtClean="0">
                                          <a:latin typeface="Cambria Math" panose="02040503050406030204" pitchFamily="18" charset="0"/>
                                          <a:ea typeface="Cambria Math" panose="02040503050406030204" pitchFamily="18" charset="0"/>
                                        </a:rPr>
                                        <m:t>𝛾</m:t>
                                      </m:r>
                                      <m:r>
                                        <a:rPr lang="es-ES" b="0" i="1" smtClean="0">
                                          <a:latin typeface="Cambria Math" panose="02040503050406030204" pitchFamily="18" charset="0"/>
                                          <a:ea typeface="Cambria Math" panose="02040503050406030204" pitchFamily="18" charset="0"/>
                                        </a:rPr>
                                        <m:t>𝑐</m:t>
                                      </m:r>
                                    </m:den>
                                  </m:f>
                                </m:oMath>
                              </m:oMathPara>
                            </a14:m>
                            <a:endParaRPr lang="es-ES" dirty="0"/>
                          </a:p>
                        </p:txBody>
                      </p:sp>
                    </mc:Choice>
                    <mc:Fallback xmlns="">
                      <p:sp>
                        <p:nvSpPr>
                          <p:cNvPr id="75" name="CuadroTexto 74"/>
                          <p:cNvSpPr txBox="1">
                            <a:spLocks noRot="1" noChangeAspect="1" noMove="1" noResize="1" noEditPoints="1" noAdjustHandles="1" noChangeArrowheads="1" noChangeShapeType="1" noTextEdit="1"/>
                          </p:cNvSpPr>
                          <p:nvPr/>
                        </p:nvSpPr>
                        <p:spPr>
                          <a:xfrm>
                            <a:off x="5488562" y="4651058"/>
                            <a:ext cx="875368" cy="569258"/>
                          </a:xfrm>
                          <a:prstGeom prst="rect">
                            <a:avLst/>
                          </a:prstGeom>
                          <a:blipFill>
                            <a:blip r:embed="rId3"/>
                            <a:stretch>
                              <a:fillRect/>
                            </a:stretch>
                          </a:blipFill>
                        </p:spPr>
                        <p:txBody>
                          <a:bodyPr/>
                          <a:lstStyle/>
                          <a:p>
                            <a:r>
                              <a:rPr lang="es-ES">
                                <a:noFill/>
                              </a:rPr>
                              <a:t> </a:t>
                            </a:r>
                          </a:p>
                        </p:txBody>
                      </p:sp>
                    </mc:Fallback>
                  </mc:AlternateContent>
                  <p:grpSp>
                    <p:nvGrpSpPr>
                      <p:cNvPr id="242" name="Grupo 241"/>
                      <p:cNvGrpSpPr/>
                      <p:nvPr/>
                    </p:nvGrpSpPr>
                    <p:grpSpPr>
                      <a:xfrm>
                        <a:off x="5648284" y="3189858"/>
                        <a:ext cx="827205" cy="1345636"/>
                        <a:chOff x="7457365" y="4548084"/>
                        <a:chExt cx="827205" cy="1345636"/>
                      </a:xfrm>
                    </p:grpSpPr>
                    <p:sp>
                      <p:nvSpPr>
                        <p:cNvPr id="243" name="Elipse 242"/>
                        <p:cNvSpPr/>
                        <p:nvPr/>
                      </p:nvSpPr>
                      <p:spPr>
                        <a:xfrm>
                          <a:off x="7614793" y="5147211"/>
                          <a:ext cx="241068" cy="253984"/>
                        </a:xfrm>
                        <a:prstGeom prst="ellipse">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baseline="30000" dirty="0"/>
                        </a:p>
                      </p:txBody>
                    </p:sp>
                    <p:sp>
                      <p:nvSpPr>
                        <p:cNvPr id="244" name="Rectángulo 243"/>
                        <p:cNvSpPr/>
                        <p:nvPr/>
                      </p:nvSpPr>
                      <p:spPr>
                        <a:xfrm>
                          <a:off x="7570355" y="5065115"/>
                          <a:ext cx="346569" cy="369332"/>
                        </a:xfrm>
                        <a:prstGeom prst="rect">
                          <a:avLst/>
                        </a:prstGeom>
                      </p:spPr>
                      <p:txBody>
                        <a:bodyPr wrap="none">
                          <a:spAutoFit/>
                        </a:bodyPr>
                        <a:lstStyle/>
                        <a:p>
                          <a:pPr algn="ctr"/>
                          <a:r>
                            <a:rPr lang="es-ES" b="1" dirty="0"/>
                            <a:t>e</a:t>
                          </a:r>
                          <a:r>
                            <a:rPr lang="es-ES" b="1" baseline="30000" dirty="0"/>
                            <a:t>-</a:t>
                          </a:r>
                        </a:p>
                      </p:txBody>
                    </p:sp>
                    <p:cxnSp>
                      <p:nvCxnSpPr>
                        <p:cNvPr id="245" name="Conector recto de flecha 244"/>
                        <p:cNvCxnSpPr/>
                        <p:nvPr/>
                      </p:nvCxnSpPr>
                      <p:spPr>
                        <a:xfrm flipH="1" flipV="1">
                          <a:off x="7457365" y="4605842"/>
                          <a:ext cx="214214" cy="5647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Conector recto de flecha 245"/>
                        <p:cNvCxnSpPr/>
                        <p:nvPr/>
                      </p:nvCxnSpPr>
                      <p:spPr>
                        <a:xfrm flipH="1" flipV="1">
                          <a:off x="7644111" y="4552846"/>
                          <a:ext cx="65237" cy="605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Conector recto de flecha 246"/>
                        <p:cNvCxnSpPr/>
                        <p:nvPr/>
                      </p:nvCxnSpPr>
                      <p:spPr>
                        <a:xfrm flipV="1">
                          <a:off x="7792352" y="4598029"/>
                          <a:ext cx="187112" cy="562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Conector recto de flecha 247"/>
                        <p:cNvCxnSpPr/>
                        <p:nvPr/>
                      </p:nvCxnSpPr>
                      <p:spPr>
                        <a:xfrm flipV="1">
                          <a:off x="7750074" y="4548084"/>
                          <a:ext cx="60887" cy="604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Conector recto de flecha 248"/>
                        <p:cNvCxnSpPr/>
                        <p:nvPr/>
                      </p:nvCxnSpPr>
                      <p:spPr>
                        <a:xfrm>
                          <a:off x="7798579" y="5372415"/>
                          <a:ext cx="170049" cy="472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Conector recto de flecha 249"/>
                        <p:cNvCxnSpPr/>
                        <p:nvPr/>
                      </p:nvCxnSpPr>
                      <p:spPr>
                        <a:xfrm>
                          <a:off x="7757739" y="5398771"/>
                          <a:ext cx="70670" cy="494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Conector recto de flecha 250"/>
                        <p:cNvCxnSpPr/>
                        <p:nvPr/>
                      </p:nvCxnSpPr>
                      <p:spPr>
                        <a:xfrm flipH="1">
                          <a:off x="7664650" y="5398771"/>
                          <a:ext cx="55518" cy="494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Conector recto de flecha 251"/>
                        <p:cNvCxnSpPr/>
                        <p:nvPr/>
                      </p:nvCxnSpPr>
                      <p:spPr>
                        <a:xfrm flipH="1">
                          <a:off x="7503704" y="5387781"/>
                          <a:ext cx="180422" cy="457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3" name="Rectángulo 252"/>
                            <p:cNvSpPr/>
                            <p:nvPr/>
                          </p:nvSpPr>
                          <p:spPr>
                            <a:xfrm>
                              <a:off x="7918957" y="4910245"/>
                              <a:ext cx="3656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solidFill>
                                          <a:schemeClr val="accent5"/>
                                        </a:solidFill>
                                        <a:latin typeface="Cambria Math" panose="02040503050406030204" pitchFamily="18" charset="0"/>
                                        <a:ea typeface="Cambria Math" panose="02040503050406030204" pitchFamily="18" charset="0"/>
                                      </a:rPr>
                                      <m:t>𝛾</m:t>
                                    </m:r>
                                  </m:oMath>
                                </m:oMathPara>
                              </a14:m>
                              <a:endParaRPr lang="es-ES" dirty="0">
                                <a:solidFill>
                                  <a:schemeClr val="accent5"/>
                                </a:solidFill>
                              </a:endParaRPr>
                            </a:p>
                          </p:txBody>
                        </p:sp>
                      </mc:Choice>
                      <mc:Fallback xmlns="">
                        <p:sp>
                          <p:nvSpPr>
                            <p:cNvPr id="110" name="Rectángulo 109"/>
                            <p:cNvSpPr>
                              <a:spLocks noRot="1" noChangeAspect="1" noMove="1" noResize="1" noEditPoints="1" noAdjustHandles="1" noChangeArrowheads="1" noChangeShapeType="1" noTextEdit="1"/>
                            </p:cNvSpPr>
                            <p:nvPr/>
                          </p:nvSpPr>
                          <p:spPr>
                            <a:xfrm>
                              <a:off x="7918957" y="4910245"/>
                              <a:ext cx="365613" cy="369332"/>
                            </a:xfrm>
                            <a:prstGeom prst="rect">
                              <a:avLst/>
                            </a:prstGeom>
                            <a:blipFill>
                              <a:blip r:embed="rId4"/>
                              <a:stretch>
                                <a:fillRect b="-5000"/>
                              </a:stretch>
                            </a:blipFill>
                          </p:spPr>
                          <p:txBody>
                            <a:bodyPr/>
                            <a:lstStyle/>
                            <a:p>
                              <a:r>
                                <a:rPr lang="es-ES">
                                  <a:noFill/>
                                </a:rPr>
                                <a:t> </a:t>
                              </a:r>
                            </a:p>
                          </p:txBody>
                        </p:sp>
                      </mc:Fallback>
                    </mc:AlternateContent>
                  </p:grpSp>
                </p:grpSp>
                <p:sp>
                  <p:nvSpPr>
                    <p:cNvPr id="239" name="Arco 238"/>
                    <p:cNvSpPr/>
                    <p:nvPr/>
                  </p:nvSpPr>
                  <p:spPr>
                    <a:xfrm rot="8100000">
                      <a:off x="5413922" y="3584864"/>
                      <a:ext cx="1062660" cy="995722"/>
                    </a:xfrm>
                    <a:prstGeom prst="arc">
                      <a:avLst>
                        <a:gd name="adj1" fmla="val 17188913"/>
                        <a:gd name="adj2" fmla="val 207477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235" name="Rectángulo 234"/>
                  <p:cNvSpPr/>
                  <p:nvPr/>
                </p:nvSpPr>
                <p:spPr>
                  <a:xfrm>
                    <a:off x="9477158" y="3890185"/>
                    <a:ext cx="2350775" cy="523220"/>
                  </a:xfrm>
                  <a:prstGeom prst="rect">
                    <a:avLst/>
                  </a:prstGeom>
                </p:spPr>
                <p:txBody>
                  <a:bodyPr wrap="square">
                    <a:spAutoFit/>
                  </a:bodyPr>
                  <a:lstStyle/>
                  <a:p>
                    <a:r>
                      <a:rPr lang="es-ES" sz="1400" b="1" dirty="0"/>
                      <a:t>x2 </a:t>
                    </a:r>
                    <a:r>
                      <a:rPr lang="es-ES" sz="1400" b="1" dirty="0" err="1"/>
                      <a:t>amplitude</a:t>
                    </a:r>
                    <a:r>
                      <a:rPr lang="es-ES" sz="1400" b="1" dirty="0"/>
                      <a:t> + </a:t>
                    </a:r>
                    <a:r>
                      <a:rPr lang="es-ES" sz="1400" b="1" dirty="0" err="1"/>
                      <a:t>timing</a:t>
                    </a:r>
                    <a:r>
                      <a:rPr lang="es-ES" sz="1400" b="1" dirty="0"/>
                      <a:t> </a:t>
                    </a:r>
                    <a:r>
                      <a:rPr lang="es-ES" sz="1400" b="1" dirty="0" err="1"/>
                      <a:t>field</a:t>
                    </a:r>
                    <a:r>
                      <a:rPr lang="es-ES" sz="1400" b="1" dirty="0"/>
                      <a:t> </a:t>
                    </a:r>
                    <a:r>
                      <a:rPr lang="es-ES" sz="1400" b="1" dirty="0" err="1"/>
                      <a:t>measurement</a:t>
                    </a:r>
                    <a:r>
                      <a:rPr lang="es-ES" sz="1400" b="1" dirty="0"/>
                      <a:t> in </a:t>
                    </a:r>
                    <a:r>
                      <a:rPr lang="es-ES" sz="1400" b="1" dirty="0" err="1"/>
                      <a:t>each</a:t>
                    </a:r>
                    <a:r>
                      <a:rPr lang="es-ES" sz="1400" b="1" dirty="0"/>
                      <a:t> </a:t>
                    </a:r>
                    <a:r>
                      <a:rPr lang="es-ES" sz="1400" b="1" dirty="0" err="1"/>
                      <a:t>crystal</a:t>
                    </a:r>
                    <a:endParaRPr lang="es-ES" sz="1400" b="1" dirty="0"/>
                  </a:p>
                </p:txBody>
              </p:sp>
              <p:cxnSp>
                <p:nvCxnSpPr>
                  <p:cNvPr id="236" name="Conector recto de flecha 235"/>
                  <p:cNvCxnSpPr/>
                  <p:nvPr/>
                </p:nvCxnSpPr>
                <p:spPr>
                  <a:xfrm>
                    <a:off x="7019336" y="3605647"/>
                    <a:ext cx="9089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Conector recto de flecha 236"/>
                  <p:cNvCxnSpPr/>
                  <p:nvPr/>
                </p:nvCxnSpPr>
                <p:spPr>
                  <a:xfrm>
                    <a:off x="10770942" y="3664455"/>
                    <a:ext cx="8310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29" name="Imagen 228"/>
                <p:cNvPicPr>
                  <a:picLocks noChangeAspect="1"/>
                </p:cNvPicPr>
                <p:nvPr/>
              </p:nvPicPr>
              <p:blipFill rotWithShape="1">
                <a:blip r:embed="rId15">
                  <a:clrChange>
                    <a:clrFrom>
                      <a:srgbClr val="FFFFFF"/>
                    </a:clrFrom>
                    <a:clrTo>
                      <a:srgbClr val="FFFFFF">
                        <a:alpha val="0"/>
                      </a:srgbClr>
                    </a:clrTo>
                  </a:clrChange>
                  <a:extLst>
                    <a:ext uri="{BEBA8EAE-BF5A-486C-A8C5-ECC9F3942E4B}">
                      <a14:imgProps xmlns:a14="http://schemas.microsoft.com/office/drawing/2010/main">
                        <a14:imgLayer r:embed="rId16">
                          <a14:imgEffect>
                            <a14:backgroundRemoval t="17391" b="93478" l="9375" r="85938">
                              <a14:foregroundMark x1="46094" y1="35870" x2="55469" y2="58696"/>
                            </a14:backgroundRemoval>
                          </a14:imgEffect>
                        </a14:imgLayer>
                      </a14:imgProps>
                    </a:ext>
                    <a:ext uri="{28A0092B-C50C-407E-A947-70E740481C1C}">
                      <a14:useLocalDpi xmlns:a14="http://schemas.microsoft.com/office/drawing/2010/main" val="0"/>
                    </a:ext>
                  </a:extLst>
                </a:blip>
                <a:srcRect t="11388" b="8279"/>
                <a:stretch/>
              </p:blipFill>
              <p:spPr>
                <a:xfrm>
                  <a:off x="10934585" y="3336947"/>
                  <a:ext cx="544387" cy="314325"/>
                </a:xfrm>
                <a:prstGeom prst="rect">
                  <a:avLst/>
                </a:prstGeom>
              </p:spPr>
            </p:pic>
            <p:sp>
              <p:nvSpPr>
                <p:cNvPr id="230" name="Rectángulo 229"/>
                <p:cNvSpPr/>
                <p:nvPr/>
              </p:nvSpPr>
              <p:spPr>
                <a:xfrm flipV="1">
                  <a:off x="11073558" y="3343494"/>
                  <a:ext cx="66912" cy="307777"/>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1" name="Conector recto de flecha 230"/>
                <p:cNvCxnSpPr/>
                <p:nvPr/>
              </p:nvCxnSpPr>
              <p:spPr>
                <a:xfrm flipV="1">
                  <a:off x="10464893" y="2783032"/>
                  <a:ext cx="0" cy="6456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2" name="Rectángulo 231"/>
                <p:cNvSpPr/>
                <p:nvPr/>
              </p:nvSpPr>
              <p:spPr>
                <a:xfrm rot="5400000" flipV="1">
                  <a:off x="10243355" y="3166637"/>
                  <a:ext cx="106896" cy="307777"/>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3" name="Rectángulo 232"/>
                <p:cNvSpPr/>
                <p:nvPr/>
              </p:nvSpPr>
              <p:spPr>
                <a:xfrm rot="5400000" flipV="1">
                  <a:off x="10158218" y="2920429"/>
                  <a:ext cx="277173" cy="307777"/>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21" name="Imagen 220"/>
              <p:cNvPicPr>
                <a:picLocks noChangeAspect="1"/>
              </p:cNvPicPr>
              <p:nvPr/>
            </p:nvPicPr>
            <p:blipFill rotWithShape="1">
              <a:blip r:embed="rId15">
                <a:clrChange>
                  <a:clrFrom>
                    <a:srgbClr val="FFFFFF"/>
                  </a:clrFrom>
                  <a:clrTo>
                    <a:srgbClr val="FFFFFF">
                      <a:alpha val="0"/>
                    </a:srgbClr>
                  </a:clrTo>
                </a:clrChange>
                <a:extLst>
                  <a:ext uri="{BEBA8EAE-BF5A-486C-A8C5-ECC9F3942E4B}">
                    <a14:imgProps xmlns:a14="http://schemas.microsoft.com/office/drawing/2010/main">
                      <a14:imgLayer r:embed="rId16">
                        <a14:imgEffect>
                          <a14:backgroundRemoval t="17391" b="93478" l="9375" r="85938">
                            <a14:foregroundMark x1="46094" y1="35870" x2="55469" y2="58696"/>
                          </a14:backgroundRemoval>
                        </a14:imgEffect>
                      </a14:imgLayer>
                    </a14:imgProps>
                  </a:ext>
                  <a:ext uri="{28A0092B-C50C-407E-A947-70E740481C1C}">
                    <a14:useLocalDpi xmlns:a14="http://schemas.microsoft.com/office/drawing/2010/main" val="0"/>
                  </a:ext>
                </a:extLst>
              </a:blip>
              <a:srcRect t="11388" b="8279"/>
              <a:stretch/>
            </p:blipFill>
            <p:spPr>
              <a:xfrm rot="16200000">
                <a:off x="10022519" y="3495896"/>
                <a:ext cx="544387" cy="314325"/>
              </a:xfrm>
              <a:prstGeom prst="rect">
                <a:avLst/>
              </a:prstGeom>
            </p:spPr>
          </p:pic>
          <p:sp>
            <p:nvSpPr>
              <p:cNvPr id="222" name="Rectángulo 221"/>
              <p:cNvSpPr/>
              <p:nvPr/>
            </p:nvSpPr>
            <p:spPr>
              <a:xfrm rot="5400000" flipV="1">
                <a:off x="10223942" y="3661239"/>
                <a:ext cx="143330" cy="307777"/>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3" name="Rectángulo 222"/>
              <p:cNvSpPr/>
              <p:nvPr/>
            </p:nvSpPr>
            <p:spPr>
              <a:xfrm rot="5400000" flipV="1">
                <a:off x="10179261" y="3409169"/>
                <a:ext cx="232695" cy="307777"/>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pic>
        <p:nvPicPr>
          <p:cNvPr id="272" name="Picture 2" descr="https://www.clpu.es/src/uploads/2023/11/CLPU_SF.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090571" y="1007570"/>
            <a:ext cx="1937431" cy="60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00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E8FB-E8D5-CD72-97EF-F701A84ECF5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90B62C-A6C3-0ADD-2C44-17F163D37FC5}"/>
              </a:ext>
            </a:extLst>
          </p:cNvPr>
          <p:cNvSpPr>
            <a:spLocks noGrp="1"/>
          </p:cNvSpPr>
          <p:nvPr>
            <p:ph idx="1"/>
          </p:nvPr>
        </p:nvSpPr>
        <p:spPr/>
        <p:txBody>
          <a:bodyPr/>
          <a:lstStyle/>
          <a:p>
            <a:pPr>
              <a:lnSpc>
                <a:spcPct val="150000"/>
              </a:lnSpc>
            </a:pPr>
            <a:r>
              <a:rPr lang="en-GB" dirty="0"/>
              <a:t>Capitalizing on extensive experience of instrumentation R&amp;D                   and AI integration:</a:t>
            </a:r>
          </a:p>
          <a:p>
            <a:pPr lvl="1">
              <a:lnSpc>
                <a:spcPct val="150000"/>
              </a:lnSpc>
            </a:pPr>
            <a:r>
              <a:rPr lang="en-GB" dirty="0"/>
              <a:t>Virtual diagnostics to characterize beam and plasma dynamics</a:t>
            </a:r>
          </a:p>
          <a:p>
            <a:pPr lvl="1">
              <a:lnSpc>
                <a:spcPct val="150000"/>
              </a:lnSpc>
            </a:pPr>
            <a:r>
              <a:rPr lang="en-GB" dirty="0"/>
              <a:t>AI algorithms for real-time machine control and optimization</a:t>
            </a:r>
          </a:p>
          <a:p>
            <a:pPr lvl="1">
              <a:lnSpc>
                <a:spcPct val="150000"/>
              </a:lnSpc>
            </a:pPr>
            <a:r>
              <a:rPr lang="en-GB" dirty="0"/>
              <a:t>Closely connected with wider R&amp;D in WP5</a:t>
            </a:r>
          </a:p>
          <a:p>
            <a:pPr>
              <a:lnSpc>
                <a:spcPct val="150000"/>
              </a:lnSpc>
            </a:pPr>
            <a:endParaRPr lang="en-GB" dirty="0"/>
          </a:p>
        </p:txBody>
      </p:sp>
      <p:sp>
        <p:nvSpPr>
          <p:cNvPr id="3" name="Slide Number Placeholder 2">
            <a:extLst>
              <a:ext uri="{FF2B5EF4-FFF2-40B4-BE49-F238E27FC236}">
                <a16:creationId xmlns:a16="http://schemas.microsoft.com/office/drawing/2014/main" id="{A26E6DFC-B72B-91AB-DA9F-5793572984A6}"/>
              </a:ext>
            </a:extLst>
          </p:cNvPr>
          <p:cNvSpPr>
            <a:spLocks noGrp="1"/>
          </p:cNvSpPr>
          <p:nvPr>
            <p:ph type="sldNum" sz="quarter" idx="12"/>
          </p:nvPr>
        </p:nvSpPr>
        <p:spPr/>
        <p:txBody>
          <a:bodyPr/>
          <a:lstStyle/>
          <a:p>
            <a:fld id="{3A3A6714-3D1F-4857-9904-D935B84167FA}" type="slidenum">
              <a:rPr lang="en-GB" smtClean="0"/>
              <a:pPr/>
              <a:t>12</a:t>
            </a:fld>
            <a:endParaRPr lang="en-GB"/>
          </a:p>
        </p:txBody>
      </p:sp>
      <p:sp>
        <p:nvSpPr>
          <p:cNvPr id="4" name="Title 3">
            <a:extLst>
              <a:ext uri="{FF2B5EF4-FFF2-40B4-BE49-F238E27FC236}">
                <a16:creationId xmlns:a16="http://schemas.microsoft.com/office/drawing/2014/main" id="{75820FF0-D5D1-8961-396E-0BF527D6DA2C}"/>
              </a:ext>
            </a:extLst>
          </p:cNvPr>
          <p:cNvSpPr>
            <a:spLocks noGrp="1"/>
          </p:cNvSpPr>
          <p:nvPr>
            <p:ph type="title"/>
          </p:nvPr>
        </p:nvSpPr>
        <p:spPr>
          <a:xfrm>
            <a:off x="2115127" y="0"/>
            <a:ext cx="8606464" cy="1009208"/>
          </a:xfrm>
        </p:spPr>
        <p:txBody>
          <a:bodyPr>
            <a:normAutofit fontScale="90000"/>
          </a:bodyPr>
          <a:lstStyle/>
          <a:p>
            <a:r>
              <a:rPr lang="en-GB" dirty="0"/>
              <a:t>Task 5.3 - Development of virtual instrumentation and AI-driven control systems</a:t>
            </a:r>
          </a:p>
        </p:txBody>
      </p:sp>
      <p:sp>
        <p:nvSpPr>
          <p:cNvPr id="6" name="Footer Placeholder 4">
            <a:extLst>
              <a:ext uri="{FF2B5EF4-FFF2-40B4-BE49-F238E27FC236}">
                <a16:creationId xmlns:a16="http://schemas.microsoft.com/office/drawing/2014/main" id="{0E583110-2A29-2A7C-05A9-1A5BD400F703}"/>
              </a:ext>
            </a:extLst>
          </p:cNvPr>
          <p:cNvSpPr>
            <a:spLocks noGrp="1"/>
          </p:cNvSpPr>
          <p:nvPr>
            <p:ph type="ftr" sz="quarter" idx="13"/>
          </p:nvPr>
        </p:nvSpPr>
        <p:spPr>
          <a:xfrm>
            <a:off x="410544" y="6462572"/>
            <a:ext cx="4114800" cy="365125"/>
          </a:xfrm>
        </p:spPr>
        <p:txBody>
          <a:bodyPr/>
          <a:lstStyle/>
          <a:p>
            <a:pPr algn="l"/>
            <a:r>
              <a:rPr lang="en-GB" dirty="0"/>
              <a:t>Carsten P. Welsch</a:t>
            </a:r>
          </a:p>
        </p:txBody>
      </p:sp>
    </p:spTree>
    <p:extLst>
      <p:ext uri="{BB962C8B-B14F-4D97-AF65-F5344CB8AC3E}">
        <p14:creationId xmlns:p14="http://schemas.microsoft.com/office/powerpoint/2010/main" val="351396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8E258-3F51-456C-D767-7087B1093A4C}"/>
            </a:ext>
          </a:extLst>
        </p:cNvPr>
        <p:cNvGrpSpPr/>
        <p:nvPr/>
      </p:nvGrpSpPr>
      <p:grpSpPr>
        <a:xfrm>
          <a:off x="0" y="0"/>
          <a:ext cx="0" cy="0"/>
          <a:chOff x="0" y="0"/>
          <a:chExt cx="0" cy="0"/>
        </a:xfrm>
      </p:grpSpPr>
      <p:pic>
        <p:nvPicPr>
          <p:cNvPr id="19" name="Picture 18" descr="A computer screen shot of a machine&#10;&#10;AI-generated content may be incorrect.">
            <a:extLst>
              <a:ext uri="{FF2B5EF4-FFF2-40B4-BE49-F238E27FC236}">
                <a16:creationId xmlns:a16="http://schemas.microsoft.com/office/drawing/2014/main" id="{56514777-CDAD-BC27-FCF2-7BF3A168F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196" y="3296028"/>
            <a:ext cx="8998476" cy="2743438"/>
          </a:xfrm>
          <a:prstGeom prst="rect">
            <a:avLst/>
          </a:prstGeom>
        </p:spPr>
      </p:pic>
      <p:sp>
        <p:nvSpPr>
          <p:cNvPr id="2" name="Rectangle 1">
            <a:extLst>
              <a:ext uri="{FF2B5EF4-FFF2-40B4-BE49-F238E27FC236}">
                <a16:creationId xmlns:a16="http://schemas.microsoft.com/office/drawing/2014/main" id="{2B192CF2-FE58-36A0-1B1C-801E10C3FD99}"/>
              </a:ext>
            </a:extLst>
          </p:cNvPr>
          <p:cNvSpPr/>
          <p:nvPr/>
        </p:nvSpPr>
        <p:spPr>
          <a:xfrm>
            <a:off x="2979964" y="3494314"/>
            <a:ext cx="1249878"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901BC229-301E-6BA5-B40E-8743380F5FAB}"/>
              </a:ext>
            </a:extLst>
          </p:cNvPr>
          <p:cNvSpPr>
            <a:spLocks noGrp="1"/>
          </p:cNvSpPr>
          <p:nvPr>
            <p:ph type="sldNum" sz="quarter" idx="12"/>
          </p:nvPr>
        </p:nvSpPr>
        <p:spPr/>
        <p:txBody>
          <a:bodyPr/>
          <a:lstStyle/>
          <a:p>
            <a:fld id="{3A3A6714-3D1F-4857-9904-D935B84167FA}" type="slidenum">
              <a:rPr lang="en-GB" smtClean="0"/>
              <a:pPr/>
              <a:t>13</a:t>
            </a:fld>
            <a:endParaRPr lang="en-GB"/>
          </a:p>
        </p:txBody>
      </p:sp>
      <p:sp>
        <p:nvSpPr>
          <p:cNvPr id="4" name="Title 3">
            <a:extLst>
              <a:ext uri="{FF2B5EF4-FFF2-40B4-BE49-F238E27FC236}">
                <a16:creationId xmlns:a16="http://schemas.microsoft.com/office/drawing/2014/main" id="{5F5AA165-C92A-7C80-616E-9F7C7398F56E}"/>
              </a:ext>
            </a:extLst>
          </p:cNvPr>
          <p:cNvSpPr>
            <a:spLocks noGrp="1"/>
          </p:cNvSpPr>
          <p:nvPr>
            <p:ph type="title"/>
          </p:nvPr>
        </p:nvSpPr>
        <p:spPr/>
        <p:txBody>
          <a:bodyPr>
            <a:normAutofit/>
          </a:bodyPr>
          <a:lstStyle/>
          <a:p>
            <a:r>
              <a:rPr lang="en-GB" dirty="0"/>
              <a:t>Virtual Diagnostics</a:t>
            </a:r>
          </a:p>
        </p:txBody>
      </p:sp>
      <p:sp>
        <p:nvSpPr>
          <p:cNvPr id="18" name="Rectangle 17">
            <a:extLst>
              <a:ext uri="{FF2B5EF4-FFF2-40B4-BE49-F238E27FC236}">
                <a16:creationId xmlns:a16="http://schemas.microsoft.com/office/drawing/2014/main" id="{4009A461-440B-E657-4774-38AF55158CF4}"/>
              </a:ext>
            </a:extLst>
          </p:cNvPr>
          <p:cNvSpPr/>
          <p:nvPr/>
        </p:nvSpPr>
        <p:spPr>
          <a:xfrm>
            <a:off x="838201" y="1180494"/>
            <a:ext cx="6281690" cy="3023905"/>
          </a:xfrm>
          <a:prstGeom prst="rect">
            <a:avLst/>
          </a:prstGeom>
        </p:spPr>
        <p:txBody>
          <a:bodyPr wrap="square">
            <a:spAutoFit/>
          </a:bodyPr>
          <a:lstStyle/>
          <a:p>
            <a:pPr>
              <a:spcAft>
                <a:spcPts val="1200"/>
              </a:spcAft>
            </a:pPr>
            <a:r>
              <a:rPr lang="en-GB" sz="2400" dirty="0"/>
              <a:t>A computational tool based on deep learning that can be used to predict a diagnostic output:</a:t>
            </a:r>
          </a:p>
          <a:p>
            <a:pPr marL="342900" indent="-342900">
              <a:spcAft>
                <a:spcPts val="500"/>
              </a:spcAft>
              <a:buFont typeface="Arial" panose="020B0604020202020204" pitchFamily="34" charset="0"/>
              <a:buChar char="•"/>
            </a:pPr>
            <a:r>
              <a:rPr lang="en-GB" sz="2400" dirty="0"/>
              <a:t>Non-invasive</a:t>
            </a:r>
          </a:p>
          <a:p>
            <a:pPr marL="342900" indent="-342900">
              <a:spcAft>
                <a:spcPts val="500"/>
              </a:spcAft>
              <a:buFont typeface="Arial" panose="020B0604020202020204" pitchFamily="34" charset="0"/>
              <a:buChar char="•"/>
            </a:pPr>
            <a:r>
              <a:rPr lang="en-GB" sz="2400" dirty="0"/>
              <a:t>Online monitoring</a:t>
            </a:r>
          </a:p>
          <a:p>
            <a:pPr marL="342900" indent="-342900">
              <a:spcAft>
                <a:spcPts val="500"/>
              </a:spcAft>
              <a:buFont typeface="Arial" panose="020B0604020202020204" pitchFamily="34" charset="0"/>
              <a:buChar char="•"/>
            </a:pPr>
            <a:r>
              <a:rPr lang="en-GB" sz="2400" dirty="0"/>
              <a:t>Measurement at an IP (e.g. plasma injection)</a:t>
            </a:r>
          </a:p>
          <a:p>
            <a:pPr marL="342900" indent="-342900">
              <a:spcAft>
                <a:spcPts val="500"/>
              </a:spcAft>
              <a:buFont typeface="Arial" panose="020B0604020202020204" pitchFamily="34" charset="0"/>
              <a:buChar char="•"/>
            </a:pPr>
            <a:r>
              <a:rPr lang="en-GB" sz="2400" dirty="0"/>
              <a:t>Simple measurement to complex output (e.g. profile to 4D emittance)</a:t>
            </a:r>
          </a:p>
        </p:txBody>
      </p:sp>
      <p:grpSp>
        <p:nvGrpSpPr>
          <p:cNvPr id="12" name="Group 11">
            <a:extLst>
              <a:ext uri="{FF2B5EF4-FFF2-40B4-BE49-F238E27FC236}">
                <a16:creationId xmlns:a16="http://schemas.microsoft.com/office/drawing/2014/main" id="{A8027A15-15CC-CB54-53E6-7C7977F4182A}"/>
              </a:ext>
            </a:extLst>
          </p:cNvPr>
          <p:cNvGrpSpPr/>
          <p:nvPr/>
        </p:nvGrpSpPr>
        <p:grpSpPr>
          <a:xfrm>
            <a:off x="5784785" y="4667747"/>
            <a:ext cx="1547872" cy="1588168"/>
            <a:chOff x="5113336" y="1180755"/>
            <a:chExt cx="2251769" cy="2310391"/>
          </a:xfrm>
        </p:grpSpPr>
        <p:pic>
          <p:nvPicPr>
            <p:cNvPr id="8" name="Picture 7">
              <a:extLst>
                <a:ext uri="{FF2B5EF4-FFF2-40B4-BE49-F238E27FC236}">
                  <a16:creationId xmlns:a16="http://schemas.microsoft.com/office/drawing/2014/main" id="{26D0CD44-6A23-0E68-992B-6B5654234ED4}"/>
                </a:ext>
              </a:extLst>
            </p:cNvPr>
            <p:cNvPicPr>
              <a:picLocks noChangeAspect="1"/>
            </p:cNvPicPr>
            <p:nvPr/>
          </p:nvPicPr>
          <p:blipFill>
            <a:blip r:embed="rId3"/>
            <a:srcRect l="-132" t="14727" r="66708" b="16684"/>
            <a:stretch/>
          </p:blipFill>
          <p:spPr>
            <a:xfrm>
              <a:off x="5113336" y="1180755"/>
              <a:ext cx="2251769" cy="2310391"/>
            </a:xfrm>
            <a:prstGeom prst="rect">
              <a:avLst/>
            </a:prstGeom>
            <a:ln>
              <a:noFill/>
            </a:ln>
            <a:effectLst/>
          </p:spPr>
        </p:pic>
        <p:sp>
          <p:nvSpPr>
            <p:cNvPr id="9" name="Rectangle 8">
              <a:extLst>
                <a:ext uri="{FF2B5EF4-FFF2-40B4-BE49-F238E27FC236}">
                  <a16:creationId xmlns:a16="http://schemas.microsoft.com/office/drawing/2014/main" id="{F7D67535-EC4D-BCC5-E8BB-E43B2528298A}"/>
                </a:ext>
              </a:extLst>
            </p:cNvPr>
            <p:cNvSpPr/>
            <p:nvPr/>
          </p:nvSpPr>
          <p:spPr>
            <a:xfrm>
              <a:off x="6480700" y="1225145"/>
              <a:ext cx="221942" cy="177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E3079D43-6B5E-DE81-E325-C6AA80BAAADE}"/>
              </a:ext>
            </a:extLst>
          </p:cNvPr>
          <p:cNvGrpSpPr/>
          <p:nvPr/>
        </p:nvGrpSpPr>
        <p:grpSpPr>
          <a:xfrm>
            <a:off x="9554565" y="1180494"/>
            <a:ext cx="1466798" cy="1588170"/>
            <a:chOff x="8442664" y="3807871"/>
            <a:chExt cx="2133824" cy="2310391"/>
          </a:xfrm>
        </p:grpSpPr>
        <p:pic>
          <p:nvPicPr>
            <p:cNvPr id="6" name="Picture 5">
              <a:extLst>
                <a:ext uri="{FF2B5EF4-FFF2-40B4-BE49-F238E27FC236}">
                  <a16:creationId xmlns:a16="http://schemas.microsoft.com/office/drawing/2014/main" id="{00D1AF6B-EF4E-B01E-D810-CA5270B02749}"/>
                </a:ext>
              </a:extLst>
            </p:cNvPr>
            <p:cNvPicPr>
              <a:picLocks noChangeAspect="1"/>
            </p:cNvPicPr>
            <p:nvPr/>
          </p:nvPicPr>
          <p:blipFill>
            <a:blip r:embed="rId3"/>
            <a:srcRect l="66630" t="14727" r="1697" b="16684"/>
            <a:stretch/>
          </p:blipFill>
          <p:spPr>
            <a:xfrm>
              <a:off x="8442664" y="3807871"/>
              <a:ext cx="2133824" cy="2310391"/>
            </a:xfrm>
            <a:prstGeom prst="rect">
              <a:avLst/>
            </a:prstGeom>
            <a:ln>
              <a:noFill/>
            </a:ln>
            <a:effectLst/>
          </p:spPr>
        </p:pic>
        <p:sp>
          <p:nvSpPr>
            <p:cNvPr id="14" name="Rectangle 13">
              <a:extLst>
                <a:ext uri="{FF2B5EF4-FFF2-40B4-BE49-F238E27FC236}">
                  <a16:creationId xmlns:a16="http://schemas.microsoft.com/office/drawing/2014/main" id="{5FF63001-6D82-A1DE-89F0-F152A3B56F2A}"/>
                </a:ext>
              </a:extLst>
            </p:cNvPr>
            <p:cNvSpPr/>
            <p:nvPr/>
          </p:nvSpPr>
          <p:spPr>
            <a:xfrm>
              <a:off x="9896074" y="3846342"/>
              <a:ext cx="221942" cy="177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26E02CCE-D941-83CE-01DE-47C666B63454}"/>
              </a:ext>
            </a:extLst>
          </p:cNvPr>
          <p:cNvGrpSpPr/>
          <p:nvPr/>
        </p:nvGrpSpPr>
        <p:grpSpPr>
          <a:xfrm>
            <a:off x="7666658" y="4820294"/>
            <a:ext cx="1513412" cy="1588168"/>
            <a:chOff x="7365105" y="1180755"/>
            <a:chExt cx="2201638" cy="2310391"/>
          </a:xfrm>
        </p:grpSpPr>
        <p:pic>
          <p:nvPicPr>
            <p:cNvPr id="21" name="Picture 20">
              <a:extLst>
                <a:ext uri="{FF2B5EF4-FFF2-40B4-BE49-F238E27FC236}">
                  <a16:creationId xmlns:a16="http://schemas.microsoft.com/office/drawing/2014/main" id="{D350B67A-E406-5230-DBAB-1935C3C7EB01}"/>
                </a:ext>
              </a:extLst>
            </p:cNvPr>
            <p:cNvPicPr>
              <a:picLocks noChangeAspect="1"/>
            </p:cNvPicPr>
            <p:nvPr/>
          </p:nvPicPr>
          <p:blipFill>
            <a:blip r:embed="rId3"/>
            <a:srcRect l="33292" t="14727" r="34029" b="16684"/>
            <a:stretch/>
          </p:blipFill>
          <p:spPr>
            <a:xfrm>
              <a:off x="7365105" y="1180755"/>
              <a:ext cx="2201638" cy="2310391"/>
            </a:xfrm>
            <a:prstGeom prst="rect">
              <a:avLst/>
            </a:prstGeom>
            <a:ln>
              <a:noFill/>
            </a:ln>
            <a:effectLst/>
          </p:spPr>
        </p:pic>
        <p:sp>
          <p:nvSpPr>
            <p:cNvPr id="23" name="Rectangle 22">
              <a:extLst>
                <a:ext uri="{FF2B5EF4-FFF2-40B4-BE49-F238E27FC236}">
                  <a16:creationId xmlns:a16="http://schemas.microsoft.com/office/drawing/2014/main" id="{9606C2DD-85D2-AD73-A2F3-95577F7873C1}"/>
                </a:ext>
              </a:extLst>
            </p:cNvPr>
            <p:cNvSpPr/>
            <p:nvPr/>
          </p:nvSpPr>
          <p:spPr>
            <a:xfrm>
              <a:off x="8888032" y="1226623"/>
              <a:ext cx="221942" cy="177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Graphic 24" descr="Artificial Intelligence outline">
            <a:extLst>
              <a:ext uri="{FF2B5EF4-FFF2-40B4-BE49-F238E27FC236}">
                <a16:creationId xmlns:a16="http://schemas.microsoft.com/office/drawing/2014/main" id="{D702469C-B357-24B7-895A-042E80A52D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966164" y="1517379"/>
            <a:ext cx="914400" cy="914400"/>
          </a:xfrm>
          <a:prstGeom prst="rect">
            <a:avLst/>
          </a:prstGeom>
        </p:spPr>
      </p:pic>
      <p:cxnSp>
        <p:nvCxnSpPr>
          <p:cNvPr id="27" name="Straight Arrow Connector 26">
            <a:extLst>
              <a:ext uri="{FF2B5EF4-FFF2-40B4-BE49-F238E27FC236}">
                <a16:creationId xmlns:a16="http://schemas.microsoft.com/office/drawing/2014/main" id="{A7C36A96-4D6F-13F0-2EC1-6048B62FE551}"/>
              </a:ext>
            </a:extLst>
          </p:cNvPr>
          <p:cNvCxnSpPr>
            <a:cxnSpLocks/>
          </p:cNvCxnSpPr>
          <p:nvPr/>
        </p:nvCxnSpPr>
        <p:spPr>
          <a:xfrm flipV="1">
            <a:off x="7740522" y="2439943"/>
            <a:ext cx="552214" cy="1438483"/>
          </a:xfrm>
          <a:prstGeom prst="straightConnector1">
            <a:avLst/>
          </a:prstGeom>
          <a:ln w="57150">
            <a:solidFill>
              <a:srgbClr val="2C398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4B77511-6674-9F2B-F63E-0C8ADFAADB28}"/>
              </a:ext>
            </a:extLst>
          </p:cNvPr>
          <p:cNvCxnSpPr>
            <a:cxnSpLocks/>
            <a:endCxn id="6" idx="1"/>
          </p:cNvCxnSpPr>
          <p:nvPr/>
        </p:nvCxnSpPr>
        <p:spPr>
          <a:xfrm>
            <a:off x="8917222" y="1974579"/>
            <a:ext cx="637343" cy="0"/>
          </a:xfrm>
          <a:prstGeom prst="straightConnector1">
            <a:avLst/>
          </a:prstGeom>
          <a:ln w="57150">
            <a:solidFill>
              <a:srgbClr val="2C398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71E223C-0F13-57EB-3128-F54F7D5B4D9D}"/>
              </a:ext>
            </a:extLst>
          </p:cNvPr>
          <p:cNvCxnSpPr>
            <a:cxnSpLocks/>
          </p:cNvCxnSpPr>
          <p:nvPr/>
        </p:nvCxnSpPr>
        <p:spPr>
          <a:xfrm flipV="1">
            <a:off x="6800997" y="4358936"/>
            <a:ext cx="221240" cy="400341"/>
          </a:xfrm>
          <a:prstGeom prst="straightConnector1">
            <a:avLst/>
          </a:prstGeom>
          <a:ln w="57150">
            <a:solidFill>
              <a:srgbClr val="2C3982"/>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560BABBC-A0CF-E5DC-DBC7-159C1F5591FB}"/>
              </a:ext>
            </a:extLst>
          </p:cNvPr>
          <p:cNvSpPr>
            <a:spLocks noGrp="1"/>
          </p:cNvSpPr>
          <p:nvPr>
            <p:ph type="ftr" sz="quarter" idx="13"/>
          </p:nvPr>
        </p:nvSpPr>
        <p:spPr>
          <a:xfrm>
            <a:off x="410544" y="6462572"/>
            <a:ext cx="4114800" cy="365125"/>
          </a:xfrm>
        </p:spPr>
        <p:txBody>
          <a:bodyPr/>
          <a:lstStyle/>
          <a:p>
            <a:pPr algn="l"/>
            <a:r>
              <a:rPr lang="en-GB" dirty="0"/>
              <a:t>Carsten P. Welsch</a:t>
            </a:r>
          </a:p>
        </p:txBody>
      </p:sp>
    </p:spTree>
    <p:extLst>
      <p:ext uri="{BB962C8B-B14F-4D97-AF65-F5344CB8AC3E}">
        <p14:creationId xmlns:p14="http://schemas.microsoft.com/office/powerpoint/2010/main" val="93171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208C1-466E-4350-5E1B-5E1E06BBB16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1B3A80-2E5E-61E3-0ABB-E1CE9D43DD7F}"/>
              </a:ext>
            </a:extLst>
          </p:cNvPr>
          <p:cNvSpPr>
            <a:spLocks noGrp="1"/>
          </p:cNvSpPr>
          <p:nvPr>
            <p:ph type="sldNum" sz="quarter" idx="12"/>
          </p:nvPr>
        </p:nvSpPr>
        <p:spPr>
          <a:xfrm>
            <a:off x="9111673" y="6219531"/>
            <a:ext cx="2743200" cy="365125"/>
          </a:xfrm>
        </p:spPr>
        <p:txBody>
          <a:bodyPr/>
          <a:lstStyle/>
          <a:p>
            <a:fld id="{3A3A6714-3D1F-4857-9904-D935B84167FA}" type="slidenum">
              <a:rPr lang="en-GB" smtClean="0"/>
              <a:pPr/>
              <a:t>14</a:t>
            </a:fld>
            <a:endParaRPr lang="en-GB"/>
          </a:p>
        </p:txBody>
      </p:sp>
      <p:sp>
        <p:nvSpPr>
          <p:cNvPr id="4" name="Title 3">
            <a:extLst>
              <a:ext uri="{FF2B5EF4-FFF2-40B4-BE49-F238E27FC236}">
                <a16:creationId xmlns:a16="http://schemas.microsoft.com/office/drawing/2014/main" id="{C32E5D7D-90A9-59A5-34F6-5C686D5DC1CC}"/>
              </a:ext>
            </a:extLst>
          </p:cNvPr>
          <p:cNvSpPr>
            <a:spLocks noGrp="1"/>
          </p:cNvSpPr>
          <p:nvPr>
            <p:ph type="title"/>
          </p:nvPr>
        </p:nvSpPr>
        <p:spPr/>
        <p:txBody>
          <a:bodyPr>
            <a:normAutofit/>
          </a:bodyPr>
          <a:lstStyle/>
          <a:p>
            <a:r>
              <a:rPr lang="en-GB" dirty="0"/>
              <a:t>AI-driven control systems</a:t>
            </a:r>
          </a:p>
        </p:txBody>
      </p:sp>
      <p:sp>
        <p:nvSpPr>
          <p:cNvPr id="18" name="Rectangle 17">
            <a:extLst>
              <a:ext uri="{FF2B5EF4-FFF2-40B4-BE49-F238E27FC236}">
                <a16:creationId xmlns:a16="http://schemas.microsoft.com/office/drawing/2014/main" id="{2F5B3895-ADE5-3B69-9121-3FE30A6F59E9}"/>
              </a:ext>
            </a:extLst>
          </p:cNvPr>
          <p:cNvSpPr/>
          <p:nvPr/>
        </p:nvSpPr>
        <p:spPr>
          <a:xfrm>
            <a:off x="838201" y="1318733"/>
            <a:ext cx="6539143" cy="2769989"/>
          </a:xfrm>
          <a:prstGeom prst="rect">
            <a:avLst/>
          </a:prstGeom>
        </p:spPr>
        <p:txBody>
          <a:bodyPr wrap="square">
            <a:spAutoFit/>
          </a:bodyPr>
          <a:lstStyle/>
          <a:p>
            <a:pPr>
              <a:spcAft>
                <a:spcPts val="1200"/>
              </a:spcAft>
            </a:pPr>
            <a:r>
              <a:rPr lang="en-GB" sz="2400" dirty="0"/>
              <a:t>Reinforcement learning agents are used frequently, trained to autonomously optimize accelerators:</a:t>
            </a:r>
          </a:p>
          <a:p>
            <a:pPr marL="342900" indent="-342900">
              <a:spcAft>
                <a:spcPts val="1200"/>
              </a:spcAft>
              <a:buFont typeface="Arial" panose="020B0604020202020204" pitchFamily="34" charset="0"/>
              <a:buChar char="•"/>
            </a:pPr>
            <a:r>
              <a:rPr lang="en-GB" sz="2400" dirty="0"/>
              <a:t>Trained on single accelerator components</a:t>
            </a:r>
          </a:p>
          <a:p>
            <a:pPr marL="342900" indent="-342900">
              <a:spcAft>
                <a:spcPts val="1200"/>
              </a:spcAft>
              <a:buFont typeface="Arial" panose="020B0604020202020204" pitchFamily="34" charset="0"/>
              <a:buChar char="•"/>
            </a:pPr>
            <a:r>
              <a:rPr lang="en-GB" sz="2400" dirty="0"/>
              <a:t>Real-time control and feedback</a:t>
            </a:r>
          </a:p>
          <a:p>
            <a:pPr marL="342900" indent="-342900">
              <a:spcAft>
                <a:spcPts val="1200"/>
              </a:spcAft>
              <a:buFont typeface="Arial" panose="020B0604020202020204" pitchFamily="34" charset="0"/>
              <a:buChar char="•"/>
            </a:pPr>
            <a:r>
              <a:rPr lang="en-GB" sz="2400" dirty="0"/>
              <a:t>Integration of agent networks and “Agentic AI” as next step</a:t>
            </a:r>
          </a:p>
        </p:txBody>
      </p:sp>
      <p:pic>
        <p:nvPicPr>
          <p:cNvPr id="2" name="Picture 1">
            <a:extLst>
              <a:ext uri="{FF2B5EF4-FFF2-40B4-BE49-F238E27FC236}">
                <a16:creationId xmlns:a16="http://schemas.microsoft.com/office/drawing/2014/main" id="{4C71C20C-95F7-4B04-D4C9-7ADA1782A8FE}"/>
              </a:ext>
            </a:extLst>
          </p:cNvPr>
          <p:cNvPicPr>
            <a:picLocks noChangeAspect="1"/>
          </p:cNvPicPr>
          <p:nvPr/>
        </p:nvPicPr>
        <p:blipFill>
          <a:blip r:embed="rId2"/>
          <a:stretch>
            <a:fillRect/>
          </a:stretch>
        </p:blipFill>
        <p:spPr>
          <a:xfrm>
            <a:off x="7833789" y="1318733"/>
            <a:ext cx="3520196" cy="272914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896D3BC-5841-456A-D69D-EB40328E86DA}"/>
              </a:ext>
            </a:extLst>
          </p:cNvPr>
          <p:cNvSpPr txBox="1"/>
          <p:nvPr/>
        </p:nvSpPr>
        <p:spPr>
          <a:xfrm>
            <a:off x="1398455" y="4309212"/>
            <a:ext cx="10101834" cy="2092881"/>
          </a:xfrm>
          <a:prstGeom prst="rect">
            <a:avLst/>
          </a:prstGeom>
          <a:noFill/>
        </p:spPr>
        <p:txBody>
          <a:bodyPr wrap="square">
            <a:spAutoFit/>
          </a:bodyPr>
          <a:lstStyle/>
          <a:p>
            <a:pPr algn="l"/>
            <a:r>
              <a:rPr lang="en-GB"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D5.3: </a:t>
            </a:r>
            <a:r>
              <a:rPr lang="en-GB" sz="2400" b="0" i="0" u="none" strike="noStrike" baseline="0" dirty="0">
                <a:latin typeface="Calibri" panose="020F0502020204030204" pitchFamily="34" charset="0"/>
              </a:rPr>
              <a:t>Report on virtual diagnostics suite for plasma accelerators</a:t>
            </a:r>
          </a:p>
          <a:p>
            <a:pPr algn="l"/>
            <a:r>
              <a:rPr lang="en-GB" sz="2400" b="1" dirty="0">
                <a:solidFill>
                  <a:srgbClr val="000000"/>
                </a:solidFill>
                <a:latin typeface="Calibri" panose="020F0502020204030204" pitchFamily="34" charset="0"/>
                <a:ea typeface="Calibri" panose="020F0502020204030204" pitchFamily="34" charset="0"/>
                <a:cs typeface="Calibri" panose="020F0502020204030204" pitchFamily="34" charset="0"/>
              </a:rPr>
              <a:t>D5.4: </a:t>
            </a:r>
            <a:r>
              <a:rPr lang="en-GB" sz="2400" b="0" i="0" u="none" strike="noStrike" baseline="0" dirty="0">
                <a:latin typeface="Calibri" panose="020F0502020204030204" pitchFamily="34" charset="0"/>
              </a:rPr>
              <a:t>Report on predictive algorithm, benchmarked through experiments</a:t>
            </a:r>
          </a:p>
          <a:p>
            <a:pPr algn="l"/>
            <a:endParaRPr lang="en-GB" sz="10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l"/>
            <a:r>
              <a:rPr lang="en-GB"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M31: </a:t>
            </a:r>
            <a:r>
              <a:rPr lang="en-GB"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Report on transverse diagnostic design.</a:t>
            </a:r>
          </a:p>
          <a:p>
            <a:pPr algn="l"/>
            <a:r>
              <a:rPr lang="en-GB"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M32: </a:t>
            </a:r>
            <a:r>
              <a:rPr lang="en-GB"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Report on longitudinal diagnostic design. </a:t>
            </a:r>
          </a:p>
          <a:p>
            <a:pPr algn="l"/>
            <a:endParaRPr lang="en-GB"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4">
            <a:extLst>
              <a:ext uri="{FF2B5EF4-FFF2-40B4-BE49-F238E27FC236}">
                <a16:creationId xmlns:a16="http://schemas.microsoft.com/office/drawing/2014/main" id="{0A462AA2-6F47-2908-3FD1-D9088C06E597}"/>
              </a:ext>
            </a:extLst>
          </p:cNvPr>
          <p:cNvSpPr>
            <a:spLocks noGrp="1"/>
          </p:cNvSpPr>
          <p:nvPr>
            <p:ph type="ftr" sz="quarter" idx="13"/>
          </p:nvPr>
        </p:nvSpPr>
        <p:spPr>
          <a:xfrm>
            <a:off x="410544" y="6462572"/>
            <a:ext cx="4114800" cy="365125"/>
          </a:xfrm>
        </p:spPr>
        <p:txBody>
          <a:bodyPr/>
          <a:lstStyle/>
          <a:p>
            <a:pPr algn="l"/>
            <a:r>
              <a:rPr lang="en-GB" dirty="0"/>
              <a:t>Carsten P. Welsch</a:t>
            </a:r>
          </a:p>
        </p:txBody>
      </p:sp>
    </p:spTree>
    <p:extLst>
      <p:ext uri="{BB962C8B-B14F-4D97-AF65-F5344CB8AC3E}">
        <p14:creationId xmlns:p14="http://schemas.microsoft.com/office/powerpoint/2010/main" val="35723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5B95B8-0268-3536-43B7-8401869831CD}"/>
              </a:ext>
            </a:extLst>
          </p:cNvPr>
          <p:cNvSpPr>
            <a:spLocks noGrp="1"/>
          </p:cNvSpPr>
          <p:nvPr>
            <p:ph type="sldNum" sz="quarter" idx="12"/>
          </p:nvPr>
        </p:nvSpPr>
        <p:spPr/>
        <p:txBody>
          <a:bodyPr/>
          <a:lstStyle/>
          <a:p>
            <a:fld id="{3A3A6714-3D1F-4857-9904-D935B84167FA}" type="slidenum">
              <a:rPr lang="en-GB" smtClean="0"/>
              <a:pPr/>
              <a:t>15</a:t>
            </a:fld>
            <a:endParaRPr lang="en-GB"/>
          </a:p>
        </p:txBody>
      </p:sp>
      <p:sp>
        <p:nvSpPr>
          <p:cNvPr id="4" name="Title 3">
            <a:extLst>
              <a:ext uri="{FF2B5EF4-FFF2-40B4-BE49-F238E27FC236}">
                <a16:creationId xmlns:a16="http://schemas.microsoft.com/office/drawing/2014/main" id="{E20A37B8-8A6E-E114-0B4C-3E85094B5072}"/>
              </a:ext>
            </a:extLst>
          </p:cNvPr>
          <p:cNvSpPr>
            <a:spLocks noGrp="1"/>
          </p:cNvSpPr>
          <p:nvPr>
            <p:ph type="title"/>
          </p:nvPr>
        </p:nvSpPr>
        <p:spPr/>
        <p:txBody>
          <a:bodyPr/>
          <a:lstStyle/>
          <a:p>
            <a:r>
              <a:rPr lang="en-US" dirty="0"/>
              <a:t>Charge Monitor</a:t>
            </a:r>
          </a:p>
        </p:txBody>
      </p:sp>
      <p:sp>
        <p:nvSpPr>
          <p:cNvPr id="5" name="Footer Placeholder 4">
            <a:extLst>
              <a:ext uri="{FF2B5EF4-FFF2-40B4-BE49-F238E27FC236}">
                <a16:creationId xmlns:a16="http://schemas.microsoft.com/office/drawing/2014/main" id="{5AB9275D-A5CE-7030-3114-0DCEACA5A5E1}"/>
              </a:ext>
            </a:extLst>
          </p:cNvPr>
          <p:cNvSpPr>
            <a:spLocks noGrp="1"/>
          </p:cNvSpPr>
          <p:nvPr>
            <p:ph type="ftr" sz="quarter" idx="13"/>
          </p:nvPr>
        </p:nvSpPr>
        <p:spPr/>
        <p:txBody>
          <a:bodyPr/>
          <a:lstStyle/>
          <a:p>
            <a:pPr algn="l"/>
            <a:r>
              <a:rPr lang="en-GB" dirty="0"/>
              <a:t>Ilia </a:t>
            </a:r>
            <a:r>
              <a:rPr lang="en-GB" dirty="0" err="1"/>
              <a:t>Zymak</a:t>
            </a:r>
            <a:r>
              <a:rPr lang="en-GB" dirty="0"/>
              <a:t>, ELI Beamlines</a:t>
            </a:r>
          </a:p>
        </p:txBody>
      </p:sp>
      <p:pic>
        <p:nvPicPr>
          <p:cNvPr id="6" name="Content Placeholder 5" descr="A diagram of a computer component&#10;&#10;Description automatically generated">
            <a:extLst>
              <a:ext uri="{FF2B5EF4-FFF2-40B4-BE49-F238E27FC236}">
                <a16:creationId xmlns:a16="http://schemas.microsoft.com/office/drawing/2014/main" id="{B7DA0C8E-5423-DAAF-98CB-3460A23C1C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2364" y="1326396"/>
            <a:ext cx="7024254" cy="5031920"/>
          </a:xfrm>
          <a:prstGeom prst="rect">
            <a:avLst/>
          </a:prstGeom>
        </p:spPr>
      </p:pic>
    </p:spTree>
    <p:extLst>
      <p:ext uri="{BB962C8B-B14F-4D97-AF65-F5344CB8AC3E}">
        <p14:creationId xmlns:p14="http://schemas.microsoft.com/office/powerpoint/2010/main" val="186003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F1B94E-9787-D114-07A7-6A6BF6886037}"/>
              </a:ext>
            </a:extLst>
          </p:cNvPr>
          <p:cNvSpPr>
            <a:spLocks noGrp="1"/>
          </p:cNvSpPr>
          <p:nvPr>
            <p:ph type="sldNum" sz="quarter" idx="12"/>
          </p:nvPr>
        </p:nvSpPr>
        <p:spPr/>
        <p:txBody>
          <a:bodyPr/>
          <a:lstStyle/>
          <a:p>
            <a:fld id="{3A3A6714-3D1F-4857-9904-D935B84167FA}" type="slidenum">
              <a:rPr lang="en-GB" smtClean="0"/>
              <a:pPr/>
              <a:t>16</a:t>
            </a:fld>
            <a:endParaRPr lang="en-GB"/>
          </a:p>
        </p:txBody>
      </p:sp>
      <p:sp>
        <p:nvSpPr>
          <p:cNvPr id="4" name="Title 3">
            <a:extLst>
              <a:ext uri="{FF2B5EF4-FFF2-40B4-BE49-F238E27FC236}">
                <a16:creationId xmlns:a16="http://schemas.microsoft.com/office/drawing/2014/main" id="{9CDEEBDD-E3DC-4703-03CD-C880F51930A0}"/>
              </a:ext>
            </a:extLst>
          </p:cNvPr>
          <p:cNvSpPr>
            <a:spLocks noGrp="1"/>
          </p:cNvSpPr>
          <p:nvPr>
            <p:ph type="title"/>
          </p:nvPr>
        </p:nvSpPr>
        <p:spPr/>
        <p:txBody>
          <a:bodyPr/>
          <a:lstStyle/>
          <a:p>
            <a:r>
              <a:rPr lang="en-US" dirty="0"/>
              <a:t>Charge Monitor</a:t>
            </a:r>
          </a:p>
        </p:txBody>
      </p:sp>
      <p:sp>
        <p:nvSpPr>
          <p:cNvPr id="5" name="Footer Placeholder 4">
            <a:extLst>
              <a:ext uri="{FF2B5EF4-FFF2-40B4-BE49-F238E27FC236}">
                <a16:creationId xmlns:a16="http://schemas.microsoft.com/office/drawing/2014/main" id="{A1347485-1E73-3A10-464C-B135C1878C28}"/>
              </a:ext>
            </a:extLst>
          </p:cNvPr>
          <p:cNvSpPr>
            <a:spLocks noGrp="1"/>
          </p:cNvSpPr>
          <p:nvPr>
            <p:ph type="ftr" sz="quarter" idx="13"/>
          </p:nvPr>
        </p:nvSpPr>
        <p:spPr/>
        <p:txBody>
          <a:bodyPr/>
          <a:lstStyle/>
          <a:p>
            <a:pPr algn="l"/>
            <a:r>
              <a:rPr lang="en-GB" dirty="0"/>
              <a:t>Ilia </a:t>
            </a:r>
            <a:r>
              <a:rPr lang="en-GB" dirty="0" err="1"/>
              <a:t>Zymak</a:t>
            </a:r>
            <a:r>
              <a:rPr lang="en-GB" dirty="0"/>
              <a:t>, ELI Beamlines</a:t>
            </a:r>
          </a:p>
        </p:txBody>
      </p:sp>
      <p:pic>
        <p:nvPicPr>
          <p:cNvPr id="6" name="Content Placeholder 5" descr="A machine with a round metal surface&#10;&#10;AI-generated content may be incorrect.">
            <a:extLst>
              <a:ext uri="{FF2B5EF4-FFF2-40B4-BE49-F238E27FC236}">
                <a16:creationId xmlns:a16="http://schemas.microsoft.com/office/drawing/2014/main" id="{443F0CC6-6C06-A077-4787-D3609D12A3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544" y="1366546"/>
            <a:ext cx="6340498" cy="4738688"/>
          </a:xfrm>
          <a:prstGeom prst="rect">
            <a:avLst/>
          </a:prstGeom>
        </p:spPr>
      </p:pic>
      <p:pic>
        <p:nvPicPr>
          <p:cNvPr id="7" name="Picture 6" descr="A graph of a graph&#10;&#10;AI-generated content may be incorrect.">
            <a:extLst>
              <a:ext uri="{FF2B5EF4-FFF2-40B4-BE49-F238E27FC236}">
                <a16:creationId xmlns:a16="http://schemas.microsoft.com/office/drawing/2014/main" id="{5ED321A4-654C-6C97-48CD-5DE7D1B87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280" y="1366546"/>
            <a:ext cx="5235055" cy="3925890"/>
          </a:xfrm>
          <a:prstGeom prst="rect">
            <a:avLst/>
          </a:prstGeom>
        </p:spPr>
      </p:pic>
    </p:spTree>
    <p:extLst>
      <p:ext uri="{BB962C8B-B14F-4D97-AF65-F5344CB8AC3E}">
        <p14:creationId xmlns:p14="http://schemas.microsoft.com/office/powerpoint/2010/main" val="3455905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0A526-943D-3844-3C66-4EE773F7278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28FC63-A0D0-8E4A-E26E-B841B4D7D522}"/>
              </a:ext>
            </a:extLst>
          </p:cNvPr>
          <p:cNvSpPr>
            <a:spLocks noGrp="1"/>
          </p:cNvSpPr>
          <p:nvPr>
            <p:ph idx="1"/>
          </p:nvPr>
        </p:nvSpPr>
        <p:spPr>
          <a:xfrm>
            <a:off x="120941" y="1256526"/>
            <a:ext cx="10515600" cy="5206045"/>
          </a:xfrm>
        </p:spPr>
        <p:txBody>
          <a:bodyPr>
            <a:normAutofit/>
          </a:bodyPr>
          <a:lstStyle/>
          <a:p>
            <a:r>
              <a:rPr lang="en-GB" sz="2000" noProof="0" dirty="0"/>
              <a:t>Electron bunch interacts with thin plasma filament</a:t>
            </a:r>
            <a:br>
              <a:rPr lang="en-GB" sz="2000" noProof="0" dirty="0"/>
            </a:br>
            <a:r>
              <a:rPr lang="en-GB" sz="2000" noProof="0" dirty="0"/>
              <a:t>(generated, e.g. in a gas jet target via a low-power laser pulse)</a:t>
            </a:r>
          </a:p>
          <a:p>
            <a:r>
              <a:rPr lang="en-GB" sz="2000" noProof="0" dirty="0"/>
              <a:t>Utilise recombination/relaxation “afterglow” radiation [1,2]</a:t>
            </a:r>
            <a:br>
              <a:rPr lang="en-GB" sz="2000" noProof="0" dirty="0"/>
            </a:br>
            <a:r>
              <a:rPr lang="en-GB" sz="2000" noProof="0" dirty="0"/>
              <a:t>as diagnostics</a:t>
            </a:r>
          </a:p>
          <a:p>
            <a:r>
              <a:rPr lang="en-GB" sz="2000" noProof="0" dirty="0"/>
              <a:t>Beam-plasma interaction enhances afterglow [3]</a:t>
            </a:r>
          </a:p>
          <a:p>
            <a:endParaRPr lang="en-GB" sz="2000" noProof="0" dirty="0"/>
          </a:p>
          <a:p>
            <a:endParaRPr lang="en-GB" sz="2000" noProof="0" dirty="0"/>
          </a:p>
          <a:p>
            <a:endParaRPr lang="en-GB" sz="2000" noProof="0" dirty="0"/>
          </a:p>
          <a:p>
            <a:endParaRPr lang="en-GB" sz="2000" noProof="0" dirty="0"/>
          </a:p>
          <a:p>
            <a:endParaRPr lang="en-GB" sz="2000" noProof="0" dirty="0"/>
          </a:p>
        </p:txBody>
      </p:sp>
      <p:sp>
        <p:nvSpPr>
          <p:cNvPr id="3" name="Title 2">
            <a:extLst>
              <a:ext uri="{FF2B5EF4-FFF2-40B4-BE49-F238E27FC236}">
                <a16:creationId xmlns:a16="http://schemas.microsoft.com/office/drawing/2014/main" id="{EF4FD9FA-D7E0-DBFD-FCE4-8903F59D4D2A}"/>
              </a:ext>
            </a:extLst>
          </p:cNvPr>
          <p:cNvSpPr>
            <a:spLocks noGrp="1"/>
          </p:cNvSpPr>
          <p:nvPr>
            <p:ph type="title"/>
          </p:nvPr>
        </p:nvSpPr>
        <p:spPr/>
        <p:txBody>
          <a:bodyPr>
            <a:normAutofit fontScale="90000"/>
          </a:bodyPr>
          <a:lstStyle/>
          <a:p>
            <a:r>
              <a:rPr lang="en-GB" noProof="0" dirty="0"/>
              <a:t>Plasma afterglow electron beam metrology</a:t>
            </a:r>
          </a:p>
        </p:txBody>
      </p:sp>
      <p:sp>
        <p:nvSpPr>
          <p:cNvPr id="4" name="Slide Number Placeholder 3">
            <a:extLst>
              <a:ext uri="{FF2B5EF4-FFF2-40B4-BE49-F238E27FC236}">
                <a16:creationId xmlns:a16="http://schemas.microsoft.com/office/drawing/2014/main" id="{CB338B0E-D897-9E7A-4F7D-C5CD1251A2CB}"/>
              </a:ext>
            </a:extLst>
          </p:cNvPr>
          <p:cNvSpPr>
            <a:spLocks noGrp="1"/>
          </p:cNvSpPr>
          <p:nvPr>
            <p:ph type="sldNum" sz="quarter" idx="12"/>
          </p:nvPr>
        </p:nvSpPr>
        <p:spPr/>
        <p:txBody>
          <a:bodyPr/>
          <a:lstStyle/>
          <a:p>
            <a:fld id="{3A3A6714-3D1F-4857-9904-D935B84167FA}" type="slidenum">
              <a:rPr lang="en-GB" noProof="0" smtClean="0"/>
              <a:pPr/>
              <a:t>17</a:t>
            </a:fld>
            <a:endParaRPr lang="en-GB" noProof="0" dirty="0"/>
          </a:p>
        </p:txBody>
      </p:sp>
      <p:pic>
        <p:nvPicPr>
          <p:cNvPr id="7" name="Picture 6">
            <a:extLst>
              <a:ext uri="{FF2B5EF4-FFF2-40B4-BE49-F238E27FC236}">
                <a16:creationId xmlns:a16="http://schemas.microsoft.com/office/drawing/2014/main" id="{7A1CD7A6-8CD0-ECA4-E2BD-41DACE9226E0}"/>
              </a:ext>
            </a:extLst>
          </p:cNvPr>
          <p:cNvPicPr>
            <a:picLocks noChangeAspect="1"/>
          </p:cNvPicPr>
          <p:nvPr/>
        </p:nvPicPr>
        <p:blipFill>
          <a:blip r:embed="rId2"/>
          <a:stretch>
            <a:fillRect/>
          </a:stretch>
        </p:blipFill>
        <p:spPr>
          <a:xfrm>
            <a:off x="7562850" y="1297957"/>
            <a:ext cx="4393623" cy="4767844"/>
          </a:xfrm>
          <a:prstGeom prst="rect">
            <a:avLst/>
          </a:prstGeom>
        </p:spPr>
      </p:pic>
      <p:pic>
        <p:nvPicPr>
          <p:cNvPr id="9" name="Picture 8">
            <a:extLst>
              <a:ext uri="{FF2B5EF4-FFF2-40B4-BE49-F238E27FC236}">
                <a16:creationId xmlns:a16="http://schemas.microsoft.com/office/drawing/2014/main" id="{DE5FB115-8F96-64F7-7CB2-33E89FDF267B}"/>
              </a:ext>
            </a:extLst>
          </p:cNvPr>
          <p:cNvPicPr>
            <a:picLocks noChangeAspect="1"/>
          </p:cNvPicPr>
          <p:nvPr/>
        </p:nvPicPr>
        <p:blipFill>
          <a:blip r:embed="rId3"/>
          <a:stretch>
            <a:fillRect/>
          </a:stretch>
        </p:blipFill>
        <p:spPr>
          <a:xfrm>
            <a:off x="423362" y="3397973"/>
            <a:ext cx="4531654" cy="2411131"/>
          </a:xfrm>
          <a:prstGeom prst="rect">
            <a:avLst/>
          </a:prstGeom>
        </p:spPr>
      </p:pic>
      <p:sp>
        <p:nvSpPr>
          <p:cNvPr id="10" name="TextBox 9">
            <a:extLst>
              <a:ext uri="{FF2B5EF4-FFF2-40B4-BE49-F238E27FC236}">
                <a16:creationId xmlns:a16="http://schemas.microsoft.com/office/drawing/2014/main" id="{E0F7972B-C4F8-F32A-2EDE-A41526BA8D25}"/>
              </a:ext>
            </a:extLst>
          </p:cNvPr>
          <p:cNvSpPr txBox="1"/>
          <p:nvPr/>
        </p:nvSpPr>
        <p:spPr>
          <a:xfrm>
            <a:off x="2581953" y="5959225"/>
            <a:ext cx="8416247" cy="646331"/>
          </a:xfrm>
          <a:prstGeom prst="rect">
            <a:avLst/>
          </a:prstGeom>
          <a:noFill/>
        </p:spPr>
        <p:txBody>
          <a:bodyPr wrap="square" rtlCol="0">
            <a:spAutoFit/>
          </a:bodyPr>
          <a:lstStyle/>
          <a:p>
            <a:r>
              <a:rPr lang="en-GB" sz="900" noProof="0" dirty="0"/>
              <a:t>[1] Oz et al., “Optical Diagnostics for Plasma Wakefield Accelerators”, </a:t>
            </a:r>
            <a:r>
              <a:rPr lang="en-GB" sz="900" noProof="0" dirty="0">
                <a:hlinkClick r:id="rId4">
                  <a:extLst>
                    <a:ext uri="{A12FA001-AC4F-418D-AE19-62706E023703}">
                      <ahyp:hlinkClr xmlns:ahyp="http://schemas.microsoft.com/office/drawing/2018/hyperlinkcolor" val="tx"/>
                    </a:ext>
                  </a:extLst>
                </a:hlinkClick>
              </a:rPr>
              <a:t>https://doi.org/10.1063/1.1842612</a:t>
            </a:r>
            <a:r>
              <a:rPr lang="en-GB" sz="900" noProof="0" dirty="0"/>
              <a:t> </a:t>
            </a:r>
          </a:p>
          <a:p>
            <a:r>
              <a:rPr lang="en-GB" sz="900" noProof="0" dirty="0"/>
              <a:t>[2] Lee et al., “Temporal evolution of the light emitted by a thin, laser-ionized plasma source”, </a:t>
            </a:r>
            <a:r>
              <a:rPr lang="en-GB" sz="900" noProof="0" dirty="0">
                <a:hlinkClick r:id="rId5">
                  <a:extLst>
                    <a:ext uri="{A12FA001-AC4F-418D-AE19-62706E023703}">
                      <ahyp:hlinkClr xmlns:ahyp="http://schemas.microsoft.com/office/drawing/2018/hyperlinkcolor" val="tx"/>
                    </a:ext>
                  </a:extLst>
                </a:hlinkClick>
              </a:rPr>
              <a:t>https://doi.org/10.1063/5.0180416</a:t>
            </a:r>
            <a:endParaRPr lang="en-GB" sz="900" noProof="0" dirty="0"/>
          </a:p>
          <a:p>
            <a:r>
              <a:rPr lang="en-GB" sz="900" noProof="0" dirty="0"/>
              <a:t>[3] Scherkl et al., “Plasma photonic spatiotemporal synchronization of relativistic electron and laser beams”, </a:t>
            </a:r>
            <a:r>
              <a:rPr lang="en-GB" sz="900" noProof="0" dirty="0">
                <a:hlinkClick r:id="rId6">
                  <a:extLst>
                    <a:ext uri="{A12FA001-AC4F-418D-AE19-62706E023703}">
                      <ahyp:hlinkClr xmlns:ahyp="http://schemas.microsoft.com/office/drawing/2018/hyperlinkcolor" val="tx"/>
                    </a:ext>
                  </a:extLst>
                </a:hlinkClick>
              </a:rPr>
              <a:t>https://doi.org/10.1103/PhysRevAccelBeams.25.052803</a:t>
            </a:r>
            <a:r>
              <a:rPr lang="en-GB" sz="900" noProof="0" dirty="0"/>
              <a:t>  </a:t>
            </a:r>
          </a:p>
          <a:p>
            <a:endParaRPr lang="en-GB" sz="900" noProof="0" dirty="0"/>
          </a:p>
        </p:txBody>
      </p:sp>
      <p:sp>
        <p:nvSpPr>
          <p:cNvPr id="11" name="TextBox 10">
            <a:extLst>
              <a:ext uri="{FF2B5EF4-FFF2-40B4-BE49-F238E27FC236}">
                <a16:creationId xmlns:a16="http://schemas.microsoft.com/office/drawing/2014/main" id="{614C525B-1620-73C6-DA36-8F35F94F7F34}"/>
              </a:ext>
            </a:extLst>
          </p:cNvPr>
          <p:cNvSpPr txBox="1"/>
          <p:nvPr/>
        </p:nvSpPr>
        <p:spPr>
          <a:xfrm>
            <a:off x="4974066" y="3859768"/>
            <a:ext cx="1386918" cy="369332"/>
          </a:xfrm>
          <a:prstGeom prst="rect">
            <a:avLst/>
          </a:prstGeom>
          <a:noFill/>
        </p:spPr>
        <p:txBody>
          <a:bodyPr wrap="none" rtlCol="0">
            <a:spAutoFit/>
          </a:bodyPr>
          <a:lstStyle/>
          <a:p>
            <a:r>
              <a:rPr lang="de-DE" b="1" dirty="0">
                <a:sym typeface="Wingdings" panose="05000000000000000000" pitchFamily="2" charset="2"/>
              </a:rPr>
              <a:t> </a:t>
            </a:r>
            <a:r>
              <a:rPr lang="de-DE" b="1" dirty="0" err="1"/>
              <a:t>laser</a:t>
            </a:r>
            <a:r>
              <a:rPr lang="de-DE" b="1" dirty="0"/>
              <a:t> </a:t>
            </a:r>
            <a:r>
              <a:rPr lang="de-DE" b="1" dirty="0" err="1"/>
              <a:t>only</a:t>
            </a:r>
            <a:endParaRPr lang="en-GB" b="1" dirty="0"/>
          </a:p>
        </p:txBody>
      </p:sp>
      <p:sp>
        <p:nvSpPr>
          <p:cNvPr id="12" name="TextBox 11">
            <a:extLst>
              <a:ext uri="{FF2B5EF4-FFF2-40B4-BE49-F238E27FC236}">
                <a16:creationId xmlns:a16="http://schemas.microsoft.com/office/drawing/2014/main" id="{B86D03BF-9292-B360-13E1-14CA97399049}"/>
              </a:ext>
            </a:extLst>
          </p:cNvPr>
          <p:cNvSpPr txBox="1"/>
          <p:nvPr/>
        </p:nvSpPr>
        <p:spPr>
          <a:xfrm>
            <a:off x="4974066" y="4909043"/>
            <a:ext cx="1816523" cy="369332"/>
          </a:xfrm>
          <a:prstGeom prst="rect">
            <a:avLst/>
          </a:prstGeom>
          <a:noFill/>
        </p:spPr>
        <p:txBody>
          <a:bodyPr wrap="none" rtlCol="0">
            <a:spAutoFit/>
          </a:bodyPr>
          <a:lstStyle/>
          <a:p>
            <a:r>
              <a:rPr lang="de-DE" b="1" dirty="0">
                <a:sym typeface="Wingdings" panose="05000000000000000000" pitchFamily="2" charset="2"/>
              </a:rPr>
              <a:t> </a:t>
            </a:r>
            <a:r>
              <a:rPr lang="de-DE" b="1" dirty="0" err="1"/>
              <a:t>laser</a:t>
            </a:r>
            <a:r>
              <a:rPr lang="de-DE" b="1" dirty="0"/>
              <a:t>+ e-beam</a:t>
            </a:r>
            <a:endParaRPr lang="en-GB" b="1" dirty="0"/>
          </a:p>
        </p:txBody>
      </p:sp>
      <p:pic>
        <p:nvPicPr>
          <p:cNvPr id="3074" name="Picture 2">
            <a:extLst>
              <a:ext uri="{FF2B5EF4-FFF2-40B4-BE49-F238E27FC236}">
                <a16:creationId xmlns:a16="http://schemas.microsoft.com/office/drawing/2014/main" id="{D6D3A8A6-17B4-C92E-3927-7522D71D5F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22" y="5809104"/>
            <a:ext cx="1651828" cy="631265"/>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4">
            <a:extLst>
              <a:ext uri="{FF2B5EF4-FFF2-40B4-BE49-F238E27FC236}">
                <a16:creationId xmlns:a16="http://schemas.microsoft.com/office/drawing/2014/main" id="{09254706-C6AD-1D83-8663-D1B94B4D6972}"/>
              </a:ext>
            </a:extLst>
          </p:cNvPr>
          <p:cNvSpPr>
            <a:spLocks noGrp="1"/>
          </p:cNvSpPr>
          <p:nvPr>
            <p:ph type="ftr" sz="quarter" idx="13"/>
          </p:nvPr>
        </p:nvSpPr>
        <p:spPr>
          <a:xfrm>
            <a:off x="410544" y="6462572"/>
            <a:ext cx="4114800" cy="365125"/>
          </a:xfrm>
        </p:spPr>
        <p:txBody>
          <a:bodyPr/>
          <a:lstStyle/>
          <a:p>
            <a:pPr algn="l"/>
            <a:r>
              <a:rPr lang="en-GB" noProof="0" dirty="0"/>
              <a:t>PACRI kick-off meeting 12-14 March 2025, Trieste</a:t>
            </a:r>
          </a:p>
        </p:txBody>
      </p:sp>
    </p:spTree>
    <p:extLst>
      <p:ext uri="{BB962C8B-B14F-4D97-AF65-F5344CB8AC3E}">
        <p14:creationId xmlns:p14="http://schemas.microsoft.com/office/powerpoint/2010/main" val="3055642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ED51E-42B7-DFB0-15FE-9D455387957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CC44D3-81BA-C767-A599-EBADFA302359}"/>
              </a:ext>
            </a:extLst>
          </p:cNvPr>
          <p:cNvSpPr>
            <a:spLocks noGrp="1"/>
          </p:cNvSpPr>
          <p:nvPr>
            <p:ph idx="1"/>
          </p:nvPr>
        </p:nvSpPr>
        <p:spPr>
          <a:xfrm>
            <a:off x="120941" y="1263650"/>
            <a:ext cx="10515600" cy="5198922"/>
          </a:xfrm>
        </p:spPr>
        <p:txBody>
          <a:bodyPr>
            <a:normAutofit/>
          </a:bodyPr>
          <a:lstStyle/>
          <a:p>
            <a:pPr marL="0" indent="0">
              <a:buNone/>
            </a:pPr>
            <a:r>
              <a:rPr lang="en-GB" sz="2400" noProof="0" dirty="0"/>
              <a:t>Afterglow enhancement highly sensitive on:</a:t>
            </a:r>
          </a:p>
          <a:p>
            <a:pPr lvl="1"/>
            <a:r>
              <a:rPr lang="en-GB" sz="2000" dirty="0"/>
              <a:t>electron beam dimensions</a:t>
            </a:r>
          </a:p>
          <a:p>
            <a:pPr lvl="1"/>
            <a:r>
              <a:rPr lang="en-GB" sz="2000" dirty="0"/>
              <a:t>s</a:t>
            </a:r>
            <a:r>
              <a:rPr lang="en-GB" sz="2000" noProof="0" dirty="0"/>
              <a:t>patio-temporal overlap with </a:t>
            </a:r>
            <a:r>
              <a:rPr lang="en-GB" sz="2000" noProof="0" dirty="0" err="1"/>
              <a:t>plas</a:t>
            </a:r>
            <a:r>
              <a:rPr lang="en-GB" sz="2000" dirty="0"/>
              <a:t>ma</a:t>
            </a:r>
            <a:r>
              <a:rPr lang="en-GB" sz="2000" noProof="0" dirty="0"/>
              <a:t> filament</a:t>
            </a:r>
          </a:p>
          <a:p>
            <a:endParaRPr lang="en-GB" sz="2400" noProof="0" dirty="0"/>
          </a:p>
          <a:p>
            <a:endParaRPr lang="en-GB" sz="2400" dirty="0"/>
          </a:p>
          <a:p>
            <a:endParaRPr lang="en-GB" sz="2400" noProof="0" dirty="0"/>
          </a:p>
          <a:p>
            <a:endParaRPr lang="en-GB" sz="2400" dirty="0"/>
          </a:p>
          <a:p>
            <a:endParaRPr lang="en-GB" sz="2400" noProof="0" dirty="0"/>
          </a:p>
          <a:p>
            <a:endParaRPr lang="en-GB" sz="2400" dirty="0"/>
          </a:p>
          <a:p>
            <a:endParaRPr lang="en-GB" sz="2400" noProof="0" dirty="0"/>
          </a:p>
          <a:p>
            <a:endParaRPr lang="en-GB" sz="2400" dirty="0"/>
          </a:p>
          <a:p>
            <a:pPr marL="0" indent="0">
              <a:buNone/>
            </a:pPr>
            <a:endParaRPr lang="en-GB" sz="2400" noProof="0" dirty="0"/>
          </a:p>
        </p:txBody>
      </p:sp>
      <p:sp>
        <p:nvSpPr>
          <p:cNvPr id="3" name="Title 2">
            <a:extLst>
              <a:ext uri="{FF2B5EF4-FFF2-40B4-BE49-F238E27FC236}">
                <a16:creationId xmlns:a16="http://schemas.microsoft.com/office/drawing/2014/main" id="{3BD6177B-A1D8-56E3-F7E4-FA9605275A98}"/>
              </a:ext>
            </a:extLst>
          </p:cNvPr>
          <p:cNvSpPr>
            <a:spLocks noGrp="1"/>
          </p:cNvSpPr>
          <p:nvPr>
            <p:ph type="title"/>
          </p:nvPr>
        </p:nvSpPr>
        <p:spPr/>
        <p:txBody>
          <a:bodyPr>
            <a:normAutofit fontScale="90000"/>
          </a:bodyPr>
          <a:lstStyle/>
          <a:p>
            <a:r>
              <a:rPr lang="en-GB" noProof="0" dirty="0"/>
              <a:t>Plasma afterglow electron beam metrology</a:t>
            </a:r>
          </a:p>
        </p:txBody>
      </p:sp>
      <p:sp>
        <p:nvSpPr>
          <p:cNvPr id="5" name="Footer Placeholder 4">
            <a:extLst>
              <a:ext uri="{FF2B5EF4-FFF2-40B4-BE49-F238E27FC236}">
                <a16:creationId xmlns:a16="http://schemas.microsoft.com/office/drawing/2014/main" id="{B266B859-0B7C-827E-EE81-7E2E9E22338F}"/>
              </a:ext>
            </a:extLst>
          </p:cNvPr>
          <p:cNvSpPr>
            <a:spLocks noGrp="1"/>
          </p:cNvSpPr>
          <p:nvPr>
            <p:ph type="ftr" sz="quarter" idx="13"/>
          </p:nvPr>
        </p:nvSpPr>
        <p:spPr/>
        <p:txBody>
          <a:bodyPr/>
          <a:lstStyle/>
          <a:p>
            <a:pPr algn="l"/>
            <a:r>
              <a:rPr lang="en-GB" noProof="0" dirty="0"/>
              <a:t>PACRI kick-off meeting 12-14 March 2025, Trieste</a:t>
            </a:r>
          </a:p>
        </p:txBody>
      </p:sp>
      <p:pic>
        <p:nvPicPr>
          <p:cNvPr id="8" name="Picture 7">
            <a:extLst>
              <a:ext uri="{FF2B5EF4-FFF2-40B4-BE49-F238E27FC236}">
                <a16:creationId xmlns:a16="http://schemas.microsoft.com/office/drawing/2014/main" id="{D7D96AEF-454E-6256-2CD6-636441F54E25}"/>
              </a:ext>
            </a:extLst>
          </p:cNvPr>
          <p:cNvPicPr>
            <a:picLocks noChangeAspect="1"/>
          </p:cNvPicPr>
          <p:nvPr/>
        </p:nvPicPr>
        <p:blipFill>
          <a:blip r:embed="rId2"/>
          <a:stretch>
            <a:fillRect/>
          </a:stretch>
        </p:blipFill>
        <p:spPr>
          <a:xfrm>
            <a:off x="232957" y="2421571"/>
            <a:ext cx="5863043" cy="3318829"/>
          </a:xfrm>
          <a:prstGeom prst="rect">
            <a:avLst/>
          </a:prstGeom>
        </p:spPr>
      </p:pic>
      <p:sp>
        <p:nvSpPr>
          <p:cNvPr id="19" name="TextBox 18">
            <a:extLst>
              <a:ext uri="{FF2B5EF4-FFF2-40B4-BE49-F238E27FC236}">
                <a16:creationId xmlns:a16="http://schemas.microsoft.com/office/drawing/2014/main" id="{9CD9E628-46FE-06D5-83CC-9548384F656C}"/>
              </a:ext>
            </a:extLst>
          </p:cNvPr>
          <p:cNvSpPr txBox="1"/>
          <p:nvPr/>
        </p:nvSpPr>
        <p:spPr>
          <a:xfrm>
            <a:off x="4143152" y="5669047"/>
            <a:ext cx="7491211" cy="507831"/>
          </a:xfrm>
          <a:prstGeom prst="rect">
            <a:avLst/>
          </a:prstGeom>
          <a:noFill/>
        </p:spPr>
        <p:txBody>
          <a:bodyPr wrap="square" rtlCol="0">
            <a:spAutoFit/>
          </a:bodyPr>
          <a:lstStyle/>
          <a:p>
            <a:r>
              <a:rPr lang="en-GB" sz="900" noProof="0" dirty="0">
                <a:solidFill>
                  <a:schemeClr val="bg1"/>
                </a:solidFill>
              </a:rPr>
              <a:t>[3] Scherkl et al., “Plasma photonic spatiotemporal synchronization of relativistic electron and laser beams”, </a:t>
            </a:r>
            <a:r>
              <a:rPr lang="en-GB" sz="900" noProof="0" dirty="0">
                <a:solidFill>
                  <a:schemeClr val="bg1"/>
                </a:solidFill>
                <a:hlinkClick r:id="rId3">
                  <a:extLst>
                    <a:ext uri="{A12FA001-AC4F-418D-AE19-62706E023703}">
                      <ahyp:hlinkClr xmlns:ahyp="http://schemas.microsoft.com/office/drawing/2018/hyperlinkcolor" val="tx"/>
                    </a:ext>
                  </a:extLst>
                </a:hlinkClick>
              </a:rPr>
              <a:t>https://doi.org/10.1103/PhysRevAccelBeams.25.052803</a:t>
            </a:r>
            <a:r>
              <a:rPr lang="en-GB" sz="900" noProof="0" dirty="0">
                <a:solidFill>
                  <a:schemeClr val="bg1"/>
                </a:solidFill>
              </a:rPr>
              <a:t>  </a:t>
            </a:r>
          </a:p>
          <a:p>
            <a:endParaRPr lang="en-GB" sz="900" noProof="0" dirty="0">
              <a:solidFill>
                <a:schemeClr val="bg1"/>
              </a:solidFill>
            </a:endParaRPr>
          </a:p>
        </p:txBody>
      </p:sp>
      <p:sp>
        <p:nvSpPr>
          <p:cNvPr id="22" name="TextBox 21">
            <a:extLst>
              <a:ext uri="{FF2B5EF4-FFF2-40B4-BE49-F238E27FC236}">
                <a16:creationId xmlns:a16="http://schemas.microsoft.com/office/drawing/2014/main" id="{88DFC4E4-16B7-FC04-A890-DCF90C33C427}"/>
              </a:ext>
            </a:extLst>
          </p:cNvPr>
          <p:cNvSpPr txBox="1"/>
          <p:nvPr/>
        </p:nvSpPr>
        <p:spPr>
          <a:xfrm>
            <a:off x="6562513" y="2829112"/>
            <a:ext cx="5223088" cy="286232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000" noProof="0" dirty="0"/>
              <a:t>minimally intrusive beam positioning monitor &amp; transverse size diagnostic</a:t>
            </a:r>
          </a:p>
          <a:p>
            <a:pPr marL="285750" indent="-285750">
              <a:spcAft>
                <a:spcPts val="1200"/>
              </a:spcAft>
              <a:buFont typeface="Arial" panose="020B0604020202020204" pitchFamily="34" charset="0"/>
              <a:buChar char="•"/>
            </a:pPr>
            <a:r>
              <a:rPr lang="en-GB" sz="2000" noProof="0" dirty="0"/>
              <a:t>plasma</a:t>
            </a:r>
            <a:r>
              <a:rPr lang="en-GB" sz="2000" dirty="0"/>
              <a:t>-based approach resilient to intense beams for which conventional diagnostics may not be applicable</a:t>
            </a:r>
          </a:p>
          <a:p>
            <a:pPr marL="285750" indent="-285750">
              <a:buFont typeface="Arial" panose="020B0604020202020204" pitchFamily="34" charset="0"/>
              <a:buChar char="•"/>
            </a:pPr>
            <a:r>
              <a:rPr lang="en-GB" sz="2000" dirty="0"/>
              <a:t>suitable for PWFA as well as LWFA </a:t>
            </a:r>
            <a:r>
              <a:rPr lang="en-GB" sz="2000" dirty="0" err="1"/>
              <a:t>EuPRAXIA</a:t>
            </a:r>
            <a:r>
              <a:rPr lang="en-GB" sz="2000" dirty="0"/>
              <a:t> scenarios</a:t>
            </a:r>
            <a:endParaRPr lang="en-GB" sz="2000" noProof="0" dirty="0"/>
          </a:p>
          <a:p>
            <a:endParaRPr lang="en-GB" sz="2000" dirty="0"/>
          </a:p>
        </p:txBody>
      </p:sp>
      <p:sp>
        <p:nvSpPr>
          <p:cNvPr id="23" name="TextBox 22">
            <a:extLst>
              <a:ext uri="{FF2B5EF4-FFF2-40B4-BE49-F238E27FC236}">
                <a16:creationId xmlns:a16="http://schemas.microsoft.com/office/drawing/2014/main" id="{875242C6-964E-2387-4182-446EB35B2C19}"/>
              </a:ext>
            </a:extLst>
          </p:cNvPr>
          <p:cNvSpPr txBox="1"/>
          <p:nvPr/>
        </p:nvSpPr>
        <p:spPr>
          <a:xfrm>
            <a:off x="232957" y="2466672"/>
            <a:ext cx="3359150" cy="369332"/>
          </a:xfrm>
          <a:prstGeom prst="rect">
            <a:avLst/>
          </a:prstGeom>
          <a:noFill/>
        </p:spPr>
        <p:txBody>
          <a:bodyPr wrap="square" rtlCol="0">
            <a:spAutoFit/>
          </a:bodyPr>
          <a:lstStyle/>
          <a:p>
            <a:r>
              <a:rPr lang="de-DE" dirty="0"/>
              <a:t>[3]</a:t>
            </a:r>
            <a:endParaRPr lang="en-GB" dirty="0"/>
          </a:p>
        </p:txBody>
      </p:sp>
      <p:pic>
        <p:nvPicPr>
          <p:cNvPr id="24" name="Picture 2">
            <a:extLst>
              <a:ext uri="{FF2B5EF4-FFF2-40B4-BE49-F238E27FC236}">
                <a16:creationId xmlns:a16="http://schemas.microsoft.com/office/drawing/2014/main" id="{3EA1DA35-6FE5-5B5E-F6D2-53E1FDD37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2" y="5809104"/>
            <a:ext cx="1651828" cy="63126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A6A8F6D-0844-06E8-37E9-291929CE0942}"/>
              </a:ext>
            </a:extLst>
          </p:cNvPr>
          <p:cNvSpPr txBox="1"/>
          <p:nvPr/>
        </p:nvSpPr>
        <p:spPr>
          <a:xfrm>
            <a:off x="2581953" y="6206875"/>
            <a:ext cx="8416247" cy="230832"/>
          </a:xfrm>
          <a:prstGeom prst="rect">
            <a:avLst/>
          </a:prstGeom>
          <a:noFill/>
        </p:spPr>
        <p:txBody>
          <a:bodyPr wrap="square" rtlCol="0">
            <a:spAutoFit/>
          </a:bodyPr>
          <a:lstStyle/>
          <a:p>
            <a:r>
              <a:rPr lang="en-GB" sz="900" noProof="0" dirty="0"/>
              <a:t>[3] Scherkl et al., “Plasma photonic spatiotemporal synchronization of relativistic electron and laser beams”, </a:t>
            </a:r>
            <a:r>
              <a:rPr lang="en-GB" sz="900" noProof="0" dirty="0">
                <a:hlinkClick r:id="rId3">
                  <a:extLst>
                    <a:ext uri="{A12FA001-AC4F-418D-AE19-62706E023703}">
                      <ahyp:hlinkClr xmlns:ahyp="http://schemas.microsoft.com/office/drawing/2018/hyperlinkcolor" val="tx"/>
                    </a:ext>
                  </a:extLst>
                </a:hlinkClick>
              </a:rPr>
              <a:t>https://doi.org/10.1103/PhysRevAccelBeams.25.052803</a:t>
            </a:r>
            <a:r>
              <a:rPr lang="en-GB" sz="900" noProof="0" dirty="0"/>
              <a:t>  </a:t>
            </a:r>
          </a:p>
        </p:txBody>
      </p:sp>
      <p:sp>
        <p:nvSpPr>
          <p:cNvPr id="26" name="Slide Number Placeholder 3">
            <a:extLst>
              <a:ext uri="{FF2B5EF4-FFF2-40B4-BE49-F238E27FC236}">
                <a16:creationId xmlns:a16="http://schemas.microsoft.com/office/drawing/2014/main" id="{41A01AF5-35ED-EF0F-0EBC-D6C22CF6738B}"/>
              </a:ext>
            </a:extLst>
          </p:cNvPr>
          <p:cNvSpPr>
            <a:spLocks noGrp="1"/>
          </p:cNvSpPr>
          <p:nvPr>
            <p:ph type="sldNum" sz="quarter" idx="12"/>
          </p:nvPr>
        </p:nvSpPr>
        <p:spPr>
          <a:xfrm>
            <a:off x="9111673" y="6480789"/>
            <a:ext cx="2743200" cy="365125"/>
          </a:xfrm>
        </p:spPr>
        <p:txBody>
          <a:bodyPr/>
          <a:lstStyle/>
          <a:p>
            <a:fld id="{3A3A6714-3D1F-4857-9904-D935B84167FA}" type="slidenum">
              <a:rPr lang="en-GB" noProof="0" smtClean="0"/>
              <a:pPr/>
              <a:t>18</a:t>
            </a:fld>
            <a:endParaRPr lang="en-GB" noProof="0" dirty="0"/>
          </a:p>
        </p:txBody>
      </p:sp>
    </p:spTree>
    <p:extLst>
      <p:ext uri="{BB962C8B-B14F-4D97-AF65-F5344CB8AC3E}">
        <p14:creationId xmlns:p14="http://schemas.microsoft.com/office/powerpoint/2010/main" val="3533827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F1AD8B-F25F-E360-3B0C-14DB33967FEE}"/>
              </a:ext>
            </a:extLst>
          </p:cNvPr>
          <p:cNvSpPr>
            <a:spLocks noGrp="1"/>
          </p:cNvSpPr>
          <p:nvPr>
            <p:ph idx="1"/>
          </p:nvPr>
        </p:nvSpPr>
        <p:spPr/>
        <p:txBody>
          <a:bodyPr/>
          <a:lstStyle/>
          <a:p>
            <a:r>
              <a:rPr lang="en-US" dirty="0"/>
              <a:t>WP meeting online to discuss proposed work and </a:t>
            </a:r>
            <a:r>
              <a:rPr lang="en-US" dirty="0" err="1"/>
              <a:t>organise</a:t>
            </a:r>
            <a:r>
              <a:rPr lang="en-US" dirty="0"/>
              <a:t> joint activities</a:t>
            </a:r>
          </a:p>
          <a:p>
            <a:endParaRPr lang="en-US" dirty="0"/>
          </a:p>
          <a:p>
            <a:endParaRPr lang="en-US" dirty="0"/>
          </a:p>
        </p:txBody>
      </p:sp>
      <p:sp>
        <p:nvSpPr>
          <p:cNvPr id="3" name="Slide Number Placeholder 2">
            <a:extLst>
              <a:ext uri="{FF2B5EF4-FFF2-40B4-BE49-F238E27FC236}">
                <a16:creationId xmlns:a16="http://schemas.microsoft.com/office/drawing/2014/main" id="{44A98251-5E17-2BDA-DE38-EAED72B0FFC9}"/>
              </a:ext>
            </a:extLst>
          </p:cNvPr>
          <p:cNvSpPr>
            <a:spLocks noGrp="1"/>
          </p:cNvSpPr>
          <p:nvPr>
            <p:ph type="sldNum" sz="quarter" idx="12"/>
          </p:nvPr>
        </p:nvSpPr>
        <p:spPr/>
        <p:txBody>
          <a:bodyPr/>
          <a:lstStyle/>
          <a:p>
            <a:fld id="{3A3A6714-3D1F-4857-9904-D935B84167FA}" type="slidenum">
              <a:rPr lang="en-GB" smtClean="0"/>
              <a:pPr/>
              <a:t>19</a:t>
            </a:fld>
            <a:endParaRPr lang="en-GB"/>
          </a:p>
        </p:txBody>
      </p:sp>
      <p:sp>
        <p:nvSpPr>
          <p:cNvPr id="4" name="Title 3">
            <a:extLst>
              <a:ext uri="{FF2B5EF4-FFF2-40B4-BE49-F238E27FC236}">
                <a16:creationId xmlns:a16="http://schemas.microsoft.com/office/drawing/2014/main" id="{AEA4E60F-B3A5-0F7A-104C-78B442EB4167}"/>
              </a:ext>
            </a:extLst>
          </p:cNvPr>
          <p:cNvSpPr>
            <a:spLocks noGrp="1"/>
          </p:cNvSpPr>
          <p:nvPr>
            <p:ph type="title"/>
          </p:nvPr>
        </p:nvSpPr>
        <p:spPr/>
        <p:txBody>
          <a:bodyPr/>
          <a:lstStyle/>
          <a:p>
            <a:r>
              <a:rPr lang="en-US" dirty="0"/>
              <a:t>Next Action</a:t>
            </a:r>
          </a:p>
        </p:txBody>
      </p:sp>
      <p:sp>
        <p:nvSpPr>
          <p:cNvPr id="5" name="Footer Placeholder 4">
            <a:extLst>
              <a:ext uri="{FF2B5EF4-FFF2-40B4-BE49-F238E27FC236}">
                <a16:creationId xmlns:a16="http://schemas.microsoft.com/office/drawing/2014/main" id="{929A46B8-0D5F-9281-CC45-79CC9B533EF9}"/>
              </a:ext>
            </a:extLst>
          </p:cNvPr>
          <p:cNvSpPr>
            <a:spLocks noGrp="1"/>
          </p:cNvSpPr>
          <p:nvPr>
            <p:ph type="ftr" sz="quarter" idx="13"/>
          </p:nvPr>
        </p:nvSpPr>
        <p:spPr/>
        <p:txBody>
          <a:bodyPr/>
          <a:lstStyle/>
          <a:p>
            <a:pPr algn="l"/>
            <a:r>
              <a:rPr lang="en-GB" dirty="0"/>
              <a:t>Brigitte Cros</a:t>
            </a:r>
          </a:p>
        </p:txBody>
      </p:sp>
    </p:spTree>
    <p:extLst>
      <p:ext uri="{BB962C8B-B14F-4D97-AF65-F5344CB8AC3E}">
        <p14:creationId xmlns:p14="http://schemas.microsoft.com/office/powerpoint/2010/main" val="429233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p:txBody>
          <a:bodyPr/>
          <a:lstStyle/>
          <a:p>
            <a:r>
              <a:rPr lang="en-GB" dirty="0"/>
              <a:t>Members:</a:t>
            </a:r>
          </a:p>
          <a:p>
            <a:pPr lvl="1"/>
            <a:r>
              <a:rPr lang="en-GB" b="1" dirty="0"/>
              <a:t>Brigitte Cros, CNRS-LPGP</a:t>
            </a:r>
          </a:p>
          <a:p>
            <a:pPr lvl="1"/>
            <a:r>
              <a:rPr lang="en-GB" dirty="0"/>
              <a:t>Ralph </a:t>
            </a:r>
            <a:r>
              <a:rPr lang="en-GB" dirty="0" err="1"/>
              <a:t>Aßmann</a:t>
            </a:r>
            <a:r>
              <a:rPr lang="en-GB" dirty="0"/>
              <a:t>, GSI</a:t>
            </a:r>
          </a:p>
          <a:p>
            <a:pPr lvl="1"/>
            <a:r>
              <a:rPr lang="en-GB" dirty="0"/>
              <a:t>Alessandro Cianchi, Livio Verra, Univ. Tor </a:t>
            </a:r>
            <a:r>
              <a:rPr lang="en-GB" dirty="0" err="1"/>
              <a:t>Vergata</a:t>
            </a:r>
            <a:r>
              <a:rPr lang="en-GB" dirty="0"/>
              <a:t> / LNF</a:t>
            </a:r>
          </a:p>
          <a:p>
            <a:pPr lvl="1"/>
            <a:r>
              <a:rPr lang="en-GB" dirty="0"/>
              <a:t>Bernhard </a:t>
            </a:r>
            <a:r>
              <a:rPr lang="en-GB" dirty="0" err="1"/>
              <a:t>Hidding</a:t>
            </a:r>
            <a:r>
              <a:rPr lang="en-GB" dirty="0"/>
              <a:t>, Markus </a:t>
            </a:r>
            <a:r>
              <a:rPr lang="en-GB" dirty="0" err="1"/>
              <a:t>Büscher</a:t>
            </a:r>
            <a:r>
              <a:rPr lang="en-GB" dirty="0"/>
              <a:t>, Thomas Heinemann, HHU</a:t>
            </a:r>
          </a:p>
          <a:p>
            <a:pPr lvl="1"/>
            <a:r>
              <a:rPr lang="en-GB" dirty="0"/>
              <a:t>Rasmus Ischebeck, Evan Ericson, Elmar </a:t>
            </a:r>
            <a:r>
              <a:rPr lang="en-GB" dirty="0" err="1"/>
              <a:t>Thewes</a:t>
            </a:r>
            <a:r>
              <a:rPr lang="en-GB" dirty="0"/>
              <a:t>, PSI</a:t>
            </a:r>
          </a:p>
          <a:p>
            <a:pPr lvl="1"/>
            <a:r>
              <a:rPr lang="en-GB" dirty="0"/>
              <a:t>Thomas Pacey, Yuri Saveliev, Deepa </a:t>
            </a:r>
            <a:r>
              <a:rPr lang="en-GB" dirty="0" err="1"/>
              <a:t>Angal</a:t>
            </a:r>
            <a:r>
              <a:rPr lang="en-GB" dirty="0"/>
              <a:t>-Kalinin, UKRI, STFC </a:t>
            </a:r>
            <a:r>
              <a:rPr lang="en-GB" dirty="0" err="1"/>
              <a:t>ASTeC</a:t>
            </a:r>
            <a:endParaRPr lang="en-GB" dirty="0"/>
          </a:p>
          <a:p>
            <a:pPr lvl="1"/>
            <a:r>
              <a:rPr lang="es-ES" dirty="0"/>
              <a:t>Carlos Salgado</a:t>
            </a:r>
            <a:r>
              <a:rPr lang="en-GB" dirty="0"/>
              <a:t>, Giancarlo Gatti, Mauricio Rico, CLPU</a:t>
            </a:r>
          </a:p>
          <a:p>
            <a:pPr lvl="1"/>
            <a:r>
              <a:rPr lang="en-GB" dirty="0"/>
              <a:t>Carsten Welsch, Univ. Liverpool</a:t>
            </a:r>
          </a:p>
          <a:p>
            <a:pPr lvl="1"/>
            <a:r>
              <a:rPr lang="en-US" b="0" i="0" u="none" strike="noStrike" dirty="0">
                <a:solidFill>
                  <a:srgbClr val="000000"/>
                </a:solidFill>
                <a:effectLst/>
                <a:latin typeface="Candara" panose="020E0502030303020204" pitchFamily="34" charset="0"/>
              </a:rPr>
              <a:t>Ilia </a:t>
            </a:r>
            <a:r>
              <a:rPr lang="en-US" b="0" i="0" u="none" strike="noStrike" dirty="0" err="1">
                <a:solidFill>
                  <a:srgbClr val="000000"/>
                </a:solidFill>
                <a:effectLst/>
                <a:latin typeface="Candara" panose="020E0502030303020204" pitchFamily="34" charset="0"/>
              </a:rPr>
              <a:t>Zymak</a:t>
            </a:r>
            <a:r>
              <a:rPr lang="en-GB" b="0" i="0" u="none" strike="noStrike" dirty="0">
                <a:solidFill>
                  <a:srgbClr val="000000"/>
                </a:solidFill>
                <a:effectLst/>
                <a:latin typeface="Candara" panose="020E0502030303020204" pitchFamily="34" charset="0"/>
              </a:rPr>
              <a:t>, Gabriele </a:t>
            </a:r>
            <a:r>
              <a:rPr lang="en-GB" b="0" i="0" u="none" strike="noStrike" dirty="0" err="1">
                <a:solidFill>
                  <a:srgbClr val="000000"/>
                </a:solidFill>
                <a:effectLst/>
                <a:latin typeface="Candara" panose="020E0502030303020204" pitchFamily="34" charset="0"/>
              </a:rPr>
              <a:t>Grittani</a:t>
            </a:r>
            <a:r>
              <a:rPr lang="en-GB" b="0" i="0" u="none" strike="noStrike" dirty="0">
                <a:solidFill>
                  <a:srgbClr val="000000"/>
                </a:solidFill>
                <a:effectLst/>
                <a:latin typeface="Candara" panose="020E0502030303020204" pitchFamily="34" charset="0"/>
              </a:rPr>
              <a:t>, Alexander M</a:t>
            </a:r>
            <a:r>
              <a:rPr lang="en-US" dirty="0" err="1">
                <a:solidFill>
                  <a:srgbClr val="000000"/>
                </a:solidFill>
                <a:effectLst/>
                <a:latin typeface=".SF NS"/>
              </a:rPr>
              <a:t>olodozhentsev</a:t>
            </a:r>
            <a:r>
              <a:rPr lang="en-US" dirty="0">
                <a:solidFill>
                  <a:srgbClr val="000000"/>
                </a:solidFill>
                <a:latin typeface=".SF NS"/>
              </a:rPr>
              <a:t>, </a:t>
            </a:r>
            <a:r>
              <a:rPr lang="en-GB" b="0" i="0" u="none" strike="noStrike" dirty="0">
                <a:solidFill>
                  <a:srgbClr val="000000"/>
                </a:solidFill>
                <a:effectLst/>
                <a:latin typeface="Candara" panose="020E0502030303020204" pitchFamily="34" charset="0"/>
              </a:rPr>
              <a:t>ELI Beamlines</a:t>
            </a:r>
            <a:endParaRPr lang="en-GB" dirty="0"/>
          </a:p>
        </p:txBody>
      </p:sp>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normAutofit/>
          </a:bodyPr>
          <a:lstStyle/>
          <a:p>
            <a:r>
              <a:rPr lang="en-GB" dirty="0"/>
              <a:t>Work package 5: Diagnostics</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2</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a:t>Insert author and occasion</a:t>
            </a:r>
          </a:p>
        </p:txBody>
      </p:sp>
    </p:spTree>
    <p:extLst>
      <p:ext uri="{BB962C8B-B14F-4D97-AF65-F5344CB8AC3E}">
        <p14:creationId xmlns:p14="http://schemas.microsoft.com/office/powerpoint/2010/main" val="2693312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qr code with a few black squares&#10;&#10;AI-generated content may be incorrect.">
            <a:extLst>
              <a:ext uri="{FF2B5EF4-FFF2-40B4-BE49-F238E27FC236}">
                <a16:creationId xmlns:a16="http://schemas.microsoft.com/office/drawing/2014/main" id="{43DB5A80-02E4-4050-AA2E-C10F7179E1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3785" y="1375654"/>
            <a:ext cx="4738688" cy="4738688"/>
          </a:xfrm>
        </p:spPr>
      </p:pic>
      <p:sp>
        <p:nvSpPr>
          <p:cNvPr id="3" name="Slide Number Placeholder 2">
            <a:extLst>
              <a:ext uri="{FF2B5EF4-FFF2-40B4-BE49-F238E27FC236}">
                <a16:creationId xmlns:a16="http://schemas.microsoft.com/office/drawing/2014/main" id="{618DC147-E4E2-EB87-CB73-B0EA1B15509F}"/>
              </a:ext>
            </a:extLst>
          </p:cNvPr>
          <p:cNvSpPr>
            <a:spLocks noGrp="1"/>
          </p:cNvSpPr>
          <p:nvPr>
            <p:ph type="sldNum" sz="quarter" idx="12"/>
          </p:nvPr>
        </p:nvSpPr>
        <p:spPr/>
        <p:txBody>
          <a:bodyPr/>
          <a:lstStyle/>
          <a:p>
            <a:fld id="{3A3A6714-3D1F-4857-9904-D935B84167FA}" type="slidenum">
              <a:rPr lang="en-GB" smtClean="0"/>
              <a:pPr/>
              <a:t>20</a:t>
            </a:fld>
            <a:endParaRPr lang="en-GB"/>
          </a:p>
        </p:txBody>
      </p:sp>
      <p:sp>
        <p:nvSpPr>
          <p:cNvPr id="4" name="Title 3">
            <a:extLst>
              <a:ext uri="{FF2B5EF4-FFF2-40B4-BE49-F238E27FC236}">
                <a16:creationId xmlns:a16="http://schemas.microsoft.com/office/drawing/2014/main" id="{377039E5-3F95-E1C7-32FC-E978B02E3A58}"/>
              </a:ext>
            </a:extLst>
          </p:cNvPr>
          <p:cNvSpPr>
            <a:spLocks noGrp="1"/>
          </p:cNvSpPr>
          <p:nvPr>
            <p:ph type="title"/>
          </p:nvPr>
        </p:nvSpPr>
        <p:spPr/>
        <p:txBody>
          <a:bodyPr/>
          <a:lstStyle/>
          <a:p>
            <a:r>
              <a:rPr lang="en-US" dirty="0"/>
              <a:t>Open Position</a:t>
            </a:r>
          </a:p>
        </p:txBody>
      </p:sp>
      <p:sp>
        <p:nvSpPr>
          <p:cNvPr id="5" name="Footer Placeholder 4">
            <a:extLst>
              <a:ext uri="{FF2B5EF4-FFF2-40B4-BE49-F238E27FC236}">
                <a16:creationId xmlns:a16="http://schemas.microsoft.com/office/drawing/2014/main" id="{91974640-F6F9-5D2D-E464-32F5D5280994}"/>
              </a:ext>
            </a:extLst>
          </p:cNvPr>
          <p:cNvSpPr>
            <a:spLocks noGrp="1"/>
          </p:cNvSpPr>
          <p:nvPr>
            <p:ph type="ftr" sz="quarter" idx="13"/>
          </p:nvPr>
        </p:nvSpPr>
        <p:spPr/>
        <p:txBody>
          <a:bodyPr/>
          <a:lstStyle/>
          <a:p>
            <a:pPr algn="l"/>
            <a:r>
              <a:rPr lang="en-GB" dirty="0"/>
              <a:t>Rasmus Ischebeck</a:t>
            </a:r>
          </a:p>
        </p:txBody>
      </p:sp>
      <p:pic>
        <p:nvPicPr>
          <p:cNvPr id="8" name="Picture 7">
            <a:extLst>
              <a:ext uri="{FF2B5EF4-FFF2-40B4-BE49-F238E27FC236}">
                <a16:creationId xmlns:a16="http://schemas.microsoft.com/office/drawing/2014/main" id="{D2B947C6-8C94-C07F-D5B2-DFB0A514BDFA}"/>
              </a:ext>
            </a:extLst>
          </p:cNvPr>
          <p:cNvPicPr>
            <a:picLocks noChangeAspect="1"/>
          </p:cNvPicPr>
          <p:nvPr/>
        </p:nvPicPr>
        <p:blipFill>
          <a:blip r:embed="rId3"/>
          <a:stretch>
            <a:fillRect/>
          </a:stretch>
        </p:blipFill>
        <p:spPr>
          <a:xfrm>
            <a:off x="337127" y="1172799"/>
            <a:ext cx="5214404" cy="5126182"/>
          </a:xfrm>
          <a:prstGeom prst="rect">
            <a:avLst/>
          </a:prstGeom>
        </p:spPr>
      </p:pic>
    </p:spTree>
    <p:extLst>
      <p:ext uri="{BB962C8B-B14F-4D97-AF65-F5344CB8AC3E}">
        <p14:creationId xmlns:p14="http://schemas.microsoft.com/office/powerpoint/2010/main" val="101650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B3FAF1-E34A-ACAA-3F4B-9A67E11BD3CF}"/>
              </a:ext>
            </a:extLst>
          </p:cNvPr>
          <p:cNvSpPr>
            <a:spLocks noGrp="1"/>
          </p:cNvSpPr>
          <p:nvPr>
            <p:ph idx="1"/>
          </p:nvPr>
        </p:nvSpPr>
        <p:spPr/>
        <p:txBody>
          <a:bodyPr>
            <a:normAutofit lnSpcReduction="10000"/>
          </a:bodyPr>
          <a:lstStyle/>
          <a:p>
            <a:r>
              <a:rPr lang="en-US" dirty="0"/>
              <a:t>Transverse diagnostics</a:t>
            </a:r>
          </a:p>
          <a:p>
            <a:pPr lvl="1"/>
            <a:r>
              <a:rPr lang="en-US" dirty="0"/>
              <a:t>Wire scanners</a:t>
            </a:r>
          </a:p>
          <a:p>
            <a:pPr lvl="1"/>
            <a:r>
              <a:rPr lang="en-US" dirty="0"/>
              <a:t>Pepper pot</a:t>
            </a:r>
          </a:p>
          <a:p>
            <a:pPr lvl="1"/>
            <a:r>
              <a:rPr lang="en-US" dirty="0"/>
              <a:t>Beam position monitor</a:t>
            </a:r>
          </a:p>
          <a:p>
            <a:endParaRPr lang="en-US" dirty="0"/>
          </a:p>
          <a:p>
            <a:r>
              <a:rPr lang="en-US" dirty="0"/>
              <a:t>Longitudinal diagnostics</a:t>
            </a:r>
          </a:p>
          <a:p>
            <a:pPr lvl="1"/>
            <a:r>
              <a:rPr lang="en-US" dirty="0"/>
              <a:t>Dielectric streaker</a:t>
            </a:r>
          </a:p>
          <a:p>
            <a:endParaRPr lang="en-US" dirty="0"/>
          </a:p>
          <a:p>
            <a:r>
              <a:rPr lang="en-US" dirty="0"/>
              <a:t>AI tools and virtual instrumentation</a:t>
            </a:r>
          </a:p>
          <a:p>
            <a:endParaRPr lang="en-US" dirty="0"/>
          </a:p>
          <a:p>
            <a:r>
              <a:rPr lang="en-US" dirty="0"/>
              <a:t>Charge and loss monitors</a:t>
            </a:r>
          </a:p>
        </p:txBody>
      </p:sp>
      <p:sp>
        <p:nvSpPr>
          <p:cNvPr id="3" name="Slide Number Placeholder 2">
            <a:extLst>
              <a:ext uri="{FF2B5EF4-FFF2-40B4-BE49-F238E27FC236}">
                <a16:creationId xmlns:a16="http://schemas.microsoft.com/office/drawing/2014/main" id="{F210E9BD-66AE-6A5B-DAB4-F5C67CE478C6}"/>
              </a:ext>
            </a:extLst>
          </p:cNvPr>
          <p:cNvSpPr>
            <a:spLocks noGrp="1"/>
          </p:cNvSpPr>
          <p:nvPr>
            <p:ph type="sldNum" sz="quarter" idx="12"/>
          </p:nvPr>
        </p:nvSpPr>
        <p:spPr/>
        <p:txBody>
          <a:bodyPr/>
          <a:lstStyle/>
          <a:p>
            <a:fld id="{3A3A6714-3D1F-4857-9904-D935B84167FA}" type="slidenum">
              <a:rPr lang="en-GB" smtClean="0"/>
              <a:pPr/>
              <a:t>3</a:t>
            </a:fld>
            <a:endParaRPr lang="en-GB"/>
          </a:p>
        </p:txBody>
      </p:sp>
      <p:sp>
        <p:nvSpPr>
          <p:cNvPr id="4" name="Title 3">
            <a:extLst>
              <a:ext uri="{FF2B5EF4-FFF2-40B4-BE49-F238E27FC236}">
                <a16:creationId xmlns:a16="http://schemas.microsoft.com/office/drawing/2014/main" id="{0187AAC1-F4EA-0895-474B-8C296C17B6F1}"/>
              </a:ext>
            </a:extLst>
          </p:cNvPr>
          <p:cNvSpPr>
            <a:spLocks noGrp="1"/>
          </p:cNvSpPr>
          <p:nvPr>
            <p:ph type="title"/>
          </p:nvPr>
        </p:nvSpPr>
        <p:spPr/>
        <p:txBody>
          <a:bodyPr/>
          <a:lstStyle/>
          <a:p>
            <a:r>
              <a:rPr lang="en-US" dirty="0"/>
              <a:t>Work Package Tasks</a:t>
            </a:r>
          </a:p>
        </p:txBody>
      </p:sp>
      <p:sp>
        <p:nvSpPr>
          <p:cNvPr id="5" name="Footer Placeholder 4">
            <a:extLst>
              <a:ext uri="{FF2B5EF4-FFF2-40B4-BE49-F238E27FC236}">
                <a16:creationId xmlns:a16="http://schemas.microsoft.com/office/drawing/2014/main" id="{57BC8169-0484-F1B8-3625-966A6D35C077}"/>
              </a:ext>
            </a:extLst>
          </p:cNvPr>
          <p:cNvSpPr>
            <a:spLocks noGrp="1"/>
          </p:cNvSpPr>
          <p:nvPr>
            <p:ph type="ftr" sz="quarter" idx="13"/>
          </p:nvPr>
        </p:nvSpPr>
        <p:spPr/>
        <p:txBody>
          <a:bodyPr/>
          <a:lstStyle/>
          <a:p>
            <a:pPr algn="l"/>
            <a:r>
              <a:rPr lang="en-GB"/>
              <a:t>Insert author and occasion</a:t>
            </a:r>
          </a:p>
        </p:txBody>
      </p:sp>
    </p:spTree>
    <p:extLst>
      <p:ext uri="{BB962C8B-B14F-4D97-AF65-F5344CB8AC3E}">
        <p14:creationId xmlns:p14="http://schemas.microsoft.com/office/powerpoint/2010/main" val="178183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a:xfrm>
            <a:off x="187024" y="2075289"/>
            <a:ext cx="7614920" cy="4140866"/>
          </a:xfrm>
        </p:spPr>
        <p:txBody>
          <a:bodyPr>
            <a:normAutofit lnSpcReduction="10000"/>
          </a:bodyPr>
          <a:lstStyle/>
          <a:p>
            <a:r>
              <a:rPr lang="en-US" sz="1800" b="1" dirty="0">
                <a:solidFill>
                  <a:srgbClr val="FF0000"/>
                </a:solidFill>
                <a:latin typeface=""/>
              </a:rPr>
              <a:t>Context</a:t>
            </a:r>
            <a:r>
              <a:rPr lang="en-US" sz="1800" dirty="0">
                <a:solidFill>
                  <a:srgbClr val="FF0000"/>
                </a:solidFill>
                <a:latin typeface=""/>
              </a:rPr>
              <a:t>: </a:t>
            </a:r>
            <a:r>
              <a:rPr lang="en-US" sz="1800" dirty="0">
                <a:solidFill>
                  <a:srgbClr val="002060"/>
                </a:solidFill>
                <a:latin typeface=""/>
              </a:rPr>
              <a:t>The characterization of LWFA electron source is challenging (short pulse, low charge, limited stability….), however its pulse duration and compactness are assets for multistage plasma acceleration</a:t>
            </a:r>
          </a:p>
          <a:p>
            <a:endParaRPr lang="en-US" sz="1800" dirty="0">
              <a:solidFill>
                <a:srgbClr val="002060"/>
              </a:solidFill>
              <a:latin typeface=""/>
            </a:endParaRPr>
          </a:p>
          <a:p>
            <a:r>
              <a:rPr lang="en-US" sz="1800" b="1" dirty="0">
                <a:solidFill>
                  <a:srgbClr val="FF0000"/>
                </a:solidFill>
                <a:latin typeface=""/>
              </a:rPr>
              <a:t>Challenges</a:t>
            </a:r>
            <a:r>
              <a:rPr lang="en-US" sz="1800" dirty="0">
                <a:solidFill>
                  <a:srgbClr val="002060"/>
                </a:solidFill>
                <a:latin typeface=""/>
              </a:rPr>
              <a:t> Improve the quality of the electron source and characterize its properties in single shot mode, without blocking the beam</a:t>
            </a:r>
          </a:p>
          <a:p>
            <a:endParaRPr lang="en-US" sz="1800" dirty="0">
              <a:solidFill>
                <a:srgbClr val="002060"/>
              </a:solidFill>
              <a:latin typeface=""/>
            </a:endParaRPr>
          </a:p>
          <a:p>
            <a:r>
              <a:rPr lang="en-US" sz="1800" dirty="0">
                <a:solidFill>
                  <a:srgbClr val="002060"/>
                </a:solidFill>
                <a:latin typeface=""/>
              </a:rPr>
              <a:t>Candidate for non perturbative single shot diagnostics:</a:t>
            </a:r>
          </a:p>
          <a:p>
            <a:pPr marL="0" indent="0">
              <a:buNone/>
            </a:pPr>
            <a:r>
              <a:rPr lang="en-US" sz="1800" b="1" dirty="0">
                <a:solidFill>
                  <a:srgbClr val="FF0000"/>
                </a:solidFill>
                <a:latin typeface=""/>
              </a:rPr>
              <a:t>   Electro-Optical Sampling </a:t>
            </a:r>
            <a:r>
              <a:rPr lang="en-US" sz="1800" dirty="0">
                <a:solidFill>
                  <a:srgbClr val="002060"/>
                </a:solidFill>
                <a:latin typeface=""/>
              </a:rPr>
              <a:t>(time of arrival, duration, position)</a:t>
            </a:r>
          </a:p>
          <a:p>
            <a:endParaRPr lang="en-US" sz="1800" dirty="0">
              <a:solidFill>
                <a:srgbClr val="002060"/>
              </a:solidFill>
              <a:latin typeface=""/>
            </a:endParaRPr>
          </a:p>
          <a:p>
            <a:r>
              <a:rPr lang="en-US" sz="1800" dirty="0">
                <a:solidFill>
                  <a:srgbClr val="002060"/>
                </a:solidFill>
                <a:latin typeface=""/>
              </a:rPr>
              <a:t>Study combination of EOS, test advanced detection systems,   compare to other techniques, couple modeling and experiments </a:t>
            </a:r>
          </a:p>
          <a:p>
            <a:endParaRPr lang="en-GB" sz="1800" dirty="0"/>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A6714-3D1F-4857-9904-D935B84167FA}"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white"/>
                </a:solidFill>
                <a:effectLst/>
                <a:uLnTx/>
                <a:uFillTx/>
                <a:latin typeface="Calibri" panose="020F0502020204030204"/>
                <a:ea typeface="+mn-ea"/>
                <a:cs typeface="+mn-cs"/>
              </a:rPr>
              <a:t>Insert author and occasion</a:t>
            </a:r>
          </a:p>
        </p:txBody>
      </p:sp>
      <p:sp>
        <p:nvSpPr>
          <p:cNvPr id="6" name="Espace réservé du texte 1">
            <a:extLst>
              <a:ext uri="{FF2B5EF4-FFF2-40B4-BE49-F238E27FC236}">
                <a16:creationId xmlns:a16="http://schemas.microsoft.com/office/drawing/2014/main" id="{952123BD-795D-4781-9BAB-CE7599E803DF}"/>
              </a:ext>
            </a:extLst>
          </p:cNvPr>
          <p:cNvSpPr>
            <a:spLocks noGrp="1"/>
          </p:cNvSpPr>
          <p:nvPr>
            <p:ph type="title"/>
          </p:nvPr>
        </p:nvSpPr>
        <p:spPr>
          <a:xfrm>
            <a:off x="2246630" y="0"/>
            <a:ext cx="7962900" cy="1625600"/>
          </a:xfrm>
          <a:solidFill>
            <a:schemeClr val="bg1"/>
          </a:solidFill>
        </p:spPr>
        <p:txBody>
          <a:bodyPr>
            <a:normAutofit/>
          </a:bodyPr>
          <a:lstStyle/>
          <a:p>
            <a:pPr algn="l"/>
            <a:r>
              <a:rPr lang="en-US" sz="3200" b="1" dirty="0">
                <a:solidFill>
                  <a:srgbClr val="002060"/>
                </a:solidFill>
                <a:latin typeface=""/>
              </a:rPr>
              <a:t>CNRS-LPGP : </a:t>
            </a:r>
            <a:r>
              <a:rPr lang="en-US" sz="2400" b="1" dirty="0">
                <a:solidFill>
                  <a:srgbClr val="002060"/>
                </a:solidFill>
                <a:latin typeface=""/>
              </a:rPr>
              <a:t>Develop electron beam diagnostic to characterize electron sources from Laser </a:t>
            </a:r>
            <a:r>
              <a:rPr lang="en-US" sz="2400" b="1" dirty="0" err="1">
                <a:solidFill>
                  <a:srgbClr val="002060"/>
                </a:solidFill>
                <a:latin typeface=""/>
              </a:rPr>
              <a:t>wakefield</a:t>
            </a:r>
            <a:r>
              <a:rPr lang="en-US" sz="2400" b="1" dirty="0">
                <a:solidFill>
                  <a:srgbClr val="002060"/>
                </a:solidFill>
                <a:latin typeface=""/>
              </a:rPr>
              <a:t> accelerators (LWFA) </a:t>
            </a:r>
          </a:p>
          <a:p>
            <a:pPr algn="l"/>
            <a:r>
              <a:rPr lang="en-US" sz="2000" b="1" dirty="0">
                <a:solidFill>
                  <a:srgbClr val="002060"/>
                </a:solidFill>
                <a:latin typeface=""/>
              </a:rPr>
              <a:t>B. </a:t>
            </a:r>
            <a:r>
              <a:rPr lang="en-US" sz="2000" b="1" dirty="0" err="1">
                <a:solidFill>
                  <a:srgbClr val="002060"/>
                </a:solidFill>
                <a:latin typeface=""/>
              </a:rPr>
              <a:t>Cros</a:t>
            </a:r>
            <a:r>
              <a:rPr lang="en-US" sz="2000" b="1" dirty="0">
                <a:solidFill>
                  <a:srgbClr val="002060"/>
                </a:solidFill>
                <a:latin typeface=""/>
              </a:rPr>
              <a:t>, F. Massimo, P. </a:t>
            </a:r>
            <a:r>
              <a:rPr lang="en-US" sz="2000" b="1" dirty="0" err="1">
                <a:solidFill>
                  <a:srgbClr val="002060"/>
                </a:solidFill>
                <a:latin typeface=""/>
              </a:rPr>
              <a:t>Desesquelles</a:t>
            </a:r>
            <a:r>
              <a:rPr lang="en-US" sz="2000" b="1" dirty="0">
                <a:solidFill>
                  <a:srgbClr val="002060"/>
                </a:solidFill>
                <a:latin typeface=""/>
              </a:rPr>
              <a:t>, O. </a:t>
            </a:r>
            <a:r>
              <a:rPr lang="en-US" sz="2000" b="1" dirty="0" err="1">
                <a:solidFill>
                  <a:srgbClr val="002060"/>
                </a:solidFill>
                <a:latin typeface=""/>
              </a:rPr>
              <a:t>Khomyshyn</a:t>
            </a:r>
            <a:r>
              <a:rPr lang="en-US" sz="2000" b="1" dirty="0">
                <a:solidFill>
                  <a:srgbClr val="002060"/>
                </a:solidFill>
                <a:latin typeface=""/>
              </a:rPr>
              <a:t> + PhD </a:t>
            </a:r>
            <a:endParaRPr lang="en-US" sz="2800" b="1" dirty="0">
              <a:solidFill>
                <a:srgbClr val="002060"/>
              </a:solidFill>
              <a:latin typeface=""/>
            </a:endParaRPr>
          </a:p>
        </p:txBody>
      </p:sp>
      <p:grpSp>
        <p:nvGrpSpPr>
          <p:cNvPr id="7" name="Groupe 6">
            <a:extLst>
              <a:ext uri="{FF2B5EF4-FFF2-40B4-BE49-F238E27FC236}">
                <a16:creationId xmlns:a16="http://schemas.microsoft.com/office/drawing/2014/main" id="{6C58742F-ECE4-4F03-8715-5CD4F6BDC98B}"/>
              </a:ext>
            </a:extLst>
          </p:cNvPr>
          <p:cNvGrpSpPr/>
          <p:nvPr/>
        </p:nvGrpSpPr>
        <p:grpSpPr>
          <a:xfrm>
            <a:off x="7040880" y="2919085"/>
            <a:ext cx="5080000" cy="3908612"/>
            <a:chOff x="7112000" y="2323733"/>
            <a:chExt cx="5080000" cy="3908612"/>
          </a:xfrm>
        </p:grpSpPr>
        <p:pic>
          <p:nvPicPr>
            <p:cNvPr id="8" name="Picture 3">
              <a:extLst>
                <a:ext uri="{FF2B5EF4-FFF2-40B4-BE49-F238E27FC236}">
                  <a16:creationId xmlns:a16="http://schemas.microsoft.com/office/drawing/2014/main" id="{3FCDE098-9E4B-4753-BA99-9C2762AB00F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2000" y="2323733"/>
              <a:ext cx="4673600" cy="3908612"/>
            </a:xfrm>
            <a:prstGeom prst="rect">
              <a:avLst/>
            </a:prstGeom>
          </p:spPr>
        </p:pic>
        <p:sp>
          <p:nvSpPr>
            <p:cNvPr id="9" name="Rectangle : coins arrondis 8">
              <a:extLst>
                <a:ext uri="{FF2B5EF4-FFF2-40B4-BE49-F238E27FC236}">
                  <a16:creationId xmlns:a16="http://schemas.microsoft.com/office/drawing/2014/main" id="{B46AF9BF-4466-4F9C-9124-2E10118AF925}"/>
                </a:ext>
              </a:extLst>
            </p:cNvPr>
            <p:cNvSpPr/>
            <p:nvPr/>
          </p:nvSpPr>
          <p:spPr>
            <a:xfrm>
              <a:off x="7437149" y="4236720"/>
              <a:ext cx="995680" cy="123895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LWFA Source</a:t>
              </a:r>
            </a:p>
          </p:txBody>
        </p:sp>
        <p:sp>
          <p:nvSpPr>
            <p:cNvPr id="10" name="Rectangle : coins arrondis 9">
              <a:extLst>
                <a:ext uri="{FF2B5EF4-FFF2-40B4-BE49-F238E27FC236}">
                  <a16:creationId xmlns:a16="http://schemas.microsoft.com/office/drawing/2014/main" id="{10437A2A-D9D3-4FD6-8E06-BB553D3A8D7C}"/>
                </a:ext>
              </a:extLst>
            </p:cNvPr>
            <p:cNvSpPr/>
            <p:nvPr/>
          </p:nvSpPr>
          <p:spPr>
            <a:xfrm>
              <a:off x="10708640" y="4328160"/>
              <a:ext cx="1483360" cy="1046480"/>
            </a:xfrm>
            <a:prstGeom prst="roundRect">
              <a:avLst/>
            </a:prstGeom>
            <a:gradFill flip="none" rotWithShape="1">
              <a:gsLst>
                <a:gs pos="0">
                  <a:srgbClr val="7030A0"/>
                </a:gs>
                <a:gs pos="23000">
                  <a:schemeClr val="accent1">
                    <a:lumMod val="89000"/>
                  </a:schemeClr>
                </a:gs>
                <a:gs pos="55000">
                  <a:srgbClr val="00B0F0"/>
                </a:gs>
                <a:gs pos="97000">
                  <a:srgbClr val="7030A0"/>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LWF Accelerator</a:t>
              </a:r>
            </a:p>
          </p:txBody>
        </p:sp>
      </p:grpSp>
      <p:sp>
        <p:nvSpPr>
          <p:cNvPr id="11" name="Freeform 4">
            <a:extLst>
              <a:ext uri="{FF2B5EF4-FFF2-40B4-BE49-F238E27FC236}">
                <a16:creationId xmlns:a16="http://schemas.microsoft.com/office/drawing/2014/main" id="{13C5B866-83B7-4D29-89A1-61C61BAF0295}"/>
              </a:ext>
            </a:extLst>
          </p:cNvPr>
          <p:cNvSpPr>
            <a:spLocks noChangeAspect="1"/>
          </p:cNvSpPr>
          <p:nvPr/>
        </p:nvSpPr>
        <p:spPr>
          <a:xfrm>
            <a:off x="10082261" y="1126474"/>
            <a:ext cx="2109739" cy="601559"/>
          </a:xfrm>
          <a:custGeom>
            <a:avLst/>
            <a:gdLst/>
            <a:ahLst/>
            <a:cxnLst/>
            <a:rect l="l" t="t" r="r" b="b"/>
            <a:pathLst>
              <a:path w="4709347" h="1342748">
                <a:moveTo>
                  <a:pt x="0" y="0"/>
                </a:moveTo>
                <a:lnTo>
                  <a:pt x="4709347" y="0"/>
                </a:lnTo>
                <a:lnTo>
                  <a:pt x="4709347" y="1342748"/>
                </a:lnTo>
                <a:lnTo>
                  <a:pt x="0" y="134274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3">
            <a:extLst>
              <a:ext uri="{FF2B5EF4-FFF2-40B4-BE49-F238E27FC236}">
                <a16:creationId xmlns:a16="http://schemas.microsoft.com/office/drawing/2014/main" id="{F8FDEC56-3686-4767-A91F-1942870E700E}"/>
              </a:ext>
            </a:extLst>
          </p:cNvPr>
          <p:cNvSpPr>
            <a:spLocks noChangeAspect="1"/>
          </p:cNvSpPr>
          <p:nvPr/>
        </p:nvSpPr>
        <p:spPr>
          <a:xfrm>
            <a:off x="10657840" y="1762561"/>
            <a:ext cx="1503834" cy="678856"/>
          </a:xfrm>
          <a:custGeom>
            <a:avLst/>
            <a:gdLst/>
            <a:ahLst/>
            <a:cxnLst/>
            <a:rect l="l" t="t" r="r" b="b"/>
            <a:pathLst>
              <a:path w="2582131" h="1165618">
                <a:moveTo>
                  <a:pt x="0" y="0"/>
                </a:moveTo>
                <a:lnTo>
                  <a:pt x="2582131" y="0"/>
                </a:lnTo>
                <a:lnTo>
                  <a:pt x="2582131" y="1165618"/>
                </a:lnTo>
                <a:lnTo>
                  <a:pt x="0" y="1165618"/>
                </a:lnTo>
                <a:lnTo>
                  <a:pt x="0" y="0"/>
                </a:lnTo>
                <a:close/>
              </a:path>
            </a:pathLst>
          </a:custGeom>
          <a:blipFill dpi="0" rotWithShape="1">
            <a:blip r:embed="rId4">
              <a:alphaModFix/>
            </a:blip>
            <a:srcRect/>
            <a:stretch>
              <a:fillRect/>
            </a:stretch>
          </a:blipFill>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2">
            <a:extLst>
              <a:ext uri="{FF2B5EF4-FFF2-40B4-BE49-F238E27FC236}">
                <a16:creationId xmlns:a16="http://schemas.microsoft.com/office/drawing/2014/main" id="{4235DC2F-2BE3-4033-A952-1D29D12360C0}"/>
              </a:ext>
            </a:extLst>
          </p:cNvPr>
          <p:cNvSpPr>
            <a:spLocks noChangeAspect="1"/>
          </p:cNvSpPr>
          <p:nvPr/>
        </p:nvSpPr>
        <p:spPr>
          <a:xfrm>
            <a:off x="9941649" y="1804165"/>
            <a:ext cx="673704" cy="664464"/>
          </a:xfrm>
          <a:custGeom>
            <a:avLst/>
            <a:gdLst/>
            <a:ahLst/>
            <a:cxnLst/>
            <a:rect l="l" t="t" r="r" b="b"/>
            <a:pathLst>
              <a:path w="1145913" h="1130198">
                <a:moveTo>
                  <a:pt x="0" y="0"/>
                </a:moveTo>
                <a:lnTo>
                  <a:pt x="1145913" y="0"/>
                </a:lnTo>
                <a:lnTo>
                  <a:pt x="1145913" y="1130197"/>
                </a:lnTo>
                <a:lnTo>
                  <a:pt x="0" y="113019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10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D5EEC-0C1B-3C39-723E-AD96D3E9D0E2}"/>
              </a:ext>
            </a:extLst>
          </p:cNvPr>
          <p:cNvSpPr>
            <a:spLocks noGrp="1"/>
          </p:cNvSpPr>
          <p:nvPr>
            <p:ph idx="1"/>
          </p:nvPr>
        </p:nvSpPr>
        <p:spPr/>
        <p:txBody>
          <a:bodyPr/>
          <a:lstStyle/>
          <a:p>
            <a:r>
              <a:rPr lang="en-US" dirty="0"/>
              <a:t>Dielectric streaker</a:t>
            </a:r>
          </a:p>
          <a:p>
            <a:r>
              <a:rPr lang="en-US" dirty="0"/>
              <a:t>In collaboration with UKRI </a:t>
            </a:r>
          </a:p>
        </p:txBody>
      </p:sp>
      <p:sp>
        <p:nvSpPr>
          <p:cNvPr id="3" name="Slide Number Placeholder 2">
            <a:extLst>
              <a:ext uri="{FF2B5EF4-FFF2-40B4-BE49-F238E27FC236}">
                <a16:creationId xmlns:a16="http://schemas.microsoft.com/office/drawing/2014/main" id="{BB5C0043-458C-E37B-4704-ECE87597EA37}"/>
              </a:ext>
            </a:extLst>
          </p:cNvPr>
          <p:cNvSpPr>
            <a:spLocks noGrp="1"/>
          </p:cNvSpPr>
          <p:nvPr>
            <p:ph type="sldNum" sz="quarter" idx="12"/>
          </p:nvPr>
        </p:nvSpPr>
        <p:spPr/>
        <p:txBody>
          <a:bodyPr/>
          <a:lstStyle/>
          <a:p>
            <a:fld id="{3A3A6714-3D1F-4857-9904-D935B84167FA}" type="slidenum">
              <a:rPr lang="en-GB" smtClean="0"/>
              <a:pPr/>
              <a:t>5</a:t>
            </a:fld>
            <a:endParaRPr lang="en-GB"/>
          </a:p>
        </p:txBody>
      </p:sp>
      <p:sp>
        <p:nvSpPr>
          <p:cNvPr id="4" name="Title 3">
            <a:extLst>
              <a:ext uri="{FF2B5EF4-FFF2-40B4-BE49-F238E27FC236}">
                <a16:creationId xmlns:a16="http://schemas.microsoft.com/office/drawing/2014/main" id="{89E0E589-4002-5C46-027C-8B9E72212FE7}"/>
              </a:ext>
            </a:extLst>
          </p:cNvPr>
          <p:cNvSpPr>
            <a:spLocks noGrp="1"/>
          </p:cNvSpPr>
          <p:nvPr>
            <p:ph type="title"/>
          </p:nvPr>
        </p:nvSpPr>
        <p:spPr/>
        <p:txBody>
          <a:bodyPr/>
          <a:lstStyle/>
          <a:p>
            <a:r>
              <a:rPr lang="en-US" dirty="0"/>
              <a:t>Possible PSI contributions</a:t>
            </a:r>
          </a:p>
        </p:txBody>
      </p:sp>
      <p:sp>
        <p:nvSpPr>
          <p:cNvPr id="5" name="Footer Placeholder 4">
            <a:extLst>
              <a:ext uri="{FF2B5EF4-FFF2-40B4-BE49-F238E27FC236}">
                <a16:creationId xmlns:a16="http://schemas.microsoft.com/office/drawing/2014/main" id="{93272402-5E6A-9B67-9A90-BB979790A8B9}"/>
              </a:ext>
            </a:extLst>
          </p:cNvPr>
          <p:cNvSpPr>
            <a:spLocks noGrp="1"/>
          </p:cNvSpPr>
          <p:nvPr>
            <p:ph type="ftr" sz="quarter" idx="13"/>
          </p:nvPr>
        </p:nvSpPr>
        <p:spPr>
          <a:xfrm>
            <a:off x="410543" y="6462572"/>
            <a:ext cx="6650013" cy="365125"/>
          </a:xfrm>
        </p:spPr>
        <p:txBody>
          <a:bodyPr/>
          <a:lstStyle/>
          <a:p>
            <a:pPr algn="l"/>
            <a:r>
              <a:rPr lang="en-GB" dirty="0"/>
              <a:t>Peter Heimgartner, Philipp </a:t>
            </a:r>
            <a:r>
              <a:rPr lang="en-GB" dirty="0" err="1"/>
              <a:t>Dijkstal</a:t>
            </a:r>
            <a:r>
              <a:rPr lang="en-GB" dirty="0"/>
              <a:t>, Evan Ericson, Rasmus Ischebeck</a:t>
            </a:r>
          </a:p>
        </p:txBody>
      </p:sp>
      <p:pic>
        <p:nvPicPr>
          <p:cNvPr id="8" name="Picture 7" descr="A machine in a factory&#10;&#10;AI-generated content may be incorrect.">
            <a:extLst>
              <a:ext uri="{FF2B5EF4-FFF2-40B4-BE49-F238E27FC236}">
                <a16:creationId xmlns:a16="http://schemas.microsoft.com/office/drawing/2014/main" id="{30CE4411-220C-AC9B-0CDB-DB722A0F6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927" y="2612881"/>
            <a:ext cx="4752109" cy="3564082"/>
          </a:xfrm>
          <a:prstGeom prst="rect">
            <a:avLst/>
          </a:prstGeom>
        </p:spPr>
      </p:pic>
      <p:pic>
        <p:nvPicPr>
          <p:cNvPr id="12" name="Picture 11" descr="A machine with many machines&#10;&#10;AI-generated content may be incorrect.">
            <a:extLst>
              <a:ext uri="{FF2B5EF4-FFF2-40B4-BE49-F238E27FC236}">
                <a16:creationId xmlns:a16="http://schemas.microsoft.com/office/drawing/2014/main" id="{4911E0A7-1743-D30E-0F10-CD44321D4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554" y="1437948"/>
            <a:ext cx="5155066" cy="3564082"/>
          </a:xfrm>
          <a:prstGeom prst="rect">
            <a:avLst/>
          </a:prstGeom>
        </p:spPr>
      </p:pic>
    </p:spTree>
    <p:extLst>
      <p:ext uri="{BB962C8B-B14F-4D97-AF65-F5344CB8AC3E}">
        <p14:creationId xmlns:p14="http://schemas.microsoft.com/office/powerpoint/2010/main" val="328576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A48200-E3CF-C5EF-D066-78B630E537B0}"/>
              </a:ext>
            </a:extLst>
          </p:cNvPr>
          <p:cNvSpPr>
            <a:spLocks noGrp="1"/>
          </p:cNvSpPr>
          <p:nvPr>
            <p:ph idx="1"/>
          </p:nvPr>
        </p:nvSpPr>
        <p:spPr/>
        <p:txBody>
          <a:bodyPr/>
          <a:lstStyle/>
          <a:p>
            <a:r>
              <a:rPr lang="en-US" dirty="0"/>
              <a:t>Micro-wire scanner</a:t>
            </a:r>
          </a:p>
          <a:p>
            <a:r>
              <a:rPr lang="en-US" dirty="0"/>
              <a:t>In collaboration with Univ. Tor </a:t>
            </a:r>
            <a:r>
              <a:rPr lang="en-US" dirty="0" err="1"/>
              <a:t>Vergata</a:t>
            </a:r>
            <a:endParaRPr lang="en-US" dirty="0"/>
          </a:p>
        </p:txBody>
      </p:sp>
      <p:sp>
        <p:nvSpPr>
          <p:cNvPr id="3" name="Slide Number Placeholder 2">
            <a:extLst>
              <a:ext uri="{FF2B5EF4-FFF2-40B4-BE49-F238E27FC236}">
                <a16:creationId xmlns:a16="http://schemas.microsoft.com/office/drawing/2014/main" id="{8F2320F3-C0A0-C937-CA21-BE62D68051B6}"/>
              </a:ext>
            </a:extLst>
          </p:cNvPr>
          <p:cNvSpPr>
            <a:spLocks noGrp="1"/>
          </p:cNvSpPr>
          <p:nvPr>
            <p:ph type="sldNum" sz="quarter" idx="12"/>
          </p:nvPr>
        </p:nvSpPr>
        <p:spPr/>
        <p:txBody>
          <a:bodyPr/>
          <a:lstStyle/>
          <a:p>
            <a:fld id="{3A3A6714-3D1F-4857-9904-D935B84167FA}" type="slidenum">
              <a:rPr lang="en-GB" smtClean="0"/>
              <a:pPr/>
              <a:t>6</a:t>
            </a:fld>
            <a:endParaRPr lang="en-GB"/>
          </a:p>
        </p:txBody>
      </p:sp>
      <p:sp>
        <p:nvSpPr>
          <p:cNvPr id="4" name="Title 3">
            <a:extLst>
              <a:ext uri="{FF2B5EF4-FFF2-40B4-BE49-F238E27FC236}">
                <a16:creationId xmlns:a16="http://schemas.microsoft.com/office/drawing/2014/main" id="{BC52E245-739C-BE04-63C5-885E3A1EF3AB}"/>
              </a:ext>
            </a:extLst>
          </p:cNvPr>
          <p:cNvSpPr>
            <a:spLocks noGrp="1"/>
          </p:cNvSpPr>
          <p:nvPr>
            <p:ph type="title"/>
          </p:nvPr>
        </p:nvSpPr>
        <p:spPr/>
        <p:txBody>
          <a:bodyPr/>
          <a:lstStyle/>
          <a:p>
            <a:r>
              <a:rPr lang="en-US" dirty="0"/>
              <a:t>Possible PSI Contributions</a:t>
            </a:r>
          </a:p>
        </p:txBody>
      </p:sp>
      <p:sp>
        <p:nvSpPr>
          <p:cNvPr id="5" name="Footer Placeholder 4">
            <a:extLst>
              <a:ext uri="{FF2B5EF4-FFF2-40B4-BE49-F238E27FC236}">
                <a16:creationId xmlns:a16="http://schemas.microsoft.com/office/drawing/2014/main" id="{F9EE2517-919A-B694-7BB8-57AD9403A5E4}"/>
              </a:ext>
            </a:extLst>
          </p:cNvPr>
          <p:cNvSpPr>
            <a:spLocks noGrp="1"/>
          </p:cNvSpPr>
          <p:nvPr>
            <p:ph type="ftr" sz="quarter" idx="13"/>
          </p:nvPr>
        </p:nvSpPr>
        <p:spPr>
          <a:xfrm>
            <a:off x="410544" y="6462572"/>
            <a:ext cx="11130968" cy="365125"/>
          </a:xfrm>
        </p:spPr>
        <p:txBody>
          <a:bodyPr/>
          <a:lstStyle/>
          <a:p>
            <a:pPr algn="l"/>
            <a:r>
              <a:rPr lang="en-GB" dirty="0"/>
              <a:t>Simona Borrelli, Rasmus Ischebeck, Francesca </a:t>
            </a:r>
            <a:r>
              <a:rPr lang="en-GB" dirty="0" err="1"/>
              <a:t>Addesa</a:t>
            </a:r>
            <a:r>
              <a:rPr lang="en-GB" dirty="0"/>
              <a:t>, Gian Luca Orlandi, Martin </a:t>
            </a:r>
            <a:r>
              <a:rPr lang="en-GB" dirty="0" err="1"/>
              <a:t>Bednarzik</a:t>
            </a:r>
            <a:r>
              <a:rPr lang="en-GB" dirty="0"/>
              <a:t>, Christian David, Eugenio Ferrari, Vitaliy </a:t>
            </a:r>
            <a:r>
              <a:rPr lang="en-GB" dirty="0" err="1"/>
              <a:t>Guzenko</a:t>
            </a:r>
            <a:r>
              <a:rPr lang="en-GB" dirty="0"/>
              <a:t>,  Cigdem </a:t>
            </a:r>
            <a:r>
              <a:rPr lang="en-GB" dirty="0" err="1"/>
              <a:t>Ozkan</a:t>
            </a:r>
            <a:r>
              <a:rPr lang="en-GB" dirty="0"/>
              <a:t>-Loch, Eduard Prat</a:t>
            </a:r>
          </a:p>
        </p:txBody>
      </p:sp>
      <p:grpSp>
        <p:nvGrpSpPr>
          <p:cNvPr id="11" name="Group 10">
            <a:extLst>
              <a:ext uri="{FF2B5EF4-FFF2-40B4-BE49-F238E27FC236}">
                <a16:creationId xmlns:a16="http://schemas.microsoft.com/office/drawing/2014/main" id="{89C7C4B8-558E-004B-587E-096A66078D57}"/>
              </a:ext>
            </a:extLst>
          </p:cNvPr>
          <p:cNvGrpSpPr/>
          <p:nvPr/>
        </p:nvGrpSpPr>
        <p:grpSpPr>
          <a:xfrm>
            <a:off x="410544" y="2834065"/>
            <a:ext cx="8383574" cy="2885281"/>
            <a:chOff x="2021971" y="11946287"/>
            <a:chExt cx="33455239" cy="11513917"/>
          </a:xfrm>
        </p:grpSpPr>
        <p:pic>
          <p:nvPicPr>
            <p:cNvPr id="6" name="_D720647.jpg" descr="_D720647.jpg">
              <a:extLst>
                <a:ext uri="{FF2B5EF4-FFF2-40B4-BE49-F238E27FC236}">
                  <a16:creationId xmlns:a16="http://schemas.microsoft.com/office/drawing/2014/main" id="{A8B84CB1-10D9-14E6-0657-D2C85BC2D8C8}"/>
                </a:ext>
              </a:extLst>
            </p:cNvPr>
            <p:cNvPicPr>
              <a:picLocks noChangeAspect="1"/>
            </p:cNvPicPr>
            <p:nvPr/>
          </p:nvPicPr>
          <p:blipFill>
            <a:blip r:embed="rId2"/>
            <a:srcRect l="7909" r="16845"/>
            <a:stretch>
              <a:fillRect/>
            </a:stretch>
          </p:blipFill>
          <p:spPr>
            <a:xfrm>
              <a:off x="2021971" y="11946287"/>
              <a:ext cx="12995520" cy="11513917"/>
            </a:xfrm>
            <a:prstGeom prst="rect">
              <a:avLst/>
            </a:prstGeom>
            <a:ln w="25400">
              <a:miter lim="400000"/>
            </a:ln>
          </p:spPr>
        </p:pic>
        <p:sp>
          <p:nvSpPr>
            <p:cNvPr id="9" name="σy = 491 nm">
              <a:extLst>
                <a:ext uri="{FF2B5EF4-FFF2-40B4-BE49-F238E27FC236}">
                  <a16:creationId xmlns:a16="http://schemas.microsoft.com/office/drawing/2014/main" id="{0C683B58-A9DE-E32C-A615-22895C98B97B}"/>
                </a:ext>
              </a:extLst>
            </p:cNvPr>
            <p:cNvSpPr txBox="1"/>
            <p:nvPr/>
          </p:nvSpPr>
          <p:spPr>
            <a:xfrm>
              <a:off x="31617203" y="13628588"/>
              <a:ext cx="3860007" cy="97769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numCol="1" anchor="ctr">
              <a:noAutofit/>
            </a:bodyPr>
            <a:lstStyle/>
            <a:p>
              <a:pPr>
                <a:defRPr>
                  <a:solidFill>
                    <a:srgbClr val="D6D6D6"/>
                  </a:solidFill>
                </a:defRPr>
              </a:pPr>
              <a:r>
                <a:rPr i="1" dirty="0" err="1"/>
                <a:t>σ</a:t>
              </a:r>
              <a:r>
                <a:rPr i="1" baseline="-5999" dirty="0" err="1"/>
                <a:t>y</a:t>
              </a:r>
              <a:r>
                <a:rPr dirty="0"/>
                <a:t>= 491 nm</a:t>
              </a:r>
            </a:p>
          </p:txBody>
        </p:sp>
        <p:pic>
          <p:nvPicPr>
            <p:cNvPr id="10" name="SEM_Ni_1_um_Page_1_Image_0001.jpg" descr="SEM_Ni_1_um_Page_1_Image_0001.jpg">
              <a:extLst>
                <a:ext uri="{FF2B5EF4-FFF2-40B4-BE49-F238E27FC236}">
                  <a16:creationId xmlns:a16="http://schemas.microsoft.com/office/drawing/2014/main" id="{DB9DFD00-9FF3-0D29-F01E-C05846847587}"/>
                </a:ext>
              </a:extLst>
            </p:cNvPr>
            <p:cNvPicPr>
              <a:picLocks noChangeAspect="1"/>
            </p:cNvPicPr>
            <p:nvPr/>
          </p:nvPicPr>
          <p:blipFill>
            <a:blip r:embed="rId3"/>
            <a:srcRect l="11832"/>
            <a:stretch>
              <a:fillRect/>
            </a:stretch>
          </p:blipFill>
          <p:spPr>
            <a:xfrm>
              <a:off x="16173271" y="13181759"/>
              <a:ext cx="11429966" cy="9710268"/>
            </a:xfrm>
            <a:prstGeom prst="rect">
              <a:avLst/>
            </a:prstGeom>
            <a:ln w="25400">
              <a:miter lim="400000"/>
            </a:ln>
          </p:spPr>
        </p:pic>
      </p:grpSp>
      <p:pic>
        <p:nvPicPr>
          <p:cNvPr id="14" name="Picture 13">
            <a:extLst>
              <a:ext uri="{FF2B5EF4-FFF2-40B4-BE49-F238E27FC236}">
                <a16:creationId xmlns:a16="http://schemas.microsoft.com/office/drawing/2014/main" id="{9F15D339-021D-6E79-6FBA-F0109446885A}"/>
              </a:ext>
            </a:extLst>
          </p:cNvPr>
          <p:cNvPicPr>
            <a:picLocks noChangeAspect="1"/>
          </p:cNvPicPr>
          <p:nvPr/>
        </p:nvPicPr>
        <p:blipFill>
          <a:blip r:embed="rId4"/>
          <a:stretch>
            <a:fillRect/>
          </a:stretch>
        </p:blipFill>
        <p:spPr>
          <a:xfrm>
            <a:off x="7035224" y="2834065"/>
            <a:ext cx="4908167" cy="3125242"/>
          </a:xfrm>
          <a:prstGeom prst="rect">
            <a:avLst/>
          </a:prstGeom>
        </p:spPr>
      </p:pic>
    </p:spTree>
    <p:extLst>
      <p:ext uri="{BB962C8B-B14F-4D97-AF65-F5344CB8AC3E}">
        <p14:creationId xmlns:p14="http://schemas.microsoft.com/office/powerpoint/2010/main" val="270313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a:xfrm>
                <a:off x="140617" y="1366382"/>
                <a:ext cx="7391400" cy="4739015"/>
              </a:xfrm>
            </p:spPr>
            <p:txBody>
              <a:bodyPr>
                <a:normAutofit fontScale="77500" lnSpcReduction="20000"/>
              </a:bodyPr>
              <a:lstStyle/>
              <a:p>
                <a:pPr marL="285750" indent="-285750">
                  <a:buFont typeface="Arial" panose="020B0604020202020204" pitchFamily="34" charset="0"/>
                  <a:buChar char="•"/>
                </a:pPr>
                <a:r>
                  <a:rPr lang="en-US" dirty="0"/>
                  <a:t>The witness bunch in non-linear PWFA must be delivered at the plasma entrance with Twiss parameters:</a:t>
                </a:r>
                <a:br>
                  <a:rPr lang="en-US" dirty="0"/>
                </a:br>
                <a:br>
                  <a:rPr lang="en-US" dirty="0"/>
                </a:b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𝑚</m:t>
                        </m:r>
                      </m:sub>
                    </m:sSub>
                    <m:r>
                      <a:rPr lang="en-US" sz="2800" b="0" i="1" smtClean="0">
                        <a:latin typeface="Cambria Math" panose="02040503050406030204" pitchFamily="18" charset="0"/>
                      </a:rPr>
                      <m:t>=0</m:t>
                    </m:r>
                  </m:oMath>
                </a14:m>
                <a:r>
                  <a:rPr lang="en-US" sz="2800" dirty="0">
                    <a:latin typeface="+mj-lt"/>
                  </a:rPr>
                  <a:t> (injected at waist)</a:t>
                </a:r>
              </a:p>
              <a:p>
                <a:pPr marL="0" indent="0">
                  <a:buNone/>
                </a:pPr>
                <a:r>
                  <a:rPr lang="en-US" dirty="0"/>
                  <a:t>   </a:t>
                </a:r>
                <a:r>
                  <a:rPr lang="en-US" sz="2800" b="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𝛽</m:t>
                        </m:r>
                      </m:e>
                      <m:sub>
                        <m:r>
                          <a:rPr lang="en-US" sz="2800" b="0" i="1" smtClean="0">
                            <a:latin typeface="Cambria Math" panose="02040503050406030204" pitchFamily="18" charset="0"/>
                          </a:rPr>
                          <m:t>𝑚</m:t>
                        </m:r>
                      </m:sub>
                    </m:sSub>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𝑒</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𝜀</m:t>
                                </m:r>
                              </m:e>
                              <m:sub>
                                <m:r>
                                  <a:rPr lang="en-US" sz="2800" b="0" i="1" smtClean="0">
                                    <a:latin typeface="Cambria Math" panose="02040503050406030204" pitchFamily="18" charset="0"/>
                                  </a:rPr>
                                  <m:t>0</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𝑝𝑒</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𝑞</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𝛾</m:t>
                        </m:r>
                      </m:e>
                    </m:rad>
                  </m:oMath>
                </a14:m>
                <a:r>
                  <a:rPr lang="en-US" sz="2800" dirty="0">
                    <a:latin typeface="+mj-lt"/>
                  </a:rPr>
                  <a:t>  (matched to the ion column focusing force)</a:t>
                </a:r>
              </a:p>
              <a:p>
                <a:endParaRPr lang="en-US" dirty="0">
                  <a:latin typeface="+mj-lt"/>
                </a:endParaRPr>
              </a:p>
              <a:p>
                <a:pPr marL="285750" indent="-285750">
                  <a:buFont typeface="Arial" panose="020B0604020202020204" pitchFamily="34" charset="0"/>
                  <a:buChar char="•"/>
                </a:pPr>
                <a:r>
                  <a:rPr lang="en-US" sz="2800" dirty="0">
                    <a:latin typeface="+mj-lt"/>
                  </a:rPr>
                  <a:t>For EuPRAXIA@SPARC_LAB</a:t>
                </a:r>
                <a:r>
                  <a:rPr lang="en-US" dirty="0">
                    <a:latin typeface="+mj-lt"/>
                  </a:rPr>
                  <a:t>:</a:t>
                </a:r>
                <a:br>
                  <a:rPr lang="en-US" dirty="0">
                    <a:latin typeface="+mj-lt"/>
                  </a:rPr>
                </a:br>
                <a:r>
                  <a:rPr lang="en-US" sz="2800" dirty="0">
                    <a:latin typeface="+mj-lt"/>
                  </a:rPr>
                  <a:t>𝛽 = 3.3 mm, which corresponds to 𝜎 = 1.3 </a:t>
                </a:r>
                <a:r>
                  <a:rPr lang="en-US" sz="2800" dirty="0" err="1">
                    <a:latin typeface="+mj-lt"/>
                  </a:rPr>
                  <a:t>μm</a:t>
                </a:r>
                <a:endParaRPr lang="en-US" sz="2800" dirty="0">
                  <a:latin typeface="+mj-lt"/>
                </a:endParaRP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endParaRPr lang="en-US" sz="2800" dirty="0">
                  <a:latin typeface="+mj-lt"/>
                </a:endParaRPr>
              </a:p>
              <a:p>
                <a:pPr marL="285750" indent="-285750">
                  <a:buFont typeface="Arial" panose="020B0604020202020204" pitchFamily="34" charset="0"/>
                  <a:buChar char="•"/>
                </a:pPr>
                <a:endParaRPr lang="en-US" dirty="0">
                  <a:latin typeface="+mj-lt"/>
                </a:endParaRPr>
              </a:p>
              <a:p>
                <a:r>
                  <a:rPr lang="en-US" sz="2800" dirty="0">
                    <a:latin typeface="+mj-lt"/>
                    <a:sym typeface="Wingdings" pitchFamily="2" charset="2"/>
                  </a:rPr>
                  <a:t> Need a diagnostics to measure the transverse beam size at the plasma entrance location with </a:t>
                </a:r>
                <a:r>
                  <a:rPr lang="en-US" sz="2800" dirty="0" err="1">
                    <a:latin typeface="+mj-lt"/>
                  </a:rPr>
                  <a:t>μm</a:t>
                </a:r>
                <a:r>
                  <a:rPr lang="en-US" dirty="0">
                    <a:latin typeface="+mj-lt"/>
                  </a:rPr>
                  <a:t>-resolution</a:t>
                </a:r>
                <a:endParaRPr lang="en-US" sz="2800" dirty="0">
                  <a:latin typeface="+mj-lt"/>
                </a:endParaRPr>
              </a:p>
              <a:p>
                <a:endParaRPr lang="en-GB" dirty="0"/>
              </a:p>
            </p:txBody>
          </p:sp>
        </mc:Choice>
        <mc:Fallback xmlns="">
          <p:sp>
            <p:nvSpPr>
              <p:cNvPr id="2" name="Content Placeholder 1">
                <a:extLst>
                  <a:ext uri="{FF2B5EF4-FFF2-40B4-BE49-F238E27FC236}">
                    <a16:creationId xmlns:a16="http://schemas.microsoft.com/office/drawing/2014/main" id="{254DFF3E-EECA-4251-B0CB-285CB42349D9}"/>
                  </a:ext>
                </a:extLst>
              </p:cNvPr>
              <p:cNvSpPr>
                <a:spLocks noGrp="1" noRot="1" noChangeAspect="1" noMove="1" noResize="1" noEditPoints="1" noAdjustHandles="1" noChangeArrowheads="1" noChangeShapeType="1" noTextEdit="1"/>
              </p:cNvSpPr>
              <p:nvPr>
                <p:ph idx="1"/>
              </p:nvPr>
            </p:nvSpPr>
            <p:spPr>
              <a:xfrm>
                <a:off x="140617" y="1366382"/>
                <a:ext cx="7391400" cy="4739015"/>
              </a:xfrm>
              <a:blipFill>
                <a:blip r:embed="rId2"/>
                <a:stretch>
                  <a:fillRect l="-1029" t="-2674" r="-10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Plasma Entrance Diagnostics</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A6714-3D1F-4857-9904-D935B84167FA}"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a:ea typeface="+mn-ea"/>
                <a:cs typeface="+mn-cs"/>
              </a:rPr>
              <a:t>Livio Verra, Alessandro Cianchi</a:t>
            </a:r>
          </a:p>
        </p:txBody>
      </p:sp>
      <p:pic>
        <p:nvPicPr>
          <p:cNvPr id="6" name="Immagine 5">
            <a:extLst>
              <a:ext uri="{FF2B5EF4-FFF2-40B4-BE49-F238E27FC236}">
                <a16:creationId xmlns:a16="http://schemas.microsoft.com/office/drawing/2014/main" id="{3E9D8A4E-35CD-C19A-009D-805654B2ECFB}"/>
              </a:ext>
            </a:extLst>
          </p:cNvPr>
          <p:cNvPicPr>
            <a:picLocks noChangeAspect="1"/>
          </p:cNvPicPr>
          <p:nvPr/>
        </p:nvPicPr>
        <p:blipFill>
          <a:blip r:embed="rId3"/>
          <a:stretch>
            <a:fillRect/>
          </a:stretch>
        </p:blipFill>
        <p:spPr>
          <a:xfrm>
            <a:off x="7669245" y="1624126"/>
            <a:ext cx="4382138" cy="3609747"/>
          </a:xfrm>
          <a:prstGeom prst="rect">
            <a:avLst/>
          </a:prstGeom>
        </p:spPr>
      </p:pic>
      <p:sp>
        <p:nvSpPr>
          <p:cNvPr id="7" name="CasellaDiTesto 6">
            <a:extLst>
              <a:ext uri="{FF2B5EF4-FFF2-40B4-BE49-F238E27FC236}">
                <a16:creationId xmlns:a16="http://schemas.microsoft.com/office/drawing/2014/main" id="{00841C1A-5FB8-C919-86B2-F0E7D2D0BB87}"/>
              </a:ext>
            </a:extLst>
          </p:cNvPr>
          <p:cNvSpPr txBox="1"/>
          <p:nvPr/>
        </p:nvSpPr>
        <p:spPr>
          <a:xfrm>
            <a:off x="7833674" y="3028003"/>
            <a:ext cx="4203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8" name="CasellaDiTesto 7">
            <a:extLst>
              <a:ext uri="{FF2B5EF4-FFF2-40B4-BE49-F238E27FC236}">
                <a16:creationId xmlns:a16="http://schemas.microsoft.com/office/drawing/2014/main" id="{B8219F3A-4356-2CF4-254D-99E5CB6AF5AC}"/>
              </a:ext>
            </a:extLst>
          </p:cNvPr>
          <p:cNvSpPr txBox="1"/>
          <p:nvPr/>
        </p:nvSpPr>
        <p:spPr>
          <a:xfrm>
            <a:off x="8550112" y="2619564"/>
            <a:ext cx="20608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Diagnostics position</a:t>
            </a:r>
          </a:p>
        </p:txBody>
      </p:sp>
      <p:cxnSp>
        <p:nvCxnSpPr>
          <p:cNvPr id="10" name="Connettore 2 9">
            <a:extLst>
              <a:ext uri="{FF2B5EF4-FFF2-40B4-BE49-F238E27FC236}">
                <a16:creationId xmlns:a16="http://schemas.microsoft.com/office/drawing/2014/main" id="{F06BF901-0DA8-CCC9-8325-854EC744DD86}"/>
              </a:ext>
            </a:extLst>
          </p:cNvPr>
          <p:cNvCxnSpPr>
            <a:cxnSpLocks/>
          </p:cNvCxnSpPr>
          <p:nvPr/>
        </p:nvCxnSpPr>
        <p:spPr>
          <a:xfrm flipH="1">
            <a:off x="8163612" y="2894029"/>
            <a:ext cx="461914" cy="3959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370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D9420-A4B4-613F-9E1B-C9D6C75459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EBD703-D0F8-F0CE-C287-DB931DA8E30D}"/>
              </a:ext>
            </a:extLst>
          </p:cNvPr>
          <p:cNvSpPr>
            <a:spLocks noGrp="1"/>
          </p:cNvSpPr>
          <p:nvPr>
            <p:ph type="title"/>
          </p:nvPr>
        </p:nvSpPr>
        <p:spPr/>
        <p:txBody>
          <a:bodyPr/>
          <a:lstStyle/>
          <a:p>
            <a:r>
              <a:rPr lang="en-US" sz="3600" dirty="0"/>
              <a:t>M</a:t>
            </a:r>
            <a:r>
              <a:rPr lang="en-US" sz="3600" b="1" dirty="0"/>
              <a:t>icrowire scanner</a:t>
            </a:r>
            <a:endParaRPr lang="en-GB" dirty="0"/>
          </a:p>
        </p:txBody>
      </p:sp>
      <p:sp>
        <p:nvSpPr>
          <p:cNvPr id="4" name="Slide Number Placeholder 3">
            <a:extLst>
              <a:ext uri="{FF2B5EF4-FFF2-40B4-BE49-F238E27FC236}">
                <a16:creationId xmlns:a16="http://schemas.microsoft.com/office/drawing/2014/main" id="{A84635F9-101B-0A33-BC66-749AF1A6CE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A6714-3D1F-4857-9904-D935B84167FA}"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C3BB7A5-04B3-CCAA-2091-21B5C3509FD4}"/>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a:ea typeface="+mn-ea"/>
                <a:cs typeface="+mn-cs"/>
              </a:rPr>
              <a:t>Livio Verra, Alessandro Cianchi</a:t>
            </a:r>
          </a:p>
        </p:txBody>
      </p:sp>
      <p:sp>
        <p:nvSpPr>
          <p:cNvPr id="16" name="CasellaDiTesto 15">
            <a:extLst>
              <a:ext uri="{FF2B5EF4-FFF2-40B4-BE49-F238E27FC236}">
                <a16:creationId xmlns:a16="http://schemas.microsoft.com/office/drawing/2014/main" id="{92AEB100-F747-A0CA-D35F-67A4F261EC60}"/>
              </a:ext>
            </a:extLst>
          </p:cNvPr>
          <p:cNvSpPr txBox="1"/>
          <p:nvPr/>
        </p:nvSpPr>
        <p:spPr>
          <a:xfrm>
            <a:off x="140617" y="1166296"/>
            <a:ext cx="6211614" cy="44319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Intercepting the bunch with 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μm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-thick wire, secondary particles and scattered electrons can be detected with beam loss monitors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[1] Orlandi et al., Proceedings of FEL2014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[2] Orlandi et al., PRAB 19, 092802 (2016)</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[3] Borrelli et al., Comm. Phys.  1, 52 (2018)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[4] FACET-II Technical Design Report, SLAC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By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varying</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the position of the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wire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across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bunch</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with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μm-resolution</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measuring</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losses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info on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transverse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size and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centroid</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position of the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bunch</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sym typeface="Wingdings" pitchFamily="2" charset="2"/>
              </a:rPr>
              <a:t> Preliminary design of a device to measure the beam transverse size at different longitudinal positions to reconstruct the envelope around the waist</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Immagine 16" descr="Immagine che contiene Modello in scala, Set per costruzioni, giocattolo, Blocchi a incastro&#10;&#10;Il contenuto generato dall'IA potrebbe non essere corretto.">
            <a:extLst>
              <a:ext uri="{FF2B5EF4-FFF2-40B4-BE49-F238E27FC236}">
                <a16:creationId xmlns:a16="http://schemas.microsoft.com/office/drawing/2014/main" id="{4D258CA3-4E85-70BC-17AD-FC6F4AFBCF46}"/>
              </a:ext>
            </a:extLst>
          </p:cNvPr>
          <p:cNvPicPr>
            <a:picLocks noChangeAspect="1"/>
          </p:cNvPicPr>
          <p:nvPr/>
        </p:nvPicPr>
        <p:blipFill>
          <a:blip r:embed="rId2"/>
          <a:stretch>
            <a:fillRect/>
          </a:stretch>
        </p:blipFill>
        <p:spPr>
          <a:xfrm>
            <a:off x="6400802" y="3654782"/>
            <a:ext cx="3082817" cy="2535936"/>
          </a:xfrm>
          <a:prstGeom prst="rect">
            <a:avLst/>
          </a:prstGeom>
        </p:spPr>
      </p:pic>
      <p:pic>
        <p:nvPicPr>
          <p:cNvPr id="18" name="Immagine 17">
            <a:extLst>
              <a:ext uri="{FF2B5EF4-FFF2-40B4-BE49-F238E27FC236}">
                <a16:creationId xmlns:a16="http://schemas.microsoft.com/office/drawing/2014/main" id="{A201BF99-FEAA-4FED-B6E1-8DB4FFFC5FDE}"/>
              </a:ext>
            </a:extLst>
          </p:cNvPr>
          <p:cNvPicPr>
            <a:picLocks noChangeAspect="1"/>
          </p:cNvPicPr>
          <p:nvPr/>
        </p:nvPicPr>
        <p:blipFill>
          <a:blip r:embed="rId3"/>
          <a:stretch>
            <a:fillRect/>
          </a:stretch>
        </p:blipFill>
        <p:spPr>
          <a:xfrm>
            <a:off x="6400802" y="1166296"/>
            <a:ext cx="2653938" cy="1557269"/>
          </a:xfrm>
          <a:prstGeom prst="rect">
            <a:avLst/>
          </a:prstGeom>
        </p:spPr>
      </p:pic>
      <p:sp>
        <p:nvSpPr>
          <p:cNvPr id="22" name="CasellaDiTesto 21">
            <a:extLst>
              <a:ext uri="{FF2B5EF4-FFF2-40B4-BE49-F238E27FC236}">
                <a16:creationId xmlns:a16="http://schemas.microsoft.com/office/drawing/2014/main" id="{D8C48659-2611-8EF2-97ED-D9F985A2B179}"/>
              </a:ext>
            </a:extLst>
          </p:cNvPr>
          <p:cNvSpPr txBox="1"/>
          <p:nvPr/>
        </p:nvSpPr>
        <p:spPr>
          <a:xfrm>
            <a:off x="9375622" y="4577314"/>
            <a:ext cx="105432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Wire holder</a:t>
            </a:r>
          </a:p>
        </p:txBody>
      </p:sp>
      <p:sp>
        <p:nvSpPr>
          <p:cNvPr id="23" name="CasellaDiTesto 22">
            <a:extLst>
              <a:ext uri="{FF2B5EF4-FFF2-40B4-BE49-F238E27FC236}">
                <a16:creationId xmlns:a16="http://schemas.microsoft.com/office/drawing/2014/main" id="{E5944A3C-A3B6-0590-7543-A421D3CC51E8}"/>
              </a:ext>
            </a:extLst>
          </p:cNvPr>
          <p:cNvSpPr txBox="1"/>
          <p:nvPr/>
        </p:nvSpPr>
        <p:spPr>
          <a:xfrm>
            <a:off x="8947693" y="5012287"/>
            <a:ext cx="26431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High-resolution translation stages</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(x, y)</a:t>
            </a:r>
          </a:p>
        </p:txBody>
      </p:sp>
      <p:sp>
        <p:nvSpPr>
          <p:cNvPr id="24" name="CasellaDiTesto 23">
            <a:extLst>
              <a:ext uri="{FF2B5EF4-FFF2-40B4-BE49-F238E27FC236}">
                <a16:creationId xmlns:a16="http://schemas.microsoft.com/office/drawing/2014/main" id="{FB5E025F-7BA5-BB4C-5066-DEB90BAADCAA}"/>
              </a:ext>
            </a:extLst>
          </p:cNvPr>
          <p:cNvSpPr txBox="1"/>
          <p:nvPr/>
        </p:nvSpPr>
        <p:spPr>
          <a:xfrm>
            <a:off x="5220619" y="5700557"/>
            <a:ext cx="2072106"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Longitudinal motion </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(envelope reconstruction)</a:t>
            </a:r>
          </a:p>
        </p:txBody>
      </p:sp>
      <p:cxnSp>
        <p:nvCxnSpPr>
          <p:cNvPr id="25" name="Connettore 2 24">
            <a:extLst>
              <a:ext uri="{FF2B5EF4-FFF2-40B4-BE49-F238E27FC236}">
                <a16:creationId xmlns:a16="http://schemas.microsoft.com/office/drawing/2014/main" id="{EEFF08DB-E2FD-9C4C-5829-15582E73E73E}"/>
              </a:ext>
            </a:extLst>
          </p:cNvPr>
          <p:cNvCxnSpPr>
            <a:cxnSpLocks/>
          </p:cNvCxnSpPr>
          <p:nvPr/>
        </p:nvCxnSpPr>
        <p:spPr>
          <a:xfrm flipV="1">
            <a:off x="6664751" y="4128046"/>
            <a:ext cx="2446922" cy="1320647"/>
          </a:xfrm>
          <a:prstGeom prst="straightConnector1">
            <a:avLst/>
          </a:prstGeom>
          <a:ln w="19050">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8" name="CasellaDiTesto 27">
            <a:extLst>
              <a:ext uri="{FF2B5EF4-FFF2-40B4-BE49-F238E27FC236}">
                <a16:creationId xmlns:a16="http://schemas.microsoft.com/office/drawing/2014/main" id="{0B5BADB6-8FE8-7F96-A90D-A404106EC181}"/>
              </a:ext>
            </a:extLst>
          </p:cNvPr>
          <p:cNvSpPr txBox="1"/>
          <p:nvPr/>
        </p:nvSpPr>
        <p:spPr>
          <a:xfrm rot="19518920">
            <a:off x="9049661" y="3816427"/>
            <a:ext cx="3690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v</a:t>
            </a:r>
            <a:r>
              <a:rPr kumimoji="0" lang="en-US" sz="1800" b="0" i="0" u="none" strike="noStrike" kern="1200" cap="none" spc="0" normalizeH="0" baseline="-25000" noProof="0" dirty="0" err="1">
                <a:ln>
                  <a:noFill/>
                </a:ln>
                <a:solidFill>
                  <a:srgbClr val="FF0000"/>
                </a:solidFill>
                <a:effectLst/>
                <a:uLnTx/>
                <a:uFillTx/>
                <a:latin typeface="Calibri" panose="020F0502020204030204"/>
                <a:ea typeface="+mn-ea"/>
                <a:cs typeface="+mn-cs"/>
              </a:rPr>
              <a:t>b</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30" name="Connettore 1 29">
            <a:extLst>
              <a:ext uri="{FF2B5EF4-FFF2-40B4-BE49-F238E27FC236}">
                <a16:creationId xmlns:a16="http://schemas.microsoft.com/office/drawing/2014/main" id="{896B1FE7-B668-EFED-AA4E-6E7B9891ECFA}"/>
              </a:ext>
            </a:extLst>
          </p:cNvPr>
          <p:cNvCxnSpPr>
            <a:cxnSpLocks/>
            <a:endCxn id="22" idx="1"/>
          </p:cNvCxnSpPr>
          <p:nvPr/>
        </p:nvCxnSpPr>
        <p:spPr>
          <a:xfrm>
            <a:off x="8371002" y="4691477"/>
            <a:ext cx="1004620" cy="39726"/>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4" name="Immagine 33" descr="Immagine che contiene testo, schermata, mappa, diagramma&#10;&#10;Il contenuto generato dall'IA potrebbe non essere corretto.">
            <a:extLst>
              <a:ext uri="{FF2B5EF4-FFF2-40B4-BE49-F238E27FC236}">
                <a16:creationId xmlns:a16="http://schemas.microsoft.com/office/drawing/2014/main" id="{5F73EDD3-8EAD-254A-DD22-0F44C7D54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4740" y="1917632"/>
            <a:ext cx="2440866" cy="1739062"/>
          </a:xfrm>
          <a:prstGeom prst="rect">
            <a:avLst/>
          </a:prstGeom>
        </p:spPr>
      </p:pic>
      <p:sp>
        <p:nvSpPr>
          <p:cNvPr id="37" name="CasellaDiTesto 36">
            <a:extLst>
              <a:ext uri="{FF2B5EF4-FFF2-40B4-BE49-F238E27FC236}">
                <a16:creationId xmlns:a16="http://schemas.microsoft.com/office/drawing/2014/main" id="{799AED5F-E79A-65E2-B2BC-C2DA3E89AA3A}"/>
              </a:ext>
            </a:extLst>
          </p:cNvPr>
          <p:cNvSpPr txBox="1"/>
          <p:nvPr/>
        </p:nvSpPr>
        <p:spPr>
          <a:xfrm>
            <a:off x="11117468" y="3499950"/>
            <a:ext cx="53968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[1]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58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E961E5-632C-EC2C-97E5-8D2A126C4658}"/>
              </a:ext>
            </a:extLst>
          </p:cNvPr>
          <p:cNvSpPr>
            <a:spLocks noGrp="1"/>
          </p:cNvSpPr>
          <p:nvPr>
            <p:ph idx="1"/>
          </p:nvPr>
        </p:nvSpPr>
        <p:spPr>
          <a:xfrm>
            <a:off x="824469" y="1129470"/>
            <a:ext cx="6020763" cy="4739015"/>
          </a:xfrm>
        </p:spPr>
        <p:txBody>
          <a:bodyPr>
            <a:normAutofit lnSpcReduction="10000"/>
          </a:bodyPr>
          <a:lstStyle/>
          <a:p>
            <a:r>
              <a:rPr lang="en-GB" sz="2400" dirty="0"/>
              <a:t>Wakefield based streaking provides a compact and cost effective measure for resolving short (&lt;100fs) bunches produced by plasma accelerators</a:t>
            </a:r>
          </a:p>
          <a:p>
            <a:endParaRPr lang="en-GB" sz="2400" dirty="0"/>
          </a:p>
          <a:p>
            <a:r>
              <a:rPr lang="en-GB" sz="2400" dirty="0"/>
              <a:t>Technology proved at high energy FELs</a:t>
            </a:r>
          </a:p>
          <a:p>
            <a:pPr lvl="1"/>
            <a:r>
              <a:rPr lang="en-GB" sz="1800" i="1" dirty="0"/>
              <a:t>[1] </a:t>
            </a:r>
            <a:r>
              <a:rPr lang="en-GB" sz="1800" i="1" dirty="0" err="1"/>
              <a:t>Dijkstal</a:t>
            </a:r>
            <a:r>
              <a:rPr lang="en-GB" sz="1800" i="1" dirty="0"/>
              <a:t> et. al., PRR 2022</a:t>
            </a:r>
          </a:p>
          <a:p>
            <a:pPr lvl="1"/>
            <a:r>
              <a:rPr lang="en-GB" sz="1800" i="1" dirty="0"/>
              <a:t>[2] </a:t>
            </a:r>
            <a:r>
              <a:rPr lang="en-GB" sz="1800" i="1" dirty="0" err="1"/>
              <a:t>Dijkstal</a:t>
            </a:r>
            <a:r>
              <a:rPr lang="en-GB" sz="1800" i="1" dirty="0"/>
              <a:t> et. al., PRAB 2024</a:t>
            </a:r>
          </a:p>
          <a:p>
            <a:endParaRPr lang="en-GB" sz="2400" dirty="0"/>
          </a:p>
          <a:p>
            <a:r>
              <a:rPr lang="en-GB" sz="2400" dirty="0"/>
              <a:t>Resolution of measurements can be enhanced by using pairs of orthogonally orientated plates to cancel high order wakefields</a:t>
            </a:r>
          </a:p>
        </p:txBody>
      </p:sp>
      <p:sp>
        <p:nvSpPr>
          <p:cNvPr id="3" name="Slide Number Placeholder 2">
            <a:extLst>
              <a:ext uri="{FF2B5EF4-FFF2-40B4-BE49-F238E27FC236}">
                <a16:creationId xmlns:a16="http://schemas.microsoft.com/office/drawing/2014/main" id="{151BD9D5-6780-9576-3FB3-238737D22D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A6714-3D1F-4857-9904-D935B84167FA}"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31872A1-C14E-907F-B1B5-739F940431B8}"/>
              </a:ext>
            </a:extLst>
          </p:cNvPr>
          <p:cNvSpPr>
            <a:spLocks noGrp="1"/>
          </p:cNvSpPr>
          <p:nvPr>
            <p:ph type="title"/>
          </p:nvPr>
        </p:nvSpPr>
        <p:spPr>
          <a:xfrm>
            <a:off x="2115127" y="0"/>
            <a:ext cx="8414790" cy="1009208"/>
          </a:xfrm>
        </p:spPr>
        <p:txBody>
          <a:bodyPr>
            <a:normAutofit fontScale="90000"/>
          </a:bodyPr>
          <a:lstStyle/>
          <a:p>
            <a:r>
              <a:rPr lang="en-GB" dirty="0"/>
              <a:t>Longitudinal Diagnostics: Dielectric Streaker (1) </a:t>
            </a:r>
          </a:p>
        </p:txBody>
      </p:sp>
      <p:sp>
        <p:nvSpPr>
          <p:cNvPr id="5" name="Footer Placeholder 4">
            <a:extLst>
              <a:ext uri="{FF2B5EF4-FFF2-40B4-BE49-F238E27FC236}">
                <a16:creationId xmlns:a16="http://schemas.microsoft.com/office/drawing/2014/main" id="{DF211434-E70C-B629-0241-EEB6DCA49860}"/>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err="1">
                <a:ln>
                  <a:noFill/>
                </a:ln>
                <a:solidFill>
                  <a:prstClr val="white"/>
                </a:solidFill>
                <a:effectLst/>
                <a:uLnTx/>
                <a:uFillTx/>
                <a:latin typeface="Calibri" panose="020F0502020204030204"/>
                <a:ea typeface="+mn-ea"/>
                <a:cs typeface="+mn-cs"/>
              </a:rPr>
              <a:t>Dr.</a:t>
            </a:r>
            <a:r>
              <a:rPr kumimoji="0" lang="en-GB" sz="1200" b="0" i="1" u="none" strike="noStrike" kern="1200" cap="none" spc="0" normalizeH="0" baseline="0" noProof="0" dirty="0">
                <a:ln>
                  <a:noFill/>
                </a:ln>
                <a:solidFill>
                  <a:prstClr val="white"/>
                </a:solidFill>
                <a:effectLst/>
                <a:uLnTx/>
                <a:uFillTx/>
                <a:latin typeface="Calibri" panose="020F0502020204030204"/>
                <a:ea typeface="+mn-ea"/>
                <a:cs typeface="+mn-cs"/>
              </a:rPr>
              <a:t> Thomas Pacey, UKRI, STFC </a:t>
            </a:r>
            <a:r>
              <a:rPr kumimoji="0" lang="en-GB" sz="1200" b="0" i="1" u="none" strike="noStrike" kern="1200" cap="none" spc="0" normalizeH="0" baseline="0" noProof="0" dirty="0" err="1">
                <a:ln>
                  <a:noFill/>
                </a:ln>
                <a:solidFill>
                  <a:prstClr val="white"/>
                </a:solidFill>
                <a:effectLst/>
                <a:uLnTx/>
                <a:uFillTx/>
                <a:latin typeface="Calibri" panose="020F0502020204030204"/>
                <a:ea typeface="+mn-ea"/>
                <a:cs typeface="+mn-cs"/>
              </a:rPr>
              <a:t>ASTeC</a:t>
            </a:r>
            <a:endParaRPr kumimoji="0" lang="en-GB" sz="1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D627411F-1C96-07D5-6099-56D0FB17C628}"/>
              </a:ext>
            </a:extLst>
          </p:cNvPr>
          <p:cNvGrpSpPr/>
          <p:nvPr/>
        </p:nvGrpSpPr>
        <p:grpSpPr>
          <a:xfrm>
            <a:off x="7223328" y="1421524"/>
            <a:ext cx="4503520" cy="1539871"/>
            <a:chOff x="5158152" y="808458"/>
            <a:chExt cx="7033848" cy="2238118"/>
          </a:xfrm>
        </p:grpSpPr>
        <p:pic>
          <p:nvPicPr>
            <p:cNvPr id="7" name="Picture 6">
              <a:extLst>
                <a:ext uri="{FF2B5EF4-FFF2-40B4-BE49-F238E27FC236}">
                  <a16:creationId xmlns:a16="http://schemas.microsoft.com/office/drawing/2014/main" id="{7834A77F-6679-5559-5971-BBBBD0D67890}"/>
                </a:ext>
              </a:extLst>
            </p:cNvPr>
            <p:cNvPicPr>
              <a:picLocks noChangeAspect="1"/>
            </p:cNvPicPr>
            <p:nvPr/>
          </p:nvPicPr>
          <p:blipFill rotWithShape="1">
            <a:blip r:embed="rId2"/>
            <a:srcRect l="22374" t="15311" r="15350" b="68655"/>
            <a:stretch/>
          </p:blipFill>
          <p:spPr>
            <a:xfrm>
              <a:off x="5158152" y="968429"/>
              <a:ext cx="5164415" cy="1956740"/>
            </a:xfrm>
            <a:prstGeom prst="rect">
              <a:avLst/>
            </a:prstGeom>
            <a:solidFill>
              <a:schemeClr val="bg1"/>
            </a:solidFill>
          </p:spPr>
        </p:pic>
        <p:sp>
          <p:nvSpPr>
            <p:cNvPr id="8" name="Oval 7">
              <a:extLst>
                <a:ext uri="{FF2B5EF4-FFF2-40B4-BE49-F238E27FC236}">
                  <a16:creationId xmlns:a16="http://schemas.microsoft.com/office/drawing/2014/main" id="{C204AC18-EF9E-492E-4D1C-510921B9138E}"/>
                </a:ext>
              </a:extLst>
            </p:cNvPr>
            <p:cNvSpPr/>
            <p:nvPr/>
          </p:nvSpPr>
          <p:spPr>
            <a:xfrm>
              <a:off x="9654036" y="1238628"/>
              <a:ext cx="384359" cy="814607"/>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9E52A3B-EF05-1924-00A2-2DCD063BE25C}"/>
                </a:ext>
              </a:extLst>
            </p:cNvPr>
            <p:cNvPicPr>
              <a:picLocks noChangeAspect="1"/>
            </p:cNvPicPr>
            <p:nvPr/>
          </p:nvPicPr>
          <p:blipFill rotWithShape="1">
            <a:blip r:embed="rId3"/>
            <a:srcRect l="49648" t="12607" b="4904"/>
            <a:stretch/>
          </p:blipFill>
          <p:spPr>
            <a:xfrm>
              <a:off x="10180013" y="808458"/>
              <a:ext cx="2011987" cy="2238118"/>
            </a:xfrm>
            <a:prstGeom prst="rect">
              <a:avLst/>
            </a:prstGeom>
          </p:spPr>
        </p:pic>
        <p:cxnSp>
          <p:nvCxnSpPr>
            <p:cNvPr id="10" name="Straight Connector 9">
              <a:extLst>
                <a:ext uri="{FF2B5EF4-FFF2-40B4-BE49-F238E27FC236}">
                  <a16:creationId xmlns:a16="http://schemas.microsoft.com/office/drawing/2014/main" id="{2D019726-0C4A-328F-68B5-75443C099FEC}"/>
                </a:ext>
              </a:extLst>
            </p:cNvPr>
            <p:cNvCxnSpPr>
              <a:stCxn id="8" idx="0"/>
            </p:cNvCxnSpPr>
            <p:nvPr/>
          </p:nvCxnSpPr>
          <p:spPr>
            <a:xfrm flipV="1">
              <a:off x="9846216" y="877724"/>
              <a:ext cx="960898" cy="36090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363502-7726-8F3D-39E1-CF87F141F248}"/>
                </a:ext>
              </a:extLst>
            </p:cNvPr>
            <p:cNvCxnSpPr>
              <a:stCxn id="8" idx="4"/>
            </p:cNvCxnSpPr>
            <p:nvPr/>
          </p:nvCxnSpPr>
          <p:spPr>
            <a:xfrm>
              <a:off x="9846216" y="2053235"/>
              <a:ext cx="960898" cy="39737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E95531F1-85E3-D9C2-273B-1916216BF43A}"/>
              </a:ext>
            </a:extLst>
          </p:cNvPr>
          <p:cNvGrpSpPr/>
          <p:nvPr/>
        </p:nvGrpSpPr>
        <p:grpSpPr>
          <a:xfrm>
            <a:off x="7268304" y="3429000"/>
            <a:ext cx="4643791" cy="985928"/>
            <a:chOff x="6710009" y="4132422"/>
            <a:chExt cx="4643791" cy="985928"/>
          </a:xfrm>
        </p:grpSpPr>
        <p:pic>
          <p:nvPicPr>
            <p:cNvPr id="13" name="Picture 12">
              <a:extLst>
                <a:ext uri="{FF2B5EF4-FFF2-40B4-BE49-F238E27FC236}">
                  <a16:creationId xmlns:a16="http://schemas.microsoft.com/office/drawing/2014/main" id="{8360A8C8-D0AB-57CC-8F29-3DEEDECCD9DE}"/>
                </a:ext>
              </a:extLst>
            </p:cNvPr>
            <p:cNvPicPr>
              <a:picLocks noChangeAspect="1"/>
            </p:cNvPicPr>
            <p:nvPr/>
          </p:nvPicPr>
          <p:blipFill>
            <a:blip r:embed="rId4"/>
            <a:stretch>
              <a:fillRect/>
            </a:stretch>
          </p:blipFill>
          <p:spPr>
            <a:xfrm>
              <a:off x="6710009" y="4202400"/>
              <a:ext cx="1915328" cy="836056"/>
            </a:xfrm>
            <a:prstGeom prst="rect">
              <a:avLst/>
            </a:prstGeom>
          </p:spPr>
        </p:pic>
        <p:sp>
          <p:nvSpPr>
            <p:cNvPr id="14" name="TextBox 13">
              <a:extLst>
                <a:ext uri="{FF2B5EF4-FFF2-40B4-BE49-F238E27FC236}">
                  <a16:creationId xmlns:a16="http://schemas.microsoft.com/office/drawing/2014/main" id="{4DCA0A1C-472F-9F7E-7DB4-3CCC029A78A1}"/>
                </a:ext>
              </a:extLst>
            </p:cNvPr>
            <p:cNvSpPr txBox="1"/>
            <p:nvPr/>
          </p:nvSpPr>
          <p:spPr>
            <a:xfrm>
              <a:off x="9090612" y="4472019"/>
              <a:ext cx="22631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Longitudinal variation in streak</a:t>
              </a:r>
            </a:p>
          </p:txBody>
        </p:sp>
        <p:sp>
          <p:nvSpPr>
            <p:cNvPr id="15" name="TextBox 14">
              <a:extLst>
                <a:ext uri="{FF2B5EF4-FFF2-40B4-BE49-F238E27FC236}">
                  <a16:creationId xmlns:a16="http://schemas.microsoft.com/office/drawing/2014/main" id="{EF56D2E6-5C2B-186E-3B11-E70D7B536E5B}"/>
                </a:ext>
              </a:extLst>
            </p:cNvPr>
            <p:cNvSpPr txBox="1"/>
            <p:nvPr/>
          </p:nvSpPr>
          <p:spPr>
            <a:xfrm>
              <a:off x="8793480" y="4132422"/>
              <a:ext cx="2560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Transverse beam size at s</a:t>
              </a:r>
            </a:p>
          </p:txBody>
        </p:sp>
        <p:sp>
          <p:nvSpPr>
            <p:cNvPr id="16" name="Oval 15">
              <a:extLst>
                <a:ext uri="{FF2B5EF4-FFF2-40B4-BE49-F238E27FC236}">
                  <a16:creationId xmlns:a16="http://schemas.microsoft.com/office/drawing/2014/main" id="{48E7F86F-1964-19E6-2507-38B0979A0EC5}"/>
                </a:ext>
              </a:extLst>
            </p:cNvPr>
            <p:cNvSpPr/>
            <p:nvPr/>
          </p:nvSpPr>
          <p:spPr>
            <a:xfrm>
              <a:off x="7667673" y="4174626"/>
              <a:ext cx="781114"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FF232AD-59A5-C55B-2F2A-CCF039C7A45A}"/>
                </a:ext>
              </a:extLst>
            </p:cNvPr>
            <p:cNvSpPr/>
            <p:nvPr/>
          </p:nvSpPr>
          <p:spPr>
            <a:xfrm>
              <a:off x="7611491" y="4510212"/>
              <a:ext cx="1056049" cy="4997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780BFAD6-4772-D900-2E71-F6BD0F8EF383}"/>
                </a:ext>
              </a:extLst>
            </p:cNvPr>
            <p:cNvCxnSpPr>
              <a:stCxn id="15" idx="1"/>
              <a:endCxn id="16" idx="6"/>
            </p:cNvCxnSpPr>
            <p:nvPr/>
          </p:nvCxnSpPr>
          <p:spPr>
            <a:xfrm flipH="1">
              <a:off x="8448787" y="4317088"/>
              <a:ext cx="344693" cy="422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51307B2-6E6B-299E-D2CF-CA088368A2C9}"/>
                </a:ext>
              </a:extLst>
            </p:cNvPr>
            <p:cNvCxnSpPr>
              <a:cxnSpLocks/>
              <a:stCxn id="14" idx="1"/>
              <a:endCxn id="17" idx="6"/>
            </p:cNvCxnSpPr>
            <p:nvPr/>
          </p:nvCxnSpPr>
          <p:spPr>
            <a:xfrm flipH="1" flipV="1">
              <a:off x="8667540" y="4760085"/>
              <a:ext cx="423072" cy="35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01B3E3CC-452A-3524-7A1A-9D48BA945748}"/>
              </a:ext>
            </a:extLst>
          </p:cNvPr>
          <p:cNvPicPr>
            <a:picLocks noChangeAspect="1"/>
          </p:cNvPicPr>
          <p:nvPr/>
        </p:nvPicPr>
        <p:blipFill>
          <a:blip r:embed="rId5"/>
          <a:srcRect l="6227" t="8666" r="6308" b="6754"/>
          <a:stretch/>
        </p:blipFill>
        <p:spPr>
          <a:xfrm>
            <a:off x="7321177" y="4707329"/>
            <a:ext cx="4307822" cy="1636853"/>
          </a:xfrm>
          <a:prstGeom prst="rect">
            <a:avLst/>
          </a:prstGeom>
        </p:spPr>
      </p:pic>
      <p:pic>
        <p:nvPicPr>
          <p:cNvPr id="21" name="Picture 20">
            <a:extLst>
              <a:ext uri="{FF2B5EF4-FFF2-40B4-BE49-F238E27FC236}">
                <a16:creationId xmlns:a16="http://schemas.microsoft.com/office/drawing/2014/main" id="{3301C6E5-7057-4087-7BB3-5F038423184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223" y="5618793"/>
            <a:ext cx="2007099" cy="861996"/>
          </a:xfrm>
          <a:prstGeom prst="rect">
            <a:avLst/>
          </a:prstGeom>
        </p:spPr>
      </p:pic>
    </p:spTree>
    <p:extLst>
      <p:ext uri="{BB962C8B-B14F-4D97-AF65-F5344CB8AC3E}">
        <p14:creationId xmlns:p14="http://schemas.microsoft.com/office/powerpoint/2010/main" val="743736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1572</Words>
  <Application>Microsoft Macintosh PowerPoint</Application>
  <PresentationFormat>Widescreen</PresentationFormat>
  <Paragraphs>227</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.SF NS</vt:lpstr>
      <vt:lpstr>Arial</vt:lpstr>
      <vt:lpstr>Arial Narrow</vt:lpstr>
      <vt:lpstr>Calibri</vt:lpstr>
      <vt:lpstr>Calibri Light</vt:lpstr>
      <vt:lpstr>Cambria Math</vt:lpstr>
      <vt:lpstr>Candara</vt:lpstr>
      <vt:lpstr>Helvetica</vt:lpstr>
      <vt:lpstr>Wingdings</vt:lpstr>
      <vt:lpstr>Office Theme</vt:lpstr>
      <vt:lpstr>WP 5: Diagnostics</vt:lpstr>
      <vt:lpstr>Work package 5: Diagnostics</vt:lpstr>
      <vt:lpstr>Work Package Tasks</vt:lpstr>
      <vt:lpstr>CNRS-LPGP : Develop electron beam diagnostic to characterize electron sources from Laser wakefield accelerators (LWFA)  B. Cros, F. Massimo, P. Desesquelles, O. Khomyshyn + PhD </vt:lpstr>
      <vt:lpstr>Possible PSI contributions</vt:lpstr>
      <vt:lpstr>Possible PSI Contributions</vt:lpstr>
      <vt:lpstr>Plasma Entrance Diagnostics</vt:lpstr>
      <vt:lpstr>Microwire scanner</vt:lpstr>
      <vt:lpstr>Longitudinal Diagnostics: Dielectric Streaker (1) </vt:lpstr>
      <vt:lpstr>Longitudinal Diagnostics: Dielectric Streaker (2) </vt:lpstr>
      <vt:lpstr>WP5: CLPU potential contribution</vt:lpstr>
      <vt:lpstr>Task 5.3 - Development of virtual instrumentation and AI-driven control systems</vt:lpstr>
      <vt:lpstr>Virtual Diagnostics</vt:lpstr>
      <vt:lpstr>AI-driven control systems</vt:lpstr>
      <vt:lpstr>Charge Monitor</vt:lpstr>
      <vt:lpstr>Charge Monitor</vt:lpstr>
      <vt:lpstr>Plasma afterglow electron beam metrology</vt:lpstr>
      <vt:lpstr>Plasma afterglow electron beam metrology</vt:lpstr>
      <vt:lpstr>Next Action</vt:lpstr>
      <vt:lpstr>Open Position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Welsch, Alexandra (Cockcroft Inst,DL,-)</dc:creator>
  <cp:keywords/>
  <dc:description/>
  <cp:lastModifiedBy>Rasmus Ischebeck</cp:lastModifiedBy>
  <cp:revision>88</cp:revision>
  <dcterms:created xsi:type="dcterms:W3CDTF">2018-02-09T13:41:45Z</dcterms:created>
  <dcterms:modified xsi:type="dcterms:W3CDTF">2025-03-11T19:46:43Z</dcterms:modified>
  <cp:category/>
</cp:coreProperties>
</file>