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442" r:id="rId4"/>
    <p:sldId id="263" r:id="rId5"/>
    <p:sldId id="474" r:id="rId6"/>
    <p:sldId id="269"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1"/>
    <a:srgbClr val="3399FF"/>
    <a:srgbClr val="0055A5"/>
    <a:srgbClr val="2C3982"/>
    <a:srgbClr val="A6A6A6"/>
    <a:srgbClr val="DDE9F7"/>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73" autoAdjust="0"/>
    <p:restoredTop sz="94660"/>
  </p:normalViewPr>
  <p:slideViewPr>
    <p:cSldViewPr snapToGrid="0">
      <p:cViewPr varScale="1">
        <p:scale>
          <a:sx n="107" d="100"/>
          <a:sy n="107" d="100"/>
        </p:scale>
        <p:origin x="570" y="120"/>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07899-B236-4A46-B29C-1EAFCDDCC9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844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732624" y="6485307"/>
            <a:ext cx="9779000" cy="338554"/>
          </a:xfrm>
          <a:prstGeom prst="rect">
            <a:avLst/>
          </a:prstGeom>
          <a:noFill/>
        </p:spPr>
        <p:txBody>
          <a:bodyPr wrap="square" rtlCol="0">
            <a:spAutoFit/>
          </a:bodyPr>
          <a:lstStyle/>
          <a:p>
            <a:r>
              <a:rPr lang="en-GB" sz="800" b="0" i="1" u="none" strike="noStrike" dirty="0">
                <a:solidFill>
                  <a:schemeClr val="bg1"/>
                </a:solidFill>
                <a:effectLst/>
                <a:latin typeface="Helvetica" panose="020B0604020202020204" pitchFamily="34" charset="0"/>
                <a:cs typeface="Helvetica" panose="020B0604020202020204" pitchFamily="34" charset="0"/>
              </a:rPr>
              <a:t>PACRI – </a:t>
            </a:r>
            <a:r>
              <a:rPr lang="en-GB" sz="800" i="1" dirty="0">
                <a:solidFill>
                  <a:schemeClr val="bg1"/>
                </a:solidFill>
                <a:latin typeface="Helvetica" panose="020B0604020202020204" pitchFamily="34" charset="0"/>
                <a:cs typeface="Helvetica" panose="020B0604020202020204" pitchFamily="34" charset="0"/>
              </a:rPr>
              <a:t>101188004 – Funded by the European Union. </a:t>
            </a:r>
            <a:r>
              <a:rPr lang="en-GB" sz="8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dirty="0">
              <a:solidFill>
                <a:schemeClr val="bg1"/>
              </a:solidFill>
            </a:endParaRP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3" y="6461499"/>
            <a:ext cx="511418" cy="338554"/>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21047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53846" y="6396176"/>
            <a:ext cx="3451000" cy="523220"/>
          </a:xfrm>
          <a:prstGeom prst="rect">
            <a:avLst/>
          </a:prstGeom>
          <a:noFill/>
        </p:spPr>
        <p:txBody>
          <a:bodyPr wrap="square" rtlCol="0">
            <a:spAutoFit/>
          </a:bodyPr>
          <a:lstStyle/>
          <a:p>
            <a:r>
              <a:rPr lang="en-GB" sz="700" b="0" i="1" u="none" strike="noStrike" dirty="0">
                <a:solidFill>
                  <a:schemeClr val="bg1"/>
                </a:solidFill>
                <a:effectLst/>
                <a:latin typeface="Helvetica" pitchFamily="2" charset="0"/>
              </a:rPr>
              <a:t>PACRI – </a:t>
            </a:r>
            <a:r>
              <a:rPr lang="en-GB" sz="700" i="1" dirty="0">
                <a:solidFill>
                  <a:schemeClr val="bg1"/>
                </a:solidFill>
              </a:rPr>
              <a:t>101188004. </a:t>
            </a:r>
            <a:r>
              <a:rPr lang="en-GB" sz="7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600" dirty="0">
              <a:solidFill>
                <a:schemeClr val="bg1"/>
              </a:solidFill>
            </a:endParaRPr>
          </a:p>
        </p:txBody>
      </p:sp>
      <p:sp>
        <p:nvSpPr>
          <p:cNvPr id="9" name="TextBox 8">
            <a:extLst>
              <a:ext uri="{FF2B5EF4-FFF2-40B4-BE49-F238E27FC236}">
                <a16:creationId xmlns:a16="http://schemas.microsoft.com/office/drawing/2014/main" id="{5042F8F7-39BD-C0D1-630E-61B6D2FE72A4}"/>
              </a:ext>
            </a:extLst>
          </p:cNvPr>
          <p:cNvSpPr txBox="1"/>
          <p:nvPr userDrawn="1"/>
        </p:nvSpPr>
        <p:spPr>
          <a:xfrm>
            <a:off x="1129791" y="5892150"/>
            <a:ext cx="1524509" cy="400110"/>
          </a:xfrm>
          <a:prstGeom prst="rect">
            <a:avLst/>
          </a:prstGeom>
          <a:no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Funded by </a:t>
            </a:r>
          </a:p>
          <a:p>
            <a:r>
              <a:rPr lang="en-GB" sz="1000" b="1" dirty="0">
                <a:solidFill>
                  <a:schemeClr val="bg1"/>
                </a:solidFill>
                <a:latin typeface="Arial" panose="020B0604020202020204" pitchFamily="34" charset="0"/>
                <a:cs typeface="Arial" panose="020B0604020202020204" pitchFamily="34" charset="0"/>
              </a:rPr>
              <a:t>the European Union</a:t>
            </a: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62" y="5786961"/>
            <a:ext cx="806264" cy="533739"/>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11455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a:xfrm>
            <a:off x="838200" y="1437948"/>
            <a:ext cx="10515600" cy="47390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0"/>
            <a:ext cx="7961747" cy="1009208"/>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2" name="TextBox 21"/>
          <p:cNvSpPr txBox="1"/>
          <p:nvPr userDrawn="1"/>
        </p:nvSpPr>
        <p:spPr>
          <a:xfrm>
            <a:off x="241447" y="25057"/>
            <a:ext cx="3078928" cy="923330"/>
          </a:xfrm>
          <a:prstGeom prst="rect">
            <a:avLst/>
          </a:prstGeom>
          <a:noFill/>
        </p:spPr>
        <p:txBody>
          <a:bodyPr wrap="square" rtlCol="0">
            <a:spAutoFit/>
          </a:bodyPr>
          <a:lstStyle/>
          <a:p>
            <a:r>
              <a:rPr lang="en-GB" sz="5400" b="1" dirty="0">
                <a:solidFill>
                  <a:schemeClr val="bg1"/>
                </a:solidFill>
              </a:rPr>
              <a:t>PACRI</a:t>
            </a:r>
          </a:p>
        </p:txBody>
      </p:sp>
      <p:sp>
        <p:nvSpPr>
          <p:cNvPr id="7" name="TextBox 6">
            <a:extLst>
              <a:ext uri="{FF2B5EF4-FFF2-40B4-BE49-F238E27FC236}">
                <a16:creationId xmlns:a16="http://schemas.microsoft.com/office/drawing/2014/main" id="{EC526491-4981-1B5D-C057-22A21235EEE5}"/>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8" name="Picture 7" descr="A flag with yellow stars in a circle&#10;&#10;AI-generated content may be incorrect.">
            <a:extLst>
              <a:ext uri="{FF2B5EF4-FFF2-40B4-BE49-F238E27FC236}">
                <a16:creationId xmlns:a16="http://schemas.microsoft.com/office/drawing/2014/main" id="{0A6793D2-3FDD-6BF0-4795-4A149523B7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463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C39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sp>
        <p:nvSpPr>
          <p:cNvPr id="16" name="TextBox 15"/>
          <p:cNvSpPr txBox="1"/>
          <p:nvPr userDrawn="1"/>
        </p:nvSpPr>
        <p:spPr>
          <a:xfrm>
            <a:off x="209021" y="33704"/>
            <a:ext cx="2871405" cy="923330"/>
          </a:xfrm>
          <a:prstGeom prst="rect">
            <a:avLst/>
          </a:prstGeom>
          <a:noFill/>
        </p:spPr>
        <p:txBody>
          <a:bodyPr wrap="square" rtlCol="0">
            <a:spAutoFit/>
          </a:bodyPr>
          <a:lstStyle/>
          <a:p>
            <a:r>
              <a:rPr lang="en-GB" sz="5400" b="1" dirty="0">
                <a:solidFill>
                  <a:schemeClr val="bg1"/>
                </a:solidFill>
              </a:rPr>
              <a:t>PACRI</a:t>
            </a: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18"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19"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1" name="Title 1">
            <a:extLst>
              <a:ext uri="{FF2B5EF4-FFF2-40B4-BE49-F238E27FC236}">
                <a16:creationId xmlns:a16="http://schemas.microsoft.com/office/drawing/2014/main" id="{2707062F-D1E3-4938-A350-3A6A49BD0E2A}"/>
              </a:ext>
            </a:extLst>
          </p:cNvPr>
          <p:cNvSpPr>
            <a:spLocks noGrp="1"/>
          </p:cNvSpPr>
          <p:nvPr>
            <p:ph type="title"/>
          </p:nvPr>
        </p:nvSpPr>
        <p:spPr>
          <a:xfrm>
            <a:off x="2115127" y="-167411"/>
            <a:ext cx="7961747" cy="1325563"/>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 name="TextBox 1">
            <a:extLst>
              <a:ext uri="{FF2B5EF4-FFF2-40B4-BE49-F238E27FC236}">
                <a16:creationId xmlns:a16="http://schemas.microsoft.com/office/drawing/2014/main" id="{A09B40AC-5F1E-0DDB-46E9-42A612615BF8}"/>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4" name="Picture 3" descr="A flag with yellow stars in a circle&#10;&#10;AI-generated content may be incorrect.">
            <a:extLst>
              <a:ext uri="{FF2B5EF4-FFF2-40B4-BE49-F238E27FC236}">
                <a16:creationId xmlns:a16="http://schemas.microsoft.com/office/drawing/2014/main" id="{2F3F6CA4-AB4D-89CF-8E54-0E283EF8CA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297382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9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CAA7E-42D0-4D9A-AC4B-534B4A357EEE}" type="datetime1">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533142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13/03/2025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0" r:id="rId4"/>
    <p:sldLayoutId id="2147483649" r:id="rId5"/>
    <p:sldLayoutId id="2147483663"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23488" y="2511133"/>
            <a:ext cx="8142851" cy="1043854"/>
          </a:xfrm>
        </p:spPr>
        <p:txBody>
          <a:bodyPr>
            <a:normAutofit fontScale="90000"/>
          </a:bodyPr>
          <a:lstStyle/>
          <a:p>
            <a:r>
              <a:rPr lang="en-GB" sz="4000" b="1" dirty="0">
                <a:effectLst/>
                <a:ea typeface="Calibri" panose="020F0502020204030204" pitchFamily="34" charset="0"/>
              </a:rPr>
              <a:t>WP8: X-Band RF pulse compressor (BOC)</a:t>
            </a:r>
            <a:endParaRPr lang="en-GB" sz="4000" dirty="0"/>
          </a:p>
        </p:txBody>
      </p:sp>
      <p:sp>
        <p:nvSpPr>
          <p:cNvPr id="5" name="Subtitle 4"/>
          <p:cNvSpPr>
            <a:spLocks noGrp="1"/>
          </p:cNvSpPr>
          <p:nvPr>
            <p:ph type="subTitle" idx="1"/>
          </p:nvPr>
        </p:nvSpPr>
        <p:spPr/>
        <p:txBody>
          <a:bodyPr/>
          <a:lstStyle/>
          <a:p>
            <a:r>
              <a:rPr lang="en-GB" dirty="0"/>
              <a:t>David Alesini (INFN-LNF, Frascati, Rome, Italy)</a:t>
            </a:r>
          </a:p>
        </p:txBody>
      </p:sp>
      <p:pic>
        <p:nvPicPr>
          <p:cNvPr id="3" name="Picture 2">
            <a:extLst>
              <a:ext uri="{FF2B5EF4-FFF2-40B4-BE49-F238E27FC236}">
                <a16:creationId xmlns:a16="http://schemas.microsoft.com/office/drawing/2014/main" id="{748E22C6-24A4-627E-79C8-5B472A8A6AB2}"/>
              </a:ext>
            </a:extLst>
          </p:cNvPr>
          <p:cNvPicPr>
            <a:picLocks noChangeAspect="1"/>
          </p:cNvPicPr>
          <p:nvPr/>
        </p:nvPicPr>
        <p:blipFill>
          <a:blip r:embed="rId2"/>
          <a:stretch>
            <a:fillRect/>
          </a:stretch>
        </p:blipFill>
        <p:spPr>
          <a:xfrm>
            <a:off x="4398722" y="4509247"/>
            <a:ext cx="4412397" cy="1538533"/>
          </a:xfrm>
          <a:prstGeom prst="rect">
            <a:avLst/>
          </a:prstGeom>
        </p:spPr>
      </p:pic>
    </p:spTree>
    <p:extLst>
      <p:ext uri="{BB962C8B-B14F-4D97-AF65-F5344CB8AC3E}">
        <p14:creationId xmlns:p14="http://schemas.microsoft.com/office/powerpoint/2010/main" val="224765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WP8: Objectives and timeline</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a:xfrm>
            <a:off x="410543" y="6462572"/>
            <a:ext cx="4636585" cy="365125"/>
          </a:xfrm>
        </p:spPr>
        <p:txBody>
          <a:bodyPr/>
          <a:lstStyle/>
          <a:p>
            <a:pPr algn="l"/>
            <a:r>
              <a:rPr lang="en-GB" dirty="0"/>
              <a:t>David Alesini, </a:t>
            </a:r>
            <a:r>
              <a:rPr lang="en-US" dirty="0"/>
              <a:t>PACRI kick-off meeting, 12-14 March 2025, Trieste, Italy.</a:t>
            </a:r>
            <a:endParaRPr lang="en-GB" dirty="0"/>
          </a:p>
        </p:txBody>
      </p:sp>
      <p:sp>
        <p:nvSpPr>
          <p:cNvPr id="9" name="TextBox 8">
            <a:extLst>
              <a:ext uri="{FF2B5EF4-FFF2-40B4-BE49-F238E27FC236}">
                <a16:creationId xmlns:a16="http://schemas.microsoft.com/office/drawing/2014/main" id="{83120B39-064A-6B1F-56D6-E752E07AD605}"/>
              </a:ext>
            </a:extLst>
          </p:cNvPr>
          <p:cNvSpPr txBox="1"/>
          <p:nvPr/>
        </p:nvSpPr>
        <p:spPr>
          <a:xfrm>
            <a:off x="0" y="1393990"/>
            <a:ext cx="12192000" cy="1183722"/>
          </a:xfrm>
          <a:prstGeom prst="rect">
            <a:avLst/>
          </a:prstGeom>
          <a:noFill/>
        </p:spPr>
        <p:txBody>
          <a:bodyPr wrap="square">
            <a:spAutoFit/>
          </a:bodyPr>
          <a:lstStyle/>
          <a:p>
            <a:pPr algn="just">
              <a:lnSpc>
                <a:spcPct val="94000"/>
              </a:lnSpc>
              <a:buNone/>
            </a:pPr>
            <a:r>
              <a:rPr lang="en-GB" sz="1800" b="1" dirty="0">
                <a:effectLst/>
                <a:latin typeface="Calibri" panose="020F0502020204030204" pitchFamily="34" charset="0"/>
                <a:ea typeface="Calibri" panose="020F0502020204030204" pitchFamily="34" charset="0"/>
              </a:rPr>
              <a:t>Objectives</a:t>
            </a:r>
            <a:endParaRPr lang="en-US" sz="1800" dirty="0">
              <a:effectLst/>
              <a:latin typeface="Calibri" panose="020F0502020204030204" pitchFamily="34" charset="0"/>
              <a:ea typeface="Calibri" panose="020F0502020204030204" pitchFamily="34" charset="0"/>
            </a:endParaRPr>
          </a:p>
          <a:p>
            <a:pPr algn="just">
              <a:buNone/>
            </a:pPr>
            <a:r>
              <a:rPr lang="en-GB" sz="1800" dirty="0">
                <a:solidFill>
                  <a:srgbClr val="000000"/>
                </a:solidFill>
                <a:effectLst/>
                <a:latin typeface="Calibri" panose="020F0502020204030204" pitchFamily="34" charset="0"/>
                <a:ea typeface="Calibri" panose="020F0502020204030204" pitchFamily="34" charset="0"/>
              </a:rPr>
              <a:t>The objective of WP8 is to </a:t>
            </a:r>
            <a:r>
              <a:rPr lang="en-GB" sz="1800" b="1" dirty="0">
                <a:solidFill>
                  <a:srgbClr val="000000"/>
                </a:solidFill>
                <a:effectLst/>
                <a:highlight>
                  <a:srgbClr val="FFFF00"/>
                </a:highlight>
                <a:latin typeface="Calibri" panose="020F0502020204030204" pitchFamily="34" charset="0"/>
                <a:ea typeface="Calibri" panose="020F0502020204030204" pitchFamily="34" charset="0"/>
              </a:rPr>
              <a:t>design and fabricate an innovative X-band pulse compressor system</a:t>
            </a:r>
            <a:r>
              <a:rPr lang="en-GB" sz="1800" dirty="0">
                <a:solidFill>
                  <a:srgbClr val="000000"/>
                </a:solidFill>
                <a:effectLst/>
                <a:latin typeface="Calibri" panose="020F0502020204030204" pitchFamily="34" charset="0"/>
                <a:ea typeface="Calibri" panose="020F0502020204030204" pitchFamily="34" charset="0"/>
              </a:rPr>
              <a:t>, based on single high-order-mode RF cavity </a:t>
            </a:r>
            <a:r>
              <a:rPr lang="en-GB" sz="1800" b="1" dirty="0">
                <a:solidFill>
                  <a:srgbClr val="000000"/>
                </a:solidFill>
                <a:effectLst/>
                <a:latin typeface="Calibri" panose="020F0502020204030204" pitchFamily="34" charset="0"/>
                <a:ea typeface="Calibri" panose="020F0502020204030204" pitchFamily="34" charset="0"/>
              </a:rPr>
              <a:t>(clamped and not brazed), </a:t>
            </a:r>
            <a:r>
              <a:rPr lang="en-GB" sz="1800" dirty="0">
                <a:solidFill>
                  <a:srgbClr val="000000"/>
                </a:solidFill>
                <a:effectLst/>
                <a:latin typeface="Calibri" panose="020F0502020204030204" pitchFamily="34" charset="0"/>
                <a:ea typeface="Calibri" panose="020F0502020204030204" pitchFamily="34" charset="0"/>
              </a:rPr>
              <a:t>with a power multiplication factor ≥ 3, when operated with the klystron and modulator developed in WP6 and WP7.</a:t>
            </a:r>
            <a:endParaRPr lang="en-US" dirty="0"/>
          </a:p>
        </p:txBody>
      </p:sp>
      <p:sp>
        <p:nvSpPr>
          <p:cNvPr id="11" name="TextBox 10">
            <a:extLst>
              <a:ext uri="{FF2B5EF4-FFF2-40B4-BE49-F238E27FC236}">
                <a16:creationId xmlns:a16="http://schemas.microsoft.com/office/drawing/2014/main" id="{D61EFE7D-CB9A-47C5-0194-E84A365DEC1C}"/>
              </a:ext>
            </a:extLst>
          </p:cNvPr>
          <p:cNvSpPr txBox="1"/>
          <p:nvPr/>
        </p:nvSpPr>
        <p:spPr>
          <a:xfrm>
            <a:off x="0" y="2908270"/>
            <a:ext cx="12192000" cy="2241896"/>
          </a:xfrm>
          <a:prstGeom prst="rect">
            <a:avLst/>
          </a:prstGeom>
          <a:noFill/>
        </p:spPr>
        <p:txBody>
          <a:bodyPr wrap="square">
            <a:spAutoFit/>
          </a:bodyPr>
          <a:lstStyle/>
          <a:p>
            <a:pPr algn="just">
              <a:lnSpc>
                <a:spcPct val="94000"/>
              </a:lnSpc>
              <a:buNone/>
            </a:pPr>
            <a:r>
              <a:rPr lang="en-GB" sz="1800" b="1" dirty="0">
                <a:solidFill>
                  <a:srgbClr val="000000"/>
                </a:solidFill>
                <a:effectLst/>
                <a:latin typeface="Calibri" panose="020F0502020204030204" pitchFamily="34" charset="0"/>
                <a:ea typeface="Calibri" panose="020F0502020204030204" pitchFamily="34" charset="0"/>
              </a:rPr>
              <a:t>Task 8.1: </a:t>
            </a:r>
            <a:r>
              <a:rPr lang="en-GB" sz="1800" b="1" dirty="0">
                <a:solidFill>
                  <a:srgbClr val="000000"/>
                </a:solidFill>
                <a:effectLst/>
                <a:highlight>
                  <a:srgbClr val="FFFF00"/>
                </a:highlight>
                <a:latin typeface="Calibri" panose="020F0502020204030204" pitchFamily="34" charset="0"/>
                <a:ea typeface="Calibri" panose="020F0502020204030204" pitchFamily="34" charset="0"/>
              </a:rPr>
              <a:t>BOC design (M12)</a:t>
            </a:r>
            <a:r>
              <a:rPr lang="en-GB" sz="1800" b="1" dirty="0">
                <a:effectLst/>
                <a:highlight>
                  <a:srgbClr val="FFFF00"/>
                </a:highligh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The </a:t>
            </a:r>
            <a:r>
              <a:rPr lang="en-GB" sz="1800" b="1" dirty="0">
                <a:solidFill>
                  <a:srgbClr val="000000"/>
                </a:solidFill>
                <a:effectLst/>
                <a:latin typeface="Calibri" panose="020F0502020204030204" pitchFamily="34" charset="0"/>
                <a:ea typeface="Calibri" panose="020F0502020204030204" pitchFamily="34" charset="0"/>
              </a:rPr>
              <a:t>Electromagnetic (EM) design </a:t>
            </a:r>
            <a:r>
              <a:rPr lang="en-GB" sz="1800" dirty="0">
                <a:solidFill>
                  <a:srgbClr val="000000"/>
                </a:solidFill>
                <a:effectLst/>
                <a:latin typeface="Calibri" panose="020F0502020204030204" pitchFamily="34" charset="0"/>
                <a:ea typeface="Calibri" panose="020F0502020204030204" pitchFamily="34" charset="0"/>
              </a:rPr>
              <a:t>and thermal analysis of the compressor will be done by </a:t>
            </a:r>
            <a:r>
              <a:rPr lang="en-GB" sz="1800" b="1" dirty="0">
                <a:solidFill>
                  <a:srgbClr val="000000"/>
                </a:solidFill>
                <a:effectLst/>
                <a:highlight>
                  <a:srgbClr val="FFFF00"/>
                </a:highlight>
                <a:latin typeface="Calibri" panose="020F0502020204030204" pitchFamily="34" charset="0"/>
                <a:ea typeface="Calibri" panose="020F0502020204030204" pitchFamily="34" charset="0"/>
              </a:rPr>
              <a:t>INFN </a:t>
            </a:r>
            <a:r>
              <a:rPr lang="en-GB" sz="1800" b="1" dirty="0">
                <a:solidFill>
                  <a:srgbClr val="000000"/>
                </a:solidFill>
                <a:effectLst/>
                <a:latin typeface="Calibri" panose="020F0502020204030204" pitchFamily="34" charset="0"/>
                <a:ea typeface="Calibri" panose="020F0502020204030204" pitchFamily="34" charset="0"/>
              </a:rPr>
              <a:t>(BE3)</a:t>
            </a:r>
            <a:r>
              <a:rPr lang="en-GB" sz="1800" dirty="0">
                <a:solidFill>
                  <a:srgbClr val="000000"/>
                </a:solidFill>
                <a:effectLst/>
                <a:latin typeface="Calibri" panose="020F0502020204030204" pitchFamily="34" charset="0"/>
                <a:ea typeface="Calibri" panose="020F0502020204030204" pitchFamily="34" charset="0"/>
              </a:rPr>
              <a:t> and transferred into </a:t>
            </a:r>
            <a:r>
              <a:rPr lang="en-GB" sz="1800" b="1" dirty="0">
                <a:solidFill>
                  <a:srgbClr val="000000"/>
                </a:solidFill>
                <a:effectLst/>
                <a:latin typeface="Calibri" panose="020F0502020204030204" pitchFamily="34" charset="0"/>
                <a:ea typeface="Calibri" panose="020F0502020204030204" pitchFamily="34" charset="0"/>
              </a:rPr>
              <a:t>detailed constructive drawings by </a:t>
            </a:r>
            <a:r>
              <a:rPr lang="en-GB" sz="1800" b="1" dirty="0">
                <a:solidFill>
                  <a:srgbClr val="000000"/>
                </a:solidFill>
                <a:effectLst/>
                <a:highlight>
                  <a:srgbClr val="FFFF00"/>
                </a:highlight>
                <a:latin typeface="Calibri" panose="020F0502020204030204" pitchFamily="34" charset="0"/>
                <a:ea typeface="Calibri" panose="020F0502020204030204" pitchFamily="34" charset="0"/>
              </a:rPr>
              <a:t>COMEB</a:t>
            </a:r>
            <a:r>
              <a:rPr lang="en-GB" sz="1800" b="1" dirty="0">
                <a:solidFill>
                  <a:srgbClr val="000000"/>
                </a:solidFill>
                <a:effectLst/>
                <a:latin typeface="Calibri" panose="020F0502020204030204" pitchFamily="34" charset="0"/>
                <a:ea typeface="Calibri" panose="020F0502020204030204" pitchFamily="34" charset="0"/>
              </a:rPr>
              <a:t> (BE8). </a:t>
            </a:r>
            <a:r>
              <a:rPr lang="en-GB" sz="1800" dirty="0">
                <a:solidFill>
                  <a:srgbClr val="000000"/>
                </a:solidFill>
                <a:effectLst/>
                <a:latin typeface="Calibri" panose="020F0502020204030204" pitchFamily="34" charset="0"/>
                <a:ea typeface="Calibri" panose="020F0502020204030204" pitchFamily="34" charset="0"/>
              </a:rPr>
              <a:t>Innovative solutions will be adopted for the mechanical structure of the BOC cavity, allowing for a completely clumped and braze-free system. </a:t>
            </a:r>
            <a:endParaRPr lang="en-GB" sz="1800" b="1" dirty="0">
              <a:effectLst/>
              <a:latin typeface="Calibri" panose="020F0502020204030204" pitchFamily="34" charset="0"/>
              <a:ea typeface="Calibri" panose="020F0502020204030204" pitchFamily="34" charset="0"/>
            </a:endParaRPr>
          </a:p>
          <a:p>
            <a:pPr algn="just">
              <a:lnSpc>
                <a:spcPct val="94000"/>
              </a:lnSpc>
              <a:buNone/>
            </a:pPr>
            <a:endParaRPr lang="en-US" sz="1800" dirty="0">
              <a:effectLst/>
              <a:latin typeface="Calibri" panose="020F0502020204030204" pitchFamily="34" charset="0"/>
              <a:ea typeface="Calibri" panose="020F0502020204030204" pitchFamily="34" charset="0"/>
            </a:endParaRPr>
          </a:p>
          <a:p>
            <a:pPr algn="just">
              <a:buNone/>
            </a:pPr>
            <a:r>
              <a:rPr lang="en-GB" sz="1800" b="1" dirty="0">
                <a:solidFill>
                  <a:srgbClr val="000000"/>
                </a:solidFill>
                <a:effectLst/>
                <a:latin typeface="Calibri" panose="020F0502020204030204" pitchFamily="34" charset="0"/>
                <a:ea typeface="Calibri" panose="020F0502020204030204" pitchFamily="34" charset="0"/>
              </a:rPr>
              <a:t>Task 8.2: </a:t>
            </a:r>
            <a:r>
              <a:rPr lang="en-GB" sz="1800" b="1" dirty="0">
                <a:solidFill>
                  <a:srgbClr val="000000"/>
                </a:solidFill>
                <a:effectLst/>
                <a:highlight>
                  <a:srgbClr val="FFFF00"/>
                </a:highlight>
                <a:latin typeface="Calibri" panose="020F0502020204030204" pitchFamily="34" charset="0"/>
                <a:ea typeface="Calibri" panose="020F0502020204030204" pitchFamily="34" charset="0"/>
              </a:rPr>
              <a:t>BOC prototype production (M36)</a:t>
            </a:r>
            <a:r>
              <a:rPr lang="en-GB" sz="1800" dirty="0">
                <a:effectLst/>
                <a:highlight>
                  <a:srgbClr val="FFFF00"/>
                </a:highligh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The </a:t>
            </a:r>
            <a:r>
              <a:rPr lang="en-GB" sz="1800" b="1" dirty="0">
                <a:solidFill>
                  <a:srgbClr val="000000"/>
                </a:solidFill>
                <a:effectLst/>
                <a:latin typeface="Calibri" panose="020F0502020204030204" pitchFamily="34" charset="0"/>
                <a:ea typeface="Calibri" panose="020F0502020204030204" pitchFamily="34" charset="0"/>
              </a:rPr>
              <a:t>construction of the BOC will be done by </a:t>
            </a:r>
            <a:r>
              <a:rPr lang="en-GB" sz="1800" b="1" dirty="0">
                <a:solidFill>
                  <a:srgbClr val="000000"/>
                </a:solidFill>
                <a:effectLst/>
                <a:highlight>
                  <a:srgbClr val="FFFF00"/>
                </a:highlight>
                <a:latin typeface="Calibri" panose="020F0502020204030204" pitchFamily="34" charset="0"/>
                <a:ea typeface="Calibri" panose="020F0502020204030204" pitchFamily="34" charset="0"/>
              </a:rPr>
              <a:t>VDL </a:t>
            </a:r>
            <a:r>
              <a:rPr lang="en-GB" sz="1800" b="1" dirty="0">
                <a:solidFill>
                  <a:srgbClr val="000000"/>
                </a:solidFill>
                <a:effectLst/>
                <a:latin typeface="Calibri" panose="020F0502020204030204" pitchFamily="34" charset="0"/>
                <a:ea typeface="Calibri" panose="020F0502020204030204" pitchFamily="34" charset="0"/>
              </a:rPr>
              <a:t>(BE7). </a:t>
            </a:r>
            <a:r>
              <a:rPr lang="en-GB" sz="1800" dirty="0">
                <a:solidFill>
                  <a:srgbClr val="000000"/>
                </a:solidFill>
                <a:effectLst/>
                <a:latin typeface="Calibri" panose="020F0502020204030204" pitchFamily="34" charset="0"/>
                <a:ea typeface="Calibri" panose="020F0502020204030204" pitchFamily="34" charset="0"/>
              </a:rPr>
              <a:t>The manufacturing process will be pushed to very high precision and accuracy (in the micron range), which will then be verified by metrology. After construction of the parts, the RF compressor will be assembled and characterised on a microwave bench, to verify its performance. </a:t>
            </a:r>
            <a:endParaRPr lang="en-US" dirty="0"/>
          </a:p>
        </p:txBody>
      </p:sp>
    </p:spTree>
    <p:extLst>
      <p:ext uri="{BB962C8B-B14F-4D97-AF65-F5344CB8AC3E}">
        <p14:creationId xmlns:p14="http://schemas.microsoft.com/office/powerpoint/2010/main" val="26933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626E8A-9301-6086-7450-A3653CD7D783}"/>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4" name="Title 3">
            <a:extLst>
              <a:ext uri="{FF2B5EF4-FFF2-40B4-BE49-F238E27FC236}">
                <a16:creationId xmlns:a16="http://schemas.microsoft.com/office/drawing/2014/main" id="{A88BAA1C-D1C5-C3C8-329E-F7047A2C9B0E}"/>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3200" b="1" i="0" u="none" strike="noStrike" kern="1200" cap="none" spc="0" normalizeH="0" baseline="0" noProof="0" dirty="0">
                <a:ln>
                  <a:noFill/>
                </a:ln>
                <a:solidFill>
                  <a:srgbClr val="E7E6E6"/>
                </a:solidFill>
                <a:effectLst/>
                <a:uLnTx/>
                <a:uFillTx/>
                <a:latin typeface="Calibri" panose="020F0502020204030204"/>
                <a:ea typeface="+mn-ea"/>
                <a:cs typeface="+mn-cs"/>
              </a:rPr>
              <a:t>EUPRAXIA X-band RF Module Layout</a:t>
            </a:r>
            <a:endParaRPr kumimoji="0" lang="en-GB" sz="3200" b="1" i="0" u="none" strike="noStrike" kern="1200" cap="all" spc="0" normalizeH="0" baseline="0" noProof="0" dirty="0">
              <a:ln>
                <a:noFill/>
              </a:ln>
              <a:solidFill>
                <a:srgbClr val="E7E6E6"/>
              </a:solidFill>
              <a:effectLst/>
              <a:uLnTx/>
              <a:uFillTx/>
              <a:latin typeface="Calibri" panose="020F0502020204030204"/>
              <a:ea typeface="+mn-ea"/>
              <a:cs typeface="+mn-cs"/>
            </a:endParaRPr>
          </a:p>
        </p:txBody>
      </p:sp>
      <p:pic>
        <p:nvPicPr>
          <p:cNvPr id="6" name="Immagine 1">
            <a:extLst>
              <a:ext uri="{FF2B5EF4-FFF2-40B4-BE49-F238E27FC236}">
                <a16:creationId xmlns:a16="http://schemas.microsoft.com/office/drawing/2014/main" id="{AE96DE18-315A-FC05-465E-15284C011A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9254" y="1466649"/>
            <a:ext cx="4519970" cy="4647280"/>
          </a:xfrm>
          <a:prstGeom prst="rect">
            <a:avLst/>
          </a:prstGeom>
        </p:spPr>
      </p:pic>
      <p:pic>
        <p:nvPicPr>
          <p:cNvPr id="7" name="Immagine 2">
            <a:extLst>
              <a:ext uri="{FF2B5EF4-FFF2-40B4-BE49-F238E27FC236}">
                <a16:creationId xmlns:a16="http://schemas.microsoft.com/office/drawing/2014/main" id="{447D768B-9CC1-5A7B-2A66-0E4CB10C6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19" y="2009412"/>
            <a:ext cx="5766476" cy="3939980"/>
          </a:xfrm>
          <a:prstGeom prst="rect">
            <a:avLst/>
          </a:prstGeom>
        </p:spPr>
      </p:pic>
      <p:cxnSp>
        <p:nvCxnSpPr>
          <p:cNvPr id="8" name="Connettore 2 3">
            <a:extLst>
              <a:ext uri="{FF2B5EF4-FFF2-40B4-BE49-F238E27FC236}">
                <a16:creationId xmlns:a16="http://schemas.microsoft.com/office/drawing/2014/main" id="{8C6A5DD5-931E-FF30-D4E7-6CFE731B5984}"/>
              </a:ext>
            </a:extLst>
          </p:cNvPr>
          <p:cNvCxnSpPr>
            <a:cxnSpLocks/>
          </p:cNvCxnSpPr>
          <p:nvPr/>
        </p:nvCxnSpPr>
        <p:spPr>
          <a:xfrm flipH="1">
            <a:off x="8551877" y="1580624"/>
            <a:ext cx="708618" cy="67475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asellaDiTesto 4">
            <a:extLst>
              <a:ext uri="{FF2B5EF4-FFF2-40B4-BE49-F238E27FC236}">
                <a16:creationId xmlns:a16="http://schemas.microsoft.com/office/drawing/2014/main" id="{DEDB82E4-0C07-7616-5FD9-F45FF1213280}"/>
              </a:ext>
            </a:extLst>
          </p:cNvPr>
          <p:cNvSpPr txBox="1"/>
          <p:nvPr/>
        </p:nvSpPr>
        <p:spPr>
          <a:xfrm>
            <a:off x="8774748" y="1245450"/>
            <a:ext cx="28023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BOC pulse compressor </a:t>
            </a:r>
          </a:p>
        </p:txBody>
      </p:sp>
      <p:cxnSp>
        <p:nvCxnSpPr>
          <p:cNvPr id="10" name="Connettore 2 5">
            <a:extLst>
              <a:ext uri="{FF2B5EF4-FFF2-40B4-BE49-F238E27FC236}">
                <a16:creationId xmlns:a16="http://schemas.microsoft.com/office/drawing/2014/main" id="{3A9399B3-4689-2C17-8B92-5DC18B114F8C}"/>
              </a:ext>
            </a:extLst>
          </p:cNvPr>
          <p:cNvCxnSpPr>
            <a:cxnSpLocks/>
          </p:cNvCxnSpPr>
          <p:nvPr/>
        </p:nvCxnSpPr>
        <p:spPr>
          <a:xfrm flipH="1">
            <a:off x="10648210" y="2157515"/>
            <a:ext cx="16788" cy="44389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CasellaDiTesto 6">
            <a:extLst>
              <a:ext uri="{FF2B5EF4-FFF2-40B4-BE49-F238E27FC236}">
                <a16:creationId xmlns:a16="http://schemas.microsoft.com/office/drawing/2014/main" id="{4E8E3A8E-3E3D-E5F9-F47F-E2CD263ABA53}"/>
              </a:ext>
            </a:extLst>
          </p:cNvPr>
          <p:cNvSpPr txBox="1"/>
          <p:nvPr/>
        </p:nvSpPr>
        <p:spPr>
          <a:xfrm>
            <a:off x="6048811" y="3105066"/>
            <a:ext cx="1420940" cy="527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Hybrid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(CERN design)</a:t>
            </a:r>
          </a:p>
        </p:txBody>
      </p:sp>
      <p:cxnSp>
        <p:nvCxnSpPr>
          <p:cNvPr id="13" name="Connettore 2 8">
            <a:extLst>
              <a:ext uri="{FF2B5EF4-FFF2-40B4-BE49-F238E27FC236}">
                <a16:creationId xmlns:a16="http://schemas.microsoft.com/office/drawing/2014/main" id="{12079FB3-9A0E-BCC3-A3AA-4400F339853D}"/>
              </a:ext>
            </a:extLst>
          </p:cNvPr>
          <p:cNvCxnSpPr>
            <a:cxnSpLocks/>
          </p:cNvCxnSpPr>
          <p:nvPr/>
        </p:nvCxnSpPr>
        <p:spPr>
          <a:xfrm flipH="1" flipV="1">
            <a:off x="9417061" y="2859557"/>
            <a:ext cx="1355159" cy="134973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asellaDiTesto 9">
            <a:extLst>
              <a:ext uri="{FF2B5EF4-FFF2-40B4-BE49-F238E27FC236}">
                <a16:creationId xmlns:a16="http://schemas.microsoft.com/office/drawing/2014/main" id="{8B8F7672-C77B-71B0-CEF5-9AB9A89E2B57}"/>
              </a:ext>
            </a:extLst>
          </p:cNvPr>
          <p:cNvSpPr txBox="1"/>
          <p:nvPr/>
        </p:nvSpPr>
        <p:spPr>
          <a:xfrm>
            <a:off x="9979101" y="4220954"/>
            <a:ext cx="1663769" cy="527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X band structures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(INFN design)</a:t>
            </a:r>
          </a:p>
        </p:txBody>
      </p:sp>
      <p:cxnSp>
        <p:nvCxnSpPr>
          <p:cNvPr id="15" name="Connettore 2 10">
            <a:extLst>
              <a:ext uri="{FF2B5EF4-FFF2-40B4-BE49-F238E27FC236}">
                <a16:creationId xmlns:a16="http://schemas.microsoft.com/office/drawing/2014/main" id="{7E7D81C6-94C7-B6B9-C23A-A785C3E9848B}"/>
              </a:ext>
            </a:extLst>
          </p:cNvPr>
          <p:cNvCxnSpPr>
            <a:cxnSpLocks/>
          </p:cNvCxnSpPr>
          <p:nvPr/>
        </p:nvCxnSpPr>
        <p:spPr>
          <a:xfrm flipH="1" flipV="1">
            <a:off x="8551877" y="3632343"/>
            <a:ext cx="2217922" cy="57695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ttore 2 11">
            <a:extLst>
              <a:ext uri="{FF2B5EF4-FFF2-40B4-BE49-F238E27FC236}">
                <a16:creationId xmlns:a16="http://schemas.microsoft.com/office/drawing/2014/main" id="{A708AD57-634A-E757-7826-D0460F12E83B}"/>
              </a:ext>
            </a:extLst>
          </p:cNvPr>
          <p:cNvCxnSpPr>
            <a:cxnSpLocks/>
          </p:cNvCxnSpPr>
          <p:nvPr/>
        </p:nvCxnSpPr>
        <p:spPr>
          <a:xfrm flipV="1">
            <a:off x="7147843" y="2937067"/>
            <a:ext cx="891391" cy="32226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CasellaDiTesto 12">
            <a:extLst>
              <a:ext uri="{FF2B5EF4-FFF2-40B4-BE49-F238E27FC236}">
                <a16:creationId xmlns:a16="http://schemas.microsoft.com/office/drawing/2014/main" id="{8EE7D1DC-B51C-0534-A771-D0FA33FE6A7B}"/>
              </a:ext>
            </a:extLst>
          </p:cNvPr>
          <p:cNvSpPr txBox="1"/>
          <p:nvPr/>
        </p:nvSpPr>
        <p:spPr>
          <a:xfrm>
            <a:off x="8868603" y="5124761"/>
            <a:ext cx="1451333" cy="527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(CERN design)</a:t>
            </a:r>
          </a:p>
        </p:txBody>
      </p:sp>
      <p:sp>
        <p:nvSpPr>
          <p:cNvPr id="18" name="Rettangolo 13">
            <a:extLst>
              <a:ext uri="{FF2B5EF4-FFF2-40B4-BE49-F238E27FC236}">
                <a16:creationId xmlns:a16="http://schemas.microsoft.com/office/drawing/2014/main" id="{874FDBBF-E0E0-5CFB-9681-1C0C54F6EB45}"/>
              </a:ext>
            </a:extLst>
          </p:cNvPr>
          <p:cNvSpPr/>
          <p:nvPr/>
        </p:nvSpPr>
        <p:spPr>
          <a:xfrm>
            <a:off x="-119375" y="1086710"/>
            <a:ext cx="3220182" cy="8325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3939F7"/>
                </a:solidFill>
                <a:effectLst/>
                <a:uLnTx/>
                <a:uFillTx/>
                <a:latin typeface="Calibri" panose="020F0502020204030204"/>
                <a:ea typeface="+mn-ea"/>
                <a:cs typeface="+mn-cs"/>
              </a:rPr>
              <a:t>Power Source: Solid State </a:t>
            </a:r>
            <a:r>
              <a:rPr kumimoji="0" lang="it-IT" sz="1800" b="1" i="0" u="none" strike="noStrike" kern="1200" cap="none" spc="0" normalizeH="0" baseline="0" noProof="0" dirty="0" err="1">
                <a:ln>
                  <a:noFill/>
                </a:ln>
                <a:solidFill>
                  <a:srgbClr val="3939F7"/>
                </a:solidFill>
                <a:effectLst/>
                <a:uLnTx/>
                <a:uFillTx/>
                <a:latin typeface="Calibri" panose="020F0502020204030204"/>
                <a:ea typeface="+mn-ea"/>
                <a:cs typeface="+mn-cs"/>
              </a:rPr>
              <a:t>Pulsed</a:t>
            </a:r>
            <a:r>
              <a:rPr kumimoji="0" lang="it-IT" sz="1800" b="1" i="0" u="none" strike="noStrike" kern="1200" cap="none" spc="0" normalizeH="0" baseline="0" noProof="0" dirty="0">
                <a:ln>
                  <a:noFill/>
                </a:ln>
                <a:solidFill>
                  <a:srgbClr val="3939F7"/>
                </a:solidFill>
                <a:effectLst/>
                <a:uLnTx/>
                <a:uFillTx/>
                <a:latin typeface="Calibri" panose="020F0502020204030204"/>
                <a:ea typeface="+mn-ea"/>
                <a:cs typeface="+mn-cs"/>
              </a:rPr>
              <a:t> Modulator (K300) + 25 MW Klystron (</a:t>
            </a:r>
            <a:r>
              <a:rPr kumimoji="0" lang="it-IT" sz="1800" b="1" i="0" u="none" strike="noStrike" kern="1200" cap="none" spc="0" normalizeH="0" baseline="0" noProof="0" dirty="0">
                <a:ln>
                  <a:noFill/>
                </a:ln>
                <a:solidFill>
                  <a:srgbClr val="3939F7"/>
                </a:solidFill>
                <a:effectLst/>
                <a:uLnTx/>
                <a:uFillTx/>
                <a:latin typeface="Calibri" panose="020F0502020204030204"/>
                <a:ea typeface="+mn-ea"/>
                <a:cs typeface="Arabic Typesetting" panose="020B0604020202020204" pitchFamily="66" charset="-78"/>
              </a:rPr>
              <a:t>Canon E37119</a:t>
            </a:r>
            <a:r>
              <a:rPr kumimoji="0" lang="it-IT" sz="1800" b="1" i="0" u="none" strike="noStrike" kern="1200" cap="none" spc="0" normalizeH="0" baseline="0" noProof="0" dirty="0">
                <a:ln>
                  <a:noFill/>
                </a:ln>
                <a:solidFill>
                  <a:srgbClr val="3939F7"/>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srgbClr val="3939F7"/>
              </a:solidFill>
              <a:effectLst/>
              <a:uLnTx/>
              <a:uFillTx/>
              <a:latin typeface="Calibri" panose="020F0502020204030204"/>
              <a:ea typeface="+mn-ea"/>
              <a:cs typeface="+mn-cs"/>
            </a:endParaRPr>
          </a:p>
        </p:txBody>
      </p:sp>
      <p:cxnSp>
        <p:nvCxnSpPr>
          <p:cNvPr id="19" name="Connettore 2 14">
            <a:extLst>
              <a:ext uri="{FF2B5EF4-FFF2-40B4-BE49-F238E27FC236}">
                <a16:creationId xmlns:a16="http://schemas.microsoft.com/office/drawing/2014/main" id="{9684E769-37CE-7973-3E45-5C0A5C62A67A}"/>
              </a:ext>
            </a:extLst>
          </p:cNvPr>
          <p:cNvCxnSpPr>
            <a:cxnSpLocks/>
            <a:stCxn id="20" idx="2"/>
          </p:cNvCxnSpPr>
          <p:nvPr/>
        </p:nvCxnSpPr>
        <p:spPr>
          <a:xfrm flipH="1">
            <a:off x="7875972" y="1476228"/>
            <a:ext cx="263473" cy="43543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CasellaDiTesto 15">
            <a:extLst>
              <a:ext uri="{FF2B5EF4-FFF2-40B4-BE49-F238E27FC236}">
                <a16:creationId xmlns:a16="http://schemas.microsoft.com/office/drawing/2014/main" id="{3F8800DD-0BE3-EE52-78AF-6AB4379F7436}"/>
              </a:ext>
            </a:extLst>
          </p:cNvPr>
          <p:cNvSpPr txBox="1"/>
          <p:nvPr/>
        </p:nvSpPr>
        <p:spPr>
          <a:xfrm>
            <a:off x="7229436" y="948951"/>
            <a:ext cx="1820016" cy="527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Mode converter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(INFN-SLAC design)</a:t>
            </a:r>
          </a:p>
        </p:txBody>
      </p:sp>
      <p:cxnSp>
        <p:nvCxnSpPr>
          <p:cNvPr id="21" name="Connettore 2 16">
            <a:extLst>
              <a:ext uri="{FF2B5EF4-FFF2-40B4-BE49-F238E27FC236}">
                <a16:creationId xmlns:a16="http://schemas.microsoft.com/office/drawing/2014/main" id="{8525D202-8BE6-59C0-1B36-E3A5E727D19C}"/>
              </a:ext>
            </a:extLst>
          </p:cNvPr>
          <p:cNvCxnSpPr>
            <a:cxnSpLocks/>
          </p:cNvCxnSpPr>
          <p:nvPr/>
        </p:nvCxnSpPr>
        <p:spPr>
          <a:xfrm flipH="1" flipV="1">
            <a:off x="8043205" y="3281050"/>
            <a:ext cx="1310169" cy="200321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ttore 2 17">
            <a:extLst>
              <a:ext uri="{FF2B5EF4-FFF2-40B4-BE49-F238E27FC236}">
                <a16:creationId xmlns:a16="http://schemas.microsoft.com/office/drawing/2014/main" id="{7AD9F773-DC45-7A03-BE80-AADAC6453AF7}"/>
              </a:ext>
            </a:extLst>
          </p:cNvPr>
          <p:cNvCxnSpPr>
            <a:cxnSpLocks/>
          </p:cNvCxnSpPr>
          <p:nvPr/>
        </p:nvCxnSpPr>
        <p:spPr>
          <a:xfrm flipV="1">
            <a:off x="6880424" y="3683970"/>
            <a:ext cx="776444" cy="160309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CasellaDiTesto 18">
            <a:extLst>
              <a:ext uri="{FF2B5EF4-FFF2-40B4-BE49-F238E27FC236}">
                <a16:creationId xmlns:a16="http://schemas.microsoft.com/office/drawing/2014/main" id="{225BBC68-D729-4133-01A3-6E41C40F0E87}"/>
              </a:ext>
            </a:extLst>
          </p:cNvPr>
          <p:cNvSpPr txBox="1"/>
          <p:nvPr/>
        </p:nvSpPr>
        <p:spPr>
          <a:xfrm>
            <a:off x="9587040" y="1597632"/>
            <a:ext cx="2076042" cy="5272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Spiral RF LOADS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(CERN Design)</a:t>
            </a:r>
          </a:p>
        </p:txBody>
      </p:sp>
      <p:cxnSp>
        <p:nvCxnSpPr>
          <p:cNvPr id="24" name="Connettore 2 19">
            <a:extLst>
              <a:ext uri="{FF2B5EF4-FFF2-40B4-BE49-F238E27FC236}">
                <a16:creationId xmlns:a16="http://schemas.microsoft.com/office/drawing/2014/main" id="{A8369476-ABE0-F9D4-A794-C6D17F45C872}"/>
              </a:ext>
            </a:extLst>
          </p:cNvPr>
          <p:cNvCxnSpPr>
            <a:cxnSpLocks/>
            <a:stCxn id="25" idx="0"/>
          </p:cNvCxnSpPr>
          <p:nvPr/>
        </p:nvCxnSpPr>
        <p:spPr>
          <a:xfrm flipV="1">
            <a:off x="7095278" y="1826852"/>
            <a:ext cx="171591" cy="34399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CasellaDiTesto 20">
            <a:extLst>
              <a:ext uri="{FF2B5EF4-FFF2-40B4-BE49-F238E27FC236}">
                <a16:creationId xmlns:a16="http://schemas.microsoft.com/office/drawing/2014/main" id="{F66AD13C-EB7A-D982-5035-98952005A889}"/>
              </a:ext>
            </a:extLst>
          </p:cNvPr>
          <p:cNvSpPr txBox="1"/>
          <p:nvPr/>
        </p:nvSpPr>
        <p:spPr>
          <a:xfrm>
            <a:off x="6206988" y="2170850"/>
            <a:ext cx="17765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circular waveguide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Pumping units (INFN)</a:t>
            </a:r>
          </a:p>
        </p:txBody>
      </p:sp>
      <p:sp>
        <p:nvSpPr>
          <p:cNvPr id="26" name="CasellaDiTesto 21">
            <a:extLst>
              <a:ext uri="{FF2B5EF4-FFF2-40B4-BE49-F238E27FC236}">
                <a16:creationId xmlns:a16="http://schemas.microsoft.com/office/drawing/2014/main" id="{B4777890-F533-D932-27C9-E7E3418DC544}"/>
              </a:ext>
            </a:extLst>
          </p:cNvPr>
          <p:cNvSpPr txBox="1"/>
          <p:nvPr/>
        </p:nvSpPr>
        <p:spPr>
          <a:xfrm>
            <a:off x="399435" y="4281160"/>
            <a:ext cx="2397678" cy="582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FF"/>
                </a:solidFill>
                <a:effectLst/>
                <a:uLnTx/>
                <a:uFillTx/>
                <a:latin typeface="Calibri" panose="020F0502020204030204"/>
                <a:ea typeface="+mn-ea"/>
                <a:cs typeface="+mn-cs"/>
              </a:rPr>
              <a:t>Transport line: Low loss Circular waveguide</a:t>
            </a:r>
          </a:p>
        </p:txBody>
      </p:sp>
      <p:cxnSp>
        <p:nvCxnSpPr>
          <p:cNvPr id="27" name="Connettore 2 22">
            <a:extLst>
              <a:ext uri="{FF2B5EF4-FFF2-40B4-BE49-F238E27FC236}">
                <a16:creationId xmlns:a16="http://schemas.microsoft.com/office/drawing/2014/main" id="{4FF8DB36-7BE8-5CF3-C1A3-A65FBED90340}"/>
              </a:ext>
            </a:extLst>
          </p:cNvPr>
          <p:cNvCxnSpPr>
            <a:cxnSpLocks/>
          </p:cNvCxnSpPr>
          <p:nvPr/>
        </p:nvCxnSpPr>
        <p:spPr>
          <a:xfrm flipV="1">
            <a:off x="1574995" y="3356989"/>
            <a:ext cx="601021" cy="88666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CasellaDiTesto 23">
            <a:extLst>
              <a:ext uri="{FF2B5EF4-FFF2-40B4-BE49-F238E27FC236}">
                <a16:creationId xmlns:a16="http://schemas.microsoft.com/office/drawing/2014/main" id="{3F41D2FC-B324-B3B5-5580-C25438EECD87}"/>
              </a:ext>
            </a:extLst>
          </p:cNvPr>
          <p:cNvSpPr txBox="1"/>
          <p:nvPr/>
        </p:nvSpPr>
        <p:spPr>
          <a:xfrm>
            <a:off x="2171661" y="5341269"/>
            <a:ext cx="1776580" cy="582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FF"/>
                </a:solidFill>
                <a:effectLst/>
                <a:uLnTx/>
                <a:uFillTx/>
                <a:latin typeface="Calibri" panose="020F0502020204030204"/>
                <a:ea typeface="+mn-ea"/>
                <a:cs typeface="+mn-cs"/>
              </a:rPr>
              <a:t>Accelerating module</a:t>
            </a:r>
          </a:p>
        </p:txBody>
      </p:sp>
      <p:cxnSp>
        <p:nvCxnSpPr>
          <p:cNvPr id="29" name="Connettore 2 25">
            <a:extLst>
              <a:ext uri="{FF2B5EF4-FFF2-40B4-BE49-F238E27FC236}">
                <a16:creationId xmlns:a16="http://schemas.microsoft.com/office/drawing/2014/main" id="{712C8F11-A592-4392-24FE-D84273E7D072}"/>
              </a:ext>
            </a:extLst>
          </p:cNvPr>
          <p:cNvCxnSpPr>
            <a:cxnSpLocks/>
          </p:cNvCxnSpPr>
          <p:nvPr/>
        </p:nvCxnSpPr>
        <p:spPr>
          <a:xfrm flipV="1">
            <a:off x="3666471" y="5640911"/>
            <a:ext cx="554129" cy="150126"/>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4726AEE-566B-63BA-664D-A82755D8B094}"/>
              </a:ext>
            </a:extLst>
          </p:cNvPr>
          <p:cNvCxnSpPr>
            <a:cxnSpLocks/>
          </p:cNvCxnSpPr>
          <p:nvPr/>
        </p:nvCxnSpPr>
        <p:spPr>
          <a:xfrm flipH="1">
            <a:off x="9588673" y="1851615"/>
            <a:ext cx="349241" cy="12583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0" name="Gruppo 28">
            <a:extLst>
              <a:ext uri="{FF2B5EF4-FFF2-40B4-BE49-F238E27FC236}">
                <a16:creationId xmlns:a16="http://schemas.microsoft.com/office/drawing/2014/main" id="{5ECF1BC3-C61C-562F-FF6F-791D4626E754}"/>
              </a:ext>
            </a:extLst>
          </p:cNvPr>
          <p:cNvGrpSpPr/>
          <p:nvPr/>
        </p:nvGrpSpPr>
        <p:grpSpPr>
          <a:xfrm>
            <a:off x="2261111" y="2044966"/>
            <a:ext cx="1026173" cy="346144"/>
            <a:chOff x="1331640" y="2181014"/>
            <a:chExt cx="1080120" cy="383890"/>
          </a:xfrm>
        </p:grpSpPr>
        <p:cxnSp>
          <p:nvCxnSpPr>
            <p:cNvPr id="31" name="Connettore 1 11">
              <a:extLst>
                <a:ext uri="{FF2B5EF4-FFF2-40B4-BE49-F238E27FC236}">
                  <a16:creationId xmlns:a16="http://schemas.microsoft.com/office/drawing/2014/main" id="{E9C40ADD-8433-0900-F05F-A0D25DD34B75}"/>
                </a:ext>
              </a:extLst>
            </p:cNvPr>
            <p:cNvCxnSpPr/>
            <p:nvPr/>
          </p:nvCxnSpPr>
          <p:spPr>
            <a:xfrm>
              <a:off x="1331640" y="2564904"/>
              <a:ext cx="21602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Connettore 1 13">
              <a:extLst>
                <a:ext uri="{FF2B5EF4-FFF2-40B4-BE49-F238E27FC236}">
                  <a16:creationId xmlns:a16="http://schemas.microsoft.com/office/drawing/2014/main" id="{CF2DBC34-0505-63F6-677A-B4731B289043}"/>
                </a:ext>
              </a:extLst>
            </p:cNvPr>
            <p:cNvCxnSpPr/>
            <p:nvPr/>
          </p:nvCxnSpPr>
          <p:spPr>
            <a:xfrm flipV="1">
              <a:off x="1547664" y="2181014"/>
              <a:ext cx="0" cy="3838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Connettore 1 15">
              <a:extLst>
                <a:ext uri="{FF2B5EF4-FFF2-40B4-BE49-F238E27FC236}">
                  <a16:creationId xmlns:a16="http://schemas.microsoft.com/office/drawing/2014/main" id="{CC3688B5-9D94-FD5E-CFC7-B6CF93AE04C7}"/>
                </a:ext>
              </a:extLst>
            </p:cNvPr>
            <p:cNvCxnSpPr/>
            <p:nvPr/>
          </p:nvCxnSpPr>
          <p:spPr>
            <a:xfrm>
              <a:off x="1547664" y="2181014"/>
              <a:ext cx="57606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Connettore 1 18">
              <a:extLst>
                <a:ext uri="{FF2B5EF4-FFF2-40B4-BE49-F238E27FC236}">
                  <a16:creationId xmlns:a16="http://schemas.microsoft.com/office/drawing/2014/main" id="{8A05B1F3-ED51-98F7-6B59-AD2FD3D85F14}"/>
                </a:ext>
              </a:extLst>
            </p:cNvPr>
            <p:cNvCxnSpPr/>
            <p:nvPr/>
          </p:nvCxnSpPr>
          <p:spPr>
            <a:xfrm>
              <a:off x="2123728" y="2181014"/>
              <a:ext cx="0" cy="38389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ttore 1 20">
              <a:extLst>
                <a:ext uri="{FF2B5EF4-FFF2-40B4-BE49-F238E27FC236}">
                  <a16:creationId xmlns:a16="http://schemas.microsoft.com/office/drawing/2014/main" id="{C3984395-D19F-7710-9C91-463083CCD314}"/>
                </a:ext>
              </a:extLst>
            </p:cNvPr>
            <p:cNvCxnSpPr/>
            <p:nvPr/>
          </p:nvCxnSpPr>
          <p:spPr>
            <a:xfrm>
              <a:off x="2123728" y="2564904"/>
              <a:ext cx="28803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CasellaDiTesto 37">
            <a:extLst>
              <a:ext uri="{FF2B5EF4-FFF2-40B4-BE49-F238E27FC236}">
                <a16:creationId xmlns:a16="http://schemas.microsoft.com/office/drawing/2014/main" id="{DA4BCD2F-4532-8FDB-BAED-F9E7AE13C611}"/>
              </a:ext>
            </a:extLst>
          </p:cNvPr>
          <p:cNvSpPr txBox="1"/>
          <p:nvPr/>
        </p:nvSpPr>
        <p:spPr>
          <a:xfrm>
            <a:off x="2345377" y="2352775"/>
            <a:ext cx="112883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25 MW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1.5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100-400 Hz</a:t>
            </a:r>
          </a:p>
        </p:txBody>
      </p:sp>
      <p:grpSp>
        <p:nvGrpSpPr>
          <p:cNvPr id="44" name="Gruppo 43">
            <a:extLst>
              <a:ext uri="{FF2B5EF4-FFF2-40B4-BE49-F238E27FC236}">
                <a16:creationId xmlns:a16="http://schemas.microsoft.com/office/drawing/2014/main" id="{BB5F131F-284C-9530-3D3E-4E1128FA494D}"/>
              </a:ext>
            </a:extLst>
          </p:cNvPr>
          <p:cNvGrpSpPr/>
          <p:nvPr/>
        </p:nvGrpSpPr>
        <p:grpSpPr>
          <a:xfrm>
            <a:off x="4827817" y="2904028"/>
            <a:ext cx="1334843" cy="1207885"/>
            <a:chOff x="5898431" y="750981"/>
            <a:chExt cx="1405017" cy="1339602"/>
          </a:xfrm>
        </p:grpSpPr>
        <p:cxnSp>
          <p:nvCxnSpPr>
            <p:cNvPr id="45" name="Connettore 1 97">
              <a:extLst>
                <a:ext uri="{FF2B5EF4-FFF2-40B4-BE49-F238E27FC236}">
                  <a16:creationId xmlns:a16="http://schemas.microsoft.com/office/drawing/2014/main" id="{386FE538-2B81-5B4C-F7EC-EE3E8817731C}"/>
                </a:ext>
              </a:extLst>
            </p:cNvPr>
            <p:cNvCxnSpPr/>
            <p:nvPr/>
          </p:nvCxnSpPr>
          <p:spPr>
            <a:xfrm>
              <a:off x="5898431" y="2090583"/>
              <a:ext cx="787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Connettore 1 98">
              <a:extLst>
                <a:ext uri="{FF2B5EF4-FFF2-40B4-BE49-F238E27FC236}">
                  <a16:creationId xmlns:a16="http://schemas.microsoft.com/office/drawing/2014/main" id="{B30B2EE9-6AC0-042A-3921-7EDDC2C2B90A}"/>
                </a:ext>
              </a:extLst>
            </p:cNvPr>
            <p:cNvCxnSpPr/>
            <p:nvPr/>
          </p:nvCxnSpPr>
          <p:spPr>
            <a:xfrm flipV="1">
              <a:off x="5977133" y="1145035"/>
              <a:ext cx="0" cy="94554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Connettore 1 99">
              <a:extLst>
                <a:ext uri="{FF2B5EF4-FFF2-40B4-BE49-F238E27FC236}">
                  <a16:creationId xmlns:a16="http://schemas.microsoft.com/office/drawing/2014/main" id="{02CB2F10-4BC8-E3C7-40EB-AE2671575AF4}"/>
                </a:ext>
              </a:extLst>
            </p:cNvPr>
            <p:cNvCxnSpPr>
              <a:cxnSpLocks/>
            </p:cNvCxnSpPr>
            <p:nvPr/>
          </p:nvCxnSpPr>
          <p:spPr>
            <a:xfrm>
              <a:off x="5977133" y="1145035"/>
              <a:ext cx="209872" cy="4768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Connettore 1 100">
              <a:extLst>
                <a:ext uri="{FF2B5EF4-FFF2-40B4-BE49-F238E27FC236}">
                  <a16:creationId xmlns:a16="http://schemas.microsoft.com/office/drawing/2014/main" id="{FAB35857-070F-8732-E8D6-32C81C50CCA1}"/>
                </a:ext>
              </a:extLst>
            </p:cNvPr>
            <p:cNvCxnSpPr>
              <a:cxnSpLocks/>
            </p:cNvCxnSpPr>
            <p:nvPr/>
          </p:nvCxnSpPr>
          <p:spPr>
            <a:xfrm>
              <a:off x="6187005" y="1621918"/>
              <a:ext cx="0" cy="4686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Connettore 1 101">
              <a:extLst>
                <a:ext uri="{FF2B5EF4-FFF2-40B4-BE49-F238E27FC236}">
                  <a16:creationId xmlns:a16="http://schemas.microsoft.com/office/drawing/2014/main" id="{03832602-8668-E518-1F27-3E112CE0139D}"/>
                </a:ext>
              </a:extLst>
            </p:cNvPr>
            <p:cNvCxnSpPr/>
            <p:nvPr/>
          </p:nvCxnSpPr>
          <p:spPr>
            <a:xfrm>
              <a:off x="6187005" y="2090583"/>
              <a:ext cx="1049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CasellaDiTesto 49">
              <a:extLst>
                <a:ext uri="{FF2B5EF4-FFF2-40B4-BE49-F238E27FC236}">
                  <a16:creationId xmlns:a16="http://schemas.microsoft.com/office/drawing/2014/main" id="{01C094CD-E370-09E2-6713-9AFA7D08DFF3}"/>
                </a:ext>
              </a:extLst>
            </p:cNvPr>
            <p:cNvSpPr txBox="1"/>
            <p:nvPr/>
          </p:nvSpPr>
          <p:spPr>
            <a:xfrm>
              <a:off x="6131332" y="750981"/>
              <a:ext cx="11721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140-70 MW</a:t>
              </a:r>
            </a:p>
          </p:txBody>
        </p:sp>
        <p:sp>
          <p:nvSpPr>
            <p:cNvPr id="51" name="CasellaDiTesto 50">
              <a:extLst>
                <a:ext uri="{FF2B5EF4-FFF2-40B4-BE49-F238E27FC236}">
                  <a16:creationId xmlns:a16="http://schemas.microsoft.com/office/drawing/2014/main" id="{F109AB78-6060-67DA-3E80-B5A2DB9CBED4}"/>
                </a:ext>
              </a:extLst>
            </p:cNvPr>
            <p:cNvSpPr txBox="1"/>
            <p:nvPr/>
          </p:nvSpPr>
          <p:spPr>
            <a:xfrm>
              <a:off x="6147351" y="975103"/>
              <a:ext cx="769734" cy="3754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130 ns</a:t>
              </a:r>
            </a:p>
          </p:txBody>
        </p:sp>
      </p:grpSp>
      <p:grpSp>
        <p:nvGrpSpPr>
          <p:cNvPr id="52" name="Gruppo 51">
            <a:extLst>
              <a:ext uri="{FF2B5EF4-FFF2-40B4-BE49-F238E27FC236}">
                <a16:creationId xmlns:a16="http://schemas.microsoft.com/office/drawing/2014/main" id="{F1BFF79B-6D08-4B45-8CF2-91B43E70B005}"/>
              </a:ext>
            </a:extLst>
          </p:cNvPr>
          <p:cNvGrpSpPr/>
          <p:nvPr/>
        </p:nvGrpSpPr>
        <p:grpSpPr>
          <a:xfrm>
            <a:off x="3102732" y="4713982"/>
            <a:ext cx="373856" cy="509505"/>
            <a:chOff x="5943978" y="3104673"/>
            <a:chExt cx="393510" cy="945548"/>
          </a:xfrm>
        </p:grpSpPr>
        <p:cxnSp>
          <p:nvCxnSpPr>
            <p:cNvPr id="53" name="Connettore 1 97">
              <a:extLst>
                <a:ext uri="{FF2B5EF4-FFF2-40B4-BE49-F238E27FC236}">
                  <a16:creationId xmlns:a16="http://schemas.microsoft.com/office/drawing/2014/main" id="{AC0CC3A5-30D1-909B-B98B-D20E1445903C}"/>
                </a:ext>
              </a:extLst>
            </p:cNvPr>
            <p:cNvCxnSpPr/>
            <p:nvPr/>
          </p:nvCxnSpPr>
          <p:spPr>
            <a:xfrm>
              <a:off x="5943978" y="4050221"/>
              <a:ext cx="787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nettore 1 98">
              <a:extLst>
                <a:ext uri="{FF2B5EF4-FFF2-40B4-BE49-F238E27FC236}">
                  <a16:creationId xmlns:a16="http://schemas.microsoft.com/office/drawing/2014/main" id="{872DA10F-57A1-1F1F-94DD-A4D50B6CFFF2}"/>
                </a:ext>
              </a:extLst>
            </p:cNvPr>
            <p:cNvCxnSpPr/>
            <p:nvPr/>
          </p:nvCxnSpPr>
          <p:spPr>
            <a:xfrm flipV="1">
              <a:off x="6022680" y="3104673"/>
              <a:ext cx="0" cy="94554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Connettore 1 99">
              <a:extLst>
                <a:ext uri="{FF2B5EF4-FFF2-40B4-BE49-F238E27FC236}">
                  <a16:creationId xmlns:a16="http://schemas.microsoft.com/office/drawing/2014/main" id="{136E0790-2DD6-5263-3460-71071A2C69B0}"/>
                </a:ext>
              </a:extLst>
            </p:cNvPr>
            <p:cNvCxnSpPr>
              <a:cxnSpLocks/>
            </p:cNvCxnSpPr>
            <p:nvPr/>
          </p:nvCxnSpPr>
          <p:spPr>
            <a:xfrm>
              <a:off x="6022680" y="3104673"/>
              <a:ext cx="209872" cy="4768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Connettore 1 100">
              <a:extLst>
                <a:ext uri="{FF2B5EF4-FFF2-40B4-BE49-F238E27FC236}">
                  <a16:creationId xmlns:a16="http://schemas.microsoft.com/office/drawing/2014/main" id="{E58C8217-98AA-D47E-FDBC-8BDEDBA73E49}"/>
                </a:ext>
              </a:extLst>
            </p:cNvPr>
            <p:cNvCxnSpPr>
              <a:cxnSpLocks/>
            </p:cNvCxnSpPr>
            <p:nvPr/>
          </p:nvCxnSpPr>
          <p:spPr>
            <a:xfrm>
              <a:off x="6232552" y="3581556"/>
              <a:ext cx="0" cy="46866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Connettore 1 101">
              <a:extLst>
                <a:ext uri="{FF2B5EF4-FFF2-40B4-BE49-F238E27FC236}">
                  <a16:creationId xmlns:a16="http://schemas.microsoft.com/office/drawing/2014/main" id="{CA6F3C24-9774-7899-F699-2FA043AF6DF6}"/>
                </a:ext>
              </a:extLst>
            </p:cNvPr>
            <p:cNvCxnSpPr/>
            <p:nvPr/>
          </p:nvCxnSpPr>
          <p:spPr>
            <a:xfrm>
              <a:off x="6232552" y="4050221"/>
              <a:ext cx="1049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8" name="CasellaDiTesto 57">
            <a:extLst>
              <a:ext uri="{FF2B5EF4-FFF2-40B4-BE49-F238E27FC236}">
                <a16:creationId xmlns:a16="http://schemas.microsoft.com/office/drawing/2014/main" id="{5D431FF1-6D81-3D45-55AE-DC16C5D05E26}"/>
              </a:ext>
            </a:extLst>
          </p:cNvPr>
          <p:cNvSpPr txBox="1"/>
          <p:nvPr/>
        </p:nvSpPr>
        <p:spPr>
          <a:xfrm>
            <a:off x="3453249" y="4574109"/>
            <a:ext cx="1014584" cy="3052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sym typeface="Symbol" panose="05050102010706020507" pitchFamily="18" charset="2"/>
              </a:rPr>
              <a:t>70</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-35 MW</a:t>
            </a:r>
          </a:p>
        </p:txBody>
      </p:sp>
      <p:sp>
        <p:nvSpPr>
          <p:cNvPr id="59" name="CasellaDiTesto 58">
            <a:extLst>
              <a:ext uri="{FF2B5EF4-FFF2-40B4-BE49-F238E27FC236}">
                <a16:creationId xmlns:a16="http://schemas.microsoft.com/office/drawing/2014/main" id="{09902885-578C-089B-A7C2-71C30D122672}"/>
              </a:ext>
            </a:extLst>
          </p:cNvPr>
          <p:cNvSpPr txBox="1"/>
          <p:nvPr/>
        </p:nvSpPr>
        <p:spPr>
          <a:xfrm>
            <a:off x="3456164" y="4787792"/>
            <a:ext cx="7312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130 ns</a:t>
            </a:r>
          </a:p>
        </p:txBody>
      </p:sp>
      <p:cxnSp>
        <p:nvCxnSpPr>
          <p:cNvPr id="70" name="Connettore 2 69">
            <a:extLst>
              <a:ext uri="{FF2B5EF4-FFF2-40B4-BE49-F238E27FC236}">
                <a16:creationId xmlns:a16="http://schemas.microsoft.com/office/drawing/2014/main" id="{BCDC71F2-ED35-58F7-6231-AC27CE10E8D8}"/>
              </a:ext>
            </a:extLst>
          </p:cNvPr>
          <p:cNvCxnSpPr>
            <a:cxnSpLocks/>
          </p:cNvCxnSpPr>
          <p:nvPr/>
        </p:nvCxnSpPr>
        <p:spPr>
          <a:xfrm>
            <a:off x="1294455" y="2666066"/>
            <a:ext cx="3210196" cy="1362556"/>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999376AB-04DE-3062-4E91-F924A373E9C1}"/>
              </a:ext>
            </a:extLst>
          </p:cNvPr>
          <p:cNvCxnSpPr>
            <a:cxnSpLocks/>
          </p:cNvCxnSpPr>
          <p:nvPr/>
        </p:nvCxnSpPr>
        <p:spPr>
          <a:xfrm flipV="1">
            <a:off x="4941400" y="4981264"/>
            <a:ext cx="1216793" cy="1052677"/>
          </a:xfrm>
          <a:prstGeom prst="straightConnector1">
            <a:avLst/>
          </a:prstGeom>
          <a:ln w="381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CasellaDiTesto 74">
            <a:extLst>
              <a:ext uri="{FF2B5EF4-FFF2-40B4-BE49-F238E27FC236}">
                <a16:creationId xmlns:a16="http://schemas.microsoft.com/office/drawing/2014/main" id="{BE16B4CE-6165-20DD-ADC7-E275E15A4516}"/>
              </a:ext>
            </a:extLst>
          </p:cNvPr>
          <p:cNvSpPr txBox="1"/>
          <p:nvPr/>
        </p:nvSpPr>
        <p:spPr>
          <a:xfrm>
            <a:off x="3145561" y="3168804"/>
            <a:ext cx="702850" cy="305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Calibri" panose="020F0502020204030204"/>
                <a:ea typeface="+mn-ea"/>
                <a:cs typeface="+mn-cs"/>
              </a:rPr>
              <a:t>6 m</a:t>
            </a:r>
          </a:p>
        </p:txBody>
      </p:sp>
      <p:sp>
        <p:nvSpPr>
          <p:cNvPr id="76" name="CasellaDiTesto 75">
            <a:extLst>
              <a:ext uri="{FF2B5EF4-FFF2-40B4-BE49-F238E27FC236}">
                <a16:creationId xmlns:a16="http://schemas.microsoft.com/office/drawing/2014/main" id="{7274C3EC-6560-2363-1ABD-7FB15C695595}"/>
              </a:ext>
            </a:extLst>
          </p:cNvPr>
          <p:cNvSpPr txBox="1"/>
          <p:nvPr/>
        </p:nvSpPr>
        <p:spPr>
          <a:xfrm>
            <a:off x="5103686" y="5787518"/>
            <a:ext cx="7397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2.3 m</a:t>
            </a:r>
          </a:p>
        </p:txBody>
      </p:sp>
      <p:sp>
        <p:nvSpPr>
          <p:cNvPr id="12" name="CasellaDiTesto 7">
            <a:extLst>
              <a:ext uri="{FF2B5EF4-FFF2-40B4-BE49-F238E27FC236}">
                <a16:creationId xmlns:a16="http://schemas.microsoft.com/office/drawing/2014/main" id="{FD205FC3-9B09-2C05-C8EE-18263604E5E1}"/>
              </a:ext>
            </a:extLst>
          </p:cNvPr>
          <p:cNvSpPr txBox="1"/>
          <p:nvPr/>
        </p:nvSpPr>
        <p:spPr>
          <a:xfrm>
            <a:off x="5655203" y="5281299"/>
            <a:ext cx="162596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Pumping units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(CERN design)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NEXTORR Pumps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(SAES)</a:t>
            </a:r>
          </a:p>
        </p:txBody>
      </p:sp>
      <p:sp>
        <p:nvSpPr>
          <p:cNvPr id="43" name="Footer Placeholder 4">
            <a:extLst>
              <a:ext uri="{FF2B5EF4-FFF2-40B4-BE49-F238E27FC236}">
                <a16:creationId xmlns:a16="http://schemas.microsoft.com/office/drawing/2014/main" id="{2D4B257E-979E-7A9A-7D2B-046EF0F00B27}"/>
              </a:ext>
            </a:extLst>
          </p:cNvPr>
          <p:cNvSpPr>
            <a:spLocks noGrp="1"/>
          </p:cNvSpPr>
          <p:nvPr>
            <p:ph type="ftr" sz="quarter" idx="13"/>
          </p:nvPr>
        </p:nvSpPr>
        <p:spPr>
          <a:xfrm>
            <a:off x="410543" y="6462572"/>
            <a:ext cx="4636585" cy="365125"/>
          </a:xfrm>
        </p:spPr>
        <p:txBody>
          <a:bodyPr/>
          <a:lstStyle/>
          <a:p>
            <a:pPr algn="l"/>
            <a:r>
              <a:rPr lang="en-GB" dirty="0"/>
              <a:t>David Alesini, </a:t>
            </a:r>
            <a:r>
              <a:rPr lang="en-US" dirty="0"/>
              <a:t>PACRI kick-off meeting, 12-14 March 2025, Trieste, Italy.</a:t>
            </a:r>
            <a:endParaRPr lang="en-GB" dirty="0"/>
          </a:p>
        </p:txBody>
      </p:sp>
    </p:spTree>
    <p:extLst>
      <p:ext uri="{BB962C8B-B14F-4D97-AF65-F5344CB8AC3E}">
        <p14:creationId xmlns:p14="http://schemas.microsoft.com/office/powerpoint/2010/main" val="29204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7" grpId="0"/>
      <p:bldP spid="20" grpId="0"/>
      <p:bldP spid="23" grpId="0"/>
      <p:bldP spid="25" grpId="0"/>
      <p:bldP spid="38" grpId="0"/>
      <p:bldP spid="58" grpId="0"/>
      <p:bldP spid="5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magine 40" descr="Immagine che contiene schermata, design&#10;&#10;Descrizione generata automaticamente">
            <a:extLst>
              <a:ext uri="{FF2B5EF4-FFF2-40B4-BE49-F238E27FC236}">
                <a16:creationId xmlns:a16="http://schemas.microsoft.com/office/drawing/2014/main" id="{64455A78-5E41-6FD0-1932-C5F5F9B5C607}"/>
              </a:ext>
            </a:extLst>
          </p:cNvPr>
          <p:cNvPicPr>
            <a:picLocks noChangeAspect="1"/>
          </p:cNvPicPr>
          <p:nvPr/>
        </p:nvPicPr>
        <p:blipFill rotWithShape="1">
          <a:blip r:embed="rId3">
            <a:extLst>
              <a:ext uri="{28A0092B-C50C-407E-A947-70E740481C1C}">
                <a14:useLocalDpi xmlns:a14="http://schemas.microsoft.com/office/drawing/2010/main" val="0"/>
              </a:ext>
            </a:extLst>
          </a:blip>
          <a:srcRect b="16213"/>
          <a:stretch/>
        </p:blipFill>
        <p:spPr>
          <a:xfrm>
            <a:off x="7395265" y="3741738"/>
            <a:ext cx="4689535" cy="3116262"/>
          </a:xfrm>
          <a:prstGeom prst="rect">
            <a:avLst/>
          </a:prstGeom>
        </p:spPr>
      </p:pic>
      <p:sp>
        <p:nvSpPr>
          <p:cNvPr id="11" name="Rettangolo 10">
            <a:extLst>
              <a:ext uri="{FF2B5EF4-FFF2-40B4-BE49-F238E27FC236}">
                <a16:creationId xmlns:a16="http://schemas.microsoft.com/office/drawing/2014/main" id="{3FA2743B-2B9D-4CCA-B4B4-EC9C595CD489}"/>
              </a:ext>
            </a:extLst>
          </p:cNvPr>
          <p:cNvSpPr/>
          <p:nvPr/>
        </p:nvSpPr>
        <p:spPr>
          <a:xfrm>
            <a:off x="-1" y="-18749"/>
            <a:ext cx="12192000" cy="74803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ttangolo 11">
            <a:extLst>
              <a:ext uri="{FF2B5EF4-FFF2-40B4-BE49-F238E27FC236}">
                <a16:creationId xmlns:a16="http://schemas.microsoft.com/office/drawing/2014/main" id="{624C08F9-FC82-4961-8075-10E8126BF74A}"/>
              </a:ext>
            </a:extLst>
          </p:cNvPr>
          <p:cNvSpPr/>
          <p:nvPr/>
        </p:nvSpPr>
        <p:spPr>
          <a:xfrm>
            <a:off x="1" y="34566"/>
            <a:ext cx="1219199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uLnTx/>
                <a:uFillTx/>
                <a:latin typeface="Calibri" panose="020F0502020204030204"/>
                <a:ea typeface="+mn-ea"/>
                <a:cs typeface="+mn-cs"/>
              </a:rPr>
              <a:t>TEX Upgrade with new Power Sources</a:t>
            </a:r>
            <a:endParaRPr kumimoji="0" lang="en-GB" sz="3600" b="1" i="0" u="none" strike="noStrike" kern="1200" cap="all" spc="0" normalizeH="0" baseline="0" noProof="0" dirty="0">
              <a:ln>
                <a:noFill/>
              </a:ln>
              <a:solidFill>
                <a:srgbClr val="E7E6E6"/>
              </a:solidFill>
              <a:effectLst/>
              <a:uLnTx/>
              <a:uFillTx/>
              <a:latin typeface="Calibri" panose="020F0502020204030204"/>
              <a:ea typeface="+mn-ea"/>
              <a:cs typeface="+mn-cs"/>
            </a:endParaRPr>
          </a:p>
        </p:txBody>
      </p:sp>
      <p:sp>
        <p:nvSpPr>
          <p:cNvPr id="14" name="Rettangolo 13">
            <a:extLst>
              <a:ext uri="{FF2B5EF4-FFF2-40B4-BE49-F238E27FC236}">
                <a16:creationId xmlns:a16="http://schemas.microsoft.com/office/drawing/2014/main" id="{A2F585C1-115E-4983-AF63-12545B58E812}"/>
              </a:ext>
            </a:extLst>
          </p:cNvPr>
          <p:cNvSpPr/>
          <p:nvPr/>
        </p:nvSpPr>
        <p:spPr>
          <a:xfrm>
            <a:off x="0" y="779602"/>
            <a:ext cx="4201609" cy="5979786"/>
          </a:xfrm>
          <a:prstGeom prst="rect">
            <a:avLst/>
          </a:prstGeom>
        </p:spPr>
        <p:txBody>
          <a:bodyPr/>
          <a:lstStyle/>
          <a:p>
            <a:pPr>
              <a:lnSpc>
                <a:spcPct val="90000"/>
              </a:lnSpc>
              <a:buClr>
                <a:srgbClr val="4196B4"/>
              </a:buClr>
              <a:defRPr/>
            </a:pPr>
            <a:r>
              <a:rPr kumimoji="0" lang="it-IT" sz="1500" b="0" i="0" u="none" strike="noStrike" kern="1200" cap="none" spc="0" normalizeH="0" baseline="0" noProof="0" dirty="0" err="1">
                <a:ln>
                  <a:noFill/>
                </a:ln>
                <a:solidFill>
                  <a:prstClr val="black"/>
                </a:solidFill>
                <a:effectLst/>
                <a:uLnTx/>
                <a:uFillTx/>
                <a:ea typeface="+mn-ea"/>
                <a:cs typeface="+mn-cs"/>
              </a:rPr>
              <a:t>Currently</a:t>
            </a:r>
            <a:r>
              <a:rPr kumimoji="0" lang="it-IT" sz="1500" b="0" i="0" u="none" strike="noStrike" kern="1200" cap="none" spc="0" normalizeH="0" baseline="0" noProof="0" dirty="0">
                <a:ln>
                  <a:noFill/>
                </a:ln>
                <a:solidFill>
                  <a:prstClr val="black"/>
                </a:solidFill>
                <a:effectLst/>
                <a:uLnTx/>
                <a:uFillTx/>
                <a:ea typeface="+mn-ea"/>
                <a:cs typeface="+mn-cs"/>
              </a:rPr>
              <a:t>, </a:t>
            </a:r>
            <a:r>
              <a:rPr lang="it-IT" sz="1500" dirty="0">
                <a:solidFill>
                  <a:prstClr val="black"/>
                </a:solidFill>
              </a:rPr>
              <a:t>t</a:t>
            </a:r>
            <a:r>
              <a:rPr kumimoji="0" lang="it-IT" sz="1500" b="0" i="0" u="none" strike="noStrike" kern="1200" cap="none" spc="0" normalizeH="0" baseline="0" noProof="0" dirty="0">
                <a:ln>
                  <a:noFill/>
                </a:ln>
                <a:solidFill>
                  <a:prstClr val="black"/>
                </a:solidFill>
                <a:effectLst/>
                <a:uLnTx/>
                <a:uFillTx/>
                <a:ea typeface="+mn-ea"/>
                <a:cs typeface="+mn-cs"/>
              </a:rPr>
              <a:t>he </a:t>
            </a:r>
            <a:r>
              <a:rPr lang="it-IT" sz="1500" dirty="0">
                <a:solidFill>
                  <a:prstClr val="black"/>
                </a:solidFill>
              </a:rPr>
              <a:t>test </a:t>
            </a:r>
            <a:r>
              <a:rPr kumimoji="0" lang="it-IT" sz="1500" b="0" i="0" u="none" strike="noStrike" kern="1200" cap="none" spc="0" normalizeH="0" baseline="0" noProof="0" dirty="0">
                <a:ln>
                  <a:noFill/>
                </a:ln>
                <a:solidFill>
                  <a:prstClr val="black"/>
                </a:solidFill>
                <a:effectLst/>
                <a:uLnTx/>
                <a:uFillTx/>
                <a:ea typeface="+mn-ea"/>
                <a:cs typeface="+mn-cs"/>
              </a:rPr>
              <a:t>stand TEX </a:t>
            </a:r>
            <a:r>
              <a:rPr kumimoji="0" lang="it-IT" sz="1500" b="0" i="0" u="none" strike="noStrike" kern="1200" cap="none" spc="0" normalizeH="0" baseline="0" noProof="0" dirty="0" err="1">
                <a:ln>
                  <a:noFill/>
                </a:ln>
                <a:solidFill>
                  <a:prstClr val="black"/>
                </a:solidFill>
                <a:effectLst/>
                <a:uLnTx/>
                <a:uFillTx/>
                <a:ea typeface="+mn-ea"/>
                <a:cs typeface="+mn-cs"/>
              </a:rPr>
              <a:t>is</a:t>
            </a:r>
            <a:r>
              <a:rPr kumimoji="0" lang="it-IT" sz="1500" b="0" i="0" u="none" strike="noStrike" kern="1200" cap="none" spc="0" normalizeH="0" baseline="0" noProof="0" dirty="0">
                <a:ln>
                  <a:noFill/>
                </a:ln>
                <a:solidFill>
                  <a:prstClr val="black"/>
                </a:solidFill>
                <a:effectLst/>
                <a:uLnTx/>
                <a:uFillTx/>
                <a:ea typeface="+mn-ea"/>
                <a:cs typeface="+mn-cs"/>
              </a:rPr>
              <a:t> </a:t>
            </a:r>
            <a:r>
              <a:rPr kumimoji="0" lang="it-IT" sz="1500" b="0" i="0" u="none" strike="noStrike" kern="1200" cap="none" spc="0" normalizeH="0" baseline="0" noProof="0" dirty="0" err="1">
                <a:ln>
                  <a:noFill/>
                </a:ln>
                <a:solidFill>
                  <a:prstClr val="black"/>
                </a:solidFill>
                <a:effectLst/>
                <a:uLnTx/>
                <a:uFillTx/>
                <a:ea typeface="+mn-ea"/>
                <a:cs typeface="+mn-cs"/>
              </a:rPr>
              <a:t>based</a:t>
            </a:r>
            <a:r>
              <a:rPr kumimoji="0" lang="it-IT" sz="1500" b="0" i="0" u="none" strike="noStrike" kern="1200" cap="none" spc="0" normalizeH="0" baseline="0" noProof="0" dirty="0">
                <a:ln>
                  <a:noFill/>
                </a:ln>
                <a:solidFill>
                  <a:prstClr val="black"/>
                </a:solidFill>
                <a:effectLst/>
                <a:uLnTx/>
                <a:uFillTx/>
                <a:ea typeface="+mn-ea"/>
                <a:cs typeface="+mn-cs"/>
              </a:rPr>
              <a:t> on </a:t>
            </a:r>
            <a:r>
              <a:rPr kumimoji="0" lang="it-IT" sz="1500" b="1" i="0" u="none" strike="noStrike" kern="1200" cap="none" spc="0" normalizeH="0" baseline="0" noProof="0" dirty="0">
                <a:ln>
                  <a:noFill/>
                </a:ln>
                <a:solidFill>
                  <a:prstClr val="black"/>
                </a:solidFill>
                <a:effectLst/>
                <a:uLnTx/>
                <a:uFillTx/>
                <a:ea typeface="+mn-ea"/>
                <a:cs typeface="+mn-cs"/>
              </a:rPr>
              <a:t>CPI VKX8311A</a:t>
            </a:r>
            <a:r>
              <a:rPr kumimoji="0" lang="it-IT" sz="1500" b="0" i="0" u="none" strike="noStrike" kern="1200" cap="none" spc="0" normalizeH="0" baseline="0" noProof="0" dirty="0">
                <a:ln>
                  <a:noFill/>
                </a:ln>
                <a:solidFill>
                  <a:prstClr val="black"/>
                </a:solidFill>
                <a:effectLst/>
                <a:uLnTx/>
                <a:uFillTx/>
                <a:ea typeface="+mn-ea"/>
                <a:cs typeface="+mn-cs"/>
              </a:rPr>
              <a:t> Klystron </a:t>
            </a:r>
            <a:r>
              <a:rPr kumimoji="0" lang="it-IT" sz="1500" b="1" i="0" u="none" strike="noStrike" kern="1200" cap="none" spc="0" normalizeH="0" baseline="0" noProof="0" dirty="0">
                <a:ln>
                  <a:noFill/>
                </a:ln>
                <a:solidFill>
                  <a:prstClr val="black"/>
                </a:solidFill>
                <a:effectLst/>
                <a:uLnTx/>
                <a:uFillTx/>
                <a:ea typeface="+mn-ea"/>
                <a:cs typeface="+mn-cs"/>
              </a:rPr>
              <a:t>on </a:t>
            </a:r>
            <a:r>
              <a:rPr kumimoji="0" lang="it-IT" sz="1500" b="1" i="0" u="none" strike="noStrike" kern="1200" cap="none" spc="0" normalizeH="0" baseline="0" noProof="0" dirty="0" err="1">
                <a:ln>
                  <a:noFill/>
                </a:ln>
                <a:solidFill>
                  <a:prstClr val="black"/>
                </a:solidFill>
                <a:effectLst/>
                <a:uLnTx/>
                <a:uFillTx/>
                <a:ea typeface="+mn-ea"/>
                <a:cs typeface="+mn-cs"/>
              </a:rPr>
              <a:t>loan</a:t>
            </a:r>
            <a:r>
              <a:rPr kumimoji="0" lang="it-IT" sz="1500" b="1" i="0" u="none" strike="noStrike" kern="1200" cap="none" spc="0" normalizeH="0" baseline="0" noProof="0" dirty="0">
                <a:ln>
                  <a:noFill/>
                </a:ln>
                <a:solidFill>
                  <a:prstClr val="black"/>
                </a:solidFill>
                <a:effectLst/>
                <a:uLnTx/>
                <a:uFillTx/>
                <a:ea typeface="+mn-ea"/>
                <a:cs typeface="+mn-cs"/>
              </a:rPr>
              <a:t> from CERN </a:t>
            </a:r>
            <a:r>
              <a:rPr kumimoji="0" lang="en-US" sz="1500" b="0" i="0" u="none" strike="noStrike" kern="1200" cap="none" spc="0" normalizeH="0" baseline="0" noProof="0" dirty="0">
                <a:ln>
                  <a:noFill/>
                </a:ln>
                <a:solidFill>
                  <a:prstClr val="black"/>
                </a:solidFill>
                <a:effectLst/>
                <a:uLnTx/>
                <a:uFillTx/>
                <a:ea typeface="+mn-ea"/>
                <a:cs typeface="+mn-cs"/>
              </a:rPr>
              <a:t>already </a:t>
            </a:r>
            <a:r>
              <a:rPr kumimoji="0" lang="en-US" sz="1500" b="1" i="0" u="none" strike="noStrike" kern="1200" cap="none" spc="0" normalizeH="0" baseline="0" noProof="0" dirty="0">
                <a:ln>
                  <a:noFill/>
                </a:ln>
                <a:solidFill>
                  <a:prstClr val="black"/>
                </a:solidFill>
                <a:effectLst/>
                <a:uLnTx/>
                <a:uFillTx/>
                <a:ea typeface="+mn-ea"/>
                <a:cs typeface="+mn-cs"/>
              </a:rPr>
              <a:t>commissioned</a:t>
            </a:r>
            <a:r>
              <a:rPr kumimoji="0" lang="en-US" sz="1500" b="0" i="0" u="none" strike="noStrike" kern="1200" cap="none" spc="0" normalizeH="0" baseline="0" noProof="0" dirty="0">
                <a:ln>
                  <a:noFill/>
                </a:ln>
                <a:solidFill>
                  <a:prstClr val="black"/>
                </a:solidFill>
                <a:effectLst/>
                <a:uLnTx/>
                <a:uFillTx/>
                <a:ea typeface="+mn-ea"/>
                <a:cs typeface="+mn-cs"/>
              </a:rPr>
              <a:t> and </a:t>
            </a:r>
            <a:r>
              <a:rPr kumimoji="0" lang="en-US" sz="1500" b="1" i="0" u="none" strike="noStrike" kern="1200" cap="none" spc="0" normalizeH="0" baseline="0" noProof="0" dirty="0">
                <a:ln>
                  <a:noFill/>
                </a:ln>
                <a:solidFill>
                  <a:prstClr val="black"/>
                </a:solidFill>
                <a:effectLst/>
                <a:uLnTx/>
                <a:uFillTx/>
                <a:ea typeface="+mn-ea"/>
                <a:cs typeface="+mn-cs"/>
              </a:rPr>
              <a:t>in operation.</a:t>
            </a:r>
            <a:endParaRPr lang="en-US" sz="1500" b="1" dirty="0">
              <a:solidFill>
                <a:prstClr val="black"/>
              </a:solidFill>
            </a:endParaRPr>
          </a:p>
          <a:p>
            <a:pPr>
              <a:lnSpc>
                <a:spcPct val="90000"/>
              </a:lnSpc>
              <a:buClr>
                <a:srgbClr val="4196B4"/>
              </a:buClr>
              <a:defRPr/>
            </a:pPr>
            <a:r>
              <a:rPr kumimoji="0" lang="en-US" sz="1500" b="0" i="0" u="none" strike="noStrike" kern="1200" cap="none" spc="0" normalizeH="0" baseline="0" noProof="0" dirty="0">
                <a:ln>
                  <a:noFill/>
                </a:ln>
                <a:solidFill>
                  <a:prstClr val="black"/>
                </a:solidFill>
                <a:effectLst/>
                <a:uLnTx/>
                <a:uFillTx/>
                <a:ea typeface="+mn-ea"/>
                <a:cs typeface="+mn-cs"/>
              </a:rPr>
              <a:t>Three other klystrons are being installed at TEX:</a:t>
            </a:r>
          </a:p>
          <a:p>
            <a:pPr marL="0" marR="0" lvl="0" indent="0" algn="l" defTabSz="914400" rtl="0" eaLnBrk="1" fontAlgn="auto" latinLnBrk="0" hangingPunct="1">
              <a:lnSpc>
                <a:spcPct val="90000"/>
              </a:lnSpc>
              <a:spcAft>
                <a:spcPts val="0"/>
              </a:spcAft>
              <a:buClr>
                <a:srgbClr val="4196B4"/>
              </a:buClr>
              <a:buSzTx/>
              <a:buFontTx/>
              <a:buNone/>
              <a:tabLst/>
              <a:defRPr/>
            </a:pPr>
            <a:endParaRPr kumimoji="0" lang="en-US" sz="15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Aft>
                <a:spcPts val="0"/>
              </a:spcAft>
              <a:buClr>
                <a:srgbClr val="4196B4"/>
              </a:buClr>
              <a:buSzTx/>
              <a:buFont typeface="+mj-lt"/>
              <a:buAutoNum type="arabicPeriod"/>
              <a:tabLst/>
              <a:defRPr/>
            </a:pPr>
            <a:r>
              <a:rPr kumimoji="0" lang="en-US" sz="1500" b="1" i="0" u="none" strike="noStrike" kern="1200" cap="none" spc="0" normalizeH="0" baseline="0" noProof="0" dirty="0">
                <a:ln>
                  <a:noFill/>
                </a:ln>
                <a:solidFill>
                  <a:srgbClr val="3939F7"/>
                </a:solidFill>
                <a:effectLst/>
                <a:uLnTx/>
                <a:uFillTx/>
                <a:ea typeface="+mn-ea"/>
                <a:cs typeface="+mn-cs"/>
              </a:rPr>
              <a:t>CANON X Band 25 MW, 400 Hz </a:t>
            </a:r>
            <a:r>
              <a:rPr kumimoji="0" lang="it-IT" sz="1500" b="1" i="0" u="none" strike="noStrike" kern="1200" cap="none" spc="0" normalizeH="0" baseline="0" noProof="0" dirty="0">
                <a:ln>
                  <a:noFill/>
                </a:ln>
                <a:solidFill>
                  <a:srgbClr val="3939F7"/>
                </a:solidFill>
                <a:effectLst/>
                <a:uLnTx/>
                <a:uFillTx/>
                <a:ea typeface="+mn-ea"/>
                <a:cs typeface="+mn-cs"/>
              </a:rPr>
              <a:t>E37119</a:t>
            </a:r>
            <a:endParaRPr kumimoji="0" lang="en-US" sz="1500" b="0" i="0" u="none" strike="noStrike" kern="1200" cap="none" spc="0" normalizeH="0" baseline="0" noProof="0" dirty="0">
              <a:ln>
                <a:noFill/>
              </a:ln>
              <a:solidFill>
                <a:srgbClr val="3939F7"/>
              </a:solidFill>
              <a:effectLst/>
              <a:uLnTx/>
              <a:uFillTx/>
              <a:ea typeface="+mn-ea"/>
              <a:cs typeface="+mn-cs"/>
            </a:endParaRPr>
          </a:p>
          <a:p>
            <a:pPr marR="0" lvl="1" algn="l" defTabSz="914400" rtl="0" eaLnBrk="1" fontAlgn="auto" latinLnBrk="0" hangingPunct="1">
              <a:lnSpc>
                <a:spcPct val="90000"/>
              </a:lnSpc>
              <a:spcAft>
                <a:spcPts val="0"/>
              </a:spcAft>
              <a:buClr>
                <a:srgbClr val="4196B4"/>
              </a:buClr>
              <a:buSzTx/>
              <a:tabLst/>
              <a:defRPr/>
            </a:pPr>
            <a:r>
              <a:rPr lang="en-US" sz="1500" b="1" dirty="0"/>
              <a:t>Status</a:t>
            </a:r>
            <a:r>
              <a:rPr lang="en-US" sz="1500" dirty="0"/>
              <a:t>:</a:t>
            </a:r>
            <a:endParaRPr kumimoji="0" lang="en-US" sz="1500" b="0" i="0" u="none" strike="noStrike" kern="1200" cap="none" spc="0" normalizeH="0" baseline="0" noProof="0" dirty="0">
              <a:ln>
                <a:noFill/>
              </a:ln>
              <a:effectLst/>
              <a:uLnTx/>
              <a:uFillTx/>
              <a:ea typeface="+mn-ea"/>
              <a:cs typeface="+mn-cs"/>
            </a:endParaRPr>
          </a:p>
          <a:p>
            <a:pPr marL="771525" lvl="2" indent="-342900" algn="just">
              <a:lnSpc>
                <a:spcPct val="90000"/>
              </a:lnSpc>
              <a:buClr>
                <a:srgbClr val="4196B4"/>
              </a:buClr>
              <a:buFont typeface="Arial" panose="020B0604020202020204" pitchFamily="34" charset="0"/>
              <a:buChar char="•"/>
              <a:defRPr/>
            </a:pPr>
            <a:r>
              <a:rPr kumimoji="0" lang="it-IT" sz="1500" b="0" i="1" u="none" strike="noStrike" kern="1200" cap="none" spc="0" normalizeH="0" baseline="0" noProof="0" dirty="0">
                <a:ln>
                  <a:noFill/>
                </a:ln>
                <a:solidFill>
                  <a:prstClr val="black"/>
                </a:solidFill>
                <a:effectLst/>
                <a:uLnTx/>
                <a:uFillTx/>
                <a:ea typeface="+mn-ea"/>
                <a:cs typeface="+mn-cs"/>
              </a:rPr>
              <a:t>FAT of the klystron </a:t>
            </a:r>
            <a:r>
              <a:rPr kumimoji="0" lang="it-IT" sz="1500" b="0" i="1" u="none" strike="noStrike" kern="1200" cap="none" spc="0" normalizeH="0" baseline="0" noProof="0" dirty="0" err="1">
                <a:ln>
                  <a:noFill/>
                </a:ln>
                <a:solidFill>
                  <a:prstClr val="black"/>
                </a:solidFill>
                <a:effectLst/>
                <a:uLnTx/>
                <a:uFillTx/>
                <a:ea typeface="+mn-ea"/>
                <a:cs typeface="+mn-cs"/>
              </a:rPr>
              <a:t>done</a:t>
            </a:r>
            <a:r>
              <a:rPr kumimoji="0" lang="it-IT" sz="1500" b="0" i="1" u="none" strike="noStrike" kern="1200" cap="none" spc="0" normalizeH="0" baseline="0" noProof="0" dirty="0">
                <a:ln>
                  <a:noFill/>
                </a:ln>
                <a:solidFill>
                  <a:prstClr val="black"/>
                </a:solidFill>
                <a:effectLst/>
                <a:uLnTx/>
                <a:uFillTx/>
                <a:ea typeface="+mn-ea"/>
                <a:cs typeface="+mn-cs"/>
              </a:rPr>
              <a:t> </a:t>
            </a:r>
            <a:r>
              <a:rPr kumimoji="0" lang="it-IT" sz="1500" i="1" u="none" strike="noStrike" kern="1200" cap="none" spc="0" normalizeH="0" baseline="0" noProof="0" dirty="0">
                <a:ln>
                  <a:noFill/>
                </a:ln>
                <a:solidFill>
                  <a:prstClr val="black"/>
                </a:solidFill>
                <a:effectLst/>
                <a:uLnTx/>
                <a:uFillTx/>
                <a:ea typeface="+mn-ea"/>
                <a:cs typeface="+mn-cs"/>
              </a:rPr>
              <a:t>@ CANON on a PFN modulator </a:t>
            </a:r>
            <a:r>
              <a:rPr kumimoji="0" lang="it-IT" sz="1500" b="0" i="1" u="none" strike="noStrike" kern="1200" cap="none" spc="0" normalizeH="0" baseline="0" noProof="0" dirty="0">
                <a:ln>
                  <a:noFill/>
                </a:ln>
                <a:solidFill>
                  <a:prstClr val="black"/>
                </a:solidFill>
                <a:effectLst/>
                <a:uLnTx/>
                <a:uFillTx/>
                <a:ea typeface="+mn-ea"/>
                <a:cs typeface="+mn-cs"/>
              </a:rPr>
              <a:t>11/2023, 25 MW, 10 Hz, t=1.5us</a:t>
            </a:r>
          </a:p>
          <a:p>
            <a:pPr marL="771525" lvl="2" indent="-342900" algn="just">
              <a:lnSpc>
                <a:spcPct val="90000"/>
              </a:lnSpc>
              <a:buClr>
                <a:srgbClr val="4196B4"/>
              </a:buClr>
              <a:buFont typeface="Arial" panose="020B0604020202020204" pitchFamily="34" charset="0"/>
              <a:buChar char="•"/>
              <a:defRPr/>
            </a:pPr>
            <a:r>
              <a:rPr lang="it-IT" sz="1500" i="1" dirty="0">
                <a:solidFill>
                  <a:prstClr val="black"/>
                </a:solidFill>
              </a:rPr>
              <a:t>FAT of the RF source @Scandinova 05/2024, full power in </a:t>
            </a:r>
            <a:r>
              <a:rPr lang="it-IT" sz="1500" i="1" dirty="0" err="1">
                <a:solidFill>
                  <a:prstClr val="black"/>
                </a:solidFill>
              </a:rPr>
              <a:t>diode</a:t>
            </a:r>
            <a:r>
              <a:rPr lang="it-IT" sz="1500" i="1" dirty="0">
                <a:solidFill>
                  <a:prstClr val="black"/>
                </a:solidFill>
              </a:rPr>
              <a:t> mode </a:t>
            </a:r>
          </a:p>
          <a:p>
            <a:pPr marL="771525" lvl="2" indent="-342900" algn="just">
              <a:lnSpc>
                <a:spcPct val="90000"/>
              </a:lnSpc>
              <a:buClr>
                <a:srgbClr val="4196B4"/>
              </a:buClr>
              <a:buFont typeface="Arial" panose="020B0604020202020204" pitchFamily="34" charset="0"/>
              <a:buChar char="•"/>
              <a:defRPr/>
            </a:pPr>
            <a:r>
              <a:rPr lang="en-US" sz="1500" i="1" dirty="0"/>
              <a:t>Modulator and klystron positioned at TEX</a:t>
            </a:r>
          </a:p>
          <a:p>
            <a:pPr marR="0" lvl="1" algn="l" defTabSz="914400" rtl="0" eaLnBrk="1" fontAlgn="auto" latinLnBrk="0" hangingPunct="1">
              <a:lnSpc>
                <a:spcPct val="90000"/>
              </a:lnSpc>
              <a:spcAft>
                <a:spcPts val="0"/>
              </a:spcAft>
              <a:buClr>
                <a:srgbClr val="4196B4"/>
              </a:buClr>
              <a:buSzTx/>
              <a:tabLst/>
              <a:defRPr/>
            </a:pPr>
            <a:endParaRPr lang="en-US" sz="1500" dirty="0"/>
          </a:p>
          <a:p>
            <a:pPr marL="342900" marR="0" lvl="1" indent="-342900" algn="l" defTabSz="914400" rtl="0" eaLnBrk="1" fontAlgn="auto" latinLnBrk="0" hangingPunct="1">
              <a:lnSpc>
                <a:spcPct val="90000"/>
              </a:lnSpc>
              <a:spcAft>
                <a:spcPts val="0"/>
              </a:spcAft>
              <a:buClr>
                <a:srgbClr val="4196B4"/>
              </a:buClr>
              <a:buSzTx/>
              <a:buAutoNum type="arabicPeriod" startAt="3"/>
              <a:tabLst/>
              <a:defRPr/>
            </a:pPr>
            <a:r>
              <a:rPr kumimoji="0" lang="en-US" sz="1500" b="1" i="0" u="none" strike="noStrike" kern="1200" cap="none" spc="0" normalizeH="0" baseline="0" noProof="0" dirty="0">
                <a:ln>
                  <a:noFill/>
                </a:ln>
                <a:solidFill>
                  <a:srgbClr val="3939F7"/>
                </a:solidFill>
                <a:effectLst/>
                <a:uLnTx/>
                <a:uFillTx/>
                <a:ea typeface="+mn-ea"/>
                <a:cs typeface="+mn-cs"/>
              </a:rPr>
              <a:t>CANON C Band </a:t>
            </a:r>
            <a:r>
              <a:rPr lang="en-US" sz="1500" b="1" u="none" strike="noStrike" kern="1200" baseline="0" dirty="0">
                <a:solidFill>
                  <a:srgbClr val="3939F7"/>
                </a:solidFill>
                <a:ea typeface="Calibri" panose="020F0502020204030204" pitchFamily="34" charset="0"/>
                <a:cs typeface="Calibri" panose="020F0502020204030204" pitchFamily="34" charset="0"/>
              </a:rPr>
              <a:t>E37217</a:t>
            </a:r>
          </a:p>
          <a:p>
            <a:pPr marR="0" lvl="1" algn="l" defTabSz="914400" rtl="0" eaLnBrk="1" fontAlgn="auto" latinLnBrk="0" hangingPunct="1">
              <a:lnSpc>
                <a:spcPct val="90000"/>
              </a:lnSpc>
              <a:spcAft>
                <a:spcPts val="0"/>
              </a:spcAft>
              <a:buClr>
                <a:srgbClr val="4196B4"/>
              </a:buClr>
              <a:buSzTx/>
              <a:tabLst/>
              <a:defRPr/>
            </a:pPr>
            <a:r>
              <a:rPr lang="en-US" sz="1500" b="1" dirty="0"/>
              <a:t>Status</a:t>
            </a:r>
            <a:r>
              <a:rPr lang="en-US" sz="1500" dirty="0"/>
              <a:t>:</a:t>
            </a:r>
            <a:endParaRPr kumimoji="0" lang="en-US" sz="1500" b="0" i="0" u="none" strike="noStrike" kern="1200" cap="none" spc="0" normalizeH="0" baseline="0" noProof="0" dirty="0">
              <a:ln>
                <a:noFill/>
              </a:ln>
              <a:effectLst/>
              <a:uLnTx/>
              <a:uFillTx/>
              <a:ea typeface="+mn-ea"/>
              <a:cs typeface="+mn-cs"/>
            </a:endParaRPr>
          </a:p>
          <a:p>
            <a:pPr marL="771525" lvl="2" indent="-342900" algn="just">
              <a:lnSpc>
                <a:spcPct val="90000"/>
              </a:lnSpc>
              <a:buClr>
                <a:srgbClr val="4196B4"/>
              </a:buClr>
              <a:buFont typeface="Arial" panose="020B0604020202020204" pitchFamily="34" charset="0"/>
              <a:buChar char="•"/>
              <a:defRPr/>
            </a:pPr>
            <a:r>
              <a:rPr kumimoji="0" lang="it-IT" sz="1500" b="0" i="1" u="none" strike="noStrike" kern="1200" cap="none" spc="0" normalizeH="0" baseline="0" noProof="0" dirty="0">
                <a:ln>
                  <a:noFill/>
                </a:ln>
                <a:solidFill>
                  <a:prstClr val="black"/>
                </a:solidFill>
                <a:effectLst/>
                <a:uLnTx/>
                <a:uFillTx/>
                <a:ea typeface="+mn-ea"/>
                <a:cs typeface="+mn-cs"/>
              </a:rPr>
              <a:t>FAT of the klystron </a:t>
            </a:r>
            <a:r>
              <a:rPr kumimoji="0" lang="it-IT" sz="1500" b="0" i="1" u="none" strike="noStrike" kern="1200" cap="none" spc="0" normalizeH="0" baseline="0" noProof="0" dirty="0" err="1">
                <a:ln>
                  <a:noFill/>
                </a:ln>
                <a:solidFill>
                  <a:prstClr val="black"/>
                </a:solidFill>
                <a:effectLst/>
                <a:uLnTx/>
                <a:uFillTx/>
                <a:ea typeface="+mn-ea"/>
                <a:cs typeface="+mn-cs"/>
              </a:rPr>
              <a:t>done</a:t>
            </a:r>
            <a:r>
              <a:rPr kumimoji="0" lang="it-IT" sz="1500" b="0" i="1" u="none" strike="noStrike" kern="1200" cap="none" spc="0" normalizeH="0" baseline="0" noProof="0" dirty="0">
                <a:ln>
                  <a:noFill/>
                </a:ln>
                <a:solidFill>
                  <a:prstClr val="black"/>
                </a:solidFill>
                <a:effectLst/>
                <a:uLnTx/>
                <a:uFillTx/>
                <a:ea typeface="+mn-ea"/>
                <a:cs typeface="+mn-cs"/>
              </a:rPr>
              <a:t> </a:t>
            </a:r>
            <a:r>
              <a:rPr kumimoji="0" lang="it-IT" sz="1500" i="1" u="none" strike="noStrike" kern="1200" cap="none" spc="0" normalizeH="0" baseline="0" noProof="0" dirty="0">
                <a:ln>
                  <a:noFill/>
                </a:ln>
                <a:solidFill>
                  <a:prstClr val="black"/>
                </a:solidFill>
                <a:effectLst/>
                <a:uLnTx/>
                <a:uFillTx/>
                <a:ea typeface="+mn-ea"/>
                <a:cs typeface="+mn-cs"/>
              </a:rPr>
              <a:t>@ CANON on a PFN modulator </a:t>
            </a:r>
            <a:r>
              <a:rPr kumimoji="0" lang="it-IT" sz="1500" b="0" i="1" u="none" strike="noStrike" kern="1200" cap="none" spc="0" normalizeH="0" baseline="0" noProof="0" dirty="0">
                <a:ln>
                  <a:noFill/>
                </a:ln>
                <a:solidFill>
                  <a:prstClr val="black"/>
                </a:solidFill>
                <a:effectLst/>
                <a:uLnTx/>
                <a:uFillTx/>
                <a:ea typeface="+mn-ea"/>
                <a:cs typeface="+mn-cs"/>
              </a:rPr>
              <a:t>11/2023, 20 MW, 10 Hz, t=2.5us</a:t>
            </a:r>
          </a:p>
          <a:p>
            <a:pPr marL="771525" lvl="2" indent="-342900" algn="just">
              <a:lnSpc>
                <a:spcPct val="90000"/>
              </a:lnSpc>
              <a:buClr>
                <a:srgbClr val="4196B4"/>
              </a:buClr>
              <a:buFont typeface="Arial" panose="020B0604020202020204" pitchFamily="34" charset="0"/>
              <a:buChar char="•"/>
              <a:defRPr/>
            </a:pPr>
            <a:r>
              <a:rPr lang="it-IT" sz="1500" i="1" dirty="0">
                <a:solidFill>
                  <a:prstClr val="black"/>
                </a:solidFill>
              </a:rPr>
              <a:t>FAT of the RF source @Scandinova 05/2024, full power in </a:t>
            </a:r>
            <a:r>
              <a:rPr lang="it-IT" sz="1500" i="1" dirty="0" err="1">
                <a:solidFill>
                  <a:prstClr val="black"/>
                </a:solidFill>
              </a:rPr>
              <a:t>diode</a:t>
            </a:r>
            <a:r>
              <a:rPr lang="it-IT" sz="1500" i="1" dirty="0">
                <a:solidFill>
                  <a:prstClr val="black"/>
                </a:solidFill>
              </a:rPr>
              <a:t> mode </a:t>
            </a:r>
          </a:p>
          <a:p>
            <a:pPr marL="771525" lvl="2" indent="-342900" algn="just">
              <a:lnSpc>
                <a:spcPct val="90000"/>
              </a:lnSpc>
              <a:buClr>
                <a:srgbClr val="4196B4"/>
              </a:buClr>
              <a:buFont typeface="Arial" panose="020B0604020202020204" pitchFamily="34" charset="0"/>
              <a:buChar char="•"/>
              <a:defRPr/>
            </a:pPr>
            <a:r>
              <a:rPr lang="en-US" sz="1500" i="1" dirty="0"/>
              <a:t>Modulator and klystron positioned at TEX</a:t>
            </a:r>
          </a:p>
          <a:p>
            <a:pPr marL="771525" lvl="2" indent="-342900" algn="just">
              <a:lnSpc>
                <a:spcPct val="90000"/>
              </a:lnSpc>
              <a:buClr>
                <a:srgbClr val="4196B4"/>
              </a:buClr>
              <a:buFont typeface="Arial" panose="020B0604020202020204" pitchFamily="34" charset="0"/>
              <a:buChar char="•"/>
              <a:defRPr/>
            </a:pPr>
            <a:endParaRPr lang="en-US" sz="1500" i="1" dirty="0"/>
          </a:p>
          <a:p>
            <a:pPr marL="342900" marR="0" lvl="0" indent="-342900" algn="l" defTabSz="914400" rtl="0" eaLnBrk="1" fontAlgn="auto" latinLnBrk="0" hangingPunct="1">
              <a:lnSpc>
                <a:spcPct val="90000"/>
              </a:lnSpc>
              <a:spcAft>
                <a:spcPts val="0"/>
              </a:spcAft>
              <a:buClr>
                <a:srgbClr val="4196B4"/>
              </a:buClr>
              <a:buSzTx/>
              <a:buFont typeface="+mj-lt"/>
              <a:buAutoNum type="arabicPeriod"/>
              <a:tabLst/>
              <a:defRPr/>
            </a:pPr>
            <a:r>
              <a:rPr kumimoji="0" lang="en-US" sz="1500" b="1" i="0" u="none" strike="noStrike" kern="1200" cap="none" spc="0" normalizeH="0" baseline="0" noProof="0" dirty="0">
                <a:ln>
                  <a:noFill/>
                </a:ln>
                <a:solidFill>
                  <a:srgbClr val="3939F7"/>
                </a:solidFill>
                <a:effectLst/>
                <a:uLnTx/>
                <a:uFillTx/>
                <a:ea typeface="+mn-ea"/>
                <a:cs typeface="+mn-cs"/>
              </a:rPr>
              <a:t>CPI X Band 50 MW, 100 Hz High efficiency VKX8311HE</a:t>
            </a:r>
            <a:r>
              <a:rPr kumimoji="0" lang="en-US" sz="1500" b="0" i="0" u="none" strike="noStrike" kern="1200" cap="none" spc="0" normalizeH="0" baseline="0" noProof="0" dirty="0">
                <a:ln>
                  <a:noFill/>
                </a:ln>
                <a:solidFill>
                  <a:prstClr val="black"/>
                </a:solidFill>
                <a:effectLst/>
                <a:uLnTx/>
                <a:uFillTx/>
                <a:ea typeface="+mn-ea"/>
                <a:cs typeface="+mn-cs"/>
              </a:rPr>
              <a:t> </a:t>
            </a:r>
            <a:endParaRPr lang="en-US" sz="1500" b="1" dirty="0"/>
          </a:p>
          <a:p>
            <a:pPr marR="0" lvl="1" algn="l" defTabSz="914400" rtl="0" eaLnBrk="1" fontAlgn="auto" latinLnBrk="0" hangingPunct="1">
              <a:lnSpc>
                <a:spcPct val="90000"/>
              </a:lnSpc>
              <a:spcAft>
                <a:spcPts val="0"/>
              </a:spcAft>
              <a:buClr>
                <a:srgbClr val="4196B4"/>
              </a:buClr>
              <a:buSzTx/>
              <a:tabLst/>
              <a:defRPr/>
            </a:pPr>
            <a:r>
              <a:rPr lang="en-US" sz="1500" b="1" dirty="0"/>
              <a:t>Status</a:t>
            </a:r>
            <a:r>
              <a:rPr lang="en-US" sz="1500" dirty="0"/>
              <a:t>:</a:t>
            </a:r>
          </a:p>
          <a:p>
            <a:pPr marL="742950" marR="0" lvl="1" indent="-285750" algn="l" defTabSz="914400" rtl="0" eaLnBrk="1" fontAlgn="auto" latinLnBrk="0" hangingPunct="1">
              <a:lnSpc>
                <a:spcPct val="90000"/>
              </a:lnSpc>
              <a:spcAft>
                <a:spcPts val="0"/>
              </a:spcAft>
              <a:buClr>
                <a:srgbClr val="4196B4"/>
              </a:buClr>
              <a:buSzTx/>
              <a:buFont typeface="Arial" panose="020B0604020202020204" pitchFamily="34" charset="0"/>
              <a:buChar char="•"/>
              <a:tabLst/>
              <a:defRPr/>
            </a:pPr>
            <a:r>
              <a:rPr lang="en-US" sz="1500" dirty="0">
                <a:solidFill>
                  <a:prstClr val="black"/>
                </a:solidFill>
              </a:rPr>
              <a:t>Tender has been done, realization </a:t>
            </a:r>
            <a:r>
              <a:rPr kumimoji="0" lang="en-US" sz="1500" i="0" u="none" strike="noStrike" kern="1200" cap="none" spc="0" normalizeH="0" baseline="0" noProof="0" dirty="0">
                <a:ln>
                  <a:noFill/>
                </a:ln>
                <a:solidFill>
                  <a:prstClr val="black"/>
                </a:solidFill>
                <a:effectLst/>
                <a:uLnTx/>
                <a:uFillTx/>
                <a:ea typeface="+mn-ea"/>
                <a:cs typeface="+mn-cs"/>
              </a:rPr>
              <a:t>phase (expected delivery from CPI Sept 2025)</a:t>
            </a:r>
          </a:p>
          <a:p>
            <a:pPr marL="771525" lvl="2" indent="-342900" algn="just">
              <a:lnSpc>
                <a:spcPct val="90000"/>
              </a:lnSpc>
              <a:buClr>
                <a:srgbClr val="4196B4"/>
              </a:buClr>
              <a:buFont typeface="Arial" panose="020B0604020202020204" pitchFamily="34" charset="0"/>
              <a:buChar char="•"/>
              <a:defRPr/>
            </a:pPr>
            <a:endParaRPr lang="en-US" sz="1500" i="1" dirty="0"/>
          </a:p>
          <a:p>
            <a:pPr marL="342900" marR="0" lvl="1" indent="-342900" algn="l" defTabSz="914400" rtl="0" eaLnBrk="1" fontAlgn="auto" latinLnBrk="0" hangingPunct="1">
              <a:lnSpc>
                <a:spcPct val="90000"/>
              </a:lnSpc>
              <a:spcAft>
                <a:spcPts val="0"/>
              </a:spcAft>
              <a:buClr>
                <a:srgbClr val="4196B4"/>
              </a:buClr>
              <a:buSzTx/>
              <a:buAutoNum type="arabicPeriod" startAt="3"/>
              <a:tabLst/>
              <a:defRPr/>
            </a:pPr>
            <a:endParaRPr kumimoji="0" lang="en-US" sz="1500" b="0" i="0" u="none" strike="noStrike" kern="1200" cap="none" spc="0" normalizeH="0" baseline="0" noProof="0" dirty="0">
              <a:ln>
                <a:noFill/>
              </a:ln>
              <a:solidFill>
                <a:prstClr val="black"/>
              </a:solidFill>
              <a:effectLst/>
              <a:uLnTx/>
              <a:uFillTx/>
              <a:ea typeface="+mn-ea"/>
              <a:cs typeface="+mn-cs"/>
            </a:endParaRPr>
          </a:p>
          <a:p>
            <a:pPr marL="742950" marR="0" lvl="1" indent="-285750" algn="l" defTabSz="914400" rtl="0" eaLnBrk="1" fontAlgn="auto" latinLnBrk="0" hangingPunct="1">
              <a:lnSpc>
                <a:spcPct val="90000"/>
              </a:lnSpc>
              <a:spcAft>
                <a:spcPts val="0"/>
              </a:spcAft>
              <a:buClr>
                <a:srgbClr val="4196B4"/>
              </a:buClr>
              <a:buSzTx/>
              <a:buFont typeface="Cambria Math" panose="02040503050406030204" pitchFamily="18" charset="0"/>
              <a:buChar char="»"/>
              <a:tabLst/>
              <a:defRPr/>
            </a:pPr>
            <a:endParaRPr kumimoji="0" lang="en-US" sz="1500" b="0" i="0" u="none" strike="noStrike" kern="1200" cap="none" spc="0" normalizeH="0" baseline="0" noProof="0" dirty="0">
              <a:ln>
                <a:noFill/>
              </a:ln>
              <a:solidFill>
                <a:prstClr val="black"/>
              </a:solidFill>
              <a:effectLst/>
              <a:uLnTx/>
              <a:uFillTx/>
              <a:ea typeface="+mn-ea"/>
              <a:cs typeface="+mn-cs"/>
            </a:endParaRPr>
          </a:p>
        </p:txBody>
      </p:sp>
      <p:graphicFrame>
        <p:nvGraphicFramePr>
          <p:cNvPr id="2" name="Segnaposto contenuto 3">
            <a:extLst>
              <a:ext uri="{FF2B5EF4-FFF2-40B4-BE49-F238E27FC236}">
                <a16:creationId xmlns:a16="http://schemas.microsoft.com/office/drawing/2014/main" id="{6B0E4519-46DF-53EC-E421-58FA69A8144F}"/>
              </a:ext>
            </a:extLst>
          </p:cNvPr>
          <p:cNvGraphicFramePr>
            <a:graphicFrameLocks/>
          </p:cNvGraphicFramePr>
          <p:nvPr/>
        </p:nvGraphicFramePr>
        <p:xfrm>
          <a:off x="6293224" y="779434"/>
          <a:ext cx="5820832" cy="2887980"/>
        </p:xfrm>
        <a:graphic>
          <a:graphicData uri="http://schemas.openxmlformats.org/drawingml/2006/table">
            <a:tbl>
              <a:tblPr>
                <a:tableStyleId>{D7AC3CCA-C797-4891-BE02-D94E43425B78}</a:tableStyleId>
              </a:tblPr>
              <a:tblGrid>
                <a:gridCol w="2065763">
                  <a:extLst>
                    <a:ext uri="{9D8B030D-6E8A-4147-A177-3AD203B41FA5}">
                      <a16:colId xmlns:a16="http://schemas.microsoft.com/office/drawing/2014/main" val="3812762244"/>
                    </a:ext>
                  </a:extLst>
                </a:gridCol>
                <a:gridCol w="428308">
                  <a:extLst>
                    <a:ext uri="{9D8B030D-6E8A-4147-A177-3AD203B41FA5}">
                      <a16:colId xmlns:a16="http://schemas.microsoft.com/office/drawing/2014/main" val="1672546686"/>
                    </a:ext>
                  </a:extLst>
                </a:gridCol>
                <a:gridCol w="881704">
                  <a:extLst>
                    <a:ext uri="{9D8B030D-6E8A-4147-A177-3AD203B41FA5}">
                      <a16:colId xmlns:a16="http://schemas.microsoft.com/office/drawing/2014/main" val="3280528503"/>
                    </a:ext>
                  </a:extLst>
                </a:gridCol>
                <a:gridCol w="1038636">
                  <a:extLst>
                    <a:ext uri="{9D8B030D-6E8A-4147-A177-3AD203B41FA5}">
                      <a16:colId xmlns:a16="http://schemas.microsoft.com/office/drawing/2014/main" val="36051935"/>
                    </a:ext>
                  </a:extLst>
                </a:gridCol>
                <a:gridCol w="767189">
                  <a:extLst>
                    <a:ext uri="{9D8B030D-6E8A-4147-A177-3AD203B41FA5}">
                      <a16:colId xmlns:a16="http://schemas.microsoft.com/office/drawing/2014/main" val="4136536660"/>
                    </a:ext>
                  </a:extLst>
                </a:gridCol>
                <a:gridCol w="639232">
                  <a:extLst>
                    <a:ext uri="{9D8B030D-6E8A-4147-A177-3AD203B41FA5}">
                      <a16:colId xmlns:a16="http://schemas.microsoft.com/office/drawing/2014/main" val="4203551077"/>
                    </a:ext>
                  </a:extLst>
                </a:gridCol>
              </a:tblGrid>
              <a:tr h="0">
                <a:tc>
                  <a:txBody>
                    <a:bodyPr/>
                    <a:lstStyle/>
                    <a:p>
                      <a:pPr algn="ctr" fontAlgn="b"/>
                      <a:r>
                        <a:rPr lang="it-IT" sz="1400" b="1" i="0" u="none" strike="noStrike" err="1">
                          <a:solidFill>
                            <a:srgbClr val="000000"/>
                          </a:solidFill>
                          <a:effectLst/>
                          <a:latin typeface="Calibri" panose="020F0502020204030204" pitchFamily="34" charset="0"/>
                        </a:rPr>
                        <a:t>Parameter</a:t>
                      </a:r>
                      <a:endParaRPr lang="it-IT"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it-IT" sz="1400" b="1" i="0" u="none" strike="noStrike">
                          <a:solidFill>
                            <a:srgbClr val="000000"/>
                          </a:solidFill>
                          <a:effectLst/>
                          <a:latin typeface="Calibri" panose="020F0502020204030204" pitchFamily="34" charset="0"/>
                        </a:rPr>
                        <a:t>Unit</a:t>
                      </a:r>
                    </a:p>
                  </a:txBody>
                  <a:tcPr marL="9525" marR="9525" marT="9525" marB="0" anchor="ctr"/>
                </a:tc>
                <a:tc>
                  <a:txBody>
                    <a:bodyPr/>
                    <a:lstStyle/>
                    <a:p>
                      <a:pPr algn="ctr" fontAlgn="b"/>
                      <a:r>
                        <a:rPr lang="it-IT" sz="1400" b="1" u="none" strike="noStrike" dirty="0">
                          <a:solidFill>
                            <a:schemeClr val="tx1"/>
                          </a:solidFill>
                          <a:effectLst/>
                        </a:rPr>
                        <a:t>Canon E37119</a:t>
                      </a:r>
                      <a:endParaRPr lang="it-IT" sz="1400" b="1" i="0" u="none" strike="noStrike" dirty="0">
                        <a:solidFill>
                          <a:schemeClr val="tx1"/>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it-IT" sz="1400" b="1" i="0" u="none" strike="noStrike" dirty="0">
                          <a:solidFill>
                            <a:schemeClr val="tx1"/>
                          </a:solidFill>
                          <a:effectLst/>
                          <a:latin typeface="Calibri" panose="020F0502020204030204" pitchFamily="34" charset="0"/>
                        </a:rPr>
                        <a:t>CPI</a:t>
                      </a:r>
                    </a:p>
                    <a:p>
                      <a:pPr algn="ctr" fontAlgn="b"/>
                      <a:r>
                        <a:rPr lang="it-IT" sz="1400" b="1" i="0" u="none" strike="noStrike" dirty="0">
                          <a:solidFill>
                            <a:schemeClr val="tx1"/>
                          </a:solidFill>
                          <a:effectLst/>
                          <a:latin typeface="Calibri" panose="020F0502020204030204" pitchFamily="34" charset="0"/>
                        </a:rPr>
                        <a:t> VKX8311HE</a:t>
                      </a:r>
                    </a:p>
                  </a:txBody>
                  <a:tcPr marL="9525" marR="9525" marT="9525" marB="0" anchor="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dirty="0">
                          <a:solidFill>
                            <a:schemeClr val="tx1"/>
                          </a:solidFill>
                          <a:effectLst/>
                          <a:latin typeface="Calibri" panose="020F0502020204030204" pitchFamily="34" charset="0"/>
                        </a:rPr>
                        <a:t>CPI </a:t>
                      </a:r>
                    </a:p>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i="0" u="none" strike="noStrike" dirty="0">
                          <a:solidFill>
                            <a:schemeClr val="tx1"/>
                          </a:solidFill>
                          <a:effectLst/>
                          <a:latin typeface="Calibri" panose="020F0502020204030204" pitchFamily="34" charset="0"/>
                        </a:rPr>
                        <a:t>VKX8311</a:t>
                      </a:r>
                    </a:p>
                  </a:txBody>
                  <a:tcPr marL="9525" marR="9525" marT="9525" marB="0" anchor="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Canon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baseline="0" dirty="0">
                          <a:solidFill>
                            <a:schemeClr val="tx1"/>
                          </a:solidFill>
                          <a:latin typeface="Calibri" panose="020F0502020204030204" pitchFamily="34" charset="0"/>
                          <a:ea typeface="Calibri" panose="020F0502020204030204" pitchFamily="34" charset="0"/>
                          <a:cs typeface="Calibri" panose="020F0502020204030204" pitchFamily="34" charset="0"/>
                        </a:rPr>
                        <a:t>E37217</a:t>
                      </a:r>
                      <a:endParaRPr lang="it-IT"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4251935813"/>
                  </a:ext>
                </a:extLst>
              </a:tr>
              <a:tr h="185108">
                <a:tc>
                  <a:txBody>
                    <a:bodyPr/>
                    <a:lstStyle/>
                    <a:p>
                      <a:pPr algn="l" fontAlgn="b"/>
                      <a:r>
                        <a:rPr lang="it-IT" sz="1400" u="none" strike="noStrike">
                          <a:effectLst/>
                        </a:rPr>
                        <a:t>Frequency</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MHz</a:t>
                      </a:r>
                      <a:endParaRPr lang="it-IT" sz="14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it-IT" sz="1400" b="0" i="0" u="none" strike="noStrike" dirty="0">
                          <a:solidFill>
                            <a:schemeClr val="tx1"/>
                          </a:solidFill>
                          <a:effectLst/>
                          <a:latin typeface="Calibri" panose="020F0502020204030204" pitchFamily="34" charset="0"/>
                        </a:rPr>
                        <a:t>11994</a:t>
                      </a: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5712</a:t>
                      </a:r>
                      <a:endParaRPr lang="it-IT" sz="14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2832237111"/>
                  </a:ext>
                </a:extLst>
              </a:tr>
              <a:tr h="185108">
                <a:tc>
                  <a:txBody>
                    <a:bodyPr/>
                    <a:lstStyle/>
                    <a:p>
                      <a:pPr algn="l" fontAlgn="b"/>
                      <a:r>
                        <a:rPr lang="it-IT" sz="1400" u="none" strike="noStrike" err="1">
                          <a:effectLst/>
                        </a:rPr>
                        <a:t>Vk</a:t>
                      </a:r>
                      <a:r>
                        <a:rPr lang="it-IT" sz="1400" u="none" strike="noStrike">
                          <a:effectLst/>
                        </a:rPr>
                        <a:t> </a:t>
                      </a:r>
                      <a:r>
                        <a:rPr lang="it-IT" sz="1400" u="none" strike="noStrike" err="1">
                          <a:effectLst/>
                        </a:rPr>
                        <a:t>beam</a:t>
                      </a:r>
                      <a:r>
                        <a:rPr lang="it-IT" sz="1400" u="none" strike="noStrike">
                          <a:effectLst/>
                        </a:rPr>
                        <a:t> </a:t>
                      </a:r>
                      <a:r>
                        <a:rPr lang="it-IT" sz="1400" u="none" strike="noStrike" err="1">
                          <a:effectLst/>
                        </a:rPr>
                        <a:t>voltage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kV</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dirty="0">
                          <a:solidFill>
                            <a:schemeClr val="tx1"/>
                          </a:solidFill>
                          <a:effectLst/>
                          <a:latin typeface="Calibri" panose="020F0502020204030204" pitchFamily="34" charset="0"/>
                        </a:rPr>
                        <a:t>312</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415</a:t>
                      </a:r>
                      <a:endParaRPr lang="it-IT" sz="1400" b="0" i="0" u="none" strike="noStrike" dirty="0">
                        <a:solidFill>
                          <a:schemeClr val="tx1"/>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420</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280</a:t>
                      </a:r>
                    </a:p>
                  </a:txBody>
                  <a:tcPr marL="9525" marR="9525" marT="9525" marB="0" anchor="b">
                    <a:solidFill>
                      <a:srgbClr val="FFFF00"/>
                    </a:solidFill>
                  </a:tcPr>
                </a:tc>
                <a:extLst>
                  <a:ext uri="{0D108BD9-81ED-4DB2-BD59-A6C34878D82A}">
                    <a16:rowId xmlns:a16="http://schemas.microsoft.com/office/drawing/2014/main" val="4071042932"/>
                  </a:ext>
                </a:extLst>
              </a:tr>
              <a:tr h="185108">
                <a:tc>
                  <a:txBody>
                    <a:bodyPr/>
                    <a:lstStyle/>
                    <a:p>
                      <a:pPr algn="l" fontAlgn="b"/>
                      <a:r>
                        <a:rPr lang="it-IT" sz="1400" u="none" strike="noStrike" err="1">
                          <a:effectLst/>
                        </a:rPr>
                        <a:t>Ik</a:t>
                      </a:r>
                      <a:r>
                        <a:rPr lang="it-IT" sz="1400" u="none" strike="noStrike">
                          <a:effectLst/>
                        </a:rPr>
                        <a:t> </a:t>
                      </a:r>
                      <a:r>
                        <a:rPr lang="it-IT" sz="1400" u="none" strike="noStrike" err="1">
                          <a:effectLst/>
                        </a:rPr>
                        <a:t>cathode</a:t>
                      </a:r>
                      <a:r>
                        <a:rPr lang="it-IT" sz="1400" u="none" strike="noStrike">
                          <a:effectLst/>
                        </a:rPr>
                        <a:t> </a:t>
                      </a:r>
                      <a:r>
                        <a:rPr lang="it-IT" sz="1400" u="none" strike="noStrike" err="1">
                          <a:effectLst/>
                        </a:rPr>
                        <a:t>current</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A</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dirty="0">
                          <a:solidFill>
                            <a:schemeClr val="tx1"/>
                          </a:solidFill>
                          <a:effectLst/>
                          <a:latin typeface="Calibri" panose="020F0502020204030204" pitchFamily="34" charset="0"/>
                        </a:rPr>
                        <a:t>199</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201</a:t>
                      </a:r>
                      <a:endParaRPr lang="it-IT" sz="1400" b="0" i="0" u="none" strike="noStrike" dirty="0">
                        <a:solidFill>
                          <a:schemeClr val="tx1"/>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320</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240</a:t>
                      </a:r>
                    </a:p>
                  </a:txBody>
                  <a:tcPr marL="9525" marR="9525" marT="9525" marB="0" anchor="b">
                    <a:solidFill>
                      <a:srgbClr val="FFFF00"/>
                    </a:solidFill>
                  </a:tcPr>
                </a:tc>
                <a:extLst>
                  <a:ext uri="{0D108BD9-81ED-4DB2-BD59-A6C34878D82A}">
                    <a16:rowId xmlns:a16="http://schemas.microsoft.com/office/drawing/2014/main" val="709678453"/>
                  </a:ext>
                </a:extLst>
              </a:tr>
              <a:tr h="185108">
                <a:tc>
                  <a:txBody>
                    <a:bodyPr/>
                    <a:lstStyle/>
                    <a:p>
                      <a:pPr algn="l" fontAlgn="b"/>
                      <a:r>
                        <a:rPr lang="it-IT" sz="1400" u="none" strike="noStrike">
                          <a:effectLst/>
                        </a:rPr>
                        <a:t>Peak RF output Power</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MW</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a:solidFill>
                            <a:schemeClr val="tx1"/>
                          </a:solidFill>
                          <a:effectLst/>
                          <a:latin typeface="Calibri" panose="020F0502020204030204" pitchFamily="34" charset="0"/>
                        </a:rPr>
                        <a:t>25</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50</a:t>
                      </a: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50</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20</a:t>
                      </a:r>
                    </a:p>
                  </a:txBody>
                  <a:tcPr marL="9525" marR="9525" marT="9525" marB="0" anchor="b">
                    <a:solidFill>
                      <a:srgbClr val="FFFF00"/>
                    </a:solidFill>
                  </a:tcPr>
                </a:tc>
                <a:extLst>
                  <a:ext uri="{0D108BD9-81ED-4DB2-BD59-A6C34878D82A}">
                    <a16:rowId xmlns:a16="http://schemas.microsoft.com/office/drawing/2014/main" val="2974754420"/>
                  </a:ext>
                </a:extLst>
              </a:tr>
              <a:tr h="185108">
                <a:tc>
                  <a:txBody>
                    <a:bodyPr/>
                    <a:lstStyle/>
                    <a:p>
                      <a:pPr algn="l" fontAlgn="b"/>
                      <a:r>
                        <a:rPr lang="it-IT" sz="1400" u="none" strike="noStrike" err="1">
                          <a:effectLst/>
                        </a:rPr>
                        <a:t>Average</a:t>
                      </a:r>
                      <a:r>
                        <a:rPr lang="it-IT" sz="1400" u="none" strike="noStrike">
                          <a:effectLst/>
                        </a:rPr>
                        <a:t> RF output power</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kW</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a:solidFill>
                            <a:schemeClr val="tx1"/>
                          </a:solidFill>
                          <a:effectLst/>
                          <a:latin typeface="Calibri" panose="020F0502020204030204" pitchFamily="34" charset="0"/>
                        </a:rPr>
                        <a:t>15</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7,5</a:t>
                      </a: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7,5</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21</a:t>
                      </a:r>
                    </a:p>
                  </a:txBody>
                  <a:tcPr marL="9525" marR="9525" marT="9525" marB="0" anchor="b">
                    <a:solidFill>
                      <a:srgbClr val="FFFF00"/>
                    </a:solidFill>
                  </a:tcPr>
                </a:tc>
                <a:extLst>
                  <a:ext uri="{0D108BD9-81ED-4DB2-BD59-A6C34878D82A}">
                    <a16:rowId xmlns:a16="http://schemas.microsoft.com/office/drawing/2014/main" val="1541645565"/>
                  </a:ext>
                </a:extLst>
              </a:tr>
              <a:tr h="185108">
                <a:tc>
                  <a:txBody>
                    <a:bodyPr/>
                    <a:lstStyle/>
                    <a:p>
                      <a:pPr algn="l" fontAlgn="b"/>
                      <a:r>
                        <a:rPr lang="it-IT" sz="1400" u="none" strike="noStrike">
                          <a:effectLst/>
                        </a:rPr>
                        <a:t>Modulator </a:t>
                      </a:r>
                      <a:r>
                        <a:rPr lang="it-IT" sz="1400" u="none" strike="noStrike" err="1">
                          <a:effectLst/>
                        </a:rPr>
                        <a:t>Average</a:t>
                      </a:r>
                      <a:r>
                        <a:rPr lang="it-IT" sz="1400" u="none" strike="noStrike">
                          <a:effectLst/>
                        </a:rPr>
                        <a:t> power</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kW</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dirty="0">
                          <a:solidFill>
                            <a:schemeClr val="tx1"/>
                          </a:solidFill>
                          <a:effectLst/>
                          <a:latin typeface="Calibri" panose="020F0502020204030204" pitchFamily="34" charset="0"/>
                        </a:rPr>
                        <a:t>80</a:t>
                      </a: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25</a:t>
                      </a: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48</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80</a:t>
                      </a:r>
                    </a:p>
                  </a:txBody>
                  <a:tcPr marL="9525" marR="9525" marT="9525" marB="0" anchor="b">
                    <a:solidFill>
                      <a:srgbClr val="FFFF00"/>
                    </a:solidFill>
                  </a:tcPr>
                </a:tc>
                <a:extLst>
                  <a:ext uri="{0D108BD9-81ED-4DB2-BD59-A6C34878D82A}">
                    <a16:rowId xmlns:a16="http://schemas.microsoft.com/office/drawing/2014/main" val="2575063548"/>
                  </a:ext>
                </a:extLst>
              </a:tr>
              <a:tr h="185108">
                <a:tc>
                  <a:txBody>
                    <a:bodyPr/>
                    <a:lstStyle/>
                    <a:p>
                      <a:pPr algn="l" fontAlgn="b"/>
                      <a:r>
                        <a:rPr lang="it-IT" sz="1400" u="none" strike="noStrike">
                          <a:effectLst/>
                        </a:rPr>
                        <a:t>RF </a:t>
                      </a:r>
                      <a:r>
                        <a:rPr lang="it-IT" sz="1400" u="none" strike="noStrike" err="1">
                          <a:effectLst/>
                        </a:rPr>
                        <a:t>pulse</a:t>
                      </a:r>
                      <a:r>
                        <a:rPr lang="it-IT" sz="1400" u="none" strike="noStrike">
                          <a:effectLst/>
                        </a:rPr>
                        <a:t> </a:t>
                      </a:r>
                      <a:r>
                        <a:rPr lang="it-IT" sz="1400" u="none" strike="noStrike" err="1">
                          <a:effectLst/>
                        </a:rPr>
                        <a:t>length</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err="1">
                          <a:effectLst/>
                        </a:rPr>
                        <a:t>μs</a:t>
                      </a:r>
                      <a:endParaRPr lang="it-IT" sz="14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it-IT" sz="1400" b="0" i="0" u="none" strike="noStrike" dirty="0">
                          <a:solidFill>
                            <a:schemeClr val="tx1"/>
                          </a:solidFill>
                          <a:effectLst/>
                          <a:latin typeface="Calibri" panose="020F0502020204030204" pitchFamily="34" charset="0"/>
                        </a:rPr>
                        <a:t>1,5</a:t>
                      </a:r>
                    </a:p>
                  </a:txBody>
                  <a:tcPr marL="9525" marR="9525" marT="9525" marB="0" anchor="b">
                    <a:solidFill>
                      <a:srgbClr val="FFFF00"/>
                    </a:solidFill>
                  </a:tcPr>
                </a:tc>
                <a:tc hMerge="1">
                  <a:txBody>
                    <a:bodyPr/>
                    <a:lstStyle/>
                    <a:p>
                      <a:endParaRPr lang="en-US"/>
                    </a:p>
                  </a:txBody>
                  <a:tcPr/>
                </a:tc>
                <a:tc hMerge="1">
                  <a:txBody>
                    <a:bodyPr/>
                    <a:lstStyle/>
                    <a:p>
                      <a:endParaRPr lang="en-US"/>
                    </a:p>
                  </a:txBody>
                  <a:tcPr/>
                </a:tc>
                <a:tc>
                  <a:txBody>
                    <a:bodyPr/>
                    <a:lstStyle/>
                    <a:p>
                      <a:pPr algn="ctr" fontAlgn="b"/>
                      <a:r>
                        <a:rPr lang="it-IT" sz="1400" b="0" i="0" u="none" strike="noStrike" dirty="0">
                          <a:solidFill>
                            <a:schemeClr val="tx1"/>
                          </a:solidFill>
                          <a:effectLst/>
                          <a:latin typeface="Calibri" panose="020F0502020204030204" pitchFamily="34" charset="0"/>
                        </a:rPr>
                        <a:t>2.5</a:t>
                      </a:r>
                    </a:p>
                  </a:txBody>
                  <a:tcPr marL="9525" marR="9525" marT="9525" marB="0" anchor="b">
                    <a:solidFill>
                      <a:srgbClr val="FFFF00"/>
                    </a:solidFill>
                  </a:tcPr>
                </a:tc>
                <a:extLst>
                  <a:ext uri="{0D108BD9-81ED-4DB2-BD59-A6C34878D82A}">
                    <a16:rowId xmlns:a16="http://schemas.microsoft.com/office/drawing/2014/main" val="2740754082"/>
                  </a:ext>
                </a:extLst>
              </a:tr>
              <a:tr h="185108">
                <a:tc>
                  <a:txBody>
                    <a:bodyPr/>
                    <a:lstStyle/>
                    <a:p>
                      <a:pPr algn="l" fontAlgn="b"/>
                      <a:r>
                        <a:rPr lang="it-IT" sz="1400" u="none" strike="noStrike" err="1">
                          <a:effectLst/>
                        </a:rPr>
                        <a:t>Repetition</a:t>
                      </a:r>
                      <a:r>
                        <a:rPr lang="it-IT" sz="1400" u="none" strike="noStrike">
                          <a:effectLst/>
                        </a:rPr>
                        <a:t> Rate</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Hz</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a:solidFill>
                            <a:schemeClr val="tx1"/>
                          </a:solidFill>
                          <a:effectLst/>
                          <a:latin typeface="Calibri" panose="020F0502020204030204" pitchFamily="34" charset="0"/>
                        </a:rPr>
                        <a:t>400</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100</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100</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400</a:t>
                      </a:r>
                    </a:p>
                  </a:txBody>
                  <a:tcPr marL="9525" marR="9525" marT="9525" marB="0" anchor="b">
                    <a:solidFill>
                      <a:srgbClr val="FFFF00"/>
                    </a:solidFill>
                  </a:tcPr>
                </a:tc>
                <a:extLst>
                  <a:ext uri="{0D108BD9-81ED-4DB2-BD59-A6C34878D82A}">
                    <a16:rowId xmlns:a16="http://schemas.microsoft.com/office/drawing/2014/main" val="875373408"/>
                  </a:ext>
                </a:extLst>
              </a:tr>
              <a:tr h="185108">
                <a:tc>
                  <a:txBody>
                    <a:bodyPr/>
                    <a:lstStyle/>
                    <a:p>
                      <a:pPr algn="l" fontAlgn="b"/>
                      <a:r>
                        <a:rPr lang="it-IT" sz="1400" u="none" strike="noStrike">
                          <a:effectLst/>
                        </a:rPr>
                        <a:t>Gain</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dB</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a:solidFill>
                            <a:schemeClr val="tx1"/>
                          </a:solidFill>
                          <a:effectLst/>
                          <a:latin typeface="Calibri" panose="020F0502020204030204" pitchFamily="34" charset="0"/>
                        </a:rPr>
                        <a:t>47</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50</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47</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50</a:t>
                      </a:r>
                    </a:p>
                  </a:txBody>
                  <a:tcPr marL="9525" marR="9525" marT="9525" marB="0" anchor="b">
                    <a:solidFill>
                      <a:srgbClr val="FFFF00"/>
                    </a:solidFill>
                  </a:tcPr>
                </a:tc>
                <a:extLst>
                  <a:ext uri="{0D108BD9-81ED-4DB2-BD59-A6C34878D82A}">
                    <a16:rowId xmlns:a16="http://schemas.microsoft.com/office/drawing/2014/main" val="1532591980"/>
                  </a:ext>
                </a:extLst>
              </a:tr>
              <a:tr h="185108">
                <a:tc>
                  <a:txBody>
                    <a:bodyPr/>
                    <a:lstStyle/>
                    <a:p>
                      <a:pPr algn="l" fontAlgn="b"/>
                      <a:r>
                        <a:rPr lang="it-IT" sz="1400" u="none" strike="noStrike" dirty="0" err="1">
                          <a:effectLst/>
                        </a:rPr>
                        <a:t>Efficiency</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u="none" strike="noStrike">
                          <a:effectLst/>
                        </a:rPr>
                        <a:t>%</a:t>
                      </a:r>
                      <a:endParaRPr lang="it-IT"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a:solidFill>
                            <a:schemeClr val="tx1"/>
                          </a:solidFill>
                          <a:effectLst/>
                          <a:latin typeface="Calibri" panose="020F0502020204030204" pitchFamily="34" charset="0"/>
                        </a:rPr>
                        <a:t>40</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55</a:t>
                      </a:r>
                    </a:p>
                  </a:txBody>
                  <a:tcPr marL="9525" marR="9525" marT="9525" marB="0" anchor="b">
                    <a:solidFill>
                      <a:schemeClr val="accent1">
                        <a:lumMod val="20000"/>
                        <a:lumOff val="80000"/>
                      </a:schemeClr>
                    </a:solidFill>
                  </a:tcPr>
                </a:tc>
                <a:tc>
                  <a:txBody>
                    <a:bodyPr/>
                    <a:lstStyle/>
                    <a:p>
                      <a:pPr algn="ctr" fontAlgn="b"/>
                      <a:r>
                        <a:rPr lang="it-IT" sz="1400" b="0" i="0" u="none" strike="noStrike">
                          <a:solidFill>
                            <a:schemeClr val="tx1"/>
                          </a:solidFill>
                          <a:effectLst/>
                          <a:latin typeface="Calibri" panose="020F0502020204030204" pitchFamily="34" charset="0"/>
                        </a:rPr>
                        <a:t>38</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40</a:t>
                      </a:r>
                    </a:p>
                  </a:txBody>
                  <a:tcPr marL="9525" marR="9525" marT="9525" marB="0" anchor="b">
                    <a:solidFill>
                      <a:srgbClr val="FFFF00"/>
                    </a:solidFill>
                  </a:tcPr>
                </a:tc>
                <a:extLst>
                  <a:ext uri="{0D108BD9-81ED-4DB2-BD59-A6C34878D82A}">
                    <a16:rowId xmlns:a16="http://schemas.microsoft.com/office/drawing/2014/main" val="4113599455"/>
                  </a:ext>
                </a:extLst>
              </a:tr>
              <a:tr h="185108">
                <a:tc>
                  <a:txBody>
                    <a:bodyPr/>
                    <a:lstStyle/>
                    <a:p>
                      <a:pPr algn="l" fontAlgn="b"/>
                      <a:r>
                        <a:rPr lang="it-IT" sz="1400" b="0" i="0" u="none" strike="noStrike" dirty="0" err="1">
                          <a:solidFill>
                            <a:srgbClr val="000000"/>
                          </a:solidFill>
                          <a:effectLst/>
                          <a:latin typeface="Calibri" panose="020F0502020204030204" pitchFamily="34" charset="0"/>
                        </a:rPr>
                        <a:t>Perveance</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dirty="0" err="1">
                          <a:solidFill>
                            <a:srgbClr val="000000"/>
                          </a:solidFill>
                          <a:effectLst/>
                          <a:latin typeface="Calibri" panose="020F0502020204030204" pitchFamily="34" charset="0"/>
                        </a:rPr>
                        <a:t>μp</a:t>
                      </a:r>
                      <a:endParaRPr lang="it-IT"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400" b="0" i="0" u="none" strike="noStrike" dirty="0">
                          <a:solidFill>
                            <a:schemeClr val="tx1"/>
                          </a:solidFill>
                          <a:effectLst/>
                          <a:latin typeface="Calibri" panose="020F0502020204030204" pitchFamily="34" charset="0"/>
                        </a:rPr>
                        <a:t>1.16</a:t>
                      </a: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0.75</a:t>
                      </a:r>
                    </a:p>
                  </a:txBody>
                  <a:tcPr marL="9525" marR="9525" marT="9525" marB="0" anchor="b">
                    <a:solidFill>
                      <a:schemeClr val="accent1">
                        <a:lumMod val="20000"/>
                        <a:lumOff val="80000"/>
                      </a:schemeClr>
                    </a:solidFill>
                  </a:tcPr>
                </a:tc>
                <a:tc>
                  <a:txBody>
                    <a:bodyPr/>
                    <a:lstStyle/>
                    <a:p>
                      <a:pPr algn="ctr" fontAlgn="b"/>
                      <a:r>
                        <a:rPr lang="it-IT" sz="1400" b="0" i="0" u="none" strike="noStrike" dirty="0">
                          <a:solidFill>
                            <a:schemeClr val="tx1"/>
                          </a:solidFill>
                          <a:effectLst/>
                          <a:latin typeface="Calibri" panose="020F0502020204030204" pitchFamily="34" charset="0"/>
                        </a:rPr>
                        <a:t>1.15</a:t>
                      </a:r>
                    </a:p>
                  </a:txBody>
                  <a:tcPr marL="9525" marR="9525" marT="9525" marB="0" anchor="b">
                    <a:solidFill>
                      <a:srgbClr val="FFFF00"/>
                    </a:solidFill>
                  </a:tcPr>
                </a:tc>
                <a:tc>
                  <a:txBody>
                    <a:bodyPr/>
                    <a:lstStyle/>
                    <a:p>
                      <a:pPr algn="ctr" fontAlgn="b"/>
                      <a:r>
                        <a:rPr lang="it-IT" sz="1400" b="0" i="0" u="none" strike="noStrike" dirty="0">
                          <a:solidFill>
                            <a:schemeClr val="tx1"/>
                          </a:solidFill>
                          <a:effectLst/>
                          <a:latin typeface="Calibri" panose="020F0502020204030204" pitchFamily="34" charset="0"/>
                        </a:rPr>
                        <a:t>1</a:t>
                      </a:r>
                    </a:p>
                  </a:txBody>
                  <a:tcPr marL="9525" marR="9525" marT="9525" marB="0" anchor="b">
                    <a:solidFill>
                      <a:srgbClr val="FFFF00"/>
                    </a:solidFill>
                  </a:tcPr>
                </a:tc>
                <a:extLst>
                  <a:ext uri="{0D108BD9-81ED-4DB2-BD59-A6C34878D82A}">
                    <a16:rowId xmlns:a16="http://schemas.microsoft.com/office/drawing/2014/main" val="3099387741"/>
                  </a:ext>
                </a:extLst>
              </a:tr>
            </a:tbl>
          </a:graphicData>
        </a:graphic>
      </p:graphicFrame>
      <p:pic>
        <p:nvPicPr>
          <p:cNvPr id="4" name="Picture 2">
            <a:extLst>
              <a:ext uri="{FF2B5EF4-FFF2-40B4-BE49-F238E27FC236}">
                <a16:creationId xmlns:a16="http://schemas.microsoft.com/office/drawing/2014/main" id="{1EA9B7B0-D868-51E1-946A-39CAECB4F2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75" y="-34723"/>
            <a:ext cx="1203767" cy="756579"/>
          </a:xfrm>
          <a:prstGeom prst="rect">
            <a:avLst/>
          </a:prstGeom>
          <a:solidFill>
            <a:schemeClr val="bg1"/>
          </a:solidFill>
          <a:ln>
            <a:solidFill>
              <a:schemeClr val="bg1"/>
            </a:solidFill>
          </a:ln>
        </p:spPr>
      </p:pic>
      <p:pic>
        <p:nvPicPr>
          <p:cNvPr id="7" name="Picture 4" descr="EuPRAXIA | ESFRI Roadmap 2021">
            <a:extLst>
              <a:ext uri="{FF2B5EF4-FFF2-40B4-BE49-F238E27FC236}">
                <a16:creationId xmlns:a16="http://schemas.microsoft.com/office/drawing/2014/main" id="{9C25A148-39DB-EBA8-5F8A-ED4DBAD580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1941" y="-23150"/>
            <a:ext cx="1740060" cy="747126"/>
          </a:xfrm>
          <a:prstGeom prst="rect">
            <a:avLst/>
          </a:prstGeom>
          <a:solidFill>
            <a:schemeClr val="bg1"/>
          </a:solidFill>
          <a:ln>
            <a:solidFill>
              <a:schemeClr val="bg1"/>
            </a:solidFill>
          </a:ln>
        </p:spPr>
      </p:pic>
      <p:sp>
        <p:nvSpPr>
          <p:cNvPr id="9" name="CasellaDiTesto 8">
            <a:extLst>
              <a:ext uri="{FF2B5EF4-FFF2-40B4-BE49-F238E27FC236}">
                <a16:creationId xmlns:a16="http://schemas.microsoft.com/office/drawing/2014/main" id="{E282397C-BDD6-2054-A148-F1DD6DEDA061}"/>
              </a:ext>
            </a:extLst>
          </p:cNvPr>
          <p:cNvSpPr txBox="1"/>
          <p:nvPr/>
        </p:nvSpPr>
        <p:spPr>
          <a:xfrm>
            <a:off x="10470232" y="5770090"/>
            <a:ext cx="1579172" cy="584775"/>
          </a:xfrm>
          <a:prstGeom prst="rect">
            <a:avLst/>
          </a:prstGeom>
          <a:solidFill>
            <a:srgbClr val="FFFF00"/>
          </a:solidFill>
        </p:spPr>
        <p:txBody>
          <a:bodyPr wrap="square">
            <a:spAutoFit/>
          </a:bodyPr>
          <a:lstStyle/>
          <a:p>
            <a:pPr marL="0" marR="0" lvl="0" indent="0" defTabSz="914400" rtl="0" eaLnBrk="1" fontAlgn="auto" latinLnBrk="0" hangingPunct="1">
              <a:lnSpc>
                <a:spcPct val="100000"/>
              </a:lnSpc>
              <a:spcBef>
                <a:spcPts val="1000"/>
              </a:spcBef>
              <a:spcAft>
                <a:spcPts val="0"/>
              </a:spcAft>
              <a:buClr>
                <a:srgbClr val="4196B4"/>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panose="020F0502020204030204"/>
                <a:ea typeface="+mn-ea"/>
                <a:cs typeface="+mn-cs"/>
                <a:sym typeface="Symbol" panose="05050102010706020507" pitchFamily="18" charset="2"/>
              </a:rPr>
              <a:t>20 MW, 400 Hz C-band Source</a:t>
            </a:r>
          </a:p>
        </p:txBody>
      </p:sp>
      <p:sp>
        <p:nvSpPr>
          <p:cNvPr id="10" name="CasellaDiTesto 9">
            <a:extLst>
              <a:ext uri="{FF2B5EF4-FFF2-40B4-BE49-F238E27FC236}">
                <a16:creationId xmlns:a16="http://schemas.microsoft.com/office/drawing/2014/main" id="{5D627754-7630-5908-9997-596479E9EB45}"/>
              </a:ext>
            </a:extLst>
          </p:cNvPr>
          <p:cNvSpPr txBox="1"/>
          <p:nvPr/>
        </p:nvSpPr>
        <p:spPr>
          <a:xfrm>
            <a:off x="8338527" y="3676819"/>
            <a:ext cx="1567504" cy="584775"/>
          </a:xfrm>
          <a:prstGeom prst="rect">
            <a:avLst/>
          </a:prstGeom>
          <a:solidFill>
            <a:srgbClr val="FFFF00"/>
          </a:solidFill>
        </p:spPr>
        <p:txBody>
          <a:bodyPr wrap="square">
            <a:spAutoFit/>
          </a:bodyPr>
          <a:lstStyle/>
          <a:p>
            <a:pPr marL="0" marR="0" lvl="0" indent="0" defTabSz="914400" rtl="0" eaLnBrk="1" fontAlgn="auto" latinLnBrk="0" hangingPunct="1">
              <a:lnSpc>
                <a:spcPct val="100000"/>
              </a:lnSpc>
              <a:spcBef>
                <a:spcPts val="1000"/>
              </a:spcBef>
              <a:spcAft>
                <a:spcPts val="0"/>
              </a:spcAft>
              <a:buClr>
                <a:srgbClr val="4196B4"/>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panose="020F0502020204030204"/>
                <a:ea typeface="+mn-ea"/>
                <a:cs typeface="+mn-cs"/>
                <a:sym typeface="Symbol" panose="05050102010706020507" pitchFamily="18" charset="2"/>
              </a:rPr>
              <a:t>25 MW, 400 Hz X-band Source </a:t>
            </a:r>
          </a:p>
        </p:txBody>
      </p:sp>
      <p:cxnSp>
        <p:nvCxnSpPr>
          <p:cNvPr id="13" name="Connettore 2 12">
            <a:extLst>
              <a:ext uri="{FF2B5EF4-FFF2-40B4-BE49-F238E27FC236}">
                <a16:creationId xmlns:a16="http://schemas.microsoft.com/office/drawing/2014/main" id="{859AFBB2-540E-3FD4-B5AF-796A4E7307D1}"/>
              </a:ext>
            </a:extLst>
          </p:cNvPr>
          <p:cNvCxnSpPr>
            <a:cxnSpLocks/>
            <a:stCxn id="9" idx="0"/>
          </p:cNvCxnSpPr>
          <p:nvPr/>
        </p:nvCxnSpPr>
        <p:spPr>
          <a:xfrm flipV="1">
            <a:off x="11259818" y="5053263"/>
            <a:ext cx="146119" cy="71682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75A9CCC2-2E6D-6348-8F30-6CB3C74F1917}"/>
              </a:ext>
            </a:extLst>
          </p:cNvPr>
          <p:cNvCxnSpPr>
            <a:cxnSpLocks/>
          </p:cNvCxnSpPr>
          <p:nvPr/>
        </p:nvCxnSpPr>
        <p:spPr>
          <a:xfrm>
            <a:off x="9938084" y="3934326"/>
            <a:ext cx="372979" cy="19250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40DE4245-E66F-EA5D-D4F4-A40491DEE0A4}"/>
              </a:ext>
            </a:extLst>
          </p:cNvPr>
          <p:cNvSpPr txBox="1"/>
          <p:nvPr/>
        </p:nvSpPr>
        <p:spPr>
          <a:xfrm>
            <a:off x="6710255" y="3720664"/>
            <a:ext cx="1484621" cy="584775"/>
          </a:xfrm>
          <a:prstGeom prst="rect">
            <a:avLst/>
          </a:prstGeom>
          <a:solidFill>
            <a:srgbClr val="FFFF00"/>
          </a:solidFill>
        </p:spPr>
        <p:txBody>
          <a:bodyPr wrap="square">
            <a:spAutoFit/>
          </a:bodyPr>
          <a:lstStyle/>
          <a:p>
            <a:pPr marL="0" marR="0" lvl="0" indent="0" defTabSz="914400" rtl="0" eaLnBrk="1" fontAlgn="auto" latinLnBrk="0" hangingPunct="1">
              <a:lnSpc>
                <a:spcPct val="100000"/>
              </a:lnSpc>
              <a:spcBef>
                <a:spcPts val="1000"/>
              </a:spcBef>
              <a:spcAft>
                <a:spcPts val="0"/>
              </a:spcAft>
              <a:buClr>
                <a:srgbClr val="4196B4"/>
              </a:buClr>
              <a:buSzTx/>
              <a:buFontTx/>
              <a:buNone/>
              <a:tabLst/>
              <a:defRPr/>
            </a:pPr>
            <a:r>
              <a:rPr kumimoji="0" lang="en-US" sz="1600" b="1" i="0" u="none" strike="noStrike" kern="1200" cap="none" spc="0" normalizeH="0" baseline="0" noProof="0" dirty="0">
                <a:ln>
                  <a:noFill/>
                </a:ln>
                <a:solidFill>
                  <a:srgbClr val="0000FF"/>
                </a:solidFill>
                <a:effectLst/>
                <a:uLnTx/>
                <a:uFillTx/>
                <a:latin typeface="Calibri" panose="020F0502020204030204"/>
                <a:ea typeface="+mn-ea"/>
                <a:cs typeface="+mn-cs"/>
                <a:sym typeface="Symbol" panose="05050102010706020507" pitchFamily="18" charset="2"/>
              </a:rPr>
              <a:t>50MW, 50 Hz X-band Source</a:t>
            </a:r>
          </a:p>
        </p:txBody>
      </p:sp>
      <p:cxnSp>
        <p:nvCxnSpPr>
          <p:cNvPr id="18" name="Connettore 2 17">
            <a:extLst>
              <a:ext uri="{FF2B5EF4-FFF2-40B4-BE49-F238E27FC236}">
                <a16:creationId xmlns:a16="http://schemas.microsoft.com/office/drawing/2014/main" id="{AAAF82BC-B450-A5B4-8058-359C60E5B4A1}"/>
              </a:ext>
            </a:extLst>
          </p:cNvPr>
          <p:cNvCxnSpPr>
            <a:cxnSpLocks/>
            <a:stCxn id="16" idx="2"/>
          </p:cNvCxnSpPr>
          <p:nvPr/>
        </p:nvCxnSpPr>
        <p:spPr>
          <a:xfrm>
            <a:off x="7452566" y="4305439"/>
            <a:ext cx="348771" cy="54435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magine 19" descr="Immagine che contiene interno, fabbrica, ingegneria, acciaio&#10;&#10;Descrizione generata automaticamente">
            <a:extLst>
              <a:ext uri="{FF2B5EF4-FFF2-40B4-BE49-F238E27FC236}">
                <a16:creationId xmlns:a16="http://schemas.microsoft.com/office/drawing/2014/main" id="{4E20BF4B-B790-A989-F4FA-0F34EF68E6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2737"/>
          <a:stretch/>
        </p:blipFill>
        <p:spPr>
          <a:xfrm>
            <a:off x="4921968" y="4586543"/>
            <a:ext cx="2339978" cy="2271457"/>
          </a:xfrm>
          <a:prstGeom prst="rect">
            <a:avLst/>
          </a:prstGeom>
        </p:spPr>
      </p:pic>
      <p:sp>
        <p:nvSpPr>
          <p:cNvPr id="22" name="CasellaDiTesto 21">
            <a:extLst>
              <a:ext uri="{FF2B5EF4-FFF2-40B4-BE49-F238E27FC236}">
                <a16:creationId xmlns:a16="http://schemas.microsoft.com/office/drawing/2014/main" id="{555187E4-9BCB-107D-C24F-5074CC0CA673}"/>
              </a:ext>
            </a:extLst>
          </p:cNvPr>
          <p:cNvSpPr txBox="1"/>
          <p:nvPr/>
        </p:nvSpPr>
        <p:spPr>
          <a:xfrm>
            <a:off x="4447572" y="2007454"/>
            <a:ext cx="1814331" cy="2529923"/>
          </a:xfrm>
          <a:prstGeom prst="rect">
            <a:avLst/>
          </a:prstGeom>
          <a:noFill/>
        </p:spPr>
        <p:txBody>
          <a:bodyPr wrap="square">
            <a:spAutoFit/>
          </a:bodyPr>
          <a:lstStyle/>
          <a:p>
            <a:pPr marR="0" lvl="0" algn="just" defTabSz="914400" rtl="0" eaLnBrk="1" fontAlgn="auto" latinLnBrk="0" hangingPunct="1">
              <a:lnSpc>
                <a:spcPct val="90000"/>
              </a:lnSpc>
              <a:spcBef>
                <a:spcPts val="1000"/>
              </a:spcBef>
              <a:spcAft>
                <a:spcPts val="0"/>
              </a:spcAft>
              <a:buClr>
                <a:srgbClr val="4196B4"/>
              </a:buClr>
              <a:buSzTx/>
              <a:tabLst/>
              <a:defRPr/>
            </a:pPr>
            <a:r>
              <a:rPr lang="en-US" sz="1600" dirty="0">
                <a:solidFill>
                  <a:prstClr val="black"/>
                </a:solidFill>
                <a:sym typeface="Symbol" panose="05050102010706020507" pitchFamily="18" charset="2"/>
              </a:rPr>
              <a:t>The </a:t>
            </a:r>
            <a:r>
              <a:rPr lang="en-US" sz="1600" b="1" dirty="0">
                <a:solidFill>
                  <a:prstClr val="black"/>
                </a:solidFill>
                <a:sym typeface="Symbol" panose="05050102010706020507" pitchFamily="18" charset="2"/>
              </a:rPr>
              <a:t>commissioning of these sources </a:t>
            </a:r>
            <a:r>
              <a:rPr lang="en-US" sz="1600" dirty="0">
                <a:solidFill>
                  <a:prstClr val="black"/>
                </a:solidFill>
                <a:sym typeface="Symbol" panose="05050102010706020507" pitchFamily="18" charset="2"/>
              </a:rPr>
              <a:t>and the waveguide networks is scheduled for January 2025, after the installation of the cooling and power systems that will serve these sources.</a:t>
            </a:r>
          </a:p>
        </p:txBody>
      </p:sp>
      <p:sp>
        <p:nvSpPr>
          <p:cNvPr id="23" name="Freccia a destra 22">
            <a:extLst>
              <a:ext uri="{FF2B5EF4-FFF2-40B4-BE49-F238E27FC236}">
                <a16:creationId xmlns:a16="http://schemas.microsoft.com/office/drawing/2014/main" id="{C5468418-CE97-7224-7F44-6C0B07655B23}"/>
              </a:ext>
            </a:extLst>
          </p:cNvPr>
          <p:cNvSpPr/>
          <p:nvPr/>
        </p:nvSpPr>
        <p:spPr>
          <a:xfrm>
            <a:off x="4109012" y="2430684"/>
            <a:ext cx="405114" cy="208344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onnettore 2 33">
            <a:extLst>
              <a:ext uri="{FF2B5EF4-FFF2-40B4-BE49-F238E27FC236}">
                <a16:creationId xmlns:a16="http://schemas.microsoft.com/office/drawing/2014/main" id="{CB75D108-E7D4-E1BA-20EE-6DEC1BDE114A}"/>
              </a:ext>
            </a:extLst>
          </p:cNvPr>
          <p:cNvCxnSpPr>
            <a:cxnSpLocks/>
            <a:stCxn id="9" idx="1"/>
          </p:cNvCxnSpPr>
          <p:nvPr/>
        </p:nvCxnSpPr>
        <p:spPr>
          <a:xfrm flipH="1">
            <a:off x="6192456" y="6062478"/>
            <a:ext cx="4277776" cy="153127"/>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0D9C1D4A-2575-D77E-15BC-C031569069EA}"/>
              </a:ext>
            </a:extLst>
          </p:cNvPr>
          <p:cNvCxnSpPr>
            <a:cxnSpLocks/>
            <a:stCxn id="10" idx="2"/>
          </p:cNvCxnSpPr>
          <p:nvPr/>
        </p:nvCxnSpPr>
        <p:spPr>
          <a:xfrm flipH="1">
            <a:off x="6736466" y="4261594"/>
            <a:ext cx="2385813" cy="13868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65908"/>
      </p:ext>
    </p:extLst>
  </p:cSld>
  <p:clrMapOvr>
    <a:masterClrMapping/>
  </p:clrMapOvr>
  <mc:AlternateContent xmlns:mc="http://schemas.openxmlformats.org/markup-compatibility/2006" xmlns:p14="http://schemas.microsoft.com/office/powerpoint/2010/main">
    <mc:Choice Requires="p14">
      <p:transition spd="slow" p14:dur="2000" advTm="88166"/>
    </mc:Choice>
    <mc:Fallback xmlns="">
      <p:transition spd="slow" advTm="88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117A4C-E5A9-8A5A-A0C4-C859AE8C07AE}"/>
              </a:ext>
            </a:extLst>
          </p:cNvPr>
          <p:cNvSpPr>
            <a:spLocks noGrp="1"/>
          </p:cNvSpPr>
          <p:nvPr>
            <p:ph type="sldNum" sz="quarter" idx="12"/>
          </p:nvPr>
        </p:nvSpPr>
        <p:spPr/>
        <p:txBody>
          <a:bodyPr/>
          <a:lstStyle/>
          <a:p>
            <a:fld id="{3A3A6714-3D1F-4857-9904-D935B84167FA}" type="slidenum">
              <a:rPr lang="en-GB" smtClean="0"/>
              <a:pPr/>
              <a:t>5</a:t>
            </a:fld>
            <a:endParaRPr lang="en-GB"/>
          </a:p>
        </p:txBody>
      </p:sp>
      <p:sp>
        <p:nvSpPr>
          <p:cNvPr id="4" name="Title 3">
            <a:extLst>
              <a:ext uri="{FF2B5EF4-FFF2-40B4-BE49-F238E27FC236}">
                <a16:creationId xmlns:a16="http://schemas.microsoft.com/office/drawing/2014/main" id="{F0F9E252-01AA-64BE-9814-A417A8A0B4C9}"/>
              </a:ext>
            </a:extLst>
          </p:cNvPr>
          <p:cNvSpPr>
            <a:spLocks noGrp="1"/>
          </p:cNvSpPr>
          <p:nvPr>
            <p:ph type="title"/>
          </p:nvPr>
        </p:nvSpPr>
        <p:spPr/>
        <p:txBody>
          <a:bodyPr/>
          <a:lstStyle/>
          <a:p>
            <a:r>
              <a:rPr lang="it-IT" dirty="0"/>
              <a:t>INFN </a:t>
            </a:r>
            <a:r>
              <a:rPr lang="it-IT" dirty="0" err="1"/>
              <a:t>Brazing</a:t>
            </a:r>
            <a:r>
              <a:rPr lang="it-IT" dirty="0"/>
              <a:t> free </a:t>
            </a:r>
            <a:r>
              <a:rPr lang="it-IT" dirty="0" err="1"/>
              <a:t>technology</a:t>
            </a:r>
            <a:endParaRPr lang="en-US" dirty="0"/>
          </a:p>
        </p:txBody>
      </p:sp>
      <p:pic>
        <p:nvPicPr>
          <p:cNvPr id="6" name="Immagine 29">
            <a:extLst>
              <a:ext uri="{FF2B5EF4-FFF2-40B4-BE49-F238E27FC236}">
                <a16:creationId xmlns:a16="http://schemas.microsoft.com/office/drawing/2014/main" id="{1C4FE916-9938-F80B-91B5-6B78BD4CF681}"/>
              </a:ext>
            </a:extLst>
          </p:cNvPr>
          <p:cNvPicPr>
            <a:picLocks noChangeAspect="1"/>
          </p:cNvPicPr>
          <p:nvPr/>
        </p:nvPicPr>
        <p:blipFill>
          <a:blip r:embed="rId2"/>
          <a:stretch>
            <a:fillRect/>
          </a:stretch>
        </p:blipFill>
        <p:spPr>
          <a:xfrm>
            <a:off x="7978587" y="1091528"/>
            <a:ext cx="2506466" cy="1669601"/>
          </a:xfrm>
          <a:prstGeom prst="rect">
            <a:avLst/>
          </a:prstGeom>
        </p:spPr>
      </p:pic>
      <p:sp>
        <p:nvSpPr>
          <p:cNvPr id="7" name="CasellaDiTesto 3">
            <a:extLst>
              <a:ext uri="{FF2B5EF4-FFF2-40B4-BE49-F238E27FC236}">
                <a16:creationId xmlns:a16="http://schemas.microsoft.com/office/drawing/2014/main" id="{5C56F578-2B07-152B-9672-DDF891E58861}"/>
              </a:ext>
            </a:extLst>
          </p:cNvPr>
          <p:cNvSpPr txBox="1"/>
          <p:nvPr/>
        </p:nvSpPr>
        <p:spPr>
          <a:xfrm>
            <a:off x="1" y="1150063"/>
            <a:ext cx="7824485" cy="830997"/>
          </a:xfrm>
          <a:prstGeom prst="rect">
            <a:avLst/>
          </a:prstGeom>
          <a:noFill/>
        </p:spPr>
        <p:txBody>
          <a:bodyPr wrap="square" rtlCol="0">
            <a:spAutoFit/>
          </a:bodyPr>
          <a:lstStyle/>
          <a:p>
            <a:pPr algn="just"/>
            <a:r>
              <a:rPr lang="en-US" sz="1600" dirty="0"/>
              <a:t>In the last </a:t>
            </a:r>
            <a:r>
              <a:rPr lang="en-US" sz="1600" dirty="0">
                <a:sym typeface="Symbol" panose="05050102010706020507" pitchFamily="18" charset="2"/>
              </a:rPr>
              <a:t>10 years different RF photo-injectors have been fabricated, tested and put in operation @INFN (Frascati). </a:t>
            </a:r>
            <a:r>
              <a:rPr lang="en-US" sz="1600" b="1" dirty="0">
                <a:sym typeface="Symbol" panose="05050102010706020507" pitchFamily="18" charset="2"/>
              </a:rPr>
              <a:t>All injector realizations are based on the new INFN technology w/o brazing</a:t>
            </a:r>
            <a:endParaRPr lang="en-US" sz="1600" dirty="0">
              <a:sym typeface="Symbol" panose="05050102010706020507" pitchFamily="18" charset="2"/>
            </a:endParaRPr>
          </a:p>
        </p:txBody>
      </p:sp>
      <p:sp>
        <p:nvSpPr>
          <p:cNvPr id="8" name="Rettangolo 4">
            <a:extLst>
              <a:ext uri="{FF2B5EF4-FFF2-40B4-BE49-F238E27FC236}">
                <a16:creationId xmlns:a16="http://schemas.microsoft.com/office/drawing/2014/main" id="{C76244DC-A564-8916-C8E4-DA8302835B00}"/>
              </a:ext>
            </a:extLst>
          </p:cNvPr>
          <p:cNvSpPr/>
          <p:nvPr/>
        </p:nvSpPr>
        <p:spPr>
          <a:xfrm>
            <a:off x="201476" y="5028794"/>
            <a:ext cx="1664924" cy="646331"/>
          </a:xfrm>
          <a:prstGeom prst="rect">
            <a:avLst/>
          </a:prstGeom>
        </p:spPr>
        <p:txBody>
          <a:bodyPr wrap="square">
            <a:spAutoFit/>
          </a:bodyPr>
          <a:lstStyle/>
          <a:p>
            <a:pPr algn="just"/>
            <a:r>
              <a:rPr lang="en-GB" sz="1200" i="1" dirty="0"/>
              <a:t>D. Alesini et al., Phys. Rev. ST </a:t>
            </a:r>
            <a:r>
              <a:rPr lang="en-GB" sz="1200" i="1" dirty="0" err="1"/>
              <a:t>Accel</a:t>
            </a:r>
            <a:r>
              <a:rPr lang="en-GB" sz="1200" i="1" dirty="0"/>
              <a:t>. Beams 18, 092001 (2015)</a:t>
            </a:r>
          </a:p>
        </p:txBody>
      </p:sp>
      <p:sp>
        <p:nvSpPr>
          <p:cNvPr id="9" name="Rettangolo 5">
            <a:extLst>
              <a:ext uri="{FF2B5EF4-FFF2-40B4-BE49-F238E27FC236}">
                <a16:creationId xmlns:a16="http://schemas.microsoft.com/office/drawing/2014/main" id="{D719F8BC-CEF2-C1F1-9FA1-B27ECD13EF54}"/>
              </a:ext>
            </a:extLst>
          </p:cNvPr>
          <p:cNvSpPr/>
          <p:nvPr/>
        </p:nvSpPr>
        <p:spPr>
          <a:xfrm>
            <a:off x="1978290" y="5009326"/>
            <a:ext cx="1916662" cy="646331"/>
          </a:xfrm>
          <a:prstGeom prst="rect">
            <a:avLst/>
          </a:prstGeom>
        </p:spPr>
        <p:txBody>
          <a:bodyPr wrap="square">
            <a:spAutoFit/>
          </a:bodyPr>
          <a:lstStyle/>
          <a:p>
            <a:pPr algn="just"/>
            <a:r>
              <a:rPr lang="en-GB" sz="1200" i="1" dirty="0"/>
              <a:t>D. Alesini et al., PHYS. REV. ACCEL. BEAMS 21, 112001 (2018)</a:t>
            </a:r>
          </a:p>
        </p:txBody>
      </p:sp>
      <p:pic>
        <p:nvPicPr>
          <p:cNvPr id="10" name="Immagine 6">
            <a:extLst>
              <a:ext uri="{FF2B5EF4-FFF2-40B4-BE49-F238E27FC236}">
                <a16:creationId xmlns:a16="http://schemas.microsoft.com/office/drawing/2014/main" id="{E533D3D3-4CC2-4014-D0F0-EB5D7F7F1944}"/>
              </a:ext>
            </a:extLst>
          </p:cNvPr>
          <p:cNvPicPr/>
          <p:nvPr/>
        </p:nvPicPr>
        <p:blipFill rotWithShape="1">
          <a:blip r:embed="rId3" cstate="print">
            <a:extLst>
              <a:ext uri="{28A0092B-C50C-407E-A947-70E740481C1C}">
                <a14:useLocalDpi xmlns:a14="http://schemas.microsoft.com/office/drawing/2010/main" val="0"/>
              </a:ext>
            </a:extLst>
          </a:blip>
          <a:srcRect r="6171" b="23445"/>
          <a:stretch/>
        </p:blipFill>
        <p:spPr>
          <a:xfrm>
            <a:off x="206559" y="2839453"/>
            <a:ext cx="1670367" cy="2203003"/>
          </a:xfrm>
          <a:prstGeom prst="rect">
            <a:avLst/>
          </a:prstGeom>
        </p:spPr>
      </p:pic>
      <p:pic>
        <p:nvPicPr>
          <p:cNvPr id="11" name="Picture 3" descr="C:\Users\David\Desktop\ELI\GUN\foto\foto_test_bonn\Photo Bonn\Photo Bonn\Sam_0191_red.jpg">
            <a:extLst>
              <a:ext uri="{FF2B5EF4-FFF2-40B4-BE49-F238E27FC236}">
                <a16:creationId xmlns:a16="http://schemas.microsoft.com/office/drawing/2014/main" id="{2298F86C-83B1-08A0-DD38-33FD6A0067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79" t="41046" r="43098" b="7210"/>
          <a:stretch/>
        </p:blipFill>
        <p:spPr bwMode="auto">
          <a:xfrm>
            <a:off x="2008320" y="2858372"/>
            <a:ext cx="1911577" cy="2180484"/>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9">
            <a:extLst>
              <a:ext uri="{FF2B5EF4-FFF2-40B4-BE49-F238E27FC236}">
                <a16:creationId xmlns:a16="http://schemas.microsoft.com/office/drawing/2014/main" id="{255985FD-A868-C419-5C8B-14D5AAA1D1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301" b="22700"/>
          <a:stretch/>
        </p:blipFill>
        <p:spPr>
          <a:xfrm>
            <a:off x="4051713" y="2865831"/>
            <a:ext cx="1928876" cy="2164784"/>
          </a:xfrm>
          <a:prstGeom prst="rect">
            <a:avLst/>
          </a:prstGeom>
        </p:spPr>
      </p:pic>
      <p:sp>
        <p:nvSpPr>
          <p:cNvPr id="13" name="CasellaDiTesto 11">
            <a:extLst>
              <a:ext uri="{FF2B5EF4-FFF2-40B4-BE49-F238E27FC236}">
                <a16:creationId xmlns:a16="http://schemas.microsoft.com/office/drawing/2014/main" id="{6BFAED39-F93F-F950-9125-C1B9CBDA805A}"/>
              </a:ext>
            </a:extLst>
          </p:cNvPr>
          <p:cNvSpPr txBox="1"/>
          <p:nvPr/>
        </p:nvSpPr>
        <p:spPr>
          <a:xfrm>
            <a:off x="223123" y="5608996"/>
            <a:ext cx="1486304" cy="276999"/>
          </a:xfrm>
          <a:prstGeom prst="rect">
            <a:avLst/>
          </a:prstGeom>
          <a:noFill/>
        </p:spPr>
        <p:txBody>
          <a:bodyPr wrap="none" rtlCol="0">
            <a:spAutoFit/>
          </a:bodyPr>
          <a:lstStyle/>
          <a:p>
            <a:r>
              <a:rPr lang="en-GB" sz="1200" b="1" dirty="0"/>
              <a:t>In operation @UCLA</a:t>
            </a:r>
          </a:p>
        </p:txBody>
      </p:sp>
      <p:sp>
        <p:nvSpPr>
          <p:cNvPr id="14" name="CasellaDiTesto 12">
            <a:extLst>
              <a:ext uri="{FF2B5EF4-FFF2-40B4-BE49-F238E27FC236}">
                <a16:creationId xmlns:a16="http://schemas.microsoft.com/office/drawing/2014/main" id="{DFAF65ED-2C90-AF0F-B1C0-8136C2BBCA2A}"/>
              </a:ext>
            </a:extLst>
          </p:cNvPr>
          <p:cNvSpPr txBox="1"/>
          <p:nvPr/>
        </p:nvSpPr>
        <p:spPr>
          <a:xfrm>
            <a:off x="2060550" y="5593979"/>
            <a:ext cx="1519390" cy="276999"/>
          </a:xfrm>
          <a:prstGeom prst="rect">
            <a:avLst/>
          </a:prstGeom>
          <a:noFill/>
        </p:spPr>
        <p:txBody>
          <a:bodyPr wrap="none" rtlCol="0">
            <a:spAutoFit/>
          </a:bodyPr>
          <a:lstStyle/>
          <a:p>
            <a:r>
              <a:rPr lang="en-GB" sz="1200" b="1" dirty="0"/>
              <a:t>Tested at high power</a:t>
            </a:r>
          </a:p>
        </p:txBody>
      </p:sp>
      <p:sp>
        <p:nvSpPr>
          <p:cNvPr id="15" name="CasellaDiTesto 13">
            <a:extLst>
              <a:ext uri="{FF2B5EF4-FFF2-40B4-BE49-F238E27FC236}">
                <a16:creationId xmlns:a16="http://schemas.microsoft.com/office/drawing/2014/main" id="{0239EE24-CACA-333E-8F6F-35DFC0D50099}"/>
              </a:ext>
            </a:extLst>
          </p:cNvPr>
          <p:cNvSpPr txBox="1"/>
          <p:nvPr/>
        </p:nvSpPr>
        <p:spPr>
          <a:xfrm>
            <a:off x="4051713" y="5016584"/>
            <a:ext cx="1928877" cy="461665"/>
          </a:xfrm>
          <a:prstGeom prst="rect">
            <a:avLst/>
          </a:prstGeom>
          <a:noFill/>
        </p:spPr>
        <p:txBody>
          <a:bodyPr wrap="square" rtlCol="0">
            <a:spAutoFit/>
          </a:bodyPr>
          <a:lstStyle/>
          <a:p>
            <a:r>
              <a:rPr lang="en-GB" sz="1200" b="1" dirty="0"/>
              <a:t>Built and in operation @ CERN (2020)</a:t>
            </a:r>
          </a:p>
        </p:txBody>
      </p:sp>
      <p:sp>
        <p:nvSpPr>
          <p:cNvPr id="16" name="CasellaDiTesto 15">
            <a:extLst>
              <a:ext uri="{FF2B5EF4-FFF2-40B4-BE49-F238E27FC236}">
                <a16:creationId xmlns:a16="http://schemas.microsoft.com/office/drawing/2014/main" id="{052307D7-7804-5CBD-48F5-6488494C109E}"/>
              </a:ext>
            </a:extLst>
          </p:cNvPr>
          <p:cNvSpPr txBox="1"/>
          <p:nvPr/>
        </p:nvSpPr>
        <p:spPr>
          <a:xfrm>
            <a:off x="669341" y="2569909"/>
            <a:ext cx="656846" cy="307777"/>
          </a:xfrm>
          <a:prstGeom prst="rect">
            <a:avLst/>
          </a:prstGeom>
          <a:noFill/>
        </p:spPr>
        <p:txBody>
          <a:bodyPr wrap="none" rtlCol="0">
            <a:spAutoFit/>
          </a:bodyPr>
          <a:lstStyle/>
          <a:p>
            <a:r>
              <a:rPr lang="en-GB" sz="1400" b="1" dirty="0"/>
              <a:t>SPARC</a:t>
            </a:r>
          </a:p>
        </p:txBody>
      </p:sp>
      <p:sp>
        <p:nvSpPr>
          <p:cNvPr id="17" name="CasellaDiTesto 16">
            <a:extLst>
              <a:ext uri="{FF2B5EF4-FFF2-40B4-BE49-F238E27FC236}">
                <a16:creationId xmlns:a16="http://schemas.microsoft.com/office/drawing/2014/main" id="{F3A8EE79-BC2D-7998-98A4-1C1200A4E77B}"/>
              </a:ext>
            </a:extLst>
          </p:cNvPr>
          <p:cNvSpPr txBox="1"/>
          <p:nvPr/>
        </p:nvSpPr>
        <p:spPr>
          <a:xfrm>
            <a:off x="2622475" y="2535256"/>
            <a:ext cx="665567" cy="307777"/>
          </a:xfrm>
          <a:prstGeom prst="rect">
            <a:avLst/>
          </a:prstGeom>
          <a:noFill/>
        </p:spPr>
        <p:txBody>
          <a:bodyPr wrap="none" rtlCol="0">
            <a:spAutoFit/>
          </a:bodyPr>
          <a:lstStyle/>
          <a:p>
            <a:r>
              <a:rPr lang="en-GB" sz="1400" b="1" dirty="0"/>
              <a:t>ELI-NP</a:t>
            </a:r>
          </a:p>
        </p:txBody>
      </p:sp>
      <p:sp>
        <p:nvSpPr>
          <p:cNvPr id="18" name="CasellaDiTesto 17">
            <a:extLst>
              <a:ext uri="{FF2B5EF4-FFF2-40B4-BE49-F238E27FC236}">
                <a16:creationId xmlns:a16="http://schemas.microsoft.com/office/drawing/2014/main" id="{CF5149F0-9B14-2404-7312-FDE31400BF40}"/>
              </a:ext>
            </a:extLst>
          </p:cNvPr>
          <p:cNvSpPr txBox="1"/>
          <p:nvPr/>
        </p:nvSpPr>
        <p:spPr>
          <a:xfrm>
            <a:off x="4370476" y="2535256"/>
            <a:ext cx="1205202" cy="307777"/>
          </a:xfrm>
          <a:prstGeom prst="rect">
            <a:avLst/>
          </a:prstGeom>
          <a:noFill/>
        </p:spPr>
        <p:txBody>
          <a:bodyPr wrap="none" rtlCol="0">
            <a:spAutoFit/>
          </a:bodyPr>
          <a:lstStyle/>
          <a:p>
            <a:r>
              <a:rPr lang="en-GB" sz="1400" b="1" dirty="0"/>
              <a:t>CLEAR (CERN)</a:t>
            </a:r>
          </a:p>
        </p:txBody>
      </p:sp>
      <p:sp>
        <p:nvSpPr>
          <p:cNvPr id="19" name="CasellaDiTesto 18">
            <a:extLst>
              <a:ext uri="{FF2B5EF4-FFF2-40B4-BE49-F238E27FC236}">
                <a16:creationId xmlns:a16="http://schemas.microsoft.com/office/drawing/2014/main" id="{ECF4BA8A-95AD-B259-B65B-9F0DF9376F1F}"/>
              </a:ext>
            </a:extLst>
          </p:cNvPr>
          <p:cNvSpPr txBox="1"/>
          <p:nvPr/>
        </p:nvSpPr>
        <p:spPr>
          <a:xfrm>
            <a:off x="6342708" y="2509722"/>
            <a:ext cx="1442318" cy="307777"/>
          </a:xfrm>
          <a:prstGeom prst="rect">
            <a:avLst/>
          </a:prstGeom>
          <a:noFill/>
        </p:spPr>
        <p:txBody>
          <a:bodyPr wrap="none" rtlCol="0">
            <a:spAutoFit/>
          </a:bodyPr>
          <a:lstStyle/>
          <a:p>
            <a:r>
              <a:rPr lang="en-GB" sz="1400" b="1" dirty="0"/>
              <a:t>NEW SPARC_LAB</a:t>
            </a:r>
          </a:p>
        </p:txBody>
      </p:sp>
      <p:pic>
        <p:nvPicPr>
          <p:cNvPr id="20" name="Immagine 1">
            <a:extLst>
              <a:ext uri="{FF2B5EF4-FFF2-40B4-BE49-F238E27FC236}">
                <a16:creationId xmlns:a16="http://schemas.microsoft.com/office/drawing/2014/main" id="{2D4A252B-4D7B-6486-F8CF-DCC5AF3B71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702" r="30140"/>
          <a:stretch/>
        </p:blipFill>
        <p:spPr>
          <a:xfrm>
            <a:off x="6112405" y="2861562"/>
            <a:ext cx="1900499" cy="2177294"/>
          </a:xfrm>
          <a:prstGeom prst="rect">
            <a:avLst/>
          </a:prstGeom>
        </p:spPr>
      </p:pic>
      <p:sp>
        <p:nvSpPr>
          <p:cNvPr id="21" name="CasellaDiTesto 22">
            <a:extLst>
              <a:ext uri="{FF2B5EF4-FFF2-40B4-BE49-F238E27FC236}">
                <a16:creationId xmlns:a16="http://schemas.microsoft.com/office/drawing/2014/main" id="{BA1A100F-F804-7E0D-3560-37932C9096D8}"/>
              </a:ext>
            </a:extLst>
          </p:cNvPr>
          <p:cNvSpPr txBox="1"/>
          <p:nvPr/>
        </p:nvSpPr>
        <p:spPr>
          <a:xfrm>
            <a:off x="10323724" y="2390462"/>
            <a:ext cx="1705981" cy="523220"/>
          </a:xfrm>
          <a:prstGeom prst="rect">
            <a:avLst/>
          </a:prstGeom>
          <a:noFill/>
        </p:spPr>
        <p:txBody>
          <a:bodyPr wrap="square" rtlCol="0">
            <a:spAutoFit/>
          </a:bodyPr>
          <a:lstStyle/>
          <a:p>
            <a:pPr algn="ctr"/>
            <a:r>
              <a:rPr lang="en-GB" sz="1400" b="1" dirty="0"/>
              <a:t>C BAND (I.FAST/TUAREG) </a:t>
            </a:r>
          </a:p>
        </p:txBody>
      </p:sp>
      <p:sp>
        <p:nvSpPr>
          <p:cNvPr id="22" name="CasellaDiTesto 23">
            <a:extLst>
              <a:ext uri="{FF2B5EF4-FFF2-40B4-BE49-F238E27FC236}">
                <a16:creationId xmlns:a16="http://schemas.microsoft.com/office/drawing/2014/main" id="{25AFD113-2EF9-80A6-2DC0-86DAA2FC83C3}"/>
              </a:ext>
            </a:extLst>
          </p:cNvPr>
          <p:cNvSpPr txBox="1"/>
          <p:nvPr/>
        </p:nvSpPr>
        <p:spPr>
          <a:xfrm>
            <a:off x="10493667" y="5052177"/>
            <a:ext cx="1243754" cy="461665"/>
          </a:xfrm>
          <a:prstGeom prst="rect">
            <a:avLst/>
          </a:prstGeom>
          <a:noFill/>
        </p:spPr>
        <p:txBody>
          <a:bodyPr wrap="square" rtlCol="0">
            <a:spAutoFit/>
          </a:bodyPr>
          <a:lstStyle/>
          <a:p>
            <a:r>
              <a:rPr lang="en-GB" sz="1200" b="1" dirty="0"/>
              <a:t>Successfully tested @ PSI</a:t>
            </a:r>
          </a:p>
        </p:txBody>
      </p:sp>
      <p:sp>
        <p:nvSpPr>
          <p:cNvPr id="23" name="Parentesi graffa aperta 24">
            <a:extLst>
              <a:ext uri="{FF2B5EF4-FFF2-40B4-BE49-F238E27FC236}">
                <a16:creationId xmlns:a16="http://schemas.microsoft.com/office/drawing/2014/main" id="{A71E5A60-8855-B750-432D-7EF2449AD979}"/>
              </a:ext>
            </a:extLst>
          </p:cNvPr>
          <p:cNvSpPr/>
          <p:nvPr/>
        </p:nvSpPr>
        <p:spPr>
          <a:xfrm rot="16200000">
            <a:off x="3930838" y="1923633"/>
            <a:ext cx="328904" cy="7976824"/>
          </a:xfrm>
          <a:prstGeom prst="leftBrace">
            <a:avLst>
              <a:gd name="adj1" fmla="val 8333"/>
              <a:gd name="adj2" fmla="val 50489"/>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4" name="CasellaDiTesto 25">
            <a:extLst>
              <a:ext uri="{FF2B5EF4-FFF2-40B4-BE49-F238E27FC236}">
                <a16:creationId xmlns:a16="http://schemas.microsoft.com/office/drawing/2014/main" id="{76FE9E65-E293-9949-22C3-8F399025F64E}"/>
              </a:ext>
            </a:extLst>
          </p:cNvPr>
          <p:cNvSpPr txBox="1"/>
          <p:nvPr/>
        </p:nvSpPr>
        <p:spPr>
          <a:xfrm>
            <a:off x="3821019" y="6038511"/>
            <a:ext cx="1412566" cy="338554"/>
          </a:xfrm>
          <a:prstGeom prst="rect">
            <a:avLst/>
          </a:prstGeom>
          <a:solidFill>
            <a:srgbClr val="FFC000"/>
          </a:solidFill>
        </p:spPr>
        <p:txBody>
          <a:bodyPr wrap="none" rtlCol="0">
            <a:spAutoFit/>
          </a:bodyPr>
          <a:lstStyle/>
          <a:p>
            <a:r>
              <a:rPr lang="en-US" sz="1600" dirty="0"/>
              <a:t>S Band (3 GHz)</a:t>
            </a:r>
          </a:p>
        </p:txBody>
      </p:sp>
      <p:sp>
        <p:nvSpPr>
          <p:cNvPr id="25" name="Parentesi graffa aperta 26">
            <a:extLst>
              <a:ext uri="{FF2B5EF4-FFF2-40B4-BE49-F238E27FC236}">
                <a16:creationId xmlns:a16="http://schemas.microsoft.com/office/drawing/2014/main" id="{78F02517-D3CE-1568-DCC9-B0A1A846AB18}"/>
              </a:ext>
            </a:extLst>
          </p:cNvPr>
          <p:cNvSpPr/>
          <p:nvPr/>
        </p:nvSpPr>
        <p:spPr>
          <a:xfrm rot="16200000">
            <a:off x="11031275" y="5079143"/>
            <a:ext cx="328904" cy="1632355"/>
          </a:xfrm>
          <a:prstGeom prst="leftBrace">
            <a:avLst>
              <a:gd name="adj1" fmla="val 8333"/>
              <a:gd name="adj2" fmla="val 50489"/>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6" name="CasellaDiTesto 28">
            <a:extLst>
              <a:ext uri="{FF2B5EF4-FFF2-40B4-BE49-F238E27FC236}">
                <a16:creationId xmlns:a16="http://schemas.microsoft.com/office/drawing/2014/main" id="{DBE90E44-55AD-ED84-CFA0-E7C36F313DCD}"/>
              </a:ext>
            </a:extLst>
          </p:cNvPr>
          <p:cNvSpPr txBox="1"/>
          <p:nvPr/>
        </p:nvSpPr>
        <p:spPr>
          <a:xfrm>
            <a:off x="10357844" y="6090695"/>
            <a:ext cx="1834156" cy="338554"/>
          </a:xfrm>
          <a:prstGeom prst="rect">
            <a:avLst/>
          </a:prstGeom>
          <a:solidFill>
            <a:srgbClr val="FFC000"/>
          </a:solidFill>
        </p:spPr>
        <p:txBody>
          <a:bodyPr wrap="none" rtlCol="0">
            <a:spAutoFit/>
          </a:bodyPr>
          <a:lstStyle/>
          <a:p>
            <a:r>
              <a:rPr lang="en-US" sz="1600" dirty="0"/>
              <a:t>C Band (5.712 GHz)</a:t>
            </a:r>
          </a:p>
        </p:txBody>
      </p:sp>
      <p:sp>
        <p:nvSpPr>
          <p:cNvPr id="27" name="CasellaDiTesto 10">
            <a:extLst>
              <a:ext uri="{FF2B5EF4-FFF2-40B4-BE49-F238E27FC236}">
                <a16:creationId xmlns:a16="http://schemas.microsoft.com/office/drawing/2014/main" id="{E1382EEB-8F2D-8239-1807-F9B6A0E47F96}"/>
              </a:ext>
            </a:extLst>
          </p:cNvPr>
          <p:cNvSpPr txBox="1"/>
          <p:nvPr/>
        </p:nvSpPr>
        <p:spPr>
          <a:xfrm>
            <a:off x="6119865" y="5029170"/>
            <a:ext cx="1966591" cy="461665"/>
          </a:xfrm>
          <a:prstGeom prst="rect">
            <a:avLst/>
          </a:prstGeom>
          <a:noFill/>
        </p:spPr>
        <p:txBody>
          <a:bodyPr wrap="square">
            <a:spAutoFit/>
          </a:bodyPr>
          <a:lstStyle/>
          <a:p>
            <a:r>
              <a:rPr lang="en-US" sz="1200" i="1" dirty="0"/>
              <a:t>V. </a:t>
            </a:r>
            <a:r>
              <a:rPr lang="en-US" sz="1200" i="1" dirty="0" err="1"/>
              <a:t>Shpakov</a:t>
            </a:r>
            <a:r>
              <a:rPr lang="en-US" sz="1200" i="1" dirty="0"/>
              <a:t> et al.,  et al 2022 JINST 17 P12022 (2022)</a:t>
            </a:r>
          </a:p>
        </p:txBody>
      </p:sp>
      <p:sp>
        <p:nvSpPr>
          <p:cNvPr id="28" name="CasellaDiTesto 27">
            <a:extLst>
              <a:ext uri="{FF2B5EF4-FFF2-40B4-BE49-F238E27FC236}">
                <a16:creationId xmlns:a16="http://schemas.microsoft.com/office/drawing/2014/main" id="{40D31CD7-266E-E42D-AE01-F340A9F7F3F3}"/>
              </a:ext>
            </a:extLst>
          </p:cNvPr>
          <p:cNvSpPr txBox="1"/>
          <p:nvPr/>
        </p:nvSpPr>
        <p:spPr>
          <a:xfrm>
            <a:off x="6516830" y="5445895"/>
            <a:ext cx="1048300" cy="461665"/>
          </a:xfrm>
          <a:prstGeom prst="rect">
            <a:avLst/>
          </a:prstGeom>
          <a:noFill/>
        </p:spPr>
        <p:txBody>
          <a:bodyPr wrap="none" rtlCol="0">
            <a:spAutoFit/>
          </a:bodyPr>
          <a:lstStyle/>
          <a:p>
            <a:r>
              <a:rPr lang="en-GB" sz="1200" b="1" dirty="0"/>
              <a:t>In operation </a:t>
            </a:r>
          </a:p>
          <a:p>
            <a:r>
              <a:rPr lang="en-GB" sz="1200" b="1" dirty="0"/>
              <a:t>@SPARC_LAB</a:t>
            </a:r>
          </a:p>
        </p:txBody>
      </p:sp>
      <p:pic>
        <p:nvPicPr>
          <p:cNvPr id="29" name="Immagine 30" descr="Immagine che contiene macchina, ingegneria, industria, fabbrica&#10;&#10;Descrizione generata automaticamente">
            <a:extLst>
              <a:ext uri="{FF2B5EF4-FFF2-40B4-BE49-F238E27FC236}">
                <a16:creationId xmlns:a16="http://schemas.microsoft.com/office/drawing/2014/main" id="{D730BB8B-CB2A-33BD-3647-507161BE5E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890" t="-1297" r="26227" b="639"/>
          <a:stretch/>
        </p:blipFill>
        <p:spPr>
          <a:xfrm>
            <a:off x="10314729" y="2906008"/>
            <a:ext cx="1714976" cy="2169767"/>
          </a:xfrm>
          <a:prstGeom prst="rect">
            <a:avLst/>
          </a:prstGeom>
        </p:spPr>
      </p:pic>
      <p:sp>
        <p:nvSpPr>
          <p:cNvPr id="30" name="CasellaDiTesto 14">
            <a:extLst>
              <a:ext uri="{FF2B5EF4-FFF2-40B4-BE49-F238E27FC236}">
                <a16:creationId xmlns:a16="http://schemas.microsoft.com/office/drawing/2014/main" id="{83C7BE20-8179-6105-1456-AA0082D3B854}"/>
              </a:ext>
            </a:extLst>
          </p:cNvPr>
          <p:cNvSpPr txBox="1"/>
          <p:nvPr/>
        </p:nvSpPr>
        <p:spPr>
          <a:xfrm>
            <a:off x="10418064" y="5405149"/>
            <a:ext cx="1611641" cy="646331"/>
          </a:xfrm>
          <a:prstGeom prst="rect">
            <a:avLst/>
          </a:prstGeom>
          <a:noFill/>
        </p:spPr>
        <p:txBody>
          <a:bodyPr wrap="square">
            <a:spAutoFit/>
          </a:bodyPr>
          <a:lstStyle/>
          <a:p>
            <a:r>
              <a:rPr lang="en-US" sz="1200" i="1" dirty="0"/>
              <a:t>A. </a:t>
            </a:r>
            <a:r>
              <a:rPr lang="en-US" sz="1200" i="1" dirty="0" err="1"/>
              <a:t>Giribono</a:t>
            </a:r>
            <a:r>
              <a:rPr lang="en-US" sz="1200" i="1" dirty="0"/>
              <a:t> PRAB 26, 083402, 2023</a:t>
            </a:r>
          </a:p>
          <a:p>
            <a:endParaRPr lang="en-US" sz="1200" i="1" dirty="0"/>
          </a:p>
        </p:txBody>
      </p:sp>
      <p:sp>
        <p:nvSpPr>
          <p:cNvPr id="31" name="Freccia a destra 20">
            <a:extLst>
              <a:ext uri="{FF2B5EF4-FFF2-40B4-BE49-F238E27FC236}">
                <a16:creationId xmlns:a16="http://schemas.microsoft.com/office/drawing/2014/main" id="{2BF7807D-AF79-D825-45D6-CA57AF8A754D}"/>
              </a:ext>
            </a:extLst>
          </p:cNvPr>
          <p:cNvSpPr/>
          <p:nvPr/>
        </p:nvSpPr>
        <p:spPr>
          <a:xfrm>
            <a:off x="8562109" y="3592955"/>
            <a:ext cx="1246910" cy="7600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ooter Placeholder 4">
            <a:extLst>
              <a:ext uri="{FF2B5EF4-FFF2-40B4-BE49-F238E27FC236}">
                <a16:creationId xmlns:a16="http://schemas.microsoft.com/office/drawing/2014/main" id="{34BCCF9E-F1EA-5C74-E305-659A189A0AAE}"/>
              </a:ext>
            </a:extLst>
          </p:cNvPr>
          <p:cNvSpPr>
            <a:spLocks noGrp="1"/>
          </p:cNvSpPr>
          <p:nvPr>
            <p:ph type="ftr" sz="quarter" idx="13"/>
          </p:nvPr>
        </p:nvSpPr>
        <p:spPr>
          <a:xfrm>
            <a:off x="410543" y="6462572"/>
            <a:ext cx="4636585" cy="365125"/>
          </a:xfrm>
        </p:spPr>
        <p:txBody>
          <a:bodyPr/>
          <a:lstStyle/>
          <a:p>
            <a:pPr algn="l"/>
            <a:r>
              <a:rPr lang="en-GB" dirty="0"/>
              <a:t>David Alesini, </a:t>
            </a:r>
            <a:r>
              <a:rPr lang="en-US" dirty="0"/>
              <a:t>PACRI kick-off meeting, 12-14 March 2025, Trieste, Italy.</a:t>
            </a:r>
            <a:endParaRPr lang="en-GB" dirty="0"/>
          </a:p>
        </p:txBody>
      </p:sp>
    </p:spTree>
    <p:extLst>
      <p:ext uri="{BB962C8B-B14F-4D97-AF65-F5344CB8AC3E}">
        <p14:creationId xmlns:p14="http://schemas.microsoft.com/office/powerpoint/2010/main" val="18495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animBg="1"/>
      <p:bldP spid="26" grpId="0" animBg="1"/>
      <p:bldP spid="30"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7A46D-8974-C54A-8FF2-D9467C5027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C40B42-10EF-2FC2-3FB8-CCDCFE1C8E7D}"/>
              </a:ext>
            </a:extLst>
          </p:cNvPr>
          <p:cNvSpPr>
            <a:spLocks noGrp="1"/>
          </p:cNvSpPr>
          <p:nvPr>
            <p:ph type="title"/>
          </p:nvPr>
        </p:nvSpPr>
        <p:spPr/>
        <p:txBody>
          <a:bodyPr/>
          <a:lstStyle/>
          <a:p>
            <a:r>
              <a:rPr lang="en-GB" dirty="0"/>
              <a:t>BOC MAIN PARAMETERS</a:t>
            </a:r>
          </a:p>
        </p:txBody>
      </p:sp>
      <p:sp>
        <p:nvSpPr>
          <p:cNvPr id="4" name="Slide Number Placeholder 3">
            <a:extLst>
              <a:ext uri="{FF2B5EF4-FFF2-40B4-BE49-F238E27FC236}">
                <a16:creationId xmlns:a16="http://schemas.microsoft.com/office/drawing/2014/main" id="{EE1CE70B-3989-721D-E869-CC3291B0E355}"/>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5" name="Footer Placeholder 4">
            <a:extLst>
              <a:ext uri="{FF2B5EF4-FFF2-40B4-BE49-F238E27FC236}">
                <a16:creationId xmlns:a16="http://schemas.microsoft.com/office/drawing/2014/main" id="{41997DEB-DB8F-7006-85FE-BD4D55AB9FE2}"/>
              </a:ext>
            </a:extLst>
          </p:cNvPr>
          <p:cNvSpPr>
            <a:spLocks noGrp="1"/>
          </p:cNvSpPr>
          <p:nvPr>
            <p:ph type="ftr" sz="quarter" idx="13"/>
          </p:nvPr>
        </p:nvSpPr>
        <p:spPr>
          <a:xfrm>
            <a:off x="410544" y="6462572"/>
            <a:ext cx="4995174" cy="365125"/>
          </a:xfrm>
        </p:spPr>
        <p:txBody>
          <a:bodyPr/>
          <a:lstStyle/>
          <a:p>
            <a:pPr algn="l"/>
            <a:r>
              <a:rPr lang="en-GB" dirty="0"/>
              <a:t>David Alesini, </a:t>
            </a:r>
            <a:r>
              <a:rPr lang="en-US" dirty="0"/>
              <a:t>PACRI kick-off meeting, 12-14 March 2025, Trieste, Italy.</a:t>
            </a:r>
            <a:endParaRPr lang="en-GB" dirty="0"/>
          </a:p>
        </p:txBody>
      </p:sp>
      <p:sp>
        <p:nvSpPr>
          <p:cNvPr id="2" name="CasellaDiTesto 6">
            <a:extLst>
              <a:ext uri="{FF2B5EF4-FFF2-40B4-BE49-F238E27FC236}">
                <a16:creationId xmlns:a16="http://schemas.microsoft.com/office/drawing/2014/main" id="{3DDF9CA1-4C6F-D4AF-C40D-02D95498DD89}"/>
              </a:ext>
            </a:extLst>
          </p:cNvPr>
          <p:cNvSpPr txBox="1"/>
          <p:nvPr/>
        </p:nvSpPr>
        <p:spPr>
          <a:xfrm>
            <a:off x="143435" y="1090847"/>
            <a:ext cx="4679043" cy="3964162"/>
          </a:xfrm>
          <a:prstGeom prst="rect">
            <a:avLst/>
          </a:prstGeom>
          <a:noFill/>
        </p:spPr>
        <p:txBody>
          <a:bodyPr wrap="square">
            <a:spAutoFit/>
          </a:bodyPr>
          <a:lstStyle/>
          <a:p>
            <a:pPr marL="285750" indent="-285750" algn="just">
              <a:lnSpc>
                <a:spcPct val="90000"/>
              </a:lnSpc>
              <a:spcBef>
                <a:spcPts val="1000"/>
              </a:spcBef>
              <a:buClr>
                <a:srgbClr val="4196B4"/>
              </a:buClr>
              <a:buFont typeface="Cambria Math" panose="02040503050406030204" pitchFamily="18" charset="0"/>
              <a:buChar char="»"/>
            </a:pPr>
            <a:r>
              <a:rPr lang="en-US" altLang="it-IT" sz="1600" b="1" dirty="0"/>
              <a:t>BOC-type</a:t>
            </a:r>
            <a:r>
              <a:rPr lang="en-US" altLang="it-IT" sz="1600" dirty="0"/>
              <a:t> pulse compressors have been proposed and adopted at </a:t>
            </a:r>
            <a:r>
              <a:rPr lang="en-US" altLang="it-IT" sz="1600" b="1" dirty="0"/>
              <a:t>CERN</a:t>
            </a:r>
            <a:r>
              <a:rPr lang="en-US" altLang="it-IT" sz="1600" dirty="0"/>
              <a:t> (</a:t>
            </a:r>
            <a:r>
              <a:rPr lang="en-US" altLang="it-IT" sz="1600" dirty="0" err="1"/>
              <a:t>Syratchev</a:t>
            </a:r>
            <a:r>
              <a:rPr lang="en-US" altLang="it-IT" sz="1600" dirty="0"/>
              <a:t> et al…, S Band)</a:t>
            </a:r>
          </a:p>
          <a:p>
            <a:pPr marL="285750" indent="-285750" algn="just">
              <a:lnSpc>
                <a:spcPct val="90000"/>
              </a:lnSpc>
              <a:spcBef>
                <a:spcPts val="1000"/>
              </a:spcBef>
              <a:buClr>
                <a:srgbClr val="4196B4"/>
              </a:buClr>
              <a:buFont typeface="Cambria Math" panose="02040503050406030204" pitchFamily="18" charset="0"/>
              <a:buChar char="»"/>
            </a:pPr>
            <a:r>
              <a:rPr lang="en-US" altLang="it-IT" sz="1600" b="1" dirty="0"/>
              <a:t>PSI</a:t>
            </a:r>
            <a:r>
              <a:rPr lang="en-US" altLang="it-IT" sz="1600" dirty="0"/>
              <a:t> developed </a:t>
            </a:r>
            <a:r>
              <a:rPr lang="en-US" altLang="it-IT" sz="1600" b="1" dirty="0"/>
              <a:t>C-band and X </a:t>
            </a:r>
            <a:r>
              <a:rPr lang="en-US" altLang="it-IT" sz="1600" dirty="0"/>
              <a:t>band pulse compressors brazed (</a:t>
            </a:r>
            <a:r>
              <a:rPr lang="en-US" altLang="it-IT" sz="1600" dirty="0" err="1"/>
              <a:t>SwissFeL</a:t>
            </a:r>
            <a:r>
              <a:rPr lang="en-US" altLang="it-IT" sz="1600" dirty="0"/>
              <a:t>): brazed</a:t>
            </a:r>
          </a:p>
          <a:p>
            <a:pPr marL="285750" indent="-285750" algn="just">
              <a:lnSpc>
                <a:spcPct val="90000"/>
              </a:lnSpc>
              <a:spcBef>
                <a:spcPts val="1000"/>
              </a:spcBef>
              <a:buClr>
                <a:srgbClr val="4196B4"/>
              </a:buClr>
              <a:buFont typeface="Cambria Math" panose="02040503050406030204" pitchFamily="18" charset="0"/>
              <a:buChar char="»"/>
            </a:pPr>
            <a:r>
              <a:rPr lang="en-US" altLang="it-IT" sz="1600" dirty="0"/>
              <a:t>We are developing a </a:t>
            </a:r>
            <a:r>
              <a:rPr lang="en-US" altLang="it-IT" sz="1600" b="1" dirty="0">
                <a:solidFill>
                  <a:srgbClr val="0000FF"/>
                </a:solidFill>
              </a:rPr>
              <a:t>new design for X-band BOC</a:t>
            </a:r>
            <a:r>
              <a:rPr lang="en-US" altLang="it-IT" sz="1600" dirty="0"/>
              <a:t> that implements the INFN-LNF </a:t>
            </a:r>
            <a:r>
              <a:rPr lang="en-US" altLang="it-IT" sz="1600" b="1" dirty="0">
                <a:highlight>
                  <a:srgbClr val="FFFF00"/>
                </a:highlight>
              </a:rPr>
              <a:t>brazing-free technology</a:t>
            </a:r>
            <a:r>
              <a:rPr lang="en-US" altLang="it-IT" sz="1600" dirty="0"/>
              <a:t> and allow operation at </a:t>
            </a:r>
            <a:r>
              <a:rPr lang="en-US" altLang="it-IT" sz="1600" b="1" dirty="0">
                <a:highlight>
                  <a:srgbClr val="FFFF00"/>
                </a:highlight>
              </a:rPr>
              <a:t>400 Hz.</a:t>
            </a:r>
          </a:p>
          <a:p>
            <a:pPr marL="285750" indent="-285750" algn="just">
              <a:lnSpc>
                <a:spcPct val="90000"/>
              </a:lnSpc>
              <a:spcBef>
                <a:spcPts val="1000"/>
              </a:spcBef>
              <a:buClr>
                <a:srgbClr val="4196B4"/>
              </a:buClr>
              <a:buFont typeface="Cambria Math" panose="02040503050406030204" pitchFamily="18" charset="0"/>
              <a:buChar char="»"/>
            </a:pPr>
            <a:r>
              <a:rPr lang="en-US" altLang="it-IT" sz="1600" dirty="0"/>
              <a:t>The </a:t>
            </a:r>
            <a:r>
              <a:rPr lang="en-US" altLang="it-IT" sz="1600" b="1" dirty="0">
                <a:solidFill>
                  <a:srgbClr val="0000FF"/>
                </a:solidFill>
              </a:rPr>
              <a:t>brazing free or “clamping” technology</a:t>
            </a:r>
            <a:r>
              <a:rPr lang="en-US" altLang="it-IT" sz="1600" dirty="0"/>
              <a:t> is based on the use of </a:t>
            </a:r>
            <a:r>
              <a:rPr lang="en-US" altLang="it-IT" sz="1600" b="1" dirty="0">
                <a:solidFill>
                  <a:srgbClr val="0000FF"/>
                </a:solidFill>
              </a:rPr>
              <a:t>special RF/vacuum gaskets </a:t>
            </a:r>
          </a:p>
          <a:p>
            <a:pPr marL="285750" indent="-285750" algn="just">
              <a:lnSpc>
                <a:spcPct val="90000"/>
              </a:lnSpc>
              <a:spcBef>
                <a:spcPts val="1000"/>
              </a:spcBef>
              <a:buClr>
                <a:srgbClr val="4196B4"/>
              </a:buClr>
              <a:buFont typeface="Cambria Math" panose="02040503050406030204" pitchFamily="18" charset="0"/>
              <a:buChar char="»"/>
            </a:pPr>
            <a:r>
              <a:rPr lang="en-US" altLang="it-IT" sz="1600" dirty="0"/>
              <a:t>The choice of the mode to increase the Q</a:t>
            </a:r>
            <a:r>
              <a:rPr lang="en-US" altLang="it-IT" sz="1600" baseline="-25000" dirty="0"/>
              <a:t>0</a:t>
            </a:r>
            <a:r>
              <a:rPr lang="en-US" altLang="it-IT" sz="1600" dirty="0"/>
              <a:t> keeping the size of the BOC reasonable. </a:t>
            </a:r>
          </a:p>
          <a:p>
            <a:pPr marL="285750" indent="-285750" algn="just">
              <a:lnSpc>
                <a:spcPct val="90000"/>
              </a:lnSpc>
              <a:spcBef>
                <a:spcPts val="1000"/>
              </a:spcBef>
              <a:buClr>
                <a:srgbClr val="4196B4"/>
              </a:buClr>
              <a:buFont typeface="Cambria Math" panose="02040503050406030204" pitchFamily="18" charset="0"/>
              <a:buChar char="»"/>
            </a:pPr>
            <a:r>
              <a:rPr lang="en-US" altLang="it-IT" sz="1600" dirty="0"/>
              <a:t>EM design has to be optimized</a:t>
            </a:r>
            <a:endParaRPr lang="en-US" altLang="it-IT" sz="1600" b="1" i="1" dirty="0">
              <a:solidFill>
                <a:srgbClr val="00B050"/>
              </a:solidFill>
            </a:endParaRPr>
          </a:p>
          <a:p>
            <a:pPr marL="285750" indent="-285750" algn="just">
              <a:lnSpc>
                <a:spcPct val="90000"/>
              </a:lnSpc>
              <a:spcBef>
                <a:spcPts val="1000"/>
              </a:spcBef>
              <a:buClr>
                <a:srgbClr val="4196B4"/>
              </a:buClr>
              <a:buFont typeface="Cambria Math" panose="02040503050406030204" pitchFamily="18" charset="0"/>
              <a:buChar char="»"/>
            </a:pPr>
            <a:r>
              <a:rPr lang="en-US" altLang="it-IT" sz="1600" dirty="0"/>
              <a:t>The mechanical design and cooling system design has to be done</a:t>
            </a:r>
          </a:p>
        </p:txBody>
      </p:sp>
      <p:graphicFrame>
        <p:nvGraphicFramePr>
          <p:cNvPr id="6" name="Tabella 11">
            <a:extLst>
              <a:ext uri="{FF2B5EF4-FFF2-40B4-BE49-F238E27FC236}">
                <a16:creationId xmlns:a16="http://schemas.microsoft.com/office/drawing/2014/main" id="{7FEFA39D-51C0-2F04-4CE0-3BB45A4C16A6}"/>
              </a:ext>
            </a:extLst>
          </p:cNvPr>
          <p:cNvGraphicFramePr>
            <a:graphicFrameLocks noGrp="1"/>
          </p:cNvGraphicFramePr>
          <p:nvPr>
            <p:extLst>
              <p:ext uri="{D42A27DB-BD31-4B8C-83A1-F6EECF244321}">
                <p14:modId xmlns:p14="http://schemas.microsoft.com/office/powerpoint/2010/main" val="1771512725"/>
              </p:ext>
            </p:extLst>
          </p:nvPr>
        </p:nvGraphicFramePr>
        <p:xfrm>
          <a:off x="9082341" y="1096260"/>
          <a:ext cx="3109659" cy="1898376"/>
        </p:xfrm>
        <a:graphic>
          <a:graphicData uri="http://schemas.openxmlformats.org/drawingml/2006/table">
            <a:tbl>
              <a:tblPr firstRow="1" bandRow="1">
                <a:tableStyleId>{5940675A-B579-460E-94D1-54222C63F5DA}</a:tableStyleId>
              </a:tblPr>
              <a:tblGrid>
                <a:gridCol w="1538224">
                  <a:extLst>
                    <a:ext uri="{9D8B030D-6E8A-4147-A177-3AD203B41FA5}">
                      <a16:colId xmlns:a16="http://schemas.microsoft.com/office/drawing/2014/main" val="1178025177"/>
                    </a:ext>
                  </a:extLst>
                </a:gridCol>
                <a:gridCol w="1571435">
                  <a:extLst>
                    <a:ext uri="{9D8B030D-6E8A-4147-A177-3AD203B41FA5}">
                      <a16:colId xmlns:a16="http://schemas.microsoft.com/office/drawing/2014/main" val="3332432127"/>
                    </a:ext>
                  </a:extLst>
                </a:gridCol>
              </a:tblGrid>
              <a:tr h="316396">
                <a:tc>
                  <a:txBody>
                    <a:bodyPr/>
                    <a:lstStyle/>
                    <a:p>
                      <a:r>
                        <a:rPr lang="it-IT" sz="1400" b="1" err="1">
                          <a:solidFill>
                            <a:schemeClr val="bg2"/>
                          </a:solidFill>
                        </a:rPr>
                        <a:t>Pulse</a:t>
                      </a:r>
                      <a:r>
                        <a:rPr lang="it-IT" sz="1400" b="1">
                          <a:solidFill>
                            <a:schemeClr val="bg2"/>
                          </a:solidFill>
                        </a:rPr>
                        <a:t> </a:t>
                      </a:r>
                      <a:r>
                        <a:rPr lang="it-IT" sz="1400" b="1" err="1">
                          <a:solidFill>
                            <a:schemeClr val="bg2"/>
                          </a:solidFill>
                        </a:rPr>
                        <a:t>Compressor</a:t>
                      </a:r>
                      <a:endParaRPr lang="it-IT" sz="1400" b="1">
                        <a:solidFill>
                          <a:schemeClr val="bg2"/>
                        </a:solidFill>
                      </a:endParaRPr>
                    </a:p>
                  </a:txBody>
                  <a:tcPr>
                    <a:solidFill>
                      <a:srgbClr val="0000FF"/>
                    </a:solidFill>
                  </a:tcPr>
                </a:tc>
                <a:tc>
                  <a:txBody>
                    <a:bodyPr/>
                    <a:lstStyle/>
                    <a:p>
                      <a:r>
                        <a:rPr lang="it-IT" sz="1400" b="1" err="1">
                          <a:solidFill>
                            <a:schemeClr val="bg2"/>
                          </a:solidFill>
                        </a:rPr>
                        <a:t>Parameter</a:t>
                      </a:r>
                      <a:endParaRPr lang="it-IT" sz="1400" b="1">
                        <a:solidFill>
                          <a:schemeClr val="bg2"/>
                        </a:solidFill>
                      </a:endParaRPr>
                    </a:p>
                  </a:txBody>
                  <a:tcPr>
                    <a:solidFill>
                      <a:srgbClr val="0000FF"/>
                    </a:solidFill>
                  </a:tcPr>
                </a:tc>
                <a:extLst>
                  <a:ext uri="{0D108BD9-81ED-4DB2-BD59-A6C34878D82A}">
                    <a16:rowId xmlns:a16="http://schemas.microsoft.com/office/drawing/2014/main" val="2831675158"/>
                  </a:ext>
                </a:extLst>
              </a:tr>
              <a:tr h="316396">
                <a:tc>
                  <a:txBody>
                    <a:bodyPr/>
                    <a:lstStyle/>
                    <a:p>
                      <a:r>
                        <a:rPr lang="it-IT" sz="1400"/>
                        <a:t>Frequency</a:t>
                      </a:r>
                    </a:p>
                  </a:txBody>
                  <a:tcPr>
                    <a:solidFill>
                      <a:schemeClr val="bg1"/>
                    </a:solidFill>
                  </a:tcPr>
                </a:tc>
                <a:tc>
                  <a:txBody>
                    <a:bodyPr/>
                    <a:lstStyle/>
                    <a:p>
                      <a:r>
                        <a:rPr lang="it-IT" sz="1400" dirty="0"/>
                        <a:t>11.994 GHz</a:t>
                      </a:r>
                    </a:p>
                  </a:txBody>
                  <a:tcPr>
                    <a:solidFill>
                      <a:schemeClr val="bg1"/>
                    </a:solidFill>
                  </a:tcPr>
                </a:tc>
                <a:extLst>
                  <a:ext uri="{0D108BD9-81ED-4DB2-BD59-A6C34878D82A}">
                    <a16:rowId xmlns:a16="http://schemas.microsoft.com/office/drawing/2014/main" val="1067439223"/>
                  </a:ext>
                </a:extLst>
              </a:tr>
              <a:tr h="316396">
                <a:tc>
                  <a:txBody>
                    <a:bodyPr/>
                    <a:lstStyle/>
                    <a:p>
                      <a:r>
                        <a:rPr lang="it-IT" sz="1400" err="1"/>
                        <a:t>Resonant</a:t>
                      </a:r>
                      <a:r>
                        <a:rPr lang="it-IT" sz="1400"/>
                        <a:t> Mode</a:t>
                      </a:r>
                    </a:p>
                  </a:txBody>
                  <a:tcPr>
                    <a:solidFill>
                      <a:schemeClr val="bg1"/>
                    </a:solidFill>
                  </a:tcPr>
                </a:tc>
                <a:tc>
                  <a:txBody>
                    <a:bodyPr/>
                    <a:lstStyle/>
                    <a:p>
                      <a:r>
                        <a:rPr lang="it-IT" sz="1400"/>
                        <a:t>TM</a:t>
                      </a:r>
                      <a:r>
                        <a:rPr lang="it-IT" sz="1400" baseline="-25000"/>
                        <a:t>16,1,1</a:t>
                      </a:r>
                    </a:p>
                  </a:txBody>
                  <a:tcPr>
                    <a:solidFill>
                      <a:schemeClr val="bg1"/>
                    </a:solidFill>
                  </a:tcPr>
                </a:tc>
                <a:extLst>
                  <a:ext uri="{0D108BD9-81ED-4DB2-BD59-A6C34878D82A}">
                    <a16:rowId xmlns:a16="http://schemas.microsoft.com/office/drawing/2014/main" val="1202046552"/>
                  </a:ext>
                </a:extLst>
              </a:tr>
              <a:tr h="316396">
                <a:tc>
                  <a:txBody>
                    <a:bodyPr/>
                    <a:lstStyle/>
                    <a:p>
                      <a:r>
                        <a:rPr lang="it-IT" sz="1400" err="1"/>
                        <a:t>Diameter</a:t>
                      </a:r>
                      <a:endParaRPr lang="it-IT" sz="1400"/>
                    </a:p>
                  </a:txBody>
                  <a:tcPr>
                    <a:solidFill>
                      <a:schemeClr val="bg1"/>
                    </a:solidFill>
                  </a:tcPr>
                </a:tc>
                <a:tc>
                  <a:txBody>
                    <a:bodyPr/>
                    <a:lstStyle/>
                    <a:p>
                      <a:r>
                        <a:rPr lang="it-IT" sz="1400"/>
                        <a:t>171 mm</a:t>
                      </a:r>
                    </a:p>
                  </a:txBody>
                  <a:tcPr>
                    <a:solidFill>
                      <a:schemeClr val="bg1"/>
                    </a:solidFill>
                  </a:tcPr>
                </a:tc>
                <a:extLst>
                  <a:ext uri="{0D108BD9-81ED-4DB2-BD59-A6C34878D82A}">
                    <a16:rowId xmlns:a16="http://schemas.microsoft.com/office/drawing/2014/main" val="4233014421"/>
                  </a:ext>
                </a:extLst>
              </a:tr>
              <a:tr h="316396">
                <a:tc>
                  <a:txBody>
                    <a:bodyPr/>
                    <a:lstStyle/>
                    <a:p>
                      <a:r>
                        <a:rPr lang="it-IT" sz="1400" dirty="0"/>
                        <a:t>Q</a:t>
                      </a:r>
                      <a:r>
                        <a:rPr lang="it-IT" sz="1400" baseline="-25000" dirty="0"/>
                        <a:t>0</a:t>
                      </a:r>
                    </a:p>
                  </a:txBody>
                  <a:tcPr>
                    <a:solidFill>
                      <a:schemeClr val="bg1"/>
                    </a:solidFill>
                  </a:tcPr>
                </a:tc>
                <a:tc>
                  <a:txBody>
                    <a:bodyPr/>
                    <a:lstStyle/>
                    <a:p>
                      <a:r>
                        <a:rPr lang="it-IT" sz="1400" dirty="0"/>
                        <a:t>130000</a:t>
                      </a:r>
                    </a:p>
                  </a:txBody>
                  <a:tcPr>
                    <a:solidFill>
                      <a:schemeClr val="bg1"/>
                    </a:solidFill>
                  </a:tcPr>
                </a:tc>
                <a:extLst>
                  <a:ext uri="{0D108BD9-81ED-4DB2-BD59-A6C34878D82A}">
                    <a16:rowId xmlns:a16="http://schemas.microsoft.com/office/drawing/2014/main" val="1068656641"/>
                  </a:ext>
                </a:extLst>
              </a:tr>
              <a:tr h="316396">
                <a:tc>
                  <a:txBody>
                    <a:bodyPr/>
                    <a:lstStyle/>
                    <a:p>
                      <a:r>
                        <a:rPr lang="it-IT" sz="1400" err="1"/>
                        <a:t>Coupling</a:t>
                      </a:r>
                      <a:r>
                        <a:rPr lang="it-IT" sz="1400"/>
                        <a:t> </a:t>
                      </a:r>
                      <a:r>
                        <a:rPr lang="it-IT" sz="1400" err="1"/>
                        <a:t>factor</a:t>
                      </a:r>
                      <a:r>
                        <a:rPr lang="it-IT" sz="1400"/>
                        <a:t> </a:t>
                      </a:r>
                      <a:r>
                        <a:rPr lang="el-GR" sz="1400"/>
                        <a:t>β</a:t>
                      </a:r>
                      <a:endParaRPr lang="it-IT" sz="1400"/>
                    </a:p>
                  </a:txBody>
                  <a:tcPr>
                    <a:solidFill>
                      <a:schemeClr val="bg1"/>
                    </a:solidFill>
                  </a:tcPr>
                </a:tc>
                <a:tc>
                  <a:txBody>
                    <a:bodyPr/>
                    <a:lstStyle/>
                    <a:p>
                      <a:r>
                        <a:rPr lang="it-IT" sz="1400" dirty="0"/>
                        <a:t>6.5</a:t>
                      </a:r>
                    </a:p>
                  </a:txBody>
                  <a:tcPr>
                    <a:solidFill>
                      <a:schemeClr val="bg1"/>
                    </a:solidFill>
                  </a:tcPr>
                </a:tc>
                <a:extLst>
                  <a:ext uri="{0D108BD9-81ED-4DB2-BD59-A6C34878D82A}">
                    <a16:rowId xmlns:a16="http://schemas.microsoft.com/office/drawing/2014/main" val="122845780"/>
                  </a:ext>
                </a:extLst>
              </a:tr>
            </a:tbl>
          </a:graphicData>
        </a:graphic>
      </p:graphicFrame>
      <p:grpSp>
        <p:nvGrpSpPr>
          <p:cNvPr id="11" name="Group 10">
            <a:extLst>
              <a:ext uri="{FF2B5EF4-FFF2-40B4-BE49-F238E27FC236}">
                <a16:creationId xmlns:a16="http://schemas.microsoft.com/office/drawing/2014/main" id="{657B2DFF-EF24-7DF5-ADD3-C25F3FE48009}"/>
              </a:ext>
            </a:extLst>
          </p:cNvPr>
          <p:cNvGrpSpPr/>
          <p:nvPr/>
        </p:nvGrpSpPr>
        <p:grpSpPr>
          <a:xfrm>
            <a:off x="4799216" y="1136537"/>
            <a:ext cx="3762078" cy="4591910"/>
            <a:chOff x="4682675" y="1360655"/>
            <a:chExt cx="2862332" cy="3720581"/>
          </a:xfrm>
        </p:grpSpPr>
        <p:pic>
          <p:nvPicPr>
            <p:cNvPr id="7" name="Immagine 5">
              <a:extLst>
                <a:ext uri="{FF2B5EF4-FFF2-40B4-BE49-F238E27FC236}">
                  <a16:creationId xmlns:a16="http://schemas.microsoft.com/office/drawing/2014/main" id="{002CD9FB-B1A0-B1D0-7F67-4F0F4A6AE425}"/>
                </a:ext>
              </a:extLst>
            </p:cNvPr>
            <p:cNvPicPr>
              <a:picLocks noChangeAspect="1"/>
            </p:cNvPicPr>
            <p:nvPr/>
          </p:nvPicPr>
          <p:blipFill rotWithShape="1">
            <a:blip r:embed="rId2">
              <a:extLst>
                <a:ext uri="{28A0092B-C50C-407E-A947-70E740481C1C}">
                  <a14:useLocalDpi xmlns:a14="http://schemas.microsoft.com/office/drawing/2010/main" val="0"/>
                </a:ext>
              </a:extLst>
            </a:blip>
            <a:srcRect r="5721"/>
            <a:stretch/>
          </p:blipFill>
          <p:spPr>
            <a:xfrm>
              <a:off x="4682675" y="3200579"/>
              <a:ext cx="2691339" cy="1880657"/>
            </a:xfrm>
            <a:prstGeom prst="rect">
              <a:avLst/>
            </a:prstGeom>
          </p:spPr>
        </p:pic>
        <p:cxnSp>
          <p:nvCxnSpPr>
            <p:cNvPr id="8" name="Connettore diritto 9">
              <a:extLst>
                <a:ext uri="{FF2B5EF4-FFF2-40B4-BE49-F238E27FC236}">
                  <a16:creationId xmlns:a16="http://schemas.microsoft.com/office/drawing/2014/main" id="{1D94836C-7750-90CD-C2E8-D2B26DD04A47}"/>
                </a:ext>
              </a:extLst>
            </p:cNvPr>
            <p:cNvCxnSpPr>
              <a:cxnSpLocks/>
            </p:cNvCxnSpPr>
            <p:nvPr/>
          </p:nvCxnSpPr>
          <p:spPr>
            <a:xfrm flipV="1">
              <a:off x="6273189" y="4024018"/>
              <a:ext cx="0" cy="746732"/>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9" name="Connettore diritto 12">
              <a:extLst>
                <a:ext uri="{FF2B5EF4-FFF2-40B4-BE49-F238E27FC236}">
                  <a16:creationId xmlns:a16="http://schemas.microsoft.com/office/drawing/2014/main" id="{135B97D5-FF00-6AA9-B79E-FFEF5BE50D03}"/>
                </a:ext>
              </a:extLst>
            </p:cNvPr>
            <p:cNvCxnSpPr>
              <a:cxnSpLocks/>
            </p:cNvCxnSpPr>
            <p:nvPr/>
          </p:nvCxnSpPr>
          <p:spPr>
            <a:xfrm>
              <a:off x="5122851" y="4049421"/>
              <a:ext cx="1150338" cy="0"/>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10" name="Immagine 20">
              <a:extLst>
                <a:ext uri="{FF2B5EF4-FFF2-40B4-BE49-F238E27FC236}">
                  <a16:creationId xmlns:a16="http://schemas.microsoft.com/office/drawing/2014/main" id="{3E9C3937-01DB-6EA0-41D8-421EFCB682B4}"/>
                </a:ext>
              </a:extLst>
            </p:cNvPr>
            <p:cNvPicPr>
              <a:picLocks noChangeAspect="1"/>
            </p:cNvPicPr>
            <p:nvPr/>
          </p:nvPicPr>
          <p:blipFill>
            <a:blip r:embed="rId3"/>
            <a:stretch>
              <a:fillRect/>
            </a:stretch>
          </p:blipFill>
          <p:spPr>
            <a:xfrm>
              <a:off x="4881570" y="1360655"/>
              <a:ext cx="2663437" cy="1899775"/>
            </a:xfrm>
            <a:prstGeom prst="rect">
              <a:avLst/>
            </a:prstGeom>
          </p:spPr>
        </p:pic>
      </p:grpSp>
      <p:grpSp>
        <p:nvGrpSpPr>
          <p:cNvPr id="14" name="Group 13">
            <a:extLst>
              <a:ext uri="{FF2B5EF4-FFF2-40B4-BE49-F238E27FC236}">
                <a16:creationId xmlns:a16="http://schemas.microsoft.com/office/drawing/2014/main" id="{50015DF2-4080-093A-9D67-24727C068B87}"/>
              </a:ext>
            </a:extLst>
          </p:cNvPr>
          <p:cNvGrpSpPr/>
          <p:nvPr/>
        </p:nvGrpSpPr>
        <p:grpSpPr>
          <a:xfrm>
            <a:off x="9323295" y="3039038"/>
            <a:ext cx="2777449" cy="1864658"/>
            <a:chOff x="7679612" y="1831817"/>
            <a:chExt cx="4448026" cy="3094174"/>
          </a:xfrm>
        </p:grpSpPr>
        <p:pic>
          <p:nvPicPr>
            <p:cNvPr id="12" name="Immagine 1">
              <a:extLst>
                <a:ext uri="{FF2B5EF4-FFF2-40B4-BE49-F238E27FC236}">
                  <a16:creationId xmlns:a16="http://schemas.microsoft.com/office/drawing/2014/main" id="{FB6A9F80-209D-4B48-0A0C-7AEFDAE89217}"/>
                </a:ext>
              </a:extLst>
            </p:cNvPr>
            <p:cNvPicPr>
              <a:picLocks noChangeAspect="1"/>
            </p:cNvPicPr>
            <p:nvPr/>
          </p:nvPicPr>
          <p:blipFill>
            <a:blip r:embed="rId4"/>
            <a:stretch>
              <a:fillRect/>
            </a:stretch>
          </p:blipFill>
          <p:spPr>
            <a:xfrm>
              <a:off x="8054146" y="1867332"/>
              <a:ext cx="4073492" cy="3058659"/>
            </a:xfrm>
            <a:prstGeom prst="rect">
              <a:avLst/>
            </a:prstGeom>
          </p:spPr>
        </p:pic>
        <p:pic>
          <p:nvPicPr>
            <p:cNvPr id="13" name="Immagine 7">
              <a:extLst>
                <a:ext uri="{FF2B5EF4-FFF2-40B4-BE49-F238E27FC236}">
                  <a16:creationId xmlns:a16="http://schemas.microsoft.com/office/drawing/2014/main" id="{AA3F8894-4ECC-ECA8-1A2B-D0C34A209800}"/>
                </a:ext>
              </a:extLst>
            </p:cNvPr>
            <p:cNvPicPr>
              <a:picLocks noChangeAspect="1"/>
            </p:cNvPicPr>
            <p:nvPr/>
          </p:nvPicPr>
          <p:blipFill rotWithShape="1">
            <a:blip r:embed="rId4"/>
            <a:srcRect r="87987" b="56866"/>
            <a:stretch/>
          </p:blipFill>
          <p:spPr>
            <a:xfrm>
              <a:off x="7679612" y="1831817"/>
              <a:ext cx="837110" cy="2256976"/>
            </a:xfrm>
            <a:prstGeom prst="rect">
              <a:avLst/>
            </a:prstGeom>
          </p:spPr>
        </p:pic>
      </p:grpSp>
      <p:sp>
        <p:nvSpPr>
          <p:cNvPr id="17" name="CasellaDiTesto 19">
            <a:extLst>
              <a:ext uri="{FF2B5EF4-FFF2-40B4-BE49-F238E27FC236}">
                <a16:creationId xmlns:a16="http://schemas.microsoft.com/office/drawing/2014/main" id="{3F80E9A7-A3BE-B406-F4FD-C25F8F137561}"/>
              </a:ext>
            </a:extLst>
          </p:cNvPr>
          <p:cNvSpPr txBox="1"/>
          <p:nvPr/>
        </p:nvSpPr>
        <p:spPr>
          <a:xfrm>
            <a:off x="-62753" y="6007508"/>
            <a:ext cx="7397262" cy="461665"/>
          </a:xfrm>
          <a:prstGeom prst="rect">
            <a:avLst/>
          </a:prstGeom>
          <a:noFill/>
        </p:spPr>
        <p:txBody>
          <a:bodyPr wrap="square">
            <a:spAutoFit/>
          </a:bodyPr>
          <a:lstStyle/>
          <a:p>
            <a:r>
              <a:rPr lang="it-IT" sz="1200" b="0" i="0" dirty="0">
                <a:effectLst/>
              </a:rPr>
              <a:t>D. Alesini, et al.,</a:t>
            </a:r>
            <a:r>
              <a:rPr lang="it-IT" sz="1200" dirty="0"/>
              <a:t> </a:t>
            </a:r>
            <a:r>
              <a:rPr lang="it-IT" sz="1200" b="0" i="0" dirty="0">
                <a:effectLst/>
              </a:rPr>
              <a:t>13th Int. </a:t>
            </a:r>
            <a:r>
              <a:rPr lang="it-IT" sz="1200" b="0" i="0" dirty="0" err="1">
                <a:effectLst/>
              </a:rPr>
              <a:t>Particle</a:t>
            </a:r>
            <a:r>
              <a:rPr lang="it-IT" sz="1200" b="0" i="0" dirty="0">
                <a:effectLst/>
              </a:rPr>
              <a:t> Accelerator Conf. (IPAC22), Bangkok, Thailand, June 2022, paper MOPOMS019</a:t>
            </a:r>
          </a:p>
          <a:p>
            <a:r>
              <a:rPr lang="it-IT" sz="1200" dirty="0"/>
              <a:t>D. Alesini, et al., 14th Int. </a:t>
            </a:r>
            <a:r>
              <a:rPr lang="it-IT" sz="1200" dirty="0" err="1"/>
              <a:t>Particle</a:t>
            </a:r>
            <a:r>
              <a:rPr lang="it-IT" sz="1200" dirty="0"/>
              <a:t> Accelerator Conf. (IPAC23), </a:t>
            </a:r>
            <a:r>
              <a:rPr lang="it-IT" sz="1200" dirty="0" err="1"/>
              <a:t>Venice</a:t>
            </a:r>
            <a:r>
              <a:rPr lang="it-IT" sz="1200" dirty="0"/>
              <a:t>, </a:t>
            </a:r>
            <a:r>
              <a:rPr lang="it-IT" sz="1200" dirty="0" err="1"/>
              <a:t>Italy</a:t>
            </a:r>
            <a:r>
              <a:rPr lang="it-IT" sz="1200" dirty="0"/>
              <a:t>, </a:t>
            </a:r>
            <a:r>
              <a:rPr lang="it-IT" sz="1200" dirty="0" err="1"/>
              <a:t>May</a:t>
            </a:r>
            <a:r>
              <a:rPr lang="it-IT" sz="1200" dirty="0"/>
              <a:t> 2023, paper TUPA009</a:t>
            </a:r>
          </a:p>
        </p:txBody>
      </p:sp>
      <p:grpSp>
        <p:nvGrpSpPr>
          <p:cNvPr id="21" name="Group 20">
            <a:extLst>
              <a:ext uri="{FF2B5EF4-FFF2-40B4-BE49-F238E27FC236}">
                <a16:creationId xmlns:a16="http://schemas.microsoft.com/office/drawing/2014/main" id="{C29DC32F-C62F-8450-ABFC-19ADA46060FE}"/>
              </a:ext>
            </a:extLst>
          </p:cNvPr>
          <p:cNvGrpSpPr/>
          <p:nvPr/>
        </p:nvGrpSpPr>
        <p:grpSpPr>
          <a:xfrm>
            <a:off x="8537244" y="4482354"/>
            <a:ext cx="1189462" cy="1864658"/>
            <a:chOff x="6448467" y="3475512"/>
            <a:chExt cx="2086789" cy="3382488"/>
          </a:xfrm>
        </p:grpSpPr>
        <p:pic>
          <p:nvPicPr>
            <p:cNvPr id="18" name="Immagine 2">
              <a:extLst>
                <a:ext uri="{FF2B5EF4-FFF2-40B4-BE49-F238E27FC236}">
                  <a16:creationId xmlns:a16="http://schemas.microsoft.com/office/drawing/2014/main" id="{5FA50E3B-FB26-B463-4589-ACFF85AFBB8B}"/>
                </a:ext>
              </a:extLst>
            </p:cNvPr>
            <p:cNvPicPr>
              <a:picLocks noChangeAspect="1"/>
            </p:cNvPicPr>
            <p:nvPr/>
          </p:nvPicPr>
          <p:blipFill>
            <a:blip r:embed="rId5"/>
            <a:stretch>
              <a:fillRect/>
            </a:stretch>
          </p:blipFill>
          <p:spPr>
            <a:xfrm flipH="1">
              <a:off x="6532361" y="3475512"/>
              <a:ext cx="1918999" cy="1417698"/>
            </a:xfrm>
            <a:prstGeom prst="rect">
              <a:avLst/>
            </a:prstGeom>
          </p:spPr>
        </p:pic>
        <p:pic>
          <p:nvPicPr>
            <p:cNvPr id="19" name="Immagine 3">
              <a:extLst>
                <a:ext uri="{FF2B5EF4-FFF2-40B4-BE49-F238E27FC236}">
                  <a16:creationId xmlns:a16="http://schemas.microsoft.com/office/drawing/2014/main" id="{49D0A1FE-76DD-AC69-1CCC-B472102F50E6}"/>
                </a:ext>
              </a:extLst>
            </p:cNvPr>
            <p:cNvPicPr>
              <a:picLocks noChangeAspect="1"/>
            </p:cNvPicPr>
            <p:nvPr/>
          </p:nvPicPr>
          <p:blipFill>
            <a:blip r:embed="rId6"/>
            <a:stretch>
              <a:fillRect/>
            </a:stretch>
          </p:blipFill>
          <p:spPr>
            <a:xfrm>
              <a:off x="6448467" y="5186754"/>
              <a:ext cx="2086789" cy="1671246"/>
            </a:xfrm>
            <a:prstGeom prst="rect">
              <a:avLst/>
            </a:prstGeom>
          </p:spPr>
        </p:pic>
        <p:sp>
          <p:nvSpPr>
            <p:cNvPr id="20" name="Ovale 14">
              <a:extLst>
                <a:ext uri="{FF2B5EF4-FFF2-40B4-BE49-F238E27FC236}">
                  <a16:creationId xmlns:a16="http://schemas.microsoft.com/office/drawing/2014/main" id="{1E66B5B5-3707-BF2F-DE9C-4F7B2DA1B0E7}"/>
                </a:ext>
              </a:extLst>
            </p:cNvPr>
            <p:cNvSpPr/>
            <p:nvPr/>
          </p:nvSpPr>
          <p:spPr>
            <a:xfrm>
              <a:off x="6688633" y="4893210"/>
              <a:ext cx="1720512" cy="846672"/>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0426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0A6DAC-FC49-1B99-8E16-2FDBD626CDB6}"/>
              </a:ext>
            </a:extLst>
          </p:cNvPr>
          <p:cNvSpPr>
            <a:spLocks noGrp="1"/>
          </p:cNvSpPr>
          <p:nvPr>
            <p:ph idx="1"/>
          </p:nvPr>
        </p:nvSpPr>
        <p:spPr>
          <a:xfrm>
            <a:off x="838200" y="1400175"/>
            <a:ext cx="10515600" cy="4776788"/>
          </a:xfrm>
        </p:spPr>
        <p:txBody>
          <a:bodyPr/>
          <a:lstStyle/>
          <a:p>
            <a:r>
              <a:rPr lang="en-GB" dirty="0"/>
              <a:t>WP8 main objective is to </a:t>
            </a:r>
            <a:r>
              <a:rPr lang="en-GB" b="1" dirty="0"/>
              <a:t>design, fabricated and test a new BOC-type pulse compressor</a:t>
            </a:r>
          </a:p>
          <a:p>
            <a:endParaRPr lang="en-GB" dirty="0"/>
          </a:p>
          <a:p>
            <a:r>
              <a:rPr lang="en-GB" dirty="0"/>
              <a:t>The technology we will adopt is the </a:t>
            </a:r>
            <a:r>
              <a:rPr lang="en-GB" b="1" dirty="0"/>
              <a:t>INFN-brazing free fabrication </a:t>
            </a:r>
            <a:r>
              <a:rPr lang="en-GB" dirty="0"/>
              <a:t>technique</a:t>
            </a:r>
          </a:p>
          <a:p>
            <a:endParaRPr lang="en-GB" dirty="0"/>
          </a:p>
          <a:p>
            <a:r>
              <a:rPr lang="en-GB" b="1" dirty="0"/>
              <a:t>INFN-COMEB-VLD</a:t>
            </a:r>
            <a:r>
              <a:rPr lang="en-GB" dirty="0"/>
              <a:t> are involved in this WP activity</a:t>
            </a:r>
          </a:p>
        </p:txBody>
      </p:sp>
      <p:sp>
        <p:nvSpPr>
          <p:cNvPr id="3" name="Slide Number Placeholder 2">
            <a:extLst>
              <a:ext uri="{FF2B5EF4-FFF2-40B4-BE49-F238E27FC236}">
                <a16:creationId xmlns:a16="http://schemas.microsoft.com/office/drawing/2014/main" id="{4DF3045B-3F82-D68C-1E0E-7950F2A04F0D}"/>
              </a:ext>
            </a:extLst>
          </p:cNvPr>
          <p:cNvSpPr>
            <a:spLocks noGrp="1"/>
          </p:cNvSpPr>
          <p:nvPr>
            <p:ph type="sldNum" sz="quarter" idx="12"/>
          </p:nvPr>
        </p:nvSpPr>
        <p:spPr>
          <a:xfrm>
            <a:off x="9111673" y="6480789"/>
            <a:ext cx="2743200" cy="365125"/>
          </a:xfrm>
        </p:spPr>
        <p:txBody>
          <a:bodyPr/>
          <a:lstStyle/>
          <a:p>
            <a:fld id="{3A3A6714-3D1F-4857-9904-D935B84167FA}" type="slidenum">
              <a:rPr lang="en-GB" smtClean="0"/>
              <a:pPr/>
              <a:t>7</a:t>
            </a:fld>
            <a:endParaRPr lang="en-GB"/>
          </a:p>
        </p:txBody>
      </p:sp>
      <p:sp>
        <p:nvSpPr>
          <p:cNvPr id="5" name="Footer Placeholder 4">
            <a:extLst>
              <a:ext uri="{FF2B5EF4-FFF2-40B4-BE49-F238E27FC236}">
                <a16:creationId xmlns:a16="http://schemas.microsoft.com/office/drawing/2014/main" id="{B7E80CC8-7069-899F-09B0-8D0E5C62D218}"/>
              </a:ext>
            </a:extLst>
          </p:cNvPr>
          <p:cNvSpPr>
            <a:spLocks noGrp="1"/>
          </p:cNvSpPr>
          <p:nvPr>
            <p:ph type="ftr" sz="quarter" idx="13"/>
          </p:nvPr>
        </p:nvSpPr>
        <p:spPr>
          <a:xfrm>
            <a:off x="410544" y="6462572"/>
            <a:ext cx="4869668" cy="365125"/>
          </a:xfrm>
        </p:spPr>
        <p:txBody>
          <a:bodyPr/>
          <a:lstStyle/>
          <a:p>
            <a:pPr algn="l"/>
            <a:r>
              <a:rPr lang="en-GB" dirty="0"/>
              <a:t>David Alesini, </a:t>
            </a:r>
            <a:r>
              <a:rPr lang="en-US" dirty="0"/>
              <a:t>PACRI kick-off meeting, 12-14 March 2025, Trieste, Italy.</a:t>
            </a:r>
            <a:endParaRPr lang="en-GB" dirty="0"/>
          </a:p>
        </p:txBody>
      </p:sp>
      <p:sp>
        <p:nvSpPr>
          <p:cNvPr id="6" name="Title 2">
            <a:extLst>
              <a:ext uri="{FF2B5EF4-FFF2-40B4-BE49-F238E27FC236}">
                <a16:creationId xmlns:a16="http://schemas.microsoft.com/office/drawing/2014/main" id="{1DAB4805-E0D6-4C72-8189-D0F671E31F9B}"/>
              </a:ext>
            </a:extLst>
          </p:cNvPr>
          <p:cNvSpPr>
            <a:spLocks noGrp="1"/>
          </p:cNvSpPr>
          <p:nvPr>
            <p:ph type="title"/>
          </p:nvPr>
        </p:nvSpPr>
        <p:spPr>
          <a:xfrm>
            <a:off x="2115127" y="12086"/>
            <a:ext cx="7961747" cy="968989"/>
          </a:xfrm>
        </p:spPr>
        <p:txBody>
          <a:bodyPr/>
          <a:lstStyle/>
          <a:p>
            <a:r>
              <a:rPr lang="en-GB" dirty="0"/>
              <a:t>CONCLUSIONS</a:t>
            </a:r>
          </a:p>
        </p:txBody>
      </p:sp>
    </p:spTree>
    <p:extLst>
      <p:ext uri="{BB962C8B-B14F-4D97-AF65-F5344CB8AC3E}">
        <p14:creationId xmlns:p14="http://schemas.microsoft.com/office/powerpoint/2010/main" val="2115414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1070</Words>
  <Application>Microsoft Office PowerPoint</Application>
  <PresentationFormat>Widescreen</PresentationFormat>
  <Paragraphs>190</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Narrow</vt:lpstr>
      <vt:lpstr>Calibri</vt:lpstr>
      <vt:lpstr>Calibri Light</vt:lpstr>
      <vt:lpstr>Cambria Math</vt:lpstr>
      <vt:lpstr>Helvetica</vt:lpstr>
      <vt:lpstr>Symbol</vt:lpstr>
      <vt:lpstr>Office Theme</vt:lpstr>
      <vt:lpstr>WP8: X-Band RF pulse compressor (BOC)</vt:lpstr>
      <vt:lpstr>WP8: Objectives and timeline</vt:lpstr>
      <vt:lpstr>EUPRAXIA X-band RF Module Layout</vt:lpstr>
      <vt:lpstr>PowerPoint Presentation</vt:lpstr>
      <vt:lpstr>INFN Brazing free technology</vt:lpstr>
      <vt:lpstr>BOC MAIN PARAMETERS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David Alesini</cp:lastModifiedBy>
  <cp:revision>81</cp:revision>
  <dcterms:created xsi:type="dcterms:W3CDTF">2018-02-09T13:41:45Z</dcterms:created>
  <dcterms:modified xsi:type="dcterms:W3CDTF">2025-03-13T08:58:28Z</dcterms:modified>
</cp:coreProperties>
</file>