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73" r:id="rId4"/>
    <p:sldId id="276" r:id="rId5"/>
    <p:sldId id="275" r:id="rId6"/>
    <p:sldId id="274" r:id="rId7"/>
    <p:sldId id="269" r:id="rId8"/>
    <p:sldId id="271" r:id="rId9"/>
    <p:sldId id="268" r:id="rId10"/>
    <p:sldId id="25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81"/>
    <a:srgbClr val="3399FF"/>
    <a:srgbClr val="0055A5"/>
    <a:srgbClr val="2C3982"/>
    <a:srgbClr val="A6A6A6"/>
    <a:srgbClr val="DDE9F7"/>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66A14-C741-45C7-9E1B-A00C349D3BDD}" v="2" dt="2025-03-13T08:21:45.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3" autoAdjust="0"/>
    <p:restoredTop sz="94660"/>
  </p:normalViewPr>
  <p:slideViewPr>
    <p:cSldViewPr snapToGrid="0">
      <p:cViewPr varScale="1">
        <p:scale>
          <a:sx n="121" d="100"/>
          <a:sy n="121" d="100"/>
        </p:scale>
        <p:origin x="864" y="176"/>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732624" y="6485307"/>
            <a:ext cx="9779000" cy="338554"/>
          </a:xfrm>
          <a:prstGeom prst="rect">
            <a:avLst/>
          </a:prstGeom>
          <a:noFill/>
        </p:spPr>
        <p:txBody>
          <a:bodyPr wrap="square" rtlCol="0">
            <a:spAutoFit/>
          </a:bodyPr>
          <a:lstStyle/>
          <a:p>
            <a:r>
              <a:rPr lang="en-GB" sz="800" b="0" i="1" u="none" strike="noStrike" dirty="0">
                <a:solidFill>
                  <a:schemeClr val="bg1"/>
                </a:solidFill>
                <a:effectLst/>
                <a:latin typeface="Helvetica" panose="020B0604020202020204" pitchFamily="34" charset="0"/>
                <a:cs typeface="Helvetica" panose="020B0604020202020204" pitchFamily="34" charset="0"/>
              </a:rPr>
              <a:t>PACRI – </a:t>
            </a:r>
            <a:r>
              <a:rPr lang="en-GB" sz="800" i="1" dirty="0">
                <a:solidFill>
                  <a:schemeClr val="bg1"/>
                </a:solidFill>
                <a:latin typeface="Helvetica" panose="020B0604020202020204" pitchFamily="34" charset="0"/>
                <a:cs typeface="Helvetica" panose="020B0604020202020204" pitchFamily="34" charset="0"/>
              </a:rPr>
              <a:t>101188004 – Funded by the European Union. </a:t>
            </a:r>
            <a:r>
              <a:rPr lang="en-GB" sz="8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dirty="0">
              <a:solidFill>
                <a:schemeClr val="bg1"/>
              </a:solidFill>
            </a:endParaRP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3" y="6461499"/>
            <a:ext cx="511418" cy="338554"/>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21047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53846" y="6396176"/>
            <a:ext cx="3451000" cy="523220"/>
          </a:xfrm>
          <a:prstGeom prst="rect">
            <a:avLst/>
          </a:prstGeom>
          <a:noFill/>
        </p:spPr>
        <p:txBody>
          <a:bodyPr wrap="square" rtlCol="0">
            <a:spAutoFit/>
          </a:bodyPr>
          <a:lstStyle/>
          <a:p>
            <a:r>
              <a:rPr lang="en-GB" sz="700" b="0" i="1" u="none" strike="noStrike" dirty="0">
                <a:solidFill>
                  <a:schemeClr val="bg1"/>
                </a:solidFill>
                <a:effectLst/>
                <a:latin typeface="Helvetica" pitchFamily="2" charset="0"/>
              </a:rPr>
              <a:t>PACRI – </a:t>
            </a:r>
            <a:r>
              <a:rPr lang="en-GB" sz="700" i="1" dirty="0">
                <a:solidFill>
                  <a:schemeClr val="bg1"/>
                </a:solidFill>
              </a:rPr>
              <a:t>101188004. </a:t>
            </a:r>
            <a:r>
              <a:rPr lang="en-GB" sz="7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600" dirty="0">
              <a:solidFill>
                <a:schemeClr val="bg1"/>
              </a:solidFill>
            </a:endParaRPr>
          </a:p>
        </p:txBody>
      </p:sp>
      <p:sp>
        <p:nvSpPr>
          <p:cNvPr id="9" name="TextBox 8">
            <a:extLst>
              <a:ext uri="{FF2B5EF4-FFF2-40B4-BE49-F238E27FC236}">
                <a16:creationId xmlns:a16="http://schemas.microsoft.com/office/drawing/2014/main" id="{5042F8F7-39BD-C0D1-630E-61B6D2FE72A4}"/>
              </a:ext>
            </a:extLst>
          </p:cNvPr>
          <p:cNvSpPr txBox="1"/>
          <p:nvPr userDrawn="1"/>
        </p:nvSpPr>
        <p:spPr>
          <a:xfrm>
            <a:off x="1129791" y="5892150"/>
            <a:ext cx="1524509" cy="400110"/>
          </a:xfrm>
          <a:prstGeom prst="rect">
            <a:avLst/>
          </a:prstGeom>
          <a:no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Funded by </a:t>
            </a:r>
          </a:p>
          <a:p>
            <a:r>
              <a:rPr lang="en-GB" sz="1000" b="1" dirty="0">
                <a:solidFill>
                  <a:schemeClr val="bg1"/>
                </a:solidFill>
                <a:latin typeface="Arial" panose="020B0604020202020204" pitchFamily="34" charset="0"/>
                <a:cs typeface="Arial" panose="020B0604020202020204" pitchFamily="34" charset="0"/>
              </a:rPr>
              <a:t>the European Union</a:t>
            </a: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62" y="5786961"/>
            <a:ext cx="806264" cy="533739"/>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114556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a:xfrm>
            <a:off x="838200" y="1437948"/>
            <a:ext cx="10515600" cy="47390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0"/>
            <a:ext cx="7961747" cy="1009208"/>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2" name="TextBox 21"/>
          <p:cNvSpPr txBox="1"/>
          <p:nvPr userDrawn="1"/>
        </p:nvSpPr>
        <p:spPr>
          <a:xfrm>
            <a:off x="241447" y="25057"/>
            <a:ext cx="3078928" cy="923330"/>
          </a:xfrm>
          <a:prstGeom prst="rect">
            <a:avLst/>
          </a:prstGeom>
          <a:noFill/>
        </p:spPr>
        <p:txBody>
          <a:bodyPr wrap="square" rtlCol="0">
            <a:spAutoFit/>
          </a:bodyPr>
          <a:lstStyle/>
          <a:p>
            <a:r>
              <a:rPr lang="en-GB" sz="5400" b="1" dirty="0">
                <a:solidFill>
                  <a:schemeClr val="bg1"/>
                </a:solidFill>
              </a:rPr>
              <a:t>PACRI</a:t>
            </a:r>
          </a:p>
        </p:txBody>
      </p:sp>
      <p:sp>
        <p:nvSpPr>
          <p:cNvPr id="7" name="TextBox 6">
            <a:extLst>
              <a:ext uri="{FF2B5EF4-FFF2-40B4-BE49-F238E27FC236}">
                <a16:creationId xmlns:a16="http://schemas.microsoft.com/office/drawing/2014/main" id="{EC526491-4981-1B5D-C057-22A21235EEE5}"/>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8" name="Picture 7" descr="A flag with yellow stars in a circle&#10;&#10;AI-generated content may be incorrect.">
            <a:extLst>
              <a:ext uri="{FF2B5EF4-FFF2-40B4-BE49-F238E27FC236}">
                <a16:creationId xmlns:a16="http://schemas.microsoft.com/office/drawing/2014/main" id="{0A6793D2-3FDD-6BF0-4795-4A149523B7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463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C398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sp>
        <p:nvSpPr>
          <p:cNvPr id="16" name="TextBox 15"/>
          <p:cNvSpPr txBox="1"/>
          <p:nvPr userDrawn="1"/>
        </p:nvSpPr>
        <p:spPr>
          <a:xfrm>
            <a:off x="209021" y="33704"/>
            <a:ext cx="2871405" cy="923330"/>
          </a:xfrm>
          <a:prstGeom prst="rect">
            <a:avLst/>
          </a:prstGeom>
          <a:noFill/>
        </p:spPr>
        <p:txBody>
          <a:bodyPr wrap="square" rtlCol="0">
            <a:spAutoFit/>
          </a:bodyPr>
          <a:lstStyle/>
          <a:p>
            <a:r>
              <a:rPr lang="en-GB" sz="5400" b="1" dirty="0">
                <a:solidFill>
                  <a:schemeClr val="bg1"/>
                </a:solidFill>
              </a:rPr>
              <a:t>PACRI</a:t>
            </a: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18"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19"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1" name="Title 1">
            <a:extLst>
              <a:ext uri="{FF2B5EF4-FFF2-40B4-BE49-F238E27FC236}">
                <a16:creationId xmlns:a16="http://schemas.microsoft.com/office/drawing/2014/main" id="{2707062F-D1E3-4938-A350-3A6A49BD0E2A}"/>
              </a:ext>
            </a:extLst>
          </p:cNvPr>
          <p:cNvSpPr>
            <a:spLocks noGrp="1"/>
          </p:cNvSpPr>
          <p:nvPr>
            <p:ph type="title"/>
          </p:nvPr>
        </p:nvSpPr>
        <p:spPr>
          <a:xfrm>
            <a:off x="2115127" y="-167411"/>
            <a:ext cx="7961747" cy="1325563"/>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 name="TextBox 1">
            <a:extLst>
              <a:ext uri="{FF2B5EF4-FFF2-40B4-BE49-F238E27FC236}">
                <a16:creationId xmlns:a16="http://schemas.microsoft.com/office/drawing/2014/main" id="{A09B40AC-5F1E-0DDB-46E9-42A612615BF8}"/>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4" name="Picture 3" descr="A flag with yellow stars in a circle&#10;&#10;AI-generated content may be incorrect.">
            <a:extLst>
              <a:ext uri="{FF2B5EF4-FFF2-40B4-BE49-F238E27FC236}">
                <a16:creationId xmlns:a16="http://schemas.microsoft.com/office/drawing/2014/main" id="{2F3F6CA4-AB4D-89CF-8E54-0E283EF8CA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297382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9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13/03/2025</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60" r:id="rId4"/>
    <p:sldLayoutId id="214748364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WP12 High-rep rate pump sources for laser drivers</a:t>
            </a:r>
          </a:p>
        </p:txBody>
      </p:sp>
      <p:sp>
        <p:nvSpPr>
          <p:cNvPr id="5" name="Subtitle 4"/>
          <p:cNvSpPr>
            <a:spLocks noGrp="1"/>
          </p:cNvSpPr>
          <p:nvPr>
            <p:ph type="subTitle" idx="1"/>
          </p:nvPr>
        </p:nvSpPr>
        <p:spPr>
          <a:xfrm>
            <a:off x="3223488" y="4241512"/>
            <a:ext cx="7813967" cy="1557770"/>
          </a:xfrm>
        </p:spPr>
        <p:txBody>
          <a:bodyPr>
            <a:normAutofit/>
          </a:bodyPr>
          <a:lstStyle/>
          <a:p>
            <a:r>
              <a:rPr lang="en-GB" sz="2800" dirty="0"/>
              <a:t>Tyler Green – ELI ERIC</a:t>
            </a:r>
          </a:p>
          <a:p>
            <a:r>
              <a:rPr lang="en-GB" sz="2800" dirty="0"/>
              <a:t>Mariastefania de Vido – UKRI</a:t>
            </a:r>
          </a:p>
          <a:p>
            <a:r>
              <a:rPr lang="en-GB" sz="2800" dirty="0"/>
              <a:t>Neysha Lobo Ploch, Paul Crump - FBH</a:t>
            </a:r>
          </a:p>
        </p:txBody>
      </p:sp>
    </p:spTree>
    <p:extLst>
      <p:ext uri="{BB962C8B-B14F-4D97-AF65-F5344CB8AC3E}">
        <p14:creationId xmlns:p14="http://schemas.microsoft.com/office/powerpoint/2010/main" val="2247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WP12 Deliverables overview</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10</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pic>
        <p:nvPicPr>
          <p:cNvPr id="6" name="table">
            <a:extLst>
              <a:ext uri="{FF2B5EF4-FFF2-40B4-BE49-F238E27FC236}">
                <a16:creationId xmlns:a16="http://schemas.microsoft.com/office/drawing/2014/main" id="{15E096E7-1932-9955-008F-52B6FCC90175}"/>
              </a:ext>
            </a:extLst>
          </p:cNvPr>
          <p:cNvPicPr>
            <a:picLocks noChangeAspect="1"/>
          </p:cNvPicPr>
          <p:nvPr/>
        </p:nvPicPr>
        <p:blipFill>
          <a:blip r:embed="rId2"/>
          <a:srcRect b="25236"/>
          <a:stretch/>
        </p:blipFill>
        <p:spPr>
          <a:xfrm>
            <a:off x="559812" y="1643380"/>
            <a:ext cx="11072376" cy="2670002"/>
          </a:xfrm>
          <a:prstGeom prst="rect">
            <a:avLst/>
          </a:prstGeom>
        </p:spPr>
      </p:pic>
      <p:pic>
        <p:nvPicPr>
          <p:cNvPr id="2" name="table">
            <a:extLst>
              <a:ext uri="{FF2B5EF4-FFF2-40B4-BE49-F238E27FC236}">
                <a16:creationId xmlns:a16="http://schemas.microsoft.com/office/drawing/2014/main" id="{83C3AB84-A39B-FFD4-7494-04527E0D9B69}"/>
              </a:ext>
            </a:extLst>
          </p:cNvPr>
          <p:cNvPicPr>
            <a:picLocks noChangeAspect="1"/>
          </p:cNvPicPr>
          <p:nvPr/>
        </p:nvPicPr>
        <p:blipFill>
          <a:blip r:embed="rId2"/>
          <a:srcRect t="34764"/>
          <a:stretch/>
        </p:blipFill>
        <p:spPr>
          <a:xfrm>
            <a:off x="559812" y="2275377"/>
            <a:ext cx="11072376" cy="2329737"/>
          </a:xfrm>
          <a:prstGeom prst="rect">
            <a:avLst/>
          </a:prstGeom>
        </p:spPr>
      </p:pic>
    </p:spTree>
    <p:extLst>
      <p:ext uri="{BB962C8B-B14F-4D97-AF65-F5344CB8AC3E}">
        <p14:creationId xmlns:p14="http://schemas.microsoft.com/office/powerpoint/2010/main" val="269331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BAEE0-0BB1-7D25-DB67-9DE4121C22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D3863F-4CB6-4EBF-6792-BD3DCE790A95}"/>
              </a:ext>
            </a:extLst>
          </p:cNvPr>
          <p:cNvSpPr>
            <a:spLocks noGrp="1"/>
          </p:cNvSpPr>
          <p:nvPr>
            <p:ph type="title"/>
          </p:nvPr>
        </p:nvSpPr>
        <p:spPr/>
        <p:txBody>
          <a:bodyPr/>
          <a:lstStyle/>
          <a:p>
            <a:r>
              <a:rPr lang="en-GB" dirty="0"/>
              <a:t>Task 10.1: 20-100 Hz Yb:YAG pump laser</a:t>
            </a:r>
          </a:p>
        </p:txBody>
      </p:sp>
      <p:sp>
        <p:nvSpPr>
          <p:cNvPr id="4" name="Slide Number Placeholder 3">
            <a:extLst>
              <a:ext uri="{FF2B5EF4-FFF2-40B4-BE49-F238E27FC236}">
                <a16:creationId xmlns:a16="http://schemas.microsoft.com/office/drawing/2014/main" id="{527BFF02-B53E-4F70-080F-A11CEC397B43}"/>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5" name="Footer Placeholder 4">
            <a:extLst>
              <a:ext uri="{FF2B5EF4-FFF2-40B4-BE49-F238E27FC236}">
                <a16:creationId xmlns:a16="http://schemas.microsoft.com/office/drawing/2014/main" id="{3F6029AE-067B-119B-0902-EFCB151031AC}"/>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pic>
        <p:nvPicPr>
          <p:cNvPr id="2" name="Picture 1" descr="A person standing next to a machine&#10;&#10;Description automatically generated">
            <a:extLst>
              <a:ext uri="{FF2B5EF4-FFF2-40B4-BE49-F238E27FC236}">
                <a16:creationId xmlns:a16="http://schemas.microsoft.com/office/drawing/2014/main" id="{73831A98-762E-D724-4D29-9483A57D248E}"/>
              </a:ext>
            </a:extLst>
          </p:cNvPr>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0" y="1219200"/>
            <a:ext cx="7270783" cy="3764009"/>
          </a:xfrm>
          <a:prstGeom prst="rect">
            <a:avLst/>
          </a:prstGeom>
          <a:scene3d>
            <a:camera prst="orthographicFront">
              <a:rot lat="0" lon="0" rev="21299999"/>
            </a:camera>
            <a:lightRig rig="threePt" dir="t"/>
          </a:scene3d>
        </p:spPr>
      </p:pic>
      <p:sp>
        <p:nvSpPr>
          <p:cNvPr id="6" name="TextBox 5">
            <a:extLst>
              <a:ext uri="{FF2B5EF4-FFF2-40B4-BE49-F238E27FC236}">
                <a16:creationId xmlns:a16="http://schemas.microsoft.com/office/drawing/2014/main" id="{1CFBDC2E-1179-C405-0B40-5243809D3D3B}"/>
              </a:ext>
            </a:extLst>
          </p:cNvPr>
          <p:cNvSpPr txBox="1"/>
          <p:nvPr/>
        </p:nvSpPr>
        <p:spPr>
          <a:xfrm>
            <a:off x="7421880" y="1615440"/>
            <a:ext cx="3819507" cy="1200329"/>
          </a:xfrm>
          <a:prstGeom prst="rect">
            <a:avLst/>
          </a:prstGeom>
          <a:noFill/>
        </p:spPr>
        <p:txBody>
          <a:bodyPr wrap="none" rtlCol="0">
            <a:spAutoFit/>
          </a:bodyPr>
          <a:lstStyle/>
          <a:p>
            <a:r>
              <a:rPr lang="en-GB" dirty="0"/>
              <a:t>2</a:t>
            </a:r>
            <a:r>
              <a:rPr lang="en-GB" baseline="30000" dirty="0"/>
              <a:t>nd</a:t>
            </a:r>
            <a:r>
              <a:rPr lang="en-GB" dirty="0"/>
              <a:t> generation DiPOLE-100Hz designed</a:t>
            </a:r>
          </a:p>
          <a:p>
            <a:r>
              <a:rPr lang="en-GB" dirty="0"/>
              <a:t>Procurement at advanced state</a:t>
            </a:r>
          </a:p>
          <a:p>
            <a:r>
              <a:rPr lang="en-GB" dirty="0"/>
              <a:t>Data from Amplitude FE?</a:t>
            </a:r>
          </a:p>
          <a:p>
            <a:r>
              <a:rPr lang="en-GB" dirty="0"/>
              <a:t>FBH will be advising on diode pumps</a:t>
            </a:r>
          </a:p>
        </p:txBody>
      </p:sp>
    </p:spTree>
    <p:extLst>
      <p:ext uri="{BB962C8B-B14F-4D97-AF65-F5344CB8AC3E}">
        <p14:creationId xmlns:p14="http://schemas.microsoft.com/office/powerpoint/2010/main" val="5245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B11C-42A0-503B-31EF-9067BC1D75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1C069C-7C77-7459-28EE-32A5B627CF50}"/>
              </a:ext>
            </a:extLst>
          </p:cNvPr>
          <p:cNvSpPr>
            <a:spLocks noGrp="1"/>
          </p:cNvSpPr>
          <p:nvPr>
            <p:ph type="title"/>
          </p:nvPr>
        </p:nvSpPr>
        <p:spPr/>
        <p:txBody>
          <a:bodyPr/>
          <a:lstStyle/>
          <a:p>
            <a:r>
              <a:rPr lang="en-GB" dirty="0"/>
              <a:t>WP12 Overview</a:t>
            </a:r>
          </a:p>
        </p:txBody>
      </p:sp>
      <p:sp>
        <p:nvSpPr>
          <p:cNvPr id="4" name="Slide Number Placeholder 3">
            <a:extLst>
              <a:ext uri="{FF2B5EF4-FFF2-40B4-BE49-F238E27FC236}">
                <a16:creationId xmlns:a16="http://schemas.microsoft.com/office/drawing/2014/main" id="{A10023EB-17C6-954E-D4DA-EA05264A4231}"/>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Footer Placeholder 4">
            <a:extLst>
              <a:ext uri="{FF2B5EF4-FFF2-40B4-BE49-F238E27FC236}">
                <a16:creationId xmlns:a16="http://schemas.microsoft.com/office/drawing/2014/main" id="{0F5F5921-CC01-2C68-A1F6-543378C54CB6}"/>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sp>
        <p:nvSpPr>
          <p:cNvPr id="2" name="TextBox 1">
            <a:extLst>
              <a:ext uri="{FF2B5EF4-FFF2-40B4-BE49-F238E27FC236}">
                <a16:creationId xmlns:a16="http://schemas.microsoft.com/office/drawing/2014/main" id="{C36ADADA-7880-837F-DD0D-D99F1C4645B6}"/>
              </a:ext>
            </a:extLst>
          </p:cNvPr>
          <p:cNvSpPr txBox="1"/>
          <p:nvPr/>
        </p:nvSpPr>
        <p:spPr>
          <a:xfrm>
            <a:off x="410544" y="1165004"/>
            <a:ext cx="8701129" cy="461665"/>
          </a:xfrm>
          <a:prstGeom prst="rect">
            <a:avLst/>
          </a:prstGeom>
          <a:noFill/>
        </p:spPr>
        <p:txBody>
          <a:bodyPr wrap="square" rtlCol="0">
            <a:spAutoFit/>
          </a:bodyPr>
          <a:lstStyle/>
          <a:p>
            <a:r>
              <a:rPr lang="en-US" sz="2400" b="1" dirty="0"/>
              <a:t>High repetition rate pump sources for laser drivers</a:t>
            </a:r>
          </a:p>
        </p:txBody>
      </p:sp>
      <p:sp>
        <p:nvSpPr>
          <p:cNvPr id="7" name="TextBox 6">
            <a:extLst>
              <a:ext uri="{FF2B5EF4-FFF2-40B4-BE49-F238E27FC236}">
                <a16:creationId xmlns:a16="http://schemas.microsoft.com/office/drawing/2014/main" id="{5CEF220E-9332-4E60-D0E1-0A5688546D86}"/>
              </a:ext>
            </a:extLst>
          </p:cNvPr>
          <p:cNvSpPr txBox="1"/>
          <p:nvPr/>
        </p:nvSpPr>
        <p:spPr>
          <a:xfrm>
            <a:off x="410544" y="1782465"/>
            <a:ext cx="1101483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Focus on diode pumped </a:t>
            </a:r>
            <a:r>
              <a:rPr lang="en-US" sz="2000" dirty="0" err="1"/>
              <a:t>Yb:YAG</a:t>
            </a:r>
            <a:r>
              <a:rPr lang="en-US" sz="2000" dirty="0"/>
              <a:t> – based pump sources as applied to pumping 100 Hz short pulse laser systems </a:t>
            </a:r>
          </a:p>
          <a:p>
            <a:pPr marL="342900" indent="-342900">
              <a:buFont typeface="Arial" panose="020B0604020202020204" pitchFamily="34" charset="0"/>
              <a:buChar char="•"/>
            </a:pPr>
            <a:r>
              <a:rPr lang="en-US" sz="2000" dirty="0"/>
              <a:t>Suitable for pumping OPCPA or </a:t>
            </a:r>
            <a:r>
              <a:rPr lang="en-US" sz="2000" dirty="0" err="1"/>
              <a:t>Ti:Sapphire</a:t>
            </a:r>
            <a:endParaRPr lang="en-US" sz="2000" dirty="0"/>
          </a:p>
          <a:p>
            <a:pPr marL="342900" indent="-342900">
              <a:buFont typeface="Arial" panose="020B0604020202020204" pitchFamily="34" charset="0"/>
              <a:buChar char="•"/>
            </a:pPr>
            <a:r>
              <a:rPr lang="en-US" sz="2000" dirty="0"/>
              <a:t>Key participants: ELI ERIC, UKRI, FBH</a:t>
            </a:r>
          </a:p>
        </p:txBody>
      </p:sp>
      <p:sp>
        <p:nvSpPr>
          <p:cNvPr id="8" name="TextBox 7">
            <a:extLst>
              <a:ext uri="{FF2B5EF4-FFF2-40B4-BE49-F238E27FC236}">
                <a16:creationId xmlns:a16="http://schemas.microsoft.com/office/drawing/2014/main" id="{E19A8F40-BCF1-36E4-4AEB-1F3D51ACD769}"/>
              </a:ext>
            </a:extLst>
          </p:cNvPr>
          <p:cNvSpPr txBox="1"/>
          <p:nvPr/>
        </p:nvSpPr>
        <p:spPr>
          <a:xfrm>
            <a:off x="410543" y="3550268"/>
            <a:ext cx="11014839" cy="2246769"/>
          </a:xfrm>
          <a:prstGeom prst="rect">
            <a:avLst/>
          </a:prstGeom>
          <a:noFill/>
        </p:spPr>
        <p:txBody>
          <a:bodyPr wrap="square" rtlCol="0">
            <a:spAutoFit/>
          </a:bodyPr>
          <a:lstStyle/>
          <a:p>
            <a:r>
              <a:rPr lang="en-US" sz="2000" dirty="0"/>
              <a:t>Task 12.1 Upgrade DUHA pump laser for increased average power operation  (ELI ERIC)</a:t>
            </a:r>
          </a:p>
          <a:p>
            <a:endParaRPr lang="en-US" sz="2000" dirty="0"/>
          </a:p>
          <a:p>
            <a:r>
              <a:rPr lang="en-US" sz="2000" dirty="0"/>
              <a:t>Task 12.2 Evaluation of optical coatings for high average power, high repetition rate operation (ELI ERIC)</a:t>
            </a:r>
          </a:p>
          <a:p>
            <a:endParaRPr lang="en-US" sz="2000" dirty="0"/>
          </a:p>
          <a:p>
            <a:r>
              <a:rPr lang="en-US" sz="2000" dirty="0"/>
              <a:t>Task 12.3 Investigation of using DPSSL pumped OPCPA as a driver for LWFA (UKRI)</a:t>
            </a:r>
          </a:p>
          <a:p>
            <a:endParaRPr lang="en-US" sz="2000" dirty="0"/>
          </a:p>
          <a:p>
            <a:r>
              <a:rPr lang="en-US" sz="2000" dirty="0"/>
              <a:t>Task 12.4 Design report on diode pump units for 100 Hz DPSSL suitable for LWFA (FBH)</a:t>
            </a:r>
          </a:p>
        </p:txBody>
      </p:sp>
    </p:spTree>
    <p:extLst>
      <p:ext uri="{BB962C8B-B14F-4D97-AF65-F5344CB8AC3E}">
        <p14:creationId xmlns:p14="http://schemas.microsoft.com/office/powerpoint/2010/main" val="29323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32517-6E03-ADC4-9CEB-73F39E6613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A67B68-0803-A1A2-DF98-4CF849762F0C}"/>
              </a:ext>
            </a:extLst>
          </p:cNvPr>
          <p:cNvSpPr>
            <a:spLocks noGrp="1"/>
          </p:cNvSpPr>
          <p:nvPr>
            <p:ph type="title"/>
          </p:nvPr>
        </p:nvSpPr>
        <p:spPr/>
        <p:txBody>
          <a:bodyPr>
            <a:normAutofit fontScale="90000"/>
          </a:bodyPr>
          <a:lstStyle/>
          <a:p>
            <a:r>
              <a:rPr lang="en-GB" dirty="0"/>
              <a:t>Task 12.1: Upgrade DUHA for increased power</a:t>
            </a:r>
          </a:p>
        </p:txBody>
      </p:sp>
      <p:sp>
        <p:nvSpPr>
          <p:cNvPr id="4" name="Slide Number Placeholder 3">
            <a:extLst>
              <a:ext uri="{FF2B5EF4-FFF2-40B4-BE49-F238E27FC236}">
                <a16:creationId xmlns:a16="http://schemas.microsoft.com/office/drawing/2014/main" id="{B5C6BE23-5C45-C99E-C8E9-42BCE419B98B}"/>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5" name="Footer Placeholder 4">
            <a:extLst>
              <a:ext uri="{FF2B5EF4-FFF2-40B4-BE49-F238E27FC236}">
                <a16:creationId xmlns:a16="http://schemas.microsoft.com/office/drawing/2014/main" id="{A57F160E-EFE2-4185-3911-69DB3616609B}"/>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pic>
        <p:nvPicPr>
          <p:cNvPr id="2" name="Picture Placeholder 4">
            <a:extLst>
              <a:ext uri="{FF2B5EF4-FFF2-40B4-BE49-F238E27FC236}">
                <a16:creationId xmlns:a16="http://schemas.microsoft.com/office/drawing/2014/main" id="{D8FA5EE2-BCA2-1CBD-F13A-3A9722DD7401}"/>
              </a:ext>
            </a:extLst>
          </p:cNvPr>
          <p:cNvPicPr>
            <a:picLocks noChangeAspect="1"/>
          </p:cNvPicPr>
          <p:nvPr/>
        </p:nvPicPr>
        <p:blipFill rotWithShape="1">
          <a:blip r:embed="rId2"/>
          <a:srcRect l="-211" r="212"/>
          <a:stretch/>
        </p:blipFill>
        <p:spPr>
          <a:xfrm>
            <a:off x="729673" y="997526"/>
            <a:ext cx="10418619" cy="5860474"/>
          </a:xfrm>
          <a:prstGeom prst="rect">
            <a:avLst/>
          </a:prstGeom>
        </p:spPr>
      </p:pic>
      <p:sp>
        <p:nvSpPr>
          <p:cNvPr id="6" name="Rectangle 5">
            <a:extLst>
              <a:ext uri="{FF2B5EF4-FFF2-40B4-BE49-F238E27FC236}">
                <a16:creationId xmlns:a16="http://schemas.microsoft.com/office/drawing/2014/main" id="{EBDC8B06-A449-441B-E12B-E58961C29422}"/>
              </a:ext>
            </a:extLst>
          </p:cNvPr>
          <p:cNvSpPr/>
          <p:nvPr/>
        </p:nvSpPr>
        <p:spPr>
          <a:xfrm>
            <a:off x="10979728" y="997526"/>
            <a:ext cx="1212272" cy="587215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02AB60-4167-D075-D481-C909CDCE42E4}"/>
              </a:ext>
            </a:extLst>
          </p:cNvPr>
          <p:cNvSpPr/>
          <p:nvPr/>
        </p:nvSpPr>
        <p:spPr>
          <a:xfrm>
            <a:off x="2" y="1009208"/>
            <a:ext cx="1212271" cy="586047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72069B-4578-EB20-9E5E-91C4BF8CCF79}"/>
              </a:ext>
            </a:extLst>
          </p:cNvPr>
          <p:cNvSpPr txBox="1"/>
          <p:nvPr/>
        </p:nvSpPr>
        <p:spPr>
          <a:xfrm>
            <a:off x="1387295" y="1052627"/>
            <a:ext cx="2161297" cy="954107"/>
          </a:xfrm>
          <a:prstGeom prst="rect">
            <a:avLst/>
          </a:prstGeom>
          <a:noFill/>
        </p:spPr>
        <p:txBody>
          <a:bodyPr wrap="none" rtlCol="0">
            <a:spAutoFit/>
          </a:bodyPr>
          <a:lstStyle/>
          <a:p>
            <a:r>
              <a:rPr lang="en-US" sz="2800" dirty="0">
                <a:solidFill>
                  <a:schemeClr val="bg1"/>
                </a:solidFill>
              </a:rPr>
              <a:t>L2-DUHA</a:t>
            </a:r>
          </a:p>
          <a:p>
            <a:r>
              <a:rPr lang="en-US" sz="2800" dirty="0">
                <a:solidFill>
                  <a:schemeClr val="bg1"/>
                </a:solidFill>
              </a:rPr>
              <a:t>3J, 20Hz, 25fs</a:t>
            </a:r>
          </a:p>
        </p:txBody>
      </p:sp>
    </p:spTree>
    <p:extLst>
      <p:ext uri="{BB962C8B-B14F-4D97-AF65-F5344CB8AC3E}">
        <p14:creationId xmlns:p14="http://schemas.microsoft.com/office/powerpoint/2010/main" val="172483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1B6D-9121-35E2-A01A-C687D6A337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12609B-BD0C-7AF6-9724-7291C5D98C14}"/>
              </a:ext>
            </a:extLst>
          </p:cNvPr>
          <p:cNvSpPr>
            <a:spLocks noGrp="1"/>
          </p:cNvSpPr>
          <p:nvPr>
            <p:ph type="title"/>
          </p:nvPr>
        </p:nvSpPr>
        <p:spPr/>
        <p:txBody>
          <a:bodyPr>
            <a:normAutofit fontScale="90000"/>
          </a:bodyPr>
          <a:lstStyle/>
          <a:p>
            <a:r>
              <a:rPr lang="en-GB" dirty="0"/>
              <a:t>Task 12.1: Upgrade DUHA for increased power</a:t>
            </a:r>
          </a:p>
        </p:txBody>
      </p:sp>
      <p:pic>
        <p:nvPicPr>
          <p:cNvPr id="8" name="Picture 7" descr="A machine in a factory&#10;&#10;AI-generated content may be incorrect.">
            <a:extLst>
              <a:ext uri="{FF2B5EF4-FFF2-40B4-BE49-F238E27FC236}">
                <a16:creationId xmlns:a16="http://schemas.microsoft.com/office/drawing/2014/main" id="{350E5CE6-E977-B4CD-AAF1-D648AFA42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527" y="1076036"/>
            <a:ext cx="7124316" cy="5343237"/>
          </a:xfrm>
          <a:prstGeom prst="rect">
            <a:avLst/>
          </a:prstGeom>
        </p:spPr>
      </p:pic>
      <p:sp>
        <p:nvSpPr>
          <p:cNvPr id="11" name="TextBox 10">
            <a:extLst>
              <a:ext uri="{FF2B5EF4-FFF2-40B4-BE49-F238E27FC236}">
                <a16:creationId xmlns:a16="http://schemas.microsoft.com/office/drawing/2014/main" id="{C3026E98-216C-8988-8AFE-B97DC8ED71D6}"/>
              </a:ext>
            </a:extLst>
          </p:cNvPr>
          <p:cNvSpPr txBox="1"/>
          <p:nvPr/>
        </p:nvSpPr>
        <p:spPr>
          <a:xfrm>
            <a:off x="212436" y="1597890"/>
            <a:ext cx="3805382" cy="3108543"/>
          </a:xfrm>
          <a:prstGeom prst="rect">
            <a:avLst/>
          </a:prstGeom>
          <a:noFill/>
        </p:spPr>
        <p:txBody>
          <a:bodyPr wrap="square" rtlCol="0">
            <a:spAutoFit/>
          </a:bodyPr>
          <a:lstStyle/>
          <a:p>
            <a:r>
              <a:rPr lang="en-US" sz="2800" dirty="0"/>
              <a:t>L2-DUHA is based on OPCPA and has high requirements for pump laser quality and optical efficiency/durability. </a:t>
            </a:r>
          </a:p>
          <a:p>
            <a:endParaRPr lang="en-US" sz="2800" dirty="0"/>
          </a:p>
          <a:p>
            <a:r>
              <a:rPr lang="en-US" sz="2800" dirty="0"/>
              <a:t>Both addressed in WP12</a:t>
            </a:r>
          </a:p>
        </p:txBody>
      </p:sp>
    </p:spTree>
    <p:extLst>
      <p:ext uri="{BB962C8B-B14F-4D97-AF65-F5344CB8AC3E}">
        <p14:creationId xmlns:p14="http://schemas.microsoft.com/office/powerpoint/2010/main" val="133825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DE970-51AE-B244-8696-081493B122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F68592-D222-EBED-8B5D-FAE3A79AD8B1}"/>
              </a:ext>
            </a:extLst>
          </p:cNvPr>
          <p:cNvSpPr>
            <a:spLocks noGrp="1"/>
          </p:cNvSpPr>
          <p:nvPr>
            <p:ph type="title"/>
          </p:nvPr>
        </p:nvSpPr>
        <p:spPr/>
        <p:txBody>
          <a:bodyPr>
            <a:normAutofit fontScale="90000"/>
          </a:bodyPr>
          <a:lstStyle/>
          <a:p>
            <a:r>
              <a:rPr lang="en-GB" dirty="0"/>
              <a:t>Task 12.1: Upgrade DUHA for increased power</a:t>
            </a:r>
          </a:p>
        </p:txBody>
      </p:sp>
      <p:sp>
        <p:nvSpPr>
          <p:cNvPr id="4" name="Slide Number Placeholder 3">
            <a:extLst>
              <a:ext uri="{FF2B5EF4-FFF2-40B4-BE49-F238E27FC236}">
                <a16:creationId xmlns:a16="http://schemas.microsoft.com/office/drawing/2014/main" id="{8D74D9A9-6EBF-B00D-4140-F03057DA1FCA}"/>
              </a:ext>
            </a:extLst>
          </p:cNvPr>
          <p:cNvSpPr>
            <a:spLocks noGrp="1"/>
          </p:cNvSpPr>
          <p:nvPr>
            <p:ph type="sldNum" sz="quarter" idx="12"/>
          </p:nvPr>
        </p:nvSpPr>
        <p:spPr/>
        <p:txBody>
          <a:bodyPr/>
          <a:lstStyle/>
          <a:p>
            <a:fld id="{3A3A6714-3D1F-4857-9904-D935B84167FA}" type="slidenum">
              <a:rPr lang="en-GB" smtClean="0"/>
              <a:pPr/>
              <a:t>5</a:t>
            </a:fld>
            <a:endParaRPr lang="en-GB"/>
          </a:p>
        </p:txBody>
      </p:sp>
      <p:sp>
        <p:nvSpPr>
          <p:cNvPr id="5" name="Footer Placeholder 4">
            <a:extLst>
              <a:ext uri="{FF2B5EF4-FFF2-40B4-BE49-F238E27FC236}">
                <a16:creationId xmlns:a16="http://schemas.microsoft.com/office/drawing/2014/main" id="{5BF677C7-1F68-A8B7-74F3-7558A15008CB}"/>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sp>
        <p:nvSpPr>
          <p:cNvPr id="8" name="Content Placeholder 1">
            <a:extLst>
              <a:ext uri="{FF2B5EF4-FFF2-40B4-BE49-F238E27FC236}">
                <a16:creationId xmlns:a16="http://schemas.microsoft.com/office/drawing/2014/main" id="{CE3FD1CC-469F-B8F0-1969-B9E8EC17DA85}"/>
              </a:ext>
            </a:extLst>
          </p:cNvPr>
          <p:cNvSpPr txBox="1">
            <a:spLocks/>
          </p:cNvSpPr>
          <p:nvPr/>
        </p:nvSpPr>
        <p:spPr>
          <a:xfrm>
            <a:off x="151926" y="1125667"/>
            <a:ext cx="6539616" cy="473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GB" dirty="0"/>
              <a:t>Key goal is to improve profile and wavefront of pump laser for high average power operation</a:t>
            </a:r>
          </a:p>
          <a:p>
            <a:pPr>
              <a:spcBef>
                <a:spcPts val="3000"/>
              </a:spcBef>
            </a:pPr>
            <a:r>
              <a:rPr lang="en-GB" dirty="0"/>
              <a:t>Key focus will be on booster pre-amplifier quality and energy</a:t>
            </a:r>
          </a:p>
          <a:p>
            <a:pPr>
              <a:spcBef>
                <a:spcPts val="3000"/>
              </a:spcBef>
            </a:pPr>
            <a:r>
              <a:rPr lang="en-GB" dirty="0"/>
              <a:t>Mitigate deleterious effects such as depolarization or wavefront distortion at 20Hz and understand how to approach higher repetition rates.</a:t>
            </a:r>
          </a:p>
        </p:txBody>
      </p:sp>
      <p:sp>
        <p:nvSpPr>
          <p:cNvPr id="16" name="TextBox 15">
            <a:extLst>
              <a:ext uri="{FF2B5EF4-FFF2-40B4-BE49-F238E27FC236}">
                <a16:creationId xmlns:a16="http://schemas.microsoft.com/office/drawing/2014/main" id="{09860A08-6312-3548-F6D7-3636BA089E8F}"/>
              </a:ext>
            </a:extLst>
          </p:cNvPr>
          <p:cNvSpPr txBox="1"/>
          <p:nvPr/>
        </p:nvSpPr>
        <p:spPr>
          <a:xfrm>
            <a:off x="6950160" y="5212104"/>
            <a:ext cx="4904713" cy="830997"/>
          </a:xfrm>
          <a:prstGeom prst="rect">
            <a:avLst/>
          </a:prstGeom>
          <a:noFill/>
        </p:spPr>
        <p:txBody>
          <a:bodyPr wrap="square">
            <a:spAutoFit/>
          </a:bodyPr>
          <a:lstStyle/>
          <a:p>
            <a:r>
              <a:rPr lang="en-GB" sz="1600" dirty="0"/>
              <a:t>Booster amplifier front end providing 250 </a:t>
            </a:r>
            <a:r>
              <a:rPr lang="en-GB" sz="1600" dirty="0" err="1"/>
              <a:t>mJ</a:t>
            </a:r>
            <a:r>
              <a:rPr lang="en-GB" sz="1600" dirty="0"/>
              <a:t>, shaped pulses to main amplifier. This will be a significant focus of the effort in Task 12.1.</a:t>
            </a:r>
          </a:p>
        </p:txBody>
      </p:sp>
      <p:pic>
        <p:nvPicPr>
          <p:cNvPr id="7" name="Picture 6" descr="A machine in a factory&#10;&#10;AI-generated content may be incorrect.">
            <a:extLst>
              <a:ext uri="{FF2B5EF4-FFF2-40B4-BE49-F238E27FC236}">
                <a16:creationId xmlns:a16="http://schemas.microsoft.com/office/drawing/2014/main" id="{6D813CF8-EF4C-73E1-C5D8-CDD25526C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160" y="1422506"/>
            <a:ext cx="4987494" cy="3740621"/>
          </a:xfrm>
          <a:prstGeom prst="rect">
            <a:avLst/>
          </a:prstGeom>
        </p:spPr>
      </p:pic>
    </p:spTree>
    <p:extLst>
      <p:ext uri="{BB962C8B-B14F-4D97-AF65-F5344CB8AC3E}">
        <p14:creationId xmlns:p14="http://schemas.microsoft.com/office/powerpoint/2010/main" val="12930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4C221-DD53-B7A4-800F-F5F95699BE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87793F-2943-C240-3786-6F3291AC65EE}"/>
              </a:ext>
            </a:extLst>
          </p:cNvPr>
          <p:cNvSpPr>
            <a:spLocks noGrp="1"/>
          </p:cNvSpPr>
          <p:nvPr>
            <p:ph type="title"/>
          </p:nvPr>
        </p:nvSpPr>
        <p:spPr/>
        <p:txBody>
          <a:bodyPr/>
          <a:lstStyle/>
          <a:p>
            <a:r>
              <a:rPr lang="en-GB" dirty="0"/>
              <a:t>Task 12.2: Evaluation of optical coatings</a:t>
            </a:r>
          </a:p>
        </p:txBody>
      </p:sp>
      <p:sp>
        <p:nvSpPr>
          <p:cNvPr id="4" name="Slide Number Placeholder 3">
            <a:extLst>
              <a:ext uri="{FF2B5EF4-FFF2-40B4-BE49-F238E27FC236}">
                <a16:creationId xmlns:a16="http://schemas.microsoft.com/office/drawing/2014/main" id="{2F022E27-4D9B-21B8-E9DF-42CF701320DD}"/>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5" name="Footer Placeholder 4">
            <a:extLst>
              <a:ext uri="{FF2B5EF4-FFF2-40B4-BE49-F238E27FC236}">
                <a16:creationId xmlns:a16="http://schemas.microsoft.com/office/drawing/2014/main" id="{CEC0CD51-A069-8F11-D28B-FE100CB7FA96}"/>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sp>
        <p:nvSpPr>
          <p:cNvPr id="8" name="Content Placeholder 1">
            <a:extLst>
              <a:ext uri="{FF2B5EF4-FFF2-40B4-BE49-F238E27FC236}">
                <a16:creationId xmlns:a16="http://schemas.microsoft.com/office/drawing/2014/main" id="{D1E36A88-A657-D5DB-00BA-F5C5129AD8D7}"/>
              </a:ext>
            </a:extLst>
          </p:cNvPr>
          <p:cNvSpPr txBox="1">
            <a:spLocks/>
          </p:cNvSpPr>
          <p:nvPr/>
        </p:nvSpPr>
        <p:spPr>
          <a:xfrm>
            <a:off x="410544" y="1384286"/>
            <a:ext cx="6539616" cy="473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pPr>
            <a:r>
              <a:rPr lang="en-GB" dirty="0"/>
              <a:t>Evaluate optical coatings in effort to find safe fluence ranges for nanosecond pulses at high average powers (up to 100 Hz)</a:t>
            </a:r>
          </a:p>
          <a:p>
            <a:pPr>
              <a:spcBef>
                <a:spcPts val="3000"/>
              </a:spcBef>
            </a:pPr>
            <a:r>
              <a:rPr lang="en-GB" dirty="0"/>
              <a:t>Optimize balance of durability and efficiency evaluating e-beam and IBS coatings</a:t>
            </a:r>
          </a:p>
          <a:p>
            <a:pPr>
              <a:spcBef>
                <a:spcPts val="3000"/>
              </a:spcBef>
            </a:pPr>
            <a:r>
              <a:rPr lang="en-GB" dirty="0"/>
              <a:t>Key tool for this effort with be KAZI laser (100Hz, 10J laser delivered to </a:t>
            </a:r>
            <a:r>
              <a:rPr lang="en-GB" dirty="0" err="1"/>
              <a:t>HiLase</a:t>
            </a:r>
            <a:r>
              <a:rPr lang="en-GB" dirty="0"/>
              <a:t> from UKRI) which is installed in L2 hall at ELI</a:t>
            </a:r>
          </a:p>
        </p:txBody>
      </p:sp>
      <p:pic>
        <p:nvPicPr>
          <p:cNvPr id="6" name="Picture 5" descr="A picture containing bedclothes&#10;&#10;Description automatically generated">
            <a:extLst>
              <a:ext uri="{FF2B5EF4-FFF2-40B4-BE49-F238E27FC236}">
                <a16:creationId xmlns:a16="http://schemas.microsoft.com/office/drawing/2014/main" id="{F8027396-5762-FB86-618F-CDC1B7984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53123" y="1787341"/>
            <a:ext cx="5201949" cy="3901462"/>
          </a:xfrm>
          <a:prstGeom prst="rect">
            <a:avLst/>
          </a:prstGeom>
        </p:spPr>
      </p:pic>
    </p:spTree>
    <p:extLst>
      <p:ext uri="{BB962C8B-B14F-4D97-AF65-F5344CB8AC3E}">
        <p14:creationId xmlns:p14="http://schemas.microsoft.com/office/powerpoint/2010/main" val="421123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Task 12.3: OPCPA amplifier @ 100 Hz</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sp>
        <p:nvSpPr>
          <p:cNvPr id="8" name="Content Placeholder 1">
            <a:extLst>
              <a:ext uri="{FF2B5EF4-FFF2-40B4-BE49-F238E27FC236}">
                <a16:creationId xmlns:a16="http://schemas.microsoft.com/office/drawing/2014/main" id="{2645EA41-8FAA-A98A-F582-B266AAC2FB23}"/>
              </a:ext>
            </a:extLst>
          </p:cNvPr>
          <p:cNvSpPr txBox="1">
            <a:spLocks/>
          </p:cNvSpPr>
          <p:nvPr/>
        </p:nvSpPr>
        <p:spPr>
          <a:xfrm>
            <a:off x="410544" y="1384286"/>
            <a:ext cx="6539616" cy="473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pPr>
            <a:r>
              <a:rPr lang="en-GB" dirty="0"/>
              <a:t>UKRI will develop a frequency-doubled 100 Hz laser and characterise its output (task 10.1)</a:t>
            </a:r>
          </a:p>
          <a:p>
            <a:pPr>
              <a:spcBef>
                <a:spcPts val="3000"/>
              </a:spcBef>
            </a:pPr>
            <a:r>
              <a:rPr lang="en-GB" dirty="0"/>
              <a:t>Based on the DiPOLE-100Hz concept, which demonstrated 10 J @ 100 Hz at 1030 nm [1]</a:t>
            </a:r>
          </a:p>
          <a:p>
            <a:pPr>
              <a:spcBef>
                <a:spcPts val="3000"/>
              </a:spcBef>
            </a:pPr>
            <a:r>
              <a:rPr lang="en-GB" dirty="0"/>
              <a:t>Performance will be characterised and compared with OPCPA pump requirements calculated by ELI-ERIC.</a:t>
            </a:r>
          </a:p>
        </p:txBody>
      </p:sp>
      <p:sp>
        <p:nvSpPr>
          <p:cNvPr id="16" name="TextBox 15">
            <a:extLst>
              <a:ext uri="{FF2B5EF4-FFF2-40B4-BE49-F238E27FC236}">
                <a16:creationId xmlns:a16="http://schemas.microsoft.com/office/drawing/2014/main" id="{B369FFE8-EA44-E68F-68AA-6B6D73F8B945}"/>
              </a:ext>
            </a:extLst>
          </p:cNvPr>
          <p:cNvSpPr txBox="1"/>
          <p:nvPr/>
        </p:nvSpPr>
        <p:spPr>
          <a:xfrm>
            <a:off x="6723532" y="5900815"/>
            <a:ext cx="5468468" cy="430887"/>
          </a:xfrm>
          <a:prstGeom prst="rect">
            <a:avLst/>
          </a:prstGeom>
          <a:noFill/>
        </p:spPr>
        <p:txBody>
          <a:bodyPr wrap="square">
            <a:spAutoFit/>
          </a:bodyPr>
          <a:lstStyle/>
          <a:p>
            <a:r>
              <a:rPr lang="en-GB" sz="1100" dirty="0"/>
              <a:t>M. De Vido </a:t>
            </a:r>
            <a:r>
              <a:rPr lang="en-GB" sz="1100" i="1" dirty="0"/>
              <a:t>et al</a:t>
            </a:r>
            <a:r>
              <a:rPr lang="en-GB" sz="1100" dirty="0"/>
              <a:t>., “Demonstration of stable, long-term operation of a kW-class nanosecond pulsed DPSSL operating at 10 J, 100 Hz,” Optics Express 32(7), 11907-11915 (2024).</a:t>
            </a:r>
          </a:p>
        </p:txBody>
      </p:sp>
      <p:pic>
        <p:nvPicPr>
          <p:cNvPr id="2" name="Picture 1" descr="A person standing next to a machine&#10;&#10;Description automatically generated">
            <a:extLst>
              <a:ext uri="{FF2B5EF4-FFF2-40B4-BE49-F238E27FC236}">
                <a16:creationId xmlns:a16="http://schemas.microsoft.com/office/drawing/2014/main" id="{72C8DC5F-1CE6-76A6-9210-684BFB4BF931}"/>
              </a:ext>
            </a:extLst>
          </p:cNvPr>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578390" y="1592687"/>
            <a:ext cx="5481363" cy="2837645"/>
          </a:xfrm>
          <a:prstGeom prst="rect">
            <a:avLst/>
          </a:prstGeom>
          <a:scene3d>
            <a:camera prst="orthographicFront">
              <a:rot lat="0" lon="0" rev="21299999"/>
            </a:camera>
            <a:lightRig rig="threePt" dir="t"/>
          </a:scene3d>
        </p:spPr>
      </p:pic>
    </p:spTree>
    <p:extLst>
      <p:ext uri="{BB962C8B-B14F-4D97-AF65-F5344CB8AC3E}">
        <p14:creationId xmlns:p14="http://schemas.microsoft.com/office/powerpoint/2010/main" val="291817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p:txBody>
          <a:bodyPr/>
          <a:lstStyle/>
          <a:p>
            <a:r>
              <a:rPr lang="de-DE" dirty="0" err="1"/>
              <a:t>Direct</a:t>
            </a:r>
            <a:r>
              <a:rPr lang="de-DE" dirty="0"/>
              <a:t> </a:t>
            </a:r>
            <a:r>
              <a:rPr lang="de-DE" dirty="0" err="1"/>
              <a:t>preparation</a:t>
            </a:r>
            <a:r>
              <a:rPr lang="de-DE" dirty="0"/>
              <a:t> </a:t>
            </a:r>
            <a:r>
              <a:rPr lang="de-DE" dirty="0" err="1"/>
              <a:t>for</a:t>
            </a:r>
            <a:r>
              <a:rPr lang="de-DE" dirty="0"/>
              <a:t> </a:t>
            </a:r>
            <a:r>
              <a:rPr lang="de-DE" dirty="0" err="1"/>
              <a:t>EuPRAXIA</a:t>
            </a:r>
            <a:r>
              <a:rPr lang="de-DE" dirty="0"/>
              <a:t> Facility </a:t>
            </a:r>
          </a:p>
          <a:p>
            <a:pPr lvl="1"/>
            <a:r>
              <a:rPr lang="de-DE" dirty="0" err="1"/>
              <a:t>Develop</a:t>
            </a:r>
            <a:r>
              <a:rPr lang="de-DE" dirty="0"/>
              <a:t>, in </a:t>
            </a:r>
            <a:r>
              <a:rPr lang="en-US" dirty="0"/>
              <a:t>collaboration with industry (Subcontractor TRUMPF),</a:t>
            </a:r>
            <a:r>
              <a:rPr lang="de-DE" dirty="0"/>
              <a:t> d</a:t>
            </a:r>
            <a:r>
              <a:rPr lang="en-US" dirty="0" err="1"/>
              <a:t>iode</a:t>
            </a:r>
            <a:r>
              <a:rPr lang="en-US" dirty="0"/>
              <a:t> laser pump unit design for 20…100 Hz implementation</a:t>
            </a:r>
          </a:p>
          <a:p>
            <a:pPr lvl="1"/>
            <a:r>
              <a:rPr lang="en-US" dirty="0"/>
              <a:t>Deliver design report on recommended configuration of diode laser pump units for second-site implementation</a:t>
            </a:r>
          </a:p>
          <a:p>
            <a:pPr lvl="1"/>
            <a:r>
              <a:rPr lang="en-US" dirty="0"/>
              <a:t>Efforts steered by results of ERDF co-funded HOTSTACK and internal studies at TRUMPF / FBH</a:t>
            </a:r>
          </a:p>
          <a:p>
            <a:pPr lvl="2"/>
            <a:r>
              <a:rPr lang="en-US" dirty="0"/>
              <a:t>Broad industrial input sought</a:t>
            </a:r>
          </a:p>
          <a:p>
            <a:r>
              <a:rPr lang="en-US" b="1" dirty="0"/>
              <a:t>Assumption:</a:t>
            </a:r>
            <a:r>
              <a:rPr lang="en-US" dirty="0"/>
              <a:t> Second site clarified, RFQs released in ca. 24 months</a:t>
            </a:r>
          </a:p>
          <a:p>
            <a:pPr lvl="1"/>
            <a:r>
              <a:rPr lang="en-US" dirty="0"/>
              <a:t>Need clear solution and any tech transfer completed by that point</a:t>
            </a:r>
          </a:p>
          <a:p>
            <a:endParaRPr lang="en-GB" dirty="0"/>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a:bodyPr>
          <a:lstStyle/>
          <a:p>
            <a:r>
              <a:rPr lang="de-DE" dirty="0"/>
              <a:t>Task 12.4: Design report for pump diodes</a:t>
            </a:r>
            <a:endParaRPr lang="en-GB" dirty="0"/>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8</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pic>
        <p:nvPicPr>
          <p:cNvPr id="12" name="Grafik 11">
            <a:extLst>
              <a:ext uri="{FF2B5EF4-FFF2-40B4-BE49-F238E27FC236}">
                <a16:creationId xmlns:a16="http://schemas.microsoft.com/office/drawing/2014/main" id="{FCBF45FE-3125-42B6-AECF-22DCD3BC2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646" y="5705902"/>
            <a:ext cx="1175971" cy="738004"/>
          </a:xfrm>
          <a:prstGeom prst="rect">
            <a:avLst/>
          </a:prstGeom>
        </p:spPr>
      </p:pic>
    </p:spTree>
    <p:extLst>
      <p:ext uri="{BB962C8B-B14F-4D97-AF65-F5344CB8AC3E}">
        <p14:creationId xmlns:p14="http://schemas.microsoft.com/office/powerpoint/2010/main" val="125863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A6DAC-FC49-1B99-8E16-2FDBD626CDB6}"/>
              </a:ext>
            </a:extLst>
          </p:cNvPr>
          <p:cNvSpPr>
            <a:spLocks noGrp="1"/>
          </p:cNvSpPr>
          <p:nvPr>
            <p:ph idx="1"/>
          </p:nvPr>
        </p:nvSpPr>
        <p:spPr>
          <a:xfrm>
            <a:off x="838200" y="1113846"/>
            <a:ext cx="10515600" cy="4899025"/>
          </a:xfrm>
        </p:spPr>
        <p:txBody>
          <a:bodyPr>
            <a:normAutofit fontScale="92500" lnSpcReduction="10000"/>
          </a:bodyPr>
          <a:lstStyle/>
          <a:p>
            <a:pPr marL="0" indent="0">
              <a:buNone/>
            </a:pPr>
            <a:r>
              <a:rPr lang="en-GB" dirty="0"/>
              <a:t>Key goals are to address the requirements for pump lasers for future LWFA drivers; specifically considering </a:t>
            </a:r>
            <a:r>
              <a:rPr lang="en-GB" dirty="0" err="1"/>
              <a:t>Yb:YAG</a:t>
            </a:r>
            <a:r>
              <a:rPr lang="en-GB" dirty="0"/>
              <a:t> based DPSSL architecture.</a:t>
            </a:r>
          </a:p>
          <a:p>
            <a:pPr marL="0" indent="0">
              <a:buNone/>
            </a:pPr>
            <a:endParaRPr lang="en-GB" dirty="0"/>
          </a:p>
          <a:p>
            <a:pPr marL="0" indent="0">
              <a:buNone/>
            </a:pPr>
            <a:r>
              <a:rPr lang="en-GB" dirty="0"/>
              <a:t>This work package considers:</a:t>
            </a:r>
          </a:p>
          <a:p>
            <a:r>
              <a:rPr lang="en-GB" dirty="0"/>
              <a:t>How to address deleterious deformations to the high energy amplified pulses with final application of LWFA in mind.</a:t>
            </a:r>
          </a:p>
          <a:p>
            <a:r>
              <a:rPr lang="en-GB" dirty="0"/>
              <a:t>How high repetition rate DPSSL lasers would perform in one of the most demanding roles of a pump laser (i.e. OPCPA pump) </a:t>
            </a:r>
          </a:p>
          <a:p>
            <a:r>
              <a:rPr lang="en-GB" dirty="0"/>
              <a:t>What coatings and optics are suitable for long term reliable operation of such lasers</a:t>
            </a:r>
          </a:p>
          <a:p>
            <a:r>
              <a:rPr lang="en-GB" dirty="0"/>
              <a:t>How to most effectively satisfy the diode requirements for pumping such lasers</a:t>
            </a:r>
          </a:p>
        </p:txBody>
      </p:sp>
      <p:sp>
        <p:nvSpPr>
          <p:cNvPr id="3" name="Slide Number Placeholder 2">
            <a:extLst>
              <a:ext uri="{FF2B5EF4-FFF2-40B4-BE49-F238E27FC236}">
                <a16:creationId xmlns:a16="http://schemas.microsoft.com/office/drawing/2014/main" id="{4DF3045B-3F82-D68C-1E0E-7950F2A04F0D}"/>
              </a:ext>
            </a:extLst>
          </p:cNvPr>
          <p:cNvSpPr>
            <a:spLocks noGrp="1"/>
          </p:cNvSpPr>
          <p:nvPr>
            <p:ph type="sldNum" sz="quarter" idx="12"/>
          </p:nvPr>
        </p:nvSpPr>
        <p:spPr>
          <a:xfrm>
            <a:off x="9111673" y="6480789"/>
            <a:ext cx="2743200" cy="365125"/>
          </a:xfrm>
        </p:spPr>
        <p:txBody>
          <a:bodyPr/>
          <a:lstStyle/>
          <a:p>
            <a:fld id="{3A3A6714-3D1F-4857-9904-D935B84167FA}" type="slidenum">
              <a:rPr lang="en-GB" smtClean="0"/>
              <a:pPr/>
              <a:t>9</a:t>
            </a:fld>
            <a:endParaRPr lang="en-GB"/>
          </a:p>
        </p:txBody>
      </p:sp>
      <p:sp>
        <p:nvSpPr>
          <p:cNvPr id="5" name="Footer Placeholder 4">
            <a:extLst>
              <a:ext uri="{FF2B5EF4-FFF2-40B4-BE49-F238E27FC236}">
                <a16:creationId xmlns:a16="http://schemas.microsoft.com/office/drawing/2014/main" id="{B7E80CC8-7069-899F-09B0-8D0E5C62D218}"/>
              </a:ext>
            </a:extLst>
          </p:cNvPr>
          <p:cNvSpPr>
            <a:spLocks noGrp="1"/>
          </p:cNvSpPr>
          <p:nvPr>
            <p:ph type="ftr" sz="quarter" idx="13"/>
          </p:nvPr>
        </p:nvSpPr>
        <p:spPr>
          <a:xfrm>
            <a:off x="410544" y="6462572"/>
            <a:ext cx="4114800" cy="365125"/>
          </a:xfrm>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sp>
        <p:nvSpPr>
          <p:cNvPr id="6" name="Title 2">
            <a:extLst>
              <a:ext uri="{FF2B5EF4-FFF2-40B4-BE49-F238E27FC236}">
                <a16:creationId xmlns:a16="http://schemas.microsoft.com/office/drawing/2014/main" id="{1DAB4805-E0D6-4C72-8189-D0F671E31F9B}"/>
              </a:ext>
            </a:extLst>
          </p:cNvPr>
          <p:cNvSpPr>
            <a:spLocks noGrp="1"/>
          </p:cNvSpPr>
          <p:nvPr>
            <p:ph type="title"/>
          </p:nvPr>
        </p:nvSpPr>
        <p:spPr>
          <a:xfrm>
            <a:off x="2115127" y="12086"/>
            <a:ext cx="7961747" cy="968989"/>
          </a:xfrm>
        </p:spPr>
        <p:txBody>
          <a:bodyPr/>
          <a:lstStyle/>
          <a:p>
            <a:r>
              <a:rPr lang="en-GB" dirty="0"/>
              <a:t>WP12 Conclusions</a:t>
            </a:r>
          </a:p>
        </p:txBody>
      </p:sp>
    </p:spTree>
    <p:extLst>
      <p:ext uri="{BB962C8B-B14F-4D97-AF65-F5344CB8AC3E}">
        <p14:creationId xmlns:p14="http://schemas.microsoft.com/office/powerpoint/2010/main" val="2115414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764</Words>
  <Application>Microsoft Macintosh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Helvetica</vt:lpstr>
      <vt:lpstr>Office Theme</vt:lpstr>
      <vt:lpstr>WP12 High-rep rate pump sources for laser drivers</vt:lpstr>
      <vt:lpstr>WP12 Overview</vt:lpstr>
      <vt:lpstr>Task 12.1: Upgrade DUHA for increased power</vt:lpstr>
      <vt:lpstr>Task 12.1: Upgrade DUHA for increased power</vt:lpstr>
      <vt:lpstr>Task 12.1: Upgrade DUHA for increased power</vt:lpstr>
      <vt:lpstr>Task 12.2: Evaluation of optical coatings</vt:lpstr>
      <vt:lpstr>Task 12.3: OPCPA amplifier @ 100 Hz</vt:lpstr>
      <vt:lpstr>Task 12.4: Design report for pump diodes</vt:lpstr>
      <vt:lpstr>WP12 Conclusions</vt:lpstr>
      <vt:lpstr>WP12 Deliverables overview</vt:lpstr>
      <vt:lpstr>Task 10.1: 20-100 Hz Yb:YAG pump laser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Cecilia Blasetti</cp:lastModifiedBy>
  <cp:revision>77</cp:revision>
  <dcterms:created xsi:type="dcterms:W3CDTF">2018-02-09T13:41:45Z</dcterms:created>
  <dcterms:modified xsi:type="dcterms:W3CDTF">2025-03-13T08:44:29Z</dcterms:modified>
</cp:coreProperties>
</file>