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69" r:id="rId4"/>
    <p:sldId id="270" r:id="rId5"/>
    <p:sldId id="271" r:id="rId6"/>
    <p:sldId id="272" r:id="rId7"/>
    <p:sldId id="274" r:id="rId8"/>
    <p:sldId id="275" r:id="rId9"/>
    <p:sldId id="278" r:id="rId10"/>
    <p:sldId id="279" r:id="rId11"/>
    <p:sldId id="276" r:id="rId12"/>
    <p:sldId id="277" r:id="rId13"/>
    <p:sldId id="282" r:id="rId14"/>
    <p:sldId id="283" r:id="rId15"/>
    <p:sldId id="284" r:id="rId16"/>
    <p:sldId id="285" r:id="rId17"/>
    <p:sldId id="281"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981"/>
    <a:srgbClr val="3399FF"/>
    <a:srgbClr val="0055A5"/>
    <a:srgbClr val="2C3982"/>
    <a:srgbClr val="A6A6A6"/>
    <a:srgbClr val="DDE9F7"/>
    <a:srgbClr val="437AAB"/>
    <a:srgbClr val="385273"/>
    <a:srgbClr val="EF3723"/>
    <a:srgbClr val="3341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73" autoAdjust="0"/>
    <p:restoredTop sz="94660"/>
  </p:normalViewPr>
  <p:slideViewPr>
    <p:cSldViewPr snapToGrid="0">
      <p:cViewPr varScale="1">
        <p:scale>
          <a:sx n="121" d="100"/>
          <a:sy n="121" d="100"/>
        </p:scale>
        <p:origin x="864" y="176"/>
      </p:cViewPr>
      <p:guideLst/>
    </p:cSldViewPr>
  </p:slideViewPr>
  <p:notesTextViewPr>
    <p:cViewPr>
      <p:scale>
        <a:sx n="1" d="1"/>
        <a:sy n="1" d="1"/>
      </p:scale>
      <p:origin x="0" y="0"/>
    </p:cViewPr>
  </p:notesTextViewPr>
  <p:notesViewPr>
    <p:cSldViewPr snapToGrid="0">
      <p:cViewPr varScale="1">
        <p:scale>
          <a:sx n="82" d="100"/>
          <a:sy n="82" d="100"/>
        </p:scale>
        <p:origin x="38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940B7A-9A06-42E7-BEE9-7EEA08A63A9F}" type="datetimeFigureOut">
              <a:rPr lang="en-GB" smtClean="0"/>
              <a:t>13/03/2025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28567-BDF5-451C-8737-F40313BC91EE}" type="slidenum">
              <a:rPr lang="en-GB" smtClean="0"/>
              <a:t>‹#›</a:t>
            </a:fld>
            <a:endParaRPr lang="en-GB"/>
          </a:p>
        </p:txBody>
      </p:sp>
    </p:spTree>
    <p:extLst>
      <p:ext uri="{BB962C8B-B14F-4D97-AF65-F5344CB8AC3E}">
        <p14:creationId xmlns:p14="http://schemas.microsoft.com/office/powerpoint/2010/main" val="3788628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t="-217"/>
          <a:stretch/>
        </p:blipFill>
        <p:spPr>
          <a:xfrm>
            <a:off x="0" y="957469"/>
            <a:ext cx="12192000" cy="5900531"/>
          </a:xfrm>
          <a:prstGeom prst="rect">
            <a:avLst/>
          </a:prstGeom>
        </p:spPr>
      </p:pic>
      <p:sp>
        <p:nvSpPr>
          <p:cNvPr id="2" name="Title 1">
            <a:extLst>
              <a:ext uri="{FF2B5EF4-FFF2-40B4-BE49-F238E27FC236}">
                <a16:creationId xmlns:a16="http://schemas.microsoft.com/office/drawing/2014/main" id="{807148D2-B24D-4976-994F-BB66CEEA51D2}"/>
              </a:ext>
            </a:extLst>
          </p:cNvPr>
          <p:cNvSpPr>
            <a:spLocks noGrp="1"/>
          </p:cNvSpPr>
          <p:nvPr>
            <p:ph type="ctrTitle"/>
          </p:nvPr>
        </p:nvSpPr>
        <p:spPr>
          <a:xfrm>
            <a:off x="3223488" y="2511133"/>
            <a:ext cx="7813967" cy="1043854"/>
          </a:xfrm>
        </p:spPr>
        <p:txBody>
          <a:bodyPr anchor="b">
            <a:normAutofit/>
          </a:bodyPr>
          <a:lstStyle>
            <a:lvl1pPr algn="l">
              <a:defRPr sz="4800" b="1">
                <a:solidFill>
                  <a:schemeClr val="bg1"/>
                </a:solidFill>
                <a:latin typeface="+mj-lt"/>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630B7C0-3837-4386-90FE-545DE779ADDA}"/>
              </a:ext>
            </a:extLst>
          </p:cNvPr>
          <p:cNvSpPr>
            <a:spLocks noGrp="1"/>
          </p:cNvSpPr>
          <p:nvPr>
            <p:ph type="subTitle" idx="1" hasCustomPrompt="1"/>
          </p:nvPr>
        </p:nvSpPr>
        <p:spPr>
          <a:xfrm>
            <a:off x="3232723" y="3725430"/>
            <a:ext cx="7813967" cy="812944"/>
          </a:xfrm>
        </p:spPr>
        <p:txBody>
          <a:bodyPr/>
          <a:lstStyle>
            <a:lvl1pPr marL="0" indent="0" algn="l">
              <a:buNone/>
              <a:defRPr sz="240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author / institute</a:t>
            </a:r>
            <a:r>
              <a:rPr lang="en-GB" dirty="0"/>
              <a:t> and occasion</a:t>
            </a:r>
            <a:endParaRPr lang="en-US" dirty="0"/>
          </a:p>
        </p:txBody>
      </p:sp>
      <p:sp>
        <p:nvSpPr>
          <p:cNvPr id="8" name="Rectangle 3">
            <a:extLst>
              <a:ext uri="{FF2B5EF4-FFF2-40B4-BE49-F238E27FC236}">
                <a16:creationId xmlns:a16="http://schemas.microsoft.com/office/drawing/2014/main" id="{C5D55CEB-8871-4376-83C3-EB75954FFBB5}"/>
              </a:ext>
            </a:extLst>
          </p:cNvPr>
          <p:cNvSpPr>
            <a:spLocks noChangeArrowheads="1"/>
          </p:cNvSpPr>
          <p:nvPr userDrawn="1"/>
        </p:nvSpPr>
        <p:spPr bwMode="auto">
          <a:xfrm>
            <a:off x="293939" y="1290594"/>
            <a:ext cx="397326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2400" dirty="0">
                <a:solidFill>
                  <a:srgbClr val="3399FF"/>
                </a:solidFill>
                <a:latin typeface="Arial Narrow" pitchFamily="34" charset="0"/>
              </a:rPr>
              <a:t>PLASMA</a:t>
            </a:r>
          </a:p>
          <a:p>
            <a:r>
              <a:rPr lang="en-GB" altLang="en-US" sz="2400" dirty="0">
                <a:solidFill>
                  <a:srgbClr val="3399FF"/>
                </a:solidFill>
                <a:latin typeface="Arial Narrow" pitchFamily="34" charset="0"/>
              </a:rPr>
              <a:t>ACCELERATOR SYSTEMS </a:t>
            </a:r>
          </a:p>
          <a:p>
            <a:r>
              <a:rPr lang="en-GB" altLang="en-US" sz="2400" dirty="0">
                <a:solidFill>
                  <a:srgbClr val="33CCFF"/>
                </a:solidFill>
                <a:latin typeface="Arial Narrow" pitchFamily="34" charset="0"/>
              </a:rPr>
              <a:t>FOR</a:t>
            </a:r>
            <a:r>
              <a:rPr lang="en-GB" altLang="en-US" sz="2400" baseline="0" dirty="0">
                <a:solidFill>
                  <a:srgbClr val="33CCFF"/>
                </a:solidFill>
                <a:latin typeface="Arial Narrow" pitchFamily="34" charset="0"/>
              </a:rPr>
              <a:t> </a:t>
            </a:r>
            <a:r>
              <a:rPr lang="en-GB" altLang="en-US" sz="2400" dirty="0">
                <a:solidFill>
                  <a:srgbClr val="33CCFF"/>
                </a:solidFill>
                <a:latin typeface="Arial Narrow" pitchFamily="34" charset="0"/>
              </a:rPr>
              <a:t>COMPACT</a:t>
            </a:r>
          </a:p>
          <a:p>
            <a:r>
              <a:rPr lang="en-GB" altLang="en-US" sz="2400" dirty="0">
                <a:solidFill>
                  <a:schemeClr val="bg1"/>
                </a:solidFill>
                <a:latin typeface="Arial Narrow" pitchFamily="34" charset="0"/>
              </a:rPr>
              <a:t>RESEARCH INFRASTRUCTURES</a:t>
            </a:r>
          </a:p>
        </p:txBody>
      </p:sp>
      <p:sp>
        <p:nvSpPr>
          <p:cNvPr id="25" name="TextBox 24">
            <a:extLst>
              <a:ext uri="{FF2B5EF4-FFF2-40B4-BE49-F238E27FC236}">
                <a16:creationId xmlns:a16="http://schemas.microsoft.com/office/drawing/2014/main" id="{BFE90DE8-3BA8-471E-9749-65A67AA27786}"/>
              </a:ext>
            </a:extLst>
          </p:cNvPr>
          <p:cNvSpPr txBox="1"/>
          <p:nvPr userDrawn="1"/>
        </p:nvSpPr>
        <p:spPr>
          <a:xfrm>
            <a:off x="732624" y="6485307"/>
            <a:ext cx="9779000" cy="338554"/>
          </a:xfrm>
          <a:prstGeom prst="rect">
            <a:avLst/>
          </a:prstGeom>
          <a:noFill/>
        </p:spPr>
        <p:txBody>
          <a:bodyPr wrap="square" rtlCol="0">
            <a:spAutoFit/>
          </a:bodyPr>
          <a:lstStyle/>
          <a:p>
            <a:r>
              <a:rPr lang="en-GB" sz="800" b="0" i="1" u="none" strike="noStrike" dirty="0">
                <a:solidFill>
                  <a:schemeClr val="bg1"/>
                </a:solidFill>
                <a:effectLst/>
                <a:latin typeface="Helvetica" panose="020B0604020202020204" pitchFamily="34" charset="0"/>
                <a:cs typeface="Helvetica" panose="020B0604020202020204" pitchFamily="34" charset="0"/>
              </a:rPr>
              <a:t>PACRI – </a:t>
            </a:r>
            <a:r>
              <a:rPr lang="en-GB" sz="800" i="1" dirty="0">
                <a:solidFill>
                  <a:schemeClr val="bg1"/>
                </a:solidFill>
                <a:latin typeface="Helvetica" panose="020B0604020202020204" pitchFamily="34" charset="0"/>
                <a:cs typeface="Helvetica" panose="020B0604020202020204" pitchFamily="34" charset="0"/>
              </a:rPr>
              <a:t>101188004 – Funded by the European Union. </a:t>
            </a:r>
            <a:r>
              <a:rPr lang="en-GB" sz="800" b="0" i="1" u="none" strike="noStrike" dirty="0">
                <a:solidFill>
                  <a:schemeClr val="bg1"/>
                </a:solidFill>
                <a:effectLst/>
                <a:latin typeface="Helvetica" pitchFamily="2" charset="0"/>
              </a:rPr>
              <a:t>Views and opinions expressed are however those of the author(s) only and do not necessarily reflect those of the European Union or the European Research Executive Agency (REA). Neither the European Union nor the granting authority can be held responsible for them.</a:t>
            </a:r>
            <a:endParaRPr lang="en-GB" sz="700" dirty="0">
              <a:solidFill>
                <a:schemeClr val="bg1"/>
              </a:solidFill>
            </a:endParaRPr>
          </a:p>
        </p:txBody>
      </p:sp>
      <p:sp>
        <p:nvSpPr>
          <p:cNvPr id="4" name="TextBox 3"/>
          <p:cNvSpPr txBox="1"/>
          <p:nvPr userDrawn="1"/>
        </p:nvSpPr>
        <p:spPr>
          <a:xfrm>
            <a:off x="217066" y="34139"/>
            <a:ext cx="2310660" cy="923330"/>
          </a:xfrm>
          <a:prstGeom prst="rect">
            <a:avLst/>
          </a:prstGeom>
          <a:noFill/>
        </p:spPr>
        <p:txBody>
          <a:bodyPr wrap="square" rtlCol="0">
            <a:spAutoFit/>
          </a:bodyPr>
          <a:lstStyle/>
          <a:p>
            <a:r>
              <a:rPr lang="en-GB" sz="5400" b="1" dirty="0">
                <a:solidFill>
                  <a:srgbClr val="2C3981"/>
                </a:solidFill>
              </a:rPr>
              <a:t>PACRI</a:t>
            </a:r>
          </a:p>
        </p:txBody>
      </p:sp>
      <p:pic>
        <p:nvPicPr>
          <p:cNvPr id="5" name="Picture 4" descr="A flag with yellow stars in a circle&#10;&#10;AI-generated content may be incorrect.">
            <a:extLst>
              <a:ext uri="{FF2B5EF4-FFF2-40B4-BE49-F238E27FC236}">
                <a16:creationId xmlns:a16="http://schemas.microsoft.com/office/drawing/2014/main" id="{78F85AD5-9C1F-C65F-7E3D-1B803B62B4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603" y="6461499"/>
            <a:ext cx="511418" cy="338554"/>
          </a:xfrm>
          <a:prstGeom prst="rect">
            <a:avLst/>
          </a:prstGeom>
          <a:ln w="12700">
            <a:solidFill>
              <a:schemeClr val="bg1"/>
            </a:solidFill>
          </a:ln>
        </p:spPr>
      </p:pic>
      <p:pic>
        <p:nvPicPr>
          <p:cNvPr id="7" name="Picture 6" descr="A blue and yellow text with stars&#10;&#10;AI-generated content may be incorrect.">
            <a:extLst>
              <a:ext uri="{FF2B5EF4-FFF2-40B4-BE49-F238E27FC236}">
                <a16:creationId xmlns:a16="http://schemas.microsoft.com/office/drawing/2014/main" id="{26D893C5-7A52-C654-04AD-4AE16830FD6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910110" y="139578"/>
            <a:ext cx="1525186" cy="689922"/>
          </a:xfrm>
          <a:prstGeom prst="rect">
            <a:avLst/>
          </a:prstGeom>
        </p:spPr>
      </p:pic>
      <p:pic>
        <p:nvPicPr>
          <p:cNvPr id="10" name="Picture 9" descr="A close up of a logo&#10;&#10;AI-generated content may be incorrect.">
            <a:extLst>
              <a:ext uri="{FF2B5EF4-FFF2-40B4-BE49-F238E27FC236}">
                <a16:creationId xmlns:a16="http://schemas.microsoft.com/office/drawing/2014/main" id="{28DC21EF-C260-2DE6-75B4-CD2B9F1B0C9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45594" y="240891"/>
            <a:ext cx="1106080" cy="536817"/>
          </a:xfrm>
          <a:prstGeom prst="rect">
            <a:avLst/>
          </a:prstGeom>
        </p:spPr>
      </p:pic>
    </p:spTree>
    <p:extLst>
      <p:ext uri="{BB962C8B-B14F-4D97-AF65-F5344CB8AC3E}">
        <p14:creationId xmlns:p14="http://schemas.microsoft.com/office/powerpoint/2010/main" val="2104792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t="-217"/>
          <a:stretch/>
        </p:blipFill>
        <p:spPr>
          <a:xfrm>
            <a:off x="0" y="957469"/>
            <a:ext cx="12192000" cy="5900531"/>
          </a:xfrm>
          <a:prstGeom prst="rect">
            <a:avLst/>
          </a:prstGeom>
        </p:spPr>
      </p:pic>
      <p:sp>
        <p:nvSpPr>
          <p:cNvPr id="2" name="Title 1">
            <a:extLst>
              <a:ext uri="{FF2B5EF4-FFF2-40B4-BE49-F238E27FC236}">
                <a16:creationId xmlns:a16="http://schemas.microsoft.com/office/drawing/2014/main" id="{807148D2-B24D-4976-994F-BB66CEEA51D2}"/>
              </a:ext>
            </a:extLst>
          </p:cNvPr>
          <p:cNvSpPr>
            <a:spLocks noGrp="1"/>
          </p:cNvSpPr>
          <p:nvPr>
            <p:ph type="ctrTitle"/>
          </p:nvPr>
        </p:nvSpPr>
        <p:spPr>
          <a:xfrm>
            <a:off x="3223488" y="2511133"/>
            <a:ext cx="7813967" cy="1043854"/>
          </a:xfrm>
        </p:spPr>
        <p:txBody>
          <a:bodyPr anchor="b">
            <a:normAutofit/>
          </a:bodyPr>
          <a:lstStyle>
            <a:lvl1pPr algn="l">
              <a:defRPr sz="4800" b="1">
                <a:solidFill>
                  <a:schemeClr val="bg1"/>
                </a:solidFill>
                <a:latin typeface="+mj-lt"/>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630B7C0-3837-4386-90FE-545DE779ADDA}"/>
              </a:ext>
            </a:extLst>
          </p:cNvPr>
          <p:cNvSpPr>
            <a:spLocks noGrp="1"/>
          </p:cNvSpPr>
          <p:nvPr>
            <p:ph type="subTitle" idx="1" hasCustomPrompt="1"/>
          </p:nvPr>
        </p:nvSpPr>
        <p:spPr>
          <a:xfrm>
            <a:off x="3232723" y="3725430"/>
            <a:ext cx="7813967" cy="812944"/>
          </a:xfrm>
        </p:spPr>
        <p:txBody>
          <a:bodyPr/>
          <a:lstStyle>
            <a:lvl1pPr marL="0" indent="0" algn="l">
              <a:buNone/>
              <a:defRPr sz="240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author / institute</a:t>
            </a:r>
            <a:r>
              <a:rPr lang="en-GB" dirty="0"/>
              <a:t> and occasion</a:t>
            </a:r>
            <a:endParaRPr lang="en-US" dirty="0"/>
          </a:p>
        </p:txBody>
      </p:sp>
      <p:sp>
        <p:nvSpPr>
          <p:cNvPr id="8" name="Rectangle 3">
            <a:extLst>
              <a:ext uri="{FF2B5EF4-FFF2-40B4-BE49-F238E27FC236}">
                <a16:creationId xmlns:a16="http://schemas.microsoft.com/office/drawing/2014/main" id="{C5D55CEB-8871-4376-83C3-EB75954FFBB5}"/>
              </a:ext>
            </a:extLst>
          </p:cNvPr>
          <p:cNvSpPr>
            <a:spLocks noChangeArrowheads="1"/>
          </p:cNvSpPr>
          <p:nvPr userDrawn="1"/>
        </p:nvSpPr>
        <p:spPr bwMode="auto">
          <a:xfrm>
            <a:off x="293939" y="1290594"/>
            <a:ext cx="397326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2400" dirty="0">
                <a:solidFill>
                  <a:srgbClr val="3399FF"/>
                </a:solidFill>
                <a:latin typeface="Arial Narrow" pitchFamily="34" charset="0"/>
              </a:rPr>
              <a:t>PLASMA</a:t>
            </a:r>
          </a:p>
          <a:p>
            <a:r>
              <a:rPr lang="en-GB" altLang="en-US" sz="2400" dirty="0">
                <a:solidFill>
                  <a:srgbClr val="3399FF"/>
                </a:solidFill>
                <a:latin typeface="Arial Narrow" pitchFamily="34" charset="0"/>
              </a:rPr>
              <a:t>ACCELERATOR SYSTEMS </a:t>
            </a:r>
          </a:p>
          <a:p>
            <a:r>
              <a:rPr lang="en-GB" altLang="en-US" sz="2400" dirty="0">
                <a:solidFill>
                  <a:srgbClr val="33CCFF"/>
                </a:solidFill>
                <a:latin typeface="Arial Narrow" pitchFamily="34" charset="0"/>
              </a:rPr>
              <a:t>FOR</a:t>
            </a:r>
            <a:r>
              <a:rPr lang="en-GB" altLang="en-US" sz="2400" baseline="0" dirty="0">
                <a:solidFill>
                  <a:srgbClr val="33CCFF"/>
                </a:solidFill>
                <a:latin typeface="Arial Narrow" pitchFamily="34" charset="0"/>
              </a:rPr>
              <a:t> </a:t>
            </a:r>
            <a:r>
              <a:rPr lang="en-GB" altLang="en-US" sz="2400" dirty="0">
                <a:solidFill>
                  <a:srgbClr val="33CCFF"/>
                </a:solidFill>
                <a:latin typeface="Arial Narrow" pitchFamily="34" charset="0"/>
              </a:rPr>
              <a:t>COMPACT</a:t>
            </a:r>
          </a:p>
          <a:p>
            <a:r>
              <a:rPr lang="en-GB" altLang="en-US" sz="2400" dirty="0">
                <a:solidFill>
                  <a:schemeClr val="bg1"/>
                </a:solidFill>
                <a:latin typeface="Arial Narrow" pitchFamily="34" charset="0"/>
              </a:rPr>
              <a:t>RESEARCH INFRASTRUCTURES</a:t>
            </a:r>
          </a:p>
        </p:txBody>
      </p:sp>
      <p:sp>
        <p:nvSpPr>
          <p:cNvPr id="25" name="TextBox 24">
            <a:extLst>
              <a:ext uri="{FF2B5EF4-FFF2-40B4-BE49-F238E27FC236}">
                <a16:creationId xmlns:a16="http://schemas.microsoft.com/office/drawing/2014/main" id="{BFE90DE8-3BA8-471E-9749-65A67AA27786}"/>
              </a:ext>
            </a:extLst>
          </p:cNvPr>
          <p:cNvSpPr txBox="1"/>
          <p:nvPr userDrawn="1"/>
        </p:nvSpPr>
        <p:spPr>
          <a:xfrm>
            <a:off x="153846" y="6396176"/>
            <a:ext cx="3451000" cy="523220"/>
          </a:xfrm>
          <a:prstGeom prst="rect">
            <a:avLst/>
          </a:prstGeom>
          <a:noFill/>
        </p:spPr>
        <p:txBody>
          <a:bodyPr wrap="square" rtlCol="0">
            <a:spAutoFit/>
          </a:bodyPr>
          <a:lstStyle/>
          <a:p>
            <a:r>
              <a:rPr lang="en-GB" sz="700" b="0" i="1" u="none" strike="noStrike" dirty="0">
                <a:solidFill>
                  <a:schemeClr val="bg1"/>
                </a:solidFill>
                <a:effectLst/>
                <a:latin typeface="Helvetica" pitchFamily="2" charset="0"/>
              </a:rPr>
              <a:t>PACRI – </a:t>
            </a:r>
            <a:r>
              <a:rPr lang="en-GB" sz="700" i="1" dirty="0">
                <a:solidFill>
                  <a:schemeClr val="bg1"/>
                </a:solidFill>
              </a:rPr>
              <a:t>101188004. </a:t>
            </a:r>
            <a:r>
              <a:rPr lang="en-GB" sz="700" b="0" i="1" u="none" strike="noStrike" dirty="0">
                <a:solidFill>
                  <a:schemeClr val="bg1"/>
                </a:solidFill>
                <a:effectLst/>
                <a:latin typeface="Helvetica" pitchFamily="2" charset="0"/>
              </a:rPr>
              <a:t>Views and opinions expressed are however those of the author(s) only and do not necessarily reflect those of the European Union or the European Research Executive Agency (REA). Neither the European Union nor the granting authority can be held responsible for them.</a:t>
            </a:r>
            <a:endParaRPr lang="en-GB" sz="600" dirty="0">
              <a:solidFill>
                <a:schemeClr val="bg1"/>
              </a:solidFill>
            </a:endParaRPr>
          </a:p>
        </p:txBody>
      </p:sp>
      <p:sp>
        <p:nvSpPr>
          <p:cNvPr id="9" name="TextBox 8">
            <a:extLst>
              <a:ext uri="{FF2B5EF4-FFF2-40B4-BE49-F238E27FC236}">
                <a16:creationId xmlns:a16="http://schemas.microsoft.com/office/drawing/2014/main" id="{5042F8F7-39BD-C0D1-630E-61B6D2FE72A4}"/>
              </a:ext>
            </a:extLst>
          </p:cNvPr>
          <p:cNvSpPr txBox="1"/>
          <p:nvPr userDrawn="1"/>
        </p:nvSpPr>
        <p:spPr>
          <a:xfrm>
            <a:off x="1129791" y="5892150"/>
            <a:ext cx="1524509" cy="400110"/>
          </a:xfrm>
          <a:prstGeom prst="rect">
            <a:avLst/>
          </a:prstGeom>
          <a:noFill/>
        </p:spPr>
        <p:txBody>
          <a:bodyPr wrap="square" rtlCol="0">
            <a:spAutoFit/>
          </a:bodyPr>
          <a:lstStyle/>
          <a:p>
            <a:r>
              <a:rPr lang="en-GB" sz="1000" b="1" dirty="0">
                <a:solidFill>
                  <a:schemeClr val="bg1"/>
                </a:solidFill>
                <a:latin typeface="Arial" panose="020B0604020202020204" pitchFamily="34" charset="0"/>
                <a:cs typeface="Arial" panose="020B0604020202020204" pitchFamily="34" charset="0"/>
              </a:rPr>
              <a:t>Funded by </a:t>
            </a:r>
          </a:p>
          <a:p>
            <a:r>
              <a:rPr lang="en-GB" sz="1000" b="1" dirty="0">
                <a:solidFill>
                  <a:schemeClr val="bg1"/>
                </a:solidFill>
                <a:latin typeface="Arial" panose="020B0604020202020204" pitchFamily="34" charset="0"/>
                <a:cs typeface="Arial" panose="020B0604020202020204" pitchFamily="34" charset="0"/>
              </a:rPr>
              <a:t>the European Union</a:t>
            </a:r>
          </a:p>
        </p:txBody>
      </p:sp>
      <p:sp>
        <p:nvSpPr>
          <p:cNvPr id="4" name="TextBox 3"/>
          <p:cNvSpPr txBox="1"/>
          <p:nvPr userDrawn="1"/>
        </p:nvSpPr>
        <p:spPr>
          <a:xfrm>
            <a:off x="217066" y="34139"/>
            <a:ext cx="2310660" cy="923330"/>
          </a:xfrm>
          <a:prstGeom prst="rect">
            <a:avLst/>
          </a:prstGeom>
          <a:noFill/>
        </p:spPr>
        <p:txBody>
          <a:bodyPr wrap="square" rtlCol="0">
            <a:spAutoFit/>
          </a:bodyPr>
          <a:lstStyle/>
          <a:p>
            <a:r>
              <a:rPr lang="en-GB" sz="5400" b="1" dirty="0">
                <a:solidFill>
                  <a:srgbClr val="2C3981"/>
                </a:solidFill>
              </a:rPr>
              <a:t>PACRI</a:t>
            </a:r>
          </a:p>
        </p:txBody>
      </p:sp>
      <p:pic>
        <p:nvPicPr>
          <p:cNvPr id="5" name="Picture 4" descr="A flag with yellow stars in a circle&#10;&#10;AI-generated content may be incorrect.">
            <a:extLst>
              <a:ext uri="{FF2B5EF4-FFF2-40B4-BE49-F238E27FC236}">
                <a16:creationId xmlns:a16="http://schemas.microsoft.com/office/drawing/2014/main" id="{78F85AD5-9C1F-C65F-7E3D-1B803B62B4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0062" y="5786961"/>
            <a:ext cx="806264" cy="533739"/>
          </a:xfrm>
          <a:prstGeom prst="rect">
            <a:avLst/>
          </a:prstGeom>
          <a:ln w="12700">
            <a:solidFill>
              <a:schemeClr val="bg1"/>
            </a:solidFill>
          </a:ln>
        </p:spPr>
      </p:pic>
      <p:pic>
        <p:nvPicPr>
          <p:cNvPr id="7" name="Picture 6" descr="A blue and yellow text with stars&#10;&#10;AI-generated content may be incorrect.">
            <a:extLst>
              <a:ext uri="{FF2B5EF4-FFF2-40B4-BE49-F238E27FC236}">
                <a16:creationId xmlns:a16="http://schemas.microsoft.com/office/drawing/2014/main" id="{26D893C5-7A52-C654-04AD-4AE16830FD6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910110" y="139578"/>
            <a:ext cx="1525186" cy="689922"/>
          </a:xfrm>
          <a:prstGeom prst="rect">
            <a:avLst/>
          </a:prstGeom>
        </p:spPr>
      </p:pic>
      <p:pic>
        <p:nvPicPr>
          <p:cNvPr id="10" name="Picture 9" descr="A close up of a logo&#10;&#10;AI-generated content may be incorrect.">
            <a:extLst>
              <a:ext uri="{FF2B5EF4-FFF2-40B4-BE49-F238E27FC236}">
                <a16:creationId xmlns:a16="http://schemas.microsoft.com/office/drawing/2014/main" id="{28DC21EF-C260-2DE6-75B4-CD2B9F1B0C9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45594" y="240891"/>
            <a:ext cx="1106080" cy="536817"/>
          </a:xfrm>
          <a:prstGeom prst="rect">
            <a:avLst/>
          </a:prstGeom>
        </p:spPr>
      </p:pic>
    </p:spTree>
    <p:extLst>
      <p:ext uri="{BB962C8B-B14F-4D97-AF65-F5344CB8AC3E}">
        <p14:creationId xmlns:p14="http://schemas.microsoft.com/office/powerpoint/2010/main" val="1145560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screen">
            <a:extLst>
              <a:ext uri="{28A0092B-C50C-407E-A947-70E740481C1C}">
                <a14:useLocalDpi xmlns:a14="http://schemas.microsoft.com/office/drawing/2010/main"/>
              </a:ext>
            </a:extLst>
          </a:blip>
          <a:srcRect t="-1425"/>
          <a:stretch/>
        </p:blipFill>
        <p:spPr>
          <a:xfrm>
            <a:off x="0" y="-18469"/>
            <a:ext cx="12192000" cy="1027677"/>
          </a:xfrm>
          <a:prstGeom prst="rect">
            <a:avLst/>
          </a:prstGeom>
        </p:spPr>
      </p:pic>
      <p:pic>
        <p:nvPicPr>
          <p:cNvPr id="18" name="Picture 17"/>
          <p:cNvPicPr>
            <a:picLocks noChangeAspect="1"/>
          </p:cNvPicPr>
          <p:nvPr userDrawn="1"/>
        </p:nvPicPr>
        <p:blipFill rotWithShape="1">
          <a:blip r:embed="rId3" cstate="screen">
            <a:extLst>
              <a:ext uri="{28A0092B-C50C-407E-A947-70E740481C1C}">
                <a14:useLocalDpi xmlns:a14="http://schemas.microsoft.com/office/drawing/2010/main"/>
              </a:ext>
            </a:extLst>
          </a:blip>
          <a:srcRect b="-15"/>
          <a:stretch/>
        </p:blipFill>
        <p:spPr>
          <a:xfrm>
            <a:off x="0" y="6457950"/>
            <a:ext cx="12192000" cy="400050"/>
          </a:xfrm>
          <a:prstGeom prst="rect">
            <a:avLst/>
          </a:prstGeom>
        </p:spPr>
      </p:pic>
      <p:sp>
        <p:nvSpPr>
          <p:cNvPr id="3" name="Content Placeholder 2">
            <a:extLst>
              <a:ext uri="{FF2B5EF4-FFF2-40B4-BE49-F238E27FC236}">
                <a16:creationId xmlns:a16="http://schemas.microsoft.com/office/drawing/2014/main" id="{AA667453-40FC-4135-9BBF-E2B2967A5938}"/>
              </a:ext>
            </a:extLst>
          </p:cNvPr>
          <p:cNvSpPr>
            <a:spLocks noGrp="1"/>
          </p:cNvSpPr>
          <p:nvPr>
            <p:ph idx="1"/>
          </p:nvPr>
        </p:nvSpPr>
        <p:spPr>
          <a:xfrm>
            <a:off x="838200" y="1437948"/>
            <a:ext cx="10515600" cy="473901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BF60A59D-C33F-4A72-AE63-A30B8327BE56}"/>
              </a:ext>
            </a:extLst>
          </p:cNvPr>
          <p:cNvSpPr>
            <a:spLocks noGrp="1"/>
          </p:cNvSpPr>
          <p:nvPr>
            <p:ph type="sldNum" sz="quarter" idx="12"/>
          </p:nvPr>
        </p:nvSpPr>
        <p:spPr>
          <a:xfrm>
            <a:off x="9111673" y="6480789"/>
            <a:ext cx="2743200" cy="365125"/>
          </a:xfrm>
        </p:spPr>
        <p:txBody>
          <a:bodyPr/>
          <a:lstStyle>
            <a:lvl1pPr>
              <a:defRPr>
                <a:solidFill>
                  <a:schemeClr val="bg1"/>
                </a:solidFill>
              </a:defRPr>
            </a:lvl1pPr>
          </a:lstStyle>
          <a:p>
            <a:fld id="{3A3A6714-3D1F-4857-9904-D935B84167FA}" type="slidenum">
              <a:rPr lang="en-GB" smtClean="0"/>
              <a:pPr/>
              <a:t>‹#›</a:t>
            </a:fld>
            <a:endParaRPr lang="en-GB"/>
          </a:p>
        </p:txBody>
      </p:sp>
      <p:sp>
        <p:nvSpPr>
          <p:cNvPr id="2" name="Title 1">
            <a:extLst>
              <a:ext uri="{FF2B5EF4-FFF2-40B4-BE49-F238E27FC236}">
                <a16:creationId xmlns:a16="http://schemas.microsoft.com/office/drawing/2014/main" id="{2707062F-D1E3-4938-A350-3A6A49BD0E2A}"/>
              </a:ext>
            </a:extLst>
          </p:cNvPr>
          <p:cNvSpPr>
            <a:spLocks noGrp="1"/>
          </p:cNvSpPr>
          <p:nvPr>
            <p:ph type="title"/>
          </p:nvPr>
        </p:nvSpPr>
        <p:spPr>
          <a:xfrm>
            <a:off x="2115127" y="0"/>
            <a:ext cx="7961747" cy="1009208"/>
          </a:xfrm>
        </p:spPr>
        <p:txBody>
          <a:bodyPr>
            <a:normAutofit/>
          </a:bodyPr>
          <a:lstStyle>
            <a:lvl1pPr algn="ctr">
              <a:defRPr sz="3500" b="1">
                <a:solidFill>
                  <a:schemeClr val="bg1"/>
                </a:solidFill>
              </a:defRPr>
            </a:lvl1pPr>
          </a:lstStyle>
          <a:p>
            <a:r>
              <a:rPr lang="en-US" dirty="0"/>
              <a:t>Click to edit Master title style</a:t>
            </a:r>
            <a:endParaRPr lang="en-GB" dirty="0"/>
          </a:p>
        </p:txBody>
      </p:sp>
      <p:sp>
        <p:nvSpPr>
          <p:cNvPr id="20" name="Footer Placeholder 19">
            <a:extLst>
              <a:ext uri="{FF2B5EF4-FFF2-40B4-BE49-F238E27FC236}">
                <a16:creationId xmlns:a16="http://schemas.microsoft.com/office/drawing/2014/main" id="{91A38598-CD5E-4EEA-8C9C-B6A45CED45F6}"/>
              </a:ext>
            </a:extLst>
          </p:cNvPr>
          <p:cNvSpPr>
            <a:spLocks noGrp="1"/>
          </p:cNvSpPr>
          <p:nvPr>
            <p:ph type="ftr" sz="quarter" idx="13"/>
          </p:nvPr>
        </p:nvSpPr>
        <p:spPr>
          <a:xfrm>
            <a:off x="410544" y="6462572"/>
            <a:ext cx="4114800" cy="365125"/>
          </a:xfrm>
        </p:spPr>
        <p:txBody>
          <a:bodyPr/>
          <a:lstStyle>
            <a:lvl1pPr>
              <a:defRPr i="1">
                <a:solidFill>
                  <a:schemeClr val="bg1"/>
                </a:solidFill>
              </a:defRPr>
            </a:lvl1pPr>
          </a:lstStyle>
          <a:p>
            <a:pPr algn="l"/>
            <a:r>
              <a:rPr lang="en-GB"/>
              <a:t>Insert author and occasion</a:t>
            </a:r>
          </a:p>
        </p:txBody>
      </p:sp>
      <p:sp>
        <p:nvSpPr>
          <p:cNvPr id="22" name="TextBox 21"/>
          <p:cNvSpPr txBox="1"/>
          <p:nvPr userDrawn="1"/>
        </p:nvSpPr>
        <p:spPr>
          <a:xfrm>
            <a:off x="241447" y="25057"/>
            <a:ext cx="3078928" cy="923330"/>
          </a:xfrm>
          <a:prstGeom prst="rect">
            <a:avLst/>
          </a:prstGeom>
          <a:noFill/>
        </p:spPr>
        <p:txBody>
          <a:bodyPr wrap="square" rtlCol="0">
            <a:spAutoFit/>
          </a:bodyPr>
          <a:lstStyle/>
          <a:p>
            <a:r>
              <a:rPr lang="en-GB" sz="5400" b="1" dirty="0">
                <a:solidFill>
                  <a:schemeClr val="bg1"/>
                </a:solidFill>
              </a:rPr>
              <a:t>PACRI</a:t>
            </a:r>
          </a:p>
        </p:txBody>
      </p:sp>
      <p:sp>
        <p:nvSpPr>
          <p:cNvPr id="7" name="TextBox 6">
            <a:extLst>
              <a:ext uri="{FF2B5EF4-FFF2-40B4-BE49-F238E27FC236}">
                <a16:creationId xmlns:a16="http://schemas.microsoft.com/office/drawing/2014/main" id="{EC526491-4981-1B5D-C057-22A21235EEE5}"/>
              </a:ext>
            </a:extLst>
          </p:cNvPr>
          <p:cNvSpPr txBox="1"/>
          <p:nvPr userDrawn="1"/>
        </p:nvSpPr>
        <p:spPr>
          <a:xfrm>
            <a:off x="10877554" y="586425"/>
            <a:ext cx="1181100" cy="338554"/>
          </a:xfrm>
          <a:prstGeom prst="rect">
            <a:avLst/>
          </a:prstGeom>
          <a:noFill/>
        </p:spPr>
        <p:txBody>
          <a:bodyPr wrap="square" rtlCol="0">
            <a:spAutoFit/>
          </a:bodyPr>
          <a:lstStyle/>
          <a:p>
            <a:pPr algn="ctr"/>
            <a:r>
              <a:rPr lang="en-GB" sz="800" b="1" dirty="0">
                <a:solidFill>
                  <a:schemeClr val="bg1"/>
                </a:solidFill>
                <a:latin typeface="Arial" panose="020B0604020202020204" pitchFamily="34" charset="0"/>
                <a:cs typeface="Arial" panose="020B0604020202020204" pitchFamily="34" charset="0"/>
              </a:rPr>
              <a:t>Funded by </a:t>
            </a:r>
          </a:p>
          <a:p>
            <a:pPr algn="ctr"/>
            <a:r>
              <a:rPr lang="en-GB" sz="800" b="1" dirty="0">
                <a:solidFill>
                  <a:schemeClr val="bg1"/>
                </a:solidFill>
                <a:latin typeface="Arial" panose="020B0604020202020204" pitchFamily="34" charset="0"/>
                <a:cs typeface="Arial" panose="020B0604020202020204" pitchFamily="34" charset="0"/>
              </a:rPr>
              <a:t>the European Union</a:t>
            </a:r>
          </a:p>
        </p:txBody>
      </p:sp>
      <p:pic>
        <p:nvPicPr>
          <p:cNvPr id="8" name="Picture 7" descr="A flag with yellow stars in a circle&#10;&#10;AI-generated content may be incorrect.">
            <a:extLst>
              <a:ext uri="{FF2B5EF4-FFF2-40B4-BE49-F238E27FC236}">
                <a16:creationId xmlns:a16="http://schemas.microsoft.com/office/drawing/2014/main" id="{0A6793D2-3FDD-6BF0-4795-4A149523B77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144694" y="135304"/>
            <a:ext cx="646820" cy="428188"/>
          </a:xfrm>
          <a:prstGeom prst="rect">
            <a:avLst/>
          </a:prstGeom>
          <a:ln w="12700">
            <a:solidFill>
              <a:schemeClr val="bg1"/>
            </a:solidFill>
          </a:ln>
        </p:spPr>
      </p:pic>
    </p:spTree>
    <p:extLst>
      <p:ext uri="{BB962C8B-B14F-4D97-AF65-F5344CB8AC3E}">
        <p14:creationId xmlns:p14="http://schemas.microsoft.com/office/powerpoint/2010/main" val="46373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2C398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667453-40FC-4135-9BBF-E2B2967A5938}"/>
              </a:ext>
            </a:extLst>
          </p:cNvPr>
          <p:cNvSpPr>
            <a:spLocks noGrp="1"/>
          </p:cNvSpPr>
          <p:nvPr>
            <p:ph idx="1"/>
          </p:nvPr>
        </p:nvSpPr>
        <p:spPr/>
        <p:txBody>
          <a:bodyPr/>
          <a:lstStyle>
            <a:lvl1pPr>
              <a:defRPr>
                <a:solidFill>
                  <a:srgbClr val="FFC000"/>
                </a:solidFill>
              </a:defRPr>
            </a:lvl1pPr>
            <a:lvl2pPr>
              <a:defRPr>
                <a:solidFill>
                  <a:srgbClr val="FFC000"/>
                </a:solidFill>
              </a:defRPr>
            </a:lvl2pPr>
            <a:lvl3pPr>
              <a:defRPr>
                <a:solidFill>
                  <a:srgbClr val="FFC000"/>
                </a:solidFill>
              </a:defRPr>
            </a:lvl3pPr>
            <a:lvl4pPr>
              <a:defRPr>
                <a:solidFill>
                  <a:srgbClr val="FFC000"/>
                </a:solidFill>
              </a:defRPr>
            </a:lvl4pPr>
            <a:lvl5pPr>
              <a:defRPr>
                <a:solidFill>
                  <a:srgbClr val="FFC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t="-1425"/>
          <a:stretch/>
        </p:blipFill>
        <p:spPr>
          <a:xfrm>
            <a:off x="0" y="-18469"/>
            <a:ext cx="12192000" cy="1027677"/>
          </a:xfrm>
          <a:prstGeom prst="rect">
            <a:avLst/>
          </a:prstGeom>
        </p:spPr>
      </p:pic>
      <p:sp>
        <p:nvSpPr>
          <p:cNvPr id="16" name="TextBox 15"/>
          <p:cNvSpPr txBox="1"/>
          <p:nvPr userDrawn="1"/>
        </p:nvSpPr>
        <p:spPr>
          <a:xfrm>
            <a:off x="209021" y="33704"/>
            <a:ext cx="2871405" cy="923330"/>
          </a:xfrm>
          <a:prstGeom prst="rect">
            <a:avLst/>
          </a:prstGeom>
          <a:noFill/>
        </p:spPr>
        <p:txBody>
          <a:bodyPr wrap="square" rtlCol="0">
            <a:spAutoFit/>
          </a:bodyPr>
          <a:lstStyle/>
          <a:p>
            <a:r>
              <a:rPr lang="en-GB" sz="5400" b="1" dirty="0">
                <a:solidFill>
                  <a:schemeClr val="bg1"/>
                </a:solidFill>
              </a:rPr>
              <a:t>PACRI</a:t>
            </a:r>
          </a:p>
        </p:txBody>
      </p:sp>
      <p:pic>
        <p:nvPicPr>
          <p:cNvPr id="17" name="Picture 16"/>
          <p:cNvPicPr>
            <a:picLocks noChangeAspect="1"/>
          </p:cNvPicPr>
          <p:nvPr userDrawn="1"/>
        </p:nvPicPr>
        <p:blipFill rotWithShape="1">
          <a:blip r:embed="rId3" cstate="screen">
            <a:extLst>
              <a:ext uri="{28A0092B-C50C-407E-A947-70E740481C1C}">
                <a14:useLocalDpi xmlns:a14="http://schemas.microsoft.com/office/drawing/2010/main"/>
              </a:ext>
            </a:extLst>
          </a:blip>
          <a:srcRect b="-15"/>
          <a:stretch/>
        </p:blipFill>
        <p:spPr>
          <a:xfrm>
            <a:off x="0" y="6457950"/>
            <a:ext cx="12192000" cy="400050"/>
          </a:xfrm>
          <a:prstGeom prst="rect">
            <a:avLst/>
          </a:prstGeom>
        </p:spPr>
      </p:pic>
      <p:sp>
        <p:nvSpPr>
          <p:cNvPr id="18" name="Slide Number Placeholder 5">
            <a:extLst>
              <a:ext uri="{FF2B5EF4-FFF2-40B4-BE49-F238E27FC236}">
                <a16:creationId xmlns:a16="http://schemas.microsoft.com/office/drawing/2014/main" id="{BF60A59D-C33F-4A72-AE63-A30B8327BE56}"/>
              </a:ext>
            </a:extLst>
          </p:cNvPr>
          <p:cNvSpPr>
            <a:spLocks noGrp="1"/>
          </p:cNvSpPr>
          <p:nvPr>
            <p:ph type="sldNum" sz="quarter" idx="12"/>
          </p:nvPr>
        </p:nvSpPr>
        <p:spPr>
          <a:xfrm>
            <a:off x="9111673" y="6480789"/>
            <a:ext cx="2743200" cy="365125"/>
          </a:xfrm>
        </p:spPr>
        <p:txBody>
          <a:bodyPr/>
          <a:lstStyle>
            <a:lvl1pPr>
              <a:defRPr>
                <a:solidFill>
                  <a:schemeClr val="bg1"/>
                </a:solidFill>
              </a:defRPr>
            </a:lvl1pPr>
          </a:lstStyle>
          <a:p>
            <a:fld id="{3A3A6714-3D1F-4857-9904-D935B84167FA}" type="slidenum">
              <a:rPr lang="en-GB" smtClean="0"/>
              <a:pPr/>
              <a:t>‹#›</a:t>
            </a:fld>
            <a:endParaRPr lang="en-GB"/>
          </a:p>
        </p:txBody>
      </p:sp>
      <p:sp>
        <p:nvSpPr>
          <p:cNvPr id="19" name="Footer Placeholder 19">
            <a:extLst>
              <a:ext uri="{FF2B5EF4-FFF2-40B4-BE49-F238E27FC236}">
                <a16:creationId xmlns:a16="http://schemas.microsoft.com/office/drawing/2014/main" id="{91A38598-CD5E-4EEA-8C9C-B6A45CED45F6}"/>
              </a:ext>
            </a:extLst>
          </p:cNvPr>
          <p:cNvSpPr>
            <a:spLocks noGrp="1"/>
          </p:cNvSpPr>
          <p:nvPr>
            <p:ph type="ftr" sz="quarter" idx="13"/>
          </p:nvPr>
        </p:nvSpPr>
        <p:spPr>
          <a:xfrm>
            <a:off x="410544" y="6462572"/>
            <a:ext cx="4114800" cy="365125"/>
          </a:xfrm>
        </p:spPr>
        <p:txBody>
          <a:bodyPr/>
          <a:lstStyle>
            <a:lvl1pPr>
              <a:defRPr i="1">
                <a:solidFill>
                  <a:schemeClr val="bg1"/>
                </a:solidFill>
              </a:defRPr>
            </a:lvl1pPr>
          </a:lstStyle>
          <a:p>
            <a:pPr algn="l"/>
            <a:r>
              <a:rPr lang="en-GB"/>
              <a:t>Insert author and occasion</a:t>
            </a:r>
          </a:p>
        </p:txBody>
      </p:sp>
      <p:sp>
        <p:nvSpPr>
          <p:cNvPr id="21" name="Title 1">
            <a:extLst>
              <a:ext uri="{FF2B5EF4-FFF2-40B4-BE49-F238E27FC236}">
                <a16:creationId xmlns:a16="http://schemas.microsoft.com/office/drawing/2014/main" id="{2707062F-D1E3-4938-A350-3A6A49BD0E2A}"/>
              </a:ext>
            </a:extLst>
          </p:cNvPr>
          <p:cNvSpPr>
            <a:spLocks noGrp="1"/>
          </p:cNvSpPr>
          <p:nvPr>
            <p:ph type="title"/>
          </p:nvPr>
        </p:nvSpPr>
        <p:spPr>
          <a:xfrm>
            <a:off x="2115127" y="-167411"/>
            <a:ext cx="7961747" cy="1325563"/>
          </a:xfrm>
        </p:spPr>
        <p:txBody>
          <a:bodyPr>
            <a:normAutofit/>
          </a:bodyPr>
          <a:lstStyle>
            <a:lvl1pPr algn="ctr">
              <a:defRPr sz="3500" b="1">
                <a:solidFill>
                  <a:schemeClr val="bg1"/>
                </a:solidFill>
              </a:defRPr>
            </a:lvl1pPr>
          </a:lstStyle>
          <a:p>
            <a:r>
              <a:rPr lang="en-US" dirty="0"/>
              <a:t>Click to edit Master title style</a:t>
            </a:r>
            <a:endParaRPr lang="en-GB" dirty="0"/>
          </a:p>
        </p:txBody>
      </p:sp>
      <p:sp>
        <p:nvSpPr>
          <p:cNvPr id="2" name="TextBox 1">
            <a:extLst>
              <a:ext uri="{FF2B5EF4-FFF2-40B4-BE49-F238E27FC236}">
                <a16:creationId xmlns:a16="http://schemas.microsoft.com/office/drawing/2014/main" id="{A09B40AC-5F1E-0DDB-46E9-42A612615BF8}"/>
              </a:ext>
            </a:extLst>
          </p:cNvPr>
          <p:cNvSpPr txBox="1"/>
          <p:nvPr userDrawn="1"/>
        </p:nvSpPr>
        <p:spPr>
          <a:xfrm>
            <a:off x="10877554" y="586425"/>
            <a:ext cx="1181100" cy="338554"/>
          </a:xfrm>
          <a:prstGeom prst="rect">
            <a:avLst/>
          </a:prstGeom>
          <a:noFill/>
        </p:spPr>
        <p:txBody>
          <a:bodyPr wrap="square" rtlCol="0">
            <a:spAutoFit/>
          </a:bodyPr>
          <a:lstStyle/>
          <a:p>
            <a:pPr algn="ctr"/>
            <a:r>
              <a:rPr lang="en-GB" sz="800" b="1" dirty="0">
                <a:solidFill>
                  <a:schemeClr val="bg1"/>
                </a:solidFill>
                <a:latin typeface="Arial" panose="020B0604020202020204" pitchFamily="34" charset="0"/>
                <a:cs typeface="Arial" panose="020B0604020202020204" pitchFamily="34" charset="0"/>
              </a:rPr>
              <a:t>Funded by </a:t>
            </a:r>
          </a:p>
          <a:p>
            <a:pPr algn="ctr"/>
            <a:r>
              <a:rPr lang="en-GB" sz="800" b="1" dirty="0">
                <a:solidFill>
                  <a:schemeClr val="bg1"/>
                </a:solidFill>
                <a:latin typeface="Arial" panose="020B0604020202020204" pitchFamily="34" charset="0"/>
                <a:cs typeface="Arial" panose="020B0604020202020204" pitchFamily="34" charset="0"/>
              </a:rPr>
              <a:t>the European Union</a:t>
            </a:r>
          </a:p>
        </p:txBody>
      </p:sp>
      <p:pic>
        <p:nvPicPr>
          <p:cNvPr id="4" name="Picture 3" descr="A flag with yellow stars in a circle&#10;&#10;AI-generated content may be incorrect.">
            <a:extLst>
              <a:ext uri="{FF2B5EF4-FFF2-40B4-BE49-F238E27FC236}">
                <a16:creationId xmlns:a16="http://schemas.microsoft.com/office/drawing/2014/main" id="{2F3F6CA4-AB4D-89CF-8E54-0E283EF8CA5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144694" y="135304"/>
            <a:ext cx="646820" cy="428188"/>
          </a:xfrm>
          <a:prstGeom prst="rect">
            <a:avLst/>
          </a:prstGeom>
          <a:ln w="12700">
            <a:solidFill>
              <a:schemeClr val="bg1"/>
            </a:solidFill>
          </a:ln>
        </p:spPr>
      </p:pic>
    </p:spTree>
    <p:extLst>
      <p:ext uri="{BB962C8B-B14F-4D97-AF65-F5344CB8AC3E}">
        <p14:creationId xmlns:p14="http://schemas.microsoft.com/office/powerpoint/2010/main" val="297382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8939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46E843-1B05-4977-8104-1DC6A86DD2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D577BB-E99E-4876-8CC0-1A7F4D259A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DD2D1D-E502-44D4-87BD-F176059087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5C45F3-8D30-4E47-A23B-88EACEE32C39}" type="datetime1">
              <a:rPr lang="en-GB" smtClean="0"/>
              <a:t>13/03/2025</a:t>
            </a:fld>
            <a:endParaRPr lang="en-GB"/>
          </a:p>
        </p:txBody>
      </p:sp>
      <p:sp>
        <p:nvSpPr>
          <p:cNvPr id="5" name="Footer Placeholder 4">
            <a:extLst>
              <a:ext uri="{FF2B5EF4-FFF2-40B4-BE49-F238E27FC236}">
                <a16:creationId xmlns:a16="http://schemas.microsoft.com/office/drawing/2014/main" id="{22872751-5C8B-42ED-AFFA-8B417E0C73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Insert author and occasion</a:t>
            </a:r>
          </a:p>
        </p:txBody>
      </p:sp>
      <p:sp>
        <p:nvSpPr>
          <p:cNvPr id="6" name="Slide Number Placeholder 5">
            <a:extLst>
              <a:ext uri="{FF2B5EF4-FFF2-40B4-BE49-F238E27FC236}">
                <a16:creationId xmlns:a16="http://schemas.microsoft.com/office/drawing/2014/main" id="{4599079B-8063-4254-9FF2-FCFA3D1E13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3A6714-3D1F-4857-9904-D935B84167FA}" type="slidenum">
              <a:rPr lang="en-GB" smtClean="0"/>
              <a:t>‹#›</a:t>
            </a:fld>
            <a:endParaRPr lang="en-GB"/>
          </a:p>
        </p:txBody>
      </p:sp>
      <p:sp>
        <p:nvSpPr>
          <p:cNvPr id="7" name="MSIPCMContentMarking" descr="{&quot;HashCode&quot;:-1607251564,&quot;Placement&quot;:&quot;Header&quot;,&quot;Top&quot;:0.0,&quot;Left&quot;:0.0,&quot;SlideWidth&quot;:960,&quot;SlideHeight&quot;:540}"/>
          <p:cNvSpPr txBox="1"/>
          <p:nvPr userDrawn="1"/>
        </p:nvSpPr>
        <p:spPr>
          <a:xfrm>
            <a:off x="0" y="0"/>
            <a:ext cx="260773" cy="262344"/>
          </a:xfrm>
          <a:prstGeom prst="rect">
            <a:avLst/>
          </a:prstGeom>
          <a:noFill/>
        </p:spPr>
        <p:txBody>
          <a:bodyPr vert="horz" wrap="square" lIns="0" tIns="0" rIns="0" bIns="0" rtlCol="0" anchor="ctr" anchorCtr="1">
            <a:spAutoFit/>
          </a:bodyPr>
          <a:lstStyle/>
          <a:p>
            <a:pPr algn="l">
              <a:spcBef>
                <a:spcPts val="0"/>
              </a:spcBef>
              <a:spcAft>
                <a:spcPts val="0"/>
              </a:spcAft>
            </a:pPr>
            <a:r>
              <a:rPr lang="fr-FR" sz="1000">
                <a:solidFill>
                  <a:srgbClr val="008000"/>
                </a:solidFill>
                <a:latin typeface="Calibri" panose="020F0502020204030204" pitchFamily="34" charset="0"/>
              </a:rPr>
              <a:t> </a:t>
            </a:r>
          </a:p>
        </p:txBody>
      </p:sp>
      <p:sp>
        <p:nvSpPr>
          <p:cNvPr id="8" name="MSIPCMContentMarking" descr="{&quot;HashCode&quot;:-36311177,&quot;Placement&quot;:&quot;Footer&quot;,&quot;Top&quot;:519.343,&quot;Left&quot;:384.403778,&quot;SlideWidth&quot;:960,&quot;SlideHeight&quot;:540}"/>
          <p:cNvSpPr txBox="1"/>
          <p:nvPr userDrawn="1"/>
        </p:nvSpPr>
        <p:spPr>
          <a:xfrm>
            <a:off x="4881928" y="6595656"/>
            <a:ext cx="2428145" cy="262344"/>
          </a:xfrm>
          <a:prstGeom prst="rect">
            <a:avLst/>
          </a:prstGeom>
          <a:noFill/>
        </p:spPr>
        <p:txBody>
          <a:bodyPr vert="horz" wrap="square" lIns="0" tIns="0" rIns="0" bIns="0" rtlCol="0" anchor="ctr" anchorCtr="1">
            <a:spAutoFit/>
          </a:bodyPr>
          <a:lstStyle/>
          <a:p>
            <a:pPr algn="ctr">
              <a:spcBef>
                <a:spcPts val="0"/>
              </a:spcBef>
              <a:spcAft>
                <a:spcPts val="0"/>
              </a:spcAft>
            </a:pPr>
            <a:r>
              <a:rPr lang="fr-FR" sz="1000">
                <a:solidFill>
                  <a:srgbClr val="008000"/>
                </a:solidFill>
                <a:latin typeface="Calibri" panose="020F0502020204030204" pitchFamily="34" charset="0"/>
              </a:rPr>
              <a:t>{THALES GROUP LIMITED DISTRIBUTION}</a:t>
            </a:r>
          </a:p>
        </p:txBody>
      </p:sp>
    </p:spTree>
    <p:extLst>
      <p:ext uri="{BB962C8B-B14F-4D97-AF65-F5344CB8AC3E}">
        <p14:creationId xmlns:p14="http://schemas.microsoft.com/office/powerpoint/2010/main" val="3599177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50" r:id="rId3"/>
    <p:sldLayoutId id="2147483660" r:id="rId4"/>
    <p:sldLayoutId id="2147483649"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3.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GB" dirty="0"/>
              <a:t>WP 13 – Prototype of high average power optical compressor </a:t>
            </a:r>
          </a:p>
        </p:txBody>
      </p:sp>
      <p:sp>
        <p:nvSpPr>
          <p:cNvPr id="5" name="Subtitle 4"/>
          <p:cNvSpPr>
            <a:spLocks noGrp="1"/>
          </p:cNvSpPr>
          <p:nvPr>
            <p:ph type="subTitle" idx="1"/>
          </p:nvPr>
        </p:nvSpPr>
        <p:spPr/>
        <p:txBody>
          <a:bodyPr>
            <a:normAutofit lnSpcReduction="10000"/>
          </a:bodyPr>
          <a:lstStyle/>
          <a:p>
            <a:r>
              <a:rPr lang="en-GB" dirty="0"/>
              <a:t>Olivier </a:t>
            </a:r>
            <a:r>
              <a:rPr lang="en-GB" dirty="0" err="1"/>
              <a:t>Chalus</a:t>
            </a:r>
            <a:r>
              <a:rPr lang="en-GB" dirty="0"/>
              <a:t> (Thales Las) </a:t>
            </a:r>
          </a:p>
          <a:p>
            <a:r>
              <a:rPr lang="en-GB" dirty="0"/>
              <a:t>Kick off Meeting (13</a:t>
            </a:r>
            <a:r>
              <a:rPr lang="en-GB" baseline="30000" dirty="0"/>
              <a:t>th</a:t>
            </a:r>
            <a:r>
              <a:rPr lang="en-GB" dirty="0"/>
              <a:t> March 2025)</a:t>
            </a:r>
          </a:p>
        </p:txBody>
      </p:sp>
    </p:spTree>
    <p:extLst>
      <p:ext uri="{BB962C8B-B14F-4D97-AF65-F5344CB8AC3E}">
        <p14:creationId xmlns:p14="http://schemas.microsoft.com/office/powerpoint/2010/main" val="224765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AB4805-E0D6-4C72-8189-D0F671E31F9B}"/>
              </a:ext>
            </a:extLst>
          </p:cNvPr>
          <p:cNvSpPr>
            <a:spLocks noGrp="1"/>
          </p:cNvSpPr>
          <p:nvPr>
            <p:ph type="title"/>
          </p:nvPr>
        </p:nvSpPr>
        <p:spPr/>
        <p:txBody>
          <a:bodyPr/>
          <a:lstStyle/>
          <a:p>
            <a:r>
              <a:rPr lang="en-GB" dirty="0"/>
              <a:t>Average power scaling</a:t>
            </a:r>
          </a:p>
        </p:txBody>
      </p:sp>
      <p:sp>
        <p:nvSpPr>
          <p:cNvPr id="4" name="Slide Number Placeholder 3">
            <a:extLst>
              <a:ext uri="{FF2B5EF4-FFF2-40B4-BE49-F238E27FC236}">
                <a16:creationId xmlns:a16="http://schemas.microsoft.com/office/drawing/2014/main" id="{73C7AB29-16B1-4D8E-90A0-A0495ECCC540}"/>
              </a:ext>
            </a:extLst>
          </p:cNvPr>
          <p:cNvSpPr>
            <a:spLocks noGrp="1"/>
          </p:cNvSpPr>
          <p:nvPr>
            <p:ph type="sldNum" sz="quarter" idx="12"/>
          </p:nvPr>
        </p:nvSpPr>
        <p:spPr/>
        <p:txBody>
          <a:bodyPr/>
          <a:lstStyle/>
          <a:p>
            <a:fld id="{3A3A6714-3D1F-4857-9904-D935B84167FA}" type="slidenum">
              <a:rPr lang="en-GB" smtClean="0"/>
              <a:pPr/>
              <a:t>10</a:t>
            </a:fld>
            <a:endParaRPr lang="en-GB"/>
          </a:p>
        </p:txBody>
      </p:sp>
      <p:sp>
        <p:nvSpPr>
          <p:cNvPr id="5" name="Footer Placeholder 4">
            <a:extLst>
              <a:ext uri="{FF2B5EF4-FFF2-40B4-BE49-F238E27FC236}">
                <a16:creationId xmlns:a16="http://schemas.microsoft.com/office/drawing/2014/main" id="{270AD0C7-5E00-4708-B044-120893627FD6}"/>
              </a:ext>
            </a:extLst>
          </p:cNvPr>
          <p:cNvSpPr>
            <a:spLocks noGrp="1"/>
          </p:cNvSpPr>
          <p:nvPr>
            <p:ph type="ftr" sz="quarter" idx="13"/>
          </p:nvPr>
        </p:nvSpPr>
        <p:spPr/>
        <p:txBody>
          <a:bodyPr/>
          <a:lstStyle/>
          <a:p>
            <a:pPr algn="l"/>
            <a:r>
              <a:rPr lang="en-GB" dirty="0"/>
              <a:t>Olivier </a:t>
            </a:r>
            <a:r>
              <a:rPr lang="en-GB" dirty="0" err="1"/>
              <a:t>Chalus</a:t>
            </a:r>
            <a:r>
              <a:rPr lang="en-GB" dirty="0"/>
              <a:t> (Thales LAS) – Kick-off meeting (13</a:t>
            </a:r>
            <a:r>
              <a:rPr lang="en-GB" baseline="30000" dirty="0"/>
              <a:t>th</a:t>
            </a:r>
            <a:r>
              <a:rPr lang="en-GB" dirty="0"/>
              <a:t> March 2025)</a:t>
            </a:r>
          </a:p>
        </p:txBody>
      </p:sp>
      <p:pic>
        <p:nvPicPr>
          <p:cNvPr id="6" name="Image 5"/>
          <p:cNvPicPr>
            <a:picLocks noChangeAspect="1"/>
          </p:cNvPicPr>
          <p:nvPr/>
        </p:nvPicPr>
        <p:blipFill>
          <a:blip r:embed="rId2"/>
          <a:stretch>
            <a:fillRect/>
          </a:stretch>
        </p:blipFill>
        <p:spPr>
          <a:xfrm>
            <a:off x="0" y="1118112"/>
            <a:ext cx="4800600" cy="3467100"/>
          </a:xfrm>
          <a:prstGeom prst="rect">
            <a:avLst/>
          </a:prstGeom>
        </p:spPr>
      </p:pic>
      <p:sp>
        <p:nvSpPr>
          <p:cNvPr id="7" name="Rectangle 6"/>
          <p:cNvSpPr/>
          <p:nvPr/>
        </p:nvSpPr>
        <p:spPr>
          <a:xfrm>
            <a:off x="930737" y="4652603"/>
            <a:ext cx="3363678" cy="369332"/>
          </a:xfrm>
          <a:prstGeom prst="rect">
            <a:avLst/>
          </a:prstGeom>
        </p:spPr>
        <p:txBody>
          <a:bodyPr wrap="none">
            <a:spAutoFit/>
          </a:bodyPr>
          <a:lstStyle/>
          <a:p>
            <a:r>
              <a:rPr lang="fr-FR" dirty="0" err="1"/>
              <a:t>From</a:t>
            </a:r>
            <a:r>
              <a:rPr lang="fr-FR" dirty="0"/>
              <a:t> Alessi, Optics Express 2016 </a:t>
            </a:r>
          </a:p>
        </p:txBody>
      </p:sp>
      <p:sp>
        <p:nvSpPr>
          <p:cNvPr id="2" name="ZoneTexte 1"/>
          <p:cNvSpPr txBox="1"/>
          <p:nvPr/>
        </p:nvSpPr>
        <p:spPr>
          <a:xfrm>
            <a:off x="4935621" y="1442204"/>
            <a:ext cx="7134459" cy="3754874"/>
          </a:xfrm>
          <a:prstGeom prst="rect">
            <a:avLst/>
          </a:prstGeom>
          <a:noFill/>
          <a:ln w="38100">
            <a:solidFill>
              <a:schemeClr val="tx1"/>
            </a:solidFill>
          </a:ln>
        </p:spPr>
        <p:txBody>
          <a:bodyPr wrap="square" rtlCol="0">
            <a:spAutoFit/>
          </a:bodyPr>
          <a:lstStyle/>
          <a:p>
            <a:pPr marL="285750" indent="-285750">
              <a:buFont typeface="Wingdings" panose="05000000000000000000" pitchFamily="2" charset="2"/>
              <a:buChar char="q"/>
            </a:pPr>
            <a:r>
              <a:rPr lang="fr-FR" sz="2200" b="1" dirty="0"/>
              <a:t>Gold (1 kW incident)</a:t>
            </a:r>
          </a:p>
          <a:p>
            <a:r>
              <a:rPr lang="fr-FR" sz="2200" dirty="0" err="1"/>
              <a:t>Heat</a:t>
            </a:r>
            <a:r>
              <a:rPr lang="fr-FR" sz="2200" dirty="0"/>
              <a:t> </a:t>
            </a:r>
            <a:r>
              <a:rPr lang="fr-FR" sz="2200" dirty="0" err="1"/>
              <a:t>load</a:t>
            </a:r>
            <a:r>
              <a:rPr lang="fr-FR" sz="2200" dirty="0"/>
              <a:t> of 30 W (3% absorption)  </a:t>
            </a:r>
            <a:r>
              <a:rPr lang="fr-FR" sz="2200" dirty="0">
                <a:latin typeface="Century Gothic" panose="020B0502020202020204" pitchFamily="34" charset="0"/>
              </a:rPr>
              <a:t>→ </a:t>
            </a:r>
            <a:r>
              <a:rPr lang="fr-FR" sz="2200" b="1" dirty="0" err="1">
                <a:solidFill>
                  <a:srgbClr val="FF0000"/>
                </a:solidFill>
              </a:rPr>
              <a:t>doesn’t</a:t>
            </a:r>
            <a:r>
              <a:rPr lang="fr-FR" sz="2200" b="1" dirty="0">
                <a:solidFill>
                  <a:srgbClr val="FF0000"/>
                </a:solidFill>
              </a:rPr>
              <a:t> </a:t>
            </a:r>
            <a:r>
              <a:rPr lang="fr-FR" sz="2200" b="1" dirty="0" err="1">
                <a:solidFill>
                  <a:srgbClr val="FF0000"/>
                </a:solidFill>
              </a:rPr>
              <a:t>work</a:t>
            </a:r>
            <a:endParaRPr lang="fr-FR" sz="2200" b="1" dirty="0">
              <a:solidFill>
                <a:srgbClr val="FF0000"/>
              </a:solidFill>
            </a:endParaRPr>
          </a:p>
          <a:p>
            <a:endParaRPr lang="fr-FR" sz="2200" dirty="0"/>
          </a:p>
          <a:p>
            <a:pPr marL="285750" indent="-285750">
              <a:buFont typeface="Wingdings" panose="05000000000000000000" pitchFamily="2" charset="2"/>
              <a:buChar char="q"/>
            </a:pPr>
            <a:r>
              <a:rPr lang="fr-FR" sz="2200" b="1" dirty="0"/>
              <a:t>MLD (1 kW incident)</a:t>
            </a:r>
          </a:p>
          <a:p>
            <a:r>
              <a:rPr lang="fr-FR" sz="2200" dirty="0" err="1"/>
              <a:t>Heat</a:t>
            </a:r>
            <a:r>
              <a:rPr lang="fr-FR" sz="2200" dirty="0"/>
              <a:t> </a:t>
            </a:r>
            <a:r>
              <a:rPr lang="fr-FR" sz="2200" dirty="0" err="1"/>
              <a:t>load</a:t>
            </a:r>
            <a:r>
              <a:rPr lang="fr-FR" sz="2200" dirty="0"/>
              <a:t> of 1 W for 0.1% absorption</a:t>
            </a:r>
          </a:p>
          <a:p>
            <a:r>
              <a:rPr lang="fr-FR" sz="2200" dirty="0"/>
              <a:t>Head </a:t>
            </a:r>
            <a:r>
              <a:rPr lang="fr-FR" sz="2200" dirty="0" err="1"/>
              <a:t>load</a:t>
            </a:r>
            <a:r>
              <a:rPr lang="fr-FR" sz="2200" dirty="0"/>
              <a:t> of 3W for 0.3% absorption </a:t>
            </a:r>
            <a:r>
              <a:rPr lang="fr-FR" sz="2200" dirty="0">
                <a:latin typeface="Century Gothic" panose="020B0502020202020204" pitchFamily="34" charset="0"/>
              </a:rPr>
              <a:t>→ </a:t>
            </a:r>
            <a:r>
              <a:rPr lang="fr-FR" sz="2200" b="1" dirty="0" err="1"/>
              <a:t>needs</a:t>
            </a:r>
            <a:r>
              <a:rPr lang="fr-FR" sz="2200" b="1" dirty="0"/>
              <a:t> </a:t>
            </a:r>
            <a:r>
              <a:rPr lang="fr-FR" sz="2200" b="1" dirty="0" err="1"/>
              <a:t>cooling</a:t>
            </a:r>
            <a:endParaRPr lang="fr-FR" sz="2200" b="1" dirty="0"/>
          </a:p>
          <a:p>
            <a:endParaRPr lang="fr-FR" sz="2200" dirty="0"/>
          </a:p>
          <a:p>
            <a:pPr marL="285750" indent="-285750">
              <a:buFont typeface="Wingdings" panose="05000000000000000000" pitchFamily="2" charset="2"/>
              <a:buChar char="q"/>
            </a:pPr>
            <a:r>
              <a:rPr lang="fr-FR" sz="2200" b="1" dirty="0"/>
              <a:t>MLD (10 kW incident)</a:t>
            </a:r>
          </a:p>
          <a:p>
            <a:r>
              <a:rPr lang="fr-FR" sz="2200" dirty="0" err="1"/>
              <a:t>Heat</a:t>
            </a:r>
            <a:r>
              <a:rPr lang="fr-FR" sz="2200" dirty="0"/>
              <a:t> </a:t>
            </a:r>
            <a:r>
              <a:rPr lang="fr-FR" sz="2200" dirty="0" err="1"/>
              <a:t>load</a:t>
            </a:r>
            <a:r>
              <a:rPr lang="fr-FR" sz="2200" dirty="0"/>
              <a:t> of 10 W for 0.1% absorption</a:t>
            </a:r>
            <a:r>
              <a:rPr lang="fr-FR" sz="2200" dirty="0">
                <a:latin typeface="Century Gothic" panose="020B0502020202020204" pitchFamily="34" charset="0"/>
              </a:rPr>
              <a:t>→ </a:t>
            </a:r>
            <a:r>
              <a:rPr lang="fr-FR" sz="2200" b="1" dirty="0" err="1"/>
              <a:t>needs</a:t>
            </a:r>
            <a:r>
              <a:rPr lang="fr-FR" sz="2200" b="1" dirty="0"/>
              <a:t> </a:t>
            </a:r>
            <a:r>
              <a:rPr lang="fr-FR" sz="2200" b="1" dirty="0" err="1"/>
              <a:t>cooling</a:t>
            </a:r>
            <a:endParaRPr lang="fr-FR" sz="2200" b="1" dirty="0"/>
          </a:p>
          <a:p>
            <a:r>
              <a:rPr lang="fr-FR" sz="2200" dirty="0" err="1"/>
              <a:t>Heat</a:t>
            </a:r>
            <a:r>
              <a:rPr lang="fr-FR" sz="2200" dirty="0"/>
              <a:t> </a:t>
            </a:r>
            <a:r>
              <a:rPr lang="fr-FR" sz="2200" dirty="0" err="1"/>
              <a:t>load</a:t>
            </a:r>
            <a:r>
              <a:rPr lang="fr-FR" sz="2200" dirty="0"/>
              <a:t> of 30 W for 0.3% absorption</a:t>
            </a:r>
            <a:r>
              <a:rPr lang="fr-FR" sz="2200" dirty="0">
                <a:latin typeface="Century Gothic" panose="020B0502020202020204" pitchFamily="34" charset="0"/>
              </a:rPr>
              <a:t>→ </a:t>
            </a:r>
            <a:r>
              <a:rPr lang="fr-FR" sz="2200" b="1" dirty="0" err="1">
                <a:solidFill>
                  <a:srgbClr val="FF0000"/>
                </a:solidFill>
              </a:rPr>
              <a:t>doesn’t</a:t>
            </a:r>
            <a:r>
              <a:rPr lang="fr-FR" sz="2200" b="1" dirty="0">
                <a:solidFill>
                  <a:srgbClr val="FF0000"/>
                </a:solidFill>
              </a:rPr>
              <a:t> </a:t>
            </a:r>
            <a:r>
              <a:rPr lang="fr-FR" sz="2200" b="1" dirty="0" err="1">
                <a:solidFill>
                  <a:srgbClr val="FF0000"/>
                </a:solidFill>
              </a:rPr>
              <a:t>work</a:t>
            </a:r>
            <a:endParaRPr lang="fr-FR" sz="2200" dirty="0"/>
          </a:p>
          <a:p>
            <a:endParaRPr lang="fr-FR" dirty="0"/>
          </a:p>
        </p:txBody>
      </p:sp>
      <p:sp>
        <p:nvSpPr>
          <p:cNvPr id="8" name="ZoneTexte 7"/>
          <p:cNvSpPr txBox="1"/>
          <p:nvPr/>
        </p:nvSpPr>
        <p:spPr>
          <a:xfrm>
            <a:off x="529389" y="5432780"/>
            <a:ext cx="11325484" cy="830997"/>
          </a:xfrm>
          <a:prstGeom prst="rect">
            <a:avLst/>
          </a:prstGeom>
          <a:noFill/>
          <a:ln w="28575">
            <a:solidFill>
              <a:schemeClr val="tx1"/>
            </a:solidFill>
          </a:ln>
        </p:spPr>
        <p:txBody>
          <a:bodyPr wrap="square" rtlCol="0">
            <a:spAutoFit/>
          </a:bodyPr>
          <a:lstStyle/>
          <a:p>
            <a:r>
              <a:rPr lang="fr-FR" sz="2400" dirty="0"/>
              <a:t>For P0 , MLD </a:t>
            </a:r>
            <a:r>
              <a:rPr lang="fr-FR" sz="2400" dirty="0" err="1"/>
              <a:t>coating</a:t>
            </a:r>
            <a:r>
              <a:rPr lang="fr-FR" sz="2400" dirty="0"/>
              <a:t> </a:t>
            </a:r>
            <a:r>
              <a:rPr lang="fr-FR" sz="2400" dirty="0" err="1"/>
              <a:t>specs</a:t>
            </a:r>
            <a:r>
              <a:rPr lang="fr-FR" sz="2400" dirty="0"/>
              <a:t> </a:t>
            </a:r>
            <a:r>
              <a:rPr lang="fr-FR" sz="2400" dirty="0" err="1"/>
              <a:t>can</a:t>
            </a:r>
            <a:r>
              <a:rPr lang="fr-FR" sz="2400" dirty="0"/>
              <a:t> </a:t>
            </a:r>
            <a:r>
              <a:rPr lang="fr-FR" sz="2400" dirty="0" err="1"/>
              <a:t>be</a:t>
            </a:r>
            <a:r>
              <a:rPr lang="fr-FR" sz="2400" dirty="0"/>
              <a:t> </a:t>
            </a:r>
            <a:r>
              <a:rPr lang="fr-FR" sz="2400" dirty="0" err="1"/>
              <a:t>relaxed</a:t>
            </a:r>
            <a:r>
              <a:rPr lang="fr-FR" sz="2400" dirty="0"/>
              <a:t> if </a:t>
            </a:r>
            <a:r>
              <a:rPr lang="fr-FR" sz="2400" dirty="0" err="1"/>
              <a:t>cooling</a:t>
            </a:r>
            <a:endParaRPr lang="fr-FR" sz="2400" dirty="0"/>
          </a:p>
          <a:p>
            <a:r>
              <a:rPr lang="fr-FR" sz="2400" dirty="0"/>
              <a:t>P1 </a:t>
            </a:r>
            <a:r>
              <a:rPr lang="fr-FR" sz="2400" dirty="0" err="1"/>
              <a:t>is</a:t>
            </a:r>
            <a:r>
              <a:rPr lang="fr-FR" sz="2400" dirty="0"/>
              <a:t> the </a:t>
            </a:r>
            <a:r>
              <a:rPr lang="fr-FR" sz="2400" dirty="0" err="1"/>
              <a:t>most</a:t>
            </a:r>
            <a:r>
              <a:rPr lang="fr-FR" sz="2400" dirty="0"/>
              <a:t> </a:t>
            </a:r>
            <a:r>
              <a:rPr lang="fr-FR" sz="2400" dirty="0" err="1"/>
              <a:t>stringent</a:t>
            </a:r>
            <a:r>
              <a:rPr lang="fr-FR" sz="2400" dirty="0"/>
              <a:t>: </a:t>
            </a:r>
            <a:r>
              <a:rPr lang="fr-FR" sz="2400" dirty="0" err="1"/>
              <a:t>needs</a:t>
            </a:r>
            <a:r>
              <a:rPr lang="fr-FR" sz="2400" dirty="0"/>
              <a:t> in the </a:t>
            </a:r>
            <a:r>
              <a:rPr lang="fr-FR" sz="2400" dirty="0" err="1"/>
              <a:t>same</a:t>
            </a:r>
            <a:r>
              <a:rPr lang="fr-FR" sz="2400" dirty="0"/>
              <a:t> time active </a:t>
            </a:r>
            <a:r>
              <a:rPr lang="fr-FR" sz="2400" dirty="0" err="1"/>
              <a:t>cooling</a:t>
            </a:r>
            <a:r>
              <a:rPr lang="fr-FR" sz="2400" dirty="0"/>
              <a:t> and </a:t>
            </a:r>
            <a:r>
              <a:rPr lang="fr-FR" sz="2400" dirty="0" err="1"/>
              <a:t>low</a:t>
            </a:r>
            <a:r>
              <a:rPr lang="fr-FR" sz="2400" dirty="0"/>
              <a:t> </a:t>
            </a:r>
            <a:r>
              <a:rPr lang="fr-FR" sz="2400" dirty="0" err="1"/>
              <a:t>loss</a:t>
            </a:r>
            <a:r>
              <a:rPr lang="fr-FR" sz="2400" dirty="0"/>
              <a:t> MLD </a:t>
            </a:r>
            <a:r>
              <a:rPr lang="fr-FR" sz="2400" dirty="0" err="1"/>
              <a:t>coating</a:t>
            </a:r>
            <a:r>
              <a:rPr lang="fr-FR" sz="2400" dirty="0"/>
              <a:t> </a:t>
            </a:r>
          </a:p>
        </p:txBody>
      </p:sp>
    </p:spTree>
    <p:extLst>
      <p:ext uri="{BB962C8B-B14F-4D97-AF65-F5344CB8AC3E}">
        <p14:creationId xmlns:p14="http://schemas.microsoft.com/office/powerpoint/2010/main" val="3766675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AB4805-E0D6-4C72-8189-D0F671E31F9B}"/>
              </a:ext>
            </a:extLst>
          </p:cNvPr>
          <p:cNvSpPr>
            <a:spLocks noGrp="1"/>
          </p:cNvSpPr>
          <p:nvPr>
            <p:ph type="title"/>
          </p:nvPr>
        </p:nvSpPr>
        <p:spPr/>
        <p:txBody>
          <a:bodyPr/>
          <a:lstStyle/>
          <a:p>
            <a:r>
              <a:rPr lang="en-GB" dirty="0"/>
              <a:t>State of the art of active cooling </a:t>
            </a:r>
          </a:p>
        </p:txBody>
      </p:sp>
      <p:sp>
        <p:nvSpPr>
          <p:cNvPr id="4" name="Slide Number Placeholder 3">
            <a:extLst>
              <a:ext uri="{FF2B5EF4-FFF2-40B4-BE49-F238E27FC236}">
                <a16:creationId xmlns:a16="http://schemas.microsoft.com/office/drawing/2014/main" id="{73C7AB29-16B1-4D8E-90A0-A0495ECCC540}"/>
              </a:ext>
            </a:extLst>
          </p:cNvPr>
          <p:cNvSpPr>
            <a:spLocks noGrp="1"/>
          </p:cNvSpPr>
          <p:nvPr>
            <p:ph type="sldNum" sz="quarter" idx="12"/>
          </p:nvPr>
        </p:nvSpPr>
        <p:spPr/>
        <p:txBody>
          <a:bodyPr/>
          <a:lstStyle/>
          <a:p>
            <a:fld id="{3A3A6714-3D1F-4857-9904-D935B84167FA}" type="slidenum">
              <a:rPr lang="en-GB" smtClean="0"/>
              <a:pPr/>
              <a:t>11</a:t>
            </a:fld>
            <a:endParaRPr lang="en-GB"/>
          </a:p>
        </p:txBody>
      </p:sp>
      <p:sp>
        <p:nvSpPr>
          <p:cNvPr id="5" name="Footer Placeholder 4">
            <a:extLst>
              <a:ext uri="{FF2B5EF4-FFF2-40B4-BE49-F238E27FC236}">
                <a16:creationId xmlns:a16="http://schemas.microsoft.com/office/drawing/2014/main" id="{270AD0C7-5E00-4708-B044-120893627FD6}"/>
              </a:ext>
            </a:extLst>
          </p:cNvPr>
          <p:cNvSpPr>
            <a:spLocks noGrp="1"/>
          </p:cNvSpPr>
          <p:nvPr>
            <p:ph type="ftr" sz="quarter" idx="13"/>
          </p:nvPr>
        </p:nvSpPr>
        <p:spPr/>
        <p:txBody>
          <a:bodyPr/>
          <a:lstStyle/>
          <a:p>
            <a:pPr algn="l"/>
            <a:r>
              <a:rPr lang="en-GB" dirty="0"/>
              <a:t>Olivier </a:t>
            </a:r>
            <a:r>
              <a:rPr lang="en-GB" dirty="0" err="1"/>
              <a:t>Chalus</a:t>
            </a:r>
            <a:r>
              <a:rPr lang="en-GB" dirty="0"/>
              <a:t> (Thales LAS) – Kick-off meeting (13</a:t>
            </a:r>
            <a:r>
              <a:rPr lang="en-GB" baseline="30000" dirty="0"/>
              <a:t>th</a:t>
            </a:r>
            <a:r>
              <a:rPr lang="en-GB" dirty="0"/>
              <a:t> March 2025)</a:t>
            </a:r>
          </a:p>
        </p:txBody>
      </p:sp>
      <p:pic>
        <p:nvPicPr>
          <p:cNvPr id="6" name="Image 5"/>
          <p:cNvPicPr>
            <a:picLocks noChangeAspect="1"/>
          </p:cNvPicPr>
          <p:nvPr/>
        </p:nvPicPr>
        <p:blipFill>
          <a:blip r:embed="rId2"/>
          <a:stretch>
            <a:fillRect/>
          </a:stretch>
        </p:blipFill>
        <p:spPr>
          <a:xfrm>
            <a:off x="1541146" y="1154302"/>
            <a:ext cx="3257550" cy="3619500"/>
          </a:xfrm>
          <a:prstGeom prst="rect">
            <a:avLst/>
          </a:prstGeom>
        </p:spPr>
      </p:pic>
      <p:sp>
        <p:nvSpPr>
          <p:cNvPr id="7" name="ZoneTexte 6"/>
          <p:cNvSpPr txBox="1"/>
          <p:nvPr/>
        </p:nvSpPr>
        <p:spPr>
          <a:xfrm>
            <a:off x="875899" y="5058311"/>
            <a:ext cx="4835106" cy="707886"/>
          </a:xfrm>
          <a:prstGeom prst="rect">
            <a:avLst/>
          </a:prstGeom>
          <a:noFill/>
        </p:spPr>
        <p:txBody>
          <a:bodyPr wrap="none" rtlCol="0">
            <a:spAutoFit/>
          </a:bodyPr>
          <a:lstStyle/>
          <a:p>
            <a:pPr algn="ctr"/>
            <a:r>
              <a:rPr lang="fr-FR" sz="2000" dirty="0"/>
              <a:t>LLNL design (</a:t>
            </a:r>
            <a:r>
              <a:rPr lang="fr-FR" sz="2000" dirty="0" err="1"/>
              <a:t>cooling</a:t>
            </a:r>
            <a:r>
              <a:rPr lang="fr-FR" sz="2000" dirty="0"/>
              <a:t> bars at top and </a:t>
            </a:r>
            <a:r>
              <a:rPr lang="fr-FR" sz="2000" dirty="0" err="1"/>
              <a:t>bottom</a:t>
            </a:r>
            <a:r>
              <a:rPr lang="fr-FR" sz="2000" dirty="0"/>
              <a:t>)</a:t>
            </a:r>
          </a:p>
          <a:p>
            <a:pPr algn="ctr"/>
            <a:r>
              <a:rPr lang="fr-FR" sz="2000" dirty="0"/>
              <a:t>(</a:t>
            </a:r>
            <a:r>
              <a:rPr lang="fr-FR" sz="2000" dirty="0" err="1"/>
              <a:t>from</a:t>
            </a:r>
            <a:r>
              <a:rPr lang="fr-FR" sz="2000" dirty="0"/>
              <a:t> Alessi &amp; al, Optics Express 2016)</a:t>
            </a:r>
          </a:p>
        </p:txBody>
      </p:sp>
      <p:pic>
        <p:nvPicPr>
          <p:cNvPr id="2" name="Image 1"/>
          <p:cNvPicPr>
            <a:picLocks noChangeAspect="1"/>
          </p:cNvPicPr>
          <p:nvPr/>
        </p:nvPicPr>
        <p:blipFill>
          <a:blip r:embed="rId3"/>
          <a:stretch>
            <a:fillRect/>
          </a:stretch>
        </p:blipFill>
        <p:spPr>
          <a:xfrm>
            <a:off x="7099233" y="1078224"/>
            <a:ext cx="3103546" cy="1736984"/>
          </a:xfrm>
          <a:prstGeom prst="rect">
            <a:avLst/>
          </a:prstGeom>
        </p:spPr>
      </p:pic>
      <p:pic>
        <p:nvPicPr>
          <p:cNvPr id="8" name="Image 7"/>
          <p:cNvPicPr>
            <a:picLocks noChangeAspect="1"/>
          </p:cNvPicPr>
          <p:nvPr/>
        </p:nvPicPr>
        <p:blipFill>
          <a:blip r:embed="rId4"/>
          <a:stretch>
            <a:fillRect/>
          </a:stretch>
        </p:blipFill>
        <p:spPr>
          <a:xfrm>
            <a:off x="5977422" y="2884224"/>
            <a:ext cx="5847799" cy="2026948"/>
          </a:xfrm>
          <a:prstGeom prst="rect">
            <a:avLst/>
          </a:prstGeom>
        </p:spPr>
      </p:pic>
      <p:sp>
        <p:nvSpPr>
          <p:cNvPr id="9" name="ZoneTexte 8"/>
          <p:cNvSpPr txBox="1"/>
          <p:nvPr/>
        </p:nvSpPr>
        <p:spPr>
          <a:xfrm>
            <a:off x="6131293" y="5058311"/>
            <a:ext cx="6060707" cy="646331"/>
          </a:xfrm>
          <a:prstGeom prst="rect">
            <a:avLst/>
          </a:prstGeom>
          <a:noFill/>
        </p:spPr>
        <p:txBody>
          <a:bodyPr wrap="square" rtlCol="0">
            <a:spAutoFit/>
          </a:bodyPr>
          <a:lstStyle/>
          <a:p>
            <a:pPr algn="ctr"/>
            <a:r>
              <a:rPr lang="fr-FR" dirty="0"/>
              <a:t>LLE concept of « flow-</a:t>
            </a:r>
            <a:r>
              <a:rPr lang="fr-FR" dirty="0" err="1"/>
              <a:t>cell</a:t>
            </a:r>
            <a:r>
              <a:rPr lang="fr-FR" dirty="0"/>
              <a:t> » active </a:t>
            </a:r>
            <a:r>
              <a:rPr lang="fr-FR" dirty="0" err="1"/>
              <a:t>cooling</a:t>
            </a:r>
            <a:r>
              <a:rPr lang="fr-FR" dirty="0"/>
              <a:t> for </a:t>
            </a:r>
            <a:r>
              <a:rPr lang="fr-FR" dirty="0" err="1"/>
              <a:t>ceramic</a:t>
            </a:r>
            <a:r>
              <a:rPr lang="fr-FR" dirty="0"/>
              <a:t> </a:t>
            </a:r>
            <a:r>
              <a:rPr lang="fr-FR" dirty="0" err="1"/>
              <a:t>optics</a:t>
            </a:r>
            <a:endParaRPr lang="fr-FR" dirty="0"/>
          </a:p>
          <a:p>
            <a:pPr algn="ctr"/>
            <a:r>
              <a:rPr lang="fr-FR" dirty="0"/>
              <a:t>(</a:t>
            </a:r>
            <a:r>
              <a:rPr lang="fr-FR" dirty="0" err="1"/>
              <a:t>from</a:t>
            </a:r>
            <a:r>
              <a:rPr lang="fr-FR" dirty="0"/>
              <a:t> Power &amp; al, Optics Express 2022)</a:t>
            </a:r>
          </a:p>
        </p:txBody>
      </p:sp>
      <p:sp>
        <p:nvSpPr>
          <p:cNvPr id="10" name="ZoneTexte 9"/>
          <p:cNvSpPr txBox="1"/>
          <p:nvPr/>
        </p:nvSpPr>
        <p:spPr>
          <a:xfrm>
            <a:off x="3003082" y="5969604"/>
            <a:ext cx="6468177" cy="400110"/>
          </a:xfrm>
          <a:prstGeom prst="rect">
            <a:avLst/>
          </a:prstGeom>
          <a:noFill/>
        </p:spPr>
        <p:txBody>
          <a:bodyPr wrap="square" rtlCol="0">
            <a:spAutoFit/>
          </a:bodyPr>
          <a:lstStyle/>
          <a:p>
            <a:r>
              <a:rPr lang="fr-FR" sz="2000" b="1" dirty="0" err="1"/>
              <a:t>Also</a:t>
            </a:r>
            <a:r>
              <a:rPr lang="fr-FR" sz="2000" b="1" dirty="0"/>
              <a:t> </a:t>
            </a:r>
            <a:r>
              <a:rPr lang="fr-FR" sz="2000" b="1" dirty="0" err="1"/>
              <a:t>some</a:t>
            </a:r>
            <a:r>
              <a:rPr lang="fr-FR" sz="2000" b="1" dirty="0"/>
              <a:t> </a:t>
            </a:r>
            <a:r>
              <a:rPr lang="fr-FR" sz="2000" b="1" dirty="0" err="1"/>
              <a:t>ongoing</a:t>
            </a:r>
            <a:r>
              <a:rPr lang="fr-FR" sz="2000" b="1" dirty="0"/>
              <a:t> </a:t>
            </a:r>
            <a:r>
              <a:rPr lang="fr-FR" sz="2000" b="1" dirty="0" err="1"/>
              <a:t>work</a:t>
            </a:r>
            <a:r>
              <a:rPr lang="fr-FR" sz="2000" b="1" dirty="0"/>
              <a:t> by STFC for EPAC and Thales …</a:t>
            </a:r>
          </a:p>
        </p:txBody>
      </p:sp>
    </p:spTree>
    <p:extLst>
      <p:ext uri="{BB962C8B-B14F-4D97-AF65-F5344CB8AC3E}">
        <p14:creationId xmlns:p14="http://schemas.microsoft.com/office/powerpoint/2010/main" val="1925108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AB4805-E0D6-4C72-8189-D0F671E31F9B}"/>
              </a:ext>
            </a:extLst>
          </p:cNvPr>
          <p:cNvSpPr>
            <a:spLocks noGrp="1"/>
          </p:cNvSpPr>
          <p:nvPr>
            <p:ph type="title"/>
          </p:nvPr>
        </p:nvSpPr>
        <p:spPr/>
        <p:txBody>
          <a:bodyPr/>
          <a:lstStyle/>
          <a:p>
            <a:r>
              <a:rPr lang="en-GB" dirty="0"/>
              <a:t>State of the art of MLD gratings</a:t>
            </a:r>
          </a:p>
        </p:txBody>
      </p:sp>
      <p:sp>
        <p:nvSpPr>
          <p:cNvPr id="4" name="Slide Number Placeholder 3">
            <a:extLst>
              <a:ext uri="{FF2B5EF4-FFF2-40B4-BE49-F238E27FC236}">
                <a16:creationId xmlns:a16="http://schemas.microsoft.com/office/drawing/2014/main" id="{73C7AB29-16B1-4D8E-90A0-A0495ECCC540}"/>
              </a:ext>
            </a:extLst>
          </p:cNvPr>
          <p:cNvSpPr>
            <a:spLocks noGrp="1"/>
          </p:cNvSpPr>
          <p:nvPr>
            <p:ph type="sldNum" sz="quarter" idx="12"/>
          </p:nvPr>
        </p:nvSpPr>
        <p:spPr/>
        <p:txBody>
          <a:bodyPr/>
          <a:lstStyle/>
          <a:p>
            <a:fld id="{3A3A6714-3D1F-4857-9904-D935B84167FA}" type="slidenum">
              <a:rPr lang="en-GB" smtClean="0"/>
              <a:pPr/>
              <a:t>12</a:t>
            </a:fld>
            <a:endParaRPr lang="en-GB"/>
          </a:p>
        </p:txBody>
      </p:sp>
      <p:sp>
        <p:nvSpPr>
          <p:cNvPr id="5" name="Footer Placeholder 4">
            <a:extLst>
              <a:ext uri="{FF2B5EF4-FFF2-40B4-BE49-F238E27FC236}">
                <a16:creationId xmlns:a16="http://schemas.microsoft.com/office/drawing/2014/main" id="{270AD0C7-5E00-4708-B044-120893627FD6}"/>
              </a:ext>
            </a:extLst>
          </p:cNvPr>
          <p:cNvSpPr>
            <a:spLocks noGrp="1"/>
          </p:cNvSpPr>
          <p:nvPr>
            <p:ph type="ftr" sz="quarter" idx="13"/>
          </p:nvPr>
        </p:nvSpPr>
        <p:spPr/>
        <p:txBody>
          <a:bodyPr/>
          <a:lstStyle/>
          <a:p>
            <a:pPr algn="l"/>
            <a:r>
              <a:rPr lang="en-GB" dirty="0"/>
              <a:t>Olivier </a:t>
            </a:r>
            <a:r>
              <a:rPr lang="en-GB" dirty="0" err="1"/>
              <a:t>Chalus</a:t>
            </a:r>
            <a:r>
              <a:rPr lang="en-GB" dirty="0"/>
              <a:t> (Thales LAS) – Kick-off meeting (13</a:t>
            </a:r>
            <a:r>
              <a:rPr lang="en-GB" baseline="30000" dirty="0"/>
              <a:t>th</a:t>
            </a:r>
            <a:r>
              <a:rPr lang="en-GB" dirty="0"/>
              <a:t> March 2025)</a:t>
            </a:r>
          </a:p>
        </p:txBody>
      </p:sp>
      <p:pic>
        <p:nvPicPr>
          <p:cNvPr id="6" name="Image 5"/>
          <p:cNvPicPr>
            <a:picLocks noChangeAspect="1"/>
          </p:cNvPicPr>
          <p:nvPr/>
        </p:nvPicPr>
        <p:blipFill>
          <a:blip r:embed="rId2"/>
          <a:stretch>
            <a:fillRect/>
          </a:stretch>
        </p:blipFill>
        <p:spPr>
          <a:xfrm>
            <a:off x="33914" y="1332747"/>
            <a:ext cx="4162425" cy="3133725"/>
          </a:xfrm>
          <a:prstGeom prst="rect">
            <a:avLst/>
          </a:prstGeom>
        </p:spPr>
      </p:pic>
      <p:pic>
        <p:nvPicPr>
          <p:cNvPr id="7" name="Image 6"/>
          <p:cNvPicPr>
            <a:picLocks noChangeAspect="1"/>
          </p:cNvPicPr>
          <p:nvPr/>
        </p:nvPicPr>
        <p:blipFill>
          <a:blip r:embed="rId3"/>
          <a:stretch>
            <a:fillRect/>
          </a:stretch>
        </p:blipFill>
        <p:spPr>
          <a:xfrm>
            <a:off x="4090462" y="1104809"/>
            <a:ext cx="3822358" cy="3814311"/>
          </a:xfrm>
          <a:prstGeom prst="rect">
            <a:avLst/>
          </a:prstGeom>
        </p:spPr>
      </p:pic>
      <p:sp>
        <p:nvSpPr>
          <p:cNvPr id="8" name="ZoneTexte 7"/>
          <p:cNvSpPr txBox="1"/>
          <p:nvPr/>
        </p:nvSpPr>
        <p:spPr>
          <a:xfrm>
            <a:off x="410544" y="4994261"/>
            <a:ext cx="6375267" cy="1261884"/>
          </a:xfrm>
          <a:prstGeom prst="rect">
            <a:avLst/>
          </a:prstGeom>
          <a:noFill/>
        </p:spPr>
        <p:txBody>
          <a:bodyPr wrap="square" rtlCol="0">
            <a:spAutoFit/>
          </a:bodyPr>
          <a:lstStyle/>
          <a:p>
            <a:r>
              <a:rPr lang="fr-FR" sz="2000" dirty="0" err="1"/>
              <a:t>Recent</a:t>
            </a:r>
            <a:r>
              <a:rPr lang="fr-FR" sz="2000" dirty="0"/>
              <a:t> </a:t>
            </a:r>
            <a:r>
              <a:rPr lang="fr-FR" sz="2000" dirty="0" err="1"/>
              <a:t>breakthrough</a:t>
            </a:r>
            <a:r>
              <a:rPr lang="fr-FR" sz="2000" dirty="0"/>
              <a:t> </a:t>
            </a:r>
            <a:r>
              <a:rPr lang="fr-FR" sz="2000" dirty="0" err="1"/>
              <a:t>from</a:t>
            </a:r>
            <a:r>
              <a:rPr lang="fr-FR" sz="2000" dirty="0"/>
              <a:t> LLNL: </a:t>
            </a:r>
            <a:r>
              <a:rPr lang="fr-FR" sz="2000" dirty="0" err="1"/>
              <a:t>significant</a:t>
            </a:r>
            <a:r>
              <a:rPr lang="fr-FR" sz="2000" dirty="0"/>
              <a:t> </a:t>
            </a:r>
            <a:r>
              <a:rPr lang="fr-FR" sz="2000" dirty="0" err="1"/>
              <a:t>improvement</a:t>
            </a:r>
            <a:r>
              <a:rPr lang="fr-FR" sz="2000" dirty="0"/>
              <a:t> of LIDT of MLD </a:t>
            </a:r>
            <a:r>
              <a:rPr lang="fr-FR" sz="2000" dirty="0" err="1"/>
              <a:t>gratings</a:t>
            </a:r>
            <a:r>
              <a:rPr lang="fr-FR" sz="2000" dirty="0"/>
              <a:t> </a:t>
            </a:r>
            <a:r>
              <a:rPr lang="fr-FR" sz="2000" dirty="0" err="1"/>
              <a:t>when</a:t>
            </a:r>
            <a:r>
              <a:rPr lang="fr-FR" sz="2000" dirty="0"/>
              <a:t> </a:t>
            </a:r>
            <a:r>
              <a:rPr lang="fr-FR" sz="2000" dirty="0" err="1"/>
              <a:t>using</a:t>
            </a:r>
            <a:r>
              <a:rPr lang="fr-FR" sz="2000" dirty="0"/>
              <a:t> TM polarisation (due to </a:t>
            </a:r>
            <a:r>
              <a:rPr lang="fr-FR" sz="2000" dirty="0" err="1"/>
              <a:t>reduced</a:t>
            </a:r>
            <a:r>
              <a:rPr lang="fr-FR" sz="2000" dirty="0"/>
              <a:t> e-</a:t>
            </a:r>
            <a:r>
              <a:rPr lang="fr-FR" sz="2000" dirty="0" err="1"/>
              <a:t>field</a:t>
            </a:r>
            <a:r>
              <a:rPr lang="fr-FR" sz="2000" dirty="0"/>
              <a:t> in the </a:t>
            </a:r>
            <a:r>
              <a:rPr lang="fr-FR" sz="2000" dirty="0" err="1"/>
              <a:t>grating</a:t>
            </a:r>
            <a:r>
              <a:rPr lang="fr-FR" sz="2000" dirty="0"/>
              <a:t>)</a:t>
            </a:r>
          </a:p>
          <a:p>
            <a:r>
              <a:rPr lang="fr-FR" sz="1600" i="1" dirty="0"/>
              <a:t>(</a:t>
            </a:r>
            <a:r>
              <a:rPr lang="fr-FR" sz="1600" i="1" dirty="0" err="1"/>
              <a:t>from</a:t>
            </a:r>
            <a:r>
              <a:rPr lang="fr-FR" sz="1600" i="1" dirty="0"/>
              <a:t> Alessi &amp; al, ICUIL </a:t>
            </a:r>
            <a:r>
              <a:rPr lang="fr-FR" sz="1600" i="1" dirty="0" err="1"/>
              <a:t>conference</a:t>
            </a:r>
            <a:r>
              <a:rPr lang="fr-FR" sz="1600" i="1" dirty="0"/>
              <a:t> 2024)</a:t>
            </a:r>
          </a:p>
        </p:txBody>
      </p:sp>
      <p:pic>
        <p:nvPicPr>
          <p:cNvPr id="9" name="Image 8"/>
          <p:cNvPicPr>
            <a:picLocks noChangeAspect="1"/>
          </p:cNvPicPr>
          <p:nvPr/>
        </p:nvPicPr>
        <p:blipFill>
          <a:blip r:embed="rId4"/>
          <a:stretch>
            <a:fillRect/>
          </a:stretch>
        </p:blipFill>
        <p:spPr>
          <a:xfrm>
            <a:off x="8273668" y="3011964"/>
            <a:ext cx="3695700" cy="2466975"/>
          </a:xfrm>
          <a:prstGeom prst="rect">
            <a:avLst/>
          </a:prstGeom>
        </p:spPr>
      </p:pic>
      <p:pic>
        <p:nvPicPr>
          <p:cNvPr id="10" name="Image 9"/>
          <p:cNvPicPr>
            <a:picLocks noChangeAspect="1"/>
          </p:cNvPicPr>
          <p:nvPr/>
        </p:nvPicPr>
        <p:blipFill>
          <a:blip r:embed="rId5"/>
          <a:stretch>
            <a:fillRect/>
          </a:stretch>
        </p:blipFill>
        <p:spPr>
          <a:xfrm>
            <a:off x="8440411" y="1108909"/>
            <a:ext cx="2981325" cy="1790700"/>
          </a:xfrm>
          <a:prstGeom prst="rect">
            <a:avLst/>
          </a:prstGeom>
        </p:spPr>
      </p:pic>
      <p:sp>
        <p:nvSpPr>
          <p:cNvPr id="11" name="ZoneTexte 10"/>
          <p:cNvSpPr txBox="1"/>
          <p:nvPr/>
        </p:nvSpPr>
        <p:spPr>
          <a:xfrm>
            <a:off x="7796463" y="5478939"/>
            <a:ext cx="4302493" cy="923330"/>
          </a:xfrm>
          <a:prstGeom prst="rect">
            <a:avLst/>
          </a:prstGeom>
          <a:noFill/>
        </p:spPr>
        <p:txBody>
          <a:bodyPr wrap="square" rtlCol="0">
            <a:spAutoFit/>
          </a:bodyPr>
          <a:lstStyle/>
          <a:p>
            <a:r>
              <a:rPr lang="fr-FR" dirty="0" err="1"/>
              <a:t>Example</a:t>
            </a:r>
            <a:r>
              <a:rPr lang="fr-FR" dirty="0"/>
              <a:t> of </a:t>
            </a:r>
            <a:r>
              <a:rPr lang="fr-FR" dirty="0" err="1"/>
              <a:t>implementation</a:t>
            </a:r>
            <a:r>
              <a:rPr lang="fr-FR" dirty="0"/>
              <a:t> of out-of-plane </a:t>
            </a:r>
            <a:r>
              <a:rPr lang="fr-FR" dirty="0" err="1"/>
              <a:t>compressor</a:t>
            </a:r>
            <a:r>
              <a:rPr lang="fr-FR" dirty="0"/>
              <a:t> </a:t>
            </a:r>
            <a:r>
              <a:rPr lang="fr-FR" dirty="0" err="1"/>
              <a:t>with</a:t>
            </a:r>
            <a:r>
              <a:rPr lang="fr-FR" dirty="0"/>
              <a:t> MLD </a:t>
            </a:r>
            <a:r>
              <a:rPr lang="fr-FR" dirty="0" err="1"/>
              <a:t>gratings</a:t>
            </a:r>
            <a:r>
              <a:rPr lang="fr-FR" dirty="0"/>
              <a:t> for </a:t>
            </a:r>
            <a:r>
              <a:rPr lang="fr-FR" dirty="0" err="1"/>
              <a:t>TiSa</a:t>
            </a:r>
            <a:r>
              <a:rPr lang="fr-FR" dirty="0"/>
              <a:t> CPA</a:t>
            </a:r>
          </a:p>
          <a:p>
            <a:r>
              <a:rPr lang="fr-FR" sz="1600" i="1" dirty="0"/>
              <a:t>(</a:t>
            </a:r>
            <a:r>
              <a:rPr lang="fr-FR" sz="1600" i="1" dirty="0" err="1"/>
              <a:t>from</a:t>
            </a:r>
            <a:r>
              <a:rPr lang="fr-FR" sz="1600" i="1" dirty="0"/>
              <a:t> </a:t>
            </a:r>
            <a:r>
              <a:rPr lang="fr-FR" sz="1600" i="1" dirty="0" err="1"/>
              <a:t>Werle</a:t>
            </a:r>
            <a:r>
              <a:rPr lang="fr-FR" sz="1600" i="1" dirty="0"/>
              <a:t> &amp; al , Optics Express 2023)  </a:t>
            </a:r>
          </a:p>
        </p:txBody>
      </p:sp>
    </p:spTree>
    <p:extLst>
      <p:ext uri="{BB962C8B-B14F-4D97-AF65-F5344CB8AC3E}">
        <p14:creationId xmlns:p14="http://schemas.microsoft.com/office/powerpoint/2010/main" val="1035636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872506" y="2385146"/>
            <a:ext cx="8174184" cy="1043854"/>
          </a:xfrm>
        </p:spPr>
        <p:txBody>
          <a:bodyPr>
            <a:normAutofit fontScale="90000"/>
          </a:bodyPr>
          <a:lstStyle/>
          <a:p>
            <a:r>
              <a:rPr lang="en-GB" dirty="0"/>
              <a:t>Amplitude contribution to WP10-14</a:t>
            </a:r>
          </a:p>
        </p:txBody>
      </p:sp>
      <p:sp>
        <p:nvSpPr>
          <p:cNvPr id="5" name="Subtitle 4"/>
          <p:cNvSpPr>
            <a:spLocks noGrp="1"/>
          </p:cNvSpPr>
          <p:nvPr>
            <p:ph type="subTitle" idx="1"/>
          </p:nvPr>
        </p:nvSpPr>
        <p:spPr>
          <a:xfrm>
            <a:off x="1736431" y="3531466"/>
            <a:ext cx="10002987" cy="2121188"/>
          </a:xfrm>
        </p:spPr>
        <p:txBody>
          <a:bodyPr>
            <a:normAutofit fontScale="92500"/>
          </a:bodyPr>
          <a:lstStyle/>
          <a:p>
            <a:r>
              <a:rPr lang="en-GB" dirty="0"/>
              <a:t>WP10.2 : Nd-based Diode-Pumped laser Development</a:t>
            </a:r>
          </a:p>
          <a:p>
            <a:r>
              <a:rPr lang="en-GB" dirty="0"/>
              <a:t>WP10.3 : Conceptual design for </a:t>
            </a:r>
            <a:r>
              <a:rPr lang="en-GB" dirty="0" err="1"/>
              <a:t>TiSa</a:t>
            </a:r>
            <a:r>
              <a:rPr lang="en-GB" dirty="0"/>
              <a:t> PW amplifier @20Hz</a:t>
            </a:r>
          </a:p>
          <a:p>
            <a:r>
              <a:rPr lang="en-GB" dirty="0"/>
              <a:t>WP11.2 : </a:t>
            </a:r>
            <a:r>
              <a:rPr lang="en-US" dirty="0"/>
              <a:t>Post-compression of kHz </a:t>
            </a:r>
            <a:r>
              <a:rPr lang="en-US" dirty="0" err="1"/>
              <a:t>ps</a:t>
            </a:r>
            <a:r>
              <a:rPr lang="en-US" dirty="0"/>
              <a:t> pulses</a:t>
            </a:r>
            <a:endParaRPr lang="en-GB" dirty="0"/>
          </a:p>
          <a:p>
            <a:r>
              <a:rPr lang="en-GB" dirty="0"/>
              <a:t>WP13.3 : </a:t>
            </a:r>
            <a:r>
              <a:rPr lang="en-US" dirty="0"/>
              <a:t>Compressor design based on dielectric gratings technology for kW beamline</a:t>
            </a:r>
          </a:p>
          <a:p>
            <a:r>
              <a:rPr lang="en-GB" dirty="0"/>
              <a:t>WP14.1-2-3 : </a:t>
            </a:r>
            <a:r>
              <a:rPr lang="en-US" dirty="0"/>
              <a:t>Laser driver system architecture, transport and engineering</a:t>
            </a:r>
            <a:endParaRPr lang="en-GB" dirty="0"/>
          </a:p>
        </p:txBody>
      </p:sp>
    </p:spTree>
    <p:extLst>
      <p:ext uri="{BB962C8B-B14F-4D97-AF65-F5344CB8AC3E}">
        <p14:creationId xmlns:p14="http://schemas.microsoft.com/office/powerpoint/2010/main" val="3869788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D3B13-CF24-9E00-15CF-91599EDDB74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50D27C-7B12-B554-D550-32E2ADB67895}"/>
              </a:ext>
            </a:extLst>
          </p:cNvPr>
          <p:cNvSpPr>
            <a:spLocks noGrp="1"/>
          </p:cNvSpPr>
          <p:nvPr>
            <p:ph idx="1"/>
          </p:nvPr>
        </p:nvSpPr>
        <p:spPr/>
        <p:txBody>
          <a:bodyPr/>
          <a:lstStyle/>
          <a:p>
            <a:pPr marL="650081" lvl="1" indent="-192881" defTabSz="3291675">
              <a:lnSpc>
                <a:spcPct val="150000"/>
              </a:lnSpc>
              <a:spcBef>
                <a:spcPct val="0"/>
              </a:spcBef>
              <a:buClr>
                <a:srgbClr val="FF5100"/>
              </a:buClr>
              <a:buFont typeface="Calibri Light" panose="020F0302020204030204" pitchFamily="34" charset="0"/>
              <a:buChar char="&gt;"/>
              <a:defRPr/>
            </a:pPr>
            <a:r>
              <a:rPr lang="fr-FR" sz="1600" dirty="0">
                <a:latin typeface="Arial Nova Light" panose="020B0304020202020204" pitchFamily="34" charset="0"/>
                <a:cs typeface="Arial" panose="020B0604020202020204" pitchFamily="34" charset="0"/>
              </a:rPr>
              <a:t>WP13.3 : </a:t>
            </a:r>
            <a:r>
              <a:rPr lang="fr-FR" sz="1600" dirty="0" err="1">
                <a:latin typeface="Arial Nova Light" panose="020B0304020202020204" pitchFamily="34" charset="0"/>
                <a:cs typeface="Arial" panose="020B0604020202020204" pitchFamily="34" charset="0"/>
              </a:rPr>
              <a:t>Compressor</a:t>
            </a:r>
            <a:r>
              <a:rPr lang="fr-FR" sz="1600" dirty="0">
                <a:latin typeface="Arial Nova Light" panose="020B0304020202020204" pitchFamily="34" charset="0"/>
                <a:cs typeface="Arial" panose="020B0604020202020204" pitchFamily="34" charset="0"/>
              </a:rPr>
              <a:t> design </a:t>
            </a:r>
            <a:r>
              <a:rPr lang="fr-FR" sz="1600" dirty="0" err="1">
                <a:latin typeface="Arial Nova Light" panose="020B0304020202020204" pitchFamily="34" charset="0"/>
                <a:cs typeface="Arial" panose="020B0604020202020204" pitchFamily="34" charset="0"/>
              </a:rPr>
              <a:t>based</a:t>
            </a:r>
            <a:r>
              <a:rPr lang="fr-FR" sz="1600" dirty="0">
                <a:latin typeface="Arial Nova Light" panose="020B0304020202020204" pitchFamily="34" charset="0"/>
                <a:cs typeface="Arial" panose="020B0604020202020204" pitchFamily="34" charset="0"/>
              </a:rPr>
              <a:t> on </a:t>
            </a:r>
            <a:r>
              <a:rPr lang="fr-FR" sz="1600" dirty="0" err="1">
                <a:latin typeface="Arial Nova Light" panose="020B0304020202020204" pitchFamily="34" charset="0"/>
                <a:cs typeface="Arial" panose="020B0604020202020204" pitchFamily="34" charset="0"/>
              </a:rPr>
              <a:t>dielectric</a:t>
            </a:r>
            <a:r>
              <a:rPr lang="fr-FR" sz="1600" dirty="0">
                <a:latin typeface="Arial Nova Light" panose="020B0304020202020204" pitchFamily="34" charset="0"/>
                <a:cs typeface="Arial" panose="020B0604020202020204" pitchFamily="34" charset="0"/>
              </a:rPr>
              <a:t> </a:t>
            </a:r>
            <a:r>
              <a:rPr lang="fr-FR" sz="1600" dirty="0" err="1">
                <a:latin typeface="Arial Nova Light" panose="020B0304020202020204" pitchFamily="34" charset="0"/>
                <a:cs typeface="Arial" panose="020B0604020202020204" pitchFamily="34" charset="0"/>
              </a:rPr>
              <a:t>gratings</a:t>
            </a:r>
            <a:endParaRPr lang="fr-FR" sz="1600" dirty="0">
              <a:latin typeface="Arial Nova Light" panose="020B0304020202020204" pitchFamily="34" charset="0"/>
              <a:cs typeface="Arial" panose="020B0604020202020204" pitchFamily="34" charset="0"/>
            </a:endParaRPr>
          </a:p>
          <a:p>
            <a:pPr marL="457200" lvl="1" indent="0" defTabSz="3291675">
              <a:lnSpc>
                <a:spcPct val="150000"/>
              </a:lnSpc>
              <a:spcBef>
                <a:spcPct val="0"/>
              </a:spcBef>
              <a:buClr>
                <a:srgbClr val="FF5100"/>
              </a:buClr>
              <a:buNone/>
              <a:defRPr/>
            </a:pPr>
            <a:r>
              <a:rPr lang="fr-FR" sz="1600" dirty="0" err="1">
                <a:latin typeface="Arial Nova Light" panose="020B0304020202020204" pitchFamily="34" charset="0"/>
                <a:cs typeface="Arial" panose="020B0604020202020204" pitchFamily="34" charset="0"/>
              </a:rPr>
              <a:t>Technology</a:t>
            </a:r>
            <a:r>
              <a:rPr lang="fr-FR" sz="1600" dirty="0">
                <a:latin typeface="Arial Nova Light" panose="020B0304020202020204" pitchFamily="34" charset="0"/>
                <a:cs typeface="Arial" panose="020B0604020202020204" pitchFamily="34" charset="0"/>
              </a:rPr>
              <a:t> for kW </a:t>
            </a:r>
            <a:r>
              <a:rPr lang="fr-FR" sz="1600" dirty="0" err="1">
                <a:latin typeface="Arial Nova Light" panose="020B0304020202020204" pitchFamily="34" charset="0"/>
                <a:cs typeface="Arial" panose="020B0604020202020204" pitchFamily="34" charset="0"/>
              </a:rPr>
              <a:t>beamline</a:t>
            </a:r>
            <a:endParaRPr lang="fr-FR" sz="1600" dirty="0">
              <a:latin typeface="Arial Nova Light" panose="020B0304020202020204" pitchFamily="34" charset="0"/>
              <a:cs typeface="Arial" panose="020B0604020202020204" pitchFamily="34" charset="0"/>
            </a:endParaRPr>
          </a:p>
          <a:p>
            <a:pPr marL="650081" lvl="1" indent="-192881" defTabSz="3291675">
              <a:lnSpc>
                <a:spcPct val="150000"/>
              </a:lnSpc>
              <a:spcBef>
                <a:spcPct val="0"/>
              </a:spcBef>
              <a:buClr>
                <a:srgbClr val="FF5100"/>
              </a:buClr>
              <a:buFont typeface="Calibri Light" panose="020F0302020204030204" pitchFamily="34" charset="0"/>
              <a:buChar char="&gt;"/>
              <a:defRPr/>
            </a:pPr>
            <a:endParaRPr lang="fr-FR" sz="1600" dirty="0">
              <a:latin typeface="Arial Nova Light" panose="020B03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504EE3C-9D7F-51E8-9118-E28E29BAB682}"/>
              </a:ext>
            </a:extLst>
          </p:cNvPr>
          <p:cNvSpPr>
            <a:spLocks noGrp="1"/>
          </p:cNvSpPr>
          <p:nvPr>
            <p:ph type="title"/>
          </p:nvPr>
        </p:nvSpPr>
        <p:spPr/>
        <p:txBody>
          <a:bodyPr>
            <a:normAutofit/>
          </a:bodyPr>
          <a:lstStyle/>
          <a:p>
            <a:r>
              <a:rPr lang="en-GB" dirty="0"/>
              <a:t>WP13 : High average power laser Amplifier</a:t>
            </a:r>
          </a:p>
        </p:txBody>
      </p:sp>
      <p:sp>
        <p:nvSpPr>
          <p:cNvPr id="4" name="Slide Number Placeholder 3">
            <a:extLst>
              <a:ext uri="{FF2B5EF4-FFF2-40B4-BE49-F238E27FC236}">
                <a16:creationId xmlns:a16="http://schemas.microsoft.com/office/drawing/2014/main" id="{CE0309A0-E5E5-B7BB-6A33-5EF835570FF1}"/>
              </a:ext>
            </a:extLst>
          </p:cNvPr>
          <p:cNvSpPr>
            <a:spLocks noGrp="1"/>
          </p:cNvSpPr>
          <p:nvPr>
            <p:ph type="sldNum" sz="quarter" idx="12"/>
          </p:nvPr>
        </p:nvSpPr>
        <p:spPr/>
        <p:txBody>
          <a:bodyPr/>
          <a:lstStyle/>
          <a:p>
            <a:fld id="{3A3A6714-3D1F-4857-9904-D935B84167FA}" type="slidenum">
              <a:rPr lang="en-GB" smtClean="0"/>
              <a:pPr/>
              <a:t>14</a:t>
            </a:fld>
            <a:endParaRPr lang="en-GB"/>
          </a:p>
        </p:txBody>
      </p:sp>
      <p:sp>
        <p:nvSpPr>
          <p:cNvPr id="5" name="Footer Placeholder 4">
            <a:extLst>
              <a:ext uri="{FF2B5EF4-FFF2-40B4-BE49-F238E27FC236}">
                <a16:creationId xmlns:a16="http://schemas.microsoft.com/office/drawing/2014/main" id="{1C1B08F4-26AE-40FE-DC75-A925F6F15FF5}"/>
              </a:ext>
            </a:extLst>
          </p:cNvPr>
          <p:cNvSpPr>
            <a:spLocks noGrp="1"/>
          </p:cNvSpPr>
          <p:nvPr>
            <p:ph type="ftr" sz="quarter" idx="13"/>
          </p:nvPr>
        </p:nvSpPr>
        <p:spPr/>
        <p:txBody>
          <a:bodyPr/>
          <a:lstStyle/>
          <a:p>
            <a:pPr algn="l"/>
            <a:r>
              <a:rPr lang="en-GB"/>
              <a:t>Insert author and occasion</a:t>
            </a:r>
          </a:p>
        </p:txBody>
      </p:sp>
      <p:pic>
        <p:nvPicPr>
          <p:cNvPr id="7" name="Image 6">
            <a:extLst>
              <a:ext uri="{FF2B5EF4-FFF2-40B4-BE49-F238E27FC236}">
                <a16:creationId xmlns:a16="http://schemas.microsoft.com/office/drawing/2014/main" id="{1B71C194-A326-A295-0A10-EB2CC4DA504E}"/>
              </a:ext>
            </a:extLst>
          </p:cNvPr>
          <p:cNvPicPr>
            <a:picLocks noChangeAspect="1"/>
          </p:cNvPicPr>
          <p:nvPr/>
        </p:nvPicPr>
        <p:blipFill>
          <a:blip r:embed="rId2"/>
          <a:stretch>
            <a:fillRect/>
          </a:stretch>
        </p:blipFill>
        <p:spPr>
          <a:xfrm>
            <a:off x="4356721" y="2601730"/>
            <a:ext cx="4503796" cy="3006174"/>
          </a:xfrm>
          <a:prstGeom prst="rect">
            <a:avLst/>
          </a:prstGeom>
        </p:spPr>
      </p:pic>
      <p:sp>
        <p:nvSpPr>
          <p:cNvPr id="8" name="Ellipse 7">
            <a:extLst>
              <a:ext uri="{FF2B5EF4-FFF2-40B4-BE49-F238E27FC236}">
                <a16:creationId xmlns:a16="http://schemas.microsoft.com/office/drawing/2014/main" id="{67695091-2969-5B5F-E9FE-45F2703290A6}"/>
              </a:ext>
            </a:extLst>
          </p:cNvPr>
          <p:cNvSpPr/>
          <p:nvPr/>
        </p:nvSpPr>
        <p:spPr>
          <a:xfrm>
            <a:off x="6468566" y="4424218"/>
            <a:ext cx="1597891" cy="615241"/>
          </a:xfrm>
          <a:prstGeom prst="ellipse">
            <a:avLst/>
          </a:prstGeom>
          <a:noFill/>
          <a:ln w="38100">
            <a:solidFill>
              <a:srgbClr val="EF372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06685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57C16-D9DA-4C20-2A91-8A3C0F34E60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5C3050-A785-4B5C-E4CA-A6F79A2AAA6B}"/>
              </a:ext>
            </a:extLst>
          </p:cNvPr>
          <p:cNvSpPr>
            <a:spLocks noGrp="1"/>
          </p:cNvSpPr>
          <p:nvPr>
            <p:ph idx="1"/>
          </p:nvPr>
        </p:nvSpPr>
        <p:spPr/>
        <p:txBody>
          <a:bodyPr>
            <a:normAutofit/>
          </a:bodyPr>
          <a:lstStyle/>
          <a:p>
            <a:pPr marL="650081" lvl="1" indent="-192881" defTabSz="3291675">
              <a:lnSpc>
                <a:spcPct val="150000"/>
              </a:lnSpc>
              <a:spcBef>
                <a:spcPct val="0"/>
              </a:spcBef>
              <a:buClr>
                <a:srgbClr val="FF5100"/>
              </a:buClr>
              <a:buFont typeface="Calibri Light" panose="020F0302020204030204" pitchFamily="34" charset="0"/>
              <a:buChar char="&gt;"/>
              <a:defRPr/>
            </a:pPr>
            <a:r>
              <a:rPr lang="fr-FR" sz="1600" dirty="0">
                <a:latin typeface="Arial Nova Light" panose="020B0304020202020204" pitchFamily="34" charset="0"/>
                <a:cs typeface="Arial" panose="020B0604020202020204" pitchFamily="34" charset="0"/>
              </a:rPr>
              <a:t>Strategic goal : </a:t>
            </a:r>
            <a:r>
              <a:rPr lang="fr-FR" sz="1600" dirty="0" err="1">
                <a:latin typeface="Arial Nova Light" panose="020B0304020202020204" pitchFamily="34" charset="0"/>
                <a:cs typeface="Arial" panose="020B0604020202020204" pitchFamily="34" charset="0"/>
              </a:rPr>
              <a:t>Compress</a:t>
            </a:r>
            <a:r>
              <a:rPr lang="fr-FR" sz="1600" dirty="0">
                <a:latin typeface="Arial Nova Light" panose="020B0304020202020204" pitchFamily="34" charset="0"/>
                <a:cs typeface="Arial" panose="020B0604020202020204" pitchFamily="34" charset="0"/>
              </a:rPr>
              <a:t> kW-class </a:t>
            </a:r>
            <a:r>
              <a:rPr lang="fr-FR" sz="1600" dirty="0" err="1">
                <a:latin typeface="Arial Nova Light" panose="020B0304020202020204" pitchFamily="34" charset="0"/>
                <a:cs typeface="Arial" panose="020B0604020202020204" pitchFamily="34" charset="0"/>
              </a:rPr>
              <a:t>TiSa</a:t>
            </a:r>
            <a:r>
              <a:rPr lang="fr-FR" sz="1600" dirty="0">
                <a:latin typeface="Arial Nova Light" panose="020B0304020202020204" pitchFamily="34" charset="0"/>
                <a:cs typeface="Arial" panose="020B0604020202020204" pitchFamily="34" charset="0"/>
              </a:rPr>
              <a:t> </a:t>
            </a:r>
            <a:r>
              <a:rPr lang="fr-FR" sz="1600" dirty="0" err="1">
                <a:latin typeface="Arial Nova Light" panose="020B0304020202020204" pitchFamily="34" charset="0"/>
                <a:cs typeface="Arial" panose="020B0604020202020204" pitchFamily="34" charset="0"/>
              </a:rPr>
              <a:t>amplifiers</a:t>
            </a:r>
            <a:endParaRPr lang="fr-FR" sz="1600" b="1" dirty="0">
              <a:latin typeface="Arial Nova Light" panose="020B0304020202020204" pitchFamily="34" charset="0"/>
              <a:cs typeface="Arial" panose="020B0604020202020204" pitchFamily="34" charset="0"/>
            </a:endParaRPr>
          </a:p>
          <a:p>
            <a:pPr marL="650081" lvl="1" indent="-192881" defTabSz="3291675">
              <a:lnSpc>
                <a:spcPct val="150000"/>
              </a:lnSpc>
              <a:spcBef>
                <a:spcPct val="0"/>
              </a:spcBef>
              <a:buClr>
                <a:srgbClr val="FF5100"/>
              </a:buClr>
              <a:buFont typeface="Calibri Light" panose="020F0302020204030204" pitchFamily="34" charset="0"/>
              <a:buChar char="&gt;"/>
              <a:defRPr/>
            </a:pPr>
            <a:r>
              <a:rPr lang="fr-FR" sz="1600" dirty="0">
                <a:latin typeface="Arial Nova Light" panose="020B0304020202020204" pitchFamily="34" charset="0"/>
                <a:cs typeface="Arial" panose="020B0604020202020204" pitchFamily="34" charset="0"/>
              </a:rPr>
              <a:t>Amplitude contribution :</a:t>
            </a:r>
          </a:p>
          <a:p>
            <a:pPr marL="1107281" lvl="2" indent="-192881" defTabSz="3291675">
              <a:lnSpc>
                <a:spcPct val="150000"/>
              </a:lnSpc>
              <a:spcBef>
                <a:spcPct val="0"/>
              </a:spcBef>
              <a:buClr>
                <a:srgbClr val="FF5100"/>
              </a:buClr>
              <a:buFont typeface="Calibri Light" panose="020F0302020204030204" pitchFamily="34" charset="0"/>
              <a:buChar char="&gt;"/>
              <a:defRPr/>
            </a:pPr>
            <a:r>
              <a:rPr lang="fr-FR" sz="1600" dirty="0" err="1">
                <a:latin typeface="Arial Nova Light" panose="020B0304020202020204" pitchFamily="34" charset="0"/>
                <a:cs typeface="Arial" panose="020B0604020202020204" pitchFamily="34" charset="0"/>
              </a:rPr>
              <a:t>Evaluate</a:t>
            </a:r>
            <a:r>
              <a:rPr lang="fr-FR" sz="1600" dirty="0">
                <a:latin typeface="Arial Nova Light" panose="020B0304020202020204" pitchFamily="34" charset="0"/>
                <a:cs typeface="Arial" panose="020B0604020202020204" pitchFamily="34" charset="0"/>
              </a:rPr>
              <a:t> MLD </a:t>
            </a:r>
            <a:r>
              <a:rPr lang="fr-FR" sz="1600" dirty="0" err="1">
                <a:latin typeface="Arial Nova Light" panose="020B0304020202020204" pitchFamily="34" charset="0"/>
                <a:cs typeface="Arial" panose="020B0604020202020204" pitchFamily="34" charset="0"/>
              </a:rPr>
              <a:t>gratings</a:t>
            </a:r>
            <a:r>
              <a:rPr lang="fr-FR" sz="1600" dirty="0">
                <a:latin typeface="Arial Nova Light" panose="020B0304020202020204" pitchFamily="34" charset="0"/>
                <a:cs typeface="Arial" panose="020B0604020202020204" pitchFamily="34" charset="0"/>
              </a:rPr>
              <a:t> performances (</a:t>
            </a:r>
            <a:r>
              <a:rPr lang="fr-FR" sz="1600" dirty="0" err="1">
                <a:latin typeface="Arial Nova Light" panose="020B0304020202020204" pitchFamily="34" charset="0"/>
                <a:cs typeface="Arial" panose="020B0604020202020204" pitchFamily="34" charset="0"/>
              </a:rPr>
              <a:t>heating</a:t>
            </a:r>
            <a:r>
              <a:rPr lang="fr-FR" sz="1600" dirty="0">
                <a:latin typeface="Arial Nova Light" panose="020B0304020202020204" pitchFamily="34" charset="0"/>
                <a:cs typeface="Arial" panose="020B0604020202020204" pitchFamily="34" charset="0"/>
              </a:rPr>
              <a:t>, </a:t>
            </a:r>
            <a:r>
              <a:rPr lang="fr-FR" sz="1600" dirty="0" err="1">
                <a:latin typeface="Arial Nova Light" panose="020B0304020202020204" pitchFamily="34" charset="0"/>
                <a:cs typeface="Arial" panose="020B0604020202020204" pitchFamily="34" charset="0"/>
              </a:rPr>
              <a:t>bandwidth</a:t>
            </a:r>
            <a:r>
              <a:rPr lang="fr-FR" sz="1600" dirty="0">
                <a:latin typeface="Arial Nova Light" panose="020B0304020202020204" pitchFamily="34" charset="0"/>
                <a:cs typeface="Arial" panose="020B0604020202020204" pitchFamily="34" charset="0"/>
              </a:rPr>
              <a:t>)</a:t>
            </a:r>
          </a:p>
          <a:p>
            <a:pPr marL="1107281" lvl="2" indent="-192881" defTabSz="3291675">
              <a:lnSpc>
                <a:spcPct val="150000"/>
              </a:lnSpc>
              <a:spcBef>
                <a:spcPct val="0"/>
              </a:spcBef>
              <a:buClr>
                <a:srgbClr val="FF5100"/>
              </a:buClr>
              <a:buFont typeface="Calibri Light" panose="020F0302020204030204" pitchFamily="34" charset="0"/>
              <a:buChar char="&gt;"/>
              <a:defRPr/>
            </a:pPr>
            <a:r>
              <a:rPr lang="fr-FR" sz="1600" dirty="0">
                <a:latin typeface="Arial Nova Light" panose="020B0304020202020204" pitchFamily="34" charset="0"/>
                <a:cs typeface="Arial" panose="020B0604020202020204" pitchFamily="34" charset="0"/>
              </a:rPr>
              <a:t>Design a </a:t>
            </a:r>
            <a:r>
              <a:rPr lang="fr-FR" sz="1600" dirty="0" err="1">
                <a:latin typeface="Arial Nova Light" panose="020B0304020202020204" pitchFamily="34" charset="0"/>
                <a:cs typeface="Arial" panose="020B0604020202020204" pitchFamily="34" charset="0"/>
              </a:rPr>
              <a:t>compressor</a:t>
            </a:r>
            <a:r>
              <a:rPr lang="fr-FR" sz="1600" dirty="0">
                <a:latin typeface="Arial Nova Light" panose="020B0304020202020204" pitchFamily="34" charset="0"/>
                <a:cs typeface="Arial" panose="020B0604020202020204" pitchFamily="34" charset="0"/>
              </a:rPr>
              <a:t> </a:t>
            </a:r>
            <a:r>
              <a:rPr lang="fr-FR" sz="1600" dirty="0" err="1">
                <a:latin typeface="Arial Nova Light" panose="020B0304020202020204" pitchFamily="34" charset="0"/>
                <a:cs typeface="Arial" panose="020B0604020202020204" pitchFamily="34" charset="0"/>
              </a:rPr>
              <a:t>based</a:t>
            </a:r>
            <a:r>
              <a:rPr lang="fr-FR" sz="1600" dirty="0">
                <a:latin typeface="Arial Nova Light" panose="020B0304020202020204" pitchFamily="34" charset="0"/>
                <a:cs typeface="Arial" panose="020B0604020202020204" pitchFamily="34" charset="0"/>
              </a:rPr>
              <a:t> on </a:t>
            </a:r>
            <a:r>
              <a:rPr lang="fr-FR" sz="1600" b="1" dirty="0">
                <a:solidFill>
                  <a:srgbClr val="FF5800"/>
                </a:solidFill>
                <a:latin typeface="Arial Nova Light" panose="020B0304020202020204" pitchFamily="34" charset="0"/>
                <a:cs typeface="Arial" panose="020B0604020202020204" pitchFamily="34" charset="0"/>
              </a:rPr>
              <a:t>MLD </a:t>
            </a:r>
            <a:r>
              <a:rPr lang="fr-FR" sz="1600" b="1" dirty="0" err="1">
                <a:solidFill>
                  <a:srgbClr val="FF5800"/>
                </a:solidFill>
                <a:latin typeface="Arial Nova Light" panose="020B0304020202020204" pitchFamily="34" charset="0"/>
                <a:cs typeface="Arial" panose="020B0604020202020204" pitchFamily="34" charset="0"/>
              </a:rPr>
              <a:t>gratings</a:t>
            </a:r>
            <a:endParaRPr lang="fr-FR" sz="1600" b="1" dirty="0">
              <a:solidFill>
                <a:srgbClr val="FF5800"/>
              </a:solidFill>
              <a:latin typeface="Arial Nova Light" panose="020B0304020202020204" pitchFamily="34" charset="0"/>
              <a:cs typeface="Arial" panose="020B0604020202020204" pitchFamily="34" charset="0"/>
            </a:endParaRPr>
          </a:p>
          <a:p>
            <a:pPr marL="650081" lvl="1" indent="-192881" defTabSz="3291675">
              <a:lnSpc>
                <a:spcPct val="150000"/>
              </a:lnSpc>
              <a:spcBef>
                <a:spcPct val="0"/>
              </a:spcBef>
              <a:buClr>
                <a:srgbClr val="FF5100"/>
              </a:buClr>
              <a:buFont typeface="Calibri Light" panose="020F0302020204030204" pitchFamily="34" charset="0"/>
              <a:buChar char="&gt;"/>
              <a:defRPr/>
            </a:pPr>
            <a:r>
              <a:rPr lang="fr-FR" sz="1600" dirty="0" err="1">
                <a:latin typeface="Arial Nova Light" panose="020B0304020202020204" pitchFamily="34" charset="0"/>
                <a:cs typeface="Arial" panose="020B0604020202020204" pitchFamily="34" charset="0"/>
              </a:rPr>
              <a:t>Deliverable</a:t>
            </a:r>
            <a:r>
              <a:rPr lang="fr-FR" sz="1600" dirty="0">
                <a:latin typeface="Arial Nova Light" panose="020B0304020202020204" pitchFamily="34" charset="0"/>
                <a:cs typeface="Arial" panose="020B0604020202020204" pitchFamily="34" charset="0"/>
              </a:rPr>
              <a:t> : Report on MLD </a:t>
            </a:r>
            <a:r>
              <a:rPr lang="fr-FR" sz="1600" dirty="0" err="1">
                <a:latin typeface="Arial Nova Light" panose="020B0304020202020204" pitchFamily="34" charset="0"/>
                <a:cs typeface="Arial" panose="020B0604020202020204" pitchFamily="34" charset="0"/>
              </a:rPr>
              <a:t>compressor</a:t>
            </a:r>
            <a:r>
              <a:rPr lang="fr-FR" sz="1600" dirty="0">
                <a:latin typeface="Arial Nova Light" panose="020B0304020202020204" pitchFamily="34" charset="0"/>
                <a:cs typeface="Arial" panose="020B0604020202020204" pitchFamily="34" charset="0"/>
              </a:rPr>
              <a:t> for kW </a:t>
            </a:r>
            <a:r>
              <a:rPr lang="fr-FR" sz="1600" dirty="0" err="1">
                <a:latin typeface="Arial Nova Light" panose="020B0304020202020204" pitchFamily="34" charset="0"/>
                <a:cs typeface="Arial" panose="020B0604020202020204" pitchFamily="34" charset="0"/>
              </a:rPr>
              <a:t>beamline</a:t>
            </a:r>
            <a:endParaRPr lang="fr-FR" sz="1600" dirty="0">
              <a:latin typeface="Arial Nova Light" panose="020B0304020202020204" pitchFamily="34" charset="0"/>
              <a:cs typeface="Arial" panose="020B0604020202020204" pitchFamily="34" charset="0"/>
            </a:endParaRPr>
          </a:p>
          <a:p>
            <a:pPr marL="650081" lvl="1" indent="-192881" defTabSz="3291675">
              <a:lnSpc>
                <a:spcPct val="150000"/>
              </a:lnSpc>
              <a:spcBef>
                <a:spcPct val="0"/>
              </a:spcBef>
              <a:buClr>
                <a:srgbClr val="FF5100"/>
              </a:buClr>
              <a:buFont typeface="Calibri Light" panose="020F0302020204030204" pitchFamily="34" charset="0"/>
              <a:buChar char="&gt;"/>
              <a:defRPr/>
            </a:pPr>
            <a:r>
              <a:rPr lang="fr-FR" sz="1600" dirty="0">
                <a:latin typeface="Arial Nova Light" panose="020B0304020202020204" pitchFamily="34" charset="0"/>
                <a:cs typeface="Arial" panose="020B0604020202020204" pitchFamily="34" charset="0"/>
              </a:rPr>
              <a:t>Due date : T0 + 48</a:t>
            </a:r>
          </a:p>
          <a:p>
            <a:pPr marL="650081" lvl="1" indent="-192881" defTabSz="3291675">
              <a:lnSpc>
                <a:spcPct val="150000"/>
              </a:lnSpc>
              <a:spcBef>
                <a:spcPct val="0"/>
              </a:spcBef>
              <a:buClr>
                <a:srgbClr val="FF5100"/>
              </a:buClr>
              <a:buFont typeface="Calibri Light" panose="020F0302020204030204" pitchFamily="34" charset="0"/>
              <a:buChar char="&gt;"/>
              <a:defRPr/>
            </a:pPr>
            <a:r>
              <a:rPr lang="fr-FR" sz="1600" dirty="0">
                <a:latin typeface="Arial Nova Light" panose="020B0304020202020204" pitchFamily="34" charset="0"/>
                <a:cs typeface="Arial" panose="020B0604020202020204" pitchFamily="34" charset="0"/>
              </a:rPr>
              <a:t>Planning : </a:t>
            </a:r>
          </a:p>
          <a:p>
            <a:pPr marL="1107281" lvl="2" indent="-192881" defTabSz="3291675">
              <a:lnSpc>
                <a:spcPct val="150000"/>
              </a:lnSpc>
              <a:spcBef>
                <a:spcPct val="0"/>
              </a:spcBef>
              <a:buClr>
                <a:srgbClr val="FF5100"/>
              </a:buClr>
              <a:buFont typeface="Calibri Light" panose="020F0302020204030204" pitchFamily="34" charset="0"/>
              <a:buChar char="&gt;"/>
              <a:defRPr/>
            </a:pPr>
            <a:r>
              <a:rPr lang="fr-FR" sz="1600" dirty="0">
                <a:latin typeface="Arial Nova Light" panose="020B0304020202020204" pitchFamily="34" charset="0"/>
                <a:cs typeface="Arial" panose="020B0604020202020204" pitchFamily="34" charset="0"/>
              </a:rPr>
              <a:t>T0 to T0+24 : design and test MLD </a:t>
            </a:r>
            <a:r>
              <a:rPr lang="fr-FR" sz="1600" dirty="0" err="1">
                <a:latin typeface="Arial Nova Light" panose="020B0304020202020204" pitchFamily="34" charset="0"/>
                <a:cs typeface="Arial" panose="020B0604020202020204" pitchFamily="34" charset="0"/>
              </a:rPr>
              <a:t>based</a:t>
            </a:r>
            <a:r>
              <a:rPr lang="fr-FR" sz="1600" dirty="0">
                <a:latin typeface="Arial Nova Light" panose="020B0304020202020204" pitchFamily="34" charset="0"/>
                <a:cs typeface="Arial" panose="020B0604020202020204" pitchFamily="34" charset="0"/>
              </a:rPr>
              <a:t> </a:t>
            </a:r>
            <a:r>
              <a:rPr lang="fr-FR" sz="1600" dirty="0" err="1">
                <a:latin typeface="Arial Nova Light" panose="020B0304020202020204" pitchFamily="34" charset="0"/>
                <a:cs typeface="Arial" panose="020B0604020202020204" pitchFamily="34" charset="0"/>
              </a:rPr>
              <a:t>compressor</a:t>
            </a:r>
            <a:r>
              <a:rPr lang="fr-FR" sz="1600" dirty="0">
                <a:latin typeface="Arial Nova Light" panose="020B0304020202020204" pitchFamily="34" charset="0"/>
                <a:cs typeface="Arial" panose="020B0604020202020204" pitchFamily="34" charset="0"/>
              </a:rPr>
              <a:t> at </a:t>
            </a:r>
            <a:r>
              <a:rPr lang="fr-FR" sz="1600" dirty="0" err="1">
                <a:latin typeface="Arial Nova Light" panose="020B0304020202020204" pitchFamily="34" charset="0"/>
                <a:cs typeface="Arial" panose="020B0604020202020204" pitchFamily="34" charset="0"/>
              </a:rPr>
              <a:t>low</a:t>
            </a:r>
            <a:r>
              <a:rPr lang="fr-FR" sz="1600" dirty="0">
                <a:latin typeface="Arial Nova Light" panose="020B0304020202020204" pitchFamily="34" charset="0"/>
                <a:cs typeface="Arial" panose="020B0604020202020204" pitchFamily="34" charset="0"/>
              </a:rPr>
              <a:t> power</a:t>
            </a:r>
          </a:p>
          <a:p>
            <a:pPr marL="1107281" lvl="2" indent="-192881" defTabSz="3291675">
              <a:lnSpc>
                <a:spcPct val="150000"/>
              </a:lnSpc>
              <a:spcBef>
                <a:spcPct val="0"/>
              </a:spcBef>
              <a:buClr>
                <a:srgbClr val="FF5100"/>
              </a:buClr>
              <a:buFont typeface="Calibri Light" panose="020F0302020204030204" pitchFamily="34" charset="0"/>
              <a:buChar char="&gt;"/>
              <a:defRPr/>
            </a:pPr>
            <a:r>
              <a:rPr lang="fr-FR" sz="1600" dirty="0">
                <a:latin typeface="Arial Nova Light" panose="020B0304020202020204" pitchFamily="34" charset="0"/>
                <a:cs typeface="Arial" panose="020B0604020202020204" pitchFamily="34" charset="0"/>
              </a:rPr>
              <a:t>T0+24 to T0+48 : </a:t>
            </a:r>
            <a:r>
              <a:rPr lang="fr-FR" sz="1600" dirty="0" err="1">
                <a:latin typeface="Arial Nova Light" panose="020B0304020202020204" pitchFamily="34" charset="0"/>
                <a:cs typeface="Arial" panose="020B0604020202020204" pitchFamily="34" charset="0"/>
              </a:rPr>
              <a:t>extrapolate</a:t>
            </a:r>
            <a:r>
              <a:rPr lang="fr-FR" sz="1600" dirty="0">
                <a:latin typeface="Arial Nova Light" panose="020B0304020202020204" pitchFamily="34" charset="0"/>
                <a:cs typeface="Arial" panose="020B0604020202020204" pitchFamily="34" charset="0"/>
              </a:rPr>
              <a:t> design for kW-class </a:t>
            </a:r>
            <a:r>
              <a:rPr lang="fr-FR" sz="1600" dirty="0" err="1">
                <a:latin typeface="Arial Nova Light" panose="020B0304020202020204" pitchFamily="34" charset="0"/>
                <a:cs typeface="Arial" panose="020B0604020202020204" pitchFamily="34" charset="0"/>
              </a:rPr>
              <a:t>beamline</a:t>
            </a:r>
            <a:endParaRPr lang="fr-FR" sz="1600" dirty="0">
              <a:latin typeface="Arial Nova Light" panose="020B0304020202020204" pitchFamily="34" charset="0"/>
              <a:cs typeface="Arial" panose="020B0604020202020204" pitchFamily="34" charset="0"/>
            </a:endParaRPr>
          </a:p>
          <a:p>
            <a:endParaRPr lang="en-GB" dirty="0"/>
          </a:p>
        </p:txBody>
      </p:sp>
      <p:sp>
        <p:nvSpPr>
          <p:cNvPr id="3" name="Title 2">
            <a:extLst>
              <a:ext uri="{FF2B5EF4-FFF2-40B4-BE49-F238E27FC236}">
                <a16:creationId xmlns:a16="http://schemas.microsoft.com/office/drawing/2014/main" id="{2568E233-8F05-82A4-BC31-1E5F81947F7A}"/>
              </a:ext>
            </a:extLst>
          </p:cNvPr>
          <p:cNvSpPr>
            <a:spLocks noGrp="1"/>
          </p:cNvSpPr>
          <p:nvPr>
            <p:ph type="title"/>
          </p:nvPr>
        </p:nvSpPr>
        <p:spPr/>
        <p:txBody>
          <a:bodyPr>
            <a:normAutofit fontScale="90000"/>
          </a:bodyPr>
          <a:lstStyle/>
          <a:p>
            <a:r>
              <a:rPr lang="en-GB" dirty="0"/>
              <a:t>WP13.3 : Prototype of kW-class PW compressor</a:t>
            </a:r>
          </a:p>
        </p:txBody>
      </p:sp>
      <p:sp>
        <p:nvSpPr>
          <p:cNvPr id="4" name="Slide Number Placeholder 3">
            <a:extLst>
              <a:ext uri="{FF2B5EF4-FFF2-40B4-BE49-F238E27FC236}">
                <a16:creationId xmlns:a16="http://schemas.microsoft.com/office/drawing/2014/main" id="{906F01D2-4F21-C2C0-B2CC-B4B1ED3F7D65}"/>
              </a:ext>
            </a:extLst>
          </p:cNvPr>
          <p:cNvSpPr>
            <a:spLocks noGrp="1"/>
          </p:cNvSpPr>
          <p:nvPr>
            <p:ph type="sldNum" sz="quarter" idx="12"/>
          </p:nvPr>
        </p:nvSpPr>
        <p:spPr/>
        <p:txBody>
          <a:bodyPr/>
          <a:lstStyle/>
          <a:p>
            <a:fld id="{3A3A6714-3D1F-4857-9904-D935B84167FA}" type="slidenum">
              <a:rPr lang="en-GB" smtClean="0"/>
              <a:pPr/>
              <a:t>15</a:t>
            </a:fld>
            <a:endParaRPr lang="en-GB"/>
          </a:p>
        </p:txBody>
      </p:sp>
      <p:sp>
        <p:nvSpPr>
          <p:cNvPr id="5" name="Footer Placeholder 4">
            <a:extLst>
              <a:ext uri="{FF2B5EF4-FFF2-40B4-BE49-F238E27FC236}">
                <a16:creationId xmlns:a16="http://schemas.microsoft.com/office/drawing/2014/main" id="{E27255C8-B9A6-9C02-7B25-CF18B6EDBD68}"/>
              </a:ext>
            </a:extLst>
          </p:cNvPr>
          <p:cNvSpPr>
            <a:spLocks noGrp="1"/>
          </p:cNvSpPr>
          <p:nvPr>
            <p:ph type="ftr" sz="quarter" idx="13"/>
          </p:nvPr>
        </p:nvSpPr>
        <p:spPr/>
        <p:txBody>
          <a:bodyPr/>
          <a:lstStyle/>
          <a:p>
            <a:pPr algn="l"/>
            <a:r>
              <a:rPr lang="en-GB"/>
              <a:t>Insert author and occasion</a:t>
            </a:r>
          </a:p>
        </p:txBody>
      </p:sp>
    </p:spTree>
    <p:extLst>
      <p:ext uri="{BB962C8B-B14F-4D97-AF65-F5344CB8AC3E}">
        <p14:creationId xmlns:p14="http://schemas.microsoft.com/office/powerpoint/2010/main" val="3748581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ángulo redondeado 41">
            <a:extLst>
              <a:ext uri="{FF2B5EF4-FFF2-40B4-BE49-F238E27FC236}">
                <a16:creationId xmlns:a16="http://schemas.microsoft.com/office/drawing/2014/main" id="{4C60DA28-D381-CD21-33D5-D452E92D69DD}"/>
              </a:ext>
            </a:extLst>
          </p:cNvPr>
          <p:cNvSpPr/>
          <p:nvPr/>
        </p:nvSpPr>
        <p:spPr>
          <a:xfrm>
            <a:off x="7615033" y="1747120"/>
            <a:ext cx="4207880" cy="3228536"/>
          </a:xfrm>
          <a:prstGeom prst="roundRect">
            <a:avLst>
              <a:gd name="adj" fmla="val 3167"/>
            </a:avLst>
          </a:prstGeom>
          <a:solidFill>
            <a:srgbClr val="FFFFFF">
              <a:alpha val="63137"/>
            </a:srgb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3" name="Title 2">
            <a:extLst>
              <a:ext uri="{FF2B5EF4-FFF2-40B4-BE49-F238E27FC236}">
                <a16:creationId xmlns:a16="http://schemas.microsoft.com/office/drawing/2014/main" id="{1DAB4805-E0D6-4C72-8189-D0F671E31F9B}"/>
              </a:ext>
            </a:extLst>
          </p:cNvPr>
          <p:cNvSpPr>
            <a:spLocks noGrp="1"/>
          </p:cNvSpPr>
          <p:nvPr>
            <p:ph type="title"/>
          </p:nvPr>
        </p:nvSpPr>
        <p:spPr/>
        <p:txBody>
          <a:bodyPr>
            <a:normAutofit fontScale="90000"/>
          </a:bodyPr>
          <a:lstStyle/>
          <a:p>
            <a:r>
              <a:rPr lang="en-GB" dirty="0"/>
              <a:t>WP13 Prototype of high average power optical compressor </a:t>
            </a:r>
          </a:p>
        </p:txBody>
      </p:sp>
      <p:sp>
        <p:nvSpPr>
          <p:cNvPr id="4" name="Slide Number Placeholder 3">
            <a:extLst>
              <a:ext uri="{FF2B5EF4-FFF2-40B4-BE49-F238E27FC236}">
                <a16:creationId xmlns:a16="http://schemas.microsoft.com/office/drawing/2014/main" id="{73C7AB29-16B1-4D8E-90A0-A0495ECCC540}"/>
              </a:ext>
            </a:extLst>
          </p:cNvPr>
          <p:cNvSpPr>
            <a:spLocks noGrp="1"/>
          </p:cNvSpPr>
          <p:nvPr>
            <p:ph type="sldNum" sz="quarter" idx="12"/>
          </p:nvPr>
        </p:nvSpPr>
        <p:spPr/>
        <p:txBody>
          <a:bodyPr/>
          <a:lstStyle/>
          <a:p>
            <a:fld id="{3A3A6714-3D1F-4857-9904-D935B84167FA}" type="slidenum">
              <a:rPr lang="en-GB" smtClean="0"/>
              <a:pPr/>
              <a:t>16</a:t>
            </a:fld>
            <a:endParaRPr lang="en-GB"/>
          </a:p>
        </p:txBody>
      </p:sp>
      <p:sp>
        <p:nvSpPr>
          <p:cNvPr id="7" name="Rectángulo redondeado 6"/>
          <p:cNvSpPr/>
          <p:nvPr/>
        </p:nvSpPr>
        <p:spPr>
          <a:xfrm>
            <a:off x="217491" y="1748790"/>
            <a:ext cx="4953610" cy="3228536"/>
          </a:xfrm>
          <a:prstGeom prst="roundRect">
            <a:avLst>
              <a:gd name="adj" fmla="val 3167"/>
            </a:avLst>
          </a:prstGeom>
          <a:solidFill>
            <a:srgbClr val="FFFFFF">
              <a:alpha val="63137"/>
            </a:srgb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26" name="Content Placeholder 1">
            <a:extLst>
              <a:ext uri="{FF2B5EF4-FFF2-40B4-BE49-F238E27FC236}">
                <a16:creationId xmlns:a16="http://schemas.microsoft.com/office/drawing/2014/main" id="{440A6DAC-FC49-1B99-8E16-2FDBD626CDB6}"/>
              </a:ext>
            </a:extLst>
          </p:cNvPr>
          <p:cNvSpPr txBox="1">
            <a:spLocks/>
          </p:cNvSpPr>
          <p:nvPr/>
        </p:nvSpPr>
        <p:spPr>
          <a:xfrm>
            <a:off x="3992060" y="1170209"/>
            <a:ext cx="4207880" cy="502104"/>
          </a:xfrm>
          <a:prstGeom prst="rect">
            <a:avLst/>
          </a:prstGeom>
        </p:spPr>
        <p:txBody>
          <a:bodyPr vert="horz" lIns="91440" tIns="45720" rIns="91440" bIns="45720" rtlCol="0">
            <a:normAutofit fontScale="92500"/>
          </a:bodyPr>
          <a:lstStyle>
            <a:defPPr>
              <a:defRPr lang="en-US"/>
            </a:defPPr>
            <a:lvl1pPr indent="0">
              <a:lnSpc>
                <a:spcPct val="90000"/>
              </a:lnSpc>
              <a:spcBef>
                <a:spcPts val="1000"/>
              </a:spcBef>
              <a:buFont typeface="Arial" panose="020B0604020202020204" pitchFamily="34" charset="0"/>
              <a:buNone/>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2000" b="1" dirty="0"/>
              <a:t>Simulations: gratings thermal behaviour</a:t>
            </a:r>
          </a:p>
        </p:txBody>
      </p:sp>
      <p:pic>
        <p:nvPicPr>
          <p:cNvPr id="31" name="Imagen 30"/>
          <p:cNvPicPr>
            <a:picLocks noChangeAspect="1"/>
          </p:cNvPicPr>
          <p:nvPr/>
        </p:nvPicPr>
        <p:blipFill rotWithShape="1">
          <a:blip r:embed="rId2"/>
          <a:srcRect r="49669"/>
          <a:stretch/>
        </p:blipFill>
        <p:spPr>
          <a:xfrm>
            <a:off x="358527" y="2102850"/>
            <a:ext cx="2370368" cy="1788721"/>
          </a:xfrm>
          <a:prstGeom prst="rect">
            <a:avLst/>
          </a:prstGeom>
        </p:spPr>
      </p:pic>
      <p:sp>
        <p:nvSpPr>
          <p:cNvPr id="32" name="Rectángulo 31"/>
          <p:cNvSpPr/>
          <p:nvPr/>
        </p:nvSpPr>
        <p:spPr>
          <a:xfrm>
            <a:off x="227539" y="1839329"/>
            <a:ext cx="5092156" cy="338554"/>
          </a:xfrm>
          <a:prstGeom prst="rect">
            <a:avLst/>
          </a:prstGeom>
        </p:spPr>
        <p:txBody>
          <a:bodyPr wrap="square">
            <a:spAutoFit/>
          </a:bodyPr>
          <a:lstStyle/>
          <a:p>
            <a:r>
              <a:rPr lang="en-GB" sz="1600" dirty="0">
                <a:solidFill>
                  <a:schemeClr val="accent1">
                    <a:lumMod val="50000"/>
                  </a:schemeClr>
                </a:solidFill>
              </a:rPr>
              <a:t>Model validation with experiments &amp; Component testing</a:t>
            </a:r>
            <a:endParaRPr lang="es-ES" sz="1600" dirty="0">
              <a:solidFill>
                <a:schemeClr val="accent1">
                  <a:lumMod val="50000"/>
                </a:schemeClr>
              </a:solidFill>
            </a:endParaRPr>
          </a:p>
        </p:txBody>
      </p:sp>
      <p:pic>
        <p:nvPicPr>
          <p:cNvPr id="34" name="Imagen 33">
            <a:extLst>
              <a:ext uri="{FF2B5EF4-FFF2-40B4-BE49-F238E27FC236}">
                <a16:creationId xmlns:a16="http://schemas.microsoft.com/office/drawing/2014/main" id="{478F1393-B66C-56BA-2309-C37DD0EAB390}"/>
              </a:ext>
            </a:extLst>
          </p:cNvPr>
          <p:cNvPicPr>
            <a:picLocks noChangeAspect="1"/>
          </p:cNvPicPr>
          <p:nvPr/>
        </p:nvPicPr>
        <p:blipFill rotWithShape="1">
          <a:blip r:embed="rId2"/>
          <a:srcRect l="49709"/>
          <a:stretch/>
        </p:blipFill>
        <p:spPr>
          <a:xfrm>
            <a:off x="2728895" y="2997211"/>
            <a:ext cx="2370368" cy="1790180"/>
          </a:xfrm>
          <a:prstGeom prst="rect">
            <a:avLst/>
          </a:prstGeom>
        </p:spPr>
      </p:pic>
      <p:sp>
        <p:nvSpPr>
          <p:cNvPr id="36" name="CuadroTexto 35">
            <a:extLst>
              <a:ext uri="{FF2B5EF4-FFF2-40B4-BE49-F238E27FC236}">
                <a16:creationId xmlns:a16="http://schemas.microsoft.com/office/drawing/2014/main" id="{99CA9F78-28F3-4D5C-0F9F-823207818672}"/>
              </a:ext>
            </a:extLst>
          </p:cNvPr>
          <p:cNvSpPr txBox="1"/>
          <p:nvPr/>
        </p:nvSpPr>
        <p:spPr>
          <a:xfrm>
            <a:off x="105391" y="5181340"/>
            <a:ext cx="5644245" cy="1077218"/>
          </a:xfrm>
          <a:prstGeom prst="rect">
            <a:avLst/>
          </a:prstGeom>
          <a:noFill/>
        </p:spPr>
        <p:txBody>
          <a:bodyPr wrap="square">
            <a:spAutoFit/>
          </a:bodyPr>
          <a:lstStyle/>
          <a:p>
            <a:pPr algn="just"/>
            <a:r>
              <a:rPr lang="es-ES" sz="1600" dirty="0" err="1"/>
              <a:t>Task</a:t>
            </a:r>
            <a:r>
              <a:rPr lang="es-ES" sz="1600" dirty="0"/>
              <a:t> 13.1: </a:t>
            </a:r>
            <a:r>
              <a:rPr lang="es-ES" sz="1600" dirty="0" err="1"/>
              <a:t>Modelling</a:t>
            </a:r>
            <a:r>
              <a:rPr lang="es-ES" sz="1600" dirty="0"/>
              <a:t> </a:t>
            </a:r>
            <a:r>
              <a:rPr lang="es-ES" sz="1600" dirty="0" err="1"/>
              <a:t>of</a:t>
            </a:r>
            <a:r>
              <a:rPr lang="es-ES" sz="1600" dirty="0"/>
              <a:t> </a:t>
            </a:r>
            <a:r>
              <a:rPr lang="es-ES" sz="1600" dirty="0" err="1"/>
              <a:t>thermal</a:t>
            </a:r>
            <a:r>
              <a:rPr lang="es-ES" sz="1600" dirty="0"/>
              <a:t> load </a:t>
            </a:r>
            <a:r>
              <a:rPr lang="es-ES" sz="1600" dirty="0" err="1"/>
              <a:t>impact</a:t>
            </a:r>
            <a:r>
              <a:rPr lang="es-ES" sz="1600" dirty="0"/>
              <a:t> </a:t>
            </a:r>
            <a:r>
              <a:rPr lang="es-ES" sz="1600" dirty="0" err="1"/>
              <a:t>on</a:t>
            </a:r>
            <a:r>
              <a:rPr lang="es-ES" sz="1600" dirty="0"/>
              <a:t> </a:t>
            </a:r>
            <a:r>
              <a:rPr lang="es-ES" sz="1600" dirty="0" err="1"/>
              <a:t>grating</a:t>
            </a:r>
            <a:r>
              <a:rPr lang="es-ES" sz="1600" dirty="0"/>
              <a:t> </a:t>
            </a:r>
            <a:r>
              <a:rPr lang="es-ES" sz="1600" dirty="0" err="1"/>
              <a:t>under</a:t>
            </a:r>
            <a:r>
              <a:rPr lang="es-ES" sz="1600" dirty="0"/>
              <a:t> </a:t>
            </a:r>
            <a:r>
              <a:rPr lang="es-ES" sz="1600" dirty="0" err="1"/>
              <a:t>vacuum</a:t>
            </a:r>
            <a:r>
              <a:rPr lang="es-ES" sz="1600" dirty="0"/>
              <a:t> and </a:t>
            </a:r>
            <a:r>
              <a:rPr lang="es-ES" sz="1600" dirty="0" err="1"/>
              <a:t>validation</a:t>
            </a:r>
            <a:r>
              <a:rPr lang="es-ES" sz="1600" dirty="0"/>
              <a:t> </a:t>
            </a:r>
            <a:r>
              <a:rPr lang="es-ES" sz="1600" dirty="0" err="1"/>
              <a:t>with</a:t>
            </a:r>
            <a:r>
              <a:rPr lang="es-ES" sz="1600" dirty="0"/>
              <a:t> </a:t>
            </a:r>
            <a:r>
              <a:rPr lang="es-ES" sz="1600" dirty="0" err="1"/>
              <a:t>existing</a:t>
            </a:r>
            <a:r>
              <a:rPr lang="es-ES" sz="1600" dirty="0"/>
              <a:t> </a:t>
            </a:r>
            <a:r>
              <a:rPr lang="es-ES" sz="1600" dirty="0" err="1"/>
              <a:t>systems</a:t>
            </a:r>
            <a:r>
              <a:rPr lang="es-ES" sz="1600" dirty="0"/>
              <a:t>. </a:t>
            </a:r>
            <a:r>
              <a:rPr lang="es-ES" sz="1600" dirty="0" err="1"/>
              <a:t>The</a:t>
            </a:r>
            <a:r>
              <a:rPr lang="es-ES" sz="1600" dirty="0"/>
              <a:t> </a:t>
            </a:r>
            <a:r>
              <a:rPr lang="es-ES" sz="1600" dirty="0" err="1"/>
              <a:t>goal</a:t>
            </a:r>
            <a:r>
              <a:rPr lang="es-ES" sz="1600" dirty="0"/>
              <a:t> </a:t>
            </a:r>
            <a:r>
              <a:rPr lang="es-ES" sz="1600" dirty="0" err="1"/>
              <a:t>of</a:t>
            </a:r>
            <a:r>
              <a:rPr lang="es-ES" sz="1600" dirty="0"/>
              <a:t> </a:t>
            </a:r>
            <a:r>
              <a:rPr lang="es-ES" sz="1600" dirty="0" err="1"/>
              <a:t>this</a:t>
            </a:r>
            <a:r>
              <a:rPr lang="es-ES" sz="1600" dirty="0"/>
              <a:t> </a:t>
            </a:r>
            <a:r>
              <a:rPr lang="es-ES" sz="1600" dirty="0" err="1"/>
              <a:t>task</a:t>
            </a:r>
            <a:r>
              <a:rPr lang="es-ES" sz="1600" dirty="0"/>
              <a:t> </a:t>
            </a:r>
            <a:r>
              <a:rPr lang="es-ES" sz="1600" dirty="0" err="1"/>
              <a:t>is</a:t>
            </a:r>
            <a:r>
              <a:rPr lang="es-ES" sz="1600" dirty="0"/>
              <a:t> </a:t>
            </a:r>
            <a:r>
              <a:rPr lang="es-ES" sz="1600" dirty="0" err="1"/>
              <a:t>to</a:t>
            </a:r>
            <a:r>
              <a:rPr lang="es-ES" sz="1600" dirty="0"/>
              <a:t> </a:t>
            </a:r>
            <a:r>
              <a:rPr lang="es-ES" sz="1600" dirty="0" err="1"/>
              <a:t>develop</a:t>
            </a:r>
            <a:r>
              <a:rPr lang="es-ES" sz="1600" dirty="0"/>
              <a:t> a </a:t>
            </a:r>
            <a:r>
              <a:rPr lang="es-ES" sz="1600" dirty="0" err="1"/>
              <a:t>robust</a:t>
            </a:r>
            <a:r>
              <a:rPr lang="es-ES" sz="1600" dirty="0"/>
              <a:t> </a:t>
            </a:r>
            <a:r>
              <a:rPr lang="es-ES" sz="1600" dirty="0" err="1"/>
              <a:t>modelling</a:t>
            </a:r>
            <a:r>
              <a:rPr lang="es-ES" sz="1600" dirty="0"/>
              <a:t> </a:t>
            </a:r>
            <a:r>
              <a:rPr lang="es-ES" sz="1600" dirty="0" err="1"/>
              <a:t>tool</a:t>
            </a:r>
            <a:r>
              <a:rPr lang="es-ES" sz="1600" dirty="0"/>
              <a:t> </a:t>
            </a:r>
            <a:r>
              <a:rPr lang="es-ES" sz="1600" dirty="0" err="1"/>
              <a:t>for</a:t>
            </a:r>
            <a:r>
              <a:rPr lang="es-ES" sz="1600" dirty="0"/>
              <a:t> </a:t>
            </a:r>
            <a:r>
              <a:rPr lang="es-ES" sz="1600" dirty="0" err="1"/>
              <a:t>compressor</a:t>
            </a:r>
            <a:r>
              <a:rPr lang="es-ES" sz="1600" dirty="0"/>
              <a:t> </a:t>
            </a:r>
            <a:r>
              <a:rPr lang="es-ES" sz="1600" dirty="0" err="1"/>
              <a:t>design</a:t>
            </a:r>
            <a:r>
              <a:rPr lang="es-ES" sz="1600" dirty="0"/>
              <a:t> </a:t>
            </a:r>
            <a:r>
              <a:rPr lang="es-ES" sz="1600" dirty="0" err="1"/>
              <a:t>under</a:t>
            </a:r>
            <a:r>
              <a:rPr lang="es-ES" sz="1600" dirty="0"/>
              <a:t> </a:t>
            </a:r>
            <a:r>
              <a:rPr lang="es-ES" sz="1600" dirty="0" err="1"/>
              <a:t>vacuum</a:t>
            </a:r>
            <a:r>
              <a:rPr lang="es-ES" sz="1600" dirty="0"/>
              <a:t> </a:t>
            </a:r>
          </a:p>
        </p:txBody>
      </p:sp>
      <p:sp>
        <p:nvSpPr>
          <p:cNvPr id="38" name="CuadroTexto 37">
            <a:extLst>
              <a:ext uri="{FF2B5EF4-FFF2-40B4-BE49-F238E27FC236}">
                <a16:creationId xmlns:a16="http://schemas.microsoft.com/office/drawing/2014/main" id="{F3A0F1C7-C5FD-A961-9969-F4B2F6020DD1}"/>
              </a:ext>
            </a:extLst>
          </p:cNvPr>
          <p:cNvSpPr txBox="1"/>
          <p:nvPr/>
        </p:nvSpPr>
        <p:spPr>
          <a:xfrm>
            <a:off x="6326983" y="5038001"/>
            <a:ext cx="5569380" cy="1077218"/>
          </a:xfrm>
          <a:prstGeom prst="rect">
            <a:avLst/>
          </a:prstGeom>
          <a:noFill/>
        </p:spPr>
        <p:txBody>
          <a:bodyPr wrap="square">
            <a:spAutoFit/>
          </a:bodyPr>
          <a:lstStyle/>
          <a:p>
            <a:pPr algn="just"/>
            <a:r>
              <a:rPr lang="es-ES" sz="1600" dirty="0" err="1"/>
              <a:t>Task</a:t>
            </a:r>
            <a:r>
              <a:rPr lang="es-ES" sz="1600" dirty="0"/>
              <a:t> 13.3: </a:t>
            </a:r>
            <a:r>
              <a:rPr lang="es-ES" sz="1600" dirty="0" err="1"/>
              <a:t>Compressor</a:t>
            </a:r>
            <a:r>
              <a:rPr lang="es-ES" sz="1600" dirty="0"/>
              <a:t> </a:t>
            </a:r>
            <a:r>
              <a:rPr lang="es-ES" sz="1600" dirty="0" err="1"/>
              <a:t>design</a:t>
            </a:r>
            <a:r>
              <a:rPr lang="es-ES" sz="1600" dirty="0"/>
              <a:t> </a:t>
            </a:r>
            <a:r>
              <a:rPr lang="es-ES" sz="1600" dirty="0" err="1"/>
              <a:t>based</a:t>
            </a:r>
            <a:r>
              <a:rPr lang="es-ES" sz="1600" dirty="0"/>
              <a:t> </a:t>
            </a:r>
            <a:r>
              <a:rPr lang="es-ES" sz="1600" dirty="0" err="1"/>
              <a:t>on</a:t>
            </a:r>
            <a:r>
              <a:rPr lang="es-ES" sz="1600" dirty="0"/>
              <a:t> </a:t>
            </a:r>
            <a:r>
              <a:rPr lang="es-ES" sz="1600" dirty="0" err="1"/>
              <a:t>dielectric</a:t>
            </a:r>
            <a:r>
              <a:rPr lang="es-ES" sz="1600" dirty="0"/>
              <a:t> </a:t>
            </a:r>
            <a:r>
              <a:rPr lang="es-ES" sz="1600" dirty="0" err="1"/>
              <a:t>grating</a:t>
            </a:r>
            <a:r>
              <a:rPr lang="es-ES" sz="1600" dirty="0"/>
              <a:t> </a:t>
            </a:r>
            <a:r>
              <a:rPr lang="es-ES" sz="1600" dirty="0" err="1"/>
              <a:t>technology</a:t>
            </a:r>
            <a:r>
              <a:rPr lang="es-ES" sz="1600" dirty="0"/>
              <a:t> </a:t>
            </a:r>
            <a:r>
              <a:rPr lang="es-ES" sz="1600" dirty="0" err="1"/>
              <a:t>for</a:t>
            </a:r>
            <a:r>
              <a:rPr lang="es-ES" sz="1600" dirty="0"/>
              <a:t> kW </a:t>
            </a:r>
            <a:r>
              <a:rPr lang="es-ES" sz="1600" dirty="0" err="1"/>
              <a:t>beamline</a:t>
            </a:r>
            <a:r>
              <a:rPr lang="es-ES" sz="1600" dirty="0"/>
              <a:t>. </a:t>
            </a:r>
            <a:r>
              <a:rPr lang="es-ES" sz="1600" dirty="0" err="1"/>
              <a:t>The</a:t>
            </a:r>
            <a:r>
              <a:rPr lang="es-ES" sz="1600" dirty="0"/>
              <a:t> </a:t>
            </a:r>
            <a:r>
              <a:rPr lang="es-ES" sz="1600" dirty="0" err="1"/>
              <a:t>goal</a:t>
            </a:r>
            <a:r>
              <a:rPr lang="es-ES" sz="1600" dirty="0"/>
              <a:t> </a:t>
            </a:r>
            <a:r>
              <a:rPr lang="es-ES" sz="1600" dirty="0" err="1"/>
              <a:t>of</a:t>
            </a:r>
            <a:r>
              <a:rPr lang="es-ES" sz="1600" dirty="0"/>
              <a:t> </a:t>
            </a:r>
            <a:r>
              <a:rPr lang="es-ES" sz="1600" dirty="0" err="1"/>
              <a:t>this</a:t>
            </a:r>
            <a:r>
              <a:rPr lang="es-ES" sz="1600" dirty="0"/>
              <a:t> </a:t>
            </a:r>
            <a:r>
              <a:rPr lang="es-ES" sz="1600" dirty="0" err="1"/>
              <a:t>task</a:t>
            </a:r>
            <a:r>
              <a:rPr lang="es-ES" sz="1600" dirty="0"/>
              <a:t> </a:t>
            </a:r>
            <a:r>
              <a:rPr lang="es-ES" sz="1600" dirty="0" err="1"/>
              <a:t>is</a:t>
            </a:r>
            <a:r>
              <a:rPr lang="es-ES" sz="1600" dirty="0"/>
              <a:t> </a:t>
            </a:r>
            <a:r>
              <a:rPr lang="es-ES" sz="1600" dirty="0" err="1"/>
              <a:t>to</a:t>
            </a:r>
            <a:r>
              <a:rPr lang="es-ES" sz="1600" dirty="0"/>
              <a:t> </a:t>
            </a:r>
            <a:r>
              <a:rPr lang="es-ES" sz="1600" dirty="0" err="1"/>
              <a:t>propose</a:t>
            </a:r>
            <a:r>
              <a:rPr lang="es-ES" sz="1600" dirty="0"/>
              <a:t> a full </a:t>
            </a:r>
            <a:r>
              <a:rPr lang="es-ES" sz="1600" dirty="0" err="1"/>
              <a:t>compressor</a:t>
            </a:r>
            <a:r>
              <a:rPr lang="es-ES" sz="1600" dirty="0"/>
              <a:t> </a:t>
            </a:r>
            <a:r>
              <a:rPr lang="es-ES" sz="1600" dirty="0" err="1"/>
              <a:t>design</a:t>
            </a:r>
            <a:r>
              <a:rPr lang="es-ES" sz="1600" dirty="0"/>
              <a:t>, </a:t>
            </a:r>
            <a:r>
              <a:rPr lang="es-ES" sz="1600" dirty="0" err="1"/>
              <a:t>using</a:t>
            </a:r>
            <a:r>
              <a:rPr lang="es-ES" sz="1600" dirty="0"/>
              <a:t> </a:t>
            </a:r>
            <a:r>
              <a:rPr lang="es-ES" sz="1600" dirty="0" err="1"/>
              <a:t>dielectric</a:t>
            </a:r>
            <a:r>
              <a:rPr lang="es-ES" sz="1600" dirty="0"/>
              <a:t> </a:t>
            </a:r>
            <a:r>
              <a:rPr lang="es-ES" sz="1600" dirty="0" err="1"/>
              <a:t>gratings</a:t>
            </a:r>
            <a:r>
              <a:rPr lang="es-ES" sz="1600" dirty="0"/>
              <a:t>, </a:t>
            </a:r>
            <a:r>
              <a:rPr lang="es-ES" sz="1600" dirty="0" err="1"/>
              <a:t>suitable</a:t>
            </a:r>
            <a:r>
              <a:rPr lang="es-ES" sz="1600" dirty="0"/>
              <a:t> </a:t>
            </a:r>
            <a:r>
              <a:rPr lang="es-ES" sz="1600" dirty="0" err="1"/>
              <a:t>to</a:t>
            </a:r>
            <a:r>
              <a:rPr lang="es-ES" sz="1600" dirty="0"/>
              <a:t> </a:t>
            </a:r>
            <a:r>
              <a:rPr lang="es-ES" sz="1600" dirty="0" err="1"/>
              <a:t>compress</a:t>
            </a:r>
            <a:r>
              <a:rPr lang="es-ES" sz="1600" dirty="0"/>
              <a:t> kW </a:t>
            </a:r>
            <a:r>
              <a:rPr lang="es-ES" sz="1600" dirty="0" err="1"/>
              <a:t>beamline</a:t>
            </a:r>
            <a:r>
              <a:rPr lang="es-ES" sz="1600" dirty="0"/>
              <a:t> </a:t>
            </a:r>
            <a:r>
              <a:rPr lang="es-ES" sz="1600" dirty="0" err="1"/>
              <a:t>envisaged</a:t>
            </a:r>
            <a:r>
              <a:rPr lang="es-ES" sz="1600" dirty="0"/>
              <a:t> </a:t>
            </a:r>
            <a:r>
              <a:rPr lang="es-ES" sz="1600" dirty="0" err="1"/>
              <a:t>for</a:t>
            </a:r>
            <a:r>
              <a:rPr lang="es-ES" sz="1600" dirty="0"/>
              <a:t> </a:t>
            </a:r>
            <a:r>
              <a:rPr lang="es-ES" sz="1600" dirty="0" err="1"/>
              <a:t>EuPRAXIA</a:t>
            </a:r>
            <a:r>
              <a:rPr lang="es-ES" sz="1600" dirty="0"/>
              <a:t> </a:t>
            </a:r>
            <a:r>
              <a:rPr lang="es-ES" sz="1600" dirty="0" err="1"/>
              <a:t>infrastructure</a:t>
            </a:r>
            <a:r>
              <a:rPr lang="es-ES" sz="1600" dirty="0"/>
              <a:t> </a:t>
            </a:r>
          </a:p>
        </p:txBody>
      </p:sp>
      <p:pic>
        <p:nvPicPr>
          <p:cNvPr id="39" name="Imagen 38">
            <a:extLst>
              <a:ext uri="{FF2B5EF4-FFF2-40B4-BE49-F238E27FC236}">
                <a16:creationId xmlns:a16="http://schemas.microsoft.com/office/drawing/2014/main" id="{F955CDC9-1ED7-A14F-A5BE-3E1CA6A8113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12019" y="1908121"/>
            <a:ext cx="975180" cy="277926"/>
          </a:xfrm>
          <a:prstGeom prst="rect">
            <a:avLst/>
          </a:prstGeom>
        </p:spPr>
      </p:pic>
      <p:sp>
        <p:nvSpPr>
          <p:cNvPr id="41" name="CuadroTexto 40">
            <a:extLst>
              <a:ext uri="{FF2B5EF4-FFF2-40B4-BE49-F238E27FC236}">
                <a16:creationId xmlns:a16="http://schemas.microsoft.com/office/drawing/2014/main" id="{821840EA-E582-A955-9DE6-F7E981F92213}"/>
              </a:ext>
            </a:extLst>
          </p:cNvPr>
          <p:cNvSpPr txBox="1"/>
          <p:nvPr/>
        </p:nvSpPr>
        <p:spPr>
          <a:xfrm>
            <a:off x="7761387" y="1908805"/>
            <a:ext cx="3985591" cy="3046988"/>
          </a:xfrm>
          <a:prstGeom prst="rect">
            <a:avLst/>
          </a:prstGeom>
          <a:noFill/>
        </p:spPr>
        <p:txBody>
          <a:bodyPr wrap="square">
            <a:spAutoFit/>
          </a:bodyPr>
          <a:lstStyle/>
          <a:p>
            <a:pPr algn="just"/>
            <a:r>
              <a:rPr lang="es-ES" sz="1600" dirty="0"/>
              <a:t>                   </a:t>
            </a:r>
            <a:r>
              <a:rPr lang="es-ES" sz="1600" dirty="0" err="1"/>
              <a:t>simulations</a:t>
            </a:r>
            <a:r>
              <a:rPr lang="es-ES" sz="1600" dirty="0"/>
              <a:t> </a:t>
            </a:r>
            <a:r>
              <a:rPr lang="es-ES" sz="1600" dirty="0" err="1"/>
              <a:t>of</a:t>
            </a:r>
            <a:r>
              <a:rPr lang="es-ES" sz="1600" dirty="0"/>
              <a:t> </a:t>
            </a:r>
            <a:r>
              <a:rPr lang="es-ES" sz="1600" dirty="0" err="1"/>
              <a:t>the</a:t>
            </a:r>
            <a:r>
              <a:rPr lang="es-ES" sz="1600" dirty="0"/>
              <a:t> </a:t>
            </a:r>
            <a:r>
              <a:rPr lang="es-ES" sz="1600" dirty="0" err="1"/>
              <a:t>behaviour</a:t>
            </a:r>
            <a:r>
              <a:rPr lang="es-ES" sz="1600" dirty="0"/>
              <a:t> </a:t>
            </a:r>
            <a:r>
              <a:rPr lang="es-ES" sz="1600" dirty="0" err="1"/>
              <a:t>of</a:t>
            </a:r>
            <a:r>
              <a:rPr lang="es-ES" sz="1600" dirty="0"/>
              <a:t> </a:t>
            </a:r>
            <a:r>
              <a:rPr lang="es-ES" sz="1600" dirty="0" err="1"/>
              <a:t>diffraction</a:t>
            </a:r>
            <a:r>
              <a:rPr lang="es-ES" sz="1600" dirty="0"/>
              <a:t> </a:t>
            </a:r>
            <a:r>
              <a:rPr lang="es-ES" sz="1600" dirty="0" err="1"/>
              <a:t>gratings</a:t>
            </a:r>
            <a:r>
              <a:rPr lang="es-ES" sz="1600" dirty="0"/>
              <a:t> </a:t>
            </a:r>
            <a:r>
              <a:rPr lang="es-ES" sz="1600" dirty="0" err="1"/>
              <a:t>under</a:t>
            </a:r>
            <a:r>
              <a:rPr lang="es-ES" sz="1600" dirty="0"/>
              <a:t> </a:t>
            </a:r>
            <a:r>
              <a:rPr lang="es-ES" sz="1600" dirty="0" err="1"/>
              <a:t>thermal</a:t>
            </a:r>
            <a:r>
              <a:rPr lang="es-ES" sz="1600" dirty="0"/>
              <a:t> </a:t>
            </a:r>
            <a:r>
              <a:rPr lang="es-ES" sz="1600" dirty="0" err="1"/>
              <a:t>loading</a:t>
            </a:r>
            <a:r>
              <a:rPr lang="es-ES" sz="1600" dirty="0"/>
              <a:t> </a:t>
            </a:r>
            <a:r>
              <a:rPr lang="es-ES" sz="1600" dirty="0" err="1"/>
              <a:t>induced</a:t>
            </a:r>
            <a:r>
              <a:rPr lang="es-ES" sz="1600" dirty="0"/>
              <a:t> </a:t>
            </a:r>
            <a:r>
              <a:rPr lang="es-ES" sz="1600" dirty="0" err="1"/>
              <a:t>by</a:t>
            </a:r>
            <a:r>
              <a:rPr lang="es-ES" sz="1600" dirty="0"/>
              <a:t> VEGA2 and VEGA3 </a:t>
            </a:r>
            <a:r>
              <a:rPr lang="es-ES" sz="1600" dirty="0" err="1"/>
              <a:t>operating</a:t>
            </a:r>
            <a:r>
              <a:rPr lang="es-ES" sz="1600" dirty="0"/>
              <a:t> at </a:t>
            </a:r>
            <a:r>
              <a:rPr lang="es-ES" sz="1600" dirty="0" err="1"/>
              <a:t>their</a:t>
            </a:r>
            <a:r>
              <a:rPr lang="es-ES" sz="1600" dirty="0"/>
              <a:t> nominal </a:t>
            </a:r>
            <a:r>
              <a:rPr lang="es-ES" sz="1600" dirty="0" err="1"/>
              <a:t>repetition</a:t>
            </a:r>
            <a:r>
              <a:rPr lang="es-ES" sz="1600" dirty="0"/>
              <a:t> </a:t>
            </a:r>
            <a:r>
              <a:rPr lang="es-ES" sz="1600" dirty="0" err="1"/>
              <a:t>rate</a:t>
            </a:r>
            <a:r>
              <a:rPr lang="es-ES" sz="1600" dirty="0"/>
              <a:t> (1-10 Hz).</a:t>
            </a:r>
          </a:p>
          <a:p>
            <a:pPr algn="just"/>
            <a:endParaRPr lang="es-ES" sz="1600" dirty="0"/>
          </a:p>
          <a:p>
            <a:pPr algn="just"/>
            <a:r>
              <a:rPr lang="es-ES" sz="1600" dirty="0" err="1"/>
              <a:t>Procurement</a:t>
            </a:r>
            <a:r>
              <a:rPr lang="es-ES" sz="1600" dirty="0"/>
              <a:t> </a:t>
            </a:r>
            <a:r>
              <a:rPr lang="es-ES" sz="1600" dirty="0" err="1"/>
              <a:t>of</a:t>
            </a:r>
            <a:r>
              <a:rPr lang="es-ES" sz="1600" dirty="0"/>
              <a:t> sensor </a:t>
            </a:r>
            <a:r>
              <a:rPr lang="es-ES" sz="1600" dirty="0" err="1"/>
              <a:t>elements</a:t>
            </a:r>
            <a:r>
              <a:rPr lang="es-ES" sz="1600" dirty="0"/>
              <a:t> </a:t>
            </a:r>
            <a:r>
              <a:rPr lang="es-ES" sz="1600" dirty="0" err="1"/>
              <a:t>for</a:t>
            </a:r>
            <a:r>
              <a:rPr lang="es-ES" sz="1600" dirty="0"/>
              <a:t> </a:t>
            </a:r>
            <a:r>
              <a:rPr lang="es-ES" sz="1600" dirty="0" err="1"/>
              <a:t>the</a:t>
            </a:r>
            <a:r>
              <a:rPr lang="es-ES" sz="1600" dirty="0"/>
              <a:t> </a:t>
            </a:r>
            <a:r>
              <a:rPr lang="es-ES" sz="1600" dirty="0" err="1"/>
              <a:t>diffraction</a:t>
            </a:r>
            <a:r>
              <a:rPr lang="es-ES" sz="1600" dirty="0"/>
              <a:t> </a:t>
            </a:r>
            <a:r>
              <a:rPr lang="es-ES" sz="1600" dirty="0" err="1"/>
              <a:t>gratings</a:t>
            </a:r>
            <a:r>
              <a:rPr lang="es-ES" sz="1600" dirty="0"/>
              <a:t> and sensor </a:t>
            </a:r>
            <a:r>
              <a:rPr lang="es-ES" sz="1600" dirty="0" err="1"/>
              <a:t>elements</a:t>
            </a:r>
            <a:r>
              <a:rPr lang="es-ES" sz="1600" dirty="0"/>
              <a:t> and data </a:t>
            </a:r>
            <a:r>
              <a:rPr lang="es-ES" sz="1600" dirty="0" err="1"/>
              <a:t>acquisition</a:t>
            </a:r>
            <a:r>
              <a:rPr lang="es-ES" sz="1600" dirty="0"/>
              <a:t> </a:t>
            </a:r>
            <a:r>
              <a:rPr lang="es-ES" sz="1600" dirty="0" err="1"/>
              <a:t>for</a:t>
            </a:r>
            <a:r>
              <a:rPr lang="es-ES" sz="1600" dirty="0"/>
              <a:t> </a:t>
            </a:r>
            <a:r>
              <a:rPr lang="es-ES" sz="1600" dirty="0" err="1"/>
              <a:t>the</a:t>
            </a:r>
            <a:r>
              <a:rPr lang="es-ES" sz="1600" dirty="0"/>
              <a:t> </a:t>
            </a:r>
            <a:r>
              <a:rPr lang="es-ES" sz="1600" dirty="0" err="1"/>
              <a:t>laboratory</a:t>
            </a:r>
            <a:r>
              <a:rPr lang="es-ES" sz="1600" dirty="0"/>
              <a:t> are </a:t>
            </a:r>
            <a:r>
              <a:rPr lang="es-ES" sz="1600" dirty="0" err="1"/>
              <a:t>foreseen</a:t>
            </a:r>
            <a:r>
              <a:rPr lang="es-ES" sz="1600" dirty="0"/>
              <a:t>.</a:t>
            </a:r>
          </a:p>
          <a:p>
            <a:pPr algn="just"/>
            <a:endParaRPr lang="es-ES" sz="1600" dirty="0"/>
          </a:p>
          <a:p>
            <a:pPr algn="just"/>
            <a:r>
              <a:rPr lang="es-ES" sz="1600" dirty="0" err="1"/>
              <a:t>Milestone</a:t>
            </a:r>
            <a:r>
              <a:rPr lang="es-ES" sz="1600" dirty="0"/>
              <a:t>: </a:t>
            </a:r>
            <a:r>
              <a:rPr lang="es-ES" sz="1600" dirty="0" err="1"/>
              <a:t>To</a:t>
            </a:r>
            <a:r>
              <a:rPr lang="es-ES" sz="1600" dirty="0"/>
              <a:t> compare </a:t>
            </a:r>
            <a:r>
              <a:rPr lang="es-ES" sz="1600" dirty="0" err="1"/>
              <a:t>the</a:t>
            </a:r>
            <a:r>
              <a:rPr lang="es-ES" sz="1600" dirty="0"/>
              <a:t> </a:t>
            </a:r>
            <a:r>
              <a:rPr lang="es-ES" sz="1600" dirty="0" err="1"/>
              <a:t>results</a:t>
            </a:r>
            <a:r>
              <a:rPr lang="es-ES" sz="1600" dirty="0"/>
              <a:t> </a:t>
            </a:r>
            <a:r>
              <a:rPr lang="es-ES" sz="1600" dirty="0" err="1"/>
              <a:t>of</a:t>
            </a:r>
            <a:r>
              <a:rPr lang="es-ES" sz="1600" dirty="0"/>
              <a:t> </a:t>
            </a:r>
            <a:r>
              <a:rPr lang="es-ES" sz="1600" dirty="0" err="1"/>
              <a:t>this</a:t>
            </a:r>
            <a:r>
              <a:rPr lang="es-ES" sz="1600" dirty="0"/>
              <a:t> data </a:t>
            </a:r>
            <a:r>
              <a:rPr lang="es-ES" sz="1600" dirty="0" err="1"/>
              <a:t>acquisition</a:t>
            </a:r>
            <a:r>
              <a:rPr lang="es-ES" sz="1600" dirty="0"/>
              <a:t> </a:t>
            </a:r>
            <a:r>
              <a:rPr lang="es-ES" sz="1600" dirty="0" err="1"/>
              <a:t>with</a:t>
            </a:r>
            <a:r>
              <a:rPr lang="es-ES" sz="1600" dirty="0"/>
              <a:t> </a:t>
            </a:r>
            <a:r>
              <a:rPr lang="es-ES" sz="1600" dirty="0" err="1"/>
              <a:t>the</a:t>
            </a:r>
            <a:r>
              <a:rPr lang="es-ES" sz="1600" dirty="0"/>
              <a:t> </a:t>
            </a:r>
            <a:r>
              <a:rPr lang="es-ES" sz="1600" dirty="0" err="1"/>
              <a:t>simulations</a:t>
            </a:r>
            <a:r>
              <a:rPr lang="es-ES" sz="1600" dirty="0"/>
              <a:t> </a:t>
            </a:r>
            <a:r>
              <a:rPr lang="es-ES" sz="1600" dirty="0" err="1"/>
              <a:t>performed</a:t>
            </a:r>
            <a:r>
              <a:rPr lang="es-ES" sz="1600" dirty="0"/>
              <a:t>.</a:t>
            </a:r>
          </a:p>
        </p:txBody>
      </p:sp>
      <p:pic>
        <p:nvPicPr>
          <p:cNvPr id="43" name="Imagen 42">
            <a:extLst>
              <a:ext uri="{FF2B5EF4-FFF2-40B4-BE49-F238E27FC236}">
                <a16:creationId xmlns:a16="http://schemas.microsoft.com/office/drawing/2014/main" id="{A1518039-DF7E-3111-8997-22F53DA3365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9923" y="6462572"/>
            <a:ext cx="1165292" cy="365125"/>
          </a:xfrm>
          <a:prstGeom prst="rect">
            <a:avLst/>
          </a:prstGeom>
        </p:spPr>
      </p:pic>
      <p:pic>
        <p:nvPicPr>
          <p:cNvPr id="5" name="Imagen 4">
            <a:extLst>
              <a:ext uri="{FF2B5EF4-FFF2-40B4-BE49-F238E27FC236}">
                <a16:creationId xmlns:a16="http://schemas.microsoft.com/office/drawing/2014/main" id="{BE17EED2-E945-EC83-EA97-C8209EACDDF6}"/>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4247" r="17970"/>
          <a:stretch/>
        </p:blipFill>
        <p:spPr>
          <a:xfrm rot="16200000">
            <a:off x="5287659" y="2143545"/>
            <a:ext cx="2251982" cy="2170585"/>
          </a:xfrm>
          <a:prstGeom prst="rect">
            <a:avLst/>
          </a:prstGeom>
        </p:spPr>
      </p:pic>
      <p:sp>
        <p:nvSpPr>
          <p:cNvPr id="6" name="CuadroTexto 5">
            <a:extLst>
              <a:ext uri="{FF2B5EF4-FFF2-40B4-BE49-F238E27FC236}">
                <a16:creationId xmlns:a16="http://schemas.microsoft.com/office/drawing/2014/main" id="{EB070264-6BFC-2C0A-D952-EE6093AF6D49}"/>
              </a:ext>
            </a:extLst>
          </p:cNvPr>
          <p:cNvSpPr txBox="1"/>
          <p:nvPr/>
        </p:nvSpPr>
        <p:spPr>
          <a:xfrm>
            <a:off x="5671153" y="4459838"/>
            <a:ext cx="1375185" cy="461665"/>
          </a:xfrm>
          <a:prstGeom prst="rect">
            <a:avLst/>
          </a:prstGeom>
          <a:noFill/>
        </p:spPr>
        <p:txBody>
          <a:bodyPr wrap="none" rtlCol="0">
            <a:spAutoFit/>
          </a:bodyPr>
          <a:lstStyle/>
          <a:p>
            <a:r>
              <a:rPr lang="es-ES" sz="1200" dirty="0"/>
              <a:t>VEGA 3 PW laser </a:t>
            </a:r>
          </a:p>
          <a:p>
            <a:r>
              <a:rPr lang="es-ES" sz="1200" dirty="0" err="1"/>
              <a:t>optical</a:t>
            </a:r>
            <a:r>
              <a:rPr lang="es-ES" sz="1200" dirty="0"/>
              <a:t> </a:t>
            </a:r>
            <a:r>
              <a:rPr lang="es-ES" sz="1200" dirty="0" err="1"/>
              <a:t>compressor</a:t>
            </a:r>
            <a:endParaRPr lang="es-ES" sz="1200" dirty="0"/>
          </a:p>
        </p:txBody>
      </p:sp>
    </p:spTree>
    <p:extLst>
      <p:ext uri="{BB962C8B-B14F-4D97-AF65-F5344CB8AC3E}">
        <p14:creationId xmlns:p14="http://schemas.microsoft.com/office/powerpoint/2010/main" val="3520921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AB4805-E0D6-4C72-8189-D0F671E31F9B}"/>
              </a:ext>
            </a:extLst>
          </p:cNvPr>
          <p:cNvSpPr>
            <a:spLocks noGrp="1"/>
          </p:cNvSpPr>
          <p:nvPr>
            <p:ph type="title"/>
          </p:nvPr>
        </p:nvSpPr>
        <p:spPr/>
        <p:txBody>
          <a:bodyPr>
            <a:normAutofit fontScale="90000"/>
          </a:bodyPr>
          <a:lstStyle/>
          <a:p>
            <a:r>
              <a:rPr lang="en-GB" dirty="0"/>
              <a:t>WP13 – Prototype of high average power optical compressor  (UKRI contribution)</a:t>
            </a:r>
          </a:p>
        </p:txBody>
      </p:sp>
      <p:sp>
        <p:nvSpPr>
          <p:cNvPr id="4" name="Slide Number Placeholder 3">
            <a:extLst>
              <a:ext uri="{FF2B5EF4-FFF2-40B4-BE49-F238E27FC236}">
                <a16:creationId xmlns:a16="http://schemas.microsoft.com/office/drawing/2014/main" id="{73C7AB29-16B1-4D8E-90A0-A0495ECCC540}"/>
              </a:ext>
            </a:extLst>
          </p:cNvPr>
          <p:cNvSpPr>
            <a:spLocks noGrp="1"/>
          </p:cNvSpPr>
          <p:nvPr>
            <p:ph type="sldNum" sz="quarter" idx="12"/>
          </p:nvPr>
        </p:nvSpPr>
        <p:spPr/>
        <p:txBody>
          <a:bodyPr/>
          <a:lstStyle/>
          <a:p>
            <a:fld id="{3A3A6714-3D1F-4857-9904-D935B84167FA}" type="slidenum">
              <a:rPr lang="en-GB" smtClean="0"/>
              <a:pPr/>
              <a:t>17</a:t>
            </a:fld>
            <a:endParaRPr lang="en-GB"/>
          </a:p>
        </p:txBody>
      </p:sp>
      <p:sp>
        <p:nvSpPr>
          <p:cNvPr id="5" name="Footer Placeholder 4">
            <a:extLst>
              <a:ext uri="{FF2B5EF4-FFF2-40B4-BE49-F238E27FC236}">
                <a16:creationId xmlns:a16="http://schemas.microsoft.com/office/drawing/2014/main" id="{270AD0C7-5E00-4708-B044-120893627FD6}"/>
              </a:ext>
            </a:extLst>
          </p:cNvPr>
          <p:cNvSpPr>
            <a:spLocks noGrp="1"/>
          </p:cNvSpPr>
          <p:nvPr>
            <p:ph type="ftr" sz="quarter" idx="13"/>
          </p:nvPr>
        </p:nvSpPr>
        <p:spPr/>
        <p:txBody>
          <a:bodyPr/>
          <a:lstStyle/>
          <a:p>
            <a:pPr algn="l"/>
            <a:r>
              <a:rPr lang="en-GB" dirty="0"/>
              <a:t>PACRI Kick-off meeting, 12</a:t>
            </a:r>
            <a:r>
              <a:rPr lang="en-GB" baseline="30000" dirty="0"/>
              <a:t>th</a:t>
            </a:r>
            <a:r>
              <a:rPr lang="en-GB" dirty="0"/>
              <a:t> – 14</a:t>
            </a:r>
            <a:r>
              <a:rPr lang="en-GB" baseline="30000" dirty="0"/>
              <a:t>th</a:t>
            </a:r>
            <a:r>
              <a:rPr lang="en-GB" dirty="0"/>
              <a:t> March 2025, Trieste</a:t>
            </a:r>
          </a:p>
        </p:txBody>
      </p:sp>
      <p:sp>
        <p:nvSpPr>
          <p:cNvPr id="8" name="Content Placeholder 1">
            <a:extLst>
              <a:ext uri="{FF2B5EF4-FFF2-40B4-BE49-F238E27FC236}">
                <a16:creationId xmlns:a16="http://schemas.microsoft.com/office/drawing/2014/main" id="{2645EA41-8FAA-A98A-F582-B266AAC2FB23}"/>
              </a:ext>
            </a:extLst>
          </p:cNvPr>
          <p:cNvSpPr txBox="1">
            <a:spLocks/>
          </p:cNvSpPr>
          <p:nvPr/>
        </p:nvSpPr>
        <p:spPr>
          <a:xfrm>
            <a:off x="410543" y="1384286"/>
            <a:ext cx="10768733" cy="47390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en-GB" sz="2400" dirty="0"/>
              <a:t>UKRI will contribute on the following activities within WP13:</a:t>
            </a:r>
          </a:p>
          <a:p>
            <a:pPr>
              <a:spcBef>
                <a:spcPts val="1200"/>
              </a:spcBef>
            </a:pPr>
            <a:r>
              <a:rPr lang="en-GB" sz="2400" dirty="0"/>
              <a:t>Modelling of compressor gratings, including thermal load analysis</a:t>
            </a:r>
          </a:p>
          <a:p>
            <a:pPr>
              <a:spcBef>
                <a:spcPts val="1200"/>
              </a:spcBef>
            </a:pPr>
            <a:r>
              <a:rPr lang="en-GB" sz="2400" dirty="0"/>
              <a:t>Development of candidate grating designs to inform grating manufacturer options</a:t>
            </a:r>
          </a:p>
          <a:p>
            <a:pPr>
              <a:spcBef>
                <a:spcPts val="1200"/>
              </a:spcBef>
            </a:pPr>
            <a:r>
              <a:rPr lang="en-GB" sz="2400" dirty="0"/>
              <a:t>Validation of performance of prototype gratings</a:t>
            </a:r>
          </a:p>
          <a:p>
            <a:pPr>
              <a:spcBef>
                <a:spcPts val="1200"/>
              </a:spcBef>
            </a:pPr>
            <a:r>
              <a:rPr lang="en-GB" sz="2400" dirty="0"/>
              <a:t>Contribute to design of overall compressor based on dielectric grating technology</a:t>
            </a:r>
          </a:p>
          <a:p>
            <a:pPr>
              <a:spcBef>
                <a:spcPts val="1200"/>
              </a:spcBef>
            </a:pPr>
            <a:endParaRPr lang="en-GB" sz="2400" dirty="0"/>
          </a:p>
          <a:p>
            <a:pPr>
              <a:spcBef>
                <a:spcPts val="3000"/>
              </a:spcBef>
            </a:pPr>
            <a:endParaRPr lang="en-GB" dirty="0"/>
          </a:p>
          <a:p>
            <a:pPr marL="0" indent="0">
              <a:spcBef>
                <a:spcPts val="3000"/>
              </a:spcBef>
              <a:buNone/>
            </a:pPr>
            <a:endParaRPr lang="en-GB" dirty="0"/>
          </a:p>
        </p:txBody>
      </p:sp>
      <p:sp>
        <p:nvSpPr>
          <p:cNvPr id="7" name="TextBox 6">
            <a:extLst>
              <a:ext uri="{FF2B5EF4-FFF2-40B4-BE49-F238E27FC236}">
                <a16:creationId xmlns:a16="http://schemas.microsoft.com/office/drawing/2014/main" id="{07ABFAF0-890D-65A4-5B2E-61688743EE0A}"/>
              </a:ext>
            </a:extLst>
          </p:cNvPr>
          <p:cNvSpPr txBox="1"/>
          <p:nvPr/>
        </p:nvSpPr>
        <p:spPr>
          <a:xfrm>
            <a:off x="2802194" y="5199971"/>
            <a:ext cx="9189888" cy="923330"/>
          </a:xfrm>
          <a:prstGeom prst="rect">
            <a:avLst/>
          </a:prstGeom>
          <a:noFill/>
        </p:spPr>
        <p:txBody>
          <a:bodyPr wrap="none" rtlCol="0">
            <a:spAutoFit/>
          </a:bodyPr>
          <a:lstStyle/>
          <a:p>
            <a:r>
              <a:rPr lang="en-GB" dirty="0"/>
              <a:t>Deliverable D13.1.1 – Report on characterisation of dielectric grating at kW power level</a:t>
            </a:r>
          </a:p>
          <a:p>
            <a:r>
              <a:rPr lang="en-GB" dirty="0"/>
              <a:t>Deliverable D13.2.1 – Report on modelling and validation</a:t>
            </a:r>
          </a:p>
          <a:p>
            <a:r>
              <a:rPr lang="en-GB" dirty="0"/>
              <a:t>Deliverable D13.3.1 – Report on design of dielectric gratings-based compressor for kW beamline</a:t>
            </a:r>
          </a:p>
        </p:txBody>
      </p:sp>
      <p:pic>
        <p:nvPicPr>
          <p:cNvPr id="9" name="Picture 8">
            <a:extLst>
              <a:ext uri="{FF2B5EF4-FFF2-40B4-BE49-F238E27FC236}">
                <a16:creationId xmlns:a16="http://schemas.microsoft.com/office/drawing/2014/main" id="{85286A0D-BE0A-0E5E-BBFC-F1452BDDE1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6039" y="3891936"/>
            <a:ext cx="2870676" cy="733857"/>
          </a:xfrm>
          <a:prstGeom prst="rect">
            <a:avLst/>
          </a:prstGeom>
        </p:spPr>
      </p:pic>
      <p:pic>
        <p:nvPicPr>
          <p:cNvPr id="10" name="Picture 9">
            <a:extLst>
              <a:ext uri="{FF2B5EF4-FFF2-40B4-BE49-F238E27FC236}">
                <a16:creationId xmlns:a16="http://schemas.microsoft.com/office/drawing/2014/main" id="{6A8311F6-02E4-E050-82F3-8A1F51ECC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156" y="4915078"/>
            <a:ext cx="1144928" cy="1117272"/>
          </a:xfrm>
          <a:prstGeom prst="rect">
            <a:avLst/>
          </a:prstGeom>
        </p:spPr>
      </p:pic>
    </p:spTree>
    <p:extLst>
      <p:ext uri="{BB962C8B-B14F-4D97-AF65-F5344CB8AC3E}">
        <p14:creationId xmlns:p14="http://schemas.microsoft.com/office/powerpoint/2010/main" val="3359657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4DFF3E-EECA-4251-B0CB-285CB42349D9}"/>
              </a:ext>
            </a:extLst>
          </p:cNvPr>
          <p:cNvSpPr>
            <a:spLocks noGrp="1"/>
          </p:cNvSpPr>
          <p:nvPr>
            <p:ph idx="1"/>
          </p:nvPr>
        </p:nvSpPr>
        <p:spPr/>
        <p:txBody>
          <a:bodyPr/>
          <a:lstStyle/>
          <a:p>
            <a:r>
              <a:rPr lang="en-GB" dirty="0"/>
              <a:t>Organize a technical workshop</a:t>
            </a:r>
          </a:p>
          <a:p>
            <a:r>
              <a:rPr lang="en-GB" dirty="0"/>
              <a:t>Identify laser facilities (preferably among PACRI partners) to perform comparison of modelling results &amp; experimental validations  </a:t>
            </a:r>
          </a:p>
          <a:p>
            <a:r>
              <a:rPr lang="en-GB" dirty="0"/>
              <a:t>Identify possible providers of MLD gratings and start connections with them</a:t>
            </a:r>
          </a:p>
          <a:p>
            <a:endParaRPr lang="en-GB" dirty="0"/>
          </a:p>
          <a:p>
            <a:pPr marL="0" indent="0">
              <a:buNone/>
            </a:pPr>
            <a:endParaRPr lang="en-GB" b="1" dirty="0">
              <a:solidFill>
                <a:srgbClr val="FF0000"/>
              </a:solidFill>
            </a:endParaRPr>
          </a:p>
        </p:txBody>
      </p:sp>
      <p:sp>
        <p:nvSpPr>
          <p:cNvPr id="3" name="Title 2">
            <a:extLst>
              <a:ext uri="{FF2B5EF4-FFF2-40B4-BE49-F238E27FC236}">
                <a16:creationId xmlns:a16="http://schemas.microsoft.com/office/drawing/2014/main" id="{1DAB4805-E0D6-4C72-8189-D0F671E31F9B}"/>
              </a:ext>
            </a:extLst>
          </p:cNvPr>
          <p:cNvSpPr>
            <a:spLocks noGrp="1"/>
          </p:cNvSpPr>
          <p:nvPr>
            <p:ph type="title"/>
          </p:nvPr>
        </p:nvSpPr>
        <p:spPr/>
        <p:txBody>
          <a:bodyPr>
            <a:normAutofit/>
          </a:bodyPr>
          <a:lstStyle/>
          <a:p>
            <a:r>
              <a:rPr lang="en-GB" dirty="0"/>
              <a:t>Short term tasks</a:t>
            </a:r>
          </a:p>
        </p:txBody>
      </p:sp>
      <p:sp>
        <p:nvSpPr>
          <p:cNvPr id="4" name="Slide Number Placeholder 3">
            <a:extLst>
              <a:ext uri="{FF2B5EF4-FFF2-40B4-BE49-F238E27FC236}">
                <a16:creationId xmlns:a16="http://schemas.microsoft.com/office/drawing/2014/main" id="{73C7AB29-16B1-4D8E-90A0-A0495ECCC540}"/>
              </a:ext>
            </a:extLst>
          </p:cNvPr>
          <p:cNvSpPr>
            <a:spLocks noGrp="1"/>
          </p:cNvSpPr>
          <p:nvPr>
            <p:ph type="sldNum" sz="quarter" idx="12"/>
          </p:nvPr>
        </p:nvSpPr>
        <p:spPr/>
        <p:txBody>
          <a:bodyPr/>
          <a:lstStyle/>
          <a:p>
            <a:fld id="{3A3A6714-3D1F-4857-9904-D935B84167FA}" type="slidenum">
              <a:rPr lang="en-GB" smtClean="0"/>
              <a:pPr/>
              <a:t>18</a:t>
            </a:fld>
            <a:endParaRPr lang="en-GB"/>
          </a:p>
        </p:txBody>
      </p:sp>
      <p:sp>
        <p:nvSpPr>
          <p:cNvPr id="5" name="Footer Placeholder 4">
            <a:extLst>
              <a:ext uri="{FF2B5EF4-FFF2-40B4-BE49-F238E27FC236}">
                <a16:creationId xmlns:a16="http://schemas.microsoft.com/office/drawing/2014/main" id="{270AD0C7-5E00-4708-B044-120893627FD6}"/>
              </a:ext>
            </a:extLst>
          </p:cNvPr>
          <p:cNvSpPr>
            <a:spLocks noGrp="1"/>
          </p:cNvSpPr>
          <p:nvPr>
            <p:ph type="ftr" sz="quarter" idx="13"/>
          </p:nvPr>
        </p:nvSpPr>
        <p:spPr/>
        <p:txBody>
          <a:bodyPr/>
          <a:lstStyle/>
          <a:p>
            <a:pPr algn="l"/>
            <a:r>
              <a:rPr lang="en-GB" dirty="0"/>
              <a:t>Olivier </a:t>
            </a:r>
            <a:r>
              <a:rPr lang="en-GB" dirty="0" err="1"/>
              <a:t>Chalus</a:t>
            </a:r>
            <a:r>
              <a:rPr lang="en-GB" dirty="0"/>
              <a:t> (Thales LAS) – Kick-off meeting (13</a:t>
            </a:r>
            <a:r>
              <a:rPr lang="en-GB" baseline="30000" dirty="0"/>
              <a:t>th</a:t>
            </a:r>
            <a:r>
              <a:rPr lang="en-GB" dirty="0"/>
              <a:t> March 2025)</a:t>
            </a:r>
          </a:p>
        </p:txBody>
      </p:sp>
    </p:spTree>
    <p:extLst>
      <p:ext uri="{BB962C8B-B14F-4D97-AF65-F5344CB8AC3E}">
        <p14:creationId xmlns:p14="http://schemas.microsoft.com/office/powerpoint/2010/main" val="3886732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AB4805-E0D6-4C72-8189-D0F671E31F9B}"/>
              </a:ext>
            </a:extLst>
          </p:cNvPr>
          <p:cNvSpPr>
            <a:spLocks noGrp="1"/>
          </p:cNvSpPr>
          <p:nvPr>
            <p:ph type="title"/>
          </p:nvPr>
        </p:nvSpPr>
        <p:spPr/>
        <p:txBody>
          <a:bodyPr/>
          <a:lstStyle/>
          <a:p>
            <a:r>
              <a:rPr lang="en-GB" dirty="0"/>
              <a:t>WP 13 objective</a:t>
            </a:r>
          </a:p>
        </p:txBody>
      </p:sp>
      <p:sp>
        <p:nvSpPr>
          <p:cNvPr id="4" name="Slide Number Placeholder 3">
            <a:extLst>
              <a:ext uri="{FF2B5EF4-FFF2-40B4-BE49-F238E27FC236}">
                <a16:creationId xmlns:a16="http://schemas.microsoft.com/office/drawing/2014/main" id="{73C7AB29-16B1-4D8E-90A0-A0495ECCC540}"/>
              </a:ext>
            </a:extLst>
          </p:cNvPr>
          <p:cNvSpPr>
            <a:spLocks noGrp="1"/>
          </p:cNvSpPr>
          <p:nvPr>
            <p:ph type="sldNum" sz="quarter" idx="12"/>
          </p:nvPr>
        </p:nvSpPr>
        <p:spPr/>
        <p:txBody>
          <a:bodyPr/>
          <a:lstStyle/>
          <a:p>
            <a:fld id="{3A3A6714-3D1F-4857-9904-D935B84167FA}" type="slidenum">
              <a:rPr lang="en-GB" smtClean="0"/>
              <a:pPr/>
              <a:t>2</a:t>
            </a:fld>
            <a:endParaRPr lang="en-GB"/>
          </a:p>
        </p:txBody>
      </p:sp>
      <p:sp>
        <p:nvSpPr>
          <p:cNvPr id="5" name="Footer Placeholder 4">
            <a:extLst>
              <a:ext uri="{FF2B5EF4-FFF2-40B4-BE49-F238E27FC236}">
                <a16:creationId xmlns:a16="http://schemas.microsoft.com/office/drawing/2014/main" id="{270AD0C7-5E00-4708-B044-120893627FD6}"/>
              </a:ext>
            </a:extLst>
          </p:cNvPr>
          <p:cNvSpPr>
            <a:spLocks noGrp="1"/>
          </p:cNvSpPr>
          <p:nvPr>
            <p:ph type="ftr" sz="quarter" idx="13"/>
          </p:nvPr>
        </p:nvSpPr>
        <p:spPr/>
        <p:txBody>
          <a:bodyPr/>
          <a:lstStyle/>
          <a:p>
            <a:pPr algn="l"/>
            <a:r>
              <a:rPr lang="en-GB" dirty="0"/>
              <a:t>Olivier </a:t>
            </a:r>
            <a:r>
              <a:rPr lang="en-GB" dirty="0" err="1"/>
              <a:t>Chalus</a:t>
            </a:r>
            <a:r>
              <a:rPr lang="en-GB" dirty="0"/>
              <a:t> (Thales LAS) – Kick-off meeting (13</a:t>
            </a:r>
            <a:r>
              <a:rPr lang="en-GB" baseline="30000" dirty="0"/>
              <a:t>th</a:t>
            </a:r>
            <a:r>
              <a:rPr lang="en-GB" dirty="0"/>
              <a:t> March 2025)</a:t>
            </a:r>
          </a:p>
        </p:txBody>
      </p:sp>
      <p:pic>
        <p:nvPicPr>
          <p:cNvPr id="6" name="Image 5"/>
          <p:cNvPicPr>
            <a:picLocks noChangeAspect="1"/>
          </p:cNvPicPr>
          <p:nvPr/>
        </p:nvPicPr>
        <p:blipFill>
          <a:blip r:embed="rId2"/>
          <a:stretch>
            <a:fillRect/>
          </a:stretch>
        </p:blipFill>
        <p:spPr>
          <a:xfrm>
            <a:off x="614239" y="1617073"/>
            <a:ext cx="11157686" cy="2242658"/>
          </a:xfrm>
          <a:prstGeom prst="rect">
            <a:avLst/>
          </a:prstGeom>
        </p:spPr>
      </p:pic>
    </p:spTree>
    <p:extLst>
      <p:ext uri="{BB962C8B-B14F-4D97-AF65-F5344CB8AC3E}">
        <p14:creationId xmlns:p14="http://schemas.microsoft.com/office/powerpoint/2010/main" val="2693312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AB4805-E0D6-4C72-8189-D0F671E31F9B}"/>
              </a:ext>
            </a:extLst>
          </p:cNvPr>
          <p:cNvSpPr>
            <a:spLocks noGrp="1"/>
          </p:cNvSpPr>
          <p:nvPr>
            <p:ph type="title"/>
          </p:nvPr>
        </p:nvSpPr>
        <p:spPr/>
        <p:txBody>
          <a:bodyPr/>
          <a:lstStyle/>
          <a:p>
            <a:r>
              <a:rPr lang="en-GB" dirty="0"/>
              <a:t>WP 13 – Man-months effort</a:t>
            </a:r>
          </a:p>
        </p:txBody>
      </p:sp>
      <p:sp>
        <p:nvSpPr>
          <p:cNvPr id="4" name="Slide Number Placeholder 3">
            <a:extLst>
              <a:ext uri="{FF2B5EF4-FFF2-40B4-BE49-F238E27FC236}">
                <a16:creationId xmlns:a16="http://schemas.microsoft.com/office/drawing/2014/main" id="{73C7AB29-16B1-4D8E-90A0-A0495ECCC540}"/>
              </a:ext>
            </a:extLst>
          </p:cNvPr>
          <p:cNvSpPr>
            <a:spLocks noGrp="1"/>
          </p:cNvSpPr>
          <p:nvPr>
            <p:ph type="sldNum" sz="quarter" idx="12"/>
          </p:nvPr>
        </p:nvSpPr>
        <p:spPr/>
        <p:txBody>
          <a:bodyPr/>
          <a:lstStyle/>
          <a:p>
            <a:fld id="{3A3A6714-3D1F-4857-9904-D935B84167FA}" type="slidenum">
              <a:rPr lang="en-GB" smtClean="0"/>
              <a:pPr/>
              <a:t>3</a:t>
            </a:fld>
            <a:endParaRPr lang="en-GB"/>
          </a:p>
        </p:txBody>
      </p:sp>
      <p:sp>
        <p:nvSpPr>
          <p:cNvPr id="5" name="Footer Placeholder 4">
            <a:extLst>
              <a:ext uri="{FF2B5EF4-FFF2-40B4-BE49-F238E27FC236}">
                <a16:creationId xmlns:a16="http://schemas.microsoft.com/office/drawing/2014/main" id="{270AD0C7-5E00-4708-B044-120893627FD6}"/>
              </a:ext>
            </a:extLst>
          </p:cNvPr>
          <p:cNvSpPr>
            <a:spLocks noGrp="1"/>
          </p:cNvSpPr>
          <p:nvPr>
            <p:ph type="ftr" sz="quarter" idx="13"/>
          </p:nvPr>
        </p:nvSpPr>
        <p:spPr/>
        <p:txBody>
          <a:bodyPr/>
          <a:lstStyle/>
          <a:p>
            <a:pPr algn="l"/>
            <a:r>
              <a:rPr lang="en-GB" dirty="0"/>
              <a:t>Olivier </a:t>
            </a:r>
            <a:r>
              <a:rPr lang="en-GB" dirty="0" err="1"/>
              <a:t>Chalus</a:t>
            </a:r>
            <a:r>
              <a:rPr lang="en-GB" dirty="0"/>
              <a:t> (Thales LAS) – Kick-off meeting (13</a:t>
            </a:r>
            <a:r>
              <a:rPr lang="en-GB" baseline="30000" dirty="0"/>
              <a:t>th</a:t>
            </a:r>
            <a:r>
              <a:rPr lang="en-GB" dirty="0"/>
              <a:t> March 2025)</a:t>
            </a:r>
          </a:p>
        </p:txBody>
      </p:sp>
      <p:pic>
        <p:nvPicPr>
          <p:cNvPr id="7" name="Image 6"/>
          <p:cNvPicPr>
            <a:picLocks noChangeAspect="1"/>
          </p:cNvPicPr>
          <p:nvPr/>
        </p:nvPicPr>
        <p:blipFill>
          <a:blip r:embed="rId2"/>
          <a:stretch>
            <a:fillRect/>
          </a:stretch>
        </p:blipFill>
        <p:spPr>
          <a:xfrm>
            <a:off x="485775" y="1676400"/>
            <a:ext cx="11220450" cy="3505200"/>
          </a:xfrm>
          <a:prstGeom prst="rect">
            <a:avLst/>
          </a:prstGeom>
        </p:spPr>
      </p:pic>
    </p:spTree>
    <p:extLst>
      <p:ext uri="{BB962C8B-B14F-4D97-AF65-F5344CB8AC3E}">
        <p14:creationId xmlns:p14="http://schemas.microsoft.com/office/powerpoint/2010/main" val="3852232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AB4805-E0D6-4C72-8189-D0F671E31F9B}"/>
              </a:ext>
            </a:extLst>
          </p:cNvPr>
          <p:cNvSpPr>
            <a:spLocks noGrp="1"/>
          </p:cNvSpPr>
          <p:nvPr>
            <p:ph type="title"/>
          </p:nvPr>
        </p:nvSpPr>
        <p:spPr/>
        <p:txBody>
          <a:bodyPr/>
          <a:lstStyle/>
          <a:p>
            <a:r>
              <a:rPr lang="en-GB" dirty="0"/>
              <a:t>WP13 - Tasks</a:t>
            </a:r>
          </a:p>
        </p:txBody>
      </p:sp>
      <p:sp>
        <p:nvSpPr>
          <p:cNvPr id="4" name="Slide Number Placeholder 3">
            <a:extLst>
              <a:ext uri="{FF2B5EF4-FFF2-40B4-BE49-F238E27FC236}">
                <a16:creationId xmlns:a16="http://schemas.microsoft.com/office/drawing/2014/main" id="{73C7AB29-16B1-4D8E-90A0-A0495ECCC540}"/>
              </a:ext>
            </a:extLst>
          </p:cNvPr>
          <p:cNvSpPr>
            <a:spLocks noGrp="1"/>
          </p:cNvSpPr>
          <p:nvPr>
            <p:ph type="sldNum" sz="quarter" idx="12"/>
          </p:nvPr>
        </p:nvSpPr>
        <p:spPr/>
        <p:txBody>
          <a:bodyPr/>
          <a:lstStyle/>
          <a:p>
            <a:fld id="{3A3A6714-3D1F-4857-9904-D935B84167FA}" type="slidenum">
              <a:rPr lang="en-GB" smtClean="0"/>
              <a:pPr/>
              <a:t>4</a:t>
            </a:fld>
            <a:endParaRPr lang="en-GB"/>
          </a:p>
        </p:txBody>
      </p:sp>
      <p:sp>
        <p:nvSpPr>
          <p:cNvPr id="5" name="Footer Placeholder 4">
            <a:extLst>
              <a:ext uri="{FF2B5EF4-FFF2-40B4-BE49-F238E27FC236}">
                <a16:creationId xmlns:a16="http://schemas.microsoft.com/office/drawing/2014/main" id="{270AD0C7-5E00-4708-B044-120893627FD6}"/>
              </a:ext>
            </a:extLst>
          </p:cNvPr>
          <p:cNvSpPr>
            <a:spLocks noGrp="1"/>
          </p:cNvSpPr>
          <p:nvPr>
            <p:ph type="ftr" sz="quarter" idx="13"/>
          </p:nvPr>
        </p:nvSpPr>
        <p:spPr/>
        <p:txBody>
          <a:bodyPr/>
          <a:lstStyle/>
          <a:p>
            <a:pPr algn="l"/>
            <a:r>
              <a:rPr lang="en-GB" dirty="0"/>
              <a:t>Olivier </a:t>
            </a:r>
            <a:r>
              <a:rPr lang="en-GB" dirty="0" err="1"/>
              <a:t>Chalus</a:t>
            </a:r>
            <a:r>
              <a:rPr lang="en-GB" dirty="0"/>
              <a:t> (Thales LAS) – Kick-off meeting (13</a:t>
            </a:r>
            <a:r>
              <a:rPr lang="en-GB" baseline="30000" dirty="0"/>
              <a:t>th</a:t>
            </a:r>
            <a:r>
              <a:rPr lang="en-GB" dirty="0"/>
              <a:t> March 2025)</a:t>
            </a:r>
          </a:p>
        </p:txBody>
      </p:sp>
      <p:pic>
        <p:nvPicPr>
          <p:cNvPr id="6" name="Image 5"/>
          <p:cNvPicPr>
            <a:picLocks noChangeAspect="1"/>
          </p:cNvPicPr>
          <p:nvPr/>
        </p:nvPicPr>
        <p:blipFill>
          <a:blip r:embed="rId2"/>
          <a:stretch>
            <a:fillRect/>
          </a:stretch>
        </p:blipFill>
        <p:spPr>
          <a:xfrm>
            <a:off x="485775" y="1223962"/>
            <a:ext cx="11220450" cy="4410075"/>
          </a:xfrm>
          <a:prstGeom prst="rect">
            <a:avLst/>
          </a:prstGeom>
        </p:spPr>
      </p:pic>
    </p:spTree>
    <p:extLst>
      <p:ext uri="{BB962C8B-B14F-4D97-AF65-F5344CB8AC3E}">
        <p14:creationId xmlns:p14="http://schemas.microsoft.com/office/powerpoint/2010/main" val="2532229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AB4805-E0D6-4C72-8189-D0F671E31F9B}"/>
              </a:ext>
            </a:extLst>
          </p:cNvPr>
          <p:cNvSpPr>
            <a:spLocks noGrp="1"/>
          </p:cNvSpPr>
          <p:nvPr>
            <p:ph type="title"/>
          </p:nvPr>
        </p:nvSpPr>
        <p:spPr/>
        <p:txBody>
          <a:bodyPr/>
          <a:lstStyle/>
          <a:p>
            <a:r>
              <a:rPr lang="en-GB" dirty="0"/>
              <a:t>WP13 – Deliverables &amp; Milestones</a:t>
            </a:r>
          </a:p>
        </p:txBody>
      </p:sp>
      <p:sp>
        <p:nvSpPr>
          <p:cNvPr id="4" name="Slide Number Placeholder 3">
            <a:extLst>
              <a:ext uri="{FF2B5EF4-FFF2-40B4-BE49-F238E27FC236}">
                <a16:creationId xmlns:a16="http://schemas.microsoft.com/office/drawing/2014/main" id="{73C7AB29-16B1-4D8E-90A0-A0495ECCC540}"/>
              </a:ext>
            </a:extLst>
          </p:cNvPr>
          <p:cNvSpPr>
            <a:spLocks noGrp="1"/>
          </p:cNvSpPr>
          <p:nvPr>
            <p:ph type="sldNum" sz="quarter" idx="12"/>
          </p:nvPr>
        </p:nvSpPr>
        <p:spPr/>
        <p:txBody>
          <a:bodyPr/>
          <a:lstStyle/>
          <a:p>
            <a:fld id="{3A3A6714-3D1F-4857-9904-D935B84167FA}" type="slidenum">
              <a:rPr lang="en-GB" smtClean="0"/>
              <a:pPr/>
              <a:t>5</a:t>
            </a:fld>
            <a:endParaRPr lang="en-GB"/>
          </a:p>
        </p:txBody>
      </p:sp>
      <p:sp>
        <p:nvSpPr>
          <p:cNvPr id="5" name="Footer Placeholder 4">
            <a:extLst>
              <a:ext uri="{FF2B5EF4-FFF2-40B4-BE49-F238E27FC236}">
                <a16:creationId xmlns:a16="http://schemas.microsoft.com/office/drawing/2014/main" id="{270AD0C7-5E00-4708-B044-120893627FD6}"/>
              </a:ext>
            </a:extLst>
          </p:cNvPr>
          <p:cNvSpPr>
            <a:spLocks noGrp="1"/>
          </p:cNvSpPr>
          <p:nvPr>
            <p:ph type="ftr" sz="quarter" idx="13"/>
          </p:nvPr>
        </p:nvSpPr>
        <p:spPr/>
        <p:txBody>
          <a:bodyPr/>
          <a:lstStyle/>
          <a:p>
            <a:pPr algn="l"/>
            <a:r>
              <a:rPr lang="en-GB" dirty="0"/>
              <a:t>Olivier </a:t>
            </a:r>
            <a:r>
              <a:rPr lang="en-GB" dirty="0" err="1"/>
              <a:t>Chalus</a:t>
            </a:r>
            <a:r>
              <a:rPr lang="en-GB" dirty="0"/>
              <a:t> (Thales LAS) – Kick-off meeting (13</a:t>
            </a:r>
            <a:r>
              <a:rPr lang="en-GB" baseline="30000" dirty="0"/>
              <a:t>th</a:t>
            </a:r>
            <a:r>
              <a:rPr lang="en-GB" dirty="0"/>
              <a:t> March 2025)</a:t>
            </a:r>
          </a:p>
        </p:txBody>
      </p:sp>
      <p:pic>
        <p:nvPicPr>
          <p:cNvPr id="6" name="Image 5"/>
          <p:cNvPicPr>
            <a:picLocks noChangeAspect="1"/>
          </p:cNvPicPr>
          <p:nvPr/>
        </p:nvPicPr>
        <p:blipFill>
          <a:blip r:embed="rId2"/>
          <a:stretch>
            <a:fillRect/>
          </a:stretch>
        </p:blipFill>
        <p:spPr>
          <a:xfrm>
            <a:off x="500062" y="1647023"/>
            <a:ext cx="11191875" cy="1581150"/>
          </a:xfrm>
          <a:prstGeom prst="rect">
            <a:avLst/>
          </a:prstGeom>
        </p:spPr>
      </p:pic>
      <p:pic>
        <p:nvPicPr>
          <p:cNvPr id="7" name="Image 6"/>
          <p:cNvPicPr>
            <a:picLocks noChangeAspect="1"/>
          </p:cNvPicPr>
          <p:nvPr/>
        </p:nvPicPr>
        <p:blipFill>
          <a:blip r:embed="rId3"/>
          <a:stretch>
            <a:fillRect/>
          </a:stretch>
        </p:blipFill>
        <p:spPr>
          <a:xfrm>
            <a:off x="500062" y="4145681"/>
            <a:ext cx="11115675" cy="838200"/>
          </a:xfrm>
          <a:prstGeom prst="rect">
            <a:avLst/>
          </a:prstGeom>
        </p:spPr>
      </p:pic>
      <p:pic>
        <p:nvPicPr>
          <p:cNvPr id="8" name="Image 7"/>
          <p:cNvPicPr>
            <a:picLocks noChangeAspect="1"/>
          </p:cNvPicPr>
          <p:nvPr/>
        </p:nvPicPr>
        <p:blipFill>
          <a:blip r:embed="rId4"/>
          <a:stretch>
            <a:fillRect/>
          </a:stretch>
        </p:blipFill>
        <p:spPr>
          <a:xfrm>
            <a:off x="500062" y="4893945"/>
            <a:ext cx="11134725" cy="361950"/>
          </a:xfrm>
          <a:prstGeom prst="rect">
            <a:avLst/>
          </a:prstGeom>
        </p:spPr>
      </p:pic>
      <p:sp>
        <p:nvSpPr>
          <p:cNvPr id="9" name="ZoneTexte 8"/>
          <p:cNvSpPr txBox="1"/>
          <p:nvPr/>
        </p:nvSpPr>
        <p:spPr>
          <a:xfrm>
            <a:off x="500062" y="3586883"/>
            <a:ext cx="2811029" cy="461665"/>
          </a:xfrm>
          <a:prstGeom prst="rect">
            <a:avLst/>
          </a:prstGeom>
          <a:noFill/>
        </p:spPr>
        <p:txBody>
          <a:bodyPr wrap="square" rtlCol="0">
            <a:spAutoFit/>
          </a:bodyPr>
          <a:lstStyle/>
          <a:p>
            <a:r>
              <a:rPr lang="fr-FR" sz="2400" b="1" dirty="0" err="1"/>
              <a:t>Milestones</a:t>
            </a:r>
            <a:endParaRPr lang="fr-FR" sz="2400" b="1" dirty="0"/>
          </a:p>
        </p:txBody>
      </p:sp>
    </p:spTree>
    <p:extLst>
      <p:ext uri="{BB962C8B-B14F-4D97-AF65-F5344CB8AC3E}">
        <p14:creationId xmlns:p14="http://schemas.microsoft.com/office/powerpoint/2010/main" val="1791805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AB4805-E0D6-4C72-8189-D0F671E31F9B}"/>
              </a:ext>
            </a:extLst>
          </p:cNvPr>
          <p:cNvSpPr>
            <a:spLocks noGrp="1"/>
          </p:cNvSpPr>
          <p:nvPr>
            <p:ph type="title"/>
          </p:nvPr>
        </p:nvSpPr>
        <p:spPr/>
        <p:txBody>
          <a:bodyPr/>
          <a:lstStyle/>
          <a:p>
            <a:r>
              <a:rPr lang="en-GB" dirty="0"/>
              <a:t>Starting point : </a:t>
            </a:r>
            <a:r>
              <a:rPr lang="en-GB" dirty="0" err="1"/>
              <a:t>Eupraxia</a:t>
            </a:r>
            <a:r>
              <a:rPr lang="en-GB" dirty="0"/>
              <a:t>-CDR Baseline</a:t>
            </a:r>
          </a:p>
        </p:txBody>
      </p:sp>
      <p:sp>
        <p:nvSpPr>
          <p:cNvPr id="4" name="Slide Number Placeholder 3">
            <a:extLst>
              <a:ext uri="{FF2B5EF4-FFF2-40B4-BE49-F238E27FC236}">
                <a16:creationId xmlns:a16="http://schemas.microsoft.com/office/drawing/2014/main" id="{73C7AB29-16B1-4D8E-90A0-A0495ECCC540}"/>
              </a:ext>
            </a:extLst>
          </p:cNvPr>
          <p:cNvSpPr>
            <a:spLocks noGrp="1"/>
          </p:cNvSpPr>
          <p:nvPr>
            <p:ph type="sldNum" sz="quarter" idx="12"/>
          </p:nvPr>
        </p:nvSpPr>
        <p:spPr/>
        <p:txBody>
          <a:bodyPr/>
          <a:lstStyle/>
          <a:p>
            <a:fld id="{3A3A6714-3D1F-4857-9904-D935B84167FA}" type="slidenum">
              <a:rPr lang="en-GB" smtClean="0"/>
              <a:pPr/>
              <a:t>6</a:t>
            </a:fld>
            <a:endParaRPr lang="en-GB"/>
          </a:p>
        </p:txBody>
      </p:sp>
      <p:sp>
        <p:nvSpPr>
          <p:cNvPr id="5" name="Footer Placeholder 4">
            <a:extLst>
              <a:ext uri="{FF2B5EF4-FFF2-40B4-BE49-F238E27FC236}">
                <a16:creationId xmlns:a16="http://schemas.microsoft.com/office/drawing/2014/main" id="{270AD0C7-5E00-4708-B044-120893627FD6}"/>
              </a:ext>
            </a:extLst>
          </p:cNvPr>
          <p:cNvSpPr>
            <a:spLocks noGrp="1"/>
          </p:cNvSpPr>
          <p:nvPr>
            <p:ph type="ftr" sz="quarter" idx="13"/>
          </p:nvPr>
        </p:nvSpPr>
        <p:spPr/>
        <p:txBody>
          <a:bodyPr/>
          <a:lstStyle/>
          <a:p>
            <a:pPr algn="l"/>
            <a:r>
              <a:rPr lang="en-GB" dirty="0"/>
              <a:t>Olivier </a:t>
            </a:r>
            <a:r>
              <a:rPr lang="en-GB" dirty="0" err="1"/>
              <a:t>Chalus</a:t>
            </a:r>
            <a:r>
              <a:rPr lang="en-GB" dirty="0"/>
              <a:t> (Thales LAS) – Kick-off meeting (13</a:t>
            </a:r>
            <a:r>
              <a:rPr lang="en-GB" baseline="30000" dirty="0"/>
              <a:t>th</a:t>
            </a:r>
            <a:r>
              <a:rPr lang="en-GB" dirty="0"/>
              <a:t> March 2025)</a:t>
            </a:r>
          </a:p>
        </p:txBody>
      </p:sp>
      <p:pic>
        <p:nvPicPr>
          <p:cNvPr id="6" name="Image 5"/>
          <p:cNvPicPr>
            <a:picLocks noChangeAspect="1"/>
          </p:cNvPicPr>
          <p:nvPr/>
        </p:nvPicPr>
        <p:blipFill>
          <a:blip r:embed="rId2"/>
          <a:stretch>
            <a:fillRect/>
          </a:stretch>
        </p:blipFill>
        <p:spPr>
          <a:xfrm>
            <a:off x="51012" y="1348918"/>
            <a:ext cx="6166697" cy="4265072"/>
          </a:xfrm>
          <a:prstGeom prst="rect">
            <a:avLst/>
          </a:prstGeom>
        </p:spPr>
      </p:pic>
      <p:sp>
        <p:nvSpPr>
          <p:cNvPr id="7" name="ZoneTexte 6"/>
          <p:cNvSpPr txBox="1"/>
          <p:nvPr/>
        </p:nvSpPr>
        <p:spPr>
          <a:xfrm>
            <a:off x="6391175" y="2054298"/>
            <a:ext cx="2763028" cy="1015663"/>
          </a:xfrm>
          <a:prstGeom prst="rect">
            <a:avLst/>
          </a:prstGeom>
          <a:noFill/>
          <a:ln w="19050">
            <a:solidFill>
              <a:schemeClr val="tx1"/>
            </a:solidFill>
          </a:ln>
        </p:spPr>
        <p:txBody>
          <a:bodyPr wrap="square" rtlCol="0">
            <a:spAutoFit/>
          </a:bodyPr>
          <a:lstStyle/>
          <a:p>
            <a:r>
              <a:rPr lang="fr-FR" sz="2000" b="1" dirty="0"/>
              <a:t>P0 (</a:t>
            </a:r>
            <a:r>
              <a:rPr lang="fr-FR" sz="2000" b="1" dirty="0" err="1"/>
              <a:t>mandatory</a:t>
            </a:r>
            <a:r>
              <a:rPr lang="fr-FR" sz="2000" b="1" dirty="0"/>
              <a:t>)</a:t>
            </a:r>
          </a:p>
          <a:p>
            <a:r>
              <a:rPr lang="fr-FR" sz="2000" b="1" dirty="0">
                <a:solidFill>
                  <a:srgbClr val="FF0000"/>
                </a:solidFill>
              </a:rPr>
              <a:t>62 J – 20 Hz </a:t>
            </a:r>
            <a:r>
              <a:rPr lang="fr-FR" sz="2000" dirty="0" err="1"/>
              <a:t>amplified</a:t>
            </a:r>
            <a:endParaRPr lang="fr-FR" sz="2000" dirty="0"/>
          </a:p>
          <a:p>
            <a:r>
              <a:rPr lang="fr-FR" sz="2000" dirty="0"/>
              <a:t>60 </a:t>
            </a:r>
            <a:r>
              <a:rPr lang="fr-FR" sz="2000" dirty="0" err="1"/>
              <a:t>fs</a:t>
            </a:r>
            <a:endParaRPr lang="fr-FR" sz="2000" dirty="0"/>
          </a:p>
        </p:txBody>
      </p:sp>
      <p:sp>
        <p:nvSpPr>
          <p:cNvPr id="8" name="ZoneTexte 7"/>
          <p:cNvSpPr txBox="1"/>
          <p:nvPr/>
        </p:nvSpPr>
        <p:spPr>
          <a:xfrm>
            <a:off x="9489323" y="2192797"/>
            <a:ext cx="2593101" cy="646331"/>
          </a:xfrm>
          <a:prstGeom prst="rect">
            <a:avLst/>
          </a:prstGeom>
          <a:noFill/>
          <a:ln w="19050">
            <a:solidFill>
              <a:schemeClr val="tx1"/>
            </a:solidFill>
          </a:ln>
        </p:spPr>
        <p:txBody>
          <a:bodyPr wrap="square" rtlCol="0">
            <a:spAutoFit/>
          </a:bodyPr>
          <a:lstStyle/>
          <a:p>
            <a:r>
              <a:rPr lang="fr-FR" b="1" dirty="0">
                <a:solidFill>
                  <a:srgbClr val="FF0000"/>
                </a:solidFill>
              </a:rPr>
              <a:t>1240 W </a:t>
            </a:r>
            <a:r>
              <a:rPr lang="fr-FR" dirty="0" err="1">
                <a:solidFill>
                  <a:srgbClr val="FF0000"/>
                </a:solidFill>
              </a:rPr>
              <a:t>average</a:t>
            </a:r>
            <a:r>
              <a:rPr lang="fr-FR" dirty="0">
                <a:solidFill>
                  <a:srgbClr val="FF0000"/>
                </a:solidFill>
              </a:rPr>
              <a:t> power on 1st </a:t>
            </a:r>
            <a:r>
              <a:rPr lang="fr-FR" dirty="0" err="1">
                <a:solidFill>
                  <a:srgbClr val="FF0000"/>
                </a:solidFill>
              </a:rPr>
              <a:t>grating</a:t>
            </a:r>
            <a:endParaRPr lang="fr-FR" dirty="0">
              <a:solidFill>
                <a:srgbClr val="FF0000"/>
              </a:solidFill>
            </a:endParaRPr>
          </a:p>
        </p:txBody>
      </p:sp>
      <p:sp>
        <p:nvSpPr>
          <p:cNvPr id="9" name="Flèche droite 8"/>
          <p:cNvSpPr/>
          <p:nvPr/>
        </p:nvSpPr>
        <p:spPr>
          <a:xfrm>
            <a:off x="9154202" y="2407660"/>
            <a:ext cx="335121" cy="1719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6391175" y="3650707"/>
            <a:ext cx="2720498" cy="1015663"/>
          </a:xfrm>
          <a:prstGeom prst="rect">
            <a:avLst/>
          </a:prstGeom>
          <a:noFill/>
          <a:ln w="19050">
            <a:solidFill>
              <a:schemeClr val="tx1"/>
            </a:solidFill>
          </a:ln>
        </p:spPr>
        <p:txBody>
          <a:bodyPr wrap="square" rtlCol="0">
            <a:spAutoFit/>
          </a:bodyPr>
          <a:lstStyle/>
          <a:p>
            <a:r>
              <a:rPr lang="fr-FR" sz="2000" b="1" dirty="0"/>
              <a:t>P1 (</a:t>
            </a:r>
            <a:r>
              <a:rPr lang="fr-FR" sz="2000" b="1" dirty="0" err="1"/>
              <a:t>desirable</a:t>
            </a:r>
            <a:r>
              <a:rPr lang="fr-FR" sz="2000" b="1" dirty="0"/>
              <a:t>)</a:t>
            </a:r>
          </a:p>
          <a:p>
            <a:r>
              <a:rPr lang="fr-FR" sz="2000" b="1" dirty="0">
                <a:solidFill>
                  <a:srgbClr val="FF0000"/>
                </a:solidFill>
              </a:rPr>
              <a:t>126 J – 100 Hz </a:t>
            </a:r>
            <a:r>
              <a:rPr lang="fr-FR" sz="2000" dirty="0" err="1"/>
              <a:t>amplified</a:t>
            </a:r>
            <a:endParaRPr lang="fr-FR" sz="2000" dirty="0"/>
          </a:p>
          <a:p>
            <a:r>
              <a:rPr lang="fr-FR" sz="2000" dirty="0"/>
              <a:t>50 </a:t>
            </a:r>
            <a:r>
              <a:rPr lang="fr-FR" sz="2000" dirty="0" err="1"/>
              <a:t>fs</a:t>
            </a:r>
            <a:endParaRPr lang="fr-FR" sz="2000" dirty="0"/>
          </a:p>
        </p:txBody>
      </p:sp>
      <p:sp>
        <p:nvSpPr>
          <p:cNvPr id="13" name="ZoneTexte 12"/>
          <p:cNvSpPr txBox="1"/>
          <p:nvPr/>
        </p:nvSpPr>
        <p:spPr>
          <a:xfrm>
            <a:off x="9489324" y="3789206"/>
            <a:ext cx="2577964" cy="646331"/>
          </a:xfrm>
          <a:prstGeom prst="rect">
            <a:avLst/>
          </a:prstGeom>
          <a:noFill/>
          <a:ln w="19050">
            <a:solidFill>
              <a:schemeClr val="tx1"/>
            </a:solidFill>
          </a:ln>
        </p:spPr>
        <p:txBody>
          <a:bodyPr wrap="square" rtlCol="0">
            <a:spAutoFit/>
          </a:bodyPr>
          <a:lstStyle/>
          <a:p>
            <a:r>
              <a:rPr lang="fr-FR" b="1" dirty="0">
                <a:solidFill>
                  <a:srgbClr val="FF0000"/>
                </a:solidFill>
              </a:rPr>
              <a:t>12600 W </a:t>
            </a:r>
            <a:r>
              <a:rPr lang="fr-FR" dirty="0" err="1">
                <a:solidFill>
                  <a:srgbClr val="FF0000"/>
                </a:solidFill>
              </a:rPr>
              <a:t>average</a:t>
            </a:r>
            <a:r>
              <a:rPr lang="fr-FR" dirty="0">
                <a:solidFill>
                  <a:srgbClr val="FF0000"/>
                </a:solidFill>
              </a:rPr>
              <a:t> power on 1st </a:t>
            </a:r>
            <a:r>
              <a:rPr lang="fr-FR" dirty="0" err="1">
                <a:solidFill>
                  <a:srgbClr val="FF0000"/>
                </a:solidFill>
              </a:rPr>
              <a:t>grating</a:t>
            </a:r>
            <a:endParaRPr lang="fr-FR" dirty="0">
              <a:solidFill>
                <a:srgbClr val="FF0000"/>
              </a:solidFill>
            </a:endParaRPr>
          </a:p>
        </p:txBody>
      </p:sp>
      <p:sp>
        <p:nvSpPr>
          <p:cNvPr id="14" name="Flèche droite 13"/>
          <p:cNvSpPr/>
          <p:nvPr/>
        </p:nvSpPr>
        <p:spPr>
          <a:xfrm>
            <a:off x="9111673" y="4018298"/>
            <a:ext cx="377651" cy="2166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95366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4DFF3E-EECA-4251-B0CB-285CB42349D9}"/>
              </a:ext>
            </a:extLst>
          </p:cNvPr>
          <p:cNvSpPr>
            <a:spLocks noGrp="1"/>
          </p:cNvSpPr>
          <p:nvPr>
            <p:ph idx="1"/>
          </p:nvPr>
        </p:nvSpPr>
        <p:spPr>
          <a:xfrm>
            <a:off x="838200" y="1437948"/>
            <a:ext cx="10515600" cy="3952199"/>
          </a:xfrm>
        </p:spPr>
        <p:txBody>
          <a:bodyPr/>
          <a:lstStyle/>
          <a:p>
            <a:r>
              <a:rPr lang="en-GB" dirty="0"/>
              <a:t>Laser system as per </a:t>
            </a:r>
            <a:r>
              <a:rPr lang="en-GB" dirty="0" err="1"/>
              <a:t>Eupraxia</a:t>
            </a:r>
            <a:r>
              <a:rPr lang="en-GB" dirty="0"/>
              <a:t>-CDR baseline is a short pulse Titanium Sapphire based CPA</a:t>
            </a:r>
          </a:p>
          <a:p>
            <a:pPr lvl="1"/>
            <a:r>
              <a:rPr lang="en-GB" dirty="0"/>
              <a:t>1 kW average – 60 fs pulse for P0</a:t>
            </a:r>
          </a:p>
          <a:p>
            <a:pPr lvl="1"/>
            <a:r>
              <a:rPr lang="en-GB" dirty="0"/>
              <a:t>10 kW average – 50 fs pulse for P1</a:t>
            </a:r>
          </a:p>
          <a:p>
            <a:r>
              <a:rPr lang="en-GB" dirty="0"/>
              <a:t>State of the art for measured performance of lasers in operation is </a:t>
            </a:r>
            <a:r>
              <a:rPr lang="en-GB" u="sng" dirty="0"/>
              <a:t>below 100 W  </a:t>
            </a:r>
            <a:r>
              <a:rPr lang="en-GB" dirty="0"/>
              <a:t>(highest average power: 86 W on ALEPH@CSU)</a:t>
            </a:r>
          </a:p>
          <a:p>
            <a:r>
              <a:rPr lang="en-GB" dirty="0"/>
              <a:t>Ongoing projects (ramping up of facilities such as ELI </a:t>
            </a:r>
            <a:r>
              <a:rPr lang="en-GB" dirty="0" err="1"/>
              <a:t>BeamLines</a:t>
            </a:r>
            <a:r>
              <a:rPr lang="en-GB" dirty="0"/>
              <a:t>, ELI-ALPS - new developments such as 1J – 100 Hz of Thales) won’t exceed 300 W of average power (HAPLS once reaching full spec)</a:t>
            </a:r>
          </a:p>
        </p:txBody>
      </p:sp>
      <p:sp>
        <p:nvSpPr>
          <p:cNvPr id="3" name="Title 2">
            <a:extLst>
              <a:ext uri="{FF2B5EF4-FFF2-40B4-BE49-F238E27FC236}">
                <a16:creationId xmlns:a16="http://schemas.microsoft.com/office/drawing/2014/main" id="{1DAB4805-E0D6-4C72-8189-D0F671E31F9B}"/>
              </a:ext>
            </a:extLst>
          </p:cNvPr>
          <p:cNvSpPr>
            <a:spLocks noGrp="1"/>
          </p:cNvSpPr>
          <p:nvPr>
            <p:ph type="title"/>
          </p:nvPr>
        </p:nvSpPr>
        <p:spPr/>
        <p:txBody>
          <a:bodyPr>
            <a:normAutofit fontScale="90000"/>
          </a:bodyPr>
          <a:lstStyle/>
          <a:p>
            <a:r>
              <a:rPr lang="en-GB" dirty="0"/>
              <a:t>State of the art of High Average Power </a:t>
            </a:r>
            <a:r>
              <a:rPr lang="en-GB" dirty="0" err="1"/>
              <a:t>TiSa</a:t>
            </a:r>
            <a:r>
              <a:rPr lang="en-GB" dirty="0"/>
              <a:t> CPA</a:t>
            </a:r>
          </a:p>
        </p:txBody>
      </p:sp>
      <p:sp>
        <p:nvSpPr>
          <p:cNvPr id="4" name="Slide Number Placeholder 3">
            <a:extLst>
              <a:ext uri="{FF2B5EF4-FFF2-40B4-BE49-F238E27FC236}">
                <a16:creationId xmlns:a16="http://schemas.microsoft.com/office/drawing/2014/main" id="{73C7AB29-16B1-4D8E-90A0-A0495ECCC540}"/>
              </a:ext>
            </a:extLst>
          </p:cNvPr>
          <p:cNvSpPr>
            <a:spLocks noGrp="1"/>
          </p:cNvSpPr>
          <p:nvPr>
            <p:ph type="sldNum" sz="quarter" idx="12"/>
          </p:nvPr>
        </p:nvSpPr>
        <p:spPr/>
        <p:txBody>
          <a:bodyPr/>
          <a:lstStyle/>
          <a:p>
            <a:fld id="{3A3A6714-3D1F-4857-9904-D935B84167FA}" type="slidenum">
              <a:rPr lang="en-GB" smtClean="0"/>
              <a:pPr/>
              <a:t>7</a:t>
            </a:fld>
            <a:endParaRPr lang="en-GB"/>
          </a:p>
        </p:txBody>
      </p:sp>
      <p:sp>
        <p:nvSpPr>
          <p:cNvPr id="5" name="Footer Placeholder 4">
            <a:extLst>
              <a:ext uri="{FF2B5EF4-FFF2-40B4-BE49-F238E27FC236}">
                <a16:creationId xmlns:a16="http://schemas.microsoft.com/office/drawing/2014/main" id="{270AD0C7-5E00-4708-B044-120893627FD6}"/>
              </a:ext>
            </a:extLst>
          </p:cNvPr>
          <p:cNvSpPr>
            <a:spLocks noGrp="1"/>
          </p:cNvSpPr>
          <p:nvPr>
            <p:ph type="ftr" sz="quarter" idx="13"/>
          </p:nvPr>
        </p:nvSpPr>
        <p:spPr/>
        <p:txBody>
          <a:bodyPr/>
          <a:lstStyle/>
          <a:p>
            <a:pPr algn="l"/>
            <a:r>
              <a:rPr lang="en-GB" dirty="0"/>
              <a:t>Olivier </a:t>
            </a:r>
            <a:r>
              <a:rPr lang="en-GB" dirty="0" err="1"/>
              <a:t>Chalus</a:t>
            </a:r>
            <a:r>
              <a:rPr lang="en-GB" dirty="0"/>
              <a:t> (Thales LAS) – Kick-off meeting (13</a:t>
            </a:r>
            <a:r>
              <a:rPr lang="en-GB" baseline="30000" dirty="0"/>
              <a:t>th</a:t>
            </a:r>
            <a:r>
              <a:rPr lang="en-GB" dirty="0"/>
              <a:t> March 2025)</a:t>
            </a:r>
          </a:p>
        </p:txBody>
      </p:sp>
      <p:sp>
        <p:nvSpPr>
          <p:cNvPr id="6" name="ZoneTexte 5"/>
          <p:cNvSpPr txBox="1"/>
          <p:nvPr/>
        </p:nvSpPr>
        <p:spPr>
          <a:xfrm>
            <a:off x="1840418" y="5390147"/>
            <a:ext cx="8511163" cy="830997"/>
          </a:xfrm>
          <a:prstGeom prst="rect">
            <a:avLst/>
          </a:prstGeom>
          <a:noFill/>
          <a:ln w="28575">
            <a:solidFill>
              <a:schemeClr val="tx1"/>
            </a:solidFill>
          </a:ln>
        </p:spPr>
        <p:txBody>
          <a:bodyPr wrap="square" rtlCol="0">
            <a:spAutoFit/>
          </a:bodyPr>
          <a:lstStyle/>
          <a:p>
            <a:pPr algn="ctr"/>
            <a:r>
              <a:rPr lang="fr-FR" sz="2400" b="1" dirty="0" err="1">
                <a:solidFill>
                  <a:srgbClr val="FF0000"/>
                </a:solidFill>
              </a:rPr>
              <a:t>Therefore</a:t>
            </a:r>
            <a:r>
              <a:rPr lang="fr-FR" sz="2400" b="1" dirty="0">
                <a:solidFill>
                  <a:srgbClr val="FF0000"/>
                </a:solidFill>
              </a:rPr>
              <a:t> </a:t>
            </a:r>
            <a:r>
              <a:rPr lang="fr-FR" sz="2400" b="1" dirty="0" err="1">
                <a:solidFill>
                  <a:srgbClr val="FF0000"/>
                </a:solidFill>
              </a:rPr>
              <a:t>we</a:t>
            </a:r>
            <a:r>
              <a:rPr lang="fr-FR" sz="2400" b="1" dirty="0">
                <a:solidFill>
                  <a:srgbClr val="FF0000"/>
                </a:solidFill>
              </a:rPr>
              <a:t> </a:t>
            </a:r>
            <a:r>
              <a:rPr lang="fr-FR" sz="2400" b="1" dirty="0" err="1">
                <a:solidFill>
                  <a:srgbClr val="FF0000"/>
                </a:solidFill>
              </a:rPr>
              <a:t>need</a:t>
            </a:r>
            <a:r>
              <a:rPr lang="fr-FR" sz="2400" b="1" dirty="0">
                <a:solidFill>
                  <a:srgbClr val="FF0000"/>
                </a:solidFill>
              </a:rPr>
              <a:t> to design </a:t>
            </a:r>
            <a:r>
              <a:rPr lang="fr-FR" sz="2400" b="1" dirty="0" err="1">
                <a:solidFill>
                  <a:srgbClr val="FF0000"/>
                </a:solidFill>
              </a:rPr>
              <a:t>something</a:t>
            </a:r>
            <a:r>
              <a:rPr lang="fr-FR" sz="2400" b="1" dirty="0">
                <a:solidFill>
                  <a:srgbClr val="FF0000"/>
                </a:solidFill>
              </a:rPr>
              <a:t> </a:t>
            </a:r>
            <a:r>
              <a:rPr lang="fr-FR" sz="2400" b="1" dirty="0" err="1">
                <a:solidFill>
                  <a:srgbClr val="FF0000"/>
                </a:solidFill>
              </a:rPr>
              <a:t>substantially</a:t>
            </a:r>
            <a:r>
              <a:rPr lang="fr-FR" sz="2400" b="1" dirty="0">
                <a:solidFill>
                  <a:srgbClr val="FF0000"/>
                </a:solidFill>
              </a:rPr>
              <a:t> new to </a:t>
            </a:r>
            <a:r>
              <a:rPr lang="fr-FR" sz="2400" b="1" dirty="0" err="1">
                <a:solidFill>
                  <a:srgbClr val="FF0000"/>
                </a:solidFill>
              </a:rPr>
              <a:t>increase</a:t>
            </a:r>
            <a:r>
              <a:rPr lang="fr-FR" sz="2400" b="1" dirty="0">
                <a:solidFill>
                  <a:srgbClr val="FF0000"/>
                </a:solidFill>
              </a:rPr>
              <a:t> </a:t>
            </a:r>
            <a:r>
              <a:rPr lang="fr-FR" sz="2400" b="1" dirty="0" err="1">
                <a:solidFill>
                  <a:srgbClr val="FF0000"/>
                </a:solidFill>
              </a:rPr>
              <a:t>average</a:t>
            </a:r>
            <a:r>
              <a:rPr lang="fr-FR" sz="2400" b="1" dirty="0">
                <a:solidFill>
                  <a:srgbClr val="FF0000"/>
                </a:solidFill>
              </a:rPr>
              <a:t> power by 1 to 2 </a:t>
            </a:r>
            <a:r>
              <a:rPr lang="fr-FR" sz="2400" b="1" dirty="0" err="1">
                <a:solidFill>
                  <a:srgbClr val="FF0000"/>
                </a:solidFill>
              </a:rPr>
              <a:t>orders</a:t>
            </a:r>
            <a:r>
              <a:rPr lang="fr-FR" sz="2400" b="1" dirty="0">
                <a:solidFill>
                  <a:srgbClr val="FF0000"/>
                </a:solidFill>
              </a:rPr>
              <a:t> of magnitude</a:t>
            </a:r>
          </a:p>
        </p:txBody>
      </p:sp>
    </p:spTree>
    <p:extLst>
      <p:ext uri="{BB962C8B-B14F-4D97-AF65-F5344CB8AC3E}">
        <p14:creationId xmlns:p14="http://schemas.microsoft.com/office/powerpoint/2010/main" val="3350049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4DFF3E-EECA-4251-B0CB-285CB42349D9}"/>
              </a:ext>
            </a:extLst>
          </p:cNvPr>
          <p:cNvSpPr>
            <a:spLocks noGrp="1"/>
          </p:cNvSpPr>
          <p:nvPr>
            <p:ph idx="1"/>
          </p:nvPr>
        </p:nvSpPr>
        <p:spPr/>
        <p:txBody>
          <a:bodyPr/>
          <a:lstStyle/>
          <a:p>
            <a:r>
              <a:rPr lang="en-GB" dirty="0" err="1"/>
              <a:t>TiSa</a:t>
            </a:r>
            <a:r>
              <a:rPr lang="en-GB" dirty="0"/>
              <a:t> based CPA exploit the broad amplification bandwidth of </a:t>
            </a:r>
            <a:r>
              <a:rPr lang="en-GB" dirty="0" err="1"/>
              <a:t>TiSa</a:t>
            </a:r>
            <a:r>
              <a:rPr lang="en-GB" dirty="0"/>
              <a:t> to produce very short pulses →  typically 20-25 fs</a:t>
            </a:r>
          </a:p>
          <a:p>
            <a:r>
              <a:rPr lang="en-GB" dirty="0"/>
              <a:t>To do so spectral transmission of all elements in the laser chain has to be maximised</a:t>
            </a:r>
          </a:p>
          <a:p>
            <a:r>
              <a:rPr lang="en-GB" dirty="0"/>
              <a:t>Regarding compression gratings , the technology currently used is gold-coated reflective gratings who exhibit large spectral bandwidth</a:t>
            </a:r>
          </a:p>
          <a:p>
            <a:r>
              <a:rPr lang="en-GB" dirty="0"/>
              <a:t>Unfortunately gold layer absorbs 3-4% of incident laser radiation</a:t>
            </a:r>
          </a:p>
          <a:p>
            <a:pPr marL="0" indent="0">
              <a:buNone/>
            </a:pPr>
            <a:r>
              <a:rPr lang="en-GB" dirty="0">
                <a:latin typeface="Century Gothic" panose="020B0502020202020204" pitchFamily="34" charset="0"/>
              </a:rPr>
              <a:t>→  </a:t>
            </a:r>
            <a:r>
              <a:rPr lang="en-GB" b="1" dirty="0">
                <a:solidFill>
                  <a:srgbClr val="FF0000"/>
                </a:solidFill>
              </a:rPr>
              <a:t>Heat load of grating surface + poor heat removal (grating in vacuum)</a:t>
            </a:r>
          </a:p>
          <a:p>
            <a:pPr marL="0" indent="0">
              <a:buNone/>
            </a:pPr>
            <a:endParaRPr lang="en-GB" b="1" dirty="0">
              <a:solidFill>
                <a:srgbClr val="FF0000"/>
              </a:solidFill>
            </a:endParaRPr>
          </a:p>
        </p:txBody>
      </p:sp>
      <p:sp>
        <p:nvSpPr>
          <p:cNvPr id="3" name="Title 2">
            <a:extLst>
              <a:ext uri="{FF2B5EF4-FFF2-40B4-BE49-F238E27FC236}">
                <a16:creationId xmlns:a16="http://schemas.microsoft.com/office/drawing/2014/main" id="{1DAB4805-E0D6-4C72-8189-D0F671E31F9B}"/>
              </a:ext>
            </a:extLst>
          </p:cNvPr>
          <p:cNvSpPr>
            <a:spLocks noGrp="1"/>
          </p:cNvSpPr>
          <p:nvPr>
            <p:ph type="title"/>
          </p:nvPr>
        </p:nvSpPr>
        <p:spPr/>
        <p:txBody>
          <a:bodyPr>
            <a:normAutofit fontScale="90000"/>
          </a:bodyPr>
          <a:lstStyle/>
          <a:p>
            <a:r>
              <a:rPr lang="en-GB" dirty="0"/>
              <a:t>High average power compression – the rationale</a:t>
            </a:r>
          </a:p>
        </p:txBody>
      </p:sp>
      <p:sp>
        <p:nvSpPr>
          <p:cNvPr id="4" name="Slide Number Placeholder 3">
            <a:extLst>
              <a:ext uri="{FF2B5EF4-FFF2-40B4-BE49-F238E27FC236}">
                <a16:creationId xmlns:a16="http://schemas.microsoft.com/office/drawing/2014/main" id="{73C7AB29-16B1-4D8E-90A0-A0495ECCC540}"/>
              </a:ext>
            </a:extLst>
          </p:cNvPr>
          <p:cNvSpPr>
            <a:spLocks noGrp="1"/>
          </p:cNvSpPr>
          <p:nvPr>
            <p:ph type="sldNum" sz="quarter" idx="12"/>
          </p:nvPr>
        </p:nvSpPr>
        <p:spPr/>
        <p:txBody>
          <a:bodyPr/>
          <a:lstStyle/>
          <a:p>
            <a:fld id="{3A3A6714-3D1F-4857-9904-D935B84167FA}" type="slidenum">
              <a:rPr lang="en-GB" smtClean="0"/>
              <a:pPr/>
              <a:t>8</a:t>
            </a:fld>
            <a:endParaRPr lang="en-GB"/>
          </a:p>
        </p:txBody>
      </p:sp>
      <p:sp>
        <p:nvSpPr>
          <p:cNvPr id="5" name="Footer Placeholder 4">
            <a:extLst>
              <a:ext uri="{FF2B5EF4-FFF2-40B4-BE49-F238E27FC236}">
                <a16:creationId xmlns:a16="http://schemas.microsoft.com/office/drawing/2014/main" id="{270AD0C7-5E00-4708-B044-120893627FD6}"/>
              </a:ext>
            </a:extLst>
          </p:cNvPr>
          <p:cNvSpPr>
            <a:spLocks noGrp="1"/>
          </p:cNvSpPr>
          <p:nvPr>
            <p:ph type="ftr" sz="quarter" idx="13"/>
          </p:nvPr>
        </p:nvSpPr>
        <p:spPr/>
        <p:txBody>
          <a:bodyPr/>
          <a:lstStyle/>
          <a:p>
            <a:pPr algn="l"/>
            <a:r>
              <a:rPr lang="en-GB" dirty="0"/>
              <a:t>Olivier </a:t>
            </a:r>
            <a:r>
              <a:rPr lang="en-GB" dirty="0" err="1"/>
              <a:t>Chalus</a:t>
            </a:r>
            <a:r>
              <a:rPr lang="en-GB" dirty="0"/>
              <a:t> (Thales LAS) – Kick-off meeting (13</a:t>
            </a:r>
            <a:r>
              <a:rPr lang="en-GB" baseline="30000" dirty="0"/>
              <a:t>th</a:t>
            </a:r>
            <a:r>
              <a:rPr lang="en-GB" dirty="0"/>
              <a:t> March 2025)</a:t>
            </a:r>
          </a:p>
        </p:txBody>
      </p:sp>
    </p:spTree>
    <p:extLst>
      <p:ext uri="{BB962C8B-B14F-4D97-AF65-F5344CB8AC3E}">
        <p14:creationId xmlns:p14="http://schemas.microsoft.com/office/powerpoint/2010/main" val="1241825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4DFF3E-EECA-4251-B0CB-285CB42349D9}"/>
              </a:ext>
            </a:extLst>
          </p:cNvPr>
          <p:cNvSpPr>
            <a:spLocks noGrp="1"/>
          </p:cNvSpPr>
          <p:nvPr>
            <p:ph idx="1"/>
          </p:nvPr>
        </p:nvSpPr>
        <p:spPr/>
        <p:txBody>
          <a:bodyPr>
            <a:normAutofit/>
          </a:bodyPr>
          <a:lstStyle/>
          <a:p>
            <a:r>
              <a:rPr lang="en-GB" b="1" dirty="0"/>
              <a:t>Active cooling of gratings</a:t>
            </a:r>
          </a:p>
          <a:p>
            <a:pPr>
              <a:buFont typeface="Wingdings" panose="05000000000000000000" pitchFamily="2" charset="2"/>
              <a:buChar char="Ø"/>
            </a:pPr>
            <a:r>
              <a:rPr lang="en-GB" dirty="0"/>
              <a:t> </a:t>
            </a:r>
            <a:r>
              <a:rPr lang="en-GB" sz="2400" dirty="0">
                <a:solidFill>
                  <a:srgbClr val="00B050"/>
                </a:solidFill>
              </a:rPr>
              <a:t>Can efficiently remove heat and stabilize temperature </a:t>
            </a:r>
          </a:p>
          <a:p>
            <a:pPr>
              <a:buFont typeface="Wingdings" panose="05000000000000000000" pitchFamily="2" charset="2"/>
              <a:buChar char="Ø"/>
            </a:pPr>
            <a:r>
              <a:rPr lang="en-GB" sz="2400" dirty="0"/>
              <a:t> </a:t>
            </a:r>
            <a:r>
              <a:rPr lang="en-GB" sz="2400" dirty="0">
                <a:solidFill>
                  <a:srgbClr val="FF0000"/>
                </a:solidFill>
              </a:rPr>
              <a:t>Still high heat load and potential surface deformation</a:t>
            </a:r>
          </a:p>
          <a:p>
            <a:pPr>
              <a:buFont typeface="Wingdings" panose="05000000000000000000" pitchFamily="2" charset="2"/>
              <a:buChar char="Ø"/>
            </a:pPr>
            <a:r>
              <a:rPr lang="en-GB" sz="2400" dirty="0"/>
              <a:t> </a:t>
            </a:r>
            <a:r>
              <a:rPr lang="en-GB" sz="2400" dirty="0">
                <a:solidFill>
                  <a:srgbClr val="FF0000"/>
                </a:solidFill>
              </a:rPr>
              <a:t>Complex implementation</a:t>
            </a:r>
          </a:p>
          <a:p>
            <a:r>
              <a:rPr lang="en-GB" b="1" dirty="0"/>
              <a:t>Use of MLD (Multi Layers Dielectric) gratings</a:t>
            </a:r>
          </a:p>
          <a:p>
            <a:pPr>
              <a:buFont typeface="Wingdings" panose="05000000000000000000" pitchFamily="2" charset="2"/>
              <a:buChar char="Ø"/>
            </a:pPr>
            <a:r>
              <a:rPr lang="en-GB" dirty="0"/>
              <a:t> </a:t>
            </a:r>
            <a:r>
              <a:rPr lang="en-GB" sz="2400" dirty="0">
                <a:solidFill>
                  <a:srgbClr val="00B050"/>
                </a:solidFill>
              </a:rPr>
              <a:t>Low heat load at the surface</a:t>
            </a:r>
          </a:p>
          <a:p>
            <a:pPr>
              <a:buFont typeface="Wingdings" panose="05000000000000000000" pitchFamily="2" charset="2"/>
              <a:buChar char="Ø"/>
            </a:pPr>
            <a:r>
              <a:rPr lang="en-GB" sz="2400" dirty="0"/>
              <a:t> </a:t>
            </a:r>
            <a:r>
              <a:rPr lang="en-GB" sz="2400" dirty="0">
                <a:solidFill>
                  <a:srgbClr val="FF0000"/>
                </a:solidFill>
              </a:rPr>
              <a:t>Limited coating bandwidth leading to complex implementation (out of plane schemes)</a:t>
            </a:r>
          </a:p>
          <a:p>
            <a:pPr>
              <a:buFont typeface="Wingdings" panose="05000000000000000000" pitchFamily="2" charset="2"/>
              <a:buChar char="Ø"/>
            </a:pPr>
            <a:r>
              <a:rPr lang="en-GB" sz="2400" dirty="0"/>
              <a:t> </a:t>
            </a:r>
            <a:r>
              <a:rPr lang="en-GB" sz="2400" dirty="0">
                <a:solidFill>
                  <a:srgbClr val="FF0000"/>
                </a:solidFill>
              </a:rPr>
              <a:t>Low LIDT due to complexity of coating</a:t>
            </a:r>
          </a:p>
          <a:p>
            <a:r>
              <a:rPr lang="en-GB" b="1" dirty="0"/>
              <a:t>Combination of both </a:t>
            </a:r>
            <a:r>
              <a:rPr lang="en-GB" b="1" dirty="0">
                <a:latin typeface="Century Gothic" panose="020B0502020202020204" pitchFamily="34" charset="0"/>
              </a:rPr>
              <a:t>→ </a:t>
            </a:r>
            <a:r>
              <a:rPr lang="en-GB" sz="2400" b="1" dirty="0">
                <a:latin typeface="Century Gothic" panose="020B0502020202020204" pitchFamily="34" charset="0"/>
              </a:rPr>
              <a:t>might be the only solution for  </a:t>
            </a:r>
            <a:r>
              <a:rPr lang="en-GB" sz="2400" b="1" dirty="0" err="1">
                <a:latin typeface="Century Gothic" panose="020B0502020202020204" pitchFamily="34" charset="0"/>
              </a:rPr>
              <a:t>Eupraxia</a:t>
            </a:r>
            <a:r>
              <a:rPr lang="en-GB" sz="2400" b="1" dirty="0">
                <a:latin typeface="Century Gothic" panose="020B0502020202020204" pitchFamily="34" charset="0"/>
              </a:rPr>
              <a:t> P1 </a:t>
            </a:r>
            <a:endParaRPr lang="en-GB" sz="2400" b="1" dirty="0"/>
          </a:p>
          <a:p>
            <a:pPr marL="0" indent="0">
              <a:buNone/>
            </a:pPr>
            <a:endParaRPr lang="en-GB" b="1" dirty="0">
              <a:solidFill>
                <a:srgbClr val="FF0000"/>
              </a:solidFill>
            </a:endParaRPr>
          </a:p>
        </p:txBody>
      </p:sp>
      <p:sp>
        <p:nvSpPr>
          <p:cNvPr id="3" name="Title 2">
            <a:extLst>
              <a:ext uri="{FF2B5EF4-FFF2-40B4-BE49-F238E27FC236}">
                <a16:creationId xmlns:a16="http://schemas.microsoft.com/office/drawing/2014/main" id="{1DAB4805-E0D6-4C72-8189-D0F671E31F9B}"/>
              </a:ext>
            </a:extLst>
          </p:cNvPr>
          <p:cNvSpPr>
            <a:spLocks noGrp="1"/>
          </p:cNvSpPr>
          <p:nvPr>
            <p:ph type="title"/>
          </p:nvPr>
        </p:nvSpPr>
        <p:spPr>
          <a:xfrm>
            <a:off x="2115127" y="0"/>
            <a:ext cx="9156056" cy="1009208"/>
          </a:xfrm>
        </p:spPr>
        <p:txBody>
          <a:bodyPr>
            <a:normAutofit fontScale="90000"/>
          </a:bodyPr>
          <a:lstStyle/>
          <a:p>
            <a:r>
              <a:rPr lang="en-GB" dirty="0"/>
              <a:t>Potential solutions for high average power compression</a:t>
            </a:r>
          </a:p>
        </p:txBody>
      </p:sp>
      <p:sp>
        <p:nvSpPr>
          <p:cNvPr id="4" name="Slide Number Placeholder 3">
            <a:extLst>
              <a:ext uri="{FF2B5EF4-FFF2-40B4-BE49-F238E27FC236}">
                <a16:creationId xmlns:a16="http://schemas.microsoft.com/office/drawing/2014/main" id="{73C7AB29-16B1-4D8E-90A0-A0495ECCC540}"/>
              </a:ext>
            </a:extLst>
          </p:cNvPr>
          <p:cNvSpPr>
            <a:spLocks noGrp="1"/>
          </p:cNvSpPr>
          <p:nvPr>
            <p:ph type="sldNum" sz="quarter" idx="12"/>
          </p:nvPr>
        </p:nvSpPr>
        <p:spPr/>
        <p:txBody>
          <a:bodyPr/>
          <a:lstStyle/>
          <a:p>
            <a:fld id="{3A3A6714-3D1F-4857-9904-D935B84167FA}" type="slidenum">
              <a:rPr lang="en-GB" smtClean="0"/>
              <a:pPr/>
              <a:t>9</a:t>
            </a:fld>
            <a:endParaRPr lang="en-GB"/>
          </a:p>
        </p:txBody>
      </p:sp>
      <p:sp>
        <p:nvSpPr>
          <p:cNvPr id="5" name="Footer Placeholder 4">
            <a:extLst>
              <a:ext uri="{FF2B5EF4-FFF2-40B4-BE49-F238E27FC236}">
                <a16:creationId xmlns:a16="http://schemas.microsoft.com/office/drawing/2014/main" id="{270AD0C7-5E00-4708-B044-120893627FD6}"/>
              </a:ext>
            </a:extLst>
          </p:cNvPr>
          <p:cNvSpPr>
            <a:spLocks noGrp="1"/>
          </p:cNvSpPr>
          <p:nvPr>
            <p:ph type="ftr" sz="quarter" idx="13"/>
          </p:nvPr>
        </p:nvSpPr>
        <p:spPr/>
        <p:txBody>
          <a:bodyPr/>
          <a:lstStyle/>
          <a:p>
            <a:pPr algn="l"/>
            <a:r>
              <a:rPr lang="en-GB" dirty="0"/>
              <a:t>Olivier </a:t>
            </a:r>
            <a:r>
              <a:rPr lang="en-GB" dirty="0" err="1"/>
              <a:t>Chalus</a:t>
            </a:r>
            <a:r>
              <a:rPr lang="en-GB" dirty="0"/>
              <a:t> (Thales LAS) – Kick-off meeting (13</a:t>
            </a:r>
            <a:r>
              <a:rPr lang="en-GB" baseline="30000" dirty="0"/>
              <a:t>th</a:t>
            </a:r>
            <a:r>
              <a:rPr lang="en-GB" dirty="0"/>
              <a:t> March 2025)</a:t>
            </a:r>
          </a:p>
        </p:txBody>
      </p:sp>
    </p:spTree>
    <p:extLst>
      <p:ext uri="{BB962C8B-B14F-4D97-AF65-F5344CB8AC3E}">
        <p14:creationId xmlns:p14="http://schemas.microsoft.com/office/powerpoint/2010/main" val="1752704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1009</TotalTime>
  <Words>1246</Words>
  <Application>Microsoft Macintosh PowerPoint</Application>
  <PresentationFormat>Widescreen</PresentationFormat>
  <Paragraphs>141</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Arial Narrow</vt:lpstr>
      <vt:lpstr>Arial Nova Light</vt:lpstr>
      <vt:lpstr>Calibri</vt:lpstr>
      <vt:lpstr>Calibri Light</vt:lpstr>
      <vt:lpstr>Century Gothic</vt:lpstr>
      <vt:lpstr>Helvetica</vt:lpstr>
      <vt:lpstr>Wingdings</vt:lpstr>
      <vt:lpstr>Office Theme</vt:lpstr>
      <vt:lpstr>WP 13 – Prototype of high average power optical compressor </vt:lpstr>
      <vt:lpstr>WP 13 objective</vt:lpstr>
      <vt:lpstr>WP 13 – Man-months effort</vt:lpstr>
      <vt:lpstr>WP13 - Tasks</vt:lpstr>
      <vt:lpstr>WP13 – Deliverables &amp; Milestones</vt:lpstr>
      <vt:lpstr>Starting point : Eupraxia-CDR Baseline</vt:lpstr>
      <vt:lpstr>State of the art of High Average Power TiSa CPA</vt:lpstr>
      <vt:lpstr>High average power compression – the rationale</vt:lpstr>
      <vt:lpstr>Potential solutions for high average power compression</vt:lpstr>
      <vt:lpstr>Average power scaling</vt:lpstr>
      <vt:lpstr>State of the art of active cooling </vt:lpstr>
      <vt:lpstr>State of the art of MLD gratings</vt:lpstr>
      <vt:lpstr>Amplitude contribution to WP10-14</vt:lpstr>
      <vt:lpstr>WP13 : High average power laser Amplifier</vt:lpstr>
      <vt:lpstr>WP13.3 : Prototype of kW-class PW compressor</vt:lpstr>
      <vt:lpstr>WP13 Prototype of high average power optical compressor </vt:lpstr>
      <vt:lpstr>WP13 – Prototype of high average power optical compressor  (UKRI contribution)</vt:lpstr>
      <vt:lpstr>Short term tasks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Welsch, Alexandra (Cockcroft Inst,DL,-)</dc:creator>
  <cp:lastModifiedBy>Cecilia Blasetti</cp:lastModifiedBy>
  <cp:revision>100</cp:revision>
  <dcterms:created xsi:type="dcterms:W3CDTF">2018-02-09T13:41:45Z</dcterms:created>
  <dcterms:modified xsi:type="dcterms:W3CDTF">2025-03-13T07:17:00Z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f3970a7-9045-4e66-851b-0f6441328e62_Enabled">
    <vt:lpwstr>true</vt:lpwstr>
  </property>
  <property fmtid="{D5CDD505-2E9C-101B-9397-08002B2CF9AE}" pid="3" name="MSIP_Label_ff3970a7-9045-4e66-851b-0f6441328e62_SetDate">
    <vt:lpwstr>2025-03-13T05:12:16Z</vt:lpwstr>
  </property>
  <property fmtid="{D5CDD505-2E9C-101B-9397-08002B2CF9AE}" pid="4" name="MSIP_Label_ff3970a7-9045-4e66-851b-0f6441328e62_Method">
    <vt:lpwstr>Privileged</vt:lpwstr>
  </property>
  <property fmtid="{D5CDD505-2E9C-101B-9397-08002B2CF9AE}" pid="5" name="MSIP_Label_ff3970a7-9045-4e66-851b-0f6441328e62_Name">
    <vt:lpwstr>THALES-CORE-02</vt:lpwstr>
  </property>
  <property fmtid="{D5CDD505-2E9C-101B-9397-08002B2CF9AE}" pid="6" name="MSIP_Label_ff3970a7-9045-4e66-851b-0f6441328e62_SiteId">
    <vt:lpwstr>6e603289-5e46-4e26-ac7c-03a85420a9a5</vt:lpwstr>
  </property>
  <property fmtid="{D5CDD505-2E9C-101B-9397-08002B2CF9AE}" pid="7" name="MSIP_Label_ff3970a7-9045-4e66-851b-0f6441328e62_ActionId">
    <vt:lpwstr>270285f4-ae4f-40ee-b087-9cd59b6945f3</vt:lpwstr>
  </property>
  <property fmtid="{D5CDD505-2E9C-101B-9397-08002B2CF9AE}" pid="8" name="MSIP_Label_ff3970a7-9045-4e66-851b-0f6441328e62_ContentBits">
    <vt:lpwstr>3</vt:lpwstr>
  </property>
  <property fmtid="{D5CDD505-2E9C-101B-9397-08002B2CF9AE}" pid="9" name="Thales-Sensitivity">
    <vt:lpwstr>{TGLIMDIS}</vt:lpwstr>
  </property>
  <property fmtid="{D5CDD505-2E9C-101B-9397-08002B2CF9AE}" pid="10" name="DLPManualFileClassification">
    <vt:lpwstr>{FF3970A7-9045-4E66-851B-0F6441328E62}</vt:lpwstr>
  </property>
</Properties>
</file>