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1" r:id="rId3"/>
    <p:sldId id="270" r:id="rId4"/>
    <p:sldId id="269" r:id="rId5"/>
    <p:sldId id="268" r:id="rId6"/>
    <p:sldId id="273"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981"/>
    <a:srgbClr val="3399FF"/>
    <a:srgbClr val="0055A5"/>
    <a:srgbClr val="2C3982"/>
    <a:srgbClr val="A6A6A6"/>
    <a:srgbClr val="DDE9F7"/>
    <a:srgbClr val="437AAB"/>
    <a:srgbClr val="385273"/>
    <a:srgbClr val="EF3723"/>
    <a:srgbClr val="334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04" autoAdjust="0"/>
    <p:restoredTop sz="94660"/>
  </p:normalViewPr>
  <p:slideViewPr>
    <p:cSldViewPr snapToGrid="0">
      <p:cViewPr varScale="1">
        <p:scale>
          <a:sx n="88" d="100"/>
          <a:sy n="88" d="100"/>
        </p:scale>
        <p:origin x="840" y="130"/>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‹N°›</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217"/>
          <a:stretch/>
        </p:blipFill>
        <p:spPr>
          <a:xfrm>
            <a:off x="0" y="957469"/>
            <a:ext cx="12192000" cy="5900531"/>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25111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7254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1290594"/>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dirty="0">
                <a:solidFill>
                  <a:srgbClr val="3399FF"/>
                </a:solidFill>
                <a:latin typeface="Arial Narrow" pitchFamily="34" charset="0"/>
              </a:rPr>
              <a:t>PLASMA</a:t>
            </a:r>
          </a:p>
          <a:p>
            <a:r>
              <a:rPr lang="en-GB" altLang="en-US" sz="2400" dirty="0">
                <a:solidFill>
                  <a:srgbClr val="3399FF"/>
                </a:solidFill>
                <a:latin typeface="Arial Narrow" pitchFamily="34" charset="0"/>
              </a:rPr>
              <a:t>ACCELERATOR SYSTEMS </a:t>
            </a:r>
          </a:p>
          <a:p>
            <a:r>
              <a:rPr lang="en-GB" altLang="en-US" sz="2400" dirty="0">
                <a:solidFill>
                  <a:srgbClr val="33CCFF"/>
                </a:solidFill>
                <a:latin typeface="Arial Narrow" pitchFamily="34" charset="0"/>
              </a:rPr>
              <a:t>FOR</a:t>
            </a:r>
            <a:r>
              <a:rPr lang="en-GB" altLang="en-US" sz="2400" baseline="0" dirty="0">
                <a:solidFill>
                  <a:srgbClr val="33CCFF"/>
                </a:solidFill>
                <a:latin typeface="Arial Narrow" pitchFamily="34" charset="0"/>
              </a:rPr>
              <a:t> </a:t>
            </a:r>
            <a:r>
              <a:rPr lang="en-GB" altLang="en-US" sz="2400" dirty="0">
                <a:solidFill>
                  <a:srgbClr val="33CCFF"/>
                </a:solidFill>
                <a:latin typeface="Arial Narrow" pitchFamily="34" charset="0"/>
              </a:rPr>
              <a:t>COMPACT</a:t>
            </a:r>
          </a:p>
          <a:p>
            <a:r>
              <a:rPr lang="en-GB" altLang="en-US" sz="2400" dirty="0">
                <a:solidFill>
                  <a:schemeClr val="bg1"/>
                </a:solidFill>
                <a:latin typeface="Arial Narrow" pitchFamily="34" charset="0"/>
              </a:rPr>
              <a:t>RESEARCH INFRASTRUCTURES</a:t>
            </a:r>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732624" y="6485307"/>
            <a:ext cx="9779000" cy="338554"/>
          </a:xfrm>
          <a:prstGeom prst="rect">
            <a:avLst/>
          </a:prstGeom>
          <a:noFill/>
        </p:spPr>
        <p:txBody>
          <a:bodyPr wrap="square" rtlCol="0">
            <a:spAutoFit/>
          </a:bodyPr>
          <a:lstStyle/>
          <a:p>
            <a:r>
              <a:rPr lang="en-GB" sz="800" b="0" i="1" u="none" strike="noStrike" dirty="0">
                <a:solidFill>
                  <a:schemeClr val="bg1"/>
                </a:solidFill>
                <a:effectLst/>
                <a:latin typeface="Helvetica" panose="020B0604020202020204" pitchFamily="34" charset="0"/>
                <a:cs typeface="Helvetica" panose="020B0604020202020204" pitchFamily="34" charset="0"/>
              </a:rPr>
              <a:t>PACRI – </a:t>
            </a:r>
            <a:r>
              <a:rPr lang="en-GB" sz="800" i="1" dirty="0">
                <a:solidFill>
                  <a:schemeClr val="bg1"/>
                </a:solidFill>
                <a:latin typeface="Helvetica" panose="020B0604020202020204" pitchFamily="34" charset="0"/>
                <a:cs typeface="Helvetica" panose="020B0604020202020204" pitchFamily="34" charset="0"/>
              </a:rPr>
              <a:t>101188004 – Funded by the European Union. </a:t>
            </a:r>
            <a:r>
              <a:rPr lang="en-GB" sz="800" b="0" i="1" u="none" strike="noStrike" dirty="0">
                <a:solidFill>
                  <a:schemeClr val="bg1"/>
                </a:solidFill>
                <a:effectLst/>
                <a:latin typeface="Helvetica" pitchFamily="2" charset="0"/>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700" dirty="0">
              <a:solidFill>
                <a:schemeClr val="bg1"/>
              </a:solidFill>
            </a:endParaRPr>
          </a:p>
        </p:txBody>
      </p:sp>
      <p:sp>
        <p:nvSpPr>
          <p:cNvPr id="4" name="TextBox 3"/>
          <p:cNvSpPr txBox="1"/>
          <p:nvPr userDrawn="1"/>
        </p:nvSpPr>
        <p:spPr>
          <a:xfrm>
            <a:off x="217066" y="34139"/>
            <a:ext cx="2310660" cy="923330"/>
          </a:xfrm>
          <a:prstGeom prst="rect">
            <a:avLst/>
          </a:prstGeom>
          <a:noFill/>
        </p:spPr>
        <p:txBody>
          <a:bodyPr wrap="square" rtlCol="0">
            <a:spAutoFit/>
          </a:bodyPr>
          <a:lstStyle/>
          <a:p>
            <a:r>
              <a:rPr lang="en-GB" sz="5400" b="1" dirty="0">
                <a:solidFill>
                  <a:srgbClr val="2C3981"/>
                </a:solidFill>
              </a:rPr>
              <a:t>PACRI</a:t>
            </a:r>
          </a:p>
        </p:txBody>
      </p:sp>
      <p:pic>
        <p:nvPicPr>
          <p:cNvPr id="5" name="Picture 4" descr="A flag with yellow stars in a circle&#10;&#10;AI-generated content may be incorrect.">
            <a:extLst>
              <a:ext uri="{FF2B5EF4-FFF2-40B4-BE49-F238E27FC236}">
                <a16:creationId xmlns:a16="http://schemas.microsoft.com/office/drawing/2014/main" id="{78F85AD5-9C1F-C65F-7E3D-1B803B62B4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03" y="6461499"/>
            <a:ext cx="511418" cy="338554"/>
          </a:xfrm>
          <a:prstGeom prst="rect">
            <a:avLst/>
          </a:prstGeom>
          <a:ln w="12700">
            <a:solidFill>
              <a:schemeClr val="bg1"/>
            </a:solidFill>
          </a:ln>
        </p:spPr>
      </p:pic>
      <p:pic>
        <p:nvPicPr>
          <p:cNvPr id="7" name="Picture 6" descr="A blue and yellow text with stars&#10;&#10;AI-generated content may be incorrect.">
            <a:extLst>
              <a:ext uri="{FF2B5EF4-FFF2-40B4-BE49-F238E27FC236}">
                <a16:creationId xmlns:a16="http://schemas.microsoft.com/office/drawing/2014/main" id="{26D893C5-7A52-C654-04AD-4AE16830FD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10110" y="139578"/>
            <a:ext cx="1525186" cy="689922"/>
          </a:xfrm>
          <a:prstGeom prst="rect">
            <a:avLst/>
          </a:prstGeom>
        </p:spPr>
      </p:pic>
      <p:pic>
        <p:nvPicPr>
          <p:cNvPr id="10" name="Picture 9" descr="A close up of a logo&#10;&#10;AI-generated content may be incorrect.">
            <a:extLst>
              <a:ext uri="{FF2B5EF4-FFF2-40B4-BE49-F238E27FC236}">
                <a16:creationId xmlns:a16="http://schemas.microsoft.com/office/drawing/2014/main" id="{28DC21EF-C260-2DE6-75B4-CD2B9F1B0C9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5594" y="240891"/>
            <a:ext cx="1106080" cy="536817"/>
          </a:xfrm>
          <a:prstGeom prst="rect">
            <a:avLst/>
          </a:prstGeom>
        </p:spPr>
      </p:pic>
    </p:spTree>
    <p:extLst>
      <p:ext uri="{BB962C8B-B14F-4D97-AF65-F5344CB8AC3E}">
        <p14:creationId xmlns:p14="http://schemas.microsoft.com/office/powerpoint/2010/main" val="21047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217"/>
          <a:stretch/>
        </p:blipFill>
        <p:spPr>
          <a:xfrm>
            <a:off x="0" y="957469"/>
            <a:ext cx="12192000" cy="5900531"/>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25111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7254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1290594"/>
            <a:ext cx="3973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dirty="0">
                <a:solidFill>
                  <a:srgbClr val="3399FF"/>
                </a:solidFill>
                <a:latin typeface="Arial Narrow" pitchFamily="34" charset="0"/>
              </a:rPr>
              <a:t>PLASMA</a:t>
            </a:r>
          </a:p>
          <a:p>
            <a:r>
              <a:rPr lang="en-GB" altLang="en-US" sz="2400" dirty="0">
                <a:solidFill>
                  <a:srgbClr val="3399FF"/>
                </a:solidFill>
                <a:latin typeface="Arial Narrow" pitchFamily="34" charset="0"/>
              </a:rPr>
              <a:t>ACCELERATOR SYSTEMS </a:t>
            </a:r>
          </a:p>
          <a:p>
            <a:r>
              <a:rPr lang="en-GB" altLang="en-US" sz="2400" dirty="0">
                <a:solidFill>
                  <a:srgbClr val="33CCFF"/>
                </a:solidFill>
                <a:latin typeface="Arial Narrow" pitchFamily="34" charset="0"/>
              </a:rPr>
              <a:t>FOR</a:t>
            </a:r>
            <a:r>
              <a:rPr lang="en-GB" altLang="en-US" sz="2400" baseline="0" dirty="0">
                <a:solidFill>
                  <a:srgbClr val="33CCFF"/>
                </a:solidFill>
                <a:latin typeface="Arial Narrow" pitchFamily="34" charset="0"/>
              </a:rPr>
              <a:t> </a:t>
            </a:r>
            <a:r>
              <a:rPr lang="en-GB" altLang="en-US" sz="2400" dirty="0">
                <a:solidFill>
                  <a:srgbClr val="33CCFF"/>
                </a:solidFill>
                <a:latin typeface="Arial Narrow" pitchFamily="34" charset="0"/>
              </a:rPr>
              <a:t>COMPACT</a:t>
            </a:r>
          </a:p>
          <a:p>
            <a:r>
              <a:rPr lang="en-GB" altLang="en-US" sz="2400" dirty="0">
                <a:solidFill>
                  <a:schemeClr val="bg1"/>
                </a:solidFill>
                <a:latin typeface="Arial Narrow" pitchFamily="34" charset="0"/>
              </a:rPr>
              <a:t>RESEARCH INFRASTRUCTURES</a:t>
            </a:r>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153846" y="6396176"/>
            <a:ext cx="3451000" cy="523220"/>
          </a:xfrm>
          <a:prstGeom prst="rect">
            <a:avLst/>
          </a:prstGeom>
          <a:noFill/>
        </p:spPr>
        <p:txBody>
          <a:bodyPr wrap="square" rtlCol="0">
            <a:spAutoFit/>
          </a:bodyPr>
          <a:lstStyle/>
          <a:p>
            <a:r>
              <a:rPr lang="en-GB" sz="700" b="0" i="1" u="none" strike="noStrike" dirty="0">
                <a:solidFill>
                  <a:schemeClr val="bg1"/>
                </a:solidFill>
                <a:effectLst/>
                <a:latin typeface="Helvetica" pitchFamily="2" charset="0"/>
              </a:rPr>
              <a:t>PACRI – </a:t>
            </a:r>
            <a:r>
              <a:rPr lang="en-GB" sz="700" i="1" dirty="0">
                <a:solidFill>
                  <a:schemeClr val="bg1"/>
                </a:solidFill>
              </a:rPr>
              <a:t>101188004. </a:t>
            </a:r>
            <a:r>
              <a:rPr lang="en-GB" sz="700" b="0" i="1" u="none" strike="noStrike" dirty="0">
                <a:solidFill>
                  <a:schemeClr val="bg1"/>
                </a:solidFill>
                <a:effectLst/>
                <a:latin typeface="Helvetica" pitchFamily="2" charset="0"/>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600" dirty="0">
              <a:solidFill>
                <a:schemeClr val="bg1"/>
              </a:solidFill>
            </a:endParaRPr>
          </a:p>
        </p:txBody>
      </p:sp>
      <p:sp>
        <p:nvSpPr>
          <p:cNvPr id="9" name="TextBox 8">
            <a:extLst>
              <a:ext uri="{FF2B5EF4-FFF2-40B4-BE49-F238E27FC236}">
                <a16:creationId xmlns:a16="http://schemas.microsoft.com/office/drawing/2014/main" id="{5042F8F7-39BD-C0D1-630E-61B6D2FE72A4}"/>
              </a:ext>
            </a:extLst>
          </p:cNvPr>
          <p:cNvSpPr txBox="1"/>
          <p:nvPr userDrawn="1"/>
        </p:nvSpPr>
        <p:spPr>
          <a:xfrm>
            <a:off x="1129791" y="5892150"/>
            <a:ext cx="1524509" cy="400110"/>
          </a:xfrm>
          <a:prstGeom prst="rect">
            <a:avLst/>
          </a:prstGeom>
          <a:noFill/>
        </p:spPr>
        <p:txBody>
          <a:bodyPr wrap="square" rtlCol="0">
            <a:spAutoFit/>
          </a:bodyPr>
          <a:lstStyle/>
          <a:p>
            <a:r>
              <a:rPr lang="en-GB" sz="1000" b="1" dirty="0">
                <a:solidFill>
                  <a:schemeClr val="bg1"/>
                </a:solidFill>
                <a:latin typeface="Arial" panose="020B0604020202020204" pitchFamily="34" charset="0"/>
                <a:cs typeface="Arial" panose="020B0604020202020204" pitchFamily="34" charset="0"/>
              </a:rPr>
              <a:t>Funded by </a:t>
            </a:r>
          </a:p>
          <a:p>
            <a:r>
              <a:rPr lang="en-GB" sz="1000" b="1" dirty="0">
                <a:solidFill>
                  <a:schemeClr val="bg1"/>
                </a:solidFill>
                <a:latin typeface="Arial" panose="020B0604020202020204" pitchFamily="34" charset="0"/>
                <a:cs typeface="Arial" panose="020B0604020202020204" pitchFamily="34" charset="0"/>
              </a:rPr>
              <a:t>the European Union</a:t>
            </a:r>
          </a:p>
        </p:txBody>
      </p:sp>
      <p:sp>
        <p:nvSpPr>
          <p:cNvPr id="4" name="TextBox 3"/>
          <p:cNvSpPr txBox="1"/>
          <p:nvPr userDrawn="1"/>
        </p:nvSpPr>
        <p:spPr>
          <a:xfrm>
            <a:off x="217066" y="34139"/>
            <a:ext cx="2310660" cy="923330"/>
          </a:xfrm>
          <a:prstGeom prst="rect">
            <a:avLst/>
          </a:prstGeom>
          <a:noFill/>
        </p:spPr>
        <p:txBody>
          <a:bodyPr wrap="square" rtlCol="0">
            <a:spAutoFit/>
          </a:bodyPr>
          <a:lstStyle/>
          <a:p>
            <a:r>
              <a:rPr lang="en-GB" sz="5400" b="1" dirty="0">
                <a:solidFill>
                  <a:srgbClr val="2C3981"/>
                </a:solidFill>
              </a:rPr>
              <a:t>PACRI</a:t>
            </a:r>
          </a:p>
        </p:txBody>
      </p:sp>
      <p:pic>
        <p:nvPicPr>
          <p:cNvPr id="5" name="Picture 4" descr="A flag with yellow stars in a circle&#10;&#10;AI-generated content may be incorrect.">
            <a:extLst>
              <a:ext uri="{FF2B5EF4-FFF2-40B4-BE49-F238E27FC236}">
                <a16:creationId xmlns:a16="http://schemas.microsoft.com/office/drawing/2014/main" id="{78F85AD5-9C1F-C65F-7E3D-1B803B62B4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062" y="5786961"/>
            <a:ext cx="806264" cy="533739"/>
          </a:xfrm>
          <a:prstGeom prst="rect">
            <a:avLst/>
          </a:prstGeom>
          <a:ln w="12700">
            <a:solidFill>
              <a:schemeClr val="bg1"/>
            </a:solidFill>
          </a:ln>
        </p:spPr>
      </p:pic>
      <p:pic>
        <p:nvPicPr>
          <p:cNvPr id="7" name="Picture 6" descr="A blue and yellow text with stars&#10;&#10;AI-generated content may be incorrect.">
            <a:extLst>
              <a:ext uri="{FF2B5EF4-FFF2-40B4-BE49-F238E27FC236}">
                <a16:creationId xmlns:a16="http://schemas.microsoft.com/office/drawing/2014/main" id="{26D893C5-7A52-C654-04AD-4AE16830FD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10110" y="139578"/>
            <a:ext cx="1525186" cy="689922"/>
          </a:xfrm>
          <a:prstGeom prst="rect">
            <a:avLst/>
          </a:prstGeom>
        </p:spPr>
      </p:pic>
      <p:pic>
        <p:nvPicPr>
          <p:cNvPr id="10" name="Picture 9" descr="A close up of a logo&#10;&#10;AI-generated content may be incorrect.">
            <a:extLst>
              <a:ext uri="{FF2B5EF4-FFF2-40B4-BE49-F238E27FC236}">
                <a16:creationId xmlns:a16="http://schemas.microsoft.com/office/drawing/2014/main" id="{28DC21EF-C260-2DE6-75B4-CD2B9F1B0C9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5594" y="240891"/>
            <a:ext cx="1106080" cy="536817"/>
          </a:xfrm>
          <a:prstGeom prst="rect">
            <a:avLst/>
          </a:prstGeom>
        </p:spPr>
      </p:pic>
    </p:spTree>
    <p:extLst>
      <p:ext uri="{BB962C8B-B14F-4D97-AF65-F5344CB8AC3E}">
        <p14:creationId xmlns:p14="http://schemas.microsoft.com/office/powerpoint/2010/main" val="114556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t="-1425"/>
          <a:stretch/>
        </p:blipFill>
        <p:spPr>
          <a:xfrm>
            <a:off x="0" y="-18469"/>
            <a:ext cx="12192000" cy="1027677"/>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b="-15"/>
          <a:stretch/>
        </p:blipFill>
        <p:spPr>
          <a:xfrm>
            <a:off x="0" y="6457950"/>
            <a:ext cx="12192000" cy="400050"/>
          </a:xfrm>
          <a:prstGeom prst="rect">
            <a:avLst/>
          </a:prstGeom>
        </p:spPr>
      </p:pic>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a:xfrm>
            <a:off x="838200" y="1437948"/>
            <a:ext cx="10515600" cy="47390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chemeClr val="bg1"/>
                </a:solidFill>
              </a:defRPr>
            </a:lvl1pPr>
          </a:lstStyle>
          <a:p>
            <a:fld id="{3A3A6714-3D1F-4857-9904-D935B84167FA}" type="slidenum">
              <a:rPr lang="en-GB" smtClean="0"/>
              <a:pPr/>
              <a:t>‹N°›</a:t>
            </a:fld>
            <a:endParaRPr lang="en-GB"/>
          </a:p>
        </p:txBody>
      </p:sp>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0"/>
            <a:ext cx="7961747" cy="1009208"/>
          </a:xfrm>
        </p:spPr>
        <p:txBody>
          <a:bodyPr>
            <a:normAutofit/>
          </a:bodyPr>
          <a:lstStyle>
            <a:lvl1pPr algn="ctr">
              <a:defRPr sz="3500" b="1">
                <a:solidFill>
                  <a:schemeClr val="bg1"/>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chemeClr val="bg1"/>
                </a:solidFill>
              </a:defRPr>
            </a:lvl1pPr>
          </a:lstStyle>
          <a:p>
            <a:pPr algn="l"/>
            <a:r>
              <a:rPr lang="en-GB"/>
              <a:t>Insert author and occasion</a:t>
            </a:r>
          </a:p>
        </p:txBody>
      </p:sp>
      <p:sp>
        <p:nvSpPr>
          <p:cNvPr id="22" name="TextBox 21"/>
          <p:cNvSpPr txBox="1"/>
          <p:nvPr userDrawn="1"/>
        </p:nvSpPr>
        <p:spPr>
          <a:xfrm>
            <a:off x="241447" y="25057"/>
            <a:ext cx="3078928" cy="923330"/>
          </a:xfrm>
          <a:prstGeom prst="rect">
            <a:avLst/>
          </a:prstGeom>
          <a:noFill/>
        </p:spPr>
        <p:txBody>
          <a:bodyPr wrap="square" rtlCol="0">
            <a:spAutoFit/>
          </a:bodyPr>
          <a:lstStyle/>
          <a:p>
            <a:r>
              <a:rPr lang="en-GB" sz="5400" b="1" dirty="0">
                <a:solidFill>
                  <a:schemeClr val="bg1"/>
                </a:solidFill>
              </a:rPr>
              <a:t>PACRI</a:t>
            </a:r>
          </a:p>
        </p:txBody>
      </p:sp>
      <p:sp>
        <p:nvSpPr>
          <p:cNvPr id="7" name="TextBox 6">
            <a:extLst>
              <a:ext uri="{FF2B5EF4-FFF2-40B4-BE49-F238E27FC236}">
                <a16:creationId xmlns:a16="http://schemas.microsoft.com/office/drawing/2014/main" id="{EC526491-4981-1B5D-C057-22A21235EEE5}"/>
              </a:ext>
            </a:extLst>
          </p:cNvPr>
          <p:cNvSpPr txBox="1"/>
          <p:nvPr userDrawn="1"/>
        </p:nvSpPr>
        <p:spPr>
          <a:xfrm>
            <a:off x="10877554" y="586425"/>
            <a:ext cx="1181100" cy="338554"/>
          </a:xfrm>
          <a:prstGeom prst="rect">
            <a:avLst/>
          </a:prstGeom>
          <a:noFill/>
        </p:spPr>
        <p:txBody>
          <a:bodyPr wrap="square" rtlCol="0">
            <a:spAutoFit/>
          </a:bodyPr>
          <a:lstStyle/>
          <a:p>
            <a:pPr algn="ctr"/>
            <a:r>
              <a:rPr lang="en-GB" sz="800" b="1" dirty="0">
                <a:solidFill>
                  <a:schemeClr val="bg1"/>
                </a:solidFill>
                <a:latin typeface="Arial" panose="020B0604020202020204" pitchFamily="34" charset="0"/>
                <a:cs typeface="Arial" panose="020B0604020202020204" pitchFamily="34" charset="0"/>
              </a:rPr>
              <a:t>Funded by </a:t>
            </a:r>
          </a:p>
          <a:p>
            <a:pPr algn="ctr"/>
            <a:r>
              <a:rPr lang="en-GB" sz="800" b="1" dirty="0">
                <a:solidFill>
                  <a:schemeClr val="bg1"/>
                </a:solidFill>
                <a:latin typeface="Arial" panose="020B0604020202020204" pitchFamily="34" charset="0"/>
                <a:cs typeface="Arial" panose="020B0604020202020204" pitchFamily="34" charset="0"/>
              </a:rPr>
              <a:t>the European Union</a:t>
            </a:r>
          </a:p>
        </p:txBody>
      </p:sp>
      <p:pic>
        <p:nvPicPr>
          <p:cNvPr id="8" name="Picture 7" descr="A flag with yellow stars in a circle&#10;&#10;AI-generated content may be incorrect.">
            <a:extLst>
              <a:ext uri="{FF2B5EF4-FFF2-40B4-BE49-F238E27FC236}">
                <a16:creationId xmlns:a16="http://schemas.microsoft.com/office/drawing/2014/main" id="{0A6793D2-3FDD-6BF0-4795-4A149523B7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44694" y="135304"/>
            <a:ext cx="646820" cy="428188"/>
          </a:xfrm>
          <a:prstGeom prst="rect">
            <a:avLst/>
          </a:prstGeom>
          <a:ln w="12700">
            <a:solidFill>
              <a:schemeClr val="bg1"/>
            </a:solidFill>
          </a:ln>
        </p:spPr>
      </p:pic>
    </p:spTree>
    <p:extLst>
      <p:ext uri="{BB962C8B-B14F-4D97-AF65-F5344CB8AC3E}">
        <p14:creationId xmlns:p14="http://schemas.microsoft.com/office/powerpoint/2010/main" val="4637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2C398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t="-1425"/>
          <a:stretch/>
        </p:blipFill>
        <p:spPr>
          <a:xfrm>
            <a:off x="0" y="-18469"/>
            <a:ext cx="12192000" cy="1027677"/>
          </a:xfrm>
          <a:prstGeom prst="rect">
            <a:avLst/>
          </a:prstGeom>
        </p:spPr>
      </p:pic>
      <p:sp>
        <p:nvSpPr>
          <p:cNvPr id="16" name="TextBox 15"/>
          <p:cNvSpPr txBox="1"/>
          <p:nvPr userDrawn="1"/>
        </p:nvSpPr>
        <p:spPr>
          <a:xfrm>
            <a:off x="209021" y="33704"/>
            <a:ext cx="2871405" cy="923330"/>
          </a:xfrm>
          <a:prstGeom prst="rect">
            <a:avLst/>
          </a:prstGeom>
          <a:noFill/>
        </p:spPr>
        <p:txBody>
          <a:bodyPr wrap="square" rtlCol="0">
            <a:spAutoFit/>
          </a:bodyPr>
          <a:lstStyle/>
          <a:p>
            <a:r>
              <a:rPr lang="en-GB" sz="5400" b="1" dirty="0">
                <a:solidFill>
                  <a:schemeClr val="bg1"/>
                </a:solidFill>
              </a:rPr>
              <a:t>PACRI</a:t>
            </a: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b="-15"/>
          <a:stretch/>
        </p:blipFill>
        <p:spPr>
          <a:xfrm>
            <a:off x="0" y="6457950"/>
            <a:ext cx="12192000" cy="400050"/>
          </a:xfrm>
          <a:prstGeom prst="rect">
            <a:avLst/>
          </a:prstGeom>
        </p:spPr>
      </p:pic>
      <p:sp>
        <p:nvSpPr>
          <p:cNvPr id="18"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chemeClr val="bg1"/>
                </a:solidFill>
              </a:defRPr>
            </a:lvl1pPr>
          </a:lstStyle>
          <a:p>
            <a:fld id="{3A3A6714-3D1F-4857-9904-D935B84167FA}" type="slidenum">
              <a:rPr lang="en-GB" smtClean="0"/>
              <a:pPr/>
              <a:t>‹N°›</a:t>
            </a:fld>
            <a:endParaRPr lang="en-GB"/>
          </a:p>
        </p:txBody>
      </p:sp>
      <p:sp>
        <p:nvSpPr>
          <p:cNvPr id="19"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chemeClr val="bg1"/>
                </a:solidFill>
              </a:defRPr>
            </a:lvl1pPr>
          </a:lstStyle>
          <a:p>
            <a:pPr algn="l"/>
            <a:r>
              <a:rPr lang="en-GB"/>
              <a:t>Insert author and occasion</a:t>
            </a:r>
          </a:p>
        </p:txBody>
      </p:sp>
      <p:sp>
        <p:nvSpPr>
          <p:cNvPr id="21" name="Title 1">
            <a:extLst>
              <a:ext uri="{FF2B5EF4-FFF2-40B4-BE49-F238E27FC236}">
                <a16:creationId xmlns:a16="http://schemas.microsoft.com/office/drawing/2014/main" id="{2707062F-D1E3-4938-A350-3A6A49BD0E2A}"/>
              </a:ext>
            </a:extLst>
          </p:cNvPr>
          <p:cNvSpPr>
            <a:spLocks noGrp="1"/>
          </p:cNvSpPr>
          <p:nvPr>
            <p:ph type="title"/>
          </p:nvPr>
        </p:nvSpPr>
        <p:spPr>
          <a:xfrm>
            <a:off x="2115127" y="-167411"/>
            <a:ext cx="7961747" cy="1325563"/>
          </a:xfrm>
        </p:spPr>
        <p:txBody>
          <a:bodyPr>
            <a:normAutofit/>
          </a:bodyPr>
          <a:lstStyle>
            <a:lvl1pPr algn="ctr">
              <a:defRPr sz="3500" b="1">
                <a:solidFill>
                  <a:schemeClr val="bg1"/>
                </a:solidFill>
              </a:defRPr>
            </a:lvl1pPr>
          </a:lstStyle>
          <a:p>
            <a:r>
              <a:rPr lang="en-US" dirty="0"/>
              <a:t>Click to edit Master title style</a:t>
            </a:r>
            <a:endParaRPr lang="en-GB" dirty="0"/>
          </a:p>
        </p:txBody>
      </p:sp>
      <p:sp>
        <p:nvSpPr>
          <p:cNvPr id="2" name="TextBox 1">
            <a:extLst>
              <a:ext uri="{FF2B5EF4-FFF2-40B4-BE49-F238E27FC236}">
                <a16:creationId xmlns:a16="http://schemas.microsoft.com/office/drawing/2014/main" id="{A09B40AC-5F1E-0DDB-46E9-42A612615BF8}"/>
              </a:ext>
            </a:extLst>
          </p:cNvPr>
          <p:cNvSpPr txBox="1"/>
          <p:nvPr userDrawn="1"/>
        </p:nvSpPr>
        <p:spPr>
          <a:xfrm>
            <a:off x="10877554" y="586425"/>
            <a:ext cx="1181100" cy="338554"/>
          </a:xfrm>
          <a:prstGeom prst="rect">
            <a:avLst/>
          </a:prstGeom>
          <a:noFill/>
        </p:spPr>
        <p:txBody>
          <a:bodyPr wrap="square" rtlCol="0">
            <a:spAutoFit/>
          </a:bodyPr>
          <a:lstStyle/>
          <a:p>
            <a:pPr algn="ctr"/>
            <a:r>
              <a:rPr lang="en-GB" sz="800" b="1" dirty="0">
                <a:solidFill>
                  <a:schemeClr val="bg1"/>
                </a:solidFill>
                <a:latin typeface="Arial" panose="020B0604020202020204" pitchFamily="34" charset="0"/>
                <a:cs typeface="Arial" panose="020B0604020202020204" pitchFamily="34" charset="0"/>
              </a:rPr>
              <a:t>Funded by </a:t>
            </a:r>
          </a:p>
          <a:p>
            <a:pPr algn="ctr"/>
            <a:r>
              <a:rPr lang="en-GB" sz="800" b="1" dirty="0">
                <a:solidFill>
                  <a:schemeClr val="bg1"/>
                </a:solidFill>
                <a:latin typeface="Arial" panose="020B0604020202020204" pitchFamily="34" charset="0"/>
                <a:cs typeface="Arial" panose="020B0604020202020204" pitchFamily="34" charset="0"/>
              </a:rPr>
              <a:t>the European Union</a:t>
            </a:r>
          </a:p>
        </p:txBody>
      </p:sp>
      <p:pic>
        <p:nvPicPr>
          <p:cNvPr id="4" name="Picture 3" descr="A flag with yellow stars in a circle&#10;&#10;AI-generated content may be incorrect.">
            <a:extLst>
              <a:ext uri="{FF2B5EF4-FFF2-40B4-BE49-F238E27FC236}">
                <a16:creationId xmlns:a16="http://schemas.microsoft.com/office/drawing/2014/main" id="{2F3F6CA4-AB4D-89CF-8E54-0E283EF8CA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44694" y="135304"/>
            <a:ext cx="646820" cy="428188"/>
          </a:xfrm>
          <a:prstGeom prst="rect">
            <a:avLst/>
          </a:prstGeom>
          <a:ln w="12700">
            <a:solidFill>
              <a:schemeClr val="bg1"/>
            </a:solidFill>
          </a:ln>
        </p:spPr>
      </p:pic>
    </p:spTree>
    <p:extLst>
      <p:ext uri="{BB962C8B-B14F-4D97-AF65-F5344CB8AC3E}">
        <p14:creationId xmlns:p14="http://schemas.microsoft.com/office/powerpoint/2010/main" val="297382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893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C45F3-8D30-4E47-A23B-88EACEE32C39}" type="datetime1">
              <a:rPr lang="en-GB" smtClean="0"/>
              <a:t>13/03/2025</a:t>
            </a:fld>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Insert author and occasion</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6714-3D1F-4857-9904-D935B84167FA}" type="slidenum">
              <a:rPr lang="en-GB" smtClean="0"/>
              <a:t>‹N°›</a:t>
            </a:fld>
            <a:endParaRPr lang="en-GB"/>
          </a:p>
        </p:txBody>
      </p:sp>
    </p:spTree>
    <p:extLst>
      <p:ext uri="{BB962C8B-B14F-4D97-AF65-F5344CB8AC3E}">
        <p14:creationId xmlns:p14="http://schemas.microsoft.com/office/powerpoint/2010/main" val="3599177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0" r:id="rId3"/>
    <p:sldLayoutId id="2147483660" r:id="rId4"/>
    <p:sldLayoutId id="2147483649"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03001" y="2932044"/>
            <a:ext cx="8782982" cy="1835517"/>
          </a:xfrm>
        </p:spPr>
        <p:txBody>
          <a:bodyPr>
            <a:normAutofit fontScale="90000"/>
          </a:bodyPr>
          <a:lstStyle/>
          <a:p>
            <a:r>
              <a:rPr lang="en-GB" dirty="0"/>
              <a:t>WP14 : Laser driver system architecture, transport and engineering </a:t>
            </a:r>
          </a:p>
        </p:txBody>
      </p:sp>
      <p:sp>
        <p:nvSpPr>
          <p:cNvPr id="5" name="Subtitle 4"/>
          <p:cNvSpPr>
            <a:spLocks noGrp="1"/>
          </p:cNvSpPr>
          <p:nvPr>
            <p:ph type="subTitle" idx="1"/>
          </p:nvPr>
        </p:nvSpPr>
        <p:spPr>
          <a:xfrm>
            <a:off x="3303001" y="4941425"/>
            <a:ext cx="7813967" cy="812944"/>
          </a:xfrm>
        </p:spPr>
        <p:txBody>
          <a:bodyPr>
            <a:normAutofit lnSpcReduction="10000"/>
          </a:bodyPr>
          <a:lstStyle/>
          <a:p>
            <a:r>
              <a:rPr lang="en-GB" dirty="0"/>
              <a:t>L. Gizzi, K. Cassou, D. Papadopoulos </a:t>
            </a:r>
          </a:p>
          <a:p>
            <a:r>
              <a:rPr lang="en-GB" dirty="0"/>
              <a:t>with Amplitude and Thales </a:t>
            </a:r>
          </a:p>
        </p:txBody>
      </p:sp>
    </p:spTree>
    <p:extLst>
      <p:ext uri="{BB962C8B-B14F-4D97-AF65-F5344CB8AC3E}">
        <p14:creationId xmlns:p14="http://schemas.microsoft.com/office/powerpoint/2010/main" val="224765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A68B7-9AD8-5763-5751-B321E52E8A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C673B2-967A-D916-5631-4ECBC29ACA44}"/>
              </a:ext>
            </a:extLst>
          </p:cNvPr>
          <p:cNvSpPr>
            <a:spLocks noGrp="1"/>
          </p:cNvSpPr>
          <p:nvPr>
            <p:ph type="title"/>
          </p:nvPr>
        </p:nvSpPr>
        <p:spPr/>
        <p:txBody>
          <a:bodyPr/>
          <a:lstStyle/>
          <a:p>
            <a:r>
              <a:rPr lang="en-GB" dirty="0"/>
              <a:t>Informations</a:t>
            </a:r>
          </a:p>
        </p:txBody>
      </p:sp>
      <p:sp>
        <p:nvSpPr>
          <p:cNvPr id="4" name="Slide Number Placeholder 3">
            <a:extLst>
              <a:ext uri="{FF2B5EF4-FFF2-40B4-BE49-F238E27FC236}">
                <a16:creationId xmlns:a16="http://schemas.microsoft.com/office/drawing/2014/main" id="{BE323BAB-D770-8B65-CB6B-B56D3C92B430}"/>
              </a:ext>
            </a:extLst>
          </p:cNvPr>
          <p:cNvSpPr>
            <a:spLocks noGrp="1"/>
          </p:cNvSpPr>
          <p:nvPr>
            <p:ph type="sldNum" sz="quarter" idx="12"/>
          </p:nvPr>
        </p:nvSpPr>
        <p:spPr/>
        <p:txBody>
          <a:bodyPr/>
          <a:lstStyle/>
          <a:p>
            <a:fld id="{3A3A6714-3D1F-4857-9904-D935B84167FA}" type="slidenum">
              <a:rPr lang="en-GB" smtClean="0"/>
              <a:pPr/>
              <a:t>2</a:t>
            </a:fld>
            <a:endParaRPr lang="en-GB"/>
          </a:p>
        </p:txBody>
      </p:sp>
      <p:sp>
        <p:nvSpPr>
          <p:cNvPr id="5" name="Footer Placeholder 4">
            <a:extLst>
              <a:ext uri="{FF2B5EF4-FFF2-40B4-BE49-F238E27FC236}">
                <a16:creationId xmlns:a16="http://schemas.microsoft.com/office/drawing/2014/main" id="{DAC626CA-8EF9-20DB-19F5-185AA22D5224}"/>
              </a:ext>
            </a:extLst>
          </p:cNvPr>
          <p:cNvSpPr>
            <a:spLocks noGrp="1"/>
          </p:cNvSpPr>
          <p:nvPr>
            <p:ph type="ftr" sz="quarter" idx="13"/>
          </p:nvPr>
        </p:nvSpPr>
        <p:spPr/>
        <p:txBody>
          <a:bodyPr/>
          <a:lstStyle/>
          <a:p>
            <a:pPr algn="l"/>
            <a:r>
              <a:rPr lang="en-GB"/>
              <a:t>Insert author and occasion</a:t>
            </a:r>
          </a:p>
        </p:txBody>
      </p:sp>
      <p:pic>
        <p:nvPicPr>
          <p:cNvPr id="7" name="Image 6" descr="Une image contenant texte, Police, capture d’écran, ligne&#10;&#10;Le contenu généré par l’IA peut être incorrect.">
            <a:extLst>
              <a:ext uri="{FF2B5EF4-FFF2-40B4-BE49-F238E27FC236}">
                <a16:creationId xmlns:a16="http://schemas.microsoft.com/office/drawing/2014/main" id="{7391231C-99B1-E692-F7DE-7AACE9996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23830"/>
            <a:ext cx="10079302" cy="1383243"/>
          </a:xfrm>
          <a:prstGeom prst="rect">
            <a:avLst/>
          </a:prstGeom>
        </p:spPr>
      </p:pic>
      <p:sp>
        <p:nvSpPr>
          <p:cNvPr id="8" name="Rectangle 7">
            <a:extLst>
              <a:ext uri="{FF2B5EF4-FFF2-40B4-BE49-F238E27FC236}">
                <a16:creationId xmlns:a16="http://schemas.microsoft.com/office/drawing/2014/main" id="{1D85916C-C573-804D-097F-208FB30F012B}"/>
              </a:ext>
            </a:extLst>
          </p:cNvPr>
          <p:cNvSpPr/>
          <p:nvPr/>
        </p:nvSpPr>
        <p:spPr>
          <a:xfrm>
            <a:off x="1013791" y="2713383"/>
            <a:ext cx="5188226" cy="248478"/>
          </a:xfrm>
          <a:prstGeom prst="rect">
            <a:avLst/>
          </a:prstGeom>
          <a:solidFill>
            <a:srgbClr val="FFC000">
              <a:alpha val="2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A135F13-97EA-B246-1C82-BCA7F3CCEBD8}"/>
              </a:ext>
            </a:extLst>
          </p:cNvPr>
          <p:cNvSpPr/>
          <p:nvPr/>
        </p:nvSpPr>
        <p:spPr>
          <a:xfrm>
            <a:off x="6418675" y="2972554"/>
            <a:ext cx="4298944" cy="259743"/>
          </a:xfrm>
          <a:prstGeom prst="rect">
            <a:avLst/>
          </a:prstGeom>
          <a:solidFill>
            <a:srgbClr val="FFC000">
              <a:alpha val="2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space réservé du contenu 10">
            <a:extLst>
              <a:ext uri="{FF2B5EF4-FFF2-40B4-BE49-F238E27FC236}">
                <a16:creationId xmlns:a16="http://schemas.microsoft.com/office/drawing/2014/main" id="{26F0CD2B-48BD-36EE-8649-1A5D7F7C9A3F}"/>
              </a:ext>
            </a:extLst>
          </p:cNvPr>
          <p:cNvSpPr>
            <a:spLocks noGrp="1"/>
          </p:cNvSpPr>
          <p:nvPr>
            <p:ph idx="1"/>
          </p:nvPr>
        </p:nvSpPr>
        <p:spPr>
          <a:xfrm>
            <a:off x="838200" y="3982924"/>
            <a:ext cx="10079302" cy="2194039"/>
          </a:xfrm>
        </p:spPr>
        <p:txBody>
          <a:bodyPr>
            <a:normAutofit/>
          </a:bodyPr>
          <a:lstStyle/>
          <a:p>
            <a:pPr>
              <a:buFontTx/>
              <a:buChar char="-"/>
            </a:pPr>
            <a:r>
              <a:rPr lang="en-GB" sz="2000" dirty="0"/>
              <a:t>Femtosecond multi-100 TW CPA  laser driver  operating at ≥ 20 Hz reaching 24/7 operation for user beam delivery with a correct uptime is a huge challenge </a:t>
            </a:r>
          </a:p>
          <a:p>
            <a:pPr>
              <a:buFontTx/>
              <a:buChar char="-"/>
            </a:pPr>
            <a:r>
              <a:rPr lang="en-GB" sz="2000" dirty="0"/>
              <a:t>No current laser system complying </a:t>
            </a:r>
          </a:p>
        </p:txBody>
      </p:sp>
    </p:spTree>
    <p:extLst>
      <p:ext uri="{BB962C8B-B14F-4D97-AF65-F5344CB8AC3E}">
        <p14:creationId xmlns:p14="http://schemas.microsoft.com/office/powerpoint/2010/main" val="271200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267C185-D763-56AB-4F92-2CD419A6BBE0}"/>
              </a:ext>
            </a:extLst>
          </p:cNvPr>
          <p:cNvSpPr>
            <a:spLocks noGrp="1"/>
          </p:cNvSpPr>
          <p:nvPr>
            <p:ph type="sldNum" sz="quarter" idx="12"/>
          </p:nvPr>
        </p:nvSpPr>
        <p:spPr/>
        <p:txBody>
          <a:bodyPr/>
          <a:lstStyle/>
          <a:p>
            <a:fld id="{3A3A6714-3D1F-4857-9904-D935B84167FA}" type="slidenum">
              <a:rPr lang="en-GB" smtClean="0"/>
              <a:pPr/>
              <a:t>3</a:t>
            </a:fld>
            <a:endParaRPr lang="en-GB"/>
          </a:p>
        </p:txBody>
      </p:sp>
      <p:sp>
        <p:nvSpPr>
          <p:cNvPr id="4" name="Titre 3">
            <a:extLst>
              <a:ext uri="{FF2B5EF4-FFF2-40B4-BE49-F238E27FC236}">
                <a16:creationId xmlns:a16="http://schemas.microsoft.com/office/drawing/2014/main" id="{81CBC78F-8382-E2A8-FB2D-B5B65F862723}"/>
              </a:ext>
            </a:extLst>
          </p:cNvPr>
          <p:cNvSpPr>
            <a:spLocks noGrp="1"/>
          </p:cNvSpPr>
          <p:nvPr>
            <p:ph type="title"/>
          </p:nvPr>
        </p:nvSpPr>
        <p:spPr/>
        <p:txBody>
          <a:bodyPr/>
          <a:lstStyle/>
          <a:p>
            <a:r>
              <a:rPr lang="en-GB" dirty="0"/>
              <a:t>WP and tasks</a:t>
            </a:r>
          </a:p>
        </p:txBody>
      </p:sp>
      <p:sp>
        <p:nvSpPr>
          <p:cNvPr id="5" name="Espace réservé du pied de page 4">
            <a:extLst>
              <a:ext uri="{FF2B5EF4-FFF2-40B4-BE49-F238E27FC236}">
                <a16:creationId xmlns:a16="http://schemas.microsoft.com/office/drawing/2014/main" id="{F5443F9C-FFC5-DB21-ED59-735FA6752947}"/>
              </a:ext>
            </a:extLst>
          </p:cNvPr>
          <p:cNvSpPr>
            <a:spLocks noGrp="1"/>
          </p:cNvSpPr>
          <p:nvPr>
            <p:ph type="ftr" sz="quarter" idx="13"/>
          </p:nvPr>
        </p:nvSpPr>
        <p:spPr/>
        <p:txBody>
          <a:bodyPr/>
          <a:lstStyle/>
          <a:p>
            <a:pPr algn="l"/>
            <a:r>
              <a:rPr lang="en-GB"/>
              <a:t>Insert author and occasion</a:t>
            </a:r>
          </a:p>
        </p:txBody>
      </p:sp>
      <p:pic>
        <p:nvPicPr>
          <p:cNvPr id="7" name="Image 6" descr="Une image contenant texte, Police, capture d’écran, noir et blanc&#10;&#10;Le contenu généré par l’IA peut être incorrect.">
            <a:extLst>
              <a:ext uri="{FF2B5EF4-FFF2-40B4-BE49-F238E27FC236}">
                <a16:creationId xmlns:a16="http://schemas.microsoft.com/office/drawing/2014/main" id="{E9CA95C0-E378-FCF0-1C93-BB7B8050F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35" y="1378103"/>
            <a:ext cx="10445129" cy="2719561"/>
          </a:xfrm>
          <a:prstGeom prst="rect">
            <a:avLst/>
          </a:prstGeom>
        </p:spPr>
      </p:pic>
      <p:sp>
        <p:nvSpPr>
          <p:cNvPr id="8" name="Content Placeholder 1">
            <a:extLst>
              <a:ext uri="{FF2B5EF4-FFF2-40B4-BE49-F238E27FC236}">
                <a16:creationId xmlns:a16="http://schemas.microsoft.com/office/drawing/2014/main" id="{88304842-092D-C7E0-C2DC-C875ABFC7C4D}"/>
              </a:ext>
            </a:extLst>
          </p:cNvPr>
          <p:cNvSpPr>
            <a:spLocks noGrp="1"/>
          </p:cNvSpPr>
          <p:nvPr>
            <p:ph idx="1"/>
          </p:nvPr>
        </p:nvSpPr>
        <p:spPr>
          <a:xfrm>
            <a:off x="1413320" y="4232129"/>
            <a:ext cx="9409577" cy="2063740"/>
          </a:xfrm>
        </p:spPr>
        <p:txBody>
          <a:bodyPr>
            <a:normAutofit/>
          </a:bodyPr>
          <a:lstStyle/>
          <a:p>
            <a:pPr marL="0" indent="0">
              <a:buNone/>
            </a:pPr>
            <a:r>
              <a:rPr lang="en-GB" sz="1800" b="1" dirty="0">
                <a:solidFill>
                  <a:schemeClr val="accent2"/>
                </a:solidFill>
              </a:rPr>
              <a:t>Last minute change in the WP14 organisation, F. Mathieu left CNRS for new adventures</a:t>
            </a:r>
            <a:r>
              <a:rPr lang="en-GB" sz="1800" dirty="0"/>
              <a:t>.</a:t>
            </a:r>
          </a:p>
          <a:p>
            <a:pPr>
              <a:buFontTx/>
              <a:buChar char="-"/>
            </a:pPr>
            <a:r>
              <a:rPr lang="en-GB" sz="1800" dirty="0"/>
              <a:t>Re-organisation of the WP14 has to be discussed between remaining partner in WP10 to WP14</a:t>
            </a:r>
          </a:p>
          <a:p>
            <a:pPr>
              <a:buFontTx/>
              <a:buChar char="-"/>
            </a:pPr>
            <a:r>
              <a:rPr lang="en-GB" sz="1800" dirty="0"/>
              <a:t>CNRS/ LULI will only contribute to wavefront stabilisation R&amp;D </a:t>
            </a:r>
          </a:p>
          <a:p>
            <a:pPr>
              <a:buFontTx/>
              <a:buChar char="-"/>
            </a:pPr>
            <a:r>
              <a:rPr lang="en-GB" sz="1800" dirty="0"/>
              <a:t>System engineering  in task14.1 is looking for a new coordinator. </a:t>
            </a:r>
          </a:p>
          <a:p>
            <a:pPr>
              <a:buFontTx/>
              <a:buChar char="-"/>
            </a:pPr>
            <a:r>
              <a:rPr lang="en-GB" sz="1800" dirty="0"/>
              <a:t>IJClab will support more than initially plan in 14.2 supporting CNR-INO</a:t>
            </a:r>
          </a:p>
          <a:p>
            <a:pPr marL="0" indent="0">
              <a:buNone/>
            </a:pPr>
            <a:endParaRPr lang="en-GB" sz="1800" dirty="0"/>
          </a:p>
        </p:txBody>
      </p:sp>
      <p:sp>
        <p:nvSpPr>
          <p:cNvPr id="9" name="Rectangle 8">
            <a:extLst>
              <a:ext uri="{FF2B5EF4-FFF2-40B4-BE49-F238E27FC236}">
                <a16:creationId xmlns:a16="http://schemas.microsoft.com/office/drawing/2014/main" id="{BADFDCDF-D0A9-BAA7-8D28-7CCADA6878F2}"/>
              </a:ext>
            </a:extLst>
          </p:cNvPr>
          <p:cNvSpPr/>
          <p:nvPr/>
        </p:nvSpPr>
        <p:spPr>
          <a:xfrm>
            <a:off x="956930" y="1423137"/>
            <a:ext cx="10281684" cy="1043616"/>
          </a:xfrm>
          <a:prstGeom prst="rect">
            <a:avLst/>
          </a:prstGeom>
          <a:solidFill>
            <a:schemeClr val="accent2">
              <a:alpha val="1515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306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10EEEE8-0A71-C798-C276-F7DF39C05925}"/>
              </a:ext>
            </a:extLst>
          </p:cNvPr>
          <p:cNvSpPr>
            <a:spLocks noGrp="1"/>
          </p:cNvSpPr>
          <p:nvPr>
            <p:ph type="sldNum" sz="quarter" idx="12"/>
          </p:nvPr>
        </p:nvSpPr>
        <p:spPr/>
        <p:txBody>
          <a:bodyPr/>
          <a:lstStyle/>
          <a:p>
            <a:fld id="{3A3A6714-3D1F-4857-9904-D935B84167FA}" type="slidenum">
              <a:rPr lang="en-GB" smtClean="0"/>
              <a:pPr/>
              <a:t>4</a:t>
            </a:fld>
            <a:endParaRPr lang="en-GB"/>
          </a:p>
        </p:txBody>
      </p:sp>
      <p:sp>
        <p:nvSpPr>
          <p:cNvPr id="4" name="Titre 3">
            <a:extLst>
              <a:ext uri="{FF2B5EF4-FFF2-40B4-BE49-F238E27FC236}">
                <a16:creationId xmlns:a16="http://schemas.microsoft.com/office/drawing/2014/main" id="{09714E57-909F-19A6-EF2A-2C24F78274FF}"/>
              </a:ext>
            </a:extLst>
          </p:cNvPr>
          <p:cNvSpPr>
            <a:spLocks noGrp="1"/>
          </p:cNvSpPr>
          <p:nvPr>
            <p:ph type="title"/>
          </p:nvPr>
        </p:nvSpPr>
        <p:spPr/>
        <p:txBody>
          <a:bodyPr/>
          <a:lstStyle/>
          <a:p>
            <a:r>
              <a:rPr lang="en-GB" dirty="0"/>
              <a:t>Deliverables and Milestones </a:t>
            </a:r>
          </a:p>
        </p:txBody>
      </p:sp>
      <p:sp>
        <p:nvSpPr>
          <p:cNvPr id="5" name="Espace réservé du pied de page 4">
            <a:extLst>
              <a:ext uri="{FF2B5EF4-FFF2-40B4-BE49-F238E27FC236}">
                <a16:creationId xmlns:a16="http://schemas.microsoft.com/office/drawing/2014/main" id="{4F93FADF-1B05-A5A1-4144-A8D4D0D96195}"/>
              </a:ext>
            </a:extLst>
          </p:cNvPr>
          <p:cNvSpPr>
            <a:spLocks noGrp="1"/>
          </p:cNvSpPr>
          <p:nvPr>
            <p:ph type="ftr" sz="quarter" idx="13"/>
          </p:nvPr>
        </p:nvSpPr>
        <p:spPr/>
        <p:txBody>
          <a:bodyPr/>
          <a:lstStyle/>
          <a:p>
            <a:pPr algn="l"/>
            <a:r>
              <a:rPr lang="en-GB"/>
              <a:t>Insert author and occasion</a:t>
            </a:r>
          </a:p>
        </p:txBody>
      </p:sp>
      <p:graphicFrame>
        <p:nvGraphicFramePr>
          <p:cNvPr id="6" name="Table 6">
            <a:extLst>
              <a:ext uri="{FF2B5EF4-FFF2-40B4-BE49-F238E27FC236}">
                <a16:creationId xmlns:a16="http://schemas.microsoft.com/office/drawing/2014/main" id="{5E3431DC-B808-DDA2-F4BE-15FD2B73AC94}"/>
              </a:ext>
            </a:extLst>
          </p:cNvPr>
          <p:cNvGraphicFramePr>
            <a:graphicFrameLocks noGrp="1"/>
          </p:cNvGraphicFramePr>
          <p:nvPr>
            <p:extLst>
              <p:ext uri="{D42A27DB-BD31-4B8C-83A1-F6EECF244321}">
                <p14:modId xmlns:p14="http://schemas.microsoft.com/office/powerpoint/2010/main" val="1372317369"/>
              </p:ext>
            </p:extLst>
          </p:nvPr>
        </p:nvGraphicFramePr>
        <p:xfrm>
          <a:off x="565556" y="2897970"/>
          <a:ext cx="10735597" cy="1099167"/>
        </p:xfrm>
        <a:graphic>
          <a:graphicData uri="http://schemas.openxmlformats.org/drawingml/2006/table">
            <a:tbl>
              <a:tblPr/>
              <a:tblGrid>
                <a:gridCol w="1341950">
                  <a:extLst>
                    <a:ext uri="{9D8B030D-6E8A-4147-A177-3AD203B41FA5}">
                      <a16:colId xmlns:a16="http://schemas.microsoft.com/office/drawing/2014/main" val="3227469525"/>
                    </a:ext>
                  </a:extLst>
                </a:gridCol>
                <a:gridCol w="1341950">
                  <a:extLst>
                    <a:ext uri="{9D8B030D-6E8A-4147-A177-3AD203B41FA5}">
                      <a16:colId xmlns:a16="http://schemas.microsoft.com/office/drawing/2014/main" val="666579255"/>
                    </a:ext>
                  </a:extLst>
                </a:gridCol>
                <a:gridCol w="3491586">
                  <a:extLst>
                    <a:ext uri="{9D8B030D-6E8A-4147-A177-3AD203B41FA5}">
                      <a16:colId xmlns:a16="http://schemas.microsoft.com/office/drawing/2014/main" val="2295517790"/>
                    </a:ext>
                  </a:extLst>
                </a:gridCol>
                <a:gridCol w="1318437">
                  <a:extLst>
                    <a:ext uri="{9D8B030D-6E8A-4147-A177-3AD203B41FA5}">
                      <a16:colId xmlns:a16="http://schemas.microsoft.com/office/drawing/2014/main" val="2412158201"/>
                    </a:ext>
                  </a:extLst>
                </a:gridCol>
                <a:gridCol w="1222840">
                  <a:extLst>
                    <a:ext uri="{9D8B030D-6E8A-4147-A177-3AD203B41FA5}">
                      <a16:colId xmlns:a16="http://schemas.microsoft.com/office/drawing/2014/main" val="623087977"/>
                    </a:ext>
                  </a:extLst>
                </a:gridCol>
                <a:gridCol w="850747">
                  <a:extLst>
                    <a:ext uri="{9D8B030D-6E8A-4147-A177-3AD203B41FA5}">
                      <a16:colId xmlns:a16="http://schemas.microsoft.com/office/drawing/2014/main" val="388040306"/>
                    </a:ext>
                  </a:extLst>
                </a:gridCol>
                <a:gridCol w="739338">
                  <a:extLst>
                    <a:ext uri="{9D8B030D-6E8A-4147-A177-3AD203B41FA5}">
                      <a16:colId xmlns:a16="http://schemas.microsoft.com/office/drawing/2014/main" val="3620971172"/>
                    </a:ext>
                  </a:extLst>
                </a:gridCol>
                <a:gridCol w="428749">
                  <a:extLst>
                    <a:ext uri="{9D8B030D-6E8A-4147-A177-3AD203B41FA5}">
                      <a16:colId xmlns:a16="http://schemas.microsoft.com/office/drawing/2014/main" val="3126737916"/>
                    </a:ext>
                  </a:extLst>
                </a:gridCol>
              </a:tblGrid>
              <a:tr h="171096">
                <a:tc>
                  <a:txBody>
                    <a:bodyPr/>
                    <a:lstStyle/>
                    <a:p>
                      <a:pPr>
                        <a:spcAft>
                          <a:spcPts val="0"/>
                        </a:spcAft>
                      </a:pPr>
                      <a:r>
                        <a:rPr lang="en-GB" sz="1100" b="1" dirty="0">
                          <a:effectLst/>
                          <a:latin typeface="Calibri" panose="020F0502020204030204" pitchFamily="34" charset="0"/>
                        </a:rPr>
                        <a:t>Deliverable</a:t>
                      </a:r>
                    </a:p>
                  </a:txBody>
                  <a:tcPr marL="5013" marR="5013" marT="5013" marB="5013" anchor="ctr">
                    <a:lnL w="12700" cap="flat" cmpd="sng" algn="ctr">
                      <a:solidFill>
                        <a:srgbClr val="A0A3AA"/>
                      </a:solidFill>
                      <a:prstDash val="solid"/>
                      <a:round/>
                      <a:headEnd type="none" w="med" len="med"/>
                      <a:tailEnd type="none" w="med" len="med"/>
                    </a:lnL>
                    <a:lnR w="12700" cap="flat" cmpd="sng" algn="ctr">
                      <a:solidFill>
                        <a:srgbClr val="A0A3AA"/>
                      </a:solidFill>
                      <a:prstDash val="solid"/>
                      <a:round/>
                      <a:headEnd type="none" w="med" len="med"/>
                      <a:tailEnd type="none" w="med" len="med"/>
                    </a:lnR>
                    <a:lnT w="12700" cap="flat" cmpd="sng" algn="ctr">
                      <a:solidFill>
                        <a:srgbClr val="9043AB"/>
                      </a:solidFill>
                      <a:prstDash val="solid"/>
                      <a:round/>
                      <a:headEnd type="none" w="med" len="med"/>
                      <a:tailEnd type="none" w="med" len="med"/>
                    </a:lnT>
                    <a:lnB w="12700" cap="flat" cmpd="sng" algn="ctr">
                      <a:solidFill>
                        <a:srgbClr val="A0A3AA"/>
                      </a:solidFill>
                      <a:prstDash val="solid"/>
                      <a:round/>
                      <a:headEnd type="none" w="med" len="med"/>
                      <a:tailEnd type="none" w="med" len="med"/>
                    </a:lnB>
                    <a:solidFill>
                      <a:srgbClr val="FFFFFF"/>
                    </a:solidFill>
                  </a:tcPr>
                </a:tc>
                <a:tc>
                  <a:txBody>
                    <a:bodyPr/>
                    <a:lstStyle/>
                    <a:p>
                      <a:pPr>
                        <a:spcAft>
                          <a:spcPts val="0"/>
                        </a:spcAft>
                      </a:pPr>
                      <a:r>
                        <a:rPr lang="en-GB" sz="1100" b="1" dirty="0">
                          <a:effectLst/>
                          <a:latin typeface="Calibri" panose="020F0502020204030204" pitchFamily="34" charset="0"/>
                        </a:rPr>
                        <a:t>DL name</a:t>
                      </a:r>
                    </a:p>
                  </a:txBody>
                  <a:tcPr marL="5013" marR="5013" marT="5013" marB="5013" anchor="ctr">
                    <a:lnL w="12700" cap="flat" cmpd="sng" algn="ctr">
                      <a:solidFill>
                        <a:srgbClr val="A0A3AA"/>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dirty="0">
                          <a:effectLst/>
                          <a:latin typeface="Calibri" panose="020F0502020204030204" pitchFamily="34" charset="0"/>
                        </a:rPr>
                        <a:t>Related WP(s)</a:t>
                      </a:r>
                    </a:p>
                  </a:txBody>
                  <a:tcPr marL="5013" marR="5013" marT="5013" marB="5013"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Due date (in month)</a:t>
                      </a:r>
                    </a:p>
                  </a:txBody>
                  <a:tcPr marL="5013" marR="5013" marT="5013" marB="5013"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dirty="0">
                          <a:effectLst/>
                          <a:latin typeface="Calibri" panose="020F0502020204030204" pitchFamily="34" charset="0"/>
                        </a:rPr>
                        <a:t>Means of verification</a:t>
                      </a:r>
                    </a:p>
                  </a:txBody>
                  <a:tcPr marL="5013" marR="5013" marT="5013" marB="5013"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dirty="0">
                          <a:effectLst/>
                          <a:latin typeface="Calibri" panose="020F0502020204030204" pitchFamily="34" charset="0"/>
                        </a:rPr>
                        <a:t>Milestone No</a:t>
                      </a:r>
                    </a:p>
                  </a:txBody>
                  <a:tcPr marL="5013" marR="5013" marT="5013" marB="5013"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dirty="0">
                          <a:effectLst/>
                          <a:latin typeface="Calibri" panose="020F0502020204030204" pitchFamily="34" charset="0"/>
                        </a:rPr>
                        <a:t>Milestone name</a:t>
                      </a:r>
                    </a:p>
                  </a:txBody>
                  <a:tcPr marL="5013" marR="5013" marT="5013" marB="5013"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dirty="0">
                          <a:effectLst/>
                          <a:latin typeface="Calibri" panose="020F0502020204030204" pitchFamily="34" charset="0"/>
                        </a:rPr>
                        <a:t>Related WP(s)</a:t>
                      </a:r>
                    </a:p>
                  </a:txBody>
                  <a:tcPr marL="5013" marR="5013" marT="5013" marB="5013"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extLst>
                  <a:ext uri="{0D108BD9-81ED-4DB2-BD59-A6C34878D82A}">
                    <a16:rowId xmlns:a16="http://schemas.microsoft.com/office/drawing/2014/main" val="2487282769"/>
                  </a:ext>
                </a:extLst>
              </a:tr>
              <a:tr h="171096">
                <a:tc>
                  <a:txBody>
                    <a:bodyPr/>
                    <a:lstStyle/>
                    <a:p>
                      <a:pPr>
                        <a:spcAft>
                          <a:spcPts val="0"/>
                        </a:spcAft>
                      </a:pPr>
                      <a:r>
                        <a:rPr lang="en-IT" sz="1100" b="1">
                          <a:effectLst/>
                          <a:latin typeface="Calibri" panose="020F0502020204030204" pitchFamily="34" charset="0"/>
                        </a:rPr>
                        <a:t>14.3 </a:t>
                      </a:r>
                    </a:p>
                  </a:txBody>
                  <a:tcPr marL="4268" marR="4268" marT="4268" marB="4268" anchor="ctr">
                    <a:lnL w="12700" cap="flat" cmpd="sng" algn="ctr">
                      <a:solidFill>
                        <a:srgbClr val="A0A3AA"/>
                      </a:solidFill>
                      <a:prstDash val="solid"/>
                      <a:round/>
                      <a:headEnd type="none" w="med" len="med"/>
                      <a:tailEnd type="none" w="med" len="med"/>
                    </a:lnL>
                    <a:lnR w="12700" cap="flat" cmpd="sng" algn="ctr">
                      <a:solidFill>
                        <a:srgbClr val="A0A3AA"/>
                      </a:solidFill>
                      <a:prstDash val="solid"/>
                      <a:round/>
                      <a:headEnd type="none" w="med" len="med"/>
                      <a:tailEnd type="none" w="med" len="med"/>
                    </a:lnR>
                    <a:lnT w="12700" cap="flat" cmpd="sng" algn="ctr">
                      <a:solidFill>
                        <a:srgbClr val="A0A3AA"/>
                      </a:solidFill>
                      <a:prstDash val="solid"/>
                      <a:round/>
                      <a:headEnd type="none" w="med" len="med"/>
                      <a:tailEnd type="none" w="med" len="med"/>
                    </a:lnT>
                    <a:lnB w="12700" cap="flat" cmpd="sng" algn="ctr">
                      <a:solidFill>
                        <a:srgbClr val="A0A3AA"/>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D14.2.2 </a:t>
                      </a:r>
                    </a:p>
                  </a:txBody>
                  <a:tcPr marL="4268" marR="4268" marT="4268" marB="4268" anchor="ctr">
                    <a:lnL w="12700" cap="flat" cmpd="sng" algn="ctr">
                      <a:solidFill>
                        <a:srgbClr val="A0A3AA"/>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US" sz="1100" b="1">
                          <a:effectLst/>
                          <a:latin typeface="Calibri" panose="020F0502020204030204" pitchFamily="34" charset="0"/>
                        </a:rPr>
                        <a:t>Report on overall laser architecture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IT" sz="1100" b="1">
                          <a:effectLst/>
                          <a:latin typeface="Calibri" panose="020F0502020204030204" pitchFamily="34" charset="0"/>
                        </a:rPr>
                        <a:t>14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CNRS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R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SEN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IT" sz="1100" b="1">
                          <a:effectLst/>
                          <a:latin typeface="Calibri" panose="020F0502020204030204" pitchFamily="34" charset="0"/>
                        </a:rPr>
                        <a:t>40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extLst>
                  <a:ext uri="{0D108BD9-81ED-4DB2-BD59-A6C34878D82A}">
                    <a16:rowId xmlns:a16="http://schemas.microsoft.com/office/drawing/2014/main" val="4063259704"/>
                  </a:ext>
                </a:extLst>
              </a:tr>
              <a:tr h="171096">
                <a:tc>
                  <a:txBody>
                    <a:bodyPr/>
                    <a:lstStyle/>
                    <a:p>
                      <a:pPr>
                        <a:spcAft>
                          <a:spcPts val="0"/>
                        </a:spcAft>
                      </a:pPr>
                      <a:r>
                        <a:rPr lang="en-IT" sz="1100" b="1">
                          <a:effectLst/>
                          <a:latin typeface="Calibri" panose="020F0502020204030204" pitchFamily="34" charset="0"/>
                        </a:rPr>
                        <a:t>14.4 </a:t>
                      </a:r>
                    </a:p>
                  </a:txBody>
                  <a:tcPr marL="4268" marR="4268" marT="4268" marB="4268" anchor="ctr">
                    <a:lnL w="12700" cap="flat" cmpd="sng" algn="ctr">
                      <a:solidFill>
                        <a:srgbClr val="C09EAA"/>
                      </a:solidFill>
                      <a:prstDash val="solid"/>
                      <a:round/>
                      <a:headEnd type="none" w="med" len="med"/>
                      <a:tailEnd type="none" w="med" len="med"/>
                    </a:lnL>
                    <a:lnR w="12700" cap="flat" cmpd="sng" algn="ctr">
                      <a:solidFill>
                        <a:srgbClr val="C09EAA"/>
                      </a:solidFill>
                      <a:prstDash val="solid"/>
                      <a:round/>
                      <a:headEnd type="none" w="med" len="med"/>
                      <a:tailEnd type="none" w="med" len="med"/>
                    </a:lnR>
                    <a:lnT w="12700" cap="flat" cmpd="sng" algn="ctr">
                      <a:solidFill>
                        <a:srgbClr val="A0A3AA"/>
                      </a:solidFill>
                      <a:prstDash val="solid"/>
                      <a:round/>
                      <a:headEnd type="none" w="med" len="med"/>
                      <a:tailEnd type="none" w="med" len="med"/>
                    </a:lnT>
                    <a:lnB w="12700" cap="flat" cmpd="sng" algn="ctr">
                      <a:solidFill>
                        <a:srgbClr val="C09EAA"/>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D14.3.1 </a:t>
                      </a:r>
                    </a:p>
                  </a:txBody>
                  <a:tcPr marL="4268" marR="4268" marT="4268" marB="4268" anchor="ctr">
                    <a:lnL w="12700" cap="flat" cmpd="sng" algn="ctr">
                      <a:solidFill>
                        <a:srgbClr val="C09EAA"/>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US" sz="1100" b="1">
                          <a:effectLst/>
                          <a:latin typeface="Calibri" panose="020F0502020204030204" pitchFamily="34" charset="0"/>
                        </a:rPr>
                        <a:t>Report on subsystems for operation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IT" sz="1100" b="1">
                          <a:effectLst/>
                          <a:latin typeface="Calibri" panose="020F0502020204030204" pitchFamily="34" charset="0"/>
                        </a:rPr>
                        <a:t>14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CNRS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R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SEN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IT" sz="1100" b="1">
                          <a:effectLst/>
                          <a:latin typeface="Calibri" panose="020F0502020204030204" pitchFamily="34" charset="0"/>
                        </a:rPr>
                        <a:t>43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extLst>
                  <a:ext uri="{0D108BD9-81ED-4DB2-BD59-A6C34878D82A}">
                    <a16:rowId xmlns:a16="http://schemas.microsoft.com/office/drawing/2014/main" val="1270938214"/>
                  </a:ext>
                </a:extLst>
              </a:tr>
              <a:tr h="233869">
                <a:tc>
                  <a:txBody>
                    <a:bodyPr/>
                    <a:lstStyle/>
                    <a:p>
                      <a:pPr>
                        <a:spcAft>
                          <a:spcPts val="0"/>
                        </a:spcAft>
                      </a:pPr>
                      <a:r>
                        <a:rPr lang="en-IT" sz="1100" b="1">
                          <a:effectLst/>
                          <a:latin typeface="Calibri" panose="020F0502020204030204" pitchFamily="34" charset="0"/>
                        </a:rPr>
                        <a:t>14.5 </a:t>
                      </a:r>
                    </a:p>
                  </a:txBody>
                  <a:tcPr marL="4268" marR="4268" marT="4268" marB="4268" anchor="ctr">
                    <a:lnL w="12700" cap="flat" cmpd="sng" algn="ctr">
                      <a:solidFill>
                        <a:srgbClr val="D0E0AA"/>
                      </a:solidFill>
                      <a:prstDash val="solid"/>
                      <a:round/>
                      <a:headEnd type="none" w="med" len="med"/>
                      <a:tailEnd type="none" w="med" len="med"/>
                    </a:lnL>
                    <a:lnR w="12700" cap="flat" cmpd="sng" algn="ctr">
                      <a:solidFill>
                        <a:srgbClr val="D0E0AA"/>
                      </a:solidFill>
                      <a:prstDash val="solid"/>
                      <a:round/>
                      <a:headEnd type="none" w="med" len="med"/>
                      <a:tailEnd type="none" w="med" len="med"/>
                    </a:lnR>
                    <a:lnT w="12700" cap="flat" cmpd="sng" algn="ctr">
                      <a:solidFill>
                        <a:srgbClr val="C09EAA"/>
                      </a:solidFill>
                      <a:prstDash val="solid"/>
                      <a:round/>
                      <a:headEnd type="none" w="med" len="med"/>
                      <a:tailEnd type="none" w="med" len="med"/>
                    </a:lnT>
                    <a:lnB w="12700" cap="flat" cmpd="sng" algn="ctr">
                      <a:solidFill>
                        <a:srgbClr val="D0E0AA"/>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D14.3.2 </a:t>
                      </a:r>
                    </a:p>
                  </a:txBody>
                  <a:tcPr marL="4268" marR="4268" marT="4268" marB="4268" anchor="ctr">
                    <a:lnL w="12700" cap="flat" cmpd="sng" algn="ctr">
                      <a:solidFill>
                        <a:srgbClr val="D0E0AA"/>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US" sz="1100" b="1" dirty="0">
                          <a:effectLst/>
                          <a:latin typeface="Calibri" panose="020F0502020204030204" pitchFamily="34" charset="0"/>
                        </a:rPr>
                        <a:t>Report on architecture of a focal spot </a:t>
                      </a:r>
                      <a:r>
                        <a:rPr lang="en-US" sz="1100" b="1" dirty="0" err="1">
                          <a:effectLst/>
                          <a:latin typeface="Calibri" panose="020F0502020204030204" pitchFamily="34" charset="0"/>
                        </a:rPr>
                        <a:t>stabilisation</a:t>
                      </a:r>
                      <a:r>
                        <a:rPr lang="en-US" sz="1100" b="1" dirty="0">
                          <a:effectLst/>
                          <a:latin typeface="Calibri" panose="020F0502020204030204" pitchFamily="34" charset="0"/>
                        </a:rPr>
                        <a:t> system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IT" sz="1100" b="1">
                          <a:effectLst/>
                          <a:latin typeface="Calibri" panose="020F0502020204030204" pitchFamily="34" charset="0"/>
                        </a:rPr>
                        <a:t>14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CNRS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R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PU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tc>
                  <a:txBody>
                    <a:bodyPr/>
                    <a:lstStyle/>
                    <a:p>
                      <a:pPr>
                        <a:spcAft>
                          <a:spcPts val="0"/>
                        </a:spcAft>
                      </a:pPr>
                      <a:r>
                        <a:rPr lang="en-IT" sz="1100" b="1" dirty="0">
                          <a:effectLst/>
                          <a:latin typeface="Calibri" panose="020F0502020204030204" pitchFamily="34" charset="0"/>
                        </a:rPr>
                        <a:t>46 </a:t>
                      </a:r>
                    </a:p>
                  </a:txBody>
                  <a:tcPr marL="4268" marR="4268" marT="4268" marB="4268" anchor="ctr">
                    <a:lnL w="12700" cap="flat" cmpd="sng" algn="ctr">
                      <a:solidFill>
                        <a:srgbClr val="D06A7C"/>
                      </a:solidFill>
                      <a:prstDash val="solid"/>
                      <a:round/>
                      <a:headEnd type="none" w="med" len="med"/>
                      <a:tailEnd type="none" w="med" len="med"/>
                    </a:lnL>
                    <a:lnR w="12700" cap="flat" cmpd="sng" algn="ctr">
                      <a:solidFill>
                        <a:srgbClr val="D06A7C"/>
                      </a:solidFill>
                      <a:prstDash val="solid"/>
                      <a:round/>
                      <a:headEnd type="none" w="med" len="med"/>
                      <a:tailEnd type="none" w="med" len="med"/>
                    </a:lnR>
                    <a:lnT w="12700" cap="flat" cmpd="sng" algn="ctr">
                      <a:solidFill>
                        <a:srgbClr val="D06A7C"/>
                      </a:solidFill>
                      <a:prstDash val="solid"/>
                      <a:round/>
                      <a:headEnd type="none" w="med" len="med"/>
                      <a:tailEnd type="none" w="med" len="med"/>
                    </a:lnT>
                    <a:lnB w="12700" cap="flat" cmpd="sng" algn="ctr">
                      <a:solidFill>
                        <a:srgbClr val="D06A7C"/>
                      </a:solidFill>
                      <a:prstDash val="solid"/>
                      <a:round/>
                      <a:headEnd type="none" w="med" len="med"/>
                      <a:tailEnd type="none" w="med" len="med"/>
                    </a:lnB>
                    <a:solidFill>
                      <a:srgbClr val="FFFFFF"/>
                    </a:solidFill>
                  </a:tcPr>
                </a:tc>
                <a:extLst>
                  <a:ext uri="{0D108BD9-81ED-4DB2-BD59-A6C34878D82A}">
                    <a16:rowId xmlns:a16="http://schemas.microsoft.com/office/drawing/2014/main" val="3691652152"/>
                  </a:ext>
                </a:extLst>
              </a:tr>
            </a:tbl>
          </a:graphicData>
        </a:graphic>
      </p:graphicFrame>
      <p:graphicFrame>
        <p:nvGraphicFramePr>
          <p:cNvPr id="7" name="Table 4">
            <a:extLst>
              <a:ext uri="{FF2B5EF4-FFF2-40B4-BE49-F238E27FC236}">
                <a16:creationId xmlns:a16="http://schemas.microsoft.com/office/drawing/2014/main" id="{A2E6C2CF-5728-96AD-4E98-3902B495F3BA}"/>
              </a:ext>
            </a:extLst>
          </p:cNvPr>
          <p:cNvGraphicFramePr>
            <a:graphicFrameLocks noGrp="1"/>
          </p:cNvGraphicFramePr>
          <p:nvPr>
            <p:extLst>
              <p:ext uri="{D42A27DB-BD31-4B8C-83A1-F6EECF244321}">
                <p14:modId xmlns:p14="http://schemas.microsoft.com/office/powerpoint/2010/main" val="2377577708"/>
              </p:ext>
            </p:extLst>
          </p:nvPr>
        </p:nvGraphicFramePr>
        <p:xfrm>
          <a:off x="565556" y="1405313"/>
          <a:ext cx="10735597" cy="1009208"/>
        </p:xfrm>
        <a:graphic>
          <a:graphicData uri="http://schemas.openxmlformats.org/drawingml/2006/table">
            <a:tbl>
              <a:tblPr/>
              <a:tblGrid>
                <a:gridCol w="2147119">
                  <a:extLst>
                    <a:ext uri="{9D8B030D-6E8A-4147-A177-3AD203B41FA5}">
                      <a16:colId xmlns:a16="http://schemas.microsoft.com/office/drawing/2014/main" val="312620355"/>
                    </a:ext>
                  </a:extLst>
                </a:gridCol>
                <a:gridCol w="5113865">
                  <a:extLst>
                    <a:ext uri="{9D8B030D-6E8A-4147-A177-3AD203B41FA5}">
                      <a16:colId xmlns:a16="http://schemas.microsoft.com/office/drawing/2014/main" val="311514547"/>
                    </a:ext>
                  </a:extLst>
                </a:gridCol>
                <a:gridCol w="966940">
                  <a:extLst>
                    <a:ext uri="{9D8B030D-6E8A-4147-A177-3AD203B41FA5}">
                      <a16:colId xmlns:a16="http://schemas.microsoft.com/office/drawing/2014/main" val="4033300551"/>
                    </a:ext>
                  </a:extLst>
                </a:gridCol>
                <a:gridCol w="1126327">
                  <a:extLst>
                    <a:ext uri="{9D8B030D-6E8A-4147-A177-3AD203B41FA5}">
                      <a16:colId xmlns:a16="http://schemas.microsoft.com/office/drawing/2014/main" val="954130083"/>
                    </a:ext>
                  </a:extLst>
                </a:gridCol>
                <a:gridCol w="1381346">
                  <a:extLst>
                    <a:ext uri="{9D8B030D-6E8A-4147-A177-3AD203B41FA5}">
                      <a16:colId xmlns:a16="http://schemas.microsoft.com/office/drawing/2014/main" val="2863160497"/>
                    </a:ext>
                  </a:extLst>
                </a:gridCol>
              </a:tblGrid>
              <a:tr h="354089">
                <a:tc>
                  <a:txBody>
                    <a:bodyPr/>
                    <a:lstStyle/>
                    <a:p>
                      <a:pPr>
                        <a:spcAft>
                          <a:spcPts val="0"/>
                        </a:spcAft>
                      </a:pPr>
                      <a:r>
                        <a:rPr lang="en-GB" sz="1100" b="1" dirty="0">
                          <a:effectLst/>
                          <a:latin typeface="Calibri" panose="020F0502020204030204" pitchFamily="34" charset="0"/>
                        </a:rPr>
                        <a:t>Milestone No</a:t>
                      </a:r>
                    </a:p>
                  </a:txBody>
                  <a:tcPr marL="5013" marR="5013" marT="5013" marB="50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Milestone name</a:t>
                      </a:r>
                    </a:p>
                  </a:txBody>
                  <a:tcPr marL="5013" marR="5013" marT="5013" marB="5013" anchor="ctr">
                    <a:lnL w="12700" cap="flat" cmpd="sng" algn="ctr">
                      <a:solidFill>
                        <a:srgbClr val="000000"/>
                      </a:solidFill>
                      <a:prstDash val="solid"/>
                      <a:round/>
                      <a:headEnd type="none" w="med" len="med"/>
                      <a:tailEnd type="none" w="med" len="med"/>
                    </a:lnL>
                    <a:lnR w="12700" cap="flat" cmpd="sng" algn="ctr">
                      <a:solidFill>
                        <a:srgbClr val="40DAE7"/>
                      </a:solidFill>
                      <a:prstDash val="solid"/>
                      <a:round/>
                      <a:headEnd type="none" w="med" len="med"/>
                      <a:tailEnd type="none" w="med" len="med"/>
                    </a:lnR>
                    <a:lnT w="12700" cap="flat" cmpd="sng" algn="ctr">
                      <a:solidFill>
                        <a:srgbClr val="40DAE7"/>
                      </a:solidFill>
                      <a:prstDash val="solid"/>
                      <a:round/>
                      <a:headEnd type="none" w="med" len="med"/>
                      <a:tailEnd type="none" w="med" len="med"/>
                    </a:lnT>
                    <a:lnB w="12700" cap="flat" cmpd="sng" algn="ctr">
                      <a:solidFill>
                        <a:srgbClr val="40DAE7"/>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Related WP(s)</a:t>
                      </a:r>
                    </a:p>
                  </a:txBody>
                  <a:tcPr marL="5013" marR="5013" marT="5013" marB="5013" anchor="ctr">
                    <a:lnL w="12700" cap="flat" cmpd="sng" algn="ctr">
                      <a:solidFill>
                        <a:srgbClr val="40DAE7"/>
                      </a:solidFill>
                      <a:prstDash val="solid"/>
                      <a:round/>
                      <a:headEnd type="none" w="med" len="med"/>
                      <a:tailEnd type="none" w="med" len="med"/>
                    </a:lnL>
                    <a:lnR w="12700" cap="flat" cmpd="sng" algn="ctr">
                      <a:solidFill>
                        <a:srgbClr val="C0FCE7"/>
                      </a:solidFill>
                      <a:prstDash val="solid"/>
                      <a:round/>
                      <a:headEnd type="none" w="med" len="med"/>
                      <a:tailEnd type="none" w="med" len="med"/>
                    </a:lnR>
                    <a:lnT w="12700" cap="flat" cmpd="sng" algn="ctr">
                      <a:solidFill>
                        <a:srgbClr val="C0FCE7"/>
                      </a:solidFill>
                      <a:prstDash val="solid"/>
                      <a:round/>
                      <a:headEnd type="none" w="med" len="med"/>
                      <a:tailEnd type="none" w="med" len="med"/>
                    </a:lnT>
                    <a:lnB w="12700" cap="flat" cmpd="sng" algn="ctr">
                      <a:solidFill>
                        <a:srgbClr val="C0FCE7"/>
                      </a:solidFill>
                      <a:prstDash val="solid"/>
                      <a:round/>
                      <a:headEnd type="none" w="med" len="med"/>
                      <a:tailEnd type="none" w="med" len="med"/>
                    </a:lnB>
                    <a:solidFill>
                      <a:srgbClr val="FFFFFF"/>
                    </a:solidFill>
                  </a:tcPr>
                </a:tc>
                <a:tc>
                  <a:txBody>
                    <a:bodyPr/>
                    <a:lstStyle/>
                    <a:p>
                      <a:pPr>
                        <a:spcAft>
                          <a:spcPts val="0"/>
                        </a:spcAft>
                      </a:pPr>
                      <a:r>
                        <a:rPr lang="en-GB" sz="1100" b="1">
                          <a:effectLst/>
                          <a:latin typeface="Calibri" panose="020F0502020204030204" pitchFamily="34" charset="0"/>
                        </a:rPr>
                        <a:t>Due date (in month)</a:t>
                      </a:r>
                    </a:p>
                  </a:txBody>
                  <a:tcPr marL="5013" marR="5013" marT="5013" marB="5013" anchor="ctr">
                    <a:lnL w="12700" cap="flat" cmpd="sng" algn="ctr">
                      <a:solidFill>
                        <a:srgbClr val="C0FCE7"/>
                      </a:solidFill>
                      <a:prstDash val="solid"/>
                      <a:round/>
                      <a:headEnd type="none" w="med" len="med"/>
                      <a:tailEnd type="none" w="med" len="med"/>
                    </a:lnL>
                    <a:lnR w="12700" cap="flat" cmpd="sng" algn="ctr">
                      <a:solidFill>
                        <a:srgbClr val="80FCE7"/>
                      </a:solidFill>
                      <a:prstDash val="solid"/>
                      <a:round/>
                      <a:headEnd type="none" w="med" len="med"/>
                      <a:tailEnd type="none" w="med" len="med"/>
                    </a:lnR>
                    <a:lnT w="12700" cap="flat" cmpd="sng" algn="ctr">
                      <a:solidFill>
                        <a:srgbClr val="80FCE7"/>
                      </a:solidFill>
                      <a:prstDash val="solid"/>
                      <a:round/>
                      <a:headEnd type="none" w="med" len="med"/>
                      <a:tailEnd type="none" w="med" len="med"/>
                    </a:lnT>
                    <a:lnB w="12700" cap="flat" cmpd="sng" algn="ctr">
                      <a:solidFill>
                        <a:srgbClr val="80FCE7"/>
                      </a:solidFill>
                      <a:prstDash val="solid"/>
                      <a:round/>
                      <a:headEnd type="none" w="med" len="med"/>
                      <a:tailEnd type="none" w="med" len="med"/>
                    </a:lnB>
                    <a:solidFill>
                      <a:srgbClr val="FFFFFF"/>
                    </a:solidFill>
                  </a:tcPr>
                </a:tc>
                <a:tc>
                  <a:txBody>
                    <a:bodyPr/>
                    <a:lstStyle/>
                    <a:p>
                      <a:pPr>
                        <a:spcAft>
                          <a:spcPts val="0"/>
                        </a:spcAft>
                      </a:pPr>
                      <a:r>
                        <a:rPr lang="en-GB" sz="1100" b="1" dirty="0">
                          <a:effectLst/>
                          <a:latin typeface="Calibri" panose="020F0502020204030204" pitchFamily="34" charset="0"/>
                        </a:rPr>
                        <a:t>Means of verification</a:t>
                      </a:r>
                    </a:p>
                  </a:txBody>
                  <a:tcPr marL="5013" marR="5013" marT="5013" marB="5013" anchor="ctr">
                    <a:lnL w="12700" cap="flat" cmpd="sng" algn="ctr">
                      <a:solidFill>
                        <a:srgbClr val="80FCE7"/>
                      </a:solidFill>
                      <a:prstDash val="solid"/>
                      <a:round/>
                      <a:headEnd type="none" w="med" len="med"/>
                      <a:tailEnd type="none" w="med" len="med"/>
                    </a:lnL>
                    <a:lnR w="12700" cap="flat" cmpd="sng" algn="ctr">
                      <a:solidFill>
                        <a:srgbClr val="A0D6E7"/>
                      </a:solidFill>
                      <a:prstDash val="solid"/>
                      <a:round/>
                      <a:headEnd type="none" w="med" len="med"/>
                      <a:tailEnd type="none" w="med" len="med"/>
                    </a:lnR>
                    <a:lnT w="12700" cap="flat" cmpd="sng" algn="ctr">
                      <a:solidFill>
                        <a:srgbClr val="A0D6E7"/>
                      </a:solidFill>
                      <a:prstDash val="solid"/>
                      <a:round/>
                      <a:headEnd type="none" w="med" len="med"/>
                      <a:tailEnd type="none" w="med" len="med"/>
                    </a:lnT>
                    <a:lnB w="12700" cap="flat" cmpd="sng" algn="ctr">
                      <a:solidFill>
                        <a:srgbClr val="A0D6E7"/>
                      </a:solidFill>
                      <a:prstDash val="solid"/>
                      <a:round/>
                      <a:headEnd type="none" w="med" len="med"/>
                      <a:tailEnd type="none" w="med" len="med"/>
                    </a:lnB>
                    <a:solidFill>
                      <a:srgbClr val="FFFFFF"/>
                    </a:solidFill>
                  </a:tcPr>
                </a:tc>
                <a:extLst>
                  <a:ext uri="{0D108BD9-81ED-4DB2-BD59-A6C34878D82A}">
                    <a16:rowId xmlns:a16="http://schemas.microsoft.com/office/drawing/2014/main" val="1925018296"/>
                  </a:ext>
                </a:extLst>
              </a:tr>
              <a:tr h="191230">
                <a:tc>
                  <a:txBody>
                    <a:bodyPr/>
                    <a:lstStyle/>
                    <a:p>
                      <a:pPr>
                        <a:spcAft>
                          <a:spcPts val="0"/>
                        </a:spcAft>
                      </a:pPr>
                      <a:r>
                        <a:rPr lang="en-GB" sz="1100" b="1">
                          <a:effectLst/>
                          <a:latin typeface="Calibri" panose="020F0502020204030204" pitchFamily="34" charset="0"/>
                        </a:rPr>
                        <a:t>M14 </a:t>
                      </a:r>
                    </a:p>
                  </a:txBody>
                  <a:tcPr marL="5013" marR="5013" marT="5013" marB="5013" anchor="ctr">
                    <a:lnL w="12700" cap="flat" cmpd="sng" algn="ctr">
                      <a:solidFill>
                        <a:srgbClr val="D07E89"/>
                      </a:solidFill>
                      <a:prstDash val="solid"/>
                      <a:round/>
                      <a:headEnd type="none" w="med" len="med"/>
                      <a:tailEnd type="none" w="med" len="med"/>
                    </a:lnL>
                    <a:lnR w="12700" cap="flat" cmpd="sng" algn="ctr">
                      <a:solidFill>
                        <a:srgbClr val="D07E8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D07E89"/>
                      </a:solidFill>
                      <a:prstDash val="solid"/>
                      <a:round/>
                      <a:headEnd type="none" w="med" len="med"/>
                      <a:tailEnd type="none" w="med" len="med"/>
                    </a:lnB>
                    <a:solidFill>
                      <a:srgbClr val="FFFFFF"/>
                    </a:solidFill>
                  </a:tcPr>
                </a:tc>
                <a:tc>
                  <a:txBody>
                    <a:bodyPr/>
                    <a:lstStyle/>
                    <a:p>
                      <a:pPr>
                        <a:spcAft>
                          <a:spcPts val="0"/>
                        </a:spcAft>
                      </a:pPr>
                      <a:r>
                        <a:rPr lang="en-US" sz="1100" b="1">
                          <a:effectLst/>
                          <a:latin typeface="Calibri" panose="020F0502020204030204" pitchFamily="34" charset="0"/>
                        </a:rPr>
                        <a:t>Team in place with all the employment done </a:t>
                      </a:r>
                    </a:p>
                  </a:txBody>
                  <a:tcPr marL="5013" marR="5013" marT="5013" marB="5013" anchor="ctr">
                    <a:lnL w="12700" cap="flat" cmpd="sng" algn="ctr">
                      <a:solidFill>
                        <a:srgbClr val="D07E89"/>
                      </a:solidFill>
                      <a:prstDash val="solid"/>
                      <a:round/>
                      <a:headEnd type="none" w="med" len="med"/>
                      <a:tailEnd type="none" w="med" len="med"/>
                    </a:lnL>
                    <a:lnR w="12700" cap="flat" cmpd="sng" algn="ctr">
                      <a:solidFill>
                        <a:srgbClr val="D05B48"/>
                      </a:solidFill>
                      <a:prstDash val="solid"/>
                      <a:round/>
                      <a:headEnd type="none" w="med" len="med"/>
                      <a:tailEnd type="none" w="med" len="med"/>
                    </a:lnR>
                    <a:lnT w="12700" cap="flat" cmpd="sng" algn="ctr">
                      <a:solidFill>
                        <a:srgbClr val="40DAE7"/>
                      </a:solidFill>
                      <a:prstDash val="solid"/>
                      <a:round/>
                      <a:headEnd type="none" w="med" len="med"/>
                      <a:tailEnd type="none" w="med" len="med"/>
                    </a:lnT>
                    <a:lnB w="12700" cap="flat" cmpd="sng" algn="ctr">
                      <a:solidFill>
                        <a:srgbClr val="D05B48"/>
                      </a:solidFill>
                      <a:prstDash val="solid"/>
                      <a:round/>
                      <a:headEnd type="none" w="med" len="med"/>
                      <a:tailEnd type="none" w="med" len="med"/>
                    </a:lnB>
                    <a:solidFill>
                      <a:srgbClr val="FFFFFF"/>
                    </a:solidFill>
                  </a:tcPr>
                </a:tc>
                <a:tc>
                  <a:txBody>
                    <a:bodyPr/>
                    <a:lstStyle/>
                    <a:p>
                      <a:pPr>
                        <a:spcAft>
                          <a:spcPts val="0"/>
                        </a:spcAft>
                      </a:pPr>
                      <a:r>
                        <a:rPr lang="en-IT" sz="1100" b="1">
                          <a:effectLst/>
                          <a:latin typeface="Calibri" panose="020F0502020204030204" pitchFamily="34" charset="0"/>
                        </a:rPr>
                        <a:t>14 </a:t>
                      </a:r>
                    </a:p>
                  </a:txBody>
                  <a:tcPr marL="5013" marR="5013" marT="5013" marB="5013" anchor="ctr">
                    <a:lnL w="12700" cap="flat" cmpd="sng" algn="ctr">
                      <a:solidFill>
                        <a:srgbClr val="D05B48"/>
                      </a:solidFill>
                      <a:prstDash val="solid"/>
                      <a:round/>
                      <a:headEnd type="none" w="med" len="med"/>
                      <a:tailEnd type="none" w="med" len="med"/>
                    </a:lnL>
                    <a:lnR w="12700" cap="flat" cmpd="sng" algn="ctr">
                      <a:solidFill>
                        <a:srgbClr val="D05B48"/>
                      </a:solidFill>
                      <a:prstDash val="solid"/>
                      <a:round/>
                      <a:headEnd type="none" w="med" len="med"/>
                      <a:tailEnd type="none" w="med" len="med"/>
                    </a:lnR>
                    <a:lnT w="12700" cap="flat" cmpd="sng" algn="ctr">
                      <a:solidFill>
                        <a:srgbClr val="C0FCE7"/>
                      </a:solidFill>
                      <a:prstDash val="solid"/>
                      <a:round/>
                      <a:headEnd type="none" w="med" len="med"/>
                      <a:tailEnd type="none" w="med" len="med"/>
                    </a:lnT>
                    <a:lnB w="12700" cap="flat" cmpd="sng" algn="ctr">
                      <a:solidFill>
                        <a:srgbClr val="D05B48"/>
                      </a:solidFill>
                      <a:prstDash val="solid"/>
                      <a:round/>
                      <a:headEnd type="none" w="med" len="med"/>
                      <a:tailEnd type="none" w="med" len="med"/>
                    </a:lnB>
                    <a:solidFill>
                      <a:srgbClr val="FFFFFF"/>
                    </a:solidFill>
                  </a:tcPr>
                </a:tc>
                <a:tc>
                  <a:txBody>
                    <a:bodyPr/>
                    <a:lstStyle/>
                    <a:p>
                      <a:pPr>
                        <a:spcAft>
                          <a:spcPts val="0"/>
                        </a:spcAft>
                      </a:pPr>
                      <a:r>
                        <a:rPr lang="en-IT" sz="1100" b="1">
                          <a:effectLst/>
                          <a:latin typeface="Calibri" panose="020F0502020204030204" pitchFamily="34" charset="0"/>
                        </a:rPr>
                        <a:t>12 </a:t>
                      </a:r>
                    </a:p>
                  </a:txBody>
                  <a:tcPr marL="5013" marR="5013" marT="5013" marB="5013" anchor="ctr">
                    <a:lnL w="12700" cap="flat" cmpd="sng" algn="ctr">
                      <a:solidFill>
                        <a:srgbClr val="D05B48"/>
                      </a:solidFill>
                      <a:prstDash val="solid"/>
                      <a:round/>
                      <a:headEnd type="none" w="med" len="med"/>
                      <a:tailEnd type="none" w="med" len="med"/>
                    </a:lnL>
                    <a:lnR w="12700" cap="flat" cmpd="sng" algn="ctr">
                      <a:solidFill>
                        <a:srgbClr val="D05B48"/>
                      </a:solidFill>
                      <a:prstDash val="solid"/>
                      <a:round/>
                      <a:headEnd type="none" w="med" len="med"/>
                      <a:tailEnd type="none" w="med" len="med"/>
                    </a:lnR>
                    <a:lnT w="12700" cap="flat" cmpd="sng" algn="ctr">
                      <a:solidFill>
                        <a:srgbClr val="80FCE7"/>
                      </a:solidFill>
                      <a:prstDash val="solid"/>
                      <a:round/>
                      <a:headEnd type="none" w="med" len="med"/>
                      <a:tailEnd type="none" w="med" len="med"/>
                    </a:lnT>
                    <a:lnB w="12700" cap="flat" cmpd="sng" algn="ctr">
                      <a:solidFill>
                        <a:srgbClr val="D05B48"/>
                      </a:solidFill>
                      <a:prstDash val="solid"/>
                      <a:round/>
                      <a:headEnd type="none" w="med" len="med"/>
                      <a:tailEnd type="none" w="med" len="med"/>
                    </a:lnB>
                    <a:solidFill>
                      <a:srgbClr val="FFFFFF"/>
                    </a:solidFill>
                  </a:tcPr>
                </a:tc>
                <a:tc>
                  <a:txBody>
                    <a:bodyPr/>
                    <a:lstStyle/>
                    <a:p>
                      <a:pPr>
                        <a:spcAft>
                          <a:spcPts val="0"/>
                        </a:spcAft>
                      </a:pPr>
                      <a:r>
                        <a:rPr lang="en-GB" sz="1100" b="1" dirty="0">
                          <a:effectLst/>
                          <a:latin typeface="Calibri" panose="020F0502020204030204" pitchFamily="34" charset="0"/>
                        </a:rPr>
                        <a:t>Webpage </a:t>
                      </a:r>
                    </a:p>
                  </a:txBody>
                  <a:tcPr marL="5013" marR="5013" marT="5013" marB="5013" anchor="ctr">
                    <a:lnL w="12700" cap="flat" cmpd="sng" algn="ctr">
                      <a:solidFill>
                        <a:srgbClr val="D05B48"/>
                      </a:solidFill>
                      <a:prstDash val="solid"/>
                      <a:round/>
                      <a:headEnd type="none" w="med" len="med"/>
                      <a:tailEnd type="none" w="med" len="med"/>
                    </a:lnL>
                    <a:lnR w="12700" cap="flat" cmpd="sng" algn="ctr">
                      <a:solidFill>
                        <a:srgbClr val="D05B48"/>
                      </a:solidFill>
                      <a:prstDash val="solid"/>
                      <a:round/>
                      <a:headEnd type="none" w="med" len="med"/>
                      <a:tailEnd type="none" w="med" len="med"/>
                    </a:lnR>
                    <a:lnT w="12700" cap="flat" cmpd="sng" algn="ctr">
                      <a:solidFill>
                        <a:srgbClr val="A0D6E7"/>
                      </a:solidFill>
                      <a:prstDash val="solid"/>
                      <a:round/>
                      <a:headEnd type="none" w="med" len="med"/>
                      <a:tailEnd type="none" w="med" len="med"/>
                    </a:lnT>
                    <a:lnB w="12700" cap="flat" cmpd="sng" algn="ctr">
                      <a:solidFill>
                        <a:srgbClr val="D05B48"/>
                      </a:solidFill>
                      <a:prstDash val="solid"/>
                      <a:round/>
                      <a:headEnd type="none" w="med" len="med"/>
                      <a:tailEnd type="none" w="med" len="med"/>
                    </a:lnB>
                    <a:solidFill>
                      <a:srgbClr val="FFFFFF"/>
                    </a:solidFill>
                  </a:tcPr>
                </a:tc>
                <a:extLst>
                  <a:ext uri="{0D108BD9-81ED-4DB2-BD59-A6C34878D82A}">
                    <a16:rowId xmlns:a16="http://schemas.microsoft.com/office/drawing/2014/main" val="893941758"/>
                  </a:ext>
                </a:extLst>
              </a:tr>
              <a:tr h="281704">
                <a:tc>
                  <a:txBody>
                    <a:bodyPr/>
                    <a:lstStyle/>
                    <a:p>
                      <a:pPr>
                        <a:spcAft>
                          <a:spcPts val="0"/>
                        </a:spcAft>
                      </a:pPr>
                      <a:r>
                        <a:rPr lang="en-GB" sz="1100" b="1">
                          <a:effectLst/>
                          <a:latin typeface="Calibri" panose="020F0502020204030204" pitchFamily="34" charset="0"/>
                        </a:rPr>
                        <a:t>M18 </a:t>
                      </a:r>
                    </a:p>
                  </a:txBody>
                  <a:tcPr marL="5013" marR="5013" marT="5013" marB="5013" anchor="ctr">
                    <a:lnL w="12700" cap="flat" cmpd="sng" algn="ctr">
                      <a:solidFill>
                        <a:srgbClr val="B09C89"/>
                      </a:solidFill>
                      <a:prstDash val="solid"/>
                      <a:round/>
                      <a:headEnd type="none" w="med" len="med"/>
                      <a:tailEnd type="none" w="med" len="med"/>
                    </a:lnL>
                    <a:lnR w="12700" cap="flat" cmpd="sng" algn="ctr">
                      <a:solidFill>
                        <a:srgbClr val="B09C89"/>
                      </a:solidFill>
                      <a:prstDash val="solid"/>
                      <a:round/>
                      <a:headEnd type="none" w="med" len="med"/>
                      <a:tailEnd type="none" w="med" len="med"/>
                    </a:lnR>
                    <a:lnT w="12700" cap="flat" cmpd="sng" algn="ctr">
                      <a:solidFill>
                        <a:srgbClr val="D07E89"/>
                      </a:solidFill>
                      <a:prstDash val="solid"/>
                      <a:round/>
                      <a:headEnd type="none" w="med" len="med"/>
                      <a:tailEnd type="none" w="med" len="med"/>
                    </a:lnT>
                    <a:lnB w="12700" cap="flat" cmpd="sng" algn="ctr">
                      <a:solidFill>
                        <a:srgbClr val="B09C89"/>
                      </a:solidFill>
                      <a:prstDash val="solid"/>
                      <a:round/>
                      <a:headEnd type="none" w="med" len="med"/>
                      <a:tailEnd type="none" w="med" len="med"/>
                    </a:lnB>
                    <a:solidFill>
                      <a:srgbClr val="FFFFFF"/>
                    </a:solidFill>
                  </a:tcPr>
                </a:tc>
                <a:tc>
                  <a:txBody>
                    <a:bodyPr/>
                    <a:lstStyle/>
                    <a:p>
                      <a:pPr>
                        <a:spcAft>
                          <a:spcPts val="0"/>
                        </a:spcAft>
                      </a:pPr>
                      <a:r>
                        <a:rPr lang="en-US" sz="1100" b="1">
                          <a:effectLst/>
                          <a:latin typeface="Calibri" panose="020F0502020204030204" pitchFamily="34" charset="0"/>
                        </a:rPr>
                        <a:t>Review of subsystems at medium scale laser facilities completed (M18) </a:t>
                      </a:r>
                    </a:p>
                  </a:txBody>
                  <a:tcPr marL="5013" marR="5013" marT="5013" marB="5013" anchor="ctr">
                    <a:lnL w="12700" cap="flat" cmpd="sng" algn="ctr">
                      <a:solidFill>
                        <a:srgbClr val="B09C89"/>
                      </a:solidFill>
                      <a:prstDash val="solid"/>
                      <a:round/>
                      <a:headEnd type="none" w="med" len="med"/>
                      <a:tailEnd type="none" w="med" len="med"/>
                    </a:lnL>
                    <a:lnR w="12700" cap="flat" cmpd="sng" algn="ctr">
                      <a:solidFill>
                        <a:srgbClr val="D05B48"/>
                      </a:solidFill>
                      <a:prstDash val="solid"/>
                      <a:round/>
                      <a:headEnd type="none" w="med" len="med"/>
                      <a:tailEnd type="none" w="med" len="med"/>
                    </a:lnR>
                    <a:lnT w="12700" cap="flat" cmpd="sng" algn="ctr">
                      <a:solidFill>
                        <a:srgbClr val="D05B48"/>
                      </a:solidFill>
                      <a:prstDash val="solid"/>
                      <a:round/>
                      <a:headEnd type="none" w="med" len="med"/>
                      <a:tailEnd type="none" w="med" len="med"/>
                    </a:lnT>
                    <a:lnB w="12700" cap="flat" cmpd="sng" algn="ctr">
                      <a:solidFill>
                        <a:srgbClr val="D05B48"/>
                      </a:solidFill>
                      <a:prstDash val="solid"/>
                      <a:round/>
                      <a:headEnd type="none" w="med" len="med"/>
                      <a:tailEnd type="none" w="med" len="med"/>
                    </a:lnB>
                    <a:solidFill>
                      <a:srgbClr val="FFFFFF"/>
                    </a:solidFill>
                  </a:tcPr>
                </a:tc>
                <a:tc>
                  <a:txBody>
                    <a:bodyPr/>
                    <a:lstStyle/>
                    <a:p>
                      <a:pPr>
                        <a:spcAft>
                          <a:spcPts val="0"/>
                        </a:spcAft>
                      </a:pPr>
                      <a:r>
                        <a:rPr lang="en-IT" sz="1100" b="1">
                          <a:effectLst/>
                          <a:latin typeface="Calibri" panose="020F0502020204030204" pitchFamily="34" charset="0"/>
                        </a:rPr>
                        <a:t>14 </a:t>
                      </a:r>
                    </a:p>
                  </a:txBody>
                  <a:tcPr marL="5013" marR="5013" marT="5013" marB="5013" anchor="ctr">
                    <a:lnL w="12700" cap="flat" cmpd="sng" algn="ctr">
                      <a:solidFill>
                        <a:srgbClr val="D05B48"/>
                      </a:solidFill>
                      <a:prstDash val="solid"/>
                      <a:round/>
                      <a:headEnd type="none" w="med" len="med"/>
                      <a:tailEnd type="none" w="med" len="med"/>
                    </a:lnL>
                    <a:lnR w="12700" cap="flat" cmpd="sng" algn="ctr">
                      <a:solidFill>
                        <a:srgbClr val="D05B48"/>
                      </a:solidFill>
                      <a:prstDash val="solid"/>
                      <a:round/>
                      <a:headEnd type="none" w="med" len="med"/>
                      <a:tailEnd type="none" w="med" len="med"/>
                    </a:lnR>
                    <a:lnT w="12700" cap="flat" cmpd="sng" algn="ctr">
                      <a:solidFill>
                        <a:srgbClr val="D05B48"/>
                      </a:solidFill>
                      <a:prstDash val="solid"/>
                      <a:round/>
                      <a:headEnd type="none" w="med" len="med"/>
                      <a:tailEnd type="none" w="med" len="med"/>
                    </a:lnT>
                    <a:lnB w="12700" cap="flat" cmpd="sng" algn="ctr">
                      <a:solidFill>
                        <a:srgbClr val="D05B48"/>
                      </a:solidFill>
                      <a:prstDash val="solid"/>
                      <a:round/>
                      <a:headEnd type="none" w="med" len="med"/>
                      <a:tailEnd type="none" w="med" len="med"/>
                    </a:lnB>
                    <a:solidFill>
                      <a:srgbClr val="FFFFFF"/>
                    </a:solidFill>
                  </a:tcPr>
                </a:tc>
                <a:tc>
                  <a:txBody>
                    <a:bodyPr/>
                    <a:lstStyle/>
                    <a:p>
                      <a:pPr>
                        <a:spcAft>
                          <a:spcPts val="0"/>
                        </a:spcAft>
                      </a:pPr>
                      <a:r>
                        <a:rPr lang="en-IT" sz="1100" b="1">
                          <a:effectLst/>
                          <a:latin typeface="Calibri" panose="020F0502020204030204" pitchFamily="34" charset="0"/>
                        </a:rPr>
                        <a:t>18 </a:t>
                      </a:r>
                    </a:p>
                  </a:txBody>
                  <a:tcPr marL="5013" marR="5013" marT="5013" marB="5013" anchor="ctr">
                    <a:lnL w="12700" cap="flat" cmpd="sng" algn="ctr">
                      <a:solidFill>
                        <a:srgbClr val="D05B48"/>
                      </a:solidFill>
                      <a:prstDash val="solid"/>
                      <a:round/>
                      <a:headEnd type="none" w="med" len="med"/>
                      <a:tailEnd type="none" w="med" len="med"/>
                    </a:lnL>
                    <a:lnR w="12700" cap="flat" cmpd="sng" algn="ctr">
                      <a:solidFill>
                        <a:srgbClr val="D05B48"/>
                      </a:solidFill>
                      <a:prstDash val="solid"/>
                      <a:round/>
                      <a:headEnd type="none" w="med" len="med"/>
                      <a:tailEnd type="none" w="med" len="med"/>
                    </a:lnR>
                    <a:lnT w="12700" cap="flat" cmpd="sng" algn="ctr">
                      <a:solidFill>
                        <a:srgbClr val="D05B48"/>
                      </a:solidFill>
                      <a:prstDash val="solid"/>
                      <a:round/>
                      <a:headEnd type="none" w="med" len="med"/>
                      <a:tailEnd type="none" w="med" len="med"/>
                    </a:lnT>
                    <a:lnB w="12700" cap="flat" cmpd="sng" algn="ctr">
                      <a:solidFill>
                        <a:srgbClr val="D05B48"/>
                      </a:solidFill>
                      <a:prstDash val="solid"/>
                      <a:round/>
                      <a:headEnd type="none" w="med" len="med"/>
                      <a:tailEnd type="none" w="med" len="med"/>
                    </a:lnB>
                    <a:solidFill>
                      <a:srgbClr val="FFFFFF"/>
                    </a:solidFill>
                  </a:tcPr>
                </a:tc>
                <a:tc>
                  <a:txBody>
                    <a:bodyPr/>
                    <a:lstStyle/>
                    <a:p>
                      <a:pPr>
                        <a:spcAft>
                          <a:spcPts val="0"/>
                        </a:spcAft>
                      </a:pPr>
                      <a:r>
                        <a:rPr lang="en-GB" sz="1100" b="1" dirty="0">
                          <a:effectLst/>
                          <a:latin typeface="Calibri" panose="020F0502020204030204" pitchFamily="34" charset="0"/>
                        </a:rPr>
                        <a:t>Int. report </a:t>
                      </a:r>
                    </a:p>
                  </a:txBody>
                  <a:tcPr marL="5013" marR="5013" marT="5013" marB="5013" anchor="ctr">
                    <a:lnL w="12700" cap="flat" cmpd="sng" algn="ctr">
                      <a:solidFill>
                        <a:srgbClr val="D05B48"/>
                      </a:solidFill>
                      <a:prstDash val="solid"/>
                      <a:round/>
                      <a:headEnd type="none" w="med" len="med"/>
                      <a:tailEnd type="none" w="med" len="med"/>
                    </a:lnL>
                    <a:lnR w="12700" cap="flat" cmpd="sng" algn="ctr">
                      <a:solidFill>
                        <a:srgbClr val="D05B48"/>
                      </a:solidFill>
                      <a:prstDash val="solid"/>
                      <a:round/>
                      <a:headEnd type="none" w="med" len="med"/>
                      <a:tailEnd type="none" w="med" len="med"/>
                    </a:lnR>
                    <a:lnT w="12700" cap="flat" cmpd="sng" algn="ctr">
                      <a:solidFill>
                        <a:srgbClr val="D05B48"/>
                      </a:solidFill>
                      <a:prstDash val="solid"/>
                      <a:round/>
                      <a:headEnd type="none" w="med" len="med"/>
                      <a:tailEnd type="none" w="med" len="med"/>
                    </a:lnT>
                    <a:lnB w="12700" cap="flat" cmpd="sng" algn="ctr">
                      <a:solidFill>
                        <a:srgbClr val="D05B48"/>
                      </a:solidFill>
                      <a:prstDash val="solid"/>
                      <a:round/>
                      <a:headEnd type="none" w="med" len="med"/>
                      <a:tailEnd type="none" w="med" len="med"/>
                    </a:lnB>
                    <a:solidFill>
                      <a:srgbClr val="FFFFFF"/>
                    </a:solidFill>
                  </a:tcPr>
                </a:tc>
                <a:extLst>
                  <a:ext uri="{0D108BD9-81ED-4DB2-BD59-A6C34878D82A}">
                    <a16:rowId xmlns:a16="http://schemas.microsoft.com/office/drawing/2014/main" val="1982213446"/>
                  </a:ext>
                </a:extLst>
              </a:tr>
              <a:tr h="182185">
                <a:tc>
                  <a:txBody>
                    <a:bodyPr/>
                    <a:lstStyle/>
                    <a:p>
                      <a:pPr>
                        <a:spcAft>
                          <a:spcPts val="0"/>
                        </a:spcAft>
                      </a:pPr>
                      <a:r>
                        <a:rPr lang="en-GB" sz="1100" b="1">
                          <a:effectLst/>
                          <a:latin typeface="Calibri" panose="020F0502020204030204" pitchFamily="34" charset="0"/>
                        </a:rPr>
                        <a:t>M28 </a:t>
                      </a:r>
                    </a:p>
                  </a:txBody>
                  <a:tcPr marL="5013" marR="5013" marT="5013" marB="5013" anchor="ctr">
                    <a:lnL w="12700" cap="flat" cmpd="sng" algn="ctr">
                      <a:solidFill>
                        <a:srgbClr val="800D8A"/>
                      </a:solidFill>
                      <a:prstDash val="solid"/>
                      <a:round/>
                      <a:headEnd type="none" w="med" len="med"/>
                      <a:tailEnd type="none" w="med" len="med"/>
                    </a:lnL>
                    <a:lnR w="12700" cap="flat" cmpd="sng" algn="ctr">
                      <a:solidFill>
                        <a:srgbClr val="800D8A"/>
                      </a:solidFill>
                      <a:prstDash val="solid"/>
                      <a:round/>
                      <a:headEnd type="none" w="med" len="med"/>
                      <a:tailEnd type="none" w="med" len="med"/>
                    </a:lnR>
                    <a:lnT w="12700" cap="flat" cmpd="sng" algn="ctr">
                      <a:solidFill>
                        <a:srgbClr val="B09C89"/>
                      </a:solidFill>
                      <a:prstDash val="solid"/>
                      <a:round/>
                      <a:headEnd type="none" w="med" len="med"/>
                      <a:tailEnd type="none" w="med" len="med"/>
                    </a:lnT>
                    <a:lnB w="12700" cap="flat" cmpd="sng" algn="ctr">
                      <a:solidFill>
                        <a:srgbClr val="800D8A"/>
                      </a:solidFill>
                      <a:prstDash val="solid"/>
                      <a:round/>
                      <a:headEnd type="none" w="med" len="med"/>
                      <a:tailEnd type="none" w="med" len="med"/>
                    </a:lnB>
                    <a:solidFill>
                      <a:srgbClr val="FFFFFF"/>
                    </a:solidFill>
                  </a:tcPr>
                </a:tc>
                <a:tc>
                  <a:txBody>
                    <a:bodyPr/>
                    <a:lstStyle/>
                    <a:p>
                      <a:pPr>
                        <a:spcAft>
                          <a:spcPts val="0"/>
                        </a:spcAft>
                      </a:pPr>
                      <a:r>
                        <a:rPr lang="en-GB" sz="1100" b="1" dirty="0">
                          <a:effectLst/>
                          <a:latin typeface="Calibri" panose="020F0502020204030204" pitchFamily="34" charset="0"/>
                        </a:rPr>
                        <a:t>Workshop on system engineering </a:t>
                      </a:r>
                    </a:p>
                  </a:txBody>
                  <a:tcPr marL="5013" marR="5013" marT="5013" marB="5013" anchor="ctr">
                    <a:lnL w="12700" cap="flat" cmpd="sng" algn="ctr">
                      <a:solidFill>
                        <a:srgbClr val="800D8A"/>
                      </a:solidFill>
                      <a:prstDash val="solid"/>
                      <a:round/>
                      <a:headEnd type="none" w="med" len="med"/>
                      <a:tailEnd type="none" w="med" len="med"/>
                    </a:lnL>
                    <a:lnR w="12700" cap="flat" cmpd="sng" algn="ctr">
                      <a:solidFill>
                        <a:srgbClr val="D05B48"/>
                      </a:solidFill>
                      <a:prstDash val="solid"/>
                      <a:round/>
                      <a:headEnd type="none" w="med" len="med"/>
                      <a:tailEnd type="none" w="med" len="med"/>
                    </a:lnR>
                    <a:lnT w="12700" cap="flat" cmpd="sng" algn="ctr">
                      <a:solidFill>
                        <a:srgbClr val="D05B48"/>
                      </a:solidFill>
                      <a:prstDash val="solid"/>
                      <a:round/>
                      <a:headEnd type="none" w="med" len="med"/>
                      <a:tailEnd type="none" w="med" len="med"/>
                    </a:lnT>
                    <a:lnB w="12700" cap="flat" cmpd="sng" algn="ctr">
                      <a:solidFill>
                        <a:srgbClr val="D05B48"/>
                      </a:solidFill>
                      <a:prstDash val="solid"/>
                      <a:round/>
                      <a:headEnd type="none" w="med" len="med"/>
                      <a:tailEnd type="none" w="med" len="med"/>
                    </a:lnB>
                    <a:solidFill>
                      <a:srgbClr val="FFFFFF"/>
                    </a:solidFill>
                  </a:tcPr>
                </a:tc>
                <a:tc>
                  <a:txBody>
                    <a:bodyPr/>
                    <a:lstStyle/>
                    <a:p>
                      <a:pPr>
                        <a:spcAft>
                          <a:spcPts val="0"/>
                        </a:spcAft>
                      </a:pPr>
                      <a:r>
                        <a:rPr lang="en-IT" sz="1100" b="1">
                          <a:effectLst/>
                          <a:latin typeface="Calibri" panose="020F0502020204030204" pitchFamily="34" charset="0"/>
                        </a:rPr>
                        <a:t>14 </a:t>
                      </a:r>
                    </a:p>
                  </a:txBody>
                  <a:tcPr marL="5013" marR="5013" marT="5013" marB="5013" anchor="ctr">
                    <a:lnL w="12700" cap="flat" cmpd="sng" algn="ctr">
                      <a:solidFill>
                        <a:srgbClr val="D05B48"/>
                      </a:solidFill>
                      <a:prstDash val="solid"/>
                      <a:round/>
                      <a:headEnd type="none" w="med" len="med"/>
                      <a:tailEnd type="none" w="med" len="med"/>
                    </a:lnL>
                    <a:lnR w="12700" cap="flat" cmpd="sng" algn="ctr">
                      <a:solidFill>
                        <a:srgbClr val="D05B48"/>
                      </a:solidFill>
                      <a:prstDash val="solid"/>
                      <a:round/>
                      <a:headEnd type="none" w="med" len="med"/>
                      <a:tailEnd type="none" w="med" len="med"/>
                    </a:lnR>
                    <a:lnT w="12700" cap="flat" cmpd="sng" algn="ctr">
                      <a:solidFill>
                        <a:srgbClr val="D05B48"/>
                      </a:solidFill>
                      <a:prstDash val="solid"/>
                      <a:round/>
                      <a:headEnd type="none" w="med" len="med"/>
                      <a:tailEnd type="none" w="med" len="med"/>
                    </a:lnT>
                    <a:lnB w="12700" cap="flat" cmpd="sng" algn="ctr">
                      <a:solidFill>
                        <a:srgbClr val="D05B48"/>
                      </a:solidFill>
                      <a:prstDash val="solid"/>
                      <a:round/>
                      <a:headEnd type="none" w="med" len="med"/>
                      <a:tailEnd type="none" w="med" len="med"/>
                    </a:lnB>
                    <a:solidFill>
                      <a:srgbClr val="FFFFFF"/>
                    </a:solidFill>
                  </a:tcPr>
                </a:tc>
                <a:tc>
                  <a:txBody>
                    <a:bodyPr/>
                    <a:lstStyle/>
                    <a:p>
                      <a:pPr>
                        <a:spcAft>
                          <a:spcPts val="0"/>
                        </a:spcAft>
                      </a:pPr>
                      <a:r>
                        <a:rPr lang="en-IT" sz="1100" b="1">
                          <a:effectLst/>
                          <a:latin typeface="Calibri" panose="020F0502020204030204" pitchFamily="34" charset="0"/>
                        </a:rPr>
                        <a:t>24 </a:t>
                      </a:r>
                    </a:p>
                  </a:txBody>
                  <a:tcPr marL="5013" marR="5013" marT="5013" marB="5013" anchor="ctr">
                    <a:lnL w="12700" cap="flat" cmpd="sng" algn="ctr">
                      <a:solidFill>
                        <a:srgbClr val="D05B48"/>
                      </a:solidFill>
                      <a:prstDash val="solid"/>
                      <a:round/>
                      <a:headEnd type="none" w="med" len="med"/>
                      <a:tailEnd type="none" w="med" len="med"/>
                    </a:lnL>
                    <a:lnR w="12700" cap="flat" cmpd="sng" algn="ctr">
                      <a:solidFill>
                        <a:srgbClr val="D05B48"/>
                      </a:solidFill>
                      <a:prstDash val="solid"/>
                      <a:round/>
                      <a:headEnd type="none" w="med" len="med"/>
                      <a:tailEnd type="none" w="med" len="med"/>
                    </a:lnR>
                    <a:lnT w="12700" cap="flat" cmpd="sng" algn="ctr">
                      <a:solidFill>
                        <a:srgbClr val="D05B48"/>
                      </a:solidFill>
                      <a:prstDash val="solid"/>
                      <a:round/>
                      <a:headEnd type="none" w="med" len="med"/>
                      <a:tailEnd type="none" w="med" len="med"/>
                    </a:lnT>
                    <a:lnB w="12700" cap="flat" cmpd="sng" algn="ctr">
                      <a:solidFill>
                        <a:srgbClr val="D05B48"/>
                      </a:solidFill>
                      <a:prstDash val="solid"/>
                      <a:round/>
                      <a:headEnd type="none" w="med" len="med"/>
                      <a:tailEnd type="none" w="med" len="med"/>
                    </a:lnB>
                    <a:solidFill>
                      <a:srgbClr val="FFFFFF"/>
                    </a:solidFill>
                  </a:tcPr>
                </a:tc>
                <a:tc>
                  <a:txBody>
                    <a:bodyPr/>
                    <a:lstStyle/>
                    <a:p>
                      <a:pPr>
                        <a:spcAft>
                          <a:spcPts val="0"/>
                        </a:spcAft>
                      </a:pPr>
                      <a:r>
                        <a:rPr lang="en-GB" sz="1100" b="1" dirty="0">
                          <a:effectLst/>
                          <a:latin typeface="Calibri" panose="020F0502020204030204" pitchFamily="34" charset="0"/>
                        </a:rPr>
                        <a:t>Workshop report </a:t>
                      </a:r>
                    </a:p>
                  </a:txBody>
                  <a:tcPr marL="5013" marR="5013" marT="5013" marB="5013" anchor="ctr">
                    <a:lnL w="12700" cap="flat" cmpd="sng" algn="ctr">
                      <a:solidFill>
                        <a:srgbClr val="D05B48"/>
                      </a:solidFill>
                      <a:prstDash val="solid"/>
                      <a:round/>
                      <a:headEnd type="none" w="med" len="med"/>
                      <a:tailEnd type="none" w="med" len="med"/>
                    </a:lnL>
                    <a:lnR w="12700" cap="flat" cmpd="sng" algn="ctr">
                      <a:solidFill>
                        <a:srgbClr val="D05B48"/>
                      </a:solidFill>
                      <a:prstDash val="solid"/>
                      <a:round/>
                      <a:headEnd type="none" w="med" len="med"/>
                      <a:tailEnd type="none" w="med" len="med"/>
                    </a:lnR>
                    <a:lnT w="12700" cap="flat" cmpd="sng" algn="ctr">
                      <a:solidFill>
                        <a:srgbClr val="D05B48"/>
                      </a:solidFill>
                      <a:prstDash val="solid"/>
                      <a:round/>
                      <a:headEnd type="none" w="med" len="med"/>
                      <a:tailEnd type="none" w="med" len="med"/>
                    </a:lnT>
                    <a:lnB w="12700" cap="flat" cmpd="sng" algn="ctr">
                      <a:solidFill>
                        <a:srgbClr val="D05B48"/>
                      </a:solidFill>
                      <a:prstDash val="solid"/>
                      <a:round/>
                      <a:headEnd type="none" w="med" len="med"/>
                      <a:tailEnd type="none" w="med" len="med"/>
                    </a:lnB>
                    <a:solidFill>
                      <a:srgbClr val="FFFFFF"/>
                    </a:solidFill>
                  </a:tcPr>
                </a:tc>
                <a:extLst>
                  <a:ext uri="{0D108BD9-81ED-4DB2-BD59-A6C34878D82A}">
                    <a16:rowId xmlns:a16="http://schemas.microsoft.com/office/drawing/2014/main" val="2330680886"/>
                  </a:ext>
                </a:extLst>
              </a:tr>
            </a:tbl>
          </a:graphicData>
        </a:graphic>
      </p:graphicFrame>
      <p:pic>
        <p:nvPicPr>
          <p:cNvPr id="9" name="Image 8">
            <a:extLst>
              <a:ext uri="{FF2B5EF4-FFF2-40B4-BE49-F238E27FC236}">
                <a16:creationId xmlns:a16="http://schemas.microsoft.com/office/drawing/2014/main" id="{DEB6BEFD-1D88-8E78-3C01-CC6AB1234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88" y="4532955"/>
            <a:ext cx="10724665" cy="730436"/>
          </a:xfrm>
          <a:prstGeom prst="rect">
            <a:avLst/>
          </a:prstGeom>
        </p:spPr>
      </p:pic>
    </p:spTree>
    <p:extLst>
      <p:ext uri="{BB962C8B-B14F-4D97-AF65-F5344CB8AC3E}">
        <p14:creationId xmlns:p14="http://schemas.microsoft.com/office/powerpoint/2010/main" val="322398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3045B-3F82-D68C-1E0E-7950F2A04F0D}"/>
              </a:ext>
            </a:extLst>
          </p:cNvPr>
          <p:cNvSpPr>
            <a:spLocks noGrp="1"/>
          </p:cNvSpPr>
          <p:nvPr>
            <p:ph type="sldNum" sz="quarter" idx="12"/>
          </p:nvPr>
        </p:nvSpPr>
        <p:spPr>
          <a:xfrm>
            <a:off x="9111673" y="6480789"/>
            <a:ext cx="2743200" cy="365125"/>
          </a:xfrm>
        </p:spPr>
        <p:txBody>
          <a:bodyPr/>
          <a:lstStyle/>
          <a:p>
            <a:fld id="{3A3A6714-3D1F-4857-9904-D935B84167FA}" type="slidenum">
              <a:rPr lang="en-GB" smtClean="0"/>
              <a:pPr/>
              <a:t>5</a:t>
            </a:fld>
            <a:endParaRPr lang="en-GB"/>
          </a:p>
        </p:txBody>
      </p:sp>
      <p:sp>
        <p:nvSpPr>
          <p:cNvPr id="5" name="Footer Placeholder 4">
            <a:extLst>
              <a:ext uri="{FF2B5EF4-FFF2-40B4-BE49-F238E27FC236}">
                <a16:creationId xmlns:a16="http://schemas.microsoft.com/office/drawing/2014/main" id="{B7E80CC8-7069-899F-09B0-8D0E5C62D218}"/>
              </a:ext>
            </a:extLst>
          </p:cNvPr>
          <p:cNvSpPr>
            <a:spLocks noGrp="1"/>
          </p:cNvSpPr>
          <p:nvPr>
            <p:ph type="ftr" sz="quarter" idx="13"/>
          </p:nvPr>
        </p:nvSpPr>
        <p:spPr>
          <a:xfrm>
            <a:off x="410544" y="6462572"/>
            <a:ext cx="4114800" cy="365125"/>
          </a:xfrm>
        </p:spPr>
        <p:txBody>
          <a:bodyPr/>
          <a:lstStyle/>
          <a:p>
            <a:pPr algn="l"/>
            <a:r>
              <a:rPr lang="en-GB"/>
              <a:t>Insert author and occasion</a:t>
            </a:r>
          </a:p>
        </p:txBody>
      </p:sp>
      <p:sp>
        <p:nvSpPr>
          <p:cNvPr id="4" name="Title 3">
            <a:extLst>
              <a:ext uri="{FF2B5EF4-FFF2-40B4-BE49-F238E27FC236}">
                <a16:creationId xmlns:a16="http://schemas.microsoft.com/office/drawing/2014/main" id="{D834B57F-540B-40F6-2C45-CFBF8B27B952}"/>
              </a:ext>
            </a:extLst>
          </p:cNvPr>
          <p:cNvSpPr txBox="1">
            <a:spLocks/>
          </p:cNvSpPr>
          <p:nvPr/>
        </p:nvSpPr>
        <p:spPr>
          <a:xfrm>
            <a:off x="1454348" y="1995692"/>
            <a:ext cx="8782982" cy="183551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500" b="1" kern="1200">
                <a:solidFill>
                  <a:schemeClr val="bg1"/>
                </a:solidFill>
                <a:latin typeface="+mj-lt"/>
                <a:ea typeface="+mj-ea"/>
                <a:cs typeface="+mj-cs"/>
              </a:defRPr>
            </a:lvl1pPr>
          </a:lstStyle>
          <a:p>
            <a:r>
              <a:rPr lang="en-GB" sz="3600" dirty="0"/>
              <a:t>WP14.3 : Focal spot stabilisation</a:t>
            </a:r>
          </a:p>
        </p:txBody>
      </p:sp>
      <p:sp>
        <p:nvSpPr>
          <p:cNvPr id="7" name="Subtitle 4">
            <a:extLst>
              <a:ext uri="{FF2B5EF4-FFF2-40B4-BE49-F238E27FC236}">
                <a16:creationId xmlns:a16="http://schemas.microsoft.com/office/drawing/2014/main" id="{A298C7C2-B950-DA77-6601-13C2975F6E35}"/>
              </a:ext>
            </a:extLst>
          </p:cNvPr>
          <p:cNvSpPr txBox="1">
            <a:spLocks/>
          </p:cNvSpPr>
          <p:nvPr/>
        </p:nvSpPr>
        <p:spPr>
          <a:xfrm>
            <a:off x="2669306" y="3944549"/>
            <a:ext cx="7813967" cy="8129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C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C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C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C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C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CNRS-TL, CNR, IP-ASCR, Thales, Amplitude</a:t>
            </a:r>
          </a:p>
        </p:txBody>
      </p:sp>
    </p:spTree>
    <p:extLst>
      <p:ext uri="{BB962C8B-B14F-4D97-AF65-F5344CB8AC3E}">
        <p14:creationId xmlns:p14="http://schemas.microsoft.com/office/powerpoint/2010/main" val="211541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386B7C0-5EF6-1B79-106E-0941B427861B}"/>
              </a:ext>
            </a:extLst>
          </p:cNvPr>
          <p:cNvSpPr>
            <a:spLocks noGrp="1"/>
          </p:cNvSpPr>
          <p:nvPr>
            <p:ph idx="1"/>
          </p:nvPr>
        </p:nvSpPr>
        <p:spPr>
          <a:xfrm>
            <a:off x="534024" y="1375491"/>
            <a:ext cx="11123951" cy="828063"/>
          </a:xfrm>
        </p:spPr>
        <p:txBody>
          <a:bodyPr>
            <a:normAutofit/>
          </a:bodyPr>
          <a:lstStyle/>
          <a:p>
            <a:pPr marL="0" indent="0">
              <a:buNone/>
            </a:pPr>
            <a:r>
              <a:rPr lang="en-GB" sz="1800" dirty="0"/>
              <a:t>It’s mandatory for optimal LPA operation to reach </a:t>
            </a:r>
            <a:r>
              <a:rPr lang="en-GB" sz="1800" b="1" dirty="0"/>
              <a:t>high beam pointing stability </a:t>
            </a:r>
            <a:r>
              <a:rPr lang="en-GB" sz="1800" dirty="0"/>
              <a:t>≤ 1urad (RMS) level and </a:t>
            </a:r>
            <a:r>
              <a:rPr lang="en-GB" sz="1800" b="1" dirty="0"/>
              <a:t>wavefront stability </a:t>
            </a:r>
            <a:r>
              <a:rPr lang="en-GB" sz="1800" dirty="0"/>
              <a:t>(Strehl ratio, stable size)</a:t>
            </a:r>
          </a:p>
        </p:txBody>
      </p:sp>
      <p:sp>
        <p:nvSpPr>
          <p:cNvPr id="3" name="Espace réservé du numéro de diapositive 2">
            <a:extLst>
              <a:ext uri="{FF2B5EF4-FFF2-40B4-BE49-F238E27FC236}">
                <a16:creationId xmlns:a16="http://schemas.microsoft.com/office/drawing/2014/main" id="{E10A1C98-57AF-E853-374D-BC6699A94C2B}"/>
              </a:ext>
            </a:extLst>
          </p:cNvPr>
          <p:cNvSpPr>
            <a:spLocks noGrp="1"/>
          </p:cNvSpPr>
          <p:nvPr>
            <p:ph type="sldNum" sz="quarter" idx="12"/>
          </p:nvPr>
        </p:nvSpPr>
        <p:spPr/>
        <p:txBody>
          <a:bodyPr/>
          <a:lstStyle/>
          <a:p>
            <a:fld id="{3A3A6714-3D1F-4857-9904-D935B84167FA}" type="slidenum">
              <a:rPr lang="en-GB" smtClean="0"/>
              <a:pPr/>
              <a:t>6</a:t>
            </a:fld>
            <a:endParaRPr lang="en-GB"/>
          </a:p>
        </p:txBody>
      </p:sp>
      <p:sp>
        <p:nvSpPr>
          <p:cNvPr id="4" name="Titre 3">
            <a:extLst>
              <a:ext uri="{FF2B5EF4-FFF2-40B4-BE49-F238E27FC236}">
                <a16:creationId xmlns:a16="http://schemas.microsoft.com/office/drawing/2014/main" id="{8E2370B2-105B-171E-FB59-7945699F0CE9}"/>
              </a:ext>
            </a:extLst>
          </p:cNvPr>
          <p:cNvSpPr>
            <a:spLocks noGrp="1"/>
          </p:cNvSpPr>
          <p:nvPr>
            <p:ph type="title"/>
          </p:nvPr>
        </p:nvSpPr>
        <p:spPr/>
        <p:txBody>
          <a:bodyPr/>
          <a:lstStyle/>
          <a:p>
            <a:r>
              <a:rPr lang="en-GB" dirty="0"/>
              <a:t>Focal spot stabilisation</a:t>
            </a:r>
          </a:p>
        </p:txBody>
      </p:sp>
      <p:sp>
        <p:nvSpPr>
          <p:cNvPr id="5" name="Espace réservé du pied de page 4">
            <a:extLst>
              <a:ext uri="{FF2B5EF4-FFF2-40B4-BE49-F238E27FC236}">
                <a16:creationId xmlns:a16="http://schemas.microsoft.com/office/drawing/2014/main" id="{EDB660FA-4D8C-D8B5-C293-A9818C0F2432}"/>
              </a:ext>
            </a:extLst>
          </p:cNvPr>
          <p:cNvSpPr>
            <a:spLocks noGrp="1"/>
          </p:cNvSpPr>
          <p:nvPr>
            <p:ph type="ftr" sz="quarter" idx="13"/>
          </p:nvPr>
        </p:nvSpPr>
        <p:spPr/>
        <p:txBody>
          <a:bodyPr/>
          <a:lstStyle/>
          <a:p>
            <a:pPr algn="l"/>
            <a:r>
              <a:rPr lang="en-GB"/>
              <a:t>Insert author and occasion</a:t>
            </a:r>
          </a:p>
        </p:txBody>
      </p:sp>
      <p:sp>
        <p:nvSpPr>
          <p:cNvPr id="6" name="ZoneTexte 5">
            <a:extLst>
              <a:ext uri="{FF2B5EF4-FFF2-40B4-BE49-F238E27FC236}">
                <a16:creationId xmlns:a16="http://schemas.microsoft.com/office/drawing/2014/main" id="{71E4B521-0DF2-D7BF-E9E3-3A0A0D6E57EC}"/>
              </a:ext>
            </a:extLst>
          </p:cNvPr>
          <p:cNvSpPr txBox="1"/>
          <p:nvPr/>
        </p:nvSpPr>
        <p:spPr>
          <a:xfrm>
            <a:off x="534024" y="2417138"/>
            <a:ext cx="7605635" cy="2123658"/>
          </a:xfrm>
          <a:prstGeom prst="rect">
            <a:avLst/>
          </a:prstGeom>
          <a:noFill/>
        </p:spPr>
        <p:txBody>
          <a:bodyPr wrap="square" rtlCol="0">
            <a:spAutoFit/>
          </a:bodyPr>
          <a:lstStyle/>
          <a:p>
            <a:pPr marL="0" indent="0">
              <a:buNone/>
            </a:pPr>
            <a:r>
              <a:rPr lang="en-GB" sz="2400" b="1" dirty="0"/>
              <a:t>Beam pointing stabilisation </a:t>
            </a:r>
          </a:p>
          <a:p>
            <a:r>
              <a:rPr lang="en-GB" sz="1800" dirty="0"/>
              <a:t>Active stabilisation in key point of the laser system</a:t>
            </a:r>
          </a:p>
          <a:p>
            <a:r>
              <a:rPr lang="en-GB" sz="1800" dirty="0"/>
              <a:t>Large aperture fast stabilisation optic and mount</a:t>
            </a:r>
          </a:p>
          <a:p>
            <a:r>
              <a:rPr lang="en-GB" sz="1800" dirty="0"/>
              <a:t>Drift alignment compensation (PID vs Reinforcement Learning )  </a:t>
            </a:r>
          </a:p>
          <a:p>
            <a:r>
              <a:rPr lang="en-GB" sz="1800" dirty="0"/>
              <a:t>Passive stabilisation by system design optimisation ( linked to system engineering WP14.1 and other related WP)</a:t>
            </a:r>
          </a:p>
          <a:p>
            <a:endParaRPr lang="en-GB" dirty="0"/>
          </a:p>
        </p:txBody>
      </p:sp>
      <p:pic>
        <p:nvPicPr>
          <p:cNvPr id="8" name="Image 7" descr="Une image contenant machine, intérieur, fils électriques, câble&#10;&#10;Le contenu généré par l’IA peut être incorrect.">
            <a:extLst>
              <a:ext uri="{FF2B5EF4-FFF2-40B4-BE49-F238E27FC236}">
                <a16:creationId xmlns:a16="http://schemas.microsoft.com/office/drawing/2014/main" id="{FA34CCBF-6B7C-00CE-7000-A55F325D9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102" y="4431021"/>
            <a:ext cx="2048713" cy="1913261"/>
          </a:xfrm>
          <a:prstGeom prst="rect">
            <a:avLst/>
          </a:prstGeom>
        </p:spPr>
      </p:pic>
      <p:pic>
        <p:nvPicPr>
          <p:cNvPr id="10" name="Image 9" descr="Une image contenant intérieur, Équipement médical, ingénierie, Instrument scientifique&#10;&#10;Le contenu généré par l’IA peut être incorrect.">
            <a:extLst>
              <a:ext uri="{FF2B5EF4-FFF2-40B4-BE49-F238E27FC236}">
                <a16:creationId xmlns:a16="http://schemas.microsoft.com/office/drawing/2014/main" id="{7F6BDEBD-9E6F-2BDC-73BF-BD58D253A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659" y="2828216"/>
            <a:ext cx="3751676" cy="2654293"/>
          </a:xfrm>
          <a:prstGeom prst="rect">
            <a:avLst/>
          </a:prstGeom>
        </p:spPr>
      </p:pic>
      <p:sp>
        <p:nvSpPr>
          <p:cNvPr id="11" name="ZoneTexte 10">
            <a:extLst>
              <a:ext uri="{FF2B5EF4-FFF2-40B4-BE49-F238E27FC236}">
                <a16:creationId xmlns:a16="http://schemas.microsoft.com/office/drawing/2014/main" id="{7DCC8DD0-AC43-95AE-D7EC-BCFA89CD2DCD}"/>
              </a:ext>
            </a:extLst>
          </p:cNvPr>
          <p:cNvSpPr txBox="1"/>
          <p:nvPr/>
        </p:nvSpPr>
        <p:spPr>
          <a:xfrm>
            <a:off x="553697" y="5070797"/>
            <a:ext cx="4617909" cy="861774"/>
          </a:xfrm>
          <a:prstGeom prst="rect">
            <a:avLst/>
          </a:prstGeom>
          <a:noFill/>
        </p:spPr>
        <p:txBody>
          <a:bodyPr wrap="square" rtlCol="0">
            <a:spAutoFit/>
          </a:bodyPr>
          <a:lstStyle/>
          <a:p>
            <a:r>
              <a:rPr lang="fr-FR" sz="1000" dirty="0">
                <a:effectLst/>
                <a:latin typeface="NimbusRomNo9L"/>
              </a:rPr>
              <a:t>Robert A Hardin et al. : </a:t>
            </a:r>
            <a:r>
              <a:rPr lang="fr-FR" sz="1000" i="1" dirty="0" err="1">
                <a:effectLst/>
                <a:latin typeface="NimbusRomNo9L"/>
              </a:rPr>
              <a:t>Optics</a:t>
            </a:r>
            <a:r>
              <a:rPr lang="fr-FR" sz="1000" i="1" dirty="0">
                <a:effectLst/>
                <a:latin typeface="NimbusRomNo9L"/>
              </a:rPr>
              <a:t> Express </a:t>
            </a:r>
            <a:r>
              <a:rPr lang="fr-FR" sz="1000" dirty="0">
                <a:effectLst/>
                <a:latin typeface="NimbusRomNo9L"/>
              </a:rPr>
              <a:t>19.4 (2011), pp. 2874– 2885.</a:t>
            </a:r>
          </a:p>
          <a:p>
            <a:r>
              <a:rPr lang="fr-FR" sz="1000" dirty="0">
                <a:effectLst/>
                <a:latin typeface="NimbusRomNo9L"/>
              </a:rPr>
              <a:t> Guillaume </a:t>
            </a:r>
            <a:r>
              <a:rPr lang="fr-FR" sz="1000" dirty="0" err="1">
                <a:effectLst/>
                <a:latin typeface="NimbusRomNo9L"/>
              </a:rPr>
              <a:t>Genoud</a:t>
            </a:r>
            <a:r>
              <a:rPr lang="fr-FR" sz="1000" dirty="0">
                <a:effectLst/>
                <a:latin typeface="NimbusRomNo9L"/>
              </a:rPr>
              <a:t> et al. : </a:t>
            </a:r>
            <a:r>
              <a:rPr lang="fr-FR" sz="1000" i="1" dirty="0" err="1">
                <a:effectLst/>
                <a:latin typeface="NimbusRomNo9L"/>
              </a:rPr>
              <a:t>Review</a:t>
            </a:r>
            <a:r>
              <a:rPr lang="fr-FR" sz="1000" i="1" dirty="0">
                <a:effectLst/>
                <a:latin typeface="NimbusRomNo9L"/>
              </a:rPr>
              <a:t> of Scientific Instruments </a:t>
            </a:r>
            <a:r>
              <a:rPr lang="fr-FR" sz="1000" dirty="0">
                <a:effectLst/>
                <a:latin typeface="NimbusRomNo9L"/>
              </a:rPr>
              <a:t>82.3 (2011), p. 033102 </a:t>
            </a:r>
            <a:endParaRPr lang="fr-FR" sz="1000" dirty="0"/>
          </a:p>
          <a:p>
            <a:r>
              <a:rPr lang="fr-FR" sz="1000" dirty="0" err="1">
                <a:effectLst/>
                <a:latin typeface="NimbusRomNo9L"/>
              </a:rPr>
              <a:t>Fumika</a:t>
            </a:r>
            <a:r>
              <a:rPr lang="fr-FR" sz="1000" dirty="0">
                <a:effectLst/>
                <a:latin typeface="NimbusRomNo9L"/>
              </a:rPr>
              <a:t> </a:t>
            </a:r>
            <a:r>
              <a:rPr lang="fr-FR" sz="1000" dirty="0" err="1">
                <a:effectLst/>
                <a:latin typeface="NimbusRomNo9L"/>
              </a:rPr>
              <a:t>Isono</a:t>
            </a:r>
            <a:r>
              <a:rPr lang="fr-FR" sz="1000" dirty="0">
                <a:effectLst/>
                <a:latin typeface="NimbusRomNo9L"/>
              </a:rPr>
              <a:t> et al. </a:t>
            </a:r>
            <a:r>
              <a:rPr lang="fr-FR" sz="1000" i="1" dirty="0">
                <a:effectLst/>
                <a:latin typeface="NimbusRomNo9L"/>
              </a:rPr>
              <a:t>High Power Laser Science and Engineering </a:t>
            </a:r>
            <a:r>
              <a:rPr lang="fr-FR" sz="1000" dirty="0">
                <a:effectLst/>
                <a:latin typeface="NimbusRomNo9L"/>
              </a:rPr>
              <a:t>9 (2021), e25. </a:t>
            </a:r>
            <a:endParaRPr lang="fr-FR" sz="1000" dirty="0"/>
          </a:p>
          <a:p>
            <a:r>
              <a:rPr lang="fr-FR" sz="1000" dirty="0">
                <a:effectLst/>
                <a:latin typeface="NimbusRomNo9L"/>
              </a:rPr>
              <a:t>Curtis Berger et </a:t>
            </a:r>
            <a:r>
              <a:rPr lang="fr-FR" sz="1000" dirty="0" err="1">
                <a:effectLst/>
                <a:latin typeface="NimbusRomNo9L"/>
              </a:rPr>
              <a:t>al</a:t>
            </a:r>
            <a:r>
              <a:rPr lang="fr-FR" sz="1000" i="1" dirty="0" err="1">
                <a:effectLst/>
                <a:latin typeface="NimbusRomNo9L"/>
              </a:rPr>
              <a:t>Physical</a:t>
            </a:r>
            <a:r>
              <a:rPr lang="fr-FR" sz="1000" i="1" dirty="0">
                <a:effectLst/>
                <a:latin typeface="NimbusRomNo9L"/>
              </a:rPr>
              <a:t> </a:t>
            </a:r>
            <a:r>
              <a:rPr lang="fr-FR" sz="1000" i="1" dirty="0" err="1">
                <a:effectLst/>
                <a:latin typeface="NimbusRomNo9L"/>
              </a:rPr>
              <a:t>Review</a:t>
            </a:r>
            <a:r>
              <a:rPr lang="fr-FR" sz="1000" i="1" dirty="0">
                <a:effectLst/>
                <a:latin typeface="NimbusRomNo9L"/>
              </a:rPr>
              <a:t> Accelerators and </a:t>
            </a:r>
            <a:r>
              <a:rPr lang="fr-FR" sz="1000" i="1" dirty="0" err="1">
                <a:effectLst/>
                <a:latin typeface="NimbusRomNo9L"/>
              </a:rPr>
              <a:t>Beams</a:t>
            </a:r>
            <a:r>
              <a:rPr lang="fr-FR" sz="1000" i="1" dirty="0">
                <a:effectLst/>
                <a:latin typeface="NimbusRomNo9L"/>
              </a:rPr>
              <a:t> </a:t>
            </a:r>
            <a:r>
              <a:rPr lang="fr-FR" sz="1000" dirty="0">
                <a:effectLst/>
                <a:latin typeface="NimbusRomNo9L"/>
              </a:rPr>
              <a:t>26.3 (2023), p. 032801 </a:t>
            </a:r>
            <a:endParaRPr lang="fr-FR" sz="1000" dirty="0"/>
          </a:p>
          <a:p>
            <a:endParaRPr lang="fr-FR" sz="1000" dirty="0"/>
          </a:p>
        </p:txBody>
      </p:sp>
    </p:spTree>
    <p:extLst>
      <p:ext uri="{BB962C8B-B14F-4D97-AF65-F5344CB8AC3E}">
        <p14:creationId xmlns:p14="http://schemas.microsoft.com/office/powerpoint/2010/main" val="3515360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0A7FA-6045-994D-E9E2-7668CC334EC2}"/>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44994EC-D812-AF1E-D615-80E167953960}"/>
              </a:ext>
            </a:extLst>
          </p:cNvPr>
          <p:cNvSpPr>
            <a:spLocks noGrp="1"/>
          </p:cNvSpPr>
          <p:nvPr>
            <p:ph type="sldNum" sz="quarter" idx="12"/>
          </p:nvPr>
        </p:nvSpPr>
        <p:spPr/>
        <p:txBody>
          <a:bodyPr/>
          <a:lstStyle/>
          <a:p>
            <a:fld id="{3A3A6714-3D1F-4857-9904-D935B84167FA}" type="slidenum">
              <a:rPr lang="en-GB" smtClean="0"/>
              <a:pPr/>
              <a:t>7</a:t>
            </a:fld>
            <a:endParaRPr lang="en-GB"/>
          </a:p>
        </p:txBody>
      </p:sp>
      <p:sp>
        <p:nvSpPr>
          <p:cNvPr id="4" name="Titre 3">
            <a:extLst>
              <a:ext uri="{FF2B5EF4-FFF2-40B4-BE49-F238E27FC236}">
                <a16:creationId xmlns:a16="http://schemas.microsoft.com/office/drawing/2014/main" id="{513E5551-66C4-7FA5-98CE-B60B9D51ACA2}"/>
              </a:ext>
            </a:extLst>
          </p:cNvPr>
          <p:cNvSpPr>
            <a:spLocks noGrp="1"/>
          </p:cNvSpPr>
          <p:nvPr>
            <p:ph type="title"/>
          </p:nvPr>
        </p:nvSpPr>
        <p:spPr/>
        <p:txBody>
          <a:bodyPr/>
          <a:lstStyle/>
          <a:p>
            <a:r>
              <a:rPr lang="en-GB" dirty="0"/>
              <a:t>Wavefront stabilisation</a:t>
            </a:r>
          </a:p>
        </p:txBody>
      </p:sp>
      <p:sp>
        <p:nvSpPr>
          <p:cNvPr id="5" name="Espace réservé du pied de page 4">
            <a:extLst>
              <a:ext uri="{FF2B5EF4-FFF2-40B4-BE49-F238E27FC236}">
                <a16:creationId xmlns:a16="http://schemas.microsoft.com/office/drawing/2014/main" id="{D5DBBAE8-C10F-AAA9-1169-EE3A3C45AC6B}"/>
              </a:ext>
            </a:extLst>
          </p:cNvPr>
          <p:cNvSpPr>
            <a:spLocks noGrp="1"/>
          </p:cNvSpPr>
          <p:nvPr>
            <p:ph type="ftr" sz="quarter" idx="13"/>
          </p:nvPr>
        </p:nvSpPr>
        <p:spPr/>
        <p:txBody>
          <a:bodyPr/>
          <a:lstStyle/>
          <a:p>
            <a:pPr algn="l"/>
            <a:r>
              <a:rPr lang="en-GB"/>
              <a:t>Insert author and occasion</a:t>
            </a:r>
          </a:p>
        </p:txBody>
      </p:sp>
      <p:sp>
        <p:nvSpPr>
          <p:cNvPr id="6" name="Espace réservé du contenu 1">
            <a:extLst>
              <a:ext uri="{FF2B5EF4-FFF2-40B4-BE49-F238E27FC236}">
                <a16:creationId xmlns:a16="http://schemas.microsoft.com/office/drawing/2014/main" id="{2386B7C0-5EF6-1B79-106E-0941B427861B}"/>
              </a:ext>
            </a:extLst>
          </p:cNvPr>
          <p:cNvSpPr>
            <a:spLocks noGrp="1"/>
          </p:cNvSpPr>
          <p:nvPr>
            <p:ph idx="1"/>
          </p:nvPr>
        </p:nvSpPr>
        <p:spPr>
          <a:xfrm>
            <a:off x="534024" y="1375491"/>
            <a:ext cx="11123951" cy="828063"/>
          </a:xfrm>
        </p:spPr>
        <p:txBody>
          <a:bodyPr>
            <a:normAutofit lnSpcReduction="10000"/>
          </a:bodyPr>
          <a:lstStyle/>
          <a:p>
            <a:pPr marL="0" indent="0">
              <a:buNone/>
            </a:pPr>
            <a:r>
              <a:rPr lang="en-GB" sz="1800" dirty="0" err="1" smtClean="0"/>
              <a:t>Wavefront</a:t>
            </a:r>
            <a:r>
              <a:rPr lang="en-GB" sz="1800" dirty="0" smtClean="0"/>
              <a:t> instabilities in large scale PW class laser facilities have a direct impact on the both on the </a:t>
            </a:r>
            <a:r>
              <a:rPr lang="en-GB" sz="1800" b="1" dirty="0" smtClean="0"/>
              <a:t>intensity stability </a:t>
            </a:r>
            <a:r>
              <a:rPr lang="en-GB" sz="1800" dirty="0" smtClean="0"/>
              <a:t>of the focused beam but also on </a:t>
            </a:r>
            <a:r>
              <a:rPr lang="en-GB" sz="1800" b="1" dirty="0" smtClean="0"/>
              <a:t>the interaction of the beam over the whole volume of the gas target </a:t>
            </a:r>
            <a:r>
              <a:rPr lang="en-GB" sz="1800" dirty="0" smtClean="0"/>
              <a:t>(beam caustic evolution)</a:t>
            </a:r>
            <a:endParaRPr lang="en-GB" sz="1800" dirty="0"/>
          </a:p>
        </p:txBody>
      </p:sp>
      <p:sp>
        <p:nvSpPr>
          <p:cNvPr id="7" name="ZoneTexte 6">
            <a:extLst>
              <a:ext uri="{FF2B5EF4-FFF2-40B4-BE49-F238E27FC236}">
                <a16:creationId xmlns:a16="http://schemas.microsoft.com/office/drawing/2014/main" id="{71E4B521-0DF2-D7BF-E9E3-3A0A0D6E57EC}"/>
              </a:ext>
            </a:extLst>
          </p:cNvPr>
          <p:cNvSpPr txBox="1"/>
          <p:nvPr/>
        </p:nvSpPr>
        <p:spPr>
          <a:xfrm>
            <a:off x="534025" y="2417138"/>
            <a:ext cx="7059849" cy="2677656"/>
          </a:xfrm>
          <a:prstGeom prst="rect">
            <a:avLst/>
          </a:prstGeom>
          <a:noFill/>
        </p:spPr>
        <p:txBody>
          <a:bodyPr wrap="square" rtlCol="0">
            <a:spAutoFit/>
          </a:bodyPr>
          <a:lstStyle/>
          <a:p>
            <a:pPr marL="0" indent="0">
              <a:buNone/>
            </a:pPr>
            <a:r>
              <a:rPr lang="en-GB" sz="2400" b="1" dirty="0" err="1" smtClean="0"/>
              <a:t>Wavefront</a:t>
            </a:r>
            <a:r>
              <a:rPr lang="en-GB" sz="2400" b="1" dirty="0" smtClean="0"/>
              <a:t> stabilisation in the </a:t>
            </a:r>
            <a:r>
              <a:rPr lang="en-GB" sz="2400" b="1" dirty="0" err="1" smtClean="0"/>
              <a:t>Apollon</a:t>
            </a:r>
            <a:r>
              <a:rPr lang="en-GB" sz="2400" b="1" dirty="0" smtClean="0"/>
              <a:t> laser </a:t>
            </a:r>
            <a:endParaRPr lang="en-GB" sz="2400" b="1" dirty="0"/>
          </a:p>
          <a:p>
            <a:r>
              <a:rPr lang="en-GB" dirty="0" smtClean="0"/>
              <a:t>State of the art ultrafast </a:t>
            </a:r>
            <a:r>
              <a:rPr lang="en-GB" dirty="0" err="1"/>
              <a:t>W</a:t>
            </a:r>
            <a:r>
              <a:rPr lang="en-GB" dirty="0" err="1" smtClean="0"/>
              <a:t>avefront</a:t>
            </a:r>
            <a:r>
              <a:rPr lang="en-GB" dirty="0" smtClean="0"/>
              <a:t> Sensor and Deformable </a:t>
            </a:r>
            <a:r>
              <a:rPr lang="en-GB" dirty="0"/>
              <a:t>M</a:t>
            </a:r>
            <a:r>
              <a:rPr lang="en-GB" dirty="0" smtClean="0"/>
              <a:t>irror technology in </a:t>
            </a:r>
            <a:r>
              <a:rPr lang="en-GB" dirty="0" err="1" smtClean="0"/>
              <a:t>Apollon</a:t>
            </a:r>
            <a:r>
              <a:rPr lang="en-GB" dirty="0" smtClean="0"/>
              <a:t> allows </a:t>
            </a:r>
            <a:r>
              <a:rPr lang="en-GB" b="1" dirty="0" smtClean="0"/>
              <a:t>impressive improvement of the stability up to a &gt;70 Hz </a:t>
            </a:r>
            <a:r>
              <a:rPr lang="en-GB" b="1" smtClean="0"/>
              <a:t>cut-off frequency*.</a:t>
            </a:r>
            <a:endParaRPr lang="en-GB" sz="1800" b="1" dirty="0"/>
          </a:p>
          <a:p>
            <a:r>
              <a:rPr lang="en-GB" dirty="0" smtClean="0"/>
              <a:t>The </a:t>
            </a:r>
            <a:r>
              <a:rPr lang="en-GB" dirty="0" err="1" smtClean="0"/>
              <a:t>wavefront</a:t>
            </a:r>
            <a:r>
              <a:rPr lang="en-GB" dirty="0" smtClean="0"/>
              <a:t> stabilisation loop is </a:t>
            </a:r>
            <a:r>
              <a:rPr lang="en-GB" b="1" dirty="0" smtClean="0"/>
              <a:t>not sufficiently improving the pointing stability of the beam</a:t>
            </a:r>
            <a:r>
              <a:rPr lang="en-GB" dirty="0"/>
              <a:t> </a:t>
            </a:r>
            <a:r>
              <a:rPr lang="en-GB" dirty="0" smtClean="0"/>
              <a:t>(only by 2-3x).</a:t>
            </a:r>
            <a:endParaRPr lang="en-GB" dirty="0" smtClean="0"/>
          </a:p>
          <a:p>
            <a:r>
              <a:rPr lang="en-GB" dirty="0" smtClean="0"/>
              <a:t>There is a real need to work on the </a:t>
            </a:r>
            <a:r>
              <a:rPr lang="en-GB" b="1" dirty="0" smtClean="0"/>
              <a:t>combined operation pointing and </a:t>
            </a:r>
            <a:r>
              <a:rPr lang="en-GB" b="1" dirty="0" err="1" smtClean="0"/>
              <a:t>wavefront</a:t>
            </a:r>
            <a:r>
              <a:rPr lang="en-GB" b="1" dirty="0" smtClean="0"/>
              <a:t> stabilization loops</a:t>
            </a:r>
            <a:r>
              <a:rPr lang="en-GB" dirty="0" smtClean="0"/>
              <a:t> and study in detail the potential cross talk effects between them.</a:t>
            </a:r>
            <a:endParaRPr lang="en-GB" dirty="0"/>
          </a:p>
        </p:txBody>
      </p:sp>
      <p:sp>
        <p:nvSpPr>
          <p:cNvPr id="2" name="Rectangle 1"/>
          <p:cNvSpPr/>
          <p:nvPr/>
        </p:nvSpPr>
        <p:spPr>
          <a:xfrm>
            <a:off x="827314" y="5448440"/>
            <a:ext cx="5765074" cy="738664"/>
          </a:xfrm>
          <a:prstGeom prst="rect">
            <a:avLst/>
          </a:prstGeom>
        </p:spPr>
        <p:txBody>
          <a:bodyPr wrap="square">
            <a:spAutoFit/>
          </a:bodyPr>
          <a:lstStyle/>
          <a:p>
            <a:r>
              <a:rPr lang="en-US" sz="1400" i="1" dirty="0" smtClean="0"/>
              <a:t>*J. B. Ohland et al. “</a:t>
            </a:r>
            <a:r>
              <a:rPr lang="en-US" sz="1400" i="1" dirty="0" err="1" smtClean="0"/>
              <a:t>Apollon</a:t>
            </a:r>
            <a:r>
              <a:rPr lang="en-US" sz="1400" i="1" dirty="0" smtClean="0"/>
              <a:t> </a:t>
            </a:r>
            <a:r>
              <a:rPr lang="en-US" sz="1400" i="1" dirty="0"/>
              <a:t>Real-Time Adaptive Optics (ARTAO) -- Astronomy-Inspired </a:t>
            </a:r>
            <a:r>
              <a:rPr lang="en-US" sz="1400" i="1" dirty="0" err="1"/>
              <a:t>Wavefront</a:t>
            </a:r>
            <a:r>
              <a:rPr lang="en-US" sz="1400" i="1" dirty="0"/>
              <a:t> Stabilization in </a:t>
            </a:r>
            <a:r>
              <a:rPr lang="en-US" sz="1400" i="1" dirty="0" err="1"/>
              <a:t>Ultraintense</a:t>
            </a:r>
            <a:r>
              <a:rPr lang="en-US" sz="1400" i="1" dirty="0"/>
              <a:t> </a:t>
            </a:r>
            <a:r>
              <a:rPr lang="en-US" sz="1400" i="1" dirty="0" smtClean="0"/>
              <a:t>Lasers,” accepted for publication  in HPLSE, February </a:t>
            </a:r>
            <a:r>
              <a:rPr lang="en-US" sz="1400" b="1" i="1" dirty="0" smtClean="0"/>
              <a:t>2025</a:t>
            </a:r>
            <a:r>
              <a:rPr lang="en-US" sz="1400" i="1" dirty="0" smtClean="0"/>
              <a:t>, </a:t>
            </a:r>
            <a:r>
              <a:rPr lang="en-US" sz="1400" i="1" dirty="0"/>
              <a:t>(https://</a:t>
            </a:r>
            <a:r>
              <a:rPr lang="en-US" sz="1400" i="1" dirty="0" smtClean="0"/>
              <a:t>arxiv.org/abs/2412.08418)</a:t>
            </a:r>
            <a:endParaRPr lang="fr-FR" sz="1400" i="1" dirty="0"/>
          </a:p>
        </p:txBody>
      </p:sp>
      <p:pic>
        <p:nvPicPr>
          <p:cNvPr id="8" name="Image 7">
            <a:extLst>
              <a:ext uri="{FF2B5EF4-FFF2-40B4-BE49-F238E27FC236}">
                <a16:creationId xmlns:a16="http://schemas.microsoft.com/office/drawing/2014/main" id="{4D34571F-170F-4EC0-88EB-752AF98C4D83}"/>
              </a:ext>
            </a:extLst>
          </p:cNvPr>
          <p:cNvPicPr>
            <a:picLocks noChangeAspect="1"/>
          </p:cNvPicPr>
          <p:nvPr/>
        </p:nvPicPr>
        <p:blipFill rotWithShape="1">
          <a:blip r:embed="rId2"/>
          <a:srcRect/>
          <a:stretch/>
        </p:blipFill>
        <p:spPr>
          <a:xfrm>
            <a:off x="7958131" y="2124892"/>
            <a:ext cx="3519766" cy="1976845"/>
          </a:xfrm>
          <a:prstGeom prst="rect">
            <a:avLst/>
          </a:prstGeom>
        </p:spPr>
      </p:pic>
      <p:pic>
        <p:nvPicPr>
          <p:cNvPr id="9" name="Picture 4" descr="CB013MG-LX-X8G3">
            <a:extLst>
              <a:ext uri="{FF2B5EF4-FFF2-40B4-BE49-F238E27FC236}">
                <a16:creationId xmlns:a16="http://schemas.microsoft.com/office/drawing/2014/main" id="{ED7E85B9-B394-4507-BC34-4B094C3BF2D9}"/>
              </a:ext>
            </a:extLst>
          </p:cNvPr>
          <p:cNvPicPr>
            <a:picLocks noChangeAspect="1" noChangeArrowheads="1"/>
          </p:cNvPicPr>
          <p:nvPr/>
        </p:nvPicPr>
        <p:blipFill>
          <a:blip r:embed="rId3"/>
          <a:srcRect b="53701"/>
          <a:stretch>
            <a:fillRect/>
          </a:stretch>
        </p:blipFill>
        <p:spPr bwMode="auto">
          <a:xfrm>
            <a:off x="7975118" y="4427521"/>
            <a:ext cx="1229843" cy="1057665"/>
          </a:xfrm>
          <a:prstGeom prst="rect">
            <a:avLst/>
          </a:prstGeom>
          <a:noFill/>
          <a:ln>
            <a:solidFill>
              <a:schemeClr val="tx1"/>
            </a:solidFill>
          </a:ln>
        </p:spPr>
      </p:pic>
      <p:sp>
        <p:nvSpPr>
          <p:cNvPr id="10" name="Textfeld 13">
            <a:extLst>
              <a:ext uri="{FF2B5EF4-FFF2-40B4-BE49-F238E27FC236}">
                <a16:creationId xmlns:a16="http://schemas.microsoft.com/office/drawing/2014/main" id="{5299150C-661D-4031-BC11-44F78134D584}"/>
              </a:ext>
            </a:extLst>
          </p:cNvPr>
          <p:cNvSpPr txBox="1"/>
          <p:nvPr/>
        </p:nvSpPr>
        <p:spPr bwMode="auto">
          <a:xfrm>
            <a:off x="7435051" y="5653851"/>
            <a:ext cx="23272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r>
              <a:rPr lang="de-DE" sz="1200" b="1" dirty="0">
                <a:solidFill>
                  <a:schemeClr val="tx2"/>
                </a:solidFill>
                <a:latin typeface="Calibri" panose="020F0502020204030204" pitchFamily="34" charset="0"/>
              </a:rPr>
              <a:t>Custom </a:t>
            </a:r>
            <a:r>
              <a:rPr lang="de-DE" sz="1200" b="1" dirty="0" err="1">
                <a:solidFill>
                  <a:schemeClr val="tx2"/>
                </a:solidFill>
                <a:latin typeface="Calibri" panose="020F0502020204030204" pitchFamily="34" charset="0"/>
              </a:rPr>
              <a:t>high-speed</a:t>
            </a:r>
            <a:r>
              <a:rPr lang="de-DE" sz="1200" b="1" dirty="0">
                <a:solidFill>
                  <a:schemeClr val="tx2"/>
                </a:solidFill>
                <a:latin typeface="Calibri" panose="020F0502020204030204" pitchFamily="34" charset="0"/>
              </a:rPr>
              <a:t> WFS</a:t>
            </a:r>
          </a:p>
          <a:p>
            <a:pPr marL="285750" indent="-285750" algn="ctr">
              <a:buFont typeface="Arial" panose="020B0604020202020204" pitchFamily="34" charset="0"/>
              <a:buChar char="•"/>
            </a:pPr>
            <a:r>
              <a:rPr lang="de-DE" sz="1200" dirty="0">
                <a:solidFill>
                  <a:schemeClr val="tx2"/>
                </a:solidFill>
                <a:latin typeface="Calibri" panose="020F0502020204030204" pitchFamily="34" charset="0"/>
              </a:rPr>
              <a:t>XIMEA </a:t>
            </a:r>
            <a:r>
              <a:rPr lang="de-DE" sz="1200" dirty="0" err="1">
                <a:solidFill>
                  <a:schemeClr val="tx2"/>
                </a:solidFill>
                <a:latin typeface="Calibri" panose="020F0502020204030204" pitchFamily="34" charset="0"/>
              </a:rPr>
              <a:t>PCIe</a:t>
            </a:r>
            <a:r>
              <a:rPr lang="de-DE" sz="1200" dirty="0">
                <a:solidFill>
                  <a:schemeClr val="tx2"/>
                </a:solidFill>
                <a:latin typeface="Calibri" panose="020F0502020204030204" pitchFamily="34" charset="0"/>
              </a:rPr>
              <a:t> </a:t>
            </a:r>
            <a:r>
              <a:rPr lang="de-DE" sz="1200" dirty="0" err="1">
                <a:solidFill>
                  <a:schemeClr val="tx2"/>
                </a:solidFill>
                <a:latin typeface="Calibri" panose="020F0502020204030204" pitchFamily="34" charset="0"/>
              </a:rPr>
              <a:t>camera</a:t>
            </a:r>
            <a:r>
              <a:rPr lang="de-DE" sz="1200" dirty="0">
                <a:solidFill>
                  <a:schemeClr val="tx2"/>
                </a:solidFill>
                <a:latin typeface="Calibri" panose="020F0502020204030204" pitchFamily="34" charset="0"/>
              </a:rPr>
              <a:t>, 7 kHz</a:t>
            </a:r>
          </a:p>
          <a:p>
            <a:pPr marL="285750" indent="-285750" algn="ctr">
              <a:buFont typeface="Arial" panose="020B0604020202020204" pitchFamily="34" charset="0"/>
              <a:buChar char="•"/>
            </a:pPr>
            <a:r>
              <a:rPr lang="de-DE" sz="1200" dirty="0">
                <a:solidFill>
                  <a:schemeClr val="tx2"/>
                </a:solidFill>
                <a:latin typeface="Calibri" panose="020F0502020204030204" pitchFamily="34" charset="0"/>
              </a:rPr>
              <a:t>Do </a:t>
            </a:r>
            <a:r>
              <a:rPr lang="de-DE" sz="1200" dirty="0" err="1">
                <a:solidFill>
                  <a:schemeClr val="tx2"/>
                </a:solidFill>
                <a:latin typeface="Calibri" panose="020F0502020204030204" pitchFamily="34" charset="0"/>
              </a:rPr>
              <a:t>evaluation</a:t>
            </a:r>
            <a:r>
              <a:rPr lang="de-DE" sz="1200" dirty="0">
                <a:solidFill>
                  <a:schemeClr val="tx2"/>
                </a:solidFill>
                <a:latin typeface="Calibri" panose="020F0502020204030204" pitchFamily="34" charset="0"/>
              </a:rPr>
              <a:t> on GPU</a:t>
            </a:r>
          </a:p>
        </p:txBody>
      </p:sp>
      <p:pic>
        <p:nvPicPr>
          <p:cNvPr id="11" name="Image 19">
            <a:extLst>
              <a:ext uri="{FF2B5EF4-FFF2-40B4-BE49-F238E27FC236}">
                <a16:creationId xmlns:a16="http://schemas.microsoft.com/office/drawing/2014/main" id="{C5F65661-D2CD-473D-AC30-D3CA282B28BC}"/>
              </a:ext>
            </a:extLst>
          </p:cNvPr>
          <p:cNvPicPr>
            <a:picLocks noChangeAspect="1"/>
          </p:cNvPicPr>
          <p:nvPr/>
        </p:nvPicPr>
        <p:blipFill>
          <a:blip r:embed="rId4"/>
          <a:stretch>
            <a:fillRect/>
          </a:stretch>
        </p:blipFill>
        <p:spPr>
          <a:xfrm>
            <a:off x="10535437" y="4423954"/>
            <a:ext cx="1095419" cy="1088881"/>
          </a:xfrm>
          <a:prstGeom prst="rect">
            <a:avLst/>
          </a:prstGeom>
          <a:ln>
            <a:solidFill>
              <a:schemeClr val="tx1"/>
            </a:solidFill>
          </a:ln>
        </p:spPr>
      </p:pic>
      <p:sp>
        <p:nvSpPr>
          <p:cNvPr id="12" name="Textfeld 13">
            <a:extLst>
              <a:ext uri="{FF2B5EF4-FFF2-40B4-BE49-F238E27FC236}">
                <a16:creationId xmlns:a16="http://schemas.microsoft.com/office/drawing/2014/main" id="{C10BA2CE-5008-49F8-B8D9-B34C26ADD94B}"/>
              </a:ext>
            </a:extLst>
          </p:cNvPr>
          <p:cNvSpPr txBox="1"/>
          <p:nvPr/>
        </p:nvSpPr>
        <p:spPr bwMode="auto">
          <a:xfrm>
            <a:off x="9882160" y="5631485"/>
            <a:ext cx="28236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de-DE" sz="1200" b="1" dirty="0" err="1">
                <a:solidFill>
                  <a:schemeClr val="tx2"/>
                </a:solidFill>
                <a:latin typeface="Calibri" panose="020F0502020204030204" pitchFamily="34" charset="0"/>
              </a:rPr>
              <a:t>Bimorph</a:t>
            </a:r>
            <a:r>
              <a:rPr lang="de-DE" sz="1200" b="1" dirty="0">
                <a:solidFill>
                  <a:schemeClr val="tx2"/>
                </a:solidFill>
                <a:latin typeface="Calibri" panose="020F0502020204030204" pitchFamily="34" charset="0"/>
              </a:rPr>
              <a:t> DM </a:t>
            </a:r>
            <a:r>
              <a:rPr lang="de-DE" sz="1200" b="1" dirty="0" err="1">
                <a:solidFill>
                  <a:schemeClr val="tx2"/>
                </a:solidFill>
                <a:latin typeface="Calibri" panose="020F0502020204030204" pitchFamily="34" charset="0"/>
              </a:rPr>
              <a:t>by</a:t>
            </a:r>
            <a:r>
              <a:rPr lang="de-DE" sz="1200" b="1" dirty="0">
                <a:solidFill>
                  <a:schemeClr val="tx2"/>
                </a:solidFill>
                <a:latin typeface="Calibri" panose="020F0502020204030204" pitchFamily="34" charset="0"/>
              </a:rPr>
              <a:t> Dynamic </a:t>
            </a:r>
            <a:r>
              <a:rPr lang="de-DE" sz="1200" b="1" dirty="0" err="1">
                <a:solidFill>
                  <a:schemeClr val="tx2"/>
                </a:solidFill>
                <a:latin typeface="Calibri" panose="020F0502020204030204" pitchFamily="34" charset="0"/>
              </a:rPr>
              <a:t>Optics</a:t>
            </a:r>
            <a:endParaRPr lang="de-DE" sz="1200" b="1" dirty="0">
              <a:solidFill>
                <a:schemeClr val="tx2"/>
              </a:solidFill>
              <a:latin typeface="Calibri" panose="020F0502020204030204" pitchFamily="34" charset="0"/>
            </a:endParaRPr>
          </a:p>
          <a:p>
            <a:pPr marL="285750" indent="-285750">
              <a:buFont typeface="Arial" panose="020B0604020202020204" pitchFamily="34" charset="0"/>
              <a:buChar char="•"/>
            </a:pPr>
            <a:r>
              <a:rPr lang="de-DE" sz="1200" dirty="0">
                <a:solidFill>
                  <a:schemeClr val="tx2"/>
                </a:solidFill>
                <a:latin typeface="Calibri" panose="020F0502020204030204" pitchFamily="34" charset="0"/>
              </a:rPr>
              <a:t>60 mm </a:t>
            </a:r>
            <a:r>
              <a:rPr lang="de-DE" sz="1200" dirty="0" err="1">
                <a:solidFill>
                  <a:schemeClr val="tx2"/>
                </a:solidFill>
                <a:latin typeface="Calibri" panose="020F0502020204030204" pitchFamily="34" charset="0"/>
              </a:rPr>
              <a:t>aperture</a:t>
            </a:r>
            <a:r>
              <a:rPr lang="de-DE" sz="1200" dirty="0">
                <a:solidFill>
                  <a:schemeClr val="tx2"/>
                </a:solidFill>
                <a:latin typeface="Calibri" panose="020F0502020204030204" pitchFamily="34" charset="0"/>
              </a:rPr>
              <a:t>, 96 </a:t>
            </a:r>
            <a:r>
              <a:rPr lang="de-DE" sz="1200" dirty="0" err="1">
                <a:solidFill>
                  <a:schemeClr val="tx2"/>
                </a:solidFill>
                <a:latin typeface="Calibri" panose="020F0502020204030204" pitchFamily="34" charset="0"/>
              </a:rPr>
              <a:t>actuators</a:t>
            </a:r>
            <a:endParaRPr lang="de-DE" sz="1200" dirty="0">
              <a:solidFill>
                <a:schemeClr val="tx2"/>
              </a:solidFill>
              <a:latin typeface="Calibri" panose="020F0502020204030204" pitchFamily="34" charset="0"/>
            </a:endParaRPr>
          </a:p>
          <a:p>
            <a:pPr marL="285750" indent="-285750">
              <a:buFont typeface="Arial" panose="020B0604020202020204" pitchFamily="34" charset="0"/>
              <a:buChar char="•"/>
            </a:pPr>
            <a:r>
              <a:rPr lang="de-DE" sz="1200" dirty="0" smtClean="0">
                <a:solidFill>
                  <a:schemeClr val="tx2"/>
                </a:solidFill>
                <a:latin typeface="Calibri" panose="020F0502020204030204" pitchFamily="34" charset="0"/>
              </a:rPr>
              <a:t>1.3 </a:t>
            </a:r>
            <a:r>
              <a:rPr lang="de-DE" sz="1200" dirty="0">
                <a:solidFill>
                  <a:schemeClr val="tx2"/>
                </a:solidFill>
                <a:latin typeface="Calibri" panose="020F0502020204030204" pitchFamily="34" charset="0"/>
              </a:rPr>
              <a:t>kHz, ca. 1 </a:t>
            </a:r>
            <a:r>
              <a:rPr lang="de-DE" sz="1200" dirty="0" err="1">
                <a:solidFill>
                  <a:schemeClr val="tx2"/>
                </a:solidFill>
                <a:latin typeface="Calibri" panose="020F0502020204030204" pitchFamily="34" charset="0"/>
              </a:rPr>
              <a:t>ms</a:t>
            </a:r>
            <a:r>
              <a:rPr lang="de-DE" sz="1200" dirty="0">
                <a:solidFill>
                  <a:schemeClr val="tx2"/>
                </a:solidFill>
                <a:latin typeface="Calibri" panose="020F0502020204030204" pitchFamily="34" charset="0"/>
              </a:rPr>
              <a:t> </a:t>
            </a:r>
            <a:r>
              <a:rPr lang="de-DE" sz="1200" dirty="0" err="1">
                <a:solidFill>
                  <a:schemeClr val="tx2"/>
                </a:solidFill>
                <a:latin typeface="Calibri" panose="020F0502020204030204" pitchFamily="34" charset="0"/>
              </a:rPr>
              <a:t>latency</a:t>
            </a:r>
            <a:endParaRPr lang="de-DE" sz="12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01365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TotalTime>
  <Words>632</Words>
  <Application>Microsoft Office PowerPoint</Application>
  <PresentationFormat>Grand écran</PresentationFormat>
  <Paragraphs>103</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Arial Narrow</vt:lpstr>
      <vt:lpstr>Calibri</vt:lpstr>
      <vt:lpstr>Calibri Light</vt:lpstr>
      <vt:lpstr>Helvetica</vt:lpstr>
      <vt:lpstr>NimbusRomNo9L</vt:lpstr>
      <vt:lpstr>Office Theme</vt:lpstr>
      <vt:lpstr>WP14 : Laser driver system architecture, transport and engineering </vt:lpstr>
      <vt:lpstr>Informations</vt:lpstr>
      <vt:lpstr>WP and tasks</vt:lpstr>
      <vt:lpstr>Deliverables and Milestones </vt:lpstr>
      <vt:lpstr>Présentation PowerPoint</vt:lpstr>
      <vt:lpstr>Focal spot stabilisation</vt:lpstr>
      <vt:lpstr>Wavefront stabilisation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Dimitris PAPADOPOULOS</cp:lastModifiedBy>
  <cp:revision>81</cp:revision>
  <dcterms:created xsi:type="dcterms:W3CDTF">2018-02-09T13:41:45Z</dcterms:created>
  <dcterms:modified xsi:type="dcterms:W3CDTF">2025-03-13T12:45:16Z</dcterms:modified>
</cp:coreProperties>
</file>