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79" r:id="rId5"/>
    <p:sldId id="259" r:id="rId6"/>
    <p:sldId id="286" r:id="rId7"/>
    <p:sldId id="287" r:id="rId8"/>
    <p:sldId id="292" r:id="rId9"/>
    <p:sldId id="280" r:id="rId10"/>
    <p:sldId id="289" r:id="rId11"/>
    <p:sldId id="278" r:id="rId12"/>
    <p:sldId id="284" r:id="rId13"/>
    <p:sldId id="266" r:id="rId14"/>
    <p:sldId id="291" r:id="rId15"/>
    <p:sldId id="293" r:id="rId16"/>
    <p:sldId id="288" r:id="rId17"/>
    <p:sldId id="271" r:id="rId18"/>
    <p:sldId id="272" r:id="rId19"/>
  </p:sldIdLst>
  <p:sldSz cx="12192000" cy="6858000"/>
  <p:notesSz cx="6858000" cy="12192000"/>
  <p:custDataLst>
    <p:tags r:id="rId21"/>
  </p:custData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03"/>
    <p:restoredTop sz="95068"/>
  </p:normalViewPr>
  <p:slideViewPr>
    <p:cSldViewPr>
      <p:cViewPr>
        <p:scale>
          <a:sx n="130" d="100"/>
          <a:sy n="130" d="100"/>
        </p:scale>
        <p:origin x="-344" y="-1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A94C02B9-CA30-7A48-8098-13F69299A699}" type="datetimeFigureOut">
              <a:rPr lang="en-IT" smtClean="0"/>
              <a:t>14/03/25</a:t>
            </a:fld>
            <a:endParaRPr lang="en-IT"/>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49523775-B9F9-3C4C-8229-C60ABCE0D2CE}" type="slidenum">
              <a:rPr lang="en-IT" smtClean="0"/>
              <a:t>‹#›</a:t>
            </a:fld>
            <a:endParaRPr lang="en-IT"/>
          </a:p>
        </p:txBody>
      </p:sp>
    </p:spTree>
    <p:extLst>
      <p:ext uri="{BB962C8B-B14F-4D97-AF65-F5344CB8AC3E}">
        <p14:creationId xmlns:p14="http://schemas.microsoft.com/office/powerpoint/2010/main" val="220736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a:t>
            </a:fld>
            <a:endParaRPr lang="en-IT"/>
          </a:p>
        </p:txBody>
      </p:sp>
    </p:spTree>
    <p:extLst>
      <p:ext uri="{BB962C8B-B14F-4D97-AF65-F5344CB8AC3E}">
        <p14:creationId xmlns:p14="http://schemas.microsoft.com/office/powerpoint/2010/main" val="290832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10</a:t>
            </a:fld>
            <a:endParaRPr lang="en-IT"/>
          </a:p>
        </p:txBody>
      </p:sp>
    </p:spTree>
    <p:extLst>
      <p:ext uri="{BB962C8B-B14F-4D97-AF65-F5344CB8AC3E}">
        <p14:creationId xmlns:p14="http://schemas.microsoft.com/office/powerpoint/2010/main" val="150294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11</a:t>
            </a:fld>
            <a:endParaRPr lang="en-IT"/>
          </a:p>
        </p:txBody>
      </p:sp>
    </p:spTree>
    <p:extLst>
      <p:ext uri="{BB962C8B-B14F-4D97-AF65-F5344CB8AC3E}">
        <p14:creationId xmlns:p14="http://schemas.microsoft.com/office/powerpoint/2010/main" val="395197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12</a:t>
            </a:fld>
            <a:endParaRPr lang="en-IT"/>
          </a:p>
        </p:txBody>
      </p:sp>
    </p:spTree>
    <p:extLst>
      <p:ext uri="{BB962C8B-B14F-4D97-AF65-F5344CB8AC3E}">
        <p14:creationId xmlns:p14="http://schemas.microsoft.com/office/powerpoint/2010/main" val="201320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13</a:t>
            </a:fld>
            <a:endParaRPr lang="en-IT"/>
          </a:p>
        </p:txBody>
      </p:sp>
    </p:spTree>
    <p:extLst>
      <p:ext uri="{BB962C8B-B14F-4D97-AF65-F5344CB8AC3E}">
        <p14:creationId xmlns:p14="http://schemas.microsoft.com/office/powerpoint/2010/main" val="150614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14</a:t>
            </a:fld>
            <a:endParaRPr lang="en-IT"/>
          </a:p>
        </p:txBody>
      </p:sp>
    </p:spTree>
    <p:extLst>
      <p:ext uri="{BB962C8B-B14F-4D97-AF65-F5344CB8AC3E}">
        <p14:creationId xmlns:p14="http://schemas.microsoft.com/office/powerpoint/2010/main" val="923501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EF892-9525-882C-E2C0-8F0722DDA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760D9-1B7B-DED1-0F03-558B547CD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9E0BD9-9771-1967-3E66-5D79A10E89BB}"/>
              </a:ext>
            </a:extLst>
          </p:cNvPr>
          <p:cNvSpPr>
            <a:spLocks noGrp="1"/>
          </p:cNvSpPr>
          <p:nvPr>
            <p:ph type="body" idx="1"/>
          </p:nvPr>
        </p:nvSpPr>
        <p:spPr/>
        <p:txBody>
          <a:bodyPr/>
          <a:lstStyle/>
          <a:p>
            <a:endParaRPr lang="en-IT"/>
          </a:p>
        </p:txBody>
      </p:sp>
      <p:sp>
        <p:nvSpPr>
          <p:cNvPr id="4" name="Slide Number Placeholder 3">
            <a:extLst>
              <a:ext uri="{FF2B5EF4-FFF2-40B4-BE49-F238E27FC236}">
                <a16:creationId xmlns:a16="http://schemas.microsoft.com/office/drawing/2014/main" id="{BF75D183-6FE3-4522-A527-66CD616EC45B}"/>
              </a:ext>
            </a:extLst>
          </p:cNvPr>
          <p:cNvSpPr>
            <a:spLocks noGrp="1"/>
          </p:cNvSpPr>
          <p:nvPr>
            <p:ph type="sldNum" sz="quarter" idx="5"/>
          </p:nvPr>
        </p:nvSpPr>
        <p:spPr/>
        <p:txBody>
          <a:bodyPr/>
          <a:lstStyle/>
          <a:p>
            <a:fld id="{49523775-B9F9-3C4C-8229-C60ABCE0D2CE}" type="slidenum">
              <a:rPr lang="en-IT" smtClean="0"/>
              <a:t>15</a:t>
            </a:fld>
            <a:endParaRPr lang="en-IT"/>
          </a:p>
        </p:txBody>
      </p:sp>
    </p:spTree>
    <p:extLst>
      <p:ext uri="{BB962C8B-B14F-4D97-AF65-F5344CB8AC3E}">
        <p14:creationId xmlns:p14="http://schemas.microsoft.com/office/powerpoint/2010/main" val="6788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16</a:t>
            </a:fld>
            <a:endParaRPr lang="en-IT"/>
          </a:p>
        </p:txBody>
      </p:sp>
    </p:spTree>
    <p:extLst>
      <p:ext uri="{BB962C8B-B14F-4D97-AF65-F5344CB8AC3E}">
        <p14:creationId xmlns:p14="http://schemas.microsoft.com/office/powerpoint/2010/main" val="222659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17</a:t>
            </a:fld>
            <a:endParaRPr lang="en-IT"/>
          </a:p>
        </p:txBody>
      </p:sp>
    </p:spTree>
    <p:extLst>
      <p:ext uri="{BB962C8B-B14F-4D97-AF65-F5344CB8AC3E}">
        <p14:creationId xmlns:p14="http://schemas.microsoft.com/office/powerpoint/2010/main" val="37996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18</a:t>
            </a:fld>
            <a:endParaRPr lang="en-IT"/>
          </a:p>
        </p:txBody>
      </p:sp>
    </p:spTree>
    <p:extLst>
      <p:ext uri="{BB962C8B-B14F-4D97-AF65-F5344CB8AC3E}">
        <p14:creationId xmlns:p14="http://schemas.microsoft.com/office/powerpoint/2010/main" val="283762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2</a:t>
            </a:fld>
            <a:endParaRPr lang="en-IT"/>
          </a:p>
        </p:txBody>
      </p:sp>
    </p:spTree>
    <p:extLst>
      <p:ext uri="{BB962C8B-B14F-4D97-AF65-F5344CB8AC3E}">
        <p14:creationId xmlns:p14="http://schemas.microsoft.com/office/powerpoint/2010/main" val="370421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3</a:t>
            </a:fld>
            <a:endParaRPr lang="en-IT"/>
          </a:p>
        </p:txBody>
      </p:sp>
    </p:spTree>
    <p:extLst>
      <p:ext uri="{BB962C8B-B14F-4D97-AF65-F5344CB8AC3E}">
        <p14:creationId xmlns:p14="http://schemas.microsoft.com/office/powerpoint/2010/main" val="394716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4</a:t>
            </a:fld>
            <a:endParaRPr lang="en-IT"/>
          </a:p>
        </p:txBody>
      </p:sp>
    </p:spTree>
    <p:extLst>
      <p:ext uri="{BB962C8B-B14F-4D97-AF65-F5344CB8AC3E}">
        <p14:creationId xmlns:p14="http://schemas.microsoft.com/office/powerpoint/2010/main" val="301120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6.2.3.1 [2nd half] </a:t>
            </a:r>
            <a:r>
              <a:rPr lang="en-GB" sz="1200" dirty="0">
                <a:effectLst/>
                <a:latin typeface="Times New Roman" panose="02020603050405020304" pitchFamily="18" charset="0"/>
                <a:ea typeface="Times New Roman" panose="02020603050405020304" pitchFamily="18" charset="0"/>
              </a:rPr>
              <a:t>If the quorum is not reached, the chairperson of the Consortium Body shall convene another ordinary meeting within 15 calendar days. If in this meeting the quorum is not reached once more, the chairperson shall convene an extraordinary meeting which shall be entitled to decide if one-half (1/2) of its Members is present or represented.</a:t>
            </a:r>
            <a:endParaRPr lang="en-IT" sz="1000" b="1" dirty="0">
              <a:effectLst/>
              <a:latin typeface="Arial" panose="020B0604020202020204" pitchFamily="34" charset="0"/>
              <a:ea typeface="FZShuTi"/>
              <a:cs typeface="Times New Roman" panose="02020603050405020304" pitchFamily="18" charset="0"/>
            </a:endParaRPr>
          </a:p>
          <a:p>
            <a:endParaRPr lang="en-IT" dirty="0"/>
          </a:p>
        </p:txBody>
      </p:sp>
      <p:sp>
        <p:nvSpPr>
          <p:cNvPr id="4" name="Slide Number Placeholder 3"/>
          <p:cNvSpPr>
            <a:spLocks noGrp="1"/>
          </p:cNvSpPr>
          <p:nvPr>
            <p:ph type="sldNum" sz="quarter" idx="5"/>
          </p:nvPr>
        </p:nvSpPr>
        <p:spPr/>
        <p:txBody>
          <a:bodyPr/>
          <a:lstStyle/>
          <a:p>
            <a:fld id="{49523775-B9F9-3C4C-8229-C60ABCE0D2CE}" type="slidenum">
              <a:rPr lang="en-IT" smtClean="0"/>
              <a:t>5</a:t>
            </a:fld>
            <a:endParaRPr lang="en-IT"/>
          </a:p>
        </p:txBody>
      </p:sp>
    </p:spTree>
    <p:extLst>
      <p:ext uri="{BB962C8B-B14F-4D97-AF65-F5344CB8AC3E}">
        <p14:creationId xmlns:p14="http://schemas.microsoft.com/office/powerpoint/2010/main" val="258522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6</a:t>
            </a:fld>
            <a:endParaRPr lang="en-IT"/>
          </a:p>
        </p:txBody>
      </p:sp>
    </p:spTree>
    <p:extLst>
      <p:ext uri="{BB962C8B-B14F-4D97-AF65-F5344CB8AC3E}">
        <p14:creationId xmlns:p14="http://schemas.microsoft.com/office/powerpoint/2010/main" val="201294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7</a:t>
            </a:fld>
            <a:endParaRPr lang="en-IT"/>
          </a:p>
        </p:txBody>
      </p:sp>
    </p:spTree>
    <p:extLst>
      <p:ext uri="{BB962C8B-B14F-4D97-AF65-F5344CB8AC3E}">
        <p14:creationId xmlns:p14="http://schemas.microsoft.com/office/powerpoint/2010/main" val="60346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631C5-1F55-D6F0-0D02-52BAA4FEE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192D4-DF13-05D5-62C0-DDFD86E76A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3C3CB-61B7-BA49-8DF3-BA1FD54D382C}"/>
              </a:ext>
            </a:extLst>
          </p:cNvPr>
          <p:cNvSpPr>
            <a:spLocks noGrp="1"/>
          </p:cNvSpPr>
          <p:nvPr>
            <p:ph type="body" idx="1"/>
          </p:nvPr>
        </p:nvSpPr>
        <p:spPr/>
        <p:txBody>
          <a:bodyPr/>
          <a:lstStyle/>
          <a:p>
            <a:endParaRPr lang="en-IT"/>
          </a:p>
        </p:txBody>
      </p:sp>
      <p:sp>
        <p:nvSpPr>
          <p:cNvPr id="4" name="Slide Number Placeholder 3">
            <a:extLst>
              <a:ext uri="{FF2B5EF4-FFF2-40B4-BE49-F238E27FC236}">
                <a16:creationId xmlns:a16="http://schemas.microsoft.com/office/drawing/2014/main" id="{AB035193-3737-143E-1FBB-43BE6C13E3E3}"/>
              </a:ext>
            </a:extLst>
          </p:cNvPr>
          <p:cNvSpPr>
            <a:spLocks noGrp="1"/>
          </p:cNvSpPr>
          <p:nvPr>
            <p:ph type="sldNum" sz="quarter" idx="5"/>
          </p:nvPr>
        </p:nvSpPr>
        <p:spPr/>
        <p:txBody>
          <a:bodyPr/>
          <a:lstStyle/>
          <a:p>
            <a:fld id="{49523775-B9F9-3C4C-8229-C60ABCE0D2CE}" type="slidenum">
              <a:rPr lang="en-IT" smtClean="0"/>
              <a:t>8</a:t>
            </a:fld>
            <a:endParaRPr lang="en-IT"/>
          </a:p>
        </p:txBody>
      </p:sp>
    </p:spTree>
    <p:extLst>
      <p:ext uri="{BB962C8B-B14F-4D97-AF65-F5344CB8AC3E}">
        <p14:creationId xmlns:p14="http://schemas.microsoft.com/office/powerpoint/2010/main" val="377569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a:p>
        </p:txBody>
      </p:sp>
      <p:sp>
        <p:nvSpPr>
          <p:cNvPr id="4" name="Slide Number Placeholder 3"/>
          <p:cNvSpPr>
            <a:spLocks noGrp="1"/>
          </p:cNvSpPr>
          <p:nvPr>
            <p:ph type="sldNum" sz="quarter" idx="5"/>
          </p:nvPr>
        </p:nvSpPr>
        <p:spPr/>
        <p:txBody>
          <a:bodyPr/>
          <a:lstStyle/>
          <a:p>
            <a:fld id="{49523775-B9F9-3C4C-8229-C60ABCE0D2CE}" type="slidenum">
              <a:rPr lang="en-IT" smtClean="0"/>
              <a:t>9</a:t>
            </a:fld>
            <a:endParaRPr lang="en-IT"/>
          </a:p>
        </p:txBody>
      </p:sp>
    </p:spTree>
    <p:extLst>
      <p:ext uri="{BB962C8B-B14F-4D97-AF65-F5344CB8AC3E}">
        <p14:creationId xmlns:p14="http://schemas.microsoft.com/office/powerpoint/2010/main" val="340742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Title Slide">
    <p:spTree>
      <p:nvGrpSpPr>
        <p:cNvPr id="1" name=""/>
        <p:cNvGrpSpPr/>
        <p:nvPr/>
      </p:nvGrpSpPr>
      <p:grpSpPr bwMode="auto">
        <a:xfrm>
          <a:off x="0" y="0"/>
          <a:ext cx="0" cy="0"/>
          <a:chOff x="0" y="0"/>
          <a:chExt cx="0" cy="0"/>
        </a:xfrm>
      </p:grpSpPr>
      <p:pic>
        <p:nvPicPr>
          <p:cNvPr id="12" name="Picture 11"/>
          <p:cNvPicPr>
            <a:picLocks noChangeAspect="1"/>
          </p:cNvPicPr>
          <p:nvPr userDrawn="1"/>
        </p:nvPicPr>
        <p:blipFill>
          <a:blip r:embed="rId2"/>
          <a:srcRect t="-217"/>
          <a:stretch/>
        </p:blipFill>
        <p:spPr bwMode="auto">
          <a:xfrm>
            <a:off x="0" y="957469"/>
            <a:ext cx="12192000" cy="5900531"/>
          </a:xfrm>
          <a:prstGeom prst="rect">
            <a:avLst/>
          </a:prstGeom>
        </p:spPr>
      </p:pic>
      <p:sp>
        <p:nvSpPr>
          <p:cNvPr id="2" name="Title 1"/>
          <p:cNvSpPr>
            <a:spLocks noGrp="1"/>
          </p:cNvSpPr>
          <p:nvPr>
            <p:ph type="ctrTitle"/>
          </p:nvPr>
        </p:nvSpPr>
        <p:spPr bwMode="auto">
          <a:xfrm>
            <a:off x="3223488" y="2511133"/>
            <a:ext cx="7813967" cy="1043854"/>
          </a:xfrm>
        </p:spPr>
        <p:txBody>
          <a:bodyPr anchor="b">
            <a:normAutofit/>
          </a:bodyPr>
          <a:lstStyle>
            <a:lvl1pPr algn="l">
              <a:defRPr sz="4800" b="1">
                <a:solidFill>
                  <a:schemeClr val="bg1"/>
                </a:solidFill>
                <a:latin typeface="+mj-lt"/>
              </a:defRPr>
            </a:lvl1pPr>
          </a:lstStyle>
          <a:p>
            <a:pPr>
              <a:defRPr/>
            </a:pPr>
            <a:r>
              <a:rPr lang="en-US"/>
              <a:t>Click to edit Master title style</a:t>
            </a:r>
            <a:endParaRPr lang="en-GB"/>
          </a:p>
        </p:txBody>
      </p:sp>
      <p:sp>
        <p:nvSpPr>
          <p:cNvPr id="3" name="Subtitle 2"/>
          <p:cNvSpPr>
            <a:spLocks noGrp="1"/>
          </p:cNvSpPr>
          <p:nvPr>
            <p:ph type="subTitle" idx="1" hasCustomPrompt="1"/>
          </p:nvPr>
        </p:nvSpPr>
        <p:spPr bwMode="auto">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add author / institute</a:t>
            </a:r>
            <a:r>
              <a:rPr lang="en-GB"/>
              <a:t> and occasion</a:t>
            </a:r>
            <a:endParaRPr lang="en-US"/>
          </a:p>
        </p:txBody>
      </p:sp>
      <p:sp>
        <p:nvSpPr>
          <p:cNvPr id="8" name="Rectangle 3"/>
          <p:cNvSpPr>
            <a:spLocks noChangeArrowheads="1"/>
          </p:cNvSpPr>
          <p:nvPr userDrawn="1"/>
        </p:nvSpPr>
        <p:spPr bwMode="auto">
          <a:xfrm>
            <a:off x="293939" y="1290594"/>
            <a:ext cx="3973261" cy="1938992"/>
          </a:xfrm>
          <a:prstGeom prst="rect">
            <a:avLst/>
          </a:prstGeom>
          <a:noFill/>
          <a:ln>
            <a:noFill/>
          </a:ln>
        </p:spPr>
        <p:txBody>
          <a:bodyPr wrap="square">
            <a:spAutoFit/>
          </a:bodyPr>
          <a:lstStyle/>
          <a:p>
            <a:pPr>
              <a:defRPr/>
            </a:pPr>
            <a:r>
              <a:rPr lang="en-GB" sz="2400">
                <a:solidFill>
                  <a:srgbClr val="3399FF"/>
                </a:solidFill>
                <a:latin typeface="Arial Narrow"/>
              </a:rPr>
              <a:t>PLASMA</a:t>
            </a:r>
            <a:endParaRPr/>
          </a:p>
          <a:p>
            <a:pPr>
              <a:defRPr/>
            </a:pPr>
            <a:r>
              <a:rPr lang="en-GB" sz="2400">
                <a:solidFill>
                  <a:srgbClr val="3399FF"/>
                </a:solidFill>
                <a:latin typeface="Arial Narrow"/>
              </a:rPr>
              <a:t>ACCELERATOR SYSTEMS </a:t>
            </a:r>
            <a:endParaRPr/>
          </a:p>
          <a:p>
            <a:pPr>
              <a:defRPr/>
            </a:pPr>
            <a:r>
              <a:rPr lang="en-GB" sz="2400">
                <a:solidFill>
                  <a:srgbClr val="33CCFF"/>
                </a:solidFill>
                <a:latin typeface="Arial Narrow"/>
              </a:rPr>
              <a:t>FOR COMPACT</a:t>
            </a:r>
            <a:endParaRPr/>
          </a:p>
          <a:p>
            <a:pPr>
              <a:defRPr/>
            </a:pPr>
            <a:r>
              <a:rPr lang="en-GB" sz="2400">
                <a:solidFill>
                  <a:schemeClr val="bg1"/>
                </a:solidFill>
                <a:latin typeface="Arial Narrow"/>
              </a:rPr>
              <a:t>RESEARCH INFRASTRUCTURES</a:t>
            </a:r>
            <a:endParaRPr/>
          </a:p>
        </p:txBody>
      </p:sp>
      <p:sp>
        <p:nvSpPr>
          <p:cNvPr id="25" name="TextBox 24"/>
          <p:cNvSpPr txBox="1"/>
          <p:nvPr userDrawn="1"/>
        </p:nvSpPr>
        <p:spPr bwMode="auto">
          <a:xfrm>
            <a:off x="732624" y="6485307"/>
            <a:ext cx="9779000" cy="338554"/>
          </a:xfrm>
          <a:prstGeom prst="rect">
            <a:avLst/>
          </a:prstGeom>
          <a:noFill/>
        </p:spPr>
        <p:txBody>
          <a:bodyPr wrap="square" rtlCol="0">
            <a:spAutoFit/>
          </a:bodyPr>
          <a:lstStyle/>
          <a:p>
            <a:pPr>
              <a:defRPr/>
            </a:pPr>
            <a:r>
              <a:rPr lang="en-GB" sz="800" b="0" i="1" u="none" strike="noStrike">
                <a:solidFill>
                  <a:schemeClr val="bg1"/>
                </a:solidFill>
                <a:latin typeface="Helvetica"/>
                <a:cs typeface="Helvetica"/>
              </a:rPr>
              <a:t>PACRI – </a:t>
            </a:r>
            <a:r>
              <a:rPr lang="en-GB" sz="800" i="1">
                <a:solidFill>
                  <a:schemeClr val="bg1"/>
                </a:solidFill>
                <a:latin typeface="Helvetica"/>
                <a:cs typeface="Helvetica"/>
              </a:rPr>
              <a:t>101188004 – Funded by the European Union. </a:t>
            </a:r>
            <a:r>
              <a:rPr lang="en-GB" sz="800" b="0" i="1" u="none" strike="noStrike">
                <a:solidFill>
                  <a:schemeClr val="bg1"/>
                </a:solidFill>
                <a:latin typeface="Helvetica"/>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a:solidFill>
                <a:schemeClr val="bg1"/>
              </a:solidFill>
            </a:endParaRPr>
          </a:p>
        </p:txBody>
      </p:sp>
      <p:sp>
        <p:nvSpPr>
          <p:cNvPr id="4" name="TextBox 3"/>
          <p:cNvSpPr txBox="1"/>
          <p:nvPr userDrawn="1"/>
        </p:nvSpPr>
        <p:spPr bwMode="auto">
          <a:xfrm>
            <a:off x="217066" y="34139"/>
            <a:ext cx="2310660" cy="923330"/>
          </a:xfrm>
          <a:prstGeom prst="rect">
            <a:avLst/>
          </a:prstGeom>
          <a:noFill/>
        </p:spPr>
        <p:txBody>
          <a:bodyPr wrap="square" rtlCol="0">
            <a:spAutoFit/>
          </a:bodyPr>
          <a:lstStyle/>
          <a:p>
            <a:pPr>
              <a:defRPr/>
            </a:pPr>
            <a:r>
              <a:rPr lang="en-GB" sz="5400" b="1">
                <a:solidFill>
                  <a:srgbClr val="2C3981"/>
                </a:solidFill>
              </a:rPr>
              <a:t>PACRI</a:t>
            </a:r>
            <a:endParaRPr/>
          </a:p>
        </p:txBody>
      </p:sp>
      <p:pic>
        <p:nvPicPr>
          <p:cNvPr id="5" name="Picture 4" descr="A flag with yellow stars in a circle&#10;&#10;AI-generated content may be incorrect."/>
          <p:cNvPicPr>
            <a:picLocks noChangeAspect="1"/>
          </p:cNvPicPr>
          <p:nvPr userDrawn="1"/>
        </p:nvPicPr>
        <p:blipFill>
          <a:blip r:embed="rId3"/>
          <a:stretch/>
        </p:blipFill>
        <p:spPr bwMode="auto">
          <a:xfrm>
            <a:off x="110603" y="6461499"/>
            <a:ext cx="511418" cy="338554"/>
          </a:xfrm>
          <a:prstGeom prst="rect">
            <a:avLst/>
          </a:prstGeom>
          <a:ln w="12700">
            <a:solidFill>
              <a:schemeClr val="bg1"/>
            </a:solidFill>
          </a:ln>
        </p:spPr>
      </p:pic>
      <p:pic>
        <p:nvPicPr>
          <p:cNvPr id="7" name="Picture 6" descr="A blue and yellow text with stars&#10;&#10;AI-generated content may be incorrect."/>
          <p:cNvPicPr>
            <a:picLocks noChangeAspect="1"/>
          </p:cNvPicPr>
          <p:nvPr userDrawn="1"/>
        </p:nvPicPr>
        <p:blipFill>
          <a:blip r:embed="rId4"/>
          <a:stretch/>
        </p:blipFill>
        <p:spPr bwMode="auto">
          <a:xfrm>
            <a:off x="8910110" y="139578"/>
            <a:ext cx="1525186" cy="689922"/>
          </a:xfrm>
          <a:prstGeom prst="rect">
            <a:avLst/>
          </a:prstGeom>
        </p:spPr>
      </p:pic>
      <p:pic>
        <p:nvPicPr>
          <p:cNvPr id="10" name="Picture 9" descr="A close up of a logo&#10;&#10;AI-generated content may be incorrect."/>
          <p:cNvPicPr>
            <a:picLocks noChangeAspect="1"/>
          </p:cNvPicPr>
          <p:nvPr userDrawn="1"/>
        </p:nvPicPr>
        <p:blipFill>
          <a:blip r:embed="rId5"/>
          <a:stretch/>
        </p:blipFill>
        <p:spPr bwMode="auto">
          <a:xfrm>
            <a:off x="10745594" y="240891"/>
            <a:ext cx="1106080" cy="53681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2_Title Slide">
    <p:spTree>
      <p:nvGrpSpPr>
        <p:cNvPr id="1" name=""/>
        <p:cNvGrpSpPr/>
        <p:nvPr/>
      </p:nvGrpSpPr>
      <p:grpSpPr bwMode="auto">
        <a:xfrm>
          <a:off x="0" y="0"/>
          <a:ext cx="0" cy="0"/>
          <a:chOff x="0" y="0"/>
          <a:chExt cx="0" cy="0"/>
        </a:xfrm>
      </p:grpSpPr>
      <p:pic>
        <p:nvPicPr>
          <p:cNvPr id="12" name="Picture 11"/>
          <p:cNvPicPr>
            <a:picLocks noChangeAspect="1"/>
          </p:cNvPicPr>
          <p:nvPr userDrawn="1"/>
        </p:nvPicPr>
        <p:blipFill>
          <a:blip r:embed="rId2"/>
          <a:srcRect t="-217"/>
          <a:stretch/>
        </p:blipFill>
        <p:spPr bwMode="auto">
          <a:xfrm>
            <a:off x="0" y="957469"/>
            <a:ext cx="12192000" cy="5900531"/>
          </a:xfrm>
          <a:prstGeom prst="rect">
            <a:avLst/>
          </a:prstGeom>
        </p:spPr>
      </p:pic>
      <p:sp>
        <p:nvSpPr>
          <p:cNvPr id="2" name="Title 1"/>
          <p:cNvSpPr>
            <a:spLocks noGrp="1"/>
          </p:cNvSpPr>
          <p:nvPr>
            <p:ph type="ctrTitle"/>
          </p:nvPr>
        </p:nvSpPr>
        <p:spPr bwMode="auto">
          <a:xfrm>
            <a:off x="3223488" y="2511133"/>
            <a:ext cx="7813967" cy="1043854"/>
          </a:xfrm>
        </p:spPr>
        <p:txBody>
          <a:bodyPr anchor="b">
            <a:normAutofit/>
          </a:bodyPr>
          <a:lstStyle>
            <a:lvl1pPr algn="l">
              <a:defRPr sz="4800" b="1">
                <a:solidFill>
                  <a:schemeClr val="bg1"/>
                </a:solidFill>
                <a:latin typeface="+mj-lt"/>
              </a:defRPr>
            </a:lvl1pPr>
          </a:lstStyle>
          <a:p>
            <a:pPr>
              <a:defRPr/>
            </a:pPr>
            <a:r>
              <a:rPr lang="en-US"/>
              <a:t>Click to edit Master title style</a:t>
            </a:r>
            <a:endParaRPr lang="en-GB"/>
          </a:p>
        </p:txBody>
      </p:sp>
      <p:sp>
        <p:nvSpPr>
          <p:cNvPr id="3" name="Subtitle 2"/>
          <p:cNvSpPr>
            <a:spLocks noGrp="1"/>
          </p:cNvSpPr>
          <p:nvPr>
            <p:ph type="subTitle" idx="1" hasCustomPrompt="1"/>
          </p:nvPr>
        </p:nvSpPr>
        <p:spPr bwMode="auto">
          <a:xfrm>
            <a:off x="3232723" y="37254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add author / institute</a:t>
            </a:r>
            <a:r>
              <a:rPr lang="en-GB"/>
              <a:t> and occasion</a:t>
            </a:r>
            <a:endParaRPr lang="en-US"/>
          </a:p>
        </p:txBody>
      </p:sp>
      <p:sp>
        <p:nvSpPr>
          <p:cNvPr id="8" name="Rectangle 3"/>
          <p:cNvSpPr>
            <a:spLocks noChangeArrowheads="1"/>
          </p:cNvSpPr>
          <p:nvPr userDrawn="1"/>
        </p:nvSpPr>
        <p:spPr bwMode="auto">
          <a:xfrm>
            <a:off x="293939" y="1290594"/>
            <a:ext cx="3973261" cy="1938992"/>
          </a:xfrm>
          <a:prstGeom prst="rect">
            <a:avLst/>
          </a:prstGeom>
          <a:noFill/>
          <a:ln>
            <a:noFill/>
          </a:ln>
        </p:spPr>
        <p:txBody>
          <a:bodyPr wrap="square">
            <a:spAutoFit/>
          </a:bodyPr>
          <a:lstStyle/>
          <a:p>
            <a:pPr>
              <a:defRPr/>
            </a:pPr>
            <a:r>
              <a:rPr lang="en-GB" sz="2400">
                <a:solidFill>
                  <a:srgbClr val="3399FF"/>
                </a:solidFill>
                <a:latin typeface="Arial Narrow"/>
              </a:rPr>
              <a:t>PLASMA</a:t>
            </a:r>
            <a:endParaRPr/>
          </a:p>
          <a:p>
            <a:pPr>
              <a:defRPr/>
            </a:pPr>
            <a:r>
              <a:rPr lang="en-GB" sz="2400">
                <a:solidFill>
                  <a:srgbClr val="3399FF"/>
                </a:solidFill>
                <a:latin typeface="Arial Narrow"/>
              </a:rPr>
              <a:t>ACCELERATOR SYSTEMS </a:t>
            </a:r>
            <a:endParaRPr/>
          </a:p>
          <a:p>
            <a:pPr>
              <a:defRPr/>
            </a:pPr>
            <a:r>
              <a:rPr lang="en-GB" sz="2400">
                <a:solidFill>
                  <a:srgbClr val="33CCFF"/>
                </a:solidFill>
                <a:latin typeface="Arial Narrow"/>
              </a:rPr>
              <a:t>FOR COMPACT</a:t>
            </a:r>
            <a:endParaRPr/>
          </a:p>
          <a:p>
            <a:pPr>
              <a:defRPr/>
            </a:pPr>
            <a:r>
              <a:rPr lang="en-GB" sz="2400">
                <a:solidFill>
                  <a:schemeClr val="bg1"/>
                </a:solidFill>
                <a:latin typeface="Arial Narrow"/>
              </a:rPr>
              <a:t>RESEARCH INFRASTRUCTURES</a:t>
            </a:r>
            <a:endParaRPr/>
          </a:p>
        </p:txBody>
      </p:sp>
      <p:sp>
        <p:nvSpPr>
          <p:cNvPr id="25" name="TextBox 24"/>
          <p:cNvSpPr txBox="1"/>
          <p:nvPr userDrawn="1"/>
        </p:nvSpPr>
        <p:spPr bwMode="auto">
          <a:xfrm>
            <a:off x="153846" y="6396176"/>
            <a:ext cx="3451000" cy="523220"/>
          </a:xfrm>
          <a:prstGeom prst="rect">
            <a:avLst/>
          </a:prstGeom>
          <a:noFill/>
        </p:spPr>
        <p:txBody>
          <a:bodyPr wrap="square" rtlCol="0">
            <a:spAutoFit/>
          </a:bodyPr>
          <a:lstStyle/>
          <a:p>
            <a:pPr>
              <a:defRPr/>
            </a:pPr>
            <a:r>
              <a:rPr lang="en-GB" sz="700" b="0" i="1" u="none" strike="noStrike">
                <a:solidFill>
                  <a:schemeClr val="bg1"/>
                </a:solidFill>
                <a:latin typeface="Helvetica"/>
              </a:rPr>
              <a:t>PACRI – </a:t>
            </a:r>
            <a:r>
              <a:rPr lang="en-GB" sz="700" i="1">
                <a:solidFill>
                  <a:schemeClr val="bg1"/>
                </a:solidFill>
              </a:rPr>
              <a:t>101188004. </a:t>
            </a:r>
            <a:r>
              <a:rPr lang="en-GB" sz="700" b="0" i="1" u="none" strike="noStrike">
                <a:solidFill>
                  <a:schemeClr val="bg1"/>
                </a:solidFill>
                <a:latin typeface="Helvetica"/>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600">
              <a:solidFill>
                <a:schemeClr val="bg1"/>
              </a:solidFill>
            </a:endParaRPr>
          </a:p>
        </p:txBody>
      </p:sp>
      <p:sp>
        <p:nvSpPr>
          <p:cNvPr id="9" name="TextBox 8"/>
          <p:cNvSpPr txBox="1"/>
          <p:nvPr userDrawn="1"/>
        </p:nvSpPr>
        <p:spPr bwMode="auto">
          <a:xfrm>
            <a:off x="1129791" y="5892149"/>
            <a:ext cx="1524509" cy="400110"/>
          </a:xfrm>
          <a:prstGeom prst="rect">
            <a:avLst/>
          </a:prstGeom>
          <a:noFill/>
        </p:spPr>
        <p:txBody>
          <a:bodyPr wrap="square" rtlCol="0">
            <a:spAutoFit/>
          </a:bodyPr>
          <a:lstStyle/>
          <a:p>
            <a:pPr>
              <a:defRPr/>
            </a:pPr>
            <a:r>
              <a:rPr lang="en-GB" sz="1000" b="1">
                <a:solidFill>
                  <a:schemeClr val="bg1"/>
                </a:solidFill>
                <a:latin typeface="Arial"/>
                <a:cs typeface="Arial"/>
              </a:rPr>
              <a:t>Funded by </a:t>
            </a:r>
            <a:endParaRPr/>
          </a:p>
          <a:p>
            <a:pPr>
              <a:defRPr/>
            </a:pPr>
            <a:r>
              <a:rPr lang="en-GB" sz="1000" b="1">
                <a:solidFill>
                  <a:schemeClr val="bg1"/>
                </a:solidFill>
                <a:latin typeface="Arial"/>
                <a:cs typeface="Arial"/>
              </a:rPr>
              <a:t>the European Union</a:t>
            </a:r>
            <a:endParaRPr/>
          </a:p>
        </p:txBody>
      </p:sp>
      <p:sp>
        <p:nvSpPr>
          <p:cNvPr id="4" name="TextBox 3"/>
          <p:cNvSpPr txBox="1"/>
          <p:nvPr userDrawn="1"/>
        </p:nvSpPr>
        <p:spPr bwMode="auto">
          <a:xfrm>
            <a:off x="217066" y="34139"/>
            <a:ext cx="2310660" cy="923330"/>
          </a:xfrm>
          <a:prstGeom prst="rect">
            <a:avLst/>
          </a:prstGeom>
          <a:noFill/>
        </p:spPr>
        <p:txBody>
          <a:bodyPr wrap="square" rtlCol="0">
            <a:spAutoFit/>
          </a:bodyPr>
          <a:lstStyle/>
          <a:p>
            <a:pPr>
              <a:defRPr/>
            </a:pPr>
            <a:r>
              <a:rPr lang="en-GB" sz="5400" b="1">
                <a:solidFill>
                  <a:srgbClr val="2C3981"/>
                </a:solidFill>
              </a:rPr>
              <a:t>PACRI</a:t>
            </a:r>
            <a:endParaRPr/>
          </a:p>
        </p:txBody>
      </p:sp>
      <p:pic>
        <p:nvPicPr>
          <p:cNvPr id="5" name="Picture 4" descr="A flag with yellow stars in a circle&#10;&#10;AI-generated content may be incorrect."/>
          <p:cNvPicPr>
            <a:picLocks noChangeAspect="1"/>
          </p:cNvPicPr>
          <p:nvPr userDrawn="1"/>
        </p:nvPicPr>
        <p:blipFill>
          <a:blip r:embed="rId3"/>
          <a:stretch/>
        </p:blipFill>
        <p:spPr bwMode="auto">
          <a:xfrm>
            <a:off x="270062" y="5786961"/>
            <a:ext cx="806264" cy="533739"/>
          </a:xfrm>
          <a:prstGeom prst="rect">
            <a:avLst/>
          </a:prstGeom>
          <a:ln w="12700">
            <a:solidFill>
              <a:schemeClr val="bg1"/>
            </a:solidFill>
          </a:ln>
        </p:spPr>
      </p:pic>
      <p:pic>
        <p:nvPicPr>
          <p:cNvPr id="7" name="Picture 6" descr="A blue and yellow text with stars&#10;&#10;AI-generated content may be incorrect."/>
          <p:cNvPicPr>
            <a:picLocks noChangeAspect="1"/>
          </p:cNvPicPr>
          <p:nvPr userDrawn="1"/>
        </p:nvPicPr>
        <p:blipFill>
          <a:blip r:embed="rId4"/>
          <a:stretch/>
        </p:blipFill>
        <p:spPr bwMode="auto">
          <a:xfrm>
            <a:off x="8910110" y="139578"/>
            <a:ext cx="1525186" cy="689922"/>
          </a:xfrm>
          <a:prstGeom prst="rect">
            <a:avLst/>
          </a:prstGeom>
        </p:spPr>
      </p:pic>
      <p:pic>
        <p:nvPicPr>
          <p:cNvPr id="10" name="Picture 9" descr="A close up of a logo&#10;&#10;AI-generated content may be incorrect."/>
          <p:cNvPicPr>
            <a:picLocks noChangeAspect="1"/>
          </p:cNvPicPr>
          <p:nvPr userDrawn="1"/>
        </p:nvPicPr>
        <p:blipFill>
          <a:blip r:embed="rId5"/>
          <a:stretch/>
        </p:blipFill>
        <p:spPr bwMode="auto">
          <a:xfrm>
            <a:off x="10745594" y="240891"/>
            <a:ext cx="1106080" cy="53681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pic>
        <p:nvPicPr>
          <p:cNvPr id="21" name="Picture 20"/>
          <p:cNvPicPr>
            <a:picLocks noChangeAspect="1"/>
          </p:cNvPicPr>
          <p:nvPr userDrawn="1"/>
        </p:nvPicPr>
        <p:blipFill>
          <a:blip r:embed="rId2"/>
          <a:srcRect t="-1425"/>
          <a:stretch/>
        </p:blipFill>
        <p:spPr bwMode="auto">
          <a:xfrm>
            <a:off x="0" y="-18469"/>
            <a:ext cx="12192000" cy="1027677"/>
          </a:xfrm>
          <a:prstGeom prst="rect">
            <a:avLst/>
          </a:prstGeom>
        </p:spPr>
      </p:pic>
      <p:pic>
        <p:nvPicPr>
          <p:cNvPr id="18" name="Picture 17"/>
          <p:cNvPicPr>
            <a:picLocks noChangeAspect="1"/>
          </p:cNvPicPr>
          <p:nvPr userDrawn="1"/>
        </p:nvPicPr>
        <p:blipFill>
          <a:blip r:embed="rId3"/>
          <a:srcRect b="-15"/>
          <a:stretch/>
        </p:blipFill>
        <p:spPr bwMode="auto">
          <a:xfrm>
            <a:off x="0" y="6457950"/>
            <a:ext cx="12192000" cy="400050"/>
          </a:xfrm>
          <a:prstGeom prst="rect">
            <a:avLst/>
          </a:prstGeom>
        </p:spPr>
      </p:pic>
      <p:sp>
        <p:nvSpPr>
          <p:cNvPr id="3" name="Content Placeholder 2"/>
          <p:cNvSpPr>
            <a:spLocks noGrp="1"/>
          </p:cNvSpPr>
          <p:nvPr>
            <p:ph idx="1"/>
          </p:nvPr>
        </p:nvSpPr>
        <p:spPr bwMode="auto">
          <a:xfrm>
            <a:off x="838200" y="1437948"/>
            <a:ext cx="10515600" cy="4739015"/>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12"/>
          </p:nvPr>
        </p:nvSpPr>
        <p:spPr bwMode="auto">
          <a:xfrm>
            <a:off x="9111673" y="6480789"/>
            <a:ext cx="2743200" cy="365125"/>
          </a:xfrm>
        </p:spPr>
        <p:txBody>
          <a:bodyPr/>
          <a:lstStyle>
            <a:lvl1pPr>
              <a:defRPr>
                <a:solidFill>
                  <a:schemeClr val="bg1"/>
                </a:solidFill>
              </a:defRPr>
            </a:lvl1pPr>
          </a:lstStyle>
          <a:p>
            <a:pPr>
              <a:defRPr/>
            </a:pPr>
            <a:fld id="{3A3A6714-3D1F-4857-9904-D935B84167FA}" type="slidenum">
              <a:rPr lang="en-GB"/>
              <a:t>‹#›</a:t>
            </a:fld>
            <a:endParaRPr lang="en-GB"/>
          </a:p>
        </p:txBody>
      </p:sp>
      <p:sp>
        <p:nvSpPr>
          <p:cNvPr id="2" name="Title 1"/>
          <p:cNvSpPr>
            <a:spLocks noGrp="1"/>
          </p:cNvSpPr>
          <p:nvPr>
            <p:ph type="title"/>
          </p:nvPr>
        </p:nvSpPr>
        <p:spPr bwMode="auto">
          <a:xfrm>
            <a:off x="2115127" y="0"/>
            <a:ext cx="7961747" cy="1009208"/>
          </a:xfrm>
        </p:spPr>
        <p:txBody>
          <a:bodyPr>
            <a:normAutofit/>
          </a:bodyPr>
          <a:lstStyle>
            <a:lvl1pPr algn="ctr">
              <a:defRPr sz="3500" b="1">
                <a:solidFill>
                  <a:schemeClr val="bg1"/>
                </a:solidFill>
              </a:defRPr>
            </a:lvl1pPr>
          </a:lstStyle>
          <a:p>
            <a:pPr>
              <a:defRPr/>
            </a:pPr>
            <a:r>
              <a:rPr lang="en-US"/>
              <a:t>Click to edit Master title style</a:t>
            </a:r>
            <a:endParaRPr lang="en-GB"/>
          </a:p>
        </p:txBody>
      </p:sp>
      <p:sp>
        <p:nvSpPr>
          <p:cNvPr id="20" name="Footer Placeholder 19"/>
          <p:cNvSpPr>
            <a:spLocks noGrp="1"/>
          </p:cNvSpPr>
          <p:nvPr>
            <p:ph type="ftr" sz="quarter" idx="13"/>
          </p:nvPr>
        </p:nvSpPr>
        <p:spPr bwMode="auto">
          <a:xfrm>
            <a:off x="410544" y="6462572"/>
            <a:ext cx="4114800" cy="365125"/>
          </a:xfrm>
        </p:spPr>
        <p:txBody>
          <a:bodyPr/>
          <a:lstStyle>
            <a:lvl1pPr>
              <a:defRPr i="1">
                <a:solidFill>
                  <a:schemeClr val="bg1"/>
                </a:solidFill>
              </a:defRPr>
            </a:lvl1pPr>
          </a:lstStyle>
          <a:p>
            <a:pPr algn="l">
              <a:defRPr/>
            </a:pPr>
            <a:r>
              <a:rPr lang="en-GB" dirty="0"/>
              <a:t>G. </a:t>
            </a:r>
            <a:r>
              <a:rPr lang="en-GB" dirty="0" err="1"/>
              <a:t>D’Auria</a:t>
            </a:r>
            <a:r>
              <a:rPr lang="en-GB" dirty="0"/>
              <a:t> – PACRI 1</a:t>
            </a:r>
            <a:r>
              <a:rPr lang="en-GB" baseline="30000" dirty="0"/>
              <a:t>st</a:t>
            </a:r>
            <a:r>
              <a:rPr lang="en-GB" dirty="0"/>
              <a:t> General Assembly – March 14</a:t>
            </a:r>
            <a:r>
              <a:rPr lang="en-GB" baseline="30000" dirty="0"/>
              <a:t>th</a:t>
            </a:r>
            <a:r>
              <a:rPr lang="en-GB" dirty="0"/>
              <a:t>, 2025</a:t>
            </a:r>
          </a:p>
        </p:txBody>
      </p:sp>
      <p:sp>
        <p:nvSpPr>
          <p:cNvPr id="22" name="TextBox 21"/>
          <p:cNvSpPr txBox="1"/>
          <p:nvPr userDrawn="1"/>
        </p:nvSpPr>
        <p:spPr bwMode="auto">
          <a:xfrm>
            <a:off x="241447" y="25057"/>
            <a:ext cx="3078928" cy="923330"/>
          </a:xfrm>
          <a:prstGeom prst="rect">
            <a:avLst/>
          </a:prstGeom>
          <a:noFill/>
        </p:spPr>
        <p:txBody>
          <a:bodyPr wrap="square" rtlCol="0">
            <a:spAutoFit/>
          </a:bodyPr>
          <a:lstStyle/>
          <a:p>
            <a:pPr>
              <a:defRPr/>
            </a:pPr>
            <a:r>
              <a:rPr lang="en-GB" sz="5400" b="1">
                <a:solidFill>
                  <a:schemeClr val="bg1"/>
                </a:solidFill>
              </a:rPr>
              <a:t>PACRI</a:t>
            </a:r>
            <a:endParaRPr/>
          </a:p>
        </p:txBody>
      </p:sp>
      <p:sp>
        <p:nvSpPr>
          <p:cNvPr id="7" name="TextBox 6"/>
          <p:cNvSpPr txBox="1"/>
          <p:nvPr userDrawn="1"/>
        </p:nvSpPr>
        <p:spPr bwMode="auto">
          <a:xfrm>
            <a:off x="10877554" y="586425"/>
            <a:ext cx="1181099" cy="338554"/>
          </a:xfrm>
          <a:prstGeom prst="rect">
            <a:avLst/>
          </a:prstGeom>
          <a:noFill/>
        </p:spPr>
        <p:txBody>
          <a:bodyPr wrap="square" rtlCol="0">
            <a:spAutoFit/>
          </a:bodyPr>
          <a:lstStyle/>
          <a:p>
            <a:pPr algn="ctr">
              <a:defRPr/>
            </a:pPr>
            <a:r>
              <a:rPr lang="en-GB" sz="800" b="1">
                <a:solidFill>
                  <a:schemeClr val="bg1"/>
                </a:solidFill>
                <a:latin typeface="Arial"/>
                <a:cs typeface="Arial"/>
              </a:rPr>
              <a:t>Funded by </a:t>
            </a:r>
            <a:endParaRPr/>
          </a:p>
          <a:p>
            <a:pPr algn="ctr">
              <a:defRPr/>
            </a:pPr>
            <a:r>
              <a:rPr lang="en-GB" sz="800" b="1">
                <a:solidFill>
                  <a:schemeClr val="bg1"/>
                </a:solidFill>
                <a:latin typeface="Arial"/>
                <a:cs typeface="Arial"/>
              </a:rPr>
              <a:t>the European Union</a:t>
            </a:r>
            <a:endParaRPr/>
          </a:p>
        </p:txBody>
      </p:sp>
      <p:pic>
        <p:nvPicPr>
          <p:cNvPr id="8" name="Picture 7" descr="A flag with yellow stars in a circle&#10;&#10;AI-generated content may be incorrect."/>
          <p:cNvPicPr>
            <a:picLocks noChangeAspect="1"/>
          </p:cNvPicPr>
          <p:nvPr userDrawn="1"/>
        </p:nvPicPr>
        <p:blipFill>
          <a:blip r:embed="rId4"/>
          <a:stretch/>
        </p:blipFill>
        <p:spPr bwMode="auto">
          <a:xfrm>
            <a:off x="11144694" y="135304"/>
            <a:ext cx="646820" cy="428188"/>
          </a:xfrm>
          <a:prstGeom prst="rect">
            <a:avLst/>
          </a:prstGeom>
          <a:ln w="12700">
            <a:solidFill>
              <a:schemeClr val="bg1"/>
            </a:solid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bg>
      <p:bgPr>
        <a:solidFill>
          <a:srgbClr val="2C3981"/>
        </a:solid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lvl1pPr>
              <a:defRPr>
                <a:solidFill>
                  <a:srgbClr val="FFC000"/>
                </a:solidFill>
              </a:defRPr>
            </a:lvl1pPr>
            <a:lvl2pPr>
              <a:defRPr>
                <a:solidFill>
                  <a:srgbClr val="FFC000"/>
                </a:solidFill>
              </a:defRPr>
            </a:lvl2pPr>
            <a:lvl3pPr>
              <a:defRPr>
                <a:solidFill>
                  <a:srgbClr val="FFC000"/>
                </a:solidFill>
              </a:defRPr>
            </a:lvl3pPr>
            <a:lvl4pPr>
              <a:defRPr>
                <a:solidFill>
                  <a:srgbClr val="FFC000"/>
                </a:solidFill>
              </a:defRPr>
            </a:lvl4pPr>
            <a:lvl5pPr>
              <a:defRPr>
                <a:solidFill>
                  <a:srgbClr val="FFC000"/>
                </a:solidFill>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pic>
        <p:nvPicPr>
          <p:cNvPr id="12" name="Picture 11"/>
          <p:cNvPicPr>
            <a:picLocks noChangeAspect="1"/>
          </p:cNvPicPr>
          <p:nvPr userDrawn="1"/>
        </p:nvPicPr>
        <p:blipFill>
          <a:blip r:embed="rId2"/>
          <a:srcRect t="-1425"/>
          <a:stretch/>
        </p:blipFill>
        <p:spPr bwMode="auto">
          <a:xfrm>
            <a:off x="0" y="-18469"/>
            <a:ext cx="12192000" cy="1027677"/>
          </a:xfrm>
          <a:prstGeom prst="rect">
            <a:avLst/>
          </a:prstGeom>
        </p:spPr>
      </p:pic>
      <p:sp>
        <p:nvSpPr>
          <p:cNvPr id="16" name="TextBox 15"/>
          <p:cNvSpPr txBox="1"/>
          <p:nvPr userDrawn="1"/>
        </p:nvSpPr>
        <p:spPr bwMode="auto">
          <a:xfrm>
            <a:off x="209021" y="33704"/>
            <a:ext cx="2871405" cy="923330"/>
          </a:xfrm>
          <a:prstGeom prst="rect">
            <a:avLst/>
          </a:prstGeom>
          <a:noFill/>
        </p:spPr>
        <p:txBody>
          <a:bodyPr wrap="square" rtlCol="0">
            <a:spAutoFit/>
          </a:bodyPr>
          <a:lstStyle/>
          <a:p>
            <a:pPr>
              <a:defRPr/>
            </a:pPr>
            <a:r>
              <a:rPr lang="en-GB" sz="5400" b="1">
                <a:solidFill>
                  <a:schemeClr val="bg1"/>
                </a:solidFill>
              </a:rPr>
              <a:t>PACRI</a:t>
            </a:r>
            <a:endParaRPr/>
          </a:p>
        </p:txBody>
      </p:sp>
      <p:pic>
        <p:nvPicPr>
          <p:cNvPr id="17" name="Picture 16"/>
          <p:cNvPicPr>
            <a:picLocks noChangeAspect="1"/>
          </p:cNvPicPr>
          <p:nvPr userDrawn="1"/>
        </p:nvPicPr>
        <p:blipFill>
          <a:blip r:embed="rId3"/>
          <a:srcRect b="-15"/>
          <a:stretch/>
        </p:blipFill>
        <p:spPr bwMode="auto">
          <a:xfrm>
            <a:off x="0" y="6457950"/>
            <a:ext cx="12192000" cy="400050"/>
          </a:xfrm>
          <a:prstGeom prst="rect">
            <a:avLst/>
          </a:prstGeom>
        </p:spPr>
      </p:pic>
      <p:sp>
        <p:nvSpPr>
          <p:cNvPr id="18" name="Slide Number Placeholder 5"/>
          <p:cNvSpPr>
            <a:spLocks noGrp="1"/>
          </p:cNvSpPr>
          <p:nvPr>
            <p:ph type="sldNum" sz="quarter" idx="12"/>
          </p:nvPr>
        </p:nvSpPr>
        <p:spPr bwMode="auto">
          <a:xfrm>
            <a:off x="9111673" y="6480789"/>
            <a:ext cx="2743200" cy="365125"/>
          </a:xfrm>
        </p:spPr>
        <p:txBody>
          <a:bodyPr/>
          <a:lstStyle>
            <a:lvl1pPr>
              <a:defRPr>
                <a:solidFill>
                  <a:schemeClr val="bg1"/>
                </a:solidFill>
              </a:defRPr>
            </a:lvl1pPr>
          </a:lstStyle>
          <a:p>
            <a:pPr>
              <a:defRPr/>
            </a:pPr>
            <a:fld id="{3A3A6714-3D1F-4857-9904-D935B84167FA}" type="slidenum">
              <a:rPr lang="en-GB"/>
              <a:t>‹#›</a:t>
            </a:fld>
            <a:endParaRPr lang="en-GB"/>
          </a:p>
        </p:txBody>
      </p:sp>
      <p:sp>
        <p:nvSpPr>
          <p:cNvPr id="19" name="Footer Placeholder 19"/>
          <p:cNvSpPr>
            <a:spLocks noGrp="1"/>
          </p:cNvSpPr>
          <p:nvPr>
            <p:ph type="ftr" sz="quarter" idx="13"/>
          </p:nvPr>
        </p:nvSpPr>
        <p:spPr bwMode="auto">
          <a:xfrm>
            <a:off x="410544" y="6462572"/>
            <a:ext cx="4114800" cy="365125"/>
          </a:xfrm>
        </p:spPr>
        <p:txBody>
          <a:bodyPr/>
          <a:lstStyle>
            <a:lvl1pPr>
              <a:defRPr i="1">
                <a:solidFill>
                  <a:schemeClr val="bg1"/>
                </a:solidFill>
              </a:defRPr>
            </a:lvl1pPr>
          </a:lstStyle>
          <a:p>
            <a:pPr algn="l">
              <a:defRPr/>
            </a:pPr>
            <a:r>
              <a:rPr lang="en-GB"/>
              <a:t>Insert author and occasion</a:t>
            </a:r>
            <a:endParaRPr/>
          </a:p>
        </p:txBody>
      </p:sp>
      <p:sp>
        <p:nvSpPr>
          <p:cNvPr id="21" name="Title 1"/>
          <p:cNvSpPr>
            <a:spLocks noGrp="1"/>
          </p:cNvSpPr>
          <p:nvPr>
            <p:ph type="title"/>
          </p:nvPr>
        </p:nvSpPr>
        <p:spPr bwMode="auto">
          <a:xfrm>
            <a:off x="2115127" y="-167411"/>
            <a:ext cx="7961747" cy="1325563"/>
          </a:xfrm>
        </p:spPr>
        <p:txBody>
          <a:bodyPr>
            <a:normAutofit/>
          </a:bodyPr>
          <a:lstStyle>
            <a:lvl1pPr algn="ctr">
              <a:defRPr sz="3500" b="1">
                <a:solidFill>
                  <a:schemeClr val="bg1"/>
                </a:solidFill>
              </a:defRPr>
            </a:lvl1pPr>
          </a:lstStyle>
          <a:p>
            <a:pPr>
              <a:defRPr/>
            </a:pPr>
            <a:r>
              <a:rPr lang="en-US"/>
              <a:t>Click to edit Master title style</a:t>
            </a:r>
            <a:endParaRPr lang="en-GB"/>
          </a:p>
        </p:txBody>
      </p:sp>
      <p:sp>
        <p:nvSpPr>
          <p:cNvPr id="2" name="TextBox 1"/>
          <p:cNvSpPr txBox="1"/>
          <p:nvPr userDrawn="1"/>
        </p:nvSpPr>
        <p:spPr bwMode="auto">
          <a:xfrm>
            <a:off x="10877554" y="586425"/>
            <a:ext cx="1181099" cy="338554"/>
          </a:xfrm>
          <a:prstGeom prst="rect">
            <a:avLst/>
          </a:prstGeom>
          <a:noFill/>
        </p:spPr>
        <p:txBody>
          <a:bodyPr wrap="square" rtlCol="0">
            <a:spAutoFit/>
          </a:bodyPr>
          <a:lstStyle/>
          <a:p>
            <a:pPr algn="ctr">
              <a:defRPr/>
            </a:pPr>
            <a:r>
              <a:rPr lang="en-GB" sz="800" b="1">
                <a:solidFill>
                  <a:schemeClr val="bg1"/>
                </a:solidFill>
                <a:latin typeface="Arial"/>
                <a:cs typeface="Arial"/>
              </a:rPr>
              <a:t>Funded by </a:t>
            </a:r>
            <a:endParaRPr/>
          </a:p>
          <a:p>
            <a:pPr algn="ctr">
              <a:defRPr/>
            </a:pPr>
            <a:r>
              <a:rPr lang="en-GB" sz="800" b="1">
                <a:solidFill>
                  <a:schemeClr val="bg1"/>
                </a:solidFill>
                <a:latin typeface="Arial"/>
                <a:cs typeface="Arial"/>
              </a:rPr>
              <a:t>the European Union</a:t>
            </a:r>
            <a:endParaRPr/>
          </a:p>
        </p:txBody>
      </p:sp>
      <p:pic>
        <p:nvPicPr>
          <p:cNvPr id="4" name="Picture 3" descr="A flag with yellow stars in a circle&#10;&#10;AI-generated content may be incorrect."/>
          <p:cNvPicPr>
            <a:picLocks noChangeAspect="1"/>
          </p:cNvPicPr>
          <p:nvPr userDrawn="1"/>
        </p:nvPicPr>
        <p:blipFill>
          <a:blip r:embed="rId4"/>
          <a:stretch/>
        </p:blipFill>
        <p:spPr bwMode="auto">
          <a:xfrm>
            <a:off x="11144694" y="135304"/>
            <a:ext cx="646820" cy="428188"/>
          </a:xfrm>
          <a:prstGeom prst="rect">
            <a:avLst/>
          </a:prstGeom>
          <a:ln w="12700">
            <a:solidFill>
              <a:schemeClr val="bg1"/>
            </a:solid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bwMode="auto">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00296-AC42-3930-8986-59695E30A589}"/>
              </a:ext>
            </a:extLst>
          </p:cNvPr>
          <p:cNvSpPr>
            <a:spLocks noGrp="1"/>
          </p:cNvSpPr>
          <p:nvPr>
            <p:ph type="dt" sz="half" idx="10"/>
          </p:nvPr>
        </p:nvSpPr>
        <p:spPr/>
        <p:txBody>
          <a:bodyPr/>
          <a:lstStyle/>
          <a:p>
            <a:pPr>
              <a:defRPr/>
            </a:pPr>
            <a:fld id="{585C45F3-8D30-4E47-A23B-88EACEE32C39}" type="datetime1">
              <a:rPr lang="en-GB" smtClean="0"/>
              <a:t>14/03/2025</a:t>
            </a:fld>
            <a:endParaRPr lang="en-GB"/>
          </a:p>
        </p:txBody>
      </p:sp>
      <p:sp>
        <p:nvSpPr>
          <p:cNvPr id="3" name="Footer Placeholder 2">
            <a:extLst>
              <a:ext uri="{FF2B5EF4-FFF2-40B4-BE49-F238E27FC236}">
                <a16:creationId xmlns:a16="http://schemas.microsoft.com/office/drawing/2014/main" id="{90A318B8-0AC9-4145-BBCB-0236010CB4C3}"/>
              </a:ext>
            </a:extLst>
          </p:cNvPr>
          <p:cNvSpPr>
            <a:spLocks noGrp="1"/>
          </p:cNvSpPr>
          <p:nvPr>
            <p:ph type="ftr" sz="quarter" idx="11"/>
          </p:nvPr>
        </p:nvSpPr>
        <p:spPr/>
        <p:txBody>
          <a:bodyPr/>
          <a:lstStyle/>
          <a:p>
            <a:pPr>
              <a:defRPr/>
            </a:pPr>
            <a:r>
              <a:rPr lang="en-GB"/>
              <a:t>Insert author and occasion</a:t>
            </a:r>
          </a:p>
        </p:txBody>
      </p:sp>
      <p:sp>
        <p:nvSpPr>
          <p:cNvPr id="4" name="Slide Number Placeholder 3">
            <a:extLst>
              <a:ext uri="{FF2B5EF4-FFF2-40B4-BE49-F238E27FC236}">
                <a16:creationId xmlns:a16="http://schemas.microsoft.com/office/drawing/2014/main" id="{DC740C62-63D8-219A-5475-3C3E1DD1D336}"/>
              </a:ext>
            </a:extLst>
          </p:cNvPr>
          <p:cNvSpPr>
            <a:spLocks noGrp="1"/>
          </p:cNvSpPr>
          <p:nvPr>
            <p:ph type="sldNum" sz="quarter" idx="12"/>
          </p:nvPr>
        </p:nvSpPr>
        <p:spPr/>
        <p:txBody>
          <a:bodyPr/>
          <a:lstStyle/>
          <a:p>
            <a:pPr>
              <a:defRPr/>
            </a:pPr>
            <a:fld id="{3A3A6714-3D1F-4857-9904-D935B84167FA}" type="slidenum">
              <a:rPr lang="en-GB" smtClean="0"/>
              <a:t>‹#›</a:t>
            </a:fld>
            <a:endParaRPr lang="en-GB"/>
          </a:p>
        </p:txBody>
      </p:sp>
    </p:spTree>
    <p:extLst>
      <p:ext uri="{BB962C8B-B14F-4D97-AF65-F5344CB8AC3E}">
        <p14:creationId xmlns:p14="http://schemas.microsoft.com/office/powerpoint/2010/main" val="31873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5C45F3-8D30-4E47-A23B-88EACEE32C39}" type="datetime1">
              <a:rPr lang="en-GB"/>
              <a:t>14/03/2025</a:t>
            </a:fld>
            <a:endParaRPr lang="en-GB"/>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Insert author and occasion</a:t>
            </a: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3A6714-3D1F-4857-9904-D935B84167FA}"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2.jp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jp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17.xml"/><Relationship Id="rId16" Type="http://schemas.openxmlformats.org/officeDocument/2006/relationships/image" Target="../media/image25.jpg"/><Relationship Id="rId20"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15.jpg"/><Relationship Id="rId11" Type="http://schemas.openxmlformats.org/officeDocument/2006/relationships/image" Target="../media/image20.jpg"/><Relationship Id="rId24" Type="http://schemas.openxmlformats.org/officeDocument/2006/relationships/image" Target="../media/image33.png"/><Relationship Id="rId5" Type="http://schemas.openxmlformats.org/officeDocument/2006/relationships/image" Target="../media/image14.jpg"/><Relationship Id="rId15" Type="http://schemas.openxmlformats.org/officeDocument/2006/relationships/image" Target="../media/image24.png"/><Relationship Id="rId23" Type="http://schemas.openxmlformats.org/officeDocument/2006/relationships/image" Target="../media/image32.jp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ctrTitle"/>
          </p:nvPr>
        </p:nvSpPr>
        <p:spPr bwMode="auto">
          <a:xfrm>
            <a:off x="3583706" y="2511133"/>
            <a:ext cx="7813967" cy="1335878"/>
          </a:xfrm>
        </p:spPr>
        <p:txBody>
          <a:bodyPr>
            <a:normAutofit/>
          </a:bodyPr>
          <a:lstStyle/>
          <a:p>
            <a:pPr>
              <a:defRPr/>
            </a:pPr>
            <a:r>
              <a:rPr lang="en-GB" dirty="0"/>
              <a:t>PACRI 1</a:t>
            </a:r>
            <a:r>
              <a:rPr lang="en-GB" baseline="30000" dirty="0"/>
              <a:t>st</a:t>
            </a:r>
            <a:r>
              <a:rPr lang="en-GB" dirty="0"/>
              <a:t> General Assembly</a:t>
            </a:r>
            <a:endParaRPr dirty="0"/>
          </a:p>
        </p:txBody>
      </p:sp>
      <p:sp>
        <p:nvSpPr>
          <p:cNvPr id="5" name="Subtitle 4"/>
          <p:cNvSpPr>
            <a:spLocks noGrp="1"/>
          </p:cNvSpPr>
          <p:nvPr>
            <p:ph type="subTitle" idx="1"/>
          </p:nvPr>
        </p:nvSpPr>
        <p:spPr bwMode="auto">
          <a:xfrm>
            <a:off x="3583706" y="3847011"/>
            <a:ext cx="7813967" cy="812944"/>
          </a:xfrm>
        </p:spPr>
        <p:txBody>
          <a:bodyPr/>
          <a:lstStyle/>
          <a:p>
            <a:pPr>
              <a:defRPr/>
            </a:pPr>
            <a:r>
              <a:rPr lang="en-GB" dirty="0"/>
              <a:t>G. </a:t>
            </a:r>
            <a:r>
              <a:rPr lang="en-GB" dirty="0" err="1"/>
              <a:t>D’Auria</a:t>
            </a:r>
            <a:r>
              <a:rPr lang="en-GB" dirty="0"/>
              <a:t> - Elettra  Sincrotrone Trieste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3D3186A-1E09-C06C-633B-394C4D5A376B}"/>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4ECD80A5-81EF-DB08-9AB9-D1E5C469950F}"/>
              </a:ext>
            </a:extLst>
          </p:cNvPr>
          <p:cNvSpPr>
            <a:spLocks noGrp="1"/>
          </p:cNvSpPr>
          <p:nvPr>
            <p:ph type="title"/>
          </p:nvPr>
        </p:nvSpPr>
        <p:spPr bwMode="auto">
          <a:xfrm>
            <a:off x="2062118" y="0"/>
            <a:ext cx="7961747" cy="1009208"/>
          </a:xfrm>
        </p:spPr>
        <p:txBody>
          <a:bodyPr>
            <a:normAutofit/>
          </a:bodyPr>
          <a:lstStyle/>
          <a:p>
            <a:pPr>
              <a:defRPr/>
            </a:pPr>
            <a:r>
              <a:rPr lang="en-GB" sz="3700" dirty="0">
                <a:latin typeface="+mn-lt"/>
              </a:rPr>
              <a:t>Executive Board - DPM</a:t>
            </a:r>
            <a:endParaRPr dirty="0"/>
          </a:p>
        </p:txBody>
      </p:sp>
      <p:sp>
        <p:nvSpPr>
          <p:cNvPr id="4" name="Slide Number Placeholder 3">
            <a:extLst>
              <a:ext uri="{FF2B5EF4-FFF2-40B4-BE49-F238E27FC236}">
                <a16:creationId xmlns:a16="http://schemas.microsoft.com/office/drawing/2014/main" id="{162F41FC-5555-E7AF-8313-2B4C3F315D8B}"/>
              </a:ext>
            </a:extLst>
          </p:cNvPr>
          <p:cNvSpPr>
            <a:spLocks noGrp="1"/>
          </p:cNvSpPr>
          <p:nvPr>
            <p:ph type="sldNum" sz="quarter" idx="12"/>
          </p:nvPr>
        </p:nvSpPr>
        <p:spPr bwMode="auto"/>
        <p:txBody>
          <a:bodyPr/>
          <a:lstStyle/>
          <a:p>
            <a:pPr>
              <a:defRPr/>
            </a:pPr>
            <a:fld id="{3A3A6714-3D1F-4857-9904-D935B84167FA}" type="slidenum">
              <a:rPr lang="en-GB"/>
              <a:t>10</a:t>
            </a:fld>
            <a:endParaRPr lang="en-GB"/>
          </a:p>
        </p:txBody>
      </p:sp>
      <p:sp>
        <p:nvSpPr>
          <p:cNvPr id="2" name="Footer Placeholder 4">
            <a:extLst>
              <a:ext uri="{FF2B5EF4-FFF2-40B4-BE49-F238E27FC236}">
                <a16:creationId xmlns:a16="http://schemas.microsoft.com/office/drawing/2014/main" id="{E840082B-8488-950C-0A11-FDB0BFF3CDC6}"/>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5" name="TextBox 4">
            <a:extLst>
              <a:ext uri="{FF2B5EF4-FFF2-40B4-BE49-F238E27FC236}">
                <a16:creationId xmlns:a16="http://schemas.microsoft.com/office/drawing/2014/main" id="{7DC05684-7E2A-2A41-DBD5-5A99121D5F20}"/>
              </a:ext>
            </a:extLst>
          </p:cNvPr>
          <p:cNvSpPr txBox="1"/>
          <p:nvPr/>
        </p:nvSpPr>
        <p:spPr>
          <a:xfrm>
            <a:off x="156927" y="1395468"/>
            <a:ext cx="11878145" cy="2000548"/>
          </a:xfrm>
          <a:prstGeom prst="rect">
            <a:avLst/>
          </a:prstGeom>
          <a:noFill/>
        </p:spPr>
        <p:txBody>
          <a:bodyPr wrap="square" rtlCol="0">
            <a:spAutoFit/>
          </a:bodyPr>
          <a:lstStyle/>
          <a:p>
            <a:r>
              <a:rPr lang="en-IT" sz="2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The Coordinator (ELETTRA) opened a call for a </a:t>
            </a:r>
            <a:r>
              <a:rPr lang="en-IT" sz="2800" b="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PACRI Project Officer</a:t>
            </a:r>
            <a:endParaRPr lang="en-IT" sz="28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endParaRPr lang="en-IT" sz="2400"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GB" sz="2400" kern="100" dirty="0">
                <a:latin typeface="Calibri" panose="020F0502020204030204" pitchFamily="34" charset="0"/>
                <a:ea typeface="DengXian" panose="02010600030101010101" pitchFamily="2" charset="-122"/>
                <a:cs typeface="Times New Roman" panose="02020603050405020304" pitchFamily="18" charset="0"/>
              </a:rPr>
              <a:t>C</a:t>
            </a:r>
            <a:r>
              <a:rPr lang="en-IT" sz="2400" kern="100" dirty="0">
                <a:latin typeface="Calibri" panose="020F0502020204030204" pitchFamily="34" charset="0"/>
                <a:ea typeface="DengXian" panose="02010600030101010101" pitchFamily="2" charset="-122"/>
                <a:cs typeface="Times New Roman" panose="02020603050405020304" pitchFamily="18" charset="0"/>
              </a:rPr>
              <a:t>all closed 04/03 </a:t>
            </a:r>
          </a:p>
          <a:p>
            <a:pPr marL="285750" indent="-285750">
              <a:buFont typeface="Arial" panose="020B0604020202020204" pitchFamily="34" charset="0"/>
              <a:buChar char="•"/>
            </a:pPr>
            <a:r>
              <a:rPr lang="en-IT" sz="2400" kern="100" dirty="0">
                <a:latin typeface="Calibri" panose="020F0502020204030204" pitchFamily="34" charset="0"/>
                <a:ea typeface="DengXian" panose="02010600030101010101" pitchFamily="2" charset="-122"/>
                <a:cs typeface="Times New Roman" panose="02020603050405020304" pitchFamily="18" charset="0"/>
              </a:rPr>
              <a:t>2 years 100% position</a:t>
            </a:r>
          </a:p>
          <a:p>
            <a:pPr marL="285750" indent="-285750">
              <a:buFont typeface="Arial" panose="020B0604020202020204" pitchFamily="34" charset="0"/>
              <a:buChar char="•"/>
            </a:pPr>
            <a:r>
              <a:rPr lang="en-GB" sz="2400" kern="100" dirty="0">
                <a:effectLst/>
                <a:latin typeface="Calibri" panose="020F0502020204030204" pitchFamily="34" charset="0"/>
                <a:ea typeface="DengXian" panose="02010600030101010101" pitchFamily="2" charset="-122"/>
                <a:cs typeface="Times New Roman" panose="02020603050405020304" pitchFamily="18" charset="0"/>
              </a:rPr>
              <a:t>S</a:t>
            </a:r>
            <a:r>
              <a:rPr lang="en-IT" sz="2400" kern="100" dirty="0">
                <a:effectLst/>
                <a:latin typeface="Calibri" panose="020F0502020204030204" pitchFamily="34" charset="0"/>
                <a:ea typeface="DengXian" panose="02010600030101010101" pitchFamily="2" charset="-122"/>
                <a:cs typeface="Times New Roman" panose="02020603050405020304" pitchFamily="18" charset="0"/>
              </a:rPr>
              <a:t>election starting soon</a:t>
            </a:r>
            <a:r>
              <a:rPr lang="en-IT" sz="2400" kern="100" dirty="0">
                <a:latin typeface="Calibri" panose="020F0502020204030204" pitchFamily="34" charset="0"/>
                <a:ea typeface="DengXian" panose="02010600030101010101" pitchFamily="2" charset="-122"/>
                <a:cs typeface="Times New Roman" panose="02020603050405020304" pitchFamily="18" charset="0"/>
              </a:rPr>
              <a:t> </a:t>
            </a:r>
            <a:endParaRPr lang="en-IT" sz="24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7" name="Picture 6">
            <a:extLst>
              <a:ext uri="{FF2B5EF4-FFF2-40B4-BE49-F238E27FC236}">
                <a16:creationId xmlns:a16="http://schemas.microsoft.com/office/drawing/2014/main" id="{BC9B641A-0CF9-4C2B-DDC8-FD5CD288B9AF}"/>
              </a:ext>
            </a:extLst>
          </p:cNvPr>
          <p:cNvPicPr>
            <a:picLocks noChangeAspect="1"/>
          </p:cNvPicPr>
          <p:nvPr/>
        </p:nvPicPr>
        <p:blipFill>
          <a:blip r:embed="rId3"/>
          <a:stretch>
            <a:fillRect/>
          </a:stretch>
        </p:blipFill>
        <p:spPr bwMode="auto">
          <a:xfrm>
            <a:off x="3719736" y="2258372"/>
            <a:ext cx="1901333" cy="923331"/>
          </a:xfrm>
          <a:prstGeom prst="rect">
            <a:avLst/>
          </a:prstGeom>
          <a:ln>
            <a:solidFill>
              <a:schemeClr val="tx1"/>
            </a:solidFill>
          </a:ln>
        </p:spPr>
      </p:pic>
      <p:sp>
        <p:nvSpPr>
          <p:cNvPr id="8" name="TextBox 7">
            <a:extLst>
              <a:ext uri="{FF2B5EF4-FFF2-40B4-BE49-F238E27FC236}">
                <a16:creationId xmlns:a16="http://schemas.microsoft.com/office/drawing/2014/main" id="{A34B104B-F1C9-E04F-D7FA-2739151100BD}"/>
              </a:ext>
            </a:extLst>
          </p:cNvPr>
          <p:cNvSpPr txBox="1"/>
          <p:nvPr/>
        </p:nvSpPr>
        <p:spPr bwMode="auto">
          <a:xfrm>
            <a:off x="604637" y="4281133"/>
            <a:ext cx="10876708" cy="954107"/>
          </a:xfrm>
          <a:prstGeom prst="rect">
            <a:avLst/>
          </a:prstGeom>
          <a:noFill/>
        </p:spPr>
        <p:txBody>
          <a:bodyPr wrap="square" rtlCol="0">
            <a:spAutoFit/>
          </a:bodyPr>
          <a:lstStyle/>
          <a:p>
            <a:pPr algn="ctr"/>
            <a:r>
              <a:rPr lang="en-US" sz="2800" i="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The Coordinator asks the GA to receive a mandate to appoint</a:t>
            </a:r>
            <a:r>
              <a:rPr lang="en-US" sz="2800" i="1" kern="10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 </a:t>
            </a:r>
            <a:br>
              <a:rPr lang="en-US" sz="2800" i="1" kern="10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br>
            <a:r>
              <a:rPr lang="en-US" sz="2800" i="1" kern="10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as </a:t>
            </a:r>
            <a:r>
              <a:rPr lang="en-US" sz="2800" i="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Deputy Project Manager, the person selected for </a:t>
            </a:r>
            <a:r>
              <a:rPr lang="en-US" sz="2800" i="1" kern="10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this position.</a:t>
            </a:r>
            <a:endParaRPr lang="en-IT" sz="2800" i="1"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9066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06C7596-312D-9852-F2DA-048005B9B1B6}"/>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85FC5E03-CF34-DE18-9512-6CFE45C38AA9}"/>
              </a:ext>
            </a:extLst>
          </p:cNvPr>
          <p:cNvSpPr>
            <a:spLocks noGrp="1"/>
          </p:cNvSpPr>
          <p:nvPr>
            <p:ph type="title"/>
          </p:nvPr>
        </p:nvSpPr>
        <p:spPr bwMode="auto"/>
        <p:txBody>
          <a:bodyPr/>
          <a:lstStyle/>
          <a:p>
            <a:pPr>
              <a:defRPr/>
            </a:pPr>
            <a:r>
              <a:rPr lang="en-GB" dirty="0"/>
              <a:t>Prepayment status</a:t>
            </a:r>
          </a:p>
        </p:txBody>
      </p:sp>
      <p:sp>
        <p:nvSpPr>
          <p:cNvPr id="4" name="Slide Number Placeholder 3">
            <a:extLst>
              <a:ext uri="{FF2B5EF4-FFF2-40B4-BE49-F238E27FC236}">
                <a16:creationId xmlns:a16="http://schemas.microsoft.com/office/drawing/2014/main" id="{24EF4B20-E7F2-F87F-FAC8-0A31AFCB87D1}"/>
              </a:ext>
            </a:extLst>
          </p:cNvPr>
          <p:cNvSpPr>
            <a:spLocks noGrp="1"/>
          </p:cNvSpPr>
          <p:nvPr>
            <p:ph type="sldNum" sz="quarter" idx="12"/>
          </p:nvPr>
        </p:nvSpPr>
        <p:spPr bwMode="auto"/>
        <p:txBody>
          <a:bodyPr/>
          <a:lstStyle/>
          <a:p>
            <a:pPr>
              <a:defRPr/>
            </a:pPr>
            <a:fld id="{3A3A6714-3D1F-4857-9904-D935B84167FA}" type="slidenum">
              <a:rPr lang="en-GB"/>
              <a:t>11</a:t>
            </a:fld>
            <a:endParaRPr lang="en-GB"/>
          </a:p>
        </p:txBody>
      </p:sp>
      <p:sp>
        <p:nvSpPr>
          <p:cNvPr id="5" name="Footer Placeholder 4">
            <a:extLst>
              <a:ext uri="{FF2B5EF4-FFF2-40B4-BE49-F238E27FC236}">
                <a16:creationId xmlns:a16="http://schemas.microsoft.com/office/drawing/2014/main" id="{545D86C0-D59E-7F33-998E-2A7D67AB1C94}"/>
              </a:ext>
            </a:extLst>
          </p:cNvPr>
          <p:cNvSpPr>
            <a:spLocks noGrp="1"/>
          </p:cNvSpPr>
          <p:nvPr>
            <p:ph type="ftr" sz="quarter" idx="13"/>
          </p:nvPr>
        </p:nvSpPr>
        <p:spPr bwMode="auto"/>
        <p:txBody>
          <a:bodyPr/>
          <a:lstStyle/>
          <a:p>
            <a:pPr algn="l">
              <a:defRPr/>
            </a:pPr>
            <a:r>
              <a:rPr lang="en-GB" dirty="0"/>
              <a:t>C. Blasetti - PACRI Kick-off meeting - Trieste 12-14 March 2025</a:t>
            </a:r>
            <a:endParaRPr dirty="0"/>
          </a:p>
        </p:txBody>
      </p:sp>
      <p:graphicFrame>
        <p:nvGraphicFramePr>
          <p:cNvPr id="2" name="Table 1">
            <a:extLst>
              <a:ext uri="{FF2B5EF4-FFF2-40B4-BE49-F238E27FC236}">
                <a16:creationId xmlns:a16="http://schemas.microsoft.com/office/drawing/2014/main" id="{C838653F-64B6-C11B-FFEC-492FC3DCA49F}"/>
              </a:ext>
            </a:extLst>
          </p:cNvPr>
          <p:cNvGraphicFramePr>
            <a:graphicFrameLocks noGrp="1"/>
          </p:cNvGraphicFramePr>
          <p:nvPr>
            <p:extLst>
              <p:ext uri="{D42A27DB-BD31-4B8C-83A1-F6EECF244321}">
                <p14:modId xmlns:p14="http://schemas.microsoft.com/office/powerpoint/2010/main" val="4247691154"/>
              </p:ext>
            </p:extLst>
          </p:nvPr>
        </p:nvGraphicFramePr>
        <p:xfrm>
          <a:off x="723958" y="1294189"/>
          <a:ext cx="9352916" cy="2357691"/>
        </p:xfrm>
        <a:graphic>
          <a:graphicData uri="http://schemas.openxmlformats.org/drawingml/2006/table">
            <a:tbl>
              <a:tblPr firstRow="1" firstCol="1" bandRow="1">
                <a:tableStyleId>{5C22544A-7EE6-4342-B048-85BDC9FD1C3A}</a:tableStyleId>
              </a:tblPr>
              <a:tblGrid>
                <a:gridCol w="1210618">
                  <a:extLst>
                    <a:ext uri="{9D8B030D-6E8A-4147-A177-3AD203B41FA5}">
                      <a16:colId xmlns:a16="http://schemas.microsoft.com/office/drawing/2014/main" val="4031329607"/>
                    </a:ext>
                  </a:extLst>
                </a:gridCol>
                <a:gridCol w="8142298">
                  <a:extLst>
                    <a:ext uri="{9D8B030D-6E8A-4147-A177-3AD203B41FA5}">
                      <a16:colId xmlns:a16="http://schemas.microsoft.com/office/drawing/2014/main" val="2250999121"/>
                    </a:ext>
                  </a:extLst>
                </a:gridCol>
              </a:tblGrid>
              <a:tr h="336813">
                <a:tc>
                  <a:txBody>
                    <a:bodyPr/>
                    <a:lstStyle/>
                    <a:p>
                      <a:r>
                        <a:rPr lang="en-GB" sz="2000">
                          <a:effectLst/>
                        </a:rPr>
                        <a:t>60 %</a:t>
                      </a:r>
                      <a:endParaRPr lang="en-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000">
                          <a:effectLst/>
                        </a:rPr>
                        <a:t>EU pre-financing on its receipt </a:t>
                      </a:r>
                      <a:endParaRPr lang="en-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9428168"/>
                  </a:ext>
                </a:extLst>
              </a:tr>
              <a:tr h="673626">
                <a:tc>
                  <a:txBody>
                    <a:bodyPr/>
                    <a:lstStyle/>
                    <a:p>
                      <a:r>
                        <a:rPr lang="en-GB" sz="2000">
                          <a:effectLst/>
                        </a:rPr>
                        <a:t>20 %</a:t>
                      </a:r>
                      <a:endParaRPr lang="en-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000" dirty="0">
                          <a:effectLst/>
                        </a:rPr>
                        <a:t>EU pre-financing after the end of the first year of the Project, subject to the approval of the </a:t>
                      </a:r>
                      <a:r>
                        <a:rPr lang="en-GB" sz="2000" dirty="0" err="1">
                          <a:effectLst/>
                        </a:rPr>
                        <a:t>Coollaboration</a:t>
                      </a:r>
                      <a:r>
                        <a:rPr lang="en-GB" sz="2000" dirty="0">
                          <a:effectLst/>
                        </a:rPr>
                        <a:t> Board at the first Annual Meeting</a:t>
                      </a:r>
                      <a:endParaRPr lang="en-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141243"/>
                  </a:ext>
                </a:extLst>
              </a:tr>
              <a:tr h="673626">
                <a:tc>
                  <a:txBody>
                    <a:bodyPr/>
                    <a:lstStyle/>
                    <a:p>
                      <a:r>
                        <a:rPr lang="en-GB" sz="2000">
                          <a:effectLst/>
                        </a:rPr>
                        <a:t>20 %</a:t>
                      </a:r>
                      <a:endParaRPr lang="en-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2000" dirty="0">
                          <a:effectLst/>
                        </a:rPr>
                        <a:t>EU pre-financing after the end of the second year of the Projects, upon submission of the First Periodic Report</a:t>
                      </a:r>
                      <a:endParaRPr lang="en-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9751623"/>
                  </a:ext>
                </a:extLst>
              </a:tr>
              <a:tr h="673626">
                <a:tc gridSpan="2">
                  <a:txBody>
                    <a:bodyPr/>
                    <a:lstStyle/>
                    <a:p>
                      <a:r>
                        <a:rPr lang="en-GB" sz="2000" dirty="0">
                          <a:effectLst/>
                        </a:rPr>
                        <a:t>Interim payments after the submission of each financial report in accordance with the reporting procedures</a:t>
                      </a:r>
                      <a:endParaRPr lang="en-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T"/>
                    </a:p>
                  </a:txBody>
                  <a:tcPr/>
                </a:tc>
                <a:extLst>
                  <a:ext uri="{0D108BD9-81ED-4DB2-BD59-A6C34878D82A}">
                    <a16:rowId xmlns:a16="http://schemas.microsoft.com/office/drawing/2014/main" val="1467938204"/>
                  </a:ext>
                </a:extLst>
              </a:tr>
            </a:tbl>
          </a:graphicData>
        </a:graphic>
      </p:graphicFrame>
      <p:sp>
        <p:nvSpPr>
          <p:cNvPr id="6" name="Rettangolo 1">
            <a:extLst>
              <a:ext uri="{FF2B5EF4-FFF2-40B4-BE49-F238E27FC236}">
                <a16:creationId xmlns:a16="http://schemas.microsoft.com/office/drawing/2014/main" id="{F59358CA-D5B3-6C5F-EF17-81A5936DDED4}"/>
              </a:ext>
            </a:extLst>
          </p:cNvPr>
          <p:cNvSpPr/>
          <p:nvPr/>
        </p:nvSpPr>
        <p:spPr bwMode="auto">
          <a:xfrm>
            <a:off x="513113" y="4876892"/>
            <a:ext cx="11678887" cy="1200329"/>
          </a:xfrm>
          <a:prstGeom prst="rect">
            <a:avLst/>
          </a:prstGeom>
        </p:spPr>
        <p:txBody>
          <a:bodyPr wrap="square">
            <a:spAutoFit/>
          </a:bodyPr>
          <a:lstStyle/>
          <a:p>
            <a:pPr marL="342900" indent="-342900">
              <a:buFont typeface="Arial" panose="020B0604020202020204" pitchFamily="34" charset="0"/>
              <a:buChar char="•"/>
              <a:defRPr/>
            </a:pPr>
            <a:r>
              <a:rPr lang="en-GB" sz="2400" dirty="0"/>
              <a:t>Prepayment received on March 7</a:t>
            </a:r>
            <a:r>
              <a:rPr lang="en-GB" sz="2400" baseline="30000" dirty="0"/>
              <a:t>th</a:t>
            </a:r>
            <a:r>
              <a:rPr lang="en-GB" sz="2400" dirty="0"/>
              <a:t> 2025 </a:t>
            </a:r>
            <a:endParaRPr lang="en-GB" sz="2400" dirty="0">
              <a:solidFill>
                <a:srgbClr val="FF0000"/>
              </a:solidFill>
              <a:sym typeface="Wingdings" pitchFamily="2" charset="2"/>
            </a:endParaRPr>
          </a:p>
          <a:p>
            <a:pPr marL="342900" indent="-342900">
              <a:buFont typeface="Arial" panose="020B0604020202020204" pitchFamily="34" charset="0"/>
              <a:buChar char="•"/>
              <a:defRPr/>
            </a:pPr>
            <a:endParaRPr lang="en-GB" sz="2400" dirty="0">
              <a:solidFill>
                <a:srgbClr val="FF0000"/>
              </a:solidFill>
              <a:sym typeface="Wingdings" pitchFamily="2" charset="2"/>
            </a:endParaRPr>
          </a:p>
          <a:p>
            <a:pPr marL="342900" indent="-342900">
              <a:buFont typeface="Arial" panose="020B0604020202020204" pitchFamily="34" charset="0"/>
              <a:buChar char="•"/>
              <a:defRPr/>
            </a:pPr>
            <a:r>
              <a:rPr lang="en-GB" sz="2400" dirty="0">
                <a:solidFill>
                  <a:srgbClr val="FF0000"/>
                </a:solidFill>
                <a:sym typeface="Wingdings" pitchFamily="2" charset="2"/>
              </a:rPr>
              <a:t>Please send us your Financial Identification Forms</a:t>
            </a:r>
            <a:endParaRPr lang="en-GB" sz="2400" dirty="0">
              <a:sym typeface="Wingdings" pitchFamily="2" charset="2"/>
            </a:endParaRPr>
          </a:p>
        </p:txBody>
      </p:sp>
      <p:sp>
        <p:nvSpPr>
          <p:cNvPr id="8" name="Rettangolo 1">
            <a:extLst>
              <a:ext uri="{FF2B5EF4-FFF2-40B4-BE49-F238E27FC236}">
                <a16:creationId xmlns:a16="http://schemas.microsoft.com/office/drawing/2014/main" id="{883D0785-1C1C-1870-9B15-1C125E3F060E}"/>
              </a:ext>
            </a:extLst>
          </p:cNvPr>
          <p:cNvSpPr/>
          <p:nvPr/>
        </p:nvSpPr>
        <p:spPr bwMode="auto">
          <a:xfrm>
            <a:off x="513113" y="3807053"/>
            <a:ext cx="11678887" cy="830997"/>
          </a:xfrm>
          <a:prstGeom prst="rect">
            <a:avLst/>
          </a:prstGeom>
        </p:spPr>
        <p:txBody>
          <a:bodyPr wrap="square">
            <a:spAutoFit/>
          </a:bodyPr>
          <a:lstStyle/>
          <a:p>
            <a:pPr marL="342900" indent="-342900">
              <a:buFont typeface="Arial" panose="020B0604020202020204" pitchFamily="34" charset="0"/>
              <a:buChar char="•"/>
              <a:defRPr/>
            </a:pPr>
            <a:r>
              <a:rPr lang="en-GB" sz="2400" dirty="0">
                <a:sym typeface="Wingdings" pitchFamily="2" charset="2"/>
              </a:rPr>
              <a:t>Exceptions: Beneficiaries with EC contribution &lt; 150kEuro</a:t>
            </a:r>
            <a:br>
              <a:rPr lang="en-GB" sz="2400" dirty="0">
                <a:sym typeface="Wingdings" pitchFamily="2" charset="2"/>
              </a:rPr>
            </a:br>
            <a:r>
              <a:rPr lang="en-GB" sz="2400" dirty="0">
                <a:solidFill>
                  <a:schemeClr val="accent1">
                    <a:lumMod val="75000"/>
                  </a:schemeClr>
                </a:solidFill>
                <a:sym typeface="Wingdings" pitchFamily="2" charset="2"/>
              </a:rPr>
              <a:t>VDL ETG, COMEB, IST, UROM, UTOV</a:t>
            </a:r>
            <a:endParaRPr lang="en-GB" sz="2400" dirty="0">
              <a:solidFill>
                <a:schemeClr val="accent1">
                  <a:lumMod val="75000"/>
                </a:schemeClr>
              </a:solidFill>
              <a:highlight>
                <a:srgbClr val="FFFF00"/>
              </a:highlight>
              <a:sym typeface="Wingdings" pitchFamily="2" charset="2"/>
            </a:endParaRPr>
          </a:p>
        </p:txBody>
      </p:sp>
      <p:pic>
        <p:nvPicPr>
          <p:cNvPr id="10" name="Picture 9">
            <a:extLst>
              <a:ext uri="{FF2B5EF4-FFF2-40B4-BE49-F238E27FC236}">
                <a16:creationId xmlns:a16="http://schemas.microsoft.com/office/drawing/2014/main" id="{65FAC388-3BD9-5407-F1B6-138F44DEE22B}"/>
              </a:ext>
            </a:extLst>
          </p:cNvPr>
          <p:cNvPicPr>
            <a:picLocks noChangeAspect="1"/>
          </p:cNvPicPr>
          <p:nvPr/>
        </p:nvPicPr>
        <p:blipFill>
          <a:blip r:embed="rId3"/>
          <a:stretch>
            <a:fillRect/>
          </a:stretch>
        </p:blipFill>
        <p:spPr bwMode="auto">
          <a:xfrm>
            <a:off x="9111673" y="4128684"/>
            <a:ext cx="1948537" cy="1948537"/>
          </a:xfrm>
          <a:prstGeom prst="rect">
            <a:avLst/>
          </a:prstGeom>
        </p:spPr>
      </p:pic>
    </p:spTree>
    <p:extLst>
      <p:ext uri="{BB962C8B-B14F-4D97-AF65-F5344CB8AC3E}">
        <p14:creationId xmlns:p14="http://schemas.microsoft.com/office/powerpoint/2010/main" val="152759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1949EA-6C3E-8D0A-A4F5-DA483357E66D}"/>
              </a:ext>
            </a:extLst>
          </p:cNvPr>
          <p:cNvSpPr>
            <a:spLocks noGrp="1"/>
          </p:cNvSpPr>
          <p:nvPr>
            <p:ph type="ftr" sz="quarter" idx="11"/>
          </p:nvPr>
        </p:nvSpPr>
        <p:spPr/>
        <p:txBody>
          <a:bodyPr/>
          <a:lstStyle/>
          <a:p>
            <a:pPr>
              <a:defRPr/>
            </a:pPr>
            <a:r>
              <a:rPr lang="en-GB"/>
              <a:t>Insert author and occasion</a:t>
            </a:r>
          </a:p>
        </p:txBody>
      </p:sp>
      <p:sp>
        <p:nvSpPr>
          <p:cNvPr id="3" name="Slide Number Placeholder 2">
            <a:extLst>
              <a:ext uri="{FF2B5EF4-FFF2-40B4-BE49-F238E27FC236}">
                <a16:creationId xmlns:a16="http://schemas.microsoft.com/office/drawing/2014/main" id="{FC261632-0951-1120-A846-C4F62EF005FF}"/>
              </a:ext>
            </a:extLst>
          </p:cNvPr>
          <p:cNvSpPr>
            <a:spLocks noGrp="1"/>
          </p:cNvSpPr>
          <p:nvPr>
            <p:ph type="sldNum" sz="quarter" idx="12"/>
          </p:nvPr>
        </p:nvSpPr>
        <p:spPr/>
        <p:txBody>
          <a:bodyPr/>
          <a:lstStyle/>
          <a:p>
            <a:pPr>
              <a:defRPr/>
            </a:pPr>
            <a:fld id="{3A3A6714-3D1F-4857-9904-D935B84167FA}" type="slidenum">
              <a:rPr lang="en-GB" smtClean="0"/>
              <a:t>12</a:t>
            </a:fld>
            <a:endParaRPr lang="en-GB"/>
          </a:p>
        </p:txBody>
      </p:sp>
      <p:pic>
        <p:nvPicPr>
          <p:cNvPr id="6" name="Picture 5">
            <a:extLst>
              <a:ext uri="{FF2B5EF4-FFF2-40B4-BE49-F238E27FC236}">
                <a16:creationId xmlns:a16="http://schemas.microsoft.com/office/drawing/2014/main" id="{26D84ABB-98E7-74BD-A00A-8AA58BFEA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75" y="182562"/>
            <a:ext cx="10394325" cy="4681314"/>
          </a:xfrm>
          <a:prstGeom prst="rect">
            <a:avLst/>
          </a:prstGeom>
          <a:ln>
            <a:solidFill>
              <a:srgbClr val="00B050"/>
            </a:solidFill>
          </a:ln>
        </p:spPr>
      </p:pic>
      <p:sp>
        <p:nvSpPr>
          <p:cNvPr id="10" name="TextBox 9">
            <a:extLst>
              <a:ext uri="{FF2B5EF4-FFF2-40B4-BE49-F238E27FC236}">
                <a16:creationId xmlns:a16="http://schemas.microsoft.com/office/drawing/2014/main" id="{233BACDC-E560-2BBA-92FD-16F388DA48FD}"/>
              </a:ext>
            </a:extLst>
          </p:cNvPr>
          <p:cNvSpPr txBox="1"/>
          <p:nvPr/>
        </p:nvSpPr>
        <p:spPr>
          <a:xfrm>
            <a:off x="1559496" y="5733256"/>
            <a:ext cx="6162264" cy="369332"/>
          </a:xfrm>
          <a:prstGeom prst="rect">
            <a:avLst/>
          </a:prstGeom>
          <a:solidFill>
            <a:schemeClr val="accent4">
              <a:lumMod val="20000"/>
              <a:lumOff val="80000"/>
            </a:schemeClr>
          </a:solidFill>
        </p:spPr>
        <p:txBody>
          <a:bodyPr wrap="none" rtlCol="0">
            <a:spAutoFit/>
          </a:bodyPr>
          <a:lstStyle/>
          <a:p>
            <a:r>
              <a:rPr lang="en-IT" dirty="0"/>
              <a:t>PSI not voting for budgetary issues </a:t>
            </a:r>
            <a:r>
              <a:rPr lang="en-IT" dirty="0">
                <a:sym typeface="Wingdings" pitchFamily="2" charset="2"/>
              </a:rPr>
              <a:t> 23/23 votes  unanimity</a:t>
            </a:r>
            <a:endParaRPr lang="en-IT" dirty="0"/>
          </a:p>
        </p:txBody>
      </p:sp>
    </p:spTree>
    <p:custDataLst>
      <p:tags r:id="rId1"/>
    </p:custDataLst>
    <p:extLst>
      <p:ext uri="{BB962C8B-B14F-4D97-AF65-F5344CB8AC3E}">
        <p14:creationId xmlns:p14="http://schemas.microsoft.com/office/powerpoint/2010/main" val="176780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latin typeface="+mn-lt"/>
              </a:rPr>
              <a:t>List of amended deliverables </a:t>
            </a:r>
            <a:endParaRPr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13</a:t>
            </a:fld>
            <a:endParaRPr lang="en-GB"/>
          </a:p>
        </p:txBody>
      </p:sp>
      <p:sp>
        <p:nvSpPr>
          <p:cNvPr id="7" name="CasellaDiTesto 6"/>
          <p:cNvSpPr txBox="1"/>
          <p:nvPr/>
        </p:nvSpPr>
        <p:spPr bwMode="auto">
          <a:xfrm>
            <a:off x="410544" y="1332412"/>
            <a:ext cx="10254730" cy="646331"/>
          </a:xfrm>
          <a:prstGeom prst="rect">
            <a:avLst/>
          </a:prstGeom>
          <a:noFill/>
        </p:spPr>
        <p:txBody>
          <a:bodyPr wrap="none" rtlCol="0">
            <a:spAutoFit/>
          </a:bodyPr>
          <a:lstStyle/>
          <a:p>
            <a:pPr>
              <a:defRPr/>
            </a:pPr>
            <a:r>
              <a:rPr lang="en-US" dirty="0"/>
              <a:t>Some Beneficiaries spotted some clerical errors in the Deliverables list, and some other requested changes.</a:t>
            </a:r>
          </a:p>
          <a:p>
            <a:pPr>
              <a:defRPr/>
            </a:pPr>
            <a:r>
              <a:rPr lang="en-US" dirty="0"/>
              <a:t>We plan to ask for an amendment to correct them in the system and in the Grant Agreement</a:t>
            </a:r>
            <a:endParaRPr lang="it-IT" dirty="0"/>
          </a:p>
        </p:txBody>
      </p:sp>
      <p:sp>
        <p:nvSpPr>
          <p:cNvPr id="6" name="Footer Placeholder 4">
            <a:extLst>
              <a:ext uri="{FF2B5EF4-FFF2-40B4-BE49-F238E27FC236}">
                <a16:creationId xmlns:a16="http://schemas.microsoft.com/office/drawing/2014/main" id="{B3A6012A-7D6C-BFB6-878C-6A6E988584DA}"/>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pic>
        <p:nvPicPr>
          <p:cNvPr id="5" name="Picture 4">
            <a:extLst>
              <a:ext uri="{FF2B5EF4-FFF2-40B4-BE49-F238E27FC236}">
                <a16:creationId xmlns:a16="http://schemas.microsoft.com/office/drawing/2014/main" id="{50A4E011-23BB-F41D-C85C-2A674BA2C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72064" y="2187137"/>
            <a:ext cx="4181516" cy="2904783"/>
          </a:xfrm>
          <a:prstGeom prst="rect">
            <a:avLst/>
          </a:prstGeom>
        </p:spPr>
      </p:pic>
      <p:sp>
        <p:nvSpPr>
          <p:cNvPr id="8" name="TextBox 7">
            <a:extLst>
              <a:ext uri="{FF2B5EF4-FFF2-40B4-BE49-F238E27FC236}">
                <a16:creationId xmlns:a16="http://schemas.microsoft.com/office/drawing/2014/main" id="{E59A6E61-CF88-4D64-E552-3C74EDDE140A}"/>
              </a:ext>
            </a:extLst>
          </p:cNvPr>
          <p:cNvSpPr txBox="1"/>
          <p:nvPr/>
        </p:nvSpPr>
        <p:spPr>
          <a:xfrm>
            <a:off x="410544" y="2056275"/>
            <a:ext cx="6865982" cy="3416320"/>
          </a:xfrm>
          <a:prstGeom prst="rect">
            <a:avLst/>
          </a:prstGeom>
          <a:noFill/>
        </p:spPr>
        <p:txBody>
          <a:bodyPr wrap="none" rtlCol="0">
            <a:spAutoFit/>
          </a:bodyPr>
          <a:lstStyle/>
          <a:p>
            <a:r>
              <a:rPr lang="en-IT" dirty="0">
                <a:solidFill>
                  <a:schemeClr val="accent1">
                    <a:lumMod val="75000"/>
                  </a:schemeClr>
                </a:solidFill>
              </a:rPr>
              <a:t>In particular:</a:t>
            </a:r>
          </a:p>
          <a:p>
            <a:pPr marL="342900" indent="-342900">
              <a:buFont typeface="+mj-lt"/>
              <a:buAutoNum type="arabicPeriod"/>
            </a:pPr>
            <a:r>
              <a:rPr lang="en-IT" b="1" dirty="0"/>
              <a:t>D10.2.1</a:t>
            </a:r>
            <a:r>
              <a:rPr lang="en-IT" dirty="0"/>
              <a:t>: Amplitude instead of UKRI</a:t>
            </a:r>
          </a:p>
          <a:p>
            <a:pPr marL="342900" indent="-342900">
              <a:buFont typeface="+mj-lt"/>
              <a:buAutoNum type="arabicPeriod"/>
            </a:pPr>
            <a:r>
              <a:rPr lang="en-IT" b="1" dirty="0"/>
              <a:t>D11.4.1</a:t>
            </a:r>
            <a:r>
              <a:rPr lang="en-IT" dirty="0"/>
              <a:t>: FBH instead of CNR</a:t>
            </a:r>
          </a:p>
          <a:p>
            <a:pPr marL="342900" indent="-342900">
              <a:buFont typeface="+mj-lt"/>
              <a:buAutoNum type="arabicPeriod"/>
            </a:pPr>
            <a:r>
              <a:rPr lang="en-IT" b="1" dirty="0"/>
              <a:t>D12.3.1</a:t>
            </a:r>
            <a:r>
              <a:rPr lang="en-IT" dirty="0"/>
              <a:t>: UKRI instead of ELI-ERIC</a:t>
            </a:r>
          </a:p>
          <a:p>
            <a:pPr marL="342900" indent="-342900">
              <a:buFont typeface="+mj-lt"/>
              <a:buAutoNum type="arabicPeriod"/>
            </a:pPr>
            <a:r>
              <a:rPr lang="en-IT" b="1" dirty="0"/>
              <a:t>D12.4.1</a:t>
            </a:r>
            <a:r>
              <a:rPr lang="en-IT" dirty="0"/>
              <a:t>.FBH instead of ELI-ERIC </a:t>
            </a:r>
            <a:br>
              <a:rPr lang="en-IT" dirty="0"/>
            </a:br>
            <a:r>
              <a:rPr lang="en-IT" dirty="0"/>
              <a:t>and “Report” instead of “Demonstrator”</a:t>
            </a:r>
            <a:br>
              <a:rPr lang="en-IT" dirty="0"/>
            </a:br>
            <a:r>
              <a:rPr lang="en-IT" dirty="0"/>
              <a:t>and M24 instead of M48</a:t>
            </a:r>
          </a:p>
          <a:p>
            <a:r>
              <a:rPr lang="en-IT" b="1" i="0" u="none" strike="noStrike" dirty="0">
                <a:effectLst/>
                <a:latin typeface="Aptos" panose="020B0004020202020204" pitchFamily="34" charset="0"/>
              </a:rPr>
              <a:t>5</a:t>
            </a:r>
            <a:r>
              <a:rPr lang="en-IT" b="1" i="0" u="none" strike="noStrike" dirty="0">
                <a:solidFill>
                  <a:schemeClr val="accent1">
                    <a:lumMod val="75000"/>
                  </a:schemeClr>
                </a:solidFill>
                <a:effectLst/>
                <a:latin typeface="Aptos" panose="020B0004020202020204" pitchFamily="34" charset="0"/>
              </a:rPr>
              <a:t>. </a:t>
            </a:r>
            <a:r>
              <a:rPr lang="en-GB" b="1" i="0" u="none" strike="noStrike" dirty="0">
                <a:solidFill>
                  <a:srgbClr val="000000"/>
                </a:solidFill>
                <a:effectLst/>
                <a:latin typeface="Aptos" panose="020B0004020202020204" pitchFamily="34" charset="0"/>
              </a:rPr>
              <a:t> </a:t>
            </a:r>
            <a:r>
              <a:rPr lang="en-GB" b="1" dirty="0"/>
              <a:t>Move CLPU effort </a:t>
            </a:r>
            <a:r>
              <a:rPr lang="en-GB" dirty="0"/>
              <a:t>from Task 12.1 to Task 11.4 (tbc)</a:t>
            </a:r>
          </a:p>
          <a:p>
            <a:pPr algn="l">
              <a:buNone/>
            </a:pPr>
            <a:r>
              <a:rPr lang="en-US" b="1" dirty="0"/>
              <a:t>6. Move </a:t>
            </a:r>
            <a:r>
              <a:rPr lang="en-US" dirty="0"/>
              <a:t>milestone </a:t>
            </a:r>
            <a:r>
              <a:rPr lang="en-US" b="1" dirty="0"/>
              <a:t>M12 from T0+12 to T0+24</a:t>
            </a:r>
          </a:p>
          <a:p>
            <a:pPr algn="l">
              <a:buNone/>
            </a:pPr>
            <a:r>
              <a:rPr lang="en-US" b="1" dirty="0"/>
              <a:t>7. D11.2</a:t>
            </a:r>
            <a:r>
              <a:rPr lang="en-US" dirty="0"/>
              <a:t> move from </a:t>
            </a:r>
            <a:r>
              <a:rPr lang="en-US" b="1" dirty="0"/>
              <a:t>M24 to M36 </a:t>
            </a:r>
            <a:r>
              <a:rPr lang="en-US" dirty="0"/>
              <a:t>+ different title</a:t>
            </a:r>
          </a:p>
          <a:p>
            <a:pPr algn="l">
              <a:buNone/>
            </a:pPr>
            <a:r>
              <a:rPr lang="en-US" b="1" dirty="0">
                <a:solidFill>
                  <a:srgbClr val="000000"/>
                </a:solidFill>
                <a:latin typeface="Helvetica" pitchFamily="2" charset="0"/>
              </a:rPr>
              <a:t> </a:t>
            </a:r>
          </a:p>
          <a:p>
            <a:pPr algn="l">
              <a:buNone/>
            </a:pPr>
            <a:r>
              <a:rPr lang="en-US" b="1" i="1" u="none" strike="noStrike" dirty="0">
                <a:solidFill>
                  <a:srgbClr val="FF0000"/>
                </a:solidFill>
                <a:effectLst/>
                <a:latin typeface="Helvetica" pitchFamily="2" charset="0"/>
                <a:sym typeface="Wingdings" pitchFamily="2" charset="2"/>
              </a:rPr>
              <a:t> Please check by end of April 2025 and give feedback to us</a:t>
            </a:r>
            <a:endParaRPr lang="en-US" b="1" i="1" u="none" strike="noStrike" dirty="0">
              <a:solidFill>
                <a:srgbClr val="FF0000"/>
              </a:solidFill>
              <a:effectLst/>
              <a:latin typeface="Helvetica" pitchFamily="2" charset="0"/>
            </a:endParaRPr>
          </a:p>
        </p:txBody>
      </p:sp>
      <p:sp>
        <p:nvSpPr>
          <p:cNvPr id="2" name="CasellaDiTesto 6">
            <a:extLst>
              <a:ext uri="{FF2B5EF4-FFF2-40B4-BE49-F238E27FC236}">
                <a16:creationId xmlns:a16="http://schemas.microsoft.com/office/drawing/2014/main" id="{866EF832-1BD8-8D70-288D-EB8D9E3DAA37}"/>
              </a:ext>
            </a:extLst>
          </p:cNvPr>
          <p:cNvSpPr txBox="1"/>
          <p:nvPr/>
        </p:nvSpPr>
        <p:spPr bwMode="auto">
          <a:xfrm>
            <a:off x="880515" y="5525588"/>
            <a:ext cx="9776601" cy="830997"/>
          </a:xfrm>
          <a:prstGeom prst="rect">
            <a:avLst/>
          </a:prstGeom>
          <a:noFill/>
        </p:spPr>
        <p:txBody>
          <a:bodyPr wrap="square" rtlCol="0">
            <a:spAutoFit/>
          </a:bodyPr>
          <a:lstStyle/>
          <a:p>
            <a:pPr algn="ctr">
              <a:defRPr/>
            </a:pPr>
            <a:r>
              <a:rPr lang="en-US" sz="2400" i="1" dirty="0">
                <a:solidFill>
                  <a:schemeClr val="accent1">
                    <a:lumMod val="75000"/>
                  </a:schemeClr>
                </a:solidFill>
              </a:rPr>
              <a:t>The Coordinator asks the to receive mandate to collect changes and prepare an amendment to be proposed to the PO.</a:t>
            </a:r>
            <a:endParaRPr lang="it-IT" sz="2400" i="1" dirty="0">
              <a:solidFill>
                <a:schemeClr val="accent1">
                  <a:lumMod val="75000"/>
                </a:schemeClr>
              </a:solidFill>
            </a:endParaRPr>
          </a:p>
        </p:txBody>
      </p:sp>
      <p:sp>
        <p:nvSpPr>
          <p:cNvPr id="9" name="TextBox 8">
            <a:extLst>
              <a:ext uri="{FF2B5EF4-FFF2-40B4-BE49-F238E27FC236}">
                <a16:creationId xmlns:a16="http://schemas.microsoft.com/office/drawing/2014/main" id="{D56A58AA-CB6B-D715-11E8-8B75352C8C83}"/>
              </a:ext>
            </a:extLst>
          </p:cNvPr>
          <p:cNvSpPr txBox="1"/>
          <p:nvPr/>
        </p:nvSpPr>
        <p:spPr>
          <a:xfrm>
            <a:off x="10076874" y="1978743"/>
            <a:ext cx="1324402" cy="369332"/>
          </a:xfrm>
          <a:prstGeom prst="rect">
            <a:avLst/>
          </a:prstGeom>
          <a:noFill/>
        </p:spPr>
        <p:txBody>
          <a:bodyPr wrap="none" rtlCol="0">
            <a:spAutoFit/>
          </a:bodyPr>
          <a:lstStyle/>
          <a:p>
            <a:r>
              <a:rPr lang="en-IT" dirty="0"/>
              <a:t>More items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B3FE8FD-1298-780A-1FA3-2DAA0E50F2F1}"/>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B49E5D54-08B7-5207-A7A8-634E642F58A5}"/>
              </a:ext>
            </a:extLst>
          </p:cNvPr>
          <p:cNvSpPr>
            <a:spLocks noGrp="1"/>
          </p:cNvSpPr>
          <p:nvPr>
            <p:ph type="title"/>
          </p:nvPr>
        </p:nvSpPr>
        <p:spPr bwMode="auto"/>
        <p:txBody>
          <a:bodyPr>
            <a:normAutofit/>
          </a:bodyPr>
          <a:lstStyle/>
          <a:p>
            <a:pPr>
              <a:defRPr/>
            </a:pPr>
            <a:r>
              <a:rPr lang="en-GB" sz="3700" dirty="0">
                <a:latin typeface="+mn-lt"/>
              </a:rPr>
              <a:t>PACRI Logo</a:t>
            </a:r>
            <a:endParaRPr dirty="0"/>
          </a:p>
        </p:txBody>
      </p:sp>
      <p:sp>
        <p:nvSpPr>
          <p:cNvPr id="4" name="Slide Number Placeholder 3">
            <a:extLst>
              <a:ext uri="{FF2B5EF4-FFF2-40B4-BE49-F238E27FC236}">
                <a16:creationId xmlns:a16="http://schemas.microsoft.com/office/drawing/2014/main" id="{39171E03-71BC-F248-27E3-1E83EFFBAE33}"/>
              </a:ext>
            </a:extLst>
          </p:cNvPr>
          <p:cNvSpPr>
            <a:spLocks noGrp="1"/>
          </p:cNvSpPr>
          <p:nvPr>
            <p:ph type="sldNum" sz="quarter" idx="12"/>
          </p:nvPr>
        </p:nvSpPr>
        <p:spPr bwMode="auto"/>
        <p:txBody>
          <a:bodyPr/>
          <a:lstStyle/>
          <a:p>
            <a:pPr>
              <a:defRPr/>
            </a:pPr>
            <a:fld id="{3A3A6714-3D1F-4857-9904-D935B84167FA}" type="slidenum">
              <a:rPr lang="en-GB"/>
              <a:t>14</a:t>
            </a:fld>
            <a:endParaRPr lang="en-GB"/>
          </a:p>
        </p:txBody>
      </p:sp>
      <p:sp>
        <p:nvSpPr>
          <p:cNvPr id="6" name="Footer Placeholder 4">
            <a:extLst>
              <a:ext uri="{FF2B5EF4-FFF2-40B4-BE49-F238E27FC236}">
                <a16:creationId xmlns:a16="http://schemas.microsoft.com/office/drawing/2014/main" id="{B8A8B50A-D4B7-68A3-D4BF-10592F205A42}"/>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pic>
        <p:nvPicPr>
          <p:cNvPr id="5" name="Picture 4">
            <a:extLst>
              <a:ext uri="{FF2B5EF4-FFF2-40B4-BE49-F238E27FC236}">
                <a16:creationId xmlns:a16="http://schemas.microsoft.com/office/drawing/2014/main" id="{48CE8D19-ED07-C7CF-2404-C08C3EDA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64" y="1014828"/>
            <a:ext cx="8878756" cy="4994300"/>
          </a:xfrm>
          <a:prstGeom prst="rect">
            <a:avLst/>
          </a:prstGeom>
        </p:spPr>
      </p:pic>
      <p:sp>
        <p:nvSpPr>
          <p:cNvPr id="2" name="TextBox 1">
            <a:extLst>
              <a:ext uri="{FF2B5EF4-FFF2-40B4-BE49-F238E27FC236}">
                <a16:creationId xmlns:a16="http://schemas.microsoft.com/office/drawing/2014/main" id="{46692BE8-1CC4-2CEA-2100-C118153996BF}"/>
              </a:ext>
            </a:extLst>
          </p:cNvPr>
          <p:cNvSpPr txBox="1"/>
          <p:nvPr/>
        </p:nvSpPr>
        <p:spPr>
          <a:xfrm>
            <a:off x="8273242" y="3511978"/>
            <a:ext cx="2525050" cy="369332"/>
          </a:xfrm>
          <a:prstGeom prst="rect">
            <a:avLst/>
          </a:prstGeom>
          <a:solidFill>
            <a:srgbClr val="FFFF00"/>
          </a:solidFill>
        </p:spPr>
        <p:txBody>
          <a:bodyPr wrap="none" rtlCol="0">
            <a:spAutoFit/>
          </a:bodyPr>
          <a:lstStyle/>
          <a:p>
            <a:r>
              <a:rPr lang="en-IT" dirty="0"/>
              <a:t>2nd round vote: #1 or #3</a:t>
            </a:r>
          </a:p>
        </p:txBody>
      </p:sp>
      <p:sp>
        <p:nvSpPr>
          <p:cNvPr id="7" name="Right Arrow 6">
            <a:extLst>
              <a:ext uri="{FF2B5EF4-FFF2-40B4-BE49-F238E27FC236}">
                <a16:creationId xmlns:a16="http://schemas.microsoft.com/office/drawing/2014/main" id="{C5C76428-55A3-69D2-702D-9185C23D3EA0}"/>
              </a:ext>
            </a:extLst>
          </p:cNvPr>
          <p:cNvSpPr/>
          <p:nvPr/>
        </p:nvSpPr>
        <p:spPr>
          <a:xfrm>
            <a:off x="8823139" y="423376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223407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064AA2A-D69B-BBDD-43B5-EF1CE8951C59}"/>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3542CBA0-4BF8-67D5-BBF3-10AD92643B36}"/>
              </a:ext>
            </a:extLst>
          </p:cNvPr>
          <p:cNvSpPr>
            <a:spLocks noGrp="1"/>
          </p:cNvSpPr>
          <p:nvPr>
            <p:ph type="title"/>
          </p:nvPr>
        </p:nvSpPr>
        <p:spPr bwMode="auto"/>
        <p:txBody>
          <a:bodyPr>
            <a:normAutofit/>
          </a:bodyPr>
          <a:lstStyle/>
          <a:p>
            <a:pPr>
              <a:defRPr/>
            </a:pPr>
            <a:r>
              <a:rPr lang="en-GB" sz="3700" dirty="0">
                <a:latin typeface="+mn-lt"/>
              </a:rPr>
              <a:t>PACRI Logo</a:t>
            </a:r>
            <a:endParaRPr dirty="0"/>
          </a:p>
        </p:txBody>
      </p:sp>
      <p:sp>
        <p:nvSpPr>
          <p:cNvPr id="4" name="Slide Number Placeholder 3">
            <a:extLst>
              <a:ext uri="{FF2B5EF4-FFF2-40B4-BE49-F238E27FC236}">
                <a16:creationId xmlns:a16="http://schemas.microsoft.com/office/drawing/2014/main" id="{B43400BE-DCA3-69E7-6442-900AA1601305}"/>
              </a:ext>
            </a:extLst>
          </p:cNvPr>
          <p:cNvSpPr>
            <a:spLocks noGrp="1"/>
          </p:cNvSpPr>
          <p:nvPr>
            <p:ph type="sldNum" sz="quarter" idx="12"/>
          </p:nvPr>
        </p:nvSpPr>
        <p:spPr bwMode="auto"/>
        <p:txBody>
          <a:bodyPr/>
          <a:lstStyle/>
          <a:p>
            <a:pPr>
              <a:defRPr/>
            </a:pPr>
            <a:fld id="{3A3A6714-3D1F-4857-9904-D935B84167FA}" type="slidenum">
              <a:rPr lang="en-GB"/>
              <a:t>15</a:t>
            </a:fld>
            <a:endParaRPr lang="en-GB"/>
          </a:p>
        </p:txBody>
      </p:sp>
      <p:sp>
        <p:nvSpPr>
          <p:cNvPr id="6" name="Footer Placeholder 4">
            <a:extLst>
              <a:ext uri="{FF2B5EF4-FFF2-40B4-BE49-F238E27FC236}">
                <a16:creationId xmlns:a16="http://schemas.microsoft.com/office/drawing/2014/main" id="{23027B9A-541A-18BB-CCA9-7B6538519A87}"/>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graphicFrame>
        <p:nvGraphicFramePr>
          <p:cNvPr id="2" name="Tabella 5">
            <a:extLst>
              <a:ext uri="{FF2B5EF4-FFF2-40B4-BE49-F238E27FC236}">
                <a16:creationId xmlns:a16="http://schemas.microsoft.com/office/drawing/2014/main" id="{27857B14-BC92-0468-3ECA-711B5573139A}"/>
              </a:ext>
            </a:extLst>
          </p:cNvPr>
          <p:cNvGraphicFramePr>
            <a:graphicFrameLocks noGrp="1"/>
          </p:cNvGraphicFramePr>
          <p:nvPr>
            <p:extLst>
              <p:ext uri="{D42A27DB-BD31-4B8C-83A1-F6EECF244321}">
                <p14:modId xmlns:p14="http://schemas.microsoft.com/office/powerpoint/2010/main" val="1723330330"/>
              </p:ext>
            </p:extLst>
          </p:nvPr>
        </p:nvGraphicFramePr>
        <p:xfrm>
          <a:off x="623392" y="1264973"/>
          <a:ext cx="4893368" cy="3924491"/>
        </p:xfrm>
        <a:graphic>
          <a:graphicData uri="http://schemas.openxmlformats.org/drawingml/2006/table">
            <a:tbl>
              <a:tblPr/>
              <a:tblGrid>
                <a:gridCol w="602724">
                  <a:extLst>
                    <a:ext uri="{9D8B030D-6E8A-4147-A177-3AD203B41FA5}">
                      <a16:colId xmlns:a16="http://schemas.microsoft.com/office/drawing/2014/main" val="20000"/>
                    </a:ext>
                  </a:extLst>
                </a:gridCol>
                <a:gridCol w="1773540">
                  <a:extLst>
                    <a:ext uri="{9D8B030D-6E8A-4147-A177-3AD203B41FA5}">
                      <a16:colId xmlns:a16="http://schemas.microsoft.com/office/drawing/2014/main" val="20002"/>
                    </a:ext>
                  </a:extLst>
                </a:gridCol>
                <a:gridCol w="2517104">
                  <a:extLst>
                    <a:ext uri="{9D8B030D-6E8A-4147-A177-3AD203B41FA5}">
                      <a16:colId xmlns:a16="http://schemas.microsoft.com/office/drawing/2014/main" val="116601320"/>
                    </a:ext>
                  </a:extLst>
                </a:gridCol>
              </a:tblGrid>
              <a:tr h="243999">
                <a:tc>
                  <a:txBody>
                    <a:bodyPr/>
                    <a:lstStyle/>
                    <a:p>
                      <a:pPr algn="ctr">
                        <a:defRPr/>
                      </a:pPr>
                      <a:r>
                        <a:rPr lang="it-IT" sz="1200" b="0" u="none" strike="noStrike" dirty="0"/>
                        <a:t>#</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1" i="0" u="none" strike="noStrike" dirty="0">
                          <a:solidFill>
                            <a:srgbClr val="000000"/>
                          </a:solidFill>
                          <a:latin typeface="Calibri"/>
                        </a:rPr>
                        <a:t>PARTNER</a:t>
                      </a:r>
                    </a:p>
                  </a:txBody>
                  <a:tcPr marL="4709" marR="4709" marT="4709" marB="0" anchor="ctr"/>
                </a:tc>
                <a:tc>
                  <a:txBody>
                    <a:bodyPr/>
                    <a:lstStyle/>
                    <a:p>
                      <a:pPr algn="ctr">
                        <a:defRPr/>
                      </a:pPr>
                      <a:r>
                        <a:rPr lang="it-IT" sz="1800" b="1" i="0" u="none" strike="noStrike" dirty="0">
                          <a:solidFill>
                            <a:srgbClr val="000000"/>
                          </a:solidFill>
                          <a:latin typeface="Calibri"/>
                        </a:rPr>
                        <a:t>1 or 3</a:t>
                      </a:r>
                    </a:p>
                  </a:txBody>
                  <a:tcPr marL="4709" marR="4709" marT="4709" marB="0" anchor="ctr"/>
                </a:tc>
                <a:extLst>
                  <a:ext uri="{0D108BD9-81ED-4DB2-BD59-A6C34878D82A}">
                    <a16:rowId xmlns:a16="http://schemas.microsoft.com/office/drawing/2014/main" val="10000"/>
                  </a:ext>
                </a:extLst>
              </a:tr>
              <a:tr h="238737">
                <a:tc>
                  <a:txBody>
                    <a:bodyPr/>
                    <a:lstStyle/>
                    <a:p>
                      <a:pPr algn="ctr">
                        <a:defRPr/>
                      </a:pPr>
                      <a:r>
                        <a:rPr lang="it-IT" sz="1200" b="0" u="none" strike="noStrike"/>
                        <a:t>1</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800" b="0" u="none" strike="noStrike" dirty="0"/>
                        <a:t>ELETTRA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01"/>
                  </a:ext>
                </a:extLst>
              </a:tr>
              <a:tr h="238737">
                <a:tc>
                  <a:txBody>
                    <a:bodyPr/>
                    <a:lstStyle/>
                    <a:p>
                      <a:pPr algn="ctr">
                        <a:defRPr/>
                      </a:pPr>
                      <a:r>
                        <a:rPr lang="it-IT" sz="1200" b="0" u="none" strike="noStrike"/>
                        <a:t>2</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CERN – 1&amp;3</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1&amp;3</a:t>
                      </a:r>
                    </a:p>
                  </a:txBody>
                  <a:tcPr marL="4709" marR="4709" marT="4709" marB="0" anchor="ctr"/>
                </a:tc>
                <a:extLst>
                  <a:ext uri="{0D108BD9-81ED-4DB2-BD59-A6C34878D82A}">
                    <a16:rowId xmlns:a16="http://schemas.microsoft.com/office/drawing/2014/main" val="10002"/>
                  </a:ext>
                </a:extLst>
              </a:tr>
              <a:tr h="238737">
                <a:tc>
                  <a:txBody>
                    <a:bodyPr/>
                    <a:lstStyle/>
                    <a:p>
                      <a:pPr algn="ctr">
                        <a:defRPr/>
                      </a:pPr>
                      <a:r>
                        <a:rPr lang="it-IT" sz="1200" b="0" u="none" strike="noStrike"/>
                        <a:t>3</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800" b="0" u="none" strike="noStrike" dirty="0"/>
                        <a:t>INFN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03"/>
                  </a:ext>
                </a:extLst>
              </a:tr>
              <a:tr h="238737">
                <a:tc>
                  <a:txBody>
                    <a:bodyPr/>
                    <a:lstStyle/>
                    <a:p>
                      <a:pPr algn="ctr">
                        <a:defRPr/>
                      </a:pPr>
                      <a:r>
                        <a:rPr lang="it-IT" sz="1200" b="0" u="none" strike="noStrike" dirty="0"/>
                        <a:t>4</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ULIV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04"/>
                  </a:ext>
                </a:extLst>
              </a:tr>
              <a:tr h="238737">
                <a:tc>
                  <a:txBody>
                    <a:bodyPr/>
                    <a:lstStyle/>
                    <a:p>
                      <a:pPr algn="ctr">
                        <a:defRPr/>
                      </a:pPr>
                      <a:r>
                        <a:rPr lang="it-IT" sz="1200" b="0" u="none" strike="noStrike" dirty="0"/>
                        <a:t>5</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THALES AVS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3</a:t>
                      </a:r>
                    </a:p>
                  </a:txBody>
                  <a:tcPr marL="4709" marR="4709" marT="4709" marB="0" anchor="ctr"/>
                </a:tc>
                <a:extLst>
                  <a:ext uri="{0D108BD9-81ED-4DB2-BD59-A6C34878D82A}">
                    <a16:rowId xmlns:a16="http://schemas.microsoft.com/office/drawing/2014/main" val="10005"/>
                  </a:ext>
                </a:extLst>
              </a:tr>
              <a:tr h="238737">
                <a:tc>
                  <a:txBody>
                    <a:bodyPr/>
                    <a:lstStyle/>
                    <a:p>
                      <a:pPr algn="ctr">
                        <a:defRPr/>
                      </a:pPr>
                      <a:r>
                        <a:rPr lang="it-IT" sz="1200" b="0" u="none" strike="noStrike" dirty="0"/>
                        <a:t>6</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SCANDINOVA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06"/>
                  </a:ext>
                </a:extLst>
              </a:tr>
              <a:tr h="238737">
                <a:tc>
                  <a:txBody>
                    <a:bodyPr/>
                    <a:lstStyle/>
                    <a:p>
                      <a:pPr algn="ctr">
                        <a:defRPr/>
                      </a:pPr>
                      <a:r>
                        <a:rPr lang="it-IT" sz="1200" b="0" u="none" strike="noStrike" dirty="0"/>
                        <a:t>7</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VDL ETG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chemeClr val="tx1"/>
                          </a:solidFill>
                          <a:latin typeface="Calibri"/>
                        </a:rPr>
                        <a:t>3</a:t>
                      </a:r>
                    </a:p>
                  </a:txBody>
                  <a:tcPr marL="4709" marR="4709" marT="4709" marB="0" anchor="ctr"/>
                </a:tc>
                <a:extLst>
                  <a:ext uri="{0D108BD9-81ED-4DB2-BD59-A6C34878D82A}">
                    <a16:rowId xmlns:a16="http://schemas.microsoft.com/office/drawing/2014/main" val="10007"/>
                  </a:ext>
                </a:extLst>
              </a:tr>
              <a:tr h="297114">
                <a:tc>
                  <a:txBody>
                    <a:bodyPr/>
                    <a:lstStyle/>
                    <a:p>
                      <a:pPr algn="ctr">
                        <a:defRPr/>
                      </a:pPr>
                      <a:r>
                        <a:rPr lang="it-IT" sz="1200" b="0" u="none" strike="noStrike" dirty="0"/>
                        <a:t>8</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COMEB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1</a:t>
                      </a:r>
                    </a:p>
                  </a:txBody>
                  <a:tcPr marL="4709" marR="4709" marT="4709" marB="0" anchor="ctr"/>
                </a:tc>
                <a:extLst>
                  <a:ext uri="{0D108BD9-81ED-4DB2-BD59-A6C34878D82A}">
                    <a16:rowId xmlns:a16="http://schemas.microsoft.com/office/drawing/2014/main" val="10008"/>
                  </a:ext>
                </a:extLst>
              </a:tr>
              <a:tr h="238737">
                <a:tc>
                  <a:txBody>
                    <a:bodyPr/>
                    <a:lstStyle/>
                    <a:p>
                      <a:pPr algn="ctr">
                        <a:defRPr/>
                      </a:pPr>
                      <a:r>
                        <a:rPr lang="it-IT" sz="1200" b="0" u="none" strike="noStrike" dirty="0"/>
                        <a:t>9</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UKRI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chemeClr val="tx1"/>
                          </a:solidFill>
                          <a:latin typeface="Calibri"/>
                        </a:rPr>
                        <a:t>3</a:t>
                      </a:r>
                    </a:p>
                  </a:txBody>
                  <a:tcPr marL="4709" marR="4709" marT="4709" marB="0" anchor="ctr"/>
                </a:tc>
                <a:extLst>
                  <a:ext uri="{0D108BD9-81ED-4DB2-BD59-A6C34878D82A}">
                    <a16:rowId xmlns:a16="http://schemas.microsoft.com/office/drawing/2014/main" val="10009"/>
                  </a:ext>
                </a:extLst>
              </a:tr>
              <a:tr h="238737">
                <a:tc>
                  <a:txBody>
                    <a:bodyPr/>
                    <a:lstStyle/>
                    <a:p>
                      <a:pPr algn="ctr">
                        <a:defRPr/>
                      </a:pPr>
                      <a:r>
                        <a:rPr lang="it-IT" sz="1200" b="0" u="none" strike="noStrike" dirty="0"/>
                        <a:t>10</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CNR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10"/>
                  </a:ext>
                </a:extLst>
              </a:tr>
              <a:tr h="238737">
                <a:tc>
                  <a:txBody>
                    <a:bodyPr/>
                    <a:lstStyle/>
                    <a:p>
                      <a:pPr algn="ctr">
                        <a:defRPr/>
                      </a:pPr>
                      <a:r>
                        <a:rPr lang="it-IT" sz="1200" b="0" u="none" strike="noStrike" dirty="0"/>
                        <a:t>11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ELI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11"/>
                  </a:ext>
                </a:extLst>
              </a:tr>
              <a:tr h="238737">
                <a:tc>
                  <a:txBody>
                    <a:bodyPr/>
                    <a:lstStyle/>
                    <a:p>
                      <a:pPr algn="ctr">
                        <a:defRPr/>
                      </a:pPr>
                      <a:r>
                        <a:rPr lang="it-IT" sz="1200" b="0" u="none" strike="noStrike" dirty="0"/>
                        <a:t>12</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CNRS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chemeClr val="tx1"/>
                          </a:solidFill>
                          <a:highlight>
                            <a:srgbClr val="00FFFF"/>
                          </a:highlight>
                          <a:latin typeface="Calibri"/>
                        </a:rPr>
                        <a:t>3</a:t>
                      </a:r>
                    </a:p>
                  </a:txBody>
                  <a:tcPr marL="4709" marR="4709" marT="4709" marB="0" anchor="ctr"/>
                </a:tc>
                <a:extLst>
                  <a:ext uri="{0D108BD9-81ED-4DB2-BD59-A6C34878D82A}">
                    <a16:rowId xmlns:a16="http://schemas.microsoft.com/office/drawing/2014/main" val="10012"/>
                  </a:ext>
                </a:extLst>
              </a:tr>
              <a:tr h="238737">
                <a:tc>
                  <a:txBody>
                    <a:bodyPr/>
                    <a:lstStyle/>
                    <a:p>
                      <a:pPr algn="ctr">
                        <a:defRPr/>
                      </a:pPr>
                      <a:r>
                        <a:rPr lang="it-IT" sz="1200" b="0" u="none" strike="noStrike" dirty="0"/>
                        <a:t>13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THALES LAS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en-GB" sz="1800" b="0" i="0" u="none" strike="noStrike" dirty="0">
                          <a:solidFill>
                            <a:srgbClr val="000000"/>
                          </a:solidFill>
                          <a:highlight>
                            <a:srgbClr val="00FFFF"/>
                          </a:highlight>
                          <a:latin typeface="Calibri"/>
                          <a:ea typeface="+mn-ea"/>
                          <a:cs typeface="+mn-cs"/>
                        </a:rPr>
                        <a:t>1</a:t>
                      </a:r>
                      <a:endParaRPr lang="it-IT" sz="1800" b="0" i="0" u="none" strike="noStrike" dirty="0">
                        <a:solidFill>
                          <a:srgbClr val="000000"/>
                        </a:solidFill>
                        <a:highlight>
                          <a:srgbClr val="00FFFF"/>
                        </a:highlight>
                        <a:latin typeface="Calibri"/>
                        <a:ea typeface="+mn-ea"/>
                        <a:cs typeface="+mn-cs"/>
                      </a:endParaRPr>
                    </a:p>
                  </a:txBody>
                  <a:tcPr marL="4709" marR="4709" marT="4709" marB="0" anchor="ctr"/>
                </a:tc>
                <a:extLst>
                  <a:ext uri="{0D108BD9-81ED-4DB2-BD59-A6C34878D82A}">
                    <a16:rowId xmlns:a16="http://schemas.microsoft.com/office/drawing/2014/main" val="10013"/>
                  </a:ext>
                </a:extLst>
              </a:tr>
            </a:tbl>
          </a:graphicData>
        </a:graphic>
      </p:graphicFrame>
      <p:graphicFrame>
        <p:nvGraphicFramePr>
          <p:cNvPr id="7" name="Tabella 5">
            <a:extLst>
              <a:ext uri="{FF2B5EF4-FFF2-40B4-BE49-F238E27FC236}">
                <a16:creationId xmlns:a16="http://schemas.microsoft.com/office/drawing/2014/main" id="{76AFC49E-6FB2-97FB-3306-579725E310AC}"/>
              </a:ext>
            </a:extLst>
          </p:cNvPr>
          <p:cNvGraphicFramePr>
            <a:graphicFrameLocks noGrp="1"/>
          </p:cNvGraphicFramePr>
          <p:nvPr>
            <p:extLst>
              <p:ext uri="{D42A27DB-BD31-4B8C-83A1-F6EECF244321}">
                <p14:modId xmlns:p14="http://schemas.microsoft.com/office/powerpoint/2010/main" val="629755519"/>
              </p:ext>
            </p:extLst>
          </p:nvPr>
        </p:nvGraphicFramePr>
        <p:xfrm>
          <a:off x="6065646" y="1264973"/>
          <a:ext cx="4893368" cy="3926296"/>
        </p:xfrm>
        <a:graphic>
          <a:graphicData uri="http://schemas.openxmlformats.org/drawingml/2006/table">
            <a:tbl>
              <a:tblPr/>
              <a:tblGrid>
                <a:gridCol w="602724">
                  <a:extLst>
                    <a:ext uri="{9D8B030D-6E8A-4147-A177-3AD203B41FA5}">
                      <a16:colId xmlns:a16="http://schemas.microsoft.com/office/drawing/2014/main" val="20000"/>
                    </a:ext>
                  </a:extLst>
                </a:gridCol>
                <a:gridCol w="1629524">
                  <a:extLst>
                    <a:ext uri="{9D8B030D-6E8A-4147-A177-3AD203B41FA5}">
                      <a16:colId xmlns:a16="http://schemas.microsoft.com/office/drawing/2014/main" val="20002"/>
                    </a:ext>
                  </a:extLst>
                </a:gridCol>
                <a:gridCol w="2661120">
                  <a:extLst>
                    <a:ext uri="{9D8B030D-6E8A-4147-A177-3AD203B41FA5}">
                      <a16:colId xmlns:a16="http://schemas.microsoft.com/office/drawing/2014/main" val="116601320"/>
                    </a:ext>
                  </a:extLst>
                </a:gridCol>
              </a:tblGrid>
              <a:tr h="243999">
                <a:tc>
                  <a:txBody>
                    <a:bodyPr/>
                    <a:lstStyle/>
                    <a:p>
                      <a:pPr algn="ctr">
                        <a:defRPr/>
                      </a:pPr>
                      <a:r>
                        <a:rPr lang="it-IT" sz="1200" b="0" u="none" strike="noStrike" dirty="0"/>
                        <a:t>#</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1" u="none" strike="noStrike" dirty="0"/>
                        <a:t>PARTNER</a:t>
                      </a:r>
                      <a:endParaRPr lang="it-IT" sz="1800" b="1" i="0" u="none" strike="noStrike" dirty="0">
                        <a:solidFill>
                          <a:srgbClr val="000000"/>
                        </a:solidFill>
                        <a:latin typeface="Calibri"/>
                      </a:endParaRPr>
                    </a:p>
                  </a:txBody>
                  <a:tcPr marL="4709" marR="4709" marT="4709" marB="0" anchor="ctr"/>
                </a:tc>
                <a:tc>
                  <a:txBody>
                    <a:bodyPr/>
                    <a:lstStyle/>
                    <a:p>
                      <a:pPr algn="ctr">
                        <a:defRPr/>
                      </a:pPr>
                      <a:r>
                        <a:rPr lang="it-IT" sz="1800" b="1" i="0" u="none" strike="noStrike" dirty="0">
                          <a:solidFill>
                            <a:srgbClr val="000000"/>
                          </a:solidFill>
                          <a:latin typeface="Calibri"/>
                        </a:rPr>
                        <a:t>1 or 3</a:t>
                      </a:r>
                    </a:p>
                  </a:txBody>
                  <a:tcPr marL="4709" marR="4709" marT="4709" marB="0" anchor="ctr"/>
                </a:tc>
                <a:extLst>
                  <a:ext uri="{0D108BD9-81ED-4DB2-BD59-A6C34878D82A}">
                    <a16:rowId xmlns:a16="http://schemas.microsoft.com/office/drawing/2014/main" val="10000"/>
                  </a:ext>
                </a:extLst>
              </a:tr>
              <a:tr h="238737">
                <a:tc>
                  <a:txBody>
                    <a:bodyPr/>
                    <a:lstStyle/>
                    <a:p>
                      <a:pPr algn="ctr">
                        <a:defRPr/>
                      </a:pPr>
                      <a:r>
                        <a:rPr lang="it-IT" sz="1200" b="0" u="none" strike="noStrike" dirty="0"/>
                        <a:t>14</a:t>
                      </a:r>
                      <a:endParaRPr lang="it-IT" sz="1200" b="0" i="0" u="none" strike="noStrike" dirty="0">
                        <a:solidFill>
                          <a:srgbClr val="000000"/>
                        </a:solidFill>
                        <a:latin typeface="Calibri"/>
                      </a:endParaRPr>
                    </a:p>
                  </a:txBody>
                  <a:tcPr marL="4709" marR="4709" marT="4709" marB="0" anchor="ctr"/>
                </a:tc>
                <a:tc>
                  <a:txBody>
                    <a:bodyPr/>
                    <a:lstStyle/>
                    <a:p>
                      <a:pPr algn="ctr">
                        <a:lnSpc>
                          <a:spcPct val="100000"/>
                        </a:lnSpc>
                        <a:defRPr/>
                      </a:pPr>
                      <a:r>
                        <a:rPr lang="it-IT" sz="1800" b="0" u="none" strike="noStrike" dirty="0"/>
                        <a:t>AMPLITUDE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01"/>
                  </a:ext>
                </a:extLst>
              </a:tr>
              <a:tr h="238737">
                <a:tc>
                  <a:txBody>
                    <a:bodyPr/>
                    <a:lstStyle/>
                    <a:p>
                      <a:pPr algn="ctr">
                        <a:defRPr/>
                      </a:pPr>
                      <a:r>
                        <a:rPr lang="it-IT" sz="1200" b="0" u="none" strike="noStrike" dirty="0"/>
                        <a:t>15</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solidFill>
                            <a:schemeClr val="tx1"/>
                          </a:solidFill>
                          <a:latin typeface="+mn-lt"/>
                          <a:ea typeface="+mn-ea"/>
                          <a:cs typeface="+mn-cs"/>
                        </a:rPr>
                        <a:t>CLPU </a:t>
                      </a: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02"/>
                  </a:ext>
                </a:extLst>
              </a:tr>
              <a:tr h="238737">
                <a:tc>
                  <a:txBody>
                    <a:bodyPr/>
                    <a:lstStyle/>
                    <a:p>
                      <a:pPr algn="ctr">
                        <a:defRPr/>
                      </a:pPr>
                      <a:r>
                        <a:rPr lang="it-IT" sz="1200" b="0" u="none" strike="noStrike" dirty="0"/>
                        <a:t>16</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solidFill>
                            <a:schemeClr val="tx1"/>
                          </a:solidFill>
                          <a:latin typeface="+mn-lt"/>
                          <a:ea typeface="+mn-ea"/>
                          <a:cs typeface="+mn-cs"/>
                        </a:rPr>
                        <a:t>FBH </a:t>
                      </a: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03"/>
                  </a:ext>
                </a:extLst>
              </a:tr>
              <a:tr h="238737">
                <a:tc>
                  <a:txBody>
                    <a:bodyPr/>
                    <a:lstStyle/>
                    <a:p>
                      <a:pPr algn="ctr">
                        <a:defRPr/>
                      </a:pPr>
                      <a:r>
                        <a:rPr lang="it-IT" sz="1200" b="0" u="none" strike="noStrike" dirty="0"/>
                        <a:t>17</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solidFill>
                            <a:schemeClr val="tx1"/>
                          </a:solidFill>
                          <a:highlight>
                            <a:srgbClr val="00FFFF"/>
                          </a:highlight>
                          <a:latin typeface="+mn-lt"/>
                          <a:ea typeface="+mn-ea"/>
                          <a:cs typeface="+mn-cs"/>
                        </a:rPr>
                        <a:t>IST </a:t>
                      </a: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3</a:t>
                      </a:r>
                    </a:p>
                  </a:txBody>
                  <a:tcPr marL="4709" marR="4709" marT="4709" marB="0" anchor="ctr"/>
                </a:tc>
                <a:extLst>
                  <a:ext uri="{0D108BD9-81ED-4DB2-BD59-A6C34878D82A}">
                    <a16:rowId xmlns:a16="http://schemas.microsoft.com/office/drawing/2014/main" val="10004"/>
                  </a:ext>
                </a:extLst>
              </a:tr>
              <a:tr h="298919">
                <a:tc>
                  <a:txBody>
                    <a:bodyPr/>
                    <a:lstStyle/>
                    <a:p>
                      <a:pPr algn="ctr">
                        <a:defRPr/>
                      </a:pPr>
                      <a:r>
                        <a:rPr lang="it-IT" sz="1200" b="0" u="none" strike="noStrike" dirty="0"/>
                        <a:t>18</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UROM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1</a:t>
                      </a:r>
                    </a:p>
                  </a:txBody>
                  <a:tcPr marL="4709" marR="4709" marT="4709" marB="0" anchor="ctr"/>
                </a:tc>
                <a:extLst>
                  <a:ext uri="{0D108BD9-81ED-4DB2-BD59-A6C34878D82A}">
                    <a16:rowId xmlns:a16="http://schemas.microsoft.com/office/drawing/2014/main" val="10005"/>
                  </a:ext>
                </a:extLst>
              </a:tr>
              <a:tr h="238737">
                <a:tc>
                  <a:txBody>
                    <a:bodyPr/>
                    <a:lstStyle/>
                    <a:p>
                      <a:pPr algn="ctr">
                        <a:defRPr/>
                      </a:pPr>
                      <a:r>
                        <a:rPr lang="it-IT" sz="1200" b="0" u="none" strike="noStrike" dirty="0"/>
                        <a:t>19</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UDUS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3</a:t>
                      </a:r>
                    </a:p>
                  </a:txBody>
                  <a:tcPr marL="4709" marR="4709" marT="4709" marB="0" anchor="ctr"/>
                </a:tc>
                <a:extLst>
                  <a:ext uri="{0D108BD9-81ED-4DB2-BD59-A6C34878D82A}">
                    <a16:rowId xmlns:a16="http://schemas.microsoft.com/office/drawing/2014/main" val="10006"/>
                  </a:ext>
                </a:extLst>
              </a:tr>
              <a:tr h="238737">
                <a:tc>
                  <a:txBody>
                    <a:bodyPr/>
                    <a:lstStyle/>
                    <a:p>
                      <a:pPr algn="ctr">
                        <a:defRPr/>
                      </a:pPr>
                      <a:r>
                        <a:rPr lang="it-IT" sz="1200" b="0" u="none" strike="noStrike" dirty="0"/>
                        <a:t>20</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DESY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mn-lt"/>
                        </a:rPr>
                        <a:t>1</a:t>
                      </a:r>
                      <a:endParaRPr lang="it-IT" sz="18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07"/>
                  </a:ext>
                </a:extLst>
              </a:tr>
              <a:tr h="238737">
                <a:tc>
                  <a:txBody>
                    <a:bodyPr/>
                    <a:lstStyle/>
                    <a:p>
                      <a:pPr algn="ctr">
                        <a:defRPr/>
                      </a:pPr>
                      <a:r>
                        <a:rPr lang="it-IT" sz="1200" b="0" u="none" strike="noStrike" dirty="0">
                          <a:highlight>
                            <a:srgbClr val="FFFF00"/>
                          </a:highlight>
                        </a:rPr>
                        <a:t>21</a:t>
                      </a:r>
                      <a:endParaRPr lang="it-IT" sz="1200" b="0" i="0" u="none" strike="noStrike" dirty="0">
                        <a:solidFill>
                          <a:srgbClr val="000000"/>
                        </a:solidFill>
                        <a:highlight>
                          <a:srgbClr val="FFFF00"/>
                        </a:highlight>
                        <a:latin typeface="Calibri"/>
                      </a:endParaRPr>
                    </a:p>
                  </a:txBody>
                  <a:tcPr marL="4709" marR="4709" marT="4709" marB="0" anchor="ctr"/>
                </a:tc>
                <a:tc>
                  <a:txBody>
                    <a:bodyPr/>
                    <a:lstStyle/>
                    <a:p>
                      <a:pPr algn="ctr">
                        <a:defRPr/>
                      </a:pPr>
                      <a:r>
                        <a:rPr lang="it-IT" sz="1800" b="0" u="none" strike="noStrike" dirty="0">
                          <a:highlight>
                            <a:srgbClr val="FFFF00"/>
                          </a:highlight>
                        </a:rPr>
                        <a:t>UOXF</a:t>
                      </a:r>
                      <a:endParaRPr lang="it-IT" sz="1800" b="0" i="0" u="none" strike="noStrike" dirty="0">
                        <a:solidFill>
                          <a:srgbClr val="000000"/>
                        </a:solidFill>
                        <a:highlight>
                          <a:srgbClr val="FFFF00"/>
                        </a:highlight>
                        <a:latin typeface="Calibri"/>
                      </a:endParaRPr>
                    </a:p>
                  </a:txBody>
                  <a:tcPr marL="4709" marR="4709" marT="4709"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800" b="0" i="0" u="none" strike="noStrike" dirty="0">
                          <a:solidFill>
                            <a:schemeClr val="tx1"/>
                          </a:solidFill>
                          <a:highlight>
                            <a:srgbClr val="FFFF00"/>
                          </a:highlight>
                          <a:latin typeface="+mn-lt"/>
                        </a:rPr>
                        <a:t>-</a:t>
                      </a:r>
                    </a:p>
                  </a:txBody>
                  <a:tcPr marL="4709" marR="4709" marT="4709" marB="0" anchor="ctr"/>
                </a:tc>
                <a:extLst>
                  <a:ext uri="{0D108BD9-81ED-4DB2-BD59-A6C34878D82A}">
                    <a16:rowId xmlns:a16="http://schemas.microsoft.com/office/drawing/2014/main" val="10008"/>
                  </a:ext>
                </a:extLst>
              </a:tr>
              <a:tr h="238737">
                <a:tc>
                  <a:txBody>
                    <a:bodyPr/>
                    <a:lstStyle/>
                    <a:p>
                      <a:pPr algn="ctr">
                        <a:defRPr/>
                      </a:pPr>
                      <a:r>
                        <a:rPr lang="it-IT" sz="1200" b="0" u="none" strike="noStrike" dirty="0">
                          <a:highlight>
                            <a:srgbClr val="FFFF00"/>
                          </a:highlight>
                        </a:rPr>
                        <a:t>22</a:t>
                      </a:r>
                      <a:endParaRPr lang="it-IT" sz="1200" b="0" i="0" u="none" strike="noStrike" dirty="0">
                        <a:solidFill>
                          <a:srgbClr val="000000"/>
                        </a:solidFill>
                        <a:highlight>
                          <a:srgbClr val="FFFF00"/>
                        </a:highlight>
                        <a:latin typeface="Calibri"/>
                      </a:endParaRPr>
                    </a:p>
                  </a:txBody>
                  <a:tcPr marL="4709" marR="4709" marT="4709" marB="0" anchor="ctr"/>
                </a:tc>
                <a:tc>
                  <a:txBody>
                    <a:bodyPr/>
                    <a:lstStyle/>
                    <a:p>
                      <a:pPr algn="ctr">
                        <a:defRPr/>
                      </a:pPr>
                      <a:r>
                        <a:rPr lang="it-IT" sz="1800" b="0" u="none" strike="noStrike" dirty="0">
                          <a:highlight>
                            <a:srgbClr val="FFFF00"/>
                          </a:highlight>
                        </a:rPr>
                        <a:t>LMU</a:t>
                      </a:r>
                      <a:endParaRPr lang="it-IT" sz="1800" b="0" i="0" u="none" strike="noStrike" dirty="0">
                        <a:solidFill>
                          <a:srgbClr val="000000"/>
                        </a:solidFill>
                        <a:highlight>
                          <a:srgbClr val="FFFF00"/>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FFFF00"/>
                          </a:highlight>
                          <a:latin typeface="Calibri"/>
                        </a:rPr>
                        <a:t>-</a:t>
                      </a:r>
                    </a:p>
                  </a:txBody>
                  <a:tcPr marL="4709" marR="4709" marT="4709" marB="0" anchor="ctr"/>
                </a:tc>
                <a:extLst>
                  <a:ext uri="{0D108BD9-81ED-4DB2-BD59-A6C34878D82A}">
                    <a16:rowId xmlns:a16="http://schemas.microsoft.com/office/drawing/2014/main" val="10009"/>
                  </a:ext>
                </a:extLst>
              </a:tr>
              <a:tr h="238737">
                <a:tc>
                  <a:txBody>
                    <a:bodyPr/>
                    <a:lstStyle/>
                    <a:p>
                      <a:pPr algn="ctr">
                        <a:defRPr/>
                      </a:pPr>
                      <a:r>
                        <a:rPr lang="it-IT" sz="1200" b="0" u="none" strike="noStrike" dirty="0"/>
                        <a:t>23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GSI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10"/>
                  </a:ext>
                </a:extLst>
              </a:tr>
              <a:tr h="238737">
                <a:tc>
                  <a:txBody>
                    <a:bodyPr/>
                    <a:lstStyle/>
                    <a:p>
                      <a:pPr algn="ctr">
                        <a:defRPr/>
                      </a:pPr>
                      <a:r>
                        <a:rPr lang="it-IT" sz="1200" b="0" u="none" strike="noStrike" dirty="0"/>
                        <a:t>24</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UTOV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1</a:t>
                      </a:r>
                    </a:p>
                  </a:txBody>
                  <a:tcPr marL="4709" marR="4709" marT="4709" marB="0" anchor="ctr"/>
                </a:tc>
                <a:extLst>
                  <a:ext uri="{0D108BD9-81ED-4DB2-BD59-A6C34878D82A}">
                    <a16:rowId xmlns:a16="http://schemas.microsoft.com/office/drawing/2014/main" val="10011"/>
                  </a:ext>
                </a:extLst>
              </a:tr>
              <a:tr h="238737">
                <a:tc>
                  <a:txBody>
                    <a:bodyPr/>
                    <a:lstStyle/>
                    <a:p>
                      <a:pPr algn="ctr">
                        <a:defRPr/>
                      </a:pPr>
                      <a:r>
                        <a:rPr lang="it-IT" sz="1200" b="0" u="none" strike="noStrike" dirty="0"/>
                        <a:t>25</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t>SOURCELAB </a:t>
                      </a:r>
                      <a:endParaRPr lang="it-IT" sz="1800" b="0" i="0" u="none" strike="noStrike" dirty="0">
                        <a:solidFill>
                          <a:srgbClr val="000000"/>
                        </a:solidFill>
                        <a:latin typeface="Calibri"/>
                      </a:endParaRPr>
                    </a:p>
                  </a:txBody>
                  <a:tcPr marL="4709" marR="4709" marT="4709" marB="0" anchor="ctr"/>
                </a:tc>
                <a:tc>
                  <a:txBody>
                    <a:bodyPr/>
                    <a:lstStyle/>
                    <a:p>
                      <a:pPr algn="ctr">
                        <a:defRPr/>
                      </a:pPr>
                      <a:r>
                        <a:rPr lang="it-IT" sz="1800" b="0" i="0" u="none" strike="noStrike" dirty="0">
                          <a:solidFill>
                            <a:srgbClr val="000000"/>
                          </a:solidFill>
                          <a:latin typeface="Calibri"/>
                        </a:rPr>
                        <a:t>1</a:t>
                      </a:r>
                    </a:p>
                  </a:txBody>
                  <a:tcPr marL="4709" marR="4709" marT="4709" marB="0" anchor="ctr"/>
                </a:tc>
                <a:extLst>
                  <a:ext uri="{0D108BD9-81ED-4DB2-BD59-A6C34878D82A}">
                    <a16:rowId xmlns:a16="http://schemas.microsoft.com/office/drawing/2014/main" val="10012"/>
                  </a:ext>
                </a:extLst>
              </a:tr>
              <a:tr h="238737">
                <a:tc>
                  <a:txBody>
                    <a:bodyPr/>
                    <a:lstStyle/>
                    <a:p>
                      <a:pPr algn="ctr">
                        <a:defRPr/>
                      </a:pPr>
                      <a:r>
                        <a:rPr lang="it-IT" sz="1200" b="0" u="none" strike="noStrike" dirty="0"/>
                        <a:t>26</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0" u="none" strike="noStrike" dirty="0">
                          <a:highlight>
                            <a:srgbClr val="00FFFF"/>
                          </a:highlight>
                        </a:rPr>
                        <a:t>PSI </a:t>
                      </a:r>
                      <a:endParaRPr lang="it-IT" sz="18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800" b="0" i="0" u="none" strike="noStrike" dirty="0">
                          <a:solidFill>
                            <a:srgbClr val="000000"/>
                          </a:solidFill>
                          <a:highlight>
                            <a:srgbClr val="00FFFF"/>
                          </a:highlight>
                          <a:latin typeface="Calibri"/>
                        </a:rPr>
                        <a:t>1</a:t>
                      </a:r>
                    </a:p>
                  </a:txBody>
                  <a:tcPr marL="4709" marR="4709" marT="4709" marB="0" anchor="ctr"/>
                </a:tc>
                <a:extLst>
                  <a:ext uri="{0D108BD9-81ED-4DB2-BD59-A6C34878D82A}">
                    <a16:rowId xmlns:a16="http://schemas.microsoft.com/office/drawing/2014/main" val="10013"/>
                  </a:ext>
                </a:extLst>
              </a:tr>
            </a:tbl>
          </a:graphicData>
        </a:graphic>
      </p:graphicFrame>
      <p:sp>
        <p:nvSpPr>
          <p:cNvPr id="8" name="TextBox 7">
            <a:extLst>
              <a:ext uri="{FF2B5EF4-FFF2-40B4-BE49-F238E27FC236}">
                <a16:creationId xmlns:a16="http://schemas.microsoft.com/office/drawing/2014/main" id="{89BC02F2-A690-35CF-ABCA-990CF9B1D6F9}"/>
              </a:ext>
            </a:extLst>
          </p:cNvPr>
          <p:cNvSpPr txBox="1"/>
          <p:nvPr/>
        </p:nvSpPr>
        <p:spPr>
          <a:xfrm>
            <a:off x="2711624" y="5445224"/>
            <a:ext cx="1327608" cy="646331"/>
          </a:xfrm>
          <a:prstGeom prst="rect">
            <a:avLst/>
          </a:prstGeom>
          <a:solidFill>
            <a:srgbClr val="FFFF00"/>
          </a:solidFill>
        </p:spPr>
        <p:txBody>
          <a:bodyPr wrap="none" rtlCol="0">
            <a:spAutoFit/>
          </a:bodyPr>
          <a:lstStyle/>
          <a:p>
            <a:r>
              <a:rPr lang="en-IT" dirty="0"/>
              <a:t>#1: 12 votes</a:t>
            </a:r>
          </a:p>
          <a:p>
            <a:r>
              <a:rPr lang="en-IT" dirty="0"/>
              <a:t>#3: 11 votes</a:t>
            </a:r>
          </a:p>
        </p:txBody>
      </p:sp>
      <p:sp>
        <p:nvSpPr>
          <p:cNvPr id="9" name="Right Arrow 8">
            <a:extLst>
              <a:ext uri="{FF2B5EF4-FFF2-40B4-BE49-F238E27FC236}">
                <a16:creationId xmlns:a16="http://schemas.microsoft.com/office/drawing/2014/main" id="{8BECE58F-9C8A-5513-A811-98A3571309CC}"/>
              </a:ext>
            </a:extLst>
          </p:cNvPr>
          <p:cNvSpPr/>
          <p:nvPr/>
        </p:nvSpPr>
        <p:spPr bwMode="auto">
          <a:xfrm>
            <a:off x="4439816" y="559002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0" name="TextBox 9">
            <a:extLst>
              <a:ext uri="{FF2B5EF4-FFF2-40B4-BE49-F238E27FC236}">
                <a16:creationId xmlns:a16="http://schemas.microsoft.com/office/drawing/2014/main" id="{98126159-BFBE-AF1A-E883-0AB90053F669}"/>
              </a:ext>
            </a:extLst>
          </p:cNvPr>
          <p:cNvSpPr txBox="1"/>
          <p:nvPr/>
        </p:nvSpPr>
        <p:spPr>
          <a:xfrm>
            <a:off x="5789597" y="5590022"/>
            <a:ext cx="2977097" cy="584775"/>
          </a:xfrm>
          <a:prstGeom prst="rect">
            <a:avLst/>
          </a:prstGeom>
          <a:solidFill>
            <a:srgbClr val="FFFF00"/>
          </a:solidFill>
        </p:spPr>
        <p:txBody>
          <a:bodyPr wrap="none" rtlCol="0">
            <a:spAutoFit/>
          </a:bodyPr>
          <a:lstStyle/>
          <a:p>
            <a:r>
              <a:rPr lang="en-IT" sz="3200" dirty="0"/>
              <a:t>Logo #1 selected</a:t>
            </a:r>
          </a:p>
        </p:txBody>
      </p:sp>
    </p:spTree>
    <p:extLst>
      <p:ext uri="{BB962C8B-B14F-4D97-AF65-F5344CB8AC3E}">
        <p14:creationId xmlns:p14="http://schemas.microsoft.com/office/powerpoint/2010/main" val="314940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6ABCEAD-7634-DF7A-A1DD-9B3F1C1658C7}"/>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E509B745-5D44-0234-139B-EB221505A85D}"/>
              </a:ext>
            </a:extLst>
          </p:cNvPr>
          <p:cNvSpPr>
            <a:spLocks noGrp="1"/>
          </p:cNvSpPr>
          <p:nvPr>
            <p:ph type="title"/>
          </p:nvPr>
        </p:nvSpPr>
        <p:spPr bwMode="auto"/>
        <p:txBody>
          <a:bodyPr>
            <a:normAutofit/>
          </a:bodyPr>
          <a:lstStyle/>
          <a:p>
            <a:pPr>
              <a:defRPr/>
            </a:pPr>
            <a:r>
              <a:rPr lang="en-GB" sz="3700" dirty="0">
                <a:latin typeface="+mn-lt"/>
              </a:rPr>
              <a:t>Next Annual Meeting</a:t>
            </a:r>
            <a:endParaRPr dirty="0"/>
          </a:p>
        </p:txBody>
      </p:sp>
      <p:sp>
        <p:nvSpPr>
          <p:cNvPr id="4" name="Slide Number Placeholder 3">
            <a:extLst>
              <a:ext uri="{FF2B5EF4-FFF2-40B4-BE49-F238E27FC236}">
                <a16:creationId xmlns:a16="http://schemas.microsoft.com/office/drawing/2014/main" id="{EC900570-44BB-1E08-D4A6-47BC015DB3AD}"/>
              </a:ext>
            </a:extLst>
          </p:cNvPr>
          <p:cNvSpPr>
            <a:spLocks noGrp="1"/>
          </p:cNvSpPr>
          <p:nvPr>
            <p:ph type="sldNum" sz="quarter" idx="12"/>
          </p:nvPr>
        </p:nvSpPr>
        <p:spPr bwMode="auto"/>
        <p:txBody>
          <a:bodyPr/>
          <a:lstStyle/>
          <a:p>
            <a:pPr>
              <a:defRPr/>
            </a:pPr>
            <a:fld id="{3A3A6714-3D1F-4857-9904-D935B84167FA}" type="slidenum">
              <a:rPr lang="en-GB"/>
              <a:t>16</a:t>
            </a:fld>
            <a:endParaRPr lang="en-GB"/>
          </a:p>
        </p:txBody>
      </p:sp>
      <p:sp>
        <p:nvSpPr>
          <p:cNvPr id="7" name="CasellaDiTesto 6">
            <a:extLst>
              <a:ext uri="{FF2B5EF4-FFF2-40B4-BE49-F238E27FC236}">
                <a16:creationId xmlns:a16="http://schemas.microsoft.com/office/drawing/2014/main" id="{5AFDE3B3-80A1-36A8-C1EF-D06518A5EFF8}"/>
              </a:ext>
            </a:extLst>
          </p:cNvPr>
          <p:cNvSpPr txBox="1"/>
          <p:nvPr/>
        </p:nvSpPr>
        <p:spPr bwMode="auto">
          <a:xfrm>
            <a:off x="410544" y="1268760"/>
            <a:ext cx="5743880" cy="523220"/>
          </a:xfrm>
          <a:prstGeom prst="rect">
            <a:avLst/>
          </a:prstGeom>
          <a:noFill/>
        </p:spPr>
        <p:txBody>
          <a:bodyPr wrap="none" rtlCol="0">
            <a:spAutoFit/>
          </a:bodyPr>
          <a:lstStyle/>
          <a:p>
            <a:pPr>
              <a:defRPr/>
            </a:pPr>
            <a:r>
              <a:rPr lang="en-US" sz="2800" dirty="0">
                <a:solidFill>
                  <a:schemeClr val="accent1">
                    <a:lumMod val="75000"/>
                  </a:schemeClr>
                </a:solidFill>
              </a:rPr>
              <a:t>Candidates for Next Annual Meeting ?</a:t>
            </a:r>
          </a:p>
        </p:txBody>
      </p:sp>
      <p:sp>
        <p:nvSpPr>
          <p:cNvPr id="6" name="Footer Placeholder 4">
            <a:extLst>
              <a:ext uri="{FF2B5EF4-FFF2-40B4-BE49-F238E27FC236}">
                <a16:creationId xmlns:a16="http://schemas.microsoft.com/office/drawing/2014/main" id="{01080B70-EB6E-25A9-C869-1F6132C69B99}"/>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5" name="CasellaDiTesto 6">
            <a:extLst>
              <a:ext uri="{FF2B5EF4-FFF2-40B4-BE49-F238E27FC236}">
                <a16:creationId xmlns:a16="http://schemas.microsoft.com/office/drawing/2014/main" id="{689B8603-9009-6D61-8AE2-B15DED5A681C}"/>
              </a:ext>
            </a:extLst>
          </p:cNvPr>
          <p:cNvSpPr txBox="1"/>
          <p:nvPr/>
        </p:nvSpPr>
        <p:spPr bwMode="auto">
          <a:xfrm>
            <a:off x="4151784" y="3051068"/>
            <a:ext cx="1677062" cy="523220"/>
          </a:xfrm>
          <a:prstGeom prst="rect">
            <a:avLst/>
          </a:prstGeom>
          <a:noFill/>
        </p:spPr>
        <p:txBody>
          <a:bodyPr wrap="none" rtlCol="0">
            <a:spAutoFit/>
          </a:bodyPr>
          <a:lstStyle/>
          <a:p>
            <a:pPr>
              <a:defRPr/>
            </a:pPr>
            <a:r>
              <a:rPr lang="en-US" sz="2800" dirty="0">
                <a:solidFill>
                  <a:schemeClr val="accent1">
                    <a:lumMod val="75000"/>
                  </a:schemeClr>
                </a:solidFill>
              </a:rPr>
              <a:t>Location ?</a:t>
            </a:r>
          </a:p>
        </p:txBody>
      </p:sp>
      <p:sp>
        <p:nvSpPr>
          <p:cNvPr id="8" name="CasellaDiTesto 6">
            <a:extLst>
              <a:ext uri="{FF2B5EF4-FFF2-40B4-BE49-F238E27FC236}">
                <a16:creationId xmlns:a16="http://schemas.microsoft.com/office/drawing/2014/main" id="{4AABCC97-8181-6071-5BE9-260D22A011AF}"/>
              </a:ext>
            </a:extLst>
          </p:cNvPr>
          <p:cNvSpPr txBox="1"/>
          <p:nvPr/>
        </p:nvSpPr>
        <p:spPr bwMode="auto">
          <a:xfrm>
            <a:off x="6312024" y="4437112"/>
            <a:ext cx="4814138" cy="954107"/>
          </a:xfrm>
          <a:prstGeom prst="rect">
            <a:avLst/>
          </a:prstGeom>
          <a:noFill/>
        </p:spPr>
        <p:txBody>
          <a:bodyPr wrap="none" rtlCol="0">
            <a:spAutoFit/>
          </a:bodyPr>
          <a:lstStyle/>
          <a:p>
            <a:pPr algn="ctr">
              <a:defRPr/>
            </a:pPr>
            <a:r>
              <a:rPr lang="en-US" sz="2800" dirty="0">
                <a:solidFill>
                  <a:schemeClr val="accent1">
                    <a:lumMod val="75000"/>
                  </a:schemeClr>
                </a:solidFill>
              </a:rPr>
              <a:t>Date(s) ?</a:t>
            </a:r>
          </a:p>
          <a:p>
            <a:pPr algn="ctr">
              <a:defRPr/>
            </a:pPr>
            <a:r>
              <a:rPr lang="en-US" sz="2800" dirty="0">
                <a:solidFill>
                  <a:schemeClr val="accent1">
                    <a:lumMod val="75000"/>
                  </a:schemeClr>
                </a:solidFill>
              </a:rPr>
              <a:t>End of year 1 </a:t>
            </a:r>
            <a:r>
              <a:rPr lang="en-US" sz="2800" dirty="0">
                <a:solidFill>
                  <a:schemeClr val="accent1">
                    <a:lumMod val="75000"/>
                  </a:schemeClr>
                </a:solidFill>
                <a:sym typeface="Wingdings" pitchFamily="2" charset="2"/>
              </a:rPr>
              <a:t> February 2026 </a:t>
            </a:r>
            <a:endParaRPr lang="en-US" sz="2800" dirty="0">
              <a:solidFill>
                <a:schemeClr val="accent1">
                  <a:lumMod val="75000"/>
                </a:schemeClr>
              </a:solidFill>
            </a:endParaRPr>
          </a:p>
        </p:txBody>
      </p:sp>
      <p:sp>
        <p:nvSpPr>
          <p:cNvPr id="2" name="TextBox 1">
            <a:extLst>
              <a:ext uri="{FF2B5EF4-FFF2-40B4-BE49-F238E27FC236}">
                <a16:creationId xmlns:a16="http://schemas.microsoft.com/office/drawing/2014/main" id="{24A6C2E8-F4AA-B89A-984A-6B7E7024E561}"/>
              </a:ext>
            </a:extLst>
          </p:cNvPr>
          <p:cNvSpPr txBox="1"/>
          <p:nvPr/>
        </p:nvSpPr>
        <p:spPr>
          <a:xfrm>
            <a:off x="1415480" y="3711777"/>
            <a:ext cx="8464177" cy="830997"/>
          </a:xfrm>
          <a:prstGeom prst="rect">
            <a:avLst/>
          </a:prstGeom>
          <a:noFill/>
        </p:spPr>
        <p:txBody>
          <a:bodyPr wrap="none" rtlCol="0">
            <a:spAutoFit/>
          </a:bodyPr>
          <a:lstStyle/>
          <a:p>
            <a:pPr algn="ctr"/>
            <a:r>
              <a:rPr lang="en-IT" sz="2400" b="1" i="1" dirty="0">
                <a:solidFill>
                  <a:srgbClr val="FF0000"/>
                </a:solidFill>
              </a:rPr>
              <a:t>Please send suggestions / proposals for the next Annual Meeting</a:t>
            </a:r>
          </a:p>
          <a:p>
            <a:pPr algn="ctr"/>
            <a:r>
              <a:rPr lang="en-GB" sz="2400" b="1" i="1" dirty="0">
                <a:solidFill>
                  <a:srgbClr val="FF0000"/>
                </a:solidFill>
              </a:rPr>
              <a:t>B</a:t>
            </a:r>
            <a:r>
              <a:rPr lang="en-IT" sz="2400" b="1" i="1" dirty="0">
                <a:solidFill>
                  <a:srgbClr val="FF0000"/>
                </a:solidFill>
              </a:rPr>
              <a:t>efore end of April 2025</a:t>
            </a:r>
          </a:p>
        </p:txBody>
      </p:sp>
    </p:spTree>
    <p:extLst>
      <p:ext uri="{BB962C8B-B14F-4D97-AF65-F5344CB8AC3E}">
        <p14:creationId xmlns:p14="http://schemas.microsoft.com/office/powerpoint/2010/main" val="294606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3A3A6714-3D1F-4857-9904-D935B84167FA}" type="slidenum">
              <a:rPr lang="en-GB"/>
              <a:t>17</a:t>
            </a:fld>
            <a:endParaRPr lang="en-GB"/>
          </a:p>
        </p:txBody>
      </p:sp>
      <p:sp>
        <p:nvSpPr>
          <p:cNvPr id="5" name="Footer Placeholder 4"/>
          <p:cNvSpPr>
            <a:spLocks noGrp="1"/>
          </p:cNvSpPr>
          <p:nvPr>
            <p:ph type="ftr" sz="quarter" idx="13"/>
          </p:nvPr>
        </p:nvSpPr>
        <p:spPr bwMode="auto"/>
        <p:txBody>
          <a:bodyPr/>
          <a:lstStyle/>
          <a:p>
            <a:pPr algn="l">
              <a:defRPr/>
            </a:pPr>
            <a:r>
              <a:rPr lang="en-GB" dirty="0"/>
              <a:t>G. </a:t>
            </a:r>
            <a:r>
              <a:rPr lang="en-GB" dirty="0" err="1"/>
              <a:t>D’Auria</a:t>
            </a:r>
            <a:r>
              <a:rPr lang="en-GB" dirty="0"/>
              <a:t> - PACRI Kick-off </a:t>
            </a:r>
            <a:r>
              <a:rPr lang="en-GB" dirty="0" err="1"/>
              <a:t>meeting_Trieste</a:t>
            </a:r>
            <a:r>
              <a:rPr lang="en-GB" dirty="0"/>
              <a:t> 12-14 March 2025</a:t>
            </a:r>
            <a:endParaRPr dirty="0"/>
          </a:p>
        </p:txBody>
      </p:sp>
      <p:sp>
        <p:nvSpPr>
          <p:cNvPr id="6" name="TextBox 24"/>
          <p:cNvSpPr txBox="1"/>
          <p:nvPr/>
        </p:nvSpPr>
        <p:spPr bwMode="auto">
          <a:xfrm>
            <a:off x="646613" y="6012403"/>
            <a:ext cx="11547564" cy="439351"/>
          </a:xfrm>
          <a:prstGeom prst="rect">
            <a:avLst/>
          </a:prstGeom>
          <a:solidFill>
            <a:srgbClr val="FFFFCC"/>
          </a:solidFill>
          <a:ln>
            <a:solidFill>
              <a:schemeClr val="accent1"/>
            </a:solidFill>
          </a:ln>
        </p:spPr>
        <p:txBody>
          <a:bodyPr wrap="square" rtlCol="0">
            <a:spAutoFit/>
          </a:bodyPr>
          <a:lstStyle/>
          <a:p>
            <a:pPr algn="just">
              <a:lnSpc>
                <a:spcPts val="1400"/>
              </a:lnSpc>
              <a:defRPr/>
            </a:pPr>
            <a:r>
              <a:rPr lang="en-GB" sz="1000" b="1" i="1" u="none" strike="noStrike">
                <a:solidFill>
                  <a:schemeClr val="accent1">
                    <a:lumMod val="75000"/>
                  </a:schemeClr>
                </a:solidFill>
                <a:latin typeface="Helvetica"/>
                <a:cs typeface="Helvetica"/>
              </a:rPr>
              <a:t>PACRI – </a:t>
            </a:r>
            <a:r>
              <a:rPr lang="en-GB" sz="1000" b="1" i="1">
                <a:solidFill>
                  <a:schemeClr val="accent1">
                    <a:lumMod val="75000"/>
                  </a:schemeClr>
                </a:solidFill>
                <a:latin typeface="Helvetica"/>
                <a:cs typeface="Helvetica"/>
              </a:rPr>
              <a:t>101188004 – Funded by the European Union. </a:t>
            </a:r>
            <a:r>
              <a:rPr lang="en-GB" sz="1000" b="1" i="1" u="none" strike="noStrike">
                <a:solidFill>
                  <a:schemeClr val="accent1">
                    <a:lumMod val="75000"/>
                  </a:schemeClr>
                </a:solidFill>
                <a:latin typeface="Helvetica"/>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1000" b="1">
              <a:solidFill>
                <a:schemeClr val="accent1">
                  <a:lumMod val="75000"/>
                </a:schemeClr>
              </a:solidFill>
            </a:endParaRPr>
          </a:p>
        </p:txBody>
      </p:sp>
      <p:pic>
        <p:nvPicPr>
          <p:cNvPr id="7" name="Picture 4" descr="A flag with yellow stars in a circle&#10;&#10;AI-generated content may be incorrect."/>
          <p:cNvPicPr>
            <a:picLocks noChangeAspect="1"/>
          </p:cNvPicPr>
          <p:nvPr/>
        </p:nvPicPr>
        <p:blipFill>
          <a:blip r:embed="rId3"/>
          <a:stretch/>
        </p:blipFill>
        <p:spPr bwMode="auto">
          <a:xfrm>
            <a:off x="18657" y="6028883"/>
            <a:ext cx="633548" cy="419402"/>
          </a:xfrm>
          <a:prstGeom prst="rect">
            <a:avLst/>
          </a:prstGeom>
          <a:ln w="12700">
            <a:solidFill>
              <a:schemeClr val="accent1"/>
            </a:solidFill>
          </a:ln>
        </p:spPr>
      </p:pic>
      <p:grpSp>
        <p:nvGrpSpPr>
          <p:cNvPr id="39" name="Gruppo 38"/>
          <p:cNvGrpSpPr/>
          <p:nvPr/>
        </p:nvGrpSpPr>
        <p:grpSpPr bwMode="auto">
          <a:xfrm>
            <a:off x="32514" y="3571761"/>
            <a:ext cx="12126972" cy="2411607"/>
            <a:chOff x="42129" y="3600796"/>
            <a:chExt cx="12126972" cy="2411607"/>
          </a:xfrm>
        </p:grpSpPr>
        <p:pic>
          <p:nvPicPr>
            <p:cNvPr id="8" name="Immagine 7"/>
            <p:cNvPicPr>
              <a:picLocks noChangeAspect="1"/>
            </p:cNvPicPr>
            <p:nvPr/>
          </p:nvPicPr>
          <p:blipFill>
            <a:blip r:embed="rId4"/>
            <a:stretch/>
          </p:blipFill>
          <p:spPr bwMode="auto">
            <a:xfrm>
              <a:off x="9527620" y="5259081"/>
              <a:ext cx="636690" cy="753322"/>
            </a:xfrm>
            <a:prstGeom prst="rect">
              <a:avLst/>
            </a:prstGeom>
          </p:spPr>
        </p:pic>
        <p:pic>
          <p:nvPicPr>
            <p:cNvPr id="9" name="Immagine 8"/>
            <p:cNvPicPr>
              <a:picLocks noChangeAspect="1"/>
            </p:cNvPicPr>
            <p:nvPr/>
          </p:nvPicPr>
          <p:blipFill>
            <a:blip r:embed="rId5"/>
            <a:stretch/>
          </p:blipFill>
          <p:spPr bwMode="auto">
            <a:xfrm>
              <a:off x="62653" y="4575396"/>
              <a:ext cx="1479448" cy="499314"/>
            </a:xfrm>
            <a:prstGeom prst="rect">
              <a:avLst/>
            </a:prstGeom>
          </p:spPr>
        </p:pic>
        <p:pic>
          <p:nvPicPr>
            <p:cNvPr id="10" name="Immagine 9"/>
            <p:cNvPicPr>
              <a:picLocks noChangeAspect="1"/>
            </p:cNvPicPr>
            <p:nvPr/>
          </p:nvPicPr>
          <p:blipFill>
            <a:blip r:embed="rId6"/>
            <a:stretch/>
          </p:blipFill>
          <p:spPr bwMode="auto">
            <a:xfrm>
              <a:off x="6214661" y="3687120"/>
              <a:ext cx="1593432" cy="531144"/>
            </a:xfrm>
            <a:prstGeom prst="rect">
              <a:avLst/>
            </a:prstGeom>
          </p:spPr>
        </p:pic>
        <p:pic>
          <p:nvPicPr>
            <p:cNvPr id="12" name="Immagine 11"/>
            <p:cNvPicPr>
              <a:picLocks noChangeAspect="1"/>
            </p:cNvPicPr>
            <p:nvPr/>
          </p:nvPicPr>
          <p:blipFill>
            <a:blip r:embed="rId7"/>
            <a:stretch/>
          </p:blipFill>
          <p:spPr bwMode="auto">
            <a:xfrm>
              <a:off x="6621125" y="5313112"/>
              <a:ext cx="1023674" cy="498395"/>
            </a:xfrm>
            <a:prstGeom prst="rect">
              <a:avLst/>
            </a:prstGeom>
          </p:spPr>
        </p:pic>
        <p:pic>
          <p:nvPicPr>
            <p:cNvPr id="13" name="Immagine 12"/>
            <p:cNvPicPr>
              <a:picLocks noChangeAspect="1"/>
            </p:cNvPicPr>
            <p:nvPr/>
          </p:nvPicPr>
          <p:blipFill>
            <a:blip r:embed="rId8"/>
            <a:stretch/>
          </p:blipFill>
          <p:spPr bwMode="auto">
            <a:xfrm>
              <a:off x="5438761" y="3633829"/>
              <a:ext cx="629902" cy="629902"/>
            </a:xfrm>
            <a:prstGeom prst="rect">
              <a:avLst/>
            </a:prstGeom>
          </p:spPr>
        </p:pic>
        <p:pic>
          <p:nvPicPr>
            <p:cNvPr id="14" name="Immagine 13"/>
            <p:cNvPicPr>
              <a:picLocks noChangeAspect="1"/>
            </p:cNvPicPr>
            <p:nvPr/>
          </p:nvPicPr>
          <p:blipFill>
            <a:blip r:embed="rId9"/>
            <a:stretch/>
          </p:blipFill>
          <p:spPr bwMode="auto">
            <a:xfrm>
              <a:off x="42129" y="3600796"/>
              <a:ext cx="1114426" cy="753658"/>
            </a:xfrm>
            <a:prstGeom prst="rect">
              <a:avLst/>
            </a:prstGeom>
          </p:spPr>
        </p:pic>
        <p:pic>
          <p:nvPicPr>
            <p:cNvPr id="15" name="Immagine 14"/>
            <p:cNvPicPr>
              <a:picLocks noChangeAspect="1"/>
            </p:cNvPicPr>
            <p:nvPr/>
          </p:nvPicPr>
          <p:blipFill>
            <a:blip r:embed="rId10"/>
            <a:stretch/>
          </p:blipFill>
          <p:spPr bwMode="auto">
            <a:xfrm>
              <a:off x="4345616" y="3735776"/>
              <a:ext cx="920935" cy="437444"/>
            </a:xfrm>
            <a:prstGeom prst="rect">
              <a:avLst/>
            </a:prstGeom>
          </p:spPr>
        </p:pic>
        <p:pic>
          <p:nvPicPr>
            <p:cNvPr id="16" name="Immagine 15"/>
            <p:cNvPicPr>
              <a:picLocks noChangeAspect="1"/>
            </p:cNvPicPr>
            <p:nvPr/>
          </p:nvPicPr>
          <p:blipFill>
            <a:blip r:embed="rId11"/>
            <a:stretch/>
          </p:blipFill>
          <p:spPr bwMode="auto">
            <a:xfrm>
              <a:off x="1640885" y="4501747"/>
              <a:ext cx="1017428" cy="597605"/>
            </a:xfrm>
            <a:prstGeom prst="rect">
              <a:avLst/>
            </a:prstGeom>
          </p:spPr>
        </p:pic>
        <p:pic>
          <p:nvPicPr>
            <p:cNvPr id="17" name="Immagine 16"/>
            <p:cNvPicPr>
              <a:picLocks noChangeAspect="1"/>
            </p:cNvPicPr>
            <p:nvPr/>
          </p:nvPicPr>
          <p:blipFill>
            <a:blip r:embed="rId12"/>
            <a:stretch/>
          </p:blipFill>
          <p:spPr bwMode="auto">
            <a:xfrm>
              <a:off x="7741840" y="3698786"/>
              <a:ext cx="1122345" cy="358499"/>
            </a:xfrm>
            <a:prstGeom prst="rect">
              <a:avLst/>
            </a:prstGeom>
          </p:spPr>
        </p:pic>
        <p:pic>
          <p:nvPicPr>
            <p:cNvPr id="18" name="Immagine 17"/>
            <p:cNvPicPr>
              <a:picLocks noChangeAspect="1"/>
            </p:cNvPicPr>
            <p:nvPr/>
          </p:nvPicPr>
          <p:blipFill>
            <a:blip r:embed="rId13"/>
            <a:stretch/>
          </p:blipFill>
          <p:spPr bwMode="auto">
            <a:xfrm>
              <a:off x="8975589" y="3801018"/>
              <a:ext cx="1188721" cy="289286"/>
            </a:xfrm>
            <a:prstGeom prst="rect">
              <a:avLst/>
            </a:prstGeom>
          </p:spPr>
        </p:pic>
        <p:pic>
          <p:nvPicPr>
            <p:cNvPr id="19" name="Immagine 18"/>
            <p:cNvPicPr>
              <a:picLocks noChangeAspect="1"/>
            </p:cNvPicPr>
            <p:nvPr/>
          </p:nvPicPr>
          <p:blipFill>
            <a:blip r:embed="rId14"/>
            <a:stretch/>
          </p:blipFill>
          <p:spPr bwMode="auto">
            <a:xfrm>
              <a:off x="1831254" y="3671344"/>
              <a:ext cx="636688" cy="677847"/>
            </a:xfrm>
            <a:prstGeom prst="rect">
              <a:avLst/>
            </a:prstGeom>
          </p:spPr>
        </p:pic>
        <p:pic>
          <p:nvPicPr>
            <p:cNvPr id="20" name="Immagine 19"/>
            <p:cNvPicPr>
              <a:picLocks noChangeAspect="1"/>
            </p:cNvPicPr>
            <p:nvPr/>
          </p:nvPicPr>
          <p:blipFill>
            <a:blip r:embed="rId15"/>
            <a:stretch/>
          </p:blipFill>
          <p:spPr bwMode="auto">
            <a:xfrm>
              <a:off x="2666302" y="4515814"/>
              <a:ext cx="1428111" cy="628369"/>
            </a:xfrm>
            <a:prstGeom prst="rect">
              <a:avLst/>
            </a:prstGeom>
          </p:spPr>
        </p:pic>
        <p:pic>
          <p:nvPicPr>
            <p:cNvPr id="21" name="Immagine 20"/>
            <p:cNvPicPr>
              <a:picLocks noChangeAspect="1"/>
            </p:cNvPicPr>
            <p:nvPr/>
          </p:nvPicPr>
          <p:blipFill>
            <a:blip r:embed="rId16"/>
            <a:stretch/>
          </p:blipFill>
          <p:spPr bwMode="auto">
            <a:xfrm>
              <a:off x="6131024" y="4549123"/>
              <a:ext cx="1705927" cy="531144"/>
            </a:xfrm>
            <a:prstGeom prst="rect">
              <a:avLst/>
            </a:prstGeom>
          </p:spPr>
        </p:pic>
        <p:pic>
          <p:nvPicPr>
            <p:cNvPr id="22" name="Immagine 21"/>
            <p:cNvPicPr>
              <a:picLocks noChangeAspect="1"/>
            </p:cNvPicPr>
            <p:nvPr/>
          </p:nvPicPr>
          <p:blipFill>
            <a:blip r:embed="rId17"/>
            <a:stretch/>
          </p:blipFill>
          <p:spPr bwMode="auto">
            <a:xfrm>
              <a:off x="11017317" y="4509044"/>
              <a:ext cx="1151784" cy="603171"/>
            </a:xfrm>
            <a:prstGeom prst="rect">
              <a:avLst/>
            </a:prstGeom>
          </p:spPr>
        </p:pic>
        <p:pic>
          <p:nvPicPr>
            <p:cNvPr id="23" name="Immagine 22"/>
            <p:cNvPicPr>
              <a:picLocks noChangeAspect="1"/>
            </p:cNvPicPr>
            <p:nvPr/>
          </p:nvPicPr>
          <p:blipFill>
            <a:blip r:embed="rId18"/>
            <a:stretch/>
          </p:blipFill>
          <p:spPr bwMode="auto">
            <a:xfrm>
              <a:off x="4776272" y="4537124"/>
              <a:ext cx="1162595" cy="478325"/>
            </a:xfrm>
            <a:prstGeom prst="rect">
              <a:avLst/>
            </a:prstGeom>
          </p:spPr>
        </p:pic>
        <p:pic>
          <p:nvPicPr>
            <p:cNvPr id="24" name="Immagine 23"/>
            <p:cNvPicPr>
              <a:picLocks noChangeAspect="1"/>
            </p:cNvPicPr>
            <p:nvPr/>
          </p:nvPicPr>
          <p:blipFill>
            <a:blip r:embed="rId19"/>
            <a:stretch/>
          </p:blipFill>
          <p:spPr bwMode="auto">
            <a:xfrm>
              <a:off x="3351386" y="5421403"/>
              <a:ext cx="1684131" cy="268690"/>
            </a:xfrm>
            <a:prstGeom prst="rect">
              <a:avLst/>
            </a:prstGeom>
          </p:spPr>
        </p:pic>
        <p:pic>
          <p:nvPicPr>
            <p:cNvPr id="26" name="Immagine 25"/>
            <p:cNvPicPr>
              <a:picLocks noChangeAspect="1"/>
            </p:cNvPicPr>
            <p:nvPr/>
          </p:nvPicPr>
          <p:blipFill>
            <a:blip r:embed="rId20"/>
            <a:stretch/>
          </p:blipFill>
          <p:spPr bwMode="auto">
            <a:xfrm>
              <a:off x="5273092" y="5147360"/>
              <a:ext cx="1110458" cy="831759"/>
            </a:xfrm>
            <a:prstGeom prst="rect">
              <a:avLst/>
            </a:prstGeom>
          </p:spPr>
        </p:pic>
        <p:pic>
          <p:nvPicPr>
            <p:cNvPr id="27" name="Immagine 26"/>
            <p:cNvPicPr>
              <a:picLocks noChangeAspect="1"/>
            </p:cNvPicPr>
            <p:nvPr/>
          </p:nvPicPr>
          <p:blipFill>
            <a:blip r:embed="rId21"/>
            <a:stretch/>
          </p:blipFill>
          <p:spPr bwMode="auto">
            <a:xfrm>
              <a:off x="8886505" y="4542901"/>
              <a:ext cx="2084017" cy="541844"/>
            </a:xfrm>
            <a:prstGeom prst="rect">
              <a:avLst/>
            </a:prstGeom>
          </p:spPr>
        </p:pic>
        <p:pic>
          <p:nvPicPr>
            <p:cNvPr id="28" name="Immagine 27"/>
            <p:cNvPicPr>
              <a:picLocks noChangeAspect="1"/>
            </p:cNvPicPr>
            <p:nvPr/>
          </p:nvPicPr>
          <p:blipFill>
            <a:blip r:embed="rId22"/>
            <a:stretch/>
          </p:blipFill>
          <p:spPr bwMode="auto">
            <a:xfrm>
              <a:off x="10249054" y="3706614"/>
              <a:ext cx="1827249" cy="539039"/>
            </a:xfrm>
            <a:prstGeom prst="rect">
              <a:avLst/>
            </a:prstGeom>
          </p:spPr>
        </p:pic>
        <p:pic>
          <p:nvPicPr>
            <p:cNvPr id="29" name="Immagine 28"/>
            <p:cNvPicPr>
              <a:picLocks noChangeAspect="1"/>
            </p:cNvPicPr>
            <p:nvPr/>
          </p:nvPicPr>
          <p:blipFill>
            <a:blip r:embed="rId23"/>
            <a:stretch/>
          </p:blipFill>
          <p:spPr bwMode="auto">
            <a:xfrm>
              <a:off x="2584207" y="3704424"/>
              <a:ext cx="1702315" cy="455117"/>
            </a:xfrm>
            <a:prstGeom prst="rect">
              <a:avLst/>
            </a:prstGeom>
          </p:spPr>
        </p:pic>
        <p:pic>
          <p:nvPicPr>
            <p:cNvPr id="30" name="Immagine 29"/>
            <p:cNvPicPr>
              <a:picLocks noChangeAspect="1"/>
            </p:cNvPicPr>
            <p:nvPr/>
          </p:nvPicPr>
          <p:blipFill>
            <a:blip r:embed="rId24"/>
            <a:stretch/>
          </p:blipFill>
          <p:spPr bwMode="auto">
            <a:xfrm>
              <a:off x="8065609" y="4481897"/>
              <a:ext cx="628739" cy="628739"/>
            </a:xfrm>
            <a:prstGeom prst="rect">
              <a:avLst/>
            </a:prstGeom>
          </p:spPr>
        </p:pic>
        <p:pic>
          <p:nvPicPr>
            <p:cNvPr id="31" name="Immagine 30"/>
            <p:cNvPicPr>
              <a:picLocks noChangeAspect="1"/>
            </p:cNvPicPr>
            <p:nvPr/>
          </p:nvPicPr>
          <p:blipFill>
            <a:blip r:embed="rId25"/>
            <a:stretch/>
          </p:blipFill>
          <p:spPr bwMode="auto">
            <a:xfrm>
              <a:off x="2203229" y="5345970"/>
              <a:ext cx="926146" cy="447580"/>
            </a:xfrm>
            <a:prstGeom prst="rect">
              <a:avLst/>
            </a:prstGeom>
          </p:spPr>
        </p:pic>
        <p:pic>
          <p:nvPicPr>
            <p:cNvPr id="2" name="Immagine 1"/>
            <p:cNvPicPr>
              <a:picLocks noChangeAspect="1"/>
            </p:cNvPicPr>
            <p:nvPr/>
          </p:nvPicPr>
          <p:blipFill>
            <a:blip r:embed="rId26"/>
            <a:stretch/>
          </p:blipFill>
          <p:spPr bwMode="auto">
            <a:xfrm>
              <a:off x="1173556" y="3724656"/>
              <a:ext cx="518488" cy="518488"/>
            </a:xfrm>
            <a:prstGeom prst="rect">
              <a:avLst/>
            </a:prstGeom>
          </p:spPr>
        </p:pic>
        <p:pic>
          <p:nvPicPr>
            <p:cNvPr id="32" name="Immagine 31"/>
            <p:cNvPicPr>
              <a:picLocks noChangeAspect="1"/>
            </p:cNvPicPr>
            <p:nvPr/>
          </p:nvPicPr>
          <p:blipFill>
            <a:blip r:embed="rId27"/>
            <a:stretch/>
          </p:blipFill>
          <p:spPr bwMode="auto">
            <a:xfrm>
              <a:off x="7802270" y="5187585"/>
              <a:ext cx="1608557" cy="777995"/>
            </a:xfrm>
            <a:prstGeom prst="rect">
              <a:avLst/>
            </a:prstGeom>
          </p:spPr>
        </p:pic>
        <p:pic>
          <p:nvPicPr>
            <p:cNvPr id="34" name="Immagine 33"/>
            <p:cNvPicPr>
              <a:picLocks noChangeAspect="1"/>
            </p:cNvPicPr>
            <p:nvPr/>
          </p:nvPicPr>
          <p:blipFill>
            <a:blip r:embed="rId28"/>
            <a:stretch/>
          </p:blipFill>
          <p:spPr bwMode="auto">
            <a:xfrm>
              <a:off x="4000452" y="4468226"/>
              <a:ext cx="679741" cy="679741"/>
            </a:xfrm>
            <a:prstGeom prst="rect">
              <a:avLst/>
            </a:prstGeom>
          </p:spPr>
        </p:pic>
      </p:grpSp>
      <p:sp>
        <p:nvSpPr>
          <p:cNvPr id="40" name="CasellaDiTesto 39"/>
          <p:cNvSpPr txBox="1"/>
          <p:nvPr/>
        </p:nvSpPr>
        <p:spPr bwMode="auto">
          <a:xfrm>
            <a:off x="4028740" y="1796444"/>
            <a:ext cx="4705134" cy="1107996"/>
          </a:xfrm>
          <a:prstGeom prst="rect">
            <a:avLst/>
          </a:prstGeom>
          <a:noFill/>
        </p:spPr>
        <p:txBody>
          <a:bodyPr wrap="none" rtlCol="0">
            <a:spAutoFit/>
          </a:bodyPr>
          <a:lstStyle/>
          <a:p>
            <a:pPr>
              <a:defRPr/>
            </a:pPr>
            <a:r>
              <a:rPr lang="it-IT" sz="6600" b="1">
                <a:solidFill>
                  <a:schemeClr val="tx2"/>
                </a:solidFill>
                <a:latin typeface="Arial"/>
                <a:cs typeface="Arial"/>
              </a:rPr>
              <a:t>Thank you!</a:t>
            </a:r>
            <a:endParaRPr/>
          </a:p>
        </p:txBody>
      </p:sp>
      <p:sp>
        <p:nvSpPr>
          <p:cNvPr id="42" name="Titolo 41"/>
          <p:cNvSpPr>
            <a:spLocks noGrp="1"/>
          </p:cNvSpPr>
          <p:nvPr>
            <p:ph type="title"/>
          </p:nvPr>
        </p:nvSpPr>
        <p:spPr bwMode="auto"/>
        <p:txBody>
          <a:bodyPr>
            <a:normAutofit/>
          </a:bodyPr>
          <a:lstStyle/>
          <a:p>
            <a:pPr>
              <a:defRPr/>
            </a:pPr>
            <a:r>
              <a:rPr lang="en-GB" sz="3700">
                <a:latin typeface="+mn-lt"/>
              </a:rPr>
              <a:t>Trieste Kick-off meeting</a:t>
            </a:r>
            <a:endParaRPr lang="it-IT" sz="370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lstStyle/>
          <a:p>
            <a:pPr>
              <a:defRPr/>
            </a:pPr>
            <a:endParaRPr lang="en-GB"/>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18</a:t>
            </a:fld>
            <a:endParaRPr lang="en-GB"/>
          </a:p>
        </p:txBody>
      </p:sp>
      <p:sp>
        <p:nvSpPr>
          <p:cNvPr id="5" name="Footer Placeholder 4"/>
          <p:cNvSpPr>
            <a:spLocks noGrp="1"/>
          </p:cNvSpPr>
          <p:nvPr>
            <p:ph type="ftr" sz="quarter" idx="13"/>
          </p:nvPr>
        </p:nvSpPr>
        <p:spPr bwMode="auto"/>
        <p:txBody>
          <a:bodyPr/>
          <a:lstStyle/>
          <a:p>
            <a:pPr algn="l">
              <a:defRPr/>
            </a:pPr>
            <a:r>
              <a:rPr lang="en-GB"/>
              <a:t>G. D’Auria_PACRI Kick-off meeting_Trieste 12-14 March 2025</a:t>
            </a:r>
            <a:endParaRPr/>
          </a:p>
        </p:txBody>
      </p:sp>
      <p:pic>
        <p:nvPicPr>
          <p:cNvPr id="6" name="Segnaposto contenuto 5"/>
          <p:cNvPicPr>
            <a:picLocks noGrp="1" noChangeAspect="1"/>
          </p:cNvPicPr>
          <p:nvPr>
            <p:ph idx="1"/>
          </p:nvPr>
        </p:nvPicPr>
        <p:blipFill>
          <a:blip r:embed="rId3"/>
          <a:stretch/>
        </p:blipFill>
        <p:spPr bwMode="auto">
          <a:xfrm>
            <a:off x="879033" y="1256478"/>
            <a:ext cx="10563265" cy="4338990"/>
          </a:xfrm>
          <a:prstGeom prst="rect">
            <a:avLst/>
          </a:prstGeom>
        </p:spPr>
      </p:pic>
      <p:sp>
        <p:nvSpPr>
          <p:cNvPr id="7" name="Rettangolo 6"/>
          <p:cNvSpPr/>
          <p:nvPr/>
        </p:nvSpPr>
        <p:spPr bwMode="auto">
          <a:xfrm>
            <a:off x="6823573" y="5195357"/>
            <a:ext cx="3967561" cy="400110"/>
          </a:xfrm>
          <a:prstGeom prst="rect">
            <a:avLst/>
          </a:prstGeom>
          <a:solidFill>
            <a:schemeClr val="bg1"/>
          </a:solidFill>
        </p:spPr>
        <p:txBody>
          <a:bodyPr wrap="none">
            <a:spAutoFit/>
          </a:bodyPr>
          <a:lstStyle/>
          <a:p>
            <a:pPr>
              <a:defRPr/>
            </a:pPr>
            <a:r>
              <a:rPr lang="it-IT" sz="2000" b="1">
                <a:solidFill>
                  <a:srgbClr val="385273"/>
                </a:solidFill>
              </a:rPr>
              <a:t>https://indico.elettra.eu/event/52/</a:t>
            </a:r>
            <a:endParaRPr/>
          </a:p>
        </p:txBody>
      </p:sp>
      <p:sp>
        <p:nvSpPr>
          <p:cNvPr id="8" name="TextBox 24"/>
          <p:cNvSpPr txBox="1"/>
          <p:nvPr/>
        </p:nvSpPr>
        <p:spPr bwMode="auto">
          <a:xfrm>
            <a:off x="511418" y="6124546"/>
            <a:ext cx="11680582" cy="338554"/>
          </a:xfrm>
          <a:prstGeom prst="rect">
            <a:avLst/>
          </a:prstGeom>
          <a:noFill/>
        </p:spPr>
        <p:txBody>
          <a:bodyPr wrap="square" rtlCol="0">
            <a:spAutoFit/>
          </a:bodyPr>
          <a:lstStyle/>
          <a:p>
            <a:pPr>
              <a:defRPr/>
            </a:pPr>
            <a:r>
              <a:rPr lang="en-GB" sz="800" b="1" i="1" u="none" strike="noStrike">
                <a:solidFill>
                  <a:srgbClr val="0055A5"/>
                </a:solidFill>
                <a:latin typeface="Helvetica"/>
                <a:cs typeface="Helvetica"/>
              </a:rPr>
              <a:t>PACRI – </a:t>
            </a:r>
            <a:r>
              <a:rPr lang="en-GB" sz="800" b="1" i="1">
                <a:solidFill>
                  <a:srgbClr val="0055A5"/>
                </a:solidFill>
                <a:latin typeface="Helvetica"/>
                <a:cs typeface="Helvetica"/>
              </a:rPr>
              <a:t>101188004 – Funded by the European Union. </a:t>
            </a:r>
            <a:r>
              <a:rPr lang="en-GB" sz="800" b="1" i="1" u="none" strike="noStrike">
                <a:solidFill>
                  <a:srgbClr val="0055A5"/>
                </a:solidFill>
                <a:latin typeface="Helvetica"/>
              </a:rPr>
              <a:t>Views and opinions expressed are however those of the author(s) only and do not necessarily reflect those of the European Union or the European Research Executive Agency (REA). Neither the European Union nor the granting authority can be held responsible for them.</a:t>
            </a:r>
            <a:endParaRPr lang="en-GB" sz="700" b="1">
              <a:solidFill>
                <a:srgbClr val="0055A5"/>
              </a:solidFill>
            </a:endParaRPr>
          </a:p>
        </p:txBody>
      </p:sp>
      <p:pic>
        <p:nvPicPr>
          <p:cNvPr id="9" name="Picture 4" descr="A flag with yellow stars in a circle&#10;&#10;AI-generated content may be incorrect."/>
          <p:cNvPicPr>
            <a:picLocks noChangeAspect="1"/>
          </p:cNvPicPr>
          <p:nvPr/>
        </p:nvPicPr>
        <p:blipFill>
          <a:blip r:embed="rId4"/>
          <a:stretch/>
        </p:blipFill>
        <p:spPr bwMode="auto">
          <a:xfrm>
            <a:off x="0" y="6109731"/>
            <a:ext cx="511418" cy="338554"/>
          </a:xfrm>
          <a:prstGeom prst="rect">
            <a:avLst/>
          </a:prstGeom>
          <a:ln w="12700">
            <a:solidFill>
              <a:schemeClr val="bg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latin typeface="+mn-lt"/>
              </a:rPr>
              <a:t>1</a:t>
            </a:r>
            <a:r>
              <a:rPr lang="en-GB" sz="3700" baseline="30000" dirty="0">
                <a:latin typeface="+mn-lt"/>
              </a:rPr>
              <a:t>st</a:t>
            </a:r>
            <a:r>
              <a:rPr lang="en-GB" sz="3700" dirty="0">
                <a:latin typeface="+mn-lt"/>
              </a:rPr>
              <a:t> GA - Agenda</a:t>
            </a:r>
            <a:endParaRPr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2</a:t>
            </a:fld>
            <a:endParaRPr lang="en-GB"/>
          </a:p>
        </p:txBody>
      </p:sp>
      <p:sp>
        <p:nvSpPr>
          <p:cNvPr id="7" name="Footer Placeholder 4">
            <a:extLst>
              <a:ext uri="{FF2B5EF4-FFF2-40B4-BE49-F238E27FC236}">
                <a16:creationId xmlns:a16="http://schemas.microsoft.com/office/drawing/2014/main" id="{7BC23831-C697-A911-9FE1-469BA0EC4504}"/>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5" name="TextBox 4">
            <a:extLst>
              <a:ext uri="{FF2B5EF4-FFF2-40B4-BE49-F238E27FC236}">
                <a16:creationId xmlns:a16="http://schemas.microsoft.com/office/drawing/2014/main" id="{173F3229-8EF6-D8AB-793E-DE9565962652}"/>
              </a:ext>
            </a:extLst>
          </p:cNvPr>
          <p:cNvSpPr txBox="1"/>
          <p:nvPr/>
        </p:nvSpPr>
        <p:spPr>
          <a:xfrm>
            <a:off x="415192" y="1340768"/>
            <a:ext cx="1915909" cy="646331"/>
          </a:xfrm>
          <a:prstGeom prst="rect">
            <a:avLst/>
          </a:prstGeom>
          <a:noFill/>
        </p:spPr>
        <p:txBody>
          <a:bodyPr wrap="none" rtlCol="0">
            <a:spAutoFit/>
          </a:bodyPr>
          <a:lstStyle/>
          <a:p>
            <a:r>
              <a:rPr lang="en-IT" dirty="0"/>
              <a:t>Our aim for today:</a:t>
            </a:r>
          </a:p>
          <a:p>
            <a:pPr marL="342900" indent="-342900">
              <a:buFont typeface="+mj-lt"/>
              <a:buAutoNum type="arabicPeriod"/>
            </a:pPr>
            <a:endParaRPr lang="en-IT" dirty="0"/>
          </a:p>
        </p:txBody>
      </p:sp>
      <p:graphicFrame>
        <p:nvGraphicFramePr>
          <p:cNvPr id="9" name="Table 8">
            <a:extLst>
              <a:ext uri="{FF2B5EF4-FFF2-40B4-BE49-F238E27FC236}">
                <a16:creationId xmlns:a16="http://schemas.microsoft.com/office/drawing/2014/main" id="{9E32F8E9-B0F4-21FF-AC0A-7B1D5DD8CB9D}"/>
              </a:ext>
            </a:extLst>
          </p:cNvPr>
          <p:cNvGraphicFramePr>
            <a:graphicFrameLocks noGrp="1"/>
          </p:cNvGraphicFramePr>
          <p:nvPr>
            <p:extLst>
              <p:ext uri="{D42A27DB-BD31-4B8C-83A1-F6EECF244321}">
                <p14:modId xmlns:p14="http://schemas.microsoft.com/office/powerpoint/2010/main" val="199753865"/>
              </p:ext>
            </p:extLst>
          </p:nvPr>
        </p:nvGraphicFramePr>
        <p:xfrm>
          <a:off x="708389" y="1956388"/>
          <a:ext cx="10775222" cy="3904616"/>
        </p:xfrm>
        <a:graphic>
          <a:graphicData uri="http://schemas.openxmlformats.org/drawingml/2006/table">
            <a:tbl>
              <a:tblPr firstRow="1" firstCol="1" bandRow="1">
                <a:tableStyleId>{5C22544A-7EE6-4342-B048-85BDC9FD1C3A}</a:tableStyleId>
              </a:tblPr>
              <a:tblGrid>
                <a:gridCol w="576064">
                  <a:extLst>
                    <a:ext uri="{9D8B030D-6E8A-4147-A177-3AD203B41FA5}">
                      <a16:colId xmlns:a16="http://schemas.microsoft.com/office/drawing/2014/main" val="1814812754"/>
                    </a:ext>
                  </a:extLst>
                </a:gridCol>
                <a:gridCol w="2736304">
                  <a:extLst>
                    <a:ext uri="{9D8B030D-6E8A-4147-A177-3AD203B41FA5}">
                      <a16:colId xmlns:a16="http://schemas.microsoft.com/office/drawing/2014/main" val="2198703416"/>
                    </a:ext>
                  </a:extLst>
                </a:gridCol>
                <a:gridCol w="7462854">
                  <a:extLst>
                    <a:ext uri="{9D8B030D-6E8A-4147-A177-3AD203B41FA5}">
                      <a16:colId xmlns:a16="http://schemas.microsoft.com/office/drawing/2014/main" val="1638522982"/>
                    </a:ext>
                  </a:extLst>
                </a:gridCol>
              </a:tblGrid>
              <a:tr h="222626">
                <a:tc>
                  <a:txBody>
                    <a:bodyPr/>
                    <a:lstStyle/>
                    <a:p>
                      <a:pPr algn="l">
                        <a:lnSpc>
                          <a:spcPct val="115000"/>
                        </a:lnSpc>
                        <a:spcAft>
                          <a:spcPts val="800"/>
                        </a:spcAft>
                      </a:pPr>
                      <a:r>
                        <a:rPr lang="it-IT" sz="1800" kern="100" dirty="0">
                          <a:effectLst/>
                          <a:latin typeface="+mn-lt"/>
                        </a:rPr>
                        <a:t>#</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800" kern="100" dirty="0">
                          <a:effectLst/>
                          <a:latin typeface="+mn-lt"/>
                        </a:rPr>
                        <a:t>CA </a:t>
                      </a:r>
                      <a:r>
                        <a:rPr lang="it-IT" sz="1800" kern="100" dirty="0" err="1">
                          <a:effectLst/>
                          <a:latin typeface="+mn-lt"/>
                        </a:rPr>
                        <a:t>article</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800" kern="100" dirty="0">
                          <a:effectLst/>
                          <a:latin typeface="+mn-lt"/>
                        </a:rPr>
                        <a:t>Motion</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32304108"/>
                  </a:ext>
                </a:extLst>
              </a:tr>
              <a:tr h="222626">
                <a:tc>
                  <a:txBody>
                    <a:bodyPr/>
                    <a:lstStyle/>
                    <a:p>
                      <a:pPr algn="l">
                        <a:lnSpc>
                          <a:spcPct val="115000"/>
                        </a:lnSpc>
                        <a:spcAft>
                          <a:spcPts val="800"/>
                        </a:spcAft>
                      </a:pPr>
                      <a:r>
                        <a:rPr lang="en-IT" sz="1800" kern="100" dirty="0">
                          <a:effectLst/>
                          <a:latin typeface="+mn-lt"/>
                          <a:ea typeface="DengXian" panose="02010600030101010101" pitchFamily="2" charset="-122"/>
                          <a:cs typeface="Times New Roman" panose="02020603050405020304" pitchFamily="18" charset="0"/>
                        </a:rPr>
                        <a:t>1</a:t>
                      </a:r>
                    </a:p>
                  </a:txBody>
                  <a:tcPr marL="68580" marR="68580" marT="0" marB="0"/>
                </a:tc>
                <a:tc>
                  <a:txBody>
                    <a:bodyPr/>
                    <a:lstStyle/>
                    <a:p>
                      <a:pPr algn="l">
                        <a:lnSpc>
                          <a:spcPct val="115000"/>
                        </a:lnSpc>
                        <a:spcAft>
                          <a:spcPts val="800"/>
                        </a:spcAft>
                      </a:pPr>
                      <a:r>
                        <a:rPr lang="it-IT" sz="1400" kern="100" dirty="0">
                          <a:effectLst/>
                          <a:latin typeface="+mn-lt"/>
                        </a:rPr>
                        <a:t>6.2.2.3 – </a:t>
                      </a:r>
                      <a:r>
                        <a:rPr lang="it-IT" sz="1400" kern="100" dirty="0" err="1">
                          <a:effectLst/>
                          <a:latin typeface="+mn-lt"/>
                        </a:rPr>
                        <a:t>Sending</a:t>
                      </a:r>
                      <a:r>
                        <a:rPr lang="it-IT" sz="1400" kern="100" dirty="0">
                          <a:effectLst/>
                          <a:latin typeface="+mn-lt"/>
                        </a:rPr>
                        <a:t> the agenda</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kern="100" dirty="0">
                          <a:effectLst/>
                          <a:latin typeface="+mn-lt"/>
                        </a:rPr>
                        <a:t>Approval of the agenda</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37224808"/>
                  </a:ext>
                </a:extLst>
              </a:tr>
              <a:tr h="222626">
                <a:tc>
                  <a:txBody>
                    <a:bodyPr/>
                    <a:lstStyle/>
                    <a:p>
                      <a:pPr algn="l">
                        <a:lnSpc>
                          <a:spcPct val="115000"/>
                        </a:lnSpc>
                        <a:spcAft>
                          <a:spcPts val="800"/>
                        </a:spcAft>
                      </a:pPr>
                      <a:r>
                        <a:rPr lang="it-IT" sz="1800" kern="100" dirty="0">
                          <a:effectLst/>
                          <a:latin typeface="+mn-lt"/>
                        </a:rPr>
                        <a:t>2</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IT" sz="1400" kern="100" dirty="0">
                          <a:effectLst/>
                          <a:latin typeface="+mn-lt"/>
                          <a:ea typeface="DengXian" panose="02010600030101010101" pitchFamily="2" charset="-122"/>
                          <a:cs typeface="Times New Roman" panose="02020603050405020304" pitchFamily="18" charset="0"/>
                        </a:rPr>
                        <a:t>6.2.1 – Representation in Meetings</a:t>
                      </a:r>
                    </a:p>
                  </a:txBody>
                  <a:tcPr marL="68580" marR="68580" marT="0" marB="0"/>
                </a:tc>
                <a:tc>
                  <a:txBody>
                    <a:bodyPr/>
                    <a:lstStyle/>
                    <a:p>
                      <a:pPr algn="l">
                        <a:lnSpc>
                          <a:spcPct val="115000"/>
                        </a:lnSpc>
                        <a:spcAft>
                          <a:spcPts val="800"/>
                        </a:spcAft>
                      </a:pPr>
                      <a:r>
                        <a:rPr lang="en-IT" sz="1400" kern="100" dirty="0">
                          <a:effectLst/>
                          <a:latin typeface="+mn-lt"/>
                          <a:ea typeface="DengXian" panose="02010600030101010101" pitchFamily="2" charset="-122"/>
                          <a:cs typeface="Times New Roman" panose="02020603050405020304" pitchFamily="18" charset="0"/>
                        </a:rPr>
                        <a:t>Identify GA members (in presence / remote)</a:t>
                      </a:r>
                    </a:p>
                  </a:txBody>
                  <a:tcPr marL="68580" marR="68580" marT="0" marB="0"/>
                </a:tc>
                <a:extLst>
                  <a:ext uri="{0D108BD9-81ED-4DB2-BD59-A6C34878D82A}">
                    <a16:rowId xmlns:a16="http://schemas.microsoft.com/office/drawing/2014/main" val="1252292781"/>
                  </a:ext>
                </a:extLst>
              </a:tr>
              <a:tr h="222626">
                <a:tc>
                  <a:txBody>
                    <a:bodyPr/>
                    <a:lstStyle/>
                    <a:p>
                      <a:pPr algn="l">
                        <a:lnSpc>
                          <a:spcPct val="115000"/>
                        </a:lnSpc>
                        <a:spcAft>
                          <a:spcPts val="800"/>
                        </a:spcAft>
                      </a:pPr>
                      <a:r>
                        <a:rPr lang="en-IT" sz="1800" kern="100" dirty="0">
                          <a:effectLst/>
                          <a:latin typeface="+mn-lt"/>
                          <a:ea typeface="DengXian" panose="02010600030101010101" pitchFamily="2" charset="-122"/>
                          <a:cs typeface="Times New Roman" panose="02020603050405020304" pitchFamily="18" charset="0"/>
                        </a:rPr>
                        <a:t>3</a:t>
                      </a:r>
                    </a:p>
                  </a:txBody>
                  <a:tcPr marL="68580" marR="68580" marT="0" marB="0"/>
                </a:tc>
                <a:tc>
                  <a:txBody>
                    <a:bodyPr/>
                    <a:lstStyle/>
                    <a:p>
                      <a:pPr algn="l">
                        <a:lnSpc>
                          <a:spcPct val="115000"/>
                        </a:lnSpc>
                        <a:spcAft>
                          <a:spcPts val="800"/>
                        </a:spcAft>
                      </a:pPr>
                      <a:r>
                        <a:rPr lang="en-GB" sz="1400" kern="100" dirty="0">
                          <a:effectLst/>
                          <a:latin typeface="+mn-lt"/>
                        </a:rPr>
                        <a:t>6.3.1 – General Assembly, 6.3.1.1.3 </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kern="100" dirty="0">
                          <a:effectLst/>
                          <a:latin typeface="+mn-lt"/>
                        </a:rPr>
                        <a:t>Election of the Chair of the General Assembly</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59425639"/>
                  </a:ext>
                </a:extLst>
              </a:tr>
              <a:tr h="222626">
                <a:tc>
                  <a:txBody>
                    <a:bodyPr/>
                    <a:lstStyle/>
                    <a:p>
                      <a:pPr algn="l">
                        <a:lnSpc>
                          <a:spcPct val="115000"/>
                        </a:lnSpc>
                        <a:spcAft>
                          <a:spcPts val="800"/>
                        </a:spcAft>
                      </a:pPr>
                      <a:r>
                        <a:rPr lang="it-IT" sz="1800" kern="100" dirty="0">
                          <a:effectLst/>
                          <a:latin typeface="+mn-lt"/>
                        </a:rPr>
                        <a:t>4</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marL="0" marR="0" lvl="0" indent="0" algn="l" defTabSz="914400" eaLnBrk="1" fontAlgn="auto" latinLnBrk="0" hangingPunct="1">
                        <a:lnSpc>
                          <a:spcPct val="115000"/>
                        </a:lnSpc>
                        <a:spcBef>
                          <a:spcPts val="0"/>
                        </a:spcBef>
                        <a:spcAft>
                          <a:spcPts val="800"/>
                        </a:spcAft>
                        <a:buClrTx/>
                        <a:buSzTx/>
                        <a:buFontTx/>
                        <a:buNone/>
                        <a:tabLst/>
                        <a:defRPr/>
                      </a:pPr>
                      <a:r>
                        <a:rPr lang="it-IT" sz="1400" kern="100" dirty="0">
                          <a:effectLst/>
                          <a:latin typeface="+mn-lt"/>
                        </a:rPr>
                        <a:t>6.3.1.2 – </a:t>
                      </a:r>
                      <a:r>
                        <a:rPr lang="it-IT" sz="1400" kern="100" dirty="0" err="1">
                          <a:effectLst/>
                          <a:latin typeface="+mn-lt"/>
                        </a:rPr>
                        <a:t>Decisions</a:t>
                      </a:r>
                      <a:endParaRPr lang="en-IT" sz="1400" kern="100" dirty="0">
                        <a:effectLst/>
                        <a:latin typeface="+mn-lt"/>
                        <a:ea typeface="DengXian" panose="02010600030101010101" pitchFamily="2" charset="-122"/>
                        <a:cs typeface="Times New Roman" panose="02020603050405020304" pitchFamily="18" charset="0"/>
                      </a:endParaRPr>
                    </a:p>
                    <a:p>
                      <a:pPr algn="l">
                        <a:lnSpc>
                          <a:spcPct val="115000"/>
                        </a:lnSpc>
                        <a:spcAft>
                          <a:spcPts val="800"/>
                        </a:spcAft>
                      </a:pP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IT" sz="1400" kern="100" dirty="0">
                          <a:effectLst/>
                          <a:latin typeface="+mn-lt"/>
                          <a:ea typeface="DengXian" panose="02010600030101010101" pitchFamily="2" charset="-122"/>
                          <a:cs typeface="Times New Roman" panose="02020603050405020304" pitchFamily="18" charset="0"/>
                        </a:rPr>
                        <a:t>Appointment of the </a:t>
                      </a:r>
                      <a:r>
                        <a:rPr lang="en-US" sz="1400" kern="100" dirty="0">
                          <a:effectLst/>
                          <a:latin typeface="+mn-lt"/>
                        </a:rPr>
                        <a:t>coordinators of the three pillars of the Project: (</a:t>
                      </a:r>
                      <a:r>
                        <a:rPr lang="en-US" sz="1400" kern="100" dirty="0" err="1">
                          <a:effectLst/>
                          <a:latin typeface="+mn-lt"/>
                        </a:rPr>
                        <a:t>i</a:t>
                      </a:r>
                      <a:r>
                        <a:rPr lang="en-US" sz="1400" kern="100" dirty="0">
                          <a:effectLst/>
                          <a:latin typeface="+mn-lt"/>
                        </a:rPr>
                        <a:t>) normal conducting RF accelerators (RF), ii) plasma acceleration (PA), iii) high power lasers (LA)</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24975873"/>
                  </a:ext>
                </a:extLst>
              </a:tr>
              <a:tr h="222626">
                <a:tc>
                  <a:txBody>
                    <a:bodyPr/>
                    <a:lstStyle/>
                    <a:p>
                      <a:pPr algn="l">
                        <a:lnSpc>
                          <a:spcPct val="115000"/>
                        </a:lnSpc>
                        <a:spcAft>
                          <a:spcPts val="800"/>
                        </a:spcAft>
                      </a:pPr>
                      <a:r>
                        <a:rPr lang="it-IT" sz="1800" kern="100" dirty="0">
                          <a:effectLst/>
                          <a:latin typeface="+mn-lt"/>
                        </a:rPr>
                        <a:t>5</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400" kern="100" dirty="0">
                          <a:effectLst/>
                          <a:latin typeface="+mn-lt"/>
                        </a:rPr>
                        <a:t>6.3.1.2 – </a:t>
                      </a:r>
                      <a:r>
                        <a:rPr lang="it-IT" sz="1400" kern="100" dirty="0" err="1">
                          <a:effectLst/>
                          <a:latin typeface="+mn-lt"/>
                        </a:rPr>
                        <a:t>Decisions</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IT" sz="1400" kern="100" dirty="0">
                          <a:effectLst/>
                          <a:latin typeface="+mn-lt"/>
                          <a:ea typeface="DengXian" panose="02010600030101010101" pitchFamily="2" charset="-122"/>
                          <a:cs typeface="Times New Roman" panose="02020603050405020304" pitchFamily="18" charset="0"/>
                        </a:rPr>
                        <a:t>Approval </a:t>
                      </a:r>
                      <a:r>
                        <a:rPr lang="en-US" sz="1400" kern="100" dirty="0">
                          <a:effectLst/>
                          <a:latin typeface="+mn-lt"/>
                        </a:rPr>
                        <a:t>of a list of names to be selected as External Expert Advisory Board Members: the (3) members of the Scientific Advisory Committee </a:t>
                      </a:r>
                      <a:r>
                        <a:rPr lang="en-US" sz="1400" b="1" i="1" kern="100" dirty="0">
                          <a:solidFill>
                            <a:srgbClr val="00B050"/>
                          </a:solidFill>
                          <a:effectLst/>
                          <a:latin typeface="+mn-lt"/>
                          <a:sym typeface="Wingdings" pitchFamily="2" charset="2"/>
                        </a:rPr>
                        <a:t> SLIDO</a:t>
                      </a:r>
                      <a:endParaRPr lang="en-IT" sz="1400" b="1" i="1" kern="100" dirty="0">
                        <a:solidFill>
                          <a:srgbClr val="00B050"/>
                        </a:solidFill>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14066416"/>
                  </a:ext>
                </a:extLst>
              </a:tr>
              <a:tr h="459034">
                <a:tc>
                  <a:txBody>
                    <a:bodyPr/>
                    <a:lstStyle/>
                    <a:p>
                      <a:pPr algn="l">
                        <a:lnSpc>
                          <a:spcPct val="115000"/>
                        </a:lnSpc>
                        <a:spcAft>
                          <a:spcPts val="800"/>
                        </a:spcAft>
                      </a:pPr>
                      <a:r>
                        <a:rPr lang="it-IT" sz="1800" kern="100" dirty="0">
                          <a:effectLst/>
                          <a:latin typeface="+mn-lt"/>
                        </a:rPr>
                        <a:t>6</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400" kern="100">
                          <a:effectLst/>
                          <a:latin typeface="+mn-lt"/>
                        </a:rPr>
                        <a:t>6.3.2 – Executive Board</a:t>
                      </a:r>
                      <a:endParaRPr lang="en-IT"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kern="100" dirty="0">
                          <a:effectLst/>
                          <a:latin typeface="+mn-lt"/>
                        </a:rPr>
                        <a:t>Give mandate to the Project Manager to appoint as Deputy PM the person selected from the call closed by Elettra on 04/03/2025</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44080208"/>
                  </a:ext>
                </a:extLst>
              </a:tr>
              <a:tr h="222626">
                <a:tc>
                  <a:txBody>
                    <a:bodyPr/>
                    <a:lstStyle/>
                    <a:p>
                      <a:pPr algn="l">
                        <a:lnSpc>
                          <a:spcPct val="115000"/>
                        </a:lnSpc>
                        <a:spcAft>
                          <a:spcPts val="800"/>
                        </a:spcAft>
                      </a:pPr>
                      <a:r>
                        <a:rPr lang="it-IT" sz="1800" kern="100" dirty="0">
                          <a:effectLst/>
                          <a:latin typeface="+mn-lt"/>
                        </a:rPr>
                        <a:t>7</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400" kern="100">
                          <a:effectLst/>
                          <a:latin typeface="+mn-lt"/>
                        </a:rPr>
                        <a:t>7.2 – Payments, 7.2.2 prepayment </a:t>
                      </a:r>
                      <a:endParaRPr lang="en-IT"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kern="100" dirty="0">
                          <a:effectLst/>
                          <a:latin typeface="+mn-lt"/>
                        </a:rPr>
                        <a:t>Approval distribution as in article 7.2.2 before CA signed </a:t>
                      </a:r>
                      <a:r>
                        <a:rPr lang="en-US" sz="1400" b="1" i="1" kern="100" dirty="0">
                          <a:solidFill>
                            <a:srgbClr val="00B050"/>
                          </a:solidFill>
                          <a:effectLst/>
                          <a:latin typeface="+mn-lt"/>
                          <a:sym typeface="Wingdings" pitchFamily="2" charset="2"/>
                        </a:rPr>
                        <a:t> SLIDO</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99019609"/>
                  </a:ext>
                </a:extLst>
              </a:tr>
              <a:tr h="222626">
                <a:tc>
                  <a:txBody>
                    <a:bodyPr/>
                    <a:lstStyle/>
                    <a:p>
                      <a:pPr algn="l">
                        <a:lnSpc>
                          <a:spcPct val="115000"/>
                        </a:lnSpc>
                        <a:spcAft>
                          <a:spcPts val="800"/>
                        </a:spcAft>
                      </a:pPr>
                      <a:r>
                        <a:rPr lang="it-IT" sz="1800" kern="100" dirty="0">
                          <a:effectLst/>
                          <a:latin typeface="+mn-lt"/>
                        </a:rPr>
                        <a:t>8</a:t>
                      </a:r>
                      <a:endParaRPr lang="en-IT" sz="1800" kern="100" dirty="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400" kern="100">
                          <a:effectLst/>
                          <a:latin typeface="+mn-lt"/>
                        </a:rPr>
                        <a:t>-</a:t>
                      </a:r>
                      <a:endParaRPr lang="en-IT"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en-US" sz="1400" kern="100" dirty="0">
                          <a:effectLst/>
                          <a:latin typeface="+mn-lt"/>
                        </a:rPr>
                        <a:t>Approval of list of amended deliverables </a:t>
                      </a:r>
                      <a:r>
                        <a:rPr lang="en-US" sz="1400" kern="100" dirty="0">
                          <a:effectLst/>
                          <a:latin typeface="+mn-lt"/>
                          <a:sym typeface="Wingdings" pitchFamily="2" charset="2"/>
                        </a:rPr>
                        <a:t></a:t>
                      </a:r>
                      <a:r>
                        <a:rPr lang="en-US" sz="1400" kern="100" dirty="0">
                          <a:effectLst/>
                          <a:latin typeface="+mn-lt"/>
                        </a:rPr>
                        <a:t> for future amendment</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89845353"/>
                  </a:ext>
                </a:extLst>
              </a:tr>
              <a:tr h="222626">
                <a:tc>
                  <a:txBody>
                    <a:bodyPr/>
                    <a:lstStyle/>
                    <a:p>
                      <a:pPr algn="l">
                        <a:lnSpc>
                          <a:spcPct val="115000"/>
                        </a:lnSpc>
                        <a:spcAft>
                          <a:spcPts val="800"/>
                        </a:spcAft>
                      </a:pPr>
                      <a:r>
                        <a:rPr lang="en-IT" sz="1800" kern="100" dirty="0">
                          <a:effectLst/>
                          <a:latin typeface="+mn-lt"/>
                          <a:ea typeface="DengXian" panose="02010600030101010101" pitchFamily="2" charset="-122"/>
                          <a:cs typeface="Times New Roman" panose="02020603050405020304" pitchFamily="18" charset="0"/>
                        </a:rPr>
                        <a:t>9</a:t>
                      </a:r>
                    </a:p>
                  </a:txBody>
                  <a:tcPr marL="68580" marR="68580" marT="0" marB="0"/>
                </a:tc>
                <a:tc>
                  <a:txBody>
                    <a:bodyPr/>
                    <a:lstStyle/>
                    <a:p>
                      <a:pPr algn="l">
                        <a:lnSpc>
                          <a:spcPct val="115000"/>
                        </a:lnSpc>
                        <a:spcAft>
                          <a:spcPts val="800"/>
                        </a:spcAft>
                      </a:pPr>
                      <a:r>
                        <a:rPr lang="it-IT" sz="1400" kern="100">
                          <a:effectLst/>
                          <a:latin typeface="+mn-lt"/>
                        </a:rPr>
                        <a:t>-</a:t>
                      </a:r>
                      <a:endParaRPr lang="en-IT" sz="1400" kern="100">
                        <a:effectLst/>
                        <a:latin typeface="+mn-lt"/>
                        <a:ea typeface="DengXian" panose="02010600030101010101" pitchFamily="2" charset="-122"/>
                        <a:cs typeface="Times New Roman" panose="02020603050405020304" pitchFamily="18" charset="0"/>
                      </a:endParaRPr>
                    </a:p>
                  </a:txBody>
                  <a:tcPr marL="68580" marR="68580" marT="0" marB="0"/>
                </a:tc>
                <a:tc>
                  <a:txBody>
                    <a:bodyPr/>
                    <a:lstStyle/>
                    <a:p>
                      <a:pPr algn="l">
                        <a:lnSpc>
                          <a:spcPct val="115000"/>
                        </a:lnSpc>
                        <a:spcAft>
                          <a:spcPts val="800"/>
                        </a:spcAft>
                      </a:pPr>
                      <a:r>
                        <a:rPr lang="it-IT" sz="1400" kern="100" dirty="0">
                          <a:effectLst/>
                          <a:latin typeface="+mn-lt"/>
                        </a:rPr>
                        <a:t>PACRI logo </a:t>
                      </a:r>
                      <a:r>
                        <a:rPr lang="it-IT" sz="1400" kern="100">
                          <a:effectLst/>
                          <a:latin typeface="+mn-lt"/>
                        </a:rPr>
                        <a:t>choice </a:t>
                      </a:r>
                      <a:r>
                        <a:rPr lang="en-US" sz="1400" b="1" i="1" kern="100" dirty="0">
                          <a:solidFill>
                            <a:srgbClr val="00B050"/>
                          </a:solidFill>
                          <a:effectLst/>
                          <a:latin typeface="+mn-lt"/>
                          <a:sym typeface="Wingdings" pitchFamily="2" charset="2"/>
                        </a:rPr>
                        <a:t> SLIDO</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14872928"/>
                  </a:ext>
                </a:extLst>
              </a:tr>
              <a:tr h="100203">
                <a:tc>
                  <a:txBody>
                    <a:bodyPr/>
                    <a:lstStyle/>
                    <a:p>
                      <a:pPr algn="l">
                        <a:lnSpc>
                          <a:spcPct val="115000"/>
                        </a:lnSpc>
                        <a:spcAft>
                          <a:spcPts val="800"/>
                        </a:spcAft>
                      </a:pPr>
                      <a:r>
                        <a:rPr lang="en-IT" sz="1800" kern="100" dirty="0">
                          <a:effectLst/>
                          <a:latin typeface="+mn-lt"/>
                          <a:ea typeface="DengXian" panose="02010600030101010101" pitchFamily="2" charset="-122"/>
                          <a:cs typeface="Times New Roman" panose="02020603050405020304" pitchFamily="18" charset="0"/>
                        </a:rPr>
                        <a:t>10</a:t>
                      </a:r>
                    </a:p>
                  </a:txBody>
                  <a:tcPr marL="68580" marR="68580" marT="0" marB="0"/>
                </a:tc>
                <a:tc>
                  <a:txBody>
                    <a:bodyPr/>
                    <a:lstStyle/>
                    <a:p>
                      <a:pPr algn="l">
                        <a:lnSpc>
                          <a:spcPct val="115000"/>
                        </a:lnSpc>
                        <a:spcAft>
                          <a:spcPts val="800"/>
                        </a:spcAft>
                      </a:pPr>
                      <a:r>
                        <a:rPr lang="en-IT" sz="1400" kern="100" dirty="0">
                          <a:effectLst/>
                          <a:latin typeface="+mn-lt"/>
                          <a:ea typeface="DengXian" panose="02010600030101010101" pitchFamily="2" charset="-122"/>
                          <a:cs typeface="Times New Roman" panose="02020603050405020304" pitchFamily="18" charset="0"/>
                        </a:rPr>
                        <a:t>-</a:t>
                      </a:r>
                    </a:p>
                  </a:txBody>
                  <a:tcPr marL="68580" marR="68580" marT="0" marB="0"/>
                </a:tc>
                <a:tc>
                  <a:txBody>
                    <a:bodyPr/>
                    <a:lstStyle/>
                    <a:p>
                      <a:pPr algn="l">
                        <a:lnSpc>
                          <a:spcPct val="115000"/>
                        </a:lnSpc>
                        <a:spcAft>
                          <a:spcPts val="800"/>
                        </a:spcAft>
                      </a:pPr>
                      <a:r>
                        <a:rPr lang="en-US" sz="1400" kern="100" dirty="0">
                          <a:solidFill>
                            <a:schemeClr val="dk1"/>
                          </a:solidFill>
                          <a:effectLst/>
                          <a:latin typeface="+mn-lt"/>
                          <a:ea typeface="+mn-ea"/>
                          <a:cs typeface="+mn-cs"/>
                        </a:rPr>
                        <a:t>Choice</a:t>
                      </a:r>
                      <a:r>
                        <a:rPr lang="en-US" sz="1800" dirty="0">
                          <a:solidFill>
                            <a:schemeClr val="dk1"/>
                          </a:solidFill>
                          <a:effectLst/>
                          <a:latin typeface="+mn-lt"/>
                          <a:ea typeface="+mn-ea"/>
                          <a:cs typeface="+mn-cs"/>
                        </a:rPr>
                        <a:t> </a:t>
                      </a:r>
                      <a:r>
                        <a:rPr lang="en-US" sz="1400" dirty="0">
                          <a:solidFill>
                            <a:schemeClr val="dk1"/>
                          </a:solidFill>
                          <a:effectLst/>
                          <a:latin typeface="+mn-lt"/>
                          <a:ea typeface="+mn-ea"/>
                          <a:cs typeface="+mn-cs"/>
                        </a:rPr>
                        <a:t>of location for 1st Annual Meeting</a:t>
                      </a:r>
                      <a:r>
                        <a:rPr lang="en-IT" sz="1400" dirty="0">
                          <a:effectLst/>
                        </a:rPr>
                        <a:t> </a:t>
                      </a:r>
                      <a:endParaRPr lang="en-IT" sz="1400" kern="100" dirty="0">
                        <a:effectLst/>
                        <a:latin typeface="+mn-lt"/>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61401673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latin typeface="+mn-lt"/>
              </a:rPr>
              <a:t>Disambiguation</a:t>
            </a:r>
            <a:endParaRPr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3</a:t>
            </a:fld>
            <a:endParaRPr lang="en-GB"/>
          </a:p>
        </p:txBody>
      </p:sp>
      <p:sp>
        <p:nvSpPr>
          <p:cNvPr id="8" name="Footer Placeholder 4">
            <a:extLst>
              <a:ext uri="{FF2B5EF4-FFF2-40B4-BE49-F238E27FC236}">
                <a16:creationId xmlns:a16="http://schemas.microsoft.com/office/drawing/2014/main" id="{AA298AA8-53CA-2C27-6061-73152C9417EF}"/>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graphicFrame>
        <p:nvGraphicFramePr>
          <p:cNvPr id="5" name="Table 4">
            <a:extLst>
              <a:ext uri="{FF2B5EF4-FFF2-40B4-BE49-F238E27FC236}">
                <a16:creationId xmlns:a16="http://schemas.microsoft.com/office/drawing/2014/main" id="{EBC23280-2DDC-5A1C-8DA8-912A77773BF9}"/>
              </a:ext>
            </a:extLst>
          </p:cNvPr>
          <p:cNvGraphicFramePr>
            <a:graphicFrameLocks noGrp="1"/>
          </p:cNvGraphicFramePr>
          <p:nvPr>
            <p:extLst>
              <p:ext uri="{D42A27DB-BD31-4B8C-83A1-F6EECF244321}">
                <p14:modId xmlns:p14="http://schemas.microsoft.com/office/powerpoint/2010/main" val="662132944"/>
              </p:ext>
            </p:extLst>
          </p:nvPr>
        </p:nvGraphicFramePr>
        <p:xfrm>
          <a:off x="376357" y="1772816"/>
          <a:ext cx="11305256" cy="3066712"/>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83864725"/>
                    </a:ext>
                  </a:extLst>
                </a:gridCol>
                <a:gridCol w="3456384">
                  <a:extLst>
                    <a:ext uri="{9D8B030D-6E8A-4147-A177-3AD203B41FA5}">
                      <a16:colId xmlns:a16="http://schemas.microsoft.com/office/drawing/2014/main" val="164920529"/>
                    </a:ext>
                  </a:extLst>
                </a:gridCol>
                <a:gridCol w="3240360">
                  <a:extLst>
                    <a:ext uri="{9D8B030D-6E8A-4147-A177-3AD203B41FA5}">
                      <a16:colId xmlns:a16="http://schemas.microsoft.com/office/drawing/2014/main" val="2902383507"/>
                    </a:ext>
                  </a:extLst>
                </a:gridCol>
                <a:gridCol w="2952328">
                  <a:extLst>
                    <a:ext uri="{9D8B030D-6E8A-4147-A177-3AD203B41FA5}">
                      <a16:colId xmlns:a16="http://schemas.microsoft.com/office/drawing/2014/main" val="3892287570"/>
                    </a:ext>
                  </a:extLst>
                </a:gridCol>
              </a:tblGrid>
              <a:tr h="887721">
                <a:tc>
                  <a:txBody>
                    <a:bodyPr/>
                    <a:lstStyle/>
                    <a:p>
                      <a:pPr>
                        <a:lnSpc>
                          <a:spcPct val="115000"/>
                        </a:lnSpc>
                        <a:spcAft>
                          <a:spcPts val="800"/>
                        </a:spcAft>
                        <a:tabLst>
                          <a:tab pos="2400300" algn="l"/>
                        </a:tabLst>
                      </a:pPr>
                      <a:r>
                        <a:rPr lang="en-US" sz="2000" kern="100" dirty="0">
                          <a:effectLst/>
                        </a:rPr>
                        <a:t>CA Article</a:t>
                      </a:r>
                      <a:endParaRPr lang="en-IT" sz="20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effectLst/>
                        </a:rPr>
                        <a:t>Term in PACRI Consortium Agreement</a:t>
                      </a:r>
                      <a:endParaRPr lang="en-IT" sz="20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a:effectLst/>
                        </a:rPr>
                        <a:t>Term in PACRI Proposal / Grant Agreement</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a:effectLst/>
                        </a:rPr>
                        <a:t>NOTE</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838510658"/>
                  </a:ext>
                </a:extLst>
              </a:tr>
              <a:tr h="430469">
                <a:tc rowSpan="4">
                  <a:txBody>
                    <a:bodyPr/>
                    <a:lstStyle/>
                    <a:p>
                      <a:pPr>
                        <a:lnSpc>
                          <a:spcPct val="115000"/>
                        </a:lnSpc>
                        <a:spcAft>
                          <a:spcPts val="800"/>
                        </a:spcAft>
                        <a:tabLst>
                          <a:tab pos="2400300" algn="l"/>
                        </a:tabLst>
                      </a:pPr>
                      <a:r>
                        <a:rPr lang="en-US" sz="2000" kern="100" dirty="0">
                          <a:effectLst/>
                        </a:rPr>
                        <a:t>6.1 – General structure</a:t>
                      </a:r>
                    </a:p>
                    <a:p>
                      <a:pPr>
                        <a:lnSpc>
                          <a:spcPct val="115000"/>
                        </a:lnSpc>
                        <a:spcAft>
                          <a:spcPts val="800"/>
                        </a:spcAft>
                        <a:tabLst>
                          <a:tab pos="2400300" algn="l"/>
                        </a:tabLst>
                      </a:pPr>
                      <a:r>
                        <a:rPr lang="en-US" sz="2000" kern="100" dirty="0">
                          <a:effectLst/>
                        </a:rPr>
                        <a:t> </a:t>
                      </a:r>
                    </a:p>
                    <a:p>
                      <a:pPr>
                        <a:lnSpc>
                          <a:spcPct val="115000"/>
                        </a:lnSpc>
                        <a:spcAft>
                          <a:spcPts val="800"/>
                        </a:spcAft>
                        <a:tabLst>
                          <a:tab pos="2400300" algn="l"/>
                        </a:tabLst>
                      </a:pPr>
                      <a:r>
                        <a:rPr lang="en-US" sz="2000" kern="100" dirty="0">
                          <a:effectLst/>
                        </a:rPr>
                        <a:t> </a:t>
                      </a:r>
                    </a:p>
                    <a:p>
                      <a:pPr>
                        <a:lnSpc>
                          <a:spcPct val="115000"/>
                        </a:lnSpc>
                        <a:spcAft>
                          <a:spcPts val="800"/>
                        </a:spcAft>
                        <a:tabLst>
                          <a:tab pos="2400300" algn="l"/>
                        </a:tabLst>
                      </a:pPr>
                      <a:r>
                        <a:rPr lang="en-US" sz="2000" kern="100" dirty="0">
                          <a:effectLst/>
                        </a:rPr>
                        <a:t> </a:t>
                      </a:r>
                      <a:endParaRPr lang="en-IT" sz="20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solidFill>
                            <a:srgbClr val="FF0000"/>
                          </a:solidFill>
                          <a:effectLst/>
                        </a:rPr>
                        <a:t>General Assembly</a:t>
                      </a:r>
                      <a:endParaRPr lang="en-IT" sz="20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a:effectLst/>
                        </a:rPr>
                        <a:t>Collaboration Board</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solidFill>
                            <a:srgbClr val="FF0000"/>
                          </a:solidFill>
                          <a:effectLst/>
                        </a:rPr>
                        <a:t>We will use GA</a:t>
                      </a:r>
                      <a:endParaRPr lang="en-IT" sz="20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57418580"/>
                  </a:ext>
                </a:extLst>
              </a:tr>
              <a:tr h="430469">
                <a:tc vMerge="1">
                  <a:txBody>
                    <a:bodyPr/>
                    <a:lstStyle/>
                    <a:p>
                      <a:endParaRPr/>
                    </a:p>
                  </a:txBody>
                  <a:tcPr marL="68580" marR="68580" marT="0" marB="0"/>
                </a:tc>
                <a:tc>
                  <a:txBody>
                    <a:bodyPr/>
                    <a:lstStyle/>
                    <a:p>
                      <a:pPr>
                        <a:lnSpc>
                          <a:spcPct val="115000"/>
                        </a:lnSpc>
                        <a:spcAft>
                          <a:spcPts val="800"/>
                        </a:spcAft>
                        <a:tabLst>
                          <a:tab pos="2400300" algn="l"/>
                        </a:tabLst>
                      </a:pPr>
                      <a:r>
                        <a:rPr lang="en-US" sz="2000" kern="100" dirty="0">
                          <a:solidFill>
                            <a:srgbClr val="FF0000"/>
                          </a:solidFill>
                          <a:effectLst/>
                        </a:rPr>
                        <a:t>Executive Board</a:t>
                      </a:r>
                      <a:endParaRPr lang="en-IT" sz="20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a:effectLst/>
                        </a:rPr>
                        <a:t>Project Office</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solidFill>
                            <a:srgbClr val="FF0000"/>
                          </a:solidFill>
                          <a:effectLst/>
                        </a:rPr>
                        <a:t>We will use EB</a:t>
                      </a:r>
                      <a:endParaRPr lang="en-IT" sz="20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90800575"/>
                  </a:ext>
                </a:extLst>
              </a:tr>
              <a:tr h="887584">
                <a:tc vMerge="1">
                  <a:txBody>
                    <a:bodyPr/>
                    <a:lstStyle/>
                    <a:p>
                      <a:endParaRPr/>
                    </a:p>
                  </a:txBody>
                  <a:tcPr marL="68580" marR="68580" marT="0" marB="0"/>
                </a:tc>
                <a:tc>
                  <a:txBody>
                    <a:bodyPr/>
                    <a:lstStyle/>
                    <a:p>
                      <a:pPr>
                        <a:lnSpc>
                          <a:spcPct val="115000"/>
                        </a:lnSpc>
                        <a:spcAft>
                          <a:spcPts val="800"/>
                        </a:spcAft>
                        <a:tabLst>
                          <a:tab pos="2400300" algn="l"/>
                        </a:tabLst>
                      </a:pPr>
                      <a:r>
                        <a:rPr lang="en-US" sz="2000" kern="100" dirty="0">
                          <a:effectLst/>
                        </a:rPr>
                        <a:t>Coordinator</a:t>
                      </a:r>
                      <a:endParaRPr lang="en-IT" sz="20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a:effectLst/>
                        </a:rPr>
                        <a:t>Coordinator</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effectLst/>
                        </a:rPr>
                        <a:t>Meaning Elettra – Sincrotrone Trieste </a:t>
                      </a:r>
                      <a:r>
                        <a:rPr lang="en-US" sz="2000" kern="100" dirty="0" err="1">
                          <a:effectLst/>
                        </a:rPr>
                        <a:t>S.C.p.A.</a:t>
                      </a:r>
                      <a:endParaRPr lang="en-IT" sz="20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01999386"/>
                  </a:ext>
                </a:extLst>
              </a:tr>
              <a:tr h="430469">
                <a:tc vMerge="1">
                  <a:txBody>
                    <a:bodyPr/>
                    <a:lstStyle/>
                    <a:p>
                      <a:endParaRPr dirty="0"/>
                    </a:p>
                  </a:txBody>
                  <a:tcPr marL="68580" marR="68580" marT="0" marB="0"/>
                </a:tc>
                <a:tc>
                  <a:txBody>
                    <a:bodyPr/>
                    <a:lstStyle/>
                    <a:p>
                      <a:pPr>
                        <a:lnSpc>
                          <a:spcPct val="115000"/>
                        </a:lnSpc>
                        <a:spcAft>
                          <a:spcPts val="800"/>
                        </a:spcAft>
                        <a:tabLst>
                          <a:tab pos="2400300" algn="l"/>
                        </a:tabLst>
                      </a:pPr>
                      <a:r>
                        <a:rPr lang="en-US" sz="2000" kern="100">
                          <a:effectLst/>
                        </a:rPr>
                        <a:t>External Expert Advisory Board</a:t>
                      </a:r>
                      <a:endParaRPr lang="en-IT" sz="2000" kern="100">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solidFill>
                            <a:srgbClr val="C00000"/>
                          </a:solidFill>
                          <a:effectLst/>
                        </a:rPr>
                        <a:t>Scientific Advisory Committee</a:t>
                      </a:r>
                      <a:endParaRPr lang="en-IT" sz="2000" kern="1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tc>
                  <a:txBody>
                    <a:bodyPr/>
                    <a:lstStyle/>
                    <a:p>
                      <a:pPr>
                        <a:lnSpc>
                          <a:spcPct val="115000"/>
                        </a:lnSpc>
                        <a:spcAft>
                          <a:spcPts val="800"/>
                        </a:spcAft>
                        <a:tabLst>
                          <a:tab pos="2400300" algn="l"/>
                        </a:tabLst>
                      </a:pPr>
                      <a:r>
                        <a:rPr lang="en-US" sz="2000" kern="100" dirty="0">
                          <a:solidFill>
                            <a:srgbClr val="C00000"/>
                          </a:solidFill>
                          <a:effectLst/>
                        </a:rPr>
                        <a:t>We will use SAC</a:t>
                      </a:r>
                      <a:endParaRPr lang="en-IT" sz="2000" kern="100" dirty="0">
                        <a:solidFill>
                          <a:srgbClr val="C00000"/>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46707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7C49D23-98A3-DA6F-2489-300EA98B74C0}"/>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1C7BCC1F-3C9E-B1EA-E942-32F9DF08E8F1}"/>
              </a:ext>
            </a:extLst>
          </p:cNvPr>
          <p:cNvSpPr>
            <a:spLocks noGrp="1"/>
          </p:cNvSpPr>
          <p:nvPr>
            <p:ph type="title"/>
          </p:nvPr>
        </p:nvSpPr>
        <p:spPr bwMode="auto"/>
        <p:txBody>
          <a:bodyPr/>
          <a:lstStyle/>
          <a:p>
            <a:pPr>
              <a:defRPr/>
            </a:pPr>
            <a:r>
              <a:rPr lang="en-GB" dirty="0"/>
              <a:t>General Assembly - Composition</a:t>
            </a:r>
          </a:p>
        </p:txBody>
      </p:sp>
      <p:sp>
        <p:nvSpPr>
          <p:cNvPr id="4" name="Slide Number Placeholder 3">
            <a:extLst>
              <a:ext uri="{FF2B5EF4-FFF2-40B4-BE49-F238E27FC236}">
                <a16:creationId xmlns:a16="http://schemas.microsoft.com/office/drawing/2014/main" id="{5D7E8161-17E4-C864-F551-E5A2FBE600FA}"/>
              </a:ext>
            </a:extLst>
          </p:cNvPr>
          <p:cNvSpPr>
            <a:spLocks noGrp="1"/>
          </p:cNvSpPr>
          <p:nvPr>
            <p:ph type="sldNum" sz="quarter" idx="12"/>
          </p:nvPr>
        </p:nvSpPr>
        <p:spPr bwMode="auto"/>
        <p:txBody>
          <a:bodyPr/>
          <a:lstStyle/>
          <a:p>
            <a:pPr>
              <a:defRPr/>
            </a:pPr>
            <a:fld id="{3A3A6714-3D1F-4857-9904-D935B84167FA}" type="slidenum">
              <a:rPr lang="en-GB"/>
              <a:t>4</a:t>
            </a:fld>
            <a:endParaRPr lang="en-GB"/>
          </a:p>
        </p:txBody>
      </p:sp>
      <p:sp>
        <p:nvSpPr>
          <p:cNvPr id="5" name="Footer Placeholder 4">
            <a:extLst>
              <a:ext uri="{FF2B5EF4-FFF2-40B4-BE49-F238E27FC236}">
                <a16:creationId xmlns:a16="http://schemas.microsoft.com/office/drawing/2014/main" id="{C67F44E4-9DDF-ECCF-C6B6-25A53769A3FC}"/>
              </a:ext>
            </a:extLst>
          </p:cNvPr>
          <p:cNvSpPr>
            <a:spLocks noGrp="1"/>
          </p:cNvSpPr>
          <p:nvPr>
            <p:ph type="ftr" sz="quarter" idx="13"/>
          </p:nvPr>
        </p:nvSpPr>
        <p:spPr bwMode="auto"/>
        <p:txBody>
          <a:bodyPr/>
          <a:lstStyle/>
          <a:p>
            <a:pPr algn="l">
              <a:defRPr/>
            </a:pPr>
            <a:r>
              <a:rPr lang="en-GB" dirty="0"/>
              <a:t>G. </a:t>
            </a:r>
            <a:r>
              <a:rPr lang="en-GB" dirty="0" err="1"/>
              <a:t>D’Auria</a:t>
            </a:r>
            <a:r>
              <a:rPr lang="en-GB" dirty="0"/>
              <a:t> - PACRI Kick-off meeting - Trieste 12-14 March 2025</a:t>
            </a:r>
            <a:endParaRPr dirty="0"/>
          </a:p>
        </p:txBody>
      </p:sp>
      <p:sp>
        <p:nvSpPr>
          <p:cNvPr id="7" name="Rettangolo 1">
            <a:extLst>
              <a:ext uri="{FF2B5EF4-FFF2-40B4-BE49-F238E27FC236}">
                <a16:creationId xmlns:a16="http://schemas.microsoft.com/office/drawing/2014/main" id="{344B21CA-9FAE-D625-1A17-60D8F683749A}"/>
              </a:ext>
            </a:extLst>
          </p:cNvPr>
          <p:cNvSpPr/>
          <p:nvPr/>
        </p:nvSpPr>
        <p:spPr bwMode="auto">
          <a:xfrm>
            <a:off x="206217" y="1169011"/>
            <a:ext cx="11866447" cy="461665"/>
          </a:xfrm>
          <a:prstGeom prst="rect">
            <a:avLst/>
          </a:prstGeom>
        </p:spPr>
        <p:txBody>
          <a:bodyPr wrap="square">
            <a:spAutoFit/>
          </a:bodyPr>
          <a:lstStyle/>
          <a:p>
            <a:pPr>
              <a:defRPr/>
            </a:pPr>
            <a:r>
              <a:rPr lang="en-GB" sz="2400" dirty="0">
                <a:sym typeface="Wingdings" pitchFamily="2" charset="2"/>
              </a:rPr>
              <a:t>1 representative per Beneficiary + 1 per Associated Partner + </a:t>
            </a:r>
            <a:r>
              <a:rPr lang="en-GB" sz="2400" dirty="0" err="1">
                <a:sym typeface="Wingdings" pitchFamily="2" charset="2"/>
              </a:rPr>
              <a:t>Proj</a:t>
            </a:r>
            <a:r>
              <a:rPr lang="en-GB" sz="2400" dirty="0">
                <a:sym typeface="Wingdings" pitchFamily="2" charset="2"/>
              </a:rPr>
              <a:t> Manager (w/o voting rights)</a:t>
            </a:r>
          </a:p>
        </p:txBody>
      </p:sp>
      <p:graphicFrame>
        <p:nvGraphicFramePr>
          <p:cNvPr id="2" name="Tabella 5">
            <a:extLst>
              <a:ext uri="{FF2B5EF4-FFF2-40B4-BE49-F238E27FC236}">
                <a16:creationId xmlns:a16="http://schemas.microsoft.com/office/drawing/2014/main" id="{754CA6F8-56A6-4ED1-CFD4-50D1CCEAAF7E}"/>
              </a:ext>
            </a:extLst>
          </p:cNvPr>
          <p:cNvGraphicFramePr>
            <a:graphicFrameLocks noGrp="1"/>
          </p:cNvGraphicFramePr>
          <p:nvPr>
            <p:extLst>
              <p:ext uri="{D42A27DB-BD31-4B8C-83A1-F6EECF244321}">
                <p14:modId xmlns:p14="http://schemas.microsoft.com/office/powerpoint/2010/main" val="666293662"/>
              </p:ext>
            </p:extLst>
          </p:nvPr>
        </p:nvGraphicFramePr>
        <p:xfrm>
          <a:off x="551384" y="1901778"/>
          <a:ext cx="4893368" cy="3440987"/>
        </p:xfrm>
        <a:graphic>
          <a:graphicData uri="http://schemas.openxmlformats.org/drawingml/2006/table">
            <a:tbl>
              <a:tblPr/>
              <a:tblGrid>
                <a:gridCol w="602724">
                  <a:extLst>
                    <a:ext uri="{9D8B030D-6E8A-4147-A177-3AD203B41FA5}">
                      <a16:colId xmlns:a16="http://schemas.microsoft.com/office/drawing/2014/main" val="20000"/>
                    </a:ext>
                  </a:extLst>
                </a:gridCol>
                <a:gridCol w="1773540">
                  <a:extLst>
                    <a:ext uri="{9D8B030D-6E8A-4147-A177-3AD203B41FA5}">
                      <a16:colId xmlns:a16="http://schemas.microsoft.com/office/drawing/2014/main" val="20002"/>
                    </a:ext>
                  </a:extLst>
                </a:gridCol>
                <a:gridCol w="2517104">
                  <a:extLst>
                    <a:ext uri="{9D8B030D-6E8A-4147-A177-3AD203B41FA5}">
                      <a16:colId xmlns:a16="http://schemas.microsoft.com/office/drawing/2014/main" val="116601320"/>
                    </a:ext>
                  </a:extLst>
                </a:gridCol>
              </a:tblGrid>
              <a:tr h="243999">
                <a:tc>
                  <a:txBody>
                    <a:bodyPr/>
                    <a:lstStyle/>
                    <a:p>
                      <a:pPr algn="ctr">
                        <a:defRPr/>
                      </a:pPr>
                      <a:r>
                        <a:rPr lang="it-IT" sz="1200" b="0" u="none" strike="noStrike" dirty="0"/>
                        <a:t>#</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1" u="none" strike="noStrike" dirty="0"/>
                        <a:t>Short Name</a:t>
                      </a:r>
                      <a:endParaRPr lang="it-IT" sz="1800" b="1" i="0" u="none" strike="noStrike" dirty="0">
                        <a:solidFill>
                          <a:srgbClr val="000000"/>
                        </a:solidFill>
                        <a:latin typeface="Calibri"/>
                      </a:endParaRPr>
                    </a:p>
                  </a:txBody>
                  <a:tcPr marL="4709" marR="4709" marT="4709" marB="0" anchor="ctr"/>
                </a:tc>
                <a:tc>
                  <a:txBody>
                    <a:bodyPr/>
                    <a:lstStyle/>
                    <a:p>
                      <a:pPr algn="ctr">
                        <a:defRPr/>
                      </a:pPr>
                      <a:r>
                        <a:rPr lang="it-IT" sz="1800" b="1" i="0" u="none" strike="noStrike" dirty="0">
                          <a:solidFill>
                            <a:srgbClr val="000000"/>
                          </a:solidFill>
                          <a:latin typeface="Calibri"/>
                        </a:rPr>
                        <a:t>GA delegate</a:t>
                      </a:r>
                    </a:p>
                  </a:txBody>
                  <a:tcPr marL="4709" marR="4709" marT="4709" marB="0" anchor="ctr"/>
                </a:tc>
                <a:extLst>
                  <a:ext uri="{0D108BD9-81ED-4DB2-BD59-A6C34878D82A}">
                    <a16:rowId xmlns:a16="http://schemas.microsoft.com/office/drawing/2014/main" val="10000"/>
                  </a:ext>
                </a:extLst>
              </a:tr>
              <a:tr h="238737">
                <a:tc>
                  <a:txBody>
                    <a:bodyPr/>
                    <a:lstStyle/>
                    <a:p>
                      <a:pPr algn="ctr">
                        <a:defRPr/>
                      </a:pPr>
                      <a:r>
                        <a:rPr lang="it-IT" sz="1200" b="0" u="none" strike="noStrike"/>
                        <a:t>1</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ELETTRA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G. D’Auria (C. Masciovecchio)</a:t>
                      </a:r>
                    </a:p>
                  </a:txBody>
                  <a:tcPr marL="4709" marR="4709" marT="4709" marB="0" anchor="ctr"/>
                </a:tc>
                <a:extLst>
                  <a:ext uri="{0D108BD9-81ED-4DB2-BD59-A6C34878D82A}">
                    <a16:rowId xmlns:a16="http://schemas.microsoft.com/office/drawing/2014/main" val="10001"/>
                  </a:ext>
                </a:extLst>
              </a:tr>
              <a:tr h="238737">
                <a:tc>
                  <a:txBody>
                    <a:bodyPr/>
                    <a:lstStyle/>
                    <a:p>
                      <a:pPr algn="ctr">
                        <a:defRPr/>
                      </a:pPr>
                      <a:r>
                        <a:rPr lang="it-IT" sz="1200" b="0" u="none" strike="noStrike"/>
                        <a:t>2</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CERN – 1&amp;3</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Calibri"/>
                        </a:rPr>
                        <a:t>N. </a:t>
                      </a:r>
                      <a:r>
                        <a:rPr lang="it-IT" sz="1200" b="0" i="0" u="none" strike="noStrike" dirty="0" err="1">
                          <a:solidFill>
                            <a:srgbClr val="000000"/>
                          </a:solidFill>
                          <a:highlight>
                            <a:srgbClr val="00FFFF"/>
                          </a:highlight>
                          <a:latin typeface="Calibri"/>
                        </a:rPr>
                        <a:t>Catalan-Lasheras</a:t>
                      </a:r>
                      <a:endParaRPr lang="it-IT" sz="12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02"/>
                  </a:ext>
                </a:extLst>
              </a:tr>
              <a:tr h="238737">
                <a:tc>
                  <a:txBody>
                    <a:bodyPr/>
                    <a:lstStyle/>
                    <a:p>
                      <a:pPr algn="ctr">
                        <a:defRPr/>
                      </a:pPr>
                      <a:r>
                        <a:rPr lang="it-IT" sz="1200" b="0" u="none" strike="noStrike"/>
                        <a:t>3</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INFN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M. Ferrario</a:t>
                      </a:r>
                    </a:p>
                  </a:txBody>
                  <a:tcPr marL="4709" marR="4709" marT="4709" marB="0" anchor="ctr"/>
                </a:tc>
                <a:extLst>
                  <a:ext uri="{0D108BD9-81ED-4DB2-BD59-A6C34878D82A}">
                    <a16:rowId xmlns:a16="http://schemas.microsoft.com/office/drawing/2014/main" val="10003"/>
                  </a:ext>
                </a:extLst>
              </a:tr>
              <a:tr h="238737">
                <a:tc>
                  <a:txBody>
                    <a:bodyPr/>
                    <a:lstStyle/>
                    <a:p>
                      <a:pPr algn="ctr">
                        <a:defRPr/>
                      </a:pPr>
                      <a:r>
                        <a:rPr lang="it-IT" sz="1200" b="0" u="none" strike="noStrike"/>
                        <a:t>4</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ULIV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C. </a:t>
                      </a:r>
                      <a:r>
                        <a:rPr lang="it-IT" sz="1200" b="0" i="0" u="none" strike="noStrike" dirty="0" err="1">
                          <a:solidFill>
                            <a:srgbClr val="000000"/>
                          </a:solidFill>
                          <a:latin typeface="Calibri"/>
                        </a:rPr>
                        <a:t>Welsch</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04"/>
                  </a:ext>
                </a:extLst>
              </a:tr>
              <a:tr h="238737">
                <a:tc>
                  <a:txBody>
                    <a:bodyPr/>
                    <a:lstStyle/>
                    <a:p>
                      <a:pPr algn="ctr">
                        <a:defRPr/>
                      </a:pPr>
                      <a:r>
                        <a:rPr lang="it-IT" sz="1200" b="0" u="none" strike="noStrike"/>
                        <a:t>5</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THALES AVS - 3</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Calibri"/>
                        </a:rPr>
                        <a:t>Y. </a:t>
                      </a:r>
                      <a:r>
                        <a:rPr lang="it-IT" sz="1200" b="0" i="0" u="none" strike="noStrike" dirty="0" err="1">
                          <a:solidFill>
                            <a:srgbClr val="000000"/>
                          </a:solidFill>
                          <a:highlight>
                            <a:srgbClr val="00FFFF"/>
                          </a:highlight>
                          <a:latin typeface="Calibri"/>
                        </a:rPr>
                        <a:t>Jaballi</a:t>
                      </a:r>
                      <a:endParaRPr lang="it-IT" sz="12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05"/>
                  </a:ext>
                </a:extLst>
              </a:tr>
              <a:tr h="238737">
                <a:tc>
                  <a:txBody>
                    <a:bodyPr/>
                    <a:lstStyle/>
                    <a:p>
                      <a:pPr algn="ctr">
                        <a:defRPr/>
                      </a:pPr>
                      <a:r>
                        <a:rPr lang="it-IT" sz="1200" b="0" u="none" strike="noStrike"/>
                        <a:t>6</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SCANDINOVA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M. Lindholm</a:t>
                      </a:r>
                    </a:p>
                  </a:txBody>
                  <a:tcPr marL="4709" marR="4709" marT="4709" marB="0" anchor="ctr"/>
                </a:tc>
                <a:extLst>
                  <a:ext uri="{0D108BD9-81ED-4DB2-BD59-A6C34878D82A}">
                    <a16:rowId xmlns:a16="http://schemas.microsoft.com/office/drawing/2014/main" val="10006"/>
                  </a:ext>
                </a:extLst>
              </a:tr>
              <a:tr h="238737">
                <a:tc>
                  <a:txBody>
                    <a:bodyPr/>
                    <a:lstStyle/>
                    <a:p>
                      <a:pPr algn="ctr">
                        <a:defRPr/>
                      </a:pPr>
                      <a:r>
                        <a:rPr lang="it-IT" sz="1200" b="0" u="none" strike="noStrike"/>
                        <a:t>7</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VDL ETG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chemeClr val="tx1"/>
                          </a:solidFill>
                          <a:latin typeface="Calibri"/>
                        </a:rPr>
                        <a:t>M. Jansen</a:t>
                      </a:r>
                    </a:p>
                  </a:txBody>
                  <a:tcPr marL="4709" marR="4709" marT="4709" marB="0" anchor="ctr"/>
                </a:tc>
                <a:extLst>
                  <a:ext uri="{0D108BD9-81ED-4DB2-BD59-A6C34878D82A}">
                    <a16:rowId xmlns:a16="http://schemas.microsoft.com/office/drawing/2014/main" val="10007"/>
                  </a:ext>
                </a:extLst>
              </a:tr>
              <a:tr h="297114">
                <a:tc>
                  <a:txBody>
                    <a:bodyPr/>
                    <a:lstStyle/>
                    <a:p>
                      <a:pPr algn="ctr">
                        <a:defRPr/>
                      </a:pPr>
                      <a:r>
                        <a:rPr lang="it-IT" sz="1200" b="0" u="none" strike="noStrike"/>
                        <a:t>8</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COMEB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Calibri"/>
                        </a:rPr>
                        <a:t>M. Machado</a:t>
                      </a:r>
                    </a:p>
                  </a:txBody>
                  <a:tcPr marL="4709" marR="4709" marT="4709" marB="0" anchor="ctr"/>
                </a:tc>
                <a:extLst>
                  <a:ext uri="{0D108BD9-81ED-4DB2-BD59-A6C34878D82A}">
                    <a16:rowId xmlns:a16="http://schemas.microsoft.com/office/drawing/2014/main" val="10008"/>
                  </a:ext>
                </a:extLst>
              </a:tr>
              <a:tr h="238737">
                <a:tc>
                  <a:txBody>
                    <a:bodyPr/>
                    <a:lstStyle/>
                    <a:p>
                      <a:pPr algn="ctr">
                        <a:defRPr/>
                      </a:pPr>
                      <a:r>
                        <a:rPr lang="it-IT" sz="1200" b="0" u="none" strike="noStrike"/>
                        <a:t>9</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UKRI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chemeClr val="tx1"/>
                          </a:solidFill>
                          <a:latin typeface="Calibri"/>
                        </a:rPr>
                        <a:t>M.S. De Vido</a:t>
                      </a:r>
                    </a:p>
                  </a:txBody>
                  <a:tcPr marL="4709" marR="4709" marT="4709" marB="0" anchor="ctr"/>
                </a:tc>
                <a:extLst>
                  <a:ext uri="{0D108BD9-81ED-4DB2-BD59-A6C34878D82A}">
                    <a16:rowId xmlns:a16="http://schemas.microsoft.com/office/drawing/2014/main" val="10009"/>
                  </a:ext>
                </a:extLst>
              </a:tr>
              <a:tr h="238737">
                <a:tc>
                  <a:txBody>
                    <a:bodyPr/>
                    <a:lstStyle/>
                    <a:p>
                      <a:pPr algn="ctr">
                        <a:defRPr/>
                      </a:pPr>
                      <a:r>
                        <a:rPr lang="it-IT" sz="1200" b="0" u="none" strike="noStrike"/>
                        <a:t>10</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CNR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L. A. Gizzi</a:t>
                      </a:r>
                    </a:p>
                  </a:txBody>
                  <a:tcPr marL="4709" marR="4709" marT="4709" marB="0" anchor="ctr"/>
                </a:tc>
                <a:extLst>
                  <a:ext uri="{0D108BD9-81ED-4DB2-BD59-A6C34878D82A}">
                    <a16:rowId xmlns:a16="http://schemas.microsoft.com/office/drawing/2014/main" val="10010"/>
                  </a:ext>
                </a:extLst>
              </a:tr>
              <a:tr h="238737">
                <a:tc>
                  <a:txBody>
                    <a:bodyPr/>
                    <a:lstStyle/>
                    <a:p>
                      <a:pPr algn="ctr">
                        <a:defRPr/>
                      </a:pPr>
                      <a:r>
                        <a:rPr lang="it-IT" sz="1200" b="0" u="none" strike="noStrike"/>
                        <a:t>11</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ELI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A. Weeks</a:t>
                      </a:r>
                    </a:p>
                  </a:txBody>
                  <a:tcPr marL="4709" marR="4709" marT="4709" marB="0" anchor="ctr"/>
                </a:tc>
                <a:extLst>
                  <a:ext uri="{0D108BD9-81ED-4DB2-BD59-A6C34878D82A}">
                    <a16:rowId xmlns:a16="http://schemas.microsoft.com/office/drawing/2014/main" val="10011"/>
                  </a:ext>
                </a:extLst>
              </a:tr>
              <a:tr h="238737">
                <a:tc>
                  <a:txBody>
                    <a:bodyPr/>
                    <a:lstStyle/>
                    <a:p>
                      <a:pPr algn="ctr">
                        <a:defRPr/>
                      </a:pPr>
                      <a:r>
                        <a:rPr lang="it-IT" sz="1200" b="0" u="none" strike="noStrike"/>
                        <a:t>12</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CNRS - 3</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chemeClr val="tx1"/>
                          </a:solidFill>
                          <a:highlight>
                            <a:srgbClr val="00FFFF"/>
                          </a:highlight>
                          <a:latin typeface="Calibri"/>
                        </a:rPr>
                        <a:t>B. Cros</a:t>
                      </a:r>
                    </a:p>
                  </a:txBody>
                  <a:tcPr marL="4709" marR="4709" marT="4709" marB="0" anchor="ctr"/>
                </a:tc>
                <a:extLst>
                  <a:ext uri="{0D108BD9-81ED-4DB2-BD59-A6C34878D82A}">
                    <a16:rowId xmlns:a16="http://schemas.microsoft.com/office/drawing/2014/main" val="10012"/>
                  </a:ext>
                </a:extLst>
              </a:tr>
              <a:tr h="238737">
                <a:tc>
                  <a:txBody>
                    <a:bodyPr/>
                    <a:lstStyle/>
                    <a:p>
                      <a:pPr algn="ctr">
                        <a:defRPr/>
                      </a:pPr>
                      <a:r>
                        <a:rPr lang="it-IT" sz="1200" b="0" u="none" strike="noStrike"/>
                        <a:t>13</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THALES LAS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en-GB" sz="1200" b="0" i="0" u="none" strike="noStrike" dirty="0">
                          <a:solidFill>
                            <a:srgbClr val="000000"/>
                          </a:solidFill>
                          <a:highlight>
                            <a:srgbClr val="00FFFF"/>
                          </a:highlight>
                          <a:latin typeface="Calibri"/>
                          <a:ea typeface="+mn-ea"/>
                          <a:cs typeface="+mn-cs"/>
                        </a:rPr>
                        <a:t>C. Simon-Boisson</a:t>
                      </a:r>
                      <a:endParaRPr lang="it-IT" sz="1200" b="0" i="0" u="none" strike="noStrike" dirty="0">
                        <a:solidFill>
                          <a:srgbClr val="000000"/>
                        </a:solidFill>
                        <a:highlight>
                          <a:srgbClr val="00FFFF"/>
                        </a:highlight>
                        <a:latin typeface="Calibri"/>
                        <a:ea typeface="+mn-ea"/>
                        <a:cs typeface="+mn-cs"/>
                      </a:endParaRPr>
                    </a:p>
                  </a:txBody>
                  <a:tcPr marL="4709" marR="4709" marT="4709" marB="0" anchor="ctr"/>
                </a:tc>
                <a:extLst>
                  <a:ext uri="{0D108BD9-81ED-4DB2-BD59-A6C34878D82A}">
                    <a16:rowId xmlns:a16="http://schemas.microsoft.com/office/drawing/2014/main" val="10013"/>
                  </a:ext>
                </a:extLst>
              </a:tr>
            </a:tbl>
          </a:graphicData>
        </a:graphic>
      </p:graphicFrame>
      <p:graphicFrame>
        <p:nvGraphicFramePr>
          <p:cNvPr id="11" name="Tabella 5">
            <a:extLst>
              <a:ext uri="{FF2B5EF4-FFF2-40B4-BE49-F238E27FC236}">
                <a16:creationId xmlns:a16="http://schemas.microsoft.com/office/drawing/2014/main" id="{76A2997D-43C0-3056-F64F-E96F3EB0EDE9}"/>
              </a:ext>
            </a:extLst>
          </p:cNvPr>
          <p:cNvGraphicFramePr>
            <a:graphicFrameLocks noGrp="1"/>
          </p:cNvGraphicFramePr>
          <p:nvPr>
            <p:extLst>
              <p:ext uri="{D42A27DB-BD31-4B8C-83A1-F6EECF244321}">
                <p14:modId xmlns:p14="http://schemas.microsoft.com/office/powerpoint/2010/main" val="841011200"/>
              </p:ext>
            </p:extLst>
          </p:nvPr>
        </p:nvGraphicFramePr>
        <p:xfrm>
          <a:off x="6168008" y="1896104"/>
          <a:ext cx="4893368" cy="3442792"/>
        </p:xfrm>
        <a:graphic>
          <a:graphicData uri="http://schemas.openxmlformats.org/drawingml/2006/table">
            <a:tbl>
              <a:tblPr/>
              <a:tblGrid>
                <a:gridCol w="602724">
                  <a:extLst>
                    <a:ext uri="{9D8B030D-6E8A-4147-A177-3AD203B41FA5}">
                      <a16:colId xmlns:a16="http://schemas.microsoft.com/office/drawing/2014/main" val="20000"/>
                    </a:ext>
                  </a:extLst>
                </a:gridCol>
                <a:gridCol w="1629524">
                  <a:extLst>
                    <a:ext uri="{9D8B030D-6E8A-4147-A177-3AD203B41FA5}">
                      <a16:colId xmlns:a16="http://schemas.microsoft.com/office/drawing/2014/main" val="20002"/>
                    </a:ext>
                  </a:extLst>
                </a:gridCol>
                <a:gridCol w="2661120">
                  <a:extLst>
                    <a:ext uri="{9D8B030D-6E8A-4147-A177-3AD203B41FA5}">
                      <a16:colId xmlns:a16="http://schemas.microsoft.com/office/drawing/2014/main" val="116601320"/>
                    </a:ext>
                  </a:extLst>
                </a:gridCol>
              </a:tblGrid>
              <a:tr h="243999">
                <a:tc>
                  <a:txBody>
                    <a:bodyPr/>
                    <a:lstStyle/>
                    <a:p>
                      <a:pPr algn="ctr">
                        <a:defRPr/>
                      </a:pPr>
                      <a:r>
                        <a:rPr lang="it-IT" sz="1200" b="0" u="none" strike="noStrike" dirty="0"/>
                        <a:t>#</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800" b="1" u="none" strike="noStrike" dirty="0"/>
                        <a:t>Short Name</a:t>
                      </a:r>
                      <a:endParaRPr lang="it-IT" sz="1800" b="1" i="0" u="none" strike="noStrike" dirty="0">
                        <a:solidFill>
                          <a:srgbClr val="000000"/>
                        </a:solidFill>
                        <a:latin typeface="Calibri"/>
                      </a:endParaRPr>
                    </a:p>
                  </a:txBody>
                  <a:tcPr marL="4709" marR="4709" marT="4709" marB="0" anchor="ctr"/>
                </a:tc>
                <a:tc>
                  <a:txBody>
                    <a:bodyPr/>
                    <a:lstStyle/>
                    <a:p>
                      <a:pPr algn="ctr">
                        <a:defRPr/>
                      </a:pPr>
                      <a:r>
                        <a:rPr lang="it-IT" sz="1800" b="1" i="0" u="none" strike="noStrike" dirty="0">
                          <a:solidFill>
                            <a:srgbClr val="000000"/>
                          </a:solidFill>
                          <a:latin typeface="Calibri"/>
                        </a:rPr>
                        <a:t>GA delegate</a:t>
                      </a:r>
                    </a:p>
                  </a:txBody>
                  <a:tcPr marL="4709" marR="4709" marT="4709" marB="0" anchor="ctr"/>
                </a:tc>
                <a:extLst>
                  <a:ext uri="{0D108BD9-81ED-4DB2-BD59-A6C34878D82A}">
                    <a16:rowId xmlns:a16="http://schemas.microsoft.com/office/drawing/2014/main" val="10000"/>
                  </a:ext>
                </a:extLst>
              </a:tr>
              <a:tr h="238737">
                <a:tc>
                  <a:txBody>
                    <a:bodyPr/>
                    <a:lstStyle/>
                    <a:p>
                      <a:pPr algn="ctr">
                        <a:defRPr/>
                      </a:pPr>
                      <a:r>
                        <a:rPr lang="it-IT" sz="1200" b="0" u="none" strike="noStrike" dirty="0"/>
                        <a:t>14</a:t>
                      </a:r>
                      <a:endParaRPr lang="it-IT" sz="1200" b="0" i="0" u="none" strike="noStrike" dirty="0">
                        <a:solidFill>
                          <a:srgbClr val="000000"/>
                        </a:solidFill>
                        <a:latin typeface="Calibri"/>
                      </a:endParaRPr>
                    </a:p>
                  </a:txBody>
                  <a:tcPr marL="4709" marR="4709" marT="4709" marB="0" anchor="ctr"/>
                </a:tc>
                <a:tc>
                  <a:txBody>
                    <a:bodyPr/>
                    <a:lstStyle/>
                    <a:p>
                      <a:pPr algn="ctr">
                        <a:lnSpc>
                          <a:spcPct val="100000"/>
                        </a:lnSpc>
                        <a:defRPr/>
                      </a:pPr>
                      <a:r>
                        <a:rPr lang="it-IT" sz="1200" b="0" u="none" strike="noStrike" dirty="0"/>
                        <a:t>AMPLITUDE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A. </a:t>
                      </a:r>
                      <a:r>
                        <a:rPr lang="it-IT" sz="1200" b="0" i="0" u="none" strike="noStrike" dirty="0" err="1">
                          <a:solidFill>
                            <a:srgbClr val="000000"/>
                          </a:solidFill>
                          <a:latin typeface="Calibri"/>
                        </a:rPr>
                        <a:t>Courjaud</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01"/>
                  </a:ext>
                </a:extLst>
              </a:tr>
              <a:tr h="238737">
                <a:tc>
                  <a:txBody>
                    <a:bodyPr/>
                    <a:lstStyle/>
                    <a:p>
                      <a:pPr algn="ctr">
                        <a:defRPr/>
                      </a:pPr>
                      <a:r>
                        <a:rPr lang="it-IT" sz="1200" b="0" u="none" strike="noStrike" dirty="0"/>
                        <a:t>15</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solidFill>
                            <a:schemeClr val="tx1"/>
                          </a:solidFill>
                          <a:latin typeface="+mn-lt"/>
                          <a:ea typeface="+mn-ea"/>
                          <a:cs typeface="+mn-cs"/>
                        </a:rPr>
                        <a:t>CLPU - 3</a:t>
                      </a:r>
                    </a:p>
                  </a:txBody>
                  <a:tcPr marL="4709" marR="4709" marT="4709" marB="0" anchor="ctr"/>
                </a:tc>
                <a:tc>
                  <a:txBody>
                    <a:bodyPr/>
                    <a:lstStyle/>
                    <a:p>
                      <a:pPr algn="ctr">
                        <a:defRPr/>
                      </a:pPr>
                      <a:r>
                        <a:rPr lang="it-IT" sz="1200" b="0" i="0" u="none" strike="noStrike" dirty="0">
                          <a:solidFill>
                            <a:srgbClr val="000000"/>
                          </a:solidFill>
                          <a:latin typeface="Calibri"/>
                        </a:rPr>
                        <a:t>M. Rico (G. </a:t>
                      </a:r>
                      <a:r>
                        <a:rPr lang="it-IT" sz="1200" b="0" i="0" u="none" strike="noStrike">
                          <a:solidFill>
                            <a:srgbClr val="000000"/>
                          </a:solidFill>
                          <a:latin typeface="Calibri"/>
                        </a:rPr>
                        <a:t>Gatti)</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02"/>
                  </a:ext>
                </a:extLst>
              </a:tr>
              <a:tr h="238737">
                <a:tc>
                  <a:txBody>
                    <a:bodyPr/>
                    <a:lstStyle/>
                    <a:p>
                      <a:pPr algn="ctr">
                        <a:defRPr/>
                      </a:pPr>
                      <a:r>
                        <a:rPr lang="it-IT" sz="1200" b="0" u="none" strike="noStrike" dirty="0"/>
                        <a:t>16</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solidFill>
                            <a:schemeClr val="tx1"/>
                          </a:solidFill>
                          <a:latin typeface="+mn-lt"/>
                          <a:ea typeface="+mn-ea"/>
                          <a:cs typeface="+mn-cs"/>
                        </a:rPr>
                        <a:t>FBH - 3</a:t>
                      </a:r>
                    </a:p>
                  </a:txBody>
                  <a:tcPr marL="4709" marR="4709" marT="4709" marB="0" anchor="ctr"/>
                </a:tc>
                <a:tc>
                  <a:txBody>
                    <a:bodyPr/>
                    <a:lstStyle/>
                    <a:p>
                      <a:pPr algn="ctr">
                        <a:defRPr/>
                      </a:pPr>
                      <a:r>
                        <a:rPr lang="it-IT" sz="1200" b="0" i="0" u="none" strike="noStrike" dirty="0">
                          <a:solidFill>
                            <a:srgbClr val="000000"/>
                          </a:solidFill>
                          <a:latin typeface="Calibri"/>
                        </a:rPr>
                        <a:t>N. Lobo </a:t>
                      </a:r>
                      <a:r>
                        <a:rPr lang="it-IT" sz="1200" b="0" i="0" u="none" strike="noStrike" dirty="0" err="1">
                          <a:solidFill>
                            <a:srgbClr val="000000"/>
                          </a:solidFill>
                          <a:latin typeface="Calibri"/>
                        </a:rPr>
                        <a:t>Ploch</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03"/>
                  </a:ext>
                </a:extLst>
              </a:tr>
              <a:tr h="238737">
                <a:tc>
                  <a:txBody>
                    <a:bodyPr/>
                    <a:lstStyle/>
                    <a:p>
                      <a:pPr algn="ctr">
                        <a:defRPr/>
                      </a:pPr>
                      <a:r>
                        <a:rPr lang="it-IT" sz="1200" b="0" u="none" strike="noStrike" dirty="0"/>
                        <a:t>17</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solidFill>
                            <a:schemeClr val="tx1"/>
                          </a:solidFill>
                          <a:highlight>
                            <a:srgbClr val="00FFFF"/>
                          </a:highlight>
                          <a:latin typeface="+mn-lt"/>
                          <a:ea typeface="+mn-ea"/>
                          <a:cs typeface="+mn-cs"/>
                        </a:rPr>
                        <a:t>IST - 3</a:t>
                      </a:r>
                    </a:p>
                  </a:txBody>
                  <a:tcPr marL="4709" marR="4709" marT="4709" marB="0" anchor="ctr"/>
                </a:tc>
                <a:tc>
                  <a:txBody>
                    <a:bodyPr/>
                    <a:lstStyle/>
                    <a:p>
                      <a:pPr algn="ctr">
                        <a:defRPr/>
                      </a:pPr>
                      <a:r>
                        <a:rPr lang="it-IT" sz="1200" b="0" i="0" u="none" strike="noStrike" dirty="0" err="1">
                          <a:solidFill>
                            <a:srgbClr val="000000"/>
                          </a:solidFill>
                          <a:highlight>
                            <a:srgbClr val="00FFFF"/>
                          </a:highlight>
                          <a:latin typeface="Calibri"/>
                        </a:rPr>
                        <a:t>J</a:t>
                      </a:r>
                      <a:r>
                        <a:rPr lang="it-IT" sz="1200" b="0" i="0" u="none" strike="noStrike" dirty="0">
                          <a:solidFill>
                            <a:srgbClr val="000000"/>
                          </a:solidFill>
                          <a:highlight>
                            <a:srgbClr val="00FFFF"/>
                          </a:highlight>
                          <a:latin typeface="Calibri"/>
                        </a:rPr>
                        <a:t>. Vieira</a:t>
                      </a:r>
                    </a:p>
                  </a:txBody>
                  <a:tcPr marL="4709" marR="4709" marT="4709" marB="0" anchor="ctr"/>
                </a:tc>
                <a:extLst>
                  <a:ext uri="{0D108BD9-81ED-4DB2-BD59-A6C34878D82A}">
                    <a16:rowId xmlns:a16="http://schemas.microsoft.com/office/drawing/2014/main" val="10004"/>
                  </a:ext>
                </a:extLst>
              </a:tr>
              <a:tr h="298919">
                <a:tc>
                  <a:txBody>
                    <a:bodyPr/>
                    <a:lstStyle/>
                    <a:p>
                      <a:pPr algn="ctr">
                        <a:defRPr/>
                      </a:pPr>
                      <a:r>
                        <a:rPr lang="it-IT" sz="1200" b="0" u="none" strike="noStrike" dirty="0"/>
                        <a:t>18</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UROM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Calibri"/>
                        </a:rPr>
                        <a:t>E. </a:t>
                      </a:r>
                      <a:r>
                        <a:rPr lang="it-IT" sz="1200" b="0" i="0" u="none" strike="noStrike" dirty="0" err="1">
                          <a:solidFill>
                            <a:srgbClr val="000000"/>
                          </a:solidFill>
                          <a:highlight>
                            <a:srgbClr val="00FFFF"/>
                          </a:highlight>
                          <a:latin typeface="Calibri"/>
                        </a:rPr>
                        <a:t>Chiadroni</a:t>
                      </a:r>
                      <a:endParaRPr lang="it-IT" sz="12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05"/>
                  </a:ext>
                </a:extLst>
              </a:tr>
              <a:tr h="238737">
                <a:tc>
                  <a:txBody>
                    <a:bodyPr/>
                    <a:lstStyle/>
                    <a:p>
                      <a:pPr algn="ctr">
                        <a:defRPr/>
                      </a:pPr>
                      <a:r>
                        <a:rPr lang="it-IT" sz="1200" b="0" u="none" strike="noStrike"/>
                        <a:t>19</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UDUS - 3</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a:solidFill>
                            <a:srgbClr val="000000"/>
                          </a:solidFill>
                          <a:latin typeface="Calibri"/>
                        </a:rPr>
                        <a:t>T. </a:t>
                      </a:r>
                      <a:r>
                        <a:rPr lang="it-IT" sz="1200" b="0" i="0" u="none" strike="noStrike" dirty="0" err="1">
                          <a:solidFill>
                            <a:srgbClr val="000000"/>
                          </a:solidFill>
                          <a:latin typeface="Calibri"/>
                        </a:rPr>
                        <a:t>Heinemann</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06"/>
                  </a:ext>
                </a:extLst>
              </a:tr>
              <a:tr h="238737">
                <a:tc>
                  <a:txBody>
                    <a:bodyPr/>
                    <a:lstStyle/>
                    <a:p>
                      <a:pPr algn="ctr">
                        <a:defRPr/>
                      </a:pPr>
                      <a:r>
                        <a:rPr lang="it-IT" sz="1200" b="0" u="none" strike="noStrike"/>
                        <a:t>20</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DESY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mn-lt"/>
                        </a:rPr>
                        <a:t>M. </a:t>
                      </a:r>
                      <a:r>
                        <a:rPr lang="it-IT" sz="1200" b="0" i="0" u="none" strike="noStrike" dirty="0" err="1">
                          <a:solidFill>
                            <a:srgbClr val="000000"/>
                          </a:solidFill>
                          <a:highlight>
                            <a:srgbClr val="00FFFF"/>
                          </a:highlight>
                          <a:latin typeface="+mn-lt"/>
                        </a:rPr>
                        <a:t>Thevenet</a:t>
                      </a:r>
                      <a:endParaRPr lang="it-IT" sz="12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07"/>
                  </a:ext>
                </a:extLst>
              </a:tr>
              <a:tr h="238737">
                <a:tc>
                  <a:txBody>
                    <a:bodyPr/>
                    <a:lstStyle/>
                    <a:p>
                      <a:pPr algn="ctr">
                        <a:defRPr/>
                      </a:pPr>
                      <a:r>
                        <a:rPr lang="it-IT" sz="1200" b="0" u="none" strike="noStrike">
                          <a:highlight>
                            <a:srgbClr val="FFFF00"/>
                          </a:highlight>
                        </a:rPr>
                        <a:t>21</a:t>
                      </a:r>
                      <a:endParaRPr lang="it-IT" sz="1200" b="0" i="0" u="none" strike="noStrike">
                        <a:solidFill>
                          <a:srgbClr val="000000"/>
                        </a:solidFill>
                        <a:highlight>
                          <a:srgbClr val="FFFF00"/>
                        </a:highlight>
                        <a:latin typeface="Calibri"/>
                      </a:endParaRPr>
                    </a:p>
                  </a:txBody>
                  <a:tcPr marL="4709" marR="4709" marT="4709" marB="0" anchor="ctr"/>
                </a:tc>
                <a:tc>
                  <a:txBody>
                    <a:bodyPr/>
                    <a:lstStyle/>
                    <a:p>
                      <a:pPr algn="ctr">
                        <a:defRPr/>
                      </a:pPr>
                      <a:r>
                        <a:rPr lang="it-IT" sz="1200" b="0" u="none" strike="noStrike" dirty="0">
                          <a:highlight>
                            <a:srgbClr val="FFFF00"/>
                          </a:highlight>
                        </a:rPr>
                        <a:t>UOXF</a:t>
                      </a:r>
                      <a:endParaRPr lang="it-IT" sz="1200" b="0" i="0" u="none" strike="noStrike" dirty="0">
                        <a:solidFill>
                          <a:srgbClr val="000000"/>
                        </a:solidFill>
                        <a:highlight>
                          <a:srgbClr val="FFFF00"/>
                        </a:highlight>
                        <a:latin typeface="Calibri"/>
                      </a:endParaRPr>
                    </a:p>
                  </a:txBody>
                  <a:tcPr marL="4709" marR="4709" marT="4709" marB="0"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200" b="0" i="0" u="none" strike="noStrike" dirty="0">
                          <a:solidFill>
                            <a:schemeClr val="tx1"/>
                          </a:solidFill>
                          <a:highlight>
                            <a:srgbClr val="FFFF00"/>
                          </a:highlight>
                          <a:latin typeface="+mn-lt"/>
                        </a:rPr>
                        <a:t>S. Hooker</a:t>
                      </a:r>
                    </a:p>
                  </a:txBody>
                  <a:tcPr marL="4709" marR="4709" marT="4709" marB="0" anchor="ctr"/>
                </a:tc>
                <a:extLst>
                  <a:ext uri="{0D108BD9-81ED-4DB2-BD59-A6C34878D82A}">
                    <a16:rowId xmlns:a16="http://schemas.microsoft.com/office/drawing/2014/main" val="10008"/>
                  </a:ext>
                </a:extLst>
              </a:tr>
              <a:tr h="238737">
                <a:tc>
                  <a:txBody>
                    <a:bodyPr/>
                    <a:lstStyle/>
                    <a:p>
                      <a:pPr algn="ctr">
                        <a:defRPr/>
                      </a:pPr>
                      <a:r>
                        <a:rPr lang="it-IT" sz="1200" b="0" u="none" strike="noStrike" dirty="0">
                          <a:highlight>
                            <a:srgbClr val="FFFF00"/>
                          </a:highlight>
                        </a:rPr>
                        <a:t>22</a:t>
                      </a:r>
                      <a:endParaRPr lang="it-IT" sz="1200" b="0" i="0" u="none" strike="noStrike" dirty="0">
                        <a:solidFill>
                          <a:srgbClr val="000000"/>
                        </a:solidFill>
                        <a:highlight>
                          <a:srgbClr val="FFFF00"/>
                        </a:highlight>
                        <a:latin typeface="Calibri"/>
                      </a:endParaRPr>
                    </a:p>
                  </a:txBody>
                  <a:tcPr marL="4709" marR="4709" marT="4709" marB="0" anchor="ctr"/>
                </a:tc>
                <a:tc>
                  <a:txBody>
                    <a:bodyPr/>
                    <a:lstStyle/>
                    <a:p>
                      <a:pPr algn="ctr">
                        <a:defRPr/>
                      </a:pPr>
                      <a:r>
                        <a:rPr lang="it-IT" sz="1200" b="0" u="none" strike="noStrike" dirty="0">
                          <a:highlight>
                            <a:srgbClr val="FFFF00"/>
                          </a:highlight>
                        </a:rPr>
                        <a:t>LMU</a:t>
                      </a:r>
                      <a:endParaRPr lang="it-IT" sz="1200" b="0" i="0" u="none" strike="noStrike" dirty="0">
                        <a:solidFill>
                          <a:srgbClr val="000000"/>
                        </a:solidFill>
                        <a:highlight>
                          <a:srgbClr val="FFFF00"/>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FFFF00"/>
                          </a:highlight>
                          <a:latin typeface="Calibri"/>
                        </a:rPr>
                        <a:t>S. </a:t>
                      </a:r>
                      <a:r>
                        <a:rPr lang="it-IT" sz="1200" b="0" i="0" u="none" strike="noStrike" dirty="0" err="1">
                          <a:solidFill>
                            <a:srgbClr val="000000"/>
                          </a:solidFill>
                          <a:highlight>
                            <a:srgbClr val="FFFF00"/>
                          </a:highlight>
                          <a:latin typeface="Calibri"/>
                        </a:rPr>
                        <a:t>Karsch</a:t>
                      </a:r>
                      <a:endParaRPr lang="it-IT" sz="1200" b="0" i="0" u="none" strike="noStrike" dirty="0">
                        <a:solidFill>
                          <a:srgbClr val="000000"/>
                        </a:solidFill>
                        <a:highlight>
                          <a:srgbClr val="FFFF00"/>
                        </a:highlight>
                        <a:latin typeface="Calibri"/>
                      </a:endParaRPr>
                    </a:p>
                  </a:txBody>
                  <a:tcPr marL="4709" marR="4709" marT="4709" marB="0" anchor="ctr"/>
                </a:tc>
                <a:extLst>
                  <a:ext uri="{0D108BD9-81ED-4DB2-BD59-A6C34878D82A}">
                    <a16:rowId xmlns:a16="http://schemas.microsoft.com/office/drawing/2014/main" val="10009"/>
                  </a:ext>
                </a:extLst>
              </a:tr>
              <a:tr h="238737">
                <a:tc>
                  <a:txBody>
                    <a:bodyPr/>
                    <a:lstStyle/>
                    <a:p>
                      <a:pPr algn="ctr">
                        <a:defRPr/>
                      </a:pPr>
                      <a:r>
                        <a:rPr lang="it-IT" sz="1200" b="0" u="none" strike="noStrike"/>
                        <a:t>23</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t>GSI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err="1">
                          <a:solidFill>
                            <a:srgbClr val="000000"/>
                          </a:solidFill>
                          <a:latin typeface="Calibri"/>
                        </a:rPr>
                        <a:t>R</a:t>
                      </a:r>
                      <a:r>
                        <a:rPr lang="it-IT" sz="1200" b="0" i="0" u="none" strike="noStrike" dirty="0">
                          <a:solidFill>
                            <a:srgbClr val="000000"/>
                          </a:solidFill>
                          <a:latin typeface="Calibri"/>
                        </a:rPr>
                        <a:t>. </a:t>
                      </a:r>
                      <a:r>
                        <a:rPr lang="it-IT" sz="1200" b="0" i="0" u="none" strike="noStrike" dirty="0" err="1">
                          <a:solidFill>
                            <a:srgbClr val="000000"/>
                          </a:solidFill>
                          <a:latin typeface="Calibri"/>
                        </a:rPr>
                        <a:t>Assmann</a:t>
                      </a:r>
                      <a:endParaRPr lang="it-IT" sz="1200" b="0" i="0" u="none" strike="noStrike" dirty="0">
                        <a:solidFill>
                          <a:srgbClr val="000000"/>
                        </a:solidFill>
                        <a:latin typeface="Calibri"/>
                      </a:endParaRPr>
                    </a:p>
                  </a:txBody>
                  <a:tcPr marL="4709" marR="4709" marT="4709" marB="0" anchor="ctr"/>
                </a:tc>
                <a:extLst>
                  <a:ext uri="{0D108BD9-81ED-4DB2-BD59-A6C34878D82A}">
                    <a16:rowId xmlns:a16="http://schemas.microsoft.com/office/drawing/2014/main" val="10010"/>
                  </a:ext>
                </a:extLst>
              </a:tr>
              <a:tr h="238737">
                <a:tc>
                  <a:txBody>
                    <a:bodyPr/>
                    <a:lstStyle/>
                    <a:p>
                      <a:pPr algn="ctr">
                        <a:defRPr/>
                      </a:pPr>
                      <a:r>
                        <a:rPr lang="it-IT" sz="1200" b="0" u="none" strike="noStrike"/>
                        <a:t>24</a:t>
                      </a:r>
                      <a:endParaRPr lang="it-IT" sz="1200" b="0" i="0" u="none" strike="noStrike">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UTOV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a:solidFill>
                            <a:srgbClr val="000000"/>
                          </a:solidFill>
                          <a:highlight>
                            <a:srgbClr val="00FFFF"/>
                          </a:highlight>
                          <a:latin typeface="Calibri"/>
                        </a:rPr>
                        <a:t>A. Cianchi</a:t>
                      </a:r>
                    </a:p>
                  </a:txBody>
                  <a:tcPr marL="4709" marR="4709" marT="4709" marB="0" anchor="ctr"/>
                </a:tc>
                <a:extLst>
                  <a:ext uri="{0D108BD9-81ED-4DB2-BD59-A6C34878D82A}">
                    <a16:rowId xmlns:a16="http://schemas.microsoft.com/office/drawing/2014/main" val="10011"/>
                  </a:ext>
                </a:extLst>
              </a:tr>
              <a:tr h="238737">
                <a:tc>
                  <a:txBody>
                    <a:bodyPr/>
                    <a:lstStyle/>
                    <a:p>
                      <a:pPr algn="ctr">
                        <a:defRPr/>
                      </a:pPr>
                      <a:r>
                        <a:rPr lang="it-IT" sz="1200" b="0" u="none" strike="noStrike" dirty="0"/>
                        <a:t>25</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t>SOURCELAB - 1</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i="0" u="none" strike="noStrike" dirty="0" err="1">
                          <a:solidFill>
                            <a:srgbClr val="000000"/>
                          </a:solidFill>
                          <a:latin typeface="Calibri"/>
                        </a:rPr>
                        <a:t>F</a:t>
                      </a:r>
                      <a:r>
                        <a:rPr lang="it-IT" sz="1200" b="0" i="0" u="none" strike="noStrike" dirty="0">
                          <a:solidFill>
                            <a:srgbClr val="000000"/>
                          </a:solidFill>
                          <a:latin typeface="Calibri"/>
                        </a:rPr>
                        <a:t>. Sylla</a:t>
                      </a:r>
                    </a:p>
                  </a:txBody>
                  <a:tcPr marL="4709" marR="4709" marT="4709" marB="0" anchor="ctr"/>
                </a:tc>
                <a:extLst>
                  <a:ext uri="{0D108BD9-81ED-4DB2-BD59-A6C34878D82A}">
                    <a16:rowId xmlns:a16="http://schemas.microsoft.com/office/drawing/2014/main" val="10012"/>
                  </a:ext>
                </a:extLst>
              </a:tr>
              <a:tr h="238737">
                <a:tc>
                  <a:txBody>
                    <a:bodyPr/>
                    <a:lstStyle/>
                    <a:p>
                      <a:pPr algn="ctr">
                        <a:defRPr/>
                      </a:pPr>
                      <a:r>
                        <a:rPr lang="it-IT" sz="1200" b="0" u="none" strike="noStrike" dirty="0"/>
                        <a:t>26</a:t>
                      </a:r>
                      <a:endParaRPr lang="it-IT" sz="1200" b="0" i="0" u="none" strike="noStrike" dirty="0">
                        <a:solidFill>
                          <a:srgbClr val="000000"/>
                        </a:solidFill>
                        <a:latin typeface="Calibri"/>
                      </a:endParaRPr>
                    </a:p>
                  </a:txBody>
                  <a:tcPr marL="4709" marR="4709" marT="4709" marB="0" anchor="ctr"/>
                </a:tc>
                <a:tc>
                  <a:txBody>
                    <a:bodyPr/>
                    <a:lstStyle/>
                    <a:p>
                      <a:pPr algn="ctr">
                        <a:defRPr/>
                      </a:pPr>
                      <a:r>
                        <a:rPr lang="it-IT" sz="1200" b="0" u="none" strike="noStrike" dirty="0">
                          <a:highlight>
                            <a:srgbClr val="00FFFF"/>
                          </a:highlight>
                        </a:rPr>
                        <a:t>PSI - 1</a:t>
                      </a:r>
                      <a:endParaRPr lang="it-IT" sz="1200" b="0" i="0" u="none" strike="noStrike" dirty="0">
                        <a:solidFill>
                          <a:srgbClr val="000000"/>
                        </a:solidFill>
                        <a:highlight>
                          <a:srgbClr val="00FFFF"/>
                        </a:highlight>
                        <a:latin typeface="Calibri"/>
                      </a:endParaRPr>
                    </a:p>
                  </a:txBody>
                  <a:tcPr marL="4709" marR="4709" marT="4709" marB="0" anchor="ctr"/>
                </a:tc>
                <a:tc>
                  <a:txBody>
                    <a:bodyPr/>
                    <a:lstStyle/>
                    <a:p>
                      <a:pPr algn="ctr">
                        <a:defRPr/>
                      </a:pPr>
                      <a:r>
                        <a:rPr lang="it-IT" sz="1200" b="0" i="0" u="none" strike="noStrike" dirty="0" err="1">
                          <a:solidFill>
                            <a:srgbClr val="000000"/>
                          </a:solidFill>
                          <a:highlight>
                            <a:srgbClr val="00FFFF"/>
                          </a:highlight>
                          <a:latin typeface="Calibri"/>
                        </a:rPr>
                        <a:t>R</a:t>
                      </a:r>
                      <a:r>
                        <a:rPr lang="it-IT" sz="1200" b="0" i="0" u="none" strike="noStrike" dirty="0">
                          <a:solidFill>
                            <a:srgbClr val="000000"/>
                          </a:solidFill>
                          <a:highlight>
                            <a:srgbClr val="00FFFF"/>
                          </a:highlight>
                          <a:latin typeface="Calibri"/>
                        </a:rPr>
                        <a:t>. </a:t>
                      </a:r>
                      <a:r>
                        <a:rPr lang="it-IT" sz="1200" b="0" i="0" u="none" strike="noStrike" dirty="0" err="1">
                          <a:solidFill>
                            <a:srgbClr val="000000"/>
                          </a:solidFill>
                          <a:highlight>
                            <a:srgbClr val="00FFFF"/>
                          </a:highlight>
                          <a:latin typeface="Calibri"/>
                        </a:rPr>
                        <a:t>Ischebeck</a:t>
                      </a:r>
                      <a:r>
                        <a:rPr lang="it-IT" sz="1200" b="0" i="0" u="none" strike="noStrike" dirty="0">
                          <a:solidFill>
                            <a:srgbClr val="000000"/>
                          </a:solidFill>
                          <a:highlight>
                            <a:srgbClr val="00FFFF"/>
                          </a:highlight>
                          <a:latin typeface="Calibri"/>
                        </a:rPr>
                        <a:t> / M. </a:t>
                      </a:r>
                      <a:r>
                        <a:rPr lang="it-IT" sz="1200" b="0" i="0" u="none" strike="noStrike" dirty="0" err="1">
                          <a:solidFill>
                            <a:srgbClr val="000000"/>
                          </a:solidFill>
                          <a:highlight>
                            <a:srgbClr val="00FFFF"/>
                          </a:highlight>
                          <a:latin typeface="Calibri"/>
                        </a:rPr>
                        <a:t>Erat</a:t>
                      </a:r>
                      <a:endParaRPr lang="it-IT" sz="1200" b="0" i="0" u="none" strike="noStrike" dirty="0">
                        <a:solidFill>
                          <a:srgbClr val="000000"/>
                        </a:solidFill>
                        <a:highlight>
                          <a:srgbClr val="00FFFF"/>
                        </a:highlight>
                        <a:latin typeface="Calibri"/>
                      </a:endParaRPr>
                    </a:p>
                  </a:txBody>
                  <a:tcPr marL="4709" marR="4709" marT="4709" marB="0" anchor="ctr"/>
                </a:tc>
                <a:extLst>
                  <a:ext uri="{0D108BD9-81ED-4DB2-BD59-A6C34878D82A}">
                    <a16:rowId xmlns:a16="http://schemas.microsoft.com/office/drawing/2014/main" val="10013"/>
                  </a:ext>
                </a:extLst>
              </a:tr>
            </a:tbl>
          </a:graphicData>
        </a:graphic>
      </p:graphicFrame>
      <p:sp>
        <p:nvSpPr>
          <p:cNvPr id="6" name="TextBox 5">
            <a:extLst>
              <a:ext uri="{FF2B5EF4-FFF2-40B4-BE49-F238E27FC236}">
                <a16:creationId xmlns:a16="http://schemas.microsoft.com/office/drawing/2014/main" id="{0312B10E-B37D-01F1-8F41-CB1A349C04CC}"/>
              </a:ext>
            </a:extLst>
          </p:cNvPr>
          <p:cNvSpPr txBox="1"/>
          <p:nvPr/>
        </p:nvSpPr>
        <p:spPr>
          <a:xfrm>
            <a:off x="1919536" y="5805264"/>
            <a:ext cx="1366080" cy="369332"/>
          </a:xfrm>
          <a:prstGeom prst="rect">
            <a:avLst/>
          </a:prstGeom>
          <a:noFill/>
        </p:spPr>
        <p:txBody>
          <a:bodyPr wrap="none" rtlCol="0">
            <a:spAutoFit/>
          </a:bodyPr>
          <a:lstStyle/>
          <a:p>
            <a:r>
              <a:rPr lang="en-GB" i="1" dirty="0">
                <a:highlight>
                  <a:srgbClr val="00FFFF"/>
                </a:highlight>
              </a:rPr>
              <a:t>f</a:t>
            </a:r>
            <a:r>
              <a:rPr lang="en-IT" i="1" dirty="0">
                <a:highlight>
                  <a:srgbClr val="00FFFF"/>
                </a:highlight>
              </a:rPr>
              <a:t>rom remote</a:t>
            </a:r>
          </a:p>
        </p:txBody>
      </p:sp>
      <p:sp>
        <p:nvSpPr>
          <p:cNvPr id="8" name="TextBox 7">
            <a:extLst>
              <a:ext uri="{FF2B5EF4-FFF2-40B4-BE49-F238E27FC236}">
                <a16:creationId xmlns:a16="http://schemas.microsoft.com/office/drawing/2014/main" id="{14B47D9F-3769-954D-8072-2CD1A4836CFA}"/>
              </a:ext>
            </a:extLst>
          </p:cNvPr>
          <p:cNvSpPr txBox="1"/>
          <p:nvPr/>
        </p:nvSpPr>
        <p:spPr bwMode="auto">
          <a:xfrm>
            <a:off x="3431704" y="5806968"/>
            <a:ext cx="817853" cy="369332"/>
          </a:xfrm>
          <a:prstGeom prst="rect">
            <a:avLst/>
          </a:prstGeom>
          <a:noFill/>
        </p:spPr>
        <p:txBody>
          <a:bodyPr wrap="none" rtlCol="0">
            <a:spAutoFit/>
          </a:bodyPr>
          <a:lstStyle/>
          <a:p>
            <a:r>
              <a:rPr lang="en-US" i="1" dirty="0">
                <a:highlight>
                  <a:srgbClr val="FFFF00"/>
                </a:highlight>
              </a:rPr>
              <a:t>absent</a:t>
            </a:r>
            <a:endParaRPr lang="en-IT" i="1" dirty="0">
              <a:highlight>
                <a:srgbClr val="FFFF00"/>
              </a:highlight>
            </a:endParaRPr>
          </a:p>
        </p:txBody>
      </p:sp>
    </p:spTree>
    <p:extLst>
      <p:ext uri="{BB962C8B-B14F-4D97-AF65-F5344CB8AC3E}">
        <p14:creationId xmlns:p14="http://schemas.microsoft.com/office/powerpoint/2010/main" val="13668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2062118" y="0"/>
            <a:ext cx="7961747" cy="1009208"/>
          </a:xfrm>
        </p:spPr>
        <p:txBody>
          <a:bodyPr>
            <a:normAutofit/>
          </a:bodyPr>
          <a:lstStyle/>
          <a:p>
            <a:pPr>
              <a:defRPr/>
            </a:pPr>
            <a:r>
              <a:rPr lang="en-GB" sz="3700" dirty="0">
                <a:latin typeface="+mn-lt"/>
              </a:rPr>
              <a:t>Voting rules - 1</a:t>
            </a:r>
            <a:endParaRPr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5</a:t>
            </a:fld>
            <a:endParaRPr lang="en-GB"/>
          </a:p>
        </p:txBody>
      </p:sp>
      <p:sp>
        <p:nvSpPr>
          <p:cNvPr id="2" name="Footer Placeholder 4">
            <a:extLst>
              <a:ext uri="{FF2B5EF4-FFF2-40B4-BE49-F238E27FC236}">
                <a16:creationId xmlns:a16="http://schemas.microsoft.com/office/drawing/2014/main" id="{F58C4AB6-0C4C-B7DC-7DC5-DAAB06597845}"/>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7" name="TextBox 6">
            <a:extLst>
              <a:ext uri="{FF2B5EF4-FFF2-40B4-BE49-F238E27FC236}">
                <a16:creationId xmlns:a16="http://schemas.microsoft.com/office/drawing/2014/main" id="{F375A8F6-C527-59DF-F3EB-7C6D3A063CFC}"/>
              </a:ext>
            </a:extLst>
          </p:cNvPr>
          <p:cNvSpPr txBox="1"/>
          <p:nvPr/>
        </p:nvSpPr>
        <p:spPr>
          <a:xfrm>
            <a:off x="410544" y="1667506"/>
            <a:ext cx="11230072" cy="4154984"/>
          </a:xfrm>
          <a:prstGeom prst="rect">
            <a:avLst/>
          </a:prstGeom>
          <a:noFill/>
        </p:spPr>
        <p:txBody>
          <a:bodyPr wrap="square">
            <a:spAutoFit/>
          </a:bodyPr>
          <a:lstStyle/>
          <a:p>
            <a:pPr marL="285750" indent="-285750">
              <a:buFont typeface="Arial" panose="020B0604020202020204" pitchFamily="34" charset="0"/>
              <a:buChar char="•"/>
            </a:pPr>
            <a:r>
              <a:rPr lang="en-GB" sz="2400" dirty="0">
                <a:effectLst/>
                <a:ea typeface="Times New Roman" panose="02020603050405020304" pitchFamily="18" charset="0"/>
              </a:rPr>
              <a:t>Each Consortium Body shall not deliberate and decide validly in meetings </a:t>
            </a:r>
            <a:r>
              <a:rPr lang="en-GB" sz="2400" b="1" dirty="0">
                <a:solidFill>
                  <a:schemeClr val="accent1">
                    <a:lumMod val="75000"/>
                  </a:schemeClr>
                </a:solidFill>
                <a:effectLst/>
                <a:ea typeface="Times New Roman" panose="02020603050405020304" pitchFamily="18" charset="0"/>
              </a:rPr>
              <a:t>unless two-thirds (2/3) of its Members are present or represented (quorum).</a:t>
            </a:r>
            <a:endParaRPr lang="en-IT" sz="2400" b="1" dirty="0">
              <a:solidFill>
                <a:schemeClr val="accent1">
                  <a:lumMod val="75000"/>
                </a:schemeClr>
              </a:solidFill>
              <a:effectLst/>
              <a:ea typeface="Times New Roman" panose="02020603050405020304" pitchFamily="18" charset="0"/>
            </a:endParaRPr>
          </a:p>
          <a:p>
            <a:endParaRPr lang="en-GB" sz="2400" dirty="0">
              <a:effectLst/>
              <a:ea typeface="Times New Roman" panose="02020603050405020304" pitchFamily="18" charset="0"/>
            </a:endParaRPr>
          </a:p>
          <a:p>
            <a:pPr marL="285750" indent="-285750">
              <a:buFont typeface="Arial" panose="020B0604020202020204" pitchFamily="34" charset="0"/>
              <a:buChar char="•"/>
            </a:pPr>
            <a:endParaRPr lang="en-GB" sz="2400" dirty="0">
              <a:ea typeface="Times New Roman" panose="02020603050405020304" pitchFamily="18" charset="0"/>
            </a:endParaRPr>
          </a:p>
          <a:p>
            <a:pPr marL="285750" indent="-285750">
              <a:buFont typeface="Arial" panose="020B0604020202020204" pitchFamily="34" charset="0"/>
              <a:buChar char="•"/>
            </a:pPr>
            <a:r>
              <a:rPr lang="en-GB" sz="2400" b="1" dirty="0">
                <a:effectLst/>
                <a:ea typeface="Times New Roman" panose="02020603050405020304" pitchFamily="18" charset="0"/>
              </a:rPr>
              <a:t>Each Member </a:t>
            </a:r>
            <a:r>
              <a:rPr lang="en-GB" sz="2400" dirty="0">
                <a:effectLst/>
                <a:ea typeface="Times New Roman" panose="02020603050405020304" pitchFamily="18" charset="0"/>
              </a:rPr>
              <a:t>of a Consortium Body present or represented in the meeting </a:t>
            </a:r>
            <a:r>
              <a:rPr lang="en-GB" sz="2400" b="1" dirty="0">
                <a:solidFill>
                  <a:schemeClr val="accent1">
                    <a:lumMod val="75000"/>
                  </a:schemeClr>
                </a:solidFill>
                <a:effectLst/>
                <a:ea typeface="Times New Roman" panose="02020603050405020304" pitchFamily="18" charset="0"/>
              </a:rPr>
              <a:t>shall have one vote</a:t>
            </a:r>
            <a:r>
              <a:rPr lang="en-GB" sz="2400" b="1" dirty="0">
                <a:effectLst/>
                <a:ea typeface="Times New Roman" panose="02020603050405020304" pitchFamily="18" charset="0"/>
              </a:rPr>
              <a:t>. </a:t>
            </a:r>
            <a:br>
              <a:rPr lang="en-GB" sz="2400" dirty="0">
                <a:effectLst/>
                <a:ea typeface="Times New Roman" panose="02020603050405020304" pitchFamily="18" charset="0"/>
              </a:rPr>
            </a:br>
            <a:r>
              <a:rPr lang="en-GB" sz="2400" dirty="0">
                <a:effectLst/>
                <a:ea typeface="Times New Roman" panose="02020603050405020304" pitchFamily="18" charset="0"/>
              </a:rPr>
              <a:t>Associated Partners are excluded from certain decisions of the General Assembly according to Section 6.3.1.1.4 </a:t>
            </a:r>
            <a:r>
              <a:rPr lang="en-GB" sz="2400" i="1" dirty="0">
                <a:effectLst/>
                <a:ea typeface="Times New Roman" panose="02020603050405020304" pitchFamily="18" charset="0"/>
                <a:sym typeface="Wingdings" pitchFamily="2" charset="2"/>
              </a:rPr>
              <a:t> see next slide</a:t>
            </a:r>
            <a:endParaRPr lang="en-IT" sz="2400" i="1" dirty="0">
              <a:effectLst/>
              <a:ea typeface="Times New Roman" panose="02020603050405020304" pitchFamily="18" charset="0"/>
            </a:endParaRPr>
          </a:p>
          <a:p>
            <a:pPr marL="285750" indent="-285750">
              <a:buFont typeface="Arial" panose="020B0604020202020204" pitchFamily="34" charset="0"/>
              <a:buChar char="•"/>
            </a:pPr>
            <a:endParaRPr lang="en-GB" sz="2400" dirty="0">
              <a:effectLst/>
              <a:ea typeface="Times New Roman" panose="02020603050405020304" pitchFamily="18" charset="0"/>
            </a:endParaRPr>
          </a:p>
          <a:p>
            <a:pPr marL="285750" indent="-285750">
              <a:buFont typeface="Arial" panose="020B0604020202020204" pitchFamily="34" charset="0"/>
              <a:buChar char="•"/>
            </a:pPr>
            <a:endParaRPr lang="en-GB" sz="2400" dirty="0">
              <a:ea typeface="Times New Roman" panose="02020603050405020304" pitchFamily="18" charset="0"/>
            </a:endParaRPr>
          </a:p>
          <a:p>
            <a:pPr marL="285750" indent="-285750">
              <a:buFont typeface="Arial" panose="020B0604020202020204" pitchFamily="34" charset="0"/>
              <a:buChar char="•"/>
            </a:pPr>
            <a:r>
              <a:rPr lang="en-GB" sz="2400" dirty="0">
                <a:effectLst/>
                <a:ea typeface="Times New Roman" panose="02020603050405020304" pitchFamily="18" charset="0"/>
              </a:rPr>
              <a:t>Decisions shall be taken by a </a:t>
            </a:r>
            <a:r>
              <a:rPr lang="en-GB" sz="2400" b="1" dirty="0">
                <a:solidFill>
                  <a:schemeClr val="accent1">
                    <a:lumMod val="75000"/>
                  </a:schemeClr>
                </a:solidFill>
                <a:effectLst/>
                <a:ea typeface="Times New Roman" panose="02020603050405020304" pitchFamily="18" charset="0"/>
              </a:rPr>
              <a:t>majority of two-thirds (2/3) </a:t>
            </a:r>
            <a:r>
              <a:rPr lang="en-GB" sz="2400" dirty="0">
                <a:effectLst/>
                <a:ea typeface="Times New Roman" panose="02020603050405020304" pitchFamily="18" charset="0"/>
              </a:rPr>
              <a:t>of the votes cast.</a:t>
            </a:r>
            <a:endParaRPr lang="en-IT" sz="2400" dirty="0">
              <a:effectLst/>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3792416-075C-940B-8B68-FE9125F203C2}"/>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8A66061C-61AF-F9AA-FA7A-7D3100B1CF34}"/>
              </a:ext>
            </a:extLst>
          </p:cNvPr>
          <p:cNvSpPr>
            <a:spLocks noGrp="1"/>
          </p:cNvSpPr>
          <p:nvPr>
            <p:ph type="title"/>
          </p:nvPr>
        </p:nvSpPr>
        <p:spPr bwMode="auto">
          <a:xfrm>
            <a:off x="2062118" y="0"/>
            <a:ext cx="7961747" cy="1009208"/>
          </a:xfrm>
        </p:spPr>
        <p:txBody>
          <a:bodyPr>
            <a:normAutofit/>
          </a:bodyPr>
          <a:lstStyle/>
          <a:p>
            <a:pPr>
              <a:defRPr/>
            </a:pPr>
            <a:r>
              <a:rPr lang="en-GB" sz="3700" dirty="0">
                <a:latin typeface="+mn-lt"/>
              </a:rPr>
              <a:t>Voting rules - 2</a:t>
            </a:r>
            <a:endParaRPr dirty="0"/>
          </a:p>
        </p:txBody>
      </p:sp>
      <p:sp>
        <p:nvSpPr>
          <p:cNvPr id="4" name="Slide Number Placeholder 3">
            <a:extLst>
              <a:ext uri="{FF2B5EF4-FFF2-40B4-BE49-F238E27FC236}">
                <a16:creationId xmlns:a16="http://schemas.microsoft.com/office/drawing/2014/main" id="{045EC627-C39E-A395-BA3F-BC45C4B3057A}"/>
              </a:ext>
            </a:extLst>
          </p:cNvPr>
          <p:cNvSpPr>
            <a:spLocks noGrp="1"/>
          </p:cNvSpPr>
          <p:nvPr>
            <p:ph type="sldNum" sz="quarter" idx="12"/>
          </p:nvPr>
        </p:nvSpPr>
        <p:spPr bwMode="auto"/>
        <p:txBody>
          <a:bodyPr/>
          <a:lstStyle/>
          <a:p>
            <a:pPr>
              <a:defRPr/>
            </a:pPr>
            <a:fld id="{3A3A6714-3D1F-4857-9904-D935B84167FA}" type="slidenum">
              <a:rPr lang="en-GB"/>
              <a:t>6</a:t>
            </a:fld>
            <a:endParaRPr lang="en-GB"/>
          </a:p>
        </p:txBody>
      </p:sp>
      <p:sp>
        <p:nvSpPr>
          <p:cNvPr id="2" name="Footer Placeholder 4">
            <a:extLst>
              <a:ext uri="{FF2B5EF4-FFF2-40B4-BE49-F238E27FC236}">
                <a16:creationId xmlns:a16="http://schemas.microsoft.com/office/drawing/2014/main" id="{9EF24B16-74D7-4B97-F850-4227C5650B2A}"/>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7" name="TextBox 6">
            <a:extLst>
              <a:ext uri="{FF2B5EF4-FFF2-40B4-BE49-F238E27FC236}">
                <a16:creationId xmlns:a16="http://schemas.microsoft.com/office/drawing/2014/main" id="{78C11C52-0D87-3D88-6334-2A71EBEF8CDE}"/>
              </a:ext>
            </a:extLst>
          </p:cNvPr>
          <p:cNvSpPr txBox="1"/>
          <p:nvPr/>
        </p:nvSpPr>
        <p:spPr>
          <a:xfrm>
            <a:off x="551384" y="1378613"/>
            <a:ext cx="10527070" cy="4732770"/>
          </a:xfrm>
          <a:prstGeom prst="rect">
            <a:avLst/>
          </a:prstGeom>
          <a:noFill/>
        </p:spPr>
        <p:txBody>
          <a:bodyPr wrap="square">
            <a:spAutoFit/>
          </a:bodyPr>
          <a:lstStyle/>
          <a:p>
            <a:pPr>
              <a:lnSpc>
                <a:spcPct val="115000"/>
              </a:lnSpc>
              <a:spcAft>
                <a:spcPts val="800"/>
              </a:spcAft>
            </a:pPr>
            <a:r>
              <a:rPr lang="en-GB" sz="2400" b="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The Associated Partner</a:t>
            </a:r>
            <a:r>
              <a:rPr lang="en-GB" sz="2400" b="1" kern="100" dirty="0">
                <a:solidFill>
                  <a:schemeClr val="accent1">
                    <a:lumMod val="75000"/>
                  </a:schemeClr>
                </a:solidFill>
                <a:latin typeface="Calibri" panose="020F0502020204030204" pitchFamily="34" charset="0"/>
                <a:ea typeface="DengXian" panose="02010600030101010101" pitchFamily="2" charset="-122"/>
                <a:cs typeface="Times New Roman" panose="02020603050405020304" pitchFamily="18" charset="0"/>
              </a:rPr>
              <a:t> (PSI)</a:t>
            </a:r>
            <a:r>
              <a:rPr lang="en-GB" sz="2400" b="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 </a:t>
            </a:r>
            <a:r>
              <a:rPr lang="en-GB" sz="2400" kern="100" dirty="0">
                <a:effectLst/>
                <a:latin typeface="Calibri" panose="020F0502020204030204" pitchFamily="34" charset="0"/>
                <a:ea typeface="DengXian" panose="02010600030101010101" pitchFamily="2" charset="-122"/>
                <a:cs typeface="Times New Roman" panose="02020603050405020304" pitchFamily="18" charset="0"/>
              </a:rPr>
              <a:t>is excluded from voting on and vetoing the following decisions of the General Assembly (6.3.1.2) and therefore are not counted towards any respective quorum: </a:t>
            </a:r>
            <a:endParaRPr lang="en-IT" sz="24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20000"/>
              </a:lnSpc>
              <a:spcBef>
                <a:spcPts val="1200"/>
              </a:spcBef>
              <a:spcAft>
                <a:spcPts val="1200"/>
              </a:spcAft>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Financial changes to the Consortium Plan </a:t>
            </a:r>
            <a:endParaRPr lang="en-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1200"/>
              </a:spcBef>
              <a:spcAft>
                <a:spcPts val="1200"/>
              </a:spcAft>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Distribution of EU contribution among the Beneficiaries</a:t>
            </a:r>
            <a:endParaRPr lang="en-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1200"/>
              </a:spcBef>
              <a:spcAft>
                <a:spcPts val="1200"/>
              </a:spcAft>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Proposals for changes to Annex 2 of the Grant Agreement to be agreed by the Granting Authority</a:t>
            </a:r>
            <a:endParaRPr lang="en-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1200"/>
              </a:spcBef>
              <a:spcAft>
                <a:spcPts val="1200"/>
              </a:spcAft>
              <a:buFont typeface="Arial" panose="020B0604020202020204" pitchFamily="34" charset="0"/>
              <a:buChar char="-"/>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Decisions related to Section 7.1.4 of this Consortium Agreement</a:t>
            </a:r>
            <a:endParaRPr lang="en-IT"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97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77E84C1-E14F-821F-2700-667B61BD46CE}"/>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DDAFE571-0DFA-1BCF-7696-790A59479621}"/>
              </a:ext>
            </a:extLst>
          </p:cNvPr>
          <p:cNvSpPr>
            <a:spLocks noGrp="1"/>
          </p:cNvSpPr>
          <p:nvPr>
            <p:ph type="title"/>
          </p:nvPr>
        </p:nvSpPr>
        <p:spPr bwMode="auto">
          <a:xfrm>
            <a:off x="2062118" y="0"/>
            <a:ext cx="7961747" cy="1009208"/>
          </a:xfrm>
        </p:spPr>
        <p:txBody>
          <a:bodyPr>
            <a:normAutofit/>
          </a:bodyPr>
          <a:lstStyle/>
          <a:p>
            <a:pPr>
              <a:defRPr/>
            </a:pPr>
            <a:r>
              <a:rPr lang="en-GB" sz="3700" dirty="0">
                <a:latin typeface="+mn-lt"/>
              </a:rPr>
              <a:t>Chair of the GA + Pillars</a:t>
            </a:r>
            <a:endParaRPr dirty="0"/>
          </a:p>
        </p:txBody>
      </p:sp>
      <p:sp>
        <p:nvSpPr>
          <p:cNvPr id="4" name="Slide Number Placeholder 3">
            <a:extLst>
              <a:ext uri="{FF2B5EF4-FFF2-40B4-BE49-F238E27FC236}">
                <a16:creationId xmlns:a16="http://schemas.microsoft.com/office/drawing/2014/main" id="{88AEEABE-E5A9-4086-897E-B5DFA9020836}"/>
              </a:ext>
            </a:extLst>
          </p:cNvPr>
          <p:cNvSpPr>
            <a:spLocks noGrp="1"/>
          </p:cNvSpPr>
          <p:nvPr>
            <p:ph type="sldNum" sz="quarter" idx="12"/>
          </p:nvPr>
        </p:nvSpPr>
        <p:spPr bwMode="auto"/>
        <p:txBody>
          <a:bodyPr/>
          <a:lstStyle/>
          <a:p>
            <a:pPr>
              <a:defRPr/>
            </a:pPr>
            <a:fld id="{3A3A6714-3D1F-4857-9904-D935B84167FA}" type="slidenum">
              <a:rPr lang="en-GB"/>
              <a:t>7</a:t>
            </a:fld>
            <a:endParaRPr lang="en-GB"/>
          </a:p>
        </p:txBody>
      </p:sp>
      <p:sp>
        <p:nvSpPr>
          <p:cNvPr id="2" name="Footer Placeholder 4">
            <a:extLst>
              <a:ext uri="{FF2B5EF4-FFF2-40B4-BE49-F238E27FC236}">
                <a16:creationId xmlns:a16="http://schemas.microsoft.com/office/drawing/2014/main" id="{9F5A0A29-6FDA-D40E-A8C2-26F62AA83829}"/>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7" name="TextBox 6">
            <a:extLst>
              <a:ext uri="{FF2B5EF4-FFF2-40B4-BE49-F238E27FC236}">
                <a16:creationId xmlns:a16="http://schemas.microsoft.com/office/drawing/2014/main" id="{D7EA7B0F-03C1-A168-3A6B-C2E7A9A18CAF}"/>
              </a:ext>
            </a:extLst>
          </p:cNvPr>
          <p:cNvSpPr txBox="1"/>
          <p:nvPr/>
        </p:nvSpPr>
        <p:spPr>
          <a:xfrm>
            <a:off x="551384" y="1628800"/>
            <a:ext cx="9937104" cy="492122"/>
          </a:xfrm>
          <a:prstGeom prst="rect">
            <a:avLst/>
          </a:prstGeom>
          <a:noFill/>
        </p:spPr>
        <p:txBody>
          <a:bodyPr wrap="square">
            <a:spAutoFit/>
          </a:bodyPr>
          <a:lstStyle/>
          <a:p>
            <a:pPr>
              <a:lnSpc>
                <a:spcPct val="115000"/>
              </a:lnSpc>
              <a:spcAft>
                <a:spcPts val="800"/>
              </a:spcAft>
            </a:pPr>
            <a:r>
              <a:rPr lang="en-US" sz="2400" b="1" kern="100" dirty="0">
                <a:solidFill>
                  <a:schemeClr val="accent1">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The Chair of the PACRI General Assembly is: </a:t>
            </a:r>
          </a:p>
        </p:txBody>
      </p:sp>
      <p:sp>
        <p:nvSpPr>
          <p:cNvPr id="5" name="TextBox 4">
            <a:extLst>
              <a:ext uri="{FF2B5EF4-FFF2-40B4-BE49-F238E27FC236}">
                <a16:creationId xmlns:a16="http://schemas.microsoft.com/office/drawing/2014/main" id="{D1858985-2E01-6241-B886-192D70116525}"/>
              </a:ext>
            </a:extLst>
          </p:cNvPr>
          <p:cNvSpPr txBox="1"/>
          <p:nvPr/>
        </p:nvSpPr>
        <p:spPr bwMode="auto">
          <a:xfrm>
            <a:off x="546169" y="2492427"/>
            <a:ext cx="9937104" cy="3656065"/>
          </a:xfrm>
          <a:prstGeom prst="rect">
            <a:avLst/>
          </a:prstGeom>
          <a:noFill/>
        </p:spPr>
        <p:txBody>
          <a:bodyPr wrap="square">
            <a:spAutoFit/>
          </a:bodyPr>
          <a:lstStyle/>
          <a:p>
            <a:pPr>
              <a:lnSpc>
                <a:spcPct val="115000"/>
              </a:lnSpc>
              <a:spcAft>
                <a:spcPts val="800"/>
              </a:spcAft>
            </a:pPr>
            <a:r>
              <a:rPr lang="en-IT" sz="2400" b="1" kern="100" dirty="0">
                <a:solidFill>
                  <a:schemeClr val="accent1">
                    <a:lumMod val="75000"/>
                  </a:schemeClr>
                </a:solidFill>
                <a:effectLst/>
                <a:latin typeface="+mn-lt"/>
                <a:ea typeface="DengXian" panose="02010600030101010101" pitchFamily="2" charset="-122"/>
                <a:cs typeface="Times New Roman" panose="02020603050405020304" pitchFamily="18" charset="0"/>
              </a:rPr>
              <a:t>Appointment of the </a:t>
            </a:r>
            <a:r>
              <a:rPr lang="en-US" sz="2400" b="1" kern="100" dirty="0">
                <a:solidFill>
                  <a:schemeClr val="accent1">
                    <a:lumMod val="75000"/>
                  </a:schemeClr>
                </a:solidFill>
                <a:effectLst/>
                <a:latin typeface="+mn-lt"/>
              </a:rPr>
              <a:t>coordinators of the three pillars of the Project:</a:t>
            </a:r>
          </a:p>
          <a:p>
            <a:pPr>
              <a:lnSpc>
                <a:spcPct val="115000"/>
              </a:lnSpc>
              <a:spcAft>
                <a:spcPts val="800"/>
              </a:spcAft>
            </a:pPr>
            <a:r>
              <a:rPr lang="en-US" sz="2400" kern="100" dirty="0">
                <a:solidFill>
                  <a:schemeClr val="accent1">
                    <a:lumMod val="75000"/>
                  </a:schemeClr>
                </a:solidFill>
                <a:effectLst/>
                <a:latin typeface="+mn-lt"/>
              </a:rPr>
              <a:t> </a:t>
            </a:r>
          </a:p>
          <a:p>
            <a:pPr marL="400050" indent="-400050">
              <a:lnSpc>
                <a:spcPct val="115000"/>
              </a:lnSpc>
              <a:spcAft>
                <a:spcPts val="800"/>
              </a:spcAft>
              <a:buAutoNum type="romanLcParenBoth"/>
            </a:pPr>
            <a:r>
              <a:rPr lang="en-US" sz="2400" kern="100" dirty="0">
                <a:effectLst/>
                <a:latin typeface="+mn-lt"/>
              </a:rPr>
              <a:t>normal conducting RF accelerators (RF): Gerardo </a:t>
            </a:r>
            <a:r>
              <a:rPr lang="en-US" sz="2400" kern="100" dirty="0" err="1">
                <a:effectLst/>
                <a:latin typeface="+mn-lt"/>
              </a:rPr>
              <a:t>D’Auria</a:t>
            </a:r>
            <a:endParaRPr lang="en-US" sz="2400" kern="100" dirty="0">
              <a:effectLst/>
              <a:latin typeface="+mn-lt"/>
            </a:endParaRPr>
          </a:p>
          <a:p>
            <a:pPr marL="400050" indent="-400050">
              <a:lnSpc>
                <a:spcPct val="115000"/>
              </a:lnSpc>
              <a:spcAft>
                <a:spcPts val="800"/>
              </a:spcAft>
              <a:buAutoNum type="romanLcParenBoth"/>
            </a:pPr>
            <a:endParaRPr lang="en-US" sz="2400" kern="100" dirty="0">
              <a:effectLst/>
              <a:latin typeface="+mn-lt"/>
            </a:endParaRPr>
          </a:p>
          <a:p>
            <a:pPr marL="400050" indent="-400050">
              <a:lnSpc>
                <a:spcPct val="115000"/>
              </a:lnSpc>
              <a:spcAft>
                <a:spcPts val="800"/>
              </a:spcAft>
              <a:buAutoNum type="romanLcParenBoth"/>
            </a:pPr>
            <a:r>
              <a:rPr lang="en-US" sz="2400" kern="100" dirty="0">
                <a:effectLst/>
                <a:latin typeface="+mn-lt"/>
              </a:rPr>
              <a:t> plasma acceleration (PA): Massimo Ferrario</a:t>
            </a:r>
          </a:p>
          <a:p>
            <a:pPr marL="400050" indent="-400050">
              <a:lnSpc>
                <a:spcPct val="115000"/>
              </a:lnSpc>
              <a:spcAft>
                <a:spcPts val="800"/>
              </a:spcAft>
              <a:buAutoNum type="romanLcParenBoth"/>
            </a:pPr>
            <a:endParaRPr lang="en-US" sz="2400" kern="100" dirty="0">
              <a:effectLst/>
              <a:latin typeface="+mn-lt"/>
            </a:endParaRPr>
          </a:p>
          <a:p>
            <a:pPr marL="400050" indent="-400050">
              <a:lnSpc>
                <a:spcPct val="115000"/>
              </a:lnSpc>
              <a:spcAft>
                <a:spcPts val="800"/>
              </a:spcAft>
              <a:buAutoNum type="romanLcParenBoth"/>
            </a:pPr>
            <a:r>
              <a:rPr lang="en-US" sz="2400" kern="100" dirty="0">
                <a:effectLst/>
                <a:latin typeface="+mn-lt"/>
              </a:rPr>
              <a:t>high power lasers (LA): Leonida </a:t>
            </a:r>
            <a:r>
              <a:rPr lang="en-US" sz="2400" kern="100">
                <a:effectLst/>
                <a:latin typeface="+mn-lt"/>
              </a:rPr>
              <a:t>Antonio Gizzi</a:t>
            </a:r>
            <a:endParaRPr lang="en-IT" sz="2400" kern="100" dirty="0">
              <a:effectLst/>
              <a:latin typeface="+mn-l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858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DCCBAEC-2144-FEB2-8AE9-C454F15CE24A}"/>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C7EAAF78-7900-4337-958D-7A3BCFED89AF}"/>
              </a:ext>
            </a:extLst>
          </p:cNvPr>
          <p:cNvSpPr>
            <a:spLocks noGrp="1"/>
          </p:cNvSpPr>
          <p:nvPr>
            <p:ph type="title"/>
          </p:nvPr>
        </p:nvSpPr>
        <p:spPr bwMode="auto">
          <a:xfrm>
            <a:off x="2062118" y="0"/>
            <a:ext cx="7961747" cy="1009208"/>
          </a:xfrm>
        </p:spPr>
        <p:txBody>
          <a:bodyPr>
            <a:normAutofit/>
          </a:bodyPr>
          <a:lstStyle/>
          <a:p>
            <a:pPr>
              <a:defRPr/>
            </a:pPr>
            <a:r>
              <a:rPr lang="en-GB" sz="3700" dirty="0">
                <a:latin typeface="+mn-lt"/>
              </a:rPr>
              <a:t>Scientific Advisory Board</a:t>
            </a:r>
            <a:endParaRPr dirty="0"/>
          </a:p>
        </p:txBody>
      </p:sp>
      <p:sp>
        <p:nvSpPr>
          <p:cNvPr id="4" name="Slide Number Placeholder 3">
            <a:extLst>
              <a:ext uri="{FF2B5EF4-FFF2-40B4-BE49-F238E27FC236}">
                <a16:creationId xmlns:a16="http://schemas.microsoft.com/office/drawing/2014/main" id="{D9A35D7E-F610-F164-C8C5-8E51AA2953B3}"/>
              </a:ext>
            </a:extLst>
          </p:cNvPr>
          <p:cNvSpPr>
            <a:spLocks noGrp="1"/>
          </p:cNvSpPr>
          <p:nvPr>
            <p:ph type="sldNum" sz="quarter" idx="12"/>
          </p:nvPr>
        </p:nvSpPr>
        <p:spPr bwMode="auto"/>
        <p:txBody>
          <a:bodyPr/>
          <a:lstStyle/>
          <a:p>
            <a:pPr>
              <a:defRPr/>
            </a:pPr>
            <a:fld id="{3A3A6714-3D1F-4857-9904-D935B84167FA}" type="slidenum">
              <a:rPr lang="en-GB"/>
              <a:t>8</a:t>
            </a:fld>
            <a:endParaRPr lang="en-GB"/>
          </a:p>
        </p:txBody>
      </p:sp>
      <p:sp>
        <p:nvSpPr>
          <p:cNvPr id="2" name="Footer Placeholder 4">
            <a:extLst>
              <a:ext uri="{FF2B5EF4-FFF2-40B4-BE49-F238E27FC236}">
                <a16:creationId xmlns:a16="http://schemas.microsoft.com/office/drawing/2014/main" id="{8C091E6B-A836-93EA-1DDA-C5CF90C6D788}"/>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6" name="TextBox 5">
            <a:extLst>
              <a:ext uri="{FF2B5EF4-FFF2-40B4-BE49-F238E27FC236}">
                <a16:creationId xmlns:a16="http://schemas.microsoft.com/office/drawing/2014/main" id="{ECAB4850-2F28-58A3-127B-95ACF198C399}"/>
              </a:ext>
            </a:extLst>
          </p:cNvPr>
          <p:cNvSpPr txBox="1"/>
          <p:nvPr/>
        </p:nvSpPr>
        <p:spPr>
          <a:xfrm>
            <a:off x="263352" y="1628800"/>
            <a:ext cx="10441160" cy="3970318"/>
          </a:xfrm>
          <a:prstGeom prst="rect">
            <a:avLst/>
          </a:prstGeom>
          <a:noFill/>
        </p:spPr>
        <p:txBody>
          <a:bodyPr wrap="square" rtlCol="0">
            <a:spAutoFit/>
          </a:bodyPr>
          <a:lstStyle/>
          <a:p>
            <a:r>
              <a:rPr lang="en-US" sz="2800" b="1" dirty="0"/>
              <a:t>List of names:</a:t>
            </a:r>
            <a:br>
              <a:rPr lang="en-US" sz="2800" b="1" dirty="0"/>
            </a:br>
            <a:endParaRPr lang="en-US" sz="2800" b="1" dirty="0">
              <a:solidFill>
                <a:schemeClr val="accent1"/>
              </a:solidFill>
            </a:endParaRPr>
          </a:p>
          <a:p>
            <a:pPr marL="457200" indent="-457200">
              <a:buFontTx/>
              <a:buChar char="-"/>
            </a:pPr>
            <a:r>
              <a:rPr lang="en-US" sz="2800" dirty="0">
                <a:solidFill>
                  <a:schemeClr val="accent1"/>
                </a:solidFill>
              </a:rPr>
              <a:t>New name to be found for RF</a:t>
            </a:r>
          </a:p>
          <a:p>
            <a:pPr marL="457200" indent="-457200">
              <a:buFontTx/>
              <a:buChar char="-"/>
            </a:pPr>
            <a:r>
              <a:rPr lang="en-US" sz="2800" dirty="0"/>
              <a:t>Victor Malka (Weizmann Institute) – PA</a:t>
            </a:r>
          </a:p>
          <a:p>
            <a:pPr marL="457200" indent="-457200">
              <a:buFontTx/>
              <a:buChar char="-"/>
            </a:pPr>
            <a:r>
              <a:rPr lang="en-US" sz="2800" dirty="0"/>
              <a:t>Lukas Gruber (LEONARDO) – LA</a:t>
            </a:r>
          </a:p>
          <a:p>
            <a:endParaRPr lang="en-US" sz="2800" dirty="0">
              <a:solidFill>
                <a:srgbClr val="FF0000"/>
              </a:solidFill>
            </a:endParaRPr>
          </a:p>
          <a:p>
            <a:pPr marL="457200" indent="-457200">
              <a:buFont typeface="Arial" panose="020B0604020202020204" pitchFamily="34" charset="0"/>
              <a:buChar char="•"/>
            </a:pPr>
            <a:r>
              <a:rPr lang="en-US" sz="2800" dirty="0">
                <a:solidFill>
                  <a:srgbClr val="FF0000"/>
                </a:solidFill>
              </a:rPr>
              <a:t>GA members: suggest names before end of March 2025</a:t>
            </a:r>
          </a:p>
          <a:p>
            <a:pPr marL="457200" indent="-457200">
              <a:buFont typeface="Arial" panose="020B0604020202020204" pitchFamily="34" charset="0"/>
              <a:buChar char="•"/>
            </a:pPr>
            <a:r>
              <a:rPr lang="en-US" sz="2800" dirty="0">
                <a:solidFill>
                  <a:srgbClr val="FF0000"/>
                </a:solidFill>
              </a:rPr>
              <a:t>Remote voting afterwards</a:t>
            </a:r>
          </a:p>
          <a:p>
            <a:pPr marL="457200" indent="-457200">
              <a:buFont typeface="Arial" panose="020B0604020202020204" pitchFamily="34" charset="0"/>
              <a:buChar char="•"/>
            </a:pPr>
            <a:r>
              <a:rPr lang="en-US" sz="2800" dirty="0">
                <a:solidFill>
                  <a:srgbClr val="FF0000"/>
                </a:solidFill>
              </a:rPr>
              <a:t>Ranking</a:t>
            </a:r>
          </a:p>
        </p:txBody>
      </p:sp>
    </p:spTree>
    <p:extLst>
      <p:ext uri="{BB962C8B-B14F-4D97-AF65-F5344CB8AC3E}">
        <p14:creationId xmlns:p14="http://schemas.microsoft.com/office/powerpoint/2010/main" val="253091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FF0D3AE-928C-553A-EF14-B1D19A774E27}"/>
            </a:ext>
          </a:extLst>
        </p:cNvPr>
        <p:cNvGrpSpPr/>
        <p:nvPr/>
      </p:nvGrpSpPr>
      <p:grpSpPr bwMode="auto">
        <a:xfrm>
          <a:off x="0" y="0"/>
          <a:ext cx="0" cy="0"/>
          <a:chOff x="0" y="0"/>
          <a:chExt cx="0" cy="0"/>
        </a:xfrm>
      </p:grpSpPr>
      <p:sp>
        <p:nvSpPr>
          <p:cNvPr id="3" name="Title 2">
            <a:extLst>
              <a:ext uri="{FF2B5EF4-FFF2-40B4-BE49-F238E27FC236}">
                <a16:creationId xmlns:a16="http://schemas.microsoft.com/office/drawing/2014/main" id="{E98C3FC8-41FB-407A-71B6-5DFA466F3E2D}"/>
              </a:ext>
            </a:extLst>
          </p:cNvPr>
          <p:cNvSpPr>
            <a:spLocks noGrp="1"/>
          </p:cNvSpPr>
          <p:nvPr>
            <p:ph type="title"/>
          </p:nvPr>
        </p:nvSpPr>
        <p:spPr bwMode="auto">
          <a:xfrm>
            <a:off x="2062118" y="0"/>
            <a:ext cx="7961747" cy="1009208"/>
          </a:xfrm>
        </p:spPr>
        <p:txBody>
          <a:bodyPr>
            <a:normAutofit/>
          </a:bodyPr>
          <a:lstStyle/>
          <a:p>
            <a:pPr>
              <a:defRPr/>
            </a:pPr>
            <a:r>
              <a:rPr lang="en-GB" sz="3700" dirty="0">
                <a:latin typeface="+mn-lt"/>
              </a:rPr>
              <a:t>Executive Board - composition</a:t>
            </a:r>
            <a:endParaRPr dirty="0"/>
          </a:p>
        </p:txBody>
      </p:sp>
      <p:sp>
        <p:nvSpPr>
          <p:cNvPr id="4" name="Slide Number Placeholder 3">
            <a:extLst>
              <a:ext uri="{FF2B5EF4-FFF2-40B4-BE49-F238E27FC236}">
                <a16:creationId xmlns:a16="http://schemas.microsoft.com/office/drawing/2014/main" id="{7FA3716E-7C54-940C-8FC3-44CA57862825}"/>
              </a:ext>
            </a:extLst>
          </p:cNvPr>
          <p:cNvSpPr>
            <a:spLocks noGrp="1"/>
          </p:cNvSpPr>
          <p:nvPr>
            <p:ph type="sldNum" sz="quarter" idx="12"/>
          </p:nvPr>
        </p:nvSpPr>
        <p:spPr bwMode="auto"/>
        <p:txBody>
          <a:bodyPr/>
          <a:lstStyle/>
          <a:p>
            <a:pPr>
              <a:defRPr/>
            </a:pPr>
            <a:fld id="{3A3A6714-3D1F-4857-9904-D935B84167FA}" type="slidenum">
              <a:rPr lang="en-GB"/>
              <a:t>9</a:t>
            </a:fld>
            <a:endParaRPr lang="en-GB"/>
          </a:p>
        </p:txBody>
      </p:sp>
      <p:sp>
        <p:nvSpPr>
          <p:cNvPr id="2" name="Footer Placeholder 4">
            <a:extLst>
              <a:ext uri="{FF2B5EF4-FFF2-40B4-BE49-F238E27FC236}">
                <a16:creationId xmlns:a16="http://schemas.microsoft.com/office/drawing/2014/main" id="{D42FF6E8-BD35-BA7B-1974-5863E70D24E6}"/>
              </a:ext>
            </a:extLst>
          </p:cNvPr>
          <p:cNvSpPr>
            <a:spLocks noGrp="1"/>
          </p:cNvSpPr>
          <p:nvPr>
            <p:ph type="ftr" sz="quarter" idx="13"/>
          </p:nvPr>
        </p:nvSpPr>
        <p:spPr bwMode="auto">
          <a:xfrm>
            <a:off x="410544" y="6462572"/>
            <a:ext cx="4114800" cy="365125"/>
          </a:xfrm>
        </p:spPr>
        <p:txBody>
          <a:bodyPr/>
          <a:lstStyle/>
          <a:p>
            <a:pPr algn="l">
              <a:defRPr/>
            </a:pPr>
            <a:r>
              <a:rPr lang="en-GB" dirty="0"/>
              <a:t>G. </a:t>
            </a:r>
            <a:r>
              <a:rPr lang="en-GB" dirty="0" err="1"/>
              <a:t>D’Auria</a:t>
            </a:r>
            <a:r>
              <a:rPr lang="en-GB" dirty="0"/>
              <a:t> - PACRI Kick-off meeting - Trieste 12-14 March 2025</a:t>
            </a:r>
            <a:endParaRPr dirty="0"/>
          </a:p>
        </p:txBody>
      </p:sp>
      <p:sp>
        <p:nvSpPr>
          <p:cNvPr id="5" name="TextBox 4">
            <a:extLst>
              <a:ext uri="{FF2B5EF4-FFF2-40B4-BE49-F238E27FC236}">
                <a16:creationId xmlns:a16="http://schemas.microsoft.com/office/drawing/2014/main" id="{31212988-CD06-5824-1224-17F5A97640FF}"/>
              </a:ext>
            </a:extLst>
          </p:cNvPr>
          <p:cNvSpPr txBox="1"/>
          <p:nvPr/>
        </p:nvSpPr>
        <p:spPr>
          <a:xfrm>
            <a:off x="375214" y="1138305"/>
            <a:ext cx="11089232" cy="923330"/>
          </a:xfrm>
          <a:prstGeom prst="rect">
            <a:avLst/>
          </a:prstGeom>
          <a:noFill/>
        </p:spPr>
        <p:txBody>
          <a:bodyPr wrap="square" rtlCol="0">
            <a:spAutoFit/>
          </a:bodyPr>
          <a:lstStyle/>
          <a:p>
            <a:r>
              <a:rPr lang="en-IT" sz="1800" kern="100" dirty="0">
                <a:effectLst/>
                <a:latin typeface="Calibri" panose="020F0502020204030204" pitchFamily="34" charset="0"/>
                <a:ea typeface="DengXian" panose="02010600030101010101" pitchFamily="2" charset="-122"/>
                <a:cs typeface="Times New Roman" panose="02020603050405020304" pitchFamily="18" charset="0"/>
              </a:rPr>
              <a:t>The Executive Board shall consist of the Project Manager, the deputy Project Manager, appointed by the General Assembly, the </a:t>
            </a:r>
            <a:r>
              <a:rPr lang="en-IT" sz="1800"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Administrative Manager, </a:t>
            </a:r>
            <a:r>
              <a:rPr lang="en-IT" sz="1800" kern="100" dirty="0">
                <a:effectLst/>
                <a:latin typeface="Calibri" panose="020F0502020204030204" pitchFamily="34" charset="0"/>
                <a:ea typeface="DengXian" panose="02010600030101010101" pitchFamily="2" charset="-122"/>
                <a:cs typeface="Times New Roman" panose="02020603050405020304" pitchFamily="18" charset="0"/>
              </a:rPr>
              <a:t>appointed by the Coordinator, the Chair of the General Assembly and the coordinators of the RF, PA, and LA,</a:t>
            </a:r>
            <a:r>
              <a:rPr lang="en-IT" sz="1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IT" sz="1800" kern="100" dirty="0">
                <a:effectLst/>
                <a:latin typeface="Calibri" panose="020F0502020204030204" pitchFamily="34" charset="0"/>
                <a:ea typeface="DengXian" panose="02010600030101010101" pitchFamily="2" charset="-122"/>
                <a:cs typeface="Times New Roman" panose="02020603050405020304" pitchFamily="18" charset="0"/>
              </a:rPr>
              <a:t>pillars of the Project, appointed by the General Assembly.</a:t>
            </a:r>
          </a:p>
        </p:txBody>
      </p:sp>
      <p:graphicFrame>
        <p:nvGraphicFramePr>
          <p:cNvPr id="6" name="Table 5">
            <a:extLst>
              <a:ext uri="{FF2B5EF4-FFF2-40B4-BE49-F238E27FC236}">
                <a16:creationId xmlns:a16="http://schemas.microsoft.com/office/drawing/2014/main" id="{095DC59A-3194-3C2C-BAAA-B1C60FFD4D2D}"/>
              </a:ext>
            </a:extLst>
          </p:cNvPr>
          <p:cNvGraphicFramePr>
            <a:graphicFrameLocks noGrp="1"/>
          </p:cNvGraphicFramePr>
          <p:nvPr>
            <p:extLst>
              <p:ext uri="{D42A27DB-BD31-4B8C-83A1-F6EECF244321}">
                <p14:modId xmlns:p14="http://schemas.microsoft.com/office/powerpoint/2010/main" val="216377015"/>
              </p:ext>
            </p:extLst>
          </p:nvPr>
        </p:nvGraphicFramePr>
        <p:xfrm>
          <a:off x="1284983" y="2168695"/>
          <a:ext cx="6480721" cy="4079240"/>
        </p:xfrm>
        <a:graphic>
          <a:graphicData uri="http://schemas.openxmlformats.org/drawingml/2006/table">
            <a:tbl>
              <a:tblPr firstRow="1" bandRow="1">
                <a:tableStyleId>{5C22544A-7EE6-4342-B048-85BDC9FD1C3A}</a:tableStyleId>
              </a:tblPr>
              <a:tblGrid>
                <a:gridCol w="3384377">
                  <a:extLst>
                    <a:ext uri="{9D8B030D-6E8A-4147-A177-3AD203B41FA5}">
                      <a16:colId xmlns:a16="http://schemas.microsoft.com/office/drawing/2014/main" val="3155174928"/>
                    </a:ext>
                  </a:extLst>
                </a:gridCol>
                <a:gridCol w="3096344">
                  <a:extLst>
                    <a:ext uri="{9D8B030D-6E8A-4147-A177-3AD203B41FA5}">
                      <a16:colId xmlns:a16="http://schemas.microsoft.com/office/drawing/2014/main" val="1900583524"/>
                    </a:ext>
                  </a:extLst>
                </a:gridCol>
              </a:tblGrid>
              <a:tr h="370840">
                <a:tc gridSpan="2">
                  <a:txBody>
                    <a:bodyPr/>
                    <a:lstStyle/>
                    <a:p>
                      <a:pPr algn="ctr"/>
                      <a:r>
                        <a:rPr lang="en-IT" dirty="0"/>
                        <a:t>Executive Board composition</a:t>
                      </a:r>
                    </a:p>
                  </a:txBody>
                  <a:tcPr anchor="ctr"/>
                </a:tc>
                <a:tc hMerge="1">
                  <a:txBody>
                    <a:bodyPr/>
                    <a:lstStyle/>
                    <a:p>
                      <a:endParaRPr lang="en-IT"/>
                    </a:p>
                  </a:txBody>
                  <a:tcPr/>
                </a:tc>
                <a:extLst>
                  <a:ext uri="{0D108BD9-81ED-4DB2-BD59-A6C34878D82A}">
                    <a16:rowId xmlns:a16="http://schemas.microsoft.com/office/drawing/2014/main" val="1055079159"/>
                  </a:ext>
                </a:extLst>
              </a:tr>
              <a:tr h="370840">
                <a:tc>
                  <a:txBody>
                    <a:bodyPr/>
                    <a:lstStyle/>
                    <a:p>
                      <a:r>
                        <a:rPr lang="en-IT" dirty="0"/>
                        <a:t>Project Manager</a:t>
                      </a:r>
                    </a:p>
                  </a:txBody>
                  <a:tcPr/>
                </a:tc>
                <a:tc>
                  <a:txBody>
                    <a:bodyPr/>
                    <a:lstStyle/>
                    <a:p>
                      <a:r>
                        <a:rPr lang="en-IT" dirty="0"/>
                        <a:t>G. D’Auria</a:t>
                      </a:r>
                    </a:p>
                  </a:txBody>
                  <a:tcPr/>
                </a:tc>
                <a:extLst>
                  <a:ext uri="{0D108BD9-81ED-4DB2-BD59-A6C34878D82A}">
                    <a16:rowId xmlns:a16="http://schemas.microsoft.com/office/drawing/2014/main" val="3100307801"/>
                  </a:ext>
                </a:extLst>
              </a:tr>
              <a:tr h="370840">
                <a:tc>
                  <a:txBody>
                    <a:bodyPr/>
                    <a:lstStyle/>
                    <a:p>
                      <a:r>
                        <a:rPr lang="en-IT" dirty="0">
                          <a:solidFill>
                            <a:srgbClr val="FF0000"/>
                          </a:solidFill>
                        </a:rPr>
                        <a:t>Deputy Project Manager</a:t>
                      </a:r>
                    </a:p>
                  </a:txBody>
                  <a:tcPr/>
                </a:tc>
                <a:tc>
                  <a:txBody>
                    <a:bodyPr/>
                    <a:lstStyle/>
                    <a:p>
                      <a:r>
                        <a:rPr lang="en-GB" i="1" dirty="0">
                          <a:solidFill>
                            <a:srgbClr val="FF0000"/>
                          </a:solidFill>
                        </a:rPr>
                        <a:t>t</a:t>
                      </a:r>
                      <a:r>
                        <a:rPr lang="en-IT" i="1" dirty="0">
                          <a:solidFill>
                            <a:srgbClr val="FF0000"/>
                          </a:solidFill>
                        </a:rPr>
                        <a:t>o be appointed</a:t>
                      </a:r>
                    </a:p>
                  </a:txBody>
                  <a:tcPr/>
                </a:tc>
                <a:extLst>
                  <a:ext uri="{0D108BD9-81ED-4DB2-BD59-A6C34878D82A}">
                    <a16:rowId xmlns:a16="http://schemas.microsoft.com/office/drawing/2014/main" val="1938941826"/>
                  </a:ext>
                </a:extLst>
              </a:tr>
              <a:tr h="370840">
                <a:tc>
                  <a:txBody>
                    <a:bodyPr/>
                    <a:lstStyle/>
                    <a:p>
                      <a:r>
                        <a:rPr lang="en-IT" dirty="0"/>
                        <a:t>Administrative Manager</a:t>
                      </a:r>
                    </a:p>
                  </a:txBody>
                  <a:tcPr/>
                </a:tc>
                <a:tc>
                  <a:txBody>
                    <a:bodyPr/>
                    <a:lstStyle/>
                    <a:p>
                      <a:r>
                        <a:rPr lang="en-IT" dirty="0"/>
                        <a:t>R. Gioppo</a:t>
                      </a:r>
                    </a:p>
                  </a:txBody>
                  <a:tcPr/>
                </a:tc>
                <a:extLst>
                  <a:ext uri="{0D108BD9-81ED-4DB2-BD59-A6C34878D82A}">
                    <a16:rowId xmlns:a16="http://schemas.microsoft.com/office/drawing/2014/main" val="428745594"/>
                  </a:ext>
                </a:extLst>
              </a:tr>
              <a:tr h="370840">
                <a:tc>
                  <a:txBody>
                    <a:bodyPr/>
                    <a:lstStyle/>
                    <a:p>
                      <a:r>
                        <a:rPr lang="en-IT" dirty="0"/>
                        <a:t>Chair of the GA</a:t>
                      </a:r>
                    </a:p>
                  </a:txBody>
                  <a:tcPr/>
                </a:tc>
                <a:tc>
                  <a:txBody>
                    <a:bodyPr/>
                    <a:lstStyle/>
                    <a:p>
                      <a:r>
                        <a:rPr lang="en-IT" dirty="0"/>
                        <a:t>L. A. Gizzi</a:t>
                      </a:r>
                    </a:p>
                  </a:txBody>
                  <a:tcPr/>
                </a:tc>
                <a:extLst>
                  <a:ext uri="{0D108BD9-81ED-4DB2-BD59-A6C34878D82A}">
                    <a16:rowId xmlns:a16="http://schemas.microsoft.com/office/drawing/2014/main" val="1180875349"/>
                  </a:ext>
                </a:extLst>
              </a:tr>
              <a:tr h="370840">
                <a:tc>
                  <a:txBody>
                    <a:bodyPr/>
                    <a:lstStyle/>
                    <a:p>
                      <a:r>
                        <a:rPr lang="en-IT" dirty="0"/>
                        <a:t>Coordinator of RF Pillar</a:t>
                      </a:r>
                    </a:p>
                  </a:txBody>
                  <a:tcPr/>
                </a:tc>
                <a:tc>
                  <a:txBody>
                    <a:bodyPr/>
                    <a:lstStyle/>
                    <a:p>
                      <a:r>
                        <a:rPr lang="en-IT" dirty="0"/>
                        <a:t>G. D’Auria</a:t>
                      </a:r>
                    </a:p>
                  </a:txBody>
                  <a:tcPr/>
                </a:tc>
                <a:extLst>
                  <a:ext uri="{0D108BD9-81ED-4DB2-BD59-A6C34878D82A}">
                    <a16:rowId xmlns:a16="http://schemas.microsoft.com/office/drawing/2014/main" val="1810798523"/>
                  </a:ext>
                </a:extLst>
              </a:tr>
              <a:tr h="370840">
                <a:tc>
                  <a:txBody>
                    <a:bodyPr/>
                    <a:lstStyle/>
                    <a:p>
                      <a:r>
                        <a:rPr lang="en-IT" dirty="0">
                          <a:solidFill>
                            <a:srgbClr val="00B050"/>
                          </a:solidFill>
                        </a:rPr>
                        <a:t>Deputy Coordinator RF</a:t>
                      </a:r>
                    </a:p>
                  </a:txBody>
                  <a:tcPr/>
                </a:tc>
                <a:tc>
                  <a:txBody>
                    <a:bodyPr/>
                    <a:lstStyle/>
                    <a:p>
                      <a:r>
                        <a:rPr lang="en-IT" dirty="0">
                          <a:solidFill>
                            <a:srgbClr val="00B050"/>
                          </a:solidFill>
                        </a:rPr>
                        <a:t>N. Catalan-Lasheras</a:t>
                      </a:r>
                    </a:p>
                  </a:txBody>
                  <a:tcPr/>
                </a:tc>
                <a:extLst>
                  <a:ext uri="{0D108BD9-81ED-4DB2-BD59-A6C34878D82A}">
                    <a16:rowId xmlns:a16="http://schemas.microsoft.com/office/drawing/2014/main" val="809711786"/>
                  </a:ext>
                </a:extLst>
              </a:tr>
              <a:tr h="370840">
                <a:tc>
                  <a:txBody>
                    <a:bodyPr/>
                    <a:lstStyle/>
                    <a:p>
                      <a:r>
                        <a:rPr lang="en-IT" dirty="0"/>
                        <a:t>Coordinator of the PA Pillar</a:t>
                      </a:r>
                    </a:p>
                  </a:txBody>
                  <a:tcPr/>
                </a:tc>
                <a:tc>
                  <a:txBody>
                    <a:bodyPr/>
                    <a:lstStyle/>
                    <a:p>
                      <a:r>
                        <a:rPr lang="en-IT" dirty="0"/>
                        <a:t>M. Ferrario</a:t>
                      </a:r>
                    </a:p>
                  </a:txBody>
                  <a:tcPr/>
                </a:tc>
                <a:extLst>
                  <a:ext uri="{0D108BD9-81ED-4DB2-BD59-A6C34878D82A}">
                    <a16:rowId xmlns:a16="http://schemas.microsoft.com/office/drawing/2014/main" val="1877035634"/>
                  </a:ext>
                </a:extLst>
              </a:tr>
              <a:tr h="37084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IT" dirty="0">
                          <a:solidFill>
                            <a:srgbClr val="00B050"/>
                          </a:solidFill>
                        </a:rPr>
                        <a:t>Deputy Coordinator PA</a:t>
                      </a:r>
                    </a:p>
                  </a:txBody>
                  <a:tcPr/>
                </a:tc>
                <a:tc>
                  <a:txBody>
                    <a:bodyPr/>
                    <a:lstStyle/>
                    <a:p>
                      <a:r>
                        <a:rPr lang="en-IT" dirty="0">
                          <a:solidFill>
                            <a:srgbClr val="00B050"/>
                          </a:solidFill>
                        </a:rPr>
                        <a:t>B. Cros</a:t>
                      </a:r>
                    </a:p>
                  </a:txBody>
                  <a:tcPr/>
                </a:tc>
                <a:extLst>
                  <a:ext uri="{0D108BD9-81ED-4DB2-BD59-A6C34878D82A}">
                    <a16:rowId xmlns:a16="http://schemas.microsoft.com/office/drawing/2014/main" val="1758366086"/>
                  </a:ext>
                </a:extLst>
              </a:tr>
              <a:tr h="370840">
                <a:tc>
                  <a:txBody>
                    <a:bodyPr/>
                    <a:lstStyle/>
                    <a:p>
                      <a:r>
                        <a:rPr lang="en-IT" dirty="0"/>
                        <a:t>Coordinator of the LA Pillar</a:t>
                      </a:r>
                    </a:p>
                  </a:txBody>
                  <a:tcPr/>
                </a:tc>
                <a:tc>
                  <a:txBody>
                    <a:bodyPr/>
                    <a:lstStyle/>
                    <a:p>
                      <a:r>
                        <a:rPr lang="en-IT" dirty="0"/>
                        <a:t>L. A. Gizzi</a:t>
                      </a:r>
                    </a:p>
                  </a:txBody>
                  <a:tcPr/>
                </a:tc>
                <a:extLst>
                  <a:ext uri="{0D108BD9-81ED-4DB2-BD59-A6C34878D82A}">
                    <a16:rowId xmlns:a16="http://schemas.microsoft.com/office/drawing/2014/main" val="3488772991"/>
                  </a:ext>
                </a:extLst>
              </a:tr>
              <a:tr h="370840">
                <a:tc>
                  <a:txBody>
                    <a:bodyPr/>
                    <a:lstStyle/>
                    <a:p>
                      <a:r>
                        <a:rPr lang="en-IT" dirty="0">
                          <a:solidFill>
                            <a:srgbClr val="00B050"/>
                          </a:solidFill>
                        </a:rPr>
                        <a:t>Deputy Coordinator LA</a:t>
                      </a:r>
                    </a:p>
                  </a:txBody>
                  <a:tcPr/>
                </a:tc>
                <a:tc>
                  <a:txBody>
                    <a:bodyPr/>
                    <a:lstStyle/>
                    <a:p>
                      <a:r>
                        <a:rPr lang="en-IT" dirty="0">
                          <a:solidFill>
                            <a:srgbClr val="00B050"/>
                          </a:solidFill>
                        </a:rPr>
                        <a:t>M.S. De Vido</a:t>
                      </a:r>
                    </a:p>
                  </a:txBody>
                  <a:tcPr/>
                </a:tc>
                <a:extLst>
                  <a:ext uri="{0D108BD9-81ED-4DB2-BD59-A6C34878D82A}">
                    <a16:rowId xmlns:a16="http://schemas.microsoft.com/office/drawing/2014/main" val="336010406"/>
                  </a:ext>
                </a:extLst>
              </a:tr>
            </a:tbl>
          </a:graphicData>
        </a:graphic>
      </p:graphicFrame>
      <p:pic>
        <p:nvPicPr>
          <p:cNvPr id="7" name="Picture 6">
            <a:extLst>
              <a:ext uri="{FF2B5EF4-FFF2-40B4-BE49-F238E27FC236}">
                <a16:creationId xmlns:a16="http://schemas.microsoft.com/office/drawing/2014/main" id="{D33A67A1-8613-B4BB-C446-0728DE76E465}"/>
              </a:ext>
            </a:extLst>
          </p:cNvPr>
          <p:cNvPicPr>
            <a:picLocks noChangeAspect="1"/>
          </p:cNvPicPr>
          <p:nvPr/>
        </p:nvPicPr>
        <p:blipFill>
          <a:blip r:embed="rId3"/>
          <a:stretch>
            <a:fillRect/>
          </a:stretch>
        </p:blipFill>
        <p:spPr bwMode="auto">
          <a:xfrm>
            <a:off x="8137205" y="2705304"/>
            <a:ext cx="1901333" cy="923331"/>
          </a:xfrm>
          <a:prstGeom prst="rect">
            <a:avLst/>
          </a:prstGeom>
          <a:ln>
            <a:solidFill>
              <a:schemeClr val="tx1"/>
            </a:solidFill>
          </a:ln>
        </p:spPr>
      </p:pic>
      <p:sp>
        <p:nvSpPr>
          <p:cNvPr id="9" name="TextBox 8">
            <a:extLst>
              <a:ext uri="{FF2B5EF4-FFF2-40B4-BE49-F238E27FC236}">
                <a16:creationId xmlns:a16="http://schemas.microsoft.com/office/drawing/2014/main" id="{E268D971-5CDF-73D3-425A-FE328C990503}"/>
              </a:ext>
            </a:extLst>
          </p:cNvPr>
          <p:cNvSpPr txBox="1"/>
          <p:nvPr/>
        </p:nvSpPr>
        <p:spPr>
          <a:xfrm>
            <a:off x="7824192" y="4919163"/>
            <a:ext cx="2787943" cy="369332"/>
          </a:xfrm>
          <a:prstGeom prst="rect">
            <a:avLst/>
          </a:prstGeom>
          <a:noFill/>
        </p:spPr>
        <p:txBody>
          <a:bodyPr wrap="none" rtlCol="0">
            <a:spAutoFit/>
          </a:bodyPr>
          <a:lstStyle/>
          <a:p>
            <a:r>
              <a:rPr lang="en-IT" dirty="0">
                <a:solidFill>
                  <a:srgbClr val="00B050"/>
                </a:solidFill>
                <a:highlight>
                  <a:srgbClr val="FFFF00"/>
                </a:highlight>
              </a:rPr>
              <a:t>Deputy Coordinators added</a:t>
            </a:r>
          </a:p>
        </p:txBody>
      </p:sp>
    </p:spTree>
    <p:extLst>
      <p:ext uri="{BB962C8B-B14F-4D97-AF65-F5344CB8AC3E}">
        <p14:creationId xmlns:p14="http://schemas.microsoft.com/office/powerpoint/2010/main" val="3558173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76e7a47-733f-48af-8532-2ab28f677088"/>
  <p:tag name="SLIDO_EVENT_UUID" val="b90b1714-fc9c-47df-89ac-5bc9bdf242d0"/>
  <p:tag name="SLIDO_EVENT_SECTION_UUID" val="3398e7a2-ae67-4535-baf9-f8ed65ffecfb"/>
</p:tagLst>
</file>

<file path=ppt/tags/tag2.xml><?xml version="1.0" encoding="utf-8"?>
<p:tagLst xmlns:a="http://schemas.openxmlformats.org/drawingml/2006/main" xmlns:r="http://schemas.openxmlformats.org/officeDocument/2006/relationships" xmlns:p="http://schemas.openxmlformats.org/presentationml/2006/main">
  <p:tag name="SLIDO_TYPE" val="SlidoPoll"/>
  <p:tag name="SLIDO_POLL_UUID" val="a10de129-e4e8-484b-87a5-8e07170cf2b4"/>
  <p:tag name="SLIDO_TIMELINE" val="W3sicG9sbFF1ZXN0aW9uVXVpZCI6IjRkZjY3MDJkLWM5ZTgtNDA5NS04Yjc1LTM1YWYxZWM5NTNiMiIsInNob3dSZXN1bHRzIjp0cnVlfV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1638</TotalTime>
  <Words>1827</Words>
  <Application>Microsoft Macintosh PowerPoint</Application>
  <DocSecurity>0</DocSecurity>
  <PresentationFormat>Widescreen</PresentationFormat>
  <Paragraphs>392</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Arial Narrow</vt:lpstr>
      <vt:lpstr>Calibri</vt:lpstr>
      <vt:lpstr>Calibri Light</vt:lpstr>
      <vt:lpstr>Helvetica</vt:lpstr>
      <vt:lpstr>Times New Roman</vt:lpstr>
      <vt:lpstr>Wingdings</vt:lpstr>
      <vt:lpstr>Office Theme</vt:lpstr>
      <vt:lpstr>PACRI 1st General Assembly</vt:lpstr>
      <vt:lpstr>1st GA - Agenda</vt:lpstr>
      <vt:lpstr>Disambiguation</vt:lpstr>
      <vt:lpstr>General Assembly - Composition</vt:lpstr>
      <vt:lpstr>Voting rules - 1</vt:lpstr>
      <vt:lpstr>Voting rules - 2</vt:lpstr>
      <vt:lpstr>Chair of the GA + Pillars</vt:lpstr>
      <vt:lpstr>Scientific Advisory Board</vt:lpstr>
      <vt:lpstr>Executive Board - composition</vt:lpstr>
      <vt:lpstr>Executive Board - DPM</vt:lpstr>
      <vt:lpstr>Prepayment status</vt:lpstr>
      <vt:lpstr>PowerPoint Presentation</vt:lpstr>
      <vt:lpstr>List of amended deliverables </vt:lpstr>
      <vt:lpstr>PACRI Logo</vt:lpstr>
      <vt:lpstr>PACRI Logo</vt:lpstr>
      <vt:lpstr>Next Annual Meeting</vt:lpstr>
      <vt:lpstr>Trieste Kick-off meeting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Welsch, Alexandra (Cockcroft Inst,DL,-)</dc:creator>
  <cp:keywords/>
  <dc:description/>
  <cp:lastModifiedBy>Cecilia Blasetti</cp:lastModifiedBy>
  <cp:revision>388</cp:revision>
  <cp:lastPrinted>2025-03-11T08:07:57Z</cp:lastPrinted>
  <dcterms:created xsi:type="dcterms:W3CDTF">2018-02-09T13:41:45Z</dcterms:created>
  <dcterms:modified xsi:type="dcterms:W3CDTF">2025-03-14T12:00:14Z</dcterms:modified>
  <cp:category/>
  <dc:identifier/>
  <cp:contentStatus/>
  <dc:language/>
  <cp:version/>
</cp:coreProperties>
</file>