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notesSlides/notesSlide49.xml" ContentType="application/vnd.openxmlformats-officedocument.presentationml.notesSlide+xml"/>
  <Override PartName="/ppt/tags/tag2.xml" ContentType="application/vnd.openxmlformats-officedocument.presentationml.tags+xml"/>
  <Override PartName="/ppt/notesSlides/notesSlide50.xml" ContentType="application/vnd.openxmlformats-officedocument.presentationml.notesSlide+xml"/>
  <Override PartName="/ppt/tags/tag3.xml" ContentType="application/vnd.openxmlformats-officedocument.presentationml.tags+xml"/>
  <Override PartName="/ppt/notesSlides/notesSlide51.xml" ContentType="application/vnd.openxmlformats-officedocument.presentationml.notesSlide+xml"/>
  <Override PartName="/ppt/tags/tag4.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2"/>
  </p:notesMasterIdLst>
  <p:handoutMasterIdLst>
    <p:handoutMasterId r:id="rId73"/>
  </p:handoutMasterIdLst>
  <p:sldIdLst>
    <p:sldId id="425" r:id="rId5"/>
    <p:sldId id="568" r:id="rId6"/>
    <p:sldId id="427" r:id="rId7"/>
    <p:sldId id="500" r:id="rId8"/>
    <p:sldId id="505" r:id="rId9"/>
    <p:sldId id="504" r:id="rId10"/>
    <p:sldId id="523" r:id="rId11"/>
    <p:sldId id="432" r:id="rId12"/>
    <p:sldId id="502" r:id="rId13"/>
    <p:sldId id="501" r:id="rId14"/>
    <p:sldId id="503" r:id="rId15"/>
    <p:sldId id="576" r:id="rId16"/>
    <p:sldId id="577" r:id="rId17"/>
    <p:sldId id="571" r:id="rId18"/>
    <p:sldId id="613" r:id="rId19"/>
    <p:sldId id="572" r:id="rId20"/>
    <p:sldId id="573" r:id="rId21"/>
    <p:sldId id="517" r:id="rId22"/>
    <p:sldId id="515" r:id="rId23"/>
    <p:sldId id="516" r:id="rId24"/>
    <p:sldId id="514" r:id="rId25"/>
    <p:sldId id="579" r:id="rId26"/>
    <p:sldId id="512" r:id="rId27"/>
    <p:sldId id="605" r:id="rId28"/>
    <p:sldId id="510" r:id="rId29"/>
    <p:sldId id="509" r:id="rId30"/>
    <p:sldId id="446" r:id="rId31"/>
    <p:sldId id="508" r:id="rId32"/>
    <p:sldId id="565" r:id="rId33"/>
    <p:sldId id="562" r:id="rId34"/>
    <p:sldId id="560" r:id="rId35"/>
    <p:sldId id="561" r:id="rId36"/>
    <p:sldId id="608" r:id="rId37"/>
    <p:sldId id="558" r:id="rId38"/>
    <p:sldId id="557" r:id="rId39"/>
    <p:sldId id="606" r:id="rId40"/>
    <p:sldId id="607" r:id="rId41"/>
    <p:sldId id="614" r:id="rId42"/>
    <p:sldId id="552" r:id="rId43"/>
    <p:sldId id="550" r:id="rId44"/>
    <p:sldId id="578" r:id="rId45"/>
    <p:sldId id="549" r:id="rId46"/>
    <p:sldId id="548" r:id="rId47"/>
    <p:sldId id="547" r:id="rId48"/>
    <p:sldId id="546" r:id="rId49"/>
    <p:sldId id="545" r:id="rId50"/>
    <p:sldId id="456" r:id="rId51"/>
    <p:sldId id="457" r:id="rId52"/>
    <p:sldId id="384" r:id="rId53"/>
    <p:sldId id="533" r:id="rId54"/>
    <p:sldId id="532" r:id="rId55"/>
    <p:sldId id="451" r:id="rId56"/>
    <p:sldId id="531" r:id="rId57"/>
    <p:sldId id="567" r:id="rId58"/>
    <p:sldId id="526" r:id="rId59"/>
    <p:sldId id="609" r:id="rId60"/>
    <p:sldId id="524" r:id="rId61"/>
    <p:sldId id="588" r:id="rId62"/>
    <p:sldId id="612" r:id="rId63"/>
    <p:sldId id="542" r:id="rId64"/>
    <p:sldId id="541" r:id="rId65"/>
    <p:sldId id="540" r:id="rId66"/>
    <p:sldId id="537" r:id="rId67"/>
    <p:sldId id="539" r:id="rId68"/>
    <p:sldId id="538" r:id="rId69"/>
    <p:sldId id="472" r:id="rId70"/>
    <p:sldId id="47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E7D1C-EC62-7E73-E98D-3163A83B7ACB}" name="BUSE Katharina (REA)" initials="KB" userId="S::Katharina.BUSE@ec.europa.eu::3e66f9f8-9f21-4893-82d7-471a809b5a67" providerId="AD"/>
  <p188:author id="{58988B2A-7F84-46CE-33B6-65F96ED8B3C9}" name="KAKARANTZAS Sotirios (REA)" initials="K(" userId="S::sotirios.kakarantzas@ec.europa.eu::5656d158-a403-4448-adc6-496f9005a014" providerId="AD"/>
  <p188:author id="{A425A767-5529-D6AE-3DDF-E6809F97562C}" name="MONACHELLO Roberta (REA)" initials="RM" userId="S::Roberta.MONACHELLO@ec.europa.eu::f91b3379-c66a-4645-b2fd-1579947d1ba9" providerId="AD"/>
  <p188:author id="{7961A36C-3F56-68DC-B82F-E9F793F1CAE7}" name="VENTURA Antonio (REA)" initials="V(" userId="S::antonio.ventura@ec.europa.eu::29313752-5d51-41b5-94eb-3557759f759a" providerId="AD"/>
  <p188:author id="{D6403A71-71C9-5F6E-FEA8-2C063B05C5AA}" name="BUSE Katharina (REA)" initials="B(" userId="S::katharina.buse@ec.europa.eu::3e66f9f8-9f21-4893-82d7-471a809b5a67" providerId="AD"/>
  <p188:author id="{447E3E83-88F1-8BDB-3E81-E3C440436631}" name="SAZ PARKINSON Zuleika (REA)" initials="ZS" userId="S::Zuleika.SAZ-PARKINSON@ec.europa.eu::3f764f4e-17f4-4a1d-a88b-c154e7d28ae1" providerId="AD"/>
  <p188:author id="{42CE8284-F891-DC42-E41B-4CC069842A0C}" name="DELLA RAGIONE Tiziana (REA)" initials="D(" userId="S::tiziana.della-ragione@ec.europa.eu::ac1573c0-47da-43ed-b097-729e6c107a72" providerId="AD"/>
  <p188:author id="{755BADD9-9C0A-146B-61A5-B8DC41EF2678}" name="GATTO Francesco (REA)" initials="G(" userId="S::francesco.gatto@ec.europa.eu::a8675321-836c-4ff1-aabd-61009a019832" providerId="AD"/>
  <p188:author id="{BE8249DA-EEF7-4A01-0394-FF6C3B186264}" name="VENTURA Antonio (REA)" initials="AV" userId="S::Antonio.VENTURA@ec.europa.eu::29313752-5d51-41b5-94eb-3557759f759a" providerId="AD"/>
  <p188:author id="{F442A5EC-CABE-E0CE-251A-17FBE419828F}" name="SANTORO Anna (REA)" initials="S(" userId="S::anna.santoro@ec.europa.eu::7f80dc4c-c5c4-41a9-ad83-22a89b89d7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TTO Francesco (REA)" initials="G(" lastIdx="10" clrIdx="7">
    <p:extLst>
      <p:ext uri="{19B8F6BF-5375-455C-9EA6-DF929625EA0E}">
        <p15:presenceInfo xmlns:p15="http://schemas.microsoft.com/office/powerpoint/2012/main" userId="S::francesco.gatto@ec.europa.eu::a8675321-836c-4ff1-aabd-61009a019832" providerId="AD"/>
      </p:ext>
    </p:extLst>
  </p:cmAuthor>
  <p:cmAuthor id="1" name="COSTACHE Mihaela (REA)" initials="CME(" lastIdx="1" clrIdx="0">
    <p:extLst>
      <p:ext uri="{19B8F6BF-5375-455C-9EA6-DF929625EA0E}">
        <p15:presenceInfo xmlns:p15="http://schemas.microsoft.com/office/powerpoint/2012/main" userId="COSTACHE Mihaela (REA)" providerId="None"/>
      </p:ext>
    </p:extLst>
  </p:cmAuthor>
  <p:cmAuthor id="8" name="KAKARANTZAS Sotirios (REA)" initials="K(" lastIdx="10" clrIdx="8">
    <p:extLst>
      <p:ext uri="{19B8F6BF-5375-455C-9EA6-DF929625EA0E}">
        <p15:presenceInfo xmlns:p15="http://schemas.microsoft.com/office/powerpoint/2012/main" userId="S::sotirios.kakarantzas@ec.europa.eu::5656d158-a403-4448-adc6-496f9005a014" providerId="AD"/>
      </p:ext>
    </p:extLst>
  </p:cmAuthor>
  <p:cmAuthor id="2" name="FERNANDEZ HORCAJADA Raquel (REA)" initials="FHR(" lastIdx="33" clrIdx="1">
    <p:extLst>
      <p:ext uri="{19B8F6BF-5375-455C-9EA6-DF929625EA0E}">
        <p15:presenceInfo xmlns:p15="http://schemas.microsoft.com/office/powerpoint/2012/main" userId="S-1-5-21-1606980848-2025429265-839522115-822921" providerId="AD"/>
      </p:ext>
    </p:extLst>
  </p:cmAuthor>
  <p:cmAuthor id="9" name="ILIADOU Maria-Valeria (REA)" initials="I(" lastIdx="11" clrIdx="9">
    <p:extLst>
      <p:ext uri="{19B8F6BF-5375-455C-9EA6-DF929625EA0E}">
        <p15:presenceInfo xmlns:p15="http://schemas.microsoft.com/office/powerpoint/2012/main" userId="S::maria-valeria.iliadou@ec.europa.eu::609e388c-5f03-4df2-89b8-b77860418a84" providerId="AD"/>
      </p:ext>
    </p:extLst>
  </p:cmAuthor>
  <p:cmAuthor id="3" name="CAROZZA Emiliano (REA)" initials="CE(" lastIdx="16" clrIdx="3">
    <p:extLst>
      <p:ext uri="{19B8F6BF-5375-455C-9EA6-DF929625EA0E}">
        <p15:presenceInfo xmlns:p15="http://schemas.microsoft.com/office/powerpoint/2012/main" userId="S::Emiliano.CAROZZA@ec.europa.eu::6e3c0377-f302-4d3e-81a1-49678385d895" providerId="AD"/>
      </p:ext>
    </p:extLst>
  </p:cmAuthor>
  <p:cmAuthor id="10" name="VENTURA Antonio (REA)" initials="V(" lastIdx="12" clrIdx="10">
    <p:extLst>
      <p:ext uri="{19B8F6BF-5375-455C-9EA6-DF929625EA0E}">
        <p15:presenceInfo xmlns:p15="http://schemas.microsoft.com/office/powerpoint/2012/main" userId="S::antonio.ventura@ec.europa.eu::29313752-5d51-41b5-94eb-3557759f759a" providerId="AD"/>
      </p:ext>
    </p:extLst>
  </p:cmAuthor>
  <p:cmAuthor id="4" name="MISITI Simona (REA)" initials="M(" lastIdx="7" clrIdx="4">
    <p:extLst>
      <p:ext uri="{19B8F6BF-5375-455C-9EA6-DF929625EA0E}">
        <p15:presenceInfo xmlns:p15="http://schemas.microsoft.com/office/powerpoint/2012/main" userId="S::simona.misiti@ec.europa.eu::ca73efee-d7af-4a46-9b5b-3a148ea01815" providerId="AD"/>
      </p:ext>
    </p:extLst>
  </p:cmAuthor>
  <p:cmAuthor id="11" name="CALARAS Alexandru (REA)" initials="C(" lastIdx="6" clrIdx="11">
    <p:extLst>
      <p:ext uri="{19B8F6BF-5375-455C-9EA6-DF929625EA0E}">
        <p15:presenceInfo xmlns:p15="http://schemas.microsoft.com/office/powerpoint/2012/main" userId="S::alexandru.calaras@ec.europa.eu::90fe5816-e804-4351-82ef-c61eaead81c3" providerId="AD"/>
      </p:ext>
    </p:extLst>
  </p:cmAuthor>
  <p:cmAuthor id="5" name="SANTORO Anna (REA)" initials="S(" lastIdx="13" clrIdx="5">
    <p:extLst>
      <p:ext uri="{19B8F6BF-5375-455C-9EA6-DF929625EA0E}">
        <p15:presenceInfo xmlns:p15="http://schemas.microsoft.com/office/powerpoint/2012/main" userId="S::anna.santoro@ec.europa.eu::7f80dc4c-c5c4-41a9-ad83-22a89b89d766" providerId="AD"/>
      </p:ext>
    </p:extLst>
  </p:cmAuthor>
  <p:cmAuthor id="6" name="APOSTOL Laura Elena (REA)" initials="A(" lastIdx="9" clrIdx="6">
    <p:extLst>
      <p:ext uri="{19B8F6BF-5375-455C-9EA6-DF929625EA0E}">
        <p15:presenceInfo xmlns:p15="http://schemas.microsoft.com/office/powerpoint/2012/main" userId="S::laura-elena.apostol@ec.europa.eu::86300743-56b5-4673-b196-2cb8d9abc6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FD2"/>
    <a:srgbClr val="004494"/>
    <a:srgbClr val="0356B1"/>
    <a:srgbClr val="941333"/>
    <a:srgbClr val="024B9C"/>
    <a:srgbClr val="F5F5F5"/>
    <a:srgbClr val="024EA2"/>
    <a:srgbClr val="1557A3"/>
    <a:srgbClr val="A8D1D6"/>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84238-A33B-4916-BCBB-0648938B88B4}" v="29" dt="2025-02-24T15:00:59.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snapToGrid="0">
      <p:cViewPr varScale="1">
        <p:scale>
          <a:sx n="92" d="100"/>
          <a:sy n="92" d="100"/>
        </p:scale>
        <p:origin x="1278" y="90"/>
      </p:cViewPr>
      <p:guideLst>
        <p:guide orient="horz" pos="2092"/>
        <p:guide pos="3840"/>
      </p:guideLst>
    </p:cSldViewPr>
  </p:slideViewPr>
  <p:notesTextViewPr>
    <p:cViewPr>
      <p:scale>
        <a:sx n="1" d="1"/>
        <a:sy n="1" d="1"/>
      </p:scale>
      <p:origin x="0" y="0"/>
    </p:cViewPr>
  </p:notesTextViewPr>
  <p:sorterViewPr>
    <p:cViewPr>
      <p:scale>
        <a:sx n="100" d="100"/>
        <a:sy n="100" d="100"/>
      </p:scale>
      <p:origin x="0" y="-14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E Katharina (REA)" userId="3e66f9f8-9f21-4893-82d7-471a809b5a67" providerId="ADAL" clId="{E2B2319A-4735-4639-9AAF-E7864A9414F6}"/>
    <pc:docChg chg="custSel delSld modSld">
      <pc:chgData name="BUSE Katharina (REA)" userId="3e66f9f8-9f21-4893-82d7-471a809b5a67" providerId="ADAL" clId="{E2B2319A-4735-4639-9AAF-E7864A9414F6}" dt="2025-01-16T11:11:06.942" v="28"/>
      <pc:docMkLst>
        <pc:docMk/>
      </pc:docMkLst>
      <pc:sldChg chg="delSp modSp mod delCm modCm">
        <pc:chgData name="BUSE Katharina (REA)" userId="3e66f9f8-9f21-4893-82d7-471a809b5a67" providerId="ADAL" clId="{E2B2319A-4735-4639-9AAF-E7864A9414F6}" dt="2025-01-16T11:05:57.463" v="21" actId="207"/>
        <pc:sldMkLst>
          <pc:docMk/>
          <pc:sldMk cId="2918570288" sldId="446"/>
        </pc:sldMkLst>
        <pc:spChg chg="mod">
          <ac:chgData name="BUSE Katharina (REA)" userId="3e66f9f8-9f21-4893-82d7-471a809b5a67" providerId="ADAL" clId="{E2B2319A-4735-4639-9AAF-E7864A9414F6}" dt="2025-01-16T11:05:07.975" v="18" actId="1076"/>
          <ac:spMkLst>
            <pc:docMk/>
            <pc:sldMk cId="2918570288" sldId="446"/>
            <ac:spMk id="6" creationId="{E0AA8055-2279-4E02-8C59-8687EF2DFE32}"/>
          </ac:spMkLst>
        </pc:spChg>
        <pc:spChg chg="mod">
          <ac:chgData name="BUSE Katharina (REA)" userId="3e66f9f8-9f21-4893-82d7-471a809b5a67" providerId="ADAL" clId="{E2B2319A-4735-4639-9AAF-E7864A9414F6}" dt="2025-01-16T11:05:01.127" v="17" actId="1076"/>
          <ac:spMkLst>
            <pc:docMk/>
            <pc:sldMk cId="2918570288" sldId="446"/>
            <ac:spMk id="8" creationId="{8C5C25B0-3E69-43A6-9C77-FBA8793812F0}"/>
          </ac:spMkLst>
        </pc:spChg>
        <pc:spChg chg="mod">
          <ac:chgData name="BUSE Katharina (REA)" userId="3e66f9f8-9f21-4893-82d7-471a809b5a67" providerId="ADAL" clId="{E2B2319A-4735-4639-9AAF-E7864A9414F6}" dt="2025-01-16T11:05:57.463" v="21" actId="207"/>
          <ac:spMkLst>
            <pc:docMk/>
            <pc:sldMk cId="2918570288" sldId="446"/>
            <ac:spMk id="9" creationId="{5999751F-F046-4B59-835D-0564DAD312F1}"/>
          </ac:spMkLst>
        </pc:spChg>
        <pc:extLst>
          <p:ext xmlns:p="http://schemas.openxmlformats.org/presentationml/2006/main" uri="{D6D511B9-2390-475A-947B-AFAB55BFBCF1}">
            <pc226:cmChg xmlns:pc226="http://schemas.microsoft.com/office/powerpoint/2022/06/main/command" chg="del">
              <pc226:chgData name="BUSE Katharina (REA)" userId="3e66f9f8-9f21-4893-82d7-471a809b5a67" providerId="ADAL" clId="{E2B2319A-4735-4639-9AAF-E7864A9414F6}" dt="2025-01-16T11:05:35.222" v="20"/>
              <pc2:cmMkLst xmlns:pc2="http://schemas.microsoft.com/office/powerpoint/2019/9/main/command">
                <pc:docMk/>
                <pc:sldMk cId="2918570288" sldId="446"/>
                <pc2:cmMk id="{700EE1BE-A607-4390-8E74-CF7FC7598AB1}"/>
              </pc2:cmMkLst>
              <pc226:cmRplyChg chg="add">
                <pc226:chgData name="BUSE Katharina (REA)" userId="3e66f9f8-9f21-4893-82d7-471a809b5a67" providerId="ADAL" clId="{E2B2319A-4735-4639-9AAF-E7864A9414F6}" dt="2025-01-16T11:05:23.450" v="19"/>
                <pc2:cmRplyMkLst xmlns:pc2="http://schemas.microsoft.com/office/powerpoint/2019/9/main/command">
                  <pc:docMk/>
                  <pc:sldMk cId="2918570288" sldId="446"/>
                  <pc2:cmMk id="{700EE1BE-A607-4390-8E74-CF7FC7598AB1}"/>
                  <pc2:cmRplyMk id="{3F69C63D-11E3-4E15-9D36-C238F1B13708}"/>
                </pc2:cmRplyMkLst>
              </pc226:cmRplyChg>
            </pc226:cmChg>
          </p:ext>
        </pc:extLst>
      </pc:sldChg>
      <pc:sldChg chg="modSp mod">
        <pc:chgData name="BUSE Katharina (REA)" userId="3e66f9f8-9f21-4893-82d7-471a809b5a67" providerId="ADAL" clId="{E2B2319A-4735-4639-9AAF-E7864A9414F6}" dt="2025-01-16T11:10:58.072" v="27" actId="1076"/>
        <pc:sldMkLst>
          <pc:docMk/>
          <pc:sldMk cId="3577067988" sldId="457"/>
        </pc:sldMkLst>
        <pc:picChg chg="mod">
          <ac:chgData name="BUSE Katharina (REA)" userId="3e66f9f8-9f21-4893-82d7-471a809b5a67" providerId="ADAL" clId="{E2B2319A-4735-4639-9AAF-E7864A9414F6}" dt="2025-01-16T11:10:58.072" v="27" actId="1076"/>
          <ac:picMkLst>
            <pc:docMk/>
            <pc:sldMk cId="3577067988" sldId="457"/>
            <ac:picMk id="10" creationId="{00000000-0000-0000-0000-000000000000}"/>
          </ac:picMkLst>
        </pc:picChg>
      </pc:sldChg>
      <pc:sldChg chg="modSp mod">
        <pc:chgData name="BUSE Katharina (REA)" userId="3e66f9f8-9f21-4893-82d7-471a809b5a67" providerId="ADAL" clId="{E2B2319A-4735-4639-9AAF-E7864A9414F6}" dt="2025-01-16T11:10:47.856" v="25" actId="1076"/>
        <pc:sldMkLst>
          <pc:docMk/>
          <pc:sldMk cId="168994166" sldId="546"/>
        </pc:sldMkLst>
        <pc:grpChg chg="mod">
          <ac:chgData name="BUSE Katharina (REA)" userId="3e66f9f8-9f21-4893-82d7-471a809b5a67" providerId="ADAL" clId="{E2B2319A-4735-4639-9AAF-E7864A9414F6}" dt="2025-01-16T11:10:47.856" v="25" actId="1076"/>
          <ac:grpSpMkLst>
            <pc:docMk/>
            <pc:sldMk cId="168994166" sldId="546"/>
            <ac:grpSpMk id="5" creationId="{2F43533D-8350-4B72-81B8-EB15B3CF6E79}"/>
          </ac:grpSpMkLst>
        </pc:grpChg>
      </pc:sldChg>
      <pc:sldChg chg="del">
        <pc:chgData name="BUSE Katharina (REA)" userId="3e66f9f8-9f21-4893-82d7-471a809b5a67" providerId="ADAL" clId="{E2B2319A-4735-4639-9AAF-E7864A9414F6}" dt="2025-01-16T11:04:02.255" v="1" actId="47"/>
        <pc:sldMkLst>
          <pc:docMk/>
          <pc:sldMk cId="2798791612" sldId="569"/>
        </pc:sldMkLst>
      </pc:sldChg>
      <pc:sldChg chg="del">
        <pc:chgData name="BUSE Katharina (REA)" userId="3e66f9f8-9f21-4893-82d7-471a809b5a67" providerId="ADAL" clId="{E2B2319A-4735-4639-9AAF-E7864A9414F6}" dt="2025-01-16T11:04:00.467" v="0" actId="47"/>
        <pc:sldMkLst>
          <pc:docMk/>
          <pc:sldMk cId="3537628019" sldId="570"/>
        </pc:sldMkLst>
      </pc:sldChg>
      <pc:sldChg chg="del">
        <pc:chgData name="BUSE Katharina (REA)" userId="3e66f9f8-9f21-4893-82d7-471a809b5a67" providerId="ADAL" clId="{E2B2319A-4735-4639-9AAF-E7864A9414F6}" dt="2025-01-16T11:04:09.024" v="9" actId="47"/>
        <pc:sldMkLst>
          <pc:docMk/>
          <pc:sldMk cId="2089374983" sldId="587"/>
        </pc:sldMkLst>
      </pc:sldChg>
      <pc:sldChg chg="del">
        <pc:chgData name="BUSE Katharina (REA)" userId="3e66f9f8-9f21-4893-82d7-471a809b5a67" providerId="ADAL" clId="{E2B2319A-4735-4639-9AAF-E7864A9414F6}" dt="2025-01-16T11:04:15.334" v="13" actId="47"/>
        <pc:sldMkLst>
          <pc:docMk/>
          <pc:sldMk cId="1292874023" sldId="589"/>
        </pc:sldMkLst>
      </pc:sldChg>
      <pc:sldChg chg="del">
        <pc:chgData name="BUSE Katharina (REA)" userId="3e66f9f8-9f21-4893-82d7-471a809b5a67" providerId="ADAL" clId="{E2B2319A-4735-4639-9AAF-E7864A9414F6}" dt="2025-01-16T11:04:11.640" v="12" actId="47"/>
        <pc:sldMkLst>
          <pc:docMk/>
          <pc:sldMk cId="2993651111" sldId="590"/>
        </pc:sldMkLst>
      </pc:sldChg>
      <pc:sldChg chg="del">
        <pc:chgData name="BUSE Katharina (REA)" userId="3e66f9f8-9f21-4893-82d7-471a809b5a67" providerId="ADAL" clId="{E2B2319A-4735-4639-9AAF-E7864A9414F6}" dt="2025-01-16T11:04:10.698" v="11" actId="47"/>
        <pc:sldMkLst>
          <pc:docMk/>
          <pc:sldMk cId="2140231999" sldId="591"/>
        </pc:sldMkLst>
      </pc:sldChg>
      <pc:sldChg chg="del">
        <pc:chgData name="BUSE Katharina (REA)" userId="3e66f9f8-9f21-4893-82d7-471a809b5a67" providerId="ADAL" clId="{E2B2319A-4735-4639-9AAF-E7864A9414F6}" dt="2025-01-16T11:04:09.855" v="10" actId="47"/>
        <pc:sldMkLst>
          <pc:docMk/>
          <pc:sldMk cId="4081869199" sldId="592"/>
        </pc:sldMkLst>
      </pc:sldChg>
      <pc:sldChg chg="del">
        <pc:chgData name="BUSE Katharina (REA)" userId="3e66f9f8-9f21-4893-82d7-471a809b5a67" providerId="ADAL" clId="{E2B2319A-4735-4639-9AAF-E7864A9414F6}" dt="2025-01-16T11:04:08.267" v="8" actId="47"/>
        <pc:sldMkLst>
          <pc:docMk/>
          <pc:sldMk cId="4096542235" sldId="593"/>
        </pc:sldMkLst>
      </pc:sldChg>
      <pc:sldChg chg="del">
        <pc:chgData name="BUSE Katharina (REA)" userId="3e66f9f8-9f21-4893-82d7-471a809b5a67" providerId="ADAL" clId="{E2B2319A-4735-4639-9AAF-E7864A9414F6}" dt="2025-01-16T11:04:07.470" v="7" actId="47"/>
        <pc:sldMkLst>
          <pc:docMk/>
          <pc:sldMk cId="2960528896" sldId="594"/>
        </pc:sldMkLst>
      </pc:sldChg>
      <pc:sldChg chg="del">
        <pc:chgData name="BUSE Katharina (REA)" userId="3e66f9f8-9f21-4893-82d7-471a809b5a67" providerId="ADAL" clId="{E2B2319A-4735-4639-9AAF-E7864A9414F6}" dt="2025-01-16T11:04:05.884" v="5" actId="47"/>
        <pc:sldMkLst>
          <pc:docMk/>
          <pc:sldMk cId="2238901036" sldId="599"/>
        </pc:sldMkLst>
      </pc:sldChg>
      <pc:sldChg chg="del">
        <pc:chgData name="BUSE Katharina (REA)" userId="3e66f9f8-9f21-4893-82d7-471a809b5a67" providerId="ADAL" clId="{E2B2319A-4735-4639-9AAF-E7864A9414F6}" dt="2025-01-16T11:04:05.041" v="4" actId="47"/>
        <pc:sldMkLst>
          <pc:docMk/>
          <pc:sldMk cId="3241970257" sldId="600"/>
        </pc:sldMkLst>
      </pc:sldChg>
      <pc:sldChg chg="del">
        <pc:chgData name="BUSE Katharina (REA)" userId="3e66f9f8-9f21-4893-82d7-471a809b5a67" providerId="ADAL" clId="{E2B2319A-4735-4639-9AAF-E7864A9414F6}" dt="2025-01-16T11:04:04.181" v="3" actId="47"/>
        <pc:sldMkLst>
          <pc:docMk/>
          <pc:sldMk cId="352765125" sldId="601"/>
        </pc:sldMkLst>
      </pc:sldChg>
      <pc:sldChg chg="del">
        <pc:chgData name="BUSE Katharina (REA)" userId="3e66f9f8-9f21-4893-82d7-471a809b5a67" providerId="ADAL" clId="{E2B2319A-4735-4639-9AAF-E7864A9414F6}" dt="2025-01-16T11:04:03.248" v="2" actId="47"/>
        <pc:sldMkLst>
          <pc:docMk/>
          <pc:sldMk cId="2006774380" sldId="602"/>
        </pc:sldMkLst>
      </pc:sldChg>
      <pc:sldChg chg="modSp mod">
        <pc:chgData name="BUSE Katharina (REA)" userId="3e66f9f8-9f21-4893-82d7-471a809b5a67" providerId="ADAL" clId="{E2B2319A-4735-4639-9AAF-E7864A9414F6}" dt="2025-01-16T11:10:26.583" v="23" actId="1076"/>
        <pc:sldMkLst>
          <pc:docMk/>
          <pc:sldMk cId="3519558089" sldId="607"/>
        </pc:sldMkLst>
        <pc:spChg chg="mod">
          <ac:chgData name="BUSE Katharina (REA)" userId="3e66f9f8-9f21-4893-82d7-471a809b5a67" providerId="ADAL" clId="{E2B2319A-4735-4639-9AAF-E7864A9414F6}" dt="2025-01-16T11:10:23.659" v="22" actId="1076"/>
          <ac:spMkLst>
            <pc:docMk/>
            <pc:sldMk cId="3519558089" sldId="607"/>
            <ac:spMk id="4" creationId="{155C7843-09FA-A702-1A45-0A1D811D0E9A}"/>
          </ac:spMkLst>
        </pc:spChg>
        <pc:picChg chg="mod">
          <ac:chgData name="BUSE Katharina (REA)" userId="3e66f9f8-9f21-4893-82d7-471a809b5a67" providerId="ADAL" clId="{E2B2319A-4735-4639-9AAF-E7864A9414F6}" dt="2025-01-16T11:10:26.583" v="23" actId="1076"/>
          <ac:picMkLst>
            <pc:docMk/>
            <pc:sldMk cId="3519558089" sldId="607"/>
            <ac:picMk id="9" creationId="{D86530DC-69A3-5D86-50D4-13887992523A}"/>
          </ac:picMkLst>
        </pc:picChg>
      </pc:sldChg>
      <pc:sldChg chg="delCm">
        <pc:chgData name="BUSE Katharina (REA)" userId="3e66f9f8-9f21-4893-82d7-471a809b5a67" providerId="ADAL" clId="{E2B2319A-4735-4639-9AAF-E7864A9414F6}" dt="2025-01-16T11:11:06.942" v="28"/>
        <pc:sldMkLst>
          <pc:docMk/>
          <pc:sldMk cId="438730126" sldId="609"/>
        </pc:sldMkLst>
        <pc:extLst>
          <p:ext xmlns:p="http://schemas.openxmlformats.org/presentationml/2006/main" uri="{D6D511B9-2390-475A-947B-AFAB55BFBCF1}">
            <pc226:cmChg xmlns:pc226="http://schemas.microsoft.com/office/powerpoint/2022/06/main/command" chg="del">
              <pc226:chgData name="BUSE Katharina (REA)" userId="3e66f9f8-9f21-4893-82d7-471a809b5a67" providerId="ADAL" clId="{E2B2319A-4735-4639-9AAF-E7864A9414F6}" dt="2025-01-16T11:11:06.942" v="28"/>
              <pc2:cmMkLst xmlns:pc2="http://schemas.microsoft.com/office/powerpoint/2019/9/main/command">
                <pc:docMk/>
                <pc:sldMk cId="438730126" sldId="609"/>
                <pc2:cmMk id="{BB1B029D-0BC1-4E67-932B-0F0077DFB70A}"/>
              </pc2:cmMkLst>
            </pc226:cmChg>
          </p:ext>
        </pc:extLst>
      </pc:sldChg>
      <pc:sldChg chg="modSp mod">
        <pc:chgData name="BUSE Katharina (REA)" userId="3e66f9f8-9f21-4893-82d7-471a809b5a67" providerId="ADAL" clId="{E2B2319A-4735-4639-9AAF-E7864A9414F6}" dt="2025-01-16T11:10:33.231" v="24" actId="1076"/>
        <pc:sldMkLst>
          <pc:docMk/>
          <pc:sldMk cId="452703120" sldId="614"/>
        </pc:sldMkLst>
        <pc:spChg chg="mod">
          <ac:chgData name="BUSE Katharina (REA)" userId="3e66f9f8-9f21-4893-82d7-471a809b5a67" providerId="ADAL" clId="{E2B2319A-4735-4639-9AAF-E7864A9414F6}" dt="2025-01-16T11:10:33.231" v="24" actId="1076"/>
          <ac:spMkLst>
            <pc:docMk/>
            <pc:sldMk cId="452703120" sldId="614"/>
            <ac:spMk id="4" creationId="{00000000-0000-0000-0000-000000000000}"/>
          </ac:spMkLst>
        </pc:spChg>
      </pc:sldChg>
      <pc:sldChg chg="del">
        <pc:chgData name="BUSE Katharina (REA)" userId="3e66f9f8-9f21-4893-82d7-471a809b5a67" providerId="ADAL" clId="{E2B2319A-4735-4639-9AAF-E7864A9414F6}" dt="2025-01-16T11:04:06.677" v="6" actId="47"/>
        <pc:sldMkLst>
          <pc:docMk/>
          <pc:sldMk cId="2702209263" sldId="615"/>
        </pc:sldMkLst>
      </pc:sldChg>
    </pc:docChg>
  </pc:docChgLst>
  <pc:docChgLst>
    <pc:chgData name="VENTURA Antonio (REA)" userId="29313752-5d51-41b5-94eb-3557759f759a" providerId="ADAL" clId="{AD384238-A33B-4916-BCBB-0648938B88B4}"/>
    <pc:docChg chg="undo custSel modSld">
      <pc:chgData name="VENTURA Antonio (REA)" userId="29313752-5d51-41b5-94eb-3557759f759a" providerId="ADAL" clId="{AD384238-A33B-4916-BCBB-0648938B88B4}" dt="2025-02-24T15:01:49.665" v="68" actId="113"/>
      <pc:docMkLst>
        <pc:docMk/>
      </pc:docMkLst>
      <pc:sldChg chg="modSp mod">
        <pc:chgData name="VENTURA Antonio (REA)" userId="29313752-5d51-41b5-94eb-3557759f759a" providerId="ADAL" clId="{AD384238-A33B-4916-BCBB-0648938B88B4}" dt="2025-02-24T15:01:49.665" v="68" actId="113"/>
        <pc:sldMkLst>
          <pc:docMk/>
          <pc:sldMk cId="2918570288" sldId="446"/>
        </pc:sldMkLst>
        <pc:spChg chg="mod">
          <ac:chgData name="VENTURA Antonio (REA)" userId="29313752-5d51-41b5-94eb-3557759f759a" providerId="ADAL" clId="{AD384238-A33B-4916-BCBB-0648938B88B4}" dt="2025-02-24T15:01:49.665" v="68" actId="113"/>
          <ac:spMkLst>
            <pc:docMk/>
            <pc:sldMk cId="2918570288" sldId="446"/>
            <ac:spMk id="6" creationId="{E0AA8055-2279-4E02-8C59-8687EF2DFE32}"/>
          </ac:spMkLst>
        </pc:spChg>
        <pc:graphicFrameChg chg="mod">
          <ac:chgData name="VENTURA Antonio (REA)" userId="29313752-5d51-41b5-94eb-3557759f759a" providerId="ADAL" clId="{AD384238-A33B-4916-BCBB-0648938B88B4}" dt="2025-02-24T15:00:59.059" v="65"/>
          <ac:graphicFrameMkLst>
            <pc:docMk/>
            <pc:sldMk cId="2918570288" sldId="446"/>
            <ac:graphicFrameMk id="7" creationId="{00000000-0000-0000-0000-000000000000}"/>
          </ac:graphicFrameMkLst>
        </pc:graphicFrameChg>
      </pc:sldChg>
      <pc:sldChg chg="modSp">
        <pc:chgData name="VENTURA Antonio (REA)" userId="29313752-5d51-41b5-94eb-3557759f759a" providerId="ADAL" clId="{AD384238-A33B-4916-BCBB-0648938B88B4}" dt="2025-02-24T14:34:18.278" v="6" actId="20577"/>
        <pc:sldMkLst>
          <pc:docMk/>
          <pc:sldMk cId="428055361" sldId="501"/>
        </pc:sldMkLst>
        <pc:graphicFrameChg chg="mod">
          <ac:chgData name="VENTURA Antonio (REA)" userId="29313752-5d51-41b5-94eb-3557759f759a" providerId="ADAL" clId="{AD384238-A33B-4916-BCBB-0648938B88B4}" dt="2025-02-24T14:34:18.278" v="6" actId="20577"/>
          <ac:graphicFrameMkLst>
            <pc:docMk/>
            <pc:sldMk cId="428055361" sldId="501"/>
            <ac:graphicFrameMk id="4" creationId="{00000000-0000-0000-0000-000000000000}"/>
          </ac:graphicFrameMkLst>
        </pc:graphicFrameChg>
      </pc:sldChg>
      <pc:sldChg chg="modNotesTx">
        <pc:chgData name="VENTURA Antonio (REA)" userId="29313752-5d51-41b5-94eb-3557759f759a" providerId="ADAL" clId="{AD384238-A33B-4916-BCBB-0648938B88B4}" dt="2025-02-24T14:32:31.284" v="1" actId="20577"/>
        <pc:sldMkLst>
          <pc:docMk/>
          <pc:sldMk cId="3248511963" sldId="502"/>
        </pc:sldMkLst>
      </pc:sldChg>
      <pc:sldChg chg="modSp mod">
        <pc:chgData name="VENTURA Antonio (REA)" userId="29313752-5d51-41b5-94eb-3557759f759a" providerId="ADAL" clId="{AD384238-A33B-4916-BCBB-0648938B88B4}" dt="2025-02-24T14:38:49.170" v="24" actId="208"/>
        <pc:sldMkLst>
          <pc:docMk/>
          <pc:sldMk cId="2275200734" sldId="503"/>
        </pc:sldMkLst>
        <pc:spChg chg="mod">
          <ac:chgData name="VENTURA Antonio (REA)" userId="29313752-5d51-41b5-94eb-3557759f759a" providerId="ADAL" clId="{AD384238-A33B-4916-BCBB-0648938B88B4}" dt="2025-02-24T14:35:19.993" v="7" actId="1076"/>
          <ac:spMkLst>
            <pc:docMk/>
            <pc:sldMk cId="2275200734" sldId="503"/>
            <ac:spMk id="2" creationId="{32DE1FE4-CA87-4361-8A21-01774032854D}"/>
          </ac:spMkLst>
        </pc:spChg>
        <pc:spChg chg="mod">
          <ac:chgData name="VENTURA Antonio (REA)" userId="29313752-5d51-41b5-94eb-3557759f759a" providerId="ADAL" clId="{AD384238-A33B-4916-BCBB-0648938B88B4}" dt="2025-02-24T14:35:58.890" v="11" actId="1076"/>
          <ac:spMkLst>
            <pc:docMk/>
            <pc:sldMk cId="2275200734" sldId="503"/>
            <ac:spMk id="20491" creationId="{00000000-0000-0000-0000-000000000000}"/>
          </ac:spMkLst>
        </pc:spChg>
        <pc:spChg chg="mod">
          <ac:chgData name="VENTURA Antonio (REA)" userId="29313752-5d51-41b5-94eb-3557759f759a" providerId="ADAL" clId="{AD384238-A33B-4916-BCBB-0648938B88B4}" dt="2025-02-24T14:36:31.706" v="14" actId="1076"/>
          <ac:spMkLst>
            <pc:docMk/>
            <pc:sldMk cId="2275200734" sldId="503"/>
            <ac:spMk id="20492" creationId="{00000000-0000-0000-0000-000000000000}"/>
          </ac:spMkLst>
        </pc:spChg>
        <pc:spChg chg="mod">
          <ac:chgData name="VENTURA Antonio (REA)" userId="29313752-5d51-41b5-94eb-3557759f759a" providerId="ADAL" clId="{AD384238-A33B-4916-BCBB-0648938B88B4}" dt="2025-02-24T14:35:27.996" v="8" actId="1076"/>
          <ac:spMkLst>
            <pc:docMk/>
            <pc:sldMk cId="2275200734" sldId="503"/>
            <ac:spMk id="20511" creationId="{00000000-0000-0000-0000-000000000000}"/>
          </ac:spMkLst>
        </pc:spChg>
        <pc:spChg chg="mod">
          <ac:chgData name="VENTURA Antonio (REA)" userId="29313752-5d51-41b5-94eb-3557759f759a" providerId="ADAL" clId="{AD384238-A33B-4916-BCBB-0648938B88B4}" dt="2025-02-24T14:37:52.706" v="21" actId="1076"/>
          <ac:spMkLst>
            <pc:docMk/>
            <pc:sldMk cId="2275200734" sldId="503"/>
            <ac:spMk id="20517" creationId="{00000000-0000-0000-0000-000000000000}"/>
          </ac:spMkLst>
        </pc:spChg>
        <pc:cxnChg chg="mod">
          <ac:chgData name="VENTURA Antonio (REA)" userId="29313752-5d51-41b5-94eb-3557759f759a" providerId="ADAL" clId="{AD384238-A33B-4916-BCBB-0648938B88B4}" dt="2025-02-24T14:35:37.379" v="9" actId="1076"/>
          <ac:cxnSpMkLst>
            <pc:docMk/>
            <pc:sldMk cId="2275200734" sldId="503"/>
            <ac:cxnSpMk id="4" creationId="{207360F2-9337-4554-A837-879583E326DC}"/>
          </ac:cxnSpMkLst>
        </pc:cxnChg>
        <pc:cxnChg chg="mod">
          <ac:chgData name="VENTURA Antonio (REA)" userId="29313752-5d51-41b5-94eb-3557759f759a" providerId="ADAL" clId="{AD384238-A33B-4916-BCBB-0648938B88B4}" dt="2025-02-24T14:38:49.170" v="24" actId="208"/>
          <ac:cxnSpMkLst>
            <pc:docMk/>
            <pc:sldMk cId="2275200734" sldId="503"/>
            <ac:cxnSpMk id="8" creationId="{93958AF9-EB52-472A-B833-AFAE5BC20CF0}"/>
          </ac:cxnSpMkLst>
        </pc:cxnChg>
        <pc:cxnChg chg="mod">
          <ac:chgData name="VENTURA Antonio (REA)" userId="29313752-5d51-41b5-94eb-3557759f759a" providerId="ADAL" clId="{AD384238-A33B-4916-BCBB-0648938B88B4}" dt="2025-02-24T14:38:11.778" v="22" actId="1076"/>
          <ac:cxnSpMkLst>
            <pc:docMk/>
            <pc:sldMk cId="2275200734" sldId="503"/>
            <ac:cxnSpMk id="10" creationId="{FC323686-6D6A-4A7A-AB50-038EE158E00F}"/>
          </ac:cxnSpMkLst>
        </pc:cxnChg>
        <pc:cxnChg chg="mod">
          <ac:chgData name="VENTURA Antonio (REA)" userId="29313752-5d51-41b5-94eb-3557759f759a" providerId="ADAL" clId="{AD384238-A33B-4916-BCBB-0648938B88B4}" dt="2025-02-24T14:37:43.185" v="20" actId="1076"/>
          <ac:cxnSpMkLst>
            <pc:docMk/>
            <pc:sldMk cId="2275200734" sldId="503"/>
            <ac:cxnSpMk id="16" creationId="{9D47C219-48BD-4A17-9955-8CEFDB62B291}"/>
          </ac:cxnSpMkLst>
        </pc:cxnChg>
      </pc:sldChg>
      <pc:sldChg chg="modSp">
        <pc:chgData name="VENTURA Antonio (REA)" userId="29313752-5d51-41b5-94eb-3557759f759a" providerId="ADAL" clId="{AD384238-A33B-4916-BCBB-0648938B88B4}" dt="2025-02-24T14:50:20.795" v="64" actId="20577"/>
        <pc:sldMkLst>
          <pc:docMk/>
          <pc:sldMk cId="3814036170" sldId="512"/>
        </pc:sldMkLst>
        <pc:graphicFrameChg chg="mod">
          <ac:chgData name="VENTURA Antonio (REA)" userId="29313752-5d51-41b5-94eb-3557759f759a" providerId="ADAL" clId="{AD384238-A33B-4916-BCBB-0648938B88B4}" dt="2025-02-24T14:50:20.795" v="64" actId="20577"/>
          <ac:graphicFrameMkLst>
            <pc:docMk/>
            <pc:sldMk cId="3814036170" sldId="512"/>
            <ac:graphicFrameMk id="4" creationId="{FE691B2A-87C0-42FD-8C48-57404642A1D4}"/>
          </ac:graphicFrameMkLst>
        </pc:graphicFrameChg>
      </pc:sldChg>
      <pc:sldChg chg="modSp mod modNotesTx">
        <pc:chgData name="VENTURA Antonio (REA)" userId="29313752-5d51-41b5-94eb-3557759f759a" providerId="ADAL" clId="{AD384238-A33B-4916-BCBB-0648938B88B4}" dt="2025-02-24T14:46:43.605" v="46" actId="20577"/>
        <pc:sldMkLst>
          <pc:docMk/>
          <pc:sldMk cId="489998987" sldId="514"/>
        </pc:sldMkLst>
        <pc:spChg chg="mod">
          <ac:chgData name="VENTURA Antonio (REA)" userId="29313752-5d51-41b5-94eb-3557759f759a" providerId="ADAL" clId="{AD384238-A33B-4916-BCBB-0648938B88B4}" dt="2025-02-24T14:46:06.706" v="44" actId="20577"/>
          <ac:spMkLst>
            <pc:docMk/>
            <pc:sldMk cId="489998987" sldId="514"/>
            <ac:spMk id="7" creationId="{00000000-0000-0000-0000-000000000000}"/>
          </ac:spMkLst>
        </pc:spChg>
      </pc:sldChg>
      <pc:sldChg chg="modNotesTx">
        <pc:chgData name="VENTURA Antonio (REA)" userId="29313752-5d51-41b5-94eb-3557759f759a" providerId="ADAL" clId="{AD384238-A33B-4916-BCBB-0648938B88B4}" dt="2025-02-24T14:42:00.052" v="26" actId="6549"/>
        <pc:sldMkLst>
          <pc:docMk/>
          <pc:sldMk cId="3973642942" sldId="577"/>
        </pc:sldMkLst>
      </pc:sldChg>
      <pc:sldChg chg="modNotesTx">
        <pc:chgData name="VENTURA Antonio (REA)" userId="29313752-5d51-41b5-94eb-3557759f759a" providerId="ADAL" clId="{AD384238-A33B-4916-BCBB-0648938B88B4}" dt="2025-02-24T14:47:34.652" v="49" actId="20577"/>
        <pc:sldMkLst>
          <pc:docMk/>
          <pc:sldMk cId="1681881533" sldId="579"/>
        </pc:sldMkLst>
      </pc:sldChg>
      <pc:sldChg chg="modSp mod">
        <pc:chgData name="VENTURA Antonio (REA)" userId="29313752-5d51-41b5-94eb-3557759f759a" providerId="ADAL" clId="{AD384238-A33B-4916-BCBB-0648938B88B4}" dt="2025-02-24T14:43:35.696" v="40" actId="20577"/>
        <pc:sldMkLst>
          <pc:docMk/>
          <pc:sldMk cId="1790962138" sldId="613"/>
        </pc:sldMkLst>
        <pc:spChg chg="mod">
          <ac:chgData name="VENTURA Antonio (REA)" userId="29313752-5d51-41b5-94eb-3557759f759a" providerId="ADAL" clId="{AD384238-A33B-4916-BCBB-0648938B88B4}" dt="2025-02-24T14:43:35.696" v="40" actId="20577"/>
          <ac:spMkLst>
            <pc:docMk/>
            <pc:sldMk cId="1790962138" sldId="613"/>
            <ac:spMk id="12" creationId="{D7E61471-1484-AED7-432D-9876EACDCEE9}"/>
          </ac:spMkLst>
        </pc:spChg>
      </pc:sldChg>
    </pc:docChg>
  </pc:docChgLst>
  <pc:docChgLst>
    <pc:chgData name="KAKARANTZAS Sotirios (REA)" userId="S::sotirios.kakarantzas@ec.europa.eu::5656d158-a403-4448-adc6-496f9005a014" providerId="AD" clId="Web-{39FDA339-C6B1-DFB1-1889-6ED59CE0E6AD}"/>
    <pc:docChg chg="mod modSld">
      <pc:chgData name="KAKARANTZAS Sotirios (REA)" userId="S::sotirios.kakarantzas@ec.europa.eu::5656d158-a403-4448-adc6-496f9005a014" providerId="AD" clId="Web-{39FDA339-C6B1-DFB1-1889-6ED59CE0E6AD}" dt="2025-01-21T09:13:10.858" v="23" actId="14100"/>
      <pc:docMkLst>
        <pc:docMk/>
      </pc:docMkLst>
      <pc:sldChg chg="modSp">
        <pc:chgData name="KAKARANTZAS Sotirios (REA)" userId="S::sotirios.kakarantzas@ec.europa.eu::5656d158-a403-4448-adc6-496f9005a014" providerId="AD" clId="Web-{39FDA339-C6B1-DFB1-1889-6ED59CE0E6AD}" dt="2025-01-21T09:09:51.912" v="20" actId="1076"/>
        <pc:sldMkLst>
          <pc:docMk/>
          <pc:sldMk cId="428055361" sldId="501"/>
        </pc:sldMkLst>
        <pc:graphicFrameChg chg="mod">
          <ac:chgData name="KAKARANTZAS Sotirios (REA)" userId="S::sotirios.kakarantzas@ec.europa.eu::5656d158-a403-4448-adc6-496f9005a014" providerId="AD" clId="Web-{39FDA339-C6B1-DFB1-1889-6ED59CE0E6AD}" dt="2025-01-21T09:09:51.912" v="20" actId="1076"/>
          <ac:graphicFrameMkLst>
            <pc:docMk/>
            <pc:sldMk cId="428055361" sldId="501"/>
            <ac:graphicFrameMk id="4" creationId="{00000000-0000-0000-0000-000000000000}"/>
          </ac:graphicFrameMkLst>
        </pc:graphicFrameChg>
      </pc:sldChg>
      <pc:sldChg chg="modSp">
        <pc:chgData name="KAKARANTZAS Sotirios (REA)" userId="S::sotirios.kakarantzas@ec.europa.eu::5656d158-a403-4448-adc6-496f9005a014" providerId="AD" clId="Web-{39FDA339-C6B1-DFB1-1889-6ED59CE0E6AD}" dt="2025-01-21T09:13:10.858" v="23" actId="14100"/>
        <pc:sldMkLst>
          <pc:docMk/>
          <pc:sldMk cId="2605205217" sldId="516"/>
        </pc:sldMkLst>
        <pc:graphicFrameChg chg="mod modGraphic">
          <ac:chgData name="KAKARANTZAS Sotirios (REA)" userId="S::sotirios.kakarantzas@ec.europa.eu::5656d158-a403-4448-adc6-496f9005a014" providerId="AD" clId="Web-{39FDA339-C6B1-DFB1-1889-6ED59CE0E6AD}" dt="2025-01-21T09:13:10.858" v="23" actId="14100"/>
          <ac:graphicFrameMkLst>
            <pc:docMk/>
            <pc:sldMk cId="2605205217" sldId="516"/>
            <ac:graphicFrameMk id="4" creationId="{00000000-0000-0000-0000-000000000000}"/>
          </ac:graphicFrameMkLst>
        </pc:graphicFrameChg>
      </pc:sldChg>
    </pc:docChg>
  </pc:docChgLst>
  <pc:docChgLst>
    <pc:chgData name="VENTURA Antonio (REA)" userId="29313752-5d51-41b5-94eb-3557759f759a" providerId="ADAL" clId="{3ECA42DC-5AE2-490C-992A-FF987A8370AC}"/>
    <pc:docChg chg="custSel modSld">
      <pc:chgData name="VENTURA Antonio (REA)" userId="29313752-5d51-41b5-94eb-3557759f759a" providerId="ADAL" clId="{3ECA42DC-5AE2-490C-992A-FF987A8370AC}" dt="2025-01-22T09:24:04.748" v="147" actId="6549"/>
      <pc:docMkLst>
        <pc:docMk/>
      </pc:docMkLst>
      <pc:sldChg chg="modNotesTx">
        <pc:chgData name="VENTURA Antonio (REA)" userId="29313752-5d51-41b5-94eb-3557759f759a" providerId="ADAL" clId="{3ECA42DC-5AE2-490C-992A-FF987A8370AC}" dt="2025-01-22T09:24:04.748" v="147" actId="6549"/>
        <pc:sldMkLst>
          <pc:docMk/>
          <pc:sldMk cId="2664193596" sldId="576"/>
        </pc:sldMkLst>
      </pc:sldChg>
      <pc:sldChg chg="modNotesTx">
        <pc:chgData name="VENTURA Antonio (REA)" userId="29313752-5d51-41b5-94eb-3557759f759a" providerId="ADAL" clId="{3ECA42DC-5AE2-490C-992A-FF987A8370AC}" dt="2025-01-22T09:20:48.521" v="85" actId="113"/>
        <pc:sldMkLst>
          <pc:docMk/>
          <pc:sldMk cId="3973642942" sldId="577"/>
        </pc:sldMkLst>
      </pc:sldChg>
    </pc:docChg>
  </pc:docChgLst>
  <pc:docChgLst>
    <pc:chgData name="BUSE Katharina (REA)" userId="S::katharina.buse@ec.europa.eu::3e66f9f8-9f21-4893-82d7-471a809b5a67" providerId="AD" clId="Web-{80F048D6-57A5-D256-A702-EB3F04628AFF}"/>
    <pc:docChg chg="mod modSld">
      <pc:chgData name="BUSE Katharina (REA)" userId="S::katharina.buse@ec.europa.eu::3e66f9f8-9f21-4893-82d7-471a809b5a67" providerId="AD" clId="Web-{80F048D6-57A5-D256-A702-EB3F04628AFF}" dt="2025-01-21T09:33:11.913" v="99"/>
      <pc:docMkLst>
        <pc:docMk/>
      </pc:docMkLst>
      <pc:sldChg chg="modNotes">
        <pc:chgData name="BUSE Katharina (REA)" userId="S::katharina.buse@ec.europa.eu::3e66f9f8-9f21-4893-82d7-471a809b5a67" providerId="AD" clId="Web-{80F048D6-57A5-D256-A702-EB3F04628AFF}" dt="2025-01-21T09:30:26.392" v="98"/>
        <pc:sldMkLst>
          <pc:docMk/>
          <pc:sldMk cId="3319177122" sldId="504"/>
        </pc:sldMkLst>
      </pc:sldChg>
    </pc:docChg>
  </pc:docChgLst>
  <pc:docChgLst>
    <pc:chgData name="BUSE Katharina (REA)" userId="S::katharina.buse@ec.europa.eu::3e66f9f8-9f21-4893-82d7-471a809b5a67" providerId="AD" clId="Web-{B7A75133-E635-08AF-497C-A016259A100E}"/>
    <pc:docChg chg="modSld">
      <pc:chgData name="BUSE Katharina (REA)" userId="S::katharina.buse@ec.europa.eu::3e66f9f8-9f21-4893-82d7-471a809b5a67" providerId="AD" clId="Web-{B7A75133-E635-08AF-497C-A016259A100E}" dt="2025-02-18T10:39:11.304" v="31" actId="20577"/>
      <pc:docMkLst>
        <pc:docMk/>
      </pc:docMkLst>
      <pc:sldChg chg="modSp">
        <pc:chgData name="BUSE Katharina (REA)" userId="S::katharina.buse@ec.europa.eu::3e66f9f8-9f21-4893-82d7-471a809b5a67" providerId="AD" clId="Web-{B7A75133-E635-08AF-497C-A016259A100E}" dt="2025-02-18T10:39:11.304" v="31" actId="20577"/>
        <pc:sldMkLst>
          <pc:docMk/>
          <pc:sldMk cId="2918570288" sldId="446"/>
        </pc:sldMkLst>
        <pc:graphicFrameChg chg="modGraphic">
          <ac:chgData name="BUSE Katharina (REA)" userId="S::katharina.buse@ec.europa.eu::3e66f9f8-9f21-4893-82d7-471a809b5a67" providerId="AD" clId="Web-{B7A75133-E635-08AF-497C-A016259A100E}" dt="2025-02-18T10:39:11.304" v="31" actId="20577"/>
          <ac:graphicFrameMkLst>
            <pc:docMk/>
            <pc:sldMk cId="2918570288" sldId="446"/>
            <ac:graphicFrameMk id="7" creationId="{00000000-0000-0000-0000-000000000000}"/>
          </ac:graphicFrameMkLst>
        </pc:graphicFrameChg>
      </pc:sldChg>
    </pc:docChg>
  </pc:docChgLst>
  <pc:docChgLst>
    <pc:chgData name="BUSE Katharina (REA)" userId="S::katharina.buse@ec.europa.eu::3e66f9f8-9f21-4893-82d7-471a809b5a67" providerId="AD" clId="Web-{2310CD8B-7032-A890-03BA-2F34F06381A5}"/>
    <pc:docChg chg="modSld">
      <pc:chgData name="BUSE Katharina (REA)" userId="S::katharina.buse@ec.europa.eu::3e66f9f8-9f21-4893-82d7-471a809b5a67" providerId="AD" clId="Web-{2310CD8B-7032-A890-03BA-2F34F06381A5}" dt="2025-01-21T14:39:13.176" v="9" actId="20577"/>
      <pc:docMkLst>
        <pc:docMk/>
      </pc:docMkLst>
      <pc:sldChg chg="modSp modCm">
        <pc:chgData name="BUSE Katharina (REA)" userId="S::katharina.buse@ec.europa.eu::3e66f9f8-9f21-4893-82d7-471a809b5a67" providerId="AD" clId="Web-{2310CD8B-7032-A890-03BA-2F34F06381A5}" dt="2025-01-21T14:39:13.176" v="9" actId="20577"/>
        <pc:sldMkLst>
          <pc:docMk/>
          <pc:sldMk cId="2664193596" sldId="576"/>
        </pc:sldMkLst>
        <pc:spChg chg="mod">
          <ac:chgData name="BUSE Katharina (REA)" userId="S::katharina.buse@ec.europa.eu::3e66f9f8-9f21-4893-82d7-471a809b5a67" providerId="AD" clId="Web-{2310CD8B-7032-A890-03BA-2F34F06381A5}" dt="2025-01-21T14:39:13.176" v="9" actId="20577"/>
          <ac:spMkLst>
            <pc:docMk/>
            <pc:sldMk cId="2664193596" sldId="576"/>
            <ac:spMk id="3" creationId="{2C394CA3-A2B9-6E5D-740C-18A648D163F5}"/>
          </ac:spMkLst>
        </pc:spChg>
        <pc:extLst>
          <p:ext xmlns:p="http://schemas.openxmlformats.org/presentationml/2006/main" uri="{D6D511B9-2390-475A-947B-AFAB55BFBCF1}">
            <pc226:cmChg xmlns:pc226="http://schemas.microsoft.com/office/powerpoint/2022/06/main/command" chg="mod">
              <pc226:chgData name="BUSE Katharina (REA)" userId="S::katharina.buse@ec.europa.eu::3e66f9f8-9f21-4893-82d7-471a809b5a67" providerId="AD" clId="Web-{2310CD8B-7032-A890-03BA-2F34F06381A5}" dt="2025-01-21T14:38:09.784" v="8" actId="20577"/>
              <pc2:cmMkLst xmlns:pc2="http://schemas.microsoft.com/office/powerpoint/2019/9/main/command">
                <pc:docMk/>
                <pc:sldMk cId="2664193596" sldId="576"/>
                <pc2:cmMk id="{761ECE31-B1A8-45A7-B078-35A4F5899DDB}"/>
              </pc2:cmMkLst>
            </pc226:cmChg>
          </p:ext>
        </pc:extLst>
      </pc:sldChg>
    </pc:docChg>
  </pc:docChgLst>
</pc:chgInfo>
</file>

<file path=ppt/diagrams/_rels/data10.xml.rels><?xml version="1.0" encoding="UTF-8" standalone="yes"?>
<Relationships xmlns="http://schemas.openxmlformats.org/package/2006/relationships"><Relationship Id="rId1" Type="http://schemas.openxmlformats.org/officeDocument/2006/relationships/hyperlink" Target="http://ec.europa.eu/research/participants/data/ref/h2020/grants_manual/amga/h2020-amga_en.pdf"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ec.europa.eu/research/participants/data/ref/h2020/grants_manual/amga/h2020-amga_en.pdf" TargetMode="External"/></Relationships>
</file>

<file path=ppt/diagrams/_rels/data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0.xml.rels><?xml version="1.0" encoding="UTF-8" standalone="yes"?>
<Relationships xmlns="http://schemas.openxmlformats.org/package/2006/relationships"><Relationship Id="rId1" Type="http://schemas.openxmlformats.org/officeDocument/2006/relationships/hyperlink" Target="http://ec.europa.eu/research/participants/data/ref/h2020/grants_manual/amga/h2020-amga_en.pdf"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ec.europa.eu/research/participants/data/ref/h2020/grants_manual/amga/h2020-amga_en.pdf" TargetMode="External"/></Relationships>
</file>

<file path=ppt/diagrams/_rels/drawing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D1C35-D332-48A8-BB5C-9C99208B952E}"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GB"/>
        </a:p>
      </dgm:t>
    </dgm:pt>
    <dgm:pt modelId="{458F2272-369E-4462-A31E-A40DD2C08D2B}">
      <dgm:prSet phldrT="[Text]"/>
      <dgm:spPr/>
      <dgm:t>
        <a:bodyPr/>
        <a:lstStyle/>
        <a:p>
          <a:endParaRPr lang="en-GB"/>
        </a:p>
      </dgm:t>
    </dgm:pt>
    <dgm:pt modelId="{89971B4B-4508-46DF-BAD2-2AF97696BAC5}" type="parTrans" cxnId="{7768857D-1947-4BE4-878E-F4845E623319}">
      <dgm:prSet/>
      <dgm:spPr/>
      <dgm:t>
        <a:bodyPr/>
        <a:lstStyle/>
        <a:p>
          <a:endParaRPr lang="en-GB"/>
        </a:p>
      </dgm:t>
    </dgm:pt>
    <dgm:pt modelId="{C019BDCB-453E-42C4-B80E-A7EF240437FC}" type="sibTrans" cxnId="{7768857D-1947-4BE4-878E-F4845E623319}">
      <dgm:prSet/>
      <dgm:spPr/>
      <dgm:t>
        <a:bodyPr/>
        <a:lstStyle/>
        <a:p>
          <a:endParaRPr lang="en-GB"/>
        </a:p>
      </dgm:t>
    </dgm:pt>
    <dgm:pt modelId="{FF227725-90CD-4A3A-AE29-CF7975C2C939}">
      <dgm:prSet phldrT="[Text]" phldr="1"/>
      <dgm:spPr/>
      <dgm:t>
        <a:bodyPr/>
        <a:lstStyle/>
        <a:p>
          <a:endParaRPr lang="en-GB">
            <a:solidFill>
              <a:schemeClr val="bg1"/>
            </a:solidFill>
          </a:endParaRPr>
        </a:p>
      </dgm:t>
    </dgm:pt>
    <dgm:pt modelId="{F838B47B-D539-4EAC-8D7A-0A6D5CCB5566}" type="sibTrans" cxnId="{48FB81EA-5D91-436B-B186-51F22D6D06CE}">
      <dgm:prSet/>
      <dgm:spPr/>
      <dgm:t>
        <a:bodyPr/>
        <a:lstStyle/>
        <a:p>
          <a:endParaRPr lang="en-GB"/>
        </a:p>
      </dgm:t>
    </dgm:pt>
    <dgm:pt modelId="{BC1A9270-F4D0-4AB6-B4E4-075EEBEB036E}" type="parTrans" cxnId="{48FB81EA-5D91-436B-B186-51F22D6D06CE}">
      <dgm:prSet/>
      <dgm:spPr/>
      <dgm:t>
        <a:bodyPr/>
        <a:lstStyle/>
        <a:p>
          <a:endParaRPr lang="en-GB"/>
        </a:p>
      </dgm:t>
    </dgm:pt>
    <dgm:pt modelId="{80BF4CE0-9602-4D2E-92D1-949A0F0ECCB9}">
      <dgm:prSet phldrT="[Text]" phldr="1"/>
      <dgm:spPr/>
      <dgm:t>
        <a:bodyPr/>
        <a:lstStyle/>
        <a:p>
          <a:endParaRPr lang="en-GB">
            <a:solidFill>
              <a:schemeClr val="bg1"/>
            </a:solidFill>
          </a:endParaRPr>
        </a:p>
      </dgm:t>
    </dgm:pt>
    <dgm:pt modelId="{0F0F0540-0844-4422-991F-9985765DCCC3}" type="sibTrans" cxnId="{164DAF6E-D674-4559-BD35-6A631687F847}">
      <dgm:prSet/>
      <dgm:spPr/>
      <dgm:t>
        <a:bodyPr/>
        <a:lstStyle/>
        <a:p>
          <a:endParaRPr lang="en-GB"/>
        </a:p>
      </dgm:t>
    </dgm:pt>
    <dgm:pt modelId="{3C7A691C-F84A-4A32-8E29-8635E2CE1620}" type="parTrans" cxnId="{164DAF6E-D674-4559-BD35-6A631687F847}">
      <dgm:prSet/>
      <dgm:spPr/>
      <dgm:t>
        <a:bodyPr/>
        <a:lstStyle/>
        <a:p>
          <a:endParaRPr lang="en-GB"/>
        </a:p>
      </dgm:t>
    </dgm:pt>
    <dgm:pt modelId="{9594A97B-556C-4B0C-BD68-2F9F4405D037}" type="pres">
      <dgm:prSet presAssocID="{319D1C35-D332-48A8-BB5C-9C99208B952E}" presName="Name0" presStyleCnt="0">
        <dgm:presLayoutVars>
          <dgm:chMax val="7"/>
          <dgm:chPref val="7"/>
          <dgm:dir/>
          <dgm:animLvl val="lvl"/>
        </dgm:presLayoutVars>
      </dgm:prSet>
      <dgm:spPr/>
    </dgm:pt>
    <dgm:pt modelId="{A8082EA5-874E-422E-835A-8F65B0F2974A}" type="pres">
      <dgm:prSet presAssocID="{458F2272-369E-4462-A31E-A40DD2C08D2B}" presName="Accent1" presStyleCnt="0"/>
      <dgm:spPr/>
    </dgm:pt>
    <dgm:pt modelId="{B3FE5D0C-C102-480E-AC84-2D81964C0971}" type="pres">
      <dgm:prSet presAssocID="{458F2272-369E-4462-A31E-A40DD2C08D2B}" presName="Accent" presStyleLbl="node1" presStyleIdx="0" presStyleCnt="3" custLinFactNeighborX="1162"/>
      <dgm:spPr/>
    </dgm:pt>
    <dgm:pt modelId="{6C165BC2-943F-4ED3-AB39-FDFB36711103}" type="pres">
      <dgm:prSet presAssocID="{458F2272-369E-4462-A31E-A40DD2C08D2B}" presName="Parent1" presStyleLbl="revTx" presStyleIdx="0" presStyleCnt="3">
        <dgm:presLayoutVars>
          <dgm:chMax val="1"/>
          <dgm:chPref val="1"/>
          <dgm:bulletEnabled val="1"/>
        </dgm:presLayoutVars>
      </dgm:prSet>
      <dgm:spPr/>
    </dgm:pt>
    <dgm:pt modelId="{6C261387-5102-4C44-ABA5-E18AA55370BA}" type="pres">
      <dgm:prSet presAssocID="{FF227725-90CD-4A3A-AE29-CF7975C2C939}" presName="Accent2" presStyleCnt="0"/>
      <dgm:spPr/>
    </dgm:pt>
    <dgm:pt modelId="{7EC037C1-8E7B-410F-8115-E4E937BC20B0}" type="pres">
      <dgm:prSet presAssocID="{FF227725-90CD-4A3A-AE29-CF7975C2C939}" presName="Accent" presStyleLbl="node1" presStyleIdx="1" presStyleCnt="3"/>
      <dgm:spPr/>
    </dgm:pt>
    <dgm:pt modelId="{5E990528-324C-419D-B544-8E7BB98399C8}" type="pres">
      <dgm:prSet presAssocID="{FF227725-90CD-4A3A-AE29-CF7975C2C939}" presName="Parent2" presStyleLbl="revTx" presStyleIdx="1" presStyleCnt="3">
        <dgm:presLayoutVars>
          <dgm:chMax val="1"/>
          <dgm:chPref val="1"/>
          <dgm:bulletEnabled val="1"/>
        </dgm:presLayoutVars>
      </dgm:prSet>
      <dgm:spPr/>
    </dgm:pt>
    <dgm:pt modelId="{920A192C-83A8-44A7-88AA-E12ACEA57966}" type="pres">
      <dgm:prSet presAssocID="{80BF4CE0-9602-4D2E-92D1-949A0F0ECCB9}" presName="Accent3" presStyleCnt="0"/>
      <dgm:spPr/>
    </dgm:pt>
    <dgm:pt modelId="{6FDCA8F3-03C4-4455-9802-1B8692C34B59}" type="pres">
      <dgm:prSet presAssocID="{80BF4CE0-9602-4D2E-92D1-949A0F0ECCB9}" presName="Accent" presStyleLbl="node1" presStyleIdx="2" presStyleCnt="3"/>
      <dgm:spPr/>
    </dgm:pt>
    <dgm:pt modelId="{EC3EAF59-23A9-420E-A409-812BAF7B9162}" type="pres">
      <dgm:prSet presAssocID="{80BF4CE0-9602-4D2E-92D1-949A0F0ECCB9}" presName="Parent3" presStyleLbl="revTx" presStyleIdx="2" presStyleCnt="3">
        <dgm:presLayoutVars>
          <dgm:chMax val="1"/>
          <dgm:chPref val="1"/>
          <dgm:bulletEnabled val="1"/>
        </dgm:presLayoutVars>
      </dgm:prSet>
      <dgm:spPr/>
    </dgm:pt>
  </dgm:ptLst>
  <dgm:cxnLst>
    <dgm:cxn modelId="{969CFC0F-A173-45BC-B064-1C3AB732FB62}" type="presOf" srcId="{FF227725-90CD-4A3A-AE29-CF7975C2C939}" destId="{5E990528-324C-419D-B544-8E7BB98399C8}" srcOrd="0" destOrd="0" presId="urn:microsoft.com/office/officeart/2009/layout/CircleArrowProcess"/>
    <dgm:cxn modelId="{A3448C14-99CC-4E4A-9B3B-A62EE78CFC19}" type="presOf" srcId="{319D1C35-D332-48A8-BB5C-9C99208B952E}" destId="{9594A97B-556C-4B0C-BD68-2F9F4405D037}" srcOrd="0" destOrd="0" presId="urn:microsoft.com/office/officeart/2009/layout/CircleArrowProcess"/>
    <dgm:cxn modelId="{164DAF6E-D674-4559-BD35-6A631687F847}" srcId="{319D1C35-D332-48A8-BB5C-9C99208B952E}" destId="{80BF4CE0-9602-4D2E-92D1-949A0F0ECCB9}" srcOrd="2" destOrd="0" parTransId="{3C7A691C-F84A-4A32-8E29-8635E2CE1620}" sibTransId="{0F0F0540-0844-4422-991F-9985765DCCC3}"/>
    <dgm:cxn modelId="{7768857D-1947-4BE4-878E-F4845E623319}" srcId="{319D1C35-D332-48A8-BB5C-9C99208B952E}" destId="{458F2272-369E-4462-A31E-A40DD2C08D2B}" srcOrd="0" destOrd="0" parTransId="{89971B4B-4508-46DF-BAD2-2AF97696BAC5}" sibTransId="{C019BDCB-453E-42C4-B80E-A7EF240437FC}"/>
    <dgm:cxn modelId="{BA48C28F-FCE7-4BB6-8615-1817DCEEDE03}" type="presOf" srcId="{80BF4CE0-9602-4D2E-92D1-949A0F0ECCB9}" destId="{EC3EAF59-23A9-420E-A409-812BAF7B9162}" srcOrd="0" destOrd="0" presId="urn:microsoft.com/office/officeart/2009/layout/CircleArrowProcess"/>
    <dgm:cxn modelId="{2660ABD2-B057-44B2-A511-FABF45D2F4DB}" type="presOf" srcId="{458F2272-369E-4462-A31E-A40DD2C08D2B}" destId="{6C165BC2-943F-4ED3-AB39-FDFB36711103}" srcOrd="0" destOrd="0" presId="urn:microsoft.com/office/officeart/2009/layout/CircleArrowProcess"/>
    <dgm:cxn modelId="{48FB81EA-5D91-436B-B186-51F22D6D06CE}" srcId="{319D1C35-D332-48A8-BB5C-9C99208B952E}" destId="{FF227725-90CD-4A3A-AE29-CF7975C2C939}" srcOrd="1" destOrd="0" parTransId="{BC1A9270-F4D0-4AB6-B4E4-075EEBEB036E}" sibTransId="{F838B47B-D539-4EAC-8D7A-0A6D5CCB5566}"/>
    <dgm:cxn modelId="{661A5AAE-5937-4C08-885A-54E420ACC9C7}" type="presParOf" srcId="{9594A97B-556C-4B0C-BD68-2F9F4405D037}" destId="{A8082EA5-874E-422E-835A-8F65B0F2974A}" srcOrd="0" destOrd="0" presId="urn:microsoft.com/office/officeart/2009/layout/CircleArrowProcess"/>
    <dgm:cxn modelId="{B371AE4F-77E1-418E-9636-BD87C5038868}" type="presParOf" srcId="{A8082EA5-874E-422E-835A-8F65B0F2974A}" destId="{B3FE5D0C-C102-480E-AC84-2D81964C0971}" srcOrd="0" destOrd="0" presId="urn:microsoft.com/office/officeart/2009/layout/CircleArrowProcess"/>
    <dgm:cxn modelId="{08ACF6A5-3BE2-4F35-AD48-1D8DA6B929B1}" type="presParOf" srcId="{9594A97B-556C-4B0C-BD68-2F9F4405D037}" destId="{6C165BC2-943F-4ED3-AB39-FDFB36711103}" srcOrd="1" destOrd="0" presId="urn:microsoft.com/office/officeart/2009/layout/CircleArrowProcess"/>
    <dgm:cxn modelId="{88BAD639-CB22-4C67-8A98-DDA603C5B81D}" type="presParOf" srcId="{9594A97B-556C-4B0C-BD68-2F9F4405D037}" destId="{6C261387-5102-4C44-ABA5-E18AA55370BA}" srcOrd="2" destOrd="0" presId="urn:microsoft.com/office/officeart/2009/layout/CircleArrowProcess"/>
    <dgm:cxn modelId="{39F01E34-B502-4F48-AF86-5B2BC6868E9E}" type="presParOf" srcId="{6C261387-5102-4C44-ABA5-E18AA55370BA}" destId="{7EC037C1-8E7B-410F-8115-E4E937BC20B0}" srcOrd="0" destOrd="0" presId="urn:microsoft.com/office/officeart/2009/layout/CircleArrowProcess"/>
    <dgm:cxn modelId="{98B1D32A-4798-488F-88E3-2FEBCE8DE93E}" type="presParOf" srcId="{9594A97B-556C-4B0C-BD68-2F9F4405D037}" destId="{5E990528-324C-419D-B544-8E7BB98399C8}" srcOrd="3" destOrd="0" presId="urn:microsoft.com/office/officeart/2009/layout/CircleArrowProcess"/>
    <dgm:cxn modelId="{11193333-6D77-4735-A356-F12575F603DB}" type="presParOf" srcId="{9594A97B-556C-4B0C-BD68-2F9F4405D037}" destId="{920A192C-83A8-44A7-88AA-E12ACEA57966}" srcOrd="4" destOrd="0" presId="urn:microsoft.com/office/officeart/2009/layout/CircleArrowProcess"/>
    <dgm:cxn modelId="{AA317CEB-A8FA-49C5-8DDF-F34D84632798}" type="presParOf" srcId="{920A192C-83A8-44A7-88AA-E12ACEA57966}" destId="{6FDCA8F3-03C4-4455-9802-1B8692C34B59}" srcOrd="0" destOrd="0" presId="urn:microsoft.com/office/officeart/2009/layout/CircleArrowProcess"/>
    <dgm:cxn modelId="{B2DCD881-B4C5-40BB-9861-E17691041532}" type="presParOf" srcId="{9594A97B-556C-4B0C-BD68-2F9F4405D037}" destId="{EC3EAF59-23A9-420E-A409-812BAF7B916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9BC444-E699-43DD-BB43-FE9856AEE887}"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A9F43770-C6FA-4809-84BD-D03D261D1241}">
      <dgm:prSet/>
      <dgm:spPr/>
      <dgm:t>
        <a:bodyPr/>
        <a:lstStyle/>
        <a:p>
          <a:pPr rtl="0"/>
          <a:r>
            <a:rPr lang="en-GB" sz="1200" b="1" u="sng" dirty="0">
              <a:solidFill>
                <a:schemeClr val="tx2"/>
              </a:solidFill>
              <a:hlinkClick xmlns:r="http://schemas.openxmlformats.org/officeDocument/2006/relationships" r:id="rId1"/>
            </a:rPr>
            <a:t>ELIGIBLE </a:t>
          </a:r>
          <a:r>
            <a:rPr lang="en-GB" b="1" u="sng" dirty="0">
              <a:solidFill>
                <a:schemeClr val="tx2"/>
              </a:solidFill>
              <a:hlinkClick xmlns:r="http://schemas.openxmlformats.org/officeDocument/2006/relationships" r:id="rId1"/>
            </a:rPr>
            <a:t>COSTS</a:t>
          </a:r>
          <a:endParaRPr lang="en-GB" sz="1200" b="1" u="sng" dirty="0">
            <a:solidFill>
              <a:schemeClr val="tx2"/>
            </a:solidFill>
          </a:endParaRPr>
        </a:p>
      </dgm:t>
    </dgm:pt>
    <dgm:pt modelId="{1342573F-0639-4A5F-9E33-8ACF2DEAB5D5}" type="parTrans" cxnId="{D8F4C0A9-C7D0-4848-A7B5-2E2DA78CA9F9}">
      <dgm:prSet/>
      <dgm:spPr/>
      <dgm:t>
        <a:bodyPr/>
        <a:lstStyle/>
        <a:p>
          <a:endParaRPr lang="en-GB"/>
        </a:p>
      </dgm:t>
    </dgm:pt>
    <dgm:pt modelId="{99D5BE03-B4F6-4F08-993E-0F2615AA98AA}" type="sibTrans" cxnId="{D8F4C0A9-C7D0-4848-A7B5-2E2DA78CA9F9}">
      <dgm:prSet/>
      <dgm:spPr/>
      <dgm:t>
        <a:bodyPr/>
        <a:lstStyle/>
        <a:p>
          <a:endParaRPr lang="en-GB"/>
        </a:p>
      </dgm:t>
    </dgm:pt>
    <dgm:pt modelId="{6CA54F89-DF35-450A-8F0F-8599F6523757}">
      <dgm:prSet/>
      <dgm:spPr/>
      <dgm:t>
        <a:bodyPr/>
        <a:lstStyle/>
        <a:p>
          <a:pPr rtl="0"/>
          <a:r>
            <a:rPr lang="en-GB" b="1" dirty="0">
              <a:solidFill>
                <a:schemeClr val="tx2"/>
              </a:solidFill>
            </a:rPr>
            <a:t>Actually </a:t>
          </a:r>
          <a:r>
            <a:rPr lang="en-GB" b="1" dirty="0">
              <a:solidFill>
                <a:schemeClr val="tx2"/>
              </a:solidFill>
              <a:latin typeface="Arial"/>
            </a:rPr>
            <a:t>incurred</a:t>
          </a:r>
          <a:r>
            <a:rPr lang="en-GB" b="1" dirty="0">
              <a:solidFill>
                <a:schemeClr val="tx2"/>
              </a:solidFill>
            </a:rPr>
            <a:t> by the beneficiary</a:t>
          </a:r>
          <a:endParaRPr lang="en-GB" b="1" dirty="0">
            <a:solidFill>
              <a:schemeClr val="tx2"/>
            </a:solidFill>
            <a:latin typeface="Arial"/>
          </a:endParaRPr>
        </a:p>
      </dgm:t>
    </dgm:pt>
    <dgm:pt modelId="{9033998D-A6ED-4F72-A60F-E556230850BA}" type="parTrans" cxnId="{43EBB3FA-E91C-4581-8715-5B6977974705}">
      <dgm:prSet/>
      <dgm:spPr/>
      <dgm:t>
        <a:bodyPr/>
        <a:lstStyle/>
        <a:p>
          <a:endParaRPr lang="en-GB"/>
        </a:p>
      </dgm:t>
    </dgm:pt>
    <dgm:pt modelId="{BB7385DF-11A2-4FC3-BB32-FA7A917D73EC}" type="sibTrans" cxnId="{43EBB3FA-E91C-4581-8715-5B6977974705}">
      <dgm:prSet/>
      <dgm:spPr/>
      <dgm:t>
        <a:bodyPr/>
        <a:lstStyle/>
        <a:p>
          <a:endParaRPr lang="en-GB"/>
        </a:p>
      </dgm:t>
    </dgm:pt>
    <dgm:pt modelId="{28C7C91B-0C2F-44A9-92F4-268B35D5C06B}">
      <dgm:prSet custT="1"/>
      <dgm:spPr/>
      <dgm:t>
        <a:bodyPr/>
        <a:lstStyle/>
        <a:p>
          <a:pPr rtl="0"/>
          <a:r>
            <a:rPr lang="en-GB" sz="1000" b="1" i="0" dirty="0">
              <a:solidFill>
                <a:schemeClr val="tx2"/>
              </a:solidFill>
            </a:rPr>
            <a:t>Incurred during the action</a:t>
          </a:r>
        </a:p>
      </dgm:t>
    </dgm:pt>
    <dgm:pt modelId="{B570F55A-B581-4D1A-9A05-1235D2230B88}" type="parTrans" cxnId="{61265550-DACC-4675-95AA-B54AAB84F533}">
      <dgm:prSet/>
      <dgm:spPr/>
      <dgm:t>
        <a:bodyPr/>
        <a:lstStyle/>
        <a:p>
          <a:endParaRPr lang="en-GB"/>
        </a:p>
      </dgm:t>
    </dgm:pt>
    <dgm:pt modelId="{71B65BC6-FAE3-4E04-8F66-C629F5906C37}" type="sibTrans" cxnId="{61265550-DACC-4675-95AA-B54AAB84F533}">
      <dgm:prSet/>
      <dgm:spPr/>
      <dgm:t>
        <a:bodyPr/>
        <a:lstStyle/>
        <a:p>
          <a:endParaRPr lang="en-GB"/>
        </a:p>
      </dgm:t>
    </dgm:pt>
    <dgm:pt modelId="{3CCC2765-A757-427A-AE51-B5D882270D7D}">
      <dgm:prSet custT="1"/>
      <dgm:spPr/>
      <dgm:t>
        <a:bodyPr/>
        <a:lstStyle/>
        <a:p>
          <a:pPr rtl="0"/>
          <a:r>
            <a:rPr lang="en-GB" sz="1000" b="1" i="0" dirty="0">
              <a:solidFill>
                <a:schemeClr val="tx2"/>
              </a:solidFill>
            </a:rPr>
            <a:t>Connected to the action</a:t>
          </a:r>
        </a:p>
      </dgm:t>
    </dgm:pt>
    <dgm:pt modelId="{0868DF91-29D9-4650-9F52-8CE1FFC0709C}" type="parTrans" cxnId="{68973CDE-3DF9-4750-938A-2EE90E23D584}">
      <dgm:prSet/>
      <dgm:spPr/>
      <dgm:t>
        <a:bodyPr/>
        <a:lstStyle/>
        <a:p>
          <a:endParaRPr lang="en-GB"/>
        </a:p>
      </dgm:t>
    </dgm:pt>
    <dgm:pt modelId="{9E70552C-D7AF-4324-A4B4-4D29C5BCAD7E}" type="sibTrans" cxnId="{68973CDE-3DF9-4750-938A-2EE90E23D584}">
      <dgm:prSet/>
      <dgm:spPr/>
      <dgm:t>
        <a:bodyPr/>
        <a:lstStyle/>
        <a:p>
          <a:endParaRPr lang="en-GB"/>
        </a:p>
      </dgm:t>
    </dgm:pt>
    <dgm:pt modelId="{1D184A9A-4D80-4293-B682-13E083AFC606}">
      <dgm:prSet custT="1"/>
      <dgm:spPr/>
      <dgm:t>
        <a:bodyPr/>
        <a:lstStyle/>
        <a:p>
          <a:pPr rtl="0"/>
          <a:r>
            <a:rPr lang="en-GB" sz="1000" b="1" i="0" dirty="0">
              <a:solidFill>
                <a:schemeClr val="tx2"/>
              </a:solidFill>
            </a:rPr>
            <a:t>Identifiable and verifiable - accounting</a:t>
          </a:r>
        </a:p>
      </dgm:t>
    </dgm:pt>
    <dgm:pt modelId="{84A5712B-9562-4E2B-8376-E0168921A666}" type="parTrans" cxnId="{FD0E3AAA-06FF-474B-8196-DDDA75269442}">
      <dgm:prSet/>
      <dgm:spPr/>
      <dgm:t>
        <a:bodyPr/>
        <a:lstStyle/>
        <a:p>
          <a:endParaRPr lang="en-GB"/>
        </a:p>
      </dgm:t>
    </dgm:pt>
    <dgm:pt modelId="{9B92372B-6727-4CAE-BD62-57C2E5B33F50}" type="sibTrans" cxnId="{FD0E3AAA-06FF-474B-8196-DDDA75269442}">
      <dgm:prSet/>
      <dgm:spPr/>
      <dgm:t>
        <a:bodyPr/>
        <a:lstStyle/>
        <a:p>
          <a:endParaRPr lang="en-GB"/>
        </a:p>
      </dgm:t>
    </dgm:pt>
    <dgm:pt modelId="{EF875C0B-78CC-494B-8C15-846BAC53CA10}">
      <dgm:prSet custT="1"/>
      <dgm:spPr/>
      <dgm:t>
        <a:bodyPr/>
        <a:lstStyle/>
        <a:p>
          <a:pPr rtl="0"/>
          <a:r>
            <a:rPr lang="en-GB" sz="1000" b="1" i="0" dirty="0">
              <a:solidFill>
                <a:schemeClr val="tx2"/>
              </a:solidFill>
            </a:rPr>
            <a:t>Compliant with national law</a:t>
          </a:r>
        </a:p>
      </dgm:t>
    </dgm:pt>
    <dgm:pt modelId="{FDC6F034-3F79-4138-9D97-419B2D953427}" type="parTrans" cxnId="{067AA64F-9060-425B-A86C-30FE01F68F8D}">
      <dgm:prSet/>
      <dgm:spPr/>
      <dgm:t>
        <a:bodyPr/>
        <a:lstStyle/>
        <a:p>
          <a:endParaRPr lang="en-GB"/>
        </a:p>
      </dgm:t>
    </dgm:pt>
    <dgm:pt modelId="{0C03DF03-D7C8-4B34-96D6-E31E7F2FA062}" type="sibTrans" cxnId="{067AA64F-9060-425B-A86C-30FE01F68F8D}">
      <dgm:prSet/>
      <dgm:spPr/>
      <dgm:t>
        <a:bodyPr/>
        <a:lstStyle/>
        <a:p>
          <a:endParaRPr lang="en-GB"/>
        </a:p>
      </dgm:t>
    </dgm:pt>
    <dgm:pt modelId="{E9AA20B1-C36C-49DD-82C5-7871D5BA47A1}">
      <dgm:prSet custT="1"/>
      <dgm:spPr/>
      <dgm:t>
        <a:bodyPr/>
        <a:lstStyle/>
        <a:p>
          <a:pPr rtl="0"/>
          <a:r>
            <a:rPr lang="en-GB" sz="1000" b="1" i="0" dirty="0">
              <a:solidFill>
                <a:schemeClr val="tx2"/>
              </a:solidFill>
            </a:rPr>
            <a:t>Reasonable financially sound</a:t>
          </a:r>
        </a:p>
      </dgm:t>
    </dgm:pt>
    <dgm:pt modelId="{4C9E54BE-AF5B-43F8-AE7E-221F9ACC37B1}" type="parTrans" cxnId="{21AE3703-EA53-4A56-AB65-95FF12B69E66}">
      <dgm:prSet/>
      <dgm:spPr/>
      <dgm:t>
        <a:bodyPr/>
        <a:lstStyle/>
        <a:p>
          <a:endParaRPr lang="en-GB"/>
        </a:p>
      </dgm:t>
    </dgm:pt>
    <dgm:pt modelId="{3193D7AC-57D9-4E89-AA86-24B5E0BAA77B}" type="sibTrans" cxnId="{21AE3703-EA53-4A56-AB65-95FF12B69E66}">
      <dgm:prSet/>
      <dgm:spPr/>
      <dgm:t>
        <a:bodyPr/>
        <a:lstStyle/>
        <a:p>
          <a:endParaRPr lang="en-GB"/>
        </a:p>
      </dgm:t>
    </dgm:pt>
    <dgm:pt modelId="{EC3E3884-C676-49AF-9377-8A04648C85A5}">
      <dgm:prSet custT="1"/>
      <dgm:spPr/>
      <dgm:t>
        <a:bodyPr/>
        <a:lstStyle/>
        <a:p>
          <a:pPr rtl="0"/>
          <a:r>
            <a:rPr lang="fr-BE" sz="1000" b="1" dirty="0"/>
            <a:t>Tips: </a:t>
          </a:r>
          <a:endParaRPr lang="en-GB" sz="1000" b="1" dirty="0"/>
        </a:p>
      </dgm:t>
    </dgm:pt>
    <dgm:pt modelId="{876E1778-8861-4B72-8D9C-248E4D87FE23}" type="parTrans" cxnId="{32AFD5ED-34C8-45FC-AC02-56F39D7EB3F9}">
      <dgm:prSet/>
      <dgm:spPr/>
      <dgm:t>
        <a:bodyPr/>
        <a:lstStyle/>
        <a:p>
          <a:endParaRPr lang="en-GB"/>
        </a:p>
      </dgm:t>
    </dgm:pt>
    <dgm:pt modelId="{89D1FF67-98B3-46EF-A177-8127CD44F2EE}" type="sibTrans" cxnId="{32AFD5ED-34C8-45FC-AC02-56F39D7EB3F9}">
      <dgm:prSet/>
      <dgm:spPr/>
      <dgm:t>
        <a:bodyPr/>
        <a:lstStyle/>
        <a:p>
          <a:endParaRPr lang="en-GB"/>
        </a:p>
      </dgm:t>
    </dgm:pt>
    <dgm:pt modelId="{19856F9E-6C8F-45DA-A7F8-34B6B5099E40}">
      <dgm:prSet/>
      <dgm:spPr/>
      <dgm:t>
        <a:bodyPr/>
        <a:lstStyle/>
        <a:p>
          <a:pPr rtl="0"/>
          <a:r>
            <a:rPr lang="en-GB" b="1" dirty="0"/>
            <a:t>Be transparent</a:t>
          </a:r>
        </a:p>
      </dgm:t>
    </dgm:pt>
    <dgm:pt modelId="{2AAAA5B4-50B8-4995-AFC6-BA3A06EF0348}" type="parTrans" cxnId="{D6D7F9CF-AD1C-4D92-A231-9BAFF67961CF}">
      <dgm:prSet/>
      <dgm:spPr/>
      <dgm:t>
        <a:bodyPr/>
        <a:lstStyle/>
        <a:p>
          <a:endParaRPr lang="en-GB"/>
        </a:p>
      </dgm:t>
    </dgm:pt>
    <dgm:pt modelId="{1269897C-1646-45EB-9709-2F4C3B045BEE}" type="sibTrans" cxnId="{D6D7F9CF-AD1C-4D92-A231-9BAFF67961CF}">
      <dgm:prSet/>
      <dgm:spPr/>
      <dgm:t>
        <a:bodyPr/>
        <a:lstStyle/>
        <a:p>
          <a:endParaRPr lang="en-GB"/>
        </a:p>
      </dgm:t>
    </dgm:pt>
    <dgm:pt modelId="{E2FBBC65-1E6F-473A-898D-7821DBB35305}">
      <dgm:prSet/>
      <dgm:spPr/>
      <dgm:t>
        <a:bodyPr/>
        <a:lstStyle/>
        <a:p>
          <a:pPr rtl="0"/>
          <a:r>
            <a:rPr lang="en-GB" b="1" dirty="0"/>
            <a:t>Treat all costs according to your usual accounting practice</a:t>
          </a:r>
        </a:p>
      </dgm:t>
    </dgm:pt>
    <dgm:pt modelId="{B917F32F-2EE7-4BEC-B61A-CABBDF65C768}" type="parTrans" cxnId="{F6BF35D2-A6E8-49B9-8377-256807B46E38}">
      <dgm:prSet/>
      <dgm:spPr/>
      <dgm:t>
        <a:bodyPr/>
        <a:lstStyle/>
        <a:p>
          <a:endParaRPr lang="en-GB"/>
        </a:p>
      </dgm:t>
    </dgm:pt>
    <dgm:pt modelId="{5562F435-FF64-4E3F-9196-1ED0C5220165}" type="sibTrans" cxnId="{F6BF35D2-A6E8-49B9-8377-256807B46E38}">
      <dgm:prSet/>
      <dgm:spPr/>
      <dgm:t>
        <a:bodyPr/>
        <a:lstStyle/>
        <a:p>
          <a:endParaRPr lang="en-GB"/>
        </a:p>
      </dgm:t>
    </dgm:pt>
    <dgm:pt modelId="{699A7E7A-BD60-429B-B071-2B8ECD6E48FF}">
      <dgm:prSet/>
      <dgm:spPr/>
      <dgm:t>
        <a:bodyPr/>
        <a:lstStyle/>
        <a:p>
          <a:pPr rtl="0"/>
          <a:r>
            <a:rPr lang="en-GB" b="1" dirty="0"/>
            <a:t>Check for exceptions beforehand! </a:t>
          </a:r>
        </a:p>
      </dgm:t>
    </dgm:pt>
    <dgm:pt modelId="{6D951FCA-5F8A-4A4F-B5CE-2DA2CE86B3E0}" type="parTrans" cxnId="{E4D0DD28-4F2B-4942-A478-7BF085B55FDF}">
      <dgm:prSet/>
      <dgm:spPr/>
      <dgm:t>
        <a:bodyPr/>
        <a:lstStyle/>
        <a:p>
          <a:endParaRPr lang="en-GB"/>
        </a:p>
      </dgm:t>
    </dgm:pt>
    <dgm:pt modelId="{66C977C2-E43A-48E5-BF11-B4B744B2F789}" type="sibTrans" cxnId="{E4D0DD28-4F2B-4942-A478-7BF085B55FDF}">
      <dgm:prSet/>
      <dgm:spPr/>
      <dgm:t>
        <a:bodyPr/>
        <a:lstStyle/>
        <a:p>
          <a:endParaRPr lang="en-GB"/>
        </a:p>
      </dgm:t>
    </dgm:pt>
    <dgm:pt modelId="{13017311-3506-4600-963E-FD265808096C}">
      <dgm:prSet/>
      <dgm:spPr/>
      <dgm:t>
        <a:bodyPr/>
        <a:lstStyle/>
        <a:p>
          <a:pPr rtl="0"/>
          <a:r>
            <a:rPr lang="en-GB" b="1" dirty="0"/>
            <a:t>Ask: PO, FO</a:t>
          </a:r>
        </a:p>
      </dgm:t>
    </dgm:pt>
    <dgm:pt modelId="{5563DC0B-69C7-4ACA-A627-555F8F1F1B31}" type="parTrans" cxnId="{9FD44EEB-7C95-4338-8CF5-FDAD9455B8EB}">
      <dgm:prSet/>
      <dgm:spPr/>
      <dgm:t>
        <a:bodyPr/>
        <a:lstStyle/>
        <a:p>
          <a:endParaRPr lang="en-GB"/>
        </a:p>
      </dgm:t>
    </dgm:pt>
    <dgm:pt modelId="{48261E5B-D822-429E-89CC-995D2806D74F}" type="sibTrans" cxnId="{9FD44EEB-7C95-4338-8CF5-FDAD9455B8EB}">
      <dgm:prSet/>
      <dgm:spPr/>
      <dgm:t>
        <a:bodyPr/>
        <a:lstStyle/>
        <a:p>
          <a:endParaRPr lang="en-GB"/>
        </a:p>
      </dgm:t>
    </dgm:pt>
    <dgm:pt modelId="{F7222E3B-0A96-4046-940A-5419FF721696}" type="pres">
      <dgm:prSet presAssocID="{3F9BC444-E699-43DD-BB43-FE9856AEE887}" presName="Name0" presStyleCnt="0">
        <dgm:presLayoutVars>
          <dgm:chPref val="3"/>
          <dgm:dir/>
          <dgm:animLvl val="lvl"/>
          <dgm:resizeHandles/>
        </dgm:presLayoutVars>
      </dgm:prSet>
      <dgm:spPr/>
    </dgm:pt>
    <dgm:pt modelId="{21CB835C-FB47-42DB-BA2B-CAE55885EF2A}" type="pres">
      <dgm:prSet presAssocID="{A9F43770-C6FA-4809-84BD-D03D261D1241}" presName="horFlow" presStyleCnt="0"/>
      <dgm:spPr/>
    </dgm:pt>
    <dgm:pt modelId="{C5BAC8DE-413C-464E-ACA5-6EADFF728E4B}" type="pres">
      <dgm:prSet presAssocID="{A9F43770-C6FA-4809-84BD-D03D261D1241}" presName="bigChev" presStyleLbl="node1" presStyleIdx="0" presStyleCnt="6"/>
      <dgm:spPr/>
    </dgm:pt>
    <dgm:pt modelId="{B323CA57-2AE9-47CB-B289-6BD89A41ADEB}" type="pres">
      <dgm:prSet presAssocID="{9033998D-A6ED-4F72-A60F-E556230850BA}" presName="parTrans" presStyleCnt="0"/>
      <dgm:spPr/>
    </dgm:pt>
    <dgm:pt modelId="{139DB1D7-7BBB-4ABC-AE63-DA97D6EDF15A}" type="pres">
      <dgm:prSet presAssocID="{6CA54F89-DF35-450A-8F0F-8599F6523757}" presName="node" presStyleLbl="alignAccFollowNode1" presStyleIdx="0" presStyleCnt="6">
        <dgm:presLayoutVars>
          <dgm:bulletEnabled val="1"/>
        </dgm:presLayoutVars>
      </dgm:prSet>
      <dgm:spPr/>
    </dgm:pt>
    <dgm:pt modelId="{177E4CDF-478A-4289-919F-C1C29FF3C324}" type="pres">
      <dgm:prSet presAssocID="{BB7385DF-11A2-4FC3-BB32-FA7A917D73EC}" presName="sibTrans" presStyleCnt="0"/>
      <dgm:spPr/>
    </dgm:pt>
    <dgm:pt modelId="{77825BFF-5467-4C7A-87A4-2F18AF95D926}" type="pres">
      <dgm:prSet presAssocID="{28C7C91B-0C2F-44A9-92F4-268B35D5C06B}" presName="node" presStyleLbl="alignAccFollowNode1" presStyleIdx="1" presStyleCnt="6" custScaleX="90921">
        <dgm:presLayoutVars>
          <dgm:bulletEnabled val="1"/>
        </dgm:presLayoutVars>
      </dgm:prSet>
      <dgm:spPr/>
    </dgm:pt>
    <dgm:pt modelId="{2378B63B-6F58-4CFB-B788-4A1BBA7B3463}" type="pres">
      <dgm:prSet presAssocID="{71B65BC6-FAE3-4E04-8F66-C629F5906C37}" presName="sibTrans" presStyleCnt="0"/>
      <dgm:spPr/>
    </dgm:pt>
    <dgm:pt modelId="{ABB14980-423D-41AB-BEF7-AEC6A690D98A}" type="pres">
      <dgm:prSet presAssocID="{3CCC2765-A757-427A-AE51-B5D882270D7D}" presName="node" presStyleLbl="alignAccFollowNode1" presStyleIdx="2" presStyleCnt="6" custScaleX="90921">
        <dgm:presLayoutVars>
          <dgm:bulletEnabled val="1"/>
        </dgm:presLayoutVars>
      </dgm:prSet>
      <dgm:spPr/>
    </dgm:pt>
    <dgm:pt modelId="{28B95532-53DD-4E37-A7E4-CEAC326DD59A}" type="pres">
      <dgm:prSet presAssocID="{9E70552C-D7AF-4324-A4B4-4D29C5BCAD7E}" presName="sibTrans" presStyleCnt="0"/>
      <dgm:spPr/>
    </dgm:pt>
    <dgm:pt modelId="{C037D2EB-DD6D-4D54-A7C1-87BE26DC3586}" type="pres">
      <dgm:prSet presAssocID="{1D184A9A-4D80-4293-B682-13E083AFC606}" presName="node" presStyleLbl="alignAccFollowNode1" presStyleIdx="3" presStyleCnt="6" custScaleX="90921">
        <dgm:presLayoutVars>
          <dgm:bulletEnabled val="1"/>
        </dgm:presLayoutVars>
      </dgm:prSet>
      <dgm:spPr/>
    </dgm:pt>
    <dgm:pt modelId="{B205EE2A-FE26-4BCD-BEE5-A6A9E9B970D0}" type="pres">
      <dgm:prSet presAssocID="{9B92372B-6727-4CAE-BD62-57C2E5B33F50}" presName="sibTrans" presStyleCnt="0"/>
      <dgm:spPr/>
    </dgm:pt>
    <dgm:pt modelId="{330FED0B-8475-4A87-8FAD-2AB6E3896EFE}" type="pres">
      <dgm:prSet presAssocID="{EF875C0B-78CC-494B-8C15-846BAC53CA10}" presName="node" presStyleLbl="alignAccFollowNode1" presStyleIdx="4" presStyleCnt="6" custScaleX="90921">
        <dgm:presLayoutVars>
          <dgm:bulletEnabled val="1"/>
        </dgm:presLayoutVars>
      </dgm:prSet>
      <dgm:spPr/>
    </dgm:pt>
    <dgm:pt modelId="{17BD089F-B5BA-43E5-945A-02BF7CE3C626}" type="pres">
      <dgm:prSet presAssocID="{0C03DF03-D7C8-4B34-96D6-E31E7F2FA062}" presName="sibTrans" presStyleCnt="0"/>
      <dgm:spPr/>
    </dgm:pt>
    <dgm:pt modelId="{4D346289-5626-4348-9F08-590907B9179A}" type="pres">
      <dgm:prSet presAssocID="{E9AA20B1-C36C-49DD-82C5-7871D5BA47A1}" presName="node" presStyleLbl="alignAccFollowNode1" presStyleIdx="5" presStyleCnt="6" custScaleX="101254">
        <dgm:presLayoutVars>
          <dgm:bulletEnabled val="1"/>
        </dgm:presLayoutVars>
      </dgm:prSet>
      <dgm:spPr/>
    </dgm:pt>
    <dgm:pt modelId="{A82FFC2B-EE88-454C-8924-532B71703898}" type="pres">
      <dgm:prSet presAssocID="{A9F43770-C6FA-4809-84BD-D03D261D1241}" presName="vSp" presStyleCnt="0"/>
      <dgm:spPr/>
    </dgm:pt>
    <dgm:pt modelId="{98CE5437-E960-442A-A336-C1F9A9437B13}" type="pres">
      <dgm:prSet presAssocID="{EC3E3884-C676-49AF-9377-8A04648C85A5}" presName="horFlow" presStyleCnt="0"/>
      <dgm:spPr/>
    </dgm:pt>
    <dgm:pt modelId="{A968CC75-9A4A-4E8A-8FA5-FAE6B5027440}" type="pres">
      <dgm:prSet presAssocID="{EC3E3884-C676-49AF-9377-8A04648C85A5}" presName="bigChev" presStyleLbl="node1" presStyleIdx="1" presStyleCnt="6" custLinFactNeighborX="-726" custLinFactNeighborY="1282"/>
      <dgm:spPr/>
    </dgm:pt>
    <dgm:pt modelId="{5E025230-A223-45B6-9701-1326E67088AC}" type="pres">
      <dgm:prSet presAssocID="{EC3E3884-C676-49AF-9377-8A04648C85A5}" presName="vSp" presStyleCnt="0"/>
      <dgm:spPr/>
    </dgm:pt>
    <dgm:pt modelId="{6B5DF304-C8A5-4E52-8700-727441CD4760}" type="pres">
      <dgm:prSet presAssocID="{19856F9E-6C8F-45DA-A7F8-34B6B5099E40}" presName="horFlow" presStyleCnt="0"/>
      <dgm:spPr/>
    </dgm:pt>
    <dgm:pt modelId="{2A7C9E8D-399B-4177-A9CD-619C30201354}" type="pres">
      <dgm:prSet presAssocID="{19856F9E-6C8F-45DA-A7F8-34B6B5099E40}" presName="bigChev" presStyleLbl="node1" presStyleIdx="2" presStyleCnt="6" custLinFactY="-11694" custLinFactNeighborX="79781" custLinFactNeighborY="-100000"/>
      <dgm:spPr/>
    </dgm:pt>
    <dgm:pt modelId="{8D09251B-7D5B-4F51-BCA3-1360498721BA}" type="pres">
      <dgm:prSet presAssocID="{19856F9E-6C8F-45DA-A7F8-34B6B5099E40}" presName="vSp" presStyleCnt="0"/>
      <dgm:spPr/>
    </dgm:pt>
    <dgm:pt modelId="{0535E161-DEC5-461C-85B0-34544148668F}" type="pres">
      <dgm:prSet presAssocID="{E2FBBC65-1E6F-473A-898D-7821DBB35305}" presName="horFlow" presStyleCnt="0"/>
      <dgm:spPr/>
    </dgm:pt>
    <dgm:pt modelId="{BCD5440B-310D-4F48-B180-6A620E619E3F}" type="pres">
      <dgm:prSet presAssocID="{E2FBBC65-1E6F-473A-898D-7821DBB35305}" presName="bigChev" presStyleLbl="node1" presStyleIdx="3" presStyleCnt="6" custLinFactX="59563" custLinFactY="-100000" custLinFactNeighborX="100000" custLinFactNeighborY="-125383"/>
      <dgm:spPr/>
    </dgm:pt>
    <dgm:pt modelId="{0AFE672D-3B5E-4B46-8A5A-CF6654648900}" type="pres">
      <dgm:prSet presAssocID="{E2FBBC65-1E6F-473A-898D-7821DBB35305}" presName="vSp" presStyleCnt="0"/>
      <dgm:spPr/>
    </dgm:pt>
    <dgm:pt modelId="{4546AD41-CEE5-416C-B8A3-DFB72A28932B}" type="pres">
      <dgm:prSet presAssocID="{699A7E7A-BD60-429B-B071-2B8ECD6E48FF}" presName="horFlow" presStyleCnt="0"/>
      <dgm:spPr/>
    </dgm:pt>
    <dgm:pt modelId="{FF68D82B-25DE-4632-A16E-37C4F6FB49A2}" type="pres">
      <dgm:prSet presAssocID="{699A7E7A-BD60-429B-B071-2B8ECD6E48FF}" presName="bigChev" presStyleLbl="node1" presStyleIdx="4" presStyleCnt="6" custLinFactX="100000" custLinFactY="-139784" custLinFactNeighborX="140142" custLinFactNeighborY="-200000"/>
      <dgm:spPr/>
    </dgm:pt>
    <dgm:pt modelId="{F1426F83-B81B-48F4-95A8-3C3AD2D785AE}" type="pres">
      <dgm:prSet presAssocID="{699A7E7A-BD60-429B-B071-2B8ECD6E48FF}" presName="vSp" presStyleCnt="0"/>
      <dgm:spPr/>
    </dgm:pt>
    <dgm:pt modelId="{A16910BE-627D-419F-B38D-0C8E5B22E3ED}" type="pres">
      <dgm:prSet presAssocID="{13017311-3506-4600-963E-FD265808096C}" presName="horFlow" presStyleCnt="0"/>
      <dgm:spPr/>
    </dgm:pt>
    <dgm:pt modelId="{2B00A863-509A-4446-B0E8-878E9F7C40AB}" type="pres">
      <dgm:prSet presAssocID="{13017311-3506-4600-963E-FD265808096C}" presName="bigChev" presStyleLbl="node1" presStyleIdx="5" presStyleCnt="6" custLinFactX="120721" custLinFactY="-200000" custLinFactNeighborX="200000" custLinFactNeighborY="-254185"/>
      <dgm:spPr/>
    </dgm:pt>
  </dgm:ptLst>
  <dgm:cxnLst>
    <dgm:cxn modelId="{21AE3703-EA53-4A56-AB65-95FF12B69E66}" srcId="{A9F43770-C6FA-4809-84BD-D03D261D1241}" destId="{E9AA20B1-C36C-49DD-82C5-7871D5BA47A1}" srcOrd="5" destOrd="0" parTransId="{4C9E54BE-AF5B-43F8-AE7E-221F9ACC37B1}" sibTransId="{3193D7AC-57D9-4E89-AA86-24B5E0BAA77B}"/>
    <dgm:cxn modelId="{2A37160B-698E-4E49-A469-9335E98F6F3F}" type="presOf" srcId="{3F9BC444-E699-43DD-BB43-FE9856AEE887}" destId="{F7222E3B-0A96-4046-940A-5419FF721696}" srcOrd="0" destOrd="0" presId="urn:microsoft.com/office/officeart/2005/8/layout/lProcess3"/>
    <dgm:cxn modelId="{343A5717-6B72-49FF-80A1-BFEC57D02ED4}" type="presOf" srcId="{EF875C0B-78CC-494B-8C15-846BAC53CA10}" destId="{330FED0B-8475-4A87-8FAD-2AB6E3896EFE}" srcOrd="0" destOrd="0" presId="urn:microsoft.com/office/officeart/2005/8/layout/lProcess3"/>
    <dgm:cxn modelId="{E4D0DD28-4F2B-4942-A478-7BF085B55FDF}" srcId="{3F9BC444-E699-43DD-BB43-FE9856AEE887}" destId="{699A7E7A-BD60-429B-B071-2B8ECD6E48FF}" srcOrd="4" destOrd="0" parTransId="{6D951FCA-5F8A-4A4F-B5CE-2DA2CE86B3E0}" sibTransId="{66C977C2-E43A-48E5-BF11-B4B744B2F789}"/>
    <dgm:cxn modelId="{13F94C60-00C8-4C52-9727-C3D8748E2746}" type="presOf" srcId="{A9F43770-C6FA-4809-84BD-D03D261D1241}" destId="{C5BAC8DE-413C-464E-ACA5-6EADFF728E4B}" srcOrd="0" destOrd="0" presId="urn:microsoft.com/office/officeart/2005/8/layout/lProcess3"/>
    <dgm:cxn modelId="{067AA64F-9060-425B-A86C-30FE01F68F8D}" srcId="{A9F43770-C6FA-4809-84BD-D03D261D1241}" destId="{EF875C0B-78CC-494B-8C15-846BAC53CA10}" srcOrd="4" destOrd="0" parTransId="{FDC6F034-3F79-4138-9D97-419B2D953427}" sibTransId="{0C03DF03-D7C8-4B34-96D6-E31E7F2FA062}"/>
    <dgm:cxn modelId="{4D310770-B800-451F-ACBD-6BC9145286C2}" type="presOf" srcId="{28C7C91B-0C2F-44A9-92F4-268B35D5C06B}" destId="{77825BFF-5467-4C7A-87A4-2F18AF95D926}" srcOrd="0" destOrd="0" presId="urn:microsoft.com/office/officeart/2005/8/layout/lProcess3"/>
    <dgm:cxn modelId="{61265550-DACC-4675-95AA-B54AAB84F533}" srcId="{A9F43770-C6FA-4809-84BD-D03D261D1241}" destId="{28C7C91B-0C2F-44A9-92F4-268B35D5C06B}" srcOrd="1" destOrd="0" parTransId="{B570F55A-B581-4D1A-9A05-1235D2230B88}" sibTransId="{71B65BC6-FAE3-4E04-8F66-C629F5906C37}"/>
    <dgm:cxn modelId="{57F5AE53-E82F-4F6E-A01C-C63692C60410}" type="presOf" srcId="{19856F9E-6C8F-45DA-A7F8-34B6B5099E40}" destId="{2A7C9E8D-399B-4177-A9CD-619C30201354}" srcOrd="0" destOrd="0" presId="urn:microsoft.com/office/officeart/2005/8/layout/lProcess3"/>
    <dgm:cxn modelId="{65EA7D85-50D1-4EDE-A288-6EAB492EDA7A}" type="presOf" srcId="{6CA54F89-DF35-450A-8F0F-8599F6523757}" destId="{139DB1D7-7BBB-4ABC-AE63-DA97D6EDF15A}" srcOrd="0" destOrd="0" presId="urn:microsoft.com/office/officeart/2005/8/layout/lProcess3"/>
    <dgm:cxn modelId="{8086F78A-48DC-4923-A72F-5A5076ED1EA8}" type="presOf" srcId="{13017311-3506-4600-963E-FD265808096C}" destId="{2B00A863-509A-4446-B0E8-878E9F7C40AB}" srcOrd="0" destOrd="0" presId="urn:microsoft.com/office/officeart/2005/8/layout/lProcess3"/>
    <dgm:cxn modelId="{F24B1798-C21F-4A79-AC67-E79BCCABDDAD}" type="presOf" srcId="{EC3E3884-C676-49AF-9377-8A04648C85A5}" destId="{A968CC75-9A4A-4E8A-8FA5-FAE6B5027440}" srcOrd="0" destOrd="0" presId="urn:microsoft.com/office/officeart/2005/8/layout/lProcess3"/>
    <dgm:cxn modelId="{D8F4C0A9-C7D0-4848-A7B5-2E2DA78CA9F9}" srcId="{3F9BC444-E699-43DD-BB43-FE9856AEE887}" destId="{A9F43770-C6FA-4809-84BD-D03D261D1241}" srcOrd="0" destOrd="0" parTransId="{1342573F-0639-4A5F-9E33-8ACF2DEAB5D5}" sibTransId="{99D5BE03-B4F6-4F08-993E-0F2615AA98AA}"/>
    <dgm:cxn modelId="{FD0E3AAA-06FF-474B-8196-DDDA75269442}" srcId="{A9F43770-C6FA-4809-84BD-D03D261D1241}" destId="{1D184A9A-4D80-4293-B682-13E083AFC606}" srcOrd="3" destOrd="0" parTransId="{84A5712B-9562-4E2B-8376-E0168921A666}" sibTransId="{9B92372B-6727-4CAE-BD62-57C2E5B33F50}"/>
    <dgm:cxn modelId="{12AB39B4-F300-4EB3-8E22-D522658AF5D0}" type="presOf" srcId="{E9AA20B1-C36C-49DD-82C5-7871D5BA47A1}" destId="{4D346289-5626-4348-9F08-590907B9179A}" srcOrd="0" destOrd="0" presId="urn:microsoft.com/office/officeart/2005/8/layout/lProcess3"/>
    <dgm:cxn modelId="{842479B4-5D2D-403B-B542-1D6B2BD07EBC}" type="presOf" srcId="{3CCC2765-A757-427A-AE51-B5D882270D7D}" destId="{ABB14980-423D-41AB-BEF7-AEC6A690D98A}" srcOrd="0" destOrd="0" presId="urn:microsoft.com/office/officeart/2005/8/layout/lProcess3"/>
    <dgm:cxn modelId="{DE9852BC-EA88-4E9D-AF31-8C8A0E134827}" type="presOf" srcId="{E2FBBC65-1E6F-473A-898D-7821DBB35305}" destId="{BCD5440B-310D-4F48-B180-6A620E619E3F}" srcOrd="0" destOrd="0" presId="urn:microsoft.com/office/officeart/2005/8/layout/lProcess3"/>
    <dgm:cxn modelId="{D6D7F9CF-AD1C-4D92-A231-9BAFF67961CF}" srcId="{3F9BC444-E699-43DD-BB43-FE9856AEE887}" destId="{19856F9E-6C8F-45DA-A7F8-34B6B5099E40}" srcOrd="2" destOrd="0" parTransId="{2AAAA5B4-50B8-4995-AFC6-BA3A06EF0348}" sibTransId="{1269897C-1646-45EB-9709-2F4C3B045BEE}"/>
    <dgm:cxn modelId="{F6BF35D2-A6E8-49B9-8377-256807B46E38}" srcId="{3F9BC444-E699-43DD-BB43-FE9856AEE887}" destId="{E2FBBC65-1E6F-473A-898D-7821DBB35305}" srcOrd="3" destOrd="0" parTransId="{B917F32F-2EE7-4BEC-B61A-CABBDF65C768}" sibTransId="{5562F435-FF64-4E3F-9196-1ED0C5220165}"/>
    <dgm:cxn modelId="{68973CDE-3DF9-4750-938A-2EE90E23D584}" srcId="{A9F43770-C6FA-4809-84BD-D03D261D1241}" destId="{3CCC2765-A757-427A-AE51-B5D882270D7D}" srcOrd="2" destOrd="0" parTransId="{0868DF91-29D9-4650-9F52-8CE1FFC0709C}" sibTransId="{9E70552C-D7AF-4324-A4B4-4D29C5BCAD7E}"/>
    <dgm:cxn modelId="{859069DF-F068-4D15-90B3-3AC9E53BB7CD}" type="presOf" srcId="{699A7E7A-BD60-429B-B071-2B8ECD6E48FF}" destId="{FF68D82B-25DE-4632-A16E-37C4F6FB49A2}" srcOrd="0" destOrd="0" presId="urn:microsoft.com/office/officeart/2005/8/layout/lProcess3"/>
    <dgm:cxn modelId="{9FD44EEB-7C95-4338-8CF5-FDAD9455B8EB}" srcId="{3F9BC444-E699-43DD-BB43-FE9856AEE887}" destId="{13017311-3506-4600-963E-FD265808096C}" srcOrd="5" destOrd="0" parTransId="{5563DC0B-69C7-4ACA-A627-555F8F1F1B31}" sibTransId="{48261E5B-D822-429E-89CC-995D2806D74F}"/>
    <dgm:cxn modelId="{32AFD5ED-34C8-45FC-AC02-56F39D7EB3F9}" srcId="{3F9BC444-E699-43DD-BB43-FE9856AEE887}" destId="{EC3E3884-C676-49AF-9377-8A04648C85A5}" srcOrd="1" destOrd="0" parTransId="{876E1778-8861-4B72-8D9C-248E4D87FE23}" sibTransId="{89D1FF67-98B3-46EF-A177-8127CD44F2EE}"/>
    <dgm:cxn modelId="{577349EE-8AC8-4A19-BC46-9D44665AA6B3}" type="presOf" srcId="{1D184A9A-4D80-4293-B682-13E083AFC606}" destId="{C037D2EB-DD6D-4D54-A7C1-87BE26DC3586}" srcOrd="0" destOrd="0" presId="urn:microsoft.com/office/officeart/2005/8/layout/lProcess3"/>
    <dgm:cxn modelId="{43EBB3FA-E91C-4581-8715-5B6977974705}" srcId="{A9F43770-C6FA-4809-84BD-D03D261D1241}" destId="{6CA54F89-DF35-450A-8F0F-8599F6523757}" srcOrd="0" destOrd="0" parTransId="{9033998D-A6ED-4F72-A60F-E556230850BA}" sibTransId="{BB7385DF-11A2-4FC3-BB32-FA7A917D73EC}"/>
    <dgm:cxn modelId="{BCB01772-E615-4BA0-88FA-FE8F724B4A76}" type="presParOf" srcId="{F7222E3B-0A96-4046-940A-5419FF721696}" destId="{21CB835C-FB47-42DB-BA2B-CAE55885EF2A}" srcOrd="0" destOrd="0" presId="urn:microsoft.com/office/officeart/2005/8/layout/lProcess3"/>
    <dgm:cxn modelId="{C8E7B652-2313-4FF9-996F-20D37741227F}" type="presParOf" srcId="{21CB835C-FB47-42DB-BA2B-CAE55885EF2A}" destId="{C5BAC8DE-413C-464E-ACA5-6EADFF728E4B}" srcOrd="0" destOrd="0" presId="urn:microsoft.com/office/officeart/2005/8/layout/lProcess3"/>
    <dgm:cxn modelId="{300CED68-CE2E-4199-BD28-AC7B31A88898}" type="presParOf" srcId="{21CB835C-FB47-42DB-BA2B-CAE55885EF2A}" destId="{B323CA57-2AE9-47CB-B289-6BD89A41ADEB}" srcOrd="1" destOrd="0" presId="urn:microsoft.com/office/officeart/2005/8/layout/lProcess3"/>
    <dgm:cxn modelId="{1F4CD2F8-7270-47E9-8012-4156F9AB93F8}" type="presParOf" srcId="{21CB835C-FB47-42DB-BA2B-CAE55885EF2A}" destId="{139DB1D7-7BBB-4ABC-AE63-DA97D6EDF15A}" srcOrd="2" destOrd="0" presId="urn:microsoft.com/office/officeart/2005/8/layout/lProcess3"/>
    <dgm:cxn modelId="{F82E131B-027B-4981-8760-EAE8FAD846A5}" type="presParOf" srcId="{21CB835C-FB47-42DB-BA2B-CAE55885EF2A}" destId="{177E4CDF-478A-4289-919F-C1C29FF3C324}" srcOrd="3" destOrd="0" presId="urn:microsoft.com/office/officeart/2005/8/layout/lProcess3"/>
    <dgm:cxn modelId="{E94D2064-B696-4A7C-98D5-F52E95FA7701}" type="presParOf" srcId="{21CB835C-FB47-42DB-BA2B-CAE55885EF2A}" destId="{77825BFF-5467-4C7A-87A4-2F18AF95D926}" srcOrd="4" destOrd="0" presId="urn:microsoft.com/office/officeart/2005/8/layout/lProcess3"/>
    <dgm:cxn modelId="{E55FED67-A5FA-4EDA-8564-671C38FCB85F}" type="presParOf" srcId="{21CB835C-FB47-42DB-BA2B-CAE55885EF2A}" destId="{2378B63B-6F58-4CFB-B788-4A1BBA7B3463}" srcOrd="5" destOrd="0" presId="urn:microsoft.com/office/officeart/2005/8/layout/lProcess3"/>
    <dgm:cxn modelId="{5E189D3F-36DE-4635-8E5C-41E8035A9F44}" type="presParOf" srcId="{21CB835C-FB47-42DB-BA2B-CAE55885EF2A}" destId="{ABB14980-423D-41AB-BEF7-AEC6A690D98A}" srcOrd="6" destOrd="0" presId="urn:microsoft.com/office/officeart/2005/8/layout/lProcess3"/>
    <dgm:cxn modelId="{9EBB5DCD-18BE-4464-890B-5D5CFD19C602}" type="presParOf" srcId="{21CB835C-FB47-42DB-BA2B-CAE55885EF2A}" destId="{28B95532-53DD-4E37-A7E4-CEAC326DD59A}" srcOrd="7" destOrd="0" presId="urn:microsoft.com/office/officeart/2005/8/layout/lProcess3"/>
    <dgm:cxn modelId="{8F483898-D2FA-423F-9F00-F9F3029DACC8}" type="presParOf" srcId="{21CB835C-FB47-42DB-BA2B-CAE55885EF2A}" destId="{C037D2EB-DD6D-4D54-A7C1-87BE26DC3586}" srcOrd="8" destOrd="0" presId="urn:microsoft.com/office/officeart/2005/8/layout/lProcess3"/>
    <dgm:cxn modelId="{6E463AEE-D0ED-4E66-A1D4-887331C42F0F}" type="presParOf" srcId="{21CB835C-FB47-42DB-BA2B-CAE55885EF2A}" destId="{B205EE2A-FE26-4BCD-BEE5-A6A9E9B970D0}" srcOrd="9" destOrd="0" presId="urn:microsoft.com/office/officeart/2005/8/layout/lProcess3"/>
    <dgm:cxn modelId="{42B093A5-8256-4D47-9167-23421AE607CA}" type="presParOf" srcId="{21CB835C-FB47-42DB-BA2B-CAE55885EF2A}" destId="{330FED0B-8475-4A87-8FAD-2AB6E3896EFE}" srcOrd="10" destOrd="0" presId="urn:microsoft.com/office/officeart/2005/8/layout/lProcess3"/>
    <dgm:cxn modelId="{8ACEE941-36E5-48AB-86E5-17136F9193E3}" type="presParOf" srcId="{21CB835C-FB47-42DB-BA2B-CAE55885EF2A}" destId="{17BD089F-B5BA-43E5-945A-02BF7CE3C626}" srcOrd="11" destOrd="0" presId="urn:microsoft.com/office/officeart/2005/8/layout/lProcess3"/>
    <dgm:cxn modelId="{8050540D-C2CD-4414-9B5E-BDAFD2D5B812}" type="presParOf" srcId="{21CB835C-FB47-42DB-BA2B-CAE55885EF2A}" destId="{4D346289-5626-4348-9F08-590907B9179A}" srcOrd="12" destOrd="0" presId="urn:microsoft.com/office/officeart/2005/8/layout/lProcess3"/>
    <dgm:cxn modelId="{5487B50C-E2EC-476B-B7FB-74DB3B86C8AD}" type="presParOf" srcId="{F7222E3B-0A96-4046-940A-5419FF721696}" destId="{A82FFC2B-EE88-454C-8924-532B71703898}" srcOrd="1" destOrd="0" presId="urn:microsoft.com/office/officeart/2005/8/layout/lProcess3"/>
    <dgm:cxn modelId="{46FFF232-5843-43FE-A14B-FB634DC60AAB}" type="presParOf" srcId="{F7222E3B-0A96-4046-940A-5419FF721696}" destId="{98CE5437-E960-442A-A336-C1F9A9437B13}" srcOrd="2" destOrd="0" presId="urn:microsoft.com/office/officeart/2005/8/layout/lProcess3"/>
    <dgm:cxn modelId="{10982411-8EA3-41B3-B5AE-7A3290C92D72}" type="presParOf" srcId="{98CE5437-E960-442A-A336-C1F9A9437B13}" destId="{A968CC75-9A4A-4E8A-8FA5-FAE6B5027440}" srcOrd="0" destOrd="0" presId="urn:microsoft.com/office/officeart/2005/8/layout/lProcess3"/>
    <dgm:cxn modelId="{B725647A-5624-435A-96D8-58B888C357C6}" type="presParOf" srcId="{F7222E3B-0A96-4046-940A-5419FF721696}" destId="{5E025230-A223-45B6-9701-1326E67088AC}" srcOrd="3" destOrd="0" presId="urn:microsoft.com/office/officeart/2005/8/layout/lProcess3"/>
    <dgm:cxn modelId="{72B38F1D-FF53-4AEA-A44B-5AFA0B63B202}" type="presParOf" srcId="{F7222E3B-0A96-4046-940A-5419FF721696}" destId="{6B5DF304-C8A5-4E52-8700-727441CD4760}" srcOrd="4" destOrd="0" presId="urn:microsoft.com/office/officeart/2005/8/layout/lProcess3"/>
    <dgm:cxn modelId="{9E09C88A-3964-41CF-B899-9FBF28D37EDD}" type="presParOf" srcId="{6B5DF304-C8A5-4E52-8700-727441CD4760}" destId="{2A7C9E8D-399B-4177-A9CD-619C30201354}" srcOrd="0" destOrd="0" presId="urn:microsoft.com/office/officeart/2005/8/layout/lProcess3"/>
    <dgm:cxn modelId="{C985C675-CD21-4E27-B8CE-7AC7BADEEB26}" type="presParOf" srcId="{F7222E3B-0A96-4046-940A-5419FF721696}" destId="{8D09251B-7D5B-4F51-BCA3-1360498721BA}" srcOrd="5" destOrd="0" presId="urn:microsoft.com/office/officeart/2005/8/layout/lProcess3"/>
    <dgm:cxn modelId="{C5BE401D-8414-4D39-BB21-6688EDB60535}" type="presParOf" srcId="{F7222E3B-0A96-4046-940A-5419FF721696}" destId="{0535E161-DEC5-461C-85B0-34544148668F}" srcOrd="6" destOrd="0" presId="urn:microsoft.com/office/officeart/2005/8/layout/lProcess3"/>
    <dgm:cxn modelId="{D96CCFF1-1B20-4D88-8735-3C3476FA13C2}" type="presParOf" srcId="{0535E161-DEC5-461C-85B0-34544148668F}" destId="{BCD5440B-310D-4F48-B180-6A620E619E3F}" srcOrd="0" destOrd="0" presId="urn:microsoft.com/office/officeart/2005/8/layout/lProcess3"/>
    <dgm:cxn modelId="{288E1EF2-C954-4124-AFD6-E1E33D8A939D}" type="presParOf" srcId="{F7222E3B-0A96-4046-940A-5419FF721696}" destId="{0AFE672D-3B5E-4B46-8A5A-CF6654648900}" srcOrd="7" destOrd="0" presId="urn:microsoft.com/office/officeart/2005/8/layout/lProcess3"/>
    <dgm:cxn modelId="{4CD9A0F8-0E12-4FBF-A0C5-80110A0868EC}" type="presParOf" srcId="{F7222E3B-0A96-4046-940A-5419FF721696}" destId="{4546AD41-CEE5-416C-B8A3-DFB72A28932B}" srcOrd="8" destOrd="0" presId="urn:microsoft.com/office/officeart/2005/8/layout/lProcess3"/>
    <dgm:cxn modelId="{0DD0F2BA-70D7-4D12-A34C-FA1AA471E7D5}" type="presParOf" srcId="{4546AD41-CEE5-416C-B8A3-DFB72A28932B}" destId="{FF68D82B-25DE-4632-A16E-37C4F6FB49A2}" srcOrd="0" destOrd="0" presId="urn:microsoft.com/office/officeart/2005/8/layout/lProcess3"/>
    <dgm:cxn modelId="{B2732659-F4FA-4553-9999-5873158140D9}" type="presParOf" srcId="{F7222E3B-0A96-4046-940A-5419FF721696}" destId="{F1426F83-B81B-48F4-95A8-3C3AD2D785AE}" srcOrd="9" destOrd="0" presId="urn:microsoft.com/office/officeart/2005/8/layout/lProcess3"/>
    <dgm:cxn modelId="{8E1691EC-1923-4D34-9655-2188AAA5422B}" type="presParOf" srcId="{F7222E3B-0A96-4046-940A-5419FF721696}" destId="{A16910BE-627D-419F-B38D-0C8E5B22E3ED}" srcOrd="10" destOrd="0" presId="urn:microsoft.com/office/officeart/2005/8/layout/lProcess3"/>
    <dgm:cxn modelId="{238F9855-20C5-4A15-8E90-D1ED03357E91}" type="presParOf" srcId="{A16910BE-627D-419F-B38D-0C8E5B22E3ED}" destId="{2B00A863-509A-4446-B0E8-878E9F7C40A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6D2FA2-B714-43FD-BAA5-C1A0C2D25005}"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GB"/>
        </a:p>
      </dgm:t>
    </dgm:pt>
    <dgm:pt modelId="{861BF272-2394-4540-B634-94FC0B98E79F}">
      <dgm:prSet custT="1"/>
      <dgm:spPr/>
      <dgm:t>
        <a:bodyPr/>
        <a:lstStyle/>
        <a:p>
          <a:pPr algn="ctr" rtl="0"/>
          <a:r>
            <a:rPr lang="en-GB" sz="900" b="1">
              <a:solidFill>
                <a:schemeClr val="tx2"/>
              </a:solidFill>
              <a:hlinkClick xmlns:r="http://schemas.openxmlformats.org/officeDocument/2006/relationships" r:id="rId1"/>
            </a:rPr>
            <a:t>INELIGIBLE COSTS</a:t>
          </a:r>
          <a:endParaRPr lang="en-GB" sz="900">
            <a:solidFill>
              <a:schemeClr val="tx2"/>
            </a:solidFill>
          </a:endParaRPr>
        </a:p>
      </dgm:t>
    </dgm:pt>
    <dgm:pt modelId="{BC808AB8-B461-493E-A90B-3B2C69DF037E}" type="parTrans" cxnId="{F9EDB188-B555-4820-9F01-828AE1F1826A}">
      <dgm:prSet/>
      <dgm:spPr/>
      <dgm:t>
        <a:bodyPr/>
        <a:lstStyle/>
        <a:p>
          <a:endParaRPr lang="en-GB"/>
        </a:p>
      </dgm:t>
    </dgm:pt>
    <dgm:pt modelId="{D54FF8BA-81E3-42BD-BD61-521A301CD298}" type="sibTrans" cxnId="{F9EDB188-B555-4820-9F01-828AE1F1826A}">
      <dgm:prSet/>
      <dgm:spPr/>
      <dgm:t>
        <a:bodyPr/>
        <a:lstStyle/>
        <a:p>
          <a:endParaRPr lang="en-GB"/>
        </a:p>
      </dgm:t>
    </dgm:pt>
    <dgm:pt modelId="{5D71C7C9-68F2-4FA9-944D-303FEAA8E8E3}">
      <dgm:prSet custT="1"/>
      <dgm:spPr/>
      <dgm:t>
        <a:bodyPr/>
        <a:lstStyle/>
        <a:p>
          <a:pPr rtl="0"/>
          <a:r>
            <a:rPr lang="en-GB" sz="1000" b="1" i="0">
              <a:solidFill>
                <a:schemeClr val="tx2"/>
              </a:solidFill>
            </a:rPr>
            <a:t>Identifiable taxes and duties</a:t>
          </a:r>
        </a:p>
      </dgm:t>
    </dgm:pt>
    <dgm:pt modelId="{DE0D8B46-FC0D-40AF-B88E-CA007D99EE37}" type="parTrans" cxnId="{130499D7-8DF4-4287-8E18-B5B2931A160A}">
      <dgm:prSet/>
      <dgm:spPr/>
      <dgm:t>
        <a:bodyPr/>
        <a:lstStyle/>
        <a:p>
          <a:endParaRPr lang="en-GB"/>
        </a:p>
      </dgm:t>
    </dgm:pt>
    <dgm:pt modelId="{3BCF1F0D-9FE4-42C6-87BF-1805BBF029B3}" type="sibTrans" cxnId="{130499D7-8DF4-4287-8E18-B5B2931A160A}">
      <dgm:prSet/>
      <dgm:spPr/>
      <dgm:t>
        <a:bodyPr/>
        <a:lstStyle/>
        <a:p>
          <a:endParaRPr lang="en-GB"/>
        </a:p>
      </dgm:t>
    </dgm:pt>
    <dgm:pt modelId="{FB4B309F-7B7B-4B45-9C0D-62AF47916CA5}">
      <dgm:prSet custT="1"/>
      <dgm:spPr/>
      <dgm:t>
        <a:bodyPr/>
        <a:lstStyle/>
        <a:p>
          <a:pPr rtl="0"/>
          <a:r>
            <a:rPr lang="en-GB" sz="1000" b="1" i="0">
              <a:solidFill>
                <a:schemeClr val="tx2"/>
              </a:solidFill>
            </a:rPr>
            <a:t>Deductible VAT </a:t>
          </a:r>
        </a:p>
      </dgm:t>
    </dgm:pt>
    <dgm:pt modelId="{F52E0732-3A78-4B1F-8094-8958074774DB}" type="parTrans" cxnId="{4DEE24C8-8CFA-42FA-8423-58D290B16006}">
      <dgm:prSet/>
      <dgm:spPr/>
      <dgm:t>
        <a:bodyPr/>
        <a:lstStyle/>
        <a:p>
          <a:endParaRPr lang="en-GB"/>
        </a:p>
      </dgm:t>
    </dgm:pt>
    <dgm:pt modelId="{DA18C601-A098-479A-B2A3-B86A836FEDB9}" type="sibTrans" cxnId="{4DEE24C8-8CFA-42FA-8423-58D290B16006}">
      <dgm:prSet/>
      <dgm:spPr/>
      <dgm:t>
        <a:bodyPr/>
        <a:lstStyle/>
        <a:p>
          <a:endParaRPr lang="en-GB"/>
        </a:p>
      </dgm:t>
    </dgm:pt>
    <dgm:pt modelId="{1A31CA43-75B6-4714-8EC0-F1ADF4DFAAEE}">
      <dgm:prSet custT="1"/>
      <dgm:spPr/>
      <dgm:t>
        <a:bodyPr/>
        <a:lstStyle/>
        <a:p>
          <a:pPr rtl="0"/>
          <a:r>
            <a:rPr lang="en-GB" sz="1000" b="1" i="0">
              <a:solidFill>
                <a:schemeClr val="tx2"/>
              </a:solidFill>
            </a:rPr>
            <a:t>Interest owed / Bank charges</a:t>
          </a:r>
        </a:p>
      </dgm:t>
    </dgm:pt>
    <dgm:pt modelId="{07244043-81EA-4149-9B2F-C0885A8A2A72}" type="parTrans" cxnId="{177485C3-02EC-4CD5-891C-49BCA7C895B4}">
      <dgm:prSet/>
      <dgm:spPr/>
      <dgm:t>
        <a:bodyPr/>
        <a:lstStyle/>
        <a:p>
          <a:endParaRPr lang="en-GB"/>
        </a:p>
      </dgm:t>
    </dgm:pt>
    <dgm:pt modelId="{872796C3-6A2D-4E41-9C22-415655621096}" type="sibTrans" cxnId="{177485C3-02EC-4CD5-891C-49BCA7C895B4}">
      <dgm:prSet/>
      <dgm:spPr/>
      <dgm:t>
        <a:bodyPr/>
        <a:lstStyle/>
        <a:p>
          <a:endParaRPr lang="en-GB"/>
        </a:p>
      </dgm:t>
    </dgm:pt>
    <dgm:pt modelId="{D5F17879-37AC-4215-91A7-CC9D21243F95}">
      <dgm:prSet custT="1"/>
      <dgm:spPr/>
      <dgm:t>
        <a:bodyPr/>
        <a:lstStyle/>
        <a:p>
          <a:pPr rtl="0"/>
          <a:r>
            <a:rPr lang="en-GB" sz="1000" b="1" i="0">
              <a:solidFill>
                <a:schemeClr val="tx2"/>
              </a:solidFill>
            </a:rPr>
            <a:t>Possible future losses charges</a:t>
          </a:r>
        </a:p>
      </dgm:t>
    </dgm:pt>
    <dgm:pt modelId="{CB4D2FE4-F421-40C3-98B7-8564E9C9372C}" type="parTrans" cxnId="{E74C45B2-AB83-4D34-B84C-A27253290FD5}">
      <dgm:prSet/>
      <dgm:spPr/>
      <dgm:t>
        <a:bodyPr/>
        <a:lstStyle/>
        <a:p>
          <a:endParaRPr lang="en-GB"/>
        </a:p>
      </dgm:t>
    </dgm:pt>
    <dgm:pt modelId="{A3876A84-623E-447F-9E96-4EF787887A17}" type="sibTrans" cxnId="{E74C45B2-AB83-4D34-B84C-A27253290FD5}">
      <dgm:prSet/>
      <dgm:spPr/>
      <dgm:t>
        <a:bodyPr/>
        <a:lstStyle/>
        <a:p>
          <a:endParaRPr lang="en-GB"/>
        </a:p>
      </dgm:t>
    </dgm:pt>
    <dgm:pt modelId="{7188C8EE-D87C-4C65-888E-D0060FE8B414}">
      <dgm:prSet custT="1"/>
      <dgm:spPr/>
      <dgm:t>
        <a:bodyPr/>
        <a:lstStyle/>
        <a:p>
          <a:pPr rtl="0"/>
          <a:r>
            <a:rPr lang="en-GB" sz="1000" b="1" i="0">
              <a:solidFill>
                <a:schemeClr val="tx2"/>
              </a:solidFill>
            </a:rPr>
            <a:t>Exchange </a:t>
          </a:r>
        </a:p>
        <a:p>
          <a:pPr rtl="0"/>
          <a:r>
            <a:rPr lang="en-GB" sz="1000" b="1" i="0">
              <a:solidFill>
                <a:schemeClr val="tx2"/>
              </a:solidFill>
            </a:rPr>
            <a:t>losses</a:t>
          </a:r>
        </a:p>
      </dgm:t>
    </dgm:pt>
    <dgm:pt modelId="{22247897-5BE7-45E4-ABCB-821EF02A0207}" type="parTrans" cxnId="{41CDDD0D-2F9F-4037-BE2C-C0EB268D7A06}">
      <dgm:prSet/>
      <dgm:spPr/>
      <dgm:t>
        <a:bodyPr/>
        <a:lstStyle/>
        <a:p>
          <a:endParaRPr lang="en-GB"/>
        </a:p>
      </dgm:t>
    </dgm:pt>
    <dgm:pt modelId="{7DF41959-C460-42F5-AB29-BE9F3BD9572A}" type="sibTrans" cxnId="{41CDDD0D-2F9F-4037-BE2C-C0EB268D7A06}">
      <dgm:prSet/>
      <dgm:spPr/>
      <dgm:t>
        <a:bodyPr/>
        <a:lstStyle/>
        <a:p>
          <a:endParaRPr lang="en-GB"/>
        </a:p>
      </dgm:t>
    </dgm:pt>
    <dgm:pt modelId="{5EF0CD8C-51A2-4F7C-A85B-6B95CB0585E4}">
      <dgm:prSet custT="1"/>
      <dgm:spPr/>
      <dgm:t>
        <a:bodyPr/>
        <a:lstStyle/>
        <a:p>
          <a:pPr rtl="0"/>
          <a:r>
            <a:rPr lang="en-GB" sz="1000" b="1" i="0">
              <a:solidFill>
                <a:schemeClr val="tx2"/>
              </a:solidFill>
            </a:rPr>
            <a:t>Excessive / reckless expenditure</a:t>
          </a:r>
        </a:p>
      </dgm:t>
    </dgm:pt>
    <dgm:pt modelId="{8F8E5A1A-3A02-4670-8243-FAE15E932C02}" type="parTrans" cxnId="{159E73EF-BE7C-46E2-AC6F-F8A5120F8999}">
      <dgm:prSet/>
      <dgm:spPr/>
      <dgm:t>
        <a:bodyPr/>
        <a:lstStyle/>
        <a:p>
          <a:endParaRPr lang="en-GB"/>
        </a:p>
      </dgm:t>
    </dgm:pt>
    <dgm:pt modelId="{E28055BC-040F-41C3-87C6-75AD19AEB196}" type="sibTrans" cxnId="{159E73EF-BE7C-46E2-AC6F-F8A5120F8999}">
      <dgm:prSet/>
      <dgm:spPr/>
      <dgm:t>
        <a:bodyPr/>
        <a:lstStyle/>
        <a:p>
          <a:endParaRPr lang="en-GB"/>
        </a:p>
      </dgm:t>
    </dgm:pt>
    <dgm:pt modelId="{69A4F019-547F-4FD0-A314-F6EF3C4E4166}">
      <dgm:prSet custT="1"/>
      <dgm:spPr/>
      <dgm:t>
        <a:bodyPr/>
        <a:lstStyle/>
        <a:p>
          <a:pPr rtl="0"/>
          <a:r>
            <a:rPr lang="en-GB" sz="1000" b="1" i="0">
              <a:solidFill>
                <a:schemeClr val="tx2"/>
              </a:solidFill>
            </a:rPr>
            <a:t>From other EU project</a:t>
          </a:r>
        </a:p>
      </dgm:t>
    </dgm:pt>
    <dgm:pt modelId="{E81B71A0-6339-4B62-9388-1BFFC34E740C}" type="parTrans" cxnId="{6FCC132A-1CA7-49EA-A4E3-650B1C4B6787}">
      <dgm:prSet/>
      <dgm:spPr/>
      <dgm:t>
        <a:bodyPr/>
        <a:lstStyle/>
        <a:p>
          <a:endParaRPr lang="en-GB"/>
        </a:p>
      </dgm:t>
    </dgm:pt>
    <dgm:pt modelId="{76A80354-79F2-40DF-BD2B-55AE094CCE48}" type="sibTrans" cxnId="{6FCC132A-1CA7-49EA-A4E3-650B1C4B6787}">
      <dgm:prSet/>
      <dgm:spPr/>
      <dgm:t>
        <a:bodyPr/>
        <a:lstStyle/>
        <a:p>
          <a:endParaRPr lang="en-GB"/>
        </a:p>
      </dgm:t>
    </dgm:pt>
    <dgm:pt modelId="{7191BBBA-F598-490D-A918-AD02C13F22CE}">
      <dgm:prSet custT="1"/>
      <dgm:spPr/>
      <dgm:t>
        <a:bodyPr/>
        <a:lstStyle/>
        <a:p>
          <a:pPr rtl="0"/>
          <a:r>
            <a:rPr lang="fr-BE" sz="1000" b="1"/>
            <a:t>Tips: </a:t>
          </a:r>
          <a:endParaRPr lang="en-GB" sz="1000"/>
        </a:p>
      </dgm:t>
    </dgm:pt>
    <dgm:pt modelId="{0F4EA636-CBE8-40A7-82BF-2D069009B6F1}" type="parTrans" cxnId="{D4ECCA23-46FF-48E0-B1F7-CEFBEDAAEFB5}">
      <dgm:prSet/>
      <dgm:spPr/>
      <dgm:t>
        <a:bodyPr/>
        <a:lstStyle/>
        <a:p>
          <a:endParaRPr lang="en-GB"/>
        </a:p>
      </dgm:t>
    </dgm:pt>
    <dgm:pt modelId="{799B9592-BD23-41A7-98E3-CAB4141E4426}" type="sibTrans" cxnId="{D4ECCA23-46FF-48E0-B1F7-CEFBEDAAEFB5}">
      <dgm:prSet/>
      <dgm:spPr/>
      <dgm:t>
        <a:bodyPr/>
        <a:lstStyle/>
        <a:p>
          <a:endParaRPr lang="en-GB"/>
        </a:p>
      </dgm:t>
    </dgm:pt>
    <dgm:pt modelId="{E977040F-C90B-437F-9065-0097FB112BCB}">
      <dgm:prSet custT="1"/>
      <dgm:spPr/>
      <dgm:t>
        <a:bodyPr/>
        <a:lstStyle/>
        <a:p>
          <a:pPr rtl="0"/>
          <a:r>
            <a:rPr lang="en-GB" sz="900" b="1">
              <a:solidFill>
                <a:schemeClr val="accent4"/>
              </a:solidFill>
            </a:rPr>
            <a:t>Non-deductible VAT is an eligible cost</a:t>
          </a:r>
        </a:p>
      </dgm:t>
    </dgm:pt>
    <dgm:pt modelId="{6362172D-6A9D-4C07-9F10-E2613423ABF4}" type="parTrans" cxnId="{41A2C752-0012-417B-8411-8F6F0CB2283F}">
      <dgm:prSet/>
      <dgm:spPr/>
      <dgm:t>
        <a:bodyPr/>
        <a:lstStyle/>
        <a:p>
          <a:endParaRPr lang="en-GB"/>
        </a:p>
      </dgm:t>
    </dgm:pt>
    <dgm:pt modelId="{D1099B4A-0C5A-4C61-84FA-605601CBAFE9}" type="sibTrans" cxnId="{41A2C752-0012-417B-8411-8F6F0CB2283F}">
      <dgm:prSet/>
      <dgm:spPr/>
      <dgm:t>
        <a:bodyPr/>
        <a:lstStyle/>
        <a:p>
          <a:endParaRPr lang="en-GB"/>
        </a:p>
      </dgm:t>
    </dgm:pt>
    <dgm:pt modelId="{3B028C29-95ED-4FFD-A1D4-C6B741869697}">
      <dgm:prSet custT="1"/>
      <dgm:spPr/>
      <dgm:t>
        <a:bodyPr/>
        <a:lstStyle/>
        <a:p>
          <a:pPr rtl="0"/>
          <a:r>
            <a:rPr lang="en-GB" sz="900" b="1">
              <a:solidFill>
                <a:schemeClr val="accent4"/>
              </a:solidFill>
            </a:rPr>
            <a:t>Ask: PO, FO</a:t>
          </a:r>
        </a:p>
      </dgm:t>
    </dgm:pt>
    <dgm:pt modelId="{B9DE8348-23B1-4BDA-A69F-EABC29ED7FB0}" type="parTrans" cxnId="{A64592B8-8F7A-4FB9-B450-F1128B16F37C}">
      <dgm:prSet/>
      <dgm:spPr/>
      <dgm:t>
        <a:bodyPr/>
        <a:lstStyle/>
        <a:p>
          <a:endParaRPr lang="en-GB"/>
        </a:p>
      </dgm:t>
    </dgm:pt>
    <dgm:pt modelId="{428ADA6B-BE67-4B13-AE84-E75332CFABC1}" type="sibTrans" cxnId="{A64592B8-8F7A-4FB9-B450-F1128B16F37C}">
      <dgm:prSet/>
      <dgm:spPr/>
      <dgm:t>
        <a:bodyPr/>
        <a:lstStyle/>
        <a:p>
          <a:endParaRPr lang="en-GB"/>
        </a:p>
      </dgm:t>
    </dgm:pt>
    <dgm:pt modelId="{15E8D862-798A-42F9-8937-5455F49A6F40}" type="pres">
      <dgm:prSet presAssocID="{E36D2FA2-B714-43FD-BAA5-C1A0C2D25005}" presName="Name0" presStyleCnt="0">
        <dgm:presLayoutVars>
          <dgm:chPref val="3"/>
          <dgm:dir/>
          <dgm:animLvl val="lvl"/>
          <dgm:resizeHandles/>
        </dgm:presLayoutVars>
      </dgm:prSet>
      <dgm:spPr/>
    </dgm:pt>
    <dgm:pt modelId="{D4E647E6-7B19-4A1C-848E-C8B6CA14A66A}" type="pres">
      <dgm:prSet presAssocID="{861BF272-2394-4540-B634-94FC0B98E79F}" presName="horFlow" presStyleCnt="0"/>
      <dgm:spPr/>
    </dgm:pt>
    <dgm:pt modelId="{09ABA240-DCA1-47E8-8075-4866E8BBE226}" type="pres">
      <dgm:prSet presAssocID="{861BF272-2394-4540-B634-94FC0B98E79F}" presName="bigChev" presStyleLbl="node1" presStyleIdx="0" presStyleCnt="2" custScaleX="105484" custScaleY="115172"/>
      <dgm:spPr/>
    </dgm:pt>
    <dgm:pt modelId="{794D26BB-21D9-451A-AD40-3D302C7251F5}" type="pres">
      <dgm:prSet presAssocID="{DE0D8B46-FC0D-40AF-B88E-CA007D99EE37}" presName="parTrans" presStyleCnt="0"/>
      <dgm:spPr/>
    </dgm:pt>
    <dgm:pt modelId="{EADF77E9-8E0C-41C3-BE76-3F0EF1AC151F}" type="pres">
      <dgm:prSet presAssocID="{5D71C7C9-68F2-4FA9-944D-303FEAA8E8E3}" presName="node" presStyleLbl="alignAccFollowNode1" presStyleIdx="0" presStyleCnt="9" custScaleX="116614" custScaleY="115172">
        <dgm:presLayoutVars>
          <dgm:bulletEnabled val="1"/>
        </dgm:presLayoutVars>
      </dgm:prSet>
      <dgm:spPr/>
    </dgm:pt>
    <dgm:pt modelId="{14213E6E-CF7D-4640-9453-604F475ACA42}" type="pres">
      <dgm:prSet presAssocID="{3BCF1F0D-9FE4-42C6-87BF-1805BBF029B3}" presName="sibTrans" presStyleCnt="0"/>
      <dgm:spPr/>
    </dgm:pt>
    <dgm:pt modelId="{6B20E9C8-F6D4-4A22-8C69-ABDAFF847E4A}" type="pres">
      <dgm:prSet presAssocID="{FB4B309F-7B7B-4B45-9C0D-62AF47916CA5}" presName="node" presStyleLbl="alignAccFollowNode1" presStyleIdx="1" presStyleCnt="9" custScaleX="115810" custScaleY="115172">
        <dgm:presLayoutVars>
          <dgm:bulletEnabled val="1"/>
        </dgm:presLayoutVars>
      </dgm:prSet>
      <dgm:spPr/>
    </dgm:pt>
    <dgm:pt modelId="{80FF2D2A-A340-43DC-AA9B-762B484ED325}" type="pres">
      <dgm:prSet presAssocID="{DA18C601-A098-479A-B2A3-B86A836FEDB9}" presName="sibTrans" presStyleCnt="0"/>
      <dgm:spPr/>
    </dgm:pt>
    <dgm:pt modelId="{BC11F459-13FC-4B3F-9387-A498C316EE0A}" type="pres">
      <dgm:prSet presAssocID="{1A31CA43-75B6-4714-8EC0-F1ADF4DFAAEE}" presName="node" presStyleLbl="alignAccFollowNode1" presStyleIdx="2" presStyleCnt="9" custScaleX="101674" custScaleY="115172">
        <dgm:presLayoutVars>
          <dgm:bulletEnabled val="1"/>
        </dgm:presLayoutVars>
      </dgm:prSet>
      <dgm:spPr/>
    </dgm:pt>
    <dgm:pt modelId="{E7267C5E-D3B5-40D7-AE11-838B7D4E6A8A}" type="pres">
      <dgm:prSet presAssocID="{872796C3-6A2D-4E41-9C22-415655621096}" presName="sibTrans" presStyleCnt="0"/>
      <dgm:spPr/>
    </dgm:pt>
    <dgm:pt modelId="{1F22EF9D-FE54-4C77-8213-C0DAC2FC3675}" type="pres">
      <dgm:prSet presAssocID="{D5F17879-37AC-4215-91A7-CC9D21243F95}" presName="node" presStyleLbl="alignAccFollowNode1" presStyleIdx="3" presStyleCnt="9" custScaleX="95447" custScaleY="115172">
        <dgm:presLayoutVars>
          <dgm:bulletEnabled val="1"/>
        </dgm:presLayoutVars>
      </dgm:prSet>
      <dgm:spPr/>
    </dgm:pt>
    <dgm:pt modelId="{3E340B4C-5756-4AAC-8483-81F1F7B39B3F}" type="pres">
      <dgm:prSet presAssocID="{A3876A84-623E-447F-9E96-4EF787887A17}" presName="sibTrans" presStyleCnt="0"/>
      <dgm:spPr/>
    </dgm:pt>
    <dgm:pt modelId="{00D53761-0339-433B-A65D-9F3356DADBA6}" type="pres">
      <dgm:prSet presAssocID="{7188C8EE-D87C-4C65-888E-D0060FE8B414}" presName="node" presStyleLbl="alignAccFollowNode1" presStyleIdx="4" presStyleCnt="9" custScaleX="113028" custScaleY="115172">
        <dgm:presLayoutVars>
          <dgm:bulletEnabled val="1"/>
        </dgm:presLayoutVars>
      </dgm:prSet>
      <dgm:spPr/>
    </dgm:pt>
    <dgm:pt modelId="{A6C8A6F8-599A-4B77-AC3A-FF082B602E0A}" type="pres">
      <dgm:prSet presAssocID="{7DF41959-C460-42F5-AB29-BE9F3BD9572A}" presName="sibTrans" presStyleCnt="0"/>
      <dgm:spPr/>
    </dgm:pt>
    <dgm:pt modelId="{CA991507-364D-4A6E-9932-282F6782BD98}" type="pres">
      <dgm:prSet presAssocID="{5EF0CD8C-51A2-4F7C-A85B-6B95CB0585E4}" presName="node" presStyleLbl="alignAccFollowNode1" presStyleIdx="5" presStyleCnt="9" custScaleX="117907" custScaleY="115172">
        <dgm:presLayoutVars>
          <dgm:bulletEnabled val="1"/>
        </dgm:presLayoutVars>
      </dgm:prSet>
      <dgm:spPr/>
    </dgm:pt>
    <dgm:pt modelId="{CB47C728-4507-46B8-9E49-97D22B16CE92}" type="pres">
      <dgm:prSet presAssocID="{E28055BC-040F-41C3-87C6-75AD19AEB196}" presName="sibTrans" presStyleCnt="0"/>
      <dgm:spPr/>
    </dgm:pt>
    <dgm:pt modelId="{68E67F26-C4DF-4E85-A1D5-3385E012A030}" type="pres">
      <dgm:prSet presAssocID="{69A4F019-547F-4FD0-A314-F6EF3C4E4166}" presName="node" presStyleLbl="alignAccFollowNode1" presStyleIdx="6" presStyleCnt="9" custScaleX="104187" custScaleY="115172">
        <dgm:presLayoutVars>
          <dgm:bulletEnabled val="1"/>
        </dgm:presLayoutVars>
      </dgm:prSet>
      <dgm:spPr/>
    </dgm:pt>
    <dgm:pt modelId="{91BDEBF6-1EDD-4E44-9A5C-25DC4070817C}" type="pres">
      <dgm:prSet presAssocID="{861BF272-2394-4540-B634-94FC0B98E79F}" presName="vSp" presStyleCnt="0"/>
      <dgm:spPr/>
    </dgm:pt>
    <dgm:pt modelId="{00E11015-4E82-4531-9521-55761710FC5A}" type="pres">
      <dgm:prSet presAssocID="{7191BBBA-F598-490D-A918-AD02C13F22CE}" presName="horFlow" presStyleCnt="0"/>
      <dgm:spPr/>
    </dgm:pt>
    <dgm:pt modelId="{B79AD605-6FB4-42AC-8C8B-3906AA8D7299}" type="pres">
      <dgm:prSet presAssocID="{7191BBBA-F598-490D-A918-AD02C13F22CE}" presName="bigChev" presStyleLbl="node1" presStyleIdx="1" presStyleCnt="2"/>
      <dgm:spPr/>
    </dgm:pt>
    <dgm:pt modelId="{91AA6692-DD9A-42A4-A136-C7BBC2C0E3D5}" type="pres">
      <dgm:prSet presAssocID="{6362172D-6A9D-4C07-9F10-E2613423ABF4}" presName="parTrans" presStyleCnt="0"/>
      <dgm:spPr/>
    </dgm:pt>
    <dgm:pt modelId="{FBEF5126-8D1A-4AE9-B457-736CF00AE7A6}" type="pres">
      <dgm:prSet presAssocID="{E977040F-C90B-437F-9065-0097FB112BCB}" presName="node" presStyleLbl="alignAccFollowNode1" presStyleIdx="7" presStyleCnt="9" custScaleX="135550" custScaleY="118449" custLinFactNeighborX="-14055">
        <dgm:presLayoutVars>
          <dgm:bulletEnabled val="1"/>
        </dgm:presLayoutVars>
      </dgm:prSet>
      <dgm:spPr/>
    </dgm:pt>
    <dgm:pt modelId="{8FAB367A-5996-4671-8D8E-F46E213FD246}" type="pres">
      <dgm:prSet presAssocID="{D1099B4A-0C5A-4C61-84FA-605601CBAFE9}" presName="sibTrans" presStyleCnt="0"/>
      <dgm:spPr/>
    </dgm:pt>
    <dgm:pt modelId="{30B0EB94-B626-46E1-92F5-64C37D1CD83A}" type="pres">
      <dgm:prSet presAssocID="{3B028C29-95ED-4FFD-A1D4-C6B741869697}" presName="node" presStyleLbl="alignAccFollowNode1" presStyleIdx="8" presStyleCnt="9" custScaleX="135550" custScaleY="118449" custLinFactNeighborX="-28110">
        <dgm:presLayoutVars>
          <dgm:bulletEnabled val="1"/>
        </dgm:presLayoutVars>
      </dgm:prSet>
      <dgm:spPr/>
    </dgm:pt>
  </dgm:ptLst>
  <dgm:cxnLst>
    <dgm:cxn modelId="{FCEEF703-5E3D-460F-AC84-B76F44AFA7A1}" type="presOf" srcId="{E977040F-C90B-437F-9065-0097FB112BCB}" destId="{FBEF5126-8D1A-4AE9-B457-736CF00AE7A6}" srcOrd="0" destOrd="0" presId="urn:microsoft.com/office/officeart/2005/8/layout/lProcess3"/>
    <dgm:cxn modelId="{6230E605-B2FD-4C08-87A9-020C20878D71}" type="presOf" srcId="{7191BBBA-F598-490D-A918-AD02C13F22CE}" destId="{B79AD605-6FB4-42AC-8C8B-3906AA8D7299}" srcOrd="0" destOrd="0" presId="urn:microsoft.com/office/officeart/2005/8/layout/lProcess3"/>
    <dgm:cxn modelId="{8DAD1306-861D-4985-9450-EADCC6A478BB}" type="presOf" srcId="{7188C8EE-D87C-4C65-888E-D0060FE8B414}" destId="{00D53761-0339-433B-A65D-9F3356DADBA6}" srcOrd="0" destOrd="0" presId="urn:microsoft.com/office/officeart/2005/8/layout/lProcess3"/>
    <dgm:cxn modelId="{87B9CA06-EEB7-4780-B9D7-92B3625B7D5E}" type="presOf" srcId="{E36D2FA2-B714-43FD-BAA5-C1A0C2D25005}" destId="{15E8D862-798A-42F9-8937-5455F49A6F40}" srcOrd="0" destOrd="0" presId="urn:microsoft.com/office/officeart/2005/8/layout/lProcess3"/>
    <dgm:cxn modelId="{41CDDD0D-2F9F-4037-BE2C-C0EB268D7A06}" srcId="{861BF272-2394-4540-B634-94FC0B98E79F}" destId="{7188C8EE-D87C-4C65-888E-D0060FE8B414}" srcOrd="4" destOrd="0" parTransId="{22247897-5BE7-45E4-ABCB-821EF02A0207}" sibTransId="{7DF41959-C460-42F5-AB29-BE9F3BD9572A}"/>
    <dgm:cxn modelId="{D4ECCA23-46FF-48E0-B1F7-CEFBEDAAEFB5}" srcId="{E36D2FA2-B714-43FD-BAA5-C1A0C2D25005}" destId="{7191BBBA-F598-490D-A918-AD02C13F22CE}" srcOrd="1" destOrd="0" parTransId="{0F4EA636-CBE8-40A7-82BF-2D069009B6F1}" sibTransId="{799B9592-BD23-41A7-98E3-CAB4141E4426}"/>
    <dgm:cxn modelId="{6FCC132A-1CA7-49EA-A4E3-650B1C4B6787}" srcId="{861BF272-2394-4540-B634-94FC0B98E79F}" destId="{69A4F019-547F-4FD0-A314-F6EF3C4E4166}" srcOrd="6" destOrd="0" parTransId="{E81B71A0-6339-4B62-9388-1BFFC34E740C}" sibTransId="{76A80354-79F2-40DF-BD2B-55AE094CCE48}"/>
    <dgm:cxn modelId="{7BFC572A-01F7-4F03-90F7-AE5511820AC9}" type="presOf" srcId="{861BF272-2394-4540-B634-94FC0B98E79F}" destId="{09ABA240-DCA1-47E8-8075-4866E8BBE226}" srcOrd="0" destOrd="0" presId="urn:microsoft.com/office/officeart/2005/8/layout/lProcess3"/>
    <dgm:cxn modelId="{1E7AAA6D-18B1-4B18-B1B4-6D9EA8904880}" type="presOf" srcId="{69A4F019-547F-4FD0-A314-F6EF3C4E4166}" destId="{68E67F26-C4DF-4E85-A1D5-3385E012A030}" srcOrd="0" destOrd="0" presId="urn:microsoft.com/office/officeart/2005/8/layout/lProcess3"/>
    <dgm:cxn modelId="{41A2C752-0012-417B-8411-8F6F0CB2283F}" srcId="{7191BBBA-F598-490D-A918-AD02C13F22CE}" destId="{E977040F-C90B-437F-9065-0097FB112BCB}" srcOrd="0" destOrd="0" parTransId="{6362172D-6A9D-4C07-9F10-E2613423ABF4}" sibTransId="{D1099B4A-0C5A-4C61-84FA-605601CBAFE9}"/>
    <dgm:cxn modelId="{EB61517B-0E78-495A-A3AD-7067C588D251}" type="presOf" srcId="{FB4B309F-7B7B-4B45-9C0D-62AF47916CA5}" destId="{6B20E9C8-F6D4-4A22-8C69-ABDAFF847E4A}" srcOrd="0" destOrd="0" presId="urn:microsoft.com/office/officeart/2005/8/layout/lProcess3"/>
    <dgm:cxn modelId="{0B994180-5BCE-40FC-9705-99FFA3D66F5D}" type="presOf" srcId="{5EF0CD8C-51A2-4F7C-A85B-6B95CB0585E4}" destId="{CA991507-364D-4A6E-9932-282F6782BD98}" srcOrd="0" destOrd="0" presId="urn:microsoft.com/office/officeart/2005/8/layout/lProcess3"/>
    <dgm:cxn modelId="{96D1FF84-37BC-408B-84D1-67CFD0C7524E}" type="presOf" srcId="{D5F17879-37AC-4215-91A7-CC9D21243F95}" destId="{1F22EF9D-FE54-4C77-8213-C0DAC2FC3675}" srcOrd="0" destOrd="0" presId="urn:microsoft.com/office/officeart/2005/8/layout/lProcess3"/>
    <dgm:cxn modelId="{F9EDB188-B555-4820-9F01-828AE1F1826A}" srcId="{E36D2FA2-B714-43FD-BAA5-C1A0C2D25005}" destId="{861BF272-2394-4540-B634-94FC0B98E79F}" srcOrd="0" destOrd="0" parTransId="{BC808AB8-B461-493E-A90B-3B2C69DF037E}" sibTransId="{D54FF8BA-81E3-42BD-BD61-521A301CD298}"/>
    <dgm:cxn modelId="{062F08AD-DA5D-4E6D-B161-ECDE81CB20C6}" type="presOf" srcId="{1A31CA43-75B6-4714-8EC0-F1ADF4DFAAEE}" destId="{BC11F459-13FC-4B3F-9387-A498C316EE0A}" srcOrd="0" destOrd="0" presId="urn:microsoft.com/office/officeart/2005/8/layout/lProcess3"/>
    <dgm:cxn modelId="{E74C45B2-AB83-4D34-B84C-A27253290FD5}" srcId="{861BF272-2394-4540-B634-94FC0B98E79F}" destId="{D5F17879-37AC-4215-91A7-CC9D21243F95}" srcOrd="3" destOrd="0" parTransId="{CB4D2FE4-F421-40C3-98B7-8564E9C9372C}" sibTransId="{A3876A84-623E-447F-9E96-4EF787887A17}"/>
    <dgm:cxn modelId="{A64592B8-8F7A-4FB9-B450-F1128B16F37C}" srcId="{7191BBBA-F598-490D-A918-AD02C13F22CE}" destId="{3B028C29-95ED-4FFD-A1D4-C6B741869697}" srcOrd="1" destOrd="0" parTransId="{B9DE8348-23B1-4BDA-A69F-EABC29ED7FB0}" sibTransId="{428ADA6B-BE67-4B13-AE84-E75332CFABC1}"/>
    <dgm:cxn modelId="{177485C3-02EC-4CD5-891C-49BCA7C895B4}" srcId="{861BF272-2394-4540-B634-94FC0B98E79F}" destId="{1A31CA43-75B6-4714-8EC0-F1ADF4DFAAEE}" srcOrd="2" destOrd="0" parTransId="{07244043-81EA-4149-9B2F-C0885A8A2A72}" sibTransId="{872796C3-6A2D-4E41-9C22-415655621096}"/>
    <dgm:cxn modelId="{4DEE24C8-8CFA-42FA-8423-58D290B16006}" srcId="{861BF272-2394-4540-B634-94FC0B98E79F}" destId="{FB4B309F-7B7B-4B45-9C0D-62AF47916CA5}" srcOrd="1" destOrd="0" parTransId="{F52E0732-3A78-4B1F-8094-8958074774DB}" sibTransId="{DA18C601-A098-479A-B2A3-B86A836FEDB9}"/>
    <dgm:cxn modelId="{130499D7-8DF4-4287-8E18-B5B2931A160A}" srcId="{861BF272-2394-4540-B634-94FC0B98E79F}" destId="{5D71C7C9-68F2-4FA9-944D-303FEAA8E8E3}" srcOrd="0" destOrd="0" parTransId="{DE0D8B46-FC0D-40AF-B88E-CA007D99EE37}" sibTransId="{3BCF1F0D-9FE4-42C6-87BF-1805BBF029B3}"/>
    <dgm:cxn modelId="{AC59ADE7-438B-4EBB-A0F4-F36D9AD2CFDF}" type="presOf" srcId="{5D71C7C9-68F2-4FA9-944D-303FEAA8E8E3}" destId="{EADF77E9-8E0C-41C3-BE76-3F0EF1AC151F}" srcOrd="0" destOrd="0" presId="urn:microsoft.com/office/officeart/2005/8/layout/lProcess3"/>
    <dgm:cxn modelId="{159E73EF-BE7C-46E2-AC6F-F8A5120F8999}" srcId="{861BF272-2394-4540-B634-94FC0B98E79F}" destId="{5EF0CD8C-51A2-4F7C-A85B-6B95CB0585E4}" srcOrd="5" destOrd="0" parTransId="{8F8E5A1A-3A02-4670-8243-FAE15E932C02}" sibTransId="{E28055BC-040F-41C3-87C6-75AD19AEB196}"/>
    <dgm:cxn modelId="{3C7976FE-D9F4-4987-A34B-4897109A39D6}" type="presOf" srcId="{3B028C29-95ED-4FFD-A1D4-C6B741869697}" destId="{30B0EB94-B626-46E1-92F5-64C37D1CD83A}" srcOrd="0" destOrd="0" presId="urn:microsoft.com/office/officeart/2005/8/layout/lProcess3"/>
    <dgm:cxn modelId="{6D984FE6-CFAB-44AB-ADCC-894ADBDB138E}" type="presParOf" srcId="{15E8D862-798A-42F9-8937-5455F49A6F40}" destId="{D4E647E6-7B19-4A1C-848E-C8B6CA14A66A}" srcOrd="0" destOrd="0" presId="urn:microsoft.com/office/officeart/2005/8/layout/lProcess3"/>
    <dgm:cxn modelId="{14AEB7B7-499B-41BC-904F-8C47BDCF9EE8}" type="presParOf" srcId="{D4E647E6-7B19-4A1C-848E-C8B6CA14A66A}" destId="{09ABA240-DCA1-47E8-8075-4866E8BBE226}" srcOrd="0" destOrd="0" presId="urn:microsoft.com/office/officeart/2005/8/layout/lProcess3"/>
    <dgm:cxn modelId="{71374F7C-7E0D-46EE-BA82-6A8CBB1B503A}" type="presParOf" srcId="{D4E647E6-7B19-4A1C-848E-C8B6CA14A66A}" destId="{794D26BB-21D9-451A-AD40-3D302C7251F5}" srcOrd="1" destOrd="0" presId="urn:microsoft.com/office/officeart/2005/8/layout/lProcess3"/>
    <dgm:cxn modelId="{48D3D277-896A-4E90-80FE-3ADEF6257AB4}" type="presParOf" srcId="{D4E647E6-7B19-4A1C-848E-C8B6CA14A66A}" destId="{EADF77E9-8E0C-41C3-BE76-3F0EF1AC151F}" srcOrd="2" destOrd="0" presId="urn:microsoft.com/office/officeart/2005/8/layout/lProcess3"/>
    <dgm:cxn modelId="{142F02F3-4EEE-4785-849B-12B423302DDC}" type="presParOf" srcId="{D4E647E6-7B19-4A1C-848E-C8B6CA14A66A}" destId="{14213E6E-CF7D-4640-9453-604F475ACA42}" srcOrd="3" destOrd="0" presId="urn:microsoft.com/office/officeart/2005/8/layout/lProcess3"/>
    <dgm:cxn modelId="{8F486441-4D7A-46F0-BAE3-155D5DA28A5C}" type="presParOf" srcId="{D4E647E6-7B19-4A1C-848E-C8B6CA14A66A}" destId="{6B20E9C8-F6D4-4A22-8C69-ABDAFF847E4A}" srcOrd="4" destOrd="0" presId="urn:microsoft.com/office/officeart/2005/8/layout/lProcess3"/>
    <dgm:cxn modelId="{17E6AA02-E475-4162-9A8B-0E4BD79F5A3A}" type="presParOf" srcId="{D4E647E6-7B19-4A1C-848E-C8B6CA14A66A}" destId="{80FF2D2A-A340-43DC-AA9B-762B484ED325}" srcOrd="5" destOrd="0" presId="urn:microsoft.com/office/officeart/2005/8/layout/lProcess3"/>
    <dgm:cxn modelId="{C4F7A4D2-8E38-48EF-924B-452B87CB04C8}" type="presParOf" srcId="{D4E647E6-7B19-4A1C-848E-C8B6CA14A66A}" destId="{BC11F459-13FC-4B3F-9387-A498C316EE0A}" srcOrd="6" destOrd="0" presId="urn:microsoft.com/office/officeart/2005/8/layout/lProcess3"/>
    <dgm:cxn modelId="{E19F3E9D-A255-47DF-A3B3-38450B6FBE01}" type="presParOf" srcId="{D4E647E6-7B19-4A1C-848E-C8B6CA14A66A}" destId="{E7267C5E-D3B5-40D7-AE11-838B7D4E6A8A}" srcOrd="7" destOrd="0" presId="urn:microsoft.com/office/officeart/2005/8/layout/lProcess3"/>
    <dgm:cxn modelId="{75B0BDFE-62C7-4D89-88D5-15984A59F703}" type="presParOf" srcId="{D4E647E6-7B19-4A1C-848E-C8B6CA14A66A}" destId="{1F22EF9D-FE54-4C77-8213-C0DAC2FC3675}" srcOrd="8" destOrd="0" presId="urn:microsoft.com/office/officeart/2005/8/layout/lProcess3"/>
    <dgm:cxn modelId="{BE2A6EC2-F8F9-4ED0-93B5-6369EA58B562}" type="presParOf" srcId="{D4E647E6-7B19-4A1C-848E-C8B6CA14A66A}" destId="{3E340B4C-5756-4AAC-8483-81F1F7B39B3F}" srcOrd="9" destOrd="0" presId="urn:microsoft.com/office/officeart/2005/8/layout/lProcess3"/>
    <dgm:cxn modelId="{4EE0EBA7-778A-4993-AC09-AF9FE8BCBFC0}" type="presParOf" srcId="{D4E647E6-7B19-4A1C-848E-C8B6CA14A66A}" destId="{00D53761-0339-433B-A65D-9F3356DADBA6}" srcOrd="10" destOrd="0" presId="urn:microsoft.com/office/officeart/2005/8/layout/lProcess3"/>
    <dgm:cxn modelId="{65C308B0-1377-4753-A3D5-0A7D5C364506}" type="presParOf" srcId="{D4E647E6-7B19-4A1C-848E-C8B6CA14A66A}" destId="{A6C8A6F8-599A-4B77-AC3A-FF082B602E0A}" srcOrd="11" destOrd="0" presId="urn:microsoft.com/office/officeart/2005/8/layout/lProcess3"/>
    <dgm:cxn modelId="{50FF7F13-13A1-4341-AFD7-3747418DFAD2}" type="presParOf" srcId="{D4E647E6-7B19-4A1C-848E-C8B6CA14A66A}" destId="{CA991507-364D-4A6E-9932-282F6782BD98}" srcOrd="12" destOrd="0" presId="urn:microsoft.com/office/officeart/2005/8/layout/lProcess3"/>
    <dgm:cxn modelId="{F286AF15-A0A4-459D-8DE1-CA3908BEDEEA}" type="presParOf" srcId="{D4E647E6-7B19-4A1C-848E-C8B6CA14A66A}" destId="{CB47C728-4507-46B8-9E49-97D22B16CE92}" srcOrd="13" destOrd="0" presId="urn:microsoft.com/office/officeart/2005/8/layout/lProcess3"/>
    <dgm:cxn modelId="{DD7087CF-8AF7-4FD7-8FA5-237A4AD32723}" type="presParOf" srcId="{D4E647E6-7B19-4A1C-848E-C8B6CA14A66A}" destId="{68E67F26-C4DF-4E85-A1D5-3385E012A030}" srcOrd="14" destOrd="0" presId="urn:microsoft.com/office/officeart/2005/8/layout/lProcess3"/>
    <dgm:cxn modelId="{7A9B2C45-5745-469B-B30B-2FC1036FCD2A}" type="presParOf" srcId="{15E8D862-798A-42F9-8937-5455F49A6F40}" destId="{91BDEBF6-1EDD-4E44-9A5C-25DC4070817C}" srcOrd="1" destOrd="0" presId="urn:microsoft.com/office/officeart/2005/8/layout/lProcess3"/>
    <dgm:cxn modelId="{198DAD7B-01DD-42BB-A196-9E0107F0135E}" type="presParOf" srcId="{15E8D862-798A-42F9-8937-5455F49A6F40}" destId="{00E11015-4E82-4531-9521-55761710FC5A}" srcOrd="2" destOrd="0" presId="urn:microsoft.com/office/officeart/2005/8/layout/lProcess3"/>
    <dgm:cxn modelId="{108BCF19-35DE-4B63-A1EF-060FF105B541}" type="presParOf" srcId="{00E11015-4E82-4531-9521-55761710FC5A}" destId="{B79AD605-6FB4-42AC-8C8B-3906AA8D7299}" srcOrd="0" destOrd="0" presId="urn:microsoft.com/office/officeart/2005/8/layout/lProcess3"/>
    <dgm:cxn modelId="{6605689E-8169-4BE0-9E88-C5CFEBAF1CA1}" type="presParOf" srcId="{00E11015-4E82-4531-9521-55761710FC5A}" destId="{91AA6692-DD9A-42A4-A136-C7BBC2C0E3D5}" srcOrd="1" destOrd="0" presId="urn:microsoft.com/office/officeart/2005/8/layout/lProcess3"/>
    <dgm:cxn modelId="{6B5EF4B4-1A6E-456F-B145-DA944BB46DF5}" type="presParOf" srcId="{00E11015-4E82-4531-9521-55761710FC5A}" destId="{FBEF5126-8D1A-4AE9-B457-736CF00AE7A6}" srcOrd="2" destOrd="0" presId="urn:microsoft.com/office/officeart/2005/8/layout/lProcess3"/>
    <dgm:cxn modelId="{71AD869C-ED33-4DD5-B53B-A3B7A2ABC1F8}" type="presParOf" srcId="{00E11015-4E82-4531-9521-55761710FC5A}" destId="{8FAB367A-5996-4671-8D8E-F46E213FD246}" srcOrd="3" destOrd="0" presId="urn:microsoft.com/office/officeart/2005/8/layout/lProcess3"/>
    <dgm:cxn modelId="{4DA6E518-36E7-4457-9ADD-8C2B6598A2F5}" type="presParOf" srcId="{00E11015-4E82-4531-9521-55761710FC5A}" destId="{30B0EB94-B626-46E1-92F5-64C37D1CD83A}" srcOrd="4"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1BC156-52BE-4375-B2A6-66B590D5E23C}"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IE"/>
        </a:p>
      </dgm:t>
    </dgm:pt>
    <dgm:pt modelId="{66EC9DED-B710-4D67-BA5A-3DBE3720F690}">
      <dgm:prSet phldrT="[Text]"/>
      <dgm:spPr/>
      <dgm:t>
        <a:bodyPr/>
        <a:lstStyle/>
        <a:p>
          <a:pPr>
            <a:buClr>
              <a:srgbClr val="3C8C93"/>
            </a:buClr>
          </a:pPr>
          <a:r>
            <a:rPr lang="en-GB" altLang="en-US" b="1">
              <a:solidFill>
                <a:srgbClr val="FFC000"/>
              </a:solidFill>
              <a:latin typeface="Arial"/>
              <a:ea typeface="ＭＳ Ｐゴシック"/>
              <a:cs typeface="Arial"/>
            </a:rPr>
            <a:t>Pre-financing</a:t>
          </a:r>
          <a:endParaRPr lang="en-IE" b="1">
            <a:solidFill>
              <a:srgbClr val="FFC000"/>
            </a:solidFill>
            <a:latin typeface="Arial"/>
            <a:ea typeface="ＭＳ Ｐゴシック"/>
            <a:cs typeface="Arial"/>
          </a:endParaRPr>
        </a:p>
      </dgm:t>
    </dgm:pt>
    <dgm:pt modelId="{87B7F247-EEEA-474D-AD05-1A9880E7D5C3}" type="parTrans" cxnId="{EECA4D67-1DCB-47A3-8D81-0A30044F6CF7}">
      <dgm:prSet/>
      <dgm:spPr/>
      <dgm:t>
        <a:bodyPr/>
        <a:lstStyle/>
        <a:p>
          <a:endParaRPr lang="en-IE"/>
        </a:p>
      </dgm:t>
    </dgm:pt>
    <dgm:pt modelId="{67267063-F531-4C3F-8456-71182362BF18}" type="sibTrans" cxnId="{EECA4D67-1DCB-47A3-8D81-0A30044F6CF7}">
      <dgm:prSet/>
      <dgm:spPr/>
      <dgm:t>
        <a:bodyPr/>
        <a:lstStyle/>
        <a:p>
          <a:endParaRPr lang="en-IE"/>
        </a:p>
      </dgm:t>
    </dgm:pt>
    <dgm:pt modelId="{84661521-5865-42B6-874F-2CB87868A770}">
      <dgm:prSet phldrT="[Text]" custT="1"/>
      <dgm:spPr/>
      <dgm:t>
        <a:bodyPr/>
        <a:lstStyle/>
        <a:p>
          <a:pPr marL="228600" lvl="1" indent="0" algn="l" defTabSz="266700" rtl="0">
            <a:lnSpc>
              <a:spcPct val="90000"/>
            </a:lnSpc>
            <a:spcBef>
              <a:spcPct val="0"/>
            </a:spcBef>
            <a:spcAft>
              <a:spcPct val="15000"/>
            </a:spcAft>
            <a:buClr>
              <a:srgbClr val="0356B1"/>
            </a:buClr>
            <a:buFont typeface="Arial" panose="020B0604020202020204" pitchFamily="34" charset="0"/>
            <a:buNone/>
          </a:pPr>
          <a:r>
            <a:rPr lang="en-GB" altLang="en-US" sz="1800" kern="1200" dirty="0">
              <a:latin typeface="Arial"/>
              <a:cs typeface="Arial"/>
            </a:rPr>
            <a:t>XX% of maximum grant amount</a:t>
          </a:r>
          <a:endParaRPr lang="en-GB" altLang="en-US" sz="1800" kern="1200" dirty="0"/>
        </a:p>
      </dgm:t>
    </dgm:pt>
    <dgm:pt modelId="{C0E1A82B-2408-4629-9DAE-36748142406F}" type="parTrans" cxnId="{D6106D6D-E662-424D-AB56-A4970A2C8B6C}">
      <dgm:prSet/>
      <dgm:spPr/>
      <dgm:t>
        <a:bodyPr/>
        <a:lstStyle/>
        <a:p>
          <a:endParaRPr lang="en-IE"/>
        </a:p>
      </dgm:t>
    </dgm:pt>
    <dgm:pt modelId="{7F24F7D5-3087-4279-88DA-2839DF77750B}" type="sibTrans" cxnId="{D6106D6D-E662-424D-AB56-A4970A2C8B6C}">
      <dgm:prSet/>
      <dgm:spPr/>
      <dgm:t>
        <a:bodyPr/>
        <a:lstStyle/>
        <a:p>
          <a:endParaRPr lang="en-IE"/>
        </a:p>
      </dgm:t>
    </dgm:pt>
    <dgm:pt modelId="{8ABFB17A-AB14-4083-AE15-ADA6EC30DC4C}">
      <dgm:prSet phldrT="[Text]"/>
      <dgm:spPr/>
      <dgm:t>
        <a:bodyPr/>
        <a:lstStyle/>
        <a:p>
          <a:pPr rtl="0"/>
          <a:r>
            <a:rPr lang="en-GB" altLang="en-US" b="1">
              <a:solidFill>
                <a:srgbClr val="FFC000"/>
              </a:solidFill>
              <a:latin typeface="Arial"/>
              <a:ea typeface="ＭＳ Ｐゴシック"/>
              <a:cs typeface="Arial"/>
            </a:rPr>
            <a:t>All Payments </a:t>
          </a:r>
          <a:endParaRPr lang="en-IE">
            <a:solidFill>
              <a:srgbClr val="FFC000"/>
            </a:solidFill>
            <a:latin typeface="Arial"/>
          </a:endParaRPr>
        </a:p>
      </dgm:t>
    </dgm:pt>
    <dgm:pt modelId="{8DEFA5C2-D32D-4A13-A530-316BD58FBC88}" type="parTrans" cxnId="{E12F7AE1-280A-4160-8625-3E9A2E8160EC}">
      <dgm:prSet/>
      <dgm:spPr/>
      <dgm:t>
        <a:bodyPr/>
        <a:lstStyle/>
        <a:p>
          <a:endParaRPr lang="en-IE"/>
        </a:p>
      </dgm:t>
    </dgm:pt>
    <dgm:pt modelId="{94F39E21-C238-4C0B-BFF8-3FE399DF7612}" type="sibTrans" cxnId="{E12F7AE1-280A-4160-8625-3E9A2E8160EC}">
      <dgm:prSet/>
      <dgm:spPr/>
      <dgm:t>
        <a:bodyPr/>
        <a:lstStyle/>
        <a:p>
          <a:endParaRPr lang="en-IE"/>
        </a:p>
      </dgm:t>
    </dgm:pt>
    <dgm:pt modelId="{0C92F815-D4EF-4228-8960-FEBF2D2E2E28}">
      <dgm:prSet phldrT="[Text]" custT="1"/>
      <dgm:spPr/>
      <dgm:t>
        <a:bodyPr/>
        <a:lstStyle/>
        <a:p>
          <a:pPr marL="216000" indent="0" rtl="0">
            <a:buClr>
              <a:srgbClr val="0356B1"/>
            </a:buClr>
            <a:buFont typeface="Arial" panose="020B0604020202020204" pitchFamily="34" charset="0"/>
            <a:buNone/>
          </a:pPr>
          <a:r>
            <a:rPr lang="en-GB" altLang="en-US" sz="1800">
              <a:latin typeface="Arial"/>
              <a:cs typeface="Arial"/>
            </a:rPr>
            <a:t>Linked to the submission of complete and correct report, deliverables and financial statements</a:t>
          </a:r>
          <a:endParaRPr lang="en-IE" sz="1800">
            <a:latin typeface="Arial"/>
            <a:cs typeface="Arial"/>
          </a:endParaRPr>
        </a:p>
      </dgm:t>
    </dgm:pt>
    <dgm:pt modelId="{72288CD1-01D8-426F-B139-9BF558715BA6}" type="parTrans" cxnId="{378FFA0C-E009-4AB9-AD80-155101500D36}">
      <dgm:prSet/>
      <dgm:spPr/>
      <dgm:t>
        <a:bodyPr/>
        <a:lstStyle/>
        <a:p>
          <a:endParaRPr lang="en-IE"/>
        </a:p>
      </dgm:t>
    </dgm:pt>
    <dgm:pt modelId="{9C6CCE4D-FB9B-4B06-93E5-9CA0E2521C4B}" type="sibTrans" cxnId="{378FFA0C-E009-4AB9-AD80-155101500D36}">
      <dgm:prSet/>
      <dgm:spPr/>
      <dgm:t>
        <a:bodyPr/>
        <a:lstStyle/>
        <a:p>
          <a:endParaRPr lang="en-IE"/>
        </a:p>
      </dgm:t>
    </dgm:pt>
    <dgm:pt modelId="{647E97B4-EC1E-4AC3-8D83-DB4F0F6CCFA0}">
      <dgm:prSet phldrT="[Text]" custT="1"/>
      <dgm:spPr/>
      <dgm:t>
        <a:bodyPr/>
        <a:lstStyle/>
        <a:p>
          <a:pPr marL="266700" lvl="1" indent="0" algn="l" defTabSz="800100">
            <a:lnSpc>
              <a:spcPct val="90000"/>
            </a:lnSpc>
            <a:spcBef>
              <a:spcPct val="0"/>
            </a:spcBef>
            <a:spcAft>
              <a:spcPct val="15000"/>
            </a:spcAft>
            <a:buNone/>
          </a:pPr>
          <a:r>
            <a:rPr lang="en-GB" altLang="en-US" sz="1800" kern="1200" dirty="0">
              <a:solidFill>
                <a:srgbClr val="FFFFFF"/>
              </a:solidFill>
              <a:latin typeface="Arial"/>
              <a:ea typeface="+mn-ea"/>
              <a:cs typeface="Arial"/>
            </a:rPr>
            <a:t>Limit to 90% of the maximum grant amount</a:t>
          </a:r>
          <a:endParaRPr lang="en-IE" sz="1800" kern="1200" dirty="0">
            <a:solidFill>
              <a:srgbClr val="FFFFFF"/>
            </a:solidFill>
            <a:latin typeface="Arial"/>
            <a:ea typeface="+mn-ea"/>
            <a:cs typeface="Arial"/>
          </a:endParaRPr>
        </a:p>
      </dgm:t>
    </dgm:pt>
    <dgm:pt modelId="{1B4A16AB-8746-46EC-967C-39C7D89787F0}" type="parTrans" cxnId="{552D92D4-8ED8-4658-99C2-CABA3F5EFD9A}">
      <dgm:prSet/>
      <dgm:spPr/>
      <dgm:t>
        <a:bodyPr/>
        <a:lstStyle/>
        <a:p>
          <a:endParaRPr lang="en-IE"/>
        </a:p>
      </dgm:t>
    </dgm:pt>
    <dgm:pt modelId="{AF892EE2-C5D5-4733-BB18-81DB1462CB76}" type="sibTrans" cxnId="{552D92D4-8ED8-4658-99C2-CABA3F5EFD9A}">
      <dgm:prSet/>
      <dgm:spPr/>
      <dgm:t>
        <a:bodyPr/>
        <a:lstStyle/>
        <a:p>
          <a:endParaRPr lang="en-IE"/>
        </a:p>
      </dgm:t>
    </dgm:pt>
    <dgm:pt modelId="{1DD6379A-54E0-4BCC-8F7F-38DB159F9231}">
      <dgm:prSet phldrT="[Text]"/>
      <dgm:spPr/>
      <dgm:t>
        <a:bodyPr/>
        <a:lstStyle/>
        <a:p>
          <a:r>
            <a:rPr lang="en-GB" altLang="en-US" b="1">
              <a:solidFill>
                <a:srgbClr val="FFC000"/>
              </a:solidFill>
              <a:latin typeface="Arial"/>
              <a:cs typeface="Arial"/>
            </a:rPr>
            <a:t>Final payment</a:t>
          </a:r>
          <a:endParaRPr lang="en-IE">
            <a:solidFill>
              <a:srgbClr val="FFC000"/>
            </a:solidFill>
            <a:latin typeface="Arial"/>
            <a:cs typeface="Arial"/>
          </a:endParaRPr>
        </a:p>
      </dgm:t>
    </dgm:pt>
    <dgm:pt modelId="{44254A47-8834-4D81-AFC8-D71AF46A78E8}" type="parTrans" cxnId="{AC81C047-04E6-4CA6-A901-04F790287249}">
      <dgm:prSet/>
      <dgm:spPr/>
      <dgm:t>
        <a:bodyPr/>
        <a:lstStyle/>
        <a:p>
          <a:endParaRPr lang="en-IE"/>
        </a:p>
      </dgm:t>
    </dgm:pt>
    <dgm:pt modelId="{BB1782AB-335F-4DB7-8232-F1A352EAEE92}" type="sibTrans" cxnId="{AC81C047-04E6-4CA6-A901-04F790287249}">
      <dgm:prSet/>
      <dgm:spPr/>
      <dgm:t>
        <a:bodyPr/>
        <a:lstStyle/>
        <a:p>
          <a:endParaRPr lang="en-IE"/>
        </a:p>
      </dgm:t>
    </dgm:pt>
    <dgm:pt modelId="{C08BF60F-68C5-4BD7-91A9-E39BD7ABCDE5}">
      <dgm:prSet phldrT="[Text]"/>
      <dgm:spPr/>
      <dgm:t>
        <a:bodyPr/>
        <a:lstStyle/>
        <a:p>
          <a:r>
            <a:rPr lang="en-GB" altLang="en-US" b="1">
              <a:solidFill>
                <a:srgbClr val="FFC000"/>
              </a:solidFill>
              <a:latin typeface="Arial"/>
              <a:cs typeface="Arial"/>
            </a:rPr>
            <a:t>Interim payments</a:t>
          </a:r>
          <a:endParaRPr lang="en-IE">
            <a:solidFill>
              <a:srgbClr val="FFC000"/>
            </a:solidFill>
            <a:latin typeface="Arial"/>
            <a:cs typeface="Arial"/>
          </a:endParaRPr>
        </a:p>
      </dgm:t>
    </dgm:pt>
    <dgm:pt modelId="{5CE00D46-AB26-4E2A-8F6A-807607B76A8A}" type="parTrans" cxnId="{74F40EA0-285F-4A5C-801D-B46902CE29E5}">
      <dgm:prSet/>
      <dgm:spPr/>
      <dgm:t>
        <a:bodyPr/>
        <a:lstStyle/>
        <a:p>
          <a:endParaRPr lang="en-IE"/>
        </a:p>
      </dgm:t>
    </dgm:pt>
    <dgm:pt modelId="{784AA601-FE9E-4A88-86F0-F3EC89E817C9}" type="sibTrans" cxnId="{74F40EA0-285F-4A5C-801D-B46902CE29E5}">
      <dgm:prSet/>
      <dgm:spPr/>
      <dgm:t>
        <a:bodyPr/>
        <a:lstStyle/>
        <a:p>
          <a:endParaRPr lang="en-IE"/>
        </a:p>
      </dgm:t>
    </dgm:pt>
    <dgm:pt modelId="{289BFF04-6665-4FCE-ABB7-085299492EBC}">
      <dgm:prSet phldrT="[Text]" custT="1"/>
      <dgm:spPr/>
      <dgm:t>
        <a:bodyPr/>
        <a:lstStyle/>
        <a:p>
          <a:pPr marL="266700" indent="0">
            <a:buNone/>
          </a:pPr>
          <a:r>
            <a:rPr lang="en-GB" altLang="en-US" sz="1800" dirty="0">
              <a:latin typeface="Arial"/>
              <a:cs typeface="Arial"/>
            </a:rPr>
            <a:t>Final balance and release of </a:t>
          </a:r>
          <a:r>
            <a:rPr lang="en-IE" altLang="en-US" sz="1800" dirty="0">
              <a:latin typeface="Arial"/>
              <a:cs typeface="Arial"/>
            </a:rPr>
            <a:t>contribution to MIM</a:t>
          </a:r>
          <a:endParaRPr lang="en-IE" sz="1800" dirty="0">
            <a:latin typeface="Arial"/>
            <a:cs typeface="Arial"/>
          </a:endParaRPr>
        </a:p>
      </dgm:t>
    </dgm:pt>
    <dgm:pt modelId="{BC0D9A71-569A-4C95-AAB4-5F33675C22A9}" type="parTrans" cxnId="{5A44F338-A7EC-41DB-A001-4DA0B067BD90}">
      <dgm:prSet/>
      <dgm:spPr/>
      <dgm:t>
        <a:bodyPr/>
        <a:lstStyle/>
        <a:p>
          <a:endParaRPr lang="en-IE"/>
        </a:p>
      </dgm:t>
    </dgm:pt>
    <dgm:pt modelId="{9944A098-C6DA-4C76-A0EB-F658700D7BD2}" type="sibTrans" cxnId="{5A44F338-A7EC-41DB-A001-4DA0B067BD90}">
      <dgm:prSet/>
      <dgm:spPr/>
      <dgm:t>
        <a:bodyPr/>
        <a:lstStyle/>
        <a:p>
          <a:endParaRPr lang="en-IE"/>
        </a:p>
      </dgm:t>
    </dgm:pt>
    <dgm:pt modelId="{2492B907-02E5-45EF-93B6-4F2095DFD5F8}">
      <dgm:prSet phldrT="[Text]" custT="1"/>
      <dgm:spPr/>
      <dgm:t>
        <a:bodyPr/>
        <a:lstStyle/>
        <a:p>
          <a:pPr marL="228600" lvl="1" indent="0" algn="l" defTabSz="266700" rtl="0">
            <a:lnSpc>
              <a:spcPct val="90000"/>
            </a:lnSpc>
            <a:spcBef>
              <a:spcPct val="0"/>
            </a:spcBef>
            <a:spcAft>
              <a:spcPct val="15000"/>
            </a:spcAft>
            <a:buClr>
              <a:srgbClr val="0356B1"/>
            </a:buClr>
            <a:buFont typeface="Arial" panose="020B0604020202020204" pitchFamily="34" charset="0"/>
            <a:buNone/>
          </a:pPr>
          <a:r>
            <a:rPr lang="en-GB" altLang="en-US" sz="1800" kern="1200" dirty="0">
              <a:solidFill>
                <a:srgbClr val="FFFFFF"/>
              </a:solidFill>
              <a:latin typeface="Arial"/>
              <a:ea typeface="+mn-ea"/>
              <a:cs typeface="Arial"/>
            </a:rPr>
            <a:t>5% Mutual Insurance Mechanism (MIM)</a:t>
          </a:r>
          <a:endParaRPr lang="en-IE" sz="1800" kern="1200" dirty="0">
            <a:solidFill>
              <a:srgbClr val="FFFFFF"/>
            </a:solidFill>
            <a:latin typeface="Arial"/>
            <a:ea typeface="+mn-ea"/>
            <a:cs typeface="Arial"/>
          </a:endParaRPr>
        </a:p>
      </dgm:t>
    </dgm:pt>
    <dgm:pt modelId="{3184150E-E4E4-44D8-BA7C-DF5033D86470}" type="parTrans" cxnId="{EA6DC447-30CA-4340-905F-450FAB4A536D}">
      <dgm:prSet/>
      <dgm:spPr/>
      <dgm:t>
        <a:bodyPr/>
        <a:lstStyle/>
        <a:p>
          <a:endParaRPr lang="en-IE"/>
        </a:p>
      </dgm:t>
    </dgm:pt>
    <dgm:pt modelId="{379F5828-DAD5-494C-9EB7-CC66E4634D4E}" type="sibTrans" cxnId="{EA6DC447-30CA-4340-905F-450FAB4A536D}">
      <dgm:prSet/>
      <dgm:spPr/>
      <dgm:t>
        <a:bodyPr/>
        <a:lstStyle/>
        <a:p>
          <a:endParaRPr lang="en-IE"/>
        </a:p>
      </dgm:t>
    </dgm:pt>
    <dgm:pt modelId="{13D3E9A0-E2B9-4D14-86C1-5B26140F44C0}">
      <dgm:prSet phldrT="[Text]" custT="1"/>
      <dgm:spPr/>
      <dgm:t>
        <a:bodyPr/>
        <a:lstStyle/>
        <a:p>
          <a:pPr marL="216000" indent="0" rtl="0">
            <a:buClr>
              <a:srgbClr val="0356B1"/>
            </a:buClr>
            <a:buFont typeface="Arial" panose="020B0604020202020204" pitchFamily="34" charset="0"/>
            <a:buNone/>
          </a:pPr>
          <a:r>
            <a:rPr lang="en-US" sz="1800" dirty="0">
              <a:latin typeface="Arial"/>
              <a:cs typeface="Arial"/>
            </a:rPr>
            <a:t>Paid within 90 days from receiving the full technical and financial report </a:t>
          </a:r>
          <a:endParaRPr lang="en-IE" sz="1800" dirty="0">
            <a:latin typeface="Arial"/>
            <a:cs typeface="Arial"/>
          </a:endParaRPr>
        </a:p>
      </dgm:t>
    </dgm:pt>
    <dgm:pt modelId="{0E486175-F866-4E8C-9995-5659C6041B78}" type="sibTrans" cxnId="{C9814E0A-24ED-47B6-9ED5-BE4EE4BA3DCF}">
      <dgm:prSet/>
      <dgm:spPr/>
      <dgm:t>
        <a:bodyPr/>
        <a:lstStyle/>
        <a:p>
          <a:endParaRPr lang="en-IE"/>
        </a:p>
      </dgm:t>
    </dgm:pt>
    <dgm:pt modelId="{4978FEDE-6A20-49D7-A9F0-3564A525D8AB}" type="parTrans" cxnId="{C9814E0A-24ED-47B6-9ED5-BE4EE4BA3DCF}">
      <dgm:prSet/>
      <dgm:spPr/>
      <dgm:t>
        <a:bodyPr/>
        <a:lstStyle/>
        <a:p>
          <a:endParaRPr lang="en-IE"/>
        </a:p>
      </dgm:t>
    </dgm:pt>
    <dgm:pt modelId="{153A3369-B26D-4992-A5B9-AE0E58D40E68}" type="pres">
      <dgm:prSet presAssocID="{DE1BC156-52BE-4375-B2A6-66B590D5E23C}" presName="Name0" presStyleCnt="0">
        <dgm:presLayoutVars>
          <dgm:dir/>
          <dgm:animLvl val="lvl"/>
          <dgm:resizeHandles val="exact"/>
        </dgm:presLayoutVars>
      </dgm:prSet>
      <dgm:spPr/>
    </dgm:pt>
    <dgm:pt modelId="{53030343-B554-4D0E-BD3C-F889D350856B}" type="pres">
      <dgm:prSet presAssocID="{66EC9DED-B710-4D67-BA5A-3DBE3720F690}" presName="linNode" presStyleCnt="0"/>
      <dgm:spPr/>
    </dgm:pt>
    <dgm:pt modelId="{E3FD969A-73F0-4535-829C-ACE7E7A84B0A}" type="pres">
      <dgm:prSet presAssocID="{66EC9DED-B710-4D67-BA5A-3DBE3720F690}" presName="parTx" presStyleLbl="revTx" presStyleIdx="0" presStyleCnt="4">
        <dgm:presLayoutVars>
          <dgm:chMax val="1"/>
          <dgm:bulletEnabled val="1"/>
        </dgm:presLayoutVars>
      </dgm:prSet>
      <dgm:spPr/>
    </dgm:pt>
    <dgm:pt modelId="{141DAD9A-F3E9-4926-97A2-ED381D4113F1}" type="pres">
      <dgm:prSet presAssocID="{66EC9DED-B710-4D67-BA5A-3DBE3720F690}" presName="bracket" presStyleLbl="parChTrans1D1" presStyleIdx="0" presStyleCnt="4"/>
      <dgm:spPr/>
    </dgm:pt>
    <dgm:pt modelId="{A0CE96E5-3EC5-434D-B4AD-01A6E561020D}" type="pres">
      <dgm:prSet presAssocID="{66EC9DED-B710-4D67-BA5A-3DBE3720F690}" presName="spH" presStyleCnt="0"/>
      <dgm:spPr/>
    </dgm:pt>
    <dgm:pt modelId="{A621A733-AD58-439F-A36B-148815F80F78}" type="pres">
      <dgm:prSet presAssocID="{66EC9DED-B710-4D67-BA5A-3DBE3720F690}" presName="desTx" presStyleLbl="node1" presStyleIdx="0" presStyleCnt="4">
        <dgm:presLayoutVars>
          <dgm:bulletEnabled val="1"/>
        </dgm:presLayoutVars>
      </dgm:prSet>
      <dgm:spPr/>
    </dgm:pt>
    <dgm:pt modelId="{D19A9697-6957-410A-B2C5-93CA14D914DC}" type="pres">
      <dgm:prSet presAssocID="{67267063-F531-4C3F-8456-71182362BF18}" presName="spV" presStyleCnt="0"/>
      <dgm:spPr/>
    </dgm:pt>
    <dgm:pt modelId="{4AA16F7A-11D0-4BCB-B05D-F0A776E06482}" type="pres">
      <dgm:prSet presAssocID="{8ABFB17A-AB14-4083-AE15-ADA6EC30DC4C}" presName="linNode" presStyleCnt="0"/>
      <dgm:spPr/>
    </dgm:pt>
    <dgm:pt modelId="{71A5AA0C-BB28-4398-BA83-ACD09618F992}" type="pres">
      <dgm:prSet presAssocID="{8ABFB17A-AB14-4083-AE15-ADA6EC30DC4C}" presName="parTx" presStyleLbl="revTx" presStyleIdx="1" presStyleCnt="4">
        <dgm:presLayoutVars>
          <dgm:chMax val="1"/>
          <dgm:bulletEnabled val="1"/>
        </dgm:presLayoutVars>
      </dgm:prSet>
      <dgm:spPr/>
    </dgm:pt>
    <dgm:pt modelId="{94E5B4B4-F690-457F-93FB-E0194CD8FE0C}" type="pres">
      <dgm:prSet presAssocID="{8ABFB17A-AB14-4083-AE15-ADA6EC30DC4C}" presName="bracket" presStyleLbl="parChTrans1D1" presStyleIdx="1" presStyleCnt="4"/>
      <dgm:spPr/>
    </dgm:pt>
    <dgm:pt modelId="{815BA161-F8D8-46FF-A875-9992ED5044D2}" type="pres">
      <dgm:prSet presAssocID="{8ABFB17A-AB14-4083-AE15-ADA6EC30DC4C}" presName="spH" presStyleCnt="0"/>
      <dgm:spPr/>
    </dgm:pt>
    <dgm:pt modelId="{3F3B340C-4BC4-4532-B326-3DECF7EAD53C}" type="pres">
      <dgm:prSet presAssocID="{8ABFB17A-AB14-4083-AE15-ADA6EC30DC4C}" presName="desTx" presStyleLbl="node1" presStyleIdx="1" presStyleCnt="4">
        <dgm:presLayoutVars>
          <dgm:bulletEnabled val="1"/>
        </dgm:presLayoutVars>
      </dgm:prSet>
      <dgm:spPr/>
    </dgm:pt>
    <dgm:pt modelId="{6F852BCD-4152-400F-8E97-8A6755D6DC2E}" type="pres">
      <dgm:prSet presAssocID="{94F39E21-C238-4C0B-BFF8-3FE399DF7612}" presName="spV" presStyleCnt="0"/>
      <dgm:spPr/>
    </dgm:pt>
    <dgm:pt modelId="{32781D88-A3D1-43FA-BDAB-BE8E3A8AC421}" type="pres">
      <dgm:prSet presAssocID="{C08BF60F-68C5-4BD7-91A9-E39BD7ABCDE5}" presName="linNode" presStyleCnt="0"/>
      <dgm:spPr/>
    </dgm:pt>
    <dgm:pt modelId="{66F891E7-53CD-4B0D-AF46-E1D5966243D2}" type="pres">
      <dgm:prSet presAssocID="{C08BF60F-68C5-4BD7-91A9-E39BD7ABCDE5}" presName="parTx" presStyleLbl="revTx" presStyleIdx="2" presStyleCnt="4">
        <dgm:presLayoutVars>
          <dgm:chMax val="1"/>
          <dgm:bulletEnabled val="1"/>
        </dgm:presLayoutVars>
      </dgm:prSet>
      <dgm:spPr/>
    </dgm:pt>
    <dgm:pt modelId="{F9F503D0-B0AF-4A80-BB01-D9F6310B6180}" type="pres">
      <dgm:prSet presAssocID="{C08BF60F-68C5-4BD7-91A9-E39BD7ABCDE5}" presName="bracket" presStyleLbl="parChTrans1D1" presStyleIdx="2" presStyleCnt="4"/>
      <dgm:spPr/>
    </dgm:pt>
    <dgm:pt modelId="{DEBEC1C2-F725-41B7-A56E-8B8E72B9E730}" type="pres">
      <dgm:prSet presAssocID="{C08BF60F-68C5-4BD7-91A9-E39BD7ABCDE5}" presName="spH" presStyleCnt="0"/>
      <dgm:spPr/>
    </dgm:pt>
    <dgm:pt modelId="{501C1218-D7E1-457B-8348-9AA18B91E262}" type="pres">
      <dgm:prSet presAssocID="{C08BF60F-68C5-4BD7-91A9-E39BD7ABCDE5}" presName="desTx" presStyleLbl="node1" presStyleIdx="2" presStyleCnt="4" custLinFactNeighborX="21382">
        <dgm:presLayoutVars>
          <dgm:bulletEnabled val="1"/>
        </dgm:presLayoutVars>
      </dgm:prSet>
      <dgm:spPr/>
    </dgm:pt>
    <dgm:pt modelId="{4EA98FCE-48B7-4E9A-99EA-2175AA9D1B66}" type="pres">
      <dgm:prSet presAssocID="{784AA601-FE9E-4A88-86F0-F3EC89E817C9}" presName="spV" presStyleCnt="0"/>
      <dgm:spPr/>
    </dgm:pt>
    <dgm:pt modelId="{9B005671-5AA1-4248-9B6B-64C6FEE457E5}" type="pres">
      <dgm:prSet presAssocID="{1DD6379A-54E0-4BCC-8F7F-38DB159F9231}" presName="linNode" presStyleCnt="0"/>
      <dgm:spPr/>
    </dgm:pt>
    <dgm:pt modelId="{1A381378-0C77-4262-BDE7-D232B39501B1}" type="pres">
      <dgm:prSet presAssocID="{1DD6379A-54E0-4BCC-8F7F-38DB159F9231}" presName="parTx" presStyleLbl="revTx" presStyleIdx="3" presStyleCnt="4">
        <dgm:presLayoutVars>
          <dgm:chMax val="1"/>
          <dgm:bulletEnabled val="1"/>
        </dgm:presLayoutVars>
      </dgm:prSet>
      <dgm:spPr/>
    </dgm:pt>
    <dgm:pt modelId="{CAF446DF-7BC7-450E-84B2-CDD2D4D49E64}" type="pres">
      <dgm:prSet presAssocID="{1DD6379A-54E0-4BCC-8F7F-38DB159F9231}" presName="bracket" presStyleLbl="parChTrans1D1" presStyleIdx="3" presStyleCnt="4"/>
      <dgm:spPr/>
    </dgm:pt>
    <dgm:pt modelId="{77498DDF-259E-4F28-A909-9173B4A52184}" type="pres">
      <dgm:prSet presAssocID="{1DD6379A-54E0-4BCC-8F7F-38DB159F9231}" presName="spH" presStyleCnt="0"/>
      <dgm:spPr/>
    </dgm:pt>
    <dgm:pt modelId="{2EE77B56-485C-4BCB-A44B-44935645C2F8}" type="pres">
      <dgm:prSet presAssocID="{1DD6379A-54E0-4BCC-8F7F-38DB159F9231}" presName="desTx" presStyleLbl="node1" presStyleIdx="3" presStyleCnt="4">
        <dgm:presLayoutVars>
          <dgm:bulletEnabled val="1"/>
        </dgm:presLayoutVars>
      </dgm:prSet>
      <dgm:spPr/>
    </dgm:pt>
  </dgm:ptLst>
  <dgm:cxnLst>
    <dgm:cxn modelId="{2ECBB208-BE11-4765-8E6B-763598EB1A46}" type="presOf" srcId="{13D3E9A0-E2B9-4D14-86C1-5B26140F44C0}" destId="{3F3B340C-4BC4-4532-B326-3DECF7EAD53C}" srcOrd="0" destOrd="1" presId="urn:diagrams.loki3.com/BracketList"/>
    <dgm:cxn modelId="{C9814E0A-24ED-47B6-9ED5-BE4EE4BA3DCF}" srcId="{0C92F815-D4EF-4228-8960-FEBF2D2E2E28}" destId="{13D3E9A0-E2B9-4D14-86C1-5B26140F44C0}" srcOrd="0" destOrd="0" parTransId="{4978FEDE-6A20-49D7-A9F0-3564A525D8AB}" sibTransId="{0E486175-F866-4E8C-9995-5659C6041B78}"/>
    <dgm:cxn modelId="{378FFA0C-E009-4AB9-AD80-155101500D36}" srcId="{8ABFB17A-AB14-4083-AE15-ADA6EC30DC4C}" destId="{0C92F815-D4EF-4228-8960-FEBF2D2E2E28}" srcOrd="0" destOrd="0" parTransId="{72288CD1-01D8-426F-B139-9BF558715BA6}" sibTransId="{9C6CCE4D-FB9B-4B06-93E5-9CA0E2521C4B}"/>
    <dgm:cxn modelId="{3000580F-283A-4997-A465-DA9CF654AF9F}" type="presOf" srcId="{2492B907-02E5-45EF-93B6-4F2095DFD5F8}" destId="{A621A733-AD58-439F-A36B-148815F80F78}" srcOrd="0" destOrd="1" presId="urn:diagrams.loki3.com/BracketList"/>
    <dgm:cxn modelId="{098D4515-ED31-4D00-8792-8870F8E6003E}" type="presOf" srcId="{C08BF60F-68C5-4BD7-91A9-E39BD7ABCDE5}" destId="{66F891E7-53CD-4B0D-AF46-E1D5966243D2}" srcOrd="0" destOrd="0" presId="urn:diagrams.loki3.com/BracketList"/>
    <dgm:cxn modelId="{F0A95D1C-0A95-4B9F-984B-854B809177E4}" type="presOf" srcId="{8ABFB17A-AB14-4083-AE15-ADA6EC30DC4C}" destId="{71A5AA0C-BB28-4398-BA83-ACD09618F992}" srcOrd="0" destOrd="0" presId="urn:diagrams.loki3.com/BracketList"/>
    <dgm:cxn modelId="{2CFCE430-4DD4-4AF7-8C9E-B2ED7220E20E}" type="presOf" srcId="{0C92F815-D4EF-4228-8960-FEBF2D2E2E28}" destId="{3F3B340C-4BC4-4532-B326-3DECF7EAD53C}" srcOrd="0" destOrd="0" presId="urn:diagrams.loki3.com/BracketList"/>
    <dgm:cxn modelId="{B34F3735-D492-498F-810D-0DDEC97835B8}" type="presOf" srcId="{66EC9DED-B710-4D67-BA5A-3DBE3720F690}" destId="{E3FD969A-73F0-4535-829C-ACE7E7A84B0A}" srcOrd="0" destOrd="0" presId="urn:diagrams.loki3.com/BracketList"/>
    <dgm:cxn modelId="{5A44F338-A7EC-41DB-A001-4DA0B067BD90}" srcId="{1DD6379A-54E0-4BCC-8F7F-38DB159F9231}" destId="{289BFF04-6665-4FCE-ABB7-085299492EBC}" srcOrd="0" destOrd="0" parTransId="{BC0D9A71-569A-4C95-AAB4-5F33675C22A9}" sibTransId="{9944A098-C6DA-4C76-A0EB-F658700D7BD2}"/>
    <dgm:cxn modelId="{EECA4D67-1DCB-47A3-8D81-0A30044F6CF7}" srcId="{DE1BC156-52BE-4375-B2A6-66B590D5E23C}" destId="{66EC9DED-B710-4D67-BA5A-3DBE3720F690}" srcOrd="0" destOrd="0" parTransId="{87B7F247-EEEA-474D-AD05-1A9880E7D5C3}" sibTransId="{67267063-F531-4C3F-8456-71182362BF18}"/>
    <dgm:cxn modelId="{AC81C047-04E6-4CA6-A901-04F790287249}" srcId="{DE1BC156-52BE-4375-B2A6-66B590D5E23C}" destId="{1DD6379A-54E0-4BCC-8F7F-38DB159F9231}" srcOrd="3" destOrd="0" parTransId="{44254A47-8834-4D81-AFC8-D71AF46A78E8}" sibTransId="{BB1782AB-335F-4DB7-8232-F1A352EAEE92}"/>
    <dgm:cxn modelId="{EA6DC447-30CA-4340-905F-450FAB4A536D}" srcId="{66EC9DED-B710-4D67-BA5A-3DBE3720F690}" destId="{2492B907-02E5-45EF-93B6-4F2095DFD5F8}" srcOrd="1" destOrd="0" parTransId="{3184150E-E4E4-44D8-BA7C-DF5033D86470}" sibTransId="{379F5828-DAD5-494C-9EB7-CC66E4634D4E}"/>
    <dgm:cxn modelId="{1A587D4B-17BD-4DC1-95EC-2D1D196475C7}" type="presOf" srcId="{84661521-5865-42B6-874F-2CB87868A770}" destId="{A621A733-AD58-439F-A36B-148815F80F78}" srcOrd="0" destOrd="0" presId="urn:diagrams.loki3.com/BracketList"/>
    <dgm:cxn modelId="{D6106D6D-E662-424D-AB56-A4970A2C8B6C}" srcId="{66EC9DED-B710-4D67-BA5A-3DBE3720F690}" destId="{84661521-5865-42B6-874F-2CB87868A770}" srcOrd="0" destOrd="0" parTransId="{C0E1A82B-2408-4629-9DAE-36748142406F}" sibTransId="{7F24F7D5-3087-4279-88DA-2839DF77750B}"/>
    <dgm:cxn modelId="{10B2C750-E986-40E7-9181-827FC5DA786D}" type="presOf" srcId="{289BFF04-6665-4FCE-ABB7-085299492EBC}" destId="{2EE77B56-485C-4BCB-A44B-44935645C2F8}" srcOrd="0" destOrd="0" presId="urn:diagrams.loki3.com/BracketList"/>
    <dgm:cxn modelId="{74F40EA0-285F-4A5C-801D-B46902CE29E5}" srcId="{DE1BC156-52BE-4375-B2A6-66B590D5E23C}" destId="{C08BF60F-68C5-4BD7-91A9-E39BD7ABCDE5}" srcOrd="2" destOrd="0" parTransId="{5CE00D46-AB26-4E2A-8F6A-807607B76A8A}" sibTransId="{784AA601-FE9E-4A88-86F0-F3EC89E817C9}"/>
    <dgm:cxn modelId="{4E10E1BA-0D0B-4FC6-8A57-76D0AA6AB76B}" type="presOf" srcId="{1DD6379A-54E0-4BCC-8F7F-38DB159F9231}" destId="{1A381378-0C77-4262-BDE7-D232B39501B1}" srcOrd="0" destOrd="0" presId="urn:diagrams.loki3.com/BracketList"/>
    <dgm:cxn modelId="{800C21BF-369E-4274-8105-FF6DAC7C8852}" type="presOf" srcId="{DE1BC156-52BE-4375-B2A6-66B590D5E23C}" destId="{153A3369-B26D-4992-A5B9-AE0E58D40E68}" srcOrd="0" destOrd="0" presId="urn:diagrams.loki3.com/BracketList"/>
    <dgm:cxn modelId="{552D92D4-8ED8-4658-99C2-CABA3F5EFD9A}" srcId="{C08BF60F-68C5-4BD7-91A9-E39BD7ABCDE5}" destId="{647E97B4-EC1E-4AC3-8D83-DB4F0F6CCFA0}" srcOrd="0" destOrd="0" parTransId="{1B4A16AB-8746-46EC-967C-39C7D89787F0}" sibTransId="{AF892EE2-C5D5-4733-BB18-81DB1462CB76}"/>
    <dgm:cxn modelId="{E12F7AE1-280A-4160-8625-3E9A2E8160EC}" srcId="{DE1BC156-52BE-4375-B2A6-66B590D5E23C}" destId="{8ABFB17A-AB14-4083-AE15-ADA6EC30DC4C}" srcOrd="1" destOrd="0" parTransId="{8DEFA5C2-D32D-4A13-A530-316BD58FBC88}" sibTransId="{94F39E21-C238-4C0B-BFF8-3FE399DF7612}"/>
    <dgm:cxn modelId="{46A28EFC-189A-403F-AE80-CD76BF0FED8F}" type="presOf" srcId="{647E97B4-EC1E-4AC3-8D83-DB4F0F6CCFA0}" destId="{501C1218-D7E1-457B-8348-9AA18B91E262}" srcOrd="0" destOrd="0" presId="urn:diagrams.loki3.com/BracketList"/>
    <dgm:cxn modelId="{0DF5637D-26F7-40A1-B351-C1FD5BDE2D34}" type="presParOf" srcId="{153A3369-B26D-4992-A5B9-AE0E58D40E68}" destId="{53030343-B554-4D0E-BD3C-F889D350856B}" srcOrd="0" destOrd="0" presId="urn:diagrams.loki3.com/BracketList"/>
    <dgm:cxn modelId="{1D563252-8803-423A-A38B-D9B2736E6655}" type="presParOf" srcId="{53030343-B554-4D0E-BD3C-F889D350856B}" destId="{E3FD969A-73F0-4535-829C-ACE7E7A84B0A}" srcOrd="0" destOrd="0" presId="urn:diagrams.loki3.com/BracketList"/>
    <dgm:cxn modelId="{900AA845-C98F-469A-BA59-43A4D67B8019}" type="presParOf" srcId="{53030343-B554-4D0E-BD3C-F889D350856B}" destId="{141DAD9A-F3E9-4926-97A2-ED381D4113F1}" srcOrd="1" destOrd="0" presId="urn:diagrams.loki3.com/BracketList"/>
    <dgm:cxn modelId="{D1BDD512-172B-4AFC-849E-14E6BFAAA7A8}" type="presParOf" srcId="{53030343-B554-4D0E-BD3C-F889D350856B}" destId="{A0CE96E5-3EC5-434D-B4AD-01A6E561020D}" srcOrd="2" destOrd="0" presId="urn:diagrams.loki3.com/BracketList"/>
    <dgm:cxn modelId="{0E25DC6E-A659-4E5E-A291-A09B44B1B11F}" type="presParOf" srcId="{53030343-B554-4D0E-BD3C-F889D350856B}" destId="{A621A733-AD58-439F-A36B-148815F80F78}" srcOrd="3" destOrd="0" presId="urn:diagrams.loki3.com/BracketList"/>
    <dgm:cxn modelId="{9EABC0BA-A015-4497-986B-D60177F0CC6F}" type="presParOf" srcId="{153A3369-B26D-4992-A5B9-AE0E58D40E68}" destId="{D19A9697-6957-410A-B2C5-93CA14D914DC}" srcOrd="1" destOrd="0" presId="urn:diagrams.loki3.com/BracketList"/>
    <dgm:cxn modelId="{F976B7E2-A0A3-4770-A463-0E6C5FD746D2}" type="presParOf" srcId="{153A3369-B26D-4992-A5B9-AE0E58D40E68}" destId="{4AA16F7A-11D0-4BCB-B05D-F0A776E06482}" srcOrd="2" destOrd="0" presId="urn:diagrams.loki3.com/BracketList"/>
    <dgm:cxn modelId="{3167F798-7C03-43AB-ABF7-AAA45A031E95}" type="presParOf" srcId="{4AA16F7A-11D0-4BCB-B05D-F0A776E06482}" destId="{71A5AA0C-BB28-4398-BA83-ACD09618F992}" srcOrd="0" destOrd="0" presId="urn:diagrams.loki3.com/BracketList"/>
    <dgm:cxn modelId="{0614EAFE-16E2-4016-A630-431C35B2B08F}" type="presParOf" srcId="{4AA16F7A-11D0-4BCB-B05D-F0A776E06482}" destId="{94E5B4B4-F690-457F-93FB-E0194CD8FE0C}" srcOrd="1" destOrd="0" presId="urn:diagrams.loki3.com/BracketList"/>
    <dgm:cxn modelId="{8C921F85-6276-485E-A594-C611558C38D1}" type="presParOf" srcId="{4AA16F7A-11D0-4BCB-B05D-F0A776E06482}" destId="{815BA161-F8D8-46FF-A875-9992ED5044D2}" srcOrd="2" destOrd="0" presId="urn:diagrams.loki3.com/BracketList"/>
    <dgm:cxn modelId="{0F8FB5F4-2950-4135-B7A1-38AB408A00AA}" type="presParOf" srcId="{4AA16F7A-11D0-4BCB-B05D-F0A776E06482}" destId="{3F3B340C-4BC4-4532-B326-3DECF7EAD53C}" srcOrd="3" destOrd="0" presId="urn:diagrams.loki3.com/BracketList"/>
    <dgm:cxn modelId="{13386BF3-EA88-4EB2-99D9-44BDEB184F19}" type="presParOf" srcId="{153A3369-B26D-4992-A5B9-AE0E58D40E68}" destId="{6F852BCD-4152-400F-8E97-8A6755D6DC2E}" srcOrd="3" destOrd="0" presId="urn:diagrams.loki3.com/BracketList"/>
    <dgm:cxn modelId="{D46D40EF-16D3-43BE-9302-6F99BA543500}" type="presParOf" srcId="{153A3369-B26D-4992-A5B9-AE0E58D40E68}" destId="{32781D88-A3D1-43FA-BDAB-BE8E3A8AC421}" srcOrd="4" destOrd="0" presId="urn:diagrams.loki3.com/BracketList"/>
    <dgm:cxn modelId="{4004C53B-3E5B-4609-A76B-8ED58A4BD9E0}" type="presParOf" srcId="{32781D88-A3D1-43FA-BDAB-BE8E3A8AC421}" destId="{66F891E7-53CD-4B0D-AF46-E1D5966243D2}" srcOrd="0" destOrd="0" presId="urn:diagrams.loki3.com/BracketList"/>
    <dgm:cxn modelId="{5BAE7B6B-D308-4345-AB18-D049BD857BED}" type="presParOf" srcId="{32781D88-A3D1-43FA-BDAB-BE8E3A8AC421}" destId="{F9F503D0-B0AF-4A80-BB01-D9F6310B6180}" srcOrd="1" destOrd="0" presId="urn:diagrams.loki3.com/BracketList"/>
    <dgm:cxn modelId="{55A3EC4B-FA9C-4760-910F-C57DAF2F1383}" type="presParOf" srcId="{32781D88-A3D1-43FA-BDAB-BE8E3A8AC421}" destId="{DEBEC1C2-F725-41B7-A56E-8B8E72B9E730}" srcOrd="2" destOrd="0" presId="urn:diagrams.loki3.com/BracketList"/>
    <dgm:cxn modelId="{BE5CF643-7F74-4972-83D7-FC51F534BE49}" type="presParOf" srcId="{32781D88-A3D1-43FA-BDAB-BE8E3A8AC421}" destId="{501C1218-D7E1-457B-8348-9AA18B91E262}" srcOrd="3" destOrd="0" presId="urn:diagrams.loki3.com/BracketList"/>
    <dgm:cxn modelId="{0F8F2C7C-E126-4AB8-9AAC-F9591CFDF147}" type="presParOf" srcId="{153A3369-B26D-4992-A5B9-AE0E58D40E68}" destId="{4EA98FCE-48B7-4E9A-99EA-2175AA9D1B66}" srcOrd="5" destOrd="0" presId="urn:diagrams.loki3.com/BracketList"/>
    <dgm:cxn modelId="{A3368A3F-2F74-4D41-A6A2-70DCEF3F36C9}" type="presParOf" srcId="{153A3369-B26D-4992-A5B9-AE0E58D40E68}" destId="{9B005671-5AA1-4248-9B6B-64C6FEE457E5}" srcOrd="6" destOrd="0" presId="urn:diagrams.loki3.com/BracketList"/>
    <dgm:cxn modelId="{72625C53-C5A7-4F89-9D8B-7C881BFAC9E6}" type="presParOf" srcId="{9B005671-5AA1-4248-9B6B-64C6FEE457E5}" destId="{1A381378-0C77-4262-BDE7-D232B39501B1}" srcOrd="0" destOrd="0" presId="urn:diagrams.loki3.com/BracketList"/>
    <dgm:cxn modelId="{238B4677-8D1E-4FFF-A183-813A37941693}" type="presParOf" srcId="{9B005671-5AA1-4248-9B6B-64C6FEE457E5}" destId="{CAF446DF-7BC7-450E-84B2-CDD2D4D49E64}" srcOrd="1" destOrd="0" presId="urn:diagrams.loki3.com/BracketList"/>
    <dgm:cxn modelId="{8E8BA558-F91D-4504-955A-B4247FDBE0DE}" type="presParOf" srcId="{9B005671-5AA1-4248-9B6B-64C6FEE457E5}" destId="{77498DDF-259E-4F28-A909-9173B4A52184}" srcOrd="2" destOrd="0" presId="urn:diagrams.loki3.com/BracketList"/>
    <dgm:cxn modelId="{EFD1E06E-8496-4E30-882D-4628FAE53B6D}" type="presParOf" srcId="{9B005671-5AA1-4248-9B6B-64C6FEE457E5}" destId="{2EE77B56-485C-4BCB-A44B-44935645C2F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18EA00-AA69-43B5-B79C-53E260308BE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729AB631-758B-407A-8EEB-B102BC47738A}">
      <dgm:prSet custT="1"/>
      <dgm:spPr>
        <a:solidFill>
          <a:srgbClr val="004494"/>
        </a:solidFill>
      </dgm:spPr>
      <dgm:t>
        <a:bodyPr/>
        <a:lstStyle/>
        <a:p>
          <a:pPr rtl="0"/>
          <a:r>
            <a:rPr lang="en-GB" sz="1800" b="1">
              <a:solidFill>
                <a:schemeClr val="bg1"/>
              </a:solidFill>
            </a:rPr>
            <a:t>Keeping records: </a:t>
          </a:r>
          <a:r>
            <a:rPr lang="en-GB" sz="1800" b="0">
              <a:solidFill>
                <a:schemeClr val="bg1"/>
              </a:solidFill>
            </a:rPr>
            <a:t>keep </a:t>
          </a:r>
          <a:r>
            <a:rPr lang="en-GB" sz="1800" b="0"/>
            <a:t>a clear account of the project activities during the reporting period</a:t>
          </a:r>
          <a:r>
            <a:rPr lang="en-US" sz="1800" b="0"/>
            <a:t> (GA article 20)</a:t>
          </a:r>
          <a:endParaRPr lang="en-GB" sz="1800" b="0"/>
        </a:p>
        <a:p>
          <a:pPr algn="l" rtl="0"/>
          <a:r>
            <a:rPr lang="en-GB" sz="1800" b="0"/>
            <a:t>Beneficiaries must keep records and other supporting documentation </a:t>
          </a:r>
          <a:r>
            <a:rPr lang="en-GB" sz="1800" b="1"/>
            <a:t>up to 5 years </a:t>
          </a:r>
          <a:r>
            <a:rPr lang="en-GB" sz="1800" b="0"/>
            <a:t>in order to prove the proper implementation and the costs declared as eligible.</a:t>
          </a:r>
        </a:p>
      </dgm:t>
    </dgm:pt>
    <dgm:pt modelId="{C6F9EA0E-0EB5-426C-900C-5FD6E68C79FD}" type="sibTrans" cxnId="{E137DD49-4E26-47B8-8E13-C04276616E0F}">
      <dgm:prSet/>
      <dgm:spPr/>
      <dgm:t>
        <a:bodyPr/>
        <a:lstStyle/>
        <a:p>
          <a:endParaRPr lang="en-GB"/>
        </a:p>
      </dgm:t>
    </dgm:pt>
    <dgm:pt modelId="{FE08F27B-1E90-495C-8FD1-7D9BACE8BEDA}" type="parTrans" cxnId="{E137DD49-4E26-47B8-8E13-C04276616E0F}">
      <dgm:prSet/>
      <dgm:spPr/>
      <dgm:t>
        <a:bodyPr/>
        <a:lstStyle/>
        <a:p>
          <a:endParaRPr lang="en-GB"/>
        </a:p>
      </dgm:t>
    </dgm:pt>
    <dgm:pt modelId="{7B9AF52F-009E-46EF-9B1F-0B26E8D0F76A}">
      <dgm:prSet custT="1"/>
      <dgm:spPr>
        <a:solidFill>
          <a:srgbClr val="004494"/>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bg1"/>
              </a:solidFill>
              <a:ea typeface="ＭＳ Ｐゴシック" pitchFamily="34" charset="-128"/>
            </a:rPr>
            <a:t>Can be carried out during the entire lifetime of the project, by the European Commission, not later than </a:t>
          </a:r>
          <a:r>
            <a:rPr lang="en-GB" sz="1800" b="1">
              <a:solidFill>
                <a:schemeClr val="bg1"/>
              </a:solidFill>
              <a:ea typeface="ＭＳ Ｐゴシック" pitchFamily="34" charset="-128"/>
            </a:rPr>
            <a:t>2 years</a:t>
          </a:r>
          <a:r>
            <a:rPr lang="en-GB" sz="1800" b="0">
              <a:solidFill>
                <a:schemeClr val="bg1"/>
              </a:solidFill>
              <a:ea typeface="ＭＳ Ｐゴシック" pitchFamily="34" charset="-128"/>
            </a:rPr>
            <a:t> after the payment of the balance.</a:t>
          </a:r>
        </a:p>
        <a:p>
          <a:pPr marL="0" indent="0" algn="l" defTabSz="914400">
            <a:lnSpc>
              <a:spcPct val="100000"/>
            </a:lnSpc>
            <a:spcBef>
              <a:spcPts val="0"/>
            </a:spcBef>
            <a:spcAft>
              <a:spcPts val="0"/>
            </a:spcAft>
            <a:buNone/>
          </a:pPr>
          <a:r>
            <a:rPr lang="en-GB" sz="1800">
              <a:solidFill>
                <a:schemeClr val="bg1"/>
              </a:solidFill>
              <a:ea typeface="ＭＳ Ｐゴシック" pitchFamily="34" charset="-128"/>
            </a:rPr>
            <a:t>Types of audits: </a:t>
          </a:r>
          <a:r>
            <a:rPr lang="en-GB" sz="1800" b="1">
              <a:solidFill>
                <a:schemeClr val="bg1"/>
              </a:solidFill>
              <a:ea typeface="ＭＳ Ｐゴシック" pitchFamily="34" charset="-128"/>
            </a:rPr>
            <a:t>financial </a:t>
          </a:r>
          <a:r>
            <a:rPr lang="en-GB" sz="1800">
              <a:solidFill>
                <a:schemeClr val="bg1"/>
              </a:solidFill>
              <a:ea typeface="ＭＳ Ｐゴシック" pitchFamily="34" charset="-128"/>
            </a:rPr>
            <a:t>and/or </a:t>
          </a:r>
          <a:r>
            <a:rPr lang="en-GB" sz="1800" b="1">
              <a:solidFill>
                <a:schemeClr val="bg1"/>
              </a:solidFill>
              <a:ea typeface="ＭＳ Ｐゴシック" pitchFamily="34" charset="-128"/>
            </a:rPr>
            <a:t>technical audits</a:t>
          </a:r>
        </a:p>
      </dgm:t>
    </dgm:pt>
    <dgm:pt modelId="{007ED4B2-245E-4EC1-98DA-7015F4ABA06A}" type="sibTrans" cxnId="{536BC957-7816-44A7-BC6F-CC1E04B9D055}">
      <dgm:prSet/>
      <dgm:spPr/>
      <dgm:t>
        <a:bodyPr/>
        <a:lstStyle/>
        <a:p>
          <a:endParaRPr lang="en-GB"/>
        </a:p>
      </dgm:t>
    </dgm:pt>
    <dgm:pt modelId="{DC184447-1239-4166-8554-69A37B2F218C}" type="parTrans" cxnId="{536BC957-7816-44A7-BC6F-CC1E04B9D055}">
      <dgm:prSet/>
      <dgm:spPr/>
      <dgm:t>
        <a:bodyPr/>
        <a:lstStyle/>
        <a:p>
          <a:endParaRPr lang="en-GB"/>
        </a:p>
      </dgm:t>
    </dgm:pt>
    <dgm:pt modelId="{0096417B-C72D-4905-97B1-C22DD3B70D2B}" type="pres">
      <dgm:prSet presAssocID="{B618EA00-AA69-43B5-B79C-53E260308BE5}" presName="linearFlow" presStyleCnt="0">
        <dgm:presLayoutVars>
          <dgm:dir/>
          <dgm:resizeHandles val="exact"/>
        </dgm:presLayoutVars>
      </dgm:prSet>
      <dgm:spPr/>
    </dgm:pt>
    <dgm:pt modelId="{A5C50ECD-0EF5-40ED-886D-D424D78939EB}" type="pres">
      <dgm:prSet presAssocID="{7B9AF52F-009E-46EF-9B1F-0B26E8D0F76A}" presName="composite" presStyleCnt="0"/>
      <dgm:spPr/>
    </dgm:pt>
    <dgm:pt modelId="{417961B8-361A-48F1-8004-62C45241ECF3}" type="pres">
      <dgm:prSet presAssocID="{7B9AF52F-009E-46EF-9B1F-0B26E8D0F76A}" presName="imgShp" presStyleLbl="fgImgPlace1" presStyleIdx="0" presStyleCnt="2" custScaleX="292578" custScaleY="289801" custLinFactNeighborX="-51268"/>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813223BB-F875-4676-961D-63C6FE9BAC4A}" type="pres">
      <dgm:prSet presAssocID="{7B9AF52F-009E-46EF-9B1F-0B26E8D0F76A}" presName="txShp" presStyleLbl="node1" presStyleIdx="0" presStyleCnt="2" custScaleX="120250" custScaleY="261071" custLinFactNeighborX="11385">
        <dgm:presLayoutVars>
          <dgm:bulletEnabled val="1"/>
        </dgm:presLayoutVars>
      </dgm:prSet>
      <dgm:spPr/>
    </dgm:pt>
    <dgm:pt modelId="{32092EF1-714E-4104-A399-A9A3060BDF59}" type="pres">
      <dgm:prSet presAssocID="{007ED4B2-245E-4EC1-98DA-7015F4ABA06A}" presName="spacing" presStyleCnt="0"/>
      <dgm:spPr/>
    </dgm:pt>
    <dgm:pt modelId="{A616EA67-8B26-4A54-9CC8-FAF8B638C460}" type="pres">
      <dgm:prSet presAssocID="{729AB631-758B-407A-8EEB-B102BC47738A}" presName="composite" presStyleCnt="0"/>
      <dgm:spPr/>
    </dgm:pt>
    <dgm:pt modelId="{D56EEF54-14E2-48A5-ACAF-5F5E12B1FE08}" type="pres">
      <dgm:prSet presAssocID="{729AB631-758B-407A-8EEB-B102BC47738A}" presName="imgShp" presStyleLbl="fgImgPlace1" presStyleIdx="1" presStyleCnt="2" custScaleX="287565" custScaleY="277008" custLinFactNeighborX="-48972"/>
      <dgm:spPr>
        <a:blipFill rotWithShape="1">
          <a:blip xmlns:r="http://schemas.openxmlformats.org/officeDocument/2006/relationships" r:embed="rId2"/>
          <a:stretch>
            <a:fillRect/>
          </a:stretch>
        </a:blipFill>
      </dgm:spPr>
    </dgm:pt>
    <dgm:pt modelId="{E2800C8B-4F5C-46F2-9816-8D22642B0E3F}" type="pres">
      <dgm:prSet presAssocID="{729AB631-758B-407A-8EEB-B102BC47738A}" presName="txShp" presStyleLbl="node1" presStyleIdx="1" presStyleCnt="2" custScaleX="120250" custScaleY="276358" custLinFactNeighborX="11385">
        <dgm:presLayoutVars>
          <dgm:bulletEnabled val="1"/>
        </dgm:presLayoutVars>
      </dgm:prSet>
      <dgm:spPr/>
    </dgm:pt>
  </dgm:ptLst>
  <dgm:cxnLst>
    <dgm:cxn modelId="{FA95ED01-2680-4ECA-BF4D-58AE4110E835}" type="presOf" srcId="{7B9AF52F-009E-46EF-9B1F-0B26E8D0F76A}" destId="{813223BB-F875-4676-961D-63C6FE9BAC4A}" srcOrd="0" destOrd="0" presId="urn:microsoft.com/office/officeart/2005/8/layout/vList3"/>
    <dgm:cxn modelId="{B24D3B28-0371-47D0-A8EF-1840852FD20E}" type="presOf" srcId="{B618EA00-AA69-43B5-B79C-53E260308BE5}" destId="{0096417B-C72D-4905-97B1-C22DD3B70D2B}" srcOrd="0" destOrd="0" presId="urn:microsoft.com/office/officeart/2005/8/layout/vList3"/>
    <dgm:cxn modelId="{E137DD49-4E26-47B8-8E13-C04276616E0F}" srcId="{B618EA00-AA69-43B5-B79C-53E260308BE5}" destId="{729AB631-758B-407A-8EEB-B102BC47738A}" srcOrd="1" destOrd="0" parTransId="{FE08F27B-1E90-495C-8FD1-7D9BACE8BEDA}" sibTransId="{C6F9EA0E-0EB5-426C-900C-5FD6E68C79FD}"/>
    <dgm:cxn modelId="{536BC957-7816-44A7-BC6F-CC1E04B9D055}" srcId="{B618EA00-AA69-43B5-B79C-53E260308BE5}" destId="{7B9AF52F-009E-46EF-9B1F-0B26E8D0F76A}" srcOrd="0" destOrd="0" parTransId="{DC184447-1239-4166-8554-69A37B2F218C}" sibTransId="{007ED4B2-245E-4EC1-98DA-7015F4ABA06A}"/>
    <dgm:cxn modelId="{89FE05D9-E079-456D-B572-945B27B9A053}" type="presOf" srcId="{729AB631-758B-407A-8EEB-B102BC47738A}" destId="{E2800C8B-4F5C-46F2-9816-8D22642B0E3F}" srcOrd="0" destOrd="0" presId="urn:microsoft.com/office/officeart/2005/8/layout/vList3"/>
    <dgm:cxn modelId="{17F71225-DD06-47C8-9045-3110C0E5867A}" type="presParOf" srcId="{0096417B-C72D-4905-97B1-C22DD3B70D2B}" destId="{A5C50ECD-0EF5-40ED-886D-D424D78939EB}" srcOrd="0" destOrd="0" presId="urn:microsoft.com/office/officeart/2005/8/layout/vList3"/>
    <dgm:cxn modelId="{38856475-9B1E-432D-B835-119413B3D2FA}" type="presParOf" srcId="{A5C50ECD-0EF5-40ED-886D-D424D78939EB}" destId="{417961B8-361A-48F1-8004-62C45241ECF3}" srcOrd="0" destOrd="0" presId="urn:microsoft.com/office/officeart/2005/8/layout/vList3"/>
    <dgm:cxn modelId="{FDBBF3FA-8472-4F80-997C-ACDA29B12627}" type="presParOf" srcId="{A5C50ECD-0EF5-40ED-886D-D424D78939EB}" destId="{813223BB-F875-4676-961D-63C6FE9BAC4A}" srcOrd="1" destOrd="0" presId="urn:microsoft.com/office/officeart/2005/8/layout/vList3"/>
    <dgm:cxn modelId="{B3C6A953-9A9C-4AD4-B22B-CCA521929EEC}" type="presParOf" srcId="{0096417B-C72D-4905-97B1-C22DD3B70D2B}" destId="{32092EF1-714E-4104-A399-A9A3060BDF59}" srcOrd="1" destOrd="0" presId="urn:microsoft.com/office/officeart/2005/8/layout/vList3"/>
    <dgm:cxn modelId="{5393C740-D644-4DFC-8C9B-17A5804D199D}" type="presParOf" srcId="{0096417B-C72D-4905-97B1-C22DD3B70D2B}" destId="{A616EA67-8B26-4A54-9CC8-FAF8B638C460}" srcOrd="2" destOrd="0" presId="urn:microsoft.com/office/officeart/2005/8/layout/vList3"/>
    <dgm:cxn modelId="{48879574-4F91-46AF-AB44-2096536B98CD}" type="presParOf" srcId="{A616EA67-8B26-4A54-9CC8-FAF8B638C460}" destId="{D56EEF54-14E2-48A5-ACAF-5F5E12B1FE08}" srcOrd="0" destOrd="0" presId="urn:microsoft.com/office/officeart/2005/8/layout/vList3"/>
    <dgm:cxn modelId="{74355B05-544E-483B-80E1-6D9F7150A70E}" type="presParOf" srcId="{A616EA67-8B26-4A54-9CC8-FAF8B638C460}" destId="{E2800C8B-4F5C-46F2-9816-8D22642B0E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1BEB62-E8C4-4360-9A4E-53DDA6E4943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B6AF2691-CC7C-499C-B8AF-258980FB9368}">
      <dgm:prSet custT="1"/>
      <dgm:spPr/>
      <dgm:t>
        <a:bodyPr/>
        <a:lstStyle/>
        <a:p>
          <a:pPr rtl="0"/>
          <a:r>
            <a:rPr lang="en-GB" sz="1900" b="1" dirty="0"/>
            <a:t>Amendment needed if: </a:t>
          </a:r>
          <a:endParaRPr lang="en-GB" sz="1900" b="0" dirty="0"/>
        </a:p>
      </dgm:t>
    </dgm:pt>
    <dgm:pt modelId="{361CC717-7633-4F27-A091-44D4F57EF758}" type="parTrans" cxnId="{C5C52A3B-D741-48A4-B8A2-68DF961666F4}">
      <dgm:prSet/>
      <dgm:spPr/>
      <dgm:t>
        <a:bodyPr/>
        <a:lstStyle/>
        <a:p>
          <a:endParaRPr lang="en-GB"/>
        </a:p>
      </dgm:t>
    </dgm:pt>
    <dgm:pt modelId="{385E03CE-FA32-420D-A481-E43F8BC8D4B8}" type="sibTrans" cxnId="{C5C52A3B-D741-48A4-B8A2-68DF961666F4}">
      <dgm:prSet/>
      <dgm:spPr/>
      <dgm:t>
        <a:bodyPr/>
        <a:lstStyle/>
        <a:p>
          <a:endParaRPr lang="en-GB"/>
        </a:p>
      </dgm:t>
    </dgm:pt>
    <dgm:pt modelId="{79DE41EC-C4BD-444A-B99D-B0D5830D5F99}">
      <dgm:prSet custT="1"/>
      <dgm:spPr/>
      <dgm:t>
        <a:bodyPr/>
        <a:lstStyle/>
        <a:p>
          <a:pPr algn="ctr" rtl="0"/>
          <a:r>
            <a:rPr lang="en-GB" sz="1400" b="0" dirty="0">
              <a:solidFill>
                <a:schemeClr val="tx2"/>
              </a:solidFill>
            </a:rPr>
            <a:t>Change of the coordinator’s </a:t>
          </a:r>
          <a:r>
            <a:rPr lang="en-GB" sz="1400" b="1" dirty="0">
              <a:solidFill>
                <a:schemeClr val="tx2"/>
              </a:solidFill>
            </a:rPr>
            <a:t>bank account </a:t>
          </a:r>
          <a:r>
            <a:rPr lang="en-GB" sz="1400" b="0" dirty="0">
              <a:solidFill>
                <a:schemeClr val="tx2"/>
              </a:solidFill>
            </a:rPr>
            <a:t>for payments</a:t>
          </a:r>
        </a:p>
      </dgm:t>
    </dgm:pt>
    <dgm:pt modelId="{E83F21F5-899B-45D2-BA06-D260559588FA}" type="parTrans" cxnId="{87C2D9AB-8AD9-49D7-9B51-587D1D7B3396}">
      <dgm:prSet/>
      <dgm:spPr/>
      <dgm:t>
        <a:bodyPr/>
        <a:lstStyle/>
        <a:p>
          <a:endParaRPr lang="en-GB"/>
        </a:p>
      </dgm:t>
    </dgm:pt>
    <dgm:pt modelId="{6F0E4233-3229-4627-B848-47A3CDFB32B7}" type="sibTrans" cxnId="{87C2D9AB-8AD9-49D7-9B51-587D1D7B3396}">
      <dgm:prSet/>
      <dgm:spPr/>
      <dgm:t>
        <a:bodyPr/>
        <a:lstStyle/>
        <a:p>
          <a:endParaRPr lang="en-GB"/>
        </a:p>
      </dgm:t>
    </dgm:pt>
    <dgm:pt modelId="{4CC3D911-139A-4B08-9BF0-6D6F50029F94}">
      <dgm:prSet custT="1"/>
      <dgm:spPr/>
      <dgm:t>
        <a:bodyPr/>
        <a:lstStyle/>
        <a:p>
          <a:pPr algn="ctr" rtl="0"/>
          <a:r>
            <a:rPr lang="en-GB" sz="1400" b="0" dirty="0">
              <a:solidFill>
                <a:schemeClr val="tx2"/>
              </a:solidFill>
            </a:rPr>
            <a:t>Addition/removal of </a:t>
          </a:r>
          <a:r>
            <a:rPr lang="en-US" sz="1400" b="1" dirty="0">
              <a:solidFill>
                <a:schemeClr val="tx2"/>
              </a:solidFill>
            </a:rPr>
            <a:t>beneficiaries, affiliated entities </a:t>
          </a:r>
          <a:r>
            <a:rPr lang="en-US" sz="1400" b="0" dirty="0">
              <a:solidFill>
                <a:schemeClr val="tx2"/>
              </a:solidFill>
            </a:rPr>
            <a:t>or </a:t>
          </a:r>
          <a:r>
            <a:rPr lang="en-US" sz="1400" b="1" dirty="0">
              <a:solidFill>
                <a:schemeClr val="tx2"/>
              </a:solidFill>
            </a:rPr>
            <a:t>associated partners</a:t>
          </a:r>
          <a:endParaRPr lang="en-GB" sz="1400" b="1" dirty="0">
            <a:solidFill>
              <a:schemeClr val="tx2"/>
            </a:solidFill>
          </a:endParaRPr>
        </a:p>
      </dgm:t>
    </dgm:pt>
    <dgm:pt modelId="{DB6E2EC7-6369-4BDC-AAF3-2805FFDE851D}" type="parTrans" cxnId="{9930FEE8-0293-44CE-88C1-E0FC14539ED9}">
      <dgm:prSet/>
      <dgm:spPr/>
      <dgm:t>
        <a:bodyPr/>
        <a:lstStyle/>
        <a:p>
          <a:endParaRPr lang="en-GB"/>
        </a:p>
      </dgm:t>
    </dgm:pt>
    <dgm:pt modelId="{591C8635-8746-4099-92E5-5168D659221B}" type="sibTrans" cxnId="{9930FEE8-0293-44CE-88C1-E0FC14539ED9}">
      <dgm:prSet/>
      <dgm:spPr/>
      <dgm:t>
        <a:bodyPr/>
        <a:lstStyle/>
        <a:p>
          <a:endParaRPr lang="en-GB"/>
        </a:p>
      </dgm:t>
    </dgm:pt>
    <dgm:pt modelId="{BD11036F-CAF2-4142-BE88-4F10EDD0363E}">
      <dgm:prSet custT="1"/>
      <dgm:spPr/>
      <dgm:t>
        <a:bodyPr/>
        <a:lstStyle/>
        <a:p>
          <a:pPr algn="ctr" rtl="0"/>
          <a:r>
            <a:rPr lang="en-GB" sz="1400" b="0" dirty="0">
              <a:solidFill>
                <a:schemeClr val="tx2"/>
              </a:solidFill>
            </a:rPr>
            <a:t>Change of action’s </a:t>
          </a:r>
          <a:r>
            <a:rPr lang="en-GB" sz="1400" b="1" noProof="0" dirty="0">
              <a:solidFill>
                <a:schemeClr val="tx2"/>
              </a:solidFill>
            </a:rPr>
            <a:t>title</a:t>
          </a:r>
          <a:r>
            <a:rPr lang="en-US" sz="1400" b="0" dirty="0">
              <a:solidFill>
                <a:schemeClr val="tx2"/>
              </a:solidFill>
            </a:rPr>
            <a:t>, </a:t>
          </a:r>
          <a:r>
            <a:rPr lang="en-GB" sz="1400" b="0" dirty="0">
              <a:solidFill>
                <a:schemeClr val="tx2"/>
              </a:solidFill>
            </a:rPr>
            <a:t>acronym, </a:t>
          </a:r>
          <a:r>
            <a:rPr lang="en-GB" sz="1400" b="1" dirty="0">
              <a:solidFill>
                <a:schemeClr val="tx2"/>
              </a:solidFill>
            </a:rPr>
            <a:t>duration</a:t>
          </a:r>
          <a:r>
            <a:rPr lang="en-US" sz="1400" b="0" dirty="0">
              <a:solidFill>
                <a:schemeClr val="tx2"/>
              </a:solidFill>
            </a:rPr>
            <a:t>, </a:t>
          </a:r>
          <a:r>
            <a:rPr lang="en-GB" sz="1400" b="0" dirty="0">
              <a:solidFill>
                <a:schemeClr val="tx2"/>
              </a:solidFill>
            </a:rPr>
            <a:t>reporting </a:t>
          </a:r>
          <a:r>
            <a:rPr lang="en-GB" sz="1400" b="1" dirty="0">
              <a:solidFill>
                <a:schemeClr val="tx2"/>
              </a:solidFill>
            </a:rPr>
            <a:t>periods</a:t>
          </a:r>
          <a:endParaRPr lang="en-GB" sz="1400" b="0" dirty="0">
            <a:solidFill>
              <a:schemeClr val="tx2"/>
            </a:solidFill>
          </a:endParaRPr>
        </a:p>
      </dgm:t>
    </dgm:pt>
    <dgm:pt modelId="{C8F8615F-A1F8-432F-8AD6-554926865602}" type="parTrans" cxnId="{7113EEA7-16B9-4DBD-AEBC-7FC6DD4B5649}">
      <dgm:prSet/>
      <dgm:spPr/>
      <dgm:t>
        <a:bodyPr/>
        <a:lstStyle/>
        <a:p>
          <a:endParaRPr lang="en-GB"/>
        </a:p>
      </dgm:t>
    </dgm:pt>
    <dgm:pt modelId="{6575594B-4A18-44AF-8B2A-C8F62CF43583}" type="sibTrans" cxnId="{7113EEA7-16B9-4DBD-AEBC-7FC6DD4B5649}">
      <dgm:prSet/>
      <dgm:spPr/>
      <dgm:t>
        <a:bodyPr/>
        <a:lstStyle/>
        <a:p>
          <a:endParaRPr lang="en-GB"/>
        </a:p>
      </dgm:t>
    </dgm:pt>
    <dgm:pt modelId="{270C8F5B-E509-42FB-8E50-BEA8DCECE9EA}">
      <dgm:prSet custT="1"/>
      <dgm:spPr/>
      <dgm:t>
        <a:bodyPr/>
        <a:lstStyle/>
        <a:p>
          <a:pPr algn="ctr" rtl="0"/>
          <a:r>
            <a:rPr lang="fr-BE" sz="1400" b="0" dirty="0">
              <a:solidFill>
                <a:schemeClr val="tx2"/>
              </a:solidFill>
            </a:rPr>
            <a:t>Change of </a:t>
          </a:r>
          <a:r>
            <a:rPr lang="fr-BE" sz="1400" b="1" dirty="0">
              <a:solidFill>
                <a:schemeClr val="tx2"/>
              </a:solidFill>
            </a:rPr>
            <a:t>Annex 1</a:t>
          </a:r>
          <a:r>
            <a:rPr lang="fr-BE" sz="1400" b="0" dirty="0">
              <a:solidFill>
                <a:schemeClr val="tx2"/>
              </a:solidFill>
            </a:rPr>
            <a:t> </a:t>
          </a:r>
          <a:r>
            <a:rPr lang="en-GB" sz="1400" b="0" dirty="0">
              <a:solidFill>
                <a:schemeClr val="tx2"/>
              </a:solidFill>
            </a:rPr>
            <a:t>(description of action)</a:t>
          </a:r>
        </a:p>
      </dgm:t>
    </dgm:pt>
    <dgm:pt modelId="{D8A86488-E745-4564-8D36-9523AA3602F6}" type="sibTrans" cxnId="{FA5DA080-168F-4A0D-8C44-D65113A0D8C5}">
      <dgm:prSet/>
      <dgm:spPr/>
      <dgm:t>
        <a:bodyPr/>
        <a:lstStyle/>
        <a:p>
          <a:endParaRPr lang="en-GB"/>
        </a:p>
      </dgm:t>
    </dgm:pt>
    <dgm:pt modelId="{D6EB1AA9-AA97-4503-9D48-B0753BFD1DDF}" type="parTrans" cxnId="{FA5DA080-168F-4A0D-8C44-D65113A0D8C5}">
      <dgm:prSet/>
      <dgm:spPr/>
      <dgm:t>
        <a:bodyPr/>
        <a:lstStyle/>
        <a:p>
          <a:endParaRPr lang="en-GB"/>
        </a:p>
      </dgm:t>
    </dgm:pt>
    <dgm:pt modelId="{07152545-F70F-423B-BE67-DE1CAE4C7EE7}">
      <dgm:prSet custT="1"/>
      <dgm:spPr/>
      <dgm:t>
        <a:bodyPr/>
        <a:lstStyle/>
        <a:p>
          <a:pPr algn="ctr" rtl="0"/>
          <a:endParaRPr lang="en-GB" sz="1400" b="0">
            <a:solidFill>
              <a:schemeClr val="tx2"/>
            </a:solidFill>
          </a:endParaRPr>
        </a:p>
      </dgm:t>
    </dgm:pt>
    <dgm:pt modelId="{5585E0F7-D7BE-49A5-91C7-F7719136062E}" type="sibTrans" cxnId="{3C6CAA09-9C5C-4CBE-9BD9-1EC2791D89EE}">
      <dgm:prSet/>
      <dgm:spPr/>
      <dgm:t>
        <a:bodyPr/>
        <a:lstStyle/>
        <a:p>
          <a:endParaRPr lang="en-GB"/>
        </a:p>
      </dgm:t>
    </dgm:pt>
    <dgm:pt modelId="{F56BA79C-D81C-4367-9842-2B0A2AD2026C}" type="parTrans" cxnId="{3C6CAA09-9C5C-4CBE-9BD9-1EC2791D89EE}">
      <dgm:prSet/>
      <dgm:spPr/>
      <dgm:t>
        <a:bodyPr/>
        <a:lstStyle/>
        <a:p>
          <a:endParaRPr lang="en-GB"/>
        </a:p>
      </dgm:t>
    </dgm:pt>
    <dgm:pt modelId="{7F8A635A-7241-4257-BBF7-8F65517C1B8E}">
      <dgm:prSet custT="1"/>
      <dgm:spPr/>
      <dgm:t>
        <a:bodyPr/>
        <a:lstStyle/>
        <a:p>
          <a:pPr algn="l" rtl="0"/>
          <a:endParaRPr lang="en-GB" sz="1400" b="0" dirty="0">
            <a:solidFill>
              <a:schemeClr val="tx2"/>
            </a:solidFill>
          </a:endParaRPr>
        </a:p>
      </dgm:t>
    </dgm:pt>
    <dgm:pt modelId="{5CE61236-88B8-400C-BBA7-AFE8595CA25D}" type="parTrans" cxnId="{E590268C-0DB5-4B9F-8D07-77BB0F233A9D}">
      <dgm:prSet/>
      <dgm:spPr/>
      <dgm:t>
        <a:bodyPr/>
        <a:lstStyle/>
        <a:p>
          <a:endParaRPr lang="en-US"/>
        </a:p>
      </dgm:t>
    </dgm:pt>
    <dgm:pt modelId="{AA7F62AA-FF0B-484B-AEBC-22BEAC4004B8}" type="sibTrans" cxnId="{E590268C-0DB5-4B9F-8D07-77BB0F233A9D}">
      <dgm:prSet/>
      <dgm:spPr/>
      <dgm:t>
        <a:bodyPr/>
        <a:lstStyle/>
        <a:p>
          <a:endParaRPr lang="en-US"/>
        </a:p>
      </dgm:t>
    </dgm:pt>
    <dgm:pt modelId="{51AD2CFF-CCDC-4842-8306-0140BD3E269C}">
      <dgm:prSet custT="1"/>
      <dgm:spPr/>
      <dgm:t>
        <a:bodyPr/>
        <a:lstStyle/>
        <a:p>
          <a:pPr algn="ctr" rtl="0"/>
          <a:r>
            <a:rPr lang="fr-BE" sz="1400" b="0" dirty="0">
              <a:solidFill>
                <a:schemeClr val="tx2"/>
              </a:solidFill>
            </a:rPr>
            <a:t>Change of </a:t>
          </a:r>
          <a:r>
            <a:rPr lang="en-GB" sz="1400" b="1" noProof="0" dirty="0">
              <a:solidFill>
                <a:schemeClr val="tx2"/>
              </a:solidFill>
            </a:rPr>
            <a:t>Annex</a:t>
          </a:r>
          <a:r>
            <a:rPr lang="fr-BE" sz="1400" b="1" dirty="0">
              <a:solidFill>
                <a:schemeClr val="tx2"/>
              </a:solidFill>
            </a:rPr>
            <a:t> 2</a:t>
          </a:r>
          <a:r>
            <a:rPr lang="en-GB" sz="1400" b="0" dirty="0">
              <a:solidFill>
                <a:schemeClr val="tx2"/>
              </a:solidFill>
            </a:rPr>
            <a:t> estimated budget</a:t>
          </a:r>
        </a:p>
      </dgm:t>
    </dgm:pt>
    <dgm:pt modelId="{10C49E72-8CB4-49ED-A0B7-91428BC1EBC6}" type="parTrans" cxnId="{883301AF-1EB3-4EFC-983C-B9E0B8B484EB}">
      <dgm:prSet/>
      <dgm:spPr/>
      <dgm:t>
        <a:bodyPr/>
        <a:lstStyle/>
        <a:p>
          <a:endParaRPr lang="en-US"/>
        </a:p>
      </dgm:t>
    </dgm:pt>
    <dgm:pt modelId="{CC87FC91-3A04-4E2C-A83E-F202D1895E18}" type="sibTrans" cxnId="{883301AF-1EB3-4EFC-983C-B9E0B8B484EB}">
      <dgm:prSet/>
      <dgm:spPr/>
      <dgm:t>
        <a:bodyPr/>
        <a:lstStyle/>
        <a:p>
          <a:endParaRPr lang="en-US"/>
        </a:p>
      </dgm:t>
    </dgm:pt>
    <dgm:pt modelId="{B0F63D43-BEC5-47B5-9306-331FF734D43C}">
      <dgm:prSet custT="1"/>
      <dgm:spPr/>
      <dgm:t>
        <a:bodyPr/>
        <a:lstStyle/>
        <a:p>
          <a:pPr algn="ctr" rtl="0"/>
          <a:endParaRPr lang="en-GB" sz="1400" b="0" dirty="0">
            <a:solidFill>
              <a:schemeClr val="tx2"/>
            </a:solidFill>
          </a:endParaRPr>
        </a:p>
      </dgm:t>
    </dgm:pt>
    <dgm:pt modelId="{9DC27253-712E-475A-8C55-C8247CA5A82F}" type="parTrans" cxnId="{78F68284-AA1D-44C4-B7F3-E45119326A78}">
      <dgm:prSet/>
      <dgm:spPr/>
      <dgm:t>
        <a:bodyPr/>
        <a:lstStyle/>
        <a:p>
          <a:endParaRPr lang="en-US"/>
        </a:p>
      </dgm:t>
    </dgm:pt>
    <dgm:pt modelId="{84568114-BAEA-45E8-805B-1CE4C43D3BB4}" type="sibTrans" cxnId="{78F68284-AA1D-44C4-B7F3-E45119326A78}">
      <dgm:prSet/>
      <dgm:spPr/>
      <dgm:t>
        <a:bodyPr/>
        <a:lstStyle/>
        <a:p>
          <a:endParaRPr lang="en-US"/>
        </a:p>
      </dgm:t>
    </dgm:pt>
    <dgm:pt modelId="{65FDB9F3-7DCF-42AC-9759-370968D174FB}">
      <dgm:prSet custT="1"/>
      <dgm:spPr/>
      <dgm:t>
        <a:bodyPr/>
        <a:lstStyle/>
        <a:p>
          <a:pPr algn="ctr" rtl="0"/>
          <a:r>
            <a:rPr lang="en-GB" sz="1400" b="0" dirty="0">
              <a:solidFill>
                <a:schemeClr val="tx2"/>
              </a:solidFill>
            </a:rPr>
            <a:t>Change of </a:t>
          </a:r>
          <a:r>
            <a:rPr lang="en-GB" sz="1400" b="1" dirty="0">
              <a:solidFill>
                <a:schemeClr val="tx2"/>
              </a:solidFill>
            </a:rPr>
            <a:t>coordinator or its legal status</a:t>
          </a:r>
          <a:endParaRPr lang="en-GB" sz="1400" b="0" dirty="0">
            <a:solidFill>
              <a:schemeClr val="tx2"/>
            </a:solidFill>
          </a:endParaRPr>
        </a:p>
      </dgm:t>
    </dgm:pt>
    <dgm:pt modelId="{C253B949-DD15-4E42-8FC4-6532F12B53DA}" type="parTrans" cxnId="{D472BC86-7556-4EEA-ABA4-5876D19D9833}">
      <dgm:prSet/>
      <dgm:spPr/>
      <dgm:t>
        <a:bodyPr/>
        <a:lstStyle/>
        <a:p>
          <a:endParaRPr lang="en-US"/>
        </a:p>
      </dgm:t>
    </dgm:pt>
    <dgm:pt modelId="{CC907ED0-399F-4993-927E-E37B32694976}" type="sibTrans" cxnId="{D472BC86-7556-4EEA-ABA4-5876D19D9833}">
      <dgm:prSet/>
      <dgm:spPr/>
      <dgm:t>
        <a:bodyPr/>
        <a:lstStyle/>
        <a:p>
          <a:endParaRPr lang="en-US"/>
        </a:p>
      </dgm:t>
    </dgm:pt>
    <dgm:pt modelId="{F5C4B5D9-36FE-4DD7-8A48-2FCC5D11AC7A}">
      <dgm:prSet custT="1"/>
      <dgm:spPr/>
      <dgm:t>
        <a:bodyPr/>
        <a:lstStyle/>
        <a:p>
          <a:pPr algn="ctr" rtl="0"/>
          <a:endParaRPr lang="en-GB" sz="1400" b="0">
            <a:solidFill>
              <a:schemeClr val="tx2"/>
            </a:solidFill>
          </a:endParaRPr>
        </a:p>
      </dgm:t>
    </dgm:pt>
    <dgm:pt modelId="{B4922AE5-CE8B-4EC4-9F6F-AED8C761BA3F}" type="parTrans" cxnId="{7D5749CE-9CA1-4A1C-BB42-34A1C5F6C7EE}">
      <dgm:prSet/>
      <dgm:spPr/>
      <dgm:t>
        <a:bodyPr/>
        <a:lstStyle/>
        <a:p>
          <a:endParaRPr lang="en-US"/>
        </a:p>
      </dgm:t>
    </dgm:pt>
    <dgm:pt modelId="{F7A9F217-28DA-47B9-AE5A-41F887AC928B}" type="sibTrans" cxnId="{7D5749CE-9CA1-4A1C-BB42-34A1C5F6C7EE}">
      <dgm:prSet/>
      <dgm:spPr/>
      <dgm:t>
        <a:bodyPr/>
        <a:lstStyle/>
        <a:p>
          <a:endParaRPr lang="en-US"/>
        </a:p>
      </dgm:t>
    </dgm:pt>
    <dgm:pt modelId="{7C68BFE0-4F36-4CFE-B60E-BA83E705A0D4}">
      <dgm:prSet custT="1"/>
      <dgm:spPr/>
      <dgm:t>
        <a:bodyPr/>
        <a:lstStyle/>
        <a:p>
          <a:pPr algn="ctr" rtl="0"/>
          <a:endParaRPr lang="en-GB" sz="1400" b="0">
            <a:solidFill>
              <a:schemeClr val="tx2"/>
            </a:solidFill>
          </a:endParaRPr>
        </a:p>
      </dgm:t>
    </dgm:pt>
    <dgm:pt modelId="{B2A17164-D699-48EA-9C2D-A1E8F7254085}" type="parTrans" cxnId="{504ACC67-0476-4493-BBAB-AED12B3111B6}">
      <dgm:prSet/>
      <dgm:spPr/>
      <dgm:t>
        <a:bodyPr/>
        <a:lstStyle/>
        <a:p>
          <a:endParaRPr lang="en-US"/>
        </a:p>
      </dgm:t>
    </dgm:pt>
    <dgm:pt modelId="{9C1227C6-AC8D-49B7-B73E-1DAB46BA02F0}" type="sibTrans" cxnId="{504ACC67-0476-4493-BBAB-AED12B3111B6}">
      <dgm:prSet/>
      <dgm:spPr/>
      <dgm:t>
        <a:bodyPr/>
        <a:lstStyle/>
        <a:p>
          <a:endParaRPr lang="en-US"/>
        </a:p>
      </dgm:t>
    </dgm:pt>
    <dgm:pt modelId="{25D6D6E6-CD53-4BA0-A05A-0BF766453C59}">
      <dgm:prSet custT="1"/>
      <dgm:spPr/>
      <dgm:t>
        <a:bodyPr/>
        <a:lstStyle/>
        <a:p>
          <a:pPr algn="ctr" rtl="0"/>
          <a:endParaRPr lang="en-GB" sz="1400" b="0">
            <a:solidFill>
              <a:schemeClr val="tx2"/>
            </a:solidFill>
          </a:endParaRPr>
        </a:p>
      </dgm:t>
    </dgm:pt>
    <dgm:pt modelId="{358E4649-9358-4524-BB4A-026308C868EF}" type="parTrans" cxnId="{52FE4D98-02C5-4821-A78B-4023460325F6}">
      <dgm:prSet/>
      <dgm:spPr/>
      <dgm:t>
        <a:bodyPr/>
        <a:lstStyle/>
        <a:p>
          <a:endParaRPr lang="en-US"/>
        </a:p>
      </dgm:t>
    </dgm:pt>
    <dgm:pt modelId="{92E7505D-A5E3-4816-9249-5602A9B8E7F6}" type="sibTrans" cxnId="{52FE4D98-02C5-4821-A78B-4023460325F6}">
      <dgm:prSet/>
      <dgm:spPr/>
      <dgm:t>
        <a:bodyPr/>
        <a:lstStyle/>
        <a:p>
          <a:endParaRPr lang="en-US"/>
        </a:p>
      </dgm:t>
    </dgm:pt>
    <dgm:pt modelId="{B21EEBB0-965D-493E-BAC5-29EC167DC735}">
      <dgm:prSet custT="1"/>
      <dgm:spPr/>
      <dgm:t>
        <a:bodyPr/>
        <a:lstStyle/>
        <a:p>
          <a:pPr algn="ctr" rtl="0"/>
          <a:r>
            <a:rPr lang="en-GB" sz="1400" b="0" dirty="0">
              <a:solidFill>
                <a:schemeClr val="tx2"/>
              </a:solidFill>
            </a:rPr>
            <a:t>Change of dissemination status of a deliverables (PU→SEN or SEN→PU)  </a:t>
          </a:r>
        </a:p>
      </dgm:t>
    </dgm:pt>
    <dgm:pt modelId="{491097EF-FE3E-402A-A40B-7425142F9ED0}" type="parTrans" cxnId="{C2CC7756-A1F6-4AF0-A97E-D196387065B3}">
      <dgm:prSet/>
      <dgm:spPr/>
      <dgm:t>
        <a:bodyPr/>
        <a:lstStyle/>
        <a:p>
          <a:endParaRPr lang="en-US"/>
        </a:p>
      </dgm:t>
    </dgm:pt>
    <dgm:pt modelId="{FF76756E-145C-448A-92EC-F4FEEDB338CA}" type="sibTrans" cxnId="{C2CC7756-A1F6-4AF0-A97E-D196387065B3}">
      <dgm:prSet/>
      <dgm:spPr/>
      <dgm:t>
        <a:bodyPr/>
        <a:lstStyle/>
        <a:p>
          <a:endParaRPr lang="en-US"/>
        </a:p>
      </dgm:t>
    </dgm:pt>
    <dgm:pt modelId="{4A224931-3469-4B57-9107-56C97CAC1FFD}">
      <dgm:prSet custT="1"/>
      <dgm:spPr/>
      <dgm:t>
        <a:bodyPr/>
        <a:lstStyle/>
        <a:p>
          <a:pPr algn="ctr" rtl="0"/>
          <a:endParaRPr lang="en-GB" sz="1400" b="0">
            <a:solidFill>
              <a:schemeClr val="tx2"/>
            </a:solidFill>
          </a:endParaRPr>
        </a:p>
      </dgm:t>
    </dgm:pt>
    <dgm:pt modelId="{F8420DB8-BFF1-44EE-B07F-2D05791C53CB}" type="parTrans" cxnId="{92E945E0-7F56-48D8-97FC-59ADD19B19B7}">
      <dgm:prSet/>
      <dgm:spPr/>
      <dgm:t>
        <a:bodyPr/>
        <a:lstStyle/>
        <a:p>
          <a:endParaRPr lang="en-US"/>
        </a:p>
      </dgm:t>
    </dgm:pt>
    <dgm:pt modelId="{33A3F8D7-AB98-4604-BCD5-4D69BFDEB606}" type="sibTrans" cxnId="{92E945E0-7F56-48D8-97FC-59ADD19B19B7}">
      <dgm:prSet/>
      <dgm:spPr/>
      <dgm:t>
        <a:bodyPr/>
        <a:lstStyle/>
        <a:p>
          <a:endParaRPr lang="en-US"/>
        </a:p>
      </dgm:t>
    </dgm:pt>
    <dgm:pt modelId="{086BC8FE-991E-46ED-9460-C95F6D3CDBC9}" type="pres">
      <dgm:prSet presAssocID="{FC1BEB62-E8C4-4360-9A4E-53DDA6E49432}" presName="Name0" presStyleCnt="0">
        <dgm:presLayoutVars>
          <dgm:dir/>
          <dgm:animLvl val="lvl"/>
          <dgm:resizeHandles val="exact"/>
        </dgm:presLayoutVars>
      </dgm:prSet>
      <dgm:spPr/>
    </dgm:pt>
    <dgm:pt modelId="{CC5729E2-9B58-4C9D-9AB3-80A3418C6EFC}" type="pres">
      <dgm:prSet presAssocID="{B6AF2691-CC7C-499C-B8AF-258980FB9368}" presName="composite" presStyleCnt="0"/>
      <dgm:spPr/>
    </dgm:pt>
    <dgm:pt modelId="{E03B62CA-0126-4A30-A19E-660E8431916F}" type="pres">
      <dgm:prSet presAssocID="{B6AF2691-CC7C-499C-B8AF-258980FB9368}" presName="parTx" presStyleLbl="alignNode1" presStyleIdx="0" presStyleCnt="1" custLinFactNeighborX="656" custLinFactNeighborY="-5647">
        <dgm:presLayoutVars>
          <dgm:chMax val="0"/>
          <dgm:chPref val="0"/>
          <dgm:bulletEnabled val="1"/>
        </dgm:presLayoutVars>
      </dgm:prSet>
      <dgm:spPr/>
    </dgm:pt>
    <dgm:pt modelId="{F3337A86-6EF5-4328-BAA4-8E95395C5C08}" type="pres">
      <dgm:prSet presAssocID="{B6AF2691-CC7C-499C-B8AF-258980FB9368}" presName="desTx" presStyleLbl="alignAccFollowNode1" presStyleIdx="0" presStyleCnt="1">
        <dgm:presLayoutVars>
          <dgm:bulletEnabled val="1"/>
        </dgm:presLayoutVars>
      </dgm:prSet>
      <dgm:spPr/>
    </dgm:pt>
  </dgm:ptLst>
  <dgm:cxnLst>
    <dgm:cxn modelId="{3C6CAA09-9C5C-4CBE-9BD9-1EC2791D89EE}" srcId="{B6AF2691-CC7C-499C-B8AF-258980FB9368}" destId="{07152545-F70F-423B-BE67-DE1CAE4C7EE7}" srcOrd="5" destOrd="0" parTransId="{F56BA79C-D81C-4367-9842-2B0A2AD2026C}" sibTransId="{5585E0F7-D7BE-49A5-91C7-F7719136062E}"/>
    <dgm:cxn modelId="{2130810D-BC6A-4FF0-9D34-1BF4EE088A85}" type="presOf" srcId="{65FDB9F3-7DCF-42AC-9759-370968D174FB}" destId="{F3337A86-6EF5-4328-BAA4-8E95395C5C08}" srcOrd="0" destOrd="4" presId="urn:microsoft.com/office/officeart/2005/8/layout/hList1"/>
    <dgm:cxn modelId="{9E19A01C-73E5-4E6E-A38D-E213E04BF876}" type="presOf" srcId="{B21EEBB0-965D-493E-BAC5-29EC167DC735}" destId="{F3337A86-6EF5-4328-BAA4-8E95395C5C08}" srcOrd="0" destOrd="12" presId="urn:microsoft.com/office/officeart/2005/8/layout/hList1"/>
    <dgm:cxn modelId="{8BA47835-3DAC-489D-BD0E-4798B498A124}" type="presOf" srcId="{270C8F5B-E509-42FB-8E50-BEA8DCECE9EA}" destId="{F3337A86-6EF5-4328-BAA4-8E95395C5C08}" srcOrd="0" destOrd="0" presId="urn:microsoft.com/office/officeart/2005/8/layout/hList1"/>
    <dgm:cxn modelId="{ADA5693A-A80C-42DF-953E-31A99009A28A}" type="presOf" srcId="{FC1BEB62-E8C4-4360-9A4E-53DDA6E49432}" destId="{086BC8FE-991E-46ED-9460-C95F6D3CDBC9}" srcOrd="0" destOrd="0" presId="urn:microsoft.com/office/officeart/2005/8/layout/hList1"/>
    <dgm:cxn modelId="{C5C52A3B-D741-48A4-B8A2-68DF961666F4}" srcId="{FC1BEB62-E8C4-4360-9A4E-53DDA6E49432}" destId="{B6AF2691-CC7C-499C-B8AF-258980FB9368}" srcOrd="0" destOrd="0" parTransId="{361CC717-7633-4F27-A091-44D4F57EF758}" sibTransId="{385E03CE-FA32-420D-A481-E43F8BC8D4B8}"/>
    <dgm:cxn modelId="{504ACC67-0476-4493-BBAB-AED12B3111B6}" srcId="{B6AF2691-CC7C-499C-B8AF-258980FB9368}" destId="{7C68BFE0-4F36-4CFE-B60E-BA83E705A0D4}" srcOrd="7" destOrd="0" parTransId="{B2A17164-D699-48EA-9C2D-A1E8F7254085}" sibTransId="{9C1227C6-AC8D-49B7-B73E-1DAB46BA02F0}"/>
    <dgm:cxn modelId="{C2CC7756-A1F6-4AF0-A97E-D196387065B3}" srcId="{B6AF2691-CC7C-499C-B8AF-258980FB9368}" destId="{B21EEBB0-965D-493E-BAC5-29EC167DC735}" srcOrd="12" destOrd="0" parTransId="{491097EF-FE3E-402A-A40B-7425142F9ED0}" sibTransId="{FF76756E-145C-448A-92EC-F4FEEDB338CA}"/>
    <dgm:cxn modelId="{D588F058-D34E-4B23-984D-53B2A34C0AA3}" type="presOf" srcId="{BD11036F-CAF2-4142-BE88-4F10EDD0363E}" destId="{F3337A86-6EF5-4328-BAA4-8E95395C5C08}" srcOrd="0" destOrd="10" presId="urn:microsoft.com/office/officeart/2005/8/layout/hList1"/>
    <dgm:cxn modelId="{44F98D7B-3CB8-4B23-9966-5A5DC1A3A28A}" type="presOf" srcId="{79DE41EC-C4BD-444A-B99D-B0D5830D5F99}" destId="{F3337A86-6EF5-4328-BAA4-8E95395C5C08}" srcOrd="0" destOrd="6" presId="urn:microsoft.com/office/officeart/2005/8/layout/hList1"/>
    <dgm:cxn modelId="{10F0CE7B-CD68-415F-8F4E-BB8186667584}" type="presOf" srcId="{F5C4B5D9-36FE-4DD7-8A48-2FCC5D11AC7A}" destId="{F3337A86-6EF5-4328-BAA4-8E95395C5C08}" srcOrd="0" destOrd="3" presId="urn:microsoft.com/office/officeart/2005/8/layout/hList1"/>
    <dgm:cxn modelId="{FA5DA080-168F-4A0D-8C44-D65113A0D8C5}" srcId="{B6AF2691-CC7C-499C-B8AF-258980FB9368}" destId="{270C8F5B-E509-42FB-8E50-BEA8DCECE9EA}" srcOrd="0" destOrd="0" parTransId="{D6EB1AA9-AA97-4503-9D48-B0753BFD1DDF}" sibTransId="{D8A86488-E745-4564-8D36-9523AA3602F6}"/>
    <dgm:cxn modelId="{78F68284-AA1D-44C4-B7F3-E45119326A78}" srcId="{B6AF2691-CC7C-499C-B8AF-258980FB9368}" destId="{B0F63D43-BEC5-47B5-9306-331FF734D43C}" srcOrd="1" destOrd="0" parTransId="{9DC27253-712E-475A-8C55-C8247CA5A82F}" sibTransId="{84568114-BAEA-45E8-805B-1CE4C43D3BB4}"/>
    <dgm:cxn modelId="{D472BC86-7556-4EEA-ABA4-5876D19D9833}" srcId="{B6AF2691-CC7C-499C-B8AF-258980FB9368}" destId="{65FDB9F3-7DCF-42AC-9759-370968D174FB}" srcOrd="4" destOrd="0" parTransId="{C253B949-DD15-4E42-8FC4-6532F12B53DA}" sibTransId="{CC907ED0-399F-4993-927E-E37B32694976}"/>
    <dgm:cxn modelId="{00DB7289-7886-451C-8D9C-D86860751573}" type="presOf" srcId="{B6AF2691-CC7C-499C-B8AF-258980FB9368}" destId="{E03B62CA-0126-4A30-A19E-660E8431916F}" srcOrd="0" destOrd="0" presId="urn:microsoft.com/office/officeart/2005/8/layout/hList1"/>
    <dgm:cxn modelId="{E590268C-0DB5-4B9F-8D07-77BB0F233A9D}" srcId="{B6AF2691-CC7C-499C-B8AF-258980FB9368}" destId="{7F8A635A-7241-4257-BBF7-8F65517C1B8E}" srcOrd="13" destOrd="0" parTransId="{5CE61236-88B8-400C-BBA7-AFE8595CA25D}" sibTransId="{AA7F62AA-FF0B-484B-AEBC-22BEAC4004B8}"/>
    <dgm:cxn modelId="{42BFD496-DCA1-449A-914A-36270E1AD13D}" type="presOf" srcId="{4A224931-3469-4B57-9107-56C97CAC1FFD}" destId="{F3337A86-6EF5-4328-BAA4-8E95395C5C08}" srcOrd="0" destOrd="11" presId="urn:microsoft.com/office/officeart/2005/8/layout/hList1"/>
    <dgm:cxn modelId="{52FE4D98-02C5-4821-A78B-4023460325F6}" srcId="{B6AF2691-CC7C-499C-B8AF-258980FB9368}" destId="{25D6D6E6-CD53-4BA0-A05A-0BF766453C59}" srcOrd="9" destOrd="0" parTransId="{358E4649-9358-4524-BB4A-026308C868EF}" sibTransId="{92E7505D-A5E3-4816-9249-5602A9B8E7F6}"/>
    <dgm:cxn modelId="{F088CC9A-85C7-42BE-A903-9B7F85E32540}" type="presOf" srcId="{07152545-F70F-423B-BE67-DE1CAE4C7EE7}" destId="{F3337A86-6EF5-4328-BAA4-8E95395C5C08}" srcOrd="0" destOrd="5" presId="urn:microsoft.com/office/officeart/2005/8/layout/hList1"/>
    <dgm:cxn modelId="{F98E6CA7-CB79-42B2-BC21-E1D86F539A33}" type="presOf" srcId="{7F8A635A-7241-4257-BBF7-8F65517C1B8E}" destId="{F3337A86-6EF5-4328-BAA4-8E95395C5C08}" srcOrd="0" destOrd="13" presId="urn:microsoft.com/office/officeart/2005/8/layout/hList1"/>
    <dgm:cxn modelId="{7113EEA7-16B9-4DBD-AEBC-7FC6DD4B5649}" srcId="{B6AF2691-CC7C-499C-B8AF-258980FB9368}" destId="{BD11036F-CAF2-4142-BE88-4F10EDD0363E}" srcOrd="10" destOrd="0" parTransId="{C8F8615F-A1F8-432F-8AD6-554926865602}" sibTransId="{6575594B-4A18-44AF-8B2A-C8F62CF43583}"/>
    <dgm:cxn modelId="{87C2D9AB-8AD9-49D7-9B51-587D1D7B3396}" srcId="{B6AF2691-CC7C-499C-B8AF-258980FB9368}" destId="{79DE41EC-C4BD-444A-B99D-B0D5830D5F99}" srcOrd="6" destOrd="0" parTransId="{E83F21F5-899B-45D2-BA06-D260559588FA}" sibTransId="{6F0E4233-3229-4627-B848-47A3CDFB32B7}"/>
    <dgm:cxn modelId="{E88F33AE-8569-45FA-8C4F-75B6C0B2576E}" type="presOf" srcId="{51AD2CFF-CCDC-4842-8306-0140BD3E269C}" destId="{F3337A86-6EF5-4328-BAA4-8E95395C5C08}" srcOrd="0" destOrd="2" presId="urn:microsoft.com/office/officeart/2005/8/layout/hList1"/>
    <dgm:cxn modelId="{883301AF-1EB3-4EFC-983C-B9E0B8B484EB}" srcId="{B6AF2691-CC7C-499C-B8AF-258980FB9368}" destId="{51AD2CFF-CCDC-4842-8306-0140BD3E269C}" srcOrd="2" destOrd="0" parTransId="{10C49E72-8CB4-49ED-A0B7-91428BC1EBC6}" sibTransId="{CC87FC91-3A04-4E2C-A83E-F202D1895E18}"/>
    <dgm:cxn modelId="{CB5E2CB1-B265-4FBE-B1AC-236BF154CDD8}" type="presOf" srcId="{25D6D6E6-CD53-4BA0-A05A-0BF766453C59}" destId="{F3337A86-6EF5-4328-BAA4-8E95395C5C08}" srcOrd="0" destOrd="9" presId="urn:microsoft.com/office/officeart/2005/8/layout/hList1"/>
    <dgm:cxn modelId="{7D5749CE-9CA1-4A1C-BB42-34A1C5F6C7EE}" srcId="{B6AF2691-CC7C-499C-B8AF-258980FB9368}" destId="{F5C4B5D9-36FE-4DD7-8A48-2FCC5D11AC7A}" srcOrd="3" destOrd="0" parTransId="{B4922AE5-CE8B-4EC4-9F6F-AED8C761BA3F}" sibTransId="{F7A9F217-28DA-47B9-AE5A-41F887AC928B}"/>
    <dgm:cxn modelId="{199F68DF-39F7-49F5-9706-5C4DFE96DD07}" type="presOf" srcId="{B0F63D43-BEC5-47B5-9306-331FF734D43C}" destId="{F3337A86-6EF5-4328-BAA4-8E95395C5C08}" srcOrd="0" destOrd="1" presId="urn:microsoft.com/office/officeart/2005/8/layout/hList1"/>
    <dgm:cxn modelId="{92E945E0-7F56-48D8-97FC-59ADD19B19B7}" srcId="{B6AF2691-CC7C-499C-B8AF-258980FB9368}" destId="{4A224931-3469-4B57-9107-56C97CAC1FFD}" srcOrd="11" destOrd="0" parTransId="{F8420DB8-BFF1-44EE-B07F-2D05791C53CB}" sibTransId="{33A3F8D7-AB98-4604-BCD5-4D69BFDEB606}"/>
    <dgm:cxn modelId="{9930FEE8-0293-44CE-88C1-E0FC14539ED9}" srcId="{B6AF2691-CC7C-499C-B8AF-258980FB9368}" destId="{4CC3D911-139A-4B08-9BF0-6D6F50029F94}" srcOrd="8" destOrd="0" parTransId="{DB6E2EC7-6369-4BDC-AAF3-2805FFDE851D}" sibTransId="{591C8635-8746-4099-92E5-5168D659221B}"/>
    <dgm:cxn modelId="{A34A7AEA-EA8F-444D-9EC0-0C3EFFB408AD}" type="presOf" srcId="{4CC3D911-139A-4B08-9BF0-6D6F50029F94}" destId="{F3337A86-6EF5-4328-BAA4-8E95395C5C08}" srcOrd="0" destOrd="8" presId="urn:microsoft.com/office/officeart/2005/8/layout/hList1"/>
    <dgm:cxn modelId="{AD29CDF3-DE2A-4B8A-BB01-0692964BA5CE}" type="presOf" srcId="{7C68BFE0-4F36-4CFE-B60E-BA83E705A0D4}" destId="{F3337A86-6EF5-4328-BAA4-8E95395C5C08}" srcOrd="0" destOrd="7" presId="urn:microsoft.com/office/officeart/2005/8/layout/hList1"/>
    <dgm:cxn modelId="{3ADF710E-AA4D-485A-9E94-8157AA224C96}" type="presParOf" srcId="{086BC8FE-991E-46ED-9460-C95F6D3CDBC9}" destId="{CC5729E2-9B58-4C9D-9AB3-80A3418C6EFC}" srcOrd="0" destOrd="0" presId="urn:microsoft.com/office/officeart/2005/8/layout/hList1"/>
    <dgm:cxn modelId="{0F95A9AB-7C01-4D4B-A91C-2D1758D291B4}" type="presParOf" srcId="{CC5729E2-9B58-4C9D-9AB3-80A3418C6EFC}" destId="{E03B62CA-0126-4A30-A19E-660E8431916F}" srcOrd="0" destOrd="0" presId="urn:microsoft.com/office/officeart/2005/8/layout/hList1"/>
    <dgm:cxn modelId="{8C7711B8-D906-415A-B398-34A8FD3E7F88}" type="presParOf" srcId="{CC5729E2-9B58-4C9D-9AB3-80A3418C6EFC}" destId="{F3337A86-6EF5-4328-BAA4-8E95395C5C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A1533D-1D7F-B443-8C6C-86285E8B4EDD}" type="doc">
      <dgm:prSet loTypeId="urn:microsoft.com/office/officeart/2005/8/layout/cycle1" loCatId="" qsTypeId="urn:microsoft.com/office/officeart/2005/8/quickstyle/simple1" qsCatId="simple" csTypeId="urn:microsoft.com/office/officeart/2005/8/colors/accent5_2" csCatId="accent5" phldr="1"/>
      <dgm:spPr/>
      <dgm:t>
        <a:bodyPr/>
        <a:lstStyle/>
        <a:p>
          <a:endParaRPr lang="en-US"/>
        </a:p>
      </dgm:t>
    </dgm:pt>
    <dgm:pt modelId="{2C88E7E8-14CA-E045-B142-D92BAFD50B56}">
      <dgm:prSet phldrT="[Text]" custT="1"/>
      <dgm:spPr/>
      <dgm:t>
        <a:bodyPr/>
        <a:lstStyle/>
        <a:p>
          <a:pPr marL="0" lvl="0" algn="ctr" defTabSz="889000">
            <a:lnSpc>
              <a:spcPct val="90000"/>
            </a:lnSpc>
            <a:spcBef>
              <a:spcPct val="0"/>
            </a:spcBef>
            <a:spcAft>
              <a:spcPct val="35000"/>
            </a:spcAft>
            <a:buNone/>
          </a:pPr>
          <a:r>
            <a:rPr lang="en-US" sz="2000" b="1" kern="1200">
              <a:solidFill>
                <a:schemeClr val="bg1"/>
              </a:solidFill>
              <a:latin typeface="+mn-lt"/>
              <a:ea typeface="+mn-ea"/>
              <a:cs typeface="+mn-cs"/>
            </a:rPr>
            <a:t>IMPLEMENTATION</a:t>
          </a:r>
        </a:p>
        <a:p>
          <a:pPr marL="0" lvl="0" algn="ctr" defTabSz="889000">
            <a:lnSpc>
              <a:spcPct val="90000"/>
            </a:lnSpc>
            <a:spcBef>
              <a:spcPct val="0"/>
            </a:spcBef>
            <a:spcAft>
              <a:spcPts val="672"/>
            </a:spcAft>
            <a:buNone/>
          </a:pPr>
          <a:r>
            <a:rPr lang="en-US" sz="1600" b="0">
              <a:solidFill>
                <a:schemeClr val="bg1"/>
              </a:solidFill>
            </a:rPr>
            <a:t>Strategic Plan</a:t>
          </a:r>
        </a:p>
        <a:p>
          <a:pPr marL="0" lvl="0" algn="ctr" defTabSz="889000">
            <a:lnSpc>
              <a:spcPct val="90000"/>
            </a:lnSpc>
            <a:spcBef>
              <a:spcPct val="0"/>
            </a:spcBef>
            <a:spcAft>
              <a:spcPts val="672"/>
            </a:spcAft>
            <a:buNone/>
          </a:pPr>
          <a:r>
            <a:rPr lang="en-US" sz="1600" b="0">
              <a:solidFill>
                <a:schemeClr val="bg1"/>
              </a:solidFill>
            </a:rPr>
            <a:t>Work </a:t>
          </a:r>
          <a:r>
            <a:rPr lang="en-IE" sz="1600" b="0" noProof="0">
              <a:solidFill>
                <a:schemeClr val="bg1"/>
              </a:solidFill>
            </a:rPr>
            <a:t>Programme</a:t>
          </a:r>
        </a:p>
        <a:p>
          <a:pPr marL="0" lvl="0" algn="ctr" defTabSz="889000">
            <a:lnSpc>
              <a:spcPct val="90000"/>
            </a:lnSpc>
            <a:spcBef>
              <a:spcPct val="0"/>
            </a:spcBef>
            <a:spcAft>
              <a:spcPts val="672"/>
            </a:spcAft>
            <a:buNone/>
          </a:pPr>
          <a:r>
            <a:rPr lang="en-US" sz="1600" b="0">
              <a:solidFill>
                <a:srgbClr val="FFFFFF"/>
              </a:solidFill>
              <a:latin typeface="Arial"/>
              <a:ea typeface="+mn-ea"/>
              <a:cs typeface="+mn-cs"/>
            </a:rPr>
            <a:t>Proposal template</a:t>
          </a:r>
        </a:p>
        <a:p>
          <a:pPr marL="0" lvl="0" algn="ctr" defTabSz="889000">
            <a:lnSpc>
              <a:spcPct val="90000"/>
            </a:lnSpc>
            <a:spcBef>
              <a:spcPct val="0"/>
            </a:spcBef>
            <a:spcAft>
              <a:spcPts val="672"/>
            </a:spcAft>
            <a:buNone/>
          </a:pPr>
          <a:r>
            <a:rPr lang="en-US" sz="1600" b="0">
              <a:solidFill>
                <a:srgbClr val="FFFFFF"/>
              </a:solidFill>
              <a:latin typeface="Arial"/>
              <a:ea typeface="+mn-ea"/>
              <a:cs typeface="+mn-cs"/>
            </a:rPr>
            <a:t>Project reporting</a:t>
          </a:r>
        </a:p>
      </dgm:t>
    </dgm:pt>
    <dgm:pt modelId="{85BE8911-5B02-8649-A361-6A0206AF7AC0}" type="parTrans" cxnId="{1D863AE4-5212-9741-9DFB-246E3C815988}">
      <dgm:prSet/>
      <dgm:spPr/>
      <dgm:t>
        <a:bodyPr/>
        <a:lstStyle/>
        <a:p>
          <a:endParaRPr lang="en-US"/>
        </a:p>
      </dgm:t>
    </dgm:pt>
    <dgm:pt modelId="{E339F627-5DF7-B14F-B5B1-913289EDE8C7}" type="sibTrans" cxnId="{1D863AE4-5212-9741-9DFB-246E3C815988}">
      <dgm:prSet/>
      <dgm:spPr/>
      <dgm:t>
        <a:bodyPr/>
        <a:lstStyle/>
        <a:p>
          <a:endParaRPr lang="en-US"/>
        </a:p>
      </dgm:t>
    </dgm:pt>
    <dgm:pt modelId="{5F80DDF8-B218-CB45-9146-23F2714CF8C7}">
      <dgm:prSet phldrT="[Text]" custT="1"/>
      <dgm:spPr/>
      <dgm:t>
        <a:bodyPr/>
        <a:lstStyle/>
        <a:p>
          <a:r>
            <a:rPr lang="en-US" sz="2000" b="1">
              <a:solidFill>
                <a:schemeClr val="bg1"/>
              </a:solidFill>
            </a:rPr>
            <a:t>IMPACT TRACKING &amp; EVALUATION</a:t>
          </a:r>
        </a:p>
        <a:p>
          <a:r>
            <a:rPr lang="en-US" sz="1600" b="0">
              <a:solidFill>
                <a:schemeClr val="bg1"/>
              </a:solidFill>
            </a:rPr>
            <a:t>Monitoring Key Impact Pathways</a:t>
          </a:r>
        </a:p>
        <a:p>
          <a:r>
            <a:rPr lang="en-US" sz="1600" b="0">
              <a:solidFill>
                <a:schemeClr val="bg1"/>
              </a:solidFill>
            </a:rPr>
            <a:t>Management &amp; Implementation Data</a:t>
          </a:r>
        </a:p>
        <a:p>
          <a:r>
            <a:rPr lang="en-US" sz="1600" b="0">
              <a:solidFill>
                <a:schemeClr val="bg1"/>
              </a:solidFill>
            </a:rPr>
            <a:t>Interim and ex-post evaluation</a:t>
          </a:r>
        </a:p>
      </dgm:t>
    </dgm:pt>
    <dgm:pt modelId="{685CFCA6-E866-7341-A608-0ECED6BC42BA}" type="parTrans" cxnId="{0A7E586B-2D64-C243-9EAF-C4A75E69F811}">
      <dgm:prSet/>
      <dgm:spPr/>
      <dgm:t>
        <a:bodyPr/>
        <a:lstStyle/>
        <a:p>
          <a:endParaRPr lang="en-US"/>
        </a:p>
      </dgm:t>
    </dgm:pt>
    <dgm:pt modelId="{FCB54043-9814-144F-A37D-3DB0730B471F}" type="sibTrans" cxnId="{0A7E586B-2D64-C243-9EAF-C4A75E69F811}">
      <dgm:prSet/>
      <dgm:spPr/>
      <dgm:t>
        <a:bodyPr/>
        <a:lstStyle/>
        <a:p>
          <a:endParaRPr lang="en-US"/>
        </a:p>
      </dgm:t>
    </dgm:pt>
    <dgm:pt modelId="{F640CDE8-A675-9C4B-A224-7B74605E19BE}">
      <dgm:prSet phldrT="[Text]" custT="1"/>
      <dgm:spPr/>
      <dgm:t>
        <a:bodyPr/>
        <a:lstStyle/>
        <a:p>
          <a:pPr rtl="0"/>
          <a:r>
            <a:rPr lang="en-US" sz="2000" b="1">
              <a:solidFill>
                <a:schemeClr val="bg1"/>
              </a:solidFill>
              <a:latin typeface="+mn-lt"/>
              <a:ea typeface="+mn-ea"/>
              <a:cs typeface="+mn-cs"/>
            </a:rPr>
            <a:t>IMPACT DESIGN </a:t>
          </a:r>
          <a:endParaRPr lang="en-US" sz="2000" b="1">
            <a:solidFill>
              <a:schemeClr val="bg1"/>
            </a:solidFill>
          </a:endParaRPr>
        </a:p>
        <a:p>
          <a:r>
            <a:rPr lang="en-US" sz="1600" b="0">
              <a:solidFill>
                <a:schemeClr val="bg1"/>
              </a:solidFill>
            </a:rPr>
            <a:t>Intervention logic</a:t>
          </a:r>
        </a:p>
        <a:p>
          <a:r>
            <a:rPr lang="en-US" sz="1600" b="0">
              <a:solidFill>
                <a:schemeClr val="bg1"/>
              </a:solidFill>
            </a:rPr>
            <a:t>Clusters, destinations, missions</a:t>
          </a:r>
        </a:p>
      </dgm:t>
    </dgm:pt>
    <dgm:pt modelId="{5A0D3766-A52B-D947-8D0D-A4F4B64C3581}" type="parTrans" cxnId="{4A46D30A-7039-F448-881E-20699E6CC003}">
      <dgm:prSet/>
      <dgm:spPr/>
      <dgm:t>
        <a:bodyPr/>
        <a:lstStyle/>
        <a:p>
          <a:endParaRPr lang="en-US"/>
        </a:p>
      </dgm:t>
    </dgm:pt>
    <dgm:pt modelId="{626A7827-A68A-4743-AF80-A0ABD1134DBA}" type="sibTrans" cxnId="{4A46D30A-7039-F448-881E-20699E6CC003}">
      <dgm:prSet/>
      <dgm:spPr/>
      <dgm:t>
        <a:bodyPr/>
        <a:lstStyle/>
        <a:p>
          <a:endParaRPr lang="en-US"/>
        </a:p>
      </dgm:t>
    </dgm:pt>
    <dgm:pt modelId="{E96D0089-9390-6345-ADF6-7722CE314162}" type="pres">
      <dgm:prSet presAssocID="{23A1533D-1D7F-B443-8C6C-86285E8B4EDD}" presName="cycle" presStyleCnt="0">
        <dgm:presLayoutVars>
          <dgm:dir/>
          <dgm:resizeHandles val="exact"/>
        </dgm:presLayoutVars>
      </dgm:prSet>
      <dgm:spPr/>
    </dgm:pt>
    <dgm:pt modelId="{D18F53C0-0281-E849-87FF-F396895E35D9}" type="pres">
      <dgm:prSet presAssocID="{2C88E7E8-14CA-E045-B142-D92BAFD50B56}" presName="dummy" presStyleCnt="0"/>
      <dgm:spPr/>
    </dgm:pt>
    <dgm:pt modelId="{8B058FC2-8CC6-0E45-B440-5C64F3F1DAC8}" type="pres">
      <dgm:prSet presAssocID="{2C88E7E8-14CA-E045-B142-D92BAFD50B56}" presName="node" presStyleLbl="revTx" presStyleIdx="0" presStyleCnt="3" custScaleX="167655" custScaleY="89592" custRadScaleRad="98453" custRadScaleInc="20175">
        <dgm:presLayoutVars>
          <dgm:bulletEnabled val="1"/>
        </dgm:presLayoutVars>
      </dgm:prSet>
      <dgm:spPr/>
    </dgm:pt>
    <dgm:pt modelId="{02AB09E6-F881-214E-87BB-A283987A2F85}" type="pres">
      <dgm:prSet presAssocID="{E339F627-5DF7-B14F-B5B1-913289EDE8C7}" presName="sibTrans" presStyleLbl="node1" presStyleIdx="0" presStyleCnt="3" custScaleX="111957" custScaleY="100172" custLinFactNeighborX="926" custLinFactNeighborY="1564"/>
      <dgm:spPr/>
    </dgm:pt>
    <dgm:pt modelId="{333D1B98-FD5A-FA4C-A243-5CA0D9102A03}" type="pres">
      <dgm:prSet presAssocID="{5F80DDF8-B218-CB45-9146-23F2714CF8C7}" presName="dummy" presStyleCnt="0"/>
      <dgm:spPr/>
    </dgm:pt>
    <dgm:pt modelId="{AC31DFA1-924A-C24C-A64F-61DBA18030E2}" type="pres">
      <dgm:prSet presAssocID="{5F80DDF8-B218-CB45-9146-23F2714CF8C7}" presName="node" presStyleLbl="revTx" presStyleIdx="1" presStyleCnt="3" custScaleX="134887" custScaleY="68310" custRadScaleRad="101553" custRadScaleInc="-14207">
        <dgm:presLayoutVars>
          <dgm:bulletEnabled val="1"/>
        </dgm:presLayoutVars>
      </dgm:prSet>
      <dgm:spPr/>
    </dgm:pt>
    <dgm:pt modelId="{244DAD8A-F86E-664D-814E-6C957A1CDE64}" type="pres">
      <dgm:prSet presAssocID="{FCB54043-9814-144F-A37D-3DB0730B471F}" presName="sibTrans" presStyleLbl="node1" presStyleIdx="1" presStyleCnt="3" custScaleX="97510" custScaleY="91350" custLinFactNeighborX="-2325" custLinFactNeighborY="-421"/>
      <dgm:spPr/>
    </dgm:pt>
    <dgm:pt modelId="{8385F4AB-073D-B24F-8577-2D5F8E6F8B37}" type="pres">
      <dgm:prSet presAssocID="{F640CDE8-A675-9C4B-A224-7B74605E19BE}" presName="dummy" presStyleCnt="0"/>
      <dgm:spPr/>
    </dgm:pt>
    <dgm:pt modelId="{141CA529-40F7-E345-817E-70EFDD46CC51}" type="pres">
      <dgm:prSet presAssocID="{F640CDE8-A675-9C4B-A224-7B74605E19BE}" presName="node" presStyleLbl="revTx" presStyleIdx="2" presStyleCnt="3" custScaleX="196331" custScaleY="76776" custRadScaleRad="101095" custRadScaleInc="2039">
        <dgm:presLayoutVars>
          <dgm:bulletEnabled val="1"/>
        </dgm:presLayoutVars>
      </dgm:prSet>
      <dgm:spPr/>
    </dgm:pt>
    <dgm:pt modelId="{581D6BD8-007E-EE42-B655-8C255F06C964}" type="pres">
      <dgm:prSet presAssocID="{626A7827-A68A-4743-AF80-A0ABD1134DBA}" presName="sibTrans" presStyleLbl="node1" presStyleIdx="2" presStyleCnt="3" custAng="0" custScaleX="93317" custScaleY="88774" custLinFactNeighborX="-2218" custLinFactNeighborY="-9587"/>
      <dgm:spPr/>
    </dgm:pt>
  </dgm:ptLst>
  <dgm:cxnLst>
    <dgm:cxn modelId="{46633801-3EF9-214B-9B12-DD2B2F8A9AEA}" type="presOf" srcId="{626A7827-A68A-4743-AF80-A0ABD1134DBA}" destId="{581D6BD8-007E-EE42-B655-8C255F06C964}" srcOrd="0" destOrd="0" presId="urn:microsoft.com/office/officeart/2005/8/layout/cycle1"/>
    <dgm:cxn modelId="{4A46D30A-7039-F448-881E-20699E6CC003}" srcId="{23A1533D-1D7F-B443-8C6C-86285E8B4EDD}" destId="{F640CDE8-A675-9C4B-A224-7B74605E19BE}" srcOrd="2" destOrd="0" parTransId="{5A0D3766-A52B-D947-8D0D-A4F4B64C3581}" sibTransId="{626A7827-A68A-4743-AF80-A0ABD1134DBA}"/>
    <dgm:cxn modelId="{34977926-9186-B343-B9C5-3783CA74E716}" type="presOf" srcId="{FCB54043-9814-144F-A37D-3DB0730B471F}" destId="{244DAD8A-F86E-664D-814E-6C957A1CDE64}" srcOrd="0" destOrd="0" presId="urn:microsoft.com/office/officeart/2005/8/layout/cycle1"/>
    <dgm:cxn modelId="{E574DC65-3D1A-B64F-B207-D544639D3AD6}" type="presOf" srcId="{23A1533D-1D7F-B443-8C6C-86285E8B4EDD}" destId="{E96D0089-9390-6345-ADF6-7722CE314162}" srcOrd="0" destOrd="0" presId="urn:microsoft.com/office/officeart/2005/8/layout/cycle1"/>
    <dgm:cxn modelId="{6BE28268-F310-EE42-95F0-6791F60BCEBA}" type="presOf" srcId="{F640CDE8-A675-9C4B-A224-7B74605E19BE}" destId="{141CA529-40F7-E345-817E-70EFDD46CC51}" srcOrd="0" destOrd="0" presId="urn:microsoft.com/office/officeart/2005/8/layout/cycle1"/>
    <dgm:cxn modelId="{0A7E586B-2D64-C243-9EAF-C4A75E69F811}" srcId="{23A1533D-1D7F-B443-8C6C-86285E8B4EDD}" destId="{5F80DDF8-B218-CB45-9146-23F2714CF8C7}" srcOrd="1" destOrd="0" parTransId="{685CFCA6-E866-7341-A608-0ECED6BC42BA}" sibTransId="{FCB54043-9814-144F-A37D-3DB0730B471F}"/>
    <dgm:cxn modelId="{68B48A73-AFE0-0543-B3E0-37B05F04B26B}" type="presOf" srcId="{5F80DDF8-B218-CB45-9146-23F2714CF8C7}" destId="{AC31DFA1-924A-C24C-A64F-61DBA18030E2}" srcOrd="0" destOrd="0" presId="urn:microsoft.com/office/officeart/2005/8/layout/cycle1"/>
    <dgm:cxn modelId="{1A287190-9D5B-5B4D-929E-DDD0EFEEFE31}" type="presOf" srcId="{2C88E7E8-14CA-E045-B142-D92BAFD50B56}" destId="{8B058FC2-8CC6-0E45-B440-5C64F3F1DAC8}" srcOrd="0" destOrd="0" presId="urn:microsoft.com/office/officeart/2005/8/layout/cycle1"/>
    <dgm:cxn modelId="{5BB563BB-B0B5-5A4D-B76E-BFAAE90E1DCB}" type="presOf" srcId="{E339F627-5DF7-B14F-B5B1-913289EDE8C7}" destId="{02AB09E6-F881-214E-87BB-A283987A2F85}" srcOrd="0" destOrd="0" presId="urn:microsoft.com/office/officeart/2005/8/layout/cycle1"/>
    <dgm:cxn modelId="{1D863AE4-5212-9741-9DFB-246E3C815988}" srcId="{23A1533D-1D7F-B443-8C6C-86285E8B4EDD}" destId="{2C88E7E8-14CA-E045-B142-D92BAFD50B56}" srcOrd="0" destOrd="0" parTransId="{85BE8911-5B02-8649-A361-6A0206AF7AC0}" sibTransId="{E339F627-5DF7-B14F-B5B1-913289EDE8C7}"/>
    <dgm:cxn modelId="{28973CBD-8904-C149-92AA-2644E7579A17}" type="presParOf" srcId="{E96D0089-9390-6345-ADF6-7722CE314162}" destId="{D18F53C0-0281-E849-87FF-F396895E35D9}" srcOrd="0" destOrd="0" presId="urn:microsoft.com/office/officeart/2005/8/layout/cycle1"/>
    <dgm:cxn modelId="{520C3AF3-7F11-6F4C-9D84-87D52343A0B5}" type="presParOf" srcId="{E96D0089-9390-6345-ADF6-7722CE314162}" destId="{8B058FC2-8CC6-0E45-B440-5C64F3F1DAC8}" srcOrd="1" destOrd="0" presId="urn:microsoft.com/office/officeart/2005/8/layout/cycle1"/>
    <dgm:cxn modelId="{A7BA0FF8-A389-E741-A347-9959B6D0A40D}" type="presParOf" srcId="{E96D0089-9390-6345-ADF6-7722CE314162}" destId="{02AB09E6-F881-214E-87BB-A283987A2F85}" srcOrd="2" destOrd="0" presId="urn:microsoft.com/office/officeart/2005/8/layout/cycle1"/>
    <dgm:cxn modelId="{27171EDF-387A-8441-B018-7EE222BE676A}" type="presParOf" srcId="{E96D0089-9390-6345-ADF6-7722CE314162}" destId="{333D1B98-FD5A-FA4C-A243-5CA0D9102A03}" srcOrd="3" destOrd="0" presId="urn:microsoft.com/office/officeart/2005/8/layout/cycle1"/>
    <dgm:cxn modelId="{1B2BBD0F-C0D6-5D4F-8780-4E6308445D7E}" type="presParOf" srcId="{E96D0089-9390-6345-ADF6-7722CE314162}" destId="{AC31DFA1-924A-C24C-A64F-61DBA18030E2}" srcOrd="4" destOrd="0" presId="urn:microsoft.com/office/officeart/2005/8/layout/cycle1"/>
    <dgm:cxn modelId="{9262E1FD-26EF-5140-B484-5B133570A46F}" type="presParOf" srcId="{E96D0089-9390-6345-ADF6-7722CE314162}" destId="{244DAD8A-F86E-664D-814E-6C957A1CDE64}" srcOrd="5" destOrd="0" presId="urn:microsoft.com/office/officeart/2005/8/layout/cycle1"/>
    <dgm:cxn modelId="{06132C55-7819-5B40-B725-67A6B370434F}" type="presParOf" srcId="{E96D0089-9390-6345-ADF6-7722CE314162}" destId="{8385F4AB-073D-B24F-8577-2D5F8E6F8B37}" srcOrd="6" destOrd="0" presId="urn:microsoft.com/office/officeart/2005/8/layout/cycle1"/>
    <dgm:cxn modelId="{4362530C-3B05-0042-BBFD-E3921D97D079}" type="presParOf" srcId="{E96D0089-9390-6345-ADF6-7722CE314162}" destId="{141CA529-40F7-E345-817E-70EFDD46CC51}" srcOrd="7" destOrd="0" presId="urn:microsoft.com/office/officeart/2005/8/layout/cycle1"/>
    <dgm:cxn modelId="{E721CCA4-3AF7-9A48-A0D4-CC067E533E20}" type="presParOf" srcId="{E96D0089-9390-6345-ADF6-7722CE314162}" destId="{581D6BD8-007E-EE42-B655-8C255F06C964}"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B7D10-48BA-4A44-B6AB-4481B4A7E1C0}" type="doc">
      <dgm:prSet loTypeId="urn:microsoft.com/office/officeart/2005/8/layout/vList3" loCatId="list" qsTypeId="urn:microsoft.com/office/officeart/2005/8/quickstyle/simple1" qsCatId="simple" csTypeId="urn:microsoft.com/office/officeart/2005/8/colors/accent1_2" csCatId="accent1" phldr="1"/>
      <dgm:spPr/>
    </dgm:pt>
    <dgm:pt modelId="{1F5878AF-B1D7-4F4B-BDBA-4866EFFD02F5}">
      <dgm:prSet custT="1"/>
      <dgm:spPr>
        <a:solidFill>
          <a:schemeClr val="tx2"/>
        </a:solidFill>
      </dgm:spPr>
      <dgm:t>
        <a:bodyPr/>
        <a:lstStyle/>
        <a:p>
          <a:pPr rtl="0"/>
          <a:r>
            <a:rPr lang="en-GB" sz="1800" b="1" u="sng" baseline="0">
              <a:solidFill>
                <a:schemeClr val="bg1"/>
              </a:solidFill>
              <a:latin typeface="Arial" panose="020B0604020202020204" pitchFamily="34" charset="0"/>
              <a:ea typeface="Verdana" panose="020B0604030504040204" pitchFamily="34" charset="0"/>
              <a:cs typeface="Arial" panose="020B0604020202020204" pitchFamily="34" charset="0"/>
            </a:rPr>
            <a:t>DG Research and Innovation </a:t>
          </a:r>
        </a:p>
        <a:p>
          <a:pPr rtl="0"/>
          <a:r>
            <a:rPr lang="en-GB"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Definition of Policies</a:t>
          </a:r>
        </a:p>
        <a:p>
          <a:pPr rtl="0"/>
          <a:r>
            <a:rPr lang="en-GB" sz="1800" b="0">
              <a:solidFill>
                <a:schemeClr val="bg1"/>
              </a:solidFill>
              <a:latin typeface="Arial" panose="020B0604020202020204" pitchFamily="34" charset="0"/>
              <a:ea typeface="Verdana" panose="020B0604030504040204" pitchFamily="34" charset="0"/>
              <a:cs typeface="Arial" panose="020B0604020202020204" pitchFamily="34" charset="0"/>
            </a:rPr>
            <a:t>-&gt; Drafting the Work Programme</a:t>
          </a:r>
          <a:endParaRPr lang="en-US" sz="1800" b="0">
            <a:solidFill>
              <a:schemeClr val="bg1"/>
            </a:solidFill>
            <a:latin typeface="Arial" panose="020B0604020202020204" pitchFamily="34" charset="0"/>
            <a:ea typeface="Verdana" panose="020B0604030504040204" pitchFamily="34" charset="0"/>
            <a:cs typeface="Arial" panose="020B0604020202020204" pitchFamily="34" charset="0"/>
          </a:endParaRPr>
        </a:p>
      </dgm:t>
    </dgm:pt>
    <dgm:pt modelId="{CB84DB47-F499-4C9C-BD27-7339A89C919E}" type="parTrans" cxnId="{41937A3F-2952-46B0-BA43-4B1161BBFA64}">
      <dgm:prSet/>
      <dgm:spPr/>
      <dgm:t>
        <a:bodyPr/>
        <a:lstStyle/>
        <a:p>
          <a:endParaRPr lang="en-US"/>
        </a:p>
      </dgm:t>
    </dgm:pt>
    <dgm:pt modelId="{6FFC750B-86FB-4368-87EA-1D2F4DCA20B8}" type="sibTrans" cxnId="{41937A3F-2952-46B0-BA43-4B1161BBFA64}">
      <dgm:prSet/>
      <dgm:spPr/>
      <dgm:t>
        <a:bodyPr/>
        <a:lstStyle/>
        <a:p>
          <a:endParaRPr lang="en-US"/>
        </a:p>
      </dgm:t>
    </dgm:pt>
    <dgm:pt modelId="{DF9D4CDC-F887-4EC3-8A2B-C5D863FB525F}">
      <dgm:prSet phldrT="[Text]" custT="1"/>
      <dgm:spPr>
        <a:solidFill>
          <a:schemeClr val="tx2"/>
        </a:solidFill>
      </dgm:spPr>
      <dgm:t>
        <a:bodyPr/>
        <a:lstStyle/>
        <a:p>
          <a:r>
            <a:rPr lang="en-US" sz="1800" b="1" u="sng">
              <a:latin typeface="+mn-lt"/>
              <a:ea typeface="Verdana" panose="020B0604030504040204" pitchFamily="34" charset="0"/>
            </a:rPr>
            <a:t>European Research Executive Agency (REA) </a:t>
          </a:r>
        </a:p>
        <a:p>
          <a:r>
            <a:rPr lang="en-US" sz="1800">
              <a:latin typeface="+mn-lt"/>
              <a:ea typeface="Verdana" panose="020B0604030504040204" pitchFamily="34" charset="0"/>
            </a:rPr>
            <a:t>‘</a:t>
          </a:r>
          <a:r>
            <a:rPr lang="en-GB" sz="1800"/>
            <a:t>Reforming European Research &amp; Innovation and Research Infrastructures’</a:t>
          </a:r>
          <a:r>
            <a:rPr lang="en-US" sz="1800">
              <a:latin typeface="+mn-lt"/>
              <a:ea typeface="Verdana" panose="020B0604030504040204" pitchFamily="34" charset="0"/>
            </a:rPr>
            <a:t>, </a:t>
          </a:r>
          <a:r>
            <a:rPr lang="en-US" sz="1800" b="1">
              <a:latin typeface="+mn-lt"/>
              <a:ea typeface="Verdana" panose="020B0604030504040204" pitchFamily="34" charset="0"/>
            </a:rPr>
            <a:t>Unit C4 </a:t>
          </a:r>
        </a:p>
        <a:p>
          <a:r>
            <a:rPr lang="en-US" sz="1800">
              <a:latin typeface="+mn-lt"/>
              <a:ea typeface="Verdana" panose="020B0604030504040204" pitchFamily="34" charset="0"/>
            </a:rPr>
            <a:t>-&gt; Implementation of calls for proposals</a:t>
          </a:r>
        </a:p>
        <a:p>
          <a:r>
            <a:rPr lang="en-US" sz="1800">
              <a:latin typeface="+mn-lt"/>
              <a:ea typeface="Verdana" panose="020B0604030504040204" pitchFamily="34" charset="0"/>
            </a:rPr>
            <a:t>-&gt; Grant Management</a:t>
          </a:r>
        </a:p>
      </dgm:t>
    </dgm:pt>
    <dgm:pt modelId="{65B0642B-0283-4669-8887-7FEC811E6357}" type="parTrans" cxnId="{104FED02-5147-4E27-96FF-78517F7AD235}">
      <dgm:prSet/>
      <dgm:spPr/>
      <dgm:t>
        <a:bodyPr/>
        <a:lstStyle/>
        <a:p>
          <a:endParaRPr lang="en-US"/>
        </a:p>
      </dgm:t>
    </dgm:pt>
    <dgm:pt modelId="{284F1DAB-D0B5-4C3E-BBF6-523E9B6B3331}" type="sibTrans" cxnId="{104FED02-5147-4E27-96FF-78517F7AD235}">
      <dgm:prSet/>
      <dgm:spPr/>
      <dgm:t>
        <a:bodyPr/>
        <a:lstStyle/>
        <a:p>
          <a:endParaRPr lang="en-US"/>
        </a:p>
      </dgm:t>
    </dgm:pt>
    <dgm:pt modelId="{DC9773BC-E154-48C5-BF23-39CC20EE2106}">
      <dgm:prSet phldrT="[Text]" custT="1"/>
      <dgm:spPr>
        <a:solidFill>
          <a:schemeClr val="tx2"/>
        </a:solidFill>
      </dgm:spPr>
      <dgm:t>
        <a:bodyPr/>
        <a:lstStyle/>
        <a:p>
          <a:pPr rtl="0"/>
          <a:endParaRPr lang="en-GB" sz="1800" b="1" u="sng">
            <a:solidFill>
              <a:schemeClr val="bg1"/>
            </a:solidFill>
            <a:latin typeface="+mn-lt"/>
            <a:ea typeface="Verdana" panose="020B0604030504040204" pitchFamily="34" charset="0"/>
          </a:endParaRPr>
        </a:p>
        <a:p>
          <a:pPr rtl="0"/>
          <a:r>
            <a:rPr lang="en-GB" sz="1800" b="1" u="sng">
              <a:solidFill>
                <a:schemeClr val="bg1"/>
              </a:solidFill>
              <a:latin typeface="+mn-lt"/>
              <a:ea typeface="Verdana" panose="020B0604030504040204" pitchFamily="34" charset="0"/>
            </a:rPr>
            <a:t>Coordinator</a:t>
          </a:r>
        </a:p>
        <a:p>
          <a:pPr rtl="0"/>
          <a:r>
            <a:rPr lang="en-US"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Monitor that the action is implemented properly</a:t>
          </a:r>
        </a:p>
        <a:p>
          <a:pPr rtl="0"/>
          <a:r>
            <a:rPr lang="en-GB"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Act as the intermediary for all communications with REA</a:t>
          </a:r>
        </a:p>
        <a:p>
          <a:pPr rtl="0"/>
          <a:r>
            <a:rPr lang="en-GB" sz="1800" b="0" baseline="0">
              <a:solidFill>
                <a:schemeClr val="bg1"/>
              </a:solidFill>
              <a:latin typeface="Arial" panose="020B0604020202020204" pitchFamily="34" charset="0"/>
              <a:ea typeface="Verdana" panose="020B0604030504040204" pitchFamily="34" charset="0"/>
              <a:cs typeface="Arial" panose="020B0604020202020204" pitchFamily="34" charset="0"/>
            </a:rPr>
            <a:t>-&gt; Distribution of payments</a:t>
          </a:r>
        </a:p>
        <a:p>
          <a:pPr rtl="0"/>
          <a:endParaRPr lang="en-US" sz="1800" b="1" u="sng">
            <a:solidFill>
              <a:schemeClr val="bg1"/>
            </a:solidFill>
            <a:latin typeface="+mn-lt"/>
            <a:ea typeface="Verdana" panose="020B0604030504040204" pitchFamily="34" charset="0"/>
          </a:endParaRPr>
        </a:p>
      </dgm:t>
    </dgm:pt>
    <dgm:pt modelId="{9EAD1B8D-0DE0-4A6A-82BB-EB4C25D57D6A}" type="parTrans" cxnId="{A7F5E221-8940-4726-9139-05F86E02864D}">
      <dgm:prSet/>
      <dgm:spPr/>
      <dgm:t>
        <a:bodyPr/>
        <a:lstStyle/>
        <a:p>
          <a:endParaRPr lang="en-US"/>
        </a:p>
      </dgm:t>
    </dgm:pt>
    <dgm:pt modelId="{E3201B2F-18E8-4629-AB00-EB076C46F2F5}" type="sibTrans" cxnId="{A7F5E221-8940-4726-9139-05F86E02864D}">
      <dgm:prSet/>
      <dgm:spPr/>
      <dgm:t>
        <a:bodyPr/>
        <a:lstStyle/>
        <a:p>
          <a:endParaRPr lang="en-US"/>
        </a:p>
      </dgm:t>
    </dgm:pt>
    <dgm:pt modelId="{9DFA63BC-4C43-4E59-9347-E2A3ED5D72AA}" type="pres">
      <dgm:prSet presAssocID="{39EB7D10-48BA-4A44-B6AB-4481B4A7E1C0}" presName="linearFlow" presStyleCnt="0">
        <dgm:presLayoutVars>
          <dgm:dir/>
          <dgm:resizeHandles val="exact"/>
        </dgm:presLayoutVars>
      </dgm:prSet>
      <dgm:spPr/>
    </dgm:pt>
    <dgm:pt modelId="{D02E1158-681A-44DA-BFB4-ED074ECB52EA}" type="pres">
      <dgm:prSet presAssocID="{1F5878AF-B1D7-4F4B-BDBA-4866EFFD02F5}" presName="composite" presStyleCnt="0"/>
      <dgm:spPr/>
    </dgm:pt>
    <dgm:pt modelId="{8DAE5BCD-E876-4A5D-9217-2AE2623CE3F1}" type="pres">
      <dgm:prSet presAssocID="{1F5878AF-B1D7-4F4B-BDBA-4866EFFD02F5}" presName="imgShp" presStyleLbl="fgImgPlace1" presStyleIdx="0" presStyleCnt="3" custScaleX="164315" custScaleY="174016" custLinFactNeighborX="-82438" custLinFactNeighborY="-14592"/>
      <dgm:spPr>
        <a:blipFill rotWithShape="1">
          <a:blip xmlns:r="http://schemas.openxmlformats.org/officeDocument/2006/relationships" r:embed="rId1"/>
          <a:stretch>
            <a:fillRect/>
          </a:stretch>
        </a:blipFill>
      </dgm:spPr>
    </dgm:pt>
    <dgm:pt modelId="{59359C87-EAA8-45AB-A7E7-6DC1F792B1A6}" type="pres">
      <dgm:prSet presAssocID="{1F5878AF-B1D7-4F4B-BDBA-4866EFFD02F5}" presName="txShp" presStyleLbl="node1" presStyleIdx="0" presStyleCnt="3" custFlipVert="1" custScaleX="120755" custScaleY="148526" custLinFactNeighborX="8215" custLinFactNeighborY="4278">
        <dgm:presLayoutVars>
          <dgm:bulletEnabled val="1"/>
        </dgm:presLayoutVars>
      </dgm:prSet>
      <dgm:spPr/>
    </dgm:pt>
    <dgm:pt modelId="{7A302C0F-2CB1-4B9B-89DE-519077871760}" type="pres">
      <dgm:prSet presAssocID="{6FFC750B-86FB-4368-87EA-1D2F4DCA20B8}" presName="spacing" presStyleCnt="0"/>
      <dgm:spPr/>
    </dgm:pt>
    <dgm:pt modelId="{83731B68-42FC-4A57-B617-4D6C437B8A26}" type="pres">
      <dgm:prSet presAssocID="{DF9D4CDC-F887-4EC3-8A2B-C5D863FB525F}" presName="composite" presStyleCnt="0"/>
      <dgm:spPr/>
    </dgm:pt>
    <dgm:pt modelId="{938667BE-BE84-4C3A-9838-49EA6C96AA1D}" type="pres">
      <dgm:prSet presAssocID="{DF9D4CDC-F887-4EC3-8A2B-C5D863FB525F}" presName="imgShp" presStyleLbl="fgImgPlace1" presStyleIdx="1" presStyleCnt="3" custScaleX="159506" custScaleY="149705" custLinFactNeighborX="-84430" custLinFactNeighborY="-20712"/>
      <dgm:spPr>
        <a:blipFill rotWithShape="1">
          <a:blip xmlns:r="http://schemas.openxmlformats.org/officeDocument/2006/relationships" r:embed="rId2"/>
          <a:stretch>
            <a:fillRect/>
          </a:stretch>
        </a:blipFill>
      </dgm:spPr>
    </dgm:pt>
    <dgm:pt modelId="{C3679276-0AE4-49D1-B0C4-55DD46810AA9}" type="pres">
      <dgm:prSet presAssocID="{DF9D4CDC-F887-4EC3-8A2B-C5D863FB525F}" presName="txShp" presStyleLbl="node1" presStyleIdx="1" presStyleCnt="3" custScaleX="121645" custScaleY="182453" custLinFactNeighborX="7435" custLinFactNeighborY="-16431">
        <dgm:presLayoutVars>
          <dgm:bulletEnabled val="1"/>
        </dgm:presLayoutVars>
      </dgm:prSet>
      <dgm:spPr/>
    </dgm:pt>
    <dgm:pt modelId="{90D28108-5F91-451E-85B6-061F0E40CBD3}" type="pres">
      <dgm:prSet presAssocID="{284F1DAB-D0B5-4C3E-BBF6-523E9B6B3331}" presName="spacing" presStyleCnt="0"/>
      <dgm:spPr/>
    </dgm:pt>
    <dgm:pt modelId="{48B7CB54-9DDD-4AF2-B3D2-72212A2CBE56}" type="pres">
      <dgm:prSet presAssocID="{DC9773BC-E154-48C5-BF23-39CC20EE2106}" presName="composite" presStyleCnt="0"/>
      <dgm:spPr/>
    </dgm:pt>
    <dgm:pt modelId="{4649AEA6-B86D-448F-A328-FE7458A10352}" type="pres">
      <dgm:prSet presAssocID="{DC9773BC-E154-48C5-BF23-39CC20EE2106}" presName="imgShp" presStyleLbl="fgImgPlace1" presStyleIdx="2" presStyleCnt="3" custScaleX="169646" custScaleY="159283" custLinFactNeighborX="-87121" custLinFactNeighborY="-3784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 modelId="{4298D454-B72C-4C6A-9EA8-DBBF154FD236}" type="pres">
      <dgm:prSet presAssocID="{DC9773BC-E154-48C5-BF23-39CC20EE2106}" presName="txShp" presStyleLbl="node1" presStyleIdx="2" presStyleCnt="3" custScaleX="119711" custScaleY="158398" custLinFactNeighborX="8196" custLinFactNeighborY="-30519">
        <dgm:presLayoutVars>
          <dgm:bulletEnabled val="1"/>
        </dgm:presLayoutVars>
      </dgm:prSet>
      <dgm:spPr/>
    </dgm:pt>
  </dgm:ptLst>
  <dgm:cxnLst>
    <dgm:cxn modelId="{104FED02-5147-4E27-96FF-78517F7AD235}" srcId="{39EB7D10-48BA-4A44-B6AB-4481B4A7E1C0}" destId="{DF9D4CDC-F887-4EC3-8A2B-C5D863FB525F}" srcOrd="1" destOrd="0" parTransId="{65B0642B-0283-4669-8887-7FEC811E6357}" sibTransId="{284F1DAB-D0B5-4C3E-BBF6-523E9B6B3331}"/>
    <dgm:cxn modelId="{A7F5E221-8940-4726-9139-05F86E02864D}" srcId="{39EB7D10-48BA-4A44-B6AB-4481B4A7E1C0}" destId="{DC9773BC-E154-48C5-BF23-39CC20EE2106}" srcOrd="2" destOrd="0" parTransId="{9EAD1B8D-0DE0-4A6A-82BB-EB4C25D57D6A}" sibTransId="{E3201B2F-18E8-4629-AB00-EB076C46F2F5}"/>
    <dgm:cxn modelId="{E541A83B-EBE6-464C-9971-43B7C9CF726E}" type="presOf" srcId="{DF9D4CDC-F887-4EC3-8A2B-C5D863FB525F}" destId="{C3679276-0AE4-49D1-B0C4-55DD46810AA9}" srcOrd="0" destOrd="0" presId="urn:microsoft.com/office/officeart/2005/8/layout/vList3"/>
    <dgm:cxn modelId="{41937A3F-2952-46B0-BA43-4B1161BBFA64}" srcId="{39EB7D10-48BA-4A44-B6AB-4481B4A7E1C0}" destId="{1F5878AF-B1D7-4F4B-BDBA-4866EFFD02F5}" srcOrd="0" destOrd="0" parTransId="{CB84DB47-F499-4C9C-BD27-7339A89C919E}" sibTransId="{6FFC750B-86FB-4368-87EA-1D2F4DCA20B8}"/>
    <dgm:cxn modelId="{2695795B-B6CC-4432-8C1C-56C04825AB11}" type="presOf" srcId="{1F5878AF-B1D7-4F4B-BDBA-4866EFFD02F5}" destId="{59359C87-EAA8-45AB-A7E7-6DC1F792B1A6}" srcOrd="0" destOrd="0" presId="urn:microsoft.com/office/officeart/2005/8/layout/vList3"/>
    <dgm:cxn modelId="{E16FDFC7-6ABC-4B64-947F-149B4DF3FF98}" type="presOf" srcId="{39EB7D10-48BA-4A44-B6AB-4481B4A7E1C0}" destId="{9DFA63BC-4C43-4E59-9347-E2A3ED5D72AA}" srcOrd="0" destOrd="0" presId="urn:microsoft.com/office/officeart/2005/8/layout/vList3"/>
    <dgm:cxn modelId="{C29F05D9-3754-442D-A45B-19ECB7D6B0D1}" type="presOf" srcId="{DC9773BC-E154-48C5-BF23-39CC20EE2106}" destId="{4298D454-B72C-4C6A-9EA8-DBBF154FD236}" srcOrd="0" destOrd="0" presId="urn:microsoft.com/office/officeart/2005/8/layout/vList3"/>
    <dgm:cxn modelId="{8EC70EF9-D168-4434-B134-2705AAEACB12}" type="presParOf" srcId="{9DFA63BC-4C43-4E59-9347-E2A3ED5D72AA}" destId="{D02E1158-681A-44DA-BFB4-ED074ECB52EA}" srcOrd="0" destOrd="0" presId="urn:microsoft.com/office/officeart/2005/8/layout/vList3"/>
    <dgm:cxn modelId="{C2337795-3703-4DF1-908B-A190B08A6A3F}" type="presParOf" srcId="{D02E1158-681A-44DA-BFB4-ED074ECB52EA}" destId="{8DAE5BCD-E876-4A5D-9217-2AE2623CE3F1}" srcOrd="0" destOrd="0" presId="urn:microsoft.com/office/officeart/2005/8/layout/vList3"/>
    <dgm:cxn modelId="{1F067725-253A-4DB5-9947-D9FC3629F1B5}" type="presParOf" srcId="{D02E1158-681A-44DA-BFB4-ED074ECB52EA}" destId="{59359C87-EAA8-45AB-A7E7-6DC1F792B1A6}" srcOrd="1" destOrd="0" presId="urn:microsoft.com/office/officeart/2005/8/layout/vList3"/>
    <dgm:cxn modelId="{520BC255-CC99-4760-B1B4-0D3A235DF203}" type="presParOf" srcId="{9DFA63BC-4C43-4E59-9347-E2A3ED5D72AA}" destId="{7A302C0F-2CB1-4B9B-89DE-519077871760}" srcOrd="1" destOrd="0" presId="urn:microsoft.com/office/officeart/2005/8/layout/vList3"/>
    <dgm:cxn modelId="{D7290309-EC7C-4EA4-B2A5-4C6C4531C6D7}" type="presParOf" srcId="{9DFA63BC-4C43-4E59-9347-E2A3ED5D72AA}" destId="{83731B68-42FC-4A57-B617-4D6C437B8A26}" srcOrd="2" destOrd="0" presId="urn:microsoft.com/office/officeart/2005/8/layout/vList3"/>
    <dgm:cxn modelId="{8045D31C-2088-4512-A731-3D623549E9F2}" type="presParOf" srcId="{83731B68-42FC-4A57-B617-4D6C437B8A26}" destId="{938667BE-BE84-4C3A-9838-49EA6C96AA1D}" srcOrd="0" destOrd="0" presId="urn:microsoft.com/office/officeart/2005/8/layout/vList3"/>
    <dgm:cxn modelId="{1F37FA18-61DA-418E-A312-E4843749AB23}" type="presParOf" srcId="{83731B68-42FC-4A57-B617-4D6C437B8A26}" destId="{C3679276-0AE4-49D1-B0C4-55DD46810AA9}" srcOrd="1" destOrd="0" presId="urn:microsoft.com/office/officeart/2005/8/layout/vList3"/>
    <dgm:cxn modelId="{5A8BC059-DE9C-400B-ABB3-E94B44E98134}" type="presParOf" srcId="{9DFA63BC-4C43-4E59-9347-E2A3ED5D72AA}" destId="{90D28108-5F91-451E-85B6-061F0E40CBD3}" srcOrd="3" destOrd="0" presId="urn:microsoft.com/office/officeart/2005/8/layout/vList3"/>
    <dgm:cxn modelId="{48125CBE-E2C9-4D40-B477-8AEEF2A53E78}" type="presParOf" srcId="{9DFA63BC-4C43-4E59-9347-E2A3ED5D72AA}" destId="{48B7CB54-9DDD-4AF2-B3D2-72212A2CBE56}" srcOrd="4" destOrd="0" presId="urn:microsoft.com/office/officeart/2005/8/layout/vList3"/>
    <dgm:cxn modelId="{7F59ACEF-25F8-4586-AA31-801BBB49F1BC}" type="presParOf" srcId="{48B7CB54-9DDD-4AF2-B3D2-72212A2CBE56}" destId="{4649AEA6-B86D-448F-A328-FE7458A10352}" srcOrd="0" destOrd="0" presId="urn:microsoft.com/office/officeart/2005/8/layout/vList3"/>
    <dgm:cxn modelId="{6002DF88-B207-4CCC-B17F-6F7EBF7349B7}" type="presParOf" srcId="{48B7CB54-9DDD-4AF2-B3D2-72212A2CBE56}" destId="{4298D454-B72C-4C6A-9EA8-DBBF154FD2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CB14C-76B1-4BA9-93C9-AADEED9DD47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IE"/>
        </a:p>
      </dgm:t>
    </dgm:pt>
    <dgm:pt modelId="{B3BFF00D-ADB7-4DE4-93C9-2A7D390FEE5C}">
      <dgm:prSet phldrT="[Text]" custT="1"/>
      <dgm:spPr/>
      <dgm:t>
        <a:bodyPr/>
        <a:lstStyle/>
        <a:p>
          <a:pPr>
            <a:buFont typeface="Arial" panose="020B0604020202020204" pitchFamily="34" charset="0"/>
            <a:buChar char="•"/>
          </a:pPr>
          <a:r>
            <a:rPr lang="en-US" sz="2400" b="1">
              <a:solidFill>
                <a:srgbClr val="FFC000"/>
              </a:solidFill>
            </a:rPr>
            <a:t>Technical: </a:t>
          </a:r>
          <a:r>
            <a:rPr lang="en-US" sz="2400" b="0"/>
            <a:t>compliance with the Description of the Action</a:t>
          </a:r>
          <a:endParaRPr lang="en-IE" sz="2400" b="0"/>
        </a:p>
      </dgm:t>
    </dgm:pt>
    <dgm:pt modelId="{7B4D7597-3619-4EAF-9C2B-105AABA25815}" type="parTrans" cxnId="{7EA3BAA1-A2B3-4592-A275-2819315D4488}">
      <dgm:prSet/>
      <dgm:spPr/>
      <dgm:t>
        <a:bodyPr/>
        <a:lstStyle/>
        <a:p>
          <a:endParaRPr lang="en-IE" sz="2400"/>
        </a:p>
      </dgm:t>
    </dgm:pt>
    <dgm:pt modelId="{A9ABCDB6-CB75-4D67-8179-7E16850EC24A}" type="sibTrans" cxnId="{7EA3BAA1-A2B3-4592-A275-2819315D4488}">
      <dgm:prSet/>
      <dgm:spPr/>
      <dgm:t>
        <a:bodyPr/>
        <a:lstStyle/>
        <a:p>
          <a:endParaRPr lang="en-IE" sz="2400"/>
        </a:p>
      </dgm:t>
    </dgm:pt>
    <dgm:pt modelId="{4957296E-C47C-4124-9173-2F2076DADCF1}">
      <dgm:prSet phldrT="[Text]" custT="1"/>
      <dgm:spPr/>
      <dgm:t>
        <a:bodyPr/>
        <a:lstStyle/>
        <a:p>
          <a:pPr>
            <a:buFont typeface="Arial" panose="020B0604020202020204" pitchFamily="34" charset="0"/>
            <a:buChar char="•"/>
          </a:pPr>
          <a:r>
            <a:rPr lang="en-US" sz="2400" b="1">
              <a:solidFill>
                <a:srgbClr val="FFC000"/>
              </a:solidFill>
            </a:rPr>
            <a:t>Financial: </a:t>
          </a:r>
          <a:r>
            <a:rPr lang="en-US" sz="2400" b="0"/>
            <a:t>compliance with the cost eligibility rules</a:t>
          </a:r>
          <a:endParaRPr lang="en-IE" sz="2400" b="0"/>
        </a:p>
      </dgm:t>
    </dgm:pt>
    <dgm:pt modelId="{AEBCCE99-8479-408A-ACF0-2FE7F77D1204}" type="parTrans" cxnId="{0A8ED012-858A-4D5D-AEFF-AF18541AC3A3}">
      <dgm:prSet/>
      <dgm:spPr/>
      <dgm:t>
        <a:bodyPr/>
        <a:lstStyle/>
        <a:p>
          <a:endParaRPr lang="en-IE" sz="2400"/>
        </a:p>
      </dgm:t>
    </dgm:pt>
    <dgm:pt modelId="{A91998BB-EC1A-47A0-ABD0-F6A719E6DE4C}" type="sibTrans" cxnId="{0A8ED012-858A-4D5D-AEFF-AF18541AC3A3}">
      <dgm:prSet/>
      <dgm:spPr/>
      <dgm:t>
        <a:bodyPr/>
        <a:lstStyle/>
        <a:p>
          <a:endParaRPr lang="en-IE" sz="2400"/>
        </a:p>
      </dgm:t>
    </dgm:pt>
    <dgm:pt modelId="{E91F1A98-38AB-4C42-8378-4BBEE29311C5}">
      <dgm:prSet phldrT="[Text]" custT="1"/>
      <dgm:spPr/>
      <dgm:t>
        <a:bodyPr/>
        <a:lstStyle/>
        <a:p>
          <a:pPr>
            <a:buFont typeface="Arial" panose="020B0604020202020204" pitchFamily="34" charset="0"/>
            <a:buChar char="•"/>
          </a:pPr>
          <a:r>
            <a:rPr lang="en-US" sz="2400" b="1">
              <a:solidFill>
                <a:srgbClr val="FFC000"/>
              </a:solidFill>
            </a:rPr>
            <a:t>Other</a:t>
          </a:r>
          <a:r>
            <a:rPr lang="en-US" sz="2400" b="0">
              <a:solidFill>
                <a:schemeClr val="bg1"/>
              </a:solidFill>
            </a:rPr>
            <a:t> </a:t>
          </a:r>
          <a:r>
            <a:rPr lang="en-US" sz="2400" b="1">
              <a:solidFill>
                <a:srgbClr val="FFC000"/>
              </a:solidFill>
            </a:rPr>
            <a:t>(non-financial) obligations:</a:t>
          </a:r>
          <a:r>
            <a:rPr lang="en-US" sz="2400" b="0">
              <a:solidFill>
                <a:schemeClr val="bg1"/>
              </a:solidFill>
            </a:rPr>
            <a:t> compliance with cross-cutting GA obligations</a:t>
          </a:r>
          <a:endParaRPr lang="en-IE" sz="2400" b="0">
            <a:solidFill>
              <a:schemeClr val="bg1"/>
            </a:solidFill>
          </a:endParaRPr>
        </a:p>
      </dgm:t>
    </dgm:pt>
    <dgm:pt modelId="{BA7BC7DF-1239-4F6E-B0BC-F4E1749F07A9}" type="parTrans" cxnId="{91655176-4D33-4AA4-8C5C-FD77ADAC31C2}">
      <dgm:prSet/>
      <dgm:spPr/>
      <dgm:t>
        <a:bodyPr/>
        <a:lstStyle/>
        <a:p>
          <a:endParaRPr lang="en-IE" sz="2400"/>
        </a:p>
      </dgm:t>
    </dgm:pt>
    <dgm:pt modelId="{7E33A737-C04F-4FF0-BE41-0A6172E54F44}" type="sibTrans" cxnId="{91655176-4D33-4AA4-8C5C-FD77ADAC31C2}">
      <dgm:prSet/>
      <dgm:spPr/>
      <dgm:t>
        <a:bodyPr/>
        <a:lstStyle/>
        <a:p>
          <a:endParaRPr lang="en-IE" sz="2400"/>
        </a:p>
      </dgm:t>
    </dgm:pt>
    <dgm:pt modelId="{4F406D53-0020-45AD-ABBA-32B46818EED2}" type="pres">
      <dgm:prSet presAssocID="{B46CB14C-76B1-4BA9-93C9-AADEED9DD470}" presName="linear" presStyleCnt="0">
        <dgm:presLayoutVars>
          <dgm:dir/>
          <dgm:animLvl val="lvl"/>
          <dgm:resizeHandles val="exact"/>
        </dgm:presLayoutVars>
      </dgm:prSet>
      <dgm:spPr/>
    </dgm:pt>
    <dgm:pt modelId="{B7DB8C8E-7BFF-4884-A925-59493DB8C71F}" type="pres">
      <dgm:prSet presAssocID="{B3BFF00D-ADB7-4DE4-93C9-2A7D390FEE5C}" presName="parentLin" presStyleCnt="0"/>
      <dgm:spPr/>
    </dgm:pt>
    <dgm:pt modelId="{4DB425A0-05EC-4BAB-9E69-AD3EE479BBD8}" type="pres">
      <dgm:prSet presAssocID="{B3BFF00D-ADB7-4DE4-93C9-2A7D390FEE5C}" presName="parentLeftMargin" presStyleLbl="node1" presStyleIdx="0" presStyleCnt="3"/>
      <dgm:spPr/>
    </dgm:pt>
    <dgm:pt modelId="{1FD9515C-00AB-4E6A-961D-6240E6C12ADA}" type="pres">
      <dgm:prSet presAssocID="{B3BFF00D-ADB7-4DE4-93C9-2A7D390FEE5C}" presName="parentText" presStyleLbl="node1" presStyleIdx="0" presStyleCnt="3">
        <dgm:presLayoutVars>
          <dgm:chMax val="0"/>
          <dgm:bulletEnabled val="1"/>
        </dgm:presLayoutVars>
      </dgm:prSet>
      <dgm:spPr/>
    </dgm:pt>
    <dgm:pt modelId="{E90A7D0A-7259-4D6F-8E3E-F2B78241E35E}" type="pres">
      <dgm:prSet presAssocID="{B3BFF00D-ADB7-4DE4-93C9-2A7D390FEE5C}" presName="negativeSpace" presStyleCnt="0"/>
      <dgm:spPr/>
    </dgm:pt>
    <dgm:pt modelId="{15F8A963-B7AC-45B3-A6B0-E93B60B50D96}" type="pres">
      <dgm:prSet presAssocID="{B3BFF00D-ADB7-4DE4-93C9-2A7D390FEE5C}" presName="childText" presStyleLbl="conFgAcc1" presStyleIdx="0" presStyleCnt="3">
        <dgm:presLayoutVars>
          <dgm:bulletEnabled val="1"/>
        </dgm:presLayoutVars>
      </dgm:prSet>
      <dgm:spPr/>
    </dgm:pt>
    <dgm:pt modelId="{D0B5FFBD-A8A0-463F-A265-8157BFA9721A}" type="pres">
      <dgm:prSet presAssocID="{A9ABCDB6-CB75-4D67-8179-7E16850EC24A}" presName="spaceBetweenRectangles" presStyleCnt="0"/>
      <dgm:spPr/>
    </dgm:pt>
    <dgm:pt modelId="{FB4B51D6-4BE8-4659-8377-CBEACAA0CFEE}" type="pres">
      <dgm:prSet presAssocID="{4957296E-C47C-4124-9173-2F2076DADCF1}" presName="parentLin" presStyleCnt="0"/>
      <dgm:spPr/>
    </dgm:pt>
    <dgm:pt modelId="{CA69AE10-C166-40C1-BBD0-48C5F3BC3FC8}" type="pres">
      <dgm:prSet presAssocID="{4957296E-C47C-4124-9173-2F2076DADCF1}" presName="parentLeftMargin" presStyleLbl="node1" presStyleIdx="0" presStyleCnt="3"/>
      <dgm:spPr/>
    </dgm:pt>
    <dgm:pt modelId="{583E0E34-2E1C-41AD-BCB1-049501F46A5C}" type="pres">
      <dgm:prSet presAssocID="{4957296E-C47C-4124-9173-2F2076DADCF1}" presName="parentText" presStyleLbl="node1" presStyleIdx="1" presStyleCnt="3">
        <dgm:presLayoutVars>
          <dgm:chMax val="0"/>
          <dgm:bulletEnabled val="1"/>
        </dgm:presLayoutVars>
      </dgm:prSet>
      <dgm:spPr/>
    </dgm:pt>
    <dgm:pt modelId="{E3B0DCC5-D3B5-4266-A444-F465B03E7126}" type="pres">
      <dgm:prSet presAssocID="{4957296E-C47C-4124-9173-2F2076DADCF1}" presName="negativeSpace" presStyleCnt="0"/>
      <dgm:spPr/>
    </dgm:pt>
    <dgm:pt modelId="{7B77FD27-8853-4445-8988-2EC90F05BB4F}" type="pres">
      <dgm:prSet presAssocID="{4957296E-C47C-4124-9173-2F2076DADCF1}" presName="childText" presStyleLbl="conFgAcc1" presStyleIdx="1" presStyleCnt="3">
        <dgm:presLayoutVars>
          <dgm:bulletEnabled val="1"/>
        </dgm:presLayoutVars>
      </dgm:prSet>
      <dgm:spPr/>
    </dgm:pt>
    <dgm:pt modelId="{783FB44F-5B2F-4B72-988D-61CF5AE93DE4}" type="pres">
      <dgm:prSet presAssocID="{A91998BB-EC1A-47A0-ABD0-F6A719E6DE4C}" presName="spaceBetweenRectangles" presStyleCnt="0"/>
      <dgm:spPr/>
    </dgm:pt>
    <dgm:pt modelId="{A875AC4D-3F35-42F6-99D7-768CFDE0A91C}" type="pres">
      <dgm:prSet presAssocID="{E91F1A98-38AB-4C42-8378-4BBEE29311C5}" presName="parentLin" presStyleCnt="0"/>
      <dgm:spPr/>
    </dgm:pt>
    <dgm:pt modelId="{F40D1A36-DE90-4471-81A9-F885CA84C46A}" type="pres">
      <dgm:prSet presAssocID="{E91F1A98-38AB-4C42-8378-4BBEE29311C5}" presName="parentLeftMargin" presStyleLbl="node1" presStyleIdx="1" presStyleCnt="3"/>
      <dgm:spPr/>
    </dgm:pt>
    <dgm:pt modelId="{E7AF297E-C040-41CB-8AB5-1091C1BDE7AA}" type="pres">
      <dgm:prSet presAssocID="{E91F1A98-38AB-4C42-8378-4BBEE29311C5}" presName="parentText" presStyleLbl="node1" presStyleIdx="2" presStyleCnt="3">
        <dgm:presLayoutVars>
          <dgm:chMax val="0"/>
          <dgm:bulletEnabled val="1"/>
        </dgm:presLayoutVars>
      </dgm:prSet>
      <dgm:spPr/>
    </dgm:pt>
    <dgm:pt modelId="{65480F34-6968-465B-847D-DD5F044F4A94}" type="pres">
      <dgm:prSet presAssocID="{E91F1A98-38AB-4C42-8378-4BBEE29311C5}" presName="negativeSpace" presStyleCnt="0"/>
      <dgm:spPr/>
    </dgm:pt>
    <dgm:pt modelId="{5A614EC1-3062-42CE-8FA3-EBB8A42526E2}" type="pres">
      <dgm:prSet presAssocID="{E91F1A98-38AB-4C42-8378-4BBEE29311C5}" presName="childText" presStyleLbl="conFgAcc1" presStyleIdx="2" presStyleCnt="3">
        <dgm:presLayoutVars>
          <dgm:bulletEnabled val="1"/>
        </dgm:presLayoutVars>
      </dgm:prSet>
      <dgm:spPr/>
    </dgm:pt>
  </dgm:ptLst>
  <dgm:cxnLst>
    <dgm:cxn modelId="{5AA57C0A-AE00-4633-9441-87E68D6532AA}" type="presOf" srcId="{E91F1A98-38AB-4C42-8378-4BBEE29311C5}" destId="{E7AF297E-C040-41CB-8AB5-1091C1BDE7AA}" srcOrd="1" destOrd="0" presId="urn:microsoft.com/office/officeart/2005/8/layout/list1"/>
    <dgm:cxn modelId="{0A8ED012-858A-4D5D-AEFF-AF18541AC3A3}" srcId="{B46CB14C-76B1-4BA9-93C9-AADEED9DD470}" destId="{4957296E-C47C-4124-9173-2F2076DADCF1}" srcOrd="1" destOrd="0" parTransId="{AEBCCE99-8479-408A-ACF0-2FE7F77D1204}" sibTransId="{A91998BB-EC1A-47A0-ABD0-F6A719E6DE4C}"/>
    <dgm:cxn modelId="{737EF11E-CA01-4D0E-9AA1-994A6985EB76}" type="presOf" srcId="{4957296E-C47C-4124-9173-2F2076DADCF1}" destId="{583E0E34-2E1C-41AD-BCB1-049501F46A5C}" srcOrd="1" destOrd="0" presId="urn:microsoft.com/office/officeart/2005/8/layout/list1"/>
    <dgm:cxn modelId="{1EE08628-21E2-4244-AEA3-E076B8E3BBDA}" type="presOf" srcId="{B3BFF00D-ADB7-4DE4-93C9-2A7D390FEE5C}" destId="{1FD9515C-00AB-4E6A-961D-6240E6C12ADA}" srcOrd="1" destOrd="0" presId="urn:microsoft.com/office/officeart/2005/8/layout/list1"/>
    <dgm:cxn modelId="{D462F85B-4E14-4150-9F32-67BCCB605A3C}" type="presOf" srcId="{4957296E-C47C-4124-9173-2F2076DADCF1}" destId="{CA69AE10-C166-40C1-BBD0-48C5F3BC3FC8}" srcOrd="0" destOrd="0" presId="urn:microsoft.com/office/officeart/2005/8/layout/list1"/>
    <dgm:cxn modelId="{91655176-4D33-4AA4-8C5C-FD77ADAC31C2}" srcId="{B46CB14C-76B1-4BA9-93C9-AADEED9DD470}" destId="{E91F1A98-38AB-4C42-8378-4BBEE29311C5}" srcOrd="2" destOrd="0" parTransId="{BA7BC7DF-1239-4F6E-B0BC-F4E1749F07A9}" sibTransId="{7E33A737-C04F-4FF0-BE41-0A6172E54F44}"/>
    <dgm:cxn modelId="{FD72BF95-14D9-4AD2-80C3-96EDDE00B915}" type="presOf" srcId="{B3BFF00D-ADB7-4DE4-93C9-2A7D390FEE5C}" destId="{4DB425A0-05EC-4BAB-9E69-AD3EE479BBD8}" srcOrd="0" destOrd="0" presId="urn:microsoft.com/office/officeart/2005/8/layout/list1"/>
    <dgm:cxn modelId="{7EA3BAA1-A2B3-4592-A275-2819315D4488}" srcId="{B46CB14C-76B1-4BA9-93C9-AADEED9DD470}" destId="{B3BFF00D-ADB7-4DE4-93C9-2A7D390FEE5C}" srcOrd="0" destOrd="0" parTransId="{7B4D7597-3619-4EAF-9C2B-105AABA25815}" sibTransId="{A9ABCDB6-CB75-4D67-8179-7E16850EC24A}"/>
    <dgm:cxn modelId="{7F7023DC-886C-43F7-BB1D-628E306110AB}" type="presOf" srcId="{E91F1A98-38AB-4C42-8378-4BBEE29311C5}" destId="{F40D1A36-DE90-4471-81A9-F885CA84C46A}" srcOrd="0" destOrd="0" presId="urn:microsoft.com/office/officeart/2005/8/layout/list1"/>
    <dgm:cxn modelId="{75F395DF-65B4-4248-8853-C51E200C5405}" type="presOf" srcId="{B46CB14C-76B1-4BA9-93C9-AADEED9DD470}" destId="{4F406D53-0020-45AD-ABBA-32B46818EED2}" srcOrd="0" destOrd="0" presId="urn:microsoft.com/office/officeart/2005/8/layout/list1"/>
    <dgm:cxn modelId="{AE5CA3DF-F90D-40E2-AB95-40EC4EA3E1A7}" type="presParOf" srcId="{4F406D53-0020-45AD-ABBA-32B46818EED2}" destId="{B7DB8C8E-7BFF-4884-A925-59493DB8C71F}" srcOrd="0" destOrd="0" presId="urn:microsoft.com/office/officeart/2005/8/layout/list1"/>
    <dgm:cxn modelId="{8F982415-3990-47A7-9AC6-D5420F9D0331}" type="presParOf" srcId="{B7DB8C8E-7BFF-4884-A925-59493DB8C71F}" destId="{4DB425A0-05EC-4BAB-9E69-AD3EE479BBD8}" srcOrd="0" destOrd="0" presId="urn:microsoft.com/office/officeart/2005/8/layout/list1"/>
    <dgm:cxn modelId="{F447011A-0C8B-4A48-BE6B-BB4720F308DF}" type="presParOf" srcId="{B7DB8C8E-7BFF-4884-A925-59493DB8C71F}" destId="{1FD9515C-00AB-4E6A-961D-6240E6C12ADA}" srcOrd="1" destOrd="0" presId="urn:microsoft.com/office/officeart/2005/8/layout/list1"/>
    <dgm:cxn modelId="{DBBD36B2-CD20-4846-8C83-99634684BB5C}" type="presParOf" srcId="{4F406D53-0020-45AD-ABBA-32B46818EED2}" destId="{E90A7D0A-7259-4D6F-8E3E-F2B78241E35E}" srcOrd="1" destOrd="0" presId="urn:microsoft.com/office/officeart/2005/8/layout/list1"/>
    <dgm:cxn modelId="{D528D5CA-59CB-4D29-BEA8-1F09BE299B79}" type="presParOf" srcId="{4F406D53-0020-45AD-ABBA-32B46818EED2}" destId="{15F8A963-B7AC-45B3-A6B0-E93B60B50D96}" srcOrd="2" destOrd="0" presId="urn:microsoft.com/office/officeart/2005/8/layout/list1"/>
    <dgm:cxn modelId="{643ADB74-13A4-4569-9BAE-3CE56C9F55C9}" type="presParOf" srcId="{4F406D53-0020-45AD-ABBA-32B46818EED2}" destId="{D0B5FFBD-A8A0-463F-A265-8157BFA9721A}" srcOrd="3" destOrd="0" presId="urn:microsoft.com/office/officeart/2005/8/layout/list1"/>
    <dgm:cxn modelId="{1A13CE91-AF16-4F8F-89A1-EAD169C87A70}" type="presParOf" srcId="{4F406D53-0020-45AD-ABBA-32B46818EED2}" destId="{FB4B51D6-4BE8-4659-8377-CBEACAA0CFEE}" srcOrd="4" destOrd="0" presId="urn:microsoft.com/office/officeart/2005/8/layout/list1"/>
    <dgm:cxn modelId="{83776E95-0019-49A3-8126-C790C8898C50}" type="presParOf" srcId="{FB4B51D6-4BE8-4659-8377-CBEACAA0CFEE}" destId="{CA69AE10-C166-40C1-BBD0-48C5F3BC3FC8}" srcOrd="0" destOrd="0" presId="urn:microsoft.com/office/officeart/2005/8/layout/list1"/>
    <dgm:cxn modelId="{1DD585E5-3B2E-4D4C-B10C-DA78846B1D1E}" type="presParOf" srcId="{FB4B51D6-4BE8-4659-8377-CBEACAA0CFEE}" destId="{583E0E34-2E1C-41AD-BCB1-049501F46A5C}" srcOrd="1" destOrd="0" presId="urn:microsoft.com/office/officeart/2005/8/layout/list1"/>
    <dgm:cxn modelId="{856A349D-E383-4CCF-88C2-C98BB5F1C68A}" type="presParOf" srcId="{4F406D53-0020-45AD-ABBA-32B46818EED2}" destId="{E3B0DCC5-D3B5-4266-A444-F465B03E7126}" srcOrd="5" destOrd="0" presId="urn:microsoft.com/office/officeart/2005/8/layout/list1"/>
    <dgm:cxn modelId="{4C2CE2A1-0B2F-42A8-88B8-57A97ED8F596}" type="presParOf" srcId="{4F406D53-0020-45AD-ABBA-32B46818EED2}" destId="{7B77FD27-8853-4445-8988-2EC90F05BB4F}" srcOrd="6" destOrd="0" presId="urn:microsoft.com/office/officeart/2005/8/layout/list1"/>
    <dgm:cxn modelId="{DDF1DD5E-A398-4CED-9773-935C821E107D}" type="presParOf" srcId="{4F406D53-0020-45AD-ABBA-32B46818EED2}" destId="{783FB44F-5B2F-4B72-988D-61CF5AE93DE4}" srcOrd="7" destOrd="0" presId="urn:microsoft.com/office/officeart/2005/8/layout/list1"/>
    <dgm:cxn modelId="{D1FF927B-117F-401F-8D17-3325F8436C62}" type="presParOf" srcId="{4F406D53-0020-45AD-ABBA-32B46818EED2}" destId="{A875AC4D-3F35-42F6-99D7-768CFDE0A91C}" srcOrd="8" destOrd="0" presId="urn:microsoft.com/office/officeart/2005/8/layout/list1"/>
    <dgm:cxn modelId="{F665AC4C-9669-4469-BA09-20A3EC6A10AB}" type="presParOf" srcId="{A875AC4D-3F35-42F6-99D7-768CFDE0A91C}" destId="{F40D1A36-DE90-4471-81A9-F885CA84C46A}" srcOrd="0" destOrd="0" presId="urn:microsoft.com/office/officeart/2005/8/layout/list1"/>
    <dgm:cxn modelId="{7B9BDA37-C9BD-4ED9-8D3D-F25AE7E5CDFC}" type="presParOf" srcId="{A875AC4D-3F35-42F6-99D7-768CFDE0A91C}" destId="{E7AF297E-C040-41CB-8AB5-1091C1BDE7AA}" srcOrd="1" destOrd="0" presId="urn:microsoft.com/office/officeart/2005/8/layout/list1"/>
    <dgm:cxn modelId="{0BF19667-309A-41F9-871D-874B53D95D8A}" type="presParOf" srcId="{4F406D53-0020-45AD-ABBA-32B46818EED2}" destId="{65480F34-6968-465B-847D-DD5F044F4A94}" srcOrd="9" destOrd="0" presId="urn:microsoft.com/office/officeart/2005/8/layout/list1"/>
    <dgm:cxn modelId="{02A8EB50-4E19-41F1-8A9B-894E3795E4BB}" type="presParOf" srcId="{4F406D53-0020-45AD-ABBA-32B46818EED2}" destId="{5A614EC1-3062-42CE-8FA3-EBB8A42526E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D33FC9-5B03-4EE8-9E42-E75431E44F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GB"/>
        </a:p>
      </dgm:t>
    </dgm:pt>
    <dgm:pt modelId="{091A0CE0-655C-4E1F-85E5-53B4209C6707}">
      <dgm:prSet/>
      <dgm:spPr>
        <a:solidFill>
          <a:schemeClr val="tx2"/>
        </a:solidFill>
      </dgm:spPr>
      <dgm:t>
        <a:bodyPr/>
        <a:lstStyle/>
        <a:p>
          <a:pPr rtl="0"/>
          <a:r>
            <a:rPr lang="en-GB" b="1"/>
            <a:t>WHEN</a:t>
          </a:r>
        </a:p>
        <a:p>
          <a:pPr rtl="0"/>
          <a:r>
            <a:rPr lang="en-GB" b="0"/>
            <a:t>60 days after reporting period end</a:t>
          </a:r>
        </a:p>
      </dgm:t>
    </dgm:pt>
    <dgm:pt modelId="{59A296F4-395C-4DC5-B786-A4CEC973119E}" type="parTrans" cxnId="{64FBBC3E-A2C4-4C46-9C4A-385C463AAF39}">
      <dgm:prSet/>
      <dgm:spPr/>
      <dgm:t>
        <a:bodyPr/>
        <a:lstStyle/>
        <a:p>
          <a:endParaRPr lang="en-GB"/>
        </a:p>
      </dgm:t>
    </dgm:pt>
    <dgm:pt modelId="{40D34AFE-168D-4E5D-A3B6-BAD58F7CD9F3}" type="sibTrans" cxnId="{64FBBC3E-A2C4-4C46-9C4A-385C463AAF39}">
      <dgm:prSet/>
      <dgm:spPr/>
      <dgm:t>
        <a:bodyPr/>
        <a:lstStyle/>
        <a:p>
          <a:endParaRPr lang="en-GB"/>
        </a:p>
      </dgm:t>
    </dgm:pt>
    <dgm:pt modelId="{C284345D-2CCD-422A-97EF-E090DA4830C6}">
      <dgm:prSet/>
      <dgm:spPr>
        <a:solidFill>
          <a:srgbClr val="FFC000"/>
        </a:solidFill>
      </dgm:spPr>
      <dgm:t>
        <a:bodyPr/>
        <a:lstStyle/>
        <a:p>
          <a:pPr rtl="0"/>
          <a:r>
            <a:rPr lang="fr-BE" b="1">
              <a:solidFill>
                <a:srgbClr val="004494"/>
              </a:solidFill>
            </a:rPr>
            <a:t>WHAT</a:t>
          </a:r>
          <a:r>
            <a:rPr lang="en-GB" b="1">
              <a:solidFill>
                <a:srgbClr val="004494"/>
              </a:solidFill>
            </a:rPr>
            <a:t> </a:t>
          </a:r>
        </a:p>
        <a:p>
          <a:pPr rtl="0"/>
          <a:r>
            <a:rPr lang="en-GB" b="1">
              <a:solidFill>
                <a:srgbClr val="004494"/>
              </a:solidFill>
            </a:rPr>
            <a:t>Periodic Report</a:t>
          </a:r>
          <a:endParaRPr lang="en-GB">
            <a:solidFill>
              <a:srgbClr val="004494"/>
            </a:solidFill>
          </a:endParaRPr>
        </a:p>
      </dgm:t>
    </dgm:pt>
    <dgm:pt modelId="{C7F1C62F-A5BD-47EF-BDF5-EF57B406F998}" type="parTrans" cxnId="{EF834A58-C85F-444E-AA90-378E96D7C648}">
      <dgm:prSet/>
      <dgm:spPr/>
      <dgm:t>
        <a:bodyPr/>
        <a:lstStyle/>
        <a:p>
          <a:endParaRPr lang="en-GB"/>
        </a:p>
      </dgm:t>
    </dgm:pt>
    <dgm:pt modelId="{5401A59D-6CCF-43CD-9459-A5E4049D37F5}" type="sibTrans" cxnId="{EF834A58-C85F-444E-AA90-378E96D7C648}">
      <dgm:prSet/>
      <dgm:spPr/>
      <dgm:t>
        <a:bodyPr/>
        <a:lstStyle/>
        <a:p>
          <a:endParaRPr lang="en-GB"/>
        </a:p>
      </dgm:t>
    </dgm:pt>
    <dgm:pt modelId="{53670165-10CA-4AC1-90B8-1762B922CB54}">
      <dgm:prSet/>
      <dgm:spPr>
        <a:solidFill>
          <a:schemeClr val="tx2"/>
        </a:solidFill>
      </dgm:spPr>
      <dgm:t>
        <a:bodyPr/>
        <a:lstStyle/>
        <a:p>
          <a:pPr rtl="0"/>
          <a:r>
            <a:rPr lang="en-GB" b="1"/>
            <a:t>HOW </a:t>
          </a:r>
        </a:p>
        <a:p>
          <a:pPr rtl="0"/>
          <a:r>
            <a:rPr lang="en-GB"/>
            <a:t>via Portal</a:t>
          </a:r>
        </a:p>
      </dgm:t>
    </dgm:pt>
    <dgm:pt modelId="{1430C15A-50D1-4E91-A3BA-374F5509BE27}" type="parTrans" cxnId="{43936778-F099-42CB-9933-BA78BDC202E8}">
      <dgm:prSet/>
      <dgm:spPr/>
      <dgm:t>
        <a:bodyPr/>
        <a:lstStyle/>
        <a:p>
          <a:endParaRPr lang="en-GB"/>
        </a:p>
      </dgm:t>
    </dgm:pt>
    <dgm:pt modelId="{C546D926-4644-46B7-AC65-365D7B694A39}" type="sibTrans" cxnId="{43936778-F099-42CB-9933-BA78BDC202E8}">
      <dgm:prSet/>
      <dgm:spPr/>
      <dgm:t>
        <a:bodyPr/>
        <a:lstStyle/>
        <a:p>
          <a:endParaRPr lang="en-GB"/>
        </a:p>
      </dgm:t>
    </dgm:pt>
    <dgm:pt modelId="{2C1F7AC2-05DC-4594-851B-1B035749F0E1}">
      <dgm:prSet custT="1"/>
      <dgm:spPr>
        <a:solidFill>
          <a:srgbClr val="004494">
            <a:alpha val="90000"/>
          </a:srgbClr>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rPr>
            <a:t>(1) Technical report</a:t>
          </a:r>
        </a:p>
        <a:p>
          <a:pPr marL="0" indent="0" algn="ctr" defTabSz="914400">
            <a:lnSpc>
              <a:spcPct val="100000"/>
            </a:lnSpc>
            <a:spcBef>
              <a:spcPts val="0"/>
            </a:spcBef>
            <a:spcAft>
              <a:spcPts val="0"/>
            </a:spcAft>
            <a:buNone/>
          </a:pPr>
          <a:r>
            <a:rPr lang="en-GB" altLang="en-US" sz="1400" i="0" kern="1200">
              <a:solidFill>
                <a:schemeClr val="bg1"/>
              </a:solidFill>
              <a:cs typeface="Arial" charset="0"/>
            </a:rPr>
            <a:t>By Coordinator with contributions from Consortium</a:t>
          </a:r>
        </a:p>
        <a:p>
          <a:pPr marL="0" indent="0" algn="ctr" defTabSz="914400">
            <a:lnSpc>
              <a:spcPct val="100000"/>
            </a:lnSpc>
            <a:spcBef>
              <a:spcPts val="0"/>
            </a:spcBef>
            <a:spcAft>
              <a:spcPts val="0"/>
            </a:spcAft>
            <a:buNone/>
          </a:pPr>
          <a:r>
            <a:rPr lang="en-GB" sz="1400" i="0" kern="1200" noProof="0">
              <a:solidFill>
                <a:srgbClr val="FFFFFF"/>
              </a:solidFill>
              <a:latin typeface="Arial"/>
              <a:ea typeface="+mn-ea"/>
              <a:cs typeface="Arial" charset="0"/>
            </a:rPr>
            <a:t>Part A: structured tables with project information, generated automatically from Continuous Reporting</a:t>
          </a:r>
        </a:p>
        <a:p>
          <a:pPr marL="0" indent="0" algn="ctr" defTabSz="914400">
            <a:lnSpc>
              <a:spcPct val="100000"/>
            </a:lnSpc>
            <a:spcBef>
              <a:spcPts val="0"/>
            </a:spcBef>
            <a:spcAft>
              <a:spcPts val="0"/>
            </a:spcAft>
            <a:buClr>
              <a:srgbClr val="004494"/>
            </a:buClr>
            <a:buSzTx/>
            <a:buFont typeface="Arial" panose="020B0604020202020204" pitchFamily="34" charset="0"/>
            <a:buChar char="•"/>
          </a:pPr>
          <a:r>
            <a:rPr lang="en-GB" sz="1400" i="0" kern="1200" noProof="0">
              <a:solidFill>
                <a:srgbClr val="FFFFFF"/>
              </a:solidFill>
              <a:latin typeface="Arial"/>
              <a:ea typeface="+mn-ea"/>
              <a:cs typeface="Arial" charset="0"/>
            </a:rPr>
            <a:t>Part B: narrative description of the work carried out during the reporting period (uploaded as PDF)</a:t>
          </a:r>
          <a:endParaRPr lang="en-GB" altLang="en-US" sz="1400" i="0" kern="1200">
            <a:solidFill>
              <a:srgbClr val="FFFFFF"/>
            </a:solidFill>
            <a:latin typeface="Arial"/>
            <a:ea typeface="+mn-ea"/>
            <a:cs typeface="Arial"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u="sng" kern="120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u="none" kern="1200">
              <a:solidFill>
                <a:schemeClr val="bg1"/>
              </a:solidFill>
            </a:rPr>
            <a:t>(2) Financial report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bg1"/>
              </a:solidFill>
            </a:rPr>
            <a:t>Individual Financial Statement for each Beneficiary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bg1"/>
              </a:solidFill>
            </a:rPr>
            <a:t>Explanation of the Use of Resources and information on subcontracting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bg1"/>
              </a:solidFill>
            </a:rPr>
            <a:t>Certificates on the Financial Statements (CFS)*</a:t>
          </a:r>
          <a:endParaRPr lang="en-GB" sz="1400" b="0" kern="1200">
            <a:solidFill>
              <a:schemeClr val="bg1"/>
            </a:solidFill>
          </a:endParaRPr>
        </a:p>
      </dgm:t>
    </dgm:pt>
    <dgm:pt modelId="{AD61FE4B-D18D-4D8B-A378-FEACF0405212}" type="sibTrans" cxnId="{6CE29E27-7A4A-4B94-A953-D2FD209A70FA}">
      <dgm:prSet/>
      <dgm:spPr/>
      <dgm:t>
        <a:bodyPr/>
        <a:lstStyle/>
        <a:p>
          <a:endParaRPr lang="en-GB"/>
        </a:p>
      </dgm:t>
    </dgm:pt>
    <dgm:pt modelId="{260E297D-237B-45DF-A335-D0C9068E415A}" type="parTrans" cxnId="{6CE29E27-7A4A-4B94-A953-D2FD209A70FA}">
      <dgm:prSet/>
      <dgm:spPr>
        <a:ln>
          <a:solidFill>
            <a:schemeClr val="bg1"/>
          </a:solidFill>
        </a:ln>
      </dgm:spPr>
      <dgm:t>
        <a:bodyPr/>
        <a:lstStyle/>
        <a:p>
          <a:endParaRPr lang="en-GB"/>
        </a:p>
      </dgm:t>
    </dgm:pt>
    <dgm:pt modelId="{6C0CC036-A363-4BCF-A10E-20BA891D13BB}">
      <dgm:prSet/>
      <dgm:spPr>
        <a:solidFill>
          <a:srgbClr val="004494">
            <a:alpha val="90000"/>
          </a:srgbClr>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a:p>
      </dgm:t>
    </dgm:pt>
    <dgm:pt modelId="{3B2DC25A-8E4C-4102-AEF3-26A0BE11164D}" type="sibTrans" cxnId="{5F408436-9077-46F9-A809-E560EF611EA7}">
      <dgm:prSet/>
      <dgm:spPr/>
      <dgm:t>
        <a:bodyPr/>
        <a:lstStyle/>
        <a:p>
          <a:endParaRPr lang="en-GB"/>
        </a:p>
      </dgm:t>
    </dgm:pt>
    <dgm:pt modelId="{8A61367A-06A4-4EA2-8A48-FA1256A15E42}" type="parTrans" cxnId="{5F408436-9077-46F9-A809-E560EF611EA7}">
      <dgm:prSet/>
      <dgm:spPr/>
      <dgm:t>
        <a:bodyPr/>
        <a:lstStyle/>
        <a:p>
          <a:endParaRPr lang="en-GB"/>
        </a:p>
      </dgm:t>
    </dgm:pt>
    <dgm:pt modelId="{5841593E-545A-4D1B-8E66-8A3E821717C2}" type="pres">
      <dgm:prSet presAssocID="{63D33FC9-5B03-4EE8-9E42-E75431E44FED}" presName="diagram" presStyleCnt="0">
        <dgm:presLayoutVars>
          <dgm:chPref val="1"/>
          <dgm:dir/>
          <dgm:animOne val="branch"/>
          <dgm:animLvl val="lvl"/>
          <dgm:resizeHandles/>
        </dgm:presLayoutVars>
      </dgm:prSet>
      <dgm:spPr/>
    </dgm:pt>
    <dgm:pt modelId="{A776FA26-A549-4D57-9F5B-1CB8BD5601DF}" type="pres">
      <dgm:prSet presAssocID="{091A0CE0-655C-4E1F-85E5-53B4209C6707}" presName="root" presStyleCnt="0"/>
      <dgm:spPr/>
    </dgm:pt>
    <dgm:pt modelId="{BEE8292E-5BCF-40FB-B0FF-589F4204B708}" type="pres">
      <dgm:prSet presAssocID="{091A0CE0-655C-4E1F-85E5-53B4209C6707}" presName="rootComposite" presStyleCnt="0"/>
      <dgm:spPr/>
    </dgm:pt>
    <dgm:pt modelId="{9B619730-608C-4D24-8081-F0C333A341EE}" type="pres">
      <dgm:prSet presAssocID="{091A0CE0-655C-4E1F-85E5-53B4209C6707}" presName="rootText" presStyleLbl="node1" presStyleIdx="0" presStyleCnt="3" custScaleX="116744" custScaleY="136267" custLinFactNeighborX="9158" custLinFactNeighborY="-67542"/>
      <dgm:spPr/>
    </dgm:pt>
    <dgm:pt modelId="{6034E677-16B0-4F73-853A-123B23B12C3F}" type="pres">
      <dgm:prSet presAssocID="{091A0CE0-655C-4E1F-85E5-53B4209C6707}" presName="rootConnector" presStyleLbl="node1" presStyleIdx="0" presStyleCnt="3"/>
      <dgm:spPr/>
    </dgm:pt>
    <dgm:pt modelId="{F1175CCC-D1AB-4656-9C6A-B96F85999A64}" type="pres">
      <dgm:prSet presAssocID="{091A0CE0-655C-4E1F-85E5-53B4209C6707}" presName="childShape" presStyleCnt="0"/>
      <dgm:spPr/>
    </dgm:pt>
    <dgm:pt modelId="{4F3B4E0B-637C-4D29-A1BB-6CBBF066435F}" type="pres">
      <dgm:prSet presAssocID="{C284345D-2CCD-422A-97EF-E090DA4830C6}" presName="root" presStyleCnt="0"/>
      <dgm:spPr/>
    </dgm:pt>
    <dgm:pt modelId="{2EA206CA-868C-47F0-B17A-FF70FC06091C}" type="pres">
      <dgm:prSet presAssocID="{C284345D-2CCD-422A-97EF-E090DA4830C6}" presName="rootComposite" presStyleCnt="0"/>
      <dgm:spPr/>
    </dgm:pt>
    <dgm:pt modelId="{9D162703-72A4-434D-A184-09A1A40082BC}" type="pres">
      <dgm:prSet presAssocID="{C284345D-2CCD-422A-97EF-E090DA4830C6}" presName="rootText" presStyleLbl="node1" presStyleIdx="1" presStyleCnt="3" custScaleX="114845" custScaleY="137190" custLinFactNeighborX="69188" custLinFactNeighborY="-66579"/>
      <dgm:spPr/>
    </dgm:pt>
    <dgm:pt modelId="{099DB0BA-22E3-4D1B-BD6D-02B102E3458D}" type="pres">
      <dgm:prSet presAssocID="{C284345D-2CCD-422A-97EF-E090DA4830C6}" presName="rootConnector" presStyleLbl="node1" presStyleIdx="1" presStyleCnt="3"/>
      <dgm:spPr/>
    </dgm:pt>
    <dgm:pt modelId="{D8D8219F-8DE4-49CD-9E92-A16CFD366391}" type="pres">
      <dgm:prSet presAssocID="{C284345D-2CCD-422A-97EF-E090DA4830C6}" presName="childShape" presStyleCnt="0"/>
      <dgm:spPr/>
    </dgm:pt>
    <dgm:pt modelId="{486D459D-7BE6-488F-A2DF-1578E0480AF5}" type="pres">
      <dgm:prSet presAssocID="{260E297D-237B-45DF-A335-D0C9068E415A}" presName="Name13" presStyleLbl="parChTrans1D2" presStyleIdx="0" presStyleCnt="1"/>
      <dgm:spPr/>
    </dgm:pt>
    <dgm:pt modelId="{34832609-D6CE-4EBB-9977-24A266AE8072}" type="pres">
      <dgm:prSet presAssocID="{2C1F7AC2-05DC-4594-851B-1B035749F0E1}" presName="childText" presStyleLbl="bgAcc1" presStyleIdx="0" presStyleCnt="1" custScaleX="510167" custScaleY="437109" custLinFactX="-14796" custLinFactNeighborX="-100000" custLinFactNeighborY="5658">
        <dgm:presLayoutVars>
          <dgm:bulletEnabled val="1"/>
        </dgm:presLayoutVars>
      </dgm:prSet>
      <dgm:spPr/>
    </dgm:pt>
    <dgm:pt modelId="{22A41BEF-58F4-4C65-985E-EED317C3B820}" type="pres">
      <dgm:prSet presAssocID="{53670165-10CA-4AC1-90B8-1762B922CB54}" presName="root" presStyleCnt="0"/>
      <dgm:spPr/>
    </dgm:pt>
    <dgm:pt modelId="{C2528301-FE3A-4AFE-A473-5860B20466D4}" type="pres">
      <dgm:prSet presAssocID="{53670165-10CA-4AC1-90B8-1762B922CB54}" presName="rootComposite" presStyleCnt="0"/>
      <dgm:spPr/>
    </dgm:pt>
    <dgm:pt modelId="{7E399E76-5845-4EBB-95A4-D833AC418EB9}" type="pres">
      <dgm:prSet presAssocID="{53670165-10CA-4AC1-90B8-1762B922CB54}" presName="rootText" presStyleLbl="node1" presStyleIdx="2" presStyleCnt="3" custScaleX="131514" custScaleY="135962" custLinFactX="15195" custLinFactNeighborX="100000" custLinFactNeighborY="-72362"/>
      <dgm:spPr/>
    </dgm:pt>
    <dgm:pt modelId="{EC35ECAF-D149-4353-9CDC-F03B3EA7A380}" type="pres">
      <dgm:prSet presAssocID="{53670165-10CA-4AC1-90B8-1762B922CB54}" presName="rootConnector" presStyleLbl="node1" presStyleIdx="2" presStyleCnt="3"/>
      <dgm:spPr/>
    </dgm:pt>
    <dgm:pt modelId="{02E65C5F-809E-44EE-B830-1E1FCDC8120E}" type="pres">
      <dgm:prSet presAssocID="{53670165-10CA-4AC1-90B8-1762B922CB54}" presName="childShape" presStyleCnt="0"/>
      <dgm:spPr/>
    </dgm:pt>
  </dgm:ptLst>
  <dgm:cxnLst>
    <dgm:cxn modelId="{6CE29E27-7A4A-4B94-A953-D2FD209A70FA}" srcId="{C284345D-2CCD-422A-97EF-E090DA4830C6}" destId="{2C1F7AC2-05DC-4594-851B-1B035749F0E1}" srcOrd="0" destOrd="0" parTransId="{260E297D-237B-45DF-A335-D0C9068E415A}" sibTransId="{AD61FE4B-D18D-4D8B-A378-FEACF0405212}"/>
    <dgm:cxn modelId="{5F408436-9077-46F9-A809-E560EF611EA7}" srcId="{2C1F7AC2-05DC-4594-851B-1B035749F0E1}" destId="{6C0CC036-A363-4BCF-A10E-20BA891D13BB}" srcOrd="0" destOrd="0" parTransId="{8A61367A-06A4-4EA2-8A48-FA1256A15E42}" sibTransId="{3B2DC25A-8E4C-4102-AEF3-26A0BE11164D}"/>
    <dgm:cxn modelId="{3C9E0137-732D-4C4B-B53A-F613207B7A85}" type="presOf" srcId="{2C1F7AC2-05DC-4594-851B-1B035749F0E1}" destId="{34832609-D6CE-4EBB-9977-24A266AE8072}" srcOrd="0" destOrd="0" presId="urn:microsoft.com/office/officeart/2005/8/layout/hierarchy3"/>
    <dgm:cxn modelId="{64FBBC3E-A2C4-4C46-9C4A-385C463AAF39}" srcId="{63D33FC9-5B03-4EE8-9E42-E75431E44FED}" destId="{091A0CE0-655C-4E1F-85E5-53B4209C6707}" srcOrd="0" destOrd="0" parTransId="{59A296F4-395C-4DC5-B786-A4CEC973119E}" sibTransId="{40D34AFE-168D-4E5D-A3B6-BAD58F7CD9F3}"/>
    <dgm:cxn modelId="{B4491569-D6CC-4D51-AB12-A13DC9F62434}" type="presOf" srcId="{091A0CE0-655C-4E1F-85E5-53B4209C6707}" destId="{9B619730-608C-4D24-8081-F0C333A341EE}" srcOrd="0" destOrd="0" presId="urn:microsoft.com/office/officeart/2005/8/layout/hierarchy3"/>
    <dgm:cxn modelId="{8CBC1E52-263A-40B7-A210-ADB7C50B7E93}" type="presOf" srcId="{53670165-10CA-4AC1-90B8-1762B922CB54}" destId="{7E399E76-5845-4EBB-95A4-D833AC418EB9}" srcOrd="0" destOrd="0" presId="urn:microsoft.com/office/officeart/2005/8/layout/hierarchy3"/>
    <dgm:cxn modelId="{43936778-F099-42CB-9933-BA78BDC202E8}" srcId="{63D33FC9-5B03-4EE8-9E42-E75431E44FED}" destId="{53670165-10CA-4AC1-90B8-1762B922CB54}" srcOrd="2" destOrd="0" parTransId="{1430C15A-50D1-4E91-A3BA-374F5509BE27}" sibTransId="{C546D926-4644-46B7-AC65-365D7B694A39}"/>
    <dgm:cxn modelId="{EF834A58-C85F-444E-AA90-378E96D7C648}" srcId="{63D33FC9-5B03-4EE8-9E42-E75431E44FED}" destId="{C284345D-2CCD-422A-97EF-E090DA4830C6}" srcOrd="1" destOrd="0" parTransId="{C7F1C62F-A5BD-47EF-BDF5-EF57B406F998}" sibTransId="{5401A59D-6CCF-43CD-9459-A5E4049D37F5}"/>
    <dgm:cxn modelId="{465B4C8A-DE81-4933-A555-5D8393A404CB}" type="presOf" srcId="{6C0CC036-A363-4BCF-A10E-20BA891D13BB}" destId="{34832609-D6CE-4EBB-9977-24A266AE8072}" srcOrd="0" destOrd="1" presId="urn:microsoft.com/office/officeart/2005/8/layout/hierarchy3"/>
    <dgm:cxn modelId="{026F5CA1-E241-49E8-801B-7F57BC8C330D}" type="presOf" srcId="{63D33FC9-5B03-4EE8-9E42-E75431E44FED}" destId="{5841593E-545A-4D1B-8E66-8A3E821717C2}" srcOrd="0" destOrd="0" presId="urn:microsoft.com/office/officeart/2005/8/layout/hierarchy3"/>
    <dgm:cxn modelId="{91E4EAA4-3123-4ECF-BAA8-7E28E9D77AA7}" type="presOf" srcId="{091A0CE0-655C-4E1F-85E5-53B4209C6707}" destId="{6034E677-16B0-4F73-853A-123B23B12C3F}" srcOrd="1" destOrd="0" presId="urn:microsoft.com/office/officeart/2005/8/layout/hierarchy3"/>
    <dgm:cxn modelId="{1404F1B4-078B-44FA-8F8F-597E7807B31B}" type="presOf" srcId="{260E297D-237B-45DF-A335-D0C9068E415A}" destId="{486D459D-7BE6-488F-A2DF-1578E0480AF5}" srcOrd="0" destOrd="0" presId="urn:microsoft.com/office/officeart/2005/8/layout/hierarchy3"/>
    <dgm:cxn modelId="{3269F2D3-E79C-479A-9FA6-6AE8925FA64D}" type="presOf" srcId="{C284345D-2CCD-422A-97EF-E090DA4830C6}" destId="{9D162703-72A4-434D-A184-09A1A40082BC}" srcOrd="0" destOrd="0" presId="urn:microsoft.com/office/officeart/2005/8/layout/hierarchy3"/>
    <dgm:cxn modelId="{1A7FC0EC-F3C6-4B64-B37B-F383D71A6FCD}" type="presOf" srcId="{C284345D-2CCD-422A-97EF-E090DA4830C6}" destId="{099DB0BA-22E3-4D1B-BD6D-02B102E3458D}" srcOrd="1" destOrd="0" presId="urn:microsoft.com/office/officeart/2005/8/layout/hierarchy3"/>
    <dgm:cxn modelId="{AC2384EE-07CA-4D77-A7A4-2E7314CCC710}" type="presOf" srcId="{53670165-10CA-4AC1-90B8-1762B922CB54}" destId="{EC35ECAF-D149-4353-9CDC-F03B3EA7A380}" srcOrd="1" destOrd="0" presId="urn:microsoft.com/office/officeart/2005/8/layout/hierarchy3"/>
    <dgm:cxn modelId="{76C7DC89-D7FA-4980-8042-D9AB02338612}" type="presParOf" srcId="{5841593E-545A-4D1B-8E66-8A3E821717C2}" destId="{A776FA26-A549-4D57-9F5B-1CB8BD5601DF}" srcOrd="0" destOrd="0" presId="urn:microsoft.com/office/officeart/2005/8/layout/hierarchy3"/>
    <dgm:cxn modelId="{9C38320A-A041-4F48-A1B9-9D785AB7AACB}" type="presParOf" srcId="{A776FA26-A549-4D57-9F5B-1CB8BD5601DF}" destId="{BEE8292E-5BCF-40FB-B0FF-589F4204B708}" srcOrd="0" destOrd="0" presId="urn:microsoft.com/office/officeart/2005/8/layout/hierarchy3"/>
    <dgm:cxn modelId="{9070E32F-EFAA-4F21-9080-A7EF9691FA0D}" type="presParOf" srcId="{BEE8292E-5BCF-40FB-B0FF-589F4204B708}" destId="{9B619730-608C-4D24-8081-F0C333A341EE}" srcOrd="0" destOrd="0" presId="urn:microsoft.com/office/officeart/2005/8/layout/hierarchy3"/>
    <dgm:cxn modelId="{26E48C48-01F9-4431-AC1D-8404F3E814B9}" type="presParOf" srcId="{BEE8292E-5BCF-40FB-B0FF-589F4204B708}" destId="{6034E677-16B0-4F73-853A-123B23B12C3F}" srcOrd="1" destOrd="0" presId="urn:microsoft.com/office/officeart/2005/8/layout/hierarchy3"/>
    <dgm:cxn modelId="{C1B216B3-A3C1-49FB-9488-C778A2E03CAD}" type="presParOf" srcId="{A776FA26-A549-4D57-9F5B-1CB8BD5601DF}" destId="{F1175CCC-D1AB-4656-9C6A-B96F85999A64}" srcOrd="1" destOrd="0" presId="urn:microsoft.com/office/officeart/2005/8/layout/hierarchy3"/>
    <dgm:cxn modelId="{C9959889-A4BE-4219-97C4-A6FF5EC14D32}" type="presParOf" srcId="{5841593E-545A-4D1B-8E66-8A3E821717C2}" destId="{4F3B4E0B-637C-4D29-A1BB-6CBBF066435F}" srcOrd="1" destOrd="0" presId="urn:microsoft.com/office/officeart/2005/8/layout/hierarchy3"/>
    <dgm:cxn modelId="{D4B93514-D896-47FB-B19D-1D2542B422C1}" type="presParOf" srcId="{4F3B4E0B-637C-4D29-A1BB-6CBBF066435F}" destId="{2EA206CA-868C-47F0-B17A-FF70FC06091C}" srcOrd="0" destOrd="0" presId="urn:microsoft.com/office/officeart/2005/8/layout/hierarchy3"/>
    <dgm:cxn modelId="{AB409979-9ADB-4952-B798-5B2529E7EA73}" type="presParOf" srcId="{2EA206CA-868C-47F0-B17A-FF70FC06091C}" destId="{9D162703-72A4-434D-A184-09A1A40082BC}" srcOrd="0" destOrd="0" presId="urn:microsoft.com/office/officeart/2005/8/layout/hierarchy3"/>
    <dgm:cxn modelId="{0BBBB284-8FE0-4E0E-893A-B4348F17075B}" type="presParOf" srcId="{2EA206CA-868C-47F0-B17A-FF70FC06091C}" destId="{099DB0BA-22E3-4D1B-BD6D-02B102E3458D}" srcOrd="1" destOrd="0" presId="urn:microsoft.com/office/officeart/2005/8/layout/hierarchy3"/>
    <dgm:cxn modelId="{CD06E7BF-0EE8-4472-B880-E7919B3F1257}" type="presParOf" srcId="{4F3B4E0B-637C-4D29-A1BB-6CBBF066435F}" destId="{D8D8219F-8DE4-49CD-9E92-A16CFD366391}" srcOrd="1" destOrd="0" presId="urn:microsoft.com/office/officeart/2005/8/layout/hierarchy3"/>
    <dgm:cxn modelId="{6B0D8BE5-0942-42AF-A4B8-64A087F1E6CA}" type="presParOf" srcId="{D8D8219F-8DE4-49CD-9E92-A16CFD366391}" destId="{486D459D-7BE6-488F-A2DF-1578E0480AF5}" srcOrd="0" destOrd="0" presId="urn:microsoft.com/office/officeart/2005/8/layout/hierarchy3"/>
    <dgm:cxn modelId="{17C677FD-F31D-499F-9A8B-0C5841B5E55E}" type="presParOf" srcId="{D8D8219F-8DE4-49CD-9E92-A16CFD366391}" destId="{34832609-D6CE-4EBB-9977-24A266AE8072}" srcOrd="1" destOrd="0" presId="urn:microsoft.com/office/officeart/2005/8/layout/hierarchy3"/>
    <dgm:cxn modelId="{3441B318-D410-44E7-B6D2-8C4BDC33209E}" type="presParOf" srcId="{5841593E-545A-4D1B-8E66-8A3E821717C2}" destId="{22A41BEF-58F4-4C65-985E-EED317C3B820}" srcOrd="2" destOrd="0" presId="urn:microsoft.com/office/officeart/2005/8/layout/hierarchy3"/>
    <dgm:cxn modelId="{BB365EC2-53A4-4C92-A5DB-CDB611C0B393}" type="presParOf" srcId="{22A41BEF-58F4-4C65-985E-EED317C3B820}" destId="{C2528301-FE3A-4AFE-A473-5860B20466D4}" srcOrd="0" destOrd="0" presId="urn:microsoft.com/office/officeart/2005/8/layout/hierarchy3"/>
    <dgm:cxn modelId="{D5ECE3EF-953D-4E1D-973F-093F7AB2E342}" type="presParOf" srcId="{C2528301-FE3A-4AFE-A473-5860B20466D4}" destId="{7E399E76-5845-4EBB-95A4-D833AC418EB9}" srcOrd="0" destOrd="0" presId="urn:microsoft.com/office/officeart/2005/8/layout/hierarchy3"/>
    <dgm:cxn modelId="{F11DC793-B51B-4136-88C9-7B513DD0593F}" type="presParOf" srcId="{C2528301-FE3A-4AFE-A473-5860B20466D4}" destId="{EC35ECAF-D149-4353-9CDC-F03B3EA7A380}" srcOrd="1" destOrd="0" presId="urn:microsoft.com/office/officeart/2005/8/layout/hierarchy3"/>
    <dgm:cxn modelId="{97427C8C-472C-48AA-A5F9-B6E7DBB19A02}" type="presParOf" srcId="{22A41BEF-58F4-4C65-985E-EED317C3B820}" destId="{02E65C5F-809E-44EE-B830-1E1FCDC8120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4C2A1-CB93-42D2-821D-1301E374CF0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220FADB-9F68-451B-A9F2-9794B7AAF349}">
      <dgm:prSet custT="1"/>
      <dgm:spPr>
        <a:solidFill>
          <a:srgbClr val="004494"/>
        </a:solid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C000"/>
              </a:solidFill>
            </a:rPr>
            <a:t>Reviews</a:t>
          </a:r>
          <a:r>
            <a:rPr lang="en-GB" sz="1800" b="0" dirty="0">
              <a:solidFill>
                <a:schemeClr val="bg1"/>
              </a:solidFill>
            </a:rPr>
            <a:t> planned at the </a:t>
          </a:r>
          <a:r>
            <a:rPr lang="en-GB" sz="1800" b="1" dirty="0">
              <a:solidFill>
                <a:schemeClr val="bg1"/>
              </a:solidFill>
            </a:rPr>
            <a:t>end </a:t>
          </a:r>
          <a:r>
            <a:rPr lang="en-GB" sz="1800" b="0" dirty="0">
              <a:solidFill>
                <a:schemeClr val="bg1"/>
              </a:solidFill>
            </a:rPr>
            <a:t>of each reporting</a:t>
          </a:r>
          <a:r>
            <a:rPr lang="en-GB" sz="1800" b="1" dirty="0">
              <a:solidFill>
                <a:schemeClr val="bg1"/>
              </a:solidFill>
            </a:rPr>
            <a:t> </a:t>
          </a:r>
          <a:r>
            <a:rPr lang="en-GB" sz="1800" b="0" dirty="0">
              <a:solidFill>
                <a:schemeClr val="bg1"/>
              </a:solidFill>
            </a:rPr>
            <a:t>period</a:t>
          </a:r>
          <a:r>
            <a:rPr lang="en-GB" sz="1800" b="0" dirty="0">
              <a:solidFill>
                <a:schemeClr val="bg1"/>
              </a:solidFill>
              <a:latin typeface="Arial"/>
            </a:rPr>
            <a:t> </a:t>
          </a:r>
          <a:endParaRPr lang="en-GB" sz="1800" b="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bg1"/>
              </a:solidFill>
            </a:rPr>
            <a:t>(within </a:t>
          </a:r>
          <a:r>
            <a:rPr lang="en-GB" sz="1800" i="0" dirty="0">
              <a:solidFill>
                <a:schemeClr val="bg1"/>
              </a:solidFill>
              <a:latin typeface="Arial"/>
            </a:rPr>
            <a:t>1 month</a:t>
          </a:r>
          <a:r>
            <a:rPr lang="en-GB" sz="1800" i="0" dirty="0">
              <a:solidFill>
                <a:schemeClr val="bg1"/>
              </a:solidFill>
            </a:rPr>
            <a:t> after submission of reports) - GA article 25</a:t>
          </a:r>
          <a:r>
            <a:rPr lang="en-GB" sz="1800" i="0" dirty="0">
              <a:solidFill>
                <a:schemeClr val="bg1"/>
              </a:solidFill>
              <a:latin typeface="Arial"/>
            </a:rPr>
            <a:t>  </a:t>
          </a:r>
          <a:endParaRPr lang="en-GB" sz="1800" i="0" dirty="0">
            <a:solidFill>
              <a:schemeClr val="bg1"/>
            </a:solidFill>
          </a:endParaRPr>
        </a:p>
      </dgm:t>
    </dgm:pt>
    <dgm:pt modelId="{442243D0-246C-4FB0-A29D-1C2482BC841B}" type="parTrans" cxnId="{A30C4EA1-0311-4CB1-8E62-21BFEBB7D2CB}">
      <dgm:prSet/>
      <dgm:spPr/>
      <dgm:t>
        <a:bodyPr/>
        <a:lstStyle/>
        <a:p>
          <a:endParaRPr lang="en-GB"/>
        </a:p>
      </dgm:t>
    </dgm:pt>
    <dgm:pt modelId="{71B25E84-E6A5-4F61-A71B-17CF3EE2151B}" type="sibTrans" cxnId="{A30C4EA1-0311-4CB1-8E62-21BFEBB7D2CB}">
      <dgm:prSet/>
      <dgm:spPr/>
      <dgm:t>
        <a:bodyPr/>
        <a:lstStyle/>
        <a:p>
          <a:endParaRPr lang="en-GB"/>
        </a:p>
      </dgm:t>
    </dgm:pt>
    <dgm:pt modelId="{55D5885E-0A51-45F4-A83A-CEFD9384158C}">
      <dgm:prSet custT="1"/>
      <dgm:spPr>
        <a:solidFill>
          <a:srgbClr val="FFC000"/>
        </a:solidFill>
      </dgm:spPr>
      <dgm:t>
        <a:bodyPr/>
        <a:lstStyle/>
        <a:p>
          <a:pPr algn="l" rtl="0"/>
          <a:r>
            <a:rPr lang="en-GB" sz="1800" b="0">
              <a:solidFill>
                <a:schemeClr val="bg1"/>
              </a:solidFill>
            </a:rPr>
            <a:t>Present the work carried out, main achievements and use of resources</a:t>
          </a:r>
        </a:p>
        <a:p>
          <a:pPr algn="l" rtl="0"/>
          <a:r>
            <a:rPr lang="en-GB" sz="1800" b="0" i="0">
              <a:solidFill>
                <a:schemeClr val="bg1"/>
              </a:solidFill>
            </a:rPr>
            <a:t>Participation of Coordinator &amp; WP leaders (minimum)</a:t>
          </a:r>
          <a:endParaRPr lang="en-GB" sz="1800" b="0" i="0" u="none">
            <a:solidFill>
              <a:schemeClr val="bg1"/>
            </a:solidFill>
          </a:endParaRPr>
        </a:p>
      </dgm:t>
    </dgm:pt>
    <dgm:pt modelId="{9B692D30-2917-4C6C-92A8-128B39F61845}" type="parTrans" cxnId="{9265AD9F-F31A-4EF9-AD93-B06EE2DD7CC2}">
      <dgm:prSet/>
      <dgm:spPr/>
      <dgm:t>
        <a:bodyPr/>
        <a:lstStyle/>
        <a:p>
          <a:endParaRPr lang="en-GB"/>
        </a:p>
      </dgm:t>
    </dgm:pt>
    <dgm:pt modelId="{1FEDF2B5-5849-4837-AEB2-B023085EB89C}" type="sibTrans" cxnId="{9265AD9F-F31A-4EF9-AD93-B06EE2DD7CC2}">
      <dgm:prSet/>
      <dgm:spPr/>
      <dgm:t>
        <a:bodyPr/>
        <a:lstStyle/>
        <a:p>
          <a:endParaRPr lang="en-GB"/>
        </a:p>
      </dgm:t>
    </dgm:pt>
    <dgm:pt modelId="{C24E3A6D-B261-40B8-8FDF-87A6D572232B}">
      <dgm:prSet custT="1"/>
      <dgm:spPr>
        <a:solidFill>
          <a:srgbClr val="004494"/>
        </a:solidFill>
      </dgm:spPr>
      <dgm:t>
        <a:bodyPr/>
        <a:lstStyle/>
        <a:p>
          <a:pPr algn="l" rtl="0"/>
          <a:r>
            <a:rPr lang="en-GB" sz="1800" b="0">
              <a:solidFill>
                <a:schemeClr val="bg1"/>
              </a:solidFill>
            </a:rPr>
            <a:t>REA</a:t>
          </a:r>
          <a:r>
            <a:rPr lang="en-GB" sz="1800" b="0">
              <a:solidFill>
                <a:schemeClr val="bg1"/>
              </a:solidFill>
              <a:latin typeface="Arial"/>
            </a:rPr>
            <a:t> </a:t>
          </a:r>
          <a:r>
            <a:rPr lang="en-GB" sz="1800" b="0">
              <a:solidFill>
                <a:schemeClr val="bg1"/>
              </a:solidFill>
            </a:rPr>
            <a:t> Project Officer assisted by external expert(s)</a:t>
          </a:r>
        </a:p>
      </dgm:t>
    </dgm:pt>
    <dgm:pt modelId="{51781CEE-E0F7-4E4D-A129-801D8B76A3A5}" type="parTrans" cxnId="{CECE607F-1016-4C9B-9A7B-CCDC842ED79F}">
      <dgm:prSet/>
      <dgm:spPr/>
      <dgm:t>
        <a:bodyPr/>
        <a:lstStyle/>
        <a:p>
          <a:endParaRPr lang="en-GB"/>
        </a:p>
      </dgm:t>
    </dgm:pt>
    <dgm:pt modelId="{0855AE17-EAF3-4BC0-ADC6-A4D82D173DAB}" type="sibTrans" cxnId="{CECE607F-1016-4C9B-9A7B-CCDC842ED79F}">
      <dgm:prSet/>
      <dgm:spPr/>
      <dgm:t>
        <a:bodyPr/>
        <a:lstStyle/>
        <a:p>
          <a:endParaRPr lang="en-GB"/>
        </a:p>
      </dgm:t>
    </dgm:pt>
    <dgm:pt modelId="{B7E24563-3F49-4D14-BEDB-A5F8A50DF710}" type="pres">
      <dgm:prSet presAssocID="{1464C2A1-CB93-42D2-821D-1301E374CF06}" presName="linearFlow" presStyleCnt="0">
        <dgm:presLayoutVars>
          <dgm:dir/>
          <dgm:resizeHandles val="exact"/>
        </dgm:presLayoutVars>
      </dgm:prSet>
      <dgm:spPr/>
    </dgm:pt>
    <dgm:pt modelId="{F803447B-D0B9-4A4A-9ADD-B3E5C24175CC}" type="pres">
      <dgm:prSet presAssocID="{2220FADB-9F68-451B-A9F2-9794B7AAF349}" presName="composite" presStyleCnt="0"/>
      <dgm:spPr/>
    </dgm:pt>
    <dgm:pt modelId="{9BDCA267-4C85-4729-92BA-5B1C6572EE36}" type="pres">
      <dgm:prSet presAssocID="{2220FADB-9F68-451B-A9F2-9794B7AAF349}" presName="imgShp" presStyleLbl="fgImgPlace1" presStyleIdx="0" presStyleCnt="3" custLinFactNeighborX="-73469" custLinFactNeighborY="408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D6903C86-3CEA-4D39-BB23-710CDADAF964}" type="pres">
      <dgm:prSet presAssocID="{2220FADB-9F68-451B-A9F2-9794B7AAF349}" presName="txShp" presStyleLbl="node1" presStyleIdx="0" presStyleCnt="3" custScaleX="101744" custScaleY="88571" custLinFactNeighborX="6072" custLinFactNeighborY="-843">
        <dgm:presLayoutVars>
          <dgm:bulletEnabled val="1"/>
        </dgm:presLayoutVars>
      </dgm:prSet>
      <dgm:spPr/>
    </dgm:pt>
    <dgm:pt modelId="{62FB2D58-E99C-41D3-8260-49489A35064B}" type="pres">
      <dgm:prSet presAssocID="{71B25E84-E6A5-4F61-A71B-17CF3EE2151B}" presName="spacing" presStyleCnt="0"/>
      <dgm:spPr/>
    </dgm:pt>
    <dgm:pt modelId="{EEB69B4E-DA7C-47F7-90E5-3BD6CACFA81E}" type="pres">
      <dgm:prSet presAssocID="{55D5885E-0A51-45F4-A83A-CEFD9384158C}" presName="composite" presStyleCnt="0"/>
      <dgm:spPr/>
    </dgm:pt>
    <dgm:pt modelId="{93550E0F-232B-488E-90F5-56F180C3931F}" type="pres">
      <dgm:prSet presAssocID="{55D5885E-0A51-45F4-A83A-CEFD9384158C}" presName="imgShp" presStyleLbl="fgImgPlace1" presStyleIdx="1" presStyleCnt="3" custLinFactNeighborX="-75919" custLinFactNeighborY="408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4719D2D-D2F8-4DB2-9461-CD66764D3704}" type="pres">
      <dgm:prSet presAssocID="{55D5885E-0A51-45F4-A83A-CEFD9384158C}" presName="txShp" presStyleLbl="node1" presStyleIdx="1" presStyleCnt="3" custScaleX="102123" custScaleY="83068" custLinFactNeighborX="6881" custLinFactNeighborY="-6530">
        <dgm:presLayoutVars>
          <dgm:bulletEnabled val="1"/>
        </dgm:presLayoutVars>
      </dgm:prSet>
      <dgm:spPr/>
    </dgm:pt>
    <dgm:pt modelId="{1637B2FC-2CF4-43F7-90FF-B843E3A252F8}" type="pres">
      <dgm:prSet presAssocID="{1FEDF2B5-5849-4837-AEB2-B023085EB89C}" presName="spacing" presStyleCnt="0"/>
      <dgm:spPr/>
    </dgm:pt>
    <dgm:pt modelId="{338B643B-C1A8-476A-B21C-E75FC46A5EA0}" type="pres">
      <dgm:prSet presAssocID="{C24E3A6D-B261-40B8-8FDF-87A6D572232B}" presName="composite" presStyleCnt="0"/>
      <dgm:spPr/>
    </dgm:pt>
    <dgm:pt modelId="{9C30CF05-9080-4786-8C38-A175B766939C}" type="pres">
      <dgm:prSet presAssocID="{C24E3A6D-B261-40B8-8FDF-87A6D572232B}" presName="imgShp" presStyleLbl="fgImgPlace1" presStyleIdx="2" presStyleCnt="3" custLinFactNeighborX="-70205" custLinFactNeighborY="-163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B172EC6F-13A4-4DED-9513-A1277947F00E}" type="pres">
      <dgm:prSet presAssocID="{C24E3A6D-B261-40B8-8FDF-87A6D572232B}" presName="txShp" presStyleLbl="node1" presStyleIdx="2" presStyleCnt="3" custScaleX="102659" custScaleY="88663" custLinFactNeighborX="6805" custLinFactNeighborY="-18776">
        <dgm:presLayoutVars>
          <dgm:bulletEnabled val="1"/>
        </dgm:presLayoutVars>
      </dgm:prSet>
      <dgm:spPr/>
    </dgm:pt>
  </dgm:ptLst>
  <dgm:cxnLst>
    <dgm:cxn modelId="{15143924-061D-4282-90BF-DBDB1E998340}" type="presOf" srcId="{55D5885E-0A51-45F4-A83A-CEFD9384158C}" destId="{D4719D2D-D2F8-4DB2-9461-CD66764D3704}" srcOrd="0" destOrd="0" presId="urn:microsoft.com/office/officeart/2005/8/layout/vList3"/>
    <dgm:cxn modelId="{04F4214A-1EC8-4F65-A1D3-278D659F477F}" type="presOf" srcId="{1464C2A1-CB93-42D2-821D-1301E374CF06}" destId="{B7E24563-3F49-4D14-BEDB-A5F8A50DF710}" srcOrd="0" destOrd="0" presId="urn:microsoft.com/office/officeart/2005/8/layout/vList3"/>
    <dgm:cxn modelId="{CECE607F-1016-4C9B-9A7B-CCDC842ED79F}" srcId="{1464C2A1-CB93-42D2-821D-1301E374CF06}" destId="{C24E3A6D-B261-40B8-8FDF-87A6D572232B}" srcOrd="2" destOrd="0" parTransId="{51781CEE-E0F7-4E4D-A129-801D8B76A3A5}" sibTransId="{0855AE17-EAF3-4BC0-ADC6-A4D82D173DAB}"/>
    <dgm:cxn modelId="{9265AD9F-F31A-4EF9-AD93-B06EE2DD7CC2}" srcId="{1464C2A1-CB93-42D2-821D-1301E374CF06}" destId="{55D5885E-0A51-45F4-A83A-CEFD9384158C}" srcOrd="1" destOrd="0" parTransId="{9B692D30-2917-4C6C-92A8-128B39F61845}" sibTransId="{1FEDF2B5-5849-4837-AEB2-B023085EB89C}"/>
    <dgm:cxn modelId="{A30C4EA1-0311-4CB1-8E62-21BFEBB7D2CB}" srcId="{1464C2A1-CB93-42D2-821D-1301E374CF06}" destId="{2220FADB-9F68-451B-A9F2-9794B7AAF349}" srcOrd="0" destOrd="0" parTransId="{442243D0-246C-4FB0-A29D-1C2482BC841B}" sibTransId="{71B25E84-E6A5-4F61-A71B-17CF3EE2151B}"/>
    <dgm:cxn modelId="{739462E6-1BF4-4D77-A2DD-4FAACDD36C58}" type="presOf" srcId="{C24E3A6D-B261-40B8-8FDF-87A6D572232B}" destId="{B172EC6F-13A4-4DED-9513-A1277947F00E}" srcOrd="0" destOrd="0" presId="urn:microsoft.com/office/officeart/2005/8/layout/vList3"/>
    <dgm:cxn modelId="{1D9A0FF9-D15F-4F53-93DC-9473D4353BAB}" type="presOf" srcId="{2220FADB-9F68-451B-A9F2-9794B7AAF349}" destId="{D6903C86-3CEA-4D39-BB23-710CDADAF964}" srcOrd="0" destOrd="0" presId="urn:microsoft.com/office/officeart/2005/8/layout/vList3"/>
    <dgm:cxn modelId="{8B38FF10-B506-41D0-B7FB-8C5EFAC734A1}" type="presParOf" srcId="{B7E24563-3F49-4D14-BEDB-A5F8A50DF710}" destId="{F803447B-D0B9-4A4A-9ADD-B3E5C24175CC}" srcOrd="0" destOrd="0" presId="urn:microsoft.com/office/officeart/2005/8/layout/vList3"/>
    <dgm:cxn modelId="{655136C6-47D7-4941-A890-7FE5D090B791}" type="presParOf" srcId="{F803447B-D0B9-4A4A-9ADD-B3E5C24175CC}" destId="{9BDCA267-4C85-4729-92BA-5B1C6572EE36}" srcOrd="0" destOrd="0" presId="urn:microsoft.com/office/officeart/2005/8/layout/vList3"/>
    <dgm:cxn modelId="{27FE4FF3-9870-409B-9F8F-B3DF17CF07FE}" type="presParOf" srcId="{F803447B-D0B9-4A4A-9ADD-B3E5C24175CC}" destId="{D6903C86-3CEA-4D39-BB23-710CDADAF964}" srcOrd="1" destOrd="0" presId="urn:microsoft.com/office/officeart/2005/8/layout/vList3"/>
    <dgm:cxn modelId="{7059C529-C9AF-4E88-B893-E957EA71FD46}" type="presParOf" srcId="{B7E24563-3F49-4D14-BEDB-A5F8A50DF710}" destId="{62FB2D58-E99C-41D3-8260-49489A35064B}" srcOrd="1" destOrd="0" presId="urn:microsoft.com/office/officeart/2005/8/layout/vList3"/>
    <dgm:cxn modelId="{E9ECFB49-3C05-402C-955B-72074D491BEC}" type="presParOf" srcId="{B7E24563-3F49-4D14-BEDB-A5F8A50DF710}" destId="{EEB69B4E-DA7C-47F7-90E5-3BD6CACFA81E}" srcOrd="2" destOrd="0" presId="urn:microsoft.com/office/officeart/2005/8/layout/vList3"/>
    <dgm:cxn modelId="{CF4F6B5A-2C72-4420-8C9C-9C9712A0DCE1}" type="presParOf" srcId="{EEB69B4E-DA7C-47F7-90E5-3BD6CACFA81E}" destId="{93550E0F-232B-488E-90F5-56F180C3931F}" srcOrd="0" destOrd="0" presId="urn:microsoft.com/office/officeart/2005/8/layout/vList3"/>
    <dgm:cxn modelId="{07816568-2DC2-4900-A3F9-60A8B3E556AB}" type="presParOf" srcId="{EEB69B4E-DA7C-47F7-90E5-3BD6CACFA81E}" destId="{D4719D2D-D2F8-4DB2-9461-CD66764D3704}" srcOrd="1" destOrd="0" presId="urn:microsoft.com/office/officeart/2005/8/layout/vList3"/>
    <dgm:cxn modelId="{8F8099C1-7690-4C61-8F15-8A03A441F846}" type="presParOf" srcId="{B7E24563-3F49-4D14-BEDB-A5F8A50DF710}" destId="{1637B2FC-2CF4-43F7-90FF-B843E3A252F8}" srcOrd="3" destOrd="0" presId="urn:microsoft.com/office/officeart/2005/8/layout/vList3"/>
    <dgm:cxn modelId="{03E51D07-014E-4E74-8C92-1D2FEDBAC24D}" type="presParOf" srcId="{B7E24563-3F49-4D14-BEDB-A5F8A50DF710}" destId="{338B643B-C1A8-476A-B21C-E75FC46A5EA0}" srcOrd="4" destOrd="0" presId="urn:microsoft.com/office/officeart/2005/8/layout/vList3"/>
    <dgm:cxn modelId="{5DF17398-E34F-4A9C-854E-0515A80C4779}" type="presParOf" srcId="{338B643B-C1A8-476A-B21C-E75FC46A5EA0}" destId="{9C30CF05-9080-4786-8C38-A175B766939C}" srcOrd="0" destOrd="0" presId="urn:microsoft.com/office/officeart/2005/8/layout/vList3"/>
    <dgm:cxn modelId="{31C474FE-4F8A-41C0-B48E-EF0C85137FD3}" type="presParOf" srcId="{338B643B-C1A8-476A-B21C-E75FC46A5EA0}" destId="{B172EC6F-13A4-4DED-9513-A1277947F00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F3969-ADF9-4EDE-A767-C5C54462B31D}"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933E5AFC-5670-41A5-A58B-91C4922E728E}">
      <dgm:prSet phldrT="[Text]" custT="1"/>
      <dgm:spPr>
        <a:solidFill>
          <a:srgbClr val="FFC000"/>
        </a:solidFill>
      </dgm:spPr>
      <dgm:t>
        <a:bodyPr/>
        <a:lstStyle/>
        <a:p>
          <a:r>
            <a:rPr lang="en-IE" sz="2400">
              <a:solidFill>
                <a:srgbClr val="004494"/>
              </a:solidFill>
            </a:rPr>
            <a:t>HE A. Personnel costs</a:t>
          </a:r>
          <a:endParaRPr lang="en-US" sz="2400">
            <a:solidFill>
              <a:srgbClr val="004494"/>
            </a:solidFill>
          </a:endParaRPr>
        </a:p>
      </dgm:t>
    </dgm:pt>
    <dgm:pt modelId="{6DF35FC9-C20F-4A79-9846-3B9DF4428154}" type="parTrans" cxnId="{B7AE19E4-0114-47BE-B874-24BFB487644F}">
      <dgm:prSet/>
      <dgm:spPr/>
      <dgm:t>
        <a:bodyPr/>
        <a:lstStyle/>
        <a:p>
          <a:endParaRPr lang="en-US"/>
        </a:p>
      </dgm:t>
    </dgm:pt>
    <dgm:pt modelId="{206865EF-324A-450A-97B8-A5CE810BFCCC}" type="sibTrans" cxnId="{B7AE19E4-0114-47BE-B874-24BFB487644F}">
      <dgm:prSet/>
      <dgm:spPr/>
      <dgm:t>
        <a:bodyPr/>
        <a:lstStyle/>
        <a:p>
          <a:endParaRPr lang="en-US"/>
        </a:p>
      </dgm:t>
    </dgm:pt>
    <dgm:pt modelId="{3236CB43-3D35-4081-9B3B-E8AA36B68E34}">
      <dgm:prSet phldrT="[Text]"/>
      <dgm:spPr/>
      <dgm:t>
        <a:bodyPr/>
        <a:lstStyle/>
        <a:p>
          <a:r>
            <a:rPr lang="en-IE"/>
            <a:t>A.1 Employees (or equivalent)</a:t>
          </a:r>
          <a:endParaRPr lang="en-US"/>
        </a:p>
      </dgm:t>
    </dgm:pt>
    <dgm:pt modelId="{5EE0BAE9-9300-42BC-85F8-D129C961D5D7}" type="parTrans" cxnId="{F1A7AC72-6D75-4C7C-BCF0-449259B3BD0C}">
      <dgm:prSet/>
      <dgm:spPr/>
      <dgm:t>
        <a:bodyPr/>
        <a:lstStyle/>
        <a:p>
          <a:endParaRPr lang="en-US"/>
        </a:p>
      </dgm:t>
    </dgm:pt>
    <dgm:pt modelId="{EF02DE22-D559-49C3-9C5A-261CB959D6B1}" type="sibTrans" cxnId="{F1A7AC72-6D75-4C7C-BCF0-449259B3BD0C}">
      <dgm:prSet/>
      <dgm:spPr/>
      <dgm:t>
        <a:bodyPr/>
        <a:lstStyle/>
        <a:p>
          <a:endParaRPr lang="en-US"/>
        </a:p>
      </dgm:t>
    </dgm:pt>
    <dgm:pt modelId="{D5657BA8-2C69-4EB7-A710-A66A7A221EC5}">
      <dgm:prSet phldrT="[Text]"/>
      <dgm:spPr/>
      <dgm:t>
        <a:bodyPr/>
        <a:lstStyle/>
        <a:p>
          <a:r>
            <a:rPr lang="en-IE"/>
            <a:t>A.4 SME owners and natural person beneficiaries</a:t>
          </a:r>
          <a:endParaRPr lang="en-US"/>
        </a:p>
      </dgm:t>
    </dgm:pt>
    <dgm:pt modelId="{25EE5B0F-3F79-4318-AFC0-3605BBA1E04D}" type="parTrans" cxnId="{F5DAEE89-4C01-4B94-A3A0-9F079C3CE595}">
      <dgm:prSet/>
      <dgm:spPr/>
      <dgm:t>
        <a:bodyPr/>
        <a:lstStyle/>
        <a:p>
          <a:endParaRPr lang="en-US"/>
        </a:p>
      </dgm:t>
    </dgm:pt>
    <dgm:pt modelId="{49630E98-EB5D-40A8-BBBC-671E321A14CB}" type="sibTrans" cxnId="{F5DAEE89-4C01-4B94-A3A0-9F079C3CE595}">
      <dgm:prSet/>
      <dgm:spPr/>
      <dgm:t>
        <a:bodyPr/>
        <a:lstStyle/>
        <a:p>
          <a:endParaRPr lang="en-US"/>
        </a:p>
      </dgm:t>
    </dgm:pt>
    <dgm:pt modelId="{43B11580-CF25-43B6-B767-727A2AF153F6}">
      <dgm:prSet/>
      <dgm:spPr/>
      <dgm:t>
        <a:bodyPr/>
        <a:lstStyle/>
        <a:p>
          <a:r>
            <a:rPr lang="en-IE"/>
            <a:t>A.3 Seconded persons</a:t>
          </a:r>
          <a:endParaRPr lang="en-US"/>
        </a:p>
      </dgm:t>
    </dgm:pt>
    <dgm:pt modelId="{184810DD-0E66-4A31-A53F-C32B5CBA89A0}" type="parTrans" cxnId="{7A4AC775-06E3-4130-A38F-AA394C3C7DEF}">
      <dgm:prSet/>
      <dgm:spPr/>
      <dgm:t>
        <a:bodyPr/>
        <a:lstStyle/>
        <a:p>
          <a:endParaRPr lang="en-US"/>
        </a:p>
      </dgm:t>
    </dgm:pt>
    <dgm:pt modelId="{2C1968D8-8E72-4B9F-8D3F-3F97B6864FAF}" type="sibTrans" cxnId="{7A4AC775-06E3-4130-A38F-AA394C3C7DEF}">
      <dgm:prSet/>
      <dgm:spPr/>
      <dgm:t>
        <a:bodyPr/>
        <a:lstStyle/>
        <a:p>
          <a:endParaRPr lang="en-US"/>
        </a:p>
      </dgm:t>
    </dgm:pt>
    <dgm:pt modelId="{6A54D40E-78E5-45A5-B232-9434C7AE68CF}">
      <dgm:prSet/>
      <dgm:spPr/>
      <dgm:t>
        <a:bodyPr/>
        <a:lstStyle/>
        <a:p>
          <a:r>
            <a:rPr lang="en-IE"/>
            <a:t>A. 2 Natural persons with direct contract</a:t>
          </a:r>
          <a:endParaRPr lang="en-US"/>
        </a:p>
      </dgm:t>
    </dgm:pt>
    <dgm:pt modelId="{D429A36C-994C-4B70-A114-98CB66AC5BD8}" type="sibTrans" cxnId="{868F96D3-67EB-4644-B082-BD9D106BDE12}">
      <dgm:prSet/>
      <dgm:spPr/>
      <dgm:t>
        <a:bodyPr/>
        <a:lstStyle/>
        <a:p>
          <a:endParaRPr lang="en-US"/>
        </a:p>
      </dgm:t>
    </dgm:pt>
    <dgm:pt modelId="{11E070D6-6A27-4936-9AF2-FA26EB8F4D22}" type="parTrans" cxnId="{868F96D3-67EB-4644-B082-BD9D106BDE12}">
      <dgm:prSet/>
      <dgm:spPr/>
      <dgm:t>
        <a:bodyPr/>
        <a:lstStyle/>
        <a:p>
          <a:endParaRPr lang="en-US"/>
        </a:p>
      </dgm:t>
    </dgm:pt>
    <dgm:pt modelId="{0E1E5FCB-6B73-4DC7-A818-0B949FA7A4A1}" type="pres">
      <dgm:prSet presAssocID="{7F7F3969-ADF9-4EDE-A767-C5C54462B31D}" presName="theList" presStyleCnt="0">
        <dgm:presLayoutVars>
          <dgm:dir/>
          <dgm:animLvl val="lvl"/>
          <dgm:resizeHandles val="exact"/>
        </dgm:presLayoutVars>
      </dgm:prSet>
      <dgm:spPr/>
    </dgm:pt>
    <dgm:pt modelId="{2A94D6FE-5C7C-4DE1-9974-9EEDE8C097CC}" type="pres">
      <dgm:prSet presAssocID="{933E5AFC-5670-41A5-A58B-91C4922E728E}" presName="compNode" presStyleCnt="0"/>
      <dgm:spPr/>
    </dgm:pt>
    <dgm:pt modelId="{29D5C024-48D4-4431-81F3-CB509BF738AD}" type="pres">
      <dgm:prSet presAssocID="{933E5AFC-5670-41A5-A58B-91C4922E728E}" presName="aNode" presStyleLbl="bgShp" presStyleIdx="0" presStyleCnt="1" custLinFactNeighborX="-225"/>
      <dgm:spPr/>
    </dgm:pt>
    <dgm:pt modelId="{79F4C966-E787-43D7-955B-FD66764111EB}" type="pres">
      <dgm:prSet presAssocID="{933E5AFC-5670-41A5-A58B-91C4922E728E}" presName="textNode" presStyleLbl="bgShp" presStyleIdx="0" presStyleCnt="1"/>
      <dgm:spPr/>
    </dgm:pt>
    <dgm:pt modelId="{D5D219B5-0617-4723-B7B3-BC649304776A}" type="pres">
      <dgm:prSet presAssocID="{933E5AFC-5670-41A5-A58B-91C4922E728E}" presName="compChildNode" presStyleCnt="0"/>
      <dgm:spPr/>
    </dgm:pt>
    <dgm:pt modelId="{F5A5D968-F690-4BFC-945F-09DF484C0AF5}" type="pres">
      <dgm:prSet presAssocID="{933E5AFC-5670-41A5-A58B-91C4922E728E}" presName="theInnerList" presStyleCnt="0"/>
      <dgm:spPr/>
    </dgm:pt>
    <dgm:pt modelId="{A6F22880-3CA5-42B6-8F32-F1EE9212347E}" type="pres">
      <dgm:prSet presAssocID="{3236CB43-3D35-4081-9B3B-E8AA36B68E34}" presName="childNode" presStyleLbl="node1" presStyleIdx="0" presStyleCnt="4" custScaleX="93127" custScaleY="30081" custLinFactY="-8030" custLinFactNeighborX="-281" custLinFactNeighborY="-100000">
        <dgm:presLayoutVars>
          <dgm:bulletEnabled val="1"/>
        </dgm:presLayoutVars>
      </dgm:prSet>
      <dgm:spPr/>
    </dgm:pt>
    <dgm:pt modelId="{1330345B-7CBE-4314-A6F7-3A7C7DA744BE}" type="pres">
      <dgm:prSet presAssocID="{3236CB43-3D35-4081-9B3B-E8AA36B68E34}" presName="aSpace2" presStyleCnt="0"/>
      <dgm:spPr/>
    </dgm:pt>
    <dgm:pt modelId="{C359A590-AB82-4D1E-98F6-7D64EDD9CCE9}" type="pres">
      <dgm:prSet presAssocID="{6A54D40E-78E5-45A5-B232-9434C7AE68CF}" presName="childNode" presStyleLbl="node1" presStyleIdx="1" presStyleCnt="4" custScaleX="94250" custScaleY="39752" custLinFactY="-7258" custLinFactNeighborX="-282" custLinFactNeighborY="-100000">
        <dgm:presLayoutVars>
          <dgm:bulletEnabled val="1"/>
        </dgm:presLayoutVars>
      </dgm:prSet>
      <dgm:spPr/>
    </dgm:pt>
    <dgm:pt modelId="{C4DE9F14-B936-4957-8695-F66F2F0515C4}" type="pres">
      <dgm:prSet presAssocID="{6A54D40E-78E5-45A5-B232-9434C7AE68CF}" presName="aSpace2" presStyleCnt="0"/>
      <dgm:spPr/>
    </dgm:pt>
    <dgm:pt modelId="{446A745E-13A1-4984-A4AD-9097742EAE4F}" type="pres">
      <dgm:prSet presAssocID="{43B11580-CF25-43B6-B767-727A2AF153F6}" presName="childNode" presStyleLbl="node1" presStyleIdx="2" presStyleCnt="4" custScaleX="95374" custScaleY="38058" custLinFactY="-7719" custLinFactNeighborX="843" custLinFactNeighborY="-100000">
        <dgm:presLayoutVars>
          <dgm:bulletEnabled val="1"/>
        </dgm:presLayoutVars>
      </dgm:prSet>
      <dgm:spPr/>
    </dgm:pt>
    <dgm:pt modelId="{D19B2343-F1ED-4FBD-866B-0D91A7CFE9C7}" type="pres">
      <dgm:prSet presAssocID="{43B11580-CF25-43B6-B767-727A2AF153F6}" presName="aSpace2" presStyleCnt="0"/>
      <dgm:spPr/>
    </dgm:pt>
    <dgm:pt modelId="{47566AC1-9540-4236-80B2-47833B4CC3A4}" type="pres">
      <dgm:prSet presAssocID="{D5657BA8-2C69-4EB7-A710-A66A7A221EC5}" presName="childNode" presStyleLbl="node1" presStyleIdx="3" presStyleCnt="4" custScaleX="96499" custScaleY="96894" custLinFactY="-15227" custLinFactNeighborX="1124" custLinFactNeighborY="-100000">
        <dgm:presLayoutVars>
          <dgm:bulletEnabled val="1"/>
        </dgm:presLayoutVars>
      </dgm:prSet>
      <dgm:spPr/>
    </dgm:pt>
  </dgm:ptLst>
  <dgm:cxnLst>
    <dgm:cxn modelId="{9970F225-A02B-4202-8C65-D66A4BAC84F9}" type="presOf" srcId="{3236CB43-3D35-4081-9B3B-E8AA36B68E34}" destId="{A6F22880-3CA5-42B6-8F32-F1EE9212347E}" srcOrd="0" destOrd="0" presId="urn:microsoft.com/office/officeart/2005/8/layout/lProcess2"/>
    <dgm:cxn modelId="{72668045-90FB-4DFA-BA38-452EB2887B21}" type="presOf" srcId="{D5657BA8-2C69-4EB7-A710-A66A7A221EC5}" destId="{47566AC1-9540-4236-80B2-47833B4CC3A4}" srcOrd="0" destOrd="0" presId="urn:microsoft.com/office/officeart/2005/8/layout/lProcess2"/>
    <dgm:cxn modelId="{2422A06E-471B-4586-B112-EEBEFECF0546}" type="presOf" srcId="{6A54D40E-78E5-45A5-B232-9434C7AE68CF}" destId="{C359A590-AB82-4D1E-98F6-7D64EDD9CCE9}" srcOrd="0" destOrd="0" presId="urn:microsoft.com/office/officeart/2005/8/layout/lProcess2"/>
    <dgm:cxn modelId="{F1A7AC72-6D75-4C7C-BCF0-449259B3BD0C}" srcId="{933E5AFC-5670-41A5-A58B-91C4922E728E}" destId="{3236CB43-3D35-4081-9B3B-E8AA36B68E34}" srcOrd="0" destOrd="0" parTransId="{5EE0BAE9-9300-42BC-85F8-D129C961D5D7}" sibTransId="{EF02DE22-D559-49C3-9C5A-261CB959D6B1}"/>
    <dgm:cxn modelId="{7A4AC775-06E3-4130-A38F-AA394C3C7DEF}" srcId="{933E5AFC-5670-41A5-A58B-91C4922E728E}" destId="{43B11580-CF25-43B6-B767-727A2AF153F6}" srcOrd="2" destOrd="0" parTransId="{184810DD-0E66-4A31-A53F-C32B5CBA89A0}" sibTransId="{2C1968D8-8E72-4B9F-8D3F-3F97B6864FAF}"/>
    <dgm:cxn modelId="{F5DAEE89-4C01-4B94-A3A0-9F079C3CE595}" srcId="{933E5AFC-5670-41A5-A58B-91C4922E728E}" destId="{D5657BA8-2C69-4EB7-A710-A66A7A221EC5}" srcOrd="3" destOrd="0" parTransId="{25EE5B0F-3F79-4318-AFC0-3605BBA1E04D}" sibTransId="{49630E98-EB5D-40A8-BBBC-671E321A14CB}"/>
    <dgm:cxn modelId="{D4552098-7C0B-43B2-ADFF-7E142E9B400C}" type="presOf" srcId="{933E5AFC-5670-41A5-A58B-91C4922E728E}" destId="{29D5C024-48D4-4431-81F3-CB509BF738AD}" srcOrd="0" destOrd="0" presId="urn:microsoft.com/office/officeart/2005/8/layout/lProcess2"/>
    <dgm:cxn modelId="{1F90559C-F9AC-4FD4-83FA-066CC782189E}" type="presOf" srcId="{7F7F3969-ADF9-4EDE-A767-C5C54462B31D}" destId="{0E1E5FCB-6B73-4DC7-A818-0B949FA7A4A1}" srcOrd="0" destOrd="0" presId="urn:microsoft.com/office/officeart/2005/8/layout/lProcess2"/>
    <dgm:cxn modelId="{100F969C-A57F-4C3C-BC10-2E10BE524E90}" type="presOf" srcId="{43B11580-CF25-43B6-B767-727A2AF153F6}" destId="{446A745E-13A1-4984-A4AD-9097742EAE4F}" srcOrd="0" destOrd="0" presId="urn:microsoft.com/office/officeart/2005/8/layout/lProcess2"/>
    <dgm:cxn modelId="{B5CE5EAB-A538-47DD-A2A2-CFE30D49573D}" type="presOf" srcId="{933E5AFC-5670-41A5-A58B-91C4922E728E}" destId="{79F4C966-E787-43D7-955B-FD66764111EB}" srcOrd="1" destOrd="0" presId="urn:microsoft.com/office/officeart/2005/8/layout/lProcess2"/>
    <dgm:cxn modelId="{868F96D3-67EB-4644-B082-BD9D106BDE12}" srcId="{933E5AFC-5670-41A5-A58B-91C4922E728E}" destId="{6A54D40E-78E5-45A5-B232-9434C7AE68CF}" srcOrd="1" destOrd="0" parTransId="{11E070D6-6A27-4936-9AF2-FA26EB8F4D22}" sibTransId="{D429A36C-994C-4B70-A114-98CB66AC5BD8}"/>
    <dgm:cxn modelId="{B7AE19E4-0114-47BE-B874-24BFB487644F}" srcId="{7F7F3969-ADF9-4EDE-A767-C5C54462B31D}" destId="{933E5AFC-5670-41A5-A58B-91C4922E728E}" srcOrd="0" destOrd="0" parTransId="{6DF35FC9-C20F-4A79-9846-3B9DF4428154}" sibTransId="{206865EF-324A-450A-97B8-A5CE810BFCCC}"/>
    <dgm:cxn modelId="{24664825-2897-4F3F-8B16-43A222B47865}" type="presParOf" srcId="{0E1E5FCB-6B73-4DC7-A818-0B949FA7A4A1}" destId="{2A94D6FE-5C7C-4DE1-9974-9EEDE8C097CC}" srcOrd="0" destOrd="0" presId="urn:microsoft.com/office/officeart/2005/8/layout/lProcess2"/>
    <dgm:cxn modelId="{32D7B580-B158-49F0-AD0D-A2F468D707E9}" type="presParOf" srcId="{2A94D6FE-5C7C-4DE1-9974-9EEDE8C097CC}" destId="{29D5C024-48D4-4431-81F3-CB509BF738AD}" srcOrd="0" destOrd="0" presId="urn:microsoft.com/office/officeart/2005/8/layout/lProcess2"/>
    <dgm:cxn modelId="{4BC8BFB3-EFA0-4818-A162-820353B93B84}" type="presParOf" srcId="{2A94D6FE-5C7C-4DE1-9974-9EEDE8C097CC}" destId="{79F4C966-E787-43D7-955B-FD66764111EB}" srcOrd="1" destOrd="0" presId="urn:microsoft.com/office/officeart/2005/8/layout/lProcess2"/>
    <dgm:cxn modelId="{8E1E38DF-2A9C-4FDF-BCE7-A16CF3F23D31}" type="presParOf" srcId="{2A94D6FE-5C7C-4DE1-9974-9EEDE8C097CC}" destId="{D5D219B5-0617-4723-B7B3-BC649304776A}" srcOrd="2" destOrd="0" presId="urn:microsoft.com/office/officeart/2005/8/layout/lProcess2"/>
    <dgm:cxn modelId="{6DF631BB-2AF1-4780-B342-D02ACE77955F}" type="presParOf" srcId="{D5D219B5-0617-4723-B7B3-BC649304776A}" destId="{F5A5D968-F690-4BFC-945F-09DF484C0AF5}" srcOrd="0" destOrd="0" presId="urn:microsoft.com/office/officeart/2005/8/layout/lProcess2"/>
    <dgm:cxn modelId="{585C1BB6-C447-4FE6-A471-7BF8F5D8AD87}" type="presParOf" srcId="{F5A5D968-F690-4BFC-945F-09DF484C0AF5}" destId="{A6F22880-3CA5-42B6-8F32-F1EE9212347E}" srcOrd="0" destOrd="0" presId="urn:microsoft.com/office/officeart/2005/8/layout/lProcess2"/>
    <dgm:cxn modelId="{15B49F51-4225-4730-A978-376EC6132555}" type="presParOf" srcId="{F5A5D968-F690-4BFC-945F-09DF484C0AF5}" destId="{1330345B-7CBE-4314-A6F7-3A7C7DA744BE}" srcOrd="1" destOrd="0" presId="urn:microsoft.com/office/officeart/2005/8/layout/lProcess2"/>
    <dgm:cxn modelId="{111949C6-24AC-4131-8C17-6EFF320CCBC3}" type="presParOf" srcId="{F5A5D968-F690-4BFC-945F-09DF484C0AF5}" destId="{C359A590-AB82-4D1E-98F6-7D64EDD9CCE9}" srcOrd="2" destOrd="0" presId="urn:microsoft.com/office/officeart/2005/8/layout/lProcess2"/>
    <dgm:cxn modelId="{69962E28-0BE1-489A-822E-EC4DF7DAFF47}" type="presParOf" srcId="{F5A5D968-F690-4BFC-945F-09DF484C0AF5}" destId="{C4DE9F14-B936-4957-8695-F66F2F0515C4}" srcOrd="3" destOrd="0" presId="urn:microsoft.com/office/officeart/2005/8/layout/lProcess2"/>
    <dgm:cxn modelId="{542EDB32-594A-40CA-8086-058394538CA4}" type="presParOf" srcId="{F5A5D968-F690-4BFC-945F-09DF484C0AF5}" destId="{446A745E-13A1-4984-A4AD-9097742EAE4F}" srcOrd="4" destOrd="0" presId="urn:microsoft.com/office/officeart/2005/8/layout/lProcess2"/>
    <dgm:cxn modelId="{25062F2A-09A7-4A5A-8A05-46F7DD9B10C0}" type="presParOf" srcId="{F5A5D968-F690-4BFC-945F-09DF484C0AF5}" destId="{D19B2343-F1ED-4FBD-866B-0D91A7CFE9C7}" srcOrd="5" destOrd="0" presId="urn:microsoft.com/office/officeart/2005/8/layout/lProcess2"/>
    <dgm:cxn modelId="{958AD51B-80FA-4C53-A8BE-CCEC8EBD8E30}" type="presParOf" srcId="{F5A5D968-F690-4BFC-945F-09DF484C0AF5}" destId="{47566AC1-9540-4236-80B2-47833B4CC3A4}"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7F3969-ADF9-4EDE-A767-C5C54462B31D}"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933E5AFC-5670-41A5-A58B-91C4922E728E}">
      <dgm:prSet phldrT="[Text]" custT="1"/>
      <dgm:spPr>
        <a:solidFill>
          <a:srgbClr val="FFC000"/>
        </a:solidFill>
      </dgm:spPr>
      <dgm:t>
        <a:bodyPr/>
        <a:lstStyle/>
        <a:p>
          <a:r>
            <a:rPr lang="en-IE" sz="2000">
              <a:solidFill>
                <a:srgbClr val="004494"/>
              </a:solidFill>
            </a:rPr>
            <a:t>HE C. Purchase costs</a:t>
          </a:r>
          <a:endParaRPr lang="en-US" sz="2000">
            <a:solidFill>
              <a:srgbClr val="004494"/>
            </a:solidFill>
          </a:endParaRPr>
        </a:p>
      </dgm:t>
    </dgm:pt>
    <dgm:pt modelId="{6DF35FC9-C20F-4A79-9846-3B9DF4428154}" type="parTrans" cxnId="{B7AE19E4-0114-47BE-B874-24BFB487644F}">
      <dgm:prSet/>
      <dgm:spPr/>
      <dgm:t>
        <a:bodyPr/>
        <a:lstStyle/>
        <a:p>
          <a:endParaRPr lang="en-US"/>
        </a:p>
      </dgm:t>
    </dgm:pt>
    <dgm:pt modelId="{206865EF-324A-450A-97B8-A5CE810BFCCC}" type="sibTrans" cxnId="{B7AE19E4-0114-47BE-B874-24BFB487644F}">
      <dgm:prSet/>
      <dgm:spPr/>
      <dgm:t>
        <a:bodyPr/>
        <a:lstStyle/>
        <a:p>
          <a:endParaRPr lang="en-US"/>
        </a:p>
      </dgm:t>
    </dgm:pt>
    <dgm:pt modelId="{3236CB43-3D35-4081-9B3B-E8AA36B68E34}">
      <dgm:prSet phldrT="[Text]"/>
      <dgm:spPr/>
      <dgm:t>
        <a:bodyPr/>
        <a:lstStyle/>
        <a:p>
          <a:pPr rtl="0"/>
          <a:r>
            <a:rPr lang="en-IE"/>
            <a:t>C.1 Travel and subsistence</a:t>
          </a:r>
          <a:r>
            <a:rPr lang="en-IE">
              <a:latin typeface="Arial"/>
            </a:rPr>
            <a:t> </a:t>
          </a:r>
          <a:r>
            <a:rPr lang="en-IE"/>
            <a:t> (column C1)</a:t>
          </a:r>
          <a:r>
            <a:rPr lang="en-IE">
              <a:latin typeface="Arial"/>
            </a:rPr>
            <a:t> </a:t>
          </a:r>
          <a:endParaRPr lang="en-US"/>
        </a:p>
      </dgm:t>
    </dgm:pt>
    <dgm:pt modelId="{5EE0BAE9-9300-42BC-85F8-D129C961D5D7}" type="parTrans" cxnId="{F1A7AC72-6D75-4C7C-BCF0-449259B3BD0C}">
      <dgm:prSet/>
      <dgm:spPr/>
      <dgm:t>
        <a:bodyPr/>
        <a:lstStyle/>
        <a:p>
          <a:endParaRPr lang="en-US"/>
        </a:p>
      </dgm:t>
    </dgm:pt>
    <dgm:pt modelId="{EF02DE22-D559-49C3-9C5A-261CB959D6B1}" type="sibTrans" cxnId="{F1A7AC72-6D75-4C7C-BCF0-449259B3BD0C}">
      <dgm:prSet/>
      <dgm:spPr/>
      <dgm:t>
        <a:bodyPr/>
        <a:lstStyle/>
        <a:p>
          <a:endParaRPr lang="en-US"/>
        </a:p>
      </dgm:t>
    </dgm:pt>
    <dgm:pt modelId="{6A54D40E-78E5-45A5-B232-9434C7AE68CF}">
      <dgm:prSet/>
      <dgm:spPr/>
      <dgm:t>
        <a:bodyPr/>
        <a:lstStyle/>
        <a:p>
          <a:pPr rtl="0"/>
          <a:r>
            <a:rPr lang="en-IE"/>
            <a:t>C.2 Equipment (column C2)</a:t>
          </a:r>
          <a:r>
            <a:rPr lang="en-IE">
              <a:latin typeface="Arial"/>
            </a:rPr>
            <a:t>  </a:t>
          </a:r>
          <a:endParaRPr lang="en-US"/>
        </a:p>
      </dgm:t>
    </dgm:pt>
    <dgm:pt modelId="{11E070D6-6A27-4936-9AF2-FA26EB8F4D22}" type="parTrans" cxnId="{868F96D3-67EB-4644-B082-BD9D106BDE12}">
      <dgm:prSet/>
      <dgm:spPr/>
      <dgm:t>
        <a:bodyPr/>
        <a:lstStyle/>
        <a:p>
          <a:endParaRPr lang="en-US"/>
        </a:p>
      </dgm:t>
    </dgm:pt>
    <dgm:pt modelId="{D429A36C-994C-4B70-A114-98CB66AC5BD8}" type="sibTrans" cxnId="{868F96D3-67EB-4644-B082-BD9D106BDE12}">
      <dgm:prSet/>
      <dgm:spPr/>
      <dgm:t>
        <a:bodyPr/>
        <a:lstStyle/>
        <a:p>
          <a:endParaRPr lang="en-US"/>
        </a:p>
      </dgm:t>
    </dgm:pt>
    <dgm:pt modelId="{43B11580-CF25-43B6-B767-727A2AF153F6}">
      <dgm:prSet/>
      <dgm:spPr/>
      <dgm:t>
        <a:bodyPr/>
        <a:lstStyle/>
        <a:p>
          <a:pPr rtl="0"/>
          <a:r>
            <a:rPr lang="en-IE"/>
            <a:t>C.3 Other goods, works and services (column C3)</a:t>
          </a:r>
          <a:r>
            <a:rPr lang="en-IE">
              <a:latin typeface="Arial"/>
            </a:rPr>
            <a:t> </a:t>
          </a:r>
          <a:endParaRPr lang="en-US"/>
        </a:p>
      </dgm:t>
    </dgm:pt>
    <dgm:pt modelId="{184810DD-0E66-4A31-A53F-C32B5CBA89A0}" type="parTrans" cxnId="{7A4AC775-06E3-4130-A38F-AA394C3C7DEF}">
      <dgm:prSet/>
      <dgm:spPr/>
      <dgm:t>
        <a:bodyPr/>
        <a:lstStyle/>
        <a:p>
          <a:endParaRPr lang="en-US"/>
        </a:p>
      </dgm:t>
    </dgm:pt>
    <dgm:pt modelId="{2C1968D8-8E72-4B9F-8D3F-3F97B6864FAF}" type="sibTrans" cxnId="{7A4AC775-06E3-4130-A38F-AA394C3C7DEF}">
      <dgm:prSet/>
      <dgm:spPr/>
      <dgm:t>
        <a:bodyPr/>
        <a:lstStyle/>
        <a:p>
          <a:endParaRPr lang="en-US"/>
        </a:p>
      </dgm:t>
    </dgm:pt>
    <dgm:pt modelId="{0E1E5FCB-6B73-4DC7-A818-0B949FA7A4A1}" type="pres">
      <dgm:prSet presAssocID="{7F7F3969-ADF9-4EDE-A767-C5C54462B31D}" presName="theList" presStyleCnt="0">
        <dgm:presLayoutVars>
          <dgm:dir/>
          <dgm:animLvl val="lvl"/>
          <dgm:resizeHandles val="exact"/>
        </dgm:presLayoutVars>
      </dgm:prSet>
      <dgm:spPr/>
    </dgm:pt>
    <dgm:pt modelId="{2A94D6FE-5C7C-4DE1-9974-9EEDE8C097CC}" type="pres">
      <dgm:prSet presAssocID="{933E5AFC-5670-41A5-A58B-91C4922E728E}" presName="compNode" presStyleCnt="0"/>
      <dgm:spPr/>
    </dgm:pt>
    <dgm:pt modelId="{29D5C024-48D4-4431-81F3-CB509BF738AD}" type="pres">
      <dgm:prSet presAssocID="{933E5AFC-5670-41A5-A58B-91C4922E728E}" presName="aNode" presStyleLbl="bgShp" presStyleIdx="0" presStyleCnt="1" custScaleY="68532" custLinFactNeighborX="5726" custLinFactNeighborY="1121"/>
      <dgm:spPr/>
    </dgm:pt>
    <dgm:pt modelId="{79F4C966-E787-43D7-955B-FD66764111EB}" type="pres">
      <dgm:prSet presAssocID="{933E5AFC-5670-41A5-A58B-91C4922E728E}" presName="textNode" presStyleLbl="bgShp" presStyleIdx="0" presStyleCnt="1"/>
      <dgm:spPr/>
    </dgm:pt>
    <dgm:pt modelId="{D5D219B5-0617-4723-B7B3-BC649304776A}" type="pres">
      <dgm:prSet presAssocID="{933E5AFC-5670-41A5-A58B-91C4922E728E}" presName="compChildNode" presStyleCnt="0"/>
      <dgm:spPr/>
    </dgm:pt>
    <dgm:pt modelId="{F5A5D968-F690-4BFC-945F-09DF484C0AF5}" type="pres">
      <dgm:prSet presAssocID="{933E5AFC-5670-41A5-A58B-91C4922E728E}" presName="theInnerList" presStyleCnt="0"/>
      <dgm:spPr/>
    </dgm:pt>
    <dgm:pt modelId="{A6F22880-3CA5-42B6-8F32-F1EE9212347E}" type="pres">
      <dgm:prSet presAssocID="{3236CB43-3D35-4081-9B3B-E8AA36B68E34}" presName="childNode" presStyleLbl="node1" presStyleIdx="0" presStyleCnt="3" custScaleY="19693" custLinFactNeighborX="1668" custLinFactNeighborY="-10362">
        <dgm:presLayoutVars>
          <dgm:bulletEnabled val="1"/>
        </dgm:presLayoutVars>
      </dgm:prSet>
      <dgm:spPr/>
    </dgm:pt>
    <dgm:pt modelId="{1330345B-7CBE-4314-A6F7-3A7C7DA744BE}" type="pres">
      <dgm:prSet presAssocID="{3236CB43-3D35-4081-9B3B-E8AA36B68E34}" presName="aSpace2" presStyleCnt="0"/>
      <dgm:spPr/>
    </dgm:pt>
    <dgm:pt modelId="{C359A590-AB82-4D1E-98F6-7D64EDD9CCE9}" type="pres">
      <dgm:prSet presAssocID="{6A54D40E-78E5-45A5-B232-9434C7AE68CF}" presName="childNode" presStyleLbl="node1" presStyleIdx="1" presStyleCnt="3" custScaleY="18377" custLinFactY="-954" custLinFactNeighborX="1668" custLinFactNeighborY="-100000">
        <dgm:presLayoutVars>
          <dgm:bulletEnabled val="1"/>
        </dgm:presLayoutVars>
      </dgm:prSet>
      <dgm:spPr/>
    </dgm:pt>
    <dgm:pt modelId="{C4DE9F14-B936-4957-8695-F66F2F0515C4}" type="pres">
      <dgm:prSet presAssocID="{6A54D40E-78E5-45A5-B232-9434C7AE68CF}" presName="aSpace2" presStyleCnt="0"/>
      <dgm:spPr/>
    </dgm:pt>
    <dgm:pt modelId="{446A745E-13A1-4984-A4AD-9097742EAE4F}" type="pres">
      <dgm:prSet presAssocID="{43B11580-CF25-43B6-B767-727A2AF153F6}" presName="childNode" presStyleLbl="node1" presStyleIdx="2" presStyleCnt="3" custScaleY="21863" custLinFactY="-15425" custLinFactNeighborX="1668" custLinFactNeighborY="-100000">
        <dgm:presLayoutVars>
          <dgm:bulletEnabled val="1"/>
        </dgm:presLayoutVars>
      </dgm:prSet>
      <dgm:spPr/>
    </dgm:pt>
  </dgm:ptLst>
  <dgm:cxnLst>
    <dgm:cxn modelId="{CE38AA00-6F5E-4931-AE65-F794AEB48B56}" type="presOf" srcId="{933E5AFC-5670-41A5-A58B-91C4922E728E}" destId="{29D5C024-48D4-4431-81F3-CB509BF738AD}" srcOrd="0" destOrd="0" presId="urn:microsoft.com/office/officeart/2005/8/layout/lProcess2"/>
    <dgm:cxn modelId="{4555A814-3F8F-4CB2-8329-E6F90EBD5F79}" type="presOf" srcId="{43B11580-CF25-43B6-B767-727A2AF153F6}" destId="{446A745E-13A1-4984-A4AD-9097742EAE4F}" srcOrd="0" destOrd="0" presId="urn:microsoft.com/office/officeart/2005/8/layout/lProcess2"/>
    <dgm:cxn modelId="{6FCD0436-3113-49F8-B7A7-22C292E2DFBF}" type="presOf" srcId="{933E5AFC-5670-41A5-A58B-91C4922E728E}" destId="{79F4C966-E787-43D7-955B-FD66764111EB}" srcOrd="1" destOrd="0" presId="urn:microsoft.com/office/officeart/2005/8/layout/lProcess2"/>
    <dgm:cxn modelId="{E52AE95E-CF28-44A9-BD6D-74E3D8B6EBBB}" type="presOf" srcId="{3236CB43-3D35-4081-9B3B-E8AA36B68E34}" destId="{A6F22880-3CA5-42B6-8F32-F1EE9212347E}" srcOrd="0" destOrd="0" presId="urn:microsoft.com/office/officeart/2005/8/layout/lProcess2"/>
    <dgm:cxn modelId="{F1A7AC72-6D75-4C7C-BCF0-449259B3BD0C}" srcId="{933E5AFC-5670-41A5-A58B-91C4922E728E}" destId="{3236CB43-3D35-4081-9B3B-E8AA36B68E34}" srcOrd="0" destOrd="0" parTransId="{5EE0BAE9-9300-42BC-85F8-D129C961D5D7}" sibTransId="{EF02DE22-D559-49C3-9C5A-261CB959D6B1}"/>
    <dgm:cxn modelId="{7A4AC775-06E3-4130-A38F-AA394C3C7DEF}" srcId="{933E5AFC-5670-41A5-A58B-91C4922E728E}" destId="{43B11580-CF25-43B6-B767-727A2AF153F6}" srcOrd="2" destOrd="0" parTransId="{184810DD-0E66-4A31-A53F-C32B5CBA89A0}" sibTransId="{2C1968D8-8E72-4B9F-8D3F-3F97B6864FAF}"/>
    <dgm:cxn modelId="{1F90559C-F9AC-4FD4-83FA-066CC782189E}" type="presOf" srcId="{7F7F3969-ADF9-4EDE-A767-C5C54462B31D}" destId="{0E1E5FCB-6B73-4DC7-A818-0B949FA7A4A1}" srcOrd="0" destOrd="0" presId="urn:microsoft.com/office/officeart/2005/8/layout/lProcess2"/>
    <dgm:cxn modelId="{694259CA-405B-4190-9B00-2B60B00DBCFB}" type="presOf" srcId="{6A54D40E-78E5-45A5-B232-9434C7AE68CF}" destId="{C359A590-AB82-4D1E-98F6-7D64EDD9CCE9}" srcOrd="0" destOrd="0" presId="urn:microsoft.com/office/officeart/2005/8/layout/lProcess2"/>
    <dgm:cxn modelId="{868F96D3-67EB-4644-B082-BD9D106BDE12}" srcId="{933E5AFC-5670-41A5-A58B-91C4922E728E}" destId="{6A54D40E-78E5-45A5-B232-9434C7AE68CF}" srcOrd="1" destOrd="0" parTransId="{11E070D6-6A27-4936-9AF2-FA26EB8F4D22}" sibTransId="{D429A36C-994C-4B70-A114-98CB66AC5BD8}"/>
    <dgm:cxn modelId="{B7AE19E4-0114-47BE-B874-24BFB487644F}" srcId="{7F7F3969-ADF9-4EDE-A767-C5C54462B31D}" destId="{933E5AFC-5670-41A5-A58B-91C4922E728E}" srcOrd="0" destOrd="0" parTransId="{6DF35FC9-C20F-4A79-9846-3B9DF4428154}" sibTransId="{206865EF-324A-450A-97B8-A5CE810BFCCC}"/>
    <dgm:cxn modelId="{C4776C6C-C76D-41A6-B941-9E61A753CBA6}" type="presParOf" srcId="{0E1E5FCB-6B73-4DC7-A818-0B949FA7A4A1}" destId="{2A94D6FE-5C7C-4DE1-9974-9EEDE8C097CC}" srcOrd="0" destOrd="0" presId="urn:microsoft.com/office/officeart/2005/8/layout/lProcess2"/>
    <dgm:cxn modelId="{A44B66E1-F937-402E-AAEB-CD92198835A8}" type="presParOf" srcId="{2A94D6FE-5C7C-4DE1-9974-9EEDE8C097CC}" destId="{29D5C024-48D4-4431-81F3-CB509BF738AD}" srcOrd="0" destOrd="0" presId="urn:microsoft.com/office/officeart/2005/8/layout/lProcess2"/>
    <dgm:cxn modelId="{92DD6766-BFC7-44F7-B80E-ABFDC646C689}" type="presParOf" srcId="{2A94D6FE-5C7C-4DE1-9974-9EEDE8C097CC}" destId="{79F4C966-E787-43D7-955B-FD66764111EB}" srcOrd="1" destOrd="0" presId="urn:microsoft.com/office/officeart/2005/8/layout/lProcess2"/>
    <dgm:cxn modelId="{3BB332C0-5FDF-4DFB-B971-3646607FD320}" type="presParOf" srcId="{2A94D6FE-5C7C-4DE1-9974-9EEDE8C097CC}" destId="{D5D219B5-0617-4723-B7B3-BC649304776A}" srcOrd="2" destOrd="0" presId="urn:microsoft.com/office/officeart/2005/8/layout/lProcess2"/>
    <dgm:cxn modelId="{085AC972-E57F-42BA-BB25-81121D9A8D43}" type="presParOf" srcId="{D5D219B5-0617-4723-B7B3-BC649304776A}" destId="{F5A5D968-F690-4BFC-945F-09DF484C0AF5}" srcOrd="0" destOrd="0" presId="urn:microsoft.com/office/officeart/2005/8/layout/lProcess2"/>
    <dgm:cxn modelId="{C886C298-774D-41E1-838C-7D6969B8C7FC}" type="presParOf" srcId="{F5A5D968-F690-4BFC-945F-09DF484C0AF5}" destId="{A6F22880-3CA5-42B6-8F32-F1EE9212347E}" srcOrd="0" destOrd="0" presId="urn:microsoft.com/office/officeart/2005/8/layout/lProcess2"/>
    <dgm:cxn modelId="{F8114184-33EC-49A8-9630-98225FBB4492}" type="presParOf" srcId="{F5A5D968-F690-4BFC-945F-09DF484C0AF5}" destId="{1330345B-7CBE-4314-A6F7-3A7C7DA744BE}" srcOrd="1" destOrd="0" presId="urn:microsoft.com/office/officeart/2005/8/layout/lProcess2"/>
    <dgm:cxn modelId="{EE770195-D80A-4604-BA41-1481BCFCFF03}" type="presParOf" srcId="{F5A5D968-F690-4BFC-945F-09DF484C0AF5}" destId="{C359A590-AB82-4D1E-98F6-7D64EDD9CCE9}" srcOrd="2" destOrd="0" presId="urn:microsoft.com/office/officeart/2005/8/layout/lProcess2"/>
    <dgm:cxn modelId="{C329A48E-8F53-40C8-A93D-C6EFCD2FC0F4}" type="presParOf" srcId="{F5A5D968-F690-4BFC-945F-09DF484C0AF5}" destId="{C4DE9F14-B936-4957-8695-F66F2F0515C4}" srcOrd="3" destOrd="0" presId="urn:microsoft.com/office/officeart/2005/8/layout/lProcess2"/>
    <dgm:cxn modelId="{A4E75BA6-061C-43EA-83E1-16AB091A04BE}" type="presParOf" srcId="{F5A5D968-F690-4BFC-945F-09DF484C0AF5}" destId="{446A745E-13A1-4984-A4AD-9097742EAE4F}" srcOrd="4"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7F3969-ADF9-4EDE-A767-C5C54462B31D}"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US"/>
        </a:p>
      </dgm:t>
    </dgm:pt>
    <dgm:pt modelId="{3236CB43-3D35-4081-9B3B-E8AA36B68E34}">
      <dgm:prSet phldrT="[Text]"/>
      <dgm:spPr/>
      <dgm:t>
        <a:bodyPr/>
        <a:lstStyle/>
        <a:p>
          <a:r>
            <a:rPr lang="en-IE"/>
            <a:t>D.1 Financial support to third parties</a:t>
          </a:r>
          <a:endParaRPr lang="en-US"/>
        </a:p>
      </dgm:t>
    </dgm:pt>
    <dgm:pt modelId="{5EE0BAE9-9300-42BC-85F8-D129C961D5D7}" type="parTrans" cxnId="{F1A7AC72-6D75-4C7C-BCF0-449259B3BD0C}">
      <dgm:prSet/>
      <dgm:spPr/>
      <dgm:t>
        <a:bodyPr/>
        <a:lstStyle/>
        <a:p>
          <a:endParaRPr lang="en-US"/>
        </a:p>
      </dgm:t>
    </dgm:pt>
    <dgm:pt modelId="{EF02DE22-D559-49C3-9C5A-261CB959D6B1}" type="sibTrans" cxnId="{F1A7AC72-6D75-4C7C-BCF0-449259B3BD0C}">
      <dgm:prSet/>
      <dgm:spPr/>
      <dgm:t>
        <a:bodyPr/>
        <a:lstStyle/>
        <a:p>
          <a:endParaRPr lang="en-US"/>
        </a:p>
      </dgm:t>
    </dgm:pt>
    <dgm:pt modelId="{D5657BA8-2C69-4EB7-A710-A66A7A221EC5}">
      <dgm:prSet phldrT="[Text]"/>
      <dgm:spPr/>
      <dgm:t>
        <a:bodyPr/>
        <a:lstStyle/>
        <a:p>
          <a:pPr algn="ctr"/>
          <a:r>
            <a:rPr lang="en-IE"/>
            <a:t>Specific cost categories:</a:t>
          </a:r>
        </a:p>
        <a:p>
          <a:pPr algn="l"/>
          <a:r>
            <a:rPr lang="en-IE"/>
            <a:t>D.5 </a:t>
          </a:r>
          <a:r>
            <a:rPr lang="en-US"/>
            <a:t>PCP/PPI procurement costs</a:t>
          </a:r>
        </a:p>
        <a:p>
          <a:pPr algn="l"/>
          <a:r>
            <a:rPr lang="en-US"/>
            <a:t>D.6 Euratom </a:t>
          </a:r>
          <a:r>
            <a:rPr lang="en-US" err="1"/>
            <a:t>Cofund</a:t>
          </a:r>
          <a:r>
            <a:rPr lang="en-US"/>
            <a:t> staff mobility costs</a:t>
          </a:r>
        </a:p>
        <a:p>
          <a:pPr algn="l"/>
          <a:r>
            <a:rPr lang="en-US"/>
            <a:t>D.7 ERC additional funding</a:t>
          </a:r>
        </a:p>
        <a:p>
          <a:pPr algn="l"/>
          <a:r>
            <a:rPr lang="en-US"/>
            <a:t>D.8 ERC additional funding (subcontracting, FSTP and internally invoiced goods and services)</a:t>
          </a:r>
        </a:p>
      </dgm:t>
    </dgm:pt>
    <dgm:pt modelId="{49630E98-EB5D-40A8-BBBC-671E321A14CB}" type="sibTrans" cxnId="{F5DAEE89-4C01-4B94-A3A0-9F079C3CE595}">
      <dgm:prSet/>
      <dgm:spPr/>
      <dgm:t>
        <a:bodyPr/>
        <a:lstStyle/>
        <a:p>
          <a:endParaRPr lang="en-US"/>
        </a:p>
      </dgm:t>
    </dgm:pt>
    <dgm:pt modelId="{25EE5B0F-3F79-4318-AFC0-3605BBA1E04D}" type="parTrans" cxnId="{F5DAEE89-4C01-4B94-A3A0-9F079C3CE595}">
      <dgm:prSet/>
      <dgm:spPr/>
      <dgm:t>
        <a:bodyPr/>
        <a:lstStyle/>
        <a:p>
          <a:endParaRPr lang="en-US"/>
        </a:p>
      </dgm:t>
    </dgm:pt>
    <dgm:pt modelId="{933E5AFC-5670-41A5-A58B-91C4922E728E}">
      <dgm:prSet phldrT="[Text]" custT="1"/>
      <dgm:spPr>
        <a:solidFill>
          <a:srgbClr val="FFC000"/>
        </a:solidFill>
      </dgm:spPr>
      <dgm:t>
        <a:bodyPr/>
        <a:lstStyle/>
        <a:p>
          <a:endParaRPr lang="en-IE" sz="2800">
            <a:solidFill>
              <a:srgbClr val="004494"/>
            </a:solidFill>
          </a:endParaRPr>
        </a:p>
      </dgm:t>
    </dgm:pt>
    <dgm:pt modelId="{6DF35FC9-C20F-4A79-9846-3B9DF4428154}" type="parTrans" cxnId="{480F96B9-2BAA-448A-B471-BD43C313BFE9}">
      <dgm:prSet/>
      <dgm:spPr/>
      <dgm:t>
        <a:bodyPr/>
        <a:lstStyle/>
        <a:p>
          <a:endParaRPr lang="en-US"/>
        </a:p>
      </dgm:t>
    </dgm:pt>
    <dgm:pt modelId="{206865EF-324A-450A-97B8-A5CE810BFCCC}" type="sibTrans" cxnId="{480F96B9-2BAA-448A-B471-BD43C313BFE9}">
      <dgm:prSet/>
      <dgm:spPr/>
      <dgm:t>
        <a:bodyPr/>
        <a:lstStyle/>
        <a:p>
          <a:endParaRPr lang="en-US"/>
        </a:p>
      </dgm:t>
    </dgm:pt>
    <dgm:pt modelId="{0E1E5FCB-6B73-4DC7-A818-0B949FA7A4A1}" type="pres">
      <dgm:prSet presAssocID="{7F7F3969-ADF9-4EDE-A767-C5C54462B31D}" presName="theList" presStyleCnt="0">
        <dgm:presLayoutVars>
          <dgm:dir/>
          <dgm:animLvl val="lvl"/>
          <dgm:resizeHandles val="exact"/>
        </dgm:presLayoutVars>
      </dgm:prSet>
      <dgm:spPr/>
    </dgm:pt>
    <dgm:pt modelId="{2A94D6FE-5C7C-4DE1-9974-9EEDE8C097CC}" type="pres">
      <dgm:prSet presAssocID="{933E5AFC-5670-41A5-A58B-91C4922E728E}" presName="compNode" presStyleCnt="0"/>
      <dgm:spPr/>
    </dgm:pt>
    <dgm:pt modelId="{29D5C024-48D4-4431-81F3-CB509BF738AD}" type="pres">
      <dgm:prSet presAssocID="{933E5AFC-5670-41A5-A58B-91C4922E728E}" presName="aNode" presStyleLbl="bgShp" presStyleIdx="0" presStyleCnt="1" custLinFactNeighborX="-225"/>
      <dgm:spPr/>
    </dgm:pt>
    <dgm:pt modelId="{79F4C966-E787-43D7-955B-FD66764111EB}" type="pres">
      <dgm:prSet presAssocID="{933E5AFC-5670-41A5-A58B-91C4922E728E}" presName="textNode" presStyleLbl="bgShp" presStyleIdx="0" presStyleCnt="1"/>
      <dgm:spPr/>
    </dgm:pt>
    <dgm:pt modelId="{D5D219B5-0617-4723-B7B3-BC649304776A}" type="pres">
      <dgm:prSet presAssocID="{933E5AFC-5670-41A5-A58B-91C4922E728E}" presName="compChildNode" presStyleCnt="0"/>
      <dgm:spPr/>
    </dgm:pt>
    <dgm:pt modelId="{F5A5D968-F690-4BFC-945F-09DF484C0AF5}" type="pres">
      <dgm:prSet presAssocID="{933E5AFC-5670-41A5-A58B-91C4922E728E}" presName="theInnerList" presStyleCnt="0"/>
      <dgm:spPr/>
    </dgm:pt>
    <dgm:pt modelId="{A6F22880-3CA5-42B6-8F32-F1EE9212347E}" type="pres">
      <dgm:prSet presAssocID="{3236CB43-3D35-4081-9B3B-E8AA36B68E34}" presName="childNode" presStyleLbl="node1" presStyleIdx="0" presStyleCnt="2" custScaleX="104594" custScaleY="26560" custLinFactNeighborX="1405" custLinFactNeighborY="-91205">
        <dgm:presLayoutVars>
          <dgm:bulletEnabled val="1"/>
        </dgm:presLayoutVars>
      </dgm:prSet>
      <dgm:spPr/>
    </dgm:pt>
    <dgm:pt modelId="{1330345B-7CBE-4314-A6F7-3A7C7DA744BE}" type="pres">
      <dgm:prSet presAssocID="{3236CB43-3D35-4081-9B3B-E8AA36B68E34}" presName="aSpace2" presStyleCnt="0"/>
      <dgm:spPr/>
    </dgm:pt>
    <dgm:pt modelId="{47566AC1-9540-4236-80B2-47833B4CC3A4}" type="pres">
      <dgm:prSet presAssocID="{D5657BA8-2C69-4EB7-A710-A66A7A221EC5}" presName="childNode" presStyleLbl="node1" presStyleIdx="1" presStyleCnt="2" custScaleX="107585" custScaleY="90655" custLinFactNeighborX="2267" custLinFactNeighborY="-55028">
        <dgm:presLayoutVars>
          <dgm:bulletEnabled val="1"/>
        </dgm:presLayoutVars>
      </dgm:prSet>
      <dgm:spPr/>
    </dgm:pt>
  </dgm:ptLst>
  <dgm:cxnLst>
    <dgm:cxn modelId="{6C293614-70DB-44A4-B215-E7CF74E4BFA6}" type="presOf" srcId="{933E5AFC-5670-41A5-A58B-91C4922E728E}" destId="{79F4C966-E787-43D7-955B-FD66764111EB}" srcOrd="1" destOrd="0" presId="urn:microsoft.com/office/officeart/2005/8/layout/lProcess2"/>
    <dgm:cxn modelId="{F1A7AC72-6D75-4C7C-BCF0-449259B3BD0C}" srcId="{933E5AFC-5670-41A5-A58B-91C4922E728E}" destId="{3236CB43-3D35-4081-9B3B-E8AA36B68E34}" srcOrd="0" destOrd="0" parTransId="{5EE0BAE9-9300-42BC-85F8-D129C961D5D7}" sibTransId="{EF02DE22-D559-49C3-9C5A-261CB959D6B1}"/>
    <dgm:cxn modelId="{2A26567D-4E98-4A90-851B-54A86F36992F}" type="presOf" srcId="{D5657BA8-2C69-4EB7-A710-A66A7A221EC5}" destId="{47566AC1-9540-4236-80B2-47833B4CC3A4}" srcOrd="0" destOrd="0" presId="urn:microsoft.com/office/officeart/2005/8/layout/lProcess2"/>
    <dgm:cxn modelId="{EEFF9D85-7736-403A-9056-BD24A08AD373}" type="presOf" srcId="{3236CB43-3D35-4081-9B3B-E8AA36B68E34}" destId="{A6F22880-3CA5-42B6-8F32-F1EE9212347E}" srcOrd="0" destOrd="0" presId="urn:microsoft.com/office/officeart/2005/8/layout/lProcess2"/>
    <dgm:cxn modelId="{F5DAEE89-4C01-4B94-A3A0-9F079C3CE595}" srcId="{933E5AFC-5670-41A5-A58B-91C4922E728E}" destId="{D5657BA8-2C69-4EB7-A710-A66A7A221EC5}" srcOrd="1" destOrd="0" parTransId="{25EE5B0F-3F79-4318-AFC0-3605BBA1E04D}" sibTransId="{49630E98-EB5D-40A8-BBBC-671E321A14CB}"/>
    <dgm:cxn modelId="{1F90559C-F9AC-4FD4-83FA-066CC782189E}" type="presOf" srcId="{7F7F3969-ADF9-4EDE-A767-C5C54462B31D}" destId="{0E1E5FCB-6B73-4DC7-A818-0B949FA7A4A1}" srcOrd="0" destOrd="0" presId="urn:microsoft.com/office/officeart/2005/8/layout/lProcess2"/>
    <dgm:cxn modelId="{480F96B9-2BAA-448A-B471-BD43C313BFE9}" srcId="{7F7F3969-ADF9-4EDE-A767-C5C54462B31D}" destId="{933E5AFC-5670-41A5-A58B-91C4922E728E}" srcOrd="0" destOrd="0" parTransId="{6DF35FC9-C20F-4A79-9846-3B9DF4428154}" sibTransId="{206865EF-324A-450A-97B8-A5CE810BFCCC}"/>
    <dgm:cxn modelId="{DB2BC8E5-CD6F-434B-9602-C5D3524A89E8}" type="presOf" srcId="{933E5AFC-5670-41A5-A58B-91C4922E728E}" destId="{29D5C024-48D4-4431-81F3-CB509BF738AD}" srcOrd="0" destOrd="0" presId="urn:microsoft.com/office/officeart/2005/8/layout/lProcess2"/>
    <dgm:cxn modelId="{B41D6AC4-9ADB-4B50-8037-D5E43F2C9742}" type="presParOf" srcId="{0E1E5FCB-6B73-4DC7-A818-0B949FA7A4A1}" destId="{2A94D6FE-5C7C-4DE1-9974-9EEDE8C097CC}" srcOrd="0" destOrd="0" presId="urn:microsoft.com/office/officeart/2005/8/layout/lProcess2"/>
    <dgm:cxn modelId="{44D998CE-13D5-4687-B7C8-61BC95D849FE}" type="presParOf" srcId="{2A94D6FE-5C7C-4DE1-9974-9EEDE8C097CC}" destId="{29D5C024-48D4-4431-81F3-CB509BF738AD}" srcOrd="0" destOrd="0" presId="urn:microsoft.com/office/officeart/2005/8/layout/lProcess2"/>
    <dgm:cxn modelId="{EFDB33AB-EF87-4216-BFA7-3C5A7BA7B1F5}" type="presParOf" srcId="{2A94D6FE-5C7C-4DE1-9974-9EEDE8C097CC}" destId="{79F4C966-E787-43D7-955B-FD66764111EB}" srcOrd="1" destOrd="0" presId="urn:microsoft.com/office/officeart/2005/8/layout/lProcess2"/>
    <dgm:cxn modelId="{5EE41B0F-A94A-4452-B692-1A5CADDEA0F3}" type="presParOf" srcId="{2A94D6FE-5C7C-4DE1-9974-9EEDE8C097CC}" destId="{D5D219B5-0617-4723-B7B3-BC649304776A}" srcOrd="2" destOrd="0" presId="urn:microsoft.com/office/officeart/2005/8/layout/lProcess2"/>
    <dgm:cxn modelId="{91250A1D-E379-4615-88DA-362152AF9D96}" type="presParOf" srcId="{D5D219B5-0617-4723-B7B3-BC649304776A}" destId="{F5A5D968-F690-4BFC-945F-09DF484C0AF5}" srcOrd="0" destOrd="0" presId="urn:microsoft.com/office/officeart/2005/8/layout/lProcess2"/>
    <dgm:cxn modelId="{B4CA3081-13EE-4F1C-9FCF-96428DF668F8}" type="presParOf" srcId="{F5A5D968-F690-4BFC-945F-09DF484C0AF5}" destId="{A6F22880-3CA5-42B6-8F32-F1EE9212347E}" srcOrd="0" destOrd="0" presId="urn:microsoft.com/office/officeart/2005/8/layout/lProcess2"/>
    <dgm:cxn modelId="{A20A16E7-8853-47F1-B176-7762B7896781}" type="presParOf" srcId="{F5A5D968-F690-4BFC-945F-09DF484C0AF5}" destId="{1330345B-7CBE-4314-A6F7-3A7C7DA744BE}" srcOrd="1" destOrd="0" presId="urn:microsoft.com/office/officeart/2005/8/layout/lProcess2"/>
    <dgm:cxn modelId="{A4A41C17-5B81-4506-990B-06F606008BAF}" type="presParOf" srcId="{F5A5D968-F690-4BFC-945F-09DF484C0AF5}" destId="{47566AC1-9540-4236-80B2-47833B4CC3A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127C7C-774A-4038-B617-9437E2EA56A5}" type="doc">
      <dgm:prSet loTypeId="urn:microsoft.com/office/officeart/2005/8/layout/hList6" loCatId="list" qsTypeId="urn:microsoft.com/office/officeart/2005/8/quickstyle/simple5" qsCatId="simple" csTypeId="urn:microsoft.com/office/officeart/2005/8/colors/accent0_3" csCatId="mainScheme" phldr="1"/>
      <dgm:spPr/>
      <dgm:t>
        <a:bodyPr/>
        <a:lstStyle/>
        <a:p>
          <a:endParaRPr lang="en-IE"/>
        </a:p>
      </dgm:t>
    </dgm:pt>
    <dgm:pt modelId="{E192D04F-9DFF-4E3E-8D7C-4FA2A15BE0C5}">
      <dgm:prSet phldrT="[Text]"/>
      <dgm:spPr>
        <a:gradFill rotWithShape="0">
          <a:gsLst>
            <a:gs pos="0">
              <a:srgbClr val="FFC000"/>
            </a:gs>
            <a:gs pos="0">
              <a:srgbClr val="1F5C95"/>
            </a:gs>
            <a:gs pos="10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gradFill>
      </dgm:spPr>
      <dgm:t>
        <a:bodyPr/>
        <a:lstStyle/>
        <a:p>
          <a:pPr>
            <a:buNone/>
          </a:pPr>
          <a:r>
            <a:rPr lang="en-GB" b="1">
              <a:latin typeface="Arial"/>
              <a:cs typeface="Arial"/>
            </a:rPr>
            <a:t>Subcontracting - GA art.</a:t>
          </a:r>
          <a:r>
            <a:rPr lang="en-GB" b="1">
              <a:latin typeface="Arial"/>
            </a:rPr>
            <a:t>9.3</a:t>
          </a:r>
          <a:endParaRPr lang="en-IE"/>
        </a:p>
      </dgm:t>
    </dgm:pt>
    <dgm:pt modelId="{D7FAD35E-8C8D-4433-ADA1-5DD3DBA4FC0B}" type="parTrans" cxnId="{2D7E2C75-3DF1-4F66-AF3D-071C9AF783F2}">
      <dgm:prSet/>
      <dgm:spPr/>
      <dgm:t>
        <a:bodyPr/>
        <a:lstStyle/>
        <a:p>
          <a:endParaRPr lang="en-IE"/>
        </a:p>
      </dgm:t>
    </dgm:pt>
    <dgm:pt modelId="{D6781E5B-36B5-4456-B304-C5C67FBA10D7}" type="sibTrans" cxnId="{2D7E2C75-3DF1-4F66-AF3D-071C9AF783F2}">
      <dgm:prSet/>
      <dgm:spPr/>
      <dgm:t>
        <a:bodyPr/>
        <a:lstStyle/>
        <a:p>
          <a:endParaRPr lang="en-IE"/>
        </a:p>
      </dgm:t>
    </dgm:pt>
    <dgm:pt modelId="{943AB5EB-136A-4F25-9ECB-E0B31AA7CF28}">
      <dgm:prSet phldrT="[Text]"/>
      <dgm:spPr>
        <a:ln>
          <a:solidFill>
            <a:srgbClr val="A8D1D6">
              <a:alpha val="90000"/>
            </a:srgbClr>
          </a:solidFill>
        </a:ln>
      </dgm:spPr>
      <dgm:t>
        <a:bodyPr/>
        <a:lstStyle/>
        <a:p>
          <a:pPr rtl="0">
            <a:buFont typeface="Wingdings" panose="05000000000000000000" pitchFamily="2" charset="2"/>
            <a:buChar char="§"/>
          </a:pPr>
          <a:r>
            <a:rPr lang="en-GB">
              <a:latin typeface="Arial"/>
              <a:cs typeface="Arial"/>
            </a:rPr>
            <a:t> can be used to implement certain action tasks described in Annex 1 </a:t>
          </a:r>
          <a:endParaRPr lang="en-IE"/>
        </a:p>
      </dgm:t>
    </dgm:pt>
    <dgm:pt modelId="{44FC3623-D35A-4195-8AE9-B79E0C82C908}" type="parTrans" cxnId="{0219E2B3-422B-43C4-8FF5-BD61057FBCAE}">
      <dgm:prSet/>
      <dgm:spPr/>
      <dgm:t>
        <a:bodyPr/>
        <a:lstStyle/>
        <a:p>
          <a:endParaRPr lang="en-IE"/>
        </a:p>
      </dgm:t>
    </dgm:pt>
    <dgm:pt modelId="{E080AC3B-5E08-4668-A51A-80858B5C82EC}" type="sibTrans" cxnId="{0219E2B3-422B-43C4-8FF5-BD61057FBCAE}">
      <dgm:prSet/>
      <dgm:spPr/>
      <dgm:t>
        <a:bodyPr/>
        <a:lstStyle/>
        <a:p>
          <a:endParaRPr lang="en-IE"/>
        </a:p>
      </dgm:t>
    </dgm:pt>
    <dgm:pt modelId="{6ADBA7C4-6F1F-4970-9E5F-334AF0993C9D}">
      <dgm:prSet phldrT="[Text]"/>
      <dgm:spPr/>
      <dgm:t>
        <a:bodyPr/>
        <a:lstStyle/>
        <a:p>
          <a:pPr rtl="0">
            <a:buFont typeface="Arial" panose="020B0604020202020204" pitchFamily="34" charset="0"/>
            <a:buNone/>
          </a:pPr>
          <a:r>
            <a:rPr lang="en-GB" b="1">
              <a:latin typeface="Arial"/>
              <a:cs typeface="Arial"/>
            </a:rPr>
            <a:t>Contracting </a:t>
          </a:r>
          <a:endParaRPr lang="en-GB" b="1"/>
        </a:p>
      </dgm:t>
    </dgm:pt>
    <dgm:pt modelId="{F393E7CD-6568-4CFC-B1BE-04D1588091D5}" type="parTrans" cxnId="{F643F728-448B-4845-B0D2-DC4BD0F4EABC}">
      <dgm:prSet/>
      <dgm:spPr/>
      <dgm:t>
        <a:bodyPr/>
        <a:lstStyle/>
        <a:p>
          <a:endParaRPr lang="en-IE"/>
        </a:p>
      </dgm:t>
    </dgm:pt>
    <dgm:pt modelId="{5300CE45-6DE9-4B4F-BFE1-CB9EBA3E7205}" type="sibTrans" cxnId="{F643F728-448B-4845-B0D2-DC4BD0F4EABC}">
      <dgm:prSet/>
      <dgm:spPr/>
      <dgm:t>
        <a:bodyPr/>
        <a:lstStyle/>
        <a:p>
          <a:endParaRPr lang="en-IE"/>
        </a:p>
      </dgm:t>
    </dgm:pt>
    <dgm:pt modelId="{6B2CB0AE-9FFF-4AFE-90FC-3F2EDD7CF426}">
      <dgm:prSet phldrT="[Text]"/>
      <dgm:spPr/>
      <dgm:t>
        <a:bodyPr/>
        <a:lstStyle/>
        <a:p>
          <a:pPr>
            <a:buFont typeface="Wingdings" panose="05000000000000000000" pitchFamily="2" charset="2"/>
            <a:buChar char="§"/>
          </a:pPr>
          <a:r>
            <a:rPr lang="en-GB">
              <a:latin typeface="Arial"/>
              <a:cs typeface="Arial"/>
            </a:rPr>
            <a:t>can be used for purchasing goods, works and services which are necessary to implement the action tasks, but not directly linked to them.</a:t>
          </a:r>
          <a:endParaRPr lang="en-IE"/>
        </a:p>
      </dgm:t>
    </dgm:pt>
    <dgm:pt modelId="{2933376E-9AE3-4447-BD39-A65E710FBCEA}" type="parTrans" cxnId="{E0D57905-879D-44B1-9B51-FC21E551ABC6}">
      <dgm:prSet/>
      <dgm:spPr/>
      <dgm:t>
        <a:bodyPr/>
        <a:lstStyle/>
        <a:p>
          <a:endParaRPr lang="en-IE"/>
        </a:p>
      </dgm:t>
    </dgm:pt>
    <dgm:pt modelId="{C0847305-0896-476D-AD37-A18F1A4AF7D0}" type="sibTrans" cxnId="{E0D57905-879D-44B1-9B51-FC21E551ABC6}">
      <dgm:prSet/>
      <dgm:spPr/>
      <dgm:t>
        <a:bodyPr/>
        <a:lstStyle/>
        <a:p>
          <a:endParaRPr lang="en-IE"/>
        </a:p>
      </dgm:t>
    </dgm:pt>
    <dgm:pt modelId="{FBB75C43-80D9-4B26-A68D-ED9420C5500C}">
      <dgm:prSet/>
      <dgm:spPr>
        <a:ln>
          <a:solidFill>
            <a:srgbClr val="A8D1D6">
              <a:alpha val="90000"/>
            </a:srgbClr>
          </a:solidFill>
        </a:ln>
      </dgm:spPr>
      <dgm:t>
        <a:bodyPr/>
        <a:lstStyle/>
        <a:p>
          <a:r>
            <a:rPr lang="en-GB">
              <a:latin typeface="Arial"/>
              <a:cs typeface="Arial"/>
            </a:rPr>
            <a:t>may cover only a limited part of the action</a:t>
          </a:r>
          <a:endParaRPr lang="en-GB">
            <a:latin typeface="Arial" panose="020B0604020202020204" pitchFamily="34" charset="0"/>
            <a:cs typeface="Arial" panose="020B0604020202020204" pitchFamily="34" charset="0"/>
          </a:endParaRPr>
        </a:p>
      </dgm:t>
    </dgm:pt>
    <dgm:pt modelId="{6A40CC42-0C18-459C-9D39-FC9EEBC201AC}" type="parTrans" cxnId="{200288E0-3444-48E9-B44A-B999C266FAC8}">
      <dgm:prSet/>
      <dgm:spPr/>
      <dgm:t>
        <a:bodyPr/>
        <a:lstStyle/>
        <a:p>
          <a:endParaRPr lang="en-IE"/>
        </a:p>
      </dgm:t>
    </dgm:pt>
    <dgm:pt modelId="{686052C6-2248-4D1F-A85B-14BF2BC5A683}" type="sibTrans" cxnId="{200288E0-3444-48E9-B44A-B999C266FAC8}">
      <dgm:prSet/>
      <dgm:spPr/>
      <dgm:t>
        <a:bodyPr/>
        <a:lstStyle/>
        <a:p>
          <a:endParaRPr lang="en-IE"/>
        </a:p>
      </dgm:t>
    </dgm:pt>
    <dgm:pt modelId="{A39973AD-FF6E-4F9C-AC9B-C0A696CEB7DF}">
      <dgm:prSet/>
      <dgm:spPr>
        <a:ln>
          <a:solidFill>
            <a:srgbClr val="A8D1D6">
              <a:alpha val="90000"/>
            </a:srgbClr>
          </a:solidFill>
        </a:ln>
      </dgm:spPr>
      <dgm:t>
        <a:bodyPr/>
        <a:lstStyle/>
        <a:p>
          <a:r>
            <a:rPr lang="en-GB">
              <a:latin typeface="Arial"/>
              <a:cs typeface="Arial"/>
            </a:rPr>
            <a:t>if applicable, the tasks to be implemented and the estimated cost for each subcontract must be set out in Annex 1</a:t>
          </a:r>
          <a:endParaRPr lang="en-GB">
            <a:latin typeface="Arial" panose="020B0604020202020204" pitchFamily="34" charset="0"/>
            <a:cs typeface="Arial" panose="020B0604020202020204" pitchFamily="34" charset="0"/>
          </a:endParaRPr>
        </a:p>
      </dgm:t>
    </dgm:pt>
    <dgm:pt modelId="{303E15E1-AE30-42D7-9CEE-656AF330CC41}" type="parTrans" cxnId="{7AFE4DB9-73F9-4D00-823F-CA58C9EE4DDB}">
      <dgm:prSet/>
      <dgm:spPr/>
      <dgm:t>
        <a:bodyPr/>
        <a:lstStyle/>
        <a:p>
          <a:endParaRPr lang="en-IE"/>
        </a:p>
      </dgm:t>
    </dgm:pt>
    <dgm:pt modelId="{B31380EE-642E-4199-9390-6B3729BB0B10}" type="sibTrans" cxnId="{7AFE4DB9-73F9-4D00-823F-CA58C9EE4DDB}">
      <dgm:prSet/>
      <dgm:spPr/>
      <dgm:t>
        <a:bodyPr/>
        <a:lstStyle/>
        <a:p>
          <a:endParaRPr lang="en-IE"/>
        </a:p>
      </dgm:t>
    </dgm:pt>
    <dgm:pt modelId="{09A91069-5A5A-4C7E-8634-DD83CC8533D4}">
      <dgm:prSet/>
      <dgm:spPr/>
      <dgm:t>
        <a:bodyPr/>
        <a:lstStyle/>
        <a:p>
          <a:r>
            <a:rPr lang="en-GB">
              <a:latin typeface="Arial"/>
              <a:cs typeface="Arial"/>
            </a:rPr>
            <a:t>if applicable, they should be set out in Annex 1</a:t>
          </a:r>
          <a:endParaRPr lang="en-IE"/>
        </a:p>
      </dgm:t>
    </dgm:pt>
    <dgm:pt modelId="{73ED93DD-8D2D-4FD3-BA4E-E99CABB70489}" type="parTrans" cxnId="{3ABC537A-C38F-41FE-A41D-4A016C6C1A5B}">
      <dgm:prSet/>
      <dgm:spPr/>
      <dgm:t>
        <a:bodyPr/>
        <a:lstStyle/>
        <a:p>
          <a:endParaRPr lang="en-IE"/>
        </a:p>
      </dgm:t>
    </dgm:pt>
    <dgm:pt modelId="{C6D5D3ED-479C-4C2A-9364-AB99156E1DAF}" type="sibTrans" cxnId="{3ABC537A-C38F-41FE-A41D-4A016C6C1A5B}">
      <dgm:prSet/>
      <dgm:spPr/>
      <dgm:t>
        <a:bodyPr/>
        <a:lstStyle/>
        <a:p>
          <a:endParaRPr lang="en-IE"/>
        </a:p>
      </dgm:t>
    </dgm:pt>
    <dgm:pt modelId="{00816FCE-9021-4EB5-BFA1-AB7D08CA0DAB}">
      <dgm:prSet/>
      <dgm:spPr>
        <a:ln>
          <a:solidFill>
            <a:srgbClr val="A8D1D6">
              <a:alpha val="90000"/>
            </a:srgbClr>
          </a:solidFill>
        </a:ln>
      </dgm:spPr>
      <dgm:t>
        <a:bodyPr/>
        <a:lstStyle/>
        <a:p>
          <a:pPr rtl="0"/>
          <a:r>
            <a:rPr lang="en-GB">
              <a:latin typeface="Arial"/>
              <a:cs typeface="Arial"/>
            </a:rPr>
            <a:t> the total estimated costs of subcontracting per beneficiary must be set out in Annex 2</a:t>
          </a:r>
          <a:endParaRPr lang="en-GB">
            <a:latin typeface="Arial" panose="020B0604020202020204" pitchFamily="34" charset="0"/>
            <a:cs typeface="Arial" panose="020B0604020202020204" pitchFamily="34" charset="0"/>
          </a:endParaRPr>
        </a:p>
      </dgm:t>
    </dgm:pt>
    <dgm:pt modelId="{3FBF5BA0-F09F-434C-B78A-8BF3B4944D95}" type="parTrans" cxnId="{DAC35DB8-80DA-427A-8176-2C121FCB2238}">
      <dgm:prSet/>
      <dgm:spPr/>
      <dgm:t>
        <a:bodyPr/>
        <a:lstStyle/>
        <a:p>
          <a:endParaRPr lang="en-IE"/>
        </a:p>
      </dgm:t>
    </dgm:pt>
    <dgm:pt modelId="{288098D8-BE93-4623-AA2C-8EE724408508}" type="sibTrans" cxnId="{DAC35DB8-80DA-427A-8176-2C121FCB2238}">
      <dgm:prSet/>
      <dgm:spPr/>
      <dgm:t>
        <a:bodyPr/>
        <a:lstStyle/>
        <a:p>
          <a:endParaRPr lang="en-IE"/>
        </a:p>
      </dgm:t>
    </dgm:pt>
    <dgm:pt modelId="{C1502E0E-FD14-4604-8F77-C03E1387A530}">
      <dgm:prSet/>
      <dgm:spPr/>
      <dgm:t>
        <a:bodyPr/>
        <a:lstStyle/>
        <a:p>
          <a:r>
            <a:rPr lang="en-GB">
              <a:latin typeface="Arial"/>
              <a:cs typeface="Arial"/>
            </a:rPr>
            <a:t>the total estimated costs for contracting should be declared in Annex 2</a:t>
          </a:r>
          <a:endParaRPr lang="en-IE"/>
        </a:p>
      </dgm:t>
    </dgm:pt>
    <dgm:pt modelId="{DF113E46-3A95-4978-9785-A4EBF0AC6E83}" type="parTrans" cxnId="{DCC73B1F-DBAF-4675-BE08-7228E213A550}">
      <dgm:prSet/>
      <dgm:spPr/>
      <dgm:t>
        <a:bodyPr/>
        <a:lstStyle/>
        <a:p>
          <a:endParaRPr lang="en-IE"/>
        </a:p>
      </dgm:t>
    </dgm:pt>
    <dgm:pt modelId="{07A201FE-9966-4EF1-9ED3-9210262FDF50}" type="sibTrans" cxnId="{DCC73B1F-DBAF-4675-BE08-7228E213A550}">
      <dgm:prSet/>
      <dgm:spPr/>
      <dgm:t>
        <a:bodyPr/>
        <a:lstStyle/>
        <a:p>
          <a:endParaRPr lang="en-IE"/>
        </a:p>
      </dgm:t>
    </dgm:pt>
    <dgm:pt modelId="{E29BC57E-F61E-4FEC-B2BB-268982F32D7E}" type="pres">
      <dgm:prSet presAssocID="{2C127C7C-774A-4038-B617-9437E2EA56A5}" presName="Name0" presStyleCnt="0">
        <dgm:presLayoutVars>
          <dgm:dir/>
          <dgm:resizeHandles val="exact"/>
        </dgm:presLayoutVars>
      </dgm:prSet>
      <dgm:spPr/>
    </dgm:pt>
    <dgm:pt modelId="{ADD8ABB3-35B9-4D7D-9C52-C84DA1265B55}" type="pres">
      <dgm:prSet presAssocID="{E192D04F-9DFF-4E3E-8D7C-4FA2A15BE0C5}" presName="node" presStyleLbl="node1" presStyleIdx="0" presStyleCnt="2" custLinFactNeighborX="-25917">
        <dgm:presLayoutVars>
          <dgm:bulletEnabled val="1"/>
        </dgm:presLayoutVars>
      </dgm:prSet>
      <dgm:spPr/>
    </dgm:pt>
    <dgm:pt modelId="{997E9133-55E2-4AD8-B8CB-2B11F27092E3}" type="pres">
      <dgm:prSet presAssocID="{D6781E5B-36B5-4456-B304-C5C67FBA10D7}" presName="sibTrans" presStyleCnt="0"/>
      <dgm:spPr/>
    </dgm:pt>
    <dgm:pt modelId="{7F4BA40E-5176-4AE9-9DA7-F01F7DE3C264}" type="pres">
      <dgm:prSet presAssocID="{6ADBA7C4-6F1F-4970-9E5F-334AF0993C9D}" presName="node" presStyleLbl="node1" presStyleIdx="1" presStyleCnt="2">
        <dgm:presLayoutVars>
          <dgm:bulletEnabled val="1"/>
        </dgm:presLayoutVars>
      </dgm:prSet>
      <dgm:spPr/>
    </dgm:pt>
  </dgm:ptLst>
  <dgm:cxnLst>
    <dgm:cxn modelId="{E0D57905-879D-44B1-9B51-FC21E551ABC6}" srcId="{6ADBA7C4-6F1F-4970-9E5F-334AF0993C9D}" destId="{6B2CB0AE-9FFF-4AFE-90FC-3F2EDD7CF426}" srcOrd="0" destOrd="0" parTransId="{2933376E-9AE3-4447-BD39-A65E710FBCEA}" sibTransId="{C0847305-0896-476D-AD37-A18F1A4AF7D0}"/>
    <dgm:cxn modelId="{DCC73B1F-DBAF-4675-BE08-7228E213A550}" srcId="{6ADBA7C4-6F1F-4970-9E5F-334AF0993C9D}" destId="{C1502E0E-FD14-4604-8F77-C03E1387A530}" srcOrd="2" destOrd="0" parTransId="{DF113E46-3A95-4978-9785-A4EBF0AC6E83}" sibTransId="{07A201FE-9966-4EF1-9ED3-9210262FDF50}"/>
    <dgm:cxn modelId="{CC7BC627-E996-4CC6-A409-E9AE727ADC52}" type="presOf" srcId="{6ADBA7C4-6F1F-4970-9E5F-334AF0993C9D}" destId="{7F4BA40E-5176-4AE9-9DA7-F01F7DE3C264}" srcOrd="0" destOrd="0" presId="urn:microsoft.com/office/officeart/2005/8/layout/hList6"/>
    <dgm:cxn modelId="{F643F728-448B-4845-B0D2-DC4BD0F4EABC}" srcId="{2C127C7C-774A-4038-B617-9437E2EA56A5}" destId="{6ADBA7C4-6F1F-4970-9E5F-334AF0993C9D}" srcOrd="1" destOrd="0" parTransId="{F393E7CD-6568-4CFC-B1BE-04D1588091D5}" sibTransId="{5300CE45-6DE9-4B4F-BFE1-CB9EBA3E7205}"/>
    <dgm:cxn modelId="{5A51A061-F192-42E6-9525-F079908E6094}" type="presOf" srcId="{A39973AD-FF6E-4F9C-AC9B-C0A696CEB7DF}" destId="{ADD8ABB3-35B9-4D7D-9C52-C84DA1265B55}" srcOrd="0" destOrd="3" presId="urn:microsoft.com/office/officeart/2005/8/layout/hList6"/>
    <dgm:cxn modelId="{21D95962-7178-47AC-99A9-2119C9FB4C90}" type="presOf" srcId="{00816FCE-9021-4EB5-BFA1-AB7D08CA0DAB}" destId="{ADD8ABB3-35B9-4D7D-9C52-C84DA1265B55}" srcOrd="0" destOrd="4" presId="urn:microsoft.com/office/officeart/2005/8/layout/hList6"/>
    <dgm:cxn modelId="{3B637473-5ED3-43E8-A799-A3AE72B09A18}" type="presOf" srcId="{E192D04F-9DFF-4E3E-8D7C-4FA2A15BE0C5}" destId="{ADD8ABB3-35B9-4D7D-9C52-C84DA1265B55}" srcOrd="0" destOrd="0" presId="urn:microsoft.com/office/officeart/2005/8/layout/hList6"/>
    <dgm:cxn modelId="{2D7E2C75-3DF1-4F66-AF3D-071C9AF783F2}" srcId="{2C127C7C-774A-4038-B617-9437E2EA56A5}" destId="{E192D04F-9DFF-4E3E-8D7C-4FA2A15BE0C5}" srcOrd="0" destOrd="0" parTransId="{D7FAD35E-8C8D-4433-ADA1-5DD3DBA4FC0B}" sibTransId="{D6781E5B-36B5-4456-B304-C5C67FBA10D7}"/>
    <dgm:cxn modelId="{3ABC537A-C38F-41FE-A41D-4A016C6C1A5B}" srcId="{6ADBA7C4-6F1F-4970-9E5F-334AF0993C9D}" destId="{09A91069-5A5A-4C7E-8634-DD83CC8533D4}" srcOrd="1" destOrd="0" parTransId="{73ED93DD-8D2D-4FD3-BA4E-E99CABB70489}" sibTransId="{C6D5D3ED-479C-4C2A-9364-AB99156E1DAF}"/>
    <dgm:cxn modelId="{FF30E285-3E63-4D83-973C-3BEC1FF79106}" type="presOf" srcId="{09A91069-5A5A-4C7E-8634-DD83CC8533D4}" destId="{7F4BA40E-5176-4AE9-9DA7-F01F7DE3C264}" srcOrd="0" destOrd="2" presId="urn:microsoft.com/office/officeart/2005/8/layout/hList6"/>
    <dgm:cxn modelId="{521DC292-2F6D-405F-9537-F2E9341ED534}" type="presOf" srcId="{6B2CB0AE-9FFF-4AFE-90FC-3F2EDD7CF426}" destId="{7F4BA40E-5176-4AE9-9DA7-F01F7DE3C264}" srcOrd="0" destOrd="1" presId="urn:microsoft.com/office/officeart/2005/8/layout/hList6"/>
    <dgm:cxn modelId="{0219E2B3-422B-43C4-8FF5-BD61057FBCAE}" srcId="{E192D04F-9DFF-4E3E-8D7C-4FA2A15BE0C5}" destId="{943AB5EB-136A-4F25-9ECB-E0B31AA7CF28}" srcOrd="0" destOrd="0" parTransId="{44FC3623-D35A-4195-8AE9-B79E0C82C908}" sibTransId="{E080AC3B-5E08-4668-A51A-80858B5C82EC}"/>
    <dgm:cxn modelId="{4B7FABB6-A24B-45F0-83C9-C61ACA03F644}" type="presOf" srcId="{943AB5EB-136A-4F25-9ECB-E0B31AA7CF28}" destId="{ADD8ABB3-35B9-4D7D-9C52-C84DA1265B55}" srcOrd="0" destOrd="1" presId="urn:microsoft.com/office/officeart/2005/8/layout/hList6"/>
    <dgm:cxn modelId="{DAC35DB8-80DA-427A-8176-2C121FCB2238}" srcId="{E192D04F-9DFF-4E3E-8D7C-4FA2A15BE0C5}" destId="{00816FCE-9021-4EB5-BFA1-AB7D08CA0DAB}" srcOrd="3" destOrd="0" parTransId="{3FBF5BA0-F09F-434C-B78A-8BF3B4944D95}" sibTransId="{288098D8-BE93-4623-AA2C-8EE724408508}"/>
    <dgm:cxn modelId="{7AFE4DB9-73F9-4D00-823F-CA58C9EE4DDB}" srcId="{E192D04F-9DFF-4E3E-8D7C-4FA2A15BE0C5}" destId="{A39973AD-FF6E-4F9C-AC9B-C0A696CEB7DF}" srcOrd="2" destOrd="0" parTransId="{303E15E1-AE30-42D7-9CEE-656AF330CC41}" sibTransId="{B31380EE-642E-4199-9390-6B3729BB0B10}"/>
    <dgm:cxn modelId="{B5DE4DC0-BE9D-41DC-8E84-39DAD09C02DE}" type="presOf" srcId="{2C127C7C-774A-4038-B617-9437E2EA56A5}" destId="{E29BC57E-F61E-4FEC-B2BB-268982F32D7E}" srcOrd="0" destOrd="0" presId="urn:microsoft.com/office/officeart/2005/8/layout/hList6"/>
    <dgm:cxn modelId="{45D87DDE-4F5D-47FB-BF1F-23815398DA16}" type="presOf" srcId="{C1502E0E-FD14-4604-8F77-C03E1387A530}" destId="{7F4BA40E-5176-4AE9-9DA7-F01F7DE3C264}" srcOrd="0" destOrd="3" presId="urn:microsoft.com/office/officeart/2005/8/layout/hList6"/>
    <dgm:cxn modelId="{200288E0-3444-48E9-B44A-B999C266FAC8}" srcId="{E192D04F-9DFF-4E3E-8D7C-4FA2A15BE0C5}" destId="{FBB75C43-80D9-4B26-A68D-ED9420C5500C}" srcOrd="1" destOrd="0" parTransId="{6A40CC42-0C18-459C-9D39-FC9EEBC201AC}" sibTransId="{686052C6-2248-4D1F-A85B-14BF2BC5A683}"/>
    <dgm:cxn modelId="{BE1806E1-FFF8-4B61-86DB-15245D5B387B}" type="presOf" srcId="{FBB75C43-80D9-4B26-A68D-ED9420C5500C}" destId="{ADD8ABB3-35B9-4D7D-9C52-C84DA1265B55}" srcOrd="0" destOrd="2" presId="urn:microsoft.com/office/officeart/2005/8/layout/hList6"/>
    <dgm:cxn modelId="{0BF37C6E-4475-486E-B7C4-6D426B60BDEC}" type="presParOf" srcId="{E29BC57E-F61E-4FEC-B2BB-268982F32D7E}" destId="{ADD8ABB3-35B9-4D7D-9C52-C84DA1265B55}" srcOrd="0" destOrd="0" presId="urn:microsoft.com/office/officeart/2005/8/layout/hList6"/>
    <dgm:cxn modelId="{03361F59-080C-481D-AB88-1E0A32008BBE}" type="presParOf" srcId="{E29BC57E-F61E-4FEC-B2BB-268982F32D7E}" destId="{997E9133-55E2-4AD8-B8CB-2B11F27092E3}" srcOrd="1" destOrd="0" presId="urn:microsoft.com/office/officeart/2005/8/layout/hList6"/>
    <dgm:cxn modelId="{D7323429-34AA-4DCD-9B4C-1DDFA3FE7270}" type="presParOf" srcId="{E29BC57E-F61E-4FEC-B2BB-268982F32D7E}" destId="{7F4BA40E-5176-4AE9-9DA7-F01F7DE3C264}" srcOrd="2" destOrd="0" presId="urn:microsoft.com/office/officeart/2005/8/layout/hList6"/>
  </dgm:cxnLst>
  <dgm:bg>
    <a:solidFill>
      <a:srgbClr val="FFC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D0C-C102-480E-AC84-2D81964C0971}">
      <dsp:nvSpPr>
        <dsp:cNvPr id="0" name=""/>
        <dsp:cNvSpPr/>
      </dsp:nvSpPr>
      <dsp:spPr>
        <a:xfrm>
          <a:off x="2314861" y="0"/>
          <a:ext cx="2097638" cy="2097958"/>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165BC2-943F-4ED3-AB39-FDFB36711103}">
      <dsp:nvSpPr>
        <dsp:cNvPr id="0" name=""/>
        <dsp:cNvSpPr/>
      </dsp:nvSpPr>
      <dsp:spPr>
        <a:xfrm>
          <a:off x="2754133" y="757426"/>
          <a:ext cx="1165617" cy="5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2754133" y="757426"/>
        <a:ext cx="1165617" cy="582669"/>
      </dsp:txXfrm>
    </dsp:sp>
    <dsp:sp modelId="{7EC037C1-8E7B-410F-8115-E4E937BC20B0}">
      <dsp:nvSpPr>
        <dsp:cNvPr id="0" name=""/>
        <dsp:cNvSpPr/>
      </dsp:nvSpPr>
      <dsp:spPr>
        <a:xfrm>
          <a:off x="1707874" y="1205432"/>
          <a:ext cx="2097638" cy="2097958"/>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E990528-324C-419D-B544-8E7BB98399C8}">
      <dsp:nvSpPr>
        <dsp:cNvPr id="0" name=""/>
        <dsp:cNvSpPr/>
      </dsp:nvSpPr>
      <dsp:spPr>
        <a:xfrm>
          <a:off x="2173885" y="1969831"/>
          <a:ext cx="1165617" cy="5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bg1"/>
            </a:solidFill>
          </a:endParaRPr>
        </a:p>
      </dsp:txBody>
      <dsp:txXfrm>
        <a:off x="2173885" y="1969831"/>
        <a:ext cx="1165617" cy="582669"/>
      </dsp:txXfrm>
    </dsp:sp>
    <dsp:sp modelId="{6FDCA8F3-03C4-4455-9802-1B8692C34B59}">
      <dsp:nvSpPr>
        <dsp:cNvPr id="0" name=""/>
        <dsp:cNvSpPr/>
      </dsp:nvSpPr>
      <dsp:spPr>
        <a:xfrm>
          <a:off x="2439783" y="2555115"/>
          <a:ext cx="1802196" cy="1802919"/>
        </a:xfrm>
        <a:prstGeom prst="blockArc">
          <a:avLst>
            <a:gd name="adj1" fmla="val 13500000"/>
            <a:gd name="adj2" fmla="val 10800000"/>
            <a:gd name="adj3" fmla="val 127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C3EAF59-23A9-420E-A409-812BAF7B9162}">
      <dsp:nvSpPr>
        <dsp:cNvPr id="0" name=""/>
        <dsp:cNvSpPr/>
      </dsp:nvSpPr>
      <dsp:spPr>
        <a:xfrm>
          <a:off x="2756891" y="3183980"/>
          <a:ext cx="1165617" cy="58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bg1"/>
            </a:solidFill>
          </a:endParaRPr>
        </a:p>
      </dsp:txBody>
      <dsp:txXfrm>
        <a:off x="2756891" y="3183980"/>
        <a:ext cx="1165617" cy="5826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AC8DE-413C-464E-ACA5-6EADFF728E4B}">
      <dsp:nvSpPr>
        <dsp:cNvPr id="0" name=""/>
        <dsp:cNvSpPr/>
      </dsp:nvSpPr>
      <dsp:spPr>
        <a:xfrm>
          <a:off x="2146928" y="1665"/>
          <a:ext cx="1701314" cy="68052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u="sng" kern="1200" dirty="0">
              <a:solidFill>
                <a:schemeClr val="tx2"/>
              </a:solidFill>
              <a:hlinkClick xmlns:r="http://schemas.openxmlformats.org/officeDocument/2006/relationships" r:id="rId1"/>
            </a:rPr>
            <a:t>ELIGIBLE COSTS</a:t>
          </a:r>
          <a:endParaRPr lang="en-GB" sz="1000" b="1" u="sng" kern="1200" dirty="0">
            <a:solidFill>
              <a:schemeClr val="tx2"/>
            </a:solidFill>
          </a:endParaRPr>
        </a:p>
      </dsp:txBody>
      <dsp:txXfrm>
        <a:off x="2487191" y="1665"/>
        <a:ext cx="1020789" cy="680525"/>
      </dsp:txXfrm>
    </dsp:sp>
    <dsp:sp modelId="{139DB1D7-7BBB-4ABC-AE63-DA97D6EDF15A}">
      <dsp:nvSpPr>
        <dsp:cNvPr id="0" name=""/>
        <dsp:cNvSpPr/>
      </dsp:nvSpPr>
      <dsp:spPr>
        <a:xfrm>
          <a:off x="3627071" y="59510"/>
          <a:ext cx="1412091" cy="564836"/>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solidFill>
                <a:schemeClr val="tx2"/>
              </a:solidFill>
            </a:rPr>
            <a:t>Actually </a:t>
          </a:r>
          <a:r>
            <a:rPr lang="en-GB" sz="1000" b="1" kern="1200" dirty="0">
              <a:solidFill>
                <a:schemeClr val="tx2"/>
              </a:solidFill>
              <a:latin typeface="Arial"/>
            </a:rPr>
            <a:t>incurred</a:t>
          </a:r>
          <a:r>
            <a:rPr lang="en-GB" sz="1000" b="1" kern="1200" dirty="0">
              <a:solidFill>
                <a:schemeClr val="tx2"/>
              </a:solidFill>
            </a:rPr>
            <a:t> by the beneficiary</a:t>
          </a:r>
          <a:endParaRPr lang="en-GB" sz="1000" b="1" kern="1200" dirty="0">
            <a:solidFill>
              <a:schemeClr val="tx2"/>
            </a:solidFill>
            <a:latin typeface="Arial"/>
          </a:endParaRPr>
        </a:p>
      </dsp:txBody>
      <dsp:txXfrm>
        <a:off x="3909489" y="59510"/>
        <a:ext cx="847255" cy="564836"/>
      </dsp:txXfrm>
    </dsp:sp>
    <dsp:sp modelId="{77825BFF-5467-4C7A-87A4-2F18AF95D926}">
      <dsp:nvSpPr>
        <dsp:cNvPr id="0" name=""/>
        <dsp:cNvSpPr/>
      </dsp:nvSpPr>
      <dsp:spPr>
        <a:xfrm>
          <a:off x="4841470" y="59510"/>
          <a:ext cx="1283887" cy="564836"/>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dirty="0">
              <a:solidFill>
                <a:schemeClr val="tx2"/>
              </a:solidFill>
            </a:rPr>
            <a:t>Incurred during the action</a:t>
          </a:r>
        </a:p>
      </dsp:txBody>
      <dsp:txXfrm>
        <a:off x="5123888" y="59510"/>
        <a:ext cx="719051" cy="564836"/>
      </dsp:txXfrm>
    </dsp:sp>
    <dsp:sp modelId="{ABB14980-423D-41AB-BEF7-AEC6A690D98A}">
      <dsp:nvSpPr>
        <dsp:cNvPr id="0" name=""/>
        <dsp:cNvSpPr/>
      </dsp:nvSpPr>
      <dsp:spPr>
        <a:xfrm>
          <a:off x="5927665" y="59510"/>
          <a:ext cx="1283887" cy="564836"/>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dirty="0">
              <a:solidFill>
                <a:schemeClr val="tx2"/>
              </a:solidFill>
            </a:rPr>
            <a:t>Connected to the action</a:t>
          </a:r>
        </a:p>
      </dsp:txBody>
      <dsp:txXfrm>
        <a:off x="6210083" y="59510"/>
        <a:ext cx="719051" cy="564836"/>
      </dsp:txXfrm>
    </dsp:sp>
    <dsp:sp modelId="{C037D2EB-DD6D-4D54-A7C1-87BE26DC3586}">
      <dsp:nvSpPr>
        <dsp:cNvPr id="0" name=""/>
        <dsp:cNvSpPr/>
      </dsp:nvSpPr>
      <dsp:spPr>
        <a:xfrm>
          <a:off x="7013859" y="59510"/>
          <a:ext cx="1283887" cy="564836"/>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dirty="0">
              <a:solidFill>
                <a:schemeClr val="tx2"/>
              </a:solidFill>
            </a:rPr>
            <a:t>Identifiable and verifiable - accounting</a:t>
          </a:r>
        </a:p>
      </dsp:txBody>
      <dsp:txXfrm>
        <a:off x="7296277" y="59510"/>
        <a:ext cx="719051" cy="564836"/>
      </dsp:txXfrm>
    </dsp:sp>
    <dsp:sp modelId="{330FED0B-8475-4A87-8FAD-2AB6E3896EFE}">
      <dsp:nvSpPr>
        <dsp:cNvPr id="0" name=""/>
        <dsp:cNvSpPr/>
      </dsp:nvSpPr>
      <dsp:spPr>
        <a:xfrm>
          <a:off x="8100054" y="59510"/>
          <a:ext cx="1283887" cy="564836"/>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dirty="0">
              <a:solidFill>
                <a:schemeClr val="tx2"/>
              </a:solidFill>
            </a:rPr>
            <a:t>Compliant with national law</a:t>
          </a:r>
        </a:p>
      </dsp:txBody>
      <dsp:txXfrm>
        <a:off x="8382472" y="59510"/>
        <a:ext cx="719051" cy="564836"/>
      </dsp:txXfrm>
    </dsp:sp>
    <dsp:sp modelId="{4D346289-5626-4348-9F08-590907B9179A}">
      <dsp:nvSpPr>
        <dsp:cNvPr id="0" name=""/>
        <dsp:cNvSpPr/>
      </dsp:nvSpPr>
      <dsp:spPr>
        <a:xfrm>
          <a:off x="9186248" y="59510"/>
          <a:ext cx="1429798" cy="564836"/>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dirty="0">
              <a:solidFill>
                <a:schemeClr val="tx2"/>
              </a:solidFill>
            </a:rPr>
            <a:t>Reasonable financially sound</a:t>
          </a:r>
        </a:p>
      </dsp:txBody>
      <dsp:txXfrm>
        <a:off x="9468666" y="59510"/>
        <a:ext cx="864962" cy="564836"/>
      </dsp:txXfrm>
    </dsp:sp>
    <dsp:sp modelId="{A968CC75-9A4A-4E8A-8FA5-FAE6B5027440}">
      <dsp:nvSpPr>
        <dsp:cNvPr id="0" name=""/>
        <dsp:cNvSpPr/>
      </dsp:nvSpPr>
      <dsp:spPr>
        <a:xfrm>
          <a:off x="2134576" y="786189"/>
          <a:ext cx="1701314" cy="68052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fr-BE" sz="1000" b="1" kern="1200" dirty="0"/>
            <a:t>Tips: </a:t>
          </a:r>
          <a:endParaRPr lang="en-GB" sz="1000" b="1" kern="1200" dirty="0"/>
        </a:p>
      </dsp:txBody>
      <dsp:txXfrm>
        <a:off x="2474839" y="786189"/>
        <a:ext cx="1020789" cy="680525"/>
      </dsp:txXfrm>
    </dsp:sp>
    <dsp:sp modelId="{2A7C9E8D-399B-4177-A9CD-619C30201354}">
      <dsp:nvSpPr>
        <dsp:cNvPr id="0" name=""/>
        <dsp:cNvSpPr/>
      </dsp:nvSpPr>
      <dsp:spPr>
        <a:xfrm>
          <a:off x="3504254" y="793158"/>
          <a:ext cx="1701314" cy="68052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Be transparent</a:t>
          </a:r>
        </a:p>
      </dsp:txBody>
      <dsp:txXfrm>
        <a:off x="3844517" y="793158"/>
        <a:ext cx="1020789" cy="680525"/>
      </dsp:txXfrm>
    </dsp:sp>
    <dsp:sp modelId="{BCD5440B-310D-4F48-B180-6A620E619E3F}">
      <dsp:nvSpPr>
        <dsp:cNvPr id="0" name=""/>
        <dsp:cNvSpPr/>
      </dsp:nvSpPr>
      <dsp:spPr>
        <a:xfrm>
          <a:off x="4861596" y="795274"/>
          <a:ext cx="1701314" cy="68052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Treat all costs according to your usual accounting practice</a:t>
          </a:r>
        </a:p>
      </dsp:txBody>
      <dsp:txXfrm>
        <a:off x="5201859" y="795274"/>
        <a:ext cx="1020789" cy="680525"/>
      </dsp:txXfrm>
    </dsp:sp>
    <dsp:sp modelId="{FF68D82B-25DE-4632-A16E-37C4F6FB49A2}">
      <dsp:nvSpPr>
        <dsp:cNvPr id="0" name=""/>
        <dsp:cNvSpPr/>
      </dsp:nvSpPr>
      <dsp:spPr>
        <a:xfrm>
          <a:off x="6232499" y="792545"/>
          <a:ext cx="1701314" cy="680525"/>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Check for exceptions beforehand! </a:t>
          </a:r>
        </a:p>
      </dsp:txBody>
      <dsp:txXfrm>
        <a:off x="6572762" y="792545"/>
        <a:ext cx="1020789" cy="680525"/>
      </dsp:txXfrm>
    </dsp:sp>
    <dsp:sp modelId="{2B00A863-509A-4446-B0E8-878E9F7C40AB}">
      <dsp:nvSpPr>
        <dsp:cNvPr id="0" name=""/>
        <dsp:cNvSpPr/>
      </dsp:nvSpPr>
      <dsp:spPr>
        <a:xfrm>
          <a:off x="7603401" y="789816"/>
          <a:ext cx="1701314" cy="68052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kern="1200" dirty="0"/>
            <a:t>Ask: PO, FO</a:t>
          </a:r>
        </a:p>
      </dsp:txBody>
      <dsp:txXfrm>
        <a:off x="7943664" y="789816"/>
        <a:ext cx="1020789" cy="6805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BA240-DCA1-47E8-8075-4866E8BBE226}">
      <dsp:nvSpPr>
        <dsp:cNvPr id="0" name=""/>
        <dsp:cNvSpPr/>
      </dsp:nvSpPr>
      <dsp:spPr>
        <a:xfrm>
          <a:off x="194" y="1035850"/>
          <a:ext cx="1558028" cy="68044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marL="0" lvl="0" indent="0" algn="ctr" defTabSz="400050" rtl="0">
            <a:lnSpc>
              <a:spcPct val="90000"/>
            </a:lnSpc>
            <a:spcBef>
              <a:spcPct val="0"/>
            </a:spcBef>
            <a:spcAft>
              <a:spcPct val="35000"/>
            </a:spcAft>
            <a:buNone/>
          </a:pPr>
          <a:r>
            <a:rPr lang="en-GB" sz="900" b="1" kern="1200">
              <a:solidFill>
                <a:schemeClr val="tx2"/>
              </a:solidFill>
              <a:hlinkClick xmlns:r="http://schemas.openxmlformats.org/officeDocument/2006/relationships" r:id="rId1"/>
            </a:rPr>
            <a:t>INELIGIBLE COSTS</a:t>
          </a:r>
          <a:endParaRPr lang="en-GB" sz="900" kern="1200">
            <a:solidFill>
              <a:schemeClr val="tx2"/>
            </a:solidFill>
          </a:endParaRPr>
        </a:p>
      </dsp:txBody>
      <dsp:txXfrm>
        <a:off x="340419" y="1035850"/>
        <a:ext cx="877579" cy="680449"/>
      </dsp:txXfrm>
    </dsp:sp>
    <dsp:sp modelId="{EADF77E9-8E0C-41C3-BE76-3F0EF1AC151F}">
      <dsp:nvSpPr>
        <dsp:cNvPr id="0" name=""/>
        <dsp:cNvSpPr/>
      </dsp:nvSpPr>
      <dsp:spPr>
        <a:xfrm>
          <a:off x="1366208" y="1093689"/>
          <a:ext cx="1429610" cy="56477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Identifiable taxes and duties</a:t>
          </a:r>
        </a:p>
      </dsp:txBody>
      <dsp:txXfrm>
        <a:off x="1648594" y="1093689"/>
        <a:ext cx="864838" cy="564772"/>
      </dsp:txXfrm>
    </dsp:sp>
    <dsp:sp modelId="{6B20E9C8-F6D4-4A22-8C69-ABDAFF847E4A}">
      <dsp:nvSpPr>
        <dsp:cNvPr id="0" name=""/>
        <dsp:cNvSpPr/>
      </dsp:nvSpPr>
      <dsp:spPr>
        <a:xfrm>
          <a:off x="2624188" y="1093689"/>
          <a:ext cx="1419753" cy="564772"/>
        </a:xfrm>
        <a:prstGeom prst="chevron">
          <a:avLst/>
        </a:prstGeom>
        <a:solidFill>
          <a:schemeClr val="accent4">
            <a:tint val="40000"/>
            <a:alpha val="90000"/>
            <a:hueOff val="110724"/>
            <a:satOff val="3074"/>
            <a:lumOff val="130"/>
            <a:alphaOff val="0"/>
          </a:schemeClr>
        </a:solidFill>
        <a:ln w="12700" cap="flat" cmpd="sng" algn="ctr">
          <a:solidFill>
            <a:schemeClr val="accent4">
              <a:tint val="40000"/>
              <a:alpha val="90000"/>
              <a:hueOff val="110724"/>
              <a:satOff val="3074"/>
              <a:lumOff val="1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Deductible VAT </a:t>
          </a:r>
        </a:p>
      </dsp:txBody>
      <dsp:txXfrm>
        <a:off x="2906574" y="1093689"/>
        <a:ext cx="854981" cy="564772"/>
      </dsp:txXfrm>
    </dsp:sp>
    <dsp:sp modelId="{BC11F459-13FC-4B3F-9387-A498C316EE0A}">
      <dsp:nvSpPr>
        <dsp:cNvPr id="0" name=""/>
        <dsp:cNvSpPr/>
      </dsp:nvSpPr>
      <dsp:spPr>
        <a:xfrm>
          <a:off x="3872311" y="1093689"/>
          <a:ext cx="1246455" cy="564772"/>
        </a:xfrm>
        <a:prstGeom prst="chevron">
          <a:avLst/>
        </a:prstGeom>
        <a:solidFill>
          <a:schemeClr val="accent4">
            <a:tint val="40000"/>
            <a:alpha val="90000"/>
            <a:hueOff val="221448"/>
            <a:satOff val="6149"/>
            <a:lumOff val="259"/>
            <a:alphaOff val="0"/>
          </a:schemeClr>
        </a:solidFill>
        <a:ln w="12700" cap="flat" cmpd="sng" algn="ctr">
          <a:solidFill>
            <a:schemeClr val="accent4">
              <a:tint val="40000"/>
              <a:alpha val="90000"/>
              <a:hueOff val="221448"/>
              <a:satOff val="6149"/>
              <a:lumOff val="2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Interest owed / Bank charges</a:t>
          </a:r>
        </a:p>
      </dsp:txBody>
      <dsp:txXfrm>
        <a:off x="4154697" y="1093689"/>
        <a:ext cx="681683" cy="564772"/>
      </dsp:txXfrm>
    </dsp:sp>
    <dsp:sp modelId="{1F22EF9D-FE54-4C77-8213-C0DAC2FC3675}">
      <dsp:nvSpPr>
        <dsp:cNvPr id="0" name=""/>
        <dsp:cNvSpPr/>
      </dsp:nvSpPr>
      <dsp:spPr>
        <a:xfrm>
          <a:off x="4947136" y="1093689"/>
          <a:ext cx="1170116" cy="564772"/>
        </a:xfrm>
        <a:prstGeom prst="chevron">
          <a:avLst/>
        </a:prstGeom>
        <a:solidFill>
          <a:schemeClr val="accent4">
            <a:tint val="40000"/>
            <a:alpha val="90000"/>
            <a:hueOff val="332172"/>
            <a:satOff val="9223"/>
            <a:lumOff val="389"/>
            <a:alphaOff val="0"/>
          </a:schemeClr>
        </a:solidFill>
        <a:ln w="12700" cap="flat" cmpd="sng" algn="ctr">
          <a:solidFill>
            <a:schemeClr val="accent4">
              <a:tint val="40000"/>
              <a:alpha val="90000"/>
              <a:hueOff val="332172"/>
              <a:satOff val="9223"/>
              <a:lumOff val="3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Possible future losses charges</a:t>
          </a:r>
        </a:p>
      </dsp:txBody>
      <dsp:txXfrm>
        <a:off x="5229522" y="1093689"/>
        <a:ext cx="605344" cy="564772"/>
      </dsp:txXfrm>
    </dsp:sp>
    <dsp:sp modelId="{00D53761-0339-433B-A65D-9F3356DADBA6}">
      <dsp:nvSpPr>
        <dsp:cNvPr id="0" name=""/>
        <dsp:cNvSpPr/>
      </dsp:nvSpPr>
      <dsp:spPr>
        <a:xfrm>
          <a:off x="5945622" y="1093689"/>
          <a:ext cx="1385648" cy="564772"/>
        </a:xfrm>
        <a:prstGeom prst="chevron">
          <a:avLst/>
        </a:prstGeom>
        <a:solidFill>
          <a:schemeClr val="accent4">
            <a:tint val="40000"/>
            <a:alpha val="90000"/>
            <a:hueOff val="442896"/>
            <a:satOff val="12297"/>
            <a:lumOff val="518"/>
            <a:alphaOff val="0"/>
          </a:schemeClr>
        </a:solidFill>
        <a:ln w="12700" cap="flat" cmpd="sng" algn="ctr">
          <a:solidFill>
            <a:schemeClr val="accent4">
              <a:tint val="40000"/>
              <a:alpha val="90000"/>
              <a:hueOff val="442896"/>
              <a:satOff val="12297"/>
              <a:lumOff val="5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Exchange </a:t>
          </a:r>
        </a:p>
        <a:p>
          <a:pPr marL="0" lvl="0" indent="0" algn="ctr" defTabSz="444500" rtl="0">
            <a:lnSpc>
              <a:spcPct val="90000"/>
            </a:lnSpc>
            <a:spcBef>
              <a:spcPct val="0"/>
            </a:spcBef>
            <a:spcAft>
              <a:spcPct val="35000"/>
            </a:spcAft>
            <a:buNone/>
          </a:pPr>
          <a:r>
            <a:rPr lang="en-GB" sz="1000" b="1" i="0" kern="1200">
              <a:solidFill>
                <a:schemeClr val="tx2"/>
              </a:solidFill>
            </a:rPr>
            <a:t>losses</a:t>
          </a:r>
        </a:p>
      </dsp:txBody>
      <dsp:txXfrm>
        <a:off x="6228008" y="1093689"/>
        <a:ext cx="820876" cy="564772"/>
      </dsp:txXfrm>
    </dsp:sp>
    <dsp:sp modelId="{CA991507-364D-4A6E-9932-282F6782BD98}">
      <dsp:nvSpPr>
        <dsp:cNvPr id="0" name=""/>
        <dsp:cNvSpPr/>
      </dsp:nvSpPr>
      <dsp:spPr>
        <a:xfrm>
          <a:off x="7159639" y="1093689"/>
          <a:ext cx="1445461" cy="564772"/>
        </a:xfrm>
        <a:prstGeom prst="chevron">
          <a:avLst/>
        </a:prstGeom>
        <a:solidFill>
          <a:schemeClr val="accent4">
            <a:tint val="40000"/>
            <a:alpha val="90000"/>
            <a:hueOff val="553621"/>
            <a:satOff val="15372"/>
            <a:lumOff val="648"/>
            <a:alphaOff val="0"/>
          </a:schemeClr>
        </a:solidFill>
        <a:ln w="12700" cap="flat" cmpd="sng" algn="ctr">
          <a:solidFill>
            <a:schemeClr val="accent4">
              <a:tint val="40000"/>
              <a:alpha val="90000"/>
              <a:hueOff val="553621"/>
              <a:satOff val="15372"/>
              <a:lumOff val="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Excessive / reckless expenditure</a:t>
          </a:r>
        </a:p>
      </dsp:txBody>
      <dsp:txXfrm>
        <a:off x="7442025" y="1093689"/>
        <a:ext cx="880689" cy="564772"/>
      </dsp:txXfrm>
    </dsp:sp>
    <dsp:sp modelId="{68E67F26-C4DF-4E85-A1D5-3385E012A030}">
      <dsp:nvSpPr>
        <dsp:cNvPr id="0" name=""/>
        <dsp:cNvSpPr/>
      </dsp:nvSpPr>
      <dsp:spPr>
        <a:xfrm>
          <a:off x="8433470" y="1093689"/>
          <a:ext cx="1277263" cy="564772"/>
        </a:xfrm>
        <a:prstGeom prst="chevron">
          <a:avLst/>
        </a:prstGeom>
        <a:solidFill>
          <a:schemeClr val="accent4">
            <a:tint val="40000"/>
            <a:alpha val="90000"/>
            <a:hueOff val="664345"/>
            <a:satOff val="18446"/>
            <a:lumOff val="777"/>
            <a:alphaOff val="0"/>
          </a:schemeClr>
        </a:solidFill>
        <a:ln w="12700" cap="flat" cmpd="sng" algn="ctr">
          <a:solidFill>
            <a:schemeClr val="accent4">
              <a:tint val="40000"/>
              <a:alpha val="90000"/>
              <a:hueOff val="664345"/>
              <a:satOff val="18446"/>
              <a:lumOff val="7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en-GB" sz="1000" b="1" i="0" kern="1200">
              <a:solidFill>
                <a:schemeClr val="tx2"/>
              </a:solidFill>
            </a:rPr>
            <a:t>From other EU project</a:t>
          </a:r>
        </a:p>
      </dsp:txBody>
      <dsp:txXfrm>
        <a:off x="8715856" y="1093689"/>
        <a:ext cx="712491" cy="564772"/>
      </dsp:txXfrm>
    </dsp:sp>
    <dsp:sp modelId="{B79AD605-6FB4-42AC-8C8B-3906AA8D7299}">
      <dsp:nvSpPr>
        <dsp:cNvPr id="0" name=""/>
        <dsp:cNvSpPr/>
      </dsp:nvSpPr>
      <dsp:spPr>
        <a:xfrm>
          <a:off x="194" y="1799013"/>
          <a:ext cx="1477028" cy="590811"/>
        </a:xfrm>
        <a:prstGeom prst="chevron">
          <a:avLst/>
        </a:prstGeom>
        <a:solidFill>
          <a:schemeClr val="accent4">
            <a:hueOff val="929556"/>
            <a:satOff val="15930"/>
            <a:lumOff val="-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fr-BE" sz="1000" b="1" kern="1200"/>
            <a:t>Tips: </a:t>
          </a:r>
          <a:endParaRPr lang="en-GB" sz="1000" kern="1200"/>
        </a:p>
      </dsp:txBody>
      <dsp:txXfrm>
        <a:off x="295600" y="1799013"/>
        <a:ext cx="886217" cy="590811"/>
      </dsp:txXfrm>
    </dsp:sp>
    <dsp:sp modelId="{FBEF5126-8D1A-4AE9-B457-736CF00AE7A6}">
      <dsp:nvSpPr>
        <dsp:cNvPr id="0" name=""/>
        <dsp:cNvSpPr/>
      </dsp:nvSpPr>
      <dsp:spPr>
        <a:xfrm>
          <a:off x="1261086" y="1803998"/>
          <a:ext cx="1661752" cy="580842"/>
        </a:xfrm>
        <a:prstGeom prst="chevron">
          <a:avLst/>
        </a:prstGeom>
        <a:solidFill>
          <a:schemeClr val="accent4">
            <a:tint val="40000"/>
            <a:alpha val="90000"/>
            <a:hueOff val="775069"/>
            <a:satOff val="21521"/>
            <a:lumOff val="907"/>
            <a:alphaOff val="0"/>
          </a:schemeClr>
        </a:solidFill>
        <a:ln w="12700" cap="flat" cmpd="sng" algn="ctr">
          <a:solidFill>
            <a:schemeClr val="accent4">
              <a:tint val="40000"/>
              <a:alpha val="90000"/>
              <a:hueOff val="775069"/>
              <a:satOff val="21521"/>
              <a:lumOff val="9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rtl="0">
            <a:lnSpc>
              <a:spcPct val="90000"/>
            </a:lnSpc>
            <a:spcBef>
              <a:spcPct val="0"/>
            </a:spcBef>
            <a:spcAft>
              <a:spcPct val="35000"/>
            </a:spcAft>
            <a:buNone/>
          </a:pPr>
          <a:r>
            <a:rPr lang="en-GB" sz="900" b="1" kern="1200">
              <a:solidFill>
                <a:schemeClr val="accent4"/>
              </a:solidFill>
            </a:rPr>
            <a:t>Non-deductible VAT is an eligible cost</a:t>
          </a:r>
        </a:p>
      </dsp:txBody>
      <dsp:txXfrm>
        <a:off x="1551507" y="1803998"/>
        <a:ext cx="1080910" cy="580842"/>
      </dsp:txXfrm>
    </dsp:sp>
    <dsp:sp modelId="{30B0EB94-B626-46E1-92F5-64C37D1CD83A}">
      <dsp:nvSpPr>
        <dsp:cNvPr id="0" name=""/>
        <dsp:cNvSpPr/>
      </dsp:nvSpPr>
      <dsp:spPr>
        <a:xfrm>
          <a:off x="2727085" y="1803998"/>
          <a:ext cx="1661752" cy="580842"/>
        </a:xfrm>
        <a:prstGeom prst="chevron">
          <a:avLst/>
        </a:prstGeom>
        <a:solidFill>
          <a:schemeClr val="accent4">
            <a:tint val="40000"/>
            <a:alpha val="90000"/>
            <a:hueOff val="885793"/>
            <a:satOff val="24595"/>
            <a:lumOff val="1036"/>
            <a:alphaOff val="0"/>
          </a:schemeClr>
        </a:solidFill>
        <a:ln w="12700" cap="flat" cmpd="sng" algn="ctr">
          <a:solidFill>
            <a:schemeClr val="accent4">
              <a:tint val="40000"/>
              <a:alpha val="90000"/>
              <a:hueOff val="885793"/>
              <a:satOff val="24595"/>
              <a:lumOff val="10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rtl="0">
            <a:lnSpc>
              <a:spcPct val="90000"/>
            </a:lnSpc>
            <a:spcBef>
              <a:spcPct val="0"/>
            </a:spcBef>
            <a:spcAft>
              <a:spcPct val="35000"/>
            </a:spcAft>
            <a:buNone/>
          </a:pPr>
          <a:r>
            <a:rPr lang="en-GB" sz="900" b="1" kern="1200">
              <a:solidFill>
                <a:schemeClr val="accent4"/>
              </a:solidFill>
            </a:rPr>
            <a:t>Ask: PO, FO</a:t>
          </a:r>
        </a:p>
      </dsp:txBody>
      <dsp:txXfrm>
        <a:off x="3017506" y="1803998"/>
        <a:ext cx="1080910" cy="580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969A-73F0-4535-829C-ACE7E7A84B0A}">
      <dsp:nvSpPr>
        <dsp:cNvPr id="0" name=""/>
        <dsp:cNvSpPr/>
      </dsp:nvSpPr>
      <dsp:spPr>
        <a:xfrm>
          <a:off x="3968" y="774171"/>
          <a:ext cx="2030015" cy="82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Clr>
              <a:srgbClr val="3C8C93"/>
            </a:buClr>
            <a:buNone/>
          </a:pPr>
          <a:r>
            <a:rPr lang="en-GB" altLang="en-US" sz="2600" b="1" kern="1200">
              <a:solidFill>
                <a:srgbClr val="FFC000"/>
              </a:solidFill>
              <a:latin typeface="Arial"/>
              <a:ea typeface="ＭＳ Ｐゴシック"/>
              <a:cs typeface="Arial"/>
            </a:rPr>
            <a:t>Pre-financing</a:t>
          </a:r>
          <a:endParaRPr lang="en-IE" sz="2600" b="1" kern="1200">
            <a:solidFill>
              <a:srgbClr val="FFC000"/>
            </a:solidFill>
            <a:latin typeface="Arial"/>
            <a:ea typeface="ＭＳ Ｐゴシック"/>
            <a:cs typeface="Arial"/>
          </a:endParaRPr>
        </a:p>
      </dsp:txBody>
      <dsp:txXfrm>
        <a:off x="3968" y="774171"/>
        <a:ext cx="2030015" cy="820462"/>
      </dsp:txXfrm>
    </dsp:sp>
    <dsp:sp modelId="{141DAD9A-F3E9-4926-97A2-ED381D4113F1}">
      <dsp:nvSpPr>
        <dsp:cNvPr id="0" name=""/>
        <dsp:cNvSpPr/>
      </dsp:nvSpPr>
      <dsp:spPr>
        <a:xfrm>
          <a:off x="2033984" y="774171"/>
          <a:ext cx="406003" cy="82046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1A733-AD58-439F-A36B-148815F80F78}">
      <dsp:nvSpPr>
        <dsp:cNvPr id="0" name=""/>
        <dsp:cNvSpPr/>
      </dsp:nvSpPr>
      <dsp:spPr>
        <a:xfrm>
          <a:off x="2602388" y="774171"/>
          <a:ext cx="5521642" cy="8204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28600" lvl="1" indent="0" algn="l" defTabSz="266700" rtl="0">
            <a:lnSpc>
              <a:spcPct val="90000"/>
            </a:lnSpc>
            <a:spcBef>
              <a:spcPct val="0"/>
            </a:spcBef>
            <a:spcAft>
              <a:spcPct val="15000"/>
            </a:spcAft>
            <a:buClr>
              <a:srgbClr val="0356B1"/>
            </a:buClr>
            <a:buFont typeface="Arial" panose="020B0604020202020204" pitchFamily="34" charset="0"/>
            <a:buNone/>
          </a:pPr>
          <a:r>
            <a:rPr lang="en-GB" altLang="en-US" sz="1800" kern="1200" dirty="0">
              <a:latin typeface="Arial"/>
              <a:cs typeface="Arial"/>
            </a:rPr>
            <a:t>XX% of maximum grant amount</a:t>
          </a:r>
          <a:endParaRPr lang="en-GB" altLang="en-US" sz="1800" kern="1200" dirty="0"/>
        </a:p>
        <a:p>
          <a:pPr marL="228600" lvl="1" indent="0" algn="l" defTabSz="266700" rtl="0">
            <a:lnSpc>
              <a:spcPct val="90000"/>
            </a:lnSpc>
            <a:spcBef>
              <a:spcPct val="0"/>
            </a:spcBef>
            <a:spcAft>
              <a:spcPct val="15000"/>
            </a:spcAft>
            <a:buClr>
              <a:srgbClr val="0356B1"/>
            </a:buClr>
            <a:buFont typeface="Arial" panose="020B0604020202020204" pitchFamily="34" charset="0"/>
            <a:buNone/>
          </a:pPr>
          <a:r>
            <a:rPr lang="en-GB" altLang="en-US" sz="1800" kern="1200" dirty="0">
              <a:solidFill>
                <a:srgbClr val="FFFFFF"/>
              </a:solidFill>
              <a:latin typeface="Arial"/>
              <a:ea typeface="+mn-ea"/>
              <a:cs typeface="Arial"/>
            </a:rPr>
            <a:t>5% Mutual Insurance Mechanism (MIM)</a:t>
          </a:r>
          <a:endParaRPr lang="en-IE" sz="1800" kern="1200" dirty="0">
            <a:solidFill>
              <a:srgbClr val="FFFFFF"/>
            </a:solidFill>
            <a:latin typeface="Arial"/>
            <a:ea typeface="+mn-ea"/>
            <a:cs typeface="Arial"/>
          </a:endParaRPr>
        </a:p>
      </dsp:txBody>
      <dsp:txXfrm>
        <a:off x="2602388" y="774171"/>
        <a:ext cx="5521642" cy="820462"/>
      </dsp:txXfrm>
    </dsp:sp>
    <dsp:sp modelId="{71A5AA0C-BB28-4398-BA83-ACD09618F992}">
      <dsp:nvSpPr>
        <dsp:cNvPr id="0" name=""/>
        <dsp:cNvSpPr/>
      </dsp:nvSpPr>
      <dsp:spPr>
        <a:xfrm>
          <a:off x="3968" y="1842071"/>
          <a:ext cx="2030015" cy="82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rtl="0">
            <a:lnSpc>
              <a:spcPct val="90000"/>
            </a:lnSpc>
            <a:spcBef>
              <a:spcPct val="0"/>
            </a:spcBef>
            <a:spcAft>
              <a:spcPct val="35000"/>
            </a:spcAft>
            <a:buNone/>
          </a:pPr>
          <a:r>
            <a:rPr lang="en-GB" altLang="en-US" sz="2600" b="1" kern="1200">
              <a:solidFill>
                <a:srgbClr val="FFC000"/>
              </a:solidFill>
              <a:latin typeface="Arial"/>
              <a:ea typeface="ＭＳ Ｐゴシック"/>
              <a:cs typeface="Arial"/>
            </a:rPr>
            <a:t>All Payments </a:t>
          </a:r>
          <a:endParaRPr lang="en-IE" sz="2600" kern="1200">
            <a:solidFill>
              <a:srgbClr val="FFC000"/>
            </a:solidFill>
            <a:latin typeface="Arial"/>
          </a:endParaRPr>
        </a:p>
      </dsp:txBody>
      <dsp:txXfrm>
        <a:off x="3968" y="1842071"/>
        <a:ext cx="2030015" cy="820462"/>
      </dsp:txXfrm>
    </dsp:sp>
    <dsp:sp modelId="{94E5B4B4-F690-457F-93FB-E0194CD8FE0C}">
      <dsp:nvSpPr>
        <dsp:cNvPr id="0" name=""/>
        <dsp:cNvSpPr/>
      </dsp:nvSpPr>
      <dsp:spPr>
        <a:xfrm>
          <a:off x="2033984" y="1688234"/>
          <a:ext cx="406003" cy="112813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3B340C-4BC4-4532-B326-3DECF7EAD53C}">
      <dsp:nvSpPr>
        <dsp:cNvPr id="0" name=""/>
        <dsp:cNvSpPr/>
      </dsp:nvSpPr>
      <dsp:spPr>
        <a:xfrm>
          <a:off x="2602388" y="1688234"/>
          <a:ext cx="5521642" cy="11281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16000" lvl="1" indent="0" algn="l" defTabSz="800100" rtl="0">
            <a:lnSpc>
              <a:spcPct val="90000"/>
            </a:lnSpc>
            <a:spcBef>
              <a:spcPct val="0"/>
            </a:spcBef>
            <a:spcAft>
              <a:spcPct val="15000"/>
            </a:spcAft>
            <a:buClr>
              <a:srgbClr val="0356B1"/>
            </a:buClr>
            <a:buFont typeface="Arial" panose="020B0604020202020204" pitchFamily="34" charset="0"/>
            <a:buNone/>
          </a:pPr>
          <a:r>
            <a:rPr lang="en-GB" altLang="en-US" sz="1800" kern="1200">
              <a:latin typeface="Arial"/>
              <a:cs typeface="Arial"/>
            </a:rPr>
            <a:t>Linked to the submission of complete and correct report, deliverables and financial statements</a:t>
          </a:r>
          <a:endParaRPr lang="en-IE" sz="1800" kern="1200">
            <a:latin typeface="Arial"/>
            <a:cs typeface="Arial"/>
          </a:endParaRPr>
        </a:p>
        <a:p>
          <a:pPr marL="216000" lvl="2" indent="0" algn="l" defTabSz="800100" rtl="0">
            <a:lnSpc>
              <a:spcPct val="90000"/>
            </a:lnSpc>
            <a:spcBef>
              <a:spcPct val="0"/>
            </a:spcBef>
            <a:spcAft>
              <a:spcPct val="15000"/>
            </a:spcAft>
            <a:buClr>
              <a:srgbClr val="0356B1"/>
            </a:buClr>
            <a:buFont typeface="Arial" panose="020B0604020202020204" pitchFamily="34" charset="0"/>
            <a:buNone/>
          </a:pPr>
          <a:r>
            <a:rPr lang="en-US" sz="1800" kern="1200" dirty="0">
              <a:latin typeface="Arial"/>
              <a:cs typeface="Arial"/>
            </a:rPr>
            <a:t>Paid within 90 days from receiving the full technical and financial report </a:t>
          </a:r>
          <a:endParaRPr lang="en-IE" sz="1800" kern="1200" dirty="0">
            <a:latin typeface="Arial"/>
            <a:cs typeface="Arial"/>
          </a:endParaRPr>
        </a:p>
      </dsp:txBody>
      <dsp:txXfrm>
        <a:off x="2602388" y="1688234"/>
        <a:ext cx="5521642" cy="1128135"/>
      </dsp:txXfrm>
    </dsp:sp>
    <dsp:sp modelId="{66F891E7-53CD-4B0D-AF46-E1D5966243D2}">
      <dsp:nvSpPr>
        <dsp:cNvPr id="0" name=""/>
        <dsp:cNvSpPr/>
      </dsp:nvSpPr>
      <dsp:spPr>
        <a:xfrm>
          <a:off x="3968" y="2909970"/>
          <a:ext cx="2030015" cy="82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altLang="en-US" sz="2600" b="1" kern="1200">
              <a:solidFill>
                <a:srgbClr val="FFC000"/>
              </a:solidFill>
              <a:latin typeface="Arial"/>
              <a:cs typeface="Arial"/>
            </a:rPr>
            <a:t>Interim payments</a:t>
          </a:r>
          <a:endParaRPr lang="en-IE" sz="2600" kern="1200">
            <a:solidFill>
              <a:srgbClr val="FFC000"/>
            </a:solidFill>
            <a:latin typeface="Arial"/>
            <a:cs typeface="Arial"/>
          </a:endParaRPr>
        </a:p>
      </dsp:txBody>
      <dsp:txXfrm>
        <a:off x="3968" y="2909970"/>
        <a:ext cx="2030015" cy="820462"/>
      </dsp:txXfrm>
    </dsp:sp>
    <dsp:sp modelId="{F9F503D0-B0AF-4A80-BB01-D9F6310B6180}">
      <dsp:nvSpPr>
        <dsp:cNvPr id="0" name=""/>
        <dsp:cNvSpPr/>
      </dsp:nvSpPr>
      <dsp:spPr>
        <a:xfrm>
          <a:off x="2033984" y="2909970"/>
          <a:ext cx="406003" cy="82046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C1218-D7E1-457B-8348-9AA18B91E262}">
      <dsp:nvSpPr>
        <dsp:cNvPr id="0" name=""/>
        <dsp:cNvSpPr/>
      </dsp:nvSpPr>
      <dsp:spPr>
        <a:xfrm>
          <a:off x="2606357" y="2909970"/>
          <a:ext cx="5521642" cy="8204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66700" lvl="1" indent="0" algn="l" defTabSz="800100">
            <a:lnSpc>
              <a:spcPct val="90000"/>
            </a:lnSpc>
            <a:spcBef>
              <a:spcPct val="0"/>
            </a:spcBef>
            <a:spcAft>
              <a:spcPct val="15000"/>
            </a:spcAft>
            <a:buNone/>
          </a:pPr>
          <a:r>
            <a:rPr lang="en-GB" altLang="en-US" sz="1800" kern="1200" dirty="0">
              <a:solidFill>
                <a:srgbClr val="FFFFFF"/>
              </a:solidFill>
              <a:latin typeface="Arial"/>
              <a:ea typeface="+mn-ea"/>
              <a:cs typeface="Arial"/>
            </a:rPr>
            <a:t>Limit to 90% of the maximum grant amount</a:t>
          </a:r>
          <a:endParaRPr lang="en-IE" sz="1800" kern="1200" dirty="0">
            <a:solidFill>
              <a:srgbClr val="FFFFFF"/>
            </a:solidFill>
            <a:latin typeface="Arial"/>
            <a:ea typeface="+mn-ea"/>
            <a:cs typeface="Arial"/>
          </a:endParaRPr>
        </a:p>
      </dsp:txBody>
      <dsp:txXfrm>
        <a:off x="2606357" y="2909970"/>
        <a:ext cx="5521642" cy="820462"/>
      </dsp:txXfrm>
    </dsp:sp>
    <dsp:sp modelId="{1A381378-0C77-4262-BDE7-D232B39501B1}">
      <dsp:nvSpPr>
        <dsp:cNvPr id="0" name=""/>
        <dsp:cNvSpPr/>
      </dsp:nvSpPr>
      <dsp:spPr>
        <a:xfrm>
          <a:off x="3968" y="3824032"/>
          <a:ext cx="2030015" cy="820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altLang="en-US" sz="2600" b="1" kern="1200">
              <a:solidFill>
                <a:srgbClr val="FFC000"/>
              </a:solidFill>
              <a:latin typeface="Arial"/>
              <a:cs typeface="Arial"/>
            </a:rPr>
            <a:t>Final payment</a:t>
          </a:r>
          <a:endParaRPr lang="en-IE" sz="2600" kern="1200">
            <a:solidFill>
              <a:srgbClr val="FFC000"/>
            </a:solidFill>
            <a:latin typeface="Arial"/>
            <a:cs typeface="Arial"/>
          </a:endParaRPr>
        </a:p>
      </dsp:txBody>
      <dsp:txXfrm>
        <a:off x="3968" y="3824032"/>
        <a:ext cx="2030015" cy="820462"/>
      </dsp:txXfrm>
    </dsp:sp>
    <dsp:sp modelId="{CAF446DF-7BC7-450E-84B2-CDD2D4D49E64}">
      <dsp:nvSpPr>
        <dsp:cNvPr id="0" name=""/>
        <dsp:cNvSpPr/>
      </dsp:nvSpPr>
      <dsp:spPr>
        <a:xfrm>
          <a:off x="2033984" y="3824032"/>
          <a:ext cx="406003" cy="820462"/>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77B56-485C-4BCB-A44B-44935645C2F8}">
      <dsp:nvSpPr>
        <dsp:cNvPr id="0" name=""/>
        <dsp:cNvSpPr/>
      </dsp:nvSpPr>
      <dsp:spPr>
        <a:xfrm>
          <a:off x="2602388" y="3824032"/>
          <a:ext cx="5521642" cy="8204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66700" lvl="1" indent="0" algn="l" defTabSz="800100">
            <a:lnSpc>
              <a:spcPct val="90000"/>
            </a:lnSpc>
            <a:spcBef>
              <a:spcPct val="0"/>
            </a:spcBef>
            <a:spcAft>
              <a:spcPct val="15000"/>
            </a:spcAft>
            <a:buNone/>
          </a:pPr>
          <a:r>
            <a:rPr lang="en-GB" altLang="en-US" sz="1800" kern="1200" dirty="0">
              <a:latin typeface="Arial"/>
              <a:cs typeface="Arial"/>
            </a:rPr>
            <a:t>Final balance and release of </a:t>
          </a:r>
          <a:r>
            <a:rPr lang="en-IE" altLang="en-US" sz="1800" kern="1200" dirty="0">
              <a:latin typeface="Arial"/>
              <a:cs typeface="Arial"/>
            </a:rPr>
            <a:t>contribution to MIM</a:t>
          </a:r>
          <a:endParaRPr lang="en-IE" sz="1800" kern="1200" dirty="0">
            <a:latin typeface="Arial"/>
            <a:cs typeface="Arial"/>
          </a:endParaRPr>
        </a:p>
      </dsp:txBody>
      <dsp:txXfrm>
        <a:off x="2602388" y="3824032"/>
        <a:ext cx="5521642" cy="8204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223BB-F875-4676-961D-63C6FE9BAC4A}">
      <dsp:nvSpPr>
        <dsp:cNvPr id="0" name=""/>
        <dsp:cNvSpPr/>
      </dsp:nvSpPr>
      <dsp:spPr>
        <a:xfrm rot="10800000">
          <a:off x="1963499" y="93365"/>
          <a:ext cx="8382119" cy="1687570"/>
        </a:xfrm>
        <a:prstGeom prst="homePlate">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046" tIns="68580" rIns="128016"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0" kern="1200">
              <a:solidFill>
                <a:schemeClr val="bg1"/>
              </a:solidFill>
              <a:ea typeface="ＭＳ Ｐゴシック" pitchFamily="34" charset="-128"/>
            </a:rPr>
            <a:t>Can be carried out during the entire lifetime of the project, by the European Commission, not later than </a:t>
          </a:r>
          <a:r>
            <a:rPr lang="en-GB" sz="1800" b="1" kern="1200">
              <a:solidFill>
                <a:schemeClr val="bg1"/>
              </a:solidFill>
              <a:ea typeface="ＭＳ Ｐゴシック" pitchFamily="34" charset="-128"/>
            </a:rPr>
            <a:t>2 years</a:t>
          </a:r>
          <a:r>
            <a:rPr lang="en-GB" sz="1800" b="0" kern="1200">
              <a:solidFill>
                <a:schemeClr val="bg1"/>
              </a:solidFill>
              <a:ea typeface="ＭＳ Ｐゴシック" pitchFamily="34" charset="-128"/>
            </a:rPr>
            <a:t> after the payment of the balance.</a:t>
          </a:r>
        </a:p>
        <a:p>
          <a:pPr marL="0" lvl="0" indent="0" algn="l" defTabSz="914400">
            <a:lnSpc>
              <a:spcPct val="100000"/>
            </a:lnSpc>
            <a:spcBef>
              <a:spcPct val="0"/>
            </a:spcBef>
            <a:spcAft>
              <a:spcPts val="0"/>
            </a:spcAft>
            <a:buNone/>
          </a:pPr>
          <a:r>
            <a:rPr lang="en-GB" sz="1800" kern="1200">
              <a:solidFill>
                <a:schemeClr val="bg1"/>
              </a:solidFill>
              <a:ea typeface="ＭＳ Ｐゴシック" pitchFamily="34" charset="-128"/>
            </a:rPr>
            <a:t>Types of audits: </a:t>
          </a:r>
          <a:r>
            <a:rPr lang="en-GB" sz="1800" b="1" kern="1200">
              <a:solidFill>
                <a:schemeClr val="bg1"/>
              </a:solidFill>
              <a:ea typeface="ＭＳ Ｐゴシック" pitchFamily="34" charset="-128"/>
            </a:rPr>
            <a:t>financial </a:t>
          </a:r>
          <a:r>
            <a:rPr lang="en-GB" sz="1800" kern="1200">
              <a:solidFill>
                <a:schemeClr val="bg1"/>
              </a:solidFill>
              <a:ea typeface="ＭＳ Ｐゴシック" pitchFamily="34" charset="-128"/>
            </a:rPr>
            <a:t>and/or </a:t>
          </a:r>
          <a:r>
            <a:rPr lang="en-GB" sz="1800" b="1" kern="1200">
              <a:solidFill>
                <a:schemeClr val="bg1"/>
              </a:solidFill>
              <a:ea typeface="ＭＳ Ｐゴシック" pitchFamily="34" charset="-128"/>
            </a:rPr>
            <a:t>technical audits</a:t>
          </a:r>
        </a:p>
      </dsp:txBody>
      <dsp:txXfrm rot="10800000">
        <a:off x="2385391" y="93365"/>
        <a:ext cx="7960227" cy="1687570"/>
      </dsp:txXfrm>
    </dsp:sp>
    <dsp:sp modelId="{417961B8-361A-48F1-8004-62C45241ECF3}">
      <dsp:nvSpPr>
        <dsp:cNvPr id="0" name=""/>
        <dsp:cNvSpPr/>
      </dsp:nvSpPr>
      <dsp:spPr>
        <a:xfrm>
          <a:off x="598655" y="510"/>
          <a:ext cx="1891232" cy="18732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800C8B-4F5C-46F2-9816-8D22642B0E3F}">
      <dsp:nvSpPr>
        <dsp:cNvPr id="0" name=""/>
        <dsp:cNvSpPr/>
      </dsp:nvSpPr>
      <dsp:spPr>
        <a:xfrm rot="10800000">
          <a:off x="1955398" y="2052689"/>
          <a:ext cx="8382119" cy="1786386"/>
        </a:xfrm>
        <a:prstGeom prst="homePlate">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046" tIns="68580" rIns="128016" bIns="68580" numCol="1" spcCol="1270" anchor="ctr" anchorCtr="0">
          <a:noAutofit/>
        </a:bodyPr>
        <a:lstStyle/>
        <a:p>
          <a:pPr marL="0" lvl="0" indent="0" defTabSz="800100" rtl="0">
            <a:lnSpc>
              <a:spcPct val="90000"/>
            </a:lnSpc>
            <a:spcBef>
              <a:spcPct val="0"/>
            </a:spcBef>
            <a:spcAft>
              <a:spcPct val="35000"/>
            </a:spcAft>
            <a:buNone/>
          </a:pPr>
          <a:r>
            <a:rPr lang="en-GB" sz="1800" b="1" kern="1200">
              <a:solidFill>
                <a:schemeClr val="bg1"/>
              </a:solidFill>
            </a:rPr>
            <a:t>Keeping records: </a:t>
          </a:r>
          <a:r>
            <a:rPr lang="en-GB" sz="1800" b="0" kern="1200">
              <a:solidFill>
                <a:schemeClr val="bg1"/>
              </a:solidFill>
            </a:rPr>
            <a:t>keep </a:t>
          </a:r>
          <a:r>
            <a:rPr lang="en-GB" sz="1800" b="0" kern="1200"/>
            <a:t>a clear account of the project activities during the reporting period</a:t>
          </a:r>
          <a:r>
            <a:rPr lang="en-US" sz="1800" b="0" kern="1200"/>
            <a:t> (GA article 20)</a:t>
          </a:r>
          <a:endParaRPr lang="en-GB" sz="1800" b="0" kern="1200"/>
        </a:p>
        <a:p>
          <a:pPr marL="0" lvl="0" indent="0" algn="l" defTabSz="800100" rtl="0">
            <a:lnSpc>
              <a:spcPct val="90000"/>
            </a:lnSpc>
            <a:spcBef>
              <a:spcPct val="0"/>
            </a:spcBef>
            <a:spcAft>
              <a:spcPct val="35000"/>
            </a:spcAft>
            <a:buNone/>
          </a:pPr>
          <a:r>
            <a:rPr lang="en-GB" sz="1800" b="0" kern="1200"/>
            <a:t>Beneficiaries must keep records and other supporting documentation </a:t>
          </a:r>
          <a:r>
            <a:rPr lang="en-GB" sz="1800" b="1" kern="1200"/>
            <a:t>up to 5 years </a:t>
          </a:r>
          <a:r>
            <a:rPr lang="en-GB" sz="1800" b="0" kern="1200"/>
            <a:t>in order to prove the proper implementation and the costs declared as eligible.</a:t>
          </a:r>
        </a:p>
      </dsp:txBody>
      <dsp:txXfrm rot="10800000">
        <a:off x="2401994" y="2052689"/>
        <a:ext cx="7935523" cy="1786386"/>
      </dsp:txXfrm>
    </dsp:sp>
    <dsp:sp modelId="{D56EEF54-14E2-48A5-ACAF-5F5E12B1FE08}">
      <dsp:nvSpPr>
        <dsp:cNvPr id="0" name=""/>
        <dsp:cNvSpPr/>
      </dsp:nvSpPr>
      <dsp:spPr>
        <a:xfrm>
          <a:off x="621597" y="2050588"/>
          <a:ext cx="1858828" cy="179058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B62CA-0126-4A30-A19E-660E8431916F}">
      <dsp:nvSpPr>
        <dsp:cNvPr id="0" name=""/>
        <dsp:cNvSpPr/>
      </dsp:nvSpPr>
      <dsp:spPr>
        <a:xfrm>
          <a:off x="0" y="0"/>
          <a:ext cx="5571744" cy="691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GB" sz="1900" b="1" kern="1200" dirty="0"/>
            <a:t>Amendment needed if: </a:t>
          </a:r>
          <a:endParaRPr lang="en-GB" sz="1900" b="0" kern="1200" dirty="0"/>
        </a:p>
      </dsp:txBody>
      <dsp:txXfrm>
        <a:off x="0" y="0"/>
        <a:ext cx="5571744" cy="691200"/>
      </dsp:txXfrm>
    </dsp:sp>
    <dsp:sp modelId="{F3337A86-6EF5-4328-BAA4-8E95395C5C08}">
      <dsp:nvSpPr>
        <dsp:cNvPr id="0" name=""/>
        <dsp:cNvSpPr/>
      </dsp:nvSpPr>
      <dsp:spPr>
        <a:xfrm>
          <a:off x="0" y="702567"/>
          <a:ext cx="5571744" cy="35575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rtl="0">
            <a:lnSpc>
              <a:spcPct val="90000"/>
            </a:lnSpc>
            <a:spcBef>
              <a:spcPct val="0"/>
            </a:spcBef>
            <a:spcAft>
              <a:spcPct val="15000"/>
            </a:spcAft>
            <a:buChar char="•"/>
          </a:pPr>
          <a:r>
            <a:rPr lang="fr-BE" sz="1400" b="0" kern="1200" dirty="0">
              <a:solidFill>
                <a:schemeClr val="tx2"/>
              </a:solidFill>
            </a:rPr>
            <a:t>Change of </a:t>
          </a:r>
          <a:r>
            <a:rPr lang="fr-BE" sz="1400" b="1" kern="1200" dirty="0">
              <a:solidFill>
                <a:schemeClr val="tx2"/>
              </a:solidFill>
            </a:rPr>
            <a:t>Annex 1</a:t>
          </a:r>
          <a:r>
            <a:rPr lang="fr-BE" sz="1400" b="0" kern="1200" dirty="0">
              <a:solidFill>
                <a:schemeClr val="tx2"/>
              </a:solidFill>
            </a:rPr>
            <a:t> </a:t>
          </a:r>
          <a:r>
            <a:rPr lang="en-GB" sz="1400" b="0" kern="1200" dirty="0">
              <a:solidFill>
                <a:schemeClr val="tx2"/>
              </a:solidFill>
            </a:rPr>
            <a:t>(description of action)</a:t>
          </a:r>
        </a:p>
        <a:p>
          <a:pPr marL="114300" lvl="1" indent="-114300" algn="ctr" defTabSz="622300" rtl="0">
            <a:lnSpc>
              <a:spcPct val="90000"/>
            </a:lnSpc>
            <a:spcBef>
              <a:spcPct val="0"/>
            </a:spcBef>
            <a:spcAft>
              <a:spcPct val="15000"/>
            </a:spcAft>
            <a:buChar char="•"/>
          </a:pPr>
          <a:endParaRPr lang="en-GB" sz="1400" b="0" kern="1200" dirty="0">
            <a:solidFill>
              <a:schemeClr val="tx2"/>
            </a:solidFill>
          </a:endParaRPr>
        </a:p>
        <a:p>
          <a:pPr marL="114300" lvl="1" indent="-114300" algn="ctr" defTabSz="622300" rtl="0">
            <a:lnSpc>
              <a:spcPct val="90000"/>
            </a:lnSpc>
            <a:spcBef>
              <a:spcPct val="0"/>
            </a:spcBef>
            <a:spcAft>
              <a:spcPct val="15000"/>
            </a:spcAft>
            <a:buChar char="•"/>
          </a:pPr>
          <a:r>
            <a:rPr lang="fr-BE" sz="1400" b="0" kern="1200" dirty="0">
              <a:solidFill>
                <a:schemeClr val="tx2"/>
              </a:solidFill>
            </a:rPr>
            <a:t>Change of </a:t>
          </a:r>
          <a:r>
            <a:rPr lang="en-GB" sz="1400" b="1" kern="1200" noProof="0" dirty="0">
              <a:solidFill>
                <a:schemeClr val="tx2"/>
              </a:solidFill>
            </a:rPr>
            <a:t>Annex</a:t>
          </a:r>
          <a:r>
            <a:rPr lang="fr-BE" sz="1400" b="1" kern="1200" dirty="0">
              <a:solidFill>
                <a:schemeClr val="tx2"/>
              </a:solidFill>
            </a:rPr>
            <a:t> 2</a:t>
          </a:r>
          <a:r>
            <a:rPr lang="en-GB" sz="1400" b="0" kern="1200" dirty="0">
              <a:solidFill>
                <a:schemeClr val="tx2"/>
              </a:solidFill>
            </a:rPr>
            <a:t> estimated budget</a:t>
          </a:r>
        </a:p>
        <a:p>
          <a:pPr marL="114300" lvl="1" indent="-114300" algn="ctr" defTabSz="622300" rtl="0">
            <a:lnSpc>
              <a:spcPct val="90000"/>
            </a:lnSpc>
            <a:spcBef>
              <a:spcPct val="0"/>
            </a:spcBef>
            <a:spcAft>
              <a:spcPct val="15000"/>
            </a:spcAft>
            <a:buChar char="•"/>
          </a:pPr>
          <a:endParaRPr lang="en-GB" sz="1400" b="0" kern="1200">
            <a:solidFill>
              <a:schemeClr val="tx2"/>
            </a:solidFill>
          </a:endParaRPr>
        </a:p>
        <a:p>
          <a:pPr marL="114300" lvl="1" indent="-114300" algn="ctr" defTabSz="622300" rtl="0">
            <a:lnSpc>
              <a:spcPct val="90000"/>
            </a:lnSpc>
            <a:spcBef>
              <a:spcPct val="0"/>
            </a:spcBef>
            <a:spcAft>
              <a:spcPct val="15000"/>
            </a:spcAft>
            <a:buChar char="•"/>
          </a:pPr>
          <a:r>
            <a:rPr lang="en-GB" sz="1400" b="0" kern="1200" dirty="0">
              <a:solidFill>
                <a:schemeClr val="tx2"/>
              </a:solidFill>
            </a:rPr>
            <a:t>Change of </a:t>
          </a:r>
          <a:r>
            <a:rPr lang="en-GB" sz="1400" b="1" kern="1200" dirty="0">
              <a:solidFill>
                <a:schemeClr val="tx2"/>
              </a:solidFill>
            </a:rPr>
            <a:t>coordinator or its legal status</a:t>
          </a:r>
          <a:endParaRPr lang="en-GB" sz="1400" b="0" kern="1200" dirty="0">
            <a:solidFill>
              <a:schemeClr val="tx2"/>
            </a:solidFill>
          </a:endParaRPr>
        </a:p>
        <a:p>
          <a:pPr marL="114300" lvl="1" indent="-114300" algn="ctr" defTabSz="622300" rtl="0">
            <a:lnSpc>
              <a:spcPct val="90000"/>
            </a:lnSpc>
            <a:spcBef>
              <a:spcPct val="0"/>
            </a:spcBef>
            <a:spcAft>
              <a:spcPct val="15000"/>
            </a:spcAft>
            <a:buChar char="•"/>
          </a:pPr>
          <a:endParaRPr lang="en-GB" sz="1400" b="0" kern="1200">
            <a:solidFill>
              <a:schemeClr val="tx2"/>
            </a:solidFill>
          </a:endParaRPr>
        </a:p>
        <a:p>
          <a:pPr marL="114300" lvl="1" indent="-114300" algn="ctr" defTabSz="622300" rtl="0">
            <a:lnSpc>
              <a:spcPct val="90000"/>
            </a:lnSpc>
            <a:spcBef>
              <a:spcPct val="0"/>
            </a:spcBef>
            <a:spcAft>
              <a:spcPct val="15000"/>
            </a:spcAft>
            <a:buChar char="•"/>
          </a:pPr>
          <a:r>
            <a:rPr lang="en-GB" sz="1400" b="0" kern="1200" dirty="0">
              <a:solidFill>
                <a:schemeClr val="tx2"/>
              </a:solidFill>
            </a:rPr>
            <a:t>Change of the coordinator’s </a:t>
          </a:r>
          <a:r>
            <a:rPr lang="en-GB" sz="1400" b="1" kern="1200" dirty="0">
              <a:solidFill>
                <a:schemeClr val="tx2"/>
              </a:solidFill>
            </a:rPr>
            <a:t>bank account </a:t>
          </a:r>
          <a:r>
            <a:rPr lang="en-GB" sz="1400" b="0" kern="1200" dirty="0">
              <a:solidFill>
                <a:schemeClr val="tx2"/>
              </a:solidFill>
            </a:rPr>
            <a:t>for payments</a:t>
          </a:r>
        </a:p>
        <a:p>
          <a:pPr marL="114300" lvl="1" indent="-114300" algn="ctr" defTabSz="622300" rtl="0">
            <a:lnSpc>
              <a:spcPct val="90000"/>
            </a:lnSpc>
            <a:spcBef>
              <a:spcPct val="0"/>
            </a:spcBef>
            <a:spcAft>
              <a:spcPct val="15000"/>
            </a:spcAft>
            <a:buChar char="•"/>
          </a:pPr>
          <a:endParaRPr lang="en-GB" sz="1400" b="0" kern="1200">
            <a:solidFill>
              <a:schemeClr val="tx2"/>
            </a:solidFill>
          </a:endParaRPr>
        </a:p>
        <a:p>
          <a:pPr marL="114300" lvl="1" indent="-114300" algn="ctr" defTabSz="622300" rtl="0">
            <a:lnSpc>
              <a:spcPct val="90000"/>
            </a:lnSpc>
            <a:spcBef>
              <a:spcPct val="0"/>
            </a:spcBef>
            <a:spcAft>
              <a:spcPct val="15000"/>
            </a:spcAft>
            <a:buChar char="•"/>
          </a:pPr>
          <a:r>
            <a:rPr lang="en-GB" sz="1400" b="0" kern="1200" dirty="0">
              <a:solidFill>
                <a:schemeClr val="tx2"/>
              </a:solidFill>
            </a:rPr>
            <a:t>Addition/removal of </a:t>
          </a:r>
          <a:r>
            <a:rPr lang="en-US" sz="1400" b="1" kern="1200" dirty="0">
              <a:solidFill>
                <a:schemeClr val="tx2"/>
              </a:solidFill>
            </a:rPr>
            <a:t>beneficiaries, affiliated entities </a:t>
          </a:r>
          <a:r>
            <a:rPr lang="en-US" sz="1400" b="0" kern="1200" dirty="0">
              <a:solidFill>
                <a:schemeClr val="tx2"/>
              </a:solidFill>
            </a:rPr>
            <a:t>or </a:t>
          </a:r>
          <a:r>
            <a:rPr lang="en-US" sz="1400" b="1" kern="1200" dirty="0">
              <a:solidFill>
                <a:schemeClr val="tx2"/>
              </a:solidFill>
            </a:rPr>
            <a:t>associated partners</a:t>
          </a:r>
          <a:endParaRPr lang="en-GB" sz="1400" b="1" kern="1200" dirty="0">
            <a:solidFill>
              <a:schemeClr val="tx2"/>
            </a:solidFill>
          </a:endParaRPr>
        </a:p>
        <a:p>
          <a:pPr marL="114300" lvl="1" indent="-114300" algn="ctr" defTabSz="622300" rtl="0">
            <a:lnSpc>
              <a:spcPct val="90000"/>
            </a:lnSpc>
            <a:spcBef>
              <a:spcPct val="0"/>
            </a:spcBef>
            <a:spcAft>
              <a:spcPct val="15000"/>
            </a:spcAft>
            <a:buChar char="•"/>
          </a:pPr>
          <a:endParaRPr lang="en-GB" sz="1400" b="0" kern="1200">
            <a:solidFill>
              <a:schemeClr val="tx2"/>
            </a:solidFill>
          </a:endParaRPr>
        </a:p>
        <a:p>
          <a:pPr marL="114300" lvl="1" indent="-114300" algn="ctr" defTabSz="622300" rtl="0">
            <a:lnSpc>
              <a:spcPct val="90000"/>
            </a:lnSpc>
            <a:spcBef>
              <a:spcPct val="0"/>
            </a:spcBef>
            <a:spcAft>
              <a:spcPct val="15000"/>
            </a:spcAft>
            <a:buChar char="•"/>
          </a:pPr>
          <a:r>
            <a:rPr lang="en-GB" sz="1400" b="0" kern="1200" dirty="0">
              <a:solidFill>
                <a:schemeClr val="tx2"/>
              </a:solidFill>
            </a:rPr>
            <a:t>Change of action’s </a:t>
          </a:r>
          <a:r>
            <a:rPr lang="en-GB" sz="1400" b="1" kern="1200" noProof="0" dirty="0">
              <a:solidFill>
                <a:schemeClr val="tx2"/>
              </a:solidFill>
            </a:rPr>
            <a:t>title</a:t>
          </a:r>
          <a:r>
            <a:rPr lang="en-US" sz="1400" b="0" kern="1200" dirty="0">
              <a:solidFill>
                <a:schemeClr val="tx2"/>
              </a:solidFill>
            </a:rPr>
            <a:t>, </a:t>
          </a:r>
          <a:r>
            <a:rPr lang="en-GB" sz="1400" b="0" kern="1200" dirty="0">
              <a:solidFill>
                <a:schemeClr val="tx2"/>
              </a:solidFill>
            </a:rPr>
            <a:t>acronym, </a:t>
          </a:r>
          <a:r>
            <a:rPr lang="en-GB" sz="1400" b="1" kern="1200" dirty="0">
              <a:solidFill>
                <a:schemeClr val="tx2"/>
              </a:solidFill>
            </a:rPr>
            <a:t>duration</a:t>
          </a:r>
          <a:r>
            <a:rPr lang="en-US" sz="1400" b="0" kern="1200" dirty="0">
              <a:solidFill>
                <a:schemeClr val="tx2"/>
              </a:solidFill>
            </a:rPr>
            <a:t>, </a:t>
          </a:r>
          <a:r>
            <a:rPr lang="en-GB" sz="1400" b="0" kern="1200" dirty="0">
              <a:solidFill>
                <a:schemeClr val="tx2"/>
              </a:solidFill>
            </a:rPr>
            <a:t>reporting </a:t>
          </a:r>
          <a:r>
            <a:rPr lang="en-GB" sz="1400" b="1" kern="1200" dirty="0">
              <a:solidFill>
                <a:schemeClr val="tx2"/>
              </a:solidFill>
            </a:rPr>
            <a:t>periods</a:t>
          </a:r>
          <a:endParaRPr lang="en-GB" sz="1400" b="0" kern="1200" dirty="0">
            <a:solidFill>
              <a:schemeClr val="tx2"/>
            </a:solidFill>
          </a:endParaRPr>
        </a:p>
        <a:p>
          <a:pPr marL="114300" lvl="1" indent="-114300" algn="ctr" defTabSz="622300" rtl="0">
            <a:lnSpc>
              <a:spcPct val="90000"/>
            </a:lnSpc>
            <a:spcBef>
              <a:spcPct val="0"/>
            </a:spcBef>
            <a:spcAft>
              <a:spcPct val="15000"/>
            </a:spcAft>
            <a:buChar char="•"/>
          </a:pPr>
          <a:endParaRPr lang="en-GB" sz="1400" b="0" kern="1200">
            <a:solidFill>
              <a:schemeClr val="tx2"/>
            </a:solidFill>
          </a:endParaRPr>
        </a:p>
        <a:p>
          <a:pPr marL="114300" lvl="1" indent="-114300" algn="ctr" defTabSz="622300" rtl="0">
            <a:lnSpc>
              <a:spcPct val="90000"/>
            </a:lnSpc>
            <a:spcBef>
              <a:spcPct val="0"/>
            </a:spcBef>
            <a:spcAft>
              <a:spcPct val="15000"/>
            </a:spcAft>
            <a:buChar char="•"/>
          </a:pPr>
          <a:r>
            <a:rPr lang="en-GB" sz="1400" b="0" kern="1200" dirty="0">
              <a:solidFill>
                <a:schemeClr val="tx2"/>
              </a:solidFill>
            </a:rPr>
            <a:t>Change of dissemination status of a deliverables (PU→SEN or SEN→PU)  </a:t>
          </a:r>
        </a:p>
        <a:p>
          <a:pPr marL="114300" lvl="1" indent="-114300" algn="l" defTabSz="622300" rtl="0">
            <a:lnSpc>
              <a:spcPct val="90000"/>
            </a:lnSpc>
            <a:spcBef>
              <a:spcPct val="0"/>
            </a:spcBef>
            <a:spcAft>
              <a:spcPct val="15000"/>
            </a:spcAft>
            <a:buChar char="•"/>
          </a:pPr>
          <a:endParaRPr lang="en-GB" sz="1400" b="0" kern="1200" dirty="0">
            <a:solidFill>
              <a:schemeClr val="tx2"/>
            </a:solidFill>
          </a:endParaRPr>
        </a:p>
      </dsp:txBody>
      <dsp:txXfrm>
        <a:off x="0" y="702567"/>
        <a:ext cx="5571744" cy="3557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8FC2-8CC6-0E45-B440-5C64F3F1DAC8}">
      <dsp:nvSpPr>
        <dsp:cNvPr id="0" name=""/>
        <dsp:cNvSpPr/>
      </dsp:nvSpPr>
      <dsp:spPr>
        <a:xfrm>
          <a:off x="3338790" y="766065"/>
          <a:ext cx="2820417" cy="150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latin typeface="+mn-lt"/>
              <a:ea typeface="+mn-ea"/>
              <a:cs typeface="+mn-cs"/>
            </a:rPr>
            <a:t>IMPLEMENTATION</a:t>
          </a:r>
        </a:p>
        <a:p>
          <a:pPr marL="0" lvl="0" indent="0" algn="ctr" defTabSz="889000">
            <a:lnSpc>
              <a:spcPct val="90000"/>
            </a:lnSpc>
            <a:spcBef>
              <a:spcPct val="0"/>
            </a:spcBef>
            <a:spcAft>
              <a:spcPts val="672"/>
            </a:spcAft>
            <a:buNone/>
          </a:pPr>
          <a:r>
            <a:rPr lang="en-US" sz="1600" b="0">
              <a:solidFill>
                <a:schemeClr val="bg1"/>
              </a:solidFill>
            </a:rPr>
            <a:t>Strategic Plan</a:t>
          </a:r>
        </a:p>
        <a:p>
          <a:pPr marL="0" lvl="0" indent="0" algn="ctr" defTabSz="889000">
            <a:lnSpc>
              <a:spcPct val="90000"/>
            </a:lnSpc>
            <a:spcBef>
              <a:spcPct val="0"/>
            </a:spcBef>
            <a:spcAft>
              <a:spcPts val="672"/>
            </a:spcAft>
            <a:buNone/>
          </a:pPr>
          <a:r>
            <a:rPr lang="en-US" sz="1600" b="0">
              <a:solidFill>
                <a:schemeClr val="bg1"/>
              </a:solidFill>
            </a:rPr>
            <a:t>Work </a:t>
          </a:r>
          <a:r>
            <a:rPr lang="en-IE" sz="1600" b="0" noProof="0">
              <a:solidFill>
                <a:schemeClr val="bg1"/>
              </a:solidFill>
            </a:rPr>
            <a:t>Programme</a:t>
          </a:r>
        </a:p>
        <a:p>
          <a:pPr marL="0" lvl="0" indent="0" algn="ctr" defTabSz="889000">
            <a:lnSpc>
              <a:spcPct val="90000"/>
            </a:lnSpc>
            <a:spcBef>
              <a:spcPct val="0"/>
            </a:spcBef>
            <a:spcAft>
              <a:spcPts val="672"/>
            </a:spcAft>
            <a:buNone/>
          </a:pPr>
          <a:r>
            <a:rPr lang="en-US" sz="1600" b="0">
              <a:solidFill>
                <a:srgbClr val="FFFFFF"/>
              </a:solidFill>
              <a:latin typeface="Arial"/>
              <a:ea typeface="+mn-ea"/>
              <a:cs typeface="+mn-cs"/>
            </a:rPr>
            <a:t>Proposal template</a:t>
          </a:r>
        </a:p>
        <a:p>
          <a:pPr marL="0" lvl="0" indent="0" algn="ctr" defTabSz="889000">
            <a:lnSpc>
              <a:spcPct val="90000"/>
            </a:lnSpc>
            <a:spcBef>
              <a:spcPct val="0"/>
            </a:spcBef>
            <a:spcAft>
              <a:spcPts val="672"/>
            </a:spcAft>
            <a:buNone/>
          </a:pPr>
          <a:r>
            <a:rPr lang="en-US" sz="1600" b="0">
              <a:solidFill>
                <a:srgbClr val="FFFFFF"/>
              </a:solidFill>
              <a:latin typeface="Arial"/>
              <a:ea typeface="+mn-ea"/>
              <a:cs typeface="+mn-cs"/>
            </a:rPr>
            <a:t>Project reporting</a:t>
          </a:r>
        </a:p>
      </dsp:txBody>
      <dsp:txXfrm>
        <a:off x="3338790" y="766065"/>
        <a:ext cx="2820417" cy="1507183"/>
      </dsp:txXfrm>
    </dsp:sp>
    <dsp:sp modelId="{02AB09E6-F881-214E-87BB-A283987A2F85}">
      <dsp:nvSpPr>
        <dsp:cNvPr id="0" name=""/>
        <dsp:cNvSpPr/>
      </dsp:nvSpPr>
      <dsp:spPr>
        <a:xfrm>
          <a:off x="1039192" y="269352"/>
          <a:ext cx="4450300" cy="3981845"/>
        </a:xfrm>
        <a:prstGeom prst="circularArrow">
          <a:avLst>
            <a:gd name="adj1" fmla="val 8253"/>
            <a:gd name="adj2" fmla="val 576474"/>
            <a:gd name="adj3" fmla="val 1681089"/>
            <a:gd name="adj4" fmla="val 158330"/>
            <a:gd name="adj5" fmla="val 962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1DFA1-924A-C24C-A64F-61DBA18030E2}">
      <dsp:nvSpPr>
        <dsp:cNvPr id="0" name=""/>
        <dsp:cNvSpPr/>
      </dsp:nvSpPr>
      <dsp:spPr>
        <a:xfrm>
          <a:off x="2287936" y="3194526"/>
          <a:ext cx="2269170" cy="114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IMPACT TRACKING &amp; EVALUATION</a:t>
          </a:r>
        </a:p>
        <a:p>
          <a:pPr marL="0" lvl="0" indent="0" algn="ctr" defTabSz="889000">
            <a:lnSpc>
              <a:spcPct val="90000"/>
            </a:lnSpc>
            <a:spcBef>
              <a:spcPct val="0"/>
            </a:spcBef>
            <a:spcAft>
              <a:spcPct val="35000"/>
            </a:spcAft>
            <a:buNone/>
          </a:pPr>
          <a:r>
            <a:rPr lang="en-US" sz="1600" b="0" kern="1200">
              <a:solidFill>
                <a:schemeClr val="bg1"/>
              </a:solidFill>
            </a:rPr>
            <a:t>Monitoring Key Impact Pathways</a:t>
          </a:r>
        </a:p>
        <a:p>
          <a:pPr marL="0" lvl="0" indent="0" algn="ctr" defTabSz="889000">
            <a:lnSpc>
              <a:spcPct val="90000"/>
            </a:lnSpc>
            <a:spcBef>
              <a:spcPct val="0"/>
            </a:spcBef>
            <a:spcAft>
              <a:spcPct val="35000"/>
            </a:spcAft>
            <a:buNone/>
          </a:pPr>
          <a:r>
            <a:rPr lang="en-US" sz="1600" b="0" kern="1200">
              <a:solidFill>
                <a:schemeClr val="bg1"/>
              </a:solidFill>
            </a:rPr>
            <a:t>Management &amp; Implementation Data</a:t>
          </a:r>
        </a:p>
        <a:p>
          <a:pPr marL="0" lvl="0" indent="0" algn="ctr" defTabSz="889000">
            <a:lnSpc>
              <a:spcPct val="90000"/>
            </a:lnSpc>
            <a:spcBef>
              <a:spcPct val="0"/>
            </a:spcBef>
            <a:spcAft>
              <a:spcPct val="35000"/>
            </a:spcAft>
            <a:buNone/>
          </a:pPr>
          <a:r>
            <a:rPr lang="en-US" sz="1600" b="0" kern="1200">
              <a:solidFill>
                <a:schemeClr val="bg1"/>
              </a:solidFill>
            </a:rPr>
            <a:t>Interim and ex-post evaluation</a:t>
          </a:r>
        </a:p>
      </dsp:txBody>
      <dsp:txXfrm>
        <a:off x="2287936" y="3194526"/>
        <a:ext cx="2269170" cy="1149161"/>
      </dsp:txXfrm>
    </dsp:sp>
    <dsp:sp modelId="{244DAD8A-F86E-664D-814E-6C957A1CDE64}">
      <dsp:nvSpPr>
        <dsp:cNvPr id="0" name=""/>
        <dsp:cNvSpPr/>
      </dsp:nvSpPr>
      <dsp:spPr>
        <a:xfrm>
          <a:off x="1207810" y="304189"/>
          <a:ext cx="3876030" cy="3631170"/>
        </a:xfrm>
        <a:prstGeom prst="circularArrow">
          <a:avLst>
            <a:gd name="adj1" fmla="val 8253"/>
            <a:gd name="adj2" fmla="val 576474"/>
            <a:gd name="adj3" fmla="val 10680229"/>
            <a:gd name="adj4" fmla="val 7536547"/>
            <a:gd name="adj5" fmla="val 962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CA529-40F7-E345-817E-70EFDD46CC51}">
      <dsp:nvSpPr>
        <dsp:cNvPr id="0" name=""/>
        <dsp:cNvSpPr/>
      </dsp:nvSpPr>
      <dsp:spPr>
        <a:xfrm>
          <a:off x="189933" y="628736"/>
          <a:ext cx="3302827" cy="129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mn-lt"/>
              <a:ea typeface="+mn-ea"/>
              <a:cs typeface="+mn-cs"/>
            </a:rPr>
            <a:t>IMPACT DESIGN </a:t>
          </a:r>
          <a:endParaRPr lang="en-US" sz="2000" b="1" kern="1200">
            <a:solidFill>
              <a:schemeClr val="bg1"/>
            </a:solidFill>
          </a:endParaRPr>
        </a:p>
        <a:p>
          <a:pPr marL="0" lvl="0" indent="0" algn="ctr" defTabSz="889000">
            <a:lnSpc>
              <a:spcPct val="90000"/>
            </a:lnSpc>
            <a:spcBef>
              <a:spcPct val="0"/>
            </a:spcBef>
            <a:spcAft>
              <a:spcPct val="35000"/>
            </a:spcAft>
            <a:buNone/>
          </a:pPr>
          <a:r>
            <a:rPr lang="en-US" sz="1600" b="0" kern="1200">
              <a:solidFill>
                <a:schemeClr val="bg1"/>
              </a:solidFill>
            </a:rPr>
            <a:t>Intervention logic</a:t>
          </a:r>
        </a:p>
        <a:p>
          <a:pPr marL="0" lvl="0" indent="0" algn="ctr" defTabSz="889000">
            <a:lnSpc>
              <a:spcPct val="90000"/>
            </a:lnSpc>
            <a:spcBef>
              <a:spcPct val="0"/>
            </a:spcBef>
            <a:spcAft>
              <a:spcPct val="35000"/>
            </a:spcAft>
            <a:buNone/>
          </a:pPr>
          <a:r>
            <a:rPr lang="en-US" sz="1600" b="0" kern="1200">
              <a:solidFill>
                <a:schemeClr val="bg1"/>
              </a:solidFill>
            </a:rPr>
            <a:t>Clusters, destinations, missions</a:t>
          </a:r>
        </a:p>
      </dsp:txBody>
      <dsp:txXfrm>
        <a:off x="189933" y="628736"/>
        <a:ext cx="3302827" cy="1291583"/>
      </dsp:txXfrm>
    </dsp:sp>
    <dsp:sp modelId="{581D6BD8-007E-EE42-B655-8C255F06C964}">
      <dsp:nvSpPr>
        <dsp:cNvPr id="0" name=""/>
        <dsp:cNvSpPr/>
      </dsp:nvSpPr>
      <dsp:spPr>
        <a:xfrm>
          <a:off x="1270817" y="-24830"/>
          <a:ext cx="3709358" cy="3528774"/>
        </a:xfrm>
        <a:prstGeom prst="circularArrow">
          <a:avLst>
            <a:gd name="adj1" fmla="val 8253"/>
            <a:gd name="adj2" fmla="val 576474"/>
            <a:gd name="adj3" fmla="val 17657932"/>
            <a:gd name="adj4" fmla="val 14764588"/>
            <a:gd name="adj5" fmla="val 962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59C87-EAA8-45AB-A7E7-6DC1F792B1A6}">
      <dsp:nvSpPr>
        <dsp:cNvPr id="0" name=""/>
        <dsp:cNvSpPr/>
      </dsp:nvSpPr>
      <dsp:spPr>
        <a:xfrm rot="10800000" flipV="1">
          <a:off x="1660927" y="145143"/>
          <a:ext cx="8710586" cy="1262331"/>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785" tIns="68580" rIns="128016" bIns="68580" numCol="1" spcCol="1270" anchor="ctr" anchorCtr="0">
          <a:noAutofit/>
        </a:bodyPr>
        <a:lstStyle/>
        <a:p>
          <a:pPr marL="0" lvl="0" indent="0" algn="ctr" defTabSz="800100" rtl="0">
            <a:lnSpc>
              <a:spcPct val="90000"/>
            </a:lnSpc>
            <a:spcBef>
              <a:spcPct val="0"/>
            </a:spcBef>
            <a:spcAft>
              <a:spcPct val="35000"/>
            </a:spcAft>
            <a:buNone/>
          </a:pPr>
          <a:r>
            <a:rPr lang="en-GB" sz="1800" b="1" u="sng" kern="1200" baseline="0">
              <a:solidFill>
                <a:schemeClr val="bg1"/>
              </a:solidFill>
              <a:latin typeface="Arial" panose="020B0604020202020204" pitchFamily="34" charset="0"/>
              <a:ea typeface="Verdana" panose="020B0604030504040204" pitchFamily="34" charset="0"/>
              <a:cs typeface="Arial" panose="020B0604020202020204" pitchFamily="34" charset="0"/>
            </a:rPr>
            <a:t>DG Research and Innovation </a:t>
          </a:r>
        </a:p>
        <a:p>
          <a:pPr marL="0" lvl="0" indent="0" algn="ctr" defTabSz="800100" rtl="0">
            <a:lnSpc>
              <a:spcPct val="90000"/>
            </a:lnSpc>
            <a:spcBef>
              <a:spcPct val="0"/>
            </a:spcBef>
            <a:spcAft>
              <a:spcPct val="35000"/>
            </a:spcAft>
            <a:buNone/>
          </a:pPr>
          <a:r>
            <a:rPr lang="en-GB"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Definition of Policies</a:t>
          </a:r>
        </a:p>
        <a:p>
          <a:pPr marL="0" lvl="0" indent="0" algn="ctr" defTabSz="800100" rtl="0">
            <a:lnSpc>
              <a:spcPct val="90000"/>
            </a:lnSpc>
            <a:spcBef>
              <a:spcPct val="0"/>
            </a:spcBef>
            <a:spcAft>
              <a:spcPct val="35000"/>
            </a:spcAft>
            <a:buNone/>
          </a:pPr>
          <a:r>
            <a:rPr lang="en-GB" sz="1800" b="0" kern="1200">
              <a:solidFill>
                <a:schemeClr val="bg1"/>
              </a:solidFill>
              <a:latin typeface="Arial" panose="020B0604020202020204" pitchFamily="34" charset="0"/>
              <a:ea typeface="Verdana" panose="020B0604030504040204" pitchFamily="34" charset="0"/>
              <a:cs typeface="Arial" panose="020B0604020202020204" pitchFamily="34" charset="0"/>
            </a:rPr>
            <a:t>-&gt; Drafting the Work Programme</a:t>
          </a:r>
          <a:endParaRPr lang="en-US" sz="1800" b="0" kern="1200">
            <a:solidFill>
              <a:schemeClr val="bg1"/>
            </a:solidFill>
            <a:latin typeface="Arial" panose="020B0604020202020204" pitchFamily="34" charset="0"/>
            <a:ea typeface="Verdana" panose="020B0604030504040204" pitchFamily="34" charset="0"/>
            <a:cs typeface="Arial" panose="020B0604020202020204" pitchFamily="34" charset="0"/>
          </a:endParaRPr>
        </a:p>
      </dsp:txBody>
      <dsp:txXfrm rot="10800000">
        <a:off x="1976510" y="145143"/>
        <a:ext cx="8395003" cy="1262331"/>
      </dsp:txXfrm>
    </dsp:sp>
    <dsp:sp modelId="{8DAE5BCD-E876-4A5D-9217-2AE2623CE3F1}">
      <dsp:nvSpPr>
        <dsp:cNvPr id="0" name=""/>
        <dsp:cNvSpPr/>
      </dsp:nvSpPr>
      <dsp:spPr>
        <a:xfrm>
          <a:off x="418011" y="0"/>
          <a:ext cx="1396523" cy="147897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79276-0AE4-49D1-B0C4-55DD46810AA9}">
      <dsp:nvSpPr>
        <dsp:cNvPr id="0" name=""/>
        <dsp:cNvSpPr/>
      </dsp:nvSpPr>
      <dsp:spPr>
        <a:xfrm rot="10800000">
          <a:off x="1572563" y="1593492"/>
          <a:ext cx="8774786" cy="1550679"/>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78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u="sng" kern="1200">
              <a:latin typeface="+mn-lt"/>
              <a:ea typeface="Verdana" panose="020B0604030504040204" pitchFamily="34" charset="0"/>
            </a:rPr>
            <a:t>European Research Executive Agency (REA) </a:t>
          </a:r>
        </a:p>
        <a:p>
          <a:pPr marL="0" lvl="0" indent="0" algn="ctr" defTabSz="800100">
            <a:lnSpc>
              <a:spcPct val="90000"/>
            </a:lnSpc>
            <a:spcBef>
              <a:spcPct val="0"/>
            </a:spcBef>
            <a:spcAft>
              <a:spcPct val="35000"/>
            </a:spcAft>
            <a:buNone/>
          </a:pPr>
          <a:r>
            <a:rPr lang="en-US" sz="1800" kern="1200">
              <a:latin typeface="+mn-lt"/>
              <a:ea typeface="Verdana" panose="020B0604030504040204" pitchFamily="34" charset="0"/>
            </a:rPr>
            <a:t>‘</a:t>
          </a:r>
          <a:r>
            <a:rPr lang="en-GB" sz="1800" kern="1200"/>
            <a:t>Reforming European Research &amp; Innovation and Research Infrastructures’</a:t>
          </a:r>
          <a:r>
            <a:rPr lang="en-US" sz="1800" kern="1200">
              <a:latin typeface="+mn-lt"/>
              <a:ea typeface="Verdana" panose="020B0604030504040204" pitchFamily="34" charset="0"/>
            </a:rPr>
            <a:t>, </a:t>
          </a:r>
          <a:r>
            <a:rPr lang="en-US" sz="1800" b="1" kern="1200">
              <a:latin typeface="+mn-lt"/>
              <a:ea typeface="Verdana" panose="020B0604030504040204" pitchFamily="34" charset="0"/>
            </a:rPr>
            <a:t>Unit C4 </a:t>
          </a:r>
        </a:p>
        <a:p>
          <a:pPr marL="0" lvl="0" indent="0" algn="ctr" defTabSz="800100">
            <a:lnSpc>
              <a:spcPct val="90000"/>
            </a:lnSpc>
            <a:spcBef>
              <a:spcPct val="0"/>
            </a:spcBef>
            <a:spcAft>
              <a:spcPct val="35000"/>
            </a:spcAft>
            <a:buNone/>
          </a:pPr>
          <a:r>
            <a:rPr lang="en-US" sz="1800" kern="1200">
              <a:latin typeface="+mn-lt"/>
              <a:ea typeface="Verdana" panose="020B0604030504040204" pitchFamily="34" charset="0"/>
            </a:rPr>
            <a:t>-&gt; Implementation of calls for proposals</a:t>
          </a:r>
        </a:p>
        <a:p>
          <a:pPr marL="0" lvl="0" indent="0" algn="ctr" defTabSz="800100">
            <a:lnSpc>
              <a:spcPct val="90000"/>
            </a:lnSpc>
            <a:spcBef>
              <a:spcPct val="0"/>
            </a:spcBef>
            <a:spcAft>
              <a:spcPct val="35000"/>
            </a:spcAft>
            <a:buNone/>
          </a:pPr>
          <a:r>
            <a:rPr lang="en-US" sz="1800" kern="1200">
              <a:latin typeface="+mn-lt"/>
              <a:ea typeface="Verdana" panose="020B0604030504040204" pitchFamily="34" charset="0"/>
            </a:rPr>
            <a:t>-&gt; Grant Management</a:t>
          </a:r>
        </a:p>
      </dsp:txBody>
      <dsp:txXfrm rot="10800000">
        <a:off x="1960233" y="1593492"/>
        <a:ext cx="8387116" cy="1550679"/>
      </dsp:txXfrm>
    </dsp:sp>
    <dsp:sp modelId="{938667BE-BE84-4C3A-9838-49EA6C96AA1D}">
      <dsp:nvSpPr>
        <dsp:cNvPr id="0" name=""/>
        <dsp:cNvSpPr/>
      </dsp:nvSpPr>
      <dsp:spPr>
        <a:xfrm>
          <a:off x="421516" y="1696271"/>
          <a:ext cx="1355651" cy="127235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8D454-B72C-4C6A-9EA8-DBBF154FD236}">
      <dsp:nvSpPr>
        <dsp:cNvPr id="0" name=""/>
        <dsp:cNvSpPr/>
      </dsp:nvSpPr>
      <dsp:spPr>
        <a:xfrm rot="10800000">
          <a:off x="1702209" y="3281900"/>
          <a:ext cx="8635278" cy="1346234"/>
        </a:xfrm>
        <a:prstGeom prst="homePlat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785"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GB" sz="1800" b="1" u="sng" kern="1200">
            <a:solidFill>
              <a:schemeClr val="bg1"/>
            </a:solidFill>
            <a:latin typeface="+mn-lt"/>
            <a:ea typeface="Verdana" panose="020B0604030504040204" pitchFamily="34" charset="0"/>
          </a:endParaRPr>
        </a:p>
        <a:p>
          <a:pPr marL="0" lvl="0" indent="0" algn="ctr" defTabSz="800100" rtl="0">
            <a:lnSpc>
              <a:spcPct val="90000"/>
            </a:lnSpc>
            <a:spcBef>
              <a:spcPct val="0"/>
            </a:spcBef>
            <a:spcAft>
              <a:spcPct val="35000"/>
            </a:spcAft>
            <a:buNone/>
          </a:pPr>
          <a:r>
            <a:rPr lang="en-GB" sz="1800" b="1" u="sng" kern="1200">
              <a:solidFill>
                <a:schemeClr val="bg1"/>
              </a:solidFill>
              <a:latin typeface="+mn-lt"/>
              <a:ea typeface="Verdana" panose="020B0604030504040204" pitchFamily="34" charset="0"/>
            </a:rPr>
            <a:t>Coordinator</a:t>
          </a:r>
        </a:p>
        <a:p>
          <a:pPr marL="0" lvl="0" indent="0" algn="ctr" defTabSz="800100" rtl="0">
            <a:lnSpc>
              <a:spcPct val="90000"/>
            </a:lnSpc>
            <a:spcBef>
              <a:spcPct val="0"/>
            </a:spcBef>
            <a:spcAft>
              <a:spcPct val="35000"/>
            </a:spcAft>
            <a:buNone/>
          </a:pPr>
          <a:r>
            <a:rPr lang="en-US"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Monitor that the action is implemented properly</a:t>
          </a:r>
        </a:p>
        <a:p>
          <a:pPr marL="0" lvl="0" indent="0" algn="ctr" defTabSz="800100" rtl="0">
            <a:lnSpc>
              <a:spcPct val="90000"/>
            </a:lnSpc>
            <a:spcBef>
              <a:spcPct val="0"/>
            </a:spcBef>
            <a:spcAft>
              <a:spcPct val="35000"/>
            </a:spcAft>
            <a:buNone/>
          </a:pPr>
          <a:r>
            <a:rPr lang="en-GB"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Act as the intermediary for all communications with REA</a:t>
          </a:r>
        </a:p>
        <a:p>
          <a:pPr marL="0" lvl="0" indent="0" algn="ctr" defTabSz="800100" rtl="0">
            <a:lnSpc>
              <a:spcPct val="90000"/>
            </a:lnSpc>
            <a:spcBef>
              <a:spcPct val="0"/>
            </a:spcBef>
            <a:spcAft>
              <a:spcPct val="35000"/>
            </a:spcAft>
            <a:buNone/>
          </a:pPr>
          <a:r>
            <a:rPr lang="en-GB" sz="1800" b="0" kern="1200" baseline="0">
              <a:solidFill>
                <a:schemeClr val="bg1"/>
              </a:solidFill>
              <a:latin typeface="Arial" panose="020B0604020202020204" pitchFamily="34" charset="0"/>
              <a:ea typeface="Verdana" panose="020B0604030504040204" pitchFamily="34" charset="0"/>
              <a:cs typeface="Arial" panose="020B0604020202020204" pitchFamily="34" charset="0"/>
            </a:rPr>
            <a:t>-&gt; Distribution of payments</a:t>
          </a:r>
        </a:p>
        <a:p>
          <a:pPr marL="0" lvl="0" indent="0" algn="ctr" defTabSz="800100" rtl="0">
            <a:lnSpc>
              <a:spcPct val="90000"/>
            </a:lnSpc>
            <a:spcBef>
              <a:spcPct val="0"/>
            </a:spcBef>
            <a:spcAft>
              <a:spcPct val="35000"/>
            </a:spcAft>
            <a:buNone/>
          </a:pPr>
          <a:endParaRPr lang="en-US" sz="1800" b="1" u="sng" kern="1200">
            <a:solidFill>
              <a:schemeClr val="bg1"/>
            </a:solidFill>
            <a:latin typeface="+mn-lt"/>
            <a:ea typeface="Verdana" panose="020B0604030504040204" pitchFamily="34" charset="0"/>
          </a:endParaRPr>
        </a:p>
      </dsp:txBody>
      <dsp:txXfrm rot="10800000">
        <a:off x="2038767" y="3281900"/>
        <a:ext cx="8298720" cy="1346234"/>
      </dsp:txXfrm>
    </dsp:sp>
    <dsp:sp modelId="{4649AEA6-B86D-448F-A328-FE7458A10352}">
      <dsp:nvSpPr>
        <dsp:cNvPr id="0" name=""/>
        <dsp:cNvSpPr/>
      </dsp:nvSpPr>
      <dsp:spPr>
        <a:xfrm>
          <a:off x="360553" y="3215901"/>
          <a:ext cx="1441831" cy="135375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8A963-B7AC-45B3-A6B0-E93B60B50D96}">
      <dsp:nvSpPr>
        <dsp:cNvPr id="0" name=""/>
        <dsp:cNvSpPr/>
      </dsp:nvSpPr>
      <dsp:spPr>
        <a:xfrm>
          <a:off x="0" y="625321"/>
          <a:ext cx="8082721" cy="95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D9515C-00AB-4E6A-961D-6240E6C12ADA}">
      <dsp:nvSpPr>
        <dsp:cNvPr id="0" name=""/>
        <dsp:cNvSpPr/>
      </dsp:nvSpPr>
      <dsp:spPr>
        <a:xfrm>
          <a:off x="404136" y="64441"/>
          <a:ext cx="5657904" cy="1121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855" tIns="0" rIns="213855" bIns="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kern="1200">
              <a:solidFill>
                <a:srgbClr val="FFC000"/>
              </a:solidFill>
            </a:rPr>
            <a:t>Technical: </a:t>
          </a:r>
          <a:r>
            <a:rPr lang="en-US" sz="2400" b="0" kern="1200"/>
            <a:t>compliance with the Description of the Action</a:t>
          </a:r>
          <a:endParaRPr lang="en-IE" sz="2400" b="0" kern="1200"/>
        </a:p>
      </dsp:txBody>
      <dsp:txXfrm>
        <a:off x="458896" y="119201"/>
        <a:ext cx="5548384" cy="1012240"/>
      </dsp:txXfrm>
    </dsp:sp>
    <dsp:sp modelId="{7B77FD27-8853-4445-8988-2EC90F05BB4F}">
      <dsp:nvSpPr>
        <dsp:cNvPr id="0" name=""/>
        <dsp:cNvSpPr/>
      </dsp:nvSpPr>
      <dsp:spPr>
        <a:xfrm>
          <a:off x="0" y="2349001"/>
          <a:ext cx="8082721" cy="95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E0E34-2E1C-41AD-BCB1-049501F46A5C}">
      <dsp:nvSpPr>
        <dsp:cNvPr id="0" name=""/>
        <dsp:cNvSpPr/>
      </dsp:nvSpPr>
      <dsp:spPr>
        <a:xfrm>
          <a:off x="404136" y="1788121"/>
          <a:ext cx="5657904" cy="1121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855" tIns="0" rIns="213855" bIns="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kern="1200">
              <a:solidFill>
                <a:srgbClr val="FFC000"/>
              </a:solidFill>
            </a:rPr>
            <a:t>Financial: </a:t>
          </a:r>
          <a:r>
            <a:rPr lang="en-US" sz="2400" b="0" kern="1200"/>
            <a:t>compliance with the cost eligibility rules</a:t>
          </a:r>
          <a:endParaRPr lang="en-IE" sz="2400" b="0" kern="1200"/>
        </a:p>
      </dsp:txBody>
      <dsp:txXfrm>
        <a:off x="458896" y="1842881"/>
        <a:ext cx="5548384" cy="1012240"/>
      </dsp:txXfrm>
    </dsp:sp>
    <dsp:sp modelId="{5A614EC1-3062-42CE-8FA3-EBB8A42526E2}">
      <dsp:nvSpPr>
        <dsp:cNvPr id="0" name=""/>
        <dsp:cNvSpPr/>
      </dsp:nvSpPr>
      <dsp:spPr>
        <a:xfrm>
          <a:off x="0" y="4072682"/>
          <a:ext cx="8082721" cy="95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AF297E-C040-41CB-8AB5-1091C1BDE7AA}">
      <dsp:nvSpPr>
        <dsp:cNvPr id="0" name=""/>
        <dsp:cNvSpPr/>
      </dsp:nvSpPr>
      <dsp:spPr>
        <a:xfrm>
          <a:off x="404136" y="3511802"/>
          <a:ext cx="5657904" cy="1121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855" tIns="0" rIns="213855" bIns="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kern="1200">
              <a:solidFill>
                <a:srgbClr val="FFC000"/>
              </a:solidFill>
            </a:rPr>
            <a:t>Other</a:t>
          </a:r>
          <a:r>
            <a:rPr lang="en-US" sz="2400" b="0" kern="1200">
              <a:solidFill>
                <a:schemeClr val="bg1"/>
              </a:solidFill>
            </a:rPr>
            <a:t> </a:t>
          </a:r>
          <a:r>
            <a:rPr lang="en-US" sz="2400" b="1" kern="1200">
              <a:solidFill>
                <a:srgbClr val="FFC000"/>
              </a:solidFill>
            </a:rPr>
            <a:t>(non-financial) obligations:</a:t>
          </a:r>
          <a:r>
            <a:rPr lang="en-US" sz="2400" b="0" kern="1200">
              <a:solidFill>
                <a:schemeClr val="bg1"/>
              </a:solidFill>
            </a:rPr>
            <a:t> compliance with cross-cutting GA obligations</a:t>
          </a:r>
          <a:endParaRPr lang="en-IE" sz="2400" b="0" kern="1200">
            <a:solidFill>
              <a:schemeClr val="bg1"/>
            </a:solidFill>
          </a:endParaRPr>
        </a:p>
      </dsp:txBody>
      <dsp:txXfrm>
        <a:off x="458896" y="3566562"/>
        <a:ext cx="5548384" cy="1012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9730-608C-4D24-8081-F0C333A341EE}">
      <dsp:nvSpPr>
        <dsp:cNvPr id="0" name=""/>
        <dsp:cNvSpPr/>
      </dsp:nvSpPr>
      <dsp:spPr>
        <a:xfrm>
          <a:off x="154086" y="0"/>
          <a:ext cx="1962056" cy="114508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GB" sz="1700" b="1" kern="1200"/>
            <a:t>WHEN</a:t>
          </a:r>
        </a:p>
        <a:p>
          <a:pPr marL="0" lvl="0" indent="0" algn="ctr" defTabSz="755650" rtl="0">
            <a:lnSpc>
              <a:spcPct val="90000"/>
            </a:lnSpc>
            <a:spcBef>
              <a:spcPct val="0"/>
            </a:spcBef>
            <a:spcAft>
              <a:spcPct val="35000"/>
            </a:spcAft>
            <a:buNone/>
          </a:pPr>
          <a:r>
            <a:rPr lang="en-GB" sz="1700" b="0" kern="1200"/>
            <a:t>60 days after reporting period end</a:t>
          </a:r>
        </a:p>
      </dsp:txBody>
      <dsp:txXfrm>
        <a:off x="187624" y="33538"/>
        <a:ext cx="1894980" cy="1078009"/>
      </dsp:txXfrm>
    </dsp:sp>
    <dsp:sp modelId="{9D162703-72A4-434D-A184-09A1A40082BC}">
      <dsp:nvSpPr>
        <dsp:cNvPr id="0" name=""/>
        <dsp:cNvSpPr/>
      </dsp:nvSpPr>
      <dsp:spPr>
        <a:xfrm>
          <a:off x="3545199" y="0"/>
          <a:ext cx="1930141" cy="115284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fr-BE" sz="1700" b="1" kern="1200">
              <a:solidFill>
                <a:srgbClr val="004494"/>
              </a:solidFill>
            </a:rPr>
            <a:t>WHAT</a:t>
          </a:r>
          <a:r>
            <a:rPr lang="en-GB" sz="1700" b="1" kern="1200">
              <a:solidFill>
                <a:srgbClr val="004494"/>
              </a:solidFill>
            </a:rPr>
            <a:t> </a:t>
          </a:r>
        </a:p>
        <a:p>
          <a:pPr marL="0" lvl="0" indent="0" algn="ctr" defTabSz="755650" rtl="0">
            <a:lnSpc>
              <a:spcPct val="90000"/>
            </a:lnSpc>
            <a:spcBef>
              <a:spcPct val="0"/>
            </a:spcBef>
            <a:spcAft>
              <a:spcPct val="35000"/>
            </a:spcAft>
            <a:buNone/>
          </a:pPr>
          <a:r>
            <a:rPr lang="en-GB" sz="1700" b="1" kern="1200">
              <a:solidFill>
                <a:srgbClr val="004494"/>
              </a:solidFill>
            </a:rPr>
            <a:t>Periodic Report</a:t>
          </a:r>
          <a:endParaRPr lang="en-GB" sz="1700" kern="1200">
            <a:solidFill>
              <a:srgbClr val="004494"/>
            </a:solidFill>
          </a:endParaRPr>
        </a:p>
      </dsp:txBody>
      <dsp:txXfrm>
        <a:off x="3578965" y="33766"/>
        <a:ext cx="1862609" cy="1085309"/>
      </dsp:txXfrm>
    </dsp:sp>
    <dsp:sp modelId="{486D459D-7BE6-488F-A2DF-1578E0480AF5}">
      <dsp:nvSpPr>
        <dsp:cNvPr id="0" name=""/>
        <dsp:cNvSpPr/>
      </dsp:nvSpPr>
      <dsp:spPr>
        <a:xfrm>
          <a:off x="1224965" y="1152841"/>
          <a:ext cx="2513247" cy="2240707"/>
        </a:xfrm>
        <a:custGeom>
          <a:avLst/>
          <a:gdLst/>
          <a:ahLst/>
          <a:cxnLst/>
          <a:rect l="0" t="0" r="0" b="0"/>
          <a:pathLst>
            <a:path>
              <a:moveTo>
                <a:pt x="2513247" y="0"/>
              </a:moveTo>
              <a:lnTo>
                <a:pt x="0" y="224070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4832609-D6CE-4EBB-9977-24A266AE8072}">
      <dsp:nvSpPr>
        <dsp:cNvPr id="0" name=""/>
        <dsp:cNvSpPr/>
      </dsp:nvSpPr>
      <dsp:spPr>
        <a:xfrm>
          <a:off x="1224965" y="1556981"/>
          <a:ext cx="6859293" cy="3673134"/>
        </a:xfrm>
        <a:prstGeom prst="roundRect">
          <a:avLst>
            <a:gd name="adj" fmla="val 10000"/>
          </a:avLst>
        </a:prstGeom>
        <a:solidFill>
          <a:srgbClr val="004494">
            <a:alpha val="90000"/>
          </a:srgb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kern="1200">
              <a:solidFill>
                <a:schemeClr val="bg1"/>
              </a:solidFill>
            </a:rPr>
            <a:t>(1) Technical report</a:t>
          </a:r>
        </a:p>
        <a:p>
          <a:pPr marL="0" lvl="0" indent="0" algn="ctr" defTabSz="914400">
            <a:lnSpc>
              <a:spcPct val="100000"/>
            </a:lnSpc>
            <a:spcBef>
              <a:spcPct val="0"/>
            </a:spcBef>
            <a:spcAft>
              <a:spcPts val="0"/>
            </a:spcAft>
            <a:buNone/>
          </a:pPr>
          <a:r>
            <a:rPr lang="en-GB" altLang="en-US" sz="1400" i="0" kern="1200">
              <a:solidFill>
                <a:schemeClr val="bg1"/>
              </a:solidFill>
              <a:cs typeface="Arial" charset="0"/>
            </a:rPr>
            <a:t>By Coordinator with contributions from Consortium</a:t>
          </a:r>
        </a:p>
        <a:p>
          <a:pPr marL="0" lvl="0" indent="0" algn="ctr" defTabSz="914400">
            <a:lnSpc>
              <a:spcPct val="100000"/>
            </a:lnSpc>
            <a:spcBef>
              <a:spcPct val="0"/>
            </a:spcBef>
            <a:spcAft>
              <a:spcPts val="0"/>
            </a:spcAft>
            <a:buNone/>
          </a:pPr>
          <a:r>
            <a:rPr lang="en-GB" sz="1400" i="0" kern="1200" noProof="0">
              <a:solidFill>
                <a:srgbClr val="FFFFFF"/>
              </a:solidFill>
              <a:latin typeface="Arial"/>
              <a:ea typeface="+mn-ea"/>
              <a:cs typeface="Arial" charset="0"/>
            </a:rPr>
            <a:t>Part A: structured tables with project information, generated automatically from Continuous Reporting</a:t>
          </a:r>
        </a:p>
        <a:p>
          <a:pPr marL="0" lvl="0" indent="0" algn="ctr" defTabSz="914400">
            <a:lnSpc>
              <a:spcPct val="100000"/>
            </a:lnSpc>
            <a:spcBef>
              <a:spcPct val="0"/>
            </a:spcBef>
            <a:spcAft>
              <a:spcPts val="0"/>
            </a:spcAft>
            <a:buClr>
              <a:srgbClr val="004494"/>
            </a:buClr>
            <a:buSzTx/>
            <a:buFont typeface="Arial" panose="020B0604020202020204" pitchFamily="34" charset="0"/>
            <a:buNone/>
          </a:pPr>
          <a:r>
            <a:rPr lang="en-GB" sz="1400" i="0" kern="1200" noProof="0">
              <a:solidFill>
                <a:srgbClr val="FFFFFF"/>
              </a:solidFill>
              <a:latin typeface="Arial"/>
              <a:ea typeface="+mn-ea"/>
              <a:cs typeface="Arial" charset="0"/>
            </a:rPr>
            <a:t>Part B: narrative description of the work carried out during the reporting period (uploaded as PDF)</a:t>
          </a:r>
          <a:endParaRPr lang="en-GB" altLang="en-US" sz="1400" i="0" kern="1200">
            <a:solidFill>
              <a:srgbClr val="FFFFFF"/>
            </a:solidFill>
            <a:latin typeface="Arial"/>
            <a:ea typeface="+mn-ea"/>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b="1" u="sng" kern="120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800" b="1" u="none" kern="1200">
              <a:solidFill>
                <a:schemeClr val="bg1"/>
              </a:solidFill>
            </a:rPr>
            <a:t>(2) Financial report</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b="0" kern="1200">
              <a:solidFill>
                <a:schemeClr val="bg1"/>
              </a:solidFill>
            </a:rPr>
            <a:t>Individual Financial Statement for each Beneficiary</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b="0" kern="1200">
              <a:solidFill>
                <a:schemeClr val="bg1"/>
              </a:solidFill>
            </a:rPr>
            <a:t>Explanation of the Use of Resources and information on subcontracting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0" kern="1200">
              <a:solidFill>
                <a:schemeClr val="bg1"/>
              </a:solidFill>
            </a:rPr>
            <a:t>Certificates on the Financial Statements (CFS)*</a:t>
          </a:r>
          <a:endParaRPr lang="en-GB" sz="1400" b="0" kern="1200">
            <a:solidFill>
              <a:schemeClr val="bg1"/>
            </a:solidFill>
          </a:endParaRPr>
        </a:p>
        <a:p>
          <a:pPr marL="0" marR="0" lvl="1" indent="0" algn="l" defTabSz="914400" rtl="0" eaLnBrk="1" fontAlgn="auto" latinLnBrk="0" hangingPunct="1">
            <a:lnSpc>
              <a:spcPct val="100000"/>
            </a:lnSpc>
            <a:spcBef>
              <a:spcPct val="0"/>
            </a:spcBef>
            <a:spcAft>
              <a:spcPts val="0"/>
            </a:spcAft>
            <a:buClrTx/>
            <a:buSzTx/>
            <a:buFontTx/>
            <a:buNone/>
            <a:tabLst/>
            <a:defRPr/>
          </a:pPr>
          <a:endParaRPr lang="en-GB" sz="1200" b="1" kern="1200"/>
        </a:p>
      </dsp:txBody>
      <dsp:txXfrm>
        <a:off x="1332547" y="1664563"/>
        <a:ext cx="6644129" cy="3457970"/>
      </dsp:txXfrm>
    </dsp:sp>
    <dsp:sp modelId="{7E399E76-5845-4EBB-95A4-D833AC418EB9}">
      <dsp:nvSpPr>
        <dsp:cNvPr id="0" name=""/>
        <dsp:cNvSpPr/>
      </dsp:nvSpPr>
      <dsp:spPr>
        <a:xfrm>
          <a:off x="6668719" y="0"/>
          <a:ext cx="2210288" cy="114252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GB" sz="1700" b="1" kern="1200"/>
            <a:t>HOW </a:t>
          </a:r>
        </a:p>
        <a:p>
          <a:pPr marL="0" lvl="0" indent="0" algn="ctr" defTabSz="755650" rtl="0">
            <a:lnSpc>
              <a:spcPct val="90000"/>
            </a:lnSpc>
            <a:spcBef>
              <a:spcPct val="0"/>
            </a:spcBef>
            <a:spcAft>
              <a:spcPct val="35000"/>
            </a:spcAft>
            <a:buNone/>
          </a:pPr>
          <a:r>
            <a:rPr lang="en-GB" sz="1700" kern="1200"/>
            <a:t>via Portal</a:t>
          </a:r>
        </a:p>
      </dsp:txBody>
      <dsp:txXfrm>
        <a:off x="6702182" y="33463"/>
        <a:ext cx="2143362" cy="1075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3C86-3CEA-4D39-BB23-710CDADAF964}">
      <dsp:nvSpPr>
        <dsp:cNvPr id="0" name=""/>
        <dsp:cNvSpPr/>
      </dsp:nvSpPr>
      <dsp:spPr>
        <a:xfrm rot="10800000">
          <a:off x="2510595" y="59870"/>
          <a:ext cx="7494287" cy="1078389"/>
        </a:xfrm>
        <a:prstGeom prst="homePlate">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02" tIns="68580" rIns="128016"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b="1" kern="1200" dirty="0">
              <a:solidFill>
                <a:srgbClr val="FFC000"/>
              </a:solidFill>
            </a:rPr>
            <a:t>Reviews</a:t>
          </a:r>
          <a:r>
            <a:rPr lang="en-GB" sz="1800" b="0" kern="1200" dirty="0">
              <a:solidFill>
                <a:schemeClr val="bg1"/>
              </a:solidFill>
            </a:rPr>
            <a:t> planned at the </a:t>
          </a:r>
          <a:r>
            <a:rPr lang="en-GB" sz="1800" b="1" kern="1200" dirty="0">
              <a:solidFill>
                <a:schemeClr val="bg1"/>
              </a:solidFill>
            </a:rPr>
            <a:t>end </a:t>
          </a:r>
          <a:r>
            <a:rPr lang="en-GB" sz="1800" b="0" kern="1200" dirty="0">
              <a:solidFill>
                <a:schemeClr val="bg1"/>
              </a:solidFill>
            </a:rPr>
            <a:t>of each reporting</a:t>
          </a:r>
          <a:r>
            <a:rPr lang="en-GB" sz="1800" b="1" kern="1200" dirty="0">
              <a:solidFill>
                <a:schemeClr val="bg1"/>
              </a:solidFill>
            </a:rPr>
            <a:t> </a:t>
          </a:r>
          <a:r>
            <a:rPr lang="en-GB" sz="1800" b="0" kern="1200" dirty="0">
              <a:solidFill>
                <a:schemeClr val="bg1"/>
              </a:solidFill>
            </a:rPr>
            <a:t>period</a:t>
          </a:r>
          <a:r>
            <a:rPr lang="en-GB" sz="1800" b="0" kern="1200" dirty="0">
              <a:solidFill>
                <a:schemeClr val="bg1"/>
              </a:solidFill>
              <a:latin typeface="Arial"/>
            </a:rPr>
            <a:t> </a:t>
          </a:r>
          <a:endParaRPr lang="en-GB" sz="1800" b="0" kern="1200" dirty="0">
            <a:solidFill>
              <a:schemeClr val="bg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800" i="0" kern="1200" dirty="0">
              <a:solidFill>
                <a:schemeClr val="bg1"/>
              </a:solidFill>
            </a:rPr>
            <a:t>(within </a:t>
          </a:r>
          <a:r>
            <a:rPr lang="en-GB" sz="1800" i="0" kern="1200" dirty="0">
              <a:solidFill>
                <a:schemeClr val="bg1"/>
              </a:solidFill>
              <a:latin typeface="Arial"/>
            </a:rPr>
            <a:t>1 month</a:t>
          </a:r>
          <a:r>
            <a:rPr lang="en-GB" sz="1800" i="0" kern="1200" dirty="0">
              <a:solidFill>
                <a:schemeClr val="bg1"/>
              </a:solidFill>
            </a:rPr>
            <a:t> after submission of reports) - GA article 25</a:t>
          </a:r>
          <a:r>
            <a:rPr lang="en-GB" sz="1800" i="0" kern="1200" dirty="0">
              <a:solidFill>
                <a:schemeClr val="bg1"/>
              </a:solidFill>
              <a:latin typeface="Arial"/>
            </a:rPr>
            <a:t>  </a:t>
          </a:r>
          <a:endParaRPr lang="en-GB" sz="1800" i="0" kern="1200" dirty="0">
            <a:solidFill>
              <a:schemeClr val="bg1"/>
            </a:solidFill>
          </a:endParaRPr>
        </a:p>
      </dsp:txBody>
      <dsp:txXfrm rot="10800000">
        <a:off x="2780192" y="59870"/>
        <a:ext cx="7224690" cy="1078389"/>
      </dsp:txXfrm>
    </dsp:sp>
    <dsp:sp modelId="{9BDCA267-4C85-4729-92BA-5B1C6572EE36}">
      <dsp:nvSpPr>
        <dsp:cNvPr id="0" name=""/>
        <dsp:cNvSpPr/>
      </dsp:nvSpPr>
      <dsp:spPr>
        <a:xfrm>
          <a:off x="624285" y="50257"/>
          <a:ext cx="1217542" cy="12175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19D2D-D2F8-4DB2-9461-CD66764D3704}">
      <dsp:nvSpPr>
        <dsp:cNvPr id="0" name=""/>
        <dsp:cNvSpPr/>
      </dsp:nvSpPr>
      <dsp:spPr>
        <a:xfrm rot="10800000">
          <a:off x="2549248" y="1600216"/>
          <a:ext cx="7522203" cy="1011387"/>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02" tIns="68580" rIns="128016" bIns="68580" numCol="1" spcCol="1270" anchor="ctr" anchorCtr="0">
          <a:noAutofit/>
        </a:bodyPr>
        <a:lstStyle/>
        <a:p>
          <a:pPr marL="0" lvl="0" indent="0" algn="l" defTabSz="800100" rtl="0">
            <a:lnSpc>
              <a:spcPct val="90000"/>
            </a:lnSpc>
            <a:spcBef>
              <a:spcPct val="0"/>
            </a:spcBef>
            <a:spcAft>
              <a:spcPct val="35000"/>
            </a:spcAft>
            <a:buNone/>
          </a:pPr>
          <a:r>
            <a:rPr lang="en-GB" sz="1800" b="0" kern="1200">
              <a:solidFill>
                <a:schemeClr val="bg1"/>
              </a:solidFill>
            </a:rPr>
            <a:t>Present the work carried out, main achievements and use of resources</a:t>
          </a:r>
        </a:p>
        <a:p>
          <a:pPr marL="0" lvl="0" indent="0" algn="l" defTabSz="800100" rtl="0">
            <a:lnSpc>
              <a:spcPct val="90000"/>
            </a:lnSpc>
            <a:spcBef>
              <a:spcPct val="0"/>
            </a:spcBef>
            <a:spcAft>
              <a:spcPct val="35000"/>
            </a:spcAft>
            <a:buNone/>
          </a:pPr>
          <a:r>
            <a:rPr lang="en-GB" sz="1800" b="0" i="0" kern="1200">
              <a:solidFill>
                <a:schemeClr val="bg1"/>
              </a:solidFill>
            </a:rPr>
            <a:t>Participation of Coordinator &amp; WP leaders (minimum)</a:t>
          </a:r>
          <a:endParaRPr lang="en-GB" sz="1800" b="0" i="0" u="none" kern="1200">
            <a:solidFill>
              <a:schemeClr val="bg1"/>
            </a:solidFill>
          </a:endParaRPr>
        </a:p>
      </dsp:txBody>
      <dsp:txXfrm rot="10800000">
        <a:off x="2802095" y="1600216"/>
        <a:ext cx="7269356" cy="1011387"/>
      </dsp:txXfrm>
    </dsp:sp>
    <dsp:sp modelId="{93550E0F-232B-488E-90F5-56F180C3931F}">
      <dsp:nvSpPr>
        <dsp:cNvPr id="0" name=""/>
        <dsp:cNvSpPr/>
      </dsp:nvSpPr>
      <dsp:spPr>
        <a:xfrm>
          <a:off x="587476" y="1626344"/>
          <a:ext cx="1217542" cy="12175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72EC6F-13A4-4DED-9513-A1277947F00E}">
      <dsp:nvSpPr>
        <dsp:cNvPr id="0" name=""/>
        <dsp:cNvSpPr/>
      </dsp:nvSpPr>
      <dsp:spPr>
        <a:xfrm rot="10800000">
          <a:off x="2514039" y="2993142"/>
          <a:ext cx="7561684" cy="1079509"/>
        </a:xfrm>
        <a:prstGeom prst="homePlate">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902" tIns="68580" rIns="128016" bIns="68580" numCol="1" spcCol="1270" anchor="ctr" anchorCtr="0">
          <a:noAutofit/>
        </a:bodyPr>
        <a:lstStyle/>
        <a:p>
          <a:pPr marL="0" lvl="0" indent="0" algn="l" defTabSz="800100" rtl="0">
            <a:lnSpc>
              <a:spcPct val="90000"/>
            </a:lnSpc>
            <a:spcBef>
              <a:spcPct val="0"/>
            </a:spcBef>
            <a:spcAft>
              <a:spcPct val="35000"/>
            </a:spcAft>
            <a:buNone/>
          </a:pPr>
          <a:r>
            <a:rPr lang="en-GB" sz="1800" b="0" kern="1200">
              <a:solidFill>
                <a:schemeClr val="bg1"/>
              </a:solidFill>
            </a:rPr>
            <a:t>REA</a:t>
          </a:r>
          <a:r>
            <a:rPr lang="en-GB" sz="1800" b="0" kern="1200">
              <a:solidFill>
                <a:schemeClr val="bg1"/>
              </a:solidFill>
              <a:latin typeface="Arial"/>
            </a:rPr>
            <a:t> </a:t>
          </a:r>
          <a:r>
            <a:rPr lang="en-GB" sz="1800" b="0" kern="1200">
              <a:solidFill>
                <a:schemeClr val="bg1"/>
              </a:solidFill>
            </a:rPr>
            <a:t> Project Officer assisted by external expert(s)</a:t>
          </a:r>
        </a:p>
      </dsp:txBody>
      <dsp:txXfrm rot="10800000">
        <a:off x="2783916" y="2993142"/>
        <a:ext cx="7291807" cy="1079509"/>
      </dsp:txXfrm>
    </dsp:sp>
    <dsp:sp modelId="{9C30CF05-9080-4786-8C38-A175B766939C}">
      <dsp:nvSpPr>
        <dsp:cNvPr id="0" name=""/>
        <dsp:cNvSpPr/>
      </dsp:nvSpPr>
      <dsp:spPr>
        <a:xfrm>
          <a:off x="647176" y="3132849"/>
          <a:ext cx="1217542" cy="12175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5C024-48D4-4431-81F3-CB509BF738AD}">
      <dsp:nvSpPr>
        <dsp:cNvPr id="0" name=""/>
        <dsp:cNvSpPr/>
      </dsp:nvSpPr>
      <dsp:spPr>
        <a:xfrm>
          <a:off x="0" y="0"/>
          <a:ext cx="4028435" cy="3495696"/>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a:solidFill>
                <a:srgbClr val="004494"/>
              </a:solidFill>
            </a:rPr>
            <a:t>HE A. Personnel costs</a:t>
          </a:r>
          <a:endParaRPr lang="en-US" sz="2400" kern="1200">
            <a:solidFill>
              <a:srgbClr val="004494"/>
            </a:solidFill>
          </a:endParaRPr>
        </a:p>
      </dsp:txBody>
      <dsp:txXfrm>
        <a:off x="0" y="0"/>
        <a:ext cx="4028435" cy="1048708"/>
      </dsp:txXfrm>
    </dsp:sp>
    <dsp:sp modelId="{A6F22880-3CA5-42B6-8F32-F1EE9212347E}">
      <dsp:nvSpPr>
        <dsp:cNvPr id="0" name=""/>
        <dsp:cNvSpPr/>
      </dsp:nvSpPr>
      <dsp:spPr>
        <a:xfrm>
          <a:off x="504537" y="836917"/>
          <a:ext cx="3001248" cy="2723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IE" sz="1300" kern="1200"/>
            <a:t>A.1 Employees (or equivalent)</a:t>
          </a:r>
          <a:endParaRPr lang="en-US" sz="1300" kern="1200"/>
        </a:p>
      </dsp:txBody>
      <dsp:txXfrm>
        <a:off x="512513" y="844893"/>
        <a:ext cx="2985296" cy="256380"/>
      </dsp:txXfrm>
    </dsp:sp>
    <dsp:sp modelId="{C359A590-AB82-4D1E-98F6-7D64EDD9CCE9}">
      <dsp:nvSpPr>
        <dsp:cNvPr id="0" name=""/>
        <dsp:cNvSpPr/>
      </dsp:nvSpPr>
      <dsp:spPr>
        <a:xfrm>
          <a:off x="486409" y="1255520"/>
          <a:ext cx="3037439" cy="3598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IE" sz="1300" kern="1200"/>
            <a:t>A. 2 Natural persons with direct contract</a:t>
          </a:r>
          <a:endParaRPr lang="en-US" sz="1300" kern="1200"/>
        </a:p>
      </dsp:txBody>
      <dsp:txXfrm>
        <a:off x="496950" y="1266061"/>
        <a:ext cx="3016357" cy="338805"/>
      </dsp:txXfrm>
    </dsp:sp>
    <dsp:sp modelId="{446A745E-13A1-4984-A4AD-9097742EAE4F}">
      <dsp:nvSpPr>
        <dsp:cNvPr id="0" name=""/>
        <dsp:cNvSpPr/>
      </dsp:nvSpPr>
      <dsp:spPr>
        <a:xfrm>
          <a:off x="504553" y="1750515"/>
          <a:ext cx="3073663" cy="3445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IE" sz="1300" kern="1200"/>
            <a:t>A.3 Seconded persons</a:t>
          </a:r>
          <a:endParaRPr lang="en-US" sz="1300" kern="1200"/>
        </a:p>
      </dsp:txBody>
      <dsp:txXfrm>
        <a:off x="514645" y="1760607"/>
        <a:ext cx="3053479" cy="324366"/>
      </dsp:txXfrm>
    </dsp:sp>
    <dsp:sp modelId="{47566AC1-9540-4236-80B2-47833B4CC3A4}">
      <dsp:nvSpPr>
        <dsp:cNvPr id="0" name=""/>
        <dsp:cNvSpPr/>
      </dsp:nvSpPr>
      <dsp:spPr>
        <a:xfrm>
          <a:off x="495481" y="2166375"/>
          <a:ext cx="3109919" cy="87721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IE" sz="1300" kern="1200"/>
            <a:t>A.4 SME owners and natural person beneficiaries</a:t>
          </a:r>
          <a:endParaRPr lang="en-US" sz="1300" kern="1200"/>
        </a:p>
      </dsp:txBody>
      <dsp:txXfrm>
        <a:off x="521174" y="2192068"/>
        <a:ext cx="3058533" cy="8258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5C024-48D4-4431-81F3-CB509BF738AD}">
      <dsp:nvSpPr>
        <dsp:cNvPr id="0" name=""/>
        <dsp:cNvSpPr/>
      </dsp:nvSpPr>
      <dsp:spPr>
        <a:xfrm>
          <a:off x="0" y="664098"/>
          <a:ext cx="3944968" cy="3501222"/>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a:solidFill>
                <a:srgbClr val="004494"/>
              </a:solidFill>
            </a:rPr>
            <a:t>HE C. Purchase costs</a:t>
          </a:r>
          <a:endParaRPr lang="en-US" sz="2000" kern="1200">
            <a:solidFill>
              <a:srgbClr val="004494"/>
            </a:solidFill>
          </a:endParaRPr>
        </a:p>
      </dsp:txBody>
      <dsp:txXfrm>
        <a:off x="0" y="664098"/>
        <a:ext cx="3944968" cy="1050366"/>
      </dsp:txXfrm>
    </dsp:sp>
    <dsp:sp modelId="{A6F22880-3CA5-42B6-8F32-F1EE9212347E}">
      <dsp:nvSpPr>
        <dsp:cNvPr id="0" name=""/>
        <dsp:cNvSpPr/>
      </dsp:nvSpPr>
      <dsp:spPr>
        <a:xfrm>
          <a:off x="447138" y="1437102"/>
          <a:ext cx="3155974" cy="65396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IE" sz="1900" kern="1200"/>
            <a:t>C.1 Travel and subsistence</a:t>
          </a:r>
          <a:r>
            <a:rPr lang="en-IE" sz="1900" kern="1200">
              <a:latin typeface="Arial"/>
            </a:rPr>
            <a:t> </a:t>
          </a:r>
          <a:r>
            <a:rPr lang="en-IE" sz="1900" kern="1200"/>
            <a:t> (column C1)</a:t>
          </a:r>
          <a:r>
            <a:rPr lang="en-IE" sz="1900" kern="1200">
              <a:latin typeface="Arial"/>
            </a:rPr>
            <a:t> </a:t>
          </a:r>
          <a:endParaRPr lang="en-US" sz="1900" kern="1200"/>
        </a:p>
      </dsp:txBody>
      <dsp:txXfrm>
        <a:off x="466292" y="1456256"/>
        <a:ext cx="3117666" cy="615652"/>
      </dsp:txXfrm>
    </dsp:sp>
    <dsp:sp modelId="{C359A590-AB82-4D1E-98F6-7D64EDD9CCE9}">
      <dsp:nvSpPr>
        <dsp:cNvPr id="0" name=""/>
        <dsp:cNvSpPr/>
      </dsp:nvSpPr>
      <dsp:spPr>
        <a:xfrm>
          <a:off x="447138" y="2112321"/>
          <a:ext cx="3155974" cy="6102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IE" sz="1900" kern="1200"/>
            <a:t>C.2 Equipment (column C2)</a:t>
          </a:r>
          <a:r>
            <a:rPr lang="en-IE" sz="1900" kern="1200">
              <a:latin typeface="Arial"/>
            </a:rPr>
            <a:t>  </a:t>
          </a:r>
          <a:endParaRPr lang="en-US" sz="1900" kern="1200"/>
        </a:p>
      </dsp:txBody>
      <dsp:txXfrm>
        <a:off x="465012" y="2130195"/>
        <a:ext cx="3120226" cy="574511"/>
      </dsp:txXfrm>
    </dsp:sp>
    <dsp:sp modelId="{446A745E-13A1-4984-A4AD-9097742EAE4F}">
      <dsp:nvSpPr>
        <dsp:cNvPr id="0" name=""/>
        <dsp:cNvSpPr/>
      </dsp:nvSpPr>
      <dsp:spPr>
        <a:xfrm>
          <a:off x="447138" y="2752919"/>
          <a:ext cx="3155974" cy="7260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IE" sz="1900" kern="1200"/>
            <a:t>C.3 Other goods, works and services (column C3)</a:t>
          </a:r>
          <a:r>
            <a:rPr lang="en-IE" sz="1900" kern="1200">
              <a:latin typeface="Arial"/>
            </a:rPr>
            <a:t> </a:t>
          </a:r>
          <a:endParaRPr lang="en-US" sz="1900" kern="1200"/>
        </a:p>
      </dsp:txBody>
      <dsp:txXfrm>
        <a:off x="468402" y="2774183"/>
        <a:ext cx="3113446" cy="6834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5C024-48D4-4431-81F3-CB509BF738AD}">
      <dsp:nvSpPr>
        <dsp:cNvPr id="0" name=""/>
        <dsp:cNvSpPr/>
      </dsp:nvSpPr>
      <dsp:spPr>
        <a:xfrm>
          <a:off x="0" y="0"/>
          <a:ext cx="4561219" cy="4092996"/>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IE" sz="2800" kern="1200">
            <a:solidFill>
              <a:srgbClr val="004494"/>
            </a:solidFill>
          </a:endParaRPr>
        </a:p>
      </dsp:txBody>
      <dsp:txXfrm>
        <a:off x="0" y="0"/>
        <a:ext cx="4561219" cy="1227898"/>
      </dsp:txXfrm>
    </dsp:sp>
    <dsp:sp modelId="{A6F22880-3CA5-42B6-8F32-F1EE9212347E}">
      <dsp:nvSpPr>
        <dsp:cNvPr id="0" name=""/>
        <dsp:cNvSpPr/>
      </dsp:nvSpPr>
      <dsp:spPr>
        <a:xfrm>
          <a:off x="423573" y="946894"/>
          <a:ext cx="3816609" cy="5327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D.1 Financial support to third parties</a:t>
          </a:r>
          <a:endParaRPr lang="en-US" sz="1400" kern="1200"/>
        </a:p>
      </dsp:txBody>
      <dsp:txXfrm>
        <a:off x="439176" y="962497"/>
        <a:ext cx="3785403" cy="501515"/>
      </dsp:txXfrm>
    </dsp:sp>
    <dsp:sp modelId="{47566AC1-9540-4236-80B2-47833B4CC3A4}">
      <dsp:nvSpPr>
        <dsp:cNvPr id="0" name=""/>
        <dsp:cNvSpPr/>
      </dsp:nvSpPr>
      <dsp:spPr>
        <a:xfrm>
          <a:off x="400456" y="1899821"/>
          <a:ext cx="3925749" cy="18182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Specific cost categories:</a:t>
          </a:r>
        </a:p>
        <a:p>
          <a:pPr marL="0" lvl="0" indent="0" algn="l" defTabSz="622300">
            <a:lnSpc>
              <a:spcPct val="90000"/>
            </a:lnSpc>
            <a:spcBef>
              <a:spcPct val="0"/>
            </a:spcBef>
            <a:spcAft>
              <a:spcPct val="35000"/>
            </a:spcAft>
            <a:buNone/>
          </a:pPr>
          <a:r>
            <a:rPr lang="en-IE" sz="1400" kern="1200"/>
            <a:t>D.5 </a:t>
          </a:r>
          <a:r>
            <a:rPr lang="en-US" sz="1400" kern="1200"/>
            <a:t>PCP/PPI procurement costs</a:t>
          </a:r>
        </a:p>
        <a:p>
          <a:pPr marL="0" lvl="0" indent="0" algn="l" defTabSz="622300">
            <a:lnSpc>
              <a:spcPct val="90000"/>
            </a:lnSpc>
            <a:spcBef>
              <a:spcPct val="0"/>
            </a:spcBef>
            <a:spcAft>
              <a:spcPct val="35000"/>
            </a:spcAft>
            <a:buNone/>
          </a:pPr>
          <a:r>
            <a:rPr lang="en-US" sz="1400" kern="1200"/>
            <a:t>D.6 Euratom </a:t>
          </a:r>
          <a:r>
            <a:rPr lang="en-US" sz="1400" kern="1200" err="1"/>
            <a:t>Cofund</a:t>
          </a:r>
          <a:r>
            <a:rPr lang="en-US" sz="1400" kern="1200"/>
            <a:t> staff mobility costs</a:t>
          </a:r>
        </a:p>
        <a:p>
          <a:pPr marL="0" lvl="0" indent="0" algn="l" defTabSz="622300">
            <a:lnSpc>
              <a:spcPct val="90000"/>
            </a:lnSpc>
            <a:spcBef>
              <a:spcPct val="0"/>
            </a:spcBef>
            <a:spcAft>
              <a:spcPct val="35000"/>
            </a:spcAft>
            <a:buNone/>
          </a:pPr>
          <a:r>
            <a:rPr lang="en-US" sz="1400" kern="1200"/>
            <a:t>D.7 ERC additional funding</a:t>
          </a:r>
        </a:p>
        <a:p>
          <a:pPr marL="0" lvl="0" indent="0" algn="l" defTabSz="622300">
            <a:lnSpc>
              <a:spcPct val="90000"/>
            </a:lnSpc>
            <a:spcBef>
              <a:spcPct val="0"/>
            </a:spcBef>
            <a:spcAft>
              <a:spcPct val="35000"/>
            </a:spcAft>
            <a:buNone/>
          </a:pPr>
          <a:r>
            <a:rPr lang="en-US" sz="1400" kern="1200"/>
            <a:t>D.8 ERC additional funding (subcontracting, FSTP and internally invoiced goods and services)</a:t>
          </a:r>
        </a:p>
      </dsp:txBody>
      <dsp:txXfrm>
        <a:off x="453712" y="1953077"/>
        <a:ext cx="3819237" cy="1711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8ABB3-35B9-4D7D-9C52-C84DA1265B55}">
      <dsp:nvSpPr>
        <dsp:cNvPr id="0" name=""/>
        <dsp:cNvSpPr/>
      </dsp:nvSpPr>
      <dsp:spPr>
        <a:xfrm rot="16200000">
          <a:off x="-647481" y="647481"/>
          <a:ext cx="5463250" cy="4168287"/>
        </a:xfrm>
        <a:prstGeom prst="flowChartManualOperation">
          <a:avLst/>
        </a:prstGeom>
        <a:gradFill rotWithShape="0">
          <a:gsLst>
            <a:gs pos="0">
              <a:srgbClr val="FFC000"/>
            </a:gs>
            <a:gs pos="0">
              <a:srgbClr val="1F5C95"/>
            </a:gs>
            <a:gs pos="10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0" tIns="0" rIns="146348" bIns="0" numCol="1" spcCol="1270" anchor="t" anchorCtr="0">
          <a:noAutofit/>
        </a:bodyPr>
        <a:lstStyle/>
        <a:p>
          <a:pPr marL="0" lvl="0" indent="0" algn="l" defTabSz="1022350">
            <a:lnSpc>
              <a:spcPct val="90000"/>
            </a:lnSpc>
            <a:spcBef>
              <a:spcPct val="0"/>
            </a:spcBef>
            <a:spcAft>
              <a:spcPct val="35000"/>
            </a:spcAft>
            <a:buNone/>
          </a:pPr>
          <a:r>
            <a:rPr lang="en-GB" sz="2300" b="1" kern="1200">
              <a:latin typeface="Arial"/>
              <a:cs typeface="Arial"/>
            </a:rPr>
            <a:t>Subcontracting - GA art.</a:t>
          </a:r>
          <a:r>
            <a:rPr lang="en-GB" sz="2300" b="1" kern="1200">
              <a:latin typeface="Arial"/>
            </a:rPr>
            <a:t>9.3</a:t>
          </a:r>
          <a:endParaRPr lang="en-IE" sz="2300" kern="1200"/>
        </a:p>
        <a:p>
          <a:pPr marL="171450" lvl="1" indent="-171450" algn="l" defTabSz="800100" rtl="0">
            <a:lnSpc>
              <a:spcPct val="90000"/>
            </a:lnSpc>
            <a:spcBef>
              <a:spcPct val="0"/>
            </a:spcBef>
            <a:spcAft>
              <a:spcPct val="15000"/>
            </a:spcAft>
            <a:buFont typeface="Wingdings" panose="05000000000000000000" pitchFamily="2" charset="2"/>
            <a:buChar char="§"/>
          </a:pPr>
          <a:r>
            <a:rPr lang="en-GB" sz="1800" kern="1200">
              <a:latin typeface="Arial"/>
              <a:cs typeface="Arial"/>
            </a:rPr>
            <a:t> can be used to implement certain action tasks described in Annex 1 </a:t>
          </a:r>
          <a:endParaRPr lang="en-IE" sz="1800" kern="1200"/>
        </a:p>
        <a:p>
          <a:pPr marL="171450" lvl="1" indent="-171450" algn="l" defTabSz="800100">
            <a:lnSpc>
              <a:spcPct val="90000"/>
            </a:lnSpc>
            <a:spcBef>
              <a:spcPct val="0"/>
            </a:spcBef>
            <a:spcAft>
              <a:spcPct val="15000"/>
            </a:spcAft>
            <a:buChar char="•"/>
          </a:pPr>
          <a:r>
            <a:rPr lang="en-GB" sz="1800" kern="1200">
              <a:latin typeface="Arial"/>
              <a:cs typeface="Arial"/>
            </a:rPr>
            <a:t>may cover only a limited part of the action</a:t>
          </a:r>
          <a:endParaRPr lang="en-GB" sz="1800" kern="120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a:latin typeface="Arial"/>
              <a:cs typeface="Arial"/>
            </a:rPr>
            <a:t>if applicable, the tasks to be implemented and the estimated cost for each subcontract must be set out in Annex 1</a:t>
          </a:r>
          <a:endParaRPr lang="en-GB"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GB" sz="1800" kern="1200">
              <a:latin typeface="Arial"/>
              <a:cs typeface="Arial"/>
            </a:rPr>
            <a:t> the total estimated costs of subcontracting per beneficiary must be set out in Annex 2</a:t>
          </a:r>
          <a:endParaRPr lang="en-GB" sz="1800" kern="1200">
            <a:latin typeface="Arial" panose="020B0604020202020204" pitchFamily="34" charset="0"/>
            <a:cs typeface="Arial" panose="020B0604020202020204" pitchFamily="34" charset="0"/>
          </a:endParaRPr>
        </a:p>
      </dsp:txBody>
      <dsp:txXfrm rot="5400000">
        <a:off x="1" y="1092649"/>
        <a:ext cx="4168287" cy="3277950"/>
      </dsp:txXfrm>
    </dsp:sp>
    <dsp:sp modelId="{7F4BA40E-5176-4AE9-9DA7-F01F7DE3C264}">
      <dsp:nvSpPr>
        <dsp:cNvPr id="0" name=""/>
        <dsp:cNvSpPr/>
      </dsp:nvSpPr>
      <dsp:spPr>
        <a:xfrm rot="16200000">
          <a:off x="3837761" y="647481"/>
          <a:ext cx="5463250" cy="4168287"/>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0" tIns="0" rIns="146348" bIns="0" numCol="1" spcCol="1270" anchor="t" anchorCtr="0">
          <a:noAutofit/>
        </a:bodyPr>
        <a:lstStyle/>
        <a:p>
          <a:pPr marL="0" lvl="0" indent="0" algn="l" defTabSz="1022350" rtl="0">
            <a:lnSpc>
              <a:spcPct val="90000"/>
            </a:lnSpc>
            <a:spcBef>
              <a:spcPct val="0"/>
            </a:spcBef>
            <a:spcAft>
              <a:spcPct val="35000"/>
            </a:spcAft>
            <a:buFont typeface="Arial" panose="020B0604020202020204" pitchFamily="34" charset="0"/>
            <a:buNone/>
          </a:pPr>
          <a:r>
            <a:rPr lang="en-GB" sz="2300" b="1" kern="1200">
              <a:latin typeface="Arial"/>
              <a:cs typeface="Arial"/>
            </a:rPr>
            <a:t>Contracting </a:t>
          </a:r>
          <a:endParaRPr lang="en-GB" sz="2300" b="1" kern="1200"/>
        </a:p>
        <a:p>
          <a:pPr marL="171450" lvl="1" indent="-171450" algn="l" defTabSz="800100">
            <a:lnSpc>
              <a:spcPct val="90000"/>
            </a:lnSpc>
            <a:spcBef>
              <a:spcPct val="0"/>
            </a:spcBef>
            <a:spcAft>
              <a:spcPct val="15000"/>
            </a:spcAft>
            <a:buFont typeface="Wingdings" panose="05000000000000000000" pitchFamily="2" charset="2"/>
            <a:buChar char="§"/>
          </a:pPr>
          <a:r>
            <a:rPr lang="en-GB" sz="1800" kern="1200">
              <a:latin typeface="Arial"/>
              <a:cs typeface="Arial"/>
            </a:rPr>
            <a:t>can be used for purchasing goods, works and services which are necessary to implement the action tasks, but not directly linked to them.</a:t>
          </a:r>
          <a:endParaRPr lang="en-IE" sz="1800" kern="1200"/>
        </a:p>
        <a:p>
          <a:pPr marL="171450" lvl="1" indent="-171450" algn="l" defTabSz="800100">
            <a:lnSpc>
              <a:spcPct val="90000"/>
            </a:lnSpc>
            <a:spcBef>
              <a:spcPct val="0"/>
            </a:spcBef>
            <a:spcAft>
              <a:spcPct val="15000"/>
            </a:spcAft>
            <a:buChar char="•"/>
          </a:pPr>
          <a:r>
            <a:rPr lang="en-GB" sz="1800" kern="1200">
              <a:latin typeface="Arial"/>
              <a:cs typeface="Arial"/>
            </a:rPr>
            <a:t>if applicable, they should be set out in Annex 1</a:t>
          </a:r>
          <a:endParaRPr lang="en-IE" sz="1800" kern="1200"/>
        </a:p>
        <a:p>
          <a:pPr marL="171450" lvl="1" indent="-171450" algn="l" defTabSz="800100">
            <a:lnSpc>
              <a:spcPct val="90000"/>
            </a:lnSpc>
            <a:spcBef>
              <a:spcPct val="0"/>
            </a:spcBef>
            <a:spcAft>
              <a:spcPct val="15000"/>
            </a:spcAft>
            <a:buChar char="•"/>
          </a:pPr>
          <a:r>
            <a:rPr lang="en-GB" sz="1800" kern="1200">
              <a:latin typeface="Arial"/>
              <a:cs typeface="Arial"/>
            </a:rPr>
            <a:t>the total estimated costs for contracting should be declared in Annex 2</a:t>
          </a:r>
          <a:endParaRPr lang="en-IE" sz="1800" kern="1200"/>
        </a:p>
      </dsp:txBody>
      <dsp:txXfrm rot="5400000">
        <a:off x="4485243" y="1092649"/>
        <a:ext cx="4168287" cy="327795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11/03/2025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ebgate.ec.europa.eu/funding-tenders-opportunities/pages/viewpage.action?pageId=1867972#Communicatingyourproject%E2%80%94AcknowledgementofEUfunding-AcknowledgementofEUfundin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c.europa.eu/research/swafs/pdf/pub_gender_equality/KI-07-17-199-EN-N.pdf"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euraxess.ec.europa.eu/jobs/charter"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c.europa.eu/digital-building-blocks/wikis/display/DIGITAL/Digital+Homepag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42728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1" dirty="0">
                <a:cs typeface="Calibri"/>
              </a:rPr>
              <a:t>Specific rules for access to research infrastructure activities are in the GA – Annex 5 – Article 18.</a:t>
            </a:r>
          </a:p>
          <a:p>
            <a:pPr marL="171450" indent="-171450">
              <a:buFont typeface="Arial"/>
              <a:buChar char="•"/>
            </a:pPr>
            <a:r>
              <a:rPr lang="en-US" b="1" dirty="0"/>
              <a:t>in person (‘hands-on’)</a:t>
            </a:r>
            <a:r>
              <a:rPr lang="en-US" dirty="0"/>
              <a:t>, when the user visits the infrastructure to make use of equipment</a:t>
            </a:r>
          </a:p>
          <a:p>
            <a:pPr marL="171450" indent="-171450">
              <a:buFont typeface="Arial"/>
              <a:buChar char="•"/>
            </a:pPr>
            <a:r>
              <a:rPr lang="en-US" b="1" dirty="0"/>
              <a:t>remote scientific services</a:t>
            </a:r>
            <a:r>
              <a:rPr lang="en-US" dirty="0"/>
              <a:t>, such as the provision of  reference materials or samples, the remote access to a high-performance computing facility</a:t>
            </a:r>
            <a:endParaRPr lang="en-US" dirty="0">
              <a:cs typeface="Calibri"/>
            </a:endParaRPr>
          </a:p>
          <a:p>
            <a:pPr marL="171450" indent="-171450">
              <a:buFont typeface="Arial"/>
              <a:buChar char="•"/>
            </a:pPr>
            <a:r>
              <a:rPr lang="en-US" dirty="0"/>
              <a:t>The research infrastructures must promote equal opportunities in advertising the access and take into account gender issues when defining the support provided to visitors.</a:t>
            </a:r>
          </a:p>
          <a:p>
            <a:pPr marL="171450" indent="-171450">
              <a:buFont typeface="Arial"/>
              <a:buChar char="•"/>
            </a:pPr>
            <a:r>
              <a:rPr lang="en-US" dirty="0"/>
              <a:t>Regarding the </a:t>
            </a:r>
            <a:r>
              <a:rPr lang="en-US" b="1" dirty="0"/>
              <a:t>Selection of researchers/research teams</a:t>
            </a:r>
            <a:r>
              <a:rPr lang="en-US" dirty="0"/>
              <a:t>, the selection panels must be composed of international experts in the field, at least half of them independent from the consortium (unless otherwise specified in Annex 1).</a:t>
            </a:r>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9228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88FA3-1AE7-DDCC-1ECA-9B6192B9B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6F2AD-A2FB-C694-60CF-5D090ABDA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5F0A2-7F2E-4A6F-F425-18FD7E7EB1BA}"/>
              </a:ext>
            </a:extLst>
          </p:cNvPr>
          <p:cNvSpPr>
            <a:spLocks noGrp="1"/>
          </p:cNvSpPr>
          <p:nvPr>
            <p:ph type="body" idx="1"/>
          </p:nvPr>
        </p:nvSpPr>
        <p:spPr/>
        <p:txBody>
          <a:bodyPr/>
          <a:lstStyle/>
          <a:p>
            <a:pPr marL="171450" indent="-171450">
              <a:buFont typeface="Arial"/>
              <a:buChar char="•"/>
            </a:pPr>
            <a:r>
              <a:rPr lang="en-US" dirty="0"/>
              <a:t>The duration of stay at a research infrastructure must normally be limited to three months, unless otherwise provided for in the proposal.</a:t>
            </a:r>
          </a:p>
          <a:p>
            <a:pPr marL="171450" indent="-171450">
              <a:buFont typeface="Arial"/>
              <a:buChar char="•"/>
            </a:pPr>
            <a:r>
              <a:rPr lang="en-US" dirty="0">
                <a:cs typeface="Calibri"/>
              </a:rPr>
              <a:t>ESRF is considered a legal entity with international membership (for the exception to the rule about users working in countries other than the country where the installation is located).</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2800" dirty="0"/>
              <a:t>Access for </a:t>
            </a:r>
            <a:r>
              <a:rPr lang="en-US" sz="2800" b="1" dirty="0"/>
              <a:t>user groups with a majority of users not working in an EU Member State or Horizon Europe associated country is limited to 20% </a:t>
            </a:r>
            <a:r>
              <a:rPr lang="en-US" sz="2800" dirty="0"/>
              <a:t>of the total amount of units of access provided under the grant (unless a higher percentage is foreseen in Annex 1)</a:t>
            </a:r>
            <a:endParaRPr lang="en-IE" sz="1800" dirty="0">
              <a:effectLst/>
              <a:latin typeface="Calibri" panose="020F0502020204030204" pitchFamily="34" charset="0"/>
              <a:ea typeface="Calibri" panose="020F0502020204030204" pitchFamily="34" charset="0"/>
            </a:endParaRPr>
          </a:p>
          <a:p>
            <a:pPr marL="171450" indent="-171450">
              <a:buFont typeface="Arial"/>
              <a:buChar char="•"/>
            </a:pPr>
            <a:endParaRPr lang="en-US" dirty="0">
              <a:cs typeface="Calibri"/>
            </a:endParaRPr>
          </a:p>
        </p:txBody>
      </p:sp>
      <p:sp>
        <p:nvSpPr>
          <p:cNvPr id="4" name="Slide Number Placeholder 3">
            <a:extLst>
              <a:ext uri="{FF2B5EF4-FFF2-40B4-BE49-F238E27FC236}">
                <a16:creationId xmlns:a16="http://schemas.microsoft.com/office/drawing/2014/main" id="{6E84DA59-4D67-9FCF-0CB1-5002AFD8061B}"/>
              </a:ext>
            </a:extLst>
          </p:cNvPr>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8476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84184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301315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5174-AA56-E3DD-F24A-54F4188CD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0B2C3-0DF4-DEF9-8DCD-32AB2DCDD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35DF9-3AE4-C831-54AC-63EF238E8C0F}"/>
              </a:ext>
            </a:extLst>
          </p:cNvPr>
          <p:cNvSpPr>
            <a:spLocks noGrp="1"/>
          </p:cNvSpPr>
          <p:nvPr>
            <p:ph type="body" idx="1"/>
          </p:nvPr>
        </p:nvSpPr>
        <p:spPr/>
        <p:txBody>
          <a:bodyPr/>
          <a:lstStyle/>
          <a:p>
            <a:pPr algn="l"/>
            <a:r>
              <a:rPr lang="en-IE" sz="1800" b="1" i="0" u="none" strike="noStrike" baseline="0" dirty="0">
                <a:solidFill>
                  <a:srgbClr val="4D4D4D"/>
                </a:solidFill>
                <a:latin typeface="Arial" panose="020B0604020202020204" pitchFamily="34" charset="0"/>
              </a:rPr>
              <a:t>Simplified calculation from H2020</a:t>
            </a:r>
            <a:r>
              <a:rPr lang="en-IE" sz="1800" b="0" i="0" u="none" strike="noStrike" baseline="0" dirty="0">
                <a:solidFill>
                  <a:srgbClr val="4D4D4D"/>
                </a:solidFill>
                <a:latin typeface="Arial" panose="020B0604020202020204" pitchFamily="34" charset="0"/>
              </a:rPr>
              <a:t>: </a:t>
            </a:r>
            <a:r>
              <a:rPr lang="en-US" sz="1800" b="0" i="0" u="none" strike="noStrike" baseline="0" dirty="0">
                <a:solidFill>
                  <a:srgbClr val="4D4D4D"/>
                </a:solidFill>
                <a:latin typeface="Arial" panose="020B0604020202020204" pitchFamily="34" charset="0"/>
              </a:rPr>
              <a:t>Daily rate x number of day-equivalents worked (to the nearest half day).</a:t>
            </a:r>
          </a:p>
          <a:p>
            <a:pPr algn="l"/>
            <a:r>
              <a:rPr lang="en-US" sz="1800" b="0" i="0" u="none" strike="noStrike" baseline="0" dirty="0">
                <a:solidFill>
                  <a:srgbClr val="4D4D4D"/>
                </a:solidFill>
                <a:latin typeface="Arial" panose="020B0604020202020204" pitchFamily="34" charset="0"/>
              </a:rPr>
              <a:t>- Daily rate = annual personnel costs </a:t>
            </a:r>
            <a:r>
              <a:rPr lang="en-IE" sz="1800" b="0" i="0" u="none" strike="noStrike" baseline="0" dirty="0">
                <a:solidFill>
                  <a:srgbClr val="4D4D4D"/>
                </a:solidFill>
                <a:latin typeface="Arial" panose="020B0604020202020204" pitchFamily="34" charset="0"/>
              </a:rPr>
              <a:t>for the person ÷ 215</a:t>
            </a:r>
            <a:endParaRPr lang="en-IE" dirty="0"/>
          </a:p>
        </p:txBody>
      </p:sp>
      <p:sp>
        <p:nvSpPr>
          <p:cNvPr id="4" name="Slide Number Placeholder 3">
            <a:extLst>
              <a:ext uri="{FF2B5EF4-FFF2-40B4-BE49-F238E27FC236}">
                <a16:creationId xmlns:a16="http://schemas.microsoft.com/office/drawing/2014/main" id="{561DCB4B-CAE1-9DE6-5947-2317E638089D}"/>
              </a:ext>
            </a:extLst>
          </p:cNvPr>
          <p:cNvSpPr>
            <a:spLocks noGrp="1"/>
          </p:cNvSpPr>
          <p:nvPr>
            <p:ph type="sldNum" sz="quarter" idx="5"/>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76345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ct val="100000"/>
              </a:lnSpc>
              <a:spcBef>
                <a:spcPts val="1200"/>
              </a:spcBef>
              <a:spcAft>
                <a:spcPts val="0"/>
              </a:spcAft>
              <a:buClr>
                <a:srgbClr val="0F5494"/>
              </a:buClr>
              <a:buSzTx/>
              <a:buFont typeface="Arial" panose="05000000000000000000" pitchFamily="2" charset="2"/>
              <a:buChar char="•"/>
              <a:tabLst/>
              <a:defRPr/>
            </a:pPr>
            <a:r>
              <a:rPr kumimoji="0" lang="en-US" sz="1200" b="1" i="0" u="none" strike="noStrike" kern="1200" cap="none" spc="0" normalizeH="0" baseline="0" noProof="0" dirty="0">
                <a:ln>
                  <a:noFill/>
                </a:ln>
                <a:solidFill>
                  <a:srgbClr val="4D4D4D"/>
                </a:solidFill>
                <a:effectLst/>
                <a:uLnTx/>
                <a:uFillTx/>
                <a:latin typeface="Arial"/>
                <a:ea typeface="+mn-ea"/>
                <a:cs typeface="Arial"/>
              </a:rPr>
              <a:t>SME owners</a:t>
            </a:r>
            <a:r>
              <a:rPr kumimoji="0" lang="en-US" sz="1200" b="0" i="0" u="none" strike="noStrike" kern="1200" cap="none" spc="0" normalizeH="0" baseline="0" noProof="0" dirty="0">
                <a:ln>
                  <a:noFill/>
                </a:ln>
                <a:solidFill>
                  <a:srgbClr val="4D4D4D"/>
                </a:solidFill>
                <a:effectLst/>
                <a:uLnTx/>
                <a:uFillTx/>
                <a:latin typeface="Arial"/>
                <a:ea typeface="+mn-ea"/>
                <a:cs typeface="Arial"/>
              </a:rPr>
              <a:t>: unit costs at a daily fixed rate set out in Annex 2a</a:t>
            </a:r>
          </a:p>
          <a:p>
            <a:pPr marL="285750" marR="0" lvl="0" indent="-285750" algn="just" defTabSz="914400" rtl="0" eaLnBrk="1" fontAlgn="auto" latinLnBrk="0" hangingPunct="1">
              <a:lnSpc>
                <a:spcPct val="100000"/>
              </a:lnSpc>
              <a:spcBef>
                <a:spcPts val="1200"/>
              </a:spcBef>
              <a:spcAft>
                <a:spcPts val="0"/>
              </a:spcAft>
              <a:buClr>
                <a:srgbClr val="0F5494"/>
              </a:buClr>
              <a:buSzTx/>
              <a:buFont typeface="Arial" panose="05000000000000000000" pitchFamily="2" charset="2"/>
              <a:buChar char="•"/>
              <a:tabLst/>
              <a:defRPr/>
            </a:pPr>
            <a:r>
              <a:rPr kumimoji="0" lang="en-US" sz="1200" b="1" i="0" u="none" strike="noStrike" kern="1200" cap="none" spc="0" normalizeH="0" baseline="0" noProof="0" dirty="0">
                <a:ln>
                  <a:noFill/>
                </a:ln>
                <a:solidFill>
                  <a:srgbClr val="4D4D4D"/>
                </a:solidFill>
                <a:effectLst/>
                <a:uLnTx/>
                <a:uFillTx/>
                <a:latin typeface="Arial"/>
                <a:ea typeface="+mn-ea"/>
                <a:cs typeface="Arial"/>
              </a:rPr>
              <a:t>Cost explanations</a:t>
            </a:r>
            <a:r>
              <a:rPr kumimoji="0" lang="en-US" sz="1200" b="0" i="0" u="none" strike="noStrike" kern="1200" cap="none" spc="0" normalizeH="0" baseline="0" noProof="0" dirty="0">
                <a:ln>
                  <a:noFill/>
                </a:ln>
                <a:solidFill>
                  <a:srgbClr val="4D4D4D"/>
                </a:solidFill>
                <a:effectLst/>
                <a:uLnTx/>
                <a:uFillTx/>
                <a:latin typeface="Arial"/>
                <a:ea typeface="+mn-ea"/>
                <a:cs typeface="Arial"/>
              </a:rPr>
              <a:t>: </a:t>
            </a:r>
            <a:r>
              <a:rPr kumimoji="0" lang="en-US" sz="1200" b="0" i="0" u="none" strike="noStrike" kern="1200" cap="none" spc="0" normalizeH="0" baseline="0" noProof="0" dirty="0" err="1">
                <a:ln>
                  <a:noFill/>
                </a:ln>
                <a:solidFill>
                  <a:srgbClr val="4D4D4D"/>
                </a:solidFill>
                <a:effectLst/>
                <a:uLnTx/>
                <a:uFillTx/>
                <a:latin typeface="Arial"/>
                <a:ea typeface="+mn-ea"/>
                <a:cs typeface="Arial"/>
              </a:rPr>
              <a:t>i</a:t>
            </a:r>
            <a:r>
              <a:rPr kumimoji="0" lang="en-US" sz="1200" b="0" i="0" u="none" strike="noStrike" kern="1200" cap="none" spc="0" normalizeH="0" baseline="0" noProof="0" dirty="0">
                <a:ln>
                  <a:noFill/>
                </a:ln>
                <a:solidFill>
                  <a:srgbClr val="4D4D4D"/>
                </a:solidFill>
                <a:effectLst/>
                <a:uLnTx/>
                <a:uFillTx/>
                <a:latin typeface="Arial"/>
                <a:ea typeface="+mn-ea"/>
                <a:cs typeface="Arial"/>
              </a:rPr>
              <a:t>) mandatory explanation on adjustments (if applicable);  ii) no more in-kind contributions against payment (</a:t>
            </a:r>
            <a:r>
              <a:rPr kumimoji="0" lang="en-US" sz="1200" b="1" i="0" u="none" strike="noStrike" kern="1200" cap="none" spc="0" normalizeH="0" baseline="0" noProof="0" dirty="0">
                <a:ln>
                  <a:noFill/>
                </a:ln>
                <a:solidFill>
                  <a:srgbClr val="4D4D4D"/>
                </a:solidFill>
                <a:effectLst/>
                <a:uLnTx/>
                <a:uFillTx/>
                <a:latin typeface="Arial"/>
                <a:ea typeface="+mn-ea"/>
                <a:cs typeface="Arial"/>
              </a:rPr>
              <a:t>free-of-charge only </a:t>
            </a:r>
            <a:r>
              <a:rPr kumimoji="0" lang="en-US" sz="1200" b="0" i="0" u="none" strike="noStrike" kern="1200" cap="none" spc="0" normalizeH="0" baseline="0" noProof="0" dirty="0">
                <a:ln>
                  <a:noFill/>
                </a:ln>
                <a:solidFill>
                  <a:srgbClr val="4D4D4D"/>
                </a:solidFill>
                <a:effectLst/>
                <a:uLnTx/>
                <a:uFillTx/>
                <a:latin typeface="Arial"/>
                <a:ea typeface="+mn-ea"/>
                <a:cs typeface="Arial"/>
              </a:rPr>
              <a:t>and described in Annex I) and no more separate column for “Costs of in-kind contributions not used on premises”;</a:t>
            </a: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a:p>
            <a:pPr marL="285750" marR="0" lvl="0" indent="-285750" algn="just" defTabSz="914400" rtl="0" eaLnBrk="1" fontAlgn="auto" latinLnBrk="0" hangingPunct="1">
              <a:lnSpc>
                <a:spcPct val="100000"/>
              </a:lnSpc>
              <a:spcBef>
                <a:spcPts val="1200"/>
              </a:spcBef>
              <a:spcAft>
                <a:spcPts val="0"/>
              </a:spcAft>
              <a:buClr>
                <a:srgbClr val="0F5494"/>
              </a:buClr>
              <a:buSzTx/>
              <a:buFont typeface="Arial" panose="05000000000000000000" pitchFamily="2" charset="2"/>
              <a:buChar char="•"/>
              <a:tabLst/>
              <a:defRPr/>
            </a:pPr>
            <a:r>
              <a:rPr kumimoji="0" lang="en-IE" sz="1200" b="0" i="0" u="none" strike="noStrike" kern="1200" cap="none" spc="0" normalizeH="0" baseline="0" noProof="0" dirty="0">
                <a:ln>
                  <a:noFill/>
                </a:ln>
                <a:solidFill>
                  <a:srgbClr val="4D4D4D"/>
                </a:solidFill>
                <a:effectLst/>
                <a:uLnTx/>
                <a:uFillTx/>
                <a:latin typeface="Arial"/>
                <a:ea typeface="+mn-ea"/>
                <a:cs typeface="Arial"/>
              </a:rPr>
              <a:t>New column “Revenues” in the FS to declare any income generated by the action (H2020 Receipts);</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a:p>
            <a:pPr marL="285750" marR="0" lvl="0" indent="-285750" algn="just" defTabSz="914400" rtl="0" eaLnBrk="1" fontAlgn="auto" latinLnBrk="0" hangingPunct="1">
              <a:lnSpc>
                <a:spcPct val="100000"/>
              </a:lnSpc>
              <a:spcBef>
                <a:spcPts val="1200"/>
              </a:spcBef>
              <a:spcAft>
                <a:spcPts val="0"/>
              </a:spcAft>
              <a:buClr>
                <a:srgbClr val="0F5494"/>
              </a:buClr>
              <a:buSzTx/>
              <a:buFont typeface="Arial" panose="05000000000000000000" pitchFamily="2" charset="2"/>
              <a:buChar char="•"/>
              <a:tabLst/>
              <a:defRPr/>
            </a:pPr>
            <a:r>
              <a:rPr kumimoji="0" lang="en-IE" sz="1200" b="0" i="0" u="none" strike="noStrike" kern="1200" cap="none" spc="0" normalizeH="0" baseline="0" noProof="0" dirty="0">
                <a:ln>
                  <a:noFill/>
                </a:ln>
                <a:solidFill>
                  <a:srgbClr val="4D4D4D"/>
                </a:solidFill>
                <a:effectLst/>
                <a:uLnTx/>
                <a:uFillTx/>
                <a:latin typeface="Arial"/>
                <a:ea typeface="+mn-ea"/>
                <a:cs typeface="Arial"/>
              </a:rPr>
              <a:t>Grant reductions (art. 28 MGA) screen integrated in </a:t>
            </a:r>
            <a:r>
              <a:rPr kumimoji="0" lang="en-IE" sz="1200" b="0" i="0" u="none" strike="noStrike" kern="1200" cap="none" spc="0" normalizeH="0" baseline="0" noProof="0" dirty="0" err="1">
                <a:ln>
                  <a:noFill/>
                </a:ln>
                <a:solidFill>
                  <a:srgbClr val="4D4D4D"/>
                </a:solidFill>
                <a:effectLst/>
                <a:uLnTx/>
                <a:uFillTx/>
                <a:latin typeface="Arial"/>
                <a:ea typeface="+mn-ea"/>
                <a:cs typeface="Arial"/>
              </a:rPr>
              <a:t>Sygma</a:t>
            </a:r>
            <a:r>
              <a:rPr kumimoji="0" lang="en-IE" sz="1200" b="0" i="0" u="none" strike="noStrike" kern="1200" cap="none" spc="0" normalizeH="0" baseline="0" noProof="0" dirty="0">
                <a:ln>
                  <a:noFill/>
                </a:ln>
                <a:solidFill>
                  <a:srgbClr val="4D4D4D"/>
                </a:solidFill>
                <a:effectLst/>
                <a:uLnTx/>
                <a:uFillTx/>
                <a:latin typeface="Arial"/>
                <a:ea typeface="+mn-ea"/>
                <a:cs typeface="Arial"/>
              </a:rPr>
              <a:t> screens at final payment step;</a:t>
            </a:r>
            <a:endParaRPr lang="en-IE" sz="1200" b="0" i="0" u="none" strike="noStrike" kern="1200" cap="none" spc="0" normalizeH="0" baseline="0" noProof="0" dirty="0">
              <a:ln>
                <a:noFill/>
              </a:ln>
              <a:solidFill>
                <a:srgbClr val="4D4D4D"/>
              </a:solidFill>
              <a:effectLst/>
              <a:uLnTx/>
              <a:uFillTx/>
              <a:latin typeface="Arial"/>
              <a:cs typeface="Arial"/>
            </a:endParaRPr>
          </a:p>
          <a:p>
            <a:pPr marL="285750" marR="0" lvl="0" indent="-285750" algn="just" defTabSz="914400" rtl="0" eaLnBrk="1" fontAlgn="auto" latinLnBrk="0" hangingPunct="1">
              <a:lnSpc>
                <a:spcPct val="100000"/>
              </a:lnSpc>
              <a:spcBef>
                <a:spcPts val="1200"/>
              </a:spcBef>
              <a:spcAft>
                <a:spcPts val="0"/>
              </a:spcAft>
              <a:buClr>
                <a:srgbClr val="0F5494"/>
              </a:buClr>
              <a:buSzTx/>
              <a:buFont typeface="Arial" panose="05000000000000000000" pitchFamily="2" charset="2"/>
              <a:buChar char="•"/>
              <a:tabLst/>
              <a:defRPr/>
            </a:pPr>
            <a:r>
              <a:rPr kumimoji="0" lang="en-IE" sz="1200" b="0" i="0" u="none" strike="noStrike" kern="1200" cap="none" spc="0" normalizeH="0" baseline="0" noProof="0" dirty="0">
                <a:ln>
                  <a:noFill/>
                </a:ln>
                <a:solidFill>
                  <a:srgbClr val="4D4D4D"/>
                </a:solidFill>
                <a:effectLst/>
                <a:uLnTx/>
                <a:uFillTx/>
                <a:latin typeface="Arial"/>
                <a:ea typeface="+mn-ea"/>
                <a:cs typeface="Arial"/>
              </a:rPr>
              <a:t>Updated Financial Statement layout: changes in costs categories labelling and numbering.</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46488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1200"/>
              </a:spcBef>
              <a:spcAft>
                <a:spcPts val="0"/>
              </a:spcAft>
              <a:buClr>
                <a:srgbClr val="0F5494"/>
              </a:buClr>
              <a:buSzTx/>
              <a:buFontTx/>
              <a:buNone/>
              <a:tabLst/>
              <a:defRPr/>
            </a:pPr>
            <a:r>
              <a:rPr kumimoji="0" lang="en-US" sz="1100" b="1" i="0" u="none" strike="noStrike" kern="1200" cap="none" spc="0" normalizeH="0" baseline="0" noProof="0">
                <a:ln>
                  <a:noFill/>
                </a:ln>
                <a:solidFill>
                  <a:srgbClr val="004494"/>
                </a:solidFill>
                <a:effectLst/>
                <a:uLnTx/>
                <a:uFillTx/>
                <a:latin typeface="Arial"/>
                <a:ea typeface="+mn-ea"/>
                <a:cs typeface="Arial"/>
              </a:rPr>
              <a:t>S</a:t>
            </a:r>
            <a:r>
              <a:rPr kumimoji="0" lang="en-US" sz="1200" b="1" i="0" u="none" strike="noStrike" kern="1200" cap="none" spc="0" normalizeH="0" baseline="0" noProof="0">
                <a:ln>
                  <a:noFill/>
                </a:ln>
                <a:solidFill>
                  <a:srgbClr val="004494"/>
                </a:solidFill>
                <a:effectLst/>
                <a:uLnTx/>
                <a:uFillTx/>
                <a:latin typeface="Arial"/>
                <a:ea typeface="+mn-ea"/>
                <a:cs typeface="Arial"/>
              </a:rPr>
              <a:t>tandard checks</a:t>
            </a:r>
            <a:r>
              <a:rPr kumimoji="0" lang="en-US" sz="1200" b="0" i="0" u="none" strike="noStrike" kern="1200" cap="none" spc="0" normalizeH="0" baseline="0" noProof="0">
                <a:ln>
                  <a:noFill/>
                </a:ln>
                <a:solidFill>
                  <a:srgbClr val="4D4D4D"/>
                </a:solidFill>
                <a:effectLst/>
                <a:uLnTx/>
                <a:uFillTx/>
                <a:latin typeface="Arial"/>
                <a:ea typeface="+mn-ea"/>
                <a:cs typeface="Arial"/>
              </a:rPr>
              <a:t> at interim and final payments (</a:t>
            </a:r>
            <a:r>
              <a:rPr kumimoji="0" lang="en-US" sz="1200" b="1" i="0" u="none" strike="noStrike" kern="1200" cap="none" spc="0" normalizeH="0" baseline="0" noProof="0">
                <a:ln>
                  <a:noFill/>
                </a:ln>
                <a:solidFill>
                  <a:srgbClr val="4D4D4D"/>
                </a:solidFill>
                <a:effectLst/>
                <a:uLnTx/>
                <a:uFillTx/>
                <a:latin typeface="Arial"/>
                <a:ea typeface="+mn-ea"/>
                <a:cs typeface="Arial"/>
              </a:rPr>
              <a:t>actual and unit costs</a:t>
            </a:r>
            <a:r>
              <a:rPr kumimoji="0" lang="en-US" sz="1200" b="0" i="0" u="none" strike="noStrike" kern="1200" cap="none" spc="0" normalizeH="0" baseline="0" noProof="0">
                <a:ln>
                  <a:noFill/>
                </a:ln>
                <a:solidFill>
                  <a:srgbClr val="4D4D4D"/>
                </a:solidFill>
                <a:effectLst/>
                <a:uLnTx/>
                <a:uFillTx/>
                <a:latin typeface="Arial"/>
                <a:ea typeface="+mn-ea"/>
                <a:cs typeface="Arial"/>
              </a:rPr>
              <a:t>)</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Arial"/>
              </a:rPr>
              <a:t>Costs are reasonable, necessary, based on the work reported; the resources were used according to the </a:t>
            </a:r>
            <a:r>
              <a:rPr kumimoji="0" lang="en-US" sz="1200" b="0" i="0" u="none" strike="noStrike" kern="1200" cap="none" spc="0" normalizeH="0" baseline="0" noProof="0" err="1">
                <a:ln>
                  <a:noFill/>
                </a:ln>
                <a:solidFill>
                  <a:srgbClr val="4D4D4D"/>
                </a:solidFill>
                <a:effectLst/>
                <a:uLnTx/>
                <a:uFillTx/>
                <a:latin typeface="Arial"/>
                <a:ea typeface="+mn-ea"/>
                <a:cs typeface="Arial"/>
              </a:rPr>
              <a:t>DoA</a:t>
            </a:r>
            <a:r>
              <a:rPr kumimoji="0" lang="en-US" sz="1200" b="0" i="0" u="none" strike="noStrike" kern="1200" cap="none" spc="0" normalizeH="0" baseline="0" noProof="0">
                <a:ln>
                  <a:noFill/>
                </a:ln>
                <a:solidFill>
                  <a:srgbClr val="4D4D4D"/>
                </a:solidFill>
                <a:effectLst/>
                <a:uLnTx/>
                <a:uFillTx/>
                <a:latin typeface="Arial"/>
                <a:ea typeface="+mn-ea"/>
                <a:cs typeface="Arial"/>
              </a:rPr>
              <a:t>. Any significant deviation is explained in the narrative part; </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Arial"/>
              </a:rPr>
              <a:t>Expenses are consistent with the principle of sound financial management (economy, efficiency and effectiveness);</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Arial"/>
              </a:rPr>
              <a:t>In-kind contributions and names of third parties are clearly reported; foreseen in and in line with the </a:t>
            </a:r>
            <a:r>
              <a:rPr kumimoji="0" lang="en-US" sz="1200" b="0" i="0" u="none" strike="noStrike" kern="1200" cap="none" spc="0" normalizeH="0" baseline="0" noProof="0" err="1">
                <a:ln>
                  <a:noFill/>
                </a:ln>
                <a:solidFill>
                  <a:srgbClr val="4D4D4D"/>
                </a:solidFill>
                <a:effectLst/>
                <a:uLnTx/>
                <a:uFillTx/>
                <a:latin typeface="Arial"/>
                <a:ea typeface="+mn-ea"/>
                <a:cs typeface="Arial"/>
              </a:rPr>
              <a:t>DoA</a:t>
            </a:r>
            <a:r>
              <a:rPr kumimoji="0" lang="en-US" sz="1200" b="0" i="0" u="none" strike="noStrike" kern="1200" cap="none" spc="0" normalizeH="0" baseline="0" noProof="0">
                <a:ln>
                  <a:noFill/>
                </a:ln>
                <a:solidFill>
                  <a:srgbClr val="4D4D4D"/>
                </a:solidFill>
                <a:effectLst/>
                <a:uLnTx/>
                <a:uFillTx/>
                <a:latin typeface="Arial"/>
                <a:ea typeface="+mn-ea"/>
                <a:cs typeface="Arial"/>
              </a:rPr>
              <a:t>; </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Arial"/>
              </a:rPr>
              <a:t>Subcontracted tasks are described with reference to the </a:t>
            </a:r>
            <a:r>
              <a:rPr kumimoji="0" lang="en-US" sz="1200" b="0" i="0" u="none" strike="noStrike" kern="1200" cap="none" spc="0" normalizeH="0" baseline="0" noProof="0" err="1">
                <a:ln>
                  <a:noFill/>
                </a:ln>
                <a:solidFill>
                  <a:srgbClr val="4D4D4D"/>
                </a:solidFill>
                <a:effectLst/>
                <a:uLnTx/>
                <a:uFillTx/>
                <a:latin typeface="Arial"/>
                <a:ea typeface="+mn-ea"/>
                <a:cs typeface="Arial"/>
              </a:rPr>
              <a:t>DoA</a:t>
            </a:r>
            <a:r>
              <a:rPr kumimoji="0" lang="en-US" sz="1200" b="0" i="0" u="none" strike="noStrike" kern="1200" cap="none" spc="0" normalizeH="0" baseline="0" noProof="0">
                <a:ln>
                  <a:noFill/>
                </a:ln>
                <a:solidFill>
                  <a:srgbClr val="4D4D4D"/>
                </a:solidFill>
                <a:effectLst/>
                <a:uLnTx/>
                <a:uFillTx/>
                <a:latin typeface="Arial"/>
                <a:ea typeface="+mn-ea"/>
                <a:cs typeface="Arial"/>
              </a:rPr>
              <a:t> (if not, simplified approval procedure can apply); costs budgeted and declared do not significantly differ; costs are satisfactorily explained;</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Arial"/>
              </a:rPr>
              <a:t>Purchase costs are explained if &gt;15% of personnel costs. Travel and subsistence are not major costs;</a:t>
            </a: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Arial"/>
              </a:rPr>
              <a:t>CFS are provided; their costs are claimed under purchase costs; the standard template is used; any exception is explained and the auditor has stated an amount (if not, ask to quantify an amount).</a:t>
            </a:r>
          </a:p>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286729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t>Personnel costs</a:t>
            </a:r>
            <a:r>
              <a:rPr lang="en-US" dirty="0"/>
              <a:t> must be reported in line with the beneficiary's usual practices. Deviations on personnel per work package must be justified in the technical report. Justification is also necessary in case average personnel costs are significantly higher or lower than planned.</a:t>
            </a:r>
          </a:p>
          <a:p>
            <a:pPr marL="171450" indent="-171450">
              <a:buFont typeface="Arial"/>
              <a:buChar char="•"/>
            </a:pPr>
            <a:r>
              <a:rPr lang="en-US" dirty="0"/>
              <a:t>The nature of the </a:t>
            </a:r>
            <a:r>
              <a:rPr lang="en-US" b="1" dirty="0"/>
              <a:t>subcontracted service</a:t>
            </a:r>
            <a:r>
              <a:rPr lang="en-US" dirty="0"/>
              <a:t> (web creation, translation services, </a:t>
            </a:r>
            <a:r>
              <a:rPr lang="en-US" dirty="0" err="1"/>
              <a:t>etc</a:t>
            </a:r>
            <a:r>
              <a:rPr lang="en-US" dirty="0"/>
              <a:t>…), and the name of the subcontractor must be included in explanation provided. The beneficiary needs to confirm best value for money and absence of </a:t>
            </a:r>
            <a:r>
              <a:rPr lang="en-US" dirty="0" err="1"/>
              <a:t>CoI</a:t>
            </a:r>
            <a:r>
              <a:rPr lang="en-US" dirty="0"/>
              <a:t> (Article 9.3 of the GA).  Unplanned subcontracting can be directly submitted, upon approval, at reporting stage .</a:t>
            </a:r>
            <a:endParaRPr lang="en-US" dirty="0">
              <a:cs typeface="Calibri"/>
            </a:endParaRPr>
          </a:p>
          <a:p>
            <a:pPr marL="171450" indent="-171450">
              <a:buFont typeface="Arial"/>
              <a:buChar char="•"/>
            </a:pPr>
            <a:r>
              <a:rPr lang="en-US" b="1" dirty="0"/>
              <a:t>Travel costs</a:t>
            </a:r>
            <a:r>
              <a:rPr lang="en-US" dirty="0"/>
              <a:t>: specification of its nature (travel, meeting, conference, representation event), the number of people participating in it, the destination and date(s) of the reported costs. equipment costs: confirmation to be included that only depreciation costs were declared.</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619050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F32A-7B3B-C99C-C5B5-6EF18A439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159A4-FDC3-9934-9F7F-2CA43BC5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AB74E-591A-8709-C74E-ED138A98EA4A}"/>
              </a:ext>
            </a:extLst>
          </p:cNvPr>
          <p:cNvSpPr>
            <a:spLocks noGrp="1"/>
          </p:cNvSpPr>
          <p:nvPr>
            <p:ph type="body" idx="1"/>
          </p:nvPr>
        </p:nvSpPr>
        <p:spPr/>
        <p:txBody>
          <a:bodyPr/>
          <a:lstStyle/>
          <a:p>
            <a:pPr marL="171450" indent="-171450">
              <a:buFont typeface="Arial"/>
              <a:buChar char="•"/>
            </a:pPr>
            <a:r>
              <a:rPr lang="en-US" dirty="0">
                <a:ea typeface="Calibri"/>
                <a:cs typeface="Calibri"/>
              </a:rPr>
              <a:t>For beneficiaries with an approved System and Process Audit (SPA), the threshold is raised to EUR 725 000. For more details see article 24.4 of the GA.</a:t>
            </a:r>
          </a:p>
        </p:txBody>
      </p:sp>
      <p:sp>
        <p:nvSpPr>
          <p:cNvPr id="4" name="Slide Number Placeholder 3">
            <a:extLst>
              <a:ext uri="{FF2B5EF4-FFF2-40B4-BE49-F238E27FC236}">
                <a16:creationId xmlns:a16="http://schemas.microsoft.com/office/drawing/2014/main" id="{31F0A64E-AC74-ADB6-1B49-FA48D986ED1D}"/>
              </a:ext>
            </a:extLst>
          </p:cNvPr>
          <p:cNvSpPr>
            <a:spLocks noGrp="1"/>
          </p:cNvSpPr>
          <p:nvPr>
            <p:ph type="sldNum" sz="quarter" idx="5"/>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3950967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3390" algn="just">
              <a:lnSpc>
                <a:spcPct val="107000"/>
              </a:lnSpc>
              <a:spcBef>
                <a:spcPts val="600"/>
              </a:spcBef>
              <a:spcAft>
                <a:spcPts val="300"/>
              </a:spcAft>
            </a:pPr>
            <a:r>
              <a:rPr lang="en-IE" sz="1800" b="1" dirty="0">
                <a:effectLst/>
                <a:latin typeface="Calibri" panose="020F0502020204030204" pitchFamily="34" charset="0"/>
                <a:ea typeface="Calibri" panose="020F0502020204030204" pitchFamily="34" charset="0"/>
                <a:cs typeface="Arial" panose="020B0604020202020204" pitchFamily="34" charset="0"/>
              </a:rPr>
              <a:t>Pre-financing rates:</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marL="683895" algn="just">
              <a:lnSpc>
                <a:spcPct val="107000"/>
              </a:lnSpc>
              <a:spcAft>
                <a:spcPts val="300"/>
              </a:spcAft>
            </a:pPr>
            <a:r>
              <a:rPr lang="en-IE" sz="1800" b="1" dirty="0">
                <a:effectLst/>
                <a:latin typeface="Calibri" panose="020F0502020204030204" pitchFamily="34" charset="0"/>
                <a:ea typeface="Calibri" panose="020F0502020204030204" pitchFamily="34" charset="0"/>
                <a:cs typeface="Arial" panose="020B0604020202020204" pitchFamily="34" charset="0"/>
              </a:rPr>
              <a:t>1 or 2 reporting periods:</a:t>
            </a:r>
            <a:r>
              <a:rPr lang="fr-BE" sz="1800" dirty="0">
                <a:effectLst/>
                <a:latin typeface="Calibri" panose="020F0502020204030204" pitchFamily="34" charset="0"/>
                <a:ea typeface="Calibri" panose="020F0502020204030204" pitchFamily="34" charset="0"/>
                <a:cs typeface="Arial" panose="020B0604020202020204" pitchFamily="34" charset="0"/>
              </a:rPr>
              <a:t>	</a:t>
            </a:r>
            <a:r>
              <a:rPr lang="en-IE" sz="1800" b="1" dirty="0">
                <a:effectLst/>
                <a:latin typeface="Calibri" panose="020F0502020204030204" pitchFamily="34" charset="0"/>
                <a:ea typeface="Calibri" panose="020F0502020204030204" pitchFamily="34" charset="0"/>
                <a:cs typeface="Arial" panose="020B0604020202020204" pitchFamily="34" charset="0"/>
              </a:rPr>
              <a:t>80%</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marL="683895" algn="just">
              <a:lnSpc>
                <a:spcPct val="107000"/>
              </a:lnSpc>
              <a:spcAft>
                <a:spcPts val="300"/>
              </a:spcAft>
            </a:pPr>
            <a:r>
              <a:rPr lang="en-IE" sz="1800" b="1" dirty="0">
                <a:effectLst/>
                <a:latin typeface="Calibri" panose="020F0502020204030204" pitchFamily="34" charset="0"/>
                <a:ea typeface="Calibri" panose="020F0502020204030204" pitchFamily="34" charset="0"/>
                <a:cs typeface="Arial" panose="020B0604020202020204" pitchFamily="34" charset="0"/>
              </a:rPr>
              <a:t>3 reporting periods:</a:t>
            </a:r>
            <a:r>
              <a:rPr lang="fr-BE" sz="1800" dirty="0">
                <a:effectLst/>
                <a:latin typeface="Calibri" panose="020F0502020204030204" pitchFamily="34" charset="0"/>
                <a:ea typeface="Calibri" panose="020F0502020204030204" pitchFamily="34" charset="0"/>
                <a:cs typeface="Arial" panose="020B0604020202020204" pitchFamily="34" charset="0"/>
              </a:rPr>
              <a:t>	</a:t>
            </a:r>
            <a:r>
              <a:rPr lang="en-IE" sz="1800" b="1" dirty="0">
                <a:effectLst/>
                <a:latin typeface="Calibri" panose="020F0502020204030204" pitchFamily="34" charset="0"/>
                <a:ea typeface="Calibri" panose="020F0502020204030204" pitchFamily="34" charset="0"/>
                <a:cs typeface="Arial" panose="020B0604020202020204" pitchFamily="34" charset="0"/>
              </a:rPr>
              <a:t>53,33%</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198543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1932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Record keeping and accounting practices: refer to Art. 20 of the HE Annotated Grant Agreement (p.193ff)</a:t>
            </a:r>
          </a:p>
          <a:p>
            <a:endParaRPr lang="en-US"/>
          </a:p>
          <a:p>
            <a:r>
              <a:rPr lang="en-US"/>
              <a:t>For meetings, collect participant’s signatures</a:t>
            </a:r>
          </a:p>
          <a:p>
            <a:endParaRPr lang="en-US"/>
          </a:p>
          <a:p>
            <a:r>
              <a:rPr lang="en-US"/>
              <a:t>Overspending: Refer to the Consortium Agreement which should set out the internal procedure</a:t>
            </a:r>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369508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789537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Cases where amendment IS NOT necessary</a:t>
            </a:r>
            <a:r>
              <a:rPr lang="en-US" dirty="0"/>
              <a:t>:</a:t>
            </a:r>
          </a:p>
          <a:p>
            <a:pPr marL="228600" indent="-228600">
              <a:buAutoNum type="arabicPeriod"/>
            </a:pPr>
            <a:r>
              <a:rPr lang="en-US" u="sng" dirty="0"/>
              <a:t>No significant changes in the action </a:t>
            </a:r>
            <a:r>
              <a:rPr lang="en-US" dirty="0"/>
              <a:t>(including budget transfers).With regard to budget transfers, beneficiaries can ask for an ex post approval by the granting authority to accept costs which have been incurred but where not planned in the estimated budget. For such an ex post approval, they must declare the costs in question in the periodic report, flag and justify them.</a:t>
            </a:r>
            <a:endParaRPr lang="en-US" dirty="0">
              <a:cs typeface="Calibri"/>
            </a:endParaRPr>
          </a:p>
          <a:p>
            <a:pPr marL="228600" indent="-228600">
              <a:buAutoNum type="arabicPeriod"/>
            </a:pPr>
            <a:r>
              <a:rPr lang="en-US" u="sng" dirty="0"/>
              <a:t>New subcontracts</a:t>
            </a:r>
            <a:r>
              <a:rPr lang="en-US" dirty="0"/>
              <a:t>. New subcontracts can be introduced and approved at reporting stage, provided that related info is given to the Project Officer, flagging the change in the periodic report.</a:t>
            </a:r>
            <a:endParaRPr lang="en-US" dirty="0">
              <a:cs typeface="Calibri"/>
            </a:endParaRPr>
          </a:p>
          <a:p>
            <a:pPr marL="228600" indent="-228600">
              <a:buAutoNum type="arabicPeriod"/>
            </a:pPr>
            <a:r>
              <a:rPr lang="en-US" u="sng" dirty="0"/>
              <a:t>New in-kind contributions</a:t>
            </a:r>
            <a:r>
              <a:rPr lang="en-US" dirty="0"/>
              <a:t>. New third parties providing in-kind contribution can be introduced and approved at reporting stage, provided that related info is given to the Project Officer, flagging the change in the periodic report.</a:t>
            </a:r>
          </a:p>
          <a:p>
            <a:pPr marL="228600" indent="-228600">
              <a:buAutoNum type="arabicPeriod"/>
            </a:pPr>
            <a:r>
              <a:rPr lang="en-US" u="sng" dirty="0"/>
              <a:t>Modifications of TNA unit costs</a:t>
            </a:r>
            <a:r>
              <a:rPr lang="en-US" dirty="0"/>
              <a:t>. Beneficiaries are requested to report any changes for TNA unit costs via an email and to provide a comparative table of changes. TNA unit costs can be modified upon approval by the Project Officer.</a:t>
            </a:r>
            <a:endParaRPr lang="en-US" dirty="0">
              <a:cs typeface="Calibri"/>
            </a:endParaRPr>
          </a:p>
          <a:p>
            <a:r>
              <a:rPr lang="en-US" b="1" dirty="0">
                <a:cs typeface="Calibri"/>
              </a:rPr>
              <a:t>Cases where amendment IS needed</a:t>
            </a:r>
            <a:r>
              <a:rPr lang="en-US" dirty="0">
                <a:cs typeface="Calibri"/>
              </a:rPr>
              <a:t>:</a:t>
            </a:r>
            <a:endParaRPr lang="en-US" dirty="0"/>
          </a:p>
          <a:p>
            <a:pPr marL="171450" indent="-171450">
              <a:buAutoNum type="arabicPeriod"/>
            </a:pPr>
            <a:r>
              <a:rPr lang="en-US" u="sng" dirty="0"/>
              <a:t>Duration of the project: </a:t>
            </a:r>
            <a:r>
              <a:rPr lang="en-US" dirty="0"/>
              <a:t>extension are not accepted. The only exception being "force </a:t>
            </a:r>
            <a:r>
              <a:rPr lang="en-US" dirty="0" err="1"/>
              <a:t>majeur</a:t>
            </a:r>
            <a:r>
              <a:rPr lang="en-US" dirty="0"/>
              <a:t>" (e.g. natural catastrophes). </a:t>
            </a:r>
            <a:endParaRPr lang="en-US" dirty="0">
              <a:cs typeface="Calibri"/>
            </a:endParaRPr>
          </a:p>
          <a:p>
            <a:pPr marL="171450" indent="-171450">
              <a:buAutoNum type="arabicPeriod"/>
            </a:pPr>
            <a:r>
              <a:rPr lang="en-US" u="sng" dirty="0"/>
              <a:t>Change a beneficiary </a:t>
            </a:r>
            <a:r>
              <a:rPr lang="en-US" dirty="0"/>
              <a:t>(partial takeover)</a:t>
            </a:r>
          </a:p>
          <a:p>
            <a:pPr marL="171450" indent="-171450">
              <a:buAutoNum type="arabicPeriod"/>
            </a:pPr>
            <a:r>
              <a:rPr lang="en-US" u="sng" dirty="0"/>
              <a:t>New cost category added</a:t>
            </a:r>
            <a:r>
              <a:rPr lang="en-US" dirty="0"/>
              <a:t> requires an amendment. Not needed only if the costs categories were initially included in the Annex 2 to the GA.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8793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2926564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485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The terms</a:t>
            </a:r>
            <a:r>
              <a:rPr lang="en-IE" baseline="0"/>
              <a:t> need to be properly used by applicants and experts need to check this</a:t>
            </a:r>
            <a:r>
              <a:rPr lang="en-IE"/>
              <a:t>:</a:t>
            </a:r>
            <a:endParaRPr lang="en-IE" baseline="0"/>
          </a:p>
          <a:p>
            <a:r>
              <a:rPr lang="en-IE" baseline="0"/>
              <a:t>3 main concepts with very different timing</a:t>
            </a:r>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49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sz="900" b="1" err="1"/>
              <a:t>We</a:t>
            </a:r>
            <a:r>
              <a:rPr lang="fr-FR" sz="900" b="1"/>
              <a:t> </a:t>
            </a:r>
            <a:r>
              <a:rPr lang="fr-FR" sz="900" b="1" err="1"/>
              <a:t>define</a:t>
            </a:r>
            <a:r>
              <a:rPr lang="fr-FR" sz="900" b="1"/>
              <a:t> the </a:t>
            </a:r>
            <a:r>
              <a:rPr lang="fr-FR" sz="900" b="1" err="1"/>
              <a:t>Pathway</a:t>
            </a:r>
            <a:r>
              <a:rPr lang="fr-FR" sz="900" b="1"/>
              <a:t> to impact</a:t>
            </a:r>
            <a:r>
              <a:rPr lang="fr-FR" sz="900" b="1" baseline="0"/>
              <a:t> </a:t>
            </a:r>
            <a:r>
              <a:rPr lang="fr-FR" sz="900" baseline="0"/>
              <a:t>the</a:t>
            </a:r>
            <a:r>
              <a:rPr lang="fr-FR" sz="900"/>
              <a:t> </a:t>
            </a:r>
            <a:r>
              <a:rPr lang="en-US" sz="900"/>
              <a:t>Logical steps towards the </a:t>
            </a:r>
            <a:r>
              <a:rPr lang="en-US" sz="900" u="sng"/>
              <a:t>achievement of the expected impacts of the project over time</a:t>
            </a:r>
            <a:r>
              <a:rPr lang="en-US" sz="900"/>
              <a:t>, in particular </a:t>
            </a:r>
            <a:r>
              <a:rPr lang="en-US" sz="900" u="sng"/>
              <a:t>beyond the duration of a project</a:t>
            </a:r>
            <a:r>
              <a:rPr lang="en-US" sz="9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t>A pathway begins with the projects’ results, that</a:t>
            </a:r>
            <a:r>
              <a:rPr lang="en-US" sz="900" baseline="0"/>
              <a:t> are shared through</a:t>
            </a:r>
            <a:r>
              <a:rPr lang="en-US" sz="900"/>
              <a:t> dissemination, exploitation and communication, then contributing to the expected outcomes in the work </a:t>
            </a:r>
            <a:r>
              <a:rPr lang="en-US" sz="900" err="1"/>
              <a:t>programme</a:t>
            </a:r>
            <a:r>
              <a:rPr lang="en-US" sz="900"/>
              <a:t> topic, and ultimately to the wider societal, economic and scientific impacts of the work </a:t>
            </a:r>
            <a:r>
              <a:rPr lang="en-US" sz="900" err="1"/>
              <a:t>programme</a:t>
            </a:r>
            <a:r>
              <a:rPr lang="en-US" sz="900"/>
              <a:t> destination.</a:t>
            </a:r>
            <a:endParaRPr lang="fr-FR" sz="900" b="0"/>
          </a:p>
          <a:p>
            <a:pPr>
              <a:defRPr/>
            </a:pPr>
            <a:r>
              <a:rPr kumimoji="0" lang="en-US" altLang="en-US" sz="900" b="0" i="0" u="none" strike="noStrike" kern="1200" cap="none" spc="0" normalizeH="0" baseline="0" noProof="0">
                <a:ln>
                  <a:noFill/>
                </a:ln>
                <a:solidFill>
                  <a:srgbClr val="FFFFFF"/>
                </a:solidFill>
                <a:effectLst/>
                <a:uLnTx/>
                <a:uFillTx/>
                <a:latin typeface="Arial"/>
                <a:ea typeface="+mn-ea"/>
                <a:cs typeface="+mn-cs"/>
              </a:rPr>
              <a:t>Results are the </a:t>
            </a:r>
            <a:r>
              <a:rPr kumimoji="0" lang="en-US" altLang="en-US" sz="900" b="1" i="0" u="none" strike="noStrike" kern="1200" cap="none" spc="0" normalizeH="0" baseline="0" noProof="0">
                <a:ln>
                  <a:noFill/>
                </a:ln>
                <a:solidFill>
                  <a:srgbClr val="FFFFFF"/>
                </a:solidFill>
                <a:effectLst/>
                <a:uLnTx/>
                <a:uFillTx/>
                <a:latin typeface="Arial"/>
                <a:ea typeface="+mn-ea"/>
                <a:cs typeface="+mn-cs"/>
              </a:rPr>
              <a:t>outputs generated during the project which can be used and create impact</a:t>
            </a:r>
            <a:r>
              <a:rPr kumimoji="0" lang="en-US" altLang="en-US" sz="900" b="0" i="0" u="none" strike="noStrike" kern="1200" cap="none" spc="0" normalizeH="0" baseline="0" noProof="0">
                <a:ln>
                  <a:noFill/>
                </a:ln>
                <a:solidFill>
                  <a:srgbClr val="FFFFFF"/>
                </a:solidFill>
                <a:effectLst/>
                <a:uLnTx/>
                <a:uFillTx/>
                <a:latin typeface="Arial"/>
                <a:ea typeface="+mn-ea"/>
                <a:cs typeface="+mn-cs"/>
              </a:rPr>
              <a:t>,</a:t>
            </a:r>
            <a:endParaRPr lang="en-GB" sz="900"/>
          </a:p>
          <a:p>
            <a:pPr marL="0" marR="0" lvl="0" indent="0" algn="l" defTabSz="914400">
              <a:lnSpc>
                <a:spcPct val="100000"/>
              </a:lnSpc>
              <a:spcBef>
                <a:spcPts val="0"/>
              </a:spcBef>
              <a:spcAft>
                <a:spcPts val="0"/>
              </a:spcAft>
              <a:buClrTx/>
              <a:buSzTx/>
              <a:buFontTx/>
              <a:buNone/>
              <a:tabLst/>
              <a:defRPr/>
            </a:pPr>
            <a:r>
              <a:rPr lang="en-GB" sz="900"/>
              <a:t>The </a:t>
            </a:r>
            <a:r>
              <a:rPr lang="en-GB" sz="900" b="1" err="1">
                <a:solidFill>
                  <a:schemeClr val="accent2"/>
                </a:solidFill>
              </a:rPr>
              <a:t>DoA</a:t>
            </a:r>
            <a:r>
              <a:rPr lang="en-GB" sz="900"/>
              <a:t> includes a narrative explaining how the </a:t>
            </a:r>
            <a:r>
              <a:rPr lang="en-GB" sz="900" b="1">
                <a:solidFill>
                  <a:schemeClr val="accent2"/>
                </a:solidFill>
              </a:rPr>
              <a:t>project’s results </a:t>
            </a:r>
            <a:r>
              <a:rPr lang="en-GB" sz="900"/>
              <a:t>are expected to make a difference in terms of </a:t>
            </a:r>
            <a:r>
              <a:rPr lang="en-GB" sz="900" b="1">
                <a:solidFill>
                  <a:schemeClr val="accent2"/>
                </a:solidFill>
              </a:rPr>
              <a:t>impact</a:t>
            </a:r>
            <a:r>
              <a:rPr lang="en-GB" sz="900"/>
              <a:t>, beyond the immediate scope and duration of the project. The narrative normally includes the following components:  </a:t>
            </a:r>
            <a:endParaRPr lang="en-GB" sz="900">
              <a:cs typeface="Calibri"/>
            </a:endParaRPr>
          </a:p>
          <a:p>
            <a:pPr marL="285750" indent="-285750">
              <a:spcAft>
                <a:spcPts val="600"/>
              </a:spcAft>
              <a:buFont typeface="Arial" panose="020B0604020202020204" pitchFamily="34" charset="0"/>
              <a:buChar char="•"/>
            </a:pPr>
            <a:r>
              <a:rPr lang="en-GB" sz="900"/>
              <a:t>The unique contribution that the project results would make towards (1) the </a:t>
            </a:r>
            <a:r>
              <a:rPr lang="en-GB" sz="900" b="1">
                <a:solidFill>
                  <a:schemeClr val="accent2"/>
                </a:solidFill>
              </a:rPr>
              <a:t>outcomes</a:t>
            </a:r>
            <a:r>
              <a:rPr lang="en-GB" sz="900"/>
              <a:t> expected in the topic, and (2) the </a:t>
            </a:r>
            <a:r>
              <a:rPr lang="en-GB" sz="900" b="1">
                <a:solidFill>
                  <a:schemeClr val="accent2"/>
                </a:solidFill>
              </a:rPr>
              <a:t>wider impacts</a:t>
            </a:r>
            <a:r>
              <a:rPr lang="en-GB" sz="900"/>
              <a:t>, in the longer term, expected in the respective destination to which the project was submitted.</a:t>
            </a:r>
          </a:p>
          <a:p>
            <a:pPr marL="285750" indent="-285750">
              <a:spcAft>
                <a:spcPts val="600"/>
              </a:spcAft>
              <a:buFont typeface="Arial" panose="020B0604020202020204" pitchFamily="34" charset="0"/>
              <a:buChar char="•"/>
            </a:pPr>
            <a:r>
              <a:rPr lang="en-GB" sz="900"/>
              <a:t>An indication of the </a:t>
            </a:r>
            <a:r>
              <a:rPr lang="en-GB" sz="900" b="1">
                <a:solidFill>
                  <a:schemeClr val="accent2"/>
                </a:solidFill>
              </a:rPr>
              <a:t>scale and significance </a:t>
            </a:r>
            <a:r>
              <a:rPr lang="en-GB" sz="900"/>
              <a:t>of the project’s contribution to the expected outcomes and impacts, should the project be successful.</a:t>
            </a:r>
          </a:p>
          <a:p>
            <a:pPr marL="285750" indent="-285750">
              <a:buFont typeface="Arial" panose="020B0604020202020204" pitchFamily="34" charset="0"/>
              <a:buChar char="•"/>
            </a:pPr>
            <a:r>
              <a:rPr lang="en-GB" sz="900" b="1">
                <a:solidFill>
                  <a:schemeClr val="accent2"/>
                </a:solidFill>
              </a:rPr>
              <a:t>Requirements and potential barriers </a:t>
            </a:r>
            <a:r>
              <a:rPr lang="en-GB" sz="900"/>
              <a:t>- arising from factors beyond the scope and duration of the project - that may determine whether the desired outcomes and impacts are achieved (e.g. other R&amp;I work within and beyond Horizon Europe; regulatory environment; targeted markets; user behaviour). </a:t>
            </a:r>
          </a:p>
          <a:p>
            <a:r>
              <a:rPr lang="en-GB" sz="900"/>
              <a:t>In the </a:t>
            </a:r>
            <a:r>
              <a:rPr lang="en-GB" sz="900" b="1">
                <a:solidFill>
                  <a:schemeClr val="accent2"/>
                </a:solidFill>
              </a:rPr>
              <a:t>periodic report </a:t>
            </a:r>
            <a:r>
              <a:rPr lang="en-GB" sz="900"/>
              <a:t>participants describe the </a:t>
            </a:r>
            <a:r>
              <a:rPr lang="en-GB" sz="900" b="1">
                <a:solidFill>
                  <a:schemeClr val="accent2"/>
                </a:solidFill>
              </a:rPr>
              <a:t>progress of the project towards delivering scientific impact</a:t>
            </a:r>
            <a:r>
              <a:rPr lang="en-GB" sz="900"/>
              <a:t>, based on its objectives and towards delivering impact in any of the following fields (if applicable): scientific, economic, societal or industrial production or processes. They also report on changes to the expected impacts presented in the </a:t>
            </a:r>
            <a:r>
              <a:rPr lang="en-GB" sz="900" err="1"/>
              <a:t>DoA</a:t>
            </a:r>
            <a:r>
              <a:rPr lang="en-GB" sz="900"/>
              <a:t> (if any) and the effects on the project/need for adaptations.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9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36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a:t>RESULTS</a:t>
            </a:r>
          </a:p>
          <a:p>
            <a:r>
              <a:rPr lang="en-US" sz="1200" b="0"/>
              <a:t>…know-how, innovative solutions,</a:t>
            </a:r>
            <a:r>
              <a:rPr lang="en-US"/>
              <a:t> </a:t>
            </a:r>
            <a:r>
              <a:rPr lang="en-US" sz="1200" b="0"/>
              <a:t>proof of feasibility, new business models, policy recommendations, guidelines, prototypes, demonstrators,</a:t>
            </a:r>
            <a:r>
              <a:rPr lang="en-US"/>
              <a:t> </a:t>
            </a:r>
            <a:endParaRPr lang="en-US" sz="1200" b="0">
              <a:cs typeface="Calibri"/>
            </a:endParaRPr>
          </a:p>
          <a:p>
            <a:r>
              <a:rPr lang="en-US" sz="1200" b="0"/>
              <a:t>databases and datasets, networks, etc.</a:t>
            </a:r>
            <a:r>
              <a:rPr lang="en-US"/>
              <a:t> </a:t>
            </a:r>
            <a:r>
              <a:rPr lang="en-US" sz="1200" b="0"/>
              <a:t>‘Intellectual Property’ may be protected by formal IPR</a:t>
            </a:r>
            <a:endParaRPr lang="en-US" sz="1200" b="0">
              <a:latin typeface="+mn-lt"/>
              <a:cs typeface="Calibri" panose="020F0502020204030204"/>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977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GB" dirty="0"/>
              <a:t>Communication, dissemination and exploitation activities are an integral part of Horizon projects to help maximise the impacts of EU research &amp; innovation funding </a:t>
            </a:r>
            <a:endParaRPr lang="en-GB" dirty="0">
              <a:ea typeface="Calibri" panose="020F0502020204030204"/>
              <a:cs typeface="Calibri" panose="020F0502020204030204"/>
            </a:endParaRPr>
          </a:p>
          <a:p>
            <a:pPr marL="171450" indent="-171450">
              <a:buFont typeface="Arial,Sans-Serif"/>
              <a:buChar char="•"/>
              <a:defRPr/>
            </a:pPr>
            <a:r>
              <a:rPr lang="en-GB" dirty="0"/>
              <a:t>D&amp;E plan is a mandatory deliverable </a:t>
            </a:r>
            <a:endParaRPr lang="en-GB" dirty="0">
              <a:cs typeface="Calibri"/>
            </a:endParaRPr>
          </a:p>
          <a:p>
            <a:pPr marL="171450" indent="-171450">
              <a:buFont typeface="Arial,Sans-Serif"/>
              <a:buChar char="•"/>
              <a:defRPr/>
            </a:pPr>
            <a:r>
              <a:rPr lang="en-GB" b="1" dirty="0">
                <a:cs typeface="Calibri"/>
              </a:rPr>
              <a:t>Note </a:t>
            </a:r>
            <a:r>
              <a:rPr lang="en-GB" dirty="0">
                <a:cs typeface="Calibri"/>
              </a:rPr>
              <a:t>that further rules will come on the use of X/Twitter by consortium and paid content –to be 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473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149382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monitoring usually covers 3 aspects: technical, financial and non-financial.</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47619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523773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specified on </a:t>
            </a:r>
            <a:endParaRPr lang="en-US" dirty="0"/>
          </a:p>
          <a:p>
            <a:r>
              <a:rPr lang="en-US" dirty="0">
                <a:hlinkClick r:id="rId3"/>
              </a:rPr>
              <a:t>Communicating your project — Acknowledgement of EU funding - Online Manual - Funding Tenders Opportunities (europa.eu)</a:t>
            </a:r>
            <a:endParaRPr lang="en-US" dirty="0">
              <a:ea typeface="Calibri"/>
              <a:cs typeface="Calibri"/>
            </a:endParaRPr>
          </a:p>
          <a:p>
            <a:pPr algn="just"/>
            <a:endParaRPr lang="en-US" b="1" dirty="0"/>
          </a:p>
          <a:p>
            <a:pPr algn="just"/>
            <a:r>
              <a:rPr lang="en-US" b="1" dirty="0"/>
              <a:t>Acknowledgement of EU funding</a:t>
            </a:r>
            <a:endParaRPr lang="en-US" b="1" dirty="0">
              <a:ea typeface="Calibri"/>
              <a:cs typeface="Calibri"/>
            </a:endParaRPr>
          </a:p>
          <a:p>
            <a:pPr marL="171450" indent="-171450" algn="just">
              <a:buFont typeface="Arial"/>
              <a:buChar char="•"/>
            </a:pPr>
            <a:r>
              <a:rPr lang="en-US" dirty="0"/>
              <a:t>Beneficiaries of EU funding must display the EU flag and funding statement ("Funded by the European Union" or "Co-funded by the European Union") in all their communication and dissemination activities and any infrastructure, equipment, vehicles, supplies or major result results funded by the grant.</a:t>
            </a:r>
            <a:endParaRPr lang="en-US" dirty="0">
              <a:ea typeface="Calibri" panose="020F0502020204030204"/>
              <a:cs typeface="Calibri" panose="020F0502020204030204"/>
            </a:endParaRPr>
          </a:p>
          <a:p>
            <a:pPr marL="171450" indent="-171450" algn="just">
              <a:buFont typeface="Arial"/>
              <a:buChar char="•"/>
            </a:pPr>
            <a:r>
              <a:rPr lang="en-US" dirty="0"/>
              <a:t>The EU flag and funding statement must be displayed in a way that is easily visible for the public and with sufficient prominence.</a:t>
            </a:r>
            <a:endParaRPr lang="en-US" dirty="0">
              <a:ea typeface="Calibri" panose="020F0502020204030204"/>
              <a:cs typeface="Calibri" panose="020F0502020204030204"/>
            </a:endParaRPr>
          </a:p>
          <a:p>
            <a:pPr marL="171450" indent="-171450" algn="just">
              <a:buFont typeface="Arial"/>
              <a:buChar char="•"/>
            </a:pPr>
            <a:r>
              <a:rPr lang="en-US" dirty="0"/>
              <a:t>EU funding must moreover be acknowledged in all types of </a:t>
            </a:r>
            <a:r>
              <a:rPr lang="en-US" b="1" dirty="0"/>
              <a:t>public outputs </a:t>
            </a:r>
            <a:r>
              <a:rPr lang="en-US" i="1" dirty="0"/>
              <a:t>(including patent applications, EU </a:t>
            </a:r>
            <a:r>
              <a:rPr lang="en-US" i="1" dirty="0" err="1"/>
              <a:t>standardisation</a:t>
            </a:r>
            <a:r>
              <a:rPr lang="en-US" i="1" dirty="0"/>
              <a:t> of results)</a:t>
            </a:r>
            <a:r>
              <a:rPr lang="en-US" dirty="0"/>
              <a:t>, media contacts and other public statements.</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9CF2995-AB43-4B7C-B8CD-9DC7C3692A9C}" type="slidenum">
              <a:rPr lang="en-GB" smtClean="0"/>
              <a:t>39</a:t>
            </a:fld>
            <a:endParaRPr lang="en-GB"/>
          </a:p>
        </p:txBody>
      </p:sp>
    </p:spTree>
    <p:extLst>
      <p:ext uri="{BB962C8B-B14F-4D97-AF65-F5344CB8AC3E}">
        <p14:creationId xmlns:p14="http://schemas.microsoft.com/office/powerpoint/2010/main" val="3564485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a:t>A first version of the ‘plan for the dissemination and exploitation including communication activities’ is included in the </a:t>
            </a:r>
            <a:r>
              <a:rPr lang="en-GB" err="1"/>
              <a:t>DoA</a:t>
            </a:r>
            <a:r>
              <a:rPr lang="en-GB"/>
              <a:t> (normally section 2.2). </a:t>
            </a:r>
          </a:p>
          <a:p>
            <a:pPr marL="342900" indent="-342900">
              <a:buFont typeface="Arial" panose="020B0604020202020204" pitchFamily="34" charset="0"/>
              <a:buChar char="•"/>
            </a:pPr>
            <a:r>
              <a:rPr lang="en-GB"/>
              <a:t>A more detailed ‘</a:t>
            </a:r>
            <a:r>
              <a:rPr lang="en-GB" b="1">
                <a:solidFill>
                  <a:schemeClr val="accent2"/>
                </a:solidFill>
              </a:rPr>
              <a:t>plan for dissemination and exploitation including communication activities</a:t>
            </a:r>
            <a:r>
              <a:rPr lang="en-GB"/>
              <a:t>’ must be provided as a mandatory project </a:t>
            </a:r>
            <a:r>
              <a:rPr lang="en-GB" b="1">
                <a:solidFill>
                  <a:schemeClr val="accent2"/>
                </a:solidFill>
              </a:rPr>
              <a:t>deliverable</a:t>
            </a:r>
            <a:r>
              <a:rPr lang="en-GB"/>
              <a:t> within 6 months after signature date. This plan shall be periodically updated in alignment with the project’s progress. </a:t>
            </a:r>
          </a:p>
          <a:p>
            <a:pPr marL="342900" indent="-342900">
              <a:buFont typeface="Arial" panose="020B0604020202020204" pitchFamily="34" charset="0"/>
              <a:buChar char="•"/>
            </a:pPr>
            <a:r>
              <a:rPr lang="en-GB"/>
              <a:t>In addition, participants must report all dissemination and communication activities (those mentioned in the </a:t>
            </a:r>
            <a:r>
              <a:rPr lang="en-GB" err="1"/>
              <a:t>DoA</a:t>
            </a:r>
            <a:r>
              <a:rPr lang="en-GB"/>
              <a:t> and new ones) carried out in the context of the project via the CRM (</a:t>
            </a:r>
            <a:r>
              <a:rPr lang="en-GB" b="1">
                <a:solidFill>
                  <a:schemeClr val="accent2"/>
                </a:solidFill>
              </a:rPr>
              <a:t>Dissemination activities and Communication activities </a:t>
            </a:r>
            <a:r>
              <a:rPr lang="en-GB"/>
              <a:t>sections respectively). In addition, they also need to report on the </a:t>
            </a:r>
            <a:r>
              <a:rPr lang="en-GB" b="1">
                <a:solidFill>
                  <a:schemeClr val="accent2"/>
                </a:solidFill>
              </a:rPr>
              <a:t>IPRs</a:t>
            </a:r>
            <a:r>
              <a:rPr lang="en-GB"/>
              <a:t> that result from the project (via the CRM IPR section).</a:t>
            </a:r>
          </a:p>
          <a:p>
            <a:pPr marL="342900" indent="-342900">
              <a:buFont typeface="Arial" panose="020B0604020202020204" pitchFamily="34" charset="0"/>
              <a:buChar char="•"/>
            </a:pPr>
            <a:endParaRPr lang="en-GB">
              <a:cs typeface="Calibri"/>
            </a:endParaRPr>
          </a:p>
          <a:p>
            <a:pPr marL="0" indent="0">
              <a:buFont typeface="Arial" panose="020B0604020202020204" pitchFamily="34" charset="0"/>
              <a:buNone/>
            </a:pPr>
            <a:r>
              <a:rPr lang="en-GB" b="1"/>
              <a:t>What we check:</a:t>
            </a:r>
            <a:endParaRPr lang="en-GB" b="1">
              <a:cs typeface="Calibri"/>
            </a:endParaRPr>
          </a:p>
          <a:p>
            <a:pPr marL="342900" indent="-342900">
              <a:spcAft>
                <a:spcPts val="600"/>
              </a:spcAft>
              <a:buFont typeface="Arial" panose="020B0604020202020204" pitchFamily="34" charset="0"/>
              <a:buChar char="•"/>
            </a:pPr>
            <a:r>
              <a:rPr lang="en-US" sz="1200"/>
              <a:t>Whether the participants have disseminated project results (foreground) and have communicated project activities and results as planned in the </a:t>
            </a:r>
            <a:r>
              <a:rPr lang="en-US" sz="1200" err="1"/>
              <a:t>DoA</a:t>
            </a:r>
            <a:r>
              <a:rPr lang="en-US" sz="1200"/>
              <a:t> (e.g. through publications, a page for the project on social media, press-releases, a website, video/film, etc.).</a:t>
            </a:r>
            <a:r>
              <a:rPr lang="en-US"/>
              <a:t> </a:t>
            </a:r>
            <a:endParaRPr lang="en-US" sz="1200">
              <a:cs typeface="Calibri"/>
            </a:endParaRPr>
          </a:p>
          <a:p>
            <a:pPr marL="342900" indent="-342900">
              <a:spcAft>
                <a:spcPts val="600"/>
              </a:spcAft>
              <a:buFont typeface="Arial" panose="020B0604020202020204" pitchFamily="34" charset="0"/>
              <a:buChar char="•"/>
            </a:pPr>
            <a:r>
              <a:rPr lang="en-US" sz="1200"/>
              <a:t>Whether they have included a reference to EU funding.</a:t>
            </a:r>
            <a:endParaRPr lang="en-US" sz="1200">
              <a:cs typeface="Calibri"/>
            </a:endParaRPr>
          </a:p>
          <a:p>
            <a:pPr marL="342900" indent="-342900">
              <a:spcAft>
                <a:spcPts val="600"/>
              </a:spcAft>
              <a:buFont typeface="Arial" panose="020B0604020202020204" pitchFamily="34" charset="0"/>
              <a:buChar char="•"/>
            </a:pPr>
            <a:r>
              <a:rPr lang="en-US" sz="1200"/>
              <a:t>Whether the plan for the exploitation and dissemination of the results has been updated and implemented as described in the </a:t>
            </a:r>
            <a:r>
              <a:rPr lang="en-US" sz="1200" err="1"/>
              <a:t>DoA</a:t>
            </a:r>
            <a:r>
              <a:rPr lang="en-US" sz="1200"/>
              <a:t>, in particular as regards intellectual property rights.</a:t>
            </a:r>
            <a:endParaRPr lang="en-US" sz="1200">
              <a:cs typeface="Calibri"/>
            </a:endParaRPr>
          </a:p>
          <a:p>
            <a:pPr marL="342900" indent="-342900">
              <a:spcAft>
                <a:spcPts val="600"/>
              </a:spcAft>
              <a:buFont typeface="Arial" panose="020B0604020202020204" pitchFamily="34" charset="0"/>
              <a:buChar char="•"/>
            </a:pPr>
            <a:r>
              <a:rPr lang="en-US" sz="1200"/>
              <a:t>The effectiveness of the measures planned.</a:t>
            </a:r>
            <a:endParaRPr lang="en-US" sz="1200">
              <a:cs typeface="Calibri"/>
            </a:endParaRPr>
          </a:p>
          <a:p>
            <a:pPr marL="342900" indent="-342900">
              <a:spcAft>
                <a:spcPts val="600"/>
              </a:spcAft>
              <a:buFont typeface="Arial" panose="020B0604020202020204" pitchFamily="34" charset="0"/>
              <a:buChar char="•"/>
            </a:pPr>
            <a:r>
              <a:rPr lang="en-US" sz="1200"/>
              <a:t>When the plan for exploitation and dissemination provides for exploitation primarily in non-associated third countries, whether the participants have explained how that exploitation is still in the EU interest and if it is acceptable.</a:t>
            </a:r>
            <a:endParaRPr lang="en-US" sz="1200">
              <a:cs typeface="Calibri"/>
            </a:endParaRPr>
          </a:p>
          <a:p>
            <a:pPr marL="342900" indent="-342900">
              <a:buFont typeface="Arial" panose="020B0604020202020204" pitchFamily="34" charset="0"/>
              <a:buChar char="•"/>
            </a:pPr>
            <a:endParaRPr lang="en-GB"/>
          </a:p>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420335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2211145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1339683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a:t>
            </a:r>
            <a:r>
              <a:rPr lang="en-GB" sz="1200" b="1" dirty="0">
                <a:solidFill>
                  <a:schemeClr val="accent2"/>
                </a:solidFill>
              </a:rPr>
              <a:t>Results table </a:t>
            </a:r>
            <a:r>
              <a:rPr lang="en-GB" sz="1200" dirty="0"/>
              <a:t>is the place where participants report on their results, focused on their content, for example </a:t>
            </a:r>
            <a:r>
              <a:rPr lang="en-GB" sz="1200" b="1" dirty="0">
                <a:solidFill>
                  <a:schemeClr val="accent2"/>
                </a:solidFill>
              </a:rPr>
              <a:t>discoveries and theories, products, services, methods </a:t>
            </a:r>
            <a:r>
              <a:rPr lang="en-GB" sz="1200" dirty="0"/>
              <a:t>etc. </a:t>
            </a:r>
          </a:p>
          <a:p>
            <a:r>
              <a:rPr lang="en-GB" sz="1200" dirty="0"/>
              <a:t>These results may also produce publications, intellectual property rights, datasets, software, algorithms, protocols etc. that are encoded in separate tables, i.e. Publications, Datasets, IPR, Standards, </a:t>
            </a:r>
            <a:r>
              <a:rPr lang="en-GB" sz="1200" b="1" dirty="0">
                <a:solidFill>
                  <a:schemeClr val="accent2"/>
                </a:solidFill>
              </a:rPr>
              <a:t>Other results </a:t>
            </a:r>
            <a:r>
              <a:rPr lang="en-GB" sz="1200" dirty="0"/>
              <a:t>(for </a:t>
            </a:r>
            <a:r>
              <a:rPr lang="en-GB" sz="1200" b="1" dirty="0">
                <a:solidFill>
                  <a:schemeClr val="accent2"/>
                </a:solidFill>
              </a:rPr>
              <a:t>Software, Workflows, Prototypes, Protocols</a:t>
            </a:r>
            <a:r>
              <a:rPr lang="en-GB" sz="1200" dirty="0"/>
              <a:t>), which are part of the ‘open science artefacts’, if relevant.</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43</a:t>
            </a:fld>
            <a:endParaRPr lang="en-GB"/>
          </a:p>
        </p:txBody>
      </p:sp>
    </p:spTree>
    <p:extLst>
      <p:ext uri="{BB962C8B-B14F-4D97-AF65-F5344CB8AC3E}">
        <p14:creationId xmlns:p14="http://schemas.microsoft.com/office/powerpoint/2010/main" val="3754355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44</a:t>
            </a:fld>
            <a:endParaRPr lang="en-GB"/>
          </a:p>
        </p:txBody>
      </p:sp>
    </p:spTree>
    <p:extLst>
      <p:ext uri="{BB962C8B-B14F-4D97-AF65-F5344CB8AC3E}">
        <p14:creationId xmlns:p14="http://schemas.microsoft.com/office/powerpoint/2010/main" val="2124476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45</a:t>
            </a:fld>
            <a:endParaRPr lang="en-GB"/>
          </a:p>
        </p:txBody>
      </p:sp>
    </p:spTree>
    <p:extLst>
      <p:ext uri="{BB962C8B-B14F-4D97-AF65-F5344CB8AC3E}">
        <p14:creationId xmlns:p14="http://schemas.microsoft.com/office/powerpoint/2010/main" val="369053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For associated partners: the coordinator should add the respective information (APs do not have access to our tools). Same for affiliated entities, it is the linked beneficiary that should provide the information. </a:t>
            </a:r>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46</a:t>
            </a:fld>
            <a:endParaRPr lang="en-GB"/>
          </a:p>
        </p:txBody>
      </p:sp>
    </p:spTree>
    <p:extLst>
      <p:ext uri="{BB962C8B-B14F-4D97-AF65-F5344CB8AC3E}">
        <p14:creationId xmlns:p14="http://schemas.microsoft.com/office/powerpoint/2010/main" val="619362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Horizon Europe Annotated Model Grant Agreement (Annex 5, section 2 -</a:t>
            </a:r>
            <a:r>
              <a:rPr lang="en-US" dirty="0" err="1"/>
              <a:t>pg</a:t>
            </a:r>
            <a:r>
              <a:rPr lang="en-US" dirty="0"/>
              <a:t> 154)</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47</a:t>
            </a:fld>
            <a:endParaRPr lang="en-GB"/>
          </a:p>
        </p:txBody>
      </p:sp>
    </p:spTree>
    <p:extLst>
      <p:ext uri="{BB962C8B-B14F-4D97-AF65-F5344CB8AC3E}">
        <p14:creationId xmlns:p14="http://schemas.microsoft.com/office/powerpoint/2010/main" val="1263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ea typeface="Calibri" panose="020F0502020204030204"/>
                <a:cs typeface="Calibri" panose="020F0502020204030204"/>
              </a:rPr>
              <a:t>Continuous reporting = activated at the start of the project and continuously open until the end of the period</a:t>
            </a:r>
          </a:p>
          <a:p>
            <a:endParaRPr lang="en-IE" dirty="0">
              <a:ea typeface="Calibri" panose="020F0502020204030204"/>
              <a:cs typeface="Calibri" panose="020F0502020204030204"/>
            </a:endParaRPr>
          </a:p>
          <a:p>
            <a:r>
              <a:rPr lang="en-IE" dirty="0">
                <a:ea typeface="Calibri" panose="020F0502020204030204"/>
                <a:cs typeface="Calibri" panose="020F0502020204030204"/>
              </a:rPr>
              <a:t>Periodic reporting = activated at the end of reporting periods</a:t>
            </a:r>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191118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48</a:t>
            </a:fld>
            <a:endParaRPr lang="en-GB"/>
          </a:p>
        </p:txBody>
      </p:sp>
    </p:spTree>
    <p:extLst>
      <p:ext uri="{BB962C8B-B14F-4D97-AF65-F5344CB8AC3E}">
        <p14:creationId xmlns:p14="http://schemas.microsoft.com/office/powerpoint/2010/main" val="2891836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t>Guidance to facilitate the implementation of targets to promote gender equality in research and innovation </a:t>
            </a:r>
          </a:p>
          <a:p>
            <a:pPr lvl="0"/>
            <a:r>
              <a:rPr lang="en-GB">
                <a:hlinkClick r:id="rId3"/>
              </a:rPr>
              <a:t>http://ec.europa.eu/research/swafs/pdf/pub_gender_equality/KI-07-17-199-EN-N.pdf</a:t>
            </a:r>
            <a:endParaRPr lang="en-GB"/>
          </a:p>
          <a:p>
            <a:pPr lvl="0"/>
            <a:r>
              <a:rPr lang="en-US"/>
              <a:t>European Charter &amp; Code for Researchers</a:t>
            </a:r>
          </a:p>
          <a:p>
            <a:pPr lvl="0"/>
            <a:r>
              <a:rPr lang="en-US">
                <a:hlinkClick r:id="rId4"/>
              </a:rPr>
              <a:t>https://euraxess.ec.europa.eu/jobs/charter</a:t>
            </a:r>
            <a:endParaRPr lang="en-US"/>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846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785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52</a:t>
            </a:fld>
            <a:endParaRPr lang="en-GB"/>
          </a:p>
        </p:txBody>
      </p:sp>
    </p:spTree>
    <p:extLst>
      <p:ext uri="{BB962C8B-B14F-4D97-AF65-F5344CB8AC3E}">
        <p14:creationId xmlns:p14="http://schemas.microsoft.com/office/powerpoint/2010/main" val="3557988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a:t>Policy briefings</a:t>
            </a:r>
            <a:r>
              <a:rPr lang="fr-BE"/>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Policy brief deliverable to be submitted at each reporting period. </a:t>
            </a:r>
            <a:r>
              <a:rPr lang="en-US" sz="1800" u="sng">
                <a:effectLst/>
                <a:latin typeface="Segoe UI" panose="020B0502040204020203" pitchFamily="34" charset="0"/>
              </a:rPr>
              <a:t>Templates</a:t>
            </a:r>
            <a:r>
              <a:rPr lang="en-US" sz="1800">
                <a:effectLst/>
                <a:latin typeface="Segoe UI" panose="020B0502040204020203" pitchFamily="34" charset="0"/>
              </a:rPr>
              <a:t> available for RIs and for EOSC – the PO will share them with you and provide some guidance.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Policy briefings should not be a summary of project achievements (we find them in periodic report!).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What happens: Policy briefs will be collected and </a:t>
            </a:r>
            <a:r>
              <a:rPr lang="en-US" sz="1800" err="1">
                <a:effectLst/>
                <a:latin typeface="Segoe UI" panose="020B0502040204020203" pitchFamily="34" charset="0"/>
              </a:rPr>
              <a:t>analysed</a:t>
            </a:r>
            <a:r>
              <a:rPr lang="en-US" sz="1800">
                <a:effectLst/>
                <a:latin typeface="Segoe UI" panose="020B0502040204020203" pitchFamily="34" charset="0"/>
              </a:rPr>
              <a:t> periodically by RTD colleagues. They are the first document to look at in case of specific requests.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Arial" panose="020B0604020202020204" pitchFamily="34" charset="0"/>
            </a:endParaRPr>
          </a:p>
          <a:p>
            <a:pPr marL="171450" indent="-171450">
              <a:buFont typeface="Arial" panose="020B0604020202020204" pitchFamily="34" charset="0"/>
              <a:buChar char="•"/>
            </a:pPr>
            <a:endParaRPr lang="fr-BE"/>
          </a:p>
        </p:txBody>
      </p:sp>
      <p:sp>
        <p:nvSpPr>
          <p:cNvPr id="4" name="Slide Number Placeholder 3"/>
          <p:cNvSpPr>
            <a:spLocks noGrp="1"/>
          </p:cNvSpPr>
          <p:nvPr>
            <p:ph type="sldNum" sz="quarter" idx="5"/>
          </p:nvPr>
        </p:nvSpPr>
        <p:spPr/>
        <p:txBody>
          <a:bodyPr/>
          <a:lstStyle/>
          <a:p>
            <a:fld id="{59CF2995-AB43-4B7C-B8CD-9DC7C3692A9C}" type="slidenum">
              <a:rPr lang="en-GB" smtClean="0"/>
              <a:t>53</a:t>
            </a:fld>
            <a:endParaRPr lang="en-GB"/>
          </a:p>
        </p:txBody>
      </p:sp>
    </p:spTree>
    <p:extLst>
      <p:ext uri="{BB962C8B-B14F-4D97-AF65-F5344CB8AC3E}">
        <p14:creationId xmlns:p14="http://schemas.microsoft.com/office/powerpoint/2010/main" val="2734532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54</a:t>
            </a:fld>
            <a:endParaRPr lang="en-GB"/>
          </a:p>
        </p:txBody>
      </p:sp>
    </p:spTree>
    <p:extLst>
      <p:ext uri="{BB962C8B-B14F-4D97-AF65-F5344CB8AC3E}">
        <p14:creationId xmlns:p14="http://schemas.microsoft.com/office/powerpoint/2010/main" val="3221770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ERA Policy Platform:</a:t>
            </a:r>
          </a:p>
          <a:p>
            <a:endParaRPr lang="fr-BE"/>
          </a:p>
          <a:p>
            <a:pPr marL="342900" lvl="0" indent="-342900" fontAlgn="ctr">
              <a:buSzPts val="1000"/>
              <a:buFont typeface="Symbol" panose="05050102010706020507" pitchFamily="18" charset="2"/>
              <a:buChar char=""/>
              <a:tabLst>
                <a:tab pos="457200" algn="l"/>
              </a:tabLst>
            </a:pPr>
            <a:r>
              <a:rPr lang="en-US" sz="1200">
                <a:solidFill>
                  <a:srgbClr val="1B3B51"/>
                </a:solidFill>
                <a:latin typeface="EC Square Sans Cond Pro" panose="020B0506040000020004" pitchFamily="34" charset="0"/>
                <a:ea typeface="Times New Roman" panose="02020603050405020304" pitchFamily="18" charset="0"/>
              </a:rPr>
              <a:t>P</a:t>
            </a:r>
            <a:r>
              <a:rPr lang="en-US" sz="1200">
                <a:solidFill>
                  <a:srgbClr val="1B3B51"/>
                </a:solidFill>
                <a:effectLst/>
                <a:latin typeface="EC Square Sans Cond Pro" panose="020B0506040000020004" pitchFamily="34" charset="0"/>
                <a:ea typeface="Times New Roman" panose="02020603050405020304" pitchFamily="18" charset="0"/>
              </a:rPr>
              <a:t>rovides up-to-date information about the </a:t>
            </a:r>
            <a:r>
              <a:rPr lang="en-US" sz="1200" b="1">
                <a:solidFill>
                  <a:srgbClr val="1B3B51"/>
                </a:solidFill>
                <a:effectLst/>
                <a:latin typeface="EC Square Sans Cond Pro" panose="020B0506040000020004" pitchFamily="34" charset="0"/>
                <a:ea typeface="Times New Roman" panose="02020603050405020304" pitchFamily="18" charset="0"/>
              </a:rPr>
              <a:t>state of implementation </a:t>
            </a:r>
            <a:r>
              <a:rPr lang="en-US" sz="1200">
                <a:solidFill>
                  <a:srgbClr val="1B3B51"/>
                </a:solidFill>
                <a:effectLst/>
                <a:latin typeface="EC Square Sans Cond Pro" panose="020B0506040000020004" pitchFamily="34" charset="0"/>
                <a:ea typeface="Times New Roman" panose="02020603050405020304" pitchFamily="18" charset="0"/>
              </a:rPr>
              <a:t>of the ERA Policy Agenda and its joint actions;</a:t>
            </a:r>
          </a:p>
          <a:p>
            <a:pPr marL="342900" lvl="0" indent="-342900" fontAlgn="ctr">
              <a:buSzPts val="1000"/>
              <a:buFont typeface="Symbol" panose="05050102010706020507" pitchFamily="18" charset="2"/>
              <a:buChar char=""/>
              <a:tabLst>
                <a:tab pos="457200" algn="l"/>
              </a:tabLst>
            </a:pPr>
            <a:r>
              <a:rPr lang="en-US" sz="1200">
                <a:solidFill>
                  <a:srgbClr val="1B3B51"/>
                </a:solidFill>
                <a:latin typeface="EC Square Sans Cond Pro" panose="020B0506040000020004" pitchFamily="34" charset="0"/>
                <a:ea typeface="Times New Roman" panose="02020603050405020304" pitchFamily="18" charset="0"/>
              </a:rPr>
              <a:t>G</a:t>
            </a:r>
            <a:r>
              <a:rPr lang="en-US" sz="1200">
                <a:solidFill>
                  <a:srgbClr val="1B3B51"/>
                </a:solidFill>
                <a:effectLst/>
                <a:latin typeface="EC Square Sans Cond Pro" panose="020B0506040000020004" pitchFamily="34" charset="0"/>
                <a:ea typeface="Times New Roman" panose="02020603050405020304" pitchFamily="18" charset="0"/>
              </a:rPr>
              <a:t>ives </a:t>
            </a:r>
            <a:r>
              <a:rPr lang="en-US" sz="1200" b="1">
                <a:solidFill>
                  <a:srgbClr val="1B3B51"/>
                </a:solidFill>
                <a:effectLst/>
                <a:latin typeface="EC Square Sans Cond Pro" panose="020B0506040000020004" pitchFamily="34" charset="0"/>
                <a:ea typeface="Times New Roman" panose="02020603050405020304" pitchFamily="18" charset="0"/>
              </a:rPr>
              <a:t>insights into EU-wide activities </a:t>
            </a:r>
            <a:r>
              <a:rPr lang="en-US" sz="1200">
                <a:solidFill>
                  <a:srgbClr val="1B3B51"/>
                </a:solidFill>
                <a:effectLst/>
                <a:latin typeface="EC Square Sans Cond Pro" panose="020B0506040000020004" pitchFamily="34" charset="0"/>
                <a:ea typeface="Times New Roman" panose="02020603050405020304" pitchFamily="18" charset="0"/>
              </a:rPr>
              <a:t>contributing to make progress on the ERA;</a:t>
            </a:r>
          </a:p>
          <a:p>
            <a:pPr marL="342900" lvl="0" indent="-342900" fontAlgn="ctr">
              <a:buSzPts val="1000"/>
              <a:buFont typeface="Symbol" panose="05050102010706020507" pitchFamily="18" charset="2"/>
              <a:buChar char=""/>
              <a:tabLst>
                <a:tab pos="457200" algn="l"/>
              </a:tabLst>
            </a:pPr>
            <a:r>
              <a:rPr lang="en-US" sz="1200">
                <a:solidFill>
                  <a:srgbClr val="1B3B51"/>
                </a:solidFill>
                <a:latin typeface="EC Square Sans Cond Pro" panose="020B0506040000020004" pitchFamily="34" charset="0"/>
                <a:ea typeface="Times New Roman" panose="02020603050405020304" pitchFamily="18" charset="0"/>
              </a:rPr>
              <a:t>F</a:t>
            </a:r>
            <a:r>
              <a:rPr lang="en-US" sz="1200">
                <a:solidFill>
                  <a:srgbClr val="1B3B51"/>
                </a:solidFill>
                <a:effectLst/>
                <a:latin typeface="EC Square Sans Cond Pro" panose="020B0506040000020004" pitchFamily="34" charset="0"/>
                <a:ea typeface="Times New Roman" panose="02020603050405020304" pitchFamily="18" charset="0"/>
              </a:rPr>
              <a:t>eatures all the elements of the ERA monitoring mechanism, including interactive graphs showing the progress on ERA priorities as reported in the </a:t>
            </a:r>
            <a:r>
              <a:rPr lang="en-US" sz="1200" b="1">
                <a:solidFill>
                  <a:srgbClr val="1B3B51"/>
                </a:solidFill>
                <a:effectLst/>
                <a:latin typeface="EC Square Sans Cond Pro" panose="020B0506040000020004" pitchFamily="34" charset="0"/>
                <a:ea typeface="Times New Roman" panose="02020603050405020304" pitchFamily="18" charset="0"/>
              </a:rPr>
              <a:t>ERA Scoreboard and the ERA Dashboard</a:t>
            </a:r>
            <a:r>
              <a:rPr lang="en-US" sz="1200">
                <a:solidFill>
                  <a:srgbClr val="1B3B51"/>
                </a:solidFill>
                <a:effectLst/>
                <a:latin typeface="EC Square Sans Cond Pro" panose="020B0506040000020004" pitchFamily="34" charset="0"/>
                <a:ea typeface="Times New Roman" panose="02020603050405020304" pitchFamily="18" charset="0"/>
              </a:rPr>
              <a:t>;</a:t>
            </a:r>
          </a:p>
          <a:p>
            <a:pPr marL="342900" lvl="0" indent="-342900" fontAlgn="ctr">
              <a:buSzPts val="1000"/>
              <a:buFont typeface="Symbol" panose="05050102010706020507" pitchFamily="18" charset="2"/>
              <a:buChar char=""/>
              <a:tabLst>
                <a:tab pos="457200" algn="l"/>
              </a:tabLst>
            </a:pPr>
            <a:r>
              <a:rPr lang="en-US" sz="1200">
                <a:solidFill>
                  <a:srgbClr val="1B3B51"/>
                </a:solidFill>
                <a:latin typeface="EC Square Sans Cond Pro" panose="020B0506040000020004" pitchFamily="34" charset="0"/>
                <a:ea typeface="Times New Roman" panose="02020603050405020304" pitchFamily="18" charset="0"/>
              </a:rPr>
              <a:t>O</a:t>
            </a:r>
            <a:r>
              <a:rPr lang="en-US" sz="1200">
                <a:solidFill>
                  <a:srgbClr val="1B3B51"/>
                </a:solidFill>
                <a:effectLst/>
                <a:latin typeface="EC Square Sans Cond Pro" panose="020B0506040000020004" pitchFamily="34" charset="0"/>
                <a:ea typeface="Times New Roman" panose="02020603050405020304" pitchFamily="18" charset="0"/>
              </a:rPr>
              <a:t>ffers a repository of key </a:t>
            </a:r>
            <a:r>
              <a:rPr lang="en-US" sz="1200" b="1">
                <a:solidFill>
                  <a:srgbClr val="1B3B51"/>
                </a:solidFill>
                <a:effectLst/>
                <a:latin typeface="EC Square Sans Cond Pro" panose="020B0506040000020004" pitchFamily="34" charset="0"/>
                <a:ea typeface="Times New Roman" panose="02020603050405020304" pitchFamily="18" charset="0"/>
              </a:rPr>
              <a:t>ERA-related documents and reports </a:t>
            </a:r>
            <a:r>
              <a:rPr lang="en-US" sz="1200">
                <a:solidFill>
                  <a:srgbClr val="1B3B51"/>
                </a:solidFill>
                <a:effectLst/>
                <a:latin typeface="EC Square Sans Cond Pro" panose="020B0506040000020004" pitchFamily="34" charset="0"/>
                <a:ea typeface="Times New Roman" panose="02020603050405020304" pitchFamily="18" charset="0"/>
              </a:rPr>
              <a:t>available to the public;</a:t>
            </a:r>
          </a:p>
          <a:p>
            <a:pPr marL="342900" lvl="0" indent="-342900" fontAlgn="ctr">
              <a:buSzPts val="1000"/>
              <a:buFont typeface="Symbol" panose="05050102010706020507" pitchFamily="18" charset="2"/>
              <a:buChar char=""/>
              <a:tabLst>
                <a:tab pos="457200" algn="l"/>
              </a:tabLst>
            </a:pPr>
            <a:r>
              <a:rPr lang="en-US" sz="1200">
                <a:solidFill>
                  <a:srgbClr val="1B3B51"/>
                </a:solidFill>
                <a:latin typeface="EC Square Sans Cond Pro" panose="020B0506040000020004" pitchFamily="34" charset="0"/>
                <a:ea typeface="Times New Roman" panose="02020603050405020304" pitchFamily="18" charset="0"/>
              </a:rPr>
              <a:t>S</a:t>
            </a:r>
            <a:r>
              <a:rPr lang="en-US" sz="1200">
                <a:solidFill>
                  <a:srgbClr val="1B3B51"/>
                </a:solidFill>
                <a:effectLst/>
                <a:latin typeface="EC Square Sans Cond Pro" panose="020B0506040000020004" pitchFamily="34" charset="0"/>
                <a:ea typeface="Times New Roman" panose="02020603050405020304" pitchFamily="18" charset="0"/>
              </a:rPr>
              <a:t>erves as a central space for </a:t>
            </a:r>
            <a:r>
              <a:rPr lang="en-US" sz="1200" b="1">
                <a:solidFill>
                  <a:srgbClr val="1B3B51"/>
                </a:solidFill>
                <a:effectLst/>
                <a:latin typeface="EC Square Sans Cond Pro" panose="020B0506040000020004" pitchFamily="34" charset="0"/>
                <a:ea typeface="Times New Roman" panose="02020603050405020304" pitchFamily="18" charset="0"/>
              </a:rPr>
              <a:t>communicating between all actors </a:t>
            </a:r>
            <a:r>
              <a:rPr lang="en-US" sz="1200">
                <a:solidFill>
                  <a:srgbClr val="1B3B51"/>
                </a:solidFill>
                <a:effectLst/>
                <a:latin typeface="EC Square Sans Cond Pro" panose="020B0506040000020004" pitchFamily="34" charset="0"/>
                <a:ea typeface="Times New Roman" panose="02020603050405020304" pitchFamily="18" charset="0"/>
              </a:rPr>
              <a:t>interested in advancing the ERA objectives.</a:t>
            </a:r>
          </a:p>
          <a:p>
            <a:pPr marL="342900" lvl="0" indent="-342900" fontAlgn="ctr">
              <a:buSzPts val="1000"/>
              <a:buFont typeface="Symbol" panose="05050102010706020507" pitchFamily="18" charset="2"/>
              <a:buChar char=""/>
              <a:tabLst>
                <a:tab pos="457200" algn="l"/>
              </a:tabLst>
            </a:pPr>
            <a:r>
              <a:rPr lang="en-US" sz="1200">
                <a:solidFill>
                  <a:srgbClr val="1B3B51"/>
                </a:solidFill>
                <a:effectLst/>
                <a:latin typeface="EC Square Sans Cond Pro" panose="020B0506040000020004" pitchFamily="34" charset="0"/>
                <a:ea typeface="Times New Roman" panose="02020603050405020304" pitchFamily="18" charset="0"/>
              </a:rPr>
              <a:t>Covers Action 8 on Research Infrastructure</a:t>
            </a:r>
          </a:p>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577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solidFill>
                  <a:srgbClr val="26324B"/>
                </a:solidFill>
                <a:latin typeface="arial" panose="020B0604020202020204" pitchFamily="34" charset="0"/>
              </a:rPr>
              <a:t>eTranslation</a:t>
            </a:r>
            <a:r>
              <a:rPr lang="en-US">
                <a:solidFill>
                  <a:srgbClr val="26324B"/>
                </a:solidFill>
                <a:latin typeface="arial" panose="020B0604020202020204" pitchFamily="34" charset="0"/>
              </a:rPr>
              <a:t> is a free web-based tool that allows you to translate online from and into any official EU language and other languages.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a:solidFill>
                  <a:schemeClr val="tx2"/>
                </a:solidFill>
                <a:latin typeface="+mn-lt"/>
              </a:rPr>
              <a:t>Prior registration required. </a:t>
            </a:r>
            <a:endParaRPr lang="en-US" b="0" i="0">
              <a:solidFill>
                <a:srgbClr val="26324B"/>
              </a:solidFill>
              <a:effectLst/>
              <a:latin typeface="arial" panose="020B0604020202020204" pitchFamily="34" charset="0"/>
            </a:endParaRPr>
          </a:p>
          <a:p>
            <a:pPr marL="171450" indent="-171450">
              <a:buFont typeface="Arial" panose="020B0604020202020204" pitchFamily="34" charset="0"/>
              <a:buChar char="•"/>
            </a:pPr>
            <a:r>
              <a:rPr lang="en-US" b="0" i="0">
                <a:solidFill>
                  <a:srgbClr val="26324B"/>
                </a:solidFill>
                <a:effectLst/>
                <a:latin typeface="arial" panose="020B0604020202020204" pitchFamily="34" charset="0"/>
              </a:rPr>
              <a:t>Free of use for EU institutions, public administrations, universities, EU freelance translators, SMEs, European NGOs and projects financed by the </a:t>
            </a:r>
            <a:r>
              <a:rPr lang="en-US" b="0" i="0" u="sng">
                <a:effectLst/>
                <a:latin typeface="arial" panose="020B0604020202020204" pitchFamily="34" charset="0"/>
                <a:hlinkClick r:id="rId3"/>
              </a:rPr>
              <a:t>Digital Europe </a:t>
            </a:r>
            <a:r>
              <a:rPr lang="en-US" b="0" i="0" u="sng" err="1">
                <a:effectLst/>
                <a:latin typeface="arial" panose="020B0604020202020204" pitchFamily="34" charset="0"/>
                <a:hlinkClick r:id="rId3"/>
              </a:rPr>
              <a:t>Programme</a:t>
            </a:r>
            <a:r>
              <a:rPr lang="en-US" b="0" i="0">
                <a:solidFill>
                  <a:srgbClr val="26324B"/>
                </a:solidFill>
                <a:effectLst/>
                <a:latin typeface="arial" panose="020B0604020202020204" pitchFamily="34" charset="0"/>
              </a:rPr>
              <a:t>, located in an EU country, Iceland, Norway, Liechtenstein or Ukraine. </a:t>
            </a:r>
          </a:p>
          <a:p>
            <a:pPr marL="171450" indent="-171450">
              <a:buFont typeface="Arial" panose="020B0604020202020204" pitchFamily="34" charset="0"/>
              <a:buChar char="•"/>
            </a:pPr>
            <a:r>
              <a:rPr lang="en-US" b="0" i="0">
                <a:solidFill>
                  <a:srgbClr val="26324B"/>
                </a:solidFill>
                <a:effectLst/>
                <a:latin typeface="arial" panose="020B0604020202020204" pitchFamily="34" charset="0"/>
              </a:rPr>
              <a:t>It </a:t>
            </a:r>
            <a:r>
              <a:rPr lang="en-US">
                <a:latin typeface="arial" panose="020B0604020202020204" pitchFamily="34" charset="0"/>
              </a:rPr>
              <a:t>produces raw machine translations. Use it to get the gist of a text or as the starting point for a human-quality translation. If you need a perfectly accurate, high-quality translation, the text still needs to be revised by a skilled professional translator.</a:t>
            </a:r>
          </a:p>
          <a:p>
            <a:pPr marL="171450" indent="-171450">
              <a:buFont typeface="Arial" panose="020B0604020202020204" pitchFamily="34" charset="0"/>
              <a:buChar char="•"/>
            </a:pPr>
            <a:r>
              <a:rPr lang="en-US">
                <a:latin typeface="arial" panose="020B0604020202020204" pitchFamily="34" charset="0"/>
              </a:rPr>
              <a:t>Projects can use it to translate their document(s), such as project deliverables, prior to an upload on the Grant Management System or CORDIS.</a:t>
            </a:r>
          </a:p>
          <a:p>
            <a:pPr marL="171450" indent="-171450">
              <a:buFont typeface="Arial" panose="020B0604020202020204" pitchFamily="34" charset="0"/>
              <a:buChar char="•"/>
            </a:pPr>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326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59</a:t>
            </a:fld>
            <a:endParaRPr lang="en-GB"/>
          </a:p>
        </p:txBody>
      </p:sp>
    </p:spTree>
    <p:extLst>
      <p:ext uri="{BB962C8B-B14F-4D97-AF65-F5344CB8AC3E}">
        <p14:creationId xmlns:p14="http://schemas.microsoft.com/office/powerpoint/2010/main" val="1309994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61</a:t>
            </a:fld>
            <a:endParaRPr lang="en-GB"/>
          </a:p>
        </p:txBody>
      </p:sp>
    </p:spTree>
    <p:extLst>
      <p:ext uri="{BB962C8B-B14F-4D97-AF65-F5344CB8AC3E}">
        <p14:creationId xmlns:p14="http://schemas.microsoft.com/office/powerpoint/2010/main" val="30164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772533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62</a:t>
            </a:fld>
            <a:endParaRPr lang="en-GB"/>
          </a:p>
        </p:txBody>
      </p:sp>
    </p:spTree>
    <p:extLst>
      <p:ext uri="{BB962C8B-B14F-4D97-AF65-F5344CB8AC3E}">
        <p14:creationId xmlns:p14="http://schemas.microsoft.com/office/powerpoint/2010/main" val="3401432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63</a:t>
            </a:fld>
            <a:endParaRPr lang="en-GB"/>
          </a:p>
        </p:txBody>
      </p:sp>
    </p:spTree>
    <p:extLst>
      <p:ext uri="{BB962C8B-B14F-4D97-AF65-F5344CB8AC3E}">
        <p14:creationId xmlns:p14="http://schemas.microsoft.com/office/powerpoint/2010/main" val="78790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err="1"/>
              <a:t>Proper</a:t>
            </a:r>
            <a:r>
              <a:rPr lang="fr-BE"/>
              <a:t> </a:t>
            </a:r>
            <a:r>
              <a:rPr lang="fr-BE" err="1"/>
              <a:t>Research</a:t>
            </a:r>
            <a:r>
              <a:rPr lang="fr-BE"/>
              <a:t> Data Management (RDM) </a:t>
            </a:r>
            <a:r>
              <a:rPr lang="fr-BE" err="1"/>
              <a:t>is</a:t>
            </a:r>
            <a:r>
              <a:rPr lang="fr-BE"/>
              <a:t> </a:t>
            </a:r>
            <a:r>
              <a:rPr lang="fr-BE" err="1"/>
              <a:t>mandatory</a:t>
            </a:r>
            <a:r>
              <a:rPr lang="fr-BE" b="1"/>
              <a:t> for </a:t>
            </a:r>
            <a:r>
              <a:rPr lang="fr-BE" b="1" err="1"/>
              <a:t>any</a:t>
            </a:r>
            <a:r>
              <a:rPr lang="fr-BE" b="1"/>
              <a:t> Horizon Europe </a:t>
            </a:r>
            <a:r>
              <a:rPr lang="fr-BE" b="1" err="1"/>
              <a:t>project</a:t>
            </a:r>
            <a:r>
              <a:rPr lang="fr-BE" b="1"/>
              <a:t> </a:t>
            </a:r>
            <a:r>
              <a:rPr lang="fr-BE" b="1" err="1"/>
              <a:t>generating</a:t>
            </a:r>
            <a:r>
              <a:rPr lang="fr-BE" b="1"/>
              <a:t> or </a:t>
            </a:r>
            <a:r>
              <a:rPr lang="fr-BE" b="1" err="1"/>
              <a:t>reusing</a:t>
            </a:r>
            <a:r>
              <a:rPr lang="fr-BE" b="1"/>
              <a:t> </a:t>
            </a:r>
            <a:r>
              <a:rPr lang="fr-BE" b="1" err="1"/>
              <a:t>research</a:t>
            </a:r>
            <a:r>
              <a:rPr lang="fr-BE" b="1"/>
              <a:t> data</a:t>
            </a:r>
            <a:r>
              <a:rPr lang="fr-BE"/>
              <a:t>, as a key part of Horizon </a:t>
            </a:r>
            <a:r>
              <a:rPr lang="fr-BE" err="1"/>
              <a:t>Europe's</a:t>
            </a:r>
            <a:r>
              <a:rPr lang="fr-BE"/>
              <a:t> open science </a:t>
            </a:r>
            <a:r>
              <a:rPr lang="fr-BE" err="1"/>
              <a:t>requirements</a:t>
            </a:r>
            <a:r>
              <a:rPr lang="fr-BE"/>
              <a:t>.</a:t>
            </a:r>
          </a:p>
          <a:p>
            <a:endParaRPr lang="fr-BE">
              <a:cs typeface="Calibri"/>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64</a:t>
            </a:fld>
            <a:endParaRPr lang="en-GB"/>
          </a:p>
        </p:txBody>
      </p:sp>
    </p:spTree>
    <p:extLst>
      <p:ext uri="{BB962C8B-B14F-4D97-AF65-F5344CB8AC3E}">
        <p14:creationId xmlns:p14="http://schemas.microsoft.com/office/powerpoint/2010/main" val="2560200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66</a:t>
            </a:fld>
            <a:endParaRPr lang="en-GB"/>
          </a:p>
        </p:txBody>
      </p:sp>
    </p:spTree>
    <p:extLst>
      <p:ext uri="{BB962C8B-B14F-4D97-AF65-F5344CB8AC3E}">
        <p14:creationId xmlns:p14="http://schemas.microsoft.com/office/powerpoint/2010/main" val="1587570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Update/add/delete parts of the</a:t>
            </a:r>
            <a:r>
              <a:rPr lang="en-IE" baseline="0"/>
              <a:t> copy right notice where appropriate.</a:t>
            </a:r>
          </a:p>
          <a:p>
            <a:r>
              <a:rPr lang="en-IE" baseline="0"/>
              <a:t>More information: </a:t>
            </a:r>
            <a:r>
              <a:rPr lang="en-GB">
                <a:hlinkClick r:id="rId3"/>
              </a:rPr>
              <a:t>https://myintracomm.ec.europa.eu/corp/intellectual-property/Documents/2019_Reuse-guidelines%28CC-BY%29.pdf</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67</a:t>
            </a:fld>
            <a:endParaRPr lang="en-GB"/>
          </a:p>
        </p:txBody>
      </p:sp>
    </p:spTree>
    <p:extLst>
      <p:ext uri="{BB962C8B-B14F-4D97-AF65-F5344CB8AC3E}">
        <p14:creationId xmlns:p14="http://schemas.microsoft.com/office/powerpoint/2010/main" val="170106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D044AA-7285-4F40-BD9B-D1AFE4EA297A}" type="slidenum">
              <a:rPr lang="en-GB" altLang="en-US" smtClean="0"/>
              <a:pPr/>
              <a:t>8</a:t>
            </a:fld>
            <a:endParaRPr lang="en-GB" altLang="en-US"/>
          </a:p>
        </p:txBody>
      </p:sp>
    </p:spTree>
    <p:extLst>
      <p:ext uri="{BB962C8B-B14F-4D97-AF65-F5344CB8AC3E}">
        <p14:creationId xmlns:p14="http://schemas.microsoft.com/office/powerpoint/2010/main" val="401090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914400">
              <a:lnSpc>
                <a:spcPct val="100000"/>
              </a:lnSpc>
              <a:spcBef>
                <a:spcPts val="0"/>
              </a:spcBef>
              <a:spcAft>
                <a:spcPts val="0"/>
              </a:spcAft>
            </a:pPr>
            <a:r>
              <a:rPr lang="en-GB" altLang="en-US" sz="1400" i="0" dirty="0">
                <a:solidFill>
                  <a:srgbClr val="002060"/>
                </a:solidFill>
                <a:cs typeface="Calibri"/>
              </a:rPr>
              <a:t>* </a:t>
            </a:r>
            <a:r>
              <a:rPr lang="en-GB" altLang="en-US" sz="1200" i="0" dirty="0">
                <a:solidFill>
                  <a:srgbClr val="002060"/>
                </a:solidFill>
                <a:cs typeface="Calibri"/>
              </a:rPr>
              <a:t>What was done and achieved?</a:t>
            </a:r>
          </a:p>
          <a:p>
            <a:pPr marL="0" lvl="0" indent="0" algn="l" defTabSz="914400">
              <a:lnSpc>
                <a:spcPct val="100000"/>
              </a:lnSpc>
              <a:spcBef>
                <a:spcPts val="0"/>
              </a:spcBef>
              <a:spcAft>
                <a:spcPts val="0"/>
              </a:spcAft>
            </a:pPr>
            <a:r>
              <a:rPr lang="en-GB" altLang="en-US" sz="1200" i="0" dirty="0">
                <a:solidFill>
                  <a:srgbClr val="002060"/>
                </a:solidFill>
                <a:cs typeface="Calibri"/>
              </a:rPr>
              <a:t>* Which problems were encountered?</a:t>
            </a:r>
          </a:p>
          <a:p>
            <a:pPr marL="0" lvl="0" indent="0" algn="l" defTabSz="914400">
              <a:lnSpc>
                <a:spcPct val="100000"/>
              </a:lnSpc>
              <a:spcBef>
                <a:spcPts val="0"/>
              </a:spcBef>
              <a:spcAft>
                <a:spcPts val="0"/>
              </a:spcAft>
            </a:pPr>
            <a:r>
              <a:rPr lang="en-GB" altLang="en-US" sz="1200" i="0" dirty="0">
                <a:solidFill>
                  <a:srgbClr val="002060"/>
                </a:solidFill>
                <a:cs typeface="Calibri"/>
              </a:rPr>
              <a:t>* How can progress so far be assessed?</a:t>
            </a:r>
          </a:p>
          <a:p>
            <a:pPr marL="0" lvl="0" indent="0" algn="l" defTabSz="914400">
              <a:lnSpc>
                <a:spcPct val="100000"/>
              </a:lnSpc>
              <a:spcBef>
                <a:spcPts val="0"/>
              </a:spcBef>
              <a:spcAft>
                <a:spcPts val="0"/>
              </a:spcAft>
            </a:pPr>
            <a:r>
              <a:rPr lang="en-GB" altLang="en-US" sz="1200" i="0" dirty="0">
                <a:solidFill>
                  <a:srgbClr val="002060"/>
                </a:solidFill>
                <a:cs typeface="Calibri"/>
              </a:rPr>
              <a:t>* Were there any deviations or corrective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Periodic Reporting Module – Steps</a:t>
            </a:r>
          </a:p>
          <a:p>
            <a:endParaRPr lang="en-IE" dirty="0"/>
          </a:p>
          <a:p>
            <a:pPr marL="447675" marR="0" lvl="0" indent="-342900" algn="just" defTabSz="914400" rtl="0" eaLnBrk="1" fontAlgn="auto" latinLnBrk="0" hangingPunct="1">
              <a:lnSpc>
                <a:spcPct val="100000"/>
              </a:lnSpc>
              <a:spcBef>
                <a:spcPts val="1800"/>
              </a:spcBef>
              <a:buClr>
                <a:srgbClr val="931680"/>
              </a:buClr>
              <a:buSzTx/>
              <a:buFont typeface="+mj-lt"/>
              <a:buAutoNum type="arabicPeriod"/>
              <a:tabLst/>
              <a:defRPr/>
            </a:pPr>
            <a:r>
              <a:rPr kumimoji="0" lang="en-US" sz="2000" i="0" u="none" strike="noStrike" kern="1200" cap="none" spc="0" normalizeH="0" baseline="0" noProof="0" dirty="0">
                <a:ln>
                  <a:noFill/>
                </a:ln>
                <a:solidFill>
                  <a:schemeClr val="accent2"/>
                </a:solidFill>
                <a:effectLst/>
                <a:uLnTx/>
                <a:uFillTx/>
                <a:latin typeface="Arial"/>
                <a:ea typeface="+mn-ea"/>
                <a:cs typeface="+mn-cs"/>
              </a:rPr>
              <a:t>Notification</a:t>
            </a:r>
            <a:r>
              <a:rPr kumimoji="0" lang="en-US" sz="2000" b="0" i="0" u="none" strike="noStrike" kern="1200" cap="none" spc="0" normalizeH="0" baseline="0" noProof="0" dirty="0">
                <a:ln>
                  <a:noFill/>
                </a:ln>
                <a:solidFill>
                  <a:srgbClr val="4D4D4D"/>
                </a:solidFill>
                <a:effectLst/>
                <a:uLnTx/>
                <a:uFillTx/>
                <a:latin typeface="Arial"/>
                <a:ea typeface="+mn-ea"/>
                <a:cs typeface="+mn-cs"/>
              </a:rPr>
              <a:t>: all beneficiaries receive a notification</a:t>
            </a:r>
          </a:p>
          <a:p>
            <a:pPr marL="447675" marR="0" lvl="0" indent="-342900" algn="just" defTabSz="914400" rtl="0" eaLnBrk="1" fontAlgn="auto" latinLnBrk="0" hangingPunct="1">
              <a:lnSpc>
                <a:spcPct val="100000"/>
              </a:lnSpc>
              <a:spcBef>
                <a:spcPts val="1800"/>
              </a:spcBef>
              <a:buClr>
                <a:srgbClr val="931680"/>
              </a:buClr>
              <a:buSzTx/>
              <a:buFont typeface="+mj-lt"/>
              <a:buAutoNum type="arabicPeriod"/>
              <a:tabLst/>
              <a:defRPr/>
            </a:pPr>
            <a:r>
              <a:rPr kumimoji="0" lang="en-US" sz="2000" i="0" u="none" strike="noStrike" kern="1200" cap="none" spc="0" normalizeH="0" baseline="0" noProof="0" dirty="0">
                <a:ln>
                  <a:noFill/>
                </a:ln>
                <a:solidFill>
                  <a:schemeClr val="accent2"/>
                </a:solidFill>
                <a:effectLst/>
                <a:uLnTx/>
                <a:uFillTx/>
                <a:latin typeface="Arial"/>
                <a:ea typeface="+mn-ea"/>
                <a:cs typeface="+mn-cs"/>
              </a:rPr>
              <a:t>All</a:t>
            </a:r>
            <a:r>
              <a:rPr kumimoji="0" lang="en-US" sz="2000" b="0" i="0" u="none" strike="noStrike" kern="1200" cap="none" spc="0" normalizeH="0" baseline="0" noProof="0" dirty="0">
                <a:ln>
                  <a:noFill/>
                </a:ln>
                <a:solidFill>
                  <a:srgbClr val="4D4D4D"/>
                </a:solidFill>
                <a:effectLst/>
                <a:uLnTx/>
                <a:uFillTx/>
                <a:latin typeface="Arial"/>
                <a:ea typeface="+mn-ea"/>
                <a:cs typeface="+mn-cs"/>
              </a:rPr>
              <a:t> </a:t>
            </a:r>
            <a:r>
              <a:rPr kumimoji="0" lang="en-US" sz="2000" i="0" u="none" strike="noStrike" kern="1200" cap="none" spc="0" normalizeH="0" baseline="0" noProof="0" dirty="0">
                <a:ln>
                  <a:noFill/>
                </a:ln>
                <a:solidFill>
                  <a:schemeClr val="accent2"/>
                </a:solidFill>
                <a:effectLst/>
                <a:uLnTx/>
                <a:uFillTx/>
                <a:latin typeface="Arial"/>
                <a:ea typeface="+mn-ea"/>
                <a:cs typeface="+mn-cs"/>
              </a:rPr>
              <a:t>beneficiaries</a:t>
            </a:r>
            <a:r>
              <a:rPr kumimoji="0" lang="en-US" sz="2000" b="0" i="0" u="none" strike="noStrike" kern="1200" cap="none" spc="0" normalizeH="0" baseline="0" noProof="0" dirty="0">
                <a:ln>
                  <a:noFill/>
                </a:ln>
                <a:solidFill>
                  <a:srgbClr val="4D4D4D"/>
                </a:solidFill>
                <a:effectLst/>
                <a:uLnTx/>
                <a:uFillTx/>
                <a:latin typeface="Arial"/>
                <a:ea typeface="+mn-ea"/>
                <a:cs typeface="+mn-cs"/>
              </a:rPr>
              <a:t> </a:t>
            </a:r>
          </a:p>
          <a:p>
            <a:pPr marL="1076325" lvl="2" indent="-361950" algn="just">
              <a:spcBef>
                <a:spcPts val="1200"/>
              </a:spcBef>
              <a:buClr>
                <a:srgbClr val="931680"/>
              </a:buClr>
              <a:buFont typeface="Arial" panose="020B0604020202020204" pitchFamily="34" charset="0"/>
              <a:buChar char="•"/>
              <a:defRPr/>
            </a:pPr>
            <a:r>
              <a:rPr kumimoji="0" lang="en-US" b="0" i="0" u="none" strike="noStrike" kern="1200" cap="none" spc="0" normalizeH="0" baseline="0" noProof="0" dirty="0">
                <a:ln>
                  <a:noFill/>
                </a:ln>
                <a:solidFill>
                  <a:srgbClr val="4D4D4D"/>
                </a:solidFill>
                <a:effectLst/>
                <a:uLnTx/>
                <a:uFillTx/>
                <a:latin typeface="Arial"/>
                <a:ea typeface="+mn-ea"/>
                <a:cs typeface="+mn-cs"/>
              </a:rPr>
              <a:t>contribute to the Technical Part of the Periodic Report </a:t>
            </a:r>
          </a:p>
          <a:p>
            <a:pPr marL="1076325" lvl="2" indent="-361950" algn="just">
              <a:spcBef>
                <a:spcPts val="1200"/>
              </a:spcBef>
              <a:buClr>
                <a:srgbClr val="931680"/>
              </a:buClr>
              <a:buFont typeface="Arial" panose="020B0604020202020204" pitchFamily="34" charset="0"/>
              <a:buChar char="•"/>
              <a:defRPr/>
            </a:pPr>
            <a:r>
              <a:rPr kumimoji="0" lang="en-US" b="0" i="0" u="none" strike="noStrike" kern="1200" cap="none" spc="0" normalizeH="0" baseline="0" noProof="0" dirty="0">
                <a:ln>
                  <a:noFill/>
                </a:ln>
                <a:solidFill>
                  <a:srgbClr val="4D4D4D"/>
                </a:solidFill>
                <a:effectLst/>
                <a:uLnTx/>
                <a:uFillTx/>
                <a:latin typeface="Arial"/>
                <a:ea typeface="+mn-ea"/>
                <a:cs typeface="+mn-cs"/>
              </a:rPr>
              <a:t>complete their own Financial Statement and </a:t>
            </a:r>
          </a:p>
          <a:p>
            <a:pPr marL="1076325" lvl="2" indent="-361950" algn="just">
              <a:spcBef>
                <a:spcPts val="1200"/>
              </a:spcBef>
              <a:buClr>
                <a:srgbClr val="931680"/>
              </a:buClr>
              <a:buFont typeface="Arial" panose="020B0604020202020204" pitchFamily="34" charset="0"/>
              <a:buChar char="•"/>
              <a:defRPr/>
            </a:pPr>
            <a:r>
              <a:rPr kumimoji="0" lang="en-US" b="0" i="0" u="none" strike="noStrike" kern="1200" cap="none" spc="0" normalizeH="0" baseline="0" noProof="0" dirty="0">
                <a:ln>
                  <a:noFill/>
                </a:ln>
                <a:solidFill>
                  <a:srgbClr val="4D4D4D"/>
                </a:solidFill>
                <a:effectLst/>
                <a:uLnTx/>
                <a:uFillTx/>
                <a:latin typeface="Arial"/>
                <a:ea typeface="+mn-ea"/>
                <a:cs typeface="+mn-cs"/>
              </a:rPr>
              <a:t>e-sign (</a:t>
            </a:r>
            <a:r>
              <a:rPr kumimoji="0" lang="en-US" b="1" i="0" u="none" strike="noStrike" kern="1200" cap="none" spc="0" normalizeH="0" baseline="0" noProof="0" dirty="0">
                <a:ln>
                  <a:noFill/>
                </a:ln>
                <a:solidFill>
                  <a:schemeClr val="accent2"/>
                </a:solidFill>
                <a:effectLst/>
                <a:uLnTx/>
                <a:uFillTx/>
                <a:latin typeface="Arial"/>
                <a:ea typeface="+mn-ea"/>
                <a:cs typeface="+mn-cs"/>
              </a:rPr>
              <a:t>PFSIGN</a:t>
            </a:r>
            <a:r>
              <a:rPr kumimoji="0" lang="en-US" b="0" i="0" u="none" strike="noStrike" kern="1200" cap="none" spc="0" normalizeH="0" baseline="0" noProof="0" dirty="0">
                <a:ln>
                  <a:noFill/>
                </a:ln>
                <a:solidFill>
                  <a:srgbClr val="4D4D4D"/>
                </a:solidFill>
                <a:effectLst/>
                <a:uLnTx/>
                <a:uFillTx/>
                <a:latin typeface="Arial"/>
                <a:ea typeface="+mn-ea"/>
                <a:cs typeface="+mn-cs"/>
              </a:rPr>
              <a:t>) and submit their Financial Statements to the Coordinator.</a:t>
            </a:r>
          </a:p>
          <a:p>
            <a:pPr marL="447675" marR="0" lvl="0" indent="-342900" algn="just" defTabSz="914400" rtl="0" eaLnBrk="1" fontAlgn="auto" latinLnBrk="0" hangingPunct="1">
              <a:lnSpc>
                <a:spcPct val="100000"/>
              </a:lnSpc>
              <a:spcBef>
                <a:spcPts val="1800"/>
              </a:spcBef>
              <a:buClr>
                <a:srgbClr val="931680"/>
              </a:buClr>
              <a:buSzTx/>
              <a:buFont typeface="+mj-lt"/>
              <a:buAutoNum type="arabicPeriod"/>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The </a:t>
            </a:r>
            <a:r>
              <a:rPr kumimoji="0" lang="en-US" sz="2000" i="0" u="none" strike="noStrike" kern="1200" cap="none" spc="0" normalizeH="0" baseline="0" noProof="0" dirty="0">
                <a:ln>
                  <a:noFill/>
                </a:ln>
                <a:solidFill>
                  <a:schemeClr val="accent2"/>
                </a:solidFill>
                <a:effectLst/>
                <a:uLnTx/>
                <a:uFillTx/>
                <a:latin typeface="Arial"/>
                <a:ea typeface="+mn-ea"/>
                <a:cs typeface="+mn-cs"/>
              </a:rPr>
              <a:t>Coordinator</a:t>
            </a:r>
            <a:r>
              <a:rPr kumimoji="0" lang="en-US" sz="2000" b="0" i="0" u="none" strike="noStrike" kern="1200" cap="none" spc="0" normalizeH="0" baseline="0" noProof="0" dirty="0">
                <a:ln>
                  <a:noFill/>
                </a:ln>
                <a:solidFill>
                  <a:srgbClr val="4D4D4D"/>
                </a:solidFill>
                <a:effectLst/>
                <a:uLnTx/>
                <a:uFillTx/>
                <a:latin typeface="Arial"/>
                <a:ea typeface="+mn-ea"/>
                <a:cs typeface="+mn-cs"/>
              </a:rPr>
              <a:t> approves and submits the elements of the Periodic Report to the EU Services.</a:t>
            </a:r>
          </a:p>
          <a:p>
            <a:pPr marL="447675" marR="0" lvl="0" indent="-342900" algn="just" defTabSz="914400" rtl="0" eaLnBrk="1" fontAlgn="auto" latinLnBrk="0" hangingPunct="1">
              <a:lnSpc>
                <a:spcPct val="100000"/>
              </a:lnSpc>
              <a:spcBef>
                <a:spcPts val="1800"/>
              </a:spcBef>
              <a:buClr>
                <a:srgbClr val="931680"/>
              </a:buClr>
              <a:buSzTx/>
              <a:buFont typeface="+mj-lt"/>
              <a:buAutoNum type="arabicPeriod"/>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The </a:t>
            </a:r>
            <a:r>
              <a:rPr kumimoji="0" lang="en-US" sz="2000" i="0" u="none" strike="noStrike" kern="1200" cap="none" spc="0" normalizeH="0" baseline="0" noProof="0" dirty="0">
                <a:ln>
                  <a:noFill/>
                </a:ln>
                <a:solidFill>
                  <a:schemeClr val="accent2"/>
                </a:solidFill>
                <a:effectLst/>
                <a:uLnTx/>
                <a:uFillTx/>
                <a:latin typeface="Arial"/>
                <a:ea typeface="+mn-ea"/>
                <a:cs typeface="+mn-cs"/>
              </a:rPr>
              <a:t>EU Services </a:t>
            </a:r>
            <a:r>
              <a:rPr kumimoji="0" lang="en-US" sz="2000" b="0" i="0" u="none" strike="noStrike" kern="1200" cap="none" spc="0" normalizeH="0" baseline="0" noProof="0" dirty="0">
                <a:ln>
                  <a:noFill/>
                </a:ln>
                <a:solidFill>
                  <a:srgbClr val="4D4D4D"/>
                </a:solidFill>
                <a:effectLst/>
                <a:uLnTx/>
                <a:uFillTx/>
                <a:latin typeface="Arial"/>
                <a:ea typeface="+mn-ea"/>
                <a:cs typeface="+mn-cs"/>
              </a:rPr>
              <a:t>review the submitted Periodic Report and accept or reject it.</a:t>
            </a:r>
          </a:p>
          <a:p>
            <a:pPr marL="447675" marR="0" lvl="0" indent="-342900" algn="just" defTabSz="914400" rtl="0" eaLnBrk="1" fontAlgn="auto" latinLnBrk="0" hangingPunct="1">
              <a:lnSpc>
                <a:spcPct val="100000"/>
              </a:lnSpc>
              <a:spcBef>
                <a:spcPts val="1800"/>
              </a:spcBef>
              <a:buClr>
                <a:srgbClr val="931680"/>
              </a:buClr>
              <a:buSzTx/>
              <a:buFont typeface="+mj-lt"/>
              <a:buAutoNum type="arabicPeriod"/>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Periodic Payment</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45214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month after submission of the report or 3 months after end of the reporting period</a:t>
            </a:r>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01292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9AFA3-6C13-42A6-9E97-7555DAF87BF9}" type="slidenum">
              <a:rPr lang="en-GB" altLang="en-US" smtClean="0">
                <a:ea typeface="ＭＳ Ｐゴシック" panose="020B0600070205080204" pitchFamily="34" charset="-128"/>
              </a:rPr>
              <a:pPr>
                <a:spcBef>
                  <a:spcPct val="0"/>
                </a:spcBef>
              </a:pPr>
              <a:t>11</a:t>
            </a:fld>
            <a:endParaRPr lang="en-GB" altLang="en-US">
              <a:ea typeface="ＭＳ Ｐゴシック" panose="020B0600070205080204" pitchFamily="34" charset="-128"/>
            </a:endParaRPr>
          </a:p>
        </p:txBody>
      </p:sp>
    </p:spTree>
    <p:extLst>
      <p:ext uri="{BB962C8B-B14F-4D97-AF65-F5344CB8AC3E}">
        <p14:creationId xmlns:p14="http://schemas.microsoft.com/office/powerpoint/2010/main" val="3397474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449626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5318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18852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516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760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2944254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3394282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61904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6693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265900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29872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620369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72025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3257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76551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0"/>
            <a:ext cx="12190912" cy="6858000"/>
          </a:xfrm>
          <a:prstGeom prst="rect">
            <a:avLst/>
          </a:prstGeom>
        </p:spPr>
      </p:pic>
      <p:sp>
        <p:nvSpPr>
          <p:cNvPr id="3" name="Rectangle 2"/>
          <p:cNvSpPr/>
          <p:nvPr userDrawn="1"/>
        </p:nvSpPr>
        <p:spPr>
          <a:xfrm>
            <a:off x="0" y="6021288"/>
            <a:ext cx="12191456"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a:solidFill>
                <a:srgbClr val="FFFFFF"/>
              </a:solidFill>
              <a:latin typeface="Arial"/>
            </a:endParaRPr>
          </a:p>
        </p:txBody>
      </p:sp>
      <p:pic>
        <p:nvPicPr>
          <p:cNvPr id="4" name="Picture 17"/>
          <p:cNvPicPr>
            <a:picLocks noChangeAspect="1" noChangeArrowheads="1"/>
          </p:cNvPicPr>
          <p:nvPr userDrawn="1"/>
        </p:nvPicPr>
        <p:blipFill>
          <a:blip r:embed="rId3"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160880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636474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29738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9038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23847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75631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9239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3405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866274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6.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rea.ec.europa.eu/communicating-about-your-eu-funded-project_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hyperlink" Target="https://europa.eu/!m83Myq"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hyperlink" Target="https://open-research-europe.ec.europa.e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llea.org/code-of-conduct/"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hyperlink" Target="https://eur-lex.europa.eu/legal-content/EN/TXT/?uri=CELEX:02016R0679-20160504"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guidance/how-to-complete-your-ethics-self-assessment_en.pdf"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8" Type="http://schemas.openxmlformats.org/officeDocument/2006/relationships/hyperlink" Target="https://research-and-innovation.ec.europa.eu/strategy/strategy-research-and-innovation/our-digital-future/european-research-infrastructures_en" TargetMode="External"/><Relationship Id="rId3" Type="http://schemas.openxmlformats.org/officeDocument/2006/relationships/hyperlink" Target="https://ec.europa.eu/info/research-and-innovation/funding/funding-opportunities/funding-programmes-and-open-calls/horizon-europe_en" TargetMode="External"/><Relationship Id="rId7" Type="http://schemas.openxmlformats.org/officeDocument/2006/relationships/hyperlink" Target="https://european-research-area.ec.europa.eu/"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data.consilium.europa.eu/doc/document/ST-13701-2021-INIT/en/pdf" TargetMode="External"/><Relationship Id="rId5" Type="http://schemas.openxmlformats.org/officeDocument/2006/relationships/hyperlink" Target="https://eur-lex.europa.eu/legal-content/EN/TXT/PDF/?uri=CELEX:52020DC0628&amp;from=EN" TargetMode="External"/><Relationship Id="rId4" Type="http://schemas.openxmlformats.org/officeDocument/2006/relationships/hyperlink" Target="https://op.europa.eu/en/web/eu-law-and-publications/publication-detail/-/publication/9570017e-cd82-11eb-ac72-01aa75ed71a1" TargetMode="External"/><Relationship Id="rId9" Type="http://schemas.openxmlformats.org/officeDocument/2006/relationships/hyperlink" Target="https://landscape2024.esfri.eu/"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ebgate.ec.europa.eu/etranslation/public/welcome.html" TargetMode="External"/><Relationship Id="rId3" Type="http://schemas.openxmlformats.org/officeDocument/2006/relationships/hyperlink" Target="https://ec.europa.eu/info/funding-tenders/opportunities/docs/2021-2027/common/guidance/aga_en.pdf" TargetMode="External"/><Relationship Id="rId7" Type="http://schemas.openxmlformats.org/officeDocument/2006/relationships/hyperlink" Target="https://www.horizonresultsbooster.eu/about"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s://cordis.europa.eu/" TargetMode="External"/><Relationship Id="rId5" Type="http://schemas.openxmlformats.org/officeDocument/2006/relationships/hyperlink" Target="https://op.europa.eu/en/publication-detail/-/publication/ce4236c8-52b8-11ee-9220-01aa75ed71a1" TargetMode="External"/><Relationship Id="rId4" Type="http://schemas.openxmlformats.org/officeDocument/2006/relationships/hyperlink" Target="https://rea.ec.europa.eu/communicating-about-your-eu-funded-project_en"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ebgate.ec.europa.eu/funding-tenders-opportunities/display/OM/Online+Manual"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hyperlink" Target="https://open-research-europe.ec.europa.eu/"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8" Type="http://schemas.openxmlformats.org/officeDocument/2006/relationships/hyperlink" Target="https://www.linkedin.com/company/european-commission/" TargetMode="External"/><Relationship Id="rId13" Type="http://schemas.openxmlformats.org/officeDocument/2006/relationships/hyperlink" Target="https://medium.com/@EuropeanCommission" TargetMode="External"/><Relationship Id="rId3" Type="http://schemas.openxmlformats.org/officeDocument/2006/relationships/hyperlink" Target="https://open.spotify.com/user/v7ra0as4ychfdatgcjt9nabh0?si=SEs1mANESea5kzyVy7HvDw" TargetMode="External"/><Relationship Id="rId7" Type="http://schemas.openxmlformats.org/officeDocument/2006/relationships/hyperlink" Target="https://www.linkedin.com/company/european-research-executive-agency-rea" TargetMode="External"/><Relationship Id="rId12" Type="http://schemas.openxmlformats.org/officeDocument/2006/relationships/image" Target="../media/image67.png"/><Relationship Id="rId17" Type="http://schemas.openxmlformats.org/officeDocument/2006/relationships/image" Target="../media/image70.png"/><Relationship Id="rId2" Type="http://schemas.openxmlformats.org/officeDocument/2006/relationships/notesSlide" Target="../notesSlides/notesSlide53.xml"/><Relationship Id="rId16"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hyperlink" Target="https://twitter.com/REA_research" TargetMode="External"/><Relationship Id="rId11" Type="http://schemas.openxmlformats.org/officeDocument/2006/relationships/hyperlink" Target="https://www.instagram.com/europeancommission/" TargetMode="External"/><Relationship Id="rId5" Type="http://schemas.openxmlformats.org/officeDocument/2006/relationships/hyperlink" Target="https://www.linkedin.com/redir/redirect?url=https%3A%2F%2Frea%2Eec%2Eeuropa%2Eeu&amp;urlhash=-7rF&amp;trk=about_website" TargetMode="External"/><Relationship Id="rId15" Type="http://schemas.openxmlformats.org/officeDocument/2006/relationships/image" Target="../media/image68.png"/><Relationship Id="rId10" Type="http://schemas.openxmlformats.org/officeDocument/2006/relationships/image" Target="../media/image66.png"/><Relationship Id="rId4" Type="http://schemas.openxmlformats.org/officeDocument/2006/relationships/image" Target="../media/image64.png"/><Relationship Id="rId9" Type="http://schemas.openxmlformats.org/officeDocument/2006/relationships/image" Target="../media/image65.png"/><Relationship Id="rId14" Type="http://schemas.openxmlformats.org/officeDocument/2006/relationships/hyperlink" Target="https://www.youtube.com/user/eutub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61463" y="2021328"/>
            <a:ext cx="8553131" cy="646372"/>
          </a:xfrm>
        </p:spPr>
        <p:txBody>
          <a:bodyPr>
            <a:noAutofit/>
          </a:bodyPr>
          <a:lstStyle/>
          <a:p>
            <a:pPr algn="ctr"/>
            <a:r>
              <a:rPr lang="en-US" sz="4000" b="1" dirty="0">
                <a:cs typeface="Arial"/>
              </a:rPr>
              <a:t>PROJECT PACRI </a:t>
            </a:r>
            <a:br>
              <a:rPr lang="en-US" sz="4000" b="1" dirty="0">
                <a:cs typeface="Arial"/>
              </a:rPr>
            </a:br>
            <a:br>
              <a:rPr lang="en-US" sz="4000" b="1" dirty="0">
                <a:cs typeface="Arial"/>
              </a:rPr>
            </a:br>
            <a:endParaRPr lang="en-US" sz="4000" b="1" dirty="0">
              <a:cs typeface="Arial"/>
            </a:endParaRPr>
          </a:p>
        </p:txBody>
      </p:sp>
      <p:sp>
        <p:nvSpPr>
          <p:cNvPr id="9" name="Subtitle 6"/>
          <p:cNvSpPr>
            <a:spLocks noGrp="1"/>
          </p:cNvSpPr>
          <p:nvPr>
            <p:ph type="subTitle" idx="1"/>
          </p:nvPr>
        </p:nvSpPr>
        <p:spPr>
          <a:xfrm>
            <a:off x="1063388" y="3566657"/>
            <a:ext cx="10065224" cy="970859"/>
          </a:xfrm>
        </p:spPr>
        <p:txBody>
          <a:bodyPr vert="horz" lIns="91440" tIns="45720" rIns="91440" bIns="45720" rtlCol="0" anchor="t">
            <a:noAutofit/>
          </a:bodyPr>
          <a:lstStyle/>
          <a:p>
            <a:pPr>
              <a:buClr>
                <a:srgbClr val="034EA2"/>
              </a:buClr>
            </a:pPr>
            <a:r>
              <a:rPr lang="fr-BE" b="1" dirty="0">
                <a:solidFill>
                  <a:srgbClr val="FFC000"/>
                </a:solidFill>
              </a:rPr>
              <a:t>Call</a:t>
            </a:r>
            <a:r>
              <a:rPr lang="fr-BE" dirty="0">
                <a:solidFill>
                  <a:srgbClr val="FFC000"/>
                </a:solidFill>
              </a:rPr>
              <a:t> </a:t>
            </a:r>
            <a:r>
              <a:rPr lang="fr-BE" b="1" dirty="0">
                <a:solidFill>
                  <a:srgbClr val="FFC000"/>
                </a:solidFill>
              </a:rPr>
              <a:t>topic</a:t>
            </a:r>
            <a:r>
              <a:rPr lang="fr-BE" dirty="0">
                <a:solidFill>
                  <a:srgbClr val="FFC000"/>
                </a:solidFill>
              </a:rPr>
              <a:t> HORIZON-INFRA-2024-TECH-01</a:t>
            </a:r>
            <a:endParaRPr lang="fr-BE" dirty="0">
              <a:solidFill>
                <a:srgbClr val="FFC000"/>
              </a:solidFill>
              <a:cs typeface="Arial"/>
            </a:endParaRPr>
          </a:p>
          <a:p>
            <a:r>
              <a:rPr lang="fr-BE" b="1" dirty="0">
                <a:cs typeface="Arial"/>
              </a:rPr>
              <a:t>Kick-off meeting  12-14/03/2025</a:t>
            </a:r>
            <a:endParaRPr lang="en-US" dirty="0">
              <a:cs typeface="Arial"/>
            </a:endParaRPr>
          </a:p>
          <a:p>
            <a:endParaRPr lang="fr-BE" dirty="0">
              <a:cs typeface="Arial"/>
            </a:endParaRPr>
          </a:p>
          <a:p>
            <a:endParaRPr lang="en-GB" dirty="0">
              <a:cs typeface="Arial"/>
            </a:endParaRPr>
          </a:p>
        </p:txBody>
      </p:sp>
      <p:sp>
        <p:nvSpPr>
          <p:cNvPr id="4" name="Text Placeholder 7">
            <a:extLst>
              <a:ext uri="{FF2B5EF4-FFF2-40B4-BE49-F238E27FC236}">
                <a16:creationId xmlns:a16="http://schemas.microsoft.com/office/drawing/2014/main" id="{4A8FFF2B-F704-7AB6-3BE8-D48438A73703}"/>
              </a:ext>
            </a:extLst>
          </p:cNvPr>
          <p:cNvSpPr>
            <a:spLocks noGrp="1"/>
          </p:cNvSpPr>
          <p:nvPr/>
        </p:nvSpPr>
        <p:spPr>
          <a:xfrm>
            <a:off x="5966604" y="5629790"/>
            <a:ext cx="5357091" cy="852422"/>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b="1" i="0" dirty="0"/>
              <a:t>Sotirios </a:t>
            </a:r>
            <a:r>
              <a:rPr lang="en-GB" b="1" i="0" dirty="0" err="1"/>
              <a:t>Kakarantzas</a:t>
            </a:r>
            <a:endParaRPr lang="en-GB" b="1" i="0" dirty="0"/>
          </a:p>
          <a:p>
            <a:pPr>
              <a:spcAft>
                <a:spcPts val="0"/>
              </a:spcAft>
            </a:pPr>
            <a:r>
              <a:rPr lang="en-GB" i="0" dirty="0"/>
              <a:t>European Research Executive Agency</a:t>
            </a:r>
          </a:p>
          <a:p>
            <a:endParaRPr lang="en-GB" dirty="0"/>
          </a:p>
        </p:txBody>
      </p:sp>
      <p:sp>
        <p:nvSpPr>
          <p:cNvPr id="2" name="TextBox 1">
            <a:extLst>
              <a:ext uri="{FF2B5EF4-FFF2-40B4-BE49-F238E27FC236}">
                <a16:creationId xmlns:a16="http://schemas.microsoft.com/office/drawing/2014/main" id="{EAC5DF3A-84C1-AF06-A781-8022945F6344}"/>
              </a:ext>
            </a:extLst>
          </p:cNvPr>
          <p:cNvSpPr txBox="1"/>
          <p:nvPr/>
        </p:nvSpPr>
        <p:spPr>
          <a:xfrm>
            <a:off x="1720021" y="5215376"/>
            <a:ext cx="7214253" cy="402291"/>
          </a:xfrm>
          <a:prstGeom prst="rect">
            <a:avLst/>
          </a:prstGeom>
          <a:noFill/>
        </p:spPr>
        <p:txBody>
          <a:bodyPr wrap="square" lIns="90000" tIns="46800" rIns="90000" bIns="46800" rtlCol="0">
            <a:spAutoFit/>
          </a:bodyPr>
          <a:lstStyle/>
          <a:p>
            <a:pPr algn="ctr"/>
            <a:r>
              <a:rPr lang="fr-BE" sz="2000" dirty="0">
                <a:solidFill>
                  <a:schemeClr val="accent5"/>
                </a:solidFill>
              </a:rPr>
              <a:t>Disclaimer: Information not </a:t>
            </a:r>
            <a:r>
              <a:rPr lang="fr-BE" sz="2000" dirty="0" err="1">
                <a:solidFill>
                  <a:schemeClr val="accent5"/>
                </a:solidFill>
              </a:rPr>
              <a:t>legally</a:t>
            </a:r>
            <a:r>
              <a:rPr lang="fr-BE" sz="2000" dirty="0">
                <a:solidFill>
                  <a:schemeClr val="accent5"/>
                </a:solidFill>
              </a:rPr>
              <a:t> binding</a:t>
            </a:r>
            <a:endParaRPr lang="en-GB" sz="2000" dirty="0">
              <a:solidFill>
                <a:schemeClr val="accent5"/>
              </a:solidFill>
            </a:endParaRPr>
          </a:p>
        </p:txBody>
      </p:sp>
    </p:spTree>
    <p:extLst>
      <p:ext uri="{BB962C8B-B14F-4D97-AF65-F5344CB8AC3E}">
        <p14:creationId xmlns:p14="http://schemas.microsoft.com/office/powerpoint/2010/main" val="264925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0722" y="206024"/>
            <a:ext cx="10515600" cy="782357"/>
          </a:xfrm>
        </p:spPr>
        <p:txBody>
          <a:bodyPr/>
          <a:lstStyle/>
          <a:p>
            <a:r>
              <a:rPr lang="en-IE" dirty="0"/>
              <a:t>Periodic Reporting: Reviews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733113"/>
              </p:ext>
            </p:extLst>
          </p:nvPr>
        </p:nvGraphicFramePr>
        <p:xfrm>
          <a:off x="838200" y="1572768"/>
          <a:ext cx="11076432" cy="437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5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AC9088C-BD4C-4E79-93C2-8921147341E5}"/>
              </a:ext>
            </a:extLst>
          </p:cNvPr>
          <p:cNvSpPr/>
          <p:nvPr/>
        </p:nvSpPr>
        <p:spPr>
          <a:xfrm>
            <a:off x="4987925" y="3573461"/>
            <a:ext cx="1319210" cy="101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1"/>
          <p:cNvSpPr txBox="1">
            <a:spLocks/>
          </p:cNvSpPr>
          <p:nvPr/>
        </p:nvSpPr>
        <p:spPr bwMode="auto">
          <a:xfrm>
            <a:off x="923925" y="128589"/>
            <a:ext cx="9410701"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FFFFFF"/>
                </a:solidFill>
                <a:latin typeface="+mj-lt"/>
                <a:ea typeface="ＭＳ Ｐゴシック" charset="-128"/>
                <a:cs typeface="ＭＳ Ｐゴシック" charset="-128"/>
              </a:defRPr>
            </a:lvl1pPr>
            <a:lvl2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2pPr>
            <a:lvl3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3pPr>
            <a:lvl4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4pPr>
            <a:lvl5pPr marL="358775" indent="-358775" algn="l" rtl="0" eaLnBrk="0" fontAlgn="base" hangingPunct="0">
              <a:spcBef>
                <a:spcPct val="0"/>
              </a:spcBef>
              <a:spcAft>
                <a:spcPct val="0"/>
              </a:spcAft>
              <a:defRPr sz="3000" b="1">
                <a:solidFill>
                  <a:srgbClr val="FFFFFF"/>
                </a:solidFill>
                <a:latin typeface="Verdana" charset="0"/>
                <a:ea typeface="ＭＳ Ｐゴシック" charset="-128"/>
                <a:cs typeface="ＭＳ Ｐゴシック" charset="-128"/>
              </a:defRPr>
            </a:lvl5pPr>
            <a:lvl6pPr marL="815975" algn="l" rtl="0" fontAlgn="base">
              <a:spcBef>
                <a:spcPct val="0"/>
              </a:spcBef>
              <a:spcAft>
                <a:spcPct val="0"/>
              </a:spcAft>
              <a:defRPr sz="3000" b="1">
                <a:solidFill>
                  <a:srgbClr val="0F5494"/>
                </a:solidFill>
                <a:latin typeface="Verdana" charset="0"/>
              </a:defRPr>
            </a:lvl6pPr>
            <a:lvl7pPr marL="1273175" algn="l" rtl="0" fontAlgn="base">
              <a:spcBef>
                <a:spcPct val="0"/>
              </a:spcBef>
              <a:spcAft>
                <a:spcPct val="0"/>
              </a:spcAft>
              <a:defRPr sz="3000" b="1">
                <a:solidFill>
                  <a:srgbClr val="0F5494"/>
                </a:solidFill>
                <a:latin typeface="Verdana" charset="0"/>
              </a:defRPr>
            </a:lvl7pPr>
            <a:lvl8pPr marL="1730375" algn="l" rtl="0" fontAlgn="base">
              <a:spcBef>
                <a:spcPct val="0"/>
              </a:spcBef>
              <a:spcAft>
                <a:spcPct val="0"/>
              </a:spcAft>
              <a:defRPr sz="3000" b="1">
                <a:solidFill>
                  <a:srgbClr val="0F5494"/>
                </a:solidFill>
                <a:latin typeface="Verdana" charset="0"/>
              </a:defRPr>
            </a:lvl8pPr>
            <a:lvl9pPr marL="2187575" algn="l" rtl="0" fontAlgn="base">
              <a:spcBef>
                <a:spcPct val="0"/>
              </a:spcBef>
              <a:spcAft>
                <a:spcPct val="0"/>
              </a:spcAft>
              <a:defRPr sz="3000" b="1">
                <a:solidFill>
                  <a:srgbClr val="0F5494"/>
                </a:solidFill>
                <a:latin typeface="Verdana" charset="0"/>
              </a:defRPr>
            </a:lvl9pPr>
          </a:lstStyle>
          <a:p>
            <a:pPr marL="72000" indent="0">
              <a:defRPr/>
            </a:pPr>
            <a:r>
              <a:rPr lang="en-GB" altLang="en-US" sz="4000" b="0">
                <a:solidFill>
                  <a:schemeClr val="tx2"/>
                </a:solidFill>
                <a:ea typeface="ＭＳ Ｐゴシック" panose="020B0600070205080204" pitchFamily="34" charset="-128"/>
                <a:cs typeface="+mn-cs"/>
              </a:rPr>
              <a:t>Periodic Reporting: Process</a:t>
            </a:r>
          </a:p>
        </p:txBody>
      </p:sp>
      <p:sp>
        <p:nvSpPr>
          <p:cNvPr id="20483" name="AutoShape 2"/>
          <p:cNvSpPr>
            <a:spLocks noChangeArrowheads="1"/>
          </p:cNvSpPr>
          <p:nvPr/>
        </p:nvSpPr>
        <p:spPr bwMode="auto">
          <a:xfrm>
            <a:off x="3303585" y="1758951"/>
            <a:ext cx="2538416" cy="752475"/>
          </a:xfrm>
          <a:prstGeom prst="chevron">
            <a:avLst>
              <a:gd name="adj" fmla="val 2785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484" name="Slide Number Placeholder 5"/>
          <p:cNvSpPr txBox="1">
            <a:spLocks noGrp="1"/>
          </p:cNvSpPr>
          <p:nvPr/>
        </p:nvSpPr>
        <p:spPr bwMode="auto">
          <a:xfrm>
            <a:off x="4657726" y="4987925"/>
            <a:ext cx="8921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endParaRPr lang="en-GB" altLang="en-US" sz="1000" b="1" i="0">
              <a:solidFill>
                <a:srgbClr val="25A1D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485" name="Line 4"/>
          <p:cNvSpPr>
            <a:spLocks noChangeShapeType="1"/>
          </p:cNvSpPr>
          <p:nvPr/>
        </p:nvSpPr>
        <p:spPr bwMode="auto">
          <a:xfrm>
            <a:off x="4864100" y="2943226"/>
            <a:ext cx="669926" cy="588962"/>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0486" name="Line 5"/>
          <p:cNvSpPr>
            <a:spLocks noChangeShapeType="1"/>
          </p:cNvSpPr>
          <p:nvPr/>
        </p:nvSpPr>
        <p:spPr bwMode="auto">
          <a:xfrm>
            <a:off x="9582146" y="3538553"/>
            <a:ext cx="0" cy="673100"/>
          </a:xfrm>
          <a:prstGeom prst="line">
            <a:avLst/>
          </a:prstGeom>
          <a:noFill/>
          <a:ln w="9525">
            <a:solidFill>
              <a:srgbClr val="25A1D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0487" name="AutoShape 6"/>
          <p:cNvSpPr>
            <a:spLocks noChangeArrowheads="1"/>
          </p:cNvSpPr>
          <p:nvPr/>
        </p:nvSpPr>
        <p:spPr bwMode="auto">
          <a:xfrm>
            <a:off x="1658939" y="2811463"/>
            <a:ext cx="1420813" cy="595312"/>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488" name="Slide Number Placeholder 5"/>
          <p:cNvSpPr txBox="1">
            <a:spLocks noGrp="1"/>
          </p:cNvSpPr>
          <p:nvPr/>
        </p:nvSpPr>
        <p:spPr bwMode="auto">
          <a:xfrm>
            <a:off x="1658939" y="2876550"/>
            <a:ext cx="1373188" cy="3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DELIVERABLES  submitted</a:t>
            </a:r>
          </a:p>
        </p:txBody>
      </p:sp>
      <p:sp>
        <p:nvSpPr>
          <p:cNvPr id="20489" name="AutoShape 8"/>
          <p:cNvSpPr>
            <a:spLocks noChangeArrowheads="1"/>
          </p:cNvSpPr>
          <p:nvPr/>
        </p:nvSpPr>
        <p:spPr bwMode="auto">
          <a:xfrm>
            <a:off x="6594475" y="2811464"/>
            <a:ext cx="1665288" cy="695325"/>
          </a:xfrm>
          <a:prstGeom prst="flowChartAlternateProcess">
            <a:avLst/>
          </a:prstGeom>
          <a:solidFill>
            <a:schemeClr val="tx2">
              <a:lumMod val="60000"/>
              <a:lumOff val="40000"/>
            </a:schemeClr>
          </a:solidFill>
          <a:ln>
            <a:noFill/>
          </a:ln>
          <a:effec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0" name="Slide Number Placeholder 5"/>
          <p:cNvSpPr txBox="1">
            <a:spLocks noGrp="1"/>
          </p:cNvSpPr>
          <p:nvPr/>
        </p:nvSpPr>
        <p:spPr bwMode="auto">
          <a:xfrm>
            <a:off x="6591045" y="2781467"/>
            <a:ext cx="1641987" cy="65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Submission of revised version of reports (technical and financial) </a:t>
            </a:r>
          </a:p>
        </p:txBody>
      </p:sp>
      <p:sp>
        <p:nvSpPr>
          <p:cNvPr id="20491" name="AutoShape 10"/>
          <p:cNvSpPr>
            <a:spLocks noChangeArrowheads="1"/>
          </p:cNvSpPr>
          <p:nvPr/>
        </p:nvSpPr>
        <p:spPr bwMode="auto">
          <a:xfrm>
            <a:off x="5245896" y="4987925"/>
            <a:ext cx="1468437" cy="752475"/>
          </a:xfrm>
          <a:prstGeom prst="flowChartAlternateProcess">
            <a:avLst/>
          </a:prstGeom>
          <a:solidFill>
            <a:srgbClr val="1C88B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2" name="Slide Number Placeholder 5"/>
          <p:cNvSpPr txBox="1">
            <a:spLocks noGrp="1"/>
          </p:cNvSpPr>
          <p:nvPr/>
        </p:nvSpPr>
        <p:spPr bwMode="auto">
          <a:xfrm rot="10800000" flipV="1">
            <a:off x="5350386" y="5137213"/>
            <a:ext cx="1322388" cy="4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200" b="1" i="0" dirty="0">
                <a:solidFill>
                  <a:schemeClr val="bg1"/>
                </a:solidFill>
                <a:latin typeface="Arial"/>
                <a:ea typeface="ＭＳ Ｐゴシック"/>
                <a:cs typeface="Arial"/>
              </a:rPr>
              <a:t>Review meeting*</a:t>
            </a:r>
            <a:endParaRPr lang="en-GB" altLang="en-US" sz="1200" b="1" i="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493" name="AutoShape 12"/>
          <p:cNvSpPr>
            <a:spLocks noChangeArrowheads="1"/>
          </p:cNvSpPr>
          <p:nvPr/>
        </p:nvSpPr>
        <p:spPr bwMode="auto">
          <a:xfrm>
            <a:off x="8845543" y="4343401"/>
            <a:ext cx="1489077" cy="595313"/>
          </a:xfrm>
          <a:prstGeom prst="flowChartAlternateProcess">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4" name="Slide Number Placeholder 5"/>
          <p:cNvSpPr txBox="1">
            <a:spLocks noGrp="1"/>
          </p:cNvSpPr>
          <p:nvPr/>
        </p:nvSpPr>
        <p:spPr bwMode="auto">
          <a:xfrm>
            <a:off x="8866982" y="4464451"/>
            <a:ext cx="1473207" cy="36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Initiation payment</a:t>
            </a:r>
          </a:p>
        </p:txBody>
      </p:sp>
      <p:sp>
        <p:nvSpPr>
          <p:cNvPr id="20497" name="AutoShape 17"/>
          <p:cNvSpPr>
            <a:spLocks noChangeArrowheads="1"/>
          </p:cNvSpPr>
          <p:nvPr/>
        </p:nvSpPr>
        <p:spPr bwMode="auto">
          <a:xfrm>
            <a:off x="8845544" y="2809569"/>
            <a:ext cx="1473205" cy="697220"/>
          </a:xfrm>
          <a:prstGeom prst="flowChartAlternateProcess">
            <a:avLst/>
          </a:prstGeom>
          <a:solidFill>
            <a:srgbClr val="CE5B0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fr-BE" altLang="en-US" sz="1800" i="0">
                <a:solidFill>
                  <a:schemeClr val="tx1"/>
                </a:solidFill>
                <a:latin typeface="Arial" panose="020B0604020202020204" pitchFamily="34" charset="0"/>
                <a:ea typeface="ＭＳ Ｐゴシック" panose="020B0600070205080204" pitchFamily="34" charset="-128"/>
              </a:rPr>
              <a:t> </a:t>
            </a:r>
            <a:endParaRPr lang="en-GB" altLang="en-US" sz="1800" i="0">
              <a:solidFill>
                <a:schemeClr val="tx1"/>
              </a:solidFill>
              <a:latin typeface="Arial" panose="020B0604020202020204" pitchFamily="34" charset="0"/>
              <a:ea typeface="ＭＳ Ｐゴシック" panose="020B0600070205080204" pitchFamily="34" charset="-128"/>
            </a:endParaRPr>
          </a:p>
        </p:txBody>
      </p:sp>
      <p:sp>
        <p:nvSpPr>
          <p:cNvPr id="20498" name="Slide Number Placeholder 5"/>
          <p:cNvSpPr txBox="1">
            <a:spLocks noGrp="1"/>
          </p:cNvSpPr>
          <p:nvPr/>
        </p:nvSpPr>
        <p:spPr bwMode="auto">
          <a:xfrm>
            <a:off x="8934450" y="2876550"/>
            <a:ext cx="137319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ALL documents received, correct and accepted</a:t>
            </a:r>
          </a:p>
        </p:txBody>
      </p:sp>
      <p:sp>
        <p:nvSpPr>
          <p:cNvPr id="20499" name="Slide Number Placeholder 5"/>
          <p:cNvSpPr txBox="1">
            <a:spLocks noGrp="1"/>
          </p:cNvSpPr>
          <p:nvPr/>
        </p:nvSpPr>
        <p:spPr bwMode="auto">
          <a:xfrm>
            <a:off x="4906172" y="3573462"/>
            <a:ext cx="1477964" cy="1024730"/>
          </a:xfrm>
          <a:prstGeom prst="roundRect">
            <a:avLst/>
          </a:prstGeom>
          <a:solidFill>
            <a:schemeClr val="bg1"/>
          </a:solidFill>
          <a:ln>
            <a:solidFill>
              <a:srgbClr val="0070C0"/>
            </a:solidFill>
          </a:ln>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000" b="1" i="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Comments from</a:t>
            </a:r>
          </a:p>
          <a:p>
            <a:pPr algn="ctr" eaLnBrk="1" hangingPunct="1">
              <a:spcBef>
                <a:spcPct val="0"/>
              </a:spcBef>
              <a:buClrTx/>
            </a:pPr>
            <a:r>
              <a:rPr lang="en-GB" altLang="en-US" sz="1000" b="1" i="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Project Officer and Financial Officer – clarifications and modifications may be requested</a:t>
            </a:r>
          </a:p>
        </p:txBody>
      </p:sp>
      <p:sp>
        <p:nvSpPr>
          <p:cNvPr id="20500" name="Line 20"/>
          <p:cNvSpPr>
            <a:spLocks noChangeShapeType="1"/>
          </p:cNvSpPr>
          <p:nvPr/>
        </p:nvSpPr>
        <p:spPr bwMode="auto">
          <a:xfrm>
            <a:off x="8229601" y="3090864"/>
            <a:ext cx="442913" cy="9525"/>
          </a:xfrm>
          <a:prstGeom prst="line">
            <a:avLst/>
          </a:prstGeom>
          <a:noFill/>
          <a:ln w="9525">
            <a:solidFill>
              <a:srgbClr val="25A1D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0502" name="AutoShape 23"/>
          <p:cNvSpPr>
            <a:spLocks noChangeArrowheads="1"/>
          </p:cNvSpPr>
          <p:nvPr/>
        </p:nvSpPr>
        <p:spPr bwMode="auto">
          <a:xfrm>
            <a:off x="1658939" y="1768475"/>
            <a:ext cx="1457324" cy="742950"/>
          </a:xfrm>
          <a:prstGeom prst="homePlate">
            <a:avLst>
              <a:gd name="adj" fmla="val 3846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03" name="Text Box 24"/>
          <p:cNvSpPr txBox="1">
            <a:spLocks noChangeArrowheads="1"/>
          </p:cNvSpPr>
          <p:nvPr/>
        </p:nvSpPr>
        <p:spPr bwMode="auto">
          <a:xfrm>
            <a:off x="1744579" y="1825626"/>
            <a:ext cx="1155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2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End of reporting period</a:t>
            </a:r>
          </a:p>
        </p:txBody>
      </p:sp>
      <p:sp>
        <p:nvSpPr>
          <p:cNvPr id="20504" name="Text Box 25"/>
          <p:cNvSpPr txBox="1">
            <a:spLocks noChangeArrowheads="1"/>
          </p:cNvSpPr>
          <p:nvPr/>
        </p:nvSpPr>
        <p:spPr bwMode="auto">
          <a:xfrm>
            <a:off x="3865563" y="2014539"/>
            <a:ext cx="17335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2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Within 60 days</a:t>
            </a:r>
          </a:p>
        </p:txBody>
      </p:sp>
      <p:sp>
        <p:nvSpPr>
          <p:cNvPr id="20505" name="AutoShape 26"/>
          <p:cNvSpPr>
            <a:spLocks noChangeArrowheads="1"/>
          </p:cNvSpPr>
          <p:nvPr/>
        </p:nvSpPr>
        <p:spPr bwMode="auto">
          <a:xfrm>
            <a:off x="3305176" y="2809569"/>
            <a:ext cx="1457325" cy="957570"/>
          </a:xfrm>
          <a:prstGeom prst="flowChartAlternateProcess">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06" name="Slide Number Placeholder 5"/>
          <p:cNvSpPr txBox="1">
            <a:spLocks noGrp="1"/>
          </p:cNvSpPr>
          <p:nvPr/>
        </p:nvSpPr>
        <p:spPr bwMode="auto">
          <a:xfrm>
            <a:off x="3321051" y="2901159"/>
            <a:ext cx="1412875" cy="77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Periodic REPORT</a:t>
            </a:r>
          </a:p>
          <a:p>
            <a:pPr algn="ctr" eaLnBrk="1" hangingPunct="1">
              <a:spcBef>
                <a:spcPct val="0"/>
              </a:spcBef>
              <a:buClrTx/>
            </a:pPr>
            <a:r>
              <a:rPr lang="en-IE"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submitted (technical and financial</a:t>
            </a:r>
            <a:r>
              <a:rPr lang="fr-BE"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rPr>
              <a:t>)</a:t>
            </a:r>
            <a:endParaRPr lang="en-GB" altLang="en-US" sz="1100" b="1" i="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507" name="AutoShape 28"/>
          <p:cNvSpPr>
            <a:spLocks noChangeArrowheads="1"/>
          </p:cNvSpPr>
          <p:nvPr/>
        </p:nvSpPr>
        <p:spPr bwMode="auto">
          <a:xfrm>
            <a:off x="6029323" y="1758952"/>
            <a:ext cx="2628900" cy="752475"/>
          </a:xfrm>
          <a:prstGeom prst="chevron">
            <a:avLst>
              <a:gd name="adj" fmla="val 2785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08" name="Text Box 29"/>
          <p:cNvSpPr txBox="1">
            <a:spLocks noChangeArrowheads="1"/>
          </p:cNvSpPr>
          <p:nvPr/>
        </p:nvSpPr>
        <p:spPr bwMode="auto">
          <a:xfrm>
            <a:off x="6403979" y="1904325"/>
            <a:ext cx="1943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2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Revisions and explanations</a:t>
            </a:r>
          </a:p>
        </p:txBody>
      </p:sp>
      <p:sp>
        <p:nvSpPr>
          <p:cNvPr id="20509" name="AutoShape 30"/>
          <p:cNvSpPr>
            <a:spLocks noChangeArrowheads="1"/>
          </p:cNvSpPr>
          <p:nvPr/>
        </p:nvSpPr>
        <p:spPr bwMode="auto">
          <a:xfrm>
            <a:off x="8845545" y="1755776"/>
            <a:ext cx="1489081" cy="752475"/>
          </a:xfrm>
          <a:prstGeom prst="chevron">
            <a:avLst>
              <a:gd name="adj" fmla="val 3132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anchor="ctr"/>
          <a:lstStyle>
            <a:lvl1pPr>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pPr>
            <a:endParaRPr lang="en-US" altLang="en-US" sz="1200" i="0">
              <a:ea typeface="ＭＳ Ｐゴシック" panose="020B0600070205080204" pitchFamily="34" charset="-128"/>
            </a:endParaRPr>
          </a:p>
        </p:txBody>
      </p:sp>
      <p:sp>
        <p:nvSpPr>
          <p:cNvPr id="20510" name="Text Box 31"/>
          <p:cNvSpPr txBox="1">
            <a:spLocks noChangeArrowheads="1"/>
          </p:cNvSpPr>
          <p:nvPr/>
        </p:nvSpPr>
        <p:spPr bwMode="auto">
          <a:xfrm>
            <a:off x="9050336" y="1831931"/>
            <a:ext cx="12684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spcBef>
                <a:spcPct val="20000"/>
              </a:spcBef>
              <a:buClr>
                <a:schemeClr val="bg1"/>
              </a:buCl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pPr>
            <a:r>
              <a:rPr lang="en-IE" altLang="en-US" sz="1200" b="1" i="0">
                <a:solidFill>
                  <a:schemeClr val="tx1"/>
                </a:solidFill>
                <a:latin typeface="Arial" panose="020B0604020202020204" pitchFamily="34" charset="0"/>
                <a:ea typeface="ＭＳ Ｐゴシック" panose="020B0600070205080204" pitchFamily="34" charset="-128"/>
                <a:cs typeface="Arial" panose="020B0604020202020204" pitchFamily="34" charset="0"/>
              </a:rPr>
              <a:t>End of reporting and payment</a:t>
            </a:r>
          </a:p>
        </p:txBody>
      </p:sp>
      <p:sp>
        <p:nvSpPr>
          <p:cNvPr id="20514" name="Line 35"/>
          <p:cNvSpPr>
            <a:spLocks noChangeShapeType="1"/>
          </p:cNvSpPr>
          <p:nvPr/>
        </p:nvSpPr>
        <p:spPr bwMode="auto">
          <a:xfrm>
            <a:off x="3525046" y="3940976"/>
            <a:ext cx="0" cy="1400161"/>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IE"/>
          </a:p>
        </p:txBody>
      </p:sp>
      <p:sp>
        <p:nvSpPr>
          <p:cNvPr id="20517" name="Line 38"/>
          <p:cNvSpPr>
            <a:spLocks noChangeShapeType="1"/>
          </p:cNvSpPr>
          <p:nvPr/>
        </p:nvSpPr>
        <p:spPr bwMode="auto">
          <a:xfrm>
            <a:off x="6816082" y="5349667"/>
            <a:ext cx="415991" cy="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2" name="Rectangle: Rounded Corners 1">
            <a:extLst>
              <a:ext uri="{FF2B5EF4-FFF2-40B4-BE49-F238E27FC236}">
                <a16:creationId xmlns:a16="http://schemas.microsoft.com/office/drawing/2014/main" id="{32DE1FE4-CA87-4361-8A21-01774032854D}"/>
              </a:ext>
            </a:extLst>
          </p:cNvPr>
          <p:cNvSpPr/>
          <p:nvPr/>
        </p:nvSpPr>
        <p:spPr>
          <a:xfrm>
            <a:off x="7312969" y="4969183"/>
            <a:ext cx="914400" cy="75247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511" name="Slide Number Placeholder 5"/>
          <p:cNvSpPr txBox="1">
            <a:spLocks noGrp="1"/>
          </p:cNvSpPr>
          <p:nvPr/>
        </p:nvSpPr>
        <p:spPr bwMode="auto">
          <a:xfrm>
            <a:off x="7312969" y="5091997"/>
            <a:ext cx="914399" cy="57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bg1"/>
              </a:buClr>
              <a:defRPr sz="2400" i="1">
                <a:solidFill>
                  <a:srgbClr val="0F5494"/>
                </a:solidFill>
                <a:latin typeface="Verdana" panose="020B0604030504040204" pitchFamily="34" charset="0"/>
              </a:defRPr>
            </a:lvl1pPr>
            <a:lvl2pPr marL="742950" indent="-285750" defTabSz="457200">
              <a:spcBef>
                <a:spcPct val="20000"/>
              </a:spcBef>
              <a:buClr>
                <a:srgbClr val="009FBA"/>
              </a:buClr>
              <a:buChar char="•"/>
              <a:defRPr sz="2000" b="1">
                <a:solidFill>
                  <a:srgbClr val="0F5494"/>
                </a:solidFill>
                <a:latin typeface="Verdana" panose="020B0604030504040204" pitchFamily="34" charset="0"/>
              </a:defRPr>
            </a:lvl2pPr>
            <a:lvl3pPr marL="1143000" indent="-228600" defTabSz="457200">
              <a:spcBef>
                <a:spcPct val="20000"/>
              </a:spcBef>
              <a:defRPr sz="1400">
                <a:solidFill>
                  <a:srgbClr val="0F5494"/>
                </a:solidFill>
                <a:latin typeface="Verdana" panose="020B060403050404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pPr>
            <a:r>
              <a:rPr lang="en-GB" altLang="en-US" sz="1100" b="1" i="0" dirty="0">
                <a:solidFill>
                  <a:schemeClr val="tx2">
                    <a:lumMod val="50000"/>
                  </a:schemeClr>
                </a:solidFill>
                <a:latin typeface="Arial" panose="020B0604020202020204" pitchFamily="34" charset="0"/>
                <a:ea typeface="ＭＳ Ｐゴシック" panose="020B0600070205080204" pitchFamily="34" charset="-128"/>
                <a:cs typeface="Arial" panose="020B0604020202020204" pitchFamily="34" charset="0"/>
              </a:rPr>
              <a:t>Review report submitted</a:t>
            </a:r>
          </a:p>
        </p:txBody>
      </p:sp>
      <p:cxnSp>
        <p:nvCxnSpPr>
          <p:cNvPr id="4" name="Straight Arrow Connector 3">
            <a:extLst>
              <a:ext uri="{FF2B5EF4-FFF2-40B4-BE49-F238E27FC236}">
                <a16:creationId xmlns:a16="http://schemas.microsoft.com/office/drawing/2014/main" id="{207360F2-9337-4554-A837-879583E326DC}"/>
              </a:ext>
            </a:extLst>
          </p:cNvPr>
          <p:cNvCxnSpPr>
            <a:cxnSpLocks/>
          </p:cNvCxnSpPr>
          <p:nvPr/>
        </p:nvCxnSpPr>
        <p:spPr>
          <a:xfrm flipV="1">
            <a:off x="7770168" y="3532188"/>
            <a:ext cx="0" cy="140016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958AF9-EB52-472A-B833-AFAE5BC20CF0}"/>
              </a:ext>
            </a:extLst>
          </p:cNvPr>
          <p:cNvCxnSpPr>
            <a:cxnSpLocks/>
          </p:cNvCxnSpPr>
          <p:nvPr/>
        </p:nvCxnSpPr>
        <p:spPr>
          <a:xfrm>
            <a:off x="6467475" y="4105275"/>
            <a:ext cx="6521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323686-6D6A-4A7A-AB50-038EE158E00F}"/>
              </a:ext>
            </a:extLst>
          </p:cNvPr>
          <p:cNvCxnSpPr>
            <a:cxnSpLocks/>
          </p:cNvCxnSpPr>
          <p:nvPr/>
        </p:nvCxnSpPr>
        <p:spPr>
          <a:xfrm flipV="1">
            <a:off x="7119583" y="3538553"/>
            <a:ext cx="0" cy="5667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47C219-48BD-4A17-9955-8CEFDB62B291}"/>
              </a:ext>
            </a:extLst>
          </p:cNvPr>
          <p:cNvCxnSpPr>
            <a:cxnSpLocks/>
          </p:cNvCxnSpPr>
          <p:nvPr/>
        </p:nvCxnSpPr>
        <p:spPr>
          <a:xfrm>
            <a:off x="3525046" y="5341137"/>
            <a:ext cx="1617019"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9C2AD9-329B-CF86-C543-87C9E1D23E0E}"/>
              </a:ext>
            </a:extLst>
          </p:cNvPr>
          <p:cNvSpPr txBox="1"/>
          <p:nvPr/>
        </p:nvSpPr>
        <p:spPr>
          <a:xfrm>
            <a:off x="345056" y="6448244"/>
            <a:ext cx="76027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*A review meeting might not be necessary, to be decided with PO</a:t>
            </a:r>
          </a:p>
        </p:txBody>
      </p:sp>
    </p:spTree>
    <p:extLst>
      <p:ext uri="{BB962C8B-B14F-4D97-AF65-F5344CB8AC3E}">
        <p14:creationId xmlns:p14="http://schemas.microsoft.com/office/powerpoint/2010/main" val="227520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DB5E1-E686-9A01-C6B8-BEBDA900E322}"/>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9B94DDD6-4181-F955-9523-86806483C1AD}"/>
              </a:ext>
            </a:extLst>
          </p:cNvPr>
          <p:cNvSpPr txBox="1">
            <a:spLocks/>
          </p:cNvSpPr>
          <p:nvPr/>
        </p:nvSpPr>
        <p:spPr>
          <a:xfrm>
            <a:off x="970722" y="20602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3600"/>
              <a:t>Trans-National Access (TNA) activities 1/2</a:t>
            </a:r>
            <a:endParaRPr lang="en-US" sz="3600">
              <a:cs typeface="Arial"/>
            </a:endParaRPr>
          </a:p>
        </p:txBody>
      </p:sp>
      <p:sp>
        <p:nvSpPr>
          <p:cNvPr id="3" name="Rectangle: Rounded Corners 2">
            <a:extLst>
              <a:ext uri="{FF2B5EF4-FFF2-40B4-BE49-F238E27FC236}">
                <a16:creationId xmlns:a16="http://schemas.microsoft.com/office/drawing/2014/main" id="{2C394CA3-A2B9-6E5D-740C-18A648D163F5}"/>
              </a:ext>
            </a:extLst>
          </p:cNvPr>
          <p:cNvSpPr/>
          <p:nvPr/>
        </p:nvSpPr>
        <p:spPr>
          <a:xfrm>
            <a:off x="970722" y="1501255"/>
            <a:ext cx="10271386" cy="4353636"/>
          </a:xfrm>
          <a:prstGeom prst="roundRect">
            <a:avLst/>
          </a:prstGeom>
          <a:solidFill>
            <a:srgbClr val="024E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Wingdings"/>
              <a:buChar char="§"/>
            </a:pPr>
            <a:r>
              <a:rPr lang="en-US" sz="2400" dirty="0">
                <a:solidFill>
                  <a:srgbClr val="FFC000"/>
                </a:solidFill>
                <a:ea typeface="+mn-lt"/>
                <a:cs typeface="+mn-lt"/>
              </a:rPr>
              <a:t>TNA available to external users:</a:t>
            </a:r>
            <a:endParaRPr lang="en-US" dirty="0">
              <a:solidFill>
                <a:srgbClr val="FFFFFF"/>
              </a:solidFill>
              <a:ea typeface="+mn-lt"/>
              <a:cs typeface="+mn-lt"/>
            </a:endParaRPr>
          </a:p>
          <a:p>
            <a:pPr marL="800100" lvl="1" indent="-342900">
              <a:buFont typeface="Courier New"/>
              <a:buChar char="o"/>
            </a:pPr>
            <a:r>
              <a:rPr lang="en-US" sz="2000" dirty="0">
                <a:solidFill>
                  <a:schemeClr val="bg1"/>
                </a:solidFill>
                <a:ea typeface="+mn-lt"/>
                <a:cs typeface="+mn-lt"/>
              </a:rPr>
              <a:t>User visits installation in-person, </a:t>
            </a:r>
          </a:p>
          <a:p>
            <a:pPr marL="800100" lvl="1" indent="-342900">
              <a:spcAft>
                <a:spcPts val="600"/>
              </a:spcAft>
              <a:buFont typeface="Courier New"/>
              <a:buChar char="o"/>
            </a:pPr>
            <a:r>
              <a:rPr lang="en-US" sz="2000" dirty="0">
                <a:solidFill>
                  <a:schemeClr val="bg1"/>
                </a:solidFill>
                <a:ea typeface="+mn-lt"/>
                <a:cs typeface="+mn-lt"/>
              </a:rPr>
              <a:t>Remote delivery of scientific services: sending reference materials or samples, RI staff performing tasks on behalf of users, etc.</a:t>
            </a:r>
          </a:p>
          <a:p>
            <a:pPr marL="342900" indent="-342900">
              <a:spcAft>
                <a:spcPts val="600"/>
              </a:spcAft>
              <a:buFont typeface="Wingdings"/>
              <a:buChar char="§"/>
            </a:pPr>
            <a:r>
              <a:rPr lang="en-US" sz="2400" dirty="0">
                <a:solidFill>
                  <a:srgbClr val="FFC000"/>
                </a:solidFill>
                <a:ea typeface="+mn-lt"/>
                <a:cs typeface="+mn-lt"/>
              </a:rPr>
              <a:t>Open calls to invite researchers to apply for access</a:t>
            </a:r>
          </a:p>
          <a:p>
            <a:pPr marL="342900" indent="-342900">
              <a:buFont typeface="Wingdings"/>
              <a:buChar char="§"/>
            </a:pPr>
            <a:r>
              <a:rPr lang="en-US" sz="2400" dirty="0">
                <a:solidFill>
                  <a:srgbClr val="FFC000"/>
                </a:solidFill>
                <a:ea typeface="+mn-lt"/>
                <a:cs typeface="+mn-lt"/>
              </a:rPr>
              <a:t>Documentation needed to support/justify the amount of access reported </a:t>
            </a:r>
          </a:p>
          <a:p>
            <a:pPr marL="800100" lvl="1" indent="-342900">
              <a:spcAft>
                <a:spcPts val="600"/>
              </a:spcAft>
              <a:buFont typeface="Courier New"/>
              <a:buChar char="o"/>
            </a:pPr>
            <a:r>
              <a:rPr lang="en-US" sz="2000" dirty="0">
                <a:solidFill>
                  <a:schemeClr val="bg1"/>
                </a:solidFill>
                <a:ea typeface="+mn-lt"/>
                <a:cs typeface="+mn-lt"/>
              </a:rPr>
              <a:t>Records of the names, nationalities, and home institutions of the users, nature and quantity of access provided</a:t>
            </a:r>
          </a:p>
          <a:p>
            <a:pPr marL="342900" indent="-342900">
              <a:buFont typeface="Wingdings"/>
              <a:buChar char="§"/>
            </a:pPr>
            <a:r>
              <a:rPr lang="en-US" sz="2400" dirty="0">
                <a:solidFill>
                  <a:srgbClr val="FFC000"/>
                </a:solidFill>
                <a:ea typeface="+mn-lt"/>
                <a:cs typeface="+mn-lt"/>
              </a:rPr>
              <a:t>Selection of researchers/research teams </a:t>
            </a:r>
          </a:p>
          <a:p>
            <a:pPr marL="800100" lvl="1" indent="-342900">
              <a:buFont typeface="Courier New"/>
              <a:buChar char="o"/>
            </a:pPr>
            <a:r>
              <a:rPr lang="en-US" sz="2000" dirty="0">
                <a:solidFill>
                  <a:schemeClr val="bg1"/>
                </a:solidFill>
                <a:ea typeface="+mn-lt"/>
                <a:cs typeface="+mn-lt"/>
              </a:rPr>
              <a:t>Competitive evaluation and selection of proposals by experts, of which at least half independent from the consortium </a:t>
            </a:r>
            <a:endParaRPr lang="en-US" sz="2400" dirty="0">
              <a:solidFill>
                <a:schemeClr val="bg1"/>
              </a:solidFill>
              <a:cs typeface="Arial"/>
            </a:endParaRPr>
          </a:p>
        </p:txBody>
      </p:sp>
    </p:spTree>
    <p:extLst>
      <p:ext uri="{BB962C8B-B14F-4D97-AF65-F5344CB8AC3E}">
        <p14:creationId xmlns:p14="http://schemas.microsoft.com/office/powerpoint/2010/main" val="266419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FB66-4AC3-BEE6-D91B-D25B0B8E11DB}"/>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8753D336-240F-4CB6-D658-18B90D454B0D}"/>
              </a:ext>
            </a:extLst>
          </p:cNvPr>
          <p:cNvSpPr txBox="1">
            <a:spLocks/>
          </p:cNvSpPr>
          <p:nvPr/>
        </p:nvSpPr>
        <p:spPr>
          <a:xfrm>
            <a:off x="970722" y="20602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sz="3600"/>
              <a:t>Trans-National Access (TNA) activities 2/2</a:t>
            </a:r>
            <a:endParaRPr lang="en-US" sz="3600">
              <a:cs typeface="Arial"/>
            </a:endParaRPr>
          </a:p>
        </p:txBody>
      </p:sp>
      <p:sp>
        <p:nvSpPr>
          <p:cNvPr id="3" name="Rectangle: Rounded Corners 2">
            <a:extLst>
              <a:ext uri="{FF2B5EF4-FFF2-40B4-BE49-F238E27FC236}">
                <a16:creationId xmlns:a16="http://schemas.microsoft.com/office/drawing/2014/main" id="{993FBF8F-B4ED-62BF-8134-4B76A5E084B5}"/>
              </a:ext>
            </a:extLst>
          </p:cNvPr>
          <p:cNvSpPr/>
          <p:nvPr/>
        </p:nvSpPr>
        <p:spPr>
          <a:xfrm>
            <a:off x="970722" y="1460310"/>
            <a:ext cx="10148922" cy="4449171"/>
          </a:xfrm>
          <a:prstGeom prst="roundRect">
            <a:avLst/>
          </a:prstGeom>
          <a:solidFill>
            <a:srgbClr val="024E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Wingdings"/>
              <a:buChar char="§"/>
            </a:pPr>
            <a:r>
              <a:rPr lang="en-US" sz="2400" dirty="0">
                <a:solidFill>
                  <a:srgbClr val="FFC000"/>
                </a:solidFill>
                <a:ea typeface="+mn-lt"/>
                <a:cs typeface="+mn-lt"/>
              </a:rPr>
              <a:t>The user team, or its majority, must be affiliated to institutions in countries other than the country where the installation is located </a:t>
            </a:r>
          </a:p>
          <a:p>
            <a:pPr marL="800100" lvl="1" indent="-342900">
              <a:spcAft>
                <a:spcPts val="600"/>
              </a:spcAft>
              <a:buFont typeface="Courier New"/>
              <a:buChar char="o"/>
            </a:pPr>
            <a:r>
              <a:rPr lang="en-US" sz="2000" dirty="0">
                <a:solidFill>
                  <a:schemeClr val="bg1"/>
                </a:solidFill>
                <a:ea typeface="+mn-lt"/>
                <a:cs typeface="+mn-lt"/>
              </a:rPr>
              <a:t>Except when access provider is International </a:t>
            </a:r>
            <a:r>
              <a:rPr lang="en-US" sz="2000" dirty="0" err="1">
                <a:solidFill>
                  <a:schemeClr val="bg1"/>
                </a:solidFill>
                <a:ea typeface="+mn-lt"/>
                <a:cs typeface="+mn-lt"/>
              </a:rPr>
              <a:t>Organisation</a:t>
            </a:r>
            <a:r>
              <a:rPr lang="en-US" sz="2000" dirty="0">
                <a:solidFill>
                  <a:schemeClr val="bg1"/>
                </a:solidFill>
                <a:ea typeface="+mn-lt"/>
                <a:cs typeface="+mn-lt"/>
              </a:rPr>
              <a:t>, JRC, ERIC or similar entity</a:t>
            </a:r>
          </a:p>
          <a:p>
            <a:pPr marL="342900" indent="-342900">
              <a:spcAft>
                <a:spcPts val="600"/>
              </a:spcAft>
              <a:buFont typeface="Wingdings"/>
              <a:buChar char="§"/>
            </a:pPr>
            <a:r>
              <a:rPr lang="en-US" sz="2400" dirty="0">
                <a:solidFill>
                  <a:srgbClr val="FFC000"/>
                </a:solidFill>
                <a:ea typeface="+mn-lt"/>
                <a:cs typeface="+mn-lt"/>
              </a:rPr>
              <a:t>Third countries access permitted up to max cumulative access of 20% of the total amount of units of access</a:t>
            </a:r>
          </a:p>
          <a:p>
            <a:pPr marL="342900" indent="-342900">
              <a:buFont typeface="Wingdings"/>
              <a:buChar char="§"/>
            </a:pPr>
            <a:r>
              <a:rPr lang="en-US" sz="2400" dirty="0">
                <a:solidFill>
                  <a:srgbClr val="FFC000"/>
                </a:solidFill>
                <a:ea typeface="+mn-lt"/>
                <a:cs typeface="+mn-lt"/>
              </a:rPr>
              <a:t>The EU financial support covers:</a:t>
            </a:r>
          </a:p>
          <a:p>
            <a:pPr marL="800100" lvl="1" indent="-342900">
              <a:buFont typeface="Courier New"/>
              <a:buChar char="o"/>
            </a:pPr>
            <a:r>
              <a:rPr lang="en-US" sz="2000" dirty="0">
                <a:solidFill>
                  <a:schemeClr val="bg1"/>
                </a:solidFill>
                <a:ea typeface="+mn-lt"/>
                <a:cs typeface="+mn-lt"/>
              </a:rPr>
              <a:t>The access costs incurred by the access provider in providing access to the selected users, </a:t>
            </a:r>
          </a:p>
          <a:p>
            <a:pPr marL="800100" lvl="1" indent="-342900">
              <a:buFont typeface="Courier New"/>
              <a:buChar char="o"/>
            </a:pPr>
            <a:r>
              <a:rPr lang="en-US" sz="2000" dirty="0">
                <a:solidFill>
                  <a:schemeClr val="bg1"/>
                </a:solidFill>
                <a:ea typeface="+mn-lt"/>
                <a:cs typeface="+mn-lt"/>
              </a:rPr>
              <a:t>The travel and subsistence costs incurred by the access provider to cover for the user’s visit to the installation (duration limited to 3 months)</a:t>
            </a:r>
          </a:p>
        </p:txBody>
      </p:sp>
    </p:spTree>
    <p:extLst>
      <p:ext uri="{BB962C8B-B14F-4D97-AF65-F5344CB8AC3E}">
        <p14:creationId xmlns:p14="http://schemas.microsoft.com/office/powerpoint/2010/main" val="397364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DA03-7E48-A40D-5823-32668F63ABDA}"/>
            </a:ext>
          </a:extLst>
        </p:cNvPr>
        <p:cNvGrpSpPr/>
        <p:nvPr/>
      </p:nvGrpSpPr>
      <p:grpSpPr>
        <a:xfrm>
          <a:off x="0" y="0"/>
          <a:ext cx="0" cy="0"/>
          <a:chOff x="0" y="0"/>
          <a:chExt cx="0" cy="0"/>
        </a:xfrm>
      </p:grpSpPr>
      <p:sp>
        <p:nvSpPr>
          <p:cNvPr id="5" name="Title 6">
            <a:extLst>
              <a:ext uri="{FF2B5EF4-FFF2-40B4-BE49-F238E27FC236}">
                <a16:creationId xmlns:a16="http://schemas.microsoft.com/office/drawing/2014/main" id="{358CC13D-8EEA-61A6-F88D-EDA24179FED4}"/>
              </a:ext>
            </a:extLst>
          </p:cNvPr>
          <p:cNvSpPr txBox="1">
            <a:spLocks/>
          </p:cNvSpPr>
          <p:nvPr/>
        </p:nvSpPr>
        <p:spPr>
          <a:xfrm>
            <a:off x="970722" y="20602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t>Virtual Access (VA) activities</a:t>
            </a:r>
            <a:endParaRPr lang="en-US"/>
          </a:p>
        </p:txBody>
      </p:sp>
      <p:sp>
        <p:nvSpPr>
          <p:cNvPr id="3" name="Rectangle: Rounded Corners 2">
            <a:extLst>
              <a:ext uri="{FF2B5EF4-FFF2-40B4-BE49-F238E27FC236}">
                <a16:creationId xmlns:a16="http://schemas.microsoft.com/office/drawing/2014/main" id="{10D52F12-3337-1E86-C8B5-50340BDB2879}"/>
              </a:ext>
            </a:extLst>
          </p:cNvPr>
          <p:cNvSpPr/>
          <p:nvPr/>
        </p:nvSpPr>
        <p:spPr>
          <a:xfrm>
            <a:off x="970722" y="1542197"/>
            <a:ext cx="10185122" cy="4228440"/>
          </a:xfrm>
          <a:prstGeom prst="roundRect">
            <a:avLst/>
          </a:prstGeom>
          <a:solidFill>
            <a:srgbClr val="024E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Wingdings"/>
              <a:buChar char="§"/>
            </a:pPr>
            <a:r>
              <a:rPr lang="en-US" sz="2400">
                <a:solidFill>
                  <a:srgbClr val="FFC000"/>
                </a:solidFill>
                <a:ea typeface="+mn-lt"/>
                <a:cs typeface="+mn-lt"/>
              </a:rPr>
              <a:t>VA given to users according to RI’s access policy, no formal selection process (but authentication requirements are possible)</a:t>
            </a:r>
            <a:endParaRPr lang="en-US">
              <a:solidFill>
                <a:srgbClr val="FFFFFF"/>
              </a:solidFill>
              <a:ea typeface="+mn-lt"/>
              <a:cs typeface="+mn-lt"/>
            </a:endParaRPr>
          </a:p>
          <a:p>
            <a:pPr marL="800100" lvl="1" indent="-342900">
              <a:buFont typeface="Courier New"/>
              <a:buChar char="o"/>
            </a:pPr>
            <a:r>
              <a:rPr lang="en-US" sz="2000">
                <a:solidFill>
                  <a:schemeClr val="bg1"/>
                </a:solidFill>
                <a:ea typeface="+mn-lt"/>
                <a:cs typeface="+mn-lt"/>
              </a:rPr>
              <a:t>e.g. access to databases available via Internet, or data deposition </a:t>
            </a:r>
            <a:endParaRPr lang="en-US">
              <a:solidFill>
                <a:schemeClr val="bg1"/>
              </a:solidFill>
              <a:cs typeface="Arial"/>
            </a:endParaRPr>
          </a:p>
          <a:p>
            <a:pPr lvl="1"/>
            <a:endParaRPr lang="en-US" sz="2000">
              <a:solidFill>
                <a:schemeClr val="bg1"/>
              </a:solidFill>
              <a:ea typeface="+mn-lt"/>
              <a:cs typeface="+mn-lt"/>
            </a:endParaRPr>
          </a:p>
          <a:p>
            <a:pPr marL="342900" indent="-342900">
              <a:buFont typeface="Wingdings"/>
              <a:buChar char="§"/>
            </a:pPr>
            <a:r>
              <a:rPr lang="en-US" sz="2400">
                <a:solidFill>
                  <a:srgbClr val="FFC000"/>
                </a:solidFill>
                <a:ea typeface="+mn-lt"/>
                <a:cs typeface="+mn-lt"/>
              </a:rPr>
              <a:t>VA measured through </a:t>
            </a:r>
            <a:r>
              <a:rPr lang="en-US" sz="2400" b="1">
                <a:solidFill>
                  <a:srgbClr val="FFC000"/>
                </a:solidFill>
                <a:ea typeface="+mn-lt"/>
                <a:cs typeface="+mn-lt"/>
              </a:rPr>
              <a:t>units of access </a:t>
            </a:r>
            <a:r>
              <a:rPr lang="en-US" sz="2400">
                <a:solidFill>
                  <a:srgbClr val="FFC000"/>
                </a:solidFill>
                <a:ea typeface="+mn-lt"/>
                <a:cs typeface="+mn-lt"/>
              </a:rPr>
              <a:t>clearly defined in the GA and must be </a:t>
            </a:r>
            <a:r>
              <a:rPr lang="en-US" sz="2400" b="1">
                <a:solidFill>
                  <a:srgbClr val="FFC000"/>
                </a:solidFill>
                <a:ea typeface="+mn-lt"/>
                <a:cs typeface="+mn-lt"/>
              </a:rPr>
              <a:t>periodically assessed by an external board</a:t>
            </a:r>
            <a:r>
              <a:rPr lang="en-US" sz="2400">
                <a:solidFill>
                  <a:srgbClr val="FFC000"/>
                </a:solidFill>
                <a:ea typeface="+mn-lt"/>
                <a:cs typeface="+mn-lt"/>
              </a:rPr>
              <a:t>. </a:t>
            </a:r>
            <a:endParaRPr lang="en-US">
              <a:cs typeface="Arial"/>
            </a:endParaRPr>
          </a:p>
          <a:p>
            <a:endParaRPr lang="en-US" sz="2400">
              <a:solidFill>
                <a:srgbClr val="FFC000"/>
              </a:solidFill>
              <a:ea typeface="+mn-lt"/>
              <a:cs typeface="+mn-lt"/>
            </a:endParaRPr>
          </a:p>
          <a:p>
            <a:pPr marL="342900" indent="-342900">
              <a:buFont typeface="Wingdings"/>
              <a:buChar char="§"/>
            </a:pPr>
            <a:r>
              <a:rPr lang="en-US" sz="2400">
                <a:solidFill>
                  <a:srgbClr val="FFC000"/>
                </a:solidFill>
                <a:ea typeface="+mn-lt"/>
                <a:cs typeface="+mn-lt"/>
              </a:rPr>
              <a:t>The EU financial support covers the access costs incurred by the infrastructure, including the technological and scientific support</a:t>
            </a:r>
            <a:endParaRPr lang="en-US">
              <a:solidFill>
                <a:schemeClr val="bg1"/>
              </a:solidFill>
            </a:endParaRPr>
          </a:p>
        </p:txBody>
      </p:sp>
    </p:spTree>
    <p:extLst>
      <p:ext uri="{BB962C8B-B14F-4D97-AF65-F5344CB8AC3E}">
        <p14:creationId xmlns:p14="http://schemas.microsoft.com/office/powerpoint/2010/main" val="3945047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1064712" y="107679"/>
            <a:ext cx="9372829" cy="1074413"/>
          </a:xfrm>
        </p:spPr>
        <p:txBody>
          <a:bodyPr anchor="ctr"/>
          <a:lstStyle/>
          <a:p>
            <a:r>
              <a:rPr lang="en-GB" altLang="en-US" b="1" dirty="0">
                <a:solidFill>
                  <a:srgbClr val="0356B1"/>
                </a:solidFill>
                <a:latin typeface="Arial" panose="020B0604020202020204" pitchFamily="34" charset="0"/>
                <a:ea typeface="MS PGothic" pitchFamily="34" charset="-128"/>
                <a:cs typeface="Arial" panose="020B0604020202020204" pitchFamily="34" charset="0"/>
              </a:rPr>
              <a:t>Reporting</a:t>
            </a:r>
            <a:r>
              <a:rPr lang="en-GB" altLang="en-US" dirty="0">
                <a:solidFill>
                  <a:srgbClr val="0356B1"/>
                </a:solidFill>
                <a:latin typeface="Arial" panose="020B0604020202020204" pitchFamily="34" charset="0"/>
                <a:ea typeface="MS PGothic" pitchFamily="34" charset="-128"/>
                <a:cs typeface="Arial" panose="020B0604020202020204" pitchFamily="34" charset="0"/>
              </a:rPr>
              <a:t>: single submission &amp; single rejection</a:t>
            </a:r>
          </a:p>
        </p:txBody>
      </p:sp>
      <p:sp>
        <p:nvSpPr>
          <p:cNvPr id="3" name="TextBox 2">
            <a:extLst>
              <a:ext uri="{FF2B5EF4-FFF2-40B4-BE49-F238E27FC236}">
                <a16:creationId xmlns:a16="http://schemas.microsoft.com/office/drawing/2014/main" id="{D9C80F0F-BE6F-6739-3908-9D8043F51E72}"/>
              </a:ext>
            </a:extLst>
          </p:cNvPr>
          <p:cNvSpPr txBox="1"/>
          <p:nvPr/>
        </p:nvSpPr>
        <p:spPr>
          <a:xfrm>
            <a:off x="1064712" y="1774371"/>
            <a:ext cx="10637431" cy="2585323"/>
          </a:xfrm>
          <a:prstGeom prst="rect">
            <a:avLst/>
          </a:prstGeom>
          <a:noFill/>
        </p:spPr>
        <p:txBody>
          <a:bodyPr wrap="square" rtlCol="0">
            <a:spAutoFit/>
          </a:bodyPr>
          <a:lstStyle/>
          <a:p>
            <a:endParaRPr lang="fr-BE"/>
          </a:p>
          <a:p>
            <a:endParaRPr lang="en-IE"/>
          </a:p>
          <a:p>
            <a:endParaRPr lang="en-IE"/>
          </a:p>
          <a:p>
            <a:endParaRPr lang="en-IE"/>
          </a:p>
          <a:p>
            <a:endParaRPr lang="en-IE"/>
          </a:p>
          <a:p>
            <a:endParaRPr lang="en-IE"/>
          </a:p>
          <a:p>
            <a:endParaRPr lang="en-IE"/>
          </a:p>
          <a:p>
            <a:endParaRPr lang="en-IE"/>
          </a:p>
          <a:p>
            <a:endParaRPr lang="en-IE"/>
          </a:p>
        </p:txBody>
      </p:sp>
      <p:sp>
        <p:nvSpPr>
          <p:cNvPr id="8" name="Rectangle: Rounded Corners 7">
            <a:extLst>
              <a:ext uri="{FF2B5EF4-FFF2-40B4-BE49-F238E27FC236}">
                <a16:creationId xmlns:a16="http://schemas.microsoft.com/office/drawing/2014/main" id="{F9347293-F9F1-00D0-F480-CC6C851E6A17}"/>
              </a:ext>
            </a:extLst>
          </p:cNvPr>
          <p:cNvSpPr/>
          <p:nvPr/>
        </p:nvSpPr>
        <p:spPr>
          <a:xfrm>
            <a:off x="1164773" y="4588852"/>
            <a:ext cx="10461170" cy="1289434"/>
          </a:xfrm>
          <a:prstGeom prst="roundRect">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solidFill>
                <a:schemeClr val="tx2"/>
              </a:solidFill>
            </a:endParaRPr>
          </a:p>
        </p:txBody>
      </p:sp>
      <p:pic>
        <p:nvPicPr>
          <p:cNvPr id="10" name="Picture 9">
            <a:extLst>
              <a:ext uri="{FF2B5EF4-FFF2-40B4-BE49-F238E27FC236}">
                <a16:creationId xmlns:a16="http://schemas.microsoft.com/office/drawing/2014/main" id="{EBFE75E6-8A55-73DA-D721-4CF8AF528FBA}"/>
              </a:ext>
            </a:extLst>
          </p:cNvPr>
          <p:cNvPicPr>
            <a:picLocks noChangeAspect="1"/>
          </p:cNvPicPr>
          <p:nvPr/>
        </p:nvPicPr>
        <p:blipFill>
          <a:blip r:embed="rId3"/>
          <a:stretch>
            <a:fillRect/>
          </a:stretch>
        </p:blipFill>
        <p:spPr>
          <a:xfrm>
            <a:off x="1068149" y="1605528"/>
            <a:ext cx="10633994" cy="2874422"/>
          </a:xfrm>
          <a:prstGeom prst="rect">
            <a:avLst/>
          </a:prstGeom>
        </p:spPr>
      </p:pic>
      <p:sp>
        <p:nvSpPr>
          <p:cNvPr id="11" name="TextBox 10">
            <a:extLst>
              <a:ext uri="{FF2B5EF4-FFF2-40B4-BE49-F238E27FC236}">
                <a16:creationId xmlns:a16="http://schemas.microsoft.com/office/drawing/2014/main" id="{55291B53-8F1F-2646-3EA9-8E6137866EEE}"/>
              </a:ext>
            </a:extLst>
          </p:cNvPr>
          <p:cNvSpPr txBox="1"/>
          <p:nvPr/>
        </p:nvSpPr>
        <p:spPr>
          <a:xfrm>
            <a:off x="2449283" y="4752578"/>
            <a:ext cx="3886200" cy="923330"/>
          </a:xfrm>
          <a:prstGeom prst="rect">
            <a:avLst/>
          </a:prstGeom>
          <a:noFill/>
        </p:spPr>
        <p:txBody>
          <a:bodyPr wrap="square" rtlCol="0">
            <a:spAutoFit/>
          </a:bodyPr>
          <a:lstStyle/>
          <a:p>
            <a:r>
              <a:rPr lang="fr-BE">
                <a:solidFill>
                  <a:srgbClr val="004494"/>
                </a:solidFill>
              </a:rPr>
              <a:t>‘</a:t>
            </a:r>
            <a:r>
              <a:rPr lang="en-IE" b="1">
                <a:solidFill>
                  <a:srgbClr val="004494"/>
                </a:solidFill>
              </a:rPr>
              <a:t>One iteration only</a:t>
            </a:r>
            <a:r>
              <a:rPr lang="en-IE">
                <a:solidFill>
                  <a:srgbClr val="004494"/>
                </a:solidFill>
              </a:rPr>
              <a:t>’ recommended, if correction of the submitted package is required.  </a:t>
            </a:r>
          </a:p>
        </p:txBody>
      </p:sp>
      <p:sp>
        <p:nvSpPr>
          <p:cNvPr id="12" name="TextBox 11">
            <a:extLst>
              <a:ext uri="{FF2B5EF4-FFF2-40B4-BE49-F238E27FC236}">
                <a16:creationId xmlns:a16="http://schemas.microsoft.com/office/drawing/2014/main" id="{D7E61471-1484-AED7-432D-9876EACDCEE9}"/>
              </a:ext>
            </a:extLst>
          </p:cNvPr>
          <p:cNvSpPr txBox="1"/>
          <p:nvPr/>
        </p:nvSpPr>
        <p:spPr>
          <a:xfrm>
            <a:off x="7141027" y="4648793"/>
            <a:ext cx="4386943" cy="1169551"/>
          </a:xfrm>
          <a:prstGeom prst="rect">
            <a:avLst/>
          </a:prstGeom>
          <a:noFill/>
        </p:spPr>
        <p:txBody>
          <a:bodyPr wrap="square" rtlCol="0">
            <a:spAutoFit/>
          </a:bodyPr>
          <a:lstStyle/>
          <a:p>
            <a:r>
              <a:rPr lang="en-IE" sz="1400" dirty="0">
                <a:solidFill>
                  <a:srgbClr val="0356B1"/>
                </a:solidFill>
              </a:rPr>
              <a:t>Payment will be proceeded based on the information available </a:t>
            </a:r>
            <a:r>
              <a:rPr lang="en-IE" sz="1400" b="1" i="1" dirty="0">
                <a:solidFill>
                  <a:srgbClr val="0356B1"/>
                </a:solidFill>
              </a:rPr>
              <a:t>after</a:t>
            </a:r>
            <a:r>
              <a:rPr lang="en-IE" sz="1400" b="1" dirty="0">
                <a:solidFill>
                  <a:srgbClr val="0356B1"/>
                </a:solidFill>
              </a:rPr>
              <a:t> </a:t>
            </a:r>
            <a:r>
              <a:rPr lang="en-IE" sz="1400" b="1" i="1" dirty="0">
                <a:solidFill>
                  <a:srgbClr val="0356B1"/>
                </a:solidFill>
              </a:rPr>
              <a:t>the</a:t>
            </a:r>
            <a:r>
              <a:rPr lang="en-IE" sz="1400" b="1" dirty="0">
                <a:solidFill>
                  <a:srgbClr val="0356B1"/>
                </a:solidFill>
              </a:rPr>
              <a:t> </a:t>
            </a:r>
            <a:r>
              <a:rPr lang="en-IE" sz="1400" b="1" i="1" dirty="0">
                <a:solidFill>
                  <a:srgbClr val="0356B1"/>
                </a:solidFill>
              </a:rPr>
              <a:t>1</a:t>
            </a:r>
            <a:r>
              <a:rPr lang="en-IE" sz="1400" b="1" i="1" baseline="30000" dirty="0">
                <a:solidFill>
                  <a:srgbClr val="0356B1"/>
                </a:solidFill>
              </a:rPr>
              <a:t>st</a:t>
            </a:r>
            <a:r>
              <a:rPr lang="en-IE" sz="1400" b="1" i="1" dirty="0">
                <a:solidFill>
                  <a:srgbClr val="0356B1"/>
                </a:solidFill>
              </a:rPr>
              <a:t> resubmission</a:t>
            </a:r>
            <a:r>
              <a:rPr lang="en-IE" sz="1400" dirty="0">
                <a:solidFill>
                  <a:srgbClr val="0356B1"/>
                </a:solidFill>
              </a:rPr>
              <a:t>; in principle, no further opportunities to correct mistakes or provide additional information (i.e. corresponding costs will be rejected); except for final payment.  </a:t>
            </a:r>
          </a:p>
        </p:txBody>
      </p:sp>
      <p:pic>
        <p:nvPicPr>
          <p:cNvPr id="14" name="Picture 13">
            <a:extLst>
              <a:ext uri="{FF2B5EF4-FFF2-40B4-BE49-F238E27FC236}">
                <a16:creationId xmlns:a16="http://schemas.microsoft.com/office/drawing/2014/main" id="{AF41D974-5037-66FE-DE66-D9C67F787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283" y="4832560"/>
            <a:ext cx="637490" cy="763366"/>
          </a:xfrm>
          <a:prstGeom prst="rect">
            <a:avLst/>
          </a:prstGeom>
          <a:ln w="12700">
            <a:solidFill>
              <a:schemeClr val="bg1"/>
            </a:solidFill>
          </a:ln>
        </p:spPr>
      </p:pic>
    </p:spTree>
    <p:extLst>
      <p:ext uri="{BB962C8B-B14F-4D97-AF65-F5344CB8AC3E}">
        <p14:creationId xmlns:p14="http://schemas.microsoft.com/office/powerpoint/2010/main" val="179096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A0629-3CB9-94D6-A4AD-D40BFDD4146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9E813D7-1CF6-1493-8798-BBAE75B4A293}"/>
              </a:ext>
            </a:extLst>
          </p:cNvPr>
          <p:cNvGrpSpPr/>
          <p:nvPr/>
        </p:nvGrpSpPr>
        <p:grpSpPr>
          <a:xfrm>
            <a:off x="10835004" y="183211"/>
            <a:ext cx="864000" cy="864000"/>
            <a:chOff x="2145287" y="1558376"/>
            <a:chExt cx="864000" cy="864000"/>
          </a:xfrm>
        </p:grpSpPr>
        <p:sp>
          <p:nvSpPr>
            <p:cNvPr id="10" name="Oval 9">
              <a:extLst>
                <a:ext uri="{FF2B5EF4-FFF2-40B4-BE49-F238E27FC236}">
                  <a16:creationId xmlns:a16="http://schemas.microsoft.com/office/drawing/2014/main" id="{3E3C3665-879C-1BEA-9DE3-28B846A09CE8}"/>
                </a:ext>
              </a:extLst>
            </p:cNvPr>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577404B-4FD1-65D4-FD1E-F4BED744A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sp>
        <p:nvSpPr>
          <p:cNvPr id="4" name="Title 3">
            <a:extLst>
              <a:ext uri="{FF2B5EF4-FFF2-40B4-BE49-F238E27FC236}">
                <a16:creationId xmlns:a16="http://schemas.microsoft.com/office/drawing/2014/main" id="{35608C30-915B-A0E1-8BDB-1E69AEACAEB3}"/>
              </a:ext>
            </a:extLst>
          </p:cNvPr>
          <p:cNvSpPr>
            <a:spLocks noGrp="1"/>
          </p:cNvSpPr>
          <p:nvPr>
            <p:ph type="title"/>
          </p:nvPr>
        </p:nvSpPr>
        <p:spPr>
          <a:xfrm>
            <a:off x="988371" y="68441"/>
            <a:ext cx="10515600" cy="884582"/>
          </a:xfrm>
        </p:spPr>
        <p:txBody>
          <a:bodyPr/>
          <a:lstStyle/>
          <a:p>
            <a:r>
              <a:rPr lang="fr-BE" dirty="0"/>
              <a:t>Financial </a:t>
            </a:r>
            <a:r>
              <a:rPr lang="en-IE" dirty="0"/>
              <a:t>Statement 1</a:t>
            </a:r>
            <a:r>
              <a:rPr lang="fr-BE" dirty="0"/>
              <a:t>/2</a:t>
            </a:r>
            <a:endParaRPr lang="fr-BE" dirty="0">
              <a:cs typeface="Arial"/>
            </a:endParaRPr>
          </a:p>
        </p:txBody>
      </p:sp>
      <p:sp>
        <p:nvSpPr>
          <p:cNvPr id="6" name="Rectangle: Rounded Corners 5">
            <a:extLst>
              <a:ext uri="{FF2B5EF4-FFF2-40B4-BE49-F238E27FC236}">
                <a16:creationId xmlns:a16="http://schemas.microsoft.com/office/drawing/2014/main" id="{8E82F26B-4FFE-7EDF-E24E-FD850AADE5D0}"/>
              </a:ext>
            </a:extLst>
          </p:cNvPr>
          <p:cNvSpPr/>
          <p:nvPr/>
        </p:nvSpPr>
        <p:spPr>
          <a:xfrm>
            <a:off x="9228326" y="1622629"/>
            <a:ext cx="2470678" cy="3495695"/>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u="none" strike="noStrike" baseline="0">
                <a:solidFill>
                  <a:srgbClr val="004494"/>
                </a:solidFill>
                <a:latin typeface="Arial" panose="020B0604020202020204" pitchFamily="34" charset="0"/>
              </a:rPr>
              <a:t>Simplified calculation</a:t>
            </a:r>
          </a:p>
          <a:p>
            <a:pPr algn="ctr"/>
            <a:endParaRPr lang="en-US" b="0" i="0" u="none" strike="noStrike" baseline="0">
              <a:solidFill>
                <a:srgbClr val="004494"/>
              </a:solidFill>
              <a:latin typeface="Arial" panose="020B0604020202020204" pitchFamily="34" charset="0"/>
            </a:endParaRPr>
          </a:p>
          <a:p>
            <a:pPr algn="ctr"/>
            <a:r>
              <a:rPr lang="en-US" b="0" i="0" u="none" strike="noStrike" baseline="0">
                <a:solidFill>
                  <a:srgbClr val="004494"/>
                </a:solidFill>
                <a:latin typeface="Arial" panose="020B0604020202020204" pitchFamily="34" charset="0"/>
              </a:rPr>
              <a:t>Daily rate x Nr of day-equivalents worked (to the nearest half day)</a:t>
            </a:r>
          </a:p>
          <a:p>
            <a:pPr algn="ctr"/>
            <a:endParaRPr lang="en-US">
              <a:solidFill>
                <a:srgbClr val="004494"/>
              </a:solidFill>
              <a:latin typeface="Arial" panose="020B0604020202020204" pitchFamily="34" charset="0"/>
            </a:endParaRPr>
          </a:p>
          <a:p>
            <a:pPr algn="ctr"/>
            <a:r>
              <a:rPr lang="en-US" b="0" i="0" u="none" strike="noStrike" baseline="0">
                <a:solidFill>
                  <a:srgbClr val="004494"/>
                </a:solidFill>
                <a:latin typeface="Arial" panose="020B0604020202020204" pitchFamily="34" charset="0"/>
              </a:rPr>
              <a:t>Daily rate = annual personnel costs </a:t>
            </a:r>
            <a:r>
              <a:rPr lang="en-IE" b="0" i="0" u="none" strike="noStrike" baseline="0">
                <a:solidFill>
                  <a:srgbClr val="004494"/>
                </a:solidFill>
                <a:latin typeface="Arial" panose="020B0604020202020204" pitchFamily="34" charset="0"/>
              </a:rPr>
              <a:t>for the person ÷ 215</a:t>
            </a:r>
            <a:endParaRPr lang="en-IE">
              <a:solidFill>
                <a:srgbClr val="004494"/>
              </a:solidFill>
            </a:endParaRPr>
          </a:p>
        </p:txBody>
      </p:sp>
      <p:graphicFrame>
        <p:nvGraphicFramePr>
          <p:cNvPr id="7" name="Diagram 6">
            <a:extLst>
              <a:ext uri="{FF2B5EF4-FFF2-40B4-BE49-F238E27FC236}">
                <a16:creationId xmlns:a16="http://schemas.microsoft.com/office/drawing/2014/main" id="{AB9637DD-4517-914A-ED48-DD93365D50A8}"/>
              </a:ext>
            </a:extLst>
          </p:cNvPr>
          <p:cNvGraphicFramePr/>
          <p:nvPr>
            <p:extLst>
              <p:ext uri="{D42A27DB-BD31-4B8C-83A1-F6EECF244321}">
                <p14:modId xmlns:p14="http://schemas.microsoft.com/office/powerpoint/2010/main" val="1367918492"/>
              </p:ext>
            </p:extLst>
          </p:nvPr>
        </p:nvGraphicFramePr>
        <p:xfrm>
          <a:off x="988371" y="1622629"/>
          <a:ext cx="4028435" cy="3495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2" name="Diagram 101">
            <a:extLst>
              <a:ext uri="{FF2B5EF4-FFF2-40B4-BE49-F238E27FC236}">
                <a16:creationId xmlns:a16="http://schemas.microsoft.com/office/drawing/2014/main" id="{09FFB2EE-FAFA-3B19-38A2-16DEED210E86}"/>
              </a:ext>
            </a:extLst>
          </p:cNvPr>
          <p:cNvGraphicFramePr/>
          <p:nvPr>
            <p:extLst>
              <p:ext uri="{D42A27DB-BD31-4B8C-83A1-F6EECF244321}">
                <p14:modId xmlns:p14="http://schemas.microsoft.com/office/powerpoint/2010/main" val="4056412169"/>
              </p:ext>
            </p:extLst>
          </p:nvPr>
        </p:nvGraphicFramePr>
        <p:xfrm>
          <a:off x="5150082" y="953023"/>
          <a:ext cx="3944968" cy="51088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8560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D4449-FAB1-0467-2AF8-120FF988ABB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2CA18FE-39E2-33C4-04BE-C361D5416EC3}"/>
              </a:ext>
            </a:extLst>
          </p:cNvPr>
          <p:cNvGrpSpPr/>
          <p:nvPr/>
        </p:nvGrpSpPr>
        <p:grpSpPr>
          <a:xfrm>
            <a:off x="11088995" y="207032"/>
            <a:ext cx="864000" cy="864000"/>
            <a:chOff x="2145287" y="1558376"/>
            <a:chExt cx="864000" cy="864000"/>
          </a:xfrm>
        </p:grpSpPr>
        <p:sp>
          <p:nvSpPr>
            <p:cNvPr id="10" name="Oval 9">
              <a:extLst>
                <a:ext uri="{FF2B5EF4-FFF2-40B4-BE49-F238E27FC236}">
                  <a16:creationId xmlns:a16="http://schemas.microsoft.com/office/drawing/2014/main" id="{0D70557C-15C9-B016-093A-AFFF99D05AE2}"/>
                </a:ext>
              </a:extLst>
            </p:cNvPr>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DE981418-1794-61B6-1CAE-AB9D6EA3E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graphicFrame>
        <p:nvGraphicFramePr>
          <p:cNvPr id="3" name="Diagram 2">
            <a:extLst>
              <a:ext uri="{FF2B5EF4-FFF2-40B4-BE49-F238E27FC236}">
                <a16:creationId xmlns:a16="http://schemas.microsoft.com/office/drawing/2014/main" id="{9E2D29D1-0C43-7B8B-7A3C-F99F91C31C8F}"/>
              </a:ext>
            </a:extLst>
          </p:cNvPr>
          <p:cNvGraphicFramePr/>
          <p:nvPr>
            <p:extLst>
              <p:ext uri="{D42A27DB-BD31-4B8C-83A1-F6EECF244321}">
                <p14:modId xmlns:p14="http://schemas.microsoft.com/office/powerpoint/2010/main" val="240817774"/>
              </p:ext>
            </p:extLst>
          </p:nvPr>
        </p:nvGraphicFramePr>
        <p:xfrm>
          <a:off x="6073773" y="1312891"/>
          <a:ext cx="4561219" cy="409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F21BCF5-19AB-FDF0-7885-E26BD227ED7B}"/>
              </a:ext>
            </a:extLst>
          </p:cNvPr>
          <p:cNvSpPr>
            <a:spLocks noGrp="1"/>
          </p:cNvSpPr>
          <p:nvPr>
            <p:ph type="title"/>
          </p:nvPr>
        </p:nvSpPr>
        <p:spPr>
          <a:xfrm>
            <a:off x="1005395" y="49122"/>
            <a:ext cx="10515600" cy="782357"/>
          </a:xfrm>
        </p:spPr>
        <p:txBody>
          <a:bodyPr/>
          <a:lstStyle/>
          <a:p>
            <a:r>
              <a:rPr lang="en-US" dirty="0"/>
              <a:t>Financial Statements 2/2</a:t>
            </a:r>
            <a:endParaRPr lang="en-IE" dirty="0"/>
          </a:p>
        </p:txBody>
      </p:sp>
      <p:sp>
        <p:nvSpPr>
          <p:cNvPr id="52" name="Rounded Rectangle 13">
            <a:extLst>
              <a:ext uri="{FF2B5EF4-FFF2-40B4-BE49-F238E27FC236}">
                <a16:creationId xmlns:a16="http://schemas.microsoft.com/office/drawing/2014/main" id="{44B8A523-1781-0EBF-5FBD-AB0CEE100A9A}"/>
              </a:ext>
            </a:extLst>
          </p:cNvPr>
          <p:cNvSpPr/>
          <p:nvPr/>
        </p:nvSpPr>
        <p:spPr>
          <a:xfrm>
            <a:off x="1005395" y="1310585"/>
            <a:ext cx="4745403" cy="4095301"/>
          </a:xfrm>
          <a:prstGeom prst="roundRect">
            <a:avLst>
              <a:gd name="adj" fmla="val 10000"/>
            </a:avLst>
          </a:prstGeom>
          <a:solidFill>
            <a:srgbClr val="FFC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E"/>
          </a:p>
        </p:txBody>
      </p:sp>
      <p:sp>
        <p:nvSpPr>
          <p:cNvPr id="53" name="Rounded Rectangle 4">
            <a:extLst>
              <a:ext uri="{FF2B5EF4-FFF2-40B4-BE49-F238E27FC236}">
                <a16:creationId xmlns:a16="http://schemas.microsoft.com/office/drawing/2014/main" id="{AFC1821E-4761-CC1E-367C-846765ED41D1}"/>
              </a:ext>
            </a:extLst>
          </p:cNvPr>
          <p:cNvSpPr txBox="1"/>
          <p:nvPr/>
        </p:nvSpPr>
        <p:spPr>
          <a:xfrm>
            <a:off x="1508603" y="1494044"/>
            <a:ext cx="3728432" cy="922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IE" sz="2000" b="1" i="0" u="none" strike="noStrike" kern="1200" cap="none" spc="0" normalizeH="0" baseline="0" noProof="0">
                <a:ln>
                  <a:noFill/>
                </a:ln>
                <a:solidFill>
                  <a:srgbClr val="004494"/>
                </a:solidFill>
                <a:effectLst/>
                <a:uLnTx/>
                <a:uFillTx/>
                <a:latin typeface="Arial"/>
                <a:ea typeface="+mn-ea"/>
                <a:cs typeface="+mn-cs"/>
              </a:rPr>
              <a:t>HE D. Other cost categories</a:t>
            </a:r>
            <a:endParaRPr kumimoji="0" lang="en-US" sz="2000" b="1" i="0" u="none" strike="noStrike" kern="1200" cap="none" spc="0" normalizeH="0" baseline="0" noProof="0">
              <a:ln>
                <a:noFill/>
              </a:ln>
              <a:solidFill>
                <a:srgbClr val="004494"/>
              </a:solidFill>
              <a:effectLst/>
              <a:uLnTx/>
              <a:uFillTx/>
              <a:latin typeface="Arial"/>
              <a:ea typeface="+mn-ea"/>
              <a:cs typeface="+mn-cs"/>
            </a:endParaRPr>
          </a:p>
        </p:txBody>
      </p:sp>
      <p:sp>
        <p:nvSpPr>
          <p:cNvPr id="69" name="Rounded Rectangle 16">
            <a:extLst>
              <a:ext uri="{FF2B5EF4-FFF2-40B4-BE49-F238E27FC236}">
                <a16:creationId xmlns:a16="http://schemas.microsoft.com/office/drawing/2014/main" id="{4FC671A6-553C-5815-EFD6-3CCDAD24ED8E}"/>
              </a:ext>
            </a:extLst>
          </p:cNvPr>
          <p:cNvSpPr/>
          <p:nvPr/>
        </p:nvSpPr>
        <p:spPr>
          <a:xfrm>
            <a:off x="1648412" y="2420389"/>
            <a:ext cx="3234023" cy="573332"/>
          </a:xfrm>
          <a:prstGeom prst="roundRect">
            <a:avLst>
              <a:gd name="adj" fmla="val 10000"/>
            </a:avLst>
          </a:prstGeom>
          <a:solidFill>
            <a:srgbClr val="00449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FFFF"/>
                </a:solidFill>
                <a:effectLst/>
                <a:uLnTx/>
                <a:uFillTx/>
                <a:latin typeface="Arial"/>
                <a:ea typeface="+mn-ea"/>
                <a:cs typeface="+mn-cs"/>
              </a:rPr>
              <a:t>D.2 Internally invoiced goods and services</a:t>
            </a: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1" name="Rounded Rectangle 19">
            <a:extLst>
              <a:ext uri="{FF2B5EF4-FFF2-40B4-BE49-F238E27FC236}">
                <a16:creationId xmlns:a16="http://schemas.microsoft.com/office/drawing/2014/main" id="{9868213E-A2E3-1C0E-A476-611E17FA92FB}"/>
              </a:ext>
            </a:extLst>
          </p:cNvPr>
          <p:cNvSpPr/>
          <p:nvPr/>
        </p:nvSpPr>
        <p:spPr>
          <a:xfrm>
            <a:off x="1657442" y="3242594"/>
            <a:ext cx="3256914" cy="738691"/>
          </a:xfrm>
          <a:prstGeom prst="roundRect">
            <a:avLst>
              <a:gd name="adj" fmla="val 10000"/>
            </a:avLst>
          </a:prstGeom>
          <a:solidFill>
            <a:srgbClr val="00449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72" name="Rounded Rectangle 4">
            <a:extLst>
              <a:ext uri="{FF2B5EF4-FFF2-40B4-BE49-F238E27FC236}">
                <a16:creationId xmlns:a16="http://schemas.microsoft.com/office/drawing/2014/main" id="{F400937D-969C-46CA-A1A4-17FCCACF1BA8}"/>
              </a:ext>
            </a:extLst>
          </p:cNvPr>
          <p:cNvSpPr txBox="1"/>
          <p:nvPr/>
        </p:nvSpPr>
        <p:spPr>
          <a:xfrm>
            <a:off x="1702057" y="3488240"/>
            <a:ext cx="3167247" cy="596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IE" sz="1400" b="0" i="0" u="none" strike="noStrike" kern="1200" cap="none" spc="0" normalizeH="0" baseline="0" noProof="0">
                <a:ln>
                  <a:noFill/>
                </a:ln>
                <a:solidFill>
                  <a:srgbClr val="FFFFFF"/>
                </a:solidFill>
                <a:effectLst/>
                <a:uLnTx/>
                <a:uFillTx/>
                <a:latin typeface="Arial"/>
                <a:ea typeface="+mn-ea"/>
                <a:cs typeface="+mn-cs"/>
              </a:rPr>
              <a:t>D.3 Transnational access to research infrastructures unit costs</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7" name="Rounded Rectangle 27">
            <a:extLst>
              <a:ext uri="{FF2B5EF4-FFF2-40B4-BE49-F238E27FC236}">
                <a16:creationId xmlns:a16="http://schemas.microsoft.com/office/drawing/2014/main" id="{E0D4B71E-89B9-E8F7-0CA6-73F7FD8A8BE1}"/>
              </a:ext>
            </a:extLst>
          </p:cNvPr>
          <p:cNvSpPr/>
          <p:nvPr/>
        </p:nvSpPr>
        <p:spPr>
          <a:xfrm>
            <a:off x="1668758" y="4187024"/>
            <a:ext cx="3234023" cy="573332"/>
          </a:xfrm>
          <a:prstGeom prst="roundRect">
            <a:avLst>
              <a:gd name="adj" fmla="val 10000"/>
            </a:avLst>
          </a:prstGeom>
          <a:solidFill>
            <a:srgbClr val="00449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FFFF"/>
                </a:solidFill>
                <a:effectLst/>
                <a:uLnTx/>
                <a:uFillTx/>
                <a:latin typeface="Arial"/>
                <a:ea typeface="+mn-ea"/>
                <a:cs typeface="+mn-cs"/>
              </a:rPr>
              <a:t>D.4 Virtual access to research infrastructures unit costs</a:t>
            </a: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116" name="Rounded Rectangle 4">
            <a:extLst>
              <a:ext uri="{FF2B5EF4-FFF2-40B4-BE49-F238E27FC236}">
                <a16:creationId xmlns:a16="http://schemas.microsoft.com/office/drawing/2014/main" id="{27030647-6627-A86A-41EB-244045720A02}"/>
              </a:ext>
            </a:extLst>
          </p:cNvPr>
          <p:cNvSpPr txBox="1"/>
          <p:nvPr/>
        </p:nvSpPr>
        <p:spPr>
          <a:xfrm>
            <a:off x="6497546" y="1494043"/>
            <a:ext cx="3728432" cy="922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IE" sz="2000" b="1" i="0" u="none" strike="noStrike" kern="1200" cap="none" spc="0" normalizeH="0" baseline="0" noProof="0">
                <a:ln>
                  <a:noFill/>
                </a:ln>
                <a:solidFill>
                  <a:srgbClr val="004494"/>
                </a:solidFill>
                <a:effectLst/>
                <a:uLnTx/>
                <a:uFillTx/>
                <a:latin typeface="Arial"/>
                <a:ea typeface="+mn-ea"/>
                <a:cs typeface="+mn-cs"/>
              </a:rPr>
              <a:t>HE D. Other cost categories</a:t>
            </a:r>
            <a:endParaRPr kumimoji="0" lang="en-US" sz="2000" b="1" i="0" u="none" strike="noStrike" kern="1200" cap="none" spc="0" normalizeH="0" baseline="0" noProof="0">
              <a:ln>
                <a:noFill/>
              </a:ln>
              <a:solidFill>
                <a:srgbClr val="004494"/>
              </a:solidFill>
              <a:effectLst/>
              <a:uLnTx/>
              <a:uFillTx/>
              <a:latin typeface="Arial"/>
              <a:ea typeface="+mn-ea"/>
              <a:cs typeface="+mn-cs"/>
            </a:endParaRPr>
          </a:p>
        </p:txBody>
      </p:sp>
    </p:spTree>
    <p:extLst>
      <p:ext uri="{BB962C8B-B14F-4D97-AF65-F5344CB8AC3E}">
        <p14:creationId xmlns:p14="http://schemas.microsoft.com/office/powerpoint/2010/main" val="356683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58313" y="220035"/>
            <a:ext cx="864000" cy="864000"/>
            <a:chOff x="6673743" y="2690721"/>
            <a:chExt cx="864000" cy="864000"/>
          </a:xfrm>
        </p:grpSpPr>
        <p:sp>
          <p:nvSpPr>
            <p:cNvPr id="6" name="Oval 5"/>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8" name="Title 2"/>
          <p:cNvSpPr>
            <a:spLocks noGrp="1"/>
          </p:cNvSpPr>
          <p:nvPr>
            <p:ph type="title"/>
          </p:nvPr>
        </p:nvSpPr>
        <p:spPr>
          <a:xfrm>
            <a:off x="1067753" y="111979"/>
            <a:ext cx="10515600" cy="792482"/>
          </a:xfrm>
        </p:spPr>
        <p:txBody>
          <a:bodyPr/>
          <a:lstStyle/>
          <a:p>
            <a:r>
              <a:rPr lang="fr-BE" dirty="0"/>
              <a:t>Financial </a:t>
            </a:r>
            <a:r>
              <a:rPr lang="en-IE" dirty="0"/>
              <a:t>Statement: online layout</a:t>
            </a:r>
          </a:p>
        </p:txBody>
      </p:sp>
      <p:pic>
        <p:nvPicPr>
          <p:cNvPr id="3" name="Picture 2"/>
          <p:cNvPicPr>
            <a:picLocks noChangeAspect="1"/>
          </p:cNvPicPr>
          <p:nvPr/>
        </p:nvPicPr>
        <p:blipFill>
          <a:blip r:embed="rId4"/>
          <a:stretch>
            <a:fillRect/>
          </a:stretch>
        </p:blipFill>
        <p:spPr>
          <a:xfrm>
            <a:off x="1175048" y="1084035"/>
            <a:ext cx="8833657" cy="5188440"/>
          </a:xfrm>
          <a:prstGeom prst="rect">
            <a:avLst/>
          </a:prstGeom>
        </p:spPr>
      </p:pic>
    </p:spTree>
    <p:extLst>
      <p:ext uri="{BB962C8B-B14F-4D97-AF65-F5344CB8AC3E}">
        <p14:creationId xmlns:p14="http://schemas.microsoft.com/office/powerpoint/2010/main" val="175092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615" y="271461"/>
            <a:ext cx="8429625" cy="641971"/>
          </a:xfrm>
        </p:spPr>
        <p:txBody>
          <a:bodyPr anchor="ctr"/>
          <a:lstStyle/>
          <a:p>
            <a:r>
              <a:rPr lang="en-GB" altLang="en-US">
                <a:latin typeface="Arial" panose="020B0604020202020204" pitchFamily="34" charset="0"/>
                <a:ea typeface="MS PGothic" pitchFamily="34" charset="-128"/>
                <a:cs typeface="Arial" panose="020B0604020202020204" pitchFamily="34" charset="0"/>
              </a:rPr>
              <a:t>Subcontracting vs. Contracting</a:t>
            </a:r>
          </a:p>
        </p:txBody>
      </p:sp>
      <p:graphicFrame>
        <p:nvGraphicFramePr>
          <p:cNvPr id="4" name="Diagram 3">
            <a:extLst>
              <a:ext uri="{FF2B5EF4-FFF2-40B4-BE49-F238E27FC236}">
                <a16:creationId xmlns:a16="http://schemas.microsoft.com/office/drawing/2014/main" id="{21B07286-28C7-454D-A908-C601539BCAF3}"/>
              </a:ext>
            </a:extLst>
          </p:cNvPr>
          <p:cNvGraphicFramePr/>
          <p:nvPr/>
        </p:nvGraphicFramePr>
        <p:xfrm>
          <a:off x="1203767" y="1099597"/>
          <a:ext cx="8657863" cy="546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8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0"/>
            <a:ext cx="10149946" cy="1133062"/>
          </a:xfrm>
        </p:spPr>
        <p:txBody>
          <a:bodyPr/>
          <a:lstStyle/>
          <a:p>
            <a:r>
              <a:rPr lang="en-IE" sz="5400"/>
              <a:t>Outline</a:t>
            </a:r>
            <a:endParaRPr lang="en-GB" sz="5400"/>
          </a:p>
        </p:txBody>
      </p:sp>
      <p:graphicFrame>
        <p:nvGraphicFramePr>
          <p:cNvPr id="9" name="Diagram 8"/>
          <p:cNvGraphicFramePr/>
          <p:nvPr/>
        </p:nvGraphicFramePr>
        <p:xfrm>
          <a:off x="2771203" y="1311965"/>
          <a:ext cx="6096000" cy="4358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282148" y="2226365"/>
            <a:ext cx="4353339"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err="1">
                <a:ln>
                  <a:noFill/>
                </a:ln>
                <a:solidFill>
                  <a:srgbClr val="024EA2"/>
                </a:solidFill>
                <a:effectLst/>
                <a:uLnTx/>
                <a:uFillTx/>
                <a:latin typeface="Arial" panose="020B0604020202020204" pitchFamily="34" charset="0"/>
                <a:ea typeface="+mn-ea"/>
                <a:cs typeface="Arial" panose="020B0604020202020204" pitchFamily="34" charset="0"/>
              </a:rPr>
              <a:t>I.Monitoring</a:t>
            </a:r>
            <a:r>
              <a:rPr kumimoji="0" lang="en-GB" sz="3000" b="0" i="0" u="none" strike="noStrike" kern="1200" cap="none" spc="0" normalizeH="0" baseline="0" noProof="0">
                <a:ln>
                  <a:noFill/>
                </a:ln>
                <a:solidFill>
                  <a:srgbClr val="024EA2"/>
                </a:solidFill>
                <a:effectLst/>
                <a:uLnTx/>
                <a:uFillTx/>
                <a:latin typeface="Arial" panose="020B0604020202020204" pitchFamily="34" charset="0"/>
                <a:ea typeface="+mn-ea"/>
                <a:cs typeface="Arial" panose="020B0604020202020204" pitchFamily="34" charset="0"/>
              </a:rPr>
              <a:t> &amp; Reporting </a:t>
            </a:r>
          </a:p>
          <a:p>
            <a:pPr marL="285750" indent="-285750">
              <a:buFont typeface="Wingdings" panose="05000000000000000000" pitchFamily="2" charset="2"/>
              <a:buChar char="Ø"/>
              <a:defRPr/>
            </a:pPr>
            <a:r>
              <a:rPr lang="en-GB">
                <a:solidFill>
                  <a:srgbClr val="004494"/>
                </a:solidFill>
                <a:latin typeface="Arial" panose="020B0604020202020204" pitchFamily="34" charset="0"/>
                <a:cs typeface="Arial" panose="020B0604020202020204" pitchFamily="34" charset="0"/>
              </a:rPr>
              <a:t>Technical Reporting</a:t>
            </a:r>
          </a:p>
          <a:p>
            <a:pPr marL="285750" indent="-285750">
              <a:buFont typeface="Wingdings" panose="05000000000000000000" pitchFamily="2" charset="2"/>
              <a:buChar char="Ø"/>
              <a:defRPr/>
            </a:pPr>
            <a:r>
              <a:rPr lang="en-GB">
                <a:solidFill>
                  <a:srgbClr val="004494"/>
                </a:solidFill>
                <a:latin typeface="Arial" panose="020B0604020202020204" pitchFamily="34" charset="0"/>
                <a:cs typeface="Arial" panose="020B0604020202020204" pitchFamily="34" charset="0"/>
              </a:rPr>
              <a:t>Financial Reporting</a:t>
            </a:r>
          </a:p>
          <a:p>
            <a:pPr marL="285750" indent="-285750">
              <a:buFont typeface="Wingdings" panose="05000000000000000000" pitchFamily="2" charset="2"/>
              <a:buChar char="Ø"/>
              <a:defRPr/>
            </a:pPr>
            <a:r>
              <a:rPr lang="en-GB">
                <a:solidFill>
                  <a:srgbClr val="004494"/>
                </a:solidFill>
                <a:latin typeface="Arial" panose="020B0604020202020204" pitchFamily="34" charset="0"/>
                <a:cs typeface="Arial" panose="020B0604020202020204" pitchFamily="34" charset="0"/>
              </a:rPr>
              <a:t>Audits</a:t>
            </a:r>
          </a:p>
          <a:p>
            <a:pPr marL="285750" indent="-285750">
              <a:buFont typeface="Wingdings" panose="05000000000000000000" pitchFamily="2" charset="2"/>
              <a:buChar char="Ø"/>
              <a:defRPr/>
            </a:pPr>
            <a:r>
              <a:rPr lang="en-GB">
                <a:solidFill>
                  <a:srgbClr val="004494"/>
                </a:solidFill>
                <a:latin typeface="Arial" panose="020B0604020202020204" pitchFamily="34" charset="0"/>
                <a:cs typeface="Arial" panose="020B0604020202020204" pitchFamily="34" charset="0"/>
              </a:rPr>
              <a:t>Amendments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cxnSp>
        <p:nvCxnSpPr>
          <p:cNvPr id="11" name="Straight Connector 10"/>
          <p:cNvCxnSpPr/>
          <p:nvPr/>
        </p:nvCxnSpPr>
        <p:spPr bwMode="auto">
          <a:xfrm>
            <a:off x="1331843" y="2182064"/>
            <a:ext cx="3827179" cy="0"/>
          </a:xfrm>
          <a:prstGeom prst="line">
            <a:avLst/>
          </a:prstGeom>
          <a:noFill/>
          <a:ln w="19050" cap="flat" cmpd="sng" algn="ctr">
            <a:solidFill>
              <a:schemeClr val="tx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7087565" y="3694232"/>
            <a:ext cx="4829452"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i="0" u="none" strike="noStrike" kern="1200" cap="none" spc="0" normalizeH="0" baseline="0" noProof="0" err="1">
                <a:ln>
                  <a:noFill/>
                </a:ln>
                <a:solidFill>
                  <a:srgbClr val="004494"/>
                </a:solidFill>
                <a:effectLst/>
                <a:uLnTx/>
                <a:uFillTx/>
                <a:latin typeface="Arial" panose="020B0604020202020204" pitchFamily="34" charset="0"/>
                <a:ea typeface="+mn-ea"/>
                <a:cs typeface="Arial" panose="020B0604020202020204" pitchFamily="34" charset="0"/>
              </a:rPr>
              <a:t>II.Cross</a:t>
            </a:r>
            <a:r>
              <a:rPr kumimoji="0" lang="en-GB" sz="3000" i="0" u="none" strike="noStrike" kern="1200" cap="none" spc="0" normalizeH="0" baseline="0" noProof="0">
                <a:ln>
                  <a:noFill/>
                </a:ln>
                <a:solidFill>
                  <a:srgbClr val="004494"/>
                </a:solidFill>
                <a:effectLst/>
                <a:uLnTx/>
                <a:uFillTx/>
                <a:latin typeface="Arial" panose="020B0604020202020204" pitchFamily="34" charset="0"/>
                <a:ea typeface="+mn-ea"/>
                <a:cs typeface="Arial" panose="020B0604020202020204" pitchFamily="34" charset="0"/>
              </a:rPr>
              <a:t>-cutting aspects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a:solidFill>
                  <a:srgbClr val="004494"/>
                </a:solidFill>
                <a:latin typeface="Arial" panose="020B0604020202020204" pitchFamily="34" charset="0"/>
                <a:cs typeface="Arial" panose="020B0604020202020204" pitchFamily="34" charset="0"/>
              </a:rPr>
              <a:t>Impact</a:t>
            </a:r>
          </a:p>
          <a:p>
            <a:pPr marL="285750" indent="-285750">
              <a:buFont typeface="Wingdings" panose="05000000000000000000" pitchFamily="2" charset="2"/>
              <a:buChar char="Ø"/>
              <a:defRPr/>
            </a:pPr>
            <a:r>
              <a:rPr kumimoji="0" lang="en-GB" sz="1800" i="0" u="none" strike="noStrike" kern="1200" cap="none" spc="0" normalizeH="0" baseline="0" noProof="0">
                <a:ln>
                  <a:noFill/>
                </a:ln>
                <a:solidFill>
                  <a:srgbClr val="004494"/>
                </a:solidFill>
                <a:effectLst/>
                <a:uLnTx/>
                <a:uFillTx/>
                <a:latin typeface="Arial" panose="020B0604020202020204" pitchFamily="34" charset="0"/>
                <a:ea typeface="+mn-ea"/>
                <a:cs typeface="Arial" panose="020B0604020202020204" pitchFamily="34" charset="0"/>
              </a:rPr>
              <a:t>Communication, Dissemination &amp; Exploitation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i="0" u="none" strike="noStrike" kern="1200" cap="none" spc="0" normalizeH="0" baseline="0" noProof="0">
                <a:ln>
                  <a:noFill/>
                </a:ln>
                <a:solidFill>
                  <a:srgbClr val="004494"/>
                </a:solidFill>
                <a:effectLst/>
                <a:uLnTx/>
                <a:uFillTx/>
                <a:latin typeface="Arial" panose="020B0604020202020204" pitchFamily="34" charset="0"/>
                <a:ea typeface="+mn-ea"/>
                <a:cs typeface="Arial" panose="020B0604020202020204" pitchFamily="34" charset="0"/>
              </a:rPr>
              <a:t>Open Science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i="0" u="none" strike="noStrike" kern="1200" cap="none" spc="0" normalizeH="0" baseline="0" noProof="0">
                <a:ln>
                  <a:noFill/>
                </a:ln>
                <a:solidFill>
                  <a:srgbClr val="004494"/>
                </a:solidFill>
                <a:effectLst/>
                <a:uLnTx/>
                <a:uFillTx/>
                <a:latin typeface="Arial" panose="020B0604020202020204" pitchFamily="34" charset="0"/>
                <a:ea typeface="+mn-ea"/>
                <a:cs typeface="Arial" panose="020B0604020202020204" pitchFamily="34" charset="0"/>
              </a:rPr>
              <a:t>Policy Feedback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i="0" u="none" strike="noStrike" kern="1200" cap="none" spc="0" normalizeH="0" baseline="0" noProof="0">
                <a:ln>
                  <a:noFill/>
                </a:ln>
                <a:solidFill>
                  <a:srgbClr val="004494"/>
                </a:solidFill>
                <a:effectLst/>
                <a:uLnTx/>
                <a:uFillTx/>
                <a:latin typeface="Arial" panose="020B0604020202020204" pitchFamily="34" charset="0"/>
                <a:ea typeface="+mn-ea"/>
                <a:cs typeface="Arial" panose="020B0604020202020204" pitchFamily="34" charset="0"/>
              </a:rPr>
              <a:t>Ethics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4D4D4D"/>
              </a:solidFill>
              <a:effectLst/>
              <a:uLnTx/>
              <a:uFillTx/>
              <a:latin typeface="Arial"/>
              <a:ea typeface="+mn-ea"/>
              <a:cs typeface="+mn-cs"/>
            </a:endParaRPr>
          </a:p>
        </p:txBody>
      </p:sp>
      <p:cxnSp>
        <p:nvCxnSpPr>
          <p:cNvPr id="13" name="Straight Connector 12"/>
          <p:cNvCxnSpPr/>
          <p:nvPr/>
        </p:nvCxnSpPr>
        <p:spPr bwMode="auto">
          <a:xfrm flipH="1">
            <a:off x="6227587" y="3685352"/>
            <a:ext cx="4032448" cy="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2059506" y="5311507"/>
            <a:ext cx="3551072" cy="830997"/>
          </a:xfrm>
          <a:prstGeom prst="rect">
            <a:avLst/>
          </a:prstGeom>
          <a:noFill/>
        </p:spPr>
        <p:txBody>
          <a:bodyPr wrap="square" rtlCol="0">
            <a:spAutoFit/>
          </a:bodyPr>
          <a:lstStyle/>
          <a:p>
            <a:pPr>
              <a:defRPr/>
            </a:pPr>
            <a:r>
              <a:rPr lang="en-GB" sz="3000" err="1">
                <a:solidFill>
                  <a:srgbClr val="024EA2"/>
                </a:solidFill>
                <a:latin typeface="Arial" panose="020B0604020202020204" pitchFamily="34" charset="0"/>
                <a:cs typeface="Arial" panose="020B0604020202020204" pitchFamily="34" charset="0"/>
              </a:rPr>
              <a:t>III.Extra</a:t>
            </a:r>
            <a:r>
              <a:rPr lang="en-GB" sz="3000">
                <a:solidFill>
                  <a:srgbClr val="024EA2"/>
                </a:solidFill>
                <a:latin typeface="Arial" panose="020B0604020202020204" pitchFamily="34" charset="0"/>
                <a:cs typeface="Arial" panose="020B0604020202020204" pitchFamily="34" charset="0"/>
              </a:rPr>
              <a:t>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cxnSp>
        <p:nvCxnSpPr>
          <p:cNvPr id="15" name="Straight Connector 14"/>
          <p:cNvCxnSpPr/>
          <p:nvPr/>
        </p:nvCxnSpPr>
        <p:spPr bwMode="auto">
          <a:xfrm>
            <a:off x="2131515" y="5311507"/>
            <a:ext cx="3159968" cy="0"/>
          </a:xfrm>
          <a:prstGeom prst="line">
            <a:avLst/>
          </a:prstGeom>
          <a:noFill/>
          <a:ln w="19050" cap="flat" cmpd="sng" algn="ctr">
            <a:solidFill>
              <a:srgbClr val="004494"/>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6"/>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076173" y="3109403"/>
            <a:ext cx="726913" cy="72691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2307" y="1888928"/>
            <a:ext cx="742741" cy="742741"/>
          </a:xfrm>
          <a:prstGeom prst="rect">
            <a:avLst/>
          </a:prstGeom>
        </p:spPr>
      </p:pic>
      <p:pic>
        <p:nvPicPr>
          <p:cNvPr id="19" name="Picture 18"/>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47448" y="4441219"/>
            <a:ext cx="780367" cy="780367"/>
          </a:xfrm>
          <a:prstGeom prst="rect">
            <a:avLst/>
          </a:prstGeom>
        </p:spPr>
      </p:pic>
    </p:spTree>
    <p:extLst>
      <p:ext uri="{BB962C8B-B14F-4D97-AF65-F5344CB8AC3E}">
        <p14:creationId xmlns:p14="http://schemas.microsoft.com/office/powerpoint/2010/main" val="299966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024" y="239417"/>
            <a:ext cx="11062335" cy="1072547"/>
          </a:xfrm>
        </p:spPr>
        <p:txBody>
          <a:bodyPr/>
          <a:lstStyle/>
          <a:p>
            <a:r>
              <a:rPr lang="en-IE" dirty="0"/>
              <a:t>Financial reporting – eligibility of costs</a:t>
            </a:r>
            <a:br>
              <a:rPr lang="en-IE" dirty="0"/>
            </a:br>
            <a:r>
              <a:rPr lang="en-IE" dirty="0"/>
              <a:t> (art.6 GA)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914029"/>
              </p:ext>
            </p:extLst>
          </p:nvPr>
        </p:nvGraphicFramePr>
        <p:xfrm>
          <a:off x="-446678" y="1950094"/>
          <a:ext cx="12762976" cy="4562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843251419"/>
              </p:ext>
            </p:extLst>
          </p:nvPr>
        </p:nvGraphicFramePr>
        <p:xfrm>
          <a:off x="1695694" y="2816330"/>
          <a:ext cx="9710928" cy="34256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52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308114"/>
            <a:ext cx="10515600" cy="665921"/>
          </a:xfrm>
        </p:spPr>
        <p:txBody>
          <a:bodyPr/>
          <a:lstStyle/>
          <a:p>
            <a:r>
              <a:rPr lang="en-IE"/>
              <a:t>Use of Resources</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392" y="1166076"/>
            <a:ext cx="3682104" cy="3682104"/>
          </a:xfrm>
          <a:prstGeom prst="rect">
            <a:avLst/>
          </a:prstGeom>
        </p:spPr>
      </p:pic>
      <p:sp>
        <p:nvSpPr>
          <p:cNvPr id="5" name="TextBox 4"/>
          <p:cNvSpPr txBox="1"/>
          <p:nvPr/>
        </p:nvSpPr>
        <p:spPr>
          <a:xfrm>
            <a:off x="6689035" y="1808921"/>
            <a:ext cx="4407943" cy="1015663"/>
          </a:xfrm>
          <a:prstGeom prst="rect">
            <a:avLst/>
          </a:prstGeom>
          <a:noFill/>
        </p:spPr>
        <p:txBody>
          <a:bodyPr wrap="square" rtlCol="0">
            <a:spAutoFit/>
          </a:bodyPr>
          <a:lstStyle/>
          <a:p>
            <a:pPr algn="just">
              <a:defRPr/>
            </a:pPr>
            <a:r>
              <a:rPr lang="en-GB" b="1" kern="0">
                <a:solidFill>
                  <a:srgbClr val="004494"/>
                </a:solidFill>
                <a:latin typeface="Arial" panose="020B0604020202020204" pitchFamily="34" charset="0"/>
                <a:cs typeface="Arial" panose="020B0604020202020204" pitchFamily="34" charset="0"/>
              </a:rPr>
              <a:t>Personnel - actual or unit costs</a:t>
            </a:r>
          </a:p>
          <a:p>
            <a:pPr marL="285750" marR="0" lvl="0" indent="-285750" algn="l" defTabSz="914400" rtl="0" eaLnBrk="1" fontAlgn="auto" latinLnBrk="0" hangingPunct="1">
              <a:lnSpc>
                <a:spcPct val="100000"/>
              </a:lnSpc>
              <a:spcBef>
                <a:spcPts val="0"/>
              </a:spcBef>
              <a:spcAft>
                <a:spcPts val="0"/>
              </a:spcAft>
              <a:buClr>
                <a:srgbClr val="1E858B"/>
              </a:buClr>
              <a:buSzTx/>
              <a:buFont typeface="Arial" panose="020B0604020202020204" pitchFamily="34" charset="0"/>
              <a:buChar char="•"/>
              <a:tabLst/>
              <a:defRPr/>
            </a:pPr>
            <a:r>
              <a:rPr kumimoji="0" lang="en-US" sz="1400" b="0" i="0" u="none" strike="noStrike" kern="1200" cap="none" spc="0" normalizeH="0" baseline="0" noProof="0">
                <a:ln>
                  <a:noFill/>
                </a:ln>
                <a:solidFill>
                  <a:srgbClr val="004494"/>
                </a:solidFill>
                <a:effectLst/>
                <a:uLnTx/>
                <a:uFillTx/>
                <a:latin typeface="Arial"/>
                <a:ea typeface="+mn-ea"/>
                <a:cs typeface="+mn-cs"/>
              </a:rPr>
              <a:t>Number of PM broken down per WP</a:t>
            </a:r>
          </a:p>
          <a:p>
            <a:pPr marL="285750" marR="0" lvl="0" indent="-285750" algn="l" defTabSz="914400" rtl="0" eaLnBrk="1" fontAlgn="auto" latinLnBrk="0" hangingPunct="1">
              <a:lnSpc>
                <a:spcPct val="100000"/>
              </a:lnSpc>
              <a:spcBef>
                <a:spcPts val="0"/>
              </a:spcBef>
              <a:spcAft>
                <a:spcPts val="0"/>
              </a:spcAft>
              <a:buClr>
                <a:srgbClr val="1E858B"/>
              </a:buClr>
              <a:buSzTx/>
              <a:buFont typeface="Arial" panose="020B0604020202020204" pitchFamily="34" charset="0"/>
              <a:buChar char="•"/>
              <a:tabLst/>
              <a:defRPr/>
            </a:pPr>
            <a:r>
              <a:rPr lang="en-GB" sz="1400" kern="0">
                <a:solidFill>
                  <a:srgbClr val="004494"/>
                </a:solidFill>
                <a:latin typeface="Arial" panose="020B0604020202020204" pitchFamily="34" charset="0"/>
                <a:cs typeface="Arial" panose="020B0604020202020204" pitchFamily="34" charset="0"/>
              </a:rPr>
              <a:t>Amounts and description, if in-kind contribution from third parties</a:t>
            </a:r>
          </a:p>
        </p:txBody>
      </p:sp>
      <p:sp>
        <p:nvSpPr>
          <p:cNvPr id="6" name="TextBox 5"/>
          <p:cNvSpPr txBox="1"/>
          <p:nvPr/>
        </p:nvSpPr>
        <p:spPr>
          <a:xfrm>
            <a:off x="6620206" y="3750720"/>
            <a:ext cx="4488061"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b="1" kern="0">
                <a:solidFill>
                  <a:srgbClr val="004494"/>
                </a:solidFill>
                <a:latin typeface="Arial" panose="020B0604020202020204" pitchFamily="34" charset="0"/>
                <a:cs typeface="Arial" panose="020B0604020202020204" pitchFamily="34" charset="0"/>
              </a:rPr>
              <a:t>Other direct costs </a:t>
            </a:r>
          </a:p>
          <a:p>
            <a:pPr marL="285750" indent="-285750">
              <a:buClr>
                <a:srgbClr val="034EA2"/>
              </a:buClr>
              <a:buFont typeface="Arial" panose="020B0604020202020204" pitchFamily="34" charset="0"/>
              <a:buChar char="•"/>
            </a:pPr>
            <a:r>
              <a:rPr lang="en-US" sz="1400">
                <a:solidFill>
                  <a:srgbClr val="004494"/>
                </a:solidFill>
                <a:latin typeface="Arial"/>
              </a:rPr>
              <a:t>Actual costs incurred for: Travel &amp; subsistence, Equipment, Costs of other goods and services, Costs of large research infrastructures</a:t>
            </a:r>
          </a:p>
          <a:p>
            <a:pPr marL="285750" marR="0" lvl="0" indent="-285750" algn="l" defTabSz="914400" rtl="0" eaLnBrk="1" fontAlgn="auto" latinLnBrk="0" hangingPunct="1">
              <a:lnSpc>
                <a:spcPct val="100000"/>
              </a:lnSpc>
              <a:spcBef>
                <a:spcPts val="0"/>
              </a:spcBef>
              <a:spcAft>
                <a:spcPts val="0"/>
              </a:spcAft>
              <a:buClr>
                <a:srgbClr val="034EA2"/>
              </a:buClr>
              <a:buSzTx/>
              <a:buFont typeface="Arial" panose="020B0604020202020204" pitchFamily="34" charset="0"/>
              <a:buChar char="•"/>
              <a:tabLst/>
              <a:defRPr/>
            </a:pPr>
            <a:r>
              <a:rPr kumimoji="0" lang="en-US" sz="1400" b="0" i="0" u="none" strike="noStrike" kern="1200" cap="none" spc="0" normalizeH="0" baseline="0" noProof="0">
                <a:ln>
                  <a:noFill/>
                </a:ln>
                <a:solidFill>
                  <a:srgbClr val="004494"/>
                </a:solidFill>
                <a:effectLst/>
                <a:uLnTx/>
                <a:uFillTx/>
                <a:latin typeface="Arial"/>
                <a:ea typeface="+mn-ea"/>
                <a:cs typeface="+mn-cs"/>
              </a:rPr>
              <a:t>Explanation needed </a:t>
            </a:r>
            <a:r>
              <a:rPr kumimoji="0" lang="en-US" sz="1400" b="1" i="0" u="none" strike="noStrike" kern="1200" cap="none" spc="0" normalizeH="0" baseline="0" noProof="0">
                <a:ln>
                  <a:noFill/>
                </a:ln>
                <a:solidFill>
                  <a:srgbClr val="C00000"/>
                </a:solidFill>
                <a:effectLst/>
                <a:uLnTx/>
                <a:uFillTx/>
                <a:latin typeface="Arial"/>
                <a:ea typeface="+mn-ea"/>
                <a:cs typeface="+mn-cs"/>
              </a:rPr>
              <a:t>ONLY if amount &gt; 15% of personnel costs</a:t>
            </a:r>
          </a:p>
          <a:p>
            <a:pPr marL="285750" marR="0" lvl="0" indent="-285750" algn="l" defTabSz="914400" rtl="0" eaLnBrk="1" fontAlgn="auto" latinLnBrk="0" hangingPunct="1">
              <a:lnSpc>
                <a:spcPct val="100000"/>
              </a:lnSpc>
              <a:spcBef>
                <a:spcPts val="0"/>
              </a:spcBef>
              <a:spcAft>
                <a:spcPts val="0"/>
              </a:spcAft>
              <a:buClr>
                <a:srgbClr val="034EA2"/>
              </a:buClr>
              <a:buSzTx/>
              <a:buFont typeface="Arial" panose="020B0604020202020204" pitchFamily="34" charset="0"/>
              <a:buChar char="•"/>
              <a:tabLst/>
              <a:defRPr/>
            </a:pPr>
            <a:r>
              <a:rPr lang="en-GB" altLang="en-US" sz="1400" kern="0">
                <a:solidFill>
                  <a:srgbClr val="004494"/>
                </a:solidFill>
                <a:latin typeface="Arial" panose="020B0604020202020204" pitchFamily="34" charset="0"/>
                <a:cs typeface="Arial" panose="020B0604020202020204" pitchFamily="34" charset="0"/>
              </a:rPr>
              <a:t>Cost, description, WP, if foreseen in Annex 1, explanation if not</a:t>
            </a:r>
          </a:p>
          <a:p>
            <a:pPr marL="285750" marR="0" lvl="0" indent="-285750" algn="l" defTabSz="914400" rtl="0" eaLnBrk="1" fontAlgn="auto" latinLnBrk="0" hangingPunct="1">
              <a:lnSpc>
                <a:spcPct val="100000"/>
              </a:lnSpc>
              <a:spcBef>
                <a:spcPts val="0"/>
              </a:spcBef>
              <a:spcAft>
                <a:spcPts val="0"/>
              </a:spcAft>
              <a:buClr>
                <a:srgbClr val="034EA2"/>
              </a:buClr>
              <a:buSzTx/>
              <a:buFont typeface="Arial" panose="020B0604020202020204" pitchFamily="34" charset="0"/>
              <a:buChar char="•"/>
              <a:tabLst/>
              <a:defRPr/>
            </a:pPr>
            <a:r>
              <a:rPr lang="en-GB" sz="1400" kern="0">
                <a:solidFill>
                  <a:srgbClr val="004494"/>
                </a:solidFill>
                <a:latin typeface="Arial" panose="020B0604020202020204" pitchFamily="34" charset="0"/>
                <a:cs typeface="Arial" panose="020B0604020202020204" pitchFamily="34" charset="0"/>
              </a:rPr>
              <a:t>Amounts and description, if in-kind contribution from third parties</a:t>
            </a:r>
            <a:endParaRPr kumimoji="0" lang="en-US" sz="1400" b="0" i="0" u="none" strike="noStrike" kern="1200" cap="none" spc="0" normalizeH="0" baseline="0" noProof="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mn-cs"/>
            </a:endParaRPr>
          </a:p>
        </p:txBody>
      </p:sp>
      <p:sp>
        <p:nvSpPr>
          <p:cNvPr id="7" name="TextBox 6"/>
          <p:cNvSpPr txBox="1"/>
          <p:nvPr/>
        </p:nvSpPr>
        <p:spPr>
          <a:xfrm>
            <a:off x="795129" y="2901434"/>
            <a:ext cx="2554357" cy="39549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b="1" kern="0" dirty="0">
                <a:solidFill>
                  <a:srgbClr val="004494"/>
                </a:solidFill>
                <a:latin typeface="Arial" panose="020B0604020202020204" pitchFamily="34" charset="0"/>
                <a:cs typeface="Arial" panose="020B0604020202020204" pitchFamily="34" charset="0"/>
              </a:rPr>
              <a:t>Subcontracting </a:t>
            </a:r>
          </a:p>
          <a:p>
            <a:pPr marL="285750" indent="-285750">
              <a:buClr>
                <a:srgbClr val="FFC000"/>
              </a:buClr>
              <a:buFont typeface="Arial" panose="020B0604020202020204" pitchFamily="34" charset="0"/>
              <a:buChar char="•"/>
            </a:pPr>
            <a:r>
              <a:rPr lang="en-US" sz="1400" dirty="0">
                <a:solidFill>
                  <a:srgbClr val="004494"/>
                </a:solidFill>
                <a:latin typeface="Arial"/>
              </a:rPr>
              <a:t>Actual costs paid for subcontracts (usually in Annex 1) +Third parties (</a:t>
            </a:r>
            <a:r>
              <a:rPr lang="en-IE" sz="1400" dirty="0">
                <a:solidFill>
                  <a:srgbClr val="004494"/>
                </a:solidFill>
              </a:rPr>
              <a:t>non-financial resources made available free of charge by third parties) + </a:t>
            </a:r>
            <a:r>
              <a:rPr lang="en-GB" sz="1400" dirty="0">
                <a:solidFill>
                  <a:srgbClr val="004494"/>
                </a:solidFill>
              </a:rPr>
              <a:t>Art.9.2 of the GA </a:t>
            </a:r>
          </a:p>
          <a:p>
            <a:pPr marL="285750" indent="-285750">
              <a:buClr>
                <a:srgbClr val="FFC000"/>
              </a:buClr>
              <a:buFont typeface="Arial" panose="020B0604020202020204" pitchFamily="34" charset="0"/>
              <a:buChar char="•"/>
            </a:pPr>
            <a:r>
              <a:rPr lang="en-GB" sz="1400" kern="0" dirty="0">
                <a:solidFill>
                  <a:srgbClr val="004494"/>
                </a:solidFill>
                <a:latin typeface="Arial" panose="020B0604020202020204" pitchFamily="34" charset="0"/>
                <a:cs typeface="Arial" panose="020B0604020202020204" pitchFamily="34" charset="0"/>
              </a:rPr>
              <a:t>Breakdown of total + explanation + if foreseen in Annex 1</a:t>
            </a:r>
          </a:p>
          <a:p>
            <a:pPr marL="285750" marR="0" lvl="0" indent="-28575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4494"/>
                </a:solidFill>
                <a:effectLst/>
                <a:uLnTx/>
                <a:uFillTx/>
                <a:latin typeface="Arial"/>
                <a:ea typeface="+mn-ea"/>
                <a:cs typeface="+mn-cs"/>
              </a:rPr>
              <a:t>Details to be provided, if not foreseen</a:t>
            </a:r>
          </a:p>
          <a:p>
            <a:pPr marL="285750" marR="0" lvl="0" indent="-285750" algn="l" defTabSz="9144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4494"/>
                </a:solidFill>
                <a:effectLst/>
                <a:uLnTx/>
                <a:uFillTx/>
                <a:latin typeface="Arial"/>
                <a:ea typeface="+mn-ea"/>
                <a:cs typeface="+mn-cs"/>
              </a:rPr>
              <a:t>Explicit approval from PO during payment processing</a:t>
            </a:r>
            <a:endParaRPr kumimoji="0" lang="en-GB" sz="1400" b="0"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8" name="Straight Connector 7"/>
          <p:cNvCxnSpPr/>
          <p:nvPr/>
        </p:nvCxnSpPr>
        <p:spPr bwMode="auto">
          <a:xfrm>
            <a:off x="893643" y="2871617"/>
            <a:ext cx="1872208" cy="0"/>
          </a:xfrm>
          <a:prstGeom prst="line">
            <a:avLst/>
          </a:prstGeom>
          <a:noFill/>
          <a:ln w="19050" cap="flat" cmpd="sng" algn="ctr">
            <a:solidFill>
              <a:schemeClr val="accent3"/>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6513714" y="1812028"/>
            <a:ext cx="4357486" cy="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6493837" y="3601636"/>
            <a:ext cx="4354785" cy="0"/>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8999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75D1A-3B16-3975-DEC3-4301F869FCD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AB9A56F-4A52-162D-5958-BF711BBD01A7}"/>
              </a:ext>
            </a:extLst>
          </p:cNvPr>
          <p:cNvSpPr>
            <a:spLocks noGrp="1" noChangeArrowheads="1"/>
          </p:cNvSpPr>
          <p:nvPr>
            <p:ph type="title"/>
          </p:nvPr>
        </p:nvSpPr>
        <p:spPr>
          <a:xfrm>
            <a:off x="970722" y="185577"/>
            <a:ext cx="10515600" cy="874924"/>
          </a:xfrm>
        </p:spPr>
        <p:txBody>
          <a:bodyPr vert="horz" lIns="91440" tIns="45720" rIns="91440" bIns="0" rtlCol="0" anchor="b" anchorCtr="0">
            <a:normAutofit/>
          </a:bodyPr>
          <a:lstStyle/>
          <a:p>
            <a:r>
              <a:rPr lang="en-GB" altLang="en-US" sz="3700"/>
              <a:t>Certificates of the Financial Statements (CFS)</a:t>
            </a:r>
            <a:endParaRPr lang="en-US">
              <a:cs typeface="Arial"/>
            </a:endParaRPr>
          </a:p>
        </p:txBody>
      </p:sp>
      <p:sp>
        <p:nvSpPr>
          <p:cNvPr id="19" name="Rectangle: Rounded Corners 18">
            <a:extLst>
              <a:ext uri="{FF2B5EF4-FFF2-40B4-BE49-F238E27FC236}">
                <a16:creationId xmlns:a16="http://schemas.microsoft.com/office/drawing/2014/main" id="{4A8BE2F5-6C62-5D05-EA12-D1617936F084}"/>
              </a:ext>
            </a:extLst>
          </p:cNvPr>
          <p:cNvSpPr/>
          <p:nvPr/>
        </p:nvSpPr>
        <p:spPr>
          <a:xfrm>
            <a:off x="970722" y="1397767"/>
            <a:ext cx="10515600" cy="4607248"/>
          </a:xfrm>
          <a:prstGeom prst="roundRect">
            <a:avLst/>
          </a:prstGeom>
          <a:solidFill>
            <a:srgbClr val="024B9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90000"/>
              </a:lnSpc>
              <a:spcAft>
                <a:spcPts val="1800"/>
              </a:spcAft>
              <a:buFont typeface="Wingdings"/>
              <a:buChar char="§"/>
            </a:pPr>
            <a:r>
              <a:rPr lang="en-US" sz="2000">
                <a:solidFill>
                  <a:srgbClr val="FFC000"/>
                </a:solidFill>
                <a:cs typeface="Arial"/>
              </a:rPr>
              <a:t>Only </a:t>
            </a:r>
            <a:r>
              <a:rPr lang="en-US" sz="2000" b="1">
                <a:solidFill>
                  <a:srgbClr val="FFC000"/>
                </a:solidFill>
                <a:cs typeface="Arial"/>
              </a:rPr>
              <a:t>at the final reporting</a:t>
            </a:r>
            <a:r>
              <a:rPr lang="en-US" sz="2000">
                <a:solidFill>
                  <a:srgbClr val="FFC000"/>
                </a:solidFill>
                <a:cs typeface="Arial"/>
              </a:rPr>
              <a:t> (or beneficiary termination) and if a beneficiary/affiliated entity requests a total of  EUR 430 000 or more as reimbursement of actual costs and unit costs calculated according to its usual cost accounting practices</a:t>
            </a:r>
            <a:endParaRPr lang="en-US" sz="2000">
              <a:solidFill>
                <a:srgbClr val="FFFFFF"/>
              </a:solidFill>
              <a:cs typeface="Arial"/>
            </a:endParaRPr>
          </a:p>
          <a:p>
            <a:pPr marL="800100" lvl="2" indent="-342900">
              <a:lnSpc>
                <a:spcPct val="90000"/>
              </a:lnSpc>
              <a:spcAft>
                <a:spcPts val="1800"/>
              </a:spcAft>
              <a:buFont typeface="Arial" panose="020B0604020202020204" pitchFamily="34" charset="0"/>
              <a:buChar char="•"/>
            </a:pPr>
            <a:r>
              <a:rPr lang="en-US" sz="2000">
                <a:solidFill>
                  <a:schemeClr val="bg1"/>
                </a:solidFill>
                <a:latin typeface="Arial"/>
                <a:cs typeface="Arial"/>
              </a:rPr>
              <a:t>Scanned copy (PDF) together with Financial Statement submitted in the system; original remains at the beneficiary (might be audited!) </a:t>
            </a:r>
          </a:p>
          <a:p>
            <a:pPr marL="800100" lvl="1" indent="-342900">
              <a:lnSpc>
                <a:spcPct val="90000"/>
              </a:lnSpc>
              <a:spcAft>
                <a:spcPts val="1800"/>
              </a:spcAft>
              <a:buFont typeface="Arial" panose="020B0604020202020204" pitchFamily="34" charset="0"/>
              <a:buChar char="•"/>
            </a:pPr>
            <a:r>
              <a:rPr lang="en-US" sz="2000">
                <a:solidFill>
                  <a:schemeClr val="bg1"/>
                </a:solidFill>
                <a:latin typeface="Arial"/>
                <a:cs typeface="Calibri"/>
              </a:rPr>
              <a:t>Costs declared for audited periods (if the audit letter of conclusion has been sent) are excluded from the EUR 430 000 threshold. </a:t>
            </a:r>
            <a:endParaRPr lang="en-US" sz="2000">
              <a:solidFill>
                <a:schemeClr val="bg1"/>
              </a:solidFill>
              <a:latin typeface="Arial"/>
              <a:cs typeface="Arial"/>
            </a:endParaRPr>
          </a:p>
          <a:p>
            <a:pPr marL="342900" indent="-342900">
              <a:lnSpc>
                <a:spcPct val="90000"/>
              </a:lnSpc>
              <a:spcAft>
                <a:spcPts val="1800"/>
              </a:spcAft>
              <a:buFont typeface="Wingdings"/>
              <a:buChar char="§"/>
            </a:pPr>
            <a:r>
              <a:rPr lang="en-US" sz="2000">
                <a:solidFill>
                  <a:srgbClr val="FFC000"/>
                </a:solidFill>
                <a:cs typeface="Arial"/>
              </a:rPr>
              <a:t>For beneficiaries with an approved </a:t>
            </a:r>
            <a:r>
              <a:rPr lang="en-US" sz="2000" b="1">
                <a:solidFill>
                  <a:srgbClr val="FFC000"/>
                </a:solidFill>
                <a:cs typeface="Arial"/>
              </a:rPr>
              <a:t>System and Process Audit (SPA)</a:t>
            </a:r>
            <a:r>
              <a:rPr lang="en-US" sz="2000">
                <a:solidFill>
                  <a:srgbClr val="FFC000"/>
                </a:solidFill>
                <a:cs typeface="Arial"/>
              </a:rPr>
              <a:t>, the threshold is raised to EUR 725 000 </a:t>
            </a:r>
          </a:p>
          <a:p>
            <a:pPr marL="342900" lvl="1" indent="-342900">
              <a:lnSpc>
                <a:spcPct val="90000"/>
              </a:lnSpc>
              <a:spcAft>
                <a:spcPts val="1800"/>
              </a:spcAft>
              <a:buFont typeface="Wingdings"/>
              <a:buChar char="§"/>
            </a:pPr>
            <a:r>
              <a:rPr lang="en-US" sz="2000">
                <a:solidFill>
                  <a:srgbClr val="FFC000"/>
                </a:solidFill>
                <a:latin typeface="Arial"/>
                <a:cs typeface="Arial"/>
              </a:rPr>
              <a:t>CFS must be issued by a</a:t>
            </a:r>
            <a:r>
              <a:rPr lang="en-US" sz="2000" b="1">
                <a:solidFill>
                  <a:srgbClr val="FFC000"/>
                </a:solidFill>
                <a:latin typeface="Arial"/>
                <a:cs typeface="Arial"/>
              </a:rPr>
              <a:t> qualified external auditor </a:t>
            </a:r>
            <a:r>
              <a:rPr lang="en-US" sz="2000">
                <a:solidFill>
                  <a:srgbClr val="FFC000"/>
                </a:solidFill>
                <a:latin typeface="Arial"/>
                <a:cs typeface="Arial"/>
              </a:rPr>
              <a:t>(or public bodies by a competent independent public officer), using the CFS template on the EU Funding &amp; Tenders Portal </a:t>
            </a:r>
            <a:endParaRPr lang="en-US" sz="2000">
              <a:solidFill>
                <a:schemeClr val="bg1"/>
              </a:solidFill>
              <a:cs typeface="Arial"/>
            </a:endParaRPr>
          </a:p>
        </p:txBody>
      </p:sp>
    </p:spTree>
    <p:extLst>
      <p:ext uri="{BB962C8B-B14F-4D97-AF65-F5344CB8AC3E}">
        <p14:creationId xmlns:p14="http://schemas.microsoft.com/office/powerpoint/2010/main" val="168188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1013324" y="425416"/>
            <a:ext cx="8036671" cy="600075"/>
          </a:xfrm>
        </p:spPr>
        <p:txBody>
          <a:bodyPr anchor="ctr"/>
          <a:lstStyle/>
          <a:p>
            <a:r>
              <a:rPr lang="en-GB" altLang="en-US" sz="2800" b="1" dirty="0">
                <a:solidFill>
                  <a:srgbClr val="0356B1"/>
                </a:solidFill>
                <a:latin typeface="Arial" panose="020B0604020202020204" pitchFamily="34" charset="0"/>
                <a:ea typeface="MS PGothic" pitchFamily="34" charset="-128"/>
                <a:cs typeface="Arial" panose="020B0604020202020204" pitchFamily="34" charset="0"/>
              </a:rPr>
              <a:t> </a:t>
            </a:r>
            <a:r>
              <a:rPr lang="en-GB" altLang="en-US" dirty="0">
                <a:solidFill>
                  <a:srgbClr val="0356B1"/>
                </a:solidFill>
                <a:latin typeface="Arial" panose="020B0604020202020204" pitchFamily="34" charset="0"/>
                <a:ea typeface="MS PGothic" pitchFamily="34" charset="-128"/>
                <a:cs typeface="Arial" panose="020B0604020202020204" pitchFamily="34" charset="0"/>
              </a:rPr>
              <a:t>Payments</a:t>
            </a:r>
          </a:p>
        </p:txBody>
      </p:sp>
      <p:graphicFrame>
        <p:nvGraphicFramePr>
          <p:cNvPr id="4" name="Diagram 3">
            <a:extLst>
              <a:ext uri="{FF2B5EF4-FFF2-40B4-BE49-F238E27FC236}">
                <a16:creationId xmlns:a16="http://schemas.microsoft.com/office/drawing/2014/main" id="{FE691B2A-87C0-42FD-8C48-57404642A1D4}"/>
              </a:ext>
            </a:extLst>
          </p:cNvPr>
          <p:cNvGraphicFramePr/>
          <p:nvPr>
            <p:extLst>
              <p:ext uri="{D42A27DB-BD31-4B8C-83A1-F6EECF244321}">
                <p14:modId xmlns:p14="http://schemas.microsoft.com/office/powerpoint/2010/main" val="1441709491"/>
              </p:ext>
            </p:extLst>
          </p:nvPr>
        </p:nvGraphicFramePr>
        <p:xfrm>
          <a:off x="1557438" y="9280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03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1393AC-8741-4E53-8D19-EE84C797B45B}"/>
              </a:ext>
            </a:extLst>
          </p:cNvPr>
          <p:cNvSpPr/>
          <p:nvPr/>
        </p:nvSpPr>
        <p:spPr>
          <a:xfrm>
            <a:off x="1079805" y="1446963"/>
            <a:ext cx="10556186" cy="45318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2"/>
          <p:cNvSpPr>
            <a:spLocks noGrp="1" noChangeArrowheads="1"/>
          </p:cNvSpPr>
          <p:nvPr>
            <p:ph type="title" idx="4294967295"/>
          </p:nvPr>
        </p:nvSpPr>
        <p:spPr>
          <a:xfrm>
            <a:off x="1079805" y="401130"/>
            <a:ext cx="9753847" cy="571500"/>
          </a:xfrm>
        </p:spPr>
        <p:txBody>
          <a:bodyPr anchor="ctr"/>
          <a:lstStyle/>
          <a:p>
            <a:r>
              <a:rPr lang="en-GB" altLang="en-US" dirty="0">
                <a:latin typeface="Arial" panose="020B0604020202020204" pitchFamily="34" charset="0"/>
                <a:ea typeface="MS PGothic" pitchFamily="34" charset="-128"/>
                <a:cs typeface="Arial" panose="020B0604020202020204" pitchFamily="34" charset="0"/>
              </a:rPr>
              <a:t>Financial management: some advice</a:t>
            </a:r>
          </a:p>
        </p:txBody>
      </p:sp>
      <p:sp>
        <p:nvSpPr>
          <p:cNvPr id="3" name="Rectangle 3"/>
          <p:cNvSpPr>
            <a:spLocks noChangeArrowheads="1"/>
          </p:cNvSpPr>
          <p:nvPr/>
        </p:nvSpPr>
        <p:spPr bwMode="auto">
          <a:xfrm>
            <a:off x="1457012" y="1717287"/>
            <a:ext cx="9967964" cy="4361965"/>
          </a:xfrm>
          <a:prstGeom prst="rect">
            <a:avLst/>
          </a:prstGeom>
          <a:noFill/>
          <a:ln>
            <a:noFill/>
          </a:ln>
        </p:spPr>
        <p:txBody>
          <a:bodyPr lIns="91440" tIns="45720" rIns="91440" bIns="45720" anchor="t"/>
          <a:lstStyle/>
          <a:p>
            <a:pPr marL="285750" indent="-285750">
              <a:spcBef>
                <a:spcPct val="35000"/>
              </a:spcBef>
              <a:spcAft>
                <a:spcPts val="600"/>
              </a:spcAft>
              <a:buClr>
                <a:srgbClr val="0356B1"/>
              </a:buClr>
              <a:buFont typeface="Wingdings" panose="05000000000000000000" pitchFamily="2" charset="2"/>
              <a:buChar char="Ø"/>
            </a:pPr>
            <a:r>
              <a:rPr lang="en-GB" altLang="en-US" b="1">
                <a:solidFill>
                  <a:srgbClr val="004494"/>
                </a:solidFill>
                <a:latin typeface="Arial" panose="020B0604020202020204" pitchFamily="34" charset="0"/>
                <a:cs typeface="Arial" panose="020B0604020202020204" pitchFamily="34" charset="0"/>
              </a:rPr>
              <a:t>Keep any adequate records </a:t>
            </a:r>
            <a:r>
              <a:rPr lang="en-GB" altLang="en-US">
                <a:solidFill>
                  <a:srgbClr val="004494"/>
                </a:solidFill>
                <a:latin typeface="Arial" panose="020B0604020202020204" pitchFamily="34" charset="0"/>
                <a:cs typeface="Arial" panose="020B0604020202020204" pitchFamily="34" charset="0"/>
              </a:rPr>
              <a:t>and supporting documents to prove the </a:t>
            </a:r>
            <a:r>
              <a:rPr lang="en-GB" altLang="en-US" b="1">
                <a:solidFill>
                  <a:srgbClr val="004494"/>
                </a:solidFill>
                <a:latin typeface="Arial" panose="020B0604020202020204" pitchFamily="34" charset="0"/>
                <a:cs typeface="Arial" panose="020B0604020202020204" pitchFamily="34" charset="0"/>
              </a:rPr>
              <a:t>eligibility of the costs declared </a:t>
            </a:r>
          </a:p>
          <a:p>
            <a:pPr marL="285750" indent="-285750">
              <a:spcBef>
                <a:spcPct val="35000"/>
              </a:spcBef>
              <a:spcAft>
                <a:spcPts val="600"/>
              </a:spcAft>
              <a:buClr>
                <a:srgbClr val="0356B1"/>
              </a:buClr>
              <a:buFont typeface="Wingdings" panose="05000000000000000000" pitchFamily="2" charset="2"/>
              <a:buChar char="Ø"/>
            </a:pPr>
            <a:r>
              <a:rPr lang="en-GB" altLang="en-US">
                <a:solidFill>
                  <a:srgbClr val="004494"/>
                </a:solidFill>
                <a:latin typeface="Arial" panose="020B0604020202020204" pitchFamily="34" charset="0"/>
                <a:cs typeface="Arial" panose="020B0604020202020204" pitchFamily="34" charset="0"/>
              </a:rPr>
              <a:t>Apply usual </a:t>
            </a:r>
            <a:r>
              <a:rPr lang="en-GB" altLang="en-US" b="1">
                <a:solidFill>
                  <a:srgbClr val="004494"/>
                </a:solidFill>
                <a:latin typeface="Arial" panose="020B0604020202020204" pitchFamily="34" charset="0"/>
                <a:cs typeface="Arial" panose="020B0604020202020204" pitchFamily="34" charset="0"/>
              </a:rPr>
              <a:t>accounting practices and internal control procedures </a:t>
            </a:r>
          </a:p>
          <a:p>
            <a:pPr marL="285750" indent="-285750">
              <a:spcBef>
                <a:spcPct val="35000"/>
              </a:spcBef>
              <a:spcAft>
                <a:spcPts val="600"/>
              </a:spcAft>
              <a:buClr>
                <a:srgbClr val="0356B1"/>
              </a:buClr>
              <a:buFont typeface="Wingdings" panose="05000000000000000000" pitchFamily="2" charset="2"/>
              <a:buChar char="Ø"/>
            </a:pPr>
            <a:r>
              <a:rPr lang="en-GB" altLang="en-US">
                <a:solidFill>
                  <a:srgbClr val="004494"/>
                </a:solidFill>
                <a:latin typeface="Arial" panose="020B0604020202020204" pitchFamily="34" charset="0"/>
                <a:cs typeface="Arial" panose="020B0604020202020204" pitchFamily="34" charset="0"/>
              </a:rPr>
              <a:t>Any </a:t>
            </a:r>
            <a:r>
              <a:rPr lang="en-GB" altLang="en-US" b="1">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subcontracting</a:t>
            </a:r>
            <a:r>
              <a:rPr lang="en-GB" altLang="en-US">
                <a:solidFill>
                  <a:srgbClr val="004494"/>
                </a:solidFill>
                <a:latin typeface="Arial" panose="020B0604020202020204" pitchFamily="34" charset="0"/>
                <a:cs typeface="Arial" panose="020B0604020202020204" pitchFamily="34" charset="0"/>
              </a:rPr>
              <a:t>?</a:t>
            </a:r>
          </a:p>
          <a:p>
            <a:pPr marL="699770" lvl="1" indent="-342900">
              <a:spcBef>
                <a:spcPct val="35000"/>
              </a:spcBef>
              <a:spcAft>
                <a:spcPts val="300"/>
              </a:spcAft>
              <a:buClr>
                <a:srgbClr val="0356B1"/>
              </a:buClr>
              <a:buFont typeface="Wingdings" panose="05000000000000000000" pitchFamily="2" charset="2"/>
              <a:buChar char="§"/>
            </a:pPr>
            <a:r>
              <a:rPr lang="en-GB" altLang="en-US">
                <a:solidFill>
                  <a:srgbClr val="004494"/>
                </a:solidFill>
                <a:latin typeface="Arial"/>
                <a:cs typeface="Arial"/>
              </a:rPr>
              <a:t>If you need a subcontract which is not planned in the Description of Action, ask approval to the REA Project Officer </a:t>
            </a:r>
            <a:r>
              <a:rPr lang="en-GB" altLang="en-US" b="1" i="1">
                <a:solidFill>
                  <a:srgbClr val="004494"/>
                </a:solidFill>
                <a:latin typeface="Arial"/>
                <a:cs typeface="Arial"/>
              </a:rPr>
              <a:t>beforehand,</a:t>
            </a:r>
            <a:r>
              <a:rPr lang="en-GB" altLang="en-US" b="1">
                <a:solidFill>
                  <a:srgbClr val="004494"/>
                </a:solidFill>
                <a:latin typeface="Arial"/>
                <a:cs typeface="Arial"/>
              </a:rPr>
              <a:t> </a:t>
            </a:r>
            <a:r>
              <a:rPr lang="en-GB" altLang="en-US">
                <a:solidFill>
                  <a:srgbClr val="004494"/>
                </a:solidFill>
                <a:latin typeface="Arial"/>
                <a:cs typeface="Arial"/>
              </a:rPr>
              <a:t>as this may require an amendment to the Grant Agreement</a:t>
            </a:r>
          </a:p>
          <a:p>
            <a:pPr marL="285750" indent="-285750">
              <a:spcBef>
                <a:spcPct val="35000"/>
              </a:spcBef>
              <a:spcAft>
                <a:spcPts val="600"/>
              </a:spcAft>
              <a:buClr>
                <a:srgbClr val="0356B1"/>
              </a:buClr>
              <a:buFont typeface="Wingdings" panose="05000000000000000000" pitchFamily="2" charset="2"/>
              <a:buChar char="Ø"/>
            </a:pPr>
            <a:r>
              <a:rPr lang="en-GB" altLang="en-US">
                <a:solidFill>
                  <a:srgbClr val="004494"/>
                </a:solidFill>
                <a:latin typeface="Arial"/>
                <a:cs typeface="Arial"/>
              </a:rPr>
              <a:t>If one partner </a:t>
            </a:r>
            <a:r>
              <a:rPr lang="en-GB" altLang="en-US" b="1">
                <a:solidFill>
                  <a:srgbClr val="004494"/>
                </a:solidFill>
                <a:effectLst>
                  <a:outerShdw blurRad="38100" dist="38100" dir="2700000" algn="tl">
                    <a:srgbClr val="000000">
                      <a:alpha val="43137"/>
                    </a:srgbClr>
                  </a:outerShdw>
                </a:effectLst>
                <a:latin typeface="Arial"/>
                <a:cs typeface="Arial"/>
              </a:rPr>
              <a:t>overspends</a:t>
            </a:r>
            <a:r>
              <a:rPr lang="en-GB" altLang="en-US">
                <a:solidFill>
                  <a:srgbClr val="004494"/>
                </a:solidFill>
                <a:effectLst>
                  <a:outerShdw blurRad="38100" dist="38100" dir="2700000" algn="tl">
                    <a:srgbClr val="000000">
                      <a:alpha val="43137"/>
                    </a:srgbClr>
                  </a:outerShdw>
                </a:effectLst>
                <a:latin typeface="Arial"/>
                <a:cs typeface="Arial"/>
              </a:rPr>
              <a:t>, </a:t>
            </a:r>
            <a:r>
              <a:rPr lang="en-GB" altLang="en-US">
                <a:solidFill>
                  <a:srgbClr val="004494"/>
                </a:solidFill>
                <a:latin typeface="Arial"/>
                <a:cs typeface="Arial"/>
              </a:rPr>
              <a:t>it is up to the Coordinator, in cooperation with the Consortium to decide internally how the EU contribution will be distributed (i.e. full amount if the over-spending is due to anticipated work, or only the budget share agreed for the reporting period)</a:t>
            </a:r>
          </a:p>
        </p:txBody>
      </p:sp>
    </p:spTree>
    <p:extLst>
      <p:ext uri="{BB962C8B-B14F-4D97-AF65-F5344CB8AC3E}">
        <p14:creationId xmlns:p14="http://schemas.microsoft.com/office/powerpoint/2010/main" val="300499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1393AC-8741-4E53-8D19-EE84C797B45B}"/>
              </a:ext>
            </a:extLst>
          </p:cNvPr>
          <p:cNvSpPr/>
          <p:nvPr/>
        </p:nvSpPr>
        <p:spPr>
          <a:xfrm>
            <a:off x="1323474" y="1263316"/>
            <a:ext cx="9649326" cy="4848726"/>
          </a:xfrm>
          <a:prstGeom prst="roundRect">
            <a:avLst/>
          </a:prstGeom>
          <a:solidFill>
            <a:srgbClr val="004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2"/>
          <p:cNvSpPr>
            <a:spLocks noGrp="1" noChangeArrowheads="1"/>
          </p:cNvSpPr>
          <p:nvPr>
            <p:ph type="title" idx="4294967295"/>
          </p:nvPr>
        </p:nvSpPr>
        <p:spPr>
          <a:xfrm>
            <a:off x="1110285" y="319850"/>
            <a:ext cx="9753847" cy="571500"/>
          </a:xfrm>
        </p:spPr>
        <p:txBody>
          <a:bodyPr anchor="ctr"/>
          <a:lstStyle/>
          <a:p>
            <a:r>
              <a:rPr lang="en-GB" altLang="en-US" dirty="0">
                <a:latin typeface="Arial" panose="020B0604020202020204" pitchFamily="34" charset="0"/>
                <a:ea typeface="MS PGothic" pitchFamily="34" charset="-128"/>
                <a:cs typeface="Arial" panose="020B0604020202020204" pitchFamily="34" charset="0"/>
              </a:rPr>
              <a:t>The unhappy path…</a:t>
            </a:r>
          </a:p>
        </p:txBody>
      </p:sp>
      <p:sp>
        <p:nvSpPr>
          <p:cNvPr id="3" name="Rectangle 3"/>
          <p:cNvSpPr>
            <a:spLocks noChangeArrowheads="1"/>
          </p:cNvSpPr>
          <p:nvPr/>
        </p:nvSpPr>
        <p:spPr bwMode="auto">
          <a:xfrm>
            <a:off x="830179" y="1263316"/>
            <a:ext cx="10166684" cy="5092329"/>
          </a:xfrm>
          <a:prstGeom prst="rect">
            <a:avLst/>
          </a:prstGeom>
          <a:noFill/>
          <a:ln>
            <a:noFill/>
          </a:ln>
        </p:spPr>
        <p:txBody>
          <a:bodyPr lIns="91440" tIns="45720" rIns="91440" bIns="45720" anchor="t"/>
          <a:lstStyle/>
          <a:p>
            <a:pPr marL="0" indent="0" algn="ctr">
              <a:spcAft>
                <a:spcPts val="600"/>
              </a:spcAft>
              <a:buFont typeface="Arial" panose="020B0604020202020204" pitchFamily="34" charset="0"/>
              <a:buNone/>
            </a:pPr>
            <a:r>
              <a:rPr lang="en-GB" altLang="en-US" sz="2000" b="1" kern="0">
                <a:solidFill>
                  <a:schemeClr val="bg1"/>
                </a:solidFill>
                <a:latin typeface="Arial"/>
                <a:cs typeface="Arial"/>
              </a:rPr>
              <a:t>Article 28 – Reduction of the grant</a:t>
            </a:r>
          </a:p>
          <a:p>
            <a:pPr lvl="1" algn="ctr">
              <a:spcAft>
                <a:spcPts val="600"/>
              </a:spcAft>
            </a:pPr>
            <a:r>
              <a:rPr lang="en-GB" altLang="en-US" sz="1600" kern="0">
                <a:solidFill>
                  <a:schemeClr val="bg1"/>
                </a:solidFill>
                <a:latin typeface="Arial"/>
                <a:cs typeface="Arial"/>
              </a:rPr>
              <a:t>Improper implementation/breach of obligations </a:t>
            </a:r>
            <a:endParaRPr lang="en-GB" altLang="en-US" sz="1600" kern="0">
              <a:solidFill>
                <a:schemeClr val="bg1"/>
              </a:solidFill>
              <a:latin typeface="Arial" panose="020B0604020202020204" pitchFamily="34" charset="0"/>
              <a:cs typeface="Arial" panose="020B0604020202020204" pitchFamily="34" charset="0"/>
            </a:endParaRPr>
          </a:p>
          <a:p>
            <a:pPr lvl="1" algn="ctr">
              <a:spcAft>
                <a:spcPts val="600"/>
              </a:spcAft>
            </a:pPr>
            <a:r>
              <a:rPr lang="en-GB" altLang="en-US" sz="1600" kern="0">
                <a:solidFill>
                  <a:schemeClr val="bg1"/>
                </a:solidFill>
                <a:latin typeface="Arial"/>
                <a:cs typeface="Arial"/>
              </a:rPr>
              <a:t>May occur at payment of balance or after with pre-information letter</a:t>
            </a:r>
          </a:p>
          <a:p>
            <a:pPr marL="0" indent="0" algn="ctr">
              <a:spcAft>
                <a:spcPts val="600"/>
              </a:spcAft>
              <a:buFont typeface="Arial" panose="020B0604020202020204" pitchFamily="34" charset="0"/>
              <a:buNone/>
            </a:pPr>
            <a:endParaRPr lang="en-GB" altLang="en-US" sz="1600" b="1" kern="0">
              <a:solidFill>
                <a:schemeClr val="bg1"/>
              </a:solidFill>
              <a:latin typeface="Arial"/>
              <a:cs typeface="Arial"/>
            </a:endParaRPr>
          </a:p>
          <a:p>
            <a:pPr marL="0" indent="0" algn="ctr">
              <a:spcAft>
                <a:spcPts val="600"/>
              </a:spcAft>
              <a:buFont typeface="Arial" panose="020B0604020202020204" pitchFamily="34" charset="0"/>
              <a:buNone/>
            </a:pPr>
            <a:r>
              <a:rPr lang="en-GB" altLang="en-US" sz="2000" b="1" kern="0">
                <a:solidFill>
                  <a:schemeClr val="bg1"/>
                </a:solidFill>
                <a:latin typeface="Arial"/>
                <a:cs typeface="Arial"/>
              </a:rPr>
              <a:t>Article 30 — Suspension of payments</a:t>
            </a:r>
          </a:p>
          <a:p>
            <a:pPr lvl="1" algn="ctr">
              <a:spcAft>
                <a:spcPts val="600"/>
              </a:spcAft>
            </a:pPr>
            <a:r>
              <a:rPr lang="en-GB" altLang="en-US" sz="1600" kern="0">
                <a:solidFill>
                  <a:schemeClr val="bg1"/>
                </a:solidFill>
                <a:latin typeface="Arial"/>
                <a:cs typeface="Arial"/>
              </a:rPr>
              <a:t>Suspicion of substantial errors, irregularities, fraud or serious breach of obligations</a:t>
            </a:r>
          </a:p>
          <a:p>
            <a:pPr lvl="1" algn="ctr">
              <a:spcAft>
                <a:spcPts val="600"/>
              </a:spcAft>
            </a:pPr>
            <a:r>
              <a:rPr lang="en-GB" altLang="en-US" sz="1600" kern="0">
                <a:solidFill>
                  <a:schemeClr val="bg1"/>
                </a:solidFill>
                <a:latin typeface="Arial"/>
                <a:cs typeface="Arial"/>
              </a:rPr>
              <a:t>Contradictory procedure before suspending a payment</a:t>
            </a:r>
          </a:p>
          <a:p>
            <a:pPr marL="0" indent="0" algn="ctr">
              <a:spcAft>
                <a:spcPts val="600"/>
              </a:spcAft>
              <a:buFont typeface="Arial" panose="020B0604020202020204" pitchFamily="34" charset="0"/>
              <a:buNone/>
            </a:pPr>
            <a:endParaRPr lang="en-GB" altLang="en-US" sz="1600" b="1" kern="0">
              <a:solidFill>
                <a:schemeClr val="bg1"/>
              </a:solidFill>
              <a:latin typeface="Arial"/>
              <a:cs typeface="Arial"/>
            </a:endParaRPr>
          </a:p>
          <a:p>
            <a:pPr marL="0" indent="0" algn="ctr">
              <a:spcAft>
                <a:spcPts val="600"/>
              </a:spcAft>
              <a:buFont typeface="Arial" panose="020B0604020202020204" pitchFamily="34" charset="0"/>
              <a:buNone/>
            </a:pPr>
            <a:r>
              <a:rPr lang="en-GB" altLang="en-US" sz="2000" b="1" kern="0">
                <a:solidFill>
                  <a:schemeClr val="bg1"/>
                </a:solidFill>
                <a:latin typeface="Arial"/>
                <a:cs typeface="Arial"/>
              </a:rPr>
              <a:t>Article 31 — Suspension of implementation of the action</a:t>
            </a:r>
          </a:p>
          <a:p>
            <a:pPr lvl="1" algn="ctr">
              <a:spcAft>
                <a:spcPts val="600"/>
              </a:spcAft>
            </a:pPr>
            <a:r>
              <a:rPr lang="en-GB" altLang="en-US" sz="1600" kern="0">
                <a:solidFill>
                  <a:schemeClr val="bg1"/>
                </a:solidFill>
                <a:latin typeface="Arial"/>
                <a:cs typeface="Arial"/>
              </a:rPr>
              <a:t>Costs not eligible during the time of suspension</a:t>
            </a:r>
          </a:p>
          <a:p>
            <a:pPr marL="0" indent="0" algn="ctr">
              <a:spcAft>
                <a:spcPts val="600"/>
              </a:spcAft>
              <a:buFont typeface="Arial" panose="020B0604020202020204" pitchFamily="34" charset="0"/>
              <a:buNone/>
            </a:pPr>
            <a:endParaRPr lang="en-GB" altLang="en-US" sz="1600" b="1" kern="0">
              <a:solidFill>
                <a:schemeClr val="bg1"/>
              </a:solidFill>
              <a:latin typeface="Arial"/>
              <a:cs typeface="Arial"/>
            </a:endParaRPr>
          </a:p>
          <a:p>
            <a:pPr marL="0" indent="0" algn="ctr">
              <a:spcAft>
                <a:spcPts val="600"/>
              </a:spcAft>
              <a:buFont typeface="Arial" panose="020B0604020202020204" pitchFamily="34" charset="0"/>
              <a:buNone/>
            </a:pPr>
            <a:r>
              <a:rPr lang="en-GB" altLang="en-US" sz="2000" b="1" kern="0">
                <a:solidFill>
                  <a:schemeClr val="bg1"/>
                </a:solidFill>
                <a:latin typeface="Arial"/>
                <a:cs typeface="Arial"/>
              </a:rPr>
              <a:t>Article 32 —Termination</a:t>
            </a:r>
          </a:p>
          <a:p>
            <a:pPr lvl="1" algn="ctr">
              <a:spcAft>
                <a:spcPts val="600"/>
              </a:spcAft>
            </a:pPr>
            <a:r>
              <a:rPr lang="en-GB" altLang="en-US" sz="1600" kern="0">
                <a:solidFill>
                  <a:schemeClr val="bg1"/>
                </a:solidFill>
                <a:latin typeface="Arial"/>
                <a:cs typeface="Arial"/>
              </a:rPr>
              <a:t>Grant Agreement – effective date triggers final periodic reporting</a:t>
            </a:r>
          </a:p>
          <a:p>
            <a:pPr lvl="1" algn="ctr">
              <a:spcAft>
                <a:spcPts val="600"/>
              </a:spcAft>
            </a:pPr>
            <a:r>
              <a:rPr lang="en-GB" altLang="en-US" sz="1600" kern="0">
                <a:solidFill>
                  <a:schemeClr val="bg1"/>
                </a:solidFill>
                <a:latin typeface="Arial"/>
                <a:cs typeface="Arial"/>
              </a:rPr>
              <a:t>Beneficiary – effective date triggers "termination report" + calculation of balance for beneficiary</a:t>
            </a:r>
            <a:endParaRPr lang="en-GB" sz="1600">
              <a:solidFill>
                <a:schemeClr val="bg1"/>
              </a:solidFill>
            </a:endParaRPr>
          </a:p>
        </p:txBody>
      </p:sp>
    </p:spTree>
    <p:extLst>
      <p:ext uri="{BB962C8B-B14F-4D97-AF65-F5344CB8AC3E}">
        <p14:creationId xmlns:p14="http://schemas.microsoft.com/office/powerpoint/2010/main" val="175614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54260"/>
            <a:ext cx="10515600" cy="782357"/>
          </a:xfrm>
        </p:spPr>
        <p:txBody>
          <a:bodyPr/>
          <a:lstStyle/>
          <a:p>
            <a:r>
              <a:rPr lang="fr-BE"/>
              <a:t>Audits </a:t>
            </a:r>
          </a:p>
        </p:txBody>
      </p:sp>
      <p:graphicFrame>
        <p:nvGraphicFramePr>
          <p:cNvPr id="7" name="Content Placeholder 6"/>
          <p:cNvGraphicFramePr>
            <a:graphicFrameLocks noGrp="1"/>
          </p:cNvGraphicFramePr>
          <p:nvPr>
            <p:ph idx="1"/>
          </p:nvPr>
        </p:nvGraphicFramePr>
        <p:xfrm>
          <a:off x="790075" y="1564585"/>
          <a:ext cx="10482072" cy="384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45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1075" y="219372"/>
            <a:ext cx="10495722" cy="731520"/>
          </a:xfrm>
        </p:spPr>
        <p:txBody>
          <a:bodyPr/>
          <a:lstStyle/>
          <a:p>
            <a:r>
              <a:rPr lang="en-IE"/>
              <a:t>Amendments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6169482"/>
              </p:ext>
            </p:extLst>
          </p:nvPr>
        </p:nvGraphicFramePr>
        <p:xfrm>
          <a:off x="5982669" y="1145866"/>
          <a:ext cx="5571744" cy="427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2707105" y="5612295"/>
            <a:ext cx="6974893" cy="731520"/>
          </a:xfrm>
          <a:prstGeom prst="roundRect">
            <a:avLst/>
          </a:prstGeom>
          <a:solidFill>
            <a:srgbClr val="A8D1D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a:t>Always contact the REA PO (Coordinator – PO) to discuss the typology and impact of change</a:t>
            </a:r>
          </a:p>
        </p:txBody>
      </p:sp>
      <p:sp>
        <p:nvSpPr>
          <p:cNvPr id="5" name="Arrow: Right 4">
            <a:extLst>
              <a:ext uri="{FF2B5EF4-FFF2-40B4-BE49-F238E27FC236}">
                <a16:creationId xmlns:a16="http://schemas.microsoft.com/office/drawing/2014/main" id="{D4BCFBEC-9011-43E3-AAB7-1DDECD996B6C}"/>
              </a:ext>
            </a:extLst>
          </p:cNvPr>
          <p:cNvSpPr/>
          <p:nvPr/>
        </p:nvSpPr>
        <p:spPr>
          <a:xfrm>
            <a:off x="830179" y="5612295"/>
            <a:ext cx="1736559" cy="7315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a:t>TIP</a:t>
            </a:r>
            <a:endParaRPr lang="en-IE" b="1"/>
          </a:p>
        </p:txBody>
      </p:sp>
      <p:sp>
        <p:nvSpPr>
          <p:cNvPr id="6" name="Rectangle: Rounded Corners 5">
            <a:extLst>
              <a:ext uri="{FF2B5EF4-FFF2-40B4-BE49-F238E27FC236}">
                <a16:creationId xmlns:a16="http://schemas.microsoft.com/office/drawing/2014/main" id="{E0AA8055-2279-4E02-8C59-8687EF2DFE32}"/>
              </a:ext>
            </a:extLst>
          </p:cNvPr>
          <p:cNvSpPr/>
          <p:nvPr/>
        </p:nvSpPr>
        <p:spPr>
          <a:xfrm>
            <a:off x="981075" y="1505663"/>
            <a:ext cx="4709862" cy="904406"/>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b="1" dirty="0"/>
              <a:t>Budget transfer </a:t>
            </a:r>
            <a:r>
              <a:rPr lang="en-IE" dirty="0"/>
              <a:t>is allowed between </a:t>
            </a:r>
            <a:r>
              <a:rPr lang="en-IE" b="1" dirty="0"/>
              <a:t>beneficiaries</a:t>
            </a:r>
            <a:r>
              <a:rPr lang="en-IE" dirty="0"/>
              <a:t> and among existing </a:t>
            </a:r>
            <a:r>
              <a:rPr lang="en-IE" b="1" dirty="0"/>
              <a:t>budget categories </a:t>
            </a:r>
            <a:r>
              <a:rPr lang="en-IE" dirty="0"/>
              <a:t>without an amendment </a:t>
            </a:r>
            <a:r>
              <a:rPr lang="en-IE" sz="1600" dirty="0"/>
              <a:t>(Art. 5.5)</a:t>
            </a:r>
            <a:endParaRPr lang="en-IE" dirty="0"/>
          </a:p>
        </p:txBody>
      </p:sp>
      <p:sp>
        <p:nvSpPr>
          <p:cNvPr id="8" name="Rectangle: Rounded Corners 7">
            <a:extLst>
              <a:ext uri="{FF2B5EF4-FFF2-40B4-BE49-F238E27FC236}">
                <a16:creationId xmlns:a16="http://schemas.microsoft.com/office/drawing/2014/main" id="{8C5C25B0-3E69-43A6-9C77-FBA8793812F0}"/>
              </a:ext>
            </a:extLst>
          </p:cNvPr>
          <p:cNvSpPr/>
          <p:nvPr/>
        </p:nvSpPr>
        <p:spPr>
          <a:xfrm>
            <a:off x="981075" y="2829390"/>
            <a:ext cx="4709862" cy="90440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Action</a:t>
            </a:r>
            <a:r>
              <a:rPr lang="en-IE" dirty="0"/>
              <a:t> to be implemented </a:t>
            </a:r>
            <a:r>
              <a:rPr lang="en-IE" b="1" dirty="0"/>
              <a:t>as described </a:t>
            </a:r>
            <a:r>
              <a:rPr lang="en-IE" dirty="0"/>
              <a:t>in Annex I</a:t>
            </a:r>
          </a:p>
        </p:txBody>
      </p:sp>
      <p:sp>
        <p:nvSpPr>
          <p:cNvPr id="9" name="Rectangle: Rounded Corners 8">
            <a:extLst>
              <a:ext uri="{FF2B5EF4-FFF2-40B4-BE49-F238E27FC236}">
                <a16:creationId xmlns:a16="http://schemas.microsoft.com/office/drawing/2014/main" id="{5999751F-F046-4B59-835D-0564DAD312F1}"/>
              </a:ext>
            </a:extLst>
          </p:cNvPr>
          <p:cNvSpPr/>
          <p:nvPr/>
        </p:nvSpPr>
        <p:spPr>
          <a:xfrm>
            <a:off x="981075" y="4153118"/>
            <a:ext cx="4709862" cy="904407"/>
          </a:xfrm>
          <a:prstGeom prst="roundRect">
            <a:avLst/>
          </a:prstGeom>
          <a:solidFill>
            <a:schemeClr val="accent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dirty="0">
                <a:solidFill>
                  <a:schemeClr val="bg1"/>
                </a:solidFill>
              </a:rPr>
              <a:t>If the </a:t>
            </a:r>
            <a:r>
              <a:rPr lang="en-IE" b="1" dirty="0">
                <a:solidFill>
                  <a:schemeClr val="bg1"/>
                </a:solidFill>
              </a:rPr>
              <a:t>change</a:t>
            </a:r>
            <a:r>
              <a:rPr lang="en-IE" dirty="0">
                <a:solidFill>
                  <a:schemeClr val="bg1"/>
                </a:solidFill>
              </a:rPr>
              <a:t> is </a:t>
            </a:r>
            <a:r>
              <a:rPr lang="en-IE" b="1" dirty="0">
                <a:solidFill>
                  <a:schemeClr val="bg1"/>
                </a:solidFill>
              </a:rPr>
              <a:t>significant</a:t>
            </a:r>
            <a:r>
              <a:rPr lang="en-IE" dirty="0">
                <a:solidFill>
                  <a:schemeClr val="bg1"/>
                </a:solidFill>
              </a:rPr>
              <a:t>, an </a:t>
            </a:r>
            <a:r>
              <a:rPr lang="en-IE" b="1" dirty="0">
                <a:solidFill>
                  <a:schemeClr val="bg1"/>
                </a:solidFill>
              </a:rPr>
              <a:t>amendment</a:t>
            </a:r>
            <a:r>
              <a:rPr lang="en-IE" dirty="0">
                <a:solidFill>
                  <a:schemeClr val="bg1"/>
                </a:solidFill>
              </a:rPr>
              <a:t> to the GA is needed</a:t>
            </a:r>
          </a:p>
        </p:txBody>
      </p:sp>
    </p:spTree>
    <p:extLst>
      <p:ext uri="{BB962C8B-B14F-4D97-AF65-F5344CB8AC3E}">
        <p14:creationId xmlns:p14="http://schemas.microsoft.com/office/powerpoint/2010/main" val="2918570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189" y="879081"/>
            <a:ext cx="10156297" cy="2270125"/>
          </a:xfrm>
        </p:spPr>
        <p:txBody>
          <a:bodyPr/>
          <a:lstStyle/>
          <a:p>
            <a:br>
              <a:rPr lang="fr-BE"/>
            </a:br>
            <a:r>
              <a:rPr lang="fr-BE"/>
              <a:t>II. </a:t>
            </a:r>
            <a:r>
              <a:rPr lang="en-IE">
                <a:solidFill>
                  <a:srgbClr val="004494"/>
                </a:solidFill>
              </a:rPr>
              <a:t>Cross-cutting</a:t>
            </a:r>
            <a:r>
              <a:rPr lang="fr-BE">
                <a:solidFill>
                  <a:srgbClr val="004494"/>
                </a:solidFill>
              </a:rPr>
              <a:t> aspects</a:t>
            </a:r>
            <a:endParaRPr lang="en-GB">
              <a:solidFill>
                <a:srgbClr val="004494"/>
              </a:solidFill>
            </a:endParaRPr>
          </a:p>
        </p:txBody>
      </p:sp>
      <p:sp>
        <p:nvSpPr>
          <p:cNvPr id="3" name="Subtitle 2">
            <a:extLst>
              <a:ext uri="{FF2B5EF4-FFF2-40B4-BE49-F238E27FC236}">
                <a16:creationId xmlns:a16="http://schemas.microsoft.com/office/drawing/2014/main" id="{40F81165-6FB9-4B9C-B22C-0DFB6BC66E57}"/>
              </a:ext>
            </a:extLst>
          </p:cNvPr>
          <p:cNvSpPr>
            <a:spLocks noGrp="1"/>
          </p:cNvSpPr>
          <p:nvPr>
            <p:ph type="subTitle" idx="1"/>
          </p:nvPr>
        </p:nvSpPr>
        <p:spPr>
          <a:xfrm>
            <a:off x="1253067" y="3602037"/>
            <a:ext cx="9973419" cy="2898153"/>
          </a:xfrm>
        </p:spPr>
        <p:txBody>
          <a:bodyPr/>
          <a:lstStyle/>
          <a:p>
            <a:pPr marL="342900" indent="-342900">
              <a:buFont typeface="Wingdings" panose="05000000000000000000" pitchFamily="2" charset="2"/>
              <a:buChar char="q"/>
            </a:pPr>
            <a:r>
              <a:rPr lang="en-IE">
                <a:solidFill>
                  <a:srgbClr val="004494"/>
                </a:solidFill>
              </a:rPr>
              <a:t>Impact</a:t>
            </a:r>
          </a:p>
          <a:p>
            <a:pPr marL="342900" indent="-342900">
              <a:buFont typeface="Wingdings" panose="05000000000000000000" pitchFamily="2" charset="2"/>
              <a:buChar char="q"/>
            </a:pPr>
            <a:r>
              <a:rPr lang="en-IE">
                <a:solidFill>
                  <a:srgbClr val="004494"/>
                </a:solidFill>
              </a:rPr>
              <a:t>Communication, Dissemination &amp; Exploitation</a:t>
            </a:r>
          </a:p>
          <a:p>
            <a:pPr marL="342900" indent="-342900">
              <a:buFont typeface="Wingdings" panose="05000000000000000000" pitchFamily="2" charset="2"/>
              <a:buChar char="q"/>
            </a:pPr>
            <a:r>
              <a:rPr lang="en-IE">
                <a:solidFill>
                  <a:srgbClr val="004494"/>
                </a:solidFill>
              </a:rPr>
              <a:t>Open access</a:t>
            </a:r>
          </a:p>
          <a:p>
            <a:pPr marL="342900" indent="-342900">
              <a:buFont typeface="Wingdings" panose="05000000000000000000" pitchFamily="2" charset="2"/>
              <a:buChar char="q"/>
            </a:pPr>
            <a:r>
              <a:rPr lang="en-IE">
                <a:solidFill>
                  <a:srgbClr val="004494"/>
                </a:solidFill>
              </a:rPr>
              <a:t>Policy Feedback</a:t>
            </a:r>
          </a:p>
          <a:p>
            <a:pPr marL="342900" indent="-342900">
              <a:buFont typeface="Wingdings" panose="05000000000000000000" pitchFamily="2" charset="2"/>
              <a:buChar char="q"/>
            </a:pPr>
            <a:r>
              <a:rPr lang="en-IE">
                <a:solidFill>
                  <a:srgbClr val="004494"/>
                </a:solidFill>
              </a:rPr>
              <a:t>Ethics</a:t>
            </a:r>
          </a:p>
        </p:txBody>
      </p:sp>
    </p:spTree>
    <p:extLst>
      <p:ext uri="{BB962C8B-B14F-4D97-AF65-F5344CB8AC3E}">
        <p14:creationId xmlns:p14="http://schemas.microsoft.com/office/powerpoint/2010/main" val="266720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27EE70-D372-7164-596F-3D6E522520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6B33E6-48F4-0028-C95F-0B77EB7ECED5}"/>
              </a:ext>
            </a:extLst>
          </p:cNvPr>
          <p:cNvSpPr>
            <a:spLocks noGrp="1"/>
          </p:cNvSpPr>
          <p:nvPr>
            <p:ph type="title"/>
          </p:nvPr>
        </p:nvSpPr>
        <p:spPr>
          <a:xfrm>
            <a:off x="915304" y="494665"/>
            <a:ext cx="10515600" cy="782357"/>
          </a:xfrm>
        </p:spPr>
        <p:txBody>
          <a:bodyPr/>
          <a:lstStyle/>
          <a:p>
            <a:r>
              <a:rPr lang="en-GB" dirty="0">
                <a:solidFill>
                  <a:srgbClr val="004494"/>
                </a:solidFill>
              </a:rPr>
              <a:t>HORIZON EUROPE : Impact-driven Framework Programme </a:t>
            </a:r>
            <a:endParaRPr lang="fr-BE" dirty="0">
              <a:solidFill>
                <a:srgbClr val="004494"/>
              </a:solidFill>
            </a:endParaRPr>
          </a:p>
        </p:txBody>
      </p:sp>
      <p:grpSp>
        <p:nvGrpSpPr>
          <p:cNvPr id="97" name="Group 96">
            <a:extLst>
              <a:ext uri="{FF2B5EF4-FFF2-40B4-BE49-F238E27FC236}">
                <a16:creationId xmlns:a16="http://schemas.microsoft.com/office/drawing/2014/main" id="{A6ADD035-83BA-3EC6-7F00-BF880CC5EE7A}"/>
              </a:ext>
            </a:extLst>
          </p:cNvPr>
          <p:cNvGrpSpPr/>
          <p:nvPr/>
        </p:nvGrpSpPr>
        <p:grpSpPr>
          <a:xfrm>
            <a:off x="1518082" y="1482247"/>
            <a:ext cx="8224073" cy="5176005"/>
            <a:chOff x="1508342" y="1717109"/>
            <a:chExt cx="8225425" cy="5375753"/>
          </a:xfrm>
        </p:grpSpPr>
        <p:sp>
          <p:nvSpPr>
            <p:cNvPr id="54" name="Rectangle: Rounded Corners 53">
              <a:extLst>
                <a:ext uri="{FF2B5EF4-FFF2-40B4-BE49-F238E27FC236}">
                  <a16:creationId xmlns:a16="http://schemas.microsoft.com/office/drawing/2014/main" id="{38E88E54-8211-5624-C1CA-7F8E892E1592}"/>
                </a:ext>
              </a:extLst>
            </p:cNvPr>
            <p:cNvSpPr/>
            <p:nvPr/>
          </p:nvSpPr>
          <p:spPr>
            <a:xfrm>
              <a:off x="1508342" y="1717109"/>
              <a:ext cx="8225425" cy="5375753"/>
            </a:xfrm>
            <a:prstGeom prst="roundRect">
              <a:avLst/>
            </a:prstGeom>
            <a:solidFill>
              <a:srgbClr val="024EA2"/>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C000"/>
                </a:solidFill>
              </a:endParaRPr>
            </a:p>
          </p:txBody>
        </p:sp>
        <p:graphicFrame>
          <p:nvGraphicFramePr>
            <p:cNvPr id="17" name="Diagram 16">
              <a:extLst>
                <a:ext uri="{FF2B5EF4-FFF2-40B4-BE49-F238E27FC236}">
                  <a16:creationId xmlns:a16="http://schemas.microsoft.com/office/drawing/2014/main" id="{D2A1CEA8-DDF1-4E1D-71F0-FF07DA67ED78}"/>
                </a:ext>
              </a:extLst>
            </p:cNvPr>
            <p:cNvGraphicFramePr/>
            <p:nvPr>
              <p:extLst>
                <p:ext uri="{D42A27DB-BD31-4B8C-83A1-F6EECF244321}">
                  <p14:modId xmlns:p14="http://schemas.microsoft.com/office/powerpoint/2010/main" val="1599518082"/>
                </p:ext>
              </p:extLst>
            </p:nvPr>
          </p:nvGraphicFramePr>
          <p:xfrm>
            <a:off x="2273938" y="1863441"/>
            <a:ext cx="6276622" cy="4633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46667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1" y="309861"/>
            <a:ext cx="10515600" cy="782357"/>
          </a:xfrm>
        </p:spPr>
        <p:txBody>
          <a:bodyPr/>
          <a:lstStyle/>
          <a:p>
            <a:r>
              <a:rPr lang="en-IE"/>
              <a:t>Role Distribution</a:t>
            </a:r>
            <a:endParaRPr lang="en-US"/>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18809250"/>
              </p:ext>
            </p:extLst>
          </p:nvPr>
        </p:nvGraphicFramePr>
        <p:xfrm>
          <a:off x="804884" y="1265217"/>
          <a:ext cx="10847275" cy="4891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F46C79FD-C571-418B-AB0F-5EE936C85276}" type="slidenum">
              <a:rPr lang="en-GB" smtClean="0"/>
              <a:t>3</a:t>
            </a:fld>
            <a:endParaRPr lang="en-GB"/>
          </a:p>
        </p:txBody>
      </p:sp>
    </p:spTree>
    <p:extLst>
      <p:ext uri="{BB962C8B-B14F-4D97-AF65-F5344CB8AC3E}">
        <p14:creationId xmlns:p14="http://schemas.microsoft.com/office/powerpoint/2010/main" val="2918915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7205EF-044B-C2D5-1D2C-EE780BEDF184}"/>
              </a:ext>
            </a:extLst>
          </p:cNvPr>
          <p:cNvGrpSpPr/>
          <p:nvPr/>
        </p:nvGrpSpPr>
        <p:grpSpPr>
          <a:xfrm>
            <a:off x="1523939" y="1984766"/>
            <a:ext cx="8520356" cy="3946553"/>
            <a:chOff x="1847528" y="1556793"/>
            <a:chExt cx="8520356" cy="3946553"/>
          </a:xfrm>
        </p:grpSpPr>
        <p:grpSp>
          <p:nvGrpSpPr>
            <p:cNvPr id="4" name="Group 3"/>
            <p:cNvGrpSpPr/>
            <p:nvPr/>
          </p:nvGrpSpPr>
          <p:grpSpPr>
            <a:xfrm>
              <a:off x="1847528" y="1556793"/>
              <a:ext cx="8520356" cy="3946553"/>
              <a:chOff x="323528" y="2083305"/>
              <a:chExt cx="8520356" cy="3946553"/>
            </a:xfrm>
          </p:grpSpPr>
          <p:sp>
            <p:nvSpPr>
              <p:cNvPr id="76" name="Rectangle 75"/>
              <p:cNvSpPr/>
              <p:nvPr/>
            </p:nvSpPr>
            <p:spPr>
              <a:xfrm>
                <a:off x="4941007" y="2097589"/>
                <a:ext cx="2818196" cy="1181789"/>
              </a:xfrm>
              <a:prstGeom prst="rect">
                <a:avLst/>
              </a:prstGeom>
              <a:solidFill>
                <a:srgbClr val="0E4194"/>
              </a:solidFill>
              <a:ln w="9525" cap="flat" cmpd="sng" algn="ctr">
                <a:noFill/>
                <a:prstDash val="solid"/>
              </a:ln>
              <a:effectLst/>
            </p:spPr>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a:ln>
                      <a:noFill/>
                    </a:ln>
                    <a:solidFill>
                      <a:srgbClr val="FFFFFF"/>
                    </a:solidFill>
                    <a:effectLst/>
                    <a:uLnTx/>
                    <a:uFillTx/>
                    <a:latin typeface="Arial"/>
                    <a:ea typeface="+mn-ea"/>
                    <a:cs typeface="Arial"/>
                    <a:sym typeface="Arial"/>
                  </a:rPr>
                  <a:t>	</a:t>
                </a:r>
                <a:r>
                  <a:rPr kumimoji="0" lang="fr-BE" sz="1600" b="1" i="0" u="none" strike="noStrike" kern="0" cap="none" spc="0" normalizeH="0" baseline="0" noProof="0">
                    <a:ln>
                      <a:noFill/>
                    </a:ln>
                    <a:solidFill>
                      <a:srgbClr val="FFFFFF"/>
                    </a:solidFill>
                    <a:effectLst/>
                    <a:uLnTx/>
                    <a:uFillTx/>
                    <a:latin typeface="Arial"/>
                    <a:ea typeface="+mn-ea"/>
                    <a:cs typeface="Arial"/>
                    <a:sym typeface="Arial"/>
                  </a:rPr>
                  <a:t>Scientific</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BE" sz="1600" b="1" i="0" u="none" strike="noStrike" kern="0" cap="none" spc="0" normalizeH="0" baseline="0" noProof="0">
                    <a:ln>
                      <a:noFill/>
                    </a:ln>
                    <a:solidFill>
                      <a:srgbClr val="FFFFFF"/>
                    </a:solidFill>
                    <a:effectLst/>
                    <a:uLnTx/>
                    <a:uFillTx/>
                    <a:latin typeface="Arial"/>
                    <a:ea typeface="+mn-ea"/>
                    <a:cs typeface="Arial"/>
                    <a:sym typeface="Arial"/>
                  </a:rPr>
                  <a:t>	Impact</a:t>
                </a:r>
              </a:p>
            </p:txBody>
          </p:sp>
          <p:sp>
            <p:nvSpPr>
              <p:cNvPr id="79" name="Pentagon 78"/>
              <p:cNvSpPr/>
              <p:nvPr/>
            </p:nvSpPr>
            <p:spPr>
              <a:xfrm>
                <a:off x="360902" y="2083305"/>
                <a:ext cx="5939699" cy="1196073"/>
              </a:xfrm>
              <a:prstGeom prst="homePlate">
                <a:avLst/>
              </a:prstGeom>
              <a:solidFill>
                <a:srgbClr val="0E4194"/>
              </a:solidFill>
              <a:ln w="38100" cap="flat" cmpd="sng" algn="ctr">
                <a:solidFill>
                  <a:srgbClr val="FFFFFF"/>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p:txBody>
          </p:sp>
          <p:cxnSp>
            <p:nvCxnSpPr>
              <p:cNvPr id="109" name="Straight Connector 108"/>
              <p:cNvCxnSpPr/>
              <p:nvPr/>
            </p:nvCxnSpPr>
            <p:spPr bwMode="auto">
              <a:xfrm>
                <a:off x="7740352" y="2687936"/>
                <a:ext cx="349255" cy="0"/>
              </a:xfrm>
              <a:prstGeom prst="line">
                <a:avLst/>
              </a:prstGeom>
              <a:noFill/>
              <a:ln w="19050" cap="flat" cmpd="sng" algn="ctr">
                <a:solidFill>
                  <a:srgbClr val="0E4194"/>
                </a:solidFill>
                <a:prstDash val="solid"/>
                <a:round/>
                <a:headEnd type="none" w="med" len="med"/>
                <a:tailEnd type="none" w="med" len="med"/>
              </a:ln>
              <a:effectLst/>
            </p:spPr>
          </p:cxnSp>
          <p:cxnSp>
            <p:nvCxnSpPr>
              <p:cNvPr id="74" name="Straight Connector 73"/>
              <p:cNvCxnSpPr/>
              <p:nvPr/>
            </p:nvCxnSpPr>
            <p:spPr bwMode="auto">
              <a:xfrm flipV="1">
                <a:off x="7437844" y="5395673"/>
                <a:ext cx="863490" cy="3766"/>
              </a:xfrm>
              <a:prstGeom prst="line">
                <a:avLst/>
              </a:prstGeom>
              <a:noFill/>
              <a:ln w="19050" cap="flat" cmpd="sng" algn="ctr">
                <a:solidFill>
                  <a:srgbClr val="78BAEB"/>
                </a:solidFill>
                <a:prstDash val="solid"/>
                <a:round/>
                <a:headEnd type="none" w="med" len="med"/>
                <a:tailEnd type="none" w="med" len="med"/>
              </a:ln>
              <a:effectLst/>
            </p:spPr>
          </p:cxnSp>
          <p:sp>
            <p:nvSpPr>
              <p:cNvPr id="75" name="Rectangle 74"/>
              <p:cNvSpPr/>
              <p:nvPr/>
            </p:nvSpPr>
            <p:spPr>
              <a:xfrm>
                <a:off x="331262" y="4782057"/>
                <a:ext cx="7427940" cy="1247801"/>
              </a:xfrm>
              <a:prstGeom prst="rect">
                <a:avLst/>
              </a:prstGeom>
              <a:solidFill>
                <a:srgbClr val="99CCFF"/>
              </a:solidFill>
              <a:ln w="9525" cap="flat" cmpd="sng" algn="ctr">
                <a:noFill/>
                <a:prstDash val="solid"/>
              </a:ln>
              <a:effectLst/>
            </p:spPr>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a:ln>
                      <a:noFill/>
                    </a:ln>
                    <a:solidFill>
                      <a:srgbClr val="FFFFFF"/>
                    </a:solidFill>
                    <a:effectLst/>
                    <a:uLnTx/>
                    <a:uFillTx/>
                    <a:latin typeface="Arial"/>
                    <a:ea typeface="+mn-ea"/>
                    <a:cs typeface="Arial"/>
                    <a:sym typeface="Arial"/>
                  </a:rPr>
                  <a:t>	</a:t>
                </a:r>
                <a:r>
                  <a:rPr kumimoji="0" lang="en-IE" sz="1600" b="1" i="0" u="none" strike="noStrike" kern="0" cap="none" spc="0" normalizeH="0" baseline="0">
                    <a:ln>
                      <a:noFill/>
                    </a:ln>
                    <a:solidFill>
                      <a:srgbClr val="E7E6E6">
                        <a:lumMod val="25000"/>
                      </a:srgbClr>
                    </a:solidFill>
                    <a:effectLst/>
                    <a:uLnTx/>
                    <a:uFillTx/>
                    <a:latin typeface="Arial"/>
                    <a:ea typeface="+mn-ea"/>
                    <a:cs typeface="Arial"/>
                    <a:sym typeface="Arial"/>
                  </a:rPr>
                  <a:t>Economic/</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a:ln>
                      <a:noFill/>
                    </a:ln>
                    <a:solidFill>
                      <a:srgbClr val="E7E6E6">
                        <a:lumMod val="25000"/>
                      </a:srgbClr>
                    </a:solidFill>
                    <a:effectLst/>
                    <a:uLnTx/>
                    <a:uFillTx/>
                    <a:latin typeface="Arial"/>
                    <a:ea typeface="+mn-ea"/>
                    <a:cs typeface="Arial"/>
                    <a:sym typeface="Arial"/>
                  </a:rPr>
                  <a:t>Technological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0" cap="none" spc="0" normalizeH="0" baseline="0">
                    <a:ln>
                      <a:noFill/>
                    </a:ln>
                    <a:solidFill>
                      <a:srgbClr val="E7E6E6">
                        <a:lumMod val="25000"/>
                      </a:srgbClr>
                    </a:solidFill>
                    <a:effectLst/>
                    <a:uLnTx/>
                    <a:uFillTx/>
                    <a:latin typeface="Arial"/>
                    <a:ea typeface="+mn-ea"/>
                    <a:cs typeface="Arial"/>
                    <a:sym typeface="Arial"/>
                  </a:rPr>
                  <a:t>	</a:t>
                </a:r>
                <a:r>
                  <a:rPr kumimoji="0" lang="en-IE" sz="1600" b="1" i="0" u="none" strike="noStrike" kern="0" cap="none" spc="0" normalizeH="0" baseline="0" err="1">
                    <a:ln>
                      <a:noFill/>
                    </a:ln>
                    <a:solidFill>
                      <a:srgbClr val="E7E6E6">
                        <a:lumMod val="25000"/>
                      </a:srgbClr>
                    </a:solidFill>
                    <a:effectLst/>
                    <a:uLnTx/>
                    <a:uFillTx/>
                    <a:latin typeface="Arial"/>
                    <a:ea typeface="+mn-ea"/>
                    <a:cs typeface="Arial"/>
                    <a:sym typeface="Arial"/>
                  </a:rPr>
                  <a:t>Impa</a:t>
                </a:r>
                <a:r>
                  <a:rPr kumimoji="0" lang="fr-BE" sz="1600" b="1" i="0" u="none" strike="noStrike" kern="0" cap="none" spc="0" normalizeH="0" baseline="0" noProof="0">
                    <a:ln>
                      <a:noFill/>
                    </a:ln>
                    <a:solidFill>
                      <a:srgbClr val="E7E6E6">
                        <a:lumMod val="25000"/>
                      </a:srgbClr>
                    </a:solidFill>
                    <a:effectLst/>
                    <a:uLnTx/>
                    <a:uFillTx/>
                    <a:latin typeface="Arial"/>
                    <a:ea typeface="+mn-ea"/>
                    <a:cs typeface="Arial"/>
                    <a:sym typeface="Arial"/>
                  </a:rPr>
                  <a:t>ct</a:t>
                </a:r>
                <a:endParaRPr kumimoji="0" lang="en-GB" sz="1600" b="1" i="0" u="none" strike="noStrike" kern="0" cap="none" spc="0" normalizeH="0" baseline="0" noProof="0">
                  <a:ln>
                    <a:noFill/>
                  </a:ln>
                  <a:solidFill>
                    <a:srgbClr val="E7E6E6">
                      <a:lumMod val="25000"/>
                    </a:srgbClr>
                  </a:solidFill>
                  <a:effectLst/>
                  <a:uLnTx/>
                  <a:uFillTx/>
                  <a:latin typeface="Arial"/>
                  <a:ea typeface="+mn-ea"/>
                  <a:cs typeface="Arial"/>
                  <a:sym typeface="Arial"/>
                </a:endParaRPr>
              </a:p>
            </p:txBody>
          </p:sp>
          <p:sp>
            <p:nvSpPr>
              <p:cNvPr id="78" name="Pentagon 77"/>
              <p:cNvSpPr/>
              <p:nvPr/>
            </p:nvSpPr>
            <p:spPr>
              <a:xfrm>
                <a:off x="328236" y="4766701"/>
                <a:ext cx="5972366" cy="1263157"/>
              </a:xfrm>
              <a:prstGeom prst="homePlate">
                <a:avLst/>
              </a:prstGeom>
              <a:solidFill>
                <a:srgbClr val="99CCFF"/>
              </a:solidFill>
              <a:ln w="38100" cap="flat" cmpd="sng" algn="ctr">
                <a:solidFill>
                  <a:srgbClr val="FFFFFF"/>
                </a:solid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7" name="Pentagon 96"/>
              <p:cNvSpPr/>
              <p:nvPr/>
            </p:nvSpPr>
            <p:spPr>
              <a:xfrm>
                <a:off x="360902" y="2215308"/>
                <a:ext cx="5493357" cy="252000"/>
              </a:xfrm>
              <a:prstGeom prst="homePlate">
                <a:avLst/>
              </a:prstGeom>
              <a:solidFill>
                <a:srgbClr val="FFFFFF"/>
              </a:solidFill>
              <a:ln w="9525" cap="flat" cmpd="sng" algn="ctr">
                <a:no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1. Creating high-quality new knowledge</a:t>
                </a:r>
              </a:p>
            </p:txBody>
          </p:sp>
          <p:sp>
            <p:nvSpPr>
              <p:cNvPr id="99" name="Pentagon 98"/>
              <p:cNvSpPr/>
              <p:nvPr/>
            </p:nvSpPr>
            <p:spPr>
              <a:xfrm>
                <a:off x="360902" y="2555026"/>
                <a:ext cx="5493359" cy="252000"/>
              </a:xfrm>
              <a:prstGeom prst="homePlate">
                <a:avLst/>
              </a:prstGeom>
              <a:solidFill>
                <a:srgbClr val="FFFFFF"/>
              </a:solidFill>
              <a:ln w="9525" cap="flat" cmpd="sng" algn="ctr">
                <a:no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ysClr val="windowText" lastClr="000000"/>
                    </a:solidFill>
                    <a:effectLst/>
                    <a:uLnTx/>
                    <a:uFillTx/>
                    <a:latin typeface="Arial"/>
                    <a:ea typeface="+mn-ea"/>
                    <a:cs typeface="Arial"/>
                    <a:sym typeface="Arial"/>
                  </a:rPr>
                  <a:t>2. </a:t>
                </a:r>
                <a:r>
                  <a:rPr kumimoji="0" lang="en-GB" sz="1400" b="0" i="0" u="none" strike="noStrike" kern="0" cap="none" spc="0" normalizeH="0" baseline="0" noProof="0">
                    <a:ln>
                      <a:noFill/>
                    </a:ln>
                    <a:solidFill>
                      <a:srgbClr val="404A52"/>
                    </a:solidFill>
                    <a:effectLst/>
                    <a:uLnTx/>
                    <a:uFillTx/>
                    <a:latin typeface="Arial"/>
                    <a:ea typeface="+mn-ea"/>
                    <a:cs typeface="Arial"/>
                    <a:sym typeface="Arial"/>
                  </a:rPr>
                  <a:t>Strengthening</a:t>
                </a:r>
                <a:r>
                  <a:rPr kumimoji="0" lang="en-GB" sz="1400" b="0" i="0" u="none" strike="noStrike" kern="0" cap="none" spc="0" normalizeH="0" baseline="0" noProof="0">
                    <a:ln>
                      <a:noFill/>
                    </a:ln>
                    <a:solidFill>
                      <a:sysClr val="windowText" lastClr="000000"/>
                    </a:solidFill>
                    <a:effectLst/>
                    <a:uLnTx/>
                    <a:uFillTx/>
                    <a:latin typeface="Arial"/>
                    <a:ea typeface="+mn-ea"/>
                    <a:cs typeface="Arial"/>
                    <a:sym typeface="Arial"/>
                  </a:rPr>
                  <a:t> </a:t>
                </a:r>
                <a:r>
                  <a:rPr kumimoji="0" lang="en-GB" sz="1400" b="0" i="0" u="none" strike="noStrike" kern="0" cap="none" spc="0" normalizeH="0" baseline="0" noProof="0">
                    <a:ln>
                      <a:noFill/>
                    </a:ln>
                    <a:solidFill>
                      <a:srgbClr val="404A52"/>
                    </a:solidFill>
                    <a:effectLst/>
                    <a:uLnTx/>
                    <a:uFillTx/>
                    <a:latin typeface="Arial"/>
                    <a:ea typeface="+mn-ea"/>
                    <a:cs typeface="Arial"/>
                    <a:sym typeface="Arial"/>
                  </a:rPr>
                  <a:t>human capital in R&amp;I</a:t>
                </a:r>
              </a:p>
            </p:txBody>
          </p:sp>
          <p:sp>
            <p:nvSpPr>
              <p:cNvPr id="100" name="Pentagon 99"/>
              <p:cNvSpPr/>
              <p:nvPr/>
            </p:nvSpPr>
            <p:spPr>
              <a:xfrm>
                <a:off x="378456" y="2894744"/>
                <a:ext cx="5475804" cy="252000"/>
              </a:xfrm>
              <a:prstGeom prst="homePlate">
                <a:avLst/>
              </a:prstGeom>
              <a:solidFill>
                <a:srgbClr val="FFFFFF"/>
              </a:solidFill>
              <a:ln w="9525" cap="flat" cmpd="sng" algn="ctr">
                <a:no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3. Fostering diffusion of knowledge and Open Science</a:t>
                </a:r>
              </a:p>
            </p:txBody>
          </p:sp>
          <p:sp>
            <p:nvSpPr>
              <p:cNvPr id="106" name="Pentagon 105"/>
              <p:cNvSpPr/>
              <p:nvPr/>
            </p:nvSpPr>
            <p:spPr>
              <a:xfrm>
                <a:off x="331262" y="4921169"/>
                <a:ext cx="5522998" cy="252000"/>
              </a:xfrm>
              <a:prstGeom prst="homePlate">
                <a:avLst/>
              </a:prstGeom>
              <a:solidFill>
                <a:srgbClr val="FFFFFF"/>
              </a:solidFill>
              <a:ln w="9525" cap="flat" cmpd="sng" algn="ctr">
                <a:solidFill>
                  <a:srgbClr val="FFFFFF"/>
                </a:solid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7. Generating innovation-based growth</a:t>
                </a:r>
              </a:p>
            </p:txBody>
          </p:sp>
          <p:sp>
            <p:nvSpPr>
              <p:cNvPr id="107" name="Pentagon 106"/>
              <p:cNvSpPr/>
              <p:nvPr/>
            </p:nvSpPr>
            <p:spPr>
              <a:xfrm>
                <a:off x="331260" y="5266433"/>
                <a:ext cx="5522999" cy="252000"/>
              </a:xfrm>
              <a:prstGeom prst="homePlate">
                <a:avLst/>
              </a:prstGeom>
              <a:solidFill>
                <a:srgbClr val="FFFFFF"/>
              </a:solidFill>
              <a:ln w="9525" cap="flat" cmpd="sng" algn="ctr">
                <a:solidFill>
                  <a:srgbClr val="FFFFFF"/>
                </a:solid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8. Creating more and better jobs</a:t>
                </a:r>
              </a:p>
            </p:txBody>
          </p:sp>
          <p:sp>
            <p:nvSpPr>
              <p:cNvPr id="108" name="Pentagon 107"/>
              <p:cNvSpPr/>
              <p:nvPr/>
            </p:nvSpPr>
            <p:spPr>
              <a:xfrm>
                <a:off x="323528" y="5611696"/>
                <a:ext cx="5530732" cy="252000"/>
              </a:xfrm>
              <a:prstGeom prst="homePlate">
                <a:avLst/>
              </a:prstGeom>
              <a:solidFill>
                <a:srgbClr val="FFFFFF"/>
              </a:solidFill>
              <a:ln w="9525" cap="flat" cmpd="sng" algn="ctr">
                <a:solidFill>
                  <a:srgbClr val="FFFFFF"/>
                </a:solid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9. Leveraging investments in R&amp;I </a:t>
                </a:r>
              </a:p>
            </p:txBody>
          </p:sp>
          <p:sp>
            <p:nvSpPr>
              <p:cNvPr id="67" name="Oval 66"/>
              <p:cNvSpPr/>
              <p:nvPr/>
            </p:nvSpPr>
            <p:spPr>
              <a:xfrm rot="4504981">
                <a:off x="7986125" y="4975512"/>
                <a:ext cx="851084" cy="864434"/>
              </a:xfrm>
              <a:prstGeom prst="ellipse">
                <a:avLst/>
              </a:prstGeom>
              <a:solidFill>
                <a:srgbClr val="78BAEB"/>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Arial"/>
                  <a:sym typeface="Arial"/>
                </a:endParaRPr>
              </a:p>
            </p:txBody>
          </p:sp>
          <p:grpSp>
            <p:nvGrpSpPr>
              <p:cNvPr id="68" name="Group 67"/>
              <p:cNvGrpSpPr/>
              <p:nvPr/>
            </p:nvGrpSpPr>
            <p:grpSpPr>
              <a:xfrm>
                <a:off x="7956376" y="2227321"/>
                <a:ext cx="864434" cy="851084"/>
                <a:chOff x="1103153" y="1738422"/>
                <a:chExt cx="864434" cy="851084"/>
              </a:xfrm>
            </p:grpSpPr>
            <p:sp>
              <p:nvSpPr>
                <p:cNvPr id="69" name="Oval 68"/>
                <p:cNvSpPr/>
                <p:nvPr/>
              </p:nvSpPr>
              <p:spPr>
                <a:xfrm rot="4504981">
                  <a:off x="1109828" y="1731747"/>
                  <a:ext cx="851084" cy="864434"/>
                </a:xfrm>
                <a:prstGeom prst="ellipse">
                  <a:avLst/>
                </a:prstGeom>
                <a:solidFill>
                  <a:srgbClr val="0E4194"/>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Arial"/>
                    <a:sym typeface="Arial"/>
                  </a:endParaRPr>
                </a:p>
              </p:txBody>
            </p:sp>
            <p:pic>
              <p:nvPicPr>
                <p:cNvPr id="70" name="Picture 69"/>
                <p:cNvPicPr>
                  <a:picLocks noChangeAspect="1"/>
                </p:cNvPicPr>
                <p:nvPr/>
              </p:nvPicPr>
              <p:blipFill>
                <a:blip r:embed="rId3">
                  <a:clrChange>
                    <a:clrFrom>
                      <a:srgbClr val="FFFFFF"/>
                    </a:clrFrom>
                    <a:clrTo>
                      <a:srgbClr val="FFFFFF">
                        <a:alpha val="0"/>
                      </a:srgbClr>
                    </a:clrTo>
                  </a:clrChange>
                  <a:biLevel thresh="25000"/>
                </a:blip>
                <a:stretch>
                  <a:fillRect/>
                </a:stretch>
              </p:blipFill>
              <p:spPr>
                <a:xfrm>
                  <a:off x="1298038" y="1947322"/>
                  <a:ext cx="433100" cy="433100"/>
                </a:xfrm>
                <a:prstGeom prst="rect">
                  <a:avLst/>
                </a:prstGeom>
              </p:spPr>
            </p:pic>
          </p:grpSp>
          <p:pic>
            <p:nvPicPr>
              <p:cNvPr id="110" name="Picture 109"/>
              <p:cNvPicPr>
                <a:picLocks noChangeAspect="1"/>
              </p:cNvPicPr>
              <p:nvPr/>
            </p:nvPicPr>
            <p:blipFill>
              <a:blip r:embed="rId4">
                <a:clrChange>
                  <a:clrFrom>
                    <a:srgbClr val="FFFFFF"/>
                  </a:clrFrom>
                  <a:clrTo>
                    <a:srgbClr val="FFFFFF">
                      <a:alpha val="0"/>
                    </a:srgbClr>
                  </a:clrTo>
                </a:clrChange>
                <a:biLevel thresh="50000"/>
              </a:blip>
              <a:stretch>
                <a:fillRect/>
              </a:stretch>
            </p:blipFill>
            <p:spPr>
              <a:xfrm>
                <a:off x="8108775" y="5086733"/>
                <a:ext cx="596346" cy="596346"/>
              </a:xfrm>
              <a:prstGeom prst="rect">
                <a:avLst/>
              </a:prstGeom>
            </p:spPr>
          </p:pic>
        </p:grpSp>
        <p:cxnSp>
          <p:nvCxnSpPr>
            <p:cNvPr id="73" name="Straight Connector 72"/>
            <p:cNvCxnSpPr/>
            <p:nvPr/>
          </p:nvCxnSpPr>
          <p:spPr bwMode="auto">
            <a:xfrm>
              <a:off x="8002005" y="3523864"/>
              <a:ext cx="1884117" cy="16200"/>
            </a:xfrm>
            <a:prstGeom prst="line">
              <a:avLst/>
            </a:prstGeom>
            <a:noFill/>
            <a:ln w="19050" cap="flat" cmpd="sng" algn="ctr">
              <a:solidFill>
                <a:srgbClr val="FFC000"/>
              </a:solidFill>
              <a:prstDash val="solid"/>
              <a:round/>
              <a:headEnd type="none" w="med" len="med"/>
              <a:tailEnd type="none" w="med" len="med"/>
            </a:ln>
            <a:effectLst/>
          </p:spPr>
        </p:cxnSp>
        <p:sp>
          <p:nvSpPr>
            <p:cNvPr id="77" name="Rectangle 76"/>
            <p:cNvSpPr/>
            <p:nvPr/>
          </p:nvSpPr>
          <p:spPr>
            <a:xfrm>
              <a:off x="6447044" y="2943482"/>
              <a:ext cx="2836158" cy="1167820"/>
            </a:xfrm>
            <a:prstGeom prst="rect">
              <a:avLst/>
            </a:prstGeom>
            <a:solidFill>
              <a:srgbClr val="FBC400"/>
            </a:solidFill>
            <a:ln w="9525" cap="flat" cmpd="sng" algn="ctr">
              <a:noFill/>
              <a:prstDash val="solid"/>
            </a:ln>
            <a:effectLst/>
          </p:spPr>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BE" sz="1400" b="0" i="0" u="none" strike="noStrike" kern="0" cap="none" spc="0" normalizeH="0" baseline="0" noProof="0">
                  <a:ln>
                    <a:noFill/>
                  </a:ln>
                  <a:solidFill>
                    <a:srgbClr val="FFFFFF"/>
                  </a:solidFill>
                  <a:effectLst/>
                  <a:uLnTx/>
                  <a:uFillTx/>
                  <a:latin typeface="Arial"/>
                  <a:ea typeface="+mn-ea"/>
                  <a:cs typeface="Arial"/>
                  <a:sym typeface="Arial"/>
                </a:rPr>
                <a:t>	</a:t>
              </a:r>
              <a:r>
                <a:rPr kumimoji="0" lang="en-IE" sz="1600" b="1" i="0" u="none" strike="noStrike" kern="0" cap="none" spc="0" normalizeH="0" baseline="0">
                  <a:ln>
                    <a:noFill/>
                  </a:ln>
                  <a:solidFill>
                    <a:srgbClr val="E7E6E6">
                      <a:lumMod val="25000"/>
                    </a:srgbClr>
                  </a:solidFill>
                  <a:effectLst/>
                  <a:uLnTx/>
                  <a:uFillTx/>
                  <a:latin typeface="Arial"/>
                  <a:ea typeface="+mn-ea"/>
                  <a:cs typeface="Arial"/>
                  <a:sym typeface="Arial"/>
                </a:rPr>
                <a:t>Societal</a:t>
              </a:r>
              <a:br>
                <a:rPr kumimoji="0" lang="en-IE" sz="1600" b="1" i="0" u="none" strike="noStrike" kern="0" cap="none" spc="0" normalizeH="0" baseline="0">
                  <a:ln>
                    <a:noFill/>
                  </a:ln>
                  <a:solidFill>
                    <a:srgbClr val="E7E6E6">
                      <a:lumMod val="25000"/>
                    </a:srgbClr>
                  </a:solidFill>
                  <a:effectLst/>
                  <a:uLnTx/>
                  <a:uFillTx/>
                  <a:latin typeface="Arial"/>
                  <a:ea typeface="+mn-ea"/>
                  <a:cs typeface="Arial"/>
                  <a:sym typeface="Arial"/>
                </a:rPr>
              </a:br>
              <a:r>
                <a:rPr kumimoji="0" lang="en-IE" sz="1600" b="1" i="0" u="none" strike="noStrike" kern="0" cap="none" spc="0" normalizeH="0" baseline="0">
                  <a:ln>
                    <a:noFill/>
                  </a:ln>
                  <a:solidFill>
                    <a:srgbClr val="E7E6E6">
                      <a:lumMod val="25000"/>
                    </a:srgbClr>
                  </a:solidFill>
                  <a:effectLst/>
                  <a:uLnTx/>
                  <a:uFillTx/>
                  <a:latin typeface="Arial"/>
                  <a:ea typeface="+mn-ea"/>
                  <a:cs typeface="Arial"/>
                  <a:sym typeface="Arial"/>
                </a:rPr>
                <a:t>Impact</a:t>
              </a:r>
            </a:p>
          </p:txBody>
        </p:sp>
        <p:sp>
          <p:nvSpPr>
            <p:cNvPr id="82" name="Pentagon 81"/>
            <p:cNvSpPr/>
            <p:nvPr/>
          </p:nvSpPr>
          <p:spPr>
            <a:xfrm>
              <a:off x="1884904" y="2918589"/>
              <a:ext cx="5939698" cy="1211917"/>
            </a:xfrm>
            <a:prstGeom prst="homePlate">
              <a:avLst/>
            </a:prstGeom>
            <a:solidFill>
              <a:srgbClr val="FBC400"/>
            </a:solidFill>
            <a:ln w="38100" cap="flat" cmpd="sng" algn="ctr">
              <a:solidFill>
                <a:srgbClr val="FFFFFF"/>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01" name="Pentagon 100"/>
            <p:cNvSpPr/>
            <p:nvPr/>
          </p:nvSpPr>
          <p:spPr>
            <a:xfrm>
              <a:off x="1902455" y="3054141"/>
              <a:ext cx="5475804" cy="252000"/>
            </a:xfrm>
            <a:prstGeom prst="homePlate">
              <a:avLst/>
            </a:prstGeom>
            <a:solidFill>
              <a:srgbClr val="FFFFFF"/>
            </a:solidFill>
            <a:ln w="9525" cap="flat" cmpd="sng" algn="ctr">
              <a:no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4. Addressing EU policy priorities &amp; global challenges through R&amp;I</a:t>
              </a:r>
            </a:p>
          </p:txBody>
        </p:sp>
        <p:sp>
          <p:nvSpPr>
            <p:cNvPr id="103" name="Pentagon 102"/>
            <p:cNvSpPr/>
            <p:nvPr/>
          </p:nvSpPr>
          <p:spPr>
            <a:xfrm>
              <a:off x="1902455" y="3393024"/>
              <a:ext cx="5475804" cy="252000"/>
            </a:xfrm>
            <a:prstGeom prst="homePlate">
              <a:avLst/>
            </a:prstGeom>
            <a:solidFill>
              <a:srgbClr val="FFFFFF"/>
            </a:solidFill>
            <a:ln w="9525" cap="flat" cmpd="sng" algn="ctr">
              <a:no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5. Delivering benefits &amp; impact via R&amp;I missions</a:t>
              </a:r>
            </a:p>
          </p:txBody>
        </p:sp>
        <p:sp>
          <p:nvSpPr>
            <p:cNvPr id="104" name="Pentagon 103"/>
            <p:cNvSpPr/>
            <p:nvPr/>
          </p:nvSpPr>
          <p:spPr>
            <a:xfrm>
              <a:off x="1902455" y="3738389"/>
              <a:ext cx="5475804" cy="252000"/>
            </a:xfrm>
            <a:prstGeom prst="homePlate">
              <a:avLst/>
            </a:prstGeom>
            <a:solidFill>
              <a:srgbClr val="FFFFFF"/>
            </a:solidFill>
            <a:ln w="9525" cap="flat" cmpd="sng" algn="ctr">
              <a:noFill/>
              <a:prstDash val="solid"/>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404A52"/>
                  </a:solidFill>
                  <a:effectLst/>
                  <a:uLnTx/>
                  <a:uFillTx/>
                  <a:latin typeface="Arial"/>
                  <a:ea typeface="+mn-ea"/>
                  <a:cs typeface="Arial"/>
                  <a:sym typeface="Arial"/>
                </a:rPr>
                <a:t>6. Strengthening the uptake of R&amp;I in society</a:t>
              </a:r>
            </a:p>
          </p:txBody>
        </p:sp>
        <p:sp>
          <p:nvSpPr>
            <p:cNvPr id="71" name="Oval 70"/>
            <p:cNvSpPr/>
            <p:nvPr/>
          </p:nvSpPr>
          <p:spPr>
            <a:xfrm rot="4504981">
              <a:off x="9508869" y="3062309"/>
              <a:ext cx="851084" cy="864434"/>
            </a:xfrm>
            <a:prstGeom prst="ellipse">
              <a:avLst/>
            </a:prstGeom>
            <a:solidFill>
              <a:srgbClr val="FFC000"/>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Verdana" pitchFamily="34" charset="0"/>
                <a:ea typeface="Verdana" panose="020B0604030504040204" pitchFamily="34" charset="0"/>
                <a:cs typeface="Verdana" panose="020B0604030504040204" pitchFamily="34" charset="0"/>
                <a:sym typeface="Arial"/>
              </a:endParaRPr>
            </a:p>
          </p:txBody>
        </p:sp>
        <p:pic>
          <p:nvPicPr>
            <p:cNvPr id="111" name="Picture 4" descr="C:\Users\ravetju\AppData\Local\Temp\1\ear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1984" y="3196951"/>
              <a:ext cx="577931" cy="577931"/>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p:cNvSpPr/>
          <p:nvPr/>
        </p:nvSpPr>
        <p:spPr>
          <a:xfrm>
            <a:off x="1776038" y="408473"/>
            <a:ext cx="8784458" cy="1031714"/>
          </a:xfrm>
          <a:prstGeom prst="rect">
            <a:avLst/>
          </a:prstGeom>
        </p:spPr>
        <p:txBody>
          <a:bodyPr/>
          <a:lstStyle/>
          <a:p>
            <a:pPr marL="0" marR="0" lvl="0" indent="0" algn="l" defTabSz="914400" rtl="0" eaLnBrk="1" fontAlgn="base" latinLnBrk="0" hangingPunct="1">
              <a:lnSpc>
                <a:spcPct val="100000"/>
              </a:lnSpc>
              <a:spcBef>
                <a:spcPct val="0"/>
              </a:spcBef>
              <a:spcAft>
                <a:spcPct val="0"/>
              </a:spcAft>
              <a:buClr>
                <a:srgbClr val="FBC400"/>
              </a:buClr>
              <a:buSzTx/>
              <a:buFontTx/>
              <a:buNone/>
              <a:tabLst/>
              <a:defRPr/>
            </a:pPr>
            <a:endParaRPr kumimoji="0" lang="en-GB" sz="2800" b="1" i="0" u="none" strike="noStrike" kern="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FD77BED0-D737-4C78-9893-167ED0C11D19}"/>
              </a:ext>
            </a:extLst>
          </p:cNvPr>
          <p:cNvSpPr>
            <a:spLocks noGrp="1"/>
          </p:cNvSpPr>
          <p:nvPr>
            <p:ph type="title"/>
          </p:nvPr>
        </p:nvSpPr>
        <p:spPr/>
        <p:txBody>
          <a:bodyPr/>
          <a:lstStyle/>
          <a:p>
            <a:r>
              <a:rPr lang="en-US" sz="3200"/>
              <a:t>HORIZON EUROPE LEGISLATION: three types of impact, tracked with Key Impact Pathways</a:t>
            </a:r>
            <a:endParaRPr lang="en-IE" sz="3200"/>
          </a:p>
        </p:txBody>
      </p:sp>
    </p:spTree>
    <p:extLst>
      <p:ext uri="{BB962C8B-B14F-4D97-AF65-F5344CB8AC3E}">
        <p14:creationId xmlns:p14="http://schemas.microsoft.com/office/powerpoint/2010/main" val="257137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p Arrow 2"/>
          <p:cNvSpPr/>
          <p:nvPr/>
        </p:nvSpPr>
        <p:spPr>
          <a:xfrm>
            <a:off x="75588" y="1377537"/>
            <a:ext cx="630396" cy="4560125"/>
          </a:xfrm>
          <a:prstGeom prst="up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solidFill>
              <a:srgbClr val="136065">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pic>
        <p:nvPicPr>
          <p:cNvPr id="2" name="Picture 1"/>
          <p:cNvPicPr>
            <a:picLocks noChangeAspect="1"/>
          </p:cNvPicPr>
          <p:nvPr/>
        </p:nvPicPr>
        <p:blipFill rotWithShape="1">
          <a:blip r:embed="rId3"/>
          <a:srcRect l="12958" t="40067" r="12055" b="26485"/>
          <a:stretch/>
        </p:blipFill>
        <p:spPr>
          <a:xfrm>
            <a:off x="705984" y="1759352"/>
            <a:ext cx="11171508" cy="4109013"/>
          </a:xfrm>
          <a:prstGeom prst="rect">
            <a:avLst/>
          </a:prstGeom>
        </p:spPr>
      </p:pic>
      <p:sp>
        <p:nvSpPr>
          <p:cNvPr id="4" name="TextBox 3"/>
          <p:cNvSpPr txBox="1"/>
          <p:nvPr/>
        </p:nvSpPr>
        <p:spPr>
          <a:xfrm rot="20950878">
            <a:off x="291587" y="1962345"/>
            <a:ext cx="15763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a:ln>
                  <a:noFill/>
                </a:ln>
                <a:solidFill>
                  <a:srgbClr val="4BC5DE"/>
                </a:solidFill>
                <a:effectLst>
                  <a:outerShdw blurRad="38100" dist="38100" dir="2700000" algn="tl">
                    <a:srgbClr val="000000">
                      <a:alpha val="43137"/>
                    </a:srgbClr>
                  </a:outerShdw>
                </a:effectLst>
                <a:uLnTx/>
                <a:uFillTx/>
                <a:latin typeface="Arial"/>
                <a:ea typeface="+mn-ea"/>
                <a:cs typeface="+mn-cs"/>
              </a:rPr>
              <a:t>LONG TERM</a:t>
            </a:r>
            <a:endParaRPr kumimoji="0" lang="fr-FR" sz="1800" b="0" i="1" u="none" strike="noStrike" kern="1200" cap="none" spc="0" normalizeH="0" baseline="0" noProof="0">
              <a:ln>
                <a:noFill/>
              </a:ln>
              <a:solidFill>
                <a:srgbClr val="4BC5DE"/>
              </a:solidFill>
              <a:effectLst>
                <a:outerShdw blurRad="38100" dist="38100" dir="2700000" algn="tl">
                  <a:srgbClr val="000000">
                    <a:alpha val="43137"/>
                  </a:srgbClr>
                </a:outerShdw>
              </a:effectLst>
              <a:uLnTx/>
              <a:uFillTx/>
              <a:latin typeface="Arial"/>
              <a:ea typeface="+mn-ea"/>
              <a:cs typeface="+mn-cs"/>
            </a:endParaRPr>
          </a:p>
        </p:txBody>
      </p:sp>
      <p:sp>
        <p:nvSpPr>
          <p:cNvPr id="5" name="TextBox 4"/>
          <p:cNvSpPr txBox="1"/>
          <p:nvPr/>
        </p:nvSpPr>
        <p:spPr>
          <a:xfrm rot="20950878">
            <a:off x="123844" y="3605647"/>
            <a:ext cx="19117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a:ln>
                  <a:noFill/>
                </a:ln>
                <a:solidFill>
                  <a:srgbClr val="4BC5DE"/>
                </a:solidFill>
                <a:effectLst>
                  <a:outerShdw blurRad="38100" dist="38100" dir="2700000" algn="tl">
                    <a:srgbClr val="000000">
                      <a:alpha val="43137"/>
                    </a:srgbClr>
                  </a:outerShdw>
                </a:effectLst>
                <a:uLnTx/>
                <a:uFillTx/>
                <a:latin typeface="Arial"/>
                <a:ea typeface="+mn-ea"/>
                <a:cs typeface="+mn-cs"/>
              </a:rPr>
              <a:t>MEDIUM TERM</a:t>
            </a:r>
            <a:endParaRPr kumimoji="0" lang="fr-FR" sz="1800" b="0" i="1" u="none" strike="noStrike" kern="1200" cap="none" spc="0" normalizeH="0" baseline="0" noProof="0">
              <a:ln>
                <a:noFill/>
              </a:ln>
              <a:solidFill>
                <a:srgbClr val="4BC5DE"/>
              </a:solidFill>
              <a:effectLst>
                <a:outerShdw blurRad="38100" dist="38100" dir="2700000" algn="tl">
                  <a:srgbClr val="000000">
                    <a:alpha val="43137"/>
                  </a:srgbClr>
                </a:outerShdw>
              </a:effectLst>
              <a:uLnTx/>
              <a:uFillTx/>
              <a:latin typeface="Arial"/>
              <a:ea typeface="+mn-ea"/>
              <a:cs typeface="+mn-cs"/>
            </a:endParaRPr>
          </a:p>
        </p:txBody>
      </p:sp>
      <p:sp>
        <p:nvSpPr>
          <p:cNvPr id="6" name="TextBox 5"/>
          <p:cNvSpPr txBox="1"/>
          <p:nvPr/>
        </p:nvSpPr>
        <p:spPr>
          <a:xfrm rot="20950878">
            <a:off x="233611" y="5201426"/>
            <a:ext cx="1801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1" u="none" strike="noStrike" kern="1200" cap="none" spc="0" normalizeH="0" baseline="0" noProof="0">
                <a:ln>
                  <a:noFill/>
                </a:ln>
                <a:solidFill>
                  <a:srgbClr val="4BC5DE"/>
                </a:solidFill>
                <a:effectLst>
                  <a:outerShdw blurRad="38100" dist="38100" dir="2700000" algn="tl">
                    <a:srgbClr val="000000">
                      <a:alpha val="43137"/>
                    </a:srgbClr>
                  </a:outerShdw>
                </a:effectLst>
                <a:uLnTx/>
                <a:uFillTx/>
                <a:latin typeface="Arial"/>
                <a:ea typeface="+mn-ea"/>
                <a:cs typeface="+mn-cs"/>
              </a:rPr>
              <a:t>SHORT TERM</a:t>
            </a:r>
            <a:endParaRPr kumimoji="0" lang="fr-FR" sz="1800" b="0" i="1" u="none" strike="noStrike" kern="1200" cap="none" spc="0" normalizeH="0" baseline="0" noProof="0">
              <a:ln>
                <a:noFill/>
              </a:ln>
              <a:solidFill>
                <a:srgbClr val="4BC5DE"/>
              </a:solidFill>
              <a:effectLst>
                <a:outerShdw blurRad="38100" dist="38100" dir="2700000" algn="tl">
                  <a:srgbClr val="000000">
                    <a:alpha val="43137"/>
                  </a:srgbClr>
                </a:outerShdw>
              </a:effectLst>
              <a:uLnTx/>
              <a:uFillTx/>
              <a:latin typeface="Arial"/>
              <a:ea typeface="+mn-ea"/>
              <a:cs typeface="+mn-cs"/>
            </a:endParaRPr>
          </a:p>
        </p:txBody>
      </p:sp>
      <p:sp>
        <p:nvSpPr>
          <p:cNvPr id="11" name="Title 10">
            <a:extLst>
              <a:ext uri="{FF2B5EF4-FFF2-40B4-BE49-F238E27FC236}">
                <a16:creationId xmlns:a16="http://schemas.microsoft.com/office/drawing/2014/main" id="{78E99203-191D-4526-A27D-7803197DAEC2}"/>
              </a:ext>
            </a:extLst>
          </p:cNvPr>
          <p:cNvSpPr>
            <a:spLocks noGrp="1"/>
          </p:cNvSpPr>
          <p:nvPr>
            <p:ph type="title"/>
          </p:nvPr>
        </p:nvSpPr>
        <p:spPr>
          <a:xfrm>
            <a:off x="970722" y="343963"/>
            <a:ext cx="10515600" cy="782357"/>
          </a:xfrm>
        </p:spPr>
        <p:txBody>
          <a:bodyPr/>
          <a:lstStyle/>
          <a:p>
            <a:r>
              <a:rPr lang="en-IE"/>
              <a:t>Glossary of terms</a:t>
            </a:r>
          </a:p>
        </p:txBody>
      </p:sp>
    </p:spTree>
    <p:extLst>
      <p:ext uri="{BB962C8B-B14F-4D97-AF65-F5344CB8AC3E}">
        <p14:creationId xmlns:p14="http://schemas.microsoft.com/office/powerpoint/2010/main" val="2442945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txBox="1">
            <a:spLocks/>
          </p:cNvSpPr>
          <p:nvPr/>
        </p:nvSpPr>
        <p:spPr>
          <a:xfrm>
            <a:off x="838200" y="1368002"/>
            <a:ext cx="10515600" cy="1224000"/>
          </a:xfrm>
          <a:prstGeom prst="rect">
            <a:avLst/>
          </a:prstGeom>
          <a:ln w="28575">
            <a:solidFill>
              <a:srgbClr val="FFC000"/>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marR="0" lvl="0" indent="0" algn="l" defTabSz="914400" rtl="0" eaLnBrk="1" fontAlgn="auto" latinLnBrk="0" hangingPunct="1">
              <a:lnSpc>
                <a:spcPct val="100000"/>
              </a:lnSpc>
              <a:spcBef>
                <a:spcPts val="0"/>
              </a:spcBef>
              <a:spcAft>
                <a:spcPts val="0"/>
              </a:spcAft>
              <a:buClr>
                <a:srgbClr val="4D4D4D"/>
              </a:buClr>
              <a:buSzTx/>
              <a:buFontTx/>
              <a:buNone/>
              <a:tabLst/>
              <a:defRPr/>
            </a:pPr>
            <a:r>
              <a:rPr kumimoji="0" lang="en-US" sz="2000" b="1" i="0" u="none" strike="noStrike" kern="1200" cap="none" spc="0" normalizeH="0" baseline="0" noProof="0">
                <a:ln>
                  <a:noFill/>
                </a:ln>
                <a:solidFill>
                  <a:srgbClr val="004494"/>
                </a:solidFill>
                <a:effectLst/>
                <a:uLnTx/>
                <a:uFillTx/>
                <a:latin typeface="Arial"/>
                <a:ea typeface="+mn-ea"/>
                <a:cs typeface="+mn-cs"/>
              </a:rPr>
              <a:t>Specific contribution that projects can make to the expected outcomes and impacts set out in the Work </a:t>
            </a:r>
            <a:r>
              <a:rPr kumimoji="0" lang="en-US" sz="2000" b="1" i="0" u="none" strike="noStrike" kern="1200" cap="none" spc="0" normalizeH="0" baseline="0" noProof="0" err="1">
                <a:ln>
                  <a:noFill/>
                </a:ln>
                <a:solidFill>
                  <a:srgbClr val="004494"/>
                </a:solidFill>
                <a:effectLst/>
                <a:uLnTx/>
                <a:uFillTx/>
                <a:latin typeface="Arial"/>
                <a:ea typeface="+mn-ea"/>
                <a:cs typeface="+mn-cs"/>
              </a:rPr>
              <a:t>Programme</a:t>
            </a:r>
            <a:endParaRPr kumimoji="0" lang="en-US" sz="2000" b="1" i="0" u="none" strike="noStrike" kern="1200" cap="none" spc="0" normalizeH="0" baseline="0" noProof="0">
              <a:ln>
                <a:noFill/>
              </a:ln>
              <a:solidFill>
                <a:srgbClr val="004494"/>
              </a:solidFill>
              <a:effectLst/>
              <a:uLnTx/>
              <a:uFillTx/>
              <a:latin typeface="Arial"/>
              <a:ea typeface="+mn-ea"/>
              <a:cs typeface="+mn-cs"/>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rgbClr val="004494"/>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Verdana" panose="020B0604030504040204" pitchFamily="34" charset="0"/>
                <a:cs typeface="Verdana" panose="020B0604030504040204" pitchFamily="34" charset="0"/>
              </a:rPr>
              <a:t>Project’s pathway towards impact</a:t>
            </a:r>
            <a:endParaRPr kumimoji="0" lang="en-GB" sz="1800" b="1" i="0" u="none" strike="noStrike" kern="1200" cap="none" spc="0" normalizeH="0" baseline="0" noProof="0">
              <a:ln>
                <a:noFill/>
              </a:ln>
              <a:solidFill>
                <a:srgbClr val="FFFFFF"/>
              </a:solidFill>
              <a:effectLst/>
              <a:uLnTx/>
              <a:uFillTx/>
              <a:latin typeface="Arial"/>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774877" y="5909007"/>
            <a:ext cx="2433103" cy="276999"/>
          </a:xfrm>
          <a:prstGeom prst="rect">
            <a:avLst/>
          </a:prstGeom>
          <a:noFill/>
          <a:ln w="127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4494"/>
                </a:solidFill>
                <a:latin typeface="Arial"/>
                <a:ea typeface="Verdana" panose="020B0604030504040204" pitchFamily="34" charset="0"/>
                <a:cs typeface="Verdana" panose="020B0604030504040204" pitchFamily="34" charset="0"/>
              </a:rPr>
              <a:t>D</a:t>
            </a:r>
            <a:r>
              <a:rPr kumimoji="0" lang="en-GB" sz="1200" b="1" i="0" u="none" strike="noStrike" kern="1200" cap="none" spc="0" normalizeH="0" baseline="0" noProof="0" err="1">
                <a:ln>
                  <a:noFill/>
                </a:ln>
                <a:solidFill>
                  <a:srgbClr val="004494"/>
                </a:solidFill>
                <a:effectLst/>
                <a:uLnTx/>
                <a:uFillTx/>
                <a:latin typeface="Arial"/>
                <a:ea typeface="Verdana" panose="020B0604030504040204" pitchFamily="34" charset="0"/>
                <a:cs typeface="Verdana" panose="020B0604030504040204" pitchFamily="34" charset="0"/>
              </a:rPr>
              <a:t>uring</a:t>
            </a:r>
            <a:r>
              <a:rPr kumimoji="0" lang="en-GB" sz="1200" b="1" i="0" u="none" strike="noStrike" kern="1200" cap="none" spc="0" normalizeH="0" baseline="0" noProof="0">
                <a:ln>
                  <a:noFill/>
                </a:ln>
                <a:solidFill>
                  <a:srgbClr val="004494"/>
                </a:solidFill>
                <a:effectLst/>
                <a:uLnTx/>
                <a:uFillTx/>
                <a:latin typeface="Arial"/>
                <a:ea typeface="Verdana" panose="020B0604030504040204" pitchFamily="34" charset="0"/>
                <a:cs typeface="Verdana" panose="020B0604030504040204" pitchFamily="34" charset="0"/>
              </a:rPr>
              <a:t> project implementation</a:t>
            </a:r>
          </a:p>
        </p:txBody>
      </p:sp>
      <p:sp>
        <p:nvSpPr>
          <p:cNvPr id="13" name="Text Box 7"/>
          <p:cNvSpPr txBox="1">
            <a:spLocks noChangeArrowheads="1"/>
          </p:cNvSpPr>
          <p:nvPr/>
        </p:nvSpPr>
        <p:spPr bwMode="auto">
          <a:xfrm>
            <a:off x="7523195" y="3614073"/>
            <a:ext cx="780983" cy="307777"/>
          </a:xfrm>
          <a:prstGeom prst="rect">
            <a:avLst/>
          </a:prstGeom>
          <a:noFill/>
          <a:ln w="127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494"/>
                </a:solidFill>
                <a:effectLst/>
                <a:uLnTx/>
                <a:uFillTx/>
                <a:latin typeface="Arial"/>
                <a:ea typeface="Verdana" panose="020B0604030504040204" pitchFamily="34" charset="0"/>
                <a:cs typeface="Verdana" panose="020B0604030504040204" pitchFamily="34" charset="0"/>
              </a:rPr>
              <a:t>Effects</a:t>
            </a:r>
          </a:p>
        </p:txBody>
      </p:sp>
      <p:sp>
        <p:nvSpPr>
          <p:cNvPr id="15" name="Text Box 10"/>
          <p:cNvSpPr txBox="1">
            <a:spLocks noChangeArrowheads="1"/>
          </p:cNvSpPr>
          <p:nvPr/>
        </p:nvSpPr>
        <p:spPr bwMode="auto">
          <a:xfrm>
            <a:off x="697507" y="4234151"/>
            <a:ext cx="2685773" cy="1569660"/>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…know-how, innovative solutions,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proof of feasibility, new business models, policy recommendations, guidelines, prototypes, demonstrators,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databases and datasets, networks,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‘Intellectual Property’</a:t>
            </a:r>
            <a:endParaRPr kumimoji="0" lang="en-US" sz="1200" b="0" i="0" u="none" strike="noStrike" kern="1200" cap="none" spc="0" normalizeH="0" baseline="0" noProof="0">
              <a:ln>
                <a:noFill/>
              </a:ln>
              <a:solidFill>
                <a:srgbClr val="004494"/>
              </a:solidFill>
              <a:effectLst/>
              <a:uLnTx/>
              <a:uFillTx/>
              <a:latin typeface="Arial"/>
              <a:ea typeface="ＭＳ Ｐゴシック" charset="0"/>
              <a:cs typeface="Arial" panose="020B0604020202020204" pitchFamily="34" charset="0"/>
            </a:endParaRPr>
          </a:p>
        </p:txBody>
      </p:sp>
      <p:sp>
        <p:nvSpPr>
          <p:cNvPr id="16" name="Text Box 11"/>
          <p:cNvSpPr txBox="1">
            <a:spLocks noChangeArrowheads="1"/>
          </p:cNvSpPr>
          <p:nvPr/>
        </p:nvSpPr>
        <p:spPr bwMode="auto">
          <a:xfrm>
            <a:off x="4987493" y="4602001"/>
            <a:ext cx="2236377" cy="83099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…uptake, diffusion, deployment, and/or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use of project’s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by direct target groups. </a:t>
            </a:r>
          </a:p>
        </p:txBody>
      </p:sp>
      <p:cxnSp>
        <p:nvCxnSpPr>
          <p:cNvPr id="18" name="AutoShape 14"/>
          <p:cNvCxnSpPr>
            <a:cxnSpLocks noChangeShapeType="1"/>
            <a:stCxn id="15" idx="3"/>
            <a:endCxn id="16" idx="1"/>
          </p:cNvCxnSpPr>
          <p:nvPr/>
        </p:nvCxnSpPr>
        <p:spPr bwMode="auto">
          <a:xfrm flipV="1">
            <a:off x="3383280" y="5017500"/>
            <a:ext cx="1604213" cy="1481"/>
          </a:xfrm>
          <a:prstGeom prst="straightConnector1">
            <a:avLst/>
          </a:prstGeom>
          <a:noFill/>
          <a:ln w="57150">
            <a:solidFill>
              <a:srgbClr val="59CAE1"/>
            </a:solidFill>
            <a:round/>
            <a:headEnd/>
            <a:tailEnd type="triangle" w="med" len="med"/>
          </a:ln>
          <a:extLst>
            <a:ext uri="{909E8E84-426E-40dd-AFC4-6F175D3DCCD1}">
              <a14:hiddenFill xmlns:a14="http://schemas.microsoft.com/office/drawing/2010/main" xmlns="">
                <a:noFill/>
              </a14:hiddenFill>
            </a:ext>
          </a:extLst>
        </p:spPr>
      </p:cxnSp>
      <p:cxnSp>
        <p:nvCxnSpPr>
          <p:cNvPr id="19" name="AutoShape 15"/>
          <p:cNvCxnSpPr>
            <a:cxnSpLocks noChangeShapeType="1"/>
            <a:stCxn id="16" idx="3"/>
            <a:endCxn id="32" idx="1"/>
          </p:cNvCxnSpPr>
          <p:nvPr/>
        </p:nvCxnSpPr>
        <p:spPr bwMode="auto">
          <a:xfrm>
            <a:off x="7223870" y="5017500"/>
            <a:ext cx="1338675" cy="93814"/>
          </a:xfrm>
          <a:prstGeom prst="straightConnector1">
            <a:avLst/>
          </a:prstGeom>
          <a:noFill/>
          <a:ln w="57150">
            <a:solidFill>
              <a:srgbClr val="59CAE1"/>
            </a:solidFill>
            <a:round/>
            <a:headEnd/>
            <a:tailEnd type="triangle" w="med" len="med"/>
          </a:ln>
          <a:extLst>
            <a:ext uri="{909E8E84-426E-40dd-AFC4-6F175D3DCCD1}">
              <a14:hiddenFill xmlns:a14="http://schemas.microsoft.com/office/drawing/2010/main" xmlns="">
                <a:noFill/>
              </a14:hiddenFill>
            </a:ext>
          </a:extLst>
        </p:spPr>
      </p:cxnSp>
      <p:sp>
        <p:nvSpPr>
          <p:cNvPr id="22" name="AutoShape 19"/>
          <p:cNvSpPr>
            <a:spLocks noChangeArrowheads="1"/>
          </p:cNvSpPr>
          <p:nvPr/>
        </p:nvSpPr>
        <p:spPr bwMode="auto">
          <a:xfrm rot="5400000">
            <a:off x="1673016" y="3635477"/>
            <a:ext cx="614248" cy="463019"/>
          </a:xfrm>
          <a:prstGeom prst="rightArrow">
            <a:avLst>
              <a:gd name="adj1" fmla="val 50000"/>
              <a:gd name="adj2" fmla="val 56250"/>
            </a:avLst>
          </a:prstGeom>
          <a:solidFill>
            <a:srgbClr val="004494"/>
          </a:solidFill>
          <a:ln w="12700">
            <a:solidFill>
              <a:srgbClr val="FFFFFF"/>
            </a:solidFill>
            <a:miter lim="800000"/>
            <a:headEnd/>
            <a:tailEnd/>
          </a:ln>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srgbClr val="ED8D2F">
                  <a:lumMod val="75000"/>
                </a:srgbClr>
              </a:solidFill>
              <a:effectLst/>
              <a:uLnTx/>
              <a:uFillTx/>
              <a:latin typeface="Arial"/>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16200000">
            <a:off x="5645626" y="3463030"/>
            <a:ext cx="588469" cy="417390"/>
          </a:xfrm>
          <a:prstGeom prst="rightArrow">
            <a:avLst>
              <a:gd name="adj1" fmla="val 50000"/>
              <a:gd name="adj2" fmla="val 56250"/>
            </a:avLst>
          </a:prstGeom>
          <a:solidFill>
            <a:srgbClr val="004494"/>
          </a:solidFill>
          <a:ln w="12700">
            <a:solidFill>
              <a:srgbClr val="FFFFFF"/>
            </a:solidFill>
            <a:miter lim="800000"/>
            <a:headEnd/>
            <a:tailEnd/>
          </a:ln>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srgbClr val="ED8D2F">
                  <a:lumMod val="75000"/>
                </a:srgbClr>
              </a:solidFill>
              <a:effectLst/>
              <a:uLnTx/>
              <a:uFillTx/>
              <a:latin typeface="Arial"/>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16200000">
            <a:off x="9540114" y="3445708"/>
            <a:ext cx="605167" cy="435337"/>
          </a:xfrm>
          <a:prstGeom prst="rightArrow">
            <a:avLst>
              <a:gd name="adj1" fmla="val 50000"/>
              <a:gd name="adj2" fmla="val 56250"/>
            </a:avLst>
          </a:prstGeom>
          <a:solidFill>
            <a:srgbClr val="004494"/>
          </a:solidFill>
          <a:ln w="12700">
            <a:solidFill>
              <a:srgbClr val="FFFFFF"/>
            </a:solidFill>
            <a:miter lim="800000"/>
            <a:headEnd/>
            <a:tailEnd/>
          </a:ln>
        </p:spPr>
        <p:txBody>
          <a:bodyPr rot="10800000"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srgbClr val="ED8D2F">
                  <a:lumMod val="75000"/>
                </a:srgbClr>
              </a:solidFill>
              <a:effectLst/>
              <a:uLnTx/>
              <a:uFillTx/>
              <a:latin typeface="Arial"/>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4692447" y="5894859"/>
            <a:ext cx="2826470" cy="276999"/>
          </a:xfrm>
          <a:prstGeom prst="rect">
            <a:avLst/>
          </a:prstGeom>
          <a:noFill/>
          <a:ln w="12700">
            <a:solidFill>
              <a:srgbClr val="FFFFFF"/>
            </a:solidFill>
            <a:miter lim="800000"/>
            <a:headEnd/>
            <a:tailEnd/>
          </a:ln>
        </p:spPr>
        <p:txBody>
          <a:bodyPr wrap="square">
            <a:spAutoFit/>
          </a:bodyPr>
          <a:lstStyle>
            <a:defPPr>
              <a:defRPr lang="en-US"/>
            </a:defPPr>
            <a:lvl1pPr>
              <a:defRPr sz="1200" b="1">
                <a:solidFill>
                  <a:schemeClr val="accent3">
                    <a:lumMod val="50000"/>
                  </a:schemeClr>
                </a:solidFill>
                <a:latin typeface="+mj-lt"/>
                <a:ea typeface="Verdana" panose="020B0604030504040204" pitchFamily="34" charset="0"/>
                <a:cs typeface="Verdana" panose="020B0604030504040204" pitchFamily="34" charset="0"/>
              </a:defRPr>
            </a:lvl1pPr>
            <a:lvl2pPr marL="742950" indent="-285750">
              <a:defRPr b="1">
                <a:latin typeface="Arial" charset="0"/>
                <a:ea typeface="ＭＳ Ｐゴシック" charset="0"/>
              </a:defRPr>
            </a:lvl2pPr>
            <a:lvl3pPr marL="1143000" indent="-228600">
              <a:defRPr b="1">
                <a:latin typeface="Arial" charset="0"/>
                <a:ea typeface="ＭＳ Ｐゴシック" charset="0"/>
              </a:defRPr>
            </a:lvl3pPr>
            <a:lvl4pPr marL="1600200" indent="-228600">
              <a:defRPr b="1">
                <a:latin typeface="Arial" charset="0"/>
                <a:ea typeface="ＭＳ Ｐゴシック" charset="0"/>
              </a:defRPr>
            </a:lvl4pPr>
            <a:lvl5pPr marL="2057400" indent="-228600">
              <a:defRPr b="1">
                <a:latin typeface="Arial" charset="0"/>
                <a:ea typeface="ＭＳ Ｐゴシック" charset="0"/>
              </a:defRPr>
            </a:lvl5pPr>
            <a:lvl6pPr marL="2514600" indent="-228600" algn="ctr" eaLnBrk="0" fontAlgn="base" hangingPunct="0">
              <a:spcBef>
                <a:spcPct val="0"/>
              </a:spcBef>
              <a:spcAft>
                <a:spcPct val="0"/>
              </a:spcAft>
              <a:defRPr b="1">
                <a:latin typeface="Arial" charset="0"/>
                <a:ea typeface="ＭＳ Ｐゴシック" charset="0"/>
              </a:defRPr>
            </a:lvl6pPr>
            <a:lvl7pPr marL="2971800" indent="-228600" algn="ctr" eaLnBrk="0" fontAlgn="base" hangingPunct="0">
              <a:spcBef>
                <a:spcPct val="0"/>
              </a:spcBef>
              <a:spcAft>
                <a:spcPct val="0"/>
              </a:spcAft>
              <a:defRPr b="1">
                <a:latin typeface="Arial" charset="0"/>
                <a:ea typeface="ＭＳ Ｐゴシック" charset="0"/>
              </a:defRPr>
            </a:lvl7pPr>
            <a:lvl8pPr marL="3429000" indent="-228600" algn="ctr" eaLnBrk="0" fontAlgn="base" hangingPunct="0">
              <a:spcBef>
                <a:spcPct val="0"/>
              </a:spcBef>
              <a:spcAft>
                <a:spcPct val="0"/>
              </a:spcAft>
              <a:defRPr b="1">
                <a:latin typeface="Arial" charset="0"/>
                <a:ea typeface="ＭＳ Ｐゴシック" charset="0"/>
              </a:defRPr>
            </a:lvl8pPr>
            <a:lvl9pPr marL="3886200" indent="-228600" algn="ctr" eaLnBrk="0" fontAlgn="base" hangingPunct="0">
              <a:spcBef>
                <a:spcPct val="0"/>
              </a:spcBef>
              <a:spcAft>
                <a:spcPct val="0"/>
              </a:spcAft>
              <a:defRPr b="1">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Arial"/>
                <a:ea typeface="Verdana" panose="020B0604030504040204" pitchFamily="34" charset="0"/>
              </a:rPr>
              <a:t>  </a:t>
            </a:r>
            <a:r>
              <a:rPr kumimoji="0" lang="en-US" sz="1200" b="1" i="0" u="none" strike="noStrike" kern="1200" cap="none" spc="0" normalizeH="0" baseline="0" noProof="0">
                <a:ln>
                  <a:noFill/>
                </a:ln>
                <a:solidFill>
                  <a:srgbClr val="004494"/>
                </a:solidFill>
                <a:effectLst/>
                <a:uLnTx/>
                <a:uFillTx/>
                <a:latin typeface="Arial"/>
                <a:ea typeface="Verdana" panose="020B0604030504040204" pitchFamily="34" charset="0"/>
              </a:rPr>
              <a:t>Shortly after the end of the project</a:t>
            </a:r>
            <a:endParaRPr kumimoji="0" lang="en-GB" sz="1200" b="1" i="0" u="none" strike="noStrike" kern="1200" cap="none" spc="0" normalizeH="0" baseline="0" noProof="0">
              <a:ln>
                <a:noFill/>
              </a:ln>
              <a:solidFill>
                <a:srgbClr val="004494"/>
              </a:solidFill>
              <a:effectLst/>
              <a:uLnTx/>
              <a:uFillTx/>
              <a:latin typeface="Arial"/>
              <a:ea typeface="Verdana" panose="020B0604030504040204" pitchFamily="34" charset="0"/>
            </a:endParaRPr>
          </a:p>
        </p:txBody>
      </p:sp>
      <p:cxnSp>
        <p:nvCxnSpPr>
          <p:cNvPr id="26" name="AutoShape 14"/>
          <p:cNvCxnSpPr>
            <a:cxnSpLocks noChangeShapeType="1"/>
            <a:stCxn id="15" idx="3"/>
            <a:endCxn id="25" idx="1"/>
          </p:cNvCxnSpPr>
          <p:nvPr/>
        </p:nvCxnSpPr>
        <p:spPr bwMode="auto">
          <a:xfrm>
            <a:off x="3383280" y="5018981"/>
            <a:ext cx="1309167" cy="1014378"/>
          </a:xfrm>
          <a:prstGeom prst="straightConnector1">
            <a:avLst/>
          </a:prstGeom>
          <a:noFill/>
          <a:ln w="57150">
            <a:solidFill>
              <a:srgbClr val="59CAE1"/>
            </a:solidFill>
            <a:round/>
            <a:headEnd/>
            <a:tailEnd type="triangle" w="med" len="med"/>
          </a:ln>
          <a:extLst>
            <a:ext uri="{909E8E84-426E-40dd-AFC4-6F175D3DCCD1}">
              <a14:hiddenFill xmlns:a14="http://schemas.microsoft.com/office/drawing/2010/main" xmlns="">
                <a:noFill/>
              </a14:hiddenFill>
            </a:ext>
          </a:extLst>
        </p:spPr>
      </p:cxnSp>
      <p:sp>
        <p:nvSpPr>
          <p:cNvPr id="27" name="Text Box 12"/>
          <p:cNvSpPr txBox="1">
            <a:spLocks noChangeArrowheads="1"/>
          </p:cNvSpPr>
          <p:nvPr/>
        </p:nvSpPr>
        <p:spPr bwMode="auto">
          <a:xfrm>
            <a:off x="8127573" y="5887707"/>
            <a:ext cx="3175633" cy="276999"/>
          </a:xfrm>
          <a:prstGeom prst="rect">
            <a:avLst/>
          </a:prstGeom>
          <a:noFill/>
          <a:ln w="12700">
            <a:solidFill>
              <a:srgbClr val="FFFFFF"/>
            </a:solidFill>
            <a:miter lim="800000"/>
            <a:headEnd/>
            <a:tailEnd/>
          </a:ln>
        </p:spPr>
        <p:txBody>
          <a:bodyPr wrap="square">
            <a:spAutoFit/>
          </a:bodyPr>
          <a:lstStyle>
            <a:defPPr>
              <a:defRPr lang="en-US"/>
            </a:defPPr>
            <a:lvl1pPr>
              <a:defRPr sz="1200" b="1">
                <a:solidFill>
                  <a:schemeClr val="accent3">
                    <a:lumMod val="50000"/>
                  </a:schemeClr>
                </a:solidFill>
                <a:latin typeface="+mj-lt"/>
                <a:ea typeface="Verdana" panose="020B0604030504040204" pitchFamily="34" charset="0"/>
                <a:cs typeface="Verdana" panose="020B0604030504040204" pitchFamily="34" charset="0"/>
              </a:defRPr>
            </a:lvl1pPr>
            <a:lvl2pPr marL="742950" indent="-285750">
              <a:defRPr b="1">
                <a:latin typeface="Arial" charset="0"/>
                <a:ea typeface="ＭＳ Ｐゴシック" charset="0"/>
              </a:defRPr>
            </a:lvl2pPr>
            <a:lvl3pPr marL="1143000" indent="-228600">
              <a:defRPr b="1">
                <a:latin typeface="Arial" charset="0"/>
                <a:ea typeface="ＭＳ Ｐゴシック" charset="0"/>
              </a:defRPr>
            </a:lvl3pPr>
            <a:lvl4pPr marL="1600200" indent="-228600">
              <a:defRPr b="1">
                <a:latin typeface="Arial" charset="0"/>
                <a:ea typeface="ＭＳ Ｐゴシック" charset="0"/>
              </a:defRPr>
            </a:lvl4pPr>
            <a:lvl5pPr marL="2057400" indent="-228600">
              <a:defRPr b="1">
                <a:latin typeface="Arial" charset="0"/>
                <a:ea typeface="ＭＳ Ｐゴシック" charset="0"/>
              </a:defRPr>
            </a:lvl5pPr>
            <a:lvl6pPr marL="2514600" indent="-228600" algn="ctr" eaLnBrk="0" fontAlgn="base" hangingPunct="0">
              <a:spcBef>
                <a:spcPct val="0"/>
              </a:spcBef>
              <a:spcAft>
                <a:spcPct val="0"/>
              </a:spcAft>
              <a:defRPr b="1">
                <a:latin typeface="Arial" charset="0"/>
                <a:ea typeface="ＭＳ Ｐゴシック" charset="0"/>
              </a:defRPr>
            </a:lvl6pPr>
            <a:lvl7pPr marL="2971800" indent="-228600" algn="ctr" eaLnBrk="0" fontAlgn="base" hangingPunct="0">
              <a:spcBef>
                <a:spcPct val="0"/>
              </a:spcBef>
              <a:spcAft>
                <a:spcPct val="0"/>
              </a:spcAft>
              <a:defRPr b="1">
                <a:latin typeface="Arial" charset="0"/>
                <a:ea typeface="ＭＳ Ｐゴシック" charset="0"/>
              </a:defRPr>
            </a:lvl7pPr>
            <a:lvl8pPr marL="3429000" indent="-228600" algn="ctr" eaLnBrk="0" fontAlgn="base" hangingPunct="0">
              <a:spcBef>
                <a:spcPct val="0"/>
              </a:spcBef>
              <a:spcAft>
                <a:spcPct val="0"/>
              </a:spcAft>
              <a:defRPr b="1">
                <a:latin typeface="Arial" charset="0"/>
                <a:ea typeface="ＭＳ Ｐゴシック" charset="0"/>
              </a:defRPr>
            </a:lvl8pPr>
            <a:lvl9pPr marL="3886200" indent="-228600" algn="ctr" eaLnBrk="0" fontAlgn="base" hangingPunct="0">
              <a:spcBef>
                <a:spcPct val="0"/>
              </a:spcBef>
              <a:spcAft>
                <a:spcPct val="0"/>
              </a:spcAft>
              <a:defRPr b="1">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4494"/>
                </a:solidFill>
                <a:effectLst/>
                <a:uLnTx/>
                <a:uFillTx/>
                <a:latin typeface="Arial"/>
                <a:ea typeface="Verdana" panose="020B0604030504040204" pitchFamily="34" charset="0"/>
              </a:rPr>
              <a:t>Some time after the end of the project</a:t>
            </a:r>
            <a:r>
              <a:rPr kumimoji="0" lang="en-GB" sz="1200" b="1" i="0" u="none" strike="noStrike" kern="1200" cap="none" spc="0" normalizeH="0" baseline="0" noProof="0">
                <a:ln>
                  <a:noFill/>
                </a:ln>
                <a:solidFill>
                  <a:srgbClr val="004494"/>
                </a:solidFill>
                <a:effectLst/>
                <a:uLnTx/>
                <a:uFillTx/>
                <a:latin typeface="Arial"/>
                <a:ea typeface="Verdana" panose="020B0604030504040204" pitchFamily="34" charset="0"/>
              </a:rPr>
              <a:t>  </a:t>
            </a:r>
          </a:p>
        </p:txBody>
      </p:sp>
      <p:cxnSp>
        <p:nvCxnSpPr>
          <p:cNvPr id="28" name="AutoShape 15"/>
          <p:cNvCxnSpPr>
            <a:cxnSpLocks noChangeShapeType="1"/>
            <a:stCxn id="16" idx="3"/>
            <a:endCxn id="27" idx="1"/>
          </p:cNvCxnSpPr>
          <p:nvPr/>
        </p:nvCxnSpPr>
        <p:spPr bwMode="auto">
          <a:xfrm>
            <a:off x="7223870" y="5017500"/>
            <a:ext cx="903703" cy="1008707"/>
          </a:xfrm>
          <a:prstGeom prst="straightConnector1">
            <a:avLst/>
          </a:prstGeom>
          <a:noFill/>
          <a:ln w="57150">
            <a:solidFill>
              <a:srgbClr val="59CAE1"/>
            </a:solidFill>
            <a:round/>
            <a:headEnd/>
            <a:tailEnd type="triangle" w="med" len="med"/>
          </a:ln>
          <a:extLst>
            <a:ext uri="{909E8E84-426E-40dd-AFC4-6F175D3DCCD1}">
              <a14:hiddenFill xmlns:a14="http://schemas.microsoft.com/office/drawing/2010/main" xmlns="">
                <a:noFill/>
              </a14:hiddenFill>
            </a:ext>
          </a:extLst>
        </p:spPr>
      </p:cxnSp>
      <p:sp>
        <p:nvSpPr>
          <p:cNvPr id="30" name="Text Box 11"/>
          <p:cNvSpPr txBox="1">
            <a:spLocks noChangeArrowheads="1"/>
          </p:cNvSpPr>
          <p:nvPr/>
        </p:nvSpPr>
        <p:spPr bwMode="auto">
          <a:xfrm>
            <a:off x="4856145" y="4102580"/>
            <a:ext cx="2552736" cy="461665"/>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Arial" panose="020B0604020202020204" pitchFamily="34" charset="0"/>
                <a:ea typeface="Verdana" panose="020B0604030504040204" pitchFamily="34" charset="0"/>
                <a:cs typeface="Arial" panose="020B0604020202020204" pitchFamily="34" charset="0"/>
              </a:rPr>
              <a:t>PROJECT’S CONTRIBUTION TO THE EXPECTED OUTCOME</a:t>
            </a:r>
          </a:p>
        </p:txBody>
      </p:sp>
      <p:sp>
        <p:nvSpPr>
          <p:cNvPr id="31" name="Text Box 12"/>
          <p:cNvSpPr txBox="1">
            <a:spLocks noChangeArrowheads="1"/>
          </p:cNvSpPr>
          <p:nvPr/>
        </p:nvSpPr>
        <p:spPr bwMode="auto">
          <a:xfrm>
            <a:off x="8528347" y="3981558"/>
            <a:ext cx="2297697" cy="461665"/>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4494"/>
                </a:solidFill>
                <a:effectLst/>
                <a:uLnTx/>
                <a:uFillTx/>
                <a:latin typeface="Arial" panose="020B0604020202020204" pitchFamily="34" charset="0"/>
                <a:ea typeface="Verdana" panose="020B0604030504040204" pitchFamily="34" charset="0"/>
                <a:cs typeface="Arial" panose="020B0604020202020204" pitchFamily="34" charset="0"/>
              </a:rPr>
              <a:t>PROJECT’S CONTRIBUTION TO THE EXPECTED IMPACT </a:t>
            </a:r>
          </a:p>
        </p:txBody>
      </p:sp>
      <p:sp>
        <p:nvSpPr>
          <p:cNvPr id="32" name="Text Box 12"/>
          <p:cNvSpPr txBox="1">
            <a:spLocks noChangeArrowheads="1"/>
          </p:cNvSpPr>
          <p:nvPr/>
        </p:nvSpPr>
        <p:spPr bwMode="auto">
          <a:xfrm>
            <a:off x="8562545" y="4418816"/>
            <a:ext cx="2301776" cy="1384995"/>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Wider long-term effects on</a:t>
            </a:r>
            <a:r>
              <a:rPr kumimoji="0" lang="en-US" sz="1200" b="0" i="0" u="none" strike="noStrike" kern="1200" cap="none" spc="0" normalizeH="0" baseline="0" noProof="0">
                <a:ln>
                  <a:noFill/>
                </a:ln>
                <a:solidFill>
                  <a:srgbClr val="4D4D4D"/>
                </a:solidFill>
                <a:effectLst/>
                <a:uLnTx/>
                <a:uFillTx/>
                <a:latin typeface="Arial" charset="0"/>
                <a:ea typeface="ＭＳ Ｐゴシック" charset="0"/>
                <a:cs typeface="+mn-cs"/>
              </a:rPr>
              <a:t>: </a:t>
            </a:r>
            <a:endParaRPr kumimoji="0" lang="en-US" sz="1200" b="0" i="0" u="none" strike="noStrike" kern="1200" cap="none" spc="0" normalizeH="0" baseline="0" noProof="0">
              <a:ln>
                <a:noFill/>
              </a:ln>
              <a:solidFill>
                <a:srgbClr val="92D050"/>
              </a:solidFill>
              <a:effectLst/>
              <a:uLnTx/>
              <a:uFillTx/>
              <a:latin typeface="Arial" charset="0"/>
              <a:ea typeface="ＭＳ Ｐゴシック"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92D050"/>
                </a:solidFill>
                <a:effectLst/>
                <a:uLnTx/>
                <a:uFillTx/>
                <a:latin typeface="Arial" charset="0"/>
                <a:ea typeface="ＭＳ Ｐゴシック" charset="0"/>
                <a:cs typeface="+mn-cs"/>
              </a:rPr>
              <a:t>Society (including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931680"/>
                </a:solidFill>
                <a:effectLst/>
                <a:uLnTx/>
                <a:uFillTx/>
                <a:latin typeface="Arial" charset="0"/>
                <a:ea typeface="ＭＳ Ｐゴシック" charset="0"/>
                <a:cs typeface="+mn-cs"/>
              </a:rPr>
              <a:t>Economy</a:t>
            </a:r>
            <a:r>
              <a:rPr kumimoji="0" lang="en-US" sz="1200" b="0" i="0" u="none" strike="noStrike" kern="1200" cap="none" spc="0" normalizeH="0" baseline="0" noProof="0">
                <a:ln>
                  <a:noFill/>
                </a:ln>
                <a:solidFill>
                  <a:srgbClr val="4D4D4D"/>
                </a:solidFill>
                <a:effectLst/>
                <a:uLnTx/>
                <a:uFillTx/>
                <a:latin typeface="Arial" charset="0"/>
                <a:ea typeface="ＭＳ Ｐゴシック" charset="0"/>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ED8D2F"/>
                </a:solidFill>
                <a:effectLst/>
                <a:uLnTx/>
                <a:uFillTx/>
                <a:latin typeface="Arial" charset="0"/>
                <a:ea typeface="ＭＳ Ｐゴシック" charset="0"/>
                <a:cs typeface="+mn-cs"/>
              </a:rPr>
              <a:t>Science</a:t>
            </a:r>
            <a:endParaRPr kumimoji="0" lang="en-US" sz="1200" b="0" i="0" u="none" strike="noStrike" kern="1200" cap="none" spc="0" normalizeH="0" baseline="0" noProof="0">
              <a:ln>
                <a:noFill/>
              </a:ln>
              <a:solidFill>
                <a:srgbClr val="4D4D4D"/>
              </a:solidFill>
              <a:effectLst/>
              <a:uLnTx/>
              <a:uFillTx/>
              <a:latin typeface="Arial" charset="0"/>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494"/>
                </a:solidFill>
                <a:effectLst/>
                <a:uLnTx/>
                <a:uFillTx/>
                <a:latin typeface="Arial" charset="0"/>
                <a:ea typeface="ＭＳ Ｐゴシック" charset="0"/>
                <a:cs typeface="+mn-cs"/>
              </a:rPr>
              <a:t>enabled by the outcomes of R&amp;I investments. </a:t>
            </a:r>
            <a:endParaRPr kumimoji="0" lang="en-US" sz="1200" b="0" i="0" u="none" strike="noStrike" kern="1200" cap="none" spc="0" normalizeH="0" baseline="0" noProof="0">
              <a:ln>
                <a:noFill/>
              </a:ln>
              <a:solidFill>
                <a:srgbClr val="004494"/>
              </a:solidFill>
              <a:effectLst/>
              <a:uLnTx/>
              <a:uFillTx/>
              <a:latin typeface="Arial"/>
              <a:ea typeface="ＭＳ Ｐゴシック" charset="0"/>
              <a:cs typeface="Arial" panose="020B0604020202020204" pitchFamily="34" charset="0"/>
            </a:endParaRPr>
          </a:p>
        </p:txBody>
      </p:sp>
      <p:sp>
        <p:nvSpPr>
          <p:cNvPr id="45" name="Text Placeholder 2"/>
          <p:cNvSpPr txBox="1">
            <a:spLocks/>
          </p:cNvSpPr>
          <p:nvPr/>
        </p:nvSpPr>
        <p:spPr>
          <a:xfrm>
            <a:off x="4560671" y="3949262"/>
            <a:ext cx="6790019" cy="2359373"/>
          </a:xfrm>
          <a:prstGeom prst="rect">
            <a:avLst/>
          </a:prstGeom>
          <a:ln w="28575">
            <a:solidFill>
              <a:srgbClr val="FFC000"/>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marR="0" lvl="0" indent="0" algn="l" defTabSz="914400" rtl="0" eaLnBrk="1" fontAlgn="auto" latinLnBrk="0" hangingPunct="1">
              <a:lnSpc>
                <a:spcPct val="100000"/>
              </a:lnSpc>
              <a:spcBef>
                <a:spcPts val="0"/>
              </a:spcBef>
              <a:spcAft>
                <a:spcPts val="1200"/>
              </a:spcAft>
              <a:buClr>
                <a:srgbClr val="4D4D4D"/>
              </a:buClr>
              <a:buSzTx/>
              <a:buFontTx/>
              <a:buNone/>
              <a:tabLst/>
              <a:defRPr/>
            </a:pPr>
            <a:endParaRPr kumimoji="0" lang="en-US" sz="2000" b="1" i="0" u="none" strike="noStrike" kern="1200" cap="none" spc="0" normalizeH="0" baseline="0" noProof="0">
              <a:ln>
                <a:noFill/>
              </a:ln>
              <a:solidFill>
                <a:srgbClr val="404A52"/>
              </a:solidFill>
              <a:effectLst/>
              <a:uLnTx/>
              <a:uFillTx/>
              <a:latin typeface="Arial"/>
              <a:ea typeface="+mn-ea"/>
              <a:cs typeface="+mn-cs"/>
            </a:endParaRPr>
          </a:p>
        </p:txBody>
      </p:sp>
      <p:sp>
        <p:nvSpPr>
          <p:cNvPr id="4" name="Title 3"/>
          <p:cNvSpPr>
            <a:spLocks noGrp="1"/>
          </p:cNvSpPr>
          <p:nvPr>
            <p:ph type="title"/>
          </p:nvPr>
        </p:nvSpPr>
        <p:spPr>
          <a:xfrm>
            <a:off x="970722" y="482860"/>
            <a:ext cx="10515600" cy="1086296"/>
          </a:xfrm>
        </p:spPr>
        <p:txBody>
          <a:bodyPr/>
          <a:lstStyle/>
          <a:p>
            <a:pPr>
              <a:lnSpc>
                <a:spcPct val="90000"/>
              </a:lnSpc>
            </a:pPr>
            <a:r>
              <a:rPr lang="en-IE" sz="4000" b="0">
                <a:solidFill>
                  <a:srgbClr val="024EA2"/>
                </a:solidFill>
              </a:rPr>
              <a:t>Project’s pathway towards impact</a:t>
            </a:r>
            <a:br>
              <a:rPr lang="fr-BE" sz="4000" b="0">
                <a:solidFill>
                  <a:srgbClr val="024EA2"/>
                </a:solidFill>
              </a:rPr>
            </a:br>
            <a:endParaRPr lang="fr-BE" sz="4000" b="0">
              <a:solidFill>
                <a:srgbClr val="024EA2"/>
              </a:solidFill>
            </a:endParaRPr>
          </a:p>
        </p:txBody>
      </p:sp>
      <p:grpSp>
        <p:nvGrpSpPr>
          <p:cNvPr id="39" name="Group 38"/>
          <p:cNvGrpSpPr/>
          <p:nvPr/>
        </p:nvGrpSpPr>
        <p:grpSpPr>
          <a:xfrm>
            <a:off x="10602576" y="380119"/>
            <a:ext cx="864000" cy="864000"/>
            <a:chOff x="1069009" y="3735593"/>
            <a:chExt cx="864000" cy="864000"/>
          </a:xfrm>
        </p:grpSpPr>
        <p:sp>
          <p:nvSpPr>
            <p:cNvPr id="40" name="Oval 39"/>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Dodecagon 33"/>
          <p:cNvSpPr/>
          <p:nvPr/>
        </p:nvSpPr>
        <p:spPr>
          <a:xfrm>
            <a:off x="1490054" y="2697198"/>
            <a:ext cx="1114543" cy="817507"/>
          </a:xfrm>
          <a:prstGeom prst="dodecagon">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B0F0"/>
              </a:solidFill>
              <a:effectLst/>
              <a:uLnTx/>
              <a:uFillTx/>
              <a:latin typeface="Arial"/>
              <a:ea typeface="+mn-ea"/>
              <a:cs typeface="+mn-cs"/>
            </a:endParaRPr>
          </a:p>
        </p:txBody>
      </p:sp>
      <p:sp>
        <p:nvSpPr>
          <p:cNvPr id="53" name="Subtitle 2"/>
          <p:cNvSpPr txBox="1">
            <a:spLocks/>
          </p:cNvSpPr>
          <p:nvPr/>
        </p:nvSpPr>
        <p:spPr>
          <a:xfrm>
            <a:off x="1490054" y="3008308"/>
            <a:ext cx="1105400" cy="14953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600" b="1" i="0" u="none" strike="noStrike" kern="1200" cap="none" spc="0" normalizeH="0" baseline="0" noProof="0">
                <a:ln>
                  <a:noFill/>
                </a:ln>
                <a:solidFill>
                  <a:srgbClr val="FFC000"/>
                </a:solidFill>
                <a:effectLst/>
                <a:uLnTx/>
                <a:uFillTx/>
                <a:latin typeface="Arial"/>
                <a:ea typeface="+mn-ea"/>
                <a:cs typeface="+mn-cs"/>
              </a:rPr>
              <a:t>Project Results</a:t>
            </a:r>
          </a:p>
        </p:txBody>
      </p:sp>
      <p:sp>
        <p:nvSpPr>
          <p:cNvPr id="71" name="Rounded Rectangle 70"/>
          <p:cNvSpPr/>
          <p:nvPr/>
        </p:nvSpPr>
        <p:spPr>
          <a:xfrm>
            <a:off x="4692447" y="2881610"/>
            <a:ext cx="2640931" cy="469044"/>
          </a:xfrm>
          <a:prstGeom prst="roundRect">
            <a:avLst/>
          </a:prstGeom>
          <a:ln/>
        </p:spPr>
        <p:style>
          <a:lnRef idx="3">
            <a:schemeClr val="lt1"/>
          </a:lnRef>
          <a:fillRef idx="1">
            <a:schemeClr val="accent4"/>
          </a:fillRef>
          <a:effectRef idx="1">
            <a:schemeClr val="accent4"/>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srgbClr val="FFFFFF"/>
                </a:solidFill>
                <a:effectLst/>
                <a:uLnTx/>
                <a:uFillTx/>
                <a:latin typeface="Arial"/>
                <a:ea typeface="+mn-ea"/>
                <a:cs typeface="+mn-cs"/>
              </a:rPr>
              <a:t>WP EXPECTED OUTCOME (</a:t>
            </a:r>
            <a:r>
              <a:rPr kumimoji="0" lang="fr-BE" sz="1400" b="1" i="0" u="none" strike="noStrike" kern="1200" cap="none" spc="0" normalizeH="0" baseline="0" noProof="0" err="1">
                <a:ln>
                  <a:noFill/>
                </a:ln>
                <a:solidFill>
                  <a:srgbClr val="FFFFFF"/>
                </a:solidFill>
                <a:effectLst/>
                <a:uLnTx/>
                <a:uFillTx/>
                <a:latin typeface="Arial"/>
                <a:ea typeface="+mn-ea"/>
                <a:cs typeface="+mn-cs"/>
              </a:rPr>
              <a:t>described</a:t>
            </a:r>
            <a:r>
              <a:rPr kumimoji="0" lang="fr-BE" sz="1400" b="1" i="0" u="none" strike="noStrike" kern="1200" cap="none" spc="0" normalizeH="0" baseline="0" noProof="0">
                <a:ln>
                  <a:noFill/>
                </a:ln>
                <a:solidFill>
                  <a:srgbClr val="FFFFFF"/>
                </a:solidFill>
                <a:effectLst/>
                <a:uLnTx/>
                <a:uFillTx/>
                <a:latin typeface="Arial"/>
                <a:ea typeface="+mn-ea"/>
                <a:cs typeface="+mn-cs"/>
              </a:rPr>
              <a:t> in topic)</a:t>
            </a:r>
            <a:endParaRPr kumimoji="0" lang="en-GB" sz="1400" b="1" i="0" u="none" strike="noStrike" kern="1200" cap="none" spc="0" normalizeH="0" baseline="0" noProof="0">
              <a:ln>
                <a:noFill/>
              </a:ln>
              <a:solidFill>
                <a:srgbClr val="FFFFFF"/>
              </a:solidFill>
              <a:effectLst/>
              <a:uLnTx/>
              <a:uFillTx/>
              <a:latin typeface="Arial"/>
              <a:ea typeface="+mn-ea"/>
              <a:cs typeface="+mn-cs"/>
            </a:endParaRPr>
          </a:p>
        </p:txBody>
      </p:sp>
      <p:sp>
        <p:nvSpPr>
          <p:cNvPr id="73" name="Rounded Rectangle 72"/>
          <p:cNvSpPr/>
          <p:nvPr/>
        </p:nvSpPr>
        <p:spPr>
          <a:xfrm>
            <a:off x="8413319" y="2881610"/>
            <a:ext cx="2858756" cy="469044"/>
          </a:xfrm>
          <a:prstGeom prst="roundRect">
            <a:avLst/>
          </a:prstGeom>
          <a:ln/>
        </p:spPr>
        <p:style>
          <a:lnRef idx="3">
            <a:schemeClr val="lt1"/>
          </a:lnRef>
          <a:fillRef idx="1">
            <a:schemeClr val="accent4"/>
          </a:fillRef>
          <a:effectRef idx="1">
            <a:schemeClr val="accent4"/>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srgbClr val="FFFFFF"/>
                </a:solidFill>
                <a:effectLst/>
                <a:uLnTx/>
                <a:uFillTx/>
                <a:latin typeface="Arial"/>
                <a:ea typeface="+mn-ea"/>
                <a:cs typeface="+mn-cs"/>
              </a:rPr>
              <a:t>WP IMPACT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srgbClr val="FFFFFF"/>
                </a:solidFill>
                <a:effectLst/>
                <a:uLnTx/>
                <a:uFillTx/>
                <a:latin typeface="Arial"/>
                <a:ea typeface="+mn-ea"/>
                <a:cs typeface="+mn-cs"/>
              </a:rPr>
              <a:t>(</a:t>
            </a:r>
            <a:r>
              <a:rPr kumimoji="0" lang="fr-BE" sz="1400" b="1" i="0" u="none" strike="noStrike" kern="1200" cap="none" spc="0" normalizeH="0" baseline="0" noProof="0" err="1">
                <a:ln>
                  <a:noFill/>
                </a:ln>
                <a:solidFill>
                  <a:srgbClr val="FFFFFF"/>
                </a:solidFill>
                <a:effectLst/>
                <a:uLnTx/>
                <a:uFillTx/>
                <a:latin typeface="Arial"/>
                <a:ea typeface="+mn-ea"/>
                <a:cs typeface="+mn-cs"/>
              </a:rPr>
              <a:t>described</a:t>
            </a:r>
            <a:r>
              <a:rPr kumimoji="0" lang="fr-BE" sz="1400" b="1" i="0" u="none" strike="noStrike" kern="1200" cap="none" spc="0" normalizeH="0" baseline="0" noProof="0">
                <a:ln>
                  <a:noFill/>
                </a:ln>
                <a:solidFill>
                  <a:srgbClr val="FFFFFF"/>
                </a:solidFill>
                <a:effectLst/>
                <a:uLnTx/>
                <a:uFillTx/>
                <a:latin typeface="Arial"/>
                <a:ea typeface="+mn-ea"/>
                <a:cs typeface="+mn-cs"/>
              </a:rPr>
              <a:t> in Destination)</a:t>
            </a:r>
            <a:endParaRPr kumimoji="0" lang="en-GB"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653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010" y="257083"/>
            <a:ext cx="10515600" cy="782357"/>
          </a:xfrm>
        </p:spPr>
        <p:txBody>
          <a:bodyPr/>
          <a:lstStyle/>
          <a:p>
            <a:r>
              <a:rPr kumimoji="0" lang="en-US" i="0" u="none" strike="noStrike" kern="1200" cap="none" spc="0" normalizeH="0" baseline="0" noProof="0">
                <a:ln>
                  <a:noFill/>
                </a:ln>
                <a:solidFill>
                  <a:srgbClr val="034EA2"/>
                </a:solidFill>
                <a:effectLst/>
                <a:uLnTx/>
                <a:uFillTx/>
                <a:ea typeface="+mn-ea"/>
                <a:cs typeface="+mn-cs"/>
              </a:rPr>
              <a:t>Results</a:t>
            </a:r>
            <a:endParaRPr lang="en-GB">
              <a:solidFill>
                <a:srgbClr val="35D4E9"/>
              </a:solidFill>
            </a:endParaRPr>
          </a:p>
        </p:txBody>
      </p:sp>
      <p:sp>
        <p:nvSpPr>
          <p:cNvPr id="6" name="Rounded Rectangle 5"/>
          <p:cNvSpPr/>
          <p:nvPr/>
        </p:nvSpPr>
        <p:spPr>
          <a:xfrm>
            <a:off x="1089611" y="3418492"/>
            <a:ext cx="5041407" cy="857020"/>
          </a:xfrm>
          <a:prstGeom prst="round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p:nvSpPr>
        <p:spPr>
          <a:xfrm>
            <a:off x="1073955" y="3431503"/>
            <a:ext cx="520924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518E"/>
              </a:buClr>
              <a:buSzTx/>
              <a:buFontTx/>
              <a:buNone/>
              <a:tabLst/>
              <a:defRPr/>
            </a:pPr>
            <a:r>
              <a:rPr kumimoji="0" lang="en-US" altLang="en-US" sz="1600" b="0" i="0" u="none" strike="noStrike" kern="1200" cap="none" spc="0" normalizeH="0" baseline="0" noProof="0">
                <a:ln>
                  <a:noFill/>
                </a:ln>
                <a:solidFill>
                  <a:srgbClr val="FFFFFF"/>
                </a:solidFill>
                <a:effectLst/>
                <a:uLnTx/>
                <a:uFillTx/>
                <a:latin typeface="Arial"/>
                <a:ea typeface="+mn-ea"/>
                <a:cs typeface="+mn-cs"/>
              </a:rPr>
              <a:t>Key results are the </a:t>
            </a:r>
            <a:r>
              <a:rPr kumimoji="0" lang="en-US" altLang="en-US" sz="1600" b="1" i="0" u="none" strike="noStrike" kern="1200" cap="none" spc="0" normalizeH="0" baseline="0" noProof="0">
                <a:ln>
                  <a:noFill/>
                </a:ln>
                <a:solidFill>
                  <a:srgbClr val="FFFFFF"/>
                </a:solidFill>
                <a:effectLst/>
                <a:uLnTx/>
                <a:uFillTx/>
                <a:latin typeface="Arial"/>
                <a:ea typeface="+mn-ea"/>
                <a:cs typeface="+mn-cs"/>
              </a:rPr>
              <a:t>outputs generated during the project which can be used and create impact</a:t>
            </a:r>
            <a:r>
              <a:rPr kumimoji="0" lang="en-US" altLang="en-US" sz="1600" b="0" i="0" u="none" strike="noStrike" kern="1200" cap="none" spc="0" normalizeH="0" baseline="0" noProof="0">
                <a:ln>
                  <a:noFill/>
                </a:ln>
                <a:solidFill>
                  <a:srgbClr val="FFFFFF"/>
                </a:solidFill>
                <a:effectLst/>
                <a:uLnTx/>
                <a:uFillTx/>
                <a:latin typeface="Arial"/>
                <a:ea typeface="+mn-ea"/>
                <a:cs typeface="+mn-cs"/>
              </a:rPr>
              <a:t>, either by the project partners or by other stakeholders.</a:t>
            </a:r>
          </a:p>
        </p:txBody>
      </p:sp>
      <p:sp>
        <p:nvSpPr>
          <p:cNvPr id="8" name="Rounded Rectangle 7"/>
          <p:cNvSpPr/>
          <p:nvPr/>
        </p:nvSpPr>
        <p:spPr>
          <a:xfrm>
            <a:off x="1088118" y="4420630"/>
            <a:ext cx="5044395" cy="1323439"/>
          </a:xfrm>
          <a:prstGeom prst="round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p:nvSpPr>
        <p:spPr>
          <a:xfrm>
            <a:off x="1112837" y="4433907"/>
            <a:ext cx="486948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518E"/>
              </a:buClr>
              <a:buSzTx/>
              <a:buFontTx/>
              <a:buNone/>
              <a:tabLst/>
              <a:defRPr/>
            </a:pPr>
            <a:r>
              <a:rPr kumimoji="0" lang="en-US" altLang="en-US" sz="1600" b="0" i="0" u="none" strike="noStrike" kern="1200" cap="none" spc="0" normalizeH="0" baseline="0" noProof="0">
                <a:ln>
                  <a:noFill/>
                </a:ln>
                <a:solidFill>
                  <a:srgbClr val="FFFFFF"/>
                </a:solidFill>
                <a:effectLst/>
                <a:uLnTx/>
                <a:uFillTx/>
                <a:latin typeface="Arial"/>
                <a:ea typeface="+mn-ea"/>
                <a:cs typeface="+mn-cs"/>
              </a:rPr>
              <a:t>Project results can be reusable and exploitable (e.g. inventions, prototypes, services) as such, or elements (knowledge, technology, processes, networks) that have potential to contribute to further R&amp;I.</a:t>
            </a:r>
          </a:p>
        </p:txBody>
      </p:sp>
      <p:sp>
        <p:nvSpPr>
          <p:cNvPr id="11" name="Dodecagon 10"/>
          <p:cNvSpPr/>
          <p:nvPr/>
        </p:nvSpPr>
        <p:spPr>
          <a:xfrm>
            <a:off x="7833206" y="2149092"/>
            <a:ext cx="2387646" cy="2416316"/>
          </a:xfrm>
          <a:prstGeom prst="dodecag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Arial"/>
              <a:ea typeface="+mn-ea"/>
              <a:cs typeface="+mn-cs"/>
            </a:endParaRPr>
          </a:p>
        </p:txBody>
      </p:sp>
      <p:sp>
        <p:nvSpPr>
          <p:cNvPr id="12" name="Subtitle 2"/>
          <p:cNvSpPr txBox="1">
            <a:spLocks/>
          </p:cNvSpPr>
          <p:nvPr/>
        </p:nvSpPr>
        <p:spPr>
          <a:xfrm>
            <a:off x="8402955" y="1394201"/>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Research Roadmaps</a:t>
            </a:r>
          </a:p>
        </p:txBody>
      </p:sp>
      <p:sp>
        <p:nvSpPr>
          <p:cNvPr id="13" name="Subtitle 2"/>
          <p:cNvSpPr txBox="1">
            <a:spLocks/>
          </p:cNvSpPr>
          <p:nvPr/>
        </p:nvSpPr>
        <p:spPr>
          <a:xfrm>
            <a:off x="9518334" y="1712192"/>
            <a:ext cx="1746505"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Policy Recommendations</a:t>
            </a:r>
          </a:p>
        </p:txBody>
      </p:sp>
      <p:sp>
        <p:nvSpPr>
          <p:cNvPr id="14" name="Subtitle 2"/>
          <p:cNvSpPr txBox="1">
            <a:spLocks/>
          </p:cNvSpPr>
          <p:nvPr/>
        </p:nvSpPr>
        <p:spPr>
          <a:xfrm>
            <a:off x="10166096" y="2431960"/>
            <a:ext cx="1251204" cy="40630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Reports</a:t>
            </a:r>
          </a:p>
        </p:txBody>
      </p:sp>
      <p:sp>
        <p:nvSpPr>
          <p:cNvPr id="15" name="Subtitle 2"/>
          <p:cNvSpPr txBox="1">
            <a:spLocks/>
          </p:cNvSpPr>
          <p:nvPr/>
        </p:nvSpPr>
        <p:spPr>
          <a:xfrm>
            <a:off x="10356595" y="3081676"/>
            <a:ext cx="1383215" cy="66367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Platforms (Collaboration)</a:t>
            </a:r>
          </a:p>
        </p:txBody>
      </p:sp>
      <p:sp>
        <p:nvSpPr>
          <p:cNvPr id="16" name="Subtitle 2"/>
          <p:cNvSpPr txBox="1">
            <a:spLocks/>
          </p:cNvSpPr>
          <p:nvPr/>
        </p:nvSpPr>
        <p:spPr>
          <a:xfrm>
            <a:off x="10166096" y="3859309"/>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0" i="0" u="none" strike="noStrike" kern="1200" cap="none" spc="0" normalizeH="0" baseline="0" noProof="0">
                <a:ln>
                  <a:noFill/>
                </a:ln>
                <a:solidFill>
                  <a:srgbClr val="00B0F0"/>
                </a:solidFill>
                <a:effectLst/>
                <a:uLnTx/>
                <a:uFillTx/>
                <a:latin typeface="Arial"/>
                <a:ea typeface="+mn-ea"/>
                <a:cs typeface="+mn-cs"/>
              </a:rPr>
              <a:t>Skills and Knowledge</a:t>
            </a:r>
          </a:p>
        </p:txBody>
      </p:sp>
      <p:sp>
        <p:nvSpPr>
          <p:cNvPr id="17" name="Subtitle 2"/>
          <p:cNvSpPr txBox="1">
            <a:spLocks/>
          </p:cNvSpPr>
          <p:nvPr/>
        </p:nvSpPr>
        <p:spPr>
          <a:xfrm>
            <a:off x="9540494" y="4494152"/>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Educational Materials</a:t>
            </a:r>
          </a:p>
        </p:txBody>
      </p:sp>
      <p:sp>
        <p:nvSpPr>
          <p:cNvPr id="18" name="Subtitle 2"/>
          <p:cNvSpPr txBox="1">
            <a:spLocks/>
          </p:cNvSpPr>
          <p:nvPr/>
        </p:nvSpPr>
        <p:spPr>
          <a:xfrm>
            <a:off x="8402955" y="4735294"/>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Codes of Conduct</a:t>
            </a:r>
          </a:p>
        </p:txBody>
      </p:sp>
      <p:sp>
        <p:nvSpPr>
          <p:cNvPr id="19" name="Subtitle 2"/>
          <p:cNvSpPr txBox="1">
            <a:spLocks/>
          </p:cNvSpPr>
          <p:nvPr/>
        </p:nvSpPr>
        <p:spPr>
          <a:xfrm>
            <a:off x="7148763" y="4385997"/>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Pre-Standards</a:t>
            </a:r>
          </a:p>
        </p:txBody>
      </p:sp>
      <p:sp>
        <p:nvSpPr>
          <p:cNvPr id="20" name="Subtitle 2"/>
          <p:cNvSpPr txBox="1">
            <a:spLocks/>
          </p:cNvSpPr>
          <p:nvPr/>
        </p:nvSpPr>
        <p:spPr>
          <a:xfrm>
            <a:off x="6800088" y="3760181"/>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Prototypes</a:t>
            </a:r>
          </a:p>
        </p:txBody>
      </p:sp>
      <p:sp>
        <p:nvSpPr>
          <p:cNvPr id="21" name="Subtitle 2"/>
          <p:cNvSpPr txBox="1">
            <a:spLocks/>
          </p:cNvSpPr>
          <p:nvPr/>
        </p:nvSpPr>
        <p:spPr>
          <a:xfrm>
            <a:off x="6487122" y="3118557"/>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Software</a:t>
            </a:r>
          </a:p>
        </p:txBody>
      </p:sp>
      <p:sp>
        <p:nvSpPr>
          <p:cNvPr id="22" name="Subtitle 2"/>
          <p:cNvSpPr txBox="1">
            <a:spLocks/>
          </p:cNvSpPr>
          <p:nvPr/>
        </p:nvSpPr>
        <p:spPr>
          <a:xfrm>
            <a:off x="6758358" y="2328959"/>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Publications</a:t>
            </a:r>
          </a:p>
        </p:txBody>
      </p:sp>
      <p:sp>
        <p:nvSpPr>
          <p:cNvPr id="23" name="Subtitle 2"/>
          <p:cNvSpPr txBox="1">
            <a:spLocks/>
          </p:cNvSpPr>
          <p:nvPr/>
        </p:nvSpPr>
        <p:spPr>
          <a:xfrm>
            <a:off x="7297754" y="1676564"/>
            <a:ext cx="1251204" cy="59012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200" b="1" i="0" u="none" strike="noStrike" kern="1200" cap="none" spc="0" normalizeH="0" baseline="0" noProof="0">
                <a:ln>
                  <a:noFill/>
                </a:ln>
                <a:solidFill>
                  <a:srgbClr val="00B0F0"/>
                </a:solidFill>
                <a:effectLst/>
                <a:uLnTx/>
                <a:uFillTx/>
                <a:latin typeface="Arial"/>
                <a:ea typeface="+mn-ea"/>
                <a:cs typeface="+mn-cs"/>
              </a:rPr>
              <a:t>Data</a:t>
            </a:r>
          </a:p>
        </p:txBody>
      </p:sp>
      <p:sp>
        <p:nvSpPr>
          <p:cNvPr id="24" name="Subtitle 2"/>
          <p:cNvSpPr txBox="1">
            <a:spLocks/>
          </p:cNvSpPr>
          <p:nvPr/>
        </p:nvSpPr>
        <p:spPr>
          <a:xfrm>
            <a:off x="8241053" y="2914702"/>
            <a:ext cx="1571952" cy="88509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2000" b="1" i="0" u="none" strike="noStrike" kern="1200" cap="none" spc="0" normalizeH="0" baseline="0" noProof="0">
                <a:ln>
                  <a:noFill/>
                </a:ln>
                <a:solidFill>
                  <a:srgbClr val="FFC000"/>
                </a:solidFill>
                <a:effectLst/>
                <a:uLnTx/>
                <a:uFillTx/>
                <a:latin typeface="Arial"/>
                <a:ea typeface="+mn-ea"/>
                <a:cs typeface="+mn-cs"/>
              </a:rPr>
              <a:t>Project Results</a:t>
            </a:r>
          </a:p>
        </p:txBody>
      </p:sp>
      <p:sp>
        <p:nvSpPr>
          <p:cNvPr id="25" name="Subtitle 2"/>
          <p:cNvSpPr txBox="1">
            <a:spLocks/>
          </p:cNvSpPr>
          <p:nvPr/>
        </p:nvSpPr>
        <p:spPr>
          <a:xfrm>
            <a:off x="6609588" y="934189"/>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a:ln>
                  <a:noFill/>
                </a:ln>
                <a:solidFill>
                  <a:srgbClr val="034EA2"/>
                </a:solidFill>
                <a:effectLst/>
                <a:uLnTx/>
                <a:uFillTx/>
                <a:latin typeface="Arial"/>
                <a:ea typeface="+mn-ea"/>
                <a:cs typeface="+mn-cs"/>
              </a:rPr>
              <a:t>Research Communities</a:t>
            </a:r>
          </a:p>
        </p:txBody>
      </p:sp>
      <p:sp>
        <p:nvSpPr>
          <p:cNvPr id="26" name="Subtitle 2"/>
          <p:cNvSpPr txBox="1">
            <a:spLocks/>
          </p:cNvSpPr>
          <p:nvPr/>
        </p:nvSpPr>
        <p:spPr>
          <a:xfrm>
            <a:off x="9165622" y="934189"/>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a:ln>
                  <a:noFill/>
                </a:ln>
                <a:solidFill>
                  <a:srgbClr val="034EA2"/>
                </a:solidFill>
                <a:effectLst/>
                <a:uLnTx/>
                <a:uFillTx/>
                <a:latin typeface="Arial"/>
                <a:ea typeface="+mn-ea"/>
                <a:cs typeface="+mn-cs"/>
              </a:rPr>
              <a:t>MS, EU Policymakers</a:t>
            </a:r>
          </a:p>
        </p:txBody>
      </p:sp>
      <p:sp>
        <p:nvSpPr>
          <p:cNvPr id="27" name="Subtitle 2"/>
          <p:cNvSpPr txBox="1">
            <a:spLocks/>
          </p:cNvSpPr>
          <p:nvPr/>
        </p:nvSpPr>
        <p:spPr>
          <a:xfrm>
            <a:off x="6609588" y="5325420"/>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a:ln>
                  <a:noFill/>
                </a:ln>
                <a:solidFill>
                  <a:srgbClr val="004494"/>
                </a:solidFill>
                <a:effectLst/>
                <a:uLnTx/>
                <a:uFillTx/>
                <a:latin typeface="Arial"/>
                <a:ea typeface="+mn-ea"/>
                <a:cs typeface="+mn-cs"/>
              </a:rPr>
              <a:t>Industry, Innovators</a:t>
            </a:r>
          </a:p>
        </p:txBody>
      </p:sp>
      <p:sp>
        <p:nvSpPr>
          <p:cNvPr id="28" name="Subtitle 2"/>
          <p:cNvSpPr txBox="1">
            <a:spLocks/>
          </p:cNvSpPr>
          <p:nvPr/>
        </p:nvSpPr>
        <p:spPr>
          <a:xfrm>
            <a:off x="9165622" y="5325420"/>
            <a:ext cx="2486344" cy="55789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800" i="0" kern="1200">
                <a:solidFill>
                  <a:schemeClr val="accent5"/>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US" sz="1400" b="1" i="0" u="sng" strike="noStrike" kern="1200" cap="none" spc="0" normalizeH="0" baseline="0" noProof="0">
                <a:ln>
                  <a:noFill/>
                </a:ln>
                <a:solidFill>
                  <a:srgbClr val="004494"/>
                </a:solidFill>
                <a:effectLst/>
                <a:uLnTx/>
                <a:uFillTx/>
                <a:latin typeface="Arial"/>
                <a:ea typeface="+mn-ea"/>
                <a:cs typeface="+mn-cs"/>
              </a:rPr>
              <a:t>Civic Society, Citizens</a:t>
            </a:r>
          </a:p>
        </p:txBody>
      </p:sp>
      <p:sp>
        <p:nvSpPr>
          <p:cNvPr id="2" name="TextBox 1">
            <a:extLst>
              <a:ext uri="{FF2B5EF4-FFF2-40B4-BE49-F238E27FC236}">
                <a16:creationId xmlns:a16="http://schemas.microsoft.com/office/drawing/2014/main" id="{AD492323-E647-5E5A-D9A1-B57D1B5666BF}"/>
              </a:ext>
            </a:extLst>
          </p:cNvPr>
          <p:cNvSpPr txBox="1"/>
          <p:nvPr/>
        </p:nvSpPr>
        <p:spPr>
          <a:xfrm>
            <a:off x="1091821" y="1394201"/>
            <a:ext cx="5004179" cy="1938992"/>
          </a:xfrm>
          <a:prstGeom prst="rect">
            <a:avLst/>
          </a:prstGeom>
          <a:noFill/>
        </p:spPr>
        <p:txBody>
          <a:bodyPr wrap="square" rtlCol="0">
            <a:spAutoFit/>
          </a:bodyPr>
          <a:lstStyle/>
          <a:p>
            <a:r>
              <a:rPr lang="en-IE" sz="2000" b="1" kern="0">
                <a:solidFill>
                  <a:srgbClr val="034EA2"/>
                </a:solidFill>
                <a:latin typeface="Arial"/>
              </a:rPr>
              <a:t>Result</a:t>
            </a:r>
            <a:r>
              <a:rPr lang="en-IE" sz="2000" kern="0">
                <a:solidFill>
                  <a:srgbClr val="034EA2"/>
                </a:solidFill>
                <a:latin typeface="Arial"/>
              </a:rPr>
              <a:t> = any tangible or intangible effect of the action, such as data, know-how, whatever its form or nature, whether or not it can be protected, as well as any rights attached to it, including intellectual property rights </a:t>
            </a:r>
          </a:p>
        </p:txBody>
      </p:sp>
    </p:spTree>
    <p:extLst>
      <p:ext uri="{BB962C8B-B14F-4D97-AF65-F5344CB8AC3E}">
        <p14:creationId xmlns:p14="http://schemas.microsoft.com/office/powerpoint/2010/main" val="198064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BFD05-16C2-452E-9DB8-1B5B261A66E9}"/>
              </a:ext>
            </a:extLst>
          </p:cNvPr>
          <p:cNvSpPr>
            <a:spLocks noGrp="1"/>
          </p:cNvSpPr>
          <p:nvPr>
            <p:ph type="title"/>
          </p:nvPr>
        </p:nvSpPr>
        <p:spPr>
          <a:xfrm>
            <a:off x="970722" y="0"/>
            <a:ext cx="11221278" cy="917116"/>
          </a:xfrm>
        </p:spPr>
        <p:txBody>
          <a:bodyPr/>
          <a:lstStyle/>
          <a:p>
            <a:r>
              <a:rPr lang="en-GB"/>
              <a:t>Reporting on Impact: Impact questionnaire (1/2)</a:t>
            </a:r>
          </a:p>
        </p:txBody>
      </p:sp>
      <p:sp>
        <p:nvSpPr>
          <p:cNvPr id="2" name="Text Placeholder 1">
            <a:extLst>
              <a:ext uri="{FF2B5EF4-FFF2-40B4-BE49-F238E27FC236}">
                <a16:creationId xmlns:a16="http://schemas.microsoft.com/office/drawing/2014/main" id="{98688C1C-573F-4884-A106-4EFDF8BC4D81}"/>
              </a:ext>
            </a:extLst>
          </p:cNvPr>
          <p:cNvSpPr>
            <a:spLocks noGrp="1"/>
          </p:cNvSpPr>
          <p:nvPr>
            <p:ph type="body" sz="quarter" idx="4294967295"/>
          </p:nvPr>
        </p:nvSpPr>
        <p:spPr>
          <a:xfrm>
            <a:off x="891822" y="1596162"/>
            <a:ext cx="4229272" cy="4102100"/>
          </a:xfrm>
          <a:ln w="28575">
            <a:solidFill>
              <a:srgbClr val="FFC000"/>
            </a:solidFill>
            <a:prstDash val="sysDot"/>
          </a:ln>
        </p:spPr>
        <p:txBody>
          <a:bodyPr/>
          <a:lstStyle/>
          <a:p>
            <a:pPr marL="0" indent="0">
              <a:spcAft>
                <a:spcPts val="600"/>
              </a:spcAft>
              <a:buNone/>
            </a:pPr>
            <a:r>
              <a:rPr lang="en-GB" sz="1800" b="1">
                <a:solidFill>
                  <a:srgbClr val="FFC000"/>
                </a:solidFill>
              </a:rPr>
              <a:t>Impact reporting</a:t>
            </a:r>
            <a:r>
              <a:rPr lang="en-GB" sz="1800">
                <a:solidFill>
                  <a:srgbClr val="004494"/>
                </a:solidFill>
              </a:rPr>
              <a:t>: questionnaire to be used for the monitoring and evaluation of HE Programme performance + indication on progress of the project </a:t>
            </a:r>
          </a:p>
          <a:p>
            <a:pPr marL="0" indent="0">
              <a:spcAft>
                <a:spcPts val="600"/>
              </a:spcAft>
              <a:buNone/>
            </a:pPr>
            <a:endParaRPr lang="en-GB" sz="1800">
              <a:solidFill>
                <a:srgbClr val="004494"/>
              </a:solidFill>
            </a:endParaRPr>
          </a:p>
          <a:p>
            <a:pPr marL="0" indent="0">
              <a:spcAft>
                <a:spcPts val="600"/>
              </a:spcAft>
              <a:buNone/>
            </a:pPr>
            <a:r>
              <a:rPr lang="en-GB" sz="1800">
                <a:solidFill>
                  <a:srgbClr val="004494"/>
                </a:solidFill>
              </a:rPr>
              <a:t>Included in different tabs on the Portal (Continuous Reporting Module)</a:t>
            </a:r>
          </a:p>
          <a:p>
            <a:pPr>
              <a:spcAft>
                <a:spcPts val="600"/>
              </a:spcAft>
              <a:buFont typeface="Wingdings" panose="05000000000000000000" pitchFamily="2" charset="2"/>
              <a:buChar char="Ø"/>
            </a:pPr>
            <a:r>
              <a:rPr lang="en-GB" sz="1800" i="1">
                <a:solidFill>
                  <a:srgbClr val="004494"/>
                </a:solidFill>
              </a:rPr>
              <a:t>Impact</a:t>
            </a:r>
          </a:p>
          <a:p>
            <a:pPr>
              <a:spcAft>
                <a:spcPts val="600"/>
              </a:spcAft>
              <a:buFont typeface="Wingdings" panose="05000000000000000000" pitchFamily="2" charset="2"/>
              <a:buChar char="Ø"/>
            </a:pPr>
            <a:r>
              <a:rPr lang="en-GB" sz="1800" i="1">
                <a:solidFill>
                  <a:srgbClr val="004494"/>
                </a:solidFill>
              </a:rPr>
              <a:t>Impact Continuation</a:t>
            </a:r>
          </a:p>
          <a:p>
            <a:pPr marL="342900" indent="-342900">
              <a:spcAft>
                <a:spcPts val="600"/>
              </a:spcAft>
              <a:buFontTx/>
              <a:buChar char="-"/>
            </a:pPr>
            <a:endParaRPr lang="en-GB" sz="1800">
              <a:solidFill>
                <a:srgbClr val="004494"/>
              </a:solidFill>
            </a:endParaRPr>
          </a:p>
          <a:p>
            <a:pPr marL="0" indent="0">
              <a:spcAft>
                <a:spcPts val="600"/>
              </a:spcAft>
              <a:buNone/>
            </a:pPr>
            <a:r>
              <a:rPr lang="en-GB" sz="1800">
                <a:solidFill>
                  <a:srgbClr val="004494"/>
                </a:solidFill>
              </a:rPr>
              <a:t>Important: quality of the data</a:t>
            </a:r>
          </a:p>
        </p:txBody>
      </p:sp>
      <p:grpSp>
        <p:nvGrpSpPr>
          <p:cNvPr id="7" name="Group 6">
            <a:extLst>
              <a:ext uri="{FF2B5EF4-FFF2-40B4-BE49-F238E27FC236}">
                <a16:creationId xmlns:a16="http://schemas.microsoft.com/office/drawing/2014/main" id="{C3B48264-1F1D-4E57-B1FC-F31EF8EC5B6C}"/>
              </a:ext>
            </a:extLst>
          </p:cNvPr>
          <p:cNvGrpSpPr/>
          <p:nvPr/>
        </p:nvGrpSpPr>
        <p:grpSpPr>
          <a:xfrm>
            <a:off x="5316719" y="1621061"/>
            <a:ext cx="6523787" cy="4103411"/>
            <a:chOff x="331615" y="670222"/>
            <a:chExt cx="9655508" cy="6073239"/>
          </a:xfrm>
        </p:grpSpPr>
        <p:pic>
          <p:nvPicPr>
            <p:cNvPr id="8" name="Picture 7" descr="the questions on technology readiness (choose 1-9), then chose sustainable developemnt goals (if any) are related, citizen engagement and with what means." title="impact questions">
              <a:extLst>
                <a:ext uri="{FF2B5EF4-FFF2-40B4-BE49-F238E27FC236}">
                  <a16:creationId xmlns:a16="http://schemas.microsoft.com/office/drawing/2014/main" id="{4A084E3A-A026-47F5-94B5-5BDD24E4DC5D}"/>
                </a:ext>
              </a:extLst>
            </p:cNvPr>
            <p:cNvPicPr>
              <a:picLocks noChangeAspect="1"/>
            </p:cNvPicPr>
            <p:nvPr/>
          </p:nvPicPr>
          <p:blipFill>
            <a:blip r:embed="rId2"/>
            <a:stretch>
              <a:fillRect/>
            </a:stretch>
          </p:blipFill>
          <p:spPr>
            <a:xfrm>
              <a:off x="331615" y="670222"/>
              <a:ext cx="9655508" cy="6073239"/>
            </a:xfrm>
            <a:prstGeom prst="rect">
              <a:avLst/>
            </a:prstGeom>
          </p:spPr>
        </p:pic>
        <p:grpSp>
          <p:nvGrpSpPr>
            <p:cNvPr id="9" name="Group 8">
              <a:extLst>
                <a:ext uri="{FF2B5EF4-FFF2-40B4-BE49-F238E27FC236}">
                  <a16:creationId xmlns:a16="http://schemas.microsoft.com/office/drawing/2014/main" id="{348B2190-4A2D-4242-9559-34B0869442BF}"/>
                </a:ext>
              </a:extLst>
            </p:cNvPr>
            <p:cNvGrpSpPr/>
            <p:nvPr/>
          </p:nvGrpSpPr>
          <p:grpSpPr>
            <a:xfrm>
              <a:off x="8215648" y="4350088"/>
              <a:ext cx="1582615" cy="527538"/>
              <a:chOff x="8215648" y="4350088"/>
              <a:chExt cx="1582615" cy="527538"/>
            </a:xfrm>
          </p:grpSpPr>
          <p:sp>
            <p:nvSpPr>
              <p:cNvPr id="10" name="Rectangle 9">
                <a:extLst>
                  <a:ext uri="{FF2B5EF4-FFF2-40B4-BE49-F238E27FC236}">
                    <a16:creationId xmlns:a16="http://schemas.microsoft.com/office/drawing/2014/main" id="{1BEF086F-CF27-42D7-8008-081436ADCF81}"/>
                  </a:ext>
                </a:extLst>
              </p:cNvPr>
              <p:cNvSpPr/>
              <p:nvPr/>
            </p:nvSpPr>
            <p:spPr>
              <a:xfrm>
                <a:off x="8373909" y="4350088"/>
                <a:ext cx="1424354" cy="527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D4D4D"/>
                    </a:solidFill>
                    <a:effectLst/>
                    <a:uLnTx/>
                    <a:uFillTx/>
                    <a:latin typeface="Arial"/>
                    <a:ea typeface="+mn-ea"/>
                    <a:cs typeface="+mn-cs"/>
                  </a:rPr>
                  <a:t>For each beneficiary</a:t>
                </a:r>
                <a:endParaRPr kumimoji="0" lang="en-GB" sz="900" b="0" i="0" u="none" strike="noStrike" kern="1200" cap="none" spc="0" normalizeH="0" baseline="0" noProof="0">
                  <a:ln>
                    <a:noFill/>
                  </a:ln>
                  <a:solidFill>
                    <a:srgbClr val="4D4D4D"/>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13B36651-AF30-4142-B8D3-FDC1534DF22B}"/>
                  </a:ext>
                </a:extLst>
              </p:cNvPr>
              <p:cNvCxnSpPr>
                <a:endCxn id="10" idx="1"/>
              </p:cNvCxnSpPr>
              <p:nvPr/>
            </p:nvCxnSpPr>
            <p:spPr>
              <a:xfrm>
                <a:off x="8215648" y="4596270"/>
                <a:ext cx="158261" cy="17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Rectangle: Rounded Corners 14">
            <a:extLst>
              <a:ext uri="{FF2B5EF4-FFF2-40B4-BE49-F238E27FC236}">
                <a16:creationId xmlns:a16="http://schemas.microsoft.com/office/drawing/2014/main" id="{4686A8F6-F54A-43F3-9B33-C391DEF7DE7C}"/>
              </a:ext>
            </a:extLst>
          </p:cNvPr>
          <p:cNvSpPr/>
          <p:nvPr/>
        </p:nvSpPr>
        <p:spPr>
          <a:xfrm>
            <a:off x="5347504" y="1820408"/>
            <a:ext cx="949123" cy="3787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86480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1350D-FA7D-E312-897A-A0B14743E032}"/>
              </a:ext>
            </a:extLst>
          </p:cNvPr>
          <p:cNvPicPr>
            <a:picLocks noChangeAspect="1"/>
          </p:cNvPicPr>
          <p:nvPr/>
        </p:nvPicPr>
        <p:blipFill>
          <a:blip r:embed="rId2"/>
          <a:stretch>
            <a:fillRect/>
          </a:stretch>
        </p:blipFill>
        <p:spPr>
          <a:xfrm>
            <a:off x="982979" y="1089464"/>
            <a:ext cx="7367931" cy="3168211"/>
          </a:xfrm>
          <a:prstGeom prst="rect">
            <a:avLst/>
          </a:prstGeom>
        </p:spPr>
      </p:pic>
      <p:pic>
        <p:nvPicPr>
          <p:cNvPr id="16" name="Picture 15">
            <a:extLst>
              <a:ext uri="{FF2B5EF4-FFF2-40B4-BE49-F238E27FC236}">
                <a16:creationId xmlns:a16="http://schemas.microsoft.com/office/drawing/2014/main" id="{25C2947A-BCB4-44D5-B2D6-B9C4D3031D76}"/>
              </a:ext>
            </a:extLst>
          </p:cNvPr>
          <p:cNvPicPr>
            <a:picLocks noChangeAspect="1"/>
          </p:cNvPicPr>
          <p:nvPr/>
        </p:nvPicPr>
        <p:blipFill>
          <a:blip r:embed="rId3"/>
          <a:stretch>
            <a:fillRect/>
          </a:stretch>
        </p:blipFill>
        <p:spPr>
          <a:xfrm>
            <a:off x="4176074" y="2492586"/>
            <a:ext cx="6021463" cy="2709417"/>
          </a:xfrm>
          <a:prstGeom prst="rect">
            <a:avLst/>
          </a:prstGeom>
        </p:spPr>
      </p:pic>
      <p:pic>
        <p:nvPicPr>
          <p:cNvPr id="18" name="Picture 17">
            <a:extLst>
              <a:ext uri="{FF2B5EF4-FFF2-40B4-BE49-F238E27FC236}">
                <a16:creationId xmlns:a16="http://schemas.microsoft.com/office/drawing/2014/main" id="{E52C42F9-750F-4A6A-AF19-488E7352E9A1}"/>
              </a:ext>
            </a:extLst>
          </p:cNvPr>
          <p:cNvPicPr>
            <a:picLocks noChangeAspect="1"/>
          </p:cNvPicPr>
          <p:nvPr/>
        </p:nvPicPr>
        <p:blipFill>
          <a:blip r:embed="rId4"/>
          <a:stretch>
            <a:fillRect/>
          </a:stretch>
        </p:blipFill>
        <p:spPr>
          <a:xfrm>
            <a:off x="6920089" y="3301481"/>
            <a:ext cx="4839899" cy="2709417"/>
          </a:xfrm>
          <a:prstGeom prst="rect">
            <a:avLst/>
          </a:prstGeom>
        </p:spPr>
      </p:pic>
      <p:sp>
        <p:nvSpPr>
          <p:cNvPr id="9" name="Rectangle: Rounded Corners 8">
            <a:extLst>
              <a:ext uri="{FF2B5EF4-FFF2-40B4-BE49-F238E27FC236}">
                <a16:creationId xmlns:a16="http://schemas.microsoft.com/office/drawing/2014/main" id="{37ED8C5B-B8DB-4520-921D-A3A9BA6F8BDA}"/>
              </a:ext>
            </a:extLst>
          </p:cNvPr>
          <p:cNvSpPr/>
          <p:nvPr/>
        </p:nvSpPr>
        <p:spPr>
          <a:xfrm>
            <a:off x="982979" y="1441960"/>
            <a:ext cx="1274446" cy="5392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13" name="Title 2">
            <a:extLst>
              <a:ext uri="{FF2B5EF4-FFF2-40B4-BE49-F238E27FC236}">
                <a16:creationId xmlns:a16="http://schemas.microsoft.com/office/drawing/2014/main" id="{8FE42C42-7F19-4D06-AC85-987FD4BACF21}"/>
              </a:ext>
            </a:extLst>
          </p:cNvPr>
          <p:cNvSpPr>
            <a:spLocks noGrp="1"/>
          </p:cNvSpPr>
          <p:nvPr>
            <p:ph type="title"/>
          </p:nvPr>
        </p:nvSpPr>
        <p:spPr>
          <a:xfrm>
            <a:off x="970722" y="0"/>
            <a:ext cx="11221278" cy="917116"/>
          </a:xfrm>
        </p:spPr>
        <p:txBody>
          <a:bodyPr/>
          <a:lstStyle/>
          <a:p>
            <a:r>
              <a:rPr lang="en-GB"/>
              <a:t>Reporting on Impact: Impact questionnaire (2/2)</a:t>
            </a:r>
          </a:p>
        </p:txBody>
      </p:sp>
    </p:spTree>
    <p:extLst>
      <p:ext uri="{BB962C8B-B14F-4D97-AF65-F5344CB8AC3E}">
        <p14:creationId xmlns:p14="http://schemas.microsoft.com/office/powerpoint/2010/main" val="3942433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0AE79A-D595-4EF2-92ED-730B0D212BD4}"/>
              </a:ext>
            </a:extLst>
          </p:cNvPr>
          <p:cNvSpPr>
            <a:spLocks noGrp="1"/>
          </p:cNvSpPr>
          <p:nvPr>
            <p:ph type="title"/>
          </p:nvPr>
        </p:nvSpPr>
        <p:spPr>
          <a:xfrm>
            <a:off x="970722" y="141572"/>
            <a:ext cx="11119678" cy="992416"/>
          </a:xfrm>
        </p:spPr>
        <p:txBody>
          <a:bodyPr/>
          <a:lstStyle/>
          <a:p>
            <a:br>
              <a:rPr lang="de-DE" dirty="0">
                <a:solidFill>
                  <a:srgbClr val="004494"/>
                </a:solidFill>
              </a:rPr>
            </a:br>
            <a:br>
              <a:rPr lang="de-DE" dirty="0">
                <a:solidFill>
                  <a:srgbClr val="004494"/>
                </a:solidFill>
              </a:rPr>
            </a:br>
            <a:r>
              <a:rPr lang="de-DE" dirty="0">
                <a:solidFill>
                  <a:srgbClr val="004494"/>
                </a:solidFill>
              </a:rPr>
              <a:t>Communication, </a:t>
            </a:r>
            <a:r>
              <a:rPr lang="en-IE" dirty="0">
                <a:solidFill>
                  <a:srgbClr val="004494"/>
                </a:solidFill>
              </a:rPr>
              <a:t>dissemination</a:t>
            </a:r>
            <a:r>
              <a:rPr lang="de-DE" dirty="0">
                <a:solidFill>
                  <a:srgbClr val="004494"/>
                </a:solidFill>
              </a:rPr>
              <a:t> &amp; </a:t>
            </a:r>
            <a:r>
              <a:rPr lang="en-IE" dirty="0">
                <a:solidFill>
                  <a:srgbClr val="004494"/>
                </a:solidFill>
              </a:rPr>
              <a:t>exploitation: </a:t>
            </a:r>
            <a:br>
              <a:rPr lang="en-IE" dirty="0">
                <a:solidFill>
                  <a:srgbClr val="004494"/>
                </a:solidFill>
              </a:rPr>
            </a:br>
            <a:r>
              <a:rPr lang="en-IE" dirty="0">
                <a:solidFill>
                  <a:srgbClr val="004494"/>
                </a:solidFill>
              </a:rPr>
              <a:t>an obligation (art. 17 AGA) and an opportunity</a:t>
            </a:r>
          </a:p>
        </p:txBody>
      </p:sp>
      <p:pic>
        <p:nvPicPr>
          <p:cNvPr id="20" name="Picture 19">
            <a:extLst>
              <a:ext uri="{FF2B5EF4-FFF2-40B4-BE49-F238E27FC236}">
                <a16:creationId xmlns:a16="http://schemas.microsoft.com/office/drawing/2014/main" id="{A8FCDE92-F3B8-6BF3-9422-200CC544F372}"/>
              </a:ext>
            </a:extLst>
          </p:cNvPr>
          <p:cNvPicPr>
            <a:picLocks noChangeAspect="1"/>
          </p:cNvPicPr>
          <p:nvPr/>
        </p:nvPicPr>
        <p:blipFill>
          <a:blip r:embed="rId3"/>
          <a:stretch>
            <a:fillRect/>
          </a:stretch>
        </p:blipFill>
        <p:spPr>
          <a:xfrm>
            <a:off x="970722" y="1133988"/>
            <a:ext cx="10675220" cy="4887007"/>
          </a:xfrm>
          <a:prstGeom prst="rect">
            <a:avLst/>
          </a:prstGeom>
        </p:spPr>
      </p:pic>
    </p:spTree>
    <p:extLst>
      <p:ext uri="{BB962C8B-B14F-4D97-AF65-F5344CB8AC3E}">
        <p14:creationId xmlns:p14="http://schemas.microsoft.com/office/powerpoint/2010/main" val="837928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6F4832-2B54-F67A-E69D-94889816E3D2}"/>
              </a:ext>
            </a:extLst>
          </p:cNvPr>
          <p:cNvGraphicFramePr>
            <a:graphicFrameLocks noGrp="1"/>
          </p:cNvGraphicFramePr>
          <p:nvPr>
            <p:ph sz="half" idx="1"/>
          </p:nvPr>
        </p:nvGraphicFramePr>
        <p:xfrm>
          <a:off x="6574568" y="1568740"/>
          <a:ext cx="5178350" cy="4305082"/>
        </p:xfrm>
        <a:graphic>
          <a:graphicData uri="http://schemas.openxmlformats.org/drawingml/2006/table">
            <a:tbl>
              <a:tblPr firstRow="1" bandRow="1">
                <a:tableStyleId>{7DF18680-E054-41AD-8BC1-D1AEF772440D}</a:tableStyleId>
              </a:tblPr>
              <a:tblGrid>
                <a:gridCol w="5178350">
                  <a:extLst>
                    <a:ext uri="{9D8B030D-6E8A-4147-A177-3AD203B41FA5}">
                      <a16:colId xmlns:a16="http://schemas.microsoft.com/office/drawing/2014/main" val="1770344442"/>
                    </a:ext>
                  </a:extLst>
                </a:gridCol>
              </a:tblGrid>
              <a:tr h="358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a:solidFill>
                            <a:schemeClr val="tx2">
                              <a:lumMod val="75000"/>
                            </a:schemeClr>
                          </a:solidFill>
                        </a:rPr>
                        <a:t>Enhance your visibility by</a:t>
                      </a:r>
                    </a:p>
                  </a:txBody>
                  <a:tcPr/>
                </a:tc>
                <a:extLst>
                  <a:ext uri="{0D108BD9-81ED-4DB2-BD59-A6C34878D82A}">
                    <a16:rowId xmlns:a16="http://schemas.microsoft.com/office/drawing/2014/main" val="2177375989"/>
                  </a:ext>
                </a:extLst>
              </a:tr>
              <a:tr h="706052">
                <a:tc>
                  <a:txBody>
                    <a:bodyPr/>
                    <a:lstStyle/>
                    <a:p>
                      <a:pPr marL="285750" indent="-285750">
                        <a:spcAft>
                          <a:spcPts val="600"/>
                        </a:spcAft>
                        <a:buFont typeface="Arial" panose="020B0604020202020204" pitchFamily="34" charset="0"/>
                        <a:buChar char="•"/>
                      </a:pPr>
                      <a:r>
                        <a:rPr lang="en-IE" sz="1800">
                          <a:solidFill>
                            <a:schemeClr val="tx2">
                              <a:lumMod val="75000"/>
                            </a:schemeClr>
                          </a:solidFill>
                        </a:rPr>
                        <a:t>Defining your </a:t>
                      </a:r>
                      <a:r>
                        <a:rPr lang="en-IE" sz="1800" b="1">
                          <a:solidFill>
                            <a:schemeClr val="tx2">
                              <a:lumMod val="75000"/>
                            </a:schemeClr>
                          </a:solidFill>
                        </a:rPr>
                        <a:t>audience</a:t>
                      </a:r>
                      <a:r>
                        <a:rPr lang="en-IE" sz="1800">
                          <a:solidFill>
                            <a:schemeClr val="tx2">
                              <a:lumMod val="75000"/>
                            </a:schemeClr>
                          </a:solidFill>
                        </a:rPr>
                        <a:t>: Who do you want to reach?</a:t>
                      </a:r>
                    </a:p>
                  </a:txBody>
                  <a:tcPr/>
                </a:tc>
                <a:extLst>
                  <a:ext uri="{0D108BD9-81ED-4DB2-BD59-A6C34878D82A}">
                    <a16:rowId xmlns:a16="http://schemas.microsoft.com/office/drawing/2014/main" val="3388591157"/>
                  </a:ext>
                </a:extLst>
              </a:tr>
              <a:tr h="7060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a:solidFill>
                            <a:schemeClr val="tx2">
                              <a:lumMod val="75000"/>
                            </a:schemeClr>
                          </a:solidFill>
                        </a:rPr>
                        <a:t>Carefully crafting messages to tell a </a:t>
                      </a:r>
                      <a:r>
                        <a:rPr lang="en-IE" sz="1800" b="1">
                          <a:solidFill>
                            <a:schemeClr val="tx2">
                              <a:lumMod val="75000"/>
                            </a:schemeClr>
                          </a:solidFill>
                        </a:rPr>
                        <a:t>compelling story</a:t>
                      </a:r>
                      <a:endParaRPr lang="en-IE" b="1"/>
                    </a:p>
                  </a:txBody>
                  <a:tcPr/>
                </a:tc>
                <a:extLst>
                  <a:ext uri="{0D108BD9-81ED-4DB2-BD59-A6C34878D82A}">
                    <a16:rowId xmlns:a16="http://schemas.microsoft.com/office/drawing/2014/main" val="4099463493"/>
                  </a:ext>
                </a:extLst>
              </a:tr>
              <a:tr h="7060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a:solidFill>
                            <a:schemeClr val="tx2">
                              <a:lumMod val="75000"/>
                            </a:schemeClr>
                          </a:solidFill>
                        </a:rPr>
                        <a:t>Building a </a:t>
                      </a:r>
                      <a:r>
                        <a:rPr lang="en-IE" sz="1800" b="1">
                          <a:solidFill>
                            <a:schemeClr val="tx2">
                              <a:lumMod val="75000"/>
                            </a:schemeClr>
                          </a:solidFill>
                        </a:rPr>
                        <a:t>communication plan </a:t>
                      </a:r>
                      <a:r>
                        <a:rPr lang="en-IE" sz="1800">
                          <a:solidFill>
                            <a:schemeClr val="tx2">
                              <a:lumMod val="75000"/>
                            </a:schemeClr>
                          </a:solidFill>
                        </a:rPr>
                        <a:t>where you detail your outreach activities</a:t>
                      </a:r>
                      <a:endParaRPr lang="en-IE"/>
                    </a:p>
                  </a:txBody>
                  <a:tcPr/>
                </a:tc>
                <a:extLst>
                  <a:ext uri="{0D108BD9-81ED-4DB2-BD59-A6C34878D82A}">
                    <a16:rowId xmlns:a16="http://schemas.microsoft.com/office/drawing/2014/main" val="2382753006"/>
                  </a:ext>
                </a:extLst>
              </a:tr>
              <a:tr h="7060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a:solidFill>
                            <a:schemeClr val="tx2">
                              <a:lumMod val="75000"/>
                            </a:schemeClr>
                          </a:solidFill>
                        </a:rPr>
                        <a:t>Using the </a:t>
                      </a:r>
                      <a:r>
                        <a:rPr lang="en-IE" sz="1800" b="0">
                          <a:solidFill>
                            <a:schemeClr val="tx2">
                              <a:lumMod val="75000"/>
                            </a:schemeClr>
                          </a:solidFill>
                        </a:rPr>
                        <a:t>appropriate</a:t>
                      </a:r>
                      <a:r>
                        <a:rPr lang="en-IE" sz="1800">
                          <a:solidFill>
                            <a:schemeClr val="tx2">
                              <a:lumMod val="75000"/>
                            </a:schemeClr>
                          </a:solidFill>
                        </a:rPr>
                        <a:t> </a:t>
                      </a:r>
                      <a:r>
                        <a:rPr lang="en-IE" sz="1800" b="1">
                          <a:solidFill>
                            <a:schemeClr val="tx2">
                              <a:lumMod val="75000"/>
                            </a:schemeClr>
                          </a:solidFill>
                        </a:rPr>
                        <a:t>communication channels</a:t>
                      </a:r>
                      <a:r>
                        <a:rPr lang="en-IE" sz="1800">
                          <a:solidFill>
                            <a:schemeClr val="tx2">
                              <a:lumMod val="75000"/>
                            </a:schemeClr>
                          </a:solidFill>
                        </a:rPr>
                        <a:t>: web, social media &amp; press</a:t>
                      </a:r>
                      <a:endParaRPr lang="en-IE"/>
                    </a:p>
                  </a:txBody>
                  <a:tcPr/>
                </a:tc>
                <a:extLst>
                  <a:ext uri="{0D108BD9-81ED-4DB2-BD59-A6C34878D82A}">
                    <a16:rowId xmlns:a16="http://schemas.microsoft.com/office/drawing/2014/main" val="1572955343"/>
                  </a:ext>
                </a:extLst>
              </a:tr>
              <a:tr h="40906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a:solidFill>
                            <a:schemeClr val="tx2">
                              <a:lumMod val="75000"/>
                            </a:schemeClr>
                          </a:solidFill>
                        </a:rPr>
                        <a:t>Developing a </a:t>
                      </a:r>
                      <a:r>
                        <a:rPr lang="en-IE" sz="1800" b="1">
                          <a:solidFill>
                            <a:schemeClr val="tx2">
                              <a:lumMod val="75000"/>
                            </a:schemeClr>
                          </a:solidFill>
                        </a:rPr>
                        <a:t>network</a:t>
                      </a:r>
                    </a:p>
                  </a:txBody>
                  <a:tcPr/>
                </a:tc>
                <a:extLst>
                  <a:ext uri="{0D108BD9-81ED-4DB2-BD59-A6C34878D82A}">
                    <a16:rowId xmlns:a16="http://schemas.microsoft.com/office/drawing/2014/main" val="1567291327"/>
                  </a:ext>
                </a:extLst>
              </a:tr>
              <a:tr h="7060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800">
                          <a:solidFill>
                            <a:schemeClr val="tx2">
                              <a:lumMod val="75000"/>
                            </a:schemeClr>
                          </a:solidFill>
                        </a:rPr>
                        <a:t>Evaluating the </a:t>
                      </a:r>
                      <a:r>
                        <a:rPr lang="en-IE" sz="1800" b="1">
                          <a:solidFill>
                            <a:schemeClr val="tx2">
                              <a:lumMod val="75000"/>
                            </a:schemeClr>
                          </a:solidFill>
                        </a:rPr>
                        <a:t>impact</a:t>
                      </a:r>
                      <a:r>
                        <a:rPr lang="en-IE" sz="1800">
                          <a:solidFill>
                            <a:schemeClr val="tx2">
                              <a:lumMod val="75000"/>
                            </a:schemeClr>
                          </a:solidFill>
                        </a:rPr>
                        <a:t> of your communication activities </a:t>
                      </a:r>
                      <a:endParaRPr lang="en-IE"/>
                    </a:p>
                  </a:txBody>
                  <a:tcPr/>
                </a:tc>
                <a:extLst>
                  <a:ext uri="{0D108BD9-81ED-4DB2-BD59-A6C34878D82A}">
                    <a16:rowId xmlns:a16="http://schemas.microsoft.com/office/drawing/2014/main" val="1467856886"/>
                  </a:ext>
                </a:extLst>
              </a:tr>
            </a:tbl>
          </a:graphicData>
        </a:graphic>
      </p:graphicFrame>
      <p:graphicFrame>
        <p:nvGraphicFramePr>
          <p:cNvPr id="7" name="Content Placeholder 6">
            <a:extLst>
              <a:ext uri="{FF2B5EF4-FFF2-40B4-BE49-F238E27FC236}">
                <a16:creationId xmlns:a16="http://schemas.microsoft.com/office/drawing/2014/main" id="{5701B72A-C7C6-B477-5A6C-D60400861A7E}"/>
              </a:ext>
            </a:extLst>
          </p:cNvPr>
          <p:cNvGraphicFramePr>
            <a:graphicFrameLocks noGrp="1"/>
          </p:cNvGraphicFramePr>
          <p:nvPr>
            <p:ph sz="half" idx="2"/>
            <p:extLst>
              <p:ext uri="{D42A27DB-BD31-4B8C-83A1-F6EECF244321}">
                <p14:modId xmlns:p14="http://schemas.microsoft.com/office/powerpoint/2010/main" val="4201386485"/>
              </p:ext>
            </p:extLst>
          </p:nvPr>
        </p:nvGraphicFramePr>
        <p:xfrm>
          <a:off x="987500" y="1568740"/>
          <a:ext cx="5178350" cy="4297680"/>
        </p:xfrm>
        <a:graphic>
          <a:graphicData uri="http://schemas.openxmlformats.org/drawingml/2006/table">
            <a:tbl>
              <a:tblPr firstRow="1" bandRow="1">
                <a:tableStyleId>{7DF18680-E054-41AD-8BC1-D1AEF772440D}</a:tableStyleId>
              </a:tblPr>
              <a:tblGrid>
                <a:gridCol w="5178350">
                  <a:extLst>
                    <a:ext uri="{9D8B030D-6E8A-4147-A177-3AD203B41FA5}">
                      <a16:colId xmlns:a16="http://schemas.microsoft.com/office/drawing/2014/main" val="2217379527"/>
                    </a:ext>
                  </a:extLst>
                </a:gridCol>
              </a:tblGrid>
              <a:tr h="350358">
                <a:tc>
                  <a:txBody>
                    <a:bodyPr/>
                    <a:lstStyle/>
                    <a:p>
                      <a:r>
                        <a:rPr lang="en-IE" noProof="0">
                          <a:solidFill>
                            <a:schemeClr val="tx2">
                              <a:lumMod val="75000"/>
                            </a:schemeClr>
                          </a:solidFill>
                        </a:rPr>
                        <a:t>Communication</a:t>
                      </a:r>
                    </a:p>
                  </a:txBody>
                  <a:tcPr/>
                </a:tc>
                <a:extLst>
                  <a:ext uri="{0D108BD9-81ED-4DB2-BD59-A6C34878D82A}">
                    <a16:rowId xmlns:a16="http://schemas.microsoft.com/office/drawing/2014/main" val="3217572928"/>
                  </a:ext>
                </a:extLst>
              </a:tr>
              <a:tr h="1401430">
                <a:tc>
                  <a:txBody>
                    <a:bodyPr/>
                    <a:lstStyle/>
                    <a:p>
                      <a:pPr marL="285750" indent="-285750">
                        <a:buFont typeface="Arial" panose="020B0604020202020204" pitchFamily="34" charset="0"/>
                        <a:buChar char="•"/>
                      </a:pPr>
                      <a:r>
                        <a:rPr lang="en-IE" b="1" noProof="0">
                          <a:solidFill>
                            <a:schemeClr val="tx2">
                              <a:lumMod val="75000"/>
                            </a:schemeClr>
                          </a:solidFill>
                        </a:rPr>
                        <a:t>Article 17 </a:t>
                      </a:r>
                      <a:r>
                        <a:rPr lang="en-IE" noProof="0">
                          <a:solidFill>
                            <a:schemeClr val="tx2">
                              <a:lumMod val="75000"/>
                            </a:schemeClr>
                          </a:solidFill>
                        </a:rPr>
                        <a:t>of the HE grant agreement = BEN </a:t>
                      </a:r>
                      <a:r>
                        <a:rPr lang="en-IE" b="1" noProof="0">
                          <a:solidFill>
                            <a:schemeClr val="tx2">
                              <a:lumMod val="75000"/>
                            </a:schemeClr>
                          </a:solidFill>
                        </a:rPr>
                        <a:t>must promote </a:t>
                      </a:r>
                      <a:r>
                        <a:rPr lang="en-IE" noProof="0">
                          <a:solidFill>
                            <a:schemeClr val="tx2">
                              <a:lumMod val="75000"/>
                            </a:schemeClr>
                          </a:solidFill>
                        </a:rPr>
                        <a:t>the action and its results by providing targeted information to multiple audiences in a strategic and effective manner (including to the public)</a:t>
                      </a:r>
                    </a:p>
                  </a:txBody>
                  <a:tcPr/>
                </a:tc>
                <a:extLst>
                  <a:ext uri="{0D108BD9-81ED-4DB2-BD59-A6C34878D82A}">
                    <a16:rowId xmlns:a16="http://schemas.microsoft.com/office/drawing/2014/main" val="2113396621"/>
                  </a:ext>
                </a:extLst>
              </a:tr>
              <a:tr h="6291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noProof="0">
                          <a:solidFill>
                            <a:schemeClr val="tx2">
                              <a:lumMod val="75000"/>
                            </a:schemeClr>
                          </a:solidFill>
                        </a:rPr>
                        <a:t>C</a:t>
                      </a:r>
                      <a:r>
                        <a:rPr lang="en-IE" noProof="0">
                          <a:solidFill>
                            <a:schemeClr val="tx2">
                              <a:lumMod val="75000"/>
                            </a:schemeClr>
                          </a:solidFill>
                        </a:rPr>
                        <a:t>DE Plan = </a:t>
                      </a:r>
                      <a:r>
                        <a:rPr lang="en-IE" b="1" noProof="0">
                          <a:solidFill>
                            <a:schemeClr val="tx2">
                              <a:lumMod val="75000"/>
                            </a:schemeClr>
                          </a:solidFill>
                        </a:rPr>
                        <a:t>mandatory deliverable</a:t>
                      </a:r>
                      <a:r>
                        <a:rPr lang="en-IE" noProof="0">
                          <a:solidFill>
                            <a:schemeClr val="tx2">
                              <a:lumMod val="75000"/>
                            </a:schemeClr>
                          </a:solidFill>
                        </a:rPr>
                        <a:t>, due in M6 and to be regularly updated</a:t>
                      </a:r>
                    </a:p>
                  </a:txBody>
                  <a:tcPr/>
                </a:tc>
                <a:extLst>
                  <a:ext uri="{0D108BD9-81ED-4DB2-BD59-A6C34878D82A}">
                    <a16:rowId xmlns:a16="http://schemas.microsoft.com/office/drawing/2014/main" val="2720811046"/>
                  </a:ext>
                </a:extLst>
              </a:tr>
              <a:tr h="562172">
                <a:tc>
                  <a:txBody>
                    <a:bodyPr/>
                    <a:lstStyle/>
                    <a:p>
                      <a:pPr marL="285750" indent="-285750">
                        <a:buFont typeface="Arial" panose="020B0604020202020204" pitchFamily="34" charset="0"/>
                        <a:buChar char="•"/>
                      </a:pPr>
                      <a:r>
                        <a:rPr lang="en-IE" noProof="0">
                          <a:solidFill>
                            <a:schemeClr val="tx2">
                              <a:lumMod val="75000"/>
                            </a:schemeClr>
                          </a:solidFill>
                        </a:rPr>
                        <a:t>Inform your </a:t>
                      </a:r>
                      <a:r>
                        <a:rPr lang="en-IE" b="1" noProof="0">
                          <a:solidFill>
                            <a:schemeClr val="tx2">
                              <a:lumMod val="75000"/>
                            </a:schemeClr>
                          </a:solidFill>
                        </a:rPr>
                        <a:t>Project Officer </a:t>
                      </a:r>
                      <a:r>
                        <a:rPr lang="en-IE" noProof="0">
                          <a:solidFill>
                            <a:schemeClr val="tx2">
                              <a:lumMod val="75000"/>
                            </a:schemeClr>
                          </a:solidFill>
                        </a:rPr>
                        <a:t>and </a:t>
                      </a:r>
                      <a:r>
                        <a:rPr lang="en-IE" b="1" noProof="0">
                          <a:solidFill>
                            <a:schemeClr val="tx2">
                              <a:lumMod val="75000"/>
                            </a:schemeClr>
                          </a:solidFill>
                        </a:rPr>
                        <a:t>National Contact Point</a:t>
                      </a:r>
                      <a:r>
                        <a:rPr lang="en-IE" noProof="0">
                          <a:solidFill>
                            <a:schemeClr val="tx2">
                              <a:lumMod val="75000"/>
                            </a:schemeClr>
                          </a:solidFill>
                        </a:rPr>
                        <a:t> if your project has won an award, made a ground-breaking discovery or was featured in the press</a:t>
                      </a:r>
                    </a:p>
                  </a:txBody>
                  <a:tcPr/>
                </a:tc>
                <a:extLst>
                  <a:ext uri="{0D108BD9-81ED-4DB2-BD59-A6C34878D82A}">
                    <a16:rowId xmlns:a16="http://schemas.microsoft.com/office/drawing/2014/main" val="137872600"/>
                  </a:ext>
                </a:extLst>
              </a:tr>
              <a:tr h="562172">
                <a:tc>
                  <a:txBody>
                    <a:bodyPr/>
                    <a:lstStyle/>
                    <a:p>
                      <a:pPr marL="285750" indent="-285750">
                        <a:buFont typeface="Arial" panose="020B0604020202020204" pitchFamily="34" charset="0"/>
                        <a:buChar char="•"/>
                      </a:pPr>
                      <a:r>
                        <a:rPr lang="en-IE" b="1" noProof="0">
                          <a:solidFill>
                            <a:schemeClr val="tx2">
                              <a:lumMod val="75000"/>
                            </a:schemeClr>
                          </a:solidFill>
                        </a:rPr>
                        <a:t>Tag</a:t>
                      </a:r>
                      <a:r>
                        <a:rPr lang="en-IE" noProof="0">
                          <a:solidFill>
                            <a:schemeClr val="tx2">
                              <a:lumMod val="75000"/>
                            </a:schemeClr>
                          </a:solidFill>
                        </a:rPr>
                        <a:t> our social media channels so that we can highlight and promote your news and results </a:t>
                      </a:r>
                    </a:p>
                  </a:txBody>
                  <a:tcPr/>
                </a:tc>
                <a:extLst>
                  <a:ext uri="{0D108BD9-81ED-4DB2-BD59-A6C34878D82A}">
                    <a16:rowId xmlns:a16="http://schemas.microsoft.com/office/drawing/2014/main" val="3474925123"/>
                  </a:ext>
                </a:extLst>
              </a:tr>
            </a:tbl>
          </a:graphicData>
        </a:graphic>
      </p:graphicFrame>
      <p:sp>
        <p:nvSpPr>
          <p:cNvPr id="4" name="Title 3">
            <a:extLst>
              <a:ext uri="{FF2B5EF4-FFF2-40B4-BE49-F238E27FC236}">
                <a16:creationId xmlns:a16="http://schemas.microsoft.com/office/drawing/2014/main" id="{155C7843-09FA-A702-1A45-0A1D811D0E9A}"/>
              </a:ext>
            </a:extLst>
          </p:cNvPr>
          <p:cNvSpPr>
            <a:spLocks noGrp="1"/>
          </p:cNvSpPr>
          <p:nvPr>
            <p:ph type="title"/>
          </p:nvPr>
        </p:nvSpPr>
        <p:spPr>
          <a:xfrm>
            <a:off x="987500" y="220334"/>
            <a:ext cx="10515600" cy="782357"/>
          </a:xfrm>
        </p:spPr>
        <p:txBody>
          <a:bodyPr/>
          <a:lstStyle/>
          <a:p>
            <a:r>
              <a:rPr lang="en-IE" sz="4000" dirty="0">
                <a:solidFill>
                  <a:srgbClr val="004494"/>
                </a:solidFill>
              </a:rPr>
              <a:t>Communicating with impact</a:t>
            </a:r>
            <a:endParaRPr lang="en-IE" dirty="0"/>
          </a:p>
        </p:txBody>
      </p:sp>
      <p:pic>
        <p:nvPicPr>
          <p:cNvPr id="9" name="Picture 8">
            <a:extLst>
              <a:ext uri="{FF2B5EF4-FFF2-40B4-BE49-F238E27FC236}">
                <a16:creationId xmlns:a16="http://schemas.microsoft.com/office/drawing/2014/main" id="{D86530DC-69A3-5D86-50D4-138879925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7766" y="220334"/>
            <a:ext cx="770667" cy="770667"/>
          </a:xfrm>
          <a:prstGeom prst="rect">
            <a:avLst/>
          </a:prstGeom>
        </p:spPr>
      </p:pic>
      <p:sp>
        <p:nvSpPr>
          <p:cNvPr id="11" name="TextBox 10">
            <a:extLst>
              <a:ext uri="{FF2B5EF4-FFF2-40B4-BE49-F238E27FC236}">
                <a16:creationId xmlns:a16="http://schemas.microsoft.com/office/drawing/2014/main" id="{687A533B-716F-42E1-3EBE-B0F5290CE898}"/>
              </a:ext>
            </a:extLst>
          </p:cNvPr>
          <p:cNvSpPr txBox="1"/>
          <p:nvPr/>
        </p:nvSpPr>
        <p:spPr>
          <a:xfrm>
            <a:off x="1600200" y="5993456"/>
            <a:ext cx="767405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034EA2">
                    <a:lumMod val="75000"/>
                  </a:srgbClr>
                </a:solidFill>
                <a:effectLst/>
                <a:uLnTx/>
                <a:uFillTx/>
                <a:latin typeface="Arial"/>
                <a:ea typeface="+mn-ea"/>
                <a:cs typeface="+mn-cs"/>
                <a:hlinkClick r:id="rId4"/>
              </a:rPr>
              <a:t>https://rea.ec.europa.eu/communicating-about-your-eu-funded-project_en</a:t>
            </a:r>
            <a:r>
              <a:rPr kumimoji="0" lang="en-IE" sz="1800" b="0" i="0" u="none" strike="noStrike" kern="1200" cap="none" spc="0" normalizeH="0" baseline="0" noProof="0">
                <a:ln>
                  <a:noFill/>
                </a:ln>
                <a:solidFill>
                  <a:srgbClr val="034EA2">
                    <a:lumMod val="75000"/>
                  </a:srgbClr>
                </a:solidFill>
                <a:effectLst/>
                <a:uLnTx/>
                <a:uFillTx/>
                <a:latin typeface="Arial"/>
                <a:ea typeface="+mn-ea"/>
                <a:cs typeface="+mn-cs"/>
              </a:rPr>
              <a:t> </a:t>
            </a:r>
          </a:p>
        </p:txBody>
      </p:sp>
    </p:spTree>
    <p:extLst>
      <p:ext uri="{BB962C8B-B14F-4D97-AF65-F5344CB8AC3E}">
        <p14:creationId xmlns:p14="http://schemas.microsoft.com/office/powerpoint/2010/main" val="351955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1125" y="218291"/>
            <a:ext cx="9969750" cy="1062017"/>
          </a:xfrm>
        </p:spPr>
        <p:txBody>
          <a:bodyPr/>
          <a:lstStyle/>
          <a:p>
            <a:r>
              <a:rPr lang="en-IE" dirty="0"/>
              <a:t>Free-of-charge European Commission dissemination tools</a:t>
            </a:r>
            <a:endParaRPr lang="en-US" dirty="0"/>
          </a:p>
        </p:txBody>
      </p:sp>
      <p:pic>
        <p:nvPicPr>
          <p:cNvPr id="5" name="Picture 4"/>
          <p:cNvPicPr>
            <a:picLocks noChangeAspect="1"/>
          </p:cNvPicPr>
          <p:nvPr/>
        </p:nvPicPr>
        <p:blipFill rotWithShape="1">
          <a:blip r:embed="rId3"/>
          <a:srcRect l="10" t="35" r="-25" b="37629"/>
          <a:stretch/>
        </p:blipFill>
        <p:spPr>
          <a:xfrm>
            <a:off x="1241945" y="1514902"/>
            <a:ext cx="10604311" cy="3176841"/>
          </a:xfrm>
          <a:prstGeom prst="rect">
            <a:avLst/>
          </a:prstGeom>
        </p:spPr>
      </p:pic>
      <p:pic>
        <p:nvPicPr>
          <p:cNvPr id="9" name="Picture 8">
            <a:extLst>
              <a:ext uri="{FF2B5EF4-FFF2-40B4-BE49-F238E27FC236}">
                <a16:creationId xmlns:a16="http://schemas.microsoft.com/office/drawing/2014/main" id="{30F0C0A4-D7E1-2D6E-3E16-4222AF3F007D}"/>
              </a:ext>
            </a:extLst>
          </p:cNvPr>
          <p:cNvPicPr>
            <a:picLocks noChangeAspect="1"/>
          </p:cNvPicPr>
          <p:nvPr/>
        </p:nvPicPr>
        <p:blipFill>
          <a:blip r:embed="rId4"/>
          <a:stretch>
            <a:fillRect/>
          </a:stretch>
        </p:blipFill>
        <p:spPr>
          <a:xfrm>
            <a:off x="5209721" y="4691743"/>
            <a:ext cx="6496957" cy="885949"/>
          </a:xfrm>
          <a:prstGeom prst="rect">
            <a:avLst/>
          </a:prstGeom>
        </p:spPr>
      </p:pic>
      <p:sp>
        <p:nvSpPr>
          <p:cNvPr id="10" name="Rectangle: Rounded Corners 9">
            <a:extLst>
              <a:ext uri="{FF2B5EF4-FFF2-40B4-BE49-F238E27FC236}">
                <a16:creationId xmlns:a16="http://schemas.microsoft.com/office/drawing/2014/main" id="{9BE34EA9-42D3-918A-05C9-2BF80974F8BA}"/>
              </a:ext>
            </a:extLst>
          </p:cNvPr>
          <p:cNvSpPr/>
          <p:nvPr/>
        </p:nvSpPr>
        <p:spPr>
          <a:xfrm>
            <a:off x="2416629" y="5134717"/>
            <a:ext cx="1915886" cy="743569"/>
          </a:xfrm>
          <a:prstGeom prst="roundRect">
            <a:avLst/>
          </a:prstGeom>
          <a:solidFill>
            <a:schemeClr val="bg1"/>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sz="1400" b="1">
                <a:solidFill>
                  <a:srgbClr val="FFC000"/>
                </a:solidFill>
              </a:rPr>
              <a:t>Communication</a:t>
            </a:r>
          </a:p>
          <a:p>
            <a:pPr marL="285750" indent="-285750">
              <a:buFont typeface="Arial" panose="020B0604020202020204" pitchFamily="34" charset="0"/>
              <a:buChar char="•"/>
            </a:pPr>
            <a:r>
              <a:rPr lang="en-IE" sz="1400" b="1">
                <a:solidFill>
                  <a:srgbClr val="941333"/>
                </a:solidFill>
              </a:rPr>
              <a:t>Dissemination</a:t>
            </a:r>
          </a:p>
          <a:p>
            <a:pPr marL="285750" indent="-285750">
              <a:buFont typeface="Arial" panose="020B0604020202020204" pitchFamily="34" charset="0"/>
              <a:buChar char="•"/>
            </a:pPr>
            <a:r>
              <a:rPr lang="en-IE" sz="1400" b="1">
                <a:solidFill>
                  <a:schemeClr val="accent2">
                    <a:lumMod val="50000"/>
                  </a:schemeClr>
                </a:solidFill>
              </a:rPr>
              <a:t>Exploitation</a:t>
            </a:r>
          </a:p>
        </p:txBody>
      </p:sp>
    </p:spTree>
    <p:extLst>
      <p:ext uri="{BB962C8B-B14F-4D97-AF65-F5344CB8AC3E}">
        <p14:creationId xmlns:p14="http://schemas.microsoft.com/office/powerpoint/2010/main" val="452703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401" y="163738"/>
            <a:ext cx="8699750" cy="782357"/>
          </a:xfrm>
        </p:spPr>
        <p:txBody>
          <a:bodyPr/>
          <a:lstStyle/>
          <a:p>
            <a:r>
              <a:rPr lang="en-IE" dirty="0"/>
              <a:t>Acknowledgement of EU Funding</a:t>
            </a:r>
            <a:endParaRPr lang="en-US" dirty="0"/>
          </a:p>
        </p:txBody>
      </p:sp>
      <p:pic>
        <p:nvPicPr>
          <p:cNvPr id="6" name="Picture 5"/>
          <p:cNvPicPr>
            <a:picLocks noChangeAspect="1"/>
          </p:cNvPicPr>
          <p:nvPr/>
        </p:nvPicPr>
        <p:blipFill>
          <a:blip r:embed="rId3"/>
          <a:stretch>
            <a:fillRect/>
          </a:stretch>
        </p:blipFill>
        <p:spPr>
          <a:xfrm>
            <a:off x="2345795" y="1527350"/>
            <a:ext cx="7229475" cy="981075"/>
          </a:xfrm>
          <a:prstGeom prst="rect">
            <a:avLst/>
          </a:prstGeom>
        </p:spPr>
      </p:pic>
      <p:pic>
        <p:nvPicPr>
          <p:cNvPr id="10" name="Picture 9"/>
          <p:cNvPicPr>
            <a:picLocks noChangeAspect="1"/>
          </p:cNvPicPr>
          <p:nvPr/>
        </p:nvPicPr>
        <p:blipFill>
          <a:blip r:embed="rId4"/>
          <a:stretch>
            <a:fillRect/>
          </a:stretch>
        </p:blipFill>
        <p:spPr>
          <a:xfrm>
            <a:off x="1302502" y="2901950"/>
            <a:ext cx="4695825" cy="981075"/>
          </a:xfrm>
          <a:prstGeom prst="rect">
            <a:avLst/>
          </a:prstGeom>
        </p:spPr>
      </p:pic>
      <p:pic>
        <p:nvPicPr>
          <p:cNvPr id="11" name="Picture 10"/>
          <p:cNvPicPr>
            <a:picLocks noChangeAspect="1"/>
          </p:cNvPicPr>
          <p:nvPr/>
        </p:nvPicPr>
        <p:blipFill>
          <a:blip r:embed="rId5"/>
          <a:stretch>
            <a:fillRect/>
          </a:stretch>
        </p:blipFill>
        <p:spPr>
          <a:xfrm>
            <a:off x="6756513" y="2911475"/>
            <a:ext cx="4430778" cy="962025"/>
          </a:xfrm>
          <a:prstGeom prst="rect">
            <a:avLst/>
          </a:prstGeom>
        </p:spPr>
      </p:pic>
      <p:sp>
        <p:nvSpPr>
          <p:cNvPr id="12" name="TextBox 11"/>
          <p:cNvSpPr txBox="1"/>
          <p:nvPr/>
        </p:nvSpPr>
        <p:spPr>
          <a:xfrm>
            <a:off x="1362958" y="4263178"/>
            <a:ext cx="9587264" cy="1661993"/>
          </a:xfrm>
          <a:prstGeom prst="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en-US" kern="0">
                <a:solidFill>
                  <a:srgbClr val="004494"/>
                </a:solidFill>
                <a:latin typeface="Arial" panose="020B0604020202020204" pitchFamily="34" charset="0"/>
                <a:cs typeface="Arial" panose="020B0604020202020204" pitchFamily="34" charset="0"/>
              </a:rPr>
              <a:t>Use the </a:t>
            </a:r>
            <a:r>
              <a:rPr lang="en-US" kern="0">
                <a:solidFill>
                  <a:srgbClr val="004494"/>
                </a:solidFill>
                <a:latin typeface="Arial" panose="020B0604020202020204" pitchFamily="34" charset="0"/>
                <a:cs typeface="Arial" panose="020B0604020202020204" pitchFamily="34" charset="0"/>
                <a:hlinkClick r:id="rId6"/>
              </a:rPr>
              <a:t>European flag </a:t>
            </a:r>
            <a:r>
              <a:rPr lang="en-US" kern="0">
                <a:solidFill>
                  <a:srgbClr val="004494"/>
                </a:solidFill>
                <a:latin typeface="Arial" panose="020B0604020202020204" pitchFamily="34" charset="0"/>
                <a:cs typeface="Arial" panose="020B0604020202020204" pitchFamily="34" charset="0"/>
              </a:rPr>
              <a:t>(emblem), not the European Commission logo</a:t>
            </a:r>
          </a:p>
          <a:p>
            <a:pPr marL="342900" indent="-342900">
              <a:buFont typeface="Wingdings" panose="05000000000000000000" pitchFamily="2" charset="2"/>
              <a:buChar char="Ø"/>
            </a:pPr>
            <a:r>
              <a:rPr lang="en-US" kern="0">
                <a:solidFill>
                  <a:srgbClr val="004494"/>
                </a:solidFill>
                <a:latin typeface="Arial" panose="020B0604020202020204" pitchFamily="34" charset="0"/>
                <a:cs typeface="Arial" panose="020B0604020202020204" pitchFamily="34" charset="0"/>
              </a:rPr>
              <a:t>Disclaimer (GA art .17.3) must be added in any publication/output</a:t>
            </a:r>
          </a:p>
          <a:p>
            <a:endParaRPr lang="en-US" kern="0">
              <a:solidFill>
                <a:srgbClr val="004494"/>
              </a:solidFill>
              <a:latin typeface="Arial" panose="020B0604020202020204" pitchFamily="34" charset="0"/>
              <a:cs typeface="Arial" panose="020B0604020202020204" pitchFamily="34" charset="0"/>
            </a:endParaRPr>
          </a:p>
          <a:p>
            <a:pPr algn="just"/>
            <a:r>
              <a:rPr lang="en-US" sz="1600" i="1">
                <a:solidFill>
                  <a:srgbClr val="004494"/>
                </a:solidFill>
                <a:latin typeface="-apple-system"/>
              </a:rPr>
              <a:t>”</a:t>
            </a:r>
            <a:r>
              <a:rPr lang="en-US" sz="1600" i="1">
                <a:solidFill>
                  <a:srgbClr val="004494"/>
                </a:solidFill>
              </a:rPr>
              <a:t>Funded by the European Union. Views and opinions expressed are however those of the author(s) only and do not necessarily reflect those of the European Union or the Agency. Neither the European Union nor the granting authority can be held responsible for them.”</a:t>
            </a:r>
            <a:endParaRPr lang="en-US" sz="2000" kern="0">
              <a:solidFill>
                <a:srgbClr val="0044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84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189" y="431237"/>
            <a:ext cx="10156297" cy="2534532"/>
          </a:xfrm>
        </p:spPr>
        <p:txBody>
          <a:bodyPr/>
          <a:lstStyle/>
          <a:p>
            <a:br>
              <a:rPr lang="fr-BE" dirty="0"/>
            </a:br>
            <a:r>
              <a:rPr lang="fr-BE" dirty="0"/>
              <a:t>I. </a:t>
            </a:r>
            <a:r>
              <a:rPr lang="fr-BE" dirty="0">
                <a:solidFill>
                  <a:srgbClr val="004494"/>
                </a:solidFill>
              </a:rPr>
              <a:t>Monitoring and </a:t>
            </a:r>
            <a:r>
              <a:rPr lang="en-IE" dirty="0">
                <a:solidFill>
                  <a:srgbClr val="004494"/>
                </a:solidFill>
              </a:rPr>
              <a:t>Reporting</a:t>
            </a:r>
          </a:p>
        </p:txBody>
      </p:sp>
      <p:sp>
        <p:nvSpPr>
          <p:cNvPr id="3" name="Subtitle 2">
            <a:extLst>
              <a:ext uri="{FF2B5EF4-FFF2-40B4-BE49-F238E27FC236}">
                <a16:creationId xmlns:a16="http://schemas.microsoft.com/office/drawing/2014/main" id="{40F81165-6FB9-4B9C-B22C-0DFB6BC66E57}"/>
              </a:ext>
            </a:extLst>
          </p:cNvPr>
          <p:cNvSpPr>
            <a:spLocks noGrp="1"/>
          </p:cNvSpPr>
          <p:nvPr>
            <p:ph type="subTitle" idx="1"/>
          </p:nvPr>
        </p:nvSpPr>
        <p:spPr>
          <a:xfrm>
            <a:off x="1354667" y="3602038"/>
            <a:ext cx="9871819" cy="1655762"/>
          </a:xfrm>
        </p:spPr>
        <p:txBody>
          <a:bodyPr/>
          <a:lstStyle/>
          <a:p>
            <a:pPr marL="342900" indent="-342900">
              <a:buFont typeface="Wingdings" panose="05000000000000000000" pitchFamily="2" charset="2"/>
              <a:buChar char="q"/>
            </a:pPr>
            <a:r>
              <a:rPr lang="en-IE">
                <a:solidFill>
                  <a:srgbClr val="004494"/>
                </a:solidFill>
              </a:rPr>
              <a:t>Technical Reporting</a:t>
            </a:r>
          </a:p>
          <a:p>
            <a:pPr marL="342900" indent="-342900">
              <a:buFont typeface="Wingdings" panose="05000000000000000000" pitchFamily="2" charset="2"/>
              <a:buChar char="q"/>
            </a:pPr>
            <a:r>
              <a:rPr lang="en-IE">
                <a:solidFill>
                  <a:srgbClr val="004494"/>
                </a:solidFill>
              </a:rPr>
              <a:t>Financial Reporting</a:t>
            </a:r>
          </a:p>
          <a:p>
            <a:pPr marL="342900" indent="-342900">
              <a:buFont typeface="Wingdings" panose="05000000000000000000" pitchFamily="2" charset="2"/>
              <a:buChar char="q"/>
            </a:pPr>
            <a:r>
              <a:rPr lang="en-IE">
                <a:solidFill>
                  <a:srgbClr val="004494"/>
                </a:solidFill>
              </a:rPr>
              <a:t>Audits</a:t>
            </a:r>
          </a:p>
          <a:p>
            <a:pPr marL="342900" indent="-342900">
              <a:buFont typeface="Wingdings" panose="05000000000000000000" pitchFamily="2" charset="2"/>
              <a:buChar char="q"/>
            </a:pPr>
            <a:r>
              <a:rPr lang="en-IE">
                <a:solidFill>
                  <a:srgbClr val="004494"/>
                </a:solidFill>
              </a:rPr>
              <a:t>Amendments</a:t>
            </a:r>
          </a:p>
        </p:txBody>
      </p:sp>
    </p:spTree>
    <p:extLst>
      <p:ext uri="{BB962C8B-B14F-4D97-AF65-F5344CB8AC3E}">
        <p14:creationId xmlns:p14="http://schemas.microsoft.com/office/powerpoint/2010/main" val="2321332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0B861-888E-4126-8D51-45FCCA48D5A0}"/>
              </a:ext>
            </a:extLst>
          </p:cNvPr>
          <p:cNvSpPr>
            <a:spLocks noGrp="1"/>
          </p:cNvSpPr>
          <p:nvPr>
            <p:ph idx="1"/>
          </p:nvPr>
        </p:nvSpPr>
        <p:spPr>
          <a:xfrm>
            <a:off x="7419372" y="2136841"/>
            <a:ext cx="4151739" cy="3409586"/>
          </a:xfrm>
          <a:ln w="28575">
            <a:solidFill>
              <a:srgbClr val="FFC000"/>
            </a:solidFill>
            <a:prstDash val="sysDot"/>
          </a:ln>
        </p:spPr>
        <p:txBody>
          <a:bodyPr/>
          <a:lstStyle/>
          <a:p>
            <a:pPr marL="171450" indent="-171450"/>
            <a:r>
              <a:rPr lang="en-US" altLang="en-US" sz="1400">
                <a:solidFill>
                  <a:srgbClr val="004494"/>
                </a:solidFill>
                <a:latin typeface="Arial"/>
              </a:rPr>
              <a:t>P</a:t>
            </a:r>
            <a:r>
              <a:rPr kumimoji="0" lang="en-US" altLang="en-US" sz="1400" b="0" i="0" u="none" strike="noStrike" kern="1200" cap="none" spc="0" normalizeH="0" baseline="0" noProof="0">
                <a:ln>
                  <a:noFill/>
                </a:ln>
                <a:solidFill>
                  <a:srgbClr val="004494"/>
                </a:solidFill>
                <a:effectLst/>
                <a:uLnTx/>
                <a:uFillTx/>
                <a:latin typeface="Arial"/>
                <a:ea typeface="+mn-ea"/>
                <a:cs typeface="+mn-cs"/>
              </a:rPr>
              <a:t>art of the </a:t>
            </a:r>
            <a:r>
              <a:rPr kumimoji="0" lang="en-US" altLang="en-US" sz="1400" b="1" i="0" u="none" strike="noStrike" kern="1200" cap="none" spc="0" normalizeH="0" baseline="0" noProof="0">
                <a:ln>
                  <a:noFill/>
                </a:ln>
                <a:solidFill>
                  <a:srgbClr val="004494"/>
                </a:solidFill>
                <a:effectLst/>
                <a:uLnTx/>
                <a:uFillTx/>
                <a:latin typeface="Arial"/>
                <a:ea typeface="+mn-ea"/>
                <a:cs typeface="+mn-cs"/>
              </a:rPr>
              <a:t>Key Impact Pathway</a:t>
            </a:r>
            <a:r>
              <a:rPr kumimoji="0" lang="en-US" altLang="en-US" sz="1400" b="0" i="0" u="none" strike="noStrike" kern="1200" cap="none" spc="0" normalizeH="0" baseline="0" noProof="0">
                <a:ln>
                  <a:noFill/>
                </a:ln>
                <a:solidFill>
                  <a:srgbClr val="004494"/>
                </a:solidFill>
                <a:effectLst/>
                <a:uLnTx/>
                <a:uFillTx/>
                <a:latin typeface="Arial"/>
                <a:ea typeface="+mn-ea"/>
                <a:cs typeface="+mn-cs"/>
              </a:rPr>
              <a:t> to demonstrate the contribution to the impact on society</a:t>
            </a:r>
          </a:p>
          <a:p>
            <a:pPr marL="171450" indent="-171450">
              <a:buFont typeface="Arial" panose="020B0604020202020204" pitchFamily="34" charset="0"/>
              <a:buChar char="•"/>
            </a:pPr>
            <a:r>
              <a:rPr lang="en-US" sz="1400" b="1">
                <a:solidFill>
                  <a:srgbClr val="004494"/>
                </a:solidFill>
              </a:rPr>
              <a:t>Qualitative</a:t>
            </a:r>
            <a:r>
              <a:rPr lang="en-US" sz="1400">
                <a:solidFill>
                  <a:srgbClr val="004494"/>
                </a:solidFill>
              </a:rPr>
              <a:t> rather than quantitative approach on reporting communication, dissemination and exploitation activities</a:t>
            </a:r>
          </a:p>
          <a:p>
            <a:pPr marL="171450" indent="-171450">
              <a:buFont typeface="Arial" panose="020B0604020202020204" pitchFamily="34" charset="0"/>
              <a:buChar char="•"/>
            </a:pPr>
            <a:r>
              <a:rPr lang="en-US" sz="1400">
                <a:solidFill>
                  <a:srgbClr val="004494"/>
                </a:solidFill>
              </a:rPr>
              <a:t>Describing the activities, their </a:t>
            </a:r>
            <a:r>
              <a:rPr lang="en-US" sz="1400" b="1">
                <a:solidFill>
                  <a:srgbClr val="004494"/>
                </a:solidFill>
              </a:rPr>
              <a:t>purpose</a:t>
            </a:r>
            <a:r>
              <a:rPr lang="en-US" sz="1400">
                <a:solidFill>
                  <a:srgbClr val="004494"/>
                </a:solidFill>
              </a:rPr>
              <a:t>, the </a:t>
            </a:r>
            <a:r>
              <a:rPr lang="en-US" sz="1400" b="1">
                <a:solidFill>
                  <a:srgbClr val="004494"/>
                </a:solidFill>
              </a:rPr>
              <a:t>target audience </a:t>
            </a:r>
            <a:r>
              <a:rPr lang="en-US" sz="1400">
                <a:solidFill>
                  <a:srgbClr val="004494"/>
                </a:solidFill>
              </a:rPr>
              <a:t>and their </a:t>
            </a:r>
            <a:r>
              <a:rPr lang="en-US" sz="1400" b="1">
                <a:solidFill>
                  <a:srgbClr val="004494"/>
                </a:solidFill>
              </a:rPr>
              <a:t>status</a:t>
            </a:r>
            <a:r>
              <a:rPr lang="en-US" sz="1400">
                <a:solidFill>
                  <a:srgbClr val="004494"/>
                </a:solidFill>
              </a:rPr>
              <a:t> (pending, completed </a:t>
            </a:r>
            <a:r>
              <a:rPr lang="en-US" sz="1400" err="1">
                <a:solidFill>
                  <a:srgbClr val="004494"/>
                </a:solidFill>
              </a:rPr>
              <a:t>etc</a:t>
            </a:r>
            <a:r>
              <a:rPr lang="en-US" sz="1400">
                <a:solidFill>
                  <a:srgbClr val="004494"/>
                </a:solidFill>
              </a:rPr>
              <a:t>). </a:t>
            </a:r>
          </a:p>
          <a:p>
            <a:pPr marL="171450" indent="-171450">
              <a:buFont typeface="Arial" panose="020B0604020202020204" pitchFamily="34" charset="0"/>
              <a:buChar char="•"/>
            </a:pPr>
            <a:r>
              <a:rPr lang="en-US" sz="1400">
                <a:solidFill>
                  <a:srgbClr val="004494"/>
                </a:solidFill>
              </a:rPr>
              <a:t>List main communication, dissemination and exploitation activities; especially the ones for which costs are charged to the project </a:t>
            </a:r>
          </a:p>
        </p:txBody>
      </p:sp>
      <p:sp>
        <p:nvSpPr>
          <p:cNvPr id="3" name="Title 2">
            <a:extLst>
              <a:ext uri="{FF2B5EF4-FFF2-40B4-BE49-F238E27FC236}">
                <a16:creationId xmlns:a16="http://schemas.microsoft.com/office/drawing/2014/main" id="{EA7ED92E-C66F-4E88-B3D9-1FACF9219E5A}"/>
              </a:ext>
            </a:extLst>
          </p:cNvPr>
          <p:cNvSpPr>
            <a:spLocks noGrp="1"/>
          </p:cNvSpPr>
          <p:nvPr>
            <p:ph type="title"/>
          </p:nvPr>
        </p:nvSpPr>
        <p:spPr>
          <a:xfrm>
            <a:off x="1021276" y="122749"/>
            <a:ext cx="10515600" cy="1140172"/>
          </a:xfrm>
        </p:spPr>
        <p:txBody>
          <a:bodyPr/>
          <a:lstStyle/>
          <a:p>
            <a:r>
              <a:rPr lang="en-IE" dirty="0"/>
              <a:t>Reporting on communication, </a:t>
            </a:r>
            <a:br>
              <a:rPr lang="en-IE" dirty="0"/>
            </a:br>
            <a:r>
              <a:rPr lang="en-IE" dirty="0"/>
              <a:t>dissemination and exploitation</a:t>
            </a:r>
          </a:p>
        </p:txBody>
      </p:sp>
      <p:grpSp>
        <p:nvGrpSpPr>
          <p:cNvPr id="13" name="Group 12">
            <a:extLst>
              <a:ext uri="{FF2B5EF4-FFF2-40B4-BE49-F238E27FC236}">
                <a16:creationId xmlns:a16="http://schemas.microsoft.com/office/drawing/2014/main" id="{52D3F910-5287-4617-ABD7-C54FDBC20208}"/>
              </a:ext>
            </a:extLst>
          </p:cNvPr>
          <p:cNvGrpSpPr/>
          <p:nvPr/>
        </p:nvGrpSpPr>
        <p:grpSpPr>
          <a:xfrm>
            <a:off x="11104876" y="172084"/>
            <a:ext cx="864000" cy="864000"/>
            <a:chOff x="8939436" y="4807760"/>
            <a:chExt cx="864000" cy="864000"/>
          </a:xfrm>
        </p:grpSpPr>
        <p:sp>
          <p:nvSpPr>
            <p:cNvPr id="14" name="Oval 13">
              <a:extLst>
                <a:ext uri="{FF2B5EF4-FFF2-40B4-BE49-F238E27FC236}">
                  <a16:creationId xmlns:a16="http://schemas.microsoft.com/office/drawing/2014/main" id="{6CA5E8B9-7FB3-4592-82AF-9B3A1C917523}"/>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870F76CA-D499-4387-8ABF-E480F38A61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pic>
        <p:nvPicPr>
          <p:cNvPr id="16" name="Picture 15">
            <a:extLst>
              <a:ext uri="{FF2B5EF4-FFF2-40B4-BE49-F238E27FC236}">
                <a16:creationId xmlns:a16="http://schemas.microsoft.com/office/drawing/2014/main" id="{000F4E42-8862-F8C8-D34F-1EE5A247A965}"/>
              </a:ext>
            </a:extLst>
          </p:cNvPr>
          <p:cNvPicPr>
            <a:picLocks noChangeAspect="1"/>
          </p:cNvPicPr>
          <p:nvPr/>
        </p:nvPicPr>
        <p:blipFill>
          <a:blip r:embed="rId4"/>
          <a:stretch>
            <a:fillRect/>
          </a:stretch>
        </p:blipFill>
        <p:spPr>
          <a:xfrm>
            <a:off x="789438" y="1797141"/>
            <a:ext cx="6390223" cy="3051251"/>
          </a:xfrm>
          <a:prstGeom prst="rect">
            <a:avLst/>
          </a:prstGeom>
        </p:spPr>
      </p:pic>
      <p:pic>
        <p:nvPicPr>
          <p:cNvPr id="18" name="Picture 17">
            <a:extLst>
              <a:ext uri="{FF2B5EF4-FFF2-40B4-BE49-F238E27FC236}">
                <a16:creationId xmlns:a16="http://schemas.microsoft.com/office/drawing/2014/main" id="{F9A39EA1-48FA-A2C8-EEAF-49614274ACED}"/>
              </a:ext>
            </a:extLst>
          </p:cNvPr>
          <p:cNvPicPr>
            <a:picLocks noChangeAspect="1"/>
          </p:cNvPicPr>
          <p:nvPr/>
        </p:nvPicPr>
        <p:blipFill>
          <a:blip r:embed="rId5"/>
          <a:stretch>
            <a:fillRect/>
          </a:stretch>
        </p:blipFill>
        <p:spPr>
          <a:xfrm>
            <a:off x="1615281" y="3429000"/>
            <a:ext cx="5684236" cy="2611929"/>
          </a:xfrm>
          <a:prstGeom prst="rect">
            <a:avLst/>
          </a:prstGeom>
        </p:spPr>
      </p:pic>
      <p:sp>
        <p:nvSpPr>
          <p:cNvPr id="19" name="Rectangle: Rounded Corners 18">
            <a:extLst>
              <a:ext uri="{FF2B5EF4-FFF2-40B4-BE49-F238E27FC236}">
                <a16:creationId xmlns:a16="http://schemas.microsoft.com/office/drawing/2014/main" id="{57FFD9D4-DB50-BD37-C51B-AA444019DCA0}"/>
              </a:ext>
            </a:extLst>
          </p:cNvPr>
          <p:cNvSpPr/>
          <p:nvPr/>
        </p:nvSpPr>
        <p:spPr>
          <a:xfrm>
            <a:off x="789438" y="1960913"/>
            <a:ext cx="825843" cy="3518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20" name="Rectangle: Rounded Corners 19">
            <a:extLst>
              <a:ext uri="{FF2B5EF4-FFF2-40B4-BE49-F238E27FC236}">
                <a16:creationId xmlns:a16="http://schemas.microsoft.com/office/drawing/2014/main" id="{01210A66-41E8-0668-2E7A-52690B0A9C47}"/>
              </a:ext>
            </a:extLst>
          </p:cNvPr>
          <p:cNvSpPr/>
          <p:nvPr/>
        </p:nvSpPr>
        <p:spPr>
          <a:xfrm>
            <a:off x="1620269" y="3600491"/>
            <a:ext cx="856231" cy="3441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20906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66D2-546D-960C-CC8C-FD38D8351D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498F86-D9B6-C802-8A64-F2B1C993C21F}"/>
              </a:ext>
            </a:extLst>
          </p:cNvPr>
          <p:cNvSpPr>
            <a:spLocks noGrp="1"/>
          </p:cNvSpPr>
          <p:nvPr>
            <p:ph type="title"/>
          </p:nvPr>
        </p:nvSpPr>
        <p:spPr>
          <a:xfrm>
            <a:off x="1064412" y="264395"/>
            <a:ext cx="10515600" cy="782357"/>
          </a:xfrm>
        </p:spPr>
        <p:txBody>
          <a:bodyPr/>
          <a:lstStyle/>
          <a:p>
            <a:r>
              <a:rPr lang="fr-BE" dirty="0"/>
              <a:t>IPR and Background</a:t>
            </a:r>
            <a:endParaRPr lang="fr-BE" dirty="0">
              <a:cs typeface="Arial"/>
            </a:endParaRPr>
          </a:p>
        </p:txBody>
      </p:sp>
      <p:grpSp>
        <p:nvGrpSpPr>
          <p:cNvPr id="7" name="Group 6">
            <a:extLst>
              <a:ext uri="{FF2B5EF4-FFF2-40B4-BE49-F238E27FC236}">
                <a16:creationId xmlns:a16="http://schemas.microsoft.com/office/drawing/2014/main" id="{A3DBF1C7-54C8-2B65-221E-ECB8D1076C9F}"/>
              </a:ext>
            </a:extLst>
          </p:cNvPr>
          <p:cNvGrpSpPr/>
          <p:nvPr/>
        </p:nvGrpSpPr>
        <p:grpSpPr>
          <a:xfrm>
            <a:off x="11016152" y="264395"/>
            <a:ext cx="864000" cy="864000"/>
            <a:chOff x="8939436" y="4807760"/>
            <a:chExt cx="864000" cy="864000"/>
          </a:xfrm>
        </p:grpSpPr>
        <p:sp>
          <p:nvSpPr>
            <p:cNvPr id="8" name="Oval 7">
              <a:extLst>
                <a:ext uri="{FF2B5EF4-FFF2-40B4-BE49-F238E27FC236}">
                  <a16:creationId xmlns:a16="http://schemas.microsoft.com/office/drawing/2014/main" id="{E71A192C-DEFD-7991-E52E-6A0831E12840}"/>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74144BB9-D2F6-BAC0-6FBA-7917F6BD6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5" name="Rectangle: Rounded Corners 4">
            <a:extLst>
              <a:ext uri="{FF2B5EF4-FFF2-40B4-BE49-F238E27FC236}">
                <a16:creationId xmlns:a16="http://schemas.microsoft.com/office/drawing/2014/main" id="{5E428C77-7F5A-CF96-020A-4580BBB82162}"/>
              </a:ext>
            </a:extLst>
          </p:cNvPr>
          <p:cNvSpPr/>
          <p:nvPr/>
        </p:nvSpPr>
        <p:spPr>
          <a:xfrm>
            <a:off x="1064412" y="1705969"/>
            <a:ext cx="9951740" cy="4124559"/>
          </a:xfrm>
          <a:prstGeom prst="roundRect">
            <a:avLst/>
          </a:prstGeom>
          <a:solidFill>
            <a:srgbClr val="024B9C"/>
          </a:solidFill>
          <a:ln w="12700">
            <a:solidFill>
              <a:srgbClr val="024EA2"/>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 lvl="1"/>
            <a:r>
              <a:rPr lang="en-US" sz="2200" b="1">
                <a:solidFill>
                  <a:srgbClr val="FFC000"/>
                </a:solidFill>
                <a:cs typeface="Arial"/>
              </a:rPr>
              <a:t>Background</a:t>
            </a:r>
            <a:r>
              <a:rPr lang="en-US" sz="2200">
                <a:solidFill>
                  <a:srgbClr val="FFC000"/>
                </a:solidFill>
                <a:cs typeface="Arial"/>
              </a:rPr>
              <a:t>: any tangible or intangible input — from data to know-how, information or rights — that exists before the grant is signed and that is needed to implement the action or to exploit its results (e.g. database rights, patents, prototypes, cell lines, etc.). </a:t>
            </a:r>
            <a:endParaRPr lang="en-US" sz="2200">
              <a:cs typeface="Arial"/>
            </a:endParaRPr>
          </a:p>
          <a:p>
            <a:pPr marL="742950" lvl="1" indent="-285750">
              <a:buFont typeface="Wingdings"/>
              <a:buChar char="Ø"/>
            </a:pPr>
            <a:endParaRPr lang="en-US" sz="2200">
              <a:solidFill>
                <a:srgbClr val="FFFFFF"/>
              </a:solidFill>
              <a:cs typeface="Arial"/>
            </a:endParaRPr>
          </a:p>
          <a:p>
            <a:pPr marL="800100" lvl="1" indent="-342900">
              <a:buFont typeface="Wingdings"/>
              <a:buChar char="Ø"/>
            </a:pPr>
            <a:r>
              <a:rPr lang="en-US" sz="2200">
                <a:solidFill>
                  <a:schemeClr val="bg1"/>
                </a:solidFill>
                <a:cs typeface="Arial"/>
              </a:rPr>
              <a:t>Participants must give each other mutual access to the background that is necessary for the project implementation</a:t>
            </a:r>
          </a:p>
          <a:p>
            <a:pPr lvl="1"/>
            <a:endParaRPr lang="en-US" sz="2200">
              <a:solidFill>
                <a:schemeClr val="bg1"/>
              </a:solidFill>
              <a:cs typeface="Arial"/>
            </a:endParaRPr>
          </a:p>
          <a:p>
            <a:pPr marL="800100" lvl="1" indent="-342900">
              <a:buFont typeface="Wingdings"/>
              <a:buChar char="Ø"/>
            </a:pPr>
            <a:r>
              <a:rPr lang="en-US" sz="2200">
                <a:solidFill>
                  <a:schemeClr val="bg1"/>
                </a:solidFill>
                <a:cs typeface="Arial"/>
              </a:rPr>
              <a:t>Beneficiaries are advised to agree in writing on background before the grant is signed, to ensure that they have access rights to what is needed for implementing the action, including exploiting its results.</a:t>
            </a:r>
          </a:p>
        </p:txBody>
      </p:sp>
    </p:spTree>
    <p:extLst>
      <p:ext uri="{BB962C8B-B14F-4D97-AF65-F5344CB8AC3E}">
        <p14:creationId xmlns:p14="http://schemas.microsoft.com/office/powerpoint/2010/main" val="485670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AB333-DE7B-EB76-1D32-063D09C69A5C}"/>
              </a:ext>
            </a:extLst>
          </p:cNvPr>
          <p:cNvPicPr>
            <a:picLocks noChangeAspect="1"/>
          </p:cNvPicPr>
          <p:nvPr/>
        </p:nvPicPr>
        <p:blipFill>
          <a:blip r:embed="rId3"/>
          <a:stretch>
            <a:fillRect/>
          </a:stretch>
        </p:blipFill>
        <p:spPr>
          <a:xfrm>
            <a:off x="1236940" y="1905182"/>
            <a:ext cx="6677320" cy="3047635"/>
          </a:xfrm>
          <a:prstGeom prst="rect">
            <a:avLst/>
          </a:prstGeom>
        </p:spPr>
      </p:pic>
      <p:sp>
        <p:nvSpPr>
          <p:cNvPr id="3" name="Title 2">
            <a:extLst>
              <a:ext uri="{FF2B5EF4-FFF2-40B4-BE49-F238E27FC236}">
                <a16:creationId xmlns:a16="http://schemas.microsoft.com/office/drawing/2014/main" id="{EA7ED92E-C66F-4E88-B3D9-1FACF9219E5A}"/>
              </a:ext>
            </a:extLst>
          </p:cNvPr>
          <p:cNvSpPr>
            <a:spLocks noGrp="1"/>
          </p:cNvSpPr>
          <p:nvPr>
            <p:ph type="title"/>
          </p:nvPr>
        </p:nvSpPr>
        <p:spPr>
          <a:xfrm>
            <a:off x="1054060" y="225171"/>
            <a:ext cx="10515600" cy="782357"/>
          </a:xfrm>
        </p:spPr>
        <p:txBody>
          <a:bodyPr/>
          <a:lstStyle/>
          <a:p>
            <a:r>
              <a:rPr lang="fr-BE" dirty="0"/>
              <a:t>‘</a:t>
            </a:r>
            <a:r>
              <a:rPr lang="en-IE" dirty="0"/>
              <a:t>Intellectual Property Rights</a:t>
            </a:r>
            <a:r>
              <a:rPr lang="fr-BE" dirty="0"/>
              <a:t>’ (IPR) tab</a:t>
            </a:r>
            <a:endParaRPr lang="en-IE" dirty="0"/>
          </a:p>
        </p:txBody>
      </p:sp>
      <p:sp>
        <p:nvSpPr>
          <p:cNvPr id="2" name="Text Placeholder 1">
            <a:extLst>
              <a:ext uri="{FF2B5EF4-FFF2-40B4-BE49-F238E27FC236}">
                <a16:creationId xmlns:a16="http://schemas.microsoft.com/office/drawing/2014/main" id="{3D10B861-888E-4126-8D51-45FCCA48D5A0}"/>
              </a:ext>
            </a:extLst>
          </p:cNvPr>
          <p:cNvSpPr>
            <a:spLocks noGrp="1"/>
          </p:cNvSpPr>
          <p:nvPr>
            <p:ph type="body" sz="quarter" idx="4294967295"/>
          </p:nvPr>
        </p:nvSpPr>
        <p:spPr>
          <a:xfrm>
            <a:off x="8299048" y="3275635"/>
            <a:ext cx="3470042" cy="1018573"/>
          </a:xfrm>
          <a:ln w="28575">
            <a:solidFill>
              <a:srgbClr val="FFC000"/>
            </a:solidFill>
            <a:prstDash val="sysDot"/>
          </a:ln>
        </p:spPr>
        <p:txBody>
          <a:bodyPr vert="horz" lIns="91440" tIns="45720" rIns="91440" bIns="45720" rtlCol="0" anchor="t">
            <a:noAutofit/>
          </a:bodyPr>
          <a:lstStyle/>
          <a:p>
            <a:pPr marL="0" indent="0">
              <a:buNone/>
            </a:pPr>
            <a:r>
              <a:rPr lang="en-US" sz="1600">
                <a:solidFill>
                  <a:srgbClr val="004494"/>
                </a:solidFill>
              </a:rPr>
              <a:t>For European Patent Office, data are automatically fetched by encoding the reference</a:t>
            </a:r>
          </a:p>
        </p:txBody>
      </p:sp>
      <p:pic>
        <p:nvPicPr>
          <p:cNvPr id="14" name="Picture 13">
            <a:extLst>
              <a:ext uri="{FF2B5EF4-FFF2-40B4-BE49-F238E27FC236}">
                <a16:creationId xmlns:a16="http://schemas.microsoft.com/office/drawing/2014/main" id="{48695D4E-B67B-402E-B2B6-0A3F75DC95CC}"/>
              </a:ext>
            </a:extLst>
          </p:cNvPr>
          <p:cNvPicPr>
            <a:picLocks noChangeAspect="1"/>
          </p:cNvPicPr>
          <p:nvPr/>
        </p:nvPicPr>
        <p:blipFill>
          <a:blip r:embed="rId4"/>
          <a:stretch>
            <a:fillRect/>
          </a:stretch>
        </p:blipFill>
        <p:spPr>
          <a:xfrm>
            <a:off x="2116570" y="3666868"/>
            <a:ext cx="4918059" cy="2047830"/>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42B6C513-BEB3-4345-804F-F31E34BB75C8}"/>
              </a:ext>
            </a:extLst>
          </p:cNvPr>
          <p:cNvGrpSpPr/>
          <p:nvPr/>
        </p:nvGrpSpPr>
        <p:grpSpPr>
          <a:xfrm>
            <a:off x="10955060" y="216642"/>
            <a:ext cx="864000" cy="864000"/>
            <a:chOff x="8939436" y="4807760"/>
            <a:chExt cx="864000" cy="864000"/>
          </a:xfrm>
        </p:grpSpPr>
        <p:sp>
          <p:nvSpPr>
            <p:cNvPr id="8" name="Oval 7">
              <a:extLst>
                <a:ext uri="{FF2B5EF4-FFF2-40B4-BE49-F238E27FC236}">
                  <a16:creationId xmlns:a16="http://schemas.microsoft.com/office/drawing/2014/main" id="{7B38248D-CBBE-45D5-B2B7-4660FA07726D}"/>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0ECB72F0-BF8E-4CD3-B225-D07FEBD97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11" name="Rectangle: Rounded Corners 10">
            <a:extLst>
              <a:ext uri="{FF2B5EF4-FFF2-40B4-BE49-F238E27FC236}">
                <a16:creationId xmlns:a16="http://schemas.microsoft.com/office/drawing/2014/main" id="{5A38006A-A864-59ED-44ED-05A9F820E3BB}"/>
              </a:ext>
            </a:extLst>
          </p:cNvPr>
          <p:cNvSpPr/>
          <p:nvPr/>
        </p:nvSpPr>
        <p:spPr>
          <a:xfrm>
            <a:off x="1236940" y="2105025"/>
            <a:ext cx="953810" cy="388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2385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AB25BC-74C1-4C64-9AFD-8A8D1A59AA8D}"/>
              </a:ext>
            </a:extLst>
          </p:cNvPr>
          <p:cNvSpPr>
            <a:spLocks noGrp="1"/>
          </p:cNvSpPr>
          <p:nvPr>
            <p:ph type="title"/>
          </p:nvPr>
        </p:nvSpPr>
        <p:spPr>
          <a:xfrm>
            <a:off x="970722" y="180429"/>
            <a:ext cx="10515600" cy="643467"/>
          </a:xfrm>
        </p:spPr>
        <p:txBody>
          <a:bodyPr/>
          <a:lstStyle/>
          <a:p>
            <a:r>
              <a:rPr lang="en-GB" dirty="0"/>
              <a:t>Reporting on project results</a:t>
            </a:r>
          </a:p>
        </p:txBody>
      </p:sp>
      <p:sp>
        <p:nvSpPr>
          <p:cNvPr id="2" name="Text Placeholder 1">
            <a:extLst>
              <a:ext uri="{FF2B5EF4-FFF2-40B4-BE49-F238E27FC236}">
                <a16:creationId xmlns:a16="http://schemas.microsoft.com/office/drawing/2014/main" id="{CE96B2F9-9B3C-4AC4-A254-F25842A43436}"/>
              </a:ext>
            </a:extLst>
          </p:cNvPr>
          <p:cNvSpPr>
            <a:spLocks noGrp="1"/>
          </p:cNvSpPr>
          <p:nvPr>
            <p:ph type="body" sz="quarter" idx="4294967295"/>
          </p:nvPr>
        </p:nvSpPr>
        <p:spPr>
          <a:xfrm>
            <a:off x="970722" y="1467671"/>
            <a:ext cx="4044950" cy="4720128"/>
          </a:xfrm>
          <a:ln w="28575">
            <a:solidFill>
              <a:srgbClr val="FFC000"/>
            </a:solidFill>
            <a:prstDash val="sysDot"/>
          </a:ln>
        </p:spPr>
        <p:txBody>
          <a:bodyPr/>
          <a:lstStyle/>
          <a:p>
            <a:r>
              <a:rPr lang="en-GB" sz="1600" b="1">
                <a:solidFill>
                  <a:srgbClr val="FFC000"/>
                </a:solidFill>
              </a:rPr>
              <a:t>Obligation </a:t>
            </a:r>
            <a:r>
              <a:rPr lang="en-GB" sz="1400">
                <a:solidFill>
                  <a:srgbClr val="004494"/>
                </a:solidFill>
              </a:rPr>
              <a:t>to report on project </a:t>
            </a:r>
            <a:r>
              <a:rPr lang="en-GB" sz="1400" b="1">
                <a:solidFill>
                  <a:srgbClr val="004494"/>
                </a:solidFill>
              </a:rPr>
              <a:t>Results </a:t>
            </a:r>
            <a:r>
              <a:rPr lang="en-GB" sz="1400">
                <a:solidFill>
                  <a:srgbClr val="004494"/>
                </a:solidFill>
              </a:rPr>
              <a:t>(</a:t>
            </a:r>
            <a:r>
              <a:rPr lang="en-US" sz="1400">
                <a:solidFill>
                  <a:srgbClr val="004494"/>
                </a:solidFill>
              </a:rPr>
              <a:t>content focused)</a:t>
            </a:r>
          </a:p>
          <a:p>
            <a:pPr marL="285750" indent="-285750">
              <a:buFont typeface="Arial" panose="020B0604020202020204" pitchFamily="34" charset="0"/>
              <a:buChar char="•"/>
            </a:pPr>
            <a:r>
              <a:rPr lang="en-US" sz="1400">
                <a:solidFill>
                  <a:srgbClr val="004494"/>
                </a:solidFill>
              </a:rPr>
              <a:t>Name and type of the results + if they are Key Exploitable Results (KER) + audience or target group, steps undertaken towards exploitation and market maturity..</a:t>
            </a:r>
            <a:endParaRPr lang="en-GB" sz="1400">
              <a:solidFill>
                <a:srgbClr val="004494"/>
              </a:solidFill>
            </a:endParaRPr>
          </a:p>
          <a:p>
            <a:pPr marL="285750" indent="-285750">
              <a:buFont typeface="Arial" panose="020B0604020202020204" pitchFamily="34" charset="0"/>
              <a:buChar char="•"/>
            </a:pPr>
            <a:r>
              <a:rPr lang="en-GB" sz="1400">
                <a:solidFill>
                  <a:srgbClr val="004494"/>
                </a:solidFill>
              </a:rPr>
              <a:t>For </a:t>
            </a:r>
            <a:r>
              <a:rPr lang="en-GB" sz="1400" b="1">
                <a:solidFill>
                  <a:srgbClr val="004494"/>
                </a:solidFill>
              </a:rPr>
              <a:t>Key Exploitable Results: </a:t>
            </a:r>
            <a:r>
              <a:rPr lang="en-GB" sz="1400">
                <a:solidFill>
                  <a:srgbClr val="004494"/>
                </a:solidFill>
              </a:rPr>
              <a:t>use of </a:t>
            </a:r>
            <a:r>
              <a:rPr lang="en-GB" sz="1400" b="1">
                <a:solidFill>
                  <a:srgbClr val="004494"/>
                </a:solidFill>
              </a:rPr>
              <a:t>Horizon Results Platform</a:t>
            </a:r>
            <a:r>
              <a:rPr lang="en-GB" sz="1400">
                <a:solidFill>
                  <a:srgbClr val="004494"/>
                </a:solidFill>
              </a:rPr>
              <a:t> is mandatory in cases the beneficiary has not been able to exploit them within a year after the end of project (obligation may be waived –if justified- by granting authority upon request of beneficiary) </a:t>
            </a:r>
          </a:p>
          <a:p>
            <a:pPr marL="285750" indent="-285750">
              <a:buFont typeface="Arial" panose="020B0604020202020204" pitchFamily="34" charset="0"/>
              <a:buChar char="•"/>
            </a:pPr>
            <a:r>
              <a:rPr lang="en-GB" sz="1400">
                <a:solidFill>
                  <a:srgbClr val="004494"/>
                </a:solidFill>
              </a:rPr>
              <a:t>Elements of the </a:t>
            </a:r>
            <a:r>
              <a:rPr lang="en-GB" sz="1400" b="1">
                <a:solidFill>
                  <a:srgbClr val="004494"/>
                </a:solidFill>
              </a:rPr>
              <a:t>Results Ownership List </a:t>
            </a:r>
            <a:r>
              <a:rPr lang="en-GB" sz="1400">
                <a:solidFill>
                  <a:srgbClr val="004494"/>
                </a:solidFill>
              </a:rPr>
              <a:t>(ROL) (Art. 2(18) and 34 of the Horizon Europe Regulation - ‘Beneficiaries shall own the results they generate’ during a project etc.). </a:t>
            </a:r>
            <a:r>
              <a:rPr lang="en-GB" sz="1400" b="1">
                <a:solidFill>
                  <a:srgbClr val="004494"/>
                </a:solidFill>
              </a:rPr>
              <a:t>Mandatory</a:t>
            </a:r>
            <a:r>
              <a:rPr lang="en-GB" sz="1400">
                <a:solidFill>
                  <a:srgbClr val="004494"/>
                </a:solidFill>
              </a:rPr>
              <a:t> with the last periodic report</a:t>
            </a:r>
            <a:r>
              <a:rPr lang="en-GB" sz="1400"/>
              <a:t>.</a:t>
            </a:r>
          </a:p>
        </p:txBody>
      </p:sp>
      <p:pic>
        <p:nvPicPr>
          <p:cNvPr id="1026" name="Picture 2">
            <a:extLst>
              <a:ext uri="{FF2B5EF4-FFF2-40B4-BE49-F238E27FC236}">
                <a16:creationId xmlns:a16="http://schemas.microsoft.com/office/drawing/2014/main" id="{4E165AEB-6351-13BF-8451-5383FCF893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526" y="925689"/>
            <a:ext cx="6254900" cy="2958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AA3E4F-51BB-B64A-64B2-28F217DE3F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025" y="2951703"/>
            <a:ext cx="6417618" cy="31436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4C782A2-8DAD-87F8-96F5-02F3619415B4}"/>
              </a:ext>
            </a:extLst>
          </p:cNvPr>
          <p:cNvSpPr/>
          <p:nvPr/>
        </p:nvSpPr>
        <p:spPr>
          <a:xfrm>
            <a:off x="5142190" y="1193436"/>
            <a:ext cx="953810" cy="3757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663A290C-A6F2-0165-10ED-87C626C5B432}"/>
              </a:ext>
            </a:extLst>
          </p:cNvPr>
          <p:cNvSpPr/>
          <p:nvPr/>
        </p:nvSpPr>
        <p:spPr>
          <a:xfrm>
            <a:off x="5534025" y="3219451"/>
            <a:ext cx="847725" cy="3757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45557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66A14F-1DFF-4264-8387-0295FDD55FDF}"/>
              </a:ext>
            </a:extLst>
          </p:cNvPr>
          <p:cNvSpPr>
            <a:spLocks noGrp="1"/>
          </p:cNvSpPr>
          <p:nvPr>
            <p:ph type="title"/>
          </p:nvPr>
        </p:nvSpPr>
        <p:spPr>
          <a:xfrm>
            <a:off x="970721" y="274320"/>
            <a:ext cx="10515600" cy="631964"/>
          </a:xfrm>
        </p:spPr>
        <p:txBody>
          <a:bodyPr/>
          <a:lstStyle/>
          <a:p>
            <a:r>
              <a:rPr lang="en-GB" dirty="0"/>
              <a:t>‘Results’</a:t>
            </a:r>
            <a:r>
              <a:rPr lang="en-GB" i="1" dirty="0"/>
              <a:t> </a:t>
            </a:r>
            <a:r>
              <a:rPr lang="en-GB" dirty="0"/>
              <a:t>and ‘Other results’ </a:t>
            </a:r>
            <a:r>
              <a:rPr lang="en-GB" i="1" dirty="0"/>
              <a:t>tab</a:t>
            </a:r>
            <a:endParaRPr lang="en-GB" dirty="0"/>
          </a:p>
        </p:txBody>
      </p:sp>
      <p:sp>
        <p:nvSpPr>
          <p:cNvPr id="2" name="Text Placeholder 1">
            <a:extLst>
              <a:ext uri="{FF2B5EF4-FFF2-40B4-BE49-F238E27FC236}">
                <a16:creationId xmlns:a16="http://schemas.microsoft.com/office/drawing/2014/main" id="{6A169A7D-7506-4D23-BCCE-5852CCF8A649}"/>
              </a:ext>
            </a:extLst>
          </p:cNvPr>
          <p:cNvSpPr>
            <a:spLocks noGrp="1"/>
          </p:cNvSpPr>
          <p:nvPr>
            <p:ph type="body" sz="quarter" idx="4294967295"/>
          </p:nvPr>
        </p:nvSpPr>
        <p:spPr>
          <a:xfrm>
            <a:off x="970721" y="1526470"/>
            <a:ext cx="3522961" cy="4146550"/>
          </a:xfrm>
        </p:spPr>
        <p:txBody>
          <a:bodyPr/>
          <a:lstStyle/>
          <a:p>
            <a:pPr marL="0" indent="0" algn="just">
              <a:buNone/>
            </a:pPr>
            <a:r>
              <a:rPr lang="en-GB" sz="1600" dirty="0">
                <a:solidFill>
                  <a:srgbClr val="004494"/>
                </a:solidFill>
              </a:rPr>
              <a:t>The </a:t>
            </a:r>
            <a:r>
              <a:rPr lang="en-GB" sz="1600" b="1" dirty="0">
                <a:solidFill>
                  <a:srgbClr val="004494"/>
                </a:solidFill>
              </a:rPr>
              <a:t>Results table </a:t>
            </a:r>
            <a:r>
              <a:rPr lang="en-GB" sz="1600" dirty="0">
                <a:solidFill>
                  <a:srgbClr val="004494"/>
                </a:solidFill>
              </a:rPr>
              <a:t>is the place where participants report on their results, focused on their content, for example </a:t>
            </a:r>
            <a:r>
              <a:rPr lang="en-GB" sz="1600" b="1" dirty="0">
                <a:solidFill>
                  <a:srgbClr val="004494"/>
                </a:solidFill>
              </a:rPr>
              <a:t>discoveries and theories, products, services, methods </a:t>
            </a:r>
            <a:r>
              <a:rPr lang="en-GB" sz="1600" dirty="0">
                <a:solidFill>
                  <a:srgbClr val="004494"/>
                </a:solidFill>
              </a:rPr>
              <a:t>etc. </a:t>
            </a:r>
          </a:p>
          <a:p>
            <a:pPr marL="0" indent="0" algn="just">
              <a:buNone/>
            </a:pPr>
            <a:r>
              <a:rPr lang="en-GB" sz="1600" dirty="0">
                <a:solidFill>
                  <a:srgbClr val="004494"/>
                </a:solidFill>
              </a:rPr>
              <a:t>These results may also produce publications, intellectual property rights, datasets, software, algorithms, protocols etc. that are encoded in separate tables, i.e. Publications, Datasets, IPR, Standards, </a:t>
            </a:r>
            <a:r>
              <a:rPr lang="en-GB" sz="1600" b="1" dirty="0">
                <a:solidFill>
                  <a:srgbClr val="004494"/>
                </a:solidFill>
              </a:rPr>
              <a:t>Other results </a:t>
            </a:r>
            <a:r>
              <a:rPr lang="en-GB" sz="1600" dirty="0">
                <a:solidFill>
                  <a:srgbClr val="004494"/>
                </a:solidFill>
              </a:rPr>
              <a:t>(for </a:t>
            </a:r>
            <a:r>
              <a:rPr lang="en-GB" sz="1600" b="1" dirty="0">
                <a:solidFill>
                  <a:srgbClr val="004494"/>
                </a:solidFill>
              </a:rPr>
              <a:t>Software, Workflows, Prototypes, Protocols</a:t>
            </a:r>
            <a:r>
              <a:rPr lang="en-GB" sz="1600" dirty="0">
                <a:solidFill>
                  <a:srgbClr val="004494"/>
                </a:solidFill>
              </a:rPr>
              <a:t>), which are part of the ‘open science artefacts’, if relevant</a:t>
            </a:r>
            <a:r>
              <a:rPr lang="en-GB" sz="1600" dirty="0"/>
              <a:t>.</a:t>
            </a:r>
          </a:p>
          <a:p>
            <a:endParaRPr lang="en-GB" sz="1400" dirty="0"/>
          </a:p>
        </p:txBody>
      </p:sp>
      <p:sp>
        <p:nvSpPr>
          <p:cNvPr id="4" name="Text Placeholder 1">
            <a:extLst>
              <a:ext uri="{FF2B5EF4-FFF2-40B4-BE49-F238E27FC236}">
                <a16:creationId xmlns:a16="http://schemas.microsoft.com/office/drawing/2014/main" id="{7DCEAA47-F4FB-4B91-9303-04006285FCA5}"/>
              </a:ext>
            </a:extLst>
          </p:cNvPr>
          <p:cNvSpPr txBox="1">
            <a:spLocks/>
          </p:cNvSpPr>
          <p:nvPr/>
        </p:nvSpPr>
        <p:spPr>
          <a:xfrm>
            <a:off x="4811510" y="1119644"/>
            <a:ext cx="6821078" cy="4919678"/>
          </a:xfrm>
          <a:prstGeom prst="rect">
            <a:avLst/>
          </a:prstGeom>
          <a:ln w="28575">
            <a:solidFill>
              <a:schemeClr val="accent4"/>
            </a:solidFill>
            <a:prstDash val="sysDot"/>
          </a:ln>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04494"/>
              </a:buClr>
              <a:buSzTx/>
              <a:buFont typeface="Arial" panose="020B0604020202020204" pitchFamily="34" charset="0"/>
              <a:buNone/>
              <a:tabLst/>
              <a:defRPr/>
            </a:pPr>
            <a:r>
              <a:rPr kumimoji="0" lang="en-GB" sz="1400" b="1" i="0" u="none" strike="noStrike" kern="1200" cap="none" spc="0" normalizeH="0" baseline="0" noProof="0">
                <a:ln>
                  <a:noFill/>
                </a:ln>
                <a:solidFill>
                  <a:srgbClr val="004494"/>
                </a:solidFill>
                <a:effectLst/>
                <a:uLnTx/>
                <a:uFillTx/>
                <a:latin typeface="Arial"/>
                <a:ea typeface="+mn-ea"/>
                <a:cs typeface="+mn-cs"/>
              </a:rPr>
              <a:t>Examples:</a:t>
            </a:r>
          </a:p>
          <a:p>
            <a:pPr marL="342900" marR="0" lvl="0" indent="-342900" algn="l" defTabSz="914400" rtl="0" eaLnBrk="1" fontAlgn="auto" latinLnBrk="0" hangingPunct="1">
              <a:lnSpc>
                <a:spcPct val="100000"/>
              </a:lnSpc>
              <a:spcBef>
                <a:spcPts val="0"/>
              </a:spcBef>
              <a:spcAft>
                <a:spcPts val="1800"/>
              </a:spcAft>
              <a:buClr>
                <a:srgbClr val="004494"/>
              </a:buClr>
              <a:buSzTx/>
              <a:buFont typeface="+mj-lt"/>
              <a:buAutoNum type="arabicPeriod"/>
              <a:tabLst/>
              <a:defRPr/>
            </a:pPr>
            <a:r>
              <a:rPr kumimoji="0" lang="en-GB" sz="1400" b="0" i="0" u="none" strike="noStrike" kern="1200" cap="none" spc="0" normalizeH="0" baseline="0" noProof="0">
                <a:ln>
                  <a:noFill/>
                </a:ln>
                <a:solidFill>
                  <a:srgbClr val="004494"/>
                </a:solidFill>
                <a:effectLst/>
                <a:uLnTx/>
                <a:uFillTx/>
                <a:latin typeface="Arial"/>
                <a:ea typeface="+mn-ea"/>
                <a:cs typeface="+mn-cs"/>
              </a:rPr>
              <a:t>The project developed a new medical device, which is described in two publications and later patented. Instructions: participants list the medical device in the results table (as ‘PROD: Product’) and add publications to this product in dedicated sections. When participants have information about the patent application, they add it in a dedicated section.</a:t>
            </a:r>
            <a:endParaRPr kumimoji="0" lang="en-GB" sz="1400" b="0" i="0" u="none" strike="noStrike" kern="1200" cap="none" spc="0" normalizeH="0" baseline="0" noProof="0">
              <a:ln>
                <a:noFill/>
              </a:ln>
              <a:solidFill>
                <a:srgbClr val="004494"/>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800"/>
              </a:spcAft>
              <a:buClr>
                <a:srgbClr val="004494"/>
              </a:buClr>
              <a:buSzTx/>
              <a:buFont typeface="+mj-lt"/>
              <a:buAutoNum type="arabicPeriod"/>
              <a:tabLst/>
              <a:defRPr/>
            </a:pPr>
            <a:r>
              <a:rPr kumimoji="0" lang="en-GB" sz="1400" b="0" i="0" u="none" strike="noStrike" kern="1200" cap="none" spc="0" normalizeH="0" baseline="0" noProof="0">
                <a:ln>
                  <a:noFill/>
                </a:ln>
                <a:solidFill>
                  <a:srgbClr val="004494"/>
                </a:solidFill>
                <a:effectLst/>
                <a:uLnTx/>
                <a:uFillTx/>
                <a:latin typeface="Arial"/>
                <a:ea typeface="+mn-ea"/>
                <a:cs typeface="+mn-cs"/>
              </a:rPr>
              <a:t>The project developed a new scientific theory which is described in several publications. Instructions: participants list the name and potential of the theory in the results table (as ‘SCI: Scientific discovery, model, theory’) and add publications to this model in publications section.</a:t>
            </a:r>
            <a:endParaRPr kumimoji="0" lang="en-GB" sz="1400" b="0" i="0" u="none" strike="noStrike" kern="1200" cap="none" spc="0" normalizeH="0" baseline="0" noProof="0">
              <a:ln>
                <a:noFill/>
              </a:ln>
              <a:solidFill>
                <a:srgbClr val="004494"/>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800"/>
              </a:spcAft>
              <a:buClr>
                <a:srgbClr val="004494"/>
              </a:buClr>
              <a:buSzTx/>
              <a:buFont typeface="+mj-lt"/>
              <a:buAutoNum type="arabicPeriod"/>
              <a:tabLst/>
              <a:defRPr/>
            </a:pPr>
            <a:r>
              <a:rPr kumimoji="0" lang="en-GB" sz="1400" b="0" i="0" u="none" strike="noStrike" kern="1200" cap="none" spc="0" normalizeH="0" baseline="0" noProof="0">
                <a:ln>
                  <a:noFill/>
                </a:ln>
                <a:solidFill>
                  <a:srgbClr val="004494"/>
                </a:solidFill>
                <a:effectLst/>
                <a:uLnTx/>
                <a:uFillTx/>
                <a:latin typeface="Arial"/>
                <a:ea typeface="+mn-ea"/>
                <a:cs typeface="+mn-cs"/>
              </a:rPr>
              <a:t>The project develops a high potential industrial process and is currently at the stage of prototyping. Instructions: participants list the industrial process n the results table (as ‘PROC: Industrial process’) and indicate the prototyping stage under ‘Steps undertaken towards exploitation’. If the there is a registered prototype, they add the registered prototype in the IPR section.</a:t>
            </a:r>
            <a:endParaRPr kumimoji="0" lang="en-GB" sz="1400" b="0" i="0" u="none" strike="noStrike" kern="1200" cap="none" spc="0" normalizeH="0" baseline="0" noProof="0">
              <a:ln>
                <a:noFill/>
              </a:ln>
              <a:solidFill>
                <a:srgbClr val="004494"/>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1800"/>
              </a:spcAft>
              <a:buClr>
                <a:srgbClr val="004494"/>
              </a:buClr>
              <a:buSzTx/>
              <a:buFont typeface="+mj-lt"/>
              <a:buAutoNum type="arabicPeriod"/>
              <a:tabLst/>
              <a:defRPr/>
            </a:pPr>
            <a:r>
              <a:rPr kumimoji="0" lang="en-GB" sz="1400" b="0" i="0" u="none" strike="noStrike" kern="1200" cap="none" spc="0" normalizeH="0" baseline="0" noProof="0">
                <a:ln>
                  <a:noFill/>
                </a:ln>
                <a:solidFill>
                  <a:srgbClr val="004494"/>
                </a:solidFill>
                <a:effectLst/>
                <a:uLnTx/>
                <a:uFillTx/>
                <a:latin typeface="Arial"/>
                <a:ea typeface="+mn-ea"/>
                <a:cs typeface="+mn-cs"/>
              </a:rPr>
              <a:t>The project mainly focused on activities such as conferences, staff exchanges, or on investments in infrastructures. Instructions: participants list these as results and their potential in the results table.</a:t>
            </a:r>
            <a:endParaRPr kumimoji="0" lang="en-GB" sz="1400" b="0" i="0" u="none" strike="noStrike" kern="1200" cap="none" spc="0" normalizeH="0" baseline="0" noProof="0">
              <a:ln>
                <a:noFill/>
              </a:ln>
              <a:solidFill>
                <a:srgbClr val="00449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800"/>
              </a:spcAft>
              <a:buClr>
                <a:srgbClr val="004494"/>
              </a:buClr>
              <a:buSzTx/>
              <a:buFont typeface="Arial" panose="020B0604020202020204" pitchFamily="34" charset="0"/>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836901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2DC8A-DB37-49F8-89FE-E9D806B4FF05}"/>
              </a:ext>
            </a:extLst>
          </p:cNvPr>
          <p:cNvSpPr>
            <a:spLocks noGrp="1"/>
          </p:cNvSpPr>
          <p:nvPr>
            <p:ph type="title"/>
          </p:nvPr>
        </p:nvSpPr>
        <p:spPr>
          <a:xfrm>
            <a:off x="970722" y="482861"/>
            <a:ext cx="10515600" cy="510562"/>
          </a:xfrm>
        </p:spPr>
        <p:txBody>
          <a:bodyPr/>
          <a:lstStyle/>
          <a:p>
            <a:r>
              <a:rPr lang="en-GB" dirty="0"/>
              <a:t>‘Project Summary’ tab</a:t>
            </a:r>
          </a:p>
        </p:txBody>
      </p:sp>
      <p:sp>
        <p:nvSpPr>
          <p:cNvPr id="2" name="Text Placeholder 1">
            <a:extLst>
              <a:ext uri="{FF2B5EF4-FFF2-40B4-BE49-F238E27FC236}">
                <a16:creationId xmlns:a16="http://schemas.microsoft.com/office/drawing/2014/main" id="{72EF4C61-02BF-460F-A6F2-1EA09EF87F1F}"/>
              </a:ext>
            </a:extLst>
          </p:cNvPr>
          <p:cNvSpPr>
            <a:spLocks noGrp="1"/>
          </p:cNvSpPr>
          <p:nvPr>
            <p:ph type="body" sz="quarter" idx="4294967295"/>
          </p:nvPr>
        </p:nvSpPr>
        <p:spPr>
          <a:xfrm>
            <a:off x="1049867" y="1492603"/>
            <a:ext cx="6254044" cy="4679597"/>
          </a:xfrm>
          <a:ln w="28575">
            <a:solidFill>
              <a:srgbClr val="FFC000"/>
            </a:solidFill>
            <a:prstDash val="sysDot"/>
          </a:ln>
        </p:spPr>
        <p:txBody>
          <a:bodyPr/>
          <a:lstStyle/>
          <a:p>
            <a:pPr marL="0" indent="0" algn="just">
              <a:buNone/>
            </a:pPr>
            <a:r>
              <a:rPr lang="en-GB" sz="1800">
                <a:solidFill>
                  <a:srgbClr val="004494"/>
                </a:solidFill>
              </a:rPr>
              <a:t>This summary is </a:t>
            </a:r>
            <a:r>
              <a:rPr lang="en-GB" sz="1800" b="1">
                <a:solidFill>
                  <a:srgbClr val="004494"/>
                </a:solidFill>
              </a:rPr>
              <a:t>automatically published in CORDIS </a:t>
            </a:r>
            <a:r>
              <a:rPr lang="en-GB" sz="1800">
                <a:solidFill>
                  <a:srgbClr val="004494"/>
                </a:solidFill>
              </a:rPr>
              <a:t>and it is prefilled with </a:t>
            </a:r>
            <a:r>
              <a:rPr lang="en-GB" sz="1800" b="1">
                <a:solidFill>
                  <a:srgbClr val="004494"/>
                </a:solidFill>
              </a:rPr>
              <a:t>proposal abstract</a:t>
            </a:r>
            <a:endParaRPr lang="en-GB" sz="1800">
              <a:solidFill>
                <a:srgbClr val="004494"/>
              </a:solidFill>
            </a:endParaRPr>
          </a:p>
          <a:p>
            <a:pPr marL="0" indent="0" algn="just">
              <a:buNone/>
            </a:pPr>
            <a:r>
              <a:rPr lang="en-GB" sz="1800">
                <a:solidFill>
                  <a:srgbClr val="004494"/>
                </a:solidFill>
              </a:rPr>
              <a:t>Participants should </a:t>
            </a:r>
            <a:r>
              <a:rPr lang="en-GB" sz="1800" b="1">
                <a:solidFill>
                  <a:srgbClr val="004494"/>
                </a:solidFill>
              </a:rPr>
              <a:t>adapt</a:t>
            </a:r>
            <a:r>
              <a:rPr lang="en-GB" sz="1800">
                <a:solidFill>
                  <a:srgbClr val="004494"/>
                </a:solidFill>
              </a:rPr>
              <a:t> it as the project produces results (always with PUBLIC information)</a:t>
            </a:r>
          </a:p>
          <a:p>
            <a:pPr marL="0" indent="0" algn="just">
              <a:buNone/>
            </a:pPr>
            <a:r>
              <a:rPr lang="en-GB" sz="1800">
                <a:solidFill>
                  <a:srgbClr val="004494"/>
                </a:solidFill>
              </a:rPr>
              <a:t>Check the text is in </a:t>
            </a:r>
            <a:r>
              <a:rPr lang="en-GB" sz="1800" b="1">
                <a:solidFill>
                  <a:srgbClr val="004494"/>
                </a:solidFill>
              </a:rPr>
              <a:t>simple language</a:t>
            </a:r>
            <a:r>
              <a:rPr lang="en-GB" sz="1800">
                <a:solidFill>
                  <a:srgbClr val="004494"/>
                </a:solidFill>
              </a:rPr>
              <a:t>, </a:t>
            </a:r>
            <a:r>
              <a:rPr lang="en-GB" sz="1800" b="1">
                <a:solidFill>
                  <a:srgbClr val="004494"/>
                </a:solidFill>
              </a:rPr>
              <a:t>understandable</a:t>
            </a:r>
            <a:r>
              <a:rPr lang="en-GB" sz="1800">
                <a:solidFill>
                  <a:srgbClr val="004494"/>
                </a:solidFill>
              </a:rPr>
              <a:t> to externals (not a copy of some technical paper or a list of publications). </a:t>
            </a:r>
          </a:p>
          <a:p>
            <a:pPr marL="0" indent="0" algn="just">
              <a:buNone/>
            </a:pPr>
            <a:r>
              <a:rPr lang="en-GB" sz="1800">
                <a:solidFill>
                  <a:srgbClr val="004494"/>
                </a:solidFill>
              </a:rPr>
              <a:t>The fields 'work performed' and 'results beyond state of art' should also contain short descriptions intended for </a:t>
            </a:r>
            <a:r>
              <a:rPr lang="en-GB" sz="1800" b="1">
                <a:solidFill>
                  <a:srgbClr val="004494"/>
                </a:solidFill>
              </a:rPr>
              <a:t>wider audience</a:t>
            </a:r>
            <a:r>
              <a:rPr lang="en-GB" sz="1800">
                <a:solidFill>
                  <a:srgbClr val="004494"/>
                </a:solidFill>
              </a:rPr>
              <a:t>. </a:t>
            </a:r>
          </a:p>
          <a:p>
            <a:pPr marL="0" indent="0" algn="just">
              <a:buNone/>
            </a:pPr>
            <a:r>
              <a:rPr lang="en-GB" sz="1800">
                <a:solidFill>
                  <a:srgbClr val="004494"/>
                </a:solidFill>
              </a:rPr>
              <a:t>Question on the </a:t>
            </a:r>
            <a:r>
              <a:rPr lang="en-GB" sz="1800" b="1">
                <a:solidFill>
                  <a:srgbClr val="004494"/>
                </a:solidFill>
              </a:rPr>
              <a:t>'policy relevance</a:t>
            </a:r>
            <a:r>
              <a:rPr lang="en-GB" sz="1800">
                <a:solidFill>
                  <a:srgbClr val="004494"/>
                </a:solidFill>
              </a:rPr>
              <a:t>': this text is intended to indicate the relevance of project to the policy objectives of the call (policy feedback to DGs). </a:t>
            </a:r>
          </a:p>
        </p:txBody>
      </p:sp>
      <p:pic>
        <p:nvPicPr>
          <p:cNvPr id="4" name="Picture 3" descr="in sygma tool, the first available tab is project summary and contains a set of text questions" title="project summary screen">
            <a:extLst>
              <a:ext uri="{FF2B5EF4-FFF2-40B4-BE49-F238E27FC236}">
                <a16:creationId xmlns:a16="http://schemas.microsoft.com/office/drawing/2014/main" id="{3E9F9E7C-B389-4489-B47C-D0F86773A80A}"/>
              </a:ext>
            </a:extLst>
          </p:cNvPr>
          <p:cNvPicPr>
            <a:picLocks noChangeAspect="1"/>
          </p:cNvPicPr>
          <p:nvPr/>
        </p:nvPicPr>
        <p:blipFill>
          <a:blip r:embed="rId3"/>
          <a:stretch>
            <a:fillRect/>
          </a:stretch>
        </p:blipFill>
        <p:spPr>
          <a:xfrm>
            <a:off x="7635710" y="2199125"/>
            <a:ext cx="4137057" cy="1919228"/>
          </a:xfrm>
          <a:prstGeom prst="rect">
            <a:avLst/>
          </a:prstGeom>
        </p:spPr>
      </p:pic>
      <p:grpSp>
        <p:nvGrpSpPr>
          <p:cNvPr id="5" name="Group 4">
            <a:extLst>
              <a:ext uri="{FF2B5EF4-FFF2-40B4-BE49-F238E27FC236}">
                <a16:creationId xmlns:a16="http://schemas.microsoft.com/office/drawing/2014/main" id="{2F43533D-8350-4B72-81B8-EB15B3CF6E79}"/>
              </a:ext>
            </a:extLst>
          </p:cNvPr>
          <p:cNvGrpSpPr/>
          <p:nvPr/>
        </p:nvGrpSpPr>
        <p:grpSpPr>
          <a:xfrm>
            <a:off x="11054322" y="129423"/>
            <a:ext cx="864000" cy="864000"/>
            <a:chOff x="8939436" y="4807760"/>
            <a:chExt cx="864000" cy="864000"/>
          </a:xfrm>
        </p:grpSpPr>
        <p:sp>
          <p:nvSpPr>
            <p:cNvPr id="6" name="Oval 5">
              <a:extLst>
                <a:ext uri="{FF2B5EF4-FFF2-40B4-BE49-F238E27FC236}">
                  <a16:creationId xmlns:a16="http://schemas.microsoft.com/office/drawing/2014/main" id="{5FF658F9-5CB9-4062-9FBF-BFF5B080A60D}"/>
                </a:ext>
              </a:extLst>
            </p:cNvPr>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C8018A4C-D2E5-455F-B6D2-03C89F8A9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8" name="Rectangle: Rounded Corners 7">
            <a:extLst>
              <a:ext uri="{FF2B5EF4-FFF2-40B4-BE49-F238E27FC236}">
                <a16:creationId xmlns:a16="http://schemas.microsoft.com/office/drawing/2014/main" id="{AB3E5D10-39C1-475F-8EFD-88AD1951A49D}"/>
              </a:ext>
            </a:extLst>
          </p:cNvPr>
          <p:cNvSpPr/>
          <p:nvPr/>
        </p:nvSpPr>
        <p:spPr>
          <a:xfrm>
            <a:off x="7635710" y="2352675"/>
            <a:ext cx="612940" cy="354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8994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DEC058-61B3-46D9-A15E-C4608FB5B822}"/>
              </a:ext>
            </a:extLst>
          </p:cNvPr>
          <p:cNvSpPr>
            <a:spLocks noGrp="1"/>
          </p:cNvSpPr>
          <p:nvPr>
            <p:ph type="title"/>
          </p:nvPr>
        </p:nvSpPr>
        <p:spPr>
          <a:xfrm>
            <a:off x="980665" y="181710"/>
            <a:ext cx="10515600" cy="782357"/>
          </a:xfrm>
        </p:spPr>
        <p:txBody>
          <a:bodyPr/>
          <a:lstStyle/>
          <a:p>
            <a:r>
              <a:rPr lang="en-GB" dirty="0"/>
              <a:t>‘Researchers’ tab</a:t>
            </a:r>
          </a:p>
        </p:txBody>
      </p:sp>
      <p:sp>
        <p:nvSpPr>
          <p:cNvPr id="2" name="Text Placeholder 1">
            <a:extLst>
              <a:ext uri="{FF2B5EF4-FFF2-40B4-BE49-F238E27FC236}">
                <a16:creationId xmlns:a16="http://schemas.microsoft.com/office/drawing/2014/main" id="{E431AD30-991C-4F10-89DD-ECFFF67F0DE2}"/>
              </a:ext>
            </a:extLst>
          </p:cNvPr>
          <p:cNvSpPr>
            <a:spLocks noGrp="1"/>
          </p:cNvSpPr>
          <p:nvPr>
            <p:ph type="body" sz="quarter" idx="4294967295"/>
          </p:nvPr>
        </p:nvSpPr>
        <p:spPr>
          <a:xfrm>
            <a:off x="1163227" y="1324882"/>
            <a:ext cx="10333038" cy="2867896"/>
          </a:xfrm>
          <a:ln w="28575">
            <a:solidFill>
              <a:srgbClr val="FFC000"/>
            </a:solidFill>
            <a:prstDash val="sysDot"/>
          </a:ln>
        </p:spPr>
        <p:txBody>
          <a:bodyPr/>
          <a:lstStyle/>
          <a:p>
            <a:r>
              <a:rPr lang="en-GB" sz="1800">
                <a:solidFill>
                  <a:srgbClr val="004494"/>
                </a:solidFill>
              </a:rPr>
              <a:t>Include the list of </a:t>
            </a:r>
            <a:r>
              <a:rPr lang="en-GB" sz="1800" b="1">
                <a:solidFill>
                  <a:srgbClr val="004494"/>
                </a:solidFill>
              </a:rPr>
              <a:t>researchers</a:t>
            </a:r>
            <a:r>
              <a:rPr lang="en-GB" sz="1800">
                <a:solidFill>
                  <a:srgbClr val="004494"/>
                </a:solidFill>
              </a:rPr>
              <a:t> involved in their project at proposal stage. </a:t>
            </a:r>
          </a:p>
          <a:p>
            <a:r>
              <a:rPr lang="en-GB" sz="1800">
                <a:solidFill>
                  <a:srgbClr val="004494"/>
                </a:solidFill>
              </a:rPr>
              <a:t>List of researchers can be updated in real time in Grant Management Services of the F&amp;T Portal</a:t>
            </a:r>
          </a:p>
          <a:p>
            <a:r>
              <a:rPr lang="en-GB" sz="1800">
                <a:solidFill>
                  <a:srgbClr val="004494"/>
                </a:solidFill>
              </a:rPr>
              <a:t>Indicator on </a:t>
            </a:r>
            <a:r>
              <a:rPr lang="en-GB" sz="1800" b="1">
                <a:solidFill>
                  <a:srgbClr val="004494"/>
                </a:solidFill>
              </a:rPr>
              <a:t>follow-up of the researchers' careers </a:t>
            </a:r>
            <a:r>
              <a:rPr lang="en-GB" sz="1800">
                <a:solidFill>
                  <a:srgbClr val="004494"/>
                </a:solidFill>
              </a:rPr>
              <a:t>for the evaluation of HE Programme</a:t>
            </a:r>
          </a:p>
          <a:p>
            <a:r>
              <a:rPr lang="en-US" sz="1800">
                <a:solidFill>
                  <a:srgbClr val="004494"/>
                </a:solidFill>
              </a:rPr>
              <a:t>Only researchers as defined in the </a:t>
            </a:r>
            <a:r>
              <a:rPr lang="en-US" sz="1800" b="1">
                <a:solidFill>
                  <a:srgbClr val="004494"/>
                </a:solidFill>
              </a:rPr>
              <a:t>Frascati manual </a:t>
            </a:r>
            <a:r>
              <a:rPr lang="en-US" sz="1800">
                <a:solidFill>
                  <a:srgbClr val="004494"/>
                </a:solidFill>
              </a:rPr>
              <a:t>should be encoded + those whose salary is covered by other sources, but still contributing to project’s activities</a:t>
            </a:r>
          </a:p>
          <a:p>
            <a:r>
              <a:rPr lang="en-US" sz="1800">
                <a:solidFill>
                  <a:srgbClr val="004494"/>
                </a:solidFill>
              </a:rPr>
              <a:t>Justification needed if researcher(s) not participating or removed (especially if considered crucial at the time of the evaluation of the proposal)</a:t>
            </a:r>
          </a:p>
          <a:p>
            <a:endParaRPr lang="en-US" sz="1400"/>
          </a:p>
          <a:p>
            <a:endParaRPr lang="en-US" sz="1400"/>
          </a:p>
        </p:txBody>
      </p:sp>
      <p:grpSp>
        <p:nvGrpSpPr>
          <p:cNvPr id="6" name="Group 5">
            <a:extLst>
              <a:ext uri="{FF2B5EF4-FFF2-40B4-BE49-F238E27FC236}">
                <a16:creationId xmlns:a16="http://schemas.microsoft.com/office/drawing/2014/main" id="{B248E3B3-3FAF-443F-81E8-E832743901FF}"/>
              </a:ext>
            </a:extLst>
          </p:cNvPr>
          <p:cNvGrpSpPr/>
          <p:nvPr/>
        </p:nvGrpSpPr>
        <p:grpSpPr>
          <a:xfrm>
            <a:off x="11064265" y="117185"/>
            <a:ext cx="864000" cy="864000"/>
            <a:chOff x="5433209" y="1458785"/>
            <a:chExt cx="864000" cy="864000"/>
          </a:xfrm>
        </p:grpSpPr>
        <p:sp>
          <p:nvSpPr>
            <p:cNvPr id="7" name="Oval 6">
              <a:extLst>
                <a:ext uri="{FF2B5EF4-FFF2-40B4-BE49-F238E27FC236}">
                  <a16:creationId xmlns:a16="http://schemas.microsoft.com/office/drawing/2014/main" id="{863E695F-3D49-420F-9435-1AB98A6FDAE7}"/>
                </a:ext>
              </a:extLst>
            </p:cNvPr>
            <p:cNvSpPr/>
            <p:nvPr/>
          </p:nvSpPr>
          <p:spPr>
            <a:xfrm>
              <a:off x="5433209" y="1458785"/>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0B00531D-F5A0-4A30-B8E9-8A479072B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444" y="1493020"/>
              <a:ext cx="795530" cy="795530"/>
            </a:xfrm>
            <a:prstGeom prst="rect">
              <a:avLst/>
            </a:prstGeom>
          </p:spPr>
        </p:pic>
      </p:grpSp>
      <p:sp>
        <p:nvSpPr>
          <p:cNvPr id="10" name="Rectangle: Rounded Corners 9">
            <a:extLst>
              <a:ext uri="{FF2B5EF4-FFF2-40B4-BE49-F238E27FC236}">
                <a16:creationId xmlns:a16="http://schemas.microsoft.com/office/drawing/2014/main" id="{9CB85987-F0AD-4559-9064-4FD9149E6FFF}"/>
              </a:ext>
            </a:extLst>
          </p:cNvPr>
          <p:cNvSpPr/>
          <p:nvPr/>
        </p:nvSpPr>
        <p:spPr>
          <a:xfrm>
            <a:off x="1163227" y="4731798"/>
            <a:ext cx="1322798" cy="373602"/>
          </a:xfrm>
          <a:prstGeom prst="roundRect">
            <a:avLst/>
          </a:prstGeom>
          <a:solidFill>
            <a:srgbClr val="4BC5DE"/>
          </a:solidFill>
          <a:ln w="12700" cap="flat" cmpd="sng" algn="ctr">
            <a:solidFill>
              <a:srgbClr val="4BC5D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61C102CC-80BF-1311-4668-EF1DD9D37C18}"/>
              </a:ext>
            </a:extLst>
          </p:cNvPr>
          <p:cNvPicPr>
            <a:picLocks noChangeAspect="1"/>
          </p:cNvPicPr>
          <p:nvPr/>
        </p:nvPicPr>
        <p:blipFill>
          <a:blip r:embed="rId4"/>
          <a:stretch>
            <a:fillRect/>
          </a:stretch>
        </p:blipFill>
        <p:spPr>
          <a:xfrm>
            <a:off x="1163227" y="4282296"/>
            <a:ext cx="7607911" cy="2185641"/>
          </a:xfrm>
          <a:prstGeom prst="rect">
            <a:avLst/>
          </a:prstGeom>
        </p:spPr>
      </p:pic>
      <p:sp>
        <p:nvSpPr>
          <p:cNvPr id="11" name="Rectangle: Rounded Corners 10">
            <a:extLst>
              <a:ext uri="{FF2B5EF4-FFF2-40B4-BE49-F238E27FC236}">
                <a16:creationId xmlns:a16="http://schemas.microsoft.com/office/drawing/2014/main" id="{5D41528B-80A2-AA0F-9511-BC77FF9C4976}"/>
              </a:ext>
            </a:extLst>
          </p:cNvPr>
          <p:cNvSpPr/>
          <p:nvPr/>
        </p:nvSpPr>
        <p:spPr>
          <a:xfrm>
            <a:off x="1163226" y="4559245"/>
            <a:ext cx="1322797" cy="4566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72502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3248" y="1371647"/>
            <a:ext cx="10790158" cy="3638503"/>
          </a:xfrm>
        </p:spPr>
        <p:txBody>
          <a:bodyPr vert="horz" lIns="91440" tIns="45720" rIns="91440" bIns="45720" rtlCol="0" anchor="t">
            <a:noAutofit/>
          </a:bodyPr>
          <a:lstStyle/>
          <a:p>
            <a:pPr marL="0" indent="0">
              <a:spcAft>
                <a:spcPts val="600"/>
              </a:spcAft>
              <a:buNone/>
            </a:pPr>
            <a:r>
              <a:rPr lang="en-US" sz="2000" b="1" dirty="0">
                <a:solidFill>
                  <a:srgbClr val="FFC000"/>
                </a:solidFill>
              </a:rPr>
              <a:t>Open Access to Scientific Publications </a:t>
            </a:r>
          </a:p>
          <a:p>
            <a:pPr marL="0" indent="0">
              <a:spcBef>
                <a:spcPts val="600"/>
              </a:spcBef>
              <a:buNone/>
            </a:pPr>
            <a:r>
              <a:rPr lang="en-US" sz="1800" dirty="0">
                <a:solidFill>
                  <a:srgbClr val="004494"/>
                </a:solidFill>
                <a:ea typeface="+mn-lt"/>
                <a:cs typeface="+mn-lt"/>
              </a:rPr>
              <a:t>Beneficiaries must ensure open access to peer-reviewed scientific publications relating to their results</a:t>
            </a:r>
          </a:p>
          <a:p>
            <a:pPr marL="0" indent="0">
              <a:spcBef>
                <a:spcPts val="600"/>
              </a:spcBef>
              <a:spcAft>
                <a:spcPts val="600"/>
              </a:spcAft>
              <a:buNone/>
            </a:pPr>
            <a:r>
              <a:rPr lang="en-US" sz="2000" b="1" dirty="0">
                <a:solidFill>
                  <a:srgbClr val="FFC000"/>
                </a:solidFill>
              </a:rPr>
              <a:t>Research Data Management</a:t>
            </a:r>
          </a:p>
          <a:p>
            <a:pPr marL="0" indent="0">
              <a:spcBef>
                <a:spcPts val="600"/>
              </a:spcBef>
              <a:buNone/>
            </a:pPr>
            <a:r>
              <a:rPr lang="en-US" sz="1800" dirty="0">
                <a:solidFill>
                  <a:srgbClr val="004494"/>
                </a:solidFill>
                <a:ea typeface="+mn-lt"/>
                <a:cs typeface="+mn-lt"/>
              </a:rPr>
              <a:t>Beneficiaries must manage the digital research data generated in the action (‘data’) responsibly, in line with the FAIR principles</a:t>
            </a:r>
          </a:p>
          <a:p>
            <a:pPr marL="0" indent="0">
              <a:spcBef>
                <a:spcPts val="600"/>
              </a:spcBef>
              <a:spcAft>
                <a:spcPts val="600"/>
              </a:spcAft>
              <a:buNone/>
            </a:pPr>
            <a:r>
              <a:rPr lang="en-IE" sz="2000" b="1" dirty="0">
                <a:solidFill>
                  <a:srgbClr val="FFC000"/>
                </a:solidFill>
              </a:rPr>
              <a:t>Additional practices</a:t>
            </a:r>
          </a:p>
          <a:p>
            <a:pPr marL="0" indent="0">
              <a:spcBef>
                <a:spcPts val="600"/>
              </a:spcBef>
              <a:buNone/>
            </a:pPr>
            <a:r>
              <a:rPr lang="en-US" sz="1800" dirty="0">
                <a:solidFill>
                  <a:srgbClr val="004494"/>
                </a:solidFill>
                <a:ea typeface="+mn-lt"/>
                <a:cs typeface="+mn-lt"/>
              </a:rPr>
              <a:t>Where the HE work </a:t>
            </a:r>
            <a:r>
              <a:rPr lang="en-IE" sz="1800" dirty="0">
                <a:solidFill>
                  <a:srgbClr val="004494"/>
                </a:solidFill>
                <a:ea typeface="+mn-lt"/>
                <a:cs typeface="+mn-lt"/>
              </a:rPr>
              <a:t>programme</a:t>
            </a:r>
            <a:r>
              <a:rPr lang="en-US" sz="1800" dirty="0">
                <a:solidFill>
                  <a:srgbClr val="004494"/>
                </a:solidFill>
                <a:ea typeface="+mn-lt"/>
                <a:cs typeface="+mn-lt"/>
              </a:rPr>
              <a:t>/call conditions provide for additional obligations regarding open science practices, those obligations must also be complied with</a:t>
            </a:r>
          </a:p>
        </p:txBody>
      </p:sp>
      <p:sp>
        <p:nvSpPr>
          <p:cNvPr id="3" name="Title 2"/>
          <p:cNvSpPr>
            <a:spLocks noGrp="1"/>
          </p:cNvSpPr>
          <p:nvPr>
            <p:ph type="title"/>
          </p:nvPr>
        </p:nvSpPr>
        <p:spPr>
          <a:xfrm>
            <a:off x="1033247" y="323851"/>
            <a:ext cx="10913587" cy="598738"/>
          </a:xfrm>
        </p:spPr>
        <p:txBody>
          <a:bodyPr/>
          <a:lstStyle/>
          <a:p>
            <a:r>
              <a:rPr lang="en-IE"/>
              <a:t>Open Science in Horizon Europe</a:t>
            </a:r>
            <a:endParaRPr lang="en-GB"/>
          </a:p>
        </p:txBody>
      </p:sp>
      <p:sp>
        <p:nvSpPr>
          <p:cNvPr id="7" name="Rounded Rectangle 16">
            <a:extLst>
              <a:ext uri="{FF2B5EF4-FFF2-40B4-BE49-F238E27FC236}">
                <a16:creationId xmlns:a16="http://schemas.microsoft.com/office/drawing/2014/main" id="{DA018C83-C155-10BB-AD41-CD506F5A9D3E}"/>
              </a:ext>
            </a:extLst>
          </p:cNvPr>
          <p:cNvSpPr/>
          <p:nvPr/>
        </p:nvSpPr>
        <p:spPr>
          <a:xfrm>
            <a:off x="1509712" y="5035445"/>
            <a:ext cx="9172575" cy="901816"/>
          </a:xfrm>
          <a:prstGeom prst="roundRect">
            <a:avLst/>
          </a:prstGeom>
          <a:solidFill>
            <a:srgbClr val="004494"/>
          </a:solidFill>
          <a:ln>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bg1"/>
                </a:solidFill>
              </a:rPr>
              <a:t>Open Science </a:t>
            </a:r>
            <a:r>
              <a:rPr lang="en-US">
                <a:solidFill>
                  <a:schemeClr val="bg1"/>
                </a:solidFill>
              </a:rPr>
              <a:t>requirements are listed in detail in </a:t>
            </a:r>
            <a:r>
              <a:rPr lang="en-US" b="1">
                <a:solidFill>
                  <a:schemeClr val="bg1"/>
                </a:solidFill>
              </a:rPr>
              <a:t>Annex 5 of the Grant Agreement</a:t>
            </a:r>
            <a:endParaRPr lang="en-GB" b="1">
              <a:solidFill>
                <a:schemeClr val="bg1"/>
              </a:solidFill>
            </a:endParaRPr>
          </a:p>
        </p:txBody>
      </p:sp>
      <p:pic>
        <p:nvPicPr>
          <p:cNvPr id="8" name="Picture 7">
            <a:extLst>
              <a:ext uri="{FF2B5EF4-FFF2-40B4-BE49-F238E27FC236}">
                <a16:creationId xmlns:a16="http://schemas.microsoft.com/office/drawing/2014/main" id="{0764B207-4654-1892-3AE4-16E0BE6A9B85}"/>
              </a:ext>
            </a:extLst>
          </p:cNvPr>
          <p:cNvPicPr>
            <a:picLocks noChangeAspect="1"/>
          </p:cNvPicPr>
          <p:nvPr/>
        </p:nvPicPr>
        <p:blipFill rotWithShape="1">
          <a:blip r:embed="rId3"/>
          <a:srcRect l="48492"/>
          <a:stretch/>
        </p:blipFill>
        <p:spPr>
          <a:xfrm>
            <a:off x="10612420" y="71701"/>
            <a:ext cx="1465279" cy="1304925"/>
          </a:xfrm>
          <a:prstGeom prst="rect">
            <a:avLst/>
          </a:prstGeom>
        </p:spPr>
      </p:pic>
    </p:spTree>
    <p:extLst>
      <p:ext uri="{BB962C8B-B14F-4D97-AF65-F5344CB8AC3E}">
        <p14:creationId xmlns:p14="http://schemas.microsoft.com/office/powerpoint/2010/main" val="304793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0415" y="1350335"/>
            <a:ext cx="10520828" cy="4604151"/>
          </a:xfrm>
        </p:spPr>
        <p:txBody>
          <a:bodyPr vert="horz" lIns="91440" tIns="45720" rIns="91440" bIns="45720" rtlCol="0" anchor="t">
            <a:noAutofit/>
          </a:bodyPr>
          <a:lstStyle/>
          <a:p>
            <a:pPr marL="0" indent="0">
              <a:buNone/>
            </a:pPr>
            <a:r>
              <a:rPr lang="en-GB" sz="2000" b="1">
                <a:solidFill>
                  <a:srgbClr val="FFC000"/>
                </a:solidFill>
              </a:rPr>
              <a:t>Why Open Research Europe?</a:t>
            </a:r>
          </a:p>
          <a:p>
            <a:r>
              <a:rPr lang="en-GB" sz="1800" b="1">
                <a:solidFill>
                  <a:srgbClr val="004494"/>
                </a:solidFill>
              </a:rPr>
              <a:t>Support our open access policy </a:t>
            </a:r>
            <a:r>
              <a:rPr lang="en-GB" sz="1800">
                <a:solidFill>
                  <a:srgbClr val="004494"/>
                </a:solidFill>
              </a:rPr>
              <a:t>and beneficiary capacity to adhere to it and also enables </a:t>
            </a:r>
            <a:r>
              <a:rPr lang="en-GB" sz="1800" b="1">
                <a:solidFill>
                  <a:srgbClr val="004494"/>
                </a:solidFill>
              </a:rPr>
              <a:t>publishing post-grant</a:t>
            </a:r>
            <a:endParaRPr lang="en-GB" sz="1800" b="1">
              <a:solidFill>
                <a:srgbClr val="004494"/>
              </a:solidFill>
              <a:cs typeface="Arial"/>
            </a:endParaRPr>
          </a:p>
          <a:p>
            <a:pPr algn="just"/>
            <a:r>
              <a:rPr lang="en-GB" sz="1800">
                <a:solidFill>
                  <a:srgbClr val="004494"/>
                </a:solidFill>
              </a:rPr>
              <a:t>Leading by example in operationalising </a:t>
            </a:r>
            <a:r>
              <a:rPr lang="en-GB" sz="1800" b="1">
                <a:solidFill>
                  <a:srgbClr val="004494"/>
                </a:solidFill>
              </a:rPr>
              <a:t>open science principles </a:t>
            </a:r>
            <a:r>
              <a:rPr lang="en-GB" sz="1800">
                <a:solidFill>
                  <a:srgbClr val="004494"/>
                </a:solidFill>
              </a:rPr>
              <a:t>within scientific publishing and </a:t>
            </a:r>
            <a:r>
              <a:rPr lang="en-GB" sz="1800" b="1">
                <a:solidFill>
                  <a:srgbClr val="004494"/>
                </a:solidFill>
              </a:rPr>
              <a:t>enabling the European Research Area</a:t>
            </a:r>
            <a:endParaRPr lang="en-GB" sz="1800" b="1">
              <a:solidFill>
                <a:srgbClr val="004494"/>
              </a:solidFill>
              <a:cs typeface="Arial"/>
            </a:endParaRPr>
          </a:p>
          <a:p>
            <a:pPr algn="just"/>
            <a:r>
              <a:rPr lang="en-GB" sz="1800">
                <a:solidFill>
                  <a:srgbClr val="004494"/>
                </a:solidFill>
              </a:rPr>
              <a:t>Contribute to </a:t>
            </a:r>
            <a:r>
              <a:rPr lang="en-GB" sz="1800" b="1">
                <a:solidFill>
                  <a:srgbClr val="004494"/>
                </a:solidFill>
              </a:rPr>
              <a:t>transparency</a:t>
            </a:r>
            <a:r>
              <a:rPr lang="en-GB" sz="1800">
                <a:solidFill>
                  <a:srgbClr val="004494"/>
                </a:solidFill>
              </a:rPr>
              <a:t> and </a:t>
            </a:r>
            <a:r>
              <a:rPr lang="en-GB" sz="1800" b="1">
                <a:solidFill>
                  <a:srgbClr val="004494"/>
                </a:solidFill>
              </a:rPr>
              <a:t>cost-effectiveness</a:t>
            </a:r>
            <a:r>
              <a:rPr lang="en-GB" sz="1800">
                <a:solidFill>
                  <a:srgbClr val="004494"/>
                </a:solidFill>
              </a:rPr>
              <a:t> and explore </a:t>
            </a:r>
            <a:r>
              <a:rPr lang="en-GB" sz="1800" b="1">
                <a:solidFill>
                  <a:srgbClr val="004494"/>
                </a:solidFill>
              </a:rPr>
              <a:t>sustainable </a:t>
            </a:r>
            <a:r>
              <a:rPr lang="en-GB" sz="1800">
                <a:solidFill>
                  <a:srgbClr val="004494"/>
                </a:solidFill>
              </a:rPr>
              <a:t>open access publishing business models</a:t>
            </a:r>
            <a:endParaRPr lang="en-GB" sz="1800">
              <a:solidFill>
                <a:srgbClr val="004494"/>
              </a:solidFill>
              <a:cs typeface="Arial"/>
            </a:endParaRPr>
          </a:p>
          <a:p>
            <a:pPr marL="0" indent="0" algn="just">
              <a:buNone/>
            </a:pPr>
            <a:r>
              <a:rPr lang="en-GB" sz="2000" b="1">
                <a:solidFill>
                  <a:srgbClr val="FFC000"/>
                </a:solidFill>
              </a:rPr>
              <a:t>What is Open Research Europe?</a:t>
            </a:r>
            <a:endParaRPr lang="en-GB" sz="2000" b="1">
              <a:solidFill>
                <a:srgbClr val="FFC000"/>
              </a:solidFill>
              <a:cs typeface="Arial"/>
            </a:endParaRPr>
          </a:p>
          <a:p>
            <a:pPr algn="just"/>
            <a:r>
              <a:rPr lang="en-US" sz="1800" b="1">
                <a:solidFill>
                  <a:srgbClr val="004494"/>
                </a:solidFill>
              </a:rPr>
              <a:t>A peer-reviewed </a:t>
            </a:r>
            <a:r>
              <a:rPr lang="en-US" sz="1800">
                <a:solidFill>
                  <a:srgbClr val="004494"/>
                </a:solidFill>
              </a:rPr>
              <a:t>publishing platform. Not a repository. Post-publication peer-review model. First you publish, then review takes place. Publication and review reports open access under CC BY licenses. Optional service for our beneficiaries at no cost to them.</a:t>
            </a:r>
            <a:endParaRPr lang="en-US" sz="1800" b="1">
              <a:solidFill>
                <a:srgbClr val="004494"/>
              </a:solidFill>
            </a:endParaRPr>
          </a:p>
        </p:txBody>
      </p:sp>
      <p:sp>
        <p:nvSpPr>
          <p:cNvPr id="3" name="Title 2"/>
          <p:cNvSpPr>
            <a:spLocks noGrp="1"/>
          </p:cNvSpPr>
          <p:nvPr>
            <p:ph type="title"/>
          </p:nvPr>
        </p:nvSpPr>
        <p:spPr>
          <a:xfrm>
            <a:off x="1020415" y="187212"/>
            <a:ext cx="10515600" cy="782357"/>
          </a:xfrm>
        </p:spPr>
        <p:txBody>
          <a:bodyPr/>
          <a:lstStyle/>
          <a:p>
            <a:r>
              <a:rPr lang="en-US"/>
              <a:t>Open Research Europe</a:t>
            </a:r>
            <a:endParaRPr lang="en-GB"/>
          </a:p>
        </p:txBody>
      </p:sp>
      <p:pic>
        <p:nvPicPr>
          <p:cNvPr id="10" name="Picture 9"/>
          <p:cNvPicPr>
            <a:picLocks noChangeAspect="1"/>
          </p:cNvPicPr>
          <p:nvPr/>
        </p:nvPicPr>
        <p:blipFill rotWithShape="1">
          <a:blip r:embed="rId3"/>
          <a:srcRect l="48492"/>
          <a:stretch/>
        </p:blipFill>
        <p:spPr>
          <a:xfrm>
            <a:off x="10515599" y="108685"/>
            <a:ext cx="1534159" cy="1366267"/>
          </a:xfrm>
          <a:prstGeom prst="rect">
            <a:avLst/>
          </a:prstGeom>
        </p:spPr>
      </p:pic>
      <p:sp>
        <p:nvSpPr>
          <p:cNvPr id="5" name="TextBox 4">
            <a:extLst>
              <a:ext uri="{FF2B5EF4-FFF2-40B4-BE49-F238E27FC236}">
                <a16:creationId xmlns:a16="http://schemas.microsoft.com/office/drawing/2014/main" id="{89BE6708-2C71-C531-E09A-B87F7F2BFB17}"/>
              </a:ext>
            </a:extLst>
          </p:cNvPr>
          <p:cNvSpPr txBox="1"/>
          <p:nvPr/>
        </p:nvSpPr>
        <p:spPr>
          <a:xfrm>
            <a:off x="1020415" y="6135197"/>
            <a:ext cx="89825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4494"/>
                </a:solidFill>
              </a:rPr>
              <a:t>More on</a:t>
            </a:r>
            <a:r>
              <a:rPr lang="en-US" sz="2000" b="1"/>
              <a:t> </a:t>
            </a:r>
            <a:r>
              <a:rPr lang="en-US" sz="2000" b="1">
                <a:solidFill>
                  <a:srgbClr val="024B9C"/>
                </a:solidFill>
                <a:hlinkClick r:id="rId4">
                  <a:extLst>
                    <a:ext uri="{A12FA001-AC4F-418D-AE19-62706E023703}">
                      <ahyp:hlinkClr xmlns:ahyp="http://schemas.microsoft.com/office/drawing/2018/hyperlinkcolor" val="tx"/>
                    </a:ext>
                  </a:extLst>
                </a:hlinkClick>
              </a:rPr>
              <a:t>Open Research Europe</a:t>
            </a:r>
            <a:r>
              <a:rPr lang="en-US" sz="2000" b="1">
                <a:solidFill>
                  <a:srgbClr val="024B9C"/>
                </a:solidFill>
              </a:rPr>
              <a:t> </a:t>
            </a:r>
          </a:p>
        </p:txBody>
      </p:sp>
    </p:spTree>
    <p:extLst>
      <p:ext uri="{BB962C8B-B14F-4D97-AF65-F5344CB8AC3E}">
        <p14:creationId xmlns:p14="http://schemas.microsoft.com/office/powerpoint/2010/main" val="3577067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006232" y="1393794"/>
            <a:ext cx="10088541" cy="4753949"/>
          </a:xfrm>
          <a:prstGeom prst="rect">
            <a:avLst/>
          </a:prstGeom>
        </p:spPr>
        <p:txBody>
          <a:bodyPr lIns="91440" tIns="45720" rIns="91440" bIns="45720" anchor="ct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1800" b="0" i="0" u="none" strike="noStrike" kern="1200" cap="none" spc="0" normalizeH="0" baseline="0" noProof="0">
                <a:ln>
                  <a:noFill/>
                </a:ln>
                <a:solidFill>
                  <a:srgbClr val="0356B1"/>
                </a:solidFill>
                <a:effectLst/>
                <a:uLnTx/>
                <a:uFillTx/>
                <a:latin typeface="Arial"/>
                <a:ea typeface="+mn-lt"/>
                <a:cs typeface="Arial"/>
              </a:rPr>
              <a:t>The action must be carried out in </a:t>
            </a:r>
            <a:r>
              <a:rPr kumimoji="0" lang="en-GB" sz="1800" b="1" i="0" u="none" strike="noStrike" kern="1200" cap="none" spc="0" normalizeH="0" baseline="0" noProof="0">
                <a:ln>
                  <a:noFill/>
                </a:ln>
                <a:solidFill>
                  <a:srgbClr val="0356B1"/>
                </a:solidFill>
                <a:effectLst/>
                <a:uLnTx/>
                <a:uFillTx/>
                <a:latin typeface="Arial"/>
                <a:ea typeface="+mn-lt"/>
                <a:cs typeface="Arial"/>
              </a:rPr>
              <a:t>line with the highest ethical standards and the applicable EU, international and national law on ethical principles</a:t>
            </a:r>
            <a:r>
              <a:rPr kumimoji="0" lang="en-GB" sz="1800" b="1" i="0" u="none" strike="noStrike" kern="1200" cap="none" spc="0" normalizeH="0" baseline="0" noProof="0">
                <a:ln>
                  <a:noFill/>
                </a:ln>
                <a:solidFill>
                  <a:srgbClr val="0356B1"/>
                </a:solidFill>
                <a:effectLst/>
                <a:uLnTx/>
                <a:uFillTx/>
                <a:latin typeface="Arial"/>
                <a:ea typeface="+mn-ea"/>
                <a:cs typeface="+mn-cs"/>
              </a:rPr>
              <a:t>. </a:t>
            </a:r>
            <a:r>
              <a:rPr kumimoji="0" lang="en-US" sz="1800" b="0" i="0" u="none" strike="noStrike" kern="1200" cap="none" spc="0" normalizeH="0" baseline="0" noProof="0">
                <a:ln>
                  <a:noFill/>
                </a:ln>
                <a:solidFill>
                  <a:srgbClr val="0356B1"/>
                </a:solidFill>
                <a:effectLst/>
                <a:uLnTx/>
                <a:uFillTx/>
                <a:latin typeface="Arial"/>
                <a:ea typeface="+mn-ea"/>
                <a:cs typeface="+mn-cs"/>
              </a:rPr>
              <a:t>No funding can be granted, within or outside the EU, for activities that are</a:t>
            </a:r>
            <a:r>
              <a:rPr kumimoji="0" lang="en-US" sz="1800" b="0" i="0" u="none" strike="noStrike" kern="1200" cap="none" spc="0" normalizeH="0" baseline="0" noProof="0">
                <a:ln>
                  <a:noFill/>
                </a:ln>
                <a:solidFill>
                  <a:srgbClr val="4D4D4D">
                    <a:lumMod val="49000"/>
                  </a:srgbClr>
                </a:solidFill>
                <a:effectLst/>
                <a:uLnTx/>
                <a:uFillTx/>
                <a:latin typeface="Arial"/>
                <a:ea typeface="+mn-ea"/>
                <a:cs typeface="+mn-cs"/>
              </a:rPr>
              <a:t> </a:t>
            </a:r>
            <a:r>
              <a:rPr kumimoji="0" lang="en-US" sz="1800" b="0" i="0" u="none" strike="noStrike" kern="1200" cap="none" spc="0" normalizeH="0" baseline="0" noProof="0">
                <a:ln>
                  <a:noFill/>
                </a:ln>
                <a:solidFill>
                  <a:srgbClr val="0356B1"/>
                </a:solidFill>
                <a:effectLst/>
                <a:uLnTx/>
                <a:uFillTx/>
                <a:latin typeface="Arial"/>
                <a:ea typeface="+mn-ea"/>
                <a:cs typeface="+mn-cs"/>
              </a:rPr>
              <a:t>prohibited in all Member States. </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1800" b="0" i="0" u="none" strike="noStrike" kern="1200" cap="none" spc="0" normalizeH="0" baseline="0" noProof="0">
                <a:ln>
                  <a:noFill/>
                </a:ln>
                <a:solidFill>
                  <a:srgbClr val="0356B1"/>
                </a:solidFill>
                <a:effectLst/>
                <a:uLnTx/>
                <a:uFillTx/>
                <a:latin typeface="Arial"/>
                <a:ea typeface="+mn-ea"/>
                <a:cs typeface="+mn-cs"/>
              </a:rPr>
              <a:t>Respect the</a:t>
            </a:r>
            <a:r>
              <a:rPr kumimoji="0" lang="en-US" sz="1800" b="1" i="0" u="none" strike="noStrike" kern="1200" cap="none" spc="0" normalizeH="0" baseline="0" noProof="0">
                <a:ln>
                  <a:noFill/>
                </a:ln>
                <a:solidFill>
                  <a:srgbClr val="0356B1"/>
                </a:solidFill>
                <a:effectLst/>
                <a:uLnTx/>
                <a:uFillTx/>
                <a:latin typeface="Arial"/>
                <a:ea typeface="+mn-ea"/>
                <a:cs typeface="+mn-cs"/>
              </a:rPr>
              <a:t> fundamental principle of research integrity </a:t>
            </a:r>
            <a:r>
              <a:rPr kumimoji="0" lang="en-US" sz="1800" b="0" i="0" u="none" strike="noStrike" kern="1200" cap="none" spc="0" normalizeH="0" baseline="0" noProof="0">
                <a:ln>
                  <a:noFill/>
                </a:ln>
                <a:solidFill>
                  <a:srgbClr val="0356B1"/>
                </a:solidFill>
                <a:effectLst/>
                <a:uLnTx/>
                <a:uFillTx/>
                <a:latin typeface="Arial"/>
                <a:ea typeface="+mn-ea"/>
                <a:cs typeface="+mn-cs"/>
              </a:rPr>
              <a:t>- as set out in the </a:t>
            </a:r>
            <a:r>
              <a:rPr kumimoji="0" lang="en-US" sz="1800" b="0" i="0" u="none" strike="noStrike" kern="1200" cap="none" spc="0" normalizeH="0" baseline="0" noProof="0">
                <a:ln>
                  <a:noFill/>
                </a:ln>
                <a:solidFill>
                  <a:srgbClr val="0356B1"/>
                </a:solidFill>
                <a:effectLst/>
                <a:uLnTx/>
                <a:uFillTx/>
                <a:latin typeface="Arial"/>
                <a:ea typeface="+mn-ea"/>
                <a:cs typeface="+mn-cs"/>
                <a:hlinkClick r:id="rId3"/>
              </a:rPr>
              <a:t>European Code of Conduct for Research Integrity</a:t>
            </a:r>
            <a:r>
              <a:rPr kumimoji="0" lang="en-US" sz="1800" b="0" i="0" u="none" strike="noStrike" kern="1200" cap="none" spc="0" normalizeH="0" baseline="0" noProof="0">
                <a:ln>
                  <a:noFill/>
                </a:ln>
                <a:solidFill>
                  <a:srgbClr val="0356B1"/>
                </a:solidFill>
                <a:effectLst/>
                <a:uLnTx/>
                <a:uFillTx/>
                <a:latin typeface="Arial"/>
                <a:ea typeface="+mn-ea"/>
                <a:cs typeface="+mn-cs"/>
              </a:rPr>
              <a:t>.</a:t>
            </a:r>
            <a:endParaRPr kumimoji="0" lang="en-GB" sz="1800" b="1" i="0" u="none" strike="noStrike" kern="1200" cap="none" spc="0" normalizeH="0" baseline="0" noProof="0">
              <a:ln>
                <a:noFill/>
              </a:ln>
              <a:solidFill>
                <a:srgbClr val="0356B1"/>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IE" sz="1800" b="0" i="0" u="none" strike="noStrike" kern="1200" cap="none" spc="0" normalizeH="0" baseline="0">
                <a:ln>
                  <a:noFill/>
                </a:ln>
                <a:solidFill>
                  <a:srgbClr val="0356B1"/>
                </a:solidFill>
                <a:effectLst/>
                <a:uLnTx/>
                <a:uFillTx/>
                <a:latin typeface="Arial"/>
                <a:ea typeface="+mn-ea"/>
                <a:cs typeface="+mn-cs"/>
              </a:rPr>
              <a:t>Ensure compliance with </a:t>
            </a:r>
            <a:r>
              <a:rPr kumimoji="0" lang="fr-BE" sz="1800" b="0" i="0" u="none" strike="noStrike" kern="1200" cap="none" spc="0" normalizeH="0" baseline="0" noProof="0">
                <a:ln>
                  <a:noFill/>
                </a:ln>
                <a:solidFill>
                  <a:srgbClr val="0356B1"/>
                </a:solidFill>
                <a:effectLst/>
                <a:uLnTx/>
                <a:uFillTx/>
                <a:latin typeface="Arial"/>
                <a:ea typeface="+mn-ea"/>
                <a:cs typeface="+mn-cs"/>
              </a:rPr>
              <a:t>the GDPR - </a:t>
            </a:r>
            <a:r>
              <a:rPr kumimoji="0" lang="en-IE" sz="1800" b="0" i="0" u="none" strike="noStrike" kern="1200" cap="none" spc="0" normalizeH="0" baseline="0" noProof="0">
                <a:ln>
                  <a:noFill/>
                </a:ln>
                <a:solidFill>
                  <a:srgbClr val="0356B1"/>
                </a:solidFill>
                <a:effectLst/>
                <a:uLnTx/>
                <a:uFillTx/>
                <a:latin typeface="Arial"/>
                <a:ea typeface="+mn-ea"/>
                <a:cs typeface="+mn-cs"/>
                <a:hlinkClick r:id="rId4"/>
              </a:rPr>
              <a:t>General Data Protection Regulation (Regulation (EU) 2016/679)</a:t>
            </a:r>
            <a:r>
              <a:rPr kumimoji="0" lang="fr-BE" sz="1800" b="0" i="0" u="none" strike="noStrike" kern="1200" cap="none" spc="0" normalizeH="0" baseline="0" noProof="0">
                <a:ln>
                  <a:noFill/>
                </a:ln>
                <a:solidFill>
                  <a:srgbClr val="0356B1"/>
                </a:solidFill>
                <a:effectLst/>
                <a:uLnTx/>
                <a:uFillTx/>
                <a:latin typeface="Arial"/>
                <a:ea typeface="+mn-ea"/>
                <a:cs typeface="+mn-cs"/>
                <a:hlinkClick r:id="rId4"/>
              </a:rPr>
              <a:t>.</a:t>
            </a:r>
            <a:endParaRPr kumimoji="0" lang="en-GB" sz="1800" b="0" i="0" u="none" strike="noStrike" kern="1200" cap="none" spc="0" normalizeH="0" baseline="0" noProof="0">
              <a:ln>
                <a:noFill/>
              </a:ln>
              <a:solidFill>
                <a:srgbClr val="0356B1"/>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1800" b="0" i="0" u="none" strike="noStrike" kern="1200" cap="none" spc="0" normalizeH="0" baseline="0" noProof="0">
                <a:ln>
                  <a:noFill/>
                </a:ln>
                <a:solidFill>
                  <a:srgbClr val="0356B1"/>
                </a:solidFill>
                <a:effectLst/>
                <a:uLnTx/>
                <a:uFillTx/>
                <a:latin typeface="Arial"/>
                <a:ea typeface="+mn-ea"/>
                <a:cs typeface="+mn-cs"/>
              </a:rPr>
              <a:t>Ethics deliverables must be submitted according to Grant Agreement. </a:t>
            </a:r>
            <a:r>
              <a:rPr kumimoji="0" lang="en-GB" sz="1800" b="1" i="0" u="none" strike="noStrike" kern="1200" cap="none" spc="0" normalizeH="0" baseline="0" noProof="0">
                <a:ln>
                  <a:noFill/>
                </a:ln>
                <a:solidFill>
                  <a:srgbClr val="0356B1"/>
                </a:solidFill>
                <a:effectLst/>
                <a:uLnTx/>
                <a:uFillTx/>
                <a:latin typeface="Arial"/>
                <a:ea typeface="+mn-ea"/>
                <a:cs typeface="+mn-cs"/>
              </a:rPr>
              <a:t>Necessary authorisations need to be obtained prior to start of the activity. </a:t>
            </a:r>
            <a:endParaRPr kumimoji="0" lang="en-GB" sz="1800" b="1" i="0" u="none" strike="noStrike" kern="1200" cap="none" spc="0" normalizeH="0" baseline="0" noProof="0">
              <a:ln>
                <a:noFill/>
              </a:ln>
              <a:solidFill>
                <a:srgbClr val="0356B1"/>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GB" sz="1800" b="0" i="0" u="none" strike="noStrike" kern="1200" cap="none" spc="0" normalizeH="0" baseline="0" noProof="0">
                <a:ln>
                  <a:noFill/>
                </a:ln>
                <a:solidFill>
                  <a:srgbClr val="0356B1"/>
                </a:solidFill>
                <a:effectLst/>
                <a:uLnTx/>
                <a:uFillTx/>
                <a:latin typeface="Arial"/>
                <a:ea typeface="+mn-ea"/>
                <a:cs typeface="+mn-cs"/>
              </a:rPr>
              <a:t>Consult PO if there are unforeseen research activities or whenever activities </a:t>
            </a:r>
            <a:r>
              <a:rPr kumimoji="0" lang="en-GB" sz="1800" b="1" i="0" u="none" strike="noStrike" kern="1200" cap="none" spc="0" normalizeH="0" baseline="0" noProof="0">
                <a:ln>
                  <a:noFill/>
                </a:ln>
                <a:solidFill>
                  <a:srgbClr val="0356B1"/>
                </a:solidFill>
                <a:effectLst/>
                <a:uLnTx/>
                <a:uFillTx/>
                <a:latin typeface="Arial"/>
                <a:ea typeface="+mn-ea"/>
                <a:cs typeface="+mn-cs"/>
              </a:rPr>
              <a:t>with potential ethical issues are modified during the project implementation </a:t>
            </a:r>
            <a:r>
              <a:rPr kumimoji="0" lang="en-GB" sz="1800" b="0" i="0" u="none" strike="noStrike" kern="1200" cap="none" spc="0" normalizeH="0" baseline="0" noProof="0">
                <a:ln>
                  <a:noFill/>
                </a:ln>
                <a:solidFill>
                  <a:srgbClr val="0356B1"/>
                </a:solidFill>
                <a:effectLst/>
                <a:uLnTx/>
                <a:uFillTx/>
                <a:latin typeface="Arial"/>
                <a:ea typeface="+mn-ea"/>
                <a:cs typeface="+mn-cs"/>
              </a:rPr>
              <a:t>(e.g.; collection or processing  of “personal data”, involving volunteers, data exchange between EU – non-EU countries).</a:t>
            </a:r>
            <a:endParaRPr kumimoji="0" lang="en-GB" sz="1800" b="0" i="0" u="none" strike="noStrike" kern="1200" cap="none" spc="0" normalizeH="0" baseline="0" noProof="0">
              <a:ln>
                <a:noFill/>
              </a:ln>
              <a:solidFill>
                <a:srgbClr val="0356B1"/>
              </a:solidFill>
              <a:effectLst/>
              <a:uLnTx/>
              <a:uFillTx/>
              <a:latin typeface="Arial"/>
              <a:ea typeface="+mn-ea"/>
              <a:cs typeface="Arial"/>
            </a:endParaRPr>
          </a:p>
        </p:txBody>
      </p:sp>
      <p:sp>
        <p:nvSpPr>
          <p:cNvPr id="5" name="Title 1"/>
          <p:cNvSpPr>
            <a:spLocks noGrp="1"/>
          </p:cNvSpPr>
          <p:nvPr>
            <p:ph type="title"/>
          </p:nvPr>
        </p:nvSpPr>
        <p:spPr>
          <a:xfrm>
            <a:off x="1006232" y="224158"/>
            <a:ext cx="10515600" cy="782357"/>
          </a:xfrm>
        </p:spPr>
        <p:txBody>
          <a:bodyPr/>
          <a:lstStyle/>
          <a:p>
            <a:r>
              <a:rPr lang="en-GB" b="1"/>
              <a:t>Ethics and research integrity</a:t>
            </a:r>
          </a:p>
        </p:txBody>
      </p:sp>
      <p:sp>
        <p:nvSpPr>
          <p:cNvPr id="8" name="TextBox 7"/>
          <p:cNvSpPr txBox="1"/>
          <p:nvPr/>
        </p:nvSpPr>
        <p:spPr>
          <a:xfrm>
            <a:off x="9087288" y="224158"/>
            <a:ext cx="2784772"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srgbClr val="FF0000"/>
                </a:solidFill>
                <a:effectLst/>
                <a:uLnTx/>
                <a:uFillTx/>
                <a:latin typeface="Arial"/>
                <a:ea typeface="+mn-ea"/>
                <a:cs typeface="+mn-cs"/>
              </a:rPr>
              <a:t>Art. 14 GA – </a:t>
            </a:r>
            <a:r>
              <a:rPr kumimoji="0" lang="en-IE" sz="1400" b="1" i="1" u="none" strike="noStrike" kern="1200" cap="none" spc="0" normalizeH="0" baseline="0">
                <a:ln>
                  <a:noFill/>
                </a:ln>
                <a:solidFill>
                  <a:srgbClr val="FF0000"/>
                </a:solidFill>
                <a:effectLst/>
                <a:uLnTx/>
                <a:uFillTx/>
                <a:latin typeface="Arial"/>
                <a:ea typeface="+mn-ea"/>
                <a:cs typeface="+mn-cs"/>
              </a:rPr>
              <a:t>Ethics</a:t>
            </a:r>
            <a:r>
              <a:rPr kumimoji="0" lang="fr-BE" sz="1400" b="1" i="1" u="none" strike="noStrike" kern="1200" cap="none" spc="0" normalizeH="0" baseline="0" noProof="0">
                <a:ln>
                  <a:noFill/>
                </a:ln>
                <a:solidFill>
                  <a:srgbClr val="FF0000"/>
                </a:solidFill>
                <a:effectLst/>
                <a:uLnTx/>
                <a:uFillTx/>
                <a:latin typeface="Arial"/>
                <a:ea typeface="+mn-ea"/>
                <a:cs typeface="+mn-cs"/>
              </a:rPr>
              <a:t> and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srgbClr val="FF0000"/>
                </a:solidFill>
                <a:effectLst/>
                <a:uLnTx/>
                <a:uFillTx/>
                <a:latin typeface="Arial"/>
                <a:ea typeface="+mn-ea"/>
                <a:cs typeface="+mn-cs"/>
              </a:rPr>
              <a:t>Annex 5 GA </a:t>
            </a:r>
            <a:r>
              <a:rPr kumimoji="0" lang="fr-BE" sz="1400" b="1" i="1" u="none" strike="noStrike" kern="1200" cap="none" spc="0" normalizeH="0" baseline="0" noProof="0">
                <a:ln>
                  <a:noFill/>
                </a:ln>
                <a:solidFill>
                  <a:srgbClr val="FF0000"/>
                </a:solidFill>
                <a:effectLst/>
                <a:uLnTx/>
                <a:uFillTx/>
                <a:latin typeface="Arial"/>
                <a:ea typeface="+mn-ea"/>
                <a:cs typeface="+mn-cs"/>
              </a:rPr>
              <a:t>– </a:t>
            </a:r>
            <a:r>
              <a:rPr kumimoji="0" lang="en-IE" sz="1400" b="1" i="1" u="none" strike="noStrike" kern="1200" cap="none" spc="0" normalizeH="0" baseline="0">
                <a:ln>
                  <a:noFill/>
                </a:ln>
                <a:solidFill>
                  <a:srgbClr val="FF0000"/>
                </a:solidFill>
                <a:effectLst/>
                <a:uLnTx/>
                <a:uFillTx/>
                <a:latin typeface="Arial"/>
                <a:ea typeface="+mn-ea"/>
                <a:cs typeface="+mn-cs"/>
              </a:rPr>
              <a:t>Ethics </a:t>
            </a:r>
          </a:p>
        </p:txBody>
      </p:sp>
      <p:pic>
        <p:nvPicPr>
          <p:cNvPr id="9" name="Picture 8"/>
          <p:cNvPicPr>
            <a:picLocks noChangeAspect="1"/>
          </p:cNvPicPr>
          <p:nvPr/>
        </p:nvPicPr>
        <p:blipFill>
          <a:blip r:embed="rId5"/>
          <a:stretch>
            <a:fillRect/>
          </a:stretch>
        </p:blipFill>
        <p:spPr>
          <a:xfrm rot="8078451">
            <a:off x="8478055" y="277675"/>
            <a:ext cx="544136" cy="410370"/>
          </a:xfrm>
          <a:prstGeom prst="rect">
            <a:avLst/>
          </a:prstGeom>
        </p:spPr>
      </p:pic>
    </p:spTree>
    <p:extLst>
      <p:ext uri="{BB962C8B-B14F-4D97-AF65-F5344CB8AC3E}">
        <p14:creationId xmlns:p14="http://schemas.microsoft.com/office/powerpoint/2010/main" val="285869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A7213-2BB9-4124-A5D1-75BDA47EFF8B}"/>
              </a:ext>
            </a:extLst>
          </p:cNvPr>
          <p:cNvSpPr>
            <a:spLocks noGrp="1"/>
          </p:cNvSpPr>
          <p:nvPr>
            <p:ph type="title"/>
          </p:nvPr>
        </p:nvSpPr>
        <p:spPr>
          <a:xfrm>
            <a:off x="1021522" y="228860"/>
            <a:ext cx="10515600" cy="782357"/>
          </a:xfrm>
        </p:spPr>
        <p:txBody>
          <a:bodyPr/>
          <a:lstStyle/>
          <a:p>
            <a:r>
              <a:rPr lang="en-IE" dirty="0"/>
              <a:t>Monitoring Project Implementation</a:t>
            </a:r>
          </a:p>
        </p:txBody>
      </p:sp>
      <p:grpSp>
        <p:nvGrpSpPr>
          <p:cNvPr id="7" name="Group 6">
            <a:extLst>
              <a:ext uri="{FF2B5EF4-FFF2-40B4-BE49-F238E27FC236}">
                <a16:creationId xmlns:a16="http://schemas.microsoft.com/office/drawing/2014/main" id="{C6F9A49D-EB84-4E4B-B1D8-74E99F9EA52A}"/>
              </a:ext>
            </a:extLst>
          </p:cNvPr>
          <p:cNvGrpSpPr/>
          <p:nvPr/>
        </p:nvGrpSpPr>
        <p:grpSpPr>
          <a:xfrm>
            <a:off x="10673122" y="228860"/>
            <a:ext cx="864000" cy="864000"/>
            <a:chOff x="2201123" y="4815482"/>
            <a:chExt cx="864000" cy="864000"/>
          </a:xfrm>
        </p:grpSpPr>
        <p:sp>
          <p:nvSpPr>
            <p:cNvPr id="8" name="Oval 7">
              <a:extLst>
                <a:ext uri="{FF2B5EF4-FFF2-40B4-BE49-F238E27FC236}">
                  <a16:creationId xmlns:a16="http://schemas.microsoft.com/office/drawing/2014/main" id="{675951D5-B592-4B76-8D49-3525256D847F}"/>
                </a:ext>
              </a:extLst>
            </p:cNvPr>
            <p:cNvSpPr/>
            <p:nvPr/>
          </p:nvSpPr>
          <p:spPr>
            <a:xfrm>
              <a:off x="2201123" y="4815482"/>
              <a:ext cx="864000" cy="864000"/>
            </a:xfrm>
            <a:prstGeom prst="ellipse">
              <a:avLst/>
            </a:prstGeom>
            <a:solidFill>
              <a:srgbClr val="F39E0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C134644E-B04E-40ED-A6F5-1F8B342F4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358" y="4849717"/>
              <a:ext cx="795530" cy="795530"/>
            </a:xfrm>
            <a:prstGeom prst="rect">
              <a:avLst/>
            </a:prstGeom>
          </p:spPr>
        </p:pic>
      </p:grpSp>
      <p:graphicFrame>
        <p:nvGraphicFramePr>
          <p:cNvPr id="4" name="Diagram 3">
            <a:extLst>
              <a:ext uri="{FF2B5EF4-FFF2-40B4-BE49-F238E27FC236}">
                <a16:creationId xmlns:a16="http://schemas.microsoft.com/office/drawing/2014/main" id="{EB144A72-117C-416B-9F9B-266D96BF083C}"/>
              </a:ext>
            </a:extLst>
          </p:cNvPr>
          <p:cNvGraphicFramePr/>
          <p:nvPr>
            <p:extLst>
              <p:ext uri="{D42A27DB-BD31-4B8C-83A1-F6EECF244321}">
                <p14:modId xmlns:p14="http://schemas.microsoft.com/office/powerpoint/2010/main" val="3710435645"/>
              </p:ext>
            </p:extLst>
          </p:nvPr>
        </p:nvGraphicFramePr>
        <p:xfrm>
          <a:off x="1610138" y="1630018"/>
          <a:ext cx="8082721" cy="5094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6331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2"/>
          <p:cNvSpPr>
            <a:spLocks noGrp="1"/>
          </p:cNvSpPr>
          <p:nvPr>
            <p:ph type="title"/>
          </p:nvPr>
        </p:nvSpPr>
        <p:spPr>
          <a:xfrm>
            <a:off x="838313" y="301153"/>
            <a:ext cx="10515373" cy="962490"/>
          </a:xfrm>
        </p:spPr>
        <p:txBody>
          <a:bodyPr anchor="ctr"/>
          <a:lstStyle/>
          <a:p>
            <a:r>
              <a:rPr lang="en-GB"/>
              <a:t>Implementing ethics: Ethics Check/Review requested </a:t>
            </a:r>
            <a:r>
              <a:rPr lang="en-GB" sz="2000" i="1"/>
              <a:t>(ethics issues </a:t>
            </a:r>
            <a:r>
              <a:rPr lang="en-GB" sz="2000" b="1" i="1" u="sng"/>
              <a:t>cleared</a:t>
            </a:r>
            <a:r>
              <a:rPr lang="en-GB" sz="2000" i="1"/>
              <a:t>)</a:t>
            </a:r>
            <a:br>
              <a:rPr lang="en-GB" sz="1600" i="1"/>
            </a:br>
            <a:endParaRPr lang="en-GB" sz="1600"/>
          </a:p>
        </p:txBody>
      </p:sp>
      <p:sp>
        <p:nvSpPr>
          <p:cNvPr id="11" name="Text Placeholder 1">
            <a:extLst>
              <a:ext uri="{FF2B5EF4-FFF2-40B4-BE49-F238E27FC236}">
                <a16:creationId xmlns:a16="http://schemas.microsoft.com/office/drawing/2014/main" id="{0A31C640-6A6B-404D-8F1B-C21640AA2492}"/>
              </a:ext>
            </a:extLst>
          </p:cNvPr>
          <p:cNvSpPr txBox="1">
            <a:spLocks/>
          </p:cNvSpPr>
          <p:nvPr/>
        </p:nvSpPr>
        <p:spPr>
          <a:xfrm>
            <a:off x="914627" y="1457790"/>
            <a:ext cx="10156951" cy="4617812"/>
          </a:xfrm>
          <a:prstGeom prst="rect">
            <a:avLst/>
          </a:prstGeom>
          <a:ln w="28575">
            <a:solidFill>
              <a:schemeClr val="bg1"/>
            </a:solidFill>
            <a:prstDash val="sysDot"/>
          </a:ln>
        </p:spPr>
        <p:txBody>
          <a:bodyPr lIns="91440" tIns="45720" rIns="91440" bIns="45720" anchor="t"/>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200"/>
              </a:spcBef>
              <a:spcAft>
                <a:spcPts val="0"/>
              </a:spcAft>
              <a:buClr>
                <a:srgbClr val="931680"/>
              </a:buClr>
              <a:buSzTx/>
              <a:buFont typeface="Arial" panose="020B0604020202020204" pitchFamily="34" charset="0"/>
              <a:buNone/>
              <a:tabLst/>
              <a:defRPr/>
            </a:pPr>
            <a:r>
              <a:rPr kumimoji="0" lang="en-US" sz="2000" b="1" i="0" u="none" strike="noStrike" kern="1200" cap="none" spc="0" normalizeH="0" baseline="0" noProof="0">
                <a:ln>
                  <a:noFill/>
                </a:ln>
                <a:solidFill>
                  <a:srgbClr val="FFC000"/>
                </a:solidFill>
                <a:effectLst/>
                <a:uLnTx/>
                <a:uFillTx/>
                <a:latin typeface="Arial"/>
                <a:ea typeface="+mn-ea"/>
                <a:cs typeface="+mn-cs"/>
              </a:rPr>
              <a:t>Ethics Check/Review </a:t>
            </a:r>
            <a:r>
              <a:rPr kumimoji="0" lang="en-US" sz="2000" b="1" i="0" u="none" strike="noStrike" kern="1200" cap="none" spc="0" normalizeH="0" baseline="0" noProof="0">
                <a:ln>
                  <a:noFill/>
                </a:ln>
                <a:solidFill>
                  <a:srgbClr val="004494"/>
                </a:solidFill>
                <a:effectLst/>
                <a:uLnTx/>
                <a:uFillTx/>
                <a:latin typeface="Arial"/>
                <a:ea typeface="+mn-ea"/>
                <a:cs typeface="+mn-cs"/>
              </a:rPr>
              <a:t>might be requested:</a:t>
            </a:r>
            <a:endParaRPr kumimoji="0" lang="en-US" sz="2000" b="1" i="0" u="none" strike="noStrike" kern="1200" cap="none" spc="0" normalizeH="0" baseline="0" noProof="0">
              <a:ln>
                <a:noFill/>
              </a:ln>
              <a:solidFill>
                <a:srgbClr val="004494"/>
              </a:solidFill>
              <a:effectLst/>
              <a:uLnTx/>
              <a:uFillTx/>
              <a:latin typeface="Arial"/>
              <a:ea typeface="+mn-ea"/>
              <a:cs typeface="Arial"/>
            </a:endParaRPr>
          </a:p>
          <a:p>
            <a:pPr marL="819150" marR="0" lvl="2" indent="-457200" algn="just" defTabSz="914400" rtl="0" eaLnBrk="1" fontAlgn="auto" latinLnBrk="0" hangingPunct="1">
              <a:lnSpc>
                <a:spcPct val="100000"/>
              </a:lnSpc>
              <a:spcBef>
                <a:spcPts val="1200"/>
              </a:spcBef>
              <a:spcAft>
                <a:spcPts val="0"/>
              </a:spcAft>
              <a:buClr>
                <a:srgbClr val="FFC000"/>
              </a:buClr>
              <a:buSzTx/>
              <a:buFont typeface="+mj-lt"/>
              <a:buAutoNum type="arabicPeriod"/>
              <a:tabLst/>
              <a:defRPr/>
            </a:pPr>
            <a:r>
              <a:rPr kumimoji="0" lang="en-US" sz="2000" i="0" u="none" strike="noStrike" kern="1200" cap="none" spc="0" normalizeH="0" baseline="0" noProof="0">
                <a:ln>
                  <a:noFill/>
                </a:ln>
                <a:solidFill>
                  <a:srgbClr val="004494"/>
                </a:solidFill>
                <a:effectLst/>
                <a:uLnTx/>
                <a:uFillTx/>
                <a:latin typeface="Arial"/>
                <a:ea typeface="+mn-ea"/>
                <a:cs typeface="+mn-cs"/>
              </a:rPr>
              <a:t>In the </a:t>
            </a:r>
            <a:r>
              <a:rPr kumimoji="0" lang="en-US" sz="2000" b="1" i="0" u="none" strike="noStrike" kern="1200" cap="none" spc="0" normalizeH="0" baseline="0" noProof="0">
                <a:ln>
                  <a:noFill/>
                </a:ln>
                <a:solidFill>
                  <a:srgbClr val="004494"/>
                </a:solidFill>
                <a:effectLst/>
                <a:uLnTx/>
                <a:uFillTx/>
                <a:latin typeface="Arial"/>
                <a:ea typeface="+mn-ea"/>
                <a:cs typeface="+mn-cs"/>
              </a:rPr>
              <a:t>Ethics Summary Report </a:t>
            </a:r>
            <a:r>
              <a:rPr kumimoji="0" lang="en-US" sz="2000" i="0" u="none" strike="noStrike" kern="1200" cap="none" spc="0" normalizeH="0" baseline="0" noProof="0">
                <a:ln>
                  <a:noFill/>
                </a:ln>
                <a:solidFill>
                  <a:srgbClr val="004494"/>
                </a:solidFill>
                <a:effectLst/>
                <a:uLnTx/>
                <a:uFillTx/>
                <a:latin typeface="Arial"/>
                <a:ea typeface="+mn-ea"/>
                <a:cs typeface="+mn-cs"/>
              </a:rPr>
              <a:t>as result of the ethics screening/assessment done; </a:t>
            </a:r>
          </a:p>
          <a:p>
            <a:pPr marL="819150" marR="0" lvl="2" indent="-457200" algn="just" defTabSz="914400" rtl="0" eaLnBrk="1" fontAlgn="auto" latinLnBrk="0" hangingPunct="1">
              <a:lnSpc>
                <a:spcPct val="100000"/>
              </a:lnSpc>
              <a:spcBef>
                <a:spcPts val="1200"/>
              </a:spcBef>
              <a:spcAft>
                <a:spcPts val="0"/>
              </a:spcAft>
              <a:buClr>
                <a:srgbClr val="FFC000"/>
              </a:buClr>
              <a:buSzTx/>
              <a:buFont typeface="+mj-lt"/>
              <a:buAutoNum type="arabicPeriod"/>
              <a:tabLst/>
              <a:defRPr/>
            </a:pPr>
            <a:r>
              <a:rPr kumimoji="0" lang="en-US" sz="2000" i="0" u="none" strike="noStrike" kern="1200" cap="none" spc="0" normalizeH="0" baseline="0" noProof="0">
                <a:ln>
                  <a:noFill/>
                </a:ln>
                <a:solidFill>
                  <a:srgbClr val="004494"/>
                </a:solidFill>
                <a:effectLst/>
                <a:uLnTx/>
                <a:uFillTx/>
                <a:latin typeface="Arial"/>
                <a:ea typeface="+mn-ea"/>
                <a:cs typeface="+mn-cs"/>
              </a:rPr>
              <a:t>During the </a:t>
            </a:r>
            <a:r>
              <a:rPr kumimoji="0" lang="en-US" sz="2000" b="1" i="0" u="none" strike="noStrike" kern="1200" cap="none" spc="0" normalizeH="0" baseline="0" noProof="0">
                <a:ln>
                  <a:noFill/>
                </a:ln>
                <a:solidFill>
                  <a:srgbClr val="004494"/>
                </a:solidFill>
                <a:effectLst/>
                <a:uLnTx/>
                <a:uFillTx/>
                <a:latin typeface="Arial"/>
                <a:ea typeface="+mn-ea"/>
                <a:cs typeface="+mn-cs"/>
              </a:rPr>
              <a:t>project implementation (only for ethics checks) </a:t>
            </a:r>
            <a:r>
              <a:rPr kumimoji="0" lang="en-US" sz="2000" i="0" u="none" strike="noStrike" kern="1200" cap="none" spc="0" normalizeH="0" baseline="0" noProof="0">
                <a:ln>
                  <a:noFill/>
                </a:ln>
                <a:solidFill>
                  <a:srgbClr val="004494"/>
                </a:solidFill>
                <a:effectLst/>
                <a:uLnTx/>
                <a:uFillTx/>
                <a:latin typeface="Arial"/>
                <a:ea typeface="+mn-ea"/>
                <a:cs typeface="+mn-cs"/>
              </a:rPr>
              <a:t>when it is important to reassess the global situation or specific ethics issues.  </a:t>
            </a:r>
            <a:endParaRPr lang="en-US" sz="2000">
              <a:solidFill>
                <a:srgbClr val="004494"/>
              </a:solidFill>
              <a:latin typeface="Arial"/>
              <a:cs typeface="Arial"/>
            </a:endParaRPr>
          </a:p>
          <a:p>
            <a:pPr marL="0" lvl="1" indent="-95250" algn="just">
              <a:spcBef>
                <a:spcPts val="1200"/>
              </a:spcBef>
              <a:spcAft>
                <a:spcPts val="0"/>
              </a:spcAft>
              <a:buClr>
                <a:srgbClr val="FFC000"/>
              </a:buClr>
              <a:buNone/>
            </a:pPr>
            <a:r>
              <a:rPr kumimoji="0" lang="en-US" sz="2200" b="1" i="0" u="none" strike="noStrike" kern="1200" cap="none" spc="0" normalizeH="0" baseline="0" noProof="0">
                <a:ln>
                  <a:noFill/>
                </a:ln>
                <a:solidFill>
                  <a:srgbClr val="FFC000"/>
                </a:solidFill>
                <a:effectLst/>
                <a:uLnTx/>
                <a:uFillTx/>
                <a:latin typeface="Arial"/>
                <a:ea typeface="+mn-ea"/>
                <a:cs typeface="+mn-cs"/>
                <a:sym typeface="Wingdings" panose="05000000000000000000" pitchFamily="2" charset="2"/>
              </a:rPr>
              <a:t>Information to be provided by the Consortium </a:t>
            </a:r>
            <a:r>
              <a:rPr kumimoji="0" lang="en-US" sz="2200" b="1" i="0" u="none" strike="noStrike" kern="1200" cap="none" spc="0" normalizeH="0" baseline="0" noProof="0">
                <a:ln>
                  <a:noFill/>
                </a:ln>
                <a:solidFill>
                  <a:srgbClr val="004494"/>
                </a:solidFill>
                <a:effectLst/>
                <a:uLnTx/>
                <a:uFillTx/>
                <a:latin typeface="Arial"/>
                <a:ea typeface="+mn-ea"/>
                <a:cs typeface="Arial"/>
                <a:sym typeface="Wingdings" panose="05000000000000000000" pitchFamily="2" charset="2"/>
              </a:rPr>
              <a:t>to comply with the ethics Check/Review: </a:t>
            </a:r>
            <a:endParaRPr kumimoji="0" lang="en-US" sz="2200" b="1" i="0" u="none" strike="noStrike" kern="1200" cap="none" spc="0" normalizeH="0" baseline="0" noProof="0">
              <a:ln>
                <a:noFill/>
              </a:ln>
              <a:solidFill>
                <a:srgbClr val="004494"/>
              </a:solidFill>
              <a:effectLst/>
              <a:uLnTx/>
              <a:uFillTx/>
              <a:latin typeface="Arial"/>
              <a:ea typeface="+mn-ea"/>
              <a:cs typeface="Arial"/>
            </a:endParaRPr>
          </a:p>
          <a:p>
            <a:pPr marL="704850" marR="0" lvl="2" indent="-342900" algn="just" defTabSz="914400" rtl="0" eaLnBrk="1" fontAlgn="auto" latinLnBrk="0" hangingPunct="1">
              <a:lnSpc>
                <a:spcPct val="100000"/>
              </a:lnSpc>
              <a:spcBef>
                <a:spcPts val="1200"/>
              </a:spcBef>
              <a:spcAft>
                <a:spcPts val="0"/>
              </a:spcAft>
              <a:buClr>
                <a:srgbClr val="FFC000"/>
              </a:buClr>
              <a:buSzTx/>
              <a:buFont typeface="+mj-lt"/>
              <a:buAutoNum type="arabicPeriod"/>
              <a:tabLst/>
              <a:defRPr/>
            </a:pPr>
            <a:r>
              <a:rPr kumimoji="0" lang="en-US" sz="20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The consortium should refer to the Ethics Work Package and the Deliverables set by the PO during the GAP;</a:t>
            </a:r>
            <a:endParaRPr kumimoji="0" lang="en-US" sz="2000" b="0" i="0" u="none" strike="noStrike" kern="1200" cap="none" spc="0" normalizeH="0" baseline="0" noProof="0">
              <a:ln>
                <a:noFill/>
              </a:ln>
              <a:solidFill>
                <a:srgbClr val="004494"/>
              </a:solidFill>
              <a:effectLst/>
              <a:uLnTx/>
              <a:uFillTx/>
              <a:latin typeface="Arial"/>
              <a:ea typeface="+mn-ea"/>
              <a:cs typeface="Arial"/>
            </a:endParaRPr>
          </a:p>
          <a:p>
            <a:pPr marL="704850" marR="0" lvl="2" indent="-342900" algn="just" defTabSz="914400" rtl="0" eaLnBrk="1" fontAlgn="auto" latinLnBrk="0" hangingPunct="1">
              <a:lnSpc>
                <a:spcPct val="100000"/>
              </a:lnSpc>
              <a:spcBef>
                <a:spcPts val="1200"/>
              </a:spcBef>
              <a:spcAft>
                <a:spcPts val="0"/>
              </a:spcAft>
              <a:buClr>
                <a:srgbClr val="FFC000"/>
              </a:buClr>
              <a:buSzTx/>
              <a:buFont typeface="+mj-lt"/>
              <a:buAutoNum type="arabicPeriod"/>
              <a:tabLst/>
              <a:defRPr/>
            </a:pPr>
            <a:r>
              <a:rPr kumimoji="0" lang="en-US" sz="20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If Ethics check is requested during project implementation, instructions on the needed documents/certificates/approvals will be provided accordingly by the PO. </a:t>
            </a:r>
            <a:endParaRPr kumimoji="0" lang="en-US" sz="2000" b="0" i="0" u="none" strike="noStrike" kern="1200" cap="none" spc="0" normalizeH="0" baseline="0" noProof="0">
              <a:ln>
                <a:noFill/>
              </a:ln>
              <a:solidFill>
                <a:srgbClr val="004494"/>
              </a:solidFill>
              <a:effectLst/>
              <a:uLnTx/>
              <a:uFillTx/>
              <a:latin typeface="Arial"/>
              <a:ea typeface="+mn-ea"/>
              <a:cs typeface="Arial"/>
            </a:endParaRPr>
          </a:p>
        </p:txBody>
      </p:sp>
    </p:spTree>
    <p:extLst>
      <p:ext uri="{BB962C8B-B14F-4D97-AF65-F5344CB8AC3E}">
        <p14:creationId xmlns:p14="http://schemas.microsoft.com/office/powerpoint/2010/main" val="1393582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2"/>
          <p:cNvSpPr>
            <a:spLocks noGrp="1"/>
          </p:cNvSpPr>
          <p:nvPr>
            <p:ph type="title"/>
          </p:nvPr>
        </p:nvSpPr>
        <p:spPr>
          <a:xfrm>
            <a:off x="838200" y="427783"/>
            <a:ext cx="10515600" cy="782357"/>
          </a:xfrm>
        </p:spPr>
        <p:txBody>
          <a:bodyPr anchor="ctr"/>
          <a:lstStyle/>
          <a:p>
            <a:r>
              <a:rPr lang="en-GB"/>
              <a:t>Implementing ethics: Ethics Advisor or Board requested </a:t>
            </a:r>
            <a:r>
              <a:rPr lang="en-GB" sz="2000" i="1"/>
              <a:t>(ethics issues </a:t>
            </a:r>
            <a:r>
              <a:rPr lang="en-GB" sz="2000" b="1" i="1" u="sng"/>
              <a:t>conditionally cleared</a:t>
            </a:r>
            <a:r>
              <a:rPr lang="en-GB" sz="2000" i="1"/>
              <a:t>)</a:t>
            </a:r>
            <a:r>
              <a:rPr lang="en-GB" i="1"/>
              <a:t> </a:t>
            </a:r>
            <a:br>
              <a:rPr lang="en-GB" i="1"/>
            </a:br>
            <a:endParaRPr lang="en-GB" sz="1400"/>
          </a:p>
        </p:txBody>
      </p:sp>
      <p:sp>
        <p:nvSpPr>
          <p:cNvPr id="3" name="Text Placeholder 1">
            <a:extLst>
              <a:ext uri="{FF2B5EF4-FFF2-40B4-BE49-F238E27FC236}">
                <a16:creationId xmlns:a16="http://schemas.microsoft.com/office/drawing/2014/main" id="{08645E54-4435-453A-B24F-66E0EFD28BE5}"/>
              </a:ext>
            </a:extLst>
          </p:cNvPr>
          <p:cNvSpPr txBox="1">
            <a:spLocks/>
          </p:cNvSpPr>
          <p:nvPr/>
        </p:nvSpPr>
        <p:spPr>
          <a:xfrm>
            <a:off x="897845" y="1659467"/>
            <a:ext cx="9973355" cy="4403853"/>
          </a:xfrm>
          <a:prstGeom prst="rect">
            <a:avLst/>
          </a:prstGeom>
          <a:ln w="28575">
            <a:solidFill>
              <a:schemeClr val="bg1"/>
            </a:solidFill>
            <a:prstDash val="sysDot"/>
          </a:ln>
        </p:spPr>
        <p:txBody>
          <a:bodyPr lIns="91440" tIns="45720" rIns="91440" bIns="45720" anchor="t"/>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0"/>
              </a:spcAft>
              <a:buClr>
                <a:srgbClr val="931680"/>
              </a:buClr>
              <a:buSzTx/>
              <a:buFont typeface="Arial" panose="020B0604020202020204" pitchFamily="34" charset="0"/>
              <a:buNone/>
              <a:tabLst/>
              <a:defRPr/>
            </a:pPr>
            <a:r>
              <a:rPr kumimoji="0" lang="en-US" sz="1600" b="1" i="0" u="none" strike="noStrike" kern="1200" cap="none" spc="0" normalizeH="0" baseline="0" noProof="0">
                <a:ln>
                  <a:noFill/>
                </a:ln>
                <a:solidFill>
                  <a:srgbClr val="FFC000"/>
                </a:solidFill>
                <a:effectLst/>
                <a:uLnTx/>
                <a:uFillTx/>
                <a:latin typeface="Arial"/>
                <a:ea typeface="+mn-ea"/>
                <a:cs typeface="+mn-cs"/>
              </a:rPr>
              <a:t>Appointment of an external, independent ethics Advisor / Board</a:t>
            </a:r>
            <a:endParaRPr kumimoji="0" lang="en-US" sz="1600" b="0" i="0" u="none" strike="noStrike" kern="1200" cap="none" spc="0" normalizeH="0" baseline="0" noProof="0">
              <a:ln>
                <a:noFill/>
              </a:ln>
              <a:solidFill>
                <a:srgbClr val="FFC000"/>
              </a:solidFill>
              <a:effectLst/>
              <a:uLnTx/>
              <a:uFillTx/>
              <a:latin typeface="Arial"/>
              <a:ea typeface="+mn-ea"/>
              <a:cs typeface="+mn-cs"/>
            </a:endParaRP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1"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When: </a:t>
            </a:r>
            <a:r>
              <a:rPr kumimoji="0" lang="en-US" sz="16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It is necessary for the project to be advised by one or more ethics</a:t>
            </a:r>
            <a:r>
              <a:rPr kumimoji="0" lang="en-US" sz="1600" b="1"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 </a:t>
            </a:r>
            <a:r>
              <a:rPr kumimoji="0" lang="en-US" sz="16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experts. </a:t>
            </a:r>
            <a:endParaRPr kumimoji="0" lang="en-US" sz="1600" b="0" i="0" u="none" strike="noStrike" kern="1200" cap="none" spc="0" normalizeH="0" baseline="0" noProof="0">
              <a:ln>
                <a:noFill/>
              </a:ln>
              <a:solidFill>
                <a:srgbClr val="004494"/>
              </a:solidFill>
              <a:effectLst/>
              <a:uLnTx/>
              <a:uFillTx/>
              <a:latin typeface="Arial"/>
              <a:ea typeface="+mn-ea"/>
              <a:cs typeface="Arial"/>
            </a:endParaRP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1"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Where: </a:t>
            </a:r>
            <a:r>
              <a:rPr kumimoji="0" lang="en-US" sz="16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In the </a:t>
            </a:r>
            <a:r>
              <a:rPr kumimoji="0" lang="en-US" sz="1600" b="1"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Ethics WP which includes a deliverable</a:t>
            </a:r>
            <a:r>
              <a:rPr kumimoji="0" lang="en-US" sz="16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 for the </a:t>
            </a:r>
            <a:r>
              <a:rPr kumimoji="0" lang="en-US" sz="1600" b="1"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appointment</a:t>
            </a:r>
            <a:r>
              <a:rPr kumimoji="0" lang="en-US" sz="1600" b="0"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 of the ethics Advisor/Board and </a:t>
            </a:r>
            <a:r>
              <a:rPr kumimoji="0" lang="en-US" sz="1600" b="1" i="0" u="none" strike="noStrike" kern="1200" cap="none" spc="0" normalizeH="0" baseline="0" noProof="0">
                <a:ln>
                  <a:noFill/>
                </a:ln>
                <a:solidFill>
                  <a:srgbClr val="004494"/>
                </a:solidFill>
                <a:effectLst/>
                <a:uLnTx/>
                <a:uFillTx/>
                <a:latin typeface="Arial"/>
                <a:ea typeface="+mn-ea"/>
                <a:cs typeface="+mn-cs"/>
                <a:sym typeface="Wingdings" panose="05000000000000000000" pitchFamily="2" charset="2"/>
              </a:rPr>
              <a:t>for each of the regular reports to be provided. </a:t>
            </a:r>
            <a:endParaRPr kumimoji="0" lang="en-US" sz="1600" b="1" i="0" u="none" strike="noStrike" kern="1200" cap="none" spc="0" normalizeH="0" baseline="0" noProof="0">
              <a:ln>
                <a:noFill/>
              </a:ln>
              <a:solidFill>
                <a:srgbClr val="004494"/>
              </a:solidFill>
              <a:effectLst/>
              <a:uLnTx/>
              <a:uFillTx/>
              <a:latin typeface="Arial"/>
              <a:ea typeface="+mn-ea"/>
              <a:cs typeface="Arial"/>
            </a:endParaRP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0" i="0" u="none" strike="noStrike" kern="1200" cap="none" spc="0" normalizeH="0" baseline="0" noProof="0">
                <a:ln>
                  <a:noFill/>
                </a:ln>
                <a:solidFill>
                  <a:srgbClr val="004494"/>
                </a:solidFill>
                <a:effectLst/>
                <a:uLnTx/>
                <a:uFillTx/>
                <a:latin typeface="Arial"/>
                <a:ea typeface="+mn-ea"/>
                <a:cs typeface="Arial"/>
              </a:rPr>
              <a:t>The Advisor/Board members must be </a:t>
            </a:r>
            <a:r>
              <a:rPr kumimoji="0" lang="en-US" sz="1600" b="1" i="0" u="none" strike="noStrike" kern="1200" cap="none" spc="0" normalizeH="0" baseline="0" noProof="0">
                <a:ln>
                  <a:noFill/>
                </a:ln>
                <a:solidFill>
                  <a:srgbClr val="004494"/>
                </a:solidFill>
                <a:effectLst/>
                <a:uLnTx/>
                <a:uFillTx/>
                <a:latin typeface="Arial"/>
                <a:ea typeface="+mn-ea"/>
                <a:cs typeface="Arial"/>
              </a:rPr>
              <a:t>totally independent and free from any conflict of interest</a:t>
            </a:r>
            <a:r>
              <a:rPr kumimoji="0" lang="en-US" sz="1600" b="0" i="0" u="none" strike="noStrike" kern="1200" cap="none" spc="0" normalizeH="0" baseline="0" noProof="0">
                <a:ln>
                  <a:noFill/>
                </a:ln>
                <a:solidFill>
                  <a:srgbClr val="004494"/>
                </a:solidFill>
                <a:effectLst/>
                <a:uLnTx/>
                <a:uFillTx/>
                <a:latin typeface="Arial"/>
                <a:ea typeface="+mn-ea"/>
                <a:cs typeface="Arial"/>
              </a:rPr>
              <a:t>.</a:t>
            </a: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0" i="0" u="none" strike="noStrike" kern="1200" cap="none" spc="0" normalizeH="0" baseline="0" noProof="0">
                <a:ln>
                  <a:noFill/>
                </a:ln>
                <a:solidFill>
                  <a:srgbClr val="004494"/>
                </a:solidFill>
                <a:effectLst/>
                <a:uLnTx/>
                <a:uFillTx/>
                <a:latin typeface="Arial"/>
                <a:ea typeface="+mn-ea"/>
                <a:cs typeface="Arial"/>
              </a:rPr>
              <a:t>The Advisor/Board members </a:t>
            </a:r>
            <a:r>
              <a:rPr kumimoji="0" lang="en-US" sz="1600" b="1" i="0" u="none" strike="noStrike" kern="1200" cap="none" spc="0" normalizeH="0" baseline="0" noProof="0">
                <a:ln>
                  <a:noFill/>
                </a:ln>
                <a:solidFill>
                  <a:srgbClr val="004494"/>
                </a:solidFill>
                <a:effectLst/>
                <a:uLnTx/>
                <a:uFillTx/>
                <a:latin typeface="Arial"/>
                <a:ea typeface="+mn-ea"/>
                <a:cs typeface="Arial"/>
              </a:rPr>
              <a:t>get paid for their services </a:t>
            </a:r>
            <a:r>
              <a:rPr kumimoji="0" lang="en-US" sz="1600" b="0" i="0" u="none" strike="noStrike" kern="1200" cap="none" spc="0" normalizeH="0" baseline="0" noProof="0">
                <a:ln>
                  <a:noFill/>
                </a:ln>
                <a:solidFill>
                  <a:srgbClr val="004494"/>
                </a:solidFill>
                <a:effectLst/>
                <a:uLnTx/>
                <a:uFillTx/>
                <a:latin typeface="Arial"/>
                <a:ea typeface="+mn-ea"/>
                <a:cs typeface="Arial"/>
              </a:rPr>
              <a:t>(via e.g. a service contract).</a:t>
            </a: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0" i="0" u="none" strike="noStrike" kern="1200" cap="none" spc="0" normalizeH="0" baseline="0" noProof="0">
                <a:ln>
                  <a:noFill/>
                </a:ln>
                <a:solidFill>
                  <a:srgbClr val="024B9C"/>
                </a:solidFill>
                <a:effectLst/>
                <a:uLnTx/>
                <a:uFillTx/>
                <a:latin typeface="Arial"/>
                <a:ea typeface="+mn-ea"/>
                <a:cs typeface="Arial"/>
              </a:rPr>
              <a:t>The Coordinator must grant access to the Advisor/Board members to the relevant documents needed to perform their duties. It is recommended to build a collaborative relationship with ethics Advisor/Board members (see section 9.2 of </a:t>
            </a:r>
            <a:r>
              <a:rPr kumimoji="0" lang="en-US" sz="1600" b="0" i="0" u="none" strike="noStrike" kern="1200" cap="none" spc="0" normalizeH="0" baseline="0" noProof="0">
                <a:ln>
                  <a:noFill/>
                </a:ln>
                <a:solidFill>
                  <a:srgbClr val="024B9C"/>
                </a:solidFill>
                <a:effectLst/>
                <a:uLnTx/>
                <a:uFillTx/>
                <a:latin typeface="Arial"/>
                <a:ea typeface="+mn-ea"/>
                <a:cs typeface="Arial"/>
                <a:hlinkClick r:id="rId2">
                  <a:extLst>
                    <a:ext uri="{A12FA001-AC4F-418D-AE19-62706E023703}">
                      <ahyp:hlinkClr xmlns:ahyp="http://schemas.microsoft.com/office/drawing/2018/hyperlinkcolor" val="tx"/>
                    </a:ext>
                  </a:extLst>
                </a:hlinkClick>
              </a:rPr>
              <a:t>How to complete ethics self assessment</a:t>
            </a:r>
            <a:r>
              <a:rPr kumimoji="0" lang="en-US" sz="1600" b="0" i="0" u="none" strike="noStrike" kern="1200" cap="none" spc="0" normalizeH="0" baseline="0" noProof="0">
                <a:ln>
                  <a:noFill/>
                </a:ln>
                <a:solidFill>
                  <a:srgbClr val="024B9C"/>
                </a:solidFill>
                <a:effectLst/>
                <a:uLnTx/>
                <a:uFillTx/>
                <a:latin typeface="Arial"/>
                <a:ea typeface="+mn-ea"/>
                <a:cs typeface="Arial"/>
              </a:rPr>
              <a:t>).</a:t>
            </a: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0" i="0" u="none" strike="noStrike" kern="1200" cap="none" spc="0" normalizeH="0" baseline="0" noProof="0">
                <a:ln>
                  <a:noFill/>
                </a:ln>
                <a:solidFill>
                  <a:srgbClr val="004494"/>
                </a:solidFill>
                <a:effectLst/>
                <a:uLnTx/>
                <a:uFillTx/>
                <a:latin typeface="Arial"/>
                <a:ea typeface="+mn-ea"/>
                <a:cs typeface="Arial"/>
              </a:rPr>
              <a:t>The name/s and the ethics and research integrity expertise of the </a:t>
            </a:r>
            <a:r>
              <a:rPr kumimoji="0" lang="en-US" sz="1600" b="1" i="0" u="none" strike="noStrike" kern="1200" cap="none" spc="0" normalizeH="0" baseline="0" noProof="0">
                <a:ln>
                  <a:noFill/>
                </a:ln>
                <a:solidFill>
                  <a:srgbClr val="004494"/>
                </a:solidFill>
                <a:effectLst/>
                <a:uLnTx/>
                <a:uFillTx/>
                <a:latin typeface="Arial"/>
                <a:ea typeface="+mn-ea"/>
                <a:cs typeface="Arial"/>
              </a:rPr>
              <a:t>appointed Ethics Advisor/Board members must be submitted as a deliverable</a:t>
            </a:r>
            <a:r>
              <a:rPr kumimoji="0" lang="en-US" sz="1600" b="0" i="0" u="none" strike="noStrike" kern="1200" cap="none" spc="0" normalizeH="0" baseline="0" noProof="0">
                <a:ln>
                  <a:noFill/>
                </a:ln>
                <a:solidFill>
                  <a:srgbClr val="004494"/>
                </a:solidFill>
                <a:effectLst/>
                <a:uLnTx/>
                <a:uFillTx/>
                <a:latin typeface="Arial"/>
                <a:ea typeface="+mn-ea"/>
                <a:cs typeface="Arial"/>
              </a:rPr>
              <a:t>.</a:t>
            </a:r>
          </a:p>
          <a:p>
            <a:pPr marL="712470" marR="0" lvl="2" indent="-350520" algn="just" defTabSz="914400" rtl="0" eaLnBrk="1" fontAlgn="auto" latinLnBrk="0" hangingPunct="1">
              <a:lnSpc>
                <a:spcPct val="100000"/>
              </a:lnSpc>
              <a:spcBef>
                <a:spcPts val="1200"/>
              </a:spcBef>
              <a:spcAft>
                <a:spcPts val="0"/>
              </a:spcAft>
              <a:buClr>
                <a:srgbClr val="FFC000"/>
              </a:buClr>
              <a:buSzTx/>
              <a:buFont typeface="Wingdings" panose="05000000000000000000" pitchFamily="2" charset="2"/>
              <a:buChar char="v"/>
              <a:tabLst/>
              <a:defRPr/>
            </a:pPr>
            <a:r>
              <a:rPr kumimoji="0" lang="en-US" sz="1600" b="0" i="0" u="none" strike="noStrike" kern="1200" cap="none" spc="0" normalizeH="0" baseline="0" noProof="0">
                <a:ln>
                  <a:noFill/>
                </a:ln>
                <a:solidFill>
                  <a:srgbClr val="004494"/>
                </a:solidFill>
                <a:effectLst/>
                <a:uLnTx/>
                <a:uFillTx/>
                <a:latin typeface="Arial"/>
                <a:ea typeface="+mn-ea"/>
                <a:cs typeface="Arial"/>
              </a:rPr>
              <a:t>Each </a:t>
            </a:r>
            <a:r>
              <a:rPr kumimoji="0" lang="en-US" sz="1600" b="1" i="0" u="none" strike="noStrike" kern="1200" cap="none" spc="0" normalizeH="0" baseline="0" noProof="0">
                <a:ln>
                  <a:noFill/>
                </a:ln>
                <a:solidFill>
                  <a:srgbClr val="004494"/>
                </a:solidFill>
                <a:effectLst/>
                <a:uLnTx/>
                <a:uFillTx/>
                <a:latin typeface="Arial"/>
                <a:ea typeface="+mn-ea"/>
                <a:cs typeface="Arial"/>
              </a:rPr>
              <a:t>report prepared by the Advisor/Board </a:t>
            </a:r>
            <a:r>
              <a:rPr kumimoji="0" lang="en-US" sz="1600" b="0" i="0" u="none" strike="noStrike" kern="1200" cap="none" spc="0" normalizeH="0" baseline="0" noProof="0">
                <a:ln>
                  <a:noFill/>
                </a:ln>
                <a:solidFill>
                  <a:srgbClr val="004494"/>
                </a:solidFill>
                <a:effectLst/>
                <a:uLnTx/>
                <a:uFillTx/>
                <a:latin typeface="Arial"/>
                <a:ea typeface="+mn-ea"/>
                <a:cs typeface="Arial"/>
              </a:rPr>
              <a:t>must be submitted to the REA </a:t>
            </a:r>
            <a:r>
              <a:rPr kumimoji="0" lang="en-US" sz="1600" b="1" i="0" u="none" strike="noStrike" kern="1200" cap="none" spc="0" normalizeH="0" baseline="0" noProof="0">
                <a:ln>
                  <a:noFill/>
                </a:ln>
                <a:solidFill>
                  <a:srgbClr val="004494"/>
                </a:solidFill>
                <a:effectLst/>
                <a:uLnTx/>
                <a:uFillTx/>
                <a:latin typeface="Arial"/>
                <a:ea typeface="+mn-ea"/>
                <a:cs typeface="Arial"/>
              </a:rPr>
              <a:t>as a deliverable </a:t>
            </a:r>
            <a:r>
              <a:rPr kumimoji="0" lang="en-US" sz="1600" b="0" i="0" u="none" strike="noStrike" kern="1200" cap="none" spc="0" normalizeH="0" baseline="0" noProof="0">
                <a:ln>
                  <a:noFill/>
                </a:ln>
                <a:solidFill>
                  <a:srgbClr val="004494"/>
                </a:solidFill>
                <a:effectLst/>
                <a:uLnTx/>
                <a:uFillTx/>
                <a:latin typeface="Arial"/>
                <a:ea typeface="+mn-ea"/>
                <a:cs typeface="Arial"/>
              </a:rPr>
              <a:t>at the month set by the PO during GAP.  </a:t>
            </a:r>
            <a:r>
              <a:rPr kumimoji="0" lang="en-US" sz="1600" b="1" i="0" u="none" strike="noStrike" kern="1200" cap="none" spc="0" normalizeH="0" baseline="0" noProof="0">
                <a:ln>
                  <a:noFill/>
                </a:ln>
                <a:solidFill>
                  <a:srgbClr val="004494"/>
                </a:solidFill>
                <a:effectLst/>
                <a:uLnTx/>
                <a:uFillTx/>
                <a:latin typeface="Arial"/>
                <a:ea typeface="+mn-ea"/>
                <a:cs typeface="Arial"/>
              </a:rPr>
              <a:t>The template for Reporting must be requested to the PO! </a:t>
            </a:r>
          </a:p>
        </p:txBody>
      </p:sp>
    </p:spTree>
    <p:extLst>
      <p:ext uri="{BB962C8B-B14F-4D97-AF65-F5344CB8AC3E}">
        <p14:creationId xmlns:p14="http://schemas.microsoft.com/office/powerpoint/2010/main" val="752674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2" name="Title 1"/>
          <p:cNvSpPr>
            <a:spLocks noGrp="1"/>
          </p:cNvSpPr>
          <p:nvPr>
            <p:ph type="title"/>
          </p:nvPr>
        </p:nvSpPr>
        <p:spPr>
          <a:xfrm>
            <a:off x="1047749" y="141515"/>
            <a:ext cx="10515600" cy="1042060"/>
          </a:xfrm>
        </p:spPr>
        <p:txBody>
          <a:bodyPr/>
          <a:lstStyle/>
          <a:p>
            <a:r>
              <a:rPr lang="en-US"/>
              <a:t>External Independent Ethics Advisor vs </a:t>
            </a:r>
            <a:br>
              <a:rPr lang="en-US"/>
            </a:br>
            <a:r>
              <a:rPr lang="en-US"/>
              <a:t>Ethics Mentor</a:t>
            </a:r>
            <a:endParaRPr lang="fr-BE" i="1">
              <a:solidFill>
                <a:srgbClr val="FF0000"/>
              </a:solidFill>
            </a:endParaRPr>
          </a:p>
        </p:txBody>
      </p:sp>
      <p:sp>
        <p:nvSpPr>
          <p:cNvPr id="7" name="Text Placeholder 2">
            <a:extLst>
              <a:ext uri="{FF2B5EF4-FFF2-40B4-BE49-F238E27FC236}">
                <a16:creationId xmlns:a16="http://schemas.microsoft.com/office/drawing/2014/main" id="{27DA7FD1-131D-B211-6972-49A74736BEDE}"/>
              </a:ext>
            </a:extLst>
          </p:cNvPr>
          <p:cNvSpPr txBox="1">
            <a:spLocks/>
          </p:cNvSpPr>
          <p:nvPr/>
        </p:nvSpPr>
        <p:spPr>
          <a:xfrm>
            <a:off x="1047749" y="1591462"/>
            <a:ext cx="4781551" cy="4484431"/>
          </a:xfrm>
          <a:prstGeom prst="rect">
            <a:avLst/>
          </a:prstGeom>
          <a:solidFill>
            <a:schemeClr val="bg1"/>
          </a:solidFill>
          <a:ln w="28575">
            <a:solidFill>
              <a:schemeClr val="accent4"/>
            </a:solidFill>
            <a:prstDash val="sysDot"/>
          </a:ln>
        </p:spPr>
        <p:txBody>
          <a:bodyPr vert="horz" lIns="91440" tIns="108000" rIns="91440" bIns="45720" rtlCol="0" anchor="t">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2" indent="0" algn="ctr" defTabSz="914400" rtl="0" eaLnBrk="1" fontAlgn="auto" latinLnBrk="0" hangingPunct="1">
              <a:lnSpc>
                <a:spcPct val="100000"/>
              </a:lnSpc>
              <a:spcBef>
                <a:spcPts val="1800"/>
              </a:spcBef>
              <a:spcAft>
                <a:spcPts val="0"/>
              </a:spcAft>
              <a:buClr>
                <a:srgbClr val="4BC5DE"/>
              </a:buClr>
              <a:buSzTx/>
              <a:buFontTx/>
              <a:buNone/>
              <a:tabLst/>
              <a:defRPr/>
            </a:pPr>
            <a:r>
              <a:rPr kumimoji="0" lang="en-US" sz="2000" b="1" i="0" u="sng" strike="noStrike" kern="1200" cap="none" spc="0" normalizeH="0" baseline="0" noProof="0">
                <a:ln>
                  <a:noFill/>
                </a:ln>
                <a:solidFill>
                  <a:srgbClr val="931680"/>
                </a:solidFill>
                <a:effectLst/>
                <a:uLnTx/>
                <a:uFillTx/>
                <a:latin typeface="Arial"/>
                <a:ea typeface="+mn-ea"/>
                <a:cs typeface="+mn-cs"/>
              </a:rPr>
              <a:t>Ethics Advisor</a:t>
            </a: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r>
              <a:rPr kumimoji="0" lang="en-US" sz="2000" b="1" i="0" u="none" strike="noStrike" kern="1200" cap="none" spc="0" normalizeH="0" baseline="0" noProof="0">
                <a:ln>
                  <a:noFill/>
                </a:ln>
                <a:solidFill>
                  <a:srgbClr val="024B9C"/>
                </a:solidFill>
                <a:effectLst/>
                <a:uLnTx/>
                <a:uFillTx/>
                <a:latin typeface="Arial"/>
                <a:ea typeface="+mn-ea"/>
                <a:cs typeface="+mn-cs"/>
              </a:rPr>
              <a:t>Totally independent</a:t>
            </a:r>
            <a:r>
              <a:rPr kumimoji="0" lang="en-US" sz="2000" b="0" i="0" u="none" strike="noStrike" kern="1200" cap="none" spc="0" normalizeH="0" baseline="0" noProof="0">
                <a:ln>
                  <a:noFill/>
                </a:ln>
                <a:solidFill>
                  <a:srgbClr val="024B9C"/>
                </a:solidFill>
                <a:effectLst/>
                <a:uLnTx/>
                <a:uFillTx/>
                <a:latin typeface="Arial"/>
                <a:ea typeface="+mn-ea"/>
                <a:cs typeface="+mn-cs"/>
              </a:rPr>
              <a:t> and </a:t>
            </a:r>
            <a:r>
              <a:rPr kumimoji="0" lang="en-US" sz="2000" b="1" i="0" u="none" strike="noStrike" kern="1200" cap="none" spc="0" normalizeH="0" baseline="0" noProof="0">
                <a:ln>
                  <a:noFill/>
                </a:ln>
                <a:solidFill>
                  <a:srgbClr val="024B9C"/>
                </a:solidFill>
                <a:effectLst/>
                <a:uLnTx/>
                <a:uFillTx/>
                <a:latin typeface="Arial"/>
                <a:ea typeface="+mn-ea"/>
                <a:cs typeface="+mn-cs"/>
              </a:rPr>
              <a:t>free from any conflict of interest</a:t>
            </a:r>
            <a:r>
              <a:rPr kumimoji="0" lang="en-US" sz="2000" b="0" i="0" u="none" strike="noStrike" kern="1200" cap="none" spc="0" normalizeH="0" baseline="0" noProof="0">
                <a:ln>
                  <a:noFill/>
                </a:ln>
                <a:solidFill>
                  <a:srgbClr val="024B9C"/>
                </a:solidFill>
                <a:effectLst/>
                <a:uLnTx/>
                <a:uFillTx/>
                <a:latin typeface="Arial"/>
                <a:ea typeface="+mn-ea"/>
                <a:cs typeface="+mn-cs"/>
              </a:rPr>
              <a:t>.</a:t>
            </a:r>
            <a:br>
              <a:rPr kumimoji="0" lang="en-US" sz="2000" b="0" i="0" u="none" strike="noStrike" kern="1200" cap="none" spc="0" normalizeH="0" baseline="0" noProof="0">
                <a:ln>
                  <a:noFill/>
                </a:ln>
                <a:solidFill>
                  <a:srgbClr val="024B9C"/>
                </a:solidFill>
                <a:effectLst/>
                <a:uLnTx/>
                <a:uFillTx/>
                <a:latin typeface="Arial"/>
                <a:ea typeface="+mn-ea"/>
                <a:cs typeface="+mn-cs"/>
              </a:rPr>
            </a:br>
            <a:br>
              <a:rPr kumimoji="0" lang="en-US" sz="2000" b="0" i="0" u="none" strike="noStrike" kern="1200" cap="none" spc="0" normalizeH="0" baseline="0" noProof="0">
                <a:ln>
                  <a:noFill/>
                </a:ln>
                <a:solidFill>
                  <a:srgbClr val="024B9C"/>
                </a:solidFill>
                <a:effectLst/>
                <a:uLnTx/>
                <a:uFillTx/>
                <a:latin typeface="Arial"/>
                <a:ea typeface="+mn-ea"/>
                <a:cs typeface="+mn-cs"/>
              </a:rPr>
            </a:br>
            <a:br>
              <a:rPr kumimoji="0" lang="en-US" sz="2000" b="0" i="0" u="none" strike="noStrike" kern="1200" cap="none" spc="0" normalizeH="0" baseline="0" noProof="0">
                <a:ln>
                  <a:noFill/>
                </a:ln>
                <a:solidFill>
                  <a:srgbClr val="024B9C"/>
                </a:solidFill>
                <a:effectLst/>
                <a:uLnTx/>
                <a:uFillTx/>
                <a:latin typeface="Arial"/>
                <a:ea typeface="+mn-ea"/>
                <a:cs typeface="+mn-cs"/>
              </a:rPr>
            </a:br>
            <a:endParaRPr kumimoji="0" lang="en-US" sz="2000" b="0" i="0" u="none" strike="noStrike" kern="1200" cap="none" spc="0" normalizeH="0" baseline="0" noProof="0">
              <a:ln>
                <a:noFill/>
              </a:ln>
              <a:solidFill>
                <a:srgbClr val="024B9C"/>
              </a:solidFill>
              <a:effectLst/>
              <a:uLnTx/>
              <a:uFillTx/>
              <a:latin typeface="Arial"/>
              <a:ea typeface="+mn-ea"/>
              <a:cs typeface="Arial"/>
            </a:endParaRP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r>
              <a:rPr kumimoji="0" lang="en-US" sz="2000" b="0" i="0" u="none" strike="noStrike" kern="1200" cap="none" spc="0" normalizeH="0" baseline="0" noProof="0">
                <a:ln>
                  <a:noFill/>
                </a:ln>
                <a:solidFill>
                  <a:srgbClr val="024B9C"/>
                </a:solidFill>
                <a:effectLst/>
                <a:uLnTx/>
                <a:uFillTx/>
                <a:latin typeface="Arial"/>
                <a:ea typeface="+mn-ea"/>
                <a:cs typeface="+mn-cs"/>
              </a:rPr>
              <a:t>The Ethics Advisor is usually </a:t>
            </a:r>
            <a:r>
              <a:rPr kumimoji="0" lang="en-US" sz="2000" b="1" i="0" u="none" strike="noStrike" kern="1200" cap="none" spc="0" normalizeH="0" baseline="0" noProof="0">
                <a:ln>
                  <a:noFill/>
                </a:ln>
                <a:solidFill>
                  <a:srgbClr val="024B9C"/>
                </a:solidFill>
                <a:effectLst/>
                <a:uLnTx/>
                <a:uFillTx/>
                <a:latin typeface="Arial"/>
                <a:ea typeface="+mn-ea"/>
                <a:cs typeface="+mn-cs"/>
              </a:rPr>
              <a:t>paid for this service </a:t>
            </a:r>
            <a:r>
              <a:rPr kumimoji="0" lang="en-US" sz="2000" b="0" i="0" u="none" strike="noStrike" kern="1200" cap="none" spc="0" normalizeH="0" baseline="0" noProof="0">
                <a:ln>
                  <a:noFill/>
                </a:ln>
                <a:solidFill>
                  <a:srgbClr val="024B9C"/>
                </a:solidFill>
                <a:effectLst/>
                <a:uLnTx/>
                <a:uFillTx/>
                <a:latin typeface="Arial"/>
                <a:ea typeface="+mn-ea"/>
                <a:cs typeface="+mn-cs"/>
              </a:rPr>
              <a:t>(via e.g. a service contract).</a:t>
            </a:r>
            <a:endParaRPr kumimoji="0" lang="en-US" sz="2000" b="0" i="0" u="none" strike="noStrike" kern="1200" cap="none" spc="0" normalizeH="0" baseline="0" noProof="0">
              <a:ln>
                <a:noFill/>
              </a:ln>
              <a:solidFill>
                <a:srgbClr val="024B9C"/>
              </a:solidFill>
              <a:effectLst/>
              <a:uLnTx/>
              <a:uFillTx/>
              <a:latin typeface="Arial"/>
              <a:ea typeface="+mn-ea"/>
              <a:cs typeface="Arial"/>
            </a:endParaRP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r>
              <a:rPr kumimoji="0" lang="en-US" sz="2000" b="0" i="0" u="none" strike="noStrike" kern="1200" cap="none" spc="0" normalizeH="0" baseline="0" noProof="0">
                <a:ln>
                  <a:noFill/>
                </a:ln>
                <a:solidFill>
                  <a:srgbClr val="024B9C"/>
                </a:solidFill>
                <a:effectLst/>
                <a:uLnTx/>
                <a:uFillTx/>
                <a:latin typeface="Arial"/>
                <a:ea typeface="+mn-ea"/>
                <a:cs typeface="+mn-cs"/>
              </a:rPr>
              <a:t>Obligation to provide the REA with  </a:t>
            </a:r>
            <a:r>
              <a:rPr kumimoji="0" lang="en-US" sz="2000" b="1" i="0" u="none" strike="noStrike" kern="1200" cap="none" spc="0" normalizeH="0" baseline="0" noProof="0">
                <a:ln>
                  <a:noFill/>
                </a:ln>
                <a:solidFill>
                  <a:srgbClr val="024B9C"/>
                </a:solidFill>
                <a:effectLst/>
                <a:uLnTx/>
                <a:uFillTx/>
                <a:latin typeface="Arial"/>
                <a:ea typeface="+mn-ea"/>
                <a:cs typeface="+mn-cs"/>
              </a:rPr>
              <a:t>independent report(s).</a:t>
            </a:r>
            <a:endParaRPr kumimoji="0" lang="en-US" sz="2000" b="1" i="0" u="none" strike="noStrike" kern="1200" cap="none" spc="0" normalizeH="0" baseline="0" noProof="0">
              <a:ln>
                <a:noFill/>
              </a:ln>
              <a:solidFill>
                <a:srgbClr val="024B9C"/>
              </a:solidFill>
              <a:effectLst/>
              <a:uLnTx/>
              <a:uFillTx/>
              <a:latin typeface="Arial"/>
              <a:ea typeface="+mn-ea"/>
              <a:cs typeface="Arial"/>
            </a:endParaRPr>
          </a:p>
        </p:txBody>
      </p:sp>
      <p:sp>
        <p:nvSpPr>
          <p:cNvPr id="8" name="Text Placeholder 2">
            <a:extLst>
              <a:ext uri="{FF2B5EF4-FFF2-40B4-BE49-F238E27FC236}">
                <a16:creationId xmlns:a16="http://schemas.microsoft.com/office/drawing/2014/main" id="{6BE8F17D-7FC2-CF72-4907-50BE2360ADBF}"/>
              </a:ext>
            </a:extLst>
          </p:cNvPr>
          <p:cNvSpPr txBox="1">
            <a:spLocks/>
          </p:cNvSpPr>
          <p:nvPr/>
        </p:nvSpPr>
        <p:spPr>
          <a:xfrm>
            <a:off x="6096000" y="1591462"/>
            <a:ext cx="5704798" cy="4484431"/>
          </a:xfrm>
          <a:prstGeom prst="rect">
            <a:avLst/>
          </a:prstGeom>
          <a:solidFill>
            <a:schemeClr val="bg1"/>
          </a:solidFill>
          <a:ln w="28575">
            <a:solidFill>
              <a:schemeClr val="accent4"/>
            </a:solidFill>
            <a:prstDash val="sysDot"/>
          </a:ln>
        </p:spPr>
        <p:txBody>
          <a:bodyPr vert="horz" lIns="91440" tIns="108000" rIns="91440" bIns="45720" rtlCol="0" anchor="t">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2" indent="0" algn="ctr" defTabSz="914400" rtl="0" eaLnBrk="1" fontAlgn="auto" latinLnBrk="0" hangingPunct="1">
              <a:lnSpc>
                <a:spcPct val="100000"/>
              </a:lnSpc>
              <a:spcBef>
                <a:spcPts val="1800"/>
              </a:spcBef>
              <a:spcAft>
                <a:spcPts val="0"/>
              </a:spcAft>
              <a:buClr>
                <a:srgbClr val="4BC5DE"/>
              </a:buClr>
              <a:buSzTx/>
              <a:buFontTx/>
              <a:buNone/>
              <a:tabLst/>
              <a:defRPr/>
            </a:pPr>
            <a:r>
              <a:rPr kumimoji="0" lang="en-US" sz="2000" b="1" i="0" u="sng" strike="noStrike" kern="1200" cap="none" spc="0" normalizeH="0" baseline="0" noProof="0">
                <a:ln>
                  <a:noFill/>
                </a:ln>
                <a:solidFill>
                  <a:srgbClr val="931680"/>
                </a:solidFill>
                <a:effectLst/>
                <a:uLnTx/>
                <a:uFillTx/>
                <a:latin typeface="Arial"/>
                <a:ea typeface="+mn-ea"/>
                <a:cs typeface="+mn-cs"/>
              </a:rPr>
              <a:t>Ethics Mentor</a:t>
            </a: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r>
              <a:rPr kumimoji="0" lang="en-US" sz="2000" b="1" i="0" u="none" strike="noStrike" kern="1200" cap="none" spc="0" normalizeH="0" baseline="0" noProof="0">
                <a:ln>
                  <a:noFill/>
                </a:ln>
                <a:solidFill>
                  <a:srgbClr val="024B9C"/>
                </a:solidFill>
                <a:effectLst/>
                <a:uLnTx/>
                <a:uFillTx/>
                <a:latin typeface="Arial"/>
                <a:ea typeface="+mn-ea"/>
                <a:cs typeface="+mn-cs"/>
              </a:rPr>
              <a:t>Not independent </a:t>
            </a:r>
            <a:r>
              <a:rPr kumimoji="0" lang="en-US" sz="2000" b="0" i="0" u="none" strike="noStrike" kern="1200" cap="none" spc="0" normalizeH="0" baseline="0" noProof="0">
                <a:ln>
                  <a:noFill/>
                </a:ln>
                <a:solidFill>
                  <a:srgbClr val="024B9C"/>
                </a:solidFill>
                <a:effectLst/>
                <a:uLnTx/>
                <a:uFillTx/>
                <a:latin typeface="Arial"/>
                <a:ea typeface="+mn-ea"/>
                <a:cs typeface="+mn-cs"/>
              </a:rPr>
              <a:t>of the consortium - can be a member of the same department or institution. The EM advises, shares experience and knowledge on how to properly identify and address ethics issues.</a:t>
            </a:r>
            <a:endParaRPr kumimoji="0" lang="en-US" sz="2000" b="0" i="0" u="none" strike="noStrike" kern="1200" cap="none" spc="0" normalizeH="0" baseline="0" noProof="0">
              <a:ln>
                <a:noFill/>
              </a:ln>
              <a:solidFill>
                <a:srgbClr val="024B9C"/>
              </a:solidFill>
              <a:effectLst/>
              <a:uLnTx/>
              <a:uFillTx/>
              <a:latin typeface="Arial"/>
              <a:ea typeface="+mn-ea"/>
              <a:cs typeface="Arial"/>
            </a:endParaRP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r>
              <a:rPr kumimoji="0" lang="en-US" sz="2000" b="1" i="0" u="none" strike="noStrike" kern="1200" cap="none" spc="0" normalizeH="0" baseline="0" noProof="0">
                <a:ln>
                  <a:noFill/>
                </a:ln>
                <a:solidFill>
                  <a:srgbClr val="024B9C"/>
                </a:solidFill>
                <a:effectLst/>
                <a:uLnTx/>
                <a:uFillTx/>
                <a:latin typeface="Arial"/>
                <a:ea typeface="+mn-ea"/>
                <a:cs typeface="+mn-cs"/>
              </a:rPr>
              <a:t>Paid as a regular staff.</a:t>
            </a: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24B9C"/>
              </a:solidFill>
              <a:effectLst/>
              <a:uLnTx/>
              <a:uFillTx/>
              <a:latin typeface="Arial"/>
              <a:ea typeface="+mn-ea"/>
              <a:cs typeface="Arial"/>
            </a:endParaRPr>
          </a:p>
          <a:p>
            <a:pPr marL="355600" marR="0" lvl="2" indent="-342900" algn="l" defTabSz="914400" rtl="0" eaLnBrk="1" fontAlgn="auto" latinLnBrk="0" hangingPunct="1">
              <a:lnSpc>
                <a:spcPct val="100000"/>
              </a:lnSpc>
              <a:spcBef>
                <a:spcPts val="1800"/>
              </a:spcBef>
              <a:spcAft>
                <a:spcPts val="0"/>
              </a:spcAft>
              <a:buClr>
                <a:srgbClr val="4BC5DE"/>
              </a:buClr>
              <a:buSzTx/>
              <a:buFont typeface="Arial" panose="020B0604020202020204" pitchFamily="34" charset="0"/>
              <a:buChar char="●"/>
              <a:tabLst/>
              <a:defRPr/>
            </a:pPr>
            <a:r>
              <a:rPr kumimoji="0" lang="en-US" sz="2000" b="1" i="0" u="none" strike="noStrike" kern="1200" cap="none" spc="0" normalizeH="0" baseline="0" noProof="0">
                <a:ln>
                  <a:noFill/>
                </a:ln>
                <a:solidFill>
                  <a:srgbClr val="024B9C"/>
                </a:solidFill>
                <a:effectLst/>
                <a:uLnTx/>
                <a:uFillTx/>
                <a:latin typeface="Arial"/>
                <a:ea typeface="+mn-ea"/>
                <a:cs typeface="+mn-cs"/>
              </a:rPr>
              <a:t>Not obliged </a:t>
            </a:r>
            <a:r>
              <a:rPr kumimoji="0" lang="en-US" sz="2000" b="0" i="0" u="none" strike="noStrike" kern="1200" cap="none" spc="0" normalizeH="0" baseline="0" noProof="0">
                <a:ln>
                  <a:noFill/>
                </a:ln>
                <a:solidFill>
                  <a:srgbClr val="024B9C"/>
                </a:solidFill>
                <a:effectLst/>
                <a:uLnTx/>
                <a:uFillTx/>
                <a:latin typeface="Arial"/>
                <a:ea typeface="+mn-ea"/>
                <a:cs typeface="+mn-cs"/>
              </a:rPr>
              <a:t>to independently report to the REA, although it is recommended to keep on file a report of the activities performed.</a:t>
            </a:r>
            <a:endParaRPr kumimoji="0" lang="en-US" sz="2000" b="0" i="0" u="none" strike="noStrike" kern="1200" cap="none" spc="0" normalizeH="0" baseline="0" noProof="0">
              <a:ln>
                <a:noFill/>
              </a:ln>
              <a:solidFill>
                <a:srgbClr val="024B9C"/>
              </a:solidFill>
              <a:effectLst/>
              <a:uLnTx/>
              <a:uFillTx/>
              <a:latin typeface="Arial"/>
              <a:ea typeface="+mn-ea"/>
              <a:cs typeface="Arial"/>
            </a:endParaRPr>
          </a:p>
        </p:txBody>
      </p:sp>
    </p:spTree>
    <p:extLst>
      <p:ext uri="{BB962C8B-B14F-4D97-AF65-F5344CB8AC3E}">
        <p14:creationId xmlns:p14="http://schemas.microsoft.com/office/powerpoint/2010/main" val="200443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DBB7D-799F-8330-1309-FBB31FC0D279}"/>
              </a:ext>
            </a:extLst>
          </p:cNvPr>
          <p:cNvSpPr>
            <a:spLocks noGrp="1"/>
          </p:cNvSpPr>
          <p:nvPr>
            <p:ph idx="1"/>
          </p:nvPr>
        </p:nvSpPr>
        <p:spPr>
          <a:xfrm>
            <a:off x="970722" y="1457324"/>
            <a:ext cx="10773176" cy="4917816"/>
          </a:xfrm>
        </p:spPr>
        <p:txBody>
          <a:bodyPr vert="horz" lIns="91440" tIns="45720" rIns="91440" bIns="45720" rtlCol="0" anchor="t">
            <a:noAutofit/>
          </a:bodyPr>
          <a:lstStyle/>
          <a:p>
            <a:pPr>
              <a:spcAft>
                <a:spcPts val="600"/>
              </a:spcAft>
            </a:pPr>
            <a:r>
              <a:rPr lang="en-IE" sz="2000">
                <a:solidFill>
                  <a:srgbClr val="004494"/>
                </a:solidFill>
                <a:cs typeface="Arial"/>
              </a:rPr>
              <a:t>It is a mechanism through which your project results feed into current and/or future policy-making: </a:t>
            </a:r>
          </a:p>
          <a:p>
            <a:pPr lvl="1">
              <a:spcAft>
                <a:spcPts val="600"/>
              </a:spcAft>
              <a:buFont typeface="Wingdings" panose="05000000000000000000" pitchFamily="2" charset="2"/>
              <a:buChar char="Ø"/>
            </a:pPr>
            <a:r>
              <a:rPr lang="en-IE" sz="1800">
                <a:solidFill>
                  <a:srgbClr val="004494"/>
                </a:solidFill>
                <a:cs typeface="Arial"/>
              </a:rPr>
              <a:t>It gives you the </a:t>
            </a:r>
            <a:r>
              <a:rPr lang="en-IE" sz="1800" b="1">
                <a:solidFill>
                  <a:srgbClr val="004494"/>
                </a:solidFill>
                <a:cs typeface="Arial"/>
              </a:rPr>
              <a:t>opportunity to inform evidence-based policy-making</a:t>
            </a:r>
            <a:r>
              <a:rPr lang="en-IE" sz="1800">
                <a:solidFill>
                  <a:srgbClr val="004494"/>
                </a:solidFill>
                <a:cs typeface="Arial"/>
              </a:rPr>
              <a:t>, to interact with similar projects, to create synergies with other communities and to promote your project. </a:t>
            </a:r>
          </a:p>
          <a:p>
            <a:pPr lvl="1">
              <a:spcAft>
                <a:spcPts val="1200"/>
              </a:spcAft>
              <a:buFont typeface="Wingdings" panose="05000000000000000000" pitchFamily="2" charset="2"/>
              <a:buChar char="Ø"/>
            </a:pPr>
            <a:r>
              <a:rPr lang="en-IE" sz="1800">
                <a:solidFill>
                  <a:srgbClr val="004494"/>
                </a:solidFill>
                <a:cs typeface="Arial"/>
              </a:rPr>
              <a:t>It allows the EU to monitor the </a:t>
            </a:r>
            <a:r>
              <a:rPr lang="en-IE" sz="1800" b="1">
                <a:solidFill>
                  <a:srgbClr val="004494"/>
                </a:solidFill>
                <a:cs typeface="Arial"/>
              </a:rPr>
              <a:t>achievement of policy objectives </a:t>
            </a:r>
            <a:r>
              <a:rPr lang="en-IE" sz="1800">
                <a:solidFill>
                  <a:srgbClr val="004494"/>
                </a:solidFill>
                <a:cs typeface="Arial"/>
              </a:rPr>
              <a:t>and the </a:t>
            </a:r>
            <a:r>
              <a:rPr lang="en-IE" sz="1800" b="1">
                <a:solidFill>
                  <a:srgbClr val="004494"/>
                </a:solidFill>
                <a:cs typeface="Arial"/>
              </a:rPr>
              <a:t>impact of existing policies</a:t>
            </a:r>
            <a:r>
              <a:rPr lang="en-IE" sz="1800">
                <a:solidFill>
                  <a:srgbClr val="004494"/>
                </a:solidFill>
                <a:cs typeface="Arial"/>
              </a:rPr>
              <a:t>/legislation as well as to identify gaps, opportunities or potential synergies. </a:t>
            </a:r>
          </a:p>
          <a:p>
            <a:pPr>
              <a:spcAft>
                <a:spcPts val="600"/>
              </a:spcAft>
            </a:pPr>
            <a:r>
              <a:rPr lang="en-IE" sz="2000">
                <a:solidFill>
                  <a:srgbClr val="004494"/>
                </a:solidFill>
                <a:cs typeface="Arial"/>
              </a:rPr>
              <a:t>To be provided </a:t>
            </a:r>
            <a:r>
              <a:rPr lang="en-IE" sz="2000" b="1">
                <a:solidFill>
                  <a:srgbClr val="004494"/>
                </a:solidFill>
                <a:cs typeface="Arial"/>
              </a:rPr>
              <a:t>throughout </a:t>
            </a:r>
            <a:r>
              <a:rPr lang="en-IE" sz="2000">
                <a:solidFill>
                  <a:srgbClr val="004494"/>
                </a:solidFill>
                <a:cs typeface="Arial"/>
              </a:rPr>
              <a:t>the whole </a:t>
            </a:r>
            <a:r>
              <a:rPr lang="en-IE" sz="2000" b="1">
                <a:solidFill>
                  <a:srgbClr val="004494"/>
                </a:solidFill>
                <a:cs typeface="Arial"/>
              </a:rPr>
              <a:t>project lifecycle </a:t>
            </a:r>
            <a:r>
              <a:rPr lang="en-IE" sz="2000">
                <a:solidFill>
                  <a:srgbClr val="004494"/>
                </a:solidFill>
                <a:cs typeface="Arial"/>
              </a:rPr>
              <a:t>in form of: </a:t>
            </a:r>
          </a:p>
          <a:p>
            <a:pPr lvl="1">
              <a:spcAft>
                <a:spcPts val="600"/>
              </a:spcAft>
              <a:buFont typeface="Wingdings" panose="05000000000000000000" pitchFamily="2" charset="2"/>
              <a:buChar char="Ø"/>
            </a:pPr>
            <a:r>
              <a:rPr lang="en-IE" sz="1800" b="1">
                <a:solidFill>
                  <a:srgbClr val="004494"/>
                </a:solidFill>
                <a:cs typeface="Arial"/>
              </a:rPr>
              <a:t>policy briefings </a:t>
            </a:r>
            <a:r>
              <a:rPr lang="en-IE" sz="1800">
                <a:solidFill>
                  <a:srgbClr val="004494"/>
                </a:solidFill>
                <a:cs typeface="Arial"/>
              </a:rPr>
              <a:t>as a mandatory deliverable at each reporting period;</a:t>
            </a:r>
          </a:p>
          <a:p>
            <a:pPr lvl="1">
              <a:spcAft>
                <a:spcPts val="600"/>
              </a:spcAft>
              <a:buFont typeface="Wingdings" panose="05000000000000000000" pitchFamily="2" charset="2"/>
              <a:buChar char="Ø"/>
            </a:pPr>
            <a:r>
              <a:rPr lang="en-IE" sz="1800">
                <a:solidFill>
                  <a:srgbClr val="004494"/>
                </a:solidFill>
                <a:cs typeface="Arial"/>
              </a:rPr>
              <a:t>ad-hoc contributions from the project at the initiative of the COO or upon request; </a:t>
            </a:r>
          </a:p>
          <a:p>
            <a:pPr lvl="1">
              <a:spcAft>
                <a:spcPts val="1200"/>
              </a:spcAft>
              <a:buFont typeface="Wingdings" panose="05000000000000000000" pitchFamily="2" charset="2"/>
              <a:buChar char="Ø"/>
            </a:pPr>
            <a:r>
              <a:rPr lang="en-IE" sz="1800">
                <a:solidFill>
                  <a:srgbClr val="004494"/>
                </a:solidFill>
                <a:cs typeface="Arial"/>
              </a:rPr>
              <a:t>participation in cluster events, etc.</a:t>
            </a:r>
          </a:p>
          <a:p>
            <a:r>
              <a:rPr lang="en-IE" sz="2000">
                <a:solidFill>
                  <a:srgbClr val="004494"/>
                </a:solidFill>
                <a:cs typeface="Arial"/>
              </a:rPr>
              <a:t>Focus on how the project contributes to advancing the EU’s policy objectives, using quantitative and/or qualitative indicators, and develop potential recommendations/best practices. </a:t>
            </a:r>
          </a:p>
          <a:p>
            <a:endParaRPr lang="en-IE" sz="1600">
              <a:solidFill>
                <a:srgbClr val="004494"/>
              </a:solidFill>
              <a:cs typeface="Arial"/>
            </a:endParaRPr>
          </a:p>
        </p:txBody>
      </p:sp>
      <p:sp>
        <p:nvSpPr>
          <p:cNvPr id="5" name="Title 3">
            <a:extLst>
              <a:ext uri="{FF2B5EF4-FFF2-40B4-BE49-F238E27FC236}">
                <a16:creationId xmlns:a16="http://schemas.microsoft.com/office/drawing/2014/main" id="{5F20C33C-1D0D-FA37-0C74-58E3B7732A6D}"/>
              </a:ext>
            </a:extLst>
          </p:cNvPr>
          <p:cNvSpPr txBox="1">
            <a:spLocks/>
          </p:cNvSpPr>
          <p:nvPr/>
        </p:nvSpPr>
        <p:spPr>
          <a:xfrm>
            <a:off x="970722" y="482860"/>
            <a:ext cx="10515600" cy="521851"/>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Policy feedback </a:t>
            </a:r>
          </a:p>
        </p:txBody>
      </p:sp>
      <p:pic>
        <p:nvPicPr>
          <p:cNvPr id="1026" name="Picture 2" descr="A green and white document&#10;&#10;Description automatically generated">
            <a:extLst>
              <a:ext uri="{FF2B5EF4-FFF2-40B4-BE49-F238E27FC236}">
                <a16:creationId xmlns:a16="http://schemas.microsoft.com/office/drawing/2014/main" id="{65447B58-395D-0B5B-36E7-04A145B18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4684" y="3581400"/>
            <a:ext cx="1269214"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82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D14AA-5CCA-81FA-73E5-700B57277E9D}"/>
              </a:ext>
            </a:extLst>
          </p:cNvPr>
          <p:cNvSpPr>
            <a:spLocks noGrp="1"/>
          </p:cNvSpPr>
          <p:nvPr>
            <p:ph idx="1"/>
          </p:nvPr>
        </p:nvSpPr>
        <p:spPr>
          <a:xfrm>
            <a:off x="1161243" y="1547027"/>
            <a:ext cx="9164574" cy="4380222"/>
          </a:xfrm>
          <a:noFill/>
        </p:spPr>
        <p:txBody>
          <a:bodyPr vert="horz" lIns="91440" tIns="45720" rIns="91440" bIns="45720" rtlCol="0" anchor="t">
            <a:noAutofit/>
          </a:bodyPr>
          <a:lstStyle/>
          <a:p>
            <a:pPr>
              <a:spcBef>
                <a:spcPts val="600"/>
              </a:spcBef>
              <a:spcAft>
                <a:spcPts val="600"/>
              </a:spcAft>
              <a:buFont typeface="Wingdings" panose="020B0604020202020204" pitchFamily="34" charset="0"/>
              <a:buChar char="§"/>
            </a:pPr>
            <a:r>
              <a:rPr lang="en-US" sz="2000" b="1" dirty="0">
                <a:solidFill>
                  <a:srgbClr val="024EA2"/>
                </a:solidFill>
                <a:ea typeface="+mn-lt"/>
                <a:cs typeface="+mn-lt"/>
              </a:rPr>
              <a:t>Communicate/disseminate</a:t>
            </a:r>
            <a:r>
              <a:rPr lang="en-US" sz="2000" dirty="0">
                <a:solidFill>
                  <a:srgbClr val="024EA2"/>
                </a:solidFill>
                <a:ea typeface="+mn-lt"/>
                <a:cs typeface="+mn-lt"/>
              </a:rPr>
              <a:t>  (</a:t>
            </a:r>
            <a:r>
              <a:rPr lang="en-US" sz="2000" dirty="0">
                <a:solidFill>
                  <a:srgbClr val="024EA2"/>
                </a:solidFill>
                <a:ea typeface="+mn-lt"/>
                <a:cs typeface="+mn-lt"/>
                <a:hlinkClick r:id="rId3">
                  <a:extLst>
                    <a:ext uri="{A12FA001-AC4F-418D-AE19-62706E023703}">
                      <ahyp:hlinkClr xmlns:ahyp="http://schemas.microsoft.com/office/drawing/2018/hyperlinkcolor" val="tx"/>
                    </a:ext>
                  </a:extLst>
                </a:hlinkClick>
              </a:rPr>
              <a:t>Annotated Grant Agreement, art. 17</a:t>
            </a:r>
            <a:r>
              <a:rPr lang="en-US" sz="2000" dirty="0">
                <a:solidFill>
                  <a:srgbClr val="024EA2"/>
                </a:solidFill>
                <a:ea typeface="+mn-lt"/>
                <a:cs typeface="+mn-lt"/>
              </a:rPr>
              <a:t>)</a:t>
            </a:r>
            <a:endParaRPr lang="en-US" sz="2000" dirty="0">
              <a:solidFill>
                <a:srgbClr val="024EA2"/>
              </a:solidFill>
              <a:cs typeface="Arial"/>
            </a:endParaRPr>
          </a:p>
          <a:p>
            <a:pPr lvl="1">
              <a:spcBef>
                <a:spcPts val="600"/>
              </a:spcBef>
              <a:spcAft>
                <a:spcPts val="600"/>
              </a:spcAft>
            </a:pPr>
            <a:r>
              <a:rPr lang="en-US" sz="1800" dirty="0">
                <a:solidFill>
                  <a:srgbClr val="024EA2"/>
                </a:solidFill>
                <a:ea typeface="+mn-lt"/>
                <a:cs typeface="+mn-lt"/>
              </a:rPr>
              <a:t>The more publicity you are giving to the results, the more impact you have…</a:t>
            </a:r>
          </a:p>
          <a:p>
            <a:pPr lvl="1">
              <a:spcBef>
                <a:spcPts val="600"/>
              </a:spcBef>
              <a:spcAft>
                <a:spcPts val="1000"/>
              </a:spcAft>
            </a:pPr>
            <a:r>
              <a:rPr lang="en-US" sz="1800" dirty="0">
                <a:solidFill>
                  <a:srgbClr val="024EA2"/>
                </a:solidFill>
                <a:ea typeface="+mn-lt"/>
                <a:cs typeface="+mn-lt"/>
              </a:rPr>
              <a:t>Cite the grant in articles, presentations, etc..</a:t>
            </a:r>
          </a:p>
          <a:p>
            <a:pPr>
              <a:spcBef>
                <a:spcPts val="600"/>
              </a:spcBef>
              <a:spcAft>
                <a:spcPts val="600"/>
              </a:spcAft>
              <a:buFont typeface="Wingdings" panose="020B0604020202020204" pitchFamily="34" charset="0"/>
              <a:buChar char="§"/>
            </a:pPr>
            <a:r>
              <a:rPr lang="en-US" sz="2000" b="1" dirty="0">
                <a:solidFill>
                  <a:srgbClr val="024EA2"/>
                </a:solidFill>
                <a:ea typeface="+mn-lt"/>
                <a:cs typeface="+mn-lt"/>
              </a:rPr>
              <a:t>Changes in the work plan / budget </a:t>
            </a:r>
          </a:p>
          <a:p>
            <a:pPr lvl="1">
              <a:spcBef>
                <a:spcPts val="600"/>
              </a:spcBef>
              <a:spcAft>
                <a:spcPts val="1000"/>
              </a:spcAft>
            </a:pPr>
            <a:r>
              <a:rPr lang="en-US" sz="1800" dirty="0">
                <a:solidFill>
                  <a:srgbClr val="024EA2"/>
                </a:solidFill>
                <a:ea typeface="+mn-lt"/>
                <a:cs typeface="+mn-lt"/>
              </a:rPr>
              <a:t>Inform the PO and report them in the deviation section of the technical report</a:t>
            </a:r>
            <a:endParaRPr lang="en-US" sz="1800" dirty="0">
              <a:solidFill>
                <a:srgbClr val="024EA2"/>
              </a:solidFill>
              <a:cs typeface="Arial"/>
            </a:endParaRPr>
          </a:p>
          <a:p>
            <a:pPr>
              <a:spcBef>
                <a:spcPts val="600"/>
              </a:spcBef>
              <a:spcAft>
                <a:spcPts val="1000"/>
              </a:spcAft>
              <a:buFont typeface="Wingdings" panose="020B0604020202020204" pitchFamily="34" charset="0"/>
              <a:buChar char="§"/>
            </a:pPr>
            <a:r>
              <a:rPr lang="en-US" sz="2000" b="1" dirty="0">
                <a:solidFill>
                  <a:srgbClr val="024EA2"/>
                </a:solidFill>
                <a:ea typeface="+mn-lt"/>
                <a:cs typeface="+mn-lt"/>
              </a:rPr>
              <a:t>Deliverables/reports on time</a:t>
            </a:r>
            <a:r>
              <a:rPr lang="en-US" sz="2000" dirty="0">
                <a:solidFill>
                  <a:srgbClr val="024EA2"/>
                </a:solidFill>
                <a:ea typeface="+mn-lt"/>
                <a:cs typeface="+mn-lt"/>
              </a:rPr>
              <a:t> (art. 21)</a:t>
            </a:r>
            <a:endParaRPr lang="en-US" sz="2000" dirty="0">
              <a:solidFill>
                <a:srgbClr val="024EA2"/>
              </a:solidFill>
              <a:cs typeface="Arial"/>
            </a:endParaRPr>
          </a:p>
          <a:p>
            <a:pPr>
              <a:spcBef>
                <a:spcPts val="600"/>
              </a:spcBef>
              <a:spcAft>
                <a:spcPts val="1000"/>
              </a:spcAft>
              <a:buFont typeface="Wingdings" panose="020B0604020202020204" pitchFamily="34" charset="0"/>
              <a:buChar char="§"/>
            </a:pPr>
            <a:r>
              <a:rPr lang="en-US" sz="2000" b="1" dirty="0">
                <a:solidFill>
                  <a:srgbClr val="024EA2"/>
                </a:solidFill>
                <a:ea typeface="+mn-lt"/>
                <a:cs typeface="+mn-lt"/>
              </a:rPr>
              <a:t>TNA </a:t>
            </a:r>
            <a:r>
              <a:rPr lang="en-US" sz="2000" dirty="0">
                <a:solidFill>
                  <a:srgbClr val="024EA2"/>
                </a:solidFill>
                <a:ea typeface="+mn-lt"/>
                <a:cs typeface="+mn-lt"/>
              </a:rPr>
              <a:t>– special section in reporting </a:t>
            </a:r>
            <a:endParaRPr lang="en-US" sz="2000" dirty="0">
              <a:solidFill>
                <a:srgbClr val="024EA2"/>
              </a:solidFill>
              <a:cs typeface="Arial"/>
            </a:endParaRPr>
          </a:p>
          <a:p>
            <a:pPr>
              <a:spcBef>
                <a:spcPts val="600"/>
              </a:spcBef>
              <a:spcAft>
                <a:spcPts val="1000"/>
              </a:spcAft>
              <a:buFont typeface="Wingdings" panose="020B0604020202020204" pitchFamily="34" charset="0"/>
              <a:buChar char="§"/>
            </a:pPr>
            <a:r>
              <a:rPr lang="en-US" sz="2000" b="1" dirty="0">
                <a:solidFill>
                  <a:srgbClr val="024EA2"/>
                </a:solidFill>
                <a:ea typeface="+mn-lt"/>
                <a:cs typeface="+mn-lt"/>
              </a:rPr>
              <a:t>Financial reporting </a:t>
            </a:r>
            <a:r>
              <a:rPr lang="en-US" sz="2000" dirty="0">
                <a:solidFill>
                  <a:srgbClr val="024EA2"/>
                </a:solidFill>
                <a:ea typeface="+mn-lt"/>
                <a:cs typeface="+mn-lt"/>
              </a:rPr>
              <a:t>– keep all records</a:t>
            </a:r>
            <a:r>
              <a:rPr lang="en-US" sz="2000" b="1" dirty="0">
                <a:solidFill>
                  <a:srgbClr val="024EA2"/>
                </a:solidFill>
                <a:ea typeface="+mn-lt"/>
                <a:cs typeface="+mn-lt"/>
              </a:rPr>
              <a:t> (art. 20)</a:t>
            </a:r>
          </a:p>
          <a:p>
            <a:pPr>
              <a:spcBef>
                <a:spcPts val="600"/>
              </a:spcBef>
              <a:spcAft>
                <a:spcPts val="1000"/>
              </a:spcAft>
              <a:buFont typeface="Wingdings" panose="020B0604020202020204" pitchFamily="34" charset="0"/>
              <a:buChar char="§"/>
            </a:pPr>
            <a:r>
              <a:rPr lang="en-US" sz="2000" b="1" dirty="0">
                <a:solidFill>
                  <a:srgbClr val="024B9C"/>
                </a:solidFill>
                <a:cs typeface="Arial"/>
              </a:rPr>
              <a:t>Grants are, as a rule, not extended</a:t>
            </a:r>
          </a:p>
          <a:p>
            <a:pPr>
              <a:buFont typeface="Wingdings" panose="020B0604020202020204" pitchFamily="34" charset="0"/>
              <a:buChar char="§"/>
            </a:pPr>
            <a:endParaRPr lang="en-US" dirty="0">
              <a:solidFill>
                <a:srgbClr val="024EA2"/>
              </a:solidFill>
              <a:cs typeface="Arial"/>
            </a:endParaRPr>
          </a:p>
        </p:txBody>
      </p:sp>
      <p:sp>
        <p:nvSpPr>
          <p:cNvPr id="3" name="Title 2">
            <a:extLst>
              <a:ext uri="{FF2B5EF4-FFF2-40B4-BE49-F238E27FC236}">
                <a16:creationId xmlns:a16="http://schemas.microsoft.com/office/drawing/2014/main" id="{0910247A-7A78-4E15-3DB0-9B0525A1587E}"/>
              </a:ext>
            </a:extLst>
          </p:cNvPr>
          <p:cNvSpPr>
            <a:spLocks noGrp="1"/>
          </p:cNvSpPr>
          <p:nvPr>
            <p:ph type="title"/>
          </p:nvPr>
        </p:nvSpPr>
        <p:spPr>
          <a:xfrm>
            <a:off x="1035831" y="302326"/>
            <a:ext cx="10515600" cy="782357"/>
          </a:xfrm>
        </p:spPr>
        <p:txBody>
          <a:bodyPr/>
          <a:lstStyle/>
          <a:p>
            <a:r>
              <a:rPr lang="en-US" b="1">
                <a:cs typeface="Arial"/>
              </a:rPr>
              <a:t>To sum up, some good practice…</a:t>
            </a:r>
            <a:endParaRPr lang="en-US" b="1"/>
          </a:p>
        </p:txBody>
      </p:sp>
      <p:sp>
        <p:nvSpPr>
          <p:cNvPr id="4" name="Rectangle 3">
            <a:extLst>
              <a:ext uri="{FF2B5EF4-FFF2-40B4-BE49-F238E27FC236}">
                <a16:creationId xmlns:a16="http://schemas.microsoft.com/office/drawing/2014/main" id="{760C313C-0A21-56E1-8F6D-08B0BB6AF65B}"/>
              </a:ext>
            </a:extLst>
          </p:cNvPr>
          <p:cNvSpPr/>
          <p:nvPr/>
        </p:nvSpPr>
        <p:spPr>
          <a:xfrm>
            <a:off x="1035831" y="1499583"/>
            <a:ext cx="9652884" cy="4427666"/>
          </a:xfrm>
          <a:prstGeom prst="rect">
            <a:avLst/>
          </a:prstGeom>
          <a:noFill/>
          <a:ln w="2857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071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r-BE"/>
            </a:br>
            <a:r>
              <a:rPr lang="fr-BE"/>
              <a:t>III. Extra Resources</a:t>
            </a:r>
            <a:endParaRPr lang="en-GB"/>
          </a:p>
        </p:txBody>
      </p:sp>
      <p:sp>
        <p:nvSpPr>
          <p:cNvPr id="3" name="Subtitle 2">
            <a:extLst>
              <a:ext uri="{FF2B5EF4-FFF2-40B4-BE49-F238E27FC236}">
                <a16:creationId xmlns:a16="http://schemas.microsoft.com/office/drawing/2014/main" id="{40F81165-6FB9-4B9C-B22C-0DFB6BC66E57}"/>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3040759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8446" y="434341"/>
            <a:ext cx="10515600" cy="674369"/>
          </a:xfrm>
        </p:spPr>
        <p:txBody>
          <a:bodyPr/>
          <a:lstStyle/>
          <a:p>
            <a:r>
              <a:rPr lang="en-GB"/>
              <a:t>Policy framework</a:t>
            </a:r>
          </a:p>
        </p:txBody>
      </p:sp>
      <p:sp>
        <p:nvSpPr>
          <p:cNvPr id="7" name="Rectangle 1"/>
          <p:cNvSpPr>
            <a:spLocks noGrp="1" noChangeArrowheads="1"/>
          </p:cNvSpPr>
          <p:nvPr>
            <p:ph sz="half" idx="2"/>
          </p:nvPr>
        </p:nvSpPr>
        <p:spPr bwMode="auto">
          <a:xfrm>
            <a:off x="1164384" y="1620878"/>
            <a:ext cx="9863231"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bg1"/>
              </a:buClr>
              <a:defRPr sz="2400" i="1">
                <a:solidFill>
                  <a:srgbClr val="0F5494"/>
                </a:solidFill>
                <a:latin typeface="Verdana" pitchFamily="34" charset="0"/>
              </a:defRPr>
            </a:lvl1pPr>
            <a:lvl2pPr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23875" lvl="1" indent="-342900" eaLnBrk="1" hangingPunct="1">
              <a:spcBef>
                <a:spcPct val="0"/>
              </a:spcBef>
              <a:spcAft>
                <a:spcPts val="1200"/>
              </a:spcAft>
              <a:buClrTx/>
              <a:buFont typeface="Wingdings" panose="05000000000000000000" pitchFamily="2" charset="2"/>
              <a:buChar char="Ø"/>
              <a:defRPr/>
            </a:pPr>
            <a:r>
              <a:rPr lang="en-US" sz="2400" b="0" i="0">
                <a:solidFill>
                  <a:schemeClr val="tx2"/>
                </a:solidFill>
                <a:latin typeface="+mn-lt"/>
                <a:hlinkClick r:id="rId3"/>
              </a:rPr>
              <a:t>Horizon Europe – Funding </a:t>
            </a:r>
            <a:r>
              <a:rPr lang="en-US" sz="2400" b="0" i="0" err="1">
                <a:solidFill>
                  <a:schemeClr val="tx2"/>
                </a:solidFill>
                <a:latin typeface="+mn-lt"/>
                <a:hlinkClick r:id="rId3"/>
              </a:rPr>
              <a:t>Programme</a:t>
            </a:r>
            <a:r>
              <a:rPr lang="en-US" sz="2400" b="0" i="0">
                <a:solidFill>
                  <a:schemeClr val="tx2"/>
                </a:solidFill>
                <a:latin typeface="+mn-lt"/>
                <a:hlinkClick r:id="rId3"/>
              </a:rPr>
              <a:t> for Research and Innovation</a:t>
            </a:r>
            <a:endParaRPr lang="en-US" sz="2400" b="0" i="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i="0">
                <a:solidFill>
                  <a:schemeClr val="tx2"/>
                </a:solidFill>
                <a:latin typeface="+mn-lt"/>
                <a:hlinkClick r:id="rId4"/>
              </a:rPr>
              <a:t>Factsheet ‘Open Science in Horizon Europe</a:t>
            </a:r>
            <a:r>
              <a:rPr lang="en-IE" sz="2400" b="0" i="0">
                <a:solidFill>
                  <a:schemeClr val="tx2"/>
                </a:solidFill>
                <a:latin typeface="+mn-lt"/>
                <a:hlinkClick r:id="" action="ppaction://noaction"/>
              </a:rPr>
              <a:t>’</a:t>
            </a:r>
            <a:endParaRPr lang="en-IE" sz="2400" b="0" i="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fr-BE" sz="2400" b="0" i="0">
                <a:solidFill>
                  <a:schemeClr val="tx2"/>
                </a:solidFill>
                <a:latin typeface="+mn-lt"/>
                <a:hlinkClick r:id="rId5"/>
              </a:rPr>
              <a:t>Communication on ‘A new ERA for </a:t>
            </a:r>
            <a:r>
              <a:rPr lang="fr-BE" sz="2400" b="0" i="0" err="1">
                <a:solidFill>
                  <a:schemeClr val="tx2"/>
                </a:solidFill>
                <a:latin typeface="+mn-lt"/>
                <a:hlinkClick r:id="rId5"/>
              </a:rPr>
              <a:t>Research</a:t>
            </a:r>
            <a:r>
              <a:rPr lang="fr-BE" sz="2400" b="0" i="0">
                <a:solidFill>
                  <a:schemeClr val="tx2"/>
                </a:solidFill>
                <a:latin typeface="+mn-lt"/>
                <a:hlinkClick r:id="rId5"/>
              </a:rPr>
              <a:t> and Innovation</a:t>
            </a:r>
            <a:r>
              <a:rPr lang="fr-BE" sz="2400" b="0" i="0">
                <a:solidFill>
                  <a:schemeClr val="tx2"/>
                </a:solidFill>
                <a:latin typeface="+mn-lt"/>
              </a:rPr>
              <a:t>’</a:t>
            </a:r>
          </a:p>
          <a:p>
            <a:pPr marL="523875" lvl="1" indent="-342900" eaLnBrk="1" hangingPunct="1">
              <a:spcBef>
                <a:spcPct val="0"/>
              </a:spcBef>
              <a:spcAft>
                <a:spcPts val="1200"/>
              </a:spcAft>
              <a:buClrTx/>
              <a:buFont typeface="Wingdings" panose="05000000000000000000" pitchFamily="2" charset="2"/>
              <a:buChar char="Ø"/>
              <a:defRPr/>
            </a:pPr>
            <a:r>
              <a:rPr lang="en-IE" sz="2400" b="0" i="0">
                <a:solidFill>
                  <a:schemeClr val="tx2"/>
                </a:solidFill>
                <a:latin typeface="+mn-lt"/>
                <a:hlinkClick r:id="rId6"/>
              </a:rPr>
              <a:t>Pact for Research and Innovation in Europe </a:t>
            </a:r>
            <a:endParaRPr lang="en-IE" sz="2400" b="0" i="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i="0">
                <a:solidFill>
                  <a:schemeClr val="tx2"/>
                </a:solidFill>
                <a:latin typeface="+mn-lt"/>
                <a:hlinkClick r:id="rId7"/>
              </a:rPr>
              <a:t>ERA Policy Platform</a:t>
            </a:r>
            <a:endParaRPr lang="en-IE" sz="2400" b="0" i="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i="0">
                <a:solidFill>
                  <a:schemeClr val="tx2"/>
                </a:solidFill>
                <a:latin typeface="+mn-lt"/>
                <a:hlinkClick r:id="rId8"/>
              </a:rPr>
              <a:t>European Research Infrastructures</a:t>
            </a:r>
            <a:endParaRPr lang="en-IE" sz="2400" b="0" i="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a:solidFill>
                  <a:schemeClr val="tx2"/>
                </a:solidFill>
                <a:latin typeface="+mn-lt"/>
                <a:hlinkClick r:id="rId9"/>
              </a:rPr>
              <a:t>ESFRI Landscape Analysis 2024</a:t>
            </a:r>
            <a:endParaRPr lang="en-IE" sz="2400" b="0" i="0">
              <a:solidFill>
                <a:schemeClr val="tx2"/>
              </a:solidFill>
              <a:latin typeface="+mn-lt"/>
            </a:endParaRPr>
          </a:p>
          <a:p>
            <a:pPr marL="180975" lvl="1" indent="0" eaLnBrk="1" hangingPunct="1">
              <a:spcBef>
                <a:spcPct val="0"/>
              </a:spcBef>
              <a:spcAft>
                <a:spcPts val="0"/>
              </a:spcAft>
              <a:buClrTx/>
              <a:buFontTx/>
              <a:buNone/>
              <a:defRPr/>
            </a:pPr>
            <a:endParaRPr lang="en-GB" altLang="en-US" sz="1600" b="0">
              <a:latin typeface="+mn-lt"/>
            </a:endParaRPr>
          </a:p>
        </p:txBody>
      </p:sp>
    </p:spTree>
    <p:extLst>
      <p:ext uri="{BB962C8B-B14F-4D97-AF65-F5344CB8AC3E}">
        <p14:creationId xmlns:p14="http://schemas.microsoft.com/office/powerpoint/2010/main" val="438730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8446" y="434341"/>
            <a:ext cx="10515600" cy="674369"/>
          </a:xfrm>
        </p:spPr>
        <p:txBody>
          <a:bodyPr/>
          <a:lstStyle/>
          <a:p>
            <a:r>
              <a:rPr lang="en-GB"/>
              <a:t>Useful resources</a:t>
            </a:r>
          </a:p>
        </p:txBody>
      </p:sp>
      <p:sp>
        <p:nvSpPr>
          <p:cNvPr id="7" name="Rectangle 1"/>
          <p:cNvSpPr>
            <a:spLocks noGrp="1" noChangeArrowheads="1"/>
          </p:cNvSpPr>
          <p:nvPr>
            <p:ph sz="half" idx="2"/>
          </p:nvPr>
        </p:nvSpPr>
        <p:spPr bwMode="auto">
          <a:xfrm>
            <a:off x="1244630" y="1825594"/>
            <a:ext cx="9863231"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bg1"/>
              </a:buClr>
              <a:defRPr sz="2400" i="1">
                <a:solidFill>
                  <a:srgbClr val="0F5494"/>
                </a:solidFill>
                <a:latin typeface="Verdana" pitchFamily="34" charset="0"/>
              </a:defRPr>
            </a:lvl1pPr>
            <a:lvl2pPr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23875" lvl="1" indent="-342900" eaLnBrk="1" hangingPunct="1">
              <a:spcBef>
                <a:spcPct val="0"/>
              </a:spcBef>
              <a:spcAft>
                <a:spcPts val="1200"/>
              </a:spcAft>
              <a:buClrTx/>
              <a:buFont typeface="Wingdings" panose="05000000000000000000" pitchFamily="2" charset="2"/>
              <a:buChar char="Ø"/>
              <a:defRPr/>
            </a:pPr>
            <a:r>
              <a:rPr lang="en-IE" sz="2400" b="0">
                <a:solidFill>
                  <a:srgbClr val="0052CC"/>
                </a:solidFill>
                <a:latin typeface="+mn-lt"/>
                <a:hlinkClick r:id="rId3">
                  <a:extLst>
                    <a:ext uri="{A12FA001-AC4F-418D-AE19-62706E023703}">
                      <ahyp:hlinkClr xmlns:ahyp="http://schemas.microsoft.com/office/drawing/2018/hyperlinkcolor" val="tx"/>
                    </a:ext>
                  </a:extLst>
                </a:hlinkClick>
              </a:rPr>
              <a:t>Horizon Europe Annotated Model Grant Agreement</a:t>
            </a:r>
            <a:endParaRPr lang="en-IE" sz="2400" b="0">
              <a:solidFill>
                <a:srgbClr val="0052CC"/>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a:solidFill>
                  <a:schemeClr val="tx2"/>
                </a:solidFill>
                <a:latin typeface="+mn-lt"/>
                <a:hlinkClick r:id="rId4"/>
              </a:rPr>
              <a:t>Guidance on communicating about your EU-funded project </a:t>
            </a:r>
            <a:endParaRPr lang="en-IE" sz="2400" b="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a:solidFill>
                  <a:schemeClr val="tx2"/>
                </a:solidFill>
                <a:latin typeface="+mn-lt"/>
                <a:hlinkClick r:id="rId5"/>
              </a:rPr>
              <a:t>Guidance on social media for EU funded R&amp;I projects</a:t>
            </a:r>
            <a:endParaRPr lang="en-IE" sz="2400" b="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a:solidFill>
                  <a:schemeClr val="tx2"/>
                </a:solidFill>
                <a:latin typeface="+mn-lt"/>
                <a:hlinkClick r:id="rId6"/>
              </a:rPr>
              <a:t>CORDIS – EU research results</a:t>
            </a:r>
            <a:endParaRPr lang="en-IE" sz="2400" b="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a:solidFill>
                  <a:schemeClr val="tx2"/>
                </a:solidFill>
                <a:latin typeface="+mn-lt"/>
                <a:hlinkClick r:id="rId7"/>
              </a:rPr>
              <a:t>Horizon Results Booster</a:t>
            </a:r>
            <a:endParaRPr lang="en-IE" sz="2400" b="0">
              <a:solidFill>
                <a:schemeClr val="tx2"/>
              </a:solidFill>
              <a:latin typeface="+mn-lt"/>
            </a:endParaRPr>
          </a:p>
          <a:p>
            <a:pPr marL="523875" lvl="1" indent="-342900" eaLnBrk="1" hangingPunct="1">
              <a:spcBef>
                <a:spcPct val="0"/>
              </a:spcBef>
              <a:spcAft>
                <a:spcPts val="1200"/>
              </a:spcAft>
              <a:buClrTx/>
              <a:buFont typeface="Wingdings" panose="05000000000000000000" pitchFamily="2" charset="2"/>
              <a:buChar char="Ø"/>
              <a:defRPr/>
            </a:pPr>
            <a:r>
              <a:rPr lang="en-IE" sz="2400" b="0">
                <a:solidFill>
                  <a:schemeClr val="tx2"/>
                </a:solidFill>
                <a:latin typeface="+mn-lt"/>
                <a:hlinkClick r:id="rId8"/>
              </a:rPr>
              <a:t>E-Translation</a:t>
            </a:r>
            <a:r>
              <a:rPr lang="en-IE" sz="2400" b="0">
                <a:solidFill>
                  <a:schemeClr val="tx2"/>
                </a:solidFill>
                <a:latin typeface="+mn-lt"/>
              </a:rPr>
              <a:t> – European Commission’s machine translation system</a:t>
            </a:r>
            <a:endParaRPr lang="en-GB" altLang="en-US" b="0">
              <a:latin typeface="+mn-lt"/>
            </a:endParaRPr>
          </a:p>
        </p:txBody>
      </p:sp>
    </p:spTree>
    <p:extLst>
      <p:ext uri="{BB962C8B-B14F-4D97-AF65-F5344CB8AC3E}">
        <p14:creationId xmlns:p14="http://schemas.microsoft.com/office/powerpoint/2010/main" val="3788625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174695"/>
            <a:ext cx="10515600" cy="784310"/>
          </a:xfrm>
        </p:spPr>
        <p:txBody>
          <a:bodyPr/>
          <a:lstStyle/>
          <a:p>
            <a:r>
              <a:rPr lang="fr-BE"/>
              <a:t>HE Online </a:t>
            </a:r>
            <a:r>
              <a:rPr lang="en-IE"/>
              <a:t>Manual</a:t>
            </a:r>
          </a:p>
        </p:txBody>
      </p:sp>
      <p:sp>
        <p:nvSpPr>
          <p:cNvPr id="9" name="Rectangle 8"/>
          <p:cNvSpPr/>
          <p:nvPr/>
        </p:nvSpPr>
        <p:spPr>
          <a:xfrm>
            <a:off x="970722" y="1296913"/>
            <a:ext cx="10118035" cy="646331"/>
          </a:xfrm>
          <a:prstGeom prst="rect">
            <a:avLst/>
          </a:prstGeom>
        </p:spPr>
        <p:txBody>
          <a:bodyPr wrap="square">
            <a:spAutoFit/>
          </a:bodyPr>
          <a:lstStyle/>
          <a:p>
            <a:r>
              <a:rPr lang="fr-BE">
                <a:hlinkClick r:id="rId2"/>
              </a:rPr>
              <a:t>https://webgate.ec.europa.eu/funding-tenders-opportunities/display/OM/Online+Manual</a:t>
            </a:r>
            <a:endParaRPr lang="fr-BE"/>
          </a:p>
          <a:p>
            <a:endParaRPr lang="fr-BE"/>
          </a:p>
        </p:txBody>
      </p:sp>
      <p:pic>
        <p:nvPicPr>
          <p:cNvPr id="4" name="Picture 3">
            <a:extLst>
              <a:ext uri="{FF2B5EF4-FFF2-40B4-BE49-F238E27FC236}">
                <a16:creationId xmlns:a16="http://schemas.microsoft.com/office/drawing/2014/main" id="{6FA30743-49DA-42D6-8DB1-56FA65BDD586}"/>
              </a:ext>
            </a:extLst>
          </p:cNvPr>
          <p:cNvPicPr>
            <a:picLocks noChangeAspect="1"/>
          </p:cNvPicPr>
          <p:nvPr/>
        </p:nvPicPr>
        <p:blipFill>
          <a:blip r:embed="rId3"/>
          <a:stretch>
            <a:fillRect/>
          </a:stretch>
        </p:blipFill>
        <p:spPr>
          <a:xfrm>
            <a:off x="970721" y="1704512"/>
            <a:ext cx="10793815" cy="4283693"/>
          </a:xfrm>
          <a:prstGeom prst="rect">
            <a:avLst/>
          </a:prstGeom>
        </p:spPr>
      </p:pic>
    </p:spTree>
    <p:extLst>
      <p:ext uri="{BB962C8B-B14F-4D97-AF65-F5344CB8AC3E}">
        <p14:creationId xmlns:p14="http://schemas.microsoft.com/office/powerpoint/2010/main" val="3776623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C42B1F-213D-0FA8-CBDB-86EDE5CB26BD}"/>
              </a:ext>
            </a:extLst>
          </p:cNvPr>
          <p:cNvSpPr>
            <a:spLocks noGrp="1"/>
          </p:cNvSpPr>
          <p:nvPr>
            <p:ph sz="half" idx="1"/>
          </p:nvPr>
        </p:nvSpPr>
        <p:spPr>
          <a:xfrm>
            <a:off x="900524" y="1479658"/>
            <a:ext cx="5195476" cy="3420815"/>
          </a:xfrm>
        </p:spPr>
        <p:txBody>
          <a:bodyPr/>
          <a:lstStyle/>
          <a:p>
            <a:pPr marL="0" indent="0">
              <a:spcAft>
                <a:spcPts val="1200"/>
              </a:spcAft>
              <a:buNone/>
            </a:pPr>
            <a:r>
              <a:rPr lang="en-IE" b="1">
                <a:solidFill>
                  <a:schemeClr val="tx2"/>
                </a:solidFill>
              </a:rPr>
              <a:t>We need </a:t>
            </a:r>
            <a:r>
              <a:rPr lang="fr-BE" b="1">
                <a:solidFill>
                  <a:schemeClr val="tx2"/>
                </a:solidFill>
              </a:rPr>
              <a:t>experts for:</a:t>
            </a:r>
          </a:p>
          <a:p>
            <a:pPr>
              <a:spcAft>
                <a:spcPts val="1200"/>
              </a:spcAft>
            </a:pPr>
            <a:r>
              <a:rPr lang="en-IE">
                <a:solidFill>
                  <a:schemeClr val="tx2"/>
                </a:solidFill>
              </a:rPr>
              <a:t>Assessing applications for EU funding (including prizes and tenders)</a:t>
            </a:r>
          </a:p>
          <a:p>
            <a:pPr>
              <a:spcAft>
                <a:spcPts val="1200"/>
              </a:spcAft>
            </a:pPr>
            <a:r>
              <a:rPr lang="en-IE">
                <a:solidFill>
                  <a:schemeClr val="tx2"/>
                </a:solidFill>
              </a:rPr>
              <a:t>Monitoring or EU-funded projects and contracts</a:t>
            </a:r>
          </a:p>
          <a:p>
            <a:pPr>
              <a:spcAft>
                <a:spcPts val="1200"/>
              </a:spcAft>
            </a:pPr>
            <a:r>
              <a:rPr lang="en-IE">
                <a:solidFill>
                  <a:schemeClr val="tx2"/>
                </a:solidFill>
              </a:rPr>
              <a:t>Giving your advice on specific issues</a:t>
            </a:r>
          </a:p>
        </p:txBody>
      </p:sp>
      <p:sp>
        <p:nvSpPr>
          <p:cNvPr id="3" name="Content Placeholder 2">
            <a:extLst>
              <a:ext uri="{FF2B5EF4-FFF2-40B4-BE49-F238E27FC236}">
                <a16:creationId xmlns:a16="http://schemas.microsoft.com/office/drawing/2014/main" id="{960BEC3B-79E7-AB5D-93ED-63B0458F8E82}"/>
              </a:ext>
            </a:extLst>
          </p:cNvPr>
          <p:cNvSpPr>
            <a:spLocks noGrp="1"/>
          </p:cNvSpPr>
          <p:nvPr>
            <p:ph sz="half" idx="2"/>
          </p:nvPr>
        </p:nvSpPr>
        <p:spPr>
          <a:xfrm>
            <a:off x="6402250" y="1491450"/>
            <a:ext cx="5328000" cy="3266982"/>
          </a:xfrm>
        </p:spPr>
        <p:txBody>
          <a:bodyPr/>
          <a:lstStyle/>
          <a:p>
            <a:pPr marL="0" indent="0">
              <a:spcAft>
                <a:spcPts val="1200"/>
              </a:spcAft>
              <a:buNone/>
            </a:pPr>
            <a:r>
              <a:rPr lang="fr-BE" b="1">
                <a:solidFill>
                  <a:schemeClr val="tx2"/>
                </a:solidFill>
              </a:rPr>
              <a:t>Experts </a:t>
            </a:r>
            <a:r>
              <a:rPr lang="en-IE" b="1">
                <a:solidFill>
                  <a:schemeClr val="tx2"/>
                </a:solidFill>
              </a:rPr>
              <a:t>are expected to</a:t>
            </a:r>
            <a:r>
              <a:rPr lang="fr-BE" b="1">
                <a:solidFill>
                  <a:schemeClr val="tx2"/>
                </a:solidFill>
              </a:rPr>
              <a:t>:</a:t>
            </a:r>
          </a:p>
          <a:p>
            <a:pPr>
              <a:spcAft>
                <a:spcPts val="1200"/>
              </a:spcAft>
            </a:pPr>
            <a:r>
              <a:rPr lang="en-IE">
                <a:solidFill>
                  <a:schemeClr val="tx2"/>
                </a:solidFill>
              </a:rPr>
              <a:t>have a high level of expertise in their field(s)</a:t>
            </a:r>
          </a:p>
          <a:p>
            <a:pPr>
              <a:spcAft>
                <a:spcPts val="1200"/>
              </a:spcAft>
            </a:pPr>
            <a:r>
              <a:rPr lang="en-IE">
                <a:solidFill>
                  <a:schemeClr val="tx2"/>
                </a:solidFill>
              </a:rPr>
              <a:t>be available for occasional, short-term assignments</a:t>
            </a:r>
          </a:p>
        </p:txBody>
      </p:sp>
      <p:sp>
        <p:nvSpPr>
          <p:cNvPr id="4" name="Title 3">
            <a:extLst>
              <a:ext uri="{FF2B5EF4-FFF2-40B4-BE49-F238E27FC236}">
                <a16:creationId xmlns:a16="http://schemas.microsoft.com/office/drawing/2014/main" id="{4F9867DA-29AE-F361-86DB-EACFAA4580EC}"/>
              </a:ext>
            </a:extLst>
          </p:cNvPr>
          <p:cNvSpPr>
            <a:spLocks noGrp="1"/>
          </p:cNvSpPr>
          <p:nvPr>
            <p:ph type="title"/>
          </p:nvPr>
        </p:nvSpPr>
        <p:spPr>
          <a:xfrm>
            <a:off x="970722" y="234285"/>
            <a:ext cx="10515600" cy="782357"/>
          </a:xfrm>
        </p:spPr>
        <p:txBody>
          <a:bodyPr/>
          <a:lstStyle/>
          <a:p>
            <a:r>
              <a:rPr lang="fr-BE"/>
              <a:t>Experts </a:t>
            </a:r>
            <a:r>
              <a:rPr lang="en-IE"/>
              <a:t>needed!</a:t>
            </a:r>
          </a:p>
        </p:txBody>
      </p:sp>
      <p:sp>
        <p:nvSpPr>
          <p:cNvPr id="5" name="TextBox 4">
            <a:extLst>
              <a:ext uri="{FF2B5EF4-FFF2-40B4-BE49-F238E27FC236}">
                <a16:creationId xmlns:a16="http://schemas.microsoft.com/office/drawing/2014/main" id="{A4662D1C-E3C4-4578-28FE-4476F291DDDA}"/>
              </a:ext>
            </a:extLst>
          </p:cNvPr>
          <p:cNvSpPr txBox="1"/>
          <p:nvPr/>
        </p:nvSpPr>
        <p:spPr>
          <a:xfrm>
            <a:off x="803101" y="5233240"/>
            <a:ext cx="10585798" cy="892552"/>
          </a:xfrm>
          <a:prstGeom prst="rect">
            <a:avLst/>
          </a:prstGeom>
          <a:noFill/>
        </p:spPr>
        <p:txBody>
          <a:bodyPr wrap="square" rtlCol="0">
            <a:spAutoFit/>
          </a:bodyPr>
          <a:lstStyle/>
          <a:p>
            <a:pPr algn="ctr">
              <a:spcAft>
                <a:spcPts val="1200"/>
              </a:spcAft>
            </a:pPr>
            <a:r>
              <a:rPr lang="en-IE" sz="2400" b="1">
                <a:solidFill>
                  <a:schemeClr val="tx2"/>
                </a:solidFill>
              </a:rPr>
              <a:t>Find out more about expert work and registration </a:t>
            </a:r>
            <a:r>
              <a:rPr lang="en-IE" sz="2400" b="1">
                <a:solidFill>
                  <a:schemeClr val="tx2"/>
                </a:solidFill>
                <a:hlinkClick r:id="rId3">
                  <a:extLst>
                    <a:ext uri="{A12FA001-AC4F-418D-AE19-62706E023703}">
                      <ahyp:hlinkClr xmlns:ahyp="http://schemas.microsoft.com/office/drawing/2018/hyperlinkcolor" val="tx"/>
                    </a:ext>
                  </a:extLst>
                </a:hlinkClick>
              </a:rPr>
              <a:t>here</a:t>
            </a:r>
            <a:r>
              <a:rPr lang="en-IE" sz="2400" b="1">
                <a:solidFill>
                  <a:schemeClr val="tx2"/>
                </a:solidFill>
              </a:rPr>
              <a:t>.</a:t>
            </a:r>
          </a:p>
          <a:p>
            <a:pPr algn="ctr"/>
            <a:r>
              <a:rPr lang="en-IE">
                <a:solidFill>
                  <a:schemeClr val="tx2"/>
                </a:solidFill>
              </a:rPr>
              <a:t>We welcome experts from all gender identities</a:t>
            </a:r>
            <a:r>
              <a:rPr lang="fr-BE">
                <a:solidFill>
                  <a:schemeClr val="tx2"/>
                </a:solidFill>
              </a:rPr>
              <a:t> and backgrounds. </a:t>
            </a:r>
            <a:endParaRPr lang="en-IE">
              <a:solidFill>
                <a:schemeClr val="tx2"/>
              </a:solidFill>
            </a:endParaRPr>
          </a:p>
        </p:txBody>
      </p:sp>
    </p:spTree>
    <p:extLst>
      <p:ext uri="{BB962C8B-B14F-4D97-AF65-F5344CB8AC3E}">
        <p14:creationId xmlns:p14="http://schemas.microsoft.com/office/powerpoint/2010/main" val="119076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6A3B13-98AD-4C3B-93C1-3FC04DAF86BC}"/>
              </a:ext>
            </a:extLst>
          </p:cNvPr>
          <p:cNvSpPr>
            <a:spLocks noGrp="1"/>
          </p:cNvSpPr>
          <p:nvPr>
            <p:ph sz="half" idx="1"/>
          </p:nvPr>
        </p:nvSpPr>
        <p:spPr>
          <a:xfrm>
            <a:off x="838198" y="1630016"/>
            <a:ext cx="10303568" cy="4313583"/>
          </a:xfrm>
          <a:ln w="28575">
            <a:solidFill>
              <a:srgbClr val="FFC000"/>
            </a:solidFill>
            <a:prstDash val="sysDot"/>
          </a:ln>
        </p:spPr>
        <p:txBody>
          <a:bodyPr vert="horz" lIns="91440" tIns="45720" rIns="91440" bIns="45720" rtlCol="0" anchor="t">
            <a:noAutofit/>
          </a:bodyPr>
          <a:lstStyle/>
          <a:p>
            <a:pPr>
              <a:buFont typeface="Wingdings" panose="020B0604020202020204" pitchFamily="34" charset="0"/>
              <a:buChar char="§"/>
            </a:pPr>
            <a:r>
              <a:rPr lang="en-GB" sz="1800" dirty="0">
                <a:solidFill>
                  <a:srgbClr val="004494"/>
                </a:solidFill>
              </a:rPr>
              <a:t>Beneficiaries must </a:t>
            </a:r>
            <a:r>
              <a:rPr lang="en-GB" sz="1800" b="1" dirty="0">
                <a:solidFill>
                  <a:srgbClr val="004494"/>
                </a:solidFill>
              </a:rPr>
              <a:t>continuously</a:t>
            </a:r>
            <a:r>
              <a:rPr lang="en-GB" sz="1800" dirty="0">
                <a:solidFill>
                  <a:srgbClr val="004494"/>
                </a:solidFill>
              </a:rPr>
              <a:t> report on the progress of the action (e.g. </a:t>
            </a:r>
            <a:r>
              <a:rPr lang="en-GB" sz="1800" b="1" dirty="0">
                <a:solidFill>
                  <a:srgbClr val="004494"/>
                </a:solidFill>
              </a:rPr>
              <a:t>deliverables, milestones, outputs/outcomes, critical risks, indicators</a:t>
            </a:r>
            <a:r>
              <a:rPr lang="en-GB" sz="1800" dirty="0">
                <a:solidFill>
                  <a:srgbClr val="004494"/>
                </a:solidFill>
              </a:rPr>
              <a:t>, etc), in the Portal </a:t>
            </a:r>
            <a:r>
              <a:rPr lang="en-GB" sz="1800" b="1" dirty="0">
                <a:solidFill>
                  <a:srgbClr val="FFC000"/>
                </a:solidFill>
              </a:rPr>
              <a:t>Continuous Reporting</a:t>
            </a:r>
            <a:r>
              <a:rPr lang="en-GB" sz="1800" b="1" dirty="0">
                <a:solidFill>
                  <a:srgbClr val="004494"/>
                </a:solidFill>
              </a:rPr>
              <a:t> Module</a:t>
            </a:r>
            <a:r>
              <a:rPr lang="en-GB" sz="1800" dirty="0">
                <a:solidFill>
                  <a:srgbClr val="004494"/>
                </a:solidFill>
              </a:rPr>
              <a:t> and in accordance with the timing and conditions set out in the Grant Agreement </a:t>
            </a:r>
            <a:endParaRPr lang="en-US" dirty="0"/>
          </a:p>
          <a:p>
            <a:pPr marL="342900" indent="-342900">
              <a:buFont typeface="Wingdings" panose="020B0604020202020204" pitchFamily="34" charset="0"/>
              <a:buChar char="§"/>
            </a:pPr>
            <a:endParaRPr lang="en-GB" sz="1800" dirty="0">
              <a:solidFill>
                <a:srgbClr val="004494"/>
              </a:solidFill>
              <a:cs typeface="Arial"/>
            </a:endParaRPr>
          </a:p>
          <a:p>
            <a:pPr marL="342900" indent="-342900">
              <a:buFont typeface="Wingdings" panose="020B0604020202020204" pitchFamily="34" charset="0"/>
              <a:buChar char="§"/>
            </a:pPr>
            <a:endParaRPr lang="en-GB" sz="1800" dirty="0">
              <a:solidFill>
                <a:srgbClr val="004494"/>
              </a:solidFill>
              <a:cs typeface="Arial"/>
            </a:endParaRPr>
          </a:p>
          <a:p>
            <a:pPr marL="342900" indent="-342900">
              <a:buFont typeface="Wingdings" panose="020B0604020202020204" pitchFamily="34" charset="0"/>
              <a:buChar char="§"/>
            </a:pPr>
            <a:endParaRPr lang="en-GB" sz="1800" dirty="0">
              <a:solidFill>
                <a:srgbClr val="004494"/>
              </a:solidFill>
              <a:cs typeface="Arial"/>
            </a:endParaRPr>
          </a:p>
          <a:p>
            <a:pPr marL="342900" indent="-342900">
              <a:buFont typeface="Wingdings" panose="020B0604020202020204" pitchFamily="34" charset="0"/>
              <a:buChar char="§"/>
            </a:pPr>
            <a:endParaRPr lang="en-GB" sz="1800" dirty="0">
              <a:solidFill>
                <a:srgbClr val="004494"/>
              </a:solidFill>
              <a:cs typeface="Arial"/>
            </a:endParaRPr>
          </a:p>
          <a:p>
            <a:pPr marL="342900" indent="-342900">
              <a:buFont typeface="Wingdings" panose="020B0604020202020204" pitchFamily="34" charset="0"/>
              <a:buChar char="§"/>
            </a:pPr>
            <a:r>
              <a:rPr lang="en-GB" sz="1800" dirty="0">
                <a:solidFill>
                  <a:srgbClr val="004494"/>
                </a:solidFill>
              </a:rPr>
              <a:t>In addition, Beneficiaries must provide </a:t>
            </a:r>
            <a:r>
              <a:rPr lang="en-GB" sz="1800" b="1" dirty="0">
                <a:solidFill>
                  <a:srgbClr val="FFC000"/>
                </a:solidFill>
              </a:rPr>
              <a:t>Periodic Reporting </a:t>
            </a:r>
            <a:r>
              <a:rPr lang="en-GB" sz="1800" b="1" dirty="0">
                <a:solidFill>
                  <a:srgbClr val="004494"/>
                </a:solidFill>
              </a:rPr>
              <a:t>(= technical + financial reports) </a:t>
            </a:r>
            <a:r>
              <a:rPr lang="en-GB" sz="1800" dirty="0">
                <a:solidFill>
                  <a:srgbClr val="004494"/>
                </a:solidFill>
              </a:rPr>
              <a:t>to request </a:t>
            </a:r>
            <a:r>
              <a:rPr lang="en-GB" sz="1800" b="1" dirty="0">
                <a:solidFill>
                  <a:srgbClr val="004494"/>
                </a:solidFill>
              </a:rPr>
              <a:t>payments, </a:t>
            </a:r>
            <a:r>
              <a:rPr lang="en-GB" sz="1800" dirty="0">
                <a:solidFill>
                  <a:srgbClr val="004494"/>
                </a:solidFill>
              </a:rPr>
              <a:t>in accordance with the schedule and modalities set out in the Grant Agreement</a:t>
            </a:r>
            <a:endParaRPr lang="en-GB" sz="1800" dirty="0">
              <a:solidFill>
                <a:srgbClr val="004494"/>
              </a:solidFill>
              <a:cs typeface="Arial"/>
            </a:endParaRPr>
          </a:p>
        </p:txBody>
      </p:sp>
      <p:sp>
        <p:nvSpPr>
          <p:cNvPr id="3" name="Title 2">
            <a:extLst>
              <a:ext uri="{FF2B5EF4-FFF2-40B4-BE49-F238E27FC236}">
                <a16:creationId xmlns:a16="http://schemas.microsoft.com/office/drawing/2014/main" id="{F1372273-4104-4F7A-9072-87BE7176E240}"/>
              </a:ext>
            </a:extLst>
          </p:cNvPr>
          <p:cNvSpPr>
            <a:spLocks noGrp="1"/>
          </p:cNvSpPr>
          <p:nvPr>
            <p:ph type="title"/>
          </p:nvPr>
        </p:nvSpPr>
        <p:spPr>
          <a:xfrm>
            <a:off x="970722" y="216310"/>
            <a:ext cx="10515600" cy="796413"/>
          </a:xfrm>
        </p:spPr>
        <p:txBody>
          <a:bodyPr/>
          <a:lstStyle/>
          <a:p>
            <a:r>
              <a:rPr lang="en-GB"/>
              <a:t>Project reporting types</a:t>
            </a:r>
          </a:p>
        </p:txBody>
      </p:sp>
      <p:grpSp>
        <p:nvGrpSpPr>
          <p:cNvPr id="15" name="Group 14">
            <a:extLst>
              <a:ext uri="{FF2B5EF4-FFF2-40B4-BE49-F238E27FC236}">
                <a16:creationId xmlns:a16="http://schemas.microsoft.com/office/drawing/2014/main" id="{725B2FF3-FD39-4AF8-A31D-DA018A495CD1}"/>
              </a:ext>
            </a:extLst>
          </p:cNvPr>
          <p:cNvGrpSpPr/>
          <p:nvPr/>
        </p:nvGrpSpPr>
        <p:grpSpPr>
          <a:xfrm>
            <a:off x="11054322" y="174393"/>
            <a:ext cx="864000" cy="864000"/>
            <a:chOff x="10070085" y="4807760"/>
            <a:chExt cx="864000" cy="864000"/>
          </a:xfrm>
        </p:grpSpPr>
        <p:sp>
          <p:nvSpPr>
            <p:cNvPr id="16" name="Oval 15">
              <a:extLst>
                <a:ext uri="{FF2B5EF4-FFF2-40B4-BE49-F238E27FC236}">
                  <a16:creationId xmlns:a16="http://schemas.microsoft.com/office/drawing/2014/main" id="{AEC7EE62-FDC5-4AB1-A106-FA4DB714AB34}"/>
                </a:ext>
              </a:extLst>
            </p:cNvPr>
            <p:cNvSpPr/>
            <p:nvPr/>
          </p:nvSpPr>
          <p:spPr>
            <a:xfrm>
              <a:off x="10070085" y="4807760"/>
              <a:ext cx="864000" cy="864000"/>
            </a:xfrm>
            <a:prstGeom prst="ellipse">
              <a:avLst/>
            </a:prstGeom>
            <a:solidFill>
              <a:srgbClr val="0044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0C5F5A10-3C25-442D-BA52-CED3D4A01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pic>
        <p:nvPicPr>
          <p:cNvPr id="8" name="Picture 7">
            <a:extLst>
              <a:ext uri="{FF2B5EF4-FFF2-40B4-BE49-F238E27FC236}">
                <a16:creationId xmlns:a16="http://schemas.microsoft.com/office/drawing/2014/main" id="{4D19FFDA-D70D-43DA-87EE-AE46DA38EEB7}"/>
              </a:ext>
            </a:extLst>
          </p:cNvPr>
          <p:cNvPicPr>
            <a:picLocks noChangeAspect="1"/>
          </p:cNvPicPr>
          <p:nvPr/>
        </p:nvPicPr>
        <p:blipFill>
          <a:blip r:embed="rId4"/>
          <a:stretch>
            <a:fillRect/>
          </a:stretch>
        </p:blipFill>
        <p:spPr>
          <a:xfrm>
            <a:off x="76181" y="3059971"/>
            <a:ext cx="11913881" cy="1395604"/>
          </a:xfrm>
          <a:prstGeom prst="rect">
            <a:avLst/>
          </a:prstGeom>
        </p:spPr>
      </p:pic>
    </p:spTree>
    <p:extLst>
      <p:ext uri="{BB962C8B-B14F-4D97-AF65-F5344CB8AC3E}">
        <p14:creationId xmlns:p14="http://schemas.microsoft.com/office/powerpoint/2010/main" val="3319177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92711" y="293511"/>
            <a:ext cx="4893611" cy="699912"/>
          </a:xfrm>
        </p:spPr>
        <p:txBody>
          <a:bodyPr anchor="b">
            <a:normAutofit/>
          </a:bodyPr>
          <a:lstStyle/>
          <a:p>
            <a:r>
              <a:rPr lang="fr-BE">
                <a:solidFill>
                  <a:srgbClr val="FFC000"/>
                </a:solidFill>
              </a:rPr>
              <a:t>Open Science</a:t>
            </a:r>
            <a:endParaRPr lang="en-GB">
              <a:solidFill>
                <a:srgbClr val="FFC000"/>
              </a:solidFill>
            </a:endParaRPr>
          </a:p>
        </p:txBody>
      </p:sp>
      <p:pic>
        <p:nvPicPr>
          <p:cNvPr id="5" name="Picture 4" descr="A molecular model">
            <a:extLst>
              <a:ext uri="{FF2B5EF4-FFF2-40B4-BE49-F238E27FC236}">
                <a16:creationId xmlns:a16="http://schemas.microsoft.com/office/drawing/2014/main" id="{AD7E7DF2-1E26-AEDB-E279-75BF24BB6585}"/>
              </a:ext>
            </a:extLst>
          </p:cNvPr>
          <p:cNvPicPr>
            <a:picLocks noChangeAspect="1"/>
          </p:cNvPicPr>
          <p:nvPr/>
        </p:nvPicPr>
        <p:blipFill rotWithShape="1">
          <a:blip r:embed="rId2"/>
          <a:srcRect l="11145" r="29979" b="-2"/>
          <a:stretch/>
        </p:blipFill>
        <p:spPr>
          <a:xfrm>
            <a:off x="-46383" y="-46383"/>
            <a:ext cx="6142383" cy="6964017"/>
          </a:xfrm>
          <a:prstGeom prst="rect">
            <a:avLst/>
          </a:prstGeom>
          <a:noFill/>
          <a:ln w="28575">
            <a:solidFill>
              <a:schemeClr val="accent5"/>
            </a:solidFill>
          </a:ln>
        </p:spPr>
      </p:pic>
      <p:sp>
        <p:nvSpPr>
          <p:cNvPr id="7" name="Text Placeholder 1">
            <a:extLst>
              <a:ext uri="{FF2B5EF4-FFF2-40B4-BE49-F238E27FC236}">
                <a16:creationId xmlns:a16="http://schemas.microsoft.com/office/drawing/2014/main" id="{0055F2B0-2CC6-4324-998A-952AC49652EB}"/>
              </a:ext>
            </a:extLst>
          </p:cNvPr>
          <p:cNvSpPr txBox="1">
            <a:spLocks/>
          </p:cNvSpPr>
          <p:nvPr/>
        </p:nvSpPr>
        <p:spPr>
          <a:xfrm>
            <a:off x="6660444" y="1343378"/>
            <a:ext cx="4921956" cy="45560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a:solidFill>
                  <a:srgbClr val="004494"/>
                </a:solidFill>
              </a:rPr>
              <a:t>Open science (OS) </a:t>
            </a:r>
            <a:r>
              <a:rPr lang="en-GB" sz="1400">
                <a:solidFill>
                  <a:srgbClr val="004494"/>
                </a:solidFill>
              </a:rPr>
              <a:t>is an approach based on </a:t>
            </a:r>
            <a:r>
              <a:rPr lang="en-GB" sz="1400" b="1">
                <a:solidFill>
                  <a:srgbClr val="004494"/>
                </a:solidFill>
              </a:rPr>
              <a:t>open cooperative work </a:t>
            </a:r>
            <a:r>
              <a:rPr lang="en-GB" sz="1400">
                <a:solidFill>
                  <a:srgbClr val="004494"/>
                </a:solidFill>
              </a:rPr>
              <a:t>and </a:t>
            </a:r>
            <a:r>
              <a:rPr lang="en-GB" sz="1400" b="1">
                <a:solidFill>
                  <a:srgbClr val="004494"/>
                </a:solidFill>
              </a:rPr>
              <a:t>systematic sharing of knowledge and tools </a:t>
            </a:r>
            <a:r>
              <a:rPr lang="en-GB" sz="1400">
                <a:solidFill>
                  <a:srgbClr val="004494"/>
                </a:solidFill>
              </a:rPr>
              <a:t>as early and widely as possible in the process, including active engagement of society.</a:t>
            </a:r>
          </a:p>
          <a:p>
            <a:pPr marL="0" indent="0" algn="just">
              <a:spcAft>
                <a:spcPts val="600"/>
              </a:spcAft>
              <a:buFont typeface="Arial" panose="020B0604020202020204" pitchFamily="34" charset="0"/>
              <a:buNone/>
            </a:pPr>
            <a:r>
              <a:rPr lang="en-GB" sz="1400" b="1">
                <a:solidFill>
                  <a:srgbClr val="004494"/>
                </a:solidFill>
              </a:rPr>
              <a:t>Open science practices include: </a:t>
            </a:r>
          </a:p>
          <a:p>
            <a:pPr algn="just">
              <a:spcAft>
                <a:spcPts val="600"/>
              </a:spcAft>
              <a:buClr>
                <a:srgbClr val="FFC000"/>
              </a:buClr>
              <a:buFont typeface="Wingdings" panose="05000000000000000000" pitchFamily="2" charset="2"/>
              <a:buChar char="q"/>
            </a:pPr>
            <a:r>
              <a:rPr lang="en-GB" sz="1400">
                <a:solidFill>
                  <a:srgbClr val="004494"/>
                </a:solidFill>
              </a:rPr>
              <a:t>Early and open sharing of research (for example through preregistration, registered reports, pre-prints, or crowd-sourcing)</a:t>
            </a:r>
          </a:p>
          <a:p>
            <a:pPr algn="just">
              <a:spcAft>
                <a:spcPts val="600"/>
              </a:spcAft>
              <a:buClr>
                <a:srgbClr val="FFC000"/>
              </a:buClr>
              <a:buFont typeface="Wingdings" panose="05000000000000000000" pitchFamily="2" charset="2"/>
              <a:buChar char="q"/>
            </a:pPr>
            <a:r>
              <a:rPr lang="en-GB" sz="1400">
                <a:solidFill>
                  <a:srgbClr val="004494"/>
                </a:solidFill>
              </a:rPr>
              <a:t>Research output management including research data management (RDM)</a:t>
            </a:r>
          </a:p>
          <a:p>
            <a:pPr algn="just">
              <a:spcAft>
                <a:spcPts val="600"/>
              </a:spcAft>
              <a:buClr>
                <a:srgbClr val="FFC000"/>
              </a:buClr>
              <a:buFont typeface="Wingdings" panose="05000000000000000000" pitchFamily="2" charset="2"/>
              <a:buChar char="q"/>
            </a:pPr>
            <a:r>
              <a:rPr lang="en-GB" sz="1400">
                <a:solidFill>
                  <a:srgbClr val="004494"/>
                </a:solidFill>
              </a:rPr>
              <a:t>Measures to ensure reproducibility of research outputs</a:t>
            </a:r>
          </a:p>
          <a:p>
            <a:pPr algn="just">
              <a:spcAft>
                <a:spcPts val="600"/>
              </a:spcAft>
              <a:buClr>
                <a:srgbClr val="FFC000"/>
              </a:buClr>
              <a:buFont typeface="Wingdings" panose="05000000000000000000" pitchFamily="2" charset="2"/>
              <a:buChar char="q"/>
            </a:pPr>
            <a:r>
              <a:rPr lang="en-GB" sz="1400">
                <a:solidFill>
                  <a:srgbClr val="004494"/>
                </a:solidFill>
              </a:rPr>
              <a:t>Providing open access to research outputs (e.g. publications, data, software, models, algorithms, and workflows) through deposition in trusted repositories</a:t>
            </a:r>
          </a:p>
          <a:p>
            <a:pPr algn="just">
              <a:spcAft>
                <a:spcPts val="600"/>
              </a:spcAft>
              <a:buClr>
                <a:srgbClr val="FFC000"/>
              </a:buClr>
              <a:buFont typeface="Wingdings" panose="05000000000000000000" pitchFamily="2" charset="2"/>
              <a:buChar char="q"/>
            </a:pPr>
            <a:r>
              <a:rPr lang="en-GB" sz="1400">
                <a:solidFill>
                  <a:srgbClr val="004494"/>
                </a:solidFill>
              </a:rPr>
              <a:t>Participation in open peer review</a:t>
            </a:r>
          </a:p>
          <a:p>
            <a:pPr algn="just">
              <a:spcAft>
                <a:spcPts val="600"/>
              </a:spcAft>
              <a:buClr>
                <a:srgbClr val="FFC000"/>
              </a:buClr>
              <a:buFont typeface="Wingdings" panose="05000000000000000000" pitchFamily="2" charset="2"/>
              <a:buChar char="q"/>
            </a:pPr>
            <a:r>
              <a:rPr lang="en-GB" sz="1400">
                <a:solidFill>
                  <a:srgbClr val="004494"/>
                </a:solidFill>
              </a:rPr>
              <a:t>Involving all relevant knowledge actors including citizens, civil society and end users in the co-creation of R&amp;I agendas and contents (such as citizen science)</a:t>
            </a:r>
          </a:p>
        </p:txBody>
      </p:sp>
    </p:spTree>
    <p:extLst>
      <p:ext uri="{BB962C8B-B14F-4D97-AF65-F5344CB8AC3E}">
        <p14:creationId xmlns:p14="http://schemas.microsoft.com/office/powerpoint/2010/main" val="178481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93304" y="1560668"/>
            <a:ext cx="9652000" cy="4386209"/>
          </a:xfrm>
        </p:spPr>
        <p:txBody>
          <a:bodyPr/>
          <a:lstStyle/>
          <a:p>
            <a:pPr marL="0" indent="0" algn="just">
              <a:spcBef>
                <a:spcPts val="2400"/>
              </a:spcBef>
              <a:spcAft>
                <a:spcPts val="0"/>
              </a:spcAft>
              <a:buClr>
                <a:srgbClr val="FFC000"/>
              </a:buClr>
              <a:buNone/>
            </a:pPr>
            <a:r>
              <a:rPr lang="en-US" sz="1600">
                <a:solidFill>
                  <a:srgbClr val="004494"/>
                </a:solidFill>
              </a:rPr>
              <a:t>Beneficiaries must ensure </a:t>
            </a:r>
            <a:r>
              <a:rPr lang="en-US" sz="1600" b="1">
                <a:solidFill>
                  <a:srgbClr val="004494"/>
                </a:solidFill>
              </a:rPr>
              <a:t>open access to peer-reviewed scientific publications </a:t>
            </a:r>
            <a:r>
              <a:rPr lang="en-US" sz="1600">
                <a:solidFill>
                  <a:srgbClr val="004494"/>
                </a:solidFill>
              </a:rPr>
              <a:t>relating to their results. In particular, </a:t>
            </a:r>
            <a:r>
              <a:rPr lang="en-US" sz="1600" b="1">
                <a:solidFill>
                  <a:srgbClr val="004494"/>
                </a:solidFill>
              </a:rPr>
              <a:t>they must ensure</a:t>
            </a:r>
            <a:r>
              <a:rPr lang="en-US" sz="1600">
                <a:solidFill>
                  <a:srgbClr val="004494"/>
                </a:solidFill>
              </a:rPr>
              <a:t>:</a:t>
            </a:r>
          </a:p>
          <a:p>
            <a:pPr lvl="1" algn="just">
              <a:spcBef>
                <a:spcPts val="2400"/>
              </a:spcBef>
              <a:spcAft>
                <a:spcPts val="0"/>
              </a:spcAft>
              <a:buClr>
                <a:srgbClr val="FFC000"/>
              </a:buClr>
              <a:buFont typeface="Wingdings" panose="05000000000000000000" pitchFamily="2" charset="2"/>
              <a:buChar char="q"/>
            </a:pPr>
            <a:r>
              <a:rPr lang="en-US" sz="1600">
                <a:solidFill>
                  <a:srgbClr val="004494"/>
                </a:solidFill>
              </a:rPr>
              <a:t> at the latest upon publication, </a:t>
            </a:r>
            <a:r>
              <a:rPr lang="en-US" sz="1600">
                <a:solidFill>
                  <a:srgbClr val="FFC000"/>
                </a:solidFill>
              </a:rPr>
              <a:t>deposition of the Author Accepted Manuscript or Version of Record in a </a:t>
            </a:r>
            <a:r>
              <a:rPr lang="en-US" sz="1600" b="1">
                <a:solidFill>
                  <a:srgbClr val="FFC000"/>
                </a:solidFill>
              </a:rPr>
              <a:t>trusted repository </a:t>
            </a:r>
            <a:r>
              <a:rPr lang="en-US" sz="1600">
                <a:solidFill>
                  <a:srgbClr val="004494"/>
                </a:solidFill>
              </a:rPr>
              <a:t>+ </a:t>
            </a:r>
            <a:r>
              <a:rPr lang="en-US" sz="1600" b="1">
                <a:solidFill>
                  <a:srgbClr val="FFC000"/>
                </a:solidFill>
              </a:rPr>
              <a:t>immediate open access via the repository</a:t>
            </a:r>
            <a:r>
              <a:rPr lang="en-US" sz="1600">
                <a:solidFill>
                  <a:srgbClr val="FFC000"/>
                </a:solidFill>
              </a:rPr>
              <a:t> </a:t>
            </a:r>
            <a:r>
              <a:rPr lang="en-US" sz="1600">
                <a:solidFill>
                  <a:srgbClr val="004494"/>
                </a:solidFill>
              </a:rPr>
              <a:t>under a Creative Commons Attribution license (CC BY) or  equivalent (Creative Commons Attribution Non Commercial/Non Derivatives licenses or equivalent are allowed for long-text formats) </a:t>
            </a:r>
          </a:p>
          <a:p>
            <a:pPr lvl="1" algn="just">
              <a:spcBef>
                <a:spcPts val="2400"/>
              </a:spcBef>
              <a:spcAft>
                <a:spcPts val="0"/>
              </a:spcAft>
              <a:buClr>
                <a:srgbClr val="FFC000"/>
              </a:buClr>
              <a:buFont typeface="Wingdings" panose="05000000000000000000" pitchFamily="2" charset="2"/>
              <a:buChar char="q"/>
            </a:pPr>
            <a:r>
              <a:rPr lang="en-US" sz="1600" b="1">
                <a:solidFill>
                  <a:srgbClr val="004494"/>
                </a:solidFill>
              </a:rPr>
              <a:t>No embargo periods </a:t>
            </a:r>
            <a:r>
              <a:rPr lang="en-US" sz="1600">
                <a:solidFill>
                  <a:srgbClr val="004494"/>
                </a:solidFill>
              </a:rPr>
              <a:t>are accepted (for green open access)</a:t>
            </a:r>
          </a:p>
          <a:p>
            <a:pPr lvl="1" algn="just">
              <a:spcBef>
                <a:spcPts val="2400"/>
              </a:spcBef>
              <a:spcAft>
                <a:spcPts val="0"/>
              </a:spcAft>
              <a:buClr>
                <a:srgbClr val="FFC000"/>
              </a:buClr>
              <a:buFont typeface="Wingdings" panose="05000000000000000000" pitchFamily="2" charset="2"/>
              <a:buChar char="q"/>
            </a:pPr>
            <a:r>
              <a:rPr lang="en-US" sz="1600">
                <a:solidFill>
                  <a:srgbClr val="004494"/>
                </a:solidFill>
              </a:rPr>
              <a:t> </a:t>
            </a:r>
            <a:r>
              <a:rPr lang="en-US" sz="1600" b="1">
                <a:solidFill>
                  <a:srgbClr val="004494"/>
                </a:solidFill>
              </a:rPr>
              <a:t>information</a:t>
            </a:r>
            <a:r>
              <a:rPr lang="en-US" sz="1600">
                <a:solidFill>
                  <a:srgbClr val="004494"/>
                </a:solidFill>
              </a:rPr>
              <a:t> via the repository about any research output/tools/instruments needed to </a:t>
            </a:r>
            <a:r>
              <a:rPr lang="en-US" sz="1600" b="1">
                <a:solidFill>
                  <a:srgbClr val="004494"/>
                </a:solidFill>
              </a:rPr>
              <a:t>validate the conclusions of the scientific publication</a:t>
            </a:r>
          </a:p>
          <a:p>
            <a:pPr marL="0" indent="0" algn="just">
              <a:spcBef>
                <a:spcPts val="1800"/>
              </a:spcBef>
              <a:spcAft>
                <a:spcPts val="0"/>
              </a:spcAft>
              <a:buClr>
                <a:srgbClr val="FFC000"/>
              </a:buClr>
              <a:buNone/>
            </a:pPr>
            <a:r>
              <a:rPr lang="en-US" sz="1600" b="1">
                <a:solidFill>
                  <a:srgbClr val="004494"/>
                </a:solidFill>
              </a:rPr>
              <a:t>Metadata must be open </a:t>
            </a:r>
            <a:r>
              <a:rPr lang="en-US" sz="1600">
                <a:solidFill>
                  <a:srgbClr val="004494"/>
                </a:solidFill>
              </a:rPr>
              <a:t>under a Creative Commons Public Domain Dedication (CC 0) or equivalent, </a:t>
            </a:r>
            <a:r>
              <a:rPr lang="en-US" sz="1600" b="1">
                <a:solidFill>
                  <a:srgbClr val="004494"/>
                </a:solidFill>
              </a:rPr>
              <a:t>in line with the FAIR principles </a:t>
            </a:r>
            <a:r>
              <a:rPr lang="en-US" sz="1600">
                <a:solidFill>
                  <a:srgbClr val="004494"/>
                </a:solidFill>
              </a:rPr>
              <a:t>and provide information about the licensing terms and persistent identifiers, amongst others.</a:t>
            </a:r>
          </a:p>
          <a:p>
            <a:pPr marL="0" indent="0" algn="just">
              <a:spcBef>
                <a:spcPts val="600"/>
              </a:spcBef>
              <a:spcAft>
                <a:spcPts val="0"/>
              </a:spcAft>
              <a:buClr>
                <a:srgbClr val="FFC000"/>
              </a:buClr>
              <a:buNone/>
            </a:pPr>
            <a:endParaRPr lang="en-US" sz="2200">
              <a:solidFill>
                <a:srgbClr val="004494"/>
              </a:solidFill>
            </a:endParaRPr>
          </a:p>
          <a:p>
            <a:pPr marL="0" indent="0" algn="just">
              <a:spcBef>
                <a:spcPts val="1200"/>
              </a:spcBef>
              <a:spcAft>
                <a:spcPts val="0"/>
              </a:spcAft>
              <a:buClr>
                <a:srgbClr val="FFC000"/>
              </a:buClr>
              <a:buNone/>
            </a:pPr>
            <a:endParaRPr lang="en-US" sz="2350" b="1">
              <a:solidFill>
                <a:srgbClr val="004494"/>
              </a:solidFill>
            </a:endParaRPr>
          </a:p>
          <a:p>
            <a:pPr marL="457200" lvl="1" indent="0" algn="just">
              <a:spcBef>
                <a:spcPts val="1200"/>
              </a:spcBef>
              <a:spcAft>
                <a:spcPts val="0"/>
              </a:spcAft>
              <a:buClr>
                <a:srgbClr val="FFC000"/>
              </a:buClr>
              <a:buNone/>
            </a:pPr>
            <a:endParaRPr lang="en-US" sz="2400">
              <a:solidFill>
                <a:srgbClr val="004494"/>
              </a:solidFill>
            </a:endParaRPr>
          </a:p>
        </p:txBody>
      </p:sp>
      <p:sp>
        <p:nvSpPr>
          <p:cNvPr id="2" name="Title 1"/>
          <p:cNvSpPr>
            <a:spLocks noGrp="1"/>
          </p:cNvSpPr>
          <p:nvPr>
            <p:ph type="title"/>
          </p:nvPr>
        </p:nvSpPr>
        <p:spPr>
          <a:xfrm>
            <a:off x="1093304" y="255743"/>
            <a:ext cx="10515600" cy="782357"/>
          </a:xfrm>
        </p:spPr>
        <p:txBody>
          <a:bodyPr/>
          <a:lstStyle/>
          <a:p>
            <a:r>
              <a:rPr lang="en-IE"/>
              <a:t>Open access to publications (1/2) </a:t>
            </a:r>
            <a:endParaRPr lang="en-GB"/>
          </a:p>
        </p:txBody>
      </p:sp>
      <p:pic>
        <p:nvPicPr>
          <p:cNvPr id="4" name="Picture 3"/>
          <p:cNvPicPr>
            <a:picLocks noChangeAspect="1"/>
          </p:cNvPicPr>
          <p:nvPr/>
        </p:nvPicPr>
        <p:blipFill rotWithShape="1">
          <a:blip r:embed="rId4"/>
          <a:srcRect l="48492"/>
          <a:stretch/>
        </p:blipFill>
        <p:spPr>
          <a:xfrm>
            <a:off x="10612420" y="71701"/>
            <a:ext cx="1465279" cy="1304925"/>
          </a:xfrm>
          <a:prstGeom prst="rect">
            <a:avLst/>
          </a:prstGeom>
        </p:spPr>
      </p:pic>
    </p:spTree>
    <p:custDataLst>
      <p:tags r:id="rId1"/>
    </p:custDataLst>
    <p:extLst>
      <p:ext uri="{BB962C8B-B14F-4D97-AF65-F5344CB8AC3E}">
        <p14:creationId xmlns:p14="http://schemas.microsoft.com/office/powerpoint/2010/main" val="3378967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70721" y="1749778"/>
            <a:ext cx="9981897" cy="3819397"/>
          </a:xfrm>
        </p:spPr>
        <p:txBody>
          <a:bodyPr vert="horz" lIns="91440" tIns="45720" rIns="91440" bIns="45720" rtlCol="0" anchor="t">
            <a:noAutofit/>
          </a:bodyPr>
          <a:lstStyle/>
          <a:p>
            <a:pPr algn="just">
              <a:spcBef>
                <a:spcPts val="600"/>
              </a:spcBef>
              <a:spcAft>
                <a:spcPts val="0"/>
              </a:spcAft>
              <a:buClr>
                <a:srgbClr val="FFC000"/>
              </a:buClr>
              <a:buFont typeface="Wingdings" panose="05000000000000000000" pitchFamily="2" charset="2"/>
              <a:buChar char="q"/>
            </a:pPr>
            <a:r>
              <a:rPr lang="en-US" sz="1600">
                <a:solidFill>
                  <a:srgbClr val="004494"/>
                </a:solidFill>
              </a:rPr>
              <a:t>Beneficiaries (or authors) </a:t>
            </a:r>
            <a:r>
              <a:rPr lang="en-US" sz="1600" b="1">
                <a:solidFill>
                  <a:srgbClr val="004494"/>
                </a:solidFill>
              </a:rPr>
              <a:t>must retain sufficient intellectual property rights </a:t>
            </a:r>
            <a:r>
              <a:rPr lang="en-US" sz="1600">
                <a:solidFill>
                  <a:srgbClr val="004494"/>
                </a:solidFill>
              </a:rPr>
              <a:t>to comply with the open access requirements</a:t>
            </a:r>
            <a:endParaRPr lang="en-US" sz="1600">
              <a:solidFill>
                <a:srgbClr val="004494"/>
              </a:solidFill>
              <a:cs typeface="Arial"/>
            </a:endParaRPr>
          </a:p>
          <a:p>
            <a:pPr algn="just">
              <a:spcBef>
                <a:spcPts val="600"/>
              </a:spcBef>
              <a:spcAft>
                <a:spcPts val="0"/>
              </a:spcAft>
              <a:buClr>
                <a:srgbClr val="FFC000"/>
              </a:buClr>
              <a:buFont typeface="Wingdings" panose="05000000000000000000" pitchFamily="2" charset="2"/>
              <a:buChar char="q"/>
            </a:pPr>
            <a:r>
              <a:rPr lang="en-US" sz="1600">
                <a:solidFill>
                  <a:srgbClr val="004494"/>
                </a:solidFill>
              </a:rPr>
              <a:t>Publication in venue of your choice but </a:t>
            </a:r>
            <a:r>
              <a:rPr lang="en-US" sz="1600" b="1">
                <a:solidFill>
                  <a:srgbClr val="004494"/>
                </a:solidFill>
              </a:rPr>
              <a:t>publication fees are reimbursable only if publishing venue is full open access </a:t>
            </a:r>
            <a:r>
              <a:rPr lang="en-US" sz="1600">
                <a:solidFill>
                  <a:srgbClr val="004494"/>
                </a:solidFill>
              </a:rPr>
              <a:t>(publication fees in hybrid venues are not reimbursed, even if some of the articles are open access)</a:t>
            </a:r>
          </a:p>
          <a:p>
            <a:pPr algn="just">
              <a:spcBef>
                <a:spcPts val="600"/>
              </a:spcBef>
              <a:spcAft>
                <a:spcPts val="0"/>
              </a:spcAft>
              <a:buClr>
                <a:srgbClr val="FFC000"/>
              </a:buClr>
              <a:buFont typeface="Wingdings" panose="05000000000000000000" pitchFamily="2" charset="2"/>
              <a:buChar char="q"/>
            </a:pPr>
            <a:r>
              <a:rPr lang="en-US" sz="1600">
                <a:solidFill>
                  <a:srgbClr val="004494"/>
                </a:solidFill>
                <a:cs typeface="Arial"/>
              </a:rPr>
              <a:t>Do not place the journal's DOI in the field of the repository (even if gold access); </a:t>
            </a:r>
            <a:r>
              <a:rPr lang="en-US" sz="1600" b="1">
                <a:solidFill>
                  <a:srgbClr val="004494"/>
                </a:solidFill>
                <a:cs typeface="Arial"/>
              </a:rPr>
              <a:t>double check the provided links (including the repositories)</a:t>
            </a:r>
          </a:p>
          <a:p>
            <a:pPr algn="just">
              <a:spcBef>
                <a:spcPts val="600"/>
              </a:spcBef>
              <a:spcAft>
                <a:spcPts val="0"/>
              </a:spcAft>
              <a:buClr>
                <a:srgbClr val="FFC000"/>
              </a:buClr>
              <a:buFont typeface="Wingdings" panose="05000000000000000000" pitchFamily="2" charset="2"/>
              <a:buChar char="q"/>
            </a:pPr>
            <a:r>
              <a:rPr lang="en-US" sz="1600">
                <a:solidFill>
                  <a:srgbClr val="004494"/>
                </a:solidFill>
                <a:cs typeface="Arial"/>
              </a:rPr>
              <a:t>Login to </a:t>
            </a:r>
            <a:r>
              <a:rPr lang="en-US" sz="1600" err="1">
                <a:solidFill>
                  <a:srgbClr val="004494"/>
                </a:solidFill>
                <a:cs typeface="Arial"/>
              </a:rPr>
              <a:t>OpenAIRE</a:t>
            </a:r>
            <a:r>
              <a:rPr lang="en-US" sz="1600">
                <a:solidFill>
                  <a:srgbClr val="004494"/>
                </a:solidFill>
                <a:cs typeface="Arial"/>
              </a:rPr>
              <a:t>  and verify your project publications; it provides also an interface to immediately upload a copy to </a:t>
            </a:r>
            <a:r>
              <a:rPr lang="en-US" sz="1600" err="1">
                <a:solidFill>
                  <a:srgbClr val="004494"/>
                </a:solidFill>
                <a:cs typeface="Arial"/>
              </a:rPr>
              <a:t>Zenodo</a:t>
            </a:r>
            <a:r>
              <a:rPr lang="en-US" sz="1600">
                <a:solidFill>
                  <a:srgbClr val="004494"/>
                </a:solidFill>
                <a:cs typeface="Arial"/>
              </a:rPr>
              <a:t> repository</a:t>
            </a:r>
          </a:p>
          <a:p>
            <a:pPr algn="just">
              <a:spcBef>
                <a:spcPts val="600"/>
              </a:spcBef>
              <a:spcAft>
                <a:spcPts val="0"/>
              </a:spcAft>
              <a:buClr>
                <a:srgbClr val="FFC000"/>
              </a:buClr>
              <a:buFont typeface="Wingdings" panose="05000000000000000000" pitchFamily="2" charset="2"/>
              <a:buChar char="q"/>
            </a:pPr>
            <a:r>
              <a:rPr lang="en-US" sz="1600">
                <a:solidFill>
                  <a:srgbClr val="004494"/>
                </a:solidFill>
                <a:cs typeface="Arial"/>
              </a:rPr>
              <a:t>Acknowledgement of EU funding must be present</a:t>
            </a:r>
          </a:p>
          <a:p>
            <a:pPr algn="just">
              <a:spcBef>
                <a:spcPts val="600"/>
              </a:spcBef>
              <a:spcAft>
                <a:spcPts val="0"/>
              </a:spcAft>
              <a:buClr>
                <a:srgbClr val="FFC000"/>
              </a:buClr>
              <a:buFont typeface="Wingdings" panose="05000000000000000000" pitchFamily="2" charset="2"/>
              <a:buChar char="q"/>
            </a:pPr>
            <a:r>
              <a:rPr lang="en-US" sz="1600">
                <a:solidFill>
                  <a:srgbClr val="004494"/>
                </a:solidFill>
              </a:rPr>
              <a:t>Consider the option to publish at no costs in </a:t>
            </a:r>
            <a:r>
              <a:rPr lang="en-US" sz="1600" b="1">
                <a:solidFill>
                  <a:srgbClr val="FFC000"/>
                </a:solidFill>
                <a:hlinkClick r:id="rId4">
                  <a:extLst>
                    <a:ext uri="{A12FA001-AC4F-418D-AE19-62706E023703}">
                      <ahyp:hlinkClr xmlns:ahyp="http://schemas.microsoft.com/office/drawing/2018/hyperlinkcolor" val="tx"/>
                    </a:ext>
                  </a:extLst>
                </a:hlinkClick>
              </a:rPr>
              <a:t>Open Research Europe</a:t>
            </a:r>
            <a:r>
              <a:rPr lang="en-US" sz="1600">
                <a:solidFill>
                  <a:srgbClr val="004494"/>
                </a:solidFill>
              </a:rPr>
              <a:t>, the European Commission open access publishing platform</a:t>
            </a:r>
            <a:endParaRPr lang="en-GB" sz="1600">
              <a:solidFill>
                <a:srgbClr val="004494"/>
              </a:solidFill>
              <a:cs typeface="Arial"/>
            </a:endParaRPr>
          </a:p>
          <a:p>
            <a:pPr>
              <a:spcBef>
                <a:spcPts val="600"/>
              </a:spcBef>
              <a:spcAft>
                <a:spcPts val="0"/>
              </a:spcAft>
              <a:buClr>
                <a:srgbClr val="FFC000"/>
              </a:buClr>
              <a:buFont typeface="Wingdings" panose="05000000000000000000" pitchFamily="2" charset="2"/>
              <a:buChar char="Ø"/>
            </a:pPr>
            <a:endParaRPr lang="en-US">
              <a:solidFill>
                <a:srgbClr val="004494"/>
              </a:solidFill>
            </a:endParaRPr>
          </a:p>
          <a:p>
            <a:pPr>
              <a:spcBef>
                <a:spcPts val="600"/>
              </a:spcBef>
              <a:spcAft>
                <a:spcPts val="0"/>
              </a:spcAft>
              <a:buClr>
                <a:srgbClr val="FFC000"/>
              </a:buClr>
              <a:buFont typeface="Wingdings" panose="05000000000000000000" pitchFamily="2" charset="2"/>
              <a:buChar char="Ø"/>
            </a:pPr>
            <a:endParaRPr lang="en-US">
              <a:solidFill>
                <a:srgbClr val="004494"/>
              </a:solidFill>
            </a:endParaRPr>
          </a:p>
          <a:p>
            <a:pPr marL="0" indent="0" algn="just">
              <a:spcBef>
                <a:spcPts val="600"/>
              </a:spcBef>
              <a:spcAft>
                <a:spcPts val="0"/>
              </a:spcAft>
              <a:buClr>
                <a:srgbClr val="FFC000"/>
              </a:buClr>
              <a:buNone/>
            </a:pPr>
            <a:endParaRPr lang="en-US" sz="2200">
              <a:solidFill>
                <a:srgbClr val="004494"/>
              </a:solidFill>
            </a:endParaRPr>
          </a:p>
          <a:p>
            <a:pPr marL="0" indent="0" algn="just">
              <a:spcBef>
                <a:spcPts val="1200"/>
              </a:spcBef>
              <a:spcAft>
                <a:spcPts val="0"/>
              </a:spcAft>
              <a:buClr>
                <a:srgbClr val="FFC000"/>
              </a:buClr>
              <a:buNone/>
            </a:pPr>
            <a:endParaRPr lang="en-US" sz="2350" b="1">
              <a:solidFill>
                <a:srgbClr val="004494"/>
              </a:solidFill>
            </a:endParaRPr>
          </a:p>
          <a:p>
            <a:pPr marL="457200" lvl="1" indent="0" algn="just">
              <a:spcBef>
                <a:spcPts val="1200"/>
              </a:spcBef>
              <a:spcAft>
                <a:spcPts val="0"/>
              </a:spcAft>
              <a:buClr>
                <a:srgbClr val="FFC000"/>
              </a:buClr>
              <a:buNone/>
            </a:pPr>
            <a:endParaRPr lang="en-US" sz="2400">
              <a:solidFill>
                <a:srgbClr val="004494"/>
              </a:solidFill>
            </a:endParaRPr>
          </a:p>
        </p:txBody>
      </p:sp>
      <p:sp>
        <p:nvSpPr>
          <p:cNvPr id="2" name="Title 1"/>
          <p:cNvSpPr>
            <a:spLocks noGrp="1"/>
          </p:cNvSpPr>
          <p:nvPr>
            <p:ph type="title"/>
          </p:nvPr>
        </p:nvSpPr>
        <p:spPr>
          <a:xfrm>
            <a:off x="970721" y="278579"/>
            <a:ext cx="10515600" cy="782357"/>
          </a:xfrm>
        </p:spPr>
        <p:txBody>
          <a:bodyPr/>
          <a:lstStyle/>
          <a:p>
            <a:r>
              <a:rPr lang="en-IE"/>
              <a:t>Open access to publications (2/2) </a:t>
            </a:r>
            <a:endParaRPr lang="en-GB"/>
          </a:p>
        </p:txBody>
      </p:sp>
    </p:spTree>
    <p:custDataLst>
      <p:tags r:id="rId1"/>
    </p:custDataLst>
    <p:extLst>
      <p:ext uri="{BB962C8B-B14F-4D97-AF65-F5344CB8AC3E}">
        <p14:creationId xmlns:p14="http://schemas.microsoft.com/office/powerpoint/2010/main" val="1572109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Content Placeholder 2"/>
          <p:cNvSpPr txBox="1">
            <a:spLocks/>
          </p:cNvSpPr>
          <p:nvPr/>
        </p:nvSpPr>
        <p:spPr>
          <a:xfrm>
            <a:off x="993422" y="1351040"/>
            <a:ext cx="9945511" cy="460949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FFC000"/>
              </a:buClr>
            </a:pPr>
            <a:r>
              <a:rPr lang="en-US" sz="1600" b="1">
                <a:solidFill>
                  <a:srgbClr val="FFC000"/>
                </a:solidFill>
              </a:rPr>
              <a:t>Trusted repositories </a:t>
            </a:r>
            <a:r>
              <a:rPr lang="en-US" sz="1600">
                <a:solidFill>
                  <a:srgbClr val="004494"/>
                </a:solidFill>
              </a:rPr>
              <a:t>are either </a:t>
            </a:r>
            <a:r>
              <a:rPr lang="en-US" sz="1600" b="1">
                <a:solidFill>
                  <a:srgbClr val="004494"/>
                </a:solidFill>
              </a:rPr>
              <a:t>certified repositories</a:t>
            </a:r>
            <a:r>
              <a:rPr lang="en-US" sz="1600">
                <a:solidFill>
                  <a:srgbClr val="004494"/>
                </a:solidFill>
              </a:rPr>
              <a:t> (e.g. </a:t>
            </a:r>
            <a:r>
              <a:rPr lang="en-US" sz="1600" err="1">
                <a:solidFill>
                  <a:srgbClr val="004494"/>
                </a:solidFill>
              </a:rPr>
              <a:t>CoreTrustSeal</a:t>
            </a:r>
            <a:r>
              <a:rPr lang="en-US" sz="1600">
                <a:solidFill>
                  <a:srgbClr val="004494"/>
                </a:solidFill>
              </a:rPr>
              <a:t>, nestor Seal DIN31644, ISO16363) and/or </a:t>
            </a:r>
            <a:r>
              <a:rPr lang="en-US" sz="1600" b="1">
                <a:solidFill>
                  <a:srgbClr val="004494"/>
                </a:solidFill>
              </a:rPr>
              <a:t>disciplinary/domain repositories </a:t>
            </a:r>
            <a:r>
              <a:rPr lang="en-US" sz="1600">
                <a:solidFill>
                  <a:srgbClr val="004494"/>
                </a:solidFill>
              </a:rPr>
              <a:t>that are commonly used/endorsed by the research communities (e.g. ELIXIR deposition databases).</a:t>
            </a:r>
          </a:p>
          <a:p>
            <a:pPr algn="just">
              <a:lnSpc>
                <a:spcPct val="100000"/>
              </a:lnSpc>
              <a:buClr>
                <a:srgbClr val="FFC000"/>
              </a:buClr>
            </a:pPr>
            <a:r>
              <a:rPr lang="en-US" sz="1600" b="1">
                <a:solidFill>
                  <a:srgbClr val="004494"/>
                </a:solidFill>
              </a:rPr>
              <a:t>General-purpose repositories </a:t>
            </a:r>
            <a:r>
              <a:rPr lang="en-US" sz="1600">
                <a:solidFill>
                  <a:srgbClr val="004494"/>
                </a:solidFill>
              </a:rPr>
              <a:t>and </a:t>
            </a:r>
            <a:r>
              <a:rPr lang="en-US" sz="1600" b="1">
                <a:solidFill>
                  <a:srgbClr val="004494"/>
                </a:solidFill>
              </a:rPr>
              <a:t>institutional repositories </a:t>
            </a:r>
            <a:r>
              <a:rPr lang="en-US" sz="1600">
                <a:solidFill>
                  <a:srgbClr val="004494"/>
                </a:solidFill>
              </a:rPr>
              <a:t>are, in general, also acceptable.</a:t>
            </a:r>
          </a:p>
          <a:p>
            <a:pPr algn="just">
              <a:lnSpc>
                <a:spcPct val="100000"/>
              </a:lnSpc>
              <a:buClr>
                <a:srgbClr val="FFC000"/>
              </a:buClr>
            </a:pPr>
            <a:r>
              <a:rPr lang="en-US" sz="1600">
                <a:solidFill>
                  <a:srgbClr val="004494"/>
                </a:solidFill>
              </a:rPr>
              <a:t>Trusted repositories share essential properties:</a:t>
            </a:r>
          </a:p>
          <a:p>
            <a:pPr lvl="1" algn="just">
              <a:lnSpc>
                <a:spcPct val="100000"/>
              </a:lnSpc>
              <a:buClr>
                <a:srgbClr val="FFC000"/>
              </a:buClr>
              <a:buFont typeface="Wingdings" panose="05000000000000000000" pitchFamily="2" charset="2"/>
              <a:buChar char="q"/>
            </a:pPr>
            <a:r>
              <a:rPr lang="en-US" sz="1600">
                <a:solidFill>
                  <a:srgbClr val="004494"/>
                </a:solidFill>
              </a:rPr>
              <a:t>Mechanisms to ensure </a:t>
            </a:r>
            <a:r>
              <a:rPr lang="en-US" sz="1600" b="1">
                <a:solidFill>
                  <a:srgbClr val="004494"/>
                </a:solidFill>
              </a:rPr>
              <a:t>integrity</a:t>
            </a:r>
            <a:r>
              <a:rPr lang="en-US" sz="1600">
                <a:solidFill>
                  <a:srgbClr val="004494"/>
                </a:solidFill>
              </a:rPr>
              <a:t> and </a:t>
            </a:r>
            <a:r>
              <a:rPr lang="en-US" sz="1600" b="1">
                <a:solidFill>
                  <a:srgbClr val="004494"/>
                </a:solidFill>
              </a:rPr>
              <a:t>authenticity</a:t>
            </a:r>
            <a:r>
              <a:rPr lang="en-US" sz="1600">
                <a:solidFill>
                  <a:srgbClr val="004494"/>
                </a:solidFill>
              </a:rPr>
              <a:t> of contents.</a:t>
            </a:r>
          </a:p>
          <a:p>
            <a:pPr lvl="1" algn="just">
              <a:lnSpc>
                <a:spcPct val="100000"/>
              </a:lnSpc>
              <a:buClr>
                <a:srgbClr val="FFC000"/>
              </a:buClr>
              <a:buFont typeface="Wingdings" panose="05000000000000000000" pitchFamily="2" charset="2"/>
              <a:buChar char="q"/>
            </a:pPr>
            <a:r>
              <a:rPr lang="en-US" sz="1600">
                <a:solidFill>
                  <a:srgbClr val="004494"/>
                </a:solidFill>
              </a:rPr>
              <a:t>Offer clear </a:t>
            </a:r>
            <a:r>
              <a:rPr lang="en-US" sz="1600" b="1">
                <a:solidFill>
                  <a:srgbClr val="004494"/>
                </a:solidFill>
              </a:rPr>
              <a:t>information</a:t>
            </a:r>
            <a:r>
              <a:rPr lang="en-US" sz="1600">
                <a:solidFill>
                  <a:srgbClr val="004494"/>
                </a:solidFill>
              </a:rPr>
              <a:t> about their </a:t>
            </a:r>
            <a:r>
              <a:rPr lang="en-US" sz="1600" b="1">
                <a:solidFill>
                  <a:srgbClr val="004494"/>
                </a:solidFill>
              </a:rPr>
              <a:t>policies/services</a:t>
            </a:r>
            <a:r>
              <a:rPr lang="en-US" sz="1600">
                <a:solidFill>
                  <a:srgbClr val="004494"/>
                </a:solidFill>
              </a:rPr>
              <a:t>.</a:t>
            </a:r>
          </a:p>
          <a:p>
            <a:pPr lvl="1" algn="just">
              <a:lnSpc>
                <a:spcPct val="100000"/>
              </a:lnSpc>
              <a:buClr>
                <a:srgbClr val="FFC000"/>
              </a:buClr>
              <a:buFont typeface="Wingdings" panose="05000000000000000000" pitchFamily="2" charset="2"/>
              <a:buChar char="q"/>
            </a:pPr>
            <a:r>
              <a:rPr lang="en-US" sz="1600">
                <a:solidFill>
                  <a:srgbClr val="004494"/>
                </a:solidFill>
              </a:rPr>
              <a:t>Provide broad, and ideally </a:t>
            </a:r>
            <a:r>
              <a:rPr lang="en-US" sz="1600" b="1">
                <a:solidFill>
                  <a:srgbClr val="004494"/>
                </a:solidFill>
              </a:rPr>
              <a:t>open access </a:t>
            </a:r>
            <a:r>
              <a:rPr lang="en-US" sz="1600">
                <a:solidFill>
                  <a:srgbClr val="004494"/>
                </a:solidFill>
              </a:rPr>
              <a:t>to content (consistent with legal and ethical constraints).</a:t>
            </a:r>
          </a:p>
          <a:p>
            <a:pPr lvl="1" algn="just">
              <a:lnSpc>
                <a:spcPct val="100000"/>
              </a:lnSpc>
              <a:buClr>
                <a:srgbClr val="FFC000"/>
              </a:buClr>
              <a:buFont typeface="Wingdings" panose="05000000000000000000" pitchFamily="2" charset="2"/>
              <a:buChar char="q"/>
            </a:pPr>
            <a:r>
              <a:rPr lang="en-US" sz="1600">
                <a:solidFill>
                  <a:srgbClr val="004494"/>
                </a:solidFill>
              </a:rPr>
              <a:t>Assign </a:t>
            </a:r>
            <a:r>
              <a:rPr lang="en-US" sz="1600" b="1">
                <a:solidFill>
                  <a:srgbClr val="004494"/>
                </a:solidFill>
              </a:rPr>
              <a:t>PIDs</a:t>
            </a:r>
            <a:r>
              <a:rPr lang="en-US" sz="1600">
                <a:solidFill>
                  <a:srgbClr val="004494"/>
                </a:solidFill>
              </a:rPr>
              <a:t>, ask for detailed </a:t>
            </a:r>
            <a:r>
              <a:rPr lang="en-US" sz="1600" b="1">
                <a:solidFill>
                  <a:srgbClr val="004494"/>
                </a:solidFill>
              </a:rPr>
              <a:t>metadata</a:t>
            </a:r>
            <a:r>
              <a:rPr lang="en-US" sz="1600">
                <a:solidFill>
                  <a:srgbClr val="004494"/>
                </a:solidFill>
              </a:rPr>
              <a:t> in a standardized (e.g. Dublin Core) and machine-readable way.</a:t>
            </a:r>
          </a:p>
          <a:p>
            <a:pPr lvl="1" algn="just">
              <a:lnSpc>
                <a:spcPct val="100000"/>
              </a:lnSpc>
              <a:buClr>
                <a:srgbClr val="FFC000"/>
              </a:buClr>
              <a:buFont typeface="Wingdings" panose="05000000000000000000" pitchFamily="2" charset="2"/>
              <a:buChar char="q"/>
            </a:pPr>
            <a:r>
              <a:rPr lang="en-US" sz="1600">
                <a:solidFill>
                  <a:srgbClr val="004494"/>
                </a:solidFill>
              </a:rPr>
              <a:t>Ensure mid- and long-term </a:t>
            </a:r>
            <a:r>
              <a:rPr lang="en-US" sz="1600" b="1">
                <a:solidFill>
                  <a:srgbClr val="004494"/>
                </a:solidFill>
              </a:rPr>
              <a:t>preservation</a:t>
            </a:r>
            <a:r>
              <a:rPr lang="en-US" sz="1600">
                <a:solidFill>
                  <a:srgbClr val="004494"/>
                </a:solidFill>
              </a:rPr>
              <a:t> of contents, </a:t>
            </a:r>
            <a:r>
              <a:rPr lang="en-US" sz="1600" b="1">
                <a:solidFill>
                  <a:srgbClr val="004494"/>
                </a:solidFill>
              </a:rPr>
              <a:t>expert curation</a:t>
            </a:r>
            <a:r>
              <a:rPr lang="en-US" sz="1600">
                <a:solidFill>
                  <a:srgbClr val="004494"/>
                </a:solidFill>
              </a:rPr>
              <a:t>, </a:t>
            </a:r>
            <a:r>
              <a:rPr lang="en-US" sz="1600" b="1">
                <a:solidFill>
                  <a:srgbClr val="004494"/>
                </a:solidFill>
              </a:rPr>
              <a:t>quality assurance</a:t>
            </a:r>
            <a:r>
              <a:rPr lang="en-US" sz="1600">
                <a:solidFill>
                  <a:srgbClr val="004494"/>
                </a:solidFill>
              </a:rPr>
              <a:t>.</a:t>
            </a:r>
          </a:p>
          <a:p>
            <a:pPr lvl="1" algn="just">
              <a:lnSpc>
                <a:spcPct val="100000"/>
              </a:lnSpc>
              <a:buClr>
                <a:srgbClr val="FFC000"/>
              </a:buClr>
              <a:buFont typeface="Wingdings" panose="05000000000000000000" pitchFamily="2" charset="2"/>
              <a:buChar char="q"/>
            </a:pPr>
            <a:r>
              <a:rPr lang="en-US" sz="1600">
                <a:solidFill>
                  <a:srgbClr val="004494"/>
                </a:solidFill>
              </a:rPr>
              <a:t>Meet national and/or international </a:t>
            </a:r>
            <a:r>
              <a:rPr lang="en-US" sz="1600" b="1">
                <a:solidFill>
                  <a:srgbClr val="004494"/>
                </a:solidFill>
              </a:rPr>
              <a:t>security</a:t>
            </a:r>
            <a:r>
              <a:rPr lang="en-US" sz="1600">
                <a:solidFill>
                  <a:srgbClr val="004494"/>
                </a:solidFill>
              </a:rPr>
              <a:t> criteria</a:t>
            </a:r>
          </a:p>
          <a:p>
            <a:pPr algn="just">
              <a:lnSpc>
                <a:spcPct val="100000"/>
              </a:lnSpc>
              <a:buClr>
                <a:srgbClr val="FFC000"/>
              </a:buClr>
            </a:pPr>
            <a:endParaRPr lang="en-US" sz="2000">
              <a:solidFill>
                <a:srgbClr val="004494"/>
              </a:solidFill>
            </a:endParaRPr>
          </a:p>
        </p:txBody>
      </p:sp>
      <p:sp>
        <p:nvSpPr>
          <p:cNvPr id="2" name="Title 1"/>
          <p:cNvSpPr>
            <a:spLocks noGrp="1"/>
          </p:cNvSpPr>
          <p:nvPr>
            <p:ph type="title"/>
          </p:nvPr>
        </p:nvSpPr>
        <p:spPr>
          <a:xfrm>
            <a:off x="1023551" y="117684"/>
            <a:ext cx="10905698" cy="782357"/>
          </a:xfrm>
        </p:spPr>
        <p:txBody>
          <a:bodyPr/>
          <a:lstStyle/>
          <a:p>
            <a:r>
              <a:rPr lang="en-GB"/>
              <a:t>Trusted repositories under Horizon Europe</a:t>
            </a:r>
          </a:p>
        </p:txBody>
      </p:sp>
      <p:grpSp>
        <p:nvGrpSpPr>
          <p:cNvPr id="4" name="Group 3">
            <a:extLst>
              <a:ext uri="{FF2B5EF4-FFF2-40B4-BE49-F238E27FC236}">
                <a16:creationId xmlns:a16="http://schemas.microsoft.com/office/drawing/2014/main" id="{7FB20949-09D6-44C5-9AE2-C19DFBDC5A40}"/>
              </a:ext>
            </a:extLst>
          </p:cNvPr>
          <p:cNvGrpSpPr/>
          <p:nvPr/>
        </p:nvGrpSpPr>
        <p:grpSpPr>
          <a:xfrm>
            <a:off x="10857597" y="487041"/>
            <a:ext cx="891918" cy="864000"/>
            <a:chOff x="4465351" y="3720675"/>
            <a:chExt cx="891918" cy="864000"/>
          </a:xfrm>
        </p:grpSpPr>
        <p:sp>
          <p:nvSpPr>
            <p:cNvPr id="5" name="Oval 4">
              <a:extLst>
                <a:ext uri="{FF2B5EF4-FFF2-40B4-BE49-F238E27FC236}">
                  <a16:creationId xmlns:a16="http://schemas.microsoft.com/office/drawing/2014/main" id="{02865DE8-74B1-4616-A9D8-FA8209700A7C}"/>
                </a:ext>
              </a:extLst>
            </p:cNvPr>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7CC9C50D-620D-4148-BEFC-362379747E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custDataLst>
      <p:tags r:id="rId1"/>
    </p:custDataLst>
    <p:extLst>
      <p:ext uri="{BB962C8B-B14F-4D97-AF65-F5344CB8AC3E}">
        <p14:creationId xmlns:p14="http://schemas.microsoft.com/office/powerpoint/2010/main" val="3899450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033247" y="-154983"/>
            <a:ext cx="10515600" cy="1040134"/>
          </a:xfrm>
        </p:spPr>
        <p:txBody>
          <a:bodyPr/>
          <a:lstStyle/>
          <a:p>
            <a:r>
              <a:rPr lang="en-US"/>
              <a:t>Research data management (1/2)</a:t>
            </a:r>
            <a:endParaRPr lang="en-GB"/>
          </a:p>
        </p:txBody>
      </p:sp>
      <p:sp>
        <p:nvSpPr>
          <p:cNvPr id="5" name="Content Placeholder 4"/>
          <p:cNvSpPr>
            <a:spLocks noGrp="1"/>
          </p:cNvSpPr>
          <p:nvPr>
            <p:ph idx="1"/>
          </p:nvPr>
        </p:nvSpPr>
        <p:spPr>
          <a:xfrm>
            <a:off x="1219200" y="1325632"/>
            <a:ext cx="9640711" cy="4965371"/>
          </a:xfrm>
        </p:spPr>
        <p:txBody>
          <a:bodyPr/>
          <a:lstStyle/>
          <a:p>
            <a:pPr marL="0" indent="0">
              <a:buNone/>
            </a:pPr>
            <a:r>
              <a:rPr lang="en-US" sz="1600">
                <a:solidFill>
                  <a:srgbClr val="004494"/>
                </a:solidFill>
              </a:rPr>
              <a:t>Beneficiaries </a:t>
            </a:r>
            <a:r>
              <a:rPr lang="en-US" sz="1600" b="1">
                <a:solidFill>
                  <a:srgbClr val="004494"/>
                </a:solidFill>
              </a:rPr>
              <a:t>must manage the digital research data </a:t>
            </a:r>
            <a:r>
              <a:rPr lang="en-US" sz="1600">
                <a:solidFill>
                  <a:srgbClr val="004494"/>
                </a:solidFill>
              </a:rPr>
              <a:t>generated in the action responsibly, </a:t>
            </a:r>
            <a:r>
              <a:rPr lang="en-US" sz="1600" b="1">
                <a:solidFill>
                  <a:srgbClr val="004494"/>
                </a:solidFill>
              </a:rPr>
              <a:t>in line with the FAIR (“Findable”, “Accessible”, “Interoperable”, Reusable”)</a:t>
            </a:r>
            <a:r>
              <a:rPr lang="en-US" sz="1600">
                <a:solidFill>
                  <a:srgbClr val="004494"/>
                </a:solidFill>
              </a:rPr>
              <a:t> principles and:  </a:t>
            </a:r>
          </a:p>
          <a:p>
            <a:pPr lvl="1">
              <a:buClr>
                <a:srgbClr val="FFC000"/>
              </a:buClr>
              <a:buFont typeface="Wingdings" panose="05000000000000000000" pitchFamily="2" charset="2"/>
              <a:buChar char="q"/>
            </a:pPr>
            <a:r>
              <a:rPr lang="en-US" sz="1600">
                <a:solidFill>
                  <a:srgbClr val="004494"/>
                </a:solidFill>
              </a:rPr>
              <a:t> establish + regularly update a </a:t>
            </a:r>
            <a:r>
              <a:rPr lang="en-US" sz="1600" b="1">
                <a:solidFill>
                  <a:srgbClr val="004494"/>
                </a:solidFill>
              </a:rPr>
              <a:t>data management plan </a:t>
            </a:r>
            <a:r>
              <a:rPr lang="en-US" sz="1600">
                <a:solidFill>
                  <a:srgbClr val="004494"/>
                </a:solidFill>
              </a:rPr>
              <a:t>(‘DMP’) for generated (and/or collected) data</a:t>
            </a:r>
          </a:p>
          <a:p>
            <a:pPr lvl="1">
              <a:buClr>
                <a:srgbClr val="FFC000"/>
              </a:buClr>
              <a:buFont typeface="Wingdings" panose="05000000000000000000" pitchFamily="2" charset="2"/>
              <a:buChar char="q"/>
            </a:pPr>
            <a:r>
              <a:rPr lang="en-US" sz="1600">
                <a:solidFill>
                  <a:srgbClr val="004494"/>
                </a:solidFill>
              </a:rPr>
              <a:t> as soon as possible and within the deadlines set out in the DMP, </a:t>
            </a:r>
            <a:r>
              <a:rPr lang="en-US" sz="1600" b="1">
                <a:solidFill>
                  <a:srgbClr val="004494"/>
                </a:solidFill>
              </a:rPr>
              <a:t>deposit </a:t>
            </a:r>
            <a:r>
              <a:rPr lang="en-US" sz="1600">
                <a:solidFill>
                  <a:srgbClr val="004494"/>
                </a:solidFill>
              </a:rPr>
              <a:t>the data in a trusted repository (federated in the EOSC if required in the call conditions) </a:t>
            </a:r>
            <a:r>
              <a:rPr lang="en-US" sz="1600" b="1">
                <a:solidFill>
                  <a:srgbClr val="004494"/>
                </a:solidFill>
              </a:rPr>
              <a:t>+</a:t>
            </a:r>
            <a:r>
              <a:rPr lang="en-US" sz="1600">
                <a:solidFill>
                  <a:srgbClr val="004494"/>
                </a:solidFill>
              </a:rPr>
              <a:t> </a:t>
            </a:r>
            <a:r>
              <a:rPr lang="en-US" sz="1600" b="1">
                <a:solidFill>
                  <a:srgbClr val="004494"/>
                </a:solidFill>
              </a:rPr>
              <a:t>ensure open access under CC BY, CC 0 or equivalent, following the principle ‘as open as possible as closed as necessary’</a:t>
            </a:r>
          </a:p>
          <a:p>
            <a:pPr lvl="1">
              <a:buClr>
                <a:srgbClr val="FFC000"/>
              </a:buClr>
              <a:buFont typeface="Wingdings" panose="05000000000000000000" pitchFamily="2" charset="2"/>
              <a:buChar char="q"/>
            </a:pPr>
            <a:r>
              <a:rPr lang="en-US" sz="1600">
                <a:solidFill>
                  <a:srgbClr val="004494"/>
                </a:solidFill>
              </a:rPr>
              <a:t> provide information via the repository about any research output/tools/instruments needed to </a:t>
            </a:r>
            <a:r>
              <a:rPr lang="en-US" sz="1600" b="1">
                <a:solidFill>
                  <a:srgbClr val="004494"/>
                </a:solidFill>
              </a:rPr>
              <a:t>re-use or validate the data</a:t>
            </a:r>
          </a:p>
          <a:p>
            <a:pPr marL="0" indent="0">
              <a:buNone/>
            </a:pPr>
            <a:r>
              <a:rPr lang="en-US" sz="1600" b="1">
                <a:solidFill>
                  <a:srgbClr val="004494"/>
                </a:solidFill>
              </a:rPr>
              <a:t>Metadata must be open </a:t>
            </a:r>
            <a:r>
              <a:rPr lang="en-US" sz="1600">
                <a:solidFill>
                  <a:srgbClr val="004494"/>
                </a:solidFill>
              </a:rPr>
              <a:t>under CC 0 or equivalent (to the extent legitimate interests or constraints are safeguarded), </a:t>
            </a:r>
            <a:r>
              <a:rPr lang="en-US" sz="1600" b="1">
                <a:solidFill>
                  <a:srgbClr val="004494"/>
                </a:solidFill>
              </a:rPr>
              <a:t>in line with the FAIR principles </a:t>
            </a:r>
            <a:r>
              <a:rPr lang="en-US" sz="1600">
                <a:solidFill>
                  <a:srgbClr val="004494"/>
                </a:solidFill>
              </a:rPr>
              <a:t>and provide information about the licensing terms and persistent identifiers, amongst others. </a:t>
            </a:r>
            <a:endParaRPr lang="en-GB" sz="1600">
              <a:solidFill>
                <a:srgbClr val="004494"/>
              </a:solidFill>
            </a:endParaRPr>
          </a:p>
        </p:txBody>
      </p:sp>
      <p:grpSp>
        <p:nvGrpSpPr>
          <p:cNvPr id="6" name="Group 5">
            <a:extLst>
              <a:ext uri="{FF2B5EF4-FFF2-40B4-BE49-F238E27FC236}">
                <a16:creationId xmlns:a16="http://schemas.microsoft.com/office/drawing/2014/main" id="{907567FE-44A7-4711-AC0A-3781ACF209F4}"/>
              </a:ext>
            </a:extLst>
          </p:cNvPr>
          <p:cNvGrpSpPr/>
          <p:nvPr/>
        </p:nvGrpSpPr>
        <p:grpSpPr>
          <a:xfrm>
            <a:off x="10552797" y="261263"/>
            <a:ext cx="891918" cy="864000"/>
            <a:chOff x="4465351" y="3720675"/>
            <a:chExt cx="891918" cy="864000"/>
          </a:xfrm>
        </p:grpSpPr>
        <p:sp>
          <p:nvSpPr>
            <p:cNvPr id="7" name="Oval 6">
              <a:extLst>
                <a:ext uri="{FF2B5EF4-FFF2-40B4-BE49-F238E27FC236}">
                  <a16:creationId xmlns:a16="http://schemas.microsoft.com/office/drawing/2014/main" id="{0D63C3C5-563A-4362-A9CD-282627C38C1F}"/>
                </a:ext>
              </a:extLst>
            </p:cNvPr>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6CEE601D-B25C-4F4B-A9DC-BB1AA2B53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custDataLst>
      <p:tags r:id="rId1"/>
    </p:custDataLst>
    <p:extLst>
      <p:ext uri="{BB962C8B-B14F-4D97-AF65-F5344CB8AC3E}">
        <p14:creationId xmlns:p14="http://schemas.microsoft.com/office/powerpoint/2010/main" val="3365647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825625"/>
            <a:ext cx="9674578" cy="3881904"/>
          </a:xfrm>
        </p:spPr>
        <p:txBody>
          <a:bodyPr/>
          <a:lstStyle/>
          <a:p>
            <a:pPr marL="0" indent="0" algn="just">
              <a:buNone/>
            </a:pPr>
            <a:r>
              <a:rPr lang="en-GB" sz="1600">
                <a:solidFill>
                  <a:srgbClr val="004494"/>
                </a:solidFill>
              </a:rPr>
              <a:t>Exceptions to open access to research data. Data may be kept closed if:</a:t>
            </a:r>
          </a:p>
          <a:p>
            <a:pPr algn="just">
              <a:buClr>
                <a:srgbClr val="FFC000"/>
              </a:buClr>
              <a:buFont typeface="Wingdings" panose="05000000000000000000" pitchFamily="2" charset="2"/>
              <a:buChar char="q"/>
            </a:pPr>
            <a:r>
              <a:rPr lang="en-GB" sz="1600">
                <a:solidFill>
                  <a:srgbClr val="004494"/>
                </a:solidFill>
              </a:rPr>
              <a:t>providing open access is against the </a:t>
            </a:r>
            <a:r>
              <a:rPr lang="en-GB" sz="1600" b="1">
                <a:solidFill>
                  <a:srgbClr val="004494"/>
                </a:solidFill>
              </a:rPr>
              <a:t>beneficiary’s legitimate interests</a:t>
            </a:r>
            <a:r>
              <a:rPr lang="en-GB" sz="1600">
                <a:solidFill>
                  <a:srgbClr val="004494"/>
                </a:solidFill>
              </a:rPr>
              <a:t>, including regarding commercial exploitation; </a:t>
            </a:r>
          </a:p>
          <a:p>
            <a:pPr algn="just">
              <a:buClr>
                <a:srgbClr val="FFC000"/>
              </a:buClr>
              <a:buFont typeface="Wingdings" panose="05000000000000000000" pitchFamily="2" charset="2"/>
              <a:buChar char="q"/>
            </a:pPr>
            <a:r>
              <a:rPr lang="en-GB" sz="1600">
                <a:solidFill>
                  <a:srgbClr val="004494"/>
                </a:solidFill>
              </a:rPr>
              <a:t>it is contrary to </a:t>
            </a:r>
            <a:r>
              <a:rPr lang="en-GB" sz="1600" b="1">
                <a:solidFill>
                  <a:srgbClr val="004494"/>
                </a:solidFill>
              </a:rPr>
              <a:t>any other constraints</a:t>
            </a:r>
            <a:r>
              <a:rPr lang="en-GB" sz="1600">
                <a:solidFill>
                  <a:srgbClr val="004494"/>
                </a:solidFill>
              </a:rPr>
              <a:t>, such as data protection rules, privacy, confidentiality, trade secrets, Union competitive interests, security rules, intellectual property rights or would be </a:t>
            </a:r>
            <a:r>
              <a:rPr lang="en-GB" sz="1600" b="1">
                <a:solidFill>
                  <a:srgbClr val="004494"/>
                </a:solidFill>
              </a:rPr>
              <a:t>against other obligations </a:t>
            </a:r>
            <a:r>
              <a:rPr lang="en-GB" sz="1600">
                <a:solidFill>
                  <a:srgbClr val="004494"/>
                </a:solidFill>
              </a:rPr>
              <a:t>under the Grant Agreement.</a:t>
            </a:r>
          </a:p>
          <a:p>
            <a:pPr marL="0" indent="0">
              <a:buNone/>
            </a:pPr>
            <a:endParaRPr lang="en-GB"/>
          </a:p>
        </p:txBody>
      </p:sp>
      <p:sp>
        <p:nvSpPr>
          <p:cNvPr id="3" name="Title 2"/>
          <p:cNvSpPr>
            <a:spLocks noGrp="1"/>
          </p:cNvSpPr>
          <p:nvPr>
            <p:ph type="title"/>
          </p:nvPr>
        </p:nvSpPr>
        <p:spPr>
          <a:xfrm>
            <a:off x="1228298" y="184686"/>
            <a:ext cx="10515600" cy="782357"/>
          </a:xfrm>
        </p:spPr>
        <p:txBody>
          <a:bodyPr/>
          <a:lstStyle/>
          <a:p>
            <a:r>
              <a:rPr lang="en-IE"/>
              <a:t>Research data management (2/2)</a:t>
            </a:r>
            <a:endParaRPr lang="en-GB"/>
          </a:p>
        </p:txBody>
      </p:sp>
    </p:spTree>
    <p:extLst>
      <p:ext uri="{BB962C8B-B14F-4D97-AF65-F5344CB8AC3E}">
        <p14:creationId xmlns:p14="http://schemas.microsoft.com/office/powerpoint/2010/main" val="3990632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8597" y="365760"/>
            <a:ext cx="10515600" cy="688561"/>
          </a:xfrm>
        </p:spPr>
        <p:txBody>
          <a:bodyPr/>
          <a:lstStyle/>
          <a:p>
            <a:r>
              <a:rPr lang="en-IE"/>
              <a:t>Keep in touch</a:t>
            </a:r>
            <a:endParaRPr lang="en-GB"/>
          </a:p>
        </p:txBody>
      </p:sp>
      <p:sp>
        <p:nvSpPr>
          <p:cNvPr id="5" name="Content Placeholder 4"/>
          <p:cNvSpPr>
            <a:spLocks noGrp="1"/>
          </p:cNvSpPr>
          <p:nvPr>
            <p:ph idx="1"/>
          </p:nvPr>
        </p:nvSpPr>
        <p:spPr>
          <a:xfrm>
            <a:off x="7915504" y="4966252"/>
            <a:ext cx="3688238" cy="366170"/>
          </a:xfrm>
        </p:spPr>
        <p:txBody>
          <a:bodyPr/>
          <a:lstStyle/>
          <a:p>
            <a:pPr marL="0" indent="0">
              <a:buNone/>
            </a:pPr>
            <a:r>
              <a:rPr lang="en-IE" sz="1600">
                <a:hlinkClick r:id="rId3"/>
              </a:rPr>
              <a:t>EU Spotify</a:t>
            </a:r>
            <a:endParaRPr lang="en-GB" sz="16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4379725" cy="338554"/>
          </a:xfrm>
          <a:prstGeom prst="rect">
            <a:avLst/>
          </a:prstGeom>
        </p:spPr>
        <p:txBody>
          <a:bodyPr wrap="none">
            <a:spAutoFit/>
          </a:bodyPr>
          <a:lstStyle/>
          <a:p>
            <a:r>
              <a:rPr lang="en-IE" sz="1600" u="sng">
                <a:solidFill>
                  <a:srgbClr val="035DC1"/>
                </a:solidFill>
              </a:rPr>
              <a:t>ec.europa.eu/info/research-and-</a:t>
            </a:r>
            <a:r>
              <a:rPr lang="en-IE" sz="1600" u="sng" err="1">
                <a:solidFill>
                  <a:srgbClr val="035DC1"/>
                </a:solidFill>
              </a:rPr>
              <a:t>innovation_en</a:t>
            </a:r>
            <a:endParaRPr lang="en-IE" sz="1600" u="sng">
              <a:solidFill>
                <a:srgbClr val="035DC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736373" cy="338554"/>
          </a:xfrm>
          <a:prstGeom prst="rect">
            <a:avLst/>
          </a:prstGeom>
        </p:spPr>
        <p:txBody>
          <a:bodyPr wrap="none">
            <a:spAutoFit/>
          </a:bodyPr>
          <a:lstStyle/>
          <a:p>
            <a:r>
              <a:rPr lang="en-IE" sz="1600">
                <a:hlinkClick r:id="rId5"/>
              </a:rPr>
              <a:t>rea.ec.europa.eu</a:t>
            </a:r>
            <a:endParaRPr lang="en-GB" sz="1600"/>
          </a:p>
        </p:txBody>
      </p:sp>
      <p:sp>
        <p:nvSpPr>
          <p:cNvPr id="9" name="Rectangle 8"/>
          <p:cNvSpPr/>
          <p:nvPr/>
        </p:nvSpPr>
        <p:spPr>
          <a:xfrm>
            <a:off x="1773818" y="3899264"/>
            <a:ext cx="1827744" cy="338554"/>
          </a:xfrm>
          <a:prstGeom prst="rect">
            <a:avLst/>
          </a:prstGeom>
        </p:spPr>
        <p:txBody>
          <a:bodyPr wrap="none">
            <a:spAutoFit/>
          </a:bodyPr>
          <a:lstStyle/>
          <a:p>
            <a:r>
              <a:rPr lang="en-IE" sz="1600">
                <a:hlinkClick r:id="rId6"/>
              </a:rPr>
              <a:t>@</a:t>
            </a:r>
            <a:r>
              <a:rPr lang="en-IE" sz="1600" err="1">
                <a:hlinkClick r:id="rId6"/>
              </a:rPr>
              <a:t>REA_research</a:t>
            </a:r>
            <a:r>
              <a:rPr lang="en-IE" sz="1200"/>
              <a:t> </a:t>
            </a:r>
            <a:endParaRPr lang="en-GB" sz="1200"/>
          </a:p>
        </p:txBody>
      </p:sp>
      <p:sp>
        <p:nvSpPr>
          <p:cNvPr id="12" name="Rectangle 11"/>
          <p:cNvSpPr/>
          <p:nvPr/>
        </p:nvSpPr>
        <p:spPr>
          <a:xfrm>
            <a:off x="1819504" y="5014428"/>
            <a:ext cx="6096000" cy="338554"/>
          </a:xfrm>
          <a:prstGeom prst="rect">
            <a:avLst/>
          </a:prstGeom>
        </p:spPr>
        <p:txBody>
          <a:bodyPr>
            <a:spAutoFit/>
          </a:bodyPr>
          <a:lstStyle/>
          <a:p>
            <a:r>
              <a:rPr lang="en-US" sz="1600">
                <a:hlinkClick r:id="rId7"/>
              </a:rPr>
              <a:t>European Research Executive Agency (REA)</a:t>
            </a:r>
            <a:endParaRPr lang="en-GB" sz="1600">
              <a:hlinkClick r:id="rId8"/>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597" y="4848893"/>
            <a:ext cx="620230" cy="68150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5486" y="1630552"/>
            <a:ext cx="647562" cy="711537"/>
          </a:xfrm>
          <a:prstGeom prst="rect">
            <a:avLst/>
          </a:prstGeom>
        </p:spPr>
      </p:pic>
      <p:sp>
        <p:nvSpPr>
          <p:cNvPr id="15" name="Rectangle 14"/>
          <p:cNvSpPr/>
          <p:nvPr/>
        </p:nvSpPr>
        <p:spPr>
          <a:xfrm>
            <a:off x="7887158" y="1774881"/>
            <a:ext cx="2370383" cy="338554"/>
          </a:xfrm>
          <a:prstGeom prst="rect">
            <a:avLst/>
          </a:prstGeom>
        </p:spPr>
        <p:txBody>
          <a:bodyPr wrap="square">
            <a:spAutoFit/>
          </a:bodyPr>
          <a:lstStyle/>
          <a:p>
            <a:r>
              <a:rPr lang="en-IE" sz="1600">
                <a:hlinkClick r:id="rId11"/>
              </a:rPr>
              <a:t>europeancommission</a:t>
            </a:r>
            <a:r>
              <a:rPr lang="en-IE" sz="1600"/>
              <a:t> </a:t>
            </a:r>
            <a:endParaRPr lang="en-GB" sz="1200"/>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8659" y="2702685"/>
            <a:ext cx="568985" cy="623695"/>
          </a:xfrm>
          <a:prstGeom prst="rect">
            <a:avLst/>
          </a:prstGeom>
        </p:spPr>
      </p:pic>
      <p:sp>
        <p:nvSpPr>
          <p:cNvPr id="17" name="Rectangle 16">
            <a:hlinkClick r:id="rId13"/>
          </p:cNvPr>
          <p:cNvSpPr/>
          <p:nvPr/>
        </p:nvSpPr>
        <p:spPr>
          <a:xfrm>
            <a:off x="7915504" y="2841009"/>
            <a:ext cx="2465740" cy="338554"/>
          </a:xfrm>
          <a:prstGeom prst="rect">
            <a:avLst/>
          </a:prstGeom>
        </p:spPr>
        <p:txBody>
          <a:bodyPr wrap="none">
            <a:spAutoFit/>
          </a:bodyPr>
          <a:lstStyle/>
          <a:p>
            <a:r>
              <a:rPr lang="en-GB" sz="1600">
                <a:hlinkClick r:id="rId13"/>
              </a:rPr>
              <a:t>@</a:t>
            </a:r>
            <a:r>
              <a:rPr lang="en-GB" sz="1600" err="1">
                <a:hlinkClick r:id="rId13"/>
              </a:rPr>
              <a:t>EuropeanCommission</a:t>
            </a:r>
            <a:endParaRPr lang="en-GB" sz="1200"/>
          </a:p>
        </p:txBody>
      </p:sp>
      <p:sp>
        <p:nvSpPr>
          <p:cNvPr id="18" name="Rectangle 17"/>
          <p:cNvSpPr/>
          <p:nvPr/>
        </p:nvSpPr>
        <p:spPr>
          <a:xfrm>
            <a:off x="7915504" y="3905156"/>
            <a:ext cx="927242" cy="338554"/>
          </a:xfrm>
          <a:prstGeom prst="rect">
            <a:avLst/>
          </a:prstGeom>
        </p:spPr>
        <p:txBody>
          <a:bodyPr wrap="none">
            <a:spAutoFit/>
          </a:bodyPr>
          <a:lstStyle/>
          <a:p>
            <a:r>
              <a:rPr lang="en-IE" sz="1600">
                <a:hlinkClick r:id="rId14"/>
              </a:rPr>
              <a:t>EUTube</a:t>
            </a:r>
            <a:endParaRPr lang="en-IE" sz="1200"/>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65486" y="3705539"/>
            <a:ext cx="660728" cy="726004"/>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69894" y="4768275"/>
            <a:ext cx="695271" cy="762124"/>
          </a:xfrm>
          <a:prstGeom prst="rect">
            <a:avLst/>
          </a:prstGeom>
        </p:spPr>
      </p:pic>
      <p:pic>
        <p:nvPicPr>
          <p:cNvPr id="10" name="Picture 9">
            <a:extLst>
              <a:ext uri="{FF2B5EF4-FFF2-40B4-BE49-F238E27FC236}">
                <a16:creationId xmlns:a16="http://schemas.microsoft.com/office/drawing/2014/main" id="{86B25A84-A1F6-5855-BC64-A8FB75B60514}"/>
              </a:ext>
            </a:extLst>
          </p:cNvPr>
          <p:cNvPicPr>
            <a:picLocks noChangeAspect="1"/>
          </p:cNvPicPr>
          <p:nvPr/>
        </p:nvPicPr>
        <p:blipFill>
          <a:blip r:embed="rId17"/>
          <a:stretch>
            <a:fillRect/>
          </a:stretch>
        </p:blipFill>
        <p:spPr>
          <a:xfrm>
            <a:off x="1082449" y="3793067"/>
            <a:ext cx="447675" cy="457200"/>
          </a:xfrm>
          <a:prstGeom prst="rect">
            <a:avLst/>
          </a:prstGeom>
        </p:spPr>
      </p:pic>
    </p:spTree>
    <p:extLst>
      <p:ext uri="{BB962C8B-B14F-4D97-AF65-F5344CB8AC3E}">
        <p14:creationId xmlns:p14="http://schemas.microsoft.com/office/powerpoint/2010/main" val="861877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a:t>Thank you</a:t>
            </a:r>
            <a:endParaRPr lang="en-GB"/>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a:t>© European Union 2020</a:t>
            </a:r>
          </a:p>
          <a:p>
            <a:r>
              <a:rPr lang="en-US" sz="1050"/>
              <a:t>Unless otherwise noted the reuse of this presentation is </a:t>
            </a:r>
            <a:r>
              <a:rPr lang="en-US" sz="1050" err="1"/>
              <a:t>authorised</a:t>
            </a:r>
            <a:r>
              <a:rPr lang="en-US" sz="1050"/>
              <a:t> under the </a:t>
            </a:r>
            <a:r>
              <a:rPr lang="en-US" sz="1050">
                <a:hlinkClick r:id="rId3"/>
              </a:rPr>
              <a:t>CC BY 4.0 </a:t>
            </a:r>
            <a:r>
              <a:rPr lang="en-US" sz="105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212018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4BB7-9801-9F0D-AE1A-1CD4A0238A0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4916620F-FC3D-EA09-8ED3-103A0D15B744}"/>
              </a:ext>
            </a:extLst>
          </p:cNvPr>
          <p:cNvGrpSpPr/>
          <p:nvPr/>
        </p:nvGrpSpPr>
        <p:grpSpPr>
          <a:xfrm>
            <a:off x="604110" y="1945994"/>
            <a:ext cx="9975922" cy="3923425"/>
            <a:chOff x="604110" y="1925117"/>
            <a:chExt cx="9975922" cy="3923425"/>
          </a:xfrm>
        </p:grpSpPr>
        <p:pic>
          <p:nvPicPr>
            <p:cNvPr id="12" name="Picture 3" descr="Diagram, timeline&#10;&#10;Description automatically generated">
              <a:extLst>
                <a:ext uri="{FF2B5EF4-FFF2-40B4-BE49-F238E27FC236}">
                  <a16:creationId xmlns:a16="http://schemas.microsoft.com/office/drawing/2014/main" id="{9476F8C7-0AE6-45BF-5B8A-0C8FAA8EC32B}"/>
                </a:ext>
              </a:extLst>
            </p:cNvPr>
            <p:cNvPicPr>
              <a:picLocks noChangeAspect="1"/>
            </p:cNvPicPr>
            <p:nvPr/>
          </p:nvPicPr>
          <p:blipFill rotWithShape="1">
            <a:blip r:embed="rId3"/>
            <a:srcRect l="-865" t="10465" r="864" b="-10078"/>
            <a:stretch/>
          </p:blipFill>
          <p:spPr>
            <a:xfrm>
              <a:off x="604110" y="2293728"/>
              <a:ext cx="9615588" cy="3554814"/>
            </a:xfrm>
            <a:prstGeom prst="rect">
              <a:avLst/>
            </a:prstGeom>
          </p:spPr>
        </p:pic>
        <p:sp>
          <p:nvSpPr>
            <p:cNvPr id="14" name="Rectangle 13">
              <a:extLst>
                <a:ext uri="{FF2B5EF4-FFF2-40B4-BE49-F238E27FC236}">
                  <a16:creationId xmlns:a16="http://schemas.microsoft.com/office/drawing/2014/main" id="{80C4E821-2D1C-45B4-F0CD-8AC909F03395}"/>
                </a:ext>
              </a:extLst>
            </p:cNvPr>
            <p:cNvSpPr/>
            <p:nvPr/>
          </p:nvSpPr>
          <p:spPr>
            <a:xfrm>
              <a:off x="964978" y="1925117"/>
              <a:ext cx="9615054" cy="3560618"/>
            </a:xfrm>
            <a:prstGeom prst="rect">
              <a:avLst/>
            </a:prstGeom>
            <a:noFill/>
            <a:ln w="2857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98567AF1-F2D8-4865-F07C-C3CE796C442B}"/>
              </a:ext>
            </a:extLst>
          </p:cNvPr>
          <p:cNvSpPr>
            <a:spLocks noGrp="1"/>
          </p:cNvSpPr>
          <p:nvPr>
            <p:ph type="title"/>
          </p:nvPr>
        </p:nvSpPr>
        <p:spPr>
          <a:xfrm>
            <a:off x="970722" y="216310"/>
            <a:ext cx="10515600" cy="796413"/>
          </a:xfrm>
        </p:spPr>
        <p:txBody>
          <a:bodyPr/>
          <a:lstStyle/>
          <a:p>
            <a:r>
              <a:rPr lang="en-GB"/>
              <a:t>Project reporting types</a:t>
            </a:r>
          </a:p>
        </p:txBody>
      </p:sp>
      <p:grpSp>
        <p:nvGrpSpPr>
          <p:cNvPr id="15" name="Group 14">
            <a:extLst>
              <a:ext uri="{FF2B5EF4-FFF2-40B4-BE49-F238E27FC236}">
                <a16:creationId xmlns:a16="http://schemas.microsoft.com/office/drawing/2014/main" id="{55D3D57F-6321-DC21-C80B-B5A13A09A7FC}"/>
              </a:ext>
            </a:extLst>
          </p:cNvPr>
          <p:cNvGrpSpPr/>
          <p:nvPr/>
        </p:nvGrpSpPr>
        <p:grpSpPr>
          <a:xfrm>
            <a:off x="10533468" y="267072"/>
            <a:ext cx="864000" cy="864000"/>
            <a:chOff x="10070085" y="4807760"/>
            <a:chExt cx="864000" cy="864000"/>
          </a:xfrm>
        </p:grpSpPr>
        <p:sp>
          <p:nvSpPr>
            <p:cNvPr id="16" name="Oval 15">
              <a:extLst>
                <a:ext uri="{FF2B5EF4-FFF2-40B4-BE49-F238E27FC236}">
                  <a16:creationId xmlns:a16="http://schemas.microsoft.com/office/drawing/2014/main" id="{3926BB9B-2F76-3C80-04FF-B3AE784C952D}"/>
                </a:ext>
              </a:extLst>
            </p:cNvPr>
            <p:cNvSpPr/>
            <p:nvPr/>
          </p:nvSpPr>
          <p:spPr>
            <a:xfrm>
              <a:off x="10070085" y="4807760"/>
              <a:ext cx="864000" cy="864000"/>
            </a:xfrm>
            <a:prstGeom prst="ellipse">
              <a:avLst/>
            </a:prstGeom>
            <a:solidFill>
              <a:srgbClr val="0044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EFB3755D-7F46-24DB-FEEA-93D19DC7E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74397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689" y="424058"/>
            <a:ext cx="10515600" cy="545712"/>
          </a:xfrm>
        </p:spPr>
        <p:txBody>
          <a:bodyPr/>
          <a:lstStyle/>
          <a:p>
            <a:r>
              <a:rPr lang="en-GB" dirty="0"/>
              <a:t>Continuous Reporting – Deliverables  </a:t>
            </a:r>
          </a:p>
        </p:txBody>
      </p:sp>
      <p:sp>
        <p:nvSpPr>
          <p:cNvPr id="24" name="Rounded Rectangle 23"/>
          <p:cNvSpPr/>
          <p:nvPr/>
        </p:nvSpPr>
        <p:spPr bwMode="auto">
          <a:xfrm>
            <a:off x="11208999" y="5492478"/>
            <a:ext cx="246290" cy="250573"/>
          </a:xfrm>
          <a:prstGeom prst="roundRect">
            <a:avLst>
              <a:gd name="adj" fmla="val 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charset="0"/>
            </a:endParaRPr>
          </a:p>
        </p:txBody>
      </p:sp>
      <p:cxnSp>
        <p:nvCxnSpPr>
          <p:cNvPr id="31" name="Straight Connector 30"/>
          <p:cNvCxnSpPr/>
          <p:nvPr/>
        </p:nvCxnSpPr>
        <p:spPr bwMode="auto">
          <a:xfrm flipH="1" flipV="1">
            <a:off x="9698505" y="4719964"/>
            <a:ext cx="239351" cy="1267725"/>
          </a:xfrm>
          <a:prstGeom prst="line">
            <a:avLst/>
          </a:prstGeom>
          <a:noFill/>
          <a:ln w="9525" cap="flat" cmpd="sng" algn="ctr">
            <a:noFill/>
            <a:prstDash val="solid"/>
            <a:round/>
            <a:headEnd type="none" w="med" len="med"/>
            <a:tailEnd type="none" w="med" len="med"/>
          </a:ln>
          <a:effectLst/>
        </p:spPr>
      </p:cxnSp>
      <p:sp>
        <p:nvSpPr>
          <p:cNvPr id="7" name="Rectangle: Rounded Corners 6">
            <a:extLst>
              <a:ext uri="{FF2B5EF4-FFF2-40B4-BE49-F238E27FC236}">
                <a16:creationId xmlns:a16="http://schemas.microsoft.com/office/drawing/2014/main" id="{DAF8C241-2EA5-6E84-2F47-EC92095F111D}"/>
              </a:ext>
            </a:extLst>
          </p:cNvPr>
          <p:cNvSpPr/>
          <p:nvPr/>
        </p:nvSpPr>
        <p:spPr>
          <a:xfrm>
            <a:off x="1080370" y="4629410"/>
            <a:ext cx="9373644" cy="1377863"/>
          </a:xfrm>
          <a:prstGeom prst="roundRect">
            <a:avLst/>
          </a:prstGeom>
          <a:solidFill>
            <a:srgbClr val="024EA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Wingdings"/>
              <a:buChar char="§"/>
            </a:pPr>
            <a:r>
              <a:rPr lang="en-US" sz="2000">
                <a:solidFill>
                  <a:srgbClr val="FFFFFF"/>
                </a:solidFill>
                <a:cs typeface="Arial"/>
              </a:rPr>
              <a:t>Deliverables marked as Public will be automatically published in Cordis - </a:t>
            </a:r>
            <a:r>
              <a:rPr lang="en-US" sz="2000">
                <a:solidFill>
                  <a:srgbClr val="FFC000"/>
                </a:solidFill>
                <a:cs typeface="Arial"/>
              </a:rPr>
              <a:t>Be particularly attentive to their quality and GDPR requirements</a:t>
            </a:r>
          </a:p>
          <a:p>
            <a:pPr marL="342900" indent="-342900">
              <a:buFont typeface="Wingdings"/>
              <a:buChar char="§"/>
            </a:pPr>
            <a:r>
              <a:rPr lang="en-US" sz="2000">
                <a:solidFill>
                  <a:srgbClr val="FFFFFF"/>
                </a:solidFill>
                <a:cs typeface="Arial"/>
              </a:rPr>
              <a:t>If deliverables will be delivered with delay - </a:t>
            </a:r>
            <a:r>
              <a:rPr lang="en-US" sz="2000">
                <a:solidFill>
                  <a:srgbClr val="FFC000"/>
                </a:solidFill>
                <a:cs typeface="Arial"/>
              </a:rPr>
              <a:t>Contact REA PO</a:t>
            </a:r>
          </a:p>
        </p:txBody>
      </p:sp>
      <p:pic>
        <p:nvPicPr>
          <p:cNvPr id="11" name="Picture 10">
            <a:extLst>
              <a:ext uri="{FF2B5EF4-FFF2-40B4-BE49-F238E27FC236}">
                <a16:creationId xmlns:a16="http://schemas.microsoft.com/office/drawing/2014/main" id="{C1261A3E-EC10-3BC5-83D6-13DA2099CDC2}"/>
              </a:ext>
            </a:extLst>
          </p:cNvPr>
          <p:cNvPicPr>
            <a:picLocks noChangeAspect="1"/>
          </p:cNvPicPr>
          <p:nvPr/>
        </p:nvPicPr>
        <p:blipFill>
          <a:blip r:embed="rId3"/>
          <a:stretch>
            <a:fillRect/>
          </a:stretch>
        </p:blipFill>
        <p:spPr>
          <a:xfrm>
            <a:off x="1261345" y="1192731"/>
            <a:ext cx="9003134" cy="3312666"/>
          </a:xfrm>
          <a:prstGeom prst="rect">
            <a:avLst/>
          </a:prstGeom>
        </p:spPr>
      </p:pic>
      <p:pic>
        <p:nvPicPr>
          <p:cNvPr id="12" name="Picture 11">
            <a:extLst>
              <a:ext uri="{FF2B5EF4-FFF2-40B4-BE49-F238E27FC236}">
                <a16:creationId xmlns:a16="http://schemas.microsoft.com/office/drawing/2014/main" id="{43AB67F8-10C0-1966-6A84-62C72167BE27}"/>
              </a:ext>
            </a:extLst>
          </p:cNvPr>
          <p:cNvPicPr>
            <a:picLocks noChangeAspect="1"/>
          </p:cNvPicPr>
          <p:nvPr/>
        </p:nvPicPr>
        <p:blipFill>
          <a:blip r:embed="rId4"/>
          <a:stretch>
            <a:fillRect/>
          </a:stretch>
        </p:blipFill>
        <p:spPr>
          <a:xfrm>
            <a:off x="1261345" y="1638654"/>
            <a:ext cx="1469263" cy="627942"/>
          </a:xfrm>
          <a:prstGeom prst="rect">
            <a:avLst/>
          </a:prstGeom>
        </p:spPr>
      </p:pic>
    </p:spTree>
    <p:extLst>
      <p:ext uri="{BB962C8B-B14F-4D97-AF65-F5344CB8AC3E}">
        <p14:creationId xmlns:p14="http://schemas.microsoft.com/office/powerpoint/2010/main" val="276386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6678" y="268448"/>
            <a:ext cx="10479643" cy="771787"/>
          </a:xfrm>
        </p:spPr>
        <p:txBody>
          <a:bodyPr/>
          <a:lstStyle/>
          <a:p>
            <a:r>
              <a:rPr lang="en-IE" dirty="0"/>
              <a:t>Periodic Reporting: Overview</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95788107"/>
              </p:ext>
            </p:extLst>
          </p:nvPr>
        </p:nvGraphicFramePr>
        <p:xfrm>
          <a:off x="1305585" y="1376517"/>
          <a:ext cx="9627886" cy="5329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5687568" y="2587751"/>
            <a:ext cx="329184" cy="294597"/>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extBox 4">
            <a:extLst>
              <a:ext uri="{FF2B5EF4-FFF2-40B4-BE49-F238E27FC236}">
                <a16:creationId xmlns:a16="http://schemas.microsoft.com/office/drawing/2014/main" id="{6289AD3E-0EDF-4A66-85C8-854B1903CA53}"/>
              </a:ext>
            </a:extLst>
          </p:cNvPr>
          <p:cNvSpPr txBox="1"/>
          <p:nvPr/>
        </p:nvSpPr>
        <p:spPr>
          <a:xfrm>
            <a:off x="3397941" y="5791393"/>
            <a:ext cx="5305765" cy="723275"/>
          </a:xfrm>
          <a:prstGeom prst="rect">
            <a:avLst/>
          </a:prstGeom>
          <a:solidFill>
            <a:srgbClr val="FFC0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4494"/>
                </a:solidFill>
                <a:effectLst/>
                <a:uLnTx/>
                <a:uFillTx/>
                <a:latin typeface="Arial"/>
                <a:ea typeface="+mn-ea"/>
                <a:cs typeface="+mn-cs"/>
              </a:rPr>
              <a:t>(*) Requested EU contribution to costs ≥ EUR 430 000.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4494"/>
                </a:solidFill>
                <a:effectLst/>
                <a:uLnTx/>
                <a:uFillTx/>
                <a:latin typeface="Arial"/>
                <a:ea typeface="+mn-ea"/>
                <a:cs typeface="+mn-cs"/>
              </a:rPr>
              <a:t>Special threshold for beneficiaries with a systems and process audit: requested EU contribution to costs ≥ EUR 725 000.00   </a:t>
            </a:r>
          </a:p>
        </p:txBody>
      </p:sp>
    </p:spTree>
    <p:extLst>
      <p:ext uri="{BB962C8B-B14F-4D97-AF65-F5344CB8AC3E}">
        <p14:creationId xmlns:p14="http://schemas.microsoft.com/office/powerpoint/2010/main" val="3248511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a007aac3-65b8-4e2d-994a-44d2bc7e38f7"/>
</p:tagLst>
</file>

<file path=ppt/tags/tag4.xml><?xml version="1.0" encoding="utf-8"?>
<p:tagLst xmlns:a="http://schemas.openxmlformats.org/drawingml/2006/main" xmlns:r="http://schemas.openxmlformats.org/officeDocument/2006/relationships" xmlns:p="http://schemas.openxmlformats.org/presentationml/2006/main">
  <p:tag name="OFFISYNC_SLIDE_GUID" val="1b3aee02-91ef-4adf-942e-4fd810b21e2e"/>
</p:tagLst>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28D117DBB2F44FA1D2A1966638EA6B" ma:contentTypeVersion="31" ma:contentTypeDescription="Create a new document." ma:contentTypeScope="" ma:versionID="bfb515f037db89a96a89c7fd91faf0f6">
  <xsd:schema xmlns:xsd="http://www.w3.org/2001/XMLSchema" xmlns:xs="http://www.w3.org/2001/XMLSchema" xmlns:p="http://schemas.microsoft.com/office/2006/metadata/properties" xmlns:ns1="http://schemas.microsoft.com/sharepoint/v3" xmlns:ns2="ca8317cf-74c1-4891-b748-a60e5112f8b7" xmlns:ns3="e12cc50a-6100-433c-9888-46e6873f3252" xmlns:ns4="http://schemas.microsoft.com/sharepoint/v4" targetNamespace="http://schemas.microsoft.com/office/2006/metadata/properties" ma:root="true" ma:fieldsID="18e8893fe051961ab8ffdca9c9ccc78f" ns1:_="" ns2:_="" ns3:_="" ns4:_="">
    <xsd:import namespace="http://schemas.microsoft.com/sharepoint/v3"/>
    <xsd:import namespace="ca8317cf-74c1-4891-b748-a60e5112f8b7"/>
    <xsd:import namespace="e12cc50a-6100-433c-9888-46e6873f325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FO" minOccurs="0"/>
                <xsd:element ref="ns2:Briefnote" minOccurs="0"/>
                <xsd:element ref="ns2:MediaServiceObjectDetectorVersions" minOccurs="0"/>
                <xsd:element ref="ns2:MediaServiceLocation" minOccurs="0"/>
                <xsd:element ref="ns2:MediaServiceSearchProperties" minOccurs="0"/>
                <xsd:element ref="ns3:EC_ARES_NUMBER" minOccurs="0"/>
                <xsd:element ref="ns3:EC_ARES_DATE_TRANSFERRED" minOccurs="0"/>
                <xsd:element ref="ns3:EC_ARES_TRANSFERRED_BY" minOccurs="0"/>
                <xsd:element ref="ns4:IconOverlay" minOccurs="0"/>
                <xsd:element ref="ns1:_vti_ItemDeclaredRecord" minOccurs="0"/>
                <xsd:element ref="ns1:_vti_ItemHoldRecordStatus" minOccurs="0"/>
                <xsd:element ref="ns2:Sector" minOccurs="0"/>
                <xsd:element ref="ns2:Type_x002d_Doc" minOccurs="0"/>
                <xsd:element ref="ns2:MFF" minOccurs="0"/>
                <xsd:element ref="ns2:REP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1" nillable="true" ma:displayName="Declared Record" ma:hidden="true" ma:internalName="_vti_ItemDeclaredRecord" ma:readOnly="true">
      <xsd:simpleType>
        <xsd:restriction base="dms:DateTime"/>
      </xsd:simpleType>
    </xsd:element>
    <xsd:element name="_vti_ItemHoldRecordStatus" ma:index="32"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317cf-74c1-4891-b748-a60e5112f8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FO" ma:index="22" nillable="true" ma:displayName="FO" ma:description="Financial officer on the case&#10;" ma:format="Dropdown" ma:list="UserInfo" ma:SharePointGroup="0" ma:internalName="F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riefnote" ma:index="23" nillable="true" ma:displayName="Brief note" ma:format="Dropdown" ma:internalName="Briefnot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Sector" ma:index="33" nillable="true" ma:displayName="Sector" ma:format="Dropdown" ma:internalName="Sector">
      <xsd:complexType>
        <xsd:complexContent>
          <xsd:extension base="dms:MultiChoice">
            <xsd:sequence>
              <xsd:element name="Value" maxOccurs="unbounded" minOccurs="0" nillable="true">
                <xsd:simpleType>
                  <xsd:restriction base="dms:Choice">
                    <xsd:enumeration value="ADFI"/>
                    <xsd:enumeration value="ERA"/>
                    <xsd:enumeration value="RI"/>
                  </xsd:restriction>
                </xsd:simpleType>
              </xsd:element>
            </xsd:sequence>
          </xsd:extension>
        </xsd:complexContent>
      </xsd:complexType>
    </xsd:element>
    <xsd:element name="Type_x002d_Doc" ma:index="34" nillable="true" ma:displayName="Type - Doc" ma:format="Dropdown" ma:internalName="Type_x002d_Doc">
      <xsd:simpleType>
        <xsd:restriction base="dms:Choice">
          <xsd:enumeration value="Note"/>
          <xsd:enumeration value="Report"/>
          <xsd:enumeration value="Guide"/>
          <xsd:enumeration value="Checklist"/>
          <xsd:enumeration value="Planning"/>
        </xsd:restriction>
      </xsd:simpleType>
    </xsd:element>
    <xsd:element name="MFF" ma:index="35" nillable="true" ma:displayName="MFF" ma:format="Dropdown" ma:internalName="MFF">
      <xsd:complexType>
        <xsd:complexContent>
          <xsd:extension base="dms:MultiChoice">
            <xsd:sequence>
              <xsd:element name="Value" maxOccurs="unbounded" minOccurs="0" nillable="true">
                <xsd:simpleType>
                  <xsd:restriction base="dms:Choice">
                    <xsd:enumeration value="FP7"/>
                    <xsd:enumeration value="H2020"/>
                    <xsd:enumeration value="Horizon Europe"/>
                    <xsd:enumeration value="Choice 4"/>
                  </xsd:restriction>
                </xsd:simpleType>
              </xsd:element>
            </xsd:sequence>
          </xsd:extension>
        </xsd:complexContent>
      </xsd:complexType>
    </xsd:element>
    <xsd:element name="REPA" ma:index="36" nillable="true" ma:displayName="REPA" ma:format="Dropdown" ma:internalName="REPA">
      <xsd:simpleType>
        <xsd:restriction base="dms:Choice">
          <xsd:enumeration value="REPA 1"/>
          <xsd:enumeration value="REPA 2"/>
          <xsd:enumeration value="REPA 3"/>
          <xsd:enumeration value="REPA 4"/>
        </xsd:restriction>
      </xsd:simpleType>
    </xsd:element>
  </xsd:schema>
  <xsd:schema xmlns:xsd="http://www.w3.org/2001/XMLSchema" xmlns:xs="http://www.w3.org/2001/XMLSchema" xmlns:dms="http://schemas.microsoft.com/office/2006/documentManagement/types" xmlns:pc="http://schemas.microsoft.com/office/infopath/2007/PartnerControls" targetNamespace="e12cc50a-6100-433c-9888-46e6873f32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5968cf0-0a00-4b13-8015-c9e009f87e15}" ma:internalName="TaxCatchAll" ma:showField="CatchAllData" ma:web="e12cc50a-6100-433c-9888-46e6873f3252">
      <xsd:complexType>
        <xsd:complexContent>
          <xsd:extension base="dms:MultiChoiceLookup">
            <xsd:sequence>
              <xsd:element name="Value" type="dms:Lookup" maxOccurs="unbounded" minOccurs="0" nillable="true"/>
            </xsd:sequence>
          </xsd:extension>
        </xsd:complexContent>
      </xsd:complexType>
    </xsd:element>
    <xsd:element name="EC_ARES_NUMBER" ma:index="27" nillable="true" ma:displayName="Ares Number" ma:format="Hyperlink" ma:hidden="true" ma:internalName="EC_ARES_NUMBER">
      <xsd:complexType>
        <xsd:complexContent>
          <xsd:extension base="dms:URL">
            <xsd:sequence>
              <xsd:element name="Url" type="dms:ValidUrl" minOccurs="0" nillable="true"/>
              <xsd:element name="Description" type="xsd:string" nillable="true"/>
            </xsd:sequence>
          </xsd:extension>
        </xsd:complexContent>
      </xsd:complexType>
    </xsd:element>
    <xsd:element name="EC_ARES_DATE_TRANSFERRED" ma:index="28" nillable="true" ma:displayName="Transferred to Ares" ma:format="DateTime" ma:hidden="true" ma:internalName="EC_ARES_DATE_TRANSFERRED">
      <xsd:simpleType>
        <xsd:restriction base="dms:DateTime"/>
      </xsd:simpleType>
    </xsd:element>
    <xsd:element name="EC_ARES_TRANSFERRED_BY" ma:index="29" nillable="true" ma:displayName="Theme" ma:format="Dropdown" ma:internalName="EC_ARES_TRANSFERRED_BY">
      <xsd:complexType>
        <xsd:complexContent>
          <xsd:extension base="dms:MultiChoice">
            <xsd:sequence>
              <xsd:element name="Value" maxOccurs="unbounded" minOccurs="0" nillable="true">
                <xsd:simpleType>
                  <xsd:restriction base="dms:Choice">
                    <xsd:enumeration value="HR"/>
                    <xsd:enumeration value="Budget"/>
                    <xsd:enumeration value="Amendment"/>
                    <xsd:enumeration value="TNA"/>
                    <xsd:enumeration value="Payment"/>
                    <xsd:enumeration value="Audit"/>
                    <xsd:enumeration value="EDES"/>
                    <xsd:enumeration value="REPA"/>
                    <xsd:enumeration value="Choice 9"/>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2cc50a-6100-433c-9888-46e6873f3252">
      <UserInfo>
        <DisplayName>GRP-REA C4 unit Members</DisplayName>
        <AccountId>7</AccountId>
        <AccountType/>
      </UserInfo>
    </SharedWithUsers>
    <TaxCatchAll xmlns="e12cc50a-6100-433c-9888-46e6873f3252" xsi:nil="true"/>
    <lcf76f155ced4ddcb4097134ff3c332f xmlns="ca8317cf-74c1-4891-b748-a60e5112f8b7">
      <Terms xmlns="http://schemas.microsoft.com/office/infopath/2007/PartnerControls"/>
    </lcf76f155ced4ddcb4097134ff3c332f>
    <Briefnote xmlns="ca8317cf-74c1-4891-b748-a60e5112f8b7" xsi:nil="true"/>
    <FO xmlns="ca8317cf-74c1-4891-b748-a60e5112f8b7">
      <UserInfo>
        <DisplayName/>
        <AccountId xsi:nil="true"/>
        <AccountType/>
      </UserInfo>
    </FO>
    <EC_ARES_NUMBER xmlns="e12cc50a-6100-433c-9888-46e6873f3252">
      <Url xsi:nil="true"/>
      <Description xsi:nil="true"/>
    </EC_ARES_NUMBER>
    <IconOverlay xmlns="http://schemas.microsoft.com/sharepoint/v4" xsi:nil="true"/>
    <EC_ARES_DATE_TRANSFERRED xmlns="e12cc50a-6100-433c-9888-46e6873f3252" xsi:nil="true"/>
    <EC_ARES_TRANSFERRED_BY xmlns="e12cc50a-6100-433c-9888-46e6873f3252" xsi:nil="true"/>
    <Sector xmlns="ca8317cf-74c1-4891-b748-a60e5112f8b7" xsi:nil="true"/>
    <MFF xmlns="ca8317cf-74c1-4891-b748-a60e5112f8b7" xsi:nil="true"/>
    <Type_x002d_Doc xmlns="ca8317cf-74c1-4891-b748-a60e5112f8b7" xsi:nil="true"/>
    <REPA xmlns="ca8317cf-74c1-4891-b748-a60e5112f8b7"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89BC0D77-A3A5-4DCC-8C29-D5BE9116004B}">
  <ds:schemaRefs>
    <ds:schemaRef ds:uri="ca8317cf-74c1-4891-b748-a60e5112f8b7"/>
    <ds:schemaRef ds:uri="e12cc50a-6100-433c-9888-46e6873f3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F87431-2774-4E17-BE38-8A579357848D}">
  <ds:schemaRefs>
    <ds:schemaRef ds:uri="ca8317cf-74c1-4891-b748-a60e5112f8b7"/>
    <ds:schemaRef ds:uri="e12cc50a-6100-433c-9888-46e6873f32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126</TotalTime>
  <Words>8764</Words>
  <Application>Microsoft Office PowerPoint</Application>
  <PresentationFormat>Widescreen</PresentationFormat>
  <Paragraphs>756</Paragraphs>
  <Slides>67</Slides>
  <Notes>54</Notes>
  <HiddenSlides>13</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ＭＳ Ｐゴシック</vt:lpstr>
      <vt:lpstr>-apple-system</vt:lpstr>
      <vt:lpstr>Arial</vt:lpstr>
      <vt:lpstr>Arial</vt:lpstr>
      <vt:lpstr>Arial,Sans-Serif</vt:lpstr>
      <vt:lpstr>Calibri</vt:lpstr>
      <vt:lpstr>Courier New</vt:lpstr>
      <vt:lpstr>EC Square Sans Cond Pro</vt:lpstr>
      <vt:lpstr>Segoe UI</vt:lpstr>
      <vt:lpstr>Symbol</vt:lpstr>
      <vt:lpstr>Verdana</vt:lpstr>
      <vt:lpstr>Wingdings</vt:lpstr>
      <vt:lpstr>1_Office Theme</vt:lpstr>
      <vt:lpstr>PROJECT PACRI   </vt:lpstr>
      <vt:lpstr>Outline</vt:lpstr>
      <vt:lpstr>Role Distribution</vt:lpstr>
      <vt:lpstr> I. Monitoring and Reporting</vt:lpstr>
      <vt:lpstr>Monitoring Project Implementation</vt:lpstr>
      <vt:lpstr>Project reporting types</vt:lpstr>
      <vt:lpstr>Project reporting types</vt:lpstr>
      <vt:lpstr>Continuous Reporting – Deliverables  </vt:lpstr>
      <vt:lpstr>Periodic Reporting: Overview</vt:lpstr>
      <vt:lpstr>Periodic Reporting: Reviews</vt:lpstr>
      <vt:lpstr>PowerPoint Presentation</vt:lpstr>
      <vt:lpstr>PowerPoint Presentation</vt:lpstr>
      <vt:lpstr>PowerPoint Presentation</vt:lpstr>
      <vt:lpstr>PowerPoint Presentation</vt:lpstr>
      <vt:lpstr>Reporting: single submission &amp; single rejection</vt:lpstr>
      <vt:lpstr>Financial Statement 1/2</vt:lpstr>
      <vt:lpstr>Financial Statements 2/2</vt:lpstr>
      <vt:lpstr>Financial Statement: online layout</vt:lpstr>
      <vt:lpstr>Subcontracting vs. Contracting</vt:lpstr>
      <vt:lpstr>Financial reporting – eligibility of costs  (art.6 GA)</vt:lpstr>
      <vt:lpstr>Use of Resources</vt:lpstr>
      <vt:lpstr>Certificates of the Financial Statements (CFS)</vt:lpstr>
      <vt:lpstr> Payments</vt:lpstr>
      <vt:lpstr>Financial management: some advice</vt:lpstr>
      <vt:lpstr>The unhappy path…</vt:lpstr>
      <vt:lpstr>Audits </vt:lpstr>
      <vt:lpstr>Amendments</vt:lpstr>
      <vt:lpstr> II. Cross-cutting aspects</vt:lpstr>
      <vt:lpstr>HORIZON EUROPE : Impact-driven Framework Programme </vt:lpstr>
      <vt:lpstr>HORIZON EUROPE LEGISLATION: three types of impact, tracked with Key Impact Pathways</vt:lpstr>
      <vt:lpstr>Glossary of terms</vt:lpstr>
      <vt:lpstr>Project’s pathway towards impact </vt:lpstr>
      <vt:lpstr>Results</vt:lpstr>
      <vt:lpstr>Reporting on Impact: Impact questionnaire (1/2)</vt:lpstr>
      <vt:lpstr>Reporting on Impact: Impact questionnaire (2/2)</vt:lpstr>
      <vt:lpstr>  Communication, dissemination &amp; exploitation:  an obligation (art. 17 AGA) and an opportunity</vt:lpstr>
      <vt:lpstr>Communicating with impact</vt:lpstr>
      <vt:lpstr>Free-of-charge European Commission dissemination tools</vt:lpstr>
      <vt:lpstr>Acknowledgement of EU Funding</vt:lpstr>
      <vt:lpstr>Reporting on communication,  dissemination and exploitation</vt:lpstr>
      <vt:lpstr>IPR and Background</vt:lpstr>
      <vt:lpstr>‘Intellectual Property Rights’ (IPR) tab</vt:lpstr>
      <vt:lpstr>Reporting on project results</vt:lpstr>
      <vt:lpstr>‘Results’ and ‘Other results’ tab</vt:lpstr>
      <vt:lpstr>‘Project Summary’ tab</vt:lpstr>
      <vt:lpstr>‘Researchers’ tab</vt:lpstr>
      <vt:lpstr>Open Science in Horizon Europe</vt:lpstr>
      <vt:lpstr>Open Research Europe</vt:lpstr>
      <vt:lpstr>Ethics and research integrity</vt:lpstr>
      <vt:lpstr>Implementing ethics: Ethics Check/Review requested (ethics issues cleared) </vt:lpstr>
      <vt:lpstr>Implementing ethics: Ethics Advisor or Board requested (ethics issues conditionally cleared)  </vt:lpstr>
      <vt:lpstr>External Independent Ethics Advisor vs  Ethics Mentor</vt:lpstr>
      <vt:lpstr>PowerPoint Presentation</vt:lpstr>
      <vt:lpstr>To sum up, some good practice…</vt:lpstr>
      <vt:lpstr> III. Extra Resources</vt:lpstr>
      <vt:lpstr>Policy framework</vt:lpstr>
      <vt:lpstr>Useful resources</vt:lpstr>
      <vt:lpstr>HE Online Manual</vt:lpstr>
      <vt:lpstr>Experts needed!</vt:lpstr>
      <vt:lpstr>Open Science</vt:lpstr>
      <vt:lpstr>Open access to publications (1/2) </vt:lpstr>
      <vt:lpstr>Open access to publications (2/2) </vt:lpstr>
      <vt:lpstr>Trusted repositories under Horizon Europe</vt:lpstr>
      <vt:lpstr>Research data management (1/2)</vt:lpstr>
      <vt:lpstr>Research data management (2/2)</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KAKARANTZAS Sotirios (REA)</cp:lastModifiedBy>
  <cp:revision>93</cp:revision>
  <dcterms:created xsi:type="dcterms:W3CDTF">2019-08-09T12:06:42Z</dcterms:created>
  <dcterms:modified xsi:type="dcterms:W3CDTF">2025-03-11T16:16:01Z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0x010100F628D117DBB2F44FA1D2A1966638EA6B</vt:lpwstr>
  </property>
  <property fmtid="{D5CDD505-2E9C-101B-9397-08002B2CF9AE}" pid="3" name="MSIP_Label_6bd9ddd1-4d20-43f6-abfa-fc3c07406f94_Enabled">
    <vt:lpwstr>true</vt:lpwstr>
  </property>
  <property fmtid="{D5CDD505-2E9C-101B-9397-08002B2CF9AE}" pid="4" name="MSIP_Label_6bd9ddd1-4d20-43f6-abfa-fc3c07406f94_SetDate">
    <vt:lpwstr>2022-06-01T07:37:15Z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c6bced91-7839-4644-94fa-9fb1a49434f7</vt:lpwstr>
  </property>
  <property fmtid="{D5CDD505-2E9C-101B-9397-08002B2CF9AE}" pid="9" name="MSIP_Label_6bd9ddd1-4d20-43f6-abfa-fc3c07406f94_ContentBits">
    <vt:lpwstr>0</vt:lpwstr>
  </property>
  <property fmtid="{D5CDD505-2E9C-101B-9397-08002B2CF9AE}" pid="10" name="MediaServiceImageTags">
    <vt:lpwstr/>
  </property>
</Properties>
</file>