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1" r:id="rId5"/>
    <p:sldId id="269" r:id="rId6"/>
    <p:sldId id="299" r:id="rId7"/>
    <p:sldId id="273" r:id="rId8"/>
    <p:sldId id="294" r:id="rId9"/>
    <p:sldId id="295" r:id="rId10"/>
    <p:sldId id="296" r:id="rId11"/>
    <p:sldId id="297" r:id="rId12"/>
    <p:sldId id="284" r:id="rId13"/>
    <p:sldId id="285" r:id="rId14"/>
    <p:sldId id="288" r:id="rId15"/>
    <p:sldId id="286" r:id="rId16"/>
    <p:sldId id="298" r:id="rId17"/>
    <p:sldId id="287" r:id="rId18"/>
    <p:sldId id="271" r:id="rId19"/>
    <p:sldId id="283"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2C3982"/>
    <a:srgbClr val="2C3981"/>
    <a:srgbClr val="3399FF"/>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94660"/>
  </p:normalViewPr>
  <p:slideViewPr>
    <p:cSldViewPr snapToGrid="0">
      <p:cViewPr varScale="1">
        <p:scale>
          <a:sx n="146" d="100"/>
          <a:sy n="146" d="100"/>
        </p:scale>
        <p:origin x="624" y="138"/>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a:t>
            </a:r>
          </a:p>
          <a:p>
            <a:r>
              <a:rPr lang="en-GB" altLang="en-US" sz="2400" dirty="0">
                <a:solidFill>
                  <a:srgbClr val="33CCFF"/>
                </a:solidFill>
                <a:latin typeface="Arial Narrow" pitchFamily="34" charset="0"/>
              </a:rPr>
              <a:t>FOR COMPACT</a:t>
            </a:r>
          </a:p>
          <a:p>
            <a:r>
              <a:rPr lang="en-GB" altLang="en-US" sz="2400" dirty="0">
                <a:solidFill>
                  <a:schemeClr val="bg1"/>
                </a:solidFill>
                <a:latin typeface="Arial Narrow" pitchFamily="34" charset="0"/>
              </a:rPr>
              <a:t>RESEARCH INFRASTRUCTURES</a:t>
            </a:r>
          </a:p>
        </p:txBody>
      </p:sp>
      <p:sp>
        <p:nvSpPr>
          <p:cNvPr id="4" name="TextBox 3"/>
          <p:cNvSpPr txBox="1"/>
          <p:nvPr userDrawn="1"/>
        </p:nvSpPr>
        <p:spPr>
          <a:xfrm>
            <a:off x="243614" y="99819"/>
            <a:ext cx="3842611" cy="830997"/>
          </a:xfrm>
          <a:prstGeom prst="rect">
            <a:avLst/>
          </a:prstGeom>
          <a:noFill/>
        </p:spPr>
        <p:txBody>
          <a:bodyPr wrap="square" rtlCol="0">
            <a:spAutoFit/>
          </a:bodyPr>
          <a:lstStyle/>
          <a:p>
            <a:r>
              <a:rPr lang="en-GB" sz="4800" b="1" dirty="0">
                <a:solidFill>
                  <a:srgbClr val="2C3981"/>
                </a:solidFill>
              </a:rPr>
              <a:t>PACRI</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4061" y="240890"/>
            <a:ext cx="1132665" cy="538016"/>
          </a:xfrm>
          <a:prstGeom prst="rect">
            <a:avLst/>
          </a:prstGeom>
        </p:spPr>
      </p:pic>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85159" y="125220"/>
            <a:ext cx="1575087" cy="712498"/>
          </a:xfrm>
          <a:prstGeom prst="rect">
            <a:avLst/>
          </a:prstGeom>
        </p:spPr>
      </p:pic>
      <p:sp>
        <p:nvSpPr>
          <p:cNvPr id="13" name="TextBox 12">
            <a:extLst>
              <a:ext uri="{FF2B5EF4-FFF2-40B4-BE49-F238E27FC236}">
                <a16:creationId xmlns:a16="http://schemas.microsoft.com/office/drawing/2014/main" id="{BFE90DE8-3BA8-471E-9749-65A67AA27786}"/>
              </a:ext>
            </a:extLst>
          </p:cNvPr>
          <p:cNvSpPr txBox="1"/>
          <p:nvPr userDrawn="1"/>
        </p:nvSpPr>
        <p:spPr>
          <a:xfrm>
            <a:off x="732624" y="6485307"/>
            <a:ext cx="9779000"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pic>
        <p:nvPicPr>
          <p:cNvPr id="14" name="Picture 13"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‹N›</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2" name="TextBox 21"/>
          <p:cNvSpPr txBox="1"/>
          <p:nvPr userDrawn="1"/>
        </p:nvSpPr>
        <p:spPr>
          <a:xfrm>
            <a:off x="241446" y="101713"/>
            <a:ext cx="3842611" cy="830997"/>
          </a:xfrm>
          <a:prstGeom prst="rect">
            <a:avLst/>
          </a:prstGeom>
          <a:noFill/>
        </p:spPr>
        <p:txBody>
          <a:bodyPr wrap="square" rtlCol="0">
            <a:spAutoFit/>
          </a:bodyPr>
          <a:lstStyle/>
          <a:p>
            <a:r>
              <a:rPr lang="en-GB" sz="48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38446" y="129376"/>
            <a:ext cx="653068" cy="432324"/>
          </a:xfrm>
          <a:prstGeom prst="rect">
            <a:avLst/>
          </a:prstGeom>
          <a:ln>
            <a:solidFill>
              <a:schemeClr val="bg1"/>
            </a:solidFill>
          </a:ln>
        </p:spPr>
      </p:pic>
      <p:sp>
        <p:nvSpPr>
          <p:cNvPr id="4" name="TextBox 3">
            <a:extLst>
              <a:ext uri="{FF2B5EF4-FFF2-40B4-BE49-F238E27FC236}">
                <a16:creationId xmlns:a16="http://schemas.microsoft.com/office/drawing/2014/main" id="{0CD6010B-8D88-B557-4E75-573ACE17E30A}"/>
              </a:ext>
            </a:extLst>
          </p:cNvPr>
          <p:cNvSpPr txBox="1"/>
          <p:nvPr userDrawn="1"/>
        </p:nvSpPr>
        <p:spPr>
          <a:xfrm>
            <a:off x="241446" y="6510705"/>
            <a:ext cx="3311740" cy="307777"/>
          </a:xfrm>
          <a:prstGeom prst="rect">
            <a:avLst/>
          </a:prstGeom>
          <a:noFill/>
        </p:spPr>
        <p:txBody>
          <a:bodyPr wrap="none" rtlCol="0">
            <a:spAutoFit/>
          </a:bodyPr>
          <a:lstStyle/>
          <a:p>
            <a:r>
              <a:rPr lang="en-GB" sz="1400" dirty="0">
                <a:solidFill>
                  <a:schemeClr val="bg1"/>
                </a:solidFill>
              </a:rPr>
              <a:t>Carsten P Welsch – PACRI Kick-off Meeting </a:t>
            </a:r>
          </a:p>
        </p:txBody>
      </p:sp>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41446" y="101713"/>
            <a:ext cx="3842611" cy="830997"/>
          </a:xfrm>
          <a:prstGeom prst="rect">
            <a:avLst/>
          </a:prstGeom>
          <a:noFill/>
        </p:spPr>
        <p:txBody>
          <a:bodyPr wrap="square" rtlCol="0">
            <a:spAutoFit/>
          </a:bodyPr>
          <a:lstStyle/>
          <a:p>
            <a:r>
              <a:rPr lang="en-GB" sz="48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‹N›</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38446" y="129376"/>
            <a:ext cx="653068" cy="432324"/>
          </a:xfrm>
          <a:prstGeom prst="rect">
            <a:avLst/>
          </a:prstGeom>
          <a:ln>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11/03/2025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0" r:id="rId3"/>
    <p:sldLayoutId id="2147483649"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icardo.torres@cockcroft.ac.uk"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liverpool.ac.uk/quasar/the-quasars/ricardo_tor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universityofliverpool.sharepoint.com/sites/PACRI/"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hyperlink" Target="https://www.liverpool.ac.uk/quasar/the-quasars/joseph_wolfenden/"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22C6-E182-9ADA-2E63-2D73ABD111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A32B37-556E-CFC7-DF26-F786AB13E4FC}"/>
              </a:ext>
            </a:extLst>
          </p:cNvPr>
          <p:cNvSpPr>
            <a:spLocks noGrp="1"/>
          </p:cNvSpPr>
          <p:nvPr>
            <p:ph type="ctrTitle"/>
          </p:nvPr>
        </p:nvSpPr>
        <p:spPr/>
        <p:txBody>
          <a:bodyPr>
            <a:normAutofit fontScale="90000"/>
          </a:bodyPr>
          <a:lstStyle/>
          <a:p>
            <a:r>
              <a:rPr lang="en-GB" dirty="0"/>
              <a:t>WP2 - Scientific and Industrial Exploitation</a:t>
            </a:r>
          </a:p>
        </p:txBody>
      </p:sp>
      <p:sp>
        <p:nvSpPr>
          <p:cNvPr id="2" name="Subtitle 1">
            <a:extLst>
              <a:ext uri="{FF2B5EF4-FFF2-40B4-BE49-F238E27FC236}">
                <a16:creationId xmlns:a16="http://schemas.microsoft.com/office/drawing/2014/main" id="{BA19BB59-C5EF-57A2-3884-412792F49AA1}"/>
              </a:ext>
            </a:extLst>
          </p:cNvPr>
          <p:cNvSpPr>
            <a:spLocks noGrp="1"/>
          </p:cNvSpPr>
          <p:nvPr>
            <p:ph type="subTitle" idx="1"/>
          </p:nvPr>
        </p:nvSpPr>
        <p:spPr/>
        <p:txBody>
          <a:bodyPr/>
          <a:lstStyle/>
          <a:p>
            <a:r>
              <a:rPr lang="en-GB" dirty="0"/>
              <a:t>Carsten P Welsch, University of Liverpool </a:t>
            </a:r>
          </a:p>
        </p:txBody>
      </p:sp>
    </p:spTree>
    <p:extLst>
      <p:ext uri="{BB962C8B-B14F-4D97-AF65-F5344CB8AC3E}">
        <p14:creationId xmlns:p14="http://schemas.microsoft.com/office/powerpoint/2010/main" val="142916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01FD-E8C9-8476-E497-133591116C3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CD02E8-9C22-50B9-BDA7-4CAAEBB50CE1}"/>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4" name="Title 3">
            <a:extLst>
              <a:ext uri="{FF2B5EF4-FFF2-40B4-BE49-F238E27FC236}">
                <a16:creationId xmlns:a16="http://schemas.microsoft.com/office/drawing/2014/main" id="{757A9183-CF20-FBCC-9084-C2F2F8A28178}"/>
              </a:ext>
            </a:extLst>
          </p:cNvPr>
          <p:cNvSpPr>
            <a:spLocks noGrp="1"/>
          </p:cNvSpPr>
          <p:nvPr>
            <p:ph type="title"/>
          </p:nvPr>
        </p:nvSpPr>
        <p:spPr/>
        <p:txBody>
          <a:bodyPr/>
          <a:lstStyle/>
          <a:p>
            <a:r>
              <a:rPr lang="en-GB" dirty="0"/>
              <a:t>Exploitation of Research Outputs</a:t>
            </a:r>
          </a:p>
        </p:txBody>
      </p:sp>
      <p:pic>
        <p:nvPicPr>
          <p:cNvPr id="7" name="Picture 6">
            <a:extLst>
              <a:ext uri="{FF2B5EF4-FFF2-40B4-BE49-F238E27FC236}">
                <a16:creationId xmlns:a16="http://schemas.microsoft.com/office/drawing/2014/main" id="{9C7F36CC-8740-5417-3D99-90A272203B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4102" y="3720358"/>
            <a:ext cx="2916001" cy="1944000"/>
          </a:xfrm>
          <a:prstGeom prst="rect">
            <a:avLst/>
          </a:prstGeom>
          <a:ln>
            <a:noFill/>
          </a:ln>
          <a:effectLst>
            <a:outerShdw blurRad="292100" dist="139700" dir="2700000" algn="tl" rotWithShape="0">
              <a:srgbClr val="333333">
                <a:alpha val="65000"/>
              </a:srgbClr>
            </a:outerShdw>
          </a:effectLst>
        </p:spPr>
      </p:pic>
      <p:sp>
        <p:nvSpPr>
          <p:cNvPr id="12" name="Content Placeholder 1">
            <a:extLst>
              <a:ext uri="{FF2B5EF4-FFF2-40B4-BE49-F238E27FC236}">
                <a16:creationId xmlns:a16="http://schemas.microsoft.com/office/drawing/2014/main" id="{6E16A948-160C-F2A9-3D81-30B8FE23F52D}"/>
              </a:ext>
            </a:extLst>
          </p:cNvPr>
          <p:cNvSpPr>
            <a:spLocks noGrp="1"/>
          </p:cNvSpPr>
          <p:nvPr>
            <p:ph idx="1"/>
          </p:nvPr>
        </p:nvSpPr>
        <p:spPr>
          <a:xfrm>
            <a:off x="518604" y="1103855"/>
            <a:ext cx="5970972" cy="4675508"/>
          </a:xfrm>
        </p:spPr>
        <p:txBody>
          <a:bodyPr>
            <a:noAutofit/>
          </a:bodyPr>
          <a:lstStyle/>
          <a:p>
            <a:pPr marL="0" indent="0">
              <a:spcBef>
                <a:spcPts val="0"/>
              </a:spcBef>
              <a:spcAft>
                <a:spcPts val="1200"/>
              </a:spcAft>
              <a:buNone/>
            </a:pPr>
            <a:r>
              <a:rPr lang="en-GB" sz="2400" dirty="0"/>
              <a:t>Strategic exploitation plan ensures innovations deliver </a:t>
            </a:r>
            <a:r>
              <a:rPr lang="en-GB" sz="2400" dirty="0">
                <a:solidFill>
                  <a:srgbClr val="0055A5"/>
                </a:solidFill>
              </a:rPr>
              <a:t>economic and societal </a:t>
            </a:r>
            <a:r>
              <a:rPr lang="en-GB" sz="2400" dirty="0"/>
              <a:t>value:</a:t>
            </a:r>
          </a:p>
          <a:p>
            <a:pPr lvl="1">
              <a:spcBef>
                <a:spcPts val="0"/>
              </a:spcBef>
              <a:spcAft>
                <a:spcPts val="1200"/>
              </a:spcAft>
            </a:pPr>
            <a:r>
              <a:rPr lang="en-GB" sz="2000" dirty="0"/>
              <a:t>Identify </a:t>
            </a:r>
            <a:r>
              <a:rPr lang="en-GB" sz="2000" dirty="0">
                <a:solidFill>
                  <a:srgbClr val="0055A5"/>
                </a:solidFill>
              </a:rPr>
              <a:t>exploitable outcomes </a:t>
            </a:r>
            <a:r>
              <a:rPr lang="en-GB" sz="2000" dirty="0"/>
              <a:t>and IP</a:t>
            </a:r>
          </a:p>
          <a:p>
            <a:pPr lvl="1">
              <a:spcBef>
                <a:spcPts val="0"/>
              </a:spcBef>
              <a:spcAft>
                <a:spcPts val="1200"/>
              </a:spcAft>
            </a:pPr>
            <a:r>
              <a:rPr lang="en-GB" sz="2000" dirty="0"/>
              <a:t>IPR management</a:t>
            </a:r>
          </a:p>
          <a:p>
            <a:pPr lvl="1">
              <a:spcBef>
                <a:spcPts val="0"/>
              </a:spcBef>
              <a:spcAft>
                <a:spcPts val="1200"/>
              </a:spcAft>
            </a:pPr>
            <a:r>
              <a:rPr lang="en-GB" sz="2000" dirty="0">
                <a:solidFill>
                  <a:srgbClr val="0055A5"/>
                </a:solidFill>
              </a:rPr>
              <a:t>Market analysis </a:t>
            </a:r>
            <a:r>
              <a:rPr lang="en-GB" sz="2000" dirty="0"/>
              <a:t>and validation</a:t>
            </a:r>
          </a:p>
          <a:p>
            <a:pPr lvl="1">
              <a:spcBef>
                <a:spcPts val="0"/>
              </a:spcBef>
              <a:spcAft>
                <a:spcPts val="1200"/>
              </a:spcAft>
            </a:pPr>
            <a:r>
              <a:rPr lang="en-GB" sz="2000" dirty="0"/>
              <a:t>Development of business models</a:t>
            </a:r>
          </a:p>
          <a:p>
            <a:pPr lvl="1">
              <a:spcBef>
                <a:spcPts val="0"/>
              </a:spcBef>
              <a:spcAft>
                <a:spcPts val="1200"/>
              </a:spcAft>
            </a:pPr>
            <a:r>
              <a:rPr lang="en-GB" sz="2000" dirty="0">
                <a:solidFill>
                  <a:srgbClr val="0055A5"/>
                </a:solidFill>
              </a:rPr>
              <a:t>Engagement </a:t>
            </a:r>
            <a:r>
              <a:rPr lang="en-GB" sz="2000" dirty="0"/>
              <a:t>with industry and stakeholders</a:t>
            </a:r>
          </a:p>
          <a:p>
            <a:pPr lvl="1">
              <a:spcBef>
                <a:spcPts val="0"/>
              </a:spcBef>
              <a:spcAft>
                <a:spcPts val="1200"/>
              </a:spcAft>
            </a:pPr>
            <a:r>
              <a:rPr lang="en-GB" sz="2000" dirty="0"/>
              <a:t>Support for PACRI start-ups and </a:t>
            </a:r>
            <a:r>
              <a:rPr lang="en-GB" sz="2000" dirty="0">
                <a:solidFill>
                  <a:srgbClr val="0055A5"/>
                </a:solidFill>
              </a:rPr>
              <a:t>spin-offs</a:t>
            </a:r>
          </a:p>
          <a:p>
            <a:pPr marL="0" indent="0">
              <a:spcBef>
                <a:spcPts val="0"/>
              </a:spcBef>
              <a:spcAft>
                <a:spcPts val="1200"/>
              </a:spcAft>
              <a:buNone/>
            </a:pPr>
            <a:r>
              <a:rPr lang="en-GB" sz="2000" dirty="0"/>
              <a:t>Activities supported by </a:t>
            </a:r>
            <a:r>
              <a:rPr lang="en-GB" sz="2000" dirty="0">
                <a:solidFill>
                  <a:srgbClr val="0055A5"/>
                </a:solidFill>
              </a:rPr>
              <a:t>ULIV Research, Partnerships and Innovation Directorate.</a:t>
            </a:r>
          </a:p>
        </p:txBody>
      </p:sp>
      <p:pic>
        <p:nvPicPr>
          <p:cNvPr id="2" name="Picture 1" descr="C:\Users\pny88166\AppData\Local\Microsoft\Windows\INetCache\Content.Word\54058716501_f71428bba6_c.jpg">
            <a:extLst>
              <a:ext uri="{FF2B5EF4-FFF2-40B4-BE49-F238E27FC236}">
                <a16:creationId xmlns:a16="http://schemas.microsoft.com/office/drawing/2014/main" id="{4E6FC3BF-12DE-9E03-0C62-57FFAEB09F0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1753" y="1541241"/>
            <a:ext cx="2913003" cy="1944000"/>
          </a:xfrm>
          <a:prstGeom prst="rect">
            <a:avLst/>
          </a:prstGeom>
          <a:ln>
            <a:noFill/>
          </a:ln>
          <a:effectLst>
            <a:outerShdw blurRad="292100" dist="139700" dir="2700000" algn="tl" rotWithShape="0">
              <a:srgbClr val="333333">
                <a:alpha val="65000"/>
              </a:srgbClr>
            </a:outerShdw>
          </a:effectLst>
        </p:spPr>
      </p:pic>
      <p:pic>
        <p:nvPicPr>
          <p:cNvPr id="8" name="Picture 2">
            <a:extLst>
              <a:ext uri="{FF2B5EF4-FFF2-40B4-BE49-F238E27FC236}">
                <a16:creationId xmlns:a16="http://schemas.microsoft.com/office/drawing/2014/main" id="{0892C84F-B75F-805C-69E8-D2AE1FD7B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103" y="1532363"/>
            <a:ext cx="2916000" cy="194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7C9740-DB24-9DA4-AAC2-F7D23DF3252B}"/>
              </a:ext>
            </a:extLst>
          </p:cNvPr>
          <p:cNvSpPr/>
          <p:nvPr/>
        </p:nvSpPr>
        <p:spPr>
          <a:xfrm>
            <a:off x="628332" y="5310415"/>
            <a:ext cx="5717604" cy="707886"/>
          </a:xfrm>
          <a:prstGeom prst="rect">
            <a:avLst/>
          </a:prstGeom>
          <a:solidFill>
            <a:srgbClr val="FFFF99"/>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Please send Joe your knowledge transfer office details so we can establish a contact network.</a:t>
            </a:r>
          </a:p>
        </p:txBody>
      </p:sp>
    </p:spTree>
    <p:extLst>
      <p:ext uri="{BB962C8B-B14F-4D97-AF65-F5344CB8AC3E}">
        <p14:creationId xmlns:p14="http://schemas.microsoft.com/office/powerpoint/2010/main" val="194886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D89C-C68C-E22E-8132-7B7331D532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2C5A27-F6E4-1385-FD25-1E979FD6713F}"/>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4" name="Title 3">
            <a:extLst>
              <a:ext uri="{FF2B5EF4-FFF2-40B4-BE49-F238E27FC236}">
                <a16:creationId xmlns:a16="http://schemas.microsoft.com/office/drawing/2014/main" id="{934B0F76-C6F5-889F-3777-993D0529C409}"/>
              </a:ext>
            </a:extLst>
          </p:cNvPr>
          <p:cNvSpPr>
            <a:spLocks noGrp="1"/>
          </p:cNvSpPr>
          <p:nvPr>
            <p:ph type="title"/>
          </p:nvPr>
        </p:nvSpPr>
        <p:spPr/>
        <p:txBody>
          <a:bodyPr/>
          <a:lstStyle/>
          <a:p>
            <a:r>
              <a:rPr lang="en-GB" dirty="0"/>
              <a:t>Example Impact Cases (1)</a:t>
            </a:r>
          </a:p>
        </p:txBody>
      </p:sp>
      <p:sp>
        <p:nvSpPr>
          <p:cNvPr id="18" name="Rectangle 17">
            <a:extLst>
              <a:ext uri="{FF2B5EF4-FFF2-40B4-BE49-F238E27FC236}">
                <a16:creationId xmlns:a16="http://schemas.microsoft.com/office/drawing/2014/main" id="{CE1D1618-1AC2-2F7E-5A5A-6E42ADD8ED0A}"/>
              </a:ext>
            </a:extLst>
          </p:cNvPr>
          <p:cNvSpPr/>
          <p:nvPr/>
        </p:nvSpPr>
        <p:spPr>
          <a:xfrm>
            <a:off x="838201" y="1437948"/>
            <a:ext cx="5257800" cy="4708981"/>
          </a:xfrm>
          <a:prstGeom prst="rect">
            <a:avLst/>
          </a:prstGeom>
        </p:spPr>
        <p:txBody>
          <a:bodyPr wrap="square">
            <a:spAutoFit/>
          </a:bodyPr>
          <a:lstStyle/>
          <a:p>
            <a:pPr>
              <a:spcAft>
                <a:spcPts val="1200"/>
              </a:spcAft>
            </a:pPr>
            <a:r>
              <a:rPr lang="en-GB" sz="2400" dirty="0">
                <a:solidFill>
                  <a:srgbClr val="0055A5"/>
                </a:solidFill>
              </a:rPr>
              <a:t>Positron annihilation lifetime spectroscopy (PALS):</a:t>
            </a:r>
          </a:p>
          <a:p>
            <a:pPr marL="800100" lvl="1" indent="-342900">
              <a:spcAft>
                <a:spcPts val="1200"/>
              </a:spcAft>
              <a:buFont typeface="Arial" panose="020B0604020202020204" pitchFamily="34" charset="0"/>
              <a:buChar char="•"/>
            </a:pPr>
            <a:r>
              <a:rPr lang="en-GB" sz="2400" dirty="0"/>
              <a:t>Non-destructive</a:t>
            </a:r>
          </a:p>
          <a:p>
            <a:pPr marL="800100" lvl="1" indent="-342900">
              <a:spcAft>
                <a:spcPts val="1200"/>
              </a:spcAft>
              <a:buFont typeface="Arial" panose="020B0604020202020204" pitchFamily="34" charset="0"/>
              <a:buChar char="•"/>
            </a:pPr>
            <a:r>
              <a:rPr lang="en-GB" sz="2400" dirty="0"/>
              <a:t>Sub-surface volumetric inspection of materials</a:t>
            </a:r>
          </a:p>
          <a:p>
            <a:pPr>
              <a:spcAft>
                <a:spcPts val="1200"/>
              </a:spcAft>
            </a:pPr>
            <a:r>
              <a:rPr lang="en-GB" sz="2400" dirty="0"/>
              <a:t>Plasma accelerators could be </a:t>
            </a:r>
            <a:r>
              <a:rPr lang="en-GB" sz="2400" dirty="0">
                <a:solidFill>
                  <a:srgbClr val="0055A5"/>
                </a:solidFill>
              </a:rPr>
              <a:t>perfect sources </a:t>
            </a:r>
            <a:r>
              <a:rPr lang="en-GB" sz="2400" dirty="0"/>
              <a:t>for PALS:</a:t>
            </a:r>
          </a:p>
          <a:p>
            <a:pPr marL="800100" lvl="1" indent="-342900">
              <a:spcAft>
                <a:spcPts val="1200"/>
              </a:spcAft>
              <a:buFont typeface="Arial" panose="020B0604020202020204" pitchFamily="34" charset="0"/>
              <a:buChar char="•"/>
            </a:pPr>
            <a:r>
              <a:rPr lang="en-GB" sz="2400" dirty="0"/>
              <a:t>High-flux</a:t>
            </a:r>
          </a:p>
          <a:p>
            <a:pPr marL="800100" lvl="1" indent="-342900">
              <a:spcAft>
                <a:spcPts val="1200"/>
              </a:spcAft>
              <a:buFont typeface="Arial" panose="020B0604020202020204" pitchFamily="34" charset="0"/>
              <a:buChar char="•"/>
            </a:pPr>
            <a:r>
              <a:rPr lang="en-GB" sz="2400" dirty="0"/>
              <a:t>Short</a:t>
            </a:r>
          </a:p>
          <a:p>
            <a:pPr marL="800100" lvl="1" indent="-342900">
              <a:spcAft>
                <a:spcPts val="1200"/>
              </a:spcAft>
              <a:buFont typeface="Arial" panose="020B0604020202020204" pitchFamily="34" charset="0"/>
              <a:buChar char="•"/>
            </a:pPr>
            <a:r>
              <a:rPr lang="en-GB" sz="2400" dirty="0"/>
              <a:t>Mildly relativistic</a:t>
            </a:r>
            <a:endParaRPr lang="en-GB" sz="2000" dirty="0"/>
          </a:p>
        </p:txBody>
      </p:sp>
      <p:pic>
        <p:nvPicPr>
          <p:cNvPr id="2050" name="Picture 2">
            <a:extLst>
              <a:ext uri="{FF2B5EF4-FFF2-40B4-BE49-F238E27FC236}">
                <a16:creationId xmlns:a16="http://schemas.microsoft.com/office/drawing/2014/main" id="{2AD02700-F435-92E5-72BC-D9ECBF7A8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58"/>
          <a:stretch/>
        </p:blipFill>
        <p:spPr bwMode="auto">
          <a:xfrm>
            <a:off x="6439725" y="1944505"/>
            <a:ext cx="5148818" cy="36009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5EABA0-A97B-CD7E-0135-912C0C4DF05B}"/>
              </a:ext>
            </a:extLst>
          </p:cNvPr>
          <p:cNvSpPr txBox="1"/>
          <p:nvPr/>
        </p:nvSpPr>
        <p:spPr>
          <a:xfrm>
            <a:off x="6272813" y="5332567"/>
            <a:ext cx="2403629" cy="276999"/>
          </a:xfrm>
          <a:prstGeom prst="rect">
            <a:avLst/>
          </a:prstGeom>
          <a:noFill/>
        </p:spPr>
        <p:txBody>
          <a:bodyPr wrap="square">
            <a:spAutoFit/>
          </a:bodyPr>
          <a:lstStyle/>
          <a:p>
            <a:r>
              <a:rPr lang="en-GB" sz="1200" b="0" i="0" dirty="0">
                <a:solidFill>
                  <a:srgbClr val="00587C"/>
                </a:solidFill>
                <a:effectLst/>
                <a:latin typeface="Lato" panose="020F0502020204030203" pitchFamily="34" charset="0"/>
              </a:rPr>
              <a:t>(Credit: POSH-PALS</a:t>
            </a:r>
            <a:endParaRPr lang="en-GB" sz="1200" dirty="0"/>
          </a:p>
        </p:txBody>
      </p:sp>
    </p:spTree>
    <p:extLst>
      <p:ext uri="{BB962C8B-B14F-4D97-AF65-F5344CB8AC3E}">
        <p14:creationId xmlns:p14="http://schemas.microsoft.com/office/powerpoint/2010/main" val="151623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4EEA4-05AF-78D3-9864-0C74162C132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A68A45-3B5E-369C-0A55-48C61CB564C6}"/>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4" name="Title 3">
            <a:extLst>
              <a:ext uri="{FF2B5EF4-FFF2-40B4-BE49-F238E27FC236}">
                <a16:creationId xmlns:a16="http://schemas.microsoft.com/office/drawing/2014/main" id="{71E9965F-720A-8259-D0BD-AAA051A3DB51}"/>
              </a:ext>
            </a:extLst>
          </p:cNvPr>
          <p:cNvSpPr>
            <a:spLocks noGrp="1"/>
          </p:cNvSpPr>
          <p:nvPr>
            <p:ph type="title"/>
          </p:nvPr>
        </p:nvSpPr>
        <p:spPr/>
        <p:txBody>
          <a:bodyPr/>
          <a:lstStyle/>
          <a:p>
            <a:r>
              <a:rPr lang="en-GB" dirty="0"/>
              <a:t>Example Impact Cases (2)</a:t>
            </a:r>
          </a:p>
        </p:txBody>
      </p:sp>
      <p:sp>
        <p:nvSpPr>
          <p:cNvPr id="18" name="Rectangle 17">
            <a:extLst>
              <a:ext uri="{FF2B5EF4-FFF2-40B4-BE49-F238E27FC236}">
                <a16:creationId xmlns:a16="http://schemas.microsoft.com/office/drawing/2014/main" id="{B20780F4-07C5-42F3-65BF-6075D859BD79}"/>
              </a:ext>
            </a:extLst>
          </p:cNvPr>
          <p:cNvSpPr/>
          <p:nvPr/>
        </p:nvSpPr>
        <p:spPr>
          <a:xfrm>
            <a:off x="856488" y="1245924"/>
            <a:ext cx="6828457" cy="4862870"/>
          </a:xfrm>
          <a:prstGeom prst="rect">
            <a:avLst/>
          </a:prstGeom>
        </p:spPr>
        <p:txBody>
          <a:bodyPr wrap="square">
            <a:spAutoFit/>
          </a:bodyPr>
          <a:lstStyle/>
          <a:p>
            <a:pPr>
              <a:spcAft>
                <a:spcPts val="1200"/>
              </a:spcAft>
            </a:pPr>
            <a:r>
              <a:rPr lang="en-GB" sz="2400" dirty="0">
                <a:solidFill>
                  <a:srgbClr val="0055A5"/>
                </a:solidFill>
              </a:rPr>
              <a:t>Inverse Compton Scattering (ICS)</a:t>
            </a:r>
            <a:r>
              <a:rPr lang="en-GB" sz="2400" dirty="0">
                <a:solidFill>
                  <a:srgbClr val="C00000"/>
                </a:solidFill>
              </a:rPr>
              <a:t> </a:t>
            </a:r>
            <a:r>
              <a:rPr lang="en-GB" sz="2400" dirty="0"/>
              <a:t>source:</a:t>
            </a:r>
          </a:p>
          <a:p>
            <a:pPr marL="800100" lvl="1" indent="-342900">
              <a:spcAft>
                <a:spcPts val="1200"/>
              </a:spcAft>
              <a:buFont typeface="Arial" panose="020B0604020202020204" pitchFamily="34" charset="0"/>
              <a:buChar char="•"/>
            </a:pPr>
            <a:r>
              <a:rPr lang="en-GB" sz="2400" dirty="0"/>
              <a:t>operating frequency up to </a:t>
            </a:r>
            <a:r>
              <a:rPr lang="en-GB" sz="2400" dirty="0">
                <a:solidFill>
                  <a:srgbClr val="0055A5"/>
                </a:solidFill>
              </a:rPr>
              <a:t>kHz</a:t>
            </a:r>
          </a:p>
          <a:p>
            <a:pPr marL="800100" lvl="1" indent="-342900">
              <a:spcAft>
                <a:spcPts val="1200"/>
              </a:spcAft>
              <a:buFont typeface="Arial" panose="020B0604020202020204" pitchFamily="34" charset="0"/>
              <a:buChar char="•"/>
            </a:pPr>
            <a:r>
              <a:rPr lang="en-GB" sz="2400" dirty="0"/>
              <a:t>small </a:t>
            </a:r>
            <a:r>
              <a:rPr lang="en-GB" sz="2400" dirty="0">
                <a:solidFill>
                  <a:srgbClr val="0055A5"/>
                </a:solidFill>
              </a:rPr>
              <a:t>footprint</a:t>
            </a:r>
          </a:p>
          <a:p>
            <a:pPr marL="800100" lvl="1" indent="-342900">
              <a:spcAft>
                <a:spcPts val="1200"/>
              </a:spcAft>
              <a:buFont typeface="Arial" panose="020B0604020202020204" pitchFamily="34" charset="0"/>
              <a:buChar char="•"/>
            </a:pPr>
            <a:r>
              <a:rPr lang="en-GB" sz="2400" dirty="0"/>
              <a:t>low operational and maintenance expenses</a:t>
            </a:r>
          </a:p>
          <a:p>
            <a:pPr marL="800100" lvl="1" indent="-342900">
              <a:spcAft>
                <a:spcPts val="1200"/>
              </a:spcAft>
              <a:buFont typeface="Arial" panose="020B0604020202020204" pitchFamily="34" charset="0"/>
              <a:buChar char="•"/>
            </a:pPr>
            <a:r>
              <a:rPr lang="en-GB" sz="2400" dirty="0"/>
              <a:t>price tag </a:t>
            </a:r>
            <a:r>
              <a:rPr lang="en-GB" sz="2400" dirty="0">
                <a:solidFill>
                  <a:srgbClr val="0055A5"/>
                </a:solidFill>
              </a:rPr>
              <a:t>below 10 MEUR</a:t>
            </a:r>
          </a:p>
          <a:p>
            <a:pPr>
              <a:spcAft>
                <a:spcPts val="1200"/>
              </a:spcAft>
            </a:pPr>
            <a:r>
              <a:rPr lang="en-GB" sz="2400" dirty="0">
                <a:solidFill>
                  <a:srgbClr val="0055A5"/>
                </a:solidFill>
              </a:rPr>
              <a:t>FLASH Radiotherapy:</a:t>
            </a:r>
          </a:p>
          <a:p>
            <a:pPr marL="800100" lvl="1" indent="-342900">
              <a:spcAft>
                <a:spcPts val="1200"/>
              </a:spcAft>
              <a:buFont typeface="Arial" panose="020B0604020202020204" pitchFamily="34" charset="0"/>
              <a:buChar char="•"/>
            </a:pPr>
            <a:r>
              <a:rPr lang="en-GB" sz="2400" dirty="0"/>
              <a:t>a novel cancer therapy method – </a:t>
            </a:r>
            <a:r>
              <a:rPr lang="en-GB" sz="2400" dirty="0">
                <a:solidFill>
                  <a:srgbClr val="0055A5"/>
                </a:solidFill>
              </a:rPr>
              <a:t>very high dose rates </a:t>
            </a:r>
            <a:r>
              <a:rPr lang="en-GB" sz="2400" dirty="0"/>
              <a:t>compared with conventional</a:t>
            </a:r>
          </a:p>
          <a:p>
            <a:pPr marL="800100" lvl="1" indent="-342900">
              <a:spcAft>
                <a:spcPts val="1200"/>
              </a:spcAft>
              <a:buFont typeface="Arial" panose="020B0604020202020204" pitchFamily="34" charset="0"/>
              <a:buChar char="•"/>
            </a:pPr>
            <a:r>
              <a:rPr lang="en-GB" sz="2400" dirty="0"/>
              <a:t>could be adapted for plasma accelerator-driven ICS sources</a:t>
            </a:r>
          </a:p>
        </p:txBody>
      </p:sp>
      <p:grpSp>
        <p:nvGrpSpPr>
          <p:cNvPr id="14" name="Group 13">
            <a:extLst>
              <a:ext uri="{FF2B5EF4-FFF2-40B4-BE49-F238E27FC236}">
                <a16:creationId xmlns:a16="http://schemas.microsoft.com/office/drawing/2014/main" id="{947C3300-5A81-55EE-B971-8FE1A0E44A74}"/>
              </a:ext>
            </a:extLst>
          </p:cNvPr>
          <p:cNvGrpSpPr/>
          <p:nvPr/>
        </p:nvGrpSpPr>
        <p:grpSpPr>
          <a:xfrm>
            <a:off x="7000996" y="2338448"/>
            <a:ext cx="5081276" cy="2813100"/>
            <a:chOff x="7110724" y="1873188"/>
            <a:chExt cx="5081276" cy="2813100"/>
          </a:xfrm>
        </p:grpSpPr>
        <p:pic>
          <p:nvPicPr>
            <p:cNvPr id="1026" name="Picture 2" descr="Drawing showing tumors (red blobs) in light blue ovals being irradiated by x-ray beams from the right. Top diagram (labeled “conventional radiation therapy”) shows pink halo around tumor. Bottom diagram (labeled “FLASH radiation therapy”) shows no halo.">
              <a:extLst>
                <a:ext uri="{FF2B5EF4-FFF2-40B4-BE49-F238E27FC236}">
                  <a16:creationId xmlns:a16="http://schemas.microsoft.com/office/drawing/2014/main" id="{CCF725C1-D2FC-4317-AEF8-0EA03F0A3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724" y="1873188"/>
              <a:ext cx="4948110" cy="27491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633F19-9B21-874C-7A58-2FEBD5D03FC2}"/>
                </a:ext>
              </a:extLst>
            </p:cNvPr>
            <p:cNvSpPr txBox="1"/>
            <p:nvPr/>
          </p:nvSpPr>
          <p:spPr>
            <a:xfrm>
              <a:off x="9788371" y="4409289"/>
              <a:ext cx="2403629" cy="276999"/>
            </a:xfrm>
            <a:prstGeom prst="rect">
              <a:avLst/>
            </a:prstGeom>
            <a:noFill/>
          </p:spPr>
          <p:txBody>
            <a:bodyPr wrap="square">
              <a:spAutoFit/>
            </a:bodyPr>
            <a:lstStyle/>
            <a:p>
              <a:r>
                <a:rPr lang="en-GB" sz="1200" b="0" i="0" dirty="0">
                  <a:solidFill>
                    <a:srgbClr val="00587C"/>
                  </a:solidFill>
                  <a:effectLst/>
                  <a:latin typeface="Lato" panose="020F0502020204030203" pitchFamily="34" charset="0"/>
                </a:rPr>
                <a:t>(Credit: C. Ralston, Berkeley Lab)</a:t>
              </a:r>
              <a:endParaRPr lang="en-GB" sz="1200" dirty="0"/>
            </a:p>
          </p:txBody>
        </p:sp>
      </p:grpSp>
    </p:spTree>
    <p:extLst>
      <p:ext uri="{BB962C8B-B14F-4D97-AF65-F5344CB8AC3E}">
        <p14:creationId xmlns:p14="http://schemas.microsoft.com/office/powerpoint/2010/main" val="341148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13</a:t>
            </a:fld>
            <a:endParaRPr lang="en-GB"/>
          </a:p>
        </p:txBody>
      </p:sp>
      <p:sp>
        <p:nvSpPr>
          <p:cNvPr id="4" name="Title 3"/>
          <p:cNvSpPr>
            <a:spLocks noGrp="1"/>
          </p:cNvSpPr>
          <p:nvPr>
            <p:ph type="title"/>
          </p:nvPr>
        </p:nvSpPr>
        <p:spPr/>
        <p:txBody>
          <a:bodyPr/>
          <a:lstStyle/>
          <a:p>
            <a:r>
              <a:rPr lang="en-GB" dirty="0"/>
              <a:t>Education &amp; Training</a:t>
            </a:r>
          </a:p>
        </p:txBody>
      </p:sp>
      <p:sp>
        <p:nvSpPr>
          <p:cNvPr id="6" name="Content Placeholder 1"/>
          <p:cNvSpPr>
            <a:spLocks noGrp="1"/>
          </p:cNvSpPr>
          <p:nvPr>
            <p:ph idx="1"/>
          </p:nvPr>
        </p:nvSpPr>
        <p:spPr>
          <a:xfrm>
            <a:off x="757450" y="1253425"/>
            <a:ext cx="11097423" cy="4739015"/>
          </a:xfrm>
        </p:spPr>
        <p:txBody>
          <a:bodyPr>
            <a:normAutofit/>
          </a:bodyPr>
          <a:lstStyle/>
          <a:p>
            <a:r>
              <a:rPr lang="en-GB" sz="2400" dirty="0"/>
              <a:t>Through PACRI research &gt;10 early-stage researchers are expected to benefit from an enhanced training.</a:t>
            </a:r>
          </a:p>
          <a:p>
            <a:r>
              <a:rPr lang="en-GB" sz="2400" dirty="0"/>
              <a:t>ULIV team is considered a European reference in the training of ESRs, having coordinated 6 Marie Curie Training Networks and 2 CDTs</a:t>
            </a:r>
          </a:p>
          <a:p>
            <a:r>
              <a:rPr lang="en-GB" sz="2400" dirty="0"/>
              <a:t>Education and training activities across PACRI consortium will be collected, </a:t>
            </a:r>
            <a:r>
              <a:rPr lang="en-GB" sz="2400" dirty="0" err="1"/>
              <a:t>analyzed</a:t>
            </a:r>
            <a:r>
              <a:rPr lang="en-GB" sz="2400" dirty="0"/>
              <a:t> and used for strategic planning and dissemination.</a:t>
            </a:r>
          </a:p>
          <a:p>
            <a:pPr marL="0" indent="0">
              <a:buNone/>
            </a:pPr>
            <a:endParaRPr lang="en-GB" sz="2400" dirty="0"/>
          </a:p>
        </p:txBody>
      </p:sp>
      <p:pic>
        <p:nvPicPr>
          <p:cNvPr id="10" name="Picture 2" descr="Media Training offered to EuPRAXIA-DN Fellow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34184" y="4077036"/>
            <a:ext cx="2300622" cy="17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https://static.wixstatic.com/media/3693ce_6249803fb4ee49f4a9b7428c8bc596ca~mv2.jpg/v1/fill/w_563,h_375,al_c,q_80,usm_0.66_1.00_0.01,enc_avif,quality_auto/3693ce_6249803fb4ee49f4a9b7428c8bc596ca~mv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91815" y="4077036"/>
            <a:ext cx="2594304" cy="17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Ice-breaker session during the Skills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446" y="4048275"/>
            <a:ext cx="2591999" cy="17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www.liverpool.ac.uk/media/livacuk/omaproject/images/news/featureimage/AR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44" y="4048275"/>
            <a:ext cx="2755132" cy="17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7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BBDEA-D319-34E3-6206-2DB8362AD49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4D588-3471-13D8-FECF-DFD67F62DA48}"/>
              </a:ext>
            </a:extLst>
          </p:cNvPr>
          <p:cNvSpPr>
            <a:spLocks noGrp="1"/>
          </p:cNvSpPr>
          <p:nvPr>
            <p:ph type="sldNum" sz="quarter" idx="12"/>
          </p:nvPr>
        </p:nvSpPr>
        <p:spPr/>
        <p:txBody>
          <a:bodyPr/>
          <a:lstStyle/>
          <a:p>
            <a:fld id="{3A3A6714-3D1F-4857-9904-D935B84167FA}" type="slidenum">
              <a:rPr lang="en-GB" smtClean="0"/>
              <a:pPr/>
              <a:t>14</a:t>
            </a:fld>
            <a:endParaRPr lang="en-GB"/>
          </a:p>
        </p:txBody>
      </p:sp>
      <p:sp>
        <p:nvSpPr>
          <p:cNvPr id="4" name="Title 3">
            <a:extLst>
              <a:ext uri="{FF2B5EF4-FFF2-40B4-BE49-F238E27FC236}">
                <a16:creationId xmlns:a16="http://schemas.microsoft.com/office/drawing/2014/main" id="{02F441C0-BAA6-11BA-395B-FC72B6AC282D}"/>
              </a:ext>
            </a:extLst>
          </p:cNvPr>
          <p:cNvSpPr>
            <a:spLocks noGrp="1"/>
          </p:cNvSpPr>
          <p:nvPr>
            <p:ph type="title"/>
          </p:nvPr>
        </p:nvSpPr>
        <p:spPr/>
        <p:txBody>
          <a:bodyPr>
            <a:normAutofit/>
          </a:bodyPr>
          <a:lstStyle/>
          <a:p>
            <a:r>
              <a:rPr lang="en-GB" dirty="0"/>
              <a:t>Gender Studies</a:t>
            </a:r>
          </a:p>
        </p:txBody>
      </p:sp>
      <p:sp>
        <p:nvSpPr>
          <p:cNvPr id="18" name="Rectangle 17">
            <a:extLst>
              <a:ext uri="{FF2B5EF4-FFF2-40B4-BE49-F238E27FC236}">
                <a16:creationId xmlns:a16="http://schemas.microsoft.com/office/drawing/2014/main" id="{24D8EDC9-071D-113B-E9CF-DF0B092D69A4}"/>
              </a:ext>
            </a:extLst>
          </p:cNvPr>
          <p:cNvSpPr/>
          <p:nvPr/>
        </p:nvSpPr>
        <p:spPr>
          <a:xfrm>
            <a:off x="651769" y="1437948"/>
            <a:ext cx="10818181" cy="4062651"/>
          </a:xfrm>
          <a:prstGeom prst="rect">
            <a:avLst/>
          </a:prstGeom>
        </p:spPr>
        <p:txBody>
          <a:bodyPr wrap="square">
            <a:spAutoFit/>
          </a:bodyPr>
          <a:lstStyle/>
          <a:p>
            <a:pPr>
              <a:spcAft>
                <a:spcPts val="1200"/>
              </a:spcAft>
            </a:pPr>
            <a:r>
              <a:rPr lang="en-GB" sz="2400" dirty="0"/>
              <a:t>EC’s “SHE Figures 2021” confirms that gender imbalance is still a serious issue in R&amp;D:</a:t>
            </a:r>
          </a:p>
          <a:p>
            <a:pPr marL="342900" indent="-342900">
              <a:spcAft>
                <a:spcPts val="1200"/>
              </a:spcAft>
              <a:buFont typeface="Arial" panose="020B0604020202020204" pitchFamily="34" charset="0"/>
              <a:buChar char="•"/>
            </a:pPr>
            <a:r>
              <a:rPr lang="en-GB" sz="2400" dirty="0"/>
              <a:t>Task 2.4 dedicated to address this, </a:t>
            </a:r>
            <a:r>
              <a:rPr lang="en-GB" sz="2400" i="1" dirty="0"/>
              <a:t>“Gender and Young Researchers”</a:t>
            </a:r>
          </a:p>
          <a:p>
            <a:pPr marL="342900" indent="-342900">
              <a:spcAft>
                <a:spcPts val="1200"/>
              </a:spcAft>
              <a:buFont typeface="Arial" panose="020B0604020202020204" pitchFamily="34" charset="0"/>
              <a:buChar char="•"/>
            </a:pPr>
            <a:r>
              <a:rPr lang="en-GB" sz="2400" dirty="0"/>
              <a:t>Raise awareness within the project, community, and early career researchers</a:t>
            </a:r>
          </a:p>
          <a:p>
            <a:pPr marL="342900" indent="-342900">
              <a:spcAft>
                <a:spcPts val="1200"/>
              </a:spcAft>
              <a:buFont typeface="Arial" panose="020B0604020202020204" pitchFamily="34" charset="0"/>
              <a:buChar char="•"/>
            </a:pPr>
            <a:r>
              <a:rPr lang="en-GB" sz="2400" dirty="0"/>
              <a:t>Collect data on gender distribution at all career levels and roles within PACRI</a:t>
            </a:r>
          </a:p>
          <a:p>
            <a:pPr marL="342900" indent="-342900">
              <a:spcAft>
                <a:spcPts val="1200"/>
              </a:spcAft>
              <a:buFont typeface="Arial" panose="020B0604020202020204" pitchFamily="34" charset="0"/>
              <a:buChar char="•"/>
            </a:pPr>
            <a:r>
              <a:rPr lang="en-GB" sz="2400" dirty="0"/>
              <a:t>Information about related experiences and perception of the situation</a:t>
            </a:r>
          </a:p>
          <a:p>
            <a:pPr marL="342900" indent="-342900">
              <a:spcAft>
                <a:spcPts val="1200"/>
              </a:spcAft>
              <a:buFont typeface="Arial" panose="020B0604020202020204" pitchFamily="34" charset="0"/>
              <a:buChar char="•"/>
            </a:pPr>
            <a:r>
              <a:rPr lang="en-GB" sz="2400" dirty="0"/>
              <a:t>Results will be widely disseminated</a:t>
            </a:r>
          </a:p>
          <a:p>
            <a:pPr>
              <a:spcAft>
                <a:spcPts val="1200"/>
              </a:spcAft>
            </a:pPr>
            <a:endParaRPr lang="en-GB" sz="2400" dirty="0"/>
          </a:p>
          <a:p>
            <a:pPr marL="342900" indent="-342900">
              <a:spcAft>
                <a:spcPts val="12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334838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15</a:t>
            </a:fld>
            <a:endParaRPr lang="en-GB"/>
          </a:p>
        </p:txBody>
      </p:sp>
      <p:sp>
        <p:nvSpPr>
          <p:cNvPr id="4" name="Title 3"/>
          <p:cNvSpPr>
            <a:spLocks noGrp="1"/>
          </p:cNvSpPr>
          <p:nvPr>
            <p:ph type="title"/>
          </p:nvPr>
        </p:nvSpPr>
        <p:spPr/>
        <p:txBody>
          <a:bodyPr/>
          <a:lstStyle/>
          <a:p>
            <a:r>
              <a:rPr lang="en-GB" dirty="0"/>
              <a:t>Deliverables &amp; Milestones</a:t>
            </a:r>
          </a:p>
        </p:txBody>
      </p:sp>
      <p:graphicFrame>
        <p:nvGraphicFramePr>
          <p:cNvPr id="8" name="Table 7"/>
          <p:cNvGraphicFramePr>
            <a:graphicFrameLocks noGrp="1"/>
          </p:cNvGraphicFramePr>
          <p:nvPr>
            <p:extLst>
              <p:ext uri="{D42A27DB-BD31-4B8C-83A1-F6EECF244321}">
                <p14:modId xmlns:p14="http://schemas.microsoft.com/office/powerpoint/2010/main" val="1706594635"/>
              </p:ext>
            </p:extLst>
          </p:nvPr>
        </p:nvGraphicFramePr>
        <p:xfrm>
          <a:off x="529178" y="1264176"/>
          <a:ext cx="11239488" cy="1435892"/>
        </p:xfrm>
        <a:graphic>
          <a:graphicData uri="http://schemas.openxmlformats.org/drawingml/2006/table">
            <a:tbl>
              <a:tblPr>
                <a:tableStyleId>{5940675A-B579-460E-94D1-54222C63F5DA}</a:tableStyleId>
              </a:tblPr>
              <a:tblGrid>
                <a:gridCol w="234156">
                  <a:extLst>
                    <a:ext uri="{9D8B030D-6E8A-4147-A177-3AD203B41FA5}">
                      <a16:colId xmlns:a16="http://schemas.microsoft.com/office/drawing/2014/main" val="4056138952"/>
                    </a:ext>
                  </a:extLst>
                </a:gridCol>
                <a:gridCol w="234156">
                  <a:extLst>
                    <a:ext uri="{9D8B030D-6E8A-4147-A177-3AD203B41FA5}">
                      <a16:colId xmlns:a16="http://schemas.microsoft.com/office/drawing/2014/main" val="552409440"/>
                    </a:ext>
                  </a:extLst>
                </a:gridCol>
                <a:gridCol w="234156">
                  <a:extLst>
                    <a:ext uri="{9D8B030D-6E8A-4147-A177-3AD203B41FA5}">
                      <a16:colId xmlns:a16="http://schemas.microsoft.com/office/drawing/2014/main" val="1023405435"/>
                    </a:ext>
                  </a:extLst>
                </a:gridCol>
                <a:gridCol w="234156">
                  <a:extLst>
                    <a:ext uri="{9D8B030D-6E8A-4147-A177-3AD203B41FA5}">
                      <a16:colId xmlns:a16="http://schemas.microsoft.com/office/drawing/2014/main" val="3041039782"/>
                    </a:ext>
                  </a:extLst>
                </a:gridCol>
                <a:gridCol w="234156">
                  <a:extLst>
                    <a:ext uri="{9D8B030D-6E8A-4147-A177-3AD203B41FA5}">
                      <a16:colId xmlns:a16="http://schemas.microsoft.com/office/drawing/2014/main" val="4218756591"/>
                    </a:ext>
                  </a:extLst>
                </a:gridCol>
                <a:gridCol w="234156">
                  <a:extLst>
                    <a:ext uri="{9D8B030D-6E8A-4147-A177-3AD203B41FA5}">
                      <a16:colId xmlns:a16="http://schemas.microsoft.com/office/drawing/2014/main" val="2930495136"/>
                    </a:ext>
                  </a:extLst>
                </a:gridCol>
                <a:gridCol w="234156">
                  <a:extLst>
                    <a:ext uri="{9D8B030D-6E8A-4147-A177-3AD203B41FA5}">
                      <a16:colId xmlns:a16="http://schemas.microsoft.com/office/drawing/2014/main" val="607023519"/>
                    </a:ext>
                  </a:extLst>
                </a:gridCol>
                <a:gridCol w="234156">
                  <a:extLst>
                    <a:ext uri="{9D8B030D-6E8A-4147-A177-3AD203B41FA5}">
                      <a16:colId xmlns:a16="http://schemas.microsoft.com/office/drawing/2014/main" val="3717597722"/>
                    </a:ext>
                  </a:extLst>
                </a:gridCol>
                <a:gridCol w="234156">
                  <a:extLst>
                    <a:ext uri="{9D8B030D-6E8A-4147-A177-3AD203B41FA5}">
                      <a16:colId xmlns:a16="http://schemas.microsoft.com/office/drawing/2014/main" val="1475506488"/>
                    </a:ext>
                  </a:extLst>
                </a:gridCol>
                <a:gridCol w="234156">
                  <a:extLst>
                    <a:ext uri="{9D8B030D-6E8A-4147-A177-3AD203B41FA5}">
                      <a16:colId xmlns:a16="http://schemas.microsoft.com/office/drawing/2014/main" val="3979772726"/>
                    </a:ext>
                  </a:extLst>
                </a:gridCol>
                <a:gridCol w="234156">
                  <a:extLst>
                    <a:ext uri="{9D8B030D-6E8A-4147-A177-3AD203B41FA5}">
                      <a16:colId xmlns:a16="http://schemas.microsoft.com/office/drawing/2014/main" val="1316340681"/>
                    </a:ext>
                  </a:extLst>
                </a:gridCol>
                <a:gridCol w="234156">
                  <a:extLst>
                    <a:ext uri="{9D8B030D-6E8A-4147-A177-3AD203B41FA5}">
                      <a16:colId xmlns:a16="http://schemas.microsoft.com/office/drawing/2014/main" val="1163525343"/>
                    </a:ext>
                  </a:extLst>
                </a:gridCol>
                <a:gridCol w="234156">
                  <a:extLst>
                    <a:ext uri="{9D8B030D-6E8A-4147-A177-3AD203B41FA5}">
                      <a16:colId xmlns:a16="http://schemas.microsoft.com/office/drawing/2014/main" val="1246780913"/>
                    </a:ext>
                  </a:extLst>
                </a:gridCol>
                <a:gridCol w="234156">
                  <a:extLst>
                    <a:ext uri="{9D8B030D-6E8A-4147-A177-3AD203B41FA5}">
                      <a16:colId xmlns:a16="http://schemas.microsoft.com/office/drawing/2014/main" val="4287892172"/>
                    </a:ext>
                  </a:extLst>
                </a:gridCol>
                <a:gridCol w="234156">
                  <a:extLst>
                    <a:ext uri="{9D8B030D-6E8A-4147-A177-3AD203B41FA5}">
                      <a16:colId xmlns:a16="http://schemas.microsoft.com/office/drawing/2014/main" val="1039340401"/>
                    </a:ext>
                  </a:extLst>
                </a:gridCol>
                <a:gridCol w="234156">
                  <a:extLst>
                    <a:ext uri="{9D8B030D-6E8A-4147-A177-3AD203B41FA5}">
                      <a16:colId xmlns:a16="http://schemas.microsoft.com/office/drawing/2014/main" val="1913053796"/>
                    </a:ext>
                  </a:extLst>
                </a:gridCol>
                <a:gridCol w="234156">
                  <a:extLst>
                    <a:ext uri="{9D8B030D-6E8A-4147-A177-3AD203B41FA5}">
                      <a16:colId xmlns:a16="http://schemas.microsoft.com/office/drawing/2014/main" val="3806767385"/>
                    </a:ext>
                  </a:extLst>
                </a:gridCol>
                <a:gridCol w="234156">
                  <a:extLst>
                    <a:ext uri="{9D8B030D-6E8A-4147-A177-3AD203B41FA5}">
                      <a16:colId xmlns:a16="http://schemas.microsoft.com/office/drawing/2014/main" val="416805081"/>
                    </a:ext>
                  </a:extLst>
                </a:gridCol>
                <a:gridCol w="234156">
                  <a:extLst>
                    <a:ext uri="{9D8B030D-6E8A-4147-A177-3AD203B41FA5}">
                      <a16:colId xmlns:a16="http://schemas.microsoft.com/office/drawing/2014/main" val="1743656693"/>
                    </a:ext>
                  </a:extLst>
                </a:gridCol>
                <a:gridCol w="234156">
                  <a:extLst>
                    <a:ext uri="{9D8B030D-6E8A-4147-A177-3AD203B41FA5}">
                      <a16:colId xmlns:a16="http://schemas.microsoft.com/office/drawing/2014/main" val="3517516909"/>
                    </a:ext>
                  </a:extLst>
                </a:gridCol>
                <a:gridCol w="234156">
                  <a:extLst>
                    <a:ext uri="{9D8B030D-6E8A-4147-A177-3AD203B41FA5}">
                      <a16:colId xmlns:a16="http://schemas.microsoft.com/office/drawing/2014/main" val="408752768"/>
                    </a:ext>
                  </a:extLst>
                </a:gridCol>
                <a:gridCol w="234156">
                  <a:extLst>
                    <a:ext uri="{9D8B030D-6E8A-4147-A177-3AD203B41FA5}">
                      <a16:colId xmlns:a16="http://schemas.microsoft.com/office/drawing/2014/main" val="447030136"/>
                    </a:ext>
                  </a:extLst>
                </a:gridCol>
                <a:gridCol w="234156">
                  <a:extLst>
                    <a:ext uri="{9D8B030D-6E8A-4147-A177-3AD203B41FA5}">
                      <a16:colId xmlns:a16="http://schemas.microsoft.com/office/drawing/2014/main" val="645446530"/>
                    </a:ext>
                  </a:extLst>
                </a:gridCol>
                <a:gridCol w="234156">
                  <a:extLst>
                    <a:ext uri="{9D8B030D-6E8A-4147-A177-3AD203B41FA5}">
                      <a16:colId xmlns:a16="http://schemas.microsoft.com/office/drawing/2014/main" val="1803501643"/>
                    </a:ext>
                  </a:extLst>
                </a:gridCol>
                <a:gridCol w="234156">
                  <a:extLst>
                    <a:ext uri="{9D8B030D-6E8A-4147-A177-3AD203B41FA5}">
                      <a16:colId xmlns:a16="http://schemas.microsoft.com/office/drawing/2014/main" val="214719090"/>
                    </a:ext>
                  </a:extLst>
                </a:gridCol>
                <a:gridCol w="234156">
                  <a:extLst>
                    <a:ext uri="{9D8B030D-6E8A-4147-A177-3AD203B41FA5}">
                      <a16:colId xmlns:a16="http://schemas.microsoft.com/office/drawing/2014/main" val="595187170"/>
                    </a:ext>
                  </a:extLst>
                </a:gridCol>
                <a:gridCol w="234156">
                  <a:extLst>
                    <a:ext uri="{9D8B030D-6E8A-4147-A177-3AD203B41FA5}">
                      <a16:colId xmlns:a16="http://schemas.microsoft.com/office/drawing/2014/main" val="2320549537"/>
                    </a:ext>
                  </a:extLst>
                </a:gridCol>
                <a:gridCol w="234156">
                  <a:extLst>
                    <a:ext uri="{9D8B030D-6E8A-4147-A177-3AD203B41FA5}">
                      <a16:colId xmlns:a16="http://schemas.microsoft.com/office/drawing/2014/main" val="4056004922"/>
                    </a:ext>
                  </a:extLst>
                </a:gridCol>
                <a:gridCol w="234156">
                  <a:extLst>
                    <a:ext uri="{9D8B030D-6E8A-4147-A177-3AD203B41FA5}">
                      <a16:colId xmlns:a16="http://schemas.microsoft.com/office/drawing/2014/main" val="888367781"/>
                    </a:ext>
                  </a:extLst>
                </a:gridCol>
                <a:gridCol w="234156">
                  <a:extLst>
                    <a:ext uri="{9D8B030D-6E8A-4147-A177-3AD203B41FA5}">
                      <a16:colId xmlns:a16="http://schemas.microsoft.com/office/drawing/2014/main" val="622821999"/>
                    </a:ext>
                  </a:extLst>
                </a:gridCol>
                <a:gridCol w="234156">
                  <a:extLst>
                    <a:ext uri="{9D8B030D-6E8A-4147-A177-3AD203B41FA5}">
                      <a16:colId xmlns:a16="http://schemas.microsoft.com/office/drawing/2014/main" val="1971084988"/>
                    </a:ext>
                  </a:extLst>
                </a:gridCol>
                <a:gridCol w="234156">
                  <a:extLst>
                    <a:ext uri="{9D8B030D-6E8A-4147-A177-3AD203B41FA5}">
                      <a16:colId xmlns:a16="http://schemas.microsoft.com/office/drawing/2014/main" val="1661901027"/>
                    </a:ext>
                  </a:extLst>
                </a:gridCol>
                <a:gridCol w="234156">
                  <a:extLst>
                    <a:ext uri="{9D8B030D-6E8A-4147-A177-3AD203B41FA5}">
                      <a16:colId xmlns:a16="http://schemas.microsoft.com/office/drawing/2014/main" val="3567388954"/>
                    </a:ext>
                  </a:extLst>
                </a:gridCol>
                <a:gridCol w="234156">
                  <a:extLst>
                    <a:ext uri="{9D8B030D-6E8A-4147-A177-3AD203B41FA5}">
                      <a16:colId xmlns:a16="http://schemas.microsoft.com/office/drawing/2014/main" val="3961998348"/>
                    </a:ext>
                  </a:extLst>
                </a:gridCol>
                <a:gridCol w="234156">
                  <a:extLst>
                    <a:ext uri="{9D8B030D-6E8A-4147-A177-3AD203B41FA5}">
                      <a16:colId xmlns:a16="http://schemas.microsoft.com/office/drawing/2014/main" val="4212540157"/>
                    </a:ext>
                  </a:extLst>
                </a:gridCol>
                <a:gridCol w="234156">
                  <a:extLst>
                    <a:ext uri="{9D8B030D-6E8A-4147-A177-3AD203B41FA5}">
                      <a16:colId xmlns:a16="http://schemas.microsoft.com/office/drawing/2014/main" val="1525422903"/>
                    </a:ext>
                  </a:extLst>
                </a:gridCol>
                <a:gridCol w="234156">
                  <a:extLst>
                    <a:ext uri="{9D8B030D-6E8A-4147-A177-3AD203B41FA5}">
                      <a16:colId xmlns:a16="http://schemas.microsoft.com/office/drawing/2014/main" val="4164705191"/>
                    </a:ext>
                  </a:extLst>
                </a:gridCol>
                <a:gridCol w="234156">
                  <a:extLst>
                    <a:ext uri="{9D8B030D-6E8A-4147-A177-3AD203B41FA5}">
                      <a16:colId xmlns:a16="http://schemas.microsoft.com/office/drawing/2014/main" val="65686559"/>
                    </a:ext>
                  </a:extLst>
                </a:gridCol>
                <a:gridCol w="234156">
                  <a:extLst>
                    <a:ext uri="{9D8B030D-6E8A-4147-A177-3AD203B41FA5}">
                      <a16:colId xmlns:a16="http://schemas.microsoft.com/office/drawing/2014/main" val="1765100144"/>
                    </a:ext>
                  </a:extLst>
                </a:gridCol>
                <a:gridCol w="234156">
                  <a:extLst>
                    <a:ext uri="{9D8B030D-6E8A-4147-A177-3AD203B41FA5}">
                      <a16:colId xmlns:a16="http://schemas.microsoft.com/office/drawing/2014/main" val="2088297099"/>
                    </a:ext>
                  </a:extLst>
                </a:gridCol>
                <a:gridCol w="234156">
                  <a:extLst>
                    <a:ext uri="{9D8B030D-6E8A-4147-A177-3AD203B41FA5}">
                      <a16:colId xmlns:a16="http://schemas.microsoft.com/office/drawing/2014/main" val="3931510369"/>
                    </a:ext>
                  </a:extLst>
                </a:gridCol>
                <a:gridCol w="234156">
                  <a:extLst>
                    <a:ext uri="{9D8B030D-6E8A-4147-A177-3AD203B41FA5}">
                      <a16:colId xmlns:a16="http://schemas.microsoft.com/office/drawing/2014/main" val="3224005673"/>
                    </a:ext>
                  </a:extLst>
                </a:gridCol>
                <a:gridCol w="234156">
                  <a:extLst>
                    <a:ext uri="{9D8B030D-6E8A-4147-A177-3AD203B41FA5}">
                      <a16:colId xmlns:a16="http://schemas.microsoft.com/office/drawing/2014/main" val="172537990"/>
                    </a:ext>
                  </a:extLst>
                </a:gridCol>
                <a:gridCol w="234156">
                  <a:extLst>
                    <a:ext uri="{9D8B030D-6E8A-4147-A177-3AD203B41FA5}">
                      <a16:colId xmlns:a16="http://schemas.microsoft.com/office/drawing/2014/main" val="401256287"/>
                    </a:ext>
                  </a:extLst>
                </a:gridCol>
                <a:gridCol w="234156">
                  <a:extLst>
                    <a:ext uri="{9D8B030D-6E8A-4147-A177-3AD203B41FA5}">
                      <a16:colId xmlns:a16="http://schemas.microsoft.com/office/drawing/2014/main" val="4207522161"/>
                    </a:ext>
                  </a:extLst>
                </a:gridCol>
                <a:gridCol w="234156">
                  <a:extLst>
                    <a:ext uri="{9D8B030D-6E8A-4147-A177-3AD203B41FA5}">
                      <a16:colId xmlns:a16="http://schemas.microsoft.com/office/drawing/2014/main" val="2783483175"/>
                    </a:ext>
                  </a:extLst>
                </a:gridCol>
                <a:gridCol w="234156">
                  <a:extLst>
                    <a:ext uri="{9D8B030D-6E8A-4147-A177-3AD203B41FA5}">
                      <a16:colId xmlns:a16="http://schemas.microsoft.com/office/drawing/2014/main" val="1306051746"/>
                    </a:ext>
                  </a:extLst>
                </a:gridCol>
                <a:gridCol w="234156">
                  <a:extLst>
                    <a:ext uri="{9D8B030D-6E8A-4147-A177-3AD203B41FA5}">
                      <a16:colId xmlns:a16="http://schemas.microsoft.com/office/drawing/2014/main" val="1308735808"/>
                    </a:ext>
                  </a:extLst>
                </a:gridCol>
              </a:tblGrid>
              <a:tr h="164306">
                <a:tc gridSpan="48">
                  <a:txBody>
                    <a:bodyPr/>
                    <a:lstStyle/>
                    <a:p>
                      <a:pPr algn="ctr" fontAlgn="b"/>
                      <a:r>
                        <a:rPr lang="en-GB" sz="900" u="none" strike="noStrike" dirty="0">
                          <a:effectLst/>
                        </a:rPr>
                        <a:t>Month</a:t>
                      </a:r>
                      <a:endParaRPr lang="en-GB" sz="900" b="0"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2593661"/>
                  </a:ext>
                </a:extLst>
              </a:tr>
              <a:tr h="164306">
                <a:tc>
                  <a:txBody>
                    <a:bodyPr/>
                    <a:lstStyle/>
                    <a:p>
                      <a:pPr algn="ctr" fontAlgn="b"/>
                      <a:r>
                        <a:rPr lang="en-GB" sz="900" u="none" strike="noStrike">
                          <a:effectLst/>
                        </a:rPr>
                        <a:t>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31</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48</a:t>
                      </a:r>
                      <a:endParaRPr lang="en-GB" sz="900" b="0"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255318311"/>
                  </a:ext>
                </a:extLst>
              </a:tr>
              <a:tr h="271105">
                <a:tc>
                  <a:txBody>
                    <a:bodyPr/>
                    <a:lstStyle/>
                    <a:p>
                      <a:pPr algn="ctr" fontAlgn="b"/>
                      <a:r>
                        <a:rPr lang="en-GB" sz="900" u="none" strike="noStrike">
                          <a:effectLst/>
                        </a:rPr>
                        <a:t>D1.6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347237153"/>
                  </a:ext>
                </a:extLst>
              </a:tr>
              <a:tr h="271105">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D2.3</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D2.4</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D2.1</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D2.6</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D2.8</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D2.7</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effectLst/>
                        </a:rPr>
                        <a:t>D2.5D2.2</a:t>
                      </a:r>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082203100"/>
                  </a:ext>
                </a:extLst>
              </a:tr>
              <a:tr h="271105">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b="0" i="0" u="none" strike="noStrike" dirty="0">
                          <a:solidFill>
                            <a:srgbClr val="000000"/>
                          </a:solidFill>
                          <a:effectLst/>
                          <a:latin typeface="Calibri" panose="020F0502020204030204" pitchFamily="34" charset="0"/>
                        </a:rPr>
                        <a:t>D5.3</a:t>
                      </a: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b="0" i="0" u="none" strike="noStrike" dirty="0">
                          <a:solidFill>
                            <a:srgbClr val="000000"/>
                          </a:solidFill>
                          <a:effectLst/>
                          <a:latin typeface="Calibri" panose="020F0502020204030204" pitchFamily="34" charset="0"/>
                        </a:rPr>
                        <a:t>D5.4</a:t>
                      </a:r>
                    </a:p>
                  </a:txBody>
                  <a:tcPr marL="8215" marR="8215" marT="8215" marB="0" anchor="b"/>
                </a:tc>
                <a:extLst>
                  <a:ext uri="{0D108BD9-81ED-4DB2-BD59-A6C34878D82A}">
                    <a16:rowId xmlns:a16="http://schemas.microsoft.com/office/drawing/2014/main" val="3252643688"/>
                  </a:ext>
                </a:extLst>
              </a:tr>
              <a:tr h="271105">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M2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M15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M31M32</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M40</a:t>
                      </a:r>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776834701"/>
                  </a:ext>
                </a:extLst>
              </a:tr>
            </a:tbl>
          </a:graphicData>
        </a:graphic>
      </p:graphicFrame>
      <p:sp>
        <p:nvSpPr>
          <p:cNvPr id="9" name="Rectangle 8"/>
          <p:cNvSpPr/>
          <p:nvPr/>
        </p:nvSpPr>
        <p:spPr>
          <a:xfrm>
            <a:off x="410544" y="2880641"/>
            <a:ext cx="11239488" cy="3098284"/>
          </a:xfrm>
          <a:prstGeom prst="rect">
            <a:avLst/>
          </a:prstGeom>
        </p:spPr>
        <p:txBody>
          <a:bodyPr wrap="square">
            <a:spAutoFit/>
          </a:bodyPr>
          <a:lstStyle/>
          <a:p>
            <a:pPr>
              <a:spcAft>
                <a:spcPts val="500"/>
              </a:spcAft>
            </a:pPr>
            <a:r>
              <a:rPr lang="en-GB" dirty="0"/>
              <a:t>D1.6 – D1.4.1: Project Website with project information for different stakeholder groups.</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D2.1 – D2.1.1: Evaluation of PACRI technology transfer strategy.</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D2.2 – D2.1.2: PACRI technology transfer report.</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D2.3 – D2.2.1: PACRI - Dissemination and exploitation plan including communication Activities – Initial </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D2.4 – D2.3.1: PACRI industrial outreach &amp; exploitation plan.</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D2.5 – D2.4.1: Young researchers &amp; gender report.</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D2.6 – D2.2.3: Policy briefing report 1.</a:t>
            </a:r>
          </a:p>
          <a:p>
            <a:pPr>
              <a:spcAft>
                <a:spcPts val="500"/>
              </a:spcAft>
            </a:pPr>
            <a:r>
              <a:rPr lang="en-GB" dirty="0">
                <a:latin typeface="Calibri" panose="020F0502020204030204" pitchFamily="34" charset="0"/>
                <a:ea typeface="Calibri" panose="020F0502020204030204" pitchFamily="34" charset="0"/>
                <a:cs typeface="Times New Roman" panose="02020603050405020304" pitchFamily="18" charset="0"/>
              </a:rPr>
              <a:t>D2.7 – D2.2.5: Policy briefing report 2.</a:t>
            </a:r>
          </a:p>
          <a:p>
            <a:pPr algn="l">
              <a:spcAft>
                <a:spcPts val="5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D2.8 – D2.2.2: PACRI - Dissemination and exploitation plan including communication Activities – Update</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67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DC2D-B071-6DA2-DB83-F0E0B44846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C3540C-8D16-982A-57AA-18CDAC18056D}"/>
              </a:ext>
            </a:extLst>
          </p:cNvPr>
          <p:cNvSpPr>
            <a:spLocks noGrp="1"/>
          </p:cNvSpPr>
          <p:nvPr>
            <p:ph type="sldNum" sz="quarter" idx="12"/>
          </p:nvPr>
        </p:nvSpPr>
        <p:spPr/>
        <p:txBody>
          <a:bodyPr/>
          <a:lstStyle/>
          <a:p>
            <a:fld id="{3A3A6714-3D1F-4857-9904-D935B84167FA}" type="slidenum">
              <a:rPr lang="en-GB" smtClean="0"/>
              <a:pPr/>
              <a:t>16</a:t>
            </a:fld>
            <a:endParaRPr lang="en-GB"/>
          </a:p>
        </p:txBody>
      </p:sp>
      <p:sp>
        <p:nvSpPr>
          <p:cNvPr id="4" name="Title 3">
            <a:extLst>
              <a:ext uri="{FF2B5EF4-FFF2-40B4-BE49-F238E27FC236}">
                <a16:creationId xmlns:a16="http://schemas.microsoft.com/office/drawing/2014/main" id="{DC039D8B-9E5A-A39F-A1CB-5C3BB2E53C69}"/>
              </a:ext>
            </a:extLst>
          </p:cNvPr>
          <p:cNvSpPr>
            <a:spLocks noGrp="1"/>
          </p:cNvSpPr>
          <p:nvPr>
            <p:ph type="title"/>
          </p:nvPr>
        </p:nvSpPr>
        <p:spPr/>
        <p:txBody>
          <a:bodyPr/>
          <a:lstStyle/>
          <a:p>
            <a:r>
              <a:rPr lang="en-GB" dirty="0"/>
              <a:t>Deliverables &amp; Milestones</a:t>
            </a:r>
          </a:p>
        </p:txBody>
      </p:sp>
      <p:sp>
        <p:nvSpPr>
          <p:cNvPr id="10" name="Rectangle 9">
            <a:extLst>
              <a:ext uri="{FF2B5EF4-FFF2-40B4-BE49-F238E27FC236}">
                <a16:creationId xmlns:a16="http://schemas.microsoft.com/office/drawing/2014/main" id="{A630D30A-F373-9FD4-3D76-C52A7A73C86D}"/>
              </a:ext>
            </a:extLst>
          </p:cNvPr>
          <p:cNvSpPr/>
          <p:nvPr/>
        </p:nvSpPr>
        <p:spPr>
          <a:xfrm>
            <a:off x="529178" y="2922536"/>
            <a:ext cx="6096000" cy="1295868"/>
          </a:xfrm>
          <a:prstGeom prst="rect">
            <a:avLst/>
          </a:prstGeom>
        </p:spPr>
        <p:txBody>
          <a:bodyPr>
            <a:spAutoFit/>
          </a:bodyPr>
          <a:lstStyle/>
          <a:p>
            <a:pPr>
              <a:lnSpc>
                <a:spcPct val="150000"/>
              </a:lnSpc>
            </a:pPr>
            <a:r>
              <a:rPr lang="en-GB" dirty="0"/>
              <a:t>M2:   PACRI dissemination plan. </a:t>
            </a:r>
          </a:p>
          <a:p>
            <a:pPr>
              <a:lnSpc>
                <a:spcPct val="150000"/>
              </a:lnSpc>
            </a:pPr>
            <a:r>
              <a:rPr lang="en-GB" dirty="0"/>
              <a:t>M15: PACRI technology transfer strategy ready.</a:t>
            </a:r>
          </a:p>
          <a:p>
            <a:pPr>
              <a:lnSpc>
                <a:spcPct val="150000"/>
              </a:lnSpc>
            </a:pPr>
            <a:r>
              <a:rPr lang="en-GB" dirty="0"/>
              <a:t>M40: PACRI technology transfer plan ready.</a:t>
            </a:r>
          </a:p>
        </p:txBody>
      </p:sp>
      <p:graphicFrame>
        <p:nvGraphicFramePr>
          <p:cNvPr id="2" name="Table 1">
            <a:extLst>
              <a:ext uri="{FF2B5EF4-FFF2-40B4-BE49-F238E27FC236}">
                <a16:creationId xmlns:a16="http://schemas.microsoft.com/office/drawing/2014/main" id="{23C60292-C7C0-F4CF-CD40-C3726F286DD7}"/>
              </a:ext>
            </a:extLst>
          </p:cNvPr>
          <p:cNvGraphicFramePr>
            <a:graphicFrameLocks noGrp="1"/>
          </p:cNvGraphicFramePr>
          <p:nvPr>
            <p:extLst>
              <p:ext uri="{D42A27DB-BD31-4B8C-83A1-F6EECF244321}">
                <p14:modId xmlns:p14="http://schemas.microsoft.com/office/powerpoint/2010/main" val="444275290"/>
              </p:ext>
            </p:extLst>
          </p:nvPr>
        </p:nvGraphicFramePr>
        <p:xfrm>
          <a:off x="529178" y="1264176"/>
          <a:ext cx="11239488" cy="1435892"/>
        </p:xfrm>
        <a:graphic>
          <a:graphicData uri="http://schemas.openxmlformats.org/drawingml/2006/table">
            <a:tbl>
              <a:tblPr>
                <a:tableStyleId>{5940675A-B579-460E-94D1-54222C63F5DA}</a:tableStyleId>
              </a:tblPr>
              <a:tblGrid>
                <a:gridCol w="234156">
                  <a:extLst>
                    <a:ext uri="{9D8B030D-6E8A-4147-A177-3AD203B41FA5}">
                      <a16:colId xmlns:a16="http://schemas.microsoft.com/office/drawing/2014/main" val="4056138952"/>
                    </a:ext>
                  </a:extLst>
                </a:gridCol>
                <a:gridCol w="234156">
                  <a:extLst>
                    <a:ext uri="{9D8B030D-6E8A-4147-A177-3AD203B41FA5}">
                      <a16:colId xmlns:a16="http://schemas.microsoft.com/office/drawing/2014/main" val="552409440"/>
                    </a:ext>
                  </a:extLst>
                </a:gridCol>
                <a:gridCol w="234156">
                  <a:extLst>
                    <a:ext uri="{9D8B030D-6E8A-4147-A177-3AD203B41FA5}">
                      <a16:colId xmlns:a16="http://schemas.microsoft.com/office/drawing/2014/main" val="1023405435"/>
                    </a:ext>
                  </a:extLst>
                </a:gridCol>
                <a:gridCol w="234156">
                  <a:extLst>
                    <a:ext uri="{9D8B030D-6E8A-4147-A177-3AD203B41FA5}">
                      <a16:colId xmlns:a16="http://schemas.microsoft.com/office/drawing/2014/main" val="3041039782"/>
                    </a:ext>
                  </a:extLst>
                </a:gridCol>
                <a:gridCol w="234156">
                  <a:extLst>
                    <a:ext uri="{9D8B030D-6E8A-4147-A177-3AD203B41FA5}">
                      <a16:colId xmlns:a16="http://schemas.microsoft.com/office/drawing/2014/main" val="4218756591"/>
                    </a:ext>
                  </a:extLst>
                </a:gridCol>
                <a:gridCol w="234156">
                  <a:extLst>
                    <a:ext uri="{9D8B030D-6E8A-4147-A177-3AD203B41FA5}">
                      <a16:colId xmlns:a16="http://schemas.microsoft.com/office/drawing/2014/main" val="2930495136"/>
                    </a:ext>
                  </a:extLst>
                </a:gridCol>
                <a:gridCol w="234156">
                  <a:extLst>
                    <a:ext uri="{9D8B030D-6E8A-4147-A177-3AD203B41FA5}">
                      <a16:colId xmlns:a16="http://schemas.microsoft.com/office/drawing/2014/main" val="607023519"/>
                    </a:ext>
                  </a:extLst>
                </a:gridCol>
                <a:gridCol w="234156">
                  <a:extLst>
                    <a:ext uri="{9D8B030D-6E8A-4147-A177-3AD203B41FA5}">
                      <a16:colId xmlns:a16="http://schemas.microsoft.com/office/drawing/2014/main" val="3717597722"/>
                    </a:ext>
                  </a:extLst>
                </a:gridCol>
                <a:gridCol w="234156">
                  <a:extLst>
                    <a:ext uri="{9D8B030D-6E8A-4147-A177-3AD203B41FA5}">
                      <a16:colId xmlns:a16="http://schemas.microsoft.com/office/drawing/2014/main" val="1475506488"/>
                    </a:ext>
                  </a:extLst>
                </a:gridCol>
                <a:gridCol w="234156">
                  <a:extLst>
                    <a:ext uri="{9D8B030D-6E8A-4147-A177-3AD203B41FA5}">
                      <a16:colId xmlns:a16="http://schemas.microsoft.com/office/drawing/2014/main" val="3979772726"/>
                    </a:ext>
                  </a:extLst>
                </a:gridCol>
                <a:gridCol w="234156">
                  <a:extLst>
                    <a:ext uri="{9D8B030D-6E8A-4147-A177-3AD203B41FA5}">
                      <a16:colId xmlns:a16="http://schemas.microsoft.com/office/drawing/2014/main" val="1316340681"/>
                    </a:ext>
                  </a:extLst>
                </a:gridCol>
                <a:gridCol w="234156">
                  <a:extLst>
                    <a:ext uri="{9D8B030D-6E8A-4147-A177-3AD203B41FA5}">
                      <a16:colId xmlns:a16="http://schemas.microsoft.com/office/drawing/2014/main" val="1163525343"/>
                    </a:ext>
                  </a:extLst>
                </a:gridCol>
                <a:gridCol w="234156">
                  <a:extLst>
                    <a:ext uri="{9D8B030D-6E8A-4147-A177-3AD203B41FA5}">
                      <a16:colId xmlns:a16="http://schemas.microsoft.com/office/drawing/2014/main" val="1246780913"/>
                    </a:ext>
                  </a:extLst>
                </a:gridCol>
                <a:gridCol w="234156">
                  <a:extLst>
                    <a:ext uri="{9D8B030D-6E8A-4147-A177-3AD203B41FA5}">
                      <a16:colId xmlns:a16="http://schemas.microsoft.com/office/drawing/2014/main" val="4287892172"/>
                    </a:ext>
                  </a:extLst>
                </a:gridCol>
                <a:gridCol w="234156">
                  <a:extLst>
                    <a:ext uri="{9D8B030D-6E8A-4147-A177-3AD203B41FA5}">
                      <a16:colId xmlns:a16="http://schemas.microsoft.com/office/drawing/2014/main" val="1039340401"/>
                    </a:ext>
                  </a:extLst>
                </a:gridCol>
                <a:gridCol w="234156">
                  <a:extLst>
                    <a:ext uri="{9D8B030D-6E8A-4147-A177-3AD203B41FA5}">
                      <a16:colId xmlns:a16="http://schemas.microsoft.com/office/drawing/2014/main" val="1913053796"/>
                    </a:ext>
                  </a:extLst>
                </a:gridCol>
                <a:gridCol w="234156">
                  <a:extLst>
                    <a:ext uri="{9D8B030D-6E8A-4147-A177-3AD203B41FA5}">
                      <a16:colId xmlns:a16="http://schemas.microsoft.com/office/drawing/2014/main" val="3806767385"/>
                    </a:ext>
                  </a:extLst>
                </a:gridCol>
                <a:gridCol w="234156">
                  <a:extLst>
                    <a:ext uri="{9D8B030D-6E8A-4147-A177-3AD203B41FA5}">
                      <a16:colId xmlns:a16="http://schemas.microsoft.com/office/drawing/2014/main" val="416805081"/>
                    </a:ext>
                  </a:extLst>
                </a:gridCol>
                <a:gridCol w="234156">
                  <a:extLst>
                    <a:ext uri="{9D8B030D-6E8A-4147-A177-3AD203B41FA5}">
                      <a16:colId xmlns:a16="http://schemas.microsoft.com/office/drawing/2014/main" val="1743656693"/>
                    </a:ext>
                  </a:extLst>
                </a:gridCol>
                <a:gridCol w="234156">
                  <a:extLst>
                    <a:ext uri="{9D8B030D-6E8A-4147-A177-3AD203B41FA5}">
                      <a16:colId xmlns:a16="http://schemas.microsoft.com/office/drawing/2014/main" val="3517516909"/>
                    </a:ext>
                  </a:extLst>
                </a:gridCol>
                <a:gridCol w="234156">
                  <a:extLst>
                    <a:ext uri="{9D8B030D-6E8A-4147-A177-3AD203B41FA5}">
                      <a16:colId xmlns:a16="http://schemas.microsoft.com/office/drawing/2014/main" val="408752768"/>
                    </a:ext>
                  </a:extLst>
                </a:gridCol>
                <a:gridCol w="234156">
                  <a:extLst>
                    <a:ext uri="{9D8B030D-6E8A-4147-A177-3AD203B41FA5}">
                      <a16:colId xmlns:a16="http://schemas.microsoft.com/office/drawing/2014/main" val="447030136"/>
                    </a:ext>
                  </a:extLst>
                </a:gridCol>
                <a:gridCol w="234156">
                  <a:extLst>
                    <a:ext uri="{9D8B030D-6E8A-4147-A177-3AD203B41FA5}">
                      <a16:colId xmlns:a16="http://schemas.microsoft.com/office/drawing/2014/main" val="645446530"/>
                    </a:ext>
                  </a:extLst>
                </a:gridCol>
                <a:gridCol w="234156">
                  <a:extLst>
                    <a:ext uri="{9D8B030D-6E8A-4147-A177-3AD203B41FA5}">
                      <a16:colId xmlns:a16="http://schemas.microsoft.com/office/drawing/2014/main" val="1803501643"/>
                    </a:ext>
                  </a:extLst>
                </a:gridCol>
                <a:gridCol w="234156">
                  <a:extLst>
                    <a:ext uri="{9D8B030D-6E8A-4147-A177-3AD203B41FA5}">
                      <a16:colId xmlns:a16="http://schemas.microsoft.com/office/drawing/2014/main" val="214719090"/>
                    </a:ext>
                  </a:extLst>
                </a:gridCol>
                <a:gridCol w="234156">
                  <a:extLst>
                    <a:ext uri="{9D8B030D-6E8A-4147-A177-3AD203B41FA5}">
                      <a16:colId xmlns:a16="http://schemas.microsoft.com/office/drawing/2014/main" val="595187170"/>
                    </a:ext>
                  </a:extLst>
                </a:gridCol>
                <a:gridCol w="234156">
                  <a:extLst>
                    <a:ext uri="{9D8B030D-6E8A-4147-A177-3AD203B41FA5}">
                      <a16:colId xmlns:a16="http://schemas.microsoft.com/office/drawing/2014/main" val="2320549537"/>
                    </a:ext>
                  </a:extLst>
                </a:gridCol>
                <a:gridCol w="234156">
                  <a:extLst>
                    <a:ext uri="{9D8B030D-6E8A-4147-A177-3AD203B41FA5}">
                      <a16:colId xmlns:a16="http://schemas.microsoft.com/office/drawing/2014/main" val="4056004922"/>
                    </a:ext>
                  </a:extLst>
                </a:gridCol>
                <a:gridCol w="234156">
                  <a:extLst>
                    <a:ext uri="{9D8B030D-6E8A-4147-A177-3AD203B41FA5}">
                      <a16:colId xmlns:a16="http://schemas.microsoft.com/office/drawing/2014/main" val="888367781"/>
                    </a:ext>
                  </a:extLst>
                </a:gridCol>
                <a:gridCol w="234156">
                  <a:extLst>
                    <a:ext uri="{9D8B030D-6E8A-4147-A177-3AD203B41FA5}">
                      <a16:colId xmlns:a16="http://schemas.microsoft.com/office/drawing/2014/main" val="622821999"/>
                    </a:ext>
                  </a:extLst>
                </a:gridCol>
                <a:gridCol w="234156">
                  <a:extLst>
                    <a:ext uri="{9D8B030D-6E8A-4147-A177-3AD203B41FA5}">
                      <a16:colId xmlns:a16="http://schemas.microsoft.com/office/drawing/2014/main" val="1971084988"/>
                    </a:ext>
                  </a:extLst>
                </a:gridCol>
                <a:gridCol w="234156">
                  <a:extLst>
                    <a:ext uri="{9D8B030D-6E8A-4147-A177-3AD203B41FA5}">
                      <a16:colId xmlns:a16="http://schemas.microsoft.com/office/drawing/2014/main" val="1661901027"/>
                    </a:ext>
                  </a:extLst>
                </a:gridCol>
                <a:gridCol w="234156">
                  <a:extLst>
                    <a:ext uri="{9D8B030D-6E8A-4147-A177-3AD203B41FA5}">
                      <a16:colId xmlns:a16="http://schemas.microsoft.com/office/drawing/2014/main" val="3567388954"/>
                    </a:ext>
                  </a:extLst>
                </a:gridCol>
                <a:gridCol w="234156">
                  <a:extLst>
                    <a:ext uri="{9D8B030D-6E8A-4147-A177-3AD203B41FA5}">
                      <a16:colId xmlns:a16="http://schemas.microsoft.com/office/drawing/2014/main" val="3961998348"/>
                    </a:ext>
                  </a:extLst>
                </a:gridCol>
                <a:gridCol w="234156">
                  <a:extLst>
                    <a:ext uri="{9D8B030D-6E8A-4147-A177-3AD203B41FA5}">
                      <a16:colId xmlns:a16="http://schemas.microsoft.com/office/drawing/2014/main" val="4212540157"/>
                    </a:ext>
                  </a:extLst>
                </a:gridCol>
                <a:gridCol w="234156">
                  <a:extLst>
                    <a:ext uri="{9D8B030D-6E8A-4147-A177-3AD203B41FA5}">
                      <a16:colId xmlns:a16="http://schemas.microsoft.com/office/drawing/2014/main" val="1525422903"/>
                    </a:ext>
                  </a:extLst>
                </a:gridCol>
                <a:gridCol w="234156">
                  <a:extLst>
                    <a:ext uri="{9D8B030D-6E8A-4147-A177-3AD203B41FA5}">
                      <a16:colId xmlns:a16="http://schemas.microsoft.com/office/drawing/2014/main" val="4164705191"/>
                    </a:ext>
                  </a:extLst>
                </a:gridCol>
                <a:gridCol w="234156">
                  <a:extLst>
                    <a:ext uri="{9D8B030D-6E8A-4147-A177-3AD203B41FA5}">
                      <a16:colId xmlns:a16="http://schemas.microsoft.com/office/drawing/2014/main" val="65686559"/>
                    </a:ext>
                  </a:extLst>
                </a:gridCol>
                <a:gridCol w="234156">
                  <a:extLst>
                    <a:ext uri="{9D8B030D-6E8A-4147-A177-3AD203B41FA5}">
                      <a16:colId xmlns:a16="http://schemas.microsoft.com/office/drawing/2014/main" val="1765100144"/>
                    </a:ext>
                  </a:extLst>
                </a:gridCol>
                <a:gridCol w="234156">
                  <a:extLst>
                    <a:ext uri="{9D8B030D-6E8A-4147-A177-3AD203B41FA5}">
                      <a16:colId xmlns:a16="http://schemas.microsoft.com/office/drawing/2014/main" val="2088297099"/>
                    </a:ext>
                  </a:extLst>
                </a:gridCol>
                <a:gridCol w="234156">
                  <a:extLst>
                    <a:ext uri="{9D8B030D-6E8A-4147-A177-3AD203B41FA5}">
                      <a16:colId xmlns:a16="http://schemas.microsoft.com/office/drawing/2014/main" val="3931510369"/>
                    </a:ext>
                  </a:extLst>
                </a:gridCol>
                <a:gridCol w="234156">
                  <a:extLst>
                    <a:ext uri="{9D8B030D-6E8A-4147-A177-3AD203B41FA5}">
                      <a16:colId xmlns:a16="http://schemas.microsoft.com/office/drawing/2014/main" val="3224005673"/>
                    </a:ext>
                  </a:extLst>
                </a:gridCol>
                <a:gridCol w="234156">
                  <a:extLst>
                    <a:ext uri="{9D8B030D-6E8A-4147-A177-3AD203B41FA5}">
                      <a16:colId xmlns:a16="http://schemas.microsoft.com/office/drawing/2014/main" val="172537990"/>
                    </a:ext>
                  </a:extLst>
                </a:gridCol>
                <a:gridCol w="234156">
                  <a:extLst>
                    <a:ext uri="{9D8B030D-6E8A-4147-A177-3AD203B41FA5}">
                      <a16:colId xmlns:a16="http://schemas.microsoft.com/office/drawing/2014/main" val="401256287"/>
                    </a:ext>
                  </a:extLst>
                </a:gridCol>
                <a:gridCol w="234156">
                  <a:extLst>
                    <a:ext uri="{9D8B030D-6E8A-4147-A177-3AD203B41FA5}">
                      <a16:colId xmlns:a16="http://schemas.microsoft.com/office/drawing/2014/main" val="4207522161"/>
                    </a:ext>
                  </a:extLst>
                </a:gridCol>
                <a:gridCol w="234156">
                  <a:extLst>
                    <a:ext uri="{9D8B030D-6E8A-4147-A177-3AD203B41FA5}">
                      <a16:colId xmlns:a16="http://schemas.microsoft.com/office/drawing/2014/main" val="2783483175"/>
                    </a:ext>
                  </a:extLst>
                </a:gridCol>
                <a:gridCol w="234156">
                  <a:extLst>
                    <a:ext uri="{9D8B030D-6E8A-4147-A177-3AD203B41FA5}">
                      <a16:colId xmlns:a16="http://schemas.microsoft.com/office/drawing/2014/main" val="1306051746"/>
                    </a:ext>
                  </a:extLst>
                </a:gridCol>
                <a:gridCol w="234156">
                  <a:extLst>
                    <a:ext uri="{9D8B030D-6E8A-4147-A177-3AD203B41FA5}">
                      <a16:colId xmlns:a16="http://schemas.microsoft.com/office/drawing/2014/main" val="1308735808"/>
                    </a:ext>
                  </a:extLst>
                </a:gridCol>
              </a:tblGrid>
              <a:tr h="164306">
                <a:tc gridSpan="48">
                  <a:txBody>
                    <a:bodyPr/>
                    <a:lstStyle/>
                    <a:p>
                      <a:pPr algn="ctr" fontAlgn="b"/>
                      <a:r>
                        <a:rPr lang="en-GB" sz="900" u="none" strike="noStrike" dirty="0">
                          <a:effectLst/>
                        </a:rPr>
                        <a:t>Month</a:t>
                      </a:r>
                      <a:endParaRPr lang="en-GB" sz="900" b="0"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2593661"/>
                  </a:ext>
                </a:extLst>
              </a:tr>
              <a:tr h="164306">
                <a:tc>
                  <a:txBody>
                    <a:bodyPr/>
                    <a:lstStyle/>
                    <a:p>
                      <a:pPr algn="ctr" fontAlgn="b"/>
                      <a:r>
                        <a:rPr lang="en-GB" sz="900" u="none" strike="noStrike">
                          <a:effectLst/>
                        </a:rPr>
                        <a:t>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19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29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31</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38</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39</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40</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41</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43</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44</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47</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48</a:t>
                      </a:r>
                      <a:endParaRPr lang="en-GB" sz="900" b="0"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255318311"/>
                  </a:ext>
                </a:extLst>
              </a:tr>
              <a:tr h="271105">
                <a:tc>
                  <a:txBody>
                    <a:bodyPr/>
                    <a:lstStyle/>
                    <a:p>
                      <a:pPr algn="ctr" fontAlgn="b"/>
                      <a:r>
                        <a:rPr lang="en-GB" sz="900" u="none" strike="noStrike">
                          <a:effectLst/>
                        </a:rPr>
                        <a:t>D1.6</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347237153"/>
                  </a:ext>
                </a:extLst>
              </a:tr>
              <a:tr h="271105">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D2.3</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D2.4</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D2.1</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D2.6</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D2.8</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D2.7</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u="none" strike="noStrike" dirty="0">
                          <a:effectLst/>
                        </a:rPr>
                        <a:t>D2.5D2.2</a:t>
                      </a:r>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082203100"/>
                  </a:ext>
                </a:extLst>
              </a:tr>
              <a:tr h="271105">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b="0" i="0" u="none" strike="noStrike" dirty="0">
                          <a:solidFill>
                            <a:srgbClr val="000000"/>
                          </a:solidFill>
                          <a:effectLst/>
                          <a:latin typeface="Calibri" panose="020F0502020204030204" pitchFamily="34" charset="0"/>
                        </a:rPr>
                        <a:t>D5.3</a:t>
                      </a:r>
                    </a:p>
                  </a:txBody>
                  <a:tcPr marL="8215" marR="8215" marT="8215"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b="0" i="0" u="none" strike="noStrike" dirty="0">
                          <a:solidFill>
                            <a:srgbClr val="000000"/>
                          </a:solidFill>
                          <a:effectLst/>
                          <a:latin typeface="Calibri" panose="020F0502020204030204" pitchFamily="34" charset="0"/>
                        </a:rPr>
                        <a:t>D5.4</a:t>
                      </a:r>
                    </a:p>
                  </a:txBody>
                  <a:tcPr marL="8215" marR="8215" marT="8215" marB="0" anchor="b"/>
                </a:tc>
                <a:extLst>
                  <a:ext uri="{0D108BD9-81ED-4DB2-BD59-A6C34878D82A}">
                    <a16:rowId xmlns:a16="http://schemas.microsoft.com/office/drawing/2014/main" val="3252643688"/>
                  </a:ext>
                </a:extLst>
              </a:tr>
              <a:tr h="271105">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M2</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M15</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M31M32</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GB" sz="900" u="none" strike="noStrike" dirty="0">
                          <a:effectLst/>
                        </a:rPr>
                        <a:t>M40</a:t>
                      </a:r>
                      <a:endParaRPr lang="en-GB" sz="9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776834701"/>
                  </a:ext>
                </a:extLst>
              </a:tr>
            </a:tbl>
          </a:graphicData>
        </a:graphic>
      </p:graphicFrame>
    </p:spTree>
    <p:extLst>
      <p:ext uri="{BB962C8B-B14F-4D97-AF65-F5344CB8AC3E}">
        <p14:creationId xmlns:p14="http://schemas.microsoft.com/office/powerpoint/2010/main" val="400329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8ED2A-7B1C-F4CD-9E25-3FBFE2C12177}"/>
              </a:ext>
            </a:extLst>
          </p:cNvPr>
          <p:cNvSpPr>
            <a:spLocks noGrp="1"/>
          </p:cNvSpPr>
          <p:nvPr>
            <p:ph idx="1"/>
          </p:nvPr>
        </p:nvSpPr>
        <p:spPr>
          <a:xfrm>
            <a:off x="838200" y="1437948"/>
            <a:ext cx="10820400" cy="4739015"/>
          </a:xfrm>
        </p:spPr>
        <p:txBody>
          <a:bodyPr>
            <a:normAutofit/>
          </a:bodyPr>
          <a:lstStyle/>
          <a:p>
            <a:r>
              <a:rPr lang="en-GB" dirty="0"/>
              <a:t>By working together closely, we will maximize PACRI’s impact across several parallel pathways.</a:t>
            </a:r>
          </a:p>
          <a:p>
            <a:r>
              <a:rPr lang="en-GB" dirty="0"/>
              <a:t>We will take a multifaceted approach to ensure the transition of innovations into applications that deliver economic and societal value.</a:t>
            </a:r>
          </a:p>
          <a:p>
            <a:r>
              <a:rPr lang="en-GB" dirty="0"/>
              <a:t>Our detailed communication plan, based on previous experience, will guarantee effective communication of all project results.</a:t>
            </a:r>
          </a:p>
          <a:p>
            <a:r>
              <a:rPr lang="en-GB" dirty="0"/>
              <a:t>We will expose the next generation of researchers and the general public to PACRI science through an international outreach and communication program, connecting with EuPRAXIA, ELI and others.</a:t>
            </a:r>
          </a:p>
        </p:txBody>
      </p:sp>
      <p:sp>
        <p:nvSpPr>
          <p:cNvPr id="3" name="Slide Number Placeholder 2">
            <a:extLst>
              <a:ext uri="{FF2B5EF4-FFF2-40B4-BE49-F238E27FC236}">
                <a16:creationId xmlns:a16="http://schemas.microsoft.com/office/drawing/2014/main" id="{70F9D801-86C2-8F9D-362C-0DCEAD2C690A}"/>
              </a:ext>
            </a:extLst>
          </p:cNvPr>
          <p:cNvSpPr>
            <a:spLocks noGrp="1"/>
          </p:cNvSpPr>
          <p:nvPr>
            <p:ph type="sldNum" sz="quarter" idx="12"/>
          </p:nvPr>
        </p:nvSpPr>
        <p:spPr/>
        <p:txBody>
          <a:bodyPr/>
          <a:lstStyle/>
          <a:p>
            <a:fld id="{3A3A6714-3D1F-4857-9904-D935B84167FA}" type="slidenum">
              <a:rPr lang="en-GB" smtClean="0"/>
              <a:pPr/>
              <a:t>17</a:t>
            </a:fld>
            <a:endParaRPr lang="en-GB"/>
          </a:p>
        </p:txBody>
      </p:sp>
      <p:sp>
        <p:nvSpPr>
          <p:cNvPr id="4" name="Title 3">
            <a:extLst>
              <a:ext uri="{FF2B5EF4-FFF2-40B4-BE49-F238E27FC236}">
                <a16:creationId xmlns:a16="http://schemas.microsoft.com/office/drawing/2014/main" id="{EC3180B7-2CEC-0E66-6127-0C81B3B3DA21}"/>
              </a:ext>
            </a:extLst>
          </p:cNvPr>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383707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2</a:t>
            </a:fld>
            <a:endParaRPr lang="en-GB"/>
          </a:p>
        </p:txBody>
      </p:sp>
      <p:sp>
        <p:nvSpPr>
          <p:cNvPr id="4" name="Title 3"/>
          <p:cNvSpPr>
            <a:spLocks noGrp="1"/>
          </p:cNvSpPr>
          <p:nvPr>
            <p:ph type="title"/>
          </p:nvPr>
        </p:nvSpPr>
        <p:spPr/>
        <p:txBody>
          <a:bodyPr/>
          <a:lstStyle/>
          <a:p>
            <a:r>
              <a:rPr lang="en-GB" dirty="0"/>
              <a:t>WP2 – Scientific and Industrial Exploitation</a:t>
            </a:r>
          </a:p>
        </p:txBody>
      </p:sp>
      <p:sp>
        <p:nvSpPr>
          <p:cNvPr id="8" name="Rectangle 7"/>
          <p:cNvSpPr/>
          <p:nvPr/>
        </p:nvSpPr>
        <p:spPr>
          <a:xfrm>
            <a:off x="838200" y="1251000"/>
            <a:ext cx="11213592" cy="830997"/>
          </a:xfrm>
          <a:prstGeom prst="rect">
            <a:avLst/>
          </a:prstGeom>
        </p:spPr>
        <p:txBody>
          <a:bodyPr wrap="square">
            <a:spAutoFit/>
          </a:bodyPr>
          <a:lstStyle/>
          <a:p>
            <a:r>
              <a:rPr lang="en-GB" sz="2400" b="1" dirty="0"/>
              <a:t>Work Package 2 </a:t>
            </a:r>
            <a:r>
              <a:rPr lang="en-GB" sz="2400" dirty="0"/>
              <a:t>promotes the scientific + industrial exploitation of PACRI technologies, gender equality and diversity, and the participation of early-stage researchers. </a:t>
            </a:r>
          </a:p>
        </p:txBody>
      </p:sp>
      <p:sp>
        <p:nvSpPr>
          <p:cNvPr id="9" name="Rectangle 8"/>
          <p:cNvSpPr/>
          <p:nvPr/>
        </p:nvSpPr>
        <p:spPr>
          <a:xfrm>
            <a:off x="838200" y="2019171"/>
            <a:ext cx="10803467" cy="4378122"/>
          </a:xfrm>
          <a:prstGeom prst="rect">
            <a:avLst/>
          </a:prstGeom>
        </p:spPr>
        <p:txBody>
          <a:bodyPr wrap="square">
            <a:spAutoFit/>
          </a:bodyPr>
          <a:lstStyle/>
          <a:p>
            <a:pPr>
              <a:spcAft>
                <a:spcPts val="300"/>
              </a:spcAft>
            </a:pPr>
            <a:r>
              <a:rPr lang="en-GB" sz="2400" dirty="0"/>
              <a:t>Task 2.1 – Technology transfer strategy &amp; networking:</a:t>
            </a:r>
          </a:p>
          <a:p>
            <a:pPr marL="800100" lvl="1" indent="-342900">
              <a:spcAft>
                <a:spcPts val="300"/>
              </a:spcAft>
              <a:buFont typeface="Arial" panose="020B0604020202020204" pitchFamily="34" charset="0"/>
              <a:buChar char="•"/>
            </a:pPr>
            <a:r>
              <a:rPr lang="en-GB" sz="2000" dirty="0"/>
              <a:t>Identify and implement an efficient exploitation strategy of the project results.</a:t>
            </a:r>
          </a:p>
          <a:p>
            <a:pPr>
              <a:spcAft>
                <a:spcPts val="300"/>
              </a:spcAft>
            </a:pPr>
            <a:r>
              <a:rPr lang="en-GB" sz="2400" dirty="0"/>
              <a:t>Task 2.2 – Dissemination: </a:t>
            </a:r>
          </a:p>
          <a:p>
            <a:pPr marL="800100" lvl="1" indent="-342900">
              <a:spcAft>
                <a:spcPts val="300"/>
              </a:spcAft>
              <a:buFont typeface="Arial" panose="020B0604020202020204" pitchFamily="34" charset="0"/>
              <a:buChar char="•"/>
            </a:pPr>
            <a:r>
              <a:rPr lang="en-GB" sz="2000" dirty="0"/>
              <a:t>Coordinate and monitor the scientific dissemination activities and public events. </a:t>
            </a:r>
          </a:p>
          <a:p>
            <a:pPr>
              <a:spcAft>
                <a:spcPts val="300"/>
              </a:spcAft>
            </a:pPr>
            <a:r>
              <a:rPr lang="en-GB" sz="2400" dirty="0"/>
              <a:t>Task 2.3 – Industrial Exploitation:</a:t>
            </a:r>
          </a:p>
          <a:p>
            <a:pPr marL="800100" lvl="1" indent="-342900">
              <a:spcAft>
                <a:spcPts val="300"/>
              </a:spcAft>
              <a:buFont typeface="Arial" panose="020B0604020202020204" pitchFamily="34" charset="0"/>
              <a:buChar char="•"/>
            </a:pPr>
            <a:r>
              <a:rPr lang="en-GB" sz="2000" dirty="0"/>
              <a:t>Provide information for future implementation of the technological results, including cost-benefit analysis. </a:t>
            </a:r>
          </a:p>
          <a:p>
            <a:pPr>
              <a:spcAft>
                <a:spcPts val="300"/>
              </a:spcAft>
            </a:pPr>
            <a:r>
              <a:rPr lang="en-GB" sz="2400" dirty="0"/>
              <a:t>Task 2.4 – Gender &amp; early-stage researchers:</a:t>
            </a:r>
          </a:p>
          <a:p>
            <a:pPr marL="800100" lvl="1" indent="-342900">
              <a:spcAft>
                <a:spcPts val="300"/>
              </a:spcAft>
              <a:buFont typeface="Arial" panose="020B0604020202020204" pitchFamily="34" charset="0"/>
              <a:buChar char="•"/>
            </a:pPr>
            <a:r>
              <a:rPr lang="en-GB" sz="2000" dirty="0"/>
              <a:t>Collect and </a:t>
            </a:r>
            <a:r>
              <a:rPr lang="en-GB" sz="2000" dirty="0" err="1"/>
              <a:t>analyze</a:t>
            </a:r>
            <a:r>
              <a:rPr lang="en-GB" sz="2000" dirty="0"/>
              <a:t> project data on (1) education &amp; training activities for early-stage researchers and (2) gender equality </a:t>
            </a:r>
          </a:p>
          <a:p>
            <a:pPr marL="800100" lvl="1" indent="-342900">
              <a:spcAft>
                <a:spcPts val="300"/>
              </a:spcAft>
              <a:buFont typeface="Arial" panose="020B0604020202020204" pitchFamily="34" charset="0"/>
              <a:buChar char="•"/>
            </a:pPr>
            <a:r>
              <a:rPr lang="en-GB" sz="2000" dirty="0"/>
              <a:t>Propose measures to promote gender equality</a:t>
            </a:r>
          </a:p>
          <a:p>
            <a:pPr marL="800100" lvl="1" indent="-342900">
              <a:spcAft>
                <a:spcPts val="300"/>
              </a:spcAft>
              <a:buFont typeface="Arial" panose="020B0604020202020204" pitchFamily="34" charset="0"/>
              <a:buChar char="•"/>
            </a:pPr>
            <a:r>
              <a:rPr lang="en-GB" sz="2000" dirty="0"/>
              <a:t>Conduct awareness raising activities for different stakeholders. </a:t>
            </a:r>
          </a:p>
        </p:txBody>
      </p:sp>
    </p:spTree>
    <p:extLst>
      <p:ext uri="{BB962C8B-B14F-4D97-AF65-F5344CB8AC3E}">
        <p14:creationId xmlns:p14="http://schemas.microsoft.com/office/powerpoint/2010/main" val="307913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A2AB-CB3C-CF2B-2F39-96BFA04AB0C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4E7C75-32FC-AE5B-6BE7-4071314F20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A6714-3D1F-4857-9904-D935B84167FA}"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00EBE4A-E98E-D8DE-A8FA-9498143085C0}"/>
              </a:ext>
            </a:extLst>
          </p:cNvPr>
          <p:cNvSpPr>
            <a:spLocks noGrp="1"/>
          </p:cNvSpPr>
          <p:nvPr>
            <p:ph type="title"/>
          </p:nvPr>
        </p:nvSpPr>
        <p:spPr/>
        <p:txBody>
          <a:bodyPr/>
          <a:lstStyle/>
          <a:p>
            <a:r>
              <a:rPr lang="en-GB" dirty="0"/>
              <a:t>Communication - Contact point at ULIV</a:t>
            </a:r>
          </a:p>
        </p:txBody>
      </p:sp>
      <p:pic>
        <p:nvPicPr>
          <p:cNvPr id="10" name="Picture 9">
            <a:extLst>
              <a:ext uri="{FF2B5EF4-FFF2-40B4-BE49-F238E27FC236}">
                <a16:creationId xmlns:a16="http://schemas.microsoft.com/office/drawing/2014/main" id="{577C0011-6C73-C03D-1352-AD75877C6D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96269" y="1412551"/>
            <a:ext cx="2389730" cy="3305794"/>
          </a:xfrm>
          <a:prstGeom prst="rect">
            <a:avLst/>
          </a:prstGeom>
        </p:spPr>
      </p:pic>
      <p:sp>
        <p:nvSpPr>
          <p:cNvPr id="12" name="TextBox 11">
            <a:extLst>
              <a:ext uri="{FF2B5EF4-FFF2-40B4-BE49-F238E27FC236}">
                <a16:creationId xmlns:a16="http://schemas.microsoft.com/office/drawing/2014/main" id="{ACEF8DC0-5EE4-B498-76A2-D87F42A4DFC8}"/>
              </a:ext>
            </a:extLst>
          </p:cNvPr>
          <p:cNvSpPr txBox="1"/>
          <p:nvPr/>
        </p:nvSpPr>
        <p:spPr>
          <a:xfrm>
            <a:off x="838202" y="1412551"/>
            <a:ext cx="7230531"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Dr Ricardo Torres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dirty="0">
                <a:solidFill>
                  <a:prstClr val="black"/>
                </a:solidFill>
                <a:latin typeface="Calibri" panose="020F0502020204030204"/>
              </a:rPr>
              <a:t>Senior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Project Manager in the QUASAR Group at the University of Liverpool (ULIV), working closely with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Elettra</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colleagues and in charge of:</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PACRI Dissemination &amp; Communication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Event Organisation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Outreach and Science Engagement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ricardo.torres@cockcroft.ac.uk</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85559D7-C92A-4FA9-99FE-3DF8008BAC1D}"/>
              </a:ext>
            </a:extLst>
          </p:cNvPr>
          <p:cNvSpPr/>
          <p:nvPr/>
        </p:nvSpPr>
        <p:spPr>
          <a:xfrm>
            <a:off x="838202" y="5163238"/>
            <a:ext cx="5810248" cy="830997"/>
          </a:xfrm>
          <a:prstGeom prst="rect">
            <a:avLst/>
          </a:prstGeom>
          <a:solidFill>
            <a:srgbClr val="FFFF99"/>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Please send Ricardo your press office details for future communication purposes</a:t>
            </a:r>
          </a:p>
        </p:txBody>
      </p:sp>
      <p:pic>
        <p:nvPicPr>
          <p:cNvPr id="6" name="Picture 5">
            <a:extLst>
              <a:ext uri="{FF2B5EF4-FFF2-40B4-BE49-F238E27FC236}">
                <a16:creationId xmlns:a16="http://schemas.microsoft.com/office/drawing/2014/main" id="{08C8482E-FDD6-E54C-2BFC-88593DEFC96C}"/>
              </a:ext>
            </a:extLst>
          </p:cNvPr>
          <p:cNvPicPr>
            <a:picLocks noChangeAspect="1"/>
          </p:cNvPicPr>
          <p:nvPr/>
        </p:nvPicPr>
        <p:blipFill>
          <a:blip r:embed="rId5"/>
          <a:stretch>
            <a:fillRect/>
          </a:stretch>
        </p:blipFill>
        <p:spPr>
          <a:xfrm>
            <a:off x="10582995" y="5075092"/>
            <a:ext cx="1003004" cy="1007291"/>
          </a:xfrm>
          <a:prstGeom prst="rect">
            <a:avLst/>
          </a:prstGeom>
        </p:spPr>
      </p:pic>
    </p:spTree>
    <p:extLst>
      <p:ext uri="{BB962C8B-B14F-4D97-AF65-F5344CB8AC3E}">
        <p14:creationId xmlns:p14="http://schemas.microsoft.com/office/powerpoint/2010/main" val="354902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4</a:t>
            </a:fld>
            <a:endParaRPr lang="en-GB"/>
          </a:p>
        </p:txBody>
      </p:sp>
      <p:sp>
        <p:nvSpPr>
          <p:cNvPr id="4" name="Title 3"/>
          <p:cNvSpPr>
            <a:spLocks noGrp="1"/>
          </p:cNvSpPr>
          <p:nvPr>
            <p:ph type="title"/>
          </p:nvPr>
        </p:nvSpPr>
        <p:spPr/>
        <p:txBody>
          <a:bodyPr/>
          <a:lstStyle/>
          <a:p>
            <a:r>
              <a:rPr lang="en-GB" dirty="0"/>
              <a:t>Internal Communication</a:t>
            </a:r>
          </a:p>
        </p:txBody>
      </p:sp>
      <p:sp>
        <p:nvSpPr>
          <p:cNvPr id="8" name="TextBox 7">
            <a:extLst>
              <a:ext uri="{FF2B5EF4-FFF2-40B4-BE49-F238E27FC236}">
                <a16:creationId xmlns:a16="http://schemas.microsoft.com/office/drawing/2014/main" id="{808816E5-021E-9E6F-88EB-C36C7AE98D5C}"/>
              </a:ext>
            </a:extLst>
          </p:cNvPr>
          <p:cNvSpPr txBox="1"/>
          <p:nvPr/>
        </p:nvSpPr>
        <p:spPr>
          <a:xfrm>
            <a:off x="723903" y="1287946"/>
            <a:ext cx="6197598" cy="4770537"/>
          </a:xfrm>
          <a:prstGeom prst="rect">
            <a:avLst/>
          </a:prstGeom>
          <a:noFill/>
        </p:spPr>
        <p:txBody>
          <a:bodyPr wrap="square" rtlCol="0">
            <a:spAutoFit/>
          </a:bodyPr>
          <a:lstStyle/>
          <a:p>
            <a:pPr marL="342900" lvl="0" indent="-342900">
              <a:spcAft>
                <a:spcPts val="600"/>
              </a:spcAft>
              <a:buFont typeface="Arial" panose="020B0604020202020204" pitchFamily="34" charset="0"/>
              <a:buChar char="•"/>
              <a:defRPr/>
            </a:pPr>
            <a:r>
              <a:rPr lang="en-GB" sz="2400" dirty="0"/>
              <a:t>Central contact directory (made accessible to all project members)</a:t>
            </a:r>
          </a:p>
          <a:p>
            <a:pPr marL="342900" lvl="0" indent="-342900">
              <a:spcAft>
                <a:spcPts val="600"/>
              </a:spcAft>
              <a:buFont typeface="Arial" panose="020B0604020202020204" pitchFamily="34" charset="0"/>
              <a:buChar char="•"/>
              <a:defRPr/>
            </a:pPr>
            <a:r>
              <a:rPr lang="en-GB" sz="2400" dirty="0"/>
              <a:t>Zoom as primary communication tool (with dedicated virtual rooms for each WP)</a:t>
            </a:r>
          </a:p>
          <a:p>
            <a:pPr marL="342900" lvl="0" indent="-342900">
              <a:spcAft>
                <a:spcPts val="600"/>
              </a:spcAft>
              <a:buFont typeface="Arial" panose="020B0604020202020204" pitchFamily="34" charset="0"/>
              <a:buChar char="•"/>
              <a:defRPr/>
            </a:pPr>
            <a:r>
              <a:rPr lang="en-GB" sz="2400" dirty="0"/>
              <a:t>Event organization with Indico</a:t>
            </a:r>
          </a:p>
          <a:p>
            <a:pPr marL="342900" lvl="0" indent="-342900">
              <a:spcAft>
                <a:spcPts val="600"/>
              </a:spcAft>
              <a:buFont typeface="Arial" panose="020B0604020202020204" pitchFamily="34" charset="0"/>
              <a:buChar char="•"/>
              <a:defRPr/>
            </a:pPr>
            <a:r>
              <a:rPr lang="en-GB" sz="2400" dirty="0"/>
              <a:t>Collaborative documentation via Overleaf</a:t>
            </a:r>
          </a:p>
          <a:p>
            <a:pPr marL="342900" lvl="0" indent="-342900">
              <a:spcAft>
                <a:spcPts val="600"/>
              </a:spcAft>
              <a:buFont typeface="Arial" panose="020B0604020202020204" pitchFamily="34" charset="0"/>
              <a:buChar char="•"/>
              <a:defRPr/>
            </a:pPr>
            <a:r>
              <a:rPr lang="en-GB" sz="2400" dirty="0"/>
              <a:t>SharePoint for secure sharing</a:t>
            </a:r>
          </a:p>
          <a:p>
            <a:pPr marL="342900" lvl="0" indent="-342900">
              <a:spcAft>
                <a:spcPts val="600"/>
              </a:spcAft>
              <a:buFont typeface="Arial" panose="020B0604020202020204" pitchFamily="34" charset="0"/>
              <a:buChar char="•"/>
              <a:defRPr/>
            </a:pPr>
            <a:r>
              <a:rPr lang="en-GB" sz="2400" dirty="0"/>
              <a:t>LinkedIn presence for continuous updates</a:t>
            </a:r>
          </a:p>
          <a:p>
            <a:pPr marL="342900" lvl="0" indent="-342900">
              <a:spcAft>
                <a:spcPts val="600"/>
              </a:spcAft>
              <a:buFont typeface="Arial" panose="020B0604020202020204" pitchFamily="34" charset="0"/>
              <a:buChar char="•"/>
              <a:defRPr/>
            </a:pPr>
            <a:r>
              <a:rPr lang="en-GB" sz="2400" dirty="0"/>
              <a:t>Quarterly WP meetings</a:t>
            </a:r>
          </a:p>
          <a:p>
            <a:pPr marL="342900" lvl="0" indent="-342900">
              <a:spcAft>
                <a:spcPts val="600"/>
              </a:spcAft>
              <a:buFont typeface="Arial" panose="020B0604020202020204" pitchFamily="34" charset="0"/>
              <a:buChar char="•"/>
              <a:defRPr/>
            </a:pPr>
            <a:r>
              <a:rPr lang="en-GB" sz="2400" dirty="0"/>
              <a:t>Project events for enhanced interaction</a:t>
            </a:r>
          </a:p>
          <a:p>
            <a:pPr marL="342900" lvl="0" indent="-342900">
              <a:spcAft>
                <a:spcPts val="600"/>
              </a:spcAft>
              <a:buFont typeface="Arial" panose="020B0604020202020204" pitchFamily="34" charset="0"/>
              <a:buChar char="•"/>
              <a:defRPr/>
            </a:pPr>
            <a:r>
              <a:rPr lang="en-GB" sz="2400" dirty="0"/>
              <a:t>Up-to-date project web page</a:t>
            </a:r>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661" y="3888927"/>
            <a:ext cx="4030425" cy="2573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Overleaf Official Logos - Overleaf, Online LaTeX edito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8501" y="4006096"/>
            <a:ext cx="934448" cy="10683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ference Room | Zoom"/>
          <p:cNvPicPr>
            <a:picLocks noChangeAspect="1" noChangeArrowheads="1"/>
          </p:cNvPicPr>
          <p:nvPr/>
        </p:nvPicPr>
        <p:blipFill rotWithShape="1">
          <a:blip r:embed="rId4">
            <a:extLst>
              <a:ext uri="{28A0092B-C50C-407E-A947-70E740481C1C}">
                <a14:useLocalDpi xmlns:a14="http://schemas.microsoft.com/office/drawing/2010/main" val="0"/>
              </a:ext>
            </a:extLst>
          </a:blip>
          <a:srcRect l="10289" t="13527" r="8759" b="12439"/>
          <a:stretch/>
        </p:blipFill>
        <p:spPr bwMode="auto">
          <a:xfrm>
            <a:off x="8120831" y="1126377"/>
            <a:ext cx="3857072" cy="2483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5</a:t>
            </a:fld>
            <a:endParaRPr lang="en-GB"/>
          </a:p>
        </p:txBody>
      </p:sp>
      <p:sp>
        <p:nvSpPr>
          <p:cNvPr id="4" name="Title 3"/>
          <p:cNvSpPr>
            <a:spLocks noGrp="1"/>
          </p:cNvSpPr>
          <p:nvPr>
            <p:ph type="title"/>
          </p:nvPr>
        </p:nvSpPr>
        <p:spPr/>
        <p:txBody>
          <a:bodyPr/>
          <a:lstStyle/>
          <a:p>
            <a:r>
              <a:rPr lang="en-GB" dirty="0"/>
              <a:t>SharePoint</a:t>
            </a:r>
          </a:p>
        </p:txBody>
      </p:sp>
      <p:sp>
        <p:nvSpPr>
          <p:cNvPr id="7" name="Rectangle 6"/>
          <p:cNvSpPr/>
          <p:nvPr/>
        </p:nvSpPr>
        <p:spPr>
          <a:xfrm>
            <a:off x="0" y="5842931"/>
            <a:ext cx="12191999" cy="369332"/>
          </a:xfrm>
          <a:prstGeom prst="rect">
            <a:avLst/>
          </a:prstGeom>
        </p:spPr>
        <p:txBody>
          <a:bodyPr wrap="square">
            <a:spAutoFit/>
          </a:bodyPr>
          <a:lstStyle/>
          <a:p>
            <a:pPr algn="ctr">
              <a:spcAft>
                <a:spcPts val="0"/>
              </a:spcAft>
            </a:pPr>
            <a:r>
              <a:rPr lang="en-GB" u="sng" dirty="0">
                <a:solidFill>
                  <a:srgbClr val="000000"/>
                </a:solidFill>
                <a:ea typeface="Times New Roman" panose="02020603050405020304" pitchFamily="18" charset="0"/>
                <a:hlinkClick r:id="rId2"/>
              </a:rPr>
              <a:t>https://theuniversityofliverpool.sharepoint.com/sites/PACRI/</a:t>
            </a:r>
            <a:endParaRPr lang="en-GB" sz="2000" dirty="0">
              <a:ea typeface="Calibri" panose="020F0502020204030204" pitchFamily="34" charset="0"/>
            </a:endParaRPr>
          </a:p>
        </p:txBody>
      </p:sp>
      <p:pic>
        <p:nvPicPr>
          <p:cNvPr id="8" name="Picture 7"/>
          <p:cNvPicPr>
            <a:picLocks noChangeAspect="1"/>
          </p:cNvPicPr>
          <p:nvPr/>
        </p:nvPicPr>
        <p:blipFill rotWithShape="1">
          <a:blip r:embed="rId3"/>
          <a:srcRect l="4600" r="17668"/>
          <a:stretch/>
        </p:blipFill>
        <p:spPr>
          <a:xfrm>
            <a:off x="3391113" y="3042905"/>
            <a:ext cx="3019425" cy="219500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0392" y="5018596"/>
            <a:ext cx="1270948" cy="1270948"/>
          </a:xfrm>
          <a:prstGeom prst="rect">
            <a:avLst/>
          </a:prstGeom>
        </p:spPr>
      </p:pic>
      <p:sp>
        <p:nvSpPr>
          <p:cNvPr id="10" name="Rectangle 9"/>
          <p:cNvSpPr/>
          <p:nvPr/>
        </p:nvSpPr>
        <p:spPr>
          <a:xfrm>
            <a:off x="867262" y="1248066"/>
            <a:ext cx="10987611" cy="830997"/>
          </a:xfrm>
          <a:prstGeom prst="rect">
            <a:avLst/>
          </a:prstGeom>
        </p:spPr>
        <p:txBody>
          <a:bodyPr wrap="square">
            <a:spAutoFit/>
          </a:bodyPr>
          <a:lstStyle/>
          <a:p>
            <a:r>
              <a:rPr lang="en-GB" sz="2400" dirty="0"/>
              <a:t>A secure SharePoint platform at ULIV will act as central repository for sharing information and archiving project materials safely. </a:t>
            </a:r>
          </a:p>
        </p:txBody>
      </p:sp>
      <p:pic>
        <p:nvPicPr>
          <p:cNvPr id="6" name="Picture 5"/>
          <p:cNvPicPr>
            <a:picLocks noChangeAspect="1"/>
          </p:cNvPicPr>
          <p:nvPr/>
        </p:nvPicPr>
        <p:blipFill rotWithShape="1">
          <a:blip r:embed="rId5"/>
          <a:srcRect l="2941"/>
          <a:stretch/>
        </p:blipFill>
        <p:spPr>
          <a:xfrm>
            <a:off x="960392" y="2286083"/>
            <a:ext cx="3069654" cy="241450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6953737" y="2317921"/>
            <a:ext cx="4590563" cy="1569660"/>
          </a:xfrm>
          <a:prstGeom prst="rect">
            <a:avLst/>
          </a:prstGeom>
        </p:spPr>
        <p:txBody>
          <a:bodyPr wrap="square">
            <a:spAutoFit/>
          </a:bodyPr>
          <a:lstStyle/>
          <a:p>
            <a:r>
              <a:rPr lang="en-GB" sz="2400" u="sng" dirty="0"/>
              <a:t>Requires</a:t>
            </a:r>
            <a:r>
              <a:rPr lang="en-GB" sz="2400" dirty="0"/>
              <a:t>:</a:t>
            </a:r>
          </a:p>
          <a:p>
            <a:pPr marL="285750" indent="-285750">
              <a:buFontTx/>
              <a:buChar char="-"/>
            </a:pPr>
            <a:r>
              <a:rPr lang="en-GB" sz="2400" dirty="0"/>
              <a:t>Microsoft email account</a:t>
            </a:r>
          </a:p>
          <a:p>
            <a:pPr marL="285750" indent="-285750">
              <a:buFontTx/>
              <a:buChar char="-"/>
            </a:pPr>
            <a:r>
              <a:rPr lang="en-GB" sz="2400" dirty="0"/>
              <a:t>Two-factor authentication</a:t>
            </a:r>
          </a:p>
          <a:p>
            <a:pPr marL="285750" indent="-285750">
              <a:buFontTx/>
              <a:buChar char="-"/>
            </a:pPr>
            <a:endParaRPr lang="en-GB" sz="2400" dirty="0"/>
          </a:p>
        </p:txBody>
      </p:sp>
      <p:sp>
        <p:nvSpPr>
          <p:cNvPr id="12" name="Rectangle 11"/>
          <p:cNvSpPr/>
          <p:nvPr/>
        </p:nvSpPr>
        <p:spPr>
          <a:xfrm>
            <a:off x="7033653" y="3829596"/>
            <a:ext cx="4601151" cy="830997"/>
          </a:xfrm>
          <a:prstGeom prst="rect">
            <a:avLst/>
          </a:prstGeom>
          <a:solidFill>
            <a:srgbClr val="FFFF99"/>
          </a:solidFill>
          <a:ln>
            <a:solidFill>
              <a:schemeClr val="accent1"/>
            </a:solidFill>
          </a:ln>
        </p:spPr>
        <p:txBody>
          <a:bodyPr wrap="square">
            <a:spAutoFit/>
          </a:bodyPr>
          <a:lstStyle/>
          <a:p>
            <a:pPr algn="ctr"/>
            <a:r>
              <a:rPr lang="en-GB" sz="2400" dirty="0"/>
              <a:t>Please send an email to Ricardo to get access and further instructions</a:t>
            </a:r>
          </a:p>
        </p:txBody>
      </p:sp>
    </p:spTree>
    <p:extLst>
      <p:ext uri="{BB962C8B-B14F-4D97-AF65-F5344CB8AC3E}">
        <p14:creationId xmlns:p14="http://schemas.microsoft.com/office/powerpoint/2010/main" val="7380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2277" y="34302"/>
            <a:ext cx="7961747" cy="1009208"/>
          </a:xfrm>
        </p:spPr>
        <p:txBody>
          <a:bodyPr/>
          <a:lstStyle/>
          <a:p>
            <a:r>
              <a:rPr lang="en-GB" dirty="0"/>
              <a:t>External Communication - Press</a:t>
            </a:r>
          </a:p>
        </p:txBody>
      </p:sp>
      <p:sp>
        <p:nvSpPr>
          <p:cNvPr id="3" name="Slide Number Placeholder 2"/>
          <p:cNvSpPr>
            <a:spLocks noGrp="1"/>
          </p:cNvSpPr>
          <p:nvPr>
            <p:ph type="sldNum" sz="quarter" idx="12"/>
          </p:nvPr>
        </p:nvSpPr>
        <p:spPr>
          <a:xfrm>
            <a:off x="9111673" y="6672813"/>
            <a:ext cx="2743200" cy="365125"/>
          </a:xfrm>
        </p:spPr>
        <p:txBody>
          <a:bodyPr/>
          <a:lstStyle/>
          <a:p>
            <a:fld id="{3A3A6714-3D1F-4857-9904-D935B84167FA}" type="slidenum">
              <a:rPr lang="en-GB" smtClean="0"/>
              <a:pPr/>
              <a:t>6</a:t>
            </a:fld>
            <a:endParaRPr lang="en-GB"/>
          </a:p>
        </p:txBody>
      </p:sp>
      <p:sp>
        <p:nvSpPr>
          <p:cNvPr id="8" name="TextBox 7">
            <a:extLst>
              <a:ext uri="{FF2B5EF4-FFF2-40B4-BE49-F238E27FC236}">
                <a16:creationId xmlns:a16="http://schemas.microsoft.com/office/drawing/2014/main" id="{808816E5-021E-9E6F-88EB-C36C7AE98D5C}"/>
              </a:ext>
            </a:extLst>
          </p:cNvPr>
          <p:cNvSpPr txBox="1"/>
          <p:nvPr/>
        </p:nvSpPr>
        <p:spPr>
          <a:xfrm>
            <a:off x="723903" y="1287946"/>
            <a:ext cx="10944222" cy="2000548"/>
          </a:xfrm>
          <a:prstGeom prst="rect">
            <a:avLst/>
          </a:prstGeom>
          <a:noFill/>
        </p:spPr>
        <p:txBody>
          <a:bodyPr wrap="square" rtlCol="0">
            <a:spAutoFit/>
          </a:bodyPr>
          <a:lstStyle/>
          <a:p>
            <a:pPr lvl="0">
              <a:spcAft>
                <a:spcPts val="600"/>
              </a:spcAft>
              <a:defRPr/>
            </a:pPr>
            <a:r>
              <a:rPr lang="en-GB" sz="2400" dirty="0"/>
              <a:t>Working with inter/national press</a:t>
            </a:r>
          </a:p>
          <a:p>
            <a:pPr marL="800100" lvl="1" indent="-342900">
              <a:spcAft>
                <a:spcPts val="600"/>
              </a:spcAft>
              <a:buFont typeface="Arial" panose="020B0604020202020204" pitchFamily="34" charset="0"/>
              <a:buChar char="•"/>
              <a:defRPr/>
            </a:pPr>
            <a:r>
              <a:rPr lang="en-GB" sz="2000" dirty="0"/>
              <a:t>General public </a:t>
            </a:r>
            <a:r>
              <a:rPr lang="en-GB" sz="2000" i="1" dirty="0"/>
              <a:t>(online and print articles, social media, general media, events)</a:t>
            </a:r>
          </a:p>
          <a:p>
            <a:pPr marL="800100" lvl="1" indent="-342900">
              <a:spcAft>
                <a:spcPts val="600"/>
              </a:spcAft>
              <a:buFont typeface="Arial" panose="020B0604020202020204" pitchFamily="34" charset="0"/>
              <a:buChar char="•"/>
              <a:defRPr/>
            </a:pPr>
            <a:r>
              <a:rPr lang="en-GB" sz="2000" dirty="0"/>
              <a:t>Policy makers </a:t>
            </a:r>
            <a:r>
              <a:rPr lang="en-GB" sz="2000" i="1" dirty="0"/>
              <a:t>(media, targeted publications, leaflets)</a:t>
            </a:r>
          </a:p>
          <a:p>
            <a:pPr marL="800100" lvl="1" indent="-342900">
              <a:spcAft>
                <a:spcPts val="600"/>
              </a:spcAft>
              <a:buFont typeface="Arial" panose="020B0604020202020204" pitchFamily="34" charset="0"/>
              <a:buChar char="•"/>
              <a:defRPr/>
            </a:pPr>
            <a:r>
              <a:rPr lang="en-GB" sz="2000" dirty="0"/>
              <a:t>School children </a:t>
            </a:r>
            <a:r>
              <a:rPr lang="en-GB" sz="2000" i="1" dirty="0"/>
              <a:t>(school visits, open days, placements)</a:t>
            </a:r>
          </a:p>
          <a:p>
            <a:pPr marL="800100" lvl="1" indent="-342900">
              <a:spcAft>
                <a:spcPts val="600"/>
              </a:spcAft>
              <a:buFont typeface="Arial" panose="020B0604020202020204" pitchFamily="34" charset="0"/>
              <a:buChar char="•"/>
              <a:defRPr/>
            </a:pPr>
            <a:r>
              <a:rPr lang="en-GB" sz="2000" dirty="0"/>
              <a:t>Wider scientific community </a:t>
            </a:r>
            <a:r>
              <a:rPr lang="en-GB" sz="2000" i="1" dirty="0"/>
              <a:t>(seminar series, established newsletters, social media)</a:t>
            </a:r>
          </a:p>
        </p:txBody>
      </p:sp>
      <p:pic>
        <p:nvPicPr>
          <p:cNvPr id="14" name="Picture 13" descr="A newspaper with a picture of a machine&#10;&#10;Description automatically generated">
            <a:extLst>
              <a:ext uri="{FF2B5EF4-FFF2-40B4-BE49-F238E27FC236}">
                <a16:creationId xmlns:a16="http://schemas.microsoft.com/office/drawing/2014/main" id="{AE3BCA36-0DE6-5023-16B2-559119C97D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0670" y="3845683"/>
            <a:ext cx="2784965" cy="189438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05FAB90-7916-8956-D9CE-E6C407930ECE}"/>
              </a:ext>
            </a:extLst>
          </p:cNvPr>
          <p:cNvPicPr>
            <a:picLocks noChangeAspect="1"/>
          </p:cNvPicPr>
          <p:nvPr/>
        </p:nvPicPr>
        <p:blipFill>
          <a:blip r:embed="rId3"/>
          <a:stretch>
            <a:fillRect/>
          </a:stretch>
        </p:blipFill>
        <p:spPr>
          <a:xfrm>
            <a:off x="2774423" y="3582990"/>
            <a:ext cx="2063887" cy="261437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436D476-F342-90B1-637A-C0A70AC1EA10}"/>
              </a:ext>
            </a:extLst>
          </p:cNvPr>
          <p:cNvPicPr>
            <a:picLocks noChangeAspect="1"/>
          </p:cNvPicPr>
          <p:nvPr/>
        </p:nvPicPr>
        <p:blipFill>
          <a:blip r:embed="rId4"/>
          <a:stretch>
            <a:fillRect/>
          </a:stretch>
        </p:blipFill>
        <p:spPr>
          <a:xfrm>
            <a:off x="4795434" y="3935141"/>
            <a:ext cx="1607902" cy="209042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FB39CB0-3F2A-642B-6657-0AE4449882B8}"/>
              </a:ext>
            </a:extLst>
          </p:cNvPr>
          <p:cNvPicPr>
            <a:picLocks noChangeAspect="1"/>
          </p:cNvPicPr>
          <p:nvPr/>
        </p:nvPicPr>
        <p:blipFill>
          <a:blip r:embed="rId5"/>
          <a:stretch>
            <a:fillRect/>
          </a:stretch>
        </p:blipFill>
        <p:spPr>
          <a:xfrm>
            <a:off x="9938828" y="3627889"/>
            <a:ext cx="1803017" cy="2417636"/>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A6B2E405-8112-AC92-EAF2-501A0351B37F}"/>
              </a:ext>
            </a:extLst>
          </p:cNvPr>
          <p:cNvPicPr>
            <a:picLocks noChangeAspect="1"/>
          </p:cNvPicPr>
          <p:nvPr/>
        </p:nvPicPr>
        <p:blipFill rotWithShape="1">
          <a:blip r:embed="rId6"/>
          <a:srcRect b="8205"/>
          <a:stretch/>
        </p:blipFill>
        <p:spPr>
          <a:xfrm>
            <a:off x="6500602" y="3393205"/>
            <a:ext cx="2024501" cy="2848718"/>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CB492AB-E693-24CC-18BC-92A20C4E9194}"/>
              </a:ext>
            </a:extLst>
          </p:cNvPr>
          <p:cNvPicPr>
            <a:picLocks noChangeAspect="1"/>
          </p:cNvPicPr>
          <p:nvPr/>
        </p:nvPicPr>
        <p:blipFill>
          <a:blip r:embed="rId7"/>
          <a:stretch>
            <a:fillRect/>
          </a:stretch>
        </p:blipFill>
        <p:spPr>
          <a:xfrm>
            <a:off x="8107600" y="3627891"/>
            <a:ext cx="1831228" cy="2417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074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7</a:t>
            </a:fld>
            <a:endParaRPr lang="en-GB"/>
          </a:p>
        </p:txBody>
      </p:sp>
      <p:sp>
        <p:nvSpPr>
          <p:cNvPr id="4" name="Title 3"/>
          <p:cNvSpPr>
            <a:spLocks noGrp="1"/>
          </p:cNvSpPr>
          <p:nvPr>
            <p:ph type="title"/>
          </p:nvPr>
        </p:nvSpPr>
        <p:spPr/>
        <p:txBody>
          <a:bodyPr/>
          <a:lstStyle/>
          <a:p>
            <a:r>
              <a:rPr lang="en-GB" dirty="0"/>
              <a:t>External Communication - Website</a:t>
            </a:r>
          </a:p>
        </p:txBody>
      </p:sp>
      <p:pic>
        <p:nvPicPr>
          <p:cNvPr id="6" name="Picture 5"/>
          <p:cNvPicPr>
            <a:picLocks noChangeAspect="1"/>
          </p:cNvPicPr>
          <p:nvPr/>
        </p:nvPicPr>
        <p:blipFill rotWithShape="1">
          <a:blip r:embed="rId2"/>
          <a:srcRect l="4022"/>
          <a:stretch/>
        </p:blipFill>
        <p:spPr>
          <a:xfrm>
            <a:off x="5892799" y="1147420"/>
            <a:ext cx="2440433" cy="2880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l="2644" r="2394"/>
          <a:stretch/>
        </p:blipFill>
        <p:spPr>
          <a:xfrm>
            <a:off x="7089775" y="1920185"/>
            <a:ext cx="2514600" cy="2880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722670" y="1153999"/>
            <a:ext cx="4720075" cy="1692771"/>
          </a:xfrm>
          <a:prstGeom prst="rect">
            <a:avLst/>
          </a:prstGeom>
          <a:noFill/>
        </p:spPr>
        <p:txBody>
          <a:bodyPr wrap="none" rtlCol="0">
            <a:spAutoFit/>
          </a:bodyPr>
          <a:lstStyle/>
          <a:p>
            <a:r>
              <a:rPr lang="en-GB" sz="2400" dirty="0"/>
              <a:t>PACRI publishes regular news about:</a:t>
            </a:r>
          </a:p>
          <a:p>
            <a:pPr marL="800100" lvl="1" indent="-342900">
              <a:buFont typeface="Arial" panose="020B0604020202020204" pitchFamily="34" charset="0"/>
              <a:buChar char="•"/>
            </a:pPr>
            <a:r>
              <a:rPr lang="en-GB" sz="2000" dirty="0"/>
              <a:t>Scientific results</a:t>
            </a:r>
          </a:p>
          <a:p>
            <a:pPr marL="800100" lvl="1" indent="-342900">
              <a:buFont typeface="Arial" panose="020B0604020202020204" pitchFamily="34" charset="0"/>
              <a:buChar char="•"/>
            </a:pPr>
            <a:r>
              <a:rPr lang="en-GB" sz="2000" dirty="0"/>
              <a:t>Events</a:t>
            </a:r>
          </a:p>
          <a:p>
            <a:pPr marL="800100" lvl="1" indent="-342900">
              <a:buFont typeface="Arial" panose="020B0604020202020204" pitchFamily="34" charset="0"/>
              <a:buChar char="•"/>
            </a:pPr>
            <a:r>
              <a:rPr lang="en-GB" sz="2000" dirty="0"/>
              <a:t>Network news</a:t>
            </a:r>
          </a:p>
          <a:p>
            <a:pPr marL="800100" lvl="1" indent="-342900">
              <a:buFont typeface="Arial" panose="020B0604020202020204" pitchFamily="34" charset="0"/>
              <a:buChar char="•"/>
            </a:pPr>
            <a:r>
              <a:rPr lang="en-GB" sz="2000" dirty="0"/>
              <a:t>Partner news</a:t>
            </a:r>
          </a:p>
        </p:txBody>
      </p:sp>
      <p:sp>
        <p:nvSpPr>
          <p:cNvPr id="12" name="TextBox 11"/>
          <p:cNvSpPr txBox="1"/>
          <p:nvPr/>
        </p:nvSpPr>
        <p:spPr>
          <a:xfrm>
            <a:off x="722670" y="4279622"/>
            <a:ext cx="7573663" cy="1754326"/>
          </a:xfrm>
          <a:prstGeom prst="rect">
            <a:avLst/>
          </a:prstGeom>
          <a:noFill/>
        </p:spPr>
        <p:txBody>
          <a:bodyPr wrap="square" rtlCol="0">
            <a:spAutoFit/>
          </a:bodyPr>
          <a:lstStyle/>
          <a:p>
            <a:endParaRPr lang="en-GB" sz="2400" b="1" dirty="0"/>
          </a:p>
          <a:p>
            <a:r>
              <a:rPr lang="en-GB" sz="2400" b="1" dirty="0"/>
              <a:t>Please send us (regularly!):</a:t>
            </a:r>
          </a:p>
          <a:p>
            <a:pPr marL="800100" lvl="1" indent="-342900">
              <a:buFont typeface="Arial" panose="020B0604020202020204" pitchFamily="34" charset="0"/>
              <a:buChar char="•"/>
            </a:pPr>
            <a:r>
              <a:rPr lang="en-GB" sz="2000" dirty="0"/>
              <a:t>R&amp;D highlights, events, prizes etc </a:t>
            </a:r>
          </a:p>
          <a:p>
            <a:pPr marL="800100" lvl="1" indent="-342900">
              <a:buFont typeface="Arial" panose="020B0604020202020204" pitchFamily="34" charset="0"/>
              <a:buChar char="•"/>
            </a:pPr>
            <a:r>
              <a:rPr lang="en-GB" sz="2000" dirty="0"/>
              <a:t>Catchy title and draft text </a:t>
            </a:r>
          </a:p>
          <a:p>
            <a:pPr marL="800100" lvl="1" indent="-342900">
              <a:buFont typeface="Arial" panose="020B0604020202020204" pitchFamily="34" charset="0"/>
              <a:buChar char="•"/>
            </a:pPr>
            <a:r>
              <a:rPr lang="en-GB" sz="2000" dirty="0"/>
              <a:t>1-2 images (with caption, credits and permissions)</a:t>
            </a:r>
          </a:p>
        </p:txBody>
      </p:sp>
      <p:sp>
        <p:nvSpPr>
          <p:cNvPr id="13" name="TextBox 12"/>
          <p:cNvSpPr txBox="1"/>
          <p:nvPr/>
        </p:nvSpPr>
        <p:spPr>
          <a:xfrm>
            <a:off x="722670" y="2869221"/>
            <a:ext cx="4342664" cy="1384995"/>
          </a:xfrm>
          <a:prstGeom prst="rect">
            <a:avLst/>
          </a:prstGeom>
          <a:noFill/>
        </p:spPr>
        <p:txBody>
          <a:bodyPr wrap="none" rtlCol="0">
            <a:spAutoFit/>
          </a:bodyPr>
          <a:lstStyle/>
          <a:p>
            <a:r>
              <a:rPr lang="en-GB" sz="2400" dirty="0"/>
              <a:t>ULIV can you help with:</a:t>
            </a:r>
          </a:p>
          <a:p>
            <a:pPr marL="800100" lvl="1" indent="-342900">
              <a:buFont typeface="Arial" panose="020B0604020202020204" pitchFamily="34" charset="0"/>
              <a:buChar char="•"/>
            </a:pPr>
            <a:r>
              <a:rPr lang="en-GB" sz="2000" dirty="0"/>
              <a:t>Drafting press release</a:t>
            </a:r>
          </a:p>
          <a:p>
            <a:pPr marL="800100" lvl="1" indent="-342900">
              <a:buFont typeface="Arial" panose="020B0604020202020204" pitchFamily="34" charset="0"/>
              <a:buChar char="•"/>
            </a:pPr>
            <a:r>
              <a:rPr lang="en-GB" sz="2000" dirty="0"/>
              <a:t>Posting on online outlets</a:t>
            </a:r>
          </a:p>
          <a:p>
            <a:pPr marL="800100" lvl="1" indent="-342900">
              <a:buFont typeface="Arial" panose="020B0604020202020204" pitchFamily="34" charset="0"/>
              <a:buChar char="•"/>
            </a:pPr>
            <a:r>
              <a:rPr lang="en-GB" sz="2000" dirty="0"/>
              <a:t>Promotion through social media</a:t>
            </a:r>
          </a:p>
        </p:txBody>
      </p:sp>
      <p:pic>
        <p:nvPicPr>
          <p:cNvPr id="14" name="Picture 13"/>
          <p:cNvPicPr>
            <a:picLocks noChangeAspect="1"/>
          </p:cNvPicPr>
          <p:nvPr/>
        </p:nvPicPr>
        <p:blipFill rotWithShape="1">
          <a:blip r:embed="rId4"/>
          <a:srcRect r="2966"/>
          <a:stretch/>
        </p:blipFill>
        <p:spPr>
          <a:xfrm>
            <a:off x="8326439" y="2587420"/>
            <a:ext cx="2481261" cy="2880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a:srcRect l="1" r="706"/>
          <a:stretch/>
        </p:blipFill>
        <p:spPr>
          <a:xfrm>
            <a:off x="9434945" y="3294043"/>
            <a:ext cx="2537980" cy="288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073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8</a:t>
            </a:fld>
            <a:endParaRPr lang="en-GB"/>
          </a:p>
        </p:txBody>
      </p:sp>
      <p:sp>
        <p:nvSpPr>
          <p:cNvPr id="4" name="Title 3"/>
          <p:cNvSpPr>
            <a:spLocks noGrp="1"/>
          </p:cNvSpPr>
          <p:nvPr>
            <p:ph type="title"/>
          </p:nvPr>
        </p:nvSpPr>
        <p:spPr/>
        <p:txBody>
          <a:bodyPr/>
          <a:lstStyle/>
          <a:p>
            <a:r>
              <a:rPr lang="en-GB" dirty="0"/>
              <a:t>Outreach and Public Engagement</a:t>
            </a:r>
          </a:p>
        </p:txBody>
      </p:sp>
      <p:pic>
        <p:nvPicPr>
          <p:cNvPr id="6" name="Picture 5" descr="A person standing next to a person holding a microphone&#10;&#10;Description automatically generated">
            <a:extLst>
              <a:ext uri="{FF2B5EF4-FFF2-40B4-BE49-F238E27FC236}">
                <a16:creationId xmlns:a16="http://schemas.microsoft.com/office/drawing/2014/main" id="{9777F0DE-F8DF-F14D-0AFF-052B6EE4E7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17762" y="4735634"/>
            <a:ext cx="2071279" cy="1440000"/>
          </a:xfrm>
          <a:prstGeom prst="rect">
            <a:avLst/>
          </a:prstGeom>
          <a:ln>
            <a:noFill/>
          </a:ln>
          <a:effectLst>
            <a:outerShdw blurRad="292100" dist="139700" dir="2700000" algn="tl" rotWithShape="0">
              <a:srgbClr val="333333">
                <a:alpha val="65000"/>
              </a:srgbClr>
            </a:outerShdw>
          </a:effectLst>
        </p:spPr>
      </p:pic>
      <p:pic>
        <p:nvPicPr>
          <p:cNvPr id="7" name="Picture 6" descr="A stage with a screen and pink curtains&#10;&#10;Description automatically generated">
            <a:extLst>
              <a:ext uri="{FF2B5EF4-FFF2-40B4-BE49-F238E27FC236}">
                <a16:creationId xmlns:a16="http://schemas.microsoft.com/office/drawing/2014/main" id="{28C0C21A-032D-D7D2-06D9-9FEED66C95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7762" y="3087455"/>
            <a:ext cx="2071280" cy="1440000"/>
          </a:xfrm>
          <a:prstGeom prst="rect">
            <a:avLst/>
          </a:prstGeom>
          <a:ln>
            <a:noFill/>
          </a:ln>
          <a:effectLst>
            <a:outerShdw blurRad="292100" dist="139700" dir="2700000" algn="tl" rotWithShape="0">
              <a:srgbClr val="333333">
                <a:alpha val="65000"/>
              </a:srgbClr>
            </a:outerShdw>
          </a:effectLst>
        </p:spPr>
      </p:pic>
      <p:pic>
        <p:nvPicPr>
          <p:cNvPr id="8" name="Picture 7" descr="A group of people standing around a string of bones&#10;&#10;Description automatically generated">
            <a:extLst>
              <a:ext uri="{FF2B5EF4-FFF2-40B4-BE49-F238E27FC236}">
                <a16:creationId xmlns:a16="http://schemas.microsoft.com/office/drawing/2014/main" id="{571B38C0-04D6-70A5-AD03-50A1522A4A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827" y="3087455"/>
            <a:ext cx="2060497" cy="1440000"/>
          </a:xfrm>
          <a:prstGeom prst="rect">
            <a:avLst/>
          </a:prstGeom>
          <a:ln>
            <a:noFill/>
          </a:ln>
          <a:effectLst>
            <a:outerShdw blurRad="292100" dist="139700" dir="2700000" algn="tl" rotWithShape="0">
              <a:srgbClr val="333333">
                <a:alpha val="65000"/>
              </a:srgbClr>
            </a:outerShdw>
          </a:effectLst>
        </p:spPr>
      </p:pic>
      <p:pic>
        <p:nvPicPr>
          <p:cNvPr id="9" name="Picture 8" descr="A person standing at a podium&#10;&#10;Description automatically generated">
            <a:extLst>
              <a:ext uri="{FF2B5EF4-FFF2-40B4-BE49-F238E27FC236}">
                <a16:creationId xmlns:a16="http://schemas.microsoft.com/office/drawing/2014/main" id="{CA798B9D-917E-9C3A-2E2C-22431A9D30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6007" y="1437948"/>
            <a:ext cx="2159520" cy="1440000"/>
          </a:xfrm>
          <a:prstGeom prst="rect">
            <a:avLst/>
          </a:prstGeom>
          <a:ln>
            <a:noFill/>
          </a:ln>
          <a:effectLst>
            <a:outerShdw blurRad="292100" dist="139700" dir="2700000" algn="tl" rotWithShape="0">
              <a:srgbClr val="333333">
                <a:alpha val="65000"/>
              </a:srgbClr>
            </a:outerShdw>
          </a:effectLst>
        </p:spPr>
      </p:pic>
      <p:pic>
        <p:nvPicPr>
          <p:cNvPr id="10" name="Picture 9" descr="A person standing next to a machine&#10;&#10;Description automatically generated">
            <a:extLst>
              <a:ext uri="{FF2B5EF4-FFF2-40B4-BE49-F238E27FC236}">
                <a16:creationId xmlns:a16="http://schemas.microsoft.com/office/drawing/2014/main" id="{82D7D8A5-7EC2-1880-1986-FC96819A98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76007" y="4736962"/>
            <a:ext cx="2160000" cy="1440000"/>
          </a:xfrm>
          <a:prstGeom prst="rect">
            <a:avLst/>
          </a:prstGeom>
          <a:ln>
            <a:noFill/>
          </a:ln>
          <a:effectLst>
            <a:outerShdw blurRad="292100" dist="139700" dir="2700000" algn="tl" rotWithShape="0">
              <a:srgbClr val="333333">
                <a:alpha val="65000"/>
              </a:srgbClr>
            </a:outerShdw>
          </a:effectLst>
        </p:spPr>
      </p:pic>
      <p:pic>
        <p:nvPicPr>
          <p:cNvPr id="12" name="Picture 11" descr="A group of people around a table&#10;&#10;Description automatically generated">
            <a:extLst>
              <a:ext uri="{FF2B5EF4-FFF2-40B4-BE49-F238E27FC236}">
                <a16:creationId xmlns:a16="http://schemas.microsoft.com/office/drawing/2014/main" id="{AF4A0473-FCC0-D5B9-7D27-1F0CBE03FF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76061" y="4735634"/>
            <a:ext cx="2055262" cy="1440000"/>
          </a:xfrm>
          <a:prstGeom prst="rect">
            <a:avLst/>
          </a:prstGeom>
          <a:ln>
            <a:noFill/>
          </a:ln>
          <a:effectLst>
            <a:outerShdw blurRad="292100" dist="139700" dir="2700000" algn="tl" rotWithShape="0">
              <a:srgbClr val="333333">
                <a:alpha val="65000"/>
              </a:srgbClr>
            </a:outerShdw>
          </a:effectLst>
        </p:spPr>
      </p:pic>
      <p:pic>
        <p:nvPicPr>
          <p:cNvPr id="13" name="Picture 12" descr="A group of people in garment&#10;&#10;Description automatically generated with low confidence">
            <a:extLst>
              <a:ext uri="{FF2B5EF4-FFF2-40B4-BE49-F238E27FC236}">
                <a16:creationId xmlns:a16="http://schemas.microsoft.com/office/drawing/2014/main" id="{E3517A68-FE14-58B7-E000-86CCDDFE22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07302" y="1437948"/>
            <a:ext cx="2081739" cy="1440000"/>
          </a:xfrm>
          <a:prstGeom prst="rect">
            <a:avLst/>
          </a:prstGeom>
          <a:ln>
            <a:noFill/>
          </a:ln>
          <a:effectLst>
            <a:outerShdw blurRad="292100" dist="139700" dir="2700000" algn="tl" rotWithShape="0">
              <a:srgbClr val="333333">
                <a:alpha val="65000"/>
              </a:srgbClr>
            </a:outerShdw>
          </a:effectLst>
        </p:spPr>
      </p:pic>
      <p:pic>
        <p:nvPicPr>
          <p:cNvPr id="15" name="Picture 2">
            <a:extLst>
              <a:ext uri="{FF2B5EF4-FFF2-40B4-BE49-F238E27FC236}">
                <a16:creationId xmlns:a16="http://schemas.microsoft.com/office/drawing/2014/main" id="{D4DF1BBD-78A5-9560-D692-DBE7AF42B4D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676581" y="3087455"/>
            <a:ext cx="215894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liverpool.ac.uk/media/livacuk/ava/images/news/Carsten-lightsaber-600x376.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470827" y="1437948"/>
            <a:ext cx="2060496" cy="144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9857" y="1437948"/>
            <a:ext cx="4582648" cy="4555093"/>
          </a:xfrm>
          <a:prstGeom prst="rect">
            <a:avLst/>
          </a:prstGeom>
        </p:spPr>
        <p:txBody>
          <a:bodyPr wrap="square">
            <a:spAutoFit/>
          </a:bodyPr>
          <a:lstStyle/>
          <a:p>
            <a:pPr>
              <a:spcAft>
                <a:spcPts val="1200"/>
              </a:spcAft>
            </a:pPr>
            <a:r>
              <a:rPr lang="en-GB" sz="2400" dirty="0"/>
              <a:t>ULIV is a recognized leader in the communication of accelerator science R&amp;D to public audiences through innovative activities, events, and media coverage:</a:t>
            </a:r>
          </a:p>
          <a:p>
            <a:pPr marL="800100" lvl="1" indent="-342900">
              <a:buFont typeface="Arial" panose="020B0604020202020204" pitchFamily="34" charset="0"/>
              <a:buChar char="•"/>
            </a:pPr>
            <a:r>
              <a:rPr lang="en-GB" sz="2000" dirty="0"/>
              <a:t>Physics of Star Wars</a:t>
            </a:r>
          </a:p>
          <a:p>
            <a:pPr marL="800100" lvl="1" indent="-342900">
              <a:buFont typeface="Arial" panose="020B0604020202020204" pitchFamily="34" charset="0"/>
              <a:buChar char="•"/>
            </a:pPr>
            <a:r>
              <a:rPr lang="en-GB" sz="2000" dirty="0"/>
              <a:t>EuPRAXIA Symposium</a:t>
            </a:r>
          </a:p>
          <a:p>
            <a:pPr marL="800100" lvl="1" indent="-342900">
              <a:buFont typeface="Arial" panose="020B0604020202020204" pitchFamily="34" charset="0"/>
              <a:buChar char="•"/>
            </a:pPr>
            <a:r>
              <a:rPr lang="en-GB" sz="2000" dirty="0"/>
              <a:t>Shining a light on particle accelerators</a:t>
            </a:r>
          </a:p>
          <a:p>
            <a:pPr marL="800100" lvl="1" indent="-342900">
              <a:buFont typeface="Arial" panose="020B0604020202020204" pitchFamily="34" charset="0"/>
              <a:buChar char="•"/>
            </a:pPr>
            <a:r>
              <a:rPr lang="en-GB" sz="2000" dirty="0"/>
              <a:t>Pint of Science</a:t>
            </a:r>
          </a:p>
          <a:p>
            <a:pPr marL="800100" lvl="1" indent="-342900">
              <a:buFont typeface="Arial" panose="020B0604020202020204" pitchFamily="34" charset="0"/>
              <a:buChar char="•"/>
            </a:pPr>
            <a:r>
              <a:rPr lang="en-GB" sz="2000" dirty="0"/>
              <a:t>Daresbury Open Week</a:t>
            </a:r>
          </a:p>
          <a:p>
            <a:pPr marL="800100" lvl="1" indent="-342900">
              <a:buFont typeface="Arial" panose="020B0604020202020204" pitchFamily="34" charset="0"/>
              <a:buChar char="•"/>
            </a:pPr>
            <a:r>
              <a:rPr lang="en-GB" sz="2000" dirty="0"/>
              <a:t>Surfatron</a:t>
            </a:r>
          </a:p>
          <a:p>
            <a:pPr marL="800100" lvl="1" indent="-342900">
              <a:buFont typeface="Arial" panose="020B0604020202020204" pitchFamily="34" charset="0"/>
              <a:buChar char="•"/>
            </a:pPr>
            <a:r>
              <a:rPr lang="en-GB" sz="2000" dirty="0"/>
              <a:t>etc. </a:t>
            </a:r>
          </a:p>
        </p:txBody>
      </p:sp>
    </p:spTree>
    <p:extLst>
      <p:ext uri="{BB962C8B-B14F-4D97-AF65-F5344CB8AC3E}">
        <p14:creationId xmlns:p14="http://schemas.microsoft.com/office/powerpoint/2010/main" val="218543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D373-C3A0-B9E9-D44A-9EF33F3F3E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77EA38-6FF0-A41F-4179-412B133C2027}"/>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4" name="Title 3">
            <a:extLst>
              <a:ext uri="{FF2B5EF4-FFF2-40B4-BE49-F238E27FC236}">
                <a16:creationId xmlns:a16="http://schemas.microsoft.com/office/drawing/2014/main" id="{9A389086-C7A7-BB72-DB92-A992824166B3}"/>
              </a:ext>
            </a:extLst>
          </p:cNvPr>
          <p:cNvSpPr>
            <a:spLocks noGrp="1"/>
          </p:cNvSpPr>
          <p:nvPr>
            <p:ph type="title"/>
          </p:nvPr>
        </p:nvSpPr>
        <p:spPr/>
        <p:txBody>
          <a:bodyPr/>
          <a:lstStyle/>
          <a:p>
            <a:r>
              <a:rPr lang="en-GB" dirty="0"/>
              <a:t>Knowledge Transfer - Contact point at ULIV</a:t>
            </a:r>
          </a:p>
        </p:txBody>
      </p:sp>
      <p:sp>
        <p:nvSpPr>
          <p:cNvPr id="9" name="Rectangle 8">
            <a:extLst>
              <a:ext uri="{FF2B5EF4-FFF2-40B4-BE49-F238E27FC236}">
                <a16:creationId xmlns:a16="http://schemas.microsoft.com/office/drawing/2014/main" id="{51A61DE5-331C-92EE-333A-63C5EFF93932}"/>
              </a:ext>
            </a:extLst>
          </p:cNvPr>
          <p:cNvSpPr/>
          <p:nvPr/>
        </p:nvSpPr>
        <p:spPr>
          <a:xfrm>
            <a:off x="2784025" y="1358285"/>
            <a:ext cx="9225643" cy="3645613"/>
          </a:xfrm>
          <a:prstGeom prst="rect">
            <a:avLst/>
          </a:prstGeom>
        </p:spPr>
        <p:txBody>
          <a:bodyPr wrap="square">
            <a:spAutoFit/>
          </a:bodyPr>
          <a:lstStyle/>
          <a:p>
            <a:r>
              <a:rPr lang="en-GB" sz="2400" b="1" dirty="0"/>
              <a:t>Dr Joseph Wolfenden</a:t>
            </a:r>
          </a:p>
          <a:p>
            <a:r>
              <a:rPr lang="en-GB" sz="2400" dirty="0"/>
              <a:t>Joseph.Wolfenden@cockcroft.ac.uk</a:t>
            </a:r>
          </a:p>
          <a:p>
            <a:r>
              <a:rPr lang="en-GB" sz="2400" dirty="0">
                <a:hlinkClick r:id="rId2"/>
              </a:rPr>
              <a:t>https://www.liverpool.ac.uk/quasar/the-quasars/joseph_wolfenden/</a:t>
            </a:r>
            <a:endParaRPr lang="en-GB" sz="2400" dirty="0"/>
          </a:p>
          <a:p>
            <a:endParaRPr lang="en-GB" sz="1200" dirty="0"/>
          </a:p>
          <a:p>
            <a:pPr marL="342900" indent="-342900">
              <a:lnSpc>
                <a:spcPct val="150000"/>
              </a:lnSpc>
              <a:buFont typeface="Arial" panose="020B0604020202020204" pitchFamily="34" charset="0"/>
              <a:buChar char="•"/>
            </a:pPr>
            <a:r>
              <a:rPr lang="en-GB" sz="2000" dirty="0"/>
              <a:t>Research focuses on the development of </a:t>
            </a:r>
            <a:r>
              <a:rPr lang="en-GB" sz="2000" dirty="0">
                <a:solidFill>
                  <a:srgbClr val="0055A5"/>
                </a:solidFill>
              </a:rPr>
              <a:t>novel beam diagnostics</a:t>
            </a:r>
          </a:p>
          <a:p>
            <a:pPr marL="342900" indent="-342900">
              <a:lnSpc>
                <a:spcPct val="150000"/>
              </a:lnSpc>
              <a:buFont typeface="Arial" panose="020B0604020202020204" pitchFamily="34" charset="0"/>
              <a:buChar char="•"/>
            </a:pPr>
            <a:r>
              <a:rPr lang="en-GB" sz="2000" dirty="0"/>
              <a:t>Experienced in collaborative research through e.g. </a:t>
            </a:r>
            <a:r>
              <a:rPr lang="en-GB" sz="2000" dirty="0">
                <a:solidFill>
                  <a:srgbClr val="0055A5"/>
                </a:solidFill>
              </a:rPr>
              <a:t>AWAKE, EuPRAXIA-DN </a:t>
            </a:r>
            <a:r>
              <a:rPr lang="en-GB" sz="2000" dirty="0"/>
              <a:t>and </a:t>
            </a:r>
            <a:r>
              <a:rPr lang="en-GB" sz="2000" dirty="0">
                <a:solidFill>
                  <a:srgbClr val="0055A5"/>
                </a:solidFill>
              </a:rPr>
              <a:t>PERLE</a:t>
            </a:r>
            <a:endParaRPr lang="en-GB" sz="2000" dirty="0"/>
          </a:p>
          <a:p>
            <a:pPr marL="342900" indent="-342900">
              <a:lnSpc>
                <a:spcPct val="150000"/>
              </a:lnSpc>
              <a:buFont typeface="Arial" panose="020B0604020202020204" pitchFamily="34" charset="0"/>
              <a:buChar char="•"/>
            </a:pPr>
            <a:r>
              <a:rPr lang="en-GB" sz="2000" dirty="0"/>
              <a:t>Experimental programmes at </a:t>
            </a:r>
            <a:r>
              <a:rPr lang="en-GB" sz="2000" dirty="0">
                <a:solidFill>
                  <a:srgbClr val="0055A5"/>
                </a:solidFill>
              </a:rPr>
              <a:t>many international facilities</a:t>
            </a:r>
          </a:p>
          <a:p>
            <a:pPr marL="342900" indent="-342900">
              <a:lnSpc>
                <a:spcPct val="150000"/>
              </a:lnSpc>
              <a:buFont typeface="Arial" panose="020B0604020202020204" pitchFamily="34" charset="0"/>
              <a:buChar char="•"/>
            </a:pPr>
            <a:r>
              <a:rPr lang="en-GB" sz="2000" dirty="0"/>
              <a:t>Director of the beam instrumentation company </a:t>
            </a:r>
            <a:r>
              <a:rPr lang="en-GB" sz="2000" dirty="0">
                <a:solidFill>
                  <a:srgbClr val="0055A5"/>
                </a:solidFill>
              </a:rPr>
              <a:t>D-Beam Ltd, UK</a:t>
            </a:r>
            <a:endParaRPr lang="en-GB" sz="2000" dirty="0"/>
          </a:p>
          <a:p>
            <a:pPr marL="342900" indent="-342900">
              <a:lnSpc>
                <a:spcPct val="150000"/>
              </a:lnSpc>
              <a:buFont typeface="Arial" panose="020B0604020202020204" pitchFamily="34" charset="0"/>
              <a:buChar char="•"/>
            </a:pPr>
            <a:r>
              <a:rPr lang="en-GB" sz="2000" dirty="0"/>
              <a:t>Lead on </a:t>
            </a:r>
            <a:r>
              <a:rPr lang="en-GB" sz="2000" dirty="0">
                <a:solidFill>
                  <a:srgbClr val="0055A5"/>
                </a:solidFill>
              </a:rPr>
              <a:t>Equality and Diversity </a:t>
            </a:r>
            <a:r>
              <a:rPr lang="en-GB" sz="2000" dirty="0"/>
              <a:t>in Liverpool's Centre for Doctoral Training </a:t>
            </a:r>
            <a:r>
              <a:rPr lang="en-GB" sz="2000" dirty="0">
                <a:solidFill>
                  <a:srgbClr val="0055A5"/>
                </a:solidFill>
              </a:rPr>
              <a:t>LIV.INNO</a:t>
            </a:r>
            <a:endParaRPr lang="en-GB" sz="2000" dirty="0"/>
          </a:p>
        </p:txBody>
      </p:sp>
      <p:pic>
        <p:nvPicPr>
          <p:cNvPr id="6" name="Picture 5" descr="A person smiling for the camera&#10;&#10;AI-generated content may be incorrect.">
            <a:extLst>
              <a:ext uri="{FF2B5EF4-FFF2-40B4-BE49-F238E27FC236}">
                <a16:creationId xmlns:a16="http://schemas.microsoft.com/office/drawing/2014/main" id="{D59497E8-3D37-1DF2-A69A-015DA54E165C}"/>
              </a:ext>
            </a:extLst>
          </p:cNvPr>
          <p:cNvPicPr>
            <a:picLocks noChangeAspect="1"/>
          </p:cNvPicPr>
          <p:nvPr/>
        </p:nvPicPr>
        <p:blipFill rotWithShape="1">
          <a:blip r:embed="rId3">
            <a:extLst>
              <a:ext uri="{28A0092B-C50C-407E-A947-70E740481C1C}">
                <a14:useLocalDpi xmlns:a14="http://schemas.microsoft.com/office/drawing/2010/main" val="0"/>
              </a:ext>
            </a:extLst>
          </a:blip>
          <a:srcRect t="4594" b="28728"/>
          <a:stretch/>
        </p:blipFill>
        <p:spPr>
          <a:xfrm>
            <a:off x="346005" y="1351543"/>
            <a:ext cx="2077457" cy="2077457"/>
          </a:xfrm>
          <a:prstGeom prst="rect">
            <a:avLst/>
          </a:prstGeom>
        </p:spPr>
      </p:pic>
      <p:pic>
        <p:nvPicPr>
          <p:cNvPr id="10" name="Picture 9" descr="A blue letters on a black background&#10;&#10;AI-generated content may be incorrect.">
            <a:extLst>
              <a:ext uri="{FF2B5EF4-FFF2-40B4-BE49-F238E27FC236}">
                <a16:creationId xmlns:a16="http://schemas.microsoft.com/office/drawing/2014/main" id="{32A7E2A2-0C5C-1823-3AE9-E806EA9DC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25" y="5509334"/>
            <a:ext cx="2106671" cy="511939"/>
          </a:xfrm>
          <a:prstGeom prst="rect">
            <a:avLst/>
          </a:prstGeom>
        </p:spPr>
      </p:pic>
      <p:pic>
        <p:nvPicPr>
          <p:cNvPr id="12" name="Picture 11" descr="A logo with a circle and a red and blue circle&#10;&#10;AI-generated content may be incorrect.">
            <a:extLst>
              <a:ext uri="{FF2B5EF4-FFF2-40B4-BE49-F238E27FC236}">
                <a16:creationId xmlns:a16="http://schemas.microsoft.com/office/drawing/2014/main" id="{5D2A920F-FC69-3E20-71DE-32979DF94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732" y="5375129"/>
            <a:ext cx="1103819" cy="780351"/>
          </a:xfrm>
          <a:prstGeom prst="rect">
            <a:avLst/>
          </a:prstGeom>
        </p:spPr>
      </p:pic>
      <p:pic>
        <p:nvPicPr>
          <p:cNvPr id="14" name="Picture 13" descr="A blue and yellow text on a black background&#10;&#10;AI-generated content may be incorrect.">
            <a:extLst>
              <a:ext uri="{FF2B5EF4-FFF2-40B4-BE49-F238E27FC236}">
                <a16:creationId xmlns:a16="http://schemas.microsoft.com/office/drawing/2014/main" id="{827289D7-6C0F-6B45-375A-AADA319367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514" y="5577300"/>
            <a:ext cx="1742871" cy="447992"/>
          </a:xfrm>
          <a:prstGeom prst="rect">
            <a:avLst/>
          </a:prstGeom>
        </p:spPr>
      </p:pic>
      <p:pic>
        <p:nvPicPr>
          <p:cNvPr id="16" name="Picture 15" descr="A logo for a company&#10;&#10;AI-generated content may be incorrect.">
            <a:extLst>
              <a:ext uri="{FF2B5EF4-FFF2-40B4-BE49-F238E27FC236}">
                <a16:creationId xmlns:a16="http://schemas.microsoft.com/office/drawing/2014/main" id="{0D1C230C-3867-0660-931B-125F8D63B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9625" y="5398235"/>
            <a:ext cx="1008984" cy="793547"/>
          </a:xfrm>
          <a:prstGeom prst="rect">
            <a:avLst/>
          </a:prstGeom>
        </p:spPr>
      </p:pic>
      <p:pic>
        <p:nvPicPr>
          <p:cNvPr id="7" name="Picture 6">
            <a:extLst>
              <a:ext uri="{FF2B5EF4-FFF2-40B4-BE49-F238E27FC236}">
                <a16:creationId xmlns:a16="http://schemas.microsoft.com/office/drawing/2014/main" id="{4CE1E341-241F-7609-D89B-5B279ABA1E40}"/>
              </a:ext>
            </a:extLst>
          </p:cNvPr>
          <p:cNvPicPr>
            <a:picLocks noChangeAspect="1"/>
          </p:cNvPicPr>
          <p:nvPr/>
        </p:nvPicPr>
        <p:blipFill>
          <a:blip r:embed="rId8"/>
          <a:stretch>
            <a:fillRect/>
          </a:stretch>
        </p:blipFill>
        <p:spPr>
          <a:xfrm>
            <a:off x="281997" y="3571003"/>
            <a:ext cx="1511378" cy="1511378"/>
          </a:xfrm>
          <a:prstGeom prst="rect">
            <a:avLst/>
          </a:prstGeom>
        </p:spPr>
      </p:pic>
    </p:spTree>
    <p:extLst>
      <p:ext uri="{BB962C8B-B14F-4D97-AF65-F5344CB8AC3E}">
        <p14:creationId xmlns:p14="http://schemas.microsoft.com/office/powerpoint/2010/main" val="131449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D60F9310ED24492F313813BE6A1EF" ma:contentTypeVersion="19" ma:contentTypeDescription="Create a new document." ma:contentTypeScope="" ma:versionID="9933d4a406f55c150030086154830983">
  <xsd:schema xmlns:xsd="http://www.w3.org/2001/XMLSchema" xmlns:xs="http://www.w3.org/2001/XMLSchema" xmlns:p="http://schemas.microsoft.com/office/2006/metadata/properties" xmlns:ns2="63e4523b-c6af-4b47-b57d-fe04d5726e1c" xmlns:ns3="08d6a4da-85ff-4400-8f13-293e8bb646af" targetNamespace="http://schemas.microsoft.com/office/2006/metadata/properties" ma:root="true" ma:fieldsID="c3e23b2ca65460c8851e7ee601c0d2fa" ns2:_="" ns3:_="">
    <xsd:import namespace="63e4523b-c6af-4b47-b57d-fe04d5726e1c"/>
    <xsd:import namespace="08d6a4da-85ff-4400-8f13-293e8bb646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Description"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4523b-c6af-4b47-b57d-fe04d5726e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763229e-a688-4044-938e-6c841b2d11f5}" ma:internalName="TaxCatchAll" ma:showField="CatchAllData" ma:web="63e4523b-c6af-4b47-b57d-fe04d5726e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d6a4da-85ff-4400-8f13-293e8bb646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escription" ma:index="18" nillable="true" ma:displayName="Description" ma:description="Description of the document" ma:format="Dropdown" ma:internalName="Description">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 xmlns="08d6a4da-85ff-4400-8f13-293e8bb646af" xsi:nil="true"/>
    <lcf76f155ced4ddcb4097134ff3c332f xmlns="08d6a4da-85ff-4400-8f13-293e8bb646af">
      <Terms xmlns="http://schemas.microsoft.com/office/infopath/2007/PartnerControls"/>
    </lcf76f155ced4ddcb4097134ff3c332f>
    <TaxCatchAll xmlns="63e4523b-c6af-4b47-b57d-fe04d5726e1c" xsi:nil="true"/>
  </documentManagement>
</p:properties>
</file>

<file path=customXml/itemProps1.xml><?xml version="1.0" encoding="utf-8"?>
<ds:datastoreItem xmlns:ds="http://schemas.openxmlformats.org/officeDocument/2006/customXml" ds:itemID="{0C3647E8-76A0-41F8-8C97-53FB897D6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4523b-c6af-4b47-b57d-fe04d5726e1c"/>
    <ds:schemaRef ds:uri="08d6a4da-85ff-4400-8f13-293e8bb64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78BCB6-E101-4AB9-9BAF-748ADFA3D438}">
  <ds:schemaRefs>
    <ds:schemaRef ds:uri="http://schemas.microsoft.com/sharepoint/v3/contenttype/forms"/>
  </ds:schemaRefs>
</ds:datastoreItem>
</file>

<file path=customXml/itemProps3.xml><?xml version="1.0" encoding="utf-8"?>
<ds:datastoreItem xmlns:ds="http://schemas.openxmlformats.org/officeDocument/2006/customXml" ds:itemID="{16EDA3F3-6AA3-4194-9C44-703F384B6E4D}">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08d6a4da-85ff-4400-8f13-293e8bb646af"/>
    <ds:schemaRef ds:uri="63e4523b-c6af-4b47-b57d-fe04d5726e1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Widescreen</PresentationFormat>
  <Paragraphs>461</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Arial Narrow</vt:lpstr>
      <vt:lpstr>Calibri</vt:lpstr>
      <vt:lpstr>Calibri Light</vt:lpstr>
      <vt:lpstr>Helvetica</vt:lpstr>
      <vt:lpstr>Lato</vt:lpstr>
      <vt:lpstr>Times New Roman</vt:lpstr>
      <vt:lpstr>Office Theme</vt:lpstr>
      <vt:lpstr>WP2 - Scientific and Industrial Exploitation</vt:lpstr>
      <vt:lpstr>WP2 – Scientific and Industrial Exploitation</vt:lpstr>
      <vt:lpstr>Communication - Contact point at ULIV</vt:lpstr>
      <vt:lpstr>Internal Communication</vt:lpstr>
      <vt:lpstr>SharePoint</vt:lpstr>
      <vt:lpstr>External Communication - Press</vt:lpstr>
      <vt:lpstr>External Communication - Website</vt:lpstr>
      <vt:lpstr>Outreach and Public Engagement</vt:lpstr>
      <vt:lpstr>Knowledge Transfer - Contact point at ULIV</vt:lpstr>
      <vt:lpstr>Exploitation of Research Outputs</vt:lpstr>
      <vt:lpstr>Example Impact Cases (1)</vt:lpstr>
      <vt:lpstr>Example Impact Cases (2)</vt:lpstr>
      <vt:lpstr>Education &amp; Training</vt:lpstr>
      <vt:lpstr>Gender Studies</vt:lpstr>
      <vt:lpstr>Deliverables &amp; Milestones</vt:lpstr>
      <vt:lpstr>Deliverables &amp; Milestones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gerardo.dauria</cp:lastModifiedBy>
  <cp:revision>99</cp:revision>
  <dcterms:created xsi:type="dcterms:W3CDTF">2018-02-09T13:41:45Z</dcterms:created>
  <dcterms:modified xsi:type="dcterms:W3CDTF">2025-03-11T09:00:26Z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0x010100491D60F9310ED24492F313813BE6A1EF</vt:lpwstr>
  </property>
</Properties>
</file>