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71.jpg" ContentType="image/pn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2"/>
  </p:notesMasterIdLst>
  <p:handoutMasterIdLst>
    <p:handoutMasterId r:id="rId43"/>
  </p:handoutMasterIdLst>
  <p:sldIdLst>
    <p:sldId id="268" r:id="rId2"/>
    <p:sldId id="4350" r:id="rId3"/>
    <p:sldId id="352" r:id="rId4"/>
    <p:sldId id="950" r:id="rId5"/>
    <p:sldId id="935" r:id="rId6"/>
    <p:sldId id="941" r:id="rId7"/>
    <p:sldId id="4356" r:id="rId8"/>
    <p:sldId id="958" r:id="rId9"/>
    <p:sldId id="959" r:id="rId10"/>
    <p:sldId id="4339" r:id="rId11"/>
    <p:sldId id="4340" r:id="rId12"/>
    <p:sldId id="4344" r:id="rId13"/>
    <p:sldId id="961" r:id="rId14"/>
    <p:sldId id="948" r:id="rId15"/>
    <p:sldId id="4345" r:id="rId16"/>
    <p:sldId id="280" r:id="rId17"/>
    <p:sldId id="952" r:id="rId18"/>
    <p:sldId id="4357" r:id="rId19"/>
    <p:sldId id="946" r:id="rId20"/>
    <p:sldId id="276" r:id="rId21"/>
    <p:sldId id="278" r:id="rId22"/>
    <p:sldId id="953" r:id="rId23"/>
    <p:sldId id="4355" r:id="rId24"/>
    <p:sldId id="940" r:id="rId25"/>
    <p:sldId id="937" r:id="rId26"/>
    <p:sldId id="4348" r:id="rId27"/>
    <p:sldId id="4353" r:id="rId28"/>
    <p:sldId id="955" r:id="rId29"/>
    <p:sldId id="956" r:id="rId30"/>
    <p:sldId id="4351" r:id="rId31"/>
    <p:sldId id="939" r:id="rId32"/>
    <p:sldId id="4352" r:id="rId33"/>
    <p:sldId id="945" r:id="rId34"/>
    <p:sldId id="4347" r:id="rId35"/>
    <p:sldId id="4354" r:id="rId36"/>
    <p:sldId id="4346" r:id="rId37"/>
    <p:sldId id="282" r:id="rId38"/>
    <p:sldId id="4338" r:id="rId39"/>
    <p:sldId id="934" r:id="rId40"/>
    <p:sldId id="434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9DD7"/>
    <a:srgbClr val="FF7F0B"/>
    <a:srgbClr val="1E77B4"/>
    <a:srgbClr val="9403B0"/>
    <a:srgbClr val="2870C0"/>
    <a:srgbClr val="C11700"/>
    <a:srgbClr val="FF7F0E"/>
    <a:srgbClr val="D35656"/>
    <a:srgbClr val="D62728"/>
    <a:srgbClr val="9467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61" autoAdjust="0"/>
    <p:restoredTop sz="85205" autoAdjust="0"/>
  </p:normalViewPr>
  <p:slideViewPr>
    <p:cSldViewPr showGuides="1">
      <p:cViewPr varScale="1">
        <p:scale>
          <a:sx n="87" d="100"/>
          <a:sy n="87" d="100"/>
        </p:scale>
        <p:origin x="200" y="632"/>
      </p:cViewPr>
      <p:guideLst>
        <p:guide orient="horz" pos="913"/>
        <p:guide pos="25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p:scale>
          <a:sx n="100" d="100"/>
          <a:sy n="100" d="100"/>
        </p:scale>
        <p:origin x="4240" y="6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75E6C4-5F43-4FF9-96D4-21B8157BE639}" type="datetimeFigureOut">
              <a:rPr lang="de-DE" smtClean="0"/>
              <a:t>25.09.25</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8B182-0F75-451D-B88B-ABD1C205B431}" type="slidenum">
              <a:rPr lang="de-DE" smtClean="0"/>
              <a:t>‹#›</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BD367-6A7A-405A-BFB1-15817186491F}" type="datetimeFigureOut">
              <a:rPr lang="de-DE" smtClean="0"/>
              <a:t>25.09.25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4131890"/>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5255-5329-45F9-87F3-A2F9FB4734DF}" type="slidenum">
              <a:rPr lang="de-DE" smtClean="0"/>
              <a:t>‹#›</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BE7B5255-5329-45F9-87F3-A2F9FB4734DF}" type="slidenum">
              <a:rPr lang="de-DE" smtClean="0"/>
              <a:t>6</a:t>
            </a:fld>
            <a:endParaRPr lang="de-DE"/>
          </a:p>
        </p:txBody>
      </p:sp>
    </p:spTree>
    <p:extLst>
      <p:ext uri="{BB962C8B-B14F-4D97-AF65-F5344CB8AC3E}">
        <p14:creationId xmlns:p14="http://schemas.microsoft.com/office/powerpoint/2010/main" val="897864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TEEHG is in a sense similar to the scheme reported in this paper, where the authors were considering EEHG to the hard-x-rays</a:t>
            </a:r>
          </a:p>
          <a:p>
            <a:r>
              <a:rPr lang="en-DE" dirty="0"/>
              <a:t>But we consider instead very small echo numbers</a:t>
            </a:r>
          </a:p>
          <a:p>
            <a:r>
              <a:rPr lang="en-DE" dirty="0"/>
              <a:t>In out case, we saw that the main degradation effect is the finite size of the seed laser</a:t>
            </a:r>
          </a:p>
        </p:txBody>
      </p:sp>
      <p:sp>
        <p:nvSpPr>
          <p:cNvPr id="4" name="Slide Number Placeholder 3"/>
          <p:cNvSpPr>
            <a:spLocks noGrp="1"/>
          </p:cNvSpPr>
          <p:nvPr>
            <p:ph type="sldNum" sz="quarter" idx="5"/>
          </p:nvPr>
        </p:nvSpPr>
        <p:spPr/>
        <p:txBody>
          <a:bodyPr/>
          <a:lstStyle/>
          <a:p>
            <a:fld id="{BE7B5255-5329-45F9-87F3-A2F9FB4734DF}" type="slidenum">
              <a:rPr lang="de-DE" smtClean="0"/>
              <a:t>17</a:t>
            </a:fld>
            <a:endParaRPr lang="de-DE"/>
          </a:p>
        </p:txBody>
      </p:sp>
    </p:spTree>
    <p:extLst>
      <p:ext uri="{BB962C8B-B14F-4D97-AF65-F5344CB8AC3E}">
        <p14:creationId xmlns:p14="http://schemas.microsoft.com/office/powerpoint/2010/main" val="3576763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7B01B-E40E-9106-B5BE-E5DCAE420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F23A1-78CF-99F3-851F-CBEC62F51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90677-1862-A669-04B6-28E8EE84D96F}"/>
              </a:ext>
            </a:extLst>
          </p:cNvPr>
          <p:cNvSpPr>
            <a:spLocks noGrp="1"/>
          </p:cNvSpPr>
          <p:nvPr>
            <p:ph type="body" idx="1"/>
          </p:nvPr>
        </p:nvSpPr>
        <p:spPr/>
        <p:txBody>
          <a:bodyPr/>
          <a:lstStyle/>
          <a:p>
            <a:r>
              <a:rPr lang="en-DE" dirty="0"/>
              <a:t>A somewhat simplified similar to the one shown could be then considered to amplify instead small signals</a:t>
            </a:r>
          </a:p>
          <a:p>
            <a:endParaRPr lang="en-DE" dirty="0"/>
          </a:p>
          <a:p>
            <a:r>
              <a:rPr lang="en-DE" dirty="0"/>
              <a:t>Like the harmonics in gas</a:t>
            </a:r>
          </a:p>
        </p:txBody>
      </p:sp>
      <p:sp>
        <p:nvSpPr>
          <p:cNvPr id="4" name="Slide Number Placeholder 3">
            <a:extLst>
              <a:ext uri="{FF2B5EF4-FFF2-40B4-BE49-F238E27FC236}">
                <a16:creationId xmlns:a16="http://schemas.microsoft.com/office/drawing/2014/main" id="{417B6F8D-9A7F-4021-81BC-A404D2808704}"/>
              </a:ext>
            </a:extLst>
          </p:cNvPr>
          <p:cNvSpPr>
            <a:spLocks noGrp="1"/>
          </p:cNvSpPr>
          <p:nvPr>
            <p:ph type="sldNum" sz="quarter" idx="5"/>
          </p:nvPr>
        </p:nvSpPr>
        <p:spPr/>
        <p:txBody>
          <a:bodyPr/>
          <a:lstStyle/>
          <a:p>
            <a:fld id="{BE7B5255-5329-45F9-87F3-A2F9FB4734DF}" type="slidenum">
              <a:rPr lang="de-DE" smtClean="0"/>
              <a:t>18</a:t>
            </a:fld>
            <a:endParaRPr lang="de-DE"/>
          </a:p>
        </p:txBody>
      </p:sp>
    </p:spTree>
    <p:extLst>
      <p:ext uri="{BB962C8B-B14F-4D97-AF65-F5344CB8AC3E}">
        <p14:creationId xmlns:p14="http://schemas.microsoft.com/office/powerpoint/2010/main" val="1493271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BE7B5255-5329-45F9-87F3-A2F9FB4734DF}" type="slidenum">
              <a:rPr lang="de-DE" smtClean="0"/>
              <a:t>19</a:t>
            </a:fld>
            <a:endParaRPr lang="de-DE"/>
          </a:p>
        </p:txBody>
      </p:sp>
    </p:spTree>
    <p:extLst>
      <p:ext uri="{BB962C8B-B14F-4D97-AF65-F5344CB8AC3E}">
        <p14:creationId xmlns:p14="http://schemas.microsoft.com/office/powerpoint/2010/main" val="270404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BE7B5255-5329-45F9-87F3-A2F9FB4734DF}" type="slidenum">
              <a:rPr lang="de-DE" smtClean="0"/>
              <a:t>20</a:t>
            </a:fld>
            <a:endParaRPr lang="de-DE"/>
          </a:p>
        </p:txBody>
      </p:sp>
    </p:spTree>
    <p:extLst>
      <p:ext uri="{BB962C8B-B14F-4D97-AF65-F5344CB8AC3E}">
        <p14:creationId xmlns:p14="http://schemas.microsoft.com/office/powerpoint/2010/main" val="1498753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Shift of the source position</a:t>
            </a:r>
          </a:p>
          <a:p>
            <a:r>
              <a:rPr lang="en-DE" dirty="0"/>
              <a:t>Superradiant cascades</a:t>
            </a:r>
          </a:p>
        </p:txBody>
      </p:sp>
      <p:sp>
        <p:nvSpPr>
          <p:cNvPr id="4" name="Slide Number Placeholder 3"/>
          <p:cNvSpPr>
            <a:spLocks noGrp="1"/>
          </p:cNvSpPr>
          <p:nvPr>
            <p:ph type="sldNum" sz="quarter" idx="5"/>
          </p:nvPr>
        </p:nvSpPr>
        <p:spPr/>
        <p:txBody>
          <a:bodyPr/>
          <a:lstStyle/>
          <a:p>
            <a:fld id="{BE7B5255-5329-45F9-87F3-A2F9FB4734DF}" type="slidenum">
              <a:rPr lang="de-DE" smtClean="0"/>
              <a:t>28</a:t>
            </a:fld>
            <a:endParaRPr lang="de-DE"/>
          </a:p>
        </p:txBody>
      </p:sp>
    </p:spTree>
    <p:extLst>
      <p:ext uri="{BB962C8B-B14F-4D97-AF65-F5344CB8AC3E}">
        <p14:creationId xmlns:p14="http://schemas.microsoft.com/office/powerpoint/2010/main" val="630950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And finally chicanes can enable cascaded schemes</a:t>
            </a:r>
          </a:p>
        </p:txBody>
      </p:sp>
      <p:sp>
        <p:nvSpPr>
          <p:cNvPr id="4" name="Slide Number Placeholder 3"/>
          <p:cNvSpPr>
            <a:spLocks noGrp="1"/>
          </p:cNvSpPr>
          <p:nvPr>
            <p:ph type="sldNum" sz="quarter" idx="5"/>
          </p:nvPr>
        </p:nvSpPr>
        <p:spPr/>
        <p:txBody>
          <a:bodyPr/>
          <a:lstStyle/>
          <a:p>
            <a:fld id="{BE7B5255-5329-45F9-87F3-A2F9FB4734DF}" type="slidenum">
              <a:rPr lang="de-DE" smtClean="0"/>
              <a:t>29</a:t>
            </a:fld>
            <a:endParaRPr lang="de-DE"/>
          </a:p>
        </p:txBody>
      </p:sp>
    </p:spTree>
    <p:extLst>
      <p:ext uri="{BB962C8B-B14F-4D97-AF65-F5344CB8AC3E}">
        <p14:creationId xmlns:p14="http://schemas.microsoft.com/office/powerpoint/2010/main" val="396945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I explored what could be the TEEHG  performance for the parameters of FERMI FEL-2 upgrade, taken from the CDR</a:t>
            </a:r>
          </a:p>
          <a:p>
            <a:r>
              <a:rPr lang="en-DE" dirty="0"/>
              <a:t>W</a:t>
            </a:r>
            <a:r>
              <a:rPr lang="en-GB" dirty="0" err="1"/>
              <a:t>i</a:t>
            </a:r>
            <a:r>
              <a:rPr lang="en-DE" dirty="0"/>
              <a:t>th a mock-up setup, to generate 2 nm radiation in upconversion</a:t>
            </a:r>
          </a:p>
          <a:p>
            <a:r>
              <a:rPr lang="en-DE" dirty="0"/>
              <a:t>Bunching spectrum shown for 1 nm too</a:t>
            </a:r>
          </a:p>
        </p:txBody>
      </p:sp>
      <p:sp>
        <p:nvSpPr>
          <p:cNvPr id="4" name="Slide Number Placeholder 3"/>
          <p:cNvSpPr>
            <a:spLocks noGrp="1"/>
          </p:cNvSpPr>
          <p:nvPr>
            <p:ph type="sldNum" sz="quarter" idx="5"/>
          </p:nvPr>
        </p:nvSpPr>
        <p:spPr/>
        <p:txBody>
          <a:bodyPr/>
          <a:lstStyle/>
          <a:p>
            <a:fld id="{BE7B5255-5329-45F9-87F3-A2F9FB4734DF}" type="slidenum">
              <a:rPr lang="de-DE" smtClean="0"/>
              <a:t>31</a:t>
            </a:fld>
            <a:endParaRPr lang="de-DE"/>
          </a:p>
        </p:txBody>
      </p:sp>
    </p:spTree>
    <p:extLst>
      <p:ext uri="{BB962C8B-B14F-4D97-AF65-F5344CB8AC3E}">
        <p14:creationId xmlns:p14="http://schemas.microsoft.com/office/powerpoint/2010/main" val="4183524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Finally, let’s step back and consider seeding with harmonics in Gas.</a:t>
            </a:r>
          </a:p>
          <a:p>
            <a:r>
              <a:rPr lang="en-DE" dirty="0"/>
              <a:t>This has been demonstrated at long wavelengths, around 160 nm in direct seeding</a:t>
            </a:r>
          </a:p>
          <a:p>
            <a:r>
              <a:rPr lang="en-DE" dirty="0"/>
              <a:t>And at FLASH in CHG mode at 38 and 19 nm</a:t>
            </a:r>
          </a:p>
          <a:p>
            <a:r>
              <a:rPr lang="en-DE" dirty="0"/>
              <a:t>The performance were limited by the amount of power at the harmonics, as this needed to be larger than the energy spread of the electrons (A~1)</a:t>
            </a:r>
          </a:p>
        </p:txBody>
      </p:sp>
      <p:sp>
        <p:nvSpPr>
          <p:cNvPr id="4" name="Slide Number Placeholder 3"/>
          <p:cNvSpPr>
            <a:spLocks noGrp="1"/>
          </p:cNvSpPr>
          <p:nvPr>
            <p:ph type="sldNum" sz="quarter" idx="5"/>
          </p:nvPr>
        </p:nvSpPr>
        <p:spPr/>
        <p:txBody>
          <a:bodyPr/>
          <a:lstStyle/>
          <a:p>
            <a:fld id="{BE7B5255-5329-45F9-87F3-A2F9FB4734DF}" type="slidenum">
              <a:rPr lang="de-DE" smtClean="0"/>
              <a:t>33</a:t>
            </a:fld>
            <a:endParaRPr lang="de-DE"/>
          </a:p>
        </p:txBody>
      </p:sp>
    </p:spTree>
    <p:extLst>
      <p:ext uri="{BB962C8B-B14F-4D97-AF65-F5344CB8AC3E}">
        <p14:creationId xmlns:p14="http://schemas.microsoft.com/office/powerpoint/2010/main" val="42885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A somewhat simplified similar to the one shown could be then considered to amplify instead small signals</a:t>
            </a:r>
          </a:p>
          <a:p>
            <a:endParaRPr lang="en-DE" dirty="0"/>
          </a:p>
          <a:p>
            <a:r>
              <a:rPr lang="en-DE" dirty="0"/>
              <a:t>Like the harmonics in gas</a:t>
            </a:r>
          </a:p>
        </p:txBody>
      </p:sp>
      <p:sp>
        <p:nvSpPr>
          <p:cNvPr id="4" name="Slide Number Placeholder 3"/>
          <p:cNvSpPr>
            <a:spLocks noGrp="1"/>
          </p:cNvSpPr>
          <p:nvPr>
            <p:ph type="sldNum" sz="quarter" idx="5"/>
          </p:nvPr>
        </p:nvSpPr>
        <p:spPr/>
        <p:txBody>
          <a:bodyPr/>
          <a:lstStyle/>
          <a:p>
            <a:fld id="{BE7B5255-5329-45F9-87F3-A2F9FB4734DF}" type="slidenum">
              <a:rPr lang="de-DE" smtClean="0"/>
              <a:t>34</a:t>
            </a:fld>
            <a:endParaRPr lang="de-DE"/>
          </a:p>
        </p:txBody>
      </p:sp>
    </p:spTree>
    <p:extLst>
      <p:ext uri="{BB962C8B-B14F-4D97-AF65-F5344CB8AC3E}">
        <p14:creationId xmlns:p14="http://schemas.microsoft.com/office/powerpoint/2010/main" val="2464230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The high extraction efficiency could provide energy extraction up to %-level of the beam power</a:t>
            </a:r>
          </a:p>
        </p:txBody>
      </p:sp>
      <p:sp>
        <p:nvSpPr>
          <p:cNvPr id="4" name="Slide Number Placeholder 3"/>
          <p:cNvSpPr>
            <a:spLocks noGrp="1"/>
          </p:cNvSpPr>
          <p:nvPr>
            <p:ph type="sldNum" sz="quarter" idx="5"/>
          </p:nvPr>
        </p:nvSpPr>
        <p:spPr/>
        <p:txBody>
          <a:bodyPr/>
          <a:lstStyle/>
          <a:p>
            <a:fld id="{BE7B5255-5329-45F9-87F3-A2F9FB4734DF}" type="slidenum">
              <a:rPr lang="de-DE" smtClean="0"/>
              <a:t>36</a:t>
            </a:fld>
            <a:endParaRPr lang="de-DE"/>
          </a:p>
        </p:txBody>
      </p:sp>
    </p:spTree>
    <p:extLst>
      <p:ext uri="{BB962C8B-B14F-4D97-AF65-F5344CB8AC3E}">
        <p14:creationId xmlns:p14="http://schemas.microsoft.com/office/powerpoint/2010/main" val="66385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7146A-529F-6181-38AC-F9C5F648B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CE0A9-AAEB-D41C-37C0-FE548E8DA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FF6AA-0B8F-8CB9-D0F1-B409429BE1D5}"/>
              </a:ext>
            </a:extLst>
          </p:cNvPr>
          <p:cNvSpPr>
            <a:spLocks noGrp="1"/>
          </p:cNvSpPr>
          <p:nvPr>
            <p:ph type="body" idx="1"/>
          </p:nvPr>
        </p:nvSpPr>
        <p:spPr/>
        <p:txBody>
          <a:bodyPr/>
          <a:lstStyle/>
          <a:p>
            <a:r>
              <a:rPr lang="en-DE" dirty="0"/>
              <a:t>TEEHG is in a sense similar to the scheme reported in this paper, where the authors were considering EEHG to the hard-x-rays</a:t>
            </a:r>
          </a:p>
          <a:p>
            <a:r>
              <a:rPr lang="en-DE" dirty="0"/>
              <a:t>But we consider instead very small echo numbers</a:t>
            </a:r>
          </a:p>
          <a:p>
            <a:r>
              <a:rPr lang="en-DE" dirty="0"/>
              <a:t>In out case, we saw that the main degradation effect is the finite size of the seed laser</a:t>
            </a:r>
          </a:p>
        </p:txBody>
      </p:sp>
      <p:sp>
        <p:nvSpPr>
          <p:cNvPr id="4" name="Slide Number Placeholder 3">
            <a:extLst>
              <a:ext uri="{FF2B5EF4-FFF2-40B4-BE49-F238E27FC236}">
                <a16:creationId xmlns:a16="http://schemas.microsoft.com/office/drawing/2014/main" id="{C6E8EAB6-25F3-4DE6-3959-12BFD13A5582}"/>
              </a:ext>
            </a:extLst>
          </p:cNvPr>
          <p:cNvSpPr>
            <a:spLocks noGrp="1"/>
          </p:cNvSpPr>
          <p:nvPr>
            <p:ph type="sldNum" sz="quarter" idx="5"/>
          </p:nvPr>
        </p:nvSpPr>
        <p:spPr/>
        <p:txBody>
          <a:bodyPr/>
          <a:lstStyle/>
          <a:p>
            <a:fld id="{BE7B5255-5329-45F9-87F3-A2F9FB4734DF}" type="slidenum">
              <a:rPr lang="de-DE" smtClean="0"/>
              <a:t>7</a:t>
            </a:fld>
            <a:endParaRPr lang="de-DE"/>
          </a:p>
        </p:txBody>
      </p:sp>
    </p:spTree>
    <p:extLst>
      <p:ext uri="{BB962C8B-B14F-4D97-AF65-F5344CB8AC3E}">
        <p14:creationId xmlns:p14="http://schemas.microsoft.com/office/powerpoint/2010/main" val="3336474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D26F8-A7BC-9FD9-CC76-D3F810336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A9D69-9EA0-10AB-23F1-13BDE9BA30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545A40-7FC0-3F06-5740-13D8CFCC3B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EFF0F4-A0EE-92BA-042B-2F4587C1131B}"/>
              </a:ext>
            </a:extLst>
          </p:cNvPr>
          <p:cNvSpPr>
            <a:spLocks noGrp="1"/>
          </p:cNvSpPr>
          <p:nvPr>
            <p:ph type="sldNum" sz="quarter" idx="10"/>
          </p:nvPr>
        </p:nvSpPr>
        <p:spPr/>
        <p:txBody>
          <a:bodyPr/>
          <a:lstStyle/>
          <a:p>
            <a:fld id="{BE7B5255-5329-45F9-87F3-A2F9FB4734DF}" type="slidenum">
              <a:rPr lang="de-DE" smtClean="0"/>
              <a:t>38</a:t>
            </a:fld>
            <a:endParaRPr lang="de-DE" dirty="0"/>
          </a:p>
        </p:txBody>
      </p:sp>
    </p:spTree>
    <p:extLst>
      <p:ext uri="{BB962C8B-B14F-4D97-AF65-F5344CB8AC3E}">
        <p14:creationId xmlns:p14="http://schemas.microsoft.com/office/powerpoint/2010/main" val="2307530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sz="1200"/>
              <a:t>E = 1350 MeV</a:t>
            </a:r>
          </a:p>
          <a:p>
            <a:r>
              <a:rPr lang="en-CH" sz="1200"/>
              <a:t>I = 2 kA</a:t>
            </a:r>
          </a:p>
          <a:p>
            <a:r>
              <a:rPr lang="en-CH" sz="1200"/>
              <a:t>Espread = 600 keV (150 keV@500 A)</a:t>
            </a:r>
          </a:p>
          <a:p>
            <a:r>
              <a:rPr lang="en-US" sz="1200" dirty="0"/>
              <a:t>Av. B</a:t>
            </a:r>
            <a:r>
              <a:rPr lang="en-CH" sz="1200"/>
              <a:t>eam size</a:t>
            </a:r>
            <a:r>
              <a:rPr lang="en-US" sz="1200" dirty="0"/>
              <a:t> </a:t>
            </a:r>
            <a:r>
              <a:rPr lang="en-CH" sz="1200"/>
              <a:t>= 50 um</a:t>
            </a:r>
          </a:p>
          <a:p>
            <a:r>
              <a:rPr lang="en-CH" sz="1200"/>
              <a:t>Norm. Emittance = 0.6 mm mrad</a:t>
            </a:r>
          </a:p>
          <a:p>
            <a:r>
              <a:rPr lang="en-CH" sz="1200"/>
              <a:t>Average beta function = 10 m</a:t>
            </a:r>
          </a:p>
        </p:txBody>
      </p:sp>
      <p:sp>
        <p:nvSpPr>
          <p:cNvPr id="4" name="Slide Number Placeholder 3"/>
          <p:cNvSpPr>
            <a:spLocks noGrp="1"/>
          </p:cNvSpPr>
          <p:nvPr>
            <p:ph type="sldNum" sz="quarter" idx="10"/>
          </p:nvPr>
        </p:nvSpPr>
        <p:spPr/>
        <p:txBody>
          <a:bodyPr/>
          <a:lstStyle/>
          <a:p>
            <a:fld id="{BE7B5255-5329-45F9-87F3-A2F9FB4734DF}" type="slidenum">
              <a:rPr lang="de-DE" smtClean="0"/>
              <a:t>39</a:t>
            </a:fld>
            <a:endParaRPr lang="de-DE"/>
          </a:p>
        </p:txBody>
      </p:sp>
    </p:spTree>
    <p:extLst>
      <p:ext uri="{BB962C8B-B14F-4D97-AF65-F5344CB8AC3E}">
        <p14:creationId xmlns:p14="http://schemas.microsoft.com/office/powerpoint/2010/main" val="822957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AFAC3-ACB0-FB0E-2F1E-35C2E0D63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15B50-0063-AC12-4256-0E3DA6D9C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5D993-DE9E-BB17-EA3C-758D83EE6DC4}"/>
              </a:ext>
            </a:extLst>
          </p:cNvPr>
          <p:cNvSpPr>
            <a:spLocks noGrp="1"/>
          </p:cNvSpPr>
          <p:nvPr>
            <p:ph type="body" idx="1"/>
          </p:nvPr>
        </p:nvSpPr>
        <p:spPr/>
        <p:txBody>
          <a:bodyPr/>
          <a:lstStyle/>
          <a:p>
            <a:r>
              <a:rPr lang="en-DE" dirty="0"/>
              <a:t>Maybe a clever design, similar to what presented yesterday by Shaukat, where an undulator could be quickly swapped into a chicane</a:t>
            </a:r>
          </a:p>
        </p:txBody>
      </p:sp>
      <p:sp>
        <p:nvSpPr>
          <p:cNvPr id="4" name="Slide Number Placeholder 3">
            <a:extLst>
              <a:ext uri="{FF2B5EF4-FFF2-40B4-BE49-F238E27FC236}">
                <a16:creationId xmlns:a16="http://schemas.microsoft.com/office/drawing/2014/main" id="{17916782-EA1E-9B87-355E-99C8A87C6637}"/>
              </a:ext>
            </a:extLst>
          </p:cNvPr>
          <p:cNvSpPr>
            <a:spLocks noGrp="1"/>
          </p:cNvSpPr>
          <p:nvPr>
            <p:ph type="sldNum" sz="quarter" idx="5"/>
          </p:nvPr>
        </p:nvSpPr>
        <p:spPr/>
        <p:txBody>
          <a:bodyPr/>
          <a:lstStyle/>
          <a:p>
            <a:fld id="{BE7B5255-5329-45F9-87F3-A2F9FB4734DF}" type="slidenum">
              <a:rPr lang="de-DE" smtClean="0"/>
              <a:t>40</a:t>
            </a:fld>
            <a:endParaRPr lang="de-DE"/>
          </a:p>
        </p:txBody>
      </p:sp>
    </p:spTree>
    <p:extLst>
      <p:ext uri="{BB962C8B-B14F-4D97-AF65-F5344CB8AC3E}">
        <p14:creationId xmlns:p14="http://schemas.microsoft.com/office/powerpoint/2010/main" val="122070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Now let’s together follow the journey through the setup shown above of two electron beam slices with length of one seed laser wavelength, located towards the tail and towards the head of the bunch</a:t>
            </a:r>
          </a:p>
          <a:p>
            <a:r>
              <a:rPr lang="en-DE" dirty="0"/>
              <a:t>Shown is the longitudinal phase space (E, phase)</a:t>
            </a:r>
          </a:p>
        </p:txBody>
      </p:sp>
      <p:sp>
        <p:nvSpPr>
          <p:cNvPr id="4" name="Slide Number Placeholder 3"/>
          <p:cNvSpPr>
            <a:spLocks noGrp="1"/>
          </p:cNvSpPr>
          <p:nvPr>
            <p:ph type="sldNum" sz="quarter" idx="5"/>
          </p:nvPr>
        </p:nvSpPr>
        <p:spPr/>
        <p:txBody>
          <a:bodyPr/>
          <a:lstStyle/>
          <a:p>
            <a:fld id="{BE7B5255-5329-45F9-87F3-A2F9FB4734DF}" type="slidenum">
              <a:rPr lang="de-DE" smtClean="0"/>
              <a:t>8</a:t>
            </a:fld>
            <a:endParaRPr lang="de-DE"/>
          </a:p>
        </p:txBody>
      </p:sp>
    </p:spTree>
    <p:extLst>
      <p:ext uri="{BB962C8B-B14F-4D97-AF65-F5344CB8AC3E}">
        <p14:creationId xmlns:p14="http://schemas.microsoft.com/office/powerpoint/2010/main" val="160151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After ECHO-2 appears:</a:t>
            </a:r>
          </a:p>
          <a:p>
            <a:r>
              <a:rPr lang="en-DE" dirty="0"/>
              <a:t>And what better achronim? Twice EEHG: TEEHG!</a:t>
            </a:r>
          </a:p>
        </p:txBody>
      </p:sp>
      <p:sp>
        <p:nvSpPr>
          <p:cNvPr id="4" name="Slide Number Placeholder 3"/>
          <p:cNvSpPr>
            <a:spLocks noGrp="1"/>
          </p:cNvSpPr>
          <p:nvPr>
            <p:ph type="sldNum" sz="quarter" idx="5"/>
          </p:nvPr>
        </p:nvSpPr>
        <p:spPr/>
        <p:txBody>
          <a:bodyPr/>
          <a:lstStyle/>
          <a:p>
            <a:fld id="{BE7B5255-5329-45F9-87F3-A2F9FB4734DF}" type="slidenum">
              <a:rPr lang="de-DE" smtClean="0"/>
              <a:t>9</a:t>
            </a:fld>
            <a:endParaRPr lang="de-DE"/>
          </a:p>
        </p:txBody>
      </p:sp>
    </p:spTree>
    <p:extLst>
      <p:ext uri="{BB962C8B-B14F-4D97-AF65-F5344CB8AC3E}">
        <p14:creationId xmlns:p14="http://schemas.microsoft.com/office/powerpoint/2010/main" val="3955178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Now we have two bunching equations to be optimized.</a:t>
            </a:r>
          </a:p>
          <a:p>
            <a:r>
              <a:rPr lang="en-DE" dirty="0"/>
              <a:t>We fix the final wavelength to 4 nm and here are the possible solutions to achieve that</a:t>
            </a:r>
          </a:p>
        </p:txBody>
      </p:sp>
      <p:sp>
        <p:nvSpPr>
          <p:cNvPr id="4" name="Slide Number Placeholder 3"/>
          <p:cNvSpPr>
            <a:spLocks noGrp="1"/>
          </p:cNvSpPr>
          <p:nvPr>
            <p:ph type="sldNum" sz="quarter" idx="5"/>
          </p:nvPr>
        </p:nvSpPr>
        <p:spPr/>
        <p:txBody>
          <a:bodyPr/>
          <a:lstStyle/>
          <a:p>
            <a:fld id="{BE7B5255-5329-45F9-87F3-A2F9FB4734DF}" type="slidenum">
              <a:rPr lang="de-DE" smtClean="0"/>
              <a:t>10</a:t>
            </a:fld>
            <a:endParaRPr lang="de-DE"/>
          </a:p>
        </p:txBody>
      </p:sp>
    </p:spTree>
    <p:extLst>
      <p:ext uri="{BB962C8B-B14F-4D97-AF65-F5344CB8AC3E}">
        <p14:creationId xmlns:p14="http://schemas.microsoft.com/office/powerpoint/2010/main" val="425565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The two ECHOs are very different:</a:t>
            </a:r>
          </a:p>
          <a:p>
            <a:r>
              <a:rPr lang="en-GB" dirty="0"/>
              <a:t>E</a:t>
            </a:r>
            <a:r>
              <a:rPr lang="en-DE" dirty="0"/>
              <a:t>nergy spread</a:t>
            </a:r>
          </a:p>
          <a:p>
            <a:r>
              <a:rPr lang="en-DE" dirty="0"/>
              <a:t>Entrance bunching</a:t>
            </a:r>
          </a:p>
          <a:p>
            <a:r>
              <a:rPr lang="en-DE" dirty="0"/>
              <a:t>Modulation amplitude</a:t>
            </a:r>
          </a:p>
        </p:txBody>
      </p:sp>
      <p:sp>
        <p:nvSpPr>
          <p:cNvPr id="4" name="Slide Number Placeholder 3"/>
          <p:cNvSpPr>
            <a:spLocks noGrp="1"/>
          </p:cNvSpPr>
          <p:nvPr>
            <p:ph type="sldNum" sz="quarter" idx="5"/>
          </p:nvPr>
        </p:nvSpPr>
        <p:spPr/>
        <p:txBody>
          <a:bodyPr/>
          <a:lstStyle/>
          <a:p>
            <a:fld id="{BE7B5255-5329-45F9-87F3-A2F9FB4734DF}" type="slidenum">
              <a:rPr lang="de-DE" smtClean="0"/>
              <a:t>12</a:t>
            </a:fld>
            <a:endParaRPr lang="de-DE"/>
          </a:p>
        </p:txBody>
      </p:sp>
    </p:spTree>
    <p:extLst>
      <p:ext uri="{BB962C8B-B14F-4D97-AF65-F5344CB8AC3E}">
        <p14:creationId xmlns:p14="http://schemas.microsoft.com/office/powerpoint/2010/main" val="2904875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And the simple explanation on why m = 1 is more efficient </a:t>
            </a:r>
            <a:r>
              <a:rPr lang="en-DE"/>
              <a:t>than m = 2</a:t>
            </a:r>
            <a:endParaRPr lang="en-DE" dirty="0"/>
          </a:p>
        </p:txBody>
      </p:sp>
      <p:sp>
        <p:nvSpPr>
          <p:cNvPr id="4" name="Slide Number Placeholder 3"/>
          <p:cNvSpPr>
            <a:spLocks noGrp="1"/>
          </p:cNvSpPr>
          <p:nvPr>
            <p:ph type="sldNum" sz="quarter" idx="5"/>
          </p:nvPr>
        </p:nvSpPr>
        <p:spPr/>
        <p:txBody>
          <a:bodyPr/>
          <a:lstStyle/>
          <a:p>
            <a:fld id="{BE7B5255-5329-45F9-87F3-A2F9FB4734DF}" type="slidenum">
              <a:rPr lang="de-DE" smtClean="0"/>
              <a:t>13</a:t>
            </a:fld>
            <a:endParaRPr lang="de-DE"/>
          </a:p>
        </p:txBody>
      </p:sp>
    </p:spTree>
    <p:extLst>
      <p:ext uri="{BB962C8B-B14F-4D97-AF65-F5344CB8AC3E}">
        <p14:creationId xmlns:p14="http://schemas.microsoft.com/office/powerpoint/2010/main" val="99552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Let’s focus now on the comparison between the model and time independent Genesis simulations</a:t>
            </a:r>
          </a:p>
          <a:p>
            <a:r>
              <a:rPr lang="en-DE" dirty="0"/>
              <a:t>Same number of undulators as source, but different source position (and attenuation to always have A3 = 0.1)</a:t>
            </a:r>
          </a:p>
        </p:txBody>
      </p:sp>
      <p:sp>
        <p:nvSpPr>
          <p:cNvPr id="4" name="Slide Number Placeholder 3"/>
          <p:cNvSpPr>
            <a:spLocks noGrp="1"/>
          </p:cNvSpPr>
          <p:nvPr>
            <p:ph type="sldNum" sz="quarter" idx="5"/>
          </p:nvPr>
        </p:nvSpPr>
        <p:spPr/>
        <p:txBody>
          <a:bodyPr/>
          <a:lstStyle/>
          <a:p>
            <a:fld id="{BE7B5255-5329-45F9-87F3-A2F9FB4734DF}" type="slidenum">
              <a:rPr lang="de-DE" smtClean="0"/>
              <a:t>14</a:t>
            </a:fld>
            <a:endParaRPr lang="de-DE"/>
          </a:p>
        </p:txBody>
      </p:sp>
    </p:spTree>
    <p:extLst>
      <p:ext uri="{BB962C8B-B14F-4D97-AF65-F5344CB8AC3E}">
        <p14:creationId xmlns:p14="http://schemas.microsoft.com/office/powerpoint/2010/main" val="446561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Full fledged time dependent Genesis simulations at 4 nm</a:t>
            </a:r>
          </a:p>
        </p:txBody>
      </p:sp>
      <p:sp>
        <p:nvSpPr>
          <p:cNvPr id="4" name="Slide Number Placeholder 3"/>
          <p:cNvSpPr>
            <a:spLocks noGrp="1"/>
          </p:cNvSpPr>
          <p:nvPr>
            <p:ph type="sldNum" sz="quarter" idx="5"/>
          </p:nvPr>
        </p:nvSpPr>
        <p:spPr/>
        <p:txBody>
          <a:bodyPr/>
          <a:lstStyle/>
          <a:p>
            <a:fld id="{BE7B5255-5329-45F9-87F3-A2F9FB4734DF}" type="slidenum">
              <a:rPr lang="de-DE" smtClean="0"/>
              <a:t>15</a:t>
            </a:fld>
            <a:endParaRPr lang="de-DE"/>
          </a:p>
        </p:txBody>
      </p:sp>
    </p:spTree>
    <p:extLst>
      <p:ext uri="{BB962C8B-B14F-4D97-AF65-F5344CB8AC3E}">
        <p14:creationId xmlns:p14="http://schemas.microsoft.com/office/powerpoint/2010/main" val="1683563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en-GB" noProof="0"/>
              <a:t>Click to edit Master title style</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en-GB" noProof="0"/>
              <a:t>Click to edit Master text styles</a:t>
            </a:r>
          </a:p>
        </p:txBody>
      </p:sp>
      <p:pic>
        <p:nvPicPr>
          <p:cNvPr id="8" name="Grafik 7" descr="Logo Helmholtz">
            <a:extLst>
              <a:ext uri="{FF2B5EF4-FFF2-40B4-BE49-F238E27FC236}">
                <a16:creationId xmlns:a16="http://schemas.microsoft.com/office/drawing/2014/main" id="{68086B43-9215-4588-8439-4D7C07453A0C}"/>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287" y="6258632"/>
            <a:ext cx="1188244" cy="161813"/>
          </a:xfrm>
          <a:prstGeom prst="rect">
            <a:avLst/>
          </a:prstGeom>
        </p:spPr>
      </p:pic>
      <p:pic>
        <p:nvPicPr>
          <p:cNvPr id="9" name="Grafik 8" descr="Logo DES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5310" y="5585299"/>
            <a:ext cx="899498" cy="900000"/>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GB" noProof="0"/>
              <a:t>Click to 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GB" noProof="0"/>
              <a:t>Click to edit Master text styles</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5" name="Footer Placeholder 4"/>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144746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GB" noProof="0"/>
              <a:t>Click to 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GB" noProof="0"/>
              <a:t>Click to edit Master text styles</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5" name="Footer Placeholder 4"/>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91681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Textplatzhalter 6"/>
          <p:cNvSpPr>
            <a:spLocks noGrp="1"/>
          </p:cNvSpPr>
          <p:nvPr>
            <p:ph type="body" sz="quarter" idx="15"/>
          </p:nvPr>
        </p:nvSpPr>
        <p:spPr>
          <a:xfrm>
            <a:off x="407989" y="1406427"/>
            <a:ext cx="3708400" cy="2454374"/>
          </a:xfrm>
        </p:spPr>
        <p:txBody>
          <a:bodyPr/>
          <a:lstStyle/>
          <a:p>
            <a:pPr lvl="0"/>
            <a:r>
              <a:rPr lang="en-GB" noProof="0"/>
              <a:t>Click to edit Master text styles</a:t>
            </a:r>
          </a:p>
        </p:txBody>
      </p:sp>
      <p:sp>
        <p:nvSpPr>
          <p:cNvPr id="9" name="Textplatzhalter 6"/>
          <p:cNvSpPr>
            <a:spLocks noGrp="1"/>
          </p:cNvSpPr>
          <p:nvPr>
            <p:ph type="body" sz="quarter" idx="16"/>
          </p:nvPr>
        </p:nvSpPr>
        <p:spPr>
          <a:xfrm>
            <a:off x="407989" y="3963533"/>
            <a:ext cx="3708400" cy="2454374"/>
          </a:xfrm>
        </p:spPr>
        <p:txBody>
          <a:bodyPr/>
          <a:lstStyle/>
          <a:p>
            <a:pPr lvl="0"/>
            <a:r>
              <a:rPr lang="en-GB" noProof="0"/>
              <a:t>Click to edit Master text styles</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en-GB" noProof="0"/>
              <a:t>Click icon to add picture</a:t>
            </a:r>
            <a:endParaRPr lang="en-US" noProof="0" dirty="0"/>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5" name="Footer Placeholder 4"/>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75302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5" name="Footer Placeholder 4"/>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3896943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5" name="Footer Placeholder 4"/>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367535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5" name="Footer Placeholder 4"/>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7414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4" name="Footer Placeholder 3"/>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347229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3759894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pPr>
            <a:r>
              <a:rPr lang="de-DE" dirty="0"/>
              <a:t>Deutsches Elektronen-</a:t>
            </a:r>
          </a:p>
          <a:p>
            <a:pPr>
              <a:lnSpc>
                <a:spcPct val="120000"/>
              </a:lnSpc>
              <a:tabLst/>
            </a:pPr>
            <a:r>
              <a:rPr lang="de-DE" dirty="0"/>
              <a:t>Synchrotron DESY</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en-GB"/>
              <a:t>Click to edit Master text styles</a:t>
            </a:r>
          </a:p>
        </p:txBody>
      </p:sp>
    </p:spTree>
    <p:extLst>
      <p:ext uri="{BB962C8B-B14F-4D97-AF65-F5344CB8AC3E}">
        <p14:creationId xmlns:p14="http://schemas.microsoft.com/office/powerpoint/2010/main" val="325307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en-GB" noProof="0"/>
              <a:t>Click icon to add picture</a:t>
            </a:r>
            <a:endParaRPr lang="en-US" noProof="0"/>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en-GB" noProof="0"/>
              <a:t>Click to edit Master title style</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en-GB" noProof="0"/>
              <a:t>Click to edit Master text styles</a:t>
            </a:r>
          </a:p>
        </p:txBody>
      </p:sp>
      <p:pic>
        <p:nvPicPr>
          <p:cNvPr id="10" name="Grafik 9" descr="Logo DESY">
            <a:extLst>
              <a:ext uri="{FF2B5EF4-FFF2-40B4-BE49-F238E27FC236}">
                <a16:creationId xmlns:a16="http://schemas.microsoft.com/office/drawing/2014/main" id="{338F9ECC-B605-4D88-9A7C-3D46425084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5310" y="5585299"/>
            <a:ext cx="899498" cy="900000"/>
          </a:xfrm>
          <a:prstGeom prst="rect">
            <a:avLst/>
          </a:prstGeom>
        </p:spPr>
      </p:pic>
      <p:pic>
        <p:nvPicPr>
          <p:cNvPr id="11" name="Grafik 10" descr="Logo Helmholtz">
            <a:extLst>
              <a:ext uri="{FF2B5EF4-FFF2-40B4-BE49-F238E27FC236}">
                <a16:creationId xmlns:a16="http://schemas.microsoft.com/office/drawing/2014/main" id="{E1F0CB03-64D6-4EAD-B501-8CD3255D9F9B}"/>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287" y="6258632"/>
            <a:ext cx="1188244" cy="161813"/>
          </a:xfrm>
          <a:prstGeom prst="rect">
            <a:avLst/>
          </a:prstGeom>
        </p:spPr>
      </p:pic>
    </p:spTree>
    <p:extLst>
      <p:ext uri="{BB962C8B-B14F-4D97-AF65-F5344CB8AC3E}">
        <p14:creationId xmlns:p14="http://schemas.microsoft.com/office/powerpoint/2010/main" val="86085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en-GB" noProof="0"/>
              <a:t>Click to edit Master title style</a:t>
            </a:r>
            <a:endParaRPr lang="en-US" noProof="0" dirty="0"/>
          </a:p>
        </p:txBody>
      </p:sp>
    </p:spTree>
    <p:extLst>
      <p:ext uri="{BB962C8B-B14F-4D97-AF65-F5344CB8AC3E}">
        <p14:creationId xmlns:p14="http://schemas.microsoft.com/office/powerpoint/2010/main" val="145757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en-GB" noProof="0"/>
              <a:t>Click to edit Master title style</a:t>
            </a:r>
            <a:endParaRPr lang="en-US" noProof="0" dirty="0"/>
          </a:p>
        </p:txBody>
      </p:sp>
    </p:spTree>
    <p:extLst>
      <p:ext uri="{BB962C8B-B14F-4D97-AF65-F5344CB8AC3E}">
        <p14:creationId xmlns:p14="http://schemas.microsoft.com/office/powerpoint/2010/main" val="262023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3" name="Content Placeholder 2"/>
          <p:cNvSpPr>
            <a:spLocks noGrp="1"/>
          </p:cNvSpPr>
          <p:nvPr>
            <p:ph idx="1"/>
          </p:nvPr>
        </p:nvSpPr>
        <p:spPr/>
        <p:txBody>
          <a:bodyPr/>
          <a:lstStyle/>
          <a:p>
            <a:pPr lvl="0"/>
            <a:r>
              <a:rPr lang="en-GB" noProof="0"/>
              <a:t>Click to edit Master text styles</a:t>
            </a:r>
          </a:p>
        </p:txBody>
      </p:sp>
      <p:sp>
        <p:nvSpPr>
          <p:cNvPr id="5" name="Footer Placeholder 4"/>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173340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3" name="Content Placeholder 2"/>
          <p:cNvSpPr>
            <a:spLocks noGrp="1"/>
          </p:cNvSpPr>
          <p:nvPr>
            <p:ph idx="1"/>
          </p:nvPr>
        </p:nvSpPr>
        <p:spPr>
          <a:xfrm>
            <a:off x="407988" y="1406427"/>
            <a:ext cx="5616575" cy="5010249"/>
          </a:xfrm>
        </p:spPr>
        <p:txBody>
          <a:bodyPr/>
          <a:lstStyle/>
          <a:p>
            <a:pPr lvl="0"/>
            <a:r>
              <a:rPr lang="en-GB" noProof="0"/>
              <a:t>Click to edit Master text styles</a:t>
            </a:r>
          </a:p>
        </p:txBody>
      </p:sp>
      <p:sp>
        <p:nvSpPr>
          <p:cNvPr id="6" name="Content Placeholder 2"/>
          <p:cNvSpPr>
            <a:spLocks noGrp="1"/>
          </p:cNvSpPr>
          <p:nvPr>
            <p:ph idx="14"/>
          </p:nvPr>
        </p:nvSpPr>
        <p:spPr>
          <a:xfrm>
            <a:off x="6167439" y="1406427"/>
            <a:ext cx="5616574" cy="5010249"/>
          </a:xfrm>
        </p:spPr>
        <p:txBody>
          <a:bodyPr/>
          <a:lstStyle/>
          <a:p>
            <a:pPr lvl="0"/>
            <a:r>
              <a:rPr lang="en-GB" noProof="0"/>
              <a:t>Click to edit Master text styles</a:t>
            </a:r>
          </a:p>
        </p:txBody>
      </p:sp>
      <p:sp>
        <p:nvSpPr>
          <p:cNvPr id="5" name="Footer Placeholder 4"/>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354871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3" name="Content Placeholder 2"/>
          <p:cNvSpPr>
            <a:spLocks noGrp="1"/>
          </p:cNvSpPr>
          <p:nvPr>
            <p:ph idx="1"/>
          </p:nvPr>
        </p:nvSpPr>
        <p:spPr>
          <a:xfrm>
            <a:off x="407989" y="1406427"/>
            <a:ext cx="3708400" cy="5010249"/>
          </a:xfrm>
        </p:spPr>
        <p:txBody>
          <a:bodyPr/>
          <a:lstStyle/>
          <a:p>
            <a:pPr lvl="0"/>
            <a:r>
              <a:rPr lang="en-GB" noProof="0"/>
              <a:t>Click to edit Master text styles</a:t>
            </a:r>
          </a:p>
        </p:txBody>
      </p:sp>
      <p:sp>
        <p:nvSpPr>
          <p:cNvPr id="6" name="Content Placeholder 2"/>
          <p:cNvSpPr>
            <a:spLocks noGrp="1"/>
          </p:cNvSpPr>
          <p:nvPr>
            <p:ph idx="14"/>
          </p:nvPr>
        </p:nvSpPr>
        <p:spPr>
          <a:xfrm>
            <a:off x="4259263" y="1406427"/>
            <a:ext cx="3673475" cy="5010249"/>
          </a:xfrm>
        </p:spPr>
        <p:txBody>
          <a:bodyPr/>
          <a:lstStyle/>
          <a:p>
            <a:pPr lvl="0"/>
            <a:r>
              <a:rPr lang="en-GB" noProof="0"/>
              <a:t>Click to edit Master text styles</a:t>
            </a:r>
          </a:p>
        </p:txBody>
      </p:sp>
      <p:sp>
        <p:nvSpPr>
          <p:cNvPr id="7" name="Content Placeholder 2"/>
          <p:cNvSpPr>
            <a:spLocks noGrp="1"/>
          </p:cNvSpPr>
          <p:nvPr>
            <p:ph idx="15"/>
          </p:nvPr>
        </p:nvSpPr>
        <p:spPr>
          <a:xfrm>
            <a:off x="8075612" y="1406427"/>
            <a:ext cx="3708399" cy="5010249"/>
          </a:xfrm>
        </p:spPr>
        <p:txBody>
          <a:bodyPr/>
          <a:lstStyle/>
          <a:p>
            <a:pPr lvl="0"/>
            <a:r>
              <a:rPr lang="en-GB" noProof="0"/>
              <a:t>Click to edit Master text styles</a:t>
            </a:r>
          </a:p>
        </p:txBody>
      </p:sp>
      <p:sp>
        <p:nvSpPr>
          <p:cNvPr id="5" name="Footer Placeholder 4"/>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383480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GB" noProof="0"/>
              <a:t>Click to 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GB" noProof="0"/>
              <a:t>Click to edit Master text styles</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en-GB" noProof="0"/>
              <a:t>Click icon to add picture</a:t>
            </a:r>
            <a:endParaRPr lang="en-US" noProof="0"/>
          </a:p>
        </p:txBody>
      </p:sp>
      <p:sp>
        <p:nvSpPr>
          <p:cNvPr id="5" name="Footer Placeholder 4"/>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4711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GB" noProof="0"/>
              <a:t>Click to 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GB" noProof="0"/>
              <a:t>Click to edit Master text styles</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5" name="Footer Placeholder 4"/>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2858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4" name="Textfeld 3">
            <a:extLst>
              <a:ext uri="{FF2B5EF4-FFF2-40B4-BE49-F238E27FC236}">
                <a16:creationId xmlns:a16="http://schemas.microsoft.com/office/drawing/2014/main" id="{A2648930-2178-4877-B88B-682D2D03C299}"/>
              </a:ext>
            </a:extLst>
          </p:cNvPr>
          <p:cNvSpPr txBox="1"/>
          <p:nvPr userDrawn="1"/>
        </p:nvSpPr>
        <p:spPr>
          <a:xfrm>
            <a:off x="403112" y="6580800"/>
            <a:ext cx="436304" cy="186841"/>
          </a:xfrm>
          <a:prstGeom prst="rect">
            <a:avLst/>
          </a:prstGeom>
        </p:spPr>
        <p:txBody>
          <a:bodyPr vert="horz" lIns="0" tIns="0" rIns="0" bIns="0" rtlCol="0" anchor="t" anchorCtr="0">
            <a:noAutofit/>
          </a:bodyPr>
          <a:lstStyle>
            <a:defPPr>
              <a:defRPr lang="en-US"/>
            </a:defPPr>
            <a:lvl1pPr>
              <a:defRPr sz="1000"/>
            </a:lvl1pPr>
          </a:lstStyle>
          <a:p>
            <a:pPr lvl="0"/>
            <a:r>
              <a:rPr lang="de-DE" b="1" dirty="0">
                <a:solidFill>
                  <a:schemeClr val="accent1"/>
                </a:solidFill>
              </a:rPr>
              <a:t>DESY</a:t>
            </a:r>
            <a:r>
              <a:rPr lang="de-DE" b="1" dirty="0">
                <a:solidFill>
                  <a:schemeClr val="accent2"/>
                </a:solidFill>
              </a:rPr>
              <a:t>.</a:t>
            </a:r>
          </a:p>
        </p:txBody>
      </p:sp>
      <p:sp>
        <p:nvSpPr>
          <p:cNvPr id="5" name="Footer Placeholder 4"/>
          <p:cNvSpPr>
            <a:spLocks noGrp="1"/>
          </p:cNvSpPr>
          <p:nvPr>
            <p:ph type="ftr" sz="quarter" idx="3"/>
          </p:nvPr>
        </p:nvSpPr>
        <p:spPr>
          <a:xfrm>
            <a:off x="839416" y="6580800"/>
            <a:ext cx="9901099"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a:t>| FoE Topical Workshop 2025 | Eugenio Ferrari | 25.09.2025</a:t>
            </a:r>
            <a:endParaRPr lang="en-US" dirty="0"/>
          </a:p>
        </p:txBody>
      </p:sp>
      <p:sp>
        <p:nvSpPr>
          <p:cNvPr id="14" name="Textfeld 13"/>
          <p:cNvSpPr txBox="1"/>
          <p:nvPr userDrawn="1"/>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a:t>
            </a:fld>
            <a:endParaRPr lang="en-US" sz="1000" b="1" noProof="0" dirty="0"/>
          </a:p>
        </p:txBody>
      </p:sp>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80" r:id="rId4"/>
    <p:sldLayoutId id="2147483662" r:id="rId5"/>
    <p:sldLayoutId id="2147483668" r:id="rId6"/>
    <p:sldLayoutId id="2147483673" r:id="rId7"/>
    <p:sldLayoutId id="2147483670" r:id="rId8"/>
    <p:sldLayoutId id="2147483678" r:id="rId9"/>
    <p:sldLayoutId id="2147483674" r:id="rId10"/>
    <p:sldLayoutId id="2147483679" r:id="rId11"/>
    <p:sldLayoutId id="2147483675" r:id="rId12"/>
    <p:sldLayoutId id="2147483669" r:id="rId13"/>
    <p:sldLayoutId id="2147483676" r:id="rId14"/>
    <p:sldLayoutId id="2147483677" r:id="rId15"/>
    <p:sldLayoutId id="2147483666" r:id="rId16"/>
    <p:sldLayoutId id="2147483667" r:id="rId17"/>
    <p:sldLayoutId id="2147483681" r:id="rId18"/>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userDrawn="1">
          <p15:clr>
            <a:srgbClr val="F26B43"/>
          </p15:clr>
        </p15:guide>
        <p15:guide id="2" pos="3885" userDrawn="1">
          <p15:clr>
            <a:srgbClr val="F26B43"/>
          </p15:clr>
        </p15:guide>
        <p15:guide id="3" pos="3795" userDrawn="1">
          <p15:clr>
            <a:srgbClr val="F26B43"/>
          </p15:clr>
        </p15:guide>
        <p15:guide id="4" pos="7423" userDrawn="1">
          <p15:clr>
            <a:srgbClr val="F26B43"/>
          </p15:clr>
        </p15:guide>
        <p15:guide id="5" pos="257"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guide id="9" pos="2593" userDrawn="1">
          <p15:clr>
            <a:srgbClr val="F26B43"/>
          </p15:clr>
        </p15:guide>
        <p15:guide id="10" pos="2683" userDrawn="1">
          <p15:clr>
            <a:srgbClr val="F26B43"/>
          </p15:clr>
        </p15:guide>
        <p15:guide id="11" pos="4997" userDrawn="1">
          <p15:clr>
            <a:srgbClr val="F26B43"/>
          </p15:clr>
        </p15:guide>
        <p15:guide id="12" pos="50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3.em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31.png"/><Relationship Id="rId4" Type="http://schemas.openxmlformats.org/officeDocument/2006/relationships/image" Target="../media/image59.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image" Target="../media/image71.jpg"/></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1.jp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6.jp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4.emf"/><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4"/>
          </p:nvPr>
        </p:nvPicPr>
        <p:blipFill>
          <a:blip r:embed="rId2">
            <a:alphaModFix amt="60000"/>
            <a:extLst>
              <a:ext uri="{28A0092B-C50C-407E-A947-70E740481C1C}">
                <a14:useLocalDpi xmlns:a14="http://schemas.microsoft.com/office/drawing/2010/main"/>
              </a:ext>
            </a:extLst>
          </a:blip>
          <a:srcRect/>
          <a:stretch/>
        </p:blipFill>
        <p:spPr>
          <a:xfrm>
            <a:off x="2" y="1"/>
            <a:ext cx="12191997" cy="3429001"/>
          </a:xfrm>
        </p:spPr>
      </p:pic>
      <p:sp>
        <p:nvSpPr>
          <p:cNvPr id="2" name="Titel 1"/>
          <p:cNvSpPr>
            <a:spLocks noGrp="1"/>
          </p:cNvSpPr>
          <p:nvPr>
            <p:ph type="ctrTitle"/>
          </p:nvPr>
        </p:nvSpPr>
        <p:spPr/>
        <p:txBody>
          <a:bodyPr>
            <a:noAutofit/>
          </a:bodyPr>
          <a:lstStyle/>
          <a:p>
            <a:r>
              <a:rPr lang="en-US" sz="5000" dirty="0"/>
              <a:t>Twin Echo-Enabled Harmonic Generation for Enhanced Coherent Bunching at Short Wavelength</a:t>
            </a:r>
          </a:p>
        </p:txBody>
      </p:sp>
      <p:sp>
        <p:nvSpPr>
          <p:cNvPr id="4" name="Textplatzhalter 3"/>
          <p:cNvSpPr>
            <a:spLocks noGrp="1"/>
          </p:cNvSpPr>
          <p:nvPr>
            <p:ph type="body" sz="quarter" idx="10"/>
          </p:nvPr>
        </p:nvSpPr>
        <p:spPr>
          <a:xfrm>
            <a:off x="414396" y="3664732"/>
            <a:ext cx="11369548" cy="1132420"/>
          </a:xfrm>
        </p:spPr>
        <p:txBody>
          <a:bodyPr/>
          <a:lstStyle/>
          <a:p>
            <a:r>
              <a:rPr lang="en-US" sz="2000" dirty="0"/>
              <a:t>Eugenio Ferrari</a:t>
            </a:r>
          </a:p>
          <a:p>
            <a:r>
              <a:rPr lang="en-US" sz="2000" dirty="0"/>
              <a:t>25.09.2025</a:t>
            </a:r>
          </a:p>
        </p:txBody>
      </p:sp>
      <p:pic>
        <p:nvPicPr>
          <p:cNvPr id="5" name="Picture 4" descr="A blue sign with white text&#10;&#10;AI-generated content may be incorrect.">
            <a:extLst>
              <a:ext uri="{FF2B5EF4-FFF2-40B4-BE49-F238E27FC236}">
                <a16:creationId xmlns:a16="http://schemas.microsoft.com/office/drawing/2014/main" id="{7DBE71E7-AD8E-02A4-0FC5-354644A0F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0" y="4293096"/>
            <a:ext cx="6502400" cy="2362200"/>
          </a:xfrm>
          <a:prstGeom prst="rect">
            <a:avLst/>
          </a:prstGeom>
        </p:spPr>
      </p:pic>
    </p:spTree>
    <p:extLst>
      <p:ext uri="{BB962C8B-B14F-4D97-AF65-F5344CB8AC3E}">
        <p14:creationId xmlns:p14="http://schemas.microsoft.com/office/powerpoint/2010/main" val="862967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63DF-1E5C-4905-A46C-2F4B5EB65602}"/>
              </a:ext>
            </a:extLst>
          </p:cNvPr>
          <p:cNvSpPr>
            <a:spLocks noGrp="1"/>
          </p:cNvSpPr>
          <p:nvPr>
            <p:ph type="title"/>
          </p:nvPr>
        </p:nvSpPr>
        <p:spPr/>
        <p:txBody>
          <a:bodyPr/>
          <a:lstStyle/>
          <a:p>
            <a:r>
              <a:rPr lang="en-DE" dirty="0"/>
              <a:t>Two cascaded ECHO stages</a:t>
            </a:r>
          </a:p>
        </p:txBody>
      </p:sp>
      <p:sp>
        <p:nvSpPr>
          <p:cNvPr id="5" name="Footer Placeholder 4">
            <a:extLst>
              <a:ext uri="{FF2B5EF4-FFF2-40B4-BE49-F238E27FC236}">
                <a16:creationId xmlns:a16="http://schemas.microsoft.com/office/drawing/2014/main" id="{83FC3E0F-F463-4132-4BC0-115950B9CD11}"/>
              </a:ext>
            </a:extLst>
          </p:cNvPr>
          <p:cNvSpPr>
            <a:spLocks noGrp="1"/>
          </p:cNvSpPr>
          <p:nvPr>
            <p:ph type="ftr" sz="quarter" idx="11"/>
          </p:nvPr>
        </p:nvSpPr>
        <p:spPr/>
        <p:txBody>
          <a:bodyPr/>
          <a:lstStyle/>
          <a:p>
            <a:r>
              <a:rPr lang="en-US" noProof="0"/>
              <a:t>| FoE Topical Workshop 2025 | Eugenio Ferrari | 25.09.2025</a:t>
            </a:r>
            <a:endParaRPr lang="en-US" noProof="0" dirty="0"/>
          </a:p>
        </p:txBody>
      </p:sp>
      <p:sp>
        <p:nvSpPr>
          <p:cNvPr id="95" name="Text Placeholder 90">
            <a:extLst>
              <a:ext uri="{FF2B5EF4-FFF2-40B4-BE49-F238E27FC236}">
                <a16:creationId xmlns:a16="http://schemas.microsoft.com/office/drawing/2014/main" id="{86292972-1DA7-94DA-E73A-EBD299614C7F}"/>
              </a:ext>
            </a:extLst>
          </p:cNvPr>
          <p:cNvSpPr>
            <a:spLocks noGrp="1"/>
          </p:cNvSpPr>
          <p:nvPr>
            <p:ph type="body" sz="quarter" idx="13"/>
          </p:nvPr>
        </p:nvSpPr>
        <p:spPr>
          <a:xfrm>
            <a:off x="407987" y="764704"/>
            <a:ext cx="11376025" cy="379252"/>
          </a:xfrm>
        </p:spPr>
        <p:txBody>
          <a:bodyPr/>
          <a:lstStyle/>
          <a:p>
            <a:r>
              <a:rPr lang="en-DE" dirty="0"/>
              <a:t>Bunching maps, </a:t>
            </a:r>
            <a:r>
              <a:rPr lang="en-DE" u="sng" dirty="0"/>
              <a:t>harmonic up-conversion</a:t>
            </a:r>
            <a:r>
              <a:rPr lang="en-DE" dirty="0"/>
              <a:t> (i.e., shorter wavelengths)</a:t>
            </a:r>
            <a:endParaRPr lang="en-DE" u="sng" dirty="0"/>
          </a:p>
        </p:txBody>
      </p:sp>
      <p:pic>
        <p:nvPicPr>
          <p:cNvPr id="9" name="Picture 8" descr="A screen shot of a computer screen&#10;&#10;Description automatically generated">
            <a:extLst>
              <a:ext uri="{FF2B5EF4-FFF2-40B4-BE49-F238E27FC236}">
                <a16:creationId xmlns:a16="http://schemas.microsoft.com/office/drawing/2014/main" id="{6480FED9-9F8F-6234-E2E5-8E9A39513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99" y="1038791"/>
            <a:ext cx="7772400" cy="1238081"/>
          </a:xfrm>
          <a:prstGeom prst="rect">
            <a:avLst/>
          </a:prstGeom>
        </p:spPr>
      </p:pic>
      <p:pic>
        <p:nvPicPr>
          <p:cNvPr id="10" name="Picture 9" descr="A black text with a white background&#10;&#10;Description automatically generated">
            <a:extLst>
              <a:ext uri="{FF2B5EF4-FFF2-40B4-BE49-F238E27FC236}">
                <a16:creationId xmlns:a16="http://schemas.microsoft.com/office/drawing/2014/main" id="{8F1BB351-2DE9-1F08-7F2E-99E6465A264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45036" y="188640"/>
            <a:ext cx="4278463" cy="540000"/>
          </a:xfrm>
          <a:prstGeom prst="rect">
            <a:avLst/>
          </a:prstGeom>
          <a:ln>
            <a:solidFill>
              <a:srgbClr val="FF0000"/>
            </a:solidFill>
          </a:ln>
        </p:spPr>
      </p:pic>
      <p:grpSp>
        <p:nvGrpSpPr>
          <p:cNvPr id="108" name="Group 107">
            <a:extLst>
              <a:ext uri="{FF2B5EF4-FFF2-40B4-BE49-F238E27FC236}">
                <a16:creationId xmlns:a16="http://schemas.microsoft.com/office/drawing/2014/main" id="{B2FAC83C-9E87-C6F6-95A0-ABE6B31556BD}"/>
              </a:ext>
            </a:extLst>
          </p:cNvPr>
          <p:cNvGrpSpPr/>
          <p:nvPr/>
        </p:nvGrpSpPr>
        <p:grpSpPr>
          <a:xfrm>
            <a:off x="780317" y="2159849"/>
            <a:ext cx="4498346" cy="4288403"/>
            <a:chOff x="483227" y="2200299"/>
            <a:chExt cx="4498346" cy="4288403"/>
          </a:xfrm>
        </p:grpSpPr>
        <p:pic>
          <p:nvPicPr>
            <p:cNvPr id="109" name="Picture 108">
              <a:extLst>
                <a:ext uri="{FF2B5EF4-FFF2-40B4-BE49-F238E27FC236}">
                  <a16:creationId xmlns:a16="http://schemas.microsoft.com/office/drawing/2014/main" id="{23D90459-86E4-95E1-D1C6-AB5C355D02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2400" y="2888702"/>
              <a:ext cx="3600000" cy="3600000"/>
            </a:xfrm>
            <a:prstGeom prst="rect">
              <a:avLst/>
            </a:prstGeom>
            <a:ln w="38100">
              <a:solidFill>
                <a:srgbClr val="C00000">
                  <a:alpha val="70000"/>
                </a:srgbClr>
              </a:solidFill>
              <a:prstDash val="sysDot"/>
            </a:ln>
          </p:spPr>
        </p:pic>
        <p:sp>
          <p:nvSpPr>
            <p:cNvPr id="110" name="TextBox 109">
              <a:extLst>
                <a:ext uri="{FF2B5EF4-FFF2-40B4-BE49-F238E27FC236}">
                  <a16:creationId xmlns:a16="http://schemas.microsoft.com/office/drawing/2014/main" id="{D193BC9C-46F9-B844-66C2-E47744513D25}"/>
                </a:ext>
              </a:extLst>
            </p:cNvPr>
            <p:cNvSpPr txBox="1"/>
            <p:nvPr/>
          </p:nvSpPr>
          <p:spPr>
            <a:xfrm>
              <a:off x="483227" y="2200299"/>
              <a:ext cx="4498346" cy="646331"/>
            </a:xfrm>
            <a:prstGeom prst="rect">
              <a:avLst/>
            </a:prstGeom>
            <a:noFill/>
          </p:spPr>
          <p:txBody>
            <a:bodyPr wrap="none" rtlCol="0">
              <a:spAutoFit/>
            </a:bodyPr>
            <a:lstStyle/>
            <a:p>
              <a:pPr algn="ctr"/>
              <a:r>
                <a:rPr lang="en-DE" b="1" dirty="0">
                  <a:solidFill>
                    <a:srgbClr val="C11700"/>
                  </a:solidFill>
                </a:rPr>
                <a:t>ECHO-1 (</a:t>
              </a:r>
              <a:r>
                <a:rPr lang="el-GR" b="1" dirty="0">
                  <a:solidFill>
                    <a:srgbClr val="C11700"/>
                  </a:solidFill>
                </a:rPr>
                <a:t>λ</a:t>
              </a:r>
              <a:r>
                <a:rPr lang="en-GB" b="1" baseline="-25000" dirty="0">
                  <a:solidFill>
                    <a:srgbClr val="C11700"/>
                  </a:solidFill>
                </a:rPr>
                <a:t>FEL</a:t>
              </a:r>
              <a:r>
                <a:rPr lang="en-GB" b="1" dirty="0">
                  <a:solidFill>
                    <a:srgbClr val="C11700"/>
                  </a:solidFill>
                </a:rPr>
                <a:t> = 7.89 nm)</a:t>
              </a:r>
              <a:endParaRPr lang="en-DE" b="1" dirty="0">
                <a:solidFill>
                  <a:srgbClr val="C11700"/>
                </a:solidFill>
              </a:endParaRPr>
            </a:p>
            <a:p>
              <a:pPr algn="ctr"/>
              <a:r>
                <a:rPr lang="en-DE" dirty="0"/>
                <a:t>a</a:t>
              </a:r>
              <a:r>
                <a:rPr lang="en-DE" baseline="-25000" dirty="0"/>
                <a:t>E1</a:t>
              </a:r>
              <a:r>
                <a:rPr lang="en-DE" dirty="0"/>
                <a:t> = 38 (n = -1, m = 39, </a:t>
              </a:r>
              <a:r>
                <a:rPr lang="el-GR" dirty="0"/>
                <a:t>λ</a:t>
              </a:r>
              <a:r>
                <a:rPr lang="en-US" baseline="-25000" dirty="0"/>
                <a:t>1</a:t>
              </a:r>
              <a:r>
                <a:rPr lang="en-US" dirty="0"/>
                <a:t> =</a:t>
              </a:r>
              <a:r>
                <a:rPr lang="el-GR" dirty="0"/>
                <a:t> λ</a:t>
              </a:r>
              <a:r>
                <a:rPr lang="en-US" baseline="-25000" dirty="0"/>
                <a:t>2</a:t>
              </a:r>
              <a:r>
                <a:rPr lang="en-US" dirty="0"/>
                <a:t> = 300 nm)</a:t>
              </a:r>
              <a:endParaRPr lang="en-DE" b="1" dirty="0">
                <a:solidFill>
                  <a:srgbClr val="C11700"/>
                </a:solidFill>
              </a:endParaRPr>
            </a:p>
          </p:txBody>
        </p:sp>
      </p:grpSp>
      <p:grpSp>
        <p:nvGrpSpPr>
          <p:cNvPr id="111" name="Group 110">
            <a:extLst>
              <a:ext uri="{FF2B5EF4-FFF2-40B4-BE49-F238E27FC236}">
                <a16:creationId xmlns:a16="http://schemas.microsoft.com/office/drawing/2014/main" id="{403A45EA-CDF7-1096-F3FF-851D2C4E49C9}"/>
              </a:ext>
            </a:extLst>
          </p:cNvPr>
          <p:cNvGrpSpPr/>
          <p:nvPr/>
        </p:nvGrpSpPr>
        <p:grpSpPr>
          <a:xfrm>
            <a:off x="6471875" y="2154765"/>
            <a:ext cx="5331909" cy="4298571"/>
            <a:chOff x="5669965" y="2195867"/>
            <a:chExt cx="5331909" cy="4298571"/>
          </a:xfrm>
        </p:grpSpPr>
        <p:pic>
          <p:nvPicPr>
            <p:cNvPr id="112" name="Picture 111">
              <a:extLst>
                <a:ext uri="{FF2B5EF4-FFF2-40B4-BE49-F238E27FC236}">
                  <a16:creationId xmlns:a16="http://schemas.microsoft.com/office/drawing/2014/main" id="{FAB6ED53-7C1D-0E99-16F1-405DCDAC21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35919" y="2894438"/>
              <a:ext cx="3600000" cy="3600000"/>
            </a:xfrm>
            <a:prstGeom prst="rect">
              <a:avLst/>
            </a:prstGeom>
            <a:ln w="38100">
              <a:solidFill>
                <a:srgbClr val="3EBFC0">
                  <a:alpha val="70000"/>
                </a:srgbClr>
              </a:solidFill>
              <a:prstDash val="sysDot"/>
            </a:ln>
          </p:spPr>
        </p:pic>
        <p:sp>
          <p:nvSpPr>
            <p:cNvPr id="113" name="TextBox 112">
              <a:extLst>
                <a:ext uri="{FF2B5EF4-FFF2-40B4-BE49-F238E27FC236}">
                  <a16:creationId xmlns:a16="http://schemas.microsoft.com/office/drawing/2014/main" id="{905570CD-2574-C9FB-67B2-39DE53B26B4E}"/>
                </a:ext>
              </a:extLst>
            </p:cNvPr>
            <p:cNvSpPr txBox="1"/>
            <p:nvPr/>
          </p:nvSpPr>
          <p:spPr>
            <a:xfrm>
              <a:off x="5669965" y="2195867"/>
              <a:ext cx="5331909" cy="646331"/>
            </a:xfrm>
            <a:prstGeom prst="rect">
              <a:avLst/>
            </a:prstGeom>
            <a:noFill/>
          </p:spPr>
          <p:txBody>
            <a:bodyPr wrap="none" rtlCol="0">
              <a:spAutoFit/>
            </a:bodyPr>
            <a:lstStyle/>
            <a:p>
              <a:pPr algn="ctr"/>
              <a:r>
                <a:rPr lang="en-DE" b="1" dirty="0">
                  <a:solidFill>
                    <a:srgbClr val="3EBFC0"/>
                  </a:solidFill>
                </a:rPr>
                <a:t>ECHO-2 (</a:t>
              </a:r>
              <a:r>
                <a:rPr lang="el-GR" b="1" dirty="0">
                  <a:solidFill>
                    <a:srgbClr val="3EBFC0"/>
                  </a:solidFill>
                </a:rPr>
                <a:t>λ</a:t>
              </a:r>
              <a:r>
                <a:rPr lang="en-GB" b="1" baseline="-25000" dirty="0">
                  <a:solidFill>
                    <a:srgbClr val="3EBFC0"/>
                  </a:solidFill>
                </a:rPr>
                <a:t>FEL</a:t>
              </a:r>
              <a:r>
                <a:rPr lang="en-GB" b="1" dirty="0">
                  <a:solidFill>
                    <a:srgbClr val="3EBFC0"/>
                  </a:solidFill>
                </a:rPr>
                <a:t> = 4 nm)</a:t>
              </a:r>
              <a:endParaRPr lang="en-DE" b="1" dirty="0">
                <a:solidFill>
                  <a:srgbClr val="3EBFC0"/>
                </a:solidFill>
              </a:endParaRPr>
            </a:p>
            <a:p>
              <a:pPr algn="ctr"/>
              <a:r>
                <a:rPr lang="en-DE" dirty="0"/>
                <a:t>a</a:t>
              </a:r>
              <a:r>
                <a:rPr lang="en-DE" baseline="-25000" dirty="0"/>
                <a:t>E2</a:t>
              </a:r>
              <a:r>
                <a:rPr lang="en-DE" dirty="0"/>
                <a:t> = 75 (n = -1, m = 2, </a:t>
              </a:r>
              <a:r>
                <a:rPr lang="el-GR" dirty="0"/>
                <a:t>λ</a:t>
              </a:r>
              <a:r>
                <a:rPr lang="en-US" baseline="-25000" dirty="0"/>
                <a:t>1</a:t>
              </a:r>
              <a:r>
                <a:rPr lang="en-US" dirty="0"/>
                <a:t> =</a:t>
              </a:r>
              <a:r>
                <a:rPr lang="el-GR" dirty="0"/>
                <a:t> </a:t>
              </a:r>
              <a:r>
                <a:rPr lang="en-US" dirty="0"/>
                <a:t>300 nm, </a:t>
              </a:r>
              <a:r>
                <a:rPr lang="el-GR" dirty="0"/>
                <a:t>λ</a:t>
              </a:r>
              <a:r>
                <a:rPr lang="en-US" baseline="-25000" dirty="0"/>
                <a:t>2</a:t>
              </a:r>
              <a:r>
                <a:rPr lang="en-US" dirty="0"/>
                <a:t> = 7.89 nm)</a:t>
              </a:r>
              <a:endParaRPr lang="en-DE" b="1" dirty="0">
                <a:solidFill>
                  <a:srgbClr val="3EBFC0"/>
                </a:solidFill>
              </a:endParaRPr>
            </a:p>
          </p:txBody>
        </p:sp>
      </p:grpSp>
      <p:grpSp>
        <p:nvGrpSpPr>
          <p:cNvPr id="114" name="Group 113">
            <a:extLst>
              <a:ext uri="{FF2B5EF4-FFF2-40B4-BE49-F238E27FC236}">
                <a16:creationId xmlns:a16="http://schemas.microsoft.com/office/drawing/2014/main" id="{CC064087-91E6-09A6-F94B-9954E4A9D320}"/>
              </a:ext>
            </a:extLst>
          </p:cNvPr>
          <p:cNvGrpSpPr/>
          <p:nvPr/>
        </p:nvGrpSpPr>
        <p:grpSpPr>
          <a:xfrm>
            <a:off x="4933661" y="3257029"/>
            <a:ext cx="2337446" cy="2094042"/>
            <a:chOff x="4933661" y="3606115"/>
            <a:chExt cx="2337446" cy="2094042"/>
          </a:xfrm>
        </p:grpSpPr>
        <p:sp>
          <p:nvSpPr>
            <p:cNvPr id="115" name="TextBox 114">
              <a:extLst>
                <a:ext uri="{FF2B5EF4-FFF2-40B4-BE49-F238E27FC236}">
                  <a16:creationId xmlns:a16="http://schemas.microsoft.com/office/drawing/2014/main" id="{D8B549DA-B4CF-80C7-F724-A17C7EBA9540}"/>
                </a:ext>
              </a:extLst>
            </p:cNvPr>
            <p:cNvSpPr txBox="1"/>
            <p:nvPr/>
          </p:nvSpPr>
          <p:spPr>
            <a:xfrm>
              <a:off x="4946432" y="4869160"/>
              <a:ext cx="2324675" cy="830997"/>
            </a:xfrm>
            <a:prstGeom prst="rect">
              <a:avLst/>
            </a:prstGeom>
            <a:noFill/>
            <a:ln w="38100">
              <a:solidFill>
                <a:srgbClr val="3EBFC0">
                  <a:alpha val="70000"/>
                </a:srgbClr>
              </a:solidFill>
              <a:prstDash val="sysDot"/>
            </a:ln>
          </p:spPr>
          <p:txBody>
            <a:bodyPr wrap="none" rtlCol="0">
              <a:spAutoFit/>
            </a:bodyPr>
            <a:lstStyle/>
            <a:p>
              <a:r>
                <a:rPr lang="en-DE" sz="1600" dirty="0"/>
                <a:t>Optimum for A</a:t>
              </a:r>
              <a:r>
                <a:rPr lang="en-DE" sz="1600" baseline="-25000" dirty="0"/>
                <a:t>3</a:t>
              </a:r>
              <a:r>
                <a:rPr lang="en-DE" sz="1600" dirty="0"/>
                <a:t> ~ 0.17</a:t>
              </a:r>
            </a:p>
            <a:p>
              <a:r>
                <a:rPr lang="en-GB" sz="1600" dirty="0"/>
                <a:t>M</a:t>
              </a:r>
              <a:r>
                <a:rPr lang="en-DE" sz="1600" dirty="0"/>
                <a:t>ax. bunching ~ 24%</a:t>
              </a:r>
            </a:p>
            <a:p>
              <a:r>
                <a:rPr lang="en-DE" sz="1600" dirty="0"/>
                <a:t>En. </a:t>
              </a:r>
              <a:r>
                <a:rPr lang="en-GB" sz="1600" dirty="0"/>
                <a:t>S</a:t>
              </a:r>
              <a:r>
                <a:rPr lang="en-DE" sz="1600" dirty="0"/>
                <a:t>pread ~ 0.33 MeV</a:t>
              </a:r>
            </a:p>
          </p:txBody>
        </p:sp>
        <p:sp>
          <p:nvSpPr>
            <p:cNvPr id="116" name="TextBox 115">
              <a:extLst>
                <a:ext uri="{FF2B5EF4-FFF2-40B4-BE49-F238E27FC236}">
                  <a16:creationId xmlns:a16="http://schemas.microsoft.com/office/drawing/2014/main" id="{B62BBAFE-A341-41FC-1F2B-5E2DE58F4498}"/>
                </a:ext>
              </a:extLst>
            </p:cNvPr>
            <p:cNvSpPr txBox="1"/>
            <p:nvPr/>
          </p:nvSpPr>
          <p:spPr>
            <a:xfrm>
              <a:off x="4933661" y="3606115"/>
              <a:ext cx="2324675" cy="830997"/>
            </a:xfrm>
            <a:prstGeom prst="rect">
              <a:avLst/>
            </a:prstGeom>
            <a:noFill/>
            <a:ln w="38100">
              <a:solidFill>
                <a:srgbClr val="C00000">
                  <a:alpha val="70000"/>
                </a:srgbClr>
              </a:solidFill>
              <a:prstDash val="sysDot"/>
            </a:ln>
          </p:spPr>
          <p:txBody>
            <a:bodyPr wrap="none" rtlCol="0">
              <a:spAutoFit/>
            </a:bodyPr>
            <a:lstStyle/>
            <a:p>
              <a:r>
                <a:rPr lang="en-DE" sz="1600" dirty="0"/>
                <a:t>Optimum for A</a:t>
              </a:r>
              <a:r>
                <a:rPr lang="en-DE" sz="1600" baseline="-25000" dirty="0"/>
                <a:t>2</a:t>
              </a:r>
              <a:r>
                <a:rPr lang="en-DE" sz="1600" dirty="0"/>
                <a:t> ~ 2.7</a:t>
              </a:r>
            </a:p>
            <a:p>
              <a:r>
                <a:rPr lang="en-GB" sz="1600" dirty="0"/>
                <a:t>M</a:t>
              </a:r>
              <a:r>
                <a:rPr lang="en-DE" sz="1600" dirty="0"/>
                <a:t>ax. bunching ~ 10%</a:t>
              </a:r>
            </a:p>
            <a:p>
              <a:r>
                <a:rPr lang="en-DE" sz="1600" dirty="0"/>
                <a:t>En. </a:t>
              </a:r>
              <a:r>
                <a:rPr lang="en-GB" sz="1600" dirty="0"/>
                <a:t>S</a:t>
              </a:r>
              <a:r>
                <a:rPr lang="en-DE" sz="1600" dirty="0"/>
                <a:t>pread ~ 0.44 MeV</a:t>
              </a:r>
            </a:p>
          </p:txBody>
        </p:sp>
      </p:grpSp>
      <p:sp>
        <p:nvSpPr>
          <p:cNvPr id="3" name="TextBox 2">
            <a:extLst>
              <a:ext uri="{FF2B5EF4-FFF2-40B4-BE49-F238E27FC236}">
                <a16:creationId xmlns:a16="http://schemas.microsoft.com/office/drawing/2014/main" id="{63F1D574-389F-EFD0-50F9-D167EBDA808D}"/>
              </a:ext>
            </a:extLst>
          </p:cNvPr>
          <p:cNvSpPr txBox="1"/>
          <p:nvPr/>
        </p:nvSpPr>
        <p:spPr>
          <a:xfrm>
            <a:off x="3359696" y="4578229"/>
            <a:ext cx="1340816" cy="307777"/>
          </a:xfrm>
          <a:prstGeom prst="rect">
            <a:avLst/>
          </a:prstGeom>
          <a:noFill/>
        </p:spPr>
        <p:txBody>
          <a:bodyPr wrap="none" rtlCol="0">
            <a:spAutoFit/>
          </a:bodyPr>
          <a:lstStyle/>
          <a:p>
            <a:r>
              <a:rPr lang="el-GR" sz="1400" dirty="0">
                <a:solidFill>
                  <a:schemeClr val="bg1"/>
                </a:solidFill>
              </a:rPr>
              <a:t>λ</a:t>
            </a:r>
            <a:r>
              <a:rPr lang="en-US" sz="1400" baseline="-25000" dirty="0">
                <a:solidFill>
                  <a:schemeClr val="bg1"/>
                </a:solidFill>
              </a:rPr>
              <a:t>FEL</a:t>
            </a:r>
            <a:r>
              <a:rPr lang="en-US" sz="1400" dirty="0">
                <a:solidFill>
                  <a:schemeClr val="bg1"/>
                </a:solidFill>
              </a:rPr>
              <a:t> = 7.89 nm</a:t>
            </a:r>
            <a:endParaRPr lang="en-DE" sz="1400" dirty="0" err="1">
              <a:solidFill>
                <a:schemeClr val="bg1"/>
              </a:solidFill>
            </a:endParaRPr>
          </a:p>
        </p:txBody>
      </p:sp>
      <p:sp>
        <p:nvSpPr>
          <p:cNvPr id="4" name="TextBox 3">
            <a:extLst>
              <a:ext uri="{FF2B5EF4-FFF2-40B4-BE49-F238E27FC236}">
                <a16:creationId xmlns:a16="http://schemas.microsoft.com/office/drawing/2014/main" id="{23F6B6D3-6B7D-CC1C-38F1-D893579B3BA3}"/>
              </a:ext>
            </a:extLst>
          </p:cNvPr>
          <p:cNvSpPr txBox="1"/>
          <p:nvPr/>
        </p:nvSpPr>
        <p:spPr>
          <a:xfrm>
            <a:off x="9684170" y="4578229"/>
            <a:ext cx="1092350" cy="307777"/>
          </a:xfrm>
          <a:prstGeom prst="rect">
            <a:avLst/>
          </a:prstGeom>
          <a:noFill/>
        </p:spPr>
        <p:txBody>
          <a:bodyPr wrap="none" rtlCol="0">
            <a:spAutoFit/>
          </a:bodyPr>
          <a:lstStyle/>
          <a:p>
            <a:r>
              <a:rPr lang="el-GR" sz="1400" dirty="0">
                <a:solidFill>
                  <a:schemeClr val="bg1"/>
                </a:solidFill>
              </a:rPr>
              <a:t>λ</a:t>
            </a:r>
            <a:r>
              <a:rPr lang="en-US" sz="1400" baseline="-25000" dirty="0">
                <a:solidFill>
                  <a:schemeClr val="bg1"/>
                </a:solidFill>
              </a:rPr>
              <a:t>FEL</a:t>
            </a:r>
            <a:r>
              <a:rPr lang="en-US" sz="1400" dirty="0">
                <a:solidFill>
                  <a:schemeClr val="bg1"/>
                </a:solidFill>
              </a:rPr>
              <a:t> = 4 nm</a:t>
            </a:r>
            <a:endParaRPr lang="en-DE" sz="1400" dirty="0" err="1">
              <a:solidFill>
                <a:schemeClr val="bg1"/>
              </a:solidFill>
            </a:endParaRPr>
          </a:p>
        </p:txBody>
      </p:sp>
    </p:spTree>
    <p:extLst>
      <p:ext uri="{BB962C8B-B14F-4D97-AF65-F5344CB8AC3E}">
        <p14:creationId xmlns:p14="http://schemas.microsoft.com/office/powerpoint/2010/main" val="371718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63DF-1E5C-4905-A46C-2F4B5EB65602}"/>
              </a:ext>
            </a:extLst>
          </p:cNvPr>
          <p:cNvSpPr>
            <a:spLocks noGrp="1"/>
          </p:cNvSpPr>
          <p:nvPr>
            <p:ph type="title"/>
          </p:nvPr>
        </p:nvSpPr>
        <p:spPr/>
        <p:txBody>
          <a:bodyPr/>
          <a:lstStyle/>
          <a:p>
            <a:r>
              <a:rPr lang="en-DE" dirty="0"/>
              <a:t>Two cascaded ECHO stages</a:t>
            </a:r>
          </a:p>
        </p:txBody>
      </p:sp>
      <p:sp>
        <p:nvSpPr>
          <p:cNvPr id="5" name="Footer Placeholder 4">
            <a:extLst>
              <a:ext uri="{FF2B5EF4-FFF2-40B4-BE49-F238E27FC236}">
                <a16:creationId xmlns:a16="http://schemas.microsoft.com/office/drawing/2014/main" id="{83FC3E0F-F463-4132-4BC0-115950B9CD11}"/>
              </a:ext>
            </a:extLst>
          </p:cNvPr>
          <p:cNvSpPr>
            <a:spLocks noGrp="1"/>
          </p:cNvSpPr>
          <p:nvPr>
            <p:ph type="ftr" sz="quarter" idx="11"/>
          </p:nvPr>
        </p:nvSpPr>
        <p:spPr/>
        <p:txBody>
          <a:bodyPr/>
          <a:lstStyle/>
          <a:p>
            <a:r>
              <a:rPr lang="en-US" noProof="0"/>
              <a:t>| FoE Topical Workshop 2025 | Eugenio Ferrari | 25.09.2025</a:t>
            </a:r>
            <a:endParaRPr lang="en-US" noProof="0" dirty="0"/>
          </a:p>
        </p:txBody>
      </p:sp>
      <p:sp>
        <p:nvSpPr>
          <p:cNvPr id="95" name="Text Placeholder 90">
            <a:extLst>
              <a:ext uri="{FF2B5EF4-FFF2-40B4-BE49-F238E27FC236}">
                <a16:creationId xmlns:a16="http://schemas.microsoft.com/office/drawing/2014/main" id="{86292972-1DA7-94DA-E73A-EBD299614C7F}"/>
              </a:ext>
            </a:extLst>
          </p:cNvPr>
          <p:cNvSpPr>
            <a:spLocks noGrp="1"/>
          </p:cNvSpPr>
          <p:nvPr>
            <p:ph type="body" sz="quarter" idx="13"/>
          </p:nvPr>
        </p:nvSpPr>
        <p:spPr>
          <a:xfrm>
            <a:off x="407987" y="764704"/>
            <a:ext cx="11376025" cy="379252"/>
          </a:xfrm>
        </p:spPr>
        <p:txBody>
          <a:bodyPr/>
          <a:lstStyle/>
          <a:p>
            <a:r>
              <a:rPr lang="en-DE" dirty="0"/>
              <a:t>Bunching maps, </a:t>
            </a:r>
            <a:r>
              <a:rPr lang="en-DE" u="sng" dirty="0"/>
              <a:t>harmonic down-conversion</a:t>
            </a:r>
            <a:r>
              <a:rPr lang="en-DE" dirty="0"/>
              <a:t> (i.e., longer wavelengths)</a:t>
            </a:r>
            <a:endParaRPr lang="en-DE" u="sng" dirty="0"/>
          </a:p>
        </p:txBody>
      </p:sp>
      <p:pic>
        <p:nvPicPr>
          <p:cNvPr id="9" name="Picture 8" descr="A screen shot of a computer screen&#10;&#10;Description automatically generated">
            <a:extLst>
              <a:ext uri="{FF2B5EF4-FFF2-40B4-BE49-F238E27FC236}">
                <a16:creationId xmlns:a16="http://schemas.microsoft.com/office/drawing/2014/main" id="{6480FED9-9F8F-6234-E2E5-8E9A39513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799" y="1038791"/>
            <a:ext cx="7772400" cy="1238081"/>
          </a:xfrm>
          <a:prstGeom prst="rect">
            <a:avLst/>
          </a:prstGeom>
        </p:spPr>
      </p:pic>
      <p:grpSp>
        <p:nvGrpSpPr>
          <p:cNvPr id="4" name="Group 3">
            <a:extLst>
              <a:ext uri="{FF2B5EF4-FFF2-40B4-BE49-F238E27FC236}">
                <a16:creationId xmlns:a16="http://schemas.microsoft.com/office/drawing/2014/main" id="{56ED0BE6-A103-3AC4-C344-07B1F83D4B16}"/>
              </a:ext>
            </a:extLst>
          </p:cNvPr>
          <p:cNvGrpSpPr/>
          <p:nvPr/>
        </p:nvGrpSpPr>
        <p:grpSpPr>
          <a:xfrm>
            <a:off x="780317" y="2159849"/>
            <a:ext cx="4498346" cy="4288403"/>
            <a:chOff x="483227" y="2200299"/>
            <a:chExt cx="4498346" cy="4288403"/>
          </a:xfrm>
        </p:grpSpPr>
        <p:pic>
          <p:nvPicPr>
            <p:cNvPr id="102" name="Picture 101">
              <a:extLst>
                <a:ext uri="{FF2B5EF4-FFF2-40B4-BE49-F238E27FC236}">
                  <a16:creationId xmlns:a16="http://schemas.microsoft.com/office/drawing/2014/main" id="{195468F5-688E-EBC6-B4F7-DB72FD172B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2400" y="2888702"/>
              <a:ext cx="3600000" cy="3600000"/>
            </a:xfrm>
            <a:prstGeom prst="rect">
              <a:avLst/>
            </a:prstGeom>
            <a:ln w="38100">
              <a:solidFill>
                <a:srgbClr val="C00000">
                  <a:alpha val="70000"/>
                </a:srgbClr>
              </a:solidFill>
              <a:prstDash val="sysDot"/>
            </a:ln>
          </p:spPr>
        </p:pic>
        <p:sp>
          <p:nvSpPr>
            <p:cNvPr id="103" name="TextBox 102">
              <a:extLst>
                <a:ext uri="{FF2B5EF4-FFF2-40B4-BE49-F238E27FC236}">
                  <a16:creationId xmlns:a16="http://schemas.microsoft.com/office/drawing/2014/main" id="{DBB0347E-C3A2-138C-F93B-8CEDBE878BF7}"/>
                </a:ext>
              </a:extLst>
            </p:cNvPr>
            <p:cNvSpPr txBox="1"/>
            <p:nvPr/>
          </p:nvSpPr>
          <p:spPr>
            <a:xfrm>
              <a:off x="483227" y="2200299"/>
              <a:ext cx="4498346" cy="646331"/>
            </a:xfrm>
            <a:prstGeom prst="rect">
              <a:avLst/>
            </a:prstGeom>
            <a:noFill/>
          </p:spPr>
          <p:txBody>
            <a:bodyPr wrap="none" rtlCol="0">
              <a:spAutoFit/>
            </a:bodyPr>
            <a:lstStyle/>
            <a:p>
              <a:pPr algn="ctr"/>
              <a:r>
                <a:rPr lang="en-DE" b="1" dirty="0">
                  <a:solidFill>
                    <a:srgbClr val="C11700"/>
                  </a:solidFill>
                </a:rPr>
                <a:t>ECHO-1 (</a:t>
              </a:r>
              <a:r>
                <a:rPr lang="el-GR" b="1" dirty="0">
                  <a:solidFill>
                    <a:srgbClr val="C11700"/>
                  </a:solidFill>
                </a:rPr>
                <a:t>λ</a:t>
              </a:r>
              <a:r>
                <a:rPr lang="en-GB" b="1" baseline="-25000" dirty="0">
                  <a:solidFill>
                    <a:srgbClr val="C11700"/>
                  </a:solidFill>
                </a:rPr>
                <a:t>FEL</a:t>
              </a:r>
              <a:r>
                <a:rPr lang="en-GB" b="1" dirty="0">
                  <a:solidFill>
                    <a:srgbClr val="C11700"/>
                  </a:solidFill>
                </a:rPr>
                <a:t> = 3.96 nm)</a:t>
              </a:r>
              <a:endParaRPr lang="en-DE" b="1" dirty="0">
                <a:solidFill>
                  <a:srgbClr val="C11700"/>
                </a:solidFill>
              </a:endParaRPr>
            </a:p>
            <a:p>
              <a:pPr algn="ctr"/>
              <a:r>
                <a:rPr lang="en-DE" dirty="0"/>
                <a:t>a</a:t>
              </a:r>
              <a:r>
                <a:rPr lang="en-DE" baseline="-25000" dirty="0"/>
                <a:t>E1</a:t>
              </a:r>
              <a:r>
                <a:rPr lang="en-DE" dirty="0"/>
                <a:t> = 76 (n = -1, m = 77, </a:t>
              </a:r>
              <a:r>
                <a:rPr lang="el-GR" dirty="0"/>
                <a:t>λ</a:t>
              </a:r>
              <a:r>
                <a:rPr lang="en-US" baseline="-25000" dirty="0"/>
                <a:t>1</a:t>
              </a:r>
              <a:r>
                <a:rPr lang="en-US" dirty="0"/>
                <a:t> =</a:t>
              </a:r>
              <a:r>
                <a:rPr lang="el-GR" dirty="0"/>
                <a:t> λ</a:t>
              </a:r>
              <a:r>
                <a:rPr lang="en-US" baseline="-25000" dirty="0"/>
                <a:t>2</a:t>
              </a:r>
              <a:r>
                <a:rPr lang="en-US" dirty="0"/>
                <a:t> = 300 nm)</a:t>
              </a:r>
              <a:endParaRPr lang="en-DE" b="1" dirty="0">
                <a:solidFill>
                  <a:srgbClr val="C11700"/>
                </a:solidFill>
              </a:endParaRPr>
            </a:p>
          </p:txBody>
        </p:sp>
      </p:grpSp>
      <p:pic>
        <p:nvPicPr>
          <p:cNvPr id="3" name="Picture 2" descr="A black text with a white background&#10;&#10;Description automatically generated">
            <a:extLst>
              <a:ext uri="{FF2B5EF4-FFF2-40B4-BE49-F238E27FC236}">
                <a16:creationId xmlns:a16="http://schemas.microsoft.com/office/drawing/2014/main" id="{C3385865-BEBC-F45A-BD00-EC8F1180B4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45036" y="188640"/>
            <a:ext cx="4278463" cy="540000"/>
          </a:xfrm>
          <a:prstGeom prst="rect">
            <a:avLst/>
          </a:prstGeom>
          <a:ln>
            <a:solidFill>
              <a:srgbClr val="FF0000"/>
            </a:solidFill>
          </a:ln>
        </p:spPr>
      </p:pic>
      <p:grpSp>
        <p:nvGrpSpPr>
          <p:cNvPr id="35" name="Group 34">
            <a:extLst>
              <a:ext uri="{FF2B5EF4-FFF2-40B4-BE49-F238E27FC236}">
                <a16:creationId xmlns:a16="http://schemas.microsoft.com/office/drawing/2014/main" id="{1AD4649F-9710-92E8-3E5B-ACB01C3494D2}"/>
              </a:ext>
            </a:extLst>
          </p:cNvPr>
          <p:cNvGrpSpPr/>
          <p:nvPr/>
        </p:nvGrpSpPr>
        <p:grpSpPr>
          <a:xfrm>
            <a:off x="6471875" y="2154765"/>
            <a:ext cx="5331909" cy="4298571"/>
            <a:chOff x="5669965" y="2195867"/>
            <a:chExt cx="5331909" cy="4298571"/>
          </a:xfrm>
        </p:grpSpPr>
        <p:pic>
          <p:nvPicPr>
            <p:cNvPr id="30" name="Picture 29">
              <a:extLst>
                <a:ext uri="{FF2B5EF4-FFF2-40B4-BE49-F238E27FC236}">
                  <a16:creationId xmlns:a16="http://schemas.microsoft.com/office/drawing/2014/main" id="{C7BC06AA-1BD7-74C9-7CC5-38C1D12E43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35919" y="2894438"/>
              <a:ext cx="3600000" cy="3600000"/>
            </a:xfrm>
            <a:prstGeom prst="rect">
              <a:avLst/>
            </a:prstGeom>
            <a:ln w="38100">
              <a:solidFill>
                <a:srgbClr val="3EBFC0">
                  <a:alpha val="70000"/>
                </a:srgbClr>
              </a:solidFill>
              <a:prstDash val="sysDot"/>
            </a:ln>
          </p:spPr>
        </p:pic>
        <p:sp>
          <p:nvSpPr>
            <p:cNvPr id="31" name="TextBox 30">
              <a:extLst>
                <a:ext uri="{FF2B5EF4-FFF2-40B4-BE49-F238E27FC236}">
                  <a16:creationId xmlns:a16="http://schemas.microsoft.com/office/drawing/2014/main" id="{5B44D8A0-0ECB-BC3F-C35A-B40DC7FB3F51}"/>
                </a:ext>
              </a:extLst>
            </p:cNvPr>
            <p:cNvSpPr txBox="1"/>
            <p:nvPr/>
          </p:nvSpPr>
          <p:spPr>
            <a:xfrm>
              <a:off x="5669965" y="2195867"/>
              <a:ext cx="5331909" cy="646331"/>
            </a:xfrm>
            <a:prstGeom prst="rect">
              <a:avLst/>
            </a:prstGeom>
            <a:noFill/>
          </p:spPr>
          <p:txBody>
            <a:bodyPr wrap="none" rtlCol="0">
              <a:spAutoFit/>
            </a:bodyPr>
            <a:lstStyle/>
            <a:p>
              <a:pPr algn="ctr"/>
              <a:r>
                <a:rPr lang="en-DE" b="1" dirty="0">
                  <a:solidFill>
                    <a:srgbClr val="3EBFC0"/>
                  </a:solidFill>
                </a:rPr>
                <a:t>ECHO-2 (</a:t>
              </a:r>
              <a:r>
                <a:rPr lang="el-GR" b="1" dirty="0">
                  <a:solidFill>
                    <a:srgbClr val="3EBFC0"/>
                  </a:solidFill>
                </a:rPr>
                <a:t>λ</a:t>
              </a:r>
              <a:r>
                <a:rPr lang="en-GB" b="1" baseline="-25000" dirty="0">
                  <a:solidFill>
                    <a:srgbClr val="3EBFC0"/>
                  </a:solidFill>
                </a:rPr>
                <a:t>FEL</a:t>
              </a:r>
              <a:r>
                <a:rPr lang="en-GB" b="1" dirty="0">
                  <a:solidFill>
                    <a:srgbClr val="3EBFC0"/>
                  </a:solidFill>
                </a:rPr>
                <a:t> = 4 nm)</a:t>
              </a:r>
              <a:endParaRPr lang="en-DE" b="1" dirty="0">
                <a:solidFill>
                  <a:srgbClr val="3EBFC0"/>
                </a:solidFill>
              </a:endParaRPr>
            </a:p>
            <a:p>
              <a:pPr algn="ctr"/>
              <a:r>
                <a:rPr lang="en-DE" dirty="0"/>
                <a:t>a</a:t>
              </a:r>
              <a:r>
                <a:rPr lang="en-DE" baseline="-25000" dirty="0"/>
                <a:t>E2</a:t>
              </a:r>
              <a:r>
                <a:rPr lang="en-DE" dirty="0"/>
                <a:t> = 75 (n = -1, m = 1, </a:t>
              </a:r>
              <a:r>
                <a:rPr lang="el-GR" dirty="0"/>
                <a:t>λ</a:t>
              </a:r>
              <a:r>
                <a:rPr lang="en-US" baseline="-25000" dirty="0"/>
                <a:t>1</a:t>
              </a:r>
              <a:r>
                <a:rPr lang="en-US" dirty="0"/>
                <a:t> =</a:t>
              </a:r>
              <a:r>
                <a:rPr lang="el-GR" dirty="0"/>
                <a:t> </a:t>
              </a:r>
              <a:r>
                <a:rPr lang="en-US" dirty="0"/>
                <a:t>300 nm, </a:t>
              </a:r>
              <a:r>
                <a:rPr lang="el-GR" dirty="0"/>
                <a:t>λ</a:t>
              </a:r>
              <a:r>
                <a:rPr lang="en-US" baseline="-25000" dirty="0"/>
                <a:t>2</a:t>
              </a:r>
              <a:r>
                <a:rPr lang="en-US" dirty="0"/>
                <a:t> = 3.96 nm)</a:t>
              </a:r>
              <a:endParaRPr lang="en-DE" b="1" dirty="0">
                <a:solidFill>
                  <a:srgbClr val="3EBFC0"/>
                </a:solidFill>
              </a:endParaRPr>
            </a:p>
          </p:txBody>
        </p:sp>
      </p:grpSp>
      <p:grpSp>
        <p:nvGrpSpPr>
          <p:cNvPr id="37" name="Group 36">
            <a:extLst>
              <a:ext uri="{FF2B5EF4-FFF2-40B4-BE49-F238E27FC236}">
                <a16:creationId xmlns:a16="http://schemas.microsoft.com/office/drawing/2014/main" id="{A3B01FCB-6756-9063-50F2-606DFAE2827E}"/>
              </a:ext>
            </a:extLst>
          </p:cNvPr>
          <p:cNvGrpSpPr/>
          <p:nvPr/>
        </p:nvGrpSpPr>
        <p:grpSpPr>
          <a:xfrm>
            <a:off x="4933661" y="3257029"/>
            <a:ext cx="2337446" cy="2094042"/>
            <a:chOff x="4933661" y="3606115"/>
            <a:chExt cx="2337446" cy="2094042"/>
          </a:xfrm>
        </p:grpSpPr>
        <p:sp>
          <p:nvSpPr>
            <p:cNvPr id="29" name="TextBox 28">
              <a:extLst>
                <a:ext uri="{FF2B5EF4-FFF2-40B4-BE49-F238E27FC236}">
                  <a16:creationId xmlns:a16="http://schemas.microsoft.com/office/drawing/2014/main" id="{1DD7ED34-CD1F-EA84-3E8C-4515CFB2C63E}"/>
                </a:ext>
              </a:extLst>
            </p:cNvPr>
            <p:cNvSpPr txBox="1"/>
            <p:nvPr/>
          </p:nvSpPr>
          <p:spPr>
            <a:xfrm>
              <a:off x="4946432" y="4869160"/>
              <a:ext cx="2324675" cy="830997"/>
            </a:xfrm>
            <a:prstGeom prst="rect">
              <a:avLst/>
            </a:prstGeom>
            <a:noFill/>
            <a:ln w="38100">
              <a:solidFill>
                <a:srgbClr val="3EBFC0">
                  <a:alpha val="70000"/>
                </a:srgbClr>
              </a:solidFill>
              <a:prstDash val="sysDot"/>
            </a:ln>
          </p:spPr>
          <p:txBody>
            <a:bodyPr wrap="none" rtlCol="0">
              <a:spAutoFit/>
            </a:bodyPr>
            <a:lstStyle/>
            <a:p>
              <a:r>
                <a:rPr lang="en-DE" sz="1600" dirty="0"/>
                <a:t>Optimum for A</a:t>
              </a:r>
              <a:r>
                <a:rPr lang="en-DE" sz="1600" baseline="-25000" dirty="0"/>
                <a:t>3</a:t>
              </a:r>
              <a:r>
                <a:rPr lang="en-DE" sz="1600" dirty="0"/>
                <a:t> ~ 0.1</a:t>
              </a:r>
            </a:p>
            <a:p>
              <a:r>
                <a:rPr lang="en-GB" sz="1600" dirty="0"/>
                <a:t>M</a:t>
              </a:r>
              <a:r>
                <a:rPr lang="en-DE" sz="1600" dirty="0"/>
                <a:t>ax. bunching ~ 29%</a:t>
              </a:r>
            </a:p>
            <a:p>
              <a:r>
                <a:rPr lang="en-DE" sz="1600" dirty="0"/>
                <a:t>En. </a:t>
              </a:r>
              <a:r>
                <a:rPr lang="en-GB" sz="1600" dirty="0"/>
                <a:t>S</a:t>
              </a:r>
              <a:r>
                <a:rPr lang="en-DE" sz="1600" dirty="0"/>
                <a:t>pread ~ 0.33 MeV</a:t>
              </a:r>
            </a:p>
          </p:txBody>
        </p:sp>
        <p:sp>
          <p:nvSpPr>
            <p:cNvPr id="36" name="TextBox 35">
              <a:extLst>
                <a:ext uri="{FF2B5EF4-FFF2-40B4-BE49-F238E27FC236}">
                  <a16:creationId xmlns:a16="http://schemas.microsoft.com/office/drawing/2014/main" id="{A5AFB70C-F344-A352-ECAF-E1AECAB595EC}"/>
                </a:ext>
              </a:extLst>
            </p:cNvPr>
            <p:cNvSpPr txBox="1"/>
            <p:nvPr/>
          </p:nvSpPr>
          <p:spPr>
            <a:xfrm>
              <a:off x="4933661" y="3606115"/>
              <a:ext cx="2324675" cy="830997"/>
            </a:xfrm>
            <a:prstGeom prst="rect">
              <a:avLst/>
            </a:prstGeom>
            <a:noFill/>
            <a:ln w="38100">
              <a:solidFill>
                <a:srgbClr val="C00000">
                  <a:alpha val="70000"/>
                </a:srgbClr>
              </a:solidFill>
              <a:prstDash val="sysDot"/>
            </a:ln>
          </p:spPr>
          <p:txBody>
            <a:bodyPr wrap="none" rtlCol="0">
              <a:spAutoFit/>
            </a:bodyPr>
            <a:lstStyle/>
            <a:p>
              <a:r>
                <a:rPr lang="en-DE" sz="1600" dirty="0"/>
                <a:t>Optimum for A</a:t>
              </a:r>
              <a:r>
                <a:rPr lang="en-DE" sz="1600" baseline="-25000" dirty="0"/>
                <a:t>2</a:t>
              </a:r>
              <a:r>
                <a:rPr lang="en-DE" sz="1600" dirty="0"/>
                <a:t> ~ 5.1</a:t>
              </a:r>
            </a:p>
            <a:p>
              <a:r>
                <a:rPr lang="en-GB" sz="1600" dirty="0"/>
                <a:t>M</a:t>
              </a:r>
              <a:r>
                <a:rPr lang="en-DE" sz="1600" dirty="0"/>
                <a:t>ax. bunching ~ 7%</a:t>
              </a:r>
            </a:p>
            <a:p>
              <a:r>
                <a:rPr lang="en-DE" sz="1600" dirty="0"/>
                <a:t>En. </a:t>
              </a:r>
              <a:r>
                <a:rPr lang="en-GB" sz="1600" dirty="0"/>
                <a:t>S</a:t>
              </a:r>
              <a:r>
                <a:rPr lang="en-DE" sz="1600" dirty="0"/>
                <a:t>pread ~ 0.64 MeV</a:t>
              </a:r>
            </a:p>
          </p:txBody>
        </p:sp>
      </p:grpSp>
      <p:sp>
        <p:nvSpPr>
          <p:cNvPr id="6" name="TextBox 5">
            <a:extLst>
              <a:ext uri="{FF2B5EF4-FFF2-40B4-BE49-F238E27FC236}">
                <a16:creationId xmlns:a16="http://schemas.microsoft.com/office/drawing/2014/main" id="{9E2ABAC9-D503-8619-A991-9AB2C9C0D5ED}"/>
              </a:ext>
            </a:extLst>
          </p:cNvPr>
          <p:cNvSpPr txBox="1"/>
          <p:nvPr/>
        </p:nvSpPr>
        <p:spPr>
          <a:xfrm>
            <a:off x="3359696" y="4578229"/>
            <a:ext cx="1340816" cy="307777"/>
          </a:xfrm>
          <a:prstGeom prst="rect">
            <a:avLst/>
          </a:prstGeom>
          <a:noFill/>
        </p:spPr>
        <p:txBody>
          <a:bodyPr wrap="none" rtlCol="0">
            <a:spAutoFit/>
          </a:bodyPr>
          <a:lstStyle/>
          <a:p>
            <a:r>
              <a:rPr lang="el-GR" sz="1400" dirty="0">
                <a:solidFill>
                  <a:schemeClr val="bg1"/>
                </a:solidFill>
              </a:rPr>
              <a:t>λ</a:t>
            </a:r>
            <a:r>
              <a:rPr lang="en-US" sz="1400" baseline="-25000" dirty="0">
                <a:solidFill>
                  <a:schemeClr val="bg1"/>
                </a:solidFill>
              </a:rPr>
              <a:t>FEL</a:t>
            </a:r>
            <a:r>
              <a:rPr lang="en-US" sz="1400" dirty="0">
                <a:solidFill>
                  <a:schemeClr val="bg1"/>
                </a:solidFill>
              </a:rPr>
              <a:t> = 3.96 nm</a:t>
            </a:r>
            <a:endParaRPr lang="en-DE" sz="1400" dirty="0" err="1">
              <a:solidFill>
                <a:schemeClr val="bg1"/>
              </a:solidFill>
            </a:endParaRPr>
          </a:p>
        </p:txBody>
      </p:sp>
      <p:sp>
        <p:nvSpPr>
          <p:cNvPr id="7" name="TextBox 6">
            <a:extLst>
              <a:ext uri="{FF2B5EF4-FFF2-40B4-BE49-F238E27FC236}">
                <a16:creationId xmlns:a16="http://schemas.microsoft.com/office/drawing/2014/main" id="{BE2FF83A-33A5-90F7-7440-29D023A971B9}"/>
              </a:ext>
            </a:extLst>
          </p:cNvPr>
          <p:cNvSpPr txBox="1"/>
          <p:nvPr/>
        </p:nvSpPr>
        <p:spPr>
          <a:xfrm>
            <a:off x="9684170" y="4578229"/>
            <a:ext cx="1092350" cy="307777"/>
          </a:xfrm>
          <a:prstGeom prst="rect">
            <a:avLst/>
          </a:prstGeom>
          <a:noFill/>
        </p:spPr>
        <p:txBody>
          <a:bodyPr wrap="none" rtlCol="0">
            <a:spAutoFit/>
          </a:bodyPr>
          <a:lstStyle/>
          <a:p>
            <a:r>
              <a:rPr lang="el-GR" sz="1400" dirty="0">
                <a:solidFill>
                  <a:schemeClr val="bg1"/>
                </a:solidFill>
              </a:rPr>
              <a:t>λ</a:t>
            </a:r>
            <a:r>
              <a:rPr lang="en-US" sz="1400" baseline="-25000" dirty="0">
                <a:solidFill>
                  <a:schemeClr val="bg1"/>
                </a:solidFill>
              </a:rPr>
              <a:t>FEL</a:t>
            </a:r>
            <a:r>
              <a:rPr lang="en-US" sz="1400" dirty="0">
                <a:solidFill>
                  <a:schemeClr val="bg1"/>
                </a:solidFill>
              </a:rPr>
              <a:t> = 4 nm</a:t>
            </a:r>
            <a:endParaRPr lang="en-DE" sz="1400" dirty="0" err="1">
              <a:solidFill>
                <a:schemeClr val="bg1"/>
              </a:solidFill>
            </a:endParaRPr>
          </a:p>
        </p:txBody>
      </p:sp>
    </p:spTree>
    <p:extLst>
      <p:ext uri="{BB962C8B-B14F-4D97-AF65-F5344CB8AC3E}">
        <p14:creationId xmlns:p14="http://schemas.microsoft.com/office/powerpoint/2010/main" val="1139210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63DF-1E5C-4905-A46C-2F4B5EB65602}"/>
              </a:ext>
            </a:extLst>
          </p:cNvPr>
          <p:cNvSpPr>
            <a:spLocks noGrp="1"/>
          </p:cNvSpPr>
          <p:nvPr>
            <p:ph type="title"/>
          </p:nvPr>
        </p:nvSpPr>
        <p:spPr/>
        <p:txBody>
          <a:bodyPr/>
          <a:lstStyle/>
          <a:p>
            <a:r>
              <a:rPr lang="en-DE" dirty="0"/>
              <a:t>Two cascaded ECHO stages</a:t>
            </a:r>
          </a:p>
        </p:txBody>
      </p:sp>
      <p:sp>
        <p:nvSpPr>
          <p:cNvPr id="5" name="Footer Placeholder 4">
            <a:extLst>
              <a:ext uri="{FF2B5EF4-FFF2-40B4-BE49-F238E27FC236}">
                <a16:creationId xmlns:a16="http://schemas.microsoft.com/office/drawing/2014/main" id="{83FC3E0F-F463-4132-4BC0-115950B9CD11}"/>
              </a:ext>
            </a:extLst>
          </p:cNvPr>
          <p:cNvSpPr>
            <a:spLocks noGrp="1"/>
          </p:cNvSpPr>
          <p:nvPr>
            <p:ph type="ftr" sz="quarter" idx="11"/>
          </p:nvPr>
        </p:nvSpPr>
        <p:spPr/>
        <p:txBody>
          <a:bodyPr/>
          <a:lstStyle/>
          <a:p>
            <a:r>
              <a:rPr lang="en-US" noProof="0"/>
              <a:t>| FoE Topical Workshop 2025 | Eugenio Ferrari | 25.09.2025</a:t>
            </a:r>
            <a:endParaRPr lang="en-US" noProof="0" dirty="0"/>
          </a:p>
        </p:txBody>
      </p:sp>
      <p:sp>
        <p:nvSpPr>
          <p:cNvPr id="95" name="Text Placeholder 90">
            <a:extLst>
              <a:ext uri="{FF2B5EF4-FFF2-40B4-BE49-F238E27FC236}">
                <a16:creationId xmlns:a16="http://schemas.microsoft.com/office/drawing/2014/main" id="{86292972-1DA7-94DA-E73A-EBD299614C7F}"/>
              </a:ext>
            </a:extLst>
          </p:cNvPr>
          <p:cNvSpPr>
            <a:spLocks noGrp="1"/>
          </p:cNvSpPr>
          <p:nvPr>
            <p:ph type="body" sz="quarter" idx="13"/>
          </p:nvPr>
        </p:nvSpPr>
        <p:spPr>
          <a:xfrm>
            <a:off x="407987" y="764704"/>
            <a:ext cx="11376025" cy="379252"/>
          </a:xfrm>
        </p:spPr>
        <p:txBody>
          <a:bodyPr/>
          <a:lstStyle/>
          <a:p>
            <a:r>
              <a:rPr lang="en-DE" dirty="0"/>
              <a:t>Bunching maps, </a:t>
            </a:r>
            <a:r>
              <a:rPr lang="en-DE" u="sng" dirty="0"/>
              <a:t>harmonic down-conversion</a:t>
            </a:r>
            <a:r>
              <a:rPr lang="en-DE" dirty="0"/>
              <a:t> (i.e., longer wavelengths)</a:t>
            </a:r>
            <a:endParaRPr lang="en-DE" u="sng" dirty="0"/>
          </a:p>
        </p:txBody>
      </p:sp>
      <p:pic>
        <p:nvPicPr>
          <p:cNvPr id="9" name="Picture 8" descr="A screen shot of a computer screen&#10;&#10;Description automatically generated">
            <a:extLst>
              <a:ext uri="{FF2B5EF4-FFF2-40B4-BE49-F238E27FC236}">
                <a16:creationId xmlns:a16="http://schemas.microsoft.com/office/drawing/2014/main" id="{6480FED9-9F8F-6234-E2E5-8E9A39513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99" y="1038791"/>
            <a:ext cx="7772400" cy="1238081"/>
          </a:xfrm>
          <a:prstGeom prst="rect">
            <a:avLst/>
          </a:prstGeom>
        </p:spPr>
      </p:pic>
      <p:sp>
        <p:nvSpPr>
          <p:cNvPr id="103" name="TextBox 102">
            <a:extLst>
              <a:ext uri="{FF2B5EF4-FFF2-40B4-BE49-F238E27FC236}">
                <a16:creationId xmlns:a16="http://schemas.microsoft.com/office/drawing/2014/main" id="{DBB0347E-C3A2-138C-F93B-8CEDBE878BF7}"/>
              </a:ext>
            </a:extLst>
          </p:cNvPr>
          <p:cNvSpPr txBox="1"/>
          <p:nvPr/>
        </p:nvSpPr>
        <p:spPr>
          <a:xfrm>
            <a:off x="780317" y="2159849"/>
            <a:ext cx="4498346" cy="646331"/>
          </a:xfrm>
          <a:prstGeom prst="rect">
            <a:avLst/>
          </a:prstGeom>
          <a:noFill/>
        </p:spPr>
        <p:txBody>
          <a:bodyPr wrap="none" rtlCol="0">
            <a:spAutoFit/>
          </a:bodyPr>
          <a:lstStyle/>
          <a:p>
            <a:pPr algn="ctr"/>
            <a:r>
              <a:rPr lang="en-DE" b="1" dirty="0">
                <a:solidFill>
                  <a:srgbClr val="C11700"/>
                </a:solidFill>
              </a:rPr>
              <a:t>ECHO-1 (</a:t>
            </a:r>
            <a:r>
              <a:rPr lang="el-GR" b="1" dirty="0">
                <a:solidFill>
                  <a:srgbClr val="C11700"/>
                </a:solidFill>
              </a:rPr>
              <a:t>λ</a:t>
            </a:r>
            <a:r>
              <a:rPr lang="en-GB" b="1" baseline="-25000" dirty="0">
                <a:solidFill>
                  <a:srgbClr val="C11700"/>
                </a:solidFill>
              </a:rPr>
              <a:t>FEL</a:t>
            </a:r>
            <a:r>
              <a:rPr lang="en-GB" b="1" dirty="0">
                <a:solidFill>
                  <a:srgbClr val="C11700"/>
                </a:solidFill>
              </a:rPr>
              <a:t> = 3.96 nm)</a:t>
            </a:r>
            <a:endParaRPr lang="en-DE" b="1" dirty="0">
              <a:solidFill>
                <a:srgbClr val="C11700"/>
              </a:solidFill>
            </a:endParaRPr>
          </a:p>
          <a:p>
            <a:pPr algn="ctr"/>
            <a:r>
              <a:rPr lang="en-DE" dirty="0"/>
              <a:t>a</a:t>
            </a:r>
            <a:r>
              <a:rPr lang="en-DE" baseline="-25000" dirty="0"/>
              <a:t>E1</a:t>
            </a:r>
            <a:r>
              <a:rPr lang="en-DE" dirty="0"/>
              <a:t> = 76 (n = -1, m = 77, </a:t>
            </a:r>
            <a:r>
              <a:rPr lang="el-GR" dirty="0"/>
              <a:t>λ</a:t>
            </a:r>
            <a:r>
              <a:rPr lang="en-US" baseline="-25000" dirty="0"/>
              <a:t>1</a:t>
            </a:r>
            <a:r>
              <a:rPr lang="en-US" dirty="0"/>
              <a:t> =</a:t>
            </a:r>
            <a:r>
              <a:rPr lang="el-GR" dirty="0"/>
              <a:t> λ</a:t>
            </a:r>
            <a:r>
              <a:rPr lang="en-US" baseline="-25000" dirty="0"/>
              <a:t>2</a:t>
            </a:r>
            <a:r>
              <a:rPr lang="en-US" dirty="0"/>
              <a:t> = 300 nm)</a:t>
            </a:r>
            <a:endParaRPr lang="en-DE" b="1" dirty="0">
              <a:solidFill>
                <a:srgbClr val="C11700"/>
              </a:solidFill>
            </a:endParaRPr>
          </a:p>
        </p:txBody>
      </p:sp>
      <p:pic>
        <p:nvPicPr>
          <p:cNvPr id="3" name="Picture 2" descr="A black text with a white background&#10;&#10;Description automatically generated">
            <a:extLst>
              <a:ext uri="{FF2B5EF4-FFF2-40B4-BE49-F238E27FC236}">
                <a16:creationId xmlns:a16="http://schemas.microsoft.com/office/drawing/2014/main" id="{C3385865-BEBC-F45A-BD00-EC8F1180B4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45036" y="188640"/>
            <a:ext cx="4278463" cy="540000"/>
          </a:xfrm>
          <a:prstGeom prst="rect">
            <a:avLst/>
          </a:prstGeom>
          <a:ln>
            <a:solidFill>
              <a:srgbClr val="FF0000"/>
            </a:solidFill>
          </a:ln>
        </p:spPr>
      </p:pic>
      <p:sp>
        <p:nvSpPr>
          <p:cNvPr id="31" name="TextBox 30">
            <a:extLst>
              <a:ext uri="{FF2B5EF4-FFF2-40B4-BE49-F238E27FC236}">
                <a16:creationId xmlns:a16="http://schemas.microsoft.com/office/drawing/2014/main" id="{5B44D8A0-0ECB-BC3F-C35A-B40DC7FB3F51}"/>
              </a:ext>
            </a:extLst>
          </p:cNvPr>
          <p:cNvSpPr txBox="1"/>
          <p:nvPr/>
        </p:nvSpPr>
        <p:spPr>
          <a:xfrm>
            <a:off x="6471875" y="2154765"/>
            <a:ext cx="5331909" cy="646331"/>
          </a:xfrm>
          <a:prstGeom prst="rect">
            <a:avLst/>
          </a:prstGeom>
          <a:noFill/>
        </p:spPr>
        <p:txBody>
          <a:bodyPr wrap="none" rtlCol="0">
            <a:spAutoFit/>
          </a:bodyPr>
          <a:lstStyle/>
          <a:p>
            <a:pPr algn="ctr"/>
            <a:r>
              <a:rPr lang="en-DE" b="1" dirty="0">
                <a:solidFill>
                  <a:srgbClr val="3EBFC0"/>
                </a:solidFill>
              </a:rPr>
              <a:t>ECHO-2 (</a:t>
            </a:r>
            <a:r>
              <a:rPr lang="el-GR" b="1" dirty="0">
                <a:solidFill>
                  <a:srgbClr val="3EBFC0"/>
                </a:solidFill>
              </a:rPr>
              <a:t>λ</a:t>
            </a:r>
            <a:r>
              <a:rPr lang="en-GB" b="1" baseline="-25000" dirty="0">
                <a:solidFill>
                  <a:srgbClr val="3EBFC0"/>
                </a:solidFill>
              </a:rPr>
              <a:t>FEL</a:t>
            </a:r>
            <a:r>
              <a:rPr lang="en-GB" b="1" dirty="0">
                <a:solidFill>
                  <a:srgbClr val="3EBFC0"/>
                </a:solidFill>
              </a:rPr>
              <a:t> = 4 nm)</a:t>
            </a:r>
            <a:endParaRPr lang="en-DE" b="1" dirty="0">
              <a:solidFill>
                <a:srgbClr val="3EBFC0"/>
              </a:solidFill>
            </a:endParaRPr>
          </a:p>
          <a:p>
            <a:pPr algn="ctr"/>
            <a:r>
              <a:rPr lang="en-DE" dirty="0"/>
              <a:t>a</a:t>
            </a:r>
            <a:r>
              <a:rPr lang="en-DE" baseline="-25000" dirty="0"/>
              <a:t>E2</a:t>
            </a:r>
            <a:r>
              <a:rPr lang="en-DE" dirty="0"/>
              <a:t> = 75 (n = -1, m = 1, </a:t>
            </a:r>
            <a:r>
              <a:rPr lang="el-GR" dirty="0"/>
              <a:t>λ</a:t>
            </a:r>
            <a:r>
              <a:rPr lang="en-US" baseline="-25000" dirty="0"/>
              <a:t>1</a:t>
            </a:r>
            <a:r>
              <a:rPr lang="en-US" dirty="0"/>
              <a:t> =</a:t>
            </a:r>
            <a:r>
              <a:rPr lang="el-GR" dirty="0"/>
              <a:t> </a:t>
            </a:r>
            <a:r>
              <a:rPr lang="en-US" dirty="0"/>
              <a:t>300 nm, </a:t>
            </a:r>
            <a:r>
              <a:rPr lang="el-GR" dirty="0"/>
              <a:t>λ</a:t>
            </a:r>
            <a:r>
              <a:rPr lang="en-US" baseline="-25000" dirty="0"/>
              <a:t>2</a:t>
            </a:r>
            <a:r>
              <a:rPr lang="en-US" dirty="0"/>
              <a:t> = 3.96 nm)</a:t>
            </a:r>
            <a:endParaRPr lang="en-DE" b="1" dirty="0">
              <a:solidFill>
                <a:srgbClr val="3EBFC0"/>
              </a:solidFill>
            </a:endParaRPr>
          </a:p>
        </p:txBody>
      </p:sp>
      <p:grpSp>
        <p:nvGrpSpPr>
          <p:cNvPr id="6" name="Group 5">
            <a:extLst>
              <a:ext uri="{FF2B5EF4-FFF2-40B4-BE49-F238E27FC236}">
                <a16:creationId xmlns:a16="http://schemas.microsoft.com/office/drawing/2014/main" id="{563DE38F-C0E1-D7D1-6D1E-41F7723CF9A9}"/>
              </a:ext>
            </a:extLst>
          </p:cNvPr>
          <p:cNvGrpSpPr/>
          <p:nvPr/>
        </p:nvGrpSpPr>
        <p:grpSpPr>
          <a:xfrm>
            <a:off x="1703512" y="2851735"/>
            <a:ext cx="8026323" cy="3745617"/>
            <a:chOff x="1150687" y="2924944"/>
            <a:chExt cx="8026323" cy="3745617"/>
          </a:xfrm>
        </p:grpSpPr>
        <p:pic>
          <p:nvPicPr>
            <p:cNvPr id="7" name="Picture 6">
              <a:extLst>
                <a:ext uri="{FF2B5EF4-FFF2-40B4-BE49-F238E27FC236}">
                  <a16:creationId xmlns:a16="http://schemas.microsoft.com/office/drawing/2014/main" id="{6984B66D-D571-BAA6-A01E-A2588C76E142}"/>
                </a:ext>
              </a:extLst>
            </p:cNvPr>
            <p:cNvPicPr>
              <a:picLocks noChangeAspect="1"/>
            </p:cNvPicPr>
            <p:nvPr/>
          </p:nvPicPr>
          <p:blipFill>
            <a:blip r:embed="rId5"/>
            <a:stretch>
              <a:fillRect/>
            </a:stretch>
          </p:blipFill>
          <p:spPr>
            <a:xfrm>
              <a:off x="1150687" y="2924944"/>
              <a:ext cx="8026323" cy="3745617"/>
            </a:xfrm>
            <a:prstGeom prst="rect">
              <a:avLst/>
            </a:prstGeom>
          </p:spPr>
        </p:pic>
        <p:sp>
          <p:nvSpPr>
            <p:cNvPr id="8" name="Rectangle 7">
              <a:extLst>
                <a:ext uri="{FF2B5EF4-FFF2-40B4-BE49-F238E27FC236}">
                  <a16:creationId xmlns:a16="http://schemas.microsoft.com/office/drawing/2014/main" id="{EFFBFADD-092F-E8D0-7820-7ACECEEB330B}"/>
                </a:ext>
              </a:extLst>
            </p:cNvPr>
            <p:cNvSpPr/>
            <p:nvPr/>
          </p:nvSpPr>
          <p:spPr>
            <a:xfrm>
              <a:off x="1711854" y="3003526"/>
              <a:ext cx="3783115" cy="3253139"/>
            </a:xfrm>
            <a:prstGeom prst="rect">
              <a:avLst/>
            </a:prstGeom>
            <a:noFill/>
            <a:ln w="38100">
              <a:solidFill>
                <a:srgbClr val="C00000">
                  <a:alpha val="7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10" name="Rectangle 9">
              <a:extLst>
                <a:ext uri="{FF2B5EF4-FFF2-40B4-BE49-F238E27FC236}">
                  <a16:creationId xmlns:a16="http://schemas.microsoft.com/office/drawing/2014/main" id="{1D75150B-14C3-9EEE-070D-722C07B5E981}"/>
                </a:ext>
              </a:extLst>
            </p:cNvPr>
            <p:cNvSpPr/>
            <p:nvPr/>
          </p:nvSpPr>
          <p:spPr>
            <a:xfrm>
              <a:off x="5582312" y="3011402"/>
              <a:ext cx="3585066" cy="3245263"/>
            </a:xfrm>
            <a:prstGeom prst="rect">
              <a:avLst/>
            </a:prstGeom>
            <a:noFill/>
            <a:ln w="38100">
              <a:solidFill>
                <a:srgbClr val="3EBFC0">
                  <a:alpha val="7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rgbClr val="3EBFC0"/>
                </a:solidFill>
              </a:endParaRPr>
            </a:p>
          </p:txBody>
        </p:sp>
      </p:grpSp>
    </p:spTree>
    <p:extLst>
      <p:ext uri="{BB962C8B-B14F-4D97-AF65-F5344CB8AC3E}">
        <p14:creationId xmlns:p14="http://schemas.microsoft.com/office/powerpoint/2010/main" val="2818504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63DF-1E5C-4905-A46C-2F4B5EB65602}"/>
              </a:ext>
            </a:extLst>
          </p:cNvPr>
          <p:cNvSpPr>
            <a:spLocks noGrp="1"/>
          </p:cNvSpPr>
          <p:nvPr>
            <p:ph type="title"/>
          </p:nvPr>
        </p:nvSpPr>
        <p:spPr/>
        <p:txBody>
          <a:bodyPr/>
          <a:lstStyle/>
          <a:p>
            <a:r>
              <a:rPr lang="en-DE" dirty="0"/>
              <a:t>Two cascaded ECHO stages</a:t>
            </a:r>
          </a:p>
        </p:txBody>
      </p:sp>
      <p:sp>
        <p:nvSpPr>
          <p:cNvPr id="5" name="Footer Placeholder 4">
            <a:extLst>
              <a:ext uri="{FF2B5EF4-FFF2-40B4-BE49-F238E27FC236}">
                <a16:creationId xmlns:a16="http://schemas.microsoft.com/office/drawing/2014/main" id="{83FC3E0F-F463-4132-4BC0-115950B9CD11}"/>
              </a:ext>
            </a:extLst>
          </p:cNvPr>
          <p:cNvSpPr>
            <a:spLocks noGrp="1"/>
          </p:cNvSpPr>
          <p:nvPr>
            <p:ph type="ftr" sz="quarter" idx="11"/>
          </p:nvPr>
        </p:nvSpPr>
        <p:spPr/>
        <p:txBody>
          <a:bodyPr/>
          <a:lstStyle/>
          <a:p>
            <a:r>
              <a:rPr lang="en-US" noProof="0"/>
              <a:t>| FoE Topical Workshop 2025 | Eugenio Ferrari | 25.09.2025</a:t>
            </a:r>
            <a:endParaRPr lang="en-US" noProof="0" dirty="0"/>
          </a:p>
        </p:txBody>
      </p:sp>
      <p:sp>
        <p:nvSpPr>
          <p:cNvPr id="95" name="Text Placeholder 90">
            <a:extLst>
              <a:ext uri="{FF2B5EF4-FFF2-40B4-BE49-F238E27FC236}">
                <a16:creationId xmlns:a16="http://schemas.microsoft.com/office/drawing/2014/main" id="{86292972-1DA7-94DA-E73A-EBD299614C7F}"/>
              </a:ext>
            </a:extLst>
          </p:cNvPr>
          <p:cNvSpPr>
            <a:spLocks noGrp="1"/>
          </p:cNvSpPr>
          <p:nvPr>
            <p:ph type="body" sz="quarter" idx="13"/>
          </p:nvPr>
        </p:nvSpPr>
        <p:spPr>
          <a:xfrm>
            <a:off x="407987" y="764704"/>
            <a:ext cx="11376025" cy="379252"/>
          </a:xfrm>
        </p:spPr>
        <p:txBody>
          <a:bodyPr/>
          <a:lstStyle/>
          <a:p>
            <a:r>
              <a:rPr lang="en-DE" dirty="0"/>
              <a:t>Comparison between harmonic </a:t>
            </a:r>
            <a:r>
              <a:rPr lang="en-DE" u="sng" dirty="0"/>
              <a:t>up-</a:t>
            </a:r>
            <a:r>
              <a:rPr lang="en-DE" dirty="0"/>
              <a:t> and </a:t>
            </a:r>
            <a:r>
              <a:rPr lang="en-DE" u="sng" dirty="0"/>
              <a:t>down-conversion</a:t>
            </a:r>
          </a:p>
        </p:txBody>
      </p:sp>
      <p:sp>
        <p:nvSpPr>
          <p:cNvPr id="6" name="TextBox 5">
            <a:extLst>
              <a:ext uri="{FF2B5EF4-FFF2-40B4-BE49-F238E27FC236}">
                <a16:creationId xmlns:a16="http://schemas.microsoft.com/office/drawing/2014/main" id="{52E9F694-F920-04A2-D4E7-9AFD63D871B2}"/>
              </a:ext>
            </a:extLst>
          </p:cNvPr>
          <p:cNvSpPr txBox="1"/>
          <p:nvPr/>
        </p:nvSpPr>
        <p:spPr>
          <a:xfrm>
            <a:off x="9555480" y="5301208"/>
            <a:ext cx="184731" cy="338554"/>
          </a:xfrm>
          <a:prstGeom prst="rect">
            <a:avLst/>
          </a:prstGeom>
          <a:noFill/>
        </p:spPr>
        <p:txBody>
          <a:bodyPr wrap="none" rtlCol="0">
            <a:spAutoFit/>
          </a:bodyPr>
          <a:lstStyle/>
          <a:p>
            <a:endParaRPr lang="en-DE" sz="1600" dirty="0"/>
          </a:p>
        </p:txBody>
      </p:sp>
      <p:grpSp>
        <p:nvGrpSpPr>
          <p:cNvPr id="90" name="Group 89">
            <a:extLst>
              <a:ext uri="{FF2B5EF4-FFF2-40B4-BE49-F238E27FC236}">
                <a16:creationId xmlns:a16="http://schemas.microsoft.com/office/drawing/2014/main" id="{E05BB611-989B-B202-073F-909D5B5E204A}"/>
              </a:ext>
            </a:extLst>
          </p:cNvPr>
          <p:cNvGrpSpPr/>
          <p:nvPr/>
        </p:nvGrpSpPr>
        <p:grpSpPr>
          <a:xfrm>
            <a:off x="8472624" y="1128383"/>
            <a:ext cx="3240000" cy="5108929"/>
            <a:chOff x="8420179" y="1128383"/>
            <a:chExt cx="3240000" cy="5108929"/>
          </a:xfrm>
        </p:grpSpPr>
        <p:pic>
          <p:nvPicPr>
            <p:cNvPr id="7" name="Picture 6">
              <a:extLst>
                <a:ext uri="{FF2B5EF4-FFF2-40B4-BE49-F238E27FC236}">
                  <a16:creationId xmlns:a16="http://schemas.microsoft.com/office/drawing/2014/main" id="{C57AAE5B-36D9-CCFA-BF12-A9C1C71E34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20179" y="2997312"/>
              <a:ext cx="3240000" cy="3240000"/>
            </a:xfrm>
            <a:prstGeom prst="rect">
              <a:avLst/>
            </a:prstGeom>
            <a:ln w="38100">
              <a:solidFill>
                <a:srgbClr val="3EBFC0">
                  <a:alpha val="70000"/>
                </a:srgbClr>
              </a:solidFill>
              <a:prstDash val="sysDot"/>
            </a:ln>
          </p:spPr>
        </p:pic>
        <p:sp>
          <p:nvSpPr>
            <p:cNvPr id="9" name="TextBox 8">
              <a:extLst>
                <a:ext uri="{FF2B5EF4-FFF2-40B4-BE49-F238E27FC236}">
                  <a16:creationId xmlns:a16="http://schemas.microsoft.com/office/drawing/2014/main" id="{F7908132-0FA3-1156-C41A-9447036B831E}"/>
                </a:ext>
              </a:extLst>
            </p:cNvPr>
            <p:cNvSpPr txBox="1"/>
            <p:nvPr/>
          </p:nvSpPr>
          <p:spPr>
            <a:xfrm>
              <a:off x="8763226" y="1128383"/>
              <a:ext cx="2553904" cy="1815882"/>
            </a:xfrm>
            <a:prstGeom prst="rect">
              <a:avLst/>
            </a:prstGeom>
            <a:noFill/>
          </p:spPr>
          <p:txBody>
            <a:bodyPr wrap="none" rtlCol="0">
              <a:spAutoFit/>
            </a:bodyPr>
            <a:lstStyle/>
            <a:p>
              <a:pPr algn="ctr"/>
              <a:r>
                <a:rPr lang="en-DE" sz="1600" b="1" dirty="0">
                  <a:solidFill>
                    <a:srgbClr val="3EBFC0"/>
                  </a:solidFill>
                </a:rPr>
                <a:t>ECHO-2 (</a:t>
              </a:r>
              <a:r>
                <a:rPr lang="el-GR" sz="1600" b="1" dirty="0">
                  <a:solidFill>
                    <a:srgbClr val="3EBFC0"/>
                  </a:solidFill>
                </a:rPr>
                <a:t>λ</a:t>
              </a:r>
              <a:r>
                <a:rPr lang="en-GB" sz="1600" b="1" baseline="-25000" dirty="0">
                  <a:solidFill>
                    <a:srgbClr val="3EBFC0"/>
                  </a:solidFill>
                </a:rPr>
                <a:t>FEL</a:t>
              </a:r>
              <a:r>
                <a:rPr lang="en-GB" sz="1600" b="1" dirty="0">
                  <a:solidFill>
                    <a:srgbClr val="3EBFC0"/>
                  </a:solidFill>
                </a:rPr>
                <a:t> = 4 nm)</a:t>
              </a:r>
            </a:p>
            <a:p>
              <a:pPr algn="ctr"/>
              <a:r>
                <a:rPr lang="en-DE" sz="1600" b="1" u="sng" dirty="0">
                  <a:solidFill>
                    <a:srgbClr val="3EBFC0"/>
                  </a:solidFill>
                </a:rPr>
                <a:t>down-conversion</a:t>
              </a:r>
            </a:p>
            <a:p>
              <a:pPr algn="ctr"/>
              <a:r>
                <a:rPr lang="en-DE" sz="1600" dirty="0"/>
                <a:t>a</a:t>
              </a:r>
              <a:r>
                <a:rPr lang="en-DE" sz="1600" baseline="-25000" dirty="0"/>
                <a:t>E2</a:t>
              </a:r>
              <a:r>
                <a:rPr lang="en-DE" sz="1600" dirty="0"/>
                <a:t> = 75 </a:t>
              </a:r>
            </a:p>
            <a:p>
              <a:pPr algn="ctr"/>
              <a:r>
                <a:rPr lang="en-DE" sz="1600" dirty="0"/>
                <a:t>n = -1, m = 1, </a:t>
              </a:r>
            </a:p>
            <a:p>
              <a:pPr algn="ctr"/>
              <a:r>
                <a:rPr lang="el-GR" sz="1600" dirty="0"/>
                <a:t>λ</a:t>
              </a:r>
              <a:r>
                <a:rPr lang="en-US" sz="1600" baseline="-25000" dirty="0"/>
                <a:t>1</a:t>
              </a:r>
              <a:r>
                <a:rPr lang="en-US" sz="1600" dirty="0"/>
                <a:t> =</a:t>
              </a:r>
              <a:r>
                <a:rPr lang="el-GR" sz="1600" dirty="0"/>
                <a:t> </a:t>
              </a:r>
              <a:r>
                <a:rPr lang="en-US" sz="1600" dirty="0"/>
                <a:t>300 nm, </a:t>
              </a:r>
              <a:r>
                <a:rPr lang="el-GR" sz="1600" dirty="0"/>
                <a:t>λ</a:t>
              </a:r>
              <a:r>
                <a:rPr lang="en-US" sz="1600" baseline="-25000" dirty="0"/>
                <a:t>2</a:t>
              </a:r>
              <a:r>
                <a:rPr lang="en-US" sz="1600" dirty="0"/>
                <a:t> = 3.96 nm</a:t>
              </a:r>
            </a:p>
            <a:p>
              <a:pPr algn="ctr"/>
              <a:r>
                <a:rPr lang="en-DE" sz="1600" dirty="0"/>
                <a:t>Optimum for A</a:t>
              </a:r>
              <a:r>
                <a:rPr lang="en-DE" sz="1600" baseline="-25000" dirty="0"/>
                <a:t>3</a:t>
              </a:r>
              <a:r>
                <a:rPr lang="en-DE" sz="1600" dirty="0"/>
                <a:t> ~ 0.1</a:t>
              </a:r>
            </a:p>
            <a:p>
              <a:pPr algn="ctr"/>
              <a:r>
                <a:rPr lang="en-GB" sz="1600" dirty="0"/>
                <a:t>M</a:t>
              </a:r>
              <a:r>
                <a:rPr lang="en-DE" sz="1600" dirty="0"/>
                <a:t>ax. bunching ~ 29%</a:t>
              </a:r>
            </a:p>
          </p:txBody>
        </p:sp>
      </p:grpSp>
      <p:sp>
        <p:nvSpPr>
          <p:cNvPr id="81" name="TextBox 80">
            <a:extLst>
              <a:ext uri="{FF2B5EF4-FFF2-40B4-BE49-F238E27FC236}">
                <a16:creationId xmlns:a16="http://schemas.microsoft.com/office/drawing/2014/main" id="{91CDCAB9-B135-9E37-FF6C-4A045BD6361A}"/>
              </a:ext>
            </a:extLst>
          </p:cNvPr>
          <p:cNvSpPr txBox="1"/>
          <p:nvPr/>
        </p:nvSpPr>
        <p:spPr>
          <a:xfrm>
            <a:off x="4499158" y="4177505"/>
            <a:ext cx="184731" cy="338554"/>
          </a:xfrm>
          <a:prstGeom prst="rect">
            <a:avLst/>
          </a:prstGeom>
          <a:noFill/>
        </p:spPr>
        <p:txBody>
          <a:bodyPr wrap="none" rtlCol="0">
            <a:spAutoFit/>
          </a:bodyPr>
          <a:lstStyle/>
          <a:p>
            <a:endParaRPr lang="en-DE" sz="1600" dirty="0"/>
          </a:p>
        </p:txBody>
      </p:sp>
      <p:grpSp>
        <p:nvGrpSpPr>
          <p:cNvPr id="91" name="Group 90">
            <a:extLst>
              <a:ext uri="{FF2B5EF4-FFF2-40B4-BE49-F238E27FC236}">
                <a16:creationId xmlns:a16="http://schemas.microsoft.com/office/drawing/2014/main" id="{85A9C0BE-997A-E4EC-FE55-D6A7E6756695}"/>
              </a:ext>
            </a:extLst>
          </p:cNvPr>
          <p:cNvGrpSpPr/>
          <p:nvPr/>
        </p:nvGrpSpPr>
        <p:grpSpPr>
          <a:xfrm>
            <a:off x="479376" y="1128383"/>
            <a:ext cx="3240000" cy="5108929"/>
            <a:chOff x="986426" y="1128383"/>
            <a:chExt cx="3240000" cy="5108929"/>
          </a:xfrm>
        </p:grpSpPr>
        <p:pic>
          <p:nvPicPr>
            <p:cNvPr id="85" name="Picture 84">
              <a:extLst>
                <a:ext uri="{FF2B5EF4-FFF2-40B4-BE49-F238E27FC236}">
                  <a16:creationId xmlns:a16="http://schemas.microsoft.com/office/drawing/2014/main" id="{E3747996-21DF-9DCE-C3C9-FE30E0528D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6426" y="2997312"/>
              <a:ext cx="3240000" cy="3240000"/>
            </a:xfrm>
            <a:prstGeom prst="rect">
              <a:avLst/>
            </a:prstGeom>
            <a:ln w="38100">
              <a:solidFill>
                <a:srgbClr val="3EBFC0">
                  <a:alpha val="70000"/>
                </a:srgbClr>
              </a:solidFill>
              <a:prstDash val="sysDot"/>
            </a:ln>
          </p:spPr>
        </p:pic>
        <p:sp>
          <p:nvSpPr>
            <p:cNvPr id="87" name="TextBox 86">
              <a:extLst>
                <a:ext uri="{FF2B5EF4-FFF2-40B4-BE49-F238E27FC236}">
                  <a16:creationId xmlns:a16="http://schemas.microsoft.com/office/drawing/2014/main" id="{44C632D2-9551-CA25-98D1-38F54478C223}"/>
                </a:ext>
              </a:extLst>
            </p:cNvPr>
            <p:cNvSpPr txBox="1"/>
            <p:nvPr/>
          </p:nvSpPr>
          <p:spPr>
            <a:xfrm>
              <a:off x="1329474" y="1128383"/>
              <a:ext cx="2553904" cy="1815882"/>
            </a:xfrm>
            <a:prstGeom prst="rect">
              <a:avLst/>
            </a:prstGeom>
            <a:noFill/>
          </p:spPr>
          <p:txBody>
            <a:bodyPr wrap="none" rtlCol="0">
              <a:spAutoFit/>
            </a:bodyPr>
            <a:lstStyle/>
            <a:p>
              <a:pPr algn="ctr"/>
              <a:r>
                <a:rPr lang="en-DE" sz="1600" b="1" dirty="0">
                  <a:solidFill>
                    <a:srgbClr val="3EBFC0"/>
                  </a:solidFill>
                </a:rPr>
                <a:t>ECHO-2 (</a:t>
              </a:r>
              <a:r>
                <a:rPr lang="el-GR" sz="1600" b="1" dirty="0">
                  <a:solidFill>
                    <a:srgbClr val="3EBFC0"/>
                  </a:solidFill>
                </a:rPr>
                <a:t>λ</a:t>
              </a:r>
              <a:r>
                <a:rPr lang="en-GB" sz="1600" b="1" baseline="-25000" dirty="0">
                  <a:solidFill>
                    <a:srgbClr val="3EBFC0"/>
                  </a:solidFill>
                </a:rPr>
                <a:t>FEL</a:t>
              </a:r>
              <a:r>
                <a:rPr lang="en-GB" sz="1600" b="1" dirty="0">
                  <a:solidFill>
                    <a:srgbClr val="3EBFC0"/>
                  </a:solidFill>
                </a:rPr>
                <a:t> = 4 nm)</a:t>
              </a:r>
            </a:p>
            <a:p>
              <a:pPr algn="ctr"/>
              <a:r>
                <a:rPr lang="en-DE" sz="1600" b="1" u="sng" dirty="0">
                  <a:solidFill>
                    <a:srgbClr val="3EBFC0"/>
                  </a:solidFill>
                </a:rPr>
                <a:t>up-conversion</a:t>
              </a:r>
            </a:p>
            <a:p>
              <a:pPr algn="ctr"/>
              <a:r>
                <a:rPr lang="en-DE" sz="1600" dirty="0"/>
                <a:t>a</a:t>
              </a:r>
              <a:r>
                <a:rPr lang="en-DE" sz="1600" baseline="-25000" dirty="0"/>
                <a:t>E1</a:t>
              </a:r>
              <a:r>
                <a:rPr lang="en-DE" sz="1600" dirty="0"/>
                <a:t> = 75 </a:t>
              </a:r>
            </a:p>
            <a:p>
              <a:pPr algn="ctr"/>
              <a:r>
                <a:rPr lang="en-DE" sz="1600" dirty="0"/>
                <a:t>n = -1, m = 2, </a:t>
              </a:r>
            </a:p>
            <a:p>
              <a:pPr algn="ctr"/>
              <a:r>
                <a:rPr lang="el-GR" sz="1600" dirty="0"/>
                <a:t>λ</a:t>
              </a:r>
              <a:r>
                <a:rPr lang="en-US" sz="1600" baseline="-25000" dirty="0"/>
                <a:t>1</a:t>
              </a:r>
              <a:r>
                <a:rPr lang="en-US" sz="1600" dirty="0"/>
                <a:t> =</a:t>
              </a:r>
              <a:r>
                <a:rPr lang="el-GR" sz="1600" dirty="0"/>
                <a:t> </a:t>
              </a:r>
              <a:r>
                <a:rPr lang="en-US" sz="1600" dirty="0"/>
                <a:t>300 nm, </a:t>
              </a:r>
              <a:r>
                <a:rPr lang="el-GR" sz="1600" dirty="0"/>
                <a:t>λ</a:t>
              </a:r>
              <a:r>
                <a:rPr lang="en-US" sz="1600" baseline="-25000" dirty="0"/>
                <a:t>2</a:t>
              </a:r>
              <a:r>
                <a:rPr lang="en-US" sz="1600" dirty="0"/>
                <a:t> = 7.89 nm</a:t>
              </a:r>
            </a:p>
            <a:p>
              <a:pPr algn="ctr"/>
              <a:r>
                <a:rPr lang="en-DE" sz="1600" dirty="0"/>
                <a:t>Optimum for A</a:t>
              </a:r>
              <a:r>
                <a:rPr lang="en-DE" sz="1600" baseline="-25000" dirty="0"/>
                <a:t>3</a:t>
              </a:r>
              <a:r>
                <a:rPr lang="en-DE" sz="1600" dirty="0"/>
                <a:t> ~ 0.17</a:t>
              </a:r>
            </a:p>
            <a:p>
              <a:pPr algn="ctr"/>
              <a:r>
                <a:rPr lang="en-GB" sz="1600" dirty="0"/>
                <a:t>M</a:t>
              </a:r>
              <a:r>
                <a:rPr lang="en-DE" sz="1600" dirty="0"/>
                <a:t>ax. bunching ~ 24%</a:t>
              </a:r>
            </a:p>
          </p:txBody>
        </p:sp>
      </p:grpSp>
      <p:sp>
        <p:nvSpPr>
          <p:cNvPr id="88" name="TextBox 87">
            <a:extLst>
              <a:ext uri="{FF2B5EF4-FFF2-40B4-BE49-F238E27FC236}">
                <a16:creationId xmlns:a16="http://schemas.microsoft.com/office/drawing/2014/main" id="{D7B0940E-A50E-AAB6-1DE6-3188C07D00E6}"/>
              </a:ext>
            </a:extLst>
          </p:cNvPr>
          <p:cNvSpPr txBox="1"/>
          <p:nvPr/>
        </p:nvSpPr>
        <p:spPr>
          <a:xfrm>
            <a:off x="3923062" y="1190357"/>
            <a:ext cx="4345876" cy="4939814"/>
          </a:xfrm>
          <a:prstGeom prst="rect">
            <a:avLst/>
          </a:prstGeom>
          <a:noFill/>
          <a:ln w="38100">
            <a:solidFill>
              <a:srgbClr val="7030A0"/>
            </a:solidFill>
          </a:ln>
        </p:spPr>
        <p:txBody>
          <a:bodyPr wrap="square" rtlCol="0">
            <a:spAutoFit/>
          </a:bodyPr>
          <a:lstStyle/>
          <a:p>
            <a:r>
              <a:rPr lang="en-DE" sz="1500" dirty="0"/>
              <a:t>In both cases:</a:t>
            </a:r>
          </a:p>
          <a:p>
            <a:pPr marL="285750" indent="-285750">
              <a:buFont typeface="Arial" panose="020B0604020202020204" pitchFamily="34" charset="0"/>
              <a:buChar char="•"/>
            </a:pPr>
            <a:r>
              <a:rPr lang="en-GB" sz="1500" dirty="0"/>
              <a:t>Very high bunching at 4 nm (&gt;20%)</a:t>
            </a:r>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r>
              <a:rPr lang="en-GB" sz="1500" dirty="0"/>
              <a:t>With tiny modulation amplitude A</a:t>
            </a:r>
            <a:r>
              <a:rPr lang="en-GB" sz="1500" baseline="-25000" dirty="0"/>
              <a:t>3</a:t>
            </a:r>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r>
              <a:rPr lang="en-GB" sz="1500" dirty="0"/>
              <a:t>Minute seed3 power requirements:</a:t>
            </a:r>
          </a:p>
          <a:p>
            <a:pPr marL="742950" lvl="1" indent="-285750">
              <a:buFont typeface="Arial" panose="020B0604020202020204" pitchFamily="34" charset="0"/>
              <a:buChar char="•"/>
            </a:pPr>
            <a:r>
              <a:rPr lang="en-GB" sz="1500" dirty="0"/>
              <a:t>Few 10</a:t>
            </a:r>
            <a:r>
              <a:rPr lang="en-GB" sz="1500" baseline="30000" dirty="0"/>
              <a:t>4</a:t>
            </a:r>
            <a:r>
              <a:rPr lang="en-GB" sz="1500" dirty="0"/>
              <a:t> W peak power*</a:t>
            </a:r>
          </a:p>
          <a:p>
            <a:pPr marL="742950" lvl="1" indent="-285750">
              <a:buFont typeface="Arial" panose="020B0604020202020204" pitchFamily="34" charset="0"/>
              <a:buChar char="•"/>
            </a:pPr>
            <a:r>
              <a:rPr lang="en-GB" sz="1500" dirty="0"/>
              <a:t>~</a:t>
            </a:r>
            <a:r>
              <a:rPr lang="en-GB" sz="1500" dirty="0" err="1"/>
              <a:t>nJ</a:t>
            </a:r>
            <a:r>
              <a:rPr lang="en-GB" sz="1500" dirty="0"/>
              <a:t> pulse energy</a:t>
            </a:r>
          </a:p>
          <a:p>
            <a:pPr marL="742950" lvl="1" indent="-285750">
              <a:buFont typeface="Arial" panose="020B0604020202020204" pitchFamily="34" charset="0"/>
              <a:buChar char="•"/>
            </a:pPr>
            <a:r>
              <a:rPr lang="en-GB" sz="1500" dirty="0"/>
              <a:t>Emitted by a single radiator module (and even requiring attenuation)</a:t>
            </a:r>
          </a:p>
          <a:p>
            <a:pPr marL="742950" lvl="1" indent="-285750">
              <a:buFont typeface="Arial" panose="020B0604020202020204" pitchFamily="34" charset="0"/>
              <a:buChar char="•"/>
            </a:pPr>
            <a:r>
              <a:rPr lang="en-GB" sz="1500" dirty="0"/>
              <a:t>RAD1 can be very compact</a:t>
            </a:r>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r>
              <a:rPr lang="en-GB" sz="1500" dirty="0"/>
              <a:t>Small induced energy spread at RAD2</a:t>
            </a:r>
          </a:p>
          <a:p>
            <a:pPr marL="742950" lvl="1" indent="-285750">
              <a:buFont typeface="Arial" panose="020B0604020202020204" pitchFamily="34" charset="0"/>
              <a:buChar char="•"/>
            </a:pPr>
            <a:r>
              <a:rPr lang="en-GB" sz="1500" dirty="0"/>
              <a:t>Practically only determined by A</a:t>
            </a:r>
            <a:r>
              <a:rPr lang="en-GB" sz="1500" baseline="-25000" dirty="0"/>
              <a:t>1</a:t>
            </a:r>
            <a:endParaRPr lang="en-GB" sz="1500" dirty="0"/>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r>
              <a:rPr lang="en-GB" sz="1500" dirty="0"/>
              <a:t>Harmonic down-conversion provides the best performance</a:t>
            </a:r>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r>
              <a:rPr lang="en-GB" sz="1500" dirty="0"/>
              <a:t>Achievable bunching is independent on the final wavelength if sufficient seed3 power is available</a:t>
            </a:r>
          </a:p>
        </p:txBody>
      </p:sp>
      <p:pic>
        <p:nvPicPr>
          <p:cNvPr id="89" name="Picture 88" descr="A screen shot of a computer screen&#10;&#10;Description automatically generated">
            <a:extLst>
              <a:ext uri="{FF2B5EF4-FFF2-40B4-BE49-F238E27FC236}">
                <a16:creationId xmlns:a16="http://schemas.microsoft.com/office/drawing/2014/main" id="{C827BEC7-795B-5248-042F-96472FFBC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4590" y="42274"/>
            <a:ext cx="5182343" cy="825506"/>
          </a:xfrm>
          <a:prstGeom prst="rect">
            <a:avLst/>
          </a:prstGeom>
        </p:spPr>
      </p:pic>
      <p:sp>
        <p:nvSpPr>
          <p:cNvPr id="93" name="TextBox 92">
            <a:extLst>
              <a:ext uri="{FF2B5EF4-FFF2-40B4-BE49-F238E27FC236}">
                <a16:creationId xmlns:a16="http://schemas.microsoft.com/office/drawing/2014/main" id="{BEF2B948-7A49-F1B5-3895-0797DE006AD1}"/>
              </a:ext>
            </a:extLst>
          </p:cNvPr>
          <p:cNvSpPr txBox="1"/>
          <p:nvPr/>
        </p:nvSpPr>
        <p:spPr>
          <a:xfrm>
            <a:off x="4799856" y="6470353"/>
            <a:ext cx="2619628" cy="307777"/>
          </a:xfrm>
          <a:prstGeom prst="rect">
            <a:avLst/>
          </a:prstGeom>
          <a:noFill/>
        </p:spPr>
        <p:txBody>
          <a:bodyPr wrap="none" rtlCol="0">
            <a:spAutoFit/>
          </a:bodyPr>
          <a:lstStyle/>
          <a:p>
            <a:r>
              <a:rPr lang="en-DE" sz="1400" dirty="0"/>
              <a:t>*</a:t>
            </a:r>
            <a:r>
              <a:rPr lang="en-DE" sz="1400"/>
              <a:t>For </a:t>
            </a:r>
            <a:r>
              <a:rPr lang="en-US" sz="1400" dirty="0"/>
              <a:t>the presented</a:t>
            </a:r>
            <a:r>
              <a:rPr lang="en-DE" sz="1400"/>
              <a:t> </a:t>
            </a:r>
            <a:r>
              <a:rPr lang="en-DE" sz="1400" dirty="0"/>
              <a:t>parameters</a:t>
            </a:r>
          </a:p>
        </p:txBody>
      </p:sp>
      <p:sp>
        <p:nvSpPr>
          <p:cNvPr id="3" name="TextBox 2">
            <a:extLst>
              <a:ext uri="{FF2B5EF4-FFF2-40B4-BE49-F238E27FC236}">
                <a16:creationId xmlns:a16="http://schemas.microsoft.com/office/drawing/2014/main" id="{99803F0B-9CBF-9592-7D8C-2C0C920AA9D6}"/>
              </a:ext>
            </a:extLst>
          </p:cNvPr>
          <p:cNvSpPr txBox="1"/>
          <p:nvPr/>
        </p:nvSpPr>
        <p:spPr>
          <a:xfrm>
            <a:off x="10488488" y="4221088"/>
            <a:ext cx="1092350" cy="307777"/>
          </a:xfrm>
          <a:prstGeom prst="rect">
            <a:avLst/>
          </a:prstGeom>
          <a:noFill/>
        </p:spPr>
        <p:txBody>
          <a:bodyPr wrap="none" rtlCol="0">
            <a:spAutoFit/>
          </a:bodyPr>
          <a:lstStyle/>
          <a:p>
            <a:r>
              <a:rPr lang="el-GR" sz="1400" dirty="0">
                <a:solidFill>
                  <a:schemeClr val="bg1"/>
                </a:solidFill>
              </a:rPr>
              <a:t>λ</a:t>
            </a:r>
            <a:r>
              <a:rPr lang="en-US" sz="1400" baseline="-25000" dirty="0">
                <a:solidFill>
                  <a:schemeClr val="bg1"/>
                </a:solidFill>
              </a:rPr>
              <a:t>FEL</a:t>
            </a:r>
            <a:r>
              <a:rPr lang="en-US" sz="1400" dirty="0">
                <a:solidFill>
                  <a:schemeClr val="bg1"/>
                </a:solidFill>
              </a:rPr>
              <a:t> = 4 nm</a:t>
            </a:r>
            <a:endParaRPr lang="en-DE" sz="1400" dirty="0" err="1">
              <a:solidFill>
                <a:schemeClr val="bg1"/>
              </a:solidFill>
            </a:endParaRPr>
          </a:p>
        </p:txBody>
      </p:sp>
      <p:sp>
        <p:nvSpPr>
          <p:cNvPr id="4" name="TextBox 3">
            <a:extLst>
              <a:ext uri="{FF2B5EF4-FFF2-40B4-BE49-F238E27FC236}">
                <a16:creationId xmlns:a16="http://schemas.microsoft.com/office/drawing/2014/main" id="{256829E2-1CD7-28BE-0153-40E322D68DDC}"/>
              </a:ext>
            </a:extLst>
          </p:cNvPr>
          <p:cNvSpPr txBox="1"/>
          <p:nvPr/>
        </p:nvSpPr>
        <p:spPr>
          <a:xfrm>
            <a:off x="2495600" y="4257092"/>
            <a:ext cx="1092350" cy="307777"/>
          </a:xfrm>
          <a:prstGeom prst="rect">
            <a:avLst/>
          </a:prstGeom>
          <a:noFill/>
        </p:spPr>
        <p:txBody>
          <a:bodyPr wrap="none" rtlCol="0">
            <a:spAutoFit/>
          </a:bodyPr>
          <a:lstStyle/>
          <a:p>
            <a:r>
              <a:rPr lang="el-GR" sz="1400" dirty="0">
                <a:solidFill>
                  <a:schemeClr val="bg1"/>
                </a:solidFill>
              </a:rPr>
              <a:t>λ</a:t>
            </a:r>
            <a:r>
              <a:rPr lang="en-US" sz="1400" baseline="-25000" dirty="0">
                <a:solidFill>
                  <a:schemeClr val="bg1"/>
                </a:solidFill>
              </a:rPr>
              <a:t>FEL</a:t>
            </a:r>
            <a:r>
              <a:rPr lang="en-US" sz="1400" dirty="0">
                <a:solidFill>
                  <a:schemeClr val="bg1"/>
                </a:solidFill>
              </a:rPr>
              <a:t> = 4 nm</a:t>
            </a:r>
            <a:endParaRPr lang="en-DE" sz="1400" dirty="0" err="1">
              <a:solidFill>
                <a:schemeClr val="bg1"/>
              </a:solidFill>
            </a:endParaRPr>
          </a:p>
        </p:txBody>
      </p:sp>
      <p:pic>
        <p:nvPicPr>
          <p:cNvPr id="10" name="Picture 9" descr="A graph of a function&#10;&#10;Description automatically generated with medium confidence">
            <a:extLst>
              <a:ext uri="{FF2B5EF4-FFF2-40B4-BE49-F238E27FC236}">
                <a16:creationId xmlns:a16="http://schemas.microsoft.com/office/drawing/2014/main" id="{8CE2BC98-7B70-37D5-3DA7-B4DF6AD7DF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458" y="2204864"/>
            <a:ext cx="10375117" cy="3712308"/>
          </a:xfrm>
          <a:prstGeom prst="rect">
            <a:avLst/>
          </a:prstGeom>
          <a:ln w="28575">
            <a:solidFill>
              <a:srgbClr val="FF7F0E"/>
            </a:solidFill>
          </a:ln>
        </p:spPr>
      </p:pic>
    </p:spTree>
    <p:extLst>
      <p:ext uri="{BB962C8B-B14F-4D97-AF65-F5344CB8AC3E}">
        <p14:creationId xmlns:p14="http://schemas.microsoft.com/office/powerpoint/2010/main" val="32429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8">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8">
                                            <p:txEl>
                                              <p:pRg st="16" end="1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1CE87-181D-F632-1E75-7F3DFA2F8C13}"/>
              </a:ext>
            </a:extLst>
          </p:cNvPr>
          <p:cNvSpPr>
            <a:spLocks noGrp="1"/>
          </p:cNvSpPr>
          <p:nvPr>
            <p:ph type="title"/>
          </p:nvPr>
        </p:nvSpPr>
        <p:spPr/>
        <p:txBody>
          <a:bodyPr/>
          <a:lstStyle/>
          <a:p>
            <a:r>
              <a:rPr lang="en-DE" dirty="0"/>
              <a:t>Two cascaded ECHO stages</a:t>
            </a:r>
          </a:p>
        </p:txBody>
      </p:sp>
      <p:sp>
        <p:nvSpPr>
          <p:cNvPr id="3" name="Text Placeholder 2">
            <a:extLst>
              <a:ext uri="{FF2B5EF4-FFF2-40B4-BE49-F238E27FC236}">
                <a16:creationId xmlns:a16="http://schemas.microsoft.com/office/drawing/2014/main" id="{4AE616E4-2359-52B1-6700-7DD0CE633719}"/>
              </a:ext>
            </a:extLst>
          </p:cNvPr>
          <p:cNvSpPr>
            <a:spLocks noGrp="1"/>
          </p:cNvSpPr>
          <p:nvPr>
            <p:ph type="body" sz="quarter" idx="13"/>
          </p:nvPr>
        </p:nvSpPr>
        <p:spPr/>
        <p:txBody>
          <a:bodyPr/>
          <a:lstStyle/>
          <a:p>
            <a:r>
              <a:rPr lang="en-DE" dirty="0"/>
              <a:t>Simulations, </a:t>
            </a:r>
            <a:r>
              <a:rPr lang="en-DE" u="sng" dirty="0"/>
              <a:t>down-conversion</a:t>
            </a:r>
          </a:p>
          <a:p>
            <a:r>
              <a:rPr lang="en-DE" dirty="0"/>
              <a:t>Genesis1.3v4 </a:t>
            </a:r>
            <a:r>
              <a:rPr lang="en-DE" u="sng" dirty="0"/>
              <a:t>time-independent</a:t>
            </a:r>
          </a:p>
        </p:txBody>
      </p:sp>
      <p:sp>
        <p:nvSpPr>
          <p:cNvPr id="5" name="Footer Placeholder 4">
            <a:extLst>
              <a:ext uri="{FF2B5EF4-FFF2-40B4-BE49-F238E27FC236}">
                <a16:creationId xmlns:a16="http://schemas.microsoft.com/office/drawing/2014/main" id="{2D1F9D3A-F57C-55B2-64C2-E0E30015652B}"/>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16" name="Picture 15" descr="A graph of a light spectrum&#10;&#10;Description automatically generated with medium confidence">
            <a:extLst>
              <a:ext uri="{FF2B5EF4-FFF2-40B4-BE49-F238E27FC236}">
                <a16:creationId xmlns:a16="http://schemas.microsoft.com/office/drawing/2014/main" id="{AAA0FB3C-CCB6-AE21-E85D-F17D026B7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1" y="2218312"/>
            <a:ext cx="4320000" cy="3240000"/>
          </a:xfrm>
          <a:prstGeom prst="rect">
            <a:avLst/>
          </a:prstGeom>
        </p:spPr>
      </p:pic>
      <p:sp>
        <p:nvSpPr>
          <p:cNvPr id="17" name="TextBox 16">
            <a:extLst>
              <a:ext uri="{FF2B5EF4-FFF2-40B4-BE49-F238E27FC236}">
                <a16:creationId xmlns:a16="http://schemas.microsoft.com/office/drawing/2014/main" id="{5AF9E4F0-6311-4952-996E-4B90C5F2E084}"/>
              </a:ext>
            </a:extLst>
          </p:cNvPr>
          <p:cNvSpPr txBox="1"/>
          <p:nvPr/>
        </p:nvSpPr>
        <p:spPr>
          <a:xfrm>
            <a:off x="335360" y="1569566"/>
            <a:ext cx="5331909" cy="923330"/>
          </a:xfrm>
          <a:prstGeom prst="rect">
            <a:avLst/>
          </a:prstGeom>
          <a:noFill/>
        </p:spPr>
        <p:txBody>
          <a:bodyPr wrap="none" rtlCol="0">
            <a:spAutoFit/>
          </a:bodyPr>
          <a:lstStyle/>
          <a:p>
            <a:pPr algn="ctr"/>
            <a:r>
              <a:rPr lang="en-DE" b="1" dirty="0">
                <a:solidFill>
                  <a:srgbClr val="3EBFC0"/>
                </a:solidFill>
              </a:rPr>
              <a:t>ECHO-2 (</a:t>
            </a:r>
            <a:r>
              <a:rPr lang="el-GR" b="1" dirty="0">
                <a:solidFill>
                  <a:srgbClr val="3EBFC0"/>
                </a:solidFill>
              </a:rPr>
              <a:t>λ</a:t>
            </a:r>
            <a:r>
              <a:rPr lang="en-GB" b="1" baseline="-25000" dirty="0">
                <a:solidFill>
                  <a:srgbClr val="3EBFC0"/>
                </a:solidFill>
              </a:rPr>
              <a:t>FEL</a:t>
            </a:r>
            <a:r>
              <a:rPr lang="en-GB" b="1" dirty="0">
                <a:solidFill>
                  <a:srgbClr val="3EBFC0"/>
                </a:solidFill>
              </a:rPr>
              <a:t> = 4 nm)</a:t>
            </a:r>
            <a:endParaRPr lang="en-DE" b="1" dirty="0">
              <a:solidFill>
                <a:srgbClr val="3EBFC0"/>
              </a:solidFill>
            </a:endParaRPr>
          </a:p>
          <a:p>
            <a:pPr algn="ctr"/>
            <a:r>
              <a:rPr lang="en-DE" dirty="0"/>
              <a:t>a</a:t>
            </a:r>
            <a:r>
              <a:rPr lang="en-DE" baseline="-25000" dirty="0"/>
              <a:t>E2</a:t>
            </a:r>
            <a:r>
              <a:rPr lang="en-DE" dirty="0"/>
              <a:t> = 75 (n = -1, m = 1, </a:t>
            </a:r>
            <a:r>
              <a:rPr lang="el-GR" dirty="0"/>
              <a:t>λ</a:t>
            </a:r>
            <a:r>
              <a:rPr lang="en-US" baseline="-25000" dirty="0"/>
              <a:t>1</a:t>
            </a:r>
            <a:r>
              <a:rPr lang="en-US" dirty="0"/>
              <a:t> =</a:t>
            </a:r>
            <a:r>
              <a:rPr lang="el-GR" dirty="0"/>
              <a:t> </a:t>
            </a:r>
            <a:r>
              <a:rPr lang="en-US" dirty="0"/>
              <a:t>300 nm, </a:t>
            </a:r>
            <a:r>
              <a:rPr lang="el-GR" dirty="0"/>
              <a:t>λ</a:t>
            </a:r>
            <a:r>
              <a:rPr lang="en-US" baseline="-25000" dirty="0"/>
              <a:t>2</a:t>
            </a:r>
            <a:r>
              <a:rPr lang="en-US" dirty="0"/>
              <a:t> = 3.96 nm)</a:t>
            </a:r>
          </a:p>
          <a:p>
            <a:pPr algn="ctr"/>
            <a:endParaRPr lang="en-DE" b="1" dirty="0">
              <a:solidFill>
                <a:srgbClr val="3EBFC0"/>
              </a:solidFill>
            </a:endParaRPr>
          </a:p>
        </p:txBody>
      </p:sp>
      <p:pic>
        <p:nvPicPr>
          <p:cNvPr id="20" name="Picture 19">
            <a:extLst>
              <a:ext uri="{FF2B5EF4-FFF2-40B4-BE49-F238E27FC236}">
                <a16:creationId xmlns:a16="http://schemas.microsoft.com/office/drawing/2014/main" id="{36F0B0C6-5EE0-C77A-C7BE-009B46220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009" y="834942"/>
            <a:ext cx="7772400" cy="951722"/>
          </a:xfrm>
          <a:prstGeom prst="rect">
            <a:avLst/>
          </a:prstGeom>
        </p:spPr>
      </p:pic>
      <p:pic>
        <p:nvPicPr>
          <p:cNvPr id="23" name="Picture 22" descr="A graph of a graph&#10;&#10;Description automatically generated">
            <a:extLst>
              <a:ext uri="{FF2B5EF4-FFF2-40B4-BE49-F238E27FC236}">
                <a16:creationId xmlns:a16="http://schemas.microsoft.com/office/drawing/2014/main" id="{D22E5213-3BEB-4726-AEAA-950363785C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960" y="2218672"/>
            <a:ext cx="5934653" cy="3240000"/>
          </a:xfrm>
          <a:prstGeom prst="rect">
            <a:avLst/>
          </a:prstGeom>
        </p:spPr>
      </p:pic>
      <p:pic>
        <p:nvPicPr>
          <p:cNvPr id="25" name="Picture 24" descr="A graph of a graph of a graph&#10;&#10;Description automatically generated with medium confidence">
            <a:extLst>
              <a:ext uri="{FF2B5EF4-FFF2-40B4-BE49-F238E27FC236}">
                <a16:creationId xmlns:a16="http://schemas.microsoft.com/office/drawing/2014/main" id="{F7399455-CD50-9DAF-50B3-BB6494B61D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5960" y="2218672"/>
            <a:ext cx="5934653" cy="3240000"/>
          </a:xfrm>
          <a:prstGeom prst="rect">
            <a:avLst/>
          </a:prstGeom>
        </p:spPr>
      </p:pic>
      <p:pic>
        <p:nvPicPr>
          <p:cNvPr id="27" name="Picture 26" descr="A graph of a graph of a graph&#10;&#10;Description automatically generated with medium confidence">
            <a:extLst>
              <a:ext uri="{FF2B5EF4-FFF2-40B4-BE49-F238E27FC236}">
                <a16:creationId xmlns:a16="http://schemas.microsoft.com/office/drawing/2014/main" id="{5699D21D-F2EB-6EEA-2AF7-390A5B9D4B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5960" y="2218672"/>
            <a:ext cx="5934653" cy="3240000"/>
          </a:xfrm>
          <a:prstGeom prst="rect">
            <a:avLst/>
          </a:prstGeom>
        </p:spPr>
      </p:pic>
      <p:pic>
        <p:nvPicPr>
          <p:cNvPr id="29" name="Picture 28" descr="A graph of a graph&#10;&#10;Description automatically generated">
            <a:extLst>
              <a:ext uri="{FF2B5EF4-FFF2-40B4-BE49-F238E27FC236}">
                <a16:creationId xmlns:a16="http://schemas.microsoft.com/office/drawing/2014/main" id="{04FB78DD-DE37-8092-7CDD-3E1626107D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5960" y="2218672"/>
            <a:ext cx="5934653" cy="3240000"/>
          </a:xfrm>
          <a:prstGeom prst="rect">
            <a:avLst/>
          </a:prstGeom>
        </p:spPr>
      </p:pic>
      <p:sp>
        <p:nvSpPr>
          <p:cNvPr id="30" name="Oval 29">
            <a:extLst>
              <a:ext uri="{FF2B5EF4-FFF2-40B4-BE49-F238E27FC236}">
                <a16:creationId xmlns:a16="http://schemas.microsoft.com/office/drawing/2014/main" id="{A919BEA4-8DEC-3AEA-2DF7-8BE6C8269F49}"/>
              </a:ext>
            </a:extLst>
          </p:cNvPr>
          <p:cNvSpPr/>
          <p:nvPr/>
        </p:nvSpPr>
        <p:spPr>
          <a:xfrm>
            <a:off x="7985754" y="1133621"/>
            <a:ext cx="414502" cy="310822"/>
          </a:xfrm>
          <a:prstGeom prst="ellipse">
            <a:avLst/>
          </a:prstGeom>
          <a:noFill/>
          <a:ln w="38100">
            <a:solidFill>
              <a:srgbClr val="9467B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31" name="Oval 30">
            <a:extLst>
              <a:ext uri="{FF2B5EF4-FFF2-40B4-BE49-F238E27FC236}">
                <a16:creationId xmlns:a16="http://schemas.microsoft.com/office/drawing/2014/main" id="{F3923B7E-C3D2-1866-B705-28859032A86F}"/>
              </a:ext>
            </a:extLst>
          </p:cNvPr>
          <p:cNvSpPr/>
          <p:nvPr/>
        </p:nvSpPr>
        <p:spPr>
          <a:xfrm>
            <a:off x="7571252" y="1130904"/>
            <a:ext cx="414502" cy="310822"/>
          </a:xfrm>
          <a:prstGeom prst="ellipse">
            <a:avLst/>
          </a:prstGeom>
          <a:noFill/>
          <a:ln w="38100">
            <a:solidFill>
              <a:srgbClr val="D627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32" name="Oval 31">
            <a:extLst>
              <a:ext uri="{FF2B5EF4-FFF2-40B4-BE49-F238E27FC236}">
                <a16:creationId xmlns:a16="http://schemas.microsoft.com/office/drawing/2014/main" id="{D489FB49-FE0F-8D23-C841-90E56B1E0E34}"/>
              </a:ext>
            </a:extLst>
          </p:cNvPr>
          <p:cNvSpPr/>
          <p:nvPr/>
        </p:nvSpPr>
        <p:spPr>
          <a:xfrm>
            <a:off x="7128785" y="1123439"/>
            <a:ext cx="414502" cy="310822"/>
          </a:xfrm>
          <a:prstGeom prst="ellipse">
            <a:avLst/>
          </a:prstGeom>
          <a:noFill/>
          <a:ln w="38100">
            <a:solidFill>
              <a:srgbClr val="FF7F0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pic>
        <p:nvPicPr>
          <p:cNvPr id="36" name="Picture 35" descr="A graph of a light spectrum&#10;&#10;Description automatically generated with medium confidence">
            <a:extLst>
              <a:ext uri="{FF2B5EF4-FFF2-40B4-BE49-F238E27FC236}">
                <a16:creationId xmlns:a16="http://schemas.microsoft.com/office/drawing/2014/main" id="{D5882D80-7FC5-1B80-33B6-F32A41A03F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751" y="2218312"/>
            <a:ext cx="4320000" cy="3240000"/>
          </a:xfrm>
          <a:prstGeom prst="rect">
            <a:avLst/>
          </a:prstGeom>
        </p:spPr>
      </p:pic>
      <p:grpSp>
        <p:nvGrpSpPr>
          <p:cNvPr id="34" name="Group 33">
            <a:extLst>
              <a:ext uri="{FF2B5EF4-FFF2-40B4-BE49-F238E27FC236}">
                <a16:creationId xmlns:a16="http://schemas.microsoft.com/office/drawing/2014/main" id="{53D9BFA9-65EA-0538-001D-A8AA61764286}"/>
              </a:ext>
            </a:extLst>
          </p:cNvPr>
          <p:cNvGrpSpPr/>
          <p:nvPr/>
        </p:nvGrpSpPr>
        <p:grpSpPr>
          <a:xfrm>
            <a:off x="1847528" y="5455698"/>
            <a:ext cx="4335427" cy="955090"/>
            <a:chOff x="4238580" y="5466710"/>
            <a:chExt cx="4335427" cy="955090"/>
          </a:xfrm>
        </p:grpSpPr>
        <p:pic>
          <p:nvPicPr>
            <p:cNvPr id="21" name="Picture 20" descr="A black and white math equation&#10;&#10;Description automatically generated with medium confidence">
              <a:extLst>
                <a:ext uri="{FF2B5EF4-FFF2-40B4-BE49-F238E27FC236}">
                  <a16:creationId xmlns:a16="http://schemas.microsoft.com/office/drawing/2014/main" id="{4E2D474E-3C2D-37E8-3483-DFF073F61E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8580" y="5773800"/>
              <a:ext cx="4335427" cy="648000"/>
            </a:xfrm>
            <a:prstGeom prst="rect">
              <a:avLst/>
            </a:prstGeom>
          </p:spPr>
        </p:pic>
        <p:sp>
          <p:nvSpPr>
            <p:cNvPr id="33" name="TextBox 32">
              <a:extLst>
                <a:ext uri="{FF2B5EF4-FFF2-40B4-BE49-F238E27FC236}">
                  <a16:creationId xmlns:a16="http://schemas.microsoft.com/office/drawing/2014/main" id="{9F2CE0D6-C8EE-6801-9E02-8962D86A3DEB}"/>
                </a:ext>
              </a:extLst>
            </p:cNvPr>
            <p:cNvSpPr txBox="1"/>
            <p:nvPr/>
          </p:nvSpPr>
          <p:spPr>
            <a:xfrm>
              <a:off x="4382596" y="5466710"/>
              <a:ext cx="3914854" cy="338554"/>
            </a:xfrm>
            <a:prstGeom prst="rect">
              <a:avLst/>
            </a:prstGeom>
            <a:noFill/>
          </p:spPr>
          <p:txBody>
            <a:bodyPr wrap="none" rtlCol="0">
              <a:spAutoFit/>
            </a:bodyPr>
            <a:lstStyle/>
            <a:p>
              <a:r>
                <a:rPr lang="en-US" sz="1600" dirty="0"/>
                <a:t>Consequence of</a:t>
              </a:r>
              <a:r>
                <a:rPr lang="en-DE" sz="1600"/>
                <a:t> </a:t>
              </a:r>
              <a:r>
                <a:rPr lang="en-DE" sz="1600" dirty="0"/>
                <a:t>the “finite size” of seed3</a:t>
              </a:r>
            </a:p>
          </p:txBody>
        </p:sp>
      </p:grpSp>
      <p:sp>
        <p:nvSpPr>
          <p:cNvPr id="37" name="TextBox 36">
            <a:extLst>
              <a:ext uri="{FF2B5EF4-FFF2-40B4-BE49-F238E27FC236}">
                <a16:creationId xmlns:a16="http://schemas.microsoft.com/office/drawing/2014/main" id="{651F8FA0-3896-66DE-D149-BFD641D30C18}"/>
              </a:ext>
            </a:extLst>
          </p:cNvPr>
          <p:cNvSpPr txBox="1"/>
          <p:nvPr/>
        </p:nvSpPr>
        <p:spPr>
          <a:xfrm>
            <a:off x="7838174" y="5467011"/>
            <a:ext cx="3370394" cy="1077218"/>
          </a:xfrm>
          <a:prstGeom prst="rect">
            <a:avLst/>
          </a:prstGeom>
          <a:noFill/>
        </p:spPr>
        <p:txBody>
          <a:bodyPr wrap="square" rtlCol="0">
            <a:spAutoFit/>
          </a:bodyPr>
          <a:lstStyle/>
          <a:p>
            <a:r>
              <a:rPr lang="en-DE" sz="1600" dirty="0"/>
              <a:t>Can be mitigated:</a:t>
            </a:r>
          </a:p>
          <a:p>
            <a:pPr marL="285750" indent="-285750">
              <a:buFont typeface="Arial" panose="020B0604020202020204" pitchFamily="34" charset="0"/>
              <a:buChar char="•"/>
            </a:pPr>
            <a:r>
              <a:rPr lang="en-DE" sz="1600" dirty="0"/>
              <a:t>by longer drift </a:t>
            </a:r>
          </a:p>
          <a:p>
            <a:pPr marL="285750" indent="-285750">
              <a:buFont typeface="Arial" panose="020B0604020202020204" pitchFamily="34" charset="0"/>
              <a:buChar char="•"/>
            </a:pPr>
            <a:r>
              <a:rPr lang="en-DE" sz="1600" dirty="0"/>
              <a:t>appropriate e-beam optics</a:t>
            </a:r>
          </a:p>
          <a:p>
            <a:pPr marL="285750" indent="-285750">
              <a:buFont typeface="Arial" panose="020B0604020202020204" pitchFamily="34" charset="0"/>
              <a:buChar char="•"/>
            </a:pPr>
            <a:r>
              <a:rPr lang="en-DE" sz="1600" dirty="0"/>
              <a:t>Using small A!</a:t>
            </a:r>
          </a:p>
        </p:txBody>
      </p:sp>
      <p:sp>
        <p:nvSpPr>
          <p:cNvPr id="38" name="Right Arrow 37">
            <a:extLst>
              <a:ext uri="{FF2B5EF4-FFF2-40B4-BE49-F238E27FC236}">
                <a16:creationId xmlns:a16="http://schemas.microsoft.com/office/drawing/2014/main" id="{36D5E3F0-AD7C-CC4C-8D49-3C4FE3BB9C47}"/>
              </a:ext>
            </a:extLst>
          </p:cNvPr>
          <p:cNvSpPr/>
          <p:nvPr/>
        </p:nvSpPr>
        <p:spPr>
          <a:xfrm>
            <a:off x="6384032" y="5738975"/>
            <a:ext cx="1087247" cy="287069"/>
          </a:xfrm>
          <a:prstGeom prst="rightArrow">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4" name="TextBox 3">
            <a:extLst>
              <a:ext uri="{FF2B5EF4-FFF2-40B4-BE49-F238E27FC236}">
                <a16:creationId xmlns:a16="http://schemas.microsoft.com/office/drawing/2014/main" id="{66B9717F-AE65-CF2D-C2AE-88EC514D154E}"/>
              </a:ext>
            </a:extLst>
          </p:cNvPr>
          <p:cNvSpPr txBox="1"/>
          <p:nvPr/>
        </p:nvSpPr>
        <p:spPr>
          <a:xfrm>
            <a:off x="3923530" y="4653136"/>
            <a:ext cx="1092350" cy="307777"/>
          </a:xfrm>
          <a:prstGeom prst="rect">
            <a:avLst/>
          </a:prstGeom>
          <a:noFill/>
        </p:spPr>
        <p:txBody>
          <a:bodyPr wrap="none" rtlCol="0">
            <a:spAutoFit/>
          </a:bodyPr>
          <a:lstStyle/>
          <a:p>
            <a:r>
              <a:rPr lang="el-GR" sz="1400" dirty="0">
                <a:solidFill>
                  <a:schemeClr val="bg1"/>
                </a:solidFill>
              </a:rPr>
              <a:t>λ</a:t>
            </a:r>
            <a:r>
              <a:rPr lang="en-US" sz="1400" baseline="-25000" dirty="0">
                <a:solidFill>
                  <a:schemeClr val="bg1"/>
                </a:solidFill>
              </a:rPr>
              <a:t>FEL</a:t>
            </a:r>
            <a:r>
              <a:rPr lang="en-US" sz="1400" dirty="0">
                <a:solidFill>
                  <a:schemeClr val="bg1"/>
                </a:solidFill>
              </a:rPr>
              <a:t> = 4 nm</a:t>
            </a:r>
            <a:endParaRPr lang="en-DE" sz="1400" dirty="0" err="1">
              <a:solidFill>
                <a:schemeClr val="bg1"/>
              </a:solidFill>
            </a:endParaRPr>
          </a:p>
        </p:txBody>
      </p:sp>
    </p:spTree>
    <p:extLst>
      <p:ext uri="{BB962C8B-B14F-4D97-AF65-F5344CB8AC3E}">
        <p14:creationId xmlns:p14="http://schemas.microsoft.com/office/powerpoint/2010/main" val="25906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25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7" grpId="0"/>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80EB-01CF-2A8E-0D0A-583AB973CF02}"/>
              </a:ext>
            </a:extLst>
          </p:cNvPr>
          <p:cNvSpPr>
            <a:spLocks noGrp="1"/>
          </p:cNvSpPr>
          <p:nvPr>
            <p:ph type="title"/>
          </p:nvPr>
        </p:nvSpPr>
        <p:spPr/>
        <p:txBody>
          <a:bodyPr/>
          <a:lstStyle/>
          <a:p>
            <a:r>
              <a:rPr lang="en-DE" dirty="0"/>
              <a:t>Two cascaded ECHO stages</a:t>
            </a:r>
          </a:p>
        </p:txBody>
      </p:sp>
      <p:sp>
        <p:nvSpPr>
          <p:cNvPr id="3" name="Text Placeholder 2">
            <a:extLst>
              <a:ext uri="{FF2B5EF4-FFF2-40B4-BE49-F238E27FC236}">
                <a16:creationId xmlns:a16="http://schemas.microsoft.com/office/drawing/2014/main" id="{93889D23-AD54-8706-6A63-37E1DC7E694F}"/>
              </a:ext>
            </a:extLst>
          </p:cNvPr>
          <p:cNvSpPr>
            <a:spLocks noGrp="1"/>
          </p:cNvSpPr>
          <p:nvPr>
            <p:ph type="body" sz="quarter" idx="13"/>
          </p:nvPr>
        </p:nvSpPr>
        <p:spPr/>
        <p:txBody>
          <a:bodyPr/>
          <a:lstStyle/>
          <a:p>
            <a:r>
              <a:rPr lang="en-DE" dirty="0"/>
              <a:t>Performance comparison </a:t>
            </a:r>
          </a:p>
          <a:p>
            <a:r>
              <a:rPr lang="en-DE" dirty="0"/>
              <a:t>Genesis1.3v4 </a:t>
            </a:r>
            <a:r>
              <a:rPr lang="en-DE" u="sng" dirty="0"/>
              <a:t>time-dependent</a:t>
            </a:r>
          </a:p>
          <a:p>
            <a:r>
              <a:rPr lang="en-DE" dirty="0"/>
              <a:t>(</a:t>
            </a:r>
            <a:r>
              <a:rPr lang="el-GR" dirty="0"/>
              <a:t>λ</a:t>
            </a:r>
            <a:r>
              <a:rPr lang="en-GB" baseline="-25000" dirty="0"/>
              <a:t>FEL</a:t>
            </a:r>
            <a:r>
              <a:rPr lang="en-GB" dirty="0"/>
              <a:t> = 4 nm)</a:t>
            </a:r>
            <a:endParaRPr lang="en-DE" dirty="0"/>
          </a:p>
        </p:txBody>
      </p:sp>
      <p:sp>
        <p:nvSpPr>
          <p:cNvPr id="5" name="Footer Placeholder 4">
            <a:extLst>
              <a:ext uri="{FF2B5EF4-FFF2-40B4-BE49-F238E27FC236}">
                <a16:creationId xmlns:a16="http://schemas.microsoft.com/office/drawing/2014/main" id="{C1C4B531-D4B7-277B-12D4-566B43EC2751}"/>
              </a:ext>
            </a:extLst>
          </p:cNvPr>
          <p:cNvSpPr>
            <a:spLocks noGrp="1"/>
          </p:cNvSpPr>
          <p:nvPr>
            <p:ph type="ftr" sz="quarter" idx="11"/>
          </p:nvPr>
        </p:nvSpPr>
        <p:spPr/>
        <p:txBody>
          <a:bodyPr/>
          <a:lstStyle/>
          <a:p>
            <a:r>
              <a:rPr lang="en-US" noProof="0"/>
              <a:t>| FoE Topical Workshop 2025 | Eugenio Ferrari | 25.09.2025</a:t>
            </a:r>
            <a:endParaRPr lang="en-US" noProof="0" dirty="0"/>
          </a:p>
        </p:txBody>
      </p:sp>
      <p:sp>
        <p:nvSpPr>
          <p:cNvPr id="268" name="TextBox 267">
            <a:extLst>
              <a:ext uri="{FF2B5EF4-FFF2-40B4-BE49-F238E27FC236}">
                <a16:creationId xmlns:a16="http://schemas.microsoft.com/office/drawing/2014/main" id="{ADB7833A-F975-7826-0A0A-7E6F52C56FB5}"/>
              </a:ext>
            </a:extLst>
          </p:cNvPr>
          <p:cNvSpPr txBox="1"/>
          <p:nvPr/>
        </p:nvSpPr>
        <p:spPr>
          <a:xfrm>
            <a:off x="2656599" y="5805264"/>
            <a:ext cx="6878806" cy="646331"/>
          </a:xfrm>
          <a:prstGeom prst="rect">
            <a:avLst/>
          </a:prstGeom>
          <a:noFill/>
        </p:spPr>
        <p:txBody>
          <a:bodyPr wrap="none" rtlCol="0">
            <a:spAutoFit/>
          </a:bodyPr>
          <a:lstStyle/>
          <a:p>
            <a:pPr algn="ctr"/>
            <a:r>
              <a:rPr lang="en-DE" dirty="0"/>
              <a:t>* best case scenario: ECHO-1 on 500 A slice, FB on 500 A</a:t>
            </a:r>
          </a:p>
          <a:p>
            <a:pPr algn="ctr"/>
            <a:r>
              <a:rPr lang="en-DE" dirty="0"/>
              <a:t>** worst case scenario: seed3 from one cell with one cell drift only</a:t>
            </a:r>
          </a:p>
        </p:txBody>
      </p:sp>
      <p:pic>
        <p:nvPicPr>
          <p:cNvPr id="14" name="Picture 13" descr="A screen shot of a computer screen&#10;&#10;Description automatically generated">
            <a:extLst>
              <a:ext uri="{FF2B5EF4-FFF2-40B4-BE49-F238E27FC236}">
                <a16:creationId xmlns:a16="http://schemas.microsoft.com/office/drawing/2014/main" id="{3E49C1DC-349A-95CB-83AB-8CC1A955E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300" y="817500"/>
            <a:ext cx="7772400" cy="1238081"/>
          </a:xfrm>
          <a:prstGeom prst="rect">
            <a:avLst/>
          </a:prstGeom>
        </p:spPr>
      </p:pic>
      <p:pic>
        <p:nvPicPr>
          <p:cNvPr id="16" name="Picture 15">
            <a:extLst>
              <a:ext uri="{FF2B5EF4-FFF2-40B4-BE49-F238E27FC236}">
                <a16:creationId xmlns:a16="http://schemas.microsoft.com/office/drawing/2014/main" id="{A6D3E1F8-9D88-47EE-AF8B-27122FB6DBAA}"/>
              </a:ext>
            </a:extLst>
          </p:cNvPr>
          <p:cNvPicPr>
            <a:picLocks noChangeAspect="1"/>
          </p:cNvPicPr>
          <p:nvPr/>
        </p:nvPicPr>
        <p:blipFill>
          <a:blip r:embed="rId4"/>
          <a:stretch>
            <a:fillRect/>
          </a:stretch>
        </p:blipFill>
        <p:spPr>
          <a:xfrm>
            <a:off x="407988" y="2174502"/>
            <a:ext cx="11411712" cy="3566160"/>
          </a:xfrm>
          <a:prstGeom prst="rect">
            <a:avLst/>
          </a:prstGeom>
        </p:spPr>
      </p:pic>
      <p:pic>
        <p:nvPicPr>
          <p:cNvPr id="18" name="Picture 17">
            <a:extLst>
              <a:ext uri="{FF2B5EF4-FFF2-40B4-BE49-F238E27FC236}">
                <a16:creationId xmlns:a16="http://schemas.microsoft.com/office/drawing/2014/main" id="{A60E37EF-2CFE-8AF0-A917-1D73CC8351BB}"/>
              </a:ext>
            </a:extLst>
          </p:cNvPr>
          <p:cNvPicPr>
            <a:picLocks noChangeAspect="1"/>
          </p:cNvPicPr>
          <p:nvPr/>
        </p:nvPicPr>
        <p:blipFill>
          <a:blip r:embed="rId5"/>
          <a:stretch>
            <a:fillRect/>
          </a:stretch>
        </p:blipFill>
        <p:spPr>
          <a:xfrm>
            <a:off x="407988" y="2174502"/>
            <a:ext cx="11411712" cy="3566160"/>
          </a:xfrm>
          <a:prstGeom prst="rect">
            <a:avLst/>
          </a:prstGeom>
        </p:spPr>
      </p:pic>
      <p:pic>
        <p:nvPicPr>
          <p:cNvPr id="20" name="Picture 19">
            <a:extLst>
              <a:ext uri="{FF2B5EF4-FFF2-40B4-BE49-F238E27FC236}">
                <a16:creationId xmlns:a16="http://schemas.microsoft.com/office/drawing/2014/main" id="{DF58EF94-0555-13FB-C7AB-7C2A0F30EB57}"/>
              </a:ext>
            </a:extLst>
          </p:cNvPr>
          <p:cNvPicPr>
            <a:picLocks noChangeAspect="1"/>
          </p:cNvPicPr>
          <p:nvPr/>
        </p:nvPicPr>
        <p:blipFill>
          <a:blip r:embed="rId6"/>
          <a:stretch>
            <a:fillRect/>
          </a:stretch>
        </p:blipFill>
        <p:spPr>
          <a:xfrm>
            <a:off x="407988" y="2174502"/>
            <a:ext cx="11411712" cy="3566160"/>
          </a:xfrm>
          <a:prstGeom prst="rect">
            <a:avLst/>
          </a:prstGeom>
        </p:spPr>
      </p:pic>
    </p:spTree>
    <p:extLst>
      <p:ext uri="{BB962C8B-B14F-4D97-AF65-F5344CB8AC3E}">
        <p14:creationId xmlns:p14="http://schemas.microsoft.com/office/powerpoint/2010/main" val="404655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4AA7D-E584-AD4B-3929-2D12F606D812}"/>
              </a:ext>
            </a:extLst>
          </p:cNvPr>
          <p:cNvSpPr>
            <a:spLocks noGrp="1"/>
          </p:cNvSpPr>
          <p:nvPr>
            <p:ph type="title"/>
          </p:nvPr>
        </p:nvSpPr>
        <p:spPr/>
        <p:txBody>
          <a:bodyPr/>
          <a:lstStyle/>
          <a:p>
            <a:r>
              <a:rPr lang="en-DE" dirty="0"/>
              <a:t>Harmonic social distancing</a:t>
            </a:r>
          </a:p>
        </p:txBody>
      </p:sp>
      <p:sp>
        <p:nvSpPr>
          <p:cNvPr id="15" name="Text Placeholder 14">
            <a:extLst>
              <a:ext uri="{FF2B5EF4-FFF2-40B4-BE49-F238E27FC236}">
                <a16:creationId xmlns:a16="http://schemas.microsoft.com/office/drawing/2014/main" id="{D2157DC5-D860-8EE3-8ECF-0F5B0F318334}"/>
              </a:ext>
            </a:extLst>
          </p:cNvPr>
          <p:cNvSpPr>
            <a:spLocks noGrp="1"/>
          </p:cNvSpPr>
          <p:nvPr>
            <p:ph type="body" sz="quarter" idx="13"/>
          </p:nvPr>
        </p:nvSpPr>
        <p:spPr/>
        <p:txBody>
          <a:bodyPr/>
          <a:lstStyle/>
          <a:p>
            <a:r>
              <a:rPr lang="en-DE" dirty="0"/>
              <a:t>Cascaded schemes “reset” the harmonic separation</a:t>
            </a:r>
          </a:p>
        </p:txBody>
      </p:sp>
      <p:pic>
        <p:nvPicPr>
          <p:cNvPr id="19" name="Content Placeholder 18" descr="A graph with red stars&#10;&#10;Description automatically generated">
            <a:extLst>
              <a:ext uri="{FF2B5EF4-FFF2-40B4-BE49-F238E27FC236}">
                <a16:creationId xmlns:a16="http://schemas.microsoft.com/office/drawing/2014/main" id="{2F78D829-519C-70D8-3B01-9A5C6C624BF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07988" y="1556792"/>
            <a:ext cx="5616575" cy="3699270"/>
          </a:xfrm>
        </p:spPr>
      </p:pic>
      <p:pic>
        <p:nvPicPr>
          <p:cNvPr id="21" name="Content Placeholder 20" descr="A graph with red stars&#10;&#10;Description automatically generated">
            <a:extLst>
              <a:ext uri="{FF2B5EF4-FFF2-40B4-BE49-F238E27FC236}">
                <a16:creationId xmlns:a16="http://schemas.microsoft.com/office/drawing/2014/main" id="{B88D6A23-CFC5-6567-1131-22C80C4FA7F6}"/>
              </a:ext>
            </a:extLst>
          </p:cNvPr>
          <p:cNvPicPr>
            <a:picLocks noGrp="1" noChangeAspect="1"/>
          </p:cNvPicPr>
          <p:nvPr>
            <p:ph idx="14"/>
          </p:nvPr>
        </p:nvPicPr>
        <p:blipFill>
          <a:blip r:embed="rId3">
            <a:extLst>
              <a:ext uri="{28A0092B-C50C-407E-A947-70E740481C1C}">
                <a14:useLocalDpi xmlns:a14="http://schemas.microsoft.com/office/drawing/2010/main"/>
              </a:ext>
            </a:extLst>
          </a:blip>
          <a:stretch>
            <a:fillRect/>
          </a:stretch>
        </p:blipFill>
        <p:spPr>
          <a:xfrm>
            <a:off x="6167438" y="1593202"/>
            <a:ext cx="5616575" cy="3626450"/>
          </a:xfrm>
        </p:spPr>
      </p:pic>
      <p:sp>
        <p:nvSpPr>
          <p:cNvPr id="5" name="Footer Placeholder 4">
            <a:extLst>
              <a:ext uri="{FF2B5EF4-FFF2-40B4-BE49-F238E27FC236}">
                <a16:creationId xmlns:a16="http://schemas.microsoft.com/office/drawing/2014/main" id="{B70BB414-5DBD-9699-C0F1-9DB8E6BAD999}"/>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17" name="Content Placeholder 5">
            <a:extLst>
              <a:ext uri="{FF2B5EF4-FFF2-40B4-BE49-F238E27FC236}">
                <a16:creationId xmlns:a16="http://schemas.microsoft.com/office/drawing/2014/main" id="{138173ED-1371-279F-EBCE-9C90C8E7BCF2}"/>
              </a:ext>
            </a:extLst>
          </p:cNvPr>
          <p:cNvPicPr>
            <a:picLocks noChangeAspect="1"/>
          </p:cNvPicPr>
          <p:nvPr/>
        </p:nvPicPr>
        <p:blipFill>
          <a:blip r:embed="rId4"/>
          <a:stretch>
            <a:fillRect/>
          </a:stretch>
        </p:blipFill>
        <p:spPr>
          <a:xfrm>
            <a:off x="8688288" y="90359"/>
            <a:ext cx="3311748" cy="1379895"/>
          </a:xfrm>
          <a:prstGeom prst="rect">
            <a:avLst/>
          </a:prstGeom>
        </p:spPr>
      </p:pic>
      <p:sp>
        <p:nvSpPr>
          <p:cNvPr id="3" name="TextBox 2">
            <a:extLst>
              <a:ext uri="{FF2B5EF4-FFF2-40B4-BE49-F238E27FC236}">
                <a16:creationId xmlns:a16="http://schemas.microsoft.com/office/drawing/2014/main" id="{0FD4C5BD-FE8A-EB62-5611-4D7ED212C594}"/>
              </a:ext>
            </a:extLst>
          </p:cNvPr>
          <p:cNvSpPr txBox="1"/>
          <p:nvPr/>
        </p:nvSpPr>
        <p:spPr>
          <a:xfrm>
            <a:off x="2477061" y="5517232"/>
            <a:ext cx="6173550" cy="646331"/>
          </a:xfrm>
          <a:prstGeom prst="rect">
            <a:avLst/>
          </a:prstGeom>
          <a:noFill/>
        </p:spPr>
        <p:txBody>
          <a:bodyPr wrap="none" rtlCol="0">
            <a:spAutoFit/>
          </a:bodyPr>
          <a:lstStyle/>
          <a:p>
            <a:r>
              <a:rPr lang="en-DE" dirty="0"/>
              <a:t>B</a:t>
            </a:r>
            <a:r>
              <a:rPr lang="en-GB" dirty="0"/>
              <a:t>o</a:t>
            </a:r>
            <a:r>
              <a:rPr lang="en-DE" dirty="0"/>
              <a:t>th setups optimized for 4 nm</a:t>
            </a:r>
          </a:p>
          <a:p>
            <a:r>
              <a:rPr lang="en-DE" dirty="0"/>
              <a:t>The bunching spectrum is show, without altering the tuning</a:t>
            </a:r>
          </a:p>
        </p:txBody>
      </p:sp>
    </p:spTree>
    <p:extLst>
      <p:ext uri="{BB962C8B-B14F-4D97-AF65-F5344CB8AC3E}">
        <p14:creationId xmlns:p14="http://schemas.microsoft.com/office/powerpoint/2010/main" val="367090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EE86-940A-99DF-AA96-5FFDD57C944E}"/>
              </a:ext>
            </a:extLst>
          </p:cNvPr>
          <p:cNvSpPr>
            <a:spLocks noGrp="1"/>
          </p:cNvSpPr>
          <p:nvPr>
            <p:ph type="title"/>
          </p:nvPr>
        </p:nvSpPr>
        <p:spPr/>
        <p:txBody>
          <a:bodyPr/>
          <a:lstStyle/>
          <a:p>
            <a:r>
              <a:rPr lang="en-DE" dirty="0"/>
              <a:t>Two cascaded ECHO stages</a:t>
            </a:r>
          </a:p>
        </p:txBody>
      </p:sp>
      <p:sp>
        <p:nvSpPr>
          <p:cNvPr id="5" name="Footer Placeholder 4">
            <a:extLst>
              <a:ext uri="{FF2B5EF4-FFF2-40B4-BE49-F238E27FC236}">
                <a16:creationId xmlns:a16="http://schemas.microsoft.com/office/drawing/2014/main" id="{3856C24D-D425-C223-86C7-8F05B0B36661}"/>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87" name="Picture 86" descr="A diagram of a laser&#10;&#10;Description automatically generated">
            <a:extLst>
              <a:ext uri="{FF2B5EF4-FFF2-40B4-BE49-F238E27FC236}">
                <a16:creationId xmlns:a16="http://schemas.microsoft.com/office/drawing/2014/main" id="{7E2126CD-92A6-02DC-8D80-E0AB08357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2276872"/>
            <a:ext cx="5800700" cy="1841492"/>
          </a:xfrm>
          <a:prstGeom prst="rect">
            <a:avLst/>
          </a:prstGeom>
        </p:spPr>
      </p:pic>
      <p:sp>
        <p:nvSpPr>
          <p:cNvPr id="90" name="TextBox 89">
            <a:extLst>
              <a:ext uri="{FF2B5EF4-FFF2-40B4-BE49-F238E27FC236}">
                <a16:creationId xmlns:a16="http://schemas.microsoft.com/office/drawing/2014/main" id="{38F5E59A-6DB7-BC3A-2B6C-680CA949AD89}"/>
              </a:ext>
            </a:extLst>
          </p:cNvPr>
          <p:cNvSpPr txBox="1"/>
          <p:nvPr/>
        </p:nvSpPr>
        <p:spPr>
          <a:xfrm>
            <a:off x="5776020" y="2267580"/>
            <a:ext cx="1751313" cy="369332"/>
          </a:xfrm>
          <a:prstGeom prst="rect">
            <a:avLst/>
          </a:prstGeom>
          <a:noFill/>
        </p:spPr>
        <p:txBody>
          <a:bodyPr wrap="none" rtlCol="0">
            <a:spAutoFit/>
          </a:bodyPr>
          <a:lstStyle/>
          <a:p>
            <a:r>
              <a:rPr lang="en-DE" dirty="0"/>
              <a:t>a</a:t>
            </a:r>
            <a:r>
              <a:rPr lang="en-DE" baseline="-25000" dirty="0"/>
              <a:t>E</a:t>
            </a:r>
            <a:r>
              <a:rPr lang="en-DE" dirty="0"/>
              <a:t>(final) = 1199</a:t>
            </a:r>
          </a:p>
        </p:txBody>
      </p:sp>
      <p:grpSp>
        <p:nvGrpSpPr>
          <p:cNvPr id="97" name="Group 96">
            <a:extLst>
              <a:ext uri="{FF2B5EF4-FFF2-40B4-BE49-F238E27FC236}">
                <a16:creationId xmlns:a16="http://schemas.microsoft.com/office/drawing/2014/main" id="{7D2BDE6A-D3D0-E276-6027-53FE5D8F770F}"/>
              </a:ext>
            </a:extLst>
          </p:cNvPr>
          <p:cNvGrpSpPr/>
          <p:nvPr/>
        </p:nvGrpSpPr>
        <p:grpSpPr>
          <a:xfrm>
            <a:off x="8263011" y="1052736"/>
            <a:ext cx="3521621" cy="1283732"/>
            <a:chOff x="8016696" y="1630787"/>
            <a:chExt cx="3521621" cy="1283732"/>
          </a:xfrm>
        </p:grpSpPr>
        <p:pic>
          <p:nvPicPr>
            <p:cNvPr id="92" name="Picture 91">
              <a:extLst>
                <a:ext uri="{FF2B5EF4-FFF2-40B4-BE49-F238E27FC236}">
                  <a16:creationId xmlns:a16="http://schemas.microsoft.com/office/drawing/2014/main" id="{C7934048-B797-8192-7861-B976E8F81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696" y="2000119"/>
              <a:ext cx="3429000" cy="914400"/>
            </a:xfrm>
            <a:prstGeom prst="rect">
              <a:avLst/>
            </a:prstGeom>
            <a:ln>
              <a:solidFill>
                <a:srgbClr val="00B050"/>
              </a:solidFill>
            </a:ln>
          </p:spPr>
        </p:pic>
        <p:sp>
          <p:nvSpPr>
            <p:cNvPr id="93" name="TextBox 92">
              <a:extLst>
                <a:ext uri="{FF2B5EF4-FFF2-40B4-BE49-F238E27FC236}">
                  <a16:creationId xmlns:a16="http://schemas.microsoft.com/office/drawing/2014/main" id="{5948CA96-BF0B-4531-3AE9-6E1E16B7E725}"/>
                </a:ext>
              </a:extLst>
            </p:cNvPr>
            <p:cNvSpPr txBox="1"/>
            <p:nvPr/>
          </p:nvSpPr>
          <p:spPr>
            <a:xfrm>
              <a:off x="9840416" y="1630787"/>
              <a:ext cx="1697901" cy="369332"/>
            </a:xfrm>
            <a:prstGeom prst="rect">
              <a:avLst/>
            </a:prstGeom>
            <a:noFill/>
          </p:spPr>
          <p:txBody>
            <a:bodyPr wrap="none" rtlCol="0">
              <a:spAutoFit/>
            </a:bodyPr>
            <a:lstStyle/>
            <a:p>
              <a:r>
                <a:rPr lang="en-DE" dirty="0">
                  <a:solidFill>
                    <a:srgbClr val="00B050"/>
                  </a:solidFill>
                </a:rPr>
                <a:t>ISR in bending</a:t>
              </a:r>
            </a:p>
          </p:txBody>
        </p:sp>
      </p:grpSp>
      <p:pic>
        <p:nvPicPr>
          <p:cNvPr id="85" name="Picture 84" descr="A close-up of a white background&#10;&#10;Description automatically generated">
            <a:extLst>
              <a:ext uri="{FF2B5EF4-FFF2-40B4-BE49-F238E27FC236}">
                <a16:creationId xmlns:a16="http://schemas.microsoft.com/office/drawing/2014/main" id="{5F7C8468-2100-17F5-68DC-8DBEC15C36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384" y="886738"/>
            <a:ext cx="6736804" cy="1390134"/>
          </a:xfrm>
          <a:prstGeom prst="rect">
            <a:avLst/>
          </a:prstGeom>
        </p:spPr>
      </p:pic>
      <p:grpSp>
        <p:nvGrpSpPr>
          <p:cNvPr id="98" name="Group 97">
            <a:extLst>
              <a:ext uri="{FF2B5EF4-FFF2-40B4-BE49-F238E27FC236}">
                <a16:creationId xmlns:a16="http://schemas.microsoft.com/office/drawing/2014/main" id="{BD6D2ADB-2988-5A9E-7ED5-91A117E9C46E}"/>
              </a:ext>
            </a:extLst>
          </p:cNvPr>
          <p:cNvGrpSpPr/>
          <p:nvPr/>
        </p:nvGrpSpPr>
        <p:grpSpPr>
          <a:xfrm>
            <a:off x="6774780" y="2348880"/>
            <a:ext cx="5009852" cy="1174501"/>
            <a:chOff x="6648817" y="3059668"/>
            <a:chExt cx="5009852" cy="1174501"/>
          </a:xfrm>
        </p:grpSpPr>
        <p:pic>
          <p:nvPicPr>
            <p:cNvPr id="95" name="Picture 94" descr="A black text on a white background&#10;&#10;Description automatically generated">
              <a:extLst>
                <a:ext uri="{FF2B5EF4-FFF2-40B4-BE49-F238E27FC236}">
                  <a16:creationId xmlns:a16="http://schemas.microsoft.com/office/drawing/2014/main" id="{FDEAFEF7-1286-B7D6-BFB1-A80C48F698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817" y="3408669"/>
              <a:ext cx="4889500" cy="825500"/>
            </a:xfrm>
            <a:prstGeom prst="rect">
              <a:avLst/>
            </a:prstGeom>
            <a:ln>
              <a:solidFill>
                <a:srgbClr val="9403B0"/>
              </a:solidFill>
            </a:ln>
          </p:spPr>
        </p:pic>
        <p:sp>
          <p:nvSpPr>
            <p:cNvPr id="96" name="TextBox 95">
              <a:extLst>
                <a:ext uri="{FF2B5EF4-FFF2-40B4-BE49-F238E27FC236}">
                  <a16:creationId xmlns:a16="http://schemas.microsoft.com/office/drawing/2014/main" id="{D18FC071-918A-F0A7-8D5C-01A0B86FFF59}"/>
                </a:ext>
              </a:extLst>
            </p:cNvPr>
            <p:cNvSpPr txBox="1"/>
            <p:nvPr/>
          </p:nvSpPr>
          <p:spPr>
            <a:xfrm>
              <a:off x="9768408" y="3059668"/>
              <a:ext cx="1890261" cy="369332"/>
            </a:xfrm>
            <a:prstGeom prst="rect">
              <a:avLst/>
            </a:prstGeom>
            <a:noFill/>
          </p:spPr>
          <p:txBody>
            <a:bodyPr wrap="none" rtlCol="0">
              <a:spAutoFit/>
            </a:bodyPr>
            <a:lstStyle/>
            <a:p>
              <a:r>
                <a:rPr lang="en-DE" dirty="0">
                  <a:solidFill>
                    <a:srgbClr val="7030A0"/>
                  </a:solidFill>
                </a:rPr>
                <a:t>SR in undulators</a:t>
              </a:r>
            </a:p>
          </p:txBody>
        </p:sp>
      </p:grpSp>
      <p:grpSp>
        <p:nvGrpSpPr>
          <p:cNvPr id="102" name="Group 101">
            <a:extLst>
              <a:ext uri="{FF2B5EF4-FFF2-40B4-BE49-F238E27FC236}">
                <a16:creationId xmlns:a16="http://schemas.microsoft.com/office/drawing/2014/main" id="{D6781F9F-A650-25B9-6341-04A234F04040}"/>
              </a:ext>
            </a:extLst>
          </p:cNvPr>
          <p:cNvGrpSpPr/>
          <p:nvPr/>
        </p:nvGrpSpPr>
        <p:grpSpPr>
          <a:xfrm>
            <a:off x="5175671" y="3560772"/>
            <a:ext cx="6608961" cy="1524412"/>
            <a:chOff x="5156269" y="4551373"/>
            <a:chExt cx="6608961" cy="1524412"/>
          </a:xfrm>
        </p:grpSpPr>
        <p:pic>
          <p:nvPicPr>
            <p:cNvPr id="100" name="Picture 99" descr="A math equation with numbers and symbols&#10;&#10;Description automatically generated">
              <a:extLst>
                <a:ext uri="{FF2B5EF4-FFF2-40B4-BE49-F238E27FC236}">
                  <a16:creationId xmlns:a16="http://schemas.microsoft.com/office/drawing/2014/main" id="{886A34D3-ABB3-9242-0EE4-0671F1384F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6269" y="4945485"/>
              <a:ext cx="6502400" cy="1130300"/>
            </a:xfrm>
            <a:prstGeom prst="rect">
              <a:avLst/>
            </a:prstGeom>
            <a:ln>
              <a:solidFill>
                <a:srgbClr val="FF7F0E"/>
              </a:solidFill>
            </a:ln>
          </p:spPr>
        </p:pic>
        <p:sp>
          <p:nvSpPr>
            <p:cNvPr id="101" name="TextBox 100">
              <a:extLst>
                <a:ext uri="{FF2B5EF4-FFF2-40B4-BE49-F238E27FC236}">
                  <a16:creationId xmlns:a16="http://schemas.microsoft.com/office/drawing/2014/main" id="{1A07306C-1E17-0B36-71CE-F1DF05D33BA9}"/>
                </a:ext>
              </a:extLst>
            </p:cNvPr>
            <p:cNvSpPr txBox="1"/>
            <p:nvPr/>
          </p:nvSpPr>
          <p:spPr>
            <a:xfrm>
              <a:off x="9336360" y="4551373"/>
              <a:ext cx="2428870" cy="369332"/>
            </a:xfrm>
            <a:prstGeom prst="rect">
              <a:avLst/>
            </a:prstGeom>
            <a:noFill/>
          </p:spPr>
          <p:txBody>
            <a:bodyPr wrap="none" rtlCol="0">
              <a:spAutoFit/>
            </a:bodyPr>
            <a:lstStyle/>
            <a:p>
              <a:r>
                <a:rPr lang="en-DE" dirty="0">
                  <a:solidFill>
                    <a:srgbClr val="FF7F0E"/>
                  </a:solidFill>
                </a:rPr>
                <a:t>Finite size of the laser</a:t>
              </a:r>
            </a:p>
          </p:txBody>
        </p:sp>
      </p:grpSp>
      <p:sp>
        <p:nvSpPr>
          <p:cNvPr id="104" name="Oval 103">
            <a:extLst>
              <a:ext uri="{FF2B5EF4-FFF2-40B4-BE49-F238E27FC236}">
                <a16:creationId xmlns:a16="http://schemas.microsoft.com/office/drawing/2014/main" id="{3F9ACE86-5DE5-18F0-243D-3F0322505074}"/>
              </a:ext>
            </a:extLst>
          </p:cNvPr>
          <p:cNvSpPr/>
          <p:nvPr/>
        </p:nvSpPr>
        <p:spPr>
          <a:xfrm>
            <a:off x="9734256" y="2841092"/>
            <a:ext cx="486510" cy="497166"/>
          </a:xfrm>
          <a:prstGeom prst="ellipse">
            <a:avLst/>
          </a:prstGeom>
          <a:noFill/>
          <a:ln w="38100">
            <a:solidFill>
              <a:srgbClr val="9467B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105" name="Oval 104">
            <a:extLst>
              <a:ext uri="{FF2B5EF4-FFF2-40B4-BE49-F238E27FC236}">
                <a16:creationId xmlns:a16="http://schemas.microsoft.com/office/drawing/2014/main" id="{CE4E15CD-BA48-99F3-27A5-CD53E81BE7FB}"/>
              </a:ext>
            </a:extLst>
          </p:cNvPr>
          <p:cNvSpPr/>
          <p:nvPr/>
        </p:nvSpPr>
        <p:spPr>
          <a:xfrm>
            <a:off x="11323820" y="1673125"/>
            <a:ext cx="414502" cy="493800"/>
          </a:xfrm>
          <a:prstGeom prst="ellips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106" name="Oval 105">
            <a:extLst>
              <a:ext uri="{FF2B5EF4-FFF2-40B4-BE49-F238E27FC236}">
                <a16:creationId xmlns:a16="http://schemas.microsoft.com/office/drawing/2014/main" id="{1A8CAB8F-68F5-0F5F-AAAD-90899C261206}"/>
              </a:ext>
            </a:extLst>
          </p:cNvPr>
          <p:cNvSpPr/>
          <p:nvPr/>
        </p:nvSpPr>
        <p:spPr>
          <a:xfrm>
            <a:off x="6744072" y="4094583"/>
            <a:ext cx="432048" cy="493769"/>
          </a:xfrm>
          <a:prstGeom prst="ellipse">
            <a:avLst/>
          </a:prstGeom>
          <a:noFill/>
          <a:ln w="38100">
            <a:solidFill>
              <a:srgbClr val="FF7F0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107" name="Oval 106">
            <a:extLst>
              <a:ext uri="{FF2B5EF4-FFF2-40B4-BE49-F238E27FC236}">
                <a16:creationId xmlns:a16="http://schemas.microsoft.com/office/drawing/2014/main" id="{710D7805-F354-BECA-5C94-10C389561957}"/>
              </a:ext>
            </a:extLst>
          </p:cNvPr>
          <p:cNvSpPr/>
          <p:nvPr/>
        </p:nvSpPr>
        <p:spPr>
          <a:xfrm>
            <a:off x="9127394" y="2862048"/>
            <a:ext cx="486510" cy="497166"/>
          </a:xfrm>
          <a:prstGeom prst="ellipse">
            <a:avLst/>
          </a:prstGeom>
          <a:noFill/>
          <a:ln w="38100">
            <a:solidFill>
              <a:srgbClr val="9467B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4" name="TextBox 3">
            <a:extLst>
              <a:ext uri="{FF2B5EF4-FFF2-40B4-BE49-F238E27FC236}">
                <a16:creationId xmlns:a16="http://schemas.microsoft.com/office/drawing/2014/main" id="{06FDF417-37D9-E161-73F4-72DD8959799B}"/>
              </a:ext>
            </a:extLst>
          </p:cNvPr>
          <p:cNvSpPr txBox="1"/>
          <p:nvPr/>
        </p:nvSpPr>
        <p:spPr>
          <a:xfrm>
            <a:off x="9738698" y="692696"/>
            <a:ext cx="1959383" cy="400110"/>
          </a:xfrm>
          <a:prstGeom prst="rect">
            <a:avLst/>
          </a:prstGeom>
          <a:noFill/>
        </p:spPr>
        <p:txBody>
          <a:bodyPr wrap="none" rtlCol="0">
            <a:spAutoFit/>
          </a:bodyPr>
          <a:lstStyle/>
          <a:p>
            <a:r>
              <a:rPr lang="en-DE" sz="2000" dirty="0"/>
              <a:t>Limiting effects:</a:t>
            </a:r>
          </a:p>
        </p:txBody>
      </p:sp>
      <p:pic>
        <p:nvPicPr>
          <p:cNvPr id="7" name="Picture 6" descr="A screenshot of a computer&#10;&#10;AI-generated content may be incorrect.">
            <a:extLst>
              <a:ext uri="{FF2B5EF4-FFF2-40B4-BE49-F238E27FC236}">
                <a16:creationId xmlns:a16="http://schemas.microsoft.com/office/drawing/2014/main" id="{A5D318E9-7153-21F5-1A3F-7720EADEFB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8" y="4365104"/>
            <a:ext cx="4011786" cy="1870463"/>
          </a:xfrm>
          <a:prstGeom prst="rect">
            <a:avLst/>
          </a:prstGeom>
        </p:spPr>
      </p:pic>
      <p:sp>
        <p:nvSpPr>
          <p:cNvPr id="3" name="Text Placeholder 2">
            <a:extLst>
              <a:ext uri="{FF2B5EF4-FFF2-40B4-BE49-F238E27FC236}">
                <a16:creationId xmlns:a16="http://schemas.microsoft.com/office/drawing/2014/main" id="{8D65C6F8-C827-4123-1936-59A0ECF1ED21}"/>
              </a:ext>
            </a:extLst>
          </p:cNvPr>
          <p:cNvSpPr>
            <a:spLocks noGrp="1"/>
          </p:cNvSpPr>
          <p:nvPr>
            <p:ph type="body" sz="quarter" idx="13"/>
          </p:nvPr>
        </p:nvSpPr>
        <p:spPr/>
        <p:txBody>
          <a:bodyPr/>
          <a:lstStyle/>
          <a:p>
            <a:r>
              <a:rPr lang="en-DE" dirty="0"/>
              <a:t>EEHG till hard X-rays?</a:t>
            </a:r>
          </a:p>
        </p:txBody>
      </p:sp>
      <p:pic>
        <p:nvPicPr>
          <p:cNvPr id="9" name="Picture 8" descr="A square root of a mathematical equation&#10;&#10;AI-generated content may be incorrect.">
            <a:extLst>
              <a:ext uri="{FF2B5EF4-FFF2-40B4-BE49-F238E27FC236}">
                <a16:creationId xmlns:a16="http://schemas.microsoft.com/office/drawing/2014/main" id="{25E52C64-B304-9F4C-D8AB-9B2993309B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5389" y="5544926"/>
            <a:ext cx="4011786" cy="991147"/>
          </a:xfrm>
          <a:prstGeom prst="rect">
            <a:avLst/>
          </a:prstGeom>
          <a:ln w="12700">
            <a:solidFill>
              <a:schemeClr val="accent1"/>
            </a:solidFill>
          </a:ln>
        </p:spPr>
      </p:pic>
      <p:sp>
        <p:nvSpPr>
          <p:cNvPr id="11" name="TextBox 10">
            <a:extLst>
              <a:ext uri="{FF2B5EF4-FFF2-40B4-BE49-F238E27FC236}">
                <a16:creationId xmlns:a16="http://schemas.microsoft.com/office/drawing/2014/main" id="{E3119745-4605-BDA4-8409-24DF91063049}"/>
              </a:ext>
            </a:extLst>
          </p:cNvPr>
          <p:cNvSpPr txBox="1"/>
          <p:nvPr/>
        </p:nvSpPr>
        <p:spPr>
          <a:xfrm>
            <a:off x="11208568" y="5219908"/>
            <a:ext cx="556563" cy="369332"/>
          </a:xfrm>
          <a:prstGeom prst="rect">
            <a:avLst/>
          </a:prstGeom>
          <a:noFill/>
        </p:spPr>
        <p:txBody>
          <a:bodyPr wrap="none" rtlCol="0">
            <a:spAutoFit/>
          </a:bodyPr>
          <a:lstStyle/>
          <a:p>
            <a:r>
              <a:rPr lang="en-US" dirty="0">
                <a:solidFill>
                  <a:srgbClr val="569DD7"/>
                </a:solidFill>
              </a:rPr>
              <a:t>IBS</a:t>
            </a:r>
            <a:endParaRPr lang="en-DE" dirty="0">
              <a:solidFill>
                <a:srgbClr val="569DD7"/>
              </a:solidFill>
            </a:endParaRPr>
          </a:p>
        </p:txBody>
      </p:sp>
      <p:sp>
        <p:nvSpPr>
          <p:cNvPr id="12" name="Oval 11">
            <a:extLst>
              <a:ext uri="{FF2B5EF4-FFF2-40B4-BE49-F238E27FC236}">
                <a16:creationId xmlns:a16="http://schemas.microsoft.com/office/drawing/2014/main" id="{5A259D33-4EAE-0BE3-7A7B-8B841D92E636}"/>
              </a:ext>
            </a:extLst>
          </p:cNvPr>
          <p:cNvSpPr/>
          <p:nvPr/>
        </p:nvSpPr>
        <p:spPr>
          <a:xfrm>
            <a:off x="10457926" y="5642458"/>
            <a:ext cx="432048" cy="493769"/>
          </a:xfrm>
          <a:prstGeom prst="ellipse">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Tree>
    <p:extLst>
      <p:ext uri="{BB962C8B-B14F-4D97-AF65-F5344CB8AC3E}">
        <p14:creationId xmlns:p14="http://schemas.microsoft.com/office/powerpoint/2010/main" val="45630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107" grpId="0" animBg="1"/>
      <p:bldP spid="4" grpId="0"/>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1E5A1-ECA1-3976-9C0C-726045843F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7CB41-1698-1D1E-AEC5-96ED4B631B47}"/>
              </a:ext>
            </a:extLst>
          </p:cNvPr>
          <p:cNvSpPr>
            <a:spLocks noGrp="1"/>
          </p:cNvSpPr>
          <p:nvPr>
            <p:ph type="title"/>
          </p:nvPr>
        </p:nvSpPr>
        <p:spPr/>
        <p:txBody>
          <a:bodyPr/>
          <a:lstStyle/>
          <a:p>
            <a:r>
              <a:rPr lang="en-DE" dirty="0"/>
              <a:t>Amplification of small signals</a:t>
            </a:r>
          </a:p>
        </p:txBody>
      </p:sp>
      <p:sp>
        <p:nvSpPr>
          <p:cNvPr id="3" name="Text Placeholder 2">
            <a:extLst>
              <a:ext uri="{FF2B5EF4-FFF2-40B4-BE49-F238E27FC236}">
                <a16:creationId xmlns:a16="http://schemas.microsoft.com/office/drawing/2014/main" id="{1E14F663-0150-2066-2EAB-E4C53DF563BF}"/>
              </a:ext>
            </a:extLst>
          </p:cNvPr>
          <p:cNvSpPr>
            <a:spLocks noGrp="1"/>
          </p:cNvSpPr>
          <p:nvPr>
            <p:ph type="body" sz="quarter" idx="13"/>
          </p:nvPr>
        </p:nvSpPr>
        <p:spPr/>
        <p:txBody>
          <a:bodyPr/>
          <a:lstStyle/>
          <a:p>
            <a:r>
              <a:rPr lang="en-DE" dirty="0"/>
              <a:t>HHG as seed for EEHG</a:t>
            </a:r>
          </a:p>
        </p:txBody>
      </p:sp>
      <p:sp>
        <p:nvSpPr>
          <p:cNvPr id="5" name="Footer Placeholder 4">
            <a:extLst>
              <a:ext uri="{FF2B5EF4-FFF2-40B4-BE49-F238E27FC236}">
                <a16:creationId xmlns:a16="http://schemas.microsoft.com/office/drawing/2014/main" id="{97A12102-C0CE-BDE0-25F3-F0E75338907C}"/>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9" name="Picture 8" descr="A screenshot of a review letter&#10;&#10;Description automatically generated">
            <a:extLst>
              <a:ext uri="{FF2B5EF4-FFF2-40B4-BE49-F238E27FC236}">
                <a16:creationId xmlns:a16="http://schemas.microsoft.com/office/drawing/2014/main" id="{43AC5074-8406-599F-00A0-2BC5AAF7F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848" y="3356992"/>
            <a:ext cx="4817078" cy="1764000"/>
          </a:xfrm>
          <a:prstGeom prst="rect">
            <a:avLst/>
          </a:prstGeom>
          <a:ln w="28575">
            <a:solidFill>
              <a:schemeClr val="accent3">
                <a:lumMod val="60000"/>
                <a:lumOff val="40000"/>
              </a:schemeClr>
            </a:solidFill>
          </a:ln>
        </p:spPr>
      </p:pic>
      <p:sp>
        <p:nvSpPr>
          <p:cNvPr id="4" name="TextBox 3">
            <a:extLst>
              <a:ext uri="{FF2B5EF4-FFF2-40B4-BE49-F238E27FC236}">
                <a16:creationId xmlns:a16="http://schemas.microsoft.com/office/drawing/2014/main" id="{B318FF37-EEDD-0477-D979-EAD2DEB2E419}"/>
              </a:ext>
            </a:extLst>
          </p:cNvPr>
          <p:cNvSpPr txBox="1"/>
          <p:nvPr/>
        </p:nvSpPr>
        <p:spPr>
          <a:xfrm>
            <a:off x="1343472" y="1188041"/>
            <a:ext cx="1164101" cy="584775"/>
          </a:xfrm>
          <a:prstGeom prst="rect">
            <a:avLst/>
          </a:prstGeom>
          <a:noFill/>
        </p:spPr>
        <p:txBody>
          <a:bodyPr wrap="none" rtlCol="0">
            <a:spAutoFit/>
          </a:bodyPr>
          <a:lstStyle/>
          <a:p>
            <a:pPr algn="ctr"/>
            <a:r>
              <a:rPr lang="en-DE" sz="1600" dirty="0"/>
              <a:t>Seed laser</a:t>
            </a:r>
          </a:p>
          <a:p>
            <a:pPr algn="ctr"/>
            <a:r>
              <a:rPr lang="en-DE" sz="1600" dirty="0"/>
              <a:t>A</a:t>
            </a:r>
            <a:r>
              <a:rPr lang="en-DE" sz="1600" baseline="-25000" dirty="0"/>
              <a:t>1</a:t>
            </a:r>
            <a:r>
              <a:rPr lang="en-DE" sz="1600" dirty="0"/>
              <a:t> = 3</a:t>
            </a:r>
          </a:p>
        </p:txBody>
      </p:sp>
      <p:sp>
        <p:nvSpPr>
          <p:cNvPr id="6" name="TextBox 5">
            <a:extLst>
              <a:ext uri="{FF2B5EF4-FFF2-40B4-BE49-F238E27FC236}">
                <a16:creationId xmlns:a16="http://schemas.microsoft.com/office/drawing/2014/main" id="{FB616C75-C445-7FEA-65CC-B37D1F4F36B7}"/>
              </a:ext>
            </a:extLst>
          </p:cNvPr>
          <p:cNvSpPr txBox="1"/>
          <p:nvPr/>
        </p:nvSpPr>
        <p:spPr>
          <a:xfrm>
            <a:off x="2722688" y="1188041"/>
            <a:ext cx="1313180" cy="584775"/>
          </a:xfrm>
          <a:prstGeom prst="rect">
            <a:avLst/>
          </a:prstGeom>
          <a:noFill/>
        </p:spPr>
        <p:txBody>
          <a:bodyPr wrap="none" rtlCol="0">
            <a:spAutoFit/>
          </a:bodyPr>
          <a:lstStyle/>
          <a:p>
            <a:pPr algn="ctr"/>
            <a:r>
              <a:rPr lang="en-DE" sz="1600" dirty="0"/>
              <a:t>HHG source</a:t>
            </a:r>
          </a:p>
          <a:p>
            <a:pPr algn="ctr"/>
            <a:r>
              <a:rPr lang="en-DE" sz="1600" dirty="0"/>
              <a:t>A</a:t>
            </a:r>
            <a:r>
              <a:rPr lang="en-DE" sz="1600" baseline="-25000" dirty="0"/>
              <a:t>2</a:t>
            </a:r>
            <a:r>
              <a:rPr lang="en-DE" sz="1600" dirty="0"/>
              <a:t> ~ 0.1</a:t>
            </a:r>
          </a:p>
        </p:txBody>
      </p:sp>
      <p:pic>
        <p:nvPicPr>
          <p:cNvPr id="10" name="Picture 9" descr="A blue and red lines&#10;&#10;Description automatically generated with medium confidence">
            <a:extLst>
              <a:ext uri="{FF2B5EF4-FFF2-40B4-BE49-F238E27FC236}">
                <a16:creationId xmlns:a16="http://schemas.microsoft.com/office/drawing/2014/main" id="{2FBC29F6-1815-6EA9-FCFD-09AC74912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488" y="1585484"/>
            <a:ext cx="9625779" cy="1224000"/>
          </a:xfrm>
          <a:prstGeom prst="rect">
            <a:avLst/>
          </a:prstGeom>
        </p:spPr>
      </p:pic>
      <p:grpSp>
        <p:nvGrpSpPr>
          <p:cNvPr id="80" name="Group 79">
            <a:extLst>
              <a:ext uri="{FF2B5EF4-FFF2-40B4-BE49-F238E27FC236}">
                <a16:creationId xmlns:a16="http://schemas.microsoft.com/office/drawing/2014/main" id="{9BA9AA56-79DD-6CC4-2896-2E80F46956A3}"/>
              </a:ext>
            </a:extLst>
          </p:cNvPr>
          <p:cNvGrpSpPr/>
          <p:nvPr/>
        </p:nvGrpSpPr>
        <p:grpSpPr>
          <a:xfrm>
            <a:off x="711756" y="2708920"/>
            <a:ext cx="3440028" cy="3769404"/>
            <a:chOff x="711756" y="2708920"/>
            <a:chExt cx="3440028" cy="3769404"/>
          </a:xfrm>
        </p:grpSpPr>
        <p:pic>
          <p:nvPicPr>
            <p:cNvPr id="78" name="Picture 77">
              <a:extLst>
                <a:ext uri="{FF2B5EF4-FFF2-40B4-BE49-F238E27FC236}">
                  <a16:creationId xmlns:a16="http://schemas.microsoft.com/office/drawing/2014/main" id="{F49354BD-90E8-FCAA-72C0-55A35E0493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1756" y="3038296"/>
              <a:ext cx="3440028" cy="3440028"/>
            </a:xfrm>
            <a:prstGeom prst="rect">
              <a:avLst/>
            </a:prstGeom>
          </p:spPr>
        </p:pic>
        <p:sp>
          <p:nvSpPr>
            <p:cNvPr id="79" name="TextBox 78">
              <a:extLst>
                <a:ext uri="{FF2B5EF4-FFF2-40B4-BE49-F238E27FC236}">
                  <a16:creationId xmlns:a16="http://schemas.microsoft.com/office/drawing/2014/main" id="{6F07DEFE-045F-01BF-2A82-C66DED8319FC}"/>
                </a:ext>
              </a:extLst>
            </p:cNvPr>
            <p:cNvSpPr txBox="1"/>
            <p:nvPr/>
          </p:nvSpPr>
          <p:spPr>
            <a:xfrm>
              <a:off x="1608468" y="2708920"/>
              <a:ext cx="1646605" cy="369332"/>
            </a:xfrm>
            <a:prstGeom prst="rect">
              <a:avLst/>
            </a:prstGeom>
            <a:noFill/>
          </p:spPr>
          <p:txBody>
            <a:bodyPr wrap="none" rtlCol="0">
              <a:spAutoFit/>
            </a:bodyPr>
            <a:lstStyle/>
            <a:p>
              <a:r>
                <a:rPr lang="en-DE" dirty="0"/>
                <a:t>(n = -1, m = 1)</a:t>
              </a:r>
            </a:p>
          </p:txBody>
        </p:sp>
      </p:grpSp>
      <p:pic>
        <p:nvPicPr>
          <p:cNvPr id="7" name="Picture 6" descr="A close-up of a document&#10;&#10;Description automatically generated">
            <a:extLst>
              <a:ext uri="{FF2B5EF4-FFF2-40B4-BE49-F238E27FC236}">
                <a16:creationId xmlns:a16="http://schemas.microsoft.com/office/drawing/2014/main" id="{1010F7C1-34BD-4FA8-F78D-1C1AEC0B95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132" y="4629646"/>
            <a:ext cx="5181751" cy="1764000"/>
          </a:xfrm>
          <a:prstGeom prst="rect">
            <a:avLst/>
          </a:prstGeom>
          <a:ln w="28575">
            <a:solidFill>
              <a:schemeClr val="accent3">
                <a:lumMod val="60000"/>
                <a:lumOff val="40000"/>
              </a:schemeClr>
            </a:solidFill>
          </a:ln>
        </p:spPr>
      </p:pic>
      <p:sp>
        <p:nvSpPr>
          <p:cNvPr id="84" name="TextBox 83">
            <a:extLst>
              <a:ext uri="{FF2B5EF4-FFF2-40B4-BE49-F238E27FC236}">
                <a16:creationId xmlns:a16="http://schemas.microsoft.com/office/drawing/2014/main" id="{3DD63966-4468-A798-8639-C3E329F142EE}"/>
              </a:ext>
            </a:extLst>
          </p:cNvPr>
          <p:cNvSpPr txBox="1"/>
          <p:nvPr/>
        </p:nvSpPr>
        <p:spPr>
          <a:xfrm>
            <a:off x="3512471" y="1035103"/>
            <a:ext cx="3623916" cy="646331"/>
          </a:xfrm>
          <a:prstGeom prst="rect">
            <a:avLst/>
          </a:prstGeom>
          <a:noFill/>
        </p:spPr>
        <p:txBody>
          <a:bodyPr wrap="square">
            <a:spAutoFit/>
          </a:bodyPr>
          <a:lstStyle/>
          <a:p>
            <a:pPr marL="742950" lvl="1" indent="-285750">
              <a:buFont typeface="Arial" panose="020B0604020202020204" pitchFamily="34" charset="0"/>
              <a:buChar char="•"/>
            </a:pPr>
            <a:r>
              <a:rPr lang="en-GB" sz="1800" dirty="0"/>
              <a:t>Few 10</a:t>
            </a:r>
            <a:r>
              <a:rPr lang="en-GB" sz="1800" baseline="30000" dirty="0"/>
              <a:t>4</a:t>
            </a:r>
            <a:r>
              <a:rPr lang="en-GB" sz="1800" dirty="0"/>
              <a:t> W peak power*</a:t>
            </a:r>
          </a:p>
          <a:p>
            <a:pPr marL="742950" lvl="1" indent="-285750">
              <a:buFont typeface="Arial" panose="020B0604020202020204" pitchFamily="34" charset="0"/>
              <a:buChar char="•"/>
            </a:pPr>
            <a:r>
              <a:rPr lang="en-GB" sz="1800" dirty="0"/>
              <a:t>~</a:t>
            </a:r>
            <a:r>
              <a:rPr lang="en-GB" sz="1800" dirty="0" err="1"/>
              <a:t>nJ</a:t>
            </a:r>
            <a:r>
              <a:rPr lang="en-GB" sz="1800" dirty="0"/>
              <a:t> pulse energy</a:t>
            </a:r>
          </a:p>
        </p:txBody>
      </p:sp>
      <p:sp>
        <p:nvSpPr>
          <p:cNvPr id="85" name="TextBox 84">
            <a:extLst>
              <a:ext uri="{FF2B5EF4-FFF2-40B4-BE49-F238E27FC236}">
                <a16:creationId xmlns:a16="http://schemas.microsoft.com/office/drawing/2014/main" id="{EB3A2AF9-0D57-9BB5-061E-2E0A2CBEE7F0}"/>
              </a:ext>
            </a:extLst>
          </p:cNvPr>
          <p:cNvSpPr txBox="1"/>
          <p:nvPr/>
        </p:nvSpPr>
        <p:spPr>
          <a:xfrm>
            <a:off x="5203767" y="6470353"/>
            <a:ext cx="1784463" cy="307777"/>
          </a:xfrm>
          <a:prstGeom prst="rect">
            <a:avLst/>
          </a:prstGeom>
          <a:noFill/>
        </p:spPr>
        <p:txBody>
          <a:bodyPr wrap="none" rtlCol="0">
            <a:spAutoFit/>
          </a:bodyPr>
          <a:lstStyle/>
          <a:p>
            <a:r>
              <a:rPr lang="en-DE" sz="1400" dirty="0"/>
              <a:t>*For our parameters</a:t>
            </a:r>
          </a:p>
        </p:txBody>
      </p:sp>
      <p:sp>
        <p:nvSpPr>
          <p:cNvPr id="87" name="TextBox 86">
            <a:extLst>
              <a:ext uri="{FF2B5EF4-FFF2-40B4-BE49-F238E27FC236}">
                <a16:creationId xmlns:a16="http://schemas.microsoft.com/office/drawing/2014/main" id="{69DD0447-7A8B-7AF7-D5C4-ECE60DCDCBE3}"/>
              </a:ext>
            </a:extLst>
          </p:cNvPr>
          <p:cNvSpPr txBox="1"/>
          <p:nvPr/>
        </p:nvSpPr>
        <p:spPr>
          <a:xfrm>
            <a:off x="5789965" y="2638653"/>
            <a:ext cx="5323302" cy="646331"/>
          </a:xfrm>
          <a:prstGeom prst="rect">
            <a:avLst/>
          </a:prstGeom>
          <a:noFill/>
        </p:spPr>
        <p:txBody>
          <a:bodyPr wrap="square" rtlCol="0">
            <a:spAutoFit/>
          </a:bodyPr>
          <a:lstStyle/>
          <a:p>
            <a:pPr algn="ctr"/>
            <a:r>
              <a:rPr lang="en-DE" dirty="0"/>
              <a:t>An alternative to self-modulation, with the reduced sensitivity to e-beam parameters of EEHG </a:t>
            </a:r>
          </a:p>
        </p:txBody>
      </p:sp>
    </p:spTree>
    <p:extLst>
      <p:ext uri="{BB962C8B-B14F-4D97-AF65-F5344CB8AC3E}">
        <p14:creationId xmlns:p14="http://schemas.microsoft.com/office/powerpoint/2010/main" val="377207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4" grpId="0"/>
      <p:bldP spid="85" grpId="0"/>
      <p:bldP spid="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A94C-F09B-1842-75B2-BC1B4D638855}"/>
              </a:ext>
            </a:extLst>
          </p:cNvPr>
          <p:cNvSpPr>
            <a:spLocks noGrp="1"/>
          </p:cNvSpPr>
          <p:nvPr>
            <p:ph type="title"/>
          </p:nvPr>
        </p:nvSpPr>
        <p:spPr>
          <a:xfrm>
            <a:off x="407988" y="601638"/>
            <a:ext cx="11376024" cy="451098"/>
          </a:xfrm>
        </p:spPr>
        <p:txBody>
          <a:bodyPr/>
          <a:lstStyle/>
          <a:p>
            <a:r>
              <a:rPr lang="en-GB" dirty="0"/>
              <a:t>Summary</a:t>
            </a:r>
          </a:p>
        </p:txBody>
      </p:sp>
      <p:sp>
        <p:nvSpPr>
          <p:cNvPr id="4" name="Content Placeholder 3">
            <a:extLst>
              <a:ext uri="{FF2B5EF4-FFF2-40B4-BE49-F238E27FC236}">
                <a16:creationId xmlns:a16="http://schemas.microsoft.com/office/drawing/2014/main" id="{149E1A77-C66F-B771-0935-9DDA8443ABC0}"/>
              </a:ext>
            </a:extLst>
          </p:cNvPr>
          <p:cNvSpPr>
            <a:spLocks noGrp="1"/>
          </p:cNvSpPr>
          <p:nvPr>
            <p:ph idx="1"/>
          </p:nvPr>
        </p:nvSpPr>
        <p:spPr>
          <a:xfrm>
            <a:off x="407987" y="1196752"/>
            <a:ext cx="11376025" cy="5010249"/>
          </a:xfrm>
        </p:spPr>
        <p:txBody>
          <a:bodyPr/>
          <a:lstStyle/>
          <a:p>
            <a:pPr>
              <a:lnSpc>
                <a:spcPct val="150000"/>
              </a:lnSpc>
            </a:pPr>
            <a:r>
              <a:rPr lang="en-US" sz="2200" dirty="0"/>
              <a:t>EEHG is a well-established external seeding technique for reaching short wavelengths in a single stage</a:t>
            </a:r>
          </a:p>
          <a:p>
            <a:pPr>
              <a:lnSpc>
                <a:spcPct val="150000"/>
              </a:lnSpc>
            </a:pPr>
            <a:r>
              <a:rPr lang="en-US" sz="2200" dirty="0"/>
              <a:t>The fresh bunch technique can be used in stages to further extend external seeding</a:t>
            </a:r>
          </a:p>
          <a:p>
            <a:pPr>
              <a:lnSpc>
                <a:spcPct val="150000"/>
              </a:lnSpc>
            </a:pPr>
            <a:r>
              <a:rPr lang="en-DE" sz="2200"/>
              <a:t>TEEHG </a:t>
            </a:r>
            <a:r>
              <a:rPr lang="en-GB" sz="2200" dirty="0"/>
              <a:t>is a promising approach to reach high bunching at very short wavelengths</a:t>
            </a:r>
          </a:p>
          <a:p>
            <a:pPr>
              <a:lnSpc>
                <a:spcPct val="150000"/>
              </a:lnSpc>
            </a:pPr>
            <a:r>
              <a:rPr lang="en-GB" sz="2200" dirty="0"/>
              <a:t>We plan to test the setup soon</a:t>
            </a:r>
          </a:p>
        </p:txBody>
      </p:sp>
      <p:sp>
        <p:nvSpPr>
          <p:cNvPr id="5" name="Footer Placeholder 4">
            <a:extLst>
              <a:ext uri="{FF2B5EF4-FFF2-40B4-BE49-F238E27FC236}">
                <a16:creationId xmlns:a16="http://schemas.microsoft.com/office/drawing/2014/main" id="{B2E706A7-5961-ED3B-8501-77A6AD9996F8}"/>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7" name="Picture 6" descr="A close-up of a white paper&#10;&#10;AI-generated content may be incorrect.">
            <a:extLst>
              <a:ext uri="{FF2B5EF4-FFF2-40B4-BE49-F238E27FC236}">
                <a16:creationId xmlns:a16="http://schemas.microsoft.com/office/drawing/2014/main" id="{3BCFE533-93CC-035C-146E-4EA7BA2EE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40" y="4413367"/>
            <a:ext cx="5695625" cy="1371600"/>
          </a:xfrm>
          <a:prstGeom prst="rect">
            <a:avLst/>
          </a:prstGeom>
        </p:spPr>
      </p:pic>
      <p:pic>
        <p:nvPicPr>
          <p:cNvPr id="3" name="Content Placeholder 6" descr="A close-up of a white paper&#10;&#10;AI-generated content may be incorrect.">
            <a:extLst>
              <a:ext uri="{FF2B5EF4-FFF2-40B4-BE49-F238E27FC236}">
                <a16:creationId xmlns:a16="http://schemas.microsoft.com/office/drawing/2014/main" id="{58A1403B-5470-C36A-97D4-562B5153CDD1}"/>
              </a:ext>
            </a:extLst>
          </p:cNvPr>
          <p:cNvPicPr>
            <a:picLocks noChangeAspect="1"/>
          </p:cNvPicPr>
          <p:nvPr/>
        </p:nvPicPr>
        <p:blipFill>
          <a:blip r:embed="rId4">
            <a:extLst>
              <a:ext uri="{28A0092B-C50C-407E-A947-70E740481C1C}">
                <a14:useLocalDpi xmlns:a14="http://schemas.microsoft.com/office/drawing/2010/main" val="0"/>
              </a:ext>
            </a:extLst>
          </a:blip>
          <a:srcRect r="4392"/>
          <a:stretch/>
        </p:blipFill>
        <p:spPr>
          <a:xfrm>
            <a:off x="5789965" y="4369533"/>
            <a:ext cx="6017888" cy="1371600"/>
          </a:xfrm>
          <a:prstGeom prst="rect">
            <a:avLst/>
          </a:prstGeom>
        </p:spPr>
      </p:pic>
    </p:spTree>
    <p:extLst>
      <p:ext uri="{BB962C8B-B14F-4D97-AF65-F5344CB8AC3E}">
        <p14:creationId xmlns:p14="http://schemas.microsoft.com/office/powerpoint/2010/main" val="381547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5E2DB-4D33-DA7C-F125-782FF80A5904}"/>
              </a:ext>
            </a:extLst>
          </p:cNvPr>
          <p:cNvSpPr>
            <a:spLocks noGrp="1"/>
          </p:cNvSpPr>
          <p:nvPr>
            <p:ph type="title"/>
          </p:nvPr>
        </p:nvSpPr>
        <p:spPr/>
        <p:txBody>
          <a:bodyPr/>
          <a:lstStyle/>
          <a:p>
            <a:r>
              <a:rPr lang="en-US" dirty="0"/>
              <a:t>Outline and contents</a:t>
            </a:r>
          </a:p>
        </p:txBody>
      </p:sp>
      <p:sp>
        <p:nvSpPr>
          <p:cNvPr id="4" name="Content Placeholder 3">
            <a:extLst>
              <a:ext uri="{FF2B5EF4-FFF2-40B4-BE49-F238E27FC236}">
                <a16:creationId xmlns:a16="http://schemas.microsoft.com/office/drawing/2014/main" id="{828A967E-39A2-65B2-85D6-9A11CF15D8A3}"/>
              </a:ext>
            </a:extLst>
          </p:cNvPr>
          <p:cNvSpPr>
            <a:spLocks noGrp="1"/>
          </p:cNvSpPr>
          <p:nvPr>
            <p:ph idx="1"/>
          </p:nvPr>
        </p:nvSpPr>
        <p:spPr>
          <a:xfrm>
            <a:off x="407988" y="1406427"/>
            <a:ext cx="10332528" cy="5010249"/>
          </a:xfrm>
        </p:spPr>
        <p:txBody>
          <a:bodyPr/>
          <a:lstStyle/>
          <a:p>
            <a:pPr>
              <a:lnSpc>
                <a:spcPct val="150000"/>
              </a:lnSpc>
            </a:pPr>
            <a:r>
              <a:rPr lang="en-US" sz="2500" dirty="0"/>
              <a:t>Echo Enabled Harmonic Generation (EEHG) for FEL external seeding at short wavelengths</a:t>
            </a:r>
          </a:p>
          <a:p>
            <a:pPr>
              <a:lnSpc>
                <a:spcPct val="150000"/>
              </a:lnSpc>
            </a:pPr>
            <a:r>
              <a:rPr lang="en-US" sz="2500" dirty="0"/>
              <a:t>Fresh bunch technique for further extend seeding</a:t>
            </a:r>
          </a:p>
          <a:p>
            <a:pPr>
              <a:lnSpc>
                <a:spcPct val="150000"/>
              </a:lnSpc>
            </a:pPr>
            <a:r>
              <a:rPr lang="en-US" sz="2500" dirty="0"/>
              <a:t>Performance and limitations of two cascaded EEHG stages</a:t>
            </a:r>
          </a:p>
        </p:txBody>
      </p:sp>
      <p:sp>
        <p:nvSpPr>
          <p:cNvPr id="5" name="Footer Placeholder 4">
            <a:extLst>
              <a:ext uri="{FF2B5EF4-FFF2-40B4-BE49-F238E27FC236}">
                <a16:creationId xmlns:a16="http://schemas.microsoft.com/office/drawing/2014/main" id="{2B34A4C1-BB58-F921-3C2F-DA7B547396AB}"/>
              </a:ext>
            </a:extLst>
          </p:cNvPr>
          <p:cNvSpPr>
            <a:spLocks noGrp="1"/>
          </p:cNvSpPr>
          <p:nvPr>
            <p:ph type="ftr" sz="quarter" idx="11"/>
          </p:nvPr>
        </p:nvSpPr>
        <p:spPr/>
        <p:txBody>
          <a:bodyPr/>
          <a:lstStyle/>
          <a:p>
            <a:r>
              <a:rPr lang="en-US" noProof="0"/>
              <a:t>| FoE Topical Workshop 2025 | Eugenio Ferrari | 25.09.2025</a:t>
            </a:r>
            <a:endParaRPr lang="en-US" noProof="0" dirty="0"/>
          </a:p>
        </p:txBody>
      </p:sp>
      <p:sp>
        <p:nvSpPr>
          <p:cNvPr id="7" name="Text Placeholder 6">
            <a:extLst>
              <a:ext uri="{FF2B5EF4-FFF2-40B4-BE49-F238E27FC236}">
                <a16:creationId xmlns:a16="http://schemas.microsoft.com/office/drawing/2014/main" id="{3658AF22-E4B7-56C7-B432-95ACCEA8D39D}"/>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013033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A tea being poured into a cup&#10;&#10;Description automatically generated">
            <a:extLst>
              <a:ext uri="{FF2B5EF4-FFF2-40B4-BE49-F238E27FC236}">
                <a16:creationId xmlns:a16="http://schemas.microsoft.com/office/drawing/2014/main" id="{0E5601D5-C91A-9365-B840-AAC53C5635F7}"/>
              </a:ext>
            </a:extLst>
          </p:cNvPr>
          <p:cNvPicPr>
            <a:picLocks noChangeAspect="1"/>
          </p:cNvPicPr>
          <p:nvPr/>
        </p:nvPicPr>
        <p:blipFill>
          <a:blip r:embed="rId3">
            <a:alphaModFix amt="40000"/>
            <a:extLst>
              <a:ext uri="{28A0092B-C50C-407E-A947-70E740481C1C}">
                <a14:useLocalDpi xmlns:a14="http://schemas.microsoft.com/office/drawing/2010/main"/>
              </a:ext>
            </a:extLst>
          </a:blip>
          <a:stretch>
            <a:fillRect/>
          </a:stretch>
        </p:blipFill>
        <p:spPr>
          <a:xfrm>
            <a:off x="0" y="17022"/>
            <a:ext cx="12192000" cy="6858002"/>
          </a:xfrm>
          <a:prstGeom prst="rect">
            <a:avLst/>
          </a:prstGeom>
        </p:spPr>
      </p:pic>
      <p:sp>
        <p:nvSpPr>
          <p:cNvPr id="2" name="Titel 1"/>
          <p:cNvSpPr>
            <a:spLocks noGrp="1"/>
          </p:cNvSpPr>
          <p:nvPr>
            <p:ph type="ctrTitle"/>
          </p:nvPr>
        </p:nvSpPr>
        <p:spPr>
          <a:xfrm>
            <a:off x="407987" y="2565152"/>
            <a:ext cx="11376025" cy="863848"/>
          </a:xfrm>
        </p:spPr>
        <p:txBody>
          <a:bodyPr anchor="b"/>
          <a:lstStyle/>
          <a:p>
            <a:pPr algn="ctr"/>
            <a:r>
              <a:rPr lang="en-US" dirty="0"/>
              <a:t>Thank you!</a:t>
            </a:r>
          </a:p>
        </p:txBody>
      </p:sp>
    </p:spTree>
    <p:extLst>
      <p:ext uri="{BB962C8B-B14F-4D97-AF65-F5344CB8AC3E}">
        <p14:creationId xmlns:p14="http://schemas.microsoft.com/office/powerpoint/2010/main" val="2776800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AD6CCA-2661-4C25-9614-623803F9256C}"/>
              </a:ext>
            </a:extLst>
          </p:cNvPr>
          <p:cNvSpPr>
            <a:spLocks noGrp="1"/>
          </p:cNvSpPr>
          <p:nvPr>
            <p:ph type="body" sz="quarter" idx="10"/>
          </p:nvPr>
        </p:nvSpPr>
        <p:spPr/>
        <p:txBody>
          <a:bodyPr/>
          <a:lstStyle/>
          <a:p>
            <a:r>
              <a:rPr lang="de-DE" dirty="0"/>
              <a:t>Eugenio Ferrari</a:t>
            </a:r>
          </a:p>
          <a:p>
            <a:r>
              <a:rPr lang="de-DE" dirty="0"/>
              <a:t>MPY</a:t>
            </a:r>
          </a:p>
          <a:p>
            <a:r>
              <a:rPr lang="de-DE" dirty="0" err="1"/>
              <a:t>eugenio.ferrari@desy.de</a:t>
            </a:r>
            <a:r>
              <a:rPr lang="de-DE" dirty="0"/>
              <a:t> </a:t>
            </a:r>
          </a:p>
          <a:p>
            <a:endParaRPr lang="de-DE" dirty="0"/>
          </a:p>
        </p:txBody>
      </p:sp>
    </p:spTree>
    <p:extLst>
      <p:ext uri="{BB962C8B-B14F-4D97-AF65-F5344CB8AC3E}">
        <p14:creationId xmlns:p14="http://schemas.microsoft.com/office/powerpoint/2010/main" val="1550633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871C0F-6B5C-5247-C2D6-84BDB594D3F2}"/>
              </a:ext>
            </a:extLst>
          </p:cNvPr>
          <p:cNvSpPr>
            <a:spLocks noGrp="1"/>
          </p:cNvSpPr>
          <p:nvPr>
            <p:ph type="ctrTitle"/>
          </p:nvPr>
        </p:nvSpPr>
        <p:spPr/>
        <p:txBody>
          <a:bodyPr anchor="b"/>
          <a:lstStyle/>
          <a:p>
            <a:pPr algn="ctr"/>
            <a:r>
              <a:rPr lang="en-DE" dirty="0"/>
              <a:t>Backup</a:t>
            </a:r>
          </a:p>
        </p:txBody>
      </p:sp>
    </p:spTree>
    <p:extLst>
      <p:ext uri="{BB962C8B-B14F-4D97-AF65-F5344CB8AC3E}">
        <p14:creationId xmlns:p14="http://schemas.microsoft.com/office/powerpoint/2010/main" val="992891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5930E-DD0F-C1CF-E987-BCBA1B9781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5872D5-535B-97CA-DE2A-E3B3BC562401}"/>
              </a:ext>
            </a:extLst>
          </p:cNvPr>
          <p:cNvSpPr>
            <a:spLocks noGrp="1"/>
          </p:cNvSpPr>
          <p:nvPr>
            <p:ph type="ctrTitle"/>
          </p:nvPr>
        </p:nvSpPr>
        <p:spPr/>
        <p:txBody>
          <a:bodyPr anchor="b"/>
          <a:lstStyle/>
          <a:p>
            <a:pPr algn="ctr"/>
            <a:r>
              <a:rPr lang="en-US" dirty="0"/>
              <a:t>Dependence on EEHG </a:t>
            </a:r>
            <a:r>
              <a:rPr lang="en-US" dirty="0" err="1"/>
              <a:t>paramerters</a:t>
            </a:r>
            <a:endParaRPr lang="en-DE" dirty="0"/>
          </a:p>
        </p:txBody>
      </p:sp>
    </p:spTree>
    <p:extLst>
      <p:ext uri="{BB962C8B-B14F-4D97-AF65-F5344CB8AC3E}">
        <p14:creationId xmlns:p14="http://schemas.microsoft.com/office/powerpoint/2010/main" val="2990114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2516C-ADBE-AD95-8ED4-914958490097}"/>
              </a:ext>
            </a:extLst>
          </p:cNvPr>
          <p:cNvSpPr>
            <a:spLocks noGrp="1"/>
          </p:cNvSpPr>
          <p:nvPr>
            <p:ph type="title"/>
          </p:nvPr>
        </p:nvSpPr>
        <p:spPr/>
        <p:txBody>
          <a:bodyPr/>
          <a:lstStyle/>
          <a:p>
            <a:r>
              <a:rPr lang="en-DE" dirty="0"/>
              <a:t>Controlling seed3 power (A</a:t>
            </a:r>
            <a:r>
              <a:rPr lang="en-DE" baseline="-25000" dirty="0"/>
              <a:t>3</a:t>
            </a:r>
            <a:r>
              <a:rPr lang="en-DE" dirty="0"/>
              <a:t>)</a:t>
            </a:r>
          </a:p>
        </p:txBody>
      </p:sp>
      <p:sp>
        <p:nvSpPr>
          <p:cNvPr id="3" name="Text Placeholder 2">
            <a:extLst>
              <a:ext uri="{FF2B5EF4-FFF2-40B4-BE49-F238E27FC236}">
                <a16:creationId xmlns:a16="http://schemas.microsoft.com/office/drawing/2014/main" id="{1B2A9748-DB36-8151-329C-2DBC98B68E19}"/>
              </a:ext>
            </a:extLst>
          </p:cNvPr>
          <p:cNvSpPr>
            <a:spLocks noGrp="1"/>
          </p:cNvSpPr>
          <p:nvPr>
            <p:ph type="body" sz="quarter" idx="13"/>
          </p:nvPr>
        </p:nvSpPr>
        <p:spPr/>
        <p:txBody>
          <a:bodyPr/>
          <a:lstStyle/>
          <a:p>
            <a:r>
              <a:rPr lang="en-DE" dirty="0"/>
              <a:t>Attenuate ECHO-1 output</a:t>
            </a:r>
          </a:p>
        </p:txBody>
      </p:sp>
      <p:sp>
        <p:nvSpPr>
          <p:cNvPr id="4" name="Content Placeholder 3">
            <a:extLst>
              <a:ext uri="{FF2B5EF4-FFF2-40B4-BE49-F238E27FC236}">
                <a16:creationId xmlns:a16="http://schemas.microsoft.com/office/drawing/2014/main" id="{D1499135-E070-DA07-4708-1608BAE16CB2}"/>
              </a:ext>
            </a:extLst>
          </p:cNvPr>
          <p:cNvSpPr>
            <a:spLocks noGrp="1"/>
          </p:cNvSpPr>
          <p:nvPr>
            <p:ph idx="1"/>
          </p:nvPr>
        </p:nvSpPr>
        <p:spPr>
          <a:xfrm>
            <a:off x="407987" y="1299071"/>
            <a:ext cx="11376025" cy="5010249"/>
          </a:xfrm>
        </p:spPr>
        <p:txBody>
          <a:bodyPr/>
          <a:lstStyle/>
          <a:p>
            <a:r>
              <a:rPr lang="en-GB" dirty="0"/>
              <a:t>Laser heater shaping </a:t>
            </a:r>
          </a:p>
          <a:p>
            <a:endParaRPr lang="en-GB" dirty="0"/>
          </a:p>
          <a:p>
            <a:endParaRPr lang="en-GB" dirty="0"/>
          </a:p>
          <a:p>
            <a:r>
              <a:rPr lang="en-GB" dirty="0"/>
              <a:t>Detune of RAD1 or MOD3, tune of ECHO-1 parameters</a:t>
            </a:r>
          </a:p>
          <a:p>
            <a:r>
              <a:rPr lang="en-GB" dirty="0"/>
              <a:t>Solid or gas attenuator for RAD1 emission</a:t>
            </a:r>
          </a:p>
          <a:p>
            <a:pPr lvl="1"/>
            <a:r>
              <a:rPr lang="en-GB" dirty="0"/>
              <a:t>Or a mono?</a:t>
            </a:r>
          </a:p>
          <a:p>
            <a:endParaRPr lang="en-GB" dirty="0"/>
          </a:p>
          <a:p>
            <a:r>
              <a:rPr lang="en-GB" dirty="0"/>
              <a:t>Current distribution of the beam</a:t>
            </a:r>
          </a:p>
          <a:p>
            <a:pPr lvl="1"/>
            <a:r>
              <a:rPr lang="en-GB" dirty="0"/>
              <a:t>Naturally present</a:t>
            </a:r>
          </a:p>
          <a:p>
            <a:pPr lvl="1"/>
            <a:r>
              <a:rPr lang="en-GB" dirty="0"/>
              <a:t>Conveniently located for FB</a:t>
            </a:r>
          </a:p>
          <a:p>
            <a:endParaRPr lang="en-DE" dirty="0"/>
          </a:p>
        </p:txBody>
      </p:sp>
      <p:sp>
        <p:nvSpPr>
          <p:cNvPr id="5" name="Footer Placeholder 4">
            <a:extLst>
              <a:ext uri="{FF2B5EF4-FFF2-40B4-BE49-F238E27FC236}">
                <a16:creationId xmlns:a16="http://schemas.microsoft.com/office/drawing/2014/main" id="{049E013D-3C9E-D41C-D96D-9147F4ECA426}"/>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7" name="Picture 6" descr="A close-up of a document&#10;&#10;Description automatically generated">
            <a:extLst>
              <a:ext uri="{FF2B5EF4-FFF2-40B4-BE49-F238E27FC236}">
                <a16:creationId xmlns:a16="http://schemas.microsoft.com/office/drawing/2014/main" id="{3AF64285-A6DA-33A6-58F6-EEDF0AD360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1704" y="979412"/>
            <a:ext cx="4657385" cy="1585492"/>
          </a:xfrm>
          <a:prstGeom prst="rect">
            <a:avLst/>
          </a:prstGeom>
          <a:ln w="28575">
            <a:solidFill>
              <a:srgbClr val="00B050"/>
            </a:solidFill>
          </a:ln>
        </p:spPr>
      </p:pic>
      <p:pic>
        <p:nvPicPr>
          <p:cNvPr id="12" name="Picture 11" descr="A graph of power seed&#10;&#10;Description automatically generated">
            <a:extLst>
              <a:ext uri="{FF2B5EF4-FFF2-40B4-BE49-F238E27FC236}">
                <a16:creationId xmlns:a16="http://schemas.microsoft.com/office/drawing/2014/main" id="{BD53BA94-854E-CC00-808A-65A64B08EB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2434" y="3955078"/>
            <a:ext cx="2890743" cy="2334310"/>
          </a:xfrm>
          <a:prstGeom prst="rect">
            <a:avLst/>
          </a:prstGeom>
        </p:spPr>
      </p:pic>
      <p:grpSp>
        <p:nvGrpSpPr>
          <p:cNvPr id="10" name="Group 9">
            <a:extLst>
              <a:ext uri="{FF2B5EF4-FFF2-40B4-BE49-F238E27FC236}">
                <a16:creationId xmlns:a16="http://schemas.microsoft.com/office/drawing/2014/main" id="{360D802A-EF71-C192-48E2-C9341A33B382}"/>
              </a:ext>
            </a:extLst>
          </p:cNvPr>
          <p:cNvGrpSpPr/>
          <p:nvPr/>
        </p:nvGrpSpPr>
        <p:grpSpPr>
          <a:xfrm>
            <a:off x="7433700" y="4056222"/>
            <a:ext cx="3693924" cy="2132021"/>
            <a:chOff x="7094740" y="3748287"/>
            <a:chExt cx="4905916" cy="2831547"/>
          </a:xfrm>
        </p:grpSpPr>
        <p:sp>
          <p:nvSpPr>
            <p:cNvPr id="21" name="Rectangle 20">
              <a:extLst>
                <a:ext uri="{FF2B5EF4-FFF2-40B4-BE49-F238E27FC236}">
                  <a16:creationId xmlns:a16="http://schemas.microsoft.com/office/drawing/2014/main" id="{CCF486BC-33E2-81F1-EC07-C7D849528D99}"/>
                </a:ext>
              </a:extLst>
            </p:cNvPr>
            <p:cNvSpPr/>
            <p:nvPr/>
          </p:nvSpPr>
          <p:spPr>
            <a:xfrm>
              <a:off x="7094740" y="3748287"/>
              <a:ext cx="4905916" cy="2760102"/>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endParaRPr>
            </a:p>
          </p:txBody>
        </p:sp>
        <p:grpSp>
          <p:nvGrpSpPr>
            <p:cNvPr id="22" name="Group 21">
              <a:extLst>
                <a:ext uri="{FF2B5EF4-FFF2-40B4-BE49-F238E27FC236}">
                  <a16:creationId xmlns:a16="http://schemas.microsoft.com/office/drawing/2014/main" id="{F82604E8-8411-C90C-A005-47CDD429D7BE}"/>
                </a:ext>
              </a:extLst>
            </p:cNvPr>
            <p:cNvGrpSpPr/>
            <p:nvPr/>
          </p:nvGrpSpPr>
          <p:grpSpPr>
            <a:xfrm>
              <a:off x="7215778" y="3898685"/>
              <a:ext cx="4587613" cy="2681149"/>
              <a:chOff x="3004495" y="2635394"/>
              <a:chExt cx="6115842" cy="3574294"/>
            </a:xfrm>
          </p:grpSpPr>
          <p:pic>
            <p:nvPicPr>
              <p:cNvPr id="23" name="Picture 22">
                <a:extLst>
                  <a:ext uri="{FF2B5EF4-FFF2-40B4-BE49-F238E27FC236}">
                    <a16:creationId xmlns:a16="http://schemas.microsoft.com/office/drawing/2014/main" id="{AFC3DEB7-C83A-E9DC-C7C3-4E9A210F4B94}"/>
                  </a:ext>
                </a:extLst>
              </p:cNvPr>
              <p:cNvPicPr>
                <a:picLocks noChangeAspect="1"/>
              </p:cNvPicPr>
              <p:nvPr/>
            </p:nvPicPr>
            <p:blipFill rotWithShape="1">
              <a:blip r:embed="rId4">
                <a:extLst>
                  <a:ext uri="{28A0092B-C50C-407E-A947-70E740481C1C}">
                    <a14:useLocalDpi xmlns:a14="http://schemas.microsoft.com/office/drawing/2010/main" val="0"/>
                  </a:ext>
                </a:extLst>
              </a:blip>
              <a:srcRect l="8338" t="30127" r="14766"/>
              <a:stretch/>
            </p:blipFill>
            <p:spPr>
              <a:xfrm>
                <a:off x="3143672" y="2635394"/>
                <a:ext cx="5976665" cy="3381792"/>
              </a:xfrm>
              <a:prstGeom prst="rect">
                <a:avLst/>
              </a:prstGeom>
            </p:spPr>
          </p:pic>
          <p:sp>
            <p:nvSpPr>
              <p:cNvPr id="24" name="TextBox 23">
                <a:extLst>
                  <a:ext uri="{FF2B5EF4-FFF2-40B4-BE49-F238E27FC236}">
                    <a16:creationId xmlns:a16="http://schemas.microsoft.com/office/drawing/2014/main" id="{F94390E0-67A2-DED8-CF8F-5A3A5BFEDD44}"/>
                  </a:ext>
                </a:extLst>
              </p:cNvPr>
              <p:cNvSpPr txBox="1"/>
              <p:nvPr/>
            </p:nvSpPr>
            <p:spPr>
              <a:xfrm rot="16200000">
                <a:off x="2483376" y="3831981"/>
                <a:ext cx="1754601" cy="712363"/>
              </a:xfrm>
              <a:prstGeom prst="rect">
                <a:avLst/>
              </a:prstGeom>
              <a:noFill/>
            </p:spPr>
            <p:txBody>
              <a:bodyPr wrap="none" rtlCol="0">
                <a:spAutoFit/>
              </a:bodyPr>
              <a:lstStyle/>
              <a:p>
                <a:r>
                  <a:rPr lang="en-US" sz="1600" dirty="0">
                    <a:solidFill>
                      <a:schemeClr val="bg1"/>
                    </a:solidFill>
                  </a:rPr>
                  <a:t>Energy</a:t>
                </a:r>
              </a:p>
            </p:txBody>
          </p:sp>
          <p:sp>
            <p:nvSpPr>
              <p:cNvPr id="25" name="TextBox 24">
                <a:extLst>
                  <a:ext uri="{FF2B5EF4-FFF2-40B4-BE49-F238E27FC236}">
                    <a16:creationId xmlns:a16="http://schemas.microsoft.com/office/drawing/2014/main" id="{A36C96D1-75CA-CA44-A4D4-DD505006CDCC}"/>
                  </a:ext>
                </a:extLst>
              </p:cNvPr>
              <p:cNvSpPr txBox="1"/>
              <p:nvPr/>
            </p:nvSpPr>
            <p:spPr>
              <a:xfrm>
                <a:off x="4642468" y="5497324"/>
                <a:ext cx="1330421" cy="712364"/>
              </a:xfrm>
              <a:prstGeom prst="rect">
                <a:avLst/>
              </a:prstGeom>
              <a:noFill/>
            </p:spPr>
            <p:txBody>
              <a:bodyPr wrap="none" rtlCol="0">
                <a:spAutoFit/>
              </a:bodyPr>
              <a:lstStyle/>
              <a:p>
                <a:r>
                  <a:rPr lang="en-US" sz="1600" dirty="0">
                    <a:solidFill>
                      <a:schemeClr val="bg1"/>
                    </a:solidFill>
                  </a:rPr>
                  <a:t>Time</a:t>
                </a:r>
              </a:p>
            </p:txBody>
          </p:sp>
          <p:cxnSp>
            <p:nvCxnSpPr>
              <p:cNvPr id="26" name="Straight Arrow Connector 25">
                <a:extLst>
                  <a:ext uri="{FF2B5EF4-FFF2-40B4-BE49-F238E27FC236}">
                    <a16:creationId xmlns:a16="http://schemas.microsoft.com/office/drawing/2014/main" id="{0F196A30-3264-7626-039D-1537B4345D70}"/>
                  </a:ext>
                </a:extLst>
              </p:cNvPr>
              <p:cNvCxnSpPr>
                <a:cxnSpLocks/>
              </p:cNvCxnSpPr>
              <p:nvPr/>
            </p:nvCxnSpPr>
            <p:spPr>
              <a:xfrm flipV="1">
                <a:off x="3656112" y="2852936"/>
                <a:ext cx="0" cy="267045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24928B1-D5CC-2934-2F70-FA5FDF06B0ED}"/>
                  </a:ext>
                </a:extLst>
              </p:cNvPr>
              <p:cNvCxnSpPr>
                <a:cxnSpLocks/>
              </p:cNvCxnSpPr>
              <p:nvPr/>
            </p:nvCxnSpPr>
            <p:spPr>
              <a:xfrm>
                <a:off x="3656112" y="5548704"/>
                <a:ext cx="2943944" cy="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7586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25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25472-7208-6A83-7409-A5D880B70BF2}"/>
              </a:ext>
            </a:extLst>
          </p:cNvPr>
          <p:cNvSpPr>
            <a:spLocks noGrp="1"/>
          </p:cNvSpPr>
          <p:nvPr>
            <p:ph type="title"/>
          </p:nvPr>
        </p:nvSpPr>
        <p:spPr/>
        <p:txBody>
          <a:bodyPr/>
          <a:lstStyle/>
          <a:p>
            <a:r>
              <a:rPr lang="en-DE" dirty="0"/>
              <a:t>Dependency on A</a:t>
            </a:r>
            <a:r>
              <a:rPr lang="en-DE" baseline="-25000" dirty="0"/>
              <a:t>1</a:t>
            </a:r>
          </a:p>
        </p:txBody>
      </p:sp>
      <p:sp>
        <p:nvSpPr>
          <p:cNvPr id="3" name="Text Placeholder 2">
            <a:extLst>
              <a:ext uri="{FF2B5EF4-FFF2-40B4-BE49-F238E27FC236}">
                <a16:creationId xmlns:a16="http://schemas.microsoft.com/office/drawing/2014/main" id="{DE7B6EE6-C9A5-1493-1904-535FFDFF048A}"/>
              </a:ext>
            </a:extLst>
          </p:cNvPr>
          <p:cNvSpPr>
            <a:spLocks noGrp="1"/>
          </p:cNvSpPr>
          <p:nvPr>
            <p:ph type="body" sz="quarter" idx="13"/>
          </p:nvPr>
        </p:nvSpPr>
        <p:spPr/>
        <p:txBody>
          <a:bodyPr/>
          <a:lstStyle/>
          <a:p>
            <a:r>
              <a:rPr lang="en-DE" dirty="0"/>
              <a:t>For ECHO-2, fixed R</a:t>
            </a:r>
            <a:r>
              <a:rPr lang="en-DE" baseline="-25000" dirty="0"/>
              <a:t>56,1</a:t>
            </a:r>
          </a:p>
        </p:txBody>
      </p:sp>
      <p:sp>
        <p:nvSpPr>
          <p:cNvPr id="5" name="Footer Placeholder 4">
            <a:extLst>
              <a:ext uri="{FF2B5EF4-FFF2-40B4-BE49-F238E27FC236}">
                <a16:creationId xmlns:a16="http://schemas.microsoft.com/office/drawing/2014/main" id="{E5DA8D90-9A3E-1698-058C-FED04D968281}"/>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9" name="Content Placeholder 8" descr="A graph of different colored lines&#10;&#10;Description automatically generated with medium confidence">
            <a:extLst>
              <a:ext uri="{FF2B5EF4-FFF2-40B4-BE49-F238E27FC236}">
                <a16:creationId xmlns:a16="http://schemas.microsoft.com/office/drawing/2014/main" id="{12C5BD4B-EDDC-F7AC-AFC8-C747CC8EDE0A}"/>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821911" y="1268760"/>
            <a:ext cx="6548178" cy="4303310"/>
          </a:xfrm>
        </p:spPr>
      </p:pic>
      <p:sp>
        <p:nvSpPr>
          <p:cNvPr id="10" name="TextBox 9">
            <a:extLst>
              <a:ext uri="{FF2B5EF4-FFF2-40B4-BE49-F238E27FC236}">
                <a16:creationId xmlns:a16="http://schemas.microsoft.com/office/drawing/2014/main" id="{A6AC0AD4-6D2A-39A2-50A8-3BB7E0E264F7}"/>
              </a:ext>
            </a:extLst>
          </p:cNvPr>
          <p:cNvSpPr txBox="1"/>
          <p:nvPr/>
        </p:nvSpPr>
        <p:spPr>
          <a:xfrm>
            <a:off x="2186116" y="5724545"/>
            <a:ext cx="7819769" cy="584775"/>
          </a:xfrm>
          <a:prstGeom prst="rect">
            <a:avLst/>
          </a:prstGeom>
          <a:noFill/>
        </p:spPr>
        <p:txBody>
          <a:bodyPr wrap="none" rtlCol="0">
            <a:spAutoFit/>
          </a:bodyPr>
          <a:lstStyle/>
          <a:p>
            <a:pPr marL="285750" indent="-285750">
              <a:buFont typeface="Arial" panose="020B0604020202020204" pitchFamily="34" charset="0"/>
              <a:buChar char="•"/>
            </a:pPr>
            <a:r>
              <a:rPr lang="en-DE" sz="1600" dirty="0"/>
              <a:t>Even larger bunching is possible, but at the cost of increasing the energy spread.</a:t>
            </a:r>
          </a:p>
          <a:p>
            <a:pPr marL="285750" indent="-285750">
              <a:buFont typeface="Arial" panose="020B0604020202020204" pitchFamily="34" charset="0"/>
              <a:buChar char="•"/>
            </a:pPr>
            <a:r>
              <a:rPr lang="en-DE" sz="1600" dirty="0"/>
              <a:t>Next step: optimization of A</a:t>
            </a:r>
            <a:r>
              <a:rPr lang="en-DE" sz="1600" baseline="-25000" dirty="0"/>
              <a:t>1</a:t>
            </a:r>
            <a:r>
              <a:rPr lang="en-DE" sz="1600" dirty="0"/>
              <a:t> for best performance </a:t>
            </a:r>
          </a:p>
        </p:txBody>
      </p:sp>
    </p:spTree>
    <p:extLst>
      <p:ext uri="{BB962C8B-B14F-4D97-AF65-F5344CB8AC3E}">
        <p14:creationId xmlns:p14="http://schemas.microsoft.com/office/powerpoint/2010/main" val="382309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D6988-FE27-E53F-F474-536F49AA554B}"/>
              </a:ext>
            </a:extLst>
          </p:cNvPr>
          <p:cNvSpPr>
            <a:spLocks noGrp="1"/>
          </p:cNvSpPr>
          <p:nvPr>
            <p:ph type="title"/>
          </p:nvPr>
        </p:nvSpPr>
        <p:spPr/>
        <p:txBody>
          <a:bodyPr/>
          <a:lstStyle/>
          <a:p>
            <a:r>
              <a:rPr lang="en-DE" dirty="0"/>
              <a:t>Dependency on m</a:t>
            </a:r>
          </a:p>
        </p:txBody>
      </p:sp>
      <p:sp>
        <p:nvSpPr>
          <p:cNvPr id="3" name="Text Placeholder 2">
            <a:extLst>
              <a:ext uri="{FF2B5EF4-FFF2-40B4-BE49-F238E27FC236}">
                <a16:creationId xmlns:a16="http://schemas.microsoft.com/office/drawing/2014/main" id="{68FC9F8F-8BB3-EB3E-7134-620672547AFB}"/>
              </a:ext>
            </a:extLst>
          </p:cNvPr>
          <p:cNvSpPr>
            <a:spLocks noGrp="1"/>
          </p:cNvSpPr>
          <p:nvPr>
            <p:ph type="body" sz="quarter" idx="13"/>
          </p:nvPr>
        </p:nvSpPr>
        <p:spPr/>
        <p:txBody>
          <a:bodyPr/>
          <a:lstStyle/>
          <a:p>
            <a:r>
              <a:rPr lang="en-DE" dirty="0"/>
              <a:t>Higher harmonics</a:t>
            </a:r>
          </a:p>
        </p:txBody>
      </p:sp>
      <p:pic>
        <p:nvPicPr>
          <p:cNvPr id="7" name="Content Placeholder 6" descr="A graph of a function&#10;&#10;Description automatically generated with medium confidence">
            <a:extLst>
              <a:ext uri="{FF2B5EF4-FFF2-40B4-BE49-F238E27FC236}">
                <a16:creationId xmlns:a16="http://schemas.microsoft.com/office/drawing/2014/main" id="{C0AE8B48-65CC-00A5-0F5C-42238590D4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700" y="1962150"/>
            <a:ext cx="10896600" cy="3898900"/>
          </a:xfrm>
        </p:spPr>
      </p:pic>
      <p:sp>
        <p:nvSpPr>
          <p:cNvPr id="5" name="Footer Placeholder 4">
            <a:extLst>
              <a:ext uri="{FF2B5EF4-FFF2-40B4-BE49-F238E27FC236}">
                <a16:creationId xmlns:a16="http://schemas.microsoft.com/office/drawing/2014/main" id="{921D0A88-B19E-616C-B612-743FFD9A4706}"/>
              </a:ext>
            </a:extLst>
          </p:cNvPr>
          <p:cNvSpPr>
            <a:spLocks noGrp="1"/>
          </p:cNvSpPr>
          <p:nvPr>
            <p:ph type="ftr" sz="quarter" idx="11"/>
          </p:nvPr>
        </p:nvSpPr>
        <p:spPr/>
        <p:txBody>
          <a:bodyPr/>
          <a:lstStyle/>
          <a:p>
            <a:r>
              <a:rPr lang="en-US" noProof="0"/>
              <a:t>| FoE Topical Workshop 2025 | Eugenio Ferrari | 25.09.2025</a:t>
            </a:r>
            <a:endParaRPr lang="en-US" noProof="0" dirty="0"/>
          </a:p>
        </p:txBody>
      </p:sp>
    </p:spTree>
    <p:extLst>
      <p:ext uri="{BB962C8B-B14F-4D97-AF65-F5344CB8AC3E}">
        <p14:creationId xmlns:p14="http://schemas.microsoft.com/office/powerpoint/2010/main" val="1383173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D3CE6-06CF-0B2C-6FEE-F97F28A2AE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91C7AE-0D74-C6E8-FEB9-FE7D2CBB0604}"/>
              </a:ext>
            </a:extLst>
          </p:cNvPr>
          <p:cNvSpPr>
            <a:spLocks noGrp="1"/>
          </p:cNvSpPr>
          <p:nvPr>
            <p:ph type="ctrTitle"/>
          </p:nvPr>
        </p:nvSpPr>
        <p:spPr/>
        <p:txBody>
          <a:bodyPr anchor="b"/>
          <a:lstStyle/>
          <a:p>
            <a:pPr algn="ctr"/>
            <a:r>
              <a:rPr lang="en-US" dirty="0"/>
              <a:t>How to use two empty cells</a:t>
            </a:r>
            <a:endParaRPr lang="en-DE" dirty="0"/>
          </a:p>
        </p:txBody>
      </p:sp>
    </p:spTree>
    <p:extLst>
      <p:ext uri="{BB962C8B-B14F-4D97-AF65-F5344CB8AC3E}">
        <p14:creationId xmlns:p14="http://schemas.microsoft.com/office/powerpoint/2010/main" val="1086402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75CD30-E207-B70D-C008-711493B0B160}"/>
              </a:ext>
            </a:extLst>
          </p:cNvPr>
          <p:cNvSpPr>
            <a:spLocks noGrp="1"/>
          </p:cNvSpPr>
          <p:nvPr>
            <p:ph type="title"/>
          </p:nvPr>
        </p:nvSpPr>
        <p:spPr/>
        <p:txBody>
          <a:bodyPr/>
          <a:lstStyle/>
          <a:p>
            <a:r>
              <a:rPr lang="en-DE" dirty="0"/>
              <a:t>Two empty cells</a:t>
            </a:r>
          </a:p>
        </p:txBody>
      </p:sp>
      <p:sp>
        <p:nvSpPr>
          <p:cNvPr id="9" name="Text Placeholder 8">
            <a:extLst>
              <a:ext uri="{FF2B5EF4-FFF2-40B4-BE49-F238E27FC236}">
                <a16:creationId xmlns:a16="http://schemas.microsoft.com/office/drawing/2014/main" id="{EE609E9A-9C2C-3854-0960-FF566AD963A5}"/>
              </a:ext>
            </a:extLst>
          </p:cNvPr>
          <p:cNvSpPr>
            <a:spLocks noGrp="1"/>
          </p:cNvSpPr>
          <p:nvPr>
            <p:ph type="body" sz="quarter" idx="13"/>
          </p:nvPr>
        </p:nvSpPr>
        <p:spPr/>
        <p:txBody>
          <a:bodyPr/>
          <a:lstStyle/>
          <a:p>
            <a:r>
              <a:rPr lang="en-DE" dirty="0"/>
              <a:t>Space for two chicanes!</a:t>
            </a:r>
          </a:p>
        </p:txBody>
      </p:sp>
      <p:sp>
        <p:nvSpPr>
          <p:cNvPr id="8" name="Content Placeholder 7">
            <a:extLst>
              <a:ext uri="{FF2B5EF4-FFF2-40B4-BE49-F238E27FC236}">
                <a16:creationId xmlns:a16="http://schemas.microsoft.com/office/drawing/2014/main" id="{31C08C06-47E7-7704-FFEA-2B959F037EDD}"/>
              </a:ext>
            </a:extLst>
          </p:cNvPr>
          <p:cNvSpPr>
            <a:spLocks noGrp="1"/>
          </p:cNvSpPr>
          <p:nvPr>
            <p:ph idx="1"/>
          </p:nvPr>
        </p:nvSpPr>
        <p:spPr/>
        <p:txBody>
          <a:bodyPr/>
          <a:lstStyle/>
          <a:p>
            <a:r>
              <a:rPr lang="en-DE" dirty="0"/>
              <a:t>Shift of the source point towards the users</a:t>
            </a:r>
          </a:p>
          <a:p>
            <a:pPr lvl="1"/>
            <a:r>
              <a:rPr lang="en-DE" dirty="0"/>
              <a:t>This can be critical at long wavelengths</a:t>
            </a:r>
          </a:p>
          <a:p>
            <a:pPr lvl="1"/>
            <a:r>
              <a:rPr lang="en-DE" dirty="0"/>
              <a:t>Transport only an energy modulation to avoid </a:t>
            </a:r>
          </a:p>
          <a:p>
            <a:pPr marL="628650" lvl="2" indent="0">
              <a:buNone/>
            </a:pPr>
            <a:r>
              <a:rPr lang="en-DE" dirty="0"/>
              <a:t>space </a:t>
            </a:r>
            <a:r>
              <a:rPr lang="en-DE"/>
              <a:t>charge effects</a:t>
            </a:r>
            <a:endParaRPr lang="en-DE" dirty="0"/>
          </a:p>
          <a:p>
            <a:endParaRPr lang="en-DE" dirty="0"/>
          </a:p>
          <a:p>
            <a:pPr marL="0" indent="0">
              <a:buNone/>
            </a:pPr>
            <a:endParaRPr lang="en-DE" dirty="0"/>
          </a:p>
          <a:p>
            <a:r>
              <a:rPr lang="en-DE" dirty="0"/>
              <a:t>Reduce the pulse duration using superradiance</a:t>
            </a:r>
          </a:p>
          <a:p>
            <a:pPr marL="0" indent="0">
              <a:buNone/>
            </a:pPr>
            <a:endParaRPr lang="en-DE" dirty="0"/>
          </a:p>
        </p:txBody>
      </p:sp>
      <p:sp>
        <p:nvSpPr>
          <p:cNvPr id="6" name="Footer Placeholder 5">
            <a:extLst>
              <a:ext uri="{FF2B5EF4-FFF2-40B4-BE49-F238E27FC236}">
                <a16:creationId xmlns:a16="http://schemas.microsoft.com/office/drawing/2014/main" id="{DA2C0053-053D-0BEB-057A-E0050150A1A0}"/>
              </a:ext>
            </a:extLst>
          </p:cNvPr>
          <p:cNvSpPr>
            <a:spLocks noGrp="1"/>
          </p:cNvSpPr>
          <p:nvPr>
            <p:ph type="ftr" sz="quarter" idx="11"/>
          </p:nvPr>
        </p:nvSpPr>
        <p:spPr/>
        <p:txBody>
          <a:bodyPr/>
          <a:lstStyle/>
          <a:p>
            <a:r>
              <a:rPr lang="en-US" noProof="0"/>
              <a:t>| FoE Topical Workshop 2025 | Eugenio Ferrari | 25.09.2025</a:t>
            </a:r>
            <a:endParaRPr lang="en-US" noProof="0" dirty="0"/>
          </a:p>
        </p:txBody>
      </p:sp>
      <p:grpSp>
        <p:nvGrpSpPr>
          <p:cNvPr id="2" name="Group 1">
            <a:extLst>
              <a:ext uri="{FF2B5EF4-FFF2-40B4-BE49-F238E27FC236}">
                <a16:creationId xmlns:a16="http://schemas.microsoft.com/office/drawing/2014/main" id="{57BED899-91CB-2EB0-5331-5666461ECFC5}"/>
              </a:ext>
            </a:extLst>
          </p:cNvPr>
          <p:cNvGrpSpPr/>
          <p:nvPr/>
        </p:nvGrpSpPr>
        <p:grpSpPr>
          <a:xfrm>
            <a:off x="3768992" y="349611"/>
            <a:ext cx="8045369" cy="792694"/>
            <a:chOff x="4099303" y="2692650"/>
            <a:chExt cx="8045369" cy="792694"/>
          </a:xfrm>
        </p:grpSpPr>
        <p:sp>
          <p:nvSpPr>
            <p:cNvPr id="3" name="Google Shape;739;p58">
              <a:extLst>
                <a:ext uri="{FF2B5EF4-FFF2-40B4-BE49-F238E27FC236}">
                  <a16:creationId xmlns:a16="http://schemas.microsoft.com/office/drawing/2014/main" id="{2931F026-6C86-37E0-C74E-DB667A939729}"/>
                </a:ext>
              </a:extLst>
            </p:cNvPr>
            <p:cNvSpPr txBox="1"/>
            <p:nvPr/>
          </p:nvSpPr>
          <p:spPr>
            <a:xfrm>
              <a:off x="6672064" y="2696644"/>
              <a:ext cx="2345053" cy="22830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Arial"/>
                  <a:ea typeface="Arial"/>
                  <a:cs typeface="Arial"/>
                  <a:sym typeface="Arial"/>
                </a:rPr>
                <a:t>3 Planar Radiators</a:t>
              </a:r>
              <a:endParaRPr sz="2160"/>
            </a:p>
          </p:txBody>
        </p:sp>
        <p:grpSp>
          <p:nvGrpSpPr>
            <p:cNvPr id="4" name="Group 3">
              <a:extLst>
                <a:ext uri="{FF2B5EF4-FFF2-40B4-BE49-F238E27FC236}">
                  <a16:creationId xmlns:a16="http://schemas.microsoft.com/office/drawing/2014/main" id="{323C2907-3A59-C291-8AC5-65E3371D05AC}"/>
                </a:ext>
              </a:extLst>
            </p:cNvPr>
            <p:cNvGrpSpPr/>
            <p:nvPr/>
          </p:nvGrpSpPr>
          <p:grpSpPr>
            <a:xfrm>
              <a:off x="4409703" y="2800551"/>
              <a:ext cx="379945" cy="305078"/>
              <a:chOff x="856800" y="5454000"/>
              <a:chExt cx="538015" cy="432000"/>
            </a:xfrm>
          </p:grpSpPr>
          <p:cxnSp>
            <p:nvCxnSpPr>
              <p:cNvPr id="68" name="Straight Connector 67">
                <a:extLst>
                  <a:ext uri="{FF2B5EF4-FFF2-40B4-BE49-F238E27FC236}">
                    <a16:creationId xmlns:a16="http://schemas.microsoft.com/office/drawing/2014/main" id="{0522EDC1-E4D5-713C-2592-BF2D038264E4}"/>
                  </a:ext>
                </a:extLst>
              </p:cNvPr>
              <p:cNvCxnSpPr/>
              <p:nvPr/>
            </p:nvCxnSpPr>
            <p:spPr>
              <a:xfrm>
                <a:off x="856800" y="5454000"/>
                <a:ext cx="0" cy="42943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E635A10-75AB-9751-9665-522BB5CF110F}"/>
                  </a:ext>
                </a:extLst>
              </p:cNvPr>
              <p:cNvCxnSpPr/>
              <p:nvPr/>
            </p:nvCxnSpPr>
            <p:spPr>
              <a:xfrm>
                <a:off x="856800" y="5886000"/>
                <a:ext cx="538015"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34B2CD75-EE5A-F61B-75E5-BF9096965A45}"/>
                </a:ext>
              </a:extLst>
            </p:cNvPr>
            <p:cNvGrpSpPr/>
            <p:nvPr/>
          </p:nvGrpSpPr>
          <p:grpSpPr>
            <a:xfrm>
              <a:off x="5642432" y="2814206"/>
              <a:ext cx="432193" cy="305078"/>
              <a:chOff x="856799" y="5454000"/>
              <a:chExt cx="612000" cy="432000"/>
            </a:xfrm>
          </p:grpSpPr>
          <p:cxnSp>
            <p:nvCxnSpPr>
              <p:cNvPr id="66" name="Straight Connector 65">
                <a:extLst>
                  <a:ext uri="{FF2B5EF4-FFF2-40B4-BE49-F238E27FC236}">
                    <a16:creationId xmlns:a16="http://schemas.microsoft.com/office/drawing/2014/main" id="{522F3619-EF5E-97D8-B98F-57AF2D30630B}"/>
                  </a:ext>
                </a:extLst>
              </p:cNvPr>
              <p:cNvCxnSpPr/>
              <p:nvPr/>
            </p:nvCxnSpPr>
            <p:spPr>
              <a:xfrm>
                <a:off x="856800" y="5454000"/>
                <a:ext cx="0" cy="42943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7CE6331-B912-12DD-47E5-8492932F1F3C}"/>
                  </a:ext>
                </a:extLst>
              </p:cNvPr>
              <p:cNvCxnSpPr/>
              <p:nvPr/>
            </p:nvCxnSpPr>
            <p:spPr>
              <a:xfrm>
                <a:off x="856799" y="5886000"/>
                <a:ext cx="61200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Google Shape;739;p58">
              <a:extLst>
                <a:ext uri="{FF2B5EF4-FFF2-40B4-BE49-F238E27FC236}">
                  <a16:creationId xmlns:a16="http://schemas.microsoft.com/office/drawing/2014/main" id="{635A6C51-05B3-9A5F-DC0A-1C831DA01967}"/>
                </a:ext>
              </a:extLst>
            </p:cNvPr>
            <p:cNvSpPr txBox="1"/>
            <p:nvPr/>
          </p:nvSpPr>
          <p:spPr>
            <a:xfrm>
              <a:off x="9231703" y="2692650"/>
              <a:ext cx="2345053" cy="22830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Arial"/>
                  <a:ea typeface="Arial"/>
                  <a:cs typeface="Arial"/>
                  <a:sym typeface="Arial"/>
                </a:rPr>
                <a:t>6 Apple III Radiators</a:t>
              </a:r>
              <a:endParaRPr sz="2160"/>
            </a:p>
          </p:txBody>
        </p:sp>
        <p:sp>
          <p:nvSpPr>
            <p:cNvPr id="11" name="Google Shape;741;p58">
              <a:extLst>
                <a:ext uri="{FF2B5EF4-FFF2-40B4-BE49-F238E27FC236}">
                  <a16:creationId xmlns:a16="http://schemas.microsoft.com/office/drawing/2014/main" id="{0E084571-C780-DF77-995A-039E45E84129}"/>
                </a:ext>
              </a:extLst>
            </p:cNvPr>
            <p:cNvSpPr txBox="1"/>
            <p:nvPr/>
          </p:nvSpPr>
          <p:spPr>
            <a:xfrm>
              <a:off x="4719580" y="2726028"/>
              <a:ext cx="649988" cy="22830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Calibri"/>
                  <a:ea typeface="Calibri"/>
                  <a:cs typeface="Calibri"/>
                  <a:sym typeface="Calibri"/>
                </a:rPr>
                <a:t>Mod1</a:t>
              </a:r>
              <a:endParaRPr sz="1680" i="1">
                <a:latin typeface="Calibri"/>
                <a:ea typeface="Calibri"/>
                <a:cs typeface="Calibri"/>
                <a:sym typeface="Calibri"/>
              </a:endParaRPr>
            </a:p>
          </p:txBody>
        </p:sp>
        <p:grpSp>
          <p:nvGrpSpPr>
            <p:cNvPr id="12" name="Group 11">
              <a:extLst>
                <a:ext uri="{FF2B5EF4-FFF2-40B4-BE49-F238E27FC236}">
                  <a16:creationId xmlns:a16="http://schemas.microsoft.com/office/drawing/2014/main" id="{3BA05C18-C9C8-9161-E8A6-5B312B3E0AE2}"/>
                </a:ext>
              </a:extLst>
            </p:cNvPr>
            <p:cNvGrpSpPr/>
            <p:nvPr/>
          </p:nvGrpSpPr>
          <p:grpSpPr>
            <a:xfrm>
              <a:off x="7333858" y="3000116"/>
              <a:ext cx="367282" cy="209270"/>
              <a:chOff x="4432916" y="2734733"/>
              <a:chExt cx="520084" cy="296334"/>
            </a:xfrm>
          </p:grpSpPr>
          <p:sp>
            <p:nvSpPr>
              <p:cNvPr id="64" name="Rectangle 63">
                <a:extLst>
                  <a:ext uri="{FF2B5EF4-FFF2-40B4-BE49-F238E27FC236}">
                    <a16:creationId xmlns:a16="http://schemas.microsoft.com/office/drawing/2014/main" id="{C5F158AB-9361-43A5-B0E6-0479B70C18B3}"/>
                  </a:ext>
                </a:extLst>
              </p:cNvPr>
              <p:cNvSpPr/>
              <p:nvPr/>
            </p:nvSpPr>
            <p:spPr>
              <a:xfrm>
                <a:off x="4432916" y="2802467"/>
                <a:ext cx="389466" cy="160867"/>
              </a:xfrm>
              <a:prstGeom prst="rect">
                <a:avLst/>
              </a:prstGeom>
              <a:pattFill prst="nar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5" name="Oval 64">
                <a:extLst>
                  <a:ext uri="{FF2B5EF4-FFF2-40B4-BE49-F238E27FC236}">
                    <a16:creationId xmlns:a16="http://schemas.microsoft.com/office/drawing/2014/main" id="{6C65FE04-7B26-0E80-D689-D30971D06D7C}"/>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3" name="Group 12">
              <a:extLst>
                <a:ext uri="{FF2B5EF4-FFF2-40B4-BE49-F238E27FC236}">
                  <a16:creationId xmlns:a16="http://schemas.microsoft.com/office/drawing/2014/main" id="{9FF8CA5E-1CA0-40F1-00F8-07E985F3EEF4}"/>
                </a:ext>
              </a:extLst>
            </p:cNvPr>
            <p:cNvGrpSpPr/>
            <p:nvPr/>
          </p:nvGrpSpPr>
          <p:grpSpPr>
            <a:xfrm>
              <a:off x="5369569" y="2970259"/>
              <a:ext cx="538799" cy="268986"/>
              <a:chOff x="5393267" y="2872953"/>
              <a:chExt cx="762957" cy="380893"/>
            </a:xfrm>
          </p:grpSpPr>
          <p:sp>
            <p:nvSpPr>
              <p:cNvPr id="60" name="Triangle 59">
                <a:extLst>
                  <a:ext uri="{FF2B5EF4-FFF2-40B4-BE49-F238E27FC236}">
                    <a16:creationId xmlns:a16="http://schemas.microsoft.com/office/drawing/2014/main" id="{34D00346-0B8B-4CB7-45DC-6D2793D53118}"/>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1" name="Triangle 60">
                <a:extLst>
                  <a:ext uri="{FF2B5EF4-FFF2-40B4-BE49-F238E27FC236}">
                    <a16:creationId xmlns:a16="http://schemas.microsoft.com/office/drawing/2014/main" id="{1F351225-7ACA-3F26-5185-8AE7540828E7}"/>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2" name="Triangle 61">
                <a:extLst>
                  <a:ext uri="{FF2B5EF4-FFF2-40B4-BE49-F238E27FC236}">
                    <a16:creationId xmlns:a16="http://schemas.microsoft.com/office/drawing/2014/main" id="{CAF860B4-E3AF-D9AB-7396-73B0510E5F21}"/>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3" name="Triangle 62">
                <a:extLst>
                  <a:ext uri="{FF2B5EF4-FFF2-40B4-BE49-F238E27FC236}">
                    <a16:creationId xmlns:a16="http://schemas.microsoft.com/office/drawing/2014/main" id="{41D0DC8E-C0D2-8FD8-19A5-0F1129BCACA1}"/>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4" name="Rectangle 13">
              <a:extLst>
                <a:ext uri="{FF2B5EF4-FFF2-40B4-BE49-F238E27FC236}">
                  <a16:creationId xmlns:a16="http://schemas.microsoft.com/office/drawing/2014/main" id="{D06958BE-F56A-57CE-DC31-568E07F0F862}"/>
                </a:ext>
              </a:extLst>
            </p:cNvPr>
            <p:cNvSpPr/>
            <p:nvPr/>
          </p:nvSpPr>
          <p:spPr>
            <a:xfrm>
              <a:off x="4825288" y="3047950"/>
              <a:ext cx="275040" cy="1136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Oval 14">
              <a:extLst>
                <a:ext uri="{FF2B5EF4-FFF2-40B4-BE49-F238E27FC236}">
                  <a16:creationId xmlns:a16="http://schemas.microsoft.com/office/drawing/2014/main" id="{8FFF0DF9-5C93-9A9A-C125-C41F992FB7A8}"/>
                </a:ext>
              </a:extLst>
            </p:cNvPr>
            <p:cNvSpPr/>
            <p:nvPr/>
          </p:nvSpPr>
          <p:spPr>
            <a:xfrm>
              <a:off x="5156360"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8B47E09F-B4A8-E3A6-D6F1-7F0DAD118DC9}"/>
                </a:ext>
              </a:extLst>
            </p:cNvPr>
            <p:cNvSpPr/>
            <p:nvPr/>
          </p:nvSpPr>
          <p:spPr>
            <a:xfrm>
              <a:off x="6110805" y="3047950"/>
              <a:ext cx="275040" cy="1136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Oval 16">
              <a:extLst>
                <a:ext uri="{FF2B5EF4-FFF2-40B4-BE49-F238E27FC236}">
                  <a16:creationId xmlns:a16="http://schemas.microsoft.com/office/drawing/2014/main" id="{7752DE81-DE0C-2E07-4508-7A7BED113CD9}"/>
                </a:ext>
              </a:extLst>
            </p:cNvPr>
            <p:cNvSpPr/>
            <p:nvPr/>
          </p:nvSpPr>
          <p:spPr>
            <a:xfrm>
              <a:off x="6441876"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Oval 17">
              <a:extLst>
                <a:ext uri="{FF2B5EF4-FFF2-40B4-BE49-F238E27FC236}">
                  <a16:creationId xmlns:a16="http://schemas.microsoft.com/office/drawing/2014/main" id="{A8B7BA6C-8205-59F8-F4EA-947020B25645}"/>
                </a:ext>
              </a:extLst>
            </p:cNvPr>
            <p:cNvSpPr/>
            <p:nvPr/>
          </p:nvSpPr>
          <p:spPr>
            <a:xfrm>
              <a:off x="5973711"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Google Shape;741;p58">
              <a:extLst>
                <a:ext uri="{FF2B5EF4-FFF2-40B4-BE49-F238E27FC236}">
                  <a16:creationId xmlns:a16="http://schemas.microsoft.com/office/drawing/2014/main" id="{55461A4A-D5FA-6C1D-F8B6-B897E9FBDD98}"/>
                </a:ext>
              </a:extLst>
            </p:cNvPr>
            <p:cNvSpPr txBox="1"/>
            <p:nvPr/>
          </p:nvSpPr>
          <p:spPr>
            <a:xfrm>
              <a:off x="5933936" y="2722452"/>
              <a:ext cx="649988" cy="22830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Mod2</a:t>
              </a:r>
              <a:endParaRPr sz="1680" i="1" dirty="0">
                <a:latin typeface="Calibri"/>
                <a:ea typeface="Calibri"/>
                <a:cs typeface="Calibri"/>
                <a:sym typeface="Calibri"/>
              </a:endParaRPr>
            </a:p>
          </p:txBody>
        </p:sp>
        <p:sp>
          <p:nvSpPr>
            <p:cNvPr id="20" name="Google Shape;741;p58">
              <a:extLst>
                <a:ext uri="{FF2B5EF4-FFF2-40B4-BE49-F238E27FC236}">
                  <a16:creationId xmlns:a16="http://schemas.microsoft.com/office/drawing/2014/main" id="{C1D0879C-52D9-4DB2-E35F-3A38FB5765FC}"/>
                </a:ext>
              </a:extLst>
            </p:cNvPr>
            <p:cNvSpPr txBox="1"/>
            <p:nvPr/>
          </p:nvSpPr>
          <p:spPr>
            <a:xfrm>
              <a:off x="5330031" y="3257044"/>
              <a:ext cx="712902" cy="22830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1</a:t>
              </a:r>
            </a:p>
          </p:txBody>
        </p:sp>
        <p:grpSp>
          <p:nvGrpSpPr>
            <p:cNvPr id="21" name="Group 20">
              <a:extLst>
                <a:ext uri="{FF2B5EF4-FFF2-40B4-BE49-F238E27FC236}">
                  <a16:creationId xmlns:a16="http://schemas.microsoft.com/office/drawing/2014/main" id="{231FD5DE-F539-D60C-F42B-F315688860AE}"/>
                </a:ext>
              </a:extLst>
            </p:cNvPr>
            <p:cNvGrpSpPr/>
            <p:nvPr/>
          </p:nvGrpSpPr>
          <p:grpSpPr>
            <a:xfrm>
              <a:off x="6609492" y="2970259"/>
              <a:ext cx="538799" cy="268986"/>
              <a:chOff x="5393267" y="2872953"/>
              <a:chExt cx="762957" cy="380893"/>
            </a:xfrm>
          </p:grpSpPr>
          <p:sp>
            <p:nvSpPr>
              <p:cNvPr id="56" name="Triangle 55">
                <a:extLst>
                  <a:ext uri="{FF2B5EF4-FFF2-40B4-BE49-F238E27FC236}">
                    <a16:creationId xmlns:a16="http://schemas.microsoft.com/office/drawing/2014/main" id="{EBEFFA9B-3F22-9BF1-BC8C-C2FB472E2B5E}"/>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7" name="Triangle 56">
                <a:extLst>
                  <a:ext uri="{FF2B5EF4-FFF2-40B4-BE49-F238E27FC236}">
                    <a16:creationId xmlns:a16="http://schemas.microsoft.com/office/drawing/2014/main" id="{DD53D813-D8C4-5BA6-7583-2A426950C2F6}"/>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8" name="Triangle 57">
                <a:extLst>
                  <a:ext uri="{FF2B5EF4-FFF2-40B4-BE49-F238E27FC236}">
                    <a16:creationId xmlns:a16="http://schemas.microsoft.com/office/drawing/2014/main" id="{23036119-B2DD-B414-C3A8-4FEF8A92375F}"/>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 name="Triangle 58">
                <a:extLst>
                  <a:ext uri="{FF2B5EF4-FFF2-40B4-BE49-F238E27FC236}">
                    <a16:creationId xmlns:a16="http://schemas.microsoft.com/office/drawing/2014/main" id="{FB4C4AA7-E5CC-2666-0121-96FEE28CE798}"/>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2" name="Google Shape;741;p58">
              <a:extLst>
                <a:ext uri="{FF2B5EF4-FFF2-40B4-BE49-F238E27FC236}">
                  <a16:creationId xmlns:a16="http://schemas.microsoft.com/office/drawing/2014/main" id="{533A3C8B-C4E4-85E4-E290-3E9102A8FD20}"/>
                </a:ext>
              </a:extLst>
            </p:cNvPr>
            <p:cNvSpPr txBox="1"/>
            <p:nvPr/>
          </p:nvSpPr>
          <p:spPr>
            <a:xfrm>
              <a:off x="6569954" y="3257044"/>
              <a:ext cx="649988" cy="22830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2</a:t>
              </a:r>
            </a:p>
          </p:txBody>
        </p:sp>
        <p:sp>
          <p:nvSpPr>
            <p:cNvPr id="23" name="Oval 22">
              <a:extLst>
                <a:ext uri="{FF2B5EF4-FFF2-40B4-BE49-F238E27FC236}">
                  <a16:creationId xmlns:a16="http://schemas.microsoft.com/office/drawing/2014/main" id="{BE287695-4291-2872-ED7B-98261C8196B1}"/>
                </a:ext>
              </a:extLst>
            </p:cNvPr>
            <p:cNvSpPr/>
            <p:nvPr/>
          </p:nvSpPr>
          <p:spPr>
            <a:xfrm>
              <a:off x="7218036"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4" name="Group 23">
              <a:extLst>
                <a:ext uri="{FF2B5EF4-FFF2-40B4-BE49-F238E27FC236}">
                  <a16:creationId xmlns:a16="http://schemas.microsoft.com/office/drawing/2014/main" id="{3394FF9E-8939-7FB2-709D-344E0CC5A281}"/>
                </a:ext>
              </a:extLst>
            </p:cNvPr>
            <p:cNvGrpSpPr/>
            <p:nvPr/>
          </p:nvGrpSpPr>
          <p:grpSpPr>
            <a:xfrm>
              <a:off x="7778211" y="3000116"/>
              <a:ext cx="367282" cy="209270"/>
              <a:chOff x="4432916" y="2734733"/>
              <a:chExt cx="520084" cy="296334"/>
            </a:xfrm>
          </p:grpSpPr>
          <p:sp>
            <p:nvSpPr>
              <p:cNvPr id="54" name="Rectangle 53">
                <a:extLst>
                  <a:ext uri="{FF2B5EF4-FFF2-40B4-BE49-F238E27FC236}">
                    <a16:creationId xmlns:a16="http://schemas.microsoft.com/office/drawing/2014/main" id="{A31012C4-A5D5-012A-AF09-7EFFD3A90A0B}"/>
                  </a:ext>
                </a:extLst>
              </p:cNvPr>
              <p:cNvSpPr/>
              <p:nvPr/>
            </p:nvSpPr>
            <p:spPr>
              <a:xfrm>
                <a:off x="4432916" y="2802467"/>
                <a:ext cx="389466" cy="160867"/>
              </a:xfrm>
              <a:prstGeom prst="rect">
                <a:avLst/>
              </a:prstGeom>
              <a:pattFill prst="nar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5" name="Oval 54">
                <a:extLst>
                  <a:ext uri="{FF2B5EF4-FFF2-40B4-BE49-F238E27FC236}">
                    <a16:creationId xmlns:a16="http://schemas.microsoft.com/office/drawing/2014/main" id="{B547D3FD-46AC-C52D-C131-590B485C6F8C}"/>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25" name="Group 24">
              <a:extLst>
                <a:ext uri="{FF2B5EF4-FFF2-40B4-BE49-F238E27FC236}">
                  <a16:creationId xmlns:a16="http://schemas.microsoft.com/office/drawing/2014/main" id="{BF690C1F-97F4-F9B4-1661-72B2DE692568}"/>
                </a:ext>
              </a:extLst>
            </p:cNvPr>
            <p:cNvGrpSpPr/>
            <p:nvPr/>
          </p:nvGrpSpPr>
          <p:grpSpPr>
            <a:xfrm>
              <a:off x="8222565" y="3000116"/>
              <a:ext cx="367282" cy="209270"/>
              <a:chOff x="4432916" y="2734733"/>
              <a:chExt cx="520084" cy="296334"/>
            </a:xfrm>
          </p:grpSpPr>
          <p:sp>
            <p:nvSpPr>
              <p:cNvPr id="52" name="Rectangle 51">
                <a:extLst>
                  <a:ext uri="{FF2B5EF4-FFF2-40B4-BE49-F238E27FC236}">
                    <a16:creationId xmlns:a16="http://schemas.microsoft.com/office/drawing/2014/main" id="{3D74219E-BB99-1DE5-8E3F-E7DCE54638F7}"/>
                  </a:ext>
                </a:extLst>
              </p:cNvPr>
              <p:cNvSpPr/>
              <p:nvPr/>
            </p:nvSpPr>
            <p:spPr>
              <a:xfrm>
                <a:off x="4432916" y="2802467"/>
                <a:ext cx="389466" cy="160867"/>
              </a:xfrm>
              <a:prstGeom prst="rect">
                <a:avLst/>
              </a:prstGeom>
              <a:pattFill prst="nar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3" name="Oval 52">
                <a:extLst>
                  <a:ext uri="{FF2B5EF4-FFF2-40B4-BE49-F238E27FC236}">
                    <a16:creationId xmlns:a16="http://schemas.microsoft.com/office/drawing/2014/main" id="{817C809A-9FEE-A523-C868-169D7D1083AF}"/>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6" name="Oval 25">
              <a:extLst>
                <a:ext uri="{FF2B5EF4-FFF2-40B4-BE49-F238E27FC236}">
                  <a16:creationId xmlns:a16="http://schemas.microsoft.com/office/drawing/2014/main" id="{2AD2FEAF-461F-1859-FFBC-E943F309F7E2}"/>
                </a:ext>
              </a:extLst>
            </p:cNvPr>
            <p:cNvSpPr/>
            <p:nvPr/>
          </p:nvSpPr>
          <p:spPr>
            <a:xfrm>
              <a:off x="8998325"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7" name="Group 26">
              <a:extLst>
                <a:ext uri="{FF2B5EF4-FFF2-40B4-BE49-F238E27FC236}">
                  <a16:creationId xmlns:a16="http://schemas.microsoft.com/office/drawing/2014/main" id="{73341CA3-519E-DABA-4E06-B9B9684EDB31}"/>
                </a:ext>
              </a:extLst>
            </p:cNvPr>
            <p:cNvGrpSpPr/>
            <p:nvPr/>
          </p:nvGrpSpPr>
          <p:grpSpPr>
            <a:xfrm>
              <a:off x="9111271" y="3000116"/>
              <a:ext cx="367282" cy="209270"/>
              <a:chOff x="4432916" y="2734733"/>
              <a:chExt cx="520084" cy="296334"/>
            </a:xfrm>
          </p:grpSpPr>
          <p:sp>
            <p:nvSpPr>
              <p:cNvPr id="50" name="Rectangle 49">
                <a:extLst>
                  <a:ext uri="{FF2B5EF4-FFF2-40B4-BE49-F238E27FC236}">
                    <a16:creationId xmlns:a16="http://schemas.microsoft.com/office/drawing/2014/main" id="{EEA88869-4FB7-F0A6-D90A-7B1A3B04253A}"/>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1" name="Oval 50">
                <a:extLst>
                  <a:ext uri="{FF2B5EF4-FFF2-40B4-BE49-F238E27FC236}">
                    <a16:creationId xmlns:a16="http://schemas.microsoft.com/office/drawing/2014/main" id="{AC37DAB2-C615-6F9F-0512-BD02A3A07BDE}"/>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8" name="Oval 27">
              <a:extLst>
                <a:ext uri="{FF2B5EF4-FFF2-40B4-BE49-F238E27FC236}">
                  <a16:creationId xmlns:a16="http://schemas.microsoft.com/office/drawing/2014/main" id="{9479B23D-E45D-755D-D3D9-D14E08F7A0A5}"/>
                </a:ext>
              </a:extLst>
            </p:cNvPr>
            <p:cNvSpPr/>
            <p:nvPr/>
          </p:nvSpPr>
          <p:spPr>
            <a:xfrm>
              <a:off x="9887032"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9" name="Group 28">
              <a:extLst>
                <a:ext uri="{FF2B5EF4-FFF2-40B4-BE49-F238E27FC236}">
                  <a16:creationId xmlns:a16="http://schemas.microsoft.com/office/drawing/2014/main" id="{B3502C1A-867F-C3CE-074E-4857912BDCEF}"/>
                </a:ext>
              </a:extLst>
            </p:cNvPr>
            <p:cNvGrpSpPr/>
            <p:nvPr/>
          </p:nvGrpSpPr>
          <p:grpSpPr>
            <a:xfrm>
              <a:off x="9999978" y="3000116"/>
              <a:ext cx="367282" cy="209270"/>
              <a:chOff x="4432916" y="2734733"/>
              <a:chExt cx="520084" cy="296334"/>
            </a:xfrm>
          </p:grpSpPr>
          <p:sp>
            <p:nvSpPr>
              <p:cNvPr id="48" name="Rectangle 47">
                <a:extLst>
                  <a:ext uri="{FF2B5EF4-FFF2-40B4-BE49-F238E27FC236}">
                    <a16:creationId xmlns:a16="http://schemas.microsoft.com/office/drawing/2014/main" id="{7C872E39-6B24-139F-1CA6-A966D528DC94}"/>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9" name="Oval 48">
                <a:extLst>
                  <a:ext uri="{FF2B5EF4-FFF2-40B4-BE49-F238E27FC236}">
                    <a16:creationId xmlns:a16="http://schemas.microsoft.com/office/drawing/2014/main" id="{CA2343B3-AD81-C344-3132-784906F8AE63}"/>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0" name="Group 29">
              <a:extLst>
                <a:ext uri="{FF2B5EF4-FFF2-40B4-BE49-F238E27FC236}">
                  <a16:creationId xmlns:a16="http://schemas.microsoft.com/office/drawing/2014/main" id="{6540C937-5FD1-D0AE-E5DF-7D5F6680F10E}"/>
                </a:ext>
              </a:extLst>
            </p:cNvPr>
            <p:cNvGrpSpPr/>
            <p:nvPr/>
          </p:nvGrpSpPr>
          <p:grpSpPr>
            <a:xfrm>
              <a:off x="10444332" y="3000116"/>
              <a:ext cx="367282" cy="209270"/>
              <a:chOff x="4432916" y="2734733"/>
              <a:chExt cx="520084" cy="296334"/>
            </a:xfrm>
          </p:grpSpPr>
          <p:sp>
            <p:nvSpPr>
              <p:cNvPr id="46" name="Rectangle 45">
                <a:extLst>
                  <a:ext uri="{FF2B5EF4-FFF2-40B4-BE49-F238E27FC236}">
                    <a16:creationId xmlns:a16="http://schemas.microsoft.com/office/drawing/2014/main" id="{F5F88F6F-4BF6-D212-E788-5261B27A4BF9}"/>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Oval 46">
                <a:extLst>
                  <a:ext uri="{FF2B5EF4-FFF2-40B4-BE49-F238E27FC236}">
                    <a16:creationId xmlns:a16="http://schemas.microsoft.com/office/drawing/2014/main" id="{B98653E1-5EA2-3C49-6F09-306E592CA1C1}"/>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1" name="Group 30">
              <a:extLst>
                <a:ext uri="{FF2B5EF4-FFF2-40B4-BE49-F238E27FC236}">
                  <a16:creationId xmlns:a16="http://schemas.microsoft.com/office/drawing/2014/main" id="{94506576-F22F-CF13-B19D-5CAA9CA89849}"/>
                </a:ext>
              </a:extLst>
            </p:cNvPr>
            <p:cNvGrpSpPr/>
            <p:nvPr/>
          </p:nvGrpSpPr>
          <p:grpSpPr>
            <a:xfrm>
              <a:off x="10888685" y="3000116"/>
              <a:ext cx="367282" cy="209270"/>
              <a:chOff x="4432916" y="2734733"/>
              <a:chExt cx="520084" cy="296334"/>
            </a:xfrm>
          </p:grpSpPr>
          <p:sp>
            <p:nvSpPr>
              <p:cNvPr id="44" name="Rectangle 43">
                <a:extLst>
                  <a:ext uri="{FF2B5EF4-FFF2-40B4-BE49-F238E27FC236}">
                    <a16:creationId xmlns:a16="http://schemas.microsoft.com/office/drawing/2014/main" id="{C7371F0C-BBE2-9E77-B976-1E305F334FB9}"/>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 name="Oval 44">
                <a:extLst>
                  <a:ext uri="{FF2B5EF4-FFF2-40B4-BE49-F238E27FC236}">
                    <a16:creationId xmlns:a16="http://schemas.microsoft.com/office/drawing/2014/main" id="{50F0DC72-8D34-2583-1CDC-C0FE83BAF47D}"/>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2" name="Group 31">
              <a:extLst>
                <a:ext uri="{FF2B5EF4-FFF2-40B4-BE49-F238E27FC236}">
                  <a16:creationId xmlns:a16="http://schemas.microsoft.com/office/drawing/2014/main" id="{772F46E0-B030-18A3-E94C-630C92728F9F}"/>
                </a:ext>
              </a:extLst>
            </p:cNvPr>
            <p:cNvGrpSpPr/>
            <p:nvPr/>
          </p:nvGrpSpPr>
          <p:grpSpPr>
            <a:xfrm>
              <a:off x="11333038" y="3000116"/>
              <a:ext cx="367282" cy="209270"/>
              <a:chOff x="4432916" y="2734733"/>
              <a:chExt cx="520084" cy="296334"/>
            </a:xfrm>
          </p:grpSpPr>
          <p:sp>
            <p:nvSpPr>
              <p:cNvPr id="42" name="Rectangle 41">
                <a:extLst>
                  <a:ext uri="{FF2B5EF4-FFF2-40B4-BE49-F238E27FC236}">
                    <a16:creationId xmlns:a16="http://schemas.microsoft.com/office/drawing/2014/main" id="{6A3E4CFF-7CBA-B054-9C37-58613D02576B}"/>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Oval 42">
                <a:extLst>
                  <a:ext uri="{FF2B5EF4-FFF2-40B4-BE49-F238E27FC236}">
                    <a16:creationId xmlns:a16="http://schemas.microsoft.com/office/drawing/2014/main" id="{58A7F041-32CE-C2A8-2E17-AA5214C8CC9E}"/>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3" name="Group 32">
              <a:extLst>
                <a:ext uri="{FF2B5EF4-FFF2-40B4-BE49-F238E27FC236}">
                  <a16:creationId xmlns:a16="http://schemas.microsoft.com/office/drawing/2014/main" id="{D3107B18-CE19-AF65-998F-7E9CC5530EAA}"/>
                </a:ext>
              </a:extLst>
            </p:cNvPr>
            <p:cNvGrpSpPr/>
            <p:nvPr/>
          </p:nvGrpSpPr>
          <p:grpSpPr>
            <a:xfrm>
              <a:off x="11777390" y="3000116"/>
              <a:ext cx="367282" cy="209270"/>
              <a:chOff x="4432916" y="2734733"/>
              <a:chExt cx="520084" cy="296334"/>
            </a:xfrm>
          </p:grpSpPr>
          <p:sp>
            <p:nvSpPr>
              <p:cNvPr id="40" name="Rectangle 39">
                <a:extLst>
                  <a:ext uri="{FF2B5EF4-FFF2-40B4-BE49-F238E27FC236}">
                    <a16:creationId xmlns:a16="http://schemas.microsoft.com/office/drawing/2014/main" id="{B3CBD20F-1193-5862-9E0D-70ACC466BD78}"/>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Oval 40">
                <a:extLst>
                  <a:ext uri="{FF2B5EF4-FFF2-40B4-BE49-F238E27FC236}">
                    <a16:creationId xmlns:a16="http://schemas.microsoft.com/office/drawing/2014/main" id="{F7AD4500-B2E5-A0A9-7A8B-B646540C6A2E}"/>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4" name="Group 33">
              <a:extLst>
                <a:ext uri="{FF2B5EF4-FFF2-40B4-BE49-F238E27FC236}">
                  <a16:creationId xmlns:a16="http://schemas.microsoft.com/office/drawing/2014/main" id="{08A93919-0388-526A-2E86-D6D0A1871685}"/>
                </a:ext>
              </a:extLst>
            </p:cNvPr>
            <p:cNvGrpSpPr/>
            <p:nvPr/>
          </p:nvGrpSpPr>
          <p:grpSpPr>
            <a:xfrm>
              <a:off x="4138841" y="2938931"/>
              <a:ext cx="538799" cy="268986"/>
              <a:chOff x="5393267" y="2872953"/>
              <a:chExt cx="762957" cy="380893"/>
            </a:xfrm>
          </p:grpSpPr>
          <p:sp>
            <p:nvSpPr>
              <p:cNvPr id="36" name="Triangle 35">
                <a:extLst>
                  <a:ext uri="{FF2B5EF4-FFF2-40B4-BE49-F238E27FC236}">
                    <a16:creationId xmlns:a16="http://schemas.microsoft.com/office/drawing/2014/main" id="{CD2C0151-5881-C71C-DD83-C2C6D8954E57}"/>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7" name="Triangle 36">
                <a:extLst>
                  <a:ext uri="{FF2B5EF4-FFF2-40B4-BE49-F238E27FC236}">
                    <a16:creationId xmlns:a16="http://schemas.microsoft.com/office/drawing/2014/main" id="{818BC88C-B1AE-0EAC-ECA0-53C223E9E258}"/>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8" name="Triangle 37">
                <a:extLst>
                  <a:ext uri="{FF2B5EF4-FFF2-40B4-BE49-F238E27FC236}">
                    <a16:creationId xmlns:a16="http://schemas.microsoft.com/office/drawing/2014/main" id="{E82F65A7-C075-B1F7-8721-712903301F2A}"/>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Triangle 38">
                <a:extLst>
                  <a:ext uri="{FF2B5EF4-FFF2-40B4-BE49-F238E27FC236}">
                    <a16:creationId xmlns:a16="http://schemas.microsoft.com/office/drawing/2014/main" id="{72CD9F5C-020F-9817-806B-AEEC706741D0}"/>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35" name="Google Shape;741;p58">
              <a:extLst>
                <a:ext uri="{FF2B5EF4-FFF2-40B4-BE49-F238E27FC236}">
                  <a16:creationId xmlns:a16="http://schemas.microsoft.com/office/drawing/2014/main" id="{5A1EF0F9-A7E4-B5E5-1E60-BABEE566A406}"/>
                </a:ext>
              </a:extLst>
            </p:cNvPr>
            <p:cNvSpPr txBox="1"/>
            <p:nvPr/>
          </p:nvSpPr>
          <p:spPr>
            <a:xfrm>
              <a:off x="4099303" y="3257044"/>
              <a:ext cx="697220" cy="22830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0</a:t>
              </a:r>
              <a:endParaRPr sz="1680" i="1" dirty="0">
                <a:latin typeface="Calibri"/>
                <a:ea typeface="Calibri"/>
                <a:cs typeface="Calibri"/>
                <a:sym typeface="Calibri"/>
              </a:endParaRPr>
            </a:p>
          </p:txBody>
        </p:sp>
      </p:grpSp>
      <p:grpSp>
        <p:nvGrpSpPr>
          <p:cNvPr id="80" name="Group 79">
            <a:extLst>
              <a:ext uri="{FF2B5EF4-FFF2-40B4-BE49-F238E27FC236}">
                <a16:creationId xmlns:a16="http://schemas.microsoft.com/office/drawing/2014/main" id="{7084CE87-DB70-2B2D-D925-D87529DFD7E1}"/>
              </a:ext>
            </a:extLst>
          </p:cNvPr>
          <p:cNvGrpSpPr/>
          <p:nvPr/>
        </p:nvGrpSpPr>
        <p:grpSpPr>
          <a:xfrm>
            <a:off x="8300380" y="679004"/>
            <a:ext cx="1203598" cy="157708"/>
            <a:chOff x="8300380" y="679004"/>
            <a:chExt cx="1203598" cy="157708"/>
          </a:xfrm>
        </p:grpSpPr>
        <p:grpSp>
          <p:nvGrpSpPr>
            <p:cNvPr id="70" name="Group 69">
              <a:extLst>
                <a:ext uri="{FF2B5EF4-FFF2-40B4-BE49-F238E27FC236}">
                  <a16:creationId xmlns:a16="http://schemas.microsoft.com/office/drawing/2014/main" id="{38CCA6FB-1089-379D-50C2-42FD250790B9}"/>
                </a:ext>
              </a:extLst>
            </p:cNvPr>
            <p:cNvGrpSpPr/>
            <p:nvPr/>
          </p:nvGrpSpPr>
          <p:grpSpPr>
            <a:xfrm>
              <a:off x="8300380" y="679004"/>
              <a:ext cx="315900" cy="157708"/>
              <a:chOff x="5393267" y="2872953"/>
              <a:chExt cx="762957" cy="380893"/>
            </a:xfrm>
          </p:grpSpPr>
          <p:sp>
            <p:nvSpPr>
              <p:cNvPr id="71" name="Triangle 70">
                <a:extLst>
                  <a:ext uri="{FF2B5EF4-FFF2-40B4-BE49-F238E27FC236}">
                    <a16:creationId xmlns:a16="http://schemas.microsoft.com/office/drawing/2014/main" id="{FD57A6CC-EB62-2D8D-79C2-4E23776E19CC}"/>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2" name="Triangle 71">
                <a:extLst>
                  <a:ext uri="{FF2B5EF4-FFF2-40B4-BE49-F238E27FC236}">
                    <a16:creationId xmlns:a16="http://schemas.microsoft.com/office/drawing/2014/main" id="{9F7478E9-3669-2D5B-B63C-703BE3C8C75D}"/>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3" name="Triangle 72">
                <a:extLst>
                  <a:ext uri="{FF2B5EF4-FFF2-40B4-BE49-F238E27FC236}">
                    <a16:creationId xmlns:a16="http://schemas.microsoft.com/office/drawing/2014/main" id="{6CF0A1DD-EDBF-FD66-940E-EF7A2B633E20}"/>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4" name="Triangle 73">
                <a:extLst>
                  <a:ext uri="{FF2B5EF4-FFF2-40B4-BE49-F238E27FC236}">
                    <a16:creationId xmlns:a16="http://schemas.microsoft.com/office/drawing/2014/main" id="{D2628888-98F0-59BE-BEA9-EC19E6572129}"/>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grpSp>
          <p:nvGrpSpPr>
            <p:cNvPr id="75" name="Group 74">
              <a:extLst>
                <a:ext uri="{FF2B5EF4-FFF2-40B4-BE49-F238E27FC236}">
                  <a16:creationId xmlns:a16="http://schemas.microsoft.com/office/drawing/2014/main" id="{7AFD5733-C51A-BE90-5A9A-91367C33B58D}"/>
                </a:ext>
              </a:extLst>
            </p:cNvPr>
            <p:cNvGrpSpPr/>
            <p:nvPr/>
          </p:nvGrpSpPr>
          <p:grpSpPr>
            <a:xfrm>
              <a:off x="9188078" y="679004"/>
              <a:ext cx="315900" cy="157708"/>
              <a:chOff x="5393267" y="2872953"/>
              <a:chExt cx="762957" cy="380893"/>
            </a:xfrm>
          </p:grpSpPr>
          <p:sp>
            <p:nvSpPr>
              <p:cNvPr id="76" name="Triangle 75">
                <a:extLst>
                  <a:ext uri="{FF2B5EF4-FFF2-40B4-BE49-F238E27FC236}">
                    <a16:creationId xmlns:a16="http://schemas.microsoft.com/office/drawing/2014/main" id="{81CE368F-F1D2-B4FB-01DB-1C153E428E4C}"/>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7" name="Triangle 76">
                <a:extLst>
                  <a:ext uri="{FF2B5EF4-FFF2-40B4-BE49-F238E27FC236}">
                    <a16:creationId xmlns:a16="http://schemas.microsoft.com/office/drawing/2014/main" id="{1F61B9E3-2CF1-09BA-748E-FAC0ED96A395}"/>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8" name="Triangle 77">
                <a:extLst>
                  <a:ext uri="{FF2B5EF4-FFF2-40B4-BE49-F238E27FC236}">
                    <a16:creationId xmlns:a16="http://schemas.microsoft.com/office/drawing/2014/main" id="{2CF99809-4D02-5E7F-71DB-40B06DD0C81F}"/>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9" name="Triangle 78">
                <a:extLst>
                  <a:ext uri="{FF2B5EF4-FFF2-40B4-BE49-F238E27FC236}">
                    <a16:creationId xmlns:a16="http://schemas.microsoft.com/office/drawing/2014/main" id="{C37AC02B-0855-CC56-6E2D-A7535CA916CD}"/>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grpSp>
      <p:pic>
        <p:nvPicPr>
          <p:cNvPr id="84" name="Picture 83" descr="A screenshot of a website&#10;&#10;Description automatically generated">
            <a:extLst>
              <a:ext uri="{FF2B5EF4-FFF2-40B4-BE49-F238E27FC236}">
                <a16:creationId xmlns:a16="http://schemas.microsoft.com/office/drawing/2014/main" id="{2EDC1887-9C0E-D108-4EE5-79046141AF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77100" y="3861048"/>
            <a:ext cx="4680000" cy="2228571"/>
          </a:xfrm>
          <a:prstGeom prst="rect">
            <a:avLst/>
          </a:prstGeom>
          <a:ln>
            <a:solidFill>
              <a:srgbClr val="C00000"/>
            </a:solidFill>
          </a:ln>
        </p:spPr>
      </p:pic>
      <p:pic>
        <p:nvPicPr>
          <p:cNvPr id="86" name="Picture 85" descr="A diagram of a diagram&#10;&#10;Description automatically generated">
            <a:extLst>
              <a:ext uri="{FF2B5EF4-FFF2-40B4-BE49-F238E27FC236}">
                <a16:creationId xmlns:a16="http://schemas.microsoft.com/office/drawing/2014/main" id="{D31D7E8D-0C17-C298-338D-41DD558B59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77770" y="1353293"/>
            <a:ext cx="4567658" cy="2197498"/>
          </a:xfrm>
          <a:prstGeom prst="rect">
            <a:avLst/>
          </a:prstGeom>
        </p:spPr>
      </p:pic>
      <p:sp>
        <p:nvSpPr>
          <p:cNvPr id="89" name="Oval 88">
            <a:extLst>
              <a:ext uri="{FF2B5EF4-FFF2-40B4-BE49-F238E27FC236}">
                <a16:creationId xmlns:a16="http://schemas.microsoft.com/office/drawing/2014/main" id="{74B07827-1179-89CA-768F-9DA90B28ED6A}"/>
              </a:ext>
            </a:extLst>
          </p:cNvPr>
          <p:cNvSpPr/>
          <p:nvPr/>
        </p:nvSpPr>
        <p:spPr>
          <a:xfrm>
            <a:off x="8226303" y="588503"/>
            <a:ext cx="489990" cy="352245"/>
          </a:xfrm>
          <a:prstGeom prst="ellipse">
            <a:avLst/>
          </a:prstGeom>
          <a:noFill/>
          <a:ln w="381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90" name="Oval 89">
            <a:extLst>
              <a:ext uri="{FF2B5EF4-FFF2-40B4-BE49-F238E27FC236}">
                <a16:creationId xmlns:a16="http://schemas.microsoft.com/office/drawing/2014/main" id="{CF66C1F3-30D5-52E7-A4A0-33EA61FBE1E1}"/>
              </a:ext>
            </a:extLst>
          </p:cNvPr>
          <p:cNvSpPr/>
          <p:nvPr/>
        </p:nvSpPr>
        <p:spPr>
          <a:xfrm>
            <a:off x="9115010" y="585899"/>
            <a:ext cx="489990" cy="352245"/>
          </a:xfrm>
          <a:prstGeom prst="ellipse">
            <a:avLst/>
          </a:prstGeom>
          <a:noFill/>
          <a:ln w="381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Tree>
    <p:extLst>
      <p:ext uri="{BB962C8B-B14F-4D97-AF65-F5344CB8AC3E}">
        <p14:creationId xmlns:p14="http://schemas.microsoft.com/office/powerpoint/2010/main" val="110708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75CD30-E207-B70D-C008-711493B0B160}"/>
              </a:ext>
            </a:extLst>
          </p:cNvPr>
          <p:cNvSpPr>
            <a:spLocks noGrp="1"/>
          </p:cNvSpPr>
          <p:nvPr>
            <p:ph type="title"/>
          </p:nvPr>
        </p:nvSpPr>
        <p:spPr/>
        <p:txBody>
          <a:bodyPr/>
          <a:lstStyle/>
          <a:p>
            <a:r>
              <a:rPr lang="en-DE" dirty="0"/>
              <a:t>Two empty cells</a:t>
            </a:r>
          </a:p>
        </p:txBody>
      </p:sp>
      <p:sp>
        <p:nvSpPr>
          <p:cNvPr id="9" name="Text Placeholder 8">
            <a:extLst>
              <a:ext uri="{FF2B5EF4-FFF2-40B4-BE49-F238E27FC236}">
                <a16:creationId xmlns:a16="http://schemas.microsoft.com/office/drawing/2014/main" id="{EE609E9A-9C2C-3854-0960-FF566AD963A5}"/>
              </a:ext>
            </a:extLst>
          </p:cNvPr>
          <p:cNvSpPr>
            <a:spLocks noGrp="1"/>
          </p:cNvSpPr>
          <p:nvPr>
            <p:ph type="body" sz="quarter" idx="13"/>
          </p:nvPr>
        </p:nvSpPr>
        <p:spPr/>
        <p:txBody>
          <a:bodyPr/>
          <a:lstStyle/>
          <a:p>
            <a:r>
              <a:rPr lang="en-DE" dirty="0"/>
              <a:t>Space for two chicanes!</a:t>
            </a:r>
          </a:p>
        </p:txBody>
      </p:sp>
      <p:sp>
        <p:nvSpPr>
          <p:cNvPr id="8" name="Content Placeholder 7">
            <a:extLst>
              <a:ext uri="{FF2B5EF4-FFF2-40B4-BE49-F238E27FC236}">
                <a16:creationId xmlns:a16="http://schemas.microsoft.com/office/drawing/2014/main" id="{31C08C06-47E7-7704-FFEA-2B959F037EDD}"/>
              </a:ext>
            </a:extLst>
          </p:cNvPr>
          <p:cNvSpPr>
            <a:spLocks noGrp="1"/>
          </p:cNvSpPr>
          <p:nvPr>
            <p:ph idx="1"/>
          </p:nvPr>
        </p:nvSpPr>
        <p:spPr/>
        <p:txBody>
          <a:bodyPr/>
          <a:lstStyle/>
          <a:p>
            <a:r>
              <a:rPr lang="en-DE" dirty="0"/>
              <a:t>Militarize* multicolor emission in EEHG:</a:t>
            </a:r>
          </a:p>
          <a:p>
            <a:pPr lvl="1"/>
            <a:r>
              <a:rPr lang="en-DE" dirty="0"/>
              <a:t>One or multiple pulses from from seed2</a:t>
            </a:r>
          </a:p>
          <a:p>
            <a:pPr lvl="1"/>
            <a:r>
              <a:rPr lang="en-DE" dirty="0"/>
              <a:t>Tweak EEHG optimum using the chicanes</a:t>
            </a:r>
          </a:p>
        </p:txBody>
      </p:sp>
      <p:sp>
        <p:nvSpPr>
          <p:cNvPr id="6" name="Footer Placeholder 5">
            <a:extLst>
              <a:ext uri="{FF2B5EF4-FFF2-40B4-BE49-F238E27FC236}">
                <a16:creationId xmlns:a16="http://schemas.microsoft.com/office/drawing/2014/main" id="{DA2C0053-053D-0BEB-057A-E0050150A1A0}"/>
              </a:ext>
            </a:extLst>
          </p:cNvPr>
          <p:cNvSpPr>
            <a:spLocks noGrp="1"/>
          </p:cNvSpPr>
          <p:nvPr>
            <p:ph type="ftr" sz="quarter" idx="11"/>
          </p:nvPr>
        </p:nvSpPr>
        <p:spPr/>
        <p:txBody>
          <a:bodyPr/>
          <a:lstStyle/>
          <a:p>
            <a:r>
              <a:rPr lang="en-US" noProof="0"/>
              <a:t>| FoE Topical Workshop 2025 | Eugenio Ferrari | 25.09.2025</a:t>
            </a:r>
            <a:endParaRPr lang="en-US" noProof="0" dirty="0"/>
          </a:p>
        </p:txBody>
      </p:sp>
      <p:grpSp>
        <p:nvGrpSpPr>
          <p:cNvPr id="2" name="Group 1">
            <a:extLst>
              <a:ext uri="{FF2B5EF4-FFF2-40B4-BE49-F238E27FC236}">
                <a16:creationId xmlns:a16="http://schemas.microsoft.com/office/drawing/2014/main" id="{57BED899-91CB-2EB0-5331-5666461ECFC5}"/>
              </a:ext>
            </a:extLst>
          </p:cNvPr>
          <p:cNvGrpSpPr/>
          <p:nvPr/>
        </p:nvGrpSpPr>
        <p:grpSpPr>
          <a:xfrm>
            <a:off x="3768992" y="349611"/>
            <a:ext cx="8045369" cy="792694"/>
            <a:chOff x="4099303" y="2692650"/>
            <a:chExt cx="8045369" cy="792694"/>
          </a:xfrm>
        </p:grpSpPr>
        <p:sp>
          <p:nvSpPr>
            <p:cNvPr id="3" name="Google Shape;739;p58">
              <a:extLst>
                <a:ext uri="{FF2B5EF4-FFF2-40B4-BE49-F238E27FC236}">
                  <a16:creationId xmlns:a16="http://schemas.microsoft.com/office/drawing/2014/main" id="{2931F026-6C86-37E0-C74E-DB667A939729}"/>
                </a:ext>
              </a:extLst>
            </p:cNvPr>
            <p:cNvSpPr txBox="1"/>
            <p:nvPr/>
          </p:nvSpPr>
          <p:spPr>
            <a:xfrm>
              <a:off x="6672064" y="2696644"/>
              <a:ext cx="2345053" cy="22830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Arial"/>
                  <a:ea typeface="Arial"/>
                  <a:cs typeface="Arial"/>
                  <a:sym typeface="Arial"/>
                </a:rPr>
                <a:t>3 Planar Radiators</a:t>
              </a:r>
              <a:endParaRPr sz="2160"/>
            </a:p>
          </p:txBody>
        </p:sp>
        <p:grpSp>
          <p:nvGrpSpPr>
            <p:cNvPr id="4" name="Group 3">
              <a:extLst>
                <a:ext uri="{FF2B5EF4-FFF2-40B4-BE49-F238E27FC236}">
                  <a16:creationId xmlns:a16="http://schemas.microsoft.com/office/drawing/2014/main" id="{323C2907-3A59-C291-8AC5-65E3371D05AC}"/>
                </a:ext>
              </a:extLst>
            </p:cNvPr>
            <p:cNvGrpSpPr/>
            <p:nvPr/>
          </p:nvGrpSpPr>
          <p:grpSpPr>
            <a:xfrm>
              <a:off x="4409703" y="2800551"/>
              <a:ext cx="379945" cy="305078"/>
              <a:chOff x="856800" y="5454000"/>
              <a:chExt cx="538015" cy="432000"/>
            </a:xfrm>
          </p:grpSpPr>
          <p:cxnSp>
            <p:nvCxnSpPr>
              <p:cNvPr id="68" name="Straight Connector 67">
                <a:extLst>
                  <a:ext uri="{FF2B5EF4-FFF2-40B4-BE49-F238E27FC236}">
                    <a16:creationId xmlns:a16="http://schemas.microsoft.com/office/drawing/2014/main" id="{0522EDC1-E4D5-713C-2592-BF2D038264E4}"/>
                  </a:ext>
                </a:extLst>
              </p:cNvPr>
              <p:cNvCxnSpPr/>
              <p:nvPr/>
            </p:nvCxnSpPr>
            <p:spPr>
              <a:xfrm>
                <a:off x="856800" y="5454000"/>
                <a:ext cx="0" cy="42943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E635A10-75AB-9751-9665-522BB5CF110F}"/>
                  </a:ext>
                </a:extLst>
              </p:cNvPr>
              <p:cNvCxnSpPr/>
              <p:nvPr/>
            </p:nvCxnSpPr>
            <p:spPr>
              <a:xfrm>
                <a:off x="856800" y="5886000"/>
                <a:ext cx="538015"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34B2CD75-EE5A-F61B-75E5-BF9096965A45}"/>
                </a:ext>
              </a:extLst>
            </p:cNvPr>
            <p:cNvGrpSpPr/>
            <p:nvPr/>
          </p:nvGrpSpPr>
          <p:grpSpPr>
            <a:xfrm>
              <a:off x="5642432" y="2814206"/>
              <a:ext cx="432193" cy="305078"/>
              <a:chOff x="856799" y="5454000"/>
              <a:chExt cx="612000" cy="432000"/>
            </a:xfrm>
          </p:grpSpPr>
          <p:cxnSp>
            <p:nvCxnSpPr>
              <p:cNvPr id="66" name="Straight Connector 65">
                <a:extLst>
                  <a:ext uri="{FF2B5EF4-FFF2-40B4-BE49-F238E27FC236}">
                    <a16:creationId xmlns:a16="http://schemas.microsoft.com/office/drawing/2014/main" id="{522F3619-EF5E-97D8-B98F-57AF2D30630B}"/>
                  </a:ext>
                </a:extLst>
              </p:cNvPr>
              <p:cNvCxnSpPr/>
              <p:nvPr/>
            </p:nvCxnSpPr>
            <p:spPr>
              <a:xfrm>
                <a:off x="856800" y="5454000"/>
                <a:ext cx="0" cy="42943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7CE6331-B912-12DD-47E5-8492932F1F3C}"/>
                  </a:ext>
                </a:extLst>
              </p:cNvPr>
              <p:cNvCxnSpPr/>
              <p:nvPr/>
            </p:nvCxnSpPr>
            <p:spPr>
              <a:xfrm>
                <a:off x="856799" y="5886000"/>
                <a:ext cx="61200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Google Shape;739;p58">
              <a:extLst>
                <a:ext uri="{FF2B5EF4-FFF2-40B4-BE49-F238E27FC236}">
                  <a16:creationId xmlns:a16="http://schemas.microsoft.com/office/drawing/2014/main" id="{635A6C51-05B3-9A5F-DC0A-1C831DA01967}"/>
                </a:ext>
              </a:extLst>
            </p:cNvPr>
            <p:cNvSpPr txBox="1"/>
            <p:nvPr/>
          </p:nvSpPr>
          <p:spPr>
            <a:xfrm>
              <a:off x="9231703" y="2692650"/>
              <a:ext cx="2345053" cy="22830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Arial"/>
                  <a:ea typeface="Arial"/>
                  <a:cs typeface="Arial"/>
                  <a:sym typeface="Arial"/>
                </a:rPr>
                <a:t>6 Apple III Radiators</a:t>
              </a:r>
              <a:endParaRPr sz="2160"/>
            </a:p>
          </p:txBody>
        </p:sp>
        <p:sp>
          <p:nvSpPr>
            <p:cNvPr id="11" name="Google Shape;741;p58">
              <a:extLst>
                <a:ext uri="{FF2B5EF4-FFF2-40B4-BE49-F238E27FC236}">
                  <a16:creationId xmlns:a16="http://schemas.microsoft.com/office/drawing/2014/main" id="{0E084571-C780-DF77-995A-039E45E84129}"/>
                </a:ext>
              </a:extLst>
            </p:cNvPr>
            <p:cNvSpPr txBox="1"/>
            <p:nvPr/>
          </p:nvSpPr>
          <p:spPr>
            <a:xfrm>
              <a:off x="4719580" y="2726028"/>
              <a:ext cx="649988" cy="22830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Calibri"/>
                  <a:ea typeface="Calibri"/>
                  <a:cs typeface="Calibri"/>
                  <a:sym typeface="Calibri"/>
                </a:rPr>
                <a:t>Mod1</a:t>
              </a:r>
              <a:endParaRPr sz="1680" i="1">
                <a:latin typeface="Calibri"/>
                <a:ea typeface="Calibri"/>
                <a:cs typeface="Calibri"/>
                <a:sym typeface="Calibri"/>
              </a:endParaRPr>
            </a:p>
          </p:txBody>
        </p:sp>
        <p:grpSp>
          <p:nvGrpSpPr>
            <p:cNvPr id="12" name="Group 11">
              <a:extLst>
                <a:ext uri="{FF2B5EF4-FFF2-40B4-BE49-F238E27FC236}">
                  <a16:creationId xmlns:a16="http://schemas.microsoft.com/office/drawing/2014/main" id="{3BA05C18-C9C8-9161-E8A6-5B312B3E0AE2}"/>
                </a:ext>
              </a:extLst>
            </p:cNvPr>
            <p:cNvGrpSpPr/>
            <p:nvPr/>
          </p:nvGrpSpPr>
          <p:grpSpPr>
            <a:xfrm>
              <a:off x="7333858" y="3000116"/>
              <a:ext cx="367282" cy="209270"/>
              <a:chOff x="4432916" y="2734733"/>
              <a:chExt cx="520084" cy="296334"/>
            </a:xfrm>
          </p:grpSpPr>
          <p:sp>
            <p:nvSpPr>
              <p:cNvPr id="64" name="Rectangle 63">
                <a:extLst>
                  <a:ext uri="{FF2B5EF4-FFF2-40B4-BE49-F238E27FC236}">
                    <a16:creationId xmlns:a16="http://schemas.microsoft.com/office/drawing/2014/main" id="{C5F158AB-9361-43A5-B0E6-0479B70C18B3}"/>
                  </a:ext>
                </a:extLst>
              </p:cNvPr>
              <p:cNvSpPr/>
              <p:nvPr/>
            </p:nvSpPr>
            <p:spPr>
              <a:xfrm>
                <a:off x="4432916" y="2802467"/>
                <a:ext cx="389466" cy="160867"/>
              </a:xfrm>
              <a:prstGeom prst="rect">
                <a:avLst/>
              </a:prstGeom>
              <a:pattFill prst="nar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5" name="Oval 64">
                <a:extLst>
                  <a:ext uri="{FF2B5EF4-FFF2-40B4-BE49-F238E27FC236}">
                    <a16:creationId xmlns:a16="http://schemas.microsoft.com/office/drawing/2014/main" id="{6C65FE04-7B26-0E80-D689-D30971D06D7C}"/>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3" name="Group 12">
              <a:extLst>
                <a:ext uri="{FF2B5EF4-FFF2-40B4-BE49-F238E27FC236}">
                  <a16:creationId xmlns:a16="http://schemas.microsoft.com/office/drawing/2014/main" id="{9FF8CA5E-1CA0-40F1-00F8-07E985F3EEF4}"/>
                </a:ext>
              </a:extLst>
            </p:cNvPr>
            <p:cNvGrpSpPr/>
            <p:nvPr/>
          </p:nvGrpSpPr>
          <p:grpSpPr>
            <a:xfrm>
              <a:off x="5369569" y="2970259"/>
              <a:ext cx="538799" cy="268986"/>
              <a:chOff x="5393267" y="2872953"/>
              <a:chExt cx="762957" cy="380893"/>
            </a:xfrm>
          </p:grpSpPr>
          <p:sp>
            <p:nvSpPr>
              <p:cNvPr id="60" name="Triangle 59">
                <a:extLst>
                  <a:ext uri="{FF2B5EF4-FFF2-40B4-BE49-F238E27FC236}">
                    <a16:creationId xmlns:a16="http://schemas.microsoft.com/office/drawing/2014/main" id="{34D00346-0B8B-4CB7-45DC-6D2793D53118}"/>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1" name="Triangle 60">
                <a:extLst>
                  <a:ext uri="{FF2B5EF4-FFF2-40B4-BE49-F238E27FC236}">
                    <a16:creationId xmlns:a16="http://schemas.microsoft.com/office/drawing/2014/main" id="{1F351225-7ACA-3F26-5185-8AE7540828E7}"/>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2" name="Triangle 61">
                <a:extLst>
                  <a:ext uri="{FF2B5EF4-FFF2-40B4-BE49-F238E27FC236}">
                    <a16:creationId xmlns:a16="http://schemas.microsoft.com/office/drawing/2014/main" id="{CAF860B4-E3AF-D9AB-7396-73B0510E5F21}"/>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3" name="Triangle 62">
                <a:extLst>
                  <a:ext uri="{FF2B5EF4-FFF2-40B4-BE49-F238E27FC236}">
                    <a16:creationId xmlns:a16="http://schemas.microsoft.com/office/drawing/2014/main" id="{41D0DC8E-C0D2-8FD8-19A5-0F1129BCACA1}"/>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4" name="Rectangle 13">
              <a:extLst>
                <a:ext uri="{FF2B5EF4-FFF2-40B4-BE49-F238E27FC236}">
                  <a16:creationId xmlns:a16="http://schemas.microsoft.com/office/drawing/2014/main" id="{D06958BE-F56A-57CE-DC31-568E07F0F862}"/>
                </a:ext>
              </a:extLst>
            </p:cNvPr>
            <p:cNvSpPr/>
            <p:nvPr/>
          </p:nvSpPr>
          <p:spPr>
            <a:xfrm>
              <a:off x="4825288" y="3047950"/>
              <a:ext cx="275040" cy="1136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Oval 14">
              <a:extLst>
                <a:ext uri="{FF2B5EF4-FFF2-40B4-BE49-F238E27FC236}">
                  <a16:creationId xmlns:a16="http://schemas.microsoft.com/office/drawing/2014/main" id="{8FFF0DF9-5C93-9A9A-C125-C41F992FB7A8}"/>
                </a:ext>
              </a:extLst>
            </p:cNvPr>
            <p:cNvSpPr/>
            <p:nvPr/>
          </p:nvSpPr>
          <p:spPr>
            <a:xfrm>
              <a:off x="5156360"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8B47E09F-B4A8-E3A6-D6F1-7F0DAD118DC9}"/>
                </a:ext>
              </a:extLst>
            </p:cNvPr>
            <p:cNvSpPr/>
            <p:nvPr/>
          </p:nvSpPr>
          <p:spPr>
            <a:xfrm>
              <a:off x="6110805" y="3047950"/>
              <a:ext cx="275040" cy="1136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Oval 16">
              <a:extLst>
                <a:ext uri="{FF2B5EF4-FFF2-40B4-BE49-F238E27FC236}">
                  <a16:creationId xmlns:a16="http://schemas.microsoft.com/office/drawing/2014/main" id="{7752DE81-DE0C-2E07-4508-7A7BED113CD9}"/>
                </a:ext>
              </a:extLst>
            </p:cNvPr>
            <p:cNvSpPr/>
            <p:nvPr/>
          </p:nvSpPr>
          <p:spPr>
            <a:xfrm>
              <a:off x="6441876"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Oval 17">
              <a:extLst>
                <a:ext uri="{FF2B5EF4-FFF2-40B4-BE49-F238E27FC236}">
                  <a16:creationId xmlns:a16="http://schemas.microsoft.com/office/drawing/2014/main" id="{A8B7BA6C-8205-59F8-F4EA-947020B25645}"/>
                </a:ext>
              </a:extLst>
            </p:cNvPr>
            <p:cNvSpPr/>
            <p:nvPr/>
          </p:nvSpPr>
          <p:spPr>
            <a:xfrm>
              <a:off x="5973711"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Google Shape;741;p58">
              <a:extLst>
                <a:ext uri="{FF2B5EF4-FFF2-40B4-BE49-F238E27FC236}">
                  <a16:creationId xmlns:a16="http://schemas.microsoft.com/office/drawing/2014/main" id="{55461A4A-D5FA-6C1D-F8B6-B897E9FBDD98}"/>
                </a:ext>
              </a:extLst>
            </p:cNvPr>
            <p:cNvSpPr txBox="1"/>
            <p:nvPr/>
          </p:nvSpPr>
          <p:spPr>
            <a:xfrm>
              <a:off x="5933936" y="2722452"/>
              <a:ext cx="649988" cy="22830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Mod2</a:t>
              </a:r>
              <a:endParaRPr sz="1680" i="1" dirty="0">
                <a:latin typeface="Calibri"/>
                <a:ea typeface="Calibri"/>
                <a:cs typeface="Calibri"/>
                <a:sym typeface="Calibri"/>
              </a:endParaRPr>
            </a:p>
          </p:txBody>
        </p:sp>
        <p:sp>
          <p:nvSpPr>
            <p:cNvPr id="20" name="Google Shape;741;p58">
              <a:extLst>
                <a:ext uri="{FF2B5EF4-FFF2-40B4-BE49-F238E27FC236}">
                  <a16:creationId xmlns:a16="http://schemas.microsoft.com/office/drawing/2014/main" id="{C1D0879C-52D9-4DB2-E35F-3A38FB5765FC}"/>
                </a:ext>
              </a:extLst>
            </p:cNvPr>
            <p:cNvSpPr txBox="1"/>
            <p:nvPr/>
          </p:nvSpPr>
          <p:spPr>
            <a:xfrm>
              <a:off x="5330031" y="3257044"/>
              <a:ext cx="712902" cy="22830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1</a:t>
              </a:r>
            </a:p>
          </p:txBody>
        </p:sp>
        <p:grpSp>
          <p:nvGrpSpPr>
            <p:cNvPr id="21" name="Group 20">
              <a:extLst>
                <a:ext uri="{FF2B5EF4-FFF2-40B4-BE49-F238E27FC236}">
                  <a16:creationId xmlns:a16="http://schemas.microsoft.com/office/drawing/2014/main" id="{231FD5DE-F539-D60C-F42B-F315688860AE}"/>
                </a:ext>
              </a:extLst>
            </p:cNvPr>
            <p:cNvGrpSpPr/>
            <p:nvPr/>
          </p:nvGrpSpPr>
          <p:grpSpPr>
            <a:xfrm>
              <a:off x="6609492" y="2970259"/>
              <a:ext cx="538799" cy="268986"/>
              <a:chOff x="5393267" y="2872953"/>
              <a:chExt cx="762957" cy="380893"/>
            </a:xfrm>
          </p:grpSpPr>
          <p:sp>
            <p:nvSpPr>
              <p:cNvPr id="56" name="Triangle 55">
                <a:extLst>
                  <a:ext uri="{FF2B5EF4-FFF2-40B4-BE49-F238E27FC236}">
                    <a16:creationId xmlns:a16="http://schemas.microsoft.com/office/drawing/2014/main" id="{EBEFFA9B-3F22-9BF1-BC8C-C2FB472E2B5E}"/>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7" name="Triangle 56">
                <a:extLst>
                  <a:ext uri="{FF2B5EF4-FFF2-40B4-BE49-F238E27FC236}">
                    <a16:creationId xmlns:a16="http://schemas.microsoft.com/office/drawing/2014/main" id="{DD53D813-D8C4-5BA6-7583-2A426950C2F6}"/>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8" name="Triangle 57">
                <a:extLst>
                  <a:ext uri="{FF2B5EF4-FFF2-40B4-BE49-F238E27FC236}">
                    <a16:creationId xmlns:a16="http://schemas.microsoft.com/office/drawing/2014/main" id="{23036119-B2DD-B414-C3A8-4FEF8A92375F}"/>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 name="Triangle 58">
                <a:extLst>
                  <a:ext uri="{FF2B5EF4-FFF2-40B4-BE49-F238E27FC236}">
                    <a16:creationId xmlns:a16="http://schemas.microsoft.com/office/drawing/2014/main" id="{FB4C4AA7-E5CC-2666-0121-96FEE28CE798}"/>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2" name="Google Shape;741;p58">
              <a:extLst>
                <a:ext uri="{FF2B5EF4-FFF2-40B4-BE49-F238E27FC236}">
                  <a16:creationId xmlns:a16="http://schemas.microsoft.com/office/drawing/2014/main" id="{533A3C8B-C4E4-85E4-E290-3E9102A8FD20}"/>
                </a:ext>
              </a:extLst>
            </p:cNvPr>
            <p:cNvSpPr txBox="1"/>
            <p:nvPr/>
          </p:nvSpPr>
          <p:spPr>
            <a:xfrm>
              <a:off x="6569954" y="3257044"/>
              <a:ext cx="649988" cy="22830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2</a:t>
              </a:r>
            </a:p>
          </p:txBody>
        </p:sp>
        <p:sp>
          <p:nvSpPr>
            <p:cNvPr id="23" name="Oval 22">
              <a:extLst>
                <a:ext uri="{FF2B5EF4-FFF2-40B4-BE49-F238E27FC236}">
                  <a16:creationId xmlns:a16="http://schemas.microsoft.com/office/drawing/2014/main" id="{BE287695-4291-2872-ED7B-98261C8196B1}"/>
                </a:ext>
              </a:extLst>
            </p:cNvPr>
            <p:cNvSpPr/>
            <p:nvPr/>
          </p:nvSpPr>
          <p:spPr>
            <a:xfrm>
              <a:off x="7218036"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4" name="Group 23">
              <a:extLst>
                <a:ext uri="{FF2B5EF4-FFF2-40B4-BE49-F238E27FC236}">
                  <a16:creationId xmlns:a16="http://schemas.microsoft.com/office/drawing/2014/main" id="{3394FF9E-8939-7FB2-709D-344E0CC5A281}"/>
                </a:ext>
              </a:extLst>
            </p:cNvPr>
            <p:cNvGrpSpPr/>
            <p:nvPr/>
          </p:nvGrpSpPr>
          <p:grpSpPr>
            <a:xfrm>
              <a:off x="7778211" y="3000116"/>
              <a:ext cx="367282" cy="209270"/>
              <a:chOff x="4432916" y="2734733"/>
              <a:chExt cx="520084" cy="296334"/>
            </a:xfrm>
          </p:grpSpPr>
          <p:sp>
            <p:nvSpPr>
              <p:cNvPr id="54" name="Rectangle 53">
                <a:extLst>
                  <a:ext uri="{FF2B5EF4-FFF2-40B4-BE49-F238E27FC236}">
                    <a16:creationId xmlns:a16="http://schemas.microsoft.com/office/drawing/2014/main" id="{A31012C4-A5D5-012A-AF09-7EFFD3A90A0B}"/>
                  </a:ext>
                </a:extLst>
              </p:cNvPr>
              <p:cNvSpPr/>
              <p:nvPr/>
            </p:nvSpPr>
            <p:spPr>
              <a:xfrm>
                <a:off x="4432916" y="2802467"/>
                <a:ext cx="389466" cy="160867"/>
              </a:xfrm>
              <a:prstGeom prst="rect">
                <a:avLst/>
              </a:prstGeom>
              <a:pattFill prst="nar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5" name="Oval 54">
                <a:extLst>
                  <a:ext uri="{FF2B5EF4-FFF2-40B4-BE49-F238E27FC236}">
                    <a16:creationId xmlns:a16="http://schemas.microsoft.com/office/drawing/2014/main" id="{B547D3FD-46AC-C52D-C131-590B485C6F8C}"/>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25" name="Group 24">
              <a:extLst>
                <a:ext uri="{FF2B5EF4-FFF2-40B4-BE49-F238E27FC236}">
                  <a16:creationId xmlns:a16="http://schemas.microsoft.com/office/drawing/2014/main" id="{BF690C1F-97F4-F9B4-1661-72B2DE692568}"/>
                </a:ext>
              </a:extLst>
            </p:cNvPr>
            <p:cNvGrpSpPr/>
            <p:nvPr/>
          </p:nvGrpSpPr>
          <p:grpSpPr>
            <a:xfrm>
              <a:off x="8222565" y="3000116"/>
              <a:ext cx="367282" cy="209270"/>
              <a:chOff x="4432916" y="2734733"/>
              <a:chExt cx="520084" cy="296334"/>
            </a:xfrm>
          </p:grpSpPr>
          <p:sp>
            <p:nvSpPr>
              <p:cNvPr id="52" name="Rectangle 51">
                <a:extLst>
                  <a:ext uri="{FF2B5EF4-FFF2-40B4-BE49-F238E27FC236}">
                    <a16:creationId xmlns:a16="http://schemas.microsoft.com/office/drawing/2014/main" id="{3D74219E-BB99-1DE5-8E3F-E7DCE54638F7}"/>
                  </a:ext>
                </a:extLst>
              </p:cNvPr>
              <p:cNvSpPr/>
              <p:nvPr/>
            </p:nvSpPr>
            <p:spPr>
              <a:xfrm>
                <a:off x="4432916" y="2802467"/>
                <a:ext cx="389466" cy="160867"/>
              </a:xfrm>
              <a:prstGeom prst="rect">
                <a:avLst/>
              </a:prstGeom>
              <a:pattFill prst="nar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3" name="Oval 52">
                <a:extLst>
                  <a:ext uri="{FF2B5EF4-FFF2-40B4-BE49-F238E27FC236}">
                    <a16:creationId xmlns:a16="http://schemas.microsoft.com/office/drawing/2014/main" id="{817C809A-9FEE-A523-C868-169D7D1083AF}"/>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6" name="Oval 25">
              <a:extLst>
                <a:ext uri="{FF2B5EF4-FFF2-40B4-BE49-F238E27FC236}">
                  <a16:creationId xmlns:a16="http://schemas.microsoft.com/office/drawing/2014/main" id="{2AD2FEAF-461F-1859-FFBC-E943F309F7E2}"/>
                </a:ext>
              </a:extLst>
            </p:cNvPr>
            <p:cNvSpPr/>
            <p:nvPr/>
          </p:nvSpPr>
          <p:spPr>
            <a:xfrm>
              <a:off x="8998325"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7" name="Group 26">
              <a:extLst>
                <a:ext uri="{FF2B5EF4-FFF2-40B4-BE49-F238E27FC236}">
                  <a16:creationId xmlns:a16="http://schemas.microsoft.com/office/drawing/2014/main" id="{73341CA3-519E-DABA-4E06-B9B9684EDB31}"/>
                </a:ext>
              </a:extLst>
            </p:cNvPr>
            <p:cNvGrpSpPr/>
            <p:nvPr/>
          </p:nvGrpSpPr>
          <p:grpSpPr>
            <a:xfrm>
              <a:off x="9111271" y="3000116"/>
              <a:ext cx="367282" cy="209270"/>
              <a:chOff x="4432916" y="2734733"/>
              <a:chExt cx="520084" cy="296334"/>
            </a:xfrm>
          </p:grpSpPr>
          <p:sp>
            <p:nvSpPr>
              <p:cNvPr id="50" name="Rectangle 49">
                <a:extLst>
                  <a:ext uri="{FF2B5EF4-FFF2-40B4-BE49-F238E27FC236}">
                    <a16:creationId xmlns:a16="http://schemas.microsoft.com/office/drawing/2014/main" id="{EEA88869-4FB7-F0A6-D90A-7B1A3B04253A}"/>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1" name="Oval 50">
                <a:extLst>
                  <a:ext uri="{FF2B5EF4-FFF2-40B4-BE49-F238E27FC236}">
                    <a16:creationId xmlns:a16="http://schemas.microsoft.com/office/drawing/2014/main" id="{AC37DAB2-C615-6F9F-0512-BD02A3A07BDE}"/>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8" name="Oval 27">
              <a:extLst>
                <a:ext uri="{FF2B5EF4-FFF2-40B4-BE49-F238E27FC236}">
                  <a16:creationId xmlns:a16="http://schemas.microsoft.com/office/drawing/2014/main" id="{9479B23D-E45D-755D-D3D9-D14E08F7A0A5}"/>
                </a:ext>
              </a:extLst>
            </p:cNvPr>
            <p:cNvSpPr/>
            <p:nvPr/>
          </p:nvSpPr>
          <p:spPr>
            <a:xfrm>
              <a:off x="9887032"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9" name="Group 28">
              <a:extLst>
                <a:ext uri="{FF2B5EF4-FFF2-40B4-BE49-F238E27FC236}">
                  <a16:creationId xmlns:a16="http://schemas.microsoft.com/office/drawing/2014/main" id="{B3502C1A-867F-C3CE-074E-4857912BDCEF}"/>
                </a:ext>
              </a:extLst>
            </p:cNvPr>
            <p:cNvGrpSpPr/>
            <p:nvPr/>
          </p:nvGrpSpPr>
          <p:grpSpPr>
            <a:xfrm>
              <a:off x="9999978" y="3000116"/>
              <a:ext cx="367282" cy="209270"/>
              <a:chOff x="4432916" y="2734733"/>
              <a:chExt cx="520084" cy="296334"/>
            </a:xfrm>
          </p:grpSpPr>
          <p:sp>
            <p:nvSpPr>
              <p:cNvPr id="48" name="Rectangle 47">
                <a:extLst>
                  <a:ext uri="{FF2B5EF4-FFF2-40B4-BE49-F238E27FC236}">
                    <a16:creationId xmlns:a16="http://schemas.microsoft.com/office/drawing/2014/main" id="{7C872E39-6B24-139F-1CA6-A966D528DC94}"/>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9" name="Oval 48">
                <a:extLst>
                  <a:ext uri="{FF2B5EF4-FFF2-40B4-BE49-F238E27FC236}">
                    <a16:creationId xmlns:a16="http://schemas.microsoft.com/office/drawing/2014/main" id="{CA2343B3-AD81-C344-3132-784906F8AE63}"/>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0" name="Group 29">
              <a:extLst>
                <a:ext uri="{FF2B5EF4-FFF2-40B4-BE49-F238E27FC236}">
                  <a16:creationId xmlns:a16="http://schemas.microsoft.com/office/drawing/2014/main" id="{6540C937-5FD1-D0AE-E5DF-7D5F6680F10E}"/>
                </a:ext>
              </a:extLst>
            </p:cNvPr>
            <p:cNvGrpSpPr/>
            <p:nvPr/>
          </p:nvGrpSpPr>
          <p:grpSpPr>
            <a:xfrm>
              <a:off x="10444332" y="3000116"/>
              <a:ext cx="367282" cy="209270"/>
              <a:chOff x="4432916" y="2734733"/>
              <a:chExt cx="520084" cy="296334"/>
            </a:xfrm>
          </p:grpSpPr>
          <p:sp>
            <p:nvSpPr>
              <p:cNvPr id="46" name="Rectangle 45">
                <a:extLst>
                  <a:ext uri="{FF2B5EF4-FFF2-40B4-BE49-F238E27FC236}">
                    <a16:creationId xmlns:a16="http://schemas.microsoft.com/office/drawing/2014/main" id="{F5F88F6F-4BF6-D212-E788-5261B27A4BF9}"/>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Oval 46">
                <a:extLst>
                  <a:ext uri="{FF2B5EF4-FFF2-40B4-BE49-F238E27FC236}">
                    <a16:creationId xmlns:a16="http://schemas.microsoft.com/office/drawing/2014/main" id="{B98653E1-5EA2-3C49-6F09-306E592CA1C1}"/>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1" name="Group 30">
              <a:extLst>
                <a:ext uri="{FF2B5EF4-FFF2-40B4-BE49-F238E27FC236}">
                  <a16:creationId xmlns:a16="http://schemas.microsoft.com/office/drawing/2014/main" id="{94506576-F22F-CF13-B19D-5CAA9CA89849}"/>
                </a:ext>
              </a:extLst>
            </p:cNvPr>
            <p:cNvGrpSpPr/>
            <p:nvPr/>
          </p:nvGrpSpPr>
          <p:grpSpPr>
            <a:xfrm>
              <a:off x="10888685" y="3000116"/>
              <a:ext cx="367282" cy="209270"/>
              <a:chOff x="4432916" y="2734733"/>
              <a:chExt cx="520084" cy="296334"/>
            </a:xfrm>
          </p:grpSpPr>
          <p:sp>
            <p:nvSpPr>
              <p:cNvPr id="44" name="Rectangle 43">
                <a:extLst>
                  <a:ext uri="{FF2B5EF4-FFF2-40B4-BE49-F238E27FC236}">
                    <a16:creationId xmlns:a16="http://schemas.microsoft.com/office/drawing/2014/main" id="{C7371F0C-BBE2-9E77-B976-1E305F334FB9}"/>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 name="Oval 44">
                <a:extLst>
                  <a:ext uri="{FF2B5EF4-FFF2-40B4-BE49-F238E27FC236}">
                    <a16:creationId xmlns:a16="http://schemas.microsoft.com/office/drawing/2014/main" id="{50F0DC72-8D34-2583-1CDC-C0FE83BAF47D}"/>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2" name="Group 31">
              <a:extLst>
                <a:ext uri="{FF2B5EF4-FFF2-40B4-BE49-F238E27FC236}">
                  <a16:creationId xmlns:a16="http://schemas.microsoft.com/office/drawing/2014/main" id="{772F46E0-B030-18A3-E94C-630C92728F9F}"/>
                </a:ext>
              </a:extLst>
            </p:cNvPr>
            <p:cNvGrpSpPr/>
            <p:nvPr/>
          </p:nvGrpSpPr>
          <p:grpSpPr>
            <a:xfrm>
              <a:off x="11333038" y="3000116"/>
              <a:ext cx="367282" cy="209270"/>
              <a:chOff x="4432916" y="2734733"/>
              <a:chExt cx="520084" cy="296334"/>
            </a:xfrm>
          </p:grpSpPr>
          <p:sp>
            <p:nvSpPr>
              <p:cNvPr id="42" name="Rectangle 41">
                <a:extLst>
                  <a:ext uri="{FF2B5EF4-FFF2-40B4-BE49-F238E27FC236}">
                    <a16:creationId xmlns:a16="http://schemas.microsoft.com/office/drawing/2014/main" id="{6A3E4CFF-7CBA-B054-9C37-58613D02576B}"/>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Oval 42">
                <a:extLst>
                  <a:ext uri="{FF2B5EF4-FFF2-40B4-BE49-F238E27FC236}">
                    <a16:creationId xmlns:a16="http://schemas.microsoft.com/office/drawing/2014/main" id="{58A7F041-32CE-C2A8-2E17-AA5214C8CC9E}"/>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3" name="Group 32">
              <a:extLst>
                <a:ext uri="{FF2B5EF4-FFF2-40B4-BE49-F238E27FC236}">
                  <a16:creationId xmlns:a16="http://schemas.microsoft.com/office/drawing/2014/main" id="{D3107B18-CE19-AF65-998F-7E9CC5530EAA}"/>
                </a:ext>
              </a:extLst>
            </p:cNvPr>
            <p:cNvGrpSpPr/>
            <p:nvPr/>
          </p:nvGrpSpPr>
          <p:grpSpPr>
            <a:xfrm>
              <a:off x="11777390" y="3000116"/>
              <a:ext cx="367282" cy="209270"/>
              <a:chOff x="4432916" y="2734733"/>
              <a:chExt cx="520084" cy="296334"/>
            </a:xfrm>
          </p:grpSpPr>
          <p:sp>
            <p:nvSpPr>
              <p:cNvPr id="40" name="Rectangle 39">
                <a:extLst>
                  <a:ext uri="{FF2B5EF4-FFF2-40B4-BE49-F238E27FC236}">
                    <a16:creationId xmlns:a16="http://schemas.microsoft.com/office/drawing/2014/main" id="{B3CBD20F-1193-5862-9E0D-70ACC466BD78}"/>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Oval 40">
                <a:extLst>
                  <a:ext uri="{FF2B5EF4-FFF2-40B4-BE49-F238E27FC236}">
                    <a16:creationId xmlns:a16="http://schemas.microsoft.com/office/drawing/2014/main" id="{F7AD4500-B2E5-A0A9-7A8B-B646540C6A2E}"/>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4" name="Group 33">
              <a:extLst>
                <a:ext uri="{FF2B5EF4-FFF2-40B4-BE49-F238E27FC236}">
                  <a16:creationId xmlns:a16="http://schemas.microsoft.com/office/drawing/2014/main" id="{08A93919-0388-526A-2E86-D6D0A1871685}"/>
                </a:ext>
              </a:extLst>
            </p:cNvPr>
            <p:cNvGrpSpPr/>
            <p:nvPr/>
          </p:nvGrpSpPr>
          <p:grpSpPr>
            <a:xfrm>
              <a:off x="4138841" y="2938931"/>
              <a:ext cx="538799" cy="268986"/>
              <a:chOff x="5393267" y="2872953"/>
              <a:chExt cx="762957" cy="380893"/>
            </a:xfrm>
          </p:grpSpPr>
          <p:sp>
            <p:nvSpPr>
              <p:cNvPr id="36" name="Triangle 35">
                <a:extLst>
                  <a:ext uri="{FF2B5EF4-FFF2-40B4-BE49-F238E27FC236}">
                    <a16:creationId xmlns:a16="http://schemas.microsoft.com/office/drawing/2014/main" id="{CD2C0151-5881-C71C-DD83-C2C6D8954E57}"/>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7" name="Triangle 36">
                <a:extLst>
                  <a:ext uri="{FF2B5EF4-FFF2-40B4-BE49-F238E27FC236}">
                    <a16:creationId xmlns:a16="http://schemas.microsoft.com/office/drawing/2014/main" id="{818BC88C-B1AE-0EAC-ECA0-53C223E9E258}"/>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8" name="Triangle 37">
                <a:extLst>
                  <a:ext uri="{FF2B5EF4-FFF2-40B4-BE49-F238E27FC236}">
                    <a16:creationId xmlns:a16="http://schemas.microsoft.com/office/drawing/2014/main" id="{E82F65A7-C075-B1F7-8721-712903301F2A}"/>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Triangle 38">
                <a:extLst>
                  <a:ext uri="{FF2B5EF4-FFF2-40B4-BE49-F238E27FC236}">
                    <a16:creationId xmlns:a16="http://schemas.microsoft.com/office/drawing/2014/main" id="{72CD9F5C-020F-9817-806B-AEEC706741D0}"/>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35" name="Google Shape;741;p58">
              <a:extLst>
                <a:ext uri="{FF2B5EF4-FFF2-40B4-BE49-F238E27FC236}">
                  <a16:creationId xmlns:a16="http://schemas.microsoft.com/office/drawing/2014/main" id="{5A1EF0F9-A7E4-B5E5-1E60-BABEE566A406}"/>
                </a:ext>
              </a:extLst>
            </p:cNvPr>
            <p:cNvSpPr txBox="1"/>
            <p:nvPr/>
          </p:nvSpPr>
          <p:spPr>
            <a:xfrm>
              <a:off x="4099303" y="3257044"/>
              <a:ext cx="697220" cy="22830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0</a:t>
              </a:r>
              <a:endParaRPr sz="1680" i="1" dirty="0">
                <a:latin typeface="Calibri"/>
                <a:ea typeface="Calibri"/>
                <a:cs typeface="Calibri"/>
                <a:sym typeface="Calibri"/>
              </a:endParaRPr>
            </a:p>
          </p:txBody>
        </p:sp>
      </p:grpSp>
      <p:grpSp>
        <p:nvGrpSpPr>
          <p:cNvPr id="80" name="Group 79">
            <a:extLst>
              <a:ext uri="{FF2B5EF4-FFF2-40B4-BE49-F238E27FC236}">
                <a16:creationId xmlns:a16="http://schemas.microsoft.com/office/drawing/2014/main" id="{7084CE87-DB70-2B2D-D925-D87529DFD7E1}"/>
              </a:ext>
            </a:extLst>
          </p:cNvPr>
          <p:cNvGrpSpPr/>
          <p:nvPr/>
        </p:nvGrpSpPr>
        <p:grpSpPr>
          <a:xfrm>
            <a:off x="8300380" y="679004"/>
            <a:ext cx="1203598" cy="157708"/>
            <a:chOff x="8300380" y="679004"/>
            <a:chExt cx="1203598" cy="157708"/>
          </a:xfrm>
        </p:grpSpPr>
        <p:grpSp>
          <p:nvGrpSpPr>
            <p:cNvPr id="70" name="Group 69">
              <a:extLst>
                <a:ext uri="{FF2B5EF4-FFF2-40B4-BE49-F238E27FC236}">
                  <a16:creationId xmlns:a16="http://schemas.microsoft.com/office/drawing/2014/main" id="{38CCA6FB-1089-379D-50C2-42FD250790B9}"/>
                </a:ext>
              </a:extLst>
            </p:cNvPr>
            <p:cNvGrpSpPr/>
            <p:nvPr/>
          </p:nvGrpSpPr>
          <p:grpSpPr>
            <a:xfrm>
              <a:off x="8300380" y="679004"/>
              <a:ext cx="315900" cy="157708"/>
              <a:chOff x="5393267" y="2872953"/>
              <a:chExt cx="762957" cy="380893"/>
            </a:xfrm>
          </p:grpSpPr>
          <p:sp>
            <p:nvSpPr>
              <p:cNvPr id="71" name="Triangle 70">
                <a:extLst>
                  <a:ext uri="{FF2B5EF4-FFF2-40B4-BE49-F238E27FC236}">
                    <a16:creationId xmlns:a16="http://schemas.microsoft.com/office/drawing/2014/main" id="{FD57A6CC-EB62-2D8D-79C2-4E23776E19CC}"/>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2" name="Triangle 71">
                <a:extLst>
                  <a:ext uri="{FF2B5EF4-FFF2-40B4-BE49-F238E27FC236}">
                    <a16:creationId xmlns:a16="http://schemas.microsoft.com/office/drawing/2014/main" id="{9F7478E9-3669-2D5B-B63C-703BE3C8C75D}"/>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3" name="Triangle 72">
                <a:extLst>
                  <a:ext uri="{FF2B5EF4-FFF2-40B4-BE49-F238E27FC236}">
                    <a16:creationId xmlns:a16="http://schemas.microsoft.com/office/drawing/2014/main" id="{6CF0A1DD-EDBF-FD66-940E-EF7A2B633E20}"/>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4" name="Triangle 73">
                <a:extLst>
                  <a:ext uri="{FF2B5EF4-FFF2-40B4-BE49-F238E27FC236}">
                    <a16:creationId xmlns:a16="http://schemas.microsoft.com/office/drawing/2014/main" id="{D2628888-98F0-59BE-BEA9-EC19E6572129}"/>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grpSp>
          <p:nvGrpSpPr>
            <p:cNvPr id="75" name="Group 74">
              <a:extLst>
                <a:ext uri="{FF2B5EF4-FFF2-40B4-BE49-F238E27FC236}">
                  <a16:creationId xmlns:a16="http://schemas.microsoft.com/office/drawing/2014/main" id="{7AFD5733-C51A-BE90-5A9A-91367C33B58D}"/>
                </a:ext>
              </a:extLst>
            </p:cNvPr>
            <p:cNvGrpSpPr/>
            <p:nvPr/>
          </p:nvGrpSpPr>
          <p:grpSpPr>
            <a:xfrm>
              <a:off x="9188078" y="679004"/>
              <a:ext cx="315900" cy="157708"/>
              <a:chOff x="5393267" y="2872953"/>
              <a:chExt cx="762957" cy="380893"/>
            </a:xfrm>
          </p:grpSpPr>
          <p:sp>
            <p:nvSpPr>
              <p:cNvPr id="76" name="Triangle 75">
                <a:extLst>
                  <a:ext uri="{FF2B5EF4-FFF2-40B4-BE49-F238E27FC236}">
                    <a16:creationId xmlns:a16="http://schemas.microsoft.com/office/drawing/2014/main" id="{81CE368F-F1D2-B4FB-01DB-1C153E428E4C}"/>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7" name="Triangle 76">
                <a:extLst>
                  <a:ext uri="{FF2B5EF4-FFF2-40B4-BE49-F238E27FC236}">
                    <a16:creationId xmlns:a16="http://schemas.microsoft.com/office/drawing/2014/main" id="{1F61B9E3-2CF1-09BA-748E-FAC0ED96A395}"/>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8" name="Triangle 77">
                <a:extLst>
                  <a:ext uri="{FF2B5EF4-FFF2-40B4-BE49-F238E27FC236}">
                    <a16:creationId xmlns:a16="http://schemas.microsoft.com/office/drawing/2014/main" id="{2CF99809-4D02-5E7F-71DB-40B06DD0C81F}"/>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79" name="Triangle 78">
                <a:extLst>
                  <a:ext uri="{FF2B5EF4-FFF2-40B4-BE49-F238E27FC236}">
                    <a16:creationId xmlns:a16="http://schemas.microsoft.com/office/drawing/2014/main" id="{C37AC02B-0855-CC56-6E2D-A7535CA916CD}"/>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grpSp>
      <p:sp>
        <p:nvSpPr>
          <p:cNvPr id="82" name="TextBox 81">
            <a:extLst>
              <a:ext uri="{FF2B5EF4-FFF2-40B4-BE49-F238E27FC236}">
                <a16:creationId xmlns:a16="http://schemas.microsoft.com/office/drawing/2014/main" id="{05D805B6-CA77-E084-2D79-35D2B58ABC04}"/>
              </a:ext>
            </a:extLst>
          </p:cNvPr>
          <p:cNvSpPr txBox="1"/>
          <p:nvPr/>
        </p:nvSpPr>
        <p:spPr>
          <a:xfrm>
            <a:off x="4783782" y="6457074"/>
            <a:ext cx="2624436" cy="338554"/>
          </a:xfrm>
          <a:prstGeom prst="rect">
            <a:avLst/>
          </a:prstGeom>
          <a:noFill/>
        </p:spPr>
        <p:txBody>
          <a:bodyPr wrap="none" rtlCol="0">
            <a:spAutoFit/>
          </a:bodyPr>
          <a:lstStyle/>
          <a:p>
            <a:r>
              <a:rPr lang="en-DE" sz="1600" dirty="0"/>
              <a:t>*but still, #makelovenotwar</a:t>
            </a:r>
          </a:p>
        </p:txBody>
      </p:sp>
      <p:sp>
        <p:nvSpPr>
          <p:cNvPr id="85" name="Oval 84">
            <a:extLst>
              <a:ext uri="{FF2B5EF4-FFF2-40B4-BE49-F238E27FC236}">
                <a16:creationId xmlns:a16="http://schemas.microsoft.com/office/drawing/2014/main" id="{4B83EE55-96D9-13E6-F392-53A3F16A74C9}"/>
              </a:ext>
            </a:extLst>
          </p:cNvPr>
          <p:cNvSpPr/>
          <p:nvPr/>
        </p:nvSpPr>
        <p:spPr>
          <a:xfrm>
            <a:off x="8226303" y="588503"/>
            <a:ext cx="489990" cy="352245"/>
          </a:xfrm>
          <a:prstGeom prst="ellipse">
            <a:avLst/>
          </a:prstGeom>
          <a:noFill/>
          <a:ln w="381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87" name="Oval 86">
            <a:extLst>
              <a:ext uri="{FF2B5EF4-FFF2-40B4-BE49-F238E27FC236}">
                <a16:creationId xmlns:a16="http://schemas.microsoft.com/office/drawing/2014/main" id="{EFBD56D8-0F91-A30E-2221-7F973B5F56D2}"/>
              </a:ext>
            </a:extLst>
          </p:cNvPr>
          <p:cNvSpPr/>
          <p:nvPr/>
        </p:nvSpPr>
        <p:spPr>
          <a:xfrm>
            <a:off x="9115010" y="585899"/>
            <a:ext cx="489990" cy="352245"/>
          </a:xfrm>
          <a:prstGeom prst="ellipse">
            <a:avLst/>
          </a:prstGeom>
          <a:noFill/>
          <a:ln w="381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grpSp>
        <p:nvGrpSpPr>
          <p:cNvPr id="94" name="Group 93">
            <a:extLst>
              <a:ext uri="{FF2B5EF4-FFF2-40B4-BE49-F238E27FC236}">
                <a16:creationId xmlns:a16="http://schemas.microsoft.com/office/drawing/2014/main" id="{560E5EF3-F384-38A4-ED1F-11DD4B19FD4F}"/>
              </a:ext>
            </a:extLst>
          </p:cNvPr>
          <p:cNvGrpSpPr/>
          <p:nvPr/>
        </p:nvGrpSpPr>
        <p:grpSpPr>
          <a:xfrm>
            <a:off x="6672064" y="2766021"/>
            <a:ext cx="2938477" cy="2880000"/>
            <a:chOff x="2748778" y="2852936"/>
            <a:chExt cx="2938477" cy="2880000"/>
          </a:xfrm>
        </p:grpSpPr>
        <p:pic>
          <p:nvPicPr>
            <p:cNvPr id="89" name="Picture 88">
              <a:extLst>
                <a:ext uri="{FF2B5EF4-FFF2-40B4-BE49-F238E27FC236}">
                  <a16:creationId xmlns:a16="http://schemas.microsoft.com/office/drawing/2014/main" id="{B84F6BC1-5EEC-9A45-3148-BA5BE79AAE4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48778" y="2852936"/>
              <a:ext cx="2938477" cy="2880000"/>
            </a:xfrm>
            <a:prstGeom prst="rect">
              <a:avLst/>
            </a:prstGeom>
          </p:spPr>
        </p:pic>
        <p:sp>
          <p:nvSpPr>
            <p:cNvPr id="92" name="TextBox 91">
              <a:extLst>
                <a:ext uri="{FF2B5EF4-FFF2-40B4-BE49-F238E27FC236}">
                  <a16:creationId xmlns:a16="http://schemas.microsoft.com/office/drawing/2014/main" id="{2BF825EB-86B9-D503-0BBC-163C2DC432B7}"/>
                </a:ext>
              </a:extLst>
            </p:cNvPr>
            <p:cNvSpPr txBox="1"/>
            <p:nvPr/>
          </p:nvSpPr>
          <p:spPr>
            <a:xfrm>
              <a:off x="3227657" y="4725144"/>
              <a:ext cx="2388795" cy="584775"/>
            </a:xfrm>
            <a:prstGeom prst="rect">
              <a:avLst/>
            </a:prstGeom>
            <a:noFill/>
          </p:spPr>
          <p:txBody>
            <a:bodyPr wrap="none" rtlCol="0">
              <a:spAutoFit/>
            </a:bodyPr>
            <a:lstStyle/>
            <a:p>
              <a:r>
                <a:rPr lang="en-DE" sz="1600" dirty="0">
                  <a:solidFill>
                    <a:schemeClr val="bg1"/>
                  </a:solidFill>
                </a:rPr>
                <a:t>Color 2: ~8 nm</a:t>
              </a:r>
            </a:p>
            <a:p>
              <a:r>
                <a:rPr lang="en-DE" sz="1600" dirty="0">
                  <a:solidFill>
                    <a:schemeClr val="bg1"/>
                  </a:solidFill>
                </a:rPr>
                <a:t>(n = -1, m = 38, a</a:t>
              </a:r>
              <a:r>
                <a:rPr lang="en-DE" sz="1600" baseline="-25000" dirty="0">
                  <a:solidFill>
                    <a:schemeClr val="bg1"/>
                  </a:solidFill>
                </a:rPr>
                <a:t>E</a:t>
              </a:r>
              <a:r>
                <a:rPr lang="en-DE" sz="1600" dirty="0">
                  <a:solidFill>
                    <a:schemeClr val="bg1"/>
                  </a:solidFill>
                </a:rPr>
                <a:t> = 37)</a:t>
              </a:r>
            </a:p>
          </p:txBody>
        </p:sp>
      </p:grpSp>
      <p:grpSp>
        <p:nvGrpSpPr>
          <p:cNvPr id="95" name="Group 94">
            <a:extLst>
              <a:ext uri="{FF2B5EF4-FFF2-40B4-BE49-F238E27FC236}">
                <a16:creationId xmlns:a16="http://schemas.microsoft.com/office/drawing/2014/main" id="{C064F0C8-AB72-CD5F-B266-F43F6F076F37}"/>
              </a:ext>
            </a:extLst>
          </p:cNvPr>
          <p:cNvGrpSpPr/>
          <p:nvPr/>
        </p:nvGrpSpPr>
        <p:grpSpPr>
          <a:xfrm>
            <a:off x="2999656" y="2768052"/>
            <a:ext cx="2938477" cy="2880000"/>
            <a:chOff x="7335593" y="2852936"/>
            <a:chExt cx="2938477" cy="2880000"/>
          </a:xfrm>
        </p:grpSpPr>
        <p:pic>
          <p:nvPicPr>
            <p:cNvPr id="91" name="Picture 90" descr="A graph of a graph of a light&#10;&#10;Description automatically generated with medium confidence">
              <a:extLst>
                <a:ext uri="{FF2B5EF4-FFF2-40B4-BE49-F238E27FC236}">
                  <a16:creationId xmlns:a16="http://schemas.microsoft.com/office/drawing/2014/main" id="{500425F0-BCA0-33DE-21A6-376D0A1E94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35593" y="2852936"/>
              <a:ext cx="2938477" cy="2880000"/>
            </a:xfrm>
            <a:prstGeom prst="rect">
              <a:avLst/>
            </a:prstGeom>
          </p:spPr>
        </p:pic>
        <p:sp>
          <p:nvSpPr>
            <p:cNvPr id="93" name="TextBox 92">
              <a:extLst>
                <a:ext uri="{FF2B5EF4-FFF2-40B4-BE49-F238E27FC236}">
                  <a16:creationId xmlns:a16="http://schemas.microsoft.com/office/drawing/2014/main" id="{6F3A0E64-1781-7F56-80C8-13C153D9249B}"/>
                </a:ext>
              </a:extLst>
            </p:cNvPr>
            <p:cNvSpPr txBox="1"/>
            <p:nvPr/>
          </p:nvSpPr>
          <p:spPr>
            <a:xfrm>
              <a:off x="7796853" y="4725143"/>
              <a:ext cx="2388795" cy="584775"/>
            </a:xfrm>
            <a:prstGeom prst="rect">
              <a:avLst/>
            </a:prstGeom>
            <a:noFill/>
          </p:spPr>
          <p:txBody>
            <a:bodyPr wrap="none" rtlCol="0">
              <a:spAutoFit/>
            </a:bodyPr>
            <a:lstStyle/>
            <a:p>
              <a:r>
                <a:rPr lang="en-DE" sz="1600" dirty="0">
                  <a:solidFill>
                    <a:schemeClr val="bg1"/>
                  </a:solidFill>
                </a:rPr>
                <a:t>Color 1: 6 nm</a:t>
              </a:r>
            </a:p>
            <a:p>
              <a:r>
                <a:rPr lang="en-DE" sz="1600" dirty="0">
                  <a:solidFill>
                    <a:schemeClr val="bg1"/>
                  </a:solidFill>
                </a:rPr>
                <a:t>(n = -1, m = 51, a</a:t>
              </a:r>
              <a:r>
                <a:rPr lang="en-DE" sz="1600" baseline="-25000" dirty="0">
                  <a:solidFill>
                    <a:schemeClr val="bg1"/>
                  </a:solidFill>
                </a:rPr>
                <a:t>E</a:t>
              </a:r>
              <a:r>
                <a:rPr lang="en-DE" sz="1600" dirty="0">
                  <a:solidFill>
                    <a:schemeClr val="bg1"/>
                  </a:solidFill>
                </a:rPr>
                <a:t> = 50)</a:t>
              </a:r>
            </a:p>
          </p:txBody>
        </p:sp>
      </p:grpSp>
      <p:grpSp>
        <p:nvGrpSpPr>
          <p:cNvPr id="105" name="Group 104">
            <a:extLst>
              <a:ext uri="{FF2B5EF4-FFF2-40B4-BE49-F238E27FC236}">
                <a16:creationId xmlns:a16="http://schemas.microsoft.com/office/drawing/2014/main" id="{C09123FC-C637-D562-DA73-837340610B42}"/>
              </a:ext>
            </a:extLst>
          </p:cNvPr>
          <p:cNvGrpSpPr/>
          <p:nvPr/>
        </p:nvGrpSpPr>
        <p:grpSpPr>
          <a:xfrm>
            <a:off x="4389269" y="2866035"/>
            <a:ext cx="226523" cy="3294390"/>
            <a:chOff x="4436935" y="2883779"/>
            <a:chExt cx="226523" cy="3294390"/>
          </a:xfrm>
        </p:grpSpPr>
        <p:sp>
          <p:nvSpPr>
            <p:cNvPr id="97" name="Up Arrow 96">
              <a:extLst>
                <a:ext uri="{FF2B5EF4-FFF2-40B4-BE49-F238E27FC236}">
                  <a16:creationId xmlns:a16="http://schemas.microsoft.com/office/drawing/2014/main" id="{2312B9C4-B4D3-0ADF-E18F-519B570E4ACC}"/>
                </a:ext>
              </a:extLst>
            </p:cNvPr>
            <p:cNvSpPr/>
            <p:nvPr/>
          </p:nvSpPr>
          <p:spPr>
            <a:xfrm>
              <a:off x="4436935" y="5673793"/>
              <a:ext cx="226523" cy="504376"/>
            </a:xfrm>
            <a:prstGeom prst="upArrow">
              <a:avLst/>
            </a:prstGeom>
            <a:solidFill>
              <a:srgbClr val="C117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cxnSp>
          <p:nvCxnSpPr>
            <p:cNvPr id="99" name="Straight Connector 98">
              <a:extLst>
                <a:ext uri="{FF2B5EF4-FFF2-40B4-BE49-F238E27FC236}">
                  <a16:creationId xmlns:a16="http://schemas.microsoft.com/office/drawing/2014/main" id="{3B3EDE5C-C7C1-540B-ECF1-7B1D81FCA465}"/>
                </a:ext>
              </a:extLst>
            </p:cNvPr>
            <p:cNvCxnSpPr>
              <a:cxnSpLocks/>
            </p:cNvCxnSpPr>
            <p:nvPr/>
          </p:nvCxnSpPr>
          <p:spPr>
            <a:xfrm>
              <a:off x="4550196" y="2883779"/>
              <a:ext cx="0" cy="1754450"/>
            </a:xfrm>
            <a:prstGeom prst="line">
              <a:avLst/>
            </a:prstGeom>
            <a:ln w="1905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ADA4E00D-493C-2A70-52DD-36858E79E7A8}"/>
              </a:ext>
            </a:extLst>
          </p:cNvPr>
          <p:cNvGrpSpPr/>
          <p:nvPr/>
        </p:nvGrpSpPr>
        <p:grpSpPr>
          <a:xfrm>
            <a:off x="8389757" y="2862555"/>
            <a:ext cx="226523" cy="3287842"/>
            <a:chOff x="8389757" y="2862555"/>
            <a:chExt cx="226523" cy="3287842"/>
          </a:xfrm>
        </p:grpSpPr>
        <p:sp>
          <p:nvSpPr>
            <p:cNvPr id="96" name="Up Arrow 95">
              <a:extLst>
                <a:ext uri="{FF2B5EF4-FFF2-40B4-BE49-F238E27FC236}">
                  <a16:creationId xmlns:a16="http://schemas.microsoft.com/office/drawing/2014/main" id="{7ABBF1F4-E9CB-0353-8118-FFD1354A0191}"/>
                </a:ext>
              </a:extLst>
            </p:cNvPr>
            <p:cNvSpPr/>
            <p:nvPr/>
          </p:nvSpPr>
          <p:spPr>
            <a:xfrm>
              <a:off x="8389757" y="5646021"/>
              <a:ext cx="226523" cy="504376"/>
            </a:xfrm>
            <a:prstGeom prst="upArrow">
              <a:avLst/>
            </a:prstGeom>
            <a:solidFill>
              <a:srgbClr val="2771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cxnSp>
          <p:nvCxnSpPr>
            <p:cNvPr id="106" name="Straight Connector 105">
              <a:extLst>
                <a:ext uri="{FF2B5EF4-FFF2-40B4-BE49-F238E27FC236}">
                  <a16:creationId xmlns:a16="http://schemas.microsoft.com/office/drawing/2014/main" id="{B2052F87-86DC-C2BD-95F0-7C63FBF81F86}"/>
                </a:ext>
              </a:extLst>
            </p:cNvPr>
            <p:cNvCxnSpPr>
              <a:cxnSpLocks/>
            </p:cNvCxnSpPr>
            <p:nvPr/>
          </p:nvCxnSpPr>
          <p:spPr>
            <a:xfrm>
              <a:off x="8503018" y="2862555"/>
              <a:ext cx="0" cy="1754450"/>
            </a:xfrm>
            <a:prstGeom prst="line">
              <a:avLst/>
            </a:prstGeom>
            <a:ln w="1905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1" name="Rectangle 80">
            <a:extLst>
              <a:ext uri="{FF2B5EF4-FFF2-40B4-BE49-F238E27FC236}">
                <a16:creationId xmlns:a16="http://schemas.microsoft.com/office/drawing/2014/main" id="{F2944C7A-C2A7-D9D1-3775-F8841D89BB6F}"/>
              </a:ext>
            </a:extLst>
          </p:cNvPr>
          <p:cNvSpPr/>
          <p:nvPr/>
        </p:nvSpPr>
        <p:spPr>
          <a:xfrm>
            <a:off x="6853519" y="413719"/>
            <a:ext cx="2266652" cy="596665"/>
          </a:xfrm>
          <a:prstGeom prst="rect">
            <a:avLst/>
          </a:prstGeom>
          <a:noFill/>
          <a:ln w="38100">
            <a:solidFill>
              <a:srgbClr val="C117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83" name="Rectangle 82">
            <a:extLst>
              <a:ext uri="{FF2B5EF4-FFF2-40B4-BE49-F238E27FC236}">
                <a16:creationId xmlns:a16="http://schemas.microsoft.com/office/drawing/2014/main" id="{01CA2CDD-EF92-FD24-8515-07EA0273BE77}"/>
              </a:ext>
            </a:extLst>
          </p:cNvPr>
          <p:cNvSpPr/>
          <p:nvPr/>
        </p:nvSpPr>
        <p:spPr>
          <a:xfrm>
            <a:off x="9624392" y="409804"/>
            <a:ext cx="2266652" cy="596665"/>
          </a:xfrm>
          <a:prstGeom prst="rect">
            <a:avLst/>
          </a:prstGeom>
          <a:noFill/>
          <a:ln w="38100">
            <a:solidFill>
              <a:srgbClr val="28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Tree>
    <p:extLst>
      <p:ext uri="{BB962C8B-B14F-4D97-AF65-F5344CB8AC3E}">
        <p14:creationId xmlns:p14="http://schemas.microsoft.com/office/powerpoint/2010/main" val="356953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6D42-000D-3372-8F53-86CCDA18E1EA}"/>
              </a:ext>
            </a:extLst>
          </p:cNvPr>
          <p:cNvSpPr>
            <a:spLocks noGrp="1"/>
          </p:cNvSpPr>
          <p:nvPr>
            <p:ph type="title"/>
          </p:nvPr>
        </p:nvSpPr>
        <p:spPr/>
        <p:txBody>
          <a:bodyPr/>
          <a:lstStyle/>
          <a:p>
            <a:r>
              <a:rPr lang="en-US" dirty="0"/>
              <a:t>Echo Enabled Harmonic Generation </a:t>
            </a:r>
          </a:p>
        </p:txBody>
      </p:sp>
      <p:sp>
        <p:nvSpPr>
          <p:cNvPr id="4" name="Text Placeholder 3">
            <a:extLst>
              <a:ext uri="{FF2B5EF4-FFF2-40B4-BE49-F238E27FC236}">
                <a16:creationId xmlns:a16="http://schemas.microsoft.com/office/drawing/2014/main" id="{F73A5424-33F2-EF8D-AA6D-8BF9150C1361}"/>
              </a:ext>
            </a:extLst>
          </p:cNvPr>
          <p:cNvSpPr>
            <a:spLocks noGrp="1"/>
          </p:cNvSpPr>
          <p:nvPr>
            <p:ph type="body" sz="quarter" idx="13"/>
          </p:nvPr>
        </p:nvSpPr>
        <p:spPr/>
        <p:txBody>
          <a:bodyPr/>
          <a:lstStyle/>
          <a:p>
            <a:r>
              <a:rPr lang="en-US" dirty="0"/>
              <a:t>Increasing harmonic content to generate short FEL wavelengths</a:t>
            </a:r>
          </a:p>
        </p:txBody>
      </p:sp>
      <p:sp>
        <p:nvSpPr>
          <p:cNvPr id="5" name="Footer Placeholder 4">
            <a:extLst>
              <a:ext uri="{FF2B5EF4-FFF2-40B4-BE49-F238E27FC236}">
                <a16:creationId xmlns:a16="http://schemas.microsoft.com/office/drawing/2014/main" id="{CCD7510A-2B10-7832-B33A-C5667D267706}"/>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7" name="Google Shape;655;p53">
            <a:extLst>
              <a:ext uri="{FF2B5EF4-FFF2-40B4-BE49-F238E27FC236}">
                <a16:creationId xmlns:a16="http://schemas.microsoft.com/office/drawing/2014/main" id="{D87C742B-A150-C02D-E463-8A3D34E1CA55}"/>
              </a:ext>
            </a:extLst>
          </p:cNvPr>
          <p:cNvPicPr preferRelativeResize="0"/>
          <p:nvPr/>
        </p:nvPicPr>
        <p:blipFill rotWithShape="1">
          <a:blip r:embed="rId2">
            <a:alphaModFix/>
          </a:blip>
          <a:srcRect/>
          <a:stretch/>
        </p:blipFill>
        <p:spPr>
          <a:xfrm>
            <a:off x="8106678" y="4401774"/>
            <a:ext cx="3024336" cy="2456226"/>
          </a:xfrm>
          <a:prstGeom prst="rect">
            <a:avLst/>
          </a:prstGeom>
          <a:noFill/>
          <a:ln>
            <a:noFill/>
          </a:ln>
        </p:spPr>
      </p:pic>
      <p:sp>
        <p:nvSpPr>
          <p:cNvPr id="9" name="Rectangle 8">
            <a:extLst>
              <a:ext uri="{FF2B5EF4-FFF2-40B4-BE49-F238E27FC236}">
                <a16:creationId xmlns:a16="http://schemas.microsoft.com/office/drawing/2014/main" id="{D1A26B18-A9EB-4274-9981-82387DEC6546}"/>
              </a:ext>
            </a:extLst>
          </p:cNvPr>
          <p:cNvSpPr/>
          <p:nvPr/>
        </p:nvSpPr>
        <p:spPr>
          <a:xfrm>
            <a:off x="8106679" y="829603"/>
            <a:ext cx="3645016" cy="3139321"/>
          </a:xfrm>
          <a:prstGeom prst="rect">
            <a:avLst/>
          </a:prstGeom>
        </p:spPr>
        <p:txBody>
          <a:bodyPr wrap="square">
            <a:spAutoFit/>
          </a:bodyPr>
          <a:lstStyle/>
          <a:p>
            <a:pPr marL="355600" lvl="0" indent="-266700">
              <a:buClr>
                <a:srgbClr val="000000"/>
              </a:buClr>
              <a:buSzPts val="1400"/>
              <a:buFont typeface="Calibri"/>
              <a:buChar char="●"/>
            </a:pPr>
            <a:r>
              <a:rPr lang="en-US" dirty="0">
                <a:solidFill>
                  <a:srgbClr val="000000"/>
                </a:solidFill>
                <a:ea typeface="Calibri"/>
                <a:cs typeface="Calibri"/>
                <a:sym typeface="Calibri"/>
              </a:rPr>
              <a:t>A first laser generates an energy modulation in electron beam.</a:t>
            </a:r>
          </a:p>
          <a:p>
            <a:pPr marL="355600" lvl="0" indent="-266700">
              <a:buClr>
                <a:srgbClr val="000000"/>
              </a:buClr>
              <a:buSzPts val="1400"/>
              <a:buFont typeface="Calibri"/>
              <a:buChar char="●"/>
            </a:pPr>
            <a:r>
              <a:rPr lang="en-US" dirty="0">
                <a:solidFill>
                  <a:srgbClr val="000000"/>
                </a:solidFill>
                <a:ea typeface="Calibri"/>
                <a:cs typeface="Calibri"/>
                <a:sym typeface="Calibri"/>
              </a:rPr>
              <a:t>A strong chicane creates stripes in the longitudinal phase space.</a:t>
            </a:r>
          </a:p>
          <a:p>
            <a:pPr marL="355600" lvl="0" indent="-266700">
              <a:buClr>
                <a:srgbClr val="000000"/>
              </a:buClr>
              <a:buSzPts val="1400"/>
              <a:buFont typeface="Calibri"/>
              <a:buChar char="●"/>
            </a:pPr>
            <a:r>
              <a:rPr lang="en-US" dirty="0">
                <a:solidFill>
                  <a:srgbClr val="000000"/>
                </a:solidFill>
                <a:ea typeface="Calibri"/>
                <a:cs typeface="Calibri"/>
                <a:sym typeface="Calibri"/>
              </a:rPr>
              <a:t>A second laser imprints an energy modulation.</a:t>
            </a:r>
          </a:p>
          <a:p>
            <a:pPr marL="355600" lvl="0" indent="-266700">
              <a:buClr>
                <a:srgbClr val="000000"/>
              </a:buClr>
              <a:buSzPts val="1400"/>
              <a:buFont typeface="Calibri"/>
              <a:buChar char="●"/>
            </a:pPr>
            <a:r>
              <a:rPr lang="en-US" dirty="0">
                <a:solidFill>
                  <a:srgbClr val="000000"/>
                </a:solidFill>
                <a:ea typeface="Calibri"/>
                <a:cs typeface="Calibri"/>
                <a:sym typeface="Calibri"/>
              </a:rPr>
              <a:t>The second chicane converts the energy modulation into harmonic density modulation.</a:t>
            </a:r>
            <a:endParaRPr lang="en-US" dirty="0">
              <a:ea typeface="Calibri"/>
              <a:cs typeface="Calibri"/>
              <a:sym typeface="Calibri"/>
            </a:endParaRPr>
          </a:p>
        </p:txBody>
      </p:sp>
      <p:pic>
        <p:nvPicPr>
          <p:cNvPr id="11" name="Google Shape;675;p54">
            <a:extLst>
              <a:ext uri="{FF2B5EF4-FFF2-40B4-BE49-F238E27FC236}">
                <a16:creationId xmlns:a16="http://schemas.microsoft.com/office/drawing/2014/main" id="{9275E852-29DE-00EB-7F4D-78D99C3D0688}"/>
              </a:ext>
            </a:extLst>
          </p:cNvPr>
          <p:cNvPicPr preferRelativeResize="0"/>
          <p:nvPr/>
        </p:nvPicPr>
        <p:blipFill rotWithShape="1">
          <a:blip r:embed="rId3">
            <a:alphaModFix/>
          </a:blip>
          <a:srcRect/>
          <a:stretch/>
        </p:blipFill>
        <p:spPr>
          <a:xfrm>
            <a:off x="138049" y="1430439"/>
            <a:ext cx="7830159" cy="3442654"/>
          </a:xfrm>
          <a:prstGeom prst="rect">
            <a:avLst/>
          </a:prstGeom>
          <a:noFill/>
          <a:ln>
            <a:noFill/>
          </a:ln>
        </p:spPr>
      </p:pic>
      <p:grpSp>
        <p:nvGrpSpPr>
          <p:cNvPr id="22" name="Group 21">
            <a:extLst>
              <a:ext uri="{FF2B5EF4-FFF2-40B4-BE49-F238E27FC236}">
                <a16:creationId xmlns:a16="http://schemas.microsoft.com/office/drawing/2014/main" id="{9A2B5246-98EC-FE27-2DA8-B8F4523CFD9E}"/>
              </a:ext>
            </a:extLst>
          </p:cNvPr>
          <p:cNvGrpSpPr/>
          <p:nvPr/>
        </p:nvGrpSpPr>
        <p:grpSpPr>
          <a:xfrm>
            <a:off x="949882" y="2987989"/>
            <a:ext cx="522031" cy="687766"/>
            <a:chOff x="949882" y="2987989"/>
            <a:chExt cx="522031" cy="687766"/>
          </a:xfrm>
        </p:grpSpPr>
        <p:cxnSp>
          <p:nvCxnSpPr>
            <p:cNvPr id="12" name="Google Shape;676;p54">
              <a:extLst>
                <a:ext uri="{FF2B5EF4-FFF2-40B4-BE49-F238E27FC236}">
                  <a16:creationId xmlns:a16="http://schemas.microsoft.com/office/drawing/2014/main" id="{0A68319A-DEB3-C7F7-C048-39601676A383}"/>
                </a:ext>
              </a:extLst>
            </p:cNvPr>
            <p:cNvCxnSpPr/>
            <p:nvPr/>
          </p:nvCxnSpPr>
          <p:spPr>
            <a:xfrm rot="10800000">
              <a:off x="1051369" y="2987989"/>
              <a:ext cx="0" cy="362590"/>
            </a:xfrm>
            <a:prstGeom prst="straightConnector1">
              <a:avLst/>
            </a:prstGeom>
            <a:solidFill>
              <a:srgbClr val="00B8FF"/>
            </a:solidFill>
            <a:ln w="38100" cap="flat" cmpd="sng">
              <a:solidFill>
                <a:srgbClr val="FF0000"/>
              </a:solidFill>
              <a:prstDash val="solid"/>
              <a:round/>
              <a:headEnd type="none" w="sm" len="sm"/>
              <a:tailEnd type="triangle" w="med" len="med"/>
            </a:ln>
          </p:spPr>
        </p:cxnSp>
        <p:sp>
          <p:nvSpPr>
            <p:cNvPr id="13" name="Google Shape;677;p54">
              <a:extLst>
                <a:ext uri="{FF2B5EF4-FFF2-40B4-BE49-F238E27FC236}">
                  <a16:creationId xmlns:a16="http://schemas.microsoft.com/office/drawing/2014/main" id="{3038FFBB-E5E2-A9DB-02F3-A4B309481236}"/>
                </a:ext>
              </a:extLst>
            </p:cNvPr>
            <p:cNvSpPr txBox="1"/>
            <p:nvPr/>
          </p:nvSpPr>
          <p:spPr>
            <a:xfrm>
              <a:off x="949882" y="3263554"/>
              <a:ext cx="522031" cy="412201"/>
            </a:xfrm>
            <a:prstGeom prst="rect">
              <a:avLst/>
            </a:prstGeom>
            <a:noFill/>
            <a:ln>
              <a:noFill/>
            </a:ln>
          </p:spPr>
          <p:txBody>
            <a:bodyPr spcFirstLastPara="1" wrap="square" lIns="85320" tIns="42660" rIns="85320" bIns="42660" anchor="t" anchorCtr="0">
              <a:noAutofit/>
            </a:bodyPr>
            <a:lstStyle/>
            <a:p>
              <a:r>
                <a:rPr lang="en-US" sz="1680" dirty="0">
                  <a:solidFill>
                    <a:srgbClr val="FF0000"/>
                  </a:solidFill>
                  <a:latin typeface="Arial"/>
                  <a:ea typeface="Arial"/>
                  <a:cs typeface="Arial"/>
                  <a:sym typeface="Arial"/>
                </a:rPr>
                <a:t>A</a:t>
              </a:r>
              <a:r>
                <a:rPr lang="en-US" sz="1680" baseline="-25000" dirty="0">
                  <a:solidFill>
                    <a:srgbClr val="FF0000"/>
                  </a:solidFill>
                  <a:latin typeface="Arial"/>
                  <a:ea typeface="Arial"/>
                  <a:cs typeface="Arial"/>
                  <a:sym typeface="Arial"/>
                </a:rPr>
                <a:t>1</a:t>
              </a:r>
              <a:endParaRPr sz="1320" dirty="0"/>
            </a:p>
          </p:txBody>
        </p:sp>
      </p:grpSp>
      <p:grpSp>
        <p:nvGrpSpPr>
          <p:cNvPr id="24" name="Group 23">
            <a:extLst>
              <a:ext uri="{FF2B5EF4-FFF2-40B4-BE49-F238E27FC236}">
                <a16:creationId xmlns:a16="http://schemas.microsoft.com/office/drawing/2014/main" id="{0EE699D4-8B5F-5093-BFDE-CB281F2CE782}"/>
              </a:ext>
            </a:extLst>
          </p:cNvPr>
          <p:cNvGrpSpPr/>
          <p:nvPr/>
        </p:nvGrpSpPr>
        <p:grpSpPr>
          <a:xfrm>
            <a:off x="4630918" y="3460360"/>
            <a:ext cx="622920" cy="619050"/>
            <a:chOff x="4630918" y="3460360"/>
            <a:chExt cx="622920" cy="619050"/>
          </a:xfrm>
        </p:grpSpPr>
        <p:cxnSp>
          <p:nvCxnSpPr>
            <p:cNvPr id="14" name="Google Shape;678;p54">
              <a:extLst>
                <a:ext uri="{FF2B5EF4-FFF2-40B4-BE49-F238E27FC236}">
                  <a16:creationId xmlns:a16="http://schemas.microsoft.com/office/drawing/2014/main" id="{64BE83E3-D710-975F-7199-D74847DA5DBC}"/>
                </a:ext>
              </a:extLst>
            </p:cNvPr>
            <p:cNvCxnSpPr/>
            <p:nvPr/>
          </p:nvCxnSpPr>
          <p:spPr>
            <a:xfrm rot="10800000">
              <a:off x="4630918" y="3460360"/>
              <a:ext cx="599" cy="362923"/>
            </a:xfrm>
            <a:prstGeom prst="straightConnector1">
              <a:avLst/>
            </a:prstGeom>
            <a:solidFill>
              <a:srgbClr val="00B8FF"/>
            </a:solidFill>
            <a:ln w="38100" cap="flat" cmpd="sng">
              <a:solidFill>
                <a:srgbClr val="FF0000"/>
              </a:solidFill>
              <a:prstDash val="solid"/>
              <a:round/>
              <a:headEnd type="none" w="sm" len="sm"/>
              <a:tailEnd type="triangle" w="med" len="med"/>
            </a:ln>
          </p:spPr>
        </p:cxnSp>
        <p:sp>
          <p:nvSpPr>
            <p:cNvPr id="15" name="Google Shape;679;p54">
              <a:extLst>
                <a:ext uri="{FF2B5EF4-FFF2-40B4-BE49-F238E27FC236}">
                  <a16:creationId xmlns:a16="http://schemas.microsoft.com/office/drawing/2014/main" id="{89777C89-274B-8394-8F12-5AEC294FCEA8}"/>
                </a:ext>
              </a:extLst>
            </p:cNvPr>
            <p:cNvSpPr txBox="1"/>
            <p:nvPr/>
          </p:nvSpPr>
          <p:spPr>
            <a:xfrm>
              <a:off x="4732407" y="3460443"/>
              <a:ext cx="521431" cy="618967"/>
            </a:xfrm>
            <a:prstGeom prst="rect">
              <a:avLst/>
            </a:prstGeom>
            <a:noFill/>
            <a:ln>
              <a:noFill/>
            </a:ln>
          </p:spPr>
          <p:txBody>
            <a:bodyPr spcFirstLastPara="1" wrap="square" lIns="85320" tIns="42660" rIns="85320" bIns="42660" anchor="t" anchorCtr="0">
              <a:noAutofit/>
            </a:bodyPr>
            <a:lstStyle/>
            <a:p>
              <a:r>
                <a:rPr lang="en-US" sz="1680" dirty="0">
                  <a:solidFill>
                    <a:srgbClr val="FF0000"/>
                  </a:solidFill>
                  <a:latin typeface="Arial"/>
                  <a:ea typeface="Arial"/>
                  <a:cs typeface="Arial"/>
                  <a:sym typeface="Arial"/>
                </a:rPr>
                <a:t>A</a:t>
              </a:r>
              <a:r>
                <a:rPr lang="en-US" sz="1680" baseline="-25000" dirty="0">
                  <a:solidFill>
                    <a:srgbClr val="FF0000"/>
                  </a:solidFill>
                  <a:latin typeface="Arial"/>
                  <a:ea typeface="Arial"/>
                  <a:cs typeface="Arial"/>
                  <a:sym typeface="Arial"/>
                </a:rPr>
                <a:t>2</a:t>
              </a:r>
              <a:endParaRPr sz="1320" dirty="0"/>
            </a:p>
          </p:txBody>
        </p:sp>
      </p:grpSp>
      <p:grpSp>
        <p:nvGrpSpPr>
          <p:cNvPr id="23" name="Group 22">
            <a:extLst>
              <a:ext uri="{FF2B5EF4-FFF2-40B4-BE49-F238E27FC236}">
                <a16:creationId xmlns:a16="http://schemas.microsoft.com/office/drawing/2014/main" id="{202FA2F1-AC0C-887E-B5C6-8B64D6B260F1}"/>
              </a:ext>
            </a:extLst>
          </p:cNvPr>
          <p:cNvGrpSpPr/>
          <p:nvPr/>
        </p:nvGrpSpPr>
        <p:grpSpPr>
          <a:xfrm>
            <a:off x="2617446" y="2778962"/>
            <a:ext cx="1043910" cy="536493"/>
            <a:chOff x="2617446" y="2778962"/>
            <a:chExt cx="1043910" cy="536493"/>
          </a:xfrm>
        </p:grpSpPr>
        <p:cxnSp>
          <p:nvCxnSpPr>
            <p:cNvPr id="16" name="Google Shape;680;p54">
              <a:extLst>
                <a:ext uri="{FF2B5EF4-FFF2-40B4-BE49-F238E27FC236}">
                  <a16:creationId xmlns:a16="http://schemas.microsoft.com/office/drawing/2014/main" id="{DE17EE28-D455-866D-D5E6-FF00E63934DB}"/>
                </a:ext>
              </a:extLst>
            </p:cNvPr>
            <p:cNvCxnSpPr/>
            <p:nvPr/>
          </p:nvCxnSpPr>
          <p:spPr>
            <a:xfrm>
              <a:off x="2709594" y="3315455"/>
              <a:ext cx="951762" cy="0"/>
            </a:xfrm>
            <a:prstGeom prst="straightConnector1">
              <a:avLst/>
            </a:prstGeom>
            <a:solidFill>
              <a:srgbClr val="00B8FF"/>
            </a:solidFill>
            <a:ln w="38100" cap="flat" cmpd="sng">
              <a:solidFill>
                <a:srgbClr val="FF0000"/>
              </a:solidFill>
              <a:prstDash val="solid"/>
              <a:round/>
              <a:headEnd type="none" w="sm" len="sm"/>
              <a:tailEnd type="triangle" w="med" len="med"/>
            </a:ln>
          </p:spPr>
        </p:cxnSp>
        <p:sp>
          <p:nvSpPr>
            <p:cNvPr id="17" name="Google Shape;681;p54">
              <a:extLst>
                <a:ext uri="{FF2B5EF4-FFF2-40B4-BE49-F238E27FC236}">
                  <a16:creationId xmlns:a16="http://schemas.microsoft.com/office/drawing/2014/main" id="{88FE55A9-E22C-F8A8-DEF1-45588560BF1A}"/>
                </a:ext>
              </a:extLst>
            </p:cNvPr>
            <p:cNvSpPr txBox="1"/>
            <p:nvPr/>
          </p:nvSpPr>
          <p:spPr>
            <a:xfrm>
              <a:off x="2617446" y="2778962"/>
              <a:ext cx="522031" cy="412201"/>
            </a:xfrm>
            <a:prstGeom prst="rect">
              <a:avLst/>
            </a:prstGeom>
            <a:noFill/>
            <a:ln>
              <a:noFill/>
            </a:ln>
          </p:spPr>
          <p:txBody>
            <a:bodyPr spcFirstLastPara="1" wrap="square" lIns="85320" tIns="42660" rIns="85320" bIns="42660" anchor="t" anchorCtr="0">
              <a:noAutofit/>
            </a:bodyPr>
            <a:lstStyle/>
            <a:p>
              <a:r>
                <a:rPr lang="en-US" sz="1680" dirty="0">
                  <a:solidFill>
                    <a:srgbClr val="FF0000"/>
                  </a:solidFill>
                  <a:latin typeface="Arial"/>
                  <a:ea typeface="Arial"/>
                  <a:cs typeface="Arial"/>
                  <a:sym typeface="Arial"/>
                </a:rPr>
                <a:t>B</a:t>
              </a:r>
              <a:r>
                <a:rPr lang="en-US" sz="1680" baseline="-25000" dirty="0">
                  <a:solidFill>
                    <a:srgbClr val="FF0000"/>
                  </a:solidFill>
                  <a:latin typeface="Arial"/>
                  <a:ea typeface="Arial"/>
                  <a:cs typeface="Arial"/>
                  <a:sym typeface="Arial"/>
                </a:rPr>
                <a:t>1</a:t>
              </a:r>
              <a:endParaRPr sz="1320" dirty="0"/>
            </a:p>
          </p:txBody>
        </p:sp>
      </p:grpSp>
      <p:grpSp>
        <p:nvGrpSpPr>
          <p:cNvPr id="25" name="Group 24">
            <a:extLst>
              <a:ext uri="{FF2B5EF4-FFF2-40B4-BE49-F238E27FC236}">
                <a16:creationId xmlns:a16="http://schemas.microsoft.com/office/drawing/2014/main" id="{11014D80-EA2F-B839-1E0C-37109F9A3B03}"/>
              </a:ext>
            </a:extLst>
          </p:cNvPr>
          <p:cNvGrpSpPr/>
          <p:nvPr/>
        </p:nvGrpSpPr>
        <p:grpSpPr>
          <a:xfrm>
            <a:off x="6366390" y="3315455"/>
            <a:ext cx="521431" cy="435004"/>
            <a:chOff x="6366390" y="3315455"/>
            <a:chExt cx="521431" cy="435004"/>
          </a:xfrm>
        </p:grpSpPr>
        <p:cxnSp>
          <p:nvCxnSpPr>
            <p:cNvPr id="18" name="Google Shape;682;p54">
              <a:extLst>
                <a:ext uri="{FF2B5EF4-FFF2-40B4-BE49-F238E27FC236}">
                  <a16:creationId xmlns:a16="http://schemas.microsoft.com/office/drawing/2014/main" id="{E9B38C86-A0C8-B3C0-B25B-AC041C6F1C19}"/>
                </a:ext>
              </a:extLst>
            </p:cNvPr>
            <p:cNvCxnSpPr/>
            <p:nvPr/>
          </p:nvCxnSpPr>
          <p:spPr>
            <a:xfrm>
              <a:off x="6570391" y="3750459"/>
              <a:ext cx="223257" cy="0"/>
            </a:xfrm>
            <a:prstGeom prst="straightConnector1">
              <a:avLst/>
            </a:prstGeom>
            <a:solidFill>
              <a:srgbClr val="00B8FF"/>
            </a:solidFill>
            <a:ln w="38100" cap="flat" cmpd="sng">
              <a:solidFill>
                <a:srgbClr val="FF0000"/>
              </a:solidFill>
              <a:prstDash val="solid"/>
              <a:round/>
              <a:headEnd type="none" w="sm" len="sm"/>
              <a:tailEnd type="triangle" w="med" len="med"/>
            </a:ln>
          </p:spPr>
        </p:cxnSp>
        <p:sp>
          <p:nvSpPr>
            <p:cNvPr id="19" name="Google Shape;683;p54">
              <a:extLst>
                <a:ext uri="{FF2B5EF4-FFF2-40B4-BE49-F238E27FC236}">
                  <a16:creationId xmlns:a16="http://schemas.microsoft.com/office/drawing/2014/main" id="{812F385B-143D-7966-5AFF-C8A04FC8DAFB}"/>
                </a:ext>
              </a:extLst>
            </p:cNvPr>
            <p:cNvSpPr txBox="1"/>
            <p:nvPr/>
          </p:nvSpPr>
          <p:spPr>
            <a:xfrm>
              <a:off x="6366390" y="3315455"/>
              <a:ext cx="521431" cy="412201"/>
            </a:xfrm>
            <a:prstGeom prst="rect">
              <a:avLst/>
            </a:prstGeom>
            <a:noFill/>
            <a:ln>
              <a:noFill/>
            </a:ln>
          </p:spPr>
          <p:txBody>
            <a:bodyPr spcFirstLastPara="1" wrap="square" lIns="85320" tIns="42660" rIns="85320" bIns="42660" anchor="t" anchorCtr="0">
              <a:noAutofit/>
            </a:bodyPr>
            <a:lstStyle/>
            <a:p>
              <a:r>
                <a:rPr lang="en-US" sz="1680">
                  <a:solidFill>
                    <a:srgbClr val="FF0000"/>
                  </a:solidFill>
                  <a:latin typeface="Arial"/>
                  <a:ea typeface="Arial"/>
                  <a:cs typeface="Arial"/>
                  <a:sym typeface="Arial"/>
                </a:rPr>
                <a:t>B</a:t>
              </a:r>
              <a:r>
                <a:rPr lang="en-US" sz="1680" baseline="-25000">
                  <a:solidFill>
                    <a:srgbClr val="FF0000"/>
                  </a:solidFill>
                  <a:latin typeface="Arial"/>
                  <a:ea typeface="Arial"/>
                  <a:cs typeface="Arial"/>
                  <a:sym typeface="Arial"/>
                </a:rPr>
                <a:t>2</a:t>
              </a:r>
              <a:endParaRPr sz="1320"/>
            </a:p>
          </p:txBody>
        </p:sp>
      </p:grpSp>
      <p:pic>
        <p:nvPicPr>
          <p:cNvPr id="6" name="Picture 5" descr="A close-up of a report&#10;&#10;Description automatically generated">
            <a:extLst>
              <a:ext uri="{FF2B5EF4-FFF2-40B4-BE49-F238E27FC236}">
                <a16:creationId xmlns:a16="http://schemas.microsoft.com/office/drawing/2014/main" id="{9C9663C2-8037-9F06-9D27-9DE836A447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9336" y="4536801"/>
            <a:ext cx="4746723" cy="980431"/>
          </a:xfrm>
          <a:prstGeom prst="rect">
            <a:avLst/>
          </a:prstGeom>
          <a:ln>
            <a:solidFill>
              <a:schemeClr val="accent1"/>
            </a:solidFill>
          </a:ln>
        </p:spPr>
      </p:pic>
      <p:pic>
        <p:nvPicPr>
          <p:cNvPr id="21" name="Picture 20" descr="A close-up of a paper&#10;&#10;Description automatically generated">
            <a:extLst>
              <a:ext uri="{FF2B5EF4-FFF2-40B4-BE49-F238E27FC236}">
                <a16:creationId xmlns:a16="http://schemas.microsoft.com/office/drawing/2014/main" id="{A3E13D10-35DA-3D4F-F162-B21FB96921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05762" y="5589240"/>
            <a:ext cx="4962446" cy="979200"/>
          </a:xfrm>
          <a:prstGeom prst="rect">
            <a:avLst/>
          </a:prstGeom>
          <a:ln>
            <a:solidFill>
              <a:schemeClr val="accent1"/>
            </a:solidFill>
          </a:ln>
        </p:spPr>
      </p:pic>
      <p:sp>
        <p:nvSpPr>
          <p:cNvPr id="26" name="TextBox 25">
            <a:extLst>
              <a:ext uri="{FF2B5EF4-FFF2-40B4-BE49-F238E27FC236}">
                <a16:creationId xmlns:a16="http://schemas.microsoft.com/office/drawing/2014/main" id="{4FC50728-3C9C-4735-2E8B-2F893EEE6A3D}"/>
              </a:ext>
            </a:extLst>
          </p:cNvPr>
          <p:cNvSpPr txBox="1"/>
          <p:nvPr/>
        </p:nvSpPr>
        <p:spPr>
          <a:xfrm>
            <a:off x="3378408" y="1393883"/>
            <a:ext cx="4484946" cy="276999"/>
          </a:xfrm>
          <a:prstGeom prst="rect">
            <a:avLst/>
          </a:prstGeom>
          <a:noFill/>
        </p:spPr>
        <p:txBody>
          <a:bodyPr wrap="none" rtlCol="0">
            <a:spAutoFit/>
          </a:bodyPr>
          <a:lstStyle/>
          <a:p>
            <a:r>
              <a:rPr lang="en-DE" sz="1200" dirty="0"/>
              <a:t>Image from P.R.R. et al., Nature Photonics 13, 555-561 (2019)</a:t>
            </a:r>
          </a:p>
        </p:txBody>
      </p:sp>
      <p:pic>
        <p:nvPicPr>
          <p:cNvPr id="32" name="Picture 31" descr="A screenshot of a chat&#10;&#10;Description automatically generated">
            <a:extLst>
              <a:ext uri="{FF2B5EF4-FFF2-40B4-BE49-F238E27FC236}">
                <a16:creationId xmlns:a16="http://schemas.microsoft.com/office/drawing/2014/main" id="{6C4B206A-2CC9-E5E3-A88B-D4F1A3AC002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3122" y="1661076"/>
            <a:ext cx="4680000" cy="1601052"/>
          </a:xfrm>
          <a:prstGeom prst="rect">
            <a:avLst/>
          </a:prstGeom>
          <a:ln w="28575">
            <a:solidFill>
              <a:schemeClr val="accent3"/>
            </a:solidFill>
          </a:ln>
        </p:spPr>
      </p:pic>
      <p:pic>
        <p:nvPicPr>
          <p:cNvPr id="30" name="Picture 29" descr="A screenshot of a website&#10;&#10;Description automatically generated">
            <a:extLst>
              <a:ext uri="{FF2B5EF4-FFF2-40B4-BE49-F238E27FC236}">
                <a16:creationId xmlns:a16="http://schemas.microsoft.com/office/drawing/2014/main" id="{03487EA5-D4FA-A972-374A-F15A3F9E2FD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95104" y="2639348"/>
            <a:ext cx="4680000" cy="1337143"/>
          </a:xfrm>
          <a:prstGeom prst="rect">
            <a:avLst/>
          </a:prstGeom>
          <a:ln w="28575">
            <a:solidFill>
              <a:schemeClr val="accent1">
                <a:lumMod val="50000"/>
              </a:schemeClr>
            </a:solidFill>
          </a:ln>
        </p:spPr>
      </p:pic>
      <p:pic>
        <p:nvPicPr>
          <p:cNvPr id="34" name="Picture 33" descr="A screenshot of a web page&#10;&#10;Description automatically generated">
            <a:extLst>
              <a:ext uri="{FF2B5EF4-FFF2-40B4-BE49-F238E27FC236}">
                <a16:creationId xmlns:a16="http://schemas.microsoft.com/office/drawing/2014/main" id="{F8C82FEB-5633-49E2-D448-C95263C5589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26390" y="3719079"/>
            <a:ext cx="4680000" cy="2014177"/>
          </a:xfrm>
          <a:prstGeom prst="rect">
            <a:avLst/>
          </a:prstGeom>
          <a:ln w="28575">
            <a:solidFill>
              <a:schemeClr val="accent3"/>
            </a:solidFill>
          </a:ln>
        </p:spPr>
      </p:pic>
    </p:spTree>
    <p:extLst>
      <p:ext uri="{BB962C8B-B14F-4D97-AF65-F5344CB8AC3E}">
        <p14:creationId xmlns:p14="http://schemas.microsoft.com/office/powerpoint/2010/main" val="369223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9FF3F-D051-727A-F31F-F8EEC4015B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155607-6E59-19C1-4D17-FC67A8BFE0E8}"/>
              </a:ext>
            </a:extLst>
          </p:cNvPr>
          <p:cNvSpPr>
            <a:spLocks noGrp="1"/>
          </p:cNvSpPr>
          <p:nvPr>
            <p:ph type="ctrTitle"/>
          </p:nvPr>
        </p:nvSpPr>
        <p:spPr/>
        <p:txBody>
          <a:bodyPr anchor="b"/>
          <a:lstStyle/>
          <a:p>
            <a:pPr algn="ctr"/>
            <a:r>
              <a:rPr lang="en-US" dirty="0"/>
              <a:t>FERMI</a:t>
            </a:r>
            <a:endParaRPr lang="en-DE" dirty="0"/>
          </a:p>
        </p:txBody>
      </p:sp>
    </p:spTree>
    <p:extLst>
      <p:ext uri="{BB962C8B-B14F-4D97-AF65-F5344CB8AC3E}">
        <p14:creationId xmlns:p14="http://schemas.microsoft.com/office/powerpoint/2010/main" val="244853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F3AD-A32E-4D96-4B19-7A030BA02501}"/>
              </a:ext>
            </a:extLst>
          </p:cNvPr>
          <p:cNvSpPr>
            <a:spLocks noGrp="1"/>
          </p:cNvSpPr>
          <p:nvPr>
            <p:ph type="title"/>
          </p:nvPr>
        </p:nvSpPr>
        <p:spPr/>
        <p:txBody>
          <a:bodyPr/>
          <a:lstStyle/>
          <a:p>
            <a:r>
              <a:rPr lang="en-DE" dirty="0"/>
              <a:t>FERMI-FEL2</a:t>
            </a:r>
          </a:p>
        </p:txBody>
      </p:sp>
      <p:sp>
        <p:nvSpPr>
          <p:cNvPr id="3" name="Text Placeholder 2">
            <a:extLst>
              <a:ext uri="{FF2B5EF4-FFF2-40B4-BE49-F238E27FC236}">
                <a16:creationId xmlns:a16="http://schemas.microsoft.com/office/drawing/2014/main" id="{FBA68735-B4E3-963F-E1F4-F42EDC9929A0}"/>
              </a:ext>
            </a:extLst>
          </p:cNvPr>
          <p:cNvSpPr>
            <a:spLocks noGrp="1"/>
          </p:cNvSpPr>
          <p:nvPr>
            <p:ph type="body" sz="quarter" idx="13"/>
          </p:nvPr>
        </p:nvSpPr>
        <p:spPr/>
        <p:txBody>
          <a:bodyPr/>
          <a:lstStyle/>
          <a:p>
            <a:r>
              <a:rPr lang="en-DE" dirty="0"/>
              <a:t>TEEHG for the upgrade </a:t>
            </a:r>
            <a:r>
              <a:rPr lang="en-DE"/>
              <a:t>of FERMI</a:t>
            </a:r>
            <a:endParaRPr lang="en-DE" dirty="0"/>
          </a:p>
        </p:txBody>
      </p:sp>
      <p:graphicFrame>
        <p:nvGraphicFramePr>
          <p:cNvPr id="6" name="Content Placeholder 5">
            <a:extLst>
              <a:ext uri="{FF2B5EF4-FFF2-40B4-BE49-F238E27FC236}">
                <a16:creationId xmlns:a16="http://schemas.microsoft.com/office/drawing/2014/main" id="{E2CDA086-6F8B-96DC-F2B1-174A3A807818}"/>
              </a:ext>
            </a:extLst>
          </p:cNvPr>
          <p:cNvGraphicFramePr>
            <a:graphicFrameLocks noGrp="1"/>
          </p:cNvGraphicFramePr>
          <p:nvPr>
            <p:ph idx="1"/>
          </p:nvPr>
        </p:nvGraphicFramePr>
        <p:xfrm>
          <a:off x="407988" y="1326376"/>
          <a:ext cx="4607892" cy="2970168"/>
        </p:xfrm>
        <a:graphic>
          <a:graphicData uri="http://schemas.openxmlformats.org/drawingml/2006/table">
            <a:tbl>
              <a:tblPr firstRow="1" bandRow="1">
                <a:tableStyleId>{5C22544A-7EE6-4342-B048-85BDC9FD1C3A}</a:tableStyleId>
              </a:tblPr>
              <a:tblGrid>
                <a:gridCol w="1871588">
                  <a:extLst>
                    <a:ext uri="{9D8B030D-6E8A-4147-A177-3AD203B41FA5}">
                      <a16:colId xmlns:a16="http://schemas.microsoft.com/office/drawing/2014/main" val="1254667860"/>
                    </a:ext>
                  </a:extLst>
                </a:gridCol>
                <a:gridCol w="2736304">
                  <a:extLst>
                    <a:ext uri="{9D8B030D-6E8A-4147-A177-3AD203B41FA5}">
                      <a16:colId xmlns:a16="http://schemas.microsoft.com/office/drawing/2014/main" val="252424014"/>
                    </a:ext>
                  </a:extLst>
                </a:gridCol>
              </a:tblGrid>
              <a:tr h="371271">
                <a:tc>
                  <a:txBody>
                    <a:bodyPr/>
                    <a:lstStyle/>
                    <a:p>
                      <a:r>
                        <a:rPr lang="en-DE" sz="1800" dirty="0"/>
                        <a:t>Parameter</a:t>
                      </a:r>
                    </a:p>
                  </a:txBody>
                  <a:tcPr/>
                </a:tc>
                <a:tc>
                  <a:txBody>
                    <a:bodyPr/>
                    <a:lstStyle/>
                    <a:p>
                      <a:r>
                        <a:rPr lang="en-DE" sz="1800" dirty="0"/>
                        <a:t>Value</a:t>
                      </a:r>
                    </a:p>
                  </a:txBody>
                  <a:tcPr/>
                </a:tc>
                <a:extLst>
                  <a:ext uri="{0D108BD9-81ED-4DB2-BD59-A6C34878D82A}">
                    <a16:rowId xmlns:a16="http://schemas.microsoft.com/office/drawing/2014/main" val="1921484793"/>
                  </a:ext>
                </a:extLst>
              </a:tr>
              <a:tr h="371271">
                <a:tc>
                  <a:txBody>
                    <a:bodyPr/>
                    <a:lstStyle/>
                    <a:p>
                      <a:r>
                        <a:rPr lang="en-DE" sz="1800" dirty="0"/>
                        <a:t>Energy</a:t>
                      </a:r>
                    </a:p>
                  </a:txBody>
                  <a:tcPr/>
                </a:tc>
                <a:tc>
                  <a:txBody>
                    <a:bodyPr/>
                    <a:lstStyle/>
                    <a:p>
                      <a:r>
                        <a:rPr lang="en-DE" sz="1800" dirty="0"/>
                        <a:t>1.8 GeV</a:t>
                      </a:r>
                    </a:p>
                  </a:txBody>
                  <a:tcPr/>
                </a:tc>
                <a:extLst>
                  <a:ext uri="{0D108BD9-81ED-4DB2-BD59-A6C34878D82A}">
                    <a16:rowId xmlns:a16="http://schemas.microsoft.com/office/drawing/2014/main" val="2489561755"/>
                  </a:ext>
                </a:extLst>
              </a:tr>
              <a:tr h="371271">
                <a:tc>
                  <a:txBody>
                    <a:bodyPr/>
                    <a:lstStyle/>
                    <a:p>
                      <a:r>
                        <a:rPr lang="en-DE" sz="1800" dirty="0"/>
                        <a:t>Energy spread</a:t>
                      </a:r>
                    </a:p>
                  </a:txBody>
                  <a:tcPr/>
                </a:tc>
                <a:tc>
                  <a:txBody>
                    <a:bodyPr/>
                    <a:lstStyle/>
                    <a:p>
                      <a:r>
                        <a:rPr lang="en-DE" sz="1800" dirty="0"/>
                        <a:t>200 keV</a:t>
                      </a:r>
                    </a:p>
                  </a:txBody>
                  <a:tcPr/>
                </a:tc>
                <a:extLst>
                  <a:ext uri="{0D108BD9-81ED-4DB2-BD59-A6C34878D82A}">
                    <a16:rowId xmlns:a16="http://schemas.microsoft.com/office/drawing/2014/main" val="3401131770"/>
                  </a:ext>
                </a:extLst>
              </a:tr>
              <a:tr h="371271">
                <a:tc>
                  <a:txBody>
                    <a:bodyPr/>
                    <a:lstStyle/>
                    <a:p>
                      <a:r>
                        <a:rPr lang="en-DE" sz="1800" dirty="0"/>
                        <a:t>Emittance</a:t>
                      </a:r>
                    </a:p>
                  </a:txBody>
                  <a:tcPr/>
                </a:tc>
                <a:tc>
                  <a:txBody>
                    <a:bodyPr/>
                    <a:lstStyle/>
                    <a:p>
                      <a:r>
                        <a:rPr lang="en-DE" sz="1800" dirty="0"/>
                        <a:t>0.8 mm mrad</a:t>
                      </a:r>
                    </a:p>
                  </a:txBody>
                  <a:tcPr/>
                </a:tc>
                <a:extLst>
                  <a:ext uri="{0D108BD9-81ED-4DB2-BD59-A6C34878D82A}">
                    <a16:rowId xmlns:a16="http://schemas.microsoft.com/office/drawing/2014/main" val="3706577466"/>
                  </a:ext>
                </a:extLst>
              </a:tr>
              <a:tr h="371271">
                <a:tc>
                  <a:txBody>
                    <a:bodyPr/>
                    <a:lstStyle/>
                    <a:p>
                      <a:r>
                        <a:rPr lang="en-DE" sz="1800" dirty="0"/>
                        <a:t>Current</a:t>
                      </a:r>
                    </a:p>
                  </a:txBody>
                  <a:tcPr/>
                </a:tc>
                <a:tc>
                  <a:txBody>
                    <a:bodyPr/>
                    <a:lstStyle/>
                    <a:p>
                      <a:r>
                        <a:rPr lang="en-DE" sz="1800" dirty="0"/>
                        <a:t>1 kA</a:t>
                      </a:r>
                    </a:p>
                  </a:txBody>
                  <a:tcPr/>
                </a:tc>
                <a:extLst>
                  <a:ext uri="{0D108BD9-81ED-4DB2-BD59-A6C34878D82A}">
                    <a16:rowId xmlns:a16="http://schemas.microsoft.com/office/drawing/2014/main" val="593358474"/>
                  </a:ext>
                </a:extLst>
              </a:tr>
              <a:tr h="371271">
                <a:tc>
                  <a:txBody>
                    <a:bodyPr/>
                    <a:lstStyle/>
                    <a:p>
                      <a:r>
                        <a:rPr lang="en-DE" sz="1800" dirty="0"/>
                        <a:t>Average beta</a:t>
                      </a:r>
                    </a:p>
                  </a:txBody>
                  <a:tcPr/>
                </a:tc>
                <a:tc>
                  <a:txBody>
                    <a:bodyPr/>
                    <a:lstStyle/>
                    <a:p>
                      <a:r>
                        <a:rPr lang="en-DE" sz="1800" dirty="0"/>
                        <a:t>10 m</a:t>
                      </a:r>
                    </a:p>
                  </a:txBody>
                  <a:tcPr/>
                </a:tc>
                <a:extLst>
                  <a:ext uri="{0D108BD9-81ED-4DB2-BD59-A6C34878D82A}">
                    <a16:rowId xmlns:a16="http://schemas.microsoft.com/office/drawing/2014/main" val="2495329265"/>
                  </a:ext>
                </a:extLst>
              </a:tr>
              <a:tr h="371271">
                <a:tc>
                  <a:txBody>
                    <a:bodyPr/>
                    <a:lstStyle/>
                    <a:p>
                      <a:r>
                        <a:rPr lang="en-DE" sz="1800" dirty="0"/>
                        <a:t>Radiator</a:t>
                      </a:r>
                    </a:p>
                  </a:txBody>
                  <a:tcPr/>
                </a:tc>
                <a:tc>
                  <a:txBody>
                    <a:bodyPr/>
                    <a:lstStyle/>
                    <a:p>
                      <a:r>
                        <a:rPr lang="en-DE" sz="1800" dirty="0"/>
                        <a:t>6 x 2.4 m (</a:t>
                      </a:r>
                      <a:r>
                        <a:rPr lang="el-GR" sz="1800" dirty="0"/>
                        <a:t>λ</a:t>
                      </a:r>
                      <a:r>
                        <a:rPr lang="en-US" sz="1800" baseline="-25000" dirty="0"/>
                        <a:t>u</a:t>
                      </a:r>
                      <a:r>
                        <a:rPr lang="en-US" sz="1800" dirty="0"/>
                        <a:t>=</a:t>
                      </a:r>
                      <a:r>
                        <a:rPr lang="en-DE" sz="1800" dirty="0"/>
                        <a:t>29 mm)</a:t>
                      </a:r>
                    </a:p>
                  </a:txBody>
                  <a:tcPr/>
                </a:tc>
                <a:extLst>
                  <a:ext uri="{0D108BD9-81ED-4DB2-BD59-A6C34878D82A}">
                    <a16:rowId xmlns:a16="http://schemas.microsoft.com/office/drawing/2014/main" val="2543098902"/>
                  </a:ext>
                </a:extLst>
              </a:tr>
              <a:tr h="371271">
                <a:tc>
                  <a:txBody>
                    <a:bodyPr/>
                    <a:lstStyle/>
                    <a:p>
                      <a:r>
                        <a:rPr lang="en-DE" sz="1800" dirty="0"/>
                        <a:t>Seed </a:t>
                      </a:r>
                      <a:r>
                        <a:rPr lang="el-GR" sz="1800" dirty="0"/>
                        <a:t>λ</a:t>
                      </a:r>
                      <a:endParaRPr lang="en-DE" sz="1800" dirty="0"/>
                    </a:p>
                  </a:txBody>
                  <a:tcPr/>
                </a:tc>
                <a:tc>
                  <a:txBody>
                    <a:bodyPr/>
                    <a:lstStyle/>
                    <a:p>
                      <a:r>
                        <a:rPr lang="en-DE" sz="1800" dirty="0"/>
                        <a:t>266 nm</a:t>
                      </a:r>
                    </a:p>
                  </a:txBody>
                  <a:tcPr/>
                </a:tc>
                <a:extLst>
                  <a:ext uri="{0D108BD9-81ED-4DB2-BD59-A6C34878D82A}">
                    <a16:rowId xmlns:a16="http://schemas.microsoft.com/office/drawing/2014/main" val="4127472746"/>
                  </a:ext>
                </a:extLst>
              </a:tr>
            </a:tbl>
          </a:graphicData>
        </a:graphic>
      </p:graphicFrame>
      <p:sp>
        <p:nvSpPr>
          <p:cNvPr id="5" name="Footer Placeholder 4">
            <a:extLst>
              <a:ext uri="{FF2B5EF4-FFF2-40B4-BE49-F238E27FC236}">
                <a16:creationId xmlns:a16="http://schemas.microsoft.com/office/drawing/2014/main" id="{83CC0F88-924D-F847-87CD-0048DFC826A8}"/>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7" name="Picture 6" descr="A blue cover with a blueprint of a machine&#10;&#10;Description automatically generated">
            <a:extLst>
              <a:ext uri="{FF2B5EF4-FFF2-40B4-BE49-F238E27FC236}">
                <a16:creationId xmlns:a16="http://schemas.microsoft.com/office/drawing/2014/main" id="{4F0DD74D-020A-2A57-48DE-30BE0D9B3A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7988" y="4518606"/>
            <a:ext cx="1355808" cy="1916832"/>
          </a:xfrm>
          <a:prstGeom prst="rect">
            <a:avLst/>
          </a:prstGeom>
        </p:spPr>
      </p:pic>
      <p:sp>
        <p:nvSpPr>
          <p:cNvPr id="8" name="TextBox 7">
            <a:extLst>
              <a:ext uri="{FF2B5EF4-FFF2-40B4-BE49-F238E27FC236}">
                <a16:creationId xmlns:a16="http://schemas.microsoft.com/office/drawing/2014/main" id="{CFCF47C4-856F-DF44-C011-7970C4C89824}"/>
              </a:ext>
            </a:extLst>
          </p:cNvPr>
          <p:cNvSpPr txBox="1"/>
          <p:nvPr/>
        </p:nvSpPr>
        <p:spPr>
          <a:xfrm>
            <a:off x="5015880" y="116632"/>
            <a:ext cx="7119257" cy="1569660"/>
          </a:xfrm>
          <a:prstGeom prst="rect">
            <a:avLst/>
          </a:prstGeom>
          <a:noFill/>
        </p:spPr>
        <p:txBody>
          <a:bodyPr wrap="none" rtlCol="0">
            <a:spAutoFit/>
          </a:bodyPr>
          <a:lstStyle/>
          <a:p>
            <a:r>
              <a:rPr lang="en-DE" sz="1600" dirty="0"/>
              <a:t>TEEHG: </a:t>
            </a:r>
          </a:p>
          <a:p>
            <a:pPr marL="285750" indent="-285750">
              <a:buFont typeface="Arial" panose="020B0604020202020204" pitchFamily="34" charset="0"/>
              <a:buChar char="•"/>
            </a:pPr>
            <a:r>
              <a:rPr lang="en-DE" sz="1600" dirty="0"/>
              <a:t>ECHO-1 at 1.98 nm with a</a:t>
            </a:r>
            <a:r>
              <a:rPr lang="en-DE" sz="1600" baseline="-25000" dirty="0"/>
              <a:t>E1</a:t>
            </a:r>
            <a:r>
              <a:rPr lang="en-DE" sz="1600" dirty="0"/>
              <a:t> = 134 (n = -1, m = 135, </a:t>
            </a:r>
            <a:r>
              <a:rPr lang="el-GR" sz="1600" dirty="0"/>
              <a:t>λ</a:t>
            </a:r>
            <a:r>
              <a:rPr lang="en-US" sz="1600" baseline="-25000" dirty="0"/>
              <a:t>1</a:t>
            </a:r>
            <a:r>
              <a:rPr lang="en-US" sz="1600" dirty="0"/>
              <a:t> =</a:t>
            </a:r>
            <a:r>
              <a:rPr lang="el-GR" sz="1600" dirty="0"/>
              <a:t> λ</a:t>
            </a:r>
            <a:r>
              <a:rPr lang="en-US" sz="1600" baseline="-25000" dirty="0"/>
              <a:t>2</a:t>
            </a:r>
            <a:r>
              <a:rPr lang="en-US" sz="1600" dirty="0"/>
              <a:t> = 266 nm)</a:t>
            </a:r>
          </a:p>
          <a:p>
            <a:pPr marL="285750" indent="-285750">
              <a:buFont typeface="Arial" panose="020B0604020202020204" pitchFamily="34" charset="0"/>
              <a:buChar char="•"/>
            </a:pPr>
            <a:r>
              <a:rPr lang="en-US" sz="1600" dirty="0"/>
              <a:t>ECHO-2 at 2 nm </a:t>
            </a:r>
            <a:r>
              <a:rPr lang="en-DE" sz="1600" dirty="0"/>
              <a:t>with a</a:t>
            </a:r>
            <a:r>
              <a:rPr lang="en-DE" sz="1600" baseline="-25000" dirty="0"/>
              <a:t>E2</a:t>
            </a:r>
            <a:r>
              <a:rPr lang="en-DE" sz="1600" dirty="0"/>
              <a:t> = 133 (n = -1, m = 1, </a:t>
            </a:r>
            <a:r>
              <a:rPr lang="el-GR" sz="1600" dirty="0"/>
              <a:t>λ</a:t>
            </a:r>
            <a:r>
              <a:rPr lang="en-US" sz="1600" baseline="-25000" dirty="0"/>
              <a:t>1</a:t>
            </a:r>
            <a:r>
              <a:rPr lang="en-US" sz="1600" dirty="0"/>
              <a:t> =</a:t>
            </a:r>
            <a:r>
              <a:rPr lang="el-GR" sz="1600" dirty="0"/>
              <a:t> </a:t>
            </a:r>
            <a:r>
              <a:rPr lang="en-US" sz="1600" dirty="0"/>
              <a:t>266 nm, </a:t>
            </a:r>
            <a:r>
              <a:rPr lang="el-GR" sz="1600" dirty="0"/>
              <a:t>λ</a:t>
            </a:r>
            <a:r>
              <a:rPr lang="en-US" sz="1600" baseline="-25000" dirty="0"/>
              <a:t>2</a:t>
            </a:r>
            <a:r>
              <a:rPr lang="en-US" sz="1600" dirty="0"/>
              <a:t> = 1.98 nm)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Optimum for A</a:t>
            </a:r>
            <a:r>
              <a:rPr lang="en-US" sz="1600" baseline="-25000" dirty="0"/>
              <a:t>3</a:t>
            </a:r>
            <a:r>
              <a:rPr lang="en-US" sz="1600" dirty="0"/>
              <a:t> = 0.093 with bunching ~28%</a:t>
            </a:r>
          </a:p>
          <a:p>
            <a:pPr marL="285750" indent="-285750">
              <a:buFont typeface="Arial" panose="020B0604020202020204" pitchFamily="34" charset="0"/>
              <a:buChar char="•"/>
            </a:pPr>
            <a:r>
              <a:rPr lang="en-US" sz="1600" dirty="0"/>
              <a:t>Preliminary Genesis1.3 simulations with mock-up lattice</a:t>
            </a:r>
          </a:p>
        </p:txBody>
      </p:sp>
      <p:pic>
        <p:nvPicPr>
          <p:cNvPr id="12" name="Picture 11">
            <a:extLst>
              <a:ext uri="{FF2B5EF4-FFF2-40B4-BE49-F238E27FC236}">
                <a16:creationId xmlns:a16="http://schemas.microsoft.com/office/drawing/2014/main" id="{C66D5608-FD70-EC1A-84E6-76C1C26B5D8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355418" y="4441902"/>
            <a:ext cx="3368024" cy="2159999"/>
          </a:xfrm>
          <a:prstGeom prst="rect">
            <a:avLst/>
          </a:prstGeom>
        </p:spPr>
      </p:pic>
      <p:pic>
        <p:nvPicPr>
          <p:cNvPr id="18" name="Picture 17" descr="A graph of a graph with green and blue lines&#10;&#10;Description automatically generated">
            <a:extLst>
              <a:ext uri="{FF2B5EF4-FFF2-40B4-BE49-F238E27FC236}">
                <a16:creationId xmlns:a16="http://schemas.microsoft.com/office/drawing/2014/main" id="{8BBFBC60-E44A-DD01-10E4-E5685A4F65F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97662" y="1772816"/>
            <a:ext cx="3660174" cy="2016000"/>
          </a:xfrm>
          <a:prstGeom prst="rect">
            <a:avLst/>
          </a:prstGeom>
        </p:spPr>
      </p:pic>
      <p:grpSp>
        <p:nvGrpSpPr>
          <p:cNvPr id="4" name="Group 3">
            <a:extLst>
              <a:ext uri="{FF2B5EF4-FFF2-40B4-BE49-F238E27FC236}">
                <a16:creationId xmlns:a16="http://schemas.microsoft.com/office/drawing/2014/main" id="{912D5E80-418D-F71C-2211-437FBBA2A01C}"/>
              </a:ext>
            </a:extLst>
          </p:cNvPr>
          <p:cNvGrpSpPr/>
          <p:nvPr/>
        </p:nvGrpSpPr>
        <p:grpSpPr>
          <a:xfrm>
            <a:off x="6481592" y="3789040"/>
            <a:ext cx="4799272" cy="3060000"/>
            <a:chOff x="6481592" y="3753376"/>
            <a:chExt cx="4799272" cy="3060000"/>
          </a:xfrm>
        </p:grpSpPr>
        <p:pic>
          <p:nvPicPr>
            <p:cNvPr id="14" name="Picture 13">
              <a:extLst>
                <a:ext uri="{FF2B5EF4-FFF2-40B4-BE49-F238E27FC236}">
                  <a16:creationId xmlns:a16="http://schemas.microsoft.com/office/drawing/2014/main" id="{14EFFE93-A9C0-F01F-2536-EDA54A2C57B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481592" y="3753376"/>
              <a:ext cx="4799272" cy="3060000"/>
            </a:xfrm>
            <a:prstGeom prst="rect">
              <a:avLst/>
            </a:prstGeom>
          </p:spPr>
        </p:pic>
        <p:sp>
          <p:nvSpPr>
            <p:cNvPr id="19" name="TextBox 18">
              <a:extLst>
                <a:ext uri="{FF2B5EF4-FFF2-40B4-BE49-F238E27FC236}">
                  <a16:creationId xmlns:a16="http://schemas.microsoft.com/office/drawing/2014/main" id="{94412892-E6E5-DDC1-2945-0EC7E7474017}"/>
                </a:ext>
              </a:extLst>
            </p:cNvPr>
            <p:cNvSpPr txBox="1"/>
            <p:nvPr/>
          </p:nvSpPr>
          <p:spPr>
            <a:xfrm>
              <a:off x="9732042" y="5958994"/>
              <a:ext cx="1548822" cy="307777"/>
            </a:xfrm>
            <a:prstGeom prst="rect">
              <a:avLst/>
            </a:prstGeom>
            <a:noFill/>
          </p:spPr>
          <p:txBody>
            <a:bodyPr wrap="none" rtlCol="0">
              <a:spAutoFit/>
            </a:bodyPr>
            <a:lstStyle/>
            <a:p>
              <a:r>
                <a:rPr lang="en-DE" sz="1400" dirty="0"/>
                <a:t>*with cubic taper </a:t>
              </a:r>
            </a:p>
          </p:txBody>
        </p:sp>
      </p:grpSp>
      <p:pic>
        <p:nvPicPr>
          <p:cNvPr id="17" name="Picture 16" descr="A graph with green crosses&#10;&#10;Description automatically generated">
            <a:extLst>
              <a:ext uri="{FF2B5EF4-FFF2-40B4-BE49-F238E27FC236}">
                <a16:creationId xmlns:a16="http://schemas.microsoft.com/office/drawing/2014/main" id="{C4D321DB-6382-6EEE-7933-0A29DAD694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2119" y="1789607"/>
            <a:ext cx="2411686" cy="1980000"/>
          </a:xfrm>
          <a:prstGeom prst="rect">
            <a:avLst/>
          </a:prstGeom>
        </p:spPr>
      </p:pic>
    </p:spTree>
    <p:extLst>
      <p:ext uri="{BB962C8B-B14F-4D97-AF65-F5344CB8AC3E}">
        <p14:creationId xmlns:p14="http://schemas.microsoft.com/office/powerpoint/2010/main" val="15964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0165E-1EEB-E8E8-672B-5F2870054C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C3048B-BD98-10D0-7CDE-3DEC4CE0D8C7}"/>
              </a:ext>
            </a:extLst>
          </p:cNvPr>
          <p:cNvSpPr>
            <a:spLocks noGrp="1"/>
          </p:cNvSpPr>
          <p:nvPr>
            <p:ph type="ctrTitle"/>
          </p:nvPr>
        </p:nvSpPr>
        <p:spPr/>
        <p:txBody>
          <a:bodyPr anchor="b"/>
          <a:lstStyle/>
          <a:p>
            <a:pPr algn="ctr"/>
            <a:r>
              <a:rPr lang="en-US" dirty="0"/>
              <a:t>Small signals</a:t>
            </a:r>
            <a:endParaRPr lang="en-DE" dirty="0"/>
          </a:p>
        </p:txBody>
      </p:sp>
    </p:spTree>
    <p:extLst>
      <p:ext uri="{BB962C8B-B14F-4D97-AF65-F5344CB8AC3E}">
        <p14:creationId xmlns:p14="http://schemas.microsoft.com/office/powerpoint/2010/main" val="3524439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7D4C-481E-0B3F-EDD6-B177D10287EA}"/>
              </a:ext>
            </a:extLst>
          </p:cNvPr>
          <p:cNvSpPr>
            <a:spLocks noGrp="1"/>
          </p:cNvSpPr>
          <p:nvPr>
            <p:ph type="title"/>
          </p:nvPr>
        </p:nvSpPr>
        <p:spPr/>
        <p:txBody>
          <a:bodyPr/>
          <a:lstStyle/>
          <a:p>
            <a:r>
              <a:rPr lang="en-DE" dirty="0"/>
              <a:t>HHG for seeding</a:t>
            </a:r>
          </a:p>
        </p:txBody>
      </p:sp>
      <p:sp>
        <p:nvSpPr>
          <p:cNvPr id="3" name="Text Placeholder 2">
            <a:extLst>
              <a:ext uri="{FF2B5EF4-FFF2-40B4-BE49-F238E27FC236}">
                <a16:creationId xmlns:a16="http://schemas.microsoft.com/office/drawing/2014/main" id="{5191E5B7-84A5-C329-EE1D-30031EE71042}"/>
              </a:ext>
            </a:extLst>
          </p:cNvPr>
          <p:cNvSpPr>
            <a:spLocks noGrp="1"/>
          </p:cNvSpPr>
          <p:nvPr>
            <p:ph type="body" sz="quarter" idx="13"/>
          </p:nvPr>
        </p:nvSpPr>
        <p:spPr/>
        <p:txBody>
          <a:bodyPr/>
          <a:lstStyle/>
          <a:p>
            <a:r>
              <a:rPr lang="en-DE" dirty="0"/>
              <a:t>Direct amplification and CHG with HHG</a:t>
            </a:r>
          </a:p>
        </p:txBody>
      </p:sp>
      <p:sp>
        <p:nvSpPr>
          <p:cNvPr id="5" name="Footer Placeholder 4">
            <a:extLst>
              <a:ext uri="{FF2B5EF4-FFF2-40B4-BE49-F238E27FC236}">
                <a16:creationId xmlns:a16="http://schemas.microsoft.com/office/drawing/2014/main" id="{58F4CCEB-D605-DD51-276E-2FE20FBB2B0F}"/>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11" name="Picture 10" descr="A diagram of a graph showing different colors&#10;&#10;Description automatically generated with medium confidence">
            <a:extLst>
              <a:ext uri="{FF2B5EF4-FFF2-40B4-BE49-F238E27FC236}">
                <a16:creationId xmlns:a16="http://schemas.microsoft.com/office/drawing/2014/main" id="{E699D00D-C7BD-7F54-F9A6-31B50C97E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176" y="90359"/>
            <a:ext cx="2592288" cy="3629203"/>
          </a:xfrm>
          <a:prstGeom prst="rect">
            <a:avLst/>
          </a:prstGeom>
        </p:spPr>
      </p:pic>
      <p:pic>
        <p:nvPicPr>
          <p:cNvPr id="13" name="Picture 12" descr="A screenshot of a news article&#10;&#10;Description automatically generated">
            <a:extLst>
              <a:ext uri="{FF2B5EF4-FFF2-40B4-BE49-F238E27FC236}">
                <a16:creationId xmlns:a16="http://schemas.microsoft.com/office/drawing/2014/main" id="{7119B61B-A0E4-9A27-9560-4C1983FCA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16" y="1378507"/>
            <a:ext cx="5543922" cy="1911697"/>
          </a:xfrm>
          <a:prstGeom prst="rect">
            <a:avLst/>
          </a:prstGeom>
          <a:ln w="28575">
            <a:solidFill>
              <a:schemeClr val="accent2">
                <a:lumMod val="60000"/>
                <a:lumOff val="40000"/>
              </a:schemeClr>
            </a:solidFill>
          </a:ln>
        </p:spPr>
      </p:pic>
      <p:pic>
        <p:nvPicPr>
          <p:cNvPr id="79" name="Picture 78">
            <a:extLst>
              <a:ext uri="{FF2B5EF4-FFF2-40B4-BE49-F238E27FC236}">
                <a16:creationId xmlns:a16="http://schemas.microsoft.com/office/drawing/2014/main" id="{EBB9A890-1F5F-C181-6583-F04766A56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83" y="3709782"/>
            <a:ext cx="5907542" cy="2520000"/>
          </a:xfrm>
          <a:prstGeom prst="rect">
            <a:avLst/>
          </a:prstGeom>
          <a:ln w="28575">
            <a:solidFill>
              <a:srgbClr val="92D050"/>
            </a:solidFill>
          </a:ln>
        </p:spPr>
      </p:pic>
      <p:pic>
        <p:nvPicPr>
          <p:cNvPr id="81" name="Picture 80" descr="A graph of a graph showing the different types of hghg&#10;&#10;Description automatically generated with medium confidence">
            <a:extLst>
              <a:ext uri="{FF2B5EF4-FFF2-40B4-BE49-F238E27FC236}">
                <a16:creationId xmlns:a16="http://schemas.microsoft.com/office/drawing/2014/main" id="{454992B7-88C4-CE85-711C-316497E03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128" y="4132826"/>
            <a:ext cx="3642575" cy="2209178"/>
          </a:xfrm>
          <a:prstGeom prst="rect">
            <a:avLst/>
          </a:prstGeom>
        </p:spPr>
      </p:pic>
    </p:spTree>
    <p:extLst>
      <p:ext uri="{BB962C8B-B14F-4D97-AF65-F5344CB8AC3E}">
        <p14:creationId xmlns:p14="http://schemas.microsoft.com/office/powerpoint/2010/main" val="2055898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7D4C-481E-0B3F-EDD6-B177D10287EA}"/>
              </a:ext>
            </a:extLst>
          </p:cNvPr>
          <p:cNvSpPr>
            <a:spLocks noGrp="1"/>
          </p:cNvSpPr>
          <p:nvPr>
            <p:ph type="title"/>
          </p:nvPr>
        </p:nvSpPr>
        <p:spPr/>
        <p:txBody>
          <a:bodyPr/>
          <a:lstStyle/>
          <a:p>
            <a:r>
              <a:rPr lang="en-DE" dirty="0"/>
              <a:t>Amplification of small signals</a:t>
            </a:r>
          </a:p>
        </p:txBody>
      </p:sp>
      <p:sp>
        <p:nvSpPr>
          <p:cNvPr id="3" name="Text Placeholder 2">
            <a:extLst>
              <a:ext uri="{FF2B5EF4-FFF2-40B4-BE49-F238E27FC236}">
                <a16:creationId xmlns:a16="http://schemas.microsoft.com/office/drawing/2014/main" id="{5191E5B7-84A5-C329-EE1D-30031EE71042}"/>
              </a:ext>
            </a:extLst>
          </p:cNvPr>
          <p:cNvSpPr>
            <a:spLocks noGrp="1"/>
          </p:cNvSpPr>
          <p:nvPr>
            <p:ph type="body" sz="quarter" idx="13"/>
          </p:nvPr>
        </p:nvSpPr>
        <p:spPr/>
        <p:txBody>
          <a:bodyPr/>
          <a:lstStyle/>
          <a:p>
            <a:r>
              <a:rPr lang="en-DE" dirty="0"/>
              <a:t>HHG as seed for EEHG</a:t>
            </a:r>
          </a:p>
        </p:txBody>
      </p:sp>
      <p:sp>
        <p:nvSpPr>
          <p:cNvPr id="5" name="Footer Placeholder 4">
            <a:extLst>
              <a:ext uri="{FF2B5EF4-FFF2-40B4-BE49-F238E27FC236}">
                <a16:creationId xmlns:a16="http://schemas.microsoft.com/office/drawing/2014/main" id="{58F4CCEB-D605-DD51-276E-2FE20FBB2B0F}"/>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9" name="Picture 8" descr="A screenshot of a review letter&#10;&#10;Description automatically generated">
            <a:extLst>
              <a:ext uri="{FF2B5EF4-FFF2-40B4-BE49-F238E27FC236}">
                <a16:creationId xmlns:a16="http://schemas.microsoft.com/office/drawing/2014/main" id="{F236F335-481A-9BAC-9A0D-9844142E2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848" y="3356992"/>
            <a:ext cx="4817078" cy="1764000"/>
          </a:xfrm>
          <a:prstGeom prst="rect">
            <a:avLst/>
          </a:prstGeom>
          <a:ln w="28575">
            <a:solidFill>
              <a:schemeClr val="accent3">
                <a:lumMod val="60000"/>
                <a:lumOff val="40000"/>
              </a:schemeClr>
            </a:solidFill>
          </a:ln>
        </p:spPr>
      </p:pic>
      <p:sp>
        <p:nvSpPr>
          <p:cNvPr id="4" name="TextBox 3">
            <a:extLst>
              <a:ext uri="{FF2B5EF4-FFF2-40B4-BE49-F238E27FC236}">
                <a16:creationId xmlns:a16="http://schemas.microsoft.com/office/drawing/2014/main" id="{77A4B4FB-3C3B-DDEC-7F56-08CF60666C7A}"/>
              </a:ext>
            </a:extLst>
          </p:cNvPr>
          <p:cNvSpPr txBox="1"/>
          <p:nvPr/>
        </p:nvSpPr>
        <p:spPr>
          <a:xfrm>
            <a:off x="1343472" y="1188041"/>
            <a:ext cx="1164101" cy="584775"/>
          </a:xfrm>
          <a:prstGeom prst="rect">
            <a:avLst/>
          </a:prstGeom>
          <a:noFill/>
        </p:spPr>
        <p:txBody>
          <a:bodyPr wrap="none" rtlCol="0">
            <a:spAutoFit/>
          </a:bodyPr>
          <a:lstStyle/>
          <a:p>
            <a:pPr algn="ctr"/>
            <a:r>
              <a:rPr lang="en-DE" sz="1600" dirty="0"/>
              <a:t>Seed laser</a:t>
            </a:r>
          </a:p>
          <a:p>
            <a:pPr algn="ctr"/>
            <a:r>
              <a:rPr lang="en-DE" sz="1600" dirty="0"/>
              <a:t>A</a:t>
            </a:r>
            <a:r>
              <a:rPr lang="en-DE" sz="1600" baseline="-25000" dirty="0"/>
              <a:t>1</a:t>
            </a:r>
            <a:r>
              <a:rPr lang="en-DE" sz="1600" dirty="0"/>
              <a:t> = 3</a:t>
            </a:r>
          </a:p>
        </p:txBody>
      </p:sp>
      <p:sp>
        <p:nvSpPr>
          <p:cNvPr id="6" name="TextBox 5">
            <a:extLst>
              <a:ext uri="{FF2B5EF4-FFF2-40B4-BE49-F238E27FC236}">
                <a16:creationId xmlns:a16="http://schemas.microsoft.com/office/drawing/2014/main" id="{C21C2A75-E280-7678-95BE-1DB598A25241}"/>
              </a:ext>
            </a:extLst>
          </p:cNvPr>
          <p:cNvSpPr txBox="1"/>
          <p:nvPr/>
        </p:nvSpPr>
        <p:spPr>
          <a:xfrm>
            <a:off x="2722688" y="1188041"/>
            <a:ext cx="1313180" cy="584775"/>
          </a:xfrm>
          <a:prstGeom prst="rect">
            <a:avLst/>
          </a:prstGeom>
          <a:noFill/>
        </p:spPr>
        <p:txBody>
          <a:bodyPr wrap="none" rtlCol="0">
            <a:spAutoFit/>
          </a:bodyPr>
          <a:lstStyle/>
          <a:p>
            <a:pPr algn="ctr"/>
            <a:r>
              <a:rPr lang="en-DE" sz="1600" dirty="0"/>
              <a:t>HHG source</a:t>
            </a:r>
          </a:p>
          <a:p>
            <a:pPr algn="ctr"/>
            <a:r>
              <a:rPr lang="en-DE" sz="1600" dirty="0"/>
              <a:t>A</a:t>
            </a:r>
            <a:r>
              <a:rPr lang="en-DE" sz="1600" baseline="-25000" dirty="0"/>
              <a:t>2</a:t>
            </a:r>
            <a:r>
              <a:rPr lang="en-DE" sz="1600" dirty="0"/>
              <a:t> ~ 0.1</a:t>
            </a:r>
          </a:p>
        </p:txBody>
      </p:sp>
      <p:pic>
        <p:nvPicPr>
          <p:cNvPr id="10" name="Picture 9" descr="A blue and red lines&#10;&#10;Description automatically generated with medium confidence">
            <a:extLst>
              <a:ext uri="{FF2B5EF4-FFF2-40B4-BE49-F238E27FC236}">
                <a16:creationId xmlns:a16="http://schemas.microsoft.com/office/drawing/2014/main" id="{A89A30E9-2FE3-2C18-2328-1810ADED7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488" y="1585484"/>
            <a:ext cx="9625779" cy="1224000"/>
          </a:xfrm>
          <a:prstGeom prst="rect">
            <a:avLst/>
          </a:prstGeom>
        </p:spPr>
      </p:pic>
      <p:grpSp>
        <p:nvGrpSpPr>
          <p:cNvPr id="80" name="Group 79">
            <a:extLst>
              <a:ext uri="{FF2B5EF4-FFF2-40B4-BE49-F238E27FC236}">
                <a16:creationId xmlns:a16="http://schemas.microsoft.com/office/drawing/2014/main" id="{9B24CE1C-39EF-06C1-AB3F-DC8279323E93}"/>
              </a:ext>
            </a:extLst>
          </p:cNvPr>
          <p:cNvGrpSpPr/>
          <p:nvPr/>
        </p:nvGrpSpPr>
        <p:grpSpPr>
          <a:xfrm>
            <a:off x="711756" y="2708920"/>
            <a:ext cx="3440028" cy="3769404"/>
            <a:chOff x="711756" y="2708920"/>
            <a:chExt cx="3440028" cy="3769404"/>
          </a:xfrm>
        </p:grpSpPr>
        <p:pic>
          <p:nvPicPr>
            <p:cNvPr id="78" name="Picture 77">
              <a:extLst>
                <a:ext uri="{FF2B5EF4-FFF2-40B4-BE49-F238E27FC236}">
                  <a16:creationId xmlns:a16="http://schemas.microsoft.com/office/drawing/2014/main" id="{7E9534B6-48A1-1407-C43A-4549874385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1756" y="3038296"/>
              <a:ext cx="3440028" cy="3440028"/>
            </a:xfrm>
            <a:prstGeom prst="rect">
              <a:avLst/>
            </a:prstGeom>
          </p:spPr>
        </p:pic>
        <p:sp>
          <p:nvSpPr>
            <p:cNvPr id="79" name="TextBox 78">
              <a:extLst>
                <a:ext uri="{FF2B5EF4-FFF2-40B4-BE49-F238E27FC236}">
                  <a16:creationId xmlns:a16="http://schemas.microsoft.com/office/drawing/2014/main" id="{9095AD08-F6B1-E99D-693D-116AEBDC6412}"/>
                </a:ext>
              </a:extLst>
            </p:cNvPr>
            <p:cNvSpPr txBox="1"/>
            <p:nvPr/>
          </p:nvSpPr>
          <p:spPr>
            <a:xfrm>
              <a:off x="1608468" y="2708920"/>
              <a:ext cx="1646605" cy="369332"/>
            </a:xfrm>
            <a:prstGeom prst="rect">
              <a:avLst/>
            </a:prstGeom>
            <a:noFill/>
          </p:spPr>
          <p:txBody>
            <a:bodyPr wrap="none" rtlCol="0">
              <a:spAutoFit/>
            </a:bodyPr>
            <a:lstStyle/>
            <a:p>
              <a:r>
                <a:rPr lang="en-DE" dirty="0"/>
                <a:t>(n = -1, m = 1)</a:t>
              </a:r>
            </a:p>
          </p:txBody>
        </p:sp>
      </p:grpSp>
      <p:pic>
        <p:nvPicPr>
          <p:cNvPr id="7" name="Picture 6" descr="A close-up of a document&#10;&#10;Description automatically generated">
            <a:extLst>
              <a:ext uri="{FF2B5EF4-FFF2-40B4-BE49-F238E27FC236}">
                <a16:creationId xmlns:a16="http://schemas.microsoft.com/office/drawing/2014/main" id="{46187735-8B25-5B45-B5A0-5B74524720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132" y="4629646"/>
            <a:ext cx="5181751" cy="1764000"/>
          </a:xfrm>
          <a:prstGeom prst="rect">
            <a:avLst/>
          </a:prstGeom>
          <a:ln w="28575">
            <a:solidFill>
              <a:schemeClr val="accent3">
                <a:lumMod val="60000"/>
                <a:lumOff val="40000"/>
              </a:schemeClr>
            </a:solidFill>
          </a:ln>
        </p:spPr>
      </p:pic>
      <p:sp>
        <p:nvSpPr>
          <p:cNvPr id="84" name="TextBox 83">
            <a:extLst>
              <a:ext uri="{FF2B5EF4-FFF2-40B4-BE49-F238E27FC236}">
                <a16:creationId xmlns:a16="http://schemas.microsoft.com/office/drawing/2014/main" id="{E8B7EEEA-6D97-DAEE-9541-745C4A22C253}"/>
              </a:ext>
            </a:extLst>
          </p:cNvPr>
          <p:cNvSpPr txBox="1"/>
          <p:nvPr/>
        </p:nvSpPr>
        <p:spPr>
          <a:xfrm>
            <a:off x="3512471" y="1035103"/>
            <a:ext cx="3623916" cy="646331"/>
          </a:xfrm>
          <a:prstGeom prst="rect">
            <a:avLst/>
          </a:prstGeom>
          <a:noFill/>
        </p:spPr>
        <p:txBody>
          <a:bodyPr wrap="square">
            <a:spAutoFit/>
          </a:bodyPr>
          <a:lstStyle/>
          <a:p>
            <a:pPr marL="742950" lvl="1" indent="-285750">
              <a:buFont typeface="Arial" panose="020B0604020202020204" pitchFamily="34" charset="0"/>
              <a:buChar char="•"/>
            </a:pPr>
            <a:r>
              <a:rPr lang="en-GB" sz="1800" dirty="0"/>
              <a:t>Few 10</a:t>
            </a:r>
            <a:r>
              <a:rPr lang="en-GB" sz="1800" baseline="30000" dirty="0"/>
              <a:t>4</a:t>
            </a:r>
            <a:r>
              <a:rPr lang="en-GB" sz="1800" dirty="0"/>
              <a:t> W peak power*</a:t>
            </a:r>
          </a:p>
          <a:p>
            <a:pPr marL="742950" lvl="1" indent="-285750">
              <a:buFont typeface="Arial" panose="020B0604020202020204" pitchFamily="34" charset="0"/>
              <a:buChar char="•"/>
            </a:pPr>
            <a:r>
              <a:rPr lang="en-GB" sz="1800" dirty="0"/>
              <a:t>~</a:t>
            </a:r>
            <a:r>
              <a:rPr lang="en-GB" sz="1800" dirty="0" err="1"/>
              <a:t>nJ</a:t>
            </a:r>
            <a:r>
              <a:rPr lang="en-GB" sz="1800" dirty="0"/>
              <a:t> pulse energy</a:t>
            </a:r>
          </a:p>
        </p:txBody>
      </p:sp>
      <p:sp>
        <p:nvSpPr>
          <p:cNvPr id="85" name="TextBox 84">
            <a:extLst>
              <a:ext uri="{FF2B5EF4-FFF2-40B4-BE49-F238E27FC236}">
                <a16:creationId xmlns:a16="http://schemas.microsoft.com/office/drawing/2014/main" id="{18B918A6-E043-8C0B-71A5-DD65A90D37B5}"/>
              </a:ext>
            </a:extLst>
          </p:cNvPr>
          <p:cNvSpPr txBox="1"/>
          <p:nvPr/>
        </p:nvSpPr>
        <p:spPr>
          <a:xfrm>
            <a:off x="5203767" y="6470353"/>
            <a:ext cx="1784463" cy="307777"/>
          </a:xfrm>
          <a:prstGeom prst="rect">
            <a:avLst/>
          </a:prstGeom>
          <a:noFill/>
        </p:spPr>
        <p:txBody>
          <a:bodyPr wrap="none" rtlCol="0">
            <a:spAutoFit/>
          </a:bodyPr>
          <a:lstStyle/>
          <a:p>
            <a:r>
              <a:rPr lang="en-DE" sz="1400" dirty="0"/>
              <a:t>*For our parameters</a:t>
            </a:r>
          </a:p>
        </p:txBody>
      </p:sp>
      <p:sp>
        <p:nvSpPr>
          <p:cNvPr id="87" name="TextBox 86">
            <a:extLst>
              <a:ext uri="{FF2B5EF4-FFF2-40B4-BE49-F238E27FC236}">
                <a16:creationId xmlns:a16="http://schemas.microsoft.com/office/drawing/2014/main" id="{7B8E9C25-431D-2759-B446-6B621F7517F4}"/>
              </a:ext>
            </a:extLst>
          </p:cNvPr>
          <p:cNvSpPr txBox="1"/>
          <p:nvPr/>
        </p:nvSpPr>
        <p:spPr>
          <a:xfrm>
            <a:off x="5789965" y="2638653"/>
            <a:ext cx="5323302" cy="646331"/>
          </a:xfrm>
          <a:prstGeom prst="rect">
            <a:avLst/>
          </a:prstGeom>
          <a:noFill/>
        </p:spPr>
        <p:txBody>
          <a:bodyPr wrap="square" rtlCol="0">
            <a:spAutoFit/>
          </a:bodyPr>
          <a:lstStyle/>
          <a:p>
            <a:pPr algn="ctr"/>
            <a:r>
              <a:rPr lang="en-DE" dirty="0"/>
              <a:t>An alternative to self-modulation, with the reduced sensitivity to e-beam parameters of EEHG </a:t>
            </a:r>
          </a:p>
        </p:txBody>
      </p:sp>
    </p:spTree>
    <p:extLst>
      <p:ext uri="{BB962C8B-B14F-4D97-AF65-F5344CB8AC3E}">
        <p14:creationId xmlns:p14="http://schemas.microsoft.com/office/powerpoint/2010/main" val="98369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4" grpId="0"/>
      <p:bldP spid="85" grpId="0"/>
      <p:bldP spid="8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E69E2-2E20-983F-B348-6CB36E269F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91FBB7-CE04-A7D0-D45B-FD29603601C9}"/>
              </a:ext>
            </a:extLst>
          </p:cNvPr>
          <p:cNvSpPr>
            <a:spLocks noGrp="1"/>
          </p:cNvSpPr>
          <p:nvPr>
            <p:ph type="ctrTitle"/>
          </p:nvPr>
        </p:nvSpPr>
        <p:spPr/>
        <p:txBody>
          <a:bodyPr anchor="b"/>
          <a:lstStyle/>
          <a:p>
            <a:pPr algn="ctr"/>
            <a:r>
              <a:rPr lang="en-US" dirty="0"/>
              <a:t>Older stuff</a:t>
            </a:r>
            <a:endParaRPr lang="en-DE" dirty="0"/>
          </a:p>
        </p:txBody>
      </p:sp>
    </p:spTree>
    <p:extLst>
      <p:ext uri="{BB962C8B-B14F-4D97-AF65-F5344CB8AC3E}">
        <p14:creationId xmlns:p14="http://schemas.microsoft.com/office/powerpoint/2010/main" val="2142108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1A437F-4CD5-2928-B042-4FFF4824B035}"/>
              </a:ext>
            </a:extLst>
          </p:cNvPr>
          <p:cNvPicPr>
            <a:picLocks noChangeAspect="1"/>
          </p:cNvPicPr>
          <p:nvPr/>
        </p:nvPicPr>
        <p:blipFill>
          <a:blip r:embed="rId3"/>
          <a:stretch>
            <a:fillRect/>
          </a:stretch>
        </p:blipFill>
        <p:spPr>
          <a:xfrm>
            <a:off x="644250" y="1772816"/>
            <a:ext cx="10996366" cy="3780000"/>
          </a:xfrm>
          <a:prstGeom prst="rect">
            <a:avLst/>
          </a:prstGeom>
        </p:spPr>
      </p:pic>
      <p:sp>
        <p:nvSpPr>
          <p:cNvPr id="2" name="Title 1">
            <a:extLst>
              <a:ext uri="{FF2B5EF4-FFF2-40B4-BE49-F238E27FC236}">
                <a16:creationId xmlns:a16="http://schemas.microsoft.com/office/drawing/2014/main" id="{A81A80EB-01CF-2A8E-0D0A-583AB973CF02}"/>
              </a:ext>
            </a:extLst>
          </p:cNvPr>
          <p:cNvSpPr>
            <a:spLocks noGrp="1"/>
          </p:cNvSpPr>
          <p:nvPr>
            <p:ph type="title"/>
          </p:nvPr>
        </p:nvSpPr>
        <p:spPr/>
        <p:txBody>
          <a:bodyPr/>
          <a:lstStyle/>
          <a:p>
            <a:r>
              <a:rPr lang="en-DE" dirty="0"/>
              <a:t>Two cascaded ECHO stages</a:t>
            </a:r>
          </a:p>
        </p:txBody>
      </p:sp>
      <p:sp>
        <p:nvSpPr>
          <p:cNvPr id="3" name="Text Placeholder 2">
            <a:extLst>
              <a:ext uri="{FF2B5EF4-FFF2-40B4-BE49-F238E27FC236}">
                <a16:creationId xmlns:a16="http://schemas.microsoft.com/office/drawing/2014/main" id="{93889D23-AD54-8706-6A63-37E1DC7E694F}"/>
              </a:ext>
            </a:extLst>
          </p:cNvPr>
          <p:cNvSpPr>
            <a:spLocks noGrp="1"/>
          </p:cNvSpPr>
          <p:nvPr>
            <p:ph type="body" sz="quarter" idx="13"/>
          </p:nvPr>
        </p:nvSpPr>
        <p:spPr/>
        <p:txBody>
          <a:bodyPr/>
          <a:lstStyle/>
          <a:p>
            <a:r>
              <a:rPr lang="en-DE" dirty="0"/>
              <a:t>Performance comparison </a:t>
            </a:r>
          </a:p>
          <a:p>
            <a:r>
              <a:rPr lang="en-DE" dirty="0"/>
              <a:t>Genesis1.3v4 </a:t>
            </a:r>
            <a:r>
              <a:rPr lang="en-DE" u="sng" dirty="0"/>
              <a:t>time-dependent</a:t>
            </a:r>
          </a:p>
          <a:p>
            <a:r>
              <a:rPr lang="en-DE" dirty="0"/>
              <a:t>(</a:t>
            </a:r>
            <a:r>
              <a:rPr lang="el-GR" dirty="0"/>
              <a:t>λ</a:t>
            </a:r>
            <a:r>
              <a:rPr lang="en-GB" baseline="-25000" dirty="0"/>
              <a:t>FEL</a:t>
            </a:r>
            <a:r>
              <a:rPr lang="en-GB" dirty="0"/>
              <a:t> = 4 nm)</a:t>
            </a:r>
            <a:endParaRPr lang="en-DE" dirty="0"/>
          </a:p>
        </p:txBody>
      </p:sp>
      <p:sp>
        <p:nvSpPr>
          <p:cNvPr id="5" name="Footer Placeholder 4">
            <a:extLst>
              <a:ext uri="{FF2B5EF4-FFF2-40B4-BE49-F238E27FC236}">
                <a16:creationId xmlns:a16="http://schemas.microsoft.com/office/drawing/2014/main" id="{C1C4B531-D4B7-277B-12D4-566B43EC2751}"/>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270" name="Picture 269">
            <a:extLst>
              <a:ext uri="{FF2B5EF4-FFF2-40B4-BE49-F238E27FC236}">
                <a16:creationId xmlns:a16="http://schemas.microsoft.com/office/drawing/2014/main" id="{50645F4C-9ABF-02F8-F3FB-26B366EA8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009" y="834942"/>
            <a:ext cx="7772400" cy="951722"/>
          </a:xfrm>
          <a:prstGeom prst="rect">
            <a:avLst/>
          </a:prstGeom>
        </p:spPr>
      </p:pic>
      <p:sp>
        <p:nvSpPr>
          <p:cNvPr id="268" name="TextBox 267">
            <a:extLst>
              <a:ext uri="{FF2B5EF4-FFF2-40B4-BE49-F238E27FC236}">
                <a16:creationId xmlns:a16="http://schemas.microsoft.com/office/drawing/2014/main" id="{ADB7833A-F975-7826-0A0A-7E6F52C56FB5}"/>
              </a:ext>
            </a:extLst>
          </p:cNvPr>
          <p:cNvSpPr txBox="1"/>
          <p:nvPr/>
        </p:nvSpPr>
        <p:spPr>
          <a:xfrm>
            <a:off x="407368" y="5506199"/>
            <a:ext cx="2569999" cy="646331"/>
          </a:xfrm>
          <a:prstGeom prst="rect">
            <a:avLst/>
          </a:prstGeom>
          <a:noFill/>
        </p:spPr>
        <p:txBody>
          <a:bodyPr wrap="none" rtlCol="0">
            <a:spAutoFit/>
          </a:bodyPr>
          <a:lstStyle/>
          <a:p>
            <a:r>
              <a:rPr lang="en-DE" dirty="0"/>
              <a:t>Taper is critical</a:t>
            </a:r>
          </a:p>
          <a:p>
            <a:r>
              <a:rPr lang="en-DE" dirty="0"/>
              <a:t>For now, only quadratic</a:t>
            </a:r>
          </a:p>
        </p:txBody>
      </p:sp>
      <p:sp>
        <p:nvSpPr>
          <p:cNvPr id="7" name="Right Arrow 6">
            <a:extLst>
              <a:ext uri="{FF2B5EF4-FFF2-40B4-BE49-F238E27FC236}">
                <a16:creationId xmlns:a16="http://schemas.microsoft.com/office/drawing/2014/main" id="{8B2B4A96-AD7A-5F0C-5E3B-9EE28B617AC7}"/>
              </a:ext>
            </a:extLst>
          </p:cNvPr>
          <p:cNvSpPr/>
          <p:nvPr/>
        </p:nvSpPr>
        <p:spPr>
          <a:xfrm>
            <a:off x="3091798" y="5685830"/>
            <a:ext cx="1087247" cy="287069"/>
          </a:xfrm>
          <a:prstGeom prst="rightArrow">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11" name="Right Arrow 10">
            <a:extLst>
              <a:ext uri="{FF2B5EF4-FFF2-40B4-BE49-F238E27FC236}">
                <a16:creationId xmlns:a16="http://schemas.microsoft.com/office/drawing/2014/main" id="{2728EB37-5F85-BC74-25CC-DCF595767C52}"/>
              </a:ext>
            </a:extLst>
          </p:cNvPr>
          <p:cNvSpPr/>
          <p:nvPr/>
        </p:nvSpPr>
        <p:spPr>
          <a:xfrm>
            <a:off x="7707930" y="5685830"/>
            <a:ext cx="1087247" cy="287069"/>
          </a:xfrm>
          <a:prstGeom prst="rightArrow">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12" name="TextBox 11">
            <a:extLst>
              <a:ext uri="{FF2B5EF4-FFF2-40B4-BE49-F238E27FC236}">
                <a16:creationId xmlns:a16="http://schemas.microsoft.com/office/drawing/2014/main" id="{7DBE5BE9-712A-EF4A-E171-2F8F19F1D16B}"/>
              </a:ext>
            </a:extLst>
          </p:cNvPr>
          <p:cNvSpPr txBox="1"/>
          <p:nvPr/>
        </p:nvSpPr>
        <p:spPr>
          <a:xfrm>
            <a:off x="8909608" y="5522959"/>
            <a:ext cx="2874404" cy="646331"/>
          </a:xfrm>
          <a:prstGeom prst="rect">
            <a:avLst/>
          </a:prstGeom>
          <a:noFill/>
        </p:spPr>
        <p:txBody>
          <a:bodyPr wrap="square" rtlCol="0">
            <a:spAutoFit/>
          </a:bodyPr>
          <a:lstStyle/>
          <a:p>
            <a:r>
              <a:rPr lang="en-DE" dirty="0"/>
              <a:t>Next steps: </a:t>
            </a:r>
          </a:p>
          <a:p>
            <a:r>
              <a:rPr lang="en-DE" dirty="0"/>
              <a:t>detailed taper optimization</a:t>
            </a:r>
          </a:p>
        </p:txBody>
      </p:sp>
      <p:grpSp>
        <p:nvGrpSpPr>
          <p:cNvPr id="17" name="Group 16">
            <a:extLst>
              <a:ext uri="{FF2B5EF4-FFF2-40B4-BE49-F238E27FC236}">
                <a16:creationId xmlns:a16="http://schemas.microsoft.com/office/drawing/2014/main" id="{5EBEBA88-1671-BD63-A4F7-15A4EB244946}"/>
              </a:ext>
            </a:extLst>
          </p:cNvPr>
          <p:cNvGrpSpPr/>
          <p:nvPr/>
        </p:nvGrpSpPr>
        <p:grpSpPr>
          <a:xfrm>
            <a:off x="3791744" y="5157192"/>
            <a:ext cx="3801755" cy="1272337"/>
            <a:chOff x="3791744" y="5157192"/>
            <a:chExt cx="3801755" cy="1272337"/>
          </a:xfrm>
        </p:grpSpPr>
        <p:sp>
          <p:nvSpPr>
            <p:cNvPr id="16" name="Rectangle 15">
              <a:extLst>
                <a:ext uri="{FF2B5EF4-FFF2-40B4-BE49-F238E27FC236}">
                  <a16:creationId xmlns:a16="http://schemas.microsoft.com/office/drawing/2014/main" id="{FDCA2AA4-E799-BE70-1F51-0B41D0431D89}"/>
                </a:ext>
              </a:extLst>
            </p:cNvPr>
            <p:cNvSpPr/>
            <p:nvPr/>
          </p:nvSpPr>
          <p:spPr>
            <a:xfrm>
              <a:off x="3791744" y="5157192"/>
              <a:ext cx="1512168" cy="36800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9" name="TextBox 8">
              <a:extLst>
                <a:ext uri="{FF2B5EF4-FFF2-40B4-BE49-F238E27FC236}">
                  <a16:creationId xmlns:a16="http://schemas.microsoft.com/office/drawing/2014/main" id="{73B4C585-F12C-7639-4C50-31DB323E8649}"/>
                </a:ext>
              </a:extLst>
            </p:cNvPr>
            <p:cNvSpPr txBox="1"/>
            <p:nvPr/>
          </p:nvSpPr>
          <p:spPr>
            <a:xfrm>
              <a:off x="4293476" y="5229200"/>
              <a:ext cx="3300023" cy="1200329"/>
            </a:xfrm>
            <a:prstGeom prst="rect">
              <a:avLst/>
            </a:prstGeom>
            <a:solidFill>
              <a:schemeClr val="bg1"/>
            </a:solidFill>
          </p:spPr>
          <p:txBody>
            <a:bodyPr wrap="square" rtlCol="0">
              <a:spAutoFit/>
            </a:bodyPr>
            <a:lstStyle/>
            <a:p>
              <a:r>
                <a:rPr lang="en-DE" dirty="0"/>
                <a:t>Conditions for high extraction efficiency could be satisfied</a:t>
              </a:r>
            </a:p>
            <a:p>
              <a:pPr marL="285750" indent="-285750">
                <a:buFont typeface="Arial" panose="020B0604020202020204" pitchFamily="34" charset="0"/>
                <a:buChar char="•"/>
              </a:pPr>
              <a:r>
                <a:rPr lang="en-DE" dirty="0"/>
                <a:t>very high bunching</a:t>
              </a:r>
            </a:p>
            <a:p>
              <a:pPr marL="285750" indent="-285750">
                <a:buFont typeface="Arial" panose="020B0604020202020204" pitchFamily="34" charset="0"/>
                <a:buChar char="•"/>
              </a:pPr>
              <a:r>
                <a:rPr lang="en-DE" dirty="0"/>
                <a:t>(possibly) high seed</a:t>
              </a:r>
            </a:p>
          </p:txBody>
        </p:sp>
      </p:grpSp>
      <p:pic>
        <p:nvPicPr>
          <p:cNvPr id="19" name="Picture 18" descr="A black text on a white background&#10;&#10;Description automatically generated">
            <a:extLst>
              <a:ext uri="{FF2B5EF4-FFF2-40B4-BE49-F238E27FC236}">
                <a16:creationId xmlns:a16="http://schemas.microsoft.com/office/drawing/2014/main" id="{011CD78D-9A09-CAB4-66A6-379DC95CC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3641" y="3590679"/>
            <a:ext cx="6164719" cy="1562886"/>
          </a:xfrm>
          <a:prstGeom prst="rect">
            <a:avLst/>
          </a:prstGeom>
          <a:ln w="28575">
            <a:solidFill>
              <a:srgbClr val="D35656"/>
            </a:solidFill>
          </a:ln>
        </p:spPr>
      </p:pic>
      <p:pic>
        <p:nvPicPr>
          <p:cNvPr id="21" name="Picture 20" descr="A close-up of a document&#10;&#10;Description automatically generated">
            <a:extLst>
              <a:ext uri="{FF2B5EF4-FFF2-40B4-BE49-F238E27FC236}">
                <a16:creationId xmlns:a16="http://schemas.microsoft.com/office/drawing/2014/main" id="{273A9F05-AB34-888B-741E-DDFBD6B577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8322" y="1876114"/>
            <a:ext cx="7875357" cy="1552886"/>
          </a:xfrm>
          <a:prstGeom prst="rect">
            <a:avLst/>
          </a:prstGeom>
          <a:ln w="28575">
            <a:solidFill>
              <a:srgbClr val="FF7F0E"/>
            </a:solidFill>
          </a:ln>
        </p:spPr>
      </p:pic>
    </p:spTree>
    <p:extLst>
      <p:ext uri="{BB962C8B-B14F-4D97-AF65-F5344CB8AC3E}">
        <p14:creationId xmlns:p14="http://schemas.microsoft.com/office/powerpoint/2010/main" val="191642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250"/>
                            </p:stCondLst>
                            <p:childTnLst>
                              <p:par>
                                <p:cTn id="16" presetID="1"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19FD4F-6E1B-A5C5-4BB6-D6F406EDEC24}"/>
              </a:ext>
            </a:extLst>
          </p:cNvPr>
          <p:cNvSpPr>
            <a:spLocks noGrp="1"/>
          </p:cNvSpPr>
          <p:nvPr>
            <p:ph type="title"/>
          </p:nvPr>
        </p:nvSpPr>
        <p:spPr/>
        <p:txBody>
          <a:bodyPr/>
          <a:lstStyle/>
          <a:p>
            <a:r>
              <a:rPr lang="en-DE" dirty="0"/>
              <a:t>Foreword</a:t>
            </a:r>
          </a:p>
        </p:txBody>
      </p:sp>
      <p:sp>
        <p:nvSpPr>
          <p:cNvPr id="2" name="Footer Placeholder 1">
            <a:extLst>
              <a:ext uri="{FF2B5EF4-FFF2-40B4-BE49-F238E27FC236}">
                <a16:creationId xmlns:a16="http://schemas.microsoft.com/office/drawing/2014/main" id="{F02398BE-D657-2DE5-9916-7FFED7214754}"/>
              </a:ext>
            </a:extLst>
          </p:cNvPr>
          <p:cNvSpPr>
            <a:spLocks noGrp="1"/>
          </p:cNvSpPr>
          <p:nvPr>
            <p:ph type="ftr" sz="quarter" idx="11"/>
          </p:nvPr>
        </p:nvSpPr>
        <p:spPr/>
        <p:txBody>
          <a:bodyPr/>
          <a:lstStyle/>
          <a:p>
            <a:r>
              <a:rPr lang="en-US" noProof="0"/>
              <a:t>| FoE Topical Workshop 2025 | Eugenio Ferrari | 25.09.2025</a:t>
            </a:r>
            <a:endParaRPr lang="en-US" noProof="0" dirty="0"/>
          </a:p>
        </p:txBody>
      </p:sp>
      <p:sp>
        <p:nvSpPr>
          <p:cNvPr id="3" name="TextBox 2">
            <a:extLst>
              <a:ext uri="{FF2B5EF4-FFF2-40B4-BE49-F238E27FC236}">
                <a16:creationId xmlns:a16="http://schemas.microsoft.com/office/drawing/2014/main" id="{800D2DF1-79E1-1DF3-E720-9E6758661271}"/>
              </a:ext>
            </a:extLst>
          </p:cNvPr>
          <p:cNvSpPr txBox="1"/>
          <p:nvPr/>
        </p:nvSpPr>
        <p:spPr>
          <a:xfrm>
            <a:off x="2690189" y="1628800"/>
            <a:ext cx="6811622" cy="2800767"/>
          </a:xfrm>
          <a:prstGeom prst="rect">
            <a:avLst/>
          </a:prstGeom>
          <a:noFill/>
        </p:spPr>
        <p:txBody>
          <a:bodyPr wrap="square" rtlCol="0">
            <a:spAutoFit/>
          </a:bodyPr>
          <a:lstStyle/>
          <a:p>
            <a:r>
              <a:rPr lang="en-DE" sz="2200" i="1" dirty="0"/>
              <a:t>Once upon a time…</a:t>
            </a:r>
          </a:p>
          <a:p>
            <a:endParaRPr lang="en-DE" sz="2200" i="1" dirty="0"/>
          </a:p>
          <a:p>
            <a:r>
              <a:rPr lang="en-DE" sz="2200" i="1" dirty="0"/>
              <a:t>there was an FEL facility going through an upgrade for realizing seeding at high repetition rates.</a:t>
            </a:r>
          </a:p>
          <a:p>
            <a:r>
              <a:rPr lang="en-DE" sz="2200" i="1" dirty="0"/>
              <a:t>A dangerous dragon called “Budget Constraints” threatened to filibuster the project.</a:t>
            </a:r>
          </a:p>
          <a:p>
            <a:endParaRPr lang="en-DE" sz="2200" i="1" dirty="0"/>
          </a:p>
          <a:p>
            <a:r>
              <a:rPr lang="en-DE" sz="2200" i="1" dirty="0"/>
              <a:t>And this is how the story begins…</a:t>
            </a:r>
          </a:p>
        </p:txBody>
      </p:sp>
    </p:spTree>
    <p:extLst>
      <p:ext uri="{BB962C8B-B14F-4D97-AF65-F5344CB8AC3E}">
        <p14:creationId xmlns:p14="http://schemas.microsoft.com/office/powerpoint/2010/main" val="3317454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26A48-A7A4-C1C8-ED18-9181ADFBC5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AB45FE-5069-48ED-2875-E6CDCD5D3886}"/>
              </a:ext>
            </a:extLst>
          </p:cNvPr>
          <p:cNvSpPr>
            <a:spLocks noGrp="1"/>
          </p:cNvSpPr>
          <p:nvPr>
            <p:ph type="title"/>
          </p:nvPr>
        </p:nvSpPr>
        <p:spPr/>
        <p:txBody>
          <a:bodyPr/>
          <a:lstStyle/>
          <a:p>
            <a:r>
              <a:rPr lang="en-US" dirty="0"/>
              <a:t>Seeding FLASH1</a:t>
            </a:r>
          </a:p>
        </p:txBody>
      </p:sp>
      <p:sp>
        <p:nvSpPr>
          <p:cNvPr id="5" name="Text Placeholder 4">
            <a:extLst>
              <a:ext uri="{FF2B5EF4-FFF2-40B4-BE49-F238E27FC236}">
                <a16:creationId xmlns:a16="http://schemas.microsoft.com/office/drawing/2014/main" id="{EF430543-616B-20C2-A19A-40CEFEE373B2}"/>
              </a:ext>
            </a:extLst>
          </p:cNvPr>
          <p:cNvSpPr>
            <a:spLocks noGrp="1"/>
          </p:cNvSpPr>
          <p:nvPr>
            <p:ph type="body" sz="quarter" idx="13"/>
          </p:nvPr>
        </p:nvSpPr>
        <p:spPr/>
        <p:txBody>
          <a:bodyPr/>
          <a:lstStyle/>
          <a:p>
            <a:r>
              <a:rPr lang="en-US" dirty="0"/>
              <a:t>Modifications to FLASH facility for external seeding</a:t>
            </a:r>
          </a:p>
          <a:p>
            <a:r>
              <a:rPr lang="en-US" dirty="0"/>
              <a:t> </a:t>
            </a:r>
          </a:p>
          <a:p>
            <a:endParaRPr lang="en-US" dirty="0"/>
          </a:p>
        </p:txBody>
      </p:sp>
      <p:sp>
        <p:nvSpPr>
          <p:cNvPr id="31" name="Footer Placeholder 2">
            <a:extLst>
              <a:ext uri="{FF2B5EF4-FFF2-40B4-BE49-F238E27FC236}">
                <a16:creationId xmlns:a16="http://schemas.microsoft.com/office/drawing/2014/main" id="{5374C523-208A-4380-261A-408A477FB9A8}"/>
              </a:ext>
            </a:extLst>
          </p:cNvPr>
          <p:cNvSpPr>
            <a:spLocks noGrp="1"/>
          </p:cNvSpPr>
          <p:nvPr>
            <p:ph type="ftr" sz="quarter" idx="11"/>
          </p:nvPr>
        </p:nvSpPr>
        <p:spPr>
          <a:xfrm>
            <a:off x="827583" y="6580800"/>
            <a:ext cx="9948937" cy="186841"/>
          </a:xfrm>
        </p:spPr>
        <p:txBody>
          <a:bodyPr/>
          <a:lstStyle/>
          <a:p>
            <a:r>
              <a:rPr lang="en-US"/>
              <a:t>| FoE Topical Workshop 2025 | Eugenio Ferrari | 25.09.2025</a:t>
            </a:r>
            <a:endParaRPr lang="en-US" dirty="0"/>
          </a:p>
        </p:txBody>
      </p:sp>
      <p:pic>
        <p:nvPicPr>
          <p:cNvPr id="61" name="Picture 60">
            <a:extLst>
              <a:ext uri="{FF2B5EF4-FFF2-40B4-BE49-F238E27FC236}">
                <a16:creationId xmlns:a16="http://schemas.microsoft.com/office/drawing/2014/main" id="{FD0E9F41-9358-9601-4DE7-8249C8D09264}"/>
              </a:ext>
            </a:extLst>
          </p:cNvPr>
          <p:cNvPicPr>
            <a:picLocks noChangeAspect="1"/>
          </p:cNvPicPr>
          <p:nvPr/>
        </p:nvPicPr>
        <p:blipFill>
          <a:blip r:embed="rId3"/>
          <a:stretch>
            <a:fillRect/>
          </a:stretch>
        </p:blipFill>
        <p:spPr>
          <a:xfrm>
            <a:off x="6681487" y="3020"/>
            <a:ext cx="4562099" cy="1279922"/>
          </a:xfrm>
          <a:prstGeom prst="rect">
            <a:avLst/>
          </a:prstGeom>
        </p:spPr>
      </p:pic>
      <p:grpSp>
        <p:nvGrpSpPr>
          <p:cNvPr id="23" name="Group 22">
            <a:extLst>
              <a:ext uri="{FF2B5EF4-FFF2-40B4-BE49-F238E27FC236}">
                <a16:creationId xmlns:a16="http://schemas.microsoft.com/office/drawing/2014/main" id="{58645E6A-095C-02EE-5C34-608713EB0C3F}"/>
              </a:ext>
            </a:extLst>
          </p:cNvPr>
          <p:cNvGrpSpPr/>
          <p:nvPr/>
        </p:nvGrpSpPr>
        <p:grpSpPr>
          <a:xfrm>
            <a:off x="263352" y="1130097"/>
            <a:ext cx="11970561" cy="2658943"/>
            <a:chOff x="263352" y="3789040"/>
            <a:chExt cx="11970561" cy="2658943"/>
          </a:xfrm>
        </p:grpSpPr>
        <p:sp>
          <p:nvSpPr>
            <p:cNvPr id="19" name="Line 67">
              <a:extLst>
                <a:ext uri="{FF2B5EF4-FFF2-40B4-BE49-F238E27FC236}">
                  <a16:creationId xmlns:a16="http://schemas.microsoft.com/office/drawing/2014/main" id="{90705312-13A5-AB3E-543A-EB3E62443B70}"/>
                </a:ext>
              </a:extLst>
            </p:cNvPr>
            <p:cNvSpPr>
              <a:spLocks noChangeShapeType="1"/>
            </p:cNvSpPr>
            <p:nvPr/>
          </p:nvSpPr>
          <p:spPr bwMode="auto">
            <a:xfrm flipV="1">
              <a:off x="10165633" y="4642199"/>
              <a:ext cx="838313"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grpSp>
          <p:nvGrpSpPr>
            <p:cNvPr id="47" name="Group 46">
              <a:extLst>
                <a:ext uri="{FF2B5EF4-FFF2-40B4-BE49-F238E27FC236}">
                  <a16:creationId xmlns:a16="http://schemas.microsoft.com/office/drawing/2014/main" id="{40AFE52D-C8D8-8027-87C3-84013FE43F1E}"/>
                </a:ext>
              </a:extLst>
            </p:cNvPr>
            <p:cNvGrpSpPr/>
            <p:nvPr/>
          </p:nvGrpSpPr>
          <p:grpSpPr>
            <a:xfrm>
              <a:off x="10866560" y="5217684"/>
              <a:ext cx="1108296" cy="627052"/>
              <a:chOff x="8039260" y="2112997"/>
              <a:chExt cx="831222" cy="470289"/>
            </a:xfrm>
          </p:grpSpPr>
          <p:grpSp>
            <p:nvGrpSpPr>
              <p:cNvPr id="444" name="Group 443">
                <a:extLst>
                  <a:ext uri="{FF2B5EF4-FFF2-40B4-BE49-F238E27FC236}">
                    <a16:creationId xmlns:a16="http://schemas.microsoft.com/office/drawing/2014/main" id="{BE816F18-204B-7B0E-1C98-44911C4A2C71}"/>
                  </a:ext>
                </a:extLst>
              </p:cNvPr>
              <p:cNvGrpSpPr/>
              <p:nvPr/>
            </p:nvGrpSpPr>
            <p:grpSpPr>
              <a:xfrm rot="387912">
                <a:off x="8039260" y="2112997"/>
                <a:ext cx="831222" cy="470289"/>
                <a:chOff x="8139043" y="2803629"/>
                <a:chExt cx="831222" cy="627052"/>
              </a:xfrm>
            </p:grpSpPr>
            <p:sp>
              <p:nvSpPr>
                <p:cNvPr id="450" name="Rectangle 449">
                  <a:extLst>
                    <a:ext uri="{FF2B5EF4-FFF2-40B4-BE49-F238E27FC236}">
                      <a16:creationId xmlns:a16="http://schemas.microsoft.com/office/drawing/2014/main" id="{5125BB2A-A16E-46AC-60CA-AE80A4193BE3}"/>
                    </a:ext>
                  </a:extLst>
                </p:cNvPr>
                <p:cNvSpPr/>
                <p:nvPr/>
              </p:nvSpPr>
              <p:spPr bwMode="auto">
                <a:xfrm>
                  <a:off x="8139044" y="2803629"/>
                  <a:ext cx="831221" cy="581332"/>
                </a:xfrm>
                <a:prstGeom prst="rect">
                  <a:avLst/>
                </a:prstGeom>
                <a:solidFill>
                  <a:srgbClr val="CCECFF"/>
                </a:solidFill>
                <a:ln w="9525" algn="ctr">
                  <a:solidFill>
                    <a:srgbClr val="000000"/>
                  </a:solidFill>
                  <a:miter lim="800000"/>
                  <a:headEnd/>
                  <a:tailEnd/>
                </a:ln>
              </p:spPr>
              <p:txBody>
                <a:bodyPr rot="10800000" wrap="none" anchor="ctr"/>
                <a:lstStyle/>
                <a:p>
                  <a:pPr defTabSz="483323" eaLnBrk="0" fontAlgn="base" hangingPunct="0">
                    <a:spcBef>
                      <a:spcPct val="20000"/>
                    </a:spcBef>
                    <a:spcAft>
                      <a:spcPct val="0"/>
                    </a:spcAft>
                  </a:pPr>
                  <a:endParaRPr lang="en-US" sz="2667">
                    <a:solidFill>
                      <a:srgbClr val="000000"/>
                    </a:solidFill>
                    <a:latin typeface="Arial" panose="020B0604020202020204" pitchFamily="34" charset="0"/>
                    <a:ea typeface="ＭＳ Ｐゴシック" pitchFamily="112" charset="-128"/>
                  </a:endParaRPr>
                </a:p>
              </p:txBody>
            </p:sp>
            <p:sp>
              <p:nvSpPr>
                <p:cNvPr id="451" name="Rectangle 450">
                  <a:extLst>
                    <a:ext uri="{FF2B5EF4-FFF2-40B4-BE49-F238E27FC236}">
                      <a16:creationId xmlns:a16="http://schemas.microsoft.com/office/drawing/2014/main" id="{814F60D9-2262-9016-DDF0-83144949D22D}"/>
                    </a:ext>
                  </a:extLst>
                </p:cNvPr>
                <p:cNvSpPr/>
                <p:nvPr/>
              </p:nvSpPr>
              <p:spPr bwMode="auto">
                <a:xfrm>
                  <a:off x="8139043" y="3284984"/>
                  <a:ext cx="524686" cy="99977"/>
                </a:xfrm>
                <a:prstGeom prst="rect">
                  <a:avLst/>
                </a:prstGeom>
                <a:solidFill>
                  <a:srgbClr val="808080"/>
                </a:solidFill>
                <a:ln w="9525" algn="ctr">
                  <a:solidFill>
                    <a:srgbClr val="000000"/>
                  </a:solidFill>
                  <a:miter lim="800000"/>
                  <a:headEnd/>
                  <a:tailEnd/>
                </a:ln>
              </p:spPr>
              <p:txBody>
                <a:bodyPr wrap="none" anchor="ctr"/>
                <a:lstStyle/>
                <a:p>
                  <a:pPr defTabSz="483323" eaLnBrk="0" fontAlgn="base" hangingPunct="0">
                    <a:spcBef>
                      <a:spcPct val="20000"/>
                    </a:spcBef>
                    <a:spcAft>
                      <a:spcPct val="0"/>
                    </a:spcAft>
                  </a:pPr>
                  <a:endParaRPr lang="en-US" sz="2667">
                    <a:solidFill>
                      <a:srgbClr val="000000"/>
                    </a:solidFill>
                    <a:latin typeface="Arial" panose="020B0604020202020204" pitchFamily="34" charset="0"/>
                    <a:ea typeface="ＭＳ Ｐゴシック" pitchFamily="112" charset="-128"/>
                  </a:endParaRPr>
                </a:p>
              </p:txBody>
            </p:sp>
            <p:sp>
              <p:nvSpPr>
                <p:cNvPr id="452" name="Rectangle 451">
                  <a:extLst>
                    <a:ext uri="{FF2B5EF4-FFF2-40B4-BE49-F238E27FC236}">
                      <a16:creationId xmlns:a16="http://schemas.microsoft.com/office/drawing/2014/main" id="{62ADBA00-F19D-772C-A677-EE525C98BDC9}"/>
                    </a:ext>
                  </a:extLst>
                </p:cNvPr>
                <p:cNvSpPr/>
                <p:nvPr/>
              </p:nvSpPr>
              <p:spPr bwMode="auto">
                <a:xfrm>
                  <a:off x="8604447" y="3384962"/>
                  <a:ext cx="365817" cy="45719"/>
                </a:xfrm>
                <a:prstGeom prst="rect">
                  <a:avLst/>
                </a:prstGeom>
                <a:solidFill>
                  <a:srgbClr val="808080"/>
                </a:solidFill>
                <a:ln w="9525" algn="ctr">
                  <a:solidFill>
                    <a:srgbClr val="000000"/>
                  </a:solidFill>
                  <a:miter lim="800000"/>
                  <a:headEnd/>
                  <a:tailEnd/>
                </a:ln>
              </p:spPr>
              <p:txBody>
                <a:bodyPr wrap="none" anchor="ctr"/>
                <a:lstStyle/>
                <a:p>
                  <a:pPr defTabSz="483323" eaLnBrk="0" fontAlgn="base" hangingPunct="0">
                    <a:spcBef>
                      <a:spcPct val="20000"/>
                    </a:spcBef>
                    <a:spcAft>
                      <a:spcPct val="0"/>
                    </a:spcAft>
                  </a:pPr>
                  <a:endParaRPr lang="en-US" sz="2667">
                    <a:solidFill>
                      <a:srgbClr val="000000"/>
                    </a:solidFill>
                    <a:latin typeface="Arial" panose="020B0604020202020204" pitchFamily="34" charset="0"/>
                    <a:ea typeface="ＭＳ Ｐゴシック" pitchFamily="112" charset="-128"/>
                  </a:endParaRPr>
                </a:p>
              </p:txBody>
            </p:sp>
            <p:sp>
              <p:nvSpPr>
                <p:cNvPr id="453" name="Rectangle 452">
                  <a:extLst>
                    <a:ext uri="{FF2B5EF4-FFF2-40B4-BE49-F238E27FC236}">
                      <a16:creationId xmlns:a16="http://schemas.microsoft.com/office/drawing/2014/main" id="{9983DD51-85B4-9917-9985-F3328B020452}"/>
                    </a:ext>
                  </a:extLst>
                </p:cNvPr>
                <p:cNvSpPr/>
                <p:nvPr/>
              </p:nvSpPr>
              <p:spPr bwMode="auto">
                <a:xfrm>
                  <a:off x="8195509" y="2831329"/>
                  <a:ext cx="268469" cy="136528"/>
                </a:xfrm>
                <a:prstGeom prst="rect">
                  <a:avLst/>
                </a:prstGeom>
                <a:solidFill>
                  <a:schemeClr val="accent6"/>
                </a:solidFill>
                <a:ln w="9525" algn="ctr">
                  <a:solidFill>
                    <a:srgbClr val="000000"/>
                  </a:solidFill>
                  <a:miter lim="800000"/>
                  <a:headEnd/>
                  <a:tailEnd/>
                </a:ln>
              </p:spPr>
              <p:txBody>
                <a:bodyPr wrap="none" anchor="ctr"/>
                <a:lstStyle/>
                <a:p>
                  <a:pPr defTabSz="483323" eaLnBrk="0" fontAlgn="base" hangingPunct="0">
                    <a:spcBef>
                      <a:spcPct val="20000"/>
                    </a:spcBef>
                    <a:spcAft>
                      <a:spcPct val="0"/>
                    </a:spcAft>
                  </a:pPr>
                  <a:endParaRPr lang="en-US" sz="2667">
                    <a:solidFill>
                      <a:srgbClr val="000000"/>
                    </a:solidFill>
                    <a:latin typeface="Arial" panose="020B0604020202020204" pitchFamily="34" charset="0"/>
                    <a:ea typeface="ＭＳ Ｐゴシック" pitchFamily="112" charset="-128"/>
                  </a:endParaRPr>
                </a:p>
              </p:txBody>
            </p:sp>
          </p:grpSp>
          <p:sp>
            <p:nvSpPr>
              <p:cNvPr id="445" name="Line 181">
                <a:extLst>
                  <a:ext uri="{FF2B5EF4-FFF2-40B4-BE49-F238E27FC236}">
                    <a16:creationId xmlns:a16="http://schemas.microsoft.com/office/drawing/2014/main" id="{A22B359C-4CE6-0AD9-19F5-51D944215257}"/>
                  </a:ext>
                </a:extLst>
              </p:cNvPr>
              <p:cNvSpPr>
                <a:spLocks noChangeShapeType="1"/>
              </p:cNvSpPr>
              <p:nvPr/>
            </p:nvSpPr>
            <p:spPr bwMode="auto">
              <a:xfrm rot="429407" flipV="1">
                <a:off x="8197989" y="2289550"/>
                <a:ext cx="542226" cy="781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446" name="Line 178">
                <a:extLst>
                  <a:ext uri="{FF2B5EF4-FFF2-40B4-BE49-F238E27FC236}">
                    <a16:creationId xmlns:a16="http://schemas.microsoft.com/office/drawing/2014/main" id="{87A40822-3018-FC91-7D1A-78F4607A988B}"/>
                  </a:ext>
                </a:extLst>
              </p:cNvPr>
              <p:cNvSpPr>
                <a:spLocks noChangeShapeType="1"/>
              </p:cNvSpPr>
              <p:nvPr/>
            </p:nvSpPr>
            <p:spPr bwMode="auto">
              <a:xfrm rot="429407" flipV="1">
                <a:off x="8323266" y="2279940"/>
                <a:ext cx="226429" cy="648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447" name="Line 180">
                <a:extLst>
                  <a:ext uri="{FF2B5EF4-FFF2-40B4-BE49-F238E27FC236}">
                    <a16:creationId xmlns:a16="http://schemas.microsoft.com/office/drawing/2014/main" id="{F047D747-5E50-8692-29BA-58F42A61FCAF}"/>
                  </a:ext>
                </a:extLst>
              </p:cNvPr>
              <p:cNvSpPr>
                <a:spLocks noChangeShapeType="1"/>
              </p:cNvSpPr>
              <p:nvPr/>
            </p:nvSpPr>
            <p:spPr bwMode="auto">
              <a:xfrm rot="429407">
                <a:off x="8498637" y="2365532"/>
                <a:ext cx="148991" cy="12502"/>
              </a:xfrm>
              <a:prstGeom prst="line">
                <a:avLst/>
              </a:prstGeom>
              <a:noFill/>
              <a:ln w="9525">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wrap="square">
                <a:spAutoFit/>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448" name="Line 177">
                <a:extLst>
                  <a:ext uri="{FF2B5EF4-FFF2-40B4-BE49-F238E27FC236}">
                    <a16:creationId xmlns:a16="http://schemas.microsoft.com/office/drawing/2014/main" id="{057A4DFC-3EE4-7DDC-B918-198C8028172A}"/>
                  </a:ext>
                </a:extLst>
              </p:cNvPr>
              <p:cNvSpPr>
                <a:spLocks noChangeShapeType="1"/>
              </p:cNvSpPr>
              <p:nvPr/>
            </p:nvSpPr>
            <p:spPr bwMode="auto">
              <a:xfrm>
                <a:off x="8232009" y="2340377"/>
                <a:ext cx="552291" cy="891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square">
                <a:spAutoFit/>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449" name="Line 177">
                <a:extLst>
                  <a:ext uri="{FF2B5EF4-FFF2-40B4-BE49-F238E27FC236}">
                    <a16:creationId xmlns:a16="http://schemas.microsoft.com/office/drawing/2014/main" id="{D835CD3A-E2FB-EF7E-AE69-BB7C8EBC2D68}"/>
                  </a:ext>
                </a:extLst>
              </p:cNvPr>
              <p:cNvSpPr>
                <a:spLocks noChangeShapeType="1"/>
              </p:cNvSpPr>
              <p:nvPr/>
            </p:nvSpPr>
            <p:spPr bwMode="auto">
              <a:xfrm>
                <a:off x="8226527" y="2341418"/>
                <a:ext cx="536883" cy="325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square">
                <a:spAutoFit/>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grpSp>
        <p:sp>
          <p:nvSpPr>
            <p:cNvPr id="48" name="Text Box 164">
              <a:extLst>
                <a:ext uri="{FF2B5EF4-FFF2-40B4-BE49-F238E27FC236}">
                  <a16:creationId xmlns:a16="http://schemas.microsoft.com/office/drawing/2014/main" id="{E15A7FFD-EAB6-6938-267B-26153721526B}"/>
                </a:ext>
              </a:extLst>
            </p:cNvPr>
            <p:cNvSpPr txBox="1">
              <a:spLocks noChangeArrowheads="1"/>
            </p:cNvSpPr>
            <p:nvPr/>
          </p:nvSpPr>
          <p:spPr bwMode="auto">
            <a:xfrm>
              <a:off x="263352" y="3813131"/>
              <a:ext cx="1736719"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eaLnBrk="1" fontAlgn="base" hangingPunct="1">
                <a:spcBef>
                  <a:spcPct val="50000"/>
                </a:spcBef>
                <a:spcAft>
                  <a:spcPct val="0"/>
                </a:spcAft>
              </a:pPr>
              <a:r>
                <a:rPr lang="en-US">
                  <a:solidFill>
                    <a:srgbClr val="000000"/>
                  </a:solidFill>
                  <a:latin typeface="Helvetica" pitchFamily="34" charset="0"/>
                  <a:sym typeface="Wingdings" pitchFamily="2" charset="2"/>
                </a:rPr>
                <a:t>RF Stations</a:t>
              </a:r>
            </a:p>
          </p:txBody>
        </p:sp>
        <p:sp>
          <p:nvSpPr>
            <p:cNvPr id="49" name="Line 55">
              <a:extLst>
                <a:ext uri="{FF2B5EF4-FFF2-40B4-BE49-F238E27FC236}">
                  <a16:creationId xmlns:a16="http://schemas.microsoft.com/office/drawing/2014/main" id="{64B8E265-4C2A-66FC-8124-86FCFDC1783C}"/>
                </a:ext>
              </a:extLst>
            </p:cNvPr>
            <p:cNvSpPr>
              <a:spLocks noChangeShapeType="1"/>
            </p:cNvSpPr>
            <p:nvPr/>
          </p:nvSpPr>
          <p:spPr bwMode="auto">
            <a:xfrm rot="429407">
              <a:off x="5661047" y="4540321"/>
              <a:ext cx="521299" cy="37949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53" name="Line 24">
              <a:extLst>
                <a:ext uri="{FF2B5EF4-FFF2-40B4-BE49-F238E27FC236}">
                  <a16:creationId xmlns:a16="http://schemas.microsoft.com/office/drawing/2014/main" id="{4F21653C-230A-5F15-6118-15C0D787F682}"/>
                </a:ext>
              </a:extLst>
            </p:cNvPr>
            <p:cNvSpPr>
              <a:spLocks noChangeShapeType="1"/>
            </p:cNvSpPr>
            <p:nvPr/>
          </p:nvSpPr>
          <p:spPr bwMode="auto">
            <a:xfrm flipH="1" flipV="1">
              <a:off x="740103" y="4524797"/>
              <a:ext cx="143932" cy="58199"/>
            </a:xfrm>
            <a:prstGeom prst="line">
              <a:avLst/>
            </a:prstGeom>
            <a:noFill/>
            <a:ln w="12700">
              <a:solidFill>
                <a:schemeClr val="accent5">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54" name="Line 29">
              <a:extLst>
                <a:ext uri="{FF2B5EF4-FFF2-40B4-BE49-F238E27FC236}">
                  <a16:creationId xmlns:a16="http://schemas.microsoft.com/office/drawing/2014/main" id="{6597C028-64FD-E819-518D-B49587B1061C}"/>
                </a:ext>
              </a:extLst>
            </p:cNvPr>
            <p:cNvSpPr>
              <a:spLocks noChangeShapeType="1"/>
            </p:cNvSpPr>
            <p:nvPr/>
          </p:nvSpPr>
          <p:spPr bwMode="auto">
            <a:xfrm>
              <a:off x="678721" y="4511560"/>
              <a:ext cx="8721170" cy="129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57" name="AutoShape 30">
              <a:extLst>
                <a:ext uri="{FF2B5EF4-FFF2-40B4-BE49-F238E27FC236}">
                  <a16:creationId xmlns:a16="http://schemas.microsoft.com/office/drawing/2014/main" id="{9E95F832-467F-BCB4-204F-76EEBC89AFB8}"/>
                </a:ext>
              </a:extLst>
            </p:cNvPr>
            <p:cNvSpPr>
              <a:spLocks noChangeArrowheads="1"/>
            </p:cNvSpPr>
            <p:nvPr/>
          </p:nvSpPr>
          <p:spPr bwMode="auto">
            <a:xfrm>
              <a:off x="577123" y="4440123"/>
              <a:ext cx="162984" cy="139700"/>
            </a:xfrm>
            <a:prstGeom prst="roundRect">
              <a:avLst>
                <a:gd name="adj" fmla="val 16667"/>
              </a:avLst>
            </a:prstGeom>
            <a:solidFill>
              <a:srgbClr val="FF0000"/>
            </a:solidFill>
            <a:ln w="12700">
              <a:solidFill>
                <a:srgbClr val="000000"/>
              </a:solidFill>
              <a:round/>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nvGrpSpPr>
            <p:cNvPr id="62" name="Group 39">
              <a:extLst>
                <a:ext uri="{FF2B5EF4-FFF2-40B4-BE49-F238E27FC236}">
                  <a16:creationId xmlns:a16="http://schemas.microsoft.com/office/drawing/2014/main" id="{BE6399B2-CE5B-7A39-4533-53DCC3B2F5CE}"/>
                </a:ext>
              </a:extLst>
            </p:cNvPr>
            <p:cNvGrpSpPr>
              <a:grpSpLocks/>
            </p:cNvGrpSpPr>
            <p:nvPr/>
          </p:nvGrpSpPr>
          <p:grpSpPr bwMode="auto">
            <a:xfrm>
              <a:off x="1797724" y="4365509"/>
              <a:ext cx="374657" cy="184151"/>
              <a:chOff x="1337" y="2168"/>
              <a:chExt cx="270" cy="116"/>
            </a:xfrm>
          </p:grpSpPr>
          <p:sp>
            <p:nvSpPr>
              <p:cNvPr id="437" name="Line 40">
                <a:extLst>
                  <a:ext uri="{FF2B5EF4-FFF2-40B4-BE49-F238E27FC236}">
                    <a16:creationId xmlns:a16="http://schemas.microsoft.com/office/drawing/2014/main" id="{9DA81015-FBC5-6BDA-BE8A-677DBFE48A5A}"/>
                  </a:ext>
                </a:extLst>
              </p:cNvPr>
              <p:cNvSpPr>
                <a:spLocks noChangeShapeType="1"/>
              </p:cNvSpPr>
              <p:nvPr/>
            </p:nvSpPr>
            <p:spPr bwMode="auto">
              <a:xfrm flipV="1">
                <a:off x="1357" y="2198"/>
                <a:ext cx="75" cy="5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438" name="Line 41">
                <a:extLst>
                  <a:ext uri="{FF2B5EF4-FFF2-40B4-BE49-F238E27FC236}">
                    <a16:creationId xmlns:a16="http://schemas.microsoft.com/office/drawing/2014/main" id="{C9E693E1-E79B-4AE9-63C8-427A6B0889EB}"/>
                  </a:ext>
                </a:extLst>
              </p:cNvPr>
              <p:cNvSpPr>
                <a:spLocks noChangeShapeType="1"/>
              </p:cNvSpPr>
              <p:nvPr/>
            </p:nvSpPr>
            <p:spPr bwMode="auto">
              <a:xfrm flipH="1">
                <a:off x="1421" y="2208"/>
                <a:ext cx="1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439" name="Line 42">
                <a:extLst>
                  <a:ext uri="{FF2B5EF4-FFF2-40B4-BE49-F238E27FC236}">
                    <a16:creationId xmlns:a16="http://schemas.microsoft.com/office/drawing/2014/main" id="{D156FA25-567F-CA33-AAAC-2DD987864FC2}"/>
                  </a:ext>
                </a:extLst>
              </p:cNvPr>
              <p:cNvSpPr>
                <a:spLocks noChangeShapeType="1"/>
              </p:cNvSpPr>
              <p:nvPr/>
            </p:nvSpPr>
            <p:spPr bwMode="auto">
              <a:xfrm>
                <a:off x="1516" y="2203"/>
                <a:ext cx="74"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440" name="Rectangle 43">
                <a:extLst>
                  <a:ext uri="{FF2B5EF4-FFF2-40B4-BE49-F238E27FC236}">
                    <a16:creationId xmlns:a16="http://schemas.microsoft.com/office/drawing/2014/main" id="{1973ED44-A206-9331-D34D-8FDB8FE7F131}"/>
                  </a:ext>
                </a:extLst>
              </p:cNvPr>
              <p:cNvSpPr>
                <a:spLocks noChangeAspect="1" noChangeArrowheads="1"/>
              </p:cNvSpPr>
              <p:nvPr/>
            </p:nvSpPr>
            <p:spPr bwMode="auto">
              <a:xfrm>
                <a:off x="1337"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41" name="Rectangle 44">
                <a:extLst>
                  <a:ext uri="{FF2B5EF4-FFF2-40B4-BE49-F238E27FC236}">
                    <a16:creationId xmlns:a16="http://schemas.microsoft.com/office/drawing/2014/main" id="{770114B6-0F38-AEEE-08E3-8E0C490CA74E}"/>
                  </a:ext>
                </a:extLst>
              </p:cNvPr>
              <p:cNvSpPr>
                <a:spLocks noChangeAspect="1" noChangeArrowheads="1"/>
              </p:cNvSpPr>
              <p:nvPr/>
            </p:nvSpPr>
            <p:spPr bwMode="auto">
              <a:xfrm>
                <a:off x="1415"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42" name="Rectangle 45">
                <a:extLst>
                  <a:ext uri="{FF2B5EF4-FFF2-40B4-BE49-F238E27FC236}">
                    <a16:creationId xmlns:a16="http://schemas.microsoft.com/office/drawing/2014/main" id="{9FAA6018-A715-1000-BCA0-62E76E59D0E9}"/>
                  </a:ext>
                </a:extLst>
              </p:cNvPr>
              <p:cNvSpPr>
                <a:spLocks noChangeAspect="1" noChangeArrowheads="1"/>
              </p:cNvSpPr>
              <p:nvPr/>
            </p:nvSpPr>
            <p:spPr bwMode="auto">
              <a:xfrm>
                <a:off x="1493"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43" name="Rectangle 46">
                <a:extLst>
                  <a:ext uri="{FF2B5EF4-FFF2-40B4-BE49-F238E27FC236}">
                    <a16:creationId xmlns:a16="http://schemas.microsoft.com/office/drawing/2014/main" id="{5B890594-382C-F1C9-6E88-074C2129913C}"/>
                  </a:ext>
                </a:extLst>
              </p:cNvPr>
              <p:cNvSpPr>
                <a:spLocks noChangeAspect="1" noChangeArrowheads="1"/>
              </p:cNvSpPr>
              <p:nvPr/>
            </p:nvSpPr>
            <p:spPr bwMode="auto">
              <a:xfrm>
                <a:off x="1572"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63" name="Group 61">
              <a:extLst>
                <a:ext uri="{FF2B5EF4-FFF2-40B4-BE49-F238E27FC236}">
                  <a16:creationId xmlns:a16="http://schemas.microsoft.com/office/drawing/2014/main" id="{66DDB095-6428-7B7B-54F5-E283FEA9CF53}"/>
                </a:ext>
              </a:extLst>
            </p:cNvPr>
            <p:cNvGrpSpPr>
              <a:grpSpLocks noChangeAspect="1"/>
            </p:cNvGrpSpPr>
            <p:nvPr/>
          </p:nvGrpSpPr>
          <p:grpSpPr bwMode="auto">
            <a:xfrm flipH="1" flipV="1">
              <a:off x="5529419" y="4358472"/>
              <a:ext cx="97367" cy="315119"/>
              <a:chOff x="2790" y="3240"/>
              <a:chExt cx="56" cy="332"/>
            </a:xfrm>
          </p:grpSpPr>
          <p:sp>
            <p:nvSpPr>
              <p:cNvPr id="435" name="AutoShape 62">
                <a:extLst>
                  <a:ext uri="{FF2B5EF4-FFF2-40B4-BE49-F238E27FC236}">
                    <a16:creationId xmlns:a16="http://schemas.microsoft.com/office/drawing/2014/main" id="{73CAC914-0F44-6EB2-8836-58723321FBF6}"/>
                  </a:ext>
                </a:extLst>
              </p:cNvPr>
              <p:cNvSpPr>
                <a:spLocks noChangeAspect="1" noChangeArrowheads="1"/>
              </p:cNvSpPr>
              <p:nvPr/>
            </p:nvSpPr>
            <p:spPr bwMode="auto">
              <a:xfrm>
                <a:off x="2790" y="3240"/>
                <a:ext cx="56" cy="1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582 h 21600"/>
                  <a:gd name="T14" fmla="*/ 16971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rot="10800000"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36" name="AutoShape 63">
                <a:extLst>
                  <a:ext uri="{FF2B5EF4-FFF2-40B4-BE49-F238E27FC236}">
                    <a16:creationId xmlns:a16="http://schemas.microsoft.com/office/drawing/2014/main" id="{42DB29FD-9741-9B30-C641-53E3D95F6A47}"/>
                  </a:ext>
                </a:extLst>
              </p:cNvPr>
              <p:cNvSpPr>
                <a:spLocks noChangeAspect="1" noChangeArrowheads="1"/>
              </p:cNvSpPr>
              <p:nvPr/>
            </p:nvSpPr>
            <p:spPr bwMode="auto">
              <a:xfrm flipV="1">
                <a:off x="2790" y="3440"/>
                <a:ext cx="56" cy="1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582 h 21600"/>
                  <a:gd name="T14" fmla="*/ 16971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64" name="Text Box 156">
              <a:extLst>
                <a:ext uri="{FF2B5EF4-FFF2-40B4-BE49-F238E27FC236}">
                  <a16:creationId xmlns:a16="http://schemas.microsoft.com/office/drawing/2014/main" id="{11435D7B-7F3A-7D79-1605-ADC1099759BB}"/>
                </a:ext>
              </a:extLst>
            </p:cNvPr>
            <p:cNvSpPr txBox="1">
              <a:spLocks noChangeArrowheads="1"/>
            </p:cNvSpPr>
            <p:nvPr/>
          </p:nvSpPr>
          <p:spPr bwMode="auto">
            <a:xfrm flipH="1">
              <a:off x="329471" y="5418986"/>
              <a:ext cx="110066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5 MeV</a:t>
              </a:r>
            </a:p>
          </p:txBody>
        </p:sp>
        <p:sp>
          <p:nvSpPr>
            <p:cNvPr id="65" name="Text Box 157">
              <a:extLst>
                <a:ext uri="{FF2B5EF4-FFF2-40B4-BE49-F238E27FC236}">
                  <a16:creationId xmlns:a16="http://schemas.microsoft.com/office/drawing/2014/main" id="{DA3211A8-05E0-9337-A577-5A65056C7C49}"/>
                </a:ext>
              </a:extLst>
            </p:cNvPr>
            <p:cNvSpPr txBox="1">
              <a:spLocks noChangeArrowheads="1"/>
            </p:cNvSpPr>
            <p:nvPr/>
          </p:nvSpPr>
          <p:spPr bwMode="auto">
            <a:xfrm flipH="1">
              <a:off x="1342612" y="5418986"/>
              <a:ext cx="135890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150 MeV</a:t>
              </a:r>
            </a:p>
          </p:txBody>
        </p:sp>
        <p:sp>
          <p:nvSpPr>
            <p:cNvPr id="66" name="Text Box 159">
              <a:extLst>
                <a:ext uri="{FF2B5EF4-FFF2-40B4-BE49-F238E27FC236}">
                  <a16:creationId xmlns:a16="http://schemas.microsoft.com/office/drawing/2014/main" id="{F3D8AADD-4A1D-9A99-5D22-105AFDC7C5F7}"/>
                </a:ext>
              </a:extLst>
            </p:cNvPr>
            <p:cNvSpPr txBox="1">
              <a:spLocks noChangeArrowheads="1"/>
            </p:cNvSpPr>
            <p:nvPr/>
          </p:nvSpPr>
          <p:spPr bwMode="auto">
            <a:xfrm flipH="1">
              <a:off x="3429907" y="5418986"/>
              <a:ext cx="1750484"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1350 MeV</a:t>
              </a:r>
            </a:p>
          </p:txBody>
        </p:sp>
        <p:sp>
          <p:nvSpPr>
            <p:cNvPr id="67" name="AutoShape 182">
              <a:extLst>
                <a:ext uri="{FF2B5EF4-FFF2-40B4-BE49-F238E27FC236}">
                  <a16:creationId xmlns:a16="http://schemas.microsoft.com/office/drawing/2014/main" id="{CB952FDD-B3F5-AF0F-F1CE-4D315E221225}"/>
                </a:ext>
              </a:extLst>
            </p:cNvPr>
            <p:cNvSpPr>
              <a:spLocks noChangeArrowheads="1"/>
            </p:cNvSpPr>
            <p:nvPr/>
          </p:nvSpPr>
          <p:spPr bwMode="auto">
            <a:xfrm rot="10800000">
              <a:off x="544949" y="4222636"/>
              <a:ext cx="237067" cy="144463"/>
            </a:xfrm>
            <a:prstGeom prst="triangle">
              <a:avLst>
                <a:gd name="adj" fmla="val 50000"/>
              </a:avLst>
            </a:prstGeom>
            <a:solidFill>
              <a:srgbClr val="80008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grpSp>
          <p:nvGrpSpPr>
            <p:cNvPr id="68" name="Group 69">
              <a:extLst>
                <a:ext uri="{FF2B5EF4-FFF2-40B4-BE49-F238E27FC236}">
                  <a16:creationId xmlns:a16="http://schemas.microsoft.com/office/drawing/2014/main" id="{D05DB051-47FD-383A-81CA-E739D345DB17}"/>
                </a:ext>
              </a:extLst>
            </p:cNvPr>
            <p:cNvGrpSpPr>
              <a:grpSpLocks/>
            </p:cNvGrpSpPr>
            <p:nvPr/>
          </p:nvGrpSpPr>
          <p:grpSpPr bwMode="auto">
            <a:xfrm>
              <a:off x="940764" y="4404908"/>
              <a:ext cx="446617" cy="220663"/>
              <a:chOff x="468" y="1952"/>
              <a:chExt cx="211" cy="139"/>
            </a:xfrm>
          </p:grpSpPr>
          <p:sp>
            <p:nvSpPr>
              <p:cNvPr id="433" name="AutoShape 75">
                <a:extLst>
                  <a:ext uri="{FF2B5EF4-FFF2-40B4-BE49-F238E27FC236}">
                    <a16:creationId xmlns:a16="http://schemas.microsoft.com/office/drawing/2014/main" id="{CD702237-AA7B-701E-B272-290556B07BB2}"/>
                  </a:ext>
                </a:extLst>
              </p:cNvPr>
              <p:cNvSpPr>
                <a:spLocks noChangeAspect="1" noChangeArrowheads="1"/>
              </p:cNvSpPr>
              <p:nvPr/>
            </p:nvSpPr>
            <p:spPr bwMode="auto">
              <a:xfrm>
                <a:off x="468" y="1952"/>
                <a:ext cx="211" cy="139"/>
              </a:xfrm>
              <a:prstGeom prst="roundRect">
                <a:avLst>
                  <a:gd name="adj" fmla="val 16667"/>
                </a:avLst>
              </a:prstGeom>
              <a:solidFill>
                <a:srgbClr val="FFFF00"/>
              </a:solidFill>
              <a:ln w="12700">
                <a:solidFill>
                  <a:srgbClr val="000000"/>
                </a:solidFill>
                <a:round/>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34" name="Rectangle 76">
                <a:extLst>
                  <a:ext uri="{FF2B5EF4-FFF2-40B4-BE49-F238E27FC236}">
                    <a16:creationId xmlns:a16="http://schemas.microsoft.com/office/drawing/2014/main" id="{3EBC557E-C891-7C5D-CB72-42E063FB643B}"/>
                  </a:ext>
                </a:extLst>
              </p:cNvPr>
              <p:cNvSpPr>
                <a:spLocks noChangeAspect="1" noChangeArrowheads="1"/>
              </p:cNvSpPr>
              <p:nvPr/>
            </p:nvSpPr>
            <p:spPr bwMode="auto">
              <a:xfrm>
                <a:off x="485" y="1996"/>
                <a:ext cx="178" cy="46"/>
              </a:xfrm>
              <a:prstGeom prst="rect">
                <a:avLst/>
              </a:prstGeom>
              <a:solidFill>
                <a:srgbClr val="6699FF"/>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69" name="AutoShape 183">
              <a:extLst>
                <a:ext uri="{FF2B5EF4-FFF2-40B4-BE49-F238E27FC236}">
                  <a16:creationId xmlns:a16="http://schemas.microsoft.com/office/drawing/2014/main" id="{31414912-A02B-DB39-5E67-D7E68FBBA786}"/>
                </a:ext>
              </a:extLst>
            </p:cNvPr>
            <p:cNvSpPr>
              <a:spLocks noChangeArrowheads="1"/>
            </p:cNvSpPr>
            <p:nvPr/>
          </p:nvSpPr>
          <p:spPr bwMode="auto">
            <a:xfrm rot="10800000">
              <a:off x="1021197" y="4230283"/>
              <a:ext cx="237067" cy="144463"/>
            </a:xfrm>
            <a:prstGeom prst="triangle">
              <a:avLst>
                <a:gd name="adj" fmla="val 50000"/>
              </a:avLst>
            </a:prstGeom>
            <a:solidFill>
              <a:srgbClr val="80008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grpSp>
          <p:nvGrpSpPr>
            <p:cNvPr id="70" name="Group 69">
              <a:extLst>
                <a:ext uri="{FF2B5EF4-FFF2-40B4-BE49-F238E27FC236}">
                  <a16:creationId xmlns:a16="http://schemas.microsoft.com/office/drawing/2014/main" id="{B850A765-799C-F12B-13B3-63C1B59023B5}"/>
                </a:ext>
              </a:extLst>
            </p:cNvPr>
            <p:cNvGrpSpPr/>
            <p:nvPr/>
          </p:nvGrpSpPr>
          <p:grpSpPr>
            <a:xfrm>
              <a:off x="1368637" y="4230283"/>
              <a:ext cx="237067" cy="388937"/>
              <a:chOff x="964573" y="1372446"/>
              <a:chExt cx="177800" cy="291703"/>
            </a:xfrm>
          </p:grpSpPr>
          <p:grpSp>
            <p:nvGrpSpPr>
              <p:cNvPr id="429" name="Group 428">
                <a:extLst>
                  <a:ext uri="{FF2B5EF4-FFF2-40B4-BE49-F238E27FC236}">
                    <a16:creationId xmlns:a16="http://schemas.microsoft.com/office/drawing/2014/main" id="{B388DB87-644B-C1FB-2B20-0B933ABD2971}"/>
                  </a:ext>
                </a:extLst>
              </p:cNvPr>
              <p:cNvGrpSpPr/>
              <p:nvPr/>
            </p:nvGrpSpPr>
            <p:grpSpPr>
              <a:xfrm>
                <a:off x="986003" y="1509368"/>
                <a:ext cx="134938" cy="154781"/>
                <a:chOff x="975686" y="1509368"/>
                <a:chExt cx="134938" cy="154781"/>
              </a:xfrm>
            </p:grpSpPr>
            <p:sp>
              <p:nvSpPr>
                <p:cNvPr id="431" name="AutoShape 30">
                  <a:extLst>
                    <a:ext uri="{FF2B5EF4-FFF2-40B4-BE49-F238E27FC236}">
                      <a16:creationId xmlns:a16="http://schemas.microsoft.com/office/drawing/2014/main" id="{F6858529-7F20-E04C-6E8E-E7436AE41666}"/>
                    </a:ext>
                  </a:extLst>
                </p:cNvPr>
                <p:cNvSpPr>
                  <a:spLocks noChangeArrowheads="1"/>
                </p:cNvSpPr>
                <p:nvPr/>
              </p:nvSpPr>
              <p:spPr bwMode="auto">
                <a:xfrm>
                  <a:off x="975686" y="1509368"/>
                  <a:ext cx="134938" cy="154781"/>
                </a:xfrm>
                <a:prstGeom prst="roundRect">
                  <a:avLst>
                    <a:gd name="adj" fmla="val 16667"/>
                  </a:avLst>
                </a:prstGeom>
                <a:solidFill>
                  <a:srgbClr val="FF0000"/>
                </a:solidFill>
                <a:ln w="12700">
                  <a:solidFill>
                    <a:srgbClr val="000000"/>
                  </a:solidFill>
                  <a:round/>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32" name="Rectangle 76">
                  <a:extLst>
                    <a:ext uri="{FF2B5EF4-FFF2-40B4-BE49-F238E27FC236}">
                      <a16:creationId xmlns:a16="http://schemas.microsoft.com/office/drawing/2014/main" id="{50658821-DF82-8AF9-DD40-AE717A1A0DD3}"/>
                    </a:ext>
                  </a:extLst>
                </p:cNvPr>
                <p:cNvSpPr>
                  <a:spLocks noChangeAspect="1" noChangeArrowheads="1"/>
                </p:cNvSpPr>
                <p:nvPr/>
              </p:nvSpPr>
              <p:spPr bwMode="auto">
                <a:xfrm>
                  <a:off x="1002673" y="1564136"/>
                  <a:ext cx="82550" cy="41672"/>
                </a:xfrm>
                <a:prstGeom prst="rect">
                  <a:avLst/>
                </a:prstGeom>
                <a:solidFill>
                  <a:srgbClr val="6699FF"/>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430" name="AutoShape 184">
                <a:extLst>
                  <a:ext uri="{FF2B5EF4-FFF2-40B4-BE49-F238E27FC236}">
                    <a16:creationId xmlns:a16="http://schemas.microsoft.com/office/drawing/2014/main" id="{2F86890D-EC7B-C70C-5DC6-A650C508FD0E}"/>
                  </a:ext>
                </a:extLst>
              </p:cNvPr>
              <p:cNvSpPr>
                <a:spLocks noChangeArrowheads="1"/>
              </p:cNvSpPr>
              <p:nvPr/>
            </p:nvSpPr>
            <p:spPr bwMode="auto">
              <a:xfrm rot="10800000">
                <a:off x="964573" y="1372446"/>
                <a:ext cx="177800" cy="108347"/>
              </a:xfrm>
              <a:prstGeom prst="triangle">
                <a:avLst>
                  <a:gd name="adj" fmla="val 50000"/>
                </a:avLst>
              </a:prstGeom>
              <a:solidFill>
                <a:srgbClr val="80008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grpSp>
        <p:sp>
          <p:nvSpPr>
            <p:cNvPr id="71" name="Text Box 23">
              <a:extLst>
                <a:ext uri="{FF2B5EF4-FFF2-40B4-BE49-F238E27FC236}">
                  <a16:creationId xmlns:a16="http://schemas.microsoft.com/office/drawing/2014/main" id="{DFB7E12B-5D27-DC3B-7F68-DAE3C37725DD}"/>
                </a:ext>
              </a:extLst>
            </p:cNvPr>
            <p:cNvSpPr txBox="1">
              <a:spLocks noChangeArrowheads="1"/>
            </p:cNvSpPr>
            <p:nvPr/>
          </p:nvSpPr>
          <p:spPr bwMode="auto">
            <a:xfrm flipH="1">
              <a:off x="1605704" y="4960434"/>
              <a:ext cx="2601787"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Bunch Compressors</a:t>
              </a:r>
            </a:p>
          </p:txBody>
        </p:sp>
        <p:sp>
          <p:nvSpPr>
            <p:cNvPr id="72" name="Text Box 158">
              <a:extLst>
                <a:ext uri="{FF2B5EF4-FFF2-40B4-BE49-F238E27FC236}">
                  <a16:creationId xmlns:a16="http://schemas.microsoft.com/office/drawing/2014/main" id="{03783C34-8A3E-A504-5B48-B88B0A49AF4D}"/>
                </a:ext>
              </a:extLst>
            </p:cNvPr>
            <p:cNvSpPr txBox="1">
              <a:spLocks noChangeArrowheads="1"/>
            </p:cNvSpPr>
            <p:nvPr/>
          </p:nvSpPr>
          <p:spPr bwMode="auto">
            <a:xfrm flipH="1">
              <a:off x="2491144" y="5418986"/>
              <a:ext cx="126365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550 MeV</a:t>
              </a:r>
            </a:p>
          </p:txBody>
        </p:sp>
        <p:sp>
          <p:nvSpPr>
            <p:cNvPr id="73" name="Text Box 160">
              <a:extLst>
                <a:ext uri="{FF2B5EF4-FFF2-40B4-BE49-F238E27FC236}">
                  <a16:creationId xmlns:a16="http://schemas.microsoft.com/office/drawing/2014/main" id="{63651D8C-FAF9-AFA2-4FCC-CB152D5346E9}"/>
                </a:ext>
              </a:extLst>
            </p:cNvPr>
            <p:cNvSpPr txBox="1">
              <a:spLocks noChangeArrowheads="1"/>
            </p:cNvSpPr>
            <p:nvPr/>
          </p:nvSpPr>
          <p:spPr bwMode="auto">
            <a:xfrm>
              <a:off x="2277779" y="3813131"/>
              <a:ext cx="319934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eaLnBrk="1" fontAlgn="base" hangingPunct="1">
                <a:spcBef>
                  <a:spcPct val="50000"/>
                </a:spcBef>
                <a:spcAft>
                  <a:spcPct val="0"/>
                </a:spcAft>
              </a:pPr>
              <a:r>
                <a:rPr lang="en-US">
                  <a:solidFill>
                    <a:srgbClr val="000000"/>
                  </a:solidFill>
                  <a:latin typeface="Helvetica" pitchFamily="34" charset="0"/>
                  <a:sym typeface="Wingdings" pitchFamily="2" charset="2"/>
                </a:rPr>
                <a:t>Accelerating Structures</a:t>
              </a:r>
            </a:p>
          </p:txBody>
        </p:sp>
        <p:grpSp>
          <p:nvGrpSpPr>
            <p:cNvPr id="74" name="Group 70">
              <a:extLst>
                <a:ext uri="{FF2B5EF4-FFF2-40B4-BE49-F238E27FC236}">
                  <a16:creationId xmlns:a16="http://schemas.microsoft.com/office/drawing/2014/main" id="{297EC5E3-F3F8-DCF5-250D-4470A9490356}"/>
                </a:ext>
              </a:extLst>
            </p:cNvPr>
            <p:cNvGrpSpPr>
              <a:grpSpLocks/>
            </p:cNvGrpSpPr>
            <p:nvPr/>
          </p:nvGrpSpPr>
          <p:grpSpPr bwMode="auto">
            <a:xfrm>
              <a:off x="2259369" y="4397276"/>
              <a:ext cx="880533" cy="230189"/>
              <a:chOff x="1656" y="2172"/>
              <a:chExt cx="639" cy="169"/>
            </a:xfrm>
          </p:grpSpPr>
          <p:sp>
            <p:nvSpPr>
              <p:cNvPr id="426" name="AutoShape 71">
                <a:extLst>
                  <a:ext uri="{FF2B5EF4-FFF2-40B4-BE49-F238E27FC236}">
                    <a16:creationId xmlns:a16="http://schemas.microsoft.com/office/drawing/2014/main" id="{F90B8D91-9960-990A-7627-C32B3DB9965F}"/>
                  </a:ext>
                </a:extLst>
              </p:cNvPr>
              <p:cNvSpPr>
                <a:spLocks noChangeAspect="1" noChangeArrowheads="1"/>
              </p:cNvSpPr>
              <p:nvPr/>
            </p:nvSpPr>
            <p:spPr bwMode="auto">
              <a:xfrm>
                <a:off x="1656" y="2172"/>
                <a:ext cx="639" cy="169"/>
              </a:xfrm>
              <a:prstGeom prst="roundRect">
                <a:avLst>
                  <a:gd name="adj" fmla="val 16667"/>
                </a:avLst>
              </a:prstGeom>
              <a:solidFill>
                <a:srgbClr val="FFFF00"/>
              </a:solidFill>
              <a:ln w="12700">
                <a:solidFill>
                  <a:srgbClr val="000000"/>
                </a:solidFill>
                <a:round/>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27" name="Rectangle 72">
                <a:extLst>
                  <a:ext uri="{FF2B5EF4-FFF2-40B4-BE49-F238E27FC236}">
                    <a16:creationId xmlns:a16="http://schemas.microsoft.com/office/drawing/2014/main" id="{BE3B1FAB-4DFD-89B6-DFE5-75D095B07C03}"/>
                  </a:ext>
                </a:extLst>
              </p:cNvPr>
              <p:cNvSpPr>
                <a:spLocks noChangeAspect="1" noChangeArrowheads="1"/>
              </p:cNvSpPr>
              <p:nvPr/>
            </p:nvSpPr>
            <p:spPr bwMode="auto">
              <a:xfrm>
                <a:off x="1708" y="2226"/>
                <a:ext cx="258" cy="55"/>
              </a:xfrm>
              <a:prstGeom prst="rect">
                <a:avLst/>
              </a:prstGeom>
              <a:solidFill>
                <a:srgbClr val="6699FF"/>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28" name="Rectangle 73">
                <a:extLst>
                  <a:ext uri="{FF2B5EF4-FFF2-40B4-BE49-F238E27FC236}">
                    <a16:creationId xmlns:a16="http://schemas.microsoft.com/office/drawing/2014/main" id="{F4FA1453-EFB2-9AF2-D91A-7EE9A61EAD25}"/>
                  </a:ext>
                </a:extLst>
              </p:cNvPr>
              <p:cNvSpPr>
                <a:spLocks noChangeAspect="1" noChangeArrowheads="1"/>
              </p:cNvSpPr>
              <p:nvPr/>
            </p:nvSpPr>
            <p:spPr bwMode="auto">
              <a:xfrm>
                <a:off x="1986" y="2226"/>
                <a:ext cx="258" cy="55"/>
              </a:xfrm>
              <a:prstGeom prst="rect">
                <a:avLst/>
              </a:prstGeom>
              <a:solidFill>
                <a:srgbClr val="6699FF"/>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75" name="Group 74">
              <a:extLst>
                <a:ext uri="{FF2B5EF4-FFF2-40B4-BE49-F238E27FC236}">
                  <a16:creationId xmlns:a16="http://schemas.microsoft.com/office/drawing/2014/main" id="{39DE9F99-1B5B-5E90-ADC2-04B5E718173D}"/>
                </a:ext>
              </a:extLst>
            </p:cNvPr>
            <p:cNvGrpSpPr/>
            <p:nvPr/>
          </p:nvGrpSpPr>
          <p:grpSpPr>
            <a:xfrm>
              <a:off x="3806653" y="4397260"/>
              <a:ext cx="1640417" cy="230188"/>
              <a:chOff x="3436243" y="3225800"/>
              <a:chExt cx="1230313" cy="230188"/>
            </a:xfrm>
          </p:grpSpPr>
          <p:sp>
            <p:nvSpPr>
              <p:cNvPr id="421" name="AutoShape 172">
                <a:extLst>
                  <a:ext uri="{FF2B5EF4-FFF2-40B4-BE49-F238E27FC236}">
                    <a16:creationId xmlns:a16="http://schemas.microsoft.com/office/drawing/2014/main" id="{921CF9B8-5936-0988-DC2A-13E621E76862}"/>
                  </a:ext>
                </a:extLst>
              </p:cNvPr>
              <p:cNvSpPr>
                <a:spLocks noChangeAspect="1" noChangeArrowheads="1"/>
              </p:cNvSpPr>
              <p:nvPr/>
            </p:nvSpPr>
            <p:spPr bwMode="auto">
              <a:xfrm>
                <a:off x="3436243" y="3225800"/>
                <a:ext cx="1230313" cy="230188"/>
              </a:xfrm>
              <a:prstGeom prst="roundRect">
                <a:avLst>
                  <a:gd name="adj" fmla="val 16667"/>
                </a:avLst>
              </a:prstGeom>
              <a:solidFill>
                <a:srgbClr val="FFFF00"/>
              </a:solidFill>
              <a:ln w="12700">
                <a:solidFill>
                  <a:srgbClr val="000000"/>
                </a:solidFill>
                <a:round/>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22" name="Rectangle 174">
                <a:extLst>
                  <a:ext uri="{FF2B5EF4-FFF2-40B4-BE49-F238E27FC236}">
                    <a16:creationId xmlns:a16="http://schemas.microsoft.com/office/drawing/2014/main" id="{D81BEEA1-BAAB-3061-4E2A-90B01DBB9241}"/>
                  </a:ext>
                </a:extLst>
              </p:cNvPr>
              <p:cNvSpPr>
                <a:spLocks noChangeAspect="1" noChangeArrowheads="1"/>
              </p:cNvSpPr>
              <p:nvPr/>
            </p:nvSpPr>
            <p:spPr bwMode="auto">
              <a:xfrm>
                <a:off x="3487043" y="3302000"/>
                <a:ext cx="266700" cy="76200"/>
              </a:xfrm>
              <a:prstGeom prst="rect">
                <a:avLst/>
              </a:prstGeom>
              <a:solidFill>
                <a:srgbClr val="6699FF"/>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23" name="Rectangle 175">
                <a:extLst>
                  <a:ext uri="{FF2B5EF4-FFF2-40B4-BE49-F238E27FC236}">
                    <a16:creationId xmlns:a16="http://schemas.microsoft.com/office/drawing/2014/main" id="{AA17B42E-4AC5-E4BA-3D42-128FA5BFCB81}"/>
                  </a:ext>
                </a:extLst>
              </p:cNvPr>
              <p:cNvSpPr>
                <a:spLocks noChangeAspect="1" noChangeArrowheads="1"/>
              </p:cNvSpPr>
              <p:nvPr/>
            </p:nvSpPr>
            <p:spPr bwMode="auto">
              <a:xfrm>
                <a:off x="3773851" y="3302000"/>
                <a:ext cx="266700" cy="76200"/>
              </a:xfrm>
              <a:prstGeom prst="rect">
                <a:avLst/>
              </a:prstGeom>
              <a:solidFill>
                <a:srgbClr val="6699FF"/>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24" name="Rectangle 176">
                <a:extLst>
                  <a:ext uri="{FF2B5EF4-FFF2-40B4-BE49-F238E27FC236}">
                    <a16:creationId xmlns:a16="http://schemas.microsoft.com/office/drawing/2014/main" id="{15B875BA-D7B1-E9B8-AA7C-F4EDC6A4560E}"/>
                  </a:ext>
                </a:extLst>
              </p:cNvPr>
              <p:cNvSpPr>
                <a:spLocks noChangeAspect="1" noChangeArrowheads="1"/>
              </p:cNvSpPr>
              <p:nvPr/>
            </p:nvSpPr>
            <p:spPr bwMode="auto">
              <a:xfrm>
                <a:off x="4060659" y="3302000"/>
                <a:ext cx="265113" cy="76200"/>
              </a:xfrm>
              <a:prstGeom prst="rect">
                <a:avLst/>
              </a:prstGeom>
              <a:solidFill>
                <a:srgbClr val="6699FF"/>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25" name="Rectangle 176">
                <a:extLst>
                  <a:ext uri="{FF2B5EF4-FFF2-40B4-BE49-F238E27FC236}">
                    <a16:creationId xmlns:a16="http://schemas.microsoft.com/office/drawing/2014/main" id="{E1EA9FE1-6187-009C-EFE9-4B73FEEBD9E7}"/>
                  </a:ext>
                </a:extLst>
              </p:cNvPr>
              <p:cNvSpPr>
                <a:spLocks noChangeAspect="1" noChangeArrowheads="1"/>
              </p:cNvSpPr>
              <p:nvPr/>
            </p:nvSpPr>
            <p:spPr bwMode="auto">
              <a:xfrm>
                <a:off x="4345881" y="3302000"/>
                <a:ext cx="265113" cy="76200"/>
              </a:xfrm>
              <a:prstGeom prst="rect">
                <a:avLst/>
              </a:prstGeom>
              <a:solidFill>
                <a:srgbClr val="6699FF"/>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76" name="AutoShape 185">
              <a:extLst>
                <a:ext uri="{FF2B5EF4-FFF2-40B4-BE49-F238E27FC236}">
                  <a16:creationId xmlns:a16="http://schemas.microsoft.com/office/drawing/2014/main" id="{0357E8C0-BAA9-88A5-D075-C26234AB4B01}"/>
                </a:ext>
              </a:extLst>
            </p:cNvPr>
            <p:cNvSpPr>
              <a:spLocks noChangeArrowheads="1"/>
            </p:cNvSpPr>
            <p:nvPr/>
          </p:nvSpPr>
          <p:spPr bwMode="auto">
            <a:xfrm rot="10800000">
              <a:off x="2587453" y="4227397"/>
              <a:ext cx="237067" cy="144463"/>
            </a:xfrm>
            <a:prstGeom prst="triangle">
              <a:avLst>
                <a:gd name="adj" fmla="val 50000"/>
              </a:avLst>
            </a:prstGeom>
            <a:solidFill>
              <a:srgbClr val="80008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77" name="AutoShape 186">
              <a:extLst>
                <a:ext uri="{FF2B5EF4-FFF2-40B4-BE49-F238E27FC236}">
                  <a16:creationId xmlns:a16="http://schemas.microsoft.com/office/drawing/2014/main" id="{C39959FE-6124-ABF7-3DF8-46B4F9AEFEC0}"/>
                </a:ext>
              </a:extLst>
            </p:cNvPr>
            <p:cNvSpPr>
              <a:spLocks noChangeArrowheads="1"/>
            </p:cNvSpPr>
            <p:nvPr/>
          </p:nvSpPr>
          <p:spPr bwMode="auto">
            <a:xfrm rot="10800000">
              <a:off x="4107220" y="4227397"/>
              <a:ext cx="237067" cy="144463"/>
            </a:xfrm>
            <a:prstGeom prst="triangle">
              <a:avLst>
                <a:gd name="adj" fmla="val 50000"/>
              </a:avLst>
            </a:prstGeom>
            <a:solidFill>
              <a:srgbClr val="80008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78" name="AutoShape 187">
              <a:extLst>
                <a:ext uri="{FF2B5EF4-FFF2-40B4-BE49-F238E27FC236}">
                  <a16:creationId xmlns:a16="http://schemas.microsoft.com/office/drawing/2014/main" id="{2483AE9A-304C-4DD1-80D4-3B1216967A72}"/>
                </a:ext>
              </a:extLst>
            </p:cNvPr>
            <p:cNvSpPr>
              <a:spLocks noChangeArrowheads="1"/>
            </p:cNvSpPr>
            <p:nvPr/>
          </p:nvSpPr>
          <p:spPr bwMode="auto">
            <a:xfrm rot="10800000">
              <a:off x="4873453" y="4227397"/>
              <a:ext cx="237067" cy="144463"/>
            </a:xfrm>
            <a:prstGeom prst="triangle">
              <a:avLst>
                <a:gd name="adj" fmla="val 50000"/>
              </a:avLst>
            </a:prstGeom>
            <a:solidFill>
              <a:srgbClr val="80008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79" name="Text Box 78">
              <a:extLst>
                <a:ext uri="{FF2B5EF4-FFF2-40B4-BE49-F238E27FC236}">
                  <a16:creationId xmlns:a16="http://schemas.microsoft.com/office/drawing/2014/main" id="{D3164E8E-1779-DDFD-B08D-ED15518B5EED}"/>
                </a:ext>
              </a:extLst>
            </p:cNvPr>
            <p:cNvSpPr txBox="1">
              <a:spLocks noChangeArrowheads="1"/>
            </p:cNvSpPr>
            <p:nvPr/>
          </p:nvSpPr>
          <p:spPr bwMode="auto">
            <a:xfrm flipH="1">
              <a:off x="353389" y="5074250"/>
              <a:ext cx="107950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Lasers</a:t>
              </a:r>
            </a:p>
          </p:txBody>
        </p:sp>
        <p:sp>
          <p:nvSpPr>
            <p:cNvPr id="80" name="Text Box 164">
              <a:extLst>
                <a:ext uri="{FF2B5EF4-FFF2-40B4-BE49-F238E27FC236}">
                  <a16:creationId xmlns:a16="http://schemas.microsoft.com/office/drawing/2014/main" id="{776B9046-6053-B84A-BCF7-3D8A04821901}"/>
                </a:ext>
              </a:extLst>
            </p:cNvPr>
            <p:cNvSpPr txBox="1">
              <a:spLocks noChangeArrowheads="1"/>
            </p:cNvSpPr>
            <p:nvPr/>
          </p:nvSpPr>
          <p:spPr bwMode="auto">
            <a:xfrm>
              <a:off x="292005" y="4823487"/>
              <a:ext cx="1202267"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eaLnBrk="1" fontAlgn="base" hangingPunct="1">
                <a:spcBef>
                  <a:spcPct val="50000"/>
                </a:spcBef>
                <a:spcAft>
                  <a:spcPct val="0"/>
                </a:spcAft>
              </a:pPr>
              <a:r>
                <a:rPr lang="en-US">
                  <a:solidFill>
                    <a:srgbClr val="000000"/>
                  </a:solidFill>
                  <a:latin typeface="Helvetica" pitchFamily="34" charset="0"/>
                  <a:sym typeface="Wingdings" pitchFamily="2" charset="2"/>
                </a:rPr>
                <a:t>RF Gun</a:t>
              </a:r>
            </a:p>
          </p:txBody>
        </p:sp>
        <p:sp>
          <p:nvSpPr>
            <p:cNvPr id="81" name="Line 55">
              <a:extLst>
                <a:ext uri="{FF2B5EF4-FFF2-40B4-BE49-F238E27FC236}">
                  <a16:creationId xmlns:a16="http://schemas.microsoft.com/office/drawing/2014/main" id="{D11334ED-BD29-3B90-EA5C-D1B16EDDB6A1}"/>
                </a:ext>
              </a:extLst>
            </p:cNvPr>
            <p:cNvSpPr>
              <a:spLocks noChangeShapeType="1"/>
            </p:cNvSpPr>
            <p:nvPr/>
          </p:nvSpPr>
          <p:spPr bwMode="auto">
            <a:xfrm>
              <a:off x="9387942" y="4513828"/>
              <a:ext cx="236449" cy="13641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82" name="Line 67">
              <a:extLst>
                <a:ext uri="{FF2B5EF4-FFF2-40B4-BE49-F238E27FC236}">
                  <a16:creationId xmlns:a16="http://schemas.microsoft.com/office/drawing/2014/main" id="{FE3931F2-47F2-8804-0CAD-A41391C3104F}"/>
                </a:ext>
              </a:extLst>
            </p:cNvPr>
            <p:cNvSpPr>
              <a:spLocks noChangeShapeType="1"/>
            </p:cNvSpPr>
            <p:nvPr/>
          </p:nvSpPr>
          <p:spPr bwMode="auto">
            <a:xfrm flipV="1">
              <a:off x="9597890" y="4353896"/>
              <a:ext cx="1106622" cy="37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grpSp>
          <p:nvGrpSpPr>
            <p:cNvPr id="83" name="Group 82">
              <a:extLst>
                <a:ext uri="{FF2B5EF4-FFF2-40B4-BE49-F238E27FC236}">
                  <a16:creationId xmlns:a16="http://schemas.microsoft.com/office/drawing/2014/main" id="{B4D89808-2CA2-879B-8CA8-F4BC6255D599}"/>
                </a:ext>
              </a:extLst>
            </p:cNvPr>
            <p:cNvGrpSpPr/>
            <p:nvPr/>
          </p:nvGrpSpPr>
          <p:grpSpPr>
            <a:xfrm>
              <a:off x="10301561" y="4144000"/>
              <a:ext cx="381848" cy="284965"/>
              <a:chOff x="7708169" y="1771458"/>
              <a:chExt cx="286386" cy="284962"/>
            </a:xfrm>
          </p:grpSpPr>
          <p:sp>
            <p:nvSpPr>
              <p:cNvPr id="418" name="Line 52">
                <a:extLst>
                  <a:ext uri="{FF2B5EF4-FFF2-40B4-BE49-F238E27FC236}">
                    <a16:creationId xmlns:a16="http://schemas.microsoft.com/office/drawing/2014/main" id="{1653F00C-A74A-40C2-6F50-06B5F093F5E2}"/>
                  </a:ext>
                </a:extLst>
              </p:cNvPr>
              <p:cNvSpPr>
                <a:spLocks noChangeShapeType="1"/>
              </p:cNvSpPr>
              <p:nvPr/>
            </p:nvSpPr>
            <p:spPr bwMode="auto">
              <a:xfrm flipV="1">
                <a:off x="7749136" y="1852710"/>
                <a:ext cx="153235" cy="1317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419" name="Rectangle 53">
                <a:extLst>
                  <a:ext uri="{FF2B5EF4-FFF2-40B4-BE49-F238E27FC236}">
                    <a16:creationId xmlns:a16="http://schemas.microsoft.com/office/drawing/2014/main" id="{3F231062-3786-BB3D-004D-9DD4A3D4E17C}"/>
                  </a:ext>
                </a:extLst>
              </p:cNvPr>
              <p:cNvSpPr>
                <a:spLocks noChangeAspect="1" noChangeArrowheads="1"/>
              </p:cNvSpPr>
              <p:nvPr/>
            </p:nvSpPr>
            <p:spPr bwMode="auto">
              <a:xfrm rot="19579059" flipH="1" flipV="1">
                <a:off x="7849956" y="1771458"/>
                <a:ext cx="144599" cy="134461"/>
              </a:xfrm>
              <a:prstGeom prst="rect">
                <a:avLst/>
              </a:prstGeom>
              <a:solidFill>
                <a:srgbClr val="00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20" name="Freeform 68">
                <a:extLst>
                  <a:ext uri="{FF2B5EF4-FFF2-40B4-BE49-F238E27FC236}">
                    <a16:creationId xmlns:a16="http://schemas.microsoft.com/office/drawing/2014/main" id="{2D4CE298-6E1D-1054-2EE8-DB695C298E9A}"/>
                  </a:ext>
                </a:extLst>
              </p:cNvPr>
              <p:cNvSpPr>
                <a:spLocks/>
              </p:cNvSpPr>
              <p:nvPr/>
            </p:nvSpPr>
            <p:spPr bwMode="auto">
              <a:xfrm flipV="1">
                <a:off x="7708169" y="1898020"/>
                <a:ext cx="127568" cy="158400"/>
              </a:xfrm>
              <a:custGeom>
                <a:avLst/>
                <a:gdLst>
                  <a:gd name="T0" fmla="*/ 0 w 143"/>
                  <a:gd name="T1" fmla="*/ 0 h 130"/>
                  <a:gd name="T2" fmla="*/ 0 w 143"/>
                  <a:gd name="T3" fmla="*/ 206375 h 130"/>
                  <a:gd name="T4" fmla="*/ 29815 w 143"/>
                  <a:gd name="T5" fmla="*/ 206375 h 130"/>
                  <a:gd name="T6" fmla="*/ 54277 w 143"/>
                  <a:gd name="T7" fmla="*/ 114300 h 130"/>
                  <a:gd name="T8" fmla="*/ 54659 w 143"/>
                  <a:gd name="T9" fmla="*/ 0 h 130"/>
                  <a:gd name="T10" fmla="*/ 0 w 143"/>
                  <a:gd name="T11" fmla="*/ 0 h 130"/>
                  <a:gd name="T12" fmla="*/ 0 60000 65536"/>
                  <a:gd name="T13" fmla="*/ 0 60000 65536"/>
                  <a:gd name="T14" fmla="*/ 0 60000 65536"/>
                  <a:gd name="T15" fmla="*/ 0 60000 65536"/>
                  <a:gd name="T16" fmla="*/ 0 60000 65536"/>
                  <a:gd name="T17" fmla="*/ 0 60000 65536"/>
                  <a:gd name="T18" fmla="*/ 0 w 143"/>
                  <a:gd name="T19" fmla="*/ 0 h 130"/>
                  <a:gd name="T20" fmla="*/ 143 w 143"/>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3" h="130">
                    <a:moveTo>
                      <a:pt x="0" y="0"/>
                    </a:moveTo>
                    <a:lnTo>
                      <a:pt x="0" y="130"/>
                    </a:lnTo>
                    <a:lnTo>
                      <a:pt x="78" y="130"/>
                    </a:lnTo>
                    <a:lnTo>
                      <a:pt x="142" y="72"/>
                    </a:lnTo>
                    <a:lnTo>
                      <a:pt x="143" y="0"/>
                    </a:lnTo>
                    <a:lnTo>
                      <a:pt x="0" y="0"/>
                    </a:lnTo>
                    <a:close/>
                  </a:path>
                </a:pathLst>
              </a:custGeom>
              <a:solidFill>
                <a:srgbClr val="333399"/>
              </a:solidFill>
              <a:ln w="12700">
                <a:solidFill>
                  <a:srgbClr val="000000"/>
                </a:solidFill>
                <a:round/>
                <a:headEnd type="none" w="sm" len="sm"/>
                <a:tailEnd type="none" w="sm" len="sm"/>
              </a:ln>
            </p:spPr>
            <p:txBody>
              <a:bodyPr rot="10800000"/>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84" name="Group 80">
              <a:extLst>
                <a:ext uri="{FF2B5EF4-FFF2-40B4-BE49-F238E27FC236}">
                  <a16:creationId xmlns:a16="http://schemas.microsoft.com/office/drawing/2014/main" id="{C5266A4F-C980-29DF-3C53-D93C9839BE40}"/>
                </a:ext>
              </a:extLst>
            </p:cNvPr>
            <p:cNvGrpSpPr>
              <a:grpSpLocks/>
            </p:cNvGrpSpPr>
            <p:nvPr/>
          </p:nvGrpSpPr>
          <p:grpSpPr bwMode="auto">
            <a:xfrm>
              <a:off x="7356049" y="4389195"/>
              <a:ext cx="1466809" cy="242031"/>
              <a:chOff x="4009" y="2043"/>
              <a:chExt cx="724" cy="126"/>
            </a:xfrm>
          </p:grpSpPr>
          <p:sp>
            <p:nvSpPr>
              <p:cNvPr id="368" name="Rectangle 81">
                <a:extLst>
                  <a:ext uri="{FF2B5EF4-FFF2-40B4-BE49-F238E27FC236}">
                    <a16:creationId xmlns:a16="http://schemas.microsoft.com/office/drawing/2014/main" id="{3154406F-7642-715C-8FE1-0D05705D6B4E}"/>
                  </a:ext>
                </a:extLst>
              </p:cNvPr>
              <p:cNvSpPr>
                <a:spLocks noChangeAspect="1" noChangeArrowheads="1"/>
              </p:cNvSpPr>
              <p:nvPr/>
            </p:nvSpPr>
            <p:spPr bwMode="auto">
              <a:xfrm>
                <a:off x="4413" y="2043"/>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69" name="Rectangle 82">
                <a:extLst>
                  <a:ext uri="{FF2B5EF4-FFF2-40B4-BE49-F238E27FC236}">
                    <a16:creationId xmlns:a16="http://schemas.microsoft.com/office/drawing/2014/main" id="{7B965058-A102-5D4B-3403-8CEC0296FB27}"/>
                  </a:ext>
                </a:extLst>
              </p:cNvPr>
              <p:cNvSpPr>
                <a:spLocks noChangeAspect="1" noChangeArrowheads="1"/>
              </p:cNvSpPr>
              <p:nvPr/>
            </p:nvSpPr>
            <p:spPr bwMode="auto">
              <a:xfrm>
                <a:off x="4442" y="2043"/>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70" name="Rectangle 83">
                <a:extLst>
                  <a:ext uri="{FF2B5EF4-FFF2-40B4-BE49-F238E27FC236}">
                    <a16:creationId xmlns:a16="http://schemas.microsoft.com/office/drawing/2014/main" id="{423366DB-02D4-7381-D197-7A7C523CB449}"/>
                  </a:ext>
                </a:extLst>
              </p:cNvPr>
              <p:cNvSpPr>
                <a:spLocks noChangeAspect="1" noChangeArrowheads="1"/>
              </p:cNvSpPr>
              <p:nvPr/>
            </p:nvSpPr>
            <p:spPr bwMode="auto">
              <a:xfrm>
                <a:off x="4471" y="2043"/>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71" name="Rectangle 84">
                <a:extLst>
                  <a:ext uri="{FF2B5EF4-FFF2-40B4-BE49-F238E27FC236}">
                    <a16:creationId xmlns:a16="http://schemas.microsoft.com/office/drawing/2014/main" id="{69F42405-883F-1B87-8FD9-CAADA00964D9}"/>
                  </a:ext>
                </a:extLst>
              </p:cNvPr>
              <p:cNvSpPr>
                <a:spLocks noChangeAspect="1" noChangeArrowheads="1"/>
              </p:cNvSpPr>
              <p:nvPr/>
            </p:nvSpPr>
            <p:spPr bwMode="auto">
              <a:xfrm>
                <a:off x="4500" y="2043"/>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72" name="Rectangle 85">
                <a:extLst>
                  <a:ext uri="{FF2B5EF4-FFF2-40B4-BE49-F238E27FC236}">
                    <a16:creationId xmlns:a16="http://schemas.microsoft.com/office/drawing/2014/main" id="{F5FAF37B-11F7-8A5C-ADE3-1FF428AB741D}"/>
                  </a:ext>
                </a:extLst>
              </p:cNvPr>
              <p:cNvSpPr>
                <a:spLocks noChangeAspect="1" noChangeArrowheads="1"/>
              </p:cNvSpPr>
              <p:nvPr/>
            </p:nvSpPr>
            <p:spPr bwMode="auto">
              <a:xfrm>
                <a:off x="4558" y="2043"/>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73" name="Rectangle 86">
                <a:extLst>
                  <a:ext uri="{FF2B5EF4-FFF2-40B4-BE49-F238E27FC236}">
                    <a16:creationId xmlns:a16="http://schemas.microsoft.com/office/drawing/2014/main" id="{34355167-6F80-954D-BB73-F07AE406905C}"/>
                  </a:ext>
                </a:extLst>
              </p:cNvPr>
              <p:cNvSpPr>
                <a:spLocks noChangeAspect="1" noChangeArrowheads="1"/>
              </p:cNvSpPr>
              <p:nvPr/>
            </p:nvSpPr>
            <p:spPr bwMode="auto">
              <a:xfrm>
                <a:off x="4529" y="2043"/>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74" name="Rectangle 87">
                <a:extLst>
                  <a:ext uri="{FF2B5EF4-FFF2-40B4-BE49-F238E27FC236}">
                    <a16:creationId xmlns:a16="http://schemas.microsoft.com/office/drawing/2014/main" id="{1DD4AAB2-2CD8-3147-FBE2-9E0E21E8FAF6}"/>
                  </a:ext>
                </a:extLst>
              </p:cNvPr>
              <p:cNvSpPr>
                <a:spLocks noChangeAspect="1" noChangeArrowheads="1"/>
              </p:cNvSpPr>
              <p:nvPr/>
            </p:nvSpPr>
            <p:spPr bwMode="auto">
              <a:xfrm>
                <a:off x="4587" y="2043"/>
                <a:ext cx="30"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75" name="Rectangle 88">
                <a:extLst>
                  <a:ext uri="{FF2B5EF4-FFF2-40B4-BE49-F238E27FC236}">
                    <a16:creationId xmlns:a16="http://schemas.microsoft.com/office/drawing/2014/main" id="{06AF2635-73BB-00C8-F744-E00FBE9B4AFA}"/>
                  </a:ext>
                </a:extLst>
              </p:cNvPr>
              <p:cNvSpPr>
                <a:spLocks noChangeAspect="1" noChangeArrowheads="1"/>
              </p:cNvSpPr>
              <p:nvPr/>
            </p:nvSpPr>
            <p:spPr bwMode="auto">
              <a:xfrm>
                <a:off x="4617" y="2043"/>
                <a:ext cx="28"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76" name="Rectangle 89">
                <a:extLst>
                  <a:ext uri="{FF2B5EF4-FFF2-40B4-BE49-F238E27FC236}">
                    <a16:creationId xmlns:a16="http://schemas.microsoft.com/office/drawing/2014/main" id="{749ECEA0-445C-4161-C8BA-97F9F21C6E62}"/>
                  </a:ext>
                </a:extLst>
              </p:cNvPr>
              <p:cNvSpPr>
                <a:spLocks noChangeAspect="1" noChangeArrowheads="1"/>
              </p:cNvSpPr>
              <p:nvPr/>
            </p:nvSpPr>
            <p:spPr bwMode="auto">
              <a:xfrm>
                <a:off x="4645" y="2043"/>
                <a:ext cx="30"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77" name="Rectangle 90">
                <a:extLst>
                  <a:ext uri="{FF2B5EF4-FFF2-40B4-BE49-F238E27FC236}">
                    <a16:creationId xmlns:a16="http://schemas.microsoft.com/office/drawing/2014/main" id="{809B16DF-E121-1799-DEDB-17197FDC56CD}"/>
                  </a:ext>
                </a:extLst>
              </p:cNvPr>
              <p:cNvSpPr>
                <a:spLocks noChangeAspect="1" noChangeArrowheads="1"/>
              </p:cNvSpPr>
              <p:nvPr/>
            </p:nvSpPr>
            <p:spPr bwMode="auto">
              <a:xfrm>
                <a:off x="4675" y="2043"/>
                <a:ext cx="28"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78" name="Rectangle 91">
                <a:extLst>
                  <a:ext uri="{FF2B5EF4-FFF2-40B4-BE49-F238E27FC236}">
                    <a16:creationId xmlns:a16="http://schemas.microsoft.com/office/drawing/2014/main" id="{198A4B15-23A1-E852-4AE0-471C2871B868}"/>
                  </a:ext>
                </a:extLst>
              </p:cNvPr>
              <p:cNvSpPr>
                <a:spLocks noChangeAspect="1" noChangeArrowheads="1"/>
              </p:cNvSpPr>
              <p:nvPr/>
            </p:nvSpPr>
            <p:spPr bwMode="auto">
              <a:xfrm>
                <a:off x="4413" y="2122"/>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79" name="Rectangle 92">
                <a:extLst>
                  <a:ext uri="{FF2B5EF4-FFF2-40B4-BE49-F238E27FC236}">
                    <a16:creationId xmlns:a16="http://schemas.microsoft.com/office/drawing/2014/main" id="{8E367ECB-DC1C-1D4D-6AC0-072E33CCF688}"/>
                  </a:ext>
                </a:extLst>
              </p:cNvPr>
              <p:cNvSpPr>
                <a:spLocks noChangeAspect="1" noChangeArrowheads="1"/>
              </p:cNvSpPr>
              <p:nvPr/>
            </p:nvSpPr>
            <p:spPr bwMode="auto">
              <a:xfrm>
                <a:off x="4442" y="2122"/>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80" name="Rectangle 93">
                <a:extLst>
                  <a:ext uri="{FF2B5EF4-FFF2-40B4-BE49-F238E27FC236}">
                    <a16:creationId xmlns:a16="http://schemas.microsoft.com/office/drawing/2014/main" id="{009E195E-7FA7-684A-0242-492C5790C1E7}"/>
                  </a:ext>
                </a:extLst>
              </p:cNvPr>
              <p:cNvSpPr>
                <a:spLocks noChangeAspect="1" noChangeArrowheads="1"/>
              </p:cNvSpPr>
              <p:nvPr/>
            </p:nvSpPr>
            <p:spPr bwMode="auto">
              <a:xfrm>
                <a:off x="4471" y="2122"/>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81" name="Rectangle 94">
                <a:extLst>
                  <a:ext uri="{FF2B5EF4-FFF2-40B4-BE49-F238E27FC236}">
                    <a16:creationId xmlns:a16="http://schemas.microsoft.com/office/drawing/2014/main" id="{3052EB02-7573-D529-9597-2DBF90DF0817}"/>
                  </a:ext>
                </a:extLst>
              </p:cNvPr>
              <p:cNvSpPr>
                <a:spLocks noChangeAspect="1" noChangeArrowheads="1"/>
              </p:cNvSpPr>
              <p:nvPr/>
            </p:nvSpPr>
            <p:spPr bwMode="auto">
              <a:xfrm>
                <a:off x="4500" y="2122"/>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82" name="Rectangle 95">
                <a:extLst>
                  <a:ext uri="{FF2B5EF4-FFF2-40B4-BE49-F238E27FC236}">
                    <a16:creationId xmlns:a16="http://schemas.microsoft.com/office/drawing/2014/main" id="{FB4D0921-C45E-EDE7-B59C-E8FC8484A46B}"/>
                  </a:ext>
                </a:extLst>
              </p:cNvPr>
              <p:cNvSpPr>
                <a:spLocks noChangeAspect="1" noChangeArrowheads="1"/>
              </p:cNvSpPr>
              <p:nvPr/>
            </p:nvSpPr>
            <p:spPr bwMode="auto">
              <a:xfrm>
                <a:off x="4558" y="2122"/>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83" name="Rectangle 96">
                <a:extLst>
                  <a:ext uri="{FF2B5EF4-FFF2-40B4-BE49-F238E27FC236}">
                    <a16:creationId xmlns:a16="http://schemas.microsoft.com/office/drawing/2014/main" id="{5FE8DA47-4252-FDAB-5ED5-E99D42B51DBB}"/>
                  </a:ext>
                </a:extLst>
              </p:cNvPr>
              <p:cNvSpPr>
                <a:spLocks noChangeAspect="1" noChangeArrowheads="1"/>
              </p:cNvSpPr>
              <p:nvPr/>
            </p:nvSpPr>
            <p:spPr bwMode="auto">
              <a:xfrm>
                <a:off x="4529" y="2122"/>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84" name="Rectangle 97">
                <a:extLst>
                  <a:ext uri="{FF2B5EF4-FFF2-40B4-BE49-F238E27FC236}">
                    <a16:creationId xmlns:a16="http://schemas.microsoft.com/office/drawing/2014/main" id="{2B03B818-C183-711B-B01E-4843CE7305E7}"/>
                  </a:ext>
                </a:extLst>
              </p:cNvPr>
              <p:cNvSpPr>
                <a:spLocks noChangeAspect="1" noChangeArrowheads="1"/>
              </p:cNvSpPr>
              <p:nvPr/>
            </p:nvSpPr>
            <p:spPr bwMode="auto">
              <a:xfrm>
                <a:off x="4587" y="2122"/>
                <a:ext cx="30"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85" name="Rectangle 98">
                <a:extLst>
                  <a:ext uri="{FF2B5EF4-FFF2-40B4-BE49-F238E27FC236}">
                    <a16:creationId xmlns:a16="http://schemas.microsoft.com/office/drawing/2014/main" id="{0BC3C6FA-832B-DF96-A2E1-F04265E45E25}"/>
                  </a:ext>
                </a:extLst>
              </p:cNvPr>
              <p:cNvSpPr>
                <a:spLocks noChangeAspect="1" noChangeArrowheads="1"/>
              </p:cNvSpPr>
              <p:nvPr/>
            </p:nvSpPr>
            <p:spPr bwMode="auto">
              <a:xfrm>
                <a:off x="4617" y="2122"/>
                <a:ext cx="28"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86" name="Rectangle 99">
                <a:extLst>
                  <a:ext uri="{FF2B5EF4-FFF2-40B4-BE49-F238E27FC236}">
                    <a16:creationId xmlns:a16="http://schemas.microsoft.com/office/drawing/2014/main" id="{EAF17B80-A0C3-75D6-C9C7-004E2990CFFC}"/>
                  </a:ext>
                </a:extLst>
              </p:cNvPr>
              <p:cNvSpPr>
                <a:spLocks noChangeAspect="1" noChangeArrowheads="1"/>
              </p:cNvSpPr>
              <p:nvPr/>
            </p:nvSpPr>
            <p:spPr bwMode="auto">
              <a:xfrm>
                <a:off x="4645" y="2122"/>
                <a:ext cx="30"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87" name="Rectangle 100">
                <a:extLst>
                  <a:ext uri="{FF2B5EF4-FFF2-40B4-BE49-F238E27FC236}">
                    <a16:creationId xmlns:a16="http://schemas.microsoft.com/office/drawing/2014/main" id="{ACD4A47B-1F59-70B1-CAC0-F47BD9B71E02}"/>
                  </a:ext>
                </a:extLst>
              </p:cNvPr>
              <p:cNvSpPr>
                <a:spLocks noChangeAspect="1" noChangeArrowheads="1"/>
              </p:cNvSpPr>
              <p:nvPr/>
            </p:nvSpPr>
            <p:spPr bwMode="auto">
              <a:xfrm>
                <a:off x="4675" y="2122"/>
                <a:ext cx="28"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88" name="Rectangle 101">
                <a:extLst>
                  <a:ext uri="{FF2B5EF4-FFF2-40B4-BE49-F238E27FC236}">
                    <a16:creationId xmlns:a16="http://schemas.microsoft.com/office/drawing/2014/main" id="{7997F4F3-8448-48F7-CDAF-1907E57ED024}"/>
                  </a:ext>
                </a:extLst>
              </p:cNvPr>
              <p:cNvSpPr>
                <a:spLocks noChangeAspect="1" noChangeArrowheads="1"/>
              </p:cNvSpPr>
              <p:nvPr/>
            </p:nvSpPr>
            <p:spPr bwMode="auto">
              <a:xfrm>
                <a:off x="4703" y="2122"/>
                <a:ext cx="30"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89" name="Rectangle 102">
                <a:extLst>
                  <a:ext uri="{FF2B5EF4-FFF2-40B4-BE49-F238E27FC236}">
                    <a16:creationId xmlns:a16="http://schemas.microsoft.com/office/drawing/2014/main" id="{C86B5974-63B4-6919-871E-E61C9EB686C1}"/>
                  </a:ext>
                </a:extLst>
              </p:cNvPr>
              <p:cNvSpPr>
                <a:spLocks noChangeAspect="1" noChangeArrowheads="1"/>
              </p:cNvSpPr>
              <p:nvPr/>
            </p:nvSpPr>
            <p:spPr bwMode="auto">
              <a:xfrm>
                <a:off x="4703" y="2043"/>
                <a:ext cx="30"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nvGrpSpPr>
              <p:cNvPr id="390" name="Group 103">
                <a:extLst>
                  <a:ext uri="{FF2B5EF4-FFF2-40B4-BE49-F238E27FC236}">
                    <a16:creationId xmlns:a16="http://schemas.microsoft.com/office/drawing/2014/main" id="{D5786B73-35A2-93D3-CD8E-C2B01B7176AE}"/>
                  </a:ext>
                </a:extLst>
              </p:cNvPr>
              <p:cNvGrpSpPr>
                <a:grpSpLocks/>
              </p:cNvGrpSpPr>
              <p:nvPr/>
            </p:nvGrpSpPr>
            <p:grpSpPr bwMode="auto">
              <a:xfrm flipH="1" flipV="1">
                <a:off x="4382" y="2043"/>
                <a:ext cx="29" cy="126"/>
                <a:chOff x="1359" y="3335"/>
                <a:chExt cx="31" cy="126"/>
              </a:xfrm>
            </p:grpSpPr>
            <p:sp>
              <p:nvSpPr>
                <p:cNvPr id="416" name="Rectangle 104">
                  <a:extLst>
                    <a:ext uri="{FF2B5EF4-FFF2-40B4-BE49-F238E27FC236}">
                      <a16:creationId xmlns:a16="http://schemas.microsoft.com/office/drawing/2014/main" id="{0C5B7E06-D89F-C09B-7557-1A15CAC5E848}"/>
                    </a:ext>
                  </a:extLst>
                </p:cNvPr>
                <p:cNvSpPr>
                  <a:spLocks noChangeAspect="1" noChangeArrowheads="1"/>
                </p:cNvSpPr>
                <p:nvPr/>
              </p:nvSpPr>
              <p:spPr bwMode="auto">
                <a:xfrm flipH="1" flipV="1">
                  <a:off x="1359" y="3414"/>
                  <a:ext cx="31"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17" name="Rectangle 105">
                  <a:extLst>
                    <a:ext uri="{FF2B5EF4-FFF2-40B4-BE49-F238E27FC236}">
                      <a16:creationId xmlns:a16="http://schemas.microsoft.com/office/drawing/2014/main" id="{5370DD95-1E28-7F14-0C01-33214FB4046F}"/>
                    </a:ext>
                  </a:extLst>
                </p:cNvPr>
                <p:cNvSpPr>
                  <a:spLocks noChangeAspect="1" noChangeArrowheads="1"/>
                </p:cNvSpPr>
                <p:nvPr/>
              </p:nvSpPr>
              <p:spPr bwMode="auto">
                <a:xfrm flipH="1" flipV="1">
                  <a:off x="1359" y="3335"/>
                  <a:ext cx="31"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391" name="Rectangle 106">
                <a:extLst>
                  <a:ext uri="{FF2B5EF4-FFF2-40B4-BE49-F238E27FC236}">
                    <a16:creationId xmlns:a16="http://schemas.microsoft.com/office/drawing/2014/main" id="{46A87620-49E1-C700-7533-3FD3391E0BD7}"/>
                  </a:ext>
                </a:extLst>
              </p:cNvPr>
              <p:cNvSpPr>
                <a:spLocks noChangeAspect="1" noChangeArrowheads="1"/>
              </p:cNvSpPr>
              <p:nvPr/>
            </p:nvSpPr>
            <p:spPr bwMode="auto">
              <a:xfrm>
                <a:off x="4040" y="2043"/>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92" name="Rectangle 107">
                <a:extLst>
                  <a:ext uri="{FF2B5EF4-FFF2-40B4-BE49-F238E27FC236}">
                    <a16:creationId xmlns:a16="http://schemas.microsoft.com/office/drawing/2014/main" id="{64665BD7-D787-E0EF-052C-B83CCAA2890E}"/>
                  </a:ext>
                </a:extLst>
              </p:cNvPr>
              <p:cNvSpPr>
                <a:spLocks noChangeAspect="1" noChangeArrowheads="1"/>
              </p:cNvSpPr>
              <p:nvPr/>
            </p:nvSpPr>
            <p:spPr bwMode="auto">
              <a:xfrm>
                <a:off x="4069" y="2043"/>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93" name="Rectangle 108">
                <a:extLst>
                  <a:ext uri="{FF2B5EF4-FFF2-40B4-BE49-F238E27FC236}">
                    <a16:creationId xmlns:a16="http://schemas.microsoft.com/office/drawing/2014/main" id="{0A6A1515-3942-1EF8-9754-0BA954817278}"/>
                  </a:ext>
                </a:extLst>
              </p:cNvPr>
              <p:cNvSpPr>
                <a:spLocks noChangeAspect="1" noChangeArrowheads="1"/>
              </p:cNvSpPr>
              <p:nvPr/>
            </p:nvSpPr>
            <p:spPr bwMode="auto">
              <a:xfrm>
                <a:off x="4098" y="2043"/>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94" name="Rectangle 109">
                <a:extLst>
                  <a:ext uri="{FF2B5EF4-FFF2-40B4-BE49-F238E27FC236}">
                    <a16:creationId xmlns:a16="http://schemas.microsoft.com/office/drawing/2014/main" id="{DB384822-23D3-F04E-DD5A-1F809C058E53}"/>
                  </a:ext>
                </a:extLst>
              </p:cNvPr>
              <p:cNvSpPr>
                <a:spLocks noChangeAspect="1" noChangeArrowheads="1"/>
              </p:cNvSpPr>
              <p:nvPr/>
            </p:nvSpPr>
            <p:spPr bwMode="auto">
              <a:xfrm>
                <a:off x="4127" y="2043"/>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95" name="Rectangle 110">
                <a:extLst>
                  <a:ext uri="{FF2B5EF4-FFF2-40B4-BE49-F238E27FC236}">
                    <a16:creationId xmlns:a16="http://schemas.microsoft.com/office/drawing/2014/main" id="{2D253B0A-FB0F-463C-90CF-BE7BA8BBC434}"/>
                  </a:ext>
                </a:extLst>
              </p:cNvPr>
              <p:cNvSpPr>
                <a:spLocks noChangeAspect="1" noChangeArrowheads="1"/>
              </p:cNvSpPr>
              <p:nvPr/>
            </p:nvSpPr>
            <p:spPr bwMode="auto">
              <a:xfrm>
                <a:off x="4185" y="2043"/>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96" name="Rectangle 111">
                <a:extLst>
                  <a:ext uri="{FF2B5EF4-FFF2-40B4-BE49-F238E27FC236}">
                    <a16:creationId xmlns:a16="http://schemas.microsoft.com/office/drawing/2014/main" id="{9C432A9F-BCF8-0946-4DF5-5DDBA427E1D6}"/>
                  </a:ext>
                </a:extLst>
              </p:cNvPr>
              <p:cNvSpPr>
                <a:spLocks noChangeAspect="1" noChangeArrowheads="1"/>
              </p:cNvSpPr>
              <p:nvPr/>
            </p:nvSpPr>
            <p:spPr bwMode="auto">
              <a:xfrm>
                <a:off x="4156" y="2043"/>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97" name="Rectangle 112">
                <a:extLst>
                  <a:ext uri="{FF2B5EF4-FFF2-40B4-BE49-F238E27FC236}">
                    <a16:creationId xmlns:a16="http://schemas.microsoft.com/office/drawing/2014/main" id="{C18B75EB-66E8-4614-73BC-18A8CB66B54E}"/>
                  </a:ext>
                </a:extLst>
              </p:cNvPr>
              <p:cNvSpPr>
                <a:spLocks noChangeAspect="1" noChangeArrowheads="1"/>
              </p:cNvSpPr>
              <p:nvPr/>
            </p:nvSpPr>
            <p:spPr bwMode="auto">
              <a:xfrm>
                <a:off x="4214" y="2043"/>
                <a:ext cx="30"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98" name="Rectangle 113">
                <a:extLst>
                  <a:ext uri="{FF2B5EF4-FFF2-40B4-BE49-F238E27FC236}">
                    <a16:creationId xmlns:a16="http://schemas.microsoft.com/office/drawing/2014/main" id="{791FEE74-0DE3-427E-AFD0-49E6BCB92FA2}"/>
                  </a:ext>
                </a:extLst>
              </p:cNvPr>
              <p:cNvSpPr>
                <a:spLocks noChangeAspect="1" noChangeArrowheads="1"/>
              </p:cNvSpPr>
              <p:nvPr/>
            </p:nvSpPr>
            <p:spPr bwMode="auto">
              <a:xfrm>
                <a:off x="4244" y="2043"/>
                <a:ext cx="28"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99" name="Rectangle 114">
                <a:extLst>
                  <a:ext uri="{FF2B5EF4-FFF2-40B4-BE49-F238E27FC236}">
                    <a16:creationId xmlns:a16="http://schemas.microsoft.com/office/drawing/2014/main" id="{5DA69FB3-5FC1-68AD-8521-BE4B4DC4B49B}"/>
                  </a:ext>
                </a:extLst>
              </p:cNvPr>
              <p:cNvSpPr>
                <a:spLocks noChangeAspect="1" noChangeArrowheads="1"/>
              </p:cNvSpPr>
              <p:nvPr/>
            </p:nvSpPr>
            <p:spPr bwMode="auto">
              <a:xfrm>
                <a:off x="4272" y="2043"/>
                <a:ext cx="30"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00" name="Rectangle 115">
                <a:extLst>
                  <a:ext uri="{FF2B5EF4-FFF2-40B4-BE49-F238E27FC236}">
                    <a16:creationId xmlns:a16="http://schemas.microsoft.com/office/drawing/2014/main" id="{6E133B37-B9D0-0BC1-26D2-78A49BE25CEB}"/>
                  </a:ext>
                </a:extLst>
              </p:cNvPr>
              <p:cNvSpPr>
                <a:spLocks noChangeAspect="1" noChangeArrowheads="1"/>
              </p:cNvSpPr>
              <p:nvPr/>
            </p:nvSpPr>
            <p:spPr bwMode="auto">
              <a:xfrm>
                <a:off x="4302" y="2043"/>
                <a:ext cx="28"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01" name="Rectangle 116">
                <a:extLst>
                  <a:ext uri="{FF2B5EF4-FFF2-40B4-BE49-F238E27FC236}">
                    <a16:creationId xmlns:a16="http://schemas.microsoft.com/office/drawing/2014/main" id="{3A400E61-C749-5A7E-6C8D-6AB0D277FFE3}"/>
                  </a:ext>
                </a:extLst>
              </p:cNvPr>
              <p:cNvSpPr>
                <a:spLocks noChangeAspect="1" noChangeArrowheads="1"/>
              </p:cNvSpPr>
              <p:nvPr/>
            </p:nvSpPr>
            <p:spPr bwMode="auto">
              <a:xfrm>
                <a:off x="4040" y="2122"/>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02" name="Rectangle 117">
                <a:extLst>
                  <a:ext uri="{FF2B5EF4-FFF2-40B4-BE49-F238E27FC236}">
                    <a16:creationId xmlns:a16="http://schemas.microsoft.com/office/drawing/2014/main" id="{5264E96D-33D3-D5A9-7FF9-CD780F919774}"/>
                  </a:ext>
                </a:extLst>
              </p:cNvPr>
              <p:cNvSpPr>
                <a:spLocks noChangeAspect="1" noChangeArrowheads="1"/>
              </p:cNvSpPr>
              <p:nvPr/>
            </p:nvSpPr>
            <p:spPr bwMode="auto">
              <a:xfrm>
                <a:off x="4069" y="2122"/>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03" name="Rectangle 118">
                <a:extLst>
                  <a:ext uri="{FF2B5EF4-FFF2-40B4-BE49-F238E27FC236}">
                    <a16:creationId xmlns:a16="http://schemas.microsoft.com/office/drawing/2014/main" id="{593661E4-EC69-360B-7514-FEFDB30FF92D}"/>
                  </a:ext>
                </a:extLst>
              </p:cNvPr>
              <p:cNvSpPr>
                <a:spLocks noChangeAspect="1" noChangeArrowheads="1"/>
              </p:cNvSpPr>
              <p:nvPr/>
            </p:nvSpPr>
            <p:spPr bwMode="auto">
              <a:xfrm>
                <a:off x="4098" y="2122"/>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04" name="Rectangle 119">
                <a:extLst>
                  <a:ext uri="{FF2B5EF4-FFF2-40B4-BE49-F238E27FC236}">
                    <a16:creationId xmlns:a16="http://schemas.microsoft.com/office/drawing/2014/main" id="{53D3F422-AD92-2132-AD37-50CDE943F0FA}"/>
                  </a:ext>
                </a:extLst>
              </p:cNvPr>
              <p:cNvSpPr>
                <a:spLocks noChangeAspect="1" noChangeArrowheads="1"/>
              </p:cNvSpPr>
              <p:nvPr/>
            </p:nvSpPr>
            <p:spPr bwMode="auto">
              <a:xfrm>
                <a:off x="4127" y="2122"/>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05" name="Rectangle 120">
                <a:extLst>
                  <a:ext uri="{FF2B5EF4-FFF2-40B4-BE49-F238E27FC236}">
                    <a16:creationId xmlns:a16="http://schemas.microsoft.com/office/drawing/2014/main" id="{F99BD963-A357-4EFC-C5BE-33916F50A5DA}"/>
                  </a:ext>
                </a:extLst>
              </p:cNvPr>
              <p:cNvSpPr>
                <a:spLocks noChangeAspect="1" noChangeArrowheads="1"/>
              </p:cNvSpPr>
              <p:nvPr/>
            </p:nvSpPr>
            <p:spPr bwMode="auto">
              <a:xfrm>
                <a:off x="4185" y="2122"/>
                <a:ext cx="29"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06" name="Rectangle 121">
                <a:extLst>
                  <a:ext uri="{FF2B5EF4-FFF2-40B4-BE49-F238E27FC236}">
                    <a16:creationId xmlns:a16="http://schemas.microsoft.com/office/drawing/2014/main" id="{36289251-DA8E-9396-2B04-A648DFB1CEAA}"/>
                  </a:ext>
                </a:extLst>
              </p:cNvPr>
              <p:cNvSpPr>
                <a:spLocks noChangeAspect="1" noChangeArrowheads="1"/>
              </p:cNvSpPr>
              <p:nvPr/>
            </p:nvSpPr>
            <p:spPr bwMode="auto">
              <a:xfrm>
                <a:off x="4156" y="2122"/>
                <a:ext cx="29"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07" name="Rectangle 122">
                <a:extLst>
                  <a:ext uri="{FF2B5EF4-FFF2-40B4-BE49-F238E27FC236}">
                    <a16:creationId xmlns:a16="http://schemas.microsoft.com/office/drawing/2014/main" id="{CC4F462C-FFF0-AFF2-5214-D7A8A4F2B8A9}"/>
                  </a:ext>
                </a:extLst>
              </p:cNvPr>
              <p:cNvSpPr>
                <a:spLocks noChangeAspect="1" noChangeArrowheads="1"/>
              </p:cNvSpPr>
              <p:nvPr/>
            </p:nvSpPr>
            <p:spPr bwMode="auto">
              <a:xfrm>
                <a:off x="4214" y="2122"/>
                <a:ext cx="30"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08" name="Rectangle 123">
                <a:extLst>
                  <a:ext uri="{FF2B5EF4-FFF2-40B4-BE49-F238E27FC236}">
                    <a16:creationId xmlns:a16="http://schemas.microsoft.com/office/drawing/2014/main" id="{8476E02F-4DEC-442D-E3DD-FAB47837D561}"/>
                  </a:ext>
                </a:extLst>
              </p:cNvPr>
              <p:cNvSpPr>
                <a:spLocks noChangeAspect="1" noChangeArrowheads="1"/>
              </p:cNvSpPr>
              <p:nvPr/>
            </p:nvSpPr>
            <p:spPr bwMode="auto">
              <a:xfrm>
                <a:off x="4244" y="2122"/>
                <a:ext cx="28"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09" name="Rectangle 124">
                <a:extLst>
                  <a:ext uri="{FF2B5EF4-FFF2-40B4-BE49-F238E27FC236}">
                    <a16:creationId xmlns:a16="http://schemas.microsoft.com/office/drawing/2014/main" id="{98A15D31-BB3C-1D4C-83DE-C0B378D78290}"/>
                  </a:ext>
                </a:extLst>
              </p:cNvPr>
              <p:cNvSpPr>
                <a:spLocks noChangeAspect="1" noChangeArrowheads="1"/>
              </p:cNvSpPr>
              <p:nvPr/>
            </p:nvSpPr>
            <p:spPr bwMode="auto">
              <a:xfrm>
                <a:off x="4272" y="2122"/>
                <a:ext cx="30"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10" name="Rectangle 125">
                <a:extLst>
                  <a:ext uri="{FF2B5EF4-FFF2-40B4-BE49-F238E27FC236}">
                    <a16:creationId xmlns:a16="http://schemas.microsoft.com/office/drawing/2014/main" id="{F9E3328F-E1AA-4900-F643-374ED65D8F01}"/>
                  </a:ext>
                </a:extLst>
              </p:cNvPr>
              <p:cNvSpPr>
                <a:spLocks noChangeAspect="1" noChangeArrowheads="1"/>
              </p:cNvSpPr>
              <p:nvPr/>
            </p:nvSpPr>
            <p:spPr bwMode="auto">
              <a:xfrm>
                <a:off x="4302" y="2122"/>
                <a:ext cx="28"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11" name="Rectangle 126">
                <a:extLst>
                  <a:ext uri="{FF2B5EF4-FFF2-40B4-BE49-F238E27FC236}">
                    <a16:creationId xmlns:a16="http://schemas.microsoft.com/office/drawing/2014/main" id="{B388F560-D3F7-D021-BF37-1D3AACD49288}"/>
                  </a:ext>
                </a:extLst>
              </p:cNvPr>
              <p:cNvSpPr>
                <a:spLocks noChangeAspect="1" noChangeArrowheads="1"/>
              </p:cNvSpPr>
              <p:nvPr/>
            </p:nvSpPr>
            <p:spPr bwMode="auto">
              <a:xfrm>
                <a:off x="4330" y="2122"/>
                <a:ext cx="30"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12" name="Rectangle 127">
                <a:extLst>
                  <a:ext uri="{FF2B5EF4-FFF2-40B4-BE49-F238E27FC236}">
                    <a16:creationId xmlns:a16="http://schemas.microsoft.com/office/drawing/2014/main" id="{96C1F6EF-BF42-60BE-0EAA-2FD5CF7E507A}"/>
                  </a:ext>
                </a:extLst>
              </p:cNvPr>
              <p:cNvSpPr>
                <a:spLocks noChangeAspect="1" noChangeArrowheads="1"/>
              </p:cNvSpPr>
              <p:nvPr/>
            </p:nvSpPr>
            <p:spPr bwMode="auto">
              <a:xfrm>
                <a:off x="4330" y="2043"/>
                <a:ext cx="30"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nvGrpSpPr>
              <p:cNvPr id="413" name="Group 128">
                <a:extLst>
                  <a:ext uri="{FF2B5EF4-FFF2-40B4-BE49-F238E27FC236}">
                    <a16:creationId xmlns:a16="http://schemas.microsoft.com/office/drawing/2014/main" id="{6D846C94-1E7B-8D10-2264-51C20940AF30}"/>
                  </a:ext>
                </a:extLst>
              </p:cNvPr>
              <p:cNvGrpSpPr>
                <a:grpSpLocks/>
              </p:cNvGrpSpPr>
              <p:nvPr/>
            </p:nvGrpSpPr>
            <p:grpSpPr bwMode="auto">
              <a:xfrm flipH="1" flipV="1">
                <a:off x="4009" y="2043"/>
                <a:ext cx="29" cy="126"/>
                <a:chOff x="1359" y="3335"/>
                <a:chExt cx="31" cy="126"/>
              </a:xfrm>
            </p:grpSpPr>
            <p:sp>
              <p:nvSpPr>
                <p:cNvPr id="414" name="Rectangle 129">
                  <a:extLst>
                    <a:ext uri="{FF2B5EF4-FFF2-40B4-BE49-F238E27FC236}">
                      <a16:creationId xmlns:a16="http://schemas.microsoft.com/office/drawing/2014/main" id="{640DEC68-DD85-7C25-45D2-78C51E499CBA}"/>
                    </a:ext>
                  </a:extLst>
                </p:cNvPr>
                <p:cNvSpPr>
                  <a:spLocks noChangeAspect="1" noChangeArrowheads="1"/>
                </p:cNvSpPr>
                <p:nvPr/>
              </p:nvSpPr>
              <p:spPr bwMode="auto">
                <a:xfrm flipH="1" flipV="1">
                  <a:off x="1359" y="3414"/>
                  <a:ext cx="31" cy="47"/>
                </a:xfrm>
                <a:prstGeom prst="rect">
                  <a:avLst/>
                </a:prstGeom>
                <a:solidFill>
                  <a:srgbClr val="BBE0E3"/>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415" name="Rectangle 130">
                  <a:extLst>
                    <a:ext uri="{FF2B5EF4-FFF2-40B4-BE49-F238E27FC236}">
                      <a16:creationId xmlns:a16="http://schemas.microsoft.com/office/drawing/2014/main" id="{96C0D854-2A3C-65C8-DBF2-7F4BE779443B}"/>
                    </a:ext>
                  </a:extLst>
                </p:cNvPr>
                <p:cNvSpPr>
                  <a:spLocks noChangeAspect="1" noChangeArrowheads="1"/>
                </p:cNvSpPr>
                <p:nvPr/>
              </p:nvSpPr>
              <p:spPr bwMode="auto">
                <a:xfrm flipH="1" flipV="1">
                  <a:off x="1359" y="3335"/>
                  <a:ext cx="31" cy="47"/>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sp>
          <p:nvSpPr>
            <p:cNvPr id="85" name="Rectangle 165">
              <a:extLst>
                <a:ext uri="{FF2B5EF4-FFF2-40B4-BE49-F238E27FC236}">
                  <a16:creationId xmlns:a16="http://schemas.microsoft.com/office/drawing/2014/main" id="{0892AD91-F4E0-F9DC-D519-B8F40DA5F408}"/>
                </a:ext>
              </a:extLst>
            </p:cNvPr>
            <p:cNvSpPr>
              <a:spLocks noChangeAspect="1" noChangeArrowheads="1"/>
            </p:cNvSpPr>
            <p:nvPr/>
          </p:nvSpPr>
          <p:spPr bwMode="auto">
            <a:xfrm>
              <a:off x="9624392" y="4595697"/>
              <a:ext cx="881974" cy="93663"/>
            </a:xfrm>
            <a:prstGeom prst="rect">
              <a:avLst/>
            </a:prstGeom>
            <a:solidFill>
              <a:srgbClr val="00FF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86" name="AutoShape 13">
              <a:extLst>
                <a:ext uri="{FF2B5EF4-FFF2-40B4-BE49-F238E27FC236}">
                  <a16:creationId xmlns:a16="http://schemas.microsoft.com/office/drawing/2014/main" id="{AE7DDDBA-3796-D966-BC49-2AEC279040C2}"/>
                </a:ext>
              </a:extLst>
            </p:cNvPr>
            <p:cNvSpPr>
              <a:spLocks noChangeArrowheads="1"/>
            </p:cNvSpPr>
            <p:nvPr/>
          </p:nvSpPr>
          <p:spPr bwMode="auto">
            <a:xfrm rot="5400000">
              <a:off x="11139938" y="4185641"/>
              <a:ext cx="585788" cy="91102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59 w 21600"/>
                <a:gd name="T13" fmla="*/ 3486 h 21600"/>
                <a:gd name="T14" fmla="*/ 18141 w 21600"/>
                <a:gd name="T15" fmla="*/ 18114 h 21600"/>
              </a:gdLst>
              <a:ahLst/>
              <a:cxnLst>
                <a:cxn ang="T8">
                  <a:pos x="T0" y="T1"/>
                </a:cxn>
                <a:cxn ang="T9">
                  <a:pos x="T2" y="T3"/>
                </a:cxn>
                <a:cxn ang="T10">
                  <a:pos x="T4" y="T5"/>
                </a:cxn>
                <a:cxn ang="T11">
                  <a:pos x="T6" y="T7"/>
                </a:cxn>
              </a:cxnLst>
              <a:rect l="T12" t="T13" r="T14" b="T15"/>
              <a:pathLst>
                <a:path w="21600" h="21600">
                  <a:moveTo>
                    <a:pt x="0" y="0"/>
                  </a:moveTo>
                  <a:lnTo>
                    <a:pt x="3349" y="21600"/>
                  </a:lnTo>
                  <a:lnTo>
                    <a:pt x="18251" y="21600"/>
                  </a:lnTo>
                  <a:lnTo>
                    <a:pt x="21600" y="0"/>
                  </a:lnTo>
                  <a:close/>
                </a:path>
              </a:pathLst>
            </a:custGeom>
            <a:solidFill>
              <a:srgbClr val="808080"/>
            </a:solidFill>
            <a:ln w="9525" algn="ctr">
              <a:solidFill>
                <a:srgbClr val="000000"/>
              </a:solidFill>
              <a:miter lim="800000"/>
              <a:headEnd/>
              <a:tailEnd/>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87" name="AutoShape 14">
              <a:extLst>
                <a:ext uri="{FF2B5EF4-FFF2-40B4-BE49-F238E27FC236}">
                  <a16:creationId xmlns:a16="http://schemas.microsoft.com/office/drawing/2014/main" id="{73C5875D-5B88-8C06-54DA-3C5E7C124173}"/>
                </a:ext>
              </a:extLst>
            </p:cNvPr>
            <p:cNvSpPr>
              <a:spLocks noChangeArrowheads="1"/>
            </p:cNvSpPr>
            <p:nvPr/>
          </p:nvSpPr>
          <p:spPr bwMode="auto">
            <a:xfrm rot="16200000">
              <a:off x="11129576" y="4287605"/>
              <a:ext cx="401735" cy="70886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79 w 21600"/>
                <a:gd name="T13" fmla="*/ 2400 h 21600"/>
                <a:gd name="T14" fmla="*/ 19221 w 21600"/>
                <a:gd name="T15" fmla="*/ 19200 h 21600"/>
              </a:gdLst>
              <a:ahLst/>
              <a:cxnLst>
                <a:cxn ang="T8">
                  <a:pos x="T0" y="T1"/>
                </a:cxn>
                <a:cxn ang="T9">
                  <a:pos x="T2" y="T3"/>
                </a:cxn>
                <a:cxn ang="T10">
                  <a:pos x="T4" y="T5"/>
                </a:cxn>
                <a:cxn ang="T11">
                  <a:pos x="T6" y="T7"/>
                </a:cxn>
              </a:cxnLst>
              <a:rect l="T12" t="T13" r="T14" b="T15"/>
              <a:pathLst>
                <a:path w="21600" h="21600">
                  <a:moveTo>
                    <a:pt x="0" y="0"/>
                  </a:moveTo>
                  <a:lnTo>
                    <a:pt x="1142" y="21600"/>
                  </a:lnTo>
                  <a:lnTo>
                    <a:pt x="20458" y="21600"/>
                  </a:lnTo>
                  <a:lnTo>
                    <a:pt x="21600" y="0"/>
                  </a:lnTo>
                  <a:close/>
                </a:path>
              </a:pathLst>
            </a:custGeom>
            <a:solidFill>
              <a:srgbClr val="CCECFF"/>
            </a:solidFill>
            <a:ln w="9525" algn="ctr">
              <a:solidFill>
                <a:srgbClr val="000000"/>
              </a:solidFill>
              <a:miter lim="800000"/>
              <a:headEnd/>
              <a:tailEnd/>
            </a:ln>
          </p:spPr>
          <p:txBody>
            <a:bodyPr rot="10800000"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88" name="Line 15">
              <a:extLst>
                <a:ext uri="{FF2B5EF4-FFF2-40B4-BE49-F238E27FC236}">
                  <a16:creationId xmlns:a16="http://schemas.microsoft.com/office/drawing/2014/main" id="{A966F6BC-88C7-0FDC-132C-4048D95EFBA5}"/>
                </a:ext>
              </a:extLst>
            </p:cNvPr>
            <p:cNvSpPr>
              <a:spLocks noChangeShapeType="1"/>
            </p:cNvSpPr>
            <p:nvPr/>
          </p:nvSpPr>
          <p:spPr bwMode="auto">
            <a:xfrm flipV="1">
              <a:off x="11686185" y="4350028"/>
              <a:ext cx="202159" cy="11149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89" name="Line 16">
              <a:extLst>
                <a:ext uri="{FF2B5EF4-FFF2-40B4-BE49-F238E27FC236}">
                  <a16:creationId xmlns:a16="http://schemas.microsoft.com/office/drawing/2014/main" id="{041E5715-8B2E-8D2A-8BCA-1B931E5BD51B}"/>
                </a:ext>
              </a:extLst>
            </p:cNvPr>
            <p:cNvSpPr>
              <a:spLocks noChangeShapeType="1"/>
            </p:cNvSpPr>
            <p:nvPr/>
          </p:nvSpPr>
          <p:spPr bwMode="auto">
            <a:xfrm rot="16200000" flipV="1">
              <a:off x="11729746" y="4775450"/>
              <a:ext cx="115035" cy="202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90" name="Line 17">
              <a:extLst>
                <a:ext uri="{FF2B5EF4-FFF2-40B4-BE49-F238E27FC236}">
                  <a16:creationId xmlns:a16="http://schemas.microsoft.com/office/drawing/2014/main" id="{F511674F-C771-9F36-D36C-D70778595557}"/>
                </a:ext>
              </a:extLst>
            </p:cNvPr>
            <p:cNvSpPr>
              <a:spLocks noChangeShapeType="1"/>
            </p:cNvSpPr>
            <p:nvPr/>
          </p:nvSpPr>
          <p:spPr bwMode="auto">
            <a:xfrm rot="5400000">
              <a:off x="11784610" y="4715277"/>
              <a:ext cx="5311" cy="202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91" name="Line 18">
              <a:extLst>
                <a:ext uri="{FF2B5EF4-FFF2-40B4-BE49-F238E27FC236}">
                  <a16:creationId xmlns:a16="http://schemas.microsoft.com/office/drawing/2014/main" id="{CD9B430B-BBA9-FBC4-383F-712786A153A0}"/>
                </a:ext>
              </a:extLst>
            </p:cNvPr>
            <p:cNvSpPr>
              <a:spLocks noChangeShapeType="1"/>
            </p:cNvSpPr>
            <p:nvPr/>
          </p:nvSpPr>
          <p:spPr bwMode="auto">
            <a:xfrm rot="16200000" flipV="1">
              <a:off x="11784610" y="4363097"/>
              <a:ext cx="5311" cy="202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92" name="Line 177">
              <a:extLst>
                <a:ext uri="{FF2B5EF4-FFF2-40B4-BE49-F238E27FC236}">
                  <a16:creationId xmlns:a16="http://schemas.microsoft.com/office/drawing/2014/main" id="{EE995A9D-4D24-48D4-F39F-EBFB781007A8}"/>
                </a:ext>
              </a:extLst>
            </p:cNvPr>
            <p:cNvSpPr>
              <a:spLocks noChangeShapeType="1"/>
            </p:cNvSpPr>
            <p:nvPr/>
          </p:nvSpPr>
          <p:spPr bwMode="auto">
            <a:xfrm>
              <a:off x="10979949" y="4645576"/>
              <a:ext cx="619599" cy="134271"/>
            </a:xfrm>
            <a:prstGeom prst="line">
              <a:avLst/>
            </a:prstGeom>
            <a:solidFill>
              <a:schemeClr val="accent6">
                <a:lumMod val="40000"/>
                <a:lumOff val="60000"/>
              </a:schemeClr>
            </a:solidFill>
            <a:ln w="12700" algn="ctr">
              <a:solidFill>
                <a:srgbClr val="000000"/>
              </a:solidFill>
              <a:miter lim="800000"/>
              <a:headEnd type="none" w="sm" len="sm"/>
              <a:tailEnd type="none" w="sm" len="sm"/>
            </a:ln>
            <a:effectLst/>
          </p:spPr>
          <p:txBody>
            <a:bodyPr rot="10800000"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93" name="Line 178">
              <a:extLst>
                <a:ext uri="{FF2B5EF4-FFF2-40B4-BE49-F238E27FC236}">
                  <a16:creationId xmlns:a16="http://schemas.microsoft.com/office/drawing/2014/main" id="{0C31670A-AAD9-8D6E-4A61-2F0E3526A7DB}"/>
                </a:ext>
              </a:extLst>
            </p:cNvPr>
            <p:cNvSpPr>
              <a:spLocks noChangeShapeType="1"/>
            </p:cNvSpPr>
            <p:nvPr/>
          </p:nvSpPr>
          <p:spPr bwMode="auto">
            <a:xfrm>
              <a:off x="11207204" y="4601517"/>
              <a:ext cx="383533" cy="26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square">
              <a:spAutoFit/>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94" name="Line 179">
              <a:extLst>
                <a:ext uri="{FF2B5EF4-FFF2-40B4-BE49-F238E27FC236}">
                  <a16:creationId xmlns:a16="http://schemas.microsoft.com/office/drawing/2014/main" id="{4BF2A5A6-9D44-8764-E1D5-63FAC2B7A40E}"/>
                </a:ext>
              </a:extLst>
            </p:cNvPr>
            <p:cNvSpPr>
              <a:spLocks noChangeShapeType="1"/>
            </p:cNvSpPr>
            <p:nvPr/>
          </p:nvSpPr>
          <p:spPr bwMode="auto">
            <a:xfrm>
              <a:off x="11300252" y="4718136"/>
              <a:ext cx="295656" cy="57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square">
              <a:spAutoFit/>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95" name="Line 180">
              <a:extLst>
                <a:ext uri="{FF2B5EF4-FFF2-40B4-BE49-F238E27FC236}">
                  <a16:creationId xmlns:a16="http://schemas.microsoft.com/office/drawing/2014/main" id="{B7553126-4778-4737-762A-0C8DFB6C0218}"/>
                </a:ext>
              </a:extLst>
            </p:cNvPr>
            <p:cNvSpPr>
              <a:spLocks noChangeShapeType="1"/>
            </p:cNvSpPr>
            <p:nvPr/>
          </p:nvSpPr>
          <p:spPr bwMode="auto">
            <a:xfrm flipV="1">
              <a:off x="10972072" y="4600456"/>
              <a:ext cx="238919" cy="433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square">
              <a:spAutoFit/>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96" name="Line 181">
              <a:extLst>
                <a:ext uri="{FF2B5EF4-FFF2-40B4-BE49-F238E27FC236}">
                  <a16:creationId xmlns:a16="http://schemas.microsoft.com/office/drawing/2014/main" id="{BEF77848-0DAD-DA6E-D1DF-7376C027B5EB}"/>
                </a:ext>
              </a:extLst>
            </p:cNvPr>
            <p:cNvSpPr>
              <a:spLocks noChangeShapeType="1"/>
            </p:cNvSpPr>
            <p:nvPr/>
          </p:nvSpPr>
          <p:spPr bwMode="auto">
            <a:xfrm flipV="1">
              <a:off x="11090216" y="4480616"/>
              <a:ext cx="406384" cy="14018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square">
              <a:spAutoFit/>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grpSp>
          <p:nvGrpSpPr>
            <p:cNvPr id="97" name="Group 96">
              <a:extLst>
                <a:ext uri="{FF2B5EF4-FFF2-40B4-BE49-F238E27FC236}">
                  <a16:creationId xmlns:a16="http://schemas.microsoft.com/office/drawing/2014/main" id="{A94BCBAA-6EAB-2875-E1F9-6A783547EF28}"/>
                </a:ext>
              </a:extLst>
            </p:cNvPr>
            <p:cNvGrpSpPr/>
            <p:nvPr/>
          </p:nvGrpSpPr>
          <p:grpSpPr>
            <a:xfrm>
              <a:off x="6110620" y="4387328"/>
              <a:ext cx="295793" cy="242032"/>
              <a:chOff x="4641872" y="411510"/>
              <a:chExt cx="221845" cy="181524"/>
            </a:xfrm>
          </p:grpSpPr>
          <p:sp>
            <p:nvSpPr>
              <p:cNvPr id="358" name="Rectangle 132">
                <a:extLst>
                  <a:ext uri="{FF2B5EF4-FFF2-40B4-BE49-F238E27FC236}">
                    <a16:creationId xmlns:a16="http://schemas.microsoft.com/office/drawing/2014/main" id="{919A813A-23C0-1BFF-C7F7-078E1F36740E}"/>
                  </a:ext>
                </a:extLst>
              </p:cNvPr>
              <p:cNvSpPr>
                <a:spLocks noChangeAspect="1" noChangeArrowheads="1"/>
              </p:cNvSpPr>
              <p:nvPr/>
            </p:nvSpPr>
            <p:spPr bwMode="auto">
              <a:xfrm>
                <a:off x="4687457" y="411510"/>
                <a:ext cx="45585"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59" name="Rectangle 133">
                <a:extLst>
                  <a:ext uri="{FF2B5EF4-FFF2-40B4-BE49-F238E27FC236}">
                    <a16:creationId xmlns:a16="http://schemas.microsoft.com/office/drawing/2014/main" id="{710C2163-648C-2EE7-2AFE-219115DA8916}"/>
                  </a:ext>
                </a:extLst>
              </p:cNvPr>
              <p:cNvSpPr>
                <a:spLocks noChangeAspect="1" noChangeArrowheads="1"/>
              </p:cNvSpPr>
              <p:nvPr/>
            </p:nvSpPr>
            <p:spPr bwMode="auto">
              <a:xfrm>
                <a:off x="4733041" y="411510"/>
                <a:ext cx="42546"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60" name="Rectangle 134">
                <a:extLst>
                  <a:ext uri="{FF2B5EF4-FFF2-40B4-BE49-F238E27FC236}">
                    <a16:creationId xmlns:a16="http://schemas.microsoft.com/office/drawing/2014/main" id="{74C3AB65-4C87-F362-C198-F2067914AB17}"/>
                  </a:ext>
                </a:extLst>
              </p:cNvPr>
              <p:cNvSpPr>
                <a:spLocks noChangeAspect="1" noChangeArrowheads="1"/>
              </p:cNvSpPr>
              <p:nvPr/>
            </p:nvSpPr>
            <p:spPr bwMode="auto">
              <a:xfrm>
                <a:off x="4775587" y="411510"/>
                <a:ext cx="45585"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61" name="Rectangle 135">
                <a:extLst>
                  <a:ext uri="{FF2B5EF4-FFF2-40B4-BE49-F238E27FC236}">
                    <a16:creationId xmlns:a16="http://schemas.microsoft.com/office/drawing/2014/main" id="{A4A50347-9897-4DF9-9BDE-D48D6426C2B6}"/>
                  </a:ext>
                </a:extLst>
              </p:cNvPr>
              <p:cNvSpPr>
                <a:spLocks noChangeAspect="1" noChangeArrowheads="1"/>
              </p:cNvSpPr>
              <p:nvPr/>
            </p:nvSpPr>
            <p:spPr bwMode="auto">
              <a:xfrm>
                <a:off x="4821171" y="411510"/>
                <a:ext cx="42546"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62" name="Rectangle 142">
                <a:extLst>
                  <a:ext uri="{FF2B5EF4-FFF2-40B4-BE49-F238E27FC236}">
                    <a16:creationId xmlns:a16="http://schemas.microsoft.com/office/drawing/2014/main" id="{26BACD83-EC54-8687-AF1B-95613C11DAAD}"/>
                  </a:ext>
                </a:extLst>
              </p:cNvPr>
              <p:cNvSpPr>
                <a:spLocks noChangeAspect="1" noChangeArrowheads="1"/>
              </p:cNvSpPr>
              <p:nvPr/>
            </p:nvSpPr>
            <p:spPr bwMode="auto">
              <a:xfrm>
                <a:off x="4687457" y="525323"/>
                <a:ext cx="45585"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63" name="Rectangle 143">
                <a:extLst>
                  <a:ext uri="{FF2B5EF4-FFF2-40B4-BE49-F238E27FC236}">
                    <a16:creationId xmlns:a16="http://schemas.microsoft.com/office/drawing/2014/main" id="{30DE157A-3BFB-17CB-0299-9B2DFEFAE7FD}"/>
                  </a:ext>
                </a:extLst>
              </p:cNvPr>
              <p:cNvSpPr>
                <a:spLocks noChangeAspect="1" noChangeArrowheads="1"/>
              </p:cNvSpPr>
              <p:nvPr/>
            </p:nvSpPr>
            <p:spPr bwMode="auto">
              <a:xfrm>
                <a:off x="4733041" y="525323"/>
                <a:ext cx="42546"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64" name="Rectangle 144">
                <a:extLst>
                  <a:ext uri="{FF2B5EF4-FFF2-40B4-BE49-F238E27FC236}">
                    <a16:creationId xmlns:a16="http://schemas.microsoft.com/office/drawing/2014/main" id="{F768E23D-29A8-151B-4C45-B478396356A4}"/>
                  </a:ext>
                </a:extLst>
              </p:cNvPr>
              <p:cNvSpPr>
                <a:spLocks noChangeAspect="1" noChangeArrowheads="1"/>
              </p:cNvSpPr>
              <p:nvPr/>
            </p:nvSpPr>
            <p:spPr bwMode="auto">
              <a:xfrm>
                <a:off x="4775587" y="525323"/>
                <a:ext cx="45585"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65" name="Rectangle 145">
                <a:extLst>
                  <a:ext uri="{FF2B5EF4-FFF2-40B4-BE49-F238E27FC236}">
                    <a16:creationId xmlns:a16="http://schemas.microsoft.com/office/drawing/2014/main" id="{ACE76202-07A5-FD83-7F2E-48EE94C51749}"/>
                  </a:ext>
                </a:extLst>
              </p:cNvPr>
              <p:cNvSpPr>
                <a:spLocks noChangeAspect="1" noChangeArrowheads="1"/>
              </p:cNvSpPr>
              <p:nvPr/>
            </p:nvSpPr>
            <p:spPr bwMode="auto">
              <a:xfrm>
                <a:off x="4821171" y="525323"/>
                <a:ext cx="42546"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66" name="Rectangle 154">
                <a:extLst>
                  <a:ext uri="{FF2B5EF4-FFF2-40B4-BE49-F238E27FC236}">
                    <a16:creationId xmlns:a16="http://schemas.microsoft.com/office/drawing/2014/main" id="{24A62D52-A3AF-BD62-B3EA-312EE96E1909}"/>
                  </a:ext>
                </a:extLst>
              </p:cNvPr>
              <p:cNvSpPr>
                <a:spLocks noChangeAspect="1" noChangeArrowheads="1"/>
              </p:cNvSpPr>
              <p:nvPr/>
            </p:nvSpPr>
            <p:spPr bwMode="auto">
              <a:xfrm>
                <a:off x="4641872" y="411510"/>
                <a:ext cx="42546"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67" name="Rectangle 155">
                <a:extLst>
                  <a:ext uri="{FF2B5EF4-FFF2-40B4-BE49-F238E27FC236}">
                    <a16:creationId xmlns:a16="http://schemas.microsoft.com/office/drawing/2014/main" id="{F53696C3-E8FA-D90A-DA20-9FDD3859089D}"/>
                  </a:ext>
                </a:extLst>
              </p:cNvPr>
              <p:cNvSpPr>
                <a:spLocks noChangeAspect="1" noChangeArrowheads="1"/>
              </p:cNvSpPr>
              <p:nvPr/>
            </p:nvSpPr>
            <p:spPr bwMode="auto">
              <a:xfrm>
                <a:off x="4641872" y="525323"/>
                <a:ext cx="42546"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98" name="Text Box 169">
              <a:extLst>
                <a:ext uri="{FF2B5EF4-FFF2-40B4-BE49-F238E27FC236}">
                  <a16:creationId xmlns:a16="http://schemas.microsoft.com/office/drawing/2014/main" id="{74C67935-E689-0C24-9062-E6773291C619}"/>
                </a:ext>
              </a:extLst>
            </p:cNvPr>
            <p:cNvSpPr txBox="1">
              <a:spLocks noChangeArrowheads="1"/>
            </p:cNvSpPr>
            <p:nvPr/>
          </p:nvSpPr>
          <p:spPr bwMode="auto">
            <a:xfrm flipH="1">
              <a:off x="9401688" y="4738479"/>
              <a:ext cx="13748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Photon Diag.</a:t>
              </a:r>
            </a:p>
          </p:txBody>
        </p:sp>
        <p:grpSp>
          <p:nvGrpSpPr>
            <p:cNvPr id="99" name="Group 98">
              <a:extLst>
                <a:ext uri="{FF2B5EF4-FFF2-40B4-BE49-F238E27FC236}">
                  <a16:creationId xmlns:a16="http://schemas.microsoft.com/office/drawing/2014/main" id="{36873123-CED9-347A-9802-01B6E93E204F}"/>
                </a:ext>
              </a:extLst>
            </p:cNvPr>
            <p:cNvGrpSpPr/>
            <p:nvPr/>
          </p:nvGrpSpPr>
          <p:grpSpPr>
            <a:xfrm>
              <a:off x="9772638" y="4253171"/>
              <a:ext cx="479956" cy="207500"/>
              <a:chOff x="7365072" y="3254796"/>
              <a:chExt cx="359967" cy="207497"/>
            </a:xfrm>
          </p:grpSpPr>
          <p:sp>
            <p:nvSpPr>
              <p:cNvPr id="342" name="Rectangle 132">
                <a:extLst>
                  <a:ext uri="{FF2B5EF4-FFF2-40B4-BE49-F238E27FC236}">
                    <a16:creationId xmlns:a16="http://schemas.microsoft.com/office/drawing/2014/main" id="{70B1D583-69DC-9F26-3EBB-CD4EA87C9BBB}"/>
                  </a:ext>
                </a:extLst>
              </p:cNvPr>
              <p:cNvSpPr>
                <a:spLocks noChangeAspect="1" noChangeArrowheads="1"/>
              </p:cNvSpPr>
              <p:nvPr/>
            </p:nvSpPr>
            <p:spPr bwMode="auto">
              <a:xfrm>
                <a:off x="7410505" y="3254830"/>
                <a:ext cx="50144" cy="8207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43" name="Rectangle 133">
                <a:extLst>
                  <a:ext uri="{FF2B5EF4-FFF2-40B4-BE49-F238E27FC236}">
                    <a16:creationId xmlns:a16="http://schemas.microsoft.com/office/drawing/2014/main" id="{53BD18C5-9C77-CE20-EE7E-71C316096046}"/>
                  </a:ext>
                </a:extLst>
              </p:cNvPr>
              <p:cNvSpPr>
                <a:spLocks noChangeAspect="1" noChangeArrowheads="1"/>
              </p:cNvSpPr>
              <p:nvPr/>
            </p:nvSpPr>
            <p:spPr bwMode="auto">
              <a:xfrm>
                <a:off x="7456242" y="3254825"/>
                <a:ext cx="46801" cy="82074"/>
              </a:xfrm>
              <a:prstGeom prst="rect">
                <a:avLst/>
              </a:prstGeom>
              <a:solidFill>
                <a:srgbClr val="FFFF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44" name="Rectangle 134">
                <a:extLst>
                  <a:ext uri="{FF2B5EF4-FFF2-40B4-BE49-F238E27FC236}">
                    <a16:creationId xmlns:a16="http://schemas.microsoft.com/office/drawing/2014/main" id="{44D1C45F-D4A2-A7C4-305B-A3755D2EC498}"/>
                  </a:ext>
                </a:extLst>
              </p:cNvPr>
              <p:cNvSpPr>
                <a:spLocks noChangeAspect="1" noChangeArrowheads="1"/>
              </p:cNvSpPr>
              <p:nvPr/>
            </p:nvSpPr>
            <p:spPr bwMode="auto">
              <a:xfrm>
                <a:off x="7498635" y="3254818"/>
                <a:ext cx="50144" cy="8207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45" name="Rectangle 135">
                <a:extLst>
                  <a:ext uri="{FF2B5EF4-FFF2-40B4-BE49-F238E27FC236}">
                    <a16:creationId xmlns:a16="http://schemas.microsoft.com/office/drawing/2014/main" id="{E60D9131-427E-1AC4-931F-10A963B3CF6B}"/>
                  </a:ext>
                </a:extLst>
              </p:cNvPr>
              <p:cNvSpPr>
                <a:spLocks noChangeAspect="1" noChangeArrowheads="1"/>
              </p:cNvSpPr>
              <p:nvPr/>
            </p:nvSpPr>
            <p:spPr bwMode="auto">
              <a:xfrm>
                <a:off x="7544371" y="3254818"/>
                <a:ext cx="46801" cy="82074"/>
              </a:xfrm>
              <a:prstGeom prst="rect">
                <a:avLst/>
              </a:prstGeom>
              <a:solidFill>
                <a:srgbClr val="FFFF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46" name="Rectangle 136">
                <a:extLst>
                  <a:ext uri="{FF2B5EF4-FFF2-40B4-BE49-F238E27FC236}">
                    <a16:creationId xmlns:a16="http://schemas.microsoft.com/office/drawing/2014/main" id="{AF95A975-92C9-01FC-3E59-2BFD0559B010}"/>
                  </a:ext>
                </a:extLst>
              </p:cNvPr>
              <p:cNvSpPr>
                <a:spLocks noChangeAspect="1" noChangeArrowheads="1"/>
              </p:cNvSpPr>
              <p:nvPr/>
            </p:nvSpPr>
            <p:spPr bwMode="auto">
              <a:xfrm>
                <a:off x="7632501" y="3254796"/>
                <a:ext cx="46801" cy="82074"/>
              </a:xfrm>
              <a:prstGeom prst="rect">
                <a:avLst/>
              </a:prstGeom>
              <a:solidFill>
                <a:srgbClr val="FFFF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47" name="Rectangle 137">
                <a:extLst>
                  <a:ext uri="{FF2B5EF4-FFF2-40B4-BE49-F238E27FC236}">
                    <a16:creationId xmlns:a16="http://schemas.microsoft.com/office/drawing/2014/main" id="{ACE7805B-60C9-1D9E-FD11-07052E0CEB00}"/>
                  </a:ext>
                </a:extLst>
              </p:cNvPr>
              <p:cNvSpPr>
                <a:spLocks noChangeAspect="1" noChangeArrowheads="1"/>
              </p:cNvSpPr>
              <p:nvPr/>
            </p:nvSpPr>
            <p:spPr bwMode="auto">
              <a:xfrm>
                <a:off x="7586766" y="3254816"/>
                <a:ext cx="50144" cy="8207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48" name="Rectangle 138">
                <a:extLst>
                  <a:ext uri="{FF2B5EF4-FFF2-40B4-BE49-F238E27FC236}">
                    <a16:creationId xmlns:a16="http://schemas.microsoft.com/office/drawing/2014/main" id="{77DBDC44-C32E-D20D-125E-C1602EF31A46}"/>
                  </a:ext>
                </a:extLst>
              </p:cNvPr>
              <p:cNvSpPr>
                <a:spLocks noChangeAspect="1" noChangeArrowheads="1"/>
              </p:cNvSpPr>
              <p:nvPr/>
            </p:nvSpPr>
            <p:spPr bwMode="auto">
              <a:xfrm>
                <a:off x="7674895" y="3254799"/>
                <a:ext cx="50144" cy="8207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49" name="Rectangle 142">
                <a:extLst>
                  <a:ext uri="{FF2B5EF4-FFF2-40B4-BE49-F238E27FC236}">
                    <a16:creationId xmlns:a16="http://schemas.microsoft.com/office/drawing/2014/main" id="{3DD75252-9C88-B4A6-4369-9ACC524872D9}"/>
                  </a:ext>
                </a:extLst>
              </p:cNvPr>
              <p:cNvSpPr>
                <a:spLocks noChangeAspect="1" noChangeArrowheads="1"/>
              </p:cNvSpPr>
              <p:nvPr/>
            </p:nvSpPr>
            <p:spPr bwMode="auto">
              <a:xfrm>
                <a:off x="7410505" y="3380207"/>
                <a:ext cx="50144" cy="82074"/>
              </a:xfrm>
              <a:prstGeom prst="rect">
                <a:avLst/>
              </a:prstGeom>
              <a:solidFill>
                <a:srgbClr val="FFFF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50" name="Rectangle 143">
                <a:extLst>
                  <a:ext uri="{FF2B5EF4-FFF2-40B4-BE49-F238E27FC236}">
                    <a16:creationId xmlns:a16="http://schemas.microsoft.com/office/drawing/2014/main" id="{E30E0FD7-A8C7-06A2-6258-1EE941363574}"/>
                  </a:ext>
                </a:extLst>
              </p:cNvPr>
              <p:cNvSpPr>
                <a:spLocks noChangeAspect="1" noChangeArrowheads="1"/>
              </p:cNvSpPr>
              <p:nvPr/>
            </p:nvSpPr>
            <p:spPr bwMode="auto">
              <a:xfrm>
                <a:off x="7456241" y="3380207"/>
                <a:ext cx="46801" cy="8207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51" name="Rectangle 144">
                <a:extLst>
                  <a:ext uri="{FF2B5EF4-FFF2-40B4-BE49-F238E27FC236}">
                    <a16:creationId xmlns:a16="http://schemas.microsoft.com/office/drawing/2014/main" id="{AF5006AE-001D-A736-0524-4608DC7A309C}"/>
                  </a:ext>
                </a:extLst>
              </p:cNvPr>
              <p:cNvSpPr>
                <a:spLocks noChangeAspect="1" noChangeArrowheads="1"/>
              </p:cNvSpPr>
              <p:nvPr/>
            </p:nvSpPr>
            <p:spPr bwMode="auto">
              <a:xfrm>
                <a:off x="7498635" y="3380207"/>
                <a:ext cx="50144" cy="82074"/>
              </a:xfrm>
              <a:prstGeom prst="rect">
                <a:avLst/>
              </a:prstGeom>
              <a:solidFill>
                <a:srgbClr val="FFFF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52" name="Rectangle 145">
                <a:extLst>
                  <a:ext uri="{FF2B5EF4-FFF2-40B4-BE49-F238E27FC236}">
                    <a16:creationId xmlns:a16="http://schemas.microsoft.com/office/drawing/2014/main" id="{E130485C-A98D-2938-CF2B-DE90AD6964C6}"/>
                  </a:ext>
                </a:extLst>
              </p:cNvPr>
              <p:cNvSpPr>
                <a:spLocks noChangeAspect="1" noChangeArrowheads="1"/>
              </p:cNvSpPr>
              <p:nvPr/>
            </p:nvSpPr>
            <p:spPr bwMode="auto">
              <a:xfrm>
                <a:off x="7544371" y="3380207"/>
                <a:ext cx="46801" cy="8207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53" name="Rectangle 146">
                <a:extLst>
                  <a:ext uri="{FF2B5EF4-FFF2-40B4-BE49-F238E27FC236}">
                    <a16:creationId xmlns:a16="http://schemas.microsoft.com/office/drawing/2014/main" id="{2835A0AA-17FE-4B7C-77FD-9E0606B4FE8B}"/>
                  </a:ext>
                </a:extLst>
              </p:cNvPr>
              <p:cNvSpPr>
                <a:spLocks noChangeAspect="1" noChangeArrowheads="1"/>
              </p:cNvSpPr>
              <p:nvPr/>
            </p:nvSpPr>
            <p:spPr bwMode="auto">
              <a:xfrm>
                <a:off x="7632501" y="3380213"/>
                <a:ext cx="46801" cy="8207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54" name="Rectangle 147">
                <a:extLst>
                  <a:ext uri="{FF2B5EF4-FFF2-40B4-BE49-F238E27FC236}">
                    <a16:creationId xmlns:a16="http://schemas.microsoft.com/office/drawing/2014/main" id="{16D2EF69-71D7-6755-31CE-E04CF76C79F9}"/>
                  </a:ext>
                </a:extLst>
              </p:cNvPr>
              <p:cNvSpPr>
                <a:spLocks noChangeAspect="1" noChangeArrowheads="1"/>
              </p:cNvSpPr>
              <p:nvPr/>
            </p:nvSpPr>
            <p:spPr bwMode="auto">
              <a:xfrm>
                <a:off x="7586764" y="3380219"/>
                <a:ext cx="50144" cy="82074"/>
              </a:xfrm>
              <a:prstGeom prst="rect">
                <a:avLst/>
              </a:prstGeom>
              <a:solidFill>
                <a:srgbClr val="FFFF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55" name="Rectangle 148">
                <a:extLst>
                  <a:ext uri="{FF2B5EF4-FFF2-40B4-BE49-F238E27FC236}">
                    <a16:creationId xmlns:a16="http://schemas.microsoft.com/office/drawing/2014/main" id="{E3358F8A-27C4-5165-65B6-49F5541F17CE}"/>
                  </a:ext>
                </a:extLst>
              </p:cNvPr>
              <p:cNvSpPr>
                <a:spLocks noChangeAspect="1" noChangeArrowheads="1"/>
              </p:cNvSpPr>
              <p:nvPr/>
            </p:nvSpPr>
            <p:spPr bwMode="auto">
              <a:xfrm>
                <a:off x="7674895" y="3380206"/>
                <a:ext cx="50144" cy="82074"/>
              </a:xfrm>
              <a:prstGeom prst="rect">
                <a:avLst/>
              </a:prstGeom>
              <a:solidFill>
                <a:srgbClr val="FFFF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56" name="Rectangle 154">
                <a:extLst>
                  <a:ext uri="{FF2B5EF4-FFF2-40B4-BE49-F238E27FC236}">
                    <a16:creationId xmlns:a16="http://schemas.microsoft.com/office/drawing/2014/main" id="{37522B1C-AB84-7ED3-0E1F-845F370832CE}"/>
                  </a:ext>
                </a:extLst>
              </p:cNvPr>
              <p:cNvSpPr>
                <a:spLocks noChangeAspect="1" noChangeArrowheads="1"/>
              </p:cNvSpPr>
              <p:nvPr/>
            </p:nvSpPr>
            <p:spPr bwMode="auto">
              <a:xfrm>
                <a:off x="7365072" y="3254826"/>
                <a:ext cx="46801" cy="82074"/>
              </a:xfrm>
              <a:prstGeom prst="rect">
                <a:avLst/>
              </a:prstGeom>
              <a:solidFill>
                <a:srgbClr val="FFFF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57" name="Rectangle 155">
                <a:extLst>
                  <a:ext uri="{FF2B5EF4-FFF2-40B4-BE49-F238E27FC236}">
                    <a16:creationId xmlns:a16="http://schemas.microsoft.com/office/drawing/2014/main" id="{3694EB9F-07D9-AE06-945A-DF5E31D9C589}"/>
                  </a:ext>
                </a:extLst>
              </p:cNvPr>
              <p:cNvSpPr>
                <a:spLocks noChangeAspect="1" noChangeArrowheads="1"/>
              </p:cNvSpPr>
              <p:nvPr/>
            </p:nvSpPr>
            <p:spPr bwMode="auto">
              <a:xfrm>
                <a:off x="7365072" y="3380207"/>
                <a:ext cx="46801" cy="8207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100" name="Text Box 169">
              <a:extLst>
                <a:ext uri="{FF2B5EF4-FFF2-40B4-BE49-F238E27FC236}">
                  <a16:creationId xmlns:a16="http://schemas.microsoft.com/office/drawing/2014/main" id="{F51406F9-5D79-18C2-C922-04B097ECFDFE}"/>
                </a:ext>
              </a:extLst>
            </p:cNvPr>
            <p:cNvSpPr txBox="1">
              <a:spLocks noChangeArrowheads="1"/>
            </p:cNvSpPr>
            <p:nvPr/>
          </p:nvSpPr>
          <p:spPr bwMode="auto">
            <a:xfrm flipH="1">
              <a:off x="8457432" y="3896153"/>
              <a:ext cx="99520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TDS</a:t>
              </a:r>
            </a:p>
          </p:txBody>
        </p:sp>
        <p:grpSp>
          <p:nvGrpSpPr>
            <p:cNvPr id="101" name="Group 64">
              <a:extLst>
                <a:ext uri="{FF2B5EF4-FFF2-40B4-BE49-F238E27FC236}">
                  <a16:creationId xmlns:a16="http://schemas.microsoft.com/office/drawing/2014/main" id="{C8C93841-F297-4B7E-C456-6A87603B401F}"/>
                </a:ext>
              </a:extLst>
            </p:cNvPr>
            <p:cNvGrpSpPr>
              <a:grpSpLocks noChangeAspect="1"/>
            </p:cNvGrpSpPr>
            <p:nvPr/>
          </p:nvGrpSpPr>
          <p:grpSpPr bwMode="auto">
            <a:xfrm rot="1864757" flipH="1" flipV="1">
              <a:off x="6015937" y="4731233"/>
              <a:ext cx="97367" cy="280924"/>
              <a:chOff x="2790" y="3240"/>
              <a:chExt cx="56" cy="332"/>
            </a:xfrm>
          </p:grpSpPr>
          <p:sp>
            <p:nvSpPr>
              <p:cNvPr id="340" name="AutoShape 65">
                <a:extLst>
                  <a:ext uri="{FF2B5EF4-FFF2-40B4-BE49-F238E27FC236}">
                    <a16:creationId xmlns:a16="http://schemas.microsoft.com/office/drawing/2014/main" id="{1B1027A2-D929-CF33-BDEB-6EBDE0BA96CD}"/>
                  </a:ext>
                </a:extLst>
              </p:cNvPr>
              <p:cNvSpPr>
                <a:spLocks noChangeAspect="1" noChangeArrowheads="1"/>
              </p:cNvSpPr>
              <p:nvPr/>
            </p:nvSpPr>
            <p:spPr bwMode="auto">
              <a:xfrm>
                <a:off x="2790" y="3240"/>
                <a:ext cx="56" cy="1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582 h 21600"/>
                  <a:gd name="T14" fmla="*/ 16971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rot="10800000"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41" name="AutoShape 66">
                <a:extLst>
                  <a:ext uri="{FF2B5EF4-FFF2-40B4-BE49-F238E27FC236}">
                    <a16:creationId xmlns:a16="http://schemas.microsoft.com/office/drawing/2014/main" id="{0A0A4A6A-3297-AEB9-4B09-93AA207EFD04}"/>
                  </a:ext>
                </a:extLst>
              </p:cNvPr>
              <p:cNvSpPr>
                <a:spLocks noChangeAspect="1" noChangeArrowheads="1"/>
              </p:cNvSpPr>
              <p:nvPr/>
            </p:nvSpPr>
            <p:spPr bwMode="auto">
              <a:xfrm flipV="1">
                <a:off x="2790" y="3440"/>
                <a:ext cx="56" cy="1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4582 h 21600"/>
                  <a:gd name="T14" fmla="*/ 16971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102" name="Line 67">
              <a:extLst>
                <a:ext uri="{FF2B5EF4-FFF2-40B4-BE49-F238E27FC236}">
                  <a16:creationId xmlns:a16="http://schemas.microsoft.com/office/drawing/2014/main" id="{2067386A-7B2D-79C4-3DDC-44259B4E5B95}"/>
                </a:ext>
              </a:extLst>
            </p:cNvPr>
            <p:cNvSpPr>
              <a:spLocks noChangeShapeType="1"/>
            </p:cNvSpPr>
            <p:nvPr/>
          </p:nvSpPr>
          <p:spPr bwMode="auto">
            <a:xfrm rot="429407" flipV="1">
              <a:off x="6138024" y="5210348"/>
              <a:ext cx="5006508" cy="769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03" name="Rectangle 165">
              <a:extLst>
                <a:ext uri="{FF2B5EF4-FFF2-40B4-BE49-F238E27FC236}">
                  <a16:creationId xmlns:a16="http://schemas.microsoft.com/office/drawing/2014/main" id="{C71AA15B-32A8-78F3-FDCB-C672D808698D}"/>
                </a:ext>
              </a:extLst>
            </p:cNvPr>
            <p:cNvSpPr>
              <a:spLocks noChangeAspect="1" noChangeArrowheads="1"/>
            </p:cNvSpPr>
            <p:nvPr/>
          </p:nvSpPr>
          <p:spPr bwMode="auto">
            <a:xfrm rot="429407">
              <a:off x="10334064" y="5405511"/>
              <a:ext cx="484717" cy="93663"/>
            </a:xfrm>
            <a:prstGeom prst="rect">
              <a:avLst/>
            </a:prstGeom>
            <a:solidFill>
              <a:srgbClr val="00FF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04" name="Freeform 57">
              <a:extLst>
                <a:ext uri="{FF2B5EF4-FFF2-40B4-BE49-F238E27FC236}">
                  <a16:creationId xmlns:a16="http://schemas.microsoft.com/office/drawing/2014/main" id="{170BC668-5FB8-48E4-2578-95CB7DEB1ACC}"/>
                </a:ext>
              </a:extLst>
            </p:cNvPr>
            <p:cNvSpPr>
              <a:spLocks/>
            </p:cNvSpPr>
            <p:nvPr/>
          </p:nvSpPr>
          <p:spPr bwMode="auto">
            <a:xfrm rot="11229407">
              <a:off x="6091280" y="4871805"/>
              <a:ext cx="124884" cy="117471"/>
            </a:xfrm>
            <a:custGeom>
              <a:avLst/>
              <a:gdLst>
                <a:gd name="T0" fmla="*/ 0 w 143"/>
                <a:gd name="T1" fmla="*/ 0 h 130"/>
                <a:gd name="T2" fmla="*/ 0 w 143"/>
                <a:gd name="T3" fmla="*/ 206375 h 130"/>
                <a:gd name="T4" fmla="*/ 3 w 143"/>
                <a:gd name="T5" fmla="*/ 206375 h 130"/>
                <a:gd name="T6" fmla="*/ 5 w 143"/>
                <a:gd name="T7" fmla="*/ 114300 h 130"/>
                <a:gd name="T8" fmla="*/ 6 w 143"/>
                <a:gd name="T9" fmla="*/ 0 h 130"/>
                <a:gd name="T10" fmla="*/ 0 w 143"/>
                <a:gd name="T11" fmla="*/ 0 h 130"/>
                <a:gd name="T12" fmla="*/ 0 60000 65536"/>
                <a:gd name="T13" fmla="*/ 0 60000 65536"/>
                <a:gd name="T14" fmla="*/ 0 60000 65536"/>
                <a:gd name="T15" fmla="*/ 0 60000 65536"/>
                <a:gd name="T16" fmla="*/ 0 60000 65536"/>
                <a:gd name="T17" fmla="*/ 0 60000 65536"/>
                <a:gd name="T18" fmla="*/ 0 w 143"/>
                <a:gd name="T19" fmla="*/ 0 h 130"/>
                <a:gd name="T20" fmla="*/ 143 w 143"/>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3" h="130">
                  <a:moveTo>
                    <a:pt x="0" y="0"/>
                  </a:moveTo>
                  <a:lnTo>
                    <a:pt x="0" y="130"/>
                  </a:lnTo>
                  <a:lnTo>
                    <a:pt x="78" y="130"/>
                  </a:lnTo>
                  <a:lnTo>
                    <a:pt x="142" y="72"/>
                  </a:lnTo>
                  <a:lnTo>
                    <a:pt x="143" y="0"/>
                  </a:lnTo>
                  <a:lnTo>
                    <a:pt x="0" y="0"/>
                  </a:lnTo>
                  <a:close/>
                </a:path>
              </a:pathLst>
            </a:custGeom>
            <a:solidFill>
              <a:srgbClr val="333399"/>
            </a:solidFill>
            <a:ln w="12700">
              <a:solidFill>
                <a:srgbClr val="000000"/>
              </a:solidFill>
              <a:round/>
              <a:headEnd type="none" w="sm" len="sm"/>
              <a:tailEnd type="none" w="sm" len="sm"/>
            </a:ln>
          </p:spPr>
          <p:txBody>
            <a:bodyP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05" name="Freeform 57">
              <a:extLst>
                <a:ext uri="{FF2B5EF4-FFF2-40B4-BE49-F238E27FC236}">
                  <a16:creationId xmlns:a16="http://schemas.microsoft.com/office/drawing/2014/main" id="{203669B2-0207-34D0-C23B-A26C4CDA438C}"/>
                </a:ext>
              </a:extLst>
            </p:cNvPr>
            <p:cNvSpPr>
              <a:spLocks/>
            </p:cNvSpPr>
            <p:nvPr/>
          </p:nvSpPr>
          <p:spPr bwMode="auto">
            <a:xfrm>
              <a:off x="5632155" y="4448061"/>
              <a:ext cx="124884" cy="117471"/>
            </a:xfrm>
            <a:custGeom>
              <a:avLst/>
              <a:gdLst>
                <a:gd name="T0" fmla="*/ 0 w 143"/>
                <a:gd name="T1" fmla="*/ 0 h 130"/>
                <a:gd name="T2" fmla="*/ 0 w 143"/>
                <a:gd name="T3" fmla="*/ 206375 h 130"/>
                <a:gd name="T4" fmla="*/ 3 w 143"/>
                <a:gd name="T5" fmla="*/ 206375 h 130"/>
                <a:gd name="T6" fmla="*/ 5 w 143"/>
                <a:gd name="T7" fmla="*/ 114300 h 130"/>
                <a:gd name="T8" fmla="*/ 6 w 143"/>
                <a:gd name="T9" fmla="*/ 0 h 130"/>
                <a:gd name="T10" fmla="*/ 0 w 143"/>
                <a:gd name="T11" fmla="*/ 0 h 130"/>
                <a:gd name="T12" fmla="*/ 0 60000 65536"/>
                <a:gd name="T13" fmla="*/ 0 60000 65536"/>
                <a:gd name="T14" fmla="*/ 0 60000 65536"/>
                <a:gd name="T15" fmla="*/ 0 60000 65536"/>
                <a:gd name="T16" fmla="*/ 0 60000 65536"/>
                <a:gd name="T17" fmla="*/ 0 60000 65536"/>
                <a:gd name="T18" fmla="*/ 0 w 143"/>
                <a:gd name="T19" fmla="*/ 0 h 130"/>
                <a:gd name="T20" fmla="*/ 143 w 143"/>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3" h="130">
                  <a:moveTo>
                    <a:pt x="0" y="0"/>
                  </a:moveTo>
                  <a:lnTo>
                    <a:pt x="0" y="130"/>
                  </a:lnTo>
                  <a:lnTo>
                    <a:pt x="78" y="130"/>
                  </a:lnTo>
                  <a:lnTo>
                    <a:pt x="142" y="72"/>
                  </a:lnTo>
                  <a:lnTo>
                    <a:pt x="143" y="0"/>
                  </a:lnTo>
                  <a:lnTo>
                    <a:pt x="0" y="0"/>
                  </a:lnTo>
                  <a:close/>
                </a:path>
              </a:pathLst>
            </a:custGeom>
            <a:solidFill>
              <a:srgbClr val="333399"/>
            </a:solidFill>
            <a:ln w="12700">
              <a:solidFill>
                <a:srgbClr val="000000"/>
              </a:solidFill>
              <a:round/>
              <a:headEnd type="none" w="sm" len="sm"/>
              <a:tailEnd type="none" w="sm" len="sm"/>
            </a:ln>
          </p:spPr>
          <p:txBody>
            <a:bodyP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nvGrpSpPr>
            <p:cNvPr id="106" name="Group 105">
              <a:extLst>
                <a:ext uri="{FF2B5EF4-FFF2-40B4-BE49-F238E27FC236}">
                  <a16:creationId xmlns:a16="http://schemas.microsoft.com/office/drawing/2014/main" id="{A0B35C60-3EF6-A620-D6F1-1895A120746B}"/>
                </a:ext>
              </a:extLst>
            </p:cNvPr>
            <p:cNvGrpSpPr/>
            <p:nvPr/>
          </p:nvGrpSpPr>
          <p:grpSpPr>
            <a:xfrm rot="120000">
              <a:off x="7183849" y="4947567"/>
              <a:ext cx="491675" cy="237852"/>
              <a:chOff x="4819006" y="3120534"/>
              <a:chExt cx="368756" cy="237852"/>
            </a:xfrm>
          </p:grpSpPr>
          <p:sp>
            <p:nvSpPr>
              <p:cNvPr id="324" name="Rectangle 132">
                <a:extLst>
                  <a:ext uri="{FF2B5EF4-FFF2-40B4-BE49-F238E27FC236}">
                    <a16:creationId xmlns:a16="http://schemas.microsoft.com/office/drawing/2014/main" id="{04CF54C8-A205-13E5-6A89-1DA2BC67A2BC}"/>
                  </a:ext>
                </a:extLst>
              </p:cNvPr>
              <p:cNvSpPr>
                <a:spLocks noChangeAspect="1" noChangeArrowheads="1"/>
              </p:cNvSpPr>
              <p:nvPr/>
            </p:nvSpPr>
            <p:spPr bwMode="auto">
              <a:xfrm rot="429407">
                <a:off x="4879847" y="3126394"/>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25" name="Rectangle 133">
                <a:extLst>
                  <a:ext uri="{FF2B5EF4-FFF2-40B4-BE49-F238E27FC236}">
                    <a16:creationId xmlns:a16="http://schemas.microsoft.com/office/drawing/2014/main" id="{4A7D52E7-FA1E-4DFD-BA74-24C4831E04F5}"/>
                  </a:ext>
                </a:extLst>
              </p:cNvPr>
              <p:cNvSpPr>
                <a:spLocks noChangeAspect="1" noChangeArrowheads="1"/>
              </p:cNvSpPr>
              <p:nvPr/>
            </p:nvSpPr>
            <p:spPr bwMode="auto">
              <a:xfrm rot="429407">
                <a:off x="4925088" y="3131887"/>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26" name="Rectangle 134">
                <a:extLst>
                  <a:ext uri="{FF2B5EF4-FFF2-40B4-BE49-F238E27FC236}">
                    <a16:creationId xmlns:a16="http://schemas.microsoft.com/office/drawing/2014/main" id="{6E485886-B7F9-0F60-E54F-32C88BD4B064}"/>
                  </a:ext>
                </a:extLst>
              </p:cNvPr>
              <p:cNvSpPr>
                <a:spLocks noChangeAspect="1" noChangeArrowheads="1"/>
              </p:cNvSpPr>
              <p:nvPr/>
            </p:nvSpPr>
            <p:spPr bwMode="auto">
              <a:xfrm rot="429407">
                <a:off x="4967291" y="3137378"/>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27" name="Rectangle 135">
                <a:extLst>
                  <a:ext uri="{FF2B5EF4-FFF2-40B4-BE49-F238E27FC236}">
                    <a16:creationId xmlns:a16="http://schemas.microsoft.com/office/drawing/2014/main" id="{DABC2968-A8F4-FED1-AC9C-BF18C0E76C05}"/>
                  </a:ext>
                </a:extLst>
              </p:cNvPr>
              <p:cNvSpPr>
                <a:spLocks noChangeAspect="1" noChangeArrowheads="1"/>
              </p:cNvSpPr>
              <p:nvPr/>
            </p:nvSpPr>
            <p:spPr bwMode="auto">
              <a:xfrm rot="429407">
                <a:off x="5012532" y="3142866"/>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28" name="Rectangle 136">
                <a:extLst>
                  <a:ext uri="{FF2B5EF4-FFF2-40B4-BE49-F238E27FC236}">
                    <a16:creationId xmlns:a16="http://schemas.microsoft.com/office/drawing/2014/main" id="{132F5ACE-EB59-937F-2ADE-5C7AD8DA5D01}"/>
                  </a:ext>
                </a:extLst>
              </p:cNvPr>
              <p:cNvSpPr>
                <a:spLocks noChangeAspect="1" noChangeArrowheads="1"/>
              </p:cNvSpPr>
              <p:nvPr/>
            </p:nvSpPr>
            <p:spPr bwMode="auto">
              <a:xfrm rot="429407">
                <a:off x="5099975" y="3153846"/>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29" name="Rectangle 137">
                <a:extLst>
                  <a:ext uri="{FF2B5EF4-FFF2-40B4-BE49-F238E27FC236}">
                    <a16:creationId xmlns:a16="http://schemas.microsoft.com/office/drawing/2014/main" id="{A83277DA-7695-E985-8741-57026689CAC5}"/>
                  </a:ext>
                </a:extLst>
              </p:cNvPr>
              <p:cNvSpPr>
                <a:spLocks noChangeAspect="1" noChangeArrowheads="1"/>
              </p:cNvSpPr>
              <p:nvPr/>
            </p:nvSpPr>
            <p:spPr bwMode="auto">
              <a:xfrm rot="429407">
                <a:off x="5054735" y="3148354"/>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30" name="Rectangle 138">
                <a:extLst>
                  <a:ext uri="{FF2B5EF4-FFF2-40B4-BE49-F238E27FC236}">
                    <a16:creationId xmlns:a16="http://schemas.microsoft.com/office/drawing/2014/main" id="{137570F0-659E-8358-330F-55E5AE0AE491}"/>
                  </a:ext>
                </a:extLst>
              </p:cNvPr>
              <p:cNvSpPr>
                <a:spLocks noChangeAspect="1" noChangeArrowheads="1"/>
              </p:cNvSpPr>
              <p:nvPr/>
            </p:nvSpPr>
            <p:spPr bwMode="auto">
              <a:xfrm rot="429407">
                <a:off x="5142177" y="3159334"/>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31" name="Rectangle 142">
                <a:extLst>
                  <a:ext uri="{FF2B5EF4-FFF2-40B4-BE49-F238E27FC236}">
                    <a16:creationId xmlns:a16="http://schemas.microsoft.com/office/drawing/2014/main" id="{F2FB241B-414F-174D-7323-98DFC5B02573}"/>
                  </a:ext>
                </a:extLst>
              </p:cNvPr>
              <p:cNvSpPr>
                <a:spLocks noChangeAspect="1" noChangeArrowheads="1"/>
              </p:cNvSpPr>
              <p:nvPr/>
            </p:nvSpPr>
            <p:spPr bwMode="auto">
              <a:xfrm rot="429407">
                <a:off x="4864222" y="3250830"/>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32" name="Rectangle 143">
                <a:extLst>
                  <a:ext uri="{FF2B5EF4-FFF2-40B4-BE49-F238E27FC236}">
                    <a16:creationId xmlns:a16="http://schemas.microsoft.com/office/drawing/2014/main" id="{5ADDFD4F-768A-1E07-0A9F-404F102C2631}"/>
                  </a:ext>
                </a:extLst>
              </p:cNvPr>
              <p:cNvSpPr>
                <a:spLocks noChangeAspect="1" noChangeArrowheads="1"/>
              </p:cNvSpPr>
              <p:nvPr/>
            </p:nvSpPr>
            <p:spPr bwMode="auto">
              <a:xfrm rot="429407">
                <a:off x="4909464" y="3256317"/>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33" name="Rectangle 144">
                <a:extLst>
                  <a:ext uri="{FF2B5EF4-FFF2-40B4-BE49-F238E27FC236}">
                    <a16:creationId xmlns:a16="http://schemas.microsoft.com/office/drawing/2014/main" id="{A8994D37-B985-D522-CEB0-6F084B012A55}"/>
                  </a:ext>
                </a:extLst>
              </p:cNvPr>
              <p:cNvSpPr>
                <a:spLocks noChangeAspect="1" noChangeArrowheads="1"/>
              </p:cNvSpPr>
              <p:nvPr/>
            </p:nvSpPr>
            <p:spPr bwMode="auto">
              <a:xfrm rot="429407">
                <a:off x="4951666" y="3261810"/>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34" name="Rectangle 145">
                <a:extLst>
                  <a:ext uri="{FF2B5EF4-FFF2-40B4-BE49-F238E27FC236}">
                    <a16:creationId xmlns:a16="http://schemas.microsoft.com/office/drawing/2014/main" id="{4F7C3B51-0EBD-0251-5FF7-191403809E30}"/>
                  </a:ext>
                </a:extLst>
              </p:cNvPr>
              <p:cNvSpPr>
                <a:spLocks noChangeAspect="1" noChangeArrowheads="1"/>
              </p:cNvSpPr>
              <p:nvPr/>
            </p:nvSpPr>
            <p:spPr bwMode="auto">
              <a:xfrm rot="429407">
                <a:off x="4996907" y="3267301"/>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35" name="Rectangle 146">
                <a:extLst>
                  <a:ext uri="{FF2B5EF4-FFF2-40B4-BE49-F238E27FC236}">
                    <a16:creationId xmlns:a16="http://schemas.microsoft.com/office/drawing/2014/main" id="{DBCFBEFD-7DD5-890F-391A-FB6EA0AD1A7C}"/>
                  </a:ext>
                </a:extLst>
              </p:cNvPr>
              <p:cNvSpPr>
                <a:spLocks noChangeAspect="1" noChangeArrowheads="1"/>
              </p:cNvSpPr>
              <p:nvPr/>
            </p:nvSpPr>
            <p:spPr bwMode="auto">
              <a:xfrm rot="429407">
                <a:off x="5084351" y="3278285"/>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36" name="Rectangle 147">
                <a:extLst>
                  <a:ext uri="{FF2B5EF4-FFF2-40B4-BE49-F238E27FC236}">
                    <a16:creationId xmlns:a16="http://schemas.microsoft.com/office/drawing/2014/main" id="{4D35E050-2398-CEA8-7CCF-49927A4D9D87}"/>
                  </a:ext>
                </a:extLst>
              </p:cNvPr>
              <p:cNvSpPr>
                <a:spLocks noChangeAspect="1" noChangeArrowheads="1"/>
              </p:cNvSpPr>
              <p:nvPr/>
            </p:nvSpPr>
            <p:spPr bwMode="auto">
              <a:xfrm rot="429407">
                <a:off x="5039110" y="3272795"/>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37" name="Rectangle 148">
                <a:extLst>
                  <a:ext uri="{FF2B5EF4-FFF2-40B4-BE49-F238E27FC236}">
                    <a16:creationId xmlns:a16="http://schemas.microsoft.com/office/drawing/2014/main" id="{3E964370-1CF7-C56B-8E7B-66688F07A445}"/>
                  </a:ext>
                </a:extLst>
              </p:cNvPr>
              <p:cNvSpPr>
                <a:spLocks noChangeAspect="1" noChangeArrowheads="1"/>
              </p:cNvSpPr>
              <p:nvPr/>
            </p:nvSpPr>
            <p:spPr bwMode="auto">
              <a:xfrm rot="429407">
                <a:off x="5126553" y="3283773"/>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38" name="Rectangle 154">
                <a:extLst>
                  <a:ext uri="{FF2B5EF4-FFF2-40B4-BE49-F238E27FC236}">
                    <a16:creationId xmlns:a16="http://schemas.microsoft.com/office/drawing/2014/main" id="{FDF71C1A-C297-6CBC-7C8C-4402CE13A9EF}"/>
                  </a:ext>
                </a:extLst>
              </p:cNvPr>
              <p:cNvSpPr>
                <a:spLocks noChangeAspect="1" noChangeArrowheads="1"/>
              </p:cNvSpPr>
              <p:nvPr/>
            </p:nvSpPr>
            <p:spPr bwMode="auto">
              <a:xfrm rot="429407">
                <a:off x="4834630" y="3120534"/>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39" name="Rectangle 155">
                <a:extLst>
                  <a:ext uri="{FF2B5EF4-FFF2-40B4-BE49-F238E27FC236}">
                    <a16:creationId xmlns:a16="http://schemas.microsoft.com/office/drawing/2014/main" id="{F4D603C3-3EBD-EC4E-D5A6-AB23CBD9C6E1}"/>
                  </a:ext>
                </a:extLst>
              </p:cNvPr>
              <p:cNvSpPr>
                <a:spLocks noChangeAspect="1" noChangeArrowheads="1"/>
              </p:cNvSpPr>
              <p:nvPr/>
            </p:nvSpPr>
            <p:spPr bwMode="auto">
              <a:xfrm rot="429407">
                <a:off x="4819006" y="3244968"/>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107" name="Group 106">
              <a:extLst>
                <a:ext uri="{FF2B5EF4-FFF2-40B4-BE49-F238E27FC236}">
                  <a16:creationId xmlns:a16="http://schemas.microsoft.com/office/drawing/2014/main" id="{7593B4DD-8DB5-0CE1-DB9A-33AFF1ED5B2C}"/>
                </a:ext>
              </a:extLst>
            </p:cNvPr>
            <p:cNvGrpSpPr/>
            <p:nvPr/>
          </p:nvGrpSpPr>
          <p:grpSpPr>
            <a:xfrm rot="60000">
              <a:off x="8070846" y="5057456"/>
              <a:ext cx="491676" cy="237857"/>
              <a:chOff x="4819006" y="3120525"/>
              <a:chExt cx="368757" cy="237856"/>
            </a:xfrm>
          </p:grpSpPr>
          <p:sp>
            <p:nvSpPr>
              <p:cNvPr id="308" name="Rectangle 132">
                <a:extLst>
                  <a:ext uri="{FF2B5EF4-FFF2-40B4-BE49-F238E27FC236}">
                    <a16:creationId xmlns:a16="http://schemas.microsoft.com/office/drawing/2014/main" id="{C0E72A77-5588-02C3-96EF-D204CDAFCD1A}"/>
                  </a:ext>
                </a:extLst>
              </p:cNvPr>
              <p:cNvSpPr>
                <a:spLocks noChangeAspect="1" noChangeArrowheads="1"/>
              </p:cNvSpPr>
              <p:nvPr/>
            </p:nvSpPr>
            <p:spPr bwMode="auto">
              <a:xfrm rot="429407">
                <a:off x="4879847" y="3126380"/>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09" name="Rectangle 133">
                <a:extLst>
                  <a:ext uri="{FF2B5EF4-FFF2-40B4-BE49-F238E27FC236}">
                    <a16:creationId xmlns:a16="http://schemas.microsoft.com/office/drawing/2014/main" id="{A8CD499C-A7CF-3F51-33D7-C159DC71823D}"/>
                  </a:ext>
                </a:extLst>
              </p:cNvPr>
              <p:cNvSpPr>
                <a:spLocks noChangeAspect="1" noChangeArrowheads="1"/>
              </p:cNvSpPr>
              <p:nvPr/>
            </p:nvSpPr>
            <p:spPr bwMode="auto">
              <a:xfrm rot="429407">
                <a:off x="4925088" y="3131867"/>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10" name="Rectangle 134">
                <a:extLst>
                  <a:ext uri="{FF2B5EF4-FFF2-40B4-BE49-F238E27FC236}">
                    <a16:creationId xmlns:a16="http://schemas.microsoft.com/office/drawing/2014/main" id="{EF21F11F-886B-272E-B9DD-CE1E335A2CA4}"/>
                  </a:ext>
                </a:extLst>
              </p:cNvPr>
              <p:cNvSpPr>
                <a:spLocks noChangeAspect="1" noChangeArrowheads="1"/>
              </p:cNvSpPr>
              <p:nvPr/>
            </p:nvSpPr>
            <p:spPr bwMode="auto">
              <a:xfrm rot="429407">
                <a:off x="4967291" y="3137364"/>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11" name="Rectangle 135">
                <a:extLst>
                  <a:ext uri="{FF2B5EF4-FFF2-40B4-BE49-F238E27FC236}">
                    <a16:creationId xmlns:a16="http://schemas.microsoft.com/office/drawing/2014/main" id="{783DDA8E-868C-F62E-1765-7C81BE7323F0}"/>
                  </a:ext>
                </a:extLst>
              </p:cNvPr>
              <p:cNvSpPr>
                <a:spLocks noChangeAspect="1" noChangeArrowheads="1"/>
              </p:cNvSpPr>
              <p:nvPr/>
            </p:nvSpPr>
            <p:spPr bwMode="auto">
              <a:xfrm rot="429407">
                <a:off x="5012532" y="3142859"/>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12" name="Rectangle 136">
                <a:extLst>
                  <a:ext uri="{FF2B5EF4-FFF2-40B4-BE49-F238E27FC236}">
                    <a16:creationId xmlns:a16="http://schemas.microsoft.com/office/drawing/2014/main" id="{DB553740-2225-44DA-504E-D630B60E9B24}"/>
                  </a:ext>
                </a:extLst>
              </p:cNvPr>
              <p:cNvSpPr>
                <a:spLocks noChangeAspect="1" noChangeArrowheads="1"/>
              </p:cNvSpPr>
              <p:nvPr/>
            </p:nvSpPr>
            <p:spPr bwMode="auto">
              <a:xfrm rot="429407">
                <a:off x="5099975" y="3153845"/>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13" name="Rectangle 137">
                <a:extLst>
                  <a:ext uri="{FF2B5EF4-FFF2-40B4-BE49-F238E27FC236}">
                    <a16:creationId xmlns:a16="http://schemas.microsoft.com/office/drawing/2014/main" id="{C4B8E14A-5E0C-8C24-1C1B-A8339ACBAD52}"/>
                  </a:ext>
                </a:extLst>
              </p:cNvPr>
              <p:cNvSpPr>
                <a:spLocks noChangeAspect="1" noChangeArrowheads="1"/>
              </p:cNvSpPr>
              <p:nvPr/>
            </p:nvSpPr>
            <p:spPr bwMode="auto">
              <a:xfrm rot="429407">
                <a:off x="5054735" y="3148353"/>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14" name="Rectangle 138">
                <a:extLst>
                  <a:ext uri="{FF2B5EF4-FFF2-40B4-BE49-F238E27FC236}">
                    <a16:creationId xmlns:a16="http://schemas.microsoft.com/office/drawing/2014/main" id="{A9551734-CCCF-08EE-7272-6526CC796969}"/>
                  </a:ext>
                </a:extLst>
              </p:cNvPr>
              <p:cNvSpPr>
                <a:spLocks noChangeAspect="1" noChangeArrowheads="1"/>
              </p:cNvSpPr>
              <p:nvPr/>
            </p:nvSpPr>
            <p:spPr bwMode="auto">
              <a:xfrm rot="429407">
                <a:off x="5142178" y="3159333"/>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15" name="Rectangle 142">
                <a:extLst>
                  <a:ext uri="{FF2B5EF4-FFF2-40B4-BE49-F238E27FC236}">
                    <a16:creationId xmlns:a16="http://schemas.microsoft.com/office/drawing/2014/main" id="{5995959A-4458-BC47-BF00-B6118720F312}"/>
                  </a:ext>
                </a:extLst>
              </p:cNvPr>
              <p:cNvSpPr>
                <a:spLocks noChangeAspect="1" noChangeArrowheads="1"/>
              </p:cNvSpPr>
              <p:nvPr/>
            </p:nvSpPr>
            <p:spPr bwMode="auto">
              <a:xfrm rot="429407">
                <a:off x="4864222" y="3250830"/>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16" name="Rectangle 143">
                <a:extLst>
                  <a:ext uri="{FF2B5EF4-FFF2-40B4-BE49-F238E27FC236}">
                    <a16:creationId xmlns:a16="http://schemas.microsoft.com/office/drawing/2014/main" id="{61D9E9D1-3A50-4BF8-8471-D708589B371A}"/>
                  </a:ext>
                </a:extLst>
              </p:cNvPr>
              <p:cNvSpPr>
                <a:spLocks noChangeAspect="1" noChangeArrowheads="1"/>
              </p:cNvSpPr>
              <p:nvPr/>
            </p:nvSpPr>
            <p:spPr bwMode="auto">
              <a:xfrm rot="429407">
                <a:off x="4909464" y="3256321"/>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17" name="Rectangle 144">
                <a:extLst>
                  <a:ext uri="{FF2B5EF4-FFF2-40B4-BE49-F238E27FC236}">
                    <a16:creationId xmlns:a16="http://schemas.microsoft.com/office/drawing/2014/main" id="{7F74890C-DF5F-CBC1-36FA-63C0A98681AB}"/>
                  </a:ext>
                </a:extLst>
              </p:cNvPr>
              <p:cNvSpPr>
                <a:spLocks noChangeAspect="1" noChangeArrowheads="1"/>
              </p:cNvSpPr>
              <p:nvPr/>
            </p:nvSpPr>
            <p:spPr bwMode="auto">
              <a:xfrm rot="429407">
                <a:off x="4951666" y="3261812"/>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18" name="Rectangle 145">
                <a:extLst>
                  <a:ext uri="{FF2B5EF4-FFF2-40B4-BE49-F238E27FC236}">
                    <a16:creationId xmlns:a16="http://schemas.microsoft.com/office/drawing/2014/main" id="{D27E515C-D9C1-1596-FAF1-35382EBA16AE}"/>
                  </a:ext>
                </a:extLst>
              </p:cNvPr>
              <p:cNvSpPr>
                <a:spLocks noChangeAspect="1" noChangeArrowheads="1"/>
              </p:cNvSpPr>
              <p:nvPr/>
            </p:nvSpPr>
            <p:spPr bwMode="auto">
              <a:xfrm rot="429407">
                <a:off x="4996907" y="3267302"/>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19" name="Rectangle 146">
                <a:extLst>
                  <a:ext uri="{FF2B5EF4-FFF2-40B4-BE49-F238E27FC236}">
                    <a16:creationId xmlns:a16="http://schemas.microsoft.com/office/drawing/2014/main" id="{0D1F6037-564D-F04F-DE85-252C44C0E79E}"/>
                  </a:ext>
                </a:extLst>
              </p:cNvPr>
              <p:cNvSpPr>
                <a:spLocks noChangeAspect="1" noChangeArrowheads="1"/>
              </p:cNvSpPr>
              <p:nvPr/>
            </p:nvSpPr>
            <p:spPr bwMode="auto">
              <a:xfrm rot="429407">
                <a:off x="5084352" y="3278282"/>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20" name="Rectangle 147">
                <a:extLst>
                  <a:ext uri="{FF2B5EF4-FFF2-40B4-BE49-F238E27FC236}">
                    <a16:creationId xmlns:a16="http://schemas.microsoft.com/office/drawing/2014/main" id="{0E4847AE-F580-9E2E-2A53-D58538F4A2C9}"/>
                  </a:ext>
                </a:extLst>
              </p:cNvPr>
              <p:cNvSpPr>
                <a:spLocks noChangeAspect="1" noChangeArrowheads="1"/>
              </p:cNvSpPr>
              <p:nvPr/>
            </p:nvSpPr>
            <p:spPr bwMode="auto">
              <a:xfrm rot="429407">
                <a:off x="5039110" y="3272793"/>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21" name="Rectangle 148">
                <a:extLst>
                  <a:ext uri="{FF2B5EF4-FFF2-40B4-BE49-F238E27FC236}">
                    <a16:creationId xmlns:a16="http://schemas.microsoft.com/office/drawing/2014/main" id="{EBED1324-502A-A7B4-81A1-15D095A4C709}"/>
                  </a:ext>
                </a:extLst>
              </p:cNvPr>
              <p:cNvSpPr>
                <a:spLocks noChangeAspect="1" noChangeArrowheads="1"/>
              </p:cNvSpPr>
              <p:nvPr/>
            </p:nvSpPr>
            <p:spPr bwMode="auto">
              <a:xfrm rot="429407">
                <a:off x="5126553" y="3283768"/>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22" name="Rectangle 154">
                <a:extLst>
                  <a:ext uri="{FF2B5EF4-FFF2-40B4-BE49-F238E27FC236}">
                    <a16:creationId xmlns:a16="http://schemas.microsoft.com/office/drawing/2014/main" id="{8A62B5F7-BEA6-2A4E-F60F-92B32F59A8FA}"/>
                  </a:ext>
                </a:extLst>
              </p:cNvPr>
              <p:cNvSpPr>
                <a:spLocks noChangeAspect="1" noChangeArrowheads="1"/>
              </p:cNvSpPr>
              <p:nvPr/>
            </p:nvSpPr>
            <p:spPr bwMode="auto">
              <a:xfrm rot="429407">
                <a:off x="4834630" y="3120525"/>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23" name="Rectangle 155">
                <a:extLst>
                  <a:ext uri="{FF2B5EF4-FFF2-40B4-BE49-F238E27FC236}">
                    <a16:creationId xmlns:a16="http://schemas.microsoft.com/office/drawing/2014/main" id="{7E1318A8-FDB9-1F73-D730-749C53DE0E54}"/>
                  </a:ext>
                </a:extLst>
              </p:cNvPr>
              <p:cNvSpPr>
                <a:spLocks noChangeAspect="1" noChangeArrowheads="1"/>
              </p:cNvSpPr>
              <p:nvPr/>
            </p:nvSpPr>
            <p:spPr bwMode="auto">
              <a:xfrm rot="429407">
                <a:off x="4819006" y="3244965"/>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108" name="Group 107">
              <a:extLst>
                <a:ext uri="{FF2B5EF4-FFF2-40B4-BE49-F238E27FC236}">
                  <a16:creationId xmlns:a16="http://schemas.microsoft.com/office/drawing/2014/main" id="{BCF66B6D-760F-192D-9576-9C3DD85A8283}"/>
                </a:ext>
              </a:extLst>
            </p:cNvPr>
            <p:cNvGrpSpPr/>
            <p:nvPr/>
          </p:nvGrpSpPr>
          <p:grpSpPr>
            <a:xfrm rot="60000">
              <a:off x="8902516" y="5157288"/>
              <a:ext cx="491676" cy="237857"/>
              <a:chOff x="4819006" y="3120525"/>
              <a:chExt cx="368757" cy="237856"/>
            </a:xfrm>
          </p:grpSpPr>
          <p:sp>
            <p:nvSpPr>
              <p:cNvPr id="292" name="Rectangle 132">
                <a:extLst>
                  <a:ext uri="{FF2B5EF4-FFF2-40B4-BE49-F238E27FC236}">
                    <a16:creationId xmlns:a16="http://schemas.microsoft.com/office/drawing/2014/main" id="{EDC965F1-BDF1-465E-0EE1-ED3E31410C10}"/>
                  </a:ext>
                </a:extLst>
              </p:cNvPr>
              <p:cNvSpPr>
                <a:spLocks noChangeAspect="1" noChangeArrowheads="1"/>
              </p:cNvSpPr>
              <p:nvPr/>
            </p:nvSpPr>
            <p:spPr bwMode="auto">
              <a:xfrm rot="429407">
                <a:off x="4879847" y="3126380"/>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93" name="Rectangle 133">
                <a:extLst>
                  <a:ext uri="{FF2B5EF4-FFF2-40B4-BE49-F238E27FC236}">
                    <a16:creationId xmlns:a16="http://schemas.microsoft.com/office/drawing/2014/main" id="{C117B689-6048-A53E-6438-C277BA68BAB4}"/>
                  </a:ext>
                </a:extLst>
              </p:cNvPr>
              <p:cNvSpPr>
                <a:spLocks noChangeAspect="1" noChangeArrowheads="1"/>
              </p:cNvSpPr>
              <p:nvPr/>
            </p:nvSpPr>
            <p:spPr bwMode="auto">
              <a:xfrm rot="429407">
                <a:off x="4925088" y="3131867"/>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94" name="Rectangle 134">
                <a:extLst>
                  <a:ext uri="{FF2B5EF4-FFF2-40B4-BE49-F238E27FC236}">
                    <a16:creationId xmlns:a16="http://schemas.microsoft.com/office/drawing/2014/main" id="{763F41A9-898A-CEC2-3DC5-0BEF4AE96ACC}"/>
                  </a:ext>
                </a:extLst>
              </p:cNvPr>
              <p:cNvSpPr>
                <a:spLocks noChangeAspect="1" noChangeArrowheads="1"/>
              </p:cNvSpPr>
              <p:nvPr/>
            </p:nvSpPr>
            <p:spPr bwMode="auto">
              <a:xfrm rot="429407">
                <a:off x="4967291" y="3137364"/>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95" name="Rectangle 135">
                <a:extLst>
                  <a:ext uri="{FF2B5EF4-FFF2-40B4-BE49-F238E27FC236}">
                    <a16:creationId xmlns:a16="http://schemas.microsoft.com/office/drawing/2014/main" id="{FA70C275-90A4-D299-253E-FA23716C6D7C}"/>
                  </a:ext>
                </a:extLst>
              </p:cNvPr>
              <p:cNvSpPr>
                <a:spLocks noChangeAspect="1" noChangeArrowheads="1"/>
              </p:cNvSpPr>
              <p:nvPr/>
            </p:nvSpPr>
            <p:spPr bwMode="auto">
              <a:xfrm rot="429407">
                <a:off x="5012532" y="3142859"/>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96" name="Rectangle 136">
                <a:extLst>
                  <a:ext uri="{FF2B5EF4-FFF2-40B4-BE49-F238E27FC236}">
                    <a16:creationId xmlns:a16="http://schemas.microsoft.com/office/drawing/2014/main" id="{BB0DB5FB-C774-E3BA-007A-3B43B8709F06}"/>
                  </a:ext>
                </a:extLst>
              </p:cNvPr>
              <p:cNvSpPr>
                <a:spLocks noChangeAspect="1" noChangeArrowheads="1"/>
              </p:cNvSpPr>
              <p:nvPr/>
            </p:nvSpPr>
            <p:spPr bwMode="auto">
              <a:xfrm rot="429407">
                <a:off x="5099975" y="3153845"/>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97" name="Rectangle 137">
                <a:extLst>
                  <a:ext uri="{FF2B5EF4-FFF2-40B4-BE49-F238E27FC236}">
                    <a16:creationId xmlns:a16="http://schemas.microsoft.com/office/drawing/2014/main" id="{89944643-C0EB-363D-9C47-A7ADBA8545B5}"/>
                  </a:ext>
                </a:extLst>
              </p:cNvPr>
              <p:cNvSpPr>
                <a:spLocks noChangeAspect="1" noChangeArrowheads="1"/>
              </p:cNvSpPr>
              <p:nvPr/>
            </p:nvSpPr>
            <p:spPr bwMode="auto">
              <a:xfrm rot="429407">
                <a:off x="5054735" y="3148353"/>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98" name="Rectangle 138">
                <a:extLst>
                  <a:ext uri="{FF2B5EF4-FFF2-40B4-BE49-F238E27FC236}">
                    <a16:creationId xmlns:a16="http://schemas.microsoft.com/office/drawing/2014/main" id="{37512791-E656-BC21-0370-E81957FFA940}"/>
                  </a:ext>
                </a:extLst>
              </p:cNvPr>
              <p:cNvSpPr>
                <a:spLocks noChangeAspect="1" noChangeArrowheads="1"/>
              </p:cNvSpPr>
              <p:nvPr/>
            </p:nvSpPr>
            <p:spPr bwMode="auto">
              <a:xfrm rot="429407">
                <a:off x="5142178" y="3159333"/>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99" name="Rectangle 142">
                <a:extLst>
                  <a:ext uri="{FF2B5EF4-FFF2-40B4-BE49-F238E27FC236}">
                    <a16:creationId xmlns:a16="http://schemas.microsoft.com/office/drawing/2014/main" id="{2FF8B4D9-77F1-44B1-8C1E-F98522FE92A4}"/>
                  </a:ext>
                </a:extLst>
              </p:cNvPr>
              <p:cNvSpPr>
                <a:spLocks noChangeAspect="1" noChangeArrowheads="1"/>
              </p:cNvSpPr>
              <p:nvPr/>
            </p:nvSpPr>
            <p:spPr bwMode="auto">
              <a:xfrm rot="429407">
                <a:off x="4864222" y="3250830"/>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00" name="Rectangle 143">
                <a:extLst>
                  <a:ext uri="{FF2B5EF4-FFF2-40B4-BE49-F238E27FC236}">
                    <a16:creationId xmlns:a16="http://schemas.microsoft.com/office/drawing/2014/main" id="{8F94BE85-0068-22F4-7A39-F05D3F9CC3C5}"/>
                  </a:ext>
                </a:extLst>
              </p:cNvPr>
              <p:cNvSpPr>
                <a:spLocks noChangeAspect="1" noChangeArrowheads="1"/>
              </p:cNvSpPr>
              <p:nvPr/>
            </p:nvSpPr>
            <p:spPr bwMode="auto">
              <a:xfrm rot="429407">
                <a:off x="4909464" y="3256321"/>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01" name="Rectangle 144">
                <a:extLst>
                  <a:ext uri="{FF2B5EF4-FFF2-40B4-BE49-F238E27FC236}">
                    <a16:creationId xmlns:a16="http://schemas.microsoft.com/office/drawing/2014/main" id="{A73F9FDC-155F-321F-F6C8-B652C8675CDA}"/>
                  </a:ext>
                </a:extLst>
              </p:cNvPr>
              <p:cNvSpPr>
                <a:spLocks noChangeAspect="1" noChangeArrowheads="1"/>
              </p:cNvSpPr>
              <p:nvPr/>
            </p:nvSpPr>
            <p:spPr bwMode="auto">
              <a:xfrm rot="429407">
                <a:off x="4951666" y="3261812"/>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02" name="Rectangle 145">
                <a:extLst>
                  <a:ext uri="{FF2B5EF4-FFF2-40B4-BE49-F238E27FC236}">
                    <a16:creationId xmlns:a16="http://schemas.microsoft.com/office/drawing/2014/main" id="{17B51F65-D8BA-06C3-8364-BCF26ECA8D29}"/>
                  </a:ext>
                </a:extLst>
              </p:cNvPr>
              <p:cNvSpPr>
                <a:spLocks noChangeAspect="1" noChangeArrowheads="1"/>
              </p:cNvSpPr>
              <p:nvPr/>
            </p:nvSpPr>
            <p:spPr bwMode="auto">
              <a:xfrm rot="429407">
                <a:off x="4996907" y="3267302"/>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03" name="Rectangle 146">
                <a:extLst>
                  <a:ext uri="{FF2B5EF4-FFF2-40B4-BE49-F238E27FC236}">
                    <a16:creationId xmlns:a16="http://schemas.microsoft.com/office/drawing/2014/main" id="{46E18EE9-53BD-471F-2B22-478334A0999E}"/>
                  </a:ext>
                </a:extLst>
              </p:cNvPr>
              <p:cNvSpPr>
                <a:spLocks noChangeAspect="1" noChangeArrowheads="1"/>
              </p:cNvSpPr>
              <p:nvPr/>
            </p:nvSpPr>
            <p:spPr bwMode="auto">
              <a:xfrm rot="429407">
                <a:off x="5084352" y="3278282"/>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04" name="Rectangle 147">
                <a:extLst>
                  <a:ext uri="{FF2B5EF4-FFF2-40B4-BE49-F238E27FC236}">
                    <a16:creationId xmlns:a16="http://schemas.microsoft.com/office/drawing/2014/main" id="{3E58E173-81ED-FA87-D01D-66EE997086D1}"/>
                  </a:ext>
                </a:extLst>
              </p:cNvPr>
              <p:cNvSpPr>
                <a:spLocks noChangeAspect="1" noChangeArrowheads="1"/>
              </p:cNvSpPr>
              <p:nvPr/>
            </p:nvSpPr>
            <p:spPr bwMode="auto">
              <a:xfrm rot="429407">
                <a:off x="5039110" y="3272793"/>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05" name="Rectangle 148">
                <a:extLst>
                  <a:ext uri="{FF2B5EF4-FFF2-40B4-BE49-F238E27FC236}">
                    <a16:creationId xmlns:a16="http://schemas.microsoft.com/office/drawing/2014/main" id="{A75E28D3-DB22-E2A0-89F0-6FC54771ECC5}"/>
                  </a:ext>
                </a:extLst>
              </p:cNvPr>
              <p:cNvSpPr>
                <a:spLocks noChangeAspect="1" noChangeArrowheads="1"/>
              </p:cNvSpPr>
              <p:nvPr/>
            </p:nvSpPr>
            <p:spPr bwMode="auto">
              <a:xfrm rot="429407">
                <a:off x="5126553" y="3283768"/>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06" name="Rectangle 154">
                <a:extLst>
                  <a:ext uri="{FF2B5EF4-FFF2-40B4-BE49-F238E27FC236}">
                    <a16:creationId xmlns:a16="http://schemas.microsoft.com/office/drawing/2014/main" id="{D9B66136-4586-86B3-B387-8B42B1499BAA}"/>
                  </a:ext>
                </a:extLst>
              </p:cNvPr>
              <p:cNvSpPr>
                <a:spLocks noChangeAspect="1" noChangeArrowheads="1"/>
              </p:cNvSpPr>
              <p:nvPr/>
            </p:nvSpPr>
            <p:spPr bwMode="auto">
              <a:xfrm rot="429407">
                <a:off x="4834630" y="3120525"/>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307" name="Rectangle 155">
                <a:extLst>
                  <a:ext uri="{FF2B5EF4-FFF2-40B4-BE49-F238E27FC236}">
                    <a16:creationId xmlns:a16="http://schemas.microsoft.com/office/drawing/2014/main" id="{FB42046F-FEA3-1340-A5D6-862076BDBD32}"/>
                  </a:ext>
                </a:extLst>
              </p:cNvPr>
              <p:cNvSpPr>
                <a:spLocks noChangeAspect="1" noChangeArrowheads="1"/>
              </p:cNvSpPr>
              <p:nvPr/>
            </p:nvSpPr>
            <p:spPr bwMode="auto">
              <a:xfrm rot="429407">
                <a:off x="4819006" y="3244965"/>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109" name="Group 108">
              <a:extLst>
                <a:ext uri="{FF2B5EF4-FFF2-40B4-BE49-F238E27FC236}">
                  <a16:creationId xmlns:a16="http://schemas.microsoft.com/office/drawing/2014/main" id="{544632FA-905C-B961-AE2B-170BF45D5781}"/>
                </a:ext>
              </a:extLst>
            </p:cNvPr>
            <p:cNvGrpSpPr/>
            <p:nvPr/>
          </p:nvGrpSpPr>
          <p:grpSpPr>
            <a:xfrm rot="366438">
              <a:off x="10061222" y="5345483"/>
              <a:ext cx="503491" cy="386299"/>
              <a:chOff x="7513576" y="2205583"/>
              <a:chExt cx="377618" cy="386299"/>
            </a:xfrm>
          </p:grpSpPr>
          <p:sp>
            <p:nvSpPr>
              <p:cNvPr id="289" name="Line 52">
                <a:extLst>
                  <a:ext uri="{FF2B5EF4-FFF2-40B4-BE49-F238E27FC236}">
                    <a16:creationId xmlns:a16="http://schemas.microsoft.com/office/drawing/2014/main" id="{770F4BBD-A0A6-9D66-F099-B91A34154DEB}"/>
                  </a:ext>
                </a:extLst>
              </p:cNvPr>
              <p:cNvSpPr>
                <a:spLocks noChangeShapeType="1"/>
              </p:cNvSpPr>
              <p:nvPr/>
            </p:nvSpPr>
            <p:spPr bwMode="auto">
              <a:xfrm>
                <a:off x="7544517" y="2270004"/>
                <a:ext cx="301514" cy="27440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90" name="Rectangle 53">
                <a:extLst>
                  <a:ext uri="{FF2B5EF4-FFF2-40B4-BE49-F238E27FC236}">
                    <a16:creationId xmlns:a16="http://schemas.microsoft.com/office/drawing/2014/main" id="{6D4AD5CD-E6B6-1BFA-B45D-194552A0FF3F}"/>
                  </a:ext>
                </a:extLst>
              </p:cNvPr>
              <p:cNvSpPr>
                <a:spLocks noChangeAspect="1" noChangeArrowheads="1"/>
              </p:cNvSpPr>
              <p:nvPr/>
            </p:nvSpPr>
            <p:spPr bwMode="auto">
              <a:xfrm rot="2617159" flipH="1" flipV="1">
                <a:off x="7759741" y="2469645"/>
                <a:ext cx="131453" cy="122237"/>
              </a:xfrm>
              <a:prstGeom prst="rect">
                <a:avLst/>
              </a:prstGeom>
              <a:solidFill>
                <a:srgbClr val="00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91" name="Freeform 68">
                <a:extLst>
                  <a:ext uri="{FF2B5EF4-FFF2-40B4-BE49-F238E27FC236}">
                    <a16:creationId xmlns:a16="http://schemas.microsoft.com/office/drawing/2014/main" id="{9AC27A6C-C77C-6008-5A7E-E4FFA10549F5}"/>
                  </a:ext>
                </a:extLst>
              </p:cNvPr>
              <p:cNvSpPr>
                <a:spLocks/>
              </p:cNvSpPr>
              <p:nvPr/>
            </p:nvSpPr>
            <p:spPr bwMode="auto">
              <a:xfrm>
                <a:off x="7513576" y="2205583"/>
                <a:ext cx="115970" cy="159787"/>
              </a:xfrm>
              <a:custGeom>
                <a:avLst/>
                <a:gdLst>
                  <a:gd name="T0" fmla="*/ 0 w 143"/>
                  <a:gd name="T1" fmla="*/ 0 h 130"/>
                  <a:gd name="T2" fmla="*/ 0 w 143"/>
                  <a:gd name="T3" fmla="*/ 206375 h 130"/>
                  <a:gd name="T4" fmla="*/ 29815 w 143"/>
                  <a:gd name="T5" fmla="*/ 206375 h 130"/>
                  <a:gd name="T6" fmla="*/ 54277 w 143"/>
                  <a:gd name="T7" fmla="*/ 114300 h 130"/>
                  <a:gd name="T8" fmla="*/ 54659 w 143"/>
                  <a:gd name="T9" fmla="*/ 0 h 130"/>
                  <a:gd name="T10" fmla="*/ 0 w 143"/>
                  <a:gd name="T11" fmla="*/ 0 h 130"/>
                  <a:gd name="T12" fmla="*/ 0 60000 65536"/>
                  <a:gd name="T13" fmla="*/ 0 60000 65536"/>
                  <a:gd name="T14" fmla="*/ 0 60000 65536"/>
                  <a:gd name="T15" fmla="*/ 0 60000 65536"/>
                  <a:gd name="T16" fmla="*/ 0 60000 65536"/>
                  <a:gd name="T17" fmla="*/ 0 60000 65536"/>
                  <a:gd name="T18" fmla="*/ 0 w 143"/>
                  <a:gd name="T19" fmla="*/ 0 h 130"/>
                  <a:gd name="T20" fmla="*/ 143 w 143"/>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3" h="130">
                    <a:moveTo>
                      <a:pt x="0" y="0"/>
                    </a:moveTo>
                    <a:lnTo>
                      <a:pt x="0" y="130"/>
                    </a:lnTo>
                    <a:lnTo>
                      <a:pt x="78" y="130"/>
                    </a:lnTo>
                    <a:lnTo>
                      <a:pt x="142" y="72"/>
                    </a:lnTo>
                    <a:lnTo>
                      <a:pt x="143" y="0"/>
                    </a:lnTo>
                    <a:lnTo>
                      <a:pt x="0" y="0"/>
                    </a:lnTo>
                    <a:close/>
                  </a:path>
                </a:pathLst>
              </a:custGeom>
              <a:solidFill>
                <a:srgbClr val="333399"/>
              </a:solidFill>
              <a:ln w="12700">
                <a:solidFill>
                  <a:srgbClr val="000000"/>
                </a:solidFill>
                <a:round/>
                <a:headEnd type="none" w="sm" len="sm"/>
                <a:tailEnd type="none" w="sm" len="sm"/>
              </a:ln>
            </p:spPr>
            <p:txBody>
              <a:bodyPr rot="10800000"/>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110" name="Text Box 27">
              <a:extLst>
                <a:ext uri="{FF2B5EF4-FFF2-40B4-BE49-F238E27FC236}">
                  <a16:creationId xmlns:a16="http://schemas.microsoft.com/office/drawing/2014/main" id="{7056CA97-CBE7-B7A2-616F-598DF7DE6D87}"/>
                </a:ext>
              </a:extLst>
            </p:cNvPr>
            <p:cNvSpPr txBox="1">
              <a:spLocks noChangeArrowheads="1"/>
            </p:cNvSpPr>
            <p:nvPr/>
          </p:nvSpPr>
          <p:spPr bwMode="auto">
            <a:xfrm flipH="1">
              <a:off x="6913950" y="3880275"/>
              <a:ext cx="14308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sz="1867" i="1">
                  <a:solidFill>
                    <a:srgbClr val="000000"/>
                  </a:solidFill>
                  <a:latin typeface="Helvetica" pitchFamily="34" charset="0"/>
                  <a:sym typeface="Wingdings" pitchFamily="2" charset="2"/>
                </a:rPr>
                <a:t>FLASH1</a:t>
              </a:r>
            </a:p>
          </p:txBody>
        </p:sp>
        <p:sp>
          <p:nvSpPr>
            <p:cNvPr id="111" name="Text Box 27">
              <a:extLst>
                <a:ext uri="{FF2B5EF4-FFF2-40B4-BE49-F238E27FC236}">
                  <a16:creationId xmlns:a16="http://schemas.microsoft.com/office/drawing/2014/main" id="{C4B92488-A5B3-47B7-813D-5C24E4C15E1F}"/>
                </a:ext>
              </a:extLst>
            </p:cNvPr>
            <p:cNvSpPr txBox="1">
              <a:spLocks noChangeArrowheads="1"/>
            </p:cNvSpPr>
            <p:nvPr/>
          </p:nvSpPr>
          <p:spPr bwMode="auto">
            <a:xfrm rot="409761" flipH="1">
              <a:off x="7961732" y="4722365"/>
              <a:ext cx="14308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sz="1867" i="1">
                  <a:solidFill>
                    <a:srgbClr val="000000"/>
                  </a:solidFill>
                  <a:latin typeface="Helvetica" pitchFamily="34" charset="0"/>
                  <a:sym typeface="Wingdings" pitchFamily="2" charset="2"/>
                </a:rPr>
                <a:t>FLASH2</a:t>
              </a:r>
            </a:p>
          </p:txBody>
        </p:sp>
        <p:sp>
          <p:nvSpPr>
            <p:cNvPr id="112" name="Line 24">
              <a:extLst>
                <a:ext uri="{FF2B5EF4-FFF2-40B4-BE49-F238E27FC236}">
                  <a16:creationId xmlns:a16="http://schemas.microsoft.com/office/drawing/2014/main" id="{2589BB1C-355F-0D63-4F5F-BAD76DDD37F5}"/>
                </a:ext>
              </a:extLst>
            </p:cNvPr>
            <p:cNvSpPr>
              <a:spLocks noChangeShapeType="1"/>
            </p:cNvSpPr>
            <p:nvPr/>
          </p:nvSpPr>
          <p:spPr bwMode="auto">
            <a:xfrm>
              <a:off x="875897" y="4571833"/>
              <a:ext cx="681" cy="156827"/>
            </a:xfrm>
            <a:prstGeom prst="line">
              <a:avLst/>
            </a:prstGeom>
            <a:noFill/>
            <a:ln w="12700">
              <a:solidFill>
                <a:schemeClr val="accent5">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13" name="Line 55">
              <a:extLst>
                <a:ext uri="{FF2B5EF4-FFF2-40B4-BE49-F238E27FC236}">
                  <a16:creationId xmlns:a16="http://schemas.microsoft.com/office/drawing/2014/main" id="{4085DA55-0F7B-A8F9-14B7-14D3632B7CC3}"/>
                </a:ext>
              </a:extLst>
            </p:cNvPr>
            <p:cNvSpPr>
              <a:spLocks noChangeShapeType="1"/>
            </p:cNvSpPr>
            <p:nvPr/>
          </p:nvSpPr>
          <p:spPr bwMode="auto">
            <a:xfrm rot="429407">
              <a:off x="6319026" y="4980340"/>
              <a:ext cx="854167" cy="44357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14" name="Freeform 57">
              <a:extLst>
                <a:ext uri="{FF2B5EF4-FFF2-40B4-BE49-F238E27FC236}">
                  <a16:creationId xmlns:a16="http://schemas.microsoft.com/office/drawing/2014/main" id="{DE1AB56B-7A6E-AFA9-D2B1-B6C035F2CF4F}"/>
                </a:ext>
              </a:extLst>
            </p:cNvPr>
            <p:cNvSpPr>
              <a:spLocks/>
            </p:cNvSpPr>
            <p:nvPr/>
          </p:nvSpPr>
          <p:spPr bwMode="auto">
            <a:xfrm>
              <a:off x="6296754" y="4893251"/>
              <a:ext cx="124884" cy="117471"/>
            </a:xfrm>
            <a:custGeom>
              <a:avLst/>
              <a:gdLst>
                <a:gd name="T0" fmla="*/ 0 w 143"/>
                <a:gd name="T1" fmla="*/ 0 h 130"/>
                <a:gd name="T2" fmla="*/ 0 w 143"/>
                <a:gd name="T3" fmla="*/ 206375 h 130"/>
                <a:gd name="T4" fmla="*/ 3 w 143"/>
                <a:gd name="T5" fmla="*/ 206375 h 130"/>
                <a:gd name="T6" fmla="*/ 5 w 143"/>
                <a:gd name="T7" fmla="*/ 114300 h 130"/>
                <a:gd name="T8" fmla="*/ 6 w 143"/>
                <a:gd name="T9" fmla="*/ 0 h 130"/>
                <a:gd name="T10" fmla="*/ 0 w 143"/>
                <a:gd name="T11" fmla="*/ 0 h 130"/>
                <a:gd name="T12" fmla="*/ 0 60000 65536"/>
                <a:gd name="T13" fmla="*/ 0 60000 65536"/>
                <a:gd name="T14" fmla="*/ 0 60000 65536"/>
                <a:gd name="T15" fmla="*/ 0 60000 65536"/>
                <a:gd name="T16" fmla="*/ 0 60000 65536"/>
                <a:gd name="T17" fmla="*/ 0 60000 65536"/>
                <a:gd name="T18" fmla="*/ 0 w 143"/>
                <a:gd name="T19" fmla="*/ 0 h 130"/>
                <a:gd name="T20" fmla="*/ 143 w 143"/>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3" h="130">
                  <a:moveTo>
                    <a:pt x="0" y="0"/>
                  </a:moveTo>
                  <a:lnTo>
                    <a:pt x="0" y="130"/>
                  </a:lnTo>
                  <a:lnTo>
                    <a:pt x="78" y="130"/>
                  </a:lnTo>
                  <a:lnTo>
                    <a:pt x="142" y="72"/>
                  </a:lnTo>
                  <a:lnTo>
                    <a:pt x="143" y="0"/>
                  </a:lnTo>
                  <a:lnTo>
                    <a:pt x="0" y="0"/>
                  </a:lnTo>
                  <a:close/>
                </a:path>
              </a:pathLst>
            </a:custGeom>
            <a:solidFill>
              <a:srgbClr val="333399"/>
            </a:solidFill>
            <a:ln w="12700">
              <a:solidFill>
                <a:srgbClr val="000000"/>
              </a:solidFill>
              <a:round/>
              <a:headEnd type="none" w="sm" len="sm"/>
              <a:tailEnd type="none" w="sm" len="sm"/>
            </a:ln>
          </p:spPr>
          <p:txBody>
            <a:bodyP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15" name="Text Box 27">
              <a:extLst>
                <a:ext uri="{FF2B5EF4-FFF2-40B4-BE49-F238E27FC236}">
                  <a16:creationId xmlns:a16="http://schemas.microsoft.com/office/drawing/2014/main" id="{1E3D1D16-C2B9-FC19-2A99-DAC450FCDE09}"/>
                </a:ext>
              </a:extLst>
            </p:cNvPr>
            <p:cNvSpPr txBox="1">
              <a:spLocks noChangeArrowheads="1"/>
            </p:cNvSpPr>
            <p:nvPr/>
          </p:nvSpPr>
          <p:spPr bwMode="auto">
            <a:xfrm rot="327963" flipH="1">
              <a:off x="10604580" y="4900678"/>
              <a:ext cx="162933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lnSpc>
                  <a:spcPts val="1333"/>
                </a:lnSpc>
                <a:spcBef>
                  <a:spcPct val="50000"/>
                </a:spcBef>
                <a:spcAft>
                  <a:spcPct val="0"/>
                </a:spcAft>
              </a:pPr>
              <a:r>
                <a:rPr lang="en-US" sz="1400" i="1">
                  <a:solidFill>
                    <a:srgbClr val="000000"/>
                  </a:solidFill>
                  <a:latin typeface="Helvetica" pitchFamily="34" charset="0"/>
                  <a:sym typeface="Wingdings" pitchFamily="2" charset="2"/>
                </a:rPr>
                <a:t>Albert Einstein </a:t>
              </a:r>
            </a:p>
          </p:txBody>
        </p:sp>
        <p:sp>
          <p:nvSpPr>
            <p:cNvPr id="116" name="Text Box 27">
              <a:extLst>
                <a:ext uri="{FF2B5EF4-FFF2-40B4-BE49-F238E27FC236}">
                  <a16:creationId xmlns:a16="http://schemas.microsoft.com/office/drawing/2014/main" id="{CD35FCFE-C0A5-3DFF-F663-7C386DA2B390}"/>
                </a:ext>
              </a:extLst>
            </p:cNvPr>
            <p:cNvSpPr txBox="1">
              <a:spLocks noChangeArrowheads="1"/>
            </p:cNvSpPr>
            <p:nvPr/>
          </p:nvSpPr>
          <p:spPr bwMode="auto">
            <a:xfrm rot="342536" flipH="1">
              <a:off x="10643278" y="5866554"/>
              <a:ext cx="139340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lnSpc>
                  <a:spcPts val="1333"/>
                </a:lnSpc>
                <a:spcBef>
                  <a:spcPct val="0"/>
                </a:spcBef>
                <a:spcAft>
                  <a:spcPct val="0"/>
                </a:spcAft>
              </a:pPr>
              <a:r>
                <a:rPr lang="en-US" sz="1400" i="1">
                  <a:solidFill>
                    <a:srgbClr val="000000"/>
                  </a:solidFill>
                  <a:latin typeface="Helvetica" pitchFamily="34" charset="0"/>
                  <a:sym typeface="Wingdings" pitchFamily="2" charset="2"/>
                </a:rPr>
                <a:t>Kai Siegbahn</a:t>
              </a:r>
            </a:p>
          </p:txBody>
        </p:sp>
        <p:sp>
          <p:nvSpPr>
            <p:cNvPr id="117" name="Line 24">
              <a:extLst>
                <a:ext uri="{FF2B5EF4-FFF2-40B4-BE49-F238E27FC236}">
                  <a16:creationId xmlns:a16="http://schemas.microsoft.com/office/drawing/2014/main" id="{5F4C4EB3-875C-CC09-1CE3-22880786FFB8}"/>
                </a:ext>
              </a:extLst>
            </p:cNvPr>
            <p:cNvSpPr>
              <a:spLocks noChangeShapeType="1"/>
            </p:cNvSpPr>
            <p:nvPr/>
          </p:nvSpPr>
          <p:spPr bwMode="auto">
            <a:xfrm flipH="1" flipV="1">
              <a:off x="714159" y="4635351"/>
              <a:ext cx="162503" cy="0"/>
            </a:xfrm>
            <a:prstGeom prst="line">
              <a:avLst/>
            </a:prstGeom>
            <a:noFill/>
            <a:ln w="12700">
              <a:solidFill>
                <a:schemeClr val="accent5">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18" name="Line 24">
              <a:extLst>
                <a:ext uri="{FF2B5EF4-FFF2-40B4-BE49-F238E27FC236}">
                  <a16:creationId xmlns:a16="http://schemas.microsoft.com/office/drawing/2014/main" id="{39C9649E-7F73-7B3D-4115-6A0FF62A3DFC}"/>
                </a:ext>
              </a:extLst>
            </p:cNvPr>
            <p:cNvSpPr>
              <a:spLocks noChangeShapeType="1"/>
            </p:cNvSpPr>
            <p:nvPr/>
          </p:nvSpPr>
          <p:spPr bwMode="auto">
            <a:xfrm>
              <a:off x="716884" y="4635248"/>
              <a:ext cx="0" cy="163977"/>
            </a:xfrm>
            <a:prstGeom prst="line">
              <a:avLst/>
            </a:prstGeom>
            <a:noFill/>
            <a:ln w="12700">
              <a:solidFill>
                <a:schemeClr val="accent5">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19" name="AutoShape 77">
              <a:extLst>
                <a:ext uri="{FF2B5EF4-FFF2-40B4-BE49-F238E27FC236}">
                  <a16:creationId xmlns:a16="http://schemas.microsoft.com/office/drawing/2014/main" id="{98E2DFCA-464A-88E8-3466-F3F6BDEDBE72}"/>
                </a:ext>
              </a:extLst>
            </p:cNvPr>
            <p:cNvSpPr>
              <a:spLocks noChangeArrowheads="1"/>
            </p:cNvSpPr>
            <p:nvPr/>
          </p:nvSpPr>
          <p:spPr bwMode="auto">
            <a:xfrm>
              <a:off x="814155" y="4670429"/>
              <a:ext cx="119475" cy="150813"/>
            </a:xfrm>
            <a:prstGeom prst="roundRect">
              <a:avLst>
                <a:gd name="adj" fmla="val 16667"/>
              </a:avLst>
            </a:prstGeom>
            <a:solidFill>
              <a:srgbClr val="6699FF"/>
            </a:solidFill>
            <a:ln w="12700">
              <a:solidFill>
                <a:srgbClr val="000000"/>
              </a:solidFill>
              <a:round/>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20" name="AutoShape 77">
              <a:extLst>
                <a:ext uri="{FF2B5EF4-FFF2-40B4-BE49-F238E27FC236}">
                  <a16:creationId xmlns:a16="http://schemas.microsoft.com/office/drawing/2014/main" id="{16534FE7-235B-1202-C500-25BA48FAF36E}"/>
                </a:ext>
              </a:extLst>
            </p:cNvPr>
            <p:cNvSpPr>
              <a:spLocks noChangeArrowheads="1"/>
            </p:cNvSpPr>
            <p:nvPr/>
          </p:nvSpPr>
          <p:spPr bwMode="auto">
            <a:xfrm>
              <a:off x="670139" y="4670429"/>
              <a:ext cx="119475" cy="150813"/>
            </a:xfrm>
            <a:prstGeom prst="roundRect">
              <a:avLst>
                <a:gd name="adj" fmla="val 16667"/>
              </a:avLst>
            </a:prstGeom>
            <a:solidFill>
              <a:srgbClr val="6699FF"/>
            </a:solidFill>
            <a:ln w="12700">
              <a:solidFill>
                <a:srgbClr val="000000"/>
              </a:solidFill>
              <a:round/>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nvGrpSpPr>
            <p:cNvPr id="121" name="Group 120">
              <a:extLst>
                <a:ext uri="{FF2B5EF4-FFF2-40B4-BE49-F238E27FC236}">
                  <a16:creationId xmlns:a16="http://schemas.microsoft.com/office/drawing/2014/main" id="{047DF156-3E94-D23B-4F2F-0AD75C6D760E}"/>
                </a:ext>
              </a:extLst>
            </p:cNvPr>
            <p:cNvGrpSpPr/>
            <p:nvPr/>
          </p:nvGrpSpPr>
          <p:grpSpPr>
            <a:xfrm>
              <a:off x="6070237" y="5253290"/>
              <a:ext cx="3817985" cy="830113"/>
              <a:chOff x="4464016" y="2852942"/>
              <a:chExt cx="2863489" cy="830115"/>
            </a:xfrm>
          </p:grpSpPr>
          <p:sp>
            <p:nvSpPr>
              <p:cNvPr id="280" name="Line 55">
                <a:extLst>
                  <a:ext uri="{FF2B5EF4-FFF2-40B4-BE49-F238E27FC236}">
                    <a16:creationId xmlns:a16="http://schemas.microsoft.com/office/drawing/2014/main" id="{48EB4F94-AE64-601A-7F2E-04596B6526CE}"/>
                  </a:ext>
                </a:extLst>
              </p:cNvPr>
              <p:cNvSpPr>
                <a:spLocks noChangeShapeType="1"/>
              </p:cNvSpPr>
              <p:nvPr/>
            </p:nvSpPr>
            <p:spPr bwMode="auto">
              <a:xfrm rot="429407">
                <a:off x="4708717" y="3093143"/>
                <a:ext cx="1551929" cy="26811"/>
              </a:xfrm>
              <a:prstGeom prst="line">
                <a:avLst/>
              </a:prstGeom>
              <a:noFill/>
              <a:ln w="12700">
                <a:solidFill>
                  <a:srgbClr val="0070C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81" name="Text Box 27">
                <a:extLst>
                  <a:ext uri="{FF2B5EF4-FFF2-40B4-BE49-F238E27FC236}">
                    <a16:creationId xmlns:a16="http://schemas.microsoft.com/office/drawing/2014/main" id="{49673180-8E1B-AB78-26F1-74AD3ED0B3C4}"/>
                  </a:ext>
                </a:extLst>
              </p:cNvPr>
              <p:cNvSpPr txBox="1">
                <a:spLocks noChangeArrowheads="1"/>
              </p:cNvSpPr>
              <p:nvPr/>
            </p:nvSpPr>
            <p:spPr bwMode="auto">
              <a:xfrm rot="422781" flipH="1">
                <a:off x="5161577" y="3303401"/>
                <a:ext cx="1420689"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sz="1867" i="1">
                    <a:solidFill>
                      <a:srgbClr val="000000"/>
                    </a:solidFill>
                    <a:latin typeface="Helvetica" pitchFamily="34" charset="0"/>
                    <a:sym typeface="Wingdings" pitchFamily="2" charset="2"/>
                  </a:rPr>
                  <a:t>FLASHForward</a:t>
                </a:r>
              </a:p>
            </p:txBody>
          </p:sp>
          <p:sp>
            <p:nvSpPr>
              <p:cNvPr id="282" name="Line 55">
                <a:extLst>
                  <a:ext uri="{FF2B5EF4-FFF2-40B4-BE49-F238E27FC236}">
                    <a16:creationId xmlns:a16="http://schemas.microsoft.com/office/drawing/2014/main" id="{005A9725-959B-2225-990E-7EC943A55D60}"/>
                  </a:ext>
                </a:extLst>
              </p:cNvPr>
              <p:cNvSpPr>
                <a:spLocks noChangeShapeType="1"/>
              </p:cNvSpPr>
              <p:nvPr/>
            </p:nvSpPr>
            <p:spPr bwMode="auto">
              <a:xfrm rot="429407">
                <a:off x="5268245" y="3220100"/>
                <a:ext cx="1832595" cy="228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83" name="Freeform 57">
                <a:extLst>
                  <a:ext uri="{FF2B5EF4-FFF2-40B4-BE49-F238E27FC236}">
                    <a16:creationId xmlns:a16="http://schemas.microsoft.com/office/drawing/2014/main" id="{880FA287-9489-E4B7-91DB-FD04D01A8A07}"/>
                  </a:ext>
                </a:extLst>
              </p:cNvPr>
              <p:cNvSpPr>
                <a:spLocks/>
              </p:cNvSpPr>
              <p:nvPr/>
            </p:nvSpPr>
            <p:spPr bwMode="auto">
              <a:xfrm rot="11229407">
                <a:off x="5227025" y="3027923"/>
                <a:ext cx="93663" cy="117470"/>
              </a:xfrm>
              <a:custGeom>
                <a:avLst/>
                <a:gdLst>
                  <a:gd name="T0" fmla="*/ 0 w 143"/>
                  <a:gd name="T1" fmla="*/ 0 h 130"/>
                  <a:gd name="T2" fmla="*/ 0 w 143"/>
                  <a:gd name="T3" fmla="*/ 206375 h 130"/>
                  <a:gd name="T4" fmla="*/ 3 w 143"/>
                  <a:gd name="T5" fmla="*/ 206375 h 130"/>
                  <a:gd name="T6" fmla="*/ 5 w 143"/>
                  <a:gd name="T7" fmla="*/ 114300 h 130"/>
                  <a:gd name="T8" fmla="*/ 6 w 143"/>
                  <a:gd name="T9" fmla="*/ 0 h 130"/>
                  <a:gd name="T10" fmla="*/ 0 w 143"/>
                  <a:gd name="T11" fmla="*/ 0 h 130"/>
                  <a:gd name="T12" fmla="*/ 0 60000 65536"/>
                  <a:gd name="T13" fmla="*/ 0 60000 65536"/>
                  <a:gd name="T14" fmla="*/ 0 60000 65536"/>
                  <a:gd name="T15" fmla="*/ 0 60000 65536"/>
                  <a:gd name="T16" fmla="*/ 0 60000 65536"/>
                  <a:gd name="T17" fmla="*/ 0 60000 65536"/>
                  <a:gd name="T18" fmla="*/ 0 w 143"/>
                  <a:gd name="T19" fmla="*/ 0 h 130"/>
                  <a:gd name="T20" fmla="*/ 143 w 143"/>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3" h="130">
                    <a:moveTo>
                      <a:pt x="0" y="0"/>
                    </a:moveTo>
                    <a:lnTo>
                      <a:pt x="0" y="130"/>
                    </a:lnTo>
                    <a:lnTo>
                      <a:pt x="78" y="130"/>
                    </a:lnTo>
                    <a:lnTo>
                      <a:pt x="142" y="72"/>
                    </a:lnTo>
                    <a:lnTo>
                      <a:pt x="143" y="0"/>
                    </a:lnTo>
                    <a:lnTo>
                      <a:pt x="0" y="0"/>
                    </a:lnTo>
                    <a:close/>
                  </a:path>
                </a:pathLst>
              </a:custGeom>
              <a:solidFill>
                <a:srgbClr val="333399"/>
              </a:solidFill>
              <a:ln w="12700">
                <a:solidFill>
                  <a:srgbClr val="000000"/>
                </a:solidFill>
                <a:round/>
                <a:headEnd type="none" w="sm" len="sm"/>
                <a:tailEnd type="none" w="sm" len="sm"/>
              </a:ln>
            </p:spPr>
            <p:txBody>
              <a:bodyP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84" name="Line 52">
                <a:extLst>
                  <a:ext uri="{FF2B5EF4-FFF2-40B4-BE49-F238E27FC236}">
                    <a16:creationId xmlns:a16="http://schemas.microsoft.com/office/drawing/2014/main" id="{A9161411-50EE-C23D-1F5A-50B80A5FCD59}"/>
                  </a:ext>
                </a:extLst>
              </p:cNvPr>
              <p:cNvSpPr>
                <a:spLocks noChangeShapeType="1"/>
              </p:cNvSpPr>
              <p:nvPr/>
            </p:nvSpPr>
            <p:spPr bwMode="auto">
              <a:xfrm rot="366438">
                <a:off x="7088646" y="3409556"/>
                <a:ext cx="145560" cy="5684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85" name="Rectangle 53">
                <a:extLst>
                  <a:ext uri="{FF2B5EF4-FFF2-40B4-BE49-F238E27FC236}">
                    <a16:creationId xmlns:a16="http://schemas.microsoft.com/office/drawing/2014/main" id="{A69EF4AA-4519-7A71-AFB1-CE69E4DF0891}"/>
                  </a:ext>
                </a:extLst>
              </p:cNvPr>
              <p:cNvSpPr>
                <a:spLocks noChangeAspect="1" noChangeArrowheads="1"/>
              </p:cNvSpPr>
              <p:nvPr/>
            </p:nvSpPr>
            <p:spPr bwMode="auto">
              <a:xfrm rot="12334386" flipH="1" flipV="1">
                <a:off x="7231468" y="3464842"/>
                <a:ext cx="96037" cy="66401"/>
              </a:xfrm>
              <a:prstGeom prst="rect">
                <a:avLst/>
              </a:prstGeom>
              <a:solidFill>
                <a:srgbClr val="00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86" name="Rectangle 178">
                <a:extLst>
                  <a:ext uri="{FF2B5EF4-FFF2-40B4-BE49-F238E27FC236}">
                    <a16:creationId xmlns:a16="http://schemas.microsoft.com/office/drawing/2014/main" id="{8E9AE167-E83F-8435-E70A-307DD24B5817}"/>
                  </a:ext>
                </a:extLst>
              </p:cNvPr>
              <p:cNvSpPr>
                <a:spLocks noChangeArrowheads="1"/>
              </p:cNvSpPr>
              <p:nvPr/>
            </p:nvSpPr>
            <p:spPr bwMode="auto">
              <a:xfrm>
                <a:off x="4464016" y="2852942"/>
                <a:ext cx="252000" cy="240001"/>
              </a:xfrm>
              <a:prstGeom prst="rect">
                <a:avLst/>
              </a:prstGeom>
              <a:solidFill>
                <a:srgbClr val="CCECFF"/>
              </a:solidFill>
              <a:ln w="12700" algn="ctr">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87" name="Rectangle 178">
                <a:extLst>
                  <a:ext uri="{FF2B5EF4-FFF2-40B4-BE49-F238E27FC236}">
                    <a16:creationId xmlns:a16="http://schemas.microsoft.com/office/drawing/2014/main" id="{D3D8454F-7CD6-2985-22F5-6F31AAE1519F}"/>
                  </a:ext>
                </a:extLst>
              </p:cNvPr>
              <p:cNvSpPr>
                <a:spLocks noChangeArrowheads="1"/>
              </p:cNvSpPr>
              <p:nvPr/>
            </p:nvSpPr>
            <p:spPr bwMode="auto">
              <a:xfrm rot="420000">
                <a:off x="6077129" y="3163029"/>
                <a:ext cx="190569" cy="138478"/>
              </a:xfrm>
              <a:prstGeom prst="rect">
                <a:avLst/>
              </a:prstGeom>
              <a:solidFill>
                <a:srgbClr val="FFCCCC"/>
              </a:solidFill>
              <a:ln w="12700" algn="ctr">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88" name="Freeform 57">
                <a:extLst>
                  <a:ext uri="{FF2B5EF4-FFF2-40B4-BE49-F238E27FC236}">
                    <a16:creationId xmlns:a16="http://schemas.microsoft.com/office/drawing/2014/main" id="{9E29B0BE-1B46-A4CC-6AB0-F8FB84630DDD}"/>
                  </a:ext>
                </a:extLst>
              </p:cNvPr>
              <p:cNvSpPr>
                <a:spLocks/>
              </p:cNvSpPr>
              <p:nvPr/>
            </p:nvSpPr>
            <p:spPr bwMode="auto">
              <a:xfrm rot="420000">
                <a:off x="7093563" y="3351245"/>
                <a:ext cx="93663" cy="117470"/>
              </a:xfrm>
              <a:custGeom>
                <a:avLst/>
                <a:gdLst>
                  <a:gd name="T0" fmla="*/ 0 w 143"/>
                  <a:gd name="T1" fmla="*/ 0 h 130"/>
                  <a:gd name="T2" fmla="*/ 0 w 143"/>
                  <a:gd name="T3" fmla="*/ 206375 h 130"/>
                  <a:gd name="T4" fmla="*/ 3 w 143"/>
                  <a:gd name="T5" fmla="*/ 206375 h 130"/>
                  <a:gd name="T6" fmla="*/ 5 w 143"/>
                  <a:gd name="T7" fmla="*/ 114300 h 130"/>
                  <a:gd name="T8" fmla="*/ 6 w 143"/>
                  <a:gd name="T9" fmla="*/ 0 h 130"/>
                  <a:gd name="T10" fmla="*/ 0 w 143"/>
                  <a:gd name="T11" fmla="*/ 0 h 130"/>
                  <a:gd name="T12" fmla="*/ 0 60000 65536"/>
                  <a:gd name="T13" fmla="*/ 0 60000 65536"/>
                  <a:gd name="T14" fmla="*/ 0 60000 65536"/>
                  <a:gd name="T15" fmla="*/ 0 60000 65536"/>
                  <a:gd name="T16" fmla="*/ 0 60000 65536"/>
                  <a:gd name="T17" fmla="*/ 0 60000 65536"/>
                  <a:gd name="T18" fmla="*/ 0 w 143"/>
                  <a:gd name="T19" fmla="*/ 0 h 130"/>
                  <a:gd name="T20" fmla="*/ 143 w 143"/>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3" h="130">
                    <a:moveTo>
                      <a:pt x="0" y="0"/>
                    </a:moveTo>
                    <a:lnTo>
                      <a:pt x="0" y="130"/>
                    </a:lnTo>
                    <a:lnTo>
                      <a:pt x="78" y="130"/>
                    </a:lnTo>
                    <a:lnTo>
                      <a:pt x="142" y="72"/>
                    </a:lnTo>
                    <a:lnTo>
                      <a:pt x="143" y="0"/>
                    </a:lnTo>
                    <a:lnTo>
                      <a:pt x="0" y="0"/>
                    </a:lnTo>
                    <a:close/>
                  </a:path>
                </a:pathLst>
              </a:custGeom>
              <a:solidFill>
                <a:srgbClr val="333399"/>
              </a:solidFill>
              <a:ln w="12700">
                <a:solidFill>
                  <a:srgbClr val="000000"/>
                </a:solidFill>
                <a:round/>
                <a:headEnd type="none" w="sm" len="sm"/>
                <a:tailEnd type="none" w="sm" len="sm"/>
              </a:ln>
            </p:spPr>
            <p:txBody>
              <a:bodyP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122" name="Rectangle 121">
              <a:extLst>
                <a:ext uri="{FF2B5EF4-FFF2-40B4-BE49-F238E27FC236}">
                  <a16:creationId xmlns:a16="http://schemas.microsoft.com/office/drawing/2014/main" id="{500319F8-4800-B684-8A6B-84724EC4C971}"/>
                </a:ext>
              </a:extLst>
            </p:cNvPr>
            <p:cNvSpPr/>
            <p:nvPr/>
          </p:nvSpPr>
          <p:spPr bwMode="auto">
            <a:xfrm>
              <a:off x="11057436" y="4486457"/>
              <a:ext cx="183873" cy="64353"/>
            </a:xfrm>
            <a:prstGeom prst="rect">
              <a:avLst/>
            </a:prstGeom>
            <a:solidFill>
              <a:srgbClr val="808080"/>
            </a:solidFill>
            <a:ln w="9525" algn="ctr">
              <a:solidFill>
                <a:srgbClr val="000000"/>
              </a:solidFill>
              <a:miter lim="800000"/>
              <a:headEnd/>
              <a:tailEnd/>
            </a:ln>
          </p:spPr>
          <p:txBody>
            <a:bodyPr wrap="none" anchor="ctr"/>
            <a:lstStyle/>
            <a:p>
              <a:pPr defTabSz="483323" eaLnBrk="0" fontAlgn="base" hangingPunct="0">
                <a:spcBef>
                  <a:spcPct val="20000"/>
                </a:spcBef>
                <a:spcAft>
                  <a:spcPct val="0"/>
                </a:spcAft>
              </a:pPr>
              <a:endParaRPr lang="en-US" sz="2667">
                <a:solidFill>
                  <a:srgbClr val="000000"/>
                </a:solidFill>
                <a:latin typeface="Arial" panose="020B0604020202020204" pitchFamily="34" charset="0"/>
                <a:ea typeface="ＭＳ Ｐゴシック" pitchFamily="112" charset="-128"/>
              </a:endParaRPr>
            </a:p>
          </p:txBody>
        </p:sp>
        <p:sp>
          <p:nvSpPr>
            <p:cNvPr id="123" name="Text Box 169">
              <a:extLst>
                <a:ext uri="{FF2B5EF4-FFF2-40B4-BE49-F238E27FC236}">
                  <a16:creationId xmlns:a16="http://schemas.microsoft.com/office/drawing/2014/main" id="{0AD587FC-F91C-2379-8E79-A83DCD28094B}"/>
                </a:ext>
              </a:extLst>
            </p:cNvPr>
            <p:cNvSpPr txBox="1">
              <a:spLocks noChangeArrowheads="1"/>
            </p:cNvSpPr>
            <p:nvPr/>
          </p:nvSpPr>
          <p:spPr bwMode="auto">
            <a:xfrm flipH="1">
              <a:off x="9890210" y="6109428"/>
              <a:ext cx="21304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FEL Experiments</a:t>
              </a:r>
            </a:p>
          </p:txBody>
        </p:sp>
        <p:grpSp>
          <p:nvGrpSpPr>
            <p:cNvPr id="124" name="Group 39">
              <a:extLst>
                <a:ext uri="{FF2B5EF4-FFF2-40B4-BE49-F238E27FC236}">
                  <a16:creationId xmlns:a16="http://schemas.microsoft.com/office/drawing/2014/main" id="{C6375E57-B62F-6D36-D995-1A9BC35AAFBE}"/>
                </a:ext>
              </a:extLst>
            </p:cNvPr>
            <p:cNvGrpSpPr>
              <a:grpSpLocks/>
            </p:cNvGrpSpPr>
            <p:nvPr/>
          </p:nvGrpSpPr>
          <p:grpSpPr bwMode="auto">
            <a:xfrm rot="457563">
              <a:off x="6540392" y="4853549"/>
              <a:ext cx="508000" cy="184151"/>
              <a:chOff x="1337" y="2168"/>
              <a:chExt cx="270" cy="116"/>
            </a:xfrm>
          </p:grpSpPr>
          <p:sp>
            <p:nvSpPr>
              <p:cNvPr id="273" name="Line 40">
                <a:extLst>
                  <a:ext uri="{FF2B5EF4-FFF2-40B4-BE49-F238E27FC236}">
                    <a16:creationId xmlns:a16="http://schemas.microsoft.com/office/drawing/2014/main" id="{B9DC0D2A-FD93-CF0E-99AB-3C08DD67ED82}"/>
                  </a:ext>
                </a:extLst>
              </p:cNvPr>
              <p:cNvSpPr>
                <a:spLocks noChangeShapeType="1"/>
              </p:cNvSpPr>
              <p:nvPr/>
            </p:nvSpPr>
            <p:spPr bwMode="auto">
              <a:xfrm flipV="1">
                <a:off x="1357" y="2198"/>
                <a:ext cx="75" cy="5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74" name="Line 41">
                <a:extLst>
                  <a:ext uri="{FF2B5EF4-FFF2-40B4-BE49-F238E27FC236}">
                    <a16:creationId xmlns:a16="http://schemas.microsoft.com/office/drawing/2014/main" id="{D94636BF-5544-E9AE-2935-732F12B0CA66}"/>
                  </a:ext>
                </a:extLst>
              </p:cNvPr>
              <p:cNvSpPr>
                <a:spLocks noChangeShapeType="1"/>
              </p:cNvSpPr>
              <p:nvPr/>
            </p:nvSpPr>
            <p:spPr bwMode="auto">
              <a:xfrm flipH="1">
                <a:off x="1421" y="2208"/>
                <a:ext cx="1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75" name="Line 42">
                <a:extLst>
                  <a:ext uri="{FF2B5EF4-FFF2-40B4-BE49-F238E27FC236}">
                    <a16:creationId xmlns:a16="http://schemas.microsoft.com/office/drawing/2014/main" id="{882240F7-348B-A0CA-E4F4-2180F49BD13C}"/>
                  </a:ext>
                </a:extLst>
              </p:cNvPr>
              <p:cNvSpPr>
                <a:spLocks noChangeShapeType="1"/>
              </p:cNvSpPr>
              <p:nvPr/>
            </p:nvSpPr>
            <p:spPr bwMode="auto">
              <a:xfrm>
                <a:off x="1516" y="2203"/>
                <a:ext cx="74"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76" name="Rectangle 43">
                <a:extLst>
                  <a:ext uri="{FF2B5EF4-FFF2-40B4-BE49-F238E27FC236}">
                    <a16:creationId xmlns:a16="http://schemas.microsoft.com/office/drawing/2014/main" id="{D656EC4B-156A-616A-FC53-95F5525D3E84}"/>
                  </a:ext>
                </a:extLst>
              </p:cNvPr>
              <p:cNvSpPr>
                <a:spLocks noChangeAspect="1" noChangeArrowheads="1"/>
              </p:cNvSpPr>
              <p:nvPr/>
            </p:nvSpPr>
            <p:spPr bwMode="auto">
              <a:xfrm>
                <a:off x="1337"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77" name="Rectangle 44">
                <a:extLst>
                  <a:ext uri="{FF2B5EF4-FFF2-40B4-BE49-F238E27FC236}">
                    <a16:creationId xmlns:a16="http://schemas.microsoft.com/office/drawing/2014/main" id="{2EDFA3F6-911C-097B-FA80-FC78FA920719}"/>
                  </a:ext>
                </a:extLst>
              </p:cNvPr>
              <p:cNvSpPr>
                <a:spLocks noChangeAspect="1" noChangeArrowheads="1"/>
              </p:cNvSpPr>
              <p:nvPr/>
            </p:nvSpPr>
            <p:spPr bwMode="auto">
              <a:xfrm>
                <a:off x="1415"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78" name="Rectangle 45">
                <a:extLst>
                  <a:ext uri="{FF2B5EF4-FFF2-40B4-BE49-F238E27FC236}">
                    <a16:creationId xmlns:a16="http://schemas.microsoft.com/office/drawing/2014/main" id="{EDFB3F87-CCB7-6812-4A04-A8174A870F77}"/>
                  </a:ext>
                </a:extLst>
              </p:cNvPr>
              <p:cNvSpPr>
                <a:spLocks noChangeAspect="1" noChangeArrowheads="1"/>
              </p:cNvSpPr>
              <p:nvPr/>
            </p:nvSpPr>
            <p:spPr bwMode="auto">
              <a:xfrm>
                <a:off x="1493"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79" name="Rectangle 46">
                <a:extLst>
                  <a:ext uri="{FF2B5EF4-FFF2-40B4-BE49-F238E27FC236}">
                    <a16:creationId xmlns:a16="http://schemas.microsoft.com/office/drawing/2014/main" id="{0F9DD64E-6646-830F-50D2-8FB592620F65}"/>
                  </a:ext>
                </a:extLst>
              </p:cNvPr>
              <p:cNvSpPr>
                <a:spLocks noChangeAspect="1" noChangeArrowheads="1"/>
              </p:cNvSpPr>
              <p:nvPr/>
            </p:nvSpPr>
            <p:spPr bwMode="auto">
              <a:xfrm>
                <a:off x="1572"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125" name="Group 124">
              <a:extLst>
                <a:ext uri="{FF2B5EF4-FFF2-40B4-BE49-F238E27FC236}">
                  <a16:creationId xmlns:a16="http://schemas.microsoft.com/office/drawing/2014/main" id="{D8D72A01-22DF-2B69-BE4D-363DCDC546F5}"/>
                </a:ext>
              </a:extLst>
            </p:cNvPr>
            <p:cNvGrpSpPr/>
            <p:nvPr/>
          </p:nvGrpSpPr>
          <p:grpSpPr>
            <a:xfrm>
              <a:off x="1633280" y="4432568"/>
              <a:ext cx="136295" cy="152703"/>
              <a:chOff x="1144859" y="1524160"/>
              <a:chExt cx="112443" cy="114527"/>
            </a:xfrm>
          </p:grpSpPr>
          <p:sp>
            <p:nvSpPr>
              <p:cNvPr id="267" name="Rectangle 132">
                <a:extLst>
                  <a:ext uri="{FF2B5EF4-FFF2-40B4-BE49-F238E27FC236}">
                    <a16:creationId xmlns:a16="http://schemas.microsoft.com/office/drawing/2014/main" id="{00F2DBD8-7EF9-BE29-5240-65FFC6F8668F}"/>
                  </a:ext>
                </a:extLst>
              </p:cNvPr>
              <p:cNvSpPr>
                <a:spLocks noChangeAspect="1" noChangeArrowheads="1"/>
              </p:cNvSpPr>
              <p:nvPr/>
            </p:nvSpPr>
            <p:spPr bwMode="auto">
              <a:xfrm>
                <a:off x="1183192" y="1524160"/>
                <a:ext cx="38333" cy="4070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68" name="Rectangle 133">
                <a:extLst>
                  <a:ext uri="{FF2B5EF4-FFF2-40B4-BE49-F238E27FC236}">
                    <a16:creationId xmlns:a16="http://schemas.microsoft.com/office/drawing/2014/main" id="{EA220120-C561-7E78-005F-3C1DFBA05FD1}"/>
                  </a:ext>
                </a:extLst>
              </p:cNvPr>
              <p:cNvSpPr>
                <a:spLocks noChangeAspect="1" noChangeArrowheads="1"/>
              </p:cNvSpPr>
              <p:nvPr/>
            </p:nvSpPr>
            <p:spPr bwMode="auto">
              <a:xfrm>
                <a:off x="1221525" y="1524160"/>
                <a:ext cx="35777" cy="40704"/>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69" name="Rectangle 142">
                <a:extLst>
                  <a:ext uri="{FF2B5EF4-FFF2-40B4-BE49-F238E27FC236}">
                    <a16:creationId xmlns:a16="http://schemas.microsoft.com/office/drawing/2014/main" id="{225A1758-7DE3-3821-C3EF-3BC3DC3D9BE3}"/>
                  </a:ext>
                </a:extLst>
              </p:cNvPr>
              <p:cNvSpPr>
                <a:spLocks noChangeAspect="1" noChangeArrowheads="1"/>
              </p:cNvSpPr>
              <p:nvPr/>
            </p:nvSpPr>
            <p:spPr bwMode="auto">
              <a:xfrm>
                <a:off x="1184934" y="1601683"/>
                <a:ext cx="34848" cy="37004"/>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70" name="Rectangle 143">
                <a:extLst>
                  <a:ext uri="{FF2B5EF4-FFF2-40B4-BE49-F238E27FC236}">
                    <a16:creationId xmlns:a16="http://schemas.microsoft.com/office/drawing/2014/main" id="{A3FE2B2F-7D45-832F-4BE2-BA9E14C7007A}"/>
                  </a:ext>
                </a:extLst>
              </p:cNvPr>
              <p:cNvSpPr>
                <a:spLocks noChangeAspect="1" noChangeArrowheads="1"/>
              </p:cNvSpPr>
              <p:nvPr/>
            </p:nvSpPr>
            <p:spPr bwMode="auto">
              <a:xfrm>
                <a:off x="1223150" y="1601683"/>
                <a:ext cx="32525" cy="3700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71" name="Rectangle 154">
                <a:extLst>
                  <a:ext uri="{FF2B5EF4-FFF2-40B4-BE49-F238E27FC236}">
                    <a16:creationId xmlns:a16="http://schemas.microsoft.com/office/drawing/2014/main" id="{BF685A57-0EDF-6670-002A-475ADC151A55}"/>
                  </a:ext>
                </a:extLst>
              </p:cNvPr>
              <p:cNvSpPr>
                <a:spLocks noChangeAspect="1" noChangeArrowheads="1"/>
              </p:cNvSpPr>
              <p:nvPr/>
            </p:nvSpPr>
            <p:spPr bwMode="auto">
              <a:xfrm>
                <a:off x="1144859" y="1524160"/>
                <a:ext cx="35777" cy="40704"/>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72" name="Rectangle 155">
                <a:extLst>
                  <a:ext uri="{FF2B5EF4-FFF2-40B4-BE49-F238E27FC236}">
                    <a16:creationId xmlns:a16="http://schemas.microsoft.com/office/drawing/2014/main" id="{00012FD9-4FB3-2CDD-6C9C-FBA02623654E}"/>
                  </a:ext>
                </a:extLst>
              </p:cNvPr>
              <p:cNvSpPr>
                <a:spLocks noChangeAspect="1" noChangeArrowheads="1"/>
              </p:cNvSpPr>
              <p:nvPr/>
            </p:nvSpPr>
            <p:spPr bwMode="auto">
              <a:xfrm>
                <a:off x="1146485" y="1601683"/>
                <a:ext cx="32525" cy="3700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126" name="Group 39">
              <a:extLst>
                <a:ext uri="{FF2B5EF4-FFF2-40B4-BE49-F238E27FC236}">
                  <a16:creationId xmlns:a16="http://schemas.microsoft.com/office/drawing/2014/main" id="{BD7148E8-0C09-6F60-8D44-4EA57FD248E0}"/>
                </a:ext>
              </a:extLst>
            </p:cNvPr>
            <p:cNvGrpSpPr>
              <a:grpSpLocks/>
            </p:cNvGrpSpPr>
            <p:nvPr/>
          </p:nvGrpSpPr>
          <p:grpSpPr bwMode="auto">
            <a:xfrm>
              <a:off x="3270071" y="4365509"/>
              <a:ext cx="374657" cy="184151"/>
              <a:chOff x="1337" y="2168"/>
              <a:chExt cx="270" cy="116"/>
            </a:xfrm>
          </p:grpSpPr>
          <p:sp>
            <p:nvSpPr>
              <p:cNvPr id="260" name="Line 40">
                <a:extLst>
                  <a:ext uri="{FF2B5EF4-FFF2-40B4-BE49-F238E27FC236}">
                    <a16:creationId xmlns:a16="http://schemas.microsoft.com/office/drawing/2014/main" id="{C9AB1DF3-E34B-8FF3-37C8-FA7DC25B7002}"/>
                  </a:ext>
                </a:extLst>
              </p:cNvPr>
              <p:cNvSpPr>
                <a:spLocks noChangeShapeType="1"/>
              </p:cNvSpPr>
              <p:nvPr/>
            </p:nvSpPr>
            <p:spPr bwMode="auto">
              <a:xfrm flipV="1">
                <a:off x="1357" y="2198"/>
                <a:ext cx="75" cy="5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61" name="Line 41">
                <a:extLst>
                  <a:ext uri="{FF2B5EF4-FFF2-40B4-BE49-F238E27FC236}">
                    <a16:creationId xmlns:a16="http://schemas.microsoft.com/office/drawing/2014/main" id="{AA19B0AE-0E6E-ECEF-6841-D3ED09B1371E}"/>
                  </a:ext>
                </a:extLst>
              </p:cNvPr>
              <p:cNvSpPr>
                <a:spLocks noChangeShapeType="1"/>
              </p:cNvSpPr>
              <p:nvPr/>
            </p:nvSpPr>
            <p:spPr bwMode="auto">
              <a:xfrm flipH="1">
                <a:off x="1421" y="2208"/>
                <a:ext cx="1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62" name="Line 42">
                <a:extLst>
                  <a:ext uri="{FF2B5EF4-FFF2-40B4-BE49-F238E27FC236}">
                    <a16:creationId xmlns:a16="http://schemas.microsoft.com/office/drawing/2014/main" id="{4CC91B20-E5C3-731C-1D0A-1E9F1936267A}"/>
                  </a:ext>
                </a:extLst>
              </p:cNvPr>
              <p:cNvSpPr>
                <a:spLocks noChangeShapeType="1"/>
              </p:cNvSpPr>
              <p:nvPr/>
            </p:nvSpPr>
            <p:spPr bwMode="auto">
              <a:xfrm>
                <a:off x="1516" y="2203"/>
                <a:ext cx="74"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63" name="Rectangle 43">
                <a:extLst>
                  <a:ext uri="{FF2B5EF4-FFF2-40B4-BE49-F238E27FC236}">
                    <a16:creationId xmlns:a16="http://schemas.microsoft.com/office/drawing/2014/main" id="{27C0F544-4E65-ED34-8951-96A1F17B10E0}"/>
                  </a:ext>
                </a:extLst>
              </p:cNvPr>
              <p:cNvSpPr>
                <a:spLocks noChangeAspect="1" noChangeArrowheads="1"/>
              </p:cNvSpPr>
              <p:nvPr/>
            </p:nvSpPr>
            <p:spPr bwMode="auto">
              <a:xfrm>
                <a:off x="1337"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64" name="Rectangle 44">
                <a:extLst>
                  <a:ext uri="{FF2B5EF4-FFF2-40B4-BE49-F238E27FC236}">
                    <a16:creationId xmlns:a16="http://schemas.microsoft.com/office/drawing/2014/main" id="{C4D1512C-900B-EE79-D97C-874BACCAD8F2}"/>
                  </a:ext>
                </a:extLst>
              </p:cNvPr>
              <p:cNvSpPr>
                <a:spLocks noChangeAspect="1" noChangeArrowheads="1"/>
              </p:cNvSpPr>
              <p:nvPr/>
            </p:nvSpPr>
            <p:spPr bwMode="auto">
              <a:xfrm>
                <a:off x="1415"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65" name="Rectangle 45">
                <a:extLst>
                  <a:ext uri="{FF2B5EF4-FFF2-40B4-BE49-F238E27FC236}">
                    <a16:creationId xmlns:a16="http://schemas.microsoft.com/office/drawing/2014/main" id="{79B52F86-22BA-1517-B22B-28284EE2ED70}"/>
                  </a:ext>
                </a:extLst>
              </p:cNvPr>
              <p:cNvSpPr>
                <a:spLocks noChangeAspect="1" noChangeArrowheads="1"/>
              </p:cNvSpPr>
              <p:nvPr/>
            </p:nvSpPr>
            <p:spPr bwMode="auto">
              <a:xfrm>
                <a:off x="1493"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66" name="Rectangle 46">
                <a:extLst>
                  <a:ext uri="{FF2B5EF4-FFF2-40B4-BE49-F238E27FC236}">
                    <a16:creationId xmlns:a16="http://schemas.microsoft.com/office/drawing/2014/main" id="{CE893FC5-5840-20E6-CA14-DEDFD8110BC6}"/>
                  </a:ext>
                </a:extLst>
              </p:cNvPr>
              <p:cNvSpPr>
                <a:spLocks noChangeAspect="1" noChangeArrowheads="1"/>
              </p:cNvSpPr>
              <p:nvPr/>
            </p:nvSpPr>
            <p:spPr bwMode="auto">
              <a:xfrm>
                <a:off x="1572"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127" name="Line 55">
              <a:extLst>
                <a:ext uri="{FF2B5EF4-FFF2-40B4-BE49-F238E27FC236}">
                  <a16:creationId xmlns:a16="http://schemas.microsoft.com/office/drawing/2014/main" id="{B7008E20-62A9-9D0F-80CB-833FFA699F37}"/>
                </a:ext>
              </a:extLst>
            </p:cNvPr>
            <p:cNvSpPr>
              <a:spLocks noChangeShapeType="1"/>
            </p:cNvSpPr>
            <p:nvPr/>
          </p:nvSpPr>
          <p:spPr bwMode="auto">
            <a:xfrm flipV="1">
              <a:off x="9183775" y="4374746"/>
              <a:ext cx="480210" cy="12495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29" name="Freeform 57">
              <a:extLst>
                <a:ext uri="{FF2B5EF4-FFF2-40B4-BE49-F238E27FC236}">
                  <a16:creationId xmlns:a16="http://schemas.microsoft.com/office/drawing/2014/main" id="{57ABED75-6B87-8971-B3DE-3711A0636975}"/>
                </a:ext>
              </a:extLst>
            </p:cNvPr>
            <p:cNvSpPr>
              <a:spLocks/>
            </p:cNvSpPr>
            <p:nvPr/>
          </p:nvSpPr>
          <p:spPr bwMode="auto">
            <a:xfrm rot="10800000" flipV="1">
              <a:off x="9588617" y="4294105"/>
              <a:ext cx="137372" cy="118800"/>
            </a:xfrm>
            <a:custGeom>
              <a:avLst/>
              <a:gdLst>
                <a:gd name="T0" fmla="*/ 0 w 143"/>
                <a:gd name="T1" fmla="*/ 0 h 130"/>
                <a:gd name="T2" fmla="*/ 0 w 143"/>
                <a:gd name="T3" fmla="*/ 206375 h 130"/>
                <a:gd name="T4" fmla="*/ 3 w 143"/>
                <a:gd name="T5" fmla="*/ 206375 h 130"/>
                <a:gd name="T6" fmla="*/ 5 w 143"/>
                <a:gd name="T7" fmla="*/ 114300 h 130"/>
                <a:gd name="T8" fmla="*/ 6 w 143"/>
                <a:gd name="T9" fmla="*/ 0 h 130"/>
                <a:gd name="T10" fmla="*/ 0 w 143"/>
                <a:gd name="T11" fmla="*/ 0 h 130"/>
                <a:gd name="T12" fmla="*/ 0 60000 65536"/>
                <a:gd name="T13" fmla="*/ 0 60000 65536"/>
                <a:gd name="T14" fmla="*/ 0 60000 65536"/>
                <a:gd name="T15" fmla="*/ 0 60000 65536"/>
                <a:gd name="T16" fmla="*/ 0 60000 65536"/>
                <a:gd name="T17" fmla="*/ 0 60000 65536"/>
                <a:gd name="T18" fmla="*/ 0 w 143"/>
                <a:gd name="T19" fmla="*/ 0 h 130"/>
                <a:gd name="T20" fmla="*/ 143 w 143"/>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3" h="130">
                  <a:moveTo>
                    <a:pt x="0" y="0"/>
                  </a:moveTo>
                  <a:lnTo>
                    <a:pt x="0" y="130"/>
                  </a:lnTo>
                  <a:lnTo>
                    <a:pt x="78" y="130"/>
                  </a:lnTo>
                  <a:lnTo>
                    <a:pt x="142" y="72"/>
                  </a:lnTo>
                  <a:lnTo>
                    <a:pt x="143" y="0"/>
                  </a:lnTo>
                  <a:lnTo>
                    <a:pt x="0" y="0"/>
                  </a:lnTo>
                  <a:close/>
                </a:path>
              </a:pathLst>
            </a:custGeom>
            <a:solidFill>
              <a:srgbClr val="333399"/>
            </a:solidFill>
            <a:ln w="12700">
              <a:solidFill>
                <a:srgbClr val="000000"/>
              </a:solidFill>
              <a:round/>
              <a:headEnd type="none" w="sm" len="sm"/>
              <a:tailEnd type="none" w="sm" len="sm"/>
            </a:ln>
          </p:spPr>
          <p:txBody>
            <a:bodyP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nvGrpSpPr>
            <p:cNvPr id="130" name="Group 129">
              <a:extLst>
                <a:ext uri="{FF2B5EF4-FFF2-40B4-BE49-F238E27FC236}">
                  <a16:creationId xmlns:a16="http://schemas.microsoft.com/office/drawing/2014/main" id="{C6CCE6ED-7D20-75E3-4F43-C58B925902D2}"/>
                </a:ext>
              </a:extLst>
            </p:cNvPr>
            <p:cNvGrpSpPr/>
            <p:nvPr/>
          </p:nvGrpSpPr>
          <p:grpSpPr>
            <a:xfrm>
              <a:off x="8852402" y="4262423"/>
              <a:ext cx="237067" cy="336003"/>
              <a:chOff x="964573" y="1398715"/>
              <a:chExt cx="177800" cy="252002"/>
            </a:xfrm>
          </p:grpSpPr>
          <p:sp>
            <p:nvSpPr>
              <p:cNvPr id="258" name="AutoShape 30">
                <a:extLst>
                  <a:ext uri="{FF2B5EF4-FFF2-40B4-BE49-F238E27FC236}">
                    <a16:creationId xmlns:a16="http://schemas.microsoft.com/office/drawing/2014/main" id="{B72AE279-EA1B-D197-8F99-9F7DECE0573D}"/>
                  </a:ext>
                </a:extLst>
              </p:cNvPr>
              <p:cNvSpPr>
                <a:spLocks noChangeArrowheads="1"/>
              </p:cNvSpPr>
              <p:nvPr/>
            </p:nvSpPr>
            <p:spPr bwMode="auto">
              <a:xfrm>
                <a:off x="986003" y="1522799"/>
                <a:ext cx="134938" cy="127918"/>
              </a:xfrm>
              <a:prstGeom prst="roundRect">
                <a:avLst>
                  <a:gd name="adj" fmla="val 16667"/>
                </a:avLst>
              </a:prstGeom>
              <a:solidFill>
                <a:srgbClr val="FF0000"/>
              </a:solidFill>
              <a:ln w="12700">
                <a:solidFill>
                  <a:srgbClr val="000000"/>
                </a:solidFill>
                <a:round/>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59" name="AutoShape 184">
                <a:extLst>
                  <a:ext uri="{FF2B5EF4-FFF2-40B4-BE49-F238E27FC236}">
                    <a16:creationId xmlns:a16="http://schemas.microsoft.com/office/drawing/2014/main" id="{CBF2C345-7650-CEA1-AE41-689E6AEFBB67}"/>
                  </a:ext>
                </a:extLst>
              </p:cNvPr>
              <p:cNvSpPr>
                <a:spLocks noChangeArrowheads="1"/>
              </p:cNvSpPr>
              <p:nvPr/>
            </p:nvSpPr>
            <p:spPr bwMode="auto">
              <a:xfrm rot="10800000">
                <a:off x="964573" y="1398715"/>
                <a:ext cx="177800" cy="108347"/>
              </a:xfrm>
              <a:prstGeom prst="triangle">
                <a:avLst>
                  <a:gd name="adj" fmla="val 50000"/>
                </a:avLst>
              </a:prstGeom>
              <a:solidFill>
                <a:srgbClr val="80008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grpSp>
        <p:grpSp>
          <p:nvGrpSpPr>
            <p:cNvPr id="131" name="Group 130">
              <a:extLst>
                <a:ext uri="{FF2B5EF4-FFF2-40B4-BE49-F238E27FC236}">
                  <a16:creationId xmlns:a16="http://schemas.microsoft.com/office/drawing/2014/main" id="{FDFF99EA-DE11-5D5A-DB74-1C519ACD9537}"/>
                </a:ext>
              </a:extLst>
            </p:cNvPr>
            <p:cNvGrpSpPr/>
            <p:nvPr/>
          </p:nvGrpSpPr>
          <p:grpSpPr>
            <a:xfrm rot="415705">
              <a:off x="9794880" y="5118575"/>
              <a:ext cx="237067" cy="336831"/>
              <a:chOff x="967690" y="1398094"/>
              <a:chExt cx="177800" cy="252623"/>
            </a:xfrm>
          </p:grpSpPr>
          <p:sp>
            <p:nvSpPr>
              <p:cNvPr id="256" name="AutoShape 30">
                <a:extLst>
                  <a:ext uri="{FF2B5EF4-FFF2-40B4-BE49-F238E27FC236}">
                    <a16:creationId xmlns:a16="http://schemas.microsoft.com/office/drawing/2014/main" id="{EAC3807F-59B8-3760-5783-1411C9A46927}"/>
                  </a:ext>
                </a:extLst>
              </p:cNvPr>
              <p:cNvSpPr>
                <a:spLocks noChangeArrowheads="1"/>
              </p:cNvSpPr>
              <p:nvPr/>
            </p:nvSpPr>
            <p:spPr bwMode="auto">
              <a:xfrm>
                <a:off x="986003" y="1522799"/>
                <a:ext cx="134938" cy="127918"/>
              </a:xfrm>
              <a:prstGeom prst="roundRect">
                <a:avLst>
                  <a:gd name="adj" fmla="val 16667"/>
                </a:avLst>
              </a:prstGeom>
              <a:solidFill>
                <a:srgbClr val="FF0000"/>
              </a:solidFill>
              <a:ln w="12700">
                <a:solidFill>
                  <a:srgbClr val="000000"/>
                </a:solidFill>
                <a:round/>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57" name="AutoShape 184">
                <a:extLst>
                  <a:ext uri="{FF2B5EF4-FFF2-40B4-BE49-F238E27FC236}">
                    <a16:creationId xmlns:a16="http://schemas.microsoft.com/office/drawing/2014/main" id="{C8CD885E-78B5-1B4E-8431-C2114E833A41}"/>
                  </a:ext>
                </a:extLst>
              </p:cNvPr>
              <p:cNvSpPr>
                <a:spLocks noChangeArrowheads="1"/>
              </p:cNvSpPr>
              <p:nvPr/>
            </p:nvSpPr>
            <p:spPr bwMode="auto">
              <a:xfrm rot="10800000">
                <a:off x="967690" y="1398094"/>
                <a:ext cx="177800" cy="108347"/>
              </a:xfrm>
              <a:prstGeom prst="triangle">
                <a:avLst>
                  <a:gd name="adj" fmla="val 50000"/>
                </a:avLst>
              </a:prstGeom>
              <a:solidFill>
                <a:srgbClr val="80008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grpSp>
        <p:grpSp>
          <p:nvGrpSpPr>
            <p:cNvPr id="132" name="Group 131">
              <a:extLst>
                <a:ext uri="{FF2B5EF4-FFF2-40B4-BE49-F238E27FC236}">
                  <a16:creationId xmlns:a16="http://schemas.microsoft.com/office/drawing/2014/main" id="{A3C164AE-24AF-9B6D-FDCF-BDBDF8913DA5}"/>
                </a:ext>
              </a:extLst>
            </p:cNvPr>
            <p:cNvGrpSpPr/>
            <p:nvPr/>
          </p:nvGrpSpPr>
          <p:grpSpPr>
            <a:xfrm>
              <a:off x="6735114" y="4388740"/>
              <a:ext cx="295793" cy="242032"/>
              <a:chOff x="4641872" y="411510"/>
              <a:chExt cx="221845" cy="181524"/>
            </a:xfrm>
          </p:grpSpPr>
          <p:sp>
            <p:nvSpPr>
              <p:cNvPr id="246" name="Rectangle 132">
                <a:extLst>
                  <a:ext uri="{FF2B5EF4-FFF2-40B4-BE49-F238E27FC236}">
                    <a16:creationId xmlns:a16="http://schemas.microsoft.com/office/drawing/2014/main" id="{5659C032-F0B5-08E4-6A60-3B8A983331F9}"/>
                  </a:ext>
                </a:extLst>
              </p:cNvPr>
              <p:cNvSpPr>
                <a:spLocks noChangeAspect="1" noChangeArrowheads="1"/>
              </p:cNvSpPr>
              <p:nvPr/>
            </p:nvSpPr>
            <p:spPr bwMode="auto">
              <a:xfrm>
                <a:off x="4687457" y="411510"/>
                <a:ext cx="45585"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47" name="Rectangle 133">
                <a:extLst>
                  <a:ext uri="{FF2B5EF4-FFF2-40B4-BE49-F238E27FC236}">
                    <a16:creationId xmlns:a16="http://schemas.microsoft.com/office/drawing/2014/main" id="{3553CF06-7973-5470-4259-B45E25FD6A30}"/>
                  </a:ext>
                </a:extLst>
              </p:cNvPr>
              <p:cNvSpPr>
                <a:spLocks noChangeAspect="1" noChangeArrowheads="1"/>
              </p:cNvSpPr>
              <p:nvPr/>
            </p:nvSpPr>
            <p:spPr bwMode="auto">
              <a:xfrm>
                <a:off x="4733041" y="411510"/>
                <a:ext cx="42546"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48" name="Rectangle 134">
                <a:extLst>
                  <a:ext uri="{FF2B5EF4-FFF2-40B4-BE49-F238E27FC236}">
                    <a16:creationId xmlns:a16="http://schemas.microsoft.com/office/drawing/2014/main" id="{7D1C0EF1-27EC-EF49-A06F-6A5848AB6581}"/>
                  </a:ext>
                </a:extLst>
              </p:cNvPr>
              <p:cNvSpPr>
                <a:spLocks noChangeAspect="1" noChangeArrowheads="1"/>
              </p:cNvSpPr>
              <p:nvPr/>
            </p:nvSpPr>
            <p:spPr bwMode="auto">
              <a:xfrm>
                <a:off x="4775587" y="411510"/>
                <a:ext cx="45585"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49" name="Rectangle 135">
                <a:extLst>
                  <a:ext uri="{FF2B5EF4-FFF2-40B4-BE49-F238E27FC236}">
                    <a16:creationId xmlns:a16="http://schemas.microsoft.com/office/drawing/2014/main" id="{83A29883-5FA6-AE7D-DFA8-3F769D7BA738}"/>
                  </a:ext>
                </a:extLst>
              </p:cNvPr>
              <p:cNvSpPr>
                <a:spLocks noChangeAspect="1" noChangeArrowheads="1"/>
              </p:cNvSpPr>
              <p:nvPr/>
            </p:nvSpPr>
            <p:spPr bwMode="auto">
              <a:xfrm>
                <a:off x="4821171" y="411510"/>
                <a:ext cx="42546"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50" name="Rectangle 142">
                <a:extLst>
                  <a:ext uri="{FF2B5EF4-FFF2-40B4-BE49-F238E27FC236}">
                    <a16:creationId xmlns:a16="http://schemas.microsoft.com/office/drawing/2014/main" id="{8656CC46-C3A5-C918-F17B-77EEA29D7DC6}"/>
                  </a:ext>
                </a:extLst>
              </p:cNvPr>
              <p:cNvSpPr>
                <a:spLocks noChangeAspect="1" noChangeArrowheads="1"/>
              </p:cNvSpPr>
              <p:nvPr/>
            </p:nvSpPr>
            <p:spPr bwMode="auto">
              <a:xfrm>
                <a:off x="4687457" y="525323"/>
                <a:ext cx="45585"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51" name="Rectangle 143">
                <a:extLst>
                  <a:ext uri="{FF2B5EF4-FFF2-40B4-BE49-F238E27FC236}">
                    <a16:creationId xmlns:a16="http://schemas.microsoft.com/office/drawing/2014/main" id="{3D18107C-C578-9CAF-9897-27FD9DAF77C2}"/>
                  </a:ext>
                </a:extLst>
              </p:cNvPr>
              <p:cNvSpPr>
                <a:spLocks noChangeAspect="1" noChangeArrowheads="1"/>
              </p:cNvSpPr>
              <p:nvPr/>
            </p:nvSpPr>
            <p:spPr bwMode="auto">
              <a:xfrm>
                <a:off x="4733041" y="525323"/>
                <a:ext cx="42546"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52" name="Rectangle 144">
                <a:extLst>
                  <a:ext uri="{FF2B5EF4-FFF2-40B4-BE49-F238E27FC236}">
                    <a16:creationId xmlns:a16="http://schemas.microsoft.com/office/drawing/2014/main" id="{35DD7C00-940E-49A4-4238-75D67BC692E6}"/>
                  </a:ext>
                </a:extLst>
              </p:cNvPr>
              <p:cNvSpPr>
                <a:spLocks noChangeAspect="1" noChangeArrowheads="1"/>
              </p:cNvSpPr>
              <p:nvPr/>
            </p:nvSpPr>
            <p:spPr bwMode="auto">
              <a:xfrm>
                <a:off x="4775587" y="525323"/>
                <a:ext cx="45585"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53" name="Rectangle 145">
                <a:extLst>
                  <a:ext uri="{FF2B5EF4-FFF2-40B4-BE49-F238E27FC236}">
                    <a16:creationId xmlns:a16="http://schemas.microsoft.com/office/drawing/2014/main" id="{6F7FD83F-5B1F-DBE1-1EF8-AA310FF4D09D}"/>
                  </a:ext>
                </a:extLst>
              </p:cNvPr>
              <p:cNvSpPr>
                <a:spLocks noChangeAspect="1" noChangeArrowheads="1"/>
              </p:cNvSpPr>
              <p:nvPr/>
            </p:nvSpPr>
            <p:spPr bwMode="auto">
              <a:xfrm>
                <a:off x="4821171" y="525323"/>
                <a:ext cx="42546"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54" name="Rectangle 154">
                <a:extLst>
                  <a:ext uri="{FF2B5EF4-FFF2-40B4-BE49-F238E27FC236}">
                    <a16:creationId xmlns:a16="http://schemas.microsoft.com/office/drawing/2014/main" id="{D7A6E3F0-0142-9292-CC1A-A18632FCE002}"/>
                  </a:ext>
                </a:extLst>
              </p:cNvPr>
              <p:cNvSpPr>
                <a:spLocks noChangeAspect="1" noChangeArrowheads="1"/>
              </p:cNvSpPr>
              <p:nvPr/>
            </p:nvSpPr>
            <p:spPr bwMode="auto">
              <a:xfrm>
                <a:off x="4641872" y="411510"/>
                <a:ext cx="42546"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55" name="Rectangle 155">
                <a:extLst>
                  <a:ext uri="{FF2B5EF4-FFF2-40B4-BE49-F238E27FC236}">
                    <a16:creationId xmlns:a16="http://schemas.microsoft.com/office/drawing/2014/main" id="{BDF86289-E171-C745-9253-69443DBCC660}"/>
                  </a:ext>
                </a:extLst>
              </p:cNvPr>
              <p:cNvSpPr>
                <a:spLocks noChangeAspect="1" noChangeArrowheads="1"/>
              </p:cNvSpPr>
              <p:nvPr/>
            </p:nvSpPr>
            <p:spPr bwMode="auto">
              <a:xfrm>
                <a:off x="4641872" y="525323"/>
                <a:ext cx="42546"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133" name="Line 24">
              <a:extLst>
                <a:ext uri="{FF2B5EF4-FFF2-40B4-BE49-F238E27FC236}">
                  <a16:creationId xmlns:a16="http://schemas.microsoft.com/office/drawing/2014/main" id="{F3FEEC4C-2A50-FD73-A280-E1DF66FD5618}"/>
                </a:ext>
              </a:extLst>
            </p:cNvPr>
            <p:cNvSpPr>
              <a:spLocks noChangeShapeType="1"/>
            </p:cNvSpPr>
            <p:nvPr/>
          </p:nvSpPr>
          <p:spPr bwMode="auto">
            <a:xfrm flipH="1">
              <a:off x="5510312" y="5031054"/>
              <a:ext cx="449017" cy="0"/>
            </a:xfrm>
            <a:prstGeom prst="line">
              <a:avLst/>
            </a:prstGeom>
            <a:noFill/>
            <a:ln w="12700">
              <a:solidFill>
                <a:schemeClr val="accent5">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34" name="Line 24">
              <a:extLst>
                <a:ext uri="{FF2B5EF4-FFF2-40B4-BE49-F238E27FC236}">
                  <a16:creationId xmlns:a16="http://schemas.microsoft.com/office/drawing/2014/main" id="{36F3DA23-BFB9-B519-4BD9-56266EB88A16}"/>
                </a:ext>
              </a:extLst>
            </p:cNvPr>
            <p:cNvSpPr>
              <a:spLocks noChangeShapeType="1"/>
            </p:cNvSpPr>
            <p:nvPr/>
          </p:nvSpPr>
          <p:spPr bwMode="auto">
            <a:xfrm>
              <a:off x="5949353" y="4511437"/>
              <a:ext cx="0" cy="522059"/>
            </a:xfrm>
            <a:prstGeom prst="line">
              <a:avLst/>
            </a:prstGeom>
            <a:noFill/>
            <a:ln w="12700">
              <a:solidFill>
                <a:schemeClr val="accent5">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35" name="Line 24">
              <a:extLst>
                <a:ext uri="{FF2B5EF4-FFF2-40B4-BE49-F238E27FC236}">
                  <a16:creationId xmlns:a16="http://schemas.microsoft.com/office/drawing/2014/main" id="{89D785C8-F44F-7BD0-9D17-80F22158B0A5}"/>
                </a:ext>
              </a:extLst>
            </p:cNvPr>
            <p:cNvSpPr>
              <a:spLocks noChangeShapeType="1"/>
            </p:cNvSpPr>
            <p:nvPr/>
          </p:nvSpPr>
          <p:spPr bwMode="auto">
            <a:xfrm flipH="1" flipV="1">
              <a:off x="5951983" y="4716993"/>
              <a:ext cx="628076" cy="0"/>
            </a:xfrm>
            <a:prstGeom prst="line">
              <a:avLst/>
            </a:prstGeom>
            <a:noFill/>
            <a:ln w="12700">
              <a:solidFill>
                <a:schemeClr val="accent5">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36" name="Line 24">
              <a:extLst>
                <a:ext uri="{FF2B5EF4-FFF2-40B4-BE49-F238E27FC236}">
                  <a16:creationId xmlns:a16="http://schemas.microsoft.com/office/drawing/2014/main" id="{A0FF57F5-22BD-B409-6E5E-B61BBB77D7C6}"/>
                </a:ext>
              </a:extLst>
            </p:cNvPr>
            <p:cNvSpPr>
              <a:spLocks noChangeShapeType="1"/>
            </p:cNvSpPr>
            <p:nvPr/>
          </p:nvSpPr>
          <p:spPr bwMode="auto">
            <a:xfrm>
              <a:off x="6575361" y="4516821"/>
              <a:ext cx="0" cy="201507"/>
            </a:xfrm>
            <a:prstGeom prst="line">
              <a:avLst/>
            </a:prstGeom>
            <a:noFill/>
            <a:ln w="12700">
              <a:solidFill>
                <a:schemeClr val="accent5">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37" name="Text Box 23">
              <a:extLst>
                <a:ext uri="{FF2B5EF4-FFF2-40B4-BE49-F238E27FC236}">
                  <a16:creationId xmlns:a16="http://schemas.microsoft.com/office/drawing/2014/main" id="{D7CF7786-CB28-D993-3E6E-9E0E38089888}"/>
                </a:ext>
              </a:extLst>
            </p:cNvPr>
            <p:cNvSpPr txBox="1">
              <a:spLocks noChangeArrowheads="1"/>
            </p:cNvSpPr>
            <p:nvPr/>
          </p:nvSpPr>
          <p:spPr bwMode="auto">
            <a:xfrm flipH="1">
              <a:off x="1011616" y="4719892"/>
              <a:ext cx="2034248"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Laser Heater</a:t>
              </a:r>
            </a:p>
          </p:txBody>
        </p:sp>
        <p:sp>
          <p:nvSpPr>
            <p:cNvPr id="138" name="Text Box 23">
              <a:extLst>
                <a:ext uri="{FF2B5EF4-FFF2-40B4-BE49-F238E27FC236}">
                  <a16:creationId xmlns:a16="http://schemas.microsoft.com/office/drawing/2014/main" id="{6B90692D-D47B-A0C0-17B1-50E5E8EBB346}"/>
                </a:ext>
              </a:extLst>
            </p:cNvPr>
            <p:cNvSpPr txBox="1">
              <a:spLocks noChangeArrowheads="1"/>
            </p:cNvSpPr>
            <p:nvPr/>
          </p:nvSpPr>
          <p:spPr bwMode="auto">
            <a:xfrm flipH="1">
              <a:off x="4559644" y="5122904"/>
              <a:ext cx="1462551"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Seed Laser</a:t>
              </a:r>
            </a:p>
          </p:txBody>
        </p:sp>
        <p:sp>
          <p:nvSpPr>
            <p:cNvPr id="139" name="Text Box 23">
              <a:extLst>
                <a:ext uri="{FF2B5EF4-FFF2-40B4-BE49-F238E27FC236}">
                  <a16:creationId xmlns:a16="http://schemas.microsoft.com/office/drawing/2014/main" id="{7A20EADD-39B1-AAC8-E694-400CA0DF6DF9}"/>
                </a:ext>
              </a:extLst>
            </p:cNvPr>
            <p:cNvSpPr txBox="1">
              <a:spLocks noChangeArrowheads="1"/>
            </p:cNvSpPr>
            <p:nvPr/>
          </p:nvSpPr>
          <p:spPr bwMode="auto">
            <a:xfrm flipH="1">
              <a:off x="5519751" y="5445312"/>
              <a:ext cx="1462551"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FF Laser</a:t>
              </a:r>
            </a:p>
          </p:txBody>
        </p:sp>
        <p:grpSp>
          <p:nvGrpSpPr>
            <p:cNvPr id="140" name="Group 39">
              <a:extLst>
                <a:ext uri="{FF2B5EF4-FFF2-40B4-BE49-F238E27FC236}">
                  <a16:creationId xmlns:a16="http://schemas.microsoft.com/office/drawing/2014/main" id="{BBEC92C0-D6B5-2B72-6861-1A8959C64A38}"/>
                </a:ext>
              </a:extLst>
            </p:cNvPr>
            <p:cNvGrpSpPr>
              <a:grpSpLocks/>
            </p:cNvGrpSpPr>
            <p:nvPr/>
          </p:nvGrpSpPr>
          <p:grpSpPr bwMode="auto">
            <a:xfrm rot="398083">
              <a:off x="7736249" y="5002662"/>
              <a:ext cx="265036" cy="147564"/>
              <a:chOff x="1337" y="2168"/>
              <a:chExt cx="270" cy="116"/>
            </a:xfrm>
          </p:grpSpPr>
          <p:sp>
            <p:nvSpPr>
              <p:cNvPr id="239" name="Line 40">
                <a:extLst>
                  <a:ext uri="{FF2B5EF4-FFF2-40B4-BE49-F238E27FC236}">
                    <a16:creationId xmlns:a16="http://schemas.microsoft.com/office/drawing/2014/main" id="{BBFF457B-8050-548E-AE16-92B299ECD38F}"/>
                  </a:ext>
                </a:extLst>
              </p:cNvPr>
              <p:cNvSpPr>
                <a:spLocks noChangeShapeType="1"/>
              </p:cNvSpPr>
              <p:nvPr/>
            </p:nvSpPr>
            <p:spPr bwMode="auto">
              <a:xfrm flipV="1">
                <a:off x="1357" y="2198"/>
                <a:ext cx="75" cy="5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40" name="Line 41">
                <a:extLst>
                  <a:ext uri="{FF2B5EF4-FFF2-40B4-BE49-F238E27FC236}">
                    <a16:creationId xmlns:a16="http://schemas.microsoft.com/office/drawing/2014/main" id="{7C5BE787-0B1C-1902-5EA4-5BA331A1D604}"/>
                  </a:ext>
                </a:extLst>
              </p:cNvPr>
              <p:cNvSpPr>
                <a:spLocks noChangeShapeType="1"/>
              </p:cNvSpPr>
              <p:nvPr/>
            </p:nvSpPr>
            <p:spPr bwMode="auto">
              <a:xfrm flipH="1">
                <a:off x="1421" y="2208"/>
                <a:ext cx="1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41" name="Line 42">
                <a:extLst>
                  <a:ext uri="{FF2B5EF4-FFF2-40B4-BE49-F238E27FC236}">
                    <a16:creationId xmlns:a16="http://schemas.microsoft.com/office/drawing/2014/main" id="{112EF70E-A76A-8A8A-16D3-E3BA7F5D85FA}"/>
                  </a:ext>
                </a:extLst>
              </p:cNvPr>
              <p:cNvSpPr>
                <a:spLocks noChangeShapeType="1"/>
              </p:cNvSpPr>
              <p:nvPr/>
            </p:nvSpPr>
            <p:spPr bwMode="auto">
              <a:xfrm>
                <a:off x="1516" y="2203"/>
                <a:ext cx="74"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42" name="Rectangle 43">
                <a:extLst>
                  <a:ext uri="{FF2B5EF4-FFF2-40B4-BE49-F238E27FC236}">
                    <a16:creationId xmlns:a16="http://schemas.microsoft.com/office/drawing/2014/main" id="{4FDB84BB-F80F-04E0-ED16-69B0DCFB0E76}"/>
                  </a:ext>
                </a:extLst>
              </p:cNvPr>
              <p:cNvSpPr>
                <a:spLocks noChangeAspect="1" noChangeArrowheads="1"/>
              </p:cNvSpPr>
              <p:nvPr/>
            </p:nvSpPr>
            <p:spPr bwMode="auto">
              <a:xfrm>
                <a:off x="1337"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43" name="Rectangle 44">
                <a:extLst>
                  <a:ext uri="{FF2B5EF4-FFF2-40B4-BE49-F238E27FC236}">
                    <a16:creationId xmlns:a16="http://schemas.microsoft.com/office/drawing/2014/main" id="{B1BA4ABB-3D6D-8692-00C2-21F2FCC07E60}"/>
                  </a:ext>
                </a:extLst>
              </p:cNvPr>
              <p:cNvSpPr>
                <a:spLocks noChangeAspect="1" noChangeArrowheads="1"/>
              </p:cNvSpPr>
              <p:nvPr/>
            </p:nvSpPr>
            <p:spPr bwMode="auto">
              <a:xfrm>
                <a:off x="1415"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44" name="Rectangle 45">
                <a:extLst>
                  <a:ext uri="{FF2B5EF4-FFF2-40B4-BE49-F238E27FC236}">
                    <a16:creationId xmlns:a16="http://schemas.microsoft.com/office/drawing/2014/main" id="{345D263B-EF2C-9941-6240-E67D0F066EB6}"/>
                  </a:ext>
                </a:extLst>
              </p:cNvPr>
              <p:cNvSpPr>
                <a:spLocks noChangeAspect="1" noChangeArrowheads="1"/>
              </p:cNvSpPr>
              <p:nvPr/>
            </p:nvSpPr>
            <p:spPr bwMode="auto">
              <a:xfrm>
                <a:off x="1493"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45" name="Rectangle 46">
                <a:extLst>
                  <a:ext uri="{FF2B5EF4-FFF2-40B4-BE49-F238E27FC236}">
                    <a16:creationId xmlns:a16="http://schemas.microsoft.com/office/drawing/2014/main" id="{1ACABD40-558E-3930-4423-E3A7AC754C1F}"/>
                  </a:ext>
                </a:extLst>
              </p:cNvPr>
              <p:cNvSpPr>
                <a:spLocks noChangeAspect="1" noChangeArrowheads="1"/>
              </p:cNvSpPr>
              <p:nvPr/>
            </p:nvSpPr>
            <p:spPr bwMode="auto">
              <a:xfrm>
                <a:off x="1572"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141" name="Group 39">
              <a:extLst>
                <a:ext uri="{FF2B5EF4-FFF2-40B4-BE49-F238E27FC236}">
                  <a16:creationId xmlns:a16="http://schemas.microsoft.com/office/drawing/2014/main" id="{FE1CA8DE-5C89-A2FC-D847-7BFF58882E5F}"/>
                </a:ext>
              </a:extLst>
            </p:cNvPr>
            <p:cNvGrpSpPr>
              <a:grpSpLocks/>
            </p:cNvGrpSpPr>
            <p:nvPr/>
          </p:nvGrpSpPr>
          <p:grpSpPr bwMode="auto">
            <a:xfrm rot="471375">
              <a:off x="8601765" y="5113244"/>
              <a:ext cx="265036" cy="147564"/>
              <a:chOff x="1337" y="2168"/>
              <a:chExt cx="270" cy="116"/>
            </a:xfrm>
          </p:grpSpPr>
          <p:sp>
            <p:nvSpPr>
              <p:cNvPr id="232" name="Line 40">
                <a:extLst>
                  <a:ext uri="{FF2B5EF4-FFF2-40B4-BE49-F238E27FC236}">
                    <a16:creationId xmlns:a16="http://schemas.microsoft.com/office/drawing/2014/main" id="{0BF89862-EE9F-9D6A-EE57-434A37358D5B}"/>
                  </a:ext>
                </a:extLst>
              </p:cNvPr>
              <p:cNvSpPr>
                <a:spLocks noChangeShapeType="1"/>
              </p:cNvSpPr>
              <p:nvPr/>
            </p:nvSpPr>
            <p:spPr bwMode="auto">
              <a:xfrm flipV="1">
                <a:off x="1357" y="2198"/>
                <a:ext cx="75" cy="5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33" name="Line 41">
                <a:extLst>
                  <a:ext uri="{FF2B5EF4-FFF2-40B4-BE49-F238E27FC236}">
                    <a16:creationId xmlns:a16="http://schemas.microsoft.com/office/drawing/2014/main" id="{2AA43794-0004-D31A-AE63-F5F9A18932E5}"/>
                  </a:ext>
                </a:extLst>
              </p:cNvPr>
              <p:cNvSpPr>
                <a:spLocks noChangeShapeType="1"/>
              </p:cNvSpPr>
              <p:nvPr/>
            </p:nvSpPr>
            <p:spPr bwMode="auto">
              <a:xfrm flipH="1">
                <a:off x="1421" y="2208"/>
                <a:ext cx="1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34" name="Line 42">
                <a:extLst>
                  <a:ext uri="{FF2B5EF4-FFF2-40B4-BE49-F238E27FC236}">
                    <a16:creationId xmlns:a16="http://schemas.microsoft.com/office/drawing/2014/main" id="{F089AFC2-CC3B-F745-EA3A-7B2DF889F1C3}"/>
                  </a:ext>
                </a:extLst>
              </p:cNvPr>
              <p:cNvSpPr>
                <a:spLocks noChangeShapeType="1"/>
              </p:cNvSpPr>
              <p:nvPr/>
            </p:nvSpPr>
            <p:spPr bwMode="auto">
              <a:xfrm>
                <a:off x="1516" y="2203"/>
                <a:ext cx="74"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35" name="Rectangle 43">
                <a:extLst>
                  <a:ext uri="{FF2B5EF4-FFF2-40B4-BE49-F238E27FC236}">
                    <a16:creationId xmlns:a16="http://schemas.microsoft.com/office/drawing/2014/main" id="{2F0C39E3-6EF5-4A6B-C9F5-08543A342CC3}"/>
                  </a:ext>
                </a:extLst>
              </p:cNvPr>
              <p:cNvSpPr>
                <a:spLocks noChangeAspect="1" noChangeArrowheads="1"/>
              </p:cNvSpPr>
              <p:nvPr/>
            </p:nvSpPr>
            <p:spPr bwMode="auto">
              <a:xfrm>
                <a:off x="1337"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36" name="Rectangle 44">
                <a:extLst>
                  <a:ext uri="{FF2B5EF4-FFF2-40B4-BE49-F238E27FC236}">
                    <a16:creationId xmlns:a16="http://schemas.microsoft.com/office/drawing/2014/main" id="{1C32D640-506C-F947-7834-3C8EBD735889}"/>
                  </a:ext>
                </a:extLst>
              </p:cNvPr>
              <p:cNvSpPr>
                <a:spLocks noChangeAspect="1" noChangeArrowheads="1"/>
              </p:cNvSpPr>
              <p:nvPr/>
            </p:nvSpPr>
            <p:spPr bwMode="auto">
              <a:xfrm>
                <a:off x="1415"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37" name="Rectangle 45">
                <a:extLst>
                  <a:ext uri="{FF2B5EF4-FFF2-40B4-BE49-F238E27FC236}">
                    <a16:creationId xmlns:a16="http://schemas.microsoft.com/office/drawing/2014/main" id="{920B3600-A304-137B-217B-584A75D60D53}"/>
                  </a:ext>
                </a:extLst>
              </p:cNvPr>
              <p:cNvSpPr>
                <a:spLocks noChangeAspect="1" noChangeArrowheads="1"/>
              </p:cNvSpPr>
              <p:nvPr/>
            </p:nvSpPr>
            <p:spPr bwMode="auto">
              <a:xfrm>
                <a:off x="1493"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38" name="Rectangle 46">
                <a:extLst>
                  <a:ext uri="{FF2B5EF4-FFF2-40B4-BE49-F238E27FC236}">
                    <a16:creationId xmlns:a16="http://schemas.microsoft.com/office/drawing/2014/main" id="{78D07B6F-A5F7-6907-9F80-95C6D9503B81}"/>
                  </a:ext>
                </a:extLst>
              </p:cNvPr>
              <p:cNvSpPr>
                <a:spLocks noChangeAspect="1" noChangeArrowheads="1"/>
              </p:cNvSpPr>
              <p:nvPr/>
            </p:nvSpPr>
            <p:spPr bwMode="auto">
              <a:xfrm>
                <a:off x="1572"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142" name="Group 141">
              <a:extLst>
                <a:ext uri="{FF2B5EF4-FFF2-40B4-BE49-F238E27FC236}">
                  <a16:creationId xmlns:a16="http://schemas.microsoft.com/office/drawing/2014/main" id="{1E8D7E91-E4C9-2721-348D-EF47CAFE9B98}"/>
                </a:ext>
              </a:extLst>
            </p:cNvPr>
            <p:cNvGrpSpPr/>
            <p:nvPr/>
          </p:nvGrpSpPr>
          <p:grpSpPr>
            <a:xfrm rot="420000">
              <a:off x="9448185" y="5209432"/>
              <a:ext cx="295793" cy="242032"/>
              <a:chOff x="4641872" y="411510"/>
              <a:chExt cx="221845" cy="181524"/>
            </a:xfrm>
          </p:grpSpPr>
          <p:sp>
            <p:nvSpPr>
              <p:cNvPr id="222" name="Rectangle 132">
                <a:extLst>
                  <a:ext uri="{FF2B5EF4-FFF2-40B4-BE49-F238E27FC236}">
                    <a16:creationId xmlns:a16="http://schemas.microsoft.com/office/drawing/2014/main" id="{7E1AA489-40A1-F292-3E8F-ED2730FDF26A}"/>
                  </a:ext>
                </a:extLst>
              </p:cNvPr>
              <p:cNvSpPr>
                <a:spLocks noChangeAspect="1" noChangeArrowheads="1"/>
              </p:cNvSpPr>
              <p:nvPr/>
            </p:nvSpPr>
            <p:spPr bwMode="auto">
              <a:xfrm>
                <a:off x="4687457" y="411510"/>
                <a:ext cx="45585"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23" name="Rectangle 133">
                <a:extLst>
                  <a:ext uri="{FF2B5EF4-FFF2-40B4-BE49-F238E27FC236}">
                    <a16:creationId xmlns:a16="http://schemas.microsoft.com/office/drawing/2014/main" id="{988BCD57-1D00-80B0-9E5A-086240CD1D1C}"/>
                  </a:ext>
                </a:extLst>
              </p:cNvPr>
              <p:cNvSpPr>
                <a:spLocks noChangeAspect="1" noChangeArrowheads="1"/>
              </p:cNvSpPr>
              <p:nvPr/>
            </p:nvSpPr>
            <p:spPr bwMode="auto">
              <a:xfrm>
                <a:off x="4733041" y="411510"/>
                <a:ext cx="42546"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24" name="Rectangle 134">
                <a:extLst>
                  <a:ext uri="{FF2B5EF4-FFF2-40B4-BE49-F238E27FC236}">
                    <a16:creationId xmlns:a16="http://schemas.microsoft.com/office/drawing/2014/main" id="{1526D215-2764-6780-E6E5-9831EDA579E9}"/>
                  </a:ext>
                </a:extLst>
              </p:cNvPr>
              <p:cNvSpPr>
                <a:spLocks noChangeAspect="1" noChangeArrowheads="1"/>
              </p:cNvSpPr>
              <p:nvPr/>
            </p:nvSpPr>
            <p:spPr bwMode="auto">
              <a:xfrm>
                <a:off x="4775587" y="411510"/>
                <a:ext cx="45585"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25" name="Rectangle 135">
                <a:extLst>
                  <a:ext uri="{FF2B5EF4-FFF2-40B4-BE49-F238E27FC236}">
                    <a16:creationId xmlns:a16="http://schemas.microsoft.com/office/drawing/2014/main" id="{C45922F2-EEBD-3F41-D98C-508BB420E020}"/>
                  </a:ext>
                </a:extLst>
              </p:cNvPr>
              <p:cNvSpPr>
                <a:spLocks noChangeAspect="1" noChangeArrowheads="1"/>
              </p:cNvSpPr>
              <p:nvPr/>
            </p:nvSpPr>
            <p:spPr bwMode="auto">
              <a:xfrm>
                <a:off x="4821171" y="411510"/>
                <a:ext cx="42546"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26" name="Rectangle 142">
                <a:extLst>
                  <a:ext uri="{FF2B5EF4-FFF2-40B4-BE49-F238E27FC236}">
                    <a16:creationId xmlns:a16="http://schemas.microsoft.com/office/drawing/2014/main" id="{284762E4-54AB-262F-D5F6-8D75B40D7971}"/>
                  </a:ext>
                </a:extLst>
              </p:cNvPr>
              <p:cNvSpPr>
                <a:spLocks noChangeAspect="1" noChangeArrowheads="1"/>
              </p:cNvSpPr>
              <p:nvPr/>
            </p:nvSpPr>
            <p:spPr bwMode="auto">
              <a:xfrm>
                <a:off x="4687457" y="525323"/>
                <a:ext cx="45585"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27" name="Rectangle 143">
                <a:extLst>
                  <a:ext uri="{FF2B5EF4-FFF2-40B4-BE49-F238E27FC236}">
                    <a16:creationId xmlns:a16="http://schemas.microsoft.com/office/drawing/2014/main" id="{52FB5061-2604-A894-7926-68DE115146B1}"/>
                  </a:ext>
                </a:extLst>
              </p:cNvPr>
              <p:cNvSpPr>
                <a:spLocks noChangeAspect="1" noChangeArrowheads="1"/>
              </p:cNvSpPr>
              <p:nvPr/>
            </p:nvSpPr>
            <p:spPr bwMode="auto">
              <a:xfrm>
                <a:off x="4733041" y="525323"/>
                <a:ext cx="42546"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28" name="Rectangle 144">
                <a:extLst>
                  <a:ext uri="{FF2B5EF4-FFF2-40B4-BE49-F238E27FC236}">
                    <a16:creationId xmlns:a16="http://schemas.microsoft.com/office/drawing/2014/main" id="{2CA4EDE6-6925-15AF-C71A-4D3D7BB23073}"/>
                  </a:ext>
                </a:extLst>
              </p:cNvPr>
              <p:cNvSpPr>
                <a:spLocks noChangeAspect="1" noChangeArrowheads="1"/>
              </p:cNvSpPr>
              <p:nvPr/>
            </p:nvSpPr>
            <p:spPr bwMode="auto">
              <a:xfrm>
                <a:off x="4775587" y="525323"/>
                <a:ext cx="45585"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29" name="Rectangle 145">
                <a:extLst>
                  <a:ext uri="{FF2B5EF4-FFF2-40B4-BE49-F238E27FC236}">
                    <a16:creationId xmlns:a16="http://schemas.microsoft.com/office/drawing/2014/main" id="{78B68846-05D8-032A-F608-FC73C2CBBCC3}"/>
                  </a:ext>
                </a:extLst>
              </p:cNvPr>
              <p:cNvSpPr>
                <a:spLocks noChangeAspect="1" noChangeArrowheads="1"/>
              </p:cNvSpPr>
              <p:nvPr/>
            </p:nvSpPr>
            <p:spPr bwMode="auto">
              <a:xfrm>
                <a:off x="4821171" y="525323"/>
                <a:ext cx="42546"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30" name="Rectangle 154">
                <a:extLst>
                  <a:ext uri="{FF2B5EF4-FFF2-40B4-BE49-F238E27FC236}">
                    <a16:creationId xmlns:a16="http://schemas.microsoft.com/office/drawing/2014/main" id="{EB6408BC-EBB5-1338-5428-2811E42D9DDA}"/>
                  </a:ext>
                </a:extLst>
              </p:cNvPr>
              <p:cNvSpPr>
                <a:spLocks noChangeAspect="1" noChangeArrowheads="1"/>
              </p:cNvSpPr>
              <p:nvPr/>
            </p:nvSpPr>
            <p:spPr bwMode="auto">
              <a:xfrm>
                <a:off x="4641872" y="411510"/>
                <a:ext cx="42546" cy="67711"/>
              </a:xfrm>
              <a:prstGeom prst="rect">
                <a:avLst/>
              </a:prstGeom>
              <a:solidFill>
                <a:srgbClr val="00B05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31" name="Rectangle 155">
                <a:extLst>
                  <a:ext uri="{FF2B5EF4-FFF2-40B4-BE49-F238E27FC236}">
                    <a16:creationId xmlns:a16="http://schemas.microsoft.com/office/drawing/2014/main" id="{61D4DE41-42EA-FCEC-6161-9CA903B5E5C1}"/>
                  </a:ext>
                </a:extLst>
              </p:cNvPr>
              <p:cNvSpPr>
                <a:spLocks noChangeAspect="1" noChangeArrowheads="1"/>
              </p:cNvSpPr>
              <p:nvPr/>
            </p:nvSpPr>
            <p:spPr bwMode="auto">
              <a:xfrm>
                <a:off x="4641873" y="525323"/>
                <a:ext cx="42546" cy="67711"/>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143" name="Group 142">
              <a:extLst>
                <a:ext uri="{FF2B5EF4-FFF2-40B4-BE49-F238E27FC236}">
                  <a16:creationId xmlns:a16="http://schemas.microsoft.com/office/drawing/2014/main" id="{B742E822-AE79-96EF-694C-0F22631FFA0C}"/>
                </a:ext>
              </a:extLst>
            </p:cNvPr>
            <p:cNvGrpSpPr/>
            <p:nvPr/>
          </p:nvGrpSpPr>
          <p:grpSpPr>
            <a:xfrm rot="172722">
              <a:off x="8758213" y="5600112"/>
              <a:ext cx="491676" cy="237857"/>
              <a:chOff x="4819006" y="3120534"/>
              <a:chExt cx="368757" cy="237857"/>
            </a:xfrm>
          </p:grpSpPr>
          <p:sp>
            <p:nvSpPr>
              <p:cNvPr id="206" name="Rectangle 132">
                <a:extLst>
                  <a:ext uri="{FF2B5EF4-FFF2-40B4-BE49-F238E27FC236}">
                    <a16:creationId xmlns:a16="http://schemas.microsoft.com/office/drawing/2014/main" id="{5A1DDAC4-222A-BA98-1017-45C7D16AE9E7}"/>
                  </a:ext>
                </a:extLst>
              </p:cNvPr>
              <p:cNvSpPr>
                <a:spLocks noChangeAspect="1" noChangeArrowheads="1"/>
              </p:cNvSpPr>
              <p:nvPr/>
            </p:nvSpPr>
            <p:spPr bwMode="auto">
              <a:xfrm rot="429407">
                <a:off x="4879847" y="3126401"/>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07" name="Rectangle 133">
                <a:extLst>
                  <a:ext uri="{FF2B5EF4-FFF2-40B4-BE49-F238E27FC236}">
                    <a16:creationId xmlns:a16="http://schemas.microsoft.com/office/drawing/2014/main" id="{FE82099E-E97B-4B74-3CD7-8696AAB0D447}"/>
                  </a:ext>
                </a:extLst>
              </p:cNvPr>
              <p:cNvSpPr>
                <a:spLocks noChangeAspect="1" noChangeArrowheads="1"/>
              </p:cNvSpPr>
              <p:nvPr/>
            </p:nvSpPr>
            <p:spPr bwMode="auto">
              <a:xfrm rot="429407">
                <a:off x="4925087" y="3131891"/>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08" name="Rectangle 134">
                <a:extLst>
                  <a:ext uri="{FF2B5EF4-FFF2-40B4-BE49-F238E27FC236}">
                    <a16:creationId xmlns:a16="http://schemas.microsoft.com/office/drawing/2014/main" id="{E565697E-A407-6751-FA24-99D988783C2E}"/>
                  </a:ext>
                </a:extLst>
              </p:cNvPr>
              <p:cNvSpPr>
                <a:spLocks noChangeAspect="1" noChangeArrowheads="1"/>
              </p:cNvSpPr>
              <p:nvPr/>
            </p:nvSpPr>
            <p:spPr bwMode="auto">
              <a:xfrm rot="429407">
                <a:off x="4967292" y="3137377"/>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09" name="Rectangle 135">
                <a:extLst>
                  <a:ext uri="{FF2B5EF4-FFF2-40B4-BE49-F238E27FC236}">
                    <a16:creationId xmlns:a16="http://schemas.microsoft.com/office/drawing/2014/main" id="{7BCE1A5B-9B21-5262-D68C-8C1295DF8FB6}"/>
                  </a:ext>
                </a:extLst>
              </p:cNvPr>
              <p:cNvSpPr>
                <a:spLocks noChangeAspect="1" noChangeArrowheads="1"/>
              </p:cNvSpPr>
              <p:nvPr/>
            </p:nvSpPr>
            <p:spPr bwMode="auto">
              <a:xfrm rot="429407">
                <a:off x="5012531" y="3142867"/>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10" name="Rectangle 136">
                <a:extLst>
                  <a:ext uri="{FF2B5EF4-FFF2-40B4-BE49-F238E27FC236}">
                    <a16:creationId xmlns:a16="http://schemas.microsoft.com/office/drawing/2014/main" id="{E2F0AF27-7BE9-482E-C1A3-F0375E883E5F}"/>
                  </a:ext>
                </a:extLst>
              </p:cNvPr>
              <p:cNvSpPr>
                <a:spLocks noChangeAspect="1" noChangeArrowheads="1"/>
              </p:cNvSpPr>
              <p:nvPr/>
            </p:nvSpPr>
            <p:spPr bwMode="auto">
              <a:xfrm rot="429407">
                <a:off x="5099975" y="3153845"/>
                <a:ext cx="42546"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11" name="Rectangle 137">
                <a:extLst>
                  <a:ext uri="{FF2B5EF4-FFF2-40B4-BE49-F238E27FC236}">
                    <a16:creationId xmlns:a16="http://schemas.microsoft.com/office/drawing/2014/main" id="{66FDB3C1-40AC-39D4-0BFF-548296F0AE4E}"/>
                  </a:ext>
                </a:extLst>
              </p:cNvPr>
              <p:cNvSpPr>
                <a:spLocks noChangeAspect="1" noChangeArrowheads="1"/>
              </p:cNvSpPr>
              <p:nvPr/>
            </p:nvSpPr>
            <p:spPr bwMode="auto">
              <a:xfrm rot="429407">
                <a:off x="5054734" y="3148351"/>
                <a:ext cx="45585"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12" name="Rectangle 138">
                <a:extLst>
                  <a:ext uri="{FF2B5EF4-FFF2-40B4-BE49-F238E27FC236}">
                    <a16:creationId xmlns:a16="http://schemas.microsoft.com/office/drawing/2014/main" id="{E8ECC246-0373-FDC7-D2C3-78E1440BB04A}"/>
                  </a:ext>
                </a:extLst>
              </p:cNvPr>
              <p:cNvSpPr>
                <a:spLocks noChangeAspect="1" noChangeArrowheads="1"/>
              </p:cNvSpPr>
              <p:nvPr/>
            </p:nvSpPr>
            <p:spPr bwMode="auto">
              <a:xfrm rot="429407">
                <a:off x="5142178" y="3159335"/>
                <a:ext cx="45585" cy="7461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13" name="Rectangle 142">
                <a:extLst>
                  <a:ext uri="{FF2B5EF4-FFF2-40B4-BE49-F238E27FC236}">
                    <a16:creationId xmlns:a16="http://schemas.microsoft.com/office/drawing/2014/main" id="{C60804E3-EEBF-8BB6-4F43-4CE9B9C48573}"/>
                  </a:ext>
                </a:extLst>
              </p:cNvPr>
              <p:cNvSpPr>
                <a:spLocks noChangeAspect="1" noChangeArrowheads="1"/>
              </p:cNvSpPr>
              <p:nvPr/>
            </p:nvSpPr>
            <p:spPr bwMode="auto">
              <a:xfrm rot="429407">
                <a:off x="4864222" y="3250833"/>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14" name="Rectangle 143">
                <a:extLst>
                  <a:ext uri="{FF2B5EF4-FFF2-40B4-BE49-F238E27FC236}">
                    <a16:creationId xmlns:a16="http://schemas.microsoft.com/office/drawing/2014/main" id="{78DC6280-0EAD-2B75-0A2C-245EFA3F725E}"/>
                  </a:ext>
                </a:extLst>
              </p:cNvPr>
              <p:cNvSpPr>
                <a:spLocks noChangeAspect="1" noChangeArrowheads="1"/>
              </p:cNvSpPr>
              <p:nvPr/>
            </p:nvSpPr>
            <p:spPr bwMode="auto">
              <a:xfrm rot="429407">
                <a:off x="4909464" y="3256326"/>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15" name="Rectangle 144">
                <a:extLst>
                  <a:ext uri="{FF2B5EF4-FFF2-40B4-BE49-F238E27FC236}">
                    <a16:creationId xmlns:a16="http://schemas.microsoft.com/office/drawing/2014/main" id="{A14EEBE9-20B8-541D-7A65-528673E4B44B}"/>
                  </a:ext>
                </a:extLst>
              </p:cNvPr>
              <p:cNvSpPr>
                <a:spLocks noChangeAspect="1" noChangeArrowheads="1"/>
              </p:cNvSpPr>
              <p:nvPr/>
            </p:nvSpPr>
            <p:spPr bwMode="auto">
              <a:xfrm rot="429407">
                <a:off x="4951667" y="3261812"/>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16" name="Rectangle 145">
                <a:extLst>
                  <a:ext uri="{FF2B5EF4-FFF2-40B4-BE49-F238E27FC236}">
                    <a16:creationId xmlns:a16="http://schemas.microsoft.com/office/drawing/2014/main" id="{AE6FD9C5-0518-B931-0CB6-11C6FE2F5B81}"/>
                  </a:ext>
                </a:extLst>
              </p:cNvPr>
              <p:cNvSpPr>
                <a:spLocks noChangeAspect="1" noChangeArrowheads="1"/>
              </p:cNvSpPr>
              <p:nvPr/>
            </p:nvSpPr>
            <p:spPr bwMode="auto">
              <a:xfrm rot="429407">
                <a:off x="4996907" y="3267307"/>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17" name="Rectangle 146">
                <a:extLst>
                  <a:ext uri="{FF2B5EF4-FFF2-40B4-BE49-F238E27FC236}">
                    <a16:creationId xmlns:a16="http://schemas.microsoft.com/office/drawing/2014/main" id="{7FF25A4D-251D-A254-623F-426EB0DDD645}"/>
                  </a:ext>
                </a:extLst>
              </p:cNvPr>
              <p:cNvSpPr>
                <a:spLocks noChangeAspect="1" noChangeArrowheads="1"/>
              </p:cNvSpPr>
              <p:nvPr/>
            </p:nvSpPr>
            <p:spPr bwMode="auto">
              <a:xfrm rot="429407">
                <a:off x="5084350" y="3278285"/>
                <a:ext cx="42546" cy="74613"/>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18" name="Rectangle 147">
                <a:extLst>
                  <a:ext uri="{FF2B5EF4-FFF2-40B4-BE49-F238E27FC236}">
                    <a16:creationId xmlns:a16="http://schemas.microsoft.com/office/drawing/2014/main" id="{5A224FDD-975E-B410-77C8-0A88F0C42B74}"/>
                  </a:ext>
                </a:extLst>
              </p:cNvPr>
              <p:cNvSpPr>
                <a:spLocks noChangeAspect="1" noChangeArrowheads="1"/>
              </p:cNvSpPr>
              <p:nvPr/>
            </p:nvSpPr>
            <p:spPr bwMode="auto">
              <a:xfrm rot="429407">
                <a:off x="5039109" y="3272795"/>
                <a:ext cx="45585" cy="74613"/>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19" name="Rectangle 148">
                <a:extLst>
                  <a:ext uri="{FF2B5EF4-FFF2-40B4-BE49-F238E27FC236}">
                    <a16:creationId xmlns:a16="http://schemas.microsoft.com/office/drawing/2014/main" id="{38190A4E-2A7C-42AD-64A6-5DE87E1A8899}"/>
                  </a:ext>
                </a:extLst>
              </p:cNvPr>
              <p:cNvSpPr>
                <a:spLocks noChangeAspect="1" noChangeArrowheads="1"/>
              </p:cNvSpPr>
              <p:nvPr/>
            </p:nvSpPr>
            <p:spPr bwMode="auto">
              <a:xfrm rot="429407">
                <a:off x="5126553" y="3283777"/>
                <a:ext cx="45585" cy="74614"/>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20" name="Rectangle 154">
                <a:extLst>
                  <a:ext uri="{FF2B5EF4-FFF2-40B4-BE49-F238E27FC236}">
                    <a16:creationId xmlns:a16="http://schemas.microsoft.com/office/drawing/2014/main" id="{D77FFF11-F226-C7CE-2226-A9741E4FC7FE}"/>
                  </a:ext>
                </a:extLst>
              </p:cNvPr>
              <p:cNvSpPr>
                <a:spLocks noChangeAspect="1" noChangeArrowheads="1"/>
              </p:cNvSpPr>
              <p:nvPr/>
            </p:nvSpPr>
            <p:spPr bwMode="auto">
              <a:xfrm rot="429407">
                <a:off x="4834630" y="3120534"/>
                <a:ext cx="42546" cy="74614"/>
              </a:xfrm>
              <a:prstGeom prst="rect">
                <a:avLst/>
              </a:prstGeom>
              <a:solidFill>
                <a:schemeClr val="accent1">
                  <a:lumMod val="20000"/>
                  <a:lumOff val="80000"/>
                </a:schemeClr>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21" name="Rectangle 155">
                <a:extLst>
                  <a:ext uri="{FF2B5EF4-FFF2-40B4-BE49-F238E27FC236}">
                    <a16:creationId xmlns:a16="http://schemas.microsoft.com/office/drawing/2014/main" id="{E7A645D2-5C7A-DB46-8288-6819BBBD5592}"/>
                  </a:ext>
                </a:extLst>
              </p:cNvPr>
              <p:cNvSpPr>
                <a:spLocks noChangeAspect="1" noChangeArrowheads="1"/>
              </p:cNvSpPr>
              <p:nvPr/>
            </p:nvSpPr>
            <p:spPr bwMode="auto">
              <a:xfrm rot="429407">
                <a:off x="4819006" y="3244970"/>
                <a:ext cx="42546" cy="74614"/>
              </a:xfrm>
              <a:prstGeom prst="rect">
                <a:avLst/>
              </a:prstGeom>
              <a:solidFill>
                <a:srgbClr val="FF0000"/>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144" name="Group 143">
              <a:extLst>
                <a:ext uri="{FF2B5EF4-FFF2-40B4-BE49-F238E27FC236}">
                  <a16:creationId xmlns:a16="http://schemas.microsoft.com/office/drawing/2014/main" id="{A8D9AFD4-1412-9EE8-DA97-E2A2386E09E9}"/>
                </a:ext>
              </a:extLst>
            </p:cNvPr>
            <p:cNvGrpSpPr/>
            <p:nvPr/>
          </p:nvGrpSpPr>
          <p:grpSpPr>
            <a:xfrm rot="507699">
              <a:off x="9291476" y="5522242"/>
              <a:ext cx="237067" cy="336467"/>
              <a:chOff x="968433" y="1398367"/>
              <a:chExt cx="177800" cy="252350"/>
            </a:xfrm>
          </p:grpSpPr>
          <p:sp>
            <p:nvSpPr>
              <p:cNvPr id="204" name="AutoShape 30">
                <a:extLst>
                  <a:ext uri="{FF2B5EF4-FFF2-40B4-BE49-F238E27FC236}">
                    <a16:creationId xmlns:a16="http://schemas.microsoft.com/office/drawing/2014/main" id="{5A1E2361-D776-0E47-D8CC-E86F1A523F58}"/>
                  </a:ext>
                </a:extLst>
              </p:cNvPr>
              <p:cNvSpPr>
                <a:spLocks noChangeArrowheads="1"/>
              </p:cNvSpPr>
              <p:nvPr/>
            </p:nvSpPr>
            <p:spPr bwMode="auto">
              <a:xfrm>
                <a:off x="986003" y="1522799"/>
                <a:ext cx="134938" cy="127918"/>
              </a:xfrm>
              <a:prstGeom prst="roundRect">
                <a:avLst>
                  <a:gd name="adj" fmla="val 16667"/>
                </a:avLst>
              </a:prstGeom>
              <a:solidFill>
                <a:srgbClr val="FF0000"/>
              </a:solidFill>
              <a:ln w="12700">
                <a:solidFill>
                  <a:srgbClr val="000000"/>
                </a:solidFill>
                <a:round/>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05" name="AutoShape 184">
                <a:extLst>
                  <a:ext uri="{FF2B5EF4-FFF2-40B4-BE49-F238E27FC236}">
                    <a16:creationId xmlns:a16="http://schemas.microsoft.com/office/drawing/2014/main" id="{89867A21-EC8A-13BD-7488-8F3C160AA2FF}"/>
                  </a:ext>
                </a:extLst>
              </p:cNvPr>
              <p:cNvSpPr>
                <a:spLocks noChangeArrowheads="1"/>
              </p:cNvSpPr>
              <p:nvPr/>
            </p:nvSpPr>
            <p:spPr bwMode="auto">
              <a:xfrm rot="10800000">
                <a:off x="968433" y="1398367"/>
                <a:ext cx="177800" cy="108347"/>
              </a:xfrm>
              <a:prstGeom prst="triangle">
                <a:avLst>
                  <a:gd name="adj" fmla="val 50000"/>
                </a:avLst>
              </a:prstGeom>
              <a:solidFill>
                <a:srgbClr val="80008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grpSp>
        <p:sp>
          <p:nvSpPr>
            <p:cNvPr id="145" name="Text Box 169">
              <a:extLst>
                <a:ext uri="{FF2B5EF4-FFF2-40B4-BE49-F238E27FC236}">
                  <a16:creationId xmlns:a16="http://schemas.microsoft.com/office/drawing/2014/main" id="{FA723341-E6CA-4C53-C0BA-09DA8EF3CE6E}"/>
                </a:ext>
              </a:extLst>
            </p:cNvPr>
            <p:cNvSpPr txBox="1">
              <a:spLocks noChangeArrowheads="1"/>
            </p:cNvSpPr>
            <p:nvPr/>
          </p:nvSpPr>
          <p:spPr bwMode="auto">
            <a:xfrm flipH="1">
              <a:off x="9493288" y="3900104"/>
              <a:ext cx="995200"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THz</a:t>
              </a:r>
            </a:p>
          </p:txBody>
        </p:sp>
        <p:cxnSp>
          <p:nvCxnSpPr>
            <p:cNvPr id="146" name="Straight Connector 145">
              <a:extLst>
                <a:ext uri="{FF2B5EF4-FFF2-40B4-BE49-F238E27FC236}">
                  <a16:creationId xmlns:a16="http://schemas.microsoft.com/office/drawing/2014/main" id="{11EF67FD-245E-A815-0A99-B104421639F5}"/>
                </a:ext>
              </a:extLst>
            </p:cNvPr>
            <p:cNvCxnSpPr>
              <a:cxnSpLocks/>
            </p:cNvCxnSpPr>
            <p:nvPr/>
          </p:nvCxnSpPr>
          <p:spPr bwMode="auto">
            <a:xfrm>
              <a:off x="11329205" y="5304824"/>
              <a:ext cx="303197" cy="40676"/>
            </a:xfrm>
            <a:prstGeom prst="line">
              <a:avLst/>
            </a:prstGeom>
            <a:solidFill>
              <a:schemeClr val="accent1"/>
            </a:solidFill>
            <a:ln w="12700" cap="flat" cmpd="sng" algn="ctr">
              <a:solidFill>
                <a:schemeClr val="accent6"/>
              </a:solidFill>
              <a:prstDash val="solid"/>
              <a:round/>
              <a:headEnd type="none" w="med" len="med"/>
              <a:tailEnd type="none" w="med" len="med"/>
            </a:ln>
            <a:effectLst/>
          </p:spPr>
        </p:cxnSp>
        <p:sp>
          <p:nvSpPr>
            <p:cNvPr id="147" name="Rectangle 146">
              <a:extLst>
                <a:ext uri="{FF2B5EF4-FFF2-40B4-BE49-F238E27FC236}">
                  <a16:creationId xmlns:a16="http://schemas.microsoft.com/office/drawing/2014/main" id="{BA4E9629-76BF-0E40-A751-11A5F7BEB153}"/>
                </a:ext>
              </a:extLst>
            </p:cNvPr>
            <p:cNvSpPr/>
            <p:nvPr/>
          </p:nvSpPr>
          <p:spPr bwMode="auto">
            <a:xfrm rot="685339">
              <a:off x="11664073" y="5664132"/>
              <a:ext cx="192000" cy="48000"/>
            </a:xfrm>
            <a:prstGeom prst="rect">
              <a:avLst/>
            </a:prstGeom>
            <a:solidFill>
              <a:schemeClr val="accent6"/>
            </a:solidFill>
            <a:ln w="9525" algn="ctr">
              <a:solidFill>
                <a:srgbClr val="000000"/>
              </a:solidFill>
              <a:miter lim="800000"/>
              <a:headEnd/>
              <a:tailEnd/>
            </a:ln>
          </p:spPr>
          <p:txBody>
            <a:bodyPr wrap="none" anchor="ctr"/>
            <a:lstStyle/>
            <a:p>
              <a:pPr defTabSz="483323" eaLnBrk="0" fontAlgn="base" hangingPunct="0">
                <a:spcBef>
                  <a:spcPct val="20000"/>
                </a:spcBef>
                <a:spcAft>
                  <a:spcPct val="0"/>
                </a:spcAft>
              </a:pPr>
              <a:endParaRPr lang="en-US" sz="2667">
                <a:solidFill>
                  <a:srgbClr val="000000"/>
                </a:solidFill>
                <a:latin typeface="Arial" panose="020B0604020202020204" pitchFamily="34" charset="0"/>
                <a:ea typeface="ＭＳ Ｐゴシック" pitchFamily="112" charset="-128"/>
              </a:endParaRPr>
            </a:p>
          </p:txBody>
        </p:sp>
        <p:cxnSp>
          <p:nvCxnSpPr>
            <p:cNvPr id="148" name="Straight Connector 147">
              <a:extLst>
                <a:ext uri="{FF2B5EF4-FFF2-40B4-BE49-F238E27FC236}">
                  <a16:creationId xmlns:a16="http://schemas.microsoft.com/office/drawing/2014/main" id="{03EAD863-A075-C4E0-F61E-5942F9B0B1C8}"/>
                </a:ext>
              </a:extLst>
            </p:cNvPr>
            <p:cNvCxnSpPr>
              <a:cxnSpLocks/>
            </p:cNvCxnSpPr>
            <p:nvPr/>
          </p:nvCxnSpPr>
          <p:spPr bwMode="auto">
            <a:xfrm flipH="1">
              <a:off x="11576036" y="5346362"/>
              <a:ext cx="51287" cy="296031"/>
            </a:xfrm>
            <a:prstGeom prst="line">
              <a:avLst/>
            </a:prstGeom>
            <a:solidFill>
              <a:schemeClr val="accent1"/>
            </a:solidFill>
            <a:ln w="12700" cap="flat" cmpd="sng" algn="ctr">
              <a:solidFill>
                <a:schemeClr val="accent6"/>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7E2FFA0E-7981-3AD6-50E0-AAD6673F6BB2}"/>
                </a:ext>
              </a:extLst>
            </p:cNvPr>
            <p:cNvCxnSpPr>
              <a:cxnSpLocks/>
            </p:cNvCxnSpPr>
            <p:nvPr/>
          </p:nvCxnSpPr>
          <p:spPr bwMode="auto">
            <a:xfrm rot="540000">
              <a:off x="11617361" y="5435114"/>
              <a:ext cx="96000" cy="0"/>
            </a:xfrm>
            <a:prstGeom prst="line">
              <a:avLst/>
            </a:prstGeom>
            <a:solidFill>
              <a:schemeClr val="accent1"/>
            </a:solidFill>
            <a:ln w="12700" cap="flat" cmpd="sng" algn="ctr">
              <a:solidFill>
                <a:schemeClr val="accent6"/>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E8DDE6EF-A664-27AB-45DF-D5678DD518FD}"/>
                </a:ext>
              </a:extLst>
            </p:cNvPr>
            <p:cNvCxnSpPr>
              <a:cxnSpLocks/>
            </p:cNvCxnSpPr>
            <p:nvPr/>
          </p:nvCxnSpPr>
          <p:spPr bwMode="auto">
            <a:xfrm rot="540000">
              <a:off x="11597470" y="5525063"/>
              <a:ext cx="96000" cy="0"/>
            </a:xfrm>
            <a:prstGeom prst="line">
              <a:avLst/>
            </a:prstGeom>
            <a:solidFill>
              <a:schemeClr val="accent1"/>
            </a:solidFill>
            <a:ln w="12700" cap="flat" cmpd="sng" algn="ctr">
              <a:solidFill>
                <a:schemeClr val="accent6"/>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CA7242F6-0C46-A731-6EE5-BFC4F99E40F9}"/>
                </a:ext>
              </a:extLst>
            </p:cNvPr>
            <p:cNvCxnSpPr>
              <a:cxnSpLocks/>
            </p:cNvCxnSpPr>
            <p:nvPr/>
          </p:nvCxnSpPr>
          <p:spPr bwMode="auto">
            <a:xfrm rot="540000">
              <a:off x="11564790" y="5655787"/>
              <a:ext cx="96000" cy="0"/>
            </a:xfrm>
            <a:prstGeom prst="line">
              <a:avLst/>
            </a:prstGeom>
            <a:solidFill>
              <a:schemeClr val="accent1"/>
            </a:solidFill>
            <a:ln w="12700" cap="flat" cmpd="sng" algn="ctr">
              <a:solidFill>
                <a:schemeClr val="accent6"/>
              </a:solidFill>
              <a:prstDash val="solid"/>
              <a:round/>
              <a:headEnd type="none" w="med" len="med"/>
              <a:tailEnd type="none" w="med" len="med"/>
            </a:ln>
            <a:effectLst/>
          </p:spPr>
        </p:cxnSp>
        <p:cxnSp>
          <p:nvCxnSpPr>
            <p:cNvPr id="152" name="Elbow Connector 16">
              <a:extLst>
                <a:ext uri="{FF2B5EF4-FFF2-40B4-BE49-F238E27FC236}">
                  <a16:creationId xmlns:a16="http://schemas.microsoft.com/office/drawing/2014/main" id="{677EBC4A-63BC-377E-2CB4-3A78C997B827}"/>
                </a:ext>
              </a:extLst>
            </p:cNvPr>
            <p:cNvCxnSpPr>
              <a:cxnSpLocks/>
              <a:stCxn id="180" idx="0"/>
              <a:endCxn id="182" idx="1"/>
            </p:cNvCxnSpPr>
            <p:nvPr/>
          </p:nvCxnSpPr>
          <p:spPr bwMode="auto">
            <a:xfrm rot="5400000" flipH="1" flipV="1">
              <a:off x="11261268" y="4552351"/>
              <a:ext cx="67959" cy="295656"/>
            </a:xfrm>
            <a:prstGeom prst="bentConnector2">
              <a:avLst/>
            </a:prstGeom>
            <a:solidFill>
              <a:schemeClr val="accent1"/>
            </a:solidFill>
            <a:ln w="9525" cap="flat" cmpd="sng" algn="ctr">
              <a:solidFill>
                <a:schemeClr val="accent6"/>
              </a:solidFill>
              <a:prstDash val="solid"/>
              <a:round/>
              <a:headEnd type="none" w="med" len="med"/>
              <a:tailEnd type="none" w="med" len="med"/>
            </a:ln>
            <a:effectLst/>
          </p:spPr>
        </p:cxnSp>
        <p:cxnSp>
          <p:nvCxnSpPr>
            <p:cNvPr id="153" name="Elbow Connector 382">
              <a:extLst>
                <a:ext uri="{FF2B5EF4-FFF2-40B4-BE49-F238E27FC236}">
                  <a16:creationId xmlns:a16="http://schemas.microsoft.com/office/drawing/2014/main" id="{CDA49777-3290-E4F5-988F-FBB3D767F4DD}"/>
                </a:ext>
              </a:extLst>
            </p:cNvPr>
            <p:cNvCxnSpPr>
              <a:cxnSpLocks/>
              <a:stCxn id="180" idx="0"/>
              <a:endCxn id="181" idx="1"/>
            </p:cNvCxnSpPr>
            <p:nvPr/>
          </p:nvCxnSpPr>
          <p:spPr bwMode="auto">
            <a:xfrm rot="5400000" flipH="1" flipV="1">
              <a:off x="11208613" y="4499696"/>
              <a:ext cx="173267" cy="295656"/>
            </a:xfrm>
            <a:prstGeom prst="bentConnector2">
              <a:avLst/>
            </a:prstGeom>
            <a:solidFill>
              <a:schemeClr val="accent1"/>
            </a:solidFill>
            <a:ln w="9525" cap="flat" cmpd="sng" algn="ctr">
              <a:solidFill>
                <a:schemeClr val="accent6"/>
              </a:solidFill>
              <a:prstDash val="solid"/>
              <a:round/>
              <a:headEnd type="none" w="med" len="med"/>
              <a:tailEnd type="none" w="med" len="med"/>
            </a:ln>
            <a:effectLst/>
          </p:spPr>
        </p:cxnSp>
        <p:sp>
          <p:nvSpPr>
            <p:cNvPr id="154" name="AutoShape 77">
              <a:extLst>
                <a:ext uri="{FF2B5EF4-FFF2-40B4-BE49-F238E27FC236}">
                  <a16:creationId xmlns:a16="http://schemas.microsoft.com/office/drawing/2014/main" id="{FD46CC74-1C37-931B-A79D-C67F8F236BBF}"/>
                </a:ext>
              </a:extLst>
            </p:cNvPr>
            <p:cNvSpPr>
              <a:spLocks noChangeArrowheads="1"/>
            </p:cNvSpPr>
            <p:nvPr/>
          </p:nvSpPr>
          <p:spPr bwMode="auto">
            <a:xfrm>
              <a:off x="973635" y="4670429"/>
              <a:ext cx="119475" cy="150813"/>
            </a:xfrm>
            <a:prstGeom prst="roundRect">
              <a:avLst>
                <a:gd name="adj" fmla="val 16667"/>
              </a:avLst>
            </a:prstGeom>
            <a:solidFill>
              <a:srgbClr val="6699FF"/>
            </a:solidFill>
            <a:ln w="12700">
              <a:solidFill>
                <a:srgbClr val="000000"/>
              </a:solidFill>
              <a:round/>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55" name="Line 24">
              <a:extLst>
                <a:ext uri="{FF2B5EF4-FFF2-40B4-BE49-F238E27FC236}">
                  <a16:creationId xmlns:a16="http://schemas.microsoft.com/office/drawing/2014/main" id="{F90A2248-F6E2-6D52-26F2-A031E70CE901}"/>
                </a:ext>
              </a:extLst>
            </p:cNvPr>
            <p:cNvSpPr>
              <a:spLocks noChangeShapeType="1"/>
            </p:cNvSpPr>
            <p:nvPr/>
          </p:nvSpPr>
          <p:spPr bwMode="auto">
            <a:xfrm flipH="1" flipV="1">
              <a:off x="1098484" y="4749048"/>
              <a:ext cx="512029" cy="0"/>
            </a:xfrm>
            <a:prstGeom prst="line">
              <a:avLst/>
            </a:prstGeom>
            <a:noFill/>
            <a:ln w="12700">
              <a:solidFill>
                <a:schemeClr val="accent5">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56" name="Text Box 169">
              <a:extLst>
                <a:ext uri="{FF2B5EF4-FFF2-40B4-BE49-F238E27FC236}">
                  <a16:creationId xmlns:a16="http://schemas.microsoft.com/office/drawing/2014/main" id="{AE427189-79B0-13A7-12F0-9A5E4501B158}"/>
                </a:ext>
              </a:extLst>
            </p:cNvPr>
            <p:cNvSpPr txBox="1">
              <a:spLocks noChangeArrowheads="1"/>
            </p:cNvSpPr>
            <p:nvPr/>
          </p:nvSpPr>
          <p:spPr bwMode="auto">
            <a:xfrm flipH="1">
              <a:off x="10639118" y="3789040"/>
              <a:ext cx="15811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600">
                  <a:solidFill>
                    <a:schemeClr val="tx1"/>
                  </a:solidFill>
                  <a:latin typeface="Arial" charset="0"/>
                  <a:ea typeface="ＭＳ Ｐゴシック" pitchFamily="112" charset="-128"/>
                </a:defRPr>
              </a:lvl1pPr>
              <a:lvl2pPr marL="742950" indent="-285750" eaLnBrk="0" hangingPunct="0">
                <a:defRPr sz="1600">
                  <a:solidFill>
                    <a:schemeClr val="tx1"/>
                  </a:solidFill>
                  <a:latin typeface="Arial" charset="0"/>
                  <a:ea typeface="ＭＳ Ｐゴシック" pitchFamily="112" charset="-128"/>
                </a:defRPr>
              </a:lvl2pPr>
              <a:lvl3pPr marL="1143000" indent="-228600" eaLnBrk="0" hangingPunct="0">
                <a:defRPr sz="1600">
                  <a:solidFill>
                    <a:schemeClr val="tx1"/>
                  </a:solidFill>
                  <a:latin typeface="Arial" charset="0"/>
                  <a:ea typeface="ＭＳ Ｐゴシック" pitchFamily="112" charset="-128"/>
                </a:defRPr>
              </a:lvl3pPr>
              <a:lvl4pPr marL="1600200" indent="-228600" eaLnBrk="0" hangingPunct="0">
                <a:defRPr sz="1600">
                  <a:solidFill>
                    <a:schemeClr val="tx1"/>
                  </a:solidFill>
                  <a:latin typeface="Arial" charset="0"/>
                  <a:ea typeface="ＭＳ Ｐゴシック" pitchFamily="112" charset="-128"/>
                </a:defRPr>
              </a:lvl4pPr>
              <a:lvl5pPr marL="2057400" indent="-228600" eaLnBrk="0" hangingPunct="0">
                <a:defRPr sz="1600">
                  <a:solidFill>
                    <a:schemeClr val="tx1"/>
                  </a:solidFill>
                  <a:latin typeface="Arial" charset="0"/>
                  <a:ea typeface="ＭＳ Ｐゴシック" pitchFamily="112"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112"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112"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112"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112" charset="-128"/>
                </a:defRPr>
              </a:lvl9pPr>
            </a:lstStyle>
            <a:p>
              <a:pPr algn="ctr" defTabSz="483323" fontAlgn="base">
                <a:spcBef>
                  <a:spcPct val="50000"/>
                </a:spcBef>
                <a:spcAft>
                  <a:spcPct val="0"/>
                </a:spcAft>
              </a:pPr>
              <a:r>
                <a:rPr lang="en-US">
                  <a:solidFill>
                    <a:srgbClr val="000000"/>
                  </a:solidFill>
                  <a:latin typeface="Helvetica" pitchFamily="34" charset="0"/>
                  <a:sym typeface="Wingdings" pitchFamily="2" charset="2"/>
                </a:rPr>
                <a:t>Pump-Probe Lasers</a:t>
              </a:r>
            </a:p>
          </p:txBody>
        </p:sp>
        <p:grpSp>
          <p:nvGrpSpPr>
            <p:cNvPr id="157" name="Group 39">
              <a:extLst>
                <a:ext uri="{FF2B5EF4-FFF2-40B4-BE49-F238E27FC236}">
                  <a16:creationId xmlns:a16="http://schemas.microsoft.com/office/drawing/2014/main" id="{0B0EEF70-6CBE-85DA-6A2A-2205FA766574}"/>
                </a:ext>
              </a:extLst>
            </p:cNvPr>
            <p:cNvGrpSpPr>
              <a:grpSpLocks/>
            </p:cNvGrpSpPr>
            <p:nvPr/>
          </p:nvGrpSpPr>
          <p:grpSpPr bwMode="auto">
            <a:xfrm>
              <a:off x="7078886" y="4416684"/>
              <a:ext cx="240941" cy="134149"/>
              <a:chOff x="1337" y="2168"/>
              <a:chExt cx="270" cy="116"/>
            </a:xfrm>
          </p:grpSpPr>
          <p:sp>
            <p:nvSpPr>
              <p:cNvPr id="197" name="Line 40">
                <a:extLst>
                  <a:ext uri="{FF2B5EF4-FFF2-40B4-BE49-F238E27FC236}">
                    <a16:creationId xmlns:a16="http://schemas.microsoft.com/office/drawing/2014/main" id="{3C20A58E-258C-BB8A-F272-6BC570FC7A5A}"/>
                  </a:ext>
                </a:extLst>
              </p:cNvPr>
              <p:cNvSpPr>
                <a:spLocks noChangeShapeType="1"/>
              </p:cNvSpPr>
              <p:nvPr/>
            </p:nvSpPr>
            <p:spPr bwMode="auto">
              <a:xfrm flipV="1">
                <a:off x="1357" y="2198"/>
                <a:ext cx="75" cy="5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98" name="Line 41">
                <a:extLst>
                  <a:ext uri="{FF2B5EF4-FFF2-40B4-BE49-F238E27FC236}">
                    <a16:creationId xmlns:a16="http://schemas.microsoft.com/office/drawing/2014/main" id="{5769C987-DDF9-B74D-0B30-7FE35D048123}"/>
                  </a:ext>
                </a:extLst>
              </p:cNvPr>
              <p:cNvSpPr>
                <a:spLocks noChangeShapeType="1"/>
              </p:cNvSpPr>
              <p:nvPr/>
            </p:nvSpPr>
            <p:spPr bwMode="auto">
              <a:xfrm flipH="1">
                <a:off x="1421" y="2208"/>
                <a:ext cx="1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99" name="Line 42">
                <a:extLst>
                  <a:ext uri="{FF2B5EF4-FFF2-40B4-BE49-F238E27FC236}">
                    <a16:creationId xmlns:a16="http://schemas.microsoft.com/office/drawing/2014/main" id="{87980BD0-5AC5-3CF1-FC1A-1F4315F467A9}"/>
                  </a:ext>
                </a:extLst>
              </p:cNvPr>
              <p:cNvSpPr>
                <a:spLocks noChangeShapeType="1"/>
              </p:cNvSpPr>
              <p:nvPr/>
            </p:nvSpPr>
            <p:spPr bwMode="auto">
              <a:xfrm>
                <a:off x="1516" y="2203"/>
                <a:ext cx="74"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200" name="Rectangle 43">
                <a:extLst>
                  <a:ext uri="{FF2B5EF4-FFF2-40B4-BE49-F238E27FC236}">
                    <a16:creationId xmlns:a16="http://schemas.microsoft.com/office/drawing/2014/main" id="{E378589A-C0DD-1767-1132-D70F204AA695}"/>
                  </a:ext>
                </a:extLst>
              </p:cNvPr>
              <p:cNvSpPr>
                <a:spLocks noChangeAspect="1" noChangeArrowheads="1"/>
              </p:cNvSpPr>
              <p:nvPr/>
            </p:nvSpPr>
            <p:spPr bwMode="auto">
              <a:xfrm>
                <a:off x="1337"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01" name="Rectangle 44">
                <a:extLst>
                  <a:ext uri="{FF2B5EF4-FFF2-40B4-BE49-F238E27FC236}">
                    <a16:creationId xmlns:a16="http://schemas.microsoft.com/office/drawing/2014/main" id="{2170CEED-29FA-559E-02D1-528A57665845}"/>
                  </a:ext>
                </a:extLst>
              </p:cNvPr>
              <p:cNvSpPr>
                <a:spLocks noChangeAspect="1" noChangeArrowheads="1"/>
              </p:cNvSpPr>
              <p:nvPr/>
            </p:nvSpPr>
            <p:spPr bwMode="auto">
              <a:xfrm>
                <a:off x="1415"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02" name="Rectangle 45">
                <a:extLst>
                  <a:ext uri="{FF2B5EF4-FFF2-40B4-BE49-F238E27FC236}">
                    <a16:creationId xmlns:a16="http://schemas.microsoft.com/office/drawing/2014/main" id="{7C588F10-C3A7-CC66-FC3C-15074A3B6F6F}"/>
                  </a:ext>
                </a:extLst>
              </p:cNvPr>
              <p:cNvSpPr>
                <a:spLocks noChangeAspect="1" noChangeArrowheads="1"/>
              </p:cNvSpPr>
              <p:nvPr/>
            </p:nvSpPr>
            <p:spPr bwMode="auto">
              <a:xfrm>
                <a:off x="1493"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203" name="Rectangle 46">
                <a:extLst>
                  <a:ext uri="{FF2B5EF4-FFF2-40B4-BE49-F238E27FC236}">
                    <a16:creationId xmlns:a16="http://schemas.microsoft.com/office/drawing/2014/main" id="{C028A7A9-B953-07F4-73CD-D96A9ED3C7A9}"/>
                  </a:ext>
                </a:extLst>
              </p:cNvPr>
              <p:cNvSpPr>
                <a:spLocks noChangeAspect="1" noChangeArrowheads="1"/>
              </p:cNvSpPr>
              <p:nvPr/>
            </p:nvSpPr>
            <p:spPr bwMode="auto">
              <a:xfrm>
                <a:off x="1572"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158" name="Group 39">
              <a:extLst>
                <a:ext uri="{FF2B5EF4-FFF2-40B4-BE49-F238E27FC236}">
                  <a16:creationId xmlns:a16="http://schemas.microsoft.com/office/drawing/2014/main" id="{A4CF070F-2ECC-69E3-42D2-5300B6FF3461}"/>
                </a:ext>
              </a:extLst>
            </p:cNvPr>
            <p:cNvGrpSpPr>
              <a:grpSpLocks/>
            </p:cNvGrpSpPr>
            <p:nvPr/>
          </p:nvGrpSpPr>
          <p:grpSpPr bwMode="auto">
            <a:xfrm>
              <a:off x="6452517" y="4422408"/>
              <a:ext cx="240941" cy="134149"/>
              <a:chOff x="1337" y="2168"/>
              <a:chExt cx="270" cy="116"/>
            </a:xfrm>
          </p:grpSpPr>
          <p:sp>
            <p:nvSpPr>
              <p:cNvPr id="190" name="Line 40">
                <a:extLst>
                  <a:ext uri="{FF2B5EF4-FFF2-40B4-BE49-F238E27FC236}">
                    <a16:creationId xmlns:a16="http://schemas.microsoft.com/office/drawing/2014/main" id="{A1768EBF-A592-77D4-AE12-759F7B786C00}"/>
                  </a:ext>
                </a:extLst>
              </p:cNvPr>
              <p:cNvSpPr>
                <a:spLocks noChangeShapeType="1"/>
              </p:cNvSpPr>
              <p:nvPr/>
            </p:nvSpPr>
            <p:spPr bwMode="auto">
              <a:xfrm flipV="1">
                <a:off x="1357" y="2198"/>
                <a:ext cx="75" cy="5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91" name="Line 41">
                <a:extLst>
                  <a:ext uri="{FF2B5EF4-FFF2-40B4-BE49-F238E27FC236}">
                    <a16:creationId xmlns:a16="http://schemas.microsoft.com/office/drawing/2014/main" id="{678B4A37-2FEF-83D8-AFBC-B45E613699A4}"/>
                  </a:ext>
                </a:extLst>
              </p:cNvPr>
              <p:cNvSpPr>
                <a:spLocks noChangeShapeType="1"/>
              </p:cNvSpPr>
              <p:nvPr/>
            </p:nvSpPr>
            <p:spPr bwMode="auto">
              <a:xfrm flipH="1">
                <a:off x="1421" y="2208"/>
                <a:ext cx="1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92" name="Line 42">
                <a:extLst>
                  <a:ext uri="{FF2B5EF4-FFF2-40B4-BE49-F238E27FC236}">
                    <a16:creationId xmlns:a16="http://schemas.microsoft.com/office/drawing/2014/main" id="{FE515AC9-769A-5EAF-EDB9-82DDBC3EE784}"/>
                  </a:ext>
                </a:extLst>
              </p:cNvPr>
              <p:cNvSpPr>
                <a:spLocks noChangeShapeType="1"/>
              </p:cNvSpPr>
              <p:nvPr/>
            </p:nvSpPr>
            <p:spPr bwMode="auto">
              <a:xfrm>
                <a:off x="1516" y="2203"/>
                <a:ext cx="74"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93" name="Rectangle 43">
                <a:extLst>
                  <a:ext uri="{FF2B5EF4-FFF2-40B4-BE49-F238E27FC236}">
                    <a16:creationId xmlns:a16="http://schemas.microsoft.com/office/drawing/2014/main" id="{E5503687-7BEF-AD3C-4121-9BD420E9821E}"/>
                  </a:ext>
                </a:extLst>
              </p:cNvPr>
              <p:cNvSpPr>
                <a:spLocks noChangeAspect="1" noChangeArrowheads="1"/>
              </p:cNvSpPr>
              <p:nvPr/>
            </p:nvSpPr>
            <p:spPr bwMode="auto">
              <a:xfrm>
                <a:off x="1337"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94" name="Rectangle 44">
                <a:extLst>
                  <a:ext uri="{FF2B5EF4-FFF2-40B4-BE49-F238E27FC236}">
                    <a16:creationId xmlns:a16="http://schemas.microsoft.com/office/drawing/2014/main" id="{56336C36-9A73-8057-957A-3023891CDC78}"/>
                  </a:ext>
                </a:extLst>
              </p:cNvPr>
              <p:cNvSpPr>
                <a:spLocks noChangeAspect="1" noChangeArrowheads="1"/>
              </p:cNvSpPr>
              <p:nvPr/>
            </p:nvSpPr>
            <p:spPr bwMode="auto">
              <a:xfrm>
                <a:off x="1415"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95" name="Rectangle 45">
                <a:extLst>
                  <a:ext uri="{FF2B5EF4-FFF2-40B4-BE49-F238E27FC236}">
                    <a16:creationId xmlns:a16="http://schemas.microsoft.com/office/drawing/2014/main" id="{DD6681B0-1181-B5E9-B92F-CD19B6A827D8}"/>
                  </a:ext>
                </a:extLst>
              </p:cNvPr>
              <p:cNvSpPr>
                <a:spLocks noChangeAspect="1" noChangeArrowheads="1"/>
              </p:cNvSpPr>
              <p:nvPr/>
            </p:nvSpPr>
            <p:spPr bwMode="auto">
              <a:xfrm>
                <a:off x="1493"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96" name="Rectangle 46">
                <a:extLst>
                  <a:ext uri="{FF2B5EF4-FFF2-40B4-BE49-F238E27FC236}">
                    <a16:creationId xmlns:a16="http://schemas.microsoft.com/office/drawing/2014/main" id="{CA053D2E-8FBC-008A-E92B-0536CC7FECF3}"/>
                  </a:ext>
                </a:extLst>
              </p:cNvPr>
              <p:cNvSpPr>
                <a:spLocks noChangeAspect="1" noChangeArrowheads="1"/>
              </p:cNvSpPr>
              <p:nvPr/>
            </p:nvSpPr>
            <p:spPr bwMode="auto">
              <a:xfrm>
                <a:off x="1572"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grpSp>
          <p:nvGrpSpPr>
            <p:cNvPr id="159" name="Group 39">
              <a:extLst>
                <a:ext uri="{FF2B5EF4-FFF2-40B4-BE49-F238E27FC236}">
                  <a16:creationId xmlns:a16="http://schemas.microsoft.com/office/drawing/2014/main" id="{8FC120F7-D3F6-27E1-3A66-BE731BAACEB3}"/>
                </a:ext>
              </a:extLst>
            </p:cNvPr>
            <p:cNvGrpSpPr>
              <a:grpSpLocks/>
            </p:cNvGrpSpPr>
            <p:nvPr/>
          </p:nvGrpSpPr>
          <p:grpSpPr bwMode="auto">
            <a:xfrm>
              <a:off x="5832820" y="4426393"/>
              <a:ext cx="240941" cy="134149"/>
              <a:chOff x="1337" y="2168"/>
              <a:chExt cx="270" cy="116"/>
            </a:xfrm>
          </p:grpSpPr>
          <p:sp>
            <p:nvSpPr>
              <p:cNvPr id="183" name="Line 40">
                <a:extLst>
                  <a:ext uri="{FF2B5EF4-FFF2-40B4-BE49-F238E27FC236}">
                    <a16:creationId xmlns:a16="http://schemas.microsoft.com/office/drawing/2014/main" id="{CEF502B7-0033-9B7A-00D3-6109DA89122C}"/>
                  </a:ext>
                </a:extLst>
              </p:cNvPr>
              <p:cNvSpPr>
                <a:spLocks noChangeShapeType="1"/>
              </p:cNvSpPr>
              <p:nvPr/>
            </p:nvSpPr>
            <p:spPr bwMode="auto">
              <a:xfrm flipV="1">
                <a:off x="1357" y="2198"/>
                <a:ext cx="75" cy="5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84" name="Line 41">
                <a:extLst>
                  <a:ext uri="{FF2B5EF4-FFF2-40B4-BE49-F238E27FC236}">
                    <a16:creationId xmlns:a16="http://schemas.microsoft.com/office/drawing/2014/main" id="{89B71239-3DC9-DBA1-D2E3-B15B05809C8D}"/>
                  </a:ext>
                </a:extLst>
              </p:cNvPr>
              <p:cNvSpPr>
                <a:spLocks noChangeShapeType="1"/>
              </p:cNvSpPr>
              <p:nvPr/>
            </p:nvSpPr>
            <p:spPr bwMode="auto">
              <a:xfrm flipH="1">
                <a:off x="1421" y="2208"/>
                <a:ext cx="1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85" name="Line 42">
                <a:extLst>
                  <a:ext uri="{FF2B5EF4-FFF2-40B4-BE49-F238E27FC236}">
                    <a16:creationId xmlns:a16="http://schemas.microsoft.com/office/drawing/2014/main" id="{10AE8651-AB5D-10C7-3BEF-6B2DC5BD40AB}"/>
                  </a:ext>
                </a:extLst>
              </p:cNvPr>
              <p:cNvSpPr>
                <a:spLocks noChangeShapeType="1"/>
              </p:cNvSpPr>
              <p:nvPr/>
            </p:nvSpPr>
            <p:spPr bwMode="auto">
              <a:xfrm>
                <a:off x="1516" y="2203"/>
                <a:ext cx="74"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86" name="Rectangle 43">
                <a:extLst>
                  <a:ext uri="{FF2B5EF4-FFF2-40B4-BE49-F238E27FC236}">
                    <a16:creationId xmlns:a16="http://schemas.microsoft.com/office/drawing/2014/main" id="{9ED7746E-3C81-B71B-1E80-2288327D8B8A}"/>
                  </a:ext>
                </a:extLst>
              </p:cNvPr>
              <p:cNvSpPr>
                <a:spLocks noChangeAspect="1" noChangeArrowheads="1"/>
              </p:cNvSpPr>
              <p:nvPr/>
            </p:nvSpPr>
            <p:spPr bwMode="auto">
              <a:xfrm>
                <a:off x="1337"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87" name="Rectangle 44">
                <a:extLst>
                  <a:ext uri="{FF2B5EF4-FFF2-40B4-BE49-F238E27FC236}">
                    <a16:creationId xmlns:a16="http://schemas.microsoft.com/office/drawing/2014/main" id="{8A0E367F-DD0B-980D-ED4A-23977CDCC2C4}"/>
                  </a:ext>
                </a:extLst>
              </p:cNvPr>
              <p:cNvSpPr>
                <a:spLocks noChangeAspect="1" noChangeArrowheads="1"/>
              </p:cNvSpPr>
              <p:nvPr/>
            </p:nvSpPr>
            <p:spPr bwMode="auto">
              <a:xfrm>
                <a:off x="1415"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88" name="Rectangle 45">
                <a:extLst>
                  <a:ext uri="{FF2B5EF4-FFF2-40B4-BE49-F238E27FC236}">
                    <a16:creationId xmlns:a16="http://schemas.microsoft.com/office/drawing/2014/main" id="{335D05CB-6512-69AE-53E6-4FCDF69F3B3D}"/>
                  </a:ext>
                </a:extLst>
              </p:cNvPr>
              <p:cNvSpPr>
                <a:spLocks noChangeAspect="1" noChangeArrowheads="1"/>
              </p:cNvSpPr>
              <p:nvPr/>
            </p:nvSpPr>
            <p:spPr bwMode="auto">
              <a:xfrm>
                <a:off x="1493"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89" name="Rectangle 46">
                <a:extLst>
                  <a:ext uri="{FF2B5EF4-FFF2-40B4-BE49-F238E27FC236}">
                    <a16:creationId xmlns:a16="http://schemas.microsoft.com/office/drawing/2014/main" id="{97C63FBF-061A-D64E-609D-B85E6722C522}"/>
                  </a:ext>
                </a:extLst>
              </p:cNvPr>
              <p:cNvSpPr>
                <a:spLocks noChangeAspect="1" noChangeArrowheads="1"/>
              </p:cNvSpPr>
              <p:nvPr/>
            </p:nvSpPr>
            <p:spPr bwMode="auto">
              <a:xfrm>
                <a:off x="1572"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160" name="Rectangle 159">
              <a:extLst>
                <a:ext uri="{FF2B5EF4-FFF2-40B4-BE49-F238E27FC236}">
                  <a16:creationId xmlns:a16="http://schemas.microsoft.com/office/drawing/2014/main" id="{B30FB14A-1860-9397-1E85-9D54266F0F03}"/>
                </a:ext>
              </a:extLst>
            </p:cNvPr>
            <p:cNvSpPr/>
            <p:nvPr/>
          </p:nvSpPr>
          <p:spPr bwMode="auto">
            <a:xfrm>
              <a:off x="2206909" y="4182463"/>
              <a:ext cx="984504" cy="495117"/>
            </a:xfrm>
            <a:prstGeom prst="rect">
              <a:avLst/>
            </a:prstGeom>
            <a:noFill/>
            <a:ln w="22225" cap="flat" cmpd="sng" algn="ctr">
              <a:solidFill>
                <a:schemeClr val="accent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61" name="Rectangle 160">
              <a:extLst>
                <a:ext uri="{FF2B5EF4-FFF2-40B4-BE49-F238E27FC236}">
                  <a16:creationId xmlns:a16="http://schemas.microsoft.com/office/drawing/2014/main" id="{E267F207-E9A9-97F7-9E25-68F68F2647A3}"/>
                </a:ext>
              </a:extLst>
            </p:cNvPr>
            <p:cNvSpPr/>
            <p:nvPr/>
          </p:nvSpPr>
          <p:spPr bwMode="auto">
            <a:xfrm>
              <a:off x="2633875" y="5431104"/>
              <a:ext cx="2211361" cy="347532"/>
            </a:xfrm>
            <a:prstGeom prst="rect">
              <a:avLst/>
            </a:prstGeom>
            <a:noFill/>
            <a:ln w="22225" cap="flat" cmpd="sng" algn="ctr">
              <a:solidFill>
                <a:schemeClr val="accent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62" name="Rectangle 161">
              <a:extLst>
                <a:ext uri="{FF2B5EF4-FFF2-40B4-BE49-F238E27FC236}">
                  <a16:creationId xmlns:a16="http://schemas.microsoft.com/office/drawing/2014/main" id="{FE33DB9A-7893-6A08-BEEF-D6C5358F9FD4}"/>
                </a:ext>
              </a:extLst>
            </p:cNvPr>
            <p:cNvSpPr/>
            <p:nvPr/>
          </p:nvSpPr>
          <p:spPr bwMode="auto">
            <a:xfrm>
              <a:off x="646072" y="4631227"/>
              <a:ext cx="304765" cy="233256"/>
            </a:xfrm>
            <a:prstGeom prst="rect">
              <a:avLst/>
            </a:prstGeom>
            <a:noFill/>
            <a:ln w="22225" cap="flat" cmpd="sng" algn="ctr">
              <a:solidFill>
                <a:schemeClr val="accent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63" name="Rectangle 162">
              <a:extLst>
                <a:ext uri="{FF2B5EF4-FFF2-40B4-BE49-F238E27FC236}">
                  <a16:creationId xmlns:a16="http://schemas.microsoft.com/office/drawing/2014/main" id="{7BA114D3-0534-C6C4-BBFA-AF0FF35DD0F8}"/>
                </a:ext>
              </a:extLst>
            </p:cNvPr>
            <p:cNvSpPr/>
            <p:nvPr/>
          </p:nvSpPr>
          <p:spPr bwMode="auto">
            <a:xfrm>
              <a:off x="1592655" y="4181172"/>
              <a:ext cx="573072" cy="495117"/>
            </a:xfrm>
            <a:prstGeom prst="rect">
              <a:avLst/>
            </a:prstGeom>
            <a:noFill/>
            <a:ln w="22225" cap="flat" cmpd="sng" algn="ctr">
              <a:solidFill>
                <a:schemeClr val="accent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64" name="Line 24">
              <a:extLst>
                <a:ext uri="{FF2B5EF4-FFF2-40B4-BE49-F238E27FC236}">
                  <a16:creationId xmlns:a16="http://schemas.microsoft.com/office/drawing/2014/main" id="{AFAA7C02-5D08-D26A-8E94-4569C4B48707}"/>
                </a:ext>
              </a:extLst>
            </p:cNvPr>
            <p:cNvSpPr>
              <a:spLocks noChangeShapeType="1"/>
            </p:cNvSpPr>
            <p:nvPr/>
          </p:nvSpPr>
          <p:spPr bwMode="auto">
            <a:xfrm>
              <a:off x="1607788" y="4519209"/>
              <a:ext cx="0" cy="234659"/>
            </a:xfrm>
            <a:prstGeom prst="line">
              <a:avLst/>
            </a:prstGeom>
            <a:noFill/>
            <a:ln w="12700">
              <a:solidFill>
                <a:schemeClr val="accent5">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65" name="Rectangle 164">
              <a:extLst>
                <a:ext uri="{FF2B5EF4-FFF2-40B4-BE49-F238E27FC236}">
                  <a16:creationId xmlns:a16="http://schemas.microsoft.com/office/drawing/2014/main" id="{8D123B61-98A2-85F6-C88B-5C6463C4CCFF}"/>
                </a:ext>
              </a:extLst>
            </p:cNvPr>
            <p:cNvSpPr/>
            <p:nvPr/>
          </p:nvSpPr>
          <p:spPr bwMode="auto">
            <a:xfrm rot="412951">
              <a:off x="6480349" y="4801882"/>
              <a:ext cx="614537" cy="352437"/>
            </a:xfrm>
            <a:prstGeom prst="rect">
              <a:avLst/>
            </a:prstGeom>
            <a:noFill/>
            <a:ln w="22225" cap="flat" cmpd="sng" algn="ctr">
              <a:solidFill>
                <a:schemeClr val="accent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72" name="Rectangle 178">
              <a:extLst>
                <a:ext uri="{FF2B5EF4-FFF2-40B4-BE49-F238E27FC236}">
                  <a16:creationId xmlns:a16="http://schemas.microsoft.com/office/drawing/2014/main" id="{DC4EA30C-BD28-493F-98CB-EF92F96EE604}"/>
                </a:ext>
              </a:extLst>
            </p:cNvPr>
            <p:cNvSpPr>
              <a:spLocks noChangeArrowheads="1"/>
            </p:cNvSpPr>
            <p:nvPr/>
          </p:nvSpPr>
          <p:spPr bwMode="auto">
            <a:xfrm>
              <a:off x="5196245" y="4904566"/>
              <a:ext cx="322947" cy="239065"/>
            </a:xfrm>
            <a:prstGeom prst="rect">
              <a:avLst/>
            </a:prstGeom>
            <a:solidFill>
              <a:schemeClr val="accent6">
                <a:lumMod val="40000"/>
                <a:lumOff val="60000"/>
              </a:schemeClr>
            </a:solidFill>
            <a:ln w="12700" algn="ctr">
              <a:solidFill>
                <a:srgbClr val="000000"/>
              </a:solidFill>
              <a:miter lim="800000"/>
              <a:headEnd type="none" w="sm" len="sm"/>
              <a:tailEnd type="none" w="sm" len="sm"/>
            </a:ln>
            <a:effectLst/>
          </p:spPr>
          <p:txBody>
            <a:bodyPr rot="10800000" wrap="none" anchor="ct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73" name="Rectangle 172">
              <a:extLst>
                <a:ext uri="{FF2B5EF4-FFF2-40B4-BE49-F238E27FC236}">
                  <a16:creationId xmlns:a16="http://schemas.microsoft.com/office/drawing/2014/main" id="{BD0BF69F-67B7-28A5-BB0F-264DC60BB2A4}"/>
                </a:ext>
              </a:extLst>
            </p:cNvPr>
            <p:cNvSpPr/>
            <p:nvPr/>
          </p:nvSpPr>
          <p:spPr bwMode="auto">
            <a:xfrm rot="412951">
              <a:off x="9778064" y="5078423"/>
              <a:ext cx="271366" cy="455338"/>
            </a:xfrm>
            <a:prstGeom prst="rect">
              <a:avLst/>
            </a:prstGeom>
            <a:noFill/>
            <a:ln w="22225" cap="flat" cmpd="sng" algn="ctr">
              <a:solidFill>
                <a:schemeClr val="accent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74" name="Rectangle 173">
              <a:extLst>
                <a:ext uri="{FF2B5EF4-FFF2-40B4-BE49-F238E27FC236}">
                  <a16:creationId xmlns:a16="http://schemas.microsoft.com/office/drawing/2014/main" id="{043BF311-C8F1-EEA3-55C0-41A8B166BB4D}"/>
                </a:ext>
              </a:extLst>
            </p:cNvPr>
            <p:cNvSpPr/>
            <p:nvPr/>
          </p:nvSpPr>
          <p:spPr bwMode="auto">
            <a:xfrm>
              <a:off x="3234127" y="4181172"/>
              <a:ext cx="450564" cy="495117"/>
            </a:xfrm>
            <a:prstGeom prst="rect">
              <a:avLst/>
            </a:prstGeom>
            <a:noFill/>
            <a:ln w="22225" cap="flat" cmpd="sng" algn="ctr">
              <a:solidFill>
                <a:schemeClr val="accent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75" name="Rectangle 174">
              <a:extLst>
                <a:ext uri="{FF2B5EF4-FFF2-40B4-BE49-F238E27FC236}">
                  <a16:creationId xmlns:a16="http://schemas.microsoft.com/office/drawing/2014/main" id="{2E358281-B3A9-E282-ABC7-D5DBD0DFE3A4}"/>
                </a:ext>
              </a:extLst>
            </p:cNvPr>
            <p:cNvSpPr/>
            <p:nvPr/>
          </p:nvSpPr>
          <p:spPr bwMode="auto">
            <a:xfrm rot="412951">
              <a:off x="9426083" y="5143730"/>
              <a:ext cx="345778" cy="353961"/>
            </a:xfrm>
            <a:prstGeom prst="rect">
              <a:avLst/>
            </a:prstGeom>
            <a:noFill/>
            <a:ln w="22225" cap="flat" cmpd="sng" algn="ctr">
              <a:solidFill>
                <a:schemeClr val="accent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78" name="Rectangle 177">
              <a:extLst>
                <a:ext uri="{FF2B5EF4-FFF2-40B4-BE49-F238E27FC236}">
                  <a16:creationId xmlns:a16="http://schemas.microsoft.com/office/drawing/2014/main" id="{1B47280D-5B29-7129-6E43-388D52D09E55}"/>
                </a:ext>
              </a:extLst>
            </p:cNvPr>
            <p:cNvSpPr/>
            <p:nvPr/>
          </p:nvSpPr>
          <p:spPr bwMode="auto">
            <a:xfrm>
              <a:off x="11708842" y="5406408"/>
              <a:ext cx="192000" cy="48000"/>
            </a:xfrm>
            <a:prstGeom prst="rect">
              <a:avLst/>
            </a:prstGeom>
            <a:solidFill>
              <a:schemeClr val="accent6"/>
            </a:solidFill>
            <a:ln w="9525" algn="ctr">
              <a:solidFill>
                <a:srgbClr val="000000"/>
              </a:solidFill>
              <a:miter lim="800000"/>
              <a:headEnd/>
              <a:tailEnd/>
            </a:ln>
          </p:spPr>
          <p:txBody>
            <a:bodyPr wrap="none" anchor="ctr"/>
            <a:lstStyle/>
            <a:p>
              <a:pPr defTabSz="483323" eaLnBrk="0" fontAlgn="base" hangingPunct="0">
                <a:spcBef>
                  <a:spcPct val="20000"/>
                </a:spcBef>
                <a:spcAft>
                  <a:spcPct val="0"/>
                </a:spcAft>
              </a:pPr>
              <a:endParaRPr lang="en-US" sz="2667">
                <a:solidFill>
                  <a:srgbClr val="000000"/>
                </a:solidFill>
                <a:latin typeface="Arial" panose="020B0604020202020204" pitchFamily="34" charset="0"/>
                <a:ea typeface="ＭＳ Ｐゴシック" pitchFamily="112" charset="-128"/>
              </a:endParaRPr>
            </a:p>
          </p:txBody>
        </p:sp>
        <p:sp>
          <p:nvSpPr>
            <p:cNvPr id="179" name="Rectangle 178">
              <a:extLst>
                <a:ext uri="{FF2B5EF4-FFF2-40B4-BE49-F238E27FC236}">
                  <a16:creationId xmlns:a16="http://schemas.microsoft.com/office/drawing/2014/main" id="{71E41E8E-90E8-B6D5-5E69-1B527005B6D4}"/>
                </a:ext>
              </a:extLst>
            </p:cNvPr>
            <p:cNvSpPr/>
            <p:nvPr/>
          </p:nvSpPr>
          <p:spPr bwMode="auto">
            <a:xfrm>
              <a:off x="11688334" y="5506854"/>
              <a:ext cx="192000" cy="48000"/>
            </a:xfrm>
            <a:prstGeom prst="rect">
              <a:avLst/>
            </a:prstGeom>
            <a:solidFill>
              <a:schemeClr val="accent6"/>
            </a:solidFill>
            <a:ln w="9525" algn="ctr">
              <a:solidFill>
                <a:srgbClr val="000000"/>
              </a:solidFill>
              <a:miter lim="800000"/>
              <a:headEnd/>
              <a:tailEnd/>
            </a:ln>
          </p:spPr>
          <p:txBody>
            <a:bodyPr wrap="none" anchor="ctr"/>
            <a:lstStyle/>
            <a:p>
              <a:pPr defTabSz="483323" eaLnBrk="0" fontAlgn="base" hangingPunct="0">
                <a:spcBef>
                  <a:spcPct val="20000"/>
                </a:spcBef>
                <a:spcAft>
                  <a:spcPct val="0"/>
                </a:spcAft>
              </a:pPr>
              <a:endParaRPr lang="en-US" sz="2667">
                <a:solidFill>
                  <a:srgbClr val="000000"/>
                </a:solidFill>
                <a:latin typeface="Arial" panose="020B0604020202020204" pitchFamily="34" charset="0"/>
                <a:ea typeface="ＭＳ Ｐゴシック" pitchFamily="112" charset="-128"/>
              </a:endParaRPr>
            </a:p>
          </p:txBody>
        </p:sp>
        <p:sp>
          <p:nvSpPr>
            <p:cNvPr id="180" name="Rectangle 179">
              <a:extLst>
                <a:ext uri="{FF2B5EF4-FFF2-40B4-BE49-F238E27FC236}">
                  <a16:creationId xmlns:a16="http://schemas.microsoft.com/office/drawing/2014/main" id="{C94617D5-9A8B-5B15-A6CD-8F706321C910}"/>
                </a:ext>
              </a:extLst>
            </p:cNvPr>
            <p:cNvSpPr/>
            <p:nvPr/>
          </p:nvSpPr>
          <p:spPr bwMode="auto">
            <a:xfrm>
              <a:off x="11029090" y="4734157"/>
              <a:ext cx="236655" cy="77789"/>
            </a:xfrm>
            <a:prstGeom prst="rect">
              <a:avLst/>
            </a:prstGeom>
            <a:solidFill>
              <a:schemeClr val="accent6"/>
            </a:solidFill>
            <a:ln w="9525" algn="ctr">
              <a:solidFill>
                <a:srgbClr val="000000"/>
              </a:solidFill>
              <a:miter lim="800000"/>
              <a:headEnd/>
              <a:tailEnd/>
            </a:ln>
          </p:spPr>
          <p:txBody>
            <a:bodyPr wrap="none" anchor="ctr"/>
            <a:lstStyle/>
            <a:p>
              <a:pPr defTabSz="483323" eaLnBrk="0" fontAlgn="base" hangingPunct="0">
                <a:spcBef>
                  <a:spcPct val="20000"/>
                </a:spcBef>
                <a:spcAft>
                  <a:spcPct val="0"/>
                </a:spcAft>
              </a:pPr>
              <a:endParaRPr lang="en-US" sz="2667">
                <a:solidFill>
                  <a:srgbClr val="000000"/>
                </a:solidFill>
                <a:latin typeface="Arial" panose="020B0604020202020204" pitchFamily="34" charset="0"/>
                <a:ea typeface="ＭＳ Ｐゴシック" pitchFamily="112" charset="-128"/>
              </a:endParaRPr>
            </a:p>
          </p:txBody>
        </p:sp>
        <p:sp>
          <p:nvSpPr>
            <p:cNvPr id="181" name="Rectangle 180">
              <a:extLst>
                <a:ext uri="{FF2B5EF4-FFF2-40B4-BE49-F238E27FC236}">
                  <a16:creationId xmlns:a16="http://schemas.microsoft.com/office/drawing/2014/main" id="{407E5439-FA85-F016-9B0D-B6EF0EE13FE7}"/>
                </a:ext>
              </a:extLst>
            </p:cNvPr>
            <p:cNvSpPr/>
            <p:nvPr/>
          </p:nvSpPr>
          <p:spPr bwMode="auto">
            <a:xfrm>
              <a:off x="11443074" y="4536891"/>
              <a:ext cx="192000" cy="48000"/>
            </a:xfrm>
            <a:prstGeom prst="rect">
              <a:avLst/>
            </a:prstGeom>
            <a:solidFill>
              <a:schemeClr val="accent6"/>
            </a:solidFill>
            <a:ln w="9525" algn="ctr">
              <a:solidFill>
                <a:srgbClr val="000000"/>
              </a:solidFill>
              <a:miter lim="800000"/>
              <a:headEnd/>
              <a:tailEnd/>
            </a:ln>
          </p:spPr>
          <p:txBody>
            <a:bodyPr wrap="none" anchor="ctr"/>
            <a:lstStyle/>
            <a:p>
              <a:pPr defTabSz="483323" eaLnBrk="0" fontAlgn="base" hangingPunct="0">
                <a:spcBef>
                  <a:spcPct val="20000"/>
                </a:spcBef>
                <a:spcAft>
                  <a:spcPct val="0"/>
                </a:spcAft>
              </a:pPr>
              <a:endParaRPr lang="en-US" sz="2667">
                <a:solidFill>
                  <a:srgbClr val="000000"/>
                </a:solidFill>
                <a:latin typeface="Arial" panose="020B0604020202020204" pitchFamily="34" charset="0"/>
                <a:ea typeface="ＭＳ Ｐゴシック" pitchFamily="112" charset="-128"/>
              </a:endParaRPr>
            </a:p>
          </p:txBody>
        </p:sp>
        <p:sp>
          <p:nvSpPr>
            <p:cNvPr id="182" name="Rectangle 181">
              <a:extLst>
                <a:ext uri="{FF2B5EF4-FFF2-40B4-BE49-F238E27FC236}">
                  <a16:creationId xmlns:a16="http://schemas.microsoft.com/office/drawing/2014/main" id="{74757F10-B661-5741-5060-D31866F84DBF}"/>
                </a:ext>
              </a:extLst>
            </p:cNvPr>
            <p:cNvSpPr/>
            <p:nvPr/>
          </p:nvSpPr>
          <p:spPr bwMode="auto">
            <a:xfrm>
              <a:off x="11443074" y="4642199"/>
              <a:ext cx="192000" cy="48000"/>
            </a:xfrm>
            <a:prstGeom prst="rect">
              <a:avLst/>
            </a:prstGeom>
            <a:solidFill>
              <a:schemeClr val="accent6"/>
            </a:solidFill>
            <a:ln w="9525" algn="ctr">
              <a:solidFill>
                <a:srgbClr val="000000"/>
              </a:solidFill>
              <a:miter lim="800000"/>
              <a:headEnd/>
              <a:tailEnd/>
            </a:ln>
          </p:spPr>
          <p:txBody>
            <a:bodyPr wrap="none" anchor="ctr"/>
            <a:lstStyle/>
            <a:p>
              <a:pPr defTabSz="483323" eaLnBrk="0" fontAlgn="base" hangingPunct="0">
                <a:spcBef>
                  <a:spcPct val="20000"/>
                </a:spcBef>
                <a:spcAft>
                  <a:spcPct val="0"/>
                </a:spcAft>
              </a:pPr>
              <a:endParaRPr lang="en-US" sz="2667">
                <a:solidFill>
                  <a:srgbClr val="000000"/>
                </a:solidFill>
                <a:latin typeface="Arial" panose="020B0604020202020204" pitchFamily="34" charset="0"/>
                <a:ea typeface="ＭＳ Ｐゴシック" pitchFamily="112" charset="-128"/>
              </a:endParaRPr>
            </a:p>
          </p:txBody>
        </p:sp>
        <p:sp>
          <p:nvSpPr>
            <p:cNvPr id="7" name="Freeform 57">
              <a:extLst>
                <a:ext uri="{FF2B5EF4-FFF2-40B4-BE49-F238E27FC236}">
                  <a16:creationId xmlns:a16="http://schemas.microsoft.com/office/drawing/2014/main" id="{3273EC8D-BFD1-2823-6036-1526A6C0A79B}"/>
                </a:ext>
              </a:extLst>
            </p:cNvPr>
            <p:cNvSpPr>
              <a:spLocks/>
            </p:cNvSpPr>
            <p:nvPr/>
          </p:nvSpPr>
          <p:spPr bwMode="auto">
            <a:xfrm flipV="1">
              <a:off x="9134597" y="4458441"/>
              <a:ext cx="124884" cy="118800"/>
            </a:xfrm>
            <a:custGeom>
              <a:avLst/>
              <a:gdLst>
                <a:gd name="T0" fmla="*/ 0 w 143"/>
                <a:gd name="T1" fmla="*/ 0 h 130"/>
                <a:gd name="T2" fmla="*/ 0 w 143"/>
                <a:gd name="T3" fmla="*/ 206375 h 130"/>
                <a:gd name="T4" fmla="*/ 3 w 143"/>
                <a:gd name="T5" fmla="*/ 206375 h 130"/>
                <a:gd name="T6" fmla="*/ 5 w 143"/>
                <a:gd name="T7" fmla="*/ 114300 h 130"/>
                <a:gd name="T8" fmla="*/ 6 w 143"/>
                <a:gd name="T9" fmla="*/ 0 h 130"/>
                <a:gd name="T10" fmla="*/ 0 w 143"/>
                <a:gd name="T11" fmla="*/ 0 h 130"/>
                <a:gd name="T12" fmla="*/ 0 60000 65536"/>
                <a:gd name="T13" fmla="*/ 0 60000 65536"/>
                <a:gd name="T14" fmla="*/ 0 60000 65536"/>
                <a:gd name="T15" fmla="*/ 0 60000 65536"/>
                <a:gd name="T16" fmla="*/ 0 60000 65536"/>
                <a:gd name="T17" fmla="*/ 0 60000 65536"/>
                <a:gd name="T18" fmla="*/ 0 w 143"/>
                <a:gd name="T19" fmla="*/ 0 h 130"/>
                <a:gd name="T20" fmla="*/ 143 w 143"/>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3" h="130">
                  <a:moveTo>
                    <a:pt x="0" y="0"/>
                  </a:moveTo>
                  <a:lnTo>
                    <a:pt x="0" y="130"/>
                  </a:lnTo>
                  <a:lnTo>
                    <a:pt x="78" y="130"/>
                  </a:lnTo>
                  <a:lnTo>
                    <a:pt x="142" y="72"/>
                  </a:lnTo>
                  <a:lnTo>
                    <a:pt x="143" y="0"/>
                  </a:lnTo>
                  <a:lnTo>
                    <a:pt x="0" y="0"/>
                  </a:lnTo>
                  <a:close/>
                </a:path>
              </a:pathLst>
            </a:custGeom>
            <a:solidFill>
              <a:srgbClr val="333399"/>
            </a:solidFill>
            <a:ln w="12700">
              <a:solidFill>
                <a:srgbClr val="000000"/>
              </a:solidFill>
              <a:round/>
              <a:headEnd type="none" w="sm" len="sm"/>
              <a:tailEnd type="none" w="sm" len="sm"/>
            </a:ln>
          </p:spPr>
          <p:txBody>
            <a:bodyP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nvGrpSpPr>
            <p:cNvPr id="10" name="Group 39">
              <a:extLst>
                <a:ext uri="{FF2B5EF4-FFF2-40B4-BE49-F238E27FC236}">
                  <a16:creationId xmlns:a16="http://schemas.microsoft.com/office/drawing/2014/main" id="{53940E8F-232C-C9DA-5C9B-41CD9241AAE9}"/>
                </a:ext>
              </a:extLst>
            </p:cNvPr>
            <p:cNvGrpSpPr>
              <a:grpSpLocks/>
            </p:cNvGrpSpPr>
            <p:nvPr/>
          </p:nvGrpSpPr>
          <p:grpSpPr bwMode="auto">
            <a:xfrm rot="20760000">
              <a:off x="9296748" y="4337305"/>
              <a:ext cx="240941" cy="134149"/>
              <a:chOff x="1337" y="2168"/>
              <a:chExt cx="270" cy="116"/>
            </a:xfrm>
          </p:grpSpPr>
          <p:sp>
            <p:nvSpPr>
              <p:cNvPr id="12" name="Line 40">
                <a:extLst>
                  <a:ext uri="{FF2B5EF4-FFF2-40B4-BE49-F238E27FC236}">
                    <a16:creationId xmlns:a16="http://schemas.microsoft.com/office/drawing/2014/main" id="{395FF38A-2C58-771B-B304-A33CCA3C2853}"/>
                  </a:ext>
                </a:extLst>
              </p:cNvPr>
              <p:cNvSpPr>
                <a:spLocks noChangeShapeType="1"/>
              </p:cNvSpPr>
              <p:nvPr/>
            </p:nvSpPr>
            <p:spPr bwMode="auto">
              <a:xfrm flipV="1">
                <a:off x="1357" y="2198"/>
                <a:ext cx="75" cy="5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3" name="Line 41">
                <a:extLst>
                  <a:ext uri="{FF2B5EF4-FFF2-40B4-BE49-F238E27FC236}">
                    <a16:creationId xmlns:a16="http://schemas.microsoft.com/office/drawing/2014/main" id="{EE4C4C32-DE7F-03F0-B2B6-4A255BC3053C}"/>
                  </a:ext>
                </a:extLst>
              </p:cNvPr>
              <p:cNvSpPr>
                <a:spLocks noChangeShapeType="1"/>
              </p:cNvSpPr>
              <p:nvPr/>
            </p:nvSpPr>
            <p:spPr bwMode="auto">
              <a:xfrm flipH="1">
                <a:off x="1421" y="2208"/>
                <a:ext cx="1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4" name="Line 42">
                <a:extLst>
                  <a:ext uri="{FF2B5EF4-FFF2-40B4-BE49-F238E27FC236}">
                    <a16:creationId xmlns:a16="http://schemas.microsoft.com/office/drawing/2014/main" id="{8109A647-6216-A6C3-C178-759C59CDA966}"/>
                  </a:ext>
                </a:extLst>
              </p:cNvPr>
              <p:cNvSpPr>
                <a:spLocks noChangeShapeType="1"/>
              </p:cNvSpPr>
              <p:nvPr/>
            </p:nvSpPr>
            <p:spPr bwMode="auto">
              <a:xfrm>
                <a:off x="1516" y="2203"/>
                <a:ext cx="74" cy="5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sp>
            <p:nvSpPr>
              <p:cNvPr id="15" name="Rectangle 43">
                <a:extLst>
                  <a:ext uri="{FF2B5EF4-FFF2-40B4-BE49-F238E27FC236}">
                    <a16:creationId xmlns:a16="http://schemas.microsoft.com/office/drawing/2014/main" id="{8F3D937A-A0F7-5EBC-9212-AF96E983824A}"/>
                  </a:ext>
                </a:extLst>
              </p:cNvPr>
              <p:cNvSpPr>
                <a:spLocks noChangeAspect="1" noChangeArrowheads="1"/>
              </p:cNvSpPr>
              <p:nvPr/>
            </p:nvSpPr>
            <p:spPr bwMode="auto">
              <a:xfrm>
                <a:off x="1337"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6" name="Rectangle 44">
                <a:extLst>
                  <a:ext uri="{FF2B5EF4-FFF2-40B4-BE49-F238E27FC236}">
                    <a16:creationId xmlns:a16="http://schemas.microsoft.com/office/drawing/2014/main" id="{C3ABE4AD-E6D1-A85C-C857-5AA447745CF8}"/>
                  </a:ext>
                </a:extLst>
              </p:cNvPr>
              <p:cNvSpPr>
                <a:spLocks noChangeAspect="1" noChangeArrowheads="1"/>
              </p:cNvSpPr>
              <p:nvPr/>
            </p:nvSpPr>
            <p:spPr bwMode="auto">
              <a:xfrm>
                <a:off x="1415"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7" name="Rectangle 45">
                <a:extLst>
                  <a:ext uri="{FF2B5EF4-FFF2-40B4-BE49-F238E27FC236}">
                    <a16:creationId xmlns:a16="http://schemas.microsoft.com/office/drawing/2014/main" id="{B0A73503-37DD-FD26-DEAB-1F34320046C0}"/>
                  </a:ext>
                </a:extLst>
              </p:cNvPr>
              <p:cNvSpPr>
                <a:spLocks noChangeAspect="1" noChangeArrowheads="1"/>
              </p:cNvSpPr>
              <p:nvPr/>
            </p:nvSpPr>
            <p:spPr bwMode="auto">
              <a:xfrm>
                <a:off x="1493" y="2168"/>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sp>
            <p:nvSpPr>
              <p:cNvPr id="18" name="Rectangle 46">
                <a:extLst>
                  <a:ext uri="{FF2B5EF4-FFF2-40B4-BE49-F238E27FC236}">
                    <a16:creationId xmlns:a16="http://schemas.microsoft.com/office/drawing/2014/main" id="{82F5045D-15F5-2E27-1D0F-257E289070DB}"/>
                  </a:ext>
                </a:extLst>
              </p:cNvPr>
              <p:cNvSpPr>
                <a:spLocks noChangeAspect="1" noChangeArrowheads="1"/>
              </p:cNvSpPr>
              <p:nvPr/>
            </p:nvSpPr>
            <p:spPr bwMode="auto">
              <a:xfrm>
                <a:off x="1572" y="2226"/>
                <a:ext cx="35" cy="58"/>
              </a:xfrm>
              <a:prstGeom prst="rect">
                <a:avLst/>
              </a:prstGeom>
              <a:solidFill>
                <a:srgbClr val="333399"/>
              </a:solidFill>
              <a:ln w="12700">
                <a:solidFill>
                  <a:srgbClr val="000000"/>
                </a:solidFill>
                <a:miter lim="800000"/>
                <a:headEnd type="none" w="sm" len="sm"/>
                <a:tailEnd type="none" w="sm" len="sm"/>
              </a:ln>
            </p:spPr>
            <p:txBody>
              <a:bodyPr wrap="none" anchor="ctr"/>
              <a:lstStyle/>
              <a:p>
                <a:pPr defTabSz="483323" eaLnBrk="0" fontAlgn="base" hangingPunct="0">
                  <a:spcBef>
                    <a:spcPct val="20000"/>
                  </a:spcBef>
                  <a:spcAft>
                    <a:spcPct val="0"/>
                  </a:spcAft>
                </a:pPr>
                <a:endParaRPr lang="de-DE" sz="2667">
                  <a:solidFill>
                    <a:srgbClr val="000000"/>
                  </a:solidFill>
                  <a:latin typeface="Arial" panose="020B0604020202020204" pitchFamily="34" charset="0"/>
                  <a:ea typeface="ＭＳ Ｐゴシック" pitchFamily="112" charset="-128"/>
                  <a:sym typeface="Wingdings" pitchFamily="2" charset="2"/>
                </a:endParaRPr>
              </a:p>
            </p:txBody>
          </p:sp>
        </p:grpSp>
        <p:sp>
          <p:nvSpPr>
            <p:cNvPr id="20" name="Line 67">
              <a:extLst>
                <a:ext uri="{FF2B5EF4-FFF2-40B4-BE49-F238E27FC236}">
                  <a16:creationId xmlns:a16="http://schemas.microsoft.com/office/drawing/2014/main" id="{DC7361CF-EFF9-A0C5-03B1-ED6A72199B60}"/>
                </a:ext>
              </a:extLst>
            </p:cNvPr>
            <p:cNvSpPr>
              <a:spLocks noChangeShapeType="1"/>
            </p:cNvSpPr>
            <p:nvPr/>
          </p:nvSpPr>
          <p:spPr bwMode="auto">
            <a:xfrm flipV="1">
              <a:off x="10697280" y="4360290"/>
              <a:ext cx="0" cy="28528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483323" eaLnBrk="0" fontAlgn="base" hangingPunct="0">
                <a:spcBef>
                  <a:spcPct val="0"/>
                </a:spcBef>
                <a:spcAft>
                  <a:spcPct val="0"/>
                </a:spcAft>
              </a:pPr>
              <a:endParaRPr lang="de-DE" sz="2592">
                <a:solidFill>
                  <a:srgbClr val="000000"/>
                </a:solidFill>
                <a:latin typeface="Arial" panose="020B0604020202020204" pitchFamily="34" charset="0"/>
                <a:ea typeface="ＭＳ Ｐゴシック" pitchFamily="112" charset="-128"/>
              </a:endParaRPr>
            </a:p>
          </p:txBody>
        </p:sp>
        <p:grpSp>
          <p:nvGrpSpPr>
            <p:cNvPr id="32" name="Group 31">
              <a:extLst>
                <a:ext uri="{FF2B5EF4-FFF2-40B4-BE49-F238E27FC236}">
                  <a16:creationId xmlns:a16="http://schemas.microsoft.com/office/drawing/2014/main" id="{D217F020-E0CC-54D9-B55C-91BEB0204964}"/>
                </a:ext>
              </a:extLst>
            </p:cNvPr>
            <p:cNvGrpSpPr/>
            <p:nvPr/>
          </p:nvGrpSpPr>
          <p:grpSpPr>
            <a:xfrm>
              <a:off x="5142669" y="3952129"/>
              <a:ext cx="5401780" cy="1230778"/>
              <a:chOff x="5142669" y="3952129"/>
              <a:chExt cx="5401780" cy="1230778"/>
            </a:xfrm>
          </p:grpSpPr>
          <p:grpSp>
            <p:nvGrpSpPr>
              <p:cNvPr id="29" name="Group 28">
                <a:extLst>
                  <a:ext uri="{FF2B5EF4-FFF2-40B4-BE49-F238E27FC236}">
                    <a16:creationId xmlns:a16="http://schemas.microsoft.com/office/drawing/2014/main" id="{3AA8E611-E1D4-8C1B-F0CA-FCF04E7FCC62}"/>
                  </a:ext>
                </a:extLst>
              </p:cNvPr>
              <p:cNvGrpSpPr/>
              <p:nvPr/>
            </p:nvGrpSpPr>
            <p:grpSpPr>
              <a:xfrm>
                <a:off x="5142669" y="4209357"/>
                <a:ext cx="5401780" cy="973550"/>
                <a:chOff x="5142669" y="4209357"/>
                <a:chExt cx="5401780" cy="973550"/>
              </a:xfrm>
            </p:grpSpPr>
            <p:sp>
              <p:nvSpPr>
                <p:cNvPr id="166" name="Rectangle 165">
                  <a:extLst>
                    <a:ext uri="{FF2B5EF4-FFF2-40B4-BE49-F238E27FC236}">
                      <a16:creationId xmlns:a16="http://schemas.microsoft.com/office/drawing/2014/main" id="{DA8607F2-5A58-080C-EFD8-3562C0A1B518}"/>
                    </a:ext>
                  </a:extLst>
                </p:cNvPr>
                <p:cNvSpPr/>
                <p:nvPr/>
              </p:nvSpPr>
              <p:spPr bwMode="auto">
                <a:xfrm>
                  <a:off x="5782668" y="4326637"/>
                  <a:ext cx="1552601" cy="347532"/>
                </a:xfrm>
                <a:prstGeom prst="rect">
                  <a:avLst/>
                </a:prstGeom>
                <a:noFill/>
                <a:ln w="2222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67" name="Rectangle 166">
                  <a:extLst>
                    <a:ext uri="{FF2B5EF4-FFF2-40B4-BE49-F238E27FC236}">
                      <a16:creationId xmlns:a16="http://schemas.microsoft.com/office/drawing/2014/main" id="{7035CC62-3A67-AEC2-62BB-BB0D65DC11A6}"/>
                    </a:ext>
                  </a:extLst>
                </p:cNvPr>
                <p:cNvSpPr/>
                <p:nvPr/>
              </p:nvSpPr>
              <p:spPr bwMode="auto">
                <a:xfrm>
                  <a:off x="7336228" y="4326637"/>
                  <a:ext cx="1510472" cy="347532"/>
                </a:xfrm>
                <a:prstGeom prst="rect">
                  <a:avLst/>
                </a:prstGeom>
                <a:noFill/>
                <a:ln w="2222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68" name="Rectangle 167">
                  <a:extLst>
                    <a:ext uri="{FF2B5EF4-FFF2-40B4-BE49-F238E27FC236}">
                      <a16:creationId xmlns:a16="http://schemas.microsoft.com/office/drawing/2014/main" id="{7D8DB3D7-81CD-531D-78D8-671326771AB6}"/>
                    </a:ext>
                  </a:extLst>
                </p:cNvPr>
                <p:cNvSpPr/>
                <p:nvPr/>
              </p:nvSpPr>
              <p:spPr bwMode="auto">
                <a:xfrm>
                  <a:off x="9592213" y="4546105"/>
                  <a:ext cx="952236" cy="195165"/>
                </a:xfrm>
                <a:prstGeom prst="rect">
                  <a:avLst/>
                </a:prstGeom>
                <a:noFill/>
                <a:ln w="2222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71" name="Rectangle 170">
                  <a:extLst>
                    <a:ext uri="{FF2B5EF4-FFF2-40B4-BE49-F238E27FC236}">
                      <a16:creationId xmlns:a16="http://schemas.microsoft.com/office/drawing/2014/main" id="{FE22B001-9836-D442-6EB5-6628D87DE66C}"/>
                    </a:ext>
                  </a:extLst>
                </p:cNvPr>
                <p:cNvSpPr/>
                <p:nvPr/>
              </p:nvSpPr>
              <p:spPr bwMode="auto">
                <a:xfrm>
                  <a:off x="5142669" y="4857288"/>
                  <a:ext cx="652124" cy="325619"/>
                </a:xfrm>
                <a:prstGeom prst="rect">
                  <a:avLst/>
                </a:prstGeom>
                <a:noFill/>
                <a:ln w="2222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sp>
              <p:nvSpPr>
                <p:cNvPr id="177" name="Rectangle 176">
                  <a:extLst>
                    <a:ext uri="{FF2B5EF4-FFF2-40B4-BE49-F238E27FC236}">
                      <a16:creationId xmlns:a16="http://schemas.microsoft.com/office/drawing/2014/main" id="{09767506-2AD1-DEA9-9DEE-E376B953278D}"/>
                    </a:ext>
                  </a:extLst>
                </p:cNvPr>
                <p:cNvSpPr/>
                <p:nvPr/>
              </p:nvSpPr>
              <p:spPr bwMode="auto">
                <a:xfrm flipV="1">
                  <a:off x="9744939" y="4209357"/>
                  <a:ext cx="530954" cy="291612"/>
                </a:xfrm>
                <a:prstGeom prst="rect">
                  <a:avLst/>
                </a:prstGeom>
                <a:noFill/>
                <a:ln w="2222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133">
                    <a:solidFill>
                      <a:prstClr val="black"/>
                    </a:solidFill>
                    <a:latin typeface="Arial" pitchFamily="-110" charset="0"/>
                    <a:ea typeface="MS PGothic" panose="020B0600070205080204" pitchFamily="34" charset="-128"/>
                  </a:endParaRPr>
                </a:p>
              </p:txBody>
            </p:sp>
          </p:grpSp>
          <p:sp>
            <p:nvSpPr>
              <p:cNvPr id="43" name="TextBox 42">
                <a:extLst>
                  <a:ext uri="{FF2B5EF4-FFF2-40B4-BE49-F238E27FC236}">
                    <a16:creationId xmlns:a16="http://schemas.microsoft.com/office/drawing/2014/main" id="{7CEE259B-DA30-7C9C-6004-14889D92DC8A}"/>
                  </a:ext>
                </a:extLst>
              </p:cNvPr>
              <p:cNvSpPr txBox="1"/>
              <p:nvPr/>
            </p:nvSpPr>
            <p:spPr>
              <a:xfrm>
                <a:off x="5663952" y="3952129"/>
                <a:ext cx="1003576" cy="338554"/>
              </a:xfrm>
              <a:prstGeom prst="rect">
                <a:avLst/>
              </a:prstGeom>
              <a:noFill/>
            </p:spPr>
            <p:txBody>
              <a:bodyPr wrap="square" rtlCol="0">
                <a:spAutoFit/>
              </a:bodyPr>
              <a:lstStyle/>
              <a:p>
                <a:pPr algn="ctr" defTabSz="483323" eaLnBrk="0" fontAlgn="base" hangingPunct="0">
                  <a:spcBef>
                    <a:spcPct val="0"/>
                  </a:spcBef>
                  <a:spcAft>
                    <a:spcPct val="0"/>
                  </a:spcAft>
                </a:pPr>
                <a:r>
                  <a:rPr lang="en-US" sz="1600" b="1" dirty="0">
                    <a:solidFill>
                      <a:schemeClr val="accent2"/>
                    </a:solidFill>
                    <a:latin typeface="Arial" panose="020B0604020202020204" pitchFamily="34" charset="0"/>
                    <a:ea typeface="MS PGothic" panose="020B0600070205080204" pitchFamily="34" charset="-128"/>
                  </a:rPr>
                  <a:t>Seeding</a:t>
                </a:r>
              </a:p>
            </p:txBody>
          </p:sp>
        </p:grpSp>
      </p:grpSp>
      <p:grpSp>
        <p:nvGrpSpPr>
          <p:cNvPr id="462" name="Group 461">
            <a:extLst>
              <a:ext uri="{FF2B5EF4-FFF2-40B4-BE49-F238E27FC236}">
                <a16:creationId xmlns:a16="http://schemas.microsoft.com/office/drawing/2014/main" id="{045D014E-FD72-3085-36CB-F8AD15B74AB6}"/>
              </a:ext>
            </a:extLst>
          </p:cNvPr>
          <p:cNvGrpSpPr/>
          <p:nvPr/>
        </p:nvGrpSpPr>
        <p:grpSpPr>
          <a:xfrm>
            <a:off x="3916633" y="3852337"/>
            <a:ext cx="3693924" cy="2600999"/>
            <a:chOff x="3916633" y="3852337"/>
            <a:chExt cx="3693924" cy="2600999"/>
          </a:xfrm>
        </p:grpSpPr>
        <p:grpSp>
          <p:nvGrpSpPr>
            <p:cNvPr id="27" name="Group 26">
              <a:extLst>
                <a:ext uri="{FF2B5EF4-FFF2-40B4-BE49-F238E27FC236}">
                  <a16:creationId xmlns:a16="http://schemas.microsoft.com/office/drawing/2014/main" id="{6C55DFB5-2E62-26CF-A881-7B7B1711D0FB}"/>
                </a:ext>
              </a:extLst>
            </p:cNvPr>
            <p:cNvGrpSpPr/>
            <p:nvPr/>
          </p:nvGrpSpPr>
          <p:grpSpPr>
            <a:xfrm>
              <a:off x="3916633" y="4321315"/>
              <a:ext cx="3693924" cy="2132021"/>
              <a:chOff x="7094740" y="3748287"/>
              <a:chExt cx="4905916" cy="2831547"/>
            </a:xfrm>
          </p:grpSpPr>
          <p:sp>
            <p:nvSpPr>
              <p:cNvPr id="42" name="Rectangle 41">
                <a:extLst>
                  <a:ext uri="{FF2B5EF4-FFF2-40B4-BE49-F238E27FC236}">
                    <a16:creationId xmlns:a16="http://schemas.microsoft.com/office/drawing/2014/main" id="{AD994653-4777-47E1-A8A9-7BAA38B0AD9C}"/>
                  </a:ext>
                </a:extLst>
              </p:cNvPr>
              <p:cNvSpPr/>
              <p:nvPr/>
            </p:nvSpPr>
            <p:spPr>
              <a:xfrm>
                <a:off x="7094740" y="3748287"/>
                <a:ext cx="4905916" cy="2760102"/>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endParaRPr>
              </a:p>
            </p:txBody>
          </p:sp>
          <p:grpSp>
            <p:nvGrpSpPr>
              <p:cNvPr id="50" name="Group 49">
                <a:extLst>
                  <a:ext uri="{FF2B5EF4-FFF2-40B4-BE49-F238E27FC236}">
                    <a16:creationId xmlns:a16="http://schemas.microsoft.com/office/drawing/2014/main" id="{BE7BF1D3-C7BB-DA98-7963-2D7D6D8A2B68}"/>
                  </a:ext>
                </a:extLst>
              </p:cNvPr>
              <p:cNvGrpSpPr/>
              <p:nvPr/>
            </p:nvGrpSpPr>
            <p:grpSpPr>
              <a:xfrm>
                <a:off x="7215778" y="3898685"/>
                <a:ext cx="4550500" cy="2681149"/>
                <a:chOff x="3004495" y="2635394"/>
                <a:chExt cx="6066365" cy="3574294"/>
              </a:xfrm>
            </p:grpSpPr>
            <p:pic>
              <p:nvPicPr>
                <p:cNvPr id="51" name="Picture 50">
                  <a:extLst>
                    <a:ext uri="{FF2B5EF4-FFF2-40B4-BE49-F238E27FC236}">
                      <a16:creationId xmlns:a16="http://schemas.microsoft.com/office/drawing/2014/main" id="{C1CB5D45-F770-2F38-508C-10664D582C34}"/>
                    </a:ext>
                  </a:extLst>
                </p:cNvPr>
                <p:cNvPicPr>
                  <a:picLocks noChangeAspect="1"/>
                </p:cNvPicPr>
                <p:nvPr/>
              </p:nvPicPr>
              <p:blipFill rotWithShape="1">
                <a:blip r:embed="rId4">
                  <a:extLst>
                    <a:ext uri="{28A0092B-C50C-407E-A947-70E740481C1C}">
                      <a14:useLocalDpi xmlns:a14="http://schemas.microsoft.com/office/drawing/2010/main" val="0"/>
                    </a:ext>
                  </a:extLst>
                </a:blip>
                <a:srcRect l="8338" t="30127" r="14766"/>
                <a:stretch/>
              </p:blipFill>
              <p:spPr>
                <a:xfrm>
                  <a:off x="3094195" y="2635394"/>
                  <a:ext cx="5976665" cy="3381792"/>
                </a:xfrm>
                <a:prstGeom prst="rect">
                  <a:avLst/>
                </a:prstGeom>
              </p:spPr>
            </p:pic>
            <p:sp>
              <p:nvSpPr>
                <p:cNvPr id="52" name="TextBox 51">
                  <a:extLst>
                    <a:ext uri="{FF2B5EF4-FFF2-40B4-BE49-F238E27FC236}">
                      <a16:creationId xmlns:a16="http://schemas.microsoft.com/office/drawing/2014/main" id="{A166ACC1-65FA-B0C4-33EF-823172AA346A}"/>
                    </a:ext>
                  </a:extLst>
                </p:cNvPr>
                <p:cNvSpPr txBox="1"/>
                <p:nvPr/>
              </p:nvSpPr>
              <p:spPr>
                <a:xfrm rot="16200000">
                  <a:off x="2483376" y="3831981"/>
                  <a:ext cx="1754601" cy="712363"/>
                </a:xfrm>
                <a:prstGeom prst="rect">
                  <a:avLst/>
                </a:prstGeom>
                <a:noFill/>
              </p:spPr>
              <p:txBody>
                <a:bodyPr wrap="none" rtlCol="0">
                  <a:spAutoFit/>
                </a:bodyPr>
                <a:lstStyle/>
                <a:p>
                  <a:r>
                    <a:rPr lang="en-US" sz="1600" dirty="0">
                      <a:solidFill>
                        <a:schemeClr val="bg1"/>
                      </a:solidFill>
                    </a:rPr>
                    <a:t>Energy</a:t>
                  </a:r>
                </a:p>
              </p:txBody>
            </p:sp>
            <p:sp>
              <p:nvSpPr>
                <p:cNvPr id="55" name="TextBox 54">
                  <a:extLst>
                    <a:ext uri="{FF2B5EF4-FFF2-40B4-BE49-F238E27FC236}">
                      <a16:creationId xmlns:a16="http://schemas.microsoft.com/office/drawing/2014/main" id="{7FE6ED4E-C70F-12DD-F418-5A8B50205B27}"/>
                    </a:ext>
                  </a:extLst>
                </p:cNvPr>
                <p:cNvSpPr txBox="1"/>
                <p:nvPr/>
              </p:nvSpPr>
              <p:spPr>
                <a:xfrm>
                  <a:off x="4642468" y="5497324"/>
                  <a:ext cx="1330421" cy="712364"/>
                </a:xfrm>
                <a:prstGeom prst="rect">
                  <a:avLst/>
                </a:prstGeom>
                <a:noFill/>
              </p:spPr>
              <p:txBody>
                <a:bodyPr wrap="none" rtlCol="0">
                  <a:spAutoFit/>
                </a:bodyPr>
                <a:lstStyle/>
                <a:p>
                  <a:r>
                    <a:rPr lang="en-US" sz="1600" dirty="0">
                      <a:solidFill>
                        <a:schemeClr val="bg1"/>
                      </a:solidFill>
                    </a:rPr>
                    <a:t>Time</a:t>
                  </a:r>
                </a:p>
              </p:txBody>
            </p:sp>
            <p:cxnSp>
              <p:nvCxnSpPr>
                <p:cNvPr id="56" name="Straight Arrow Connector 55">
                  <a:extLst>
                    <a:ext uri="{FF2B5EF4-FFF2-40B4-BE49-F238E27FC236}">
                      <a16:creationId xmlns:a16="http://schemas.microsoft.com/office/drawing/2014/main" id="{966211EB-F53C-C3B4-1B0D-6B3B83092982}"/>
                    </a:ext>
                  </a:extLst>
                </p:cNvPr>
                <p:cNvCxnSpPr>
                  <a:cxnSpLocks/>
                </p:cNvCxnSpPr>
                <p:nvPr/>
              </p:nvCxnSpPr>
              <p:spPr>
                <a:xfrm flipV="1">
                  <a:off x="3656112" y="2852936"/>
                  <a:ext cx="0" cy="267045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12B7161-3841-6589-F8FC-437856894E1E}"/>
                    </a:ext>
                  </a:extLst>
                </p:cNvPr>
                <p:cNvCxnSpPr>
                  <a:cxnSpLocks/>
                </p:cNvCxnSpPr>
                <p:nvPr/>
              </p:nvCxnSpPr>
              <p:spPr>
                <a:xfrm>
                  <a:off x="3656112" y="5548704"/>
                  <a:ext cx="2943944" cy="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457" name="TextBox 456">
              <a:extLst>
                <a:ext uri="{FF2B5EF4-FFF2-40B4-BE49-F238E27FC236}">
                  <a16:creationId xmlns:a16="http://schemas.microsoft.com/office/drawing/2014/main" id="{E182E03C-A9BF-3EF4-5A13-7A6E4B5EE4B7}"/>
                </a:ext>
              </a:extLst>
            </p:cNvPr>
            <p:cNvSpPr txBox="1"/>
            <p:nvPr/>
          </p:nvSpPr>
          <p:spPr>
            <a:xfrm>
              <a:off x="4007768" y="3852337"/>
              <a:ext cx="3476977" cy="584775"/>
            </a:xfrm>
            <a:prstGeom prst="rect">
              <a:avLst/>
            </a:prstGeom>
            <a:noFill/>
          </p:spPr>
          <p:txBody>
            <a:bodyPr wrap="none" rtlCol="0">
              <a:spAutoFit/>
            </a:bodyPr>
            <a:lstStyle/>
            <a:p>
              <a:r>
                <a:rPr lang="en-DE" sz="1600" dirty="0"/>
                <a:t>Typical phase space for seeding:</a:t>
              </a:r>
            </a:p>
            <a:p>
              <a:pPr marL="285750" indent="-285750">
                <a:buFont typeface="Arial" panose="020B0604020202020204" pitchFamily="34" charset="0"/>
                <a:buChar char="•"/>
              </a:pPr>
              <a:r>
                <a:rPr lang="en-DE" sz="1600" dirty="0"/>
                <a:t>500 pC / 1 ps / 500 A Gaussian </a:t>
              </a:r>
            </a:p>
          </p:txBody>
        </p:sp>
      </p:grpSp>
      <p:graphicFrame>
        <p:nvGraphicFramePr>
          <p:cNvPr id="461" name="Table 460">
            <a:extLst>
              <a:ext uri="{FF2B5EF4-FFF2-40B4-BE49-F238E27FC236}">
                <a16:creationId xmlns:a16="http://schemas.microsoft.com/office/drawing/2014/main" id="{80F6318A-0C37-885C-CC6D-F660E4D0C1AA}"/>
              </a:ext>
            </a:extLst>
          </p:cNvPr>
          <p:cNvGraphicFramePr>
            <a:graphicFrameLocks noGrp="1"/>
          </p:cNvGraphicFramePr>
          <p:nvPr/>
        </p:nvGraphicFramePr>
        <p:xfrm>
          <a:off x="7610557" y="3820717"/>
          <a:ext cx="4516562" cy="2776635"/>
        </p:xfrm>
        <a:graphic>
          <a:graphicData uri="http://schemas.openxmlformats.org/drawingml/2006/table">
            <a:tbl>
              <a:tblPr firstRow="1" bandRow="1">
                <a:tableStyleId>{5C22544A-7EE6-4342-B048-85BDC9FD1C3A}</a:tableStyleId>
              </a:tblPr>
              <a:tblGrid>
                <a:gridCol w="2196470">
                  <a:extLst>
                    <a:ext uri="{9D8B030D-6E8A-4147-A177-3AD203B41FA5}">
                      <a16:colId xmlns:a16="http://schemas.microsoft.com/office/drawing/2014/main" val="20000"/>
                    </a:ext>
                  </a:extLst>
                </a:gridCol>
                <a:gridCol w="2320092">
                  <a:extLst>
                    <a:ext uri="{9D8B030D-6E8A-4147-A177-3AD203B41FA5}">
                      <a16:colId xmlns:a16="http://schemas.microsoft.com/office/drawing/2014/main" val="20001"/>
                    </a:ext>
                  </a:extLst>
                </a:gridCol>
              </a:tblGrid>
              <a:tr h="301813">
                <a:tc>
                  <a:txBody>
                    <a:bodyPr/>
                    <a:lstStyle/>
                    <a:p>
                      <a:endParaRPr lang="en-US" sz="1600" dirty="0"/>
                    </a:p>
                  </a:txBody>
                  <a:tcPr/>
                </a:tc>
                <a:tc>
                  <a:txBody>
                    <a:bodyPr/>
                    <a:lstStyle/>
                    <a:p>
                      <a:pPr algn="ctr"/>
                      <a:r>
                        <a:rPr lang="en-US" sz="1400"/>
                        <a:t>Seeded FLASH1</a:t>
                      </a:r>
                    </a:p>
                  </a:txBody>
                  <a:tcPr/>
                </a:tc>
                <a:extLst>
                  <a:ext uri="{0D108BD9-81ED-4DB2-BD59-A6C34878D82A}">
                    <a16:rowId xmlns:a16="http://schemas.microsoft.com/office/drawing/2014/main" val="10000"/>
                  </a:ext>
                </a:extLst>
              </a:tr>
              <a:tr h="301813">
                <a:tc>
                  <a:txBody>
                    <a:bodyPr/>
                    <a:lstStyle/>
                    <a:p>
                      <a:r>
                        <a:rPr lang="en-US" sz="1400"/>
                        <a:t>Wavelength (nm) </a:t>
                      </a:r>
                    </a:p>
                  </a:txBody>
                  <a:tcPr/>
                </a:tc>
                <a:tc>
                  <a:txBody>
                    <a:bodyPr/>
                    <a:lstStyle/>
                    <a:p>
                      <a:pPr algn="ctr"/>
                      <a:r>
                        <a:rPr lang="en-US" sz="1400"/>
                        <a:t>4 </a:t>
                      </a:r>
                      <a:r>
                        <a:rPr lang="mr-IN" sz="1400"/>
                        <a:t>–</a:t>
                      </a:r>
                      <a:r>
                        <a:rPr lang="en-US" sz="1400"/>
                        <a:t> 60 </a:t>
                      </a:r>
                    </a:p>
                  </a:txBody>
                  <a:tcPr/>
                </a:tc>
                <a:extLst>
                  <a:ext uri="{0D108BD9-81ED-4DB2-BD59-A6C34878D82A}">
                    <a16:rowId xmlns:a16="http://schemas.microsoft.com/office/drawing/2014/main" val="10001"/>
                  </a:ext>
                </a:extLst>
              </a:tr>
              <a:tr h="301813">
                <a:tc>
                  <a:txBody>
                    <a:bodyPr/>
                    <a:lstStyle/>
                    <a:p>
                      <a:r>
                        <a:rPr lang="en-US" sz="1400"/>
                        <a:t>Photon energy</a:t>
                      </a:r>
                      <a:r>
                        <a:rPr lang="en-US" sz="1400" baseline="0"/>
                        <a:t> (eV)</a:t>
                      </a:r>
                      <a:endParaRPr lang="en-US" sz="1400"/>
                    </a:p>
                  </a:txBody>
                  <a:tcPr/>
                </a:tc>
                <a:tc>
                  <a:txBody>
                    <a:bodyPr/>
                    <a:lstStyle/>
                    <a:p>
                      <a:pPr algn="ctr"/>
                      <a:r>
                        <a:rPr lang="en-US" sz="1400"/>
                        <a:t>310 </a:t>
                      </a:r>
                      <a:r>
                        <a:rPr lang="mr-IN" sz="1400"/>
                        <a:t>–</a:t>
                      </a:r>
                      <a:r>
                        <a:rPr lang="en-US" sz="1400"/>
                        <a:t> 20.6</a:t>
                      </a:r>
                      <a:r>
                        <a:rPr lang="en-US" sz="1400" baseline="0"/>
                        <a:t> </a:t>
                      </a:r>
                      <a:endParaRPr lang="en-US" sz="1400"/>
                    </a:p>
                  </a:txBody>
                  <a:tcPr/>
                </a:tc>
                <a:extLst>
                  <a:ext uri="{0D108BD9-81ED-4DB2-BD59-A6C34878D82A}">
                    <a16:rowId xmlns:a16="http://schemas.microsoft.com/office/drawing/2014/main" val="10002"/>
                  </a:ext>
                </a:extLst>
              </a:tr>
              <a:tr h="307755">
                <a:tc>
                  <a:txBody>
                    <a:bodyPr/>
                    <a:lstStyle/>
                    <a:p>
                      <a:r>
                        <a:rPr lang="en-US" sz="1400"/>
                        <a:t>Rel. </a:t>
                      </a:r>
                      <a:r>
                        <a:rPr lang="en-US" sz="1400" err="1"/>
                        <a:t>fwhm</a:t>
                      </a:r>
                      <a:r>
                        <a:rPr lang="en-US" sz="1400"/>
                        <a:t> bandwidth (%)</a:t>
                      </a:r>
                    </a:p>
                  </a:txBody>
                  <a:tcPr/>
                </a:tc>
                <a:tc>
                  <a:txBody>
                    <a:bodyPr/>
                    <a:lstStyle/>
                    <a:p>
                      <a:pPr algn="ctr"/>
                      <a:r>
                        <a:rPr lang="en-US" sz="1400"/>
                        <a:t>0.05 – 0.4</a:t>
                      </a:r>
                    </a:p>
                  </a:txBody>
                  <a:tcPr/>
                </a:tc>
                <a:extLst>
                  <a:ext uri="{0D108BD9-81ED-4DB2-BD59-A6C34878D82A}">
                    <a16:rowId xmlns:a16="http://schemas.microsoft.com/office/drawing/2014/main" val="10003"/>
                  </a:ext>
                </a:extLst>
              </a:tr>
              <a:tr h="301813">
                <a:tc>
                  <a:txBody>
                    <a:bodyPr/>
                    <a:lstStyle/>
                    <a:p>
                      <a:r>
                        <a:rPr lang="en-US" sz="1400" dirty="0"/>
                        <a:t>Pulse energy (</a:t>
                      </a:r>
                      <a:r>
                        <a:rPr lang="en-US" sz="1400" dirty="0" err="1">
                          <a:latin typeface="Symbol" charset="2"/>
                          <a:ea typeface="Symbol" charset="2"/>
                          <a:cs typeface="Symbol" charset="2"/>
                        </a:rPr>
                        <a:t>m</a:t>
                      </a:r>
                      <a:r>
                        <a:rPr lang="en-US" sz="1400" dirty="0" err="1"/>
                        <a:t>J</a:t>
                      </a:r>
                      <a:r>
                        <a:rPr lang="en-US" sz="1400" dirty="0"/>
                        <a:t>)</a:t>
                      </a:r>
                    </a:p>
                  </a:txBody>
                  <a:tcPr/>
                </a:tc>
                <a:tc>
                  <a:txBody>
                    <a:bodyPr/>
                    <a:lstStyle/>
                    <a:p>
                      <a:pPr algn="ctr"/>
                      <a:r>
                        <a:rPr lang="en-US" sz="1400"/>
                        <a:t>&lt; 20 </a:t>
                      </a:r>
                    </a:p>
                  </a:txBody>
                  <a:tcPr/>
                </a:tc>
                <a:extLst>
                  <a:ext uri="{0D108BD9-81ED-4DB2-BD59-A6C34878D82A}">
                    <a16:rowId xmlns:a16="http://schemas.microsoft.com/office/drawing/2014/main" val="10004"/>
                  </a:ext>
                </a:extLst>
              </a:tr>
              <a:tr h="301813">
                <a:tc>
                  <a:txBody>
                    <a:bodyPr/>
                    <a:lstStyle/>
                    <a:p>
                      <a:r>
                        <a:rPr lang="en-US" sz="1400"/>
                        <a:t>Pulse energy stability (%)</a:t>
                      </a:r>
                    </a:p>
                  </a:txBody>
                  <a:tcPr/>
                </a:tc>
                <a:tc>
                  <a:txBody>
                    <a:bodyPr/>
                    <a:lstStyle/>
                    <a:p>
                      <a:pPr algn="ctr"/>
                      <a:r>
                        <a:rPr lang="en-US" sz="1400" dirty="0"/>
                        <a:t>&lt; 10</a:t>
                      </a:r>
                    </a:p>
                  </a:txBody>
                  <a:tcPr/>
                </a:tc>
                <a:extLst>
                  <a:ext uri="{0D108BD9-81ED-4DB2-BD59-A6C34878D82A}">
                    <a16:rowId xmlns:a16="http://schemas.microsoft.com/office/drawing/2014/main" val="1461361751"/>
                  </a:ext>
                </a:extLst>
              </a:tr>
              <a:tr h="301813">
                <a:tc>
                  <a:txBody>
                    <a:bodyPr/>
                    <a:lstStyle/>
                    <a:p>
                      <a:r>
                        <a:rPr lang="en-US" sz="1400"/>
                        <a:t>Pulse length (fs)</a:t>
                      </a:r>
                    </a:p>
                  </a:txBody>
                  <a:tcPr/>
                </a:tc>
                <a:tc>
                  <a:txBody>
                    <a:bodyPr/>
                    <a:lstStyle/>
                    <a:p>
                      <a:pPr algn="ctr"/>
                      <a:r>
                        <a:rPr lang="en-US" sz="1400"/>
                        <a:t>12 - 40</a:t>
                      </a:r>
                    </a:p>
                  </a:txBody>
                  <a:tcPr/>
                </a:tc>
                <a:extLst>
                  <a:ext uri="{0D108BD9-81ED-4DB2-BD59-A6C34878D82A}">
                    <a16:rowId xmlns:a16="http://schemas.microsoft.com/office/drawing/2014/main" val="10006"/>
                  </a:ext>
                </a:extLst>
              </a:tr>
              <a:tr h="301813">
                <a:tc>
                  <a:txBody>
                    <a:bodyPr/>
                    <a:lstStyle/>
                    <a:p>
                      <a:r>
                        <a:rPr lang="en-US" sz="1400"/>
                        <a:t>Pulses per second</a:t>
                      </a:r>
                    </a:p>
                  </a:txBody>
                  <a:tcPr/>
                </a:tc>
                <a:tc>
                  <a:txBody>
                    <a:bodyPr/>
                    <a:lstStyle/>
                    <a:p>
                      <a:pPr algn="ctr"/>
                      <a:r>
                        <a:rPr lang="en-US" sz="1400"/>
                        <a:t>&lt; 5000</a:t>
                      </a:r>
                    </a:p>
                  </a:txBody>
                  <a:tcPr/>
                </a:tc>
                <a:extLst>
                  <a:ext uri="{0D108BD9-81ED-4DB2-BD59-A6C34878D82A}">
                    <a16:rowId xmlns:a16="http://schemas.microsoft.com/office/drawing/2014/main" val="10007"/>
                  </a:ext>
                </a:extLst>
              </a:tr>
              <a:tr h="301813">
                <a:tc>
                  <a:txBody>
                    <a:bodyPr/>
                    <a:lstStyle/>
                    <a:p>
                      <a:r>
                        <a:rPr lang="en-US" sz="1400" dirty="0"/>
                        <a:t>Polarization</a:t>
                      </a:r>
                    </a:p>
                  </a:txBody>
                  <a:tcPr/>
                </a:tc>
                <a:tc>
                  <a:txBody>
                    <a:bodyPr/>
                    <a:lstStyle/>
                    <a:p>
                      <a:pPr algn="ctr"/>
                      <a:r>
                        <a:rPr lang="en-US" sz="1400" dirty="0"/>
                        <a:t>Variable (linear to circular)</a:t>
                      </a:r>
                    </a:p>
                  </a:txBody>
                  <a:tcPr/>
                </a:tc>
                <a:extLst>
                  <a:ext uri="{0D108BD9-81ED-4DB2-BD59-A6C34878D82A}">
                    <a16:rowId xmlns:a16="http://schemas.microsoft.com/office/drawing/2014/main" val="10008"/>
                  </a:ext>
                </a:extLst>
              </a:tr>
            </a:tbl>
          </a:graphicData>
        </a:graphic>
      </p:graphicFrame>
      <p:graphicFrame>
        <p:nvGraphicFramePr>
          <p:cNvPr id="24" name="Content Placeholder 5">
            <a:extLst>
              <a:ext uri="{FF2B5EF4-FFF2-40B4-BE49-F238E27FC236}">
                <a16:creationId xmlns:a16="http://schemas.microsoft.com/office/drawing/2014/main" id="{DB381A66-9E81-F014-9521-0A05E66EE052}"/>
              </a:ext>
            </a:extLst>
          </p:cNvPr>
          <p:cNvGraphicFramePr>
            <a:graphicFrameLocks/>
          </p:cNvGraphicFramePr>
          <p:nvPr/>
        </p:nvGraphicFramePr>
        <p:xfrm>
          <a:off x="250164" y="3820717"/>
          <a:ext cx="3704793" cy="2642381"/>
        </p:xfrm>
        <a:graphic>
          <a:graphicData uri="http://schemas.openxmlformats.org/drawingml/2006/table">
            <a:tbl>
              <a:tblPr firstRow="1" bandRow="1">
                <a:tableStyleId>{5C22544A-7EE6-4342-B048-85BDC9FD1C3A}</a:tableStyleId>
              </a:tblPr>
              <a:tblGrid>
                <a:gridCol w="1504776">
                  <a:extLst>
                    <a:ext uri="{9D8B030D-6E8A-4147-A177-3AD203B41FA5}">
                      <a16:colId xmlns:a16="http://schemas.microsoft.com/office/drawing/2014/main" val="1254667860"/>
                    </a:ext>
                  </a:extLst>
                </a:gridCol>
                <a:gridCol w="2200017">
                  <a:extLst>
                    <a:ext uri="{9D8B030D-6E8A-4147-A177-3AD203B41FA5}">
                      <a16:colId xmlns:a16="http://schemas.microsoft.com/office/drawing/2014/main" val="252424014"/>
                    </a:ext>
                  </a:extLst>
                </a:gridCol>
              </a:tblGrid>
              <a:tr h="341955">
                <a:tc>
                  <a:txBody>
                    <a:bodyPr/>
                    <a:lstStyle/>
                    <a:p>
                      <a:r>
                        <a:rPr lang="en-DE" sz="1400" dirty="0"/>
                        <a:t>Parameter</a:t>
                      </a:r>
                    </a:p>
                  </a:txBody>
                  <a:tcPr/>
                </a:tc>
                <a:tc>
                  <a:txBody>
                    <a:bodyPr/>
                    <a:lstStyle/>
                    <a:p>
                      <a:r>
                        <a:rPr lang="en-DE" sz="1400" dirty="0"/>
                        <a:t>Value</a:t>
                      </a:r>
                    </a:p>
                  </a:txBody>
                  <a:tcPr/>
                </a:tc>
                <a:extLst>
                  <a:ext uri="{0D108BD9-81ED-4DB2-BD59-A6C34878D82A}">
                    <a16:rowId xmlns:a16="http://schemas.microsoft.com/office/drawing/2014/main" val="1921484793"/>
                  </a:ext>
                </a:extLst>
              </a:tr>
              <a:tr h="341955">
                <a:tc>
                  <a:txBody>
                    <a:bodyPr/>
                    <a:lstStyle/>
                    <a:p>
                      <a:r>
                        <a:rPr lang="en-DE" sz="1400" dirty="0"/>
                        <a:t>Energy</a:t>
                      </a:r>
                    </a:p>
                  </a:txBody>
                  <a:tcPr/>
                </a:tc>
                <a:tc>
                  <a:txBody>
                    <a:bodyPr/>
                    <a:lstStyle/>
                    <a:p>
                      <a:r>
                        <a:rPr lang="en-DE" sz="1400" dirty="0"/>
                        <a:t>1.35 GeV</a:t>
                      </a:r>
                    </a:p>
                  </a:txBody>
                  <a:tcPr/>
                </a:tc>
                <a:extLst>
                  <a:ext uri="{0D108BD9-81ED-4DB2-BD59-A6C34878D82A}">
                    <a16:rowId xmlns:a16="http://schemas.microsoft.com/office/drawing/2014/main" val="2489561755"/>
                  </a:ext>
                </a:extLst>
              </a:tr>
              <a:tr h="341955">
                <a:tc>
                  <a:txBody>
                    <a:bodyPr/>
                    <a:lstStyle/>
                    <a:p>
                      <a:r>
                        <a:rPr lang="en-DE" sz="1400" dirty="0"/>
                        <a:t>Energy spread</a:t>
                      </a:r>
                    </a:p>
                  </a:txBody>
                  <a:tcPr/>
                </a:tc>
                <a:tc>
                  <a:txBody>
                    <a:bodyPr/>
                    <a:lstStyle/>
                    <a:p>
                      <a:r>
                        <a:rPr lang="en-DE" sz="1400" dirty="0"/>
                        <a:t>150 keV</a:t>
                      </a:r>
                    </a:p>
                  </a:txBody>
                  <a:tcPr/>
                </a:tc>
                <a:extLst>
                  <a:ext uri="{0D108BD9-81ED-4DB2-BD59-A6C34878D82A}">
                    <a16:rowId xmlns:a16="http://schemas.microsoft.com/office/drawing/2014/main" val="3401131770"/>
                  </a:ext>
                </a:extLst>
              </a:tr>
              <a:tr h="341955">
                <a:tc>
                  <a:txBody>
                    <a:bodyPr/>
                    <a:lstStyle/>
                    <a:p>
                      <a:r>
                        <a:rPr lang="en-DE" sz="1400" dirty="0"/>
                        <a:t>Emittance</a:t>
                      </a:r>
                    </a:p>
                  </a:txBody>
                  <a:tcPr/>
                </a:tc>
                <a:tc>
                  <a:txBody>
                    <a:bodyPr/>
                    <a:lstStyle/>
                    <a:p>
                      <a:r>
                        <a:rPr lang="en-DE" sz="1400" dirty="0"/>
                        <a:t>0.6 mm mrad</a:t>
                      </a:r>
                    </a:p>
                  </a:txBody>
                  <a:tcPr/>
                </a:tc>
                <a:extLst>
                  <a:ext uri="{0D108BD9-81ED-4DB2-BD59-A6C34878D82A}">
                    <a16:rowId xmlns:a16="http://schemas.microsoft.com/office/drawing/2014/main" val="3706577466"/>
                  </a:ext>
                </a:extLst>
              </a:tr>
              <a:tr h="341955">
                <a:tc>
                  <a:txBody>
                    <a:bodyPr/>
                    <a:lstStyle/>
                    <a:p>
                      <a:r>
                        <a:rPr lang="en-DE" sz="1400" dirty="0"/>
                        <a:t>Current</a:t>
                      </a:r>
                    </a:p>
                  </a:txBody>
                  <a:tcPr/>
                </a:tc>
                <a:tc>
                  <a:txBody>
                    <a:bodyPr/>
                    <a:lstStyle/>
                    <a:p>
                      <a:r>
                        <a:rPr lang="en-DE" sz="1400" dirty="0"/>
                        <a:t>500 A</a:t>
                      </a:r>
                    </a:p>
                  </a:txBody>
                  <a:tcPr/>
                </a:tc>
                <a:extLst>
                  <a:ext uri="{0D108BD9-81ED-4DB2-BD59-A6C34878D82A}">
                    <a16:rowId xmlns:a16="http://schemas.microsoft.com/office/drawing/2014/main" val="593358474"/>
                  </a:ext>
                </a:extLst>
              </a:tr>
              <a:tr h="341955">
                <a:tc>
                  <a:txBody>
                    <a:bodyPr/>
                    <a:lstStyle/>
                    <a:p>
                      <a:r>
                        <a:rPr lang="en-DE" sz="1400" dirty="0"/>
                        <a:t>Average beta</a:t>
                      </a:r>
                    </a:p>
                  </a:txBody>
                  <a:tcPr/>
                </a:tc>
                <a:tc>
                  <a:txBody>
                    <a:bodyPr/>
                    <a:lstStyle/>
                    <a:p>
                      <a:r>
                        <a:rPr lang="en-DE" sz="1400" dirty="0"/>
                        <a:t>10 m</a:t>
                      </a:r>
                    </a:p>
                  </a:txBody>
                  <a:tcPr/>
                </a:tc>
                <a:extLst>
                  <a:ext uri="{0D108BD9-81ED-4DB2-BD59-A6C34878D82A}">
                    <a16:rowId xmlns:a16="http://schemas.microsoft.com/office/drawing/2014/main" val="2495329265"/>
                  </a:ext>
                </a:extLst>
              </a:tr>
              <a:tr h="590651">
                <a:tc>
                  <a:txBody>
                    <a:bodyPr/>
                    <a:lstStyle/>
                    <a:p>
                      <a:r>
                        <a:rPr lang="en-DE" sz="1400" dirty="0"/>
                        <a:t>Seed </a:t>
                      </a:r>
                      <a:r>
                        <a:rPr lang="el-GR" sz="1400" dirty="0"/>
                        <a:t>λ</a:t>
                      </a:r>
                      <a:endParaRPr lang="en-DE" sz="1400" dirty="0"/>
                    </a:p>
                  </a:txBody>
                  <a:tcPr/>
                </a:tc>
                <a:tc>
                  <a:txBody>
                    <a:bodyPr/>
                    <a:lstStyle/>
                    <a:p>
                      <a:r>
                        <a:rPr lang="en-DE" sz="1400" dirty="0"/>
                        <a:t>343 nm / 297 - 317 nm</a:t>
                      </a:r>
                    </a:p>
                    <a:p>
                      <a:r>
                        <a:rPr lang="en-DE" sz="1400" dirty="0"/>
                        <a:t>300 nm*</a:t>
                      </a:r>
                    </a:p>
                  </a:txBody>
                  <a:tcPr/>
                </a:tc>
                <a:extLst>
                  <a:ext uri="{0D108BD9-81ED-4DB2-BD59-A6C34878D82A}">
                    <a16:rowId xmlns:a16="http://schemas.microsoft.com/office/drawing/2014/main" val="4127472746"/>
                  </a:ext>
                </a:extLst>
              </a:tr>
            </a:tbl>
          </a:graphicData>
        </a:graphic>
      </p:graphicFrame>
    </p:spTree>
    <p:extLst>
      <p:ext uri="{BB962C8B-B14F-4D97-AF65-F5344CB8AC3E}">
        <p14:creationId xmlns:p14="http://schemas.microsoft.com/office/powerpoint/2010/main" val="184743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 name="Picture 2">
            <a:extLst>
              <a:ext uri="{FF2B5EF4-FFF2-40B4-BE49-F238E27FC236}">
                <a16:creationId xmlns:a16="http://schemas.microsoft.com/office/drawing/2014/main" id="{C0B3C849-2653-0EFF-E7E7-6286E5189DD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730493" y="3501008"/>
            <a:ext cx="4355625" cy="3104018"/>
          </a:xfrm>
          <a:prstGeom prst="rect">
            <a:avLst/>
          </a:prstGeom>
          <a:noFill/>
          <a:extLst>
            <a:ext uri="{909E8E84-426E-40DD-AFC4-6F175D3DCCD1}">
              <a14:hiddenFill xmlns:a14="http://schemas.microsoft.com/office/drawing/2010/main">
                <a:solidFill>
                  <a:srgbClr val="FFFFFF"/>
                </a:solidFill>
              </a14:hiddenFill>
            </a:ext>
          </a:extLst>
        </p:spPr>
      </p:pic>
      <p:pic>
        <p:nvPicPr>
          <p:cNvPr id="613" name="Picture 6">
            <a:extLst>
              <a:ext uri="{FF2B5EF4-FFF2-40B4-BE49-F238E27FC236}">
                <a16:creationId xmlns:a16="http://schemas.microsoft.com/office/drawing/2014/main" id="{0E7425C6-E36C-BB03-54B0-E01D185B777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784" y="3487244"/>
            <a:ext cx="4408040" cy="3038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Seeding FLASH1</a:t>
            </a:r>
          </a:p>
        </p:txBody>
      </p:sp>
      <p:sp>
        <p:nvSpPr>
          <p:cNvPr id="5" name="Text Placeholder 4"/>
          <p:cNvSpPr>
            <a:spLocks noGrp="1"/>
          </p:cNvSpPr>
          <p:nvPr>
            <p:ph type="body" sz="quarter" idx="13"/>
          </p:nvPr>
        </p:nvSpPr>
        <p:spPr/>
        <p:txBody>
          <a:bodyPr/>
          <a:lstStyle/>
          <a:p>
            <a:r>
              <a:rPr lang="en-US" dirty="0"/>
              <a:t>The “infinite money approximation” doesn’t hold</a:t>
            </a:r>
          </a:p>
          <a:p>
            <a:endParaRPr lang="en-US" dirty="0"/>
          </a:p>
        </p:txBody>
      </p:sp>
      <p:sp>
        <p:nvSpPr>
          <p:cNvPr id="31" name="Footer Placeholder 2">
            <a:extLst>
              <a:ext uri="{FF2B5EF4-FFF2-40B4-BE49-F238E27FC236}">
                <a16:creationId xmlns:a16="http://schemas.microsoft.com/office/drawing/2014/main" id="{B9BC440C-F1E7-40DD-836D-9E881E0FC824}"/>
              </a:ext>
            </a:extLst>
          </p:cNvPr>
          <p:cNvSpPr>
            <a:spLocks noGrp="1"/>
          </p:cNvSpPr>
          <p:nvPr>
            <p:ph type="ftr" sz="quarter" idx="11"/>
          </p:nvPr>
        </p:nvSpPr>
        <p:spPr>
          <a:xfrm>
            <a:off x="827583" y="6580800"/>
            <a:ext cx="9948937" cy="186841"/>
          </a:xfrm>
        </p:spPr>
        <p:txBody>
          <a:bodyPr/>
          <a:lstStyle/>
          <a:p>
            <a:r>
              <a:rPr lang="en-US"/>
              <a:t>| FoE Topical Workshop 2025 | Eugenio Ferrari | 25.09.2025</a:t>
            </a:r>
            <a:endParaRPr lang="en-US" dirty="0"/>
          </a:p>
        </p:txBody>
      </p:sp>
      <p:pic>
        <p:nvPicPr>
          <p:cNvPr id="530" name="Picture 2">
            <a:extLst>
              <a:ext uri="{FF2B5EF4-FFF2-40B4-BE49-F238E27FC236}">
                <a16:creationId xmlns:a16="http://schemas.microsoft.com/office/drawing/2014/main" id="{6FB49731-FD39-EEC7-8565-6E850622782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8507186" y="3793040"/>
            <a:ext cx="3467100" cy="2247460"/>
          </a:xfrm>
          <a:prstGeom prst="rect">
            <a:avLst/>
          </a:prstGeom>
          <a:noFill/>
          <a:extLst>
            <a:ext uri="{909E8E84-426E-40DD-AFC4-6F175D3DCCD1}">
              <a14:hiddenFill xmlns:a14="http://schemas.microsoft.com/office/drawing/2010/main">
                <a:solidFill>
                  <a:srgbClr val="FFFFFF"/>
                </a:solidFill>
              </a14:hiddenFill>
            </a:ext>
          </a:extLst>
        </p:spPr>
      </p:pic>
      <p:grpSp>
        <p:nvGrpSpPr>
          <p:cNvPr id="487" name="Group 486">
            <a:extLst>
              <a:ext uri="{FF2B5EF4-FFF2-40B4-BE49-F238E27FC236}">
                <a16:creationId xmlns:a16="http://schemas.microsoft.com/office/drawing/2014/main" id="{78638377-2D4D-6535-C064-A553D9A749F4}"/>
              </a:ext>
            </a:extLst>
          </p:cNvPr>
          <p:cNvGrpSpPr/>
          <p:nvPr/>
        </p:nvGrpSpPr>
        <p:grpSpPr>
          <a:xfrm>
            <a:off x="9301191" y="4736233"/>
            <a:ext cx="1437952" cy="569133"/>
            <a:chOff x="9301191" y="4736233"/>
            <a:chExt cx="1437952" cy="569133"/>
          </a:xfrm>
        </p:grpSpPr>
        <p:sp>
          <p:nvSpPr>
            <p:cNvPr id="12" name="Rectangle 11">
              <a:extLst>
                <a:ext uri="{FF2B5EF4-FFF2-40B4-BE49-F238E27FC236}">
                  <a16:creationId xmlns:a16="http://schemas.microsoft.com/office/drawing/2014/main" id="{2FA96524-49EC-6546-07C4-38A78F980B87}"/>
                </a:ext>
              </a:extLst>
            </p:cNvPr>
            <p:cNvSpPr/>
            <p:nvPr/>
          </p:nvSpPr>
          <p:spPr>
            <a:xfrm>
              <a:off x="9301191" y="4736233"/>
              <a:ext cx="1374645" cy="569133"/>
            </a:xfrm>
            <a:prstGeom prst="rect">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err="1">
                <a:solidFill>
                  <a:schemeClr val="tx1"/>
                </a:solidFill>
              </a:endParaRPr>
            </a:p>
          </p:txBody>
        </p:sp>
        <p:sp>
          <p:nvSpPr>
            <p:cNvPr id="6" name="TextBox 5">
              <a:extLst>
                <a:ext uri="{FF2B5EF4-FFF2-40B4-BE49-F238E27FC236}">
                  <a16:creationId xmlns:a16="http://schemas.microsoft.com/office/drawing/2014/main" id="{7B244096-96AB-22FE-9AE5-018508E36C9E}"/>
                </a:ext>
              </a:extLst>
            </p:cNvPr>
            <p:cNvSpPr txBox="1"/>
            <p:nvPr/>
          </p:nvSpPr>
          <p:spPr>
            <a:xfrm>
              <a:off x="9537566" y="4745552"/>
              <a:ext cx="1201577" cy="553998"/>
            </a:xfrm>
            <a:prstGeom prst="rect">
              <a:avLst/>
            </a:prstGeom>
            <a:noFill/>
          </p:spPr>
          <p:txBody>
            <a:bodyPr wrap="square" lIns="0" tIns="0" rIns="0" bIns="0" rtlCol="0">
              <a:spAutoFit/>
            </a:bodyPr>
            <a:lstStyle/>
            <a:p>
              <a:r>
                <a:rPr lang="en-DE" sz="1200"/>
                <a:t>SASE saturation</a:t>
              </a:r>
            </a:p>
            <a:p>
              <a:r>
                <a:rPr lang="en-DE" sz="1200"/>
                <a:t>11x Apple III</a:t>
              </a:r>
            </a:p>
            <a:p>
              <a:r>
                <a:rPr lang="en-DE" sz="1200"/>
                <a:t>6x Apple III</a:t>
              </a:r>
            </a:p>
          </p:txBody>
        </p:sp>
        <p:cxnSp>
          <p:nvCxnSpPr>
            <p:cNvPr id="8" name="Straight Connector 7">
              <a:extLst>
                <a:ext uri="{FF2B5EF4-FFF2-40B4-BE49-F238E27FC236}">
                  <a16:creationId xmlns:a16="http://schemas.microsoft.com/office/drawing/2014/main" id="{5D499896-4BEA-4980-7D75-3EEA3A9FA12E}"/>
                </a:ext>
              </a:extLst>
            </p:cNvPr>
            <p:cNvCxnSpPr/>
            <p:nvPr/>
          </p:nvCxnSpPr>
          <p:spPr>
            <a:xfrm>
              <a:off x="9333974" y="4845239"/>
              <a:ext cx="18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4EFED8-9952-F70C-C6D2-FD86418A27F2}"/>
                </a:ext>
              </a:extLst>
            </p:cNvPr>
            <p:cNvCxnSpPr/>
            <p:nvPr/>
          </p:nvCxnSpPr>
          <p:spPr>
            <a:xfrm>
              <a:off x="9333974" y="5033552"/>
              <a:ext cx="18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869A4C-49D2-9DB5-01DD-8F3D1C7380B1}"/>
                </a:ext>
              </a:extLst>
            </p:cNvPr>
            <p:cNvCxnSpPr/>
            <p:nvPr/>
          </p:nvCxnSpPr>
          <p:spPr>
            <a:xfrm>
              <a:off x="9333974" y="5222784"/>
              <a:ext cx="1800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74" name="Group 473">
            <a:extLst>
              <a:ext uri="{FF2B5EF4-FFF2-40B4-BE49-F238E27FC236}">
                <a16:creationId xmlns:a16="http://schemas.microsoft.com/office/drawing/2014/main" id="{8D55A26D-A1F8-BE56-EFF0-502EA61937EF}"/>
              </a:ext>
            </a:extLst>
          </p:cNvPr>
          <p:cNvGrpSpPr/>
          <p:nvPr/>
        </p:nvGrpSpPr>
        <p:grpSpPr>
          <a:xfrm>
            <a:off x="2073316" y="1180483"/>
            <a:ext cx="8045369" cy="792694"/>
            <a:chOff x="417263" y="5301208"/>
            <a:chExt cx="11392507" cy="1122481"/>
          </a:xfrm>
        </p:grpSpPr>
        <p:grpSp>
          <p:nvGrpSpPr>
            <p:cNvPr id="465" name="Group 464">
              <a:extLst>
                <a:ext uri="{FF2B5EF4-FFF2-40B4-BE49-F238E27FC236}">
                  <a16:creationId xmlns:a16="http://schemas.microsoft.com/office/drawing/2014/main" id="{405A7684-AD2D-9A73-1B03-41BF58284ADA}"/>
                </a:ext>
              </a:extLst>
            </p:cNvPr>
            <p:cNvGrpSpPr/>
            <p:nvPr/>
          </p:nvGrpSpPr>
          <p:grpSpPr>
            <a:xfrm>
              <a:off x="856800" y="5454000"/>
              <a:ext cx="538015" cy="432000"/>
              <a:chOff x="856800" y="5454000"/>
              <a:chExt cx="538015" cy="432000"/>
            </a:xfrm>
          </p:grpSpPr>
          <p:cxnSp>
            <p:nvCxnSpPr>
              <p:cNvPr id="462" name="Straight Connector 461">
                <a:extLst>
                  <a:ext uri="{FF2B5EF4-FFF2-40B4-BE49-F238E27FC236}">
                    <a16:creationId xmlns:a16="http://schemas.microsoft.com/office/drawing/2014/main" id="{4D130703-B333-34E5-F041-BD98421988B7}"/>
                  </a:ext>
                </a:extLst>
              </p:cNvPr>
              <p:cNvCxnSpPr/>
              <p:nvPr/>
            </p:nvCxnSpPr>
            <p:spPr>
              <a:xfrm>
                <a:off x="856800" y="5454000"/>
                <a:ext cx="0" cy="42943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4" name="Straight Arrow Connector 463">
                <a:extLst>
                  <a:ext uri="{FF2B5EF4-FFF2-40B4-BE49-F238E27FC236}">
                    <a16:creationId xmlns:a16="http://schemas.microsoft.com/office/drawing/2014/main" id="{046BEA57-C8B7-5A58-2E07-76BB693C02C8}"/>
                  </a:ext>
                </a:extLst>
              </p:cNvPr>
              <p:cNvCxnSpPr/>
              <p:nvPr/>
            </p:nvCxnSpPr>
            <p:spPr>
              <a:xfrm>
                <a:off x="856800" y="5886000"/>
                <a:ext cx="538015"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B00FFB97-9A32-BF2B-93F8-DE206CB6FB74}"/>
                </a:ext>
              </a:extLst>
            </p:cNvPr>
            <p:cNvGrpSpPr/>
            <p:nvPr/>
          </p:nvGrpSpPr>
          <p:grpSpPr>
            <a:xfrm>
              <a:off x="2602385" y="5473336"/>
              <a:ext cx="612000" cy="432000"/>
              <a:chOff x="856799" y="5454000"/>
              <a:chExt cx="612000" cy="432000"/>
            </a:xfrm>
          </p:grpSpPr>
          <p:cxnSp>
            <p:nvCxnSpPr>
              <p:cNvPr id="468" name="Straight Connector 467">
                <a:extLst>
                  <a:ext uri="{FF2B5EF4-FFF2-40B4-BE49-F238E27FC236}">
                    <a16:creationId xmlns:a16="http://schemas.microsoft.com/office/drawing/2014/main" id="{A2237D43-063E-B2A1-4E85-22309E7B3BD7}"/>
                  </a:ext>
                </a:extLst>
              </p:cNvPr>
              <p:cNvCxnSpPr/>
              <p:nvPr/>
            </p:nvCxnSpPr>
            <p:spPr>
              <a:xfrm>
                <a:off x="856800" y="5454000"/>
                <a:ext cx="0" cy="42943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9" name="Straight Arrow Connector 468">
                <a:extLst>
                  <a:ext uri="{FF2B5EF4-FFF2-40B4-BE49-F238E27FC236}">
                    <a16:creationId xmlns:a16="http://schemas.microsoft.com/office/drawing/2014/main" id="{0DE85FF1-4E5A-7D4C-BBDA-E878FC30545B}"/>
                  </a:ext>
                </a:extLst>
              </p:cNvPr>
              <p:cNvCxnSpPr/>
              <p:nvPr/>
            </p:nvCxnSpPr>
            <p:spPr>
              <a:xfrm>
                <a:off x="856799" y="5886000"/>
                <a:ext cx="612000"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Google Shape;739;p58">
              <a:extLst>
                <a:ext uri="{FF2B5EF4-FFF2-40B4-BE49-F238E27FC236}">
                  <a16:creationId xmlns:a16="http://schemas.microsoft.com/office/drawing/2014/main" id="{68DFC67F-49D0-60DB-E1DC-E1789B65B097}"/>
                </a:ext>
              </a:extLst>
            </p:cNvPr>
            <p:cNvSpPr txBox="1"/>
            <p:nvPr/>
          </p:nvSpPr>
          <p:spPr>
            <a:xfrm>
              <a:off x="7703426" y="5301208"/>
              <a:ext cx="1761133" cy="32328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Arial"/>
                  <a:ea typeface="Arial"/>
                  <a:cs typeface="Arial"/>
                  <a:sym typeface="Arial"/>
                </a:rPr>
                <a:t>11 Radiators</a:t>
              </a:r>
              <a:endParaRPr sz="2160"/>
            </a:p>
          </p:txBody>
        </p:sp>
        <p:sp>
          <p:nvSpPr>
            <p:cNvPr id="17" name="Google Shape;741;p58">
              <a:extLst>
                <a:ext uri="{FF2B5EF4-FFF2-40B4-BE49-F238E27FC236}">
                  <a16:creationId xmlns:a16="http://schemas.microsoft.com/office/drawing/2014/main" id="{57ED8EAC-E13B-DAD1-9BA6-B4B927E770D4}"/>
                </a:ext>
              </a:extLst>
            </p:cNvPr>
            <p:cNvSpPr txBox="1"/>
            <p:nvPr/>
          </p:nvSpPr>
          <p:spPr>
            <a:xfrm>
              <a:off x="1295596" y="5348473"/>
              <a:ext cx="920405" cy="32328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Mod1</a:t>
              </a:r>
              <a:endParaRPr sz="1680" i="1" dirty="0">
                <a:latin typeface="Calibri"/>
                <a:ea typeface="Calibri"/>
                <a:cs typeface="Calibri"/>
                <a:sym typeface="Calibri"/>
              </a:endParaRPr>
            </a:p>
          </p:txBody>
        </p:sp>
        <p:grpSp>
          <p:nvGrpSpPr>
            <p:cNvPr id="18" name="Group 17">
              <a:extLst>
                <a:ext uri="{FF2B5EF4-FFF2-40B4-BE49-F238E27FC236}">
                  <a16:creationId xmlns:a16="http://schemas.microsoft.com/office/drawing/2014/main" id="{4DD891C3-F544-EEB1-E3BD-B53B7924AB8F}"/>
                </a:ext>
              </a:extLst>
            </p:cNvPr>
            <p:cNvGrpSpPr/>
            <p:nvPr/>
          </p:nvGrpSpPr>
          <p:grpSpPr>
            <a:xfrm>
              <a:off x="4997499" y="5736590"/>
              <a:ext cx="520084" cy="296334"/>
              <a:chOff x="4432916" y="2734733"/>
              <a:chExt cx="520084" cy="296334"/>
            </a:xfrm>
          </p:grpSpPr>
          <p:sp>
            <p:nvSpPr>
              <p:cNvPr id="459" name="Rectangle 458">
                <a:extLst>
                  <a:ext uri="{FF2B5EF4-FFF2-40B4-BE49-F238E27FC236}">
                    <a16:creationId xmlns:a16="http://schemas.microsoft.com/office/drawing/2014/main" id="{61E4A9CD-EE53-C9F0-D9F5-A81DDFC02A35}"/>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60" name="Oval 459">
                <a:extLst>
                  <a:ext uri="{FF2B5EF4-FFF2-40B4-BE49-F238E27FC236}">
                    <a16:creationId xmlns:a16="http://schemas.microsoft.com/office/drawing/2014/main" id="{A8E7A568-B3C3-3573-0FBC-2410CE7D3F59}"/>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9" name="Group 18">
              <a:extLst>
                <a:ext uri="{FF2B5EF4-FFF2-40B4-BE49-F238E27FC236}">
                  <a16:creationId xmlns:a16="http://schemas.microsoft.com/office/drawing/2014/main" id="{DB9A19EE-25D4-C908-E622-C81710E478DC}"/>
                </a:ext>
              </a:extLst>
            </p:cNvPr>
            <p:cNvGrpSpPr/>
            <p:nvPr/>
          </p:nvGrpSpPr>
          <p:grpSpPr>
            <a:xfrm>
              <a:off x="2216001" y="5694311"/>
              <a:ext cx="762957" cy="380893"/>
              <a:chOff x="5393267" y="2872953"/>
              <a:chExt cx="762957" cy="380893"/>
            </a:xfrm>
          </p:grpSpPr>
          <p:sp>
            <p:nvSpPr>
              <p:cNvPr id="455" name="Triangle 454">
                <a:extLst>
                  <a:ext uri="{FF2B5EF4-FFF2-40B4-BE49-F238E27FC236}">
                    <a16:creationId xmlns:a16="http://schemas.microsoft.com/office/drawing/2014/main" id="{FFC3FEC8-B838-5701-C891-CFA16A64E13F}"/>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6" name="Triangle 455">
                <a:extLst>
                  <a:ext uri="{FF2B5EF4-FFF2-40B4-BE49-F238E27FC236}">
                    <a16:creationId xmlns:a16="http://schemas.microsoft.com/office/drawing/2014/main" id="{DD89020D-86D8-1D6F-3AB2-199832A43D7F}"/>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7" name="Triangle 456">
                <a:extLst>
                  <a:ext uri="{FF2B5EF4-FFF2-40B4-BE49-F238E27FC236}">
                    <a16:creationId xmlns:a16="http://schemas.microsoft.com/office/drawing/2014/main" id="{7229FDF9-6F9B-977A-519A-084BB74B035E}"/>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8" name="Triangle 457">
                <a:extLst>
                  <a:ext uri="{FF2B5EF4-FFF2-40B4-BE49-F238E27FC236}">
                    <a16:creationId xmlns:a16="http://schemas.microsoft.com/office/drawing/2014/main" id="{09A17543-4956-8BF2-77A7-7B541394F1D9}"/>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0" name="Rectangle 19">
              <a:extLst>
                <a:ext uri="{FF2B5EF4-FFF2-40B4-BE49-F238E27FC236}">
                  <a16:creationId xmlns:a16="http://schemas.microsoft.com/office/drawing/2014/main" id="{79C40340-FBAA-1BC9-7A50-CD3477691298}"/>
                </a:ext>
              </a:extLst>
            </p:cNvPr>
            <p:cNvSpPr/>
            <p:nvPr/>
          </p:nvSpPr>
          <p:spPr>
            <a:xfrm>
              <a:off x="1445282" y="5804324"/>
              <a:ext cx="389466" cy="1608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Oval 20">
              <a:extLst>
                <a:ext uri="{FF2B5EF4-FFF2-40B4-BE49-F238E27FC236}">
                  <a16:creationId xmlns:a16="http://schemas.microsoft.com/office/drawing/2014/main" id="{89171A24-DCBD-C89C-38D6-9B157B57539D}"/>
                </a:ext>
              </a:extLst>
            </p:cNvPr>
            <p:cNvSpPr/>
            <p:nvPr/>
          </p:nvSpPr>
          <p:spPr>
            <a:xfrm>
              <a:off x="1914090" y="5736590"/>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ectangle 21">
              <a:extLst>
                <a:ext uri="{FF2B5EF4-FFF2-40B4-BE49-F238E27FC236}">
                  <a16:creationId xmlns:a16="http://schemas.microsoft.com/office/drawing/2014/main" id="{628A7D82-E23D-FCC9-F494-FD852F4C4032}"/>
                </a:ext>
              </a:extLst>
            </p:cNvPr>
            <p:cNvSpPr/>
            <p:nvPr/>
          </p:nvSpPr>
          <p:spPr>
            <a:xfrm>
              <a:off x="3265616" y="5804324"/>
              <a:ext cx="389466" cy="1608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Oval 22">
              <a:extLst>
                <a:ext uri="{FF2B5EF4-FFF2-40B4-BE49-F238E27FC236}">
                  <a16:creationId xmlns:a16="http://schemas.microsoft.com/office/drawing/2014/main" id="{C571918F-B64C-B314-C04E-F05BAADFACB1}"/>
                </a:ext>
              </a:extLst>
            </p:cNvPr>
            <p:cNvSpPr/>
            <p:nvPr/>
          </p:nvSpPr>
          <p:spPr>
            <a:xfrm>
              <a:off x="3734424" y="5736590"/>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Oval 23">
              <a:extLst>
                <a:ext uri="{FF2B5EF4-FFF2-40B4-BE49-F238E27FC236}">
                  <a16:creationId xmlns:a16="http://schemas.microsoft.com/office/drawing/2014/main" id="{577D2127-C393-2D61-6A70-E70725FBE031}"/>
                </a:ext>
              </a:extLst>
            </p:cNvPr>
            <p:cNvSpPr/>
            <p:nvPr/>
          </p:nvSpPr>
          <p:spPr>
            <a:xfrm>
              <a:off x="3071487" y="5736590"/>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Google Shape;741;p58">
              <a:extLst>
                <a:ext uri="{FF2B5EF4-FFF2-40B4-BE49-F238E27FC236}">
                  <a16:creationId xmlns:a16="http://schemas.microsoft.com/office/drawing/2014/main" id="{E0253F86-337B-2BF5-1955-B3C19E0CEE22}"/>
                </a:ext>
              </a:extLst>
            </p:cNvPr>
            <p:cNvSpPr txBox="1"/>
            <p:nvPr/>
          </p:nvSpPr>
          <p:spPr>
            <a:xfrm>
              <a:off x="3015163" y="5343409"/>
              <a:ext cx="920405" cy="32328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Calibri"/>
                  <a:ea typeface="Calibri"/>
                  <a:cs typeface="Calibri"/>
                  <a:sym typeface="Calibri"/>
                </a:rPr>
                <a:t>Mod2</a:t>
              </a:r>
              <a:endParaRPr sz="1680" i="1">
                <a:latin typeface="Calibri"/>
                <a:ea typeface="Calibri"/>
                <a:cs typeface="Calibri"/>
                <a:sym typeface="Calibri"/>
              </a:endParaRPr>
            </a:p>
          </p:txBody>
        </p:sp>
        <p:sp>
          <p:nvSpPr>
            <p:cNvPr id="26" name="Google Shape;741;p58">
              <a:extLst>
                <a:ext uri="{FF2B5EF4-FFF2-40B4-BE49-F238E27FC236}">
                  <a16:creationId xmlns:a16="http://schemas.microsoft.com/office/drawing/2014/main" id="{AD74338C-9FB1-FD9C-7328-1D12945E417D}"/>
                </a:ext>
              </a:extLst>
            </p:cNvPr>
            <p:cNvSpPr txBox="1"/>
            <p:nvPr/>
          </p:nvSpPr>
          <p:spPr>
            <a:xfrm>
              <a:off x="2160014" y="6100409"/>
              <a:ext cx="1009493" cy="32328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1</a:t>
              </a:r>
            </a:p>
          </p:txBody>
        </p:sp>
        <p:grpSp>
          <p:nvGrpSpPr>
            <p:cNvPr id="27" name="Group 26">
              <a:extLst>
                <a:ext uri="{FF2B5EF4-FFF2-40B4-BE49-F238E27FC236}">
                  <a16:creationId xmlns:a16="http://schemas.microsoft.com/office/drawing/2014/main" id="{D00B7411-FF08-2F43-AA61-429617984CD5}"/>
                </a:ext>
              </a:extLst>
            </p:cNvPr>
            <p:cNvGrpSpPr/>
            <p:nvPr/>
          </p:nvGrpSpPr>
          <p:grpSpPr>
            <a:xfrm>
              <a:off x="3971773" y="5694311"/>
              <a:ext cx="762957" cy="380893"/>
              <a:chOff x="5393267" y="2872953"/>
              <a:chExt cx="762957" cy="380893"/>
            </a:xfrm>
          </p:grpSpPr>
          <p:sp>
            <p:nvSpPr>
              <p:cNvPr id="451" name="Triangle 450">
                <a:extLst>
                  <a:ext uri="{FF2B5EF4-FFF2-40B4-BE49-F238E27FC236}">
                    <a16:creationId xmlns:a16="http://schemas.microsoft.com/office/drawing/2014/main" id="{3258F6CF-1C7F-AC51-4B31-48868AFD6F53}"/>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2" name="Triangle 451">
                <a:extLst>
                  <a:ext uri="{FF2B5EF4-FFF2-40B4-BE49-F238E27FC236}">
                    <a16:creationId xmlns:a16="http://schemas.microsoft.com/office/drawing/2014/main" id="{5CB9A6BE-F2D1-35C6-DC81-A9EDE3E1471D}"/>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3" name="Triangle 452">
                <a:extLst>
                  <a:ext uri="{FF2B5EF4-FFF2-40B4-BE49-F238E27FC236}">
                    <a16:creationId xmlns:a16="http://schemas.microsoft.com/office/drawing/2014/main" id="{54D83D5B-1B9C-886E-62BD-B140BD101BD5}"/>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4" name="Triangle 453">
                <a:extLst>
                  <a:ext uri="{FF2B5EF4-FFF2-40B4-BE49-F238E27FC236}">
                    <a16:creationId xmlns:a16="http://schemas.microsoft.com/office/drawing/2014/main" id="{501D8245-469E-0506-E615-564191E5065C}"/>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8" name="Google Shape;741;p58">
              <a:extLst>
                <a:ext uri="{FF2B5EF4-FFF2-40B4-BE49-F238E27FC236}">
                  <a16:creationId xmlns:a16="http://schemas.microsoft.com/office/drawing/2014/main" id="{BECAEE9F-BC40-33DB-FAA8-CE60B14136B8}"/>
                </a:ext>
              </a:extLst>
            </p:cNvPr>
            <p:cNvSpPr txBox="1"/>
            <p:nvPr/>
          </p:nvSpPr>
          <p:spPr>
            <a:xfrm>
              <a:off x="3915786" y="6100409"/>
              <a:ext cx="920404" cy="32328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2</a:t>
              </a:r>
            </a:p>
          </p:txBody>
        </p:sp>
        <p:sp>
          <p:nvSpPr>
            <p:cNvPr id="29" name="Oval 28">
              <a:extLst>
                <a:ext uri="{FF2B5EF4-FFF2-40B4-BE49-F238E27FC236}">
                  <a16:creationId xmlns:a16="http://schemas.microsoft.com/office/drawing/2014/main" id="{00E1EC6C-F1C9-3F0C-0C38-3079FF0FBFB1}"/>
                </a:ext>
              </a:extLst>
            </p:cNvPr>
            <p:cNvSpPr/>
            <p:nvPr/>
          </p:nvSpPr>
          <p:spPr>
            <a:xfrm>
              <a:off x="4833491" y="5736590"/>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30" name="Group 29">
              <a:extLst>
                <a:ext uri="{FF2B5EF4-FFF2-40B4-BE49-F238E27FC236}">
                  <a16:creationId xmlns:a16="http://schemas.microsoft.com/office/drawing/2014/main" id="{7ACC3691-1903-045A-69ED-E90A346BA595}"/>
                </a:ext>
              </a:extLst>
            </p:cNvPr>
            <p:cNvGrpSpPr/>
            <p:nvPr/>
          </p:nvGrpSpPr>
          <p:grpSpPr>
            <a:xfrm>
              <a:off x="5626718" y="5736590"/>
              <a:ext cx="520084" cy="296334"/>
              <a:chOff x="4432916" y="2734733"/>
              <a:chExt cx="520084" cy="296334"/>
            </a:xfrm>
          </p:grpSpPr>
          <p:sp>
            <p:nvSpPr>
              <p:cNvPr id="449" name="Rectangle 448">
                <a:extLst>
                  <a:ext uri="{FF2B5EF4-FFF2-40B4-BE49-F238E27FC236}">
                    <a16:creationId xmlns:a16="http://schemas.microsoft.com/office/drawing/2014/main" id="{DEC4859C-BCFC-D396-242D-6A632E130BEC}"/>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0" name="Oval 449">
                <a:extLst>
                  <a:ext uri="{FF2B5EF4-FFF2-40B4-BE49-F238E27FC236}">
                    <a16:creationId xmlns:a16="http://schemas.microsoft.com/office/drawing/2014/main" id="{0702745C-275C-ACE0-8B28-26508599D007}"/>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2" name="Group 31">
              <a:extLst>
                <a:ext uri="{FF2B5EF4-FFF2-40B4-BE49-F238E27FC236}">
                  <a16:creationId xmlns:a16="http://schemas.microsoft.com/office/drawing/2014/main" id="{39D6C573-1DDA-6803-2F83-638FC55497A9}"/>
                </a:ext>
              </a:extLst>
            </p:cNvPr>
            <p:cNvGrpSpPr/>
            <p:nvPr/>
          </p:nvGrpSpPr>
          <p:grpSpPr>
            <a:xfrm>
              <a:off x="6255937" y="5736590"/>
              <a:ext cx="520084" cy="296334"/>
              <a:chOff x="4432916" y="2734733"/>
              <a:chExt cx="520084" cy="296334"/>
            </a:xfrm>
          </p:grpSpPr>
          <p:sp>
            <p:nvSpPr>
              <p:cNvPr id="63" name="Rectangle 62">
                <a:extLst>
                  <a:ext uri="{FF2B5EF4-FFF2-40B4-BE49-F238E27FC236}">
                    <a16:creationId xmlns:a16="http://schemas.microsoft.com/office/drawing/2014/main" id="{2BD36793-38CD-BAF3-D68B-8F271F00114A}"/>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48" name="Oval 447">
                <a:extLst>
                  <a:ext uri="{FF2B5EF4-FFF2-40B4-BE49-F238E27FC236}">
                    <a16:creationId xmlns:a16="http://schemas.microsoft.com/office/drawing/2014/main" id="{B2EA364D-C9B2-D20B-EE88-388F679FE9BB}"/>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3" name="Group 32">
              <a:extLst>
                <a:ext uri="{FF2B5EF4-FFF2-40B4-BE49-F238E27FC236}">
                  <a16:creationId xmlns:a16="http://schemas.microsoft.com/office/drawing/2014/main" id="{7D4DB0C1-FAA6-B7BA-B066-C493FD6F2F98}"/>
                </a:ext>
              </a:extLst>
            </p:cNvPr>
            <p:cNvGrpSpPr/>
            <p:nvPr/>
          </p:nvGrpSpPr>
          <p:grpSpPr>
            <a:xfrm>
              <a:off x="6885156" y="5736590"/>
              <a:ext cx="520084" cy="296334"/>
              <a:chOff x="4432916" y="2734733"/>
              <a:chExt cx="520084" cy="296334"/>
            </a:xfrm>
          </p:grpSpPr>
          <p:sp>
            <p:nvSpPr>
              <p:cNvPr id="61" name="Rectangle 60">
                <a:extLst>
                  <a:ext uri="{FF2B5EF4-FFF2-40B4-BE49-F238E27FC236}">
                    <a16:creationId xmlns:a16="http://schemas.microsoft.com/office/drawing/2014/main" id="{FDC1012B-037E-2476-822E-4775296A7EB9}"/>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2" name="Oval 61">
                <a:extLst>
                  <a:ext uri="{FF2B5EF4-FFF2-40B4-BE49-F238E27FC236}">
                    <a16:creationId xmlns:a16="http://schemas.microsoft.com/office/drawing/2014/main" id="{993D21C7-CF9D-5D70-D37C-BF94E386C27D}"/>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4" name="Group 33">
              <a:extLst>
                <a:ext uri="{FF2B5EF4-FFF2-40B4-BE49-F238E27FC236}">
                  <a16:creationId xmlns:a16="http://schemas.microsoft.com/office/drawing/2014/main" id="{8816F767-58BF-1A47-D2B7-A87D07CEA3CA}"/>
                </a:ext>
              </a:extLst>
            </p:cNvPr>
            <p:cNvGrpSpPr/>
            <p:nvPr/>
          </p:nvGrpSpPr>
          <p:grpSpPr>
            <a:xfrm>
              <a:off x="7514375" y="5736590"/>
              <a:ext cx="520084" cy="296334"/>
              <a:chOff x="4432916" y="2734733"/>
              <a:chExt cx="520084" cy="296334"/>
            </a:xfrm>
          </p:grpSpPr>
          <p:sp>
            <p:nvSpPr>
              <p:cNvPr id="59" name="Rectangle 58">
                <a:extLst>
                  <a:ext uri="{FF2B5EF4-FFF2-40B4-BE49-F238E27FC236}">
                    <a16:creationId xmlns:a16="http://schemas.microsoft.com/office/drawing/2014/main" id="{7DE68345-924E-9FB5-651C-0328F83B5DF7}"/>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0" name="Oval 59">
                <a:extLst>
                  <a:ext uri="{FF2B5EF4-FFF2-40B4-BE49-F238E27FC236}">
                    <a16:creationId xmlns:a16="http://schemas.microsoft.com/office/drawing/2014/main" id="{EFC2211F-B353-9A58-C35F-E372AE6B77D9}"/>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5" name="Group 34">
              <a:extLst>
                <a:ext uri="{FF2B5EF4-FFF2-40B4-BE49-F238E27FC236}">
                  <a16:creationId xmlns:a16="http://schemas.microsoft.com/office/drawing/2014/main" id="{A65F99C4-AF1F-87DF-BD46-18B4FC1A35B4}"/>
                </a:ext>
              </a:extLst>
            </p:cNvPr>
            <p:cNvGrpSpPr/>
            <p:nvPr/>
          </p:nvGrpSpPr>
          <p:grpSpPr>
            <a:xfrm>
              <a:off x="8143594" y="5736590"/>
              <a:ext cx="520084" cy="296334"/>
              <a:chOff x="4432916" y="2734733"/>
              <a:chExt cx="520084" cy="296334"/>
            </a:xfrm>
          </p:grpSpPr>
          <p:sp>
            <p:nvSpPr>
              <p:cNvPr id="57" name="Rectangle 56">
                <a:extLst>
                  <a:ext uri="{FF2B5EF4-FFF2-40B4-BE49-F238E27FC236}">
                    <a16:creationId xmlns:a16="http://schemas.microsoft.com/office/drawing/2014/main" id="{44AF6D46-5DAA-EBBA-29ED-3A80FF269020}"/>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8" name="Oval 57">
                <a:extLst>
                  <a:ext uri="{FF2B5EF4-FFF2-40B4-BE49-F238E27FC236}">
                    <a16:creationId xmlns:a16="http://schemas.microsoft.com/office/drawing/2014/main" id="{FFFF6978-99DF-E3D3-9157-4FA8476B6051}"/>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6" name="Group 35">
              <a:extLst>
                <a:ext uri="{FF2B5EF4-FFF2-40B4-BE49-F238E27FC236}">
                  <a16:creationId xmlns:a16="http://schemas.microsoft.com/office/drawing/2014/main" id="{2774EF4B-394F-0F1F-EC7F-B531877C2148}"/>
                </a:ext>
              </a:extLst>
            </p:cNvPr>
            <p:cNvGrpSpPr/>
            <p:nvPr/>
          </p:nvGrpSpPr>
          <p:grpSpPr>
            <a:xfrm>
              <a:off x="8772813" y="5736590"/>
              <a:ext cx="520084" cy="296334"/>
              <a:chOff x="4432916" y="2734733"/>
              <a:chExt cx="520084" cy="296334"/>
            </a:xfrm>
          </p:grpSpPr>
          <p:sp>
            <p:nvSpPr>
              <p:cNvPr id="55" name="Rectangle 54">
                <a:extLst>
                  <a:ext uri="{FF2B5EF4-FFF2-40B4-BE49-F238E27FC236}">
                    <a16:creationId xmlns:a16="http://schemas.microsoft.com/office/drawing/2014/main" id="{8A6A1BE1-CAD0-DB6C-C4F8-A483BFC918E4}"/>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6" name="Oval 55">
                <a:extLst>
                  <a:ext uri="{FF2B5EF4-FFF2-40B4-BE49-F238E27FC236}">
                    <a16:creationId xmlns:a16="http://schemas.microsoft.com/office/drawing/2014/main" id="{CE39085B-4CEF-C485-8F5E-499BA01522D3}"/>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7" name="Group 36">
              <a:extLst>
                <a:ext uri="{FF2B5EF4-FFF2-40B4-BE49-F238E27FC236}">
                  <a16:creationId xmlns:a16="http://schemas.microsoft.com/office/drawing/2014/main" id="{4E33B1D6-5731-6AAA-6EA4-32D2EF7BDCF2}"/>
                </a:ext>
              </a:extLst>
            </p:cNvPr>
            <p:cNvGrpSpPr/>
            <p:nvPr/>
          </p:nvGrpSpPr>
          <p:grpSpPr>
            <a:xfrm>
              <a:off x="9402032" y="5736590"/>
              <a:ext cx="520084" cy="296334"/>
              <a:chOff x="4432916" y="2734733"/>
              <a:chExt cx="520084" cy="296334"/>
            </a:xfrm>
          </p:grpSpPr>
          <p:sp>
            <p:nvSpPr>
              <p:cNvPr id="53" name="Rectangle 52">
                <a:extLst>
                  <a:ext uri="{FF2B5EF4-FFF2-40B4-BE49-F238E27FC236}">
                    <a16:creationId xmlns:a16="http://schemas.microsoft.com/office/drawing/2014/main" id="{CD2E66DA-E1DC-6A03-50CD-BFAB7C8CBA1A}"/>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4" name="Oval 53">
                <a:extLst>
                  <a:ext uri="{FF2B5EF4-FFF2-40B4-BE49-F238E27FC236}">
                    <a16:creationId xmlns:a16="http://schemas.microsoft.com/office/drawing/2014/main" id="{D23AA4BA-D337-5D5D-3CFF-A3B42802417A}"/>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8" name="Group 37">
              <a:extLst>
                <a:ext uri="{FF2B5EF4-FFF2-40B4-BE49-F238E27FC236}">
                  <a16:creationId xmlns:a16="http://schemas.microsoft.com/office/drawing/2014/main" id="{F3D0B23A-6A38-B856-B706-46F7D6AC6F62}"/>
                </a:ext>
              </a:extLst>
            </p:cNvPr>
            <p:cNvGrpSpPr/>
            <p:nvPr/>
          </p:nvGrpSpPr>
          <p:grpSpPr>
            <a:xfrm>
              <a:off x="10031251" y="5736590"/>
              <a:ext cx="520084" cy="296334"/>
              <a:chOff x="4432916" y="2734733"/>
              <a:chExt cx="520084" cy="296334"/>
            </a:xfrm>
          </p:grpSpPr>
          <p:sp>
            <p:nvSpPr>
              <p:cNvPr id="51" name="Rectangle 50">
                <a:extLst>
                  <a:ext uri="{FF2B5EF4-FFF2-40B4-BE49-F238E27FC236}">
                    <a16:creationId xmlns:a16="http://schemas.microsoft.com/office/drawing/2014/main" id="{6FB63367-4E29-A9DC-DD1C-D4541AA70FC7}"/>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2" name="Oval 51">
                <a:extLst>
                  <a:ext uri="{FF2B5EF4-FFF2-40B4-BE49-F238E27FC236}">
                    <a16:creationId xmlns:a16="http://schemas.microsoft.com/office/drawing/2014/main" id="{320C7A78-09B0-02DD-030E-7F908E89723F}"/>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9" name="Group 38">
              <a:extLst>
                <a:ext uri="{FF2B5EF4-FFF2-40B4-BE49-F238E27FC236}">
                  <a16:creationId xmlns:a16="http://schemas.microsoft.com/office/drawing/2014/main" id="{80F2CAF9-B922-D79C-0382-47004858F848}"/>
                </a:ext>
              </a:extLst>
            </p:cNvPr>
            <p:cNvGrpSpPr/>
            <p:nvPr/>
          </p:nvGrpSpPr>
          <p:grpSpPr>
            <a:xfrm>
              <a:off x="10660470" y="5736590"/>
              <a:ext cx="520084" cy="296334"/>
              <a:chOff x="4432916" y="2734733"/>
              <a:chExt cx="520084" cy="296334"/>
            </a:xfrm>
          </p:grpSpPr>
          <p:sp>
            <p:nvSpPr>
              <p:cNvPr id="49" name="Rectangle 48">
                <a:extLst>
                  <a:ext uri="{FF2B5EF4-FFF2-40B4-BE49-F238E27FC236}">
                    <a16:creationId xmlns:a16="http://schemas.microsoft.com/office/drawing/2014/main" id="{AF1D3C08-5868-3AE1-F602-FBE8E641AC5C}"/>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 name="Oval 49">
                <a:extLst>
                  <a:ext uri="{FF2B5EF4-FFF2-40B4-BE49-F238E27FC236}">
                    <a16:creationId xmlns:a16="http://schemas.microsoft.com/office/drawing/2014/main" id="{28BEAFED-E00F-35B7-9396-1792EA00B609}"/>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40" name="Group 39">
              <a:extLst>
                <a:ext uri="{FF2B5EF4-FFF2-40B4-BE49-F238E27FC236}">
                  <a16:creationId xmlns:a16="http://schemas.microsoft.com/office/drawing/2014/main" id="{25204856-4D4D-8355-FD33-928EA0D30A48}"/>
                </a:ext>
              </a:extLst>
            </p:cNvPr>
            <p:cNvGrpSpPr/>
            <p:nvPr/>
          </p:nvGrpSpPr>
          <p:grpSpPr>
            <a:xfrm>
              <a:off x="11289686" y="5736590"/>
              <a:ext cx="520084" cy="296334"/>
              <a:chOff x="4432916" y="2734733"/>
              <a:chExt cx="520084" cy="296334"/>
            </a:xfrm>
          </p:grpSpPr>
          <p:sp>
            <p:nvSpPr>
              <p:cNvPr id="47" name="Rectangle 46">
                <a:extLst>
                  <a:ext uri="{FF2B5EF4-FFF2-40B4-BE49-F238E27FC236}">
                    <a16:creationId xmlns:a16="http://schemas.microsoft.com/office/drawing/2014/main" id="{E37628E2-1C7C-3793-1E94-3057A12A587F}"/>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Oval 47">
                <a:extLst>
                  <a:ext uri="{FF2B5EF4-FFF2-40B4-BE49-F238E27FC236}">
                    <a16:creationId xmlns:a16="http://schemas.microsoft.com/office/drawing/2014/main" id="{DBB4E7C3-1237-245F-4EFA-85247397C3E1}"/>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41" name="Group 40">
              <a:extLst>
                <a:ext uri="{FF2B5EF4-FFF2-40B4-BE49-F238E27FC236}">
                  <a16:creationId xmlns:a16="http://schemas.microsoft.com/office/drawing/2014/main" id="{90D3ACE5-C004-2A76-A22B-17C6C37B7603}"/>
                </a:ext>
              </a:extLst>
            </p:cNvPr>
            <p:cNvGrpSpPr/>
            <p:nvPr/>
          </p:nvGrpSpPr>
          <p:grpSpPr>
            <a:xfrm>
              <a:off x="473250" y="5649950"/>
              <a:ext cx="762957" cy="380893"/>
              <a:chOff x="5393267" y="2872953"/>
              <a:chExt cx="762957" cy="380893"/>
            </a:xfrm>
          </p:grpSpPr>
          <p:sp>
            <p:nvSpPr>
              <p:cNvPr id="43" name="Triangle 42">
                <a:extLst>
                  <a:ext uri="{FF2B5EF4-FFF2-40B4-BE49-F238E27FC236}">
                    <a16:creationId xmlns:a16="http://schemas.microsoft.com/office/drawing/2014/main" id="{13285EDD-A88E-B3E5-07FC-29DBBD18E04D}"/>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4" name="Triangle 43">
                <a:extLst>
                  <a:ext uri="{FF2B5EF4-FFF2-40B4-BE49-F238E27FC236}">
                    <a16:creationId xmlns:a16="http://schemas.microsoft.com/office/drawing/2014/main" id="{F18BDC22-E536-9DF0-FEC1-49D4B0792CE7}"/>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 name="Triangle 44">
                <a:extLst>
                  <a:ext uri="{FF2B5EF4-FFF2-40B4-BE49-F238E27FC236}">
                    <a16:creationId xmlns:a16="http://schemas.microsoft.com/office/drawing/2014/main" id="{732501ED-D12D-B93B-2108-82778438C0FF}"/>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6" name="Triangle 45">
                <a:extLst>
                  <a:ext uri="{FF2B5EF4-FFF2-40B4-BE49-F238E27FC236}">
                    <a16:creationId xmlns:a16="http://schemas.microsoft.com/office/drawing/2014/main" id="{C667C0F9-6B9E-B7FB-59FC-678CDCCFEAAC}"/>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42" name="Google Shape;741;p58">
              <a:extLst>
                <a:ext uri="{FF2B5EF4-FFF2-40B4-BE49-F238E27FC236}">
                  <a16:creationId xmlns:a16="http://schemas.microsoft.com/office/drawing/2014/main" id="{5D02EC80-C0B7-BF2A-119F-DF2B2FABE254}"/>
                </a:ext>
              </a:extLst>
            </p:cNvPr>
            <p:cNvSpPr txBox="1"/>
            <p:nvPr/>
          </p:nvSpPr>
          <p:spPr>
            <a:xfrm>
              <a:off x="417263" y="6100409"/>
              <a:ext cx="987286" cy="32328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0</a:t>
              </a:r>
              <a:endParaRPr sz="1680" i="1" dirty="0">
                <a:latin typeface="Calibri"/>
                <a:ea typeface="Calibri"/>
                <a:cs typeface="Calibri"/>
                <a:sym typeface="Calibri"/>
              </a:endParaRPr>
            </a:p>
          </p:txBody>
        </p:sp>
      </p:grpSp>
      <p:sp>
        <p:nvSpPr>
          <p:cNvPr id="584" name="Rectangle 583">
            <a:extLst>
              <a:ext uri="{FF2B5EF4-FFF2-40B4-BE49-F238E27FC236}">
                <a16:creationId xmlns:a16="http://schemas.microsoft.com/office/drawing/2014/main" id="{0785DDCE-0971-E49B-5427-D8BEF4961EE4}"/>
              </a:ext>
            </a:extLst>
          </p:cNvPr>
          <p:cNvSpPr/>
          <p:nvPr/>
        </p:nvSpPr>
        <p:spPr>
          <a:xfrm>
            <a:off x="4871864" y="3749998"/>
            <a:ext cx="2419230" cy="1263178"/>
          </a:xfrm>
          <a:prstGeom prst="rect">
            <a:avLst/>
          </a:prstGeom>
        </p:spPr>
        <p:txBody>
          <a:bodyPr vert="horz" lIns="0" tIns="0" rIns="0" bIns="0" rtlCol="0" anchor="t" anchorCtr="0">
            <a:noAutofit/>
          </a:bodyPr>
          <a:lstStyle/>
          <a:p>
            <a:pPr defTabSz="914400">
              <a:lnSpc>
                <a:spcPct val="120000"/>
              </a:lnSpc>
              <a:spcAft>
                <a:spcPts val="600"/>
              </a:spcAft>
              <a:tabLst>
                <a:tab pos="361950" algn="l"/>
              </a:tabLst>
            </a:pPr>
            <a:r>
              <a:rPr lang="en-US" sz="1600" dirty="0"/>
              <a:t>←	Output power reduced </a:t>
            </a:r>
            <a:br>
              <a:rPr lang="en-US" sz="1600" dirty="0"/>
            </a:br>
            <a:r>
              <a:rPr lang="en-US" sz="1600" dirty="0"/>
              <a:t>	by a factor of 5</a:t>
            </a:r>
          </a:p>
          <a:p>
            <a:pPr defTabSz="914400">
              <a:lnSpc>
                <a:spcPct val="120000"/>
              </a:lnSpc>
              <a:spcAft>
                <a:spcPts val="600"/>
              </a:spcAft>
              <a:tabLst>
                <a:tab pos="361950" algn="l"/>
              </a:tabLst>
            </a:pPr>
            <a:r>
              <a:rPr lang="en-US" sz="1600" dirty="0"/>
              <a:t>←	Polarization contrast </a:t>
            </a:r>
            <a:br>
              <a:rPr lang="en-US" sz="1600" dirty="0"/>
            </a:br>
            <a:r>
              <a:rPr lang="en-US" sz="1600" dirty="0"/>
              <a:t>	reduced to about 50</a:t>
            </a:r>
            <a:endParaRPr lang="en-DE" sz="1600" dirty="0"/>
          </a:p>
        </p:txBody>
      </p:sp>
      <p:pic>
        <p:nvPicPr>
          <p:cNvPr id="610" name="Picture 8">
            <a:extLst>
              <a:ext uri="{FF2B5EF4-FFF2-40B4-BE49-F238E27FC236}">
                <a16:creationId xmlns:a16="http://schemas.microsoft.com/office/drawing/2014/main" id="{AE2053A6-A19E-CF5E-D9EE-B65753CDA4C1}"/>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807214" y="3764937"/>
            <a:ext cx="3632602" cy="2280593"/>
          </a:xfrm>
          <a:prstGeom prst="rect">
            <a:avLst/>
          </a:prstGeom>
          <a:noFill/>
          <a:extLst>
            <a:ext uri="{909E8E84-426E-40DD-AFC4-6F175D3DCCD1}">
              <a14:hiddenFill xmlns:a14="http://schemas.microsoft.com/office/drawing/2010/main">
                <a:solidFill>
                  <a:srgbClr val="FFFFFF"/>
                </a:solidFill>
              </a14:hiddenFill>
            </a:ext>
          </a:extLst>
        </p:spPr>
      </p:pic>
      <p:sp>
        <p:nvSpPr>
          <p:cNvPr id="466" name="Rectangle 465">
            <a:extLst>
              <a:ext uri="{FF2B5EF4-FFF2-40B4-BE49-F238E27FC236}">
                <a16:creationId xmlns:a16="http://schemas.microsoft.com/office/drawing/2014/main" id="{B3FA4CE9-4205-395E-2183-B656B778BBDB}"/>
              </a:ext>
            </a:extLst>
          </p:cNvPr>
          <p:cNvSpPr/>
          <p:nvPr/>
        </p:nvSpPr>
        <p:spPr>
          <a:xfrm>
            <a:off x="4871864" y="5068678"/>
            <a:ext cx="2419230" cy="1263178"/>
          </a:xfrm>
          <a:prstGeom prst="rect">
            <a:avLst/>
          </a:prstGeom>
        </p:spPr>
        <p:txBody>
          <a:bodyPr vert="horz" lIns="0" tIns="0" rIns="0" bIns="0" rtlCol="0" anchor="t" anchorCtr="0">
            <a:noAutofit/>
          </a:bodyPr>
          <a:lstStyle/>
          <a:p>
            <a:pPr defTabSz="914400">
              <a:lnSpc>
                <a:spcPct val="120000"/>
              </a:lnSpc>
              <a:spcAft>
                <a:spcPts val="600"/>
              </a:spcAft>
              <a:tabLst>
                <a:tab pos="361950" algn="l"/>
              </a:tabLst>
            </a:pPr>
            <a:r>
              <a:rPr lang="en-DE" sz="1600" dirty="0"/>
              <a:t>→	SASE is no fallback</a:t>
            </a:r>
            <a:br>
              <a:rPr lang="en-DE" sz="1600" dirty="0"/>
            </a:br>
            <a:r>
              <a:rPr lang="en-DE" sz="1600" dirty="0"/>
              <a:t>	option</a:t>
            </a:r>
          </a:p>
          <a:p>
            <a:pPr defTabSz="914400">
              <a:lnSpc>
                <a:spcPct val="120000"/>
              </a:lnSpc>
              <a:spcAft>
                <a:spcPts val="600"/>
              </a:spcAft>
              <a:tabLst>
                <a:tab pos="361950" algn="l"/>
              </a:tabLst>
            </a:pPr>
            <a:r>
              <a:rPr lang="en-DE" sz="1600" dirty="0"/>
              <a:t> → 24/7 operation of seed</a:t>
            </a:r>
            <a:br>
              <a:rPr lang="en-DE" sz="1600" dirty="0"/>
            </a:br>
            <a:r>
              <a:rPr lang="en-DE" sz="1600" dirty="0"/>
              <a:t>	laser!</a:t>
            </a:r>
          </a:p>
        </p:txBody>
      </p:sp>
      <p:sp>
        <p:nvSpPr>
          <p:cNvPr id="488" name="Rectangle 487">
            <a:extLst>
              <a:ext uri="{FF2B5EF4-FFF2-40B4-BE49-F238E27FC236}">
                <a16:creationId xmlns:a16="http://schemas.microsoft.com/office/drawing/2014/main" id="{9586FD9A-0C13-F6A6-ADBC-361B9F0D07E0}"/>
              </a:ext>
            </a:extLst>
          </p:cNvPr>
          <p:cNvSpPr/>
          <p:nvPr/>
        </p:nvSpPr>
        <p:spPr>
          <a:xfrm>
            <a:off x="9333448" y="5119881"/>
            <a:ext cx="1033812" cy="16920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endParaRPr>
          </a:p>
        </p:txBody>
      </p:sp>
      <p:grpSp>
        <p:nvGrpSpPr>
          <p:cNvPr id="3" name="Group 2">
            <a:extLst>
              <a:ext uri="{FF2B5EF4-FFF2-40B4-BE49-F238E27FC236}">
                <a16:creationId xmlns:a16="http://schemas.microsoft.com/office/drawing/2014/main" id="{DE3D3539-3F55-2DAC-4057-F33A61F1D3EC}"/>
              </a:ext>
            </a:extLst>
          </p:cNvPr>
          <p:cNvGrpSpPr/>
          <p:nvPr/>
        </p:nvGrpSpPr>
        <p:grpSpPr>
          <a:xfrm>
            <a:off x="3810680" y="2052137"/>
            <a:ext cx="2946978" cy="584775"/>
            <a:chOff x="5826904" y="2052137"/>
            <a:chExt cx="2946978" cy="584775"/>
          </a:xfrm>
        </p:grpSpPr>
        <p:sp>
          <p:nvSpPr>
            <p:cNvPr id="4" name="Arc 3">
              <a:extLst>
                <a:ext uri="{FF2B5EF4-FFF2-40B4-BE49-F238E27FC236}">
                  <a16:creationId xmlns:a16="http://schemas.microsoft.com/office/drawing/2014/main" id="{298A98E4-42D0-FEB2-0AA0-5C2F4BBA6600}"/>
                </a:ext>
              </a:extLst>
            </p:cNvPr>
            <p:cNvSpPr/>
            <p:nvPr/>
          </p:nvSpPr>
          <p:spPr>
            <a:xfrm rot="10800000">
              <a:off x="5826904" y="2069046"/>
              <a:ext cx="490277" cy="565284"/>
            </a:xfrm>
            <a:prstGeom prst="arc">
              <a:avLst>
                <a:gd name="adj1" fmla="val 17568787"/>
                <a:gd name="adj2" fmla="val 4064756"/>
              </a:avLst>
            </a:prstGeom>
            <a:ln w="25400" cmpd="dbl">
              <a:solidFill>
                <a:schemeClr val="accent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9" name="TextBox 8">
              <a:extLst>
                <a:ext uri="{FF2B5EF4-FFF2-40B4-BE49-F238E27FC236}">
                  <a16:creationId xmlns:a16="http://schemas.microsoft.com/office/drawing/2014/main" id="{AA0FC77D-BB42-DB08-90BF-C931132C5883}"/>
                </a:ext>
              </a:extLst>
            </p:cNvPr>
            <p:cNvSpPr txBox="1"/>
            <p:nvPr/>
          </p:nvSpPr>
          <p:spPr>
            <a:xfrm>
              <a:off x="6094944" y="2052137"/>
              <a:ext cx="2678938" cy="584775"/>
            </a:xfrm>
            <a:prstGeom prst="rect">
              <a:avLst/>
            </a:prstGeom>
            <a:noFill/>
          </p:spPr>
          <p:txBody>
            <a:bodyPr wrap="none" rtlCol="0">
              <a:spAutoFit/>
            </a:bodyPr>
            <a:lstStyle/>
            <a:p>
              <a:r>
                <a:rPr lang="en-GB" sz="1600" dirty="0">
                  <a:solidFill>
                    <a:schemeClr val="accent1"/>
                  </a:solidFill>
                </a:rPr>
                <a:t>R</a:t>
              </a:r>
              <a:r>
                <a:rPr lang="en-DE" sz="1600" dirty="0">
                  <a:solidFill>
                    <a:schemeClr val="accent1"/>
                  </a:solidFill>
                </a:rPr>
                <a:t>educe performance</a:t>
              </a:r>
            </a:p>
            <a:p>
              <a:r>
                <a:rPr lang="en-GB" sz="1600" dirty="0">
                  <a:solidFill>
                    <a:schemeClr val="accent1"/>
                  </a:solidFill>
                </a:rPr>
                <a:t>Maintain</a:t>
              </a:r>
              <a:r>
                <a:rPr lang="en-DE" sz="1600" dirty="0">
                  <a:solidFill>
                    <a:schemeClr val="accent1"/>
                  </a:solidFill>
                </a:rPr>
                <a:t> upgrade capability</a:t>
              </a:r>
            </a:p>
          </p:txBody>
        </p:sp>
      </p:grpSp>
      <p:grpSp>
        <p:nvGrpSpPr>
          <p:cNvPr id="13" name="Group 12">
            <a:extLst>
              <a:ext uri="{FF2B5EF4-FFF2-40B4-BE49-F238E27FC236}">
                <a16:creationId xmlns:a16="http://schemas.microsoft.com/office/drawing/2014/main" id="{6E036F1A-1D48-C9EC-4758-6F00674D5D39}"/>
              </a:ext>
            </a:extLst>
          </p:cNvPr>
          <p:cNvGrpSpPr/>
          <p:nvPr/>
        </p:nvGrpSpPr>
        <p:grpSpPr>
          <a:xfrm>
            <a:off x="6528048" y="2044143"/>
            <a:ext cx="3508157" cy="592769"/>
            <a:chOff x="8544272" y="2332175"/>
            <a:chExt cx="3508157" cy="592769"/>
          </a:xfrm>
        </p:grpSpPr>
        <p:sp>
          <p:nvSpPr>
            <p:cNvPr id="473" name="Arc 472">
              <a:extLst>
                <a:ext uri="{FF2B5EF4-FFF2-40B4-BE49-F238E27FC236}">
                  <a16:creationId xmlns:a16="http://schemas.microsoft.com/office/drawing/2014/main" id="{309E96AA-D335-C257-BC19-8CFE482914FE}"/>
                </a:ext>
              </a:extLst>
            </p:cNvPr>
            <p:cNvSpPr/>
            <p:nvPr/>
          </p:nvSpPr>
          <p:spPr>
            <a:xfrm>
              <a:off x="8544272" y="2359660"/>
              <a:ext cx="490277" cy="565284"/>
            </a:xfrm>
            <a:prstGeom prst="arc">
              <a:avLst>
                <a:gd name="adj1" fmla="val 17568787"/>
                <a:gd name="adj2" fmla="val 4064756"/>
              </a:avLst>
            </a:prstGeom>
            <a:ln w="25400" cmpd="dbl">
              <a:solidFill>
                <a:schemeClr val="accent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490" name="TextBox 489">
              <a:extLst>
                <a:ext uri="{FF2B5EF4-FFF2-40B4-BE49-F238E27FC236}">
                  <a16:creationId xmlns:a16="http://schemas.microsoft.com/office/drawing/2014/main" id="{EFB43C4B-D43A-B4C6-4956-85A20D114CD2}"/>
                </a:ext>
              </a:extLst>
            </p:cNvPr>
            <p:cNvSpPr txBox="1"/>
            <p:nvPr/>
          </p:nvSpPr>
          <p:spPr>
            <a:xfrm>
              <a:off x="9097820" y="2332175"/>
              <a:ext cx="2954609" cy="584775"/>
            </a:xfrm>
            <a:prstGeom prst="rect">
              <a:avLst/>
            </a:prstGeom>
            <a:noFill/>
          </p:spPr>
          <p:txBody>
            <a:bodyPr wrap="square" rtlCol="0">
              <a:spAutoFit/>
            </a:bodyPr>
            <a:lstStyle/>
            <a:p>
              <a:r>
                <a:rPr lang="en-US" sz="1600" dirty="0">
                  <a:solidFill>
                    <a:schemeClr val="accent2"/>
                  </a:solidFill>
                </a:rPr>
                <a:t>Upgrade to full version when budget becomes available</a:t>
              </a:r>
              <a:endParaRPr lang="en-DE" sz="1600" dirty="0">
                <a:solidFill>
                  <a:schemeClr val="accent2"/>
                </a:solidFill>
              </a:endParaRPr>
            </a:p>
          </p:txBody>
        </p:sp>
      </p:grpSp>
      <p:grpSp>
        <p:nvGrpSpPr>
          <p:cNvPr id="491" name="Group 490">
            <a:extLst>
              <a:ext uri="{FF2B5EF4-FFF2-40B4-BE49-F238E27FC236}">
                <a16:creationId xmlns:a16="http://schemas.microsoft.com/office/drawing/2014/main" id="{0CEFF3F9-FDC5-2164-4A14-4D0498FA82E7}"/>
              </a:ext>
            </a:extLst>
          </p:cNvPr>
          <p:cNvGrpSpPr/>
          <p:nvPr/>
        </p:nvGrpSpPr>
        <p:grpSpPr>
          <a:xfrm>
            <a:off x="2083079" y="2636912"/>
            <a:ext cx="8045369" cy="792694"/>
            <a:chOff x="4099303" y="2692650"/>
            <a:chExt cx="8045369" cy="792694"/>
          </a:xfrm>
        </p:grpSpPr>
        <p:sp>
          <p:nvSpPr>
            <p:cNvPr id="492" name="Google Shape;739;p58">
              <a:extLst>
                <a:ext uri="{FF2B5EF4-FFF2-40B4-BE49-F238E27FC236}">
                  <a16:creationId xmlns:a16="http://schemas.microsoft.com/office/drawing/2014/main" id="{067572FC-CE32-6CF6-8B6F-D4212FF60F7B}"/>
                </a:ext>
              </a:extLst>
            </p:cNvPr>
            <p:cNvSpPr txBox="1"/>
            <p:nvPr/>
          </p:nvSpPr>
          <p:spPr>
            <a:xfrm>
              <a:off x="6672064" y="2696644"/>
              <a:ext cx="2345053" cy="22830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Arial"/>
                  <a:ea typeface="Arial"/>
                  <a:cs typeface="Arial"/>
                  <a:sym typeface="Arial"/>
                </a:rPr>
                <a:t>3 Planar Radiators</a:t>
              </a:r>
              <a:endParaRPr sz="2160"/>
            </a:p>
          </p:txBody>
        </p:sp>
        <p:grpSp>
          <p:nvGrpSpPr>
            <p:cNvPr id="493" name="Group 492">
              <a:extLst>
                <a:ext uri="{FF2B5EF4-FFF2-40B4-BE49-F238E27FC236}">
                  <a16:creationId xmlns:a16="http://schemas.microsoft.com/office/drawing/2014/main" id="{CC548E1C-2FCB-E86A-6083-205FF47F39A4}"/>
                </a:ext>
              </a:extLst>
            </p:cNvPr>
            <p:cNvGrpSpPr/>
            <p:nvPr/>
          </p:nvGrpSpPr>
          <p:grpSpPr>
            <a:xfrm>
              <a:off x="4409703" y="2800551"/>
              <a:ext cx="379945" cy="305078"/>
              <a:chOff x="856800" y="5454000"/>
              <a:chExt cx="538015" cy="432000"/>
            </a:xfrm>
          </p:grpSpPr>
          <p:cxnSp>
            <p:nvCxnSpPr>
              <p:cNvPr id="603" name="Straight Connector 602">
                <a:extLst>
                  <a:ext uri="{FF2B5EF4-FFF2-40B4-BE49-F238E27FC236}">
                    <a16:creationId xmlns:a16="http://schemas.microsoft.com/office/drawing/2014/main" id="{2E7F14D8-C22B-8090-4280-296A5250865B}"/>
                  </a:ext>
                </a:extLst>
              </p:cNvPr>
              <p:cNvCxnSpPr/>
              <p:nvPr/>
            </p:nvCxnSpPr>
            <p:spPr>
              <a:xfrm>
                <a:off x="856800" y="5454000"/>
                <a:ext cx="0" cy="42943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A1A44A0-97CB-AEA0-BE91-45A9CCFD6D08}"/>
                  </a:ext>
                </a:extLst>
              </p:cNvPr>
              <p:cNvCxnSpPr/>
              <p:nvPr/>
            </p:nvCxnSpPr>
            <p:spPr>
              <a:xfrm>
                <a:off x="856800" y="5886000"/>
                <a:ext cx="538015"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4" name="Group 493">
              <a:extLst>
                <a:ext uri="{FF2B5EF4-FFF2-40B4-BE49-F238E27FC236}">
                  <a16:creationId xmlns:a16="http://schemas.microsoft.com/office/drawing/2014/main" id="{8F7EAD55-5901-53EF-D7B1-A509FFFADC2F}"/>
                </a:ext>
              </a:extLst>
            </p:cNvPr>
            <p:cNvGrpSpPr/>
            <p:nvPr/>
          </p:nvGrpSpPr>
          <p:grpSpPr>
            <a:xfrm>
              <a:off x="5642432" y="2814206"/>
              <a:ext cx="432193" cy="305078"/>
              <a:chOff x="856799" y="5454000"/>
              <a:chExt cx="612000" cy="432000"/>
            </a:xfrm>
          </p:grpSpPr>
          <p:cxnSp>
            <p:nvCxnSpPr>
              <p:cNvPr id="601" name="Straight Connector 600">
                <a:extLst>
                  <a:ext uri="{FF2B5EF4-FFF2-40B4-BE49-F238E27FC236}">
                    <a16:creationId xmlns:a16="http://schemas.microsoft.com/office/drawing/2014/main" id="{096C4E2F-35CE-2F74-7737-B73233F0D036}"/>
                  </a:ext>
                </a:extLst>
              </p:cNvPr>
              <p:cNvCxnSpPr/>
              <p:nvPr/>
            </p:nvCxnSpPr>
            <p:spPr>
              <a:xfrm>
                <a:off x="856800" y="5454000"/>
                <a:ext cx="0" cy="42943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A6E897CF-09EA-ADE6-BC51-C9E6A5144497}"/>
                  </a:ext>
                </a:extLst>
              </p:cNvPr>
              <p:cNvCxnSpPr/>
              <p:nvPr/>
            </p:nvCxnSpPr>
            <p:spPr>
              <a:xfrm>
                <a:off x="856799" y="5886000"/>
                <a:ext cx="61200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495" name="Google Shape;739;p58">
              <a:extLst>
                <a:ext uri="{FF2B5EF4-FFF2-40B4-BE49-F238E27FC236}">
                  <a16:creationId xmlns:a16="http://schemas.microsoft.com/office/drawing/2014/main" id="{0ADEEA11-F367-333D-A17A-F37592892DD9}"/>
                </a:ext>
              </a:extLst>
            </p:cNvPr>
            <p:cNvSpPr txBox="1"/>
            <p:nvPr/>
          </p:nvSpPr>
          <p:spPr>
            <a:xfrm>
              <a:off x="9231703" y="2692650"/>
              <a:ext cx="2345053" cy="22830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Arial"/>
                  <a:ea typeface="Arial"/>
                  <a:cs typeface="Arial"/>
                  <a:sym typeface="Arial"/>
                </a:rPr>
                <a:t>6 Apple III Radiators</a:t>
              </a:r>
              <a:endParaRPr sz="2160"/>
            </a:p>
          </p:txBody>
        </p:sp>
        <p:sp>
          <p:nvSpPr>
            <p:cNvPr id="496" name="Google Shape;741;p58">
              <a:extLst>
                <a:ext uri="{FF2B5EF4-FFF2-40B4-BE49-F238E27FC236}">
                  <a16:creationId xmlns:a16="http://schemas.microsoft.com/office/drawing/2014/main" id="{034B8272-EECA-564A-7E4D-330C4B5E8BBE}"/>
                </a:ext>
              </a:extLst>
            </p:cNvPr>
            <p:cNvSpPr txBox="1"/>
            <p:nvPr/>
          </p:nvSpPr>
          <p:spPr>
            <a:xfrm>
              <a:off x="4719580" y="2726028"/>
              <a:ext cx="649988" cy="22830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Calibri"/>
                  <a:ea typeface="Calibri"/>
                  <a:cs typeface="Calibri"/>
                  <a:sym typeface="Calibri"/>
                </a:rPr>
                <a:t>Mod1</a:t>
              </a:r>
              <a:endParaRPr sz="1680" i="1">
                <a:latin typeface="Calibri"/>
                <a:ea typeface="Calibri"/>
                <a:cs typeface="Calibri"/>
                <a:sym typeface="Calibri"/>
              </a:endParaRPr>
            </a:p>
          </p:txBody>
        </p:sp>
        <p:grpSp>
          <p:nvGrpSpPr>
            <p:cNvPr id="497" name="Group 496">
              <a:extLst>
                <a:ext uri="{FF2B5EF4-FFF2-40B4-BE49-F238E27FC236}">
                  <a16:creationId xmlns:a16="http://schemas.microsoft.com/office/drawing/2014/main" id="{AEAB09AD-A129-08E8-AC75-BD066F815B39}"/>
                </a:ext>
              </a:extLst>
            </p:cNvPr>
            <p:cNvGrpSpPr/>
            <p:nvPr/>
          </p:nvGrpSpPr>
          <p:grpSpPr>
            <a:xfrm>
              <a:off x="7333858" y="3000116"/>
              <a:ext cx="367282" cy="209270"/>
              <a:chOff x="4432916" y="2734733"/>
              <a:chExt cx="520084" cy="296334"/>
            </a:xfrm>
          </p:grpSpPr>
          <p:sp>
            <p:nvSpPr>
              <p:cNvPr id="599" name="Rectangle 598">
                <a:extLst>
                  <a:ext uri="{FF2B5EF4-FFF2-40B4-BE49-F238E27FC236}">
                    <a16:creationId xmlns:a16="http://schemas.microsoft.com/office/drawing/2014/main" id="{B5276CE4-9ACE-D3C6-1E18-FF21BA9EB83C}"/>
                  </a:ext>
                </a:extLst>
              </p:cNvPr>
              <p:cNvSpPr/>
              <p:nvPr/>
            </p:nvSpPr>
            <p:spPr>
              <a:xfrm>
                <a:off x="4432916" y="2802467"/>
                <a:ext cx="389466" cy="160867"/>
              </a:xfrm>
              <a:prstGeom prst="rect">
                <a:avLst/>
              </a:prstGeom>
              <a:pattFill prst="nar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00" name="Oval 599">
                <a:extLst>
                  <a:ext uri="{FF2B5EF4-FFF2-40B4-BE49-F238E27FC236}">
                    <a16:creationId xmlns:a16="http://schemas.microsoft.com/office/drawing/2014/main" id="{E3E0B05D-6259-1817-1061-DEFE3F0FA8D1}"/>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498" name="Group 497">
              <a:extLst>
                <a:ext uri="{FF2B5EF4-FFF2-40B4-BE49-F238E27FC236}">
                  <a16:creationId xmlns:a16="http://schemas.microsoft.com/office/drawing/2014/main" id="{12A0FBB1-44E5-87A5-2575-8C9E8E1F0E28}"/>
                </a:ext>
              </a:extLst>
            </p:cNvPr>
            <p:cNvGrpSpPr/>
            <p:nvPr/>
          </p:nvGrpSpPr>
          <p:grpSpPr>
            <a:xfrm>
              <a:off x="5369569" y="2970259"/>
              <a:ext cx="538799" cy="268986"/>
              <a:chOff x="5393267" y="2872953"/>
              <a:chExt cx="762957" cy="380893"/>
            </a:xfrm>
          </p:grpSpPr>
          <p:sp>
            <p:nvSpPr>
              <p:cNvPr id="595" name="Triangle 594">
                <a:extLst>
                  <a:ext uri="{FF2B5EF4-FFF2-40B4-BE49-F238E27FC236}">
                    <a16:creationId xmlns:a16="http://schemas.microsoft.com/office/drawing/2014/main" id="{AA1E2354-E207-6B40-BED0-32E20F2EBD8B}"/>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6" name="Triangle 595">
                <a:extLst>
                  <a:ext uri="{FF2B5EF4-FFF2-40B4-BE49-F238E27FC236}">
                    <a16:creationId xmlns:a16="http://schemas.microsoft.com/office/drawing/2014/main" id="{E416B8F2-03CB-8B73-D683-B78424573910}"/>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7" name="Triangle 596">
                <a:extLst>
                  <a:ext uri="{FF2B5EF4-FFF2-40B4-BE49-F238E27FC236}">
                    <a16:creationId xmlns:a16="http://schemas.microsoft.com/office/drawing/2014/main" id="{EC0CFE06-A411-A42D-561F-C0BC3768E2B6}"/>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8" name="Triangle 597">
                <a:extLst>
                  <a:ext uri="{FF2B5EF4-FFF2-40B4-BE49-F238E27FC236}">
                    <a16:creationId xmlns:a16="http://schemas.microsoft.com/office/drawing/2014/main" id="{FE9650B2-92D3-8128-B4EE-D59489BD3B9A}"/>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499" name="Rectangle 498">
              <a:extLst>
                <a:ext uri="{FF2B5EF4-FFF2-40B4-BE49-F238E27FC236}">
                  <a16:creationId xmlns:a16="http://schemas.microsoft.com/office/drawing/2014/main" id="{2CF3FDE3-C1BC-B7BC-DF1D-6525B5DFA545}"/>
                </a:ext>
              </a:extLst>
            </p:cNvPr>
            <p:cNvSpPr/>
            <p:nvPr/>
          </p:nvSpPr>
          <p:spPr>
            <a:xfrm>
              <a:off x="4825288" y="3047950"/>
              <a:ext cx="275040" cy="1136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0" name="Oval 499">
              <a:extLst>
                <a:ext uri="{FF2B5EF4-FFF2-40B4-BE49-F238E27FC236}">
                  <a16:creationId xmlns:a16="http://schemas.microsoft.com/office/drawing/2014/main" id="{E9781B1B-9140-C5F9-EAA1-20789884A76D}"/>
                </a:ext>
              </a:extLst>
            </p:cNvPr>
            <p:cNvSpPr/>
            <p:nvPr/>
          </p:nvSpPr>
          <p:spPr>
            <a:xfrm>
              <a:off x="5156360"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1" name="Rectangle 500">
              <a:extLst>
                <a:ext uri="{FF2B5EF4-FFF2-40B4-BE49-F238E27FC236}">
                  <a16:creationId xmlns:a16="http://schemas.microsoft.com/office/drawing/2014/main" id="{2B3E7CC2-5571-BAFF-F7BE-B9E507A92A9C}"/>
                </a:ext>
              </a:extLst>
            </p:cNvPr>
            <p:cNvSpPr/>
            <p:nvPr/>
          </p:nvSpPr>
          <p:spPr>
            <a:xfrm>
              <a:off x="6110805" y="3047950"/>
              <a:ext cx="275040" cy="1136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2" name="Oval 501">
              <a:extLst>
                <a:ext uri="{FF2B5EF4-FFF2-40B4-BE49-F238E27FC236}">
                  <a16:creationId xmlns:a16="http://schemas.microsoft.com/office/drawing/2014/main" id="{B98A4EA2-4287-CA58-3D63-67B621722EE6}"/>
                </a:ext>
              </a:extLst>
            </p:cNvPr>
            <p:cNvSpPr/>
            <p:nvPr/>
          </p:nvSpPr>
          <p:spPr>
            <a:xfrm>
              <a:off x="6441876"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3" name="Oval 502">
              <a:extLst>
                <a:ext uri="{FF2B5EF4-FFF2-40B4-BE49-F238E27FC236}">
                  <a16:creationId xmlns:a16="http://schemas.microsoft.com/office/drawing/2014/main" id="{A536BDFE-7BF5-FCD1-1A71-F4C0B46A30C5}"/>
                </a:ext>
              </a:extLst>
            </p:cNvPr>
            <p:cNvSpPr/>
            <p:nvPr/>
          </p:nvSpPr>
          <p:spPr>
            <a:xfrm>
              <a:off x="5973711"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4" name="Google Shape;741;p58">
              <a:extLst>
                <a:ext uri="{FF2B5EF4-FFF2-40B4-BE49-F238E27FC236}">
                  <a16:creationId xmlns:a16="http://schemas.microsoft.com/office/drawing/2014/main" id="{78CD90D2-B57B-D838-28C5-BB0A207FA95B}"/>
                </a:ext>
              </a:extLst>
            </p:cNvPr>
            <p:cNvSpPr txBox="1"/>
            <p:nvPr/>
          </p:nvSpPr>
          <p:spPr>
            <a:xfrm>
              <a:off x="5933936" y="2722452"/>
              <a:ext cx="649988" cy="228300"/>
            </a:xfrm>
            <a:prstGeom prst="rect">
              <a:avLst/>
            </a:prstGeom>
            <a:noFill/>
            <a:ln>
              <a:noFill/>
            </a:ln>
          </p:spPr>
          <p:txBody>
            <a:bodyPr spcFirstLastPara="1" wrap="square" lIns="0" tIns="0" rIns="0" bIns="0" anchor="t" anchorCtr="0">
              <a:noAutofit/>
            </a:bodyPr>
            <a:lstStyle/>
            <a:p>
              <a:pPr algn="ctr">
                <a:lnSpc>
                  <a:spcPct val="110000"/>
                </a:lnSpc>
              </a:pPr>
              <a:r>
                <a:rPr lang="en-US" sz="1680" i="1">
                  <a:latin typeface="Calibri"/>
                  <a:ea typeface="Calibri"/>
                  <a:cs typeface="Calibri"/>
                  <a:sym typeface="Calibri"/>
                </a:rPr>
                <a:t>Mod2</a:t>
              </a:r>
              <a:endParaRPr sz="1680" i="1">
                <a:latin typeface="Calibri"/>
                <a:ea typeface="Calibri"/>
                <a:cs typeface="Calibri"/>
                <a:sym typeface="Calibri"/>
              </a:endParaRPr>
            </a:p>
          </p:txBody>
        </p:sp>
        <p:sp>
          <p:nvSpPr>
            <p:cNvPr id="505" name="Google Shape;741;p58">
              <a:extLst>
                <a:ext uri="{FF2B5EF4-FFF2-40B4-BE49-F238E27FC236}">
                  <a16:creationId xmlns:a16="http://schemas.microsoft.com/office/drawing/2014/main" id="{7B634005-6E82-9913-F9A1-685F2D0BF294}"/>
                </a:ext>
              </a:extLst>
            </p:cNvPr>
            <p:cNvSpPr txBox="1"/>
            <p:nvPr/>
          </p:nvSpPr>
          <p:spPr>
            <a:xfrm>
              <a:off x="5330031" y="3257044"/>
              <a:ext cx="712902" cy="22830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1</a:t>
              </a:r>
            </a:p>
          </p:txBody>
        </p:sp>
        <p:grpSp>
          <p:nvGrpSpPr>
            <p:cNvPr id="507" name="Group 506">
              <a:extLst>
                <a:ext uri="{FF2B5EF4-FFF2-40B4-BE49-F238E27FC236}">
                  <a16:creationId xmlns:a16="http://schemas.microsoft.com/office/drawing/2014/main" id="{663A9474-8B77-9A49-CAFE-C5DA83CE77A0}"/>
                </a:ext>
              </a:extLst>
            </p:cNvPr>
            <p:cNvGrpSpPr/>
            <p:nvPr/>
          </p:nvGrpSpPr>
          <p:grpSpPr>
            <a:xfrm>
              <a:off x="6609492" y="2970259"/>
              <a:ext cx="538799" cy="268986"/>
              <a:chOff x="5393267" y="2872953"/>
              <a:chExt cx="762957" cy="380893"/>
            </a:xfrm>
          </p:grpSpPr>
          <p:sp>
            <p:nvSpPr>
              <p:cNvPr id="591" name="Triangle 590">
                <a:extLst>
                  <a:ext uri="{FF2B5EF4-FFF2-40B4-BE49-F238E27FC236}">
                    <a16:creationId xmlns:a16="http://schemas.microsoft.com/office/drawing/2014/main" id="{85879F45-F015-DDB1-6C1F-8F8751AF9820}"/>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2" name="Triangle 591">
                <a:extLst>
                  <a:ext uri="{FF2B5EF4-FFF2-40B4-BE49-F238E27FC236}">
                    <a16:creationId xmlns:a16="http://schemas.microsoft.com/office/drawing/2014/main" id="{9CA7EA3C-E8FA-7B6C-4AAA-130FC4975454}"/>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3" name="Triangle 592">
                <a:extLst>
                  <a:ext uri="{FF2B5EF4-FFF2-40B4-BE49-F238E27FC236}">
                    <a16:creationId xmlns:a16="http://schemas.microsoft.com/office/drawing/2014/main" id="{2064F4B2-6CF4-307C-6175-56BCE8CAA986}"/>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4" name="Triangle 593">
                <a:extLst>
                  <a:ext uri="{FF2B5EF4-FFF2-40B4-BE49-F238E27FC236}">
                    <a16:creationId xmlns:a16="http://schemas.microsoft.com/office/drawing/2014/main" id="{3D56BAB8-829B-21D3-4881-8AFF7E5A7DC0}"/>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528" name="Google Shape;741;p58">
              <a:extLst>
                <a:ext uri="{FF2B5EF4-FFF2-40B4-BE49-F238E27FC236}">
                  <a16:creationId xmlns:a16="http://schemas.microsoft.com/office/drawing/2014/main" id="{7522B16B-E136-4C87-1CA2-659331D741E5}"/>
                </a:ext>
              </a:extLst>
            </p:cNvPr>
            <p:cNvSpPr txBox="1"/>
            <p:nvPr/>
          </p:nvSpPr>
          <p:spPr>
            <a:xfrm>
              <a:off x="6569954" y="3257044"/>
              <a:ext cx="649988" cy="22830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2</a:t>
              </a:r>
            </a:p>
          </p:txBody>
        </p:sp>
        <p:sp>
          <p:nvSpPr>
            <p:cNvPr id="533" name="Oval 532">
              <a:extLst>
                <a:ext uri="{FF2B5EF4-FFF2-40B4-BE49-F238E27FC236}">
                  <a16:creationId xmlns:a16="http://schemas.microsoft.com/office/drawing/2014/main" id="{8F0D19A7-CDC9-C8AF-E35A-061109E2019D}"/>
                </a:ext>
              </a:extLst>
            </p:cNvPr>
            <p:cNvSpPr/>
            <p:nvPr/>
          </p:nvSpPr>
          <p:spPr>
            <a:xfrm>
              <a:off x="7218036"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534" name="Group 533">
              <a:extLst>
                <a:ext uri="{FF2B5EF4-FFF2-40B4-BE49-F238E27FC236}">
                  <a16:creationId xmlns:a16="http://schemas.microsoft.com/office/drawing/2014/main" id="{68D2A910-AEE8-BF75-EB63-EB4E84C18679}"/>
                </a:ext>
              </a:extLst>
            </p:cNvPr>
            <p:cNvGrpSpPr/>
            <p:nvPr/>
          </p:nvGrpSpPr>
          <p:grpSpPr>
            <a:xfrm>
              <a:off x="7778211" y="3000116"/>
              <a:ext cx="367282" cy="209270"/>
              <a:chOff x="4432916" y="2734733"/>
              <a:chExt cx="520084" cy="296334"/>
            </a:xfrm>
          </p:grpSpPr>
          <p:sp>
            <p:nvSpPr>
              <p:cNvPr id="589" name="Rectangle 588">
                <a:extLst>
                  <a:ext uri="{FF2B5EF4-FFF2-40B4-BE49-F238E27FC236}">
                    <a16:creationId xmlns:a16="http://schemas.microsoft.com/office/drawing/2014/main" id="{2BF7E6D5-F215-9DD6-36ED-7F5793DBDB4A}"/>
                  </a:ext>
                </a:extLst>
              </p:cNvPr>
              <p:cNvSpPr/>
              <p:nvPr/>
            </p:nvSpPr>
            <p:spPr>
              <a:xfrm>
                <a:off x="4432916" y="2802467"/>
                <a:ext cx="389466" cy="160867"/>
              </a:xfrm>
              <a:prstGeom prst="rect">
                <a:avLst/>
              </a:prstGeom>
              <a:pattFill prst="nar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0" name="Oval 589">
                <a:extLst>
                  <a:ext uri="{FF2B5EF4-FFF2-40B4-BE49-F238E27FC236}">
                    <a16:creationId xmlns:a16="http://schemas.microsoft.com/office/drawing/2014/main" id="{CCB5219C-2853-CADC-5F94-A1AB9ADAAD72}"/>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535" name="Group 534">
              <a:extLst>
                <a:ext uri="{FF2B5EF4-FFF2-40B4-BE49-F238E27FC236}">
                  <a16:creationId xmlns:a16="http://schemas.microsoft.com/office/drawing/2014/main" id="{E7BF7563-F589-A561-D12F-AEE05B5682CF}"/>
                </a:ext>
              </a:extLst>
            </p:cNvPr>
            <p:cNvGrpSpPr/>
            <p:nvPr/>
          </p:nvGrpSpPr>
          <p:grpSpPr>
            <a:xfrm>
              <a:off x="8222565" y="3000116"/>
              <a:ext cx="367282" cy="209270"/>
              <a:chOff x="4432916" y="2734733"/>
              <a:chExt cx="520084" cy="296334"/>
            </a:xfrm>
          </p:grpSpPr>
          <p:sp>
            <p:nvSpPr>
              <p:cNvPr id="587" name="Rectangle 586">
                <a:extLst>
                  <a:ext uri="{FF2B5EF4-FFF2-40B4-BE49-F238E27FC236}">
                    <a16:creationId xmlns:a16="http://schemas.microsoft.com/office/drawing/2014/main" id="{82321A25-60D7-A798-4782-97AB27ED2B4A}"/>
                  </a:ext>
                </a:extLst>
              </p:cNvPr>
              <p:cNvSpPr/>
              <p:nvPr/>
            </p:nvSpPr>
            <p:spPr>
              <a:xfrm>
                <a:off x="4432916" y="2802467"/>
                <a:ext cx="389466" cy="160867"/>
              </a:xfrm>
              <a:prstGeom prst="rect">
                <a:avLst/>
              </a:prstGeom>
              <a:pattFill prst="nar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88" name="Oval 587">
                <a:extLst>
                  <a:ext uri="{FF2B5EF4-FFF2-40B4-BE49-F238E27FC236}">
                    <a16:creationId xmlns:a16="http://schemas.microsoft.com/office/drawing/2014/main" id="{8DE6CE05-BD64-B282-FB30-254249A859A1}"/>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536" name="Oval 535">
              <a:extLst>
                <a:ext uri="{FF2B5EF4-FFF2-40B4-BE49-F238E27FC236}">
                  <a16:creationId xmlns:a16="http://schemas.microsoft.com/office/drawing/2014/main" id="{1F92C1C4-4737-CBB7-2AF7-E9E7A9C3C9F8}"/>
                </a:ext>
              </a:extLst>
            </p:cNvPr>
            <p:cNvSpPr/>
            <p:nvPr/>
          </p:nvSpPr>
          <p:spPr>
            <a:xfrm>
              <a:off x="8998325"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538" name="Group 537">
              <a:extLst>
                <a:ext uri="{FF2B5EF4-FFF2-40B4-BE49-F238E27FC236}">
                  <a16:creationId xmlns:a16="http://schemas.microsoft.com/office/drawing/2014/main" id="{5E245D81-AD7F-C3E7-03BC-FA10D6AA2581}"/>
                </a:ext>
              </a:extLst>
            </p:cNvPr>
            <p:cNvGrpSpPr/>
            <p:nvPr/>
          </p:nvGrpSpPr>
          <p:grpSpPr>
            <a:xfrm>
              <a:off x="9111271" y="3000116"/>
              <a:ext cx="367282" cy="209270"/>
              <a:chOff x="4432916" y="2734733"/>
              <a:chExt cx="520084" cy="296334"/>
            </a:xfrm>
          </p:grpSpPr>
          <p:sp>
            <p:nvSpPr>
              <p:cNvPr id="582" name="Rectangle 581">
                <a:extLst>
                  <a:ext uri="{FF2B5EF4-FFF2-40B4-BE49-F238E27FC236}">
                    <a16:creationId xmlns:a16="http://schemas.microsoft.com/office/drawing/2014/main" id="{3989EE67-4CA3-1C4F-066B-180BB4B92B4F}"/>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86" name="Oval 585">
                <a:extLst>
                  <a:ext uri="{FF2B5EF4-FFF2-40B4-BE49-F238E27FC236}">
                    <a16:creationId xmlns:a16="http://schemas.microsoft.com/office/drawing/2014/main" id="{B8A7624F-7B3C-0DFC-6181-029283ED1515}"/>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539" name="Oval 538">
              <a:extLst>
                <a:ext uri="{FF2B5EF4-FFF2-40B4-BE49-F238E27FC236}">
                  <a16:creationId xmlns:a16="http://schemas.microsoft.com/office/drawing/2014/main" id="{3F4CDF20-207D-2F76-B15A-3C424EDEA2D4}"/>
                </a:ext>
              </a:extLst>
            </p:cNvPr>
            <p:cNvSpPr/>
            <p:nvPr/>
          </p:nvSpPr>
          <p:spPr>
            <a:xfrm>
              <a:off x="9887032" y="3000116"/>
              <a:ext cx="35875" cy="2092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540" name="Group 539">
              <a:extLst>
                <a:ext uri="{FF2B5EF4-FFF2-40B4-BE49-F238E27FC236}">
                  <a16:creationId xmlns:a16="http://schemas.microsoft.com/office/drawing/2014/main" id="{4C9A924B-D893-7311-8FC0-C8AE4E662EEA}"/>
                </a:ext>
              </a:extLst>
            </p:cNvPr>
            <p:cNvGrpSpPr/>
            <p:nvPr/>
          </p:nvGrpSpPr>
          <p:grpSpPr>
            <a:xfrm>
              <a:off x="9999978" y="3000116"/>
              <a:ext cx="367282" cy="209270"/>
              <a:chOff x="4432916" y="2734733"/>
              <a:chExt cx="520084" cy="296334"/>
            </a:xfrm>
          </p:grpSpPr>
          <p:sp>
            <p:nvSpPr>
              <p:cNvPr id="580" name="Rectangle 579">
                <a:extLst>
                  <a:ext uri="{FF2B5EF4-FFF2-40B4-BE49-F238E27FC236}">
                    <a16:creationId xmlns:a16="http://schemas.microsoft.com/office/drawing/2014/main" id="{93A5D95E-59F2-E2C6-BB50-7E21A02591B4}"/>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81" name="Oval 580">
                <a:extLst>
                  <a:ext uri="{FF2B5EF4-FFF2-40B4-BE49-F238E27FC236}">
                    <a16:creationId xmlns:a16="http://schemas.microsoft.com/office/drawing/2014/main" id="{95EA8290-069C-F086-0557-8CF79BC230B8}"/>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541" name="Group 540">
              <a:extLst>
                <a:ext uri="{FF2B5EF4-FFF2-40B4-BE49-F238E27FC236}">
                  <a16:creationId xmlns:a16="http://schemas.microsoft.com/office/drawing/2014/main" id="{E66130C6-7DD2-8F62-D884-44D46B7B058B}"/>
                </a:ext>
              </a:extLst>
            </p:cNvPr>
            <p:cNvGrpSpPr/>
            <p:nvPr/>
          </p:nvGrpSpPr>
          <p:grpSpPr>
            <a:xfrm>
              <a:off x="10444332" y="3000116"/>
              <a:ext cx="367282" cy="209270"/>
              <a:chOff x="4432916" y="2734733"/>
              <a:chExt cx="520084" cy="296334"/>
            </a:xfrm>
          </p:grpSpPr>
          <p:sp>
            <p:nvSpPr>
              <p:cNvPr id="578" name="Rectangle 577">
                <a:extLst>
                  <a:ext uri="{FF2B5EF4-FFF2-40B4-BE49-F238E27FC236}">
                    <a16:creationId xmlns:a16="http://schemas.microsoft.com/office/drawing/2014/main" id="{730ED730-AD57-4039-55A1-2DD5539E7263}"/>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79" name="Oval 578">
                <a:extLst>
                  <a:ext uri="{FF2B5EF4-FFF2-40B4-BE49-F238E27FC236}">
                    <a16:creationId xmlns:a16="http://schemas.microsoft.com/office/drawing/2014/main" id="{D4E1F44D-5978-CFE9-E296-504823DC06A6}"/>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542" name="Group 541">
              <a:extLst>
                <a:ext uri="{FF2B5EF4-FFF2-40B4-BE49-F238E27FC236}">
                  <a16:creationId xmlns:a16="http://schemas.microsoft.com/office/drawing/2014/main" id="{DCC53349-B7C4-18C6-6159-9733C8253EA4}"/>
                </a:ext>
              </a:extLst>
            </p:cNvPr>
            <p:cNvGrpSpPr/>
            <p:nvPr/>
          </p:nvGrpSpPr>
          <p:grpSpPr>
            <a:xfrm>
              <a:off x="10888685" y="3000116"/>
              <a:ext cx="367282" cy="209270"/>
              <a:chOff x="4432916" y="2734733"/>
              <a:chExt cx="520084" cy="296334"/>
            </a:xfrm>
          </p:grpSpPr>
          <p:sp>
            <p:nvSpPr>
              <p:cNvPr id="575" name="Rectangle 574">
                <a:extLst>
                  <a:ext uri="{FF2B5EF4-FFF2-40B4-BE49-F238E27FC236}">
                    <a16:creationId xmlns:a16="http://schemas.microsoft.com/office/drawing/2014/main" id="{9712ED83-FDBC-A485-C1B4-16748FBC0C58}"/>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76" name="Oval 575">
                <a:extLst>
                  <a:ext uri="{FF2B5EF4-FFF2-40B4-BE49-F238E27FC236}">
                    <a16:creationId xmlns:a16="http://schemas.microsoft.com/office/drawing/2014/main" id="{EBA3F070-FEB4-4525-1668-EE314A36252B}"/>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543" name="Group 542">
              <a:extLst>
                <a:ext uri="{FF2B5EF4-FFF2-40B4-BE49-F238E27FC236}">
                  <a16:creationId xmlns:a16="http://schemas.microsoft.com/office/drawing/2014/main" id="{E116B68F-FF7A-8AB5-E08E-D35AA5E06650}"/>
                </a:ext>
              </a:extLst>
            </p:cNvPr>
            <p:cNvGrpSpPr/>
            <p:nvPr/>
          </p:nvGrpSpPr>
          <p:grpSpPr>
            <a:xfrm>
              <a:off x="11333038" y="3000116"/>
              <a:ext cx="367282" cy="209270"/>
              <a:chOff x="4432916" y="2734733"/>
              <a:chExt cx="520084" cy="296334"/>
            </a:xfrm>
          </p:grpSpPr>
          <p:sp>
            <p:nvSpPr>
              <p:cNvPr id="573" name="Rectangle 572">
                <a:extLst>
                  <a:ext uri="{FF2B5EF4-FFF2-40B4-BE49-F238E27FC236}">
                    <a16:creationId xmlns:a16="http://schemas.microsoft.com/office/drawing/2014/main" id="{E78FA946-6610-1E5C-EAD7-757E1C511F47}"/>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74" name="Oval 573">
                <a:extLst>
                  <a:ext uri="{FF2B5EF4-FFF2-40B4-BE49-F238E27FC236}">
                    <a16:creationId xmlns:a16="http://schemas.microsoft.com/office/drawing/2014/main" id="{58F5556B-689D-53B8-0E78-D3388EA3FD84}"/>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558" name="Group 557">
              <a:extLst>
                <a:ext uri="{FF2B5EF4-FFF2-40B4-BE49-F238E27FC236}">
                  <a16:creationId xmlns:a16="http://schemas.microsoft.com/office/drawing/2014/main" id="{00936CC4-0F4B-8431-1AFA-5497B508A313}"/>
                </a:ext>
              </a:extLst>
            </p:cNvPr>
            <p:cNvGrpSpPr/>
            <p:nvPr/>
          </p:nvGrpSpPr>
          <p:grpSpPr>
            <a:xfrm>
              <a:off x="11777390" y="3000116"/>
              <a:ext cx="367282" cy="209270"/>
              <a:chOff x="4432916" y="2734733"/>
              <a:chExt cx="520084" cy="296334"/>
            </a:xfrm>
          </p:grpSpPr>
          <p:sp>
            <p:nvSpPr>
              <p:cNvPr id="571" name="Rectangle 570">
                <a:extLst>
                  <a:ext uri="{FF2B5EF4-FFF2-40B4-BE49-F238E27FC236}">
                    <a16:creationId xmlns:a16="http://schemas.microsoft.com/office/drawing/2014/main" id="{85B6B161-C1FA-29AF-4A7B-D2669042B48B}"/>
                  </a:ext>
                </a:extLst>
              </p:cNvPr>
              <p:cNvSpPr/>
              <p:nvPr/>
            </p:nvSpPr>
            <p:spPr>
              <a:xfrm>
                <a:off x="4432916" y="2802467"/>
                <a:ext cx="389466" cy="160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72" name="Oval 571">
                <a:extLst>
                  <a:ext uri="{FF2B5EF4-FFF2-40B4-BE49-F238E27FC236}">
                    <a16:creationId xmlns:a16="http://schemas.microsoft.com/office/drawing/2014/main" id="{13D0EECD-146F-E427-03D7-13A49A05CB64}"/>
                  </a:ext>
                </a:extLst>
              </p:cNvPr>
              <p:cNvSpPr/>
              <p:nvPr/>
            </p:nvSpPr>
            <p:spPr>
              <a:xfrm>
                <a:off x="4902200" y="2734733"/>
                <a:ext cx="50800" cy="2963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559" name="Group 558">
              <a:extLst>
                <a:ext uri="{FF2B5EF4-FFF2-40B4-BE49-F238E27FC236}">
                  <a16:creationId xmlns:a16="http://schemas.microsoft.com/office/drawing/2014/main" id="{507F791C-952C-ABAD-9D10-5284D45F4FD0}"/>
                </a:ext>
              </a:extLst>
            </p:cNvPr>
            <p:cNvGrpSpPr/>
            <p:nvPr/>
          </p:nvGrpSpPr>
          <p:grpSpPr>
            <a:xfrm>
              <a:off x="4138841" y="2938931"/>
              <a:ext cx="538799" cy="268986"/>
              <a:chOff x="5393267" y="2872953"/>
              <a:chExt cx="762957" cy="380893"/>
            </a:xfrm>
          </p:grpSpPr>
          <p:sp>
            <p:nvSpPr>
              <p:cNvPr id="564" name="Triangle 563">
                <a:extLst>
                  <a:ext uri="{FF2B5EF4-FFF2-40B4-BE49-F238E27FC236}">
                    <a16:creationId xmlns:a16="http://schemas.microsoft.com/office/drawing/2014/main" id="{8E5BFEF4-C93B-BFF5-7E8A-DAABEB77F5CB}"/>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65" name="Triangle 564">
                <a:extLst>
                  <a:ext uri="{FF2B5EF4-FFF2-40B4-BE49-F238E27FC236}">
                    <a16:creationId xmlns:a16="http://schemas.microsoft.com/office/drawing/2014/main" id="{C45243A3-2E4C-2D6C-6622-6E5FAD563BD1}"/>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69" name="Triangle 568">
                <a:extLst>
                  <a:ext uri="{FF2B5EF4-FFF2-40B4-BE49-F238E27FC236}">
                    <a16:creationId xmlns:a16="http://schemas.microsoft.com/office/drawing/2014/main" id="{EEC80358-1D16-9ED5-5111-3B6866AFF716}"/>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70" name="Triangle 569">
                <a:extLst>
                  <a:ext uri="{FF2B5EF4-FFF2-40B4-BE49-F238E27FC236}">
                    <a16:creationId xmlns:a16="http://schemas.microsoft.com/office/drawing/2014/main" id="{0B87A580-7E5B-3342-6B07-83120BAC8691}"/>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563" name="Google Shape;741;p58">
              <a:extLst>
                <a:ext uri="{FF2B5EF4-FFF2-40B4-BE49-F238E27FC236}">
                  <a16:creationId xmlns:a16="http://schemas.microsoft.com/office/drawing/2014/main" id="{0FF157D3-5AF4-DA09-DE7E-E40F66947C00}"/>
                </a:ext>
              </a:extLst>
            </p:cNvPr>
            <p:cNvSpPr txBox="1"/>
            <p:nvPr/>
          </p:nvSpPr>
          <p:spPr>
            <a:xfrm>
              <a:off x="4099303" y="3257044"/>
              <a:ext cx="697220" cy="228300"/>
            </a:xfrm>
            <a:prstGeom prst="rect">
              <a:avLst/>
            </a:prstGeom>
            <a:noFill/>
            <a:ln>
              <a:noFill/>
            </a:ln>
          </p:spPr>
          <p:txBody>
            <a:bodyPr spcFirstLastPara="1" wrap="square" lIns="0" tIns="0" rIns="0" bIns="0" anchor="t" anchorCtr="0">
              <a:noAutofit/>
            </a:bodyPr>
            <a:lstStyle/>
            <a:p>
              <a:pPr algn="ctr">
                <a:lnSpc>
                  <a:spcPct val="110000"/>
                </a:lnSpc>
              </a:pPr>
              <a:r>
                <a:rPr lang="en-US" sz="1680" i="1" dirty="0">
                  <a:latin typeface="Calibri"/>
                  <a:ea typeface="Calibri"/>
                  <a:cs typeface="Calibri"/>
                  <a:sym typeface="Calibri"/>
                </a:rPr>
                <a:t>Chic 0</a:t>
              </a:r>
              <a:endParaRPr sz="1680" i="1" dirty="0">
                <a:latin typeface="Calibri"/>
                <a:ea typeface="Calibri"/>
                <a:cs typeface="Calibri"/>
                <a:sym typeface="Calibri"/>
              </a:endParaRPr>
            </a:p>
          </p:txBody>
        </p:sp>
      </p:grpSp>
      <p:grpSp>
        <p:nvGrpSpPr>
          <p:cNvPr id="463" name="Group 462">
            <a:extLst>
              <a:ext uri="{FF2B5EF4-FFF2-40B4-BE49-F238E27FC236}">
                <a16:creationId xmlns:a16="http://schemas.microsoft.com/office/drawing/2014/main" id="{E014D7C9-D646-6C37-467B-C209864FB2E0}"/>
              </a:ext>
            </a:extLst>
          </p:cNvPr>
          <p:cNvGrpSpPr/>
          <p:nvPr/>
        </p:nvGrpSpPr>
        <p:grpSpPr>
          <a:xfrm>
            <a:off x="4049276" y="2880971"/>
            <a:ext cx="5349541" cy="762892"/>
            <a:chOff x="4049276" y="2880971"/>
            <a:chExt cx="5349541" cy="762892"/>
          </a:xfrm>
        </p:grpSpPr>
        <p:sp>
          <p:nvSpPr>
            <p:cNvPr id="7" name="TextBox 6">
              <a:extLst>
                <a:ext uri="{FF2B5EF4-FFF2-40B4-BE49-F238E27FC236}">
                  <a16:creationId xmlns:a16="http://schemas.microsoft.com/office/drawing/2014/main" id="{506322C3-5AF6-F65C-6D6B-EF1F17F43A7D}"/>
                </a:ext>
              </a:extLst>
            </p:cNvPr>
            <p:cNvSpPr txBox="1"/>
            <p:nvPr/>
          </p:nvSpPr>
          <p:spPr>
            <a:xfrm>
              <a:off x="4049276" y="3212976"/>
              <a:ext cx="5349541" cy="430887"/>
            </a:xfrm>
            <a:prstGeom prst="rect">
              <a:avLst/>
            </a:prstGeom>
            <a:solidFill>
              <a:schemeClr val="bg1"/>
            </a:solidFill>
            <a:ln>
              <a:noFill/>
            </a:ln>
          </p:spPr>
          <p:txBody>
            <a:bodyPr wrap="none" rtlCol="0">
              <a:spAutoFit/>
            </a:bodyPr>
            <a:lstStyle/>
            <a:p>
              <a:r>
                <a:rPr lang="en-DE" sz="2200" dirty="0">
                  <a:solidFill>
                    <a:srgbClr val="FF0000"/>
                  </a:solidFill>
                </a:rPr>
                <a:t>But there are still two empty radiator cells</a:t>
              </a:r>
            </a:p>
          </p:txBody>
        </p:sp>
        <p:grpSp>
          <p:nvGrpSpPr>
            <p:cNvPr id="461" name="Group 460">
              <a:extLst>
                <a:ext uri="{FF2B5EF4-FFF2-40B4-BE49-F238E27FC236}">
                  <a16:creationId xmlns:a16="http://schemas.microsoft.com/office/drawing/2014/main" id="{2F30DE43-708C-9DDB-14B7-016B372710EF}"/>
                </a:ext>
              </a:extLst>
            </p:cNvPr>
            <p:cNvGrpSpPr/>
            <p:nvPr/>
          </p:nvGrpSpPr>
          <p:grpSpPr>
            <a:xfrm>
              <a:off x="6527985" y="2880971"/>
              <a:ext cx="1378697" cy="354849"/>
              <a:chOff x="6527985" y="2880971"/>
              <a:chExt cx="1378697" cy="354849"/>
            </a:xfrm>
          </p:grpSpPr>
          <p:sp>
            <p:nvSpPr>
              <p:cNvPr id="14" name="Oval 13">
                <a:extLst>
                  <a:ext uri="{FF2B5EF4-FFF2-40B4-BE49-F238E27FC236}">
                    <a16:creationId xmlns:a16="http://schemas.microsoft.com/office/drawing/2014/main" id="{67339AEE-3EEA-0064-4D2E-848E1D286DA1}"/>
                  </a:ext>
                </a:extLst>
              </p:cNvPr>
              <p:cNvSpPr/>
              <p:nvPr/>
            </p:nvSpPr>
            <p:spPr>
              <a:xfrm>
                <a:off x="6527985" y="2883575"/>
                <a:ext cx="489990" cy="352245"/>
              </a:xfrm>
              <a:prstGeom prst="ellipse">
                <a:avLst/>
              </a:prstGeom>
              <a:noFill/>
              <a:ln w="381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15" name="Oval 14">
                <a:extLst>
                  <a:ext uri="{FF2B5EF4-FFF2-40B4-BE49-F238E27FC236}">
                    <a16:creationId xmlns:a16="http://schemas.microsoft.com/office/drawing/2014/main" id="{A89B879B-9157-394F-0F86-66ECC91DCC17}"/>
                  </a:ext>
                </a:extLst>
              </p:cNvPr>
              <p:cNvSpPr/>
              <p:nvPr/>
            </p:nvSpPr>
            <p:spPr>
              <a:xfrm>
                <a:off x="7416692" y="2880971"/>
                <a:ext cx="489990" cy="352245"/>
              </a:xfrm>
              <a:prstGeom prst="ellipse">
                <a:avLst/>
              </a:prstGeom>
              <a:noFill/>
              <a:ln w="381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grpSp>
      </p:grpSp>
    </p:spTree>
    <p:extLst>
      <p:ext uri="{BB962C8B-B14F-4D97-AF65-F5344CB8AC3E}">
        <p14:creationId xmlns:p14="http://schemas.microsoft.com/office/powerpoint/2010/main" val="13643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0"/>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48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0"/>
      <p:bldP spid="466" grpId="0"/>
      <p:bldP spid="4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4ADA6-F51F-6C07-541D-024E8B35B538}"/>
              </a:ext>
            </a:extLst>
          </p:cNvPr>
          <p:cNvSpPr>
            <a:spLocks noGrp="1"/>
          </p:cNvSpPr>
          <p:nvPr>
            <p:ph type="title"/>
          </p:nvPr>
        </p:nvSpPr>
        <p:spPr/>
        <p:txBody>
          <a:bodyPr/>
          <a:lstStyle/>
          <a:p>
            <a:r>
              <a:rPr lang="en-DE" dirty="0"/>
              <a:t>EEHG bunching equation</a:t>
            </a:r>
          </a:p>
        </p:txBody>
      </p:sp>
      <p:sp>
        <p:nvSpPr>
          <p:cNvPr id="3" name="Text Placeholder 2">
            <a:extLst>
              <a:ext uri="{FF2B5EF4-FFF2-40B4-BE49-F238E27FC236}">
                <a16:creationId xmlns:a16="http://schemas.microsoft.com/office/drawing/2014/main" id="{BCCA8BC2-3E0F-617C-8555-40B5C1585C40}"/>
              </a:ext>
            </a:extLst>
          </p:cNvPr>
          <p:cNvSpPr>
            <a:spLocks noGrp="1"/>
          </p:cNvSpPr>
          <p:nvPr>
            <p:ph type="body" sz="quarter" idx="13"/>
          </p:nvPr>
        </p:nvSpPr>
        <p:spPr/>
        <p:txBody>
          <a:bodyPr/>
          <a:lstStyle/>
          <a:p>
            <a:r>
              <a:rPr lang="en-US" dirty="0"/>
              <a:t>Dependence on seeding parameters</a:t>
            </a:r>
            <a:endParaRPr lang="en-DE" dirty="0"/>
          </a:p>
        </p:txBody>
      </p:sp>
      <p:sp>
        <p:nvSpPr>
          <p:cNvPr id="5" name="Footer Placeholder 4">
            <a:extLst>
              <a:ext uri="{FF2B5EF4-FFF2-40B4-BE49-F238E27FC236}">
                <a16:creationId xmlns:a16="http://schemas.microsoft.com/office/drawing/2014/main" id="{08EAD48F-BE7F-9779-48A1-F4EEB8031A25}"/>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9" name="Picture 8" descr="A blue cover with white text&#10;&#10;Description automatically generated">
            <a:extLst>
              <a:ext uri="{FF2B5EF4-FFF2-40B4-BE49-F238E27FC236}">
                <a16:creationId xmlns:a16="http://schemas.microsoft.com/office/drawing/2014/main" id="{3BCE6E7B-8D02-292F-9F5D-C7FC36A46F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80173" y="0"/>
            <a:ext cx="1611827" cy="2520000"/>
          </a:xfrm>
          <a:prstGeom prst="rect">
            <a:avLst/>
          </a:prstGeom>
        </p:spPr>
      </p:pic>
      <p:pic>
        <p:nvPicPr>
          <p:cNvPr id="11" name="Picture 10" descr="A page of a book&#10;&#10;Description automatically generated">
            <a:extLst>
              <a:ext uri="{FF2B5EF4-FFF2-40B4-BE49-F238E27FC236}">
                <a16:creationId xmlns:a16="http://schemas.microsoft.com/office/drawing/2014/main" id="{6F4C4453-08C7-40B4-E145-FF19748825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1027" y="0"/>
            <a:ext cx="1659146" cy="2520000"/>
          </a:xfrm>
          <a:prstGeom prst="rect">
            <a:avLst/>
          </a:prstGeom>
          <a:ln>
            <a:solidFill>
              <a:schemeClr val="tx1"/>
            </a:solidFill>
          </a:ln>
        </p:spPr>
      </p:pic>
      <p:grpSp>
        <p:nvGrpSpPr>
          <p:cNvPr id="28" name="Group 27">
            <a:extLst>
              <a:ext uri="{FF2B5EF4-FFF2-40B4-BE49-F238E27FC236}">
                <a16:creationId xmlns:a16="http://schemas.microsoft.com/office/drawing/2014/main" id="{9761679E-A183-500E-5EF1-A8B96A118267}"/>
              </a:ext>
            </a:extLst>
          </p:cNvPr>
          <p:cNvGrpSpPr/>
          <p:nvPr/>
        </p:nvGrpSpPr>
        <p:grpSpPr>
          <a:xfrm>
            <a:off x="138049" y="1430439"/>
            <a:ext cx="7830159" cy="3442654"/>
            <a:chOff x="138049" y="1430439"/>
            <a:chExt cx="7830159" cy="3442654"/>
          </a:xfrm>
        </p:grpSpPr>
        <p:pic>
          <p:nvPicPr>
            <p:cNvPr id="14" name="Google Shape;675;p54">
              <a:extLst>
                <a:ext uri="{FF2B5EF4-FFF2-40B4-BE49-F238E27FC236}">
                  <a16:creationId xmlns:a16="http://schemas.microsoft.com/office/drawing/2014/main" id="{3524EEF3-80B5-A6E4-667D-FBF8113F2DB9}"/>
                </a:ext>
              </a:extLst>
            </p:cNvPr>
            <p:cNvPicPr preferRelativeResize="0"/>
            <p:nvPr/>
          </p:nvPicPr>
          <p:blipFill rotWithShape="1">
            <a:blip r:embed="rId4">
              <a:alphaModFix/>
            </a:blip>
            <a:srcRect/>
            <a:stretch/>
          </p:blipFill>
          <p:spPr>
            <a:xfrm>
              <a:off x="138049" y="1430439"/>
              <a:ext cx="7830159" cy="3442654"/>
            </a:xfrm>
            <a:prstGeom prst="rect">
              <a:avLst/>
            </a:prstGeom>
            <a:noFill/>
            <a:ln>
              <a:noFill/>
            </a:ln>
          </p:spPr>
        </p:pic>
        <p:grpSp>
          <p:nvGrpSpPr>
            <p:cNvPr id="27" name="Group 26">
              <a:extLst>
                <a:ext uri="{FF2B5EF4-FFF2-40B4-BE49-F238E27FC236}">
                  <a16:creationId xmlns:a16="http://schemas.microsoft.com/office/drawing/2014/main" id="{54D6623F-3221-041B-1808-55CCFFCB45D1}"/>
                </a:ext>
              </a:extLst>
            </p:cNvPr>
            <p:cNvGrpSpPr/>
            <p:nvPr/>
          </p:nvGrpSpPr>
          <p:grpSpPr>
            <a:xfrm>
              <a:off x="949882" y="2778962"/>
              <a:ext cx="5937939" cy="1300448"/>
              <a:chOff x="949882" y="2778962"/>
              <a:chExt cx="5937939" cy="1300448"/>
            </a:xfrm>
          </p:grpSpPr>
          <p:grpSp>
            <p:nvGrpSpPr>
              <p:cNvPr id="15" name="Group 14">
                <a:extLst>
                  <a:ext uri="{FF2B5EF4-FFF2-40B4-BE49-F238E27FC236}">
                    <a16:creationId xmlns:a16="http://schemas.microsoft.com/office/drawing/2014/main" id="{8D64C6F9-3C27-91B2-42B7-AF8B8F18F9EE}"/>
                  </a:ext>
                </a:extLst>
              </p:cNvPr>
              <p:cNvGrpSpPr/>
              <p:nvPr/>
            </p:nvGrpSpPr>
            <p:grpSpPr>
              <a:xfrm>
                <a:off x="949882" y="2987989"/>
                <a:ext cx="522031" cy="687766"/>
                <a:chOff x="949882" y="2987989"/>
                <a:chExt cx="522031" cy="687766"/>
              </a:xfrm>
            </p:grpSpPr>
            <p:cxnSp>
              <p:nvCxnSpPr>
                <p:cNvPr id="16" name="Google Shape;676;p54">
                  <a:extLst>
                    <a:ext uri="{FF2B5EF4-FFF2-40B4-BE49-F238E27FC236}">
                      <a16:creationId xmlns:a16="http://schemas.microsoft.com/office/drawing/2014/main" id="{C19376AE-AD1F-C650-B270-B997906CC17D}"/>
                    </a:ext>
                  </a:extLst>
                </p:cNvPr>
                <p:cNvCxnSpPr/>
                <p:nvPr/>
              </p:nvCxnSpPr>
              <p:spPr>
                <a:xfrm rot="10800000">
                  <a:off x="1051369" y="2987989"/>
                  <a:ext cx="0" cy="362590"/>
                </a:xfrm>
                <a:prstGeom prst="straightConnector1">
                  <a:avLst/>
                </a:prstGeom>
                <a:solidFill>
                  <a:srgbClr val="00B8FF"/>
                </a:solidFill>
                <a:ln w="38100" cap="flat" cmpd="sng">
                  <a:solidFill>
                    <a:srgbClr val="FF0000"/>
                  </a:solidFill>
                  <a:prstDash val="solid"/>
                  <a:round/>
                  <a:headEnd type="none" w="sm" len="sm"/>
                  <a:tailEnd type="triangle" w="med" len="med"/>
                </a:ln>
              </p:spPr>
            </p:cxnSp>
            <p:sp>
              <p:nvSpPr>
                <p:cNvPr id="17" name="Google Shape;677;p54">
                  <a:extLst>
                    <a:ext uri="{FF2B5EF4-FFF2-40B4-BE49-F238E27FC236}">
                      <a16:creationId xmlns:a16="http://schemas.microsoft.com/office/drawing/2014/main" id="{56302996-1500-EB82-5DC9-71B93E028244}"/>
                    </a:ext>
                  </a:extLst>
                </p:cNvPr>
                <p:cNvSpPr txBox="1"/>
                <p:nvPr/>
              </p:nvSpPr>
              <p:spPr>
                <a:xfrm>
                  <a:off x="949882" y="3263554"/>
                  <a:ext cx="522031" cy="412201"/>
                </a:xfrm>
                <a:prstGeom prst="rect">
                  <a:avLst/>
                </a:prstGeom>
                <a:noFill/>
                <a:ln>
                  <a:noFill/>
                </a:ln>
              </p:spPr>
              <p:txBody>
                <a:bodyPr spcFirstLastPara="1" wrap="square" lIns="85320" tIns="42660" rIns="85320" bIns="42660" anchor="t" anchorCtr="0">
                  <a:noAutofit/>
                </a:bodyPr>
                <a:lstStyle/>
                <a:p>
                  <a:r>
                    <a:rPr lang="en-US" sz="1680" dirty="0">
                      <a:solidFill>
                        <a:srgbClr val="FF0000"/>
                      </a:solidFill>
                      <a:latin typeface="Arial"/>
                      <a:ea typeface="Arial"/>
                      <a:cs typeface="Arial"/>
                      <a:sym typeface="Arial"/>
                    </a:rPr>
                    <a:t>A</a:t>
                  </a:r>
                  <a:r>
                    <a:rPr lang="en-US" sz="1680" baseline="-25000" dirty="0">
                      <a:solidFill>
                        <a:srgbClr val="FF0000"/>
                      </a:solidFill>
                      <a:latin typeface="Arial"/>
                      <a:ea typeface="Arial"/>
                      <a:cs typeface="Arial"/>
                      <a:sym typeface="Arial"/>
                    </a:rPr>
                    <a:t>1</a:t>
                  </a:r>
                  <a:endParaRPr sz="1320" dirty="0"/>
                </a:p>
              </p:txBody>
            </p:sp>
          </p:grpSp>
          <p:grpSp>
            <p:nvGrpSpPr>
              <p:cNvPr id="18" name="Group 17">
                <a:extLst>
                  <a:ext uri="{FF2B5EF4-FFF2-40B4-BE49-F238E27FC236}">
                    <a16:creationId xmlns:a16="http://schemas.microsoft.com/office/drawing/2014/main" id="{F8CE8454-E0CA-4DA8-0A5D-B2F9E75EC663}"/>
                  </a:ext>
                </a:extLst>
              </p:cNvPr>
              <p:cNvGrpSpPr/>
              <p:nvPr/>
            </p:nvGrpSpPr>
            <p:grpSpPr>
              <a:xfrm>
                <a:off x="4630918" y="3460360"/>
                <a:ext cx="622920" cy="619050"/>
                <a:chOff x="4630918" y="3460360"/>
                <a:chExt cx="622920" cy="619050"/>
              </a:xfrm>
            </p:grpSpPr>
            <p:cxnSp>
              <p:nvCxnSpPr>
                <p:cNvPr id="19" name="Google Shape;678;p54">
                  <a:extLst>
                    <a:ext uri="{FF2B5EF4-FFF2-40B4-BE49-F238E27FC236}">
                      <a16:creationId xmlns:a16="http://schemas.microsoft.com/office/drawing/2014/main" id="{83C0122D-F362-7DCC-AEEB-11373216ACE2}"/>
                    </a:ext>
                  </a:extLst>
                </p:cNvPr>
                <p:cNvCxnSpPr/>
                <p:nvPr/>
              </p:nvCxnSpPr>
              <p:spPr>
                <a:xfrm rot="10800000">
                  <a:off x="4630918" y="3460360"/>
                  <a:ext cx="599" cy="362923"/>
                </a:xfrm>
                <a:prstGeom prst="straightConnector1">
                  <a:avLst/>
                </a:prstGeom>
                <a:solidFill>
                  <a:srgbClr val="00B8FF"/>
                </a:solidFill>
                <a:ln w="38100" cap="flat" cmpd="sng">
                  <a:solidFill>
                    <a:srgbClr val="FF0000"/>
                  </a:solidFill>
                  <a:prstDash val="solid"/>
                  <a:round/>
                  <a:headEnd type="none" w="sm" len="sm"/>
                  <a:tailEnd type="triangle" w="med" len="med"/>
                </a:ln>
              </p:spPr>
            </p:cxnSp>
            <p:sp>
              <p:nvSpPr>
                <p:cNvPr id="20" name="Google Shape;679;p54">
                  <a:extLst>
                    <a:ext uri="{FF2B5EF4-FFF2-40B4-BE49-F238E27FC236}">
                      <a16:creationId xmlns:a16="http://schemas.microsoft.com/office/drawing/2014/main" id="{AFC4AAAC-129E-F874-0309-EF253856D89D}"/>
                    </a:ext>
                  </a:extLst>
                </p:cNvPr>
                <p:cNvSpPr txBox="1"/>
                <p:nvPr/>
              </p:nvSpPr>
              <p:spPr>
                <a:xfrm>
                  <a:off x="4732407" y="3460443"/>
                  <a:ext cx="521431" cy="618967"/>
                </a:xfrm>
                <a:prstGeom prst="rect">
                  <a:avLst/>
                </a:prstGeom>
                <a:noFill/>
                <a:ln>
                  <a:noFill/>
                </a:ln>
              </p:spPr>
              <p:txBody>
                <a:bodyPr spcFirstLastPara="1" wrap="square" lIns="85320" tIns="42660" rIns="85320" bIns="42660" anchor="t" anchorCtr="0">
                  <a:noAutofit/>
                </a:bodyPr>
                <a:lstStyle/>
                <a:p>
                  <a:r>
                    <a:rPr lang="en-US" sz="1680" dirty="0">
                      <a:solidFill>
                        <a:srgbClr val="FF0000"/>
                      </a:solidFill>
                      <a:latin typeface="Arial"/>
                      <a:ea typeface="Arial"/>
                      <a:cs typeface="Arial"/>
                      <a:sym typeface="Arial"/>
                    </a:rPr>
                    <a:t>A</a:t>
                  </a:r>
                  <a:r>
                    <a:rPr lang="en-US" sz="1680" baseline="-25000" dirty="0">
                      <a:solidFill>
                        <a:srgbClr val="FF0000"/>
                      </a:solidFill>
                      <a:latin typeface="Arial"/>
                      <a:ea typeface="Arial"/>
                      <a:cs typeface="Arial"/>
                      <a:sym typeface="Arial"/>
                    </a:rPr>
                    <a:t>2</a:t>
                  </a:r>
                  <a:endParaRPr sz="1320" dirty="0"/>
                </a:p>
              </p:txBody>
            </p:sp>
          </p:grpSp>
          <p:grpSp>
            <p:nvGrpSpPr>
              <p:cNvPr id="21" name="Group 20">
                <a:extLst>
                  <a:ext uri="{FF2B5EF4-FFF2-40B4-BE49-F238E27FC236}">
                    <a16:creationId xmlns:a16="http://schemas.microsoft.com/office/drawing/2014/main" id="{61DC1614-5258-E3CB-4643-A06C9C00AD71}"/>
                  </a:ext>
                </a:extLst>
              </p:cNvPr>
              <p:cNvGrpSpPr/>
              <p:nvPr/>
            </p:nvGrpSpPr>
            <p:grpSpPr>
              <a:xfrm>
                <a:off x="2617446" y="2778962"/>
                <a:ext cx="1043910" cy="536493"/>
                <a:chOff x="2617446" y="2778962"/>
                <a:chExt cx="1043910" cy="536493"/>
              </a:xfrm>
            </p:grpSpPr>
            <p:cxnSp>
              <p:nvCxnSpPr>
                <p:cNvPr id="22" name="Google Shape;680;p54">
                  <a:extLst>
                    <a:ext uri="{FF2B5EF4-FFF2-40B4-BE49-F238E27FC236}">
                      <a16:creationId xmlns:a16="http://schemas.microsoft.com/office/drawing/2014/main" id="{E9739055-0F51-DA17-4D50-39E5D80E961E}"/>
                    </a:ext>
                  </a:extLst>
                </p:cNvPr>
                <p:cNvCxnSpPr/>
                <p:nvPr/>
              </p:nvCxnSpPr>
              <p:spPr>
                <a:xfrm>
                  <a:off x="2709594" y="3315455"/>
                  <a:ext cx="951762" cy="0"/>
                </a:xfrm>
                <a:prstGeom prst="straightConnector1">
                  <a:avLst/>
                </a:prstGeom>
                <a:solidFill>
                  <a:srgbClr val="00B8FF"/>
                </a:solidFill>
                <a:ln w="38100" cap="flat" cmpd="sng">
                  <a:solidFill>
                    <a:srgbClr val="FF0000"/>
                  </a:solidFill>
                  <a:prstDash val="solid"/>
                  <a:round/>
                  <a:headEnd type="none" w="sm" len="sm"/>
                  <a:tailEnd type="triangle" w="med" len="med"/>
                </a:ln>
              </p:spPr>
            </p:cxnSp>
            <p:sp>
              <p:nvSpPr>
                <p:cNvPr id="23" name="Google Shape;681;p54">
                  <a:extLst>
                    <a:ext uri="{FF2B5EF4-FFF2-40B4-BE49-F238E27FC236}">
                      <a16:creationId xmlns:a16="http://schemas.microsoft.com/office/drawing/2014/main" id="{E3DBCB11-9AB1-C33C-D480-A8EEC74DB38B}"/>
                    </a:ext>
                  </a:extLst>
                </p:cNvPr>
                <p:cNvSpPr txBox="1"/>
                <p:nvPr/>
              </p:nvSpPr>
              <p:spPr>
                <a:xfrm>
                  <a:off x="2617446" y="2778962"/>
                  <a:ext cx="522031" cy="412201"/>
                </a:xfrm>
                <a:prstGeom prst="rect">
                  <a:avLst/>
                </a:prstGeom>
                <a:noFill/>
                <a:ln>
                  <a:noFill/>
                </a:ln>
              </p:spPr>
              <p:txBody>
                <a:bodyPr spcFirstLastPara="1" wrap="square" lIns="85320" tIns="42660" rIns="85320" bIns="42660" anchor="t" anchorCtr="0">
                  <a:noAutofit/>
                </a:bodyPr>
                <a:lstStyle/>
                <a:p>
                  <a:r>
                    <a:rPr lang="en-US" sz="1680" dirty="0">
                      <a:solidFill>
                        <a:srgbClr val="FF0000"/>
                      </a:solidFill>
                      <a:latin typeface="Arial"/>
                      <a:ea typeface="Arial"/>
                      <a:cs typeface="Arial"/>
                      <a:sym typeface="Arial"/>
                    </a:rPr>
                    <a:t>B</a:t>
                  </a:r>
                  <a:r>
                    <a:rPr lang="en-US" sz="1680" baseline="-25000" dirty="0">
                      <a:solidFill>
                        <a:srgbClr val="FF0000"/>
                      </a:solidFill>
                      <a:latin typeface="Arial"/>
                      <a:ea typeface="Arial"/>
                      <a:cs typeface="Arial"/>
                      <a:sym typeface="Arial"/>
                    </a:rPr>
                    <a:t>1</a:t>
                  </a:r>
                  <a:endParaRPr sz="1320" dirty="0"/>
                </a:p>
              </p:txBody>
            </p:sp>
          </p:grpSp>
          <p:grpSp>
            <p:nvGrpSpPr>
              <p:cNvPr id="24" name="Group 23">
                <a:extLst>
                  <a:ext uri="{FF2B5EF4-FFF2-40B4-BE49-F238E27FC236}">
                    <a16:creationId xmlns:a16="http://schemas.microsoft.com/office/drawing/2014/main" id="{86211205-C7A5-47E4-3D1F-99B0F92AD6D9}"/>
                  </a:ext>
                </a:extLst>
              </p:cNvPr>
              <p:cNvGrpSpPr/>
              <p:nvPr/>
            </p:nvGrpSpPr>
            <p:grpSpPr>
              <a:xfrm>
                <a:off x="6366390" y="3315455"/>
                <a:ext cx="521431" cy="435004"/>
                <a:chOff x="6366390" y="3315455"/>
                <a:chExt cx="521431" cy="435004"/>
              </a:xfrm>
            </p:grpSpPr>
            <p:cxnSp>
              <p:nvCxnSpPr>
                <p:cNvPr id="25" name="Google Shape;682;p54">
                  <a:extLst>
                    <a:ext uri="{FF2B5EF4-FFF2-40B4-BE49-F238E27FC236}">
                      <a16:creationId xmlns:a16="http://schemas.microsoft.com/office/drawing/2014/main" id="{925E6686-DF77-A5A8-EA52-493410F9C2E8}"/>
                    </a:ext>
                  </a:extLst>
                </p:cNvPr>
                <p:cNvCxnSpPr/>
                <p:nvPr/>
              </p:nvCxnSpPr>
              <p:spPr>
                <a:xfrm>
                  <a:off x="6570391" y="3750459"/>
                  <a:ext cx="223257" cy="0"/>
                </a:xfrm>
                <a:prstGeom prst="straightConnector1">
                  <a:avLst/>
                </a:prstGeom>
                <a:solidFill>
                  <a:srgbClr val="00B8FF"/>
                </a:solidFill>
                <a:ln w="38100" cap="flat" cmpd="sng">
                  <a:solidFill>
                    <a:srgbClr val="FF0000"/>
                  </a:solidFill>
                  <a:prstDash val="solid"/>
                  <a:round/>
                  <a:headEnd type="none" w="sm" len="sm"/>
                  <a:tailEnd type="triangle" w="med" len="med"/>
                </a:ln>
              </p:spPr>
            </p:cxnSp>
            <p:sp>
              <p:nvSpPr>
                <p:cNvPr id="26" name="Google Shape;683;p54">
                  <a:extLst>
                    <a:ext uri="{FF2B5EF4-FFF2-40B4-BE49-F238E27FC236}">
                      <a16:creationId xmlns:a16="http://schemas.microsoft.com/office/drawing/2014/main" id="{2181159D-B995-324B-5F63-EB7CD8E48238}"/>
                    </a:ext>
                  </a:extLst>
                </p:cNvPr>
                <p:cNvSpPr txBox="1"/>
                <p:nvPr/>
              </p:nvSpPr>
              <p:spPr>
                <a:xfrm>
                  <a:off x="6366390" y="3315455"/>
                  <a:ext cx="521431" cy="412201"/>
                </a:xfrm>
                <a:prstGeom prst="rect">
                  <a:avLst/>
                </a:prstGeom>
                <a:noFill/>
                <a:ln>
                  <a:noFill/>
                </a:ln>
              </p:spPr>
              <p:txBody>
                <a:bodyPr spcFirstLastPara="1" wrap="square" lIns="85320" tIns="42660" rIns="85320" bIns="42660" anchor="t" anchorCtr="0">
                  <a:noAutofit/>
                </a:bodyPr>
                <a:lstStyle/>
                <a:p>
                  <a:r>
                    <a:rPr lang="en-US" sz="1680">
                      <a:solidFill>
                        <a:srgbClr val="FF0000"/>
                      </a:solidFill>
                      <a:latin typeface="Arial"/>
                      <a:ea typeface="Arial"/>
                      <a:cs typeface="Arial"/>
                      <a:sym typeface="Arial"/>
                    </a:rPr>
                    <a:t>B</a:t>
                  </a:r>
                  <a:r>
                    <a:rPr lang="en-US" sz="1680" baseline="-25000">
                      <a:solidFill>
                        <a:srgbClr val="FF0000"/>
                      </a:solidFill>
                      <a:latin typeface="Arial"/>
                      <a:ea typeface="Arial"/>
                      <a:cs typeface="Arial"/>
                      <a:sym typeface="Arial"/>
                    </a:rPr>
                    <a:t>2</a:t>
                  </a:r>
                  <a:endParaRPr sz="1320"/>
                </a:p>
              </p:txBody>
            </p:sp>
          </p:grpSp>
        </p:grpSp>
      </p:grpSp>
      <p:pic>
        <p:nvPicPr>
          <p:cNvPr id="30" name="Picture 29" descr="A black text with a white background&#10;&#10;Description automatically generated">
            <a:extLst>
              <a:ext uri="{FF2B5EF4-FFF2-40B4-BE49-F238E27FC236}">
                <a16:creationId xmlns:a16="http://schemas.microsoft.com/office/drawing/2014/main" id="{BE4987AD-2A8E-BED9-5DB5-992CB09A98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09594" y="1124824"/>
            <a:ext cx="5704617" cy="720000"/>
          </a:xfrm>
          <a:prstGeom prst="rect">
            <a:avLst/>
          </a:prstGeom>
          <a:ln>
            <a:solidFill>
              <a:srgbClr val="FF0000"/>
            </a:solidFill>
          </a:ln>
        </p:spPr>
      </p:pic>
      <p:pic>
        <p:nvPicPr>
          <p:cNvPr id="34" name="Picture 33" descr="A black and white math symbol&#10;&#10;Description automatically generated">
            <a:extLst>
              <a:ext uri="{FF2B5EF4-FFF2-40B4-BE49-F238E27FC236}">
                <a16:creationId xmlns:a16="http://schemas.microsoft.com/office/drawing/2014/main" id="{EACA7773-B523-A8DE-D27E-31157FBAA18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14211" y="3749154"/>
            <a:ext cx="2137559" cy="648000"/>
          </a:xfrm>
          <a:prstGeom prst="rect">
            <a:avLst/>
          </a:prstGeom>
          <a:ln>
            <a:solidFill>
              <a:srgbClr val="002060"/>
            </a:solidFill>
          </a:ln>
        </p:spPr>
      </p:pic>
      <p:grpSp>
        <p:nvGrpSpPr>
          <p:cNvPr id="51" name="Group 50">
            <a:extLst>
              <a:ext uri="{FF2B5EF4-FFF2-40B4-BE49-F238E27FC236}">
                <a16:creationId xmlns:a16="http://schemas.microsoft.com/office/drawing/2014/main" id="{54615B43-8133-837B-0D76-38AB1F657948}"/>
              </a:ext>
            </a:extLst>
          </p:cNvPr>
          <p:cNvGrpSpPr/>
          <p:nvPr/>
        </p:nvGrpSpPr>
        <p:grpSpPr>
          <a:xfrm>
            <a:off x="551384" y="4400245"/>
            <a:ext cx="3501744" cy="959436"/>
            <a:chOff x="551384" y="4400245"/>
            <a:chExt cx="3501744" cy="959436"/>
          </a:xfrm>
        </p:grpSpPr>
        <p:pic>
          <p:nvPicPr>
            <p:cNvPr id="38" name="Picture 37" descr="A black letter with a white background&#10;&#10;Description automatically generated">
              <a:extLst>
                <a:ext uri="{FF2B5EF4-FFF2-40B4-BE49-F238E27FC236}">
                  <a16:creationId xmlns:a16="http://schemas.microsoft.com/office/drawing/2014/main" id="{709D8979-BDE6-CB43-E4B0-67032B7736D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1384" y="4711681"/>
              <a:ext cx="3372922" cy="648000"/>
            </a:xfrm>
            <a:prstGeom prst="rect">
              <a:avLst/>
            </a:prstGeom>
            <a:ln>
              <a:solidFill>
                <a:srgbClr val="00AA92"/>
              </a:solidFill>
            </a:ln>
          </p:spPr>
        </p:pic>
        <p:sp>
          <p:nvSpPr>
            <p:cNvPr id="50" name="TextBox 49">
              <a:extLst>
                <a:ext uri="{FF2B5EF4-FFF2-40B4-BE49-F238E27FC236}">
                  <a16:creationId xmlns:a16="http://schemas.microsoft.com/office/drawing/2014/main" id="{77F830F2-CF48-AD1D-FD86-4037B9AF099D}"/>
                </a:ext>
              </a:extLst>
            </p:cNvPr>
            <p:cNvSpPr txBox="1"/>
            <p:nvPr/>
          </p:nvSpPr>
          <p:spPr>
            <a:xfrm>
              <a:off x="1920813" y="4400245"/>
              <a:ext cx="2132315" cy="338554"/>
            </a:xfrm>
            <a:prstGeom prst="rect">
              <a:avLst/>
            </a:prstGeom>
            <a:noFill/>
          </p:spPr>
          <p:txBody>
            <a:bodyPr wrap="none" rtlCol="0">
              <a:spAutoFit/>
            </a:bodyPr>
            <a:lstStyle/>
            <a:p>
              <a:r>
                <a:rPr lang="en-DE" sz="1600" dirty="0">
                  <a:solidFill>
                    <a:srgbClr val="00AA92"/>
                  </a:solidFill>
                </a:rPr>
                <a:t>Modulation amplitude</a:t>
              </a:r>
            </a:p>
          </p:txBody>
        </p:sp>
      </p:grpSp>
      <p:grpSp>
        <p:nvGrpSpPr>
          <p:cNvPr id="55" name="Group 54">
            <a:extLst>
              <a:ext uri="{FF2B5EF4-FFF2-40B4-BE49-F238E27FC236}">
                <a16:creationId xmlns:a16="http://schemas.microsoft.com/office/drawing/2014/main" id="{76718BAB-78F9-5E35-28E3-417EA3244AAC}"/>
              </a:ext>
            </a:extLst>
          </p:cNvPr>
          <p:cNvGrpSpPr/>
          <p:nvPr/>
        </p:nvGrpSpPr>
        <p:grpSpPr>
          <a:xfrm>
            <a:off x="448229" y="5461756"/>
            <a:ext cx="4423635" cy="1029600"/>
            <a:chOff x="448229" y="5461756"/>
            <a:chExt cx="4423635" cy="1029600"/>
          </a:xfrm>
        </p:grpSpPr>
        <p:grpSp>
          <p:nvGrpSpPr>
            <p:cNvPr id="53" name="Group 52">
              <a:extLst>
                <a:ext uri="{FF2B5EF4-FFF2-40B4-BE49-F238E27FC236}">
                  <a16:creationId xmlns:a16="http://schemas.microsoft.com/office/drawing/2014/main" id="{2923E0AD-CD2F-0286-50C7-57F8463541D9}"/>
                </a:ext>
              </a:extLst>
            </p:cNvPr>
            <p:cNvGrpSpPr/>
            <p:nvPr/>
          </p:nvGrpSpPr>
          <p:grpSpPr>
            <a:xfrm>
              <a:off x="448229" y="5461756"/>
              <a:ext cx="4284178" cy="759859"/>
              <a:chOff x="448229" y="5461756"/>
              <a:chExt cx="4284178" cy="759859"/>
            </a:xfrm>
          </p:grpSpPr>
          <p:grpSp>
            <p:nvGrpSpPr>
              <p:cNvPr id="43" name="Group 42">
                <a:extLst>
                  <a:ext uri="{FF2B5EF4-FFF2-40B4-BE49-F238E27FC236}">
                    <a16:creationId xmlns:a16="http://schemas.microsoft.com/office/drawing/2014/main" id="{EA52E3E8-31C8-0EDB-1D14-BD23C567D508}"/>
                  </a:ext>
                </a:extLst>
              </p:cNvPr>
              <p:cNvGrpSpPr/>
              <p:nvPr/>
            </p:nvGrpSpPr>
            <p:grpSpPr>
              <a:xfrm>
                <a:off x="448229" y="5504802"/>
                <a:ext cx="4219525" cy="648000"/>
                <a:chOff x="4079776" y="5444991"/>
                <a:chExt cx="4219525" cy="720000"/>
              </a:xfrm>
            </p:grpSpPr>
            <p:pic>
              <p:nvPicPr>
                <p:cNvPr id="40" name="Picture 39" descr="A number and a symbol&#10;&#10;Description automatically generated with medium confidence">
                  <a:extLst>
                    <a:ext uri="{FF2B5EF4-FFF2-40B4-BE49-F238E27FC236}">
                      <a16:creationId xmlns:a16="http://schemas.microsoft.com/office/drawing/2014/main" id="{9B9C8111-D73B-0FF5-EED9-74E8A9EAC1A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79776" y="5444991"/>
                  <a:ext cx="1702703" cy="720000"/>
                </a:xfrm>
                <a:prstGeom prst="rect">
                  <a:avLst/>
                </a:prstGeom>
              </p:spPr>
            </p:pic>
            <p:pic>
              <p:nvPicPr>
                <p:cNvPr id="42" name="Picture 41" descr="A number with a white background&#10;&#10;Description automatically generated with medium confidence">
                  <a:extLst>
                    <a:ext uri="{FF2B5EF4-FFF2-40B4-BE49-F238E27FC236}">
                      <a16:creationId xmlns:a16="http://schemas.microsoft.com/office/drawing/2014/main" id="{6C17B4CC-E3CA-9A18-D646-5BA1CB2846F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674785" y="5444991"/>
                  <a:ext cx="2624516" cy="720000"/>
                </a:xfrm>
                <a:prstGeom prst="rect">
                  <a:avLst/>
                </a:prstGeom>
              </p:spPr>
            </p:pic>
          </p:grpSp>
          <p:sp>
            <p:nvSpPr>
              <p:cNvPr id="52" name="Rectangle 51">
                <a:extLst>
                  <a:ext uri="{FF2B5EF4-FFF2-40B4-BE49-F238E27FC236}">
                    <a16:creationId xmlns:a16="http://schemas.microsoft.com/office/drawing/2014/main" id="{7C564F90-9523-CB38-DE6D-EFE4D748C9C8}"/>
                  </a:ext>
                </a:extLst>
              </p:cNvPr>
              <p:cNvSpPr/>
              <p:nvPr/>
            </p:nvSpPr>
            <p:spPr>
              <a:xfrm>
                <a:off x="448229" y="5461756"/>
                <a:ext cx="4284178" cy="759859"/>
              </a:xfrm>
              <a:prstGeom prst="rect">
                <a:avLst/>
              </a:prstGeom>
              <a:noFill/>
              <a:ln w="9525">
                <a:solidFill>
                  <a:srgbClr val="940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grpSp>
        <p:sp>
          <p:nvSpPr>
            <p:cNvPr id="54" name="TextBox 53">
              <a:extLst>
                <a:ext uri="{FF2B5EF4-FFF2-40B4-BE49-F238E27FC236}">
                  <a16:creationId xmlns:a16="http://schemas.microsoft.com/office/drawing/2014/main" id="{37C27A53-604D-54DC-7BB5-01737627868F}"/>
                </a:ext>
              </a:extLst>
            </p:cNvPr>
            <p:cNvSpPr txBox="1"/>
            <p:nvPr/>
          </p:nvSpPr>
          <p:spPr>
            <a:xfrm>
              <a:off x="3137094" y="6152802"/>
              <a:ext cx="1734770" cy="338554"/>
            </a:xfrm>
            <a:prstGeom prst="rect">
              <a:avLst/>
            </a:prstGeom>
            <a:noFill/>
          </p:spPr>
          <p:txBody>
            <a:bodyPr wrap="none" rtlCol="0">
              <a:spAutoFit/>
            </a:bodyPr>
            <a:lstStyle/>
            <a:p>
              <a:r>
                <a:rPr lang="en-DE" sz="1600" dirty="0">
                  <a:solidFill>
                    <a:srgbClr val="9403B0"/>
                  </a:solidFill>
                </a:rPr>
                <a:t>Chicane strength</a:t>
              </a:r>
            </a:p>
          </p:txBody>
        </p:sp>
      </p:grpSp>
      <p:grpSp>
        <p:nvGrpSpPr>
          <p:cNvPr id="57" name="Group 56">
            <a:extLst>
              <a:ext uri="{FF2B5EF4-FFF2-40B4-BE49-F238E27FC236}">
                <a16:creationId xmlns:a16="http://schemas.microsoft.com/office/drawing/2014/main" id="{71A13595-F4DD-FCF9-29EA-1342C5B0E6D7}"/>
              </a:ext>
            </a:extLst>
          </p:cNvPr>
          <p:cNvGrpSpPr/>
          <p:nvPr/>
        </p:nvGrpSpPr>
        <p:grpSpPr>
          <a:xfrm>
            <a:off x="8328248" y="2663902"/>
            <a:ext cx="2592288" cy="965770"/>
            <a:chOff x="8328248" y="2663902"/>
            <a:chExt cx="2592288" cy="965770"/>
          </a:xfrm>
        </p:grpSpPr>
        <p:pic>
          <p:nvPicPr>
            <p:cNvPr id="32" name="Picture 31" descr="A black symbols on a white background&#10;&#10;Description automatically generated">
              <a:extLst>
                <a:ext uri="{FF2B5EF4-FFF2-40B4-BE49-F238E27FC236}">
                  <a16:creationId xmlns:a16="http://schemas.microsoft.com/office/drawing/2014/main" id="{6652E7A0-36B2-271E-0DC3-8E61F72A814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328248" y="2981672"/>
              <a:ext cx="2492307" cy="648000"/>
            </a:xfrm>
            <a:prstGeom prst="rect">
              <a:avLst/>
            </a:prstGeom>
            <a:ln>
              <a:solidFill>
                <a:srgbClr val="00B050"/>
              </a:solidFill>
            </a:ln>
          </p:spPr>
        </p:pic>
        <p:sp>
          <p:nvSpPr>
            <p:cNvPr id="56" name="TextBox 55">
              <a:extLst>
                <a:ext uri="{FF2B5EF4-FFF2-40B4-BE49-F238E27FC236}">
                  <a16:creationId xmlns:a16="http://schemas.microsoft.com/office/drawing/2014/main" id="{DD8DE25A-FC0D-05F5-986F-230E76BBCE79}"/>
                </a:ext>
              </a:extLst>
            </p:cNvPr>
            <p:cNvSpPr txBox="1"/>
            <p:nvPr/>
          </p:nvSpPr>
          <p:spPr>
            <a:xfrm>
              <a:off x="8501284" y="2663902"/>
              <a:ext cx="2419252" cy="338554"/>
            </a:xfrm>
            <a:prstGeom prst="rect">
              <a:avLst/>
            </a:prstGeom>
            <a:noFill/>
          </p:spPr>
          <p:txBody>
            <a:bodyPr wrap="none" rtlCol="0">
              <a:spAutoFit/>
            </a:bodyPr>
            <a:lstStyle/>
            <a:p>
              <a:r>
                <a:rPr lang="en-DE" sz="1600" dirty="0">
                  <a:solidFill>
                    <a:srgbClr val="00B050"/>
                  </a:solidFill>
                </a:rPr>
                <a:t>EEHG harmonic number</a:t>
              </a:r>
            </a:p>
          </p:txBody>
        </p:sp>
      </p:grpSp>
      <p:grpSp>
        <p:nvGrpSpPr>
          <p:cNvPr id="59" name="Group 58">
            <a:extLst>
              <a:ext uri="{FF2B5EF4-FFF2-40B4-BE49-F238E27FC236}">
                <a16:creationId xmlns:a16="http://schemas.microsoft.com/office/drawing/2014/main" id="{D7A7322B-1B60-71CA-0849-8821DCE1C7A4}"/>
              </a:ext>
            </a:extLst>
          </p:cNvPr>
          <p:cNvGrpSpPr/>
          <p:nvPr/>
        </p:nvGrpSpPr>
        <p:grpSpPr>
          <a:xfrm>
            <a:off x="7968209" y="4509120"/>
            <a:ext cx="3442582" cy="969669"/>
            <a:chOff x="7968209" y="4293096"/>
            <a:chExt cx="3442582" cy="969669"/>
          </a:xfrm>
        </p:grpSpPr>
        <p:pic>
          <p:nvPicPr>
            <p:cNvPr id="36" name="Picture 35" descr="A black text on a white background&#10;&#10;Description automatically generated">
              <a:extLst>
                <a:ext uri="{FF2B5EF4-FFF2-40B4-BE49-F238E27FC236}">
                  <a16:creationId xmlns:a16="http://schemas.microsoft.com/office/drawing/2014/main" id="{B5F53283-9A70-13AC-3DFC-6A136282E10B}"/>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968209" y="4614765"/>
              <a:ext cx="3353023" cy="648000"/>
            </a:xfrm>
            <a:prstGeom prst="rect">
              <a:avLst/>
            </a:prstGeom>
            <a:ln>
              <a:solidFill>
                <a:schemeClr val="accent2"/>
              </a:solidFill>
            </a:ln>
          </p:spPr>
        </p:pic>
        <p:sp>
          <p:nvSpPr>
            <p:cNvPr id="58" name="TextBox 57">
              <a:extLst>
                <a:ext uri="{FF2B5EF4-FFF2-40B4-BE49-F238E27FC236}">
                  <a16:creationId xmlns:a16="http://schemas.microsoft.com/office/drawing/2014/main" id="{324E2C99-8795-6E1E-7556-14B469DA83EE}"/>
                </a:ext>
              </a:extLst>
            </p:cNvPr>
            <p:cNvSpPr txBox="1"/>
            <p:nvPr/>
          </p:nvSpPr>
          <p:spPr>
            <a:xfrm>
              <a:off x="9951737" y="4293096"/>
              <a:ext cx="1459054" cy="338554"/>
            </a:xfrm>
            <a:prstGeom prst="rect">
              <a:avLst/>
            </a:prstGeom>
            <a:noFill/>
          </p:spPr>
          <p:txBody>
            <a:bodyPr wrap="none" rtlCol="0">
              <a:spAutoFit/>
            </a:bodyPr>
            <a:lstStyle/>
            <a:p>
              <a:r>
                <a:rPr lang="en-DE" sz="1600" dirty="0">
                  <a:solidFill>
                    <a:schemeClr val="accent2"/>
                  </a:solidFill>
                </a:rPr>
                <a:t>EEHG scaling</a:t>
              </a:r>
            </a:p>
          </p:txBody>
        </p:sp>
      </p:grpSp>
      <p:grpSp>
        <p:nvGrpSpPr>
          <p:cNvPr id="63" name="Group 62">
            <a:extLst>
              <a:ext uri="{FF2B5EF4-FFF2-40B4-BE49-F238E27FC236}">
                <a16:creationId xmlns:a16="http://schemas.microsoft.com/office/drawing/2014/main" id="{B79E72C5-32EF-2392-E715-82242C3D3E4A}"/>
              </a:ext>
            </a:extLst>
          </p:cNvPr>
          <p:cNvGrpSpPr/>
          <p:nvPr/>
        </p:nvGrpSpPr>
        <p:grpSpPr>
          <a:xfrm>
            <a:off x="6239640" y="5661248"/>
            <a:ext cx="5184763" cy="1012972"/>
            <a:chOff x="6239640" y="5661248"/>
            <a:chExt cx="5184763" cy="1012972"/>
          </a:xfrm>
        </p:grpSpPr>
        <p:grpSp>
          <p:nvGrpSpPr>
            <p:cNvPr id="61" name="Group 60">
              <a:extLst>
                <a:ext uri="{FF2B5EF4-FFF2-40B4-BE49-F238E27FC236}">
                  <a16:creationId xmlns:a16="http://schemas.microsoft.com/office/drawing/2014/main" id="{98C8D163-A447-6EAF-CCFF-3D78811EA442}"/>
                </a:ext>
              </a:extLst>
            </p:cNvPr>
            <p:cNvGrpSpPr/>
            <p:nvPr/>
          </p:nvGrpSpPr>
          <p:grpSpPr>
            <a:xfrm>
              <a:off x="6239640" y="5661248"/>
              <a:ext cx="5081592" cy="704948"/>
              <a:chOff x="6239640" y="5486181"/>
              <a:chExt cx="5081592" cy="704948"/>
            </a:xfrm>
          </p:grpSpPr>
          <p:grpSp>
            <p:nvGrpSpPr>
              <p:cNvPr id="49" name="Group 48">
                <a:extLst>
                  <a:ext uri="{FF2B5EF4-FFF2-40B4-BE49-F238E27FC236}">
                    <a16:creationId xmlns:a16="http://schemas.microsoft.com/office/drawing/2014/main" id="{7A7706A1-9531-DB1B-8F51-D0618425BEB4}"/>
                  </a:ext>
                </a:extLst>
              </p:cNvPr>
              <p:cNvGrpSpPr>
                <a:grpSpLocks noChangeAspect="1"/>
              </p:cNvGrpSpPr>
              <p:nvPr/>
            </p:nvGrpSpPr>
            <p:grpSpPr>
              <a:xfrm>
                <a:off x="6374856" y="5486181"/>
                <a:ext cx="4946376" cy="648000"/>
                <a:chOff x="3359696" y="4735406"/>
                <a:chExt cx="6592116" cy="863600"/>
              </a:xfrm>
            </p:grpSpPr>
            <p:pic>
              <p:nvPicPr>
                <p:cNvPr id="45" name="Picture 44" descr="A black text on a white background&#10;&#10;Description automatically generated">
                  <a:extLst>
                    <a:ext uri="{FF2B5EF4-FFF2-40B4-BE49-F238E27FC236}">
                      <a16:creationId xmlns:a16="http://schemas.microsoft.com/office/drawing/2014/main" id="{0B350E49-77EE-130B-4F5A-A0D0F1AF021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359696" y="4735406"/>
                  <a:ext cx="3873500" cy="863600"/>
                </a:xfrm>
                <a:prstGeom prst="rect">
                  <a:avLst/>
                </a:prstGeom>
              </p:spPr>
            </p:pic>
            <p:pic>
              <p:nvPicPr>
                <p:cNvPr id="47" name="Picture 46" descr="A black symbols with a plus and a cross&#10;&#10;Description automatically generated">
                  <a:extLst>
                    <a:ext uri="{FF2B5EF4-FFF2-40B4-BE49-F238E27FC236}">
                      <a16:creationId xmlns:a16="http://schemas.microsoft.com/office/drawing/2014/main" id="{B7FD813C-64DE-8034-01CE-C28FE9C826D6}"/>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246712" y="4741756"/>
                  <a:ext cx="2705100" cy="850900"/>
                </a:xfrm>
                <a:prstGeom prst="rect">
                  <a:avLst/>
                </a:prstGeom>
              </p:spPr>
            </p:pic>
          </p:grpSp>
          <p:sp>
            <p:nvSpPr>
              <p:cNvPr id="60" name="Rectangle 59">
                <a:extLst>
                  <a:ext uri="{FF2B5EF4-FFF2-40B4-BE49-F238E27FC236}">
                    <a16:creationId xmlns:a16="http://schemas.microsoft.com/office/drawing/2014/main" id="{229E63BF-C382-0D8F-A1C3-EA08429A9E99}"/>
                  </a:ext>
                </a:extLst>
              </p:cNvPr>
              <p:cNvSpPr/>
              <p:nvPr/>
            </p:nvSpPr>
            <p:spPr>
              <a:xfrm>
                <a:off x="6239640" y="5555305"/>
                <a:ext cx="5081592" cy="635824"/>
              </a:xfrm>
              <a:prstGeom prst="rect">
                <a:avLst/>
              </a:prstGeom>
              <a:no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grpSp>
        <p:sp>
          <p:nvSpPr>
            <p:cNvPr id="62" name="TextBox 61">
              <a:extLst>
                <a:ext uri="{FF2B5EF4-FFF2-40B4-BE49-F238E27FC236}">
                  <a16:creationId xmlns:a16="http://schemas.microsoft.com/office/drawing/2014/main" id="{C450B43A-7833-943D-FE64-5FCE582B0B2F}"/>
                </a:ext>
              </a:extLst>
            </p:cNvPr>
            <p:cNvSpPr txBox="1"/>
            <p:nvPr/>
          </p:nvSpPr>
          <p:spPr>
            <a:xfrm>
              <a:off x="9428344" y="6335666"/>
              <a:ext cx="1996059" cy="338554"/>
            </a:xfrm>
            <a:prstGeom prst="rect">
              <a:avLst/>
            </a:prstGeom>
            <a:noFill/>
          </p:spPr>
          <p:txBody>
            <a:bodyPr wrap="none" rtlCol="0">
              <a:spAutoFit/>
            </a:bodyPr>
            <a:lstStyle/>
            <a:p>
              <a:r>
                <a:rPr lang="en-DE" sz="1600" dirty="0">
                  <a:solidFill>
                    <a:srgbClr val="00B0F0"/>
                  </a:solidFill>
                </a:rPr>
                <a:t>EEHG wavenumber</a:t>
              </a:r>
            </a:p>
          </p:txBody>
        </p:sp>
      </p:grpSp>
    </p:spTree>
    <p:extLst>
      <p:ext uri="{BB962C8B-B14F-4D97-AF65-F5344CB8AC3E}">
        <p14:creationId xmlns:p14="http://schemas.microsoft.com/office/powerpoint/2010/main" val="34645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0D713-9700-524C-F849-75C9755AF7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8F927-8EB8-2FEA-4206-F1BC9BF7E183}"/>
              </a:ext>
            </a:extLst>
          </p:cNvPr>
          <p:cNvSpPr>
            <a:spLocks noGrp="1"/>
          </p:cNvSpPr>
          <p:nvPr>
            <p:ph type="title"/>
          </p:nvPr>
        </p:nvSpPr>
        <p:spPr>
          <a:xfrm>
            <a:off x="407988" y="601638"/>
            <a:ext cx="11376024" cy="451098"/>
          </a:xfrm>
        </p:spPr>
        <p:txBody>
          <a:bodyPr/>
          <a:lstStyle/>
          <a:p>
            <a:r>
              <a:rPr lang="en-GB" dirty="0"/>
              <a:t>Better a chicane today than an undulator tomorrow?</a:t>
            </a:r>
          </a:p>
        </p:txBody>
      </p:sp>
      <p:sp>
        <p:nvSpPr>
          <p:cNvPr id="4" name="Content Placeholder 3">
            <a:extLst>
              <a:ext uri="{FF2B5EF4-FFF2-40B4-BE49-F238E27FC236}">
                <a16:creationId xmlns:a16="http://schemas.microsoft.com/office/drawing/2014/main" id="{C8A217F7-2BEB-97C2-D560-ADA0B73A03DB}"/>
              </a:ext>
            </a:extLst>
          </p:cNvPr>
          <p:cNvSpPr>
            <a:spLocks noGrp="1"/>
          </p:cNvSpPr>
          <p:nvPr>
            <p:ph idx="1"/>
          </p:nvPr>
        </p:nvSpPr>
        <p:spPr>
          <a:xfrm>
            <a:off x="407987" y="1196752"/>
            <a:ext cx="11376025" cy="5010249"/>
          </a:xfrm>
        </p:spPr>
        <p:txBody>
          <a:bodyPr/>
          <a:lstStyle/>
          <a:p>
            <a:pPr>
              <a:lnSpc>
                <a:spcPct val="100000"/>
              </a:lnSpc>
            </a:pPr>
            <a:r>
              <a:rPr lang="en-GB" dirty="0"/>
              <a:t>(Almost) anything is better than a drift*</a:t>
            </a:r>
          </a:p>
          <a:p>
            <a:pPr>
              <a:lnSpc>
                <a:spcPct val="100000"/>
              </a:lnSpc>
            </a:pPr>
            <a:endParaRPr lang="en-GB" dirty="0"/>
          </a:p>
          <a:p>
            <a:pPr>
              <a:lnSpc>
                <a:spcPct val="100000"/>
              </a:lnSpc>
            </a:pPr>
            <a:r>
              <a:rPr lang="en-GB" dirty="0"/>
              <a:t>Chicanes are great for flexibility </a:t>
            </a:r>
          </a:p>
          <a:p>
            <a:pPr lvl="1"/>
            <a:r>
              <a:rPr lang="en-GB" dirty="0"/>
              <a:t>Adapt the source position</a:t>
            </a:r>
          </a:p>
          <a:p>
            <a:pPr lvl="1"/>
            <a:r>
              <a:rPr lang="en-GB" dirty="0" err="1"/>
              <a:t>Multicolor</a:t>
            </a:r>
            <a:r>
              <a:rPr lang="en-GB" dirty="0"/>
              <a:t> pulses, pulse shortening, cascades</a:t>
            </a:r>
          </a:p>
          <a:p>
            <a:pPr lvl="1"/>
            <a:r>
              <a:rPr lang="en-GB" dirty="0"/>
              <a:t>and for thinking outside the box</a:t>
            </a:r>
          </a:p>
          <a:p>
            <a:pPr lvl="1"/>
            <a:r>
              <a:rPr lang="en-GB" dirty="0"/>
              <a:t>and they are cheaper</a:t>
            </a:r>
          </a:p>
          <a:p>
            <a:pPr>
              <a:lnSpc>
                <a:spcPct val="100000"/>
              </a:lnSpc>
            </a:pPr>
            <a:endParaRPr lang="en-GB" dirty="0"/>
          </a:p>
          <a:p>
            <a:pPr>
              <a:lnSpc>
                <a:spcPct val="100000"/>
              </a:lnSpc>
            </a:pPr>
            <a:r>
              <a:rPr lang="en-DE" dirty="0"/>
              <a:t>Undulators are better for (increased) output power</a:t>
            </a:r>
            <a:endParaRPr lang="en-GB" dirty="0"/>
          </a:p>
          <a:p>
            <a:pPr marL="0" indent="0">
              <a:lnSpc>
                <a:spcPct val="100000"/>
              </a:lnSpc>
              <a:buNone/>
            </a:pPr>
            <a:endParaRPr lang="en-DE" dirty="0"/>
          </a:p>
          <a:p>
            <a:pPr>
              <a:lnSpc>
                <a:spcPct val="100000"/>
              </a:lnSpc>
            </a:pPr>
            <a:r>
              <a:rPr lang="en-DE" dirty="0"/>
              <a:t>TEEHG </a:t>
            </a:r>
            <a:r>
              <a:rPr lang="en-GB" dirty="0"/>
              <a:t>is a promising approach to reach unprecedented bunching at very short wavelengths</a:t>
            </a:r>
          </a:p>
        </p:txBody>
      </p:sp>
      <p:sp>
        <p:nvSpPr>
          <p:cNvPr id="5" name="Footer Placeholder 4">
            <a:extLst>
              <a:ext uri="{FF2B5EF4-FFF2-40B4-BE49-F238E27FC236}">
                <a16:creationId xmlns:a16="http://schemas.microsoft.com/office/drawing/2014/main" id="{16419361-0E65-F8CF-69F5-A44103A9F524}"/>
              </a:ext>
            </a:extLst>
          </p:cNvPr>
          <p:cNvSpPr>
            <a:spLocks noGrp="1"/>
          </p:cNvSpPr>
          <p:nvPr>
            <p:ph type="ftr" sz="quarter" idx="11"/>
          </p:nvPr>
        </p:nvSpPr>
        <p:spPr/>
        <p:txBody>
          <a:bodyPr/>
          <a:lstStyle/>
          <a:p>
            <a:r>
              <a:rPr lang="en-US" noProof="0"/>
              <a:t>| FoE Topical Workshop 2025 | Eugenio Ferrari | 25.09.2025</a:t>
            </a:r>
            <a:endParaRPr lang="en-US" noProof="0" dirty="0"/>
          </a:p>
        </p:txBody>
      </p:sp>
      <p:sp>
        <p:nvSpPr>
          <p:cNvPr id="6" name="TextBox 5">
            <a:extLst>
              <a:ext uri="{FF2B5EF4-FFF2-40B4-BE49-F238E27FC236}">
                <a16:creationId xmlns:a16="http://schemas.microsoft.com/office/drawing/2014/main" id="{84E217A9-701B-14FB-5E29-5A7CB3A1B60E}"/>
              </a:ext>
            </a:extLst>
          </p:cNvPr>
          <p:cNvSpPr txBox="1"/>
          <p:nvPr/>
        </p:nvSpPr>
        <p:spPr>
          <a:xfrm>
            <a:off x="7824192" y="3059668"/>
            <a:ext cx="2172390" cy="369332"/>
          </a:xfrm>
          <a:prstGeom prst="rect">
            <a:avLst/>
          </a:prstGeom>
          <a:noFill/>
        </p:spPr>
        <p:txBody>
          <a:bodyPr wrap="none" rtlCol="0">
            <a:spAutoFit/>
          </a:bodyPr>
          <a:lstStyle/>
          <a:p>
            <a:r>
              <a:rPr lang="en-DE" dirty="0"/>
              <a:t>Can we have both?</a:t>
            </a:r>
          </a:p>
        </p:txBody>
      </p:sp>
      <p:pic>
        <p:nvPicPr>
          <p:cNvPr id="7" name="Picture 6" descr="A close-up of a white paper&#10;&#10;AI-generated content may be incorrect.">
            <a:extLst>
              <a:ext uri="{FF2B5EF4-FFF2-40B4-BE49-F238E27FC236}">
                <a16:creationId xmlns:a16="http://schemas.microsoft.com/office/drawing/2014/main" id="{66AA5299-2AA7-C1EB-43CF-689B57988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896" y="1188469"/>
            <a:ext cx="6716960" cy="1617554"/>
          </a:xfrm>
          <a:prstGeom prst="rect">
            <a:avLst/>
          </a:prstGeom>
        </p:spPr>
      </p:pic>
    </p:spTree>
    <p:extLst>
      <p:ext uri="{BB962C8B-B14F-4D97-AF65-F5344CB8AC3E}">
        <p14:creationId xmlns:p14="http://schemas.microsoft.com/office/powerpoint/2010/main" val="12361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75CD30-E207-B70D-C008-711493B0B160}"/>
              </a:ext>
            </a:extLst>
          </p:cNvPr>
          <p:cNvSpPr>
            <a:spLocks noGrp="1"/>
          </p:cNvSpPr>
          <p:nvPr>
            <p:ph type="title"/>
          </p:nvPr>
        </p:nvSpPr>
        <p:spPr/>
        <p:txBody>
          <a:bodyPr/>
          <a:lstStyle/>
          <a:p>
            <a:r>
              <a:rPr lang="en-US" dirty="0"/>
              <a:t>How to deal with multi-parameter EEHG bunching</a:t>
            </a:r>
            <a:endParaRPr lang="en-DE" dirty="0"/>
          </a:p>
        </p:txBody>
      </p:sp>
      <p:sp>
        <p:nvSpPr>
          <p:cNvPr id="9" name="Text Placeholder 8">
            <a:extLst>
              <a:ext uri="{FF2B5EF4-FFF2-40B4-BE49-F238E27FC236}">
                <a16:creationId xmlns:a16="http://schemas.microsoft.com/office/drawing/2014/main" id="{EE609E9A-9C2C-3854-0960-FF566AD963A5}"/>
              </a:ext>
            </a:extLst>
          </p:cNvPr>
          <p:cNvSpPr>
            <a:spLocks noGrp="1"/>
          </p:cNvSpPr>
          <p:nvPr>
            <p:ph type="body" sz="quarter" idx="13"/>
          </p:nvPr>
        </p:nvSpPr>
        <p:spPr/>
        <p:txBody>
          <a:bodyPr/>
          <a:lstStyle/>
          <a:p>
            <a:r>
              <a:rPr lang="en-DE" dirty="0"/>
              <a:t>Solving the bunching </a:t>
            </a:r>
            <a:r>
              <a:rPr lang="en-DE"/>
              <a:t>equation numerically</a:t>
            </a:r>
            <a:r>
              <a:rPr lang="en-US" dirty="0"/>
              <a:t> with fixed first seeding stage parameters</a:t>
            </a:r>
            <a:endParaRPr lang="en-DE" dirty="0"/>
          </a:p>
        </p:txBody>
      </p:sp>
      <p:sp>
        <p:nvSpPr>
          <p:cNvPr id="8" name="Content Placeholder 7">
            <a:extLst>
              <a:ext uri="{FF2B5EF4-FFF2-40B4-BE49-F238E27FC236}">
                <a16:creationId xmlns:a16="http://schemas.microsoft.com/office/drawing/2014/main" id="{31C08C06-47E7-7704-FFEA-2B959F037EDD}"/>
              </a:ext>
            </a:extLst>
          </p:cNvPr>
          <p:cNvSpPr>
            <a:spLocks noGrp="1"/>
          </p:cNvSpPr>
          <p:nvPr>
            <p:ph idx="1"/>
          </p:nvPr>
        </p:nvSpPr>
        <p:spPr>
          <a:xfrm>
            <a:off x="407987" y="1916832"/>
            <a:ext cx="2951709" cy="1584176"/>
          </a:xfrm>
        </p:spPr>
        <p:txBody>
          <a:bodyPr/>
          <a:lstStyle/>
          <a:p>
            <a:r>
              <a:rPr lang="en-DE" dirty="0"/>
              <a:t>One possible approach:</a:t>
            </a:r>
          </a:p>
          <a:p>
            <a:pPr lvl="1"/>
            <a:r>
              <a:rPr lang="en-DE" sz="1800" i="1" dirty="0"/>
              <a:t>A</a:t>
            </a:r>
            <a:r>
              <a:rPr lang="en-DE" sz="1800" i="1" baseline="-25000" dirty="0"/>
              <a:t>1</a:t>
            </a:r>
            <a:r>
              <a:rPr lang="en-DE" sz="1800" dirty="0"/>
              <a:t> = 3</a:t>
            </a:r>
          </a:p>
          <a:p>
            <a:pPr lvl="1"/>
            <a:r>
              <a:rPr lang="en-DE" sz="1800" i="1" dirty="0"/>
              <a:t>R</a:t>
            </a:r>
            <a:r>
              <a:rPr lang="en-DE" sz="1800" i="1" baseline="-25000" dirty="0"/>
              <a:t>56</a:t>
            </a:r>
            <a:r>
              <a:rPr lang="en-DE" sz="1800" i="1" baseline="30000" dirty="0"/>
              <a:t>(1)</a:t>
            </a:r>
            <a:r>
              <a:rPr lang="en-DE" sz="1800" dirty="0"/>
              <a:t> = 7 mm</a:t>
            </a:r>
          </a:p>
          <a:p>
            <a:pPr lvl="1"/>
            <a:r>
              <a:rPr lang="en-DE" sz="1800" i="1" dirty="0"/>
              <a:t>n = -1, m = (a</a:t>
            </a:r>
            <a:r>
              <a:rPr lang="en-DE" sz="1800" i="1" baseline="-25000" dirty="0"/>
              <a:t>E</a:t>
            </a:r>
            <a:r>
              <a:rPr lang="en-DE" sz="1800" i="1" dirty="0"/>
              <a:t> - n) / K</a:t>
            </a:r>
          </a:p>
          <a:p>
            <a:pPr lvl="1"/>
            <a:r>
              <a:rPr lang="en-DE" sz="1800" dirty="0"/>
              <a:t>Plot </a:t>
            </a:r>
            <a:r>
              <a:rPr lang="en-DE" sz="1800" i="1" dirty="0"/>
              <a:t>b</a:t>
            </a:r>
            <a:r>
              <a:rPr lang="en-DE" sz="1800" i="1" baseline="-25000" dirty="0"/>
              <a:t>n,m</a:t>
            </a:r>
            <a:r>
              <a:rPr lang="en-DE" sz="1800" dirty="0"/>
              <a:t> vs. </a:t>
            </a:r>
            <a:r>
              <a:rPr lang="en-DE" sz="1800" i="1" dirty="0"/>
              <a:t>A</a:t>
            </a:r>
            <a:r>
              <a:rPr lang="en-DE" sz="1800" i="1" baseline="-25000" dirty="0"/>
              <a:t>2</a:t>
            </a:r>
            <a:r>
              <a:rPr lang="en-DE" sz="1800" dirty="0"/>
              <a:t>, </a:t>
            </a:r>
            <a:r>
              <a:rPr lang="en-DE" sz="1800" i="1" dirty="0"/>
              <a:t>R</a:t>
            </a:r>
            <a:r>
              <a:rPr lang="en-DE" sz="1800" i="1" baseline="-25000" dirty="0"/>
              <a:t>56</a:t>
            </a:r>
            <a:r>
              <a:rPr lang="en-DE" sz="1800" i="1" baseline="30000" dirty="0"/>
              <a:t>(2)</a:t>
            </a:r>
            <a:r>
              <a:rPr lang="en-DE" sz="1800" i="1" dirty="0"/>
              <a:t> </a:t>
            </a:r>
          </a:p>
        </p:txBody>
      </p:sp>
      <p:sp>
        <p:nvSpPr>
          <p:cNvPr id="6" name="Footer Placeholder 5">
            <a:extLst>
              <a:ext uri="{FF2B5EF4-FFF2-40B4-BE49-F238E27FC236}">
                <a16:creationId xmlns:a16="http://schemas.microsoft.com/office/drawing/2014/main" id="{DA2C0053-053D-0BEB-057A-E0050150A1A0}"/>
              </a:ext>
            </a:extLst>
          </p:cNvPr>
          <p:cNvSpPr>
            <a:spLocks noGrp="1"/>
          </p:cNvSpPr>
          <p:nvPr>
            <p:ph type="ftr" sz="quarter" idx="11"/>
          </p:nvPr>
        </p:nvSpPr>
        <p:spPr/>
        <p:txBody>
          <a:bodyPr/>
          <a:lstStyle/>
          <a:p>
            <a:r>
              <a:rPr lang="en-US" noProof="0"/>
              <a:t>| FoE Topical Workshop 2025 | Eugenio Ferrari | 25.09.2025</a:t>
            </a:r>
            <a:endParaRPr lang="en-US" noProof="0" dirty="0"/>
          </a:p>
        </p:txBody>
      </p:sp>
      <p:grpSp>
        <p:nvGrpSpPr>
          <p:cNvPr id="30" name="Group 29">
            <a:extLst>
              <a:ext uri="{FF2B5EF4-FFF2-40B4-BE49-F238E27FC236}">
                <a16:creationId xmlns:a16="http://schemas.microsoft.com/office/drawing/2014/main" id="{1409AB6E-F478-993C-70F1-87160495AC45}"/>
              </a:ext>
            </a:extLst>
          </p:cNvPr>
          <p:cNvGrpSpPr/>
          <p:nvPr/>
        </p:nvGrpSpPr>
        <p:grpSpPr>
          <a:xfrm>
            <a:off x="4295800" y="1862837"/>
            <a:ext cx="3723911" cy="3581028"/>
            <a:chOff x="4942108" y="2152149"/>
            <a:chExt cx="3723911" cy="3581028"/>
          </a:xfrm>
        </p:grpSpPr>
        <p:pic>
          <p:nvPicPr>
            <p:cNvPr id="4" name="Picture 3">
              <a:extLst>
                <a:ext uri="{FF2B5EF4-FFF2-40B4-BE49-F238E27FC236}">
                  <a16:creationId xmlns:a16="http://schemas.microsoft.com/office/drawing/2014/main" id="{E56BAB13-0C64-3089-E73F-25F7194BEB1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942108" y="2152149"/>
              <a:ext cx="3723911" cy="3581028"/>
            </a:xfrm>
            <a:prstGeom prst="rect">
              <a:avLst/>
            </a:prstGeom>
          </p:spPr>
        </p:pic>
        <p:sp>
          <p:nvSpPr>
            <p:cNvPr id="5" name="TextBox 4">
              <a:extLst>
                <a:ext uri="{FF2B5EF4-FFF2-40B4-BE49-F238E27FC236}">
                  <a16:creationId xmlns:a16="http://schemas.microsoft.com/office/drawing/2014/main" id="{352E46B7-9624-1C8B-F65D-4DFDADFC0192}"/>
                </a:ext>
              </a:extLst>
            </p:cNvPr>
            <p:cNvSpPr txBox="1"/>
            <p:nvPr/>
          </p:nvSpPr>
          <p:spPr>
            <a:xfrm>
              <a:off x="5646103" y="4869160"/>
              <a:ext cx="2682145" cy="338554"/>
            </a:xfrm>
            <a:prstGeom prst="rect">
              <a:avLst/>
            </a:prstGeom>
            <a:noFill/>
          </p:spPr>
          <p:txBody>
            <a:bodyPr wrap="none" rtlCol="0">
              <a:spAutoFit/>
            </a:bodyPr>
            <a:lstStyle/>
            <a:p>
              <a:r>
                <a:rPr lang="en-DE" sz="1600" dirty="0">
                  <a:solidFill>
                    <a:schemeClr val="bg1"/>
                  </a:solidFill>
                </a:rPr>
                <a:t>Example: FLASH-1 at 4 nm</a:t>
              </a:r>
            </a:p>
          </p:txBody>
        </p:sp>
      </p:grpSp>
      <p:grpSp>
        <p:nvGrpSpPr>
          <p:cNvPr id="20" name="Group 19">
            <a:extLst>
              <a:ext uri="{FF2B5EF4-FFF2-40B4-BE49-F238E27FC236}">
                <a16:creationId xmlns:a16="http://schemas.microsoft.com/office/drawing/2014/main" id="{B935F796-6B06-FBBF-0E8B-8B4161B492BB}"/>
              </a:ext>
            </a:extLst>
          </p:cNvPr>
          <p:cNvGrpSpPr/>
          <p:nvPr/>
        </p:nvGrpSpPr>
        <p:grpSpPr>
          <a:xfrm>
            <a:off x="551384" y="4400245"/>
            <a:ext cx="3501744" cy="959436"/>
            <a:chOff x="551384" y="4400245"/>
            <a:chExt cx="3501744" cy="959436"/>
          </a:xfrm>
        </p:grpSpPr>
        <p:pic>
          <p:nvPicPr>
            <p:cNvPr id="21" name="Picture 20" descr="A black letter with a white background&#10;&#10;Description automatically generated">
              <a:extLst>
                <a:ext uri="{FF2B5EF4-FFF2-40B4-BE49-F238E27FC236}">
                  <a16:creationId xmlns:a16="http://schemas.microsoft.com/office/drawing/2014/main" id="{3D9D443A-2DF3-3D80-7B57-55C80C3F49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1384" y="4711681"/>
              <a:ext cx="3372922" cy="648000"/>
            </a:xfrm>
            <a:prstGeom prst="rect">
              <a:avLst/>
            </a:prstGeom>
            <a:ln>
              <a:solidFill>
                <a:srgbClr val="00AA92"/>
              </a:solidFill>
            </a:ln>
          </p:spPr>
        </p:pic>
        <p:sp>
          <p:nvSpPr>
            <p:cNvPr id="22" name="TextBox 21">
              <a:extLst>
                <a:ext uri="{FF2B5EF4-FFF2-40B4-BE49-F238E27FC236}">
                  <a16:creationId xmlns:a16="http://schemas.microsoft.com/office/drawing/2014/main" id="{E127488B-941A-D6B4-01C8-1BF1661287FF}"/>
                </a:ext>
              </a:extLst>
            </p:cNvPr>
            <p:cNvSpPr txBox="1"/>
            <p:nvPr/>
          </p:nvSpPr>
          <p:spPr>
            <a:xfrm>
              <a:off x="1920813" y="4400245"/>
              <a:ext cx="2132315" cy="338554"/>
            </a:xfrm>
            <a:prstGeom prst="rect">
              <a:avLst/>
            </a:prstGeom>
            <a:noFill/>
          </p:spPr>
          <p:txBody>
            <a:bodyPr wrap="none" rtlCol="0">
              <a:spAutoFit/>
            </a:bodyPr>
            <a:lstStyle/>
            <a:p>
              <a:r>
                <a:rPr lang="en-DE" sz="1600" dirty="0">
                  <a:solidFill>
                    <a:srgbClr val="00AA92"/>
                  </a:solidFill>
                </a:rPr>
                <a:t>Modulation amplitude</a:t>
              </a:r>
            </a:p>
          </p:txBody>
        </p:sp>
      </p:grpSp>
      <p:grpSp>
        <p:nvGrpSpPr>
          <p:cNvPr id="23" name="Group 22">
            <a:extLst>
              <a:ext uri="{FF2B5EF4-FFF2-40B4-BE49-F238E27FC236}">
                <a16:creationId xmlns:a16="http://schemas.microsoft.com/office/drawing/2014/main" id="{38704162-0DE2-138D-1CAD-2A8156E1FF36}"/>
              </a:ext>
            </a:extLst>
          </p:cNvPr>
          <p:cNvGrpSpPr/>
          <p:nvPr/>
        </p:nvGrpSpPr>
        <p:grpSpPr>
          <a:xfrm>
            <a:off x="448229" y="5461756"/>
            <a:ext cx="4423635" cy="1029600"/>
            <a:chOff x="448229" y="5461756"/>
            <a:chExt cx="4423635" cy="1029600"/>
          </a:xfrm>
        </p:grpSpPr>
        <p:grpSp>
          <p:nvGrpSpPr>
            <p:cNvPr id="24" name="Group 23">
              <a:extLst>
                <a:ext uri="{FF2B5EF4-FFF2-40B4-BE49-F238E27FC236}">
                  <a16:creationId xmlns:a16="http://schemas.microsoft.com/office/drawing/2014/main" id="{BC481C63-3CE8-857F-1D26-6F2FE0932B13}"/>
                </a:ext>
              </a:extLst>
            </p:cNvPr>
            <p:cNvGrpSpPr/>
            <p:nvPr/>
          </p:nvGrpSpPr>
          <p:grpSpPr>
            <a:xfrm>
              <a:off x="448229" y="5461756"/>
              <a:ext cx="4284178" cy="759859"/>
              <a:chOff x="448229" y="5461756"/>
              <a:chExt cx="4284178" cy="759859"/>
            </a:xfrm>
          </p:grpSpPr>
          <p:grpSp>
            <p:nvGrpSpPr>
              <p:cNvPr id="26" name="Group 25">
                <a:extLst>
                  <a:ext uri="{FF2B5EF4-FFF2-40B4-BE49-F238E27FC236}">
                    <a16:creationId xmlns:a16="http://schemas.microsoft.com/office/drawing/2014/main" id="{860E40A4-50FC-DBF3-1462-FAED1CA17F28}"/>
                  </a:ext>
                </a:extLst>
              </p:cNvPr>
              <p:cNvGrpSpPr/>
              <p:nvPr/>
            </p:nvGrpSpPr>
            <p:grpSpPr>
              <a:xfrm>
                <a:off x="448229" y="5504802"/>
                <a:ext cx="4219525" cy="648000"/>
                <a:chOff x="4079776" y="5444991"/>
                <a:chExt cx="4219525" cy="720000"/>
              </a:xfrm>
            </p:grpSpPr>
            <p:pic>
              <p:nvPicPr>
                <p:cNvPr id="28" name="Picture 27" descr="A number and a symbol&#10;&#10;Description automatically generated with medium confidence">
                  <a:extLst>
                    <a:ext uri="{FF2B5EF4-FFF2-40B4-BE49-F238E27FC236}">
                      <a16:creationId xmlns:a16="http://schemas.microsoft.com/office/drawing/2014/main" id="{AA2926F8-75BA-8FA5-933A-E4D50E3A58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79776" y="5444991"/>
                  <a:ext cx="1702703" cy="720000"/>
                </a:xfrm>
                <a:prstGeom prst="rect">
                  <a:avLst/>
                </a:prstGeom>
              </p:spPr>
            </p:pic>
            <p:pic>
              <p:nvPicPr>
                <p:cNvPr id="29" name="Picture 28" descr="A number with a white background&#10;&#10;Description automatically generated with medium confidence">
                  <a:extLst>
                    <a:ext uri="{FF2B5EF4-FFF2-40B4-BE49-F238E27FC236}">
                      <a16:creationId xmlns:a16="http://schemas.microsoft.com/office/drawing/2014/main" id="{5C442EF5-4361-BAA5-21AA-3E2E1799B1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74785" y="5444991"/>
                  <a:ext cx="2624516" cy="720000"/>
                </a:xfrm>
                <a:prstGeom prst="rect">
                  <a:avLst/>
                </a:prstGeom>
              </p:spPr>
            </p:pic>
          </p:grpSp>
          <p:sp>
            <p:nvSpPr>
              <p:cNvPr id="27" name="Rectangle 26">
                <a:extLst>
                  <a:ext uri="{FF2B5EF4-FFF2-40B4-BE49-F238E27FC236}">
                    <a16:creationId xmlns:a16="http://schemas.microsoft.com/office/drawing/2014/main" id="{A3FEBBB1-F3DF-2A36-9EBD-E4444ABAFDEA}"/>
                  </a:ext>
                </a:extLst>
              </p:cNvPr>
              <p:cNvSpPr/>
              <p:nvPr/>
            </p:nvSpPr>
            <p:spPr>
              <a:xfrm>
                <a:off x="448229" y="5461756"/>
                <a:ext cx="4284178" cy="759859"/>
              </a:xfrm>
              <a:prstGeom prst="rect">
                <a:avLst/>
              </a:prstGeom>
              <a:noFill/>
              <a:ln w="9525">
                <a:solidFill>
                  <a:srgbClr val="940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grpSp>
        <p:sp>
          <p:nvSpPr>
            <p:cNvPr id="25" name="TextBox 24">
              <a:extLst>
                <a:ext uri="{FF2B5EF4-FFF2-40B4-BE49-F238E27FC236}">
                  <a16:creationId xmlns:a16="http://schemas.microsoft.com/office/drawing/2014/main" id="{68463F6E-2A9E-7593-C6BC-4A301795A876}"/>
                </a:ext>
              </a:extLst>
            </p:cNvPr>
            <p:cNvSpPr txBox="1"/>
            <p:nvPr/>
          </p:nvSpPr>
          <p:spPr>
            <a:xfrm>
              <a:off x="3137094" y="6152802"/>
              <a:ext cx="1734770" cy="338554"/>
            </a:xfrm>
            <a:prstGeom prst="rect">
              <a:avLst/>
            </a:prstGeom>
            <a:noFill/>
          </p:spPr>
          <p:txBody>
            <a:bodyPr wrap="none" rtlCol="0">
              <a:spAutoFit/>
            </a:bodyPr>
            <a:lstStyle/>
            <a:p>
              <a:r>
                <a:rPr lang="en-DE" sz="1600" dirty="0">
                  <a:solidFill>
                    <a:srgbClr val="9403B0"/>
                  </a:solidFill>
                </a:rPr>
                <a:t>Chicane strength</a:t>
              </a:r>
            </a:p>
          </p:txBody>
        </p:sp>
      </p:grpSp>
      <p:grpSp>
        <p:nvGrpSpPr>
          <p:cNvPr id="34" name="Group 33">
            <a:extLst>
              <a:ext uri="{FF2B5EF4-FFF2-40B4-BE49-F238E27FC236}">
                <a16:creationId xmlns:a16="http://schemas.microsoft.com/office/drawing/2014/main" id="{6B6291F1-3181-D0EF-CE72-22901278ACD9}"/>
              </a:ext>
            </a:extLst>
          </p:cNvPr>
          <p:cNvGrpSpPr/>
          <p:nvPr/>
        </p:nvGrpSpPr>
        <p:grpSpPr>
          <a:xfrm>
            <a:off x="8098031" y="1700808"/>
            <a:ext cx="3666170" cy="3546405"/>
            <a:chOff x="8098031" y="1898819"/>
            <a:chExt cx="3666170" cy="3546405"/>
          </a:xfrm>
        </p:grpSpPr>
        <p:pic>
          <p:nvPicPr>
            <p:cNvPr id="32" name="Picture 31">
              <a:extLst>
                <a:ext uri="{FF2B5EF4-FFF2-40B4-BE49-F238E27FC236}">
                  <a16:creationId xmlns:a16="http://schemas.microsoft.com/office/drawing/2014/main" id="{FFB0E665-3DAF-8CE5-F622-DB1B0FEBC475}"/>
                </a:ext>
              </a:extLst>
            </p:cNvPr>
            <p:cNvPicPr>
              <a:picLocks noChangeAspect="1"/>
            </p:cNvPicPr>
            <p:nvPr/>
          </p:nvPicPr>
          <p:blipFill>
            <a:blip r:embed="rId6"/>
            <a:stretch>
              <a:fillRect/>
            </a:stretch>
          </p:blipFill>
          <p:spPr>
            <a:xfrm>
              <a:off x="8098031" y="1898819"/>
              <a:ext cx="3666170" cy="2932936"/>
            </a:xfrm>
            <a:prstGeom prst="rect">
              <a:avLst/>
            </a:prstGeom>
          </p:spPr>
        </p:pic>
        <p:sp>
          <p:nvSpPr>
            <p:cNvPr id="33" name="TextBox 32">
              <a:extLst>
                <a:ext uri="{FF2B5EF4-FFF2-40B4-BE49-F238E27FC236}">
                  <a16:creationId xmlns:a16="http://schemas.microsoft.com/office/drawing/2014/main" id="{7B87190A-1882-77E8-BDC9-DA276AA8BA23}"/>
                </a:ext>
              </a:extLst>
            </p:cNvPr>
            <p:cNvSpPr txBox="1"/>
            <p:nvPr/>
          </p:nvSpPr>
          <p:spPr>
            <a:xfrm>
              <a:off x="8172403" y="4860449"/>
              <a:ext cx="3517427" cy="584775"/>
            </a:xfrm>
            <a:prstGeom prst="rect">
              <a:avLst/>
            </a:prstGeom>
            <a:noFill/>
          </p:spPr>
          <p:txBody>
            <a:bodyPr wrap="square" rtlCol="0">
              <a:spAutoFit/>
            </a:bodyPr>
            <a:lstStyle/>
            <a:p>
              <a:pPr algn="ctr"/>
              <a:r>
                <a:rPr lang="en-DE" sz="1600" dirty="0"/>
                <a:t>Very high harmonic up-conversion efficiency</a:t>
              </a:r>
            </a:p>
          </p:txBody>
        </p:sp>
      </p:grpSp>
      <p:grpSp>
        <p:nvGrpSpPr>
          <p:cNvPr id="40" name="Group 39">
            <a:extLst>
              <a:ext uri="{FF2B5EF4-FFF2-40B4-BE49-F238E27FC236}">
                <a16:creationId xmlns:a16="http://schemas.microsoft.com/office/drawing/2014/main" id="{F9E9C3D9-7EAE-8E2B-5B4C-6F5D14549E6D}"/>
              </a:ext>
            </a:extLst>
          </p:cNvPr>
          <p:cNvGrpSpPr/>
          <p:nvPr/>
        </p:nvGrpSpPr>
        <p:grpSpPr>
          <a:xfrm>
            <a:off x="5581234" y="2510909"/>
            <a:ext cx="1731564" cy="1652509"/>
            <a:chOff x="5581234" y="2708920"/>
            <a:chExt cx="1731564" cy="1652509"/>
          </a:xfrm>
        </p:grpSpPr>
        <p:grpSp>
          <p:nvGrpSpPr>
            <p:cNvPr id="38" name="Group 37">
              <a:extLst>
                <a:ext uri="{FF2B5EF4-FFF2-40B4-BE49-F238E27FC236}">
                  <a16:creationId xmlns:a16="http://schemas.microsoft.com/office/drawing/2014/main" id="{3F2D0B60-E411-6F90-7D14-1918F4BD223B}"/>
                </a:ext>
              </a:extLst>
            </p:cNvPr>
            <p:cNvGrpSpPr/>
            <p:nvPr/>
          </p:nvGrpSpPr>
          <p:grpSpPr>
            <a:xfrm>
              <a:off x="5807968" y="2708920"/>
              <a:ext cx="846048" cy="1293324"/>
              <a:chOff x="5807968" y="2708920"/>
              <a:chExt cx="846048" cy="1293324"/>
            </a:xfrm>
          </p:grpSpPr>
          <p:sp>
            <p:nvSpPr>
              <p:cNvPr id="36" name="Oval 35">
                <a:extLst>
                  <a:ext uri="{FF2B5EF4-FFF2-40B4-BE49-F238E27FC236}">
                    <a16:creationId xmlns:a16="http://schemas.microsoft.com/office/drawing/2014/main" id="{23E919E9-F70E-1B3D-F535-2CE0FD867432}"/>
                  </a:ext>
                </a:extLst>
              </p:cNvPr>
              <p:cNvSpPr/>
              <p:nvPr/>
            </p:nvSpPr>
            <p:spPr>
              <a:xfrm>
                <a:off x="6240016" y="2996952"/>
                <a:ext cx="414000" cy="1005292"/>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37" name="Oval 36">
                <a:extLst>
                  <a:ext uri="{FF2B5EF4-FFF2-40B4-BE49-F238E27FC236}">
                    <a16:creationId xmlns:a16="http://schemas.microsoft.com/office/drawing/2014/main" id="{E62A3BA1-913E-BB2E-541A-77931C439F29}"/>
                  </a:ext>
                </a:extLst>
              </p:cNvPr>
              <p:cNvSpPr/>
              <p:nvPr/>
            </p:nvSpPr>
            <p:spPr>
              <a:xfrm>
                <a:off x="5807968" y="2708920"/>
                <a:ext cx="414000" cy="1005292"/>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grpSp>
        <p:sp>
          <p:nvSpPr>
            <p:cNvPr id="39" name="TextBox 38">
              <a:extLst>
                <a:ext uri="{FF2B5EF4-FFF2-40B4-BE49-F238E27FC236}">
                  <a16:creationId xmlns:a16="http://schemas.microsoft.com/office/drawing/2014/main" id="{A9814A67-0C29-F977-7A34-BF84042D67DE}"/>
                </a:ext>
              </a:extLst>
            </p:cNvPr>
            <p:cNvSpPr txBox="1"/>
            <p:nvPr/>
          </p:nvSpPr>
          <p:spPr>
            <a:xfrm>
              <a:off x="5581234" y="4022875"/>
              <a:ext cx="1731564" cy="338554"/>
            </a:xfrm>
            <a:prstGeom prst="rect">
              <a:avLst/>
            </a:prstGeom>
            <a:noFill/>
          </p:spPr>
          <p:txBody>
            <a:bodyPr wrap="none" rtlCol="0">
              <a:spAutoFit/>
            </a:bodyPr>
            <a:lstStyle/>
            <a:p>
              <a:r>
                <a:rPr lang="en-DE" sz="1600" dirty="0">
                  <a:solidFill>
                    <a:schemeClr val="bg1"/>
                  </a:solidFill>
                </a:rPr>
                <a:t>Bunching islands</a:t>
              </a:r>
            </a:p>
          </p:txBody>
        </p:sp>
      </p:grpSp>
      <p:pic>
        <p:nvPicPr>
          <p:cNvPr id="2" name="Picture 1" descr="A black text with a white background&#10;&#10;Description automatically generated">
            <a:extLst>
              <a:ext uri="{FF2B5EF4-FFF2-40B4-BE49-F238E27FC236}">
                <a16:creationId xmlns:a16="http://schemas.microsoft.com/office/drawing/2014/main" id="{ED6613BA-5623-630E-FD5A-0CD64D17AA1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709594" y="1124824"/>
            <a:ext cx="5704617" cy="720000"/>
          </a:xfrm>
          <a:prstGeom prst="rect">
            <a:avLst/>
          </a:prstGeom>
          <a:ln>
            <a:solidFill>
              <a:srgbClr val="FF0000"/>
            </a:solidFill>
          </a:ln>
        </p:spPr>
      </p:pic>
      <p:grpSp>
        <p:nvGrpSpPr>
          <p:cNvPr id="66" name="Group 65">
            <a:extLst>
              <a:ext uri="{FF2B5EF4-FFF2-40B4-BE49-F238E27FC236}">
                <a16:creationId xmlns:a16="http://schemas.microsoft.com/office/drawing/2014/main" id="{C10F829E-E516-6260-12C9-92B098D8048C}"/>
              </a:ext>
            </a:extLst>
          </p:cNvPr>
          <p:cNvGrpSpPr/>
          <p:nvPr/>
        </p:nvGrpSpPr>
        <p:grpSpPr>
          <a:xfrm>
            <a:off x="4845904" y="2981759"/>
            <a:ext cx="3504810" cy="3733919"/>
            <a:chOff x="4845904" y="2981759"/>
            <a:chExt cx="3504810" cy="3733919"/>
          </a:xfrm>
        </p:grpSpPr>
        <p:grpSp>
          <p:nvGrpSpPr>
            <p:cNvPr id="53" name="Group 52">
              <a:extLst>
                <a:ext uri="{FF2B5EF4-FFF2-40B4-BE49-F238E27FC236}">
                  <a16:creationId xmlns:a16="http://schemas.microsoft.com/office/drawing/2014/main" id="{58228378-7B34-DE9A-27DD-3C662FD634DF}"/>
                </a:ext>
              </a:extLst>
            </p:cNvPr>
            <p:cNvGrpSpPr/>
            <p:nvPr/>
          </p:nvGrpSpPr>
          <p:grpSpPr>
            <a:xfrm>
              <a:off x="4871864" y="2981759"/>
              <a:ext cx="3478850" cy="3733919"/>
              <a:chOff x="4871864" y="2981759"/>
              <a:chExt cx="3478850" cy="3733919"/>
            </a:xfrm>
          </p:grpSpPr>
          <p:grpSp>
            <p:nvGrpSpPr>
              <p:cNvPr id="50" name="Group 49">
                <a:extLst>
                  <a:ext uri="{FF2B5EF4-FFF2-40B4-BE49-F238E27FC236}">
                    <a16:creationId xmlns:a16="http://schemas.microsoft.com/office/drawing/2014/main" id="{70DA74A3-2383-752D-4E97-F9570177A75C}"/>
                  </a:ext>
                </a:extLst>
              </p:cNvPr>
              <p:cNvGrpSpPr/>
              <p:nvPr/>
            </p:nvGrpSpPr>
            <p:grpSpPr>
              <a:xfrm>
                <a:off x="4871864" y="2981759"/>
                <a:ext cx="2952328" cy="231217"/>
                <a:chOff x="4871864" y="2981759"/>
                <a:chExt cx="2952328" cy="231217"/>
              </a:xfrm>
            </p:grpSpPr>
            <p:cxnSp>
              <p:nvCxnSpPr>
                <p:cNvPr id="46" name="Straight Connector 45">
                  <a:extLst>
                    <a:ext uri="{FF2B5EF4-FFF2-40B4-BE49-F238E27FC236}">
                      <a16:creationId xmlns:a16="http://schemas.microsoft.com/office/drawing/2014/main" id="{1F56216A-1AF3-D100-5E31-D804557DD5F6}"/>
                    </a:ext>
                  </a:extLst>
                </p:cNvPr>
                <p:cNvCxnSpPr>
                  <a:cxnSpLocks/>
                </p:cNvCxnSpPr>
                <p:nvPr/>
              </p:nvCxnSpPr>
              <p:spPr>
                <a:xfrm>
                  <a:off x="4871864" y="2981759"/>
                  <a:ext cx="2952328" cy="0"/>
                </a:xfrm>
                <a:prstGeom prst="line">
                  <a:avLst/>
                </a:prstGeom>
                <a:ln w="19050">
                  <a:solidFill>
                    <a:srgbClr val="1E77B4"/>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485D1ED-5B48-61D9-0AA8-7F4751DD7D92}"/>
                    </a:ext>
                  </a:extLst>
                </p:cNvPr>
                <p:cNvCxnSpPr>
                  <a:cxnSpLocks/>
                </p:cNvCxnSpPr>
                <p:nvPr/>
              </p:nvCxnSpPr>
              <p:spPr>
                <a:xfrm>
                  <a:off x="4871864" y="3212976"/>
                  <a:ext cx="2952328" cy="0"/>
                </a:xfrm>
                <a:prstGeom prst="line">
                  <a:avLst/>
                </a:prstGeom>
                <a:ln w="19050">
                  <a:solidFill>
                    <a:srgbClr val="FF7F0B"/>
                  </a:solidFill>
                  <a:prstDash val="dash"/>
                </a:ln>
              </p:spPr>
              <p:style>
                <a:lnRef idx="1">
                  <a:schemeClr val="accent1"/>
                </a:lnRef>
                <a:fillRef idx="0">
                  <a:schemeClr val="accent1"/>
                </a:fillRef>
                <a:effectRef idx="0">
                  <a:schemeClr val="accent1"/>
                </a:effectRef>
                <a:fontRef idx="minor">
                  <a:schemeClr val="tx1"/>
                </a:fontRef>
              </p:style>
            </p:cxnSp>
          </p:grpSp>
          <p:pic>
            <p:nvPicPr>
              <p:cNvPr id="52" name="Picture 51" descr="A graph with blue and orange lines&#10;&#10;Description automatically generated">
                <a:extLst>
                  <a:ext uri="{FF2B5EF4-FFF2-40B4-BE49-F238E27FC236}">
                    <a16:creationId xmlns:a16="http://schemas.microsoft.com/office/drawing/2014/main" id="{A766DB6D-5664-5B1B-AA6F-5EE33987ECF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15880" y="5361817"/>
                <a:ext cx="3334834" cy="1353861"/>
              </a:xfrm>
              <a:prstGeom prst="rect">
                <a:avLst/>
              </a:prstGeom>
            </p:spPr>
          </p:pic>
        </p:grpSp>
        <p:grpSp>
          <p:nvGrpSpPr>
            <p:cNvPr id="65" name="Group 64">
              <a:extLst>
                <a:ext uri="{FF2B5EF4-FFF2-40B4-BE49-F238E27FC236}">
                  <a16:creationId xmlns:a16="http://schemas.microsoft.com/office/drawing/2014/main" id="{95782BF9-75E0-6B9B-2877-FDD041C47E5A}"/>
                </a:ext>
              </a:extLst>
            </p:cNvPr>
            <p:cNvGrpSpPr/>
            <p:nvPr/>
          </p:nvGrpSpPr>
          <p:grpSpPr>
            <a:xfrm>
              <a:off x="4845904" y="4954171"/>
              <a:ext cx="3416479" cy="489694"/>
              <a:chOff x="4845904" y="4954171"/>
              <a:chExt cx="3416479" cy="489694"/>
            </a:xfrm>
          </p:grpSpPr>
          <p:cxnSp>
            <p:nvCxnSpPr>
              <p:cNvPr id="55" name="Straight Connector 54">
                <a:extLst>
                  <a:ext uri="{FF2B5EF4-FFF2-40B4-BE49-F238E27FC236}">
                    <a16:creationId xmlns:a16="http://schemas.microsoft.com/office/drawing/2014/main" id="{710ED879-658B-8367-911A-77DF13AE23F1}"/>
                  </a:ext>
                </a:extLst>
              </p:cNvPr>
              <p:cNvCxnSpPr>
                <a:cxnSpLocks/>
              </p:cNvCxnSpPr>
              <p:nvPr/>
            </p:nvCxnSpPr>
            <p:spPr>
              <a:xfrm>
                <a:off x="4845904" y="4954171"/>
                <a:ext cx="458008" cy="489694"/>
              </a:xfrm>
              <a:prstGeom prst="line">
                <a:avLst/>
              </a:prstGeom>
              <a:ln w="9525">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846CBEF-957B-B42D-EAE0-63854E82DE75}"/>
                  </a:ext>
                </a:extLst>
              </p:cNvPr>
              <p:cNvCxnSpPr>
                <a:cxnSpLocks/>
              </p:cNvCxnSpPr>
              <p:nvPr/>
            </p:nvCxnSpPr>
            <p:spPr>
              <a:xfrm>
                <a:off x="7824192" y="4954171"/>
                <a:ext cx="438191" cy="489694"/>
              </a:xfrm>
              <a:prstGeom prst="line">
                <a:avLst/>
              </a:prstGeom>
              <a:ln w="9525">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5691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A597D-C0C8-CD5C-6A29-690020DA5DF1}"/>
              </a:ext>
            </a:extLst>
          </p:cNvPr>
          <p:cNvSpPr>
            <a:spLocks noGrp="1"/>
          </p:cNvSpPr>
          <p:nvPr>
            <p:ph type="title"/>
          </p:nvPr>
        </p:nvSpPr>
        <p:spPr/>
        <p:txBody>
          <a:bodyPr/>
          <a:lstStyle/>
          <a:p>
            <a:r>
              <a:rPr lang="en-US" dirty="0"/>
              <a:t>Fresh bunch approach</a:t>
            </a:r>
            <a:endParaRPr lang="en-DE" dirty="0"/>
          </a:p>
        </p:txBody>
      </p:sp>
      <p:sp>
        <p:nvSpPr>
          <p:cNvPr id="3" name="Text Placeholder 2">
            <a:extLst>
              <a:ext uri="{FF2B5EF4-FFF2-40B4-BE49-F238E27FC236}">
                <a16:creationId xmlns:a16="http://schemas.microsoft.com/office/drawing/2014/main" id="{8F8DA20D-74C9-4F5A-C82C-591C10EACEC3}"/>
              </a:ext>
            </a:extLst>
          </p:cNvPr>
          <p:cNvSpPr>
            <a:spLocks noGrp="1"/>
          </p:cNvSpPr>
          <p:nvPr>
            <p:ph type="body" sz="quarter" idx="13"/>
          </p:nvPr>
        </p:nvSpPr>
        <p:spPr/>
        <p:txBody>
          <a:bodyPr/>
          <a:lstStyle/>
          <a:p>
            <a:r>
              <a:rPr lang="en-US" dirty="0"/>
              <a:t>An FEL seeding another FEL</a:t>
            </a:r>
            <a:endParaRPr lang="en-DE" dirty="0"/>
          </a:p>
        </p:txBody>
      </p:sp>
      <p:sp>
        <p:nvSpPr>
          <p:cNvPr id="5" name="Footer Placeholder 4">
            <a:extLst>
              <a:ext uri="{FF2B5EF4-FFF2-40B4-BE49-F238E27FC236}">
                <a16:creationId xmlns:a16="http://schemas.microsoft.com/office/drawing/2014/main" id="{5E9E9940-AC1C-DF63-FA94-C7E0031880F7}"/>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9" name="Picture 8" descr="A close-up of a computer&#10;&#10;Description automatically generated">
            <a:extLst>
              <a:ext uri="{FF2B5EF4-FFF2-40B4-BE49-F238E27FC236}">
                <a16:creationId xmlns:a16="http://schemas.microsoft.com/office/drawing/2014/main" id="{5092419F-C4DD-0332-6BAA-5812E7C073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924" y="3356992"/>
            <a:ext cx="4680000" cy="2622211"/>
          </a:xfrm>
          <a:prstGeom prst="rect">
            <a:avLst/>
          </a:prstGeom>
        </p:spPr>
      </p:pic>
      <p:grpSp>
        <p:nvGrpSpPr>
          <p:cNvPr id="16" name="Group 15">
            <a:extLst>
              <a:ext uri="{FF2B5EF4-FFF2-40B4-BE49-F238E27FC236}">
                <a16:creationId xmlns:a16="http://schemas.microsoft.com/office/drawing/2014/main" id="{6C30E965-CA8A-3BD0-C4D5-97BC000A27AE}"/>
              </a:ext>
            </a:extLst>
          </p:cNvPr>
          <p:cNvGrpSpPr/>
          <p:nvPr/>
        </p:nvGrpSpPr>
        <p:grpSpPr>
          <a:xfrm>
            <a:off x="5889885" y="768623"/>
            <a:ext cx="5822739" cy="2653038"/>
            <a:chOff x="5889885" y="768623"/>
            <a:chExt cx="5822739" cy="2653038"/>
          </a:xfrm>
        </p:grpSpPr>
        <p:pic>
          <p:nvPicPr>
            <p:cNvPr id="2050" name="Picture 2" descr="Figure 1">
              <a:extLst>
                <a:ext uri="{FF2B5EF4-FFF2-40B4-BE49-F238E27FC236}">
                  <a16:creationId xmlns:a16="http://schemas.microsoft.com/office/drawing/2014/main" id="{89F134F3-DC17-FBA1-34E6-19469E1048F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9885" y="1057427"/>
              <a:ext cx="5662191" cy="2364234"/>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EA60FED-D444-9C37-0506-722B8F7AFD40}"/>
                </a:ext>
              </a:extLst>
            </p:cNvPr>
            <p:cNvSpPr txBox="1"/>
            <p:nvPr/>
          </p:nvSpPr>
          <p:spPr>
            <a:xfrm>
              <a:off x="9407185" y="768623"/>
              <a:ext cx="2305439" cy="338554"/>
            </a:xfrm>
            <a:prstGeom prst="rect">
              <a:avLst/>
            </a:prstGeom>
            <a:noFill/>
          </p:spPr>
          <p:txBody>
            <a:bodyPr wrap="none" rtlCol="0">
              <a:spAutoFit/>
            </a:bodyPr>
            <a:lstStyle/>
            <a:p>
              <a:r>
                <a:rPr lang="en-DE" sz="1600" dirty="0">
                  <a:solidFill>
                    <a:srgbClr val="FFC000"/>
                  </a:solidFill>
                </a:rPr>
                <a:t>HGHG seeding HGHG</a:t>
              </a:r>
            </a:p>
          </p:txBody>
        </p:sp>
      </p:grpSp>
      <p:pic>
        <p:nvPicPr>
          <p:cNvPr id="12" name="Picture 11" descr="A screenshot of a computer&#10;&#10;Description automatically generated">
            <a:extLst>
              <a:ext uri="{FF2B5EF4-FFF2-40B4-BE49-F238E27FC236}">
                <a16:creationId xmlns:a16="http://schemas.microsoft.com/office/drawing/2014/main" id="{B64B2CC2-484B-5406-3DDD-00B212E4241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7984" y="1417875"/>
            <a:ext cx="4680000" cy="1560000"/>
          </a:xfrm>
          <a:prstGeom prst="rect">
            <a:avLst/>
          </a:prstGeom>
        </p:spPr>
      </p:pic>
      <p:grpSp>
        <p:nvGrpSpPr>
          <p:cNvPr id="19" name="Group 18">
            <a:extLst>
              <a:ext uri="{FF2B5EF4-FFF2-40B4-BE49-F238E27FC236}">
                <a16:creationId xmlns:a16="http://schemas.microsoft.com/office/drawing/2014/main" id="{C349D528-6D26-1998-7500-7C2F9B51BD0C}"/>
              </a:ext>
            </a:extLst>
          </p:cNvPr>
          <p:cNvGrpSpPr/>
          <p:nvPr/>
        </p:nvGrpSpPr>
        <p:grpSpPr>
          <a:xfrm>
            <a:off x="5453853" y="3639903"/>
            <a:ext cx="6528304" cy="1913928"/>
            <a:chOff x="5453853" y="3711911"/>
            <a:chExt cx="6528304" cy="1913928"/>
          </a:xfrm>
        </p:grpSpPr>
        <p:pic>
          <p:nvPicPr>
            <p:cNvPr id="14" name="Picture 13" descr="A diagram of a cell line&#10;&#10;Description automatically generated">
              <a:extLst>
                <a:ext uri="{FF2B5EF4-FFF2-40B4-BE49-F238E27FC236}">
                  <a16:creationId xmlns:a16="http://schemas.microsoft.com/office/drawing/2014/main" id="{C973DEA6-A612-AD80-299E-22F246B759A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53853" y="4014461"/>
              <a:ext cx="6395156" cy="1611378"/>
            </a:xfrm>
            <a:prstGeom prst="rect">
              <a:avLst/>
            </a:prstGeom>
            <a:ln>
              <a:solidFill>
                <a:srgbClr val="00B050"/>
              </a:solidFill>
            </a:ln>
          </p:spPr>
        </p:pic>
        <p:sp>
          <p:nvSpPr>
            <p:cNvPr id="15" name="Rectangle 14">
              <a:extLst>
                <a:ext uri="{FF2B5EF4-FFF2-40B4-BE49-F238E27FC236}">
                  <a16:creationId xmlns:a16="http://schemas.microsoft.com/office/drawing/2014/main" id="{44873C6E-5D57-E09A-DEC6-A6A892AB7ED3}"/>
                </a:ext>
              </a:extLst>
            </p:cNvPr>
            <p:cNvSpPr/>
            <p:nvPr/>
          </p:nvSpPr>
          <p:spPr>
            <a:xfrm>
              <a:off x="5591944" y="4086469"/>
              <a:ext cx="5148571" cy="854699"/>
            </a:xfrm>
            <a:prstGeom prst="rect">
              <a:avLst/>
            </a:prstGeom>
            <a:solidFill>
              <a:schemeClr val="bg1">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18" name="TextBox 17">
              <a:extLst>
                <a:ext uri="{FF2B5EF4-FFF2-40B4-BE49-F238E27FC236}">
                  <a16:creationId xmlns:a16="http://schemas.microsoft.com/office/drawing/2014/main" id="{A26803B8-C150-F084-6E4E-FE15258BA203}"/>
                </a:ext>
              </a:extLst>
            </p:cNvPr>
            <p:cNvSpPr txBox="1"/>
            <p:nvPr/>
          </p:nvSpPr>
          <p:spPr>
            <a:xfrm>
              <a:off x="9769692" y="3711911"/>
              <a:ext cx="2212465" cy="338554"/>
            </a:xfrm>
            <a:prstGeom prst="rect">
              <a:avLst/>
            </a:prstGeom>
            <a:noFill/>
          </p:spPr>
          <p:txBody>
            <a:bodyPr wrap="none" rtlCol="0">
              <a:spAutoFit/>
            </a:bodyPr>
            <a:lstStyle/>
            <a:p>
              <a:r>
                <a:rPr lang="en-DE" sz="1600" dirty="0">
                  <a:solidFill>
                    <a:srgbClr val="00B050"/>
                  </a:solidFill>
                </a:rPr>
                <a:t>EEHG seeding HGHG</a:t>
              </a:r>
            </a:p>
          </p:txBody>
        </p:sp>
      </p:grpSp>
    </p:spTree>
    <p:extLst>
      <p:ext uri="{BB962C8B-B14F-4D97-AF65-F5344CB8AC3E}">
        <p14:creationId xmlns:p14="http://schemas.microsoft.com/office/powerpoint/2010/main" val="367348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DE53E-E32E-7916-6FE7-E9CED312C0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2EE0C-34D7-50F1-F2AA-DA5A90BA9B49}"/>
              </a:ext>
            </a:extLst>
          </p:cNvPr>
          <p:cNvSpPr>
            <a:spLocks noGrp="1"/>
          </p:cNvSpPr>
          <p:nvPr>
            <p:ph type="title"/>
          </p:nvPr>
        </p:nvSpPr>
        <p:spPr/>
        <p:txBody>
          <a:bodyPr/>
          <a:lstStyle/>
          <a:p>
            <a:r>
              <a:rPr lang="en-DE" dirty="0"/>
              <a:t>Two cascaded ECHO stages</a:t>
            </a:r>
          </a:p>
        </p:txBody>
      </p:sp>
      <p:sp>
        <p:nvSpPr>
          <p:cNvPr id="5" name="Footer Placeholder 4">
            <a:extLst>
              <a:ext uri="{FF2B5EF4-FFF2-40B4-BE49-F238E27FC236}">
                <a16:creationId xmlns:a16="http://schemas.microsoft.com/office/drawing/2014/main" id="{FD205266-41C1-6749-DC13-91086953E393}"/>
              </a:ext>
            </a:extLst>
          </p:cNvPr>
          <p:cNvSpPr>
            <a:spLocks noGrp="1"/>
          </p:cNvSpPr>
          <p:nvPr>
            <p:ph type="ftr" sz="quarter" idx="11"/>
          </p:nvPr>
        </p:nvSpPr>
        <p:spPr/>
        <p:txBody>
          <a:bodyPr/>
          <a:lstStyle/>
          <a:p>
            <a:r>
              <a:rPr lang="en-US" noProof="0"/>
              <a:t>| FoE Topical Workshop 2025 | Eugenio Ferrari | 25.09.2025</a:t>
            </a:r>
            <a:endParaRPr lang="en-US" noProof="0" dirty="0"/>
          </a:p>
        </p:txBody>
      </p:sp>
      <p:pic>
        <p:nvPicPr>
          <p:cNvPr id="87" name="Picture 86" descr="A diagram of a laser&#10;&#10;Description automatically generated">
            <a:extLst>
              <a:ext uri="{FF2B5EF4-FFF2-40B4-BE49-F238E27FC236}">
                <a16:creationId xmlns:a16="http://schemas.microsoft.com/office/drawing/2014/main" id="{0BAFE6F0-F0AA-909A-2F84-FC94DD92D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2276872"/>
            <a:ext cx="5800700" cy="1841492"/>
          </a:xfrm>
          <a:prstGeom prst="rect">
            <a:avLst/>
          </a:prstGeom>
        </p:spPr>
      </p:pic>
      <p:sp>
        <p:nvSpPr>
          <p:cNvPr id="90" name="TextBox 89">
            <a:extLst>
              <a:ext uri="{FF2B5EF4-FFF2-40B4-BE49-F238E27FC236}">
                <a16:creationId xmlns:a16="http://schemas.microsoft.com/office/drawing/2014/main" id="{61063057-DD5F-2F0F-896E-E733CBE7781A}"/>
              </a:ext>
            </a:extLst>
          </p:cNvPr>
          <p:cNvSpPr txBox="1"/>
          <p:nvPr/>
        </p:nvSpPr>
        <p:spPr>
          <a:xfrm>
            <a:off x="5776020" y="2267580"/>
            <a:ext cx="1751313" cy="369332"/>
          </a:xfrm>
          <a:prstGeom prst="rect">
            <a:avLst/>
          </a:prstGeom>
          <a:noFill/>
        </p:spPr>
        <p:txBody>
          <a:bodyPr wrap="none" rtlCol="0">
            <a:spAutoFit/>
          </a:bodyPr>
          <a:lstStyle/>
          <a:p>
            <a:r>
              <a:rPr lang="en-DE" dirty="0"/>
              <a:t>a</a:t>
            </a:r>
            <a:r>
              <a:rPr lang="en-DE" baseline="-25000" dirty="0"/>
              <a:t>E</a:t>
            </a:r>
            <a:r>
              <a:rPr lang="en-DE" dirty="0"/>
              <a:t>(final) = 1199</a:t>
            </a:r>
          </a:p>
        </p:txBody>
      </p:sp>
      <p:pic>
        <p:nvPicPr>
          <p:cNvPr id="85" name="Picture 84" descr="A close-up of a white background&#10;&#10;Description automatically generated">
            <a:extLst>
              <a:ext uri="{FF2B5EF4-FFF2-40B4-BE49-F238E27FC236}">
                <a16:creationId xmlns:a16="http://schemas.microsoft.com/office/drawing/2014/main" id="{90636BB8-669C-FFF9-BDC1-D59E4A7F5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84" y="886738"/>
            <a:ext cx="6736804" cy="1390134"/>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0F066EF7-5073-3CAB-94E3-45E15BF86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8" y="4365104"/>
            <a:ext cx="4011786" cy="1870463"/>
          </a:xfrm>
          <a:prstGeom prst="rect">
            <a:avLst/>
          </a:prstGeom>
        </p:spPr>
      </p:pic>
      <p:sp>
        <p:nvSpPr>
          <p:cNvPr id="3" name="Text Placeholder 2">
            <a:extLst>
              <a:ext uri="{FF2B5EF4-FFF2-40B4-BE49-F238E27FC236}">
                <a16:creationId xmlns:a16="http://schemas.microsoft.com/office/drawing/2014/main" id="{224CA521-337E-91F9-6716-AAFA9823A715}"/>
              </a:ext>
            </a:extLst>
          </p:cNvPr>
          <p:cNvSpPr>
            <a:spLocks noGrp="1"/>
          </p:cNvSpPr>
          <p:nvPr>
            <p:ph type="body" sz="quarter" idx="13"/>
          </p:nvPr>
        </p:nvSpPr>
        <p:spPr/>
        <p:txBody>
          <a:bodyPr/>
          <a:lstStyle/>
          <a:p>
            <a:r>
              <a:rPr lang="en-DE" dirty="0"/>
              <a:t>EEHG till hard X-rays?</a:t>
            </a:r>
          </a:p>
        </p:txBody>
      </p:sp>
    </p:spTree>
    <p:extLst>
      <p:ext uri="{BB962C8B-B14F-4D97-AF65-F5344CB8AC3E}">
        <p14:creationId xmlns:p14="http://schemas.microsoft.com/office/powerpoint/2010/main" val="3948310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63DF-1E5C-4905-A46C-2F4B5EB65602}"/>
              </a:ext>
            </a:extLst>
          </p:cNvPr>
          <p:cNvSpPr>
            <a:spLocks noGrp="1"/>
          </p:cNvSpPr>
          <p:nvPr>
            <p:ph type="title"/>
          </p:nvPr>
        </p:nvSpPr>
        <p:spPr/>
        <p:txBody>
          <a:bodyPr/>
          <a:lstStyle/>
          <a:p>
            <a:r>
              <a:rPr lang="en-DE" dirty="0"/>
              <a:t>Two cascaded ECHO stages</a:t>
            </a:r>
          </a:p>
        </p:txBody>
      </p:sp>
      <p:sp>
        <p:nvSpPr>
          <p:cNvPr id="5" name="Footer Placeholder 4">
            <a:extLst>
              <a:ext uri="{FF2B5EF4-FFF2-40B4-BE49-F238E27FC236}">
                <a16:creationId xmlns:a16="http://schemas.microsoft.com/office/drawing/2014/main" id="{83FC3E0F-F463-4132-4BC0-115950B9CD11}"/>
              </a:ext>
            </a:extLst>
          </p:cNvPr>
          <p:cNvSpPr>
            <a:spLocks noGrp="1"/>
          </p:cNvSpPr>
          <p:nvPr>
            <p:ph type="ftr" sz="quarter" idx="11"/>
          </p:nvPr>
        </p:nvSpPr>
        <p:spPr/>
        <p:txBody>
          <a:bodyPr/>
          <a:lstStyle/>
          <a:p>
            <a:r>
              <a:rPr lang="en-US" noProof="0"/>
              <a:t>| FoE Topical Workshop 2025 | Eugenio Ferrari | 25.09.2025</a:t>
            </a:r>
            <a:endParaRPr lang="en-US" noProof="0" dirty="0"/>
          </a:p>
        </p:txBody>
      </p:sp>
      <p:sp>
        <p:nvSpPr>
          <p:cNvPr id="57" name="Oval 56">
            <a:extLst>
              <a:ext uri="{FF2B5EF4-FFF2-40B4-BE49-F238E27FC236}">
                <a16:creationId xmlns:a16="http://schemas.microsoft.com/office/drawing/2014/main" id="{A30A0FDB-B802-EE99-B209-1FCAA70DE1A6}"/>
              </a:ext>
            </a:extLst>
          </p:cNvPr>
          <p:cNvSpPr/>
          <p:nvPr/>
        </p:nvSpPr>
        <p:spPr>
          <a:xfrm>
            <a:off x="689374" y="2220529"/>
            <a:ext cx="798747" cy="14250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Google Shape;741;p58">
            <a:extLst>
              <a:ext uri="{FF2B5EF4-FFF2-40B4-BE49-F238E27FC236}">
                <a16:creationId xmlns:a16="http://schemas.microsoft.com/office/drawing/2014/main" id="{9866117E-DC76-B4C5-28D9-F080FD785964}"/>
              </a:ext>
            </a:extLst>
          </p:cNvPr>
          <p:cNvSpPr txBox="1"/>
          <p:nvPr/>
        </p:nvSpPr>
        <p:spPr>
          <a:xfrm>
            <a:off x="659821" y="2459470"/>
            <a:ext cx="900809"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e-beam</a:t>
            </a:r>
            <a:endParaRPr sz="1400" dirty="0">
              <a:latin typeface="Calibri"/>
              <a:ea typeface="Calibri"/>
              <a:cs typeface="Calibri"/>
              <a:sym typeface="Calibri"/>
            </a:endParaRPr>
          </a:p>
        </p:txBody>
      </p:sp>
      <p:sp>
        <p:nvSpPr>
          <p:cNvPr id="14" name="Google Shape;739;p58">
            <a:extLst>
              <a:ext uri="{FF2B5EF4-FFF2-40B4-BE49-F238E27FC236}">
                <a16:creationId xmlns:a16="http://schemas.microsoft.com/office/drawing/2014/main" id="{9876CE96-A357-0A4C-0CC3-947C7B192127}"/>
              </a:ext>
            </a:extLst>
          </p:cNvPr>
          <p:cNvSpPr txBox="1"/>
          <p:nvPr/>
        </p:nvSpPr>
        <p:spPr>
          <a:xfrm>
            <a:off x="5237549" y="1561492"/>
            <a:ext cx="843787" cy="324460"/>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a:ea typeface="Arial"/>
                <a:cs typeface="Arial"/>
                <a:sym typeface="Arial"/>
              </a:rPr>
              <a:t>RAD1</a:t>
            </a:r>
            <a:endParaRPr sz="1400" dirty="0"/>
          </a:p>
        </p:txBody>
      </p:sp>
      <p:sp>
        <p:nvSpPr>
          <p:cNvPr id="17" name="Google Shape;741;p58">
            <a:extLst>
              <a:ext uri="{FF2B5EF4-FFF2-40B4-BE49-F238E27FC236}">
                <a16:creationId xmlns:a16="http://schemas.microsoft.com/office/drawing/2014/main" id="{062E963B-D514-0257-DDD1-CF604E4775BD}"/>
              </a:ext>
            </a:extLst>
          </p:cNvPr>
          <p:cNvSpPr txBox="1"/>
          <p:nvPr/>
        </p:nvSpPr>
        <p:spPr>
          <a:xfrm>
            <a:off x="1618550" y="1561492"/>
            <a:ext cx="839784" cy="324460"/>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MOD1</a:t>
            </a:r>
            <a:endParaRPr sz="1400" dirty="0">
              <a:latin typeface="Arial" panose="020B0604020202020204" pitchFamily="34" charset="0"/>
              <a:ea typeface="Calibri"/>
              <a:cs typeface="Arial" panose="020B0604020202020204" pitchFamily="34" charset="0"/>
              <a:sym typeface="Calibri"/>
            </a:endParaRPr>
          </a:p>
        </p:txBody>
      </p:sp>
      <p:sp>
        <p:nvSpPr>
          <p:cNvPr id="18" name="Rectangle 17">
            <a:extLst>
              <a:ext uri="{FF2B5EF4-FFF2-40B4-BE49-F238E27FC236}">
                <a16:creationId xmlns:a16="http://schemas.microsoft.com/office/drawing/2014/main" id="{EF8EDB64-F8FB-6D69-2444-1B660E0A9C84}"/>
              </a:ext>
            </a:extLst>
          </p:cNvPr>
          <p:cNvSpPr/>
          <p:nvPr/>
        </p:nvSpPr>
        <p:spPr>
          <a:xfrm>
            <a:off x="5110428" y="1822430"/>
            <a:ext cx="1089667" cy="271687"/>
          </a:xfrm>
          <a:prstGeom prst="rect">
            <a:avLst/>
          </a:prstGeom>
          <a:pattFill prst="nar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nvGrpSpPr>
          <p:cNvPr id="19" name="Group 18">
            <a:extLst>
              <a:ext uri="{FF2B5EF4-FFF2-40B4-BE49-F238E27FC236}">
                <a16:creationId xmlns:a16="http://schemas.microsoft.com/office/drawing/2014/main" id="{22766E32-6053-1413-7D85-F164382C5254}"/>
              </a:ext>
            </a:extLst>
          </p:cNvPr>
          <p:cNvGrpSpPr/>
          <p:nvPr/>
        </p:nvGrpSpPr>
        <p:grpSpPr>
          <a:xfrm>
            <a:off x="2537458" y="1784508"/>
            <a:ext cx="696129" cy="347531"/>
            <a:chOff x="5393267" y="2872953"/>
            <a:chExt cx="762957" cy="380893"/>
          </a:xfrm>
        </p:grpSpPr>
        <p:sp>
          <p:nvSpPr>
            <p:cNvPr id="49" name="Triangle 48">
              <a:extLst>
                <a:ext uri="{FF2B5EF4-FFF2-40B4-BE49-F238E27FC236}">
                  <a16:creationId xmlns:a16="http://schemas.microsoft.com/office/drawing/2014/main" id="{BB3867BA-309D-8719-9DA4-46BCB4224383}"/>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50" name="Triangle 49">
              <a:extLst>
                <a:ext uri="{FF2B5EF4-FFF2-40B4-BE49-F238E27FC236}">
                  <a16:creationId xmlns:a16="http://schemas.microsoft.com/office/drawing/2014/main" id="{785C9C33-4D6F-F596-DE6D-78FCA61F87F2}"/>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51" name="Triangle 50">
              <a:extLst>
                <a:ext uri="{FF2B5EF4-FFF2-40B4-BE49-F238E27FC236}">
                  <a16:creationId xmlns:a16="http://schemas.microsoft.com/office/drawing/2014/main" id="{23F0A752-85CD-5221-4FC1-9E28A45268FD}"/>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52" name="Triangle 51">
              <a:extLst>
                <a:ext uri="{FF2B5EF4-FFF2-40B4-BE49-F238E27FC236}">
                  <a16:creationId xmlns:a16="http://schemas.microsoft.com/office/drawing/2014/main" id="{DB4F18E5-A770-0F95-51D7-EF81F3632E51}"/>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sp>
        <p:nvSpPr>
          <p:cNvPr id="20" name="Rectangle 19">
            <a:extLst>
              <a:ext uri="{FF2B5EF4-FFF2-40B4-BE49-F238E27FC236}">
                <a16:creationId xmlns:a16="http://schemas.microsoft.com/office/drawing/2014/main" id="{A9DB9F06-51F1-1064-78FB-75EC633BEA23}"/>
              </a:ext>
            </a:extLst>
          </p:cNvPr>
          <p:cNvSpPr/>
          <p:nvPr/>
        </p:nvSpPr>
        <p:spPr>
          <a:xfrm>
            <a:off x="1744978" y="1834697"/>
            <a:ext cx="598364" cy="24715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21" name="Google Shape;741;p58">
            <a:extLst>
              <a:ext uri="{FF2B5EF4-FFF2-40B4-BE49-F238E27FC236}">
                <a16:creationId xmlns:a16="http://schemas.microsoft.com/office/drawing/2014/main" id="{880A7C55-36FD-DADF-5BD7-30C8B5D54BEA}"/>
              </a:ext>
            </a:extLst>
          </p:cNvPr>
          <p:cNvSpPr txBox="1"/>
          <p:nvPr/>
        </p:nvSpPr>
        <p:spPr>
          <a:xfrm>
            <a:off x="3312160" y="1561492"/>
            <a:ext cx="839784" cy="324460"/>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MOD2</a:t>
            </a:r>
            <a:endParaRPr sz="1400" dirty="0">
              <a:latin typeface="Arial" panose="020B0604020202020204" pitchFamily="34" charset="0"/>
              <a:ea typeface="Calibri"/>
              <a:cs typeface="Arial" panose="020B0604020202020204" pitchFamily="34" charset="0"/>
              <a:sym typeface="Calibri"/>
            </a:endParaRPr>
          </a:p>
        </p:txBody>
      </p:sp>
      <p:sp>
        <p:nvSpPr>
          <p:cNvPr id="22" name="Google Shape;741;p58">
            <a:extLst>
              <a:ext uri="{FF2B5EF4-FFF2-40B4-BE49-F238E27FC236}">
                <a16:creationId xmlns:a16="http://schemas.microsoft.com/office/drawing/2014/main" id="{8A60C08E-DE4C-6813-9E71-70ED419E25AF}"/>
              </a:ext>
            </a:extLst>
          </p:cNvPr>
          <p:cNvSpPr txBox="1"/>
          <p:nvPr/>
        </p:nvSpPr>
        <p:spPr>
          <a:xfrm>
            <a:off x="2426126" y="2210363"/>
            <a:ext cx="921070"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DS1</a:t>
            </a:r>
          </a:p>
        </p:txBody>
      </p:sp>
      <p:grpSp>
        <p:nvGrpSpPr>
          <p:cNvPr id="23" name="Group 22">
            <a:extLst>
              <a:ext uri="{FF2B5EF4-FFF2-40B4-BE49-F238E27FC236}">
                <a16:creationId xmlns:a16="http://schemas.microsoft.com/office/drawing/2014/main" id="{988CB791-93B2-D79E-52EA-F99978DB5E30}"/>
              </a:ext>
            </a:extLst>
          </p:cNvPr>
          <p:cNvGrpSpPr/>
          <p:nvPr/>
        </p:nvGrpSpPr>
        <p:grpSpPr>
          <a:xfrm>
            <a:off x="4220183" y="1784508"/>
            <a:ext cx="696129" cy="347531"/>
            <a:chOff x="5393267" y="2872953"/>
            <a:chExt cx="762957" cy="380893"/>
          </a:xfrm>
        </p:grpSpPr>
        <p:sp>
          <p:nvSpPr>
            <p:cNvPr id="45" name="Triangle 44">
              <a:extLst>
                <a:ext uri="{FF2B5EF4-FFF2-40B4-BE49-F238E27FC236}">
                  <a16:creationId xmlns:a16="http://schemas.microsoft.com/office/drawing/2014/main" id="{E9D66BE1-B8C2-BDAA-EC85-64FA29FB345F}"/>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6" name="Triangle 45">
              <a:extLst>
                <a:ext uri="{FF2B5EF4-FFF2-40B4-BE49-F238E27FC236}">
                  <a16:creationId xmlns:a16="http://schemas.microsoft.com/office/drawing/2014/main" id="{7AADDE22-9298-04B9-8F4D-C6FE4BAF8219}"/>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7" name="Triangle 46">
              <a:extLst>
                <a:ext uri="{FF2B5EF4-FFF2-40B4-BE49-F238E27FC236}">
                  <a16:creationId xmlns:a16="http://schemas.microsoft.com/office/drawing/2014/main" id="{8E6C7777-13EC-6777-9AD3-AA2B78971D59}"/>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8" name="Triangle 47">
              <a:extLst>
                <a:ext uri="{FF2B5EF4-FFF2-40B4-BE49-F238E27FC236}">
                  <a16:creationId xmlns:a16="http://schemas.microsoft.com/office/drawing/2014/main" id="{0F3565C6-3FF4-EBEF-DB03-56A86CCFA83A}"/>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sp>
        <p:nvSpPr>
          <p:cNvPr id="24" name="Google Shape;741;p58">
            <a:extLst>
              <a:ext uri="{FF2B5EF4-FFF2-40B4-BE49-F238E27FC236}">
                <a16:creationId xmlns:a16="http://schemas.microsoft.com/office/drawing/2014/main" id="{6135D106-A5E9-0F84-DCB7-AC305898BD40}"/>
              </a:ext>
            </a:extLst>
          </p:cNvPr>
          <p:cNvSpPr txBox="1"/>
          <p:nvPr/>
        </p:nvSpPr>
        <p:spPr>
          <a:xfrm>
            <a:off x="4151944" y="2210363"/>
            <a:ext cx="839784"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DS2</a:t>
            </a:r>
          </a:p>
        </p:txBody>
      </p:sp>
      <p:sp>
        <p:nvSpPr>
          <p:cNvPr id="26" name="Rectangle 25">
            <a:extLst>
              <a:ext uri="{FF2B5EF4-FFF2-40B4-BE49-F238E27FC236}">
                <a16:creationId xmlns:a16="http://schemas.microsoft.com/office/drawing/2014/main" id="{623B93C6-BAEC-B50B-D036-5C5B6E751D1F}"/>
              </a:ext>
            </a:extLst>
          </p:cNvPr>
          <p:cNvSpPr/>
          <p:nvPr/>
        </p:nvSpPr>
        <p:spPr>
          <a:xfrm>
            <a:off x="3427703" y="1834697"/>
            <a:ext cx="598364" cy="247153"/>
          </a:xfrm>
          <a:prstGeom prst="rect">
            <a:avLst/>
          </a:prstGeom>
          <a:solidFill>
            <a:srgbClr val="940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nvGrpSpPr>
          <p:cNvPr id="28" name="Group 27">
            <a:extLst>
              <a:ext uri="{FF2B5EF4-FFF2-40B4-BE49-F238E27FC236}">
                <a16:creationId xmlns:a16="http://schemas.microsoft.com/office/drawing/2014/main" id="{442C1644-FF54-6003-17C6-3E4255838F3E}"/>
              </a:ext>
            </a:extLst>
          </p:cNvPr>
          <p:cNvGrpSpPr/>
          <p:nvPr/>
        </p:nvGrpSpPr>
        <p:grpSpPr>
          <a:xfrm>
            <a:off x="6394211" y="1784508"/>
            <a:ext cx="696129" cy="347531"/>
            <a:chOff x="5393267" y="2872953"/>
            <a:chExt cx="762957" cy="380893"/>
          </a:xfrm>
        </p:grpSpPr>
        <p:sp>
          <p:nvSpPr>
            <p:cNvPr id="41" name="Triangle 40">
              <a:extLst>
                <a:ext uri="{FF2B5EF4-FFF2-40B4-BE49-F238E27FC236}">
                  <a16:creationId xmlns:a16="http://schemas.microsoft.com/office/drawing/2014/main" id="{D5E1DA83-6C45-97BD-7936-11879A6A6183}"/>
                </a:ext>
              </a:extLst>
            </p:cNvPr>
            <p:cNvSpPr/>
            <p:nvPr/>
          </p:nvSpPr>
          <p:spPr>
            <a:xfrm>
              <a:off x="5393267" y="2908301"/>
              <a:ext cx="194733" cy="345545"/>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2" name="Triangle 41">
              <a:extLst>
                <a:ext uri="{FF2B5EF4-FFF2-40B4-BE49-F238E27FC236}">
                  <a16:creationId xmlns:a16="http://schemas.microsoft.com/office/drawing/2014/main" id="{E0BFE62A-C230-264C-C274-B8EC53F6484E}"/>
                </a:ext>
              </a:extLst>
            </p:cNvPr>
            <p:cNvSpPr/>
            <p:nvPr/>
          </p:nvSpPr>
          <p:spPr>
            <a:xfrm>
              <a:off x="5961491" y="2908301"/>
              <a:ext cx="194733" cy="345545"/>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3" name="Triangle 42">
              <a:extLst>
                <a:ext uri="{FF2B5EF4-FFF2-40B4-BE49-F238E27FC236}">
                  <a16:creationId xmlns:a16="http://schemas.microsoft.com/office/drawing/2014/main" id="{B08D35C8-F5CF-B50D-3E3E-D1B8CDF92E8E}"/>
                </a:ext>
              </a:extLst>
            </p:cNvPr>
            <p:cNvSpPr/>
            <p:nvPr/>
          </p:nvSpPr>
          <p:spPr>
            <a:xfrm rot="10800000">
              <a:off x="5557274" y="2872953"/>
              <a:ext cx="194733" cy="345545"/>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4" name="Triangle 43">
              <a:extLst>
                <a:ext uri="{FF2B5EF4-FFF2-40B4-BE49-F238E27FC236}">
                  <a16:creationId xmlns:a16="http://schemas.microsoft.com/office/drawing/2014/main" id="{9B5D0227-1EC7-431E-FA6D-7E0131EB15C5}"/>
                </a:ext>
              </a:extLst>
            </p:cNvPr>
            <p:cNvSpPr/>
            <p:nvPr/>
          </p:nvSpPr>
          <p:spPr>
            <a:xfrm rot="10800000">
              <a:off x="5797484" y="2872953"/>
              <a:ext cx="194732" cy="345545"/>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grpSp>
        <p:nvGrpSpPr>
          <p:cNvPr id="29" name="Group 28">
            <a:extLst>
              <a:ext uri="{FF2B5EF4-FFF2-40B4-BE49-F238E27FC236}">
                <a16:creationId xmlns:a16="http://schemas.microsoft.com/office/drawing/2014/main" id="{29A4BBA6-059F-2A9D-0AD2-B5DD5645FAEA}"/>
              </a:ext>
            </a:extLst>
          </p:cNvPr>
          <p:cNvGrpSpPr/>
          <p:nvPr/>
        </p:nvGrpSpPr>
        <p:grpSpPr>
          <a:xfrm>
            <a:off x="8076936" y="1784508"/>
            <a:ext cx="696129" cy="347531"/>
            <a:chOff x="5393267" y="2872953"/>
            <a:chExt cx="762957" cy="380893"/>
          </a:xfrm>
        </p:grpSpPr>
        <p:sp>
          <p:nvSpPr>
            <p:cNvPr id="37" name="Triangle 36">
              <a:extLst>
                <a:ext uri="{FF2B5EF4-FFF2-40B4-BE49-F238E27FC236}">
                  <a16:creationId xmlns:a16="http://schemas.microsoft.com/office/drawing/2014/main" id="{2B2D0000-861D-CB2F-8628-9DBB7BECCB7F}"/>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8" name="Triangle 37">
              <a:extLst>
                <a:ext uri="{FF2B5EF4-FFF2-40B4-BE49-F238E27FC236}">
                  <a16:creationId xmlns:a16="http://schemas.microsoft.com/office/drawing/2014/main" id="{C96C1C2B-4B4C-E249-FC44-C69201AE436D}"/>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9" name="Triangle 38">
              <a:extLst>
                <a:ext uri="{FF2B5EF4-FFF2-40B4-BE49-F238E27FC236}">
                  <a16:creationId xmlns:a16="http://schemas.microsoft.com/office/drawing/2014/main" id="{1B22B8BF-EA7F-4624-051B-9988B7B5EB67}"/>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0" name="Triangle 39">
              <a:extLst>
                <a:ext uri="{FF2B5EF4-FFF2-40B4-BE49-F238E27FC236}">
                  <a16:creationId xmlns:a16="http://schemas.microsoft.com/office/drawing/2014/main" id="{DE8C786D-013C-FDDA-0984-75575C8329C0}"/>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sp>
        <p:nvSpPr>
          <p:cNvPr id="30" name="Rectangle 29">
            <a:extLst>
              <a:ext uri="{FF2B5EF4-FFF2-40B4-BE49-F238E27FC236}">
                <a16:creationId xmlns:a16="http://schemas.microsoft.com/office/drawing/2014/main" id="{E3120F4C-8F04-2E95-6DE5-93069B0E0FDD}"/>
              </a:ext>
            </a:extLst>
          </p:cNvPr>
          <p:cNvSpPr/>
          <p:nvPr/>
        </p:nvSpPr>
        <p:spPr>
          <a:xfrm>
            <a:off x="8967179" y="1822430"/>
            <a:ext cx="2278019" cy="271687"/>
          </a:xfrm>
          <a:prstGeom prst="rect">
            <a:avLst/>
          </a:prstGeom>
          <a:pattFill prst="dkVert">
            <a:fgClr>
              <a:srgbClr val="3EBFC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1" name="Google Shape;739;p58">
            <a:extLst>
              <a:ext uri="{FF2B5EF4-FFF2-40B4-BE49-F238E27FC236}">
                <a16:creationId xmlns:a16="http://schemas.microsoft.com/office/drawing/2014/main" id="{C34552C0-DE6D-1E10-FACE-3FD50C048BD4}"/>
              </a:ext>
            </a:extLst>
          </p:cNvPr>
          <p:cNvSpPr txBox="1"/>
          <p:nvPr/>
        </p:nvSpPr>
        <p:spPr>
          <a:xfrm>
            <a:off x="9684294" y="1561492"/>
            <a:ext cx="843787" cy="324460"/>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a:ea typeface="Arial"/>
                <a:cs typeface="Arial"/>
                <a:sym typeface="Arial"/>
              </a:rPr>
              <a:t>RAD2</a:t>
            </a:r>
            <a:endParaRPr sz="1400" dirty="0"/>
          </a:p>
        </p:txBody>
      </p:sp>
      <p:sp>
        <p:nvSpPr>
          <p:cNvPr id="32" name="Google Shape;741;p58">
            <a:extLst>
              <a:ext uri="{FF2B5EF4-FFF2-40B4-BE49-F238E27FC236}">
                <a16:creationId xmlns:a16="http://schemas.microsoft.com/office/drawing/2014/main" id="{28BBAD6F-34A7-5C10-768C-FEFFC8AD5BA6}"/>
              </a:ext>
            </a:extLst>
          </p:cNvPr>
          <p:cNvSpPr txBox="1"/>
          <p:nvPr/>
        </p:nvSpPr>
        <p:spPr>
          <a:xfrm>
            <a:off x="7162331" y="1561492"/>
            <a:ext cx="839784" cy="324460"/>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MOD3</a:t>
            </a:r>
            <a:endParaRPr sz="1400" dirty="0">
              <a:latin typeface="Arial" panose="020B0604020202020204" pitchFamily="34" charset="0"/>
              <a:ea typeface="Calibri"/>
              <a:cs typeface="Arial" panose="020B0604020202020204" pitchFamily="34" charset="0"/>
              <a:sym typeface="Calibri"/>
            </a:endParaRPr>
          </a:p>
        </p:txBody>
      </p:sp>
      <p:sp>
        <p:nvSpPr>
          <p:cNvPr id="33" name="Rectangle 32">
            <a:extLst>
              <a:ext uri="{FF2B5EF4-FFF2-40B4-BE49-F238E27FC236}">
                <a16:creationId xmlns:a16="http://schemas.microsoft.com/office/drawing/2014/main" id="{7017DB49-D2B5-6911-469A-F1E237215DC5}"/>
              </a:ext>
            </a:extLst>
          </p:cNvPr>
          <p:cNvSpPr/>
          <p:nvPr/>
        </p:nvSpPr>
        <p:spPr>
          <a:xfrm>
            <a:off x="7284456" y="1834697"/>
            <a:ext cx="598364" cy="24715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4" name="Google Shape;741;p58">
            <a:extLst>
              <a:ext uri="{FF2B5EF4-FFF2-40B4-BE49-F238E27FC236}">
                <a16:creationId xmlns:a16="http://schemas.microsoft.com/office/drawing/2014/main" id="{3B9A25A3-0142-9EFA-EF89-8CAE12603F7D}"/>
              </a:ext>
            </a:extLst>
          </p:cNvPr>
          <p:cNvSpPr txBox="1"/>
          <p:nvPr/>
        </p:nvSpPr>
        <p:spPr>
          <a:xfrm>
            <a:off x="8002115" y="2210363"/>
            <a:ext cx="839784"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DS3</a:t>
            </a:r>
          </a:p>
        </p:txBody>
      </p:sp>
      <p:sp>
        <p:nvSpPr>
          <p:cNvPr id="35" name="Google Shape;741;p58">
            <a:extLst>
              <a:ext uri="{FF2B5EF4-FFF2-40B4-BE49-F238E27FC236}">
                <a16:creationId xmlns:a16="http://schemas.microsoft.com/office/drawing/2014/main" id="{4831E6EB-13E1-9C1A-2EE7-F366169793D2}"/>
              </a:ext>
            </a:extLst>
          </p:cNvPr>
          <p:cNvSpPr txBox="1"/>
          <p:nvPr/>
        </p:nvSpPr>
        <p:spPr>
          <a:xfrm>
            <a:off x="6332148" y="1556792"/>
            <a:ext cx="839784"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DL</a:t>
            </a:r>
          </a:p>
        </p:txBody>
      </p:sp>
      <p:grpSp>
        <p:nvGrpSpPr>
          <p:cNvPr id="72" name="Group 71">
            <a:extLst>
              <a:ext uri="{FF2B5EF4-FFF2-40B4-BE49-F238E27FC236}">
                <a16:creationId xmlns:a16="http://schemas.microsoft.com/office/drawing/2014/main" id="{5CEAAD4F-2AF3-CBEE-1C2D-BAD9DF883B10}"/>
              </a:ext>
            </a:extLst>
          </p:cNvPr>
          <p:cNvGrpSpPr/>
          <p:nvPr/>
        </p:nvGrpSpPr>
        <p:grpSpPr>
          <a:xfrm>
            <a:off x="506483" y="1098416"/>
            <a:ext cx="1183671" cy="1176585"/>
            <a:chOff x="506483" y="1098416"/>
            <a:chExt cx="1183671" cy="1176585"/>
          </a:xfrm>
        </p:grpSpPr>
        <p:grpSp>
          <p:nvGrpSpPr>
            <p:cNvPr id="15" name="Group 14">
              <a:extLst>
                <a:ext uri="{FF2B5EF4-FFF2-40B4-BE49-F238E27FC236}">
                  <a16:creationId xmlns:a16="http://schemas.microsoft.com/office/drawing/2014/main" id="{1A941951-8CAF-489C-D47B-5CEDF3791014}"/>
                </a:ext>
              </a:extLst>
            </p:cNvPr>
            <p:cNvGrpSpPr/>
            <p:nvPr/>
          </p:nvGrpSpPr>
          <p:grpSpPr>
            <a:xfrm>
              <a:off x="1065543" y="1347699"/>
              <a:ext cx="624611" cy="612755"/>
              <a:chOff x="700620" y="5214423"/>
              <a:chExt cx="684574" cy="671577"/>
            </a:xfrm>
          </p:grpSpPr>
          <p:cxnSp>
            <p:nvCxnSpPr>
              <p:cNvPr id="55" name="Straight Connector 54">
                <a:extLst>
                  <a:ext uri="{FF2B5EF4-FFF2-40B4-BE49-F238E27FC236}">
                    <a16:creationId xmlns:a16="http://schemas.microsoft.com/office/drawing/2014/main" id="{CA2C31AF-643E-1BA6-9C6D-8A4B48F45669}"/>
                  </a:ext>
                </a:extLst>
              </p:cNvPr>
              <p:cNvCxnSpPr>
                <a:cxnSpLocks/>
              </p:cNvCxnSpPr>
              <p:nvPr/>
            </p:nvCxnSpPr>
            <p:spPr>
              <a:xfrm>
                <a:off x="700620" y="5214423"/>
                <a:ext cx="0" cy="66900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FA431AF-0B9F-D39D-2E32-2E18CBA83B4E}"/>
                  </a:ext>
                </a:extLst>
              </p:cNvPr>
              <p:cNvCxnSpPr>
                <a:cxnSpLocks/>
              </p:cNvCxnSpPr>
              <p:nvPr/>
            </p:nvCxnSpPr>
            <p:spPr>
              <a:xfrm>
                <a:off x="700620" y="5886000"/>
                <a:ext cx="684574"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Google Shape;741;p58">
              <a:extLst>
                <a:ext uri="{FF2B5EF4-FFF2-40B4-BE49-F238E27FC236}">
                  <a16:creationId xmlns:a16="http://schemas.microsoft.com/office/drawing/2014/main" id="{A67AFAF6-6600-2E1C-E89A-55EEE6234789}"/>
                </a:ext>
              </a:extLst>
            </p:cNvPr>
            <p:cNvSpPr txBox="1"/>
            <p:nvPr/>
          </p:nvSpPr>
          <p:spPr>
            <a:xfrm>
              <a:off x="610589" y="1098416"/>
              <a:ext cx="900809"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*Seed</a:t>
              </a:r>
              <a:r>
                <a:rPr lang="en-US" sz="1400" dirty="0">
                  <a:latin typeface="Calibri"/>
                  <a:ea typeface="Calibri"/>
                  <a:cs typeface="Calibri"/>
                  <a:sym typeface="Calibri"/>
                </a:rPr>
                <a:t> 1</a:t>
              </a:r>
              <a:endParaRPr sz="1400" dirty="0">
                <a:latin typeface="Calibri"/>
                <a:ea typeface="Calibri"/>
                <a:cs typeface="Calibri"/>
                <a:sym typeface="Calibri"/>
              </a:endParaRPr>
            </a:p>
          </p:txBody>
        </p:sp>
        <p:sp>
          <p:nvSpPr>
            <p:cNvPr id="59" name="Freeform 58">
              <a:extLst>
                <a:ext uri="{FF2B5EF4-FFF2-40B4-BE49-F238E27FC236}">
                  <a16:creationId xmlns:a16="http://schemas.microsoft.com/office/drawing/2014/main" id="{4E3836D8-D1D5-FE96-8C01-3B894CD29558}"/>
                </a:ext>
              </a:extLst>
            </p:cNvPr>
            <p:cNvSpPr/>
            <p:nvPr/>
          </p:nvSpPr>
          <p:spPr>
            <a:xfrm>
              <a:off x="506483" y="1634921"/>
              <a:ext cx="1094922" cy="640080"/>
            </a:xfrm>
            <a:custGeom>
              <a:avLst/>
              <a:gdLst>
                <a:gd name="connsiteX0" fmla="*/ 0 w 558800"/>
                <a:gd name="connsiteY0" fmla="*/ 640080 h 640080"/>
                <a:gd name="connsiteX1" fmla="*/ 304800 w 558800"/>
                <a:gd name="connsiteY1" fmla="*/ 0 h 640080"/>
                <a:gd name="connsiteX2" fmla="*/ 558800 w 558800"/>
                <a:gd name="connsiteY2" fmla="*/ 640080 h 640080"/>
              </a:gdLst>
              <a:ahLst/>
              <a:cxnLst>
                <a:cxn ang="0">
                  <a:pos x="connsiteX0" y="connsiteY0"/>
                </a:cxn>
                <a:cxn ang="0">
                  <a:pos x="connsiteX1" y="connsiteY1"/>
                </a:cxn>
                <a:cxn ang="0">
                  <a:pos x="connsiteX2" y="connsiteY2"/>
                </a:cxn>
              </a:cxnLst>
              <a:rect l="l" t="t" r="r" b="b"/>
              <a:pathLst>
                <a:path w="558800" h="640080">
                  <a:moveTo>
                    <a:pt x="0" y="640080"/>
                  </a:moveTo>
                  <a:cubicBezTo>
                    <a:pt x="105833" y="320040"/>
                    <a:pt x="211667" y="0"/>
                    <a:pt x="304800" y="0"/>
                  </a:cubicBezTo>
                  <a:cubicBezTo>
                    <a:pt x="397933" y="0"/>
                    <a:pt x="518160" y="545253"/>
                    <a:pt x="558800" y="640080"/>
                  </a:cubicBezTo>
                </a:path>
              </a:pathLst>
            </a:custGeom>
            <a:solidFill>
              <a:srgbClr val="FFC000">
                <a:alpha val="7465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64" name="Oval 63">
            <a:extLst>
              <a:ext uri="{FF2B5EF4-FFF2-40B4-BE49-F238E27FC236}">
                <a16:creationId xmlns:a16="http://schemas.microsoft.com/office/drawing/2014/main" id="{9749D972-09C3-65A2-957F-4787263980A8}"/>
              </a:ext>
            </a:extLst>
          </p:cNvPr>
          <p:cNvSpPr/>
          <p:nvPr/>
        </p:nvSpPr>
        <p:spPr>
          <a:xfrm>
            <a:off x="3186350" y="2227920"/>
            <a:ext cx="798747" cy="14250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B217C005-6B85-E8AF-A9E8-262B07CE757A}"/>
              </a:ext>
            </a:extLst>
          </p:cNvPr>
          <p:cNvGrpSpPr/>
          <p:nvPr/>
        </p:nvGrpSpPr>
        <p:grpSpPr>
          <a:xfrm>
            <a:off x="2466198" y="1052736"/>
            <a:ext cx="1000809" cy="1237318"/>
            <a:chOff x="2466198" y="1052736"/>
            <a:chExt cx="1000809" cy="1237318"/>
          </a:xfrm>
        </p:grpSpPr>
        <p:grpSp>
          <p:nvGrpSpPr>
            <p:cNvPr id="16" name="Group 15">
              <a:extLst>
                <a:ext uri="{FF2B5EF4-FFF2-40B4-BE49-F238E27FC236}">
                  <a16:creationId xmlns:a16="http://schemas.microsoft.com/office/drawing/2014/main" id="{4E0100ED-6CA5-773C-5590-789C2693B41F}"/>
                </a:ext>
              </a:extLst>
            </p:cNvPr>
            <p:cNvGrpSpPr/>
            <p:nvPr/>
          </p:nvGrpSpPr>
          <p:grpSpPr>
            <a:xfrm>
              <a:off x="2883095" y="1347699"/>
              <a:ext cx="505794" cy="612755"/>
              <a:chOff x="856799" y="5214423"/>
              <a:chExt cx="612000" cy="671577"/>
            </a:xfrm>
          </p:grpSpPr>
          <p:cxnSp>
            <p:nvCxnSpPr>
              <p:cNvPr id="53" name="Straight Connector 52">
                <a:extLst>
                  <a:ext uri="{FF2B5EF4-FFF2-40B4-BE49-F238E27FC236}">
                    <a16:creationId xmlns:a16="http://schemas.microsoft.com/office/drawing/2014/main" id="{E40E5730-D869-9B75-39D7-9524A8162BD3}"/>
                  </a:ext>
                </a:extLst>
              </p:cNvPr>
              <p:cNvCxnSpPr>
                <a:cxnSpLocks/>
              </p:cNvCxnSpPr>
              <p:nvPr/>
            </p:nvCxnSpPr>
            <p:spPr>
              <a:xfrm>
                <a:off x="856800" y="5214425"/>
                <a:ext cx="0" cy="669006"/>
              </a:xfrm>
              <a:prstGeom prst="line">
                <a:avLst/>
              </a:prstGeom>
              <a:ln w="19050">
                <a:solidFill>
                  <a:srgbClr val="9403B0"/>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E341754-9195-F937-C1BE-4B1C16C77EAD}"/>
                  </a:ext>
                </a:extLst>
              </p:cNvPr>
              <p:cNvCxnSpPr/>
              <p:nvPr/>
            </p:nvCxnSpPr>
            <p:spPr>
              <a:xfrm>
                <a:off x="856799" y="5886000"/>
                <a:ext cx="612000" cy="0"/>
              </a:xfrm>
              <a:prstGeom prst="straightConnector1">
                <a:avLst/>
              </a:prstGeom>
              <a:ln w="19050">
                <a:solidFill>
                  <a:srgbClr val="9403B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Google Shape;741;p58">
              <a:extLst>
                <a:ext uri="{FF2B5EF4-FFF2-40B4-BE49-F238E27FC236}">
                  <a16:creationId xmlns:a16="http://schemas.microsoft.com/office/drawing/2014/main" id="{74295404-1076-F500-099E-5C7EA5DB40A0}"/>
                </a:ext>
              </a:extLst>
            </p:cNvPr>
            <p:cNvSpPr txBox="1"/>
            <p:nvPr/>
          </p:nvSpPr>
          <p:spPr>
            <a:xfrm>
              <a:off x="2466198" y="1052736"/>
              <a:ext cx="900809"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Seed</a:t>
              </a:r>
              <a:r>
                <a:rPr lang="en-US" sz="1400" dirty="0">
                  <a:latin typeface="Calibri"/>
                  <a:ea typeface="Calibri"/>
                  <a:cs typeface="Calibri"/>
                  <a:sym typeface="Calibri"/>
                </a:rPr>
                <a:t> 2</a:t>
              </a:r>
              <a:endParaRPr sz="1400" dirty="0">
                <a:latin typeface="Calibri"/>
                <a:ea typeface="Calibri"/>
                <a:cs typeface="Calibri"/>
                <a:sym typeface="Calibri"/>
              </a:endParaRPr>
            </a:p>
          </p:txBody>
        </p:sp>
        <p:sp>
          <p:nvSpPr>
            <p:cNvPr id="60" name="Freeform 59">
              <a:extLst>
                <a:ext uri="{FF2B5EF4-FFF2-40B4-BE49-F238E27FC236}">
                  <a16:creationId xmlns:a16="http://schemas.microsoft.com/office/drawing/2014/main" id="{999293BE-CFE1-CF4E-DB7A-7CFA210313A5}"/>
                </a:ext>
              </a:extLst>
            </p:cNvPr>
            <p:cNvSpPr/>
            <p:nvPr/>
          </p:nvSpPr>
          <p:spPr>
            <a:xfrm>
              <a:off x="3245794" y="1649989"/>
              <a:ext cx="221213" cy="640065"/>
            </a:xfrm>
            <a:custGeom>
              <a:avLst/>
              <a:gdLst>
                <a:gd name="connsiteX0" fmla="*/ 0 w 538480"/>
                <a:gd name="connsiteY0" fmla="*/ 601393 h 619086"/>
                <a:gd name="connsiteX1" fmla="*/ 182880 w 538480"/>
                <a:gd name="connsiteY1" fmla="*/ 530273 h 619086"/>
                <a:gd name="connsiteX2" fmla="*/ 294640 w 538480"/>
                <a:gd name="connsiteY2" fmla="*/ 83233 h 619086"/>
                <a:gd name="connsiteX3" fmla="*/ 355600 w 538480"/>
                <a:gd name="connsiteY3" fmla="*/ 1953 h 619086"/>
                <a:gd name="connsiteX4" fmla="*/ 406400 w 538480"/>
                <a:gd name="connsiteY4" fmla="*/ 113713 h 619086"/>
                <a:gd name="connsiteX5" fmla="*/ 447040 w 538480"/>
                <a:gd name="connsiteY5" fmla="*/ 550593 h 619086"/>
                <a:gd name="connsiteX6" fmla="*/ 538480 w 538480"/>
                <a:gd name="connsiteY6" fmla="*/ 611553 h 6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480" h="619086">
                  <a:moveTo>
                    <a:pt x="0" y="601393"/>
                  </a:moveTo>
                  <a:cubicBezTo>
                    <a:pt x="66886" y="609013"/>
                    <a:pt x="133773" y="616633"/>
                    <a:pt x="182880" y="530273"/>
                  </a:cubicBezTo>
                  <a:cubicBezTo>
                    <a:pt x="231987" y="443913"/>
                    <a:pt x="265853" y="171286"/>
                    <a:pt x="294640" y="83233"/>
                  </a:cubicBezTo>
                  <a:cubicBezTo>
                    <a:pt x="323427" y="-4820"/>
                    <a:pt x="336973" y="-3127"/>
                    <a:pt x="355600" y="1953"/>
                  </a:cubicBezTo>
                  <a:cubicBezTo>
                    <a:pt x="374227" y="7033"/>
                    <a:pt x="391160" y="22273"/>
                    <a:pt x="406400" y="113713"/>
                  </a:cubicBezTo>
                  <a:cubicBezTo>
                    <a:pt x="421640" y="205153"/>
                    <a:pt x="425027" y="467620"/>
                    <a:pt x="447040" y="550593"/>
                  </a:cubicBezTo>
                  <a:cubicBezTo>
                    <a:pt x="469053" y="633566"/>
                    <a:pt x="503766" y="622559"/>
                    <a:pt x="538480" y="611553"/>
                  </a:cubicBezTo>
                </a:path>
              </a:pathLst>
            </a:custGeom>
            <a:solidFill>
              <a:srgbClr val="9403B0">
                <a:alpha val="7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82" name="Group 81">
            <a:extLst>
              <a:ext uri="{FF2B5EF4-FFF2-40B4-BE49-F238E27FC236}">
                <a16:creationId xmlns:a16="http://schemas.microsoft.com/office/drawing/2014/main" id="{515B58C8-35AC-8272-7DA1-91DFA020A3CB}"/>
              </a:ext>
            </a:extLst>
          </p:cNvPr>
          <p:cNvGrpSpPr/>
          <p:nvPr/>
        </p:nvGrpSpPr>
        <p:grpSpPr>
          <a:xfrm>
            <a:off x="5800721" y="2023575"/>
            <a:ext cx="798747" cy="507610"/>
            <a:chOff x="5800721" y="2023575"/>
            <a:chExt cx="798747" cy="507610"/>
          </a:xfrm>
        </p:grpSpPr>
        <p:sp>
          <p:nvSpPr>
            <p:cNvPr id="65" name="Oval 64">
              <a:extLst>
                <a:ext uri="{FF2B5EF4-FFF2-40B4-BE49-F238E27FC236}">
                  <a16:creationId xmlns:a16="http://schemas.microsoft.com/office/drawing/2014/main" id="{1AD9A86D-FABD-1AA5-8BDC-5B20D1E55315}"/>
                </a:ext>
              </a:extLst>
            </p:cNvPr>
            <p:cNvSpPr/>
            <p:nvPr/>
          </p:nvSpPr>
          <p:spPr>
            <a:xfrm>
              <a:off x="5800721" y="2220529"/>
              <a:ext cx="798747" cy="14250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A4CDA41-1DB8-7862-E43B-56E49DB47572}"/>
                </a:ext>
              </a:extLst>
            </p:cNvPr>
            <p:cNvSpPr/>
            <p:nvPr/>
          </p:nvSpPr>
          <p:spPr>
            <a:xfrm rot="17794271">
              <a:off x="5730303" y="2196445"/>
              <a:ext cx="507610" cy="161869"/>
            </a:xfrm>
            <a:prstGeom prst="ellipse">
              <a:avLst/>
            </a:prstGeom>
            <a:solidFill>
              <a:srgbClr val="C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Freeform 66">
            <a:extLst>
              <a:ext uri="{FF2B5EF4-FFF2-40B4-BE49-F238E27FC236}">
                <a16:creationId xmlns:a16="http://schemas.microsoft.com/office/drawing/2014/main" id="{7AAC74E3-4C49-A123-FD48-FB2A40543088}"/>
              </a:ext>
            </a:extLst>
          </p:cNvPr>
          <p:cNvSpPr/>
          <p:nvPr/>
        </p:nvSpPr>
        <p:spPr>
          <a:xfrm>
            <a:off x="5867605" y="1661957"/>
            <a:ext cx="221213" cy="640065"/>
          </a:xfrm>
          <a:custGeom>
            <a:avLst/>
            <a:gdLst>
              <a:gd name="connsiteX0" fmla="*/ 0 w 538480"/>
              <a:gd name="connsiteY0" fmla="*/ 601393 h 619086"/>
              <a:gd name="connsiteX1" fmla="*/ 182880 w 538480"/>
              <a:gd name="connsiteY1" fmla="*/ 530273 h 619086"/>
              <a:gd name="connsiteX2" fmla="*/ 294640 w 538480"/>
              <a:gd name="connsiteY2" fmla="*/ 83233 h 619086"/>
              <a:gd name="connsiteX3" fmla="*/ 355600 w 538480"/>
              <a:gd name="connsiteY3" fmla="*/ 1953 h 619086"/>
              <a:gd name="connsiteX4" fmla="*/ 406400 w 538480"/>
              <a:gd name="connsiteY4" fmla="*/ 113713 h 619086"/>
              <a:gd name="connsiteX5" fmla="*/ 447040 w 538480"/>
              <a:gd name="connsiteY5" fmla="*/ 550593 h 619086"/>
              <a:gd name="connsiteX6" fmla="*/ 538480 w 538480"/>
              <a:gd name="connsiteY6" fmla="*/ 611553 h 6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480" h="619086">
                <a:moveTo>
                  <a:pt x="0" y="601393"/>
                </a:moveTo>
                <a:cubicBezTo>
                  <a:pt x="66886" y="609013"/>
                  <a:pt x="133773" y="616633"/>
                  <a:pt x="182880" y="530273"/>
                </a:cubicBezTo>
                <a:cubicBezTo>
                  <a:pt x="231987" y="443913"/>
                  <a:pt x="265853" y="171286"/>
                  <a:pt x="294640" y="83233"/>
                </a:cubicBezTo>
                <a:cubicBezTo>
                  <a:pt x="323427" y="-4820"/>
                  <a:pt x="336973" y="-3127"/>
                  <a:pt x="355600" y="1953"/>
                </a:cubicBezTo>
                <a:cubicBezTo>
                  <a:pt x="374227" y="7033"/>
                  <a:pt x="391160" y="22273"/>
                  <a:pt x="406400" y="113713"/>
                </a:cubicBezTo>
                <a:cubicBezTo>
                  <a:pt x="421640" y="205153"/>
                  <a:pt x="425027" y="467620"/>
                  <a:pt x="447040" y="550593"/>
                </a:cubicBezTo>
                <a:cubicBezTo>
                  <a:pt x="469053" y="633566"/>
                  <a:pt x="503766" y="622559"/>
                  <a:pt x="538480" y="611553"/>
                </a:cubicBezTo>
              </a:path>
            </a:pathLst>
          </a:custGeom>
          <a:solidFill>
            <a:srgbClr val="2771C0">
              <a:alpha val="7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62" name="Group 61">
            <a:extLst>
              <a:ext uri="{FF2B5EF4-FFF2-40B4-BE49-F238E27FC236}">
                <a16:creationId xmlns:a16="http://schemas.microsoft.com/office/drawing/2014/main" id="{1B1338CC-C80F-DEF1-859E-A1D70CA6DD66}"/>
              </a:ext>
            </a:extLst>
          </p:cNvPr>
          <p:cNvGrpSpPr/>
          <p:nvPr/>
        </p:nvGrpSpPr>
        <p:grpSpPr>
          <a:xfrm>
            <a:off x="1503717" y="992457"/>
            <a:ext cx="5225703" cy="1626585"/>
            <a:chOff x="1503717" y="992457"/>
            <a:chExt cx="5225703" cy="1626585"/>
          </a:xfrm>
        </p:grpSpPr>
        <p:sp>
          <p:nvSpPr>
            <p:cNvPr id="11" name="Rectangle 10">
              <a:extLst>
                <a:ext uri="{FF2B5EF4-FFF2-40B4-BE49-F238E27FC236}">
                  <a16:creationId xmlns:a16="http://schemas.microsoft.com/office/drawing/2014/main" id="{6E5E7B9F-7F40-823E-0EA3-297ADE5B7EDF}"/>
                </a:ext>
              </a:extLst>
            </p:cNvPr>
            <p:cNvSpPr/>
            <p:nvPr/>
          </p:nvSpPr>
          <p:spPr>
            <a:xfrm>
              <a:off x="1503717" y="1283791"/>
              <a:ext cx="5225703" cy="1335251"/>
            </a:xfrm>
            <a:prstGeom prst="rect">
              <a:avLst/>
            </a:prstGeom>
            <a:noFill/>
            <a:ln w="38100">
              <a:solidFill>
                <a:srgbClr val="C00000">
                  <a:alpha val="7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61" name="TextBox 60">
              <a:extLst>
                <a:ext uri="{FF2B5EF4-FFF2-40B4-BE49-F238E27FC236}">
                  <a16:creationId xmlns:a16="http://schemas.microsoft.com/office/drawing/2014/main" id="{272C41D5-7B0C-E311-086A-EF67EFD63751}"/>
                </a:ext>
              </a:extLst>
            </p:cNvPr>
            <p:cNvSpPr txBox="1"/>
            <p:nvPr/>
          </p:nvSpPr>
          <p:spPr>
            <a:xfrm>
              <a:off x="4837092" y="992457"/>
              <a:ext cx="958917" cy="338554"/>
            </a:xfrm>
            <a:prstGeom prst="rect">
              <a:avLst/>
            </a:prstGeom>
            <a:noFill/>
          </p:spPr>
          <p:txBody>
            <a:bodyPr wrap="none" rtlCol="0">
              <a:spAutoFit/>
            </a:bodyPr>
            <a:lstStyle/>
            <a:p>
              <a:r>
                <a:rPr lang="en-DE" sz="1600" b="1" dirty="0">
                  <a:solidFill>
                    <a:srgbClr val="C11700"/>
                  </a:solidFill>
                </a:rPr>
                <a:t>ECHO-1</a:t>
              </a:r>
            </a:p>
          </p:txBody>
        </p:sp>
      </p:grpSp>
      <p:sp>
        <p:nvSpPr>
          <p:cNvPr id="71" name="Google Shape;741;p58">
            <a:extLst>
              <a:ext uri="{FF2B5EF4-FFF2-40B4-BE49-F238E27FC236}">
                <a16:creationId xmlns:a16="http://schemas.microsoft.com/office/drawing/2014/main" id="{6092F19B-A308-59CE-0DA6-8012A7B650DF}"/>
              </a:ext>
            </a:extLst>
          </p:cNvPr>
          <p:cNvSpPr txBox="1"/>
          <p:nvPr/>
        </p:nvSpPr>
        <p:spPr>
          <a:xfrm>
            <a:off x="6177094" y="1364592"/>
            <a:ext cx="988038"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Fresh bunch</a:t>
            </a:r>
          </a:p>
        </p:txBody>
      </p:sp>
      <p:sp>
        <p:nvSpPr>
          <p:cNvPr id="95" name="Text Placeholder 90">
            <a:extLst>
              <a:ext uri="{FF2B5EF4-FFF2-40B4-BE49-F238E27FC236}">
                <a16:creationId xmlns:a16="http://schemas.microsoft.com/office/drawing/2014/main" id="{86292972-1DA7-94DA-E73A-EBD299614C7F}"/>
              </a:ext>
            </a:extLst>
          </p:cNvPr>
          <p:cNvSpPr>
            <a:spLocks noGrp="1"/>
          </p:cNvSpPr>
          <p:nvPr>
            <p:ph type="body" sz="quarter" idx="13"/>
          </p:nvPr>
        </p:nvSpPr>
        <p:spPr>
          <a:xfrm>
            <a:off x="407987" y="764704"/>
            <a:ext cx="11376025" cy="379252"/>
          </a:xfrm>
        </p:spPr>
        <p:txBody>
          <a:bodyPr/>
          <a:lstStyle/>
          <a:p>
            <a:r>
              <a:rPr lang="en-DE" dirty="0"/>
              <a:t>EEHG seeding EEHG</a:t>
            </a:r>
          </a:p>
        </p:txBody>
      </p:sp>
      <p:sp>
        <p:nvSpPr>
          <p:cNvPr id="96" name="TextBox 95">
            <a:extLst>
              <a:ext uri="{FF2B5EF4-FFF2-40B4-BE49-F238E27FC236}">
                <a16:creationId xmlns:a16="http://schemas.microsoft.com/office/drawing/2014/main" id="{FF04D77C-8453-5715-3292-7FBD29D8B0D4}"/>
              </a:ext>
            </a:extLst>
          </p:cNvPr>
          <p:cNvSpPr txBox="1"/>
          <p:nvPr/>
        </p:nvSpPr>
        <p:spPr>
          <a:xfrm>
            <a:off x="4389513" y="6608385"/>
            <a:ext cx="6121035" cy="276999"/>
          </a:xfrm>
          <a:prstGeom prst="rect">
            <a:avLst/>
          </a:prstGeom>
          <a:noFill/>
        </p:spPr>
        <p:txBody>
          <a:bodyPr wrap="none" rtlCol="0">
            <a:spAutoFit/>
          </a:bodyPr>
          <a:lstStyle/>
          <a:p>
            <a:r>
              <a:rPr lang="en-DE" sz="1200" dirty="0"/>
              <a:t>*Seed1 pulse length is comparable to the e-beam to reduce the effects of temporal jitter</a:t>
            </a:r>
          </a:p>
        </p:txBody>
      </p:sp>
      <p:pic>
        <p:nvPicPr>
          <p:cNvPr id="97" name="Picture 96">
            <a:extLst>
              <a:ext uri="{FF2B5EF4-FFF2-40B4-BE49-F238E27FC236}">
                <a16:creationId xmlns:a16="http://schemas.microsoft.com/office/drawing/2014/main" id="{CE5DA736-8500-0257-32B6-AB1C8F2C2707}"/>
              </a:ext>
            </a:extLst>
          </p:cNvPr>
          <p:cNvPicPr>
            <a:picLocks noChangeAspect="1"/>
          </p:cNvPicPr>
          <p:nvPr/>
        </p:nvPicPr>
        <p:blipFill>
          <a:blip r:embed="rId3"/>
          <a:stretch>
            <a:fillRect/>
          </a:stretch>
        </p:blipFill>
        <p:spPr>
          <a:xfrm>
            <a:off x="139867" y="2711152"/>
            <a:ext cx="7772400" cy="3886200"/>
          </a:xfrm>
          <a:prstGeom prst="rect">
            <a:avLst/>
          </a:prstGeom>
        </p:spPr>
      </p:pic>
      <p:grpSp>
        <p:nvGrpSpPr>
          <p:cNvPr id="81" name="Group 80">
            <a:extLst>
              <a:ext uri="{FF2B5EF4-FFF2-40B4-BE49-F238E27FC236}">
                <a16:creationId xmlns:a16="http://schemas.microsoft.com/office/drawing/2014/main" id="{53098419-E3EE-B372-ADB3-1E50CD12F417}"/>
              </a:ext>
            </a:extLst>
          </p:cNvPr>
          <p:cNvGrpSpPr/>
          <p:nvPr/>
        </p:nvGrpSpPr>
        <p:grpSpPr>
          <a:xfrm>
            <a:off x="733357" y="2112324"/>
            <a:ext cx="700787" cy="338554"/>
            <a:chOff x="733357" y="2112324"/>
            <a:chExt cx="700787" cy="338554"/>
          </a:xfrm>
        </p:grpSpPr>
        <p:sp>
          <p:nvSpPr>
            <p:cNvPr id="98" name="TextBox 97">
              <a:extLst>
                <a:ext uri="{FF2B5EF4-FFF2-40B4-BE49-F238E27FC236}">
                  <a16:creationId xmlns:a16="http://schemas.microsoft.com/office/drawing/2014/main" id="{A69E666D-930C-1D4A-BEE5-7F80F8A0A44C}"/>
                </a:ext>
              </a:extLst>
            </p:cNvPr>
            <p:cNvSpPr txBox="1"/>
            <p:nvPr/>
          </p:nvSpPr>
          <p:spPr>
            <a:xfrm>
              <a:off x="1102002" y="2112324"/>
              <a:ext cx="332142" cy="338554"/>
            </a:xfrm>
            <a:prstGeom prst="rect">
              <a:avLst/>
            </a:prstGeom>
            <a:noFill/>
          </p:spPr>
          <p:txBody>
            <a:bodyPr wrap="none" rtlCol="0">
              <a:spAutoFit/>
            </a:bodyPr>
            <a:lstStyle/>
            <a:p>
              <a:r>
                <a:rPr lang="en-DE" sz="1600" dirty="0">
                  <a:solidFill>
                    <a:schemeClr val="bg1"/>
                  </a:solidFill>
                </a:rPr>
                <a:t>H</a:t>
              </a:r>
            </a:p>
          </p:txBody>
        </p:sp>
        <p:sp>
          <p:nvSpPr>
            <p:cNvPr id="99" name="TextBox 98">
              <a:extLst>
                <a:ext uri="{FF2B5EF4-FFF2-40B4-BE49-F238E27FC236}">
                  <a16:creationId xmlns:a16="http://schemas.microsoft.com/office/drawing/2014/main" id="{B48E1300-4B25-E693-4937-1975A232FFA8}"/>
                </a:ext>
              </a:extLst>
            </p:cNvPr>
            <p:cNvSpPr txBox="1"/>
            <p:nvPr/>
          </p:nvSpPr>
          <p:spPr>
            <a:xfrm>
              <a:off x="733357" y="2112324"/>
              <a:ext cx="309700" cy="338554"/>
            </a:xfrm>
            <a:prstGeom prst="rect">
              <a:avLst/>
            </a:prstGeom>
            <a:noFill/>
          </p:spPr>
          <p:txBody>
            <a:bodyPr wrap="none" rtlCol="0">
              <a:spAutoFit/>
            </a:bodyPr>
            <a:lstStyle/>
            <a:p>
              <a:r>
                <a:rPr lang="en-DE" sz="1600" dirty="0">
                  <a:solidFill>
                    <a:schemeClr val="bg1"/>
                  </a:solidFill>
                </a:rPr>
                <a:t>T</a:t>
              </a:r>
            </a:p>
          </p:txBody>
        </p:sp>
      </p:grpSp>
      <p:sp>
        <p:nvSpPr>
          <p:cNvPr id="3" name="Rectangle 2">
            <a:extLst>
              <a:ext uri="{FF2B5EF4-FFF2-40B4-BE49-F238E27FC236}">
                <a16:creationId xmlns:a16="http://schemas.microsoft.com/office/drawing/2014/main" id="{344D9AF7-1D41-733C-0C05-2141F3F1EACF}"/>
              </a:ext>
            </a:extLst>
          </p:cNvPr>
          <p:cNvSpPr/>
          <p:nvPr/>
        </p:nvSpPr>
        <p:spPr>
          <a:xfrm>
            <a:off x="139867" y="2711152"/>
            <a:ext cx="7772400" cy="3869648"/>
          </a:xfrm>
          <a:prstGeom prst="rect">
            <a:avLst/>
          </a:prstGeom>
          <a:noFill/>
          <a:ln w="38100">
            <a:solidFill>
              <a:srgbClr val="C11700">
                <a:alpha val="7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6" name="Rectangle 5">
            <a:extLst>
              <a:ext uri="{FF2B5EF4-FFF2-40B4-BE49-F238E27FC236}">
                <a16:creationId xmlns:a16="http://schemas.microsoft.com/office/drawing/2014/main" id="{0778FB9C-3B17-F8CA-9864-636E8AD660E7}"/>
              </a:ext>
            </a:extLst>
          </p:cNvPr>
          <p:cNvSpPr/>
          <p:nvPr/>
        </p:nvSpPr>
        <p:spPr>
          <a:xfrm>
            <a:off x="203222" y="2754434"/>
            <a:ext cx="2140119" cy="37694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7" name="Rectangle 6">
            <a:extLst>
              <a:ext uri="{FF2B5EF4-FFF2-40B4-BE49-F238E27FC236}">
                <a16:creationId xmlns:a16="http://schemas.microsoft.com/office/drawing/2014/main" id="{C605FEB5-FA54-72E2-B7C1-2D202BED4A3D}"/>
              </a:ext>
            </a:extLst>
          </p:cNvPr>
          <p:cNvSpPr/>
          <p:nvPr/>
        </p:nvSpPr>
        <p:spPr>
          <a:xfrm>
            <a:off x="2357644" y="2743662"/>
            <a:ext cx="1862540" cy="37694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8" name="Rectangle 7">
            <a:extLst>
              <a:ext uri="{FF2B5EF4-FFF2-40B4-BE49-F238E27FC236}">
                <a16:creationId xmlns:a16="http://schemas.microsoft.com/office/drawing/2014/main" id="{9676009B-1304-237A-A68D-F5BECEB02A5B}"/>
              </a:ext>
            </a:extLst>
          </p:cNvPr>
          <p:cNvSpPr/>
          <p:nvPr/>
        </p:nvSpPr>
        <p:spPr>
          <a:xfrm>
            <a:off x="4234487" y="2746430"/>
            <a:ext cx="1862540" cy="37694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12" name="Rectangle 11">
            <a:extLst>
              <a:ext uri="{FF2B5EF4-FFF2-40B4-BE49-F238E27FC236}">
                <a16:creationId xmlns:a16="http://schemas.microsoft.com/office/drawing/2014/main" id="{807AFC92-15DD-7A1F-7455-F6E3C373E3B1}"/>
              </a:ext>
            </a:extLst>
          </p:cNvPr>
          <p:cNvSpPr/>
          <p:nvPr/>
        </p:nvSpPr>
        <p:spPr>
          <a:xfrm>
            <a:off x="6020280" y="2747181"/>
            <a:ext cx="1862540" cy="37694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85" name="Oval 84">
            <a:extLst>
              <a:ext uri="{FF2B5EF4-FFF2-40B4-BE49-F238E27FC236}">
                <a16:creationId xmlns:a16="http://schemas.microsoft.com/office/drawing/2014/main" id="{1AF2F479-432B-FA89-3F9E-A902CFC497C8}"/>
              </a:ext>
            </a:extLst>
          </p:cNvPr>
          <p:cNvSpPr/>
          <p:nvPr/>
        </p:nvSpPr>
        <p:spPr>
          <a:xfrm>
            <a:off x="4745321" y="2231269"/>
            <a:ext cx="798747" cy="14250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6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1"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xit" presetSubtype="0" fill="hold" grpId="2" nodeType="withEffect">
                                  <p:stCondLst>
                                    <p:cond delay="0"/>
                                  </p:stCondLst>
                                  <p:childTnLst>
                                    <p:set>
                                      <p:cBhvr>
                                        <p:cTn id="34" dur="1" fill="hold">
                                          <p:stCondLst>
                                            <p:cond delay="0"/>
                                          </p:stCondLst>
                                        </p:cTn>
                                        <p:tgtEl>
                                          <p:spTgt spid="8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7" grpId="0" animBg="1"/>
      <p:bldP spid="96" grpId="0"/>
      <p:bldP spid="3" grpId="0" animBg="1"/>
      <p:bldP spid="6" grpId="0" animBg="1"/>
      <p:bldP spid="7" grpId="0" animBg="1"/>
      <p:bldP spid="8" grpId="0" animBg="1"/>
      <p:bldP spid="12" grpId="0" animBg="1"/>
      <p:bldP spid="85" grpId="1" animBg="1"/>
      <p:bldP spid="85"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63DF-1E5C-4905-A46C-2F4B5EB65602}"/>
              </a:ext>
            </a:extLst>
          </p:cNvPr>
          <p:cNvSpPr>
            <a:spLocks noGrp="1"/>
          </p:cNvSpPr>
          <p:nvPr>
            <p:ph type="title"/>
          </p:nvPr>
        </p:nvSpPr>
        <p:spPr/>
        <p:txBody>
          <a:bodyPr/>
          <a:lstStyle/>
          <a:p>
            <a:r>
              <a:rPr lang="en-DE" dirty="0"/>
              <a:t>Two cascaded ECHO stages</a:t>
            </a:r>
          </a:p>
        </p:txBody>
      </p:sp>
      <p:sp>
        <p:nvSpPr>
          <p:cNvPr id="5" name="Footer Placeholder 4">
            <a:extLst>
              <a:ext uri="{FF2B5EF4-FFF2-40B4-BE49-F238E27FC236}">
                <a16:creationId xmlns:a16="http://schemas.microsoft.com/office/drawing/2014/main" id="{83FC3E0F-F463-4132-4BC0-115950B9CD11}"/>
              </a:ext>
            </a:extLst>
          </p:cNvPr>
          <p:cNvSpPr>
            <a:spLocks noGrp="1"/>
          </p:cNvSpPr>
          <p:nvPr>
            <p:ph type="ftr" sz="quarter" idx="11"/>
          </p:nvPr>
        </p:nvSpPr>
        <p:spPr/>
        <p:txBody>
          <a:bodyPr/>
          <a:lstStyle/>
          <a:p>
            <a:r>
              <a:rPr lang="en-US" noProof="0"/>
              <a:t>| FoE Topical Workshop 2025 | Eugenio Ferrari | 25.09.2025</a:t>
            </a:r>
            <a:endParaRPr lang="en-US" noProof="0" dirty="0"/>
          </a:p>
        </p:txBody>
      </p:sp>
      <p:sp>
        <p:nvSpPr>
          <p:cNvPr id="57" name="Oval 56">
            <a:extLst>
              <a:ext uri="{FF2B5EF4-FFF2-40B4-BE49-F238E27FC236}">
                <a16:creationId xmlns:a16="http://schemas.microsoft.com/office/drawing/2014/main" id="{A30A0FDB-B802-EE99-B209-1FCAA70DE1A6}"/>
              </a:ext>
            </a:extLst>
          </p:cNvPr>
          <p:cNvSpPr/>
          <p:nvPr/>
        </p:nvSpPr>
        <p:spPr>
          <a:xfrm>
            <a:off x="689374" y="2220529"/>
            <a:ext cx="798747" cy="14250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Google Shape;741;p58">
            <a:extLst>
              <a:ext uri="{FF2B5EF4-FFF2-40B4-BE49-F238E27FC236}">
                <a16:creationId xmlns:a16="http://schemas.microsoft.com/office/drawing/2014/main" id="{9866117E-DC76-B4C5-28D9-F080FD785964}"/>
              </a:ext>
            </a:extLst>
          </p:cNvPr>
          <p:cNvSpPr txBox="1"/>
          <p:nvPr/>
        </p:nvSpPr>
        <p:spPr>
          <a:xfrm>
            <a:off x="659821" y="2459470"/>
            <a:ext cx="900809"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e-beam</a:t>
            </a:r>
            <a:endParaRPr sz="1400" dirty="0">
              <a:latin typeface="Calibri"/>
              <a:ea typeface="Calibri"/>
              <a:cs typeface="Calibri"/>
              <a:sym typeface="Calibri"/>
            </a:endParaRPr>
          </a:p>
        </p:txBody>
      </p:sp>
      <p:sp>
        <p:nvSpPr>
          <p:cNvPr id="14" name="Google Shape;739;p58">
            <a:extLst>
              <a:ext uri="{FF2B5EF4-FFF2-40B4-BE49-F238E27FC236}">
                <a16:creationId xmlns:a16="http://schemas.microsoft.com/office/drawing/2014/main" id="{9876CE96-A357-0A4C-0CC3-947C7B192127}"/>
              </a:ext>
            </a:extLst>
          </p:cNvPr>
          <p:cNvSpPr txBox="1"/>
          <p:nvPr/>
        </p:nvSpPr>
        <p:spPr>
          <a:xfrm>
            <a:off x="5237549" y="1561492"/>
            <a:ext cx="843787" cy="324460"/>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a:ea typeface="Arial"/>
                <a:cs typeface="Arial"/>
                <a:sym typeface="Arial"/>
              </a:rPr>
              <a:t>RAD1</a:t>
            </a:r>
            <a:endParaRPr sz="1400" dirty="0"/>
          </a:p>
        </p:txBody>
      </p:sp>
      <p:sp>
        <p:nvSpPr>
          <p:cNvPr id="17" name="Google Shape;741;p58">
            <a:extLst>
              <a:ext uri="{FF2B5EF4-FFF2-40B4-BE49-F238E27FC236}">
                <a16:creationId xmlns:a16="http://schemas.microsoft.com/office/drawing/2014/main" id="{062E963B-D514-0257-DDD1-CF604E4775BD}"/>
              </a:ext>
            </a:extLst>
          </p:cNvPr>
          <p:cNvSpPr txBox="1"/>
          <p:nvPr/>
        </p:nvSpPr>
        <p:spPr>
          <a:xfrm>
            <a:off x="1618550" y="1561492"/>
            <a:ext cx="839784" cy="324460"/>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MOD1</a:t>
            </a:r>
            <a:endParaRPr sz="1400" dirty="0">
              <a:latin typeface="Arial" panose="020B0604020202020204" pitchFamily="34" charset="0"/>
              <a:ea typeface="Calibri"/>
              <a:cs typeface="Arial" panose="020B0604020202020204" pitchFamily="34" charset="0"/>
              <a:sym typeface="Calibri"/>
            </a:endParaRPr>
          </a:p>
        </p:txBody>
      </p:sp>
      <p:sp>
        <p:nvSpPr>
          <p:cNvPr id="18" name="Rectangle 17">
            <a:extLst>
              <a:ext uri="{FF2B5EF4-FFF2-40B4-BE49-F238E27FC236}">
                <a16:creationId xmlns:a16="http://schemas.microsoft.com/office/drawing/2014/main" id="{EF8EDB64-F8FB-6D69-2444-1B660E0A9C84}"/>
              </a:ext>
            </a:extLst>
          </p:cNvPr>
          <p:cNvSpPr/>
          <p:nvPr/>
        </p:nvSpPr>
        <p:spPr>
          <a:xfrm>
            <a:off x="5110428" y="1822430"/>
            <a:ext cx="1089667" cy="271687"/>
          </a:xfrm>
          <a:prstGeom prst="rect">
            <a:avLst/>
          </a:prstGeom>
          <a:pattFill prst="nar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nvGrpSpPr>
          <p:cNvPr id="19" name="Group 18">
            <a:extLst>
              <a:ext uri="{FF2B5EF4-FFF2-40B4-BE49-F238E27FC236}">
                <a16:creationId xmlns:a16="http://schemas.microsoft.com/office/drawing/2014/main" id="{22766E32-6053-1413-7D85-F164382C5254}"/>
              </a:ext>
            </a:extLst>
          </p:cNvPr>
          <p:cNvGrpSpPr/>
          <p:nvPr/>
        </p:nvGrpSpPr>
        <p:grpSpPr>
          <a:xfrm>
            <a:off x="2537458" y="1784508"/>
            <a:ext cx="696129" cy="347531"/>
            <a:chOff x="5393267" y="2872953"/>
            <a:chExt cx="762957" cy="380893"/>
          </a:xfrm>
        </p:grpSpPr>
        <p:sp>
          <p:nvSpPr>
            <p:cNvPr id="49" name="Triangle 48">
              <a:extLst>
                <a:ext uri="{FF2B5EF4-FFF2-40B4-BE49-F238E27FC236}">
                  <a16:creationId xmlns:a16="http://schemas.microsoft.com/office/drawing/2014/main" id="{BB3867BA-309D-8719-9DA4-46BCB4224383}"/>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50" name="Triangle 49">
              <a:extLst>
                <a:ext uri="{FF2B5EF4-FFF2-40B4-BE49-F238E27FC236}">
                  <a16:creationId xmlns:a16="http://schemas.microsoft.com/office/drawing/2014/main" id="{785C9C33-4D6F-F596-DE6D-78FCA61F87F2}"/>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51" name="Triangle 50">
              <a:extLst>
                <a:ext uri="{FF2B5EF4-FFF2-40B4-BE49-F238E27FC236}">
                  <a16:creationId xmlns:a16="http://schemas.microsoft.com/office/drawing/2014/main" id="{23F0A752-85CD-5221-4FC1-9E28A45268FD}"/>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52" name="Triangle 51">
              <a:extLst>
                <a:ext uri="{FF2B5EF4-FFF2-40B4-BE49-F238E27FC236}">
                  <a16:creationId xmlns:a16="http://schemas.microsoft.com/office/drawing/2014/main" id="{DB4F18E5-A770-0F95-51D7-EF81F3632E51}"/>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sp>
        <p:nvSpPr>
          <p:cNvPr id="20" name="Rectangle 19">
            <a:extLst>
              <a:ext uri="{FF2B5EF4-FFF2-40B4-BE49-F238E27FC236}">
                <a16:creationId xmlns:a16="http://schemas.microsoft.com/office/drawing/2014/main" id="{A9DB9F06-51F1-1064-78FB-75EC633BEA23}"/>
              </a:ext>
            </a:extLst>
          </p:cNvPr>
          <p:cNvSpPr/>
          <p:nvPr/>
        </p:nvSpPr>
        <p:spPr>
          <a:xfrm>
            <a:off x="1744978" y="1834697"/>
            <a:ext cx="598364" cy="24715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21" name="Google Shape;741;p58">
            <a:extLst>
              <a:ext uri="{FF2B5EF4-FFF2-40B4-BE49-F238E27FC236}">
                <a16:creationId xmlns:a16="http://schemas.microsoft.com/office/drawing/2014/main" id="{880A7C55-36FD-DADF-5BD7-30C8B5D54BEA}"/>
              </a:ext>
            </a:extLst>
          </p:cNvPr>
          <p:cNvSpPr txBox="1"/>
          <p:nvPr/>
        </p:nvSpPr>
        <p:spPr>
          <a:xfrm>
            <a:off x="3312160" y="1561492"/>
            <a:ext cx="839784" cy="324460"/>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MOD2</a:t>
            </a:r>
            <a:endParaRPr sz="1400" dirty="0">
              <a:latin typeface="Arial" panose="020B0604020202020204" pitchFamily="34" charset="0"/>
              <a:ea typeface="Calibri"/>
              <a:cs typeface="Arial" panose="020B0604020202020204" pitchFamily="34" charset="0"/>
              <a:sym typeface="Calibri"/>
            </a:endParaRPr>
          </a:p>
        </p:txBody>
      </p:sp>
      <p:sp>
        <p:nvSpPr>
          <p:cNvPr id="22" name="Google Shape;741;p58">
            <a:extLst>
              <a:ext uri="{FF2B5EF4-FFF2-40B4-BE49-F238E27FC236}">
                <a16:creationId xmlns:a16="http://schemas.microsoft.com/office/drawing/2014/main" id="{8A60C08E-DE4C-6813-9E71-70ED419E25AF}"/>
              </a:ext>
            </a:extLst>
          </p:cNvPr>
          <p:cNvSpPr txBox="1"/>
          <p:nvPr/>
        </p:nvSpPr>
        <p:spPr>
          <a:xfrm>
            <a:off x="2426126" y="2210363"/>
            <a:ext cx="921070"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DS1</a:t>
            </a:r>
          </a:p>
        </p:txBody>
      </p:sp>
      <p:grpSp>
        <p:nvGrpSpPr>
          <p:cNvPr id="23" name="Group 22">
            <a:extLst>
              <a:ext uri="{FF2B5EF4-FFF2-40B4-BE49-F238E27FC236}">
                <a16:creationId xmlns:a16="http://schemas.microsoft.com/office/drawing/2014/main" id="{988CB791-93B2-D79E-52EA-F99978DB5E30}"/>
              </a:ext>
            </a:extLst>
          </p:cNvPr>
          <p:cNvGrpSpPr/>
          <p:nvPr/>
        </p:nvGrpSpPr>
        <p:grpSpPr>
          <a:xfrm>
            <a:off x="4220183" y="1784508"/>
            <a:ext cx="696129" cy="347531"/>
            <a:chOff x="5393267" y="2872953"/>
            <a:chExt cx="762957" cy="380893"/>
          </a:xfrm>
        </p:grpSpPr>
        <p:sp>
          <p:nvSpPr>
            <p:cNvPr id="45" name="Triangle 44">
              <a:extLst>
                <a:ext uri="{FF2B5EF4-FFF2-40B4-BE49-F238E27FC236}">
                  <a16:creationId xmlns:a16="http://schemas.microsoft.com/office/drawing/2014/main" id="{E9D66BE1-B8C2-BDAA-EC85-64FA29FB345F}"/>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6" name="Triangle 45">
              <a:extLst>
                <a:ext uri="{FF2B5EF4-FFF2-40B4-BE49-F238E27FC236}">
                  <a16:creationId xmlns:a16="http://schemas.microsoft.com/office/drawing/2014/main" id="{7AADDE22-9298-04B9-8F4D-C6FE4BAF8219}"/>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7" name="Triangle 46">
              <a:extLst>
                <a:ext uri="{FF2B5EF4-FFF2-40B4-BE49-F238E27FC236}">
                  <a16:creationId xmlns:a16="http://schemas.microsoft.com/office/drawing/2014/main" id="{8E6C7777-13EC-6777-9AD3-AA2B78971D59}"/>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8" name="Triangle 47">
              <a:extLst>
                <a:ext uri="{FF2B5EF4-FFF2-40B4-BE49-F238E27FC236}">
                  <a16:creationId xmlns:a16="http://schemas.microsoft.com/office/drawing/2014/main" id="{0F3565C6-3FF4-EBEF-DB03-56A86CCFA83A}"/>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sp>
        <p:nvSpPr>
          <p:cNvPr id="24" name="Google Shape;741;p58">
            <a:extLst>
              <a:ext uri="{FF2B5EF4-FFF2-40B4-BE49-F238E27FC236}">
                <a16:creationId xmlns:a16="http://schemas.microsoft.com/office/drawing/2014/main" id="{6135D106-A5E9-0F84-DCB7-AC305898BD40}"/>
              </a:ext>
            </a:extLst>
          </p:cNvPr>
          <p:cNvSpPr txBox="1"/>
          <p:nvPr/>
        </p:nvSpPr>
        <p:spPr>
          <a:xfrm>
            <a:off x="4151944" y="2210363"/>
            <a:ext cx="839784"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DS2</a:t>
            </a:r>
          </a:p>
        </p:txBody>
      </p:sp>
      <p:sp>
        <p:nvSpPr>
          <p:cNvPr id="26" name="Rectangle 25">
            <a:extLst>
              <a:ext uri="{FF2B5EF4-FFF2-40B4-BE49-F238E27FC236}">
                <a16:creationId xmlns:a16="http://schemas.microsoft.com/office/drawing/2014/main" id="{623B93C6-BAEC-B50B-D036-5C5B6E751D1F}"/>
              </a:ext>
            </a:extLst>
          </p:cNvPr>
          <p:cNvSpPr/>
          <p:nvPr/>
        </p:nvSpPr>
        <p:spPr>
          <a:xfrm>
            <a:off x="3427703" y="1834697"/>
            <a:ext cx="598364" cy="247153"/>
          </a:xfrm>
          <a:prstGeom prst="rect">
            <a:avLst/>
          </a:prstGeom>
          <a:solidFill>
            <a:srgbClr val="940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nvGrpSpPr>
          <p:cNvPr id="28" name="Group 27">
            <a:extLst>
              <a:ext uri="{FF2B5EF4-FFF2-40B4-BE49-F238E27FC236}">
                <a16:creationId xmlns:a16="http://schemas.microsoft.com/office/drawing/2014/main" id="{442C1644-FF54-6003-17C6-3E4255838F3E}"/>
              </a:ext>
            </a:extLst>
          </p:cNvPr>
          <p:cNvGrpSpPr/>
          <p:nvPr/>
        </p:nvGrpSpPr>
        <p:grpSpPr>
          <a:xfrm>
            <a:off x="6394211" y="1784508"/>
            <a:ext cx="696129" cy="347531"/>
            <a:chOff x="5393267" y="2872953"/>
            <a:chExt cx="762957" cy="380893"/>
          </a:xfrm>
        </p:grpSpPr>
        <p:sp>
          <p:nvSpPr>
            <p:cNvPr id="41" name="Triangle 40">
              <a:extLst>
                <a:ext uri="{FF2B5EF4-FFF2-40B4-BE49-F238E27FC236}">
                  <a16:creationId xmlns:a16="http://schemas.microsoft.com/office/drawing/2014/main" id="{D5E1DA83-6C45-97BD-7936-11879A6A6183}"/>
                </a:ext>
              </a:extLst>
            </p:cNvPr>
            <p:cNvSpPr/>
            <p:nvPr/>
          </p:nvSpPr>
          <p:spPr>
            <a:xfrm>
              <a:off x="5393267" y="2908301"/>
              <a:ext cx="194733" cy="345545"/>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2" name="Triangle 41">
              <a:extLst>
                <a:ext uri="{FF2B5EF4-FFF2-40B4-BE49-F238E27FC236}">
                  <a16:creationId xmlns:a16="http://schemas.microsoft.com/office/drawing/2014/main" id="{E0BFE62A-C230-264C-C274-B8EC53F6484E}"/>
                </a:ext>
              </a:extLst>
            </p:cNvPr>
            <p:cNvSpPr/>
            <p:nvPr/>
          </p:nvSpPr>
          <p:spPr>
            <a:xfrm>
              <a:off x="5961491" y="2908301"/>
              <a:ext cx="194733" cy="345545"/>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3" name="Triangle 42">
              <a:extLst>
                <a:ext uri="{FF2B5EF4-FFF2-40B4-BE49-F238E27FC236}">
                  <a16:creationId xmlns:a16="http://schemas.microsoft.com/office/drawing/2014/main" id="{B08D35C8-F5CF-B50D-3E3E-D1B8CDF92E8E}"/>
                </a:ext>
              </a:extLst>
            </p:cNvPr>
            <p:cNvSpPr/>
            <p:nvPr/>
          </p:nvSpPr>
          <p:spPr>
            <a:xfrm rot="10800000">
              <a:off x="5557274" y="2872953"/>
              <a:ext cx="194733" cy="345545"/>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4" name="Triangle 43">
              <a:extLst>
                <a:ext uri="{FF2B5EF4-FFF2-40B4-BE49-F238E27FC236}">
                  <a16:creationId xmlns:a16="http://schemas.microsoft.com/office/drawing/2014/main" id="{9B5D0227-1EC7-431E-FA6D-7E0131EB15C5}"/>
                </a:ext>
              </a:extLst>
            </p:cNvPr>
            <p:cNvSpPr/>
            <p:nvPr/>
          </p:nvSpPr>
          <p:spPr>
            <a:xfrm rot="10800000">
              <a:off x="5797484" y="2872953"/>
              <a:ext cx="194732" cy="345545"/>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grpSp>
        <p:nvGrpSpPr>
          <p:cNvPr id="29" name="Group 28">
            <a:extLst>
              <a:ext uri="{FF2B5EF4-FFF2-40B4-BE49-F238E27FC236}">
                <a16:creationId xmlns:a16="http://schemas.microsoft.com/office/drawing/2014/main" id="{29A4BBA6-059F-2A9D-0AD2-B5DD5645FAEA}"/>
              </a:ext>
            </a:extLst>
          </p:cNvPr>
          <p:cNvGrpSpPr/>
          <p:nvPr/>
        </p:nvGrpSpPr>
        <p:grpSpPr>
          <a:xfrm>
            <a:off x="8076936" y="1784508"/>
            <a:ext cx="696129" cy="347531"/>
            <a:chOff x="5393267" y="2872953"/>
            <a:chExt cx="762957" cy="380893"/>
          </a:xfrm>
        </p:grpSpPr>
        <p:sp>
          <p:nvSpPr>
            <p:cNvPr id="37" name="Triangle 36">
              <a:extLst>
                <a:ext uri="{FF2B5EF4-FFF2-40B4-BE49-F238E27FC236}">
                  <a16:creationId xmlns:a16="http://schemas.microsoft.com/office/drawing/2014/main" id="{2B2D0000-861D-CB2F-8628-9DBB7BECCB7F}"/>
                </a:ext>
              </a:extLst>
            </p:cNvPr>
            <p:cNvSpPr/>
            <p:nvPr/>
          </p:nvSpPr>
          <p:spPr>
            <a:xfrm>
              <a:off x="5393267"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8" name="Triangle 37">
              <a:extLst>
                <a:ext uri="{FF2B5EF4-FFF2-40B4-BE49-F238E27FC236}">
                  <a16:creationId xmlns:a16="http://schemas.microsoft.com/office/drawing/2014/main" id="{C96C1C2B-4B4C-E249-FC44-C69201AE436D}"/>
                </a:ext>
              </a:extLst>
            </p:cNvPr>
            <p:cNvSpPr/>
            <p:nvPr/>
          </p:nvSpPr>
          <p:spPr>
            <a:xfrm>
              <a:off x="5961491" y="2908301"/>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9" name="Triangle 38">
              <a:extLst>
                <a:ext uri="{FF2B5EF4-FFF2-40B4-BE49-F238E27FC236}">
                  <a16:creationId xmlns:a16="http://schemas.microsoft.com/office/drawing/2014/main" id="{1B22B8BF-EA7F-4624-051B-9988B7B5EB67}"/>
                </a:ext>
              </a:extLst>
            </p:cNvPr>
            <p:cNvSpPr/>
            <p:nvPr/>
          </p:nvSpPr>
          <p:spPr>
            <a:xfrm rot="10800000">
              <a:off x="5557274" y="2872953"/>
              <a:ext cx="194733"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40" name="Triangle 39">
              <a:extLst>
                <a:ext uri="{FF2B5EF4-FFF2-40B4-BE49-F238E27FC236}">
                  <a16:creationId xmlns:a16="http://schemas.microsoft.com/office/drawing/2014/main" id="{DE8C786D-013C-FDDA-0984-75575C8329C0}"/>
                </a:ext>
              </a:extLst>
            </p:cNvPr>
            <p:cNvSpPr/>
            <p:nvPr/>
          </p:nvSpPr>
          <p:spPr>
            <a:xfrm rot="10800000">
              <a:off x="5797484" y="2872953"/>
              <a:ext cx="194732" cy="34554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grpSp>
      <p:sp>
        <p:nvSpPr>
          <p:cNvPr id="30" name="Rectangle 29">
            <a:extLst>
              <a:ext uri="{FF2B5EF4-FFF2-40B4-BE49-F238E27FC236}">
                <a16:creationId xmlns:a16="http://schemas.microsoft.com/office/drawing/2014/main" id="{E3120F4C-8F04-2E95-6DE5-93069B0E0FDD}"/>
              </a:ext>
            </a:extLst>
          </p:cNvPr>
          <p:cNvSpPr/>
          <p:nvPr/>
        </p:nvSpPr>
        <p:spPr>
          <a:xfrm>
            <a:off x="8967179" y="1822430"/>
            <a:ext cx="2278019" cy="271687"/>
          </a:xfrm>
          <a:prstGeom prst="rect">
            <a:avLst/>
          </a:prstGeom>
          <a:pattFill prst="dkVert">
            <a:fgClr>
              <a:srgbClr val="3EBFC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1" name="Google Shape;739;p58">
            <a:extLst>
              <a:ext uri="{FF2B5EF4-FFF2-40B4-BE49-F238E27FC236}">
                <a16:creationId xmlns:a16="http://schemas.microsoft.com/office/drawing/2014/main" id="{C34552C0-DE6D-1E10-FACE-3FD50C048BD4}"/>
              </a:ext>
            </a:extLst>
          </p:cNvPr>
          <p:cNvSpPr txBox="1"/>
          <p:nvPr/>
        </p:nvSpPr>
        <p:spPr>
          <a:xfrm>
            <a:off x="9684294" y="1561492"/>
            <a:ext cx="843787" cy="324460"/>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a:ea typeface="Arial"/>
                <a:cs typeface="Arial"/>
                <a:sym typeface="Arial"/>
              </a:rPr>
              <a:t>RAD2</a:t>
            </a:r>
            <a:endParaRPr sz="1400" dirty="0"/>
          </a:p>
        </p:txBody>
      </p:sp>
      <p:sp>
        <p:nvSpPr>
          <p:cNvPr id="32" name="Google Shape;741;p58">
            <a:extLst>
              <a:ext uri="{FF2B5EF4-FFF2-40B4-BE49-F238E27FC236}">
                <a16:creationId xmlns:a16="http://schemas.microsoft.com/office/drawing/2014/main" id="{28BBAD6F-34A7-5C10-768C-FEFFC8AD5BA6}"/>
              </a:ext>
            </a:extLst>
          </p:cNvPr>
          <p:cNvSpPr txBox="1"/>
          <p:nvPr/>
        </p:nvSpPr>
        <p:spPr>
          <a:xfrm>
            <a:off x="7162331" y="1561492"/>
            <a:ext cx="839784" cy="324460"/>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MOD3</a:t>
            </a:r>
            <a:endParaRPr sz="1400" dirty="0">
              <a:latin typeface="Arial" panose="020B0604020202020204" pitchFamily="34" charset="0"/>
              <a:ea typeface="Calibri"/>
              <a:cs typeface="Arial" panose="020B0604020202020204" pitchFamily="34" charset="0"/>
              <a:sym typeface="Calibri"/>
            </a:endParaRPr>
          </a:p>
        </p:txBody>
      </p:sp>
      <p:sp>
        <p:nvSpPr>
          <p:cNvPr id="33" name="Rectangle 32">
            <a:extLst>
              <a:ext uri="{FF2B5EF4-FFF2-40B4-BE49-F238E27FC236}">
                <a16:creationId xmlns:a16="http://schemas.microsoft.com/office/drawing/2014/main" id="{7017DB49-D2B5-6911-469A-F1E237215DC5}"/>
              </a:ext>
            </a:extLst>
          </p:cNvPr>
          <p:cNvSpPr/>
          <p:nvPr/>
        </p:nvSpPr>
        <p:spPr>
          <a:xfrm>
            <a:off x="7284456" y="1834697"/>
            <a:ext cx="598364" cy="24715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4" name="Google Shape;741;p58">
            <a:extLst>
              <a:ext uri="{FF2B5EF4-FFF2-40B4-BE49-F238E27FC236}">
                <a16:creationId xmlns:a16="http://schemas.microsoft.com/office/drawing/2014/main" id="{3B9A25A3-0142-9EFA-EF89-8CAE12603F7D}"/>
              </a:ext>
            </a:extLst>
          </p:cNvPr>
          <p:cNvSpPr txBox="1"/>
          <p:nvPr/>
        </p:nvSpPr>
        <p:spPr>
          <a:xfrm>
            <a:off x="8002115" y="2210363"/>
            <a:ext cx="839784"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DS3</a:t>
            </a:r>
          </a:p>
        </p:txBody>
      </p:sp>
      <p:sp>
        <p:nvSpPr>
          <p:cNvPr id="35" name="Google Shape;741;p58">
            <a:extLst>
              <a:ext uri="{FF2B5EF4-FFF2-40B4-BE49-F238E27FC236}">
                <a16:creationId xmlns:a16="http://schemas.microsoft.com/office/drawing/2014/main" id="{4831E6EB-13E1-9C1A-2EE7-F366169793D2}"/>
              </a:ext>
            </a:extLst>
          </p:cNvPr>
          <p:cNvSpPr txBox="1"/>
          <p:nvPr/>
        </p:nvSpPr>
        <p:spPr>
          <a:xfrm>
            <a:off x="6332148" y="1556792"/>
            <a:ext cx="839784"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DL</a:t>
            </a:r>
          </a:p>
        </p:txBody>
      </p:sp>
      <p:grpSp>
        <p:nvGrpSpPr>
          <p:cNvPr id="72" name="Group 71">
            <a:extLst>
              <a:ext uri="{FF2B5EF4-FFF2-40B4-BE49-F238E27FC236}">
                <a16:creationId xmlns:a16="http://schemas.microsoft.com/office/drawing/2014/main" id="{5CEAAD4F-2AF3-CBEE-1C2D-BAD9DF883B10}"/>
              </a:ext>
            </a:extLst>
          </p:cNvPr>
          <p:cNvGrpSpPr/>
          <p:nvPr/>
        </p:nvGrpSpPr>
        <p:grpSpPr>
          <a:xfrm>
            <a:off x="506483" y="1098416"/>
            <a:ext cx="1183671" cy="1176585"/>
            <a:chOff x="506483" y="1098416"/>
            <a:chExt cx="1183671" cy="1176585"/>
          </a:xfrm>
        </p:grpSpPr>
        <p:grpSp>
          <p:nvGrpSpPr>
            <p:cNvPr id="15" name="Group 14">
              <a:extLst>
                <a:ext uri="{FF2B5EF4-FFF2-40B4-BE49-F238E27FC236}">
                  <a16:creationId xmlns:a16="http://schemas.microsoft.com/office/drawing/2014/main" id="{1A941951-8CAF-489C-D47B-5CEDF3791014}"/>
                </a:ext>
              </a:extLst>
            </p:cNvPr>
            <p:cNvGrpSpPr/>
            <p:nvPr/>
          </p:nvGrpSpPr>
          <p:grpSpPr>
            <a:xfrm>
              <a:off x="1065543" y="1347699"/>
              <a:ext cx="624611" cy="612755"/>
              <a:chOff x="700620" y="5214423"/>
              <a:chExt cx="684574" cy="671577"/>
            </a:xfrm>
          </p:grpSpPr>
          <p:cxnSp>
            <p:nvCxnSpPr>
              <p:cNvPr id="55" name="Straight Connector 54">
                <a:extLst>
                  <a:ext uri="{FF2B5EF4-FFF2-40B4-BE49-F238E27FC236}">
                    <a16:creationId xmlns:a16="http://schemas.microsoft.com/office/drawing/2014/main" id="{CA2C31AF-643E-1BA6-9C6D-8A4B48F45669}"/>
                  </a:ext>
                </a:extLst>
              </p:cNvPr>
              <p:cNvCxnSpPr>
                <a:cxnSpLocks/>
              </p:cNvCxnSpPr>
              <p:nvPr/>
            </p:nvCxnSpPr>
            <p:spPr>
              <a:xfrm>
                <a:off x="700620" y="5214423"/>
                <a:ext cx="0" cy="66900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FA431AF-0B9F-D39D-2E32-2E18CBA83B4E}"/>
                  </a:ext>
                </a:extLst>
              </p:cNvPr>
              <p:cNvCxnSpPr>
                <a:cxnSpLocks/>
              </p:cNvCxnSpPr>
              <p:nvPr/>
            </p:nvCxnSpPr>
            <p:spPr>
              <a:xfrm>
                <a:off x="700620" y="5886000"/>
                <a:ext cx="684574"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Google Shape;741;p58">
              <a:extLst>
                <a:ext uri="{FF2B5EF4-FFF2-40B4-BE49-F238E27FC236}">
                  <a16:creationId xmlns:a16="http://schemas.microsoft.com/office/drawing/2014/main" id="{A67AFAF6-6600-2E1C-E89A-55EEE6234789}"/>
                </a:ext>
              </a:extLst>
            </p:cNvPr>
            <p:cNvSpPr txBox="1"/>
            <p:nvPr/>
          </p:nvSpPr>
          <p:spPr>
            <a:xfrm>
              <a:off x="610589" y="1098416"/>
              <a:ext cx="900809"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*Seed</a:t>
              </a:r>
              <a:r>
                <a:rPr lang="en-US" sz="1400" dirty="0">
                  <a:latin typeface="Calibri"/>
                  <a:ea typeface="Calibri"/>
                  <a:cs typeface="Calibri"/>
                  <a:sym typeface="Calibri"/>
                </a:rPr>
                <a:t> 1</a:t>
              </a:r>
              <a:endParaRPr sz="1400" dirty="0">
                <a:latin typeface="Calibri"/>
                <a:ea typeface="Calibri"/>
                <a:cs typeface="Calibri"/>
                <a:sym typeface="Calibri"/>
              </a:endParaRPr>
            </a:p>
          </p:txBody>
        </p:sp>
        <p:sp>
          <p:nvSpPr>
            <p:cNvPr id="59" name="Freeform 58">
              <a:extLst>
                <a:ext uri="{FF2B5EF4-FFF2-40B4-BE49-F238E27FC236}">
                  <a16:creationId xmlns:a16="http://schemas.microsoft.com/office/drawing/2014/main" id="{4E3836D8-D1D5-FE96-8C01-3B894CD29558}"/>
                </a:ext>
              </a:extLst>
            </p:cNvPr>
            <p:cNvSpPr/>
            <p:nvPr/>
          </p:nvSpPr>
          <p:spPr>
            <a:xfrm>
              <a:off x="506483" y="1634921"/>
              <a:ext cx="1094922" cy="640080"/>
            </a:xfrm>
            <a:custGeom>
              <a:avLst/>
              <a:gdLst>
                <a:gd name="connsiteX0" fmla="*/ 0 w 558800"/>
                <a:gd name="connsiteY0" fmla="*/ 640080 h 640080"/>
                <a:gd name="connsiteX1" fmla="*/ 304800 w 558800"/>
                <a:gd name="connsiteY1" fmla="*/ 0 h 640080"/>
                <a:gd name="connsiteX2" fmla="*/ 558800 w 558800"/>
                <a:gd name="connsiteY2" fmla="*/ 640080 h 640080"/>
              </a:gdLst>
              <a:ahLst/>
              <a:cxnLst>
                <a:cxn ang="0">
                  <a:pos x="connsiteX0" y="connsiteY0"/>
                </a:cxn>
                <a:cxn ang="0">
                  <a:pos x="connsiteX1" y="connsiteY1"/>
                </a:cxn>
                <a:cxn ang="0">
                  <a:pos x="connsiteX2" y="connsiteY2"/>
                </a:cxn>
              </a:cxnLst>
              <a:rect l="l" t="t" r="r" b="b"/>
              <a:pathLst>
                <a:path w="558800" h="640080">
                  <a:moveTo>
                    <a:pt x="0" y="640080"/>
                  </a:moveTo>
                  <a:cubicBezTo>
                    <a:pt x="105833" y="320040"/>
                    <a:pt x="211667" y="0"/>
                    <a:pt x="304800" y="0"/>
                  </a:cubicBezTo>
                  <a:cubicBezTo>
                    <a:pt x="397933" y="0"/>
                    <a:pt x="518160" y="545253"/>
                    <a:pt x="558800" y="640080"/>
                  </a:cubicBezTo>
                </a:path>
              </a:pathLst>
            </a:custGeom>
            <a:solidFill>
              <a:srgbClr val="FFC000">
                <a:alpha val="7465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64" name="Oval 63">
            <a:extLst>
              <a:ext uri="{FF2B5EF4-FFF2-40B4-BE49-F238E27FC236}">
                <a16:creationId xmlns:a16="http://schemas.microsoft.com/office/drawing/2014/main" id="{9749D972-09C3-65A2-957F-4787263980A8}"/>
              </a:ext>
            </a:extLst>
          </p:cNvPr>
          <p:cNvSpPr/>
          <p:nvPr/>
        </p:nvSpPr>
        <p:spPr>
          <a:xfrm>
            <a:off x="3186350" y="2227920"/>
            <a:ext cx="798747" cy="14250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B217C005-6B85-E8AF-A9E8-262B07CE757A}"/>
              </a:ext>
            </a:extLst>
          </p:cNvPr>
          <p:cNvGrpSpPr/>
          <p:nvPr/>
        </p:nvGrpSpPr>
        <p:grpSpPr>
          <a:xfrm>
            <a:off x="2466198" y="1052736"/>
            <a:ext cx="1000809" cy="1237318"/>
            <a:chOff x="2466198" y="1052736"/>
            <a:chExt cx="1000809" cy="1237318"/>
          </a:xfrm>
        </p:grpSpPr>
        <p:grpSp>
          <p:nvGrpSpPr>
            <p:cNvPr id="16" name="Group 15">
              <a:extLst>
                <a:ext uri="{FF2B5EF4-FFF2-40B4-BE49-F238E27FC236}">
                  <a16:creationId xmlns:a16="http://schemas.microsoft.com/office/drawing/2014/main" id="{4E0100ED-6CA5-773C-5590-789C2693B41F}"/>
                </a:ext>
              </a:extLst>
            </p:cNvPr>
            <p:cNvGrpSpPr/>
            <p:nvPr/>
          </p:nvGrpSpPr>
          <p:grpSpPr>
            <a:xfrm>
              <a:off x="2883095" y="1347699"/>
              <a:ext cx="505794" cy="612755"/>
              <a:chOff x="856799" y="5214423"/>
              <a:chExt cx="612000" cy="671577"/>
            </a:xfrm>
          </p:grpSpPr>
          <p:cxnSp>
            <p:nvCxnSpPr>
              <p:cNvPr id="53" name="Straight Connector 52">
                <a:extLst>
                  <a:ext uri="{FF2B5EF4-FFF2-40B4-BE49-F238E27FC236}">
                    <a16:creationId xmlns:a16="http://schemas.microsoft.com/office/drawing/2014/main" id="{E40E5730-D869-9B75-39D7-9524A8162BD3}"/>
                  </a:ext>
                </a:extLst>
              </p:cNvPr>
              <p:cNvCxnSpPr>
                <a:cxnSpLocks/>
              </p:cNvCxnSpPr>
              <p:nvPr/>
            </p:nvCxnSpPr>
            <p:spPr>
              <a:xfrm>
                <a:off x="856800" y="5214425"/>
                <a:ext cx="0" cy="669006"/>
              </a:xfrm>
              <a:prstGeom prst="line">
                <a:avLst/>
              </a:prstGeom>
              <a:ln w="19050">
                <a:solidFill>
                  <a:srgbClr val="9403B0"/>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E341754-9195-F937-C1BE-4B1C16C77EAD}"/>
                  </a:ext>
                </a:extLst>
              </p:cNvPr>
              <p:cNvCxnSpPr/>
              <p:nvPr/>
            </p:nvCxnSpPr>
            <p:spPr>
              <a:xfrm>
                <a:off x="856799" y="5886000"/>
                <a:ext cx="612000" cy="0"/>
              </a:xfrm>
              <a:prstGeom prst="straightConnector1">
                <a:avLst/>
              </a:prstGeom>
              <a:ln w="19050">
                <a:solidFill>
                  <a:srgbClr val="9403B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Google Shape;741;p58">
              <a:extLst>
                <a:ext uri="{FF2B5EF4-FFF2-40B4-BE49-F238E27FC236}">
                  <a16:creationId xmlns:a16="http://schemas.microsoft.com/office/drawing/2014/main" id="{74295404-1076-F500-099E-5C7EA5DB40A0}"/>
                </a:ext>
              </a:extLst>
            </p:cNvPr>
            <p:cNvSpPr txBox="1"/>
            <p:nvPr/>
          </p:nvSpPr>
          <p:spPr>
            <a:xfrm>
              <a:off x="2466198" y="1052736"/>
              <a:ext cx="900809"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Seed</a:t>
              </a:r>
              <a:r>
                <a:rPr lang="en-US" sz="1400" dirty="0">
                  <a:latin typeface="Calibri"/>
                  <a:ea typeface="Calibri"/>
                  <a:cs typeface="Calibri"/>
                  <a:sym typeface="Calibri"/>
                </a:rPr>
                <a:t> 2</a:t>
              </a:r>
              <a:endParaRPr sz="1400" dirty="0">
                <a:latin typeface="Calibri"/>
                <a:ea typeface="Calibri"/>
                <a:cs typeface="Calibri"/>
                <a:sym typeface="Calibri"/>
              </a:endParaRPr>
            </a:p>
          </p:txBody>
        </p:sp>
        <p:sp>
          <p:nvSpPr>
            <p:cNvPr id="60" name="Freeform 59">
              <a:extLst>
                <a:ext uri="{FF2B5EF4-FFF2-40B4-BE49-F238E27FC236}">
                  <a16:creationId xmlns:a16="http://schemas.microsoft.com/office/drawing/2014/main" id="{999293BE-CFE1-CF4E-DB7A-7CFA210313A5}"/>
                </a:ext>
              </a:extLst>
            </p:cNvPr>
            <p:cNvSpPr/>
            <p:nvPr/>
          </p:nvSpPr>
          <p:spPr>
            <a:xfrm>
              <a:off x="3245794" y="1649989"/>
              <a:ext cx="221213" cy="640065"/>
            </a:xfrm>
            <a:custGeom>
              <a:avLst/>
              <a:gdLst>
                <a:gd name="connsiteX0" fmla="*/ 0 w 538480"/>
                <a:gd name="connsiteY0" fmla="*/ 601393 h 619086"/>
                <a:gd name="connsiteX1" fmla="*/ 182880 w 538480"/>
                <a:gd name="connsiteY1" fmla="*/ 530273 h 619086"/>
                <a:gd name="connsiteX2" fmla="*/ 294640 w 538480"/>
                <a:gd name="connsiteY2" fmla="*/ 83233 h 619086"/>
                <a:gd name="connsiteX3" fmla="*/ 355600 w 538480"/>
                <a:gd name="connsiteY3" fmla="*/ 1953 h 619086"/>
                <a:gd name="connsiteX4" fmla="*/ 406400 w 538480"/>
                <a:gd name="connsiteY4" fmla="*/ 113713 h 619086"/>
                <a:gd name="connsiteX5" fmla="*/ 447040 w 538480"/>
                <a:gd name="connsiteY5" fmla="*/ 550593 h 619086"/>
                <a:gd name="connsiteX6" fmla="*/ 538480 w 538480"/>
                <a:gd name="connsiteY6" fmla="*/ 611553 h 6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480" h="619086">
                  <a:moveTo>
                    <a:pt x="0" y="601393"/>
                  </a:moveTo>
                  <a:cubicBezTo>
                    <a:pt x="66886" y="609013"/>
                    <a:pt x="133773" y="616633"/>
                    <a:pt x="182880" y="530273"/>
                  </a:cubicBezTo>
                  <a:cubicBezTo>
                    <a:pt x="231987" y="443913"/>
                    <a:pt x="265853" y="171286"/>
                    <a:pt x="294640" y="83233"/>
                  </a:cubicBezTo>
                  <a:cubicBezTo>
                    <a:pt x="323427" y="-4820"/>
                    <a:pt x="336973" y="-3127"/>
                    <a:pt x="355600" y="1953"/>
                  </a:cubicBezTo>
                  <a:cubicBezTo>
                    <a:pt x="374227" y="7033"/>
                    <a:pt x="391160" y="22273"/>
                    <a:pt x="406400" y="113713"/>
                  </a:cubicBezTo>
                  <a:cubicBezTo>
                    <a:pt x="421640" y="205153"/>
                    <a:pt x="425027" y="467620"/>
                    <a:pt x="447040" y="550593"/>
                  </a:cubicBezTo>
                  <a:cubicBezTo>
                    <a:pt x="469053" y="633566"/>
                    <a:pt x="503766" y="622559"/>
                    <a:pt x="538480" y="611553"/>
                  </a:cubicBezTo>
                </a:path>
              </a:pathLst>
            </a:custGeom>
            <a:solidFill>
              <a:srgbClr val="9403B0">
                <a:alpha val="7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82" name="Group 81">
            <a:extLst>
              <a:ext uri="{FF2B5EF4-FFF2-40B4-BE49-F238E27FC236}">
                <a16:creationId xmlns:a16="http://schemas.microsoft.com/office/drawing/2014/main" id="{515B58C8-35AC-8272-7DA1-91DFA020A3CB}"/>
              </a:ext>
            </a:extLst>
          </p:cNvPr>
          <p:cNvGrpSpPr/>
          <p:nvPr/>
        </p:nvGrpSpPr>
        <p:grpSpPr>
          <a:xfrm>
            <a:off x="5800721" y="2023575"/>
            <a:ext cx="798747" cy="507610"/>
            <a:chOff x="5800721" y="2023575"/>
            <a:chExt cx="798747" cy="507610"/>
          </a:xfrm>
        </p:grpSpPr>
        <p:sp>
          <p:nvSpPr>
            <p:cNvPr id="65" name="Oval 64">
              <a:extLst>
                <a:ext uri="{FF2B5EF4-FFF2-40B4-BE49-F238E27FC236}">
                  <a16:creationId xmlns:a16="http://schemas.microsoft.com/office/drawing/2014/main" id="{1AD9A86D-FABD-1AA5-8BDC-5B20D1E55315}"/>
                </a:ext>
              </a:extLst>
            </p:cNvPr>
            <p:cNvSpPr/>
            <p:nvPr/>
          </p:nvSpPr>
          <p:spPr>
            <a:xfrm>
              <a:off x="5800721" y="2220529"/>
              <a:ext cx="798747" cy="14250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A4CDA41-1DB8-7862-E43B-56E49DB47572}"/>
                </a:ext>
              </a:extLst>
            </p:cNvPr>
            <p:cNvSpPr/>
            <p:nvPr/>
          </p:nvSpPr>
          <p:spPr>
            <a:xfrm rot="17794271">
              <a:off x="5730303" y="2196445"/>
              <a:ext cx="507610" cy="161869"/>
            </a:xfrm>
            <a:prstGeom prst="ellipse">
              <a:avLst/>
            </a:prstGeom>
            <a:solidFill>
              <a:srgbClr val="C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Freeform 66">
            <a:extLst>
              <a:ext uri="{FF2B5EF4-FFF2-40B4-BE49-F238E27FC236}">
                <a16:creationId xmlns:a16="http://schemas.microsoft.com/office/drawing/2014/main" id="{7AAC74E3-4C49-A123-FD48-FB2A40543088}"/>
              </a:ext>
            </a:extLst>
          </p:cNvPr>
          <p:cNvSpPr/>
          <p:nvPr/>
        </p:nvSpPr>
        <p:spPr>
          <a:xfrm>
            <a:off x="5867605" y="1661957"/>
            <a:ext cx="221213" cy="640065"/>
          </a:xfrm>
          <a:custGeom>
            <a:avLst/>
            <a:gdLst>
              <a:gd name="connsiteX0" fmla="*/ 0 w 538480"/>
              <a:gd name="connsiteY0" fmla="*/ 601393 h 619086"/>
              <a:gd name="connsiteX1" fmla="*/ 182880 w 538480"/>
              <a:gd name="connsiteY1" fmla="*/ 530273 h 619086"/>
              <a:gd name="connsiteX2" fmla="*/ 294640 w 538480"/>
              <a:gd name="connsiteY2" fmla="*/ 83233 h 619086"/>
              <a:gd name="connsiteX3" fmla="*/ 355600 w 538480"/>
              <a:gd name="connsiteY3" fmla="*/ 1953 h 619086"/>
              <a:gd name="connsiteX4" fmla="*/ 406400 w 538480"/>
              <a:gd name="connsiteY4" fmla="*/ 113713 h 619086"/>
              <a:gd name="connsiteX5" fmla="*/ 447040 w 538480"/>
              <a:gd name="connsiteY5" fmla="*/ 550593 h 619086"/>
              <a:gd name="connsiteX6" fmla="*/ 538480 w 538480"/>
              <a:gd name="connsiteY6" fmla="*/ 611553 h 6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480" h="619086">
                <a:moveTo>
                  <a:pt x="0" y="601393"/>
                </a:moveTo>
                <a:cubicBezTo>
                  <a:pt x="66886" y="609013"/>
                  <a:pt x="133773" y="616633"/>
                  <a:pt x="182880" y="530273"/>
                </a:cubicBezTo>
                <a:cubicBezTo>
                  <a:pt x="231987" y="443913"/>
                  <a:pt x="265853" y="171286"/>
                  <a:pt x="294640" y="83233"/>
                </a:cubicBezTo>
                <a:cubicBezTo>
                  <a:pt x="323427" y="-4820"/>
                  <a:pt x="336973" y="-3127"/>
                  <a:pt x="355600" y="1953"/>
                </a:cubicBezTo>
                <a:cubicBezTo>
                  <a:pt x="374227" y="7033"/>
                  <a:pt x="391160" y="22273"/>
                  <a:pt x="406400" y="113713"/>
                </a:cubicBezTo>
                <a:cubicBezTo>
                  <a:pt x="421640" y="205153"/>
                  <a:pt x="425027" y="467620"/>
                  <a:pt x="447040" y="550593"/>
                </a:cubicBezTo>
                <a:cubicBezTo>
                  <a:pt x="469053" y="633566"/>
                  <a:pt x="503766" y="622559"/>
                  <a:pt x="538480" y="611553"/>
                </a:cubicBezTo>
              </a:path>
            </a:pathLst>
          </a:custGeom>
          <a:solidFill>
            <a:srgbClr val="2771C0">
              <a:alpha val="7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83" name="Group 82">
            <a:extLst>
              <a:ext uri="{FF2B5EF4-FFF2-40B4-BE49-F238E27FC236}">
                <a16:creationId xmlns:a16="http://schemas.microsoft.com/office/drawing/2014/main" id="{F67A2B6C-146C-970D-A546-844D5724BE97}"/>
              </a:ext>
            </a:extLst>
          </p:cNvPr>
          <p:cNvGrpSpPr/>
          <p:nvPr/>
        </p:nvGrpSpPr>
        <p:grpSpPr>
          <a:xfrm>
            <a:off x="6809947" y="2047898"/>
            <a:ext cx="798747" cy="507610"/>
            <a:chOff x="6809947" y="2047898"/>
            <a:chExt cx="798747" cy="507610"/>
          </a:xfrm>
        </p:grpSpPr>
        <p:sp>
          <p:nvSpPr>
            <p:cNvPr id="68" name="Oval 67">
              <a:extLst>
                <a:ext uri="{FF2B5EF4-FFF2-40B4-BE49-F238E27FC236}">
                  <a16:creationId xmlns:a16="http://schemas.microsoft.com/office/drawing/2014/main" id="{11948F4C-0D27-6394-498D-9EE3A80086BB}"/>
                </a:ext>
              </a:extLst>
            </p:cNvPr>
            <p:cNvSpPr/>
            <p:nvPr/>
          </p:nvSpPr>
          <p:spPr>
            <a:xfrm>
              <a:off x="6809947" y="2237623"/>
              <a:ext cx="798747" cy="14250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C9F8AD5-7880-C549-610D-206614B43867}"/>
                </a:ext>
              </a:extLst>
            </p:cNvPr>
            <p:cNvSpPr/>
            <p:nvPr/>
          </p:nvSpPr>
          <p:spPr>
            <a:xfrm rot="17794271">
              <a:off x="6741943" y="2220768"/>
              <a:ext cx="507610" cy="161869"/>
            </a:xfrm>
            <a:prstGeom prst="ellipse">
              <a:avLst/>
            </a:prstGeom>
            <a:solidFill>
              <a:srgbClr val="C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315B1F4E-CB2D-3712-DC61-69DBB5B73BE6}"/>
              </a:ext>
            </a:extLst>
          </p:cNvPr>
          <p:cNvGrpSpPr/>
          <p:nvPr/>
        </p:nvGrpSpPr>
        <p:grpSpPr>
          <a:xfrm>
            <a:off x="6254000" y="1052736"/>
            <a:ext cx="1172747" cy="1258832"/>
            <a:chOff x="6254000" y="1052736"/>
            <a:chExt cx="1172747" cy="1258832"/>
          </a:xfrm>
        </p:grpSpPr>
        <p:cxnSp>
          <p:nvCxnSpPr>
            <p:cNvPr id="13" name="Straight Arrow Connector 12">
              <a:extLst>
                <a:ext uri="{FF2B5EF4-FFF2-40B4-BE49-F238E27FC236}">
                  <a16:creationId xmlns:a16="http://schemas.microsoft.com/office/drawing/2014/main" id="{06CAB2B9-6A50-2426-4CA0-4FB64A148116}"/>
                </a:ext>
              </a:extLst>
            </p:cNvPr>
            <p:cNvCxnSpPr>
              <a:cxnSpLocks/>
            </p:cNvCxnSpPr>
            <p:nvPr/>
          </p:nvCxnSpPr>
          <p:spPr>
            <a:xfrm>
              <a:off x="6254000" y="1960453"/>
              <a:ext cx="988038"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Google Shape;741;p58">
              <a:extLst>
                <a:ext uri="{FF2B5EF4-FFF2-40B4-BE49-F238E27FC236}">
                  <a16:creationId xmlns:a16="http://schemas.microsoft.com/office/drawing/2014/main" id="{2024B287-0708-A1A8-3759-E9A033ED9B1B}"/>
                </a:ext>
              </a:extLst>
            </p:cNvPr>
            <p:cNvSpPr txBox="1"/>
            <p:nvPr/>
          </p:nvSpPr>
          <p:spPr>
            <a:xfrm>
              <a:off x="6288376" y="1052736"/>
              <a:ext cx="900809"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Seed</a:t>
              </a:r>
              <a:r>
                <a:rPr lang="en-US" sz="1400" dirty="0">
                  <a:latin typeface="Calibri"/>
                  <a:ea typeface="Calibri"/>
                  <a:cs typeface="Calibri"/>
                  <a:sym typeface="Calibri"/>
                </a:rPr>
                <a:t> 3</a:t>
              </a:r>
              <a:endParaRPr sz="1400" dirty="0">
                <a:latin typeface="Calibri"/>
                <a:ea typeface="Calibri"/>
                <a:cs typeface="Calibri"/>
                <a:sym typeface="Calibri"/>
              </a:endParaRPr>
            </a:p>
          </p:txBody>
        </p:sp>
        <p:sp>
          <p:nvSpPr>
            <p:cNvPr id="74" name="Freeform 73">
              <a:extLst>
                <a:ext uri="{FF2B5EF4-FFF2-40B4-BE49-F238E27FC236}">
                  <a16:creationId xmlns:a16="http://schemas.microsoft.com/office/drawing/2014/main" id="{6D871F10-EAE4-82D3-47B2-10C5D9CE6C44}"/>
                </a:ext>
              </a:extLst>
            </p:cNvPr>
            <p:cNvSpPr/>
            <p:nvPr/>
          </p:nvSpPr>
          <p:spPr>
            <a:xfrm>
              <a:off x="7205534" y="1671503"/>
              <a:ext cx="221213" cy="640065"/>
            </a:xfrm>
            <a:custGeom>
              <a:avLst/>
              <a:gdLst>
                <a:gd name="connsiteX0" fmla="*/ 0 w 538480"/>
                <a:gd name="connsiteY0" fmla="*/ 601393 h 619086"/>
                <a:gd name="connsiteX1" fmla="*/ 182880 w 538480"/>
                <a:gd name="connsiteY1" fmla="*/ 530273 h 619086"/>
                <a:gd name="connsiteX2" fmla="*/ 294640 w 538480"/>
                <a:gd name="connsiteY2" fmla="*/ 83233 h 619086"/>
                <a:gd name="connsiteX3" fmla="*/ 355600 w 538480"/>
                <a:gd name="connsiteY3" fmla="*/ 1953 h 619086"/>
                <a:gd name="connsiteX4" fmla="*/ 406400 w 538480"/>
                <a:gd name="connsiteY4" fmla="*/ 113713 h 619086"/>
                <a:gd name="connsiteX5" fmla="*/ 447040 w 538480"/>
                <a:gd name="connsiteY5" fmla="*/ 550593 h 619086"/>
                <a:gd name="connsiteX6" fmla="*/ 538480 w 538480"/>
                <a:gd name="connsiteY6" fmla="*/ 611553 h 6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480" h="619086">
                  <a:moveTo>
                    <a:pt x="0" y="601393"/>
                  </a:moveTo>
                  <a:cubicBezTo>
                    <a:pt x="66886" y="609013"/>
                    <a:pt x="133773" y="616633"/>
                    <a:pt x="182880" y="530273"/>
                  </a:cubicBezTo>
                  <a:cubicBezTo>
                    <a:pt x="231987" y="443913"/>
                    <a:pt x="265853" y="171286"/>
                    <a:pt x="294640" y="83233"/>
                  </a:cubicBezTo>
                  <a:cubicBezTo>
                    <a:pt x="323427" y="-4820"/>
                    <a:pt x="336973" y="-3127"/>
                    <a:pt x="355600" y="1953"/>
                  </a:cubicBezTo>
                  <a:cubicBezTo>
                    <a:pt x="374227" y="7033"/>
                    <a:pt x="391160" y="22273"/>
                    <a:pt x="406400" y="113713"/>
                  </a:cubicBezTo>
                  <a:cubicBezTo>
                    <a:pt x="421640" y="205153"/>
                    <a:pt x="425027" y="467620"/>
                    <a:pt x="447040" y="550593"/>
                  </a:cubicBezTo>
                  <a:cubicBezTo>
                    <a:pt x="469053" y="633566"/>
                    <a:pt x="503766" y="622559"/>
                    <a:pt x="538480" y="611553"/>
                  </a:cubicBezTo>
                </a:path>
              </a:pathLst>
            </a:custGeom>
            <a:solidFill>
              <a:srgbClr val="2771C0">
                <a:alpha val="7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84" name="Group 83">
            <a:extLst>
              <a:ext uri="{FF2B5EF4-FFF2-40B4-BE49-F238E27FC236}">
                <a16:creationId xmlns:a16="http://schemas.microsoft.com/office/drawing/2014/main" id="{EBD92519-ACB0-3E31-3A5E-9C3BE75F02EA}"/>
              </a:ext>
            </a:extLst>
          </p:cNvPr>
          <p:cNvGrpSpPr/>
          <p:nvPr/>
        </p:nvGrpSpPr>
        <p:grpSpPr>
          <a:xfrm>
            <a:off x="11129901" y="2085276"/>
            <a:ext cx="798747" cy="524374"/>
            <a:chOff x="11129901" y="2085276"/>
            <a:chExt cx="798747" cy="524374"/>
          </a:xfrm>
        </p:grpSpPr>
        <p:sp>
          <p:nvSpPr>
            <p:cNvPr id="75" name="Oval 74">
              <a:extLst>
                <a:ext uri="{FF2B5EF4-FFF2-40B4-BE49-F238E27FC236}">
                  <a16:creationId xmlns:a16="http://schemas.microsoft.com/office/drawing/2014/main" id="{10B0B31F-7F43-77A8-1539-37670822C7A5}"/>
                </a:ext>
              </a:extLst>
            </p:cNvPr>
            <p:cNvSpPr/>
            <p:nvPr/>
          </p:nvSpPr>
          <p:spPr>
            <a:xfrm>
              <a:off x="11129901" y="2275001"/>
              <a:ext cx="798747" cy="14250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872D074-29F7-55DD-ED99-337DE29C552C}"/>
                </a:ext>
              </a:extLst>
            </p:cNvPr>
            <p:cNvSpPr/>
            <p:nvPr/>
          </p:nvSpPr>
          <p:spPr>
            <a:xfrm rot="17794271">
              <a:off x="11061897" y="2258146"/>
              <a:ext cx="507610" cy="161869"/>
            </a:xfrm>
            <a:prstGeom prst="ellipse">
              <a:avLst/>
            </a:prstGeom>
            <a:solidFill>
              <a:srgbClr val="C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FECAEA0-04D5-58B4-43F2-FECA439F1EAA}"/>
                </a:ext>
              </a:extLst>
            </p:cNvPr>
            <p:cNvSpPr/>
            <p:nvPr/>
          </p:nvSpPr>
          <p:spPr>
            <a:xfrm rot="17794271">
              <a:off x="11357229" y="2274910"/>
              <a:ext cx="507610" cy="161869"/>
            </a:xfrm>
            <a:prstGeom prst="ellipse">
              <a:avLst/>
            </a:prstGeom>
            <a:solidFill>
              <a:srgbClr val="C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Freeform 77">
            <a:extLst>
              <a:ext uri="{FF2B5EF4-FFF2-40B4-BE49-F238E27FC236}">
                <a16:creationId xmlns:a16="http://schemas.microsoft.com/office/drawing/2014/main" id="{88D465D9-1B6F-B4BB-6EAD-9130010A47AF}"/>
              </a:ext>
            </a:extLst>
          </p:cNvPr>
          <p:cNvSpPr/>
          <p:nvPr/>
        </p:nvSpPr>
        <p:spPr>
          <a:xfrm>
            <a:off x="11497778" y="1725087"/>
            <a:ext cx="221213" cy="640065"/>
          </a:xfrm>
          <a:custGeom>
            <a:avLst/>
            <a:gdLst>
              <a:gd name="connsiteX0" fmla="*/ 0 w 538480"/>
              <a:gd name="connsiteY0" fmla="*/ 601393 h 619086"/>
              <a:gd name="connsiteX1" fmla="*/ 182880 w 538480"/>
              <a:gd name="connsiteY1" fmla="*/ 530273 h 619086"/>
              <a:gd name="connsiteX2" fmla="*/ 294640 w 538480"/>
              <a:gd name="connsiteY2" fmla="*/ 83233 h 619086"/>
              <a:gd name="connsiteX3" fmla="*/ 355600 w 538480"/>
              <a:gd name="connsiteY3" fmla="*/ 1953 h 619086"/>
              <a:gd name="connsiteX4" fmla="*/ 406400 w 538480"/>
              <a:gd name="connsiteY4" fmla="*/ 113713 h 619086"/>
              <a:gd name="connsiteX5" fmla="*/ 447040 w 538480"/>
              <a:gd name="connsiteY5" fmla="*/ 550593 h 619086"/>
              <a:gd name="connsiteX6" fmla="*/ 538480 w 538480"/>
              <a:gd name="connsiteY6" fmla="*/ 611553 h 6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480" h="619086">
                <a:moveTo>
                  <a:pt x="0" y="601393"/>
                </a:moveTo>
                <a:cubicBezTo>
                  <a:pt x="66886" y="609013"/>
                  <a:pt x="133773" y="616633"/>
                  <a:pt x="182880" y="530273"/>
                </a:cubicBezTo>
                <a:cubicBezTo>
                  <a:pt x="231987" y="443913"/>
                  <a:pt x="265853" y="171286"/>
                  <a:pt x="294640" y="83233"/>
                </a:cubicBezTo>
                <a:cubicBezTo>
                  <a:pt x="323427" y="-4820"/>
                  <a:pt x="336973" y="-3127"/>
                  <a:pt x="355600" y="1953"/>
                </a:cubicBezTo>
                <a:cubicBezTo>
                  <a:pt x="374227" y="7033"/>
                  <a:pt x="391160" y="22273"/>
                  <a:pt x="406400" y="113713"/>
                </a:cubicBezTo>
                <a:cubicBezTo>
                  <a:pt x="421640" y="205153"/>
                  <a:pt x="425027" y="467620"/>
                  <a:pt x="447040" y="550593"/>
                </a:cubicBezTo>
                <a:cubicBezTo>
                  <a:pt x="469053" y="633566"/>
                  <a:pt x="503766" y="622559"/>
                  <a:pt x="538480" y="611553"/>
                </a:cubicBezTo>
              </a:path>
            </a:pathLst>
          </a:custGeom>
          <a:solidFill>
            <a:srgbClr val="3EBFC0">
              <a:alpha val="9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62" name="Group 61">
            <a:extLst>
              <a:ext uri="{FF2B5EF4-FFF2-40B4-BE49-F238E27FC236}">
                <a16:creationId xmlns:a16="http://schemas.microsoft.com/office/drawing/2014/main" id="{1B1338CC-C80F-DEF1-859E-A1D70CA6DD66}"/>
              </a:ext>
            </a:extLst>
          </p:cNvPr>
          <p:cNvGrpSpPr/>
          <p:nvPr/>
        </p:nvGrpSpPr>
        <p:grpSpPr>
          <a:xfrm>
            <a:off x="1503717" y="992457"/>
            <a:ext cx="5225703" cy="1626585"/>
            <a:chOff x="1503717" y="992457"/>
            <a:chExt cx="5225703" cy="1626585"/>
          </a:xfrm>
        </p:grpSpPr>
        <p:sp>
          <p:nvSpPr>
            <p:cNvPr id="11" name="Rectangle 10">
              <a:extLst>
                <a:ext uri="{FF2B5EF4-FFF2-40B4-BE49-F238E27FC236}">
                  <a16:creationId xmlns:a16="http://schemas.microsoft.com/office/drawing/2014/main" id="{6E5E7B9F-7F40-823E-0EA3-297ADE5B7EDF}"/>
                </a:ext>
              </a:extLst>
            </p:cNvPr>
            <p:cNvSpPr/>
            <p:nvPr/>
          </p:nvSpPr>
          <p:spPr>
            <a:xfrm>
              <a:off x="1503717" y="1283791"/>
              <a:ext cx="5225703" cy="1335251"/>
            </a:xfrm>
            <a:prstGeom prst="rect">
              <a:avLst/>
            </a:prstGeom>
            <a:noFill/>
            <a:ln w="38100">
              <a:solidFill>
                <a:srgbClr val="C00000">
                  <a:alpha val="7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61" name="TextBox 60">
              <a:extLst>
                <a:ext uri="{FF2B5EF4-FFF2-40B4-BE49-F238E27FC236}">
                  <a16:creationId xmlns:a16="http://schemas.microsoft.com/office/drawing/2014/main" id="{272C41D5-7B0C-E311-086A-EF67EFD63751}"/>
                </a:ext>
              </a:extLst>
            </p:cNvPr>
            <p:cNvSpPr txBox="1"/>
            <p:nvPr/>
          </p:nvSpPr>
          <p:spPr>
            <a:xfrm>
              <a:off x="4837092" y="992457"/>
              <a:ext cx="958917" cy="338554"/>
            </a:xfrm>
            <a:prstGeom prst="rect">
              <a:avLst/>
            </a:prstGeom>
            <a:noFill/>
          </p:spPr>
          <p:txBody>
            <a:bodyPr wrap="none" rtlCol="0">
              <a:spAutoFit/>
            </a:bodyPr>
            <a:lstStyle/>
            <a:p>
              <a:r>
                <a:rPr lang="en-DE" sz="1600" b="1" dirty="0">
                  <a:solidFill>
                    <a:srgbClr val="C11700"/>
                  </a:solidFill>
                </a:rPr>
                <a:t>ECHO-1</a:t>
              </a:r>
            </a:p>
          </p:txBody>
        </p:sp>
      </p:grpSp>
      <p:grpSp>
        <p:nvGrpSpPr>
          <p:cNvPr id="63" name="Group 62">
            <a:extLst>
              <a:ext uri="{FF2B5EF4-FFF2-40B4-BE49-F238E27FC236}">
                <a16:creationId xmlns:a16="http://schemas.microsoft.com/office/drawing/2014/main" id="{1562A0A9-FEEE-A534-654F-E5145CA36AF0}"/>
              </a:ext>
            </a:extLst>
          </p:cNvPr>
          <p:cNvGrpSpPr/>
          <p:nvPr/>
        </p:nvGrpSpPr>
        <p:grpSpPr>
          <a:xfrm>
            <a:off x="6736888" y="992457"/>
            <a:ext cx="5225703" cy="1626585"/>
            <a:chOff x="1503717" y="992457"/>
            <a:chExt cx="5225703" cy="1626585"/>
          </a:xfrm>
        </p:grpSpPr>
        <p:sp>
          <p:nvSpPr>
            <p:cNvPr id="69" name="Rectangle 68">
              <a:extLst>
                <a:ext uri="{FF2B5EF4-FFF2-40B4-BE49-F238E27FC236}">
                  <a16:creationId xmlns:a16="http://schemas.microsoft.com/office/drawing/2014/main" id="{CE776BDB-AF35-09C1-6520-0378BA2F2BF3}"/>
                </a:ext>
              </a:extLst>
            </p:cNvPr>
            <p:cNvSpPr/>
            <p:nvPr/>
          </p:nvSpPr>
          <p:spPr>
            <a:xfrm>
              <a:off x="1503717" y="1283791"/>
              <a:ext cx="5225703" cy="1335251"/>
            </a:xfrm>
            <a:prstGeom prst="rect">
              <a:avLst/>
            </a:prstGeom>
            <a:noFill/>
            <a:ln w="38100">
              <a:solidFill>
                <a:srgbClr val="3EBFC0">
                  <a:alpha val="7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rgbClr val="3EBFC0"/>
                </a:solidFill>
              </a:endParaRPr>
            </a:p>
          </p:txBody>
        </p:sp>
        <p:sp>
          <p:nvSpPr>
            <p:cNvPr id="70" name="TextBox 69">
              <a:extLst>
                <a:ext uri="{FF2B5EF4-FFF2-40B4-BE49-F238E27FC236}">
                  <a16:creationId xmlns:a16="http://schemas.microsoft.com/office/drawing/2014/main" id="{61679C4F-761E-1E91-C10A-E6018753CC6E}"/>
                </a:ext>
              </a:extLst>
            </p:cNvPr>
            <p:cNvSpPr txBox="1"/>
            <p:nvPr/>
          </p:nvSpPr>
          <p:spPr>
            <a:xfrm>
              <a:off x="4837092" y="992457"/>
              <a:ext cx="958917" cy="338554"/>
            </a:xfrm>
            <a:prstGeom prst="rect">
              <a:avLst/>
            </a:prstGeom>
            <a:noFill/>
          </p:spPr>
          <p:txBody>
            <a:bodyPr wrap="none" rtlCol="0">
              <a:spAutoFit/>
            </a:bodyPr>
            <a:lstStyle/>
            <a:p>
              <a:r>
                <a:rPr lang="en-DE" sz="1600" b="1" dirty="0">
                  <a:solidFill>
                    <a:srgbClr val="3EBFC0"/>
                  </a:solidFill>
                </a:rPr>
                <a:t>ECHO-2</a:t>
              </a:r>
            </a:p>
          </p:txBody>
        </p:sp>
      </p:grpSp>
      <p:sp>
        <p:nvSpPr>
          <p:cNvPr id="71" name="Google Shape;741;p58">
            <a:extLst>
              <a:ext uri="{FF2B5EF4-FFF2-40B4-BE49-F238E27FC236}">
                <a16:creationId xmlns:a16="http://schemas.microsoft.com/office/drawing/2014/main" id="{6092F19B-A308-59CE-0DA6-8012A7B650DF}"/>
              </a:ext>
            </a:extLst>
          </p:cNvPr>
          <p:cNvSpPr txBox="1"/>
          <p:nvPr/>
        </p:nvSpPr>
        <p:spPr>
          <a:xfrm>
            <a:off x="6177094" y="1364592"/>
            <a:ext cx="988038" cy="294964"/>
          </a:xfrm>
          <a:prstGeom prst="rect">
            <a:avLst/>
          </a:prstGeom>
          <a:noFill/>
          <a:ln>
            <a:noFill/>
          </a:ln>
        </p:spPr>
        <p:txBody>
          <a:bodyPr spcFirstLastPara="1" wrap="square" lIns="0" tIns="0" rIns="0" bIns="0" anchor="t" anchorCtr="0">
            <a:noAutofit/>
          </a:bodyPr>
          <a:lstStyle/>
          <a:p>
            <a:pPr algn="ctr">
              <a:lnSpc>
                <a:spcPct val="110000"/>
              </a:lnSpc>
            </a:pPr>
            <a:r>
              <a:rPr lang="en-US" sz="1400" dirty="0">
                <a:latin typeface="Arial" panose="020B0604020202020204" pitchFamily="34" charset="0"/>
                <a:ea typeface="Calibri"/>
                <a:cs typeface="Arial" panose="020B0604020202020204" pitchFamily="34" charset="0"/>
                <a:sym typeface="Calibri"/>
              </a:rPr>
              <a:t>Fresh bunch</a:t>
            </a:r>
          </a:p>
        </p:txBody>
      </p:sp>
      <p:sp>
        <p:nvSpPr>
          <p:cNvPr id="95" name="Text Placeholder 90">
            <a:extLst>
              <a:ext uri="{FF2B5EF4-FFF2-40B4-BE49-F238E27FC236}">
                <a16:creationId xmlns:a16="http://schemas.microsoft.com/office/drawing/2014/main" id="{86292972-1DA7-94DA-E73A-EBD299614C7F}"/>
              </a:ext>
            </a:extLst>
          </p:cNvPr>
          <p:cNvSpPr>
            <a:spLocks noGrp="1"/>
          </p:cNvSpPr>
          <p:nvPr>
            <p:ph type="body" sz="quarter" idx="13"/>
          </p:nvPr>
        </p:nvSpPr>
        <p:spPr>
          <a:xfrm>
            <a:off x="407987" y="764704"/>
            <a:ext cx="11376025" cy="379252"/>
          </a:xfrm>
        </p:spPr>
        <p:txBody>
          <a:bodyPr/>
          <a:lstStyle/>
          <a:p>
            <a:r>
              <a:rPr lang="en-DE" dirty="0"/>
              <a:t>EEHG seeding EEHG</a:t>
            </a:r>
          </a:p>
        </p:txBody>
      </p:sp>
      <p:sp>
        <p:nvSpPr>
          <p:cNvPr id="96" name="TextBox 95">
            <a:extLst>
              <a:ext uri="{FF2B5EF4-FFF2-40B4-BE49-F238E27FC236}">
                <a16:creationId xmlns:a16="http://schemas.microsoft.com/office/drawing/2014/main" id="{FF04D77C-8453-5715-3292-7FBD29D8B0D4}"/>
              </a:ext>
            </a:extLst>
          </p:cNvPr>
          <p:cNvSpPr txBox="1"/>
          <p:nvPr/>
        </p:nvSpPr>
        <p:spPr>
          <a:xfrm>
            <a:off x="4389513" y="6608385"/>
            <a:ext cx="6121035" cy="276999"/>
          </a:xfrm>
          <a:prstGeom prst="rect">
            <a:avLst/>
          </a:prstGeom>
          <a:noFill/>
        </p:spPr>
        <p:txBody>
          <a:bodyPr wrap="none" rtlCol="0">
            <a:spAutoFit/>
          </a:bodyPr>
          <a:lstStyle/>
          <a:p>
            <a:r>
              <a:rPr lang="en-DE" sz="1200" dirty="0"/>
              <a:t>*Seed1 pulse length is comparable to the e-beam to reduce the effects of temporal jitter</a:t>
            </a:r>
          </a:p>
        </p:txBody>
      </p:sp>
      <p:pic>
        <p:nvPicPr>
          <p:cNvPr id="97" name="Picture 96">
            <a:extLst>
              <a:ext uri="{FF2B5EF4-FFF2-40B4-BE49-F238E27FC236}">
                <a16:creationId xmlns:a16="http://schemas.microsoft.com/office/drawing/2014/main" id="{CE5DA736-8500-0257-32B6-AB1C8F2C2707}"/>
              </a:ext>
            </a:extLst>
          </p:cNvPr>
          <p:cNvPicPr>
            <a:picLocks noChangeAspect="1"/>
          </p:cNvPicPr>
          <p:nvPr/>
        </p:nvPicPr>
        <p:blipFill>
          <a:blip r:embed="rId3"/>
          <a:stretch>
            <a:fillRect/>
          </a:stretch>
        </p:blipFill>
        <p:spPr>
          <a:xfrm>
            <a:off x="139867" y="2711152"/>
            <a:ext cx="7772400" cy="3886200"/>
          </a:xfrm>
          <a:prstGeom prst="rect">
            <a:avLst/>
          </a:prstGeom>
        </p:spPr>
      </p:pic>
      <p:sp>
        <p:nvSpPr>
          <p:cNvPr id="102" name="Rectangle 101">
            <a:extLst>
              <a:ext uri="{FF2B5EF4-FFF2-40B4-BE49-F238E27FC236}">
                <a16:creationId xmlns:a16="http://schemas.microsoft.com/office/drawing/2014/main" id="{DC6071C3-C630-42E9-766C-F332E72A35E4}"/>
              </a:ext>
            </a:extLst>
          </p:cNvPr>
          <p:cNvSpPr/>
          <p:nvPr/>
        </p:nvSpPr>
        <p:spPr>
          <a:xfrm>
            <a:off x="4137330" y="2944131"/>
            <a:ext cx="129309" cy="302433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grpSp>
        <p:nvGrpSpPr>
          <p:cNvPr id="6" name="Group 5">
            <a:extLst>
              <a:ext uri="{FF2B5EF4-FFF2-40B4-BE49-F238E27FC236}">
                <a16:creationId xmlns:a16="http://schemas.microsoft.com/office/drawing/2014/main" id="{0D78FE95-403C-9F64-076B-3F5626824AD1}"/>
              </a:ext>
            </a:extLst>
          </p:cNvPr>
          <p:cNvGrpSpPr/>
          <p:nvPr/>
        </p:nvGrpSpPr>
        <p:grpSpPr>
          <a:xfrm>
            <a:off x="733357" y="2112324"/>
            <a:ext cx="700787" cy="338554"/>
            <a:chOff x="733357" y="2112324"/>
            <a:chExt cx="700787" cy="338554"/>
          </a:xfrm>
        </p:grpSpPr>
        <p:sp>
          <p:nvSpPr>
            <p:cNvPr id="7" name="TextBox 6">
              <a:extLst>
                <a:ext uri="{FF2B5EF4-FFF2-40B4-BE49-F238E27FC236}">
                  <a16:creationId xmlns:a16="http://schemas.microsoft.com/office/drawing/2014/main" id="{FB14CDAB-1CB1-946F-E38A-2D8BD415B599}"/>
                </a:ext>
              </a:extLst>
            </p:cNvPr>
            <p:cNvSpPr txBox="1"/>
            <p:nvPr/>
          </p:nvSpPr>
          <p:spPr>
            <a:xfrm>
              <a:off x="1102002" y="2112324"/>
              <a:ext cx="332142" cy="338554"/>
            </a:xfrm>
            <a:prstGeom prst="rect">
              <a:avLst/>
            </a:prstGeom>
            <a:noFill/>
          </p:spPr>
          <p:txBody>
            <a:bodyPr wrap="none" rtlCol="0">
              <a:spAutoFit/>
            </a:bodyPr>
            <a:lstStyle/>
            <a:p>
              <a:r>
                <a:rPr lang="en-DE" sz="1600" dirty="0">
                  <a:solidFill>
                    <a:schemeClr val="bg1"/>
                  </a:solidFill>
                </a:rPr>
                <a:t>H</a:t>
              </a:r>
            </a:p>
          </p:txBody>
        </p:sp>
        <p:sp>
          <p:nvSpPr>
            <p:cNvPr id="8" name="TextBox 7">
              <a:extLst>
                <a:ext uri="{FF2B5EF4-FFF2-40B4-BE49-F238E27FC236}">
                  <a16:creationId xmlns:a16="http://schemas.microsoft.com/office/drawing/2014/main" id="{B7080260-C7EA-CAE0-2ECF-A84C806CC5B8}"/>
                </a:ext>
              </a:extLst>
            </p:cNvPr>
            <p:cNvSpPr txBox="1"/>
            <p:nvPr/>
          </p:nvSpPr>
          <p:spPr>
            <a:xfrm>
              <a:off x="733357" y="2112324"/>
              <a:ext cx="309700" cy="338554"/>
            </a:xfrm>
            <a:prstGeom prst="rect">
              <a:avLst/>
            </a:prstGeom>
            <a:noFill/>
          </p:spPr>
          <p:txBody>
            <a:bodyPr wrap="none" rtlCol="0">
              <a:spAutoFit/>
            </a:bodyPr>
            <a:lstStyle/>
            <a:p>
              <a:r>
                <a:rPr lang="en-DE" sz="1600" dirty="0">
                  <a:solidFill>
                    <a:schemeClr val="bg1"/>
                  </a:solidFill>
                </a:rPr>
                <a:t>T</a:t>
              </a:r>
            </a:p>
          </p:txBody>
        </p:sp>
      </p:grpSp>
      <p:grpSp>
        <p:nvGrpSpPr>
          <p:cNvPr id="86" name="Group 85">
            <a:extLst>
              <a:ext uri="{FF2B5EF4-FFF2-40B4-BE49-F238E27FC236}">
                <a16:creationId xmlns:a16="http://schemas.microsoft.com/office/drawing/2014/main" id="{6F680C13-E6DC-9836-6599-5A18BC234CE2}"/>
              </a:ext>
            </a:extLst>
          </p:cNvPr>
          <p:cNvGrpSpPr/>
          <p:nvPr/>
        </p:nvGrpSpPr>
        <p:grpSpPr>
          <a:xfrm>
            <a:off x="4146775" y="2708920"/>
            <a:ext cx="7493841" cy="3886200"/>
            <a:chOff x="4035432" y="2722496"/>
            <a:chExt cx="7493841" cy="3886200"/>
          </a:xfrm>
        </p:grpSpPr>
        <p:pic>
          <p:nvPicPr>
            <p:cNvPr id="81" name="Picture 80">
              <a:extLst>
                <a:ext uri="{FF2B5EF4-FFF2-40B4-BE49-F238E27FC236}">
                  <a16:creationId xmlns:a16="http://schemas.microsoft.com/office/drawing/2014/main" id="{436F71B4-95E6-62F4-AA10-EB0A0E1BE3B9}"/>
                </a:ext>
              </a:extLst>
            </p:cNvPr>
            <p:cNvPicPr>
              <a:picLocks noChangeAspect="1"/>
            </p:cNvPicPr>
            <p:nvPr/>
          </p:nvPicPr>
          <p:blipFill>
            <a:blip r:embed="rId4"/>
            <a:srcRect l="3464"/>
            <a:stretch/>
          </p:blipFill>
          <p:spPr>
            <a:xfrm>
              <a:off x="4035432" y="2722496"/>
              <a:ext cx="7493841" cy="3886200"/>
            </a:xfrm>
            <a:prstGeom prst="rect">
              <a:avLst/>
            </a:prstGeom>
          </p:spPr>
        </p:pic>
        <p:sp>
          <p:nvSpPr>
            <p:cNvPr id="85" name="Rectangle 84">
              <a:extLst>
                <a:ext uri="{FF2B5EF4-FFF2-40B4-BE49-F238E27FC236}">
                  <a16:creationId xmlns:a16="http://schemas.microsoft.com/office/drawing/2014/main" id="{1EB72A78-82ED-35FE-4B23-68CB0A20F74D}"/>
                </a:ext>
              </a:extLst>
            </p:cNvPr>
            <p:cNvSpPr/>
            <p:nvPr/>
          </p:nvSpPr>
          <p:spPr>
            <a:xfrm>
              <a:off x="4035432" y="3075888"/>
              <a:ext cx="144000" cy="2880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grpSp>
      <p:sp>
        <p:nvSpPr>
          <p:cNvPr id="87" name="Rectangle 86">
            <a:extLst>
              <a:ext uri="{FF2B5EF4-FFF2-40B4-BE49-F238E27FC236}">
                <a16:creationId xmlns:a16="http://schemas.microsoft.com/office/drawing/2014/main" id="{BB6B0F9C-390F-79FF-0061-7E729181E992}"/>
              </a:ext>
            </a:extLst>
          </p:cNvPr>
          <p:cNvSpPr/>
          <p:nvPr/>
        </p:nvSpPr>
        <p:spPr>
          <a:xfrm>
            <a:off x="6020280" y="2747181"/>
            <a:ext cx="1862540" cy="37694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88" name="Rectangle 87">
            <a:extLst>
              <a:ext uri="{FF2B5EF4-FFF2-40B4-BE49-F238E27FC236}">
                <a16:creationId xmlns:a16="http://schemas.microsoft.com/office/drawing/2014/main" id="{FB0AADB4-2E31-F494-13FF-FD9D111A45CD}"/>
              </a:ext>
            </a:extLst>
          </p:cNvPr>
          <p:cNvSpPr/>
          <p:nvPr/>
        </p:nvSpPr>
        <p:spPr>
          <a:xfrm>
            <a:off x="7923232" y="2767282"/>
            <a:ext cx="1862540" cy="37694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89" name="Rectangle 88">
            <a:extLst>
              <a:ext uri="{FF2B5EF4-FFF2-40B4-BE49-F238E27FC236}">
                <a16:creationId xmlns:a16="http://schemas.microsoft.com/office/drawing/2014/main" id="{683E8A69-50B8-D9EA-51D0-76E16536CCD7}"/>
              </a:ext>
            </a:extLst>
          </p:cNvPr>
          <p:cNvSpPr/>
          <p:nvPr/>
        </p:nvSpPr>
        <p:spPr>
          <a:xfrm>
            <a:off x="9809245" y="2748369"/>
            <a:ext cx="1862540" cy="37694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grpSp>
        <p:nvGrpSpPr>
          <p:cNvPr id="105" name="Group 104">
            <a:extLst>
              <a:ext uri="{FF2B5EF4-FFF2-40B4-BE49-F238E27FC236}">
                <a16:creationId xmlns:a16="http://schemas.microsoft.com/office/drawing/2014/main" id="{D024D40B-7B2C-6026-A42D-EB097EECDAA4}"/>
              </a:ext>
            </a:extLst>
          </p:cNvPr>
          <p:cNvGrpSpPr/>
          <p:nvPr/>
        </p:nvGrpSpPr>
        <p:grpSpPr>
          <a:xfrm>
            <a:off x="7730379" y="2044106"/>
            <a:ext cx="798747" cy="507610"/>
            <a:chOff x="6809947" y="2047898"/>
            <a:chExt cx="798747" cy="507610"/>
          </a:xfrm>
        </p:grpSpPr>
        <p:sp>
          <p:nvSpPr>
            <p:cNvPr id="106" name="Oval 105">
              <a:extLst>
                <a:ext uri="{FF2B5EF4-FFF2-40B4-BE49-F238E27FC236}">
                  <a16:creationId xmlns:a16="http://schemas.microsoft.com/office/drawing/2014/main" id="{3DF8F617-D50C-2766-007A-11DC7DF6BCE6}"/>
                </a:ext>
              </a:extLst>
            </p:cNvPr>
            <p:cNvSpPr/>
            <p:nvPr/>
          </p:nvSpPr>
          <p:spPr>
            <a:xfrm>
              <a:off x="6809947" y="2237623"/>
              <a:ext cx="798747" cy="14250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66808194-44A1-86B9-746D-5BDDC326D6D7}"/>
                </a:ext>
              </a:extLst>
            </p:cNvPr>
            <p:cNvSpPr/>
            <p:nvPr/>
          </p:nvSpPr>
          <p:spPr>
            <a:xfrm rot="17794271">
              <a:off x="6741943" y="2220768"/>
              <a:ext cx="507610" cy="161869"/>
            </a:xfrm>
            <a:prstGeom prst="ellipse">
              <a:avLst/>
            </a:prstGeom>
            <a:solidFill>
              <a:srgbClr val="C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65735F9D-2CA4-1C84-5355-7D4643A7BE42}"/>
              </a:ext>
            </a:extLst>
          </p:cNvPr>
          <p:cNvGrpSpPr/>
          <p:nvPr/>
        </p:nvGrpSpPr>
        <p:grpSpPr>
          <a:xfrm>
            <a:off x="8587471" y="2042138"/>
            <a:ext cx="798747" cy="507610"/>
            <a:chOff x="6809947" y="2047898"/>
            <a:chExt cx="798747" cy="507610"/>
          </a:xfrm>
        </p:grpSpPr>
        <p:sp>
          <p:nvSpPr>
            <p:cNvPr id="109" name="Oval 108">
              <a:extLst>
                <a:ext uri="{FF2B5EF4-FFF2-40B4-BE49-F238E27FC236}">
                  <a16:creationId xmlns:a16="http://schemas.microsoft.com/office/drawing/2014/main" id="{5FB9464A-D40A-C0F9-B082-38B99107D555}"/>
                </a:ext>
              </a:extLst>
            </p:cNvPr>
            <p:cNvSpPr/>
            <p:nvPr/>
          </p:nvSpPr>
          <p:spPr>
            <a:xfrm>
              <a:off x="6809947" y="2237623"/>
              <a:ext cx="798747" cy="14250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77107080-F9F4-24F4-7BFD-63424B3A5760}"/>
                </a:ext>
              </a:extLst>
            </p:cNvPr>
            <p:cNvSpPr/>
            <p:nvPr/>
          </p:nvSpPr>
          <p:spPr>
            <a:xfrm rot="17794271">
              <a:off x="6741943" y="2220768"/>
              <a:ext cx="507610" cy="161869"/>
            </a:xfrm>
            <a:prstGeom prst="ellipse">
              <a:avLst/>
            </a:prstGeom>
            <a:solidFill>
              <a:srgbClr val="C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2" name="Picture 111">
            <a:extLst>
              <a:ext uri="{FF2B5EF4-FFF2-40B4-BE49-F238E27FC236}">
                <a16:creationId xmlns:a16="http://schemas.microsoft.com/office/drawing/2014/main" id="{BCBA95E7-E433-A662-C3D8-FE5D5950455B}"/>
              </a:ext>
            </a:extLst>
          </p:cNvPr>
          <p:cNvPicPr>
            <a:picLocks noChangeAspect="1"/>
          </p:cNvPicPr>
          <p:nvPr/>
        </p:nvPicPr>
        <p:blipFill>
          <a:blip r:embed="rId5"/>
          <a:srcRect l="52233" t="45606" r="23804"/>
          <a:stretch/>
        </p:blipFill>
        <p:spPr>
          <a:xfrm>
            <a:off x="7927513" y="4483506"/>
            <a:ext cx="1862540" cy="2113846"/>
          </a:xfrm>
          <a:prstGeom prst="rect">
            <a:avLst/>
          </a:prstGeom>
        </p:spPr>
      </p:pic>
      <p:pic>
        <p:nvPicPr>
          <p:cNvPr id="114" name="Picture 113">
            <a:extLst>
              <a:ext uri="{FF2B5EF4-FFF2-40B4-BE49-F238E27FC236}">
                <a16:creationId xmlns:a16="http://schemas.microsoft.com/office/drawing/2014/main" id="{744C0398-8E02-C18C-69FB-4EE1D5F27205}"/>
              </a:ext>
            </a:extLst>
          </p:cNvPr>
          <p:cNvPicPr>
            <a:picLocks noChangeAspect="1"/>
          </p:cNvPicPr>
          <p:nvPr/>
        </p:nvPicPr>
        <p:blipFill>
          <a:blip r:embed="rId6"/>
          <a:srcRect l="76036" t="45606"/>
          <a:stretch/>
        </p:blipFill>
        <p:spPr>
          <a:xfrm>
            <a:off x="9778075" y="4483505"/>
            <a:ext cx="1862541" cy="2113847"/>
          </a:xfrm>
          <a:prstGeom prst="rect">
            <a:avLst/>
          </a:prstGeom>
        </p:spPr>
      </p:pic>
      <p:grpSp>
        <p:nvGrpSpPr>
          <p:cNvPr id="104" name="Group 103">
            <a:extLst>
              <a:ext uri="{FF2B5EF4-FFF2-40B4-BE49-F238E27FC236}">
                <a16:creationId xmlns:a16="http://schemas.microsoft.com/office/drawing/2014/main" id="{712818EE-0D1B-DCE4-003A-4635CD5FC5F4}"/>
              </a:ext>
            </a:extLst>
          </p:cNvPr>
          <p:cNvGrpSpPr/>
          <p:nvPr/>
        </p:nvGrpSpPr>
        <p:grpSpPr>
          <a:xfrm>
            <a:off x="418426" y="2732158"/>
            <a:ext cx="11296792" cy="3781363"/>
            <a:chOff x="418426" y="2732158"/>
            <a:chExt cx="11296792" cy="3781363"/>
          </a:xfrm>
        </p:grpSpPr>
        <p:sp>
          <p:nvSpPr>
            <p:cNvPr id="90" name="Rectangle 89">
              <a:extLst>
                <a:ext uri="{FF2B5EF4-FFF2-40B4-BE49-F238E27FC236}">
                  <a16:creationId xmlns:a16="http://schemas.microsoft.com/office/drawing/2014/main" id="{5F9752F8-E853-6A46-1390-24D17C3D932B}"/>
                </a:ext>
              </a:extLst>
            </p:cNvPr>
            <p:cNvSpPr/>
            <p:nvPr/>
          </p:nvSpPr>
          <p:spPr>
            <a:xfrm>
              <a:off x="418426" y="2732158"/>
              <a:ext cx="3747010" cy="3781363"/>
            </a:xfrm>
            <a:prstGeom prst="rect">
              <a:avLst/>
            </a:prstGeom>
            <a:noFill/>
            <a:ln w="38100">
              <a:solidFill>
                <a:srgbClr val="3EBFC0">
                  <a:alpha val="7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sp>
          <p:nvSpPr>
            <p:cNvPr id="92" name="Rectangle 91">
              <a:extLst>
                <a:ext uri="{FF2B5EF4-FFF2-40B4-BE49-F238E27FC236}">
                  <a16:creationId xmlns:a16="http://schemas.microsoft.com/office/drawing/2014/main" id="{2ECDD80F-2D46-9076-5FAB-B607084E69C5}"/>
                </a:ext>
              </a:extLst>
            </p:cNvPr>
            <p:cNvSpPr/>
            <p:nvPr/>
          </p:nvSpPr>
          <p:spPr>
            <a:xfrm>
              <a:off x="7968208" y="2732158"/>
              <a:ext cx="3747010" cy="3781363"/>
            </a:xfrm>
            <a:prstGeom prst="rect">
              <a:avLst/>
            </a:prstGeom>
            <a:noFill/>
            <a:ln w="38100">
              <a:solidFill>
                <a:srgbClr val="3EBFC0">
                  <a:alpha val="7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grpSp>
      <p:pic>
        <p:nvPicPr>
          <p:cNvPr id="116" name="Picture 115" descr="A tea being poured into a cup&#10;&#10;Description automatically generated">
            <a:extLst>
              <a:ext uri="{FF2B5EF4-FFF2-40B4-BE49-F238E27FC236}">
                <a16:creationId xmlns:a16="http://schemas.microsoft.com/office/drawing/2014/main" id="{51BE4532-1005-97A6-7D2A-03BA562539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73966" y="2743982"/>
            <a:ext cx="6722421" cy="3781362"/>
          </a:xfrm>
          <a:prstGeom prst="rect">
            <a:avLst/>
          </a:prstGeom>
        </p:spPr>
      </p:pic>
      <p:sp>
        <p:nvSpPr>
          <p:cNvPr id="117" name="Title 1">
            <a:extLst>
              <a:ext uri="{FF2B5EF4-FFF2-40B4-BE49-F238E27FC236}">
                <a16:creationId xmlns:a16="http://schemas.microsoft.com/office/drawing/2014/main" id="{819CCC0B-3E09-993D-34CA-0283010533E0}"/>
              </a:ext>
            </a:extLst>
          </p:cNvPr>
          <p:cNvSpPr txBox="1">
            <a:spLocks/>
          </p:cNvSpPr>
          <p:nvPr/>
        </p:nvSpPr>
        <p:spPr>
          <a:xfrm>
            <a:off x="6926367" y="2963607"/>
            <a:ext cx="2591668" cy="640886"/>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ctr"/>
            <a:r>
              <a:rPr lang="en-DE" sz="2000" dirty="0">
                <a:solidFill>
                  <a:srgbClr val="FF0000"/>
                </a:solidFill>
              </a:rPr>
              <a:t>Twice EEHG? TEEHG!</a:t>
            </a:r>
          </a:p>
        </p:txBody>
      </p:sp>
    </p:spTree>
    <p:extLst>
      <p:ext uri="{BB962C8B-B14F-4D97-AF65-F5344CB8AC3E}">
        <p14:creationId xmlns:p14="http://schemas.microsoft.com/office/powerpoint/2010/main" val="230489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0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0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7" grpId="0" animBg="1"/>
      <p:bldP spid="88" grpId="0" animBg="1"/>
      <p:bldP spid="89" grpId="0" animBg="1"/>
      <p:bldP spid="117" grpId="0"/>
    </p:bldLst>
  </p:timing>
</p:sld>
</file>

<file path=ppt/theme/theme1.xml><?xml version="1.0" encoding="utf-8"?>
<a:theme xmlns:a="http://schemas.openxmlformats.org/drawingml/2006/main" name="DESY">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Presentation1" id="{1EE143DD-F304-FF4B-9BFF-63F74554DDAA}" vid="{4AF88958-D70B-4F49-9D17-D16A686B9BA2}"/>
    </a:ext>
  </a:extLst>
</a:theme>
</file>

<file path=ppt/theme/theme2.xml><?xml version="1.0" encoding="utf-8"?>
<a:theme xmlns:a="http://schemas.openxmlformats.org/drawingml/2006/main" name="Office">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DESY</Template>
  <TotalTime>16769</TotalTime>
  <Words>2857</Words>
  <Application>Microsoft Macintosh PowerPoint</Application>
  <PresentationFormat>Widescreen</PresentationFormat>
  <Paragraphs>521</Paragraphs>
  <Slides>40</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Helvetica</vt:lpstr>
      <vt:lpstr>Calibri</vt:lpstr>
      <vt:lpstr>Symbol</vt:lpstr>
      <vt:lpstr>Arial</vt:lpstr>
      <vt:lpstr>DESY</vt:lpstr>
      <vt:lpstr>Twin Echo-Enabled Harmonic Generation for Enhanced Coherent Bunching at Short Wavelength</vt:lpstr>
      <vt:lpstr>Outline and contents</vt:lpstr>
      <vt:lpstr>Echo Enabled Harmonic Generation </vt:lpstr>
      <vt:lpstr>EEHG bunching equation</vt:lpstr>
      <vt:lpstr>How to deal with multi-parameter EEHG bunching</vt:lpstr>
      <vt:lpstr>Fresh bunch approach</vt:lpstr>
      <vt:lpstr>Two cascaded ECHO stages</vt:lpstr>
      <vt:lpstr>Two cascaded ECHO stages</vt:lpstr>
      <vt:lpstr>Two cascaded ECHO stages</vt:lpstr>
      <vt:lpstr>Two cascaded ECHO stages</vt:lpstr>
      <vt:lpstr>Two cascaded ECHO stages</vt:lpstr>
      <vt:lpstr>Two cascaded ECHO stages</vt:lpstr>
      <vt:lpstr>Two cascaded ECHO stages</vt:lpstr>
      <vt:lpstr>Two cascaded ECHO stages</vt:lpstr>
      <vt:lpstr>Two cascaded ECHO stages</vt:lpstr>
      <vt:lpstr>Harmonic social distancing</vt:lpstr>
      <vt:lpstr>Two cascaded ECHO stages</vt:lpstr>
      <vt:lpstr>Amplification of small signals</vt:lpstr>
      <vt:lpstr>Summary</vt:lpstr>
      <vt:lpstr>Thank you!</vt:lpstr>
      <vt:lpstr>PowerPoint Presentation</vt:lpstr>
      <vt:lpstr>Backup</vt:lpstr>
      <vt:lpstr>Dependence on EEHG paramerters</vt:lpstr>
      <vt:lpstr>Controlling seed3 power (A3)</vt:lpstr>
      <vt:lpstr>Dependency on A1</vt:lpstr>
      <vt:lpstr>Dependency on m</vt:lpstr>
      <vt:lpstr>How to use two empty cells</vt:lpstr>
      <vt:lpstr>Two empty cells</vt:lpstr>
      <vt:lpstr>Two empty cells</vt:lpstr>
      <vt:lpstr>FERMI</vt:lpstr>
      <vt:lpstr>FERMI-FEL2</vt:lpstr>
      <vt:lpstr>Small signals</vt:lpstr>
      <vt:lpstr>HHG for seeding</vt:lpstr>
      <vt:lpstr>Amplification of small signals</vt:lpstr>
      <vt:lpstr>Older stuff</vt:lpstr>
      <vt:lpstr>Two cascaded ECHO stages</vt:lpstr>
      <vt:lpstr>Foreword</vt:lpstr>
      <vt:lpstr>Seeding FLASH1</vt:lpstr>
      <vt:lpstr>Seeding FLASH1</vt:lpstr>
      <vt:lpstr>Better a chicane today than an undulator tomorrow?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Eugenio Ferrari</dc:creator>
  <cp:lastModifiedBy>Eugenio Ferrari</cp:lastModifiedBy>
  <cp:revision>120</cp:revision>
  <dcterms:created xsi:type="dcterms:W3CDTF">2024-08-09T14:03:30Z</dcterms:created>
  <dcterms:modified xsi:type="dcterms:W3CDTF">2025-09-25T07:43:30Z</dcterms:modified>
</cp:coreProperties>
</file>