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748" r:id="rId1"/>
  </p:sldMasterIdLst>
  <p:notesMasterIdLst>
    <p:notesMasterId r:id="rId24"/>
  </p:notesMasterIdLst>
  <p:handoutMasterIdLst>
    <p:handoutMasterId r:id="rId25"/>
  </p:handoutMasterIdLst>
  <p:sldIdLst>
    <p:sldId id="631" r:id="rId2"/>
    <p:sldId id="663" r:id="rId3"/>
    <p:sldId id="683" r:id="rId4"/>
    <p:sldId id="688" r:id="rId5"/>
    <p:sldId id="290" r:id="rId6"/>
    <p:sldId id="622" r:id="rId7"/>
    <p:sldId id="684" r:id="rId8"/>
    <p:sldId id="322" r:id="rId9"/>
    <p:sldId id="313" r:id="rId10"/>
    <p:sldId id="649" r:id="rId11"/>
    <p:sldId id="648" r:id="rId12"/>
    <p:sldId id="638" r:id="rId13"/>
    <p:sldId id="685" r:id="rId14"/>
    <p:sldId id="681" r:id="rId15"/>
    <p:sldId id="687" r:id="rId16"/>
    <p:sldId id="640" r:id="rId17"/>
    <p:sldId id="682" r:id="rId18"/>
    <p:sldId id="686" r:id="rId19"/>
    <p:sldId id="646" r:id="rId20"/>
    <p:sldId id="671" r:id="rId21"/>
    <p:sldId id="674" r:id="rId22"/>
    <p:sldId id="6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4" pos="5518" userDrawn="1">
          <p15:clr>
            <a:srgbClr val="A4A3A4"/>
          </p15:clr>
        </p15:guide>
        <p15:guide id="25" orient="horz" pos="2568" userDrawn="1">
          <p15:clr>
            <a:srgbClr val="A4A3A4"/>
          </p15:clr>
        </p15:guide>
        <p15:guide id="26" pos="1912" userDrawn="1">
          <p15:clr>
            <a:srgbClr val="A4A3A4"/>
          </p15:clr>
        </p15:guide>
        <p15:guide id="27" pos="234" userDrawn="1">
          <p15:clr>
            <a:srgbClr val="A4A3A4"/>
          </p15:clr>
        </p15:guide>
        <p15:guide id="29" orient="horz" pos="2886" userDrawn="1">
          <p15:clr>
            <a:srgbClr val="A4A3A4"/>
          </p15:clr>
        </p15:guide>
        <p15:guide id="30" orient="horz" pos="2818" userDrawn="1">
          <p15:clr>
            <a:srgbClr val="A4A3A4"/>
          </p15:clr>
        </p15:guide>
        <p15:guide id="32" pos="7559" userDrawn="1">
          <p15:clr>
            <a:srgbClr val="A4A3A4"/>
          </p15:clr>
        </p15:guide>
        <p15:guide id="33" pos="3591" userDrawn="1">
          <p15:clr>
            <a:srgbClr val="A4A3A4"/>
          </p15:clr>
        </p15:guide>
        <p15:guide id="35" orient="horz" pos="1412" userDrawn="1">
          <p15:clr>
            <a:srgbClr val="A4A3A4"/>
          </p15:clr>
        </p15:guide>
        <p15:guide id="36" orient="horz" pos="3680" userDrawn="1">
          <p15:clr>
            <a:srgbClr val="A4A3A4"/>
          </p15:clr>
        </p15:guide>
        <p15:guide id="37" orient="horz" pos="4110" userDrawn="1">
          <p15:clr>
            <a:srgbClr val="A4A3A4"/>
          </p15:clr>
        </p15:guide>
        <p15:guide id="38" orient="horz" pos="1820" userDrawn="1">
          <p15:clr>
            <a:srgbClr val="A4A3A4"/>
          </p15:clr>
        </p15:guide>
        <p15:guide id="39" pos="7423" userDrawn="1">
          <p15:clr>
            <a:srgbClr val="A4A3A4"/>
          </p15:clr>
        </p15:guide>
        <p15:guide id="41" pos="5768" userDrawn="1">
          <p15:clr>
            <a:srgbClr val="A4A3A4"/>
          </p15:clr>
        </p15:guide>
        <p15:guide id="42" orient="horz" pos="2137" userDrawn="1">
          <p15:clr>
            <a:srgbClr val="A4A3A4"/>
          </p15:clr>
        </p15:guide>
        <p15:guide id="43" pos="121" userDrawn="1">
          <p15:clr>
            <a:srgbClr val="A4A3A4"/>
          </p15:clr>
        </p15:guide>
        <p15:guide id="44" orient="horz" pos="2001" userDrawn="1">
          <p15:clr>
            <a:srgbClr val="A4A3A4"/>
          </p15:clr>
        </p15:guide>
        <p15:guide id="45" orient="horz" pos="2387" userDrawn="1">
          <p15:clr>
            <a:srgbClr val="A4A3A4"/>
          </p15:clr>
        </p15:guide>
        <p15:guide id="46" orient="horz" pos="890" userDrawn="1">
          <p15:clr>
            <a:srgbClr val="A4A3A4"/>
          </p15:clr>
        </p15:guide>
        <p15:guide id="47" pos="4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72C3"/>
    <a:srgbClr val="E6E6E6"/>
    <a:srgbClr val="3DD530"/>
    <a:srgbClr val="CC10CD"/>
    <a:srgbClr val="3BCC00"/>
    <a:srgbClr val="1367EA"/>
    <a:srgbClr val="DA5820"/>
    <a:srgbClr val="00FF00"/>
    <a:srgbClr val="FF00FF"/>
    <a:srgbClr val="007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repeat"/>
          <m:brkBinSub m:val="+-"/>
        </m:mathPr>
      </a14:m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14" autoAdjust="0"/>
    <p:restoredTop sz="89538" autoAdjust="0"/>
  </p:normalViewPr>
  <p:slideViewPr>
    <p:cSldViewPr snapToGrid="0" snapToObjects="1" showGuides="1">
      <p:cViewPr varScale="1">
        <p:scale>
          <a:sx n="85" d="100"/>
          <a:sy n="85" d="100"/>
        </p:scale>
        <p:origin x="184" y="1008"/>
      </p:cViewPr>
      <p:guideLst>
        <p:guide pos="5518"/>
        <p:guide orient="horz" pos="2568"/>
        <p:guide pos="1912"/>
        <p:guide pos="234"/>
        <p:guide orient="horz" pos="2886"/>
        <p:guide orient="horz" pos="2818"/>
        <p:guide pos="7559"/>
        <p:guide pos="3591"/>
        <p:guide orient="horz" pos="1412"/>
        <p:guide orient="horz" pos="3680"/>
        <p:guide orient="horz" pos="4110"/>
        <p:guide orient="horz" pos="1820"/>
        <p:guide pos="7423"/>
        <p:guide pos="5768"/>
        <p:guide orient="horz" pos="2137"/>
        <p:guide pos="121"/>
        <p:guide orient="horz" pos="2001"/>
        <p:guide orient="horz" pos="2387"/>
        <p:guide orient="horz" pos="890"/>
        <p:guide pos="406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92" d="100"/>
          <a:sy n="92" d="100"/>
        </p:scale>
        <p:origin x="3187" y="91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E542E-6519-BF46-B5AB-9EDD7CAD1C2A}" type="datetimeFigureOut">
              <a:rPr lang="en-US" smtClean="0"/>
              <a:t>9/25/25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6CFF1-7A2E-604F-BB76-53373D97C1A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09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7ED95A-C7E5-4EE0-B914-81A0ECD829F7}" type="datetimeFigureOut">
              <a:rPr lang="en-US" smtClean="0"/>
              <a:t>9/25/25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5A0C5-8A5A-4572-A1B8-F3FE3051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943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9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17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9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Still not ballistic: too many phonon oscillations during thermal decay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79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5A0C5-8A5A-4572-A1B8-F3FE30516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065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2" descr="PPT-sfondo ok.jpg">
            <a:extLst>
              <a:ext uri="{FF2B5EF4-FFF2-40B4-BE49-F238E27FC236}">
                <a16:creationId xmlns:a16="http://schemas.microsoft.com/office/drawing/2014/main" id="{F0B17FCA-9259-4107-834D-86B34CC97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318"/>
            <a:ext cx="9480376" cy="68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2">
            <a:extLst>
              <a:ext uri="{FF2B5EF4-FFF2-40B4-BE49-F238E27FC236}">
                <a16:creationId xmlns:a16="http://schemas.microsoft.com/office/drawing/2014/main" id="{8DCB667F-F4FF-4D95-894B-E96C773B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4000" y="2278800"/>
            <a:ext cx="9648000" cy="2050300"/>
          </a:xfrm>
          <a:prstGeom prst="roundRect">
            <a:avLst/>
          </a:prstGeom>
          <a:noFill/>
          <a:ln w="38100"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lIns="36000" tIns="180000" rIns="36000" bIns="180000">
            <a:noAutofit/>
          </a:bodyPr>
          <a:lstStyle>
            <a:lvl1pPr algn="ctr">
              <a:defRPr sz="4400" u="none">
                <a:ln w="12700">
                  <a:noFill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chemeClr val="accent3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FAD7DEB8-5A4A-4301-A535-77B21D2E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2575" y="6570000"/>
            <a:ext cx="4006851" cy="2880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80808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000" tIns="36000" rIns="180000" bIns="3600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47675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406086" eaLnBrk="1">
              <a:lnSpc>
                <a:spcPct val="93000"/>
              </a:lnSpc>
              <a:buSzPct val="100000"/>
              <a:defRPr/>
            </a:pPr>
            <a:r>
              <a:rPr lang="en-GB" altLang="it-IT" sz="1200" b="1" dirty="0">
                <a:solidFill>
                  <a:schemeClr val="accent1"/>
                </a:solidFill>
                <a:latin typeface="+mn-lt"/>
              </a:rPr>
              <a:t>Laura Foglia – </a:t>
            </a:r>
            <a:r>
              <a:rPr lang="en-GB" altLang="it-IT" sz="1200" b="1" dirty="0" err="1">
                <a:solidFill>
                  <a:schemeClr val="accent1"/>
                </a:solidFill>
                <a:latin typeface="+mn-lt"/>
              </a:rPr>
              <a:t>laura.foglia@elettra.eu</a:t>
            </a:r>
            <a:endParaRPr lang="it-IT" altLang="it-IT" sz="12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DC046CD-38AE-41CD-8EA1-590A96D76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56" y="178963"/>
            <a:ext cx="864000" cy="86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C3BE7B-42A6-4BF5-A720-AB9D516E0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179517"/>
            <a:ext cx="2520000" cy="720962"/>
          </a:xfrm>
          <a:prstGeom prst="rect">
            <a:avLst/>
          </a:prstGeom>
        </p:spPr>
      </p:pic>
      <p:pic>
        <p:nvPicPr>
          <p:cNvPr id="11" name="Immagine 2" descr="PPT-sfondo ok.jpg">
            <a:extLst>
              <a:ext uri="{FF2B5EF4-FFF2-40B4-BE49-F238E27FC236}">
                <a16:creationId xmlns:a16="http://schemas.microsoft.com/office/drawing/2014/main" id="{A39732F3-9553-46D3-8C09-7337270818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318"/>
            <a:ext cx="9480376" cy="68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CEDC91-5445-4FA1-B81D-FB401A3E21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56" y="178963"/>
            <a:ext cx="864000" cy="864000"/>
          </a:xfrm>
          <a:prstGeom prst="rect">
            <a:avLst/>
          </a:prstGeom>
        </p:spPr>
      </p:pic>
      <p:pic>
        <p:nvPicPr>
          <p:cNvPr id="14" name="Immagine 2" descr="PPT-sfondo ok.jpg">
            <a:extLst>
              <a:ext uri="{FF2B5EF4-FFF2-40B4-BE49-F238E27FC236}">
                <a16:creationId xmlns:a16="http://schemas.microsoft.com/office/drawing/2014/main" id="{4E8F7949-1927-4512-90E0-B3F81E3C22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318"/>
            <a:ext cx="9480376" cy="68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83C6F1-624F-4DF4-BD43-D3D5A67B2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56" y="178963"/>
            <a:ext cx="864000" cy="86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F8C707-7082-4AB2-895D-CF219C2846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b="6949"/>
          <a:stretch/>
        </p:blipFill>
        <p:spPr>
          <a:xfrm rot="5400000">
            <a:off x="-1674925" y="2772925"/>
            <a:ext cx="5760000" cy="2410150"/>
          </a:xfrm>
          <a:prstGeom prst="rect">
            <a:avLst/>
          </a:prstGeom>
        </p:spPr>
      </p:pic>
      <p:pic>
        <p:nvPicPr>
          <p:cNvPr id="16" name="Immagine 2" descr="PPT-sfondo ok.jpg">
            <a:extLst>
              <a:ext uri="{FF2B5EF4-FFF2-40B4-BE49-F238E27FC236}">
                <a16:creationId xmlns:a16="http://schemas.microsoft.com/office/drawing/2014/main" id="{1018F624-2921-4F5D-9EA5-A07CC100A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4318"/>
            <a:ext cx="9480376" cy="68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C78B86-5D67-4C51-9275-2348D9C0A7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656" y="178963"/>
            <a:ext cx="864000" cy="8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061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876919-270E-486A-843F-45FA38F6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 rot="16200000">
            <a:off x="5952000" y="623796"/>
            <a:ext cx="288000" cy="12193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9417C8-2B70-4031-8E59-9C315F76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12000"/>
            <a:ext cx="9144000" cy="468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>
              <a:defRPr u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DB63A094-7D37-4319-9F8D-8F777A28F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79996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39964" algn="l"/>
                <a:tab pos="2429939" algn="l"/>
                <a:tab pos="3779906" algn="l"/>
                <a:tab pos="4931877" algn="l"/>
              </a:tabLst>
              <a:defRPr sz="1600">
                <a:solidFill>
                  <a:schemeClr val="bg2"/>
                </a:solidFill>
                <a:latin typeface="Calibri"/>
                <a:cs typeface="Calibri"/>
              </a:defRPr>
            </a:lvl1pPr>
            <a:lvl2pPr marL="457095" indent="0">
              <a:buNone/>
              <a:defRPr>
                <a:solidFill>
                  <a:schemeClr val="bg2"/>
                </a:solidFill>
              </a:defRPr>
            </a:lvl2pPr>
            <a:lvl3pPr marL="914188" indent="0">
              <a:buNone/>
              <a:defRPr/>
            </a:lvl3pPr>
            <a:lvl4pPr marL="1371282" indent="0">
              <a:buNone/>
              <a:defRPr/>
            </a:lvl4pPr>
            <a:lvl5pPr marL="182837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988A60-ACF7-4972-A2BF-70E74A4B39BC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8FCF9B-993C-46CC-B59C-5C7A34244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00" y="179517"/>
            <a:ext cx="2520000" cy="720962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665776-231A-469C-94A4-4B041D0BD399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57C28E-D7DE-4828-A1BE-376ABF2B2451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FD1C28-ECEC-4BF2-B78C-A434B53309F8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1E3A6-28F4-8D66-FC77-E7766A37753C}"/>
              </a:ext>
            </a:extLst>
          </p:cNvPr>
          <p:cNvSpPr txBox="1"/>
          <p:nvPr userDrawn="1"/>
        </p:nvSpPr>
        <p:spPr>
          <a:xfrm>
            <a:off x="10187108" y="6576396"/>
            <a:ext cx="1284291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tIns="48000" bIns="4800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Laura Foglia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2A1593-16DE-6D0E-0639-7FF92BE61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70000"/>
            <a:ext cx="4140000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180000" tIns="36000" rIns="91440" bIns="36000" rtlCol="0" anchor="b"/>
          <a:lstStyle>
            <a:lvl1pPr algn="l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490EA-1763-8D5D-2FDA-FD89DB7FC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576396"/>
            <a:ext cx="720000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36000" rIns="180000" bIns="36000" rtlCol="0" anchor="b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4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0876919-270E-486A-843F-45FA38F6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 rot="16200000">
            <a:off x="5952000" y="623796"/>
            <a:ext cx="288000" cy="121932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39417C8-2B70-4031-8E59-9C315F763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12000"/>
            <a:ext cx="9144000" cy="468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>
              <a:defRPr u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platzhalter 3">
            <a:extLst>
              <a:ext uri="{FF2B5EF4-FFF2-40B4-BE49-F238E27FC236}">
                <a16:creationId xmlns:a16="http://schemas.microsoft.com/office/drawing/2014/main" id="{DB63A094-7D37-4319-9F8D-8F777A28FE5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79996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39964" algn="l"/>
                <a:tab pos="2429939" algn="l"/>
                <a:tab pos="3779906" algn="l"/>
                <a:tab pos="4931877" algn="l"/>
              </a:tabLst>
              <a:defRPr sz="1600">
                <a:solidFill>
                  <a:schemeClr val="bg2"/>
                </a:solidFill>
                <a:latin typeface="Calibri"/>
                <a:cs typeface="Calibri"/>
              </a:defRPr>
            </a:lvl1pPr>
            <a:lvl2pPr marL="457095" indent="0">
              <a:buNone/>
              <a:defRPr>
                <a:solidFill>
                  <a:schemeClr val="bg2"/>
                </a:solidFill>
              </a:defRPr>
            </a:lvl2pPr>
            <a:lvl3pPr marL="914188" indent="0">
              <a:buNone/>
              <a:defRPr/>
            </a:lvl3pPr>
            <a:lvl4pPr marL="1371282" indent="0">
              <a:buNone/>
              <a:defRPr/>
            </a:lvl4pPr>
            <a:lvl5pPr marL="182837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988A60-ACF7-4972-A2BF-70E74A4B39BC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665776-231A-469C-94A4-4B041D0BD399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57C28E-D7DE-4828-A1BE-376ABF2B2451}"/>
              </a:ext>
            </a:extLst>
          </p:cNvPr>
          <p:cNvCxnSpPr>
            <a:cxnSpLocks/>
          </p:cNvCxnSpPr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EFD1C28-ECEC-4BF2-B78C-A434B53309F8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3C1E3A6-28F4-8D66-FC77-E7766A37753C}"/>
              </a:ext>
            </a:extLst>
          </p:cNvPr>
          <p:cNvSpPr txBox="1"/>
          <p:nvPr userDrawn="1"/>
        </p:nvSpPr>
        <p:spPr>
          <a:xfrm>
            <a:off x="10187108" y="6576396"/>
            <a:ext cx="1284291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tIns="48000" bIns="4800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</a:rPr>
              <a:t>Laura Foglia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2A1593-16DE-6D0E-0639-7FF92BE61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70000"/>
            <a:ext cx="4140000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180000" tIns="36000" rIns="91440" bIns="36000" rtlCol="0" anchor="b"/>
          <a:lstStyle>
            <a:lvl1pPr algn="l">
              <a:defRPr sz="1200" b="1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490EA-1763-8D5D-2FDA-FD89DB7FC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576396"/>
            <a:ext cx="720000" cy="28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36000" rIns="180000" bIns="36000" rtlCol="0" anchor="b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28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wo Content">
    <p:bg>
      <p:bgPr>
        <a:blipFill dpi="0"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DFA80D5-FCA4-4288-96AA-555ADB107A7C}"/>
              </a:ext>
            </a:extLst>
          </p:cNvPr>
          <p:cNvPicPr>
            <a:picLocks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631" b="9356"/>
          <a:stretch/>
        </p:blipFill>
        <p:spPr>
          <a:xfrm rot="16200000">
            <a:off x="5952001" y="618000"/>
            <a:ext cx="288000" cy="1219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811295-DF16-4308-8820-EB462115F6EE}"/>
              </a:ext>
            </a:extLst>
          </p:cNvPr>
          <p:cNvSpPr txBox="1"/>
          <p:nvPr/>
        </p:nvSpPr>
        <p:spPr>
          <a:xfrm>
            <a:off x="10032000" y="6576396"/>
            <a:ext cx="1440000" cy="288000"/>
          </a:xfrm>
          <a:prstGeom prst="rect">
            <a:avLst/>
          </a:prstGeom>
          <a:noFill/>
        </p:spPr>
        <p:txBody>
          <a:bodyPr wrap="square" tIns="48000" bIns="48000" rtlCol="0" anchor="b">
            <a:spAutoFit/>
          </a:bodyPr>
          <a:lstStyle/>
          <a:p>
            <a:pPr algn="r"/>
            <a:r>
              <a:rPr lang="en-US" sz="1200" b="1" dirty="0">
                <a:solidFill>
                  <a:schemeClr val="bg2"/>
                </a:solidFill>
              </a:rPr>
              <a:t>Laura Foglia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66A668B-C63B-44D5-97FC-D8E9578573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0000"/>
            <a:ext cx="5913600" cy="288000"/>
          </a:xfrm>
          <a:prstGeom prst="rect">
            <a:avLst/>
          </a:prstGeom>
        </p:spPr>
        <p:txBody>
          <a:bodyPr vert="horz" lIns="180000" tIns="36000" rIns="91440" bIns="36000" rtlCol="0" anchor="b"/>
          <a:lstStyle>
            <a:lvl1pPr algn="l">
              <a:defRPr sz="1200" b="1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7CC78E3-F7B3-495F-8555-72602FAB1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576396"/>
            <a:ext cx="720000" cy="288000"/>
          </a:xfrm>
          <a:prstGeom prst="rect">
            <a:avLst/>
          </a:prstGeom>
        </p:spPr>
        <p:txBody>
          <a:bodyPr vert="horz" lIns="91440" tIns="36000" rIns="180000" bIns="36000" rtlCol="0" anchor="b"/>
          <a:lstStyle>
            <a:lvl1pPr algn="r">
              <a:defRPr sz="1200" b="1">
                <a:solidFill>
                  <a:schemeClr val="bg2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29BE1D-5E7C-47F8-A14B-42D2B3753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000" y="179517"/>
            <a:ext cx="2520000" cy="72096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6A6AD9E0-4BC7-4FE1-9EEF-F6F6AF9D2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12000"/>
            <a:ext cx="9144000" cy="468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>
              <a:defRPr u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6BB84B01-FA88-4060-ABE4-042AAC392B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79996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39964" algn="l"/>
                <a:tab pos="2429939" algn="l"/>
                <a:tab pos="3779906" algn="l"/>
                <a:tab pos="4931877" algn="l"/>
              </a:tabLst>
              <a:defRPr sz="1600">
                <a:solidFill>
                  <a:schemeClr val="bg2"/>
                </a:solidFill>
                <a:latin typeface="Calibri"/>
                <a:cs typeface="Calibri"/>
              </a:defRPr>
            </a:lvl1pPr>
            <a:lvl2pPr marL="457095" indent="0">
              <a:buNone/>
              <a:defRPr>
                <a:solidFill>
                  <a:schemeClr val="bg2"/>
                </a:solidFill>
              </a:defRPr>
            </a:lvl2pPr>
            <a:lvl3pPr marL="914188" indent="0">
              <a:buNone/>
              <a:defRPr/>
            </a:lvl3pPr>
            <a:lvl4pPr marL="1371282" indent="0">
              <a:buNone/>
              <a:defRPr/>
            </a:lvl4pPr>
            <a:lvl5pPr marL="182837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08B2EFA-B8A4-4785-9080-99507EA0685E}"/>
              </a:ext>
            </a:extLst>
          </p:cNvPr>
          <p:cNvCxnSpPr/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77BF1F-C801-4797-B0CF-CC8636BA183E}"/>
              </a:ext>
            </a:extLst>
          </p:cNvPr>
          <p:cNvCxnSpPr/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2815B0-A8A5-4D82-B84F-6BD8FED3008F}"/>
              </a:ext>
            </a:extLst>
          </p:cNvPr>
          <p:cNvCxnSpPr/>
          <p:nvPr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81A0D6-4916-4C64-8257-4BCF7BE82880}"/>
              </a:ext>
            </a:extLst>
          </p:cNvPr>
          <p:cNvCxnSpPr/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415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980" y="1269000"/>
            <a:ext cx="5616000" cy="48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020" y="1269000"/>
            <a:ext cx="5616000" cy="482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32000" y="6576396"/>
            <a:ext cx="1440000" cy="288000"/>
          </a:xfrm>
          <a:prstGeom prst="rect">
            <a:avLst/>
          </a:prstGeom>
          <a:noFill/>
        </p:spPr>
        <p:txBody>
          <a:bodyPr wrap="square" tIns="48000" bIns="48000" rtlCol="0" anchor="b">
            <a:spAutoFit/>
          </a:bodyPr>
          <a:lstStyle/>
          <a:p>
            <a:pPr algn="r"/>
            <a:r>
              <a:rPr lang="en-US" sz="1200" dirty="0">
                <a:solidFill>
                  <a:schemeClr val="accent5"/>
                </a:solidFill>
              </a:rPr>
              <a:t>Laura Foglia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4485508-AF08-4F00-9704-D4977A67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0000"/>
            <a:ext cx="5913600" cy="288000"/>
          </a:xfrm>
          <a:prstGeom prst="rect">
            <a:avLst/>
          </a:prstGeom>
        </p:spPr>
        <p:txBody>
          <a:bodyPr vert="horz" lIns="180000" tIns="36000" rIns="91440" bIns="36000" rtlCol="0" anchor="b"/>
          <a:lstStyle>
            <a:lvl1pPr algn="l"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68F36B0-49F4-4069-B7E5-68DCC5AEA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576396"/>
            <a:ext cx="720000" cy="288000"/>
          </a:xfrm>
          <a:prstGeom prst="rect">
            <a:avLst/>
          </a:prstGeom>
        </p:spPr>
        <p:txBody>
          <a:bodyPr vert="horz" lIns="91440" tIns="36000" rIns="180000" bIns="36000" rtlCol="0" anchor="b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50EB9-CD2D-4CE3-807A-36C2CC7BD1C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EE902C-06D9-435D-B4B9-36766B620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76E0E7A-4B64-44F9-A84A-A26965FB51F5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CB2F9AF8-5986-479A-82FF-DBEA0242F373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906401-3645-4AB1-ACF9-2C363B1BC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C477E8A-A2AF-4006-A1D1-8F3452C7A82D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CD6C6B6D-79A5-4EF3-902C-1375FD36EAA8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EDA404B-C1A9-40B5-84B9-FCA88A2BA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5D69C07-9394-44C0-9ED1-49ACE9599E35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3715E977-E03E-4F6D-8B54-89121A79630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5AA18-B757-4478-9ED1-274ACCF887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050EAF4-E0F7-419D-9C4E-16AC40F06516}"/>
              </a:ext>
            </a:extLst>
          </p:cNvPr>
          <p:cNvCxnSpPr/>
          <p:nvPr userDrawn="1"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ED8B8876-CC5E-CB50-CE3F-6FA91AFD8E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0000" y="179517"/>
            <a:ext cx="2520000" cy="72096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D484E4-5050-17C9-AC54-155B81B1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12000"/>
            <a:ext cx="9144000" cy="468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>
              <a:defRPr u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287E6256-6011-96F6-ABAC-8A16171836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79996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39964" algn="l"/>
                <a:tab pos="2429939" algn="l"/>
                <a:tab pos="3779906" algn="l"/>
                <a:tab pos="4931877" algn="l"/>
              </a:tabLst>
              <a:defRPr sz="1600">
                <a:solidFill>
                  <a:schemeClr val="bg2"/>
                </a:solidFill>
                <a:latin typeface="Calibri"/>
                <a:cs typeface="Calibri"/>
              </a:defRPr>
            </a:lvl1pPr>
            <a:lvl2pPr marL="457095" indent="0">
              <a:buNone/>
              <a:defRPr>
                <a:solidFill>
                  <a:schemeClr val="bg2"/>
                </a:solidFill>
              </a:defRPr>
            </a:lvl2pPr>
            <a:lvl3pPr marL="914188" indent="0">
              <a:buNone/>
              <a:defRPr/>
            </a:lvl3pPr>
            <a:lvl4pPr marL="1371282" indent="0">
              <a:buNone/>
              <a:defRPr/>
            </a:lvl4pPr>
            <a:lvl5pPr marL="182837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B87EC-92FE-8E0E-3571-49ECBD5C528C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D4F9D4-A621-05FE-F285-B5DA262A49AA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6E335-C947-DF91-495F-1EDE3B063F83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C8D1C1-D4BF-5D64-EF70-F535C2CCFDFB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846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0032000" y="6576396"/>
            <a:ext cx="1440000" cy="288000"/>
          </a:xfrm>
          <a:prstGeom prst="rect">
            <a:avLst/>
          </a:prstGeom>
          <a:noFill/>
        </p:spPr>
        <p:txBody>
          <a:bodyPr wrap="square" tIns="48000" bIns="48000" rtlCol="0" anchor="b">
            <a:spAutoFit/>
          </a:bodyPr>
          <a:lstStyle/>
          <a:p>
            <a:pPr algn="r"/>
            <a:r>
              <a:rPr lang="en-US" sz="1200" dirty="0">
                <a:solidFill>
                  <a:schemeClr val="accent5"/>
                </a:solidFill>
              </a:rPr>
              <a:t>Laura Foglia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54485508-AF08-4F00-9704-D4977A6797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570000"/>
            <a:ext cx="5913600" cy="288000"/>
          </a:xfrm>
          <a:prstGeom prst="rect">
            <a:avLst/>
          </a:prstGeom>
        </p:spPr>
        <p:txBody>
          <a:bodyPr vert="horz" lIns="180000" tIns="36000" rIns="91440" bIns="36000" rtlCol="0" anchor="b"/>
          <a:lstStyle>
            <a:lvl1pPr algn="l">
              <a:defRPr sz="12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B68F36B0-49F4-4069-B7E5-68DCC5AEA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576396"/>
            <a:ext cx="720000" cy="288000"/>
          </a:xfrm>
          <a:prstGeom prst="rect">
            <a:avLst/>
          </a:prstGeom>
        </p:spPr>
        <p:txBody>
          <a:bodyPr vert="horz" lIns="91440" tIns="36000" rIns="180000" bIns="36000" rtlCol="0" anchor="b"/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50EB9-CD2D-4CE3-807A-36C2CC7BD1C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E565C1-3903-4C1D-96B9-A6538D13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C82DE3-1213-4412-9C53-32B1F8DC61CB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FE73AB93-0BFD-43A2-A6C6-02D6216AB4AB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D52750-EB6E-4650-8BCD-CDA7DCD5B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529F05-7D48-4E42-8650-232FDB05CE2D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F971896-182B-4EE5-814E-773FF403DDF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35C2E-FE58-4E1A-918C-D80A12E25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576FA8C-CE7D-461D-A905-D6AAA9C1B0A3}"/>
              </a:ext>
            </a:extLst>
          </p:cNvPr>
          <p:cNvCxnSpPr/>
          <p:nvPr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45D7477A-9D2C-4F99-BD3E-57C671879516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339" b="9091"/>
          <a:stretch/>
        </p:blipFill>
        <p:spPr>
          <a:xfrm>
            <a:off x="5" y="1269000"/>
            <a:ext cx="192083" cy="500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A9D86C-4992-4780-BA3A-BF301C47E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179517"/>
            <a:ext cx="2520000" cy="720966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193CA84-DA13-4818-B2A9-698D097AE843}"/>
              </a:ext>
            </a:extLst>
          </p:cNvPr>
          <p:cNvCxnSpPr/>
          <p:nvPr userDrawn="1"/>
        </p:nvCxnSpPr>
        <p:spPr>
          <a:xfrm>
            <a:off x="2880000" y="0"/>
            <a:ext cx="0" cy="108000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7C0C761-E487-5214-2DE8-86F23AB432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0000" y="179517"/>
            <a:ext cx="2520000" cy="72096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458DF2D-BE5B-5951-E833-4E4A39109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0" y="612000"/>
            <a:ext cx="9144000" cy="468000"/>
          </a:xfrm>
          <a:prstGeom prst="rect">
            <a:avLst/>
          </a:prstGeom>
        </p:spPr>
        <p:txBody>
          <a:bodyPr lIns="0" tIns="0" rIns="180000" bIns="0" anchor="ctr" anchorCtr="0"/>
          <a:lstStyle>
            <a:lvl1pPr>
              <a:defRPr u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7F81F18-0340-8144-1E08-99E3C918C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79996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39964" algn="l"/>
                <a:tab pos="2429939" algn="l"/>
                <a:tab pos="3779906" algn="l"/>
                <a:tab pos="4931877" algn="l"/>
              </a:tabLst>
              <a:defRPr sz="1600">
                <a:solidFill>
                  <a:schemeClr val="bg2"/>
                </a:solidFill>
                <a:latin typeface="Calibri"/>
                <a:cs typeface="Calibri"/>
              </a:defRPr>
            </a:lvl1pPr>
            <a:lvl2pPr marL="457095" indent="0">
              <a:buNone/>
              <a:defRPr>
                <a:solidFill>
                  <a:schemeClr val="bg2"/>
                </a:solidFill>
              </a:defRPr>
            </a:lvl2pPr>
            <a:lvl3pPr marL="914188" indent="0">
              <a:buNone/>
              <a:defRPr/>
            </a:lvl3pPr>
            <a:lvl4pPr marL="1371282" indent="0">
              <a:buNone/>
              <a:defRPr/>
            </a:lvl4pPr>
            <a:lvl5pPr marL="1828376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0F35D0-8983-5C9D-8AD2-527E31347BAA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4EB777-810A-8358-57CC-3AF4FF5F6629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58E2FA0-3F26-A357-7B09-3E0F1FDF4E76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9875AE-A691-94DD-3E1D-58DF7194483D}"/>
              </a:ext>
            </a:extLst>
          </p:cNvPr>
          <p:cNvCxnSpPr>
            <a:cxnSpLocks/>
          </p:cNvCxnSpPr>
          <p:nvPr userDrawn="1"/>
        </p:nvCxnSpPr>
        <p:spPr>
          <a:xfrm flipH="1">
            <a:off x="3047999" y="1080000"/>
            <a:ext cx="914400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939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612462A-89A5-47C8-ABAF-978CE4D2B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518778-3E68-40D3-9FE1-07B2AD32D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600" y="548740"/>
            <a:ext cx="9218400" cy="54000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570A1623-465C-45E1-A5F8-D162B8C1BC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973600" y="-1589"/>
            <a:ext cx="9218400" cy="576000"/>
          </a:xfrm>
          <a:prstGeom prst="rect">
            <a:avLst/>
          </a:prstGeom>
        </p:spPr>
        <p:txBody>
          <a:bodyPr lIns="0" tIns="36000" rIns="180000" bIns="36000" anchor="t">
            <a:normAutofit/>
          </a:bodyPr>
          <a:lstStyle>
            <a:lvl1pPr marL="180000" indent="0" algn="l">
              <a:lnSpc>
                <a:spcPct val="100000"/>
              </a:lnSpc>
              <a:spcAft>
                <a:spcPts val="0"/>
              </a:spcAft>
              <a:buNone/>
              <a:tabLst>
                <a:tab pos="1440000" algn="l"/>
                <a:tab pos="2430000" algn="l"/>
                <a:tab pos="3780000" algn="l"/>
                <a:tab pos="4932000" algn="l"/>
              </a:tabLst>
              <a:defRPr sz="1600">
                <a:solidFill>
                  <a:schemeClr val="accent3"/>
                </a:solidFill>
                <a:latin typeface="Calibri"/>
                <a:cs typeface="Calibri"/>
              </a:defRPr>
            </a:lvl1pPr>
            <a:lvl2pPr marL="457106" indent="0">
              <a:buNone/>
              <a:defRPr>
                <a:solidFill>
                  <a:schemeClr val="bg2"/>
                </a:solidFill>
              </a:defRPr>
            </a:lvl2pPr>
            <a:lvl3pPr marL="914210" indent="0">
              <a:buNone/>
              <a:defRPr/>
            </a:lvl3pPr>
            <a:lvl4pPr marL="1371316" indent="0">
              <a:buNone/>
              <a:defRPr/>
            </a:lvl4pPr>
            <a:lvl5pPr marL="182842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42DE49-1E09-4057-9301-621C1694B04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0" y="0"/>
            <a:ext cx="2612740" cy="936000"/>
            <a:chOff x="0" y="-1589"/>
            <a:chExt cx="2411760" cy="864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49EEE5-3D00-45B2-8585-C89916C9C43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-1589"/>
              <a:ext cx="2411760" cy="864000"/>
            </a:xfrm>
            <a:prstGeom prst="rect">
              <a:avLst/>
            </a:prstGeom>
            <a:solidFill>
              <a:srgbClr val="BFBFBF">
                <a:lumMod val="20000"/>
                <a:lumOff val="80000"/>
              </a:srgbClr>
            </a:solidFill>
            <a:ln>
              <a:noFill/>
            </a:ln>
            <a:effectLst>
              <a:outerShdw blurRad="50800" dist="50800" dir="2700000" sx="102000" sy="102000" algn="tl" rotWithShape="0">
                <a:srgbClr val="7F7F7F"/>
              </a:outerShdw>
            </a:effectLst>
          </p:spPr>
          <p:txBody>
            <a:bodyPr/>
            <a:lstStyle>
              <a:lvl1pPr defTabSz="449263"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 defTabSz="449263"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 defTabSz="449263"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 defTabSz="449263"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 defTabSz="449263"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bg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marL="0" marR="0" lvl="0" indent="0" defTabSz="449263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endParaRPr kumimoji="0" lang="en-GB" altLang="en-US" sz="2400" b="0" i="0" u="none" strike="noStrike" kern="0" cap="none" spc="0" normalizeH="0" baseline="0" noProof="0">
                <a:ln>
                  <a:noFill/>
                </a:ln>
                <a:solidFill>
                  <a:srgbClr val="061E65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</a:endParaRPr>
            </a:p>
          </p:txBody>
        </p:sp>
        <p:pic>
          <p:nvPicPr>
            <p:cNvPr id="11" name="Immagine 1" descr="PPT_EST logo.png">
              <a:extLst>
                <a:ext uri="{FF2B5EF4-FFF2-40B4-BE49-F238E27FC236}">
                  <a16:creationId xmlns:a16="http://schemas.microsoft.com/office/drawing/2014/main" id="{96B72A94-6C20-4736-BEC9-1D301BC58C7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8" t="20900" r="1796" b="19775"/>
            <a:stretch/>
          </p:blipFill>
          <p:spPr bwMode="auto">
            <a:xfrm>
              <a:off x="0" y="88605"/>
              <a:ext cx="2340000" cy="683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308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08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4" r:id="rId3"/>
    <p:sldLayoutId id="2147483751" r:id="rId4"/>
    <p:sldLayoutId id="2147483752" r:id="rId5"/>
    <p:sldLayoutId id="2147483753" r:id="rId6"/>
    <p:sldLayoutId id="2147483755" r:id="rId7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000" u="sng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/>
        </a:buClr>
        <a:buFont typeface="Arial" panose="020B0604020202020204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6457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i="1" kern="1200">
          <a:solidFill>
            <a:schemeClr val="bg2"/>
          </a:solidFill>
          <a:latin typeface="+mn-lt"/>
          <a:ea typeface="+mn-ea"/>
          <a:cs typeface="+mn-cs"/>
        </a:defRPr>
      </a:lvl3pPr>
      <a:lvl4pPr marL="6457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bg2"/>
          </a:solidFill>
          <a:latin typeface="+mn-lt"/>
          <a:ea typeface="+mn-ea"/>
          <a:cs typeface="+mn-cs"/>
        </a:defRPr>
      </a:lvl4pPr>
      <a:lvl5pPr marL="645750" indent="-285750" algn="l" defTabSz="914400" rtl="0" eaLnBrk="1" latinLnBrk="0" hangingPunct="1">
        <a:lnSpc>
          <a:spcPct val="10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orient="horz" pos="3974">
          <p15:clr>
            <a:srgbClr val="F26B43"/>
          </p15:clr>
        </p15:guide>
        <p15:guide id="21" orient="horz" pos="3861">
          <p15:clr>
            <a:srgbClr val="F26B43"/>
          </p15:clr>
        </p15:guide>
        <p15:guide id="25" orient="horz" pos="4133">
          <p15:clr>
            <a:srgbClr val="F26B43"/>
          </p15:clr>
        </p15:guide>
        <p15:guide id="26" pos="7559">
          <p15:clr>
            <a:srgbClr val="F26B43"/>
          </p15:clr>
        </p15:guide>
        <p15:guide id="28" pos="121">
          <p15:clr>
            <a:srgbClr val="F26B43"/>
          </p15:clr>
        </p15:guide>
        <p15:guide id="29" orient="horz" pos="799">
          <p15:clr>
            <a:srgbClr val="F26B43"/>
          </p15:clr>
        </p15:guide>
        <p15:guide id="30" pos="3953">
          <p15:clr>
            <a:srgbClr val="F26B43"/>
          </p15:clr>
        </p15:guide>
        <p15:guide id="31" pos="3727">
          <p15:clr>
            <a:srgbClr val="F26B43"/>
          </p15:clr>
        </p15:guide>
        <p15:guide id="33" orient="horz" pos="4320">
          <p15:clr>
            <a:srgbClr val="F26B43"/>
          </p15:clr>
        </p15:guide>
        <p15:guide id="34" pos="3840">
          <p15:clr>
            <a:srgbClr val="F26B43"/>
          </p15:clr>
        </p15:guide>
        <p15:guide id="35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60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12" Type="http://schemas.openxmlformats.org/officeDocument/2006/relationships/image" Target="../media/image76.png"/><Relationship Id="rId17" Type="http://schemas.openxmlformats.org/officeDocument/2006/relationships/image" Target="../media/image81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jpeg"/><Relationship Id="rId15" Type="http://schemas.openxmlformats.org/officeDocument/2006/relationships/image" Target="../media/image79.sv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g"/><Relationship Id="rId1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13D42-063F-4C17-872C-FAC8B86ED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000" y="2981798"/>
            <a:ext cx="10188000" cy="1354217"/>
          </a:xfrm>
          <a:prstGeom prst="rect">
            <a:avLst/>
          </a:prstGeom>
        </p:spPr>
        <p:txBody>
          <a:bodyPr lIns="0" tIns="0" rIns="180000" bIns="0" anchor="ctr" anchorCtr="0">
            <a:sp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GB" b="0" i="0" u="none" strike="noStrike" dirty="0">
                <a:solidFill>
                  <a:srgbClr val="000000"/>
                </a:solidFill>
                <a:effectLst>
                  <a:outerShdw blurRad="50800" dist="50800" dir="2700000" algn="ctr" rotWithShape="0">
                    <a:schemeClr val="bg2"/>
                  </a:outerShdw>
                </a:effectLst>
                <a:latin typeface="Helvetica" pitchFamily="2" charset="0"/>
              </a:rPr>
              <a:t>Nanoscale</a:t>
            </a:r>
            <a:br>
              <a:rPr lang="en-GB" b="0" i="0" u="none" strike="noStrike" dirty="0">
                <a:solidFill>
                  <a:srgbClr val="000000"/>
                </a:solidFill>
                <a:effectLst>
                  <a:outerShdw blurRad="50800" dist="50800" dir="2700000" algn="ctr" rotWithShape="0">
                    <a:schemeClr val="bg2"/>
                  </a:outerShdw>
                </a:effectLst>
                <a:latin typeface="Helvetica" pitchFamily="2" charset="0"/>
              </a:rPr>
            </a:br>
            <a:r>
              <a:rPr lang="en-GB" b="0" i="0" u="none" strike="noStrike" dirty="0">
                <a:solidFill>
                  <a:srgbClr val="000000"/>
                </a:solidFill>
                <a:effectLst>
                  <a:outerShdw blurRad="50800" dist="50800" dir="2700000" algn="ctr" rotWithShape="0">
                    <a:schemeClr val="bg2"/>
                  </a:outerShdw>
                </a:effectLst>
                <a:latin typeface="Helvetica" pitchFamily="2" charset="0"/>
              </a:rPr>
              <a:t>polarization transient gratings</a:t>
            </a:r>
            <a:endParaRPr lang="en-US" sz="3600" dirty="0">
              <a:effectLst>
                <a:outerShdw blurRad="50800" dist="50800" dir="2700000" algn="ctr" rotWithShape="0">
                  <a:schemeClr val="bg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49697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13B0EE-5B1D-4154-84F5-171BAE6FD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elasticity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8B33F7-FBF2-4CFF-864A-D5600881A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F81F7A-0F72-4253-83E1-C845C57658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498617C-4085-4F63-9483-A85B1A73C173}"/>
              </a:ext>
            </a:extLst>
          </p:cNvPr>
          <p:cNvGrpSpPr/>
          <p:nvPr/>
        </p:nvGrpSpPr>
        <p:grpSpPr>
          <a:xfrm>
            <a:off x="139907" y="1196752"/>
            <a:ext cx="3208098" cy="2513312"/>
            <a:chOff x="146838" y="3797279"/>
            <a:chExt cx="3208098" cy="251331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B223F1D-B55A-434D-BFD0-2E270216A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875" y="4175136"/>
              <a:ext cx="3089250" cy="1770008"/>
            </a:xfrm>
            <a:prstGeom prst="rect">
              <a:avLst/>
            </a:prstGeom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09D984B-3F3B-450E-AAF4-38A42ADF214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65723" y="4062881"/>
              <a:ext cx="26680" cy="22451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0ED3839-FB9B-4717-833F-63D1395DDA30}"/>
                </a:ext>
              </a:extLst>
            </p:cNvPr>
            <p:cNvSpPr txBox="1"/>
            <p:nvPr/>
          </p:nvSpPr>
          <p:spPr>
            <a:xfrm>
              <a:off x="146838" y="3797279"/>
              <a:ext cx="3208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Sample manipulator (tilted sample)</a:t>
              </a: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CC891A5-46C8-4C49-AFD0-6FE860A2263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9820" y="5030375"/>
              <a:ext cx="2421329" cy="0"/>
            </a:xfrm>
            <a:prstGeom prst="line">
              <a:avLst/>
            </a:prstGeom>
            <a:solidFill>
              <a:srgbClr val="00B8FF"/>
            </a:solidFill>
            <a:ln w="190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DFA6D1E-42FE-4B71-8FD5-481F7EF18D9F}"/>
                </a:ext>
              </a:extLst>
            </p:cNvPr>
            <p:cNvCxnSpPr/>
            <p:nvPr/>
          </p:nvCxnSpPr>
          <p:spPr bwMode="auto">
            <a:xfrm flipH="1">
              <a:off x="901350" y="5120018"/>
              <a:ext cx="524063" cy="145327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CC00"/>
              </a:solidFill>
              <a:prstDash val="dashDot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AA2882DC-AD7A-48FE-AAF6-52547C36DAA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49939" y="5272676"/>
              <a:ext cx="1583304" cy="10727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CC00"/>
              </a:solidFill>
              <a:prstDash val="dashDot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D3DF993-AE31-4899-B1F5-92A84F758258}"/>
                </a:ext>
              </a:extLst>
            </p:cNvPr>
            <p:cNvSpPr txBox="1"/>
            <p:nvPr/>
          </p:nvSpPr>
          <p:spPr>
            <a:xfrm>
              <a:off x="2118075" y="4196926"/>
              <a:ext cx="1031992" cy="584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Scattering plane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189F361-39F4-4705-83BA-364D1338BFE5}"/>
                </a:ext>
              </a:extLst>
            </p:cNvPr>
            <p:cNvSpPr txBox="1"/>
            <p:nvPr/>
          </p:nvSpPr>
          <p:spPr>
            <a:xfrm>
              <a:off x="2279576" y="5913276"/>
              <a:ext cx="1008001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Detector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6E3672DB-A8BC-40B9-97DE-D3690EEE5070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2957803" y="5384966"/>
              <a:ext cx="255587" cy="52831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EEC6B77-2417-4157-A017-6CEFCF71666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18738" y="5399682"/>
              <a:ext cx="155908" cy="61418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43BB87C-437D-417A-A0D5-3885808B8826}"/>
                </a:ext>
              </a:extLst>
            </p:cNvPr>
            <p:cNvSpPr/>
            <p:nvPr/>
          </p:nvSpPr>
          <p:spPr>
            <a:xfrm>
              <a:off x="223571" y="5972037"/>
              <a:ext cx="1377440" cy="338554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Folding mirror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98BB940-CD44-4CA5-98CF-78D58F143D75}"/>
                </a:ext>
              </a:extLst>
            </p:cNvPr>
            <p:cNvSpPr txBox="1"/>
            <p:nvPr/>
          </p:nvSpPr>
          <p:spPr>
            <a:xfrm>
              <a:off x="1029125" y="5429087"/>
              <a:ext cx="1450752" cy="58477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Back-diffracted EUV TG signal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FB8D159B-4321-4E07-BA00-A9D73A9C5B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449661" y="4731616"/>
              <a:ext cx="112183" cy="266043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C0D6ABDB-4CFD-442E-8147-AB3D3870833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382280" y="5341625"/>
              <a:ext cx="43132" cy="166021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B229146-D331-4C6E-9F48-A51361098E19}"/>
              </a:ext>
            </a:extLst>
          </p:cNvPr>
          <p:cNvGrpSpPr/>
          <p:nvPr/>
        </p:nvGrpSpPr>
        <p:grpSpPr>
          <a:xfrm>
            <a:off x="4306614" y="1347906"/>
            <a:ext cx="4386020" cy="2381286"/>
            <a:chOff x="3999267" y="1391815"/>
            <a:chExt cx="4386020" cy="2381286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0BCCC752-285C-4076-A0A8-C251F980F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9267" y="1391815"/>
              <a:ext cx="4386020" cy="2381286"/>
            </a:xfrm>
            <a:prstGeom prst="rect">
              <a:avLst/>
            </a:prstGeom>
          </p:spPr>
        </p:pic>
        <p:sp>
          <p:nvSpPr>
            <p:cNvPr id="68" name="Right Brace 67">
              <a:extLst>
                <a:ext uri="{FF2B5EF4-FFF2-40B4-BE49-F238E27FC236}">
                  <a16:creationId xmlns:a16="http://schemas.microsoft.com/office/drawing/2014/main" id="{69160001-FF9B-4C0B-9D94-EC14BEE8F846}"/>
                </a:ext>
              </a:extLst>
            </p:cNvPr>
            <p:cNvSpPr/>
            <p:nvPr/>
          </p:nvSpPr>
          <p:spPr bwMode="auto">
            <a:xfrm rot="19501067">
              <a:off x="5220046" y="1485995"/>
              <a:ext cx="224235" cy="1431580"/>
            </a:xfrm>
            <a:prstGeom prst="rightBrace">
              <a:avLst>
                <a:gd name="adj1" fmla="val 62240"/>
                <a:gd name="adj2" fmla="val 44435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177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28033BF-E397-47CB-B576-48FAAD1262BC}"/>
                </a:ext>
              </a:extLst>
            </p:cNvPr>
            <p:cNvSpPr txBox="1"/>
            <p:nvPr/>
          </p:nvSpPr>
          <p:spPr>
            <a:xfrm>
              <a:off x="5332172" y="1802317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ω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D1F930C-7A5E-4A01-A687-87DA47167D44}"/>
                </a:ext>
              </a:extLst>
            </p:cNvPr>
            <p:cNvSpPr txBox="1"/>
            <p:nvPr/>
          </p:nvSpPr>
          <p:spPr>
            <a:xfrm>
              <a:off x="6757576" y="2430122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</a:t>
              </a: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ω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Right Brace 74">
              <a:extLst>
                <a:ext uri="{FF2B5EF4-FFF2-40B4-BE49-F238E27FC236}">
                  <a16:creationId xmlns:a16="http://schemas.microsoft.com/office/drawing/2014/main" id="{F276D0C6-5B4B-4902-B184-2CCF4951717E}"/>
                </a:ext>
              </a:extLst>
            </p:cNvPr>
            <p:cNvSpPr/>
            <p:nvPr/>
          </p:nvSpPr>
          <p:spPr bwMode="auto">
            <a:xfrm rot="16431169">
              <a:off x="6857478" y="1943330"/>
              <a:ext cx="248388" cy="1848548"/>
            </a:xfrm>
            <a:prstGeom prst="rightBrace">
              <a:avLst>
                <a:gd name="adj1" fmla="val 62240"/>
                <a:gd name="adj2" fmla="val 50000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2953" tIns="41476" rIns="82953" bIns="41476" numCol="1" rtlCol="0" anchor="t" anchorCtr="0" compatLnSpc="1">
              <a:prstTxWarp prst="textNoShape">
                <a:avLst/>
              </a:prstTxWarp>
            </a:bodyPr>
            <a:lstStyle/>
            <a:p>
              <a:pPr defTabSz="407571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2177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4762AF90-A50C-48EA-8443-4DA715AF4EE9}"/>
                </a:ext>
              </a:extLst>
            </p:cNvPr>
            <p:cNvSpPr/>
            <p:nvPr/>
          </p:nvSpPr>
          <p:spPr>
            <a:xfrm>
              <a:off x="6063362" y="1429915"/>
              <a:ext cx="2160000" cy="288000"/>
            </a:xfrm>
            <a:prstGeom prst="roundRect">
              <a:avLst/>
            </a:prstGeom>
            <a:gradFill rotWithShape="1">
              <a:gsLst>
                <a:gs pos="0">
                  <a:srgbClr val="D9E8FF">
                    <a:satMod val="103000"/>
                    <a:lumMod val="102000"/>
                    <a:tint val="94000"/>
                  </a:srgbClr>
                </a:gs>
                <a:gs pos="50000">
                  <a:srgbClr val="D9E8FF">
                    <a:satMod val="110000"/>
                    <a:lumMod val="100000"/>
                    <a:shade val="100000"/>
                  </a:srgbClr>
                </a:gs>
                <a:gs pos="100000">
                  <a:srgbClr val="D9E8FF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D9E8FF"/>
              </a:solidFill>
              <a:prstDash val="solid"/>
              <a:miter lim="800000"/>
            </a:ln>
            <a:effectLst/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0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Arial" charset="0"/>
                </a:defRPr>
              </a:lvl9pPr>
            </a:lstStyle>
            <a:p>
              <a:pPr marL="57150" marR="0" lvl="2" indent="-3175" algn="l" defTabSz="914400" rtl="0" eaLnBrk="1" fontAlgn="base" latinLnBrk="0" hangingPunct="1">
                <a:lnSpc>
                  <a:spcPct val="90000"/>
                </a:lnSpc>
                <a:spcBef>
                  <a:spcPts val="200"/>
                </a:spcBef>
                <a:spcAft>
                  <a:spcPts val="4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anose="05000000000000000000" pitchFamily="2" charset="2"/>
                </a:rPr>
                <a:t>bulk STO ; L</a:t>
              </a:r>
              <a:r>
                <a:rPr kumimoji="0" 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anose="05000000000000000000" pitchFamily="2" charset="2"/>
                </a:rPr>
                <a:t>TG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  <a:sym typeface="Wingdings" panose="05000000000000000000" pitchFamily="2" charset="2"/>
                </a:rPr>
                <a:t>= 84 nm</a:t>
              </a:r>
            </a:p>
          </p:txBody>
        </p:sp>
      </p:grpSp>
      <p:pic>
        <p:nvPicPr>
          <p:cNvPr id="79" name="Picture 78">
            <a:extLst>
              <a:ext uri="{FF2B5EF4-FFF2-40B4-BE49-F238E27FC236}">
                <a16:creationId xmlns:a16="http://schemas.microsoft.com/office/drawing/2014/main" id="{AE2C991E-6B62-4CBF-A8C8-971573B95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340" y="3897052"/>
            <a:ext cx="2859030" cy="22372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83A0AF3-E212-483C-A7C7-FDCD8757597A}"/>
                  </a:ext>
                </a:extLst>
              </p:cNvPr>
              <p:cNvSpPr txBox="1"/>
              <p:nvPr/>
            </p:nvSpPr>
            <p:spPr>
              <a:xfrm>
                <a:off x="4306614" y="3751219"/>
                <a:ext cx="7474110" cy="13612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Ins="18000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𝐼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𝑇𝐺</m:t>
                        </m:r>
                      </m:sub>
                    </m:sSub>
                    <m:r>
                      <a:rPr lang="en-US" sz="1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∝</m:t>
                    </m:r>
                    <m:sSubSup>
                      <m:sSub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u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z</m:t>
                        </m:r>
                      </m:sub>
                      <m:sup>
                        <m:r>
                          <a:rPr lang="en-US" sz="1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2</m:t>
                        </m:r>
                      </m:sup>
                    </m:sSubSup>
                    <m:r>
                      <a:rPr lang="en-US" sz="160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=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𝑆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𝐻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𝑡</m:t>
                                </m:r>
                              </m:e>
                            </m:d>
                            <m:r>
                              <a:rPr lang="en-US" sz="1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ＭＳ Ｐゴシック" charset="0"/>
                              </a:rPr>
                              <m:t>+</m:t>
                            </m:r>
                            <m:r>
                              <a:rPr lang="en-US" sz="1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ＭＳ Ｐゴシック" charset="0"/>
                              </a:rPr>
                              <m:t>𝐴</m:t>
                            </m:r>
                            <m:sSup>
                              <m:sSup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type m:val="skw"/>
                                    <m:ctrlP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𝜏</m:t>
                                    </m:r>
                                  </m:den>
                                </m:f>
                              </m:sup>
                            </m:sSup>
                            <m:func>
                              <m:funcPr>
                                <m:ctrlP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60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16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1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</a:p>
              <a:p>
                <a:pPr marL="180000" indent="-18000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</a:rPr>
                  <a:t>Oscillation at </a:t>
                </a:r>
                <a:r>
                  <a:rPr lang="el-GR" sz="1600" dirty="0">
                    <a:solidFill>
                      <a:schemeClr val="bg1"/>
                    </a:solidFill>
                  </a:rPr>
                  <a:t>ω</a:t>
                </a:r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➔</a:t>
                </a:r>
                <a:r>
                  <a:rPr lang="en-US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thermal decay modulated by the SAW</a:t>
                </a:r>
              </a:p>
              <a:p>
                <a:pPr marL="180000" indent="-18000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O</a:t>
                </a:r>
                <a:r>
                  <a:rPr lang="en-US" sz="1600" dirty="0">
                    <a:solidFill>
                      <a:schemeClr val="bg1"/>
                    </a:solidFill>
                  </a:rPr>
                  <a:t>scillation at 2</a:t>
                </a:r>
                <a:r>
                  <a:rPr lang="el-GR" sz="1600" dirty="0">
                    <a:solidFill>
                      <a:schemeClr val="bg1"/>
                    </a:solidFill>
                  </a:rPr>
                  <a:t>ω</a:t>
                </a:r>
                <a:r>
                  <a:rPr lang="en-US" sz="1600" dirty="0">
                    <a:solidFill>
                      <a:schemeClr val="bg1"/>
                    </a:solidFill>
                  </a:rPr>
                  <a:t>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➔</a:t>
                </a:r>
                <a:r>
                  <a:rPr lang="en-US" sz="1600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 “true” SAW decay</a:t>
                </a:r>
                <a:endParaRPr lang="en-US" sz="1600" dirty="0">
                  <a:solidFill>
                    <a:schemeClr val="bg1"/>
                  </a:solidFill>
                </a:endParaRPr>
              </a:p>
              <a:p>
                <a:pPr>
                  <a:spcBef>
                    <a:spcPts val="600"/>
                  </a:spcBef>
                  <a:buClr>
                    <a:schemeClr val="bg1"/>
                  </a:buClr>
                </a:pPr>
                <a:r>
                  <a:rPr lang="en-US" sz="1600" dirty="0">
                    <a:solidFill>
                      <a:schemeClr val="bg1"/>
                    </a:solidFill>
                  </a:rPr>
                  <a:t>From waveform best fit </a:t>
                </a:r>
                <a:r>
                  <a:rPr lang="en-US" sz="1600" b="1" dirty="0">
                    <a:solidFill>
                      <a:schemeClr val="bg1"/>
                    </a:solidFill>
                  </a:rPr>
                  <a:t>➔  </a:t>
                </a:r>
                <a:r>
                  <a:rPr lang="en-US" sz="1600" dirty="0">
                    <a:solidFill>
                      <a:schemeClr val="bg1"/>
                    </a:solidFill>
                  </a:rPr>
                  <a:t>extract the amplitude of the surface displacement (≈2 pm)</a:t>
                </a: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83A0AF3-E212-483C-A7C7-FDCD875759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6614" y="3751219"/>
                <a:ext cx="7474110" cy="1361206"/>
              </a:xfrm>
              <a:prstGeom prst="rect">
                <a:avLst/>
              </a:prstGeom>
              <a:blipFill>
                <a:blip r:embed="rId5"/>
                <a:stretch>
                  <a:fillRect l="-339" t="-15741" b="-18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AF886509-BBA4-428D-9B92-FEC890BF5D4B}"/>
              </a:ext>
            </a:extLst>
          </p:cNvPr>
          <p:cNvSpPr/>
          <p:nvPr/>
        </p:nvSpPr>
        <p:spPr>
          <a:xfrm>
            <a:off x="3048000" y="5173356"/>
            <a:ext cx="9143961" cy="1119172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51846" lvl="2" indent="-2880" algn="ctr">
              <a:lnSpc>
                <a:spcPct val="90000"/>
              </a:lnSpc>
              <a:spcBef>
                <a:spcPts val="181"/>
              </a:spcBef>
              <a:spcAft>
                <a:spcPts val="363"/>
              </a:spcAft>
            </a:pPr>
            <a:r>
              <a:rPr lang="en-US" sz="1600" dirty="0">
                <a:solidFill>
                  <a:schemeClr val="accent5"/>
                </a:solidFill>
                <a:latin typeface="+mn-lt"/>
                <a:sym typeface="Wingdings" panose="05000000000000000000" pitchFamily="2" charset="2"/>
              </a:rPr>
              <a:t>Highest SAW ever excited (by an order of magnitude!) in any material: 50 GHz</a:t>
            </a:r>
          </a:p>
          <a:p>
            <a:pPr marL="0" lvl="2" algn="ctr">
              <a:spcBef>
                <a:spcPts val="1200"/>
              </a:spcBef>
              <a:spcAft>
                <a:spcPts val="0"/>
              </a:spcAft>
            </a:pPr>
            <a:r>
              <a:rPr lang="en-US" sz="1600" b="0" dirty="0">
                <a:solidFill>
                  <a:sysClr val="windowText" lastClr="000000"/>
                </a:solidFill>
                <a:latin typeface="+mn-lt"/>
                <a:sym typeface="Wingdings" panose="05000000000000000000" pitchFamily="2" charset="2"/>
              </a:rPr>
              <a:t>Possible to carry out experiments on </a:t>
            </a:r>
            <a:r>
              <a:rPr lang="en-US" sz="1600" b="0" u="sng" dirty="0">
                <a:solidFill>
                  <a:sysClr val="windowText" lastClr="000000"/>
                </a:solidFill>
                <a:latin typeface="+mn-lt"/>
                <a:sym typeface="Wingdings" panose="05000000000000000000" pitchFamily="2" charset="2"/>
              </a:rPr>
              <a:t>bulk samples</a:t>
            </a:r>
          </a:p>
          <a:p>
            <a:pPr marL="51846" lvl="2" algn="ctr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ysClr val="windowText" lastClr="000000"/>
                </a:solidFill>
                <a:latin typeface="+mn-lt"/>
                <a:sym typeface="Wingdings" panose="05000000000000000000" pitchFamily="2" charset="2"/>
              </a:rPr>
              <a:t>High frequency SAW may be also used to drive other dynamics (e.g. magnetoelasticity)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A66101-AF23-9288-DBFA-4C75310F2ED7}"/>
              </a:ext>
            </a:extLst>
          </p:cNvPr>
          <p:cNvGrpSpPr/>
          <p:nvPr/>
        </p:nvGrpSpPr>
        <p:grpSpPr>
          <a:xfrm>
            <a:off x="9651243" y="1347906"/>
            <a:ext cx="2320294" cy="2381286"/>
            <a:chOff x="9651243" y="3844382"/>
            <a:chExt cx="2320294" cy="2381286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7B03A114-C63A-4630-85C2-F0E987B7A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243" y="3844382"/>
              <a:ext cx="2320294" cy="2381286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534384E3-5C7D-4BFE-83F2-E783806EADD1}"/>
                </a:ext>
              </a:extLst>
            </p:cNvPr>
            <p:cNvSpPr txBox="1"/>
            <p:nvPr/>
          </p:nvSpPr>
          <p:spPr>
            <a:xfrm>
              <a:off x="10192827" y="4008082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ω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0873324-CFA1-451C-9C9F-32FE49A67821}"/>
                </a:ext>
              </a:extLst>
            </p:cNvPr>
            <p:cNvSpPr txBox="1"/>
            <p:nvPr/>
          </p:nvSpPr>
          <p:spPr>
            <a:xfrm>
              <a:off x="11206278" y="4926810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</a:t>
              </a:r>
              <a:r>
                <a:rPr lang="el-GR" dirty="0">
                  <a:solidFill>
                    <a:schemeClr val="bg1"/>
                  </a:solidFill>
                </a:rPr>
                <a:t>ω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C4B0A7A8-FEB1-40BC-BBE0-76DD995273C1}"/>
              </a:ext>
            </a:extLst>
          </p:cNvPr>
          <p:cNvSpPr/>
          <p:nvPr/>
        </p:nvSpPr>
        <p:spPr>
          <a:xfrm>
            <a:off x="40" y="6317046"/>
            <a:ext cx="12191921" cy="244417"/>
          </a:xfrm>
          <a:prstGeom prst="rect">
            <a:avLst/>
          </a:prstGeom>
          <a:noFill/>
        </p:spPr>
        <p:txBody>
          <a:bodyPr wrap="square" lIns="180000" tIns="36000" rIns="180000" bIns="36000" numCol="2" anchor="b">
            <a:spAutoFit/>
          </a:bodyPr>
          <a:lstStyle/>
          <a:p>
            <a:pPr defTabSz="829544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it-IT" altLang="de-DE" sz="1200" u="sng" dirty="0">
                <a:solidFill>
                  <a:schemeClr val="accent5"/>
                </a:solidFill>
              </a:rPr>
              <a:t>A. A. </a:t>
            </a:r>
            <a:r>
              <a:rPr lang="it-IT" altLang="de-DE" sz="1200" u="sng" dirty="0" err="1">
                <a:solidFill>
                  <a:schemeClr val="accent5"/>
                </a:solidFill>
              </a:rPr>
              <a:t>Maznev</a:t>
            </a:r>
            <a:r>
              <a:rPr lang="it-IT" altLang="de-DE" sz="1200" u="sng" dirty="0">
                <a:solidFill>
                  <a:schemeClr val="accent5"/>
                </a:solidFill>
              </a:rPr>
              <a:t> et al.</a:t>
            </a:r>
            <a:r>
              <a:rPr lang="it-IT" altLang="de-DE" sz="1200" dirty="0">
                <a:solidFill>
                  <a:schemeClr val="accent5"/>
                </a:solidFill>
              </a:rPr>
              <a:t>, </a:t>
            </a:r>
            <a:r>
              <a:rPr lang="it-IT" altLang="de-DE" sz="1200" dirty="0" err="1">
                <a:solidFill>
                  <a:schemeClr val="accent5"/>
                </a:solidFill>
              </a:rPr>
              <a:t>Appl</a:t>
            </a:r>
            <a:r>
              <a:rPr lang="it-IT" altLang="de-DE" sz="1200" dirty="0">
                <a:solidFill>
                  <a:schemeClr val="accent5"/>
                </a:solidFill>
              </a:rPr>
              <a:t>. </a:t>
            </a:r>
            <a:r>
              <a:rPr lang="it-IT" altLang="de-DE" sz="1200" dirty="0" err="1">
                <a:solidFill>
                  <a:schemeClr val="accent5"/>
                </a:solidFill>
              </a:rPr>
              <a:t>Phys</a:t>
            </a:r>
            <a:r>
              <a:rPr lang="it-IT" altLang="de-DE" sz="1200" dirty="0">
                <a:solidFill>
                  <a:schemeClr val="accent5"/>
                </a:solidFill>
              </a:rPr>
              <a:t>. Lett., </a:t>
            </a:r>
            <a:r>
              <a:rPr lang="it-IT" altLang="de-DE" sz="1200" b="1" dirty="0">
                <a:solidFill>
                  <a:schemeClr val="accent5"/>
                </a:solidFill>
              </a:rPr>
              <a:t>119</a:t>
            </a:r>
            <a:r>
              <a:rPr lang="it-IT" altLang="de-DE" sz="1200" dirty="0">
                <a:solidFill>
                  <a:schemeClr val="accent5"/>
                </a:solidFill>
              </a:rPr>
              <a:t>, 044102 2021</a:t>
            </a: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4719AE64-E72F-240E-D7FF-D6049298CD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3300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E301FE-28EC-42B1-8476-101EC268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thermoelasticity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1D26EC-417A-4E4E-AA7D-AD0C2BB80F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0D9471-AF31-42A9-B914-B302A6D78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039861-DCE5-4808-9262-E10A90995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87" y="1810336"/>
            <a:ext cx="4503226" cy="360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3F5703-B42C-46EB-8930-7BD117EEDECA}"/>
              </a:ext>
            </a:extLst>
          </p:cNvPr>
          <p:cNvSpPr/>
          <p:nvPr/>
        </p:nvSpPr>
        <p:spPr>
          <a:xfrm>
            <a:off x="0" y="5481227"/>
            <a:ext cx="5913600" cy="1043397"/>
          </a:xfrm>
          <a:prstGeom prst="rect">
            <a:avLst/>
          </a:prstGeom>
          <a:noFill/>
          <a:ln>
            <a:noFill/>
          </a:ln>
        </p:spPr>
        <p:txBody>
          <a:bodyPr wrap="square" lIns="144000" tIns="36000" rIns="144000" bIns="36000" numCol="1" spcCol="720000" anchor="t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53975" marR="0" lvl="2" indent="0" algn="l" defTabSz="447675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The TG signal is proportional to |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n*|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2</a:t>
            </a:r>
            <a:endParaRPr lang="it-IT" sz="1800" b="0" dirty="0">
              <a:solidFill>
                <a:prstClr val="black"/>
              </a:solidFill>
              <a:latin typeface="+mj-lt"/>
              <a:ea typeface="MS PGothic"/>
              <a:sym typeface="Wingdings" panose="05000000000000000000" pitchFamily="2" charset="2"/>
            </a:endParaRPr>
          </a:p>
          <a:p>
            <a:pPr marL="53975" marR="0" lvl="2" indent="0" algn="l" defTabSz="447675" rtl="0" eaLnBrk="0" fontAlgn="base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In the EUV/X-ray regime n* is proportional to density</a:t>
            </a:r>
          </a:p>
          <a:p>
            <a:pPr marL="339725" lvl="2" indent="-285750" defTabSz="447675" eaLnBrk="0" hangingPunct="0">
              <a:spcBef>
                <a:spcPts val="0"/>
              </a:spcBef>
              <a:spcAft>
                <a:spcPts val="0"/>
              </a:spcAft>
              <a:buFont typeface="Times Bold"/>
              <a:buChar char="➔"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n*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∝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Δρ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ρ</a:t>
            </a:r>
            <a:r>
              <a:rPr lang="it-IT" sz="1800" b="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 ∝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Δ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Calibri" panose="020F0502020204030204" pitchFamily="34" charset="0"/>
                <a:sym typeface="Wingdings" panose="05000000000000000000" pitchFamily="2" charset="2"/>
              </a:rPr>
              <a:t>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/>
                <a:cs typeface="Arial" charset="0"/>
                <a:sym typeface="Wingdings" panose="05000000000000000000" pitchFamily="2" charset="2"/>
              </a:rPr>
              <a:t>(thermoelastic response)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262965-F053-4879-A01D-885DFE22E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953" y="1810336"/>
            <a:ext cx="4575483" cy="3600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8F69F7-30C6-4926-B7AF-B6924569D868}"/>
              </a:ext>
            </a:extLst>
          </p:cNvPr>
          <p:cNvSpPr/>
          <p:nvPr/>
        </p:nvSpPr>
        <p:spPr>
          <a:xfrm>
            <a:off x="1534800" y="1268760"/>
            <a:ext cx="2844000" cy="5760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57150" lvl="2" indent="-317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Co; </a:t>
            </a:r>
            <a:r>
              <a:rPr lang="el-GR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Λ</a:t>
            </a:r>
            <a:r>
              <a:rPr lang="en-US" sz="1600" b="0" baseline="-2500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TG</a:t>
            </a: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 = 16.7 nm</a:t>
            </a:r>
            <a:b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1600" b="0" u="sng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probe photon energy</a:t>
            </a: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: ≈ </a:t>
            </a:r>
            <a:r>
              <a:rPr lang="en-US" sz="160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93 eV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869EC9C-8E6B-480F-A047-CE42A81337E9}"/>
              </a:ext>
            </a:extLst>
          </p:cNvPr>
          <p:cNvSpPr/>
          <p:nvPr/>
        </p:nvSpPr>
        <p:spPr>
          <a:xfrm>
            <a:off x="7793694" y="1268760"/>
            <a:ext cx="2880000" cy="57600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 marL="57150" lvl="2" indent="-3175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</a:pP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Co; </a:t>
            </a:r>
            <a:r>
              <a:rPr lang="el-GR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Λ</a:t>
            </a:r>
            <a:r>
              <a:rPr lang="en-US" sz="1600" b="0" baseline="-2500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TG</a:t>
            </a: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 = 16.7 nm</a:t>
            </a:r>
            <a:b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</a:br>
            <a:r>
              <a:rPr lang="en-US" sz="1600" b="0" u="sng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probe photon energy</a:t>
            </a:r>
            <a:r>
              <a:rPr lang="en-US" sz="1600" b="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: ≈ </a:t>
            </a:r>
            <a:r>
              <a:rPr lang="en-US" sz="1600" dirty="0">
                <a:solidFill>
                  <a:sysClr val="windowText" lastClr="000000"/>
                </a:solidFill>
                <a:latin typeface="+mj-lt"/>
                <a:sym typeface="Wingdings" panose="05000000000000000000" pitchFamily="2" charset="2"/>
              </a:rPr>
              <a:t>59 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AE292-73A6-4112-B52E-AB7733AF1EE8}"/>
                  </a:ext>
                </a:extLst>
              </p:cNvPr>
              <p:cNvSpPr txBox="1"/>
              <p:nvPr/>
            </p:nvSpPr>
            <p:spPr>
              <a:xfrm>
                <a:off x="6275388" y="5481227"/>
                <a:ext cx="5916612" cy="830997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180000" bIns="0" rtlCol="0" anchor="ctr" anchorCtr="0">
                <a:spAutoFit/>
              </a:bodyPr>
              <a:lstStyle/>
              <a:p>
                <a:r>
                  <a:rPr lang="en-US" dirty="0">
                    <a:solidFill>
                      <a:prstClr val="black"/>
                    </a:solidFill>
                    <a:ea typeface="MS PGothic"/>
                    <a:cs typeface="Arial" charset="0"/>
                    <a:sym typeface="Wingdings" panose="05000000000000000000" pitchFamily="2" charset="2"/>
                  </a:rPr>
                  <a:t>The EUV probe is not sensitive to populations of electronic excited states, </a:t>
                </a:r>
                <a:r>
                  <a:rPr lang="en-US" u="sng" dirty="0">
                    <a:solidFill>
                      <a:schemeClr val="accent5"/>
                    </a:solidFill>
                    <a:ea typeface="MS PGothic"/>
                    <a:cs typeface="Arial" charset="0"/>
                    <a:sym typeface="Wingdings" panose="05000000000000000000" pitchFamily="2" charset="2"/>
                  </a:rPr>
                  <a:t>unless it is resonant with a core-hole transition</a:t>
                </a:r>
              </a:p>
              <a:p>
                <a:r>
                  <a:rPr lang="en-US" dirty="0">
                    <a:solidFill>
                      <a:schemeClr val="bg1"/>
                    </a:solidFill>
                    <a:ea typeface="Cambria Math" panose="02040503050406030204" pitchFamily="18" charset="0"/>
                    <a:cs typeface="Arial" charset="0"/>
                    <a:sym typeface="Wingdings" panose="05000000000000000000" pitchFamily="2" charset="2"/>
                  </a:rPr>
                  <a:t>Probe diffracted by</a:t>
                </a:r>
                <a:r>
                  <a:rPr lang="en-US" sz="1600" dirty="0">
                    <a:solidFill>
                      <a:schemeClr val="accent5"/>
                    </a:solidFill>
                    <a:ea typeface="Cambria Math" panose="02040503050406030204" pitchFamily="18" charset="0"/>
                    <a:cs typeface="Arial" charset="0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𝛿</m:t>
                    </m:r>
                    <m:sSub>
                      <m:sSubPr>
                        <m:ctrlP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sz="1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±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=±(∆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𝛿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𝛽</m:t>
                    </m:r>
                    <m:r>
                      <a:rPr lang="en-US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)</m:t>
                    </m:r>
                    <m:f>
                      <m:fPr>
                        <m:type m:val="skw"/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∆</m:t>
                        </m:r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𝑀</m:t>
                        </m:r>
                      </m:num>
                      <m:den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cos</m:t>
                        </m:r>
                      </m:fName>
                      <m:e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𝑄𝑥</m:t>
                        </m:r>
                      </m:e>
                    </m:func>
                  </m:oMath>
                </a14:m>
                <a:endParaRPr lang="en-US" sz="1600" dirty="0">
                  <a:solidFill>
                    <a:schemeClr val="bg1"/>
                  </a:solidFill>
                  <a:ea typeface="MS PGothic"/>
                  <a:cs typeface="Arial" charset="0"/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6BAE292-73A6-4112-B52E-AB7733AF1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88" y="5481227"/>
                <a:ext cx="5916612" cy="830997"/>
              </a:xfrm>
              <a:prstGeom prst="rect">
                <a:avLst/>
              </a:prstGeom>
              <a:blipFill>
                <a:blip r:embed="rId4"/>
                <a:stretch>
                  <a:fillRect l="-2369" t="-8824" b="-7205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A55CE414-82D2-B063-3F81-D73AD55AF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417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CB8821-7CE0-49A3-BB27-9387E3182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Nanoscale magnetization gratings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F262C-35AF-46D2-99AF-D3278CC307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8470BD-88AB-4A57-B9ED-855DF442F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12" name="Picture 311">
            <a:extLst>
              <a:ext uri="{FF2B5EF4-FFF2-40B4-BE49-F238E27FC236}">
                <a16:creationId xmlns:a16="http://schemas.microsoft.com/office/drawing/2014/main" id="{1CB9C6CC-D031-4F53-8CB3-54FEE5B575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61" t="38049" b="28922"/>
          <a:stretch/>
        </p:blipFill>
        <p:spPr>
          <a:xfrm>
            <a:off x="1158854" y="1220083"/>
            <a:ext cx="5400000" cy="1847169"/>
          </a:xfrm>
          <a:prstGeom prst="rect">
            <a:avLst/>
          </a:prstGeom>
        </p:spPr>
      </p:pic>
      <p:grpSp>
        <p:nvGrpSpPr>
          <p:cNvPr id="314" name="Group 313">
            <a:extLst>
              <a:ext uri="{FF2B5EF4-FFF2-40B4-BE49-F238E27FC236}">
                <a16:creationId xmlns:a16="http://schemas.microsoft.com/office/drawing/2014/main" id="{46575382-227E-4179-8ED2-C5C8A40C9748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5" y="3176972"/>
            <a:ext cx="3337834" cy="2988000"/>
            <a:chOff x="2858956" y="2485068"/>
            <a:chExt cx="3833215" cy="3431461"/>
          </a:xfrm>
        </p:grpSpPr>
        <p:pic>
          <p:nvPicPr>
            <p:cNvPr id="315" name="Picture 314">
              <a:extLst>
                <a:ext uri="{FF2B5EF4-FFF2-40B4-BE49-F238E27FC236}">
                  <a16:creationId xmlns:a16="http://schemas.microsoft.com/office/drawing/2014/main" id="{661BA512-9B18-4BA4-BE7C-5418CC5A8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923" r="4468"/>
            <a:stretch/>
          </p:blipFill>
          <p:spPr>
            <a:xfrm>
              <a:off x="2858956" y="2485068"/>
              <a:ext cx="3833215" cy="3431461"/>
            </a:xfrm>
            <a:prstGeom prst="rect">
              <a:avLst/>
            </a:prstGeom>
          </p:spPr>
        </p:pic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4BA5F62F-326B-4BA8-8DA8-9A7AD02E2C76}"/>
                </a:ext>
              </a:extLst>
            </p:cNvPr>
            <p:cNvSpPr/>
            <p:nvPr/>
          </p:nvSpPr>
          <p:spPr>
            <a:xfrm>
              <a:off x="2875747" y="2485068"/>
              <a:ext cx="215279" cy="216470"/>
            </a:xfrm>
            <a:prstGeom prst="rect">
              <a:avLst/>
            </a:prstGeom>
            <a:solidFill>
              <a:schemeClr val="accent6"/>
            </a:solidFill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A0160DD5-6D9E-49AC-9B7A-2ADEC5CCB4C5}"/>
                </a:ext>
              </a:extLst>
            </p:cNvPr>
            <p:cNvSpPr txBox="1"/>
            <p:nvPr/>
          </p:nvSpPr>
          <p:spPr>
            <a:xfrm>
              <a:off x="4430222" y="2951360"/>
              <a:ext cx="1425794" cy="67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u="sng" dirty="0">
                  <a:solidFill>
                    <a:sysClr val="windowText" lastClr="000000"/>
                  </a:solidFill>
                </a:rPr>
                <a:t>Magnetic response</a:t>
              </a:r>
              <a:endParaRPr lang="en-US" sz="1600" b="1" u="sng" dirty="0">
                <a:solidFill>
                  <a:sysClr val="windowText" lastClr="000000"/>
                </a:solidFill>
              </a:endParaRPr>
            </a:p>
          </p:txBody>
        </p:sp>
        <p:cxnSp>
          <p:nvCxnSpPr>
            <p:cNvPr id="318" name="Straight Arrow Connector 317">
              <a:extLst>
                <a:ext uri="{FF2B5EF4-FFF2-40B4-BE49-F238E27FC236}">
                  <a16:creationId xmlns:a16="http://schemas.microsoft.com/office/drawing/2014/main" id="{2DCDF46A-0325-4FCF-88B0-CCC6FD1E117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967067" y="3213796"/>
              <a:ext cx="463156" cy="70471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19" name="Straight Arrow Connector 318">
              <a:extLst>
                <a:ext uri="{FF2B5EF4-FFF2-40B4-BE49-F238E27FC236}">
                  <a16:creationId xmlns:a16="http://schemas.microsoft.com/office/drawing/2014/main" id="{0D8B1A57-E30C-4516-931C-7D23633F6F04}"/>
                </a:ext>
              </a:extLst>
            </p:cNvPr>
            <p:cNvCxnSpPr>
              <a:cxnSpLocks/>
              <a:stCxn id="320" idx="1"/>
            </p:cNvCxnSpPr>
            <p:nvPr/>
          </p:nvCxnSpPr>
          <p:spPr bwMode="auto">
            <a:xfrm flipH="1">
              <a:off x="4564724" y="4477635"/>
              <a:ext cx="399505" cy="30478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20" name="TextBox 319">
              <a:extLst>
                <a:ext uri="{FF2B5EF4-FFF2-40B4-BE49-F238E27FC236}">
                  <a16:creationId xmlns:a16="http://schemas.microsoft.com/office/drawing/2014/main" id="{57E63EB6-FBB3-4A64-A1FE-9F95B768E071}"/>
                </a:ext>
              </a:extLst>
            </p:cNvPr>
            <p:cNvSpPr txBox="1"/>
            <p:nvPr/>
          </p:nvSpPr>
          <p:spPr>
            <a:xfrm>
              <a:off x="4964228" y="4141557"/>
              <a:ext cx="1617969" cy="672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err="1">
                  <a:solidFill>
                    <a:sysClr val="windowText" lastClr="000000"/>
                  </a:solidFill>
                </a:rPr>
                <a:t>Thermoelastic</a:t>
              </a:r>
              <a:r>
                <a:rPr lang="it-IT" sz="1600" dirty="0">
                  <a:solidFill>
                    <a:sysClr val="windowText" lastClr="000000"/>
                  </a:solidFill>
                </a:rPr>
                <a:t> </a:t>
              </a:r>
              <a:r>
                <a:rPr lang="it-IT" sz="1600" dirty="0" err="1">
                  <a:solidFill>
                    <a:sysClr val="windowText" lastClr="000000"/>
                  </a:solidFill>
                </a:rPr>
                <a:t>response</a:t>
              </a:r>
              <a:endParaRPr lang="en-US" sz="16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14D233A-B14B-467A-AA86-B67B1D8F21D0}"/>
              </a:ext>
            </a:extLst>
          </p:cNvPr>
          <p:cNvGrpSpPr/>
          <p:nvPr/>
        </p:nvGrpSpPr>
        <p:grpSpPr>
          <a:xfrm>
            <a:off x="931581" y="4104365"/>
            <a:ext cx="2090604" cy="1091876"/>
            <a:chOff x="3867881" y="2812492"/>
            <a:chExt cx="2090604" cy="1091876"/>
          </a:xfrm>
        </p:grpSpPr>
        <p:sp>
          <p:nvSpPr>
            <p:cNvPr id="322" name="TextBox 321">
              <a:extLst>
                <a:ext uri="{FF2B5EF4-FFF2-40B4-BE49-F238E27FC236}">
                  <a16:creationId xmlns:a16="http://schemas.microsoft.com/office/drawing/2014/main" id="{247E214E-4EE0-4CB7-B1DA-469E36DFB545}"/>
                </a:ext>
              </a:extLst>
            </p:cNvPr>
            <p:cNvSpPr txBox="1"/>
            <p:nvPr/>
          </p:nvSpPr>
          <p:spPr>
            <a:xfrm>
              <a:off x="4842148" y="2812492"/>
              <a:ext cx="11163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b="1" dirty="0">
                  <a:solidFill>
                    <a:srgbClr val="FF0000"/>
                  </a:solidFill>
                </a:rPr>
                <a:t>Electronic </a:t>
              </a:r>
              <a:r>
                <a:rPr lang="it-IT" sz="1600" b="1" dirty="0" err="1">
                  <a:solidFill>
                    <a:srgbClr val="FF0000"/>
                  </a:solidFill>
                </a:rPr>
                <a:t>response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323" name="Straight Arrow Connector 322">
              <a:extLst>
                <a:ext uri="{FF2B5EF4-FFF2-40B4-BE49-F238E27FC236}">
                  <a16:creationId xmlns:a16="http://schemas.microsoft.com/office/drawing/2014/main" id="{E1D04AAD-51B7-49A9-8823-5DBB7D11DB6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937040" y="3345036"/>
              <a:ext cx="926394" cy="559332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24" name="Straight Arrow Connector 323">
              <a:extLst>
                <a:ext uri="{FF2B5EF4-FFF2-40B4-BE49-F238E27FC236}">
                  <a16:creationId xmlns:a16="http://schemas.microsoft.com/office/drawing/2014/main" id="{0C75F351-DEAC-49B4-926E-38132F1188E9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867881" y="3195597"/>
              <a:ext cx="943243" cy="3523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331" name="Rectangle 330">
            <a:extLst>
              <a:ext uri="{FF2B5EF4-FFF2-40B4-BE49-F238E27FC236}">
                <a16:creationId xmlns:a16="http://schemas.microsoft.com/office/drawing/2014/main" id="{083FB0C4-B274-46C9-8C2F-E5CD91B62DFA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  <a:ln>
            <a:noFill/>
          </a:ln>
        </p:spPr>
        <p:txBody>
          <a:bodyPr lIns="180000" tIns="36000" rIns="180000" bIns="36000" numCol="2" anchor="b">
            <a:noAutofit/>
          </a:bodyPr>
          <a:lstStyle/>
          <a:p>
            <a:pPr>
              <a:defRPr/>
            </a:pPr>
            <a:r>
              <a:rPr lang="en-US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[1] </a:t>
            </a: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D. </a:t>
            </a:r>
            <a:r>
              <a:rPr lang="en-US" sz="1200" u="sng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Ksenzov</a:t>
            </a: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en-US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en-US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Nano Lett. 21, 7, 2905–2911 (2021)</a:t>
            </a:r>
          </a:p>
        </p:txBody>
      </p:sp>
      <p:pic>
        <p:nvPicPr>
          <p:cNvPr id="385" name="Picture 384" descr="A picture containing indoor, table, large, sink&#10;&#10;Description automatically generated">
            <a:extLst>
              <a:ext uri="{FF2B5EF4-FFF2-40B4-BE49-F238E27FC236}">
                <a16:creationId xmlns:a16="http://schemas.microsoft.com/office/drawing/2014/main" id="{1C2CA1FB-0799-474A-BD94-30E76F3177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73" t="31518" r="16767"/>
          <a:stretch/>
        </p:blipFill>
        <p:spPr>
          <a:xfrm rot="5400000">
            <a:off x="7312487" y="2355686"/>
            <a:ext cx="2802839" cy="1975411"/>
          </a:xfrm>
          <a:prstGeom prst="rect">
            <a:avLst/>
          </a:prstGeom>
        </p:spPr>
      </p:pic>
      <p:cxnSp>
        <p:nvCxnSpPr>
          <p:cNvPr id="388" name="Straight Arrow Connector 387">
            <a:extLst>
              <a:ext uri="{FF2B5EF4-FFF2-40B4-BE49-F238E27FC236}">
                <a16:creationId xmlns:a16="http://schemas.microsoft.com/office/drawing/2014/main" id="{FC06A87E-1248-4F42-B35E-6C604722CBD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510663" y="3205773"/>
            <a:ext cx="38373" cy="1402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C5DE2D49-33E0-43A5-B9F4-F3AC8A7EDDEC}"/>
              </a:ext>
            </a:extLst>
          </p:cNvPr>
          <p:cNvGrpSpPr/>
          <p:nvPr/>
        </p:nvGrpSpPr>
        <p:grpSpPr>
          <a:xfrm>
            <a:off x="7488805" y="1202261"/>
            <a:ext cx="4655867" cy="4252852"/>
            <a:chOff x="7488805" y="1202261"/>
            <a:chExt cx="4655867" cy="4252852"/>
          </a:xfrm>
        </p:grpSpPr>
        <p:pic>
          <p:nvPicPr>
            <p:cNvPr id="386" name="Picture 385" descr="A picture containing indoor, object, sink, large&#10;&#10;Description automatically generated">
              <a:extLst>
                <a:ext uri="{FF2B5EF4-FFF2-40B4-BE49-F238E27FC236}">
                  <a16:creationId xmlns:a16="http://schemas.microsoft.com/office/drawing/2014/main" id="{3958A681-C774-4421-8FB5-5E6513D744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97451" y="1941972"/>
              <a:ext cx="2208417" cy="2795497"/>
            </a:xfrm>
            <a:prstGeom prst="rect">
              <a:avLst/>
            </a:prstGeom>
          </p:spPr>
        </p:pic>
        <p:cxnSp>
          <p:nvCxnSpPr>
            <p:cNvPr id="387" name="Straight Arrow Connector 386">
              <a:extLst>
                <a:ext uri="{FF2B5EF4-FFF2-40B4-BE49-F238E27FC236}">
                  <a16:creationId xmlns:a16="http://schemas.microsoft.com/office/drawing/2014/main" id="{9E730CCD-0F8C-4F13-B838-63D86221CA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133859" y="3564151"/>
              <a:ext cx="1813033" cy="259583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89" name="Straight Arrow Connector 388">
              <a:extLst>
                <a:ext uri="{FF2B5EF4-FFF2-40B4-BE49-F238E27FC236}">
                  <a16:creationId xmlns:a16="http://schemas.microsoft.com/office/drawing/2014/main" id="{9657D331-815E-4033-9BF1-9963F99F035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00" y="3487033"/>
              <a:ext cx="780256" cy="0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0" name="Straight Arrow Connector 389">
              <a:extLst>
                <a:ext uri="{FF2B5EF4-FFF2-40B4-BE49-F238E27FC236}">
                  <a16:creationId xmlns:a16="http://schemas.microsoft.com/office/drawing/2014/main" id="{A68A316B-CFCC-472E-A6CF-C88FB13C055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0946892" y="3404347"/>
              <a:ext cx="0" cy="419387"/>
            </a:xfrm>
            <a:prstGeom prst="straightConnector1">
              <a:avLst/>
            </a:prstGeom>
            <a:solidFill>
              <a:srgbClr val="00B8FF"/>
            </a:solidFill>
            <a:ln w="31750" cap="flat" cmpd="sng" algn="ctr">
              <a:solidFill>
                <a:srgbClr val="00CC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1" name="Straight Arrow Connector 390">
              <a:extLst>
                <a:ext uri="{FF2B5EF4-FFF2-40B4-BE49-F238E27FC236}">
                  <a16:creationId xmlns:a16="http://schemas.microsoft.com/office/drawing/2014/main" id="{6BF08BAE-A552-43DE-B5AC-B414E321CD19}"/>
                </a:ext>
              </a:extLst>
            </p:cNvPr>
            <p:cNvCxnSpPr/>
            <p:nvPr/>
          </p:nvCxnSpPr>
          <p:spPr bwMode="auto">
            <a:xfrm flipV="1">
              <a:off x="7968208" y="3309923"/>
              <a:ext cx="0" cy="354221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2" name="TextBox 391">
              <a:extLst>
                <a:ext uri="{FF2B5EF4-FFF2-40B4-BE49-F238E27FC236}">
                  <a16:creationId xmlns:a16="http://schemas.microsoft.com/office/drawing/2014/main" id="{8A0BAF77-1D0F-49E2-8DFF-EDC321D83F9D}"/>
                </a:ext>
              </a:extLst>
            </p:cNvPr>
            <p:cNvSpPr txBox="1"/>
            <p:nvPr/>
          </p:nvSpPr>
          <p:spPr>
            <a:xfrm>
              <a:off x="7698628" y="3986480"/>
              <a:ext cx="1349700" cy="738664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Probe (vertical polarization)</a:t>
              </a:r>
            </a:p>
          </p:txBody>
        </p:sp>
        <p:sp>
          <p:nvSpPr>
            <p:cNvPr id="393" name="TextBox 392">
              <a:extLst>
                <a:ext uri="{FF2B5EF4-FFF2-40B4-BE49-F238E27FC236}">
                  <a16:creationId xmlns:a16="http://schemas.microsoft.com/office/drawing/2014/main" id="{5B79BEA3-DC2E-446C-BDDC-C89E996FA5A8}"/>
                </a:ext>
              </a:extLst>
            </p:cNvPr>
            <p:cNvSpPr txBox="1"/>
            <p:nvPr/>
          </p:nvSpPr>
          <p:spPr>
            <a:xfrm>
              <a:off x="9505029" y="1202261"/>
              <a:ext cx="263964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Detector for magnetic signal (only horizontal component)</a:t>
              </a:r>
            </a:p>
          </p:txBody>
        </p:sp>
        <p:cxnSp>
          <p:nvCxnSpPr>
            <p:cNvPr id="394" name="Straight Arrow Connector 393">
              <a:extLst>
                <a:ext uri="{FF2B5EF4-FFF2-40B4-BE49-F238E27FC236}">
                  <a16:creationId xmlns:a16="http://schemas.microsoft.com/office/drawing/2014/main" id="{1595C477-AC80-4DA9-9367-9CE380690A4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0775247" y="3563413"/>
              <a:ext cx="360000" cy="0"/>
            </a:xfrm>
            <a:prstGeom prst="straightConnector1">
              <a:avLst/>
            </a:prstGeom>
            <a:solidFill>
              <a:srgbClr val="00B8FF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5" name="Straight Arrow Connector 394">
              <a:extLst>
                <a:ext uri="{FF2B5EF4-FFF2-40B4-BE49-F238E27FC236}">
                  <a16:creationId xmlns:a16="http://schemas.microsoft.com/office/drawing/2014/main" id="{4FB2B575-F498-45AA-BD5D-36849CF36439}"/>
                </a:ext>
              </a:extLst>
            </p:cNvPr>
            <p:cNvCxnSpPr>
              <a:cxnSpLocks/>
              <a:stCxn id="396" idx="2"/>
            </p:cNvCxnSpPr>
            <p:nvPr/>
          </p:nvCxnSpPr>
          <p:spPr bwMode="auto">
            <a:xfrm>
              <a:off x="8569009" y="1787037"/>
              <a:ext cx="1305077" cy="1168217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96" name="TextBox 395">
              <a:extLst>
                <a:ext uri="{FF2B5EF4-FFF2-40B4-BE49-F238E27FC236}">
                  <a16:creationId xmlns:a16="http://schemas.microsoft.com/office/drawing/2014/main" id="{E47F0F7D-73F2-499F-9C40-00E53030D0B5}"/>
                </a:ext>
              </a:extLst>
            </p:cNvPr>
            <p:cNvSpPr txBox="1"/>
            <p:nvPr/>
          </p:nvSpPr>
          <p:spPr>
            <a:xfrm>
              <a:off x="7488805" y="1202261"/>
              <a:ext cx="216040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Detector for the total signal (no polarizer)</a:t>
              </a:r>
            </a:p>
          </p:txBody>
        </p:sp>
        <p:sp>
          <p:nvSpPr>
            <p:cNvPr id="397" name="TextBox 396">
              <a:extLst>
                <a:ext uri="{FF2B5EF4-FFF2-40B4-BE49-F238E27FC236}">
                  <a16:creationId xmlns:a16="http://schemas.microsoft.com/office/drawing/2014/main" id="{6B3F37B8-3249-44A7-8B09-E6D95D3D2719}"/>
                </a:ext>
              </a:extLst>
            </p:cNvPr>
            <p:cNvSpPr txBox="1"/>
            <p:nvPr/>
          </p:nvSpPr>
          <p:spPr>
            <a:xfrm>
              <a:off x="10565033" y="4870337"/>
              <a:ext cx="1008000" cy="58477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ML mirror (polarizer)</a:t>
              </a:r>
            </a:p>
          </p:txBody>
        </p:sp>
        <p:cxnSp>
          <p:nvCxnSpPr>
            <p:cNvPr id="398" name="Straight Arrow Connector 397">
              <a:extLst>
                <a:ext uri="{FF2B5EF4-FFF2-40B4-BE49-F238E27FC236}">
                  <a16:creationId xmlns:a16="http://schemas.microsoft.com/office/drawing/2014/main" id="{4C3B7C9A-F762-4C6E-B406-4928FB2267EB}"/>
                </a:ext>
              </a:extLst>
            </p:cNvPr>
            <p:cNvCxnSpPr>
              <a:cxnSpLocks/>
              <a:stCxn id="397" idx="0"/>
            </p:cNvCxnSpPr>
            <p:nvPr/>
          </p:nvCxnSpPr>
          <p:spPr bwMode="auto">
            <a:xfrm flipV="1">
              <a:off x="11069033" y="3969093"/>
              <a:ext cx="91521" cy="901244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99" name="Straight Arrow Connector 398">
              <a:extLst>
                <a:ext uri="{FF2B5EF4-FFF2-40B4-BE49-F238E27FC236}">
                  <a16:creationId xmlns:a16="http://schemas.microsoft.com/office/drawing/2014/main" id="{857DC84B-AD60-4D1E-AAFD-E9E4C3072FC3}"/>
                </a:ext>
              </a:extLst>
            </p:cNvPr>
            <p:cNvCxnSpPr>
              <a:cxnSpLocks/>
              <a:stCxn id="393" idx="2"/>
            </p:cNvCxnSpPr>
            <p:nvPr/>
          </p:nvCxnSpPr>
          <p:spPr bwMode="auto">
            <a:xfrm flipH="1">
              <a:off x="10536028" y="1787037"/>
              <a:ext cx="288823" cy="801593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407" name="Picture 406">
            <a:extLst>
              <a:ext uri="{FF2B5EF4-FFF2-40B4-BE49-F238E27FC236}">
                <a16:creationId xmlns:a16="http://schemas.microsoft.com/office/drawing/2014/main" id="{6413091B-D77A-4A77-A62C-E4C4B47BB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8854" y="3479823"/>
            <a:ext cx="3608839" cy="25054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2DF9A8-6227-4809-9EE9-B3985E34979E}"/>
              </a:ext>
            </a:extLst>
          </p:cNvPr>
          <p:cNvSpPr txBox="1"/>
          <p:nvPr/>
        </p:nvSpPr>
        <p:spPr>
          <a:xfrm>
            <a:off x="7857047" y="5611306"/>
            <a:ext cx="3963589" cy="553998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08000" tIns="0" rIns="180000" bIns="0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Signal at resonance is dominated by magnetic response </a:t>
            </a:r>
          </a:p>
        </p:txBody>
      </p:sp>
      <p:sp>
        <p:nvSpPr>
          <p:cNvPr id="325" name="TextBox 324">
            <a:extLst>
              <a:ext uri="{FF2B5EF4-FFF2-40B4-BE49-F238E27FC236}">
                <a16:creationId xmlns:a16="http://schemas.microsoft.com/office/drawing/2014/main" id="{82A6EC3A-3A41-4666-BD67-50739B92ED23}"/>
              </a:ext>
            </a:extLst>
          </p:cNvPr>
          <p:cNvSpPr txBox="1"/>
          <p:nvPr/>
        </p:nvSpPr>
        <p:spPr>
          <a:xfrm>
            <a:off x="3568500" y="3165984"/>
            <a:ext cx="1008000" cy="476726"/>
          </a:xfrm>
          <a:prstGeom prst="roundRect">
            <a:avLst/>
          </a:prstGeom>
          <a:solidFill>
            <a:schemeClr val="accent4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6000" tIns="0" rIns="36000" bIns="0" rtlCol="0">
            <a:spAutoFit/>
          </a:bodyPr>
          <a:lstStyle/>
          <a:p>
            <a:r>
              <a:rPr lang="en-US" sz="14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Co</a:t>
            </a:r>
            <a:r>
              <a:rPr lang="en-US" sz="1400" b="1" baseline="-250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0.81</a:t>
            </a:r>
            <a:r>
              <a:rPr lang="en-US" sz="14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Gd</a:t>
            </a:r>
            <a:r>
              <a:rPr lang="en-US" sz="1400" b="1" baseline="-25000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0.19</a:t>
            </a:r>
            <a:r>
              <a:rPr lang="en-US" sz="14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,</a:t>
            </a:r>
          </a:p>
          <a:p>
            <a:r>
              <a:rPr lang="en-US" sz="14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L</a:t>
            </a:r>
            <a:r>
              <a:rPr lang="en-US" sz="1400" baseline="-250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TG </a:t>
            </a:r>
            <a:r>
              <a:rPr lang="en-US" sz="14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= 44 nm</a:t>
            </a:r>
            <a:r>
              <a:rPr lang="en-US" sz="1400" b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 </a:t>
            </a:r>
            <a:endParaRPr lang="en-US" sz="1400" b="1" baseline="-25000" dirty="0">
              <a:solidFill>
                <a:sysClr val="windowText" lastClr="000000"/>
              </a:solidFill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E7530042-5F6A-F12D-E376-F3D36E57F8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90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35617-8DFD-4256-AAD5-A4EC50BF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034E9-EFCF-4666-B0EB-31E584E3B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EF41F-5C43-4DA2-88F4-1ECBA0211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77B4F6-3AE1-49C6-B2E0-014A7D2BE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27" y="3392488"/>
            <a:ext cx="4203201" cy="2949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2EC687-94BA-418F-9104-1601B732C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963" y="3341612"/>
            <a:ext cx="5232665" cy="2997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56DD28-6459-4389-935F-F1ECECA7A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8095" y="1281600"/>
            <a:ext cx="3115062" cy="254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232120-FA12-41F5-BBF1-0E8D96EF8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851" y="1281600"/>
            <a:ext cx="3115062" cy="254203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FC552F5C-3D5E-D441-FCF8-F635720C0B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0999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024E3EC1-C0C8-63B6-AFA5-F32A18E15115}"/>
              </a:ext>
            </a:extLst>
          </p:cNvPr>
          <p:cNvGrpSpPr/>
          <p:nvPr/>
        </p:nvGrpSpPr>
        <p:grpSpPr>
          <a:xfrm>
            <a:off x="8188094" y="2033905"/>
            <a:ext cx="3962400" cy="4490720"/>
            <a:chOff x="2132687" y="2050943"/>
            <a:chExt cx="3962400" cy="44907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773A4F4-0BBB-579F-6505-D47ED8FF1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2132687" y="2050943"/>
              <a:ext cx="3962400" cy="44907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A17203-1D27-6BE9-8445-7946FDFF1355}"/>
                </a:ext>
              </a:extLst>
            </p:cNvPr>
            <p:cNvSpPr txBox="1"/>
            <p:nvPr/>
          </p:nvSpPr>
          <p:spPr>
            <a:xfrm>
              <a:off x="3739795" y="3647715"/>
              <a:ext cx="252000" cy="252000"/>
            </a:xfrm>
            <a:prstGeom prst="rect">
              <a:avLst/>
            </a:prstGeom>
            <a:solidFill>
              <a:srgbClr val="E6E6E6"/>
            </a:solidFill>
          </p:spPr>
          <p:txBody>
            <a:bodyPr wrap="square" lIns="0" tIns="0" rIns="0" rtlCol="0" anchor="ctr" anchorCtr="0">
              <a:sp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2θ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F3B181-8AFD-2C62-0A8A-C33E040F7C92}"/>
                </a:ext>
              </a:extLst>
            </p:cNvPr>
            <p:cNvSpPr txBox="1"/>
            <p:nvPr/>
          </p:nvSpPr>
          <p:spPr>
            <a:xfrm>
              <a:off x="4345763" y="2095590"/>
              <a:ext cx="104196" cy="252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no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B847F9-19A4-24B1-6244-F16EFC7EAB0D}"/>
                </a:ext>
              </a:extLst>
            </p:cNvPr>
            <p:cNvSpPr txBox="1"/>
            <p:nvPr/>
          </p:nvSpPr>
          <p:spPr>
            <a:xfrm>
              <a:off x="5035195" y="3248488"/>
              <a:ext cx="108000" cy="144000"/>
            </a:xfrm>
            <a:prstGeom prst="rect">
              <a:avLst/>
            </a:prstGeom>
            <a:solidFill>
              <a:srgbClr val="E6E6E6"/>
            </a:solidFill>
          </p:spPr>
          <p:txBody>
            <a:bodyPr wrap="square" lIns="0" tIns="0" rIns="0" rtlCol="0" anchor="ctr" anchorCtr="0">
              <a:sp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7F458BD-5899-3AB1-AC2F-9555E6918396}"/>
              </a:ext>
            </a:extLst>
          </p:cNvPr>
          <p:cNvGrpSpPr/>
          <p:nvPr/>
        </p:nvGrpSpPr>
        <p:grpSpPr>
          <a:xfrm>
            <a:off x="2132687" y="2050943"/>
            <a:ext cx="3962400" cy="4490720"/>
            <a:chOff x="2132687" y="2050943"/>
            <a:chExt cx="3962400" cy="4490720"/>
          </a:xfrm>
        </p:grpSpPr>
        <p:pic>
          <p:nvPicPr>
            <p:cNvPr id="18" name="Picture 17" descr="A diagram of a polarization graph&#10;&#10;AI-generated content may be incorrect.">
              <a:extLst>
                <a:ext uri="{FF2B5EF4-FFF2-40B4-BE49-F238E27FC236}">
                  <a16:creationId xmlns:a16="http://schemas.microsoft.com/office/drawing/2014/main" id="{2A369EA6-644A-8B25-4289-720372ED1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32687" y="2050943"/>
              <a:ext cx="3962400" cy="44907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5D6A699-DE69-33B0-6F22-7D9BD1F120C4}"/>
                </a:ext>
              </a:extLst>
            </p:cNvPr>
            <p:cNvSpPr txBox="1"/>
            <p:nvPr/>
          </p:nvSpPr>
          <p:spPr>
            <a:xfrm>
              <a:off x="3739795" y="3647715"/>
              <a:ext cx="252000" cy="252000"/>
            </a:xfrm>
            <a:prstGeom prst="rect">
              <a:avLst/>
            </a:prstGeom>
            <a:solidFill>
              <a:srgbClr val="E6E6E6"/>
            </a:solidFill>
          </p:spPr>
          <p:txBody>
            <a:bodyPr wrap="square" lIns="0" tIns="0" rIns="0" rtlCol="0" anchor="ctr" anchorCtr="0">
              <a:sp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2θ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52D6B1D-9517-778F-5358-D921061B3780}"/>
                </a:ext>
              </a:extLst>
            </p:cNvPr>
            <p:cNvSpPr txBox="1"/>
            <p:nvPr/>
          </p:nvSpPr>
          <p:spPr>
            <a:xfrm>
              <a:off x="4345763" y="2095590"/>
              <a:ext cx="104196" cy="252000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lIns="0" tIns="0" rIns="0" bIns="0" rtlCol="0">
              <a:no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DCB36C-F95F-F3AA-1F71-50704AD139B5}"/>
                </a:ext>
              </a:extLst>
            </p:cNvPr>
            <p:cNvSpPr txBox="1"/>
            <p:nvPr/>
          </p:nvSpPr>
          <p:spPr>
            <a:xfrm>
              <a:off x="5035195" y="3248488"/>
              <a:ext cx="108000" cy="144000"/>
            </a:xfrm>
            <a:prstGeom prst="rect">
              <a:avLst/>
            </a:prstGeom>
            <a:solidFill>
              <a:srgbClr val="E6E6E6"/>
            </a:solidFill>
          </p:spPr>
          <p:txBody>
            <a:bodyPr wrap="square" lIns="0" tIns="0" rIns="0" rtlCol="0" anchor="ctr" anchorCtr="0">
              <a:spAutoFit/>
            </a:bodyPr>
            <a:lstStyle/>
            <a:p>
              <a:pPr algn="just"/>
              <a:r>
                <a:rPr lang="en-IT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42C9357B-131E-1E88-B608-66D9BF36C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Polarization Transient Gratings</a:t>
            </a:r>
            <a:endParaRPr lang="en-I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F6A9FC-567F-8FE2-BF11-195571046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FELs of Europe Workshop - 2025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74B427-034E-0FF0-1909-F402DEF3AA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4612462A-89A5-47C8-ABAF-978CE4D2B3AB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/>
          </a:p>
        </p:txBody>
      </p:sp>
      <p:pic>
        <p:nvPicPr>
          <p:cNvPr id="9" name="Content Placeholder 8" descr="A diagram of a diagram of a physical activity&#10;&#10;AI-generated content may be incorrect.">
            <a:extLst>
              <a:ext uri="{FF2B5EF4-FFF2-40B4-BE49-F238E27FC236}">
                <a16:creationId xmlns:a16="http://schemas.microsoft.com/office/drawing/2014/main" id="{A24B1D44-1B10-4ED2-88B7-F6FE7AECB08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275333" y="1268413"/>
            <a:ext cx="2720975" cy="2193925"/>
          </a:xfrm>
          <a:prstGeom prst="rect">
            <a:avLst/>
          </a:prstGeom>
        </p:spPr>
      </p:pic>
      <p:pic>
        <p:nvPicPr>
          <p:cNvPr id="7" name="Picture 6" descr="A diagram of a diagram of a physical activity&#10;&#10;AI-generated content may be incorrect.">
            <a:extLst>
              <a:ext uri="{FF2B5EF4-FFF2-40B4-BE49-F238E27FC236}">
                <a16:creationId xmlns:a16="http://schemas.microsoft.com/office/drawing/2014/main" id="{8A6AE184-6EC6-CA00-E7DC-8D119B050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086" y="1272082"/>
            <a:ext cx="2720340" cy="2194560"/>
          </a:xfrm>
          <a:prstGeom prst="rect">
            <a:avLst/>
          </a:prstGeom>
          <a:noFill/>
        </p:spPr>
      </p:pic>
      <p:sp>
        <p:nvSpPr>
          <p:cNvPr id="4" name="Text Placeholder 24">
            <a:extLst>
              <a:ext uri="{FF2B5EF4-FFF2-40B4-BE49-F238E27FC236}">
                <a16:creationId xmlns:a16="http://schemas.microsoft.com/office/drawing/2014/main" id="{12BC6587-B211-0FA6-0AC5-5BF5CA29D0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7857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01BB-AA00-44F2-B483-24F61302F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54166-CBD8-4470-B2D5-D6A949949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E41D7-4DD7-4E9C-B37C-BB11A7693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9EFAD1-BB0A-4B83-BFBD-9BC129AAB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68" y="1258820"/>
            <a:ext cx="11826264" cy="4340360"/>
          </a:xfrm>
          <a:prstGeom prst="rect">
            <a:avLst/>
          </a:prstGeom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9997419A-6A20-0049-53DA-789DA03AE5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7481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80C48D2-4EED-4D62-80DB-65A5E213CE74}"/>
              </a:ext>
            </a:extLst>
          </p:cNvPr>
          <p:cNvGrpSpPr/>
          <p:nvPr/>
        </p:nvGrpSpPr>
        <p:grpSpPr>
          <a:xfrm>
            <a:off x="174660" y="1268765"/>
            <a:ext cx="5177657" cy="1008679"/>
            <a:chOff x="6816418" y="1268765"/>
            <a:chExt cx="5177657" cy="1008679"/>
          </a:xfrm>
        </p:grpSpPr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50651CE2-65DF-4A2A-8EEC-AC99EB891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4625" y="1340768"/>
              <a:ext cx="307508" cy="453621"/>
            </a:xfrm>
            <a:prstGeom prst="rect">
              <a:avLst/>
            </a:prstGeom>
          </p:spPr>
        </p:pic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44443B1-9868-41A6-94F7-74FD03DEA771}"/>
                </a:ext>
              </a:extLst>
            </p:cNvPr>
            <p:cNvSpPr/>
            <p:nvPr/>
          </p:nvSpPr>
          <p:spPr>
            <a:xfrm>
              <a:off x="11088058" y="1830878"/>
              <a:ext cx="9060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B52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B52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LV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43DB4C3E-6B4D-4415-95E6-DE833B2248BD}"/>
                </a:ext>
              </a:extLst>
            </p:cNvPr>
            <p:cNvSpPr/>
            <p:nvPr/>
          </p:nvSpPr>
          <p:spPr bwMode="auto">
            <a:xfrm>
              <a:off x="9814559" y="1288097"/>
              <a:ext cx="1236210" cy="927155"/>
            </a:xfrm>
            <a:prstGeom prst="rect">
              <a:avLst/>
            </a:prstGeom>
            <a:solidFill>
              <a:srgbClr val="E8F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E42EC89B-5272-4093-892C-4BA3C516F2DE}"/>
                </a:ext>
              </a:extLst>
            </p:cNvPr>
            <p:cNvSpPr/>
            <p:nvPr/>
          </p:nvSpPr>
          <p:spPr bwMode="auto">
            <a:xfrm>
              <a:off x="8578779" y="1288097"/>
              <a:ext cx="1236210" cy="927155"/>
            </a:xfrm>
            <a:prstGeom prst="rect">
              <a:avLst/>
            </a:prstGeom>
            <a:solidFill>
              <a:srgbClr val="4CA6F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2EE9F2E6-268F-4FF5-ADD8-16D38554DC39}"/>
                </a:ext>
              </a:extLst>
            </p:cNvPr>
            <p:cNvSpPr/>
            <p:nvPr/>
          </p:nvSpPr>
          <p:spPr bwMode="auto">
            <a:xfrm>
              <a:off x="7583737" y="1586610"/>
              <a:ext cx="309052" cy="525388"/>
            </a:xfrm>
            <a:prstGeom prst="rect">
              <a:avLst/>
            </a:prstGeom>
            <a:solidFill>
              <a:srgbClr val="BE12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86CE6CCB-084C-4E70-B0B5-E7C03DD94B7D}"/>
                </a:ext>
              </a:extLst>
            </p:cNvPr>
            <p:cNvGrpSpPr/>
            <p:nvPr/>
          </p:nvGrpSpPr>
          <p:grpSpPr>
            <a:xfrm>
              <a:off x="6870473" y="1342181"/>
              <a:ext cx="4891876" cy="618103"/>
              <a:chOff x="2244616" y="4356000"/>
              <a:chExt cx="5698307" cy="720000"/>
            </a:xfrm>
          </p:grpSpPr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28B46829-4922-4B09-8CDC-CFFC4803521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44616" y="4954406"/>
                <a:ext cx="5698307" cy="0"/>
              </a:xfrm>
              <a:prstGeom prst="line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1E36A808-ED75-4AAE-B741-6709BD7C824D}"/>
                  </a:ext>
                </a:extLst>
              </p:cNvPr>
              <p:cNvSpPr/>
              <p:nvPr/>
            </p:nvSpPr>
            <p:spPr>
              <a:xfrm>
                <a:off x="3558601" y="4356000"/>
                <a:ext cx="540000" cy="720000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bliqueTopLef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Isosceles Triangle 198">
                <a:extLst>
                  <a:ext uri="{FF2B5EF4-FFF2-40B4-BE49-F238E27FC236}">
                    <a16:creationId xmlns:a16="http://schemas.microsoft.com/office/drawing/2014/main" id="{CFD2F157-CAF1-41B4-AFD3-6AE7E51C8C2D}"/>
                  </a:ext>
                </a:extLst>
              </p:cNvPr>
              <p:cNvSpPr/>
              <p:nvPr/>
            </p:nvSpPr>
            <p:spPr>
              <a:xfrm>
                <a:off x="3540974" y="4437502"/>
                <a:ext cx="538074" cy="516904"/>
              </a:xfrm>
              <a:custGeom>
                <a:avLst/>
                <a:gdLst>
                  <a:gd name="connsiteX0" fmla="*/ 0 w 538074"/>
                  <a:gd name="connsiteY0" fmla="*/ 516904 h 516904"/>
                  <a:gd name="connsiteX1" fmla="*/ 269037 w 538074"/>
                  <a:gd name="connsiteY1" fmla="*/ 0 h 516904"/>
                  <a:gd name="connsiteX2" fmla="*/ 538074 w 538074"/>
                  <a:gd name="connsiteY2" fmla="*/ 516904 h 516904"/>
                  <a:gd name="connsiteX3" fmla="*/ 0 w 538074"/>
                  <a:gd name="connsiteY3" fmla="*/ 516904 h 516904"/>
                  <a:gd name="connsiteX0" fmla="*/ 0 w 538074"/>
                  <a:gd name="connsiteY0" fmla="*/ 516904 h 608344"/>
                  <a:gd name="connsiteX1" fmla="*/ 269037 w 538074"/>
                  <a:gd name="connsiteY1" fmla="*/ 0 h 608344"/>
                  <a:gd name="connsiteX2" fmla="*/ 538074 w 538074"/>
                  <a:gd name="connsiteY2" fmla="*/ 516904 h 608344"/>
                  <a:gd name="connsiteX3" fmla="*/ 91440 w 538074"/>
                  <a:gd name="connsiteY3" fmla="*/ 608344 h 608344"/>
                  <a:gd name="connsiteX0" fmla="*/ 0 w 538074"/>
                  <a:gd name="connsiteY0" fmla="*/ 516904 h 516904"/>
                  <a:gd name="connsiteX1" fmla="*/ 269037 w 538074"/>
                  <a:gd name="connsiteY1" fmla="*/ 0 h 516904"/>
                  <a:gd name="connsiteX2" fmla="*/ 538074 w 538074"/>
                  <a:gd name="connsiteY2" fmla="*/ 516904 h 51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074" h="516904">
                    <a:moveTo>
                      <a:pt x="0" y="516904"/>
                    </a:moveTo>
                    <a:lnTo>
                      <a:pt x="269037" y="0"/>
                    </a:lnTo>
                    <a:lnTo>
                      <a:pt x="538074" y="516904"/>
                    </a:lnTo>
                  </a:path>
                </a:pathLst>
              </a:custGeom>
              <a:noFill/>
              <a:ln w="31750">
                <a:gradFill>
                  <a:gsLst>
                    <a:gs pos="0">
                      <a:srgbClr val="002D78">
                        <a:lumMod val="5000"/>
                        <a:lumOff val="95000"/>
                      </a:srgbClr>
                    </a:gs>
                    <a:gs pos="74000">
                      <a:srgbClr val="002D78">
                        <a:lumMod val="45000"/>
                        <a:lumOff val="55000"/>
                      </a:srgbClr>
                    </a:gs>
                    <a:gs pos="83000">
                      <a:srgbClr val="002D78">
                        <a:lumMod val="45000"/>
                        <a:lumOff val="55000"/>
                      </a:srgbClr>
                    </a:gs>
                    <a:gs pos="100000">
                      <a:srgbClr val="002D78">
                        <a:lumMod val="30000"/>
                        <a:lumOff val="70000"/>
                      </a:srgbClr>
                    </a:gs>
                  </a:gsLst>
                  <a:lin ang="16200000" scaled="0"/>
                </a:gra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42A4850-27D3-4923-AD2B-DE5FF5F7AE3D}"/>
                </a:ext>
              </a:extLst>
            </p:cNvPr>
            <p:cNvSpPr/>
            <p:nvPr/>
          </p:nvSpPr>
          <p:spPr>
            <a:xfrm>
              <a:off x="6856355" y="1751674"/>
              <a:ext cx="618105" cy="19445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697B2AF8-1F22-402F-BA31-1623CF020E21}"/>
                </a:ext>
              </a:extLst>
            </p:cNvPr>
            <p:cNvGrpSpPr/>
            <p:nvPr/>
          </p:nvGrpSpPr>
          <p:grpSpPr>
            <a:xfrm>
              <a:off x="8663847" y="1558989"/>
              <a:ext cx="2305785" cy="602466"/>
              <a:chOff x="5272979" y="2079670"/>
              <a:chExt cx="2685896" cy="701784"/>
            </a:xfrm>
          </p:grpSpPr>
          <p:grpSp>
            <p:nvGrpSpPr>
              <p:cNvPr id="103" name="Group 102">
                <a:extLst>
                  <a:ext uri="{FF2B5EF4-FFF2-40B4-BE49-F238E27FC236}">
                    <a16:creationId xmlns:a16="http://schemas.microsoft.com/office/drawing/2014/main" id="{2BFA7922-D974-498D-A6FF-9605662CAE22}"/>
                  </a:ext>
                </a:extLst>
              </p:cNvPr>
              <p:cNvGrpSpPr/>
              <p:nvPr/>
            </p:nvGrpSpPr>
            <p:grpSpPr>
              <a:xfrm>
                <a:off x="5272979" y="2124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A708BBE8-3FA9-48DB-96AD-B0371E1631AD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2F4AAF5F-9757-4FD2-B517-8B2DBB89D8DF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tangle 156">
                  <a:extLst>
                    <a:ext uri="{FF2B5EF4-FFF2-40B4-BE49-F238E27FC236}">
                      <a16:creationId xmlns:a16="http://schemas.microsoft.com/office/drawing/2014/main" id="{D5B2DE2A-CBAC-4FFB-97B3-797D6D3F0586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tangle 157">
                  <a:extLst>
                    <a:ext uri="{FF2B5EF4-FFF2-40B4-BE49-F238E27FC236}">
                      <a16:creationId xmlns:a16="http://schemas.microsoft.com/office/drawing/2014/main" id="{FC9BDA26-0DAD-44A5-BC9F-34F6BA99AE67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tangle 158">
                  <a:extLst>
                    <a:ext uri="{FF2B5EF4-FFF2-40B4-BE49-F238E27FC236}">
                      <a16:creationId xmlns:a16="http://schemas.microsoft.com/office/drawing/2014/main" id="{92879DFE-40CA-4021-97D5-45337C9C2614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7960B3F3-4964-4942-8DE0-65504735DCEB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4" name="Group 103">
                <a:extLst>
                  <a:ext uri="{FF2B5EF4-FFF2-40B4-BE49-F238E27FC236}">
                    <a16:creationId xmlns:a16="http://schemas.microsoft.com/office/drawing/2014/main" id="{3A65B216-857C-4564-9BE2-329958B0ACF1}"/>
                  </a:ext>
                </a:extLst>
              </p:cNvPr>
              <p:cNvGrpSpPr/>
              <p:nvPr/>
            </p:nvGrpSpPr>
            <p:grpSpPr>
              <a:xfrm>
                <a:off x="5272979" y="2502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149" name="Rectangle 148">
                  <a:extLst>
                    <a:ext uri="{FF2B5EF4-FFF2-40B4-BE49-F238E27FC236}">
                      <a16:creationId xmlns:a16="http://schemas.microsoft.com/office/drawing/2014/main" id="{13E09075-9FDE-42F0-920B-B247ABA1D9B8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319BAFB6-BD30-4180-89D8-F0EFA3C3EDAA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BE354CE9-8492-4B3A-9964-50C90FFD5406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0BFB80F4-89EF-42D5-A9E8-512264C5FCC1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Rectangle 152">
                  <a:extLst>
                    <a:ext uri="{FF2B5EF4-FFF2-40B4-BE49-F238E27FC236}">
                      <a16:creationId xmlns:a16="http://schemas.microsoft.com/office/drawing/2014/main" id="{33FBC21D-2428-4EB2-8534-4C3AB71352F3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A539F3BD-5EB7-4C1E-9FB2-CE548A7E8726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387A5DDC-1B98-4527-AA49-033BAA521E07}"/>
                  </a:ext>
                </a:extLst>
              </p:cNvPr>
              <p:cNvGrpSpPr/>
              <p:nvPr/>
            </p:nvGrpSpPr>
            <p:grpSpPr>
              <a:xfrm>
                <a:off x="5898433" y="2124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C6F364F6-C72D-464B-8562-E31BCAFD630D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CE21A760-88A2-440C-8CD3-C434405C7F3D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F548E19B-F753-41E6-852E-4F328E0323A3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1961A8D1-7156-49F6-B16F-F4FED42986A2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D0D86500-83BC-41FF-A9B9-8138E7D31E5B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CD5C5410-9CE2-4286-9812-F748DDA2DB1B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id="{7F7ED890-2912-4088-97D5-13A8AD032CE3}"/>
                  </a:ext>
                </a:extLst>
              </p:cNvPr>
              <p:cNvGrpSpPr/>
              <p:nvPr/>
            </p:nvGrpSpPr>
            <p:grpSpPr>
              <a:xfrm>
                <a:off x="5898433" y="2502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137" name="Rectangle 136">
                  <a:extLst>
                    <a:ext uri="{FF2B5EF4-FFF2-40B4-BE49-F238E27FC236}">
                      <a16:creationId xmlns:a16="http://schemas.microsoft.com/office/drawing/2014/main" id="{AA24C9BD-C77B-406C-87BD-6846EF8B42B7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E2E97EED-5EF2-4EA3-AC46-B79A55274629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DF58875C-F938-4BF7-B446-0002B15F93B5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F4B5C4A9-B18E-4B0C-A57E-100E27580021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tangle 140">
                  <a:extLst>
                    <a:ext uri="{FF2B5EF4-FFF2-40B4-BE49-F238E27FC236}">
                      <a16:creationId xmlns:a16="http://schemas.microsoft.com/office/drawing/2014/main" id="{F1744D40-780F-41D1-AF85-D384C52DFCDC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0685A34B-A3FA-4913-92CA-ACA3B4AA3D24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" name="Group 106">
                <a:extLst>
                  <a:ext uri="{FF2B5EF4-FFF2-40B4-BE49-F238E27FC236}">
                    <a16:creationId xmlns:a16="http://schemas.microsoft.com/office/drawing/2014/main" id="{34F1CC49-6F64-4F66-ADAA-45D2F8DFE5C3}"/>
                  </a:ext>
                </a:extLst>
              </p:cNvPr>
              <p:cNvGrpSpPr/>
              <p:nvPr/>
            </p:nvGrpSpPr>
            <p:grpSpPr>
              <a:xfrm>
                <a:off x="6901419" y="2124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131" name="Rectangle 130">
                  <a:extLst>
                    <a:ext uri="{FF2B5EF4-FFF2-40B4-BE49-F238E27FC236}">
                      <a16:creationId xmlns:a16="http://schemas.microsoft.com/office/drawing/2014/main" id="{E4EC82C3-0A16-43F9-B015-CEC89F29901C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Rectangle 131">
                  <a:extLst>
                    <a:ext uri="{FF2B5EF4-FFF2-40B4-BE49-F238E27FC236}">
                      <a16:creationId xmlns:a16="http://schemas.microsoft.com/office/drawing/2014/main" id="{AAAB2309-69B8-43D2-940A-CACB07C8F48B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3" name="Rectangle 132">
                  <a:extLst>
                    <a:ext uri="{FF2B5EF4-FFF2-40B4-BE49-F238E27FC236}">
                      <a16:creationId xmlns:a16="http://schemas.microsoft.com/office/drawing/2014/main" id="{51834660-9C25-479A-913A-9D6421549327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Rectangle 133">
                  <a:extLst>
                    <a:ext uri="{FF2B5EF4-FFF2-40B4-BE49-F238E27FC236}">
                      <a16:creationId xmlns:a16="http://schemas.microsoft.com/office/drawing/2014/main" id="{A173E82E-AB23-472B-8491-38DF3C9724A7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Rectangle 134">
                  <a:extLst>
                    <a:ext uri="{FF2B5EF4-FFF2-40B4-BE49-F238E27FC236}">
                      <a16:creationId xmlns:a16="http://schemas.microsoft.com/office/drawing/2014/main" id="{81F712EE-AE1E-4677-A955-606A92683B98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tangle 135">
                  <a:extLst>
                    <a:ext uri="{FF2B5EF4-FFF2-40B4-BE49-F238E27FC236}">
                      <a16:creationId xmlns:a16="http://schemas.microsoft.com/office/drawing/2014/main" id="{5A65E86C-36F1-418F-865B-DC1C5AB46BB3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0662729D-D134-415C-BFF3-534CAD6382B4}"/>
                  </a:ext>
                </a:extLst>
              </p:cNvPr>
              <p:cNvGrpSpPr/>
              <p:nvPr/>
            </p:nvGrpSpPr>
            <p:grpSpPr>
              <a:xfrm>
                <a:off x="6901419" y="2502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B985FEAA-7E75-46CD-AEC6-96CE9C57ECFF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8B34F1F0-D71A-4FCB-96F1-18181A5965AC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06068C0A-5EFE-49D0-9451-6BE258F2536C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55065FF-EE18-4E21-911B-397A52CE0742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183CAD11-4019-46B6-8B13-EBEBDE2EA142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3A9F552E-6DC8-42B2-889C-23E7025EAFE9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ACDF1A3C-9731-41E3-B270-D138BC8A6261}"/>
                  </a:ext>
                </a:extLst>
              </p:cNvPr>
              <p:cNvGrpSpPr/>
              <p:nvPr/>
            </p:nvGrpSpPr>
            <p:grpSpPr>
              <a:xfrm>
                <a:off x="7526873" y="2124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119" name="Rectangle 118">
                  <a:extLst>
                    <a:ext uri="{FF2B5EF4-FFF2-40B4-BE49-F238E27FC236}">
                      <a16:creationId xmlns:a16="http://schemas.microsoft.com/office/drawing/2014/main" id="{38227E79-C7D8-4A6D-8727-E9DD5880A43D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C325A4EA-F833-434F-B783-2261ED35F341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Rectangle 120">
                  <a:extLst>
                    <a:ext uri="{FF2B5EF4-FFF2-40B4-BE49-F238E27FC236}">
                      <a16:creationId xmlns:a16="http://schemas.microsoft.com/office/drawing/2014/main" id="{73B1D1B5-B156-468B-9022-6A3C578C2183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tangle 121">
                  <a:extLst>
                    <a:ext uri="{FF2B5EF4-FFF2-40B4-BE49-F238E27FC236}">
                      <a16:creationId xmlns:a16="http://schemas.microsoft.com/office/drawing/2014/main" id="{63DCF7FF-92F0-4124-9F62-9883D4CBEA21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57C5CC70-AA84-4E2D-BC55-7EE5346DB0CA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DA1ADB3D-A68F-43D2-9FB4-2166FF0E8574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AB7519C4-EA72-4B2D-808B-39D1111A51D9}"/>
                  </a:ext>
                </a:extLst>
              </p:cNvPr>
              <p:cNvGrpSpPr/>
              <p:nvPr/>
            </p:nvGrpSpPr>
            <p:grpSpPr>
              <a:xfrm>
                <a:off x="7526873" y="2502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2B62D97-B95F-4C24-A65B-5E505A00F42C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0377A1D-8FC6-4C4D-AB70-CAEB5D6B1FC0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64F587C6-C9A4-4398-A1FD-71ED374AEE09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6" name="Rectangle 115">
                  <a:extLst>
                    <a:ext uri="{FF2B5EF4-FFF2-40B4-BE49-F238E27FC236}">
                      <a16:creationId xmlns:a16="http://schemas.microsoft.com/office/drawing/2014/main" id="{6F1BEB37-8836-4A4A-BF78-0C3E40750D15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Rectangle 116">
                  <a:extLst>
                    <a:ext uri="{FF2B5EF4-FFF2-40B4-BE49-F238E27FC236}">
                      <a16:creationId xmlns:a16="http://schemas.microsoft.com/office/drawing/2014/main" id="{381A6D15-7BD8-4973-8913-8B6781A661F6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Rectangle 117">
                  <a:extLst>
                    <a:ext uri="{FF2B5EF4-FFF2-40B4-BE49-F238E27FC236}">
                      <a16:creationId xmlns:a16="http://schemas.microsoft.com/office/drawing/2014/main" id="{6097D5E2-29FA-4DB4-B412-40C489292B16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B2E43EFC-1720-422F-9977-234B1561C671}"/>
                  </a:ext>
                </a:extLst>
              </p:cNvPr>
              <p:cNvSpPr txBox="1"/>
              <p:nvPr/>
            </p:nvSpPr>
            <p:spPr>
              <a:xfrm>
                <a:off x="6401142" y="2079670"/>
                <a:ext cx="451401" cy="322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BFBFB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•••</a:t>
                </a:r>
              </a:p>
            </p:txBody>
          </p:sp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09F8A77-AFB6-48F2-9BD8-47A296196D8B}"/>
                  </a:ext>
                </a:extLst>
              </p:cNvPr>
              <p:cNvSpPr txBox="1"/>
              <p:nvPr/>
            </p:nvSpPr>
            <p:spPr>
              <a:xfrm>
                <a:off x="6401141" y="2458791"/>
                <a:ext cx="442889" cy="322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BFBFB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•••</a:t>
                </a:r>
              </a:p>
            </p:txBody>
          </p:sp>
        </p:grpSp>
        <p:pic>
          <p:nvPicPr>
            <p:cNvPr id="161" name="Picture 160">
              <a:extLst>
                <a:ext uri="{FF2B5EF4-FFF2-40B4-BE49-F238E27FC236}">
                  <a16:creationId xmlns:a16="http://schemas.microsoft.com/office/drawing/2014/main" id="{0E0C107F-6C54-4D94-86AB-2D513A7C8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1653" y="1268765"/>
              <a:ext cx="307509" cy="453621"/>
            </a:xfrm>
            <a:prstGeom prst="rect">
              <a:avLst/>
            </a:prstGeom>
          </p:spPr>
        </p:pic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F9040B5A-AE40-48FE-A2DF-C5D4574C7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9984" y="1341649"/>
              <a:ext cx="307508" cy="453621"/>
            </a:xfrm>
            <a:prstGeom prst="rect">
              <a:avLst/>
            </a:prstGeom>
          </p:spPr>
        </p:pic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6C1E2C9-25E5-4D5B-8166-8E5BF7F168BE}"/>
                </a:ext>
              </a:extLst>
            </p:cNvPr>
            <p:cNvSpPr/>
            <p:nvPr/>
          </p:nvSpPr>
          <p:spPr>
            <a:xfrm>
              <a:off x="6816418" y="1908112"/>
              <a:ext cx="7344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A1C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λ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A1C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seed</a:t>
              </a: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BB42E332-6BFF-4EE5-8A58-2BB7FF3EE5EF}"/>
                </a:ext>
              </a:extLst>
            </p:cNvPr>
            <p:cNvSpPr txBox="1"/>
            <p:nvPr/>
          </p:nvSpPr>
          <p:spPr>
            <a:xfrm>
              <a:off x="8653619" y="1313193"/>
              <a:ext cx="309052" cy="23779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↕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FB81ACF-D516-476C-9EA6-30122F2A6B8C}"/>
                </a:ext>
              </a:extLst>
            </p:cNvPr>
            <p:cNvSpPr txBox="1"/>
            <p:nvPr/>
          </p:nvSpPr>
          <p:spPr>
            <a:xfrm>
              <a:off x="9933230" y="1333289"/>
              <a:ext cx="309052" cy="23779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↕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F6E61D7-6BA7-A5CD-5D57-EFBD029D3158}"/>
              </a:ext>
            </a:extLst>
          </p:cNvPr>
          <p:cNvGrpSpPr/>
          <p:nvPr/>
        </p:nvGrpSpPr>
        <p:grpSpPr>
          <a:xfrm>
            <a:off x="204029" y="3748340"/>
            <a:ext cx="5190481" cy="1008679"/>
            <a:chOff x="6816418" y="1268765"/>
            <a:chExt cx="5190481" cy="10086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013E6E-D7A7-4383-649D-CFD45D72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4625" y="1340768"/>
              <a:ext cx="307508" cy="45362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983B9A2-7ECC-CE73-C403-1BF78B378E0D}"/>
                </a:ext>
              </a:extLst>
            </p:cNvPr>
            <p:cNvSpPr/>
            <p:nvPr/>
          </p:nvSpPr>
          <p:spPr>
            <a:xfrm>
              <a:off x="11088058" y="1830878"/>
              <a:ext cx="91884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1B528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&amp;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E3061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LH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BDFB04-BA15-9434-83D1-0F73008488C0}"/>
                </a:ext>
              </a:extLst>
            </p:cNvPr>
            <p:cNvSpPr/>
            <p:nvPr/>
          </p:nvSpPr>
          <p:spPr bwMode="auto">
            <a:xfrm>
              <a:off x="9814559" y="1288097"/>
              <a:ext cx="1236210" cy="927155"/>
            </a:xfrm>
            <a:prstGeom prst="rect">
              <a:avLst/>
            </a:prstGeom>
            <a:solidFill>
              <a:srgbClr val="E8F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4DF37AE-EF9F-1865-E6C1-AF52D471D1BA}"/>
                </a:ext>
              </a:extLst>
            </p:cNvPr>
            <p:cNvSpPr/>
            <p:nvPr/>
          </p:nvSpPr>
          <p:spPr bwMode="auto">
            <a:xfrm>
              <a:off x="8578779" y="1288097"/>
              <a:ext cx="1236210" cy="927155"/>
            </a:xfrm>
            <a:prstGeom prst="rect">
              <a:avLst/>
            </a:prstGeom>
            <a:solidFill>
              <a:srgbClr val="4CA6FF">
                <a:lumMod val="20000"/>
                <a:lumOff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DF23BE2-5973-C811-7E05-029E4AE0ECA6}"/>
                </a:ext>
              </a:extLst>
            </p:cNvPr>
            <p:cNvSpPr/>
            <p:nvPr/>
          </p:nvSpPr>
          <p:spPr bwMode="auto">
            <a:xfrm>
              <a:off x="7583737" y="1586610"/>
              <a:ext cx="309052" cy="525388"/>
            </a:xfrm>
            <a:prstGeom prst="rect">
              <a:avLst/>
            </a:prstGeom>
            <a:solidFill>
              <a:srgbClr val="BE128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E6D82F-542F-8329-041E-0A4E59C1A6BE}"/>
                </a:ext>
              </a:extLst>
            </p:cNvPr>
            <p:cNvGrpSpPr/>
            <p:nvPr/>
          </p:nvGrpSpPr>
          <p:grpSpPr>
            <a:xfrm>
              <a:off x="6870473" y="1342181"/>
              <a:ext cx="4891876" cy="618103"/>
              <a:chOff x="2244616" y="4356000"/>
              <a:chExt cx="5698307" cy="720000"/>
            </a:xfrm>
          </p:grpSpPr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831C1691-A7A4-88FA-4EBA-09F7FAC960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244616" y="4954406"/>
                <a:ext cx="5698307" cy="0"/>
              </a:xfrm>
              <a:prstGeom prst="line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31C77F50-5BE6-CD8A-4D8C-9A808D451E7E}"/>
                  </a:ext>
                </a:extLst>
              </p:cNvPr>
              <p:cNvSpPr/>
              <p:nvPr/>
            </p:nvSpPr>
            <p:spPr>
              <a:xfrm>
                <a:off x="3558601" y="4356000"/>
                <a:ext cx="540000" cy="720000"/>
              </a:xfrm>
              <a:prstGeom prst="rect">
                <a:avLst/>
              </a:prstGeom>
              <a:solidFill>
                <a:srgbClr val="FFFF00"/>
              </a:solidFill>
              <a:ln w="12700" cap="flat" cmpd="sng" algn="ctr">
                <a:noFill/>
                <a:prstDash val="solid"/>
                <a:miter lim="800000"/>
              </a:ln>
              <a:effectLst/>
              <a:scene3d>
                <a:camera prst="obliqueTopLef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Isosceles Triangle 198">
                <a:extLst>
                  <a:ext uri="{FF2B5EF4-FFF2-40B4-BE49-F238E27FC236}">
                    <a16:creationId xmlns:a16="http://schemas.microsoft.com/office/drawing/2014/main" id="{DDFE5CC7-A973-A7C9-FFEA-57B448483CE9}"/>
                  </a:ext>
                </a:extLst>
              </p:cNvPr>
              <p:cNvSpPr/>
              <p:nvPr/>
            </p:nvSpPr>
            <p:spPr>
              <a:xfrm>
                <a:off x="3540974" y="4437502"/>
                <a:ext cx="538074" cy="516904"/>
              </a:xfrm>
              <a:custGeom>
                <a:avLst/>
                <a:gdLst>
                  <a:gd name="connsiteX0" fmla="*/ 0 w 538074"/>
                  <a:gd name="connsiteY0" fmla="*/ 516904 h 516904"/>
                  <a:gd name="connsiteX1" fmla="*/ 269037 w 538074"/>
                  <a:gd name="connsiteY1" fmla="*/ 0 h 516904"/>
                  <a:gd name="connsiteX2" fmla="*/ 538074 w 538074"/>
                  <a:gd name="connsiteY2" fmla="*/ 516904 h 516904"/>
                  <a:gd name="connsiteX3" fmla="*/ 0 w 538074"/>
                  <a:gd name="connsiteY3" fmla="*/ 516904 h 516904"/>
                  <a:gd name="connsiteX0" fmla="*/ 0 w 538074"/>
                  <a:gd name="connsiteY0" fmla="*/ 516904 h 608344"/>
                  <a:gd name="connsiteX1" fmla="*/ 269037 w 538074"/>
                  <a:gd name="connsiteY1" fmla="*/ 0 h 608344"/>
                  <a:gd name="connsiteX2" fmla="*/ 538074 w 538074"/>
                  <a:gd name="connsiteY2" fmla="*/ 516904 h 608344"/>
                  <a:gd name="connsiteX3" fmla="*/ 91440 w 538074"/>
                  <a:gd name="connsiteY3" fmla="*/ 608344 h 608344"/>
                  <a:gd name="connsiteX0" fmla="*/ 0 w 538074"/>
                  <a:gd name="connsiteY0" fmla="*/ 516904 h 516904"/>
                  <a:gd name="connsiteX1" fmla="*/ 269037 w 538074"/>
                  <a:gd name="connsiteY1" fmla="*/ 0 h 516904"/>
                  <a:gd name="connsiteX2" fmla="*/ 538074 w 538074"/>
                  <a:gd name="connsiteY2" fmla="*/ 516904 h 516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8074" h="516904">
                    <a:moveTo>
                      <a:pt x="0" y="516904"/>
                    </a:moveTo>
                    <a:lnTo>
                      <a:pt x="269037" y="0"/>
                    </a:lnTo>
                    <a:lnTo>
                      <a:pt x="538074" y="516904"/>
                    </a:lnTo>
                  </a:path>
                </a:pathLst>
              </a:custGeom>
              <a:noFill/>
              <a:ln w="31750">
                <a:gradFill>
                  <a:gsLst>
                    <a:gs pos="0">
                      <a:srgbClr val="002D78">
                        <a:lumMod val="5000"/>
                        <a:lumOff val="95000"/>
                      </a:srgbClr>
                    </a:gs>
                    <a:gs pos="74000">
                      <a:srgbClr val="002D78">
                        <a:lumMod val="45000"/>
                        <a:lumOff val="55000"/>
                      </a:srgbClr>
                    </a:gs>
                    <a:gs pos="83000">
                      <a:srgbClr val="002D78">
                        <a:lumMod val="45000"/>
                        <a:lumOff val="55000"/>
                      </a:srgbClr>
                    </a:gs>
                    <a:gs pos="100000">
                      <a:srgbClr val="002D78">
                        <a:lumMod val="30000"/>
                        <a:lumOff val="70000"/>
                      </a:srgbClr>
                    </a:gs>
                  </a:gsLst>
                  <a:lin ang="16200000" scaled="0"/>
                </a:gradFill>
              </a:ln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sng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BA5178B-F6F9-4AB6-9AB7-7EDE496682DA}"/>
                </a:ext>
              </a:extLst>
            </p:cNvPr>
            <p:cNvSpPr/>
            <p:nvPr/>
          </p:nvSpPr>
          <p:spPr>
            <a:xfrm>
              <a:off x="6856355" y="1751674"/>
              <a:ext cx="618105" cy="194454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ABB4109-BE7E-C9E9-4975-1A5291A8E8E9}"/>
                </a:ext>
              </a:extLst>
            </p:cNvPr>
            <p:cNvGrpSpPr/>
            <p:nvPr/>
          </p:nvGrpSpPr>
          <p:grpSpPr>
            <a:xfrm>
              <a:off x="8663847" y="1558989"/>
              <a:ext cx="2305785" cy="602466"/>
              <a:chOff x="5272979" y="2079670"/>
              <a:chExt cx="2685896" cy="70178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20110525-53D7-25E8-EE0F-769669F8B9F2}"/>
                  </a:ext>
                </a:extLst>
              </p:cNvPr>
              <p:cNvGrpSpPr/>
              <p:nvPr/>
            </p:nvGrpSpPr>
            <p:grpSpPr>
              <a:xfrm>
                <a:off x="5272979" y="2124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D30D2B5B-0BE1-08C8-DFC1-A8436A5B4381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>
                  <a:extLst>
                    <a:ext uri="{FF2B5EF4-FFF2-40B4-BE49-F238E27FC236}">
                      <a16:creationId xmlns:a16="http://schemas.microsoft.com/office/drawing/2014/main" id="{F2F283FD-DEE2-9323-351E-06F05D714EF7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D3BA4752-B531-6F37-D38B-E08977A2E023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7D61F6B-AB8A-672A-D31A-73EBCB0FED06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237A8D3A-0AB7-53C3-AB43-25A8E23BA9F6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90115682-A501-D338-B76E-804EA046BCCD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6DF5E0E-7490-AD80-624E-BEC319CD8FAC}"/>
                  </a:ext>
                </a:extLst>
              </p:cNvPr>
              <p:cNvGrpSpPr/>
              <p:nvPr/>
            </p:nvGrpSpPr>
            <p:grpSpPr>
              <a:xfrm>
                <a:off x="5272979" y="2502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64B9C4AF-EB13-9AA3-A51A-81830DD7A66C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345816C1-6277-4A39-9553-A2DA15DDEE54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F3A767CE-3466-0BDE-B676-983A3000DD50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D853E995-E096-CAE8-1EE3-9B6C31DE0DAA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BC800E0C-9DCC-35C8-E7D9-A8D45A9B7397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1C4A231E-133F-C49B-A29D-678FDC4E7E29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F8C39FF5-2D0B-25CB-DA18-5C1E2698D633}"/>
                  </a:ext>
                </a:extLst>
              </p:cNvPr>
              <p:cNvGrpSpPr/>
              <p:nvPr/>
            </p:nvGrpSpPr>
            <p:grpSpPr>
              <a:xfrm>
                <a:off x="5898433" y="2124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AC5BA68-269C-9FA7-C843-B42B6FFAC25E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8F704F8D-660E-B8D8-D53B-1F7C4B29A1FF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BCF6CD35-4F8F-7DBA-710F-8B9D5654B18D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802FD149-15DD-D9E2-3DE4-D186A157606C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18FCE026-F6C0-7022-1A2A-306179AFF8A6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8FF25790-937F-DB83-F8E0-CFDC0AA94029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C9E3BBDB-665D-8D99-4C54-9905BDE3C31F}"/>
                  </a:ext>
                </a:extLst>
              </p:cNvPr>
              <p:cNvGrpSpPr/>
              <p:nvPr/>
            </p:nvGrpSpPr>
            <p:grpSpPr>
              <a:xfrm>
                <a:off x="5898433" y="2502001"/>
                <a:ext cx="432000" cy="235121"/>
                <a:chOff x="5697080" y="2288346"/>
                <a:chExt cx="418069" cy="235121"/>
              </a:xfrm>
            </p:grpSpPr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765EEB4-9E92-B7C9-ABCA-917917BB8302}"/>
                    </a:ext>
                  </a:extLst>
                </p:cNvPr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0C19835B-7D08-7D78-D155-5DE2B6BBE118}"/>
                    </a:ext>
                  </a:extLst>
                </p:cNvPr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5DA354F1-8C59-46A1-EBD9-EA4C2AC87417}"/>
                    </a:ext>
                  </a:extLst>
                </p:cNvPr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9934D505-84CD-03B9-11F3-F914085C1A3C}"/>
                    </a:ext>
                  </a:extLst>
                </p:cNvPr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168F4DFE-61B4-BA53-396A-3FC725EE1636}"/>
                    </a:ext>
                  </a:extLst>
                </p:cNvPr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43CB83-386A-5F82-56B6-8395DF71C679}"/>
                    </a:ext>
                  </a:extLst>
                </p:cNvPr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7779A78-6C3A-7E70-89CF-77AD458B2B71}"/>
                  </a:ext>
                </a:extLst>
              </p:cNvPr>
              <p:cNvGrpSpPr/>
              <p:nvPr/>
            </p:nvGrpSpPr>
            <p:grpSpPr>
              <a:xfrm>
                <a:off x="6901419" y="2124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FC41396A-0212-015D-330D-88FDC746312B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1D03BDEF-A176-5B01-6B39-EE1BD2EBE619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2C2BC867-7E1D-4B4B-0DCB-91979FF736B1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0284DE4A-5D7F-2F2B-0A45-FAE95CDABD78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3AD5C02-F171-4FA6-54FF-056905BF8603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2842403-1F23-D3D7-AC08-2AE6001EB48D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E32B88E8-295D-AE8D-FDDF-5761152DAE73}"/>
                  </a:ext>
                </a:extLst>
              </p:cNvPr>
              <p:cNvGrpSpPr/>
              <p:nvPr/>
            </p:nvGrpSpPr>
            <p:grpSpPr>
              <a:xfrm>
                <a:off x="6901419" y="2502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A6C6C33B-FE77-5DD1-6F17-685BDE2A6B7A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000CACF0-F2FA-5C60-DE6A-9C7C747F3566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B1CAFDCE-EA4E-FCC5-998F-60698F1E213A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39434F58-D86A-ACFA-A756-26793A2C62BF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16E33C9-6859-235A-1441-D9CE7F6C9E54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2318E34-4E05-7BC7-0761-E94DE5D52DBE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424ADE52-9411-8489-4E25-2F06220CD787}"/>
                  </a:ext>
                </a:extLst>
              </p:cNvPr>
              <p:cNvGrpSpPr/>
              <p:nvPr/>
            </p:nvGrpSpPr>
            <p:grpSpPr>
              <a:xfrm>
                <a:off x="7526873" y="2124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FA6022B4-2520-00FA-2295-DB6CC3D41ED5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4C1D709A-24A3-9E37-BF74-4CD25C7A2B19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D00C2A23-E8C2-994C-3069-8899C51C3E8D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4DDAE45B-28C5-EBB9-A37E-7B250981CFEB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51BEB55-54C4-486E-9254-D925C83C9728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C77226CF-BB06-6EA5-75B7-470356ECE218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45277471-E8E9-4438-A93D-278E7DB508EB}"/>
                  </a:ext>
                </a:extLst>
              </p:cNvPr>
              <p:cNvGrpSpPr/>
              <p:nvPr/>
            </p:nvGrpSpPr>
            <p:grpSpPr>
              <a:xfrm>
                <a:off x="7526873" y="2502001"/>
                <a:ext cx="432002" cy="235121"/>
                <a:chOff x="5526832" y="2288346"/>
                <a:chExt cx="418071" cy="235121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81AB5FF8-0142-BF62-6787-E6B9DDBBB101}"/>
                    </a:ext>
                  </a:extLst>
                </p:cNvPr>
                <p:cNvSpPr/>
                <p:nvPr/>
              </p:nvSpPr>
              <p:spPr>
                <a:xfrm>
                  <a:off x="5526832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414924C1-CCAD-B084-158B-6FB7BF0EAEB9}"/>
                    </a:ext>
                  </a:extLst>
                </p:cNvPr>
                <p:cNvSpPr/>
                <p:nvPr/>
              </p:nvSpPr>
              <p:spPr>
                <a:xfrm>
                  <a:off x="559744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09CECAB9-459F-78F8-928A-A4FE3D044785}"/>
                    </a:ext>
                  </a:extLst>
                </p:cNvPr>
                <p:cNvSpPr/>
                <p:nvPr/>
              </p:nvSpPr>
              <p:spPr>
                <a:xfrm>
                  <a:off x="566931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D5D72FA1-DD4E-F0DA-8F95-EA0B28CB6CA0}"/>
                    </a:ext>
                  </a:extLst>
                </p:cNvPr>
                <p:cNvSpPr/>
                <p:nvPr/>
              </p:nvSpPr>
              <p:spPr>
                <a:xfrm>
                  <a:off x="5739933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F6626685-3DFA-F865-3B03-9114B7BBA341}"/>
                    </a:ext>
                  </a:extLst>
                </p:cNvPr>
                <p:cNvSpPr/>
                <p:nvPr/>
              </p:nvSpPr>
              <p:spPr>
                <a:xfrm>
                  <a:off x="5807109" y="2288346"/>
                  <a:ext cx="67177" cy="235121"/>
                </a:xfrm>
                <a:prstGeom prst="rect">
                  <a:avLst/>
                </a:prstGeom>
                <a:solidFill>
                  <a:srgbClr val="002D7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0733ECC4-66D4-DBB4-D7D3-282BA4005A03}"/>
                    </a:ext>
                  </a:extLst>
                </p:cNvPr>
                <p:cNvSpPr/>
                <p:nvPr/>
              </p:nvSpPr>
              <p:spPr>
                <a:xfrm>
                  <a:off x="5877726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5702B73-1282-DA97-4CCD-A004185A215A}"/>
                  </a:ext>
                </a:extLst>
              </p:cNvPr>
              <p:cNvSpPr txBox="1"/>
              <p:nvPr/>
            </p:nvSpPr>
            <p:spPr>
              <a:xfrm>
                <a:off x="6401142" y="2079670"/>
                <a:ext cx="451401" cy="322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BFBFB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•••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0C103E5-8CAB-72CB-7678-5BD00A4F85BF}"/>
                  </a:ext>
                </a:extLst>
              </p:cNvPr>
              <p:cNvSpPr txBox="1"/>
              <p:nvPr/>
            </p:nvSpPr>
            <p:spPr>
              <a:xfrm>
                <a:off x="6401141" y="2458791"/>
                <a:ext cx="442889" cy="32266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BFBFB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•••</a:t>
                </a: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16BA23C-2624-D8B8-70BB-70E7B431F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1653" y="1268765"/>
              <a:ext cx="307509" cy="4536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0D42218-4058-7A2B-2C39-53843329B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2">
                  <a:lumMod val="75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9984" y="1341649"/>
              <a:ext cx="307508" cy="45362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7D1C3BA-8952-6C65-21C5-97B4A1C2BBAA}"/>
                </a:ext>
              </a:extLst>
            </p:cNvPr>
            <p:cNvSpPr/>
            <p:nvPr/>
          </p:nvSpPr>
          <p:spPr>
            <a:xfrm>
              <a:off x="6816418" y="1908112"/>
              <a:ext cx="7344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l-G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A1C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λ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71A1C9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seed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61514FA-C1F0-4030-0491-821B9A8841F7}"/>
                </a:ext>
              </a:extLst>
            </p:cNvPr>
            <p:cNvSpPr txBox="1"/>
            <p:nvPr/>
          </p:nvSpPr>
          <p:spPr>
            <a:xfrm>
              <a:off x="8653619" y="1313193"/>
              <a:ext cx="309052" cy="23779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↕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3AFF7A4-A2CE-B1C6-71AF-29670EFEF366}"/>
                </a:ext>
              </a:extLst>
            </p:cNvPr>
            <p:cNvSpPr txBox="1"/>
            <p:nvPr/>
          </p:nvSpPr>
          <p:spPr>
            <a:xfrm rot="5400000">
              <a:off x="9933230" y="1333289"/>
              <a:ext cx="309052" cy="237797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81C2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↕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0ADBF1C-CF69-4B2B-ADCE-35F9811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Polarization Transient Gratings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CB0E5-033E-4F93-A54E-88B12714B0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FELs of Europe Workshop - 2025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53CD3-653B-479B-A506-52020275C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12462A-89A5-47C8-ABAF-978CE4D2B3AB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41DFC49-D20D-4F9F-8E22-1AA139F51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4539" y="1248632"/>
            <a:ext cx="4335482" cy="2428042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2E9E4130-472A-42B6-9A23-47A28E65847E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</p:spPr>
        <p:txBody>
          <a:bodyPr lIns="180000" tIns="36000" rIns="180000" bIns="36000" numCol="2" anchor="b">
            <a:noAutofit/>
          </a:bodyPr>
          <a:lstStyle/>
          <a:p>
            <a:pPr marL="0" marR="0" lvl="0" indent="0" algn="l" defTabSz="829544" rtl="0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tabLst/>
              <a:defRPr/>
            </a:pPr>
            <a:r>
              <a:rPr kumimoji="0" lang="it-IT" sz="1200" b="0" i="0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L. Foglia</a:t>
            </a:r>
            <a:r>
              <a:rPr kumimoji="0" lang="it-IT" sz="1200" b="0" i="1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 et al.,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Nature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Commun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. </a:t>
            </a:r>
            <a:r>
              <a:rPr lang="it-IT" sz="1200" b="1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15</a:t>
            </a:r>
            <a:r>
              <a:rPr lang="it-IT" sz="1200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, 10742 (2024)</a:t>
            </a:r>
            <a:endParaRPr kumimoji="0" lang="it-IT" sz="1200" b="1" i="0" u="none" strike="noStrike" kern="0" cap="none" spc="0" normalizeH="0" baseline="0" noProof="0" dirty="0">
              <a:ln>
                <a:noFill/>
              </a:ln>
              <a:solidFill>
                <a:srgbClr val="FB9E00"/>
              </a:solidFill>
              <a:effectLst/>
              <a:uLnTx/>
              <a:uFillTx/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5C4B185-C95C-484A-99E6-8A1DE19C6EBF}"/>
              </a:ext>
            </a:extLst>
          </p:cNvPr>
          <p:cNvSpPr/>
          <p:nvPr/>
        </p:nvSpPr>
        <p:spPr>
          <a:xfrm>
            <a:off x="14417" y="2657881"/>
            <a:ext cx="6332560" cy="618104"/>
          </a:xfrm>
          <a:prstGeom prst="rect">
            <a:avLst/>
          </a:prstGeom>
        </p:spPr>
        <p:txBody>
          <a:bodyPr wrap="square" lIns="180000" tIns="0" rIns="0" bIns="0">
            <a:noAutofit/>
          </a:bodyPr>
          <a:lstStyle/>
          <a:p>
            <a:pPr marL="180000" marR="0" lvl="0" indent="-18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Intensity-grating:</a:t>
            </a:r>
            <a:r>
              <a:rPr kumimoji="0" lang="en-US" sz="18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reflection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signal is dominated by thermoelastic response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!</a:t>
            </a: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60542CE5-9D6F-E862-2A7C-20C50C65F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4539" y="3748340"/>
            <a:ext cx="4335482" cy="2428042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2416493E-2A70-BCDD-8DCA-2650D7BB0B79}"/>
              </a:ext>
            </a:extLst>
          </p:cNvPr>
          <p:cNvSpPr txBox="1"/>
          <p:nvPr/>
        </p:nvSpPr>
        <p:spPr>
          <a:xfrm>
            <a:off x="19736" y="5051592"/>
            <a:ext cx="6195316" cy="646331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0000" marR="0" lvl="0" indent="-1800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Polarization Grating: </a:t>
            </a:r>
            <a:r>
              <a:rPr lang="en-US" dirty="0">
                <a:solidFill>
                  <a:schemeClr val="bg1"/>
                </a:solidFill>
                <a:sym typeface="Wingdings" panose="05000000000000000000" pitchFamily="2" charset="2"/>
              </a:rPr>
              <a:t>Thermoelastic response scales </a:t>
            </a:r>
            <a:r>
              <a:rPr lang="en-US" dirty="0">
                <a:solidFill>
                  <a:schemeClr val="bg1"/>
                </a:solidFill>
              </a:rPr>
              <a:t>&amp;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accent5"/>
                </a:solidFill>
              </a:rPr>
              <a:t>extra response appears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(or is enhanced)!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C2C4BA79-A41B-43C7-B250-44EC6F9A7DE2}"/>
              </a:ext>
            </a:extLst>
          </p:cNvPr>
          <p:cNvSpPr txBox="1"/>
          <p:nvPr/>
        </p:nvSpPr>
        <p:spPr>
          <a:xfrm>
            <a:off x="10824000" y="5991569"/>
            <a:ext cx="1008000" cy="476726"/>
          </a:xfrm>
          <a:prstGeom prst="roundRect">
            <a:avLst/>
          </a:prstGeom>
          <a:solidFill>
            <a:schemeClr val="accent4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36000" tIns="0" rIns="3600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Co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0.78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Gd</a:t>
            </a:r>
            <a:r>
              <a:rPr kumimoji="0" lang="en-US" sz="1400" b="1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0.22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L</a:t>
            </a:r>
            <a:r>
              <a:rPr kumimoji="0" lang="en-US" sz="1400" b="0" i="0" u="none" strike="noStrike" kern="120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TG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= 44 nm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 </a:t>
            </a:r>
            <a:endParaRPr kumimoji="0" lang="en-US" sz="1400" b="1" i="0" u="none" strike="noStrike" kern="120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E79BB348-7E8E-09F9-F58F-E1501AC29D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918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76384FA-6000-A15E-37A7-5F6C0BFC5566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</p:spPr>
        <p:txBody>
          <a:bodyPr lIns="180000" tIns="36000" rIns="180000" bIns="36000" numCol="2" anchor="b">
            <a:noAutofit/>
          </a:bodyPr>
          <a:lstStyle/>
          <a:p>
            <a:pPr defTabSz="829544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it-IT" sz="1200" b="0" i="0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M. </a:t>
            </a:r>
            <a:r>
              <a:rPr kumimoji="0" lang="it-IT" sz="1200" b="0" i="0" u="sng" strike="noStrike" kern="0" cap="none" spc="0" normalizeH="0" baseline="0" noProof="0" dirty="0" err="1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Hennecke</a:t>
            </a:r>
            <a:r>
              <a:rPr kumimoji="0" lang="it-IT" sz="1200" b="0" i="0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sz="1200" i="1" u="sng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et al.,</a:t>
            </a:r>
            <a:r>
              <a:rPr lang="it-IT" sz="1200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sz="1200" kern="0" dirty="0" err="1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Commun</a:t>
            </a:r>
            <a:r>
              <a:rPr lang="it-IT" sz="1200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 </a:t>
            </a:r>
            <a:r>
              <a:rPr lang="it-IT" sz="1200" kern="0" dirty="0" err="1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Phys</a:t>
            </a:r>
            <a:r>
              <a:rPr lang="it-IT" sz="1200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. 7,191 (2024)</a:t>
            </a:r>
            <a:endParaRPr lang="it-IT" sz="1200" kern="0" dirty="0">
              <a:solidFill>
                <a:schemeClr val="accent5"/>
              </a:solidFill>
              <a:ea typeface="MS PGothic" charset="0"/>
              <a:cs typeface="MS PGothic" charset="0"/>
            </a:endParaRPr>
          </a:p>
          <a:p>
            <a:pPr algn="r" defTabSz="829544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kumimoji="0" lang="it-IT" sz="1200" i="0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L</a:t>
            </a:r>
            <a:r>
              <a:rPr kumimoji="0" lang="it-IT" sz="1200" b="0" i="0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. Foglia</a:t>
            </a:r>
            <a:r>
              <a:rPr kumimoji="0" lang="it-IT" sz="1200" b="0" i="1" u="sng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 et al.,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Nature </a:t>
            </a:r>
            <a:r>
              <a:rPr kumimoji="0" lang="it-IT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Commun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rgbClr val="FB9E00"/>
                </a:solidFill>
                <a:effectLst/>
                <a:uLnTx/>
                <a:uFillTx/>
                <a:latin typeface="Calibri"/>
                <a:ea typeface="MS PGothic" charset="0"/>
                <a:cs typeface="MS PGothic" charset="0"/>
              </a:rPr>
              <a:t>. </a:t>
            </a:r>
            <a:r>
              <a:rPr lang="it-IT" sz="1200" b="1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15</a:t>
            </a:r>
            <a:r>
              <a:rPr lang="it-IT" sz="1200" kern="0" dirty="0">
                <a:solidFill>
                  <a:srgbClr val="FB9E00"/>
                </a:solidFill>
                <a:latin typeface="Calibri"/>
                <a:ea typeface="MS PGothic" charset="0"/>
                <a:cs typeface="MS PGothic" charset="0"/>
              </a:rPr>
              <a:t>, 10742</a:t>
            </a:r>
            <a:endParaRPr lang="it-IT" sz="1200" kern="0" dirty="0">
              <a:solidFill>
                <a:schemeClr val="accent5"/>
              </a:solidFill>
              <a:ea typeface="MS PGothic" charset="0"/>
              <a:cs typeface="MS PGothic" charset="0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42430FC-ABAC-4D17-3240-DEDA5E9BC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Excitation mechanism</a:t>
            </a:r>
            <a:endParaRPr lang="en-I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ABB8494-7964-B62B-40A0-E85348D59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337028-DCAE-DF6D-84C0-D14ED0E420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EE3BD-B27D-AFBF-61CB-5F4261DA8D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091" y="1281384"/>
            <a:ext cx="4470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BFD30B-D663-2B71-E1C2-1256EFE809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1" r="2"/>
          <a:stretch/>
        </p:blipFill>
        <p:spPr>
          <a:xfrm>
            <a:off x="5465317" y="1281384"/>
            <a:ext cx="6325180" cy="2311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C5298F-9EB6-0A99-A6FB-B694DA87B469}"/>
                  </a:ext>
                </a:extLst>
              </p:cNvPr>
              <p:cNvSpPr txBox="1"/>
              <p:nvPr/>
            </p:nvSpPr>
            <p:spPr>
              <a:xfrm>
                <a:off x="5465317" y="4124394"/>
                <a:ext cx="6726683" cy="1669752"/>
              </a:xfrm>
              <a:prstGeom prst="rect">
                <a:avLst/>
              </a:prstGeom>
              <a:solidFill>
                <a:schemeClr val="tx1"/>
              </a:solidFill>
              <a:ln w="25400"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lIns="180000" tIns="0" rIns="0" bIns="0" rtlCol="0" anchor="ctr" anchorCtr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Circular dichroism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 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𝛿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±</m:t>
                        </m:r>
                      </m:sub>
                    </m:sSub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=±(∆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𝛿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+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𝑖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𝛽</m:t>
                    </m:r>
                    <m:r>
                      <a:rPr lang="en-US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)</m:t>
                    </m:r>
                    <m:f>
                      <m:fPr>
                        <m:type m:val="skw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∆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𝑀</m:t>
                        </m:r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cos</m:t>
                        </m:r>
                      </m:fName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charset="0"/>
                            <a:sym typeface="Wingdings" panose="05000000000000000000" pitchFamily="2" charset="2"/>
                          </a:rPr>
                          <m:t>𝑄𝑥</m:t>
                        </m:r>
                      </m:e>
                    </m:func>
                  </m:oMath>
                </a14:m>
                <a:endParaRPr lang="en-US" dirty="0">
                  <a:solidFill>
                    <a:schemeClr val="bg1"/>
                  </a:solidFill>
                  <a:ea typeface="MS PGothic"/>
                  <a:cs typeface="Arial" charset="0"/>
                  <a:sym typeface="Wingdings" panose="05000000000000000000" pitchFamily="2" charset="2"/>
                </a:endParaRPr>
              </a:p>
              <a:p>
                <a:pPr algn="l"/>
                <a:r>
                  <a:rPr lang="en-US" dirty="0">
                    <a:solidFill>
                      <a:schemeClr val="bg1"/>
                    </a:solidFill>
                  </a:rPr>
                  <a:t>controls the response to the excitation </a:t>
                </a:r>
              </a:p>
              <a:p>
                <a:pPr marL="285750" indent="-285750">
                  <a:buFont typeface="Times Bold"/>
                  <a:buChar char="➔"/>
                </a:pP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Expect</a:t>
                </a:r>
                <a:r>
                  <a:rPr lang="en-US" b="1" dirty="0">
                    <a:solidFill>
                      <a:schemeClr val="accent5"/>
                    </a:solidFill>
                    <a:sym typeface="Wingdings" panose="05000000000000000000" pitchFamily="2" charset="2"/>
                  </a:rPr>
                  <a:t> thermal responses </a:t>
                </a:r>
                <a:r>
                  <a:rPr lang="en-US" dirty="0">
                    <a:solidFill>
                      <a:schemeClr val="bg1"/>
                    </a:solidFill>
                    <a:sym typeface="Wingdings" panose="05000000000000000000" pitchFamily="2" charset="2"/>
                  </a:rPr>
                  <a:t>to</a:t>
                </a:r>
                <a:r>
                  <a:rPr lang="en-US" b="1" dirty="0">
                    <a:solidFill>
                      <a:schemeClr val="accent5"/>
                    </a:solidFill>
                    <a:sym typeface="Wingdings" panose="05000000000000000000" pitchFamily="2" charset="2"/>
                  </a:rPr>
                  <a:t> scale equally with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∆</m:t>
                    </m:r>
                    <m:r>
                      <a:rPr lang="en-US" b="1" i="1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charset="0"/>
                        <a:sym typeface="Wingdings" panose="05000000000000000000" pitchFamily="2" charset="2"/>
                      </a:rPr>
                      <m:t>𝜷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  <a:p>
                <a:pPr marL="285750" indent="-285750">
                  <a:buClr>
                    <a:schemeClr val="bg1"/>
                  </a:buClr>
                  <a:buFont typeface="Times Bold"/>
                  <a:buChar char="➔"/>
                </a:pPr>
                <a:r>
                  <a:rPr lang="en-GB" b="1" dirty="0">
                    <a:solidFill>
                      <a:schemeClr val="accent5"/>
                    </a:solidFill>
                    <a:latin typeface="Harding"/>
                  </a:rPr>
                  <a:t>E</a:t>
                </a:r>
                <a:r>
                  <a:rPr lang="en-GB" b="1" i="0" u="none" strike="noStrike" dirty="0">
                    <a:solidFill>
                      <a:schemeClr val="accent5"/>
                    </a:solidFill>
                    <a:effectLst/>
                    <a:latin typeface="Harding"/>
                  </a:rPr>
                  <a:t>mergent dynamics </a:t>
                </a:r>
                <a:r>
                  <a:rPr lang="en-GB" b="0" i="0" u="none" strike="noStrike" dirty="0">
                    <a:solidFill>
                      <a:srgbClr val="222222"/>
                    </a:solidFill>
                    <a:effectLst/>
                    <a:latin typeface="Harding"/>
                  </a:rPr>
                  <a:t>in polarization TG must originate from</a:t>
                </a:r>
                <a:br>
                  <a:rPr lang="en-GB" b="0" i="0" u="none" strike="noStrike" dirty="0">
                    <a:solidFill>
                      <a:srgbClr val="222222"/>
                    </a:solidFill>
                    <a:effectLst/>
                    <a:latin typeface="Harding"/>
                  </a:rPr>
                </a:br>
                <a:r>
                  <a:rPr lang="en-GB" b="1" i="0" u="none" strike="noStrike" dirty="0">
                    <a:solidFill>
                      <a:schemeClr val="accent5"/>
                    </a:solidFill>
                    <a:effectLst/>
                    <a:latin typeface="Harding"/>
                  </a:rPr>
                  <a:t>non-thermal modulation of </a:t>
                </a:r>
                <a14:m>
                  <m:oMath xmlns:m="http://schemas.openxmlformats.org/officeDocument/2006/math"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</a:rPr>
                      <m:t>𝒏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𝜹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𝒊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b="1" i="1" u="none" strike="noStrike" dirty="0" smtClean="0">
                        <a:solidFill>
                          <a:schemeClr val="accent5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b="0" i="0" u="none" strike="noStrike" dirty="0">
                    <a:solidFill>
                      <a:srgbClr val="222222"/>
                    </a:solidFill>
                    <a:effectLst/>
                    <a:latin typeface="Harding"/>
                  </a:rPr>
                  <a:t> directly driven by the interaction of matter with periodic modulation of polarization. 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1C5298F-9EB6-0A99-A6FB-B694DA87B4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5317" y="4124394"/>
                <a:ext cx="6726683" cy="1669752"/>
              </a:xfrm>
              <a:prstGeom prst="rect">
                <a:avLst/>
              </a:prstGeom>
              <a:blipFill>
                <a:blip r:embed="rId4"/>
                <a:stretch>
                  <a:fillRect t="-28205" b="-8059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D6CD54B-339C-A1B9-3B62-ABF316CCF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91" y="3760564"/>
            <a:ext cx="4335482" cy="2428042"/>
          </a:xfrm>
          <a:prstGeom prst="rect">
            <a:avLst/>
          </a:prstGeom>
        </p:spPr>
      </p:pic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A31FF277-AFC7-40A4-0FD1-D6053B68A6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35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13990-A05C-426B-B43E-630FC8B3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Selective excitation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B7DA4-8B64-41F0-B119-4EAB23AA0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8B3EE0-7BFB-4438-AABD-A4E2BBF8FE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1B682E-FBEF-4BB8-8BA6-CC770BC61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75" y="1278487"/>
            <a:ext cx="5583948" cy="33284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475196-30DE-45A8-81AB-8ED8068FB132}"/>
              </a:ext>
            </a:extLst>
          </p:cNvPr>
          <p:cNvSpPr/>
          <p:nvPr/>
        </p:nvSpPr>
        <p:spPr>
          <a:xfrm>
            <a:off x="192088" y="4806662"/>
            <a:ext cx="5508625" cy="923330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 dirty="0" err="1">
                <a:solidFill>
                  <a:schemeClr val="accent5"/>
                </a:solidFill>
                <a:latin typeface="Harding"/>
              </a:rPr>
              <a:t>Pseudospectral</a:t>
            </a:r>
            <a:r>
              <a:rPr lang="en-GB" b="1" dirty="0">
                <a:solidFill>
                  <a:schemeClr val="accent5"/>
                </a:solidFill>
                <a:latin typeface="Harding"/>
              </a:rPr>
              <a:t> numerical simulations with a deterministic initial demagnetization reproduce the observed dynamics. 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7" name="Text Placeholder 24">
            <a:extLst>
              <a:ext uri="{FF2B5EF4-FFF2-40B4-BE49-F238E27FC236}">
                <a16:creationId xmlns:a16="http://schemas.microsoft.com/office/drawing/2014/main" id="{CD266B85-32C6-D80D-C3B7-7791A8BDD6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Polarization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10" name="Picture 9" descr="A graph of a graph of a graph&#10;&#10;AI-generated content may be incorrect.">
            <a:extLst>
              <a:ext uri="{FF2B5EF4-FFF2-40B4-BE49-F238E27FC236}">
                <a16:creationId xmlns:a16="http://schemas.microsoft.com/office/drawing/2014/main" id="{EE42EBA5-8264-C5C4-7BAF-BB1613EC77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613" y="1748450"/>
            <a:ext cx="6096000" cy="1803400"/>
          </a:xfrm>
          <a:prstGeom prst="rect">
            <a:avLst/>
          </a:prstGeom>
        </p:spPr>
      </p:pic>
      <p:pic>
        <p:nvPicPr>
          <p:cNvPr id="12" name="Picture 11" descr="A diagram of a graph&#10;&#10;AI-generated content may be incorrect.">
            <a:extLst>
              <a:ext uri="{FF2B5EF4-FFF2-40B4-BE49-F238E27FC236}">
                <a16:creationId xmlns:a16="http://schemas.microsoft.com/office/drawing/2014/main" id="{65A03F81-83A1-26B8-2D92-910063676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613" y="4348094"/>
            <a:ext cx="6096000" cy="1803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A83F4C-FB1D-BC1E-E4B0-980BB3837D5A}"/>
              </a:ext>
            </a:extLst>
          </p:cNvPr>
          <p:cNvSpPr txBox="1"/>
          <p:nvPr/>
        </p:nvSpPr>
        <p:spPr>
          <a:xfrm>
            <a:off x="7929954" y="3765306"/>
            <a:ext cx="245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T" b="1" dirty="0">
                <a:solidFill>
                  <a:schemeClr val="bg2"/>
                </a:solidFill>
              </a:rPr>
              <a:t>Deterministic excitation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7C9776-BFEC-BAB1-4E75-517C7746AEDF}"/>
              </a:ext>
            </a:extLst>
          </p:cNvPr>
          <p:cNvSpPr txBox="1"/>
          <p:nvPr/>
        </p:nvSpPr>
        <p:spPr>
          <a:xfrm>
            <a:off x="7602336" y="1165662"/>
            <a:ext cx="310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IT" b="1" dirty="0">
                <a:solidFill>
                  <a:schemeClr val="bg2"/>
                </a:solidFill>
              </a:rPr>
              <a:t>Thermal (stochastic) excitation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38E7B9-42F6-444A-D638-D73A1288F89E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  <a:ln>
            <a:noFill/>
          </a:ln>
        </p:spPr>
        <p:txBody>
          <a:bodyPr lIns="180000" tIns="36000" rIns="180000" bIns="36000" numCol="2" anchor="b">
            <a:noAutofit/>
          </a:bodyPr>
          <a:lstStyle/>
          <a:p>
            <a:pPr>
              <a:defRPr/>
            </a:pP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K. </a:t>
            </a:r>
            <a:r>
              <a:rPr lang="en-US" sz="1200" u="sng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Rockwell,</a:t>
            </a:r>
            <a:r>
              <a:rPr lang="en-US" sz="1200" i="1" u="sng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et</a:t>
            </a:r>
            <a:r>
              <a:rPr lang="en-US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al.,</a:t>
            </a: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 Phys. Rev. B </a:t>
            </a:r>
            <a:r>
              <a:rPr lang="en-US" sz="1200" b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109</a:t>
            </a: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180404 (2024).</a:t>
            </a:r>
            <a:endParaRPr lang="it-IT" sz="1200" kern="0" dirty="0">
              <a:solidFill>
                <a:schemeClr val="accent5"/>
              </a:solidFill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33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B4E13-20A9-42CF-8DDB-8F5AB6F5AB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EADA1-AA97-4314-B3F2-79E00895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A04B9F5-0A17-4417-ABB1-3DC9FE33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 and outlook of EUV-TG applications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94ECA5-3124-4E74-B23F-860837F8FE7A}"/>
              </a:ext>
            </a:extLst>
          </p:cNvPr>
          <p:cNvSpPr txBox="1"/>
          <p:nvPr/>
        </p:nvSpPr>
        <p:spPr>
          <a:xfrm>
            <a:off x="0" y="1363798"/>
            <a:ext cx="8204736" cy="4678204"/>
          </a:xfrm>
          <a:prstGeom prst="rect">
            <a:avLst/>
          </a:prstGeom>
          <a:noFill/>
        </p:spPr>
        <p:txBody>
          <a:bodyPr wrap="square" lIns="180000" tIns="0" rIns="180000" bIns="0" rtlCol="0">
            <a:spAutoFit/>
          </a:bodyPr>
          <a:lstStyle/>
          <a:p>
            <a:pPr defTabSz="447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Applications (so far) of EUV TG at TIMER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Bulk, surface and confined phonons</a:t>
            </a:r>
          </a:p>
          <a:p>
            <a:pPr marL="180000" indent="-1800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Nanoscale thermal transport</a:t>
            </a:r>
            <a:endParaRPr lang="en-US" b="1" dirty="0">
              <a:solidFill>
                <a:schemeClr val="bg1"/>
              </a:solidFill>
              <a:latin typeface="+mj-lt"/>
              <a:ea typeface="MS PGothic" panose="020B0600070205080204" pitchFamily="34" charset="-128"/>
            </a:endParaRP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Nanoscale magnetic dynamics</a:t>
            </a:r>
          </a:p>
          <a:p>
            <a:pPr marL="180000" indent="-1800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All-optical magnetic switching</a:t>
            </a:r>
          </a:p>
          <a:p>
            <a:pPr marL="180000" indent="-180000" defTabSz="447675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Short-wavelength magnons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1"/>
                </a:solidFill>
                <a:ea typeface="MS PGothic" panose="020B0600070205080204" pitchFamily="34" charset="-128"/>
              </a:rPr>
              <a:t>Nanoscale polarization gratings (NPG)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  <a:ea typeface="MS PGothic" panose="020B0600070205080204" pitchFamily="34" charset="-128"/>
              </a:rPr>
              <a:t>Ultrafast electronic response (limited by time resolution &amp; resonances)</a:t>
            </a:r>
          </a:p>
          <a:p>
            <a:pPr marL="180000" indent="-180000" defTabSz="447675" eaLnBrk="0" fontAlgn="base" hangingPunct="0"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it-IT" b="1" dirty="0" err="1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Photoinduced</a:t>
            </a:r>
            <a:r>
              <a:rPr lang="it-IT" b="1" dirty="0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it-IT" b="1" dirty="0" err="1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phase</a:t>
            </a:r>
            <a:r>
              <a:rPr lang="it-IT" b="1" dirty="0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 </a:t>
            </a:r>
            <a:r>
              <a:rPr lang="it-IT" b="1" dirty="0" err="1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transitions</a:t>
            </a:r>
            <a:endParaRPr lang="it-IT" b="1" dirty="0">
              <a:solidFill>
                <a:schemeClr val="accent5"/>
              </a:solidFill>
              <a:latin typeface="+mj-lt"/>
              <a:ea typeface="MS PGothic" panose="020B0600070205080204" pitchFamily="34" charset="-128"/>
            </a:endParaRPr>
          </a:p>
          <a:p>
            <a:pPr marL="180000" indent="-180000" defTabSz="447675" eaLnBrk="0" fontAlgn="base" hangingPunct="0"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Superconducting coherence length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+mj-lt"/>
                <a:ea typeface="MS PGothic" panose="020B0600070205080204" pitchFamily="34" charset="-128"/>
              </a:rPr>
              <a:t>Resonant self diffraction spectroscopy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  <a:ea typeface="MS PGothic" panose="020B0600070205080204" pitchFamily="34" charset="-128"/>
              </a:rPr>
              <a:t>Pulse metrology</a:t>
            </a:r>
          </a:p>
          <a:p>
            <a:pPr marL="180000" indent="-180000" defTabSz="447675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  <a:latin typeface="+mj-lt"/>
                <a:ea typeface="MS PGothic" panose="020B0600070205080204" pitchFamily="34" charset="-128"/>
              </a:rPr>
              <a:t>Structured illumination microscopy (SIM)</a:t>
            </a:r>
            <a:endParaRPr lang="en-US" dirty="0">
              <a:solidFill>
                <a:schemeClr val="bg1"/>
              </a:solidFill>
              <a:latin typeface="+mj-lt"/>
              <a:ea typeface="MS PGothic" panose="020B0600070205080204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6EB24E-B142-C962-745C-5F7DA9A4F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0588" y="1284511"/>
            <a:ext cx="5698735" cy="210827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022B20F-477D-5CD1-A1B4-54FCFD5030DF}"/>
              </a:ext>
            </a:extLst>
          </p:cNvPr>
          <p:cNvGrpSpPr/>
          <p:nvPr/>
        </p:nvGrpSpPr>
        <p:grpSpPr>
          <a:xfrm>
            <a:off x="6604236" y="4269269"/>
            <a:ext cx="5189589" cy="2125519"/>
            <a:chOff x="417353" y="3411395"/>
            <a:chExt cx="9373908" cy="35050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D74D151-FEA9-DD13-9B9D-981F1E2E21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9946"/>
            <a:stretch/>
          </p:blipFill>
          <p:spPr>
            <a:xfrm>
              <a:off x="417353" y="3411395"/>
              <a:ext cx="9373908" cy="14499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AA366C8-928A-8F99-4A5A-62A4C011EB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-1" b="40316"/>
            <a:stretch/>
          </p:blipFill>
          <p:spPr>
            <a:xfrm>
              <a:off x="417353" y="4755832"/>
              <a:ext cx="9373908" cy="216060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824DCB7-B4E8-10D6-DEB0-D31D8EDC05D4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  <a:ln>
            <a:noFill/>
          </a:ln>
        </p:spPr>
        <p:txBody>
          <a:bodyPr lIns="180000" tIns="36000" rIns="180000" bIns="36000" numCol="2" anchor="b">
            <a:noAutofit/>
          </a:bodyPr>
          <a:lstStyle/>
          <a:p>
            <a:pPr>
              <a:defRPr/>
            </a:pP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I. </a:t>
            </a:r>
            <a:r>
              <a:rPr lang="en-US" sz="1200" u="sng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Vaskivskyi</a:t>
            </a: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en-US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en-US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Nature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Photonics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it-IT" sz="1200" b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18,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458 (2024)</a:t>
            </a:r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5CAAD68B-A6AD-FFCB-1FE1-910DEBD511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Polarization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53281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D4A1BF-1C29-4526-A4A3-B1DB49513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12D64-0471-46C2-B5F5-0E985160E3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D1DD17D-81F7-4872-9A2A-2ADCFD1A2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Research challenges</a:t>
            </a:r>
            <a:endParaRPr lang="en-US" dirty="0"/>
          </a:p>
        </p:txBody>
      </p:sp>
      <p:pic>
        <p:nvPicPr>
          <p:cNvPr id="233" name="Picture 232">
            <a:extLst>
              <a:ext uri="{FF2B5EF4-FFF2-40B4-BE49-F238E27FC236}">
                <a16:creationId xmlns:a16="http://schemas.microsoft.com/office/drawing/2014/main" id="{73620FCC-D123-4721-A40C-30C70E328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034" y="1640349"/>
            <a:ext cx="4951448" cy="3903728"/>
          </a:xfrm>
          <a:prstGeom prst="rect">
            <a:avLst/>
          </a:prstGeom>
        </p:spPr>
      </p:pic>
      <p:sp>
        <p:nvSpPr>
          <p:cNvPr id="234" name="Rectangle 233">
            <a:extLst>
              <a:ext uri="{FF2B5EF4-FFF2-40B4-BE49-F238E27FC236}">
                <a16:creationId xmlns:a16="http://schemas.microsoft.com/office/drawing/2014/main" id="{7BF7C179-6992-405A-AE2B-200DE26DB477}"/>
              </a:ext>
            </a:extLst>
          </p:cNvPr>
          <p:cNvSpPr/>
          <p:nvPr/>
        </p:nvSpPr>
        <p:spPr>
          <a:xfrm>
            <a:off x="0" y="1412875"/>
            <a:ext cx="7457538" cy="1384995"/>
          </a:xfrm>
          <a:prstGeom prst="rect">
            <a:avLst/>
          </a:prstGeom>
        </p:spPr>
        <p:txBody>
          <a:bodyPr wrap="square" lIns="180000" t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Interplay of charge, spin and lattice subsystems: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Properties ad functionality of solids, molecules and hybrid compounds 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Transport phenomena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Collective excitations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Exotic nonequilibrium states &amp; phase transitions</a:t>
            </a: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58C0E7B-1180-40F2-AE53-D3BC93C5C610}"/>
              </a:ext>
            </a:extLst>
          </p:cNvPr>
          <p:cNvSpPr/>
          <p:nvPr/>
        </p:nvSpPr>
        <p:spPr>
          <a:xfrm>
            <a:off x="0" y="4436081"/>
            <a:ext cx="6588000" cy="1107996"/>
          </a:xfrm>
          <a:prstGeom prst="rect">
            <a:avLst/>
          </a:prstGeom>
        </p:spPr>
        <p:txBody>
          <a:bodyPr wrap="square" lIns="180000" tIns="0" rIns="18000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Extension to the XUV and X-ray regime: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chemical specificity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access to larger exchanged momentum and smaller length-scales.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04405-70AA-47EA-9E26-B549B31EDD2D}"/>
              </a:ext>
            </a:extLst>
          </p:cNvPr>
          <p:cNvSpPr txBox="1"/>
          <p:nvPr/>
        </p:nvSpPr>
        <p:spPr>
          <a:xfrm>
            <a:off x="0" y="3339976"/>
            <a:ext cx="6849035" cy="553998"/>
          </a:xfrm>
          <a:prstGeom prst="rect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0" rIns="0" bIns="0" rtlCol="0" anchor="ctr" anchorCtr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Selectively investigate the time evolution of the different degrees of freedom via pump-probe techniques. 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52B83118-557C-E4B8-947C-D6FA59AAD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Introduction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 Transient Grating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●○○○○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3654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C4486D-E50F-4EDD-9497-9CBE62EBBD64}"/>
              </a:ext>
            </a:extLst>
          </p:cNvPr>
          <p:cNvSpPr/>
          <p:nvPr/>
        </p:nvSpPr>
        <p:spPr>
          <a:xfrm>
            <a:off x="192088" y="1268413"/>
            <a:ext cx="11807825" cy="1677530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A64D62-3298-40B5-A1DD-8DF6C2B1D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Hard X-ray TG</a:t>
            </a:r>
            <a:endParaRPr lang="it-IT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95CF7D-D7A6-432E-954B-6820292D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04C8EB-F623-408F-BD65-C6B2CF984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F61AD986-39E6-4E2B-BBC4-A112BCA222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013" b="42430"/>
          <a:stretch/>
        </p:blipFill>
        <p:spPr>
          <a:xfrm>
            <a:off x="6927732" y="3213100"/>
            <a:ext cx="4861489" cy="2866325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D2708207-0E9B-44E8-BD52-21C0A7D8B964}"/>
              </a:ext>
            </a:extLst>
          </p:cNvPr>
          <p:cNvGrpSpPr/>
          <p:nvPr/>
        </p:nvGrpSpPr>
        <p:grpSpPr>
          <a:xfrm>
            <a:off x="269243" y="1446087"/>
            <a:ext cx="8305265" cy="1421407"/>
            <a:chOff x="1042714" y="1322852"/>
            <a:chExt cx="8305265" cy="14214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613C723-CAC1-48C8-8EC1-C995F837365E}"/>
                </a:ext>
              </a:extLst>
            </p:cNvPr>
            <p:cNvSpPr txBox="1"/>
            <p:nvPr/>
          </p:nvSpPr>
          <p:spPr>
            <a:xfrm>
              <a:off x="4920666" y="2405705"/>
              <a:ext cx="15600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G2 (500nm)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44B0170A-B9D3-4D74-8D58-31914A470764}"/>
                </a:ext>
              </a:extLst>
            </p:cNvPr>
            <p:cNvGrpSpPr/>
            <p:nvPr/>
          </p:nvGrpSpPr>
          <p:grpSpPr>
            <a:xfrm>
              <a:off x="1042714" y="1322852"/>
              <a:ext cx="8305265" cy="1359043"/>
              <a:chOff x="1042714" y="1322852"/>
              <a:chExt cx="8305265" cy="135904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D0299C1-1F77-4C75-B3AA-8389F1C4D51F}"/>
                  </a:ext>
                </a:extLst>
              </p:cNvPr>
              <p:cNvSpPr txBox="1"/>
              <p:nvPr/>
            </p:nvSpPr>
            <p:spPr>
              <a:xfrm>
                <a:off x="1042714" y="2343341"/>
                <a:ext cx="100224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G1 (1</a:t>
                </a:r>
                <a:r>
                  <a:rPr kumimoji="0" lang="el-GR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μ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</a:rPr>
                  <a:t>m)</a:t>
                </a: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975DC876-A0A9-4B0B-BB2E-0F131164AE19}"/>
                  </a:ext>
                </a:extLst>
              </p:cNvPr>
              <p:cNvGrpSpPr/>
              <p:nvPr/>
            </p:nvGrpSpPr>
            <p:grpSpPr>
              <a:xfrm>
                <a:off x="1144946" y="1322852"/>
                <a:ext cx="8203033" cy="1274048"/>
                <a:chOff x="1111758" y="1643339"/>
                <a:chExt cx="8203033" cy="1274048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14038E6A-56BC-405A-AC75-2615F7AE2A0A}"/>
                    </a:ext>
                  </a:extLst>
                </p:cNvPr>
                <p:cNvSpPr/>
                <p:nvPr/>
              </p:nvSpPr>
              <p:spPr>
                <a:xfrm>
                  <a:off x="8572391" y="2175337"/>
                  <a:ext cx="271911" cy="27191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E98300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E98300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E98300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ln w="6350" cap="flat" cmpd="sng" algn="ctr">
                  <a:solidFill>
                    <a:srgbClr val="E983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8C1515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2CC3B302-4E1A-4762-9982-2F5DFA70F50D}"/>
                    </a:ext>
                  </a:extLst>
                </p:cNvPr>
                <p:cNvSpPr/>
                <p:nvPr/>
              </p:nvSpPr>
              <p:spPr>
                <a:xfrm rot="16200000">
                  <a:off x="6773499" y="2107878"/>
                  <a:ext cx="51743" cy="427863"/>
                </a:xfrm>
                <a:prstGeom prst="rect">
                  <a:avLst/>
                </a:prstGeom>
                <a:solidFill>
                  <a:srgbClr val="FEC51D"/>
                </a:solidFill>
                <a:ln w="12700" cap="flat" cmpd="sng" algn="ctr">
                  <a:solidFill>
                    <a:srgbClr val="FEC51D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785EFFF8-D788-4771-BBE5-B79A50F7A0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897323" y="2117387"/>
                  <a:ext cx="2975413" cy="482499"/>
                </a:xfrm>
                <a:prstGeom prst="rect">
                  <a:avLst/>
                </a:prstGeom>
                <a:ln w="3175" cap="sq">
                  <a:solidFill>
                    <a:srgbClr val="C8C6BD"/>
                  </a:solidFill>
                  <a:prstDash val="solid"/>
                  <a:miter lim="800000"/>
                </a:ln>
                <a:effectLst>
                  <a:outerShdw blurRad="254000" algn="bl" rotWithShape="0">
                    <a:srgbClr val="000000">
                      <a:alpha val="43000"/>
                    </a:srgbClr>
                  </a:outerShdw>
                </a:effectLst>
              </p:spPr>
            </p:pic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0BA4233-0DA0-4670-9BF4-3ACEA51B64BD}"/>
                    </a:ext>
                  </a:extLst>
                </p:cNvPr>
                <p:cNvSpPr/>
                <p:nvPr/>
              </p:nvSpPr>
              <p:spPr>
                <a:xfrm>
                  <a:off x="1319594" y="2125642"/>
                  <a:ext cx="51743" cy="427863"/>
                </a:xfrm>
                <a:prstGeom prst="rect">
                  <a:avLst/>
                </a:prstGeom>
                <a:solidFill>
                  <a:srgbClr val="4198B5"/>
                </a:solidFill>
                <a:ln w="12700" cap="flat" cmpd="sng" algn="ctr">
                  <a:solidFill>
                    <a:srgbClr val="4198B5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7E8A74D7-994E-4996-A6D1-FC78ED69B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11758" y="2321811"/>
                  <a:ext cx="883276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5" name="Straight Connector 14">
                  <a:extLst>
                    <a:ext uri="{FF2B5EF4-FFF2-40B4-BE49-F238E27FC236}">
                      <a16:creationId xmlns:a16="http://schemas.microsoft.com/office/drawing/2014/main" id="{CB63581C-7ABC-4B14-A328-5AA315E57A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5034" y="2321811"/>
                  <a:ext cx="118581" cy="11930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9646EF41-E0C0-4F80-A0B9-249B1A5A0D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13616" y="2441120"/>
                  <a:ext cx="2499189" cy="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C756EF81-970F-450A-9013-3D0D00CDB5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600228" y="2285277"/>
                  <a:ext cx="172242" cy="15584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F7C76156-0A48-41D3-8F6E-D47DFA8CC6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72470" y="2285825"/>
                  <a:ext cx="626251" cy="2038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62F11FA0-B411-4CCB-8F94-5DBCC67FAC0A}"/>
                    </a:ext>
                  </a:extLst>
                </p:cNvPr>
                <p:cNvSpPr/>
                <p:nvPr/>
              </p:nvSpPr>
              <p:spPr>
                <a:xfrm>
                  <a:off x="5399591" y="2269402"/>
                  <a:ext cx="51743" cy="427863"/>
                </a:xfrm>
                <a:prstGeom prst="rect">
                  <a:avLst/>
                </a:prstGeom>
                <a:solidFill>
                  <a:srgbClr val="4198B5"/>
                </a:solidFill>
                <a:ln w="12700" cap="flat" cmpd="sng" algn="ctr">
                  <a:solidFill>
                    <a:srgbClr val="4198B5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D81AA9BB-200C-453C-923E-4FD5D7BD07BD}"/>
                    </a:ext>
                  </a:extLst>
                </p:cNvPr>
                <p:cNvSpPr/>
                <p:nvPr/>
              </p:nvSpPr>
              <p:spPr>
                <a:xfrm rot="16200000">
                  <a:off x="7906128" y="1885838"/>
                  <a:ext cx="51743" cy="427863"/>
                </a:xfrm>
                <a:prstGeom prst="rect">
                  <a:avLst/>
                </a:prstGeom>
                <a:solidFill>
                  <a:srgbClr val="4198B5"/>
                </a:solidFill>
                <a:ln w="12700" cap="flat" cmpd="sng" algn="ctr">
                  <a:solidFill>
                    <a:srgbClr val="4198B5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E1F994C5-1D0B-4D96-A95C-980E8873EB1E}"/>
                    </a:ext>
                  </a:extLst>
                </p:cNvPr>
                <p:cNvSpPr/>
                <p:nvPr/>
              </p:nvSpPr>
              <p:spPr>
                <a:xfrm rot="16200000">
                  <a:off x="7906128" y="2311292"/>
                  <a:ext cx="51743" cy="427863"/>
                </a:xfrm>
                <a:prstGeom prst="rect">
                  <a:avLst/>
                </a:prstGeom>
                <a:solidFill>
                  <a:srgbClr val="4198B5"/>
                </a:solidFill>
                <a:ln w="12700" cap="flat" cmpd="sng" algn="ctr">
                  <a:solidFill>
                    <a:srgbClr val="4198B5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4BB4158-AE7C-43D4-918B-DFE4E17AAB64}"/>
                    </a:ext>
                  </a:extLst>
                </p:cNvPr>
                <p:cNvSpPr txBox="1"/>
                <p:nvPr/>
              </p:nvSpPr>
              <p:spPr>
                <a:xfrm>
                  <a:off x="7418302" y="1739169"/>
                  <a:ext cx="121546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198B5"/>
                      </a:solidFill>
                      <a:effectLst/>
                      <a:uLnTx/>
                      <a:uFillTx/>
                    </a:rPr>
                    <a:t>M2a (0.4°)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7331C3D-44EC-4122-9301-0B28BD834D5E}"/>
                    </a:ext>
                  </a:extLst>
                </p:cNvPr>
                <p:cNvSpPr txBox="1"/>
                <p:nvPr/>
              </p:nvSpPr>
              <p:spPr>
                <a:xfrm>
                  <a:off x="7668015" y="2578833"/>
                  <a:ext cx="5979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4198B5"/>
                      </a:solidFill>
                      <a:effectLst/>
                      <a:uLnTx/>
                      <a:uFillTx/>
                    </a:rPr>
                    <a:t>M2b</a:t>
                  </a:r>
                </a:p>
              </p:txBody>
            </p: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A26A164D-83D9-4EED-850E-8904C6D51101}"/>
                    </a:ext>
                  </a:extLst>
                </p:cNvPr>
                <p:cNvCxnSpPr>
                  <a:cxnSpLocks/>
                  <a:stCxn id="21" idx="1"/>
                </p:cNvCxnSpPr>
                <p:nvPr/>
              </p:nvCxnSpPr>
              <p:spPr>
                <a:xfrm flipH="1">
                  <a:off x="5386883" y="2125642"/>
                  <a:ext cx="2545117" cy="18797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3CAC5E47-BD1C-476E-8A6E-F394854DA36E}"/>
                    </a:ext>
                  </a:extLst>
                </p:cNvPr>
                <p:cNvCxnSpPr>
                  <a:cxnSpLocks/>
                  <a:endCxn id="22" idx="3"/>
                </p:cNvCxnSpPr>
                <p:nvPr/>
              </p:nvCxnSpPr>
              <p:spPr>
                <a:xfrm>
                  <a:off x="5398722" y="2311293"/>
                  <a:ext cx="2533279" cy="18805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12FCC702-2FE7-49F3-A011-11F58C7B129F}"/>
                    </a:ext>
                  </a:extLst>
                </p:cNvPr>
                <p:cNvCxnSpPr>
                  <a:cxnSpLocks/>
                  <a:endCxn id="21" idx="1"/>
                </p:cNvCxnSpPr>
                <p:nvPr/>
              </p:nvCxnSpPr>
              <p:spPr>
                <a:xfrm flipH="1" flipV="1">
                  <a:off x="7932001" y="2125642"/>
                  <a:ext cx="774965" cy="18565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CEDE2D26-7E9C-4095-BD7B-7634F6440DBF}"/>
                    </a:ext>
                  </a:extLst>
                </p:cNvPr>
                <p:cNvCxnSpPr>
                  <a:cxnSpLocks/>
                  <a:endCxn id="22" idx="3"/>
                </p:cNvCxnSpPr>
                <p:nvPr/>
              </p:nvCxnSpPr>
              <p:spPr>
                <a:xfrm flipH="1">
                  <a:off x="7932001" y="2307615"/>
                  <a:ext cx="774965" cy="191738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4198B5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7633A8B4-A3FA-4242-8FF4-9EC397777C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66194" y="2280837"/>
                  <a:ext cx="1207373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D70D9EB-186E-42E9-8467-8D111BB081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90945" y="2321811"/>
                  <a:ext cx="2608424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B88D5CE-01EC-499D-AD73-C38B93FBDF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99369" y="2311293"/>
                  <a:ext cx="1907596" cy="1051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17DAE60-F256-44B8-87FC-47223602E9B8}"/>
                    </a:ext>
                  </a:extLst>
                </p:cNvPr>
                <p:cNvSpPr/>
                <p:nvPr/>
              </p:nvSpPr>
              <p:spPr>
                <a:xfrm rot="16200000">
                  <a:off x="8256099" y="2175211"/>
                  <a:ext cx="54849" cy="288913"/>
                </a:xfrm>
                <a:prstGeom prst="rect">
                  <a:avLst/>
                </a:prstGeom>
                <a:solidFill>
                  <a:srgbClr val="175E54"/>
                </a:solidFill>
                <a:ln w="12700" cap="flat" cmpd="sng" algn="ctr">
                  <a:solidFill>
                    <a:srgbClr val="175E54">
                      <a:shade val="15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4A7E8D09-4C26-401A-84F9-7C372FCA2D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666994" y="2370291"/>
                  <a:ext cx="28747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388ABB63-441D-4186-8D97-6CA2510D3F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56983" y="2227440"/>
                  <a:ext cx="380897" cy="158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1550DDF0-8123-47EB-93F1-4660D0068F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020999" y="2292243"/>
                  <a:ext cx="692118" cy="1905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8FD63F6D-C7B4-4E5B-BB1E-2A604358DB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3567" y="2285825"/>
                  <a:ext cx="92558" cy="8446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22D82041-7836-4921-BC4A-8AB5E3F7F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50366" y="2307615"/>
                  <a:ext cx="74932" cy="5906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9" name="Straight Connector 38">
                  <a:extLst>
                    <a:ext uri="{FF2B5EF4-FFF2-40B4-BE49-F238E27FC236}">
                      <a16:creationId xmlns:a16="http://schemas.microsoft.com/office/drawing/2014/main" id="{02C0A464-4B93-4DDA-BCE2-A1D3E4A74D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8031" y="2231003"/>
                  <a:ext cx="56372" cy="9080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" name="Straight Connector 39">
                  <a:extLst>
                    <a:ext uri="{FF2B5EF4-FFF2-40B4-BE49-F238E27FC236}">
                      <a16:creationId xmlns:a16="http://schemas.microsoft.com/office/drawing/2014/main" id="{98858CF4-95DE-4AB1-AC1C-57B3475D57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07672" y="2227600"/>
                  <a:ext cx="49311" cy="6380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4E646064-711A-408C-828E-13E5AEE13501}"/>
                    </a:ext>
                  </a:extLst>
                </p:cNvPr>
                <p:cNvSpPr txBox="1"/>
                <p:nvPr/>
              </p:nvSpPr>
              <p:spPr>
                <a:xfrm>
                  <a:off x="8102015" y="2297661"/>
                  <a:ext cx="9529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</a:rPr>
                    <a:t>Si (111)</a:t>
                  </a:r>
                </a:p>
              </p:txBody>
            </p:sp>
            <p:cxnSp>
              <p:nvCxnSpPr>
                <p:cNvPr id="42" name="Straight Connector 41">
                  <a:extLst>
                    <a:ext uri="{FF2B5EF4-FFF2-40B4-BE49-F238E27FC236}">
                      <a16:creationId xmlns:a16="http://schemas.microsoft.com/office/drawing/2014/main" id="{83AC5E9A-41B9-4D7F-98C0-D3D2A79645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06965" y="2049285"/>
                  <a:ext cx="254016" cy="25833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/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B88C6461-7425-4470-8861-BFDF51304CFC}"/>
                    </a:ext>
                  </a:extLst>
                </p:cNvPr>
                <p:cNvSpPr txBox="1"/>
                <p:nvPr/>
              </p:nvSpPr>
              <p:spPr>
                <a:xfrm>
                  <a:off x="6355522" y="1878552"/>
                  <a:ext cx="952999" cy="30197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chemeClr val="accent5">
                          <a:lumMod val="75000"/>
                        </a:schemeClr>
                      </a:solidFill>
                      <a:effectLst/>
                      <a:uLnTx/>
                      <a:uFillTx/>
                    </a:rPr>
                    <a:t>Mirror 1</a:t>
                  </a:r>
                </a:p>
              </p:txBody>
            </p:sp>
            <p:pic>
              <p:nvPicPr>
                <p:cNvPr id="66" name="Grafik 192">
                  <a:extLst>
                    <a:ext uri="{FF2B5EF4-FFF2-40B4-BE49-F238E27FC236}">
                      <a16:creationId xmlns:a16="http://schemas.microsoft.com/office/drawing/2014/main" id="{D2A1E613-2AA8-4DFB-A19E-AA05427975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accent3">
                      <a:tint val="45000"/>
                      <a:satMod val="400000"/>
                    </a:scheme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2" b="57302"/>
                <a:stretch/>
              </p:blipFill>
              <p:spPr>
                <a:xfrm rot="20370983">
                  <a:off x="8781931" y="1643339"/>
                  <a:ext cx="532860" cy="54000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707D08-16DF-4D07-AB20-8B3AF3F2CDE2}"/>
              </a:ext>
            </a:extLst>
          </p:cNvPr>
          <p:cNvGrpSpPr/>
          <p:nvPr/>
        </p:nvGrpSpPr>
        <p:grpSpPr>
          <a:xfrm>
            <a:off x="8724900" y="1297320"/>
            <a:ext cx="3098948" cy="1339222"/>
            <a:chOff x="8484984" y="2503319"/>
            <a:chExt cx="3098948" cy="133922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EB17747-D302-4176-ACBC-FA22D4BE1252}"/>
                </a:ext>
              </a:extLst>
            </p:cNvPr>
            <p:cNvSpPr/>
            <p:nvPr/>
          </p:nvSpPr>
          <p:spPr>
            <a:xfrm>
              <a:off x="10802592" y="3148044"/>
              <a:ext cx="271911" cy="271911"/>
            </a:xfrm>
            <a:prstGeom prst="ellipse">
              <a:avLst/>
            </a:prstGeom>
            <a:gradFill rotWithShape="1">
              <a:gsLst>
                <a:gs pos="0">
                  <a:srgbClr val="E98300">
                    <a:lumMod val="110000"/>
                    <a:satMod val="105000"/>
                    <a:tint val="67000"/>
                  </a:srgbClr>
                </a:gs>
                <a:gs pos="50000">
                  <a:srgbClr val="E98300">
                    <a:lumMod val="105000"/>
                    <a:satMod val="103000"/>
                    <a:tint val="73000"/>
                  </a:srgbClr>
                </a:gs>
                <a:gs pos="100000">
                  <a:srgbClr val="E98300">
                    <a:lumMod val="105000"/>
                    <a:satMod val="109000"/>
                    <a:tint val="81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E98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8C151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103B9E53-39A7-476C-867F-9BBA418C055F}"/>
                </a:ext>
              </a:extLst>
            </p:cNvPr>
            <p:cNvSpPr txBox="1"/>
            <p:nvPr/>
          </p:nvSpPr>
          <p:spPr>
            <a:xfrm>
              <a:off x="8587646" y="3503987"/>
              <a:ext cx="10230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</a:rPr>
                <a:t>M1 (0.1°)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9F11564-AD1D-4878-BCC1-2851E2C902D0}"/>
                </a:ext>
              </a:extLst>
            </p:cNvPr>
            <p:cNvCxnSpPr>
              <a:cxnSpLocks/>
            </p:cNvCxnSpPr>
            <p:nvPr/>
          </p:nvCxnSpPr>
          <p:spPr>
            <a:xfrm>
              <a:off x="8492131" y="3330558"/>
              <a:ext cx="596070" cy="64175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93267FA-7C07-4B6B-B051-42140EC1C871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V="1">
              <a:off x="9088202" y="2958429"/>
              <a:ext cx="1422574" cy="436306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1AF3683-817D-4D18-B54D-65FC84D82B9E}"/>
                </a:ext>
              </a:extLst>
            </p:cNvPr>
            <p:cNvCxnSpPr>
              <a:cxnSpLocks/>
              <a:endCxn id="53" idx="1"/>
            </p:cNvCxnSpPr>
            <p:nvPr/>
          </p:nvCxnSpPr>
          <p:spPr>
            <a:xfrm flipH="1" flipV="1">
              <a:off x="10510775" y="2958429"/>
              <a:ext cx="426391" cy="325607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245E49-EC68-45F8-B77D-86A5AE062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84984" y="3284039"/>
              <a:ext cx="2452182" cy="8771"/>
            </a:xfrm>
            <a:prstGeom prst="line">
              <a:avLst/>
            </a:prstGeom>
            <a:noFill/>
            <a:ln w="19050" cap="flat" cmpd="sng" algn="ctr">
              <a:solidFill>
                <a:srgbClr val="4198B5"/>
              </a:solidFill>
              <a:prstDash val="solid"/>
              <a:miter lim="800000"/>
            </a:ln>
            <a:effectLst/>
          </p:spPr>
        </p:cxn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C211143-526A-44F6-AF13-C758D8834B5C}"/>
                </a:ext>
              </a:extLst>
            </p:cNvPr>
            <p:cNvSpPr/>
            <p:nvPr/>
          </p:nvSpPr>
          <p:spPr>
            <a:xfrm rot="15878584">
              <a:off x="9002219" y="3226533"/>
              <a:ext cx="51743" cy="427863"/>
            </a:xfrm>
            <a:prstGeom prst="rect">
              <a:avLst/>
            </a:prstGeom>
            <a:solidFill>
              <a:srgbClr val="FEC51D"/>
            </a:solidFill>
            <a:ln w="12700" cap="flat" cmpd="sng" algn="ctr">
              <a:solidFill>
                <a:srgbClr val="FEC51D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A071A80-5A63-4634-9257-9F43479D8F05}"/>
                </a:ext>
              </a:extLst>
            </p:cNvPr>
            <p:cNvSpPr/>
            <p:nvPr/>
          </p:nvSpPr>
          <p:spPr>
            <a:xfrm rot="16895966">
              <a:off x="10488864" y="2787109"/>
              <a:ext cx="54849" cy="288913"/>
            </a:xfrm>
            <a:prstGeom prst="rect">
              <a:avLst/>
            </a:prstGeom>
            <a:solidFill>
              <a:srgbClr val="175E54"/>
            </a:solidFill>
            <a:ln w="12700" cap="flat" cmpd="sng" algn="ctr">
              <a:solidFill>
                <a:srgbClr val="175E5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D28F541-FE97-44C9-831A-BB60FD69D6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37166" y="3074450"/>
              <a:ext cx="291817" cy="209587"/>
            </a:xfrm>
            <a:prstGeom prst="line">
              <a:avLst/>
            </a:prstGeom>
            <a:noFill/>
            <a:ln w="12700" cap="flat" cmpd="sng" algn="ctr">
              <a:solidFill>
                <a:schemeClr val="accent2"/>
              </a:solidFill>
              <a:prstDash val="solid"/>
              <a:miter lim="800000"/>
            </a:ln>
            <a:effectLst/>
          </p:spPr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85E2105-246A-4D16-B15F-725922F9ED2A}"/>
                </a:ext>
              </a:extLst>
            </p:cNvPr>
            <p:cNvSpPr txBox="1"/>
            <p:nvPr/>
          </p:nvSpPr>
          <p:spPr>
            <a:xfrm>
              <a:off x="8492066" y="2503319"/>
              <a:ext cx="65" cy="276999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3D757E4-BE03-45D0-B56D-A3C37F53ED8C}"/>
                </a:ext>
              </a:extLst>
            </p:cNvPr>
            <p:cNvSpPr txBox="1"/>
            <p:nvPr/>
          </p:nvSpPr>
          <p:spPr>
            <a:xfrm>
              <a:off x="10083468" y="2595314"/>
              <a:ext cx="9529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rPr>
                <a:t>Si (111)</a:t>
              </a:r>
            </a:p>
          </p:txBody>
        </p:sp>
        <p:pic>
          <p:nvPicPr>
            <p:cNvPr id="67" name="Grafik 192">
              <a:extLst>
                <a:ext uri="{FF2B5EF4-FFF2-40B4-BE49-F238E27FC236}">
                  <a16:creationId xmlns:a16="http://schemas.microsoft.com/office/drawing/2014/main" id="{351C3671-98F5-4C4A-92D5-0DC667385D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2" b="57302"/>
            <a:stretch/>
          </p:blipFill>
          <p:spPr>
            <a:xfrm rot="20939585">
              <a:off x="11051072" y="2676149"/>
              <a:ext cx="532860" cy="540000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A41E809B-44E6-4D2F-B9C2-370718F8E5F4}"/>
              </a:ext>
            </a:extLst>
          </p:cNvPr>
          <p:cNvSpPr txBox="1"/>
          <p:nvPr/>
        </p:nvSpPr>
        <p:spPr>
          <a:xfrm>
            <a:off x="200456" y="1340826"/>
            <a:ext cx="1188229" cy="27699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80000" tIns="0" rIns="180000" bIns="0" rtlCol="0" anchor="ctr" anchorCtr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Top view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BFFDBE9-4F41-420F-9D20-A7BD919A5266}"/>
              </a:ext>
            </a:extLst>
          </p:cNvPr>
          <p:cNvSpPr txBox="1"/>
          <p:nvPr/>
        </p:nvSpPr>
        <p:spPr>
          <a:xfrm>
            <a:off x="8524043" y="1340826"/>
            <a:ext cx="1487926" cy="27699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180000" tIns="0" rIns="180000" bIns="0" rtlCol="0" anchor="ctr" anchorCtr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Lateral view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4D0A8C-C100-42D5-B8E5-ADE3691A0894}"/>
              </a:ext>
            </a:extLst>
          </p:cNvPr>
          <p:cNvCxnSpPr/>
          <p:nvPr/>
        </p:nvCxnSpPr>
        <p:spPr>
          <a:xfrm>
            <a:off x="8657869" y="1424248"/>
            <a:ext cx="0" cy="144000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E2BE227F-6B5E-4257-8EE3-72C9014D43FF}"/>
              </a:ext>
            </a:extLst>
          </p:cNvPr>
          <p:cNvSpPr txBox="1"/>
          <p:nvPr/>
        </p:nvSpPr>
        <p:spPr>
          <a:xfrm>
            <a:off x="192088" y="3096406"/>
            <a:ext cx="5913600" cy="3046988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0" rIns="180000" bIns="0" rtlCol="0" anchor="ctr" anchorCtr="0">
            <a:spAutoFit/>
          </a:bodyPr>
          <a:lstStyle/>
          <a:p>
            <a:pPr algn="l"/>
            <a:r>
              <a:rPr lang="en-US" u="sng" dirty="0">
                <a:solidFill>
                  <a:schemeClr val="bg1"/>
                </a:solidFill>
              </a:rPr>
              <a:t>Open questions:</a:t>
            </a:r>
          </a:p>
          <a:p>
            <a:pPr marL="180000" indent="-1800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Mean free path of high energy electrons allows for the excitation modulation?</a:t>
            </a:r>
          </a:p>
          <a:p>
            <a:pPr marL="180000" indent="-1800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Hard X-ray absorption is sparse and stochastic: Sufficiently strong Fourier component at </a:t>
            </a:r>
            <a:r>
              <a:rPr lang="en-US" dirty="0" err="1">
                <a:solidFill>
                  <a:schemeClr val="bg1"/>
                </a:solidFill>
              </a:rPr>
              <a:t>k</a:t>
            </a:r>
            <a:r>
              <a:rPr lang="en-US" baseline="-25000" dirty="0" err="1">
                <a:solidFill>
                  <a:schemeClr val="bg1"/>
                </a:solidFill>
              </a:rPr>
              <a:t>TG</a:t>
            </a:r>
            <a:r>
              <a:rPr lang="en-US" dirty="0">
                <a:solidFill>
                  <a:schemeClr val="bg1"/>
                </a:solidFill>
              </a:rPr>
              <a:t>?</a:t>
            </a:r>
          </a:p>
          <a:p>
            <a:pPr algn="l"/>
            <a:r>
              <a:rPr lang="en-US" u="sng" dirty="0">
                <a:solidFill>
                  <a:schemeClr val="bg1"/>
                </a:solidFill>
              </a:rPr>
              <a:t>Complementarities to XUV-TG:</a:t>
            </a:r>
          </a:p>
          <a:p>
            <a:pPr marL="180000" indent="-1800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Access bulk solids &amp; buried interfaces</a:t>
            </a:r>
          </a:p>
          <a:p>
            <a:pPr marL="180000" indent="-180000" algn="l"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Reduce periodicity down to single-digit nm</a:t>
            </a:r>
          </a:p>
          <a:p>
            <a:pPr marL="465750" lvl="2" indent="-285750">
              <a:buSzPct val="80000"/>
              <a:buFont typeface="Wingdings" panose="05000000000000000000" pitchFamily="2" charset="2"/>
              <a:buChar char="è"/>
            </a:pPr>
            <a:r>
              <a:rPr lang="en-US" dirty="0">
                <a:solidFill>
                  <a:schemeClr val="bg1"/>
                </a:solidFill>
              </a:rPr>
              <a:t>Selectively excite charge density waves, mode couplings, quantum instabilities…</a:t>
            </a:r>
          </a:p>
          <a:p>
            <a:pPr marL="0" lvl="1" indent="-180000"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Ultrafast (maybe as) electron dynamics ?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8F65EC1A-1291-436A-95BF-EA2326A06E57}"/>
              </a:ext>
            </a:extLst>
          </p:cNvPr>
          <p:cNvSpPr/>
          <p:nvPr/>
        </p:nvSpPr>
        <p:spPr>
          <a:xfrm>
            <a:off x="0" y="6273348"/>
            <a:ext cx="12192000" cy="288000"/>
          </a:xfrm>
          <a:prstGeom prst="rect">
            <a:avLst/>
          </a:prstGeom>
          <a:ln>
            <a:noFill/>
          </a:ln>
        </p:spPr>
        <p:txBody>
          <a:bodyPr lIns="180000" tIns="36000" rIns="180000" bIns="36000" numCol="2" anchor="b">
            <a:noAutofit/>
          </a:bodyPr>
          <a:lstStyle/>
          <a:p>
            <a:pPr>
              <a:defRPr/>
            </a:pPr>
            <a:r>
              <a:rPr lang="en-US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H. Li </a:t>
            </a:r>
            <a:r>
              <a:rPr lang="en-US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en-US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arXiv:2506.03428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22D5B13-7E9F-48EF-B7D7-AAEE47078FA4}"/>
              </a:ext>
            </a:extLst>
          </p:cNvPr>
          <p:cNvSpPr txBox="1"/>
          <p:nvPr/>
        </p:nvSpPr>
        <p:spPr>
          <a:xfrm>
            <a:off x="9450776" y="3242506"/>
            <a:ext cx="1404000" cy="252000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0" rIns="36000" bIns="0" rtlCol="0">
            <a:spAutoFit/>
          </a:bodyPr>
          <a:lstStyle/>
          <a:p>
            <a:r>
              <a:rPr lang="en-US" altLang="de-DE" sz="1400" b="1" dirty="0">
                <a:solidFill>
                  <a:schemeClr val="tx2"/>
                </a:solidFill>
                <a:cs typeface="Calibri" panose="020F0502020204030204" pitchFamily="34" charset="0"/>
              </a:rPr>
              <a:t>STO; E</a:t>
            </a:r>
            <a:r>
              <a:rPr lang="en-US" altLang="de-DE" sz="1400" b="1" baseline="-25000" dirty="0">
                <a:solidFill>
                  <a:schemeClr val="tx2"/>
                </a:solidFill>
                <a:cs typeface="Calibri" panose="020F0502020204030204" pitchFamily="34" charset="0"/>
              </a:rPr>
              <a:t>FEL</a:t>
            </a:r>
            <a:r>
              <a:rPr lang="en-US" altLang="de-DE" sz="1400" b="1" dirty="0">
                <a:solidFill>
                  <a:schemeClr val="tx2"/>
                </a:solidFill>
                <a:cs typeface="Calibri" panose="020F0502020204030204" pitchFamily="34" charset="0"/>
              </a:rPr>
              <a:t>=9.8 keV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5" name="Text Placeholder 24">
            <a:extLst>
              <a:ext uri="{FF2B5EF4-FFF2-40B4-BE49-F238E27FC236}">
                <a16:creationId xmlns:a16="http://schemas.microsoft.com/office/drawing/2014/main" id="{93037803-BB2D-67C3-917D-2E27D6659ED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Transient Grating	Polarization Grating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●●●●●●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</a:t>
            </a:r>
            <a:endParaRPr lang="en-US" sz="1400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474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F501B2-5B48-4B9A-A7D8-3B809EE9B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4103AD-E107-411C-BF8A-B5FF1D9E19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Many thanks to you for the attention and to…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280F02-DE5D-4067-F80B-ABAE80D384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5A391DAC-784B-4C75-84BF-DECD70D73698}"/>
              </a:ext>
            </a:extLst>
          </p:cNvPr>
          <p:cNvSpPr txBox="1">
            <a:spLocks/>
          </p:cNvSpPr>
          <p:nvPr/>
        </p:nvSpPr>
        <p:spPr>
          <a:xfrm>
            <a:off x="192617" y="1268762"/>
            <a:ext cx="4283203" cy="4681189"/>
          </a:xfrm>
          <a:prstGeom prst="roundRect">
            <a:avLst>
              <a:gd name="adj" fmla="val 4522"/>
            </a:avLst>
          </a:prstGeom>
          <a:solidFill>
            <a:schemeClr val="accent6"/>
          </a:solidFill>
          <a:ln w="12700">
            <a:solidFill>
              <a:schemeClr val="bg2"/>
            </a:solidFill>
          </a:ln>
        </p:spPr>
        <p:txBody>
          <a:bodyPr vert="horz" lIns="72000" tIns="72000" rIns="72000" bIns="7200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0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i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360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3600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altLang="de-DE" sz="1600" b="1" dirty="0">
                <a:cs typeface="Arial" panose="020B0604020202020204" pitchFamily="34" charset="0"/>
              </a:rPr>
              <a:t>M. Svandrlik, </a:t>
            </a:r>
            <a:r>
              <a:rPr lang="it-IT" sz="1600" b="1" dirty="0"/>
              <a:t>C. Masciovecchio, S. Lizzit,</a:t>
            </a:r>
            <a:br>
              <a:rPr lang="it-IT" sz="1600" b="1" dirty="0"/>
            </a:br>
            <a:r>
              <a:rPr lang="it-IT" sz="1600" b="1" dirty="0"/>
              <a:t>A. Locatelli</a:t>
            </a:r>
            <a:endParaRPr lang="it-IT" altLang="de-DE" sz="1600" b="1" dirty="0">
              <a:cs typeface="Arial" panose="020B0604020202020204" pitchFamily="34" charset="0"/>
            </a:endParaRPr>
          </a:p>
          <a:p>
            <a:r>
              <a:rPr lang="it-IT" sz="1600" b="1" u="sng" dirty="0"/>
              <a:t>Experimental team (FERMI BLs):</a:t>
            </a:r>
          </a:p>
          <a:p>
            <a:r>
              <a:rPr lang="it-IT" sz="1600" b="1" dirty="0"/>
              <a:t>F. Bencivenga, F.  Capotondi, D. De Angelis,</a:t>
            </a:r>
            <a:br>
              <a:rPr lang="it-IT" sz="1600" b="1" dirty="0"/>
            </a:br>
            <a:r>
              <a:rPr lang="it-IT" sz="1600" b="1" dirty="0"/>
              <a:t>R. Mincigrucci, M. Pancaldi, E. Pedersoli, A. Simoncig, I. Lopez Quintas, </a:t>
            </a:r>
            <a:br>
              <a:rPr lang="it-IT" sz="1600" b="1" dirty="0"/>
            </a:br>
            <a:r>
              <a:rPr lang="it-IT" sz="1600" b="1" dirty="0"/>
              <a:t>and former members...</a:t>
            </a:r>
          </a:p>
          <a:p>
            <a:pPr>
              <a:buSzPct val="100000"/>
              <a:defRPr/>
            </a:pPr>
            <a:r>
              <a:rPr lang="it-IT" altLang="de-DE" sz="1600" b="1" u="sng" dirty="0">
                <a:cs typeface="Arial" panose="020B0604020202020204" pitchFamily="34" charset="0"/>
              </a:rPr>
              <a:t>Machine physics team: </a:t>
            </a:r>
          </a:p>
          <a:p>
            <a:pPr>
              <a:buSzPct val="100000"/>
              <a:defRPr/>
            </a:pPr>
            <a:r>
              <a:rPr lang="it-IT" altLang="de-DE" sz="1600" b="1" dirty="0">
                <a:cs typeface="Arial" panose="020B0604020202020204" pitchFamily="34" charset="0"/>
              </a:rPr>
              <a:t>L. Giannessi, G. de Ninno, E. Allaria </a:t>
            </a:r>
            <a:r>
              <a:rPr lang="it-IT" altLang="de-DE" sz="1600" b="1" i="1" dirty="0">
                <a:cs typeface="Arial" panose="020B0604020202020204" pitchFamily="34" charset="0"/>
              </a:rPr>
              <a:t>et al.</a:t>
            </a:r>
            <a:endParaRPr lang="it-IT" altLang="de-DE" sz="1600" b="1" dirty="0">
              <a:cs typeface="Arial" panose="020B0604020202020204" pitchFamily="34" charset="0"/>
            </a:endParaRPr>
          </a:p>
          <a:p>
            <a:pPr>
              <a:buSzPct val="100000"/>
              <a:defRPr/>
            </a:pPr>
            <a:r>
              <a:rPr lang="it-IT" altLang="de-DE" sz="1600" b="1" u="sng" dirty="0">
                <a:cs typeface="Arial" panose="020B0604020202020204" pitchFamily="34" charset="0"/>
              </a:rPr>
              <a:t>Laser team:</a:t>
            </a:r>
          </a:p>
          <a:p>
            <a:pPr>
              <a:buSzPct val="100000"/>
              <a:defRPr/>
            </a:pPr>
            <a:r>
              <a:rPr lang="it-IT" altLang="de-DE" sz="1600" b="1" dirty="0">
                <a:cs typeface="Arial" panose="020B0604020202020204" pitchFamily="34" charset="0"/>
              </a:rPr>
              <a:t>M. Danailov, G. Kurdi </a:t>
            </a:r>
            <a:r>
              <a:rPr lang="it-IT" altLang="de-DE" sz="1600" b="1" i="1" dirty="0">
                <a:cs typeface="Arial" panose="020B0604020202020204" pitchFamily="34" charset="0"/>
              </a:rPr>
              <a:t>et al.</a:t>
            </a:r>
            <a:endParaRPr lang="it-IT" altLang="de-DE" sz="1600" b="1" dirty="0">
              <a:cs typeface="Arial" panose="020B0604020202020204" pitchFamily="34" charset="0"/>
            </a:endParaRPr>
          </a:p>
          <a:p>
            <a:pPr>
              <a:buSzPct val="100000"/>
              <a:defRPr/>
            </a:pPr>
            <a:r>
              <a:rPr lang="it-IT" altLang="de-DE" sz="1600" b="1" u="sng" dirty="0">
                <a:cs typeface="Arial" panose="020B0604020202020204" pitchFamily="34" charset="0"/>
              </a:rPr>
              <a:t>PADReS team: </a:t>
            </a:r>
          </a:p>
          <a:p>
            <a:pPr>
              <a:buSzPct val="100000"/>
              <a:defRPr/>
            </a:pPr>
            <a:r>
              <a:rPr lang="it-IT" altLang="de-DE" sz="1600" b="1" dirty="0">
                <a:cs typeface="Arial" panose="020B0604020202020204" pitchFamily="34" charset="0"/>
              </a:rPr>
              <a:t>M. Zangrando </a:t>
            </a:r>
            <a:r>
              <a:rPr lang="it-IT" altLang="de-DE" sz="1600" b="1" i="1" dirty="0">
                <a:cs typeface="Arial" panose="020B0604020202020204" pitchFamily="34" charset="0"/>
              </a:rPr>
              <a:t>et al.</a:t>
            </a:r>
            <a:endParaRPr lang="it-IT" altLang="de-DE" sz="1600" b="1" dirty="0">
              <a:cs typeface="Arial" panose="020B0604020202020204" pitchFamily="34" charset="0"/>
            </a:endParaRPr>
          </a:p>
          <a:p>
            <a:pPr>
              <a:buSzPct val="100000"/>
              <a:defRPr/>
            </a:pPr>
            <a:r>
              <a:rPr lang="it-IT" altLang="de-DE" sz="1600" b="1" u="sng" dirty="0">
                <a:cs typeface="Arial" panose="020B0604020202020204" pitchFamily="34" charset="0"/>
              </a:rPr>
              <a:t>... and all the FERMI team!</a:t>
            </a:r>
            <a:endParaRPr lang="it-IT" sz="1600" b="1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9B432CD-D609-440E-BA41-CB2F3EA9A22B}"/>
              </a:ext>
            </a:extLst>
          </p:cNvPr>
          <p:cNvGrpSpPr/>
          <p:nvPr/>
        </p:nvGrpSpPr>
        <p:grpSpPr>
          <a:xfrm>
            <a:off x="7075831" y="3176576"/>
            <a:ext cx="2431180" cy="864000"/>
            <a:chOff x="7075830" y="3150399"/>
            <a:chExt cx="2431180" cy="864000"/>
          </a:xfrm>
        </p:grpSpPr>
        <p:sp>
          <p:nvSpPr>
            <p:cNvPr id="10" name="Rounded Rectangle 19">
              <a:extLst>
                <a:ext uri="{FF2B5EF4-FFF2-40B4-BE49-F238E27FC236}">
                  <a16:creationId xmlns:a16="http://schemas.microsoft.com/office/drawing/2014/main" id="{B34916F6-CAA6-47E6-81AA-D897D6F39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5830" y="3150399"/>
              <a:ext cx="243118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pic>
          <p:nvPicPr>
            <p:cNvPr id="11" name="Picture 4" descr="Risultati immagini">
              <a:extLst>
                <a:ext uri="{FF2B5EF4-FFF2-40B4-BE49-F238E27FC236}">
                  <a16:creationId xmlns:a16="http://schemas.microsoft.com/office/drawing/2014/main" id="{EC80BF65-58F4-4443-AE11-53C8D6F4D5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5" t="25001" r="4495" b="25001"/>
            <a:stretch/>
          </p:blipFill>
          <p:spPr bwMode="auto">
            <a:xfrm>
              <a:off x="7149600" y="3393407"/>
              <a:ext cx="733896" cy="377984"/>
            </a:xfrm>
            <a:prstGeom prst="rect">
              <a:avLst/>
            </a:prstGeom>
            <a:solidFill>
              <a:schemeClr val="accent6"/>
            </a:solidFill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DBDB2-A6A4-48A9-83D0-8EB73746D0C3}"/>
                </a:ext>
              </a:extLst>
            </p:cNvPr>
            <p:cNvSpPr/>
            <p:nvPr/>
          </p:nvSpPr>
          <p:spPr bwMode="auto">
            <a:xfrm>
              <a:off x="8067601" y="3336178"/>
              <a:ext cx="1368000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A. </a:t>
              </a:r>
              <a:r>
                <a:rPr lang="it-IT" sz="1600" b="1" dirty="0" err="1">
                  <a:solidFill>
                    <a:schemeClr val="tx2"/>
                  </a:solidFill>
                </a:rPr>
                <a:t>Maznev</a:t>
              </a:r>
              <a:r>
                <a:rPr lang="it-IT" sz="1600" b="1" dirty="0">
                  <a:solidFill>
                    <a:schemeClr val="tx2"/>
                  </a:solidFill>
                </a:rPr>
                <a:t>, </a:t>
              </a:r>
            </a:p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K. Nelson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4C5A29C-A12E-4AED-9EF9-4460E8052A3E}"/>
              </a:ext>
            </a:extLst>
          </p:cNvPr>
          <p:cNvGrpSpPr/>
          <p:nvPr/>
        </p:nvGrpSpPr>
        <p:grpSpPr>
          <a:xfrm>
            <a:off x="4572000" y="4131264"/>
            <a:ext cx="2430000" cy="864000"/>
            <a:chOff x="4572000" y="4086399"/>
            <a:chExt cx="2430000" cy="864000"/>
          </a:xfrm>
        </p:grpSpPr>
        <p:sp>
          <p:nvSpPr>
            <p:cNvPr id="13" name="Rounded Rectangle 90">
              <a:extLst>
                <a:ext uri="{FF2B5EF4-FFF2-40B4-BE49-F238E27FC236}">
                  <a16:creationId xmlns:a16="http://schemas.microsoft.com/office/drawing/2014/main" id="{80FF3064-5684-4C05-A9DA-8D5990C15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4086399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pic>
          <p:nvPicPr>
            <p:cNvPr id="14" name="Picture 8" descr="Risultati immagini per Università di trento">
              <a:extLst>
                <a:ext uri="{FF2B5EF4-FFF2-40B4-BE49-F238E27FC236}">
                  <a16:creationId xmlns:a16="http://schemas.microsoft.com/office/drawing/2014/main" id="{E6956E1C-C235-40E2-9F2E-70367891E0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354" y="4272159"/>
              <a:ext cx="1080000" cy="49248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CCD78B-A244-4353-8B30-80B247321DFA}"/>
                </a:ext>
              </a:extLst>
            </p:cNvPr>
            <p:cNvSpPr/>
            <p:nvPr/>
          </p:nvSpPr>
          <p:spPr bwMode="auto">
            <a:xfrm>
              <a:off x="5993999" y="4272178"/>
              <a:ext cx="936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G. Monaco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BF74A2D-14F9-4E78-A617-13BC483FF0AE}"/>
              </a:ext>
            </a:extLst>
          </p:cNvPr>
          <p:cNvGrpSpPr/>
          <p:nvPr/>
        </p:nvGrpSpPr>
        <p:grpSpPr>
          <a:xfrm>
            <a:off x="4572000" y="5085953"/>
            <a:ext cx="4935011" cy="863999"/>
            <a:chOff x="4572000" y="5022399"/>
            <a:chExt cx="4935010" cy="863999"/>
          </a:xfrm>
        </p:grpSpPr>
        <p:sp>
          <p:nvSpPr>
            <p:cNvPr id="18" name="Rounded Rectangle 19">
              <a:extLst>
                <a:ext uri="{FF2B5EF4-FFF2-40B4-BE49-F238E27FC236}">
                  <a16:creationId xmlns:a16="http://schemas.microsoft.com/office/drawing/2014/main" id="{387BF99D-B2A6-4545-B2FC-B8F2048CC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5022399"/>
              <a:ext cx="4935010" cy="863999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2AE2AB3-623A-45F8-ADA7-F848914166D2}"/>
                </a:ext>
              </a:extLst>
            </p:cNvPr>
            <p:cNvSpPr/>
            <p:nvPr/>
          </p:nvSpPr>
          <p:spPr bwMode="auto">
            <a:xfrm>
              <a:off x="7439913" y="5208176"/>
              <a:ext cx="1995686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defRPr/>
              </a:pPr>
              <a:r>
                <a:rPr lang="it-IT" sz="1600" b="1" dirty="0" err="1">
                  <a:solidFill>
                    <a:schemeClr val="tx2"/>
                  </a:solidFill>
                </a:rPr>
                <a:t>J</a:t>
              </a:r>
              <a:r>
                <a:rPr lang="it-IT" sz="1600" b="1" dirty="0">
                  <a:solidFill>
                    <a:schemeClr val="tx2"/>
                  </a:solidFill>
                </a:rPr>
                <a:t>. Hastings, D. A. Reis, D. Zhu, M. Trigo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20" name="Picture 19" descr="SLAC_LogoSD.jpg">
              <a:extLst>
                <a:ext uri="{FF2B5EF4-FFF2-40B4-BE49-F238E27FC236}">
                  <a16:creationId xmlns:a16="http://schemas.microsoft.com/office/drawing/2014/main" id="{7D271AC9-21B0-4DB9-B0A8-9457A8401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0" y="5252209"/>
              <a:ext cx="2262234" cy="404379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BC380AF-AB03-4E1D-A984-5580712DCA3B}"/>
              </a:ext>
            </a:extLst>
          </p:cNvPr>
          <p:cNvGrpSpPr/>
          <p:nvPr/>
        </p:nvGrpSpPr>
        <p:grpSpPr>
          <a:xfrm>
            <a:off x="7077011" y="2221888"/>
            <a:ext cx="2430000" cy="864000"/>
            <a:chOff x="7077010" y="2214399"/>
            <a:chExt cx="2430000" cy="864000"/>
          </a:xfrm>
        </p:grpSpPr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4678054B-B8AA-4796-A49A-0FC67925B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010" y="2214399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B47FBE9-04BB-4715-9AA7-8297A1EF3895}"/>
                </a:ext>
              </a:extLst>
            </p:cNvPr>
            <p:cNvSpPr/>
            <p:nvPr/>
          </p:nvSpPr>
          <p:spPr bwMode="auto">
            <a:xfrm>
              <a:off x="8643601" y="2400178"/>
              <a:ext cx="792000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M. Fuchs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6BDB12-E4A1-4BFF-B42D-E932BFE08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600" y="2398598"/>
              <a:ext cx="1152000" cy="495603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E49BB3-EF21-4357-8C7C-27AFFC66C1A4}"/>
              </a:ext>
            </a:extLst>
          </p:cNvPr>
          <p:cNvGrpSpPr/>
          <p:nvPr/>
        </p:nvGrpSpPr>
        <p:grpSpPr>
          <a:xfrm>
            <a:off x="7077011" y="4131264"/>
            <a:ext cx="2430000" cy="864000"/>
            <a:chOff x="7077010" y="4086399"/>
            <a:chExt cx="2430000" cy="864000"/>
          </a:xfrm>
        </p:grpSpPr>
        <p:sp>
          <p:nvSpPr>
            <p:cNvPr id="16" name="Rounded Rectangle 19">
              <a:extLst>
                <a:ext uri="{FF2B5EF4-FFF2-40B4-BE49-F238E27FC236}">
                  <a16:creationId xmlns:a16="http://schemas.microsoft.com/office/drawing/2014/main" id="{E3F72DE9-22D8-4061-8EB9-94595F68F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010" y="4086399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CA0A4BF-8848-4F6B-995D-D7D6934447FD}"/>
                </a:ext>
              </a:extLst>
            </p:cNvPr>
            <p:cNvSpPr/>
            <p:nvPr/>
          </p:nvSpPr>
          <p:spPr bwMode="auto">
            <a:xfrm>
              <a:off x="8301601" y="4272178"/>
              <a:ext cx="1134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 G. Knopp</a:t>
              </a:r>
            </a:p>
            <a:p>
              <a:pPr algn="r" defTabSz="829353">
                <a:defRPr/>
              </a:pP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55DA87B-1384-4336-B9CD-33F7CC505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600" y="4303511"/>
              <a:ext cx="1152000" cy="429776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25E2570-FD24-4B55-8954-CE2BEBA96B8B}"/>
              </a:ext>
            </a:extLst>
          </p:cNvPr>
          <p:cNvGrpSpPr/>
          <p:nvPr/>
        </p:nvGrpSpPr>
        <p:grpSpPr>
          <a:xfrm>
            <a:off x="7077011" y="1267200"/>
            <a:ext cx="2430000" cy="864000"/>
            <a:chOff x="7077010" y="1267200"/>
            <a:chExt cx="2430000" cy="864000"/>
          </a:xfrm>
        </p:grpSpPr>
        <p:sp>
          <p:nvSpPr>
            <p:cNvPr id="38" name="Rounded Rectangle 19">
              <a:extLst>
                <a:ext uri="{FF2B5EF4-FFF2-40B4-BE49-F238E27FC236}">
                  <a16:creationId xmlns:a16="http://schemas.microsoft.com/office/drawing/2014/main" id="{BE76426D-52A8-4E5D-95BD-414CFE69B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7010" y="1267200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E91EC3A-AD63-4631-8067-553195E6F864}"/>
                </a:ext>
              </a:extLst>
            </p:cNvPr>
            <p:cNvSpPr/>
            <p:nvPr/>
          </p:nvSpPr>
          <p:spPr bwMode="auto">
            <a:xfrm>
              <a:off x="8679601" y="1452979"/>
              <a:ext cx="756000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C. Gutt 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15C74C6-3966-43C1-B34D-31F2F52AD9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9600" y="1519626"/>
              <a:ext cx="1261875" cy="359149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FE913D2D-D45D-4D4B-A955-8C69D76FFE47}"/>
              </a:ext>
            </a:extLst>
          </p:cNvPr>
          <p:cNvGrpSpPr/>
          <p:nvPr/>
        </p:nvGrpSpPr>
        <p:grpSpPr>
          <a:xfrm>
            <a:off x="4572000" y="2221888"/>
            <a:ext cx="2430000" cy="864000"/>
            <a:chOff x="4572000" y="2214399"/>
            <a:chExt cx="2430000" cy="864000"/>
          </a:xfrm>
        </p:grpSpPr>
        <p:sp>
          <p:nvSpPr>
            <p:cNvPr id="33" name="Rounded Rectangle 19">
              <a:extLst>
                <a:ext uri="{FF2B5EF4-FFF2-40B4-BE49-F238E27FC236}">
                  <a16:creationId xmlns:a16="http://schemas.microsoft.com/office/drawing/2014/main" id="{4587AD16-9A2D-4061-ABF1-D0548307C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214399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F996E1-BD92-475D-969E-557276C4C3A4}"/>
                </a:ext>
              </a:extLst>
            </p:cNvPr>
            <p:cNvSpPr/>
            <p:nvPr/>
          </p:nvSpPr>
          <p:spPr bwMode="auto">
            <a:xfrm>
              <a:off x="5964353" y="2400178"/>
              <a:ext cx="965647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S. Bonetti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40" name="image1.jpg" descr="dip">
              <a:extLst>
                <a:ext uri="{FF2B5EF4-FFF2-40B4-BE49-F238E27FC236}">
                  <a16:creationId xmlns:a16="http://schemas.microsoft.com/office/drawing/2014/main" id="{B4485738-2B05-47F8-A698-F73BBD9467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351" t="2894" r="50000" b="62752"/>
            <a:stretch/>
          </p:blipFill>
          <p:spPr>
            <a:xfrm>
              <a:off x="4644000" y="2251781"/>
              <a:ext cx="841117" cy="789236"/>
            </a:xfrm>
            <a:prstGeom prst="rect">
              <a:avLst/>
            </a:prstGeom>
            <a:ln/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00307EAE-38CB-4346-885E-9762321021D5}"/>
              </a:ext>
            </a:extLst>
          </p:cNvPr>
          <p:cNvGrpSpPr/>
          <p:nvPr/>
        </p:nvGrpSpPr>
        <p:grpSpPr>
          <a:xfrm>
            <a:off x="9583200" y="1267200"/>
            <a:ext cx="2430000" cy="864000"/>
            <a:chOff x="9582020" y="1267200"/>
            <a:chExt cx="2430000" cy="864000"/>
          </a:xfrm>
        </p:grpSpPr>
        <p:sp>
          <p:nvSpPr>
            <p:cNvPr id="47" name="Rounded Rectangle 19">
              <a:extLst>
                <a:ext uri="{FF2B5EF4-FFF2-40B4-BE49-F238E27FC236}">
                  <a16:creationId xmlns:a16="http://schemas.microsoft.com/office/drawing/2014/main" id="{9FBC2F82-4A93-4DC9-ABD2-B048F6424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020" y="1267200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D8FF5C9-4864-4FB9-ACBD-ECFD27D54C57}"/>
                </a:ext>
              </a:extLst>
            </p:cNvPr>
            <p:cNvSpPr/>
            <p:nvPr/>
          </p:nvSpPr>
          <p:spPr bwMode="auto">
            <a:xfrm>
              <a:off x="10360800" y="1452979"/>
              <a:ext cx="1579500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P. </a:t>
              </a:r>
              <a:r>
                <a:rPr lang="it-IT" sz="1600" b="1" dirty="0" err="1">
                  <a:solidFill>
                    <a:schemeClr val="tx2"/>
                  </a:solidFill>
                </a:rPr>
                <a:t>Bowlan</a:t>
              </a:r>
              <a:br>
                <a:rPr lang="it-IT" sz="1600" b="1" dirty="0">
                  <a:solidFill>
                    <a:schemeClr val="tx2"/>
                  </a:solidFill>
                </a:rPr>
              </a:br>
              <a:r>
                <a:rPr lang="it-IT" sz="1600" b="1" i="1" dirty="0">
                  <a:solidFill>
                    <a:schemeClr val="tx2"/>
                  </a:solidFill>
                </a:rPr>
                <a:t> 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48" name="Picture 47" descr="A picture containing computer, lamp, computer&#10;&#10;Description automatically generated">
              <a:extLst>
                <a:ext uri="{FF2B5EF4-FFF2-40B4-BE49-F238E27FC236}">
                  <a16:creationId xmlns:a16="http://schemas.microsoft.com/office/drawing/2014/main" id="{E5174DF1-0618-4F03-88E7-CCD30A1FE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200" y="1434846"/>
              <a:ext cx="1296000" cy="528708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FCDA088-27E7-41D3-BB96-780ADE0DE06B}"/>
              </a:ext>
            </a:extLst>
          </p:cNvPr>
          <p:cNvGrpSpPr/>
          <p:nvPr/>
        </p:nvGrpSpPr>
        <p:grpSpPr>
          <a:xfrm>
            <a:off x="9583200" y="2221888"/>
            <a:ext cx="2430000" cy="864000"/>
            <a:chOff x="9583200" y="2211348"/>
            <a:chExt cx="2430000" cy="864000"/>
          </a:xfrm>
        </p:grpSpPr>
        <p:sp>
          <p:nvSpPr>
            <p:cNvPr id="51" name="Rounded Rectangle 19">
              <a:extLst>
                <a:ext uri="{FF2B5EF4-FFF2-40B4-BE49-F238E27FC236}">
                  <a16:creationId xmlns:a16="http://schemas.microsoft.com/office/drawing/2014/main" id="{9FE069E8-7B88-4670-97B0-6C1FE5719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3200" y="2211348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F4047AC-A9D8-4A8D-8F2F-180245BF2CD4}"/>
                </a:ext>
              </a:extLst>
            </p:cNvPr>
            <p:cNvSpPr/>
            <p:nvPr/>
          </p:nvSpPr>
          <p:spPr bwMode="auto">
            <a:xfrm>
              <a:off x="10189375" y="2397127"/>
              <a:ext cx="1750925" cy="4924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C. von </a:t>
              </a:r>
              <a:r>
                <a:rPr lang="it-IT" sz="1600" b="1" dirty="0" err="1">
                  <a:solidFill>
                    <a:schemeClr val="tx2"/>
                  </a:solidFill>
                </a:rPr>
                <a:t>Korff</a:t>
              </a:r>
              <a:r>
                <a:rPr lang="it-IT" sz="1600" b="1" dirty="0">
                  <a:solidFill>
                    <a:schemeClr val="tx2"/>
                  </a:solidFill>
                </a:rPr>
                <a:t> </a:t>
              </a:r>
              <a:r>
                <a:rPr lang="it-IT" sz="1600" b="1" dirty="0" err="1">
                  <a:solidFill>
                    <a:schemeClr val="tx2"/>
                  </a:solidFill>
                </a:rPr>
                <a:t>Schmising</a:t>
              </a:r>
              <a:r>
                <a:rPr lang="it-IT" sz="1600" b="1" dirty="0">
                  <a:solidFill>
                    <a:schemeClr val="tx2"/>
                  </a:solidFill>
                </a:rPr>
                <a:t>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70AAD0D-72E6-45C4-8A6D-FB784BE6F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200" y="2314848"/>
              <a:ext cx="936000" cy="657000"/>
            </a:xfrm>
            <a:prstGeom prst="rect">
              <a:avLst/>
            </a:prstGeom>
            <a:solidFill>
              <a:schemeClr val="accent6"/>
            </a:solidFill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CC5D70B-CED8-4335-9F56-86C0656DDDF7}"/>
              </a:ext>
            </a:extLst>
          </p:cNvPr>
          <p:cNvGrpSpPr/>
          <p:nvPr/>
        </p:nvGrpSpPr>
        <p:grpSpPr>
          <a:xfrm>
            <a:off x="9583201" y="3176576"/>
            <a:ext cx="2431180" cy="864000"/>
            <a:chOff x="9582020" y="3151947"/>
            <a:chExt cx="2431180" cy="864000"/>
          </a:xfrm>
        </p:grpSpPr>
        <p:sp>
          <p:nvSpPr>
            <p:cNvPr id="59" name="Rounded Rectangle 19">
              <a:extLst>
                <a:ext uri="{FF2B5EF4-FFF2-40B4-BE49-F238E27FC236}">
                  <a16:creationId xmlns:a16="http://schemas.microsoft.com/office/drawing/2014/main" id="{A98B7A40-C7CF-4F25-BB71-0310B5AB7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020" y="3151947"/>
              <a:ext cx="243118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 dirty="0"/>
            </a:p>
          </p:txBody>
        </p:sp>
        <p:pic>
          <p:nvPicPr>
            <p:cNvPr id="60" name="Picture 59" descr="A close up of a sign&#10;&#10;Description automatically generated">
              <a:extLst>
                <a:ext uri="{FF2B5EF4-FFF2-40B4-BE49-F238E27FC236}">
                  <a16:creationId xmlns:a16="http://schemas.microsoft.com/office/drawing/2014/main" id="{D5444E32-DA2C-4533-A1AA-3C42E70C2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200" y="3337347"/>
              <a:ext cx="822000" cy="493200"/>
            </a:xfrm>
            <a:prstGeom prst="rect">
              <a:avLst/>
            </a:prstGeom>
            <a:solidFill>
              <a:schemeClr val="accent6"/>
            </a:solidFill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4E02423-98A9-4372-8566-646B37510D8C}"/>
                </a:ext>
              </a:extLst>
            </p:cNvPr>
            <p:cNvSpPr/>
            <p:nvPr/>
          </p:nvSpPr>
          <p:spPr bwMode="auto">
            <a:xfrm>
              <a:off x="10572300" y="3214615"/>
              <a:ext cx="1368000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R. Cucini</a:t>
              </a:r>
            </a:p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G. </a:t>
              </a:r>
              <a:r>
                <a:rPr lang="it-IT" sz="1600" b="1" dirty="0" err="1">
                  <a:solidFill>
                    <a:schemeClr val="tx2"/>
                  </a:solidFill>
                </a:rPr>
                <a:t>Panaccione</a:t>
              </a:r>
              <a:r>
                <a:rPr lang="it-IT" sz="1600" b="1" dirty="0">
                  <a:solidFill>
                    <a:schemeClr val="tx2"/>
                  </a:solidFill>
                </a:rPr>
                <a:t> </a:t>
              </a:r>
            </a:p>
            <a:p>
              <a:pPr algn="r" defTabSz="829353">
                <a:defRPr/>
              </a:pP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F773CD0-959D-49E3-A856-148888A27E1A}"/>
              </a:ext>
            </a:extLst>
          </p:cNvPr>
          <p:cNvGrpSpPr/>
          <p:nvPr/>
        </p:nvGrpSpPr>
        <p:grpSpPr>
          <a:xfrm>
            <a:off x="9583200" y="4131263"/>
            <a:ext cx="2430000" cy="864000"/>
            <a:chOff x="9583199" y="4087947"/>
            <a:chExt cx="2430000" cy="864000"/>
          </a:xfrm>
        </p:grpSpPr>
        <p:sp>
          <p:nvSpPr>
            <p:cNvPr id="62" name="Rounded Rectangle 19">
              <a:extLst>
                <a:ext uri="{FF2B5EF4-FFF2-40B4-BE49-F238E27FC236}">
                  <a16:creationId xmlns:a16="http://schemas.microsoft.com/office/drawing/2014/main" id="{D3D55A22-49F4-49CE-A037-BC922986D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3199" y="4087947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 dirty="0"/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24204A48-3D76-4C2F-9448-8C59B39D3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5200" y="4298640"/>
              <a:ext cx="822000" cy="442615"/>
            </a:xfrm>
            <a:prstGeom prst="rect">
              <a:avLst/>
            </a:prstGeom>
            <a:solidFill>
              <a:schemeClr val="accent6"/>
            </a:solidFill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B84A724-5664-4EBE-8064-01660C176F9A}"/>
                </a:ext>
              </a:extLst>
            </p:cNvPr>
            <p:cNvSpPr/>
            <p:nvPr/>
          </p:nvSpPr>
          <p:spPr bwMode="auto">
            <a:xfrm>
              <a:off x="10572300" y="4273726"/>
              <a:ext cx="1368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H. </a:t>
              </a:r>
              <a:r>
                <a:rPr lang="it-IT" sz="1600" b="1" dirty="0" err="1">
                  <a:solidFill>
                    <a:schemeClr val="tx2"/>
                  </a:solidFill>
                </a:rPr>
                <a:t>Kapteyn</a:t>
              </a:r>
              <a:r>
                <a:rPr lang="it-IT" sz="1600" b="1" dirty="0">
                  <a:solidFill>
                    <a:schemeClr val="tx2"/>
                  </a:solidFill>
                </a:rPr>
                <a:t>, M. </a:t>
              </a:r>
              <a:r>
                <a:rPr lang="it-IT" sz="1600" b="1" dirty="0" err="1">
                  <a:solidFill>
                    <a:schemeClr val="tx2"/>
                  </a:solidFill>
                </a:rPr>
                <a:t>Murnane</a:t>
              </a:r>
              <a:r>
                <a:rPr lang="it-IT" sz="1600" b="1" dirty="0">
                  <a:solidFill>
                    <a:schemeClr val="tx2"/>
                  </a:solidFill>
                </a:rPr>
                <a:t> </a:t>
              </a: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D796E2-D4AD-4F4C-99E2-B8B2AAAA12C6}"/>
              </a:ext>
            </a:extLst>
          </p:cNvPr>
          <p:cNvGrpSpPr/>
          <p:nvPr/>
        </p:nvGrpSpPr>
        <p:grpSpPr>
          <a:xfrm>
            <a:off x="9583200" y="5085955"/>
            <a:ext cx="2430000" cy="864001"/>
            <a:chOff x="9583200" y="5033107"/>
            <a:chExt cx="2430000" cy="864000"/>
          </a:xfrm>
        </p:grpSpPr>
        <p:sp>
          <p:nvSpPr>
            <p:cNvPr id="65" name="Rounded Rectangle 19">
              <a:extLst>
                <a:ext uri="{FF2B5EF4-FFF2-40B4-BE49-F238E27FC236}">
                  <a16:creationId xmlns:a16="http://schemas.microsoft.com/office/drawing/2014/main" id="{636F5BDF-2B42-40AB-810B-A652A6C91F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3200" y="5033107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 dirty="0"/>
            </a:p>
          </p:txBody>
        </p:sp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52160FD-5E23-455B-860D-5AFB91EEF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655200" y="5267107"/>
              <a:ext cx="1380924" cy="396000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D934856-E4F4-4776-8F47-B790F6EB6E56}"/>
                </a:ext>
              </a:extLst>
            </p:cNvPr>
            <p:cNvSpPr/>
            <p:nvPr/>
          </p:nvSpPr>
          <p:spPr bwMode="auto">
            <a:xfrm>
              <a:off x="10572300" y="5194264"/>
              <a:ext cx="1368000" cy="54168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M. </a:t>
              </a:r>
              <a:r>
                <a:rPr lang="it-IT" sz="1600" b="1" dirty="0" err="1">
                  <a:solidFill>
                    <a:schemeClr val="tx2"/>
                  </a:solidFill>
                </a:rPr>
                <a:t>Chergui</a:t>
              </a:r>
              <a:endParaRPr lang="it-IT" sz="1600" b="1" dirty="0">
                <a:solidFill>
                  <a:schemeClr val="tx2"/>
                </a:solidFill>
              </a:endParaRPr>
            </a:p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9F94452-876C-42D0-BF37-7E6870D378EB}"/>
              </a:ext>
            </a:extLst>
          </p:cNvPr>
          <p:cNvGrpSpPr/>
          <p:nvPr/>
        </p:nvGrpSpPr>
        <p:grpSpPr>
          <a:xfrm>
            <a:off x="4572241" y="3176576"/>
            <a:ext cx="2431180" cy="864000"/>
            <a:chOff x="9582020" y="3151947"/>
            <a:chExt cx="2431180" cy="864000"/>
          </a:xfrm>
        </p:grpSpPr>
        <p:sp>
          <p:nvSpPr>
            <p:cNvPr id="69" name="Rounded Rectangle 19">
              <a:extLst>
                <a:ext uri="{FF2B5EF4-FFF2-40B4-BE49-F238E27FC236}">
                  <a16:creationId xmlns:a16="http://schemas.microsoft.com/office/drawing/2014/main" id="{F4242B56-7ED9-420B-A96B-B30FE380AE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2020" y="3151947"/>
              <a:ext cx="243118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9D49561-18CC-4FDC-ADC0-070E0F9E3A92}"/>
                </a:ext>
              </a:extLst>
            </p:cNvPr>
            <p:cNvSpPr/>
            <p:nvPr/>
          </p:nvSpPr>
          <p:spPr bwMode="auto">
            <a:xfrm>
              <a:off x="10493712" y="3337726"/>
              <a:ext cx="1440000" cy="49244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V. Giordano</a:t>
              </a:r>
              <a:br>
                <a:rPr lang="it-IT" sz="1600" b="1" dirty="0">
                  <a:solidFill>
                    <a:schemeClr val="tx2"/>
                  </a:solidFill>
                </a:rPr>
              </a:br>
              <a:r>
                <a:rPr lang="it-IT" sz="1600" b="1" i="1" dirty="0">
                  <a:solidFill>
                    <a:schemeClr val="tx2"/>
                  </a:solidFill>
                </a:rPr>
                <a:t>et al.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6945969-D300-4409-84FC-14E835326038}"/>
              </a:ext>
            </a:extLst>
          </p:cNvPr>
          <p:cNvGrpSpPr/>
          <p:nvPr/>
        </p:nvGrpSpPr>
        <p:grpSpPr>
          <a:xfrm>
            <a:off x="4572000" y="1267201"/>
            <a:ext cx="2430000" cy="864001"/>
            <a:chOff x="4572000" y="2214399"/>
            <a:chExt cx="2430000" cy="864000"/>
          </a:xfrm>
        </p:grpSpPr>
        <p:sp>
          <p:nvSpPr>
            <p:cNvPr id="86" name="Rounded Rectangle 19">
              <a:extLst>
                <a:ext uri="{FF2B5EF4-FFF2-40B4-BE49-F238E27FC236}">
                  <a16:creationId xmlns:a16="http://schemas.microsoft.com/office/drawing/2014/main" id="{259CD945-AABF-4CE8-8EB5-C6D39E22B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214399"/>
              <a:ext cx="2430000" cy="864000"/>
            </a:xfrm>
            <a:prstGeom prst="roundRect">
              <a:avLst>
                <a:gd name="adj" fmla="val 8903"/>
              </a:avLst>
            </a:prstGeom>
            <a:solidFill>
              <a:schemeClr val="accent6"/>
            </a:solidFill>
            <a:ln>
              <a:solidFill>
                <a:schemeClr val="bg2"/>
              </a:solidFill>
              <a:headEnd/>
              <a:tailEnd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351" dirty="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15E955CF-5F40-42E1-BF30-EE0DB7E3704E}"/>
                </a:ext>
              </a:extLst>
            </p:cNvPr>
            <p:cNvSpPr/>
            <p:nvPr/>
          </p:nvSpPr>
          <p:spPr bwMode="auto">
            <a:xfrm>
              <a:off x="5557117" y="2523290"/>
              <a:ext cx="1372883" cy="246221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>
              <a:spAutoFit/>
            </a:bodyPr>
            <a:lstStyle/>
            <a:p>
              <a:pPr algn="r" defTabSz="829353">
                <a:spcBef>
                  <a:spcPct val="20000"/>
                </a:spcBef>
                <a:defRPr/>
              </a:pPr>
              <a:r>
                <a:rPr lang="it-IT" sz="1600" b="1" dirty="0">
                  <a:solidFill>
                    <a:schemeClr val="tx2"/>
                  </a:solidFill>
                </a:rPr>
                <a:t>B. Wehninger</a:t>
              </a:r>
              <a:endParaRPr lang="en-US" sz="1600" b="1" i="1" dirty="0">
                <a:solidFill>
                  <a:schemeClr val="tx2"/>
                </a:solidFill>
              </a:endParaRPr>
            </a:p>
          </p:txBody>
        </p:sp>
        <p:pic>
          <p:nvPicPr>
            <p:cNvPr id="88" name="image1.jpg">
              <a:extLst>
                <a:ext uri="{FF2B5EF4-FFF2-40B4-BE49-F238E27FC236}">
                  <a16:creationId xmlns:a16="http://schemas.microsoft.com/office/drawing/2014/main" id="{853042CC-04AC-49B5-8476-C473BB642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8235" y="2251781"/>
              <a:ext cx="632647" cy="789236"/>
            </a:xfrm>
            <a:prstGeom prst="rect">
              <a:avLst/>
            </a:prstGeom>
            <a:ln/>
          </p:spPr>
        </p:pic>
      </p:grpSp>
      <p:pic>
        <p:nvPicPr>
          <p:cNvPr id="2050" name="Picture 2" descr="iLM - Accueil">
            <a:extLst>
              <a:ext uri="{FF2B5EF4-FFF2-40B4-BE49-F238E27FC236}">
                <a16:creationId xmlns:a16="http://schemas.microsoft.com/office/drawing/2014/main" id="{BFAB0914-4F81-4A78-B3F1-B61C4AA94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52" y="3396434"/>
            <a:ext cx="900000" cy="42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315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73578A2-1508-468F-A747-67E41792B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0CA8D4-BC75-4E45-AD1A-29CF6A60EB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0A1556-F292-44B7-AA82-A52193057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7" y="549275"/>
            <a:ext cx="3793503" cy="50385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89977A-C20A-4324-B6AA-10A41FFF0A48}"/>
              </a:ext>
            </a:extLst>
          </p:cNvPr>
          <p:cNvSpPr txBox="1"/>
          <p:nvPr/>
        </p:nvSpPr>
        <p:spPr>
          <a:xfrm>
            <a:off x="4299711" y="1424882"/>
            <a:ext cx="7705004" cy="4483279"/>
          </a:xfrm>
          <a:prstGeom prst="rect">
            <a:avLst/>
          </a:prstGeom>
          <a:noFill/>
          <a:ln w="25400" cap="flat" cmpd="sng" algn="ctr">
            <a:noFill/>
            <a:prstDash val="solid"/>
            <a:miter lim="800000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36000" tIns="0" rIns="36000" bIns="0">
            <a:spAutoFit/>
          </a:bodyPr>
          <a:lstStyle/>
          <a:p>
            <a:pPr marR="0" algn="just">
              <a:spcBef>
                <a:spcPts val="0"/>
              </a:spcBef>
              <a:spcAft>
                <a:spcPts val="800"/>
              </a:spcAft>
            </a:pPr>
            <a:r>
              <a:rPr lang="en-US" sz="1700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“highly interdisciplinary journal focusing on, but not limited to, </a:t>
            </a:r>
            <a:r>
              <a:rPr lang="en-US" sz="1700" b="1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scientific studies </a:t>
            </a:r>
            <a:r>
              <a:rPr lang="en-US" sz="1700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of</a:t>
            </a:r>
            <a:r>
              <a:rPr lang="en-US" sz="1700" b="1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1700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chemical transformation and energy materials </a:t>
            </a:r>
            <a:r>
              <a:rPr lang="en-US" sz="1700" b="1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based on photon, electron, and neutron facilities</a:t>
            </a:r>
            <a:r>
              <a:rPr lang="en-US" sz="1700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. The word “photon” here is representative of particles in modern scientific facilities.</a:t>
            </a:r>
          </a:p>
          <a:p>
            <a:pPr algn="just">
              <a:spcAft>
                <a:spcPts val="800"/>
              </a:spcAft>
            </a:pPr>
            <a:r>
              <a:rPr lang="en-US" sz="1700" i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Photon Science also reports breakthroughs in instrumentation, methodology, and big-data research with demonstrations or potential for chemistry and material science.”</a:t>
            </a:r>
            <a:endParaRPr lang="en-US" sz="1700" i="1" kern="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700" b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Editor-in-chief: </a:t>
            </a:r>
          </a:p>
          <a:p>
            <a:pPr algn="just">
              <a:spcAft>
                <a:spcPts val="800"/>
              </a:spcAft>
            </a:pPr>
            <a:r>
              <a:rPr lang="en-US" sz="1700" kern="0" dirty="0">
                <a:solidFill>
                  <a:schemeClr val="bg2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Wanli Yang</a:t>
            </a:r>
            <a:r>
              <a:rPr lang="en-US" sz="1700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Lawrence Berkeley National Laboratory)</a:t>
            </a:r>
            <a:endParaRPr lang="en-US" sz="1700" b="1" kern="0" dirty="0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en-US" sz="1700" b="1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Associate Editors: </a:t>
            </a:r>
          </a:p>
          <a:p>
            <a:pPr algn="just">
              <a:spcAft>
                <a:spcPts val="800"/>
              </a:spcAft>
            </a:pPr>
            <a:r>
              <a:rPr lang="en-US" sz="1700" kern="0" dirty="0">
                <a:solidFill>
                  <a:schemeClr val="bg2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Hendrik Bluhm</a:t>
            </a:r>
            <a:r>
              <a:rPr lang="en-US" sz="1700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Fritz Haber Institute of the Max Planck Society</a:t>
            </a:r>
          </a:p>
          <a:p>
            <a:pPr algn="just">
              <a:spcAft>
                <a:spcPts val="800"/>
              </a:spcAft>
            </a:pPr>
            <a:r>
              <a:rPr lang="en-US" sz="1700" kern="0" dirty="0">
                <a:solidFill>
                  <a:schemeClr val="bg2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Laura Foglia</a:t>
            </a:r>
            <a:r>
              <a:rPr lang="en-US" sz="1700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Elettra </a:t>
            </a:r>
            <a:r>
              <a:rPr lang="en-US" sz="1700" kern="0" dirty="0" err="1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Sincrotrone</a:t>
            </a:r>
            <a:r>
              <a:rPr lang="en-US" sz="1700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 Trieste</a:t>
            </a:r>
          </a:p>
          <a:p>
            <a:pPr algn="just">
              <a:spcAft>
                <a:spcPts val="800"/>
              </a:spcAft>
            </a:pPr>
            <a:r>
              <a:rPr lang="en-US" sz="1700" kern="0" dirty="0">
                <a:solidFill>
                  <a:schemeClr val="bg2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Hua Zhou</a:t>
            </a:r>
            <a:r>
              <a:rPr lang="en-US" sz="1700" kern="0" dirty="0">
                <a:solidFill>
                  <a:schemeClr val="bg1"/>
                </a:solidFill>
                <a:effectLst/>
                <a:latin typeface="DengXian" panose="02010600030101010101" pitchFamily="2" charset="-122"/>
                <a:ea typeface="DengXian" panose="02010600030101010101" pitchFamily="2" charset="-122"/>
                <a:cs typeface="Calibri" panose="020F0502020204030204" pitchFamily="34" charset="0"/>
              </a:rPr>
              <a:t>, Argonne National Laboratory</a:t>
            </a:r>
          </a:p>
          <a:p>
            <a:pPr algn="just">
              <a:spcAft>
                <a:spcPts val="800"/>
              </a:spcAft>
            </a:pPr>
            <a:endParaRPr lang="en-US" sz="1700" b="1" kern="0" dirty="0">
              <a:solidFill>
                <a:schemeClr val="bg1"/>
              </a:solidFill>
              <a:effectLst/>
              <a:latin typeface="DengXian" panose="02010600030101010101" pitchFamily="2" charset="-122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7" name="Picture 2" descr="ACS Publications. Most Trusted. Most Cited. Most Read">
            <a:extLst>
              <a:ext uri="{FF2B5EF4-FFF2-40B4-BE49-F238E27FC236}">
                <a16:creationId xmlns:a16="http://schemas.microsoft.com/office/drawing/2014/main" id="{963B4A45-A5E2-4E5C-BC41-4E791E5EA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860" y="191637"/>
            <a:ext cx="4320000" cy="73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791DF7-804E-44B4-9625-C12024FB5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225" y="225418"/>
            <a:ext cx="2340000" cy="62650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FE43D6D-F448-44A0-B264-4F497637D7CE}"/>
              </a:ext>
            </a:extLst>
          </p:cNvPr>
          <p:cNvSpPr txBox="1"/>
          <p:nvPr/>
        </p:nvSpPr>
        <p:spPr>
          <a:xfrm>
            <a:off x="516000" y="5721705"/>
            <a:ext cx="11160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9D0A14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Submission is now open!</a:t>
            </a:r>
          </a:p>
          <a:p>
            <a:pPr algn="ctr"/>
            <a:r>
              <a:rPr lang="en-US" sz="2000" b="1" dirty="0">
                <a:solidFill>
                  <a:srgbClr val="9D0A14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t>APCs are waived for all articles submitted by December 31, 2027 if accepted after peer review.</a:t>
            </a:r>
          </a:p>
        </p:txBody>
      </p:sp>
    </p:spTree>
    <p:extLst>
      <p:ext uri="{BB962C8B-B14F-4D97-AF65-F5344CB8AC3E}">
        <p14:creationId xmlns:p14="http://schemas.microsoft.com/office/powerpoint/2010/main" val="1617378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B01D381-AC1F-48F9-9111-C22E502A4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D99FB5-9B47-4C64-B30F-08DD70148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DEBF44-2DEA-4D21-947F-6CC81745E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TG: a tool for probing collective dynamics</a:t>
            </a:r>
            <a:endParaRPr lang="it-IT" dirty="0"/>
          </a:p>
        </p:txBody>
      </p:sp>
      <p:sp>
        <p:nvSpPr>
          <p:cNvPr id="101" name="Oval 1">
            <a:extLst>
              <a:ext uri="{FF2B5EF4-FFF2-40B4-BE49-F238E27FC236}">
                <a16:creationId xmlns:a16="http://schemas.microsoft.com/office/drawing/2014/main" id="{D8D58FCA-F9BA-4B73-8672-2800E1E9FC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0776" y="3386379"/>
            <a:ext cx="2392981" cy="1367417"/>
          </a:xfrm>
          <a:prstGeom prst="ellipse">
            <a:avLst/>
          </a:prstGeom>
          <a:solidFill>
            <a:srgbClr val="FFFFFF"/>
          </a:solidFill>
          <a:ln w="9525" algn="ctr">
            <a:solidFill>
              <a:srgbClr val="1A355C"/>
            </a:solidFill>
            <a:round/>
            <a:headEnd/>
            <a:tailEnd/>
          </a:ln>
        </p:spPr>
        <p:txBody>
          <a:bodyPr/>
          <a:lstStyle>
            <a:lvl1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49263" eaLnBrk="1" fontAlgn="auto" latinLnBrk="0" hangingPunct="1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GB" altLang="en-US" sz="1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" name="Text Box 30">
            <a:extLst>
              <a:ext uri="{FF2B5EF4-FFF2-40B4-BE49-F238E27FC236}">
                <a16:creationId xmlns:a16="http://schemas.microsoft.com/office/drawing/2014/main" id="{1E4167B0-4401-4DA0-9BBF-FD0A58E48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85" y="3460681"/>
            <a:ext cx="1280711" cy="32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en-US" sz="1600" kern="0" dirty="0">
                <a:solidFill>
                  <a:sysClr val="windowText" lastClr="000000"/>
                </a:solidFill>
                <a:ea typeface="ＭＳ Ｐゴシック" charset="0"/>
              </a:rPr>
              <a:t>Sample</a:t>
            </a:r>
            <a:endParaRPr lang="en-US" sz="1700" kern="0" dirty="0">
              <a:solidFill>
                <a:sysClr val="windowText" lastClr="000000"/>
              </a:solidFill>
              <a:ea typeface="ＭＳ Ｐゴシック" charset="0"/>
            </a:endParaRPr>
          </a:p>
        </p:txBody>
      </p:sp>
      <p:sp>
        <p:nvSpPr>
          <p:cNvPr id="103" name="Freeform 13">
            <a:extLst>
              <a:ext uri="{FF2B5EF4-FFF2-40B4-BE49-F238E27FC236}">
                <a16:creationId xmlns:a16="http://schemas.microsoft.com/office/drawing/2014/main" id="{35D9CD55-FAA1-439F-8C64-C949E400B09F}"/>
              </a:ext>
            </a:extLst>
          </p:cNvPr>
          <p:cNvSpPr>
            <a:spLocks/>
          </p:cNvSpPr>
          <p:nvPr/>
        </p:nvSpPr>
        <p:spPr bwMode="auto">
          <a:xfrm rot="5400000" flipH="1">
            <a:off x="5883141" y="3122274"/>
            <a:ext cx="367986" cy="1663819"/>
          </a:xfrm>
          <a:custGeom>
            <a:avLst/>
            <a:gdLst>
              <a:gd name="T0" fmla="*/ 2147483647 w 2676"/>
              <a:gd name="T1" fmla="*/ 2147483647 h 3926"/>
              <a:gd name="T2" fmla="*/ 2147483647 w 2676"/>
              <a:gd name="T3" fmla="*/ 2147483647 h 3926"/>
              <a:gd name="T4" fmla="*/ 2147483647 w 2676"/>
              <a:gd name="T5" fmla="*/ 2147483647 h 3926"/>
              <a:gd name="T6" fmla="*/ 2147483647 w 2676"/>
              <a:gd name="T7" fmla="*/ 2147483647 h 3926"/>
              <a:gd name="T8" fmla="*/ 2147483647 w 2676"/>
              <a:gd name="T9" fmla="*/ 2147483647 h 3926"/>
              <a:gd name="T10" fmla="*/ 2147483647 w 2676"/>
              <a:gd name="T11" fmla="*/ 2147483647 h 3926"/>
              <a:gd name="T12" fmla="*/ 2147483647 w 2676"/>
              <a:gd name="T13" fmla="*/ 2147483647 h 3926"/>
              <a:gd name="T14" fmla="*/ 2147483647 w 2676"/>
              <a:gd name="T15" fmla="*/ 2147483647 h 3926"/>
              <a:gd name="T16" fmla="*/ 2147483647 w 2676"/>
              <a:gd name="T17" fmla="*/ 2147483647 h 3926"/>
              <a:gd name="T18" fmla="*/ 2147483647 w 2676"/>
              <a:gd name="T19" fmla="*/ 2147483647 h 3926"/>
              <a:gd name="T20" fmla="*/ 2147483647 w 2676"/>
              <a:gd name="T21" fmla="*/ 2147483647 h 3926"/>
              <a:gd name="T22" fmla="*/ 2147483647 w 2676"/>
              <a:gd name="T23" fmla="*/ 2147483647 h 3926"/>
              <a:gd name="T24" fmla="*/ 2147483647 w 2676"/>
              <a:gd name="T25" fmla="*/ 2147483647 h 3926"/>
              <a:gd name="T26" fmla="*/ 2147483647 w 2676"/>
              <a:gd name="T27" fmla="*/ 2147483647 h 3926"/>
              <a:gd name="T28" fmla="*/ 2147483647 w 2676"/>
              <a:gd name="T29" fmla="*/ 2147483647 h 3926"/>
              <a:gd name="T30" fmla="*/ 2147483647 w 2676"/>
              <a:gd name="T31" fmla="*/ 2147483647 h 3926"/>
              <a:gd name="T32" fmla="*/ 0 w 2676"/>
              <a:gd name="T33" fmla="*/ 2147483647 h 3926"/>
              <a:gd name="T34" fmla="*/ 2147483647 w 2676"/>
              <a:gd name="T35" fmla="*/ 2147483647 h 3926"/>
              <a:gd name="T36" fmla="*/ 2147483647 w 2676"/>
              <a:gd name="T37" fmla="*/ 2147483647 h 3926"/>
              <a:gd name="T38" fmla="*/ 2147483647 w 2676"/>
              <a:gd name="T39" fmla="*/ 2147483647 h 3926"/>
              <a:gd name="T40" fmla="*/ 2147483647 w 2676"/>
              <a:gd name="T41" fmla="*/ 2147483647 h 3926"/>
              <a:gd name="T42" fmla="*/ 2147483647 w 2676"/>
              <a:gd name="T43" fmla="*/ 2147483647 h 3926"/>
              <a:gd name="T44" fmla="*/ 2147483647 w 2676"/>
              <a:gd name="T45" fmla="*/ 2147483647 h 3926"/>
              <a:gd name="T46" fmla="*/ 2147483647 w 2676"/>
              <a:gd name="T47" fmla="*/ 2147483647 h 3926"/>
              <a:gd name="T48" fmla="*/ 2147483647 w 2676"/>
              <a:gd name="T49" fmla="*/ 2147483647 h 3926"/>
              <a:gd name="T50" fmla="*/ 2147483647 w 2676"/>
              <a:gd name="T51" fmla="*/ 2147483647 h 3926"/>
              <a:gd name="T52" fmla="*/ 2147483647 w 2676"/>
              <a:gd name="T53" fmla="*/ 2147483647 h 3926"/>
              <a:gd name="T54" fmla="*/ 2147483647 w 2676"/>
              <a:gd name="T55" fmla="*/ 2147483647 h 3926"/>
              <a:gd name="T56" fmla="*/ 2147483647 w 2676"/>
              <a:gd name="T57" fmla="*/ 2147483647 h 3926"/>
              <a:gd name="T58" fmla="*/ 2147483647 w 2676"/>
              <a:gd name="T59" fmla="*/ 2147483647 h 3926"/>
              <a:gd name="T60" fmla="*/ 2147483647 w 2676"/>
              <a:gd name="T61" fmla="*/ 2147483647 h 3926"/>
              <a:gd name="T62" fmla="*/ 2147483647 w 2676"/>
              <a:gd name="T63" fmla="*/ 2147483647 h 3926"/>
              <a:gd name="T64" fmla="*/ 2147483647 w 2676"/>
              <a:gd name="T65" fmla="*/ 2147483647 h 3926"/>
              <a:gd name="T66" fmla="*/ 2147483647 w 2676"/>
              <a:gd name="T67" fmla="*/ 2147483647 h 3926"/>
              <a:gd name="T68" fmla="*/ 2147483647 w 2676"/>
              <a:gd name="T69" fmla="*/ 2147483647 h 3926"/>
              <a:gd name="T70" fmla="*/ 2147483647 w 2676"/>
              <a:gd name="T71" fmla="*/ 2147483647 h 3926"/>
              <a:gd name="T72" fmla="*/ 2147483647 w 2676"/>
              <a:gd name="T73" fmla="*/ 2147483647 h 3926"/>
              <a:gd name="T74" fmla="*/ 2147483647 w 2676"/>
              <a:gd name="T75" fmla="*/ 2147483647 h 3926"/>
              <a:gd name="T76" fmla="*/ 2147483647 w 2676"/>
              <a:gd name="T77" fmla="*/ 2147483647 h 3926"/>
              <a:gd name="T78" fmla="*/ 2147483647 w 2676"/>
              <a:gd name="T79" fmla="*/ 2147483647 h 3926"/>
              <a:gd name="T80" fmla="*/ 2147483647 w 2676"/>
              <a:gd name="T81" fmla="*/ 2147483647 h 3926"/>
              <a:gd name="T82" fmla="*/ 2147483647 w 2676"/>
              <a:gd name="T83" fmla="*/ 2147483647 h 3926"/>
              <a:gd name="T84" fmla="*/ 2147483647 w 2676"/>
              <a:gd name="T85" fmla="*/ 2147483647 h 3926"/>
              <a:gd name="T86" fmla="*/ 2147483647 w 2676"/>
              <a:gd name="T87" fmla="*/ 2147483647 h 3926"/>
              <a:gd name="T88" fmla="*/ 2147483647 w 2676"/>
              <a:gd name="T89" fmla="*/ 2147483647 h 3926"/>
              <a:gd name="T90" fmla="*/ 2147483647 w 2676"/>
              <a:gd name="T91" fmla="*/ 2147483647 h 3926"/>
              <a:gd name="T92" fmla="*/ 2147483647 w 2676"/>
              <a:gd name="T93" fmla="*/ 2147483647 h 3926"/>
              <a:gd name="T94" fmla="*/ 2147483647 w 2676"/>
              <a:gd name="T95" fmla="*/ 2147483647 h 3926"/>
              <a:gd name="T96" fmla="*/ 2147483647 w 2676"/>
              <a:gd name="T97" fmla="*/ 2147483647 h 3926"/>
              <a:gd name="T98" fmla="*/ 2147483647 w 2676"/>
              <a:gd name="T99" fmla="*/ 0 h 39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76"/>
              <a:gd name="T151" fmla="*/ 0 h 3926"/>
              <a:gd name="T152" fmla="*/ 2676 w 2676"/>
              <a:gd name="T153" fmla="*/ 3926 h 39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76" h="3926">
                <a:moveTo>
                  <a:pt x="1980" y="3926"/>
                </a:moveTo>
                <a:lnTo>
                  <a:pt x="2314" y="3887"/>
                </a:lnTo>
                <a:lnTo>
                  <a:pt x="2552" y="3847"/>
                </a:lnTo>
                <a:lnTo>
                  <a:pt x="2667" y="3807"/>
                </a:lnTo>
                <a:lnTo>
                  <a:pt x="2649" y="3768"/>
                </a:lnTo>
                <a:lnTo>
                  <a:pt x="2499" y="3729"/>
                </a:lnTo>
                <a:lnTo>
                  <a:pt x="2232" y="3688"/>
                </a:lnTo>
                <a:lnTo>
                  <a:pt x="1877" y="3649"/>
                </a:lnTo>
                <a:lnTo>
                  <a:pt x="1467" y="3609"/>
                </a:lnTo>
                <a:lnTo>
                  <a:pt x="1043" y="3569"/>
                </a:lnTo>
                <a:lnTo>
                  <a:pt x="650" y="3530"/>
                </a:lnTo>
                <a:lnTo>
                  <a:pt x="326" y="3490"/>
                </a:lnTo>
                <a:lnTo>
                  <a:pt x="103" y="3451"/>
                </a:lnTo>
                <a:lnTo>
                  <a:pt x="4" y="3410"/>
                </a:lnTo>
                <a:lnTo>
                  <a:pt x="39" y="3371"/>
                </a:lnTo>
                <a:lnTo>
                  <a:pt x="205" y="3332"/>
                </a:lnTo>
                <a:lnTo>
                  <a:pt x="484" y="3291"/>
                </a:lnTo>
                <a:lnTo>
                  <a:pt x="849" y="3252"/>
                </a:lnTo>
                <a:lnTo>
                  <a:pt x="1264" y="3213"/>
                </a:lnTo>
                <a:lnTo>
                  <a:pt x="1685" y="3173"/>
                </a:lnTo>
                <a:lnTo>
                  <a:pt x="2072" y="3133"/>
                </a:lnTo>
                <a:lnTo>
                  <a:pt x="2385" y="3094"/>
                </a:lnTo>
                <a:lnTo>
                  <a:pt x="2593" y="3054"/>
                </a:lnTo>
                <a:lnTo>
                  <a:pt x="2676" y="3014"/>
                </a:lnTo>
                <a:lnTo>
                  <a:pt x="2623" y="2974"/>
                </a:lnTo>
                <a:lnTo>
                  <a:pt x="2441" y="2935"/>
                </a:lnTo>
                <a:lnTo>
                  <a:pt x="2150" y="2896"/>
                </a:lnTo>
                <a:lnTo>
                  <a:pt x="1776" y="2855"/>
                </a:lnTo>
                <a:lnTo>
                  <a:pt x="1359" y="2816"/>
                </a:lnTo>
                <a:lnTo>
                  <a:pt x="939" y="2777"/>
                </a:lnTo>
                <a:lnTo>
                  <a:pt x="560" y="2737"/>
                </a:lnTo>
                <a:lnTo>
                  <a:pt x="259" y="2697"/>
                </a:lnTo>
                <a:lnTo>
                  <a:pt x="65" y="2657"/>
                </a:lnTo>
                <a:lnTo>
                  <a:pt x="0" y="2618"/>
                </a:lnTo>
                <a:lnTo>
                  <a:pt x="69" y="2578"/>
                </a:lnTo>
                <a:lnTo>
                  <a:pt x="266" y="2538"/>
                </a:lnTo>
                <a:lnTo>
                  <a:pt x="569" y="2499"/>
                </a:lnTo>
                <a:lnTo>
                  <a:pt x="951" y="2460"/>
                </a:lnTo>
                <a:lnTo>
                  <a:pt x="1371" y="2419"/>
                </a:lnTo>
                <a:lnTo>
                  <a:pt x="1788" y="2380"/>
                </a:lnTo>
                <a:lnTo>
                  <a:pt x="2160" y="2340"/>
                </a:lnTo>
                <a:lnTo>
                  <a:pt x="2448" y="2300"/>
                </a:lnTo>
                <a:lnTo>
                  <a:pt x="2626" y="2261"/>
                </a:lnTo>
                <a:lnTo>
                  <a:pt x="2675" y="2221"/>
                </a:lnTo>
                <a:lnTo>
                  <a:pt x="2589" y="2182"/>
                </a:lnTo>
                <a:lnTo>
                  <a:pt x="2378" y="2142"/>
                </a:lnTo>
                <a:lnTo>
                  <a:pt x="2062" y="2102"/>
                </a:lnTo>
                <a:lnTo>
                  <a:pt x="1673" y="2063"/>
                </a:lnTo>
                <a:lnTo>
                  <a:pt x="1252" y="2022"/>
                </a:lnTo>
                <a:lnTo>
                  <a:pt x="839" y="1983"/>
                </a:lnTo>
                <a:lnTo>
                  <a:pt x="475" y="1944"/>
                </a:lnTo>
                <a:lnTo>
                  <a:pt x="199" y="1904"/>
                </a:lnTo>
                <a:lnTo>
                  <a:pt x="36" y="1864"/>
                </a:lnTo>
                <a:lnTo>
                  <a:pt x="5" y="1825"/>
                </a:lnTo>
                <a:lnTo>
                  <a:pt x="108" y="1785"/>
                </a:lnTo>
                <a:lnTo>
                  <a:pt x="333" y="1745"/>
                </a:lnTo>
                <a:lnTo>
                  <a:pt x="660" y="1705"/>
                </a:lnTo>
                <a:lnTo>
                  <a:pt x="1054" y="1666"/>
                </a:lnTo>
                <a:lnTo>
                  <a:pt x="1478" y="1627"/>
                </a:lnTo>
                <a:lnTo>
                  <a:pt x="1887" y="1586"/>
                </a:lnTo>
                <a:lnTo>
                  <a:pt x="2242" y="1547"/>
                </a:lnTo>
                <a:lnTo>
                  <a:pt x="2505" y="1508"/>
                </a:lnTo>
                <a:lnTo>
                  <a:pt x="2652" y="1467"/>
                </a:lnTo>
                <a:lnTo>
                  <a:pt x="2665" y="1428"/>
                </a:lnTo>
                <a:lnTo>
                  <a:pt x="2547" y="1388"/>
                </a:lnTo>
                <a:lnTo>
                  <a:pt x="2306" y="1349"/>
                </a:lnTo>
                <a:lnTo>
                  <a:pt x="1969" y="1309"/>
                </a:lnTo>
                <a:lnTo>
                  <a:pt x="1568" y="1269"/>
                </a:lnTo>
                <a:lnTo>
                  <a:pt x="1145" y="1230"/>
                </a:lnTo>
                <a:lnTo>
                  <a:pt x="740" y="1189"/>
                </a:lnTo>
                <a:lnTo>
                  <a:pt x="395" y="1150"/>
                </a:lnTo>
                <a:lnTo>
                  <a:pt x="146" y="1111"/>
                </a:lnTo>
                <a:lnTo>
                  <a:pt x="15" y="1071"/>
                </a:lnTo>
                <a:lnTo>
                  <a:pt x="19" y="1031"/>
                </a:lnTo>
                <a:lnTo>
                  <a:pt x="154" y="992"/>
                </a:lnTo>
                <a:lnTo>
                  <a:pt x="408" y="952"/>
                </a:lnTo>
                <a:lnTo>
                  <a:pt x="755" y="913"/>
                </a:lnTo>
                <a:lnTo>
                  <a:pt x="1161" y="873"/>
                </a:lnTo>
                <a:lnTo>
                  <a:pt x="1585" y="833"/>
                </a:lnTo>
                <a:lnTo>
                  <a:pt x="1984" y="794"/>
                </a:lnTo>
                <a:lnTo>
                  <a:pt x="2318" y="753"/>
                </a:lnTo>
                <a:lnTo>
                  <a:pt x="2553" y="714"/>
                </a:lnTo>
                <a:lnTo>
                  <a:pt x="2668" y="675"/>
                </a:lnTo>
                <a:lnTo>
                  <a:pt x="2648" y="635"/>
                </a:lnTo>
                <a:lnTo>
                  <a:pt x="2497" y="595"/>
                </a:lnTo>
                <a:lnTo>
                  <a:pt x="2229" y="556"/>
                </a:lnTo>
                <a:lnTo>
                  <a:pt x="1872" y="516"/>
                </a:lnTo>
                <a:lnTo>
                  <a:pt x="1462" y="476"/>
                </a:lnTo>
                <a:lnTo>
                  <a:pt x="1038" y="436"/>
                </a:lnTo>
                <a:lnTo>
                  <a:pt x="646" y="397"/>
                </a:lnTo>
                <a:lnTo>
                  <a:pt x="322" y="358"/>
                </a:lnTo>
                <a:lnTo>
                  <a:pt x="101" y="317"/>
                </a:lnTo>
                <a:lnTo>
                  <a:pt x="4" y="278"/>
                </a:lnTo>
                <a:lnTo>
                  <a:pt x="41" y="239"/>
                </a:lnTo>
                <a:lnTo>
                  <a:pt x="207" y="198"/>
                </a:lnTo>
                <a:lnTo>
                  <a:pt x="487" y="159"/>
                </a:lnTo>
                <a:lnTo>
                  <a:pt x="854" y="119"/>
                </a:lnTo>
                <a:lnTo>
                  <a:pt x="1268" y="80"/>
                </a:lnTo>
                <a:lnTo>
                  <a:pt x="1690" y="40"/>
                </a:lnTo>
                <a:lnTo>
                  <a:pt x="2075" y="0"/>
                </a:lnTo>
              </a:path>
            </a:pathLst>
          </a:custGeom>
          <a:noFill/>
          <a:ln w="38100">
            <a:solidFill>
              <a:srgbClr val="6487B5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it-IT" sz="1900" kern="0">
              <a:solidFill>
                <a:sysClr val="windowText" lastClr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" name="Rectangle 58">
            <a:extLst>
              <a:ext uri="{FF2B5EF4-FFF2-40B4-BE49-F238E27FC236}">
                <a16:creationId xmlns:a16="http://schemas.microsoft.com/office/drawing/2014/main" id="{274268A3-7351-4CD6-97C0-324EFD54E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783" y="4462272"/>
            <a:ext cx="377716" cy="30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4572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9144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371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18288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de-DE" sz="1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2</a:t>
            </a:r>
            <a:r>
              <a:rPr lang="el-GR" altLang="de-DE" sz="1600" dirty="0">
                <a:solidFill>
                  <a:srgbClr val="000000"/>
                </a:solidFill>
                <a:latin typeface="Calibri"/>
                <a:cs typeface="Arial" panose="020B0604020202020204" pitchFamily="34" charset="0"/>
              </a:rPr>
              <a:t>θ</a:t>
            </a:r>
            <a:endParaRPr lang="it-IT" altLang="de-DE" sz="1600" dirty="0">
              <a:solidFill>
                <a:srgbClr val="000000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05" name="Arc 36">
            <a:extLst>
              <a:ext uri="{FF2B5EF4-FFF2-40B4-BE49-F238E27FC236}">
                <a16:creationId xmlns:a16="http://schemas.microsoft.com/office/drawing/2014/main" id="{AAEA41D9-81D2-4E59-B10E-24DF367EB0E5}"/>
              </a:ext>
            </a:extLst>
          </p:cNvPr>
          <p:cNvSpPr>
            <a:spLocks/>
          </p:cNvSpPr>
          <p:nvPr/>
        </p:nvSpPr>
        <p:spPr bwMode="auto">
          <a:xfrm rot="2341900" flipV="1">
            <a:off x="5730341" y="3843011"/>
            <a:ext cx="761523" cy="692028"/>
          </a:xfrm>
          <a:custGeom>
            <a:avLst/>
            <a:gdLst>
              <a:gd name="T0" fmla="*/ 0 w 24874"/>
              <a:gd name="T1" fmla="*/ 2147483647 h 21600"/>
              <a:gd name="T2" fmla="*/ 2147483647 w 24874"/>
              <a:gd name="T3" fmla="*/ 2147483647 h 21600"/>
              <a:gd name="T4" fmla="*/ 2147483647 w 24874"/>
              <a:gd name="T5" fmla="*/ 2147483647 h 21600"/>
              <a:gd name="T6" fmla="*/ 0 60000 65536"/>
              <a:gd name="T7" fmla="*/ 0 60000 65536"/>
              <a:gd name="T8" fmla="*/ 0 60000 65536"/>
              <a:gd name="T9" fmla="*/ 0 w 24874"/>
              <a:gd name="T10" fmla="*/ 0 h 21600"/>
              <a:gd name="T11" fmla="*/ 24874 w 24874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4874" h="21600" fill="none" extrusionOk="0">
                <a:moveTo>
                  <a:pt x="0" y="255"/>
                </a:moveTo>
                <a:cubicBezTo>
                  <a:pt x="1095" y="85"/>
                  <a:pt x="2202" y="-1"/>
                  <a:pt x="3311" y="0"/>
                </a:cubicBezTo>
                <a:cubicBezTo>
                  <a:pt x="14752" y="0"/>
                  <a:pt x="24209" y="8921"/>
                  <a:pt x="24874" y="20343"/>
                </a:cubicBezTo>
              </a:path>
              <a:path w="24874" h="21600" stroke="0" extrusionOk="0">
                <a:moveTo>
                  <a:pt x="0" y="255"/>
                </a:moveTo>
                <a:cubicBezTo>
                  <a:pt x="1095" y="85"/>
                  <a:pt x="2202" y="-1"/>
                  <a:pt x="3311" y="0"/>
                </a:cubicBezTo>
                <a:cubicBezTo>
                  <a:pt x="14752" y="0"/>
                  <a:pt x="24209" y="8921"/>
                  <a:pt x="24874" y="20343"/>
                </a:cubicBezTo>
                <a:lnTo>
                  <a:pt x="3311" y="21600"/>
                </a:lnTo>
                <a:close/>
              </a:path>
            </a:pathLst>
          </a:custGeom>
          <a:noFill/>
          <a:ln w="254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it-IT" sz="1900" kern="0">
              <a:solidFill>
                <a:sysClr val="windowText" lastClr="00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06" name="Picture 105" descr="pulse.png">
            <a:extLst>
              <a:ext uri="{FF2B5EF4-FFF2-40B4-BE49-F238E27FC236}">
                <a16:creationId xmlns:a16="http://schemas.microsoft.com/office/drawing/2014/main" id="{765EC1DC-FF06-43A6-BB27-571973DF3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78663" y="3923029"/>
            <a:ext cx="1189585" cy="706225"/>
          </a:xfrm>
          <a:prstGeom prst="rect">
            <a:avLst/>
          </a:prstGeom>
        </p:spPr>
      </p:pic>
      <p:pic>
        <p:nvPicPr>
          <p:cNvPr id="107" name="Picture 106" descr="pulse.png">
            <a:extLst>
              <a:ext uri="{FF2B5EF4-FFF2-40B4-BE49-F238E27FC236}">
                <a16:creationId xmlns:a16="http://schemas.microsoft.com/office/drawing/2014/main" id="{2A37E4B8-FF7C-4843-8069-4FF26FF893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386" y="3921051"/>
            <a:ext cx="1189585" cy="706225"/>
          </a:xfrm>
          <a:prstGeom prst="rect">
            <a:avLst/>
          </a:prstGeom>
        </p:spPr>
      </p:pic>
      <p:sp>
        <p:nvSpPr>
          <p:cNvPr id="108" name="Freccia a destra 154">
            <a:extLst>
              <a:ext uri="{FF2B5EF4-FFF2-40B4-BE49-F238E27FC236}">
                <a16:creationId xmlns:a16="http://schemas.microsoft.com/office/drawing/2014/main" id="{C54D02B8-B9C7-43DF-B47C-449FFAC029F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 flipV="1">
            <a:off x="5755110" y="2027044"/>
            <a:ext cx="581152" cy="410228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9" name="Freeform 13">
            <a:extLst>
              <a:ext uri="{FF2B5EF4-FFF2-40B4-BE49-F238E27FC236}">
                <a16:creationId xmlns:a16="http://schemas.microsoft.com/office/drawing/2014/main" id="{3E3AFDA2-9E5D-4C54-B114-F56EE0043389}"/>
              </a:ext>
            </a:extLst>
          </p:cNvPr>
          <p:cNvSpPr>
            <a:spLocks/>
          </p:cNvSpPr>
          <p:nvPr/>
        </p:nvSpPr>
        <p:spPr bwMode="auto">
          <a:xfrm rot="5400000" flipH="1">
            <a:off x="3292549" y="3386379"/>
            <a:ext cx="341854" cy="1367417"/>
          </a:xfrm>
          <a:custGeom>
            <a:avLst/>
            <a:gdLst>
              <a:gd name="T0" fmla="*/ 2147483647 w 2676"/>
              <a:gd name="T1" fmla="*/ 2147483647 h 3926"/>
              <a:gd name="T2" fmla="*/ 2147483647 w 2676"/>
              <a:gd name="T3" fmla="*/ 2147483647 h 3926"/>
              <a:gd name="T4" fmla="*/ 2147483647 w 2676"/>
              <a:gd name="T5" fmla="*/ 2147483647 h 3926"/>
              <a:gd name="T6" fmla="*/ 2147483647 w 2676"/>
              <a:gd name="T7" fmla="*/ 2147483647 h 3926"/>
              <a:gd name="T8" fmla="*/ 2147483647 w 2676"/>
              <a:gd name="T9" fmla="*/ 2147483647 h 3926"/>
              <a:gd name="T10" fmla="*/ 2147483647 w 2676"/>
              <a:gd name="T11" fmla="*/ 2147483647 h 3926"/>
              <a:gd name="T12" fmla="*/ 2147483647 w 2676"/>
              <a:gd name="T13" fmla="*/ 2147483647 h 3926"/>
              <a:gd name="T14" fmla="*/ 2147483647 w 2676"/>
              <a:gd name="T15" fmla="*/ 2147483647 h 3926"/>
              <a:gd name="T16" fmla="*/ 2147483647 w 2676"/>
              <a:gd name="T17" fmla="*/ 2147483647 h 3926"/>
              <a:gd name="T18" fmla="*/ 2147483647 w 2676"/>
              <a:gd name="T19" fmla="*/ 2147483647 h 3926"/>
              <a:gd name="T20" fmla="*/ 2147483647 w 2676"/>
              <a:gd name="T21" fmla="*/ 2147483647 h 3926"/>
              <a:gd name="T22" fmla="*/ 2147483647 w 2676"/>
              <a:gd name="T23" fmla="*/ 2147483647 h 3926"/>
              <a:gd name="T24" fmla="*/ 2147483647 w 2676"/>
              <a:gd name="T25" fmla="*/ 2147483647 h 3926"/>
              <a:gd name="T26" fmla="*/ 2147483647 w 2676"/>
              <a:gd name="T27" fmla="*/ 2147483647 h 3926"/>
              <a:gd name="T28" fmla="*/ 2147483647 w 2676"/>
              <a:gd name="T29" fmla="*/ 2147483647 h 3926"/>
              <a:gd name="T30" fmla="*/ 2147483647 w 2676"/>
              <a:gd name="T31" fmla="*/ 2147483647 h 3926"/>
              <a:gd name="T32" fmla="*/ 0 w 2676"/>
              <a:gd name="T33" fmla="*/ 2147483647 h 3926"/>
              <a:gd name="T34" fmla="*/ 2147483647 w 2676"/>
              <a:gd name="T35" fmla="*/ 2147483647 h 3926"/>
              <a:gd name="T36" fmla="*/ 2147483647 w 2676"/>
              <a:gd name="T37" fmla="*/ 2147483647 h 3926"/>
              <a:gd name="T38" fmla="*/ 2147483647 w 2676"/>
              <a:gd name="T39" fmla="*/ 2147483647 h 3926"/>
              <a:gd name="T40" fmla="*/ 2147483647 w 2676"/>
              <a:gd name="T41" fmla="*/ 2147483647 h 3926"/>
              <a:gd name="T42" fmla="*/ 2147483647 w 2676"/>
              <a:gd name="T43" fmla="*/ 2147483647 h 3926"/>
              <a:gd name="T44" fmla="*/ 2147483647 w 2676"/>
              <a:gd name="T45" fmla="*/ 2147483647 h 3926"/>
              <a:gd name="T46" fmla="*/ 2147483647 w 2676"/>
              <a:gd name="T47" fmla="*/ 2147483647 h 3926"/>
              <a:gd name="T48" fmla="*/ 2147483647 w 2676"/>
              <a:gd name="T49" fmla="*/ 2147483647 h 3926"/>
              <a:gd name="T50" fmla="*/ 2147483647 w 2676"/>
              <a:gd name="T51" fmla="*/ 2147483647 h 3926"/>
              <a:gd name="T52" fmla="*/ 2147483647 w 2676"/>
              <a:gd name="T53" fmla="*/ 2147483647 h 3926"/>
              <a:gd name="T54" fmla="*/ 2147483647 w 2676"/>
              <a:gd name="T55" fmla="*/ 2147483647 h 3926"/>
              <a:gd name="T56" fmla="*/ 2147483647 w 2676"/>
              <a:gd name="T57" fmla="*/ 2147483647 h 3926"/>
              <a:gd name="T58" fmla="*/ 2147483647 w 2676"/>
              <a:gd name="T59" fmla="*/ 2147483647 h 3926"/>
              <a:gd name="T60" fmla="*/ 2147483647 w 2676"/>
              <a:gd name="T61" fmla="*/ 2147483647 h 3926"/>
              <a:gd name="T62" fmla="*/ 2147483647 w 2676"/>
              <a:gd name="T63" fmla="*/ 2147483647 h 3926"/>
              <a:gd name="T64" fmla="*/ 2147483647 w 2676"/>
              <a:gd name="T65" fmla="*/ 2147483647 h 3926"/>
              <a:gd name="T66" fmla="*/ 2147483647 w 2676"/>
              <a:gd name="T67" fmla="*/ 2147483647 h 3926"/>
              <a:gd name="T68" fmla="*/ 2147483647 w 2676"/>
              <a:gd name="T69" fmla="*/ 2147483647 h 3926"/>
              <a:gd name="T70" fmla="*/ 2147483647 w 2676"/>
              <a:gd name="T71" fmla="*/ 2147483647 h 3926"/>
              <a:gd name="T72" fmla="*/ 2147483647 w 2676"/>
              <a:gd name="T73" fmla="*/ 2147483647 h 3926"/>
              <a:gd name="T74" fmla="*/ 2147483647 w 2676"/>
              <a:gd name="T75" fmla="*/ 2147483647 h 3926"/>
              <a:gd name="T76" fmla="*/ 2147483647 w 2676"/>
              <a:gd name="T77" fmla="*/ 2147483647 h 3926"/>
              <a:gd name="T78" fmla="*/ 2147483647 w 2676"/>
              <a:gd name="T79" fmla="*/ 2147483647 h 3926"/>
              <a:gd name="T80" fmla="*/ 2147483647 w 2676"/>
              <a:gd name="T81" fmla="*/ 2147483647 h 3926"/>
              <a:gd name="T82" fmla="*/ 2147483647 w 2676"/>
              <a:gd name="T83" fmla="*/ 2147483647 h 3926"/>
              <a:gd name="T84" fmla="*/ 2147483647 w 2676"/>
              <a:gd name="T85" fmla="*/ 2147483647 h 3926"/>
              <a:gd name="T86" fmla="*/ 2147483647 w 2676"/>
              <a:gd name="T87" fmla="*/ 2147483647 h 3926"/>
              <a:gd name="T88" fmla="*/ 2147483647 w 2676"/>
              <a:gd name="T89" fmla="*/ 2147483647 h 3926"/>
              <a:gd name="T90" fmla="*/ 2147483647 w 2676"/>
              <a:gd name="T91" fmla="*/ 2147483647 h 3926"/>
              <a:gd name="T92" fmla="*/ 2147483647 w 2676"/>
              <a:gd name="T93" fmla="*/ 2147483647 h 3926"/>
              <a:gd name="T94" fmla="*/ 2147483647 w 2676"/>
              <a:gd name="T95" fmla="*/ 2147483647 h 3926"/>
              <a:gd name="T96" fmla="*/ 2147483647 w 2676"/>
              <a:gd name="T97" fmla="*/ 2147483647 h 3926"/>
              <a:gd name="T98" fmla="*/ 2147483647 w 2676"/>
              <a:gd name="T99" fmla="*/ 0 h 39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76"/>
              <a:gd name="T151" fmla="*/ 0 h 3926"/>
              <a:gd name="T152" fmla="*/ 2676 w 2676"/>
              <a:gd name="T153" fmla="*/ 3926 h 39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76" h="3926">
                <a:moveTo>
                  <a:pt x="1980" y="3926"/>
                </a:moveTo>
                <a:lnTo>
                  <a:pt x="2314" y="3887"/>
                </a:lnTo>
                <a:lnTo>
                  <a:pt x="2552" y="3847"/>
                </a:lnTo>
                <a:lnTo>
                  <a:pt x="2667" y="3807"/>
                </a:lnTo>
                <a:lnTo>
                  <a:pt x="2649" y="3768"/>
                </a:lnTo>
                <a:lnTo>
                  <a:pt x="2499" y="3729"/>
                </a:lnTo>
                <a:lnTo>
                  <a:pt x="2232" y="3688"/>
                </a:lnTo>
                <a:lnTo>
                  <a:pt x="1877" y="3649"/>
                </a:lnTo>
                <a:lnTo>
                  <a:pt x="1467" y="3609"/>
                </a:lnTo>
                <a:lnTo>
                  <a:pt x="1043" y="3569"/>
                </a:lnTo>
                <a:lnTo>
                  <a:pt x="650" y="3530"/>
                </a:lnTo>
                <a:lnTo>
                  <a:pt x="326" y="3490"/>
                </a:lnTo>
                <a:lnTo>
                  <a:pt x="103" y="3451"/>
                </a:lnTo>
                <a:lnTo>
                  <a:pt x="4" y="3410"/>
                </a:lnTo>
                <a:lnTo>
                  <a:pt x="39" y="3371"/>
                </a:lnTo>
                <a:lnTo>
                  <a:pt x="205" y="3332"/>
                </a:lnTo>
                <a:lnTo>
                  <a:pt x="484" y="3291"/>
                </a:lnTo>
                <a:lnTo>
                  <a:pt x="849" y="3252"/>
                </a:lnTo>
                <a:lnTo>
                  <a:pt x="1264" y="3213"/>
                </a:lnTo>
                <a:lnTo>
                  <a:pt x="1685" y="3173"/>
                </a:lnTo>
                <a:lnTo>
                  <a:pt x="2072" y="3133"/>
                </a:lnTo>
                <a:lnTo>
                  <a:pt x="2385" y="3094"/>
                </a:lnTo>
                <a:lnTo>
                  <a:pt x="2593" y="3054"/>
                </a:lnTo>
                <a:lnTo>
                  <a:pt x="2676" y="3014"/>
                </a:lnTo>
                <a:lnTo>
                  <a:pt x="2623" y="2974"/>
                </a:lnTo>
                <a:lnTo>
                  <a:pt x="2441" y="2935"/>
                </a:lnTo>
                <a:lnTo>
                  <a:pt x="2150" y="2896"/>
                </a:lnTo>
                <a:lnTo>
                  <a:pt x="1776" y="2855"/>
                </a:lnTo>
                <a:lnTo>
                  <a:pt x="1359" y="2816"/>
                </a:lnTo>
                <a:lnTo>
                  <a:pt x="939" y="2777"/>
                </a:lnTo>
                <a:lnTo>
                  <a:pt x="560" y="2737"/>
                </a:lnTo>
                <a:lnTo>
                  <a:pt x="259" y="2697"/>
                </a:lnTo>
                <a:lnTo>
                  <a:pt x="65" y="2657"/>
                </a:lnTo>
                <a:lnTo>
                  <a:pt x="0" y="2618"/>
                </a:lnTo>
                <a:lnTo>
                  <a:pt x="69" y="2578"/>
                </a:lnTo>
                <a:lnTo>
                  <a:pt x="266" y="2538"/>
                </a:lnTo>
                <a:lnTo>
                  <a:pt x="569" y="2499"/>
                </a:lnTo>
                <a:lnTo>
                  <a:pt x="951" y="2460"/>
                </a:lnTo>
                <a:lnTo>
                  <a:pt x="1371" y="2419"/>
                </a:lnTo>
                <a:lnTo>
                  <a:pt x="1788" y="2380"/>
                </a:lnTo>
                <a:lnTo>
                  <a:pt x="2160" y="2340"/>
                </a:lnTo>
                <a:lnTo>
                  <a:pt x="2448" y="2300"/>
                </a:lnTo>
                <a:lnTo>
                  <a:pt x="2626" y="2261"/>
                </a:lnTo>
                <a:lnTo>
                  <a:pt x="2675" y="2221"/>
                </a:lnTo>
                <a:lnTo>
                  <a:pt x="2589" y="2182"/>
                </a:lnTo>
                <a:lnTo>
                  <a:pt x="2378" y="2142"/>
                </a:lnTo>
                <a:lnTo>
                  <a:pt x="2062" y="2102"/>
                </a:lnTo>
                <a:lnTo>
                  <a:pt x="1673" y="2063"/>
                </a:lnTo>
                <a:lnTo>
                  <a:pt x="1252" y="2022"/>
                </a:lnTo>
                <a:lnTo>
                  <a:pt x="839" y="1983"/>
                </a:lnTo>
                <a:lnTo>
                  <a:pt x="475" y="1944"/>
                </a:lnTo>
                <a:lnTo>
                  <a:pt x="199" y="1904"/>
                </a:lnTo>
                <a:lnTo>
                  <a:pt x="36" y="1864"/>
                </a:lnTo>
                <a:lnTo>
                  <a:pt x="5" y="1825"/>
                </a:lnTo>
                <a:lnTo>
                  <a:pt x="108" y="1785"/>
                </a:lnTo>
                <a:lnTo>
                  <a:pt x="333" y="1745"/>
                </a:lnTo>
                <a:lnTo>
                  <a:pt x="660" y="1705"/>
                </a:lnTo>
                <a:lnTo>
                  <a:pt x="1054" y="1666"/>
                </a:lnTo>
                <a:lnTo>
                  <a:pt x="1478" y="1627"/>
                </a:lnTo>
                <a:lnTo>
                  <a:pt x="1887" y="1586"/>
                </a:lnTo>
                <a:lnTo>
                  <a:pt x="2242" y="1547"/>
                </a:lnTo>
                <a:lnTo>
                  <a:pt x="2505" y="1508"/>
                </a:lnTo>
                <a:lnTo>
                  <a:pt x="2652" y="1467"/>
                </a:lnTo>
                <a:lnTo>
                  <a:pt x="2665" y="1428"/>
                </a:lnTo>
                <a:lnTo>
                  <a:pt x="2547" y="1388"/>
                </a:lnTo>
                <a:lnTo>
                  <a:pt x="2306" y="1349"/>
                </a:lnTo>
                <a:lnTo>
                  <a:pt x="1969" y="1309"/>
                </a:lnTo>
                <a:lnTo>
                  <a:pt x="1568" y="1269"/>
                </a:lnTo>
                <a:lnTo>
                  <a:pt x="1145" y="1230"/>
                </a:lnTo>
                <a:lnTo>
                  <a:pt x="740" y="1189"/>
                </a:lnTo>
                <a:lnTo>
                  <a:pt x="395" y="1150"/>
                </a:lnTo>
                <a:lnTo>
                  <a:pt x="146" y="1111"/>
                </a:lnTo>
                <a:lnTo>
                  <a:pt x="15" y="1071"/>
                </a:lnTo>
                <a:lnTo>
                  <a:pt x="19" y="1031"/>
                </a:lnTo>
                <a:lnTo>
                  <a:pt x="154" y="992"/>
                </a:lnTo>
                <a:lnTo>
                  <a:pt x="408" y="952"/>
                </a:lnTo>
                <a:lnTo>
                  <a:pt x="755" y="913"/>
                </a:lnTo>
                <a:lnTo>
                  <a:pt x="1161" y="873"/>
                </a:lnTo>
                <a:lnTo>
                  <a:pt x="1585" y="833"/>
                </a:lnTo>
                <a:lnTo>
                  <a:pt x="1984" y="794"/>
                </a:lnTo>
                <a:lnTo>
                  <a:pt x="2318" y="753"/>
                </a:lnTo>
                <a:lnTo>
                  <a:pt x="2553" y="714"/>
                </a:lnTo>
                <a:lnTo>
                  <a:pt x="2668" y="675"/>
                </a:lnTo>
                <a:lnTo>
                  <a:pt x="2648" y="635"/>
                </a:lnTo>
                <a:lnTo>
                  <a:pt x="2497" y="595"/>
                </a:lnTo>
                <a:lnTo>
                  <a:pt x="2229" y="556"/>
                </a:lnTo>
                <a:lnTo>
                  <a:pt x="1872" y="516"/>
                </a:lnTo>
                <a:lnTo>
                  <a:pt x="1462" y="476"/>
                </a:lnTo>
                <a:lnTo>
                  <a:pt x="1038" y="436"/>
                </a:lnTo>
                <a:lnTo>
                  <a:pt x="646" y="397"/>
                </a:lnTo>
                <a:lnTo>
                  <a:pt x="322" y="358"/>
                </a:lnTo>
                <a:lnTo>
                  <a:pt x="101" y="317"/>
                </a:lnTo>
                <a:lnTo>
                  <a:pt x="4" y="278"/>
                </a:lnTo>
                <a:lnTo>
                  <a:pt x="41" y="239"/>
                </a:lnTo>
                <a:lnTo>
                  <a:pt x="207" y="198"/>
                </a:lnTo>
                <a:lnTo>
                  <a:pt x="487" y="159"/>
                </a:lnTo>
                <a:lnTo>
                  <a:pt x="854" y="119"/>
                </a:lnTo>
                <a:lnTo>
                  <a:pt x="1268" y="80"/>
                </a:lnTo>
                <a:lnTo>
                  <a:pt x="1690" y="40"/>
                </a:lnTo>
                <a:lnTo>
                  <a:pt x="2075" y="0"/>
                </a:lnTo>
              </a:path>
            </a:pathLst>
          </a:custGeom>
          <a:noFill/>
          <a:ln w="38100">
            <a:solidFill>
              <a:srgbClr val="0081C2">
                <a:lumMod val="60000"/>
                <a:lumOff val="40000"/>
              </a:srgbClr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10" name="TextBox 70">
            <a:extLst>
              <a:ext uri="{FF2B5EF4-FFF2-40B4-BE49-F238E27FC236}">
                <a16:creationId xmlns:a16="http://schemas.microsoft.com/office/drawing/2014/main" id="{36BE3F71-93CE-4EDC-8588-030EE5832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8505" y="4393992"/>
            <a:ext cx="1129944" cy="46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81C2">
                    <a:lumMod val="40000"/>
                    <a:lumOff val="60000"/>
                  </a:srgbClr>
                </a:solidFill>
                <a:effectLst/>
                <a:uLnTx/>
                <a:uFillTx/>
              </a:rPr>
              <a:t>Strain grating (field-driven)</a:t>
            </a:r>
          </a:p>
        </p:txBody>
      </p:sp>
      <p:sp>
        <p:nvSpPr>
          <p:cNvPr id="111" name="TextBox 70">
            <a:extLst>
              <a:ext uri="{FF2B5EF4-FFF2-40B4-BE49-F238E27FC236}">
                <a16:creationId xmlns:a16="http://schemas.microsoft.com/office/drawing/2014/main" id="{5F572950-9CB8-4507-92BA-E6611FDC7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908665"/>
            <a:ext cx="176339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Elastic waves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(via electrostriction)</a:t>
            </a:r>
          </a:p>
        </p:txBody>
      </p:sp>
      <p:sp>
        <p:nvSpPr>
          <p:cNvPr id="112" name="Freccia a destra 154">
            <a:extLst>
              <a:ext uri="{FF2B5EF4-FFF2-40B4-BE49-F238E27FC236}">
                <a16:creationId xmlns:a16="http://schemas.microsoft.com/office/drawing/2014/main" id="{AFF3F0D3-D09F-44FB-8693-27509D4313DE}"/>
              </a:ext>
            </a:extLst>
          </p:cNvPr>
          <p:cNvSpPr>
            <a:spLocks noChangeArrowheads="1"/>
          </p:cNvSpPr>
          <p:nvPr/>
        </p:nvSpPr>
        <p:spPr bwMode="auto">
          <a:xfrm rot="14400000">
            <a:off x="4918891" y="3029488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3" name="TextBox 70">
            <a:extLst>
              <a:ext uri="{FF2B5EF4-FFF2-40B4-BE49-F238E27FC236}">
                <a16:creationId xmlns:a16="http://schemas.microsoft.com/office/drawing/2014/main" id="{0215D835-3AA1-4B59-93EB-FA3EBE920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290" y="2484918"/>
            <a:ext cx="2037706" cy="467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Intensity grating</a:t>
            </a:r>
            <a:b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</a:b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(Electronic excitations )</a:t>
            </a:r>
          </a:p>
        </p:txBody>
      </p:sp>
      <p:sp>
        <p:nvSpPr>
          <p:cNvPr id="114" name="TextBox 70">
            <a:extLst>
              <a:ext uri="{FF2B5EF4-FFF2-40B4-BE49-F238E27FC236}">
                <a16:creationId xmlns:a16="http://schemas.microsoft.com/office/drawing/2014/main" id="{4239CC41-A0E1-4194-ACCF-1E61329BB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8730" y="2372499"/>
            <a:ext cx="16833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Molecular vibrations</a:t>
            </a:r>
          </a:p>
        </p:txBody>
      </p:sp>
      <p:sp>
        <p:nvSpPr>
          <p:cNvPr id="115" name="TextBox 70">
            <a:extLst>
              <a:ext uri="{FF2B5EF4-FFF2-40B4-BE49-F238E27FC236}">
                <a16:creationId xmlns:a16="http://schemas.microsoft.com/office/drawing/2014/main" id="{29A85DAA-51DA-44EC-BB87-610D9D751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348" y="1757739"/>
            <a:ext cx="289569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Plasmons, </a:t>
            </a:r>
            <a:r>
              <a:rPr kumimoji="0" lang="en-GB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polarons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excitons, etc.</a:t>
            </a:r>
          </a:p>
        </p:txBody>
      </p:sp>
      <p:sp>
        <p:nvSpPr>
          <p:cNvPr id="116" name="Freeform 13">
            <a:extLst>
              <a:ext uri="{FF2B5EF4-FFF2-40B4-BE49-F238E27FC236}">
                <a16:creationId xmlns:a16="http://schemas.microsoft.com/office/drawing/2014/main" id="{B0890B3E-34D3-4EDA-87E2-18EDC8D94F83}"/>
              </a:ext>
            </a:extLst>
          </p:cNvPr>
          <p:cNvSpPr>
            <a:spLocks/>
          </p:cNvSpPr>
          <p:nvPr/>
        </p:nvSpPr>
        <p:spPr bwMode="auto">
          <a:xfrm rot="5400000" flipH="1">
            <a:off x="4466968" y="1574550"/>
            <a:ext cx="341854" cy="1367417"/>
          </a:xfrm>
          <a:custGeom>
            <a:avLst/>
            <a:gdLst>
              <a:gd name="T0" fmla="*/ 2147483647 w 2676"/>
              <a:gd name="T1" fmla="*/ 2147483647 h 3926"/>
              <a:gd name="T2" fmla="*/ 2147483647 w 2676"/>
              <a:gd name="T3" fmla="*/ 2147483647 h 3926"/>
              <a:gd name="T4" fmla="*/ 2147483647 w 2676"/>
              <a:gd name="T5" fmla="*/ 2147483647 h 3926"/>
              <a:gd name="T6" fmla="*/ 2147483647 w 2676"/>
              <a:gd name="T7" fmla="*/ 2147483647 h 3926"/>
              <a:gd name="T8" fmla="*/ 2147483647 w 2676"/>
              <a:gd name="T9" fmla="*/ 2147483647 h 3926"/>
              <a:gd name="T10" fmla="*/ 2147483647 w 2676"/>
              <a:gd name="T11" fmla="*/ 2147483647 h 3926"/>
              <a:gd name="T12" fmla="*/ 2147483647 w 2676"/>
              <a:gd name="T13" fmla="*/ 2147483647 h 3926"/>
              <a:gd name="T14" fmla="*/ 2147483647 w 2676"/>
              <a:gd name="T15" fmla="*/ 2147483647 h 3926"/>
              <a:gd name="T16" fmla="*/ 2147483647 w 2676"/>
              <a:gd name="T17" fmla="*/ 2147483647 h 3926"/>
              <a:gd name="T18" fmla="*/ 2147483647 w 2676"/>
              <a:gd name="T19" fmla="*/ 2147483647 h 3926"/>
              <a:gd name="T20" fmla="*/ 2147483647 w 2676"/>
              <a:gd name="T21" fmla="*/ 2147483647 h 3926"/>
              <a:gd name="T22" fmla="*/ 2147483647 w 2676"/>
              <a:gd name="T23" fmla="*/ 2147483647 h 3926"/>
              <a:gd name="T24" fmla="*/ 2147483647 w 2676"/>
              <a:gd name="T25" fmla="*/ 2147483647 h 3926"/>
              <a:gd name="T26" fmla="*/ 2147483647 w 2676"/>
              <a:gd name="T27" fmla="*/ 2147483647 h 3926"/>
              <a:gd name="T28" fmla="*/ 2147483647 w 2676"/>
              <a:gd name="T29" fmla="*/ 2147483647 h 3926"/>
              <a:gd name="T30" fmla="*/ 2147483647 w 2676"/>
              <a:gd name="T31" fmla="*/ 2147483647 h 3926"/>
              <a:gd name="T32" fmla="*/ 0 w 2676"/>
              <a:gd name="T33" fmla="*/ 2147483647 h 3926"/>
              <a:gd name="T34" fmla="*/ 2147483647 w 2676"/>
              <a:gd name="T35" fmla="*/ 2147483647 h 3926"/>
              <a:gd name="T36" fmla="*/ 2147483647 w 2676"/>
              <a:gd name="T37" fmla="*/ 2147483647 h 3926"/>
              <a:gd name="T38" fmla="*/ 2147483647 w 2676"/>
              <a:gd name="T39" fmla="*/ 2147483647 h 3926"/>
              <a:gd name="T40" fmla="*/ 2147483647 w 2676"/>
              <a:gd name="T41" fmla="*/ 2147483647 h 3926"/>
              <a:gd name="T42" fmla="*/ 2147483647 w 2676"/>
              <a:gd name="T43" fmla="*/ 2147483647 h 3926"/>
              <a:gd name="T44" fmla="*/ 2147483647 w 2676"/>
              <a:gd name="T45" fmla="*/ 2147483647 h 3926"/>
              <a:gd name="T46" fmla="*/ 2147483647 w 2676"/>
              <a:gd name="T47" fmla="*/ 2147483647 h 3926"/>
              <a:gd name="T48" fmla="*/ 2147483647 w 2676"/>
              <a:gd name="T49" fmla="*/ 2147483647 h 3926"/>
              <a:gd name="T50" fmla="*/ 2147483647 w 2676"/>
              <a:gd name="T51" fmla="*/ 2147483647 h 3926"/>
              <a:gd name="T52" fmla="*/ 2147483647 w 2676"/>
              <a:gd name="T53" fmla="*/ 2147483647 h 3926"/>
              <a:gd name="T54" fmla="*/ 2147483647 w 2676"/>
              <a:gd name="T55" fmla="*/ 2147483647 h 3926"/>
              <a:gd name="T56" fmla="*/ 2147483647 w 2676"/>
              <a:gd name="T57" fmla="*/ 2147483647 h 3926"/>
              <a:gd name="T58" fmla="*/ 2147483647 w 2676"/>
              <a:gd name="T59" fmla="*/ 2147483647 h 3926"/>
              <a:gd name="T60" fmla="*/ 2147483647 w 2676"/>
              <a:gd name="T61" fmla="*/ 2147483647 h 3926"/>
              <a:gd name="T62" fmla="*/ 2147483647 w 2676"/>
              <a:gd name="T63" fmla="*/ 2147483647 h 3926"/>
              <a:gd name="T64" fmla="*/ 2147483647 w 2676"/>
              <a:gd name="T65" fmla="*/ 2147483647 h 3926"/>
              <a:gd name="T66" fmla="*/ 2147483647 w 2676"/>
              <a:gd name="T67" fmla="*/ 2147483647 h 3926"/>
              <a:gd name="T68" fmla="*/ 2147483647 w 2676"/>
              <a:gd name="T69" fmla="*/ 2147483647 h 3926"/>
              <a:gd name="T70" fmla="*/ 2147483647 w 2676"/>
              <a:gd name="T71" fmla="*/ 2147483647 h 3926"/>
              <a:gd name="T72" fmla="*/ 2147483647 w 2676"/>
              <a:gd name="T73" fmla="*/ 2147483647 h 3926"/>
              <a:gd name="T74" fmla="*/ 2147483647 w 2676"/>
              <a:gd name="T75" fmla="*/ 2147483647 h 3926"/>
              <a:gd name="T76" fmla="*/ 2147483647 w 2676"/>
              <a:gd name="T77" fmla="*/ 2147483647 h 3926"/>
              <a:gd name="T78" fmla="*/ 2147483647 w 2676"/>
              <a:gd name="T79" fmla="*/ 2147483647 h 3926"/>
              <a:gd name="T80" fmla="*/ 2147483647 w 2676"/>
              <a:gd name="T81" fmla="*/ 2147483647 h 3926"/>
              <a:gd name="T82" fmla="*/ 2147483647 w 2676"/>
              <a:gd name="T83" fmla="*/ 2147483647 h 3926"/>
              <a:gd name="T84" fmla="*/ 2147483647 w 2676"/>
              <a:gd name="T85" fmla="*/ 2147483647 h 3926"/>
              <a:gd name="T86" fmla="*/ 2147483647 w 2676"/>
              <a:gd name="T87" fmla="*/ 2147483647 h 3926"/>
              <a:gd name="T88" fmla="*/ 2147483647 w 2676"/>
              <a:gd name="T89" fmla="*/ 2147483647 h 3926"/>
              <a:gd name="T90" fmla="*/ 2147483647 w 2676"/>
              <a:gd name="T91" fmla="*/ 2147483647 h 3926"/>
              <a:gd name="T92" fmla="*/ 2147483647 w 2676"/>
              <a:gd name="T93" fmla="*/ 2147483647 h 3926"/>
              <a:gd name="T94" fmla="*/ 2147483647 w 2676"/>
              <a:gd name="T95" fmla="*/ 2147483647 h 3926"/>
              <a:gd name="T96" fmla="*/ 2147483647 w 2676"/>
              <a:gd name="T97" fmla="*/ 2147483647 h 3926"/>
              <a:gd name="T98" fmla="*/ 2147483647 w 2676"/>
              <a:gd name="T99" fmla="*/ 0 h 39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76"/>
              <a:gd name="T151" fmla="*/ 0 h 3926"/>
              <a:gd name="T152" fmla="*/ 2676 w 2676"/>
              <a:gd name="T153" fmla="*/ 3926 h 39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76" h="3926">
                <a:moveTo>
                  <a:pt x="1980" y="3926"/>
                </a:moveTo>
                <a:lnTo>
                  <a:pt x="2314" y="3887"/>
                </a:lnTo>
                <a:lnTo>
                  <a:pt x="2552" y="3847"/>
                </a:lnTo>
                <a:lnTo>
                  <a:pt x="2667" y="3807"/>
                </a:lnTo>
                <a:lnTo>
                  <a:pt x="2649" y="3768"/>
                </a:lnTo>
                <a:lnTo>
                  <a:pt x="2499" y="3729"/>
                </a:lnTo>
                <a:lnTo>
                  <a:pt x="2232" y="3688"/>
                </a:lnTo>
                <a:lnTo>
                  <a:pt x="1877" y="3649"/>
                </a:lnTo>
                <a:lnTo>
                  <a:pt x="1467" y="3609"/>
                </a:lnTo>
                <a:lnTo>
                  <a:pt x="1043" y="3569"/>
                </a:lnTo>
                <a:lnTo>
                  <a:pt x="650" y="3530"/>
                </a:lnTo>
                <a:lnTo>
                  <a:pt x="326" y="3490"/>
                </a:lnTo>
                <a:lnTo>
                  <a:pt x="103" y="3451"/>
                </a:lnTo>
                <a:lnTo>
                  <a:pt x="4" y="3410"/>
                </a:lnTo>
                <a:lnTo>
                  <a:pt x="39" y="3371"/>
                </a:lnTo>
                <a:lnTo>
                  <a:pt x="205" y="3332"/>
                </a:lnTo>
                <a:lnTo>
                  <a:pt x="484" y="3291"/>
                </a:lnTo>
                <a:lnTo>
                  <a:pt x="849" y="3252"/>
                </a:lnTo>
                <a:lnTo>
                  <a:pt x="1264" y="3213"/>
                </a:lnTo>
                <a:lnTo>
                  <a:pt x="1685" y="3173"/>
                </a:lnTo>
                <a:lnTo>
                  <a:pt x="2072" y="3133"/>
                </a:lnTo>
                <a:lnTo>
                  <a:pt x="2385" y="3094"/>
                </a:lnTo>
                <a:lnTo>
                  <a:pt x="2593" y="3054"/>
                </a:lnTo>
                <a:lnTo>
                  <a:pt x="2676" y="3014"/>
                </a:lnTo>
                <a:lnTo>
                  <a:pt x="2623" y="2974"/>
                </a:lnTo>
                <a:lnTo>
                  <a:pt x="2441" y="2935"/>
                </a:lnTo>
                <a:lnTo>
                  <a:pt x="2150" y="2896"/>
                </a:lnTo>
                <a:lnTo>
                  <a:pt x="1776" y="2855"/>
                </a:lnTo>
                <a:lnTo>
                  <a:pt x="1359" y="2816"/>
                </a:lnTo>
                <a:lnTo>
                  <a:pt x="939" y="2777"/>
                </a:lnTo>
                <a:lnTo>
                  <a:pt x="560" y="2737"/>
                </a:lnTo>
                <a:lnTo>
                  <a:pt x="259" y="2697"/>
                </a:lnTo>
                <a:lnTo>
                  <a:pt x="65" y="2657"/>
                </a:lnTo>
                <a:lnTo>
                  <a:pt x="0" y="2618"/>
                </a:lnTo>
                <a:lnTo>
                  <a:pt x="69" y="2578"/>
                </a:lnTo>
                <a:lnTo>
                  <a:pt x="266" y="2538"/>
                </a:lnTo>
                <a:lnTo>
                  <a:pt x="569" y="2499"/>
                </a:lnTo>
                <a:lnTo>
                  <a:pt x="951" y="2460"/>
                </a:lnTo>
                <a:lnTo>
                  <a:pt x="1371" y="2419"/>
                </a:lnTo>
                <a:lnTo>
                  <a:pt x="1788" y="2380"/>
                </a:lnTo>
                <a:lnTo>
                  <a:pt x="2160" y="2340"/>
                </a:lnTo>
                <a:lnTo>
                  <a:pt x="2448" y="2300"/>
                </a:lnTo>
                <a:lnTo>
                  <a:pt x="2626" y="2261"/>
                </a:lnTo>
                <a:lnTo>
                  <a:pt x="2675" y="2221"/>
                </a:lnTo>
                <a:lnTo>
                  <a:pt x="2589" y="2182"/>
                </a:lnTo>
                <a:lnTo>
                  <a:pt x="2378" y="2142"/>
                </a:lnTo>
                <a:lnTo>
                  <a:pt x="2062" y="2102"/>
                </a:lnTo>
                <a:lnTo>
                  <a:pt x="1673" y="2063"/>
                </a:lnTo>
                <a:lnTo>
                  <a:pt x="1252" y="2022"/>
                </a:lnTo>
                <a:lnTo>
                  <a:pt x="839" y="1983"/>
                </a:lnTo>
                <a:lnTo>
                  <a:pt x="475" y="1944"/>
                </a:lnTo>
                <a:lnTo>
                  <a:pt x="199" y="1904"/>
                </a:lnTo>
                <a:lnTo>
                  <a:pt x="36" y="1864"/>
                </a:lnTo>
                <a:lnTo>
                  <a:pt x="5" y="1825"/>
                </a:lnTo>
                <a:lnTo>
                  <a:pt x="108" y="1785"/>
                </a:lnTo>
                <a:lnTo>
                  <a:pt x="333" y="1745"/>
                </a:lnTo>
                <a:lnTo>
                  <a:pt x="660" y="1705"/>
                </a:lnTo>
                <a:lnTo>
                  <a:pt x="1054" y="1666"/>
                </a:lnTo>
                <a:lnTo>
                  <a:pt x="1478" y="1627"/>
                </a:lnTo>
                <a:lnTo>
                  <a:pt x="1887" y="1586"/>
                </a:lnTo>
                <a:lnTo>
                  <a:pt x="2242" y="1547"/>
                </a:lnTo>
                <a:lnTo>
                  <a:pt x="2505" y="1508"/>
                </a:lnTo>
                <a:lnTo>
                  <a:pt x="2652" y="1467"/>
                </a:lnTo>
                <a:lnTo>
                  <a:pt x="2665" y="1428"/>
                </a:lnTo>
                <a:lnTo>
                  <a:pt x="2547" y="1388"/>
                </a:lnTo>
                <a:lnTo>
                  <a:pt x="2306" y="1349"/>
                </a:lnTo>
                <a:lnTo>
                  <a:pt x="1969" y="1309"/>
                </a:lnTo>
                <a:lnTo>
                  <a:pt x="1568" y="1269"/>
                </a:lnTo>
                <a:lnTo>
                  <a:pt x="1145" y="1230"/>
                </a:lnTo>
                <a:lnTo>
                  <a:pt x="740" y="1189"/>
                </a:lnTo>
                <a:lnTo>
                  <a:pt x="395" y="1150"/>
                </a:lnTo>
                <a:lnTo>
                  <a:pt x="146" y="1111"/>
                </a:lnTo>
                <a:lnTo>
                  <a:pt x="15" y="1071"/>
                </a:lnTo>
                <a:lnTo>
                  <a:pt x="19" y="1031"/>
                </a:lnTo>
                <a:lnTo>
                  <a:pt x="154" y="992"/>
                </a:lnTo>
                <a:lnTo>
                  <a:pt x="408" y="952"/>
                </a:lnTo>
                <a:lnTo>
                  <a:pt x="755" y="913"/>
                </a:lnTo>
                <a:lnTo>
                  <a:pt x="1161" y="873"/>
                </a:lnTo>
                <a:lnTo>
                  <a:pt x="1585" y="833"/>
                </a:lnTo>
                <a:lnTo>
                  <a:pt x="1984" y="794"/>
                </a:lnTo>
                <a:lnTo>
                  <a:pt x="2318" y="753"/>
                </a:lnTo>
                <a:lnTo>
                  <a:pt x="2553" y="714"/>
                </a:lnTo>
                <a:lnTo>
                  <a:pt x="2668" y="675"/>
                </a:lnTo>
                <a:lnTo>
                  <a:pt x="2648" y="635"/>
                </a:lnTo>
                <a:lnTo>
                  <a:pt x="2497" y="595"/>
                </a:lnTo>
                <a:lnTo>
                  <a:pt x="2229" y="556"/>
                </a:lnTo>
                <a:lnTo>
                  <a:pt x="1872" y="516"/>
                </a:lnTo>
                <a:lnTo>
                  <a:pt x="1462" y="476"/>
                </a:lnTo>
                <a:lnTo>
                  <a:pt x="1038" y="436"/>
                </a:lnTo>
                <a:lnTo>
                  <a:pt x="646" y="397"/>
                </a:lnTo>
                <a:lnTo>
                  <a:pt x="322" y="358"/>
                </a:lnTo>
                <a:lnTo>
                  <a:pt x="101" y="317"/>
                </a:lnTo>
                <a:lnTo>
                  <a:pt x="4" y="278"/>
                </a:lnTo>
                <a:lnTo>
                  <a:pt x="41" y="239"/>
                </a:lnTo>
                <a:lnTo>
                  <a:pt x="207" y="198"/>
                </a:lnTo>
                <a:lnTo>
                  <a:pt x="487" y="159"/>
                </a:lnTo>
                <a:lnTo>
                  <a:pt x="854" y="119"/>
                </a:lnTo>
                <a:lnTo>
                  <a:pt x="1268" y="80"/>
                </a:lnTo>
                <a:lnTo>
                  <a:pt x="1690" y="40"/>
                </a:lnTo>
                <a:lnTo>
                  <a:pt x="2075" y="0"/>
                </a:lnTo>
              </a:path>
            </a:pathLst>
          </a:cu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it-IT" kern="0">
              <a:solidFill>
                <a:sysClr val="windowText" lastClr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7" name="Freccia a destra 154">
            <a:extLst>
              <a:ext uri="{FF2B5EF4-FFF2-40B4-BE49-F238E27FC236}">
                <a16:creationId xmlns:a16="http://schemas.microsoft.com/office/drawing/2014/main" id="{88350D90-8262-4641-B8FE-5EB3A5560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7273" y="3819736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8" name="TextBox 70">
            <a:extLst>
              <a:ext uri="{FF2B5EF4-FFF2-40B4-BE49-F238E27FC236}">
                <a16:creationId xmlns:a16="http://schemas.microsoft.com/office/drawing/2014/main" id="{37ED331A-5A4E-425D-AE98-70B19C8EA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318" y="3392996"/>
            <a:ext cx="229042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180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Phonons, </a:t>
            </a:r>
            <a:r>
              <a:rPr kumimoji="0" lang="en-GB" alt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magnons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, etc.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B8694B0-4F3A-4ED9-A5AF-E74478D81E5F}"/>
              </a:ext>
            </a:extLst>
          </p:cNvPr>
          <p:cNvGrpSpPr/>
          <p:nvPr/>
        </p:nvGrpSpPr>
        <p:grpSpPr>
          <a:xfrm>
            <a:off x="7774266" y="3902375"/>
            <a:ext cx="1612669" cy="637816"/>
            <a:chOff x="7770266" y="3753037"/>
            <a:chExt cx="1698269" cy="671671"/>
          </a:xfrm>
        </p:grpSpPr>
        <p:sp>
          <p:nvSpPr>
            <p:cNvPr id="120" name="Freeform 13">
              <a:extLst>
                <a:ext uri="{FF2B5EF4-FFF2-40B4-BE49-F238E27FC236}">
                  <a16:creationId xmlns:a16="http://schemas.microsoft.com/office/drawing/2014/main" id="{494B1875-0736-4EDE-9C5B-9270D41139F4}"/>
                </a:ext>
              </a:extLst>
            </p:cNvPr>
            <p:cNvSpPr>
              <a:spLocks/>
            </p:cNvSpPr>
            <p:nvPr/>
          </p:nvSpPr>
          <p:spPr bwMode="auto">
            <a:xfrm rot="5400000" flipH="1">
              <a:off x="8473146" y="3298605"/>
              <a:ext cx="292508" cy="1201371"/>
            </a:xfrm>
            <a:custGeom>
              <a:avLst/>
              <a:gdLst>
                <a:gd name="T0" fmla="*/ 2147483647 w 2676"/>
                <a:gd name="T1" fmla="*/ 2147483647 h 3926"/>
                <a:gd name="T2" fmla="*/ 2147483647 w 2676"/>
                <a:gd name="T3" fmla="*/ 2147483647 h 3926"/>
                <a:gd name="T4" fmla="*/ 2147483647 w 2676"/>
                <a:gd name="T5" fmla="*/ 2147483647 h 3926"/>
                <a:gd name="T6" fmla="*/ 2147483647 w 2676"/>
                <a:gd name="T7" fmla="*/ 2147483647 h 3926"/>
                <a:gd name="T8" fmla="*/ 2147483647 w 2676"/>
                <a:gd name="T9" fmla="*/ 2147483647 h 3926"/>
                <a:gd name="T10" fmla="*/ 2147483647 w 2676"/>
                <a:gd name="T11" fmla="*/ 2147483647 h 3926"/>
                <a:gd name="T12" fmla="*/ 2147483647 w 2676"/>
                <a:gd name="T13" fmla="*/ 2147483647 h 3926"/>
                <a:gd name="T14" fmla="*/ 2147483647 w 2676"/>
                <a:gd name="T15" fmla="*/ 2147483647 h 3926"/>
                <a:gd name="T16" fmla="*/ 2147483647 w 2676"/>
                <a:gd name="T17" fmla="*/ 2147483647 h 3926"/>
                <a:gd name="T18" fmla="*/ 2147483647 w 2676"/>
                <a:gd name="T19" fmla="*/ 2147483647 h 3926"/>
                <a:gd name="T20" fmla="*/ 2147483647 w 2676"/>
                <a:gd name="T21" fmla="*/ 2147483647 h 3926"/>
                <a:gd name="T22" fmla="*/ 2147483647 w 2676"/>
                <a:gd name="T23" fmla="*/ 2147483647 h 3926"/>
                <a:gd name="T24" fmla="*/ 2147483647 w 2676"/>
                <a:gd name="T25" fmla="*/ 2147483647 h 3926"/>
                <a:gd name="T26" fmla="*/ 2147483647 w 2676"/>
                <a:gd name="T27" fmla="*/ 2147483647 h 3926"/>
                <a:gd name="T28" fmla="*/ 2147483647 w 2676"/>
                <a:gd name="T29" fmla="*/ 2147483647 h 3926"/>
                <a:gd name="T30" fmla="*/ 2147483647 w 2676"/>
                <a:gd name="T31" fmla="*/ 2147483647 h 3926"/>
                <a:gd name="T32" fmla="*/ 0 w 2676"/>
                <a:gd name="T33" fmla="*/ 2147483647 h 3926"/>
                <a:gd name="T34" fmla="*/ 2147483647 w 2676"/>
                <a:gd name="T35" fmla="*/ 2147483647 h 3926"/>
                <a:gd name="T36" fmla="*/ 2147483647 w 2676"/>
                <a:gd name="T37" fmla="*/ 2147483647 h 3926"/>
                <a:gd name="T38" fmla="*/ 2147483647 w 2676"/>
                <a:gd name="T39" fmla="*/ 2147483647 h 3926"/>
                <a:gd name="T40" fmla="*/ 2147483647 w 2676"/>
                <a:gd name="T41" fmla="*/ 2147483647 h 3926"/>
                <a:gd name="T42" fmla="*/ 2147483647 w 2676"/>
                <a:gd name="T43" fmla="*/ 2147483647 h 3926"/>
                <a:gd name="T44" fmla="*/ 2147483647 w 2676"/>
                <a:gd name="T45" fmla="*/ 2147483647 h 3926"/>
                <a:gd name="T46" fmla="*/ 2147483647 w 2676"/>
                <a:gd name="T47" fmla="*/ 2147483647 h 3926"/>
                <a:gd name="T48" fmla="*/ 2147483647 w 2676"/>
                <a:gd name="T49" fmla="*/ 2147483647 h 3926"/>
                <a:gd name="T50" fmla="*/ 2147483647 w 2676"/>
                <a:gd name="T51" fmla="*/ 2147483647 h 3926"/>
                <a:gd name="T52" fmla="*/ 2147483647 w 2676"/>
                <a:gd name="T53" fmla="*/ 2147483647 h 3926"/>
                <a:gd name="T54" fmla="*/ 2147483647 w 2676"/>
                <a:gd name="T55" fmla="*/ 2147483647 h 3926"/>
                <a:gd name="T56" fmla="*/ 2147483647 w 2676"/>
                <a:gd name="T57" fmla="*/ 2147483647 h 3926"/>
                <a:gd name="T58" fmla="*/ 2147483647 w 2676"/>
                <a:gd name="T59" fmla="*/ 2147483647 h 3926"/>
                <a:gd name="T60" fmla="*/ 2147483647 w 2676"/>
                <a:gd name="T61" fmla="*/ 2147483647 h 3926"/>
                <a:gd name="T62" fmla="*/ 2147483647 w 2676"/>
                <a:gd name="T63" fmla="*/ 2147483647 h 3926"/>
                <a:gd name="T64" fmla="*/ 2147483647 w 2676"/>
                <a:gd name="T65" fmla="*/ 2147483647 h 3926"/>
                <a:gd name="T66" fmla="*/ 2147483647 w 2676"/>
                <a:gd name="T67" fmla="*/ 2147483647 h 3926"/>
                <a:gd name="T68" fmla="*/ 2147483647 w 2676"/>
                <a:gd name="T69" fmla="*/ 2147483647 h 3926"/>
                <a:gd name="T70" fmla="*/ 2147483647 w 2676"/>
                <a:gd name="T71" fmla="*/ 2147483647 h 3926"/>
                <a:gd name="T72" fmla="*/ 2147483647 w 2676"/>
                <a:gd name="T73" fmla="*/ 2147483647 h 3926"/>
                <a:gd name="T74" fmla="*/ 2147483647 w 2676"/>
                <a:gd name="T75" fmla="*/ 2147483647 h 3926"/>
                <a:gd name="T76" fmla="*/ 2147483647 w 2676"/>
                <a:gd name="T77" fmla="*/ 2147483647 h 3926"/>
                <a:gd name="T78" fmla="*/ 2147483647 w 2676"/>
                <a:gd name="T79" fmla="*/ 2147483647 h 3926"/>
                <a:gd name="T80" fmla="*/ 2147483647 w 2676"/>
                <a:gd name="T81" fmla="*/ 2147483647 h 3926"/>
                <a:gd name="T82" fmla="*/ 2147483647 w 2676"/>
                <a:gd name="T83" fmla="*/ 2147483647 h 3926"/>
                <a:gd name="T84" fmla="*/ 2147483647 w 2676"/>
                <a:gd name="T85" fmla="*/ 2147483647 h 3926"/>
                <a:gd name="T86" fmla="*/ 2147483647 w 2676"/>
                <a:gd name="T87" fmla="*/ 2147483647 h 3926"/>
                <a:gd name="T88" fmla="*/ 2147483647 w 2676"/>
                <a:gd name="T89" fmla="*/ 2147483647 h 3926"/>
                <a:gd name="T90" fmla="*/ 2147483647 w 2676"/>
                <a:gd name="T91" fmla="*/ 2147483647 h 3926"/>
                <a:gd name="T92" fmla="*/ 2147483647 w 2676"/>
                <a:gd name="T93" fmla="*/ 2147483647 h 3926"/>
                <a:gd name="T94" fmla="*/ 2147483647 w 2676"/>
                <a:gd name="T95" fmla="*/ 2147483647 h 3926"/>
                <a:gd name="T96" fmla="*/ 2147483647 w 2676"/>
                <a:gd name="T97" fmla="*/ 2147483647 h 3926"/>
                <a:gd name="T98" fmla="*/ 2147483647 w 2676"/>
                <a:gd name="T99" fmla="*/ 0 h 39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76"/>
                <a:gd name="T151" fmla="*/ 0 h 3926"/>
                <a:gd name="T152" fmla="*/ 2676 w 2676"/>
                <a:gd name="T153" fmla="*/ 3926 h 39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76" h="3926">
                  <a:moveTo>
                    <a:pt x="1980" y="3926"/>
                  </a:moveTo>
                  <a:lnTo>
                    <a:pt x="2314" y="3887"/>
                  </a:lnTo>
                  <a:lnTo>
                    <a:pt x="2552" y="3847"/>
                  </a:lnTo>
                  <a:lnTo>
                    <a:pt x="2667" y="3807"/>
                  </a:lnTo>
                  <a:lnTo>
                    <a:pt x="2649" y="3768"/>
                  </a:lnTo>
                  <a:lnTo>
                    <a:pt x="2499" y="3729"/>
                  </a:lnTo>
                  <a:lnTo>
                    <a:pt x="2232" y="3688"/>
                  </a:lnTo>
                  <a:lnTo>
                    <a:pt x="1877" y="3649"/>
                  </a:lnTo>
                  <a:lnTo>
                    <a:pt x="1467" y="3609"/>
                  </a:lnTo>
                  <a:lnTo>
                    <a:pt x="1043" y="3569"/>
                  </a:lnTo>
                  <a:lnTo>
                    <a:pt x="650" y="3530"/>
                  </a:lnTo>
                  <a:lnTo>
                    <a:pt x="326" y="3490"/>
                  </a:lnTo>
                  <a:lnTo>
                    <a:pt x="103" y="3451"/>
                  </a:lnTo>
                  <a:lnTo>
                    <a:pt x="4" y="3410"/>
                  </a:lnTo>
                  <a:lnTo>
                    <a:pt x="39" y="3371"/>
                  </a:lnTo>
                  <a:lnTo>
                    <a:pt x="205" y="3332"/>
                  </a:lnTo>
                  <a:lnTo>
                    <a:pt x="484" y="3291"/>
                  </a:lnTo>
                  <a:lnTo>
                    <a:pt x="849" y="3252"/>
                  </a:lnTo>
                  <a:lnTo>
                    <a:pt x="1264" y="3213"/>
                  </a:lnTo>
                  <a:lnTo>
                    <a:pt x="1685" y="3173"/>
                  </a:lnTo>
                  <a:lnTo>
                    <a:pt x="2072" y="3133"/>
                  </a:lnTo>
                  <a:lnTo>
                    <a:pt x="2385" y="3094"/>
                  </a:lnTo>
                  <a:lnTo>
                    <a:pt x="2593" y="3054"/>
                  </a:lnTo>
                  <a:lnTo>
                    <a:pt x="2676" y="3014"/>
                  </a:lnTo>
                  <a:lnTo>
                    <a:pt x="2623" y="2974"/>
                  </a:lnTo>
                  <a:lnTo>
                    <a:pt x="2441" y="2935"/>
                  </a:lnTo>
                  <a:lnTo>
                    <a:pt x="2150" y="2896"/>
                  </a:lnTo>
                  <a:lnTo>
                    <a:pt x="1776" y="2855"/>
                  </a:lnTo>
                  <a:lnTo>
                    <a:pt x="1359" y="2816"/>
                  </a:lnTo>
                  <a:lnTo>
                    <a:pt x="939" y="2777"/>
                  </a:lnTo>
                  <a:lnTo>
                    <a:pt x="560" y="2737"/>
                  </a:lnTo>
                  <a:lnTo>
                    <a:pt x="259" y="2697"/>
                  </a:lnTo>
                  <a:lnTo>
                    <a:pt x="65" y="2657"/>
                  </a:lnTo>
                  <a:lnTo>
                    <a:pt x="0" y="2618"/>
                  </a:lnTo>
                  <a:lnTo>
                    <a:pt x="69" y="2578"/>
                  </a:lnTo>
                  <a:lnTo>
                    <a:pt x="266" y="2538"/>
                  </a:lnTo>
                  <a:lnTo>
                    <a:pt x="569" y="2499"/>
                  </a:lnTo>
                  <a:lnTo>
                    <a:pt x="951" y="2460"/>
                  </a:lnTo>
                  <a:lnTo>
                    <a:pt x="1371" y="2419"/>
                  </a:lnTo>
                  <a:lnTo>
                    <a:pt x="1788" y="2380"/>
                  </a:lnTo>
                  <a:lnTo>
                    <a:pt x="2160" y="2340"/>
                  </a:lnTo>
                  <a:lnTo>
                    <a:pt x="2448" y="2300"/>
                  </a:lnTo>
                  <a:lnTo>
                    <a:pt x="2626" y="2261"/>
                  </a:lnTo>
                  <a:lnTo>
                    <a:pt x="2675" y="2221"/>
                  </a:lnTo>
                  <a:lnTo>
                    <a:pt x="2589" y="2182"/>
                  </a:lnTo>
                  <a:lnTo>
                    <a:pt x="2378" y="2142"/>
                  </a:lnTo>
                  <a:lnTo>
                    <a:pt x="2062" y="2102"/>
                  </a:lnTo>
                  <a:lnTo>
                    <a:pt x="1673" y="2063"/>
                  </a:lnTo>
                  <a:lnTo>
                    <a:pt x="1252" y="2022"/>
                  </a:lnTo>
                  <a:lnTo>
                    <a:pt x="839" y="1983"/>
                  </a:lnTo>
                  <a:lnTo>
                    <a:pt x="475" y="1944"/>
                  </a:lnTo>
                  <a:lnTo>
                    <a:pt x="199" y="1904"/>
                  </a:lnTo>
                  <a:lnTo>
                    <a:pt x="36" y="1864"/>
                  </a:lnTo>
                  <a:lnTo>
                    <a:pt x="5" y="1825"/>
                  </a:lnTo>
                  <a:lnTo>
                    <a:pt x="108" y="1785"/>
                  </a:lnTo>
                  <a:lnTo>
                    <a:pt x="333" y="1745"/>
                  </a:lnTo>
                  <a:lnTo>
                    <a:pt x="660" y="1705"/>
                  </a:lnTo>
                  <a:lnTo>
                    <a:pt x="1054" y="1666"/>
                  </a:lnTo>
                  <a:lnTo>
                    <a:pt x="1478" y="1627"/>
                  </a:lnTo>
                  <a:lnTo>
                    <a:pt x="1887" y="1586"/>
                  </a:lnTo>
                  <a:lnTo>
                    <a:pt x="2242" y="1547"/>
                  </a:lnTo>
                  <a:lnTo>
                    <a:pt x="2505" y="1508"/>
                  </a:lnTo>
                  <a:lnTo>
                    <a:pt x="2652" y="1467"/>
                  </a:lnTo>
                  <a:lnTo>
                    <a:pt x="2665" y="1428"/>
                  </a:lnTo>
                  <a:lnTo>
                    <a:pt x="2547" y="1388"/>
                  </a:lnTo>
                  <a:lnTo>
                    <a:pt x="2306" y="1349"/>
                  </a:lnTo>
                  <a:lnTo>
                    <a:pt x="1969" y="1309"/>
                  </a:lnTo>
                  <a:lnTo>
                    <a:pt x="1568" y="1269"/>
                  </a:lnTo>
                  <a:lnTo>
                    <a:pt x="1145" y="1230"/>
                  </a:lnTo>
                  <a:lnTo>
                    <a:pt x="740" y="1189"/>
                  </a:lnTo>
                  <a:lnTo>
                    <a:pt x="395" y="1150"/>
                  </a:lnTo>
                  <a:lnTo>
                    <a:pt x="146" y="1111"/>
                  </a:lnTo>
                  <a:lnTo>
                    <a:pt x="15" y="1071"/>
                  </a:lnTo>
                  <a:lnTo>
                    <a:pt x="19" y="1031"/>
                  </a:lnTo>
                  <a:lnTo>
                    <a:pt x="154" y="992"/>
                  </a:lnTo>
                  <a:lnTo>
                    <a:pt x="408" y="952"/>
                  </a:lnTo>
                  <a:lnTo>
                    <a:pt x="755" y="913"/>
                  </a:lnTo>
                  <a:lnTo>
                    <a:pt x="1161" y="873"/>
                  </a:lnTo>
                  <a:lnTo>
                    <a:pt x="1585" y="833"/>
                  </a:lnTo>
                  <a:lnTo>
                    <a:pt x="1984" y="794"/>
                  </a:lnTo>
                  <a:lnTo>
                    <a:pt x="2318" y="753"/>
                  </a:lnTo>
                  <a:lnTo>
                    <a:pt x="2553" y="714"/>
                  </a:lnTo>
                  <a:lnTo>
                    <a:pt x="2668" y="675"/>
                  </a:lnTo>
                  <a:lnTo>
                    <a:pt x="2648" y="635"/>
                  </a:lnTo>
                  <a:lnTo>
                    <a:pt x="2497" y="595"/>
                  </a:lnTo>
                  <a:lnTo>
                    <a:pt x="2229" y="556"/>
                  </a:lnTo>
                  <a:lnTo>
                    <a:pt x="1872" y="516"/>
                  </a:lnTo>
                  <a:lnTo>
                    <a:pt x="1462" y="476"/>
                  </a:lnTo>
                  <a:lnTo>
                    <a:pt x="1038" y="436"/>
                  </a:lnTo>
                  <a:lnTo>
                    <a:pt x="646" y="397"/>
                  </a:lnTo>
                  <a:lnTo>
                    <a:pt x="322" y="358"/>
                  </a:lnTo>
                  <a:lnTo>
                    <a:pt x="101" y="317"/>
                  </a:lnTo>
                  <a:lnTo>
                    <a:pt x="4" y="278"/>
                  </a:lnTo>
                  <a:lnTo>
                    <a:pt x="41" y="239"/>
                  </a:lnTo>
                  <a:lnTo>
                    <a:pt x="207" y="198"/>
                  </a:lnTo>
                  <a:lnTo>
                    <a:pt x="487" y="159"/>
                  </a:lnTo>
                  <a:lnTo>
                    <a:pt x="854" y="119"/>
                  </a:lnTo>
                  <a:lnTo>
                    <a:pt x="1268" y="80"/>
                  </a:lnTo>
                  <a:lnTo>
                    <a:pt x="1690" y="40"/>
                  </a:lnTo>
                  <a:lnTo>
                    <a:pt x="2075" y="0"/>
                  </a:lnTo>
                </a:path>
              </a:pathLst>
            </a:custGeom>
            <a:noFill/>
            <a:ln w="38100">
              <a:solidFill>
                <a:srgbClr val="FF00FF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84C29E2-25C6-43CC-A88A-E4F0DAC1D5EA}"/>
                </a:ext>
              </a:extLst>
            </p:cNvPr>
            <p:cNvSpPr txBox="1"/>
            <p:nvPr/>
          </p:nvSpPr>
          <p:spPr>
            <a:xfrm>
              <a:off x="7770266" y="4147709"/>
              <a:ext cx="169826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</a:rPr>
                <a:t>Polarization</a:t>
              </a:r>
              <a:r>
                <a:rPr kumimoji="0" lang="en-GB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</a:rPr>
                <a:t> grating</a:t>
              </a: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2" name="Freccia a destra 154">
            <a:extLst>
              <a:ext uri="{FF2B5EF4-FFF2-40B4-BE49-F238E27FC236}">
                <a16:creationId xmlns:a16="http://schemas.microsoft.com/office/drawing/2014/main" id="{10159CA5-B4CB-445F-97D0-690A55D59A8F}"/>
              </a:ext>
            </a:extLst>
          </p:cNvPr>
          <p:cNvSpPr>
            <a:spLocks noChangeArrowheads="1"/>
          </p:cNvSpPr>
          <p:nvPr/>
        </p:nvSpPr>
        <p:spPr bwMode="auto">
          <a:xfrm rot="18900000" flipV="1">
            <a:off x="9373702" y="3429996"/>
            <a:ext cx="341850" cy="341849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23" name="TextBox 70">
            <a:extLst>
              <a:ext uri="{FF2B5EF4-FFF2-40B4-BE49-F238E27FC236}">
                <a16:creationId xmlns:a16="http://schemas.microsoft.com/office/drawing/2014/main" id="{7E2EF9DD-215E-4E2D-8C82-F72911AE4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1375" y="1376772"/>
            <a:ext cx="2187891" cy="584775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Elastic waves</a:t>
            </a:r>
            <a:b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(via thermal expansion)</a:t>
            </a:r>
          </a:p>
        </p:txBody>
      </p:sp>
      <p:sp>
        <p:nvSpPr>
          <p:cNvPr id="124" name="TextBox 70">
            <a:extLst>
              <a:ext uri="{FF2B5EF4-FFF2-40B4-BE49-F238E27FC236}">
                <a16:creationId xmlns:a16="http://schemas.microsoft.com/office/drawing/2014/main" id="{4B0B2E19-E644-43F2-9980-0E1BD2E8F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0108" y="2088178"/>
            <a:ext cx="2290424" cy="565146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tIns="36000" rIns="36000" bIns="3600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“Magneto-elastic” coupling</a:t>
            </a:r>
          </a:p>
        </p:txBody>
      </p:sp>
      <p:sp>
        <p:nvSpPr>
          <p:cNvPr id="125" name="TextBox 70">
            <a:extLst>
              <a:ext uri="{FF2B5EF4-FFF2-40B4-BE49-F238E27FC236}">
                <a16:creationId xmlns:a16="http://schemas.microsoft.com/office/drawing/2014/main" id="{20FD13C8-7951-46A4-8F5F-B8D684D02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483" y="2460177"/>
            <a:ext cx="1609904" cy="46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Thermal grating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</a:rPr>
              <a:t>(heat diffusion)</a:t>
            </a:r>
          </a:p>
        </p:txBody>
      </p:sp>
      <p:sp>
        <p:nvSpPr>
          <p:cNvPr id="126" name="Freeform 13">
            <a:extLst>
              <a:ext uri="{FF2B5EF4-FFF2-40B4-BE49-F238E27FC236}">
                <a16:creationId xmlns:a16="http://schemas.microsoft.com/office/drawing/2014/main" id="{53165575-251B-4489-A815-093E26401275}"/>
              </a:ext>
            </a:extLst>
          </p:cNvPr>
          <p:cNvSpPr>
            <a:spLocks/>
          </p:cNvSpPr>
          <p:nvPr/>
        </p:nvSpPr>
        <p:spPr bwMode="auto">
          <a:xfrm rot="5400000" flipH="1">
            <a:off x="7282551" y="1509976"/>
            <a:ext cx="341854" cy="1367417"/>
          </a:xfrm>
          <a:custGeom>
            <a:avLst/>
            <a:gdLst>
              <a:gd name="T0" fmla="*/ 2147483647 w 2676"/>
              <a:gd name="T1" fmla="*/ 2147483647 h 3926"/>
              <a:gd name="T2" fmla="*/ 2147483647 w 2676"/>
              <a:gd name="T3" fmla="*/ 2147483647 h 3926"/>
              <a:gd name="T4" fmla="*/ 2147483647 w 2676"/>
              <a:gd name="T5" fmla="*/ 2147483647 h 3926"/>
              <a:gd name="T6" fmla="*/ 2147483647 w 2676"/>
              <a:gd name="T7" fmla="*/ 2147483647 h 3926"/>
              <a:gd name="T8" fmla="*/ 2147483647 w 2676"/>
              <a:gd name="T9" fmla="*/ 2147483647 h 3926"/>
              <a:gd name="T10" fmla="*/ 2147483647 w 2676"/>
              <a:gd name="T11" fmla="*/ 2147483647 h 3926"/>
              <a:gd name="T12" fmla="*/ 2147483647 w 2676"/>
              <a:gd name="T13" fmla="*/ 2147483647 h 3926"/>
              <a:gd name="T14" fmla="*/ 2147483647 w 2676"/>
              <a:gd name="T15" fmla="*/ 2147483647 h 3926"/>
              <a:gd name="T16" fmla="*/ 2147483647 w 2676"/>
              <a:gd name="T17" fmla="*/ 2147483647 h 3926"/>
              <a:gd name="T18" fmla="*/ 2147483647 w 2676"/>
              <a:gd name="T19" fmla="*/ 2147483647 h 3926"/>
              <a:gd name="T20" fmla="*/ 2147483647 w 2676"/>
              <a:gd name="T21" fmla="*/ 2147483647 h 3926"/>
              <a:gd name="T22" fmla="*/ 2147483647 w 2676"/>
              <a:gd name="T23" fmla="*/ 2147483647 h 3926"/>
              <a:gd name="T24" fmla="*/ 2147483647 w 2676"/>
              <a:gd name="T25" fmla="*/ 2147483647 h 3926"/>
              <a:gd name="T26" fmla="*/ 2147483647 w 2676"/>
              <a:gd name="T27" fmla="*/ 2147483647 h 3926"/>
              <a:gd name="T28" fmla="*/ 2147483647 w 2676"/>
              <a:gd name="T29" fmla="*/ 2147483647 h 3926"/>
              <a:gd name="T30" fmla="*/ 2147483647 w 2676"/>
              <a:gd name="T31" fmla="*/ 2147483647 h 3926"/>
              <a:gd name="T32" fmla="*/ 0 w 2676"/>
              <a:gd name="T33" fmla="*/ 2147483647 h 3926"/>
              <a:gd name="T34" fmla="*/ 2147483647 w 2676"/>
              <a:gd name="T35" fmla="*/ 2147483647 h 3926"/>
              <a:gd name="T36" fmla="*/ 2147483647 w 2676"/>
              <a:gd name="T37" fmla="*/ 2147483647 h 3926"/>
              <a:gd name="T38" fmla="*/ 2147483647 w 2676"/>
              <a:gd name="T39" fmla="*/ 2147483647 h 3926"/>
              <a:gd name="T40" fmla="*/ 2147483647 w 2676"/>
              <a:gd name="T41" fmla="*/ 2147483647 h 3926"/>
              <a:gd name="T42" fmla="*/ 2147483647 w 2676"/>
              <a:gd name="T43" fmla="*/ 2147483647 h 3926"/>
              <a:gd name="T44" fmla="*/ 2147483647 w 2676"/>
              <a:gd name="T45" fmla="*/ 2147483647 h 3926"/>
              <a:gd name="T46" fmla="*/ 2147483647 w 2676"/>
              <a:gd name="T47" fmla="*/ 2147483647 h 3926"/>
              <a:gd name="T48" fmla="*/ 2147483647 w 2676"/>
              <a:gd name="T49" fmla="*/ 2147483647 h 3926"/>
              <a:gd name="T50" fmla="*/ 2147483647 w 2676"/>
              <a:gd name="T51" fmla="*/ 2147483647 h 3926"/>
              <a:gd name="T52" fmla="*/ 2147483647 w 2676"/>
              <a:gd name="T53" fmla="*/ 2147483647 h 3926"/>
              <a:gd name="T54" fmla="*/ 2147483647 w 2676"/>
              <a:gd name="T55" fmla="*/ 2147483647 h 3926"/>
              <a:gd name="T56" fmla="*/ 2147483647 w 2676"/>
              <a:gd name="T57" fmla="*/ 2147483647 h 3926"/>
              <a:gd name="T58" fmla="*/ 2147483647 w 2676"/>
              <a:gd name="T59" fmla="*/ 2147483647 h 3926"/>
              <a:gd name="T60" fmla="*/ 2147483647 w 2676"/>
              <a:gd name="T61" fmla="*/ 2147483647 h 3926"/>
              <a:gd name="T62" fmla="*/ 2147483647 w 2676"/>
              <a:gd name="T63" fmla="*/ 2147483647 h 3926"/>
              <a:gd name="T64" fmla="*/ 2147483647 w 2676"/>
              <a:gd name="T65" fmla="*/ 2147483647 h 3926"/>
              <a:gd name="T66" fmla="*/ 2147483647 w 2676"/>
              <a:gd name="T67" fmla="*/ 2147483647 h 3926"/>
              <a:gd name="T68" fmla="*/ 2147483647 w 2676"/>
              <a:gd name="T69" fmla="*/ 2147483647 h 3926"/>
              <a:gd name="T70" fmla="*/ 2147483647 w 2676"/>
              <a:gd name="T71" fmla="*/ 2147483647 h 3926"/>
              <a:gd name="T72" fmla="*/ 2147483647 w 2676"/>
              <a:gd name="T73" fmla="*/ 2147483647 h 3926"/>
              <a:gd name="T74" fmla="*/ 2147483647 w 2676"/>
              <a:gd name="T75" fmla="*/ 2147483647 h 3926"/>
              <a:gd name="T76" fmla="*/ 2147483647 w 2676"/>
              <a:gd name="T77" fmla="*/ 2147483647 h 3926"/>
              <a:gd name="T78" fmla="*/ 2147483647 w 2676"/>
              <a:gd name="T79" fmla="*/ 2147483647 h 3926"/>
              <a:gd name="T80" fmla="*/ 2147483647 w 2676"/>
              <a:gd name="T81" fmla="*/ 2147483647 h 3926"/>
              <a:gd name="T82" fmla="*/ 2147483647 w 2676"/>
              <a:gd name="T83" fmla="*/ 2147483647 h 3926"/>
              <a:gd name="T84" fmla="*/ 2147483647 w 2676"/>
              <a:gd name="T85" fmla="*/ 2147483647 h 3926"/>
              <a:gd name="T86" fmla="*/ 2147483647 w 2676"/>
              <a:gd name="T87" fmla="*/ 2147483647 h 3926"/>
              <a:gd name="T88" fmla="*/ 2147483647 w 2676"/>
              <a:gd name="T89" fmla="*/ 2147483647 h 3926"/>
              <a:gd name="T90" fmla="*/ 2147483647 w 2676"/>
              <a:gd name="T91" fmla="*/ 2147483647 h 3926"/>
              <a:gd name="T92" fmla="*/ 2147483647 w 2676"/>
              <a:gd name="T93" fmla="*/ 2147483647 h 3926"/>
              <a:gd name="T94" fmla="*/ 2147483647 w 2676"/>
              <a:gd name="T95" fmla="*/ 2147483647 h 3926"/>
              <a:gd name="T96" fmla="*/ 2147483647 w 2676"/>
              <a:gd name="T97" fmla="*/ 2147483647 h 3926"/>
              <a:gd name="T98" fmla="*/ 2147483647 w 2676"/>
              <a:gd name="T99" fmla="*/ 0 h 392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676"/>
              <a:gd name="T151" fmla="*/ 0 h 3926"/>
              <a:gd name="T152" fmla="*/ 2676 w 2676"/>
              <a:gd name="T153" fmla="*/ 3926 h 392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676" h="3926">
                <a:moveTo>
                  <a:pt x="1980" y="3926"/>
                </a:moveTo>
                <a:lnTo>
                  <a:pt x="2314" y="3887"/>
                </a:lnTo>
                <a:lnTo>
                  <a:pt x="2552" y="3847"/>
                </a:lnTo>
                <a:lnTo>
                  <a:pt x="2667" y="3807"/>
                </a:lnTo>
                <a:lnTo>
                  <a:pt x="2649" y="3768"/>
                </a:lnTo>
                <a:lnTo>
                  <a:pt x="2499" y="3729"/>
                </a:lnTo>
                <a:lnTo>
                  <a:pt x="2232" y="3688"/>
                </a:lnTo>
                <a:lnTo>
                  <a:pt x="1877" y="3649"/>
                </a:lnTo>
                <a:lnTo>
                  <a:pt x="1467" y="3609"/>
                </a:lnTo>
                <a:lnTo>
                  <a:pt x="1043" y="3569"/>
                </a:lnTo>
                <a:lnTo>
                  <a:pt x="650" y="3530"/>
                </a:lnTo>
                <a:lnTo>
                  <a:pt x="326" y="3490"/>
                </a:lnTo>
                <a:lnTo>
                  <a:pt x="103" y="3451"/>
                </a:lnTo>
                <a:lnTo>
                  <a:pt x="4" y="3410"/>
                </a:lnTo>
                <a:lnTo>
                  <a:pt x="39" y="3371"/>
                </a:lnTo>
                <a:lnTo>
                  <a:pt x="205" y="3332"/>
                </a:lnTo>
                <a:lnTo>
                  <a:pt x="484" y="3291"/>
                </a:lnTo>
                <a:lnTo>
                  <a:pt x="849" y="3252"/>
                </a:lnTo>
                <a:lnTo>
                  <a:pt x="1264" y="3213"/>
                </a:lnTo>
                <a:lnTo>
                  <a:pt x="1685" y="3173"/>
                </a:lnTo>
                <a:lnTo>
                  <a:pt x="2072" y="3133"/>
                </a:lnTo>
                <a:lnTo>
                  <a:pt x="2385" y="3094"/>
                </a:lnTo>
                <a:lnTo>
                  <a:pt x="2593" y="3054"/>
                </a:lnTo>
                <a:lnTo>
                  <a:pt x="2676" y="3014"/>
                </a:lnTo>
                <a:lnTo>
                  <a:pt x="2623" y="2974"/>
                </a:lnTo>
                <a:lnTo>
                  <a:pt x="2441" y="2935"/>
                </a:lnTo>
                <a:lnTo>
                  <a:pt x="2150" y="2896"/>
                </a:lnTo>
                <a:lnTo>
                  <a:pt x="1776" y="2855"/>
                </a:lnTo>
                <a:lnTo>
                  <a:pt x="1359" y="2816"/>
                </a:lnTo>
                <a:lnTo>
                  <a:pt x="939" y="2777"/>
                </a:lnTo>
                <a:lnTo>
                  <a:pt x="560" y="2737"/>
                </a:lnTo>
                <a:lnTo>
                  <a:pt x="259" y="2697"/>
                </a:lnTo>
                <a:lnTo>
                  <a:pt x="65" y="2657"/>
                </a:lnTo>
                <a:lnTo>
                  <a:pt x="0" y="2618"/>
                </a:lnTo>
                <a:lnTo>
                  <a:pt x="69" y="2578"/>
                </a:lnTo>
                <a:lnTo>
                  <a:pt x="266" y="2538"/>
                </a:lnTo>
                <a:lnTo>
                  <a:pt x="569" y="2499"/>
                </a:lnTo>
                <a:lnTo>
                  <a:pt x="951" y="2460"/>
                </a:lnTo>
                <a:lnTo>
                  <a:pt x="1371" y="2419"/>
                </a:lnTo>
                <a:lnTo>
                  <a:pt x="1788" y="2380"/>
                </a:lnTo>
                <a:lnTo>
                  <a:pt x="2160" y="2340"/>
                </a:lnTo>
                <a:lnTo>
                  <a:pt x="2448" y="2300"/>
                </a:lnTo>
                <a:lnTo>
                  <a:pt x="2626" y="2261"/>
                </a:lnTo>
                <a:lnTo>
                  <a:pt x="2675" y="2221"/>
                </a:lnTo>
                <a:lnTo>
                  <a:pt x="2589" y="2182"/>
                </a:lnTo>
                <a:lnTo>
                  <a:pt x="2378" y="2142"/>
                </a:lnTo>
                <a:lnTo>
                  <a:pt x="2062" y="2102"/>
                </a:lnTo>
                <a:lnTo>
                  <a:pt x="1673" y="2063"/>
                </a:lnTo>
                <a:lnTo>
                  <a:pt x="1252" y="2022"/>
                </a:lnTo>
                <a:lnTo>
                  <a:pt x="839" y="1983"/>
                </a:lnTo>
                <a:lnTo>
                  <a:pt x="475" y="1944"/>
                </a:lnTo>
                <a:lnTo>
                  <a:pt x="199" y="1904"/>
                </a:lnTo>
                <a:lnTo>
                  <a:pt x="36" y="1864"/>
                </a:lnTo>
                <a:lnTo>
                  <a:pt x="5" y="1825"/>
                </a:lnTo>
                <a:lnTo>
                  <a:pt x="108" y="1785"/>
                </a:lnTo>
                <a:lnTo>
                  <a:pt x="333" y="1745"/>
                </a:lnTo>
                <a:lnTo>
                  <a:pt x="660" y="1705"/>
                </a:lnTo>
                <a:lnTo>
                  <a:pt x="1054" y="1666"/>
                </a:lnTo>
                <a:lnTo>
                  <a:pt x="1478" y="1627"/>
                </a:lnTo>
                <a:lnTo>
                  <a:pt x="1887" y="1586"/>
                </a:lnTo>
                <a:lnTo>
                  <a:pt x="2242" y="1547"/>
                </a:lnTo>
                <a:lnTo>
                  <a:pt x="2505" y="1508"/>
                </a:lnTo>
                <a:lnTo>
                  <a:pt x="2652" y="1467"/>
                </a:lnTo>
                <a:lnTo>
                  <a:pt x="2665" y="1428"/>
                </a:lnTo>
                <a:lnTo>
                  <a:pt x="2547" y="1388"/>
                </a:lnTo>
                <a:lnTo>
                  <a:pt x="2306" y="1349"/>
                </a:lnTo>
                <a:lnTo>
                  <a:pt x="1969" y="1309"/>
                </a:lnTo>
                <a:lnTo>
                  <a:pt x="1568" y="1269"/>
                </a:lnTo>
                <a:lnTo>
                  <a:pt x="1145" y="1230"/>
                </a:lnTo>
                <a:lnTo>
                  <a:pt x="740" y="1189"/>
                </a:lnTo>
                <a:lnTo>
                  <a:pt x="395" y="1150"/>
                </a:lnTo>
                <a:lnTo>
                  <a:pt x="146" y="1111"/>
                </a:lnTo>
                <a:lnTo>
                  <a:pt x="15" y="1071"/>
                </a:lnTo>
                <a:lnTo>
                  <a:pt x="19" y="1031"/>
                </a:lnTo>
                <a:lnTo>
                  <a:pt x="154" y="992"/>
                </a:lnTo>
                <a:lnTo>
                  <a:pt x="408" y="952"/>
                </a:lnTo>
                <a:lnTo>
                  <a:pt x="755" y="913"/>
                </a:lnTo>
                <a:lnTo>
                  <a:pt x="1161" y="873"/>
                </a:lnTo>
                <a:lnTo>
                  <a:pt x="1585" y="833"/>
                </a:lnTo>
                <a:lnTo>
                  <a:pt x="1984" y="794"/>
                </a:lnTo>
                <a:lnTo>
                  <a:pt x="2318" y="753"/>
                </a:lnTo>
                <a:lnTo>
                  <a:pt x="2553" y="714"/>
                </a:lnTo>
                <a:lnTo>
                  <a:pt x="2668" y="675"/>
                </a:lnTo>
                <a:lnTo>
                  <a:pt x="2648" y="635"/>
                </a:lnTo>
                <a:lnTo>
                  <a:pt x="2497" y="595"/>
                </a:lnTo>
                <a:lnTo>
                  <a:pt x="2229" y="556"/>
                </a:lnTo>
                <a:lnTo>
                  <a:pt x="1872" y="516"/>
                </a:lnTo>
                <a:lnTo>
                  <a:pt x="1462" y="476"/>
                </a:lnTo>
                <a:lnTo>
                  <a:pt x="1038" y="436"/>
                </a:lnTo>
                <a:lnTo>
                  <a:pt x="646" y="397"/>
                </a:lnTo>
                <a:lnTo>
                  <a:pt x="322" y="358"/>
                </a:lnTo>
                <a:lnTo>
                  <a:pt x="101" y="317"/>
                </a:lnTo>
                <a:lnTo>
                  <a:pt x="4" y="278"/>
                </a:lnTo>
                <a:lnTo>
                  <a:pt x="41" y="239"/>
                </a:lnTo>
                <a:lnTo>
                  <a:pt x="207" y="198"/>
                </a:lnTo>
                <a:lnTo>
                  <a:pt x="487" y="159"/>
                </a:lnTo>
                <a:lnTo>
                  <a:pt x="854" y="119"/>
                </a:lnTo>
                <a:lnTo>
                  <a:pt x="1268" y="80"/>
                </a:lnTo>
                <a:lnTo>
                  <a:pt x="1690" y="40"/>
                </a:lnTo>
                <a:lnTo>
                  <a:pt x="2075" y="0"/>
                </a:lnTo>
              </a:path>
            </a:pathLst>
          </a:custGeom>
          <a:noFill/>
          <a:ln w="38100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defTabSz="914400">
              <a:defRPr/>
            </a:pPr>
            <a:endParaRPr lang="it-IT" kern="0" dirty="0">
              <a:solidFill>
                <a:sysClr val="windowText" lastClr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D1DF07A0-3C2F-43B0-A9AF-E0484177DDD3}"/>
              </a:ext>
            </a:extLst>
          </p:cNvPr>
          <p:cNvSpPr txBox="1"/>
          <p:nvPr/>
        </p:nvSpPr>
        <p:spPr>
          <a:xfrm>
            <a:off x="9333867" y="2745354"/>
            <a:ext cx="1837041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Structural relaxations,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Heat waves, etc.</a:t>
            </a:r>
          </a:p>
        </p:txBody>
      </p:sp>
      <p:sp>
        <p:nvSpPr>
          <p:cNvPr id="128" name="TextBox 71">
            <a:extLst>
              <a:ext uri="{FF2B5EF4-FFF2-40B4-BE49-F238E27FC236}">
                <a16:creationId xmlns:a16="http://schemas.microsoft.com/office/drawing/2014/main" id="{4F9228DA-1007-45A4-9768-1DF84D6A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613" y="4755087"/>
            <a:ext cx="1389773" cy="23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“pump 2” (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k</a:t>
            </a:r>
            <a:r>
              <a:rPr kumimoji="0" lang="en-GB" alt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2,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λ</a:t>
            </a:r>
            <a:r>
              <a:rPr kumimoji="0" lang="en-GB" alt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FEL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129" name="TextBox 72">
            <a:extLst>
              <a:ext uri="{FF2B5EF4-FFF2-40B4-BE49-F238E27FC236}">
                <a16:creationId xmlns:a16="http://schemas.microsoft.com/office/drawing/2014/main" id="{3EE84576-4C79-48EB-98B0-7897243F7A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712" y="4755087"/>
            <a:ext cx="1389773" cy="23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“pump 1” (</a:t>
            </a:r>
            <a:r>
              <a:rPr kumimoji="0" lang="en-GB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k</a:t>
            </a:r>
            <a:r>
              <a:rPr kumimoji="0" lang="en-GB" alt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1,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λ</a:t>
            </a:r>
            <a:r>
              <a:rPr kumimoji="0" lang="en-GB" altLang="en-US" sz="1600" b="0" i="0" u="none" strike="noStrike" kern="0" cap="none" spc="0" normalizeH="0" baseline="-2500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FEL</a:t>
            </a: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CA6FF"/>
                </a:solidFill>
                <a:effectLst/>
                <a:uLnTx/>
                <a:uFillTx/>
              </a:rPr>
              <a:t>)</a:t>
            </a:r>
          </a:p>
        </p:txBody>
      </p:sp>
      <p:sp>
        <p:nvSpPr>
          <p:cNvPr id="133" name="Freccia a destra 154">
            <a:extLst>
              <a:ext uri="{FF2B5EF4-FFF2-40B4-BE49-F238E27FC236}">
                <a16:creationId xmlns:a16="http://schemas.microsoft.com/office/drawing/2014/main" id="{19D4026A-F579-4948-950C-2D2846F1626D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4303870" y="3864975"/>
            <a:ext cx="410222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4" name="Freccia a destra 154">
            <a:extLst>
              <a:ext uri="{FF2B5EF4-FFF2-40B4-BE49-F238E27FC236}">
                <a16:creationId xmlns:a16="http://schemas.microsoft.com/office/drawing/2014/main" id="{03D4F806-A556-457D-8FED-6FC00E2E9FB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2212860" y="3934795"/>
            <a:ext cx="410222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5" name="Freccia a destra 154">
            <a:extLst>
              <a:ext uri="{FF2B5EF4-FFF2-40B4-BE49-F238E27FC236}">
                <a16:creationId xmlns:a16="http://schemas.microsoft.com/office/drawing/2014/main" id="{86493F7F-F6A6-4904-8280-50E0D4DC6D53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 flipH="1">
            <a:off x="8570693" y="1999970"/>
            <a:ext cx="410222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6" name="Freccia a destra 154">
            <a:extLst>
              <a:ext uri="{FF2B5EF4-FFF2-40B4-BE49-F238E27FC236}">
                <a16:creationId xmlns:a16="http://schemas.microsoft.com/office/drawing/2014/main" id="{F6584DC1-2642-4BA0-AB48-50ECA18C9C4B}"/>
              </a:ext>
            </a:extLst>
          </p:cNvPr>
          <p:cNvSpPr>
            <a:spLocks noChangeArrowheads="1"/>
          </p:cNvSpPr>
          <p:nvPr/>
        </p:nvSpPr>
        <p:spPr bwMode="auto">
          <a:xfrm rot="13500000" flipH="1" flipV="1">
            <a:off x="8526352" y="2638376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7" name="Freccia a destra 154">
            <a:extLst>
              <a:ext uri="{FF2B5EF4-FFF2-40B4-BE49-F238E27FC236}">
                <a16:creationId xmlns:a16="http://schemas.microsoft.com/office/drawing/2014/main" id="{8C0C7542-7767-4875-AEE5-9C0E0CA695EB}"/>
              </a:ext>
            </a:extLst>
          </p:cNvPr>
          <p:cNvSpPr>
            <a:spLocks noChangeArrowheads="1"/>
          </p:cNvSpPr>
          <p:nvPr/>
        </p:nvSpPr>
        <p:spPr bwMode="auto">
          <a:xfrm rot="8100000" flipV="1">
            <a:off x="3110455" y="2323722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38" name="Freccia a destra 154">
            <a:extLst>
              <a:ext uri="{FF2B5EF4-FFF2-40B4-BE49-F238E27FC236}">
                <a16:creationId xmlns:a16="http://schemas.microsoft.com/office/drawing/2014/main" id="{F6D071CC-4E3F-4884-A2A7-14EA58F5B12B}"/>
              </a:ext>
            </a:extLst>
          </p:cNvPr>
          <p:cNvSpPr>
            <a:spLocks noChangeArrowheads="1"/>
          </p:cNvSpPr>
          <p:nvPr/>
        </p:nvSpPr>
        <p:spPr bwMode="auto">
          <a:xfrm rot="13500000">
            <a:off x="3110455" y="1776202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0" name="Freccia a destra 154">
            <a:extLst>
              <a:ext uri="{FF2B5EF4-FFF2-40B4-BE49-F238E27FC236}">
                <a16:creationId xmlns:a16="http://schemas.microsoft.com/office/drawing/2014/main" id="{96501D1C-410F-4AC9-8F39-24981D306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902" y="3839400"/>
            <a:ext cx="341850" cy="341849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41" name="TextBox 70">
            <a:extLst>
              <a:ext uri="{FF2B5EF4-FFF2-40B4-BE49-F238E27FC236}">
                <a16:creationId xmlns:a16="http://schemas.microsoft.com/office/drawing/2014/main" id="{A3B18210-1C9D-4742-8DCD-D9512486C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0416" y="3856490"/>
            <a:ext cx="1825924" cy="338554"/>
          </a:xfrm>
          <a:prstGeom prst="rect">
            <a:avLst/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9000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Circular Dichroism </a:t>
            </a:r>
          </a:p>
        </p:txBody>
      </p:sp>
      <p:sp>
        <p:nvSpPr>
          <p:cNvPr id="143" name="Freccia a destra 154">
            <a:extLst>
              <a:ext uri="{FF2B5EF4-FFF2-40B4-BE49-F238E27FC236}">
                <a16:creationId xmlns:a16="http://schemas.microsoft.com/office/drawing/2014/main" id="{4E3F7E67-CA0B-4B7A-B9FC-FB28878992C1}"/>
              </a:ext>
            </a:extLst>
          </p:cNvPr>
          <p:cNvSpPr>
            <a:spLocks noChangeArrowheads="1"/>
          </p:cNvSpPr>
          <p:nvPr/>
        </p:nvSpPr>
        <p:spPr bwMode="auto">
          <a:xfrm rot="8100000" flipH="1">
            <a:off x="8516249" y="1461733"/>
            <a:ext cx="410225" cy="410225"/>
          </a:xfrm>
          <a:prstGeom prst="rightArrow">
            <a:avLst>
              <a:gd name="adj1" fmla="val 50000"/>
              <a:gd name="adj2" fmla="val 49958"/>
            </a:avLst>
          </a:prstGeom>
          <a:gradFill rotWithShape="1">
            <a:gsLst>
              <a:gs pos="0">
                <a:srgbClr val="1A355C">
                  <a:lumMod val="110000"/>
                  <a:satMod val="105000"/>
                  <a:tint val="67000"/>
                </a:srgbClr>
              </a:gs>
              <a:gs pos="50000">
                <a:srgbClr val="1A355C">
                  <a:lumMod val="105000"/>
                  <a:satMod val="103000"/>
                  <a:tint val="73000"/>
                </a:srgbClr>
              </a:gs>
              <a:gs pos="100000">
                <a:srgbClr val="1A355C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A355C"/>
            </a:solidFill>
            <a:prstDash val="solid"/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C8641C-FA21-46BD-B7EB-FC2CBC1CC38B}"/>
              </a:ext>
            </a:extLst>
          </p:cNvPr>
          <p:cNvSpPr/>
          <p:nvPr/>
        </p:nvSpPr>
        <p:spPr>
          <a:xfrm>
            <a:off x="9151009" y="1366993"/>
            <a:ext cx="2198257" cy="599786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2FCC57-37A2-42AC-AE23-805DEFFC0251}"/>
              </a:ext>
            </a:extLst>
          </p:cNvPr>
          <p:cNvSpPr/>
          <p:nvPr/>
        </p:nvSpPr>
        <p:spPr>
          <a:xfrm>
            <a:off x="9110108" y="2086487"/>
            <a:ext cx="2290424" cy="561852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C6F48-8DF8-4510-B3E9-EDAF2CD04CE5}"/>
              </a:ext>
            </a:extLst>
          </p:cNvPr>
          <p:cNvSpPr/>
          <p:nvPr/>
        </p:nvSpPr>
        <p:spPr>
          <a:xfrm>
            <a:off x="9840913" y="3844707"/>
            <a:ext cx="1825427" cy="360000"/>
          </a:xfrm>
          <a:prstGeom prst="rect">
            <a:avLst/>
          </a:prstGeom>
          <a:noFill/>
          <a:ln w="25400">
            <a:solidFill>
              <a:srgbClr val="FF00F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48">
                <a:extLst>
                  <a:ext uri="{FF2B5EF4-FFF2-40B4-BE49-F238E27FC236}">
                    <a16:creationId xmlns:a16="http://schemas.microsoft.com/office/drawing/2014/main" id="{C1B102B7-0733-C06C-AE01-945ABE434B26}"/>
                  </a:ext>
                </a:extLst>
              </p:cNvPr>
              <p:cNvSpPr/>
              <p:nvPr/>
            </p:nvSpPr>
            <p:spPr bwMode="auto">
              <a:xfrm>
                <a:off x="0" y="5748214"/>
                <a:ext cx="12192000" cy="396694"/>
              </a:xfrm>
              <a:prstGeom prst="roundRect">
                <a:avLst/>
              </a:prstGeom>
              <a:noFill/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ctr" defTabSz="449263" fontAlgn="base" hangingPunct="0">
                  <a:lnSpc>
                    <a:spcPct val="93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</a:pPr>
                <a:r>
                  <a:rPr lang="en-US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T</a:t>
                </a:r>
                <a:r>
                  <a:rPr kumimoji="0" lang="en-US" b="0" i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ea typeface="ＭＳ Ｐゴシック" charset="0"/>
                    <a:cs typeface="ＭＳ Ｐゴシック" charset="0"/>
                  </a:rPr>
                  <a:t>his</a:t>
                </a:r>
                <a:r>
                  <a:rPr lang="en-US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 excitation is associated to a selected </a:t>
                </a:r>
                <a:r>
                  <a:rPr lang="en-US" dirty="0" err="1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wavector</a:t>
                </a:r>
                <a:r>
                  <a:rPr lang="en-US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𝐐</m:t>
                    </m:r>
                    <m:r>
                      <a:rPr kumimoji="0" lang="en-US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=</m:t>
                    </m:r>
                    <m:sSub>
                      <m:sSub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</m:ctrlPr>
                      </m:sSubPr>
                      <m:e>
                        <m:r>
                          <a:rPr kumimoji="0" lang="en-US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𝐤</m:t>
                        </m:r>
                      </m:e>
                      <m:sub>
                        <m:r>
                          <a:rPr kumimoji="0" lang="en-US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1</m:t>
                        </m:r>
                      </m:sub>
                    </m:sSub>
                    <m:r>
                      <a:rPr kumimoji="0" lang="en-US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−</m:t>
                    </m:r>
                    <m:sSub>
                      <m:sSub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</m:ctrlPr>
                      </m:sSubPr>
                      <m:e>
                        <m:r>
                          <a:rPr kumimoji="0" lang="en-US" b="1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𝐤</m:t>
                        </m:r>
                      </m:e>
                      <m:sub>
                        <m:r>
                          <a:rPr kumimoji="0" lang="en-US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ＭＳ Ｐゴシック" charset="0"/>
                            <a:cs typeface="ＭＳ Ｐゴシック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en-US" b="0" u="none" strike="noStrike" cap="none" normalizeH="0" baseline="0" dirty="0">
                    <a:ln>
                      <a:noFill/>
                    </a:ln>
                    <a:solidFill>
                      <a:schemeClr val="bg1"/>
                    </a:solidFill>
                    <a:effectLst/>
                    <a:ea typeface="ＭＳ Ｐゴシック" charset="0"/>
                    <a:cs typeface="ＭＳ Ｐゴシック" charset="0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it-IT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</a:rPr>
                      <m:t>|</m:t>
                    </m:r>
                    <m:r>
                      <a:rPr kumimoji="0" lang="en-US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</a:rPr>
                      <m:t>𝐐</m:t>
                    </m:r>
                    <m:r>
                      <a:rPr kumimoji="0" lang="en-US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</a:rPr>
                      <m:t>|</m:t>
                    </m:r>
                    <m:r>
                      <a:rPr kumimoji="0" lang="en-US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</a:rPr>
                      <m:t>=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kumimoji="0" lang="en-US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ＭＳ Ｐゴシック" charset="0"/>
                      </a:rPr>
                      <m:t>4</m:t>
                    </m:r>
                    <m:r>
                      <m:rPr>
                        <m:sty m:val="p"/>
                      </m:rPr>
                      <a:rPr kumimoji="0" lang="el-GR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π</m:t>
                    </m:r>
                    <m:r>
                      <a:rPr kumimoji="0" lang="it-IT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it-IT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sin</m:t>
                    </m:r>
                    <m:r>
                      <a:rPr kumimoji="0" lang="it-IT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</m:t>
                    </m:r>
                    <m:r>
                      <a:rPr kumimoji="0" lang="it-IT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kumimoji="0" lang="en-US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0" lang="en-US" b="0" i="0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pump</m:t>
                        </m:r>
                      </m:sub>
                    </m:sSub>
                    <m:r>
                      <a:rPr kumimoji="0" lang="en-US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=</m:t>
                    </m:r>
                    <m:r>
                      <a:rPr lang="en-GB" altLang="de-DE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altLang="de-DE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π</m:t>
                    </m:r>
                    <m:r>
                      <a:rPr lang="en-US" altLang="de-DE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sSub>
                      <m:sSubPr>
                        <m:ctrlPr>
                          <a:rPr lang="en-US" alt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de-DE" b="0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TG</m:t>
                        </m:r>
                      </m:sub>
                    </m:sSub>
                  </m:oMath>
                </a14:m>
                <a:endParaRPr kumimoji="0" lang="it-IT" b="1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ea typeface="ＭＳ Ｐゴシック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8" name="Rectangle: Rounded Corners 48">
                <a:extLst>
                  <a:ext uri="{FF2B5EF4-FFF2-40B4-BE49-F238E27FC236}">
                    <a16:creationId xmlns:a16="http://schemas.microsoft.com/office/drawing/2014/main" id="{C1B102B7-0733-C06C-AE01-945ABE434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0" y="5748214"/>
                <a:ext cx="12192000" cy="396694"/>
              </a:xfrm>
              <a:prstGeom prst="roundRect">
                <a:avLst/>
              </a:prstGeom>
              <a:blipFill>
                <a:blip r:embed="rId4"/>
                <a:stretch>
                  <a:fillRect t="-6250" b="-18750"/>
                </a:stretch>
              </a:blipFill>
              <a:ln w="190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6B61C5D9-0E8F-370C-7A42-AD6F7A8F9E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353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Introduction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 Transient Grating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●●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○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6205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569A5-4A72-484F-8992-0C3293960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4B7E47-C303-420E-A28C-45D9752BD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56011B3-7D1F-4CE7-879F-9E3DA17E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Extreme ultraviolet transient gratings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6B74DF-70E5-4067-AD40-D72C805FC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2" y="1288392"/>
            <a:ext cx="4839812" cy="388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E7E443-9057-4EC8-AE1F-9B989724C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2" y="1288392"/>
            <a:ext cx="4839810" cy="3888000"/>
          </a:xfrm>
          <a:prstGeom prst="rect">
            <a:avLst/>
          </a:prstGeom>
        </p:spPr>
      </p:pic>
      <p:grpSp>
        <p:nvGrpSpPr>
          <p:cNvPr id="14" name="Group 184">
            <a:extLst>
              <a:ext uri="{FF2B5EF4-FFF2-40B4-BE49-F238E27FC236}">
                <a16:creationId xmlns:a16="http://schemas.microsoft.com/office/drawing/2014/main" id="{FB5A67EF-0CF8-4FBC-9B0C-297F0FA21EAD}"/>
              </a:ext>
            </a:extLst>
          </p:cNvPr>
          <p:cNvGrpSpPr>
            <a:grpSpLocks/>
          </p:cNvGrpSpPr>
          <p:nvPr/>
        </p:nvGrpSpPr>
        <p:grpSpPr bwMode="auto">
          <a:xfrm rot="1047891">
            <a:off x="1759664" y="2193116"/>
            <a:ext cx="2533659" cy="1036117"/>
            <a:chOff x="2539393" y="2793027"/>
            <a:chExt cx="2143125" cy="876413"/>
          </a:xfrm>
        </p:grpSpPr>
        <p:sp>
          <p:nvSpPr>
            <p:cNvPr id="15" name="Freccia bidirezionale orizzontale 184">
              <a:extLst>
                <a:ext uri="{FF2B5EF4-FFF2-40B4-BE49-F238E27FC236}">
                  <a16:creationId xmlns:a16="http://schemas.microsoft.com/office/drawing/2014/main" id="{16F451DA-EA83-44C1-BF91-109410AB4C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28233">
              <a:off x="2816688" y="2793027"/>
              <a:ext cx="1471238" cy="876413"/>
            </a:xfrm>
            <a:prstGeom prst="leftRightArrow">
              <a:avLst>
                <a:gd name="adj1" fmla="val 60008"/>
                <a:gd name="adj2" fmla="val 41580"/>
              </a:avLst>
            </a:prstGeom>
            <a:solidFill>
              <a:schemeClr val="accent5"/>
            </a:solidFill>
            <a:ln w="1905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400"/>
              <a:endParaRPr lang="it-IT" altLang="de-DE">
                <a:solidFill>
                  <a:schemeClr val="tx1"/>
                </a:solidFill>
              </a:endParaRPr>
            </a:p>
          </p:txBody>
        </p:sp>
        <p:sp>
          <p:nvSpPr>
            <p:cNvPr id="16" name="Rettangolo 442">
              <a:extLst>
                <a:ext uri="{FF2B5EF4-FFF2-40B4-BE49-F238E27FC236}">
                  <a16:creationId xmlns:a16="http://schemas.microsoft.com/office/drawing/2014/main" id="{B4F65510-2228-418C-84BB-1F05FD9496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81813">
              <a:off x="2539393" y="3128133"/>
              <a:ext cx="2143125" cy="31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/>
              <a:r>
                <a:rPr lang="en-US" altLang="de-DE" sz="1800" dirty="0">
                  <a:solidFill>
                    <a:schemeClr val="tx1"/>
                  </a:solidFill>
                  <a:sym typeface="Symbol" panose="05050102010706020507" pitchFamily="18" charset="2"/>
                </a:rPr>
                <a:t>q ~ 0.1-1 nm</a:t>
              </a:r>
              <a:r>
                <a:rPr lang="en-US" altLang="de-DE" sz="1800" baseline="30000" dirty="0">
                  <a:solidFill>
                    <a:schemeClr val="tx1"/>
                  </a:solidFill>
                  <a:sym typeface="Symbol" panose="05050102010706020507" pitchFamily="18" charset="2"/>
                </a:rPr>
                <a:t>-1</a:t>
              </a:r>
            </a:p>
          </p:txBody>
        </p:sp>
        <p:sp>
          <p:nvSpPr>
            <p:cNvPr id="17" name="Rettangolo 442">
              <a:extLst>
                <a:ext uri="{FF2B5EF4-FFF2-40B4-BE49-F238E27FC236}">
                  <a16:creationId xmlns:a16="http://schemas.microsoft.com/office/drawing/2014/main" id="{00DB4E5F-405F-42FA-A9DE-6521549502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525372">
              <a:off x="3100560" y="2949023"/>
              <a:ext cx="718577" cy="31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400"/>
              <a:r>
                <a:rPr lang="it-IT" altLang="de-DE" sz="1800" dirty="0">
                  <a:solidFill>
                    <a:schemeClr val="tx1"/>
                  </a:solidFill>
                  <a:sym typeface="Symbol" panose="05050102010706020507" pitchFamily="18" charset="2"/>
                </a:rPr>
                <a:t>gap</a:t>
              </a:r>
              <a:endParaRPr lang="en-US" altLang="de-DE" sz="1800" dirty="0">
                <a:solidFill>
                  <a:schemeClr val="tx1"/>
                </a:solidFill>
                <a:sym typeface="Symbol" panose="05050102010706020507" pitchFamily="18" charset="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1204CDB-87EB-46D6-8F5B-3C4346A8F8DE}"/>
              </a:ext>
            </a:extLst>
          </p:cNvPr>
          <p:cNvSpPr txBox="1"/>
          <p:nvPr/>
        </p:nvSpPr>
        <p:spPr>
          <a:xfrm>
            <a:off x="202888" y="5059228"/>
            <a:ext cx="4838400" cy="999838"/>
          </a:xfrm>
          <a:prstGeom prst="round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36000" rIns="0" bIns="36000" numCol="1" rtlCol="0" anchor="ctr" anchorCtr="0">
            <a:spAutoFit/>
          </a:bodyPr>
          <a:lstStyle/>
          <a:p>
            <a:pPr algn="ctr" defTabSz="720000">
              <a:buClr>
                <a:srgbClr val="000000"/>
              </a:buClr>
              <a:buSzPct val="100000"/>
            </a:pPr>
            <a:r>
              <a:rPr lang="it-IT" altLang="de-DE" b="1" dirty="0">
                <a:solidFill>
                  <a:schemeClr val="accent5"/>
                </a:solidFill>
              </a:rPr>
              <a:t>TIMER’s (original) goal: fill the gap </a:t>
            </a:r>
            <a:br>
              <a:rPr lang="it-IT" altLang="de-DE" b="1" dirty="0">
                <a:solidFill>
                  <a:schemeClr val="accent4"/>
                </a:solidFill>
              </a:rPr>
            </a:br>
            <a:r>
              <a:rPr lang="it-IT" altLang="de-DE" b="1" dirty="0">
                <a:solidFill>
                  <a:schemeClr val="bg1"/>
                </a:solidFill>
                <a:sym typeface="Wingdings" panose="05000000000000000000" pitchFamily="2" charset="2"/>
              </a:rPr>
              <a:t> </a:t>
            </a:r>
            <a:r>
              <a:rPr lang="it-IT" altLang="de-DE" dirty="0">
                <a:solidFill>
                  <a:schemeClr val="bg1"/>
                </a:solidFill>
              </a:rPr>
              <a:t>probe </a:t>
            </a:r>
            <a:r>
              <a:rPr lang="it-IT" altLang="de-DE" b="1" u="sng" dirty="0">
                <a:solidFill>
                  <a:schemeClr val="bg1"/>
                </a:solidFill>
              </a:rPr>
              <a:t>collective lattice dynamics</a:t>
            </a:r>
            <a:r>
              <a:rPr lang="it-IT" altLang="de-DE" dirty="0">
                <a:solidFill>
                  <a:schemeClr val="bg1"/>
                </a:solidFill>
              </a:rPr>
              <a:t> </a:t>
            </a:r>
            <a:r>
              <a:rPr lang="it-IT" altLang="de-DE" dirty="0" err="1">
                <a:solidFill>
                  <a:schemeClr val="bg1"/>
                </a:solidFill>
              </a:rPr>
              <a:t>at</a:t>
            </a:r>
            <a:r>
              <a:rPr lang="it-IT" altLang="de-DE" dirty="0">
                <a:solidFill>
                  <a:schemeClr val="bg1"/>
                </a:solidFill>
              </a:rPr>
              <a:t> </a:t>
            </a:r>
            <a:r>
              <a:rPr lang="it-IT" altLang="de-DE" b="1" u="sng" dirty="0">
                <a:solidFill>
                  <a:schemeClr val="bg1"/>
                </a:solidFill>
              </a:rPr>
              <a:t>‘‘mesoscopic’’ scales</a:t>
            </a:r>
            <a:r>
              <a:rPr lang="it-IT" altLang="de-DE" dirty="0">
                <a:solidFill>
                  <a:schemeClr val="bg1"/>
                </a:solidFill>
              </a:rPr>
              <a:t> (10’s nm)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2B71C8C-1B13-4A7D-97FE-F8A1BA566356}"/>
              </a:ext>
            </a:extLst>
          </p:cNvPr>
          <p:cNvSpPr/>
          <p:nvPr/>
        </p:nvSpPr>
        <p:spPr>
          <a:xfrm>
            <a:off x="0" y="6119428"/>
            <a:ext cx="12191921" cy="442035"/>
          </a:xfrm>
          <a:prstGeom prst="rect">
            <a:avLst/>
          </a:prstGeom>
          <a:noFill/>
        </p:spPr>
        <p:txBody>
          <a:bodyPr wrap="square" lIns="180000" tIns="36000" rIns="180000" bIns="36000" numCol="2" anchor="b">
            <a:spAutoFit/>
          </a:bodyPr>
          <a:lstStyle/>
          <a:p>
            <a:pPr>
              <a:defRPr/>
            </a:pP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[1] F. Bencivenga and C. Masciovecchio, NIMA (2009)</a:t>
            </a:r>
          </a:p>
          <a:p>
            <a:pPr>
              <a:defRPr/>
            </a:pP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[3] F.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Bencivenga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Advances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in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Phyisics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; X 8, 2220363 (2023)</a:t>
            </a:r>
          </a:p>
          <a:p>
            <a:pPr algn="r">
              <a:defRPr/>
            </a:pP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[2] F. Bencivenga 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Faraday Discuss. 194, 283 (2016)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C0BE2D8-9F72-4846-9BAD-2B7DA03CFD36}"/>
              </a:ext>
            </a:extLst>
          </p:cNvPr>
          <p:cNvGrpSpPr/>
          <p:nvPr/>
        </p:nvGrpSpPr>
        <p:grpSpPr>
          <a:xfrm>
            <a:off x="5888979" y="1268907"/>
            <a:ext cx="2746194" cy="1332001"/>
            <a:chOff x="5834447" y="1114912"/>
            <a:chExt cx="2746194" cy="1332001"/>
          </a:xfrm>
        </p:grpSpPr>
        <p:sp>
          <p:nvSpPr>
            <p:cNvPr id="35" name="Rectangle 52">
              <a:extLst>
                <a:ext uri="{FF2B5EF4-FFF2-40B4-BE49-F238E27FC236}">
                  <a16:creationId xmlns:a16="http://schemas.microsoft.com/office/drawing/2014/main" id="{E226A6DF-C2F0-4375-B661-D98F506852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6641" y="1186913"/>
              <a:ext cx="2664000" cy="1260000"/>
            </a:xfrm>
            <a:prstGeom prst="rect">
              <a:avLst/>
            </a:prstGeom>
            <a:solidFill>
              <a:srgbClr val="FFFFFF"/>
            </a:solidFill>
            <a:ln w="15875">
              <a:noFill/>
              <a:prstDash val="sysDash"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B8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4572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9144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3716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1828800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indent="-227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indent="-227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indent="-227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indent="-2270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endParaRPr kumimoji="0" lang="de-CH" altLang="de-DE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</a:endParaRPr>
            </a:p>
          </p:txBody>
        </p:sp>
        <p:sp>
          <p:nvSpPr>
            <p:cNvPr id="36" name="Text Box 26">
              <a:extLst>
                <a:ext uri="{FF2B5EF4-FFF2-40B4-BE49-F238E27FC236}">
                  <a16:creationId xmlns:a16="http://schemas.microsoft.com/office/drawing/2014/main" id="{0C096F0E-DF15-4C73-99CD-E598B7B1E8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4447" y="1114912"/>
              <a:ext cx="1152000" cy="288000"/>
            </a:xfrm>
            <a:prstGeom prst="roundRect">
              <a:avLst/>
            </a:prstGeom>
            <a:gradFill rotWithShape="1">
              <a:gsLst>
                <a:gs pos="0">
                  <a:srgbClr val="D9E8FF">
                    <a:satMod val="103000"/>
                    <a:lumMod val="102000"/>
                    <a:tint val="94000"/>
                  </a:srgbClr>
                </a:gs>
                <a:gs pos="50000">
                  <a:srgbClr val="D9E8FF">
                    <a:satMod val="110000"/>
                    <a:lumMod val="100000"/>
                    <a:shade val="100000"/>
                  </a:srgbClr>
                </a:gs>
                <a:gs pos="100000">
                  <a:srgbClr val="D9E8FF">
                    <a:lumMod val="99000"/>
                    <a:satMod val="120000"/>
                    <a:shade val="78000"/>
                  </a:srgbClr>
                </a:gs>
              </a:gsLst>
              <a:lin ang="5400000" scaled="0"/>
            </a:gradFill>
            <a:ln w="6350" cap="flat" cmpd="sng" algn="ctr">
              <a:solidFill>
                <a:srgbClr val="D9E8FF"/>
              </a:solidFill>
              <a:prstDash val="solid"/>
              <a:miter lim="800000"/>
              <a:headEnd/>
              <a:tailEnd/>
            </a:ln>
            <a:effectLst/>
          </p:spPr>
          <p:txBody>
            <a:bodyPr wrap="square" lIns="36000" tIns="0" rIns="36000" bIns="0" anchor="ctr">
              <a:spAutoFit/>
            </a:bodyPr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algn="ctr" defTabSz="449263" eaLnBrk="1" fontAlgn="auto" latinLnBrk="0" hangingPunct="1">
                <a:lnSpc>
                  <a:spcPct val="93000"/>
                </a:lnSpc>
                <a:spcBef>
                  <a:spcPts val="1125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/>
                <a:defRPr/>
              </a:pPr>
              <a:r>
                <a:rPr kumimoji="0" lang="it-IT" altLang="it-IT" sz="1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/>
                  <a:ea typeface="MS PGothic" panose="020B0600070205080204" pitchFamily="34" charset="-128"/>
                  <a:cs typeface="+mn-cs"/>
                </a:rPr>
                <a:t>XUV probe</a:t>
              </a:r>
              <a:endParaRPr kumimoji="0" lang="it-IT" altLang="it-IT" sz="1800" b="1" i="0" u="none" strike="noStrike" kern="0" cap="none" spc="0" normalizeH="0" baseline="3000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  <a:cs typeface="+mn-cs"/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9FAFA80-70BC-48B8-A029-6B514E58D032}"/>
                </a:ext>
              </a:extLst>
            </p:cNvPr>
            <p:cNvGrpSpPr/>
            <p:nvPr/>
          </p:nvGrpSpPr>
          <p:grpSpPr>
            <a:xfrm>
              <a:off x="6037641" y="1178447"/>
              <a:ext cx="2480022" cy="1162295"/>
              <a:chOff x="6037641" y="2304403"/>
              <a:chExt cx="2480022" cy="1162295"/>
            </a:xfrm>
          </p:grpSpPr>
          <p:sp>
            <p:nvSpPr>
              <p:cNvPr id="38" name="Line 44">
                <a:extLst>
                  <a:ext uri="{FF2B5EF4-FFF2-40B4-BE49-F238E27FC236}">
                    <a16:creationId xmlns:a16="http://schemas.microsoft.com/office/drawing/2014/main" id="{5BB10E5F-6AB9-4EE1-80E9-4400F85DED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6037642" y="2385620"/>
                <a:ext cx="2294883" cy="542222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9" name="Line 47">
                <a:extLst>
                  <a:ext uri="{FF2B5EF4-FFF2-40B4-BE49-F238E27FC236}">
                    <a16:creationId xmlns:a16="http://schemas.microsoft.com/office/drawing/2014/main" id="{38CA1E5E-ACA8-48A3-8368-11487611E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6037641" y="2927842"/>
                <a:ext cx="2326631" cy="53861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Text Box 48">
                <a:extLst>
                  <a:ext uri="{FF2B5EF4-FFF2-40B4-BE49-F238E27FC236}">
                    <a16:creationId xmlns:a16="http://schemas.microsoft.com/office/drawing/2014/main" id="{6D09C768-CEBF-4B52-9C9E-D3323809A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05033">
                <a:off x="7080099" y="2304403"/>
                <a:ext cx="487634" cy="321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72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9144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371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18288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K</a:t>
                </a:r>
                <a:r>
                  <a:rPr kumimoji="0" lang="it-IT" altLang="de-DE" sz="1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out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5B1C71D3-2DCF-4662-B644-CD9EFAECE7BA}"/>
                  </a:ext>
                </a:extLst>
              </p:cNvPr>
              <p:cNvCxnSpPr/>
              <p:nvPr/>
            </p:nvCxnSpPr>
            <p:spPr bwMode="auto">
              <a:xfrm flipV="1">
                <a:off x="8326917" y="2380192"/>
                <a:ext cx="3173" cy="1086270"/>
              </a:xfrm>
              <a:prstGeom prst="line">
                <a:avLst/>
              </a:prstGeom>
              <a:solidFill>
                <a:srgbClr val="00B8FF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triangle" w="med" len="med"/>
                <a:tailEnd type="none" w="med" len="lg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42" name="Line 44">
                <a:extLst>
                  <a:ext uri="{FF2B5EF4-FFF2-40B4-BE49-F238E27FC236}">
                    <a16:creationId xmlns:a16="http://schemas.microsoft.com/office/drawing/2014/main" id="{FAF78258-3D36-4748-B1EC-62D1C0D548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171523" y="2386526"/>
                <a:ext cx="1180052" cy="546926"/>
              </a:xfrm>
              <a:prstGeom prst="line">
                <a:avLst/>
              </a:prstGeom>
              <a:noFill/>
              <a:ln w="31750">
                <a:solidFill>
                  <a:srgbClr val="0081C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Text Box 48">
                <a:extLst>
                  <a:ext uri="{FF2B5EF4-FFF2-40B4-BE49-F238E27FC236}">
                    <a16:creationId xmlns:a16="http://schemas.microsoft.com/office/drawing/2014/main" id="{3FF72521-E595-4D08-A008-D5A123EB39D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708184">
                <a:off x="6653950" y="3128450"/>
                <a:ext cx="529312" cy="321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72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9144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371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18288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K</a:t>
                </a:r>
                <a:r>
                  <a:rPr kumimoji="0" lang="it-IT" altLang="de-DE" sz="1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EUV</a:t>
                </a:r>
              </a:p>
            </p:txBody>
          </p:sp>
          <p:sp>
            <p:nvSpPr>
              <p:cNvPr id="44" name="Text Box 48">
                <a:extLst>
                  <a:ext uri="{FF2B5EF4-FFF2-40B4-BE49-F238E27FC236}">
                    <a16:creationId xmlns:a16="http://schemas.microsoft.com/office/drawing/2014/main" id="{14DCBDE7-F463-480E-BA22-9EE4C9D4EF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120069">
                <a:off x="7691407" y="2528593"/>
                <a:ext cx="553357" cy="321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72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9144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371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18288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K</a:t>
                </a:r>
                <a:r>
                  <a:rPr kumimoji="0" lang="it-IT" altLang="de-DE" sz="1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FEL1</a:t>
                </a:r>
              </a:p>
            </p:txBody>
          </p:sp>
          <p:sp>
            <p:nvSpPr>
              <p:cNvPr id="45" name="Text Box 48">
                <a:extLst>
                  <a:ext uri="{FF2B5EF4-FFF2-40B4-BE49-F238E27FC236}">
                    <a16:creationId xmlns:a16="http://schemas.microsoft.com/office/drawing/2014/main" id="{FC8044E8-6EB3-42AD-B54B-D175515CE7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490084">
                <a:off x="7599280" y="2910622"/>
                <a:ext cx="553357" cy="3213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72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9144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371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18288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Tx/>
                  <a:buNone/>
                  <a:tabLst/>
                  <a:defRPr/>
                </a:pPr>
                <a:r>
                  <a:rPr kumimoji="0" lang="en-US" alt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K</a:t>
                </a:r>
                <a:r>
                  <a:rPr kumimoji="0" lang="it-IT" altLang="de-DE" sz="1600" b="0" i="0" u="none" strike="noStrike" kern="0" cap="none" spc="0" normalizeH="0" baseline="-25000" noProof="0" dirty="0">
                    <a:ln>
                      <a:noFill/>
                    </a:ln>
                    <a:solidFill>
                      <a:srgbClr val="0081C2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FEL2</a:t>
                </a:r>
              </a:p>
            </p:txBody>
          </p:sp>
          <p:sp>
            <p:nvSpPr>
              <p:cNvPr id="46" name="Line 44">
                <a:extLst>
                  <a:ext uri="{FF2B5EF4-FFF2-40B4-BE49-F238E27FC236}">
                    <a16:creationId xmlns:a16="http://schemas.microsoft.com/office/drawing/2014/main" id="{7C7DC076-831A-4224-8BF0-E3E286E81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175807" y="2933452"/>
                <a:ext cx="1151953" cy="533246"/>
              </a:xfrm>
              <a:prstGeom prst="line">
                <a:avLst/>
              </a:prstGeom>
              <a:noFill/>
              <a:ln w="31750">
                <a:solidFill>
                  <a:srgbClr val="0081C2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Text Box 48">
                <a:extLst>
                  <a:ext uri="{FF2B5EF4-FFF2-40B4-BE49-F238E27FC236}">
                    <a16:creationId xmlns:a16="http://schemas.microsoft.com/office/drawing/2014/main" id="{F12A64CA-6DCC-4359-B302-42B52B8691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79805" y="2808841"/>
                <a:ext cx="137858" cy="228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00B8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 marL="4572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 marL="9144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 marL="13716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 marL="1828800"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indent="-22701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93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  <a:tabLst/>
                  <a:defRPr/>
                </a:pPr>
                <a:r>
                  <a:rPr kumimoji="0" lang="it-IT" altLang="de-DE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MS PGothic" panose="020B0600070205080204" pitchFamily="34" charset="-128"/>
                  </a:rPr>
                  <a:t>Q</a:t>
                </a:r>
                <a:endParaRPr kumimoji="0" lang="it-IT" altLang="de-DE" sz="1600" b="0" i="0" u="none" strike="noStrike" kern="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MS PGothic" panose="020B0600070205080204" pitchFamily="34" charset="-128"/>
                </a:endParaRPr>
              </a:p>
            </p:txBody>
          </p:sp>
        </p:grpSp>
      </p:grpSp>
      <p:sp>
        <p:nvSpPr>
          <p:cNvPr id="49" name="Text Box 2">
            <a:extLst>
              <a:ext uri="{FF2B5EF4-FFF2-40B4-BE49-F238E27FC236}">
                <a16:creationId xmlns:a16="http://schemas.microsoft.com/office/drawing/2014/main" id="{E13E33AB-85FD-4897-A451-DCD902929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5797" y="1623497"/>
            <a:ext cx="2880000" cy="369332"/>
          </a:xfrm>
          <a:prstGeom prst="rect">
            <a:avLst/>
          </a:prstGeom>
          <a:noFill/>
          <a:ln w="15875">
            <a:noFill/>
            <a:prstDash val="sysDash"/>
            <a:miter lim="800000"/>
            <a:headEnd/>
            <a:tailEnd/>
          </a:ln>
        </p:spPr>
        <p:txBody>
          <a:bodyPr wrap="square" lIns="0" rIns="0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|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|=4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π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sin(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θ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) / 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λ</a:t>
            </a:r>
            <a:r>
              <a:rPr kumimoji="0" lang="en-GB" altLang="de-DE" sz="18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FEL</a:t>
            </a:r>
            <a:r>
              <a:rPr kumimoji="0" lang="en-GB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= 2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π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l-GR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 Math"/>
                <a:ea typeface="MS PGothic" panose="020B0600070205080204" pitchFamily="34" charset="-128"/>
                <a:cs typeface="Cambria Math"/>
              </a:rPr>
              <a:t>Λ</a:t>
            </a:r>
            <a:r>
              <a:rPr kumimoji="0" lang="en-US" altLang="de-DE" sz="1800" b="0" i="0" u="none" strike="noStrike" kern="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  <a:cs typeface="Calibri" panose="020F0502020204030204" pitchFamily="34" charset="0"/>
              </a:rPr>
              <a:t>TG</a:t>
            </a:r>
            <a:r>
              <a:rPr kumimoji="0" lang="en-GB" altLang="de-DE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 </a:t>
            </a:r>
            <a:endParaRPr kumimoji="0" lang="en-US" altLang="de-DE" sz="1800" b="0" i="0" u="none" strike="noStrike" kern="0" cap="none" spc="0" normalizeH="0" baseline="-25000" noProof="0" dirty="0">
              <a:ln>
                <a:noFill/>
              </a:ln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0" name="Text Box 2">
            <a:extLst>
              <a:ext uri="{FF2B5EF4-FFF2-40B4-BE49-F238E27FC236}">
                <a16:creationId xmlns:a16="http://schemas.microsoft.com/office/drawing/2014/main" id="{74EE0706-8C90-4052-8669-E9C2541BE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1173" y="2688328"/>
            <a:ext cx="2556064" cy="140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99"/>
                </a:solidFill>
              </a14:hiddenFill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altLang="de-DE" sz="1800" dirty="0">
                <a:latin typeface="Calibri"/>
              </a:rPr>
              <a:t>EIS-TIMER beamline:</a:t>
            </a:r>
          </a:p>
          <a:p>
            <a:pPr defTabSz="914400">
              <a:lnSpc>
                <a:spcPct val="50000"/>
              </a:lnSpc>
              <a:spcBef>
                <a:spcPct val="50000"/>
              </a:spcBef>
            </a:pPr>
            <a:r>
              <a:rPr lang="el-GR" altLang="de-DE" sz="1800" dirty="0">
                <a:latin typeface="Calibri"/>
                <a:cs typeface="Arial" panose="020B0604020202020204" pitchFamily="34" charset="0"/>
              </a:rPr>
              <a:t>θ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 = 9.2</a:t>
            </a:r>
            <a:r>
              <a:rPr lang="it-IT" altLang="de-DE" sz="1800" baseline="30000" dirty="0">
                <a:latin typeface="Calibri"/>
                <a:cs typeface="Arial" panose="020B0604020202020204" pitchFamily="34" charset="0"/>
              </a:rPr>
              <a:t>o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 – 52.7</a:t>
            </a:r>
            <a:r>
              <a:rPr lang="it-IT" altLang="de-DE" sz="1800" baseline="30000" dirty="0">
                <a:latin typeface="Calibri"/>
                <a:cs typeface="Arial" panose="020B0604020202020204" pitchFamily="34" charset="0"/>
              </a:rPr>
              <a:t>o</a:t>
            </a:r>
            <a:endParaRPr lang="en-US" altLang="de-DE" sz="1800" baseline="-25000" dirty="0">
              <a:latin typeface="Calibri"/>
              <a:cs typeface="Arial" panose="020B0604020202020204" pitchFamily="34" charset="0"/>
            </a:endParaRPr>
          </a:p>
          <a:p>
            <a:pPr defTabSz="914400">
              <a:lnSpc>
                <a:spcPct val="50000"/>
              </a:lnSpc>
              <a:spcBef>
                <a:spcPct val="50000"/>
              </a:spcBef>
            </a:pPr>
            <a:r>
              <a:rPr lang="el-GR" altLang="de-DE" sz="1800" dirty="0">
                <a:latin typeface="Calibri"/>
                <a:cs typeface="Arial" panose="020B0604020202020204" pitchFamily="34" charset="0"/>
              </a:rPr>
              <a:t>λ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 &gt; 60 – 4 nm</a:t>
            </a:r>
          </a:p>
          <a:p>
            <a:pPr defTabSz="914400">
              <a:lnSpc>
                <a:spcPct val="50000"/>
              </a:lnSpc>
              <a:spcBef>
                <a:spcPct val="50000"/>
              </a:spcBef>
            </a:pPr>
            <a:r>
              <a:rPr lang="el-GR" altLang="de-DE" sz="1800" dirty="0">
                <a:latin typeface="Calibri"/>
                <a:cs typeface="Arial" panose="020B0604020202020204" pitchFamily="34" charset="0"/>
              </a:rPr>
              <a:t>λ</a:t>
            </a:r>
            <a:r>
              <a:rPr lang="it-IT" altLang="de-DE" sz="1800" baseline="-25000" dirty="0" err="1">
                <a:latin typeface="Calibri"/>
                <a:cs typeface="Arial" panose="020B0604020202020204" pitchFamily="34" charset="0"/>
              </a:rPr>
              <a:t>pr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 = </a:t>
            </a:r>
            <a:r>
              <a:rPr lang="el-GR" altLang="de-DE" sz="1800" dirty="0">
                <a:latin typeface="Calibri"/>
                <a:cs typeface="Arial" panose="020B0604020202020204" pitchFamily="34" charset="0"/>
              </a:rPr>
              <a:t>λ</a:t>
            </a:r>
            <a:r>
              <a:rPr lang="en-US" altLang="de-DE" sz="1800" dirty="0">
                <a:latin typeface="Calibri"/>
                <a:cs typeface="Arial" panose="020B0604020202020204" pitchFamily="34" charset="0"/>
              </a:rPr>
              <a:t>/3</a:t>
            </a:r>
            <a:endParaRPr lang="it-IT" altLang="de-DE" sz="1800" dirty="0">
              <a:latin typeface="Calibri"/>
              <a:cs typeface="Arial" panose="020B0604020202020204" pitchFamily="34" charset="0"/>
            </a:endParaRPr>
          </a:p>
          <a:p>
            <a:pPr defTabSz="914400">
              <a:lnSpc>
                <a:spcPct val="50000"/>
              </a:lnSpc>
              <a:spcBef>
                <a:spcPct val="50000"/>
              </a:spcBef>
            </a:pPr>
            <a:r>
              <a:rPr lang="el-GR" altLang="de-DE" sz="1800" dirty="0">
                <a:latin typeface="Calibri"/>
                <a:cs typeface="Arial" panose="020B0604020202020204" pitchFamily="34" charset="0"/>
              </a:rPr>
              <a:t>Δ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t</a:t>
            </a:r>
            <a:r>
              <a:rPr lang="it-IT" altLang="de-DE" sz="1800" baseline="-25000" dirty="0">
                <a:latin typeface="Calibri"/>
                <a:cs typeface="Arial" panose="020B0604020202020204" pitchFamily="34" charset="0"/>
              </a:rPr>
              <a:t>F-F</a:t>
            </a:r>
            <a:r>
              <a:rPr lang="it-IT" altLang="de-DE" sz="1800" dirty="0">
                <a:latin typeface="Calibri"/>
                <a:cs typeface="Arial" panose="020B0604020202020204" pitchFamily="34" charset="0"/>
              </a:rPr>
              <a:t> ≈ -1.7-7 ps (@52.7</a:t>
            </a:r>
            <a:r>
              <a:rPr lang="it-IT" altLang="de-DE" sz="1800" baseline="30000" dirty="0">
                <a:latin typeface="Calibri"/>
                <a:cs typeface="Arial" panose="020B0604020202020204" pitchFamily="34" charset="0"/>
              </a:rPr>
              <a:t>o</a:t>
            </a:r>
            <a:r>
              <a:rPr lang="it-IT" altLang="de-DE" sz="1800" dirty="0">
                <a:cs typeface="Arial" panose="020B0604020202020204" pitchFamily="34" charset="0"/>
              </a:rPr>
              <a:t>)</a:t>
            </a:r>
            <a:endParaRPr lang="it-IT" altLang="de-DE" sz="1800" dirty="0">
              <a:latin typeface="Calibri"/>
              <a:cs typeface="Arial" panose="020B0604020202020204" pitchFamily="34" charset="0"/>
            </a:endParaRP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69999A54-AB13-45A0-91DF-C9B72A4C93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20656" y="3041250"/>
            <a:ext cx="1980000" cy="703645"/>
          </a:xfrm>
          <a:prstGeom prst="rect">
            <a:avLst/>
          </a:prstGeom>
          <a:noFill/>
          <a:ln w="15875">
            <a:solidFill>
              <a:schemeClr val="bg2"/>
            </a:solidFill>
            <a:prstDash val="sysDash"/>
            <a:miter lim="800000"/>
            <a:headEnd/>
            <a:tailEnd/>
          </a:ln>
        </p:spPr>
        <p:txBody>
          <a:bodyPr wrap="square" lIns="36000" tIns="36000" rIns="36000" bIns="36000">
            <a:spAutoFit/>
          </a:bodyPr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|</a:t>
            </a: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Q</a:t>
            </a: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| ≈ 0.03-2.5  nm</a:t>
            </a:r>
            <a:r>
              <a:rPr kumimoji="0" lang="en-US" altLang="de-DE" sz="1800" b="0" i="0" u="none" strike="noStrike" kern="0" cap="none" spc="0" normalizeH="0" baseline="3000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-1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ω up to ≈ 10 THz</a:t>
            </a:r>
            <a:endParaRPr kumimoji="0" lang="en-US" altLang="de-DE" sz="1800" b="0" i="0" u="none" strike="noStrike" kern="0" cap="none" spc="0" normalizeH="0" baseline="3000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52" name="AutoShape 14">
            <a:extLst>
              <a:ext uri="{FF2B5EF4-FFF2-40B4-BE49-F238E27FC236}">
                <a16:creationId xmlns:a16="http://schemas.microsoft.com/office/drawing/2014/main" id="{22E121CF-FCA0-4CE4-A30A-8C4BE521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13947" y="3033072"/>
            <a:ext cx="720000" cy="720000"/>
          </a:xfrm>
          <a:prstGeom prst="rightArrow">
            <a:avLst>
              <a:gd name="adj1" fmla="val 46843"/>
              <a:gd name="adj2" fmla="val 42388"/>
            </a:avLst>
          </a:prstGeom>
          <a:solidFill>
            <a:schemeClr val="accent4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de-D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BD7B30E-B715-41A1-A948-1AFBD2D2BA70}"/>
              </a:ext>
            </a:extLst>
          </p:cNvPr>
          <p:cNvSpPr txBox="1"/>
          <p:nvPr/>
        </p:nvSpPr>
        <p:spPr>
          <a:xfrm>
            <a:off x="5936526" y="4329100"/>
            <a:ext cx="6100134" cy="16158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spcAft>
                <a:spcPts val="1800"/>
              </a:spcAft>
            </a:pPr>
            <a:r>
              <a:rPr lang="it-IT" dirty="0">
                <a:solidFill>
                  <a:schemeClr val="bg1"/>
                </a:solidFill>
              </a:rPr>
              <a:t>The TIMER beamline is designed for a specific technique: EUV TG</a:t>
            </a:r>
          </a:p>
          <a:p>
            <a:pPr defTabSz="539750">
              <a:spcAft>
                <a:spcPts val="3600"/>
              </a:spcAft>
              <a:buClr>
                <a:schemeClr val="accent4"/>
              </a:buClr>
              <a:buSzPct val="200000"/>
            </a:pP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	Pro: Well defined scope and unique instrument worldwide!</a:t>
            </a:r>
          </a:p>
          <a:p>
            <a:pPr defTabSz="539750">
              <a:spcAft>
                <a:spcPts val="3600"/>
              </a:spcAft>
            </a:pPr>
            <a:r>
              <a:rPr lang="it-IT" dirty="0">
                <a:solidFill>
                  <a:schemeClr val="bg1"/>
                </a:solidFill>
                <a:sym typeface="Wingdings" panose="05000000000000000000" pitchFamily="2" charset="2"/>
              </a:rPr>
              <a:t>  	Con: Well defined scope and unique instrument worldwide!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4" name="Graphic 73" descr="Neutral face with no fill">
            <a:extLst>
              <a:ext uri="{FF2B5EF4-FFF2-40B4-BE49-F238E27FC236}">
                <a16:creationId xmlns:a16="http://schemas.microsoft.com/office/drawing/2014/main" id="{1147B13D-1078-4DDE-812D-DFC398E93F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0979" y="5365080"/>
            <a:ext cx="576000" cy="576000"/>
          </a:xfrm>
          <a:prstGeom prst="rect">
            <a:avLst/>
          </a:prstGeom>
        </p:spPr>
      </p:pic>
      <p:pic>
        <p:nvPicPr>
          <p:cNvPr id="76" name="Graphic 75" descr="Smiling face with no fill">
            <a:extLst>
              <a:ext uri="{FF2B5EF4-FFF2-40B4-BE49-F238E27FC236}">
                <a16:creationId xmlns:a16="http://schemas.microsoft.com/office/drawing/2014/main" id="{C27E816E-2D78-42C5-B825-0AAA28AE36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88979" y="4689140"/>
            <a:ext cx="540000" cy="540000"/>
          </a:xfrm>
          <a:prstGeom prst="rect">
            <a:avLst/>
          </a:prstGeom>
        </p:spPr>
      </p:pic>
      <p:sp>
        <p:nvSpPr>
          <p:cNvPr id="56" name="Text Placeholder 24">
            <a:extLst>
              <a:ext uri="{FF2B5EF4-FFF2-40B4-BE49-F238E27FC236}">
                <a16:creationId xmlns:a16="http://schemas.microsoft.com/office/drawing/2014/main" id="{3F363AF5-018D-4C83-BDEA-437E17E72B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Introduction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 Transient Grating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●●●○○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96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9" grpId="0"/>
      <p:bldP spid="50" grpId="0"/>
      <p:bldP spid="51" grpId="0" animBg="1"/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room with machinery and pipes&#10;&#10;AI-generated content may be incorrect.">
            <a:extLst>
              <a:ext uri="{FF2B5EF4-FFF2-40B4-BE49-F238E27FC236}">
                <a16:creationId xmlns:a16="http://schemas.microsoft.com/office/drawing/2014/main" id="{2186B95A-4DA0-8478-B50D-8C6E832D81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953"/>
          <a:stretch>
            <a:fillRect/>
          </a:stretch>
        </p:blipFill>
        <p:spPr>
          <a:xfrm>
            <a:off x="156927" y="1707248"/>
            <a:ext cx="5760000" cy="3242017"/>
          </a:xfrm>
          <a:prstGeom prst="rect">
            <a:avLst/>
          </a:prstGeom>
        </p:spPr>
      </p:pic>
      <p:pic>
        <p:nvPicPr>
          <p:cNvPr id="20" name="Picture 19" descr="A large room with many machines&#10;&#10;AI-generated content may be incorrect.">
            <a:extLst>
              <a:ext uri="{FF2B5EF4-FFF2-40B4-BE49-F238E27FC236}">
                <a16:creationId xmlns:a16="http://schemas.microsoft.com/office/drawing/2014/main" id="{AB60D416-451E-6EFD-BBEA-44B15E23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954"/>
          <a:stretch>
            <a:fillRect/>
          </a:stretch>
        </p:blipFill>
        <p:spPr>
          <a:xfrm>
            <a:off x="6268815" y="1707248"/>
            <a:ext cx="5760000" cy="3242017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EIS-TIMER instrument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E4986-90DA-4F6B-9D3D-ECC864D4F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714D3FD-2875-4773-9610-A91803EA5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>
            <a:off x="2130990" y="5273935"/>
            <a:ext cx="1529782" cy="2206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Line 26"/>
          <p:cNvSpPr>
            <a:spLocks noChangeShapeType="1"/>
          </p:cNvSpPr>
          <p:nvPr/>
        </p:nvSpPr>
        <p:spPr bwMode="auto">
          <a:xfrm flipH="1" flipV="1">
            <a:off x="5686317" y="4763186"/>
            <a:ext cx="420245" cy="55704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CasellaDiTesto 109"/>
          <p:cNvSpPr txBox="1">
            <a:spLocks noChangeArrowheads="1"/>
          </p:cNvSpPr>
          <p:nvPr/>
        </p:nvSpPr>
        <p:spPr bwMode="auto">
          <a:xfrm>
            <a:off x="3198364" y="2080162"/>
            <a:ext cx="2500784" cy="78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Delay line: 4 ML mirrors tuned at the 3</a:t>
            </a:r>
            <a:r>
              <a:rPr lang="it-IT" altLang="it-IT" sz="1600" baseline="30000" dirty="0">
                <a:solidFill>
                  <a:schemeClr val="bg1"/>
                </a:solidFill>
                <a:cs typeface="Arial" panose="020B0604020202020204" pitchFamily="34" charset="0"/>
              </a:rPr>
              <a:t>rd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harmonic, time delay (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Δ</a:t>
            </a:r>
            <a:r>
              <a:rPr lang="en-GB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GB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13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) up to ns</a:t>
            </a: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rot="1200000">
            <a:off x="5404638" y="2914431"/>
            <a:ext cx="438551" cy="285875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5" name="CasellaDiTesto 109"/>
          <p:cNvSpPr txBox="1">
            <a:spLocks noChangeArrowheads="1"/>
          </p:cNvSpPr>
          <p:nvPr/>
        </p:nvSpPr>
        <p:spPr bwMode="auto">
          <a:xfrm>
            <a:off x="4775368" y="5280372"/>
            <a:ext cx="2477661" cy="32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fundamental harmonic (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ω</a:t>
            </a:r>
            <a:r>
              <a:rPr lang="el-GR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16" name="CasellaDiTesto 74"/>
          <p:cNvSpPr txBox="1">
            <a:spLocks noChangeArrowheads="1"/>
          </p:cNvSpPr>
          <p:nvPr/>
        </p:nvSpPr>
        <p:spPr bwMode="auto">
          <a:xfrm>
            <a:off x="9332430" y="1576411"/>
            <a:ext cx="809625" cy="32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Sample</a:t>
            </a:r>
          </a:p>
        </p:txBody>
      </p:sp>
      <p:sp>
        <p:nvSpPr>
          <p:cNvPr id="17" name="CasellaDiTesto 109"/>
          <p:cNvSpPr txBox="1">
            <a:spLocks noChangeArrowheads="1"/>
          </p:cNvSpPr>
          <p:nvPr/>
        </p:nvSpPr>
        <p:spPr bwMode="auto">
          <a:xfrm>
            <a:off x="10345690" y="3066347"/>
            <a:ext cx="1533292" cy="324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Toroidal mirrors</a:t>
            </a:r>
          </a:p>
        </p:txBody>
      </p:sp>
      <p:sp>
        <p:nvSpPr>
          <p:cNvPr id="18" name="Line 26"/>
          <p:cNvSpPr>
            <a:spLocks noChangeShapeType="1"/>
          </p:cNvSpPr>
          <p:nvPr/>
        </p:nvSpPr>
        <p:spPr bwMode="auto">
          <a:xfrm flipH="1" flipV="1">
            <a:off x="7236407" y="3096069"/>
            <a:ext cx="3036305" cy="79932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9" name="Line 26"/>
          <p:cNvSpPr>
            <a:spLocks noChangeShapeType="1"/>
          </p:cNvSpPr>
          <p:nvPr/>
        </p:nvSpPr>
        <p:spPr bwMode="auto">
          <a:xfrm flipH="1" flipV="1">
            <a:off x="8022530" y="3191632"/>
            <a:ext cx="2254191" cy="2415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4" name="CasellaDiTesto 109"/>
          <p:cNvSpPr txBox="1">
            <a:spLocks noChangeArrowheads="1"/>
          </p:cNvSpPr>
          <p:nvPr/>
        </p:nvSpPr>
        <p:spPr bwMode="auto">
          <a:xfrm>
            <a:off x="6737628" y="4567139"/>
            <a:ext cx="1908000" cy="23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it-IT" altLang="it-IT" sz="1600" baseline="30000" dirty="0">
                <a:solidFill>
                  <a:schemeClr val="bg1"/>
                </a:solidFill>
                <a:cs typeface="Arial" panose="020B0604020202020204" pitchFamily="34" charset="0"/>
              </a:rPr>
              <a:t>rd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harmonic (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ω</a:t>
            </a:r>
            <a:r>
              <a:rPr lang="el-GR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3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=3ω</a:t>
            </a:r>
            <a:r>
              <a:rPr lang="el-GR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r>
              <a:rPr lang="en-GB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  <a:endParaRPr lang="it-IT" altLang="it-IT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 flipH="1" flipV="1">
            <a:off x="7210932" y="3554239"/>
            <a:ext cx="307746" cy="942104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 rot="1260000">
            <a:off x="2123196" y="5656593"/>
            <a:ext cx="779137" cy="100911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" name="CasellaDiTesto 109"/>
          <p:cNvSpPr txBox="1">
            <a:spLocks noChangeArrowheads="1"/>
          </p:cNvSpPr>
          <p:nvPr/>
        </p:nvSpPr>
        <p:spPr bwMode="auto">
          <a:xfrm>
            <a:off x="3236715" y="3672848"/>
            <a:ext cx="1616026" cy="46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Two </a:t>
            </a:r>
            <a:r>
              <a:rPr lang="it-IT" altLang="it-IT" sz="1600" dirty="0" err="1">
                <a:solidFill>
                  <a:schemeClr val="bg1"/>
                </a:solidFill>
                <a:cs typeface="Arial" panose="020B0604020202020204" pitchFamily="34" charset="0"/>
              </a:rPr>
              <a:t>plane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altLang="it-IT" sz="1600" dirty="0" err="1">
                <a:solidFill>
                  <a:schemeClr val="bg1"/>
                </a:solidFill>
                <a:cs typeface="Arial" panose="020B0604020202020204" pitchFamily="34" charset="0"/>
              </a:rPr>
              <a:t>mirrors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it-IT" altLang="it-IT" sz="1600" dirty="0" err="1">
                <a:solidFill>
                  <a:schemeClr val="bg1"/>
                </a:solidFill>
                <a:cs typeface="Arial" panose="020B0604020202020204" pitchFamily="34" charset="0"/>
              </a:rPr>
              <a:t>not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it-IT" altLang="it-IT" sz="1600" dirty="0" err="1">
                <a:solidFill>
                  <a:schemeClr val="bg1"/>
                </a:solidFill>
                <a:cs typeface="Arial" panose="020B0604020202020204" pitchFamily="34" charset="0"/>
              </a:rPr>
              <a:t>shown</a:t>
            </a:r>
            <a:r>
              <a:rPr lang="it-IT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H="1">
            <a:off x="6688850" y="1726126"/>
            <a:ext cx="2507464" cy="2416203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non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>
              <a:ln>
                <a:solidFill>
                  <a:schemeClr val="tx2"/>
                </a:solidFill>
              </a:ln>
            </a:endParaRPr>
          </a:p>
        </p:txBody>
      </p:sp>
      <p:sp>
        <p:nvSpPr>
          <p:cNvPr id="30" name="Ovale 70"/>
          <p:cNvSpPr>
            <a:spLocks noChangeArrowheads="1"/>
          </p:cNvSpPr>
          <p:nvPr/>
        </p:nvSpPr>
        <p:spPr bwMode="auto">
          <a:xfrm rot="18761124">
            <a:off x="9037507" y="1495565"/>
            <a:ext cx="247960" cy="484776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cxnSp>
        <p:nvCxnSpPr>
          <p:cNvPr id="31" name="Connettore 2 110"/>
          <p:cNvCxnSpPr>
            <a:cxnSpLocks noChangeShapeType="1"/>
          </p:cNvCxnSpPr>
          <p:nvPr/>
        </p:nvCxnSpPr>
        <p:spPr bwMode="auto">
          <a:xfrm>
            <a:off x="2459596" y="6008997"/>
            <a:ext cx="501493" cy="1393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2" name="Connettore 2 110"/>
          <p:cNvCxnSpPr>
            <a:cxnSpLocks noChangeShapeType="1"/>
            <a:endCxn id="28" idx="1"/>
          </p:cNvCxnSpPr>
          <p:nvPr/>
        </p:nvCxnSpPr>
        <p:spPr bwMode="auto">
          <a:xfrm flipV="1">
            <a:off x="2961089" y="4142331"/>
            <a:ext cx="3727761" cy="1875026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3" name="Rectangle 25"/>
          <p:cNvSpPr>
            <a:spLocks noChangeArrowheads="1"/>
          </p:cNvSpPr>
          <p:nvPr/>
        </p:nvSpPr>
        <p:spPr bwMode="auto">
          <a:xfrm rot="20871716">
            <a:off x="2773029" y="5995067"/>
            <a:ext cx="473632" cy="52935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cxnSp>
        <p:nvCxnSpPr>
          <p:cNvPr id="34" name="Connettore 2 110"/>
          <p:cNvCxnSpPr>
            <a:cxnSpLocks noChangeShapeType="1"/>
            <a:endCxn id="35" idx="2"/>
          </p:cNvCxnSpPr>
          <p:nvPr/>
        </p:nvCxnSpPr>
        <p:spPr bwMode="auto">
          <a:xfrm flipV="1">
            <a:off x="3919497" y="4005813"/>
            <a:ext cx="2187065" cy="1526766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5" name="Rectangle 25"/>
          <p:cNvSpPr>
            <a:spLocks noChangeArrowheads="1"/>
          </p:cNvSpPr>
          <p:nvPr/>
        </p:nvSpPr>
        <p:spPr bwMode="auto">
          <a:xfrm rot="16676799" flipV="1">
            <a:off x="5998824" y="3969555"/>
            <a:ext cx="300369" cy="839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 rot="476799">
            <a:off x="5878736" y="3116429"/>
            <a:ext cx="300369" cy="839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sp>
        <p:nvSpPr>
          <p:cNvPr id="37" name="Rectangle 25"/>
          <p:cNvSpPr>
            <a:spLocks noChangeArrowheads="1"/>
          </p:cNvSpPr>
          <p:nvPr/>
        </p:nvSpPr>
        <p:spPr bwMode="auto">
          <a:xfrm rot="476799">
            <a:off x="6282549" y="3755342"/>
            <a:ext cx="300369" cy="839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sp>
        <p:nvSpPr>
          <p:cNvPr id="38" name="Rectangle 25"/>
          <p:cNvSpPr>
            <a:spLocks noChangeArrowheads="1"/>
          </p:cNvSpPr>
          <p:nvPr/>
        </p:nvSpPr>
        <p:spPr bwMode="auto">
          <a:xfrm rot="16676799" flipV="1">
            <a:off x="5494921" y="3406216"/>
            <a:ext cx="300369" cy="83987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cxnSp>
        <p:nvCxnSpPr>
          <p:cNvPr id="39" name="Connettore 2 110"/>
          <p:cNvCxnSpPr>
            <a:cxnSpLocks noChangeShapeType="1"/>
            <a:stCxn id="35" idx="2"/>
            <a:endCxn id="38" idx="0"/>
          </p:cNvCxnSpPr>
          <p:nvPr/>
        </p:nvCxnSpPr>
        <p:spPr bwMode="auto">
          <a:xfrm rot="8576799">
            <a:off x="5895397" y="3382990"/>
            <a:ext cx="3320" cy="693774"/>
          </a:xfrm>
          <a:prstGeom prst="straightConnector1">
            <a:avLst/>
          </a:prstGeom>
          <a:noFill/>
          <a:ln w="50800" algn="ctr">
            <a:solidFill>
              <a:srgbClr val="FF99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0" name="Connettore 2 110"/>
          <p:cNvCxnSpPr>
            <a:cxnSpLocks noChangeShapeType="1"/>
            <a:stCxn id="38" idx="0"/>
            <a:endCxn id="36" idx="2"/>
          </p:cNvCxnSpPr>
          <p:nvPr/>
        </p:nvCxnSpPr>
        <p:spPr bwMode="auto">
          <a:xfrm rot="19376799">
            <a:off x="5644152" y="3327035"/>
            <a:ext cx="421539" cy="1"/>
          </a:xfrm>
          <a:prstGeom prst="straightConnector1">
            <a:avLst/>
          </a:prstGeom>
          <a:noFill/>
          <a:ln w="44450" algn="ctr">
            <a:solidFill>
              <a:srgbClr val="CC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41" name="Connettore 2 110"/>
          <p:cNvCxnSpPr>
            <a:cxnSpLocks noChangeShapeType="1"/>
            <a:stCxn id="36" idx="2"/>
            <a:endCxn id="37" idx="0"/>
          </p:cNvCxnSpPr>
          <p:nvPr/>
        </p:nvCxnSpPr>
        <p:spPr bwMode="auto">
          <a:xfrm rot="8576799" flipV="1">
            <a:off x="6229166" y="3130989"/>
            <a:ext cx="3321" cy="693777"/>
          </a:xfrm>
          <a:prstGeom prst="straightConnector1">
            <a:avLst/>
          </a:prstGeom>
          <a:noFill/>
          <a:ln w="38100" algn="ctr">
            <a:solidFill>
              <a:srgbClr val="33CC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2" name="Rectangle 91"/>
          <p:cNvSpPr>
            <a:spLocks noChangeArrowheads="1"/>
          </p:cNvSpPr>
          <p:nvPr/>
        </p:nvSpPr>
        <p:spPr bwMode="auto">
          <a:xfrm rot="19555649">
            <a:off x="4798502" y="4487803"/>
            <a:ext cx="996020" cy="211741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defTabSz="449263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30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02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74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4613" indent="-227013" defTabSz="4492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4" name="Rectangle 25"/>
          <p:cNvSpPr>
            <a:spLocks noChangeArrowheads="1"/>
          </p:cNvSpPr>
          <p:nvPr/>
        </p:nvSpPr>
        <p:spPr bwMode="auto">
          <a:xfrm rot="19321816">
            <a:off x="3707755" y="5603624"/>
            <a:ext cx="299503" cy="8358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sp>
        <p:nvSpPr>
          <p:cNvPr id="45" name="Rectangle 25"/>
          <p:cNvSpPr>
            <a:spLocks noChangeArrowheads="1"/>
          </p:cNvSpPr>
          <p:nvPr/>
        </p:nvSpPr>
        <p:spPr bwMode="auto">
          <a:xfrm rot="8563856">
            <a:off x="7744771" y="3781534"/>
            <a:ext cx="332936" cy="8079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sp>
        <p:nvSpPr>
          <p:cNvPr id="46" name="Rectangle 25"/>
          <p:cNvSpPr>
            <a:spLocks noChangeArrowheads="1"/>
          </p:cNvSpPr>
          <p:nvPr/>
        </p:nvSpPr>
        <p:spPr bwMode="auto">
          <a:xfrm rot="18985550">
            <a:off x="6921490" y="2892778"/>
            <a:ext cx="332935" cy="8079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B1FCA303-82DB-412E-A422-4EBDC63D0042}"/>
              </a:ext>
            </a:extLst>
          </p:cNvPr>
          <p:cNvGrpSpPr/>
          <p:nvPr/>
        </p:nvGrpSpPr>
        <p:grpSpPr>
          <a:xfrm>
            <a:off x="6644273" y="1450988"/>
            <a:ext cx="2510550" cy="2734527"/>
            <a:chOff x="6644273" y="1450988"/>
            <a:chExt cx="2510550" cy="2734527"/>
          </a:xfrm>
        </p:grpSpPr>
        <p:cxnSp>
          <p:nvCxnSpPr>
            <p:cNvPr id="48" name="Connettore 2 110"/>
            <p:cNvCxnSpPr>
              <a:cxnSpLocks noChangeShapeType="1"/>
              <a:stCxn id="50" idx="2"/>
            </p:cNvCxnSpPr>
            <p:nvPr/>
          </p:nvCxnSpPr>
          <p:spPr bwMode="auto">
            <a:xfrm>
              <a:off x="7917199" y="1527984"/>
              <a:ext cx="1237624" cy="198142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9" name="Connettore 2 110"/>
            <p:cNvCxnSpPr>
              <a:cxnSpLocks noChangeShapeType="1"/>
            </p:cNvCxnSpPr>
            <p:nvPr/>
          </p:nvCxnSpPr>
          <p:spPr bwMode="auto">
            <a:xfrm rot="5400000" flipH="1" flipV="1">
              <a:off x="5958900" y="2226908"/>
              <a:ext cx="2643980" cy="127323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 rot="20096986">
              <a:off x="7733626" y="1450988"/>
              <a:ext cx="332936" cy="807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1D874815-DFD6-49DB-87C4-CC73490612B9}"/>
              </a:ext>
            </a:extLst>
          </p:cNvPr>
          <p:cNvGrpSpPr/>
          <p:nvPr/>
        </p:nvGrpSpPr>
        <p:grpSpPr>
          <a:xfrm>
            <a:off x="8303205" y="978051"/>
            <a:ext cx="1557092" cy="1214727"/>
            <a:chOff x="8303205" y="978051"/>
            <a:chExt cx="1557092" cy="1214727"/>
          </a:xfrm>
        </p:grpSpPr>
        <p:sp>
          <p:nvSpPr>
            <p:cNvPr id="52" name="Arco 204"/>
            <p:cNvSpPr/>
            <p:nvPr/>
          </p:nvSpPr>
          <p:spPr bwMode="auto">
            <a:xfrm rot="13368811">
              <a:off x="8645570" y="978051"/>
              <a:ext cx="1214727" cy="1214727"/>
            </a:xfrm>
            <a:prstGeom prst="arc">
              <a:avLst>
                <a:gd name="adj1" fmla="val 13520816"/>
                <a:gd name="adj2" fmla="val 18723901"/>
              </a:avLst>
            </a:prstGeom>
            <a:noFill/>
            <a:ln w="12700" algn="ctr">
              <a:solidFill>
                <a:schemeClr val="bg1"/>
              </a:solidFill>
              <a:round/>
              <a:headEnd/>
              <a:tailEnd type="none" w="med" len="med"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it-IT">
                <a:ln>
                  <a:solidFill>
                    <a:schemeClr val="tx2"/>
                  </a:solidFill>
                </a:ln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CasellaDiTesto 45"/>
            <p:cNvSpPr txBox="1">
              <a:spLocks noChangeArrowheads="1"/>
            </p:cNvSpPr>
            <p:nvPr/>
          </p:nvSpPr>
          <p:spPr bwMode="auto">
            <a:xfrm>
              <a:off x="8303205" y="1697555"/>
              <a:ext cx="424403" cy="353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it-IT" altLang="it-IT" dirty="0">
                  <a:solidFill>
                    <a:schemeClr val="bg1"/>
                  </a:solidFill>
                  <a:latin typeface="Calibri" panose="020F0502020204030204" pitchFamily="34" charset="0"/>
                </a:rPr>
                <a:t>2</a:t>
              </a:r>
              <a:r>
                <a:rPr lang="el-GR" altLang="it-IT" dirty="0">
                  <a:solidFill>
                    <a:schemeClr val="bg1"/>
                  </a:solidFill>
                  <a:latin typeface="Calibri" panose="020F0502020204030204" pitchFamily="34" charset="0"/>
                </a:rPr>
                <a:t>θ</a:t>
              </a:r>
              <a:endParaRPr lang="it-IT" altLang="it-IT" baseline="-250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6CA7257-47BF-4430-9CA3-01DE0DB0D3A4}"/>
              </a:ext>
            </a:extLst>
          </p:cNvPr>
          <p:cNvGrpSpPr/>
          <p:nvPr/>
        </p:nvGrpSpPr>
        <p:grpSpPr>
          <a:xfrm>
            <a:off x="6688850" y="1726126"/>
            <a:ext cx="2804181" cy="2416202"/>
            <a:chOff x="6688850" y="1726126"/>
            <a:chExt cx="2804181" cy="2416202"/>
          </a:xfrm>
        </p:grpSpPr>
        <p:cxnSp>
          <p:nvCxnSpPr>
            <p:cNvPr id="54" name="Connettore 2 110"/>
            <p:cNvCxnSpPr>
              <a:cxnSpLocks noChangeShapeType="1"/>
            </p:cNvCxnSpPr>
            <p:nvPr/>
          </p:nvCxnSpPr>
          <p:spPr bwMode="auto">
            <a:xfrm flipV="1">
              <a:off x="6688850" y="2951284"/>
              <a:ext cx="2758211" cy="119104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55" name="Rectangle 25"/>
            <p:cNvSpPr>
              <a:spLocks noChangeArrowheads="1"/>
            </p:cNvSpPr>
            <p:nvPr/>
          </p:nvSpPr>
          <p:spPr bwMode="auto">
            <a:xfrm rot="7265563">
              <a:off x="9286862" y="2948498"/>
              <a:ext cx="331542" cy="807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  <p:cxnSp>
          <p:nvCxnSpPr>
            <p:cNvPr id="56" name="Connettore 2 110"/>
            <p:cNvCxnSpPr>
              <a:cxnSpLocks noChangeShapeType="1"/>
              <a:stCxn id="55" idx="2"/>
            </p:cNvCxnSpPr>
            <p:nvPr/>
          </p:nvCxnSpPr>
          <p:spPr bwMode="auto">
            <a:xfrm flipH="1" flipV="1">
              <a:off x="9154823" y="1726126"/>
              <a:ext cx="263216" cy="1241907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58" name="CasellaDiTesto 109"/>
          <p:cNvSpPr txBox="1">
            <a:spLocks noChangeArrowheads="1"/>
          </p:cNvSpPr>
          <p:nvPr/>
        </p:nvSpPr>
        <p:spPr bwMode="auto">
          <a:xfrm>
            <a:off x="5120602" y="1181336"/>
            <a:ext cx="2801393" cy="77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The time delay (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Δ</a:t>
            </a:r>
            <a:r>
              <a:rPr lang="en-GB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t</a:t>
            </a:r>
            <a:r>
              <a:rPr lang="en-GB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11</a:t>
            </a:r>
            <a:r>
              <a:rPr lang="en-US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) between the two </a:t>
            </a:r>
            <a:r>
              <a:rPr lang="el-GR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ω</a:t>
            </a:r>
            <a:r>
              <a:rPr lang="en-GB" altLang="it-IT" sz="1600" baseline="-25000" dirty="0">
                <a:solidFill>
                  <a:schemeClr val="bg1"/>
                </a:solidFill>
                <a:cs typeface="Arial" panose="020B0604020202020204" pitchFamily="34" charset="0"/>
              </a:rPr>
              <a:t>1</a:t>
            </a:r>
            <a:r>
              <a:rPr lang="en-GB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beams</a:t>
            </a:r>
            <a:r>
              <a:rPr lang="en-US" altLang="it-IT" sz="1600" dirty="0">
                <a:solidFill>
                  <a:schemeClr val="bg1"/>
                </a:solidFill>
                <a:cs typeface="Arial" panose="020B0604020202020204" pitchFamily="34" charset="0"/>
              </a:rPr>
              <a:t> the can be varied in the -3 +7 ps range</a:t>
            </a:r>
            <a:endParaRPr lang="it-IT" altLang="it-IT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8B2C2E2F-C17B-4F43-A732-76256FC2AD65}"/>
              </a:ext>
            </a:extLst>
          </p:cNvPr>
          <p:cNvGrpSpPr/>
          <p:nvPr/>
        </p:nvGrpSpPr>
        <p:grpSpPr>
          <a:xfrm>
            <a:off x="6655417" y="1499743"/>
            <a:ext cx="2499406" cy="2674628"/>
            <a:chOff x="6655417" y="1499743"/>
            <a:chExt cx="2499406" cy="2674628"/>
          </a:xfrm>
        </p:grpSpPr>
        <p:cxnSp>
          <p:nvCxnSpPr>
            <p:cNvPr id="59" name="Connettore 2 110"/>
            <p:cNvCxnSpPr>
              <a:cxnSpLocks noChangeShapeType="1"/>
            </p:cNvCxnSpPr>
            <p:nvPr/>
          </p:nvCxnSpPr>
          <p:spPr bwMode="auto">
            <a:xfrm>
              <a:off x="8167595" y="1560312"/>
              <a:ext cx="987228" cy="16581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0" name="Connettore 2 110"/>
            <p:cNvCxnSpPr>
              <a:cxnSpLocks noChangeShapeType="1"/>
            </p:cNvCxnSpPr>
            <p:nvPr/>
          </p:nvCxnSpPr>
          <p:spPr bwMode="auto">
            <a:xfrm flipV="1">
              <a:off x="6655417" y="1560313"/>
              <a:ext cx="1483565" cy="261405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1" name="Rectangle 25"/>
            <p:cNvSpPr>
              <a:spLocks noChangeArrowheads="1"/>
            </p:cNvSpPr>
            <p:nvPr/>
          </p:nvSpPr>
          <p:spPr bwMode="auto">
            <a:xfrm rot="20096986">
              <a:off x="7932459" y="1499743"/>
              <a:ext cx="332955" cy="80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298168B1-81B1-4BA0-AF27-9054FD2B33FF}"/>
              </a:ext>
            </a:extLst>
          </p:cNvPr>
          <p:cNvGrpSpPr/>
          <p:nvPr/>
        </p:nvGrpSpPr>
        <p:grpSpPr>
          <a:xfrm>
            <a:off x="6688850" y="1726126"/>
            <a:ext cx="2465973" cy="2438493"/>
            <a:chOff x="6688850" y="1726126"/>
            <a:chExt cx="2465973" cy="2438493"/>
          </a:xfrm>
        </p:grpSpPr>
        <p:cxnSp>
          <p:nvCxnSpPr>
            <p:cNvPr id="63" name="Connettore 2 110"/>
            <p:cNvCxnSpPr>
              <a:cxnSpLocks noChangeShapeType="1"/>
            </p:cNvCxnSpPr>
            <p:nvPr/>
          </p:nvCxnSpPr>
          <p:spPr bwMode="auto">
            <a:xfrm flipV="1">
              <a:off x="6688850" y="3640838"/>
              <a:ext cx="1128359" cy="509851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4" name="Connettore 2 110"/>
            <p:cNvCxnSpPr>
              <a:cxnSpLocks noChangeShapeType="1"/>
            </p:cNvCxnSpPr>
            <p:nvPr/>
          </p:nvCxnSpPr>
          <p:spPr bwMode="auto">
            <a:xfrm rot="5400000" flipH="1" flipV="1">
              <a:off x="6388651" y="3375465"/>
              <a:ext cx="1089353" cy="48895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65" name="Rectangle 25"/>
            <p:cNvSpPr>
              <a:spLocks noChangeArrowheads="1"/>
            </p:cNvSpPr>
            <p:nvPr/>
          </p:nvSpPr>
          <p:spPr bwMode="auto">
            <a:xfrm rot="8563856">
              <a:off x="7682097" y="3668561"/>
              <a:ext cx="332940" cy="80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  <p:sp>
          <p:nvSpPr>
            <p:cNvPr id="66" name="Rectangle 25"/>
            <p:cNvSpPr>
              <a:spLocks noChangeArrowheads="1"/>
            </p:cNvSpPr>
            <p:nvPr/>
          </p:nvSpPr>
          <p:spPr bwMode="auto">
            <a:xfrm rot="18985550">
              <a:off x="6984173" y="2991593"/>
              <a:ext cx="332941" cy="80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  <p:cxnSp>
          <p:nvCxnSpPr>
            <p:cNvPr id="67" name="Connettore 2 110"/>
            <p:cNvCxnSpPr>
              <a:cxnSpLocks noChangeShapeType="1"/>
            </p:cNvCxnSpPr>
            <p:nvPr/>
          </p:nvCxnSpPr>
          <p:spPr bwMode="auto">
            <a:xfrm flipV="1">
              <a:off x="7817223" y="1726126"/>
              <a:ext cx="1337600" cy="1922934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68" name="Connettore 2 110"/>
            <p:cNvCxnSpPr>
              <a:cxnSpLocks noChangeShapeType="1"/>
              <a:stCxn id="66" idx="2"/>
            </p:cNvCxnSpPr>
            <p:nvPr/>
          </p:nvCxnSpPr>
          <p:spPr bwMode="auto">
            <a:xfrm flipV="1">
              <a:off x="7178488" y="1726126"/>
              <a:ext cx="1976335" cy="1335128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4854444" y="3884457"/>
            <a:ext cx="351854" cy="50832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BEE9FDB-4483-4A8E-8A30-A83969899DFD}"/>
              </a:ext>
            </a:extLst>
          </p:cNvPr>
          <p:cNvGrpSpPr/>
          <p:nvPr/>
        </p:nvGrpSpPr>
        <p:grpSpPr>
          <a:xfrm>
            <a:off x="6438108" y="1726126"/>
            <a:ext cx="2716717" cy="2028939"/>
            <a:chOff x="6438108" y="1726126"/>
            <a:chExt cx="2716717" cy="2028939"/>
          </a:xfrm>
        </p:grpSpPr>
        <p:cxnSp>
          <p:nvCxnSpPr>
            <p:cNvPr id="71" name="Connettore 2 110"/>
            <p:cNvCxnSpPr>
              <a:cxnSpLocks noChangeShapeType="1"/>
              <a:stCxn id="37" idx="0"/>
              <a:endCxn id="73" idx="2"/>
            </p:cNvCxnSpPr>
            <p:nvPr/>
          </p:nvCxnSpPr>
          <p:spPr bwMode="auto">
            <a:xfrm rot="5400000" flipH="1" flipV="1">
              <a:off x="6849054" y="2654567"/>
              <a:ext cx="689552" cy="1511443"/>
            </a:xfrm>
            <a:prstGeom prst="straightConnector1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72" name="Connettore 2 110"/>
            <p:cNvCxnSpPr>
              <a:cxnSpLocks noChangeShapeType="1"/>
              <a:stCxn id="73" idx="2"/>
            </p:cNvCxnSpPr>
            <p:nvPr/>
          </p:nvCxnSpPr>
          <p:spPr bwMode="auto">
            <a:xfrm flipV="1">
              <a:off x="7949414" y="1726126"/>
              <a:ext cx="1205411" cy="1339182"/>
            </a:xfrm>
            <a:prstGeom prst="straightConnector1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73" name="Rectangle 25"/>
            <p:cNvSpPr>
              <a:spLocks noChangeArrowheads="1"/>
            </p:cNvSpPr>
            <p:nvPr/>
          </p:nvSpPr>
          <p:spPr bwMode="auto">
            <a:xfrm rot="8563856">
              <a:off x="7807407" y="3057059"/>
              <a:ext cx="332939" cy="807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CB414078-9485-483E-AEA4-EF9CA8CC7974}"/>
              </a:ext>
            </a:extLst>
          </p:cNvPr>
          <p:cNvGrpSpPr/>
          <p:nvPr/>
        </p:nvGrpSpPr>
        <p:grpSpPr>
          <a:xfrm>
            <a:off x="6474299" y="1726126"/>
            <a:ext cx="2680524" cy="2028940"/>
            <a:chOff x="6474299" y="1726126"/>
            <a:chExt cx="2680524" cy="2028940"/>
          </a:xfrm>
        </p:grpSpPr>
        <p:sp>
          <p:nvSpPr>
            <p:cNvPr id="78" name="Rectangle 25"/>
            <p:cNvSpPr>
              <a:spLocks noChangeArrowheads="1"/>
            </p:cNvSpPr>
            <p:nvPr/>
          </p:nvSpPr>
          <p:spPr bwMode="auto">
            <a:xfrm rot="8563856">
              <a:off x="7906335" y="3168598"/>
              <a:ext cx="332935" cy="807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  <p:cxnSp>
          <p:nvCxnSpPr>
            <p:cNvPr id="79" name="Connettore 2 110"/>
            <p:cNvCxnSpPr>
              <a:cxnSpLocks noChangeShapeType="1"/>
              <a:stCxn id="37" idx="0"/>
              <a:endCxn id="81" idx="2"/>
            </p:cNvCxnSpPr>
            <p:nvPr/>
          </p:nvCxnSpPr>
          <p:spPr bwMode="auto">
            <a:xfrm rot="5400000" flipH="1" flipV="1">
              <a:off x="7089320" y="2091090"/>
              <a:ext cx="1048955" cy="2278997"/>
            </a:xfrm>
            <a:prstGeom prst="straightConnector1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80" name="Connettore 2 110"/>
            <p:cNvCxnSpPr>
              <a:cxnSpLocks noChangeShapeType="1"/>
              <a:stCxn id="81" idx="2"/>
            </p:cNvCxnSpPr>
            <p:nvPr/>
          </p:nvCxnSpPr>
          <p:spPr bwMode="auto">
            <a:xfrm flipV="1">
              <a:off x="8752248" y="1726126"/>
              <a:ext cx="402575" cy="979315"/>
            </a:xfrm>
            <a:prstGeom prst="straightConnector1">
              <a:avLst/>
            </a:prstGeom>
            <a:noFill/>
            <a:ln w="38100" algn="ctr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81" name="Rectangle 25"/>
            <p:cNvSpPr>
              <a:spLocks noChangeArrowheads="1"/>
            </p:cNvSpPr>
            <p:nvPr/>
          </p:nvSpPr>
          <p:spPr bwMode="auto">
            <a:xfrm rot="7699044">
              <a:off x="8617477" y="2690090"/>
              <a:ext cx="332935" cy="807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GB" altLang="it-IT">
                <a:cs typeface="Arial" panose="020B0604020202020204" pitchFamily="34" charset="0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CA14E2E-A964-443B-B02E-CA89ECA158B8}"/>
              </a:ext>
            </a:extLst>
          </p:cNvPr>
          <p:cNvGrpSpPr/>
          <p:nvPr/>
        </p:nvGrpSpPr>
        <p:grpSpPr>
          <a:xfrm>
            <a:off x="8683645" y="1916259"/>
            <a:ext cx="609295" cy="707106"/>
            <a:chOff x="8683645" y="1916259"/>
            <a:chExt cx="609295" cy="707106"/>
          </a:xfrm>
        </p:grpSpPr>
        <p:sp>
          <p:nvSpPr>
            <p:cNvPr id="76" name="CasellaDiTesto 45"/>
            <p:cNvSpPr txBox="1">
              <a:spLocks noChangeArrowheads="1"/>
            </p:cNvSpPr>
            <p:nvPr/>
          </p:nvSpPr>
          <p:spPr bwMode="auto">
            <a:xfrm>
              <a:off x="8878888" y="2241209"/>
              <a:ext cx="414052" cy="382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l-GR" altLang="it-IT" sz="2000" dirty="0">
                  <a:solidFill>
                    <a:schemeClr val="bg1"/>
                  </a:solidFill>
                  <a:latin typeface="Calibri" panose="020F0502020204030204" pitchFamily="34" charset="0"/>
                </a:rPr>
                <a:t>θ</a:t>
              </a:r>
              <a:r>
                <a:rPr lang="it-IT" altLang="it-IT" sz="2000" baseline="-25000" dirty="0">
                  <a:solidFill>
                    <a:schemeClr val="bg1"/>
                  </a:solidFill>
                  <a:latin typeface="Calibri" panose="020F0502020204030204" pitchFamily="34" charset="0"/>
                </a:rPr>
                <a:t>B</a:t>
              </a:r>
            </a:p>
          </p:txBody>
        </p:sp>
        <p:sp>
          <p:nvSpPr>
            <p:cNvPr id="77" name="Arco 207"/>
            <p:cNvSpPr/>
            <p:nvPr/>
          </p:nvSpPr>
          <p:spPr bwMode="auto">
            <a:xfrm rot="10554731">
              <a:off x="8683645" y="1916259"/>
              <a:ext cx="455521" cy="455523"/>
            </a:xfrm>
            <a:prstGeom prst="arc">
              <a:avLst>
                <a:gd name="adj1" fmla="val 16498219"/>
                <a:gd name="adj2" fmla="val 20714898"/>
              </a:avLst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it-IT">
                <a:ln>
                  <a:solidFill>
                    <a:srgbClr val="000000"/>
                  </a:solidFill>
                </a:ln>
                <a:latin typeface="Arial" charset="0"/>
                <a:ea typeface="ＭＳ Ｐゴシック" pitchFamily="-128" charset="-128"/>
              </a:endParaRPr>
            </a:p>
          </p:txBody>
        </p:sp>
      </p:grpSp>
      <p:pic>
        <p:nvPicPr>
          <p:cNvPr id="83" name="Picture 2" descr="D:\Lavoro_Tech\EIS\Layout\TIMER\Zangra\Picture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41" y="4789487"/>
            <a:ext cx="1857375" cy="1339851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CasellaDiTesto 109"/>
          <p:cNvSpPr txBox="1">
            <a:spLocks noChangeArrowheads="1"/>
          </p:cNvSpPr>
          <p:nvPr/>
        </p:nvSpPr>
        <p:spPr bwMode="auto">
          <a:xfrm>
            <a:off x="804933" y="4789487"/>
            <a:ext cx="1257423" cy="23185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none" lIns="36000" tIns="0" rIns="36000" bIns="0">
            <a:spAutoFit/>
          </a:bodyPr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sz="1600" dirty="0">
                <a:cs typeface="Arial" panose="020B0604020202020204" pitchFamily="34" charset="0"/>
              </a:rPr>
              <a:t>beam splitters</a:t>
            </a:r>
          </a:p>
        </p:txBody>
      </p:sp>
      <p:sp>
        <p:nvSpPr>
          <p:cNvPr id="85" name="Line 26"/>
          <p:cNvSpPr>
            <a:spLocks noChangeShapeType="1"/>
          </p:cNvSpPr>
          <p:nvPr/>
        </p:nvSpPr>
        <p:spPr bwMode="auto">
          <a:xfrm flipH="1">
            <a:off x="7921995" y="3288568"/>
            <a:ext cx="2354726" cy="466497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86" name="Picture 8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92499" flipH="1">
            <a:off x="3009038" y="4952435"/>
            <a:ext cx="458526" cy="792000"/>
          </a:xfrm>
          <a:prstGeom prst="rect">
            <a:avLst/>
          </a:prstGeom>
        </p:spPr>
      </p:pic>
      <p:graphicFrame>
        <p:nvGraphicFramePr>
          <p:cNvPr id="89" name="Group 1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162985"/>
              </p:ext>
            </p:extLst>
          </p:nvPr>
        </p:nvGraphicFramePr>
        <p:xfrm>
          <a:off x="8478059" y="5108491"/>
          <a:ext cx="3522595" cy="1381125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704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5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5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20.8 nm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16.6 nm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13.3 nm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8.34 nm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18.4</a:t>
                      </a:r>
                      <a:r>
                        <a:rPr kumimoji="0" lang="it-IT" sz="12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kumimoji="0" lang="it-IT" sz="12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0.04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0.05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0.1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0.2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27.6</a:t>
                      </a:r>
                      <a:r>
                        <a:rPr kumimoji="0" lang="it-IT" sz="12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0.06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0.08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0.15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0.3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85</a:t>
                      </a:r>
                      <a:r>
                        <a:rPr kumimoji="0" lang="it-IT" sz="12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0.15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0.2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0.4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0.9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105.4</a:t>
                      </a:r>
                      <a:r>
                        <a:rPr kumimoji="0" lang="it-IT" sz="120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o</a:t>
                      </a:r>
                      <a:endParaRPr kumimoji="0" lang="it-IT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0.2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0.3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0.5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1.1</a:t>
                      </a:r>
                      <a:endParaRPr kumimoji="0" lang="it-IT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72" marR="91472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" name="Text Box 30"/>
          <p:cNvSpPr txBox="1">
            <a:spLocks noChangeArrowheads="1"/>
          </p:cNvSpPr>
          <p:nvPr/>
        </p:nvSpPr>
        <p:spPr bwMode="auto">
          <a:xfrm>
            <a:off x="9337655" y="4809131"/>
            <a:ext cx="2071687" cy="260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it-IT" altLang="it-IT" b="1" dirty="0">
                <a:solidFill>
                  <a:schemeClr val="bg1"/>
                </a:solidFill>
                <a:cs typeface="Arial" panose="020B0604020202020204" pitchFamily="34" charset="0"/>
              </a:rPr>
              <a:t>k-values (nm</a:t>
            </a:r>
            <a:r>
              <a:rPr lang="it-IT" altLang="it-IT" b="1" baseline="30000" dirty="0">
                <a:solidFill>
                  <a:schemeClr val="bg1"/>
                </a:solidFill>
                <a:cs typeface="Arial" panose="020B0604020202020204" pitchFamily="34" charset="0"/>
              </a:rPr>
              <a:t>-1</a:t>
            </a:r>
            <a:r>
              <a:rPr lang="it-IT" altLang="it-IT" b="1" dirty="0">
                <a:solidFill>
                  <a:schemeClr val="bg1"/>
                </a:solidFill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 rot="19321816">
            <a:off x="6432532" y="4225913"/>
            <a:ext cx="299503" cy="83582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GB" altLang="it-IT"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BFA4040-6CAB-47B5-ADB1-9443C0F96F60}"/>
              </a:ext>
            </a:extLst>
          </p:cNvPr>
          <p:cNvGrpSpPr/>
          <p:nvPr/>
        </p:nvGrpSpPr>
        <p:grpSpPr>
          <a:xfrm>
            <a:off x="8544272" y="5112303"/>
            <a:ext cx="604543" cy="299669"/>
            <a:chOff x="9019849" y="4748931"/>
            <a:chExt cx="604543" cy="299669"/>
          </a:xfrm>
        </p:grpSpPr>
        <p:sp>
          <p:nvSpPr>
            <p:cNvPr id="91" name="CasellaDiTesto 74"/>
            <p:cNvSpPr txBox="1">
              <a:spLocks noChangeArrowheads="1"/>
            </p:cNvSpPr>
            <p:nvPr/>
          </p:nvSpPr>
          <p:spPr bwMode="auto">
            <a:xfrm>
              <a:off x="9048328" y="4748931"/>
              <a:ext cx="217441" cy="188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GB" altLang="it-IT" sz="1300" dirty="0">
                  <a:solidFill>
                    <a:schemeClr val="bg1"/>
                  </a:solidFill>
                  <a:cs typeface="Arial" panose="020B0604020202020204" pitchFamily="34" charset="0"/>
                </a:rPr>
                <a:t>2</a:t>
              </a:r>
              <a:r>
                <a:rPr lang="el-GR" altLang="it-IT" sz="1300" dirty="0">
                  <a:solidFill>
                    <a:schemeClr val="bg1"/>
                  </a:solidFill>
                  <a:cs typeface="Arial" panose="020B0604020202020204" pitchFamily="34" charset="0"/>
                </a:rPr>
                <a:t>θ</a:t>
              </a:r>
              <a:endParaRPr lang="it-IT" altLang="it-IT" sz="13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9486198" y="4833156"/>
              <a:ext cx="138194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l-GR" altLang="it-IT" sz="1400" dirty="0">
                  <a:solidFill>
                    <a:schemeClr val="bg1"/>
                  </a:solidFill>
                  <a:cs typeface="Arial" panose="020B0604020202020204" pitchFamily="34" charset="0"/>
                </a:rPr>
                <a:t>λ</a:t>
              </a:r>
              <a:endParaRPr lang="en-GB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9222D14-8FE5-415F-A507-FCC35B43E513}"/>
                </a:ext>
              </a:extLst>
            </p:cNvPr>
            <p:cNvCxnSpPr/>
            <p:nvPr/>
          </p:nvCxnSpPr>
          <p:spPr>
            <a:xfrm flipV="1">
              <a:off x="9019849" y="4748931"/>
              <a:ext cx="586982" cy="272414"/>
            </a:xfrm>
            <a:prstGeom prst="line">
              <a:avLst/>
            </a:prstGeom>
            <a:ln w="12700">
              <a:solidFill>
                <a:srgbClr val="BFBFB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TextBox 86">
            <a:extLst>
              <a:ext uri="{FF2B5EF4-FFF2-40B4-BE49-F238E27FC236}">
                <a16:creationId xmlns:a16="http://schemas.microsoft.com/office/drawing/2014/main" id="{C97E4EB3-F2E8-4C60-BE47-F108D2C98BA6}"/>
              </a:ext>
            </a:extLst>
          </p:cNvPr>
          <p:cNvSpPr txBox="1"/>
          <p:nvPr/>
        </p:nvSpPr>
        <p:spPr>
          <a:xfrm>
            <a:off x="1857716" y="5579948"/>
            <a:ext cx="8476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476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b="1" dirty="0">
                <a:solidFill>
                  <a:schemeClr val="accent5"/>
                </a:solidFill>
                <a:ea typeface="MS PGothic" panose="020B0600070205080204" pitchFamily="34" charset="-128"/>
              </a:rPr>
              <a:t>~ 20 m long </a:t>
            </a:r>
            <a:r>
              <a:rPr lang="it-IT" b="1" dirty="0" err="1">
                <a:solidFill>
                  <a:schemeClr val="accent5"/>
                </a:solidFill>
                <a:ea typeface="MS PGothic" panose="020B0600070205080204" pitchFamily="34" charset="-128"/>
              </a:rPr>
              <a:t>interferometer</a:t>
            </a:r>
            <a:r>
              <a:rPr lang="it-IT" b="1" dirty="0">
                <a:solidFill>
                  <a:schemeClr val="accent5"/>
                </a:solidFill>
                <a:ea typeface="MS PGothic" panose="020B0600070205080204" pitchFamily="34" charset="-128"/>
              </a:rPr>
              <a:t>!</a:t>
            </a:r>
            <a:endParaRPr lang="en-US" b="1" dirty="0">
              <a:solidFill>
                <a:schemeClr val="accent5"/>
              </a:solidFill>
              <a:ea typeface="MS PGothic" panose="020B0600070205080204" pitchFamily="34" charset="-128"/>
            </a:endParaRPr>
          </a:p>
        </p:txBody>
      </p:sp>
      <p:sp>
        <p:nvSpPr>
          <p:cNvPr id="2" name="Text Placeholder 24">
            <a:extLst>
              <a:ext uri="{FF2B5EF4-FFF2-40B4-BE49-F238E27FC236}">
                <a16:creationId xmlns:a16="http://schemas.microsoft.com/office/drawing/2014/main" id="{5D5D076A-D385-23C1-E872-7A01EF8F80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Introduction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 Transient Grating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●●●●○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753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3" grpId="0" animBg="1"/>
      <p:bldP spid="15" grpId="0"/>
      <p:bldP spid="16" grpId="0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4" grpId="0"/>
      <p:bldP spid="25" grpId="0" animBg="1"/>
      <p:bldP spid="26" grpId="0" animBg="1"/>
      <p:bldP spid="27" grpId="0"/>
      <p:bldP spid="28" grpId="0" animBg="1"/>
      <p:bldP spid="30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4" grpId="0" animBg="1"/>
      <p:bldP spid="45" grpId="0" animBg="1"/>
      <p:bldP spid="45" grpId="1" animBg="1"/>
      <p:bldP spid="46" grpId="0" animBg="1"/>
      <p:bldP spid="46" grpId="1" animBg="1"/>
      <p:bldP spid="58" grpId="0"/>
      <p:bldP spid="58" grpId="1"/>
      <p:bldP spid="69" grpId="0" animBg="1"/>
      <p:bldP spid="84" grpId="0" animBg="1"/>
      <p:bldP spid="85" grpId="0" animBg="1"/>
      <p:bldP spid="85" grpId="1" animBg="1"/>
      <p:bldP spid="92" grpId="0"/>
      <p:bldP spid="43" grpId="0" animBg="1"/>
      <p:bldP spid="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FEL is (still) special 😝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4E9B-5B35-4272-94E3-CA2EFBB103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4612462A-89A5-47C8-ABAF-978CE4D2B3A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CDB7B-9D15-2181-0E3B-D336E359ABF7}"/>
              </a:ext>
            </a:extLst>
          </p:cNvPr>
          <p:cNvGrpSpPr/>
          <p:nvPr/>
        </p:nvGrpSpPr>
        <p:grpSpPr>
          <a:xfrm>
            <a:off x="191344" y="1269000"/>
            <a:ext cx="8784001" cy="2354654"/>
            <a:chOff x="191344" y="1269000"/>
            <a:chExt cx="8784001" cy="2354654"/>
          </a:xfrm>
        </p:grpSpPr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1298327" y="2542257"/>
              <a:ext cx="88106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accent6"/>
                  </a:solidFill>
                </a:rPr>
                <a:t>e</a:t>
              </a:r>
              <a:r>
                <a:rPr lang="en-GB" altLang="en-US" sz="1600" baseline="30000" dirty="0">
                  <a:solidFill>
                    <a:schemeClr val="accent6"/>
                  </a:solidFill>
                </a:rPr>
                <a:t>-</a:t>
              </a:r>
              <a:r>
                <a:rPr lang="en-GB" altLang="en-US" sz="1600" dirty="0">
                  <a:solidFill>
                    <a:schemeClr val="accent6"/>
                  </a:solidFill>
                </a:rPr>
                <a:t> bunch</a:t>
              </a:r>
            </a:p>
          </p:txBody>
        </p:sp>
        <p:sp>
          <p:nvSpPr>
            <p:cNvPr id="7" name="TextBox 14"/>
            <p:cNvSpPr txBox="1">
              <a:spLocks noChangeArrowheads="1"/>
            </p:cNvSpPr>
            <p:nvPr/>
          </p:nvSpPr>
          <p:spPr bwMode="auto">
            <a:xfrm>
              <a:off x="2178507" y="1872000"/>
              <a:ext cx="920701" cy="2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en-US" sz="1600" dirty="0">
                  <a:solidFill>
                    <a:schemeClr val="accent6"/>
                  </a:solidFill>
                </a:rPr>
                <a:t>Undulators</a:t>
              </a:r>
              <a:endParaRPr lang="en-GB" altLang="en-US" sz="1700" dirty="0">
                <a:solidFill>
                  <a:schemeClr val="accent6"/>
                </a:solidFill>
              </a:endParaRPr>
            </a:p>
          </p:txBody>
        </p:sp>
        <p:sp>
          <p:nvSpPr>
            <p:cNvPr id="8" name="TextBox 27"/>
            <p:cNvSpPr txBox="1">
              <a:spLocks noChangeArrowheads="1"/>
            </p:cNvSpPr>
            <p:nvPr/>
          </p:nvSpPr>
          <p:spPr bwMode="auto">
            <a:xfrm>
              <a:off x="3106693" y="1424390"/>
              <a:ext cx="1800000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1600" dirty="0" err="1">
                  <a:solidFill>
                    <a:schemeClr val="bg1"/>
                  </a:solidFill>
                </a:rPr>
                <a:t>microbunching</a:t>
              </a:r>
              <a:r>
                <a:rPr lang="en-GB" altLang="en-US" sz="1600" dirty="0">
                  <a:solidFill>
                    <a:schemeClr val="bg1"/>
                  </a:solidFill>
                </a:rPr>
                <a:t> (growing from noise)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306493" y="2428200"/>
              <a:ext cx="5580000" cy="0"/>
            </a:xfrm>
            <a:prstGeom prst="line">
              <a:avLst/>
            </a:prstGeom>
            <a:solidFill>
              <a:srgbClr val="00B8FF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" name="Rectangle 10"/>
            <p:cNvSpPr/>
            <p:nvPr/>
          </p:nvSpPr>
          <p:spPr bwMode="auto">
            <a:xfrm>
              <a:off x="298857" y="2124000"/>
              <a:ext cx="1008000" cy="61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LINAC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H="1">
              <a:off x="3602818" y="1925776"/>
              <a:ext cx="134107" cy="34535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3" name="TextBox 88"/>
            <p:cNvSpPr txBox="1">
              <a:spLocks noChangeArrowheads="1"/>
            </p:cNvSpPr>
            <p:nvPr/>
          </p:nvSpPr>
          <p:spPr bwMode="auto">
            <a:xfrm>
              <a:off x="262857" y="2996953"/>
              <a:ext cx="8712488" cy="62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tIns="0" rIns="0" bIns="7200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simpler, higher brightness (similar to optical lasers), shorter wavelengths (up to hard x-rays), shorter time duration (a few fs) </a:t>
              </a:r>
            </a:p>
          </p:txBody>
        </p:sp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263345" y="1341000"/>
              <a:ext cx="8712000" cy="2268000"/>
            </a:xfrm>
            <a:prstGeom prst="rect">
              <a:avLst/>
            </a:prstGeom>
            <a:noFill/>
            <a:ln w="19050" algn="ctr">
              <a:solidFill>
                <a:schemeClr val="accent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22" name="Text Box 26"/>
            <p:cNvSpPr txBox="1">
              <a:spLocks noChangeArrowheads="1"/>
            </p:cNvSpPr>
            <p:nvPr/>
          </p:nvSpPr>
          <p:spPr bwMode="auto">
            <a:xfrm>
              <a:off x="191344" y="1269000"/>
              <a:ext cx="2340000" cy="387198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altLang="de-DE" sz="1800" b="1" dirty="0">
                  <a:solidFill>
                    <a:sysClr val="windowText" lastClr="000000"/>
                  </a:solidFill>
                  <a:latin typeface="+mn-lt"/>
                </a:rPr>
                <a:t>SASE (LCLS, </a:t>
              </a:r>
              <a:r>
                <a:rPr lang="en-US" altLang="de-DE" sz="1800" b="1" dirty="0">
                  <a:solidFill>
                    <a:sysClr val="windowText" lastClr="000000"/>
                  </a:solidFill>
                  <a:latin typeface="Calibri"/>
                  <a:ea typeface="+mn-ea"/>
                </a:rPr>
                <a:t>XFEL,</a:t>
              </a:r>
              <a:r>
                <a:rPr lang="en-US" altLang="de-DE" sz="1800" b="1" dirty="0">
                  <a:solidFill>
                    <a:sysClr val="windowText" lastClr="000000"/>
                  </a:solidFill>
                  <a:latin typeface="+mn-lt"/>
                </a:rPr>
                <a:t> etc.)</a:t>
              </a:r>
              <a:endParaRPr lang="it-IT" altLang="it-IT" sz="1800" b="1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378857" y="2310008"/>
              <a:ext cx="720000" cy="2265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0493" y="1639121"/>
              <a:ext cx="396000" cy="720000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2170857" y="2500880"/>
              <a:ext cx="432000" cy="235121"/>
              <a:chOff x="5697080" y="2288346"/>
              <a:chExt cx="418069" cy="235121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170858" y="2124001"/>
              <a:ext cx="935999" cy="235121"/>
              <a:chOff x="2160000" y="2124000"/>
              <a:chExt cx="935999" cy="23512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2160000" y="2124000"/>
                <a:ext cx="432000" cy="235121"/>
                <a:chOff x="5697080" y="2288346"/>
                <a:chExt cx="418069" cy="235121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2663999" y="2124000"/>
                <a:ext cx="432000" cy="235121"/>
                <a:chOff x="5697080" y="2288346"/>
                <a:chExt cx="418069" cy="235121"/>
              </a:xfrm>
            </p:grpSpPr>
            <p:sp>
              <p:nvSpPr>
                <p:cNvPr id="35" name="Rectangle 34"/>
                <p:cNvSpPr/>
                <p:nvPr/>
              </p:nvSpPr>
              <p:spPr>
                <a:xfrm>
                  <a:off x="5697080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767694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5839567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910181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977358" y="2288346"/>
                  <a:ext cx="67177" cy="235121"/>
                </a:xfrm>
                <a:prstGeom prst="rect">
                  <a:avLst/>
                </a:prstGeom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6047972" y="2288346"/>
                  <a:ext cx="67177" cy="235121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  <a:scene3d>
                  <a:camera prst="orthographicFront"/>
                  <a:lightRig rig="threePt" dir="t"/>
                </a:scene3d>
                <a:sp3d>
                  <a:bevelT w="25400" h="254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7" name="Group 46"/>
            <p:cNvGrpSpPr/>
            <p:nvPr/>
          </p:nvGrpSpPr>
          <p:grpSpPr>
            <a:xfrm>
              <a:off x="2674856" y="2502001"/>
              <a:ext cx="432000" cy="235121"/>
              <a:chOff x="5697080" y="2288346"/>
              <a:chExt cx="418069" cy="235121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4" name="Oval 53"/>
            <p:cNvSpPr/>
            <p:nvPr/>
          </p:nvSpPr>
          <p:spPr>
            <a:xfrm>
              <a:off x="3178857" y="2304270"/>
              <a:ext cx="720000" cy="226511"/>
            </a:xfrm>
            <a:prstGeom prst="ellipse">
              <a:avLst/>
            </a:prstGeom>
            <a:pattFill prst="dkVert">
              <a:fgClr>
                <a:srgbClr val="FFC000"/>
              </a:fgClr>
              <a:bgClr>
                <a:schemeClr val="bg1"/>
              </a:bgClr>
            </a:patt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3970857" y="2124001"/>
              <a:ext cx="432000" cy="235121"/>
              <a:chOff x="5697080" y="2288346"/>
              <a:chExt cx="418069" cy="235121"/>
            </a:xfrm>
          </p:grpSpPr>
          <p:sp>
            <p:nvSpPr>
              <p:cNvPr id="56" name="Rectangle 55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3970857" y="2502001"/>
              <a:ext cx="432000" cy="235121"/>
              <a:chOff x="5697080" y="2288346"/>
              <a:chExt cx="418069" cy="235121"/>
            </a:xfrm>
          </p:grpSpPr>
          <p:sp>
            <p:nvSpPr>
              <p:cNvPr id="63" name="Rectangle 62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9" name="Group 68"/>
            <p:cNvGrpSpPr/>
            <p:nvPr/>
          </p:nvGrpSpPr>
          <p:grpSpPr>
            <a:xfrm>
              <a:off x="4474857" y="2124001"/>
              <a:ext cx="432000" cy="235121"/>
              <a:chOff x="5697080" y="2288346"/>
              <a:chExt cx="418069" cy="235121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75"/>
            <p:cNvGrpSpPr/>
            <p:nvPr/>
          </p:nvGrpSpPr>
          <p:grpSpPr>
            <a:xfrm>
              <a:off x="4474857" y="2502001"/>
              <a:ext cx="432000" cy="235121"/>
              <a:chOff x="5697080" y="2288346"/>
              <a:chExt cx="418069" cy="235121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/>
            <p:cNvGrpSpPr/>
            <p:nvPr/>
          </p:nvGrpSpPr>
          <p:grpSpPr>
            <a:xfrm>
              <a:off x="5482857" y="2124001"/>
              <a:ext cx="432000" cy="235121"/>
              <a:chOff x="5697080" y="2288346"/>
              <a:chExt cx="418069" cy="235121"/>
            </a:xfrm>
          </p:grpSpPr>
          <p:sp>
            <p:nvSpPr>
              <p:cNvPr id="84" name="Rectangle 83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0" name="Group 89"/>
            <p:cNvGrpSpPr/>
            <p:nvPr/>
          </p:nvGrpSpPr>
          <p:grpSpPr>
            <a:xfrm>
              <a:off x="5482857" y="2502001"/>
              <a:ext cx="432000" cy="235121"/>
              <a:chOff x="5697080" y="2288346"/>
              <a:chExt cx="418069" cy="235121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5986857" y="2124001"/>
              <a:ext cx="432000" cy="235121"/>
              <a:chOff x="5697080" y="2288346"/>
              <a:chExt cx="418069" cy="235121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5986857" y="2502001"/>
              <a:ext cx="432000" cy="235121"/>
              <a:chOff x="5697080" y="2288346"/>
              <a:chExt cx="418069" cy="235121"/>
            </a:xfrm>
          </p:grpSpPr>
          <p:sp>
            <p:nvSpPr>
              <p:cNvPr id="105" name="Rectangle 104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5017254" y="2102502"/>
              <a:ext cx="360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•••</a:t>
              </a: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5017254" y="2481623"/>
              <a:ext cx="360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•••</a:t>
              </a:r>
            </a:p>
          </p:txBody>
        </p:sp>
        <p:pic>
          <p:nvPicPr>
            <p:cNvPr id="185" name="Picture 92" descr="https://mail.elettra.trieste.it/Session/24686-DOOV6av0hjjvPgzfLE7h/MIME/INBOX/58031-02-B/Fig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75" t="1344" r="1602" b="55434"/>
            <a:stretch/>
          </p:blipFill>
          <p:spPr bwMode="auto">
            <a:xfrm>
              <a:off x="7152361" y="1396054"/>
              <a:ext cx="1776833" cy="1600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6" name="Right Arrow 185"/>
            <p:cNvSpPr/>
            <p:nvPr/>
          </p:nvSpPr>
          <p:spPr>
            <a:xfrm>
              <a:off x="6959122" y="1852485"/>
              <a:ext cx="545561" cy="4954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72000" rtlCol="0" anchor="ctr" anchorCtr="1"/>
            <a:lstStyle/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FEBFF1E-3906-DE9C-78AA-819EC3A1C144}"/>
              </a:ext>
            </a:extLst>
          </p:cNvPr>
          <p:cNvGrpSpPr/>
          <p:nvPr/>
        </p:nvGrpSpPr>
        <p:grpSpPr>
          <a:xfrm>
            <a:off x="191344" y="3789000"/>
            <a:ext cx="8864496" cy="2520001"/>
            <a:chOff x="191344" y="3789000"/>
            <a:chExt cx="8864496" cy="2520001"/>
          </a:xfrm>
        </p:grpSpPr>
        <p:sp>
          <p:nvSpPr>
            <p:cNvPr id="14" name="TextBox 89"/>
            <p:cNvSpPr txBox="1">
              <a:spLocks noChangeArrowheads="1"/>
            </p:cNvSpPr>
            <p:nvPr/>
          </p:nvSpPr>
          <p:spPr bwMode="auto">
            <a:xfrm>
              <a:off x="2817238" y="5682300"/>
              <a:ext cx="6238602" cy="626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tIns="0" rIns="0" bIns="72000">
              <a:spAutoFit/>
            </a:bodyPr>
            <a:lstStyle/>
            <a:p>
              <a:r>
                <a:rPr lang="en-GB" altLang="en-US" dirty="0">
                  <a:solidFill>
                    <a:schemeClr val="bg1"/>
                  </a:solidFill>
                </a:rPr>
                <a:t>single longitudinal mode (high coherence), higher shot-to-shot stability, seed controls the output </a:t>
              </a:r>
              <a:r>
                <a:rPr lang="el-GR" altLang="en-US" dirty="0">
                  <a:solidFill>
                    <a:schemeClr val="bg1"/>
                  </a:solidFill>
                </a:rPr>
                <a:t>λ</a:t>
              </a:r>
              <a:r>
                <a:rPr lang="en-GB" altLang="en-US" baseline="-25000" dirty="0">
                  <a:solidFill>
                    <a:schemeClr val="bg1"/>
                  </a:solidFill>
                </a:rPr>
                <a:t>FEL</a:t>
              </a:r>
              <a:r>
                <a:rPr lang="en-GB" altLang="en-US" dirty="0">
                  <a:solidFill>
                    <a:schemeClr val="bg1"/>
                  </a:solidFill>
                </a:rPr>
                <a:t>=</a:t>
              </a:r>
              <a:r>
                <a:rPr lang="el-GR" altLang="en-US" dirty="0">
                  <a:solidFill>
                    <a:schemeClr val="bg1"/>
                  </a:solidFill>
                </a:rPr>
                <a:t>λ</a:t>
              </a:r>
              <a:r>
                <a:rPr lang="en-GB" altLang="en-US" baseline="-25000" dirty="0">
                  <a:solidFill>
                    <a:schemeClr val="bg1"/>
                  </a:solidFill>
                </a:rPr>
                <a:t>seed</a:t>
              </a:r>
              <a:r>
                <a:rPr lang="en-GB" altLang="en-US" dirty="0">
                  <a:solidFill>
                    <a:schemeClr val="bg1"/>
                  </a:solidFill>
                </a:rPr>
                <a:t>/N ; </a:t>
              </a:r>
              <a:r>
                <a:rPr lang="el-GR" altLang="en-US" dirty="0">
                  <a:solidFill>
                    <a:schemeClr val="bg1"/>
                  </a:solidFill>
                </a:rPr>
                <a:t>δ</a:t>
              </a:r>
              <a:r>
                <a:rPr lang="en-GB" altLang="en-US" dirty="0" err="1">
                  <a:solidFill>
                    <a:schemeClr val="bg1"/>
                  </a:solidFill>
                </a:rPr>
                <a:t>t</a:t>
              </a:r>
              <a:r>
                <a:rPr lang="en-GB" altLang="en-US" baseline="-25000" dirty="0" err="1">
                  <a:solidFill>
                    <a:schemeClr val="bg1"/>
                  </a:solidFill>
                </a:rPr>
                <a:t>FEL</a:t>
              </a:r>
              <a:r>
                <a:rPr lang="en-GB" altLang="en-US" dirty="0">
                  <a:solidFill>
                    <a:schemeClr val="bg1"/>
                  </a:solidFill>
                </a:rPr>
                <a:t>=</a:t>
              </a:r>
              <a:r>
                <a:rPr lang="el-GR" altLang="en-US" dirty="0">
                  <a:solidFill>
                    <a:schemeClr val="bg1"/>
                  </a:solidFill>
                </a:rPr>
                <a:t>δ</a:t>
              </a:r>
              <a:r>
                <a:rPr lang="en-GB" altLang="en-US" dirty="0" err="1">
                  <a:solidFill>
                    <a:schemeClr val="bg1"/>
                  </a:solidFill>
                </a:rPr>
                <a:t>t</a:t>
              </a:r>
              <a:r>
                <a:rPr lang="en-GB" altLang="en-US" baseline="-25000" dirty="0" err="1">
                  <a:solidFill>
                    <a:schemeClr val="bg1"/>
                  </a:solidFill>
                </a:rPr>
                <a:t>seed</a:t>
              </a:r>
              <a:r>
                <a:rPr lang="en-GB" altLang="en-US" dirty="0">
                  <a:solidFill>
                    <a:schemeClr val="bg1"/>
                  </a:solidFill>
                </a:rPr>
                <a:t>/N</a:t>
              </a:r>
              <a:r>
                <a:rPr lang="en-GB" altLang="en-US" baseline="30000" dirty="0">
                  <a:solidFill>
                    <a:schemeClr val="bg1"/>
                  </a:solidFill>
                </a:rPr>
                <a:t>1/3</a:t>
              </a:r>
              <a:endParaRPr lang="en-GB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43"/>
            <p:cNvSpPr txBox="1">
              <a:spLocks noChangeArrowheads="1"/>
            </p:cNvSpPr>
            <p:nvPr/>
          </p:nvSpPr>
          <p:spPr bwMode="auto">
            <a:xfrm>
              <a:off x="366811" y="5743854"/>
              <a:ext cx="1044000" cy="565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7200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/>
                  </a:solidFill>
                </a:rPr>
                <a:t>Seed laser</a:t>
              </a:r>
            </a:p>
            <a:p>
              <a:pPr algn="ctr"/>
              <a:r>
                <a:rPr lang="en-GB" altLang="en-US" sz="1600" dirty="0">
                  <a:solidFill>
                    <a:schemeClr val="bg1"/>
                  </a:solidFill>
                </a:rPr>
                <a:t>(</a:t>
              </a:r>
              <a:r>
                <a:rPr lang="el-GR" altLang="en-US" sz="1600" dirty="0">
                  <a:solidFill>
                    <a:schemeClr val="bg1"/>
                  </a:solidFill>
                </a:rPr>
                <a:t>λ</a:t>
              </a:r>
              <a:r>
                <a:rPr lang="en-GB" altLang="en-US" sz="1600" baseline="-25000" dirty="0">
                  <a:solidFill>
                    <a:schemeClr val="bg1"/>
                  </a:solidFill>
                </a:rPr>
                <a:t>seed</a:t>
              </a:r>
              <a:r>
                <a:rPr lang="en-GB" altLang="en-US" sz="1600" dirty="0">
                  <a:solidFill>
                    <a:schemeClr val="bg1"/>
                  </a:solidFill>
                </a:rPr>
                <a:t>; </a:t>
              </a:r>
              <a:r>
                <a:rPr lang="el-GR" altLang="en-US" sz="1600" dirty="0">
                  <a:solidFill>
                    <a:schemeClr val="bg1"/>
                  </a:solidFill>
                </a:rPr>
                <a:t>δ</a:t>
              </a:r>
              <a:r>
                <a:rPr lang="en-GB" altLang="en-US" sz="1600" dirty="0" err="1">
                  <a:solidFill>
                    <a:schemeClr val="bg1"/>
                  </a:solidFill>
                </a:rPr>
                <a:t>t</a:t>
              </a:r>
              <a:r>
                <a:rPr lang="en-GB" altLang="en-US" sz="1600" baseline="-25000" dirty="0" err="1">
                  <a:solidFill>
                    <a:schemeClr val="bg1"/>
                  </a:solidFill>
                </a:rPr>
                <a:t>seed</a:t>
              </a:r>
              <a:r>
                <a:rPr lang="en-GB" altLang="en-US" sz="160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17" name="TextBox 45"/>
            <p:cNvSpPr txBox="1">
              <a:spLocks noChangeArrowheads="1"/>
            </p:cNvSpPr>
            <p:nvPr/>
          </p:nvSpPr>
          <p:spPr bwMode="auto">
            <a:xfrm>
              <a:off x="5409811" y="4309852"/>
              <a:ext cx="110536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en-US" sz="1600" dirty="0">
                  <a:solidFill>
                    <a:schemeClr val="accent6"/>
                  </a:solidFill>
                </a:rPr>
                <a:t>Undulators</a:t>
              </a:r>
              <a:endParaRPr lang="en-GB" altLang="en-US" sz="1700" dirty="0">
                <a:solidFill>
                  <a:schemeClr val="accent6"/>
                </a:solidFill>
              </a:endParaRPr>
            </a:p>
          </p:txBody>
        </p:sp>
        <p:sp>
          <p:nvSpPr>
            <p:cNvPr id="18" name="TextBox 59"/>
            <p:cNvSpPr txBox="1">
              <a:spLocks noChangeArrowheads="1"/>
            </p:cNvSpPr>
            <p:nvPr/>
          </p:nvSpPr>
          <p:spPr bwMode="auto">
            <a:xfrm>
              <a:off x="3180886" y="4163528"/>
              <a:ext cx="2268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bg1"/>
                  </a:solidFill>
                </a:rPr>
                <a:t>controlled </a:t>
              </a:r>
              <a:r>
                <a:rPr lang="en-GB" altLang="en-US" sz="1600" dirty="0" err="1">
                  <a:solidFill>
                    <a:schemeClr val="bg1"/>
                  </a:solidFill>
                </a:rPr>
                <a:t>microbunching</a:t>
              </a:r>
              <a:endParaRPr lang="en-GB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84"/>
            <p:cNvSpPr txBox="1">
              <a:spLocks noChangeArrowheads="1"/>
            </p:cNvSpPr>
            <p:nvPr/>
          </p:nvSpPr>
          <p:spPr bwMode="auto">
            <a:xfrm>
              <a:off x="1365507" y="4398886"/>
              <a:ext cx="9360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altLang="en-US" sz="1600" dirty="0"/>
                <a:t>Modulator</a:t>
              </a:r>
            </a:p>
          </p:txBody>
        </p:sp>
        <p:sp>
          <p:nvSpPr>
            <p:cNvPr id="20" name="TextBox 85"/>
            <p:cNvSpPr txBox="1">
              <a:spLocks noChangeArrowheads="1"/>
            </p:cNvSpPr>
            <p:nvPr/>
          </p:nvSpPr>
          <p:spPr bwMode="auto">
            <a:xfrm>
              <a:off x="2276368" y="5013517"/>
              <a:ext cx="11112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accent6"/>
                  </a:solidFill>
                </a:rPr>
                <a:t>Dispersive section</a:t>
              </a:r>
            </a:p>
          </p:txBody>
        </p:sp>
        <p:sp>
          <p:nvSpPr>
            <p:cNvPr id="113" name="Rectangle 5"/>
            <p:cNvSpPr>
              <a:spLocks noChangeArrowheads="1"/>
            </p:cNvSpPr>
            <p:nvPr/>
          </p:nvSpPr>
          <p:spPr bwMode="auto">
            <a:xfrm>
              <a:off x="263345" y="3861000"/>
              <a:ext cx="8712000" cy="2448000"/>
            </a:xfrm>
            <a:prstGeom prst="rect">
              <a:avLst/>
            </a:prstGeom>
            <a:noFill/>
            <a:ln w="19050" algn="ctr">
              <a:solidFill>
                <a:schemeClr val="accent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2566857" y="4356000"/>
              <a:ext cx="540000" cy="720000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scene3d>
              <a:camera prst="obliqueTopLef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 Box 26"/>
            <p:cNvSpPr txBox="1">
              <a:spLocks noChangeArrowheads="1"/>
            </p:cNvSpPr>
            <p:nvPr/>
          </p:nvSpPr>
          <p:spPr bwMode="auto">
            <a:xfrm>
              <a:off x="191344" y="3789000"/>
              <a:ext cx="2340000" cy="387198"/>
            </a:xfrm>
            <a:prstGeom prst="roundRect">
              <a:avLst/>
            </a:prstGeom>
            <a:ln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altLang="de-DE" sz="1800" b="1" dirty="0">
                  <a:solidFill>
                    <a:sysClr val="windowText" lastClr="000000"/>
                  </a:solidFill>
                  <a:latin typeface="+mn-lt"/>
                </a:rPr>
                <a:t>Seeded FEL emission</a:t>
              </a:r>
              <a:endParaRPr lang="it-IT" altLang="it-IT" sz="1800" b="1" dirty="0">
                <a:solidFill>
                  <a:sysClr val="windowText" lastClr="000000"/>
                </a:solidFill>
                <a:latin typeface="+mn-lt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290326" y="4648406"/>
              <a:ext cx="1008000" cy="612000"/>
            </a:xfrm>
            <a:prstGeom prst="rect">
              <a:avLst/>
            </a:prstGeom>
            <a:solidFill>
              <a:srgbClr val="00B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LINAC</a:t>
              </a:r>
            </a:p>
          </p:txBody>
        </p:sp>
        <p:cxnSp>
          <p:nvCxnSpPr>
            <p:cNvPr id="117" name="Straight Arrow Connector 116"/>
            <p:cNvCxnSpPr/>
            <p:nvPr/>
          </p:nvCxnSpPr>
          <p:spPr bwMode="auto">
            <a:xfrm flipH="1">
              <a:off x="3594287" y="4450182"/>
              <a:ext cx="134107" cy="345355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pic>
          <p:nvPicPr>
            <p:cNvPr id="118" name="Picture 117"/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962" y="4163527"/>
              <a:ext cx="396000" cy="720000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 bwMode="auto">
            <a:xfrm>
              <a:off x="1378857" y="4648406"/>
              <a:ext cx="936000" cy="612000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algn="ctr"/>
              <a:endParaRPr lang="en-GB" altLang="en-US" dirty="0"/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1297962" y="4448098"/>
              <a:ext cx="5580000" cy="504508"/>
            </a:xfrm>
            <a:custGeom>
              <a:avLst/>
              <a:gdLst>
                <a:gd name="connsiteX0" fmla="*/ 0 w 3276600"/>
                <a:gd name="connsiteY0" fmla="*/ 336550 h 336550"/>
                <a:gd name="connsiteX1" fmla="*/ 685800 w 3276600"/>
                <a:gd name="connsiteY1" fmla="*/ 336550 h 336550"/>
                <a:gd name="connsiteX2" fmla="*/ 879475 w 3276600"/>
                <a:gd name="connsiteY2" fmla="*/ 0 h 336550"/>
                <a:gd name="connsiteX3" fmla="*/ 1079500 w 3276600"/>
                <a:gd name="connsiteY3" fmla="*/ 336550 h 336550"/>
                <a:gd name="connsiteX4" fmla="*/ 3276600 w 3276600"/>
                <a:gd name="connsiteY4" fmla="*/ 336550 h 336550"/>
                <a:gd name="connsiteX0" fmla="*/ 0 w 4660900"/>
                <a:gd name="connsiteY0" fmla="*/ 336550 h 336550"/>
                <a:gd name="connsiteX1" fmla="*/ 685800 w 4660900"/>
                <a:gd name="connsiteY1" fmla="*/ 336550 h 336550"/>
                <a:gd name="connsiteX2" fmla="*/ 879475 w 4660900"/>
                <a:gd name="connsiteY2" fmla="*/ 0 h 336550"/>
                <a:gd name="connsiteX3" fmla="*/ 1079500 w 4660900"/>
                <a:gd name="connsiteY3" fmla="*/ 336550 h 336550"/>
                <a:gd name="connsiteX4" fmla="*/ 4660900 w 4660900"/>
                <a:gd name="connsiteY4" fmla="*/ 333375 h 336550"/>
                <a:gd name="connsiteX0" fmla="*/ 0 w 5302250"/>
                <a:gd name="connsiteY0" fmla="*/ 336550 h 336550"/>
                <a:gd name="connsiteX1" fmla="*/ 685800 w 5302250"/>
                <a:gd name="connsiteY1" fmla="*/ 336550 h 336550"/>
                <a:gd name="connsiteX2" fmla="*/ 879475 w 5302250"/>
                <a:gd name="connsiteY2" fmla="*/ 0 h 336550"/>
                <a:gd name="connsiteX3" fmla="*/ 1079500 w 5302250"/>
                <a:gd name="connsiteY3" fmla="*/ 336550 h 336550"/>
                <a:gd name="connsiteX4" fmla="*/ 5302250 w 5302250"/>
                <a:gd name="connsiteY4" fmla="*/ 336550 h 336550"/>
                <a:gd name="connsiteX0" fmla="*/ 0 w 5959475"/>
                <a:gd name="connsiteY0" fmla="*/ 336550 h 336550"/>
                <a:gd name="connsiteX1" fmla="*/ 685800 w 5959475"/>
                <a:gd name="connsiteY1" fmla="*/ 336550 h 336550"/>
                <a:gd name="connsiteX2" fmla="*/ 879475 w 5959475"/>
                <a:gd name="connsiteY2" fmla="*/ 0 h 336550"/>
                <a:gd name="connsiteX3" fmla="*/ 1079500 w 5959475"/>
                <a:gd name="connsiteY3" fmla="*/ 336550 h 336550"/>
                <a:gd name="connsiteX4" fmla="*/ 5959475 w 5959475"/>
                <a:gd name="connsiteY4" fmla="*/ 336550 h 336550"/>
                <a:gd name="connsiteX0" fmla="*/ 0 w 5959475"/>
                <a:gd name="connsiteY0" fmla="*/ 336550 h 336550"/>
                <a:gd name="connsiteX1" fmla="*/ 685800 w 5959475"/>
                <a:gd name="connsiteY1" fmla="*/ 336550 h 336550"/>
                <a:gd name="connsiteX2" fmla="*/ 879475 w 5959475"/>
                <a:gd name="connsiteY2" fmla="*/ 0 h 336550"/>
                <a:gd name="connsiteX3" fmla="*/ 1811939 w 5959475"/>
                <a:gd name="connsiteY3" fmla="*/ 326341 h 336550"/>
                <a:gd name="connsiteX4" fmla="*/ 5959475 w 5959475"/>
                <a:gd name="connsiteY4" fmla="*/ 336550 h 336550"/>
                <a:gd name="connsiteX0" fmla="*/ 0 w 5959475"/>
                <a:gd name="connsiteY0" fmla="*/ 540726 h 540726"/>
                <a:gd name="connsiteX1" fmla="*/ 685800 w 5959475"/>
                <a:gd name="connsiteY1" fmla="*/ 540726 h 540726"/>
                <a:gd name="connsiteX2" fmla="*/ 1632260 w 5959475"/>
                <a:gd name="connsiteY2" fmla="*/ 0 h 540726"/>
                <a:gd name="connsiteX3" fmla="*/ 1811939 w 5959475"/>
                <a:gd name="connsiteY3" fmla="*/ 530517 h 540726"/>
                <a:gd name="connsiteX4" fmla="*/ 5959475 w 5959475"/>
                <a:gd name="connsiteY4" fmla="*/ 540726 h 540726"/>
                <a:gd name="connsiteX0" fmla="*/ 0 w 5959475"/>
                <a:gd name="connsiteY0" fmla="*/ 540726 h 540726"/>
                <a:gd name="connsiteX1" fmla="*/ 1428411 w 5959475"/>
                <a:gd name="connsiteY1" fmla="*/ 530517 h 540726"/>
                <a:gd name="connsiteX2" fmla="*/ 1632260 w 5959475"/>
                <a:gd name="connsiteY2" fmla="*/ 0 h 540726"/>
                <a:gd name="connsiteX3" fmla="*/ 1811939 w 5959475"/>
                <a:gd name="connsiteY3" fmla="*/ 530517 h 540726"/>
                <a:gd name="connsiteX4" fmla="*/ 5959475 w 5959475"/>
                <a:gd name="connsiteY4" fmla="*/ 540726 h 54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59475" h="540726">
                  <a:moveTo>
                    <a:pt x="0" y="540726"/>
                  </a:moveTo>
                  <a:lnTo>
                    <a:pt x="1428411" y="530517"/>
                  </a:lnTo>
                  <a:lnTo>
                    <a:pt x="1632260" y="0"/>
                  </a:lnTo>
                  <a:lnTo>
                    <a:pt x="1811939" y="530517"/>
                  </a:lnTo>
                  <a:lnTo>
                    <a:pt x="5959475" y="540726"/>
                  </a:ln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/>
            <p:cNvSpPr/>
            <p:nvPr/>
          </p:nvSpPr>
          <p:spPr>
            <a:xfrm>
              <a:off x="3178857" y="4824001"/>
              <a:ext cx="720000" cy="2265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2" name="Group 121"/>
            <p:cNvGrpSpPr/>
            <p:nvPr/>
          </p:nvGrpSpPr>
          <p:grpSpPr>
            <a:xfrm>
              <a:off x="3970857" y="4648407"/>
              <a:ext cx="432000" cy="235121"/>
              <a:chOff x="5697080" y="2288346"/>
              <a:chExt cx="418069" cy="235121"/>
            </a:xfrm>
          </p:grpSpPr>
          <p:sp>
            <p:nvSpPr>
              <p:cNvPr id="123" name="Rectangle 122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3970857" y="5026407"/>
              <a:ext cx="432000" cy="235121"/>
              <a:chOff x="5697080" y="2288346"/>
              <a:chExt cx="418069" cy="235121"/>
            </a:xfrm>
          </p:grpSpPr>
          <p:sp>
            <p:nvSpPr>
              <p:cNvPr id="130" name="Rectangle 129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4474857" y="4648407"/>
              <a:ext cx="432000" cy="235121"/>
              <a:chOff x="5697080" y="2288346"/>
              <a:chExt cx="418069" cy="235121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3" name="Group 142"/>
            <p:cNvGrpSpPr/>
            <p:nvPr/>
          </p:nvGrpSpPr>
          <p:grpSpPr>
            <a:xfrm>
              <a:off x="4474857" y="5026407"/>
              <a:ext cx="432000" cy="235121"/>
              <a:chOff x="5697080" y="2288346"/>
              <a:chExt cx="418069" cy="235121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482857" y="4648407"/>
              <a:ext cx="432000" cy="235121"/>
              <a:chOff x="5697080" y="2288346"/>
              <a:chExt cx="418069" cy="235121"/>
            </a:xfrm>
          </p:grpSpPr>
          <p:sp>
            <p:nvSpPr>
              <p:cNvPr id="151" name="Rectangle 150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5482857" y="5026407"/>
              <a:ext cx="432000" cy="235121"/>
              <a:chOff x="5697080" y="2288346"/>
              <a:chExt cx="418069" cy="235121"/>
            </a:xfrm>
          </p:grpSpPr>
          <p:sp>
            <p:nvSpPr>
              <p:cNvPr id="158" name="Rectangle 157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Oval 163"/>
            <p:cNvSpPr/>
            <p:nvPr/>
          </p:nvSpPr>
          <p:spPr>
            <a:xfrm>
              <a:off x="1486857" y="4834414"/>
              <a:ext cx="720000" cy="226511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5986857" y="4648407"/>
              <a:ext cx="432000" cy="235121"/>
              <a:chOff x="5697080" y="2288346"/>
              <a:chExt cx="418069" cy="235121"/>
            </a:xfrm>
          </p:grpSpPr>
          <p:sp>
            <p:nvSpPr>
              <p:cNvPr id="166" name="Rectangle 165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2" name="Group 171"/>
            <p:cNvGrpSpPr/>
            <p:nvPr/>
          </p:nvGrpSpPr>
          <p:grpSpPr>
            <a:xfrm>
              <a:off x="5986857" y="5026407"/>
              <a:ext cx="432000" cy="235121"/>
              <a:chOff x="5697080" y="2288346"/>
              <a:chExt cx="418069" cy="235121"/>
            </a:xfrm>
          </p:grpSpPr>
          <p:sp>
            <p:nvSpPr>
              <p:cNvPr id="173" name="Rectangle 172"/>
              <p:cNvSpPr/>
              <p:nvPr/>
            </p:nvSpPr>
            <p:spPr>
              <a:xfrm>
                <a:off x="5697080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5767694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5839567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/>
              <p:cNvSpPr/>
              <p:nvPr/>
            </p:nvSpPr>
            <p:spPr>
              <a:xfrm>
                <a:off x="5910181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5977358" y="2288346"/>
                <a:ext cx="67177" cy="235121"/>
              </a:xfrm>
              <a:prstGeom prst="rect">
                <a:avLst/>
              </a:prstGeom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6047972" y="2288346"/>
                <a:ext cx="67177" cy="235121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5400" h="254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9" name="TextBox 178"/>
            <p:cNvSpPr txBox="1"/>
            <p:nvPr/>
          </p:nvSpPr>
          <p:spPr>
            <a:xfrm>
              <a:off x="5008723" y="4626908"/>
              <a:ext cx="360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•••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5008723" y="5006029"/>
              <a:ext cx="360000" cy="276999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•••</a:t>
              </a:r>
            </a:p>
          </p:txBody>
        </p:sp>
        <p:sp>
          <p:nvSpPr>
            <p:cNvPr id="181" name="TextBox 8"/>
            <p:cNvSpPr txBox="1">
              <a:spLocks noChangeArrowheads="1"/>
            </p:cNvSpPr>
            <p:nvPr/>
          </p:nvSpPr>
          <p:spPr bwMode="auto">
            <a:xfrm>
              <a:off x="1497125" y="5013177"/>
              <a:ext cx="881063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GB" altLang="en-US" sz="1600" dirty="0">
                  <a:solidFill>
                    <a:schemeClr val="accent4"/>
                  </a:solidFill>
                </a:rPr>
                <a:t>e</a:t>
              </a:r>
              <a:r>
                <a:rPr lang="en-GB" altLang="en-US" sz="1600" baseline="30000" dirty="0">
                  <a:solidFill>
                    <a:schemeClr val="accent4"/>
                  </a:solidFill>
                </a:rPr>
                <a:t>-</a:t>
              </a:r>
              <a:r>
                <a:rPr lang="en-GB" altLang="en-US" sz="1600" dirty="0">
                  <a:solidFill>
                    <a:schemeClr val="accent4"/>
                  </a:solidFill>
                </a:rPr>
                <a:t> bunch</a:t>
              </a:r>
            </a:p>
          </p:txBody>
        </p:sp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-2700000">
              <a:off x="616019" y="5311819"/>
              <a:ext cx="250259" cy="432265"/>
            </a:xfrm>
            <a:prstGeom prst="rect">
              <a:avLst/>
            </a:prstGeom>
          </p:spPr>
        </p:pic>
        <p:cxnSp>
          <p:nvCxnSpPr>
            <p:cNvPr id="183" name="Straight Arrow Connector 182"/>
            <p:cNvCxnSpPr/>
            <p:nvPr/>
          </p:nvCxnSpPr>
          <p:spPr>
            <a:xfrm flipV="1">
              <a:off x="995807" y="4931521"/>
              <a:ext cx="720000" cy="720000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Rectangle 183"/>
            <p:cNvSpPr/>
            <p:nvPr/>
          </p:nvSpPr>
          <p:spPr>
            <a:xfrm>
              <a:off x="3403349" y="4824000"/>
              <a:ext cx="262725" cy="226800"/>
            </a:xfrm>
            <a:prstGeom prst="rect">
              <a:avLst/>
            </a:prstGeom>
            <a:pattFill prst="dkVert">
              <a:fgClr>
                <a:srgbClr val="FCBE00"/>
              </a:fgClr>
              <a:bgClr>
                <a:schemeClr val="bg1"/>
              </a:bgClr>
            </a:patt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7" name="Picture 93" descr="https://mail.elettra.trieste.it/Session/24686-DOOV6av0hjjvPgzfLE7h/MIME/INBOX/58031-02-B/Fig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00" t="45591" r="2310" b="10906"/>
            <a:stretch/>
          </p:blipFill>
          <p:spPr bwMode="auto">
            <a:xfrm>
              <a:off x="7152361" y="3907790"/>
              <a:ext cx="1776833" cy="175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8" name="Right Arrow 187"/>
            <p:cNvSpPr/>
            <p:nvPr/>
          </p:nvSpPr>
          <p:spPr>
            <a:xfrm>
              <a:off x="6959122" y="4373711"/>
              <a:ext cx="545561" cy="495449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36000" tIns="0" rIns="36000" bIns="72000" rtlCol="0" anchor="ctr" anchorCtr="1"/>
            <a:lstStyle/>
            <a:p>
              <a:pPr algn="ctr">
                <a:lnSpc>
                  <a:spcPct val="150000"/>
                </a:lnSpc>
              </a:pPr>
              <a:endParaRPr lang="en-US" sz="12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C593B879-FACF-4861-9F70-5BEF2A24EAFB}"/>
              </a:ext>
            </a:extLst>
          </p:cNvPr>
          <p:cNvGrpSpPr/>
          <p:nvPr/>
        </p:nvGrpSpPr>
        <p:grpSpPr>
          <a:xfrm>
            <a:off x="9050400" y="1268760"/>
            <a:ext cx="2953489" cy="5040560"/>
            <a:chOff x="9050400" y="2013923"/>
            <a:chExt cx="2953489" cy="5040560"/>
          </a:xfrm>
        </p:grpSpPr>
        <p:sp>
          <p:nvSpPr>
            <p:cNvPr id="190" name="Rettangolo 12">
              <a:extLst>
                <a:ext uri="{FF2B5EF4-FFF2-40B4-BE49-F238E27FC236}">
                  <a16:creationId xmlns:a16="http://schemas.microsoft.com/office/drawing/2014/main" id="{C563AEEE-DE0F-49E7-B0F6-BB7EFBF0F4A6}"/>
                </a:ext>
              </a:extLst>
            </p:cNvPr>
            <p:cNvSpPr/>
            <p:nvPr/>
          </p:nvSpPr>
          <p:spPr>
            <a:xfrm>
              <a:off x="9123405" y="3668941"/>
              <a:ext cx="2880000" cy="3385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72000" bIns="0">
              <a:spAutoFit/>
            </a:bodyPr>
            <a:lstStyle/>
            <a:p>
              <a:pPr marL="180000" indent="-180000">
                <a:spcAft>
                  <a:spcPts val="12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Polarization: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Variable linear and circular</a:t>
              </a:r>
            </a:p>
            <a:p>
              <a:pPr marL="180000" indent="-180000">
                <a:spcAft>
                  <a:spcPts val="12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Spectral purity: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close to transform-limited</a:t>
              </a:r>
            </a:p>
            <a:p>
              <a:pPr marL="180000" indent="-180000">
                <a:spcAft>
                  <a:spcPts val="12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Tunable wavelength: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100 - 4 nm, 12 - 310 eV</a:t>
              </a:r>
            </a:p>
            <a:p>
              <a:pPr marL="180000" indent="-180000">
                <a:spcAft>
                  <a:spcPts val="12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</a:rPr>
                <a:t>High peak flux pulses: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50 - 100 fs, 10</a:t>
              </a:r>
              <a:r>
                <a:rPr lang="en-US" baseline="30000" dirty="0">
                  <a:solidFill>
                    <a:schemeClr val="bg1"/>
                  </a:solidFill>
                </a:rPr>
                <a:t>13</a:t>
              </a:r>
              <a:r>
                <a:rPr lang="en-US" dirty="0">
                  <a:solidFill>
                    <a:schemeClr val="bg1"/>
                  </a:solidFill>
                </a:rPr>
                <a:t> photons</a:t>
              </a:r>
            </a:p>
            <a:p>
              <a:pPr marL="180000" indent="-180000">
                <a:spcAft>
                  <a:spcPts val="1200"/>
                </a:spcAft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FEL-optical jitter: </a:t>
              </a:r>
              <a:br>
                <a:rPr lang="en-US" dirty="0">
                  <a:solidFill>
                    <a:schemeClr val="bg1"/>
                  </a:solidFill>
                  <a:cs typeface="Times New Roman" panose="02020603050405020304" pitchFamily="18" charset="0"/>
                </a:rPr>
              </a:br>
              <a:r>
                <a:rPr lang="en-US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&lt; 10 fs (</a:t>
              </a:r>
              <a:r>
                <a:rPr lang="en-US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r.m.s.</a:t>
              </a:r>
              <a:r>
                <a:rPr lang="en-US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)</a:t>
              </a:r>
            </a:p>
          </p:txBody>
        </p:sp>
        <p:pic>
          <p:nvPicPr>
            <p:cNvPr id="192" name="Immagine 5" descr="PPT_Videata finale+www.jpg">
              <a:extLst>
                <a:ext uri="{FF2B5EF4-FFF2-40B4-BE49-F238E27FC236}">
                  <a16:creationId xmlns:a16="http://schemas.microsoft.com/office/drawing/2014/main" id="{568DD419-CF07-4521-AB23-4E06A7B7B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84" t="45711" r="4518" b="12674"/>
            <a:stretch/>
          </p:blipFill>
          <p:spPr bwMode="auto">
            <a:xfrm>
              <a:off x="9123405" y="2084124"/>
              <a:ext cx="2880000" cy="134468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3BC3D9-3302-4797-BECC-424E86DF7708}"/>
                </a:ext>
              </a:extLst>
            </p:cNvPr>
            <p:cNvSpPr/>
            <p:nvPr/>
          </p:nvSpPr>
          <p:spPr>
            <a:xfrm>
              <a:off x="9122921" y="2084122"/>
              <a:ext cx="2880968" cy="4970041"/>
            </a:xfrm>
            <a:prstGeom prst="rect">
              <a:avLst/>
            </a:prstGeom>
            <a:ln w="19050">
              <a:solidFill>
                <a:schemeClr val="accent3"/>
              </a:solidFill>
              <a:prstDash val="dash"/>
            </a:ln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endParaRPr lang="en-US" dirty="0" err="1"/>
            </a:p>
          </p:txBody>
        </p:sp>
        <p:sp>
          <p:nvSpPr>
            <p:cNvPr id="193" name="Text Box 26">
              <a:extLst>
                <a:ext uri="{FF2B5EF4-FFF2-40B4-BE49-F238E27FC236}">
                  <a16:creationId xmlns:a16="http://schemas.microsoft.com/office/drawing/2014/main" id="{C4F1CB76-C6F7-43A1-99A8-9A340C707E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50400" y="2013923"/>
              <a:ext cx="1764000" cy="387198"/>
            </a:xfrm>
            <a:prstGeom prst="roundRect">
              <a:avLst/>
            </a:prstGeom>
            <a:ln>
              <a:noFill/>
              <a:headEnd/>
              <a:tailEnd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>
              <a:lvl1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defTabSz="449263"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30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02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74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4613" indent="-227013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lnSpc>
                  <a:spcPct val="93000"/>
                </a:lnSpc>
                <a:spcBef>
                  <a:spcPts val="1125"/>
                </a:spcBef>
                <a:buClr>
                  <a:srgbClr val="000000"/>
                </a:buClr>
                <a:buSzPct val="100000"/>
              </a:pPr>
              <a:r>
                <a:rPr lang="en-US" altLang="de-DE" sz="1800" b="1" dirty="0">
                  <a:solidFill>
                    <a:sysClr val="windowText" lastClr="000000"/>
                  </a:solidFill>
                  <a:latin typeface="+mn-lt"/>
                </a:rPr>
                <a:t>FERMI @ </a:t>
              </a:r>
              <a:r>
                <a:rPr lang="en-US" altLang="de-DE" sz="1800" b="1" dirty="0" err="1">
                  <a:solidFill>
                    <a:sysClr val="windowText" lastClr="000000"/>
                  </a:solidFill>
                  <a:latin typeface="+mn-lt"/>
                </a:rPr>
                <a:t>Elettra</a:t>
              </a:r>
              <a:endParaRPr lang="it-IT" altLang="it-IT" sz="1800" b="1" dirty="0">
                <a:solidFill>
                  <a:sysClr val="windowText" lastClr="000000"/>
                </a:solidFill>
                <a:latin typeface="+mn-lt"/>
              </a:endParaRPr>
            </a:p>
          </p:txBody>
        </p:sp>
      </p:grpSp>
      <p:sp>
        <p:nvSpPr>
          <p:cNvPr id="191" name="Text Placeholder 24">
            <a:extLst>
              <a:ext uri="{FF2B5EF4-FFF2-40B4-BE49-F238E27FC236}">
                <a16:creationId xmlns:a16="http://schemas.microsoft.com/office/drawing/2014/main" id="{2F4E3C62-E3DD-FA74-BADA-67A66DFAF2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Introduction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 Transient Grating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437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A06AEF-712D-4433-BA4C-9D14BFD95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3ACA9B-85F4-4DFD-8E19-19DA9A8FCD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6D3DA4D-E299-4C44-97E8-B191EB427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XUV-TG excitation mechanism</a:t>
            </a:r>
            <a:endParaRPr lang="en-US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87F3F491-A42A-4008-BEC4-2645BBC42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5" y="1268760"/>
            <a:ext cx="1082042" cy="324307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F34DB7BA-C0C4-4C36-B844-89DD76D7F6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28" y="1268760"/>
            <a:ext cx="1082042" cy="3243079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BDA08A7E-6891-499B-8333-C8091E6431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551" y="1268760"/>
            <a:ext cx="1085090" cy="324307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6C1FA6A-2319-47DA-843E-7889E09CBE3D}"/>
              </a:ext>
            </a:extLst>
          </p:cNvPr>
          <p:cNvGrpSpPr/>
          <p:nvPr/>
        </p:nvGrpSpPr>
        <p:grpSpPr>
          <a:xfrm>
            <a:off x="4022726" y="1268760"/>
            <a:ext cx="3744000" cy="3229846"/>
            <a:chOff x="3791744" y="3079298"/>
            <a:chExt cx="3744000" cy="3229846"/>
          </a:xfrm>
        </p:grpSpPr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FBC7BE76-A71E-4B2E-B06E-CAD375B52522}"/>
                </a:ext>
              </a:extLst>
            </p:cNvPr>
            <p:cNvSpPr/>
            <p:nvPr/>
          </p:nvSpPr>
          <p:spPr>
            <a:xfrm>
              <a:off x="3791744" y="4725144"/>
              <a:ext cx="3744000" cy="15840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F8825B52-D82B-4C86-8C8B-AEBC4D1A7508}"/>
                </a:ext>
              </a:extLst>
            </p:cNvPr>
            <p:cNvSpPr/>
            <p:nvPr/>
          </p:nvSpPr>
          <p:spPr>
            <a:xfrm>
              <a:off x="3791744" y="3079298"/>
              <a:ext cx="3744000" cy="15840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9CFD7178-B64F-4AD7-B97E-86FB80BB9D6D}"/>
                </a:ext>
              </a:extLst>
            </p:cNvPr>
            <p:cNvGrpSpPr/>
            <p:nvPr/>
          </p:nvGrpSpPr>
          <p:grpSpPr>
            <a:xfrm>
              <a:off x="3857424" y="3118099"/>
              <a:ext cx="3612641" cy="1506399"/>
              <a:chOff x="3863744" y="3146737"/>
              <a:chExt cx="3612641" cy="1506399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1C36B34A-A0D4-4613-9DAD-AFDB76302981}"/>
                  </a:ext>
                </a:extLst>
              </p:cNvPr>
              <p:cNvSpPr txBox="1"/>
              <p:nvPr/>
            </p:nvSpPr>
            <p:spPr>
              <a:xfrm>
                <a:off x="6512558" y="4311882"/>
                <a:ext cx="951186" cy="34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Space (x)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D2D441C6-6CC5-45C4-9F1D-C06DEA4A08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3744" y="4263365"/>
                <a:ext cx="3600000" cy="154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3B1A3113-39B2-46EB-A60E-B7126EF84593}"/>
                  </a:ext>
                </a:extLst>
              </p:cNvPr>
              <p:cNvGrpSpPr/>
              <p:nvPr/>
            </p:nvGrpSpPr>
            <p:grpSpPr>
              <a:xfrm>
                <a:off x="4184193" y="3146737"/>
                <a:ext cx="1440000" cy="349702"/>
                <a:chOff x="4244621" y="3067649"/>
                <a:chExt cx="1440000" cy="349702"/>
              </a:xfrm>
            </p:grpSpPr>
            <p:cxnSp>
              <p:nvCxnSpPr>
                <p:cNvPr id="134" name="Straight Arrow Connector 133">
                  <a:extLst>
                    <a:ext uri="{FF2B5EF4-FFF2-40B4-BE49-F238E27FC236}">
                      <a16:creationId xmlns:a16="http://schemas.microsoft.com/office/drawing/2014/main" id="{F0616E1D-BED5-4269-ABB2-28E39227BE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4621" y="3242500"/>
                  <a:ext cx="1440000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54FB8145-FBAB-464D-8616-8B1FA5E2D0B3}"/>
                    </a:ext>
                  </a:extLst>
                </p:cNvPr>
                <p:cNvSpPr txBox="1"/>
                <p:nvPr/>
              </p:nvSpPr>
              <p:spPr>
                <a:xfrm>
                  <a:off x="4774807" y="3067649"/>
                  <a:ext cx="394962" cy="34970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72000" tIns="36000" rIns="72000" bIns="36000" rtlCol="0">
                  <a:spAutoFit/>
                </a:bodyPr>
                <a:lstStyle/>
                <a:p>
                  <a:r>
                    <a:rPr lang="it-IT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</a:t>
                  </a:r>
                  <a:r>
                    <a:rPr lang="it-IT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TG</a:t>
                  </a:r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36" name="Group 235">
                <a:extLst>
                  <a:ext uri="{FF2B5EF4-FFF2-40B4-BE49-F238E27FC236}">
                    <a16:creationId xmlns:a16="http://schemas.microsoft.com/office/drawing/2014/main" id="{FC6CF769-240B-4FF8-8996-AE6EF1A09126}"/>
                  </a:ext>
                </a:extLst>
              </p:cNvPr>
              <p:cNvGrpSpPr/>
              <p:nvPr/>
            </p:nvGrpSpPr>
            <p:grpSpPr>
              <a:xfrm>
                <a:off x="3863744" y="3543415"/>
                <a:ext cx="3612641" cy="672974"/>
                <a:chOff x="3903343" y="3587823"/>
                <a:chExt cx="3612641" cy="672974"/>
              </a:xfrm>
            </p:grpSpPr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FE6546DF-C429-4579-A19C-A02D5878D39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903343" y="3587823"/>
                  <a:ext cx="720000" cy="672974"/>
                  <a:chOff x="5123583" y="5393646"/>
                  <a:chExt cx="1252070" cy="1170293"/>
                </a:xfrm>
              </p:grpSpPr>
              <p:sp>
                <p:nvSpPr>
                  <p:cNvPr id="126" name="Cube 125">
                    <a:extLst>
                      <a:ext uri="{FF2B5EF4-FFF2-40B4-BE49-F238E27FC236}">
                        <a16:creationId xmlns:a16="http://schemas.microsoft.com/office/drawing/2014/main" id="{0DAD7EC9-F9D2-480C-AB89-5E6AFB1D38BA}"/>
                      </a:ext>
                    </a:extLst>
                  </p:cNvPr>
                  <p:cNvSpPr/>
                  <p:nvPr/>
                </p:nvSpPr>
                <p:spPr>
                  <a:xfrm>
                    <a:off x="5215993" y="5528395"/>
                    <a:ext cx="1021293" cy="952494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7" name="Cube 126">
                    <a:extLst>
                      <a:ext uri="{FF2B5EF4-FFF2-40B4-BE49-F238E27FC236}">
                        <a16:creationId xmlns:a16="http://schemas.microsoft.com/office/drawing/2014/main" id="{5571297A-F86C-402D-AE80-2C36EF7116DC}"/>
                      </a:ext>
                    </a:extLst>
                  </p:cNvPr>
                  <p:cNvSpPr/>
                  <p:nvPr/>
                </p:nvSpPr>
                <p:spPr>
                  <a:xfrm>
                    <a:off x="5123583" y="5393646"/>
                    <a:ext cx="1252070" cy="1170293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20" name="Cube 219">
                  <a:extLst>
                    <a:ext uri="{FF2B5EF4-FFF2-40B4-BE49-F238E27FC236}">
                      <a16:creationId xmlns:a16="http://schemas.microsoft.com/office/drawing/2014/main" id="{1EEA7B01-5483-4BBF-96ED-85738288CC66}"/>
                    </a:ext>
                  </a:extLst>
                </p:cNvPr>
                <p:cNvSpPr/>
                <p:nvPr/>
              </p:nvSpPr>
              <p:spPr>
                <a:xfrm>
                  <a:off x="4681981" y="3650446"/>
                  <a:ext cx="587292" cy="547729"/>
                </a:xfrm>
                <a:prstGeom prst="cub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3CFD7355-1689-4446-AC6B-339A26911F3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349974" y="3587823"/>
                  <a:ext cx="720000" cy="672974"/>
                  <a:chOff x="5123583" y="5393646"/>
                  <a:chExt cx="1252070" cy="1170293"/>
                </a:xfrm>
              </p:grpSpPr>
              <p:sp>
                <p:nvSpPr>
                  <p:cNvPr id="225" name="Cube 224">
                    <a:extLst>
                      <a:ext uri="{FF2B5EF4-FFF2-40B4-BE49-F238E27FC236}">
                        <a16:creationId xmlns:a16="http://schemas.microsoft.com/office/drawing/2014/main" id="{1E6918BB-7307-4BA9-9B8B-2A974F0E4D44}"/>
                      </a:ext>
                    </a:extLst>
                  </p:cNvPr>
                  <p:cNvSpPr/>
                  <p:nvPr/>
                </p:nvSpPr>
                <p:spPr>
                  <a:xfrm>
                    <a:off x="5215993" y="5528395"/>
                    <a:ext cx="1021293" cy="952494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6" name="Cube 225">
                    <a:extLst>
                      <a:ext uri="{FF2B5EF4-FFF2-40B4-BE49-F238E27FC236}">
                        <a16:creationId xmlns:a16="http://schemas.microsoft.com/office/drawing/2014/main" id="{A79361AE-560C-4DAE-ABA0-54E6902DD905}"/>
                      </a:ext>
                    </a:extLst>
                  </p:cNvPr>
                  <p:cNvSpPr/>
                  <p:nvPr/>
                </p:nvSpPr>
                <p:spPr>
                  <a:xfrm>
                    <a:off x="5123583" y="5393646"/>
                    <a:ext cx="1252070" cy="1170293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29" name="Cube 228">
                  <a:extLst>
                    <a:ext uri="{FF2B5EF4-FFF2-40B4-BE49-F238E27FC236}">
                      <a16:creationId xmlns:a16="http://schemas.microsoft.com/office/drawing/2014/main" id="{21EF6C57-B576-4C47-AF60-2840411171A3}"/>
                    </a:ext>
                  </a:extLst>
                </p:cNvPr>
                <p:cNvSpPr/>
                <p:nvPr/>
              </p:nvSpPr>
              <p:spPr>
                <a:xfrm>
                  <a:off x="6072823" y="3650446"/>
                  <a:ext cx="587292" cy="547729"/>
                </a:xfrm>
                <a:prstGeom prst="cube">
                  <a:avLst/>
                </a:prstGeom>
                <a:noFill/>
                <a:ln>
                  <a:solidFill>
                    <a:schemeClr val="bg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D912A772-DF31-4161-83E0-1CDBBBD359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795984" y="3587823"/>
                  <a:ext cx="720000" cy="672974"/>
                  <a:chOff x="5123583" y="5393646"/>
                  <a:chExt cx="1252070" cy="1170293"/>
                </a:xfrm>
              </p:grpSpPr>
              <p:sp>
                <p:nvSpPr>
                  <p:cNvPr id="231" name="Cube 230">
                    <a:extLst>
                      <a:ext uri="{FF2B5EF4-FFF2-40B4-BE49-F238E27FC236}">
                        <a16:creationId xmlns:a16="http://schemas.microsoft.com/office/drawing/2014/main" id="{52DE359F-29E9-450C-9507-FE7C500C99FB}"/>
                      </a:ext>
                    </a:extLst>
                  </p:cNvPr>
                  <p:cNvSpPr/>
                  <p:nvPr/>
                </p:nvSpPr>
                <p:spPr>
                  <a:xfrm>
                    <a:off x="5215993" y="5528395"/>
                    <a:ext cx="1021293" cy="952494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  <a:prstDash val="dash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32" name="Cube 231">
                    <a:extLst>
                      <a:ext uri="{FF2B5EF4-FFF2-40B4-BE49-F238E27FC236}">
                        <a16:creationId xmlns:a16="http://schemas.microsoft.com/office/drawing/2014/main" id="{A31736C9-14F0-4052-93E0-3250D759F873}"/>
                      </a:ext>
                    </a:extLst>
                  </p:cNvPr>
                  <p:cNvSpPr/>
                  <p:nvPr/>
                </p:nvSpPr>
                <p:spPr>
                  <a:xfrm>
                    <a:off x="5123583" y="5393646"/>
                    <a:ext cx="1252070" cy="1170293"/>
                  </a:xfrm>
                  <a:prstGeom prst="cube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25BC651D-E3D5-4152-A29F-17B70904FFAE}"/>
                </a:ext>
              </a:extLst>
            </p:cNvPr>
            <p:cNvGrpSpPr/>
            <p:nvPr/>
          </p:nvGrpSpPr>
          <p:grpSpPr>
            <a:xfrm>
              <a:off x="3863744" y="4757620"/>
              <a:ext cx="3600000" cy="1519048"/>
              <a:chOff x="3863744" y="4771486"/>
              <a:chExt cx="3600000" cy="1519048"/>
            </a:xfrm>
          </p:grpSpPr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6420CB00-0F14-49B8-9101-CEE2886182D0}"/>
                  </a:ext>
                </a:extLst>
              </p:cNvPr>
              <p:cNvSpPr txBox="1"/>
              <p:nvPr/>
            </p:nvSpPr>
            <p:spPr>
              <a:xfrm>
                <a:off x="6512558" y="5949280"/>
                <a:ext cx="951186" cy="3412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</a:rPr>
                  <a:t>Space (x)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1" name="Straight Arrow Connector 140">
                <a:extLst>
                  <a:ext uri="{FF2B5EF4-FFF2-40B4-BE49-F238E27FC236}">
                    <a16:creationId xmlns:a16="http://schemas.microsoft.com/office/drawing/2014/main" id="{13B98596-1092-4635-96EE-3D33A1BF3FA9}"/>
                  </a:ext>
                </a:extLst>
              </p:cNvPr>
              <p:cNvCxnSpPr/>
              <p:nvPr/>
            </p:nvCxnSpPr>
            <p:spPr>
              <a:xfrm>
                <a:off x="3863744" y="5855315"/>
                <a:ext cx="3600000" cy="0"/>
              </a:xfrm>
              <a:prstGeom prst="straightConnector1">
                <a:avLst/>
              </a:prstGeom>
              <a:ln w="127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370594B2-CAB8-4C4D-BA03-A7578E3C74ED}"/>
                  </a:ext>
                </a:extLst>
              </p:cNvPr>
              <p:cNvGrpSpPr/>
              <p:nvPr/>
            </p:nvGrpSpPr>
            <p:grpSpPr>
              <a:xfrm>
                <a:off x="3863744" y="5215153"/>
                <a:ext cx="3432642" cy="546197"/>
                <a:chOff x="3930341" y="5298891"/>
                <a:chExt cx="3432642" cy="546197"/>
              </a:xfrm>
            </p:grpSpPr>
            <p:grpSp>
              <p:nvGrpSpPr>
                <p:cNvPr id="222" name="Group 221">
                  <a:extLst>
                    <a:ext uri="{FF2B5EF4-FFF2-40B4-BE49-F238E27FC236}">
                      <a16:creationId xmlns:a16="http://schemas.microsoft.com/office/drawing/2014/main" id="{E8E1C1DB-01FC-45F3-8B61-0D82BD3D34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653502" y="5298891"/>
                  <a:ext cx="540000" cy="540000"/>
                  <a:chOff x="4940450" y="5244934"/>
                  <a:chExt cx="595606" cy="595606"/>
                </a:xfrm>
              </p:grpSpPr>
              <p:cxnSp>
                <p:nvCxnSpPr>
                  <p:cNvPr id="145" name="Straight Arrow Connector 144">
                    <a:extLst>
                      <a:ext uri="{FF2B5EF4-FFF2-40B4-BE49-F238E27FC236}">
                        <a16:creationId xmlns:a16="http://schemas.microsoft.com/office/drawing/2014/main" id="{0BC870B1-7075-45C1-A21A-8F8D2DF1321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046012" y="5392003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Straight Arrow Connector 145">
                    <a:extLst>
                      <a:ext uri="{FF2B5EF4-FFF2-40B4-BE49-F238E27FC236}">
                        <a16:creationId xmlns:a16="http://schemas.microsoft.com/office/drawing/2014/main" id="{ABECD4C0-3B4E-4C69-B228-E0E7DE68E07B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172660" y="5392004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Straight Arrow Connector 146">
                    <a:extLst>
                      <a:ext uri="{FF2B5EF4-FFF2-40B4-BE49-F238E27FC236}">
                        <a16:creationId xmlns:a16="http://schemas.microsoft.com/office/drawing/2014/main" id="{60427308-75CD-45CB-B5E1-A89235CF421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293442" y="5392003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Rectangle 147">
                    <a:extLst>
                      <a:ext uri="{FF2B5EF4-FFF2-40B4-BE49-F238E27FC236}">
                        <a16:creationId xmlns:a16="http://schemas.microsoft.com/office/drawing/2014/main" id="{92139872-4368-4D26-933D-62056461A656}"/>
                      </a:ext>
                    </a:extLst>
                  </p:cNvPr>
                  <p:cNvSpPr/>
                  <p:nvPr/>
                </p:nvSpPr>
                <p:spPr>
                  <a:xfrm>
                    <a:off x="4940450" y="5244934"/>
                    <a:ext cx="595606" cy="595606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49" name="Straight Arrow Connector 148">
                    <a:extLst>
                      <a:ext uri="{FF2B5EF4-FFF2-40B4-BE49-F238E27FC236}">
                        <a16:creationId xmlns:a16="http://schemas.microsoft.com/office/drawing/2014/main" id="{BCD64E55-1117-4775-AB0B-FE225EEB7A69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5423302" y="5392002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87CA658B-DABC-475A-BAAB-18A6137E2C3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6099822" y="5305088"/>
                  <a:ext cx="540000" cy="540000"/>
                  <a:chOff x="6319942" y="5240449"/>
                  <a:chExt cx="595606" cy="595606"/>
                </a:xfrm>
              </p:grpSpPr>
              <p:cxnSp>
                <p:nvCxnSpPr>
                  <p:cNvPr id="150" name="Straight Arrow Connector 149">
                    <a:extLst>
                      <a:ext uri="{FF2B5EF4-FFF2-40B4-BE49-F238E27FC236}">
                        <a16:creationId xmlns:a16="http://schemas.microsoft.com/office/drawing/2014/main" id="{17F25513-3B9A-4CC4-A763-F756DE91F6CA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425504" y="5387518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Straight Arrow Connector 150">
                    <a:extLst>
                      <a:ext uri="{FF2B5EF4-FFF2-40B4-BE49-F238E27FC236}">
                        <a16:creationId xmlns:a16="http://schemas.microsoft.com/office/drawing/2014/main" id="{C7AA91D8-3142-4A5E-A073-786E6893B091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552152" y="5387519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Straight Arrow Connector 151">
                    <a:extLst>
                      <a:ext uri="{FF2B5EF4-FFF2-40B4-BE49-F238E27FC236}">
                        <a16:creationId xmlns:a16="http://schemas.microsoft.com/office/drawing/2014/main" id="{5128223F-245F-478E-90CC-E2D10B8237F6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672934" y="5387518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3" name="Rectangle 152">
                    <a:extLst>
                      <a:ext uri="{FF2B5EF4-FFF2-40B4-BE49-F238E27FC236}">
                        <a16:creationId xmlns:a16="http://schemas.microsoft.com/office/drawing/2014/main" id="{96A61D32-829B-413D-B773-4D0C6A0914B7}"/>
                      </a:ext>
                    </a:extLst>
                  </p:cNvPr>
                  <p:cNvSpPr/>
                  <p:nvPr/>
                </p:nvSpPr>
                <p:spPr>
                  <a:xfrm>
                    <a:off x="6319942" y="5240449"/>
                    <a:ext cx="595606" cy="595606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54" name="Straight Arrow Connector 153">
                    <a:extLst>
                      <a:ext uri="{FF2B5EF4-FFF2-40B4-BE49-F238E27FC236}">
                        <a16:creationId xmlns:a16="http://schemas.microsoft.com/office/drawing/2014/main" id="{3D1157BC-2A76-4BE1-A97C-4065CC784250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802794" y="5387517"/>
                    <a:ext cx="5876" cy="251746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DF1D7D04-D95A-4942-9A68-34E330FA6A33}"/>
                    </a:ext>
                  </a:extLst>
                </p:cNvPr>
                <p:cNvGrpSpPr/>
                <p:nvPr/>
              </p:nvGrpSpPr>
              <p:grpSpPr>
                <a:xfrm>
                  <a:off x="5376662" y="5305088"/>
                  <a:ext cx="540000" cy="540000"/>
                  <a:chOff x="5644190" y="5246567"/>
                  <a:chExt cx="595606" cy="595606"/>
                </a:xfrm>
              </p:grpSpPr>
              <p:cxnSp>
                <p:nvCxnSpPr>
                  <p:cNvPr id="155" name="Straight Arrow Connector 154">
                    <a:extLst>
                      <a:ext uri="{FF2B5EF4-FFF2-40B4-BE49-F238E27FC236}">
                        <a16:creationId xmlns:a16="http://schemas.microsoft.com/office/drawing/2014/main" id="{7A0C3CA4-BB7A-4760-95EC-753B2286F918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5706518" y="5399977"/>
                    <a:ext cx="116234" cy="19212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Straight Arrow Connector 155">
                    <a:extLst>
                      <a:ext uri="{FF2B5EF4-FFF2-40B4-BE49-F238E27FC236}">
                        <a16:creationId xmlns:a16="http://schemas.microsoft.com/office/drawing/2014/main" id="{1F7BBF93-70E9-4A9D-8848-9DA487A13389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5846334" y="5481550"/>
                    <a:ext cx="67742" cy="24254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Straight Arrow Connector 156">
                    <a:extLst>
                      <a:ext uri="{FF2B5EF4-FFF2-40B4-BE49-F238E27FC236}">
                        <a16:creationId xmlns:a16="http://schemas.microsoft.com/office/drawing/2014/main" id="{3EF48F58-3D78-47D4-A179-331B89D79943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6108705" y="5416532"/>
                    <a:ext cx="64383" cy="22625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8" name="Rectangle 157">
                    <a:extLst>
                      <a:ext uri="{FF2B5EF4-FFF2-40B4-BE49-F238E27FC236}">
                        <a16:creationId xmlns:a16="http://schemas.microsoft.com/office/drawing/2014/main" id="{6E7D4193-A596-4743-8B39-F96734C5AE48}"/>
                      </a:ext>
                    </a:extLst>
                  </p:cNvPr>
                  <p:cNvSpPr/>
                  <p:nvPr/>
                </p:nvSpPr>
                <p:spPr>
                  <a:xfrm>
                    <a:off x="5644190" y="5246567"/>
                    <a:ext cx="595606" cy="595606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59" name="Straight Arrow Connector 158">
                    <a:extLst>
                      <a:ext uri="{FF2B5EF4-FFF2-40B4-BE49-F238E27FC236}">
                        <a16:creationId xmlns:a16="http://schemas.microsoft.com/office/drawing/2014/main" id="{966641F3-6CCA-465E-B7AB-81F6D9C131F2}"/>
                      </a:ext>
                    </a:extLst>
                  </p:cNvPr>
                  <p:cNvCxnSpPr/>
                  <p:nvPr/>
                </p:nvCxnSpPr>
                <p:spPr>
                  <a:xfrm>
                    <a:off x="5936255" y="5321083"/>
                    <a:ext cx="146948" cy="19679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8" name="Group 217">
                  <a:extLst>
                    <a:ext uri="{FF2B5EF4-FFF2-40B4-BE49-F238E27FC236}">
                      <a16:creationId xmlns:a16="http://schemas.microsoft.com/office/drawing/2014/main" id="{F52F932F-5EE3-4999-8654-8E1BA2BA150C}"/>
                    </a:ext>
                  </a:extLst>
                </p:cNvPr>
                <p:cNvGrpSpPr/>
                <p:nvPr/>
              </p:nvGrpSpPr>
              <p:grpSpPr>
                <a:xfrm>
                  <a:off x="3930341" y="5298891"/>
                  <a:ext cx="540000" cy="540000"/>
                  <a:chOff x="4264698" y="5241854"/>
                  <a:chExt cx="595606" cy="595606"/>
                </a:xfrm>
              </p:grpSpPr>
              <p:cxnSp>
                <p:nvCxnSpPr>
                  <p:cNvPr id="160" name="Straight Arrow Connector 159">
                    <a:extLst>
                      <a:ext uri="{FF2B5EF4-FFF2-40B4-BE49-F238E27FC236}">
                        <a16:creationId xmlns:a16="http://schemas.microsoft.com/office/drawing/2014/main" id="{2764EB82-C255-48C9-9278-AB65FEE07880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4327026" y="5418733"/>
                    <a:ext cx="116234" cy="19212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Straight Arrow Connector 160">
                    <a:extLst>
                      <a:ext uri="{FF2B5EF4-FFF2-40B4-BE49-F238E27FC236}">
                        <a16:creationId xmlns:a16="http://schemas.microsoft.com/office/drawing/2014/main" id="{3AD509AD-C326-4139-A110-72A456CB34F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466842" y="5500306"/>
                    <a:ext cx="67742" cy="24254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Straight Arrow Connector 161">
                    <a:extLst>
                      <a:ext uri="{FF2B5EF4-FFF2-40B4-BE49-F238E27FC236}">
                        <a16:creationId xmlns:a16="http://schemas.microsoft.com/office/drawing/2014/main" id="{8008C768-24EA-42E4-91B6-069858251944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4729213" y="5435288"/>
                    <a:ext cx="64383" cy="22625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3" name="Rectangle 162">
                    <a:extLst>
                      <a:ext uri="{FF2B5EF4-FFF2-40B4-BE49-F238E27FC236}">
                        <a16:creationId xmlns:a16="http://schemas.microsoft.com/office/drawing/2014/main" id="{A4C052C7-24EB-4E2D-ACD2-4D6701BF4936}"/>
                      </a:ext>
                    </a:extLst>
                  </p:cNvPr>
                  <p:cNvSpPr/>
                  <p:nvPr/>
                </p:nvSpPr>
                <p:spPr>
                  <a:xfrm>
                    <a:off x="4264698" y="5241854"/>
                    <a:ext cx="595606" cy="595606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64" name="Straight Arrow Connector 163">
                    <a:extLst>
                      <a:ext uri="{FF2B5EF4-FFF2-40B4-BE49-F238E27FC236}">
                        <a16:creationId xmlns:a16="http://schemas.microsoft.com/office/drawing/2014/main" id="{E3DD5861-F359-4C79-B1FB-A6FB071CA511}"/>
                      </a:ext>
                    </a:extLst>
                  </p:cNvPr>
                  <p:cNvCxnSpPr/>
                  <p:nvPr/>
                </p:nvCxnSpPr>
                <p:spPr>
                  <a:xfrm>
                    <a:off x="4537867" y="5405701"/>
                    <a:ext cx="146948" cy="19679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89DAB99E-DB36-4023-9946-5490DE604E43}"/>
                    </a:ext>
                  </a:extLst>
                </p:cNvPr>
                <p:cNvGrpSpPr/>
                <p:nvPr/>
              </p:nvGrpSpPr>
              <p:grpSpPr>
                <a:xfrm>
                  <a:off x="6822983" y="5305088"/>
                  <a:ext cx="540000" cy="540000"/>
                  <a:chOff x="7060694" y="5240449"/>
                  <a:chExt cx="595606" cy="595606"/>
                </a:xfrm>
              </p:grpSpPr>
              <p:cxnSp>
                <p:nvCxnSpPr>
                  <p:cNvPr id="165" name="Straight Arrow Connector 164">
                    <a:extLst>
                      <a:ext uri="{FF2B5EF4-FFF2-40B4-BE49-F238E27FC236}">
                        <a16:creationId xmlns:a16="http://schemas.microsoft.com/office/drawing/2014/main" id="{105E51BC-155C-4927-ADC4-CDD72CEA8FCA}"/>
                      </a:ext>
                    </a:extLst>
                  </p:cNvPr>
                  <p:cNvCxnSpPr/>
                  <p:nvPr/>
                </p:nvCxnSpPr>
                <p:spPr>
                  <a:xfrm flipH="1" flipV="1">
                    <a:off x="7123022" y="5417327"/>
                    <a:ext cx="116234" cy="19212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Straight Arrow Connector 165">
                    <a:extLst>
                      <a:ext uri="{FF2B5EF4-FFF2-40B4-BE49-F238E27FC236}">
                        <a16:creationId xmlns:a16="http://schemas.microsoft.com/office/drawing/2014/main" id="{476F732A-BCA6-4A69-898E-695357EA5A4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7262838" y="5498901"/>
                    <a:ext cx="67742" cy="242549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Straight Arrow Connector 166">
                    <a:extLst>
                      <a:ext uri="{FF2B5EF4-FFF2-40B4-BE49-F238E27FC236}">
                        <a16:creationId xmlns:a16="http://schemas.microsoft.com/office/drawing/2014/main" id="{5A5C2F90-8E9C-4F5A-9CDF-0D4F7B1F5A05}"/>
                      </a:ext>
                    </a:extLst>
                  </p:cNvPr>
                  <p:cNvCxnSpPr/>
                  <p:nvPr/>
                </p:nvCxnSpPr>
                <p:spPr>
                  <a:xfrm flipV="1">
                    <a:off x="7525209" y="5433882"/>
                    <a:ext cx="64383" cy="226253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8" name="Rectangle 167">
                    <a:extLst>
                      <a:ext uri="{FF2B5EF4-FFF2-40B4-BE49-F238E27FC236}">
                        <a16:creationId xmlns:a16="http://schemas.microsoft.com/office/drawing/2014/main" id="{77157BBC-4B2D-414F-9061-8D4B8C302014}"/>
                      </a:ext>
                    </a:extLst>
                  </p:cNvPr>
                  <p:cNvSpPr/>
                  <p:nvPr/>
                </p:nvSpPr>
                <p:spPr>
                  <a:xfrm>
                    <a:off x="7060694" y="5240449"/>
                    <a:ext cx="595606" cy="595606"/>
                  </a:xfrm>
                  <a:prstGeom prst="rect">
                    <a:avLst/>
                  </a:prstGeom>
                  <a:noFill/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chemeClr val="bg1"/>
                      </a:solidFill>
                    </a:endParaRPr>
                  </a:p>
                </p:txBody>
              </p:sp>
              <p:cxnSp>
                <p:nvCxnSpPr>
                  <p:cNvPr id="169" name="Straight Arrow Connector 168">
                    <a:extLst>
                      <a:ext uri="{FF2B5EF4-FFF2-40B4-BE49-F238E27FC236}">
                        <a16:creationId xmlns:a16="http://schemas.microsoft.com/office/drawing/2014/main" id="{E0D1E140-1A3E-408F-A2ED-73397340E711}"/>
                      </a:ext>
                    </a:extLst>
                  </p:cNvPr>
                  <p:cNvCxnSpPr/>
                  <p:nvPr/>
                </p:nvCxnSpPr>
                <p:spPr>
                  <a:xfrm>
                    <a:off x="7312619" y="5385190"/>
                    <a:ext cx="146948" cy="196791"/>
                  </a:xfrm>
                  <a:prstGeom prst="straightConnector1">
                    <a:avLst/>
                  </a:prstGeom>
                  <a:ln w="38100">
                    <a:solidFill>
                      <a:srgbClr val="00B05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239" name="Group 238">
                <a:extLst>
                  <a:ext uri="{FF2B5EF4-FFF2-40B4-BE49-F238E27FC236}">
                    <a16:creationId xmlns:a16="http://schemas.microsoft.com/office/drawing/2014/main" id="{A9F5FC98-8AEF-4ECE-98FD-AFA5EB0E5C4F}"/>
                  </a:ext>
                </a:extLst>
              </p:cNvPr>
              <p:cNvGrpSpPr/>
              <p:nvPr/>
            </p:nvGrpSpPr>
            <p:grpSpPr>
              <a:xfrm>
                <a:off x="4184193" y="4771486"/>
                <a:ext cx="1440000" cy="349702"/>
                <a:chOff x="4244621" y="3067649"/>
                <a:chExt cx="1440000" cy="349702"/>
              </a:xfrm>
            </p:grpSpPr>
            <p:cxnSp>
              <p:nvCxnSpPr>
                <p:cNvPr id="240" name="Straight Arrow Connector 239">
                  <a:extLst>
                    <a:ext uri="{FF2B5EF4-FFF2-40B4-BE49-F238E27FC236}">
                      <a16:creationId xmlns:a16="http://schemas.microsoft.com/office/drawing/2014/main" id="{2EF42507-CC8B-4C45-B38A-3CD7331CA3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244621" y="3242500"/>
                  <a:ext cx="1440000" cy="0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1" name="TextBox 240">
                  <a:extLst>
                    <a:ext uri="{FF2B5EF4-FFF2-40B4-BE49-F238E27FC236}">
                      <a16:creationId xmlns:a16="http://schemas.microsoft.com/office/drawing/2014/main" id="{62503694-662E-4A77-A6E2-DC34A6447486}"/>
                    </a:ext>
                  </a:extLst>
                </p:cNvPr>
                <p:cNvSpPr txBox="1"/>
                <p:nvPr/>
              </p:nvSpPr>
              <p:spPr>
                <a:xfrm>
                  <a:off x="4774807" y="3067649"/>
                  <a:ext cx="394962" cy="349702"/>
                </a:xfrm>
                <a:prstGeom prst="rect">
                  <a:avLst/>
                </a:prstGeom>
                <a:solidFill>
                  <a:schemeClr val="tx1"/>
                </a:solidFill>
              </p:spPr>
              <p:txBody>
                <a:bodyPr wrap="none" lIns="72000" tIns="36000" rIns="72000" bIns="36000" rtlCol="0">
                  <a:spAutoFit/>
                </a:bodyPr>
                <a:lstStyle/>
                <a:p>
                  <a:r>
                    <a:rPr lang="it-IT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L</a:t>
                  </a:r>
                  <a:r>
                    <a:rPr lang="it-IT" baseline="-25000" dirty="0">
                      <a:solidFill>
                        <a:schemeClr val="bg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TG</a:t>
                  </a:r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D76633E-C41B-430B-B8C2-1AA52D8CBF76}"/>
              </a:ext>
            </a:extLst>
          </p:cNvPr>
          <p:cNvGrpSpPr/>
          <p:nvPr/>
        </p:nvGrpSpPr>
        <p:grpSpPr>
          <a:xfrm>
            <a:off x="8234145" y="1268760"/>
            <a:ext cx="3744000" cy="3229846"/>
            <a:chOff x="8234145" y="3118099"/>
            <a:chExt cx="3744000" cy="3229846"/>
          </a:xfrm>
        </p:grpSpPr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A95DAC55-F4F8-4601-B022-F7719679A310}"/>
                </a:ext>
              </a:extLst>
            </p:cNvPr>
            <p:cNvSpPr/>
            <p:nvPr/>
          </p:nvSpPr>
          <p:spPr>
            <a:xfrm>
              <a:off x="8234145" y="4763945"/>
              <a:ext cx="3744000" cy="15840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49A2AC7E-2133-4D88-8085-2C1CC28901C6}"/>
                </a:ext>
              </a:extLst>
            </p:cNvPr>
            <p:cNvSpPr/>
            <p:nvPr/>
          </p:nvSpPr>
          <p:spPr>
            <a:xfrm>
              <a:off x="8234145" y="3118099"/>
              <a:ext cx="3744000" cy="1584000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bg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BC71DAC-7C24-4E96-AA79-AEA8FF7AB1B2}"/>
                </a:ext>
              </a:extLst>
            </p:cNvPr>
            <p:cNvSpPr txBox="1"/>
            <p:nvPr/>
          </p:nvSpPr>
          <p:spPr>
            <a:xfrm>
              <a:off x="10948639" y="4322045"/>
              <a:ext cx="951186" cy="341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Space (x)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BF6B6B80-5892-4AD1-B419-70F7E3499AFA}"/>
                </a:ext>
              </a:extLst>
            </p:cNvPr>
            <p:cNvCxnSpPr>
              <a:cxnSpLocks/>
            </p:cNvCxnSpPr>
            <p:nvPr/>
          </p:nvCxnSpPr>
          <p:spPr>
            <a:xfrm>
              <a:off x="8299825" y="4273528"/>
              <a:ext cx="3600000" cy="154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4EED2741-EBEE-416E-ABDB-9795F3C31C97}"/>
                </a:ext>
              </a:extLst>
            </p:cNvPr>
            <p:cNvGrpSpPr/>
            <p:nvPr/>
          </p:nvGrpSpPr>
          <p:grpSpPr>
            <a:xfrm>
              <a:off x="8620274" y="3156900"/>
              <a:ext cx="1440000" cy="349702"/>
              <a:chOff x="4244621" y="3067649"/>
              <a:chExt cx="1440000" cy="349702"/>
            </a:xfrm>
          </p:grpSpPr>
          <p:cxnSp>
            <p:nvCxnSpPr>
              <p:cNvPr id="247" name="Straight Arrow Connector 246">
                <a:extLst>
                  <a:ext uri="{FF2B5EF4-FFF2-40B4-BE49-F238E27FC236}">
                    <a16:creationId xmlns:a16="http://schemas.microsoft.com/office/drawing/2014/main" id="{CB31EC0C-C083-4E55-B9F9-CED21651851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4621" y="3242500"/>
                <a:ext cx="14400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C6F1BA8A-7521-4099-9526-832607B2F63E}"/>
                  </a:ext>
                </a:extLst>
              </p:cNvPr>
              <p:cNvSpPr txBox="1"/>
              <p:nvPr/>
            </p:nvSpPr>
            <p:spPr>
              <a:xfrm>
                <a:off x="4774807" y="3067649"/>
                <a:ext cx="394962" cy="34970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72000" tIns="36000" rIns="72000" bIns="36000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it-IT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TG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5" name="Cube 244">
              <a:extLst>
                <a:ext uri="{FF2B5EF4-FFF2-40B4-BE49-F238E27FC236}">
                  <a16:creationId xmlns:a16="http://schemas.microsoft.com/office/drawing/2014/main" id="{4C71C69E-FE28-4586-AB9A-2EFDDDEF4AE6}"/>
                </a:ext>
              </a:extLst>
            </p:cNvPr>
            <p:cNvSpPr/>
            <p:nvPr/>
          </p:nvSpPr>
          <p:spPr>
            <a:xfrm>
              <a:off x="8352965" y="3631065"/>
              <a:ext cx="587292" cy="547729"/>
            </a:xfrm>
            <a:prstGeom prst="cub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0" name="Cube 169">
              <a:extLst>
                <a:ext uri="{FF2B5EF4-FFF2-40B4-BE49-F238E27FC236}">
                  <a16:creationId xmlns:a16="http://schemas.microsoft.com/office/drawing/2014/main" id="{205E0E37-216C-4F55-AF94-ABA5147F4116}"/>
                </a:ext>
              </a:extLst>
            </p:cNvPr>
            <p:cNvSpPr/>
            <p:nvPr/>
          </p:nvSpPr>
          <p:spPr>
            <a:xfrm>
              <a:off x="9078463" y="3616201"/>
              <a:ext cx="587292" cy="547729"/>
            </a:xfrm>
            <a:prstGeom prst="cub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8" name="Cube 237">
              <a:extLst>
                <a:ext uri="{FF2B5EF4-FFF2-40B4-BE49-F238E27FC236}">
                  <a16:creationId xmlns:a16="http://schemas.microsoft.com/office/drawing/2014/main" id="{9B6A0DCA-1BD9-46F3-A9C8-6450C8745544}"/>
                </a:ext>
              </a:extLst>
            </p:cNvPr>
            <p:cNvSpPr/>
            <p:nvPr/>
          </p:nvSpPr>
          <p:spPr>
            <a:xfrm>
              <a:off x="9799596" y="3631065"/>
              <a:ext cx="587292" cy="547729"/>
            </a:xfrm>
            <a:prstGeom prst="cub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21" name="Cube 220">
              <a:extLst>
                <a:ext uri="{FF2B5EF4-FFF2-40B4-BE49-F238E27FC236}">
                  <a16:creationId xmlns:a16="http://schemas.microsoft.com/office/drawing/2014/main" id="{2087D7A0-A504-43DE-8BAC-BD15F72FF1B3}"/>
                </a:ext>
              </a:extLst>
            </p:cNvPr>
            <p:cNvSpPr/>
            <p:nvPr/>
          </p:nvSpPr>
          <p:spPr>
            <a:xfrm>
              <a:off x="10469305" y="3616201"/>
              <a:ext cx="587292" cy="547729"/>
            </a:xfrm>
            <a:prstGeom prst="cub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34" name="Cube 233">
              <a:extLst>
                <a:ext uri="{FF2B5EF4-FFF2-40B4-BE49-F238E27FC236}">
                  <a16:creationId xmlns:a16="http://schemas.microsoft.com/office/drawing/2014/main" id="{D5422F46-C85D-4159-BD6A-1BC69984902B}"/>
                </a:ext>
              </a:extLst>
            </p:cNvPr>
            <p:cNvSpPr/>
            <p:nvPr/>
          </p:nvSpPr>
          <p:spPr>
            <a:xfrm>
              <a:off x="11245606" y="3631065"/>
              <a:ext cx="587292" cy="547729"/>
            </a:xfrm>
            <a:prstGeom prst="cube">
              <a:avLst/>
            </a:prstGeom>
            <a:noFill/>
            <a:ln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3" name="TextBox 252">
              <a:extLst>
                <a:ext uri="{FF2B5EF4-FFF2-40B4-BE49-F238E27FC236}">
                  <a16:creationId xmlns:a16="http://schemas.microsoft.com/office/drawing/2014/main" id="{F3D90CE5-4A18-493B-953C-C3C11872F8A7}"/>
                </a:ext>
              </a:extLst>
            </p:cNvPr>
            <p:cNvSpPr txBox="1"/>
            <p:nvPr/>
          </p:nvSpPr>
          <p:spPr>
            <a:xfrm>
              <a:off x="10954959" y="5974215"/>
              <a:ext cx="951186" cy="3412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Space (x)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4" name="Straight Arrow Connector 253">
              <a:extLst>
                <a:ext uri="{FF2B5EF4-FFF2-40B4-BE49-F238E27FC236}">
                  <a16:creationId xmlns:a16="http://schemas.microsoft.com/office/drawing/2014/main" id="{D6D3C272-DD55-4976-A175-EE8E1FF48FE8}"/>
                </a:ext>
              </a:extLst>
            </p:cNvPr>
            <p:cNvCxnSpPr/>
            <p:nvPr/>
          </p:nvCxnSpPr>
          <p:spPr>
            <a:xfrm>
              <a:off x="8306145" y="5880250"/>
              <a:ext cx="3600000" cy="0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id="{68FD3C38-1187-4425-A2D0-E0DF2835AC1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29306" y="5240088"/>
              <a:ext cx="540000" cy="540000"/>
              <a:chOff x="4940450" y="5244934"/>
              <a:chExt cx="595606" cy="595606"/>
            </a:xfrm>
          </p:grpSpPr>
          <p:cxnSp>
            <p:nvCxnSpPr>
              <p:cNvPr id="284" name="Straight Arrow Connector 283">
                <a:extLst>
                  <a:ext uri="{FF2B5EF4-FFF2-40B4-BE49-F238E27FC236}">
                    <a16:creationId xmlns:a16="http://schemas.microsoft.com/office/drawing/2014/main" id="{6FE1D359-491F-4A03-9712-630342F12143}"/>
                  </a:ext>
                </a:extLst>
              </p:cNvPr>
              <p:cNvCxnSpPr/>
              <p:nvPr/>
            </p:nvCxnSpPr>
            <p:spPr>
              <a:xfrm flipV="1">
                <a:off x="504601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>
                <a:extLst>
                  <a:ext uri="{FF2B5EF4-FFF2-40B4-BE49-F238E27FC236}">
                    <a16:creationId xmlns:a16="http://schemas.microsoft.com/office/drawing/2014/main" id="{3EE5C1F7-0762-41B6-87D7-093B4DFDA8C0}"/>
                  </a:ext>
                </a:extLst>
              </p:cNvPr>
              <p:cNvCxnSpPr/>
              <p:nvPr/>
            </p:nvCxnSpPr>
            <p:spPr>
              <a:xfrm flipV="1">
                <a:off x="5172660" y="5392004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>
                <a:extLst>
                  <a:ext uri="{FF2B5EF4-FFF2-40B4-BE49-F238E27FC236}">
                    <a16:creationId xmlns:a16="http://schemas.microsoft.com/office/drawing/2014/main" id="{62FD9414-DE56-4EA7-9F88-F422BEF0A5A8}"/>
                  </a:ext>
                </a:extLst>
              </p:cNvPr>
              <p:cNvCxnSpPr/>
              <p:nvPr/>
            </p:nvCxnSpPr>
            <p:spPr>
              <a:xfrm flipV="1">
                <a:off x="529344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C0CD390D-FCFB-47AF-874A-77A837417D5F}"/>
                  </a:ext>
                </a:extLst>
              </p:cNvPr>
              <p:cNvSpPr/>
              <p:nvPr/>
            </p:nvSpPr>
            <p:spPr>
              <a:xfrm>
                <a:off x="4940450" y="5244934"/>
                <a:ext cx="595606" cy="5956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88" name="Straight Arrow Connector 287">
                <a:extLst>
                  <a:ext uri="{FF2B5EF4-FFF2-40B4-BE49-F238E27FC236}">
                    <a16:creationId xmlns:a16="http://schemas.microsoft.com/office/drawing/2014/main" id="{169DA6DE-B102-42A5-BEF1-A58F8830140C}"/>
                  </a:ext>
                </a:extLst>
              </p:cNvPr>
              <p:cNvCxnSpPr/>
              <p:nvPr/>
            </p:nvCxnSpPr>
            <p:spPr>
              <a:xfrm flipV="1">
                <a:off x="5423302" y="5392002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id="{6AD1CF18-1530-4325-A51A-23CF566340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475626" y="5240088"/>
              <a:ext cx="540000" cy="540000"/>
              <a:chOff x="6319942" y="5240449"/>
              <a:chExt cx="595606" cy="595606"/>
            </a:xfrm>
          </p:grpSpPr>
          <p:cxnSp>
            <p:nvCxnSpPr>
              <p:cNvPr id="279" name="Straight Arrow Connector 278">
                <a:extLst>
                  <a:ext uri="{FF2B5EF4-FFF2-40B4-BE49-F238E27FC236}">
                    <a16:creationId xmlns:a16="http://schemas.microsoft.com/office/drawing/2014/main" id="{AC7003EE-5A72-4B86-92C1-9C566B63BD72}"/>
                  </a:ext>
                </a:extLst>
              </p:cNvPr>
              <p:cNvCxnSpPr/>
              <p:nvPr/>
            </p:nvCxnSpPr>
            <p:spPr>
              <a:xfrm flipV="1">
                <a:off x="6425504" y="5387518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>
                <a:extLst>
                  <a:ext uri="{FF2B5EF4-FFF2-40B4-BE49-F238E27FC236}">
                    <a16:creationId xmlns:a16="http://schemas.microsoft.com/office/drawing/2014/main" id="{06EC03D8-D41B-4D1B-8201-D3455D5C72A1}"/>
                  </a:ext>
                </a:extLst>
              </p:cNvPr>
              <p:cNvCxnSpPr/>
              <p:nvPr/>
            </p:nvCxnSpPr>
            <p:spPr>
              <a:xfrm flipV="1">
                <a:off x="6552152" y="5387519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>
                <a:extLst>
                  <a:ext uri="{FF2B5EF4-FFF2-40B4-BE49-F238E27FC236}">
                    <a16:creationId xmlns:a16="http://schemas.microsoft.com/office/drawing/2014/main" id="{7DE0E1E2-1397-486D-9AD1-6A1ADCC61729}"/>
                  </a:ext>
                </a:extLst>
              </p:cNvPr>
              <p:cNvCxnSpPr/>
              <p:nvPr/>
            </p:nvCxnSpPr>
            <p:spPr>
              <a:xfrm flipV="1">
                <a:off x="6672934" y="5387518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58FEE229-FBAF-4285-8DAA-D12CCAFFB590}"/>
                  </a:ext>
                </a:extLst>
              </p:cNvPr>
              <p:cNvSpPr/>
              <p:nvPr/>
            </p:nvSpPr>
            <p:spPr>
              <a:xfrm>
                <a:off x="6319942" y="5240449"/>
                <a:ext cx="595606" cy="5956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83" name="Straight Arrow Connector 282">
                <a:extLst>
                  <a:ext uri="{FF2B5EF4-FFF2-40B4-BE49-F238E27FC236}">
                    <a16:creationId xmlns:a16="http://schemas.microsoft.com/office/drawing/2014/main" id="{49E98B16-21E6-432E-BDF7-B68683A5C8A5}"/>
                  </a:ext>
                </a:extLst>
              </p:cNvPr>
              <p:cNvCxnSpPr/>
              <p:nvPr/>
            </p:nvCxnSpPr>
            <p:spPr>
              <a:xfrm flipV="1">
                <a:off x="6802794" y="5387517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D007F713-23B5-4601-9743-B4B729B1BD5F}"/>
                </a:ext>
              </a:extLst>
            </p:cNvPr>
            <p:cNvGrpSpPr/>
            <p:nvPr/>
          </p:nvGrpSpPr>
          <p:grpSpPr>
            <a:xfrm>
              <a:off x="8626594" y="4796421"/>
              <a:ext cx="1440000" cy="349702"/>
              <a:chOff x="4244621" y="3067649"/>
              <a:chExt cx="1440000" cy="349702"/>
            </a:xfrm>
          </p:grpSpPr>
          <p:cxnSp>
            <p:nvCxnSpPr>
              <p:cNvPr id="257" name="Straight Arrow Connector 256">
                <a:extLst>
                  <a:ext uri="{FF2B5EF4-FFF2-40B4-BE49-F238E27FC236}">
                    <a16:creationId xmlns:a16="http://schemas.microsoft.com/office/drawing/2014/main" id="{CC60598C-1D91-46EA-9A25-787BAEC81D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44621" y="3242500"/>
                <a:ext cx="1440000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TextBox 257">
                <a:extLst>
                  <a:ext uri="{FF2B5EF4-FFF2-40B4-BE49-F238E27FC236}">
                    <a16:creationId xmlns:a16="http://schemas.microsoft.com/office/drawing/2014/main" id="{15DFACBA-231D-45F0-AEEC-2761F4AA8748}"/>
                  </a:ext>
                </a:extLst>
              </p:cNvPr>
              <p:cNvSpPr txBox="1"/>
              <p:nvPr/>
            </p:nvSpPr>
            <p:spPr>
              <a:xfrm>
                <a:off x="4774807" y="3067649"/>
                <a:ext cx="394962" cy="349702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72000" tIns="36000" rIns="72000" bIns="36000" rtlCol="0">
                <a:spAutoFit/>
              </a:bodyPr>
              <a:lstStyle/>
              <a:p>
                <a:r>
                  <a:rPr lang="it-IT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</a:t>
                </a:r>
                <a:r>
                  <a:rPr lang="it-IT" baseline="-250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TG</a:t>
                </a:r>
                <a:endParaRPr lang="en-US" baseline="-250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69443056-66CF-4984-8258-B411981C34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312122" y="5240088"/>
              <a:ext cx="540000" cy="540000"/>
              <a:chOff x="4940450" y="5244934"/>
              <a:chExt cx="595606" cy="595606"/>
            </a:xfrm>
          </p:grpSpPr>
          <p:cxnSp>
            <p:nvCxnSpPr>
              <p:cNvPr id="290" name="Straight Arrow Connector 289">
                <a:extLst>
                  <a:ext uri="{FF2B5EF4-FFF2-40B4-BE49-F238E27FC236}">
                    <a16:creationId xmlns:a16="http://schemas.microsoft.com/office/drawing/2014/main" id="{4F032065-BD0C-4D7A-B243-232E0C60A533}"/>
                  </a:ext>
                </a:extLst>
              </p:cNvPr>
              <p:cNvCxnSpPr/>
              <p:nvPr/>
            </p:nvCxnSpPr>
            <p:spPr>
              <a:xfrm flipV="1">
                <a:off x="504601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Arrow Connector 290">
                <a:extLst>
                  <a:ext uri="{FF2B5EF4-FFF2-40B4-BE49-F238E27FC236}">
                    <a16:creationId xmlns:a16="http://schemas.microsoft.com/office/drawing/2014/main" id="{B5C9973B-E445-4E75-94BA-3C68DB6E6334}"/>
                  </a:ext>
                </a:extLst>
              </p:cNvPr>
              <p:cNvCxnSpPr/>
              <p:nvPr/>
            </p:nvCxnSpPr>
            <p:spPr>
              <a:xfrm flipV="1">
                <a:off x="5172660" y="5392004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Arrow Connector 291">
                <a:extLst>
                  <a:ext uri="{FF2B5EF4-FFF2-40B4-BE49-F238E27FC236}">
                    <a16:creationId xmlns:a16="http://schemas.microsoft.com/office/drawing/2014/main" id="{CF1C6276-2C65-441D-B0AF-2C628C6BB223}"/>
                  </a:ext>
                </a:extLst>
              </p:cNvPr>
              <p:cNvCxnSpPr/>
              <p:nvPr/>
            </p:nvCxnSpPr>
            <p:spPr>
              <a:xfrm flipV="1">
                <a:off x="529344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3DBF6B08-81B1-4B38-9AFD-0BFD66464A69}"/>
                  </a:ext>
                </a:extLst>
              </p:cNvPr>
              <p:cNvSpPr/>
              <p:nvPr/>
            </p:nvSpPr>
            <p:spPr>
              <a:xfrm>
                <a:off x="4940450" y="5244934"/>
                <a:ext cx="595606" cy="5956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294" name="Straight Arrow Connector 293">
                <a:extLst>
                  <a:ext uri="{FF2B5EF4-FFF2-40B4-BE49-F238E27FC236}">
                    <a16:creationId xmlns:a16="http://schemas.microsoft.com/office/drawing/2014/main" id="{B05392C5-78BD-4F8B-851B-FDEEAA662259}"/>
                  </a:ext>
                </a:extLst>
              </p:cNvPr>
              <p:cNvCxnSpPr/>
              <p:nvPr/>
            </p:nvCxnSpPr>
            <p:spPr>
              <a:xfrm flipV="1">
                <a:off x="5423302" y="5392002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54DEE5F9-AB58-49A4-94F8-11FD0D548E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48590" y="5240088"/>
              <a:ext cx="540000" cy="540000"/>
              <a:chOff x="4940450" y="5244934"/>
              <a:chExt cx="595606" cy="595606"/>
            </a:xfrm>
          </p:grpSpPr>
          <p:cxnSp>
            <p:nvCxnSpPr>
              <p:cNvPr id="296" name="Straight Arrow Connector 295">
                <a:extLst>
                  <a:ext uri="{FF2B5EF4-FFF2-40B4-BE49-F238E27FC236}">
                    <a16:creationId xmlns:a16="http://schemas.microsoft.com/office/drawing/2014/main" id="{C64845A7-4D01-41F9-98E0-3389F2EBF4CF}"/>
                  </a:ext>
                </a:extLst>
              </p:cNvPr>
              <p:cNvCxnSpPr/>
              <p:nvPr/>
            </p:nvCxnSpPr>
            <p:spPr>
              <a:xfrm flipV="1">
                <a:off x="504601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Arrow Connector 296">
                <a:extLst>
                  <a:ext uri="{FF2B5EF4-FFF2-40B4-BE49-F238E27FC236}">
                    <a16:creationId xmlns:a16="http://schemas.microsoft.com/office/drawing/2014/main" id="{F14A0581-4791-4032-82CB-68CA590DE6EC}"/>
                  </a:ext>
                </a:extLst>
              </p:cNvPr>
              <p:cNvCxnSpPr/>
              <p:nvPr/>
            </p:nvCxnSpPr>
            <p:spPr>
              <a:xfrm flipV="1">
                <a:off x="5172660" y="5392004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Arrow Connector 297">
                <a:extLst>
                  <a:ext uri="{FF2B5EF4-FFF2-40B4-BE49-F238E27FC236}">
                    <a16:creationId xmlns:a16="http://schemas.microsoft.com/office/drawing/2014/main" id="{9FD48F57-BADF-41AE-85C1-5979B03805BE}"/>
                  </a:ext>
                </a:extLst>
              </p:cNvPr>
              <p:cNvCxnSpPr/>
              <p:nvPr/>
            </p:nvCxnSpPr>
            <p:spPr>
              <a:xfrm flipV="1">
                <a:off x="5293442" y="5392003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485DE8C3-57A3-49EE-A08C-56AF3E757F53}"/>
                  </a:ext>
                </a:extLst>
              </p:cNvPr>
              <p:cNvSpPr/>
              <p:nvPr/>
            </p:nvSpPr>
            <p:spPr>
              <a:xfrm>
                <a:off x="4940450" y="5244934"/>
                <a:ext cx="595606" cy="5956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0" name="Straight Arrow Connector 299">
                <a:extLst>
                  <a:ext uri="{FF2B5EF4-FFF2-40B4-BE49-F238E27FC236}">
                    <a16:creationId xmlns:a16="http://schemas.microsoft.com/office/drawing/2014/main" id="{6DF35796-F2D1-40F9-B5B8-42A50F5DB3A1}"/>
                  </a:ext>
                </a:extLst>
              </p:cNvPr>
              <p:cNvCxnSpPr/>
              <p:nvPr/>
            </p:nvCxnSpPr>
            <p:spPr>
              <a:xfrm flipV="1">
                <a:off x="5423302" y="5392002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id="{472C5B53-29B5-40A3-B9B2-5EE450706A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198689" y="5240088"/>
              <a:ext cx="540000" cy="540000"/>
              <a:chOff x="6319942" y="5240449"/>
              <a:chExt cx="595606" cy="595606"/>
            </a:xfrm>
          </p:grpSpPr>
          <p:cxnSp>
            <p:nvCxnSpPr>
              <p:cNvPr id="302" name="Straight Arrow Connector 301">
                <a:extLst>
                  <a:ext uri="{FF2B5EF4-FFF2-40B4-BE49-F238E27FC236}">
                    <a16:creationId xmlns:a16="http://schemas.microsoft.com/office/drawing/2014/main" id="{FF5C09DC-D9B2-4941-A49A-281FFE506006}"/>
                  </a:ext>
                </a:extLst>
              </p:cNvPr>
              <p:cNvCxnSpPr/>
              <p:nvPr/>
            </p:nvCxnSpPr>
            <p:spPr>
              <a:xfrm flipV="1">
                <a:off x="6425504" y="5387518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Arrow Connector 302">
                <a:extLst>
                  <a:ext uri="{FF2B5EF4-FFF2-40B4-BE49-F238E27FC236}">
                    <a16:creationId xmlns:a16="http://schemas.microsoft.com/office/drawing/2014/main" id="{98D5E01F-662E-4D5F-85FD-9C04A0A6AF80}"/>
                  </a:ext>
                </a:extLst>
              </p:cNvPr>
              <p:cNvCxnSpPr/>
              <p:nvPr/>
            </p:nvCxnSpPr>
            <p:spPr>
              <a:xfrm flipV="1">
                <a:off x="6552152" y="5387519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Arrow Connector 303">
                <a:extLst>
                  <a:ext uri="{FF2B5EF4-FFF2-40B4-BE49-F238E27FC236}">
                    <a16:creationId xmlns:a16="http://schemas.microsoft.com/office/drawing/2014/main" id="{2A2E6781-0923-4D15-8393-D77EB74E2040}"/>
                  </a:ext>
                </a:extLst>
              </p:cNvPr>
              <p:cNvCxnSpPr/>
              <p:nvPr/>
            </p:nvCxnSpPr>
            <p:spPr>
              <a:xfrm flipV="1">
                <a:off x="6672934" y="5387518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76E45570-7541-4EDE-B058-F7DEB2101FA4}"/>
                  </a:ext>
                </a:extLst>
              </p:cNvPr>
              <p:cNvSpPr/>
              <p:nvPr/>
            </p:nvSpPr>
            <p:spPr>
              <a:xfrm>
                <a:off x="6319942" y="5240449"/>
                <a:ext cx="595606" cy="5956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06" name="Straight Arrow Connector 305">
                <a:extLst>
                  <a:ext uri="{FF2B5EF4-FFF2-40B4-BE49-F238E27FC236}">
                    <a16:creationId xmlns:a16="http://schemas.microsoft.com/office/drawing/2014/main" id="{61E95E44-7AFE-4C4C-9F05-3B5EFDA4CF67}"/>
                  </a:ext>
                </a:extLst>
              </p:cNvPr>
              <p:cNvCxnSpPr/>
              <p:nvPr/>
            </p:nvCxnSpPr>
            <p:spPr>
              <a:xfrm flipV="1">
                <a:off x="6802794" y="5387517"/>
                <a:ext cx="5876" cy="251746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E603E69-14FA-4E7B-83D8-D81A933036C6}"/>
              </a:ext>
            </a:extLst>
          </p:cNvPr>
          <p:cNvSpPr/>
          <p:nvPr/>
        </p:nvSpPr>
        <p:spPr>
          <a:xfrm>
            <a:off x="40" y="6304094"/>
            <a:ext cx="12191921" cy="257369"/>
          </a:xfrm>
          <a:prstGeom prst="rect">
            <a:avLst/>
          </a:prstGeom>
          <a:noFill/>
        </p:spPr>
        <p:txBody>
          <a:bodyPr wrap="square" lIns="180000" tIns="36000" rIns="180000" bIns="36000" numCol="2" anchor="b">
            <a:spAutoFit/>
          </a:bodyPr>
          <a:lstStyle/>
          <a:p>
            <a:pPr>
              <a:defRPr/>
            </a:pPr>
            <a:r>
              <a:rPr lang="it-IT" sz="1200" b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Review paper: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L. Foglia 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al.,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Photoacoustics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29, 100453 (2023) 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FA96ABB-0725-49FE-9ADF-6AD17711D1D1}"/>
              </a:ext>
            </a:extLst>
          </p:cNvPr>
          <p:cNvSpPr txBox="1"/>
          <p:nvPr/>
        </p:nvSpPr>
        <p:spPr>
          <a:xfrm rot="18371734">
            <a:off x="41255" y="5322102"/>
            <a:ext cx="1080000" cy="73866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Hot electrons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&lt; 1 fs</a:t>
            </a: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EAE9106E-7FEE-4EC0-B1DC-4D02EBF73C0E}"/>
              </a:ext>
            </a:extLst>
          </p:cNvPr>
          <p:cNvSpPr txBox="1"/>
          <p:nvPr/>
        </p:nvSpPr>
        <p:spPr>
          <a:xfrm rot="18307777">
            <a:off x="910525" y="5503554"/>
            <a:ext cx="1080000" cy="49244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EA8B00"/>
                </a:solidFill>
              </a:rPr>
              <a:t>e-e therm.</a:t>
            </a:r>
          </a:p>
          <a:p>
            <a:pPr algn="ctr"/>
            <a:r>
              <a:rPr lang="en-US" sz="1600" b="1" dirty="0">
                <a:solidFill>
                  <a:srgbClr val="EA8B00"/>
                </a:solidFill>
              </a:rPr>
              <a:t>&lt; 50 fs</a:t>
            </a: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92CA420C-1BFD-4059-9252-F1D41B72C03B}"/>
              </a:ext>
            </a:extLst>
          </p:cNvPr>
          <p:cNvSpPr txBox="1"/>
          <p:nvPr/>
        </p:nvSpPr>
        <p:spPr>
          <a:xfrm>
            <a:off x="1883532" y="5380443"/>
            <a:ext cx="1704676" cy="738664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FFC000"/>
                </a:solidFill>
              </a:rPr>
              <a:t>Electron-lattice relaxation</a:t>
            </a:r>
          </a:p>
          <a:p>
            <a:pPr algn="ctr"/>
            <a:r>
              <a:rPr lang="en-US" sz="1600" b="1" dirty="0">
                <a:solidFill>
                  <a:srgbClr val="FFC000"/>
                </a:solidFill>
              </a:rPr>
              <a:t>&lt; 1 ps 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D821711-277E-4B42-B14C-CB5097DF67C2}"/>
              </a:ext>
            </a:extLst>
          </p:cNvPr>
          <p:cNvSpPr txBox="1"/>
          <p:nvPr/>
        </p:nvSpPr>
        <p:spPr>
          <a:xfrm>
            <a:off x="4909663" y="5503554"/>
            <a:ext cx="1704676" cy="492443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 anchor="ctr" anchorCtr="0">
            <a:spAutoFit/>
          </a:bodyPr>
          <a:lstStyle/>
          <a:p>
            <a:pPr algn="ctr"/>
            <a:r>
              <a:rPr lang="en-US" sz="1600" b="1" dirty="0">
                <a:solidFill>
                  <a:srgbClr val="92D050"/>
                </a:solidFill>
              </a:rPr>
              <a:t>Lattice dynamics </a:t>
            </a:r>
          </a:p>
          <a:p>
            <a:pPr algn="ctr"/>
            <a:r>
              <a:rPr lang="en-US" sz="1600" b="1" dirty="0">
                <a:solidFill>
                  <a:srgbClr val="92D050"/>
                </a:solidFill>
              </a:rPr>
              <a:t>hundreds of ps</a:t>
            </a:r>
          </a:p>
        </p:txBody>
      </p: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67B01FC0-930C-40D1-8304-540B905D5393}"/>
              </a:ext>
            </a:extLst>
          </p:cNvPr>
          <p:cNvGrpSpPr/>
          <p:nvPr/>
        </p:nvGrpSpPr>
        <p:grpSpPr>
          <a:xfrm>
            <a:off x="1426610" y="4687741"/>
            <a:ext cx="2551588" cy="540000"/>
            <a:chOff x="1601648" y="2240928"/>
            <a:chExt cx="3420000" cy="540000"/>
          </a:xfrm>
        </p:grpSpPr>
        <p:sp>
          <p:nvSpPr>
            <p:cNvPr id="175" name="Arrow: Chevron 174">
              <a:extLst>
                <a:ext uri="{FF2B5EF4-FFF2-40B4-BE49-F238E27FC236}">
                  <a16:creationId xmlns:a16="http://schemas.microsoft.com/office/drawing/2014/main" id="{7668D6BA-55AB-4B5B-8613-36975158290F}"/>
                </a:ext>
              </a:extLst>
            </p:cNvPr>
            <p:cNvSpPr/>
            <p:nvPr/>
          </p:nvSpPr>
          <p:spPr>
            <a:xfrm>
              <a:off x="1601648" y="2240928"/>
              <a:ext cx="3420000" cy="540000"/>
            </a:xfrm>
            <a:prstGeom prst="chevron">
              <a:avLst/>
            </a:prstGeom>
            <a:solidFill>
              <a:schemeClr val="accent3"/>
            </a:solidFill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144">
              <a:extLst>
                <a:ext uri="{FF2B5EF4-FFF2-40B4-BE49-F238E27FC236}">
                  <a16:creationId xmlns:a16="http://schemas.microsoft.com/office/drawing/2014/main" id="{93ABBF82-EA31-4727-944D-34137BF484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142637" y="2275104"/>
              <a:ext cx="120262" cy="468000"/>
            </a:xfrm>
            <a:custGeom>
              <a:avLst/>
              <a:gdLst>
                <a:gd name="T0" fmla="*/ 2147483647 w 2676"/>
                <a:gd name="T1" fmla="*/ 2147483647 h 3926"/>
                <a:gd name="T2" fmla="*/ 2147483647 w 2676"/>
                <a:gd name="T3" fmla="*/ 2147483647 h 3926"/>
                <a:gd name="T4" fmla="*/ 2147483647 w 2676"/>
                <a:gd name="T5" fmla="*/ 2147483647 h 3926"/>
                <a:gd name="T6" fmla="*/ 2147483647 w 2676"/>
                <a:gd name="T7" fmla="*/ 2147483647 h 3926"/>
                <a:gd name="T8" fmla="*/ 2147483647 w 2676"/>
                <a:gd name="T9" fmla="*/ 2147483647 h 3926"/>
                <a:gd name="T10" fmla="*/ 2147483647 w 2676"/>
                <a:gd name="T11" fmla="*/ 2147483647 h 3926"/>
                <a:gd name="T12" fmla="*/ 2147483647 w 2676"/>
                <a:gd name="T13" fmla="*/ 2147483647 h 3926"/>
                <a:gd name="T14" fmla="*/ 2147483647 w 2676"/>
                <a:gd name="T15" fmla="*/ 2147483647 h 3926"/>
                <a:gd name="T16" fmla="*/ 2147483647 w 2676"/>
                <a:gd name="T17" fmla="*/ 2147483647 h 3926"/>
                <a:gd name="T18" fmla="*/ 2147483647 w 2676"/>
                <a:gd name="T19" fmla="*/ 2147483647 h 3926"/>
                <a:gd name="T20" fmla="*/ 2147483647 w 2676"/>
                <a:gd name="T21" fmla="*/ 2147483647 h 3926"/>
                <a:gd name="T22" fmla="*/ 2147483647 w 2676"/>
                <a:gd name="T23" fmla="*/ 2147483647 h 3926"/>
                <a:gd name="T24" fmla="*/ 2147483647 w 2676"/>
                <a:gd name="T25" fmla="*/ 2147483647 h 3926"/>
                <a:gd name="T26" fmla="*/ 2147483647 w 2676"/>
                <a:gd name="T27" fmla="*/ 2147483647 h 3926"/>
                <a:gd name="T28" fmla="*/ 2147483647 w 2676"/>
                <a:gd name="T29" fmla="*/ 2147483647 h 3926"/>
                <a:gd name="T30" fmla="*/ 2147483647 w 2676"/>
                <a:gd name="T31" fmla="*/ 2147483647 h 3926"/>
                <a:gd name="T32" fmla="*/ 0 w 2676"/>
                <a:gd name="T33" fmla="*/ 2147483647 h 3926"/>
                <a:gd name="T34" fmla="*/ 2147483647 w 2676"/>
                <a:gd name="T35" fmla="*/ 2147483647 h 3926"/>
                <a:gd name="T36" fmla="*/ 2147483647 w 2676"/>
                <a:gd name="T37" fmla="*/ 2147483647 h 3926"/>
                <a:gd name="T38" fmla="*/ 2147483647 w 2676"/>
                <a:gd name="T39" fmla="*/ 2147483647 h 3926"/>
                <a:gd name="T40" fmla="*/ 2147483647 w 2676"/>
                <a:gd name="T41" fmla="*/ 2147483647 h 3926"/>
                <a:gd name="T42" fmla="*/ 2147483647 w 2676"/>
                <a:gd name="T43" fmla="*/ 2147483647 h 3926"/>
                <a:gd name="T44" fmla="*/ 2147483647 w 2676"/>
                <a:gd name="T45" fmla="*/ 2147483647 h 3926"/>
                <a:gd name="T46" fmla="*/ 2147483647 w 2676"/>
                <a:gd name="T47" fmla="*/ 2147483647 h 3926"/>
                <a:gd name="T48" fmla="*/ 2147483647 w 2676"/>
                <a:gd name="T49" fmla="*/ 2147483647 h 3926"/>
                <a:gd name="T50" fmla="*/ 2147483647 w 2676"/>
                <a:gd name="T51" fmla="*/ 2147483647 h 3926"/>
                <a:gd name="T52" fmla="*/ 2147483647 w 2676"/>
                <a:gd name="T53" fmla="*/ 2147483647 h 3926"/>
                <a:gd name="T54" fmla="*/ 2147483647 w 2676"/>
                <a:gd name="T55" fmla="*/ 2147483647 h 3926"/>
                <a:gd name="T56" fmla="*/ 2147483647 w 2676"/>
                <a:gd name="T57" fmla="*/ 2147483647 h 3926"/>
                <a:gd name="T58" fmla="*/ 2147483647 w 2676"/>
                <a:gd name="T59" fmla="*/ 2147483647 h 3926"/>
                <a:gd name="T60" fmla="*/ 2147483647 w 2676"/>
                <a:gd name="T61" fmla="*/ 2147483647 h 3926"/>
                <a:gd name="T62" fmla="*/ 2147483647 w 2676"/>
                <a:gd name="T63" fmla="*/ 2147483647 h 3926"/>
                <a:gd name="T64" fmla="*/ 2147483647 w 2676"/>
                <a:gd name="T65" fmla="*/ 2147483647 h 3926"/>
                <a:gd name="T66" fmla="*/ 2147483647 w 2676"/>
                <a:gd name="T67" fmla="*/ 2147483647 h 3926"/>
                <a:gd name="T68" fmla="*/ 2147483647 w 2676"/>
                <a:gd name="T69" fmla="*/ 2147483647 h 3926"/>
                <a:gd name="T70" fmla="*/ 2147483647 w 2676"/>
                <a:gd name="T71" fmla="*/ 2147483647 h 3926"/>
                <a:gd name="T72" fmla="*/ 2147483647 w 2676"/>
                <a:gd name="T73" fmla="*/ 2147483647 h 3926"/>
                <a:gd name="T74" fmla="*/ 2147483647 w 2676"/>
                <a:gd name="T75" fmla="*/ 2147483647 h 3926"/>
                <a:gd name="T76" fmla="*/ 2147483647 w 2676"/>
                <a:gd name="T77" fmla="*/ 2147483647 h 3926"/>
                <a:gd name="T78" fmla="*/ 2147483647 w 2676"/>
                <a:gd name="T79" fmla="*/ 2147483647 h 3926"/>
                <a:gd name="T80" fmla="*/ 2147483647 w 2676"/>
                <a:gd name="T81" fmla="*/ 2147483647 h 3926"/>
                <a:gd name="T82" fmla="*/ 2147483647 w 2676"/>
                <a:gd name="T83" fmla="*/ 2147483647 h 3926"/>
                <a:gd name="T84" fmla="*/ 2147483647 w 2676"/>
                <a:gd name="T85" fmla="*/ 2147483647 h 3926"/>
                <a:gd name="T86" fmla="*/ 2147483647 w 2676"/>
                <a:gd name="T87" fmla="*/ 2147483647 h 3926"/>
                <a:gd name="T88" fmla="*/ 2147483647 w 2676"/>
                <a:gd name="T89" fmla="*/ 2147483647 h 3926"/>
                <a:gd name="T90" fmla="*/ 2147483647 w 2676"/>
                <a:gd name="T91" fmla="*/ 2147483647 h 3926"/>
                <a:gd name="T92" fmla="*/ 2147483647 w 2676"/>
                <a:gd name="T93" fmla="*/ 2147483647 h 3926"/>
                <a:gd name="T94" fmla="*/ 2147483647 w 2676"/>
                <a:gd name="T95" fmla="*/ 2147483647 h 3926"/>
                <a:gd name="T96" fmla="*/ 2147483647 w 2676"/>
                <a:gd name="T97" fmla="*/ 2147483647 h 3926"/>
                <a:gd name="T98" fmla="*/ 2147483647 w 2676"/>
                <a:gd name="T99" fmla="*/ 0 h 39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76"/>
                <a:gd name="T151" fmla="*/ 0 h 3926"/>
                <a:gd name="T152" fmla="*/ 2676 w 2676"/>
                <a:gd name="T153" fmla="*/ 3926 h 39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76" h="3926">
                  <a:moveTo>
                    <a:pt x="1980" y="3926"/>
                  </a:moveTo>
                  <a:lnTo>
                    <a:pt x="2314" y="3887"/>
                  </a:lnTo>
                  <a:lnTo>
                    <a:pt x="2552" y="3847"/>
                  </a:lnTo>
                  <a:lnTo>
                    <a:pt x="2667" y="3807"/>
                  </a:lnTo>
                  <a:lnTo>
                    <a:pt x="2649" y="3768"/>
                  </a:lnTo>
                  <a:lnTo>
                    <a:pt x="2499" y="3729"/>
                  </a:lnTo>
                  <a:lnTo>
                    <a:pt x="2232" y="3688"/>
                  </a:lnTo>
                  <a:lnTo>
                    <a:pt x="1877" y="3649"/>
                  </a:lnTo>
                  <a:lnTo>
                    <a:pt x="1467" y="3609"/>
                  </a:lnTo>
                  <a:lnTo>
                    <a:pt x="1043" y="3569"/>
                  </a:lnTo>
                  <a:lnTo>
                    <a:pt x="650" y="3530"/>
                  </a:lnTo>
                  <a:lnTo>
                    <a:pt x="326" y="3490"/>
                  </a:lnTo>
                  <a:lnTo>
                    <a:pt x="103" y="3451"/>
                  </a:lnTo>
                  <a:lnTo>
                    <a:pt x="4" y="3410"/>
                  </a:lnTo>
                  <a:lnTo>
                    <a:pt x="39" y="3371"/>
                  </a:lnTo>
                  <a:lnTo>
                    <a:pt x="205" y="3332"/>
                  </a:lnTo>
                  <a:lnTo>
                    <a:pt x="484" y="3291"/>
                  </a:lnTo>
                  <a:lnTo>
                    <a:pt x="849" y="3252"/>
                  </a:lnTo>
                  <a:lnTo>
                    <a:pt x="1264" y="3213"/>
                  </a:lnTo>
                  <a:lnTo>
                    <a:pt x="1685" y="3173"/>
                  </a:lnTo>
                  <a:lnTo>
                    <a:pt x="2072" y="3133"/>
                  </a:lnTo>
                  <a:lnTo>
                    <a:pt x="2385" y="3094"/>
                  </a:lnTo>
                  <a:lnTo>
                    <a:pt x="2593" y="3054"/>
                  </a:lnTo>
                  <a:lnTo>
                    <a:pt x="2676" y="3014"/>
                  </a:lnTo>
                  <a:lnTo>
                    <a:pt x="2623" y="2974"/>
                  </a:lnTo>
                  <a:lnTo>
                    <a:pt x="2441" y="2935"/>
                  </a:lnTo>
                  <a:lnTo>
                    <a:pt x="2150" y="2896"/>
                  </a:lnTo>
                  <a:lnTo>
                    <a:pt x="1776" y="2855"/>
                  </a:lnTo>
                  <a:lnTo>
                    <a:pt x="1359" y="2816"/>
                  </a:lnTo>
                  <a:lnTo>
                    <a:pt x="939" y="2777"/>
                  </a:lnTo>
                  <a:lnTo>
                    <a:pt x="560" y="2737"/>
                  </a:lnTo>
                  <a:lnTo>
                    <a:pt x="259" y="2697"/>
                  </a:lnTo>
                  <a:lnTo>
                    <a:pt x="65" y="2657"/>
                  </a:lnTo>
                  <a:lnTo>
                    <a:pt x="0" y="2618"/>
                  </a:lnTo>
                  <a:lnTo>
                    <a:pt x="69" y="2578"/>
                  </a:lnTo>
                  <a:lnTo>
                    <a:pt x="266" y="2538"/>
                  </a:lnTo>
                  <a:lnTo>
                    <a:pt x="569" y="2499"/>
                  </a:lnTo>
                  <a:lnTo>
                    <a:pt x="951" y="2460"/>
                  </a:lnTo>
                  <a:lnTo>
                    <a:pt x="1371" y="2419"/>
                  </a:lnTo>
                  <a:lnTo>
                    <a:pt x="1788" y="2380"/>
                  </a:lnTo>
                  <a:lnTo>
                    <a:pt x="2160" y="2340"/>
                  </a:lnTo>
                  <a:lnTo>
                    <a:pt x="2448" y="2300"/>
                  </a:lnTo>
                  <a:lnTo>
                    <a:pt x="2626" y="2261"/>
                  </a:lnTo>
                  <a:lnTo>
                    <a:pt x="2675" y="2221"/>
                  </a:lnTo>
                  <a:lnTo>
                    <a:pt x="2589" y="2182"/>
                  </a:lnTo>
                  <a:lnTo>
                    <a:pt x="2378" y="2142"/>
                  </a:lnTo>
                  <a:lnTo>
                    <a:pt x="2062" y="2102"/>
                  </a:lnTo>
                  <a:lnTo>
                    <a:pt x="1673" y="2063"/>
                  </a:lnTo>
                  <a:lnTo>
                    <a:pt x="1252" y="2022"/>
                  </a:lnTo>
                  <a:lnTo>
                    <a:pt x="839" y="1983"/>
                  </a:lnTo>
                  <a:lnTo>
                    <a:pt x="475" y="1944"/>
                  </a:lnTo>
                  <a:lnTo>
                    <a:pt x="199" y="1904"/>
                  </a:lnTo>
                  <a:lnTo>
                    <a:pt x="36" y="1864"/>
                  </a:lnTo>
                  <a:lnTo>
                    <a:pt x="5" y="1825"/>
                  </a:lnTo>
                  <a:lnTo>
                    <a:pt x="108" y="1785"/>
                  </a:lnTo>
                  <a:lnTo>
                    <a:pt x="333" y="1745"/>
                  </a:lnTo>
                  <a:lnTo>
                    <a:pt x="660" y="1705"/>
                  </a:lnTo>
                  <a:lnTo>
                    <a:pt x="1054" y="1666"/>
                  </a:lnTo>
                  <a:lnTo>
                    <a:pt x="1478" y="1627"/>
                  </a:lnTo>
                  <a:lnTo>
                    <a:pt x="1887" y="1586"/>
                  </a:lnTo>
                  <a:lnTo>
                    <a:pt x="2242" y="1547"/>
                  </a:lnTo>
                  <a:lnTo>
                    <a:pt x="2505" y="1508"/>
                  </a:lnTo>
                  <a:lnTo>
                    <a:pt x="2652" y="1467"/>
                  </a:lnTo>
                  <a:lnTo>
                    <a:pt x="2665" y="1428"/>
                  </a:lnTo>
                  <a:lnTo>
                    <a:pt x="2547" y="1388"/>
                  </a:lnTo>
                  <a:lnTo>
                    <a:pt x="2306" y="1349"/>
                  </a:lnTo>
                  <a:lnTo>
                    <a:pt x="1969" y="1309"/>
                  </a:lnTo>
                  <a:lnTo>
                    <a:pt x="1568" y="1269"/>
                  </a:lnTo>
                  <a:lnTo>
                    <a:pt x="1145" y="1230"/>
                  </a:lnTo>
                  <a:lnTo>
                    <a:pt x="740" y="1189"/>
                  </a:lnTo>
                  <a:lnTo>
                    <a:pt x="395" y="1150"/>
                  </a:lnTo>
                  <a:lnTo>
                    <a:pt x="146" y="1111"/>
                  </a:lnTo>
                  <a:lnTo>
                    <a:pt x="15" y="1071"/>
                  </a:lnTo>
                  <a:lnTo>
                    <a:pt x="19" y="1031"/>
                  </a:lnTo>
                  <a:lnTo>
                    <a:pt x="154" y="992"/>
                  </a:lnTo>
                  <a:lnTo>
                    <a:pt x="408" y="952"/>
                  </a:lnTo>
                  <a:lnTo>
                    <a:pt x="755" y="913"/>
                  </a:lnTo>
                  <a:lnTo>
                    <a:pt x="1161" y="873"/>
                  </a:lnTo>
                  <a:lnTo>
                    <a:pt x="1585" y="833"/>
                  </a:lnTo>
                  <a:lnTo>
                    <a:pt x="1984" y="794"/>
                  </a:lnTo>
                  <a:lnTo>
                    <a:pt x="2318" y="753"/>
                  </a:lnTo>
                  <a:lnTo>
                    <a:pt x="2553" y="714"/>
                  </a:lnTo>
                  <a:lnTo>
                    <a:pt x="2668" y="675"/>
                  </a:lnTo>
                  <a:lnTo>
                    <a:pt x="2648" y="635"/>
                  </a:lnTo>
                  <a:lnTo>
                    <a:pt x="2497" y="595"/>
                  </a:lnTo>
                  <a:lnTo>
                    <a:pt x="2229" y="556"/>
                  </a:lnTo>
                  <a:lnTo>
                    <a:pt x="1872" y="516"/>
                  </a:lnTo>
                  <a:lnTo>
                    <a:pt x="1462" y="476"/>
                  </a:lnTo>
                  <a:lnTo>
                    <a:pt x="1038" y="436"/>
                  </a:lnTo>
                  <a:lnTo>
                    <a:pt x="646" y="397"/>
                  </a:lnTo>
                  <a:lnTo>
                    <a:pt x="322" y="358"/>
                  </a:lnTo>
                  <a:lnTo>
                    <a:pt x="101" y="317"/>
                  </a:lnTo>
                  <a:lnTo>
                    <a:pt x="4" y="278"/>
                  </a:lnTo>
                  <a:lnTo>
                    <a:pt x="41" y="239"/>
                  </a:lnTo>
                  <a:lnTo>
                    <a:pt x="207" y="198"/>
                  </a:lnTo>
                  <a:lnTo>
                    <a:pt x="487" y="159"/>
                  </a:lnTo>
                  <a:lnTo>
                    <a:pt x="854" y="119"/>
                  </a:lnTo>
                  <a:lnTo>
                    <a:pt x="1268" y="80"/>
                  </a:lnTo>
                  <a:lnTo>
                    <a:pt x="1690" y="40"/>
                  </a:lnTo>
                  <a:lnTo>
                    <a:pt x="2075" y="0"/>
                  </a:lnTo>
                </a:path>
              </a:pathLst>
            </a:custGeom>
            <a:noFill/>
            <a:ln w="38100">
              <a:solidFill>
                <a:srgbClr val="FFC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9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6DA647A9-A5F4-42CD-90BA-D95A43E78B0F}"/>
              </a:ext>
            </a:extLst>
          </p:cNvPr>
          <p:cNvGrpSpPr/>
          <p:nvPr/>
        </p:nvGrpSpPr>
        <p:grpSpPr>
          <a:xfrm>
            <a:off x="3904270" y="4686759"/>
            <a:ext cx="3980912" cy="540000"/>
            <a:chOff x="4944672" y="2240868"/>
            <a:chExt cx="3600000" cy="540000"/>
          </a:xfrm>
          <a:solidFill>
            <a:schemeClr val="accent3"/>
          </a:solidFill>
        </p:grpSpPr>
        <p:sp>
          <p:nvSpPr>
            <p:cNvPr id="178" name="Arrow: Chevron 177">
              <a:extLst>
                <a:ext uri="{FF2B5EF4-FFF2-40B4-BE49-F238E27FC236}">
                  <a16:creationId xmlns:a16="http://schemas.microsoft.com/office/drawing/2014/main" id="{BABD6116-02DF-47E2-8B6D-F991A75B7153}"/>
                </a:ext>
              </a:extLst>
            </p:cNvPr>
            <p:cNvSpPr/>
            <p:nvPr/>
          </p:nvSpPr>
          <p:spPr>
            <a:xfrm>
              <a:off x="4944672" y="2240868"/>
              <a:ext cx="3600000" cy="540000"/>
            </a:xfrm>
            <a:prstGeom prst="chevron">
              <a:avLst/>
            </a:prstGeom>
            <a:solidFill>
              <a:schemeClr val="accent3"/>
            </a:solidFill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214">
              <a:extLst>
                <a:ext uri="{FF2B5EF4-FFF2-40B4-BE49-F238E27FC236}">
                  <a16:creationId xmlns:a16="http://schemas.microsoft.com/office/drawing/2014/main" id="{941AD9A6-1F27-40C3-ABB0-6DF4AD28F74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6684541" y="2275104"/>
              <a:ext cx="120262" cy="468000"/>
            </a:xfrm>
            <a:custGeom>
              <a:avLst/>
              <a:gdLst>
                <a:gd name="T0" fmla="*/ 2147483647 w 2676"/>
                <a:gd name="T1" fmla="*/ 2147483647 h 3926"/>
                <a:gd name="T2" fmla="*/ 2147483647 w 2676"/>
                <a:gd name="T3" fmla="*/ 2147483647 h 3926"/>
                <a:gd name="T4" fmla="*/ 2147483647 w 2676"/>
                <a:gd name="T5" fmla="*/ 2147483647 h 3926"/>
                <a:gd name="T6" fmla="*/ 2147483647 w 2676"/>
                <a:gd name="T7" fmla="*/ 2147483647 h 3926"/>
                <a:gd name="T8" fmla="*/ 2147483647 w 2676"/>
                <a:gd name="T9" fmla="*/ 2147483647 h 3926"/>
                <a:gd name="T10" fmla="*/ 2147483647 w 2676"/>
                <a:gd name="T11" fmla="*/ 2147483647 h 3926"/>
                <a:gd name="T12" fmla="*/ 2147483647 w 2676"/>
                <a:gd name="T13" fmla="*/ 2147483647 h 3926"/>
                <a:gd name="T14" fmla="*/ 2147483647 w 2676"/>
                <a:gd name="T15" fmla="*/ 2147483647 h 3926"/>
                <a:gd name="T16" fmla="*/ 2147483647 w 2676"/>
                <a:gd name="T17" fmla="*/ 2147483647 h 3926"/>
                <a:gd name="T18" fmla="*/ 2147483647 w 2676"/>
                <a:gd name="T19" fmla="*/ 2147483647 h 3926"/>
                <a:gd name="T20" fmla="*/ 2147483647 w 2676"/>
                <a:gd name="T21" fmla="*/ 2147483647 h 3926"/>
                <a:gd name="T22" fmla="*/ 2147483647 w 2676"/>
                <a:gd name="T23" fmla="*/ 2147483647 h 3926"/>
                <a:gd name="T24" fmla="*/ 2147483647 w 2676"/>
                <a:gd name="T25" fmla="*/ 2147483647 h 3926"/>
                <a:gd name="T26" fmla="*/ 2147483647 w 2676"/>
                <a:gd name="T27" fmla="*/ 2147483647 h 3926"/>
                <a:gd name="T28" fmla="*/ 2147483647 w 2676"/>
                <a:gd name="T29" fmla="*/ 2147483647 h 3926"/>
                <a:gd name="T30" fmla="*/ 2147483647 w 2676"/>
                <a:gd name="T31" fmla="*/ 2147483647 h 3926"/>
                <a:gd name="T32" fmla="*/ 0 w 2676"/>
                <a:gd name="T33" fmla="*/ 2147483647 h 3926"/>
                <a:gd name="T34" fmla="*/ 2147483647 w 2676"/>
                <a:gd name="T35" fmla="*/ 2147483647 h 3926"/>
                <a:gd name="T36" fmla="*/ 2147483647 w 2676"/>
                <a:gd name="T37" fmla="*/ 2147483647 h 3926"/>
                <a:gd name="T38" fmla="*/ 2147483647 w 2676"/>
                <a:gd name="T39" fmla="*/ 2147483647 h 3926"/>
                <a:gd name="T40" fmla="*/ 2147483647 w 2676"/>
                <a:gd name="T41" fmla="*/ 2147483647 h 3926"/>
                <a:gd name="T42" fmla="*/ 2147483647 w 2676"/>
                <a:gd name="T43" fmla="*/ 2147483647 h 3926"/>
                <a:gd name="T44" fmla="*/ 2147483647 w 2676"/>
                <a:gd name="T45" fmla="*/ 2147483647 h 3926"/>
                <a:gd name="T46" fmla="*/ 2147483647 w 2676"/>
                <a:gd name="T47" fmla="*/ 2147483647 h 3926"/>
                <a:gd name="T48" fmla="*/ 2147483647 w 2676"/>
                <a:gd name="T49" fmla="*/ 2147483647 h 3926"/>
                <a:gd name="T50" fmla="*/ 2147483647 w 2676"/>
                <a:gd name="T51" fmla="*/ 2147483647 h 3926"/>
                <a:gd name="T52" fmla="*/ 2147483647 w 2676"/>
                <a:gd name="T53" fmla="*/ 2147483647 h 3926"/>
                <a:gd name="T54" fmla="*/ 2147483647 w 2676"/>
                <a:gd name="T55" fmla="*/ 2147483647 h 3926"/>
                <a:gd name="T56" fmla="*/ 2147483647 w 2676"/>
                <a:gd name="T57" fmla="*/ 2147483647 h 3926"/>
                <a:gd name="T58" fmla="*/ 2147483647 w 2676"/>
                <a:gd name="T59" fmla="*/ 2147483647 h 3926"/>
                <a:gd name="T60" fmla="*/ 2147483647 w 2676"/>
                <a:gd name="T61" fmla="*/ 2147483647 h 3926"/>
                <a:gd name="T62" fmla="*/ 2147483647 w 2676"/>
                <a:gd name="T63" fmla="*/ 2147483647 h 3926"/>
                <a:gd name="T64" fmla="*/ 2147483647 w 2676"/>
                <a:gd name="T65" fmla="*/ 2147483647 h 3926"/>
                <a:gd name="T66" fmla="*/ 2147483647 w 2676"/>
                <a:gd name="T67" fmla="*/ 2147483647 h 3926"/>
                <a:gd name="T68" fmla="*/ 2147483647 w 2676"/>
                <a:gd name="T69" fmla="*/ 2147483647 h 3926"/>
                <a:gd name="T70" fmla="*/ 2147483647 w 2676"/>
                <a:gd name="T71" fmla="*/ 2147483647 h 3926"/>
                <a:gd name="T72" fmla="*/ 2147483647 w 2676"/>
                <a:gd name="T73" fmla="*/ 2147483647 h 3926"/>
                <a:gd name="T74" fmla="*/ 2147483647 w 2676"/>
                <a:gd name="T75" fmla="*/ 2147483647 h 3926"/>
                <a:gd name="T76" fmla="*/ 2147483647 w 2676"/>
                <a:gd name="T77" fmla="*/ 2147483647 h 3926"/>
                <a:gd name="T78" fmla="*/ 2147483647 w 2676"/>
                <a:gd name="T79" fmla="*/ 2147483647 h 3926"/>
                <a:gd name="T80" fmla="*/ 2147483647 w 2676"/>
                <a:gd name="T81" fmla="*/ 2147483647 h 3926"/>
                <a:gd name="T82" fmla="*/ 2147483647 w 2676"/>
                <a:gd name="T83" fmla="*/ 2147483647 h 3926"/>
                <a:gd name="T84" fmla="*/ 2147483647 w 2676"/>
                <a:gd name="T85" fmla="*/ 2147483647 h 3926"/>
                <a:gd name="T86" fmla="*/ 2147483647 w 2676"/>
                <a:gd name="T87" fmla="*/ 2147483647 h 3926"/>
                <a:gd name="T88" fmla="*/ 2147483647 w 2676"/>
                <a:gd name="T89" fmla="*/ 2147483647 h 3926"/>
                <a:gd name="T90" fmla="*/ 2147483647 w 2676"/>
                <a:gd name="T91" fmla="*/ 2147483647 h 3926"/>
                <a:gd name="T92" fmla="*/ 2147483647 w 2676"/>
                <a:gd name="T93" fmla="*/ 2147483647 h 3926"/>
                <a:gd name="T94" fmla="*/ 2147483647 w 2676"/>
                <a:gd name="T95" fmla="*/ 2147483647 h 3926"/>
                <a:gd name="T96" fmla="*/ 2147483647 w 2676"/>
                <a:gd name="T97" fmla="*/ 2147483647 h 3926"/>
                <a:gd name="T98" fmla="*/ 2147483647 w 2676"/>
                <a:gd name="T99" fmla="*/ 0 h 39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76"/>
                <a:gd name="T151" fmla="*/ 0 h 3926"/>
                <a:gd name="T152" fmla="*/ 2676 w 2676"/>
                <a:gd name="T153" fmla="*/ 3926 h 39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76" h="3926">
                  <a:moveTo>
                    <a:pt x="1980" y="3926"/>
                  </a:moveTo>
                  <a:lnTo>
                    <a:pt x="2314" y="3887"/>
                  </a:lnTo>
                  <a:lnTo>
                    <a:pt x="2552" y="3847"/>
                  </a:lnTo>
                  <a:lnTo>
                    <a:pt x="2667" y="3807"/>
                  </a:lnTo>
                  <a:lnTo>
                    <a:pt x="2649" y="3768"/>
                  </a:lnTo>
                  <a:lnTo>
                    <a:pt x="2499" y="3729"/>
                  </a:lnTo>
                  <a:lnTo>
                    <a:pt x="2232" y="3688"/>
                  </a:lnTo>
                  <a:lnTo>
                    <a:pt x="1877" y="3649"/>
                  </a:lnTo>
                  <a:lnTo>
                    <a:pt x="1467" y="3609"/>
                  </a:lnTo>
                  <a:lnTo>
                    <a:pt x="1043" y="3569"/>
                  </a:lnTo>
                  <a:lnTo>
                    <a:pt x="650" y="3530"/>
                  </a:lnTo>
                  <a:lnTo>
                    <a:pt x="326" y="3490"/>
                  </a:lnTo>
                  <a:lnTo>
                    <a:pt x="103" y="3451"/>
                  </a:lnTo>
                  <a:lnTo>
                    <a:pt x="4" y="3410"/>
                  </a:lnTo>
                  <a:lnTo>
                    <a:pt x="39" y="3371"/>
                  </a:lnTo>
                  <a:lnTo>
                    <a:pt x="205" y="3332"/>
                  </a:lnTo>
                  <a:lnTo>
                    <a:pt x="484" y="3291"/>
                  </a:lnTo>
                  <a:lnTo>
                    <a:pt x="849" y="3252"/>
                  </a:lnTo>
                  <a:lnTo>
                    <a:pt x="1264" y="3213"/>
                  </a:lnTo>
                  <a:lnTo>
                    <a:pt x="1685" y="3173"/>
                  </a:lnTo>
                  <a:lnTo>
                    <a:pt x="2072" y="3133"/>
                  </a:lnTo>
                  <a:lnTo>
                    <a:pt x="2385" y="3094"/>
                  </a:lnTo>
                  <a:lnTo>
                    <a:pt x="2593" y="3054"/>
                  </a:lnTo>
                  <a:lnTo>
                    <a:pt x="2676" y="3014"/>
                  </a:lnTo>
                  <a:lnTo>
                    <a:pt x="2623" y="2974"/>
                  </a:lnTo>
                  <a:lnTo>
                    <a:pt x="2441" y="2935"/>
                  </a:lnTo>
                  <a:lnTo>
                    <a:pt x="2150" y="2896"/>
                  </a:lnTo>
                  <a:lnTo>
                    <a:pt x="1776" y="2855"/>
                  </a:lnTo>
                  <a:lnTo>
                    <a:pt x="1359" y="2816"/>
                  </a:lnTo>
                  <a:lnTo>
                    <a:pt x="939" y="2777"/>
                  </a:lnTo>
                  <a:lnTo>
                    <a:pt x="560" y="2737"/>
                  </a:lnTo>
                  <a:lnTo>
                    <a:pt x="259" y="2697"/>
                  </a:lnTo>
                  <a:lnTo>
                    <a:pt x="65" y="2657"/>
                  </a:lnTo>
                  <a:lnTo>
                    <a:pt x="0" y="2618"/>
                  </a:lnTo>
                  <a:lnTo>
                    <a:pt x="69" y="2578"/>
                  </a:lnTo>
                  <a:lnTo>
                    <a:pt x="266" y="2538"/>
                  </a:lnTo>
                  <a:lnTo>
                    <a:pt x="569" y="2499"/>
                  </a:lnTo>
                  <a:lnTo>
                    <a:pt x="951" y="2460"/>
                  </a:lnTo>
                  <a:lnTo>
                    <a:pt x="1371" y="2419"/>
                  </a:lnTo>
                  <a:lnTo>
                    <a:pt x="1788" y="2380"/>
                  </a:lnTo>
                  <a:lnTo>
                    <a:pt x="2160" y="2340"/>
                  </a:lnTo>
                  <a:lnTo>
                    <a:pt x="2448" y="2300"/>
                  </a:lnTo>
                  <a:lnTo>
                    <a:pt x="2626" y="2261"/>
                  </a:lnTo>
                  <a:lnTo>
                    <a:pt x="2675" y="2221"/>
                  </a:lnTo>
                  <a:lnTo>
                    <a:pt x="2589" y="2182"/>
                  </a:lnTo>
                  <a:lnTo>
                    <a:pt x="2378" y="2142"/>
                  </a:lnTo>
                  <a:lnTo>
                    <a:pt x="2062" y="2102"/>
                  </a:lnTo>
                  <a:lnTo>
                    <a:pt x="1673" y="2063"/>
                  </a:lnTo>
                  <a:lnTo>
                    <a:pt x="1252" y="2022"/>
                  </a:lnTo>
                  <a:lnTo>
                    <a:pt x="839" y="1983"/>
                  </a:lnTo>
                  <a:lnTo>
                    <a:pt x="475" y="1944"/>
                  </a:lnTo>
                  <a:lnTo>
                    <a:pt x="199" y="1904"/>
                  </a:lnTo>
                  <a:lnTo>
                    <a:pt x="36" y="1864"/>
                  </a:lnTo>
                  <a:lnTo>
                    <a:pt x="5" y="1825"/>
                  </a:lnTo>
                  <a:lnTo>
                    <a:pt x="108" y="1785"/>
                  </a:lnTo>
                  <a:lnTo>
                    <a:pt x="333" y="1745"/>
                  </a:lnTo>
                  <a:lnTo>
                    <a:pt x="660" y="1705"/>
                  </a:lnTo>
                  <a:lnTo>
                    <a:pt x="1054" y="1666"/>
                  </a:lnTo>
                  <a:lnTo>
                    <a:pt x="1478" y="1627"/>
                  </a:lnTo>
                  <a:lnTo>
                    <a:pt x="1887" y="1586"/>
                  </a:lnTo>
                  <a:lnTo>
                    <a:pt x="2242" y="1547"/>
                  </a:lnTo>
                  <a:lnTo>
                    <a:pt x="2505" y="1508"/>
                  </a:lnTo>
                  <a:lnTo>
                    <a:pt x="2652" y="1467"/>
                  </a:lnTo>
                  <a:lnTo>
                    <a:pt x="2665" y="1428"/>
                  </a:lnTo>
                  <a:lnTo>
                    <a:pt x="2547" y="1388"/>
                  </a:lnTo>
                  <a:lnTo>
                    <a:pt x="2306" y="1349"/>
                  </a:lnTo>
                  <a:lnTo>
                    <a:pt x="1969" y="1309"/>
                  </a:lnTo>
                  <a:lnTo>
                    <a:pt x="1568" y="1269"/>
                  </a:lnTo>
                  <a:lnTo>
                    <a:pt x="1145" y="1230"/>
                  </a:lnTo>
                  <a:lnTo>
                    <a:pt x="740" y="1189"/>
                  </a:lnTo>
                  <a:lnTo>
                    <a:pt x="395" y="1150"/>
                  </a:lnTo>
                  <a:lnTo>
                    <a:pt x="146" y="1111"/>
                  </a:lnTo>
                  <a:lnTo>
                    <a:pt x="15" y="1071"/>
                  </a:lnTo>
                  <a:lnTo>
                    <a:pt x="19" y="1031"/>
                  </a:lnTo>
                  <a:lnTo>
                    <a:pt x="154" y="992"/>
                  </a:lnTo>
                  <a:lnTo>
                    <a:pt x="408" y="952"/>
                  </a:lnTo>
                  <a:lnTo>
                    <a:pt x="755" y="913"/>
                  </a:lnTo>
                  <a:lnTo>
                    <a:pt x="1161" y="873"/>
                  </a:lnTo>
                  <a:lnTo>
                    <a:pt x="1585" y="833"/>
                  </a:lnTo>
                  <a:lnTo>
                    <a:pt x="1984" y="794"/>
                  </a:lnTo>
                  <a:lnTo>
                    <a:pt x="2318" y="753"/>
                  </a:lnTo>
                  <a:lnTo>
                    <a:pt x="2553" y="714"/>
                  </a:lnTo>
                  <a:lnTo>
                    <a:pt x="2668" y="675"/>
                  </a:lnTo>
                  <a:lnTo>
                    <a:pt x="2648" y="635"/>
                  </a:lnTo>
                  <a:lnTo>
                    <a:pt x="2497" y="595"/>
                  </a:lnTo>
                  <a:lnTo>
                    <a:pt x="2229" y="556"/>
                  </a:lnTo>
                  <a:lnTo>
                    <a:pt x="1872" y="516"/>
                  </a:lnTo>
                  <a:lnTo>
                    <a:pt x="1462" y="476"/>
                  </a:lnTo>
                  <a:lnTo>
                    <a:pt x="1038" y="436"/>
                  </a:lnTo>
                  <a:lnTo>
                    <a:pt x="646" y="397"/>
                  </a:lnTo>
                  <a:lnTo>
                    <a:pt x="322" y="358"/>
                  </a:lnTo>
                  <a:lnTo>
                    <a:pt x="101" y="317"/>
                  </a:lnTo>
                  <a:lnTo>
                    <a:pt x="4" y="278"/>
                  </a:lnTo>
                  <a:lnTo>
                    <a:pt x="41" y="239"/>
                  </a:lnTo>
                  <a:lnTo>
                    <a:pt x="207" y="198"/>
                  </a:lnTo>
                  <a:lnTo>
                    <a:pt x="487" y="159"/>
                  </a:lnTo>
                  <a:lnTo>
                    <a:pt x="854" y="119"/>
                  </a:lnTo>
                  <a:lnTo>
                    <a:pt x="1268" y="80"/>
                  </a:lnTo>
                  <a:lnTo>
                    <a:pt x="1690" y="40"/>
                  </a:lnTo>
                  <a:lnTo>
                    <a:pt x="2075" y="0"/>
                  </a:lnTo>
                </a:path>
              </a:pathLst>
            </a:custGeom>
            <a:grpFill/>
            <a:ln w="38100">
              <a:solidFill>
                <a:srgbClr val="92D05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9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0" name="Arrow: Chevron 179">
            <a:extLst>
              <a:ext uri="{FF2B5EF4-FFF2-40B4-BE49-F238E27FC236}">
                <a16:creationId xmlns:a16="http://schemas.microsoft.com/office/drawing/2014/main" id="{61AA1B99-BB36-4F79-B489-BA92E7ACFD53}"/>
              </a:ext>
            </a:extLst>
          </p:cNvPr>
          <p:cNvSpPr/>
          <p:nvPr/>
        </p:nvSpPr>
        <p:spPr>
          <a:xfrm>
            <a:off x="8256672" y="4689200"/>
            <a:ext cx="3744000" cy="540000"/>
          </a:xfrm>
          <a:prstGeom prst="chevron">
            <a:avLst/>
          </a:prstGeom>
          <a:solidFill>
            <a:schemeClr val="accent3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8CDCFEB9-48D7-413B-A766-438B6285D5D2}"/>
              </a:ext>
            </a:extLst>
          </p:cNvPr>
          <p:cNvGrpSpPr/>
          <p:nvPr/>
        </p:nvGrpSpPr>
        <p:grpSpPr>
          <a:xfrm>
            <a:off x="191328" y="4687376"/>
            <a:ext cx="510298" cy="540000"/>
            <a:chOff x="345304" y="2239104"/>
            <a:chExt cx="510298" cy="540000"/>
          </a:xfrm>
          <a:solidFill>
            <a:schemeClr val="accent3"/>
          </a:solidFill>
        </p:grpSpPr>
        <p:sp>
          <p:nvSpPr>
            <p:cNvPr id="182" name="Arrow: Pentagon 181">
              <a:extLst>
                <a:ext uri="{FF2B5EF4-FFF2-40B4-BE49-F238E27FC236}">
                  <a16:creationId xmlns:a16="http://schemas.microsoft.com/office/drawing/2014/main" id="{C1D5D16A-B59D-44DC-81B4-D9819E532486}"/>
                </a:ext>
              </a:extLst>
            </p:cNvPr>
            <p:cNvSpPr/>
            <p:nvPr/>
          </p:nvSpPr>
          <p:spPr>
            <a:xfrm>
              <a:off x="345304" y="2239104"/>
              <a:ext cx="510298" cy="540000"/>
            </a:xfrm>
            <a:prstGeom prst="homePlate">
              <a:avLst/>
            </a:prstGeom>
            <a:grpFill/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13">
              <a:extLst>
                <a:ext uri="{FF2B5EF4-FFF2-40B4-BE49-F238E27FC236}">
                  <a16:creationId xmlns:a16="http://schemas.microsoft.com/office/drawing/2014/main" id="{B72B9139-6516-4A77-A78B-6E8DD2D7102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431122" y="2275104"/>
              <a:ext cx="120262" cy="468000"/>
            </a:xfrm>
            <a:custGeom>
              <a:avLst/>
              <a:gdLst>
                <a:gd name="T0" fmla="*/ 2147483647 w 2676"/>
                <a:gd name="T1" fmla="*/ 2147483647 h 3926"/>
                <a:gd name="T2" fmla="*/ 2147483647 w 2676"/>
                <a:gd name="T3" fmla="*/ 2147483647 h 3926"/>
                <a:gd name="T4" fmla="*/ 2147483647 w 2676"/>
                <a:gd name="T5" fmla="*/ 2147483647 h 3926"/>
                <a:gd name="T6" fmla="*/ 2147483647 w 2676"/>
                <a:gd name="T7" fmla="*/ 2147483647 h 3926"/>
                <a:gd name="T8" fmla="*/ 2147483647 w 2676"/>
                <a:gd name="T9" fmla="*/ 2147483647 h 3926"/>
                <a:gd name="T10" fmla="*/ 2147483647 w 2676"/>
                <a:gd name="T11" fmla="*/ 2147483647 h 3926"/>
                <a:gd name="T12" fmla="*/ 2147483647 w 2676"/>
                <a:gd name="T13" fmla="*/ 2147483647 h 3926"/>
                <a:gd name="T14" fmla="*/ 2147483647 w 2676"/>
                <a:gd name="T15" fmla="*/ 2147483647 h 3926"/>
                <a:gd name="T16" fmla="*/ 2147483647 w 2676"/>
                <a:gd name="T17" fmla="*/ 2147483647 h 3926"/>
                <a:gd name="T18" fmla="*/ 2147483647 w 2676"/>
                <a:gd name="T19" fmla="*/ 2147483647 h 3926"/>
                <a:gd name="T20" fmla="*/ 2147483647 w 2676"/>
                <a:gd name="T21" fmla="*/ 2147483647 h 3926"/>
                <a:gd name="T22" fmla="*/ 2147483647 w 2676"/>
                <a:gd name="T23" fmla="*/ 2147483647 h 3926"/>
                <a:gd name="T24" fmla="*/ 2147483647 w 2676"/>
                <a:gd name="T25" fmla="*/ 2147483647 h 3926"/>
                <a:gd name="T26" fmla="*/ 2147483647 w 2676"/>
                <a:gd name="T27" fmla="*/ 2147483647 h 3926"/>
                <a:gd name="T28" fmla="*/ 2147483647 w 2676"/>
                <a:gd name="T29" fmla="*/ 2147483647 h 3926"/>
                <a:gd name="T30" fmla="*/ 2147483647 w 2676"/>
                <a:gd name="T31" fmla="*/ 2147483647 h 3926"/>
                <a:gd name="T32" fmla="*/ 0 w 2676"/>
                <a:gd name="T33" fmla="*/ 2147483647 h 3926"/>
                <a:gd name="T34" fmla="*/ 2147483647 w 2676"/>
                <a:gd name="T35" fmla="*/ 2147483647 h 3926"/>
                <a:gd name="T36" fmla="*/ 2147483647 w 2676"/>
                <a:gd name="T37" fmla="*/ 2147483647 h 3926"/>
                <a:gd name="T38" fmla="*/ 2147483647 w 2676"/>
                <a:gd name="T39" fmla="*/ 2147483647 h 3926"/>
                <a:gd name="T40" fmla="*/ 2147483647 w 2676"/>
                <a:gd name="T41" fmla="*/ 2147483647 h 3926"/>
                <a:gd name="T42" fmla="*/ 2147483647 w 2676"/>
                <a:gd name="T43" fmla="*/ 2147483647 h 3926"/>
                <a:gd name="T44" fmla="*/ 2147483647 w 2676"/>
                <a:gd name="T45" fmla="*/ 2147483647 h 3926"/>
                <a:gd name="T46" fmla="*/ 2147483647 w 2676"/>
                <a:gd name="T47" fmla="*/ 2147483647 h 3926"/>
                <a:gd name="T48" fmla="*/ 2147483647 w 2676"/>
                <a:gd name="T49" fmla="*/ 2147483647 h 3926"/>
                <a:gd name="T50" fmla="*/ 2147483647 w 2676"/>
                <a:gd name="T51" fmla="*/ 2147483647 h 3926"/>
                <a:gd name="T52" fmla="*/ 2147483647 w 2676"/>
                <a:gd name="T53" fmla="*/ 2147483647 h 3926"/>
                <a:gd name="T54" fmla="*/ 2147483647 w 2676"/>
                <a:gd name="T55" fmla="*/ 2147483647 h 3926"/>
                <a:gd name="T56" fmla="*/ 2147483647 w 2676"/>
                <a:gd name="T57" fmla="*/ 2147483647 h 3926"/>
                <a:gd name="T58" fmla="*/ 2147483647 w 2676"/>
                <a:gd name="T59" fmla="*/ 2147483647 h 3926"/>
                <a:gd name="T60" fmla="*/ 2147483647 w 2676"/>
                <a:gd name="T61" fmla="*/ 2147483647 h 3926"/>
                <a:gd name="T62" fmla="*/ 2147483647 w 2676"/>
                <a:gd name="T63" fmla="*/ 2147483647 h 3926"/>
                <a:gd name="T64" fmla="*/ 2147483647 w 2676"/>
                <a:gd name="T65" fmla="*/ 2147483647 h 3926"/>
                <a:gd name="T66" fmla="*/ 2147483647 w 2676"/>
                <a:gd name="T67" fmla="*/ 2147483647 h 3926"/>
                <a:gd name="T68" fmla="*/ 2147483647 w 2676"/>
                <a:gd name="T69" fmla="*/ 2147483647 h 3926"/>
                <a:gd name="T70" fmla="*/ 2147483647 w 2676"/>
                <a:gd name="T71" fmla="*/ 2147483647 h 3926"/>
                <a:gd name="T72" fmla="*/ 2147483647 w 2676"/>
                <a:gd name="T73" fmla="*/ 2147483647 h 3926"/>
                <a:gd name="T74" fmla="*/ 2147483647 w 2676"/>
                <a:gd name="T75" fmla="*/ 2147483647 h 3926"/>
                <a:gd name="T76" fmla="*/ 2147483647 w 2676"/>
                <a:gd name="T77" fmla="*/ 2147483647 h 3926"/>
                <a:gd name="T78" fmla="*/ 2147483647 w 2676"/>
                <a:gd name="T79" fmla="*/ 2147483647 h 3926"/>
                <a:gd name="T80" fmla="*/ 2147483647 w 2676"/>
                <a:gd name="T81" fmla="*/ 2147483647 h 3926"/>
                <a:gd name="T82" fmla="*/ 2147483647 w 2676"/>
                <a:gd name="T83" fmla="*/ 2147483647 h 3926"/>
                <a:gd name="T84" fmla="*/ 2147483647 w 2676"/>
                <a:gd name="T85" fmla="*/ 2147483647 h 3926"/>
                <a:gd name="T86" fmla="*/ 2147483647 w 2676"/>
                <a:gd name="T87" fmla="*/ 2147483647 h 3926"/>
                <a:gd name="T88" fmla="*/ 2147483647 w 2676"/>
                <a:gd name="T89" fmla="*/ 2147483647 h 3926"/>
                <a:gd name="T90" fmla="*/ 2147483647 w 2676"/>
                <a:gd name="T91" fmla="*/ 2147483647 h 3926"/>
                <a:gd name="T92" fmla="*/ 2147483647 w 2676"/>
                <a:gd name="T93" fmla="*/ 2147483647 h 3926"/>
                <a:gd name="T94" fmla="*/ 2147483647 w 2676"/>
                <a:gd name="T95" fmla="*/ 2147483647 h 3926"/>
                <a:gd name="T96" fmla="*/ 2147483647 w 2676"/>
                <a:gd name="T97" fmla="*/ 2147483647 h 3926"/>
                <a:gd name="T98" fmla="*/ 2147483647 w 2676"/>
                <a:gd name="T99" fmla="*/ 0 h 39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76"/>
                <a:gd name="T151" fmla="*/ 0 h 3926"/>
                <a:gd name="T152" fmla="*/ 2676 w 2676"/>
                <a:gd name="T153" fmla="*/ 3926 h 39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76" h="3926">
                  <a:moveTo>
                    <a:pt x="1980" y="3926"/>
                  </a:moveTo>
                  <a:lnTo>
                    <a:pt x="2314" y="3887"/>
                  </a:lnTo>
                  <a:lnTo>
                    <a:pt x="2552" y="3847"/>
                  </a:lnTo>
                  <a:lnTo>
                    <a:pt x="2667" y="3807"/>
                  </a:lnTo>
                  <a:lnTo>
                    <a:pt x="2649" y="3768"/>
                  </a:lnTo>
                  <a:lnTo>
                    <a:pt x="2499" y="3729"/>
                  </a:lnTo>
                  <a:lnTo>
                    <a:pt x="2232" y="3688"/>
                  </a:lnTo>
                  <a:lnTo>
                    <a:pt x="1877" y="3649"/>
                  </a:lnTo>
                  <a:lnTo>
                    <a:pt x="1467" y="3609"/>
                  </a:lnTo>
                  <a:lnTo>
                    <a:pt x="1043" y="3569"/>
                  </a:lnTo>
                  <a:lnTo>
                    <a:pt x="650" y="3530"/>
                  </a:lnTo>
                  <a:lnTo>
                    <a:pt x="326" y="3490"/>
                  </a:lnTo>
                  <a:lnTo>
                    <a:pt x="103" y="3451"/>
                  </a:lnTo>
                  <a:lnTo>
                    <a:pt x="4" y="3410"/>
                  </a:lnTo>
                  <a:lnTo>
                    <a:pt x="39" y="3371"/>
                  </a:lnTo>
                  <a:lnTo>
                    <a:pt x="205" y="3332"/>
                  </a:lnTo>
                  <a:lnTo>
                    <a:pt x="484" y="3291"/>
                  </a:lnTo>
                  <a:lnTo>
                    <a:pt x="849" y="3252"/>
                  </a:lnTo>
                  <a:lnTo>
                    <a:pt x="1264" y="3213"/>
                  </a:lnTo>
                  <a:lnTo>
                    <a:pt x="1685" y="3173"/>
                  </a:lnTo>
                  <a:lnTo>
                    <a:pt x="2072" y="3133"/>
                  </a:lnTo>
                  <a:lnTo>
                    <a:pt x="2385" y="3094"/>
                  </a:lnTo>
                  <a:lnTo>
                    <a:pt x="2593" y="3054"/>
                  </a:lnTo>
                  <a:lnTo>
                    <a:pt x="2676" y="3014"/>
                  </a:lnTo>
                  <a:lnTo>
                    <a:pt x="2623" y="2974"/>
                  </a:lnTo>
                  <a:lnTo>
                    <a:pt x="2441" y="2935"/>
                  </a:lnTo>
                  <a:lnTo>
                    <a:pt x="2150" y="2896"/>
                  </a:lnTo>
                  <a:lnTo>
                    <a:pt x="1776" y="2855"/>
                  </a:lnTo>
                  <a:lnTo>
                    <a:pt x="1359" y="2816"/>
                  </a:lnTo>
                  <a:lnTo>
                    <a:pt x="939" y="2777"/>
                  </a:lnTo>
                  <a:lnTo>
                    <a:pt x="560" y="2737"/>
                  </a:lnTo>
                  <a:lnTo>
                    <a:pt x="259" y="2697"/>
                  </a:lnTo>
                  <a:lnTo>
                    <a:pt x="65" y="2657"/>
                  </a:lnTo>
                  <a:lnTo>
                    <a:pt x="0" y="2618"/>
                  </a:lnTo>
                  <a:lnTo>
                    <a:pt x="69" y="2578"/>
                  </a:lnTo>
                  <a:lnTo>
                    <a:pt x="266" y="2538"/>
                  </a:lnTo>
                  <a:lnTo>
                    <a:pt x="569" y="2499"/>
                  </a:lnTo>
                  <a:lnTo>
                    <a:pt x="951" y="2460"/>
                  </a:lnTo>
                  <a:lnTo>
                    <a:pt x="1371" y="2419"/>
                  </a:lnTo>
                  <a:lnTo>
                    <a:pt x="1788" y="2380"/>
                  </a:lnTo>
                  <a:lnTo>
                    <a:pt x="2160" y="2340"/>
                  </a:lnTo>
                  <a:lnTo>
                    <a:pt x="2448" y="2300"/>
                  </a:lnTo>
                  <a:lnTo>
                    <a:pt x="2626" y="2261"/>
                  </a:lnTo>
                  <a:lnTo>
                    <a:pt x="2675" y="2221"/>
                  </a:lnTo>
                  <a:lnTo>
                    <a:pt x="2589" y="2182"/>
                  </a:lnTo>
                  <a:lnTo>
                    <a:pt x="2378" y="2142"/>
                  </a:lnTo>
                  <a:lnTo>
                    <a:pt x="2062" y="2102"/>
                  </a:lnTo>
                  <a:lnTo>
                    <a:pt x="1673" y="2063"/>
                  </a:lnTo>
                  <a:lnTo>
                    <a:pt x="1252" y="2022"/>
                  </a:lnTo>
                  <a:lnTo>
                    <a:pt x="839" y="1983"/>
                  </a:lnTo>
                  <a:lnTo>
                    <a:pt x="475" y="1944"/>
                  </a:lnTo>
                  <a:lnTo>
                    <a:pt x="199" y="1904"/>
                  </a:lnTo>
                  <a:lnTo>
                    <a:pt x="36" y="1864"/>
                  </a:lnTo>
                  <a:lnTo>
                    <a:pt x="5" y="1825"/>
                  </a:lnTo>
                  <a:lnTo>
                    <a:pt x="108" y="1785"/>
                  </a:lnTo>
                  <a:lnTo>
                    <a:pt x="333" y="1745"/>
                  </a:lnTo>
                  <a:lnTo>
                    <a:pt x="660" y="1705"/>
                  </a:lnTo>
                  <a:lnTo>
                    <a:pt x="1054" y="1666"/>
                  </a:lnTo>
                  <a:lnTo>
                    <a:pt x="1478" y="1627"/>
                  </a:lnTo>
                  <a:lnTo>
                    <a:pt x="1887" y="1586"/>
                  </a:lnTo>
                  <a:lnTo>
                    <a:pt x="2242" y="1547"/>
                  </a:lnTo>
                  <a:lnTo>
                    <a:pt x="2505" y="1508"/>
                  </a:lnTo>
                  <a:lnTo>
                    <a:pt x="2652" y="1467"/>
                  </a:lnTo>
                  <a:lnTo>
                    <a:pt x="2665" y="1428"/>
                  </a:lnTo>
                  <a:lnTo>
                    <a:pt x="2547" y="1388"/>
                  </a:lnTo>
                  <a:lnTo>
                    <a:pt x="2306" y="1349"/>
                  </a:lnTo>
                  <a:lnTo>
                    <a:pt x="1969" y="1309"/>
                  </a:lnTo>
                  <a:lnTo>
                    <a:pt x="1568" y="1269"/>
                  </a:lnTo>
                  <a:lnTo>
                    <a:pt x="1145" y="1230"/>
                  </a:lnTo>
                  <a:lnTo>
                    <a:pt x="740" y="1189"/>
                  </a:lnTo>
                  <a:lnTo>
                    <a:pt x="395" y="1150"/>
                  </a:lnTo>
                  <a:lnTo>
                    <a:pt x="146" y="1111"/>
                  </a:lnTo>
                  <a:lnTo>
                    <a:pt x="15" y="1071"/>
                  </a:lnTo>
                  <a:lnTo>
                    <a:pt x="19" y="1031"/>
                  </a:lnTo>
                  <a:lnTo>
                    <a:pt x="154" y="992"/>
                  </a:lnTo>
                  <a:lnTo>
                    <a:pt x="408" y="952"/>
                  </a:lnTo>
                  <a:lnTo>
                    <a:pt x="755" y="913"/>
                  </a:lnTo>
                  <a:lnTo>
                    <a:pt x="1161" y="873"/>
                  </a:lnTo>
                  <a:lnTo>
                    <a:pt x="1585" y="833"/>
                  </a:lnTo>
                  <a:lnTo>
                    <a:pt x="1984" y="794"/>
                  </a:lnTo>
                  <a:lnTo>
                    <a:pt x="2318" y="753"/>
                  </a:lnTo>
                  <a:lnTo>
                    <a:pt x="2553" y="714"/>
                  </a:lnTo>
                  <a:lnTo>
                    <a:pt x="2668" y="675"/>
                  </a:lnTo>
                  <a:lnTo>
                    <a:pt x="2648" y="635"/>
                  </a:lnTo>
                  <a:lnTo>
                    <a:pt x="2497" y="595"/>
                  </a:lnTo>
                  <a:lnTo>
                    <a:pt x="2229" y="556"/>
                  </a:lnTo>
                  <a:lnTo>
                    <a:pt x="1872" y="516"/>
                  </a:lnTo>
                  <a:lnTo>
                    <a:pt x="1462" y="476"/>
                  </a:lnTo>
                  <a:lnTo>
                    <a:pt x="1038" y="436"/>
                  </a:lnTo>
                  <a:lnTo>
                    <a:pt x="646" y="397"/>
                  </a:lnTo>
                  <a:lnTo>
                    <a:pt x="322" y="358"/>
                  </a:lnTo>
                  <a:lnTo>
                    <a:pt x="101" y="317"/>
                  </a:lnTo>
                  <a:lnTo>
                    <a:pt x="4" y="278"/>
                  </a:lnTo>
                  <a:lnTo>
                    <a:pt x="41" y="239"/>
                  </a:lnTo>
                  <a:lnTo>
                    <a:pt x="207" y="198"/>
                  </a:lnTo>
                  <a:lnTo>
                    <a:pt x="487" y="159"/>
                  </a:lnTo>
                  <a:lnTo>
                    <a:pt x="854" y="119"/>
                  </a:lnTo>
                  <a:lnTo>
                    <a:pt x="1268" y="80"/>
                  </a:lnTo>
                  <a:lnTo>
                    <a:pt x="1690" y="40"/>
                  </a:lnTo>
                  <a:lnTo>
                    <a:pt x="2075" y="0"/>
                  </a:lnTo>
                </a:path>
              </a:pathLst>
            </a:custGeom>
            <a:grpFill/>
            <a:ln w="381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9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790E3CB6-DB8C-473D-8849-52C9AFB949D7}"/>
              </a:ext>
            </a:extLst>
          </p:cNvPr>
          <p:cNvGrpSpPr/>
          <p:nvPr/>
        </p:nvGrpSpPr>
        <p:grpSpPr>
          <a:xfrm>
            <a:off x="614118" y="4687741"/>
            <a:ext cx="900000" cy="540000"/>
            <a:chOff x="778625" y="2240928"/>
            <a:chExt cx="900000" cy="540000"/>
          </a:xfrm>
        </p:grpSpPr>
        <p:sp>
          <p:nvSpPr>
            <p:cNvPr id="185" name="Arrow: Chevron 184">
              <a:extLst>
                <a:ext uri="{FF2B5EF4-FFF2-40B4-BE49-F238E27FC236}">
                  <a16:creationId xmlns:a16="http://schemas.microsoft.com/office/drawing/2014/main" id="{02F27247-B34D-4024-B7EA-CC069F73D0C0}"/>
                </a:ext>
              </a:extLst>
            </p:cNvPr>
            <p:cNvSpPr/>
            <p:nvPr/>
          </p:nvSpPr>
          <p:spPr>
            <a:xfrm>
              <a:off x="778625" y="2240928"/>
              <a:ext cx="900000" cy="540000"/>
            </a:xfrm>
            <a:prstGeom prst="chevron">
              <a:avLst/>
            </a:prstGeom>
            <a:solidFill>
              <a:schemeClr val="accent3"/>
            </a:solidFill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b="1" u="sng" dirty="0">
                <a:solidFill>
                  <a:schemeClr val="accent4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13">
              <a:extLst>
                <a:ext uri="{FF2B5EF4-FFF2-40B4-BE49-F238E27FC236}">
                  <a16:creationId xmlns:a16="http://schemas.microsoft.com/office/drawing/2014/main" id="{DFBFB385-6E05-49CA-88A1-636F572651C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186229" y="2275104"/>
              <a:ext cx="120262" cy="468000"/>
            </a:xfrm>
            <a:custGeom>
              <a:avLst/>
              <a:gdLst>
                <a:gd name="T0" fmla="*/ 2147483647 w 2676"/>
                <a:gd name="T1" fmla="*/ 2147483647 h 3926"/>
                <a:gd name="T2" fmla="*/ 2147483647 w 2676"/>
                <a:gd name="T3" fmla="*/ 2147483647 h 3926"/>
                <a:gd name="T4" fmla="*/ 2147483647 w 2676"/>
                <a:gd name="T5" fmla="*/ 2147483647 h 3926"/>
                <a:gd name="T6" fmla="*/ 2147483647 w 2676"/>
                <a:gd name="T7" fmla="*/ 2147483647 h 3926"/>
                <a:gd name="T8" fmla="*/ 2147483647 w 2676"/>
                <a:gd name="T9" fmla="*/ 2147483647 h 3926"/>
                <a:gd name="T10" fmla="*/ 2147483647 w 2676"/>
                <a:gd name="T11" fmla="*/ 2147483647 h 3926"/>
                <a:gd name="T12" fmla="*/ 2147483647 w 2676"/>
                <a:gd name="T13" fmla="*/ 2147483647 h 3926"/>
                <a:gd name="T14" fmla="*/ 2147483647 w 2676"/>
                <a:gd name="T15" fmla="*/ 2147483647 h 3926"/>
                <a:gd name="T16" fmla="*/ 2147483647 w 2676"/>
                <a:gd name="T17" fmla="*/ 2147483647 h 3926"/>
                <a:gd name="T18" fmla="*/ 2147483647 w 2676"/>
                <a:gd name="T19" fmla="*/ 2147483647 h 3926"/>
                <a:gd name="T20" fmla="*/ 2147483647 w 2676"/>
                <a:gd name="T21" fmla="*/ 2147483647 h 3926"/>
                <a:gd name="T22" fmla="*/ 2147483647 w 2676"/>
                <a:gd name="T23" fmla="*/ 2147483647 h 3926"/>
                <a:gd name="T24" fmla="*/ 2147483647 w 2676"/>
                <a:gd name="T25" fmla="*/ 2147483647 h 3926"/>
                <a:gd name="T26" fmla="*/ 2147483647 w 2676"/>
                <a:gd name="T27" fmla="*/ 2147483647 h 3926"/>
                <a:gd name="T28" fmla="*/ 2147483647 w 2676"/>
                <a:gd name="T29" fmla="*/ 2147483647 h 3926"/>
                <a:gd name="T30" fmla="*/ 2147483647 w 2676"/>
                <a:gd name="T31" fmla="*/ 2147483647 h 3926"/>
                <a:gd name="T32" fmla="*/ 0 w 2676"/>
                <a:gd name="T33" fmla="*/ 2147483647 h 3926"/>
                <a:gd name="T34" fmla="*/ 2147483647 w 2676"/>
                <a:gd name="T35" fmla="*/ 2147483647 h 3926"/>
                <a:gd name="T36" fmla="*/ 2147483647 w 2676"/>
                <a:gd name="T37" fmla="*/ 2147483647 h 3926"/>
                <a:gd name="T38" fmla="*/ 2147483647 w 2676"/>
                <a:gd name="T39" fmla="*/ 2147483647 h 3926"/>
                <a:gd name="T40" fmla="*/ 2147483647 w 2676"/>
                <a:gd name="T41" fmla="*/ 2147483647 h 3926"/>
                <a:gd name="T42" fmla="*/ 2147483647 w 2676"/>
                <a:gd name="T43" fmla="*/ 2147483647 h 3926"/>
                <a:gd name="T44" fmla="*/ 2147483647 w 2676"/>
                <a:gd name="T45" fmla="*/ 2147483647 h 3926"/>
                <a:gd name="T46" fmla="*/ 2147483647 w 2676"/>
                <a:gd name="T47" fmla="*/ 2147483647 h 3926"/>
                <a:gd name="T48" fmla="*/ 2147483647 w 2676"/>
                <a:gd name="T49" fmla="*/ 2147483647 h 3926"/>
                <a:gd name="T50" fmla="*/ 2147483647 w 2676"/>
                <a:gd name="T51" fmla="*/ 2147483647 h 3926"/>
                <a:gd name="T52" fmla="*/ 2147483647 w 2676"/>
                <a:gd name="T53" fmla="*/ 2147483647 h 3926"/>
                <a:gd name="T54" fmla="*/ 2147483647 w 2676"/>
                <a:gd name="T55" fmla="*/ 2147483647 h 3926"/>
                <a:gd name="T56" fmla="*/ 2147483647 w 2676"/>
                <a:gd name="T57" fmla="*/ 2147483647 h 3926"/>
                <a:gd name="T58" fmla="*/ 2147483647 w 2676"/>
                <a:gd name="T59" fmla="*/ 2147483647 h 3926"/>
                <a:gd name="T60" fmla="*/ 2147483647 w 2676"/>
                <a:gd name="T61" fmla="*/ 2147483647 h 3926"/>
                <a:gd name="T62" fmla="*/ 2147483647 w 2676"/>
                <a:gd name="T63" fmla="*/ 2147483647 h 3926"/>
                <a:gd name="T64" fmla="*/ 2147483647 w 2676"/>
                <a:gd name="T65" fmla="*/ 2147483647 h 3926"/>
                <a:gd name="T66" fmla="*/ 2147483647 w 2676"/>
                <a:gd name="T67" fmla="*/ 2147483647 h 3926"/>
                <a:gd name="T68" fmla="*/ 2147483647 w 2676"/>
                <a:gd name="T69" fmla="*/ 2147483647 h 3926"/>
                <a:gd name="T70" fmla="*/ 2147483647 w 2676"/>
                <a:gd name="T71" fmla="*/ 2147483647 h 3926"/>
                <a:gd name="T72" fmla="*/ 2147483647 w 2676"/>
                <a:gd name="T73" fmla="*/ 2147483647 h 3926"/>
                <a:gd name="T74" fmla="*/ 2147483647 w 2676"/>
                <a:gd name="T75" fmla="*/ 2147483647 h 3926"/>
                <a:gd name="T76" fmla="*/ 2147483647 w 2676"/>
                <a:gd name="T77" fmla="*/ 2147483647 h 3926"/>
                <a:gd name="T78" fmla="*/ 2147483647 w 2676"/>
                <a:gd name="T79" fmla="*/ 2147483647 h 3926"/>
                <a:gd name="T80" fmla="*/ 2147483647 w 2676"/>
                <a:gd name="T81" fmla="*/ 2147483647 h 3926"/>
                <a:gd name="T82" fmla="*/ 2147483647 w 2676"/>
                <a:gd name="T83" fmla="*/ 2147483647 h 3926"/>
                <a:gd name="T84" fmla="*/ 2147483647 w 2676"/>
                <a:gd name="T85" fmla="*/ 2147483647 h 3926"/>
                <a:gd name="T86" fmla="*/ 2147483647 w 2676"/>
                <a:gd name="T87" fmla="*/ 2147483647 h 3926"/>
                <a:gd name="T88" fmla="*/ 2147483647 w 2676"/>
                <a:gd name="T89" fmla="*/ 2147483647 h 3926"/>
                <a:gd name="T90" fmla="*/ 2147483647 w 2676"/>
                <a:gd name="T91" fmla="*/ 2147483647 h 3926"/>
                <a:gd name="T92" fmla="*/ 2147483647 w 2676"/>
                <a:gd name="T93" fmla="*/ 2147483647 h 3926"/>
                <a:gd name="T94" fmla="*/ 2147483647 w 2676"/>
                <a:gd name="T95" fmla="*/ 2147483647 h 3926"/>
                <a:gd name="T96" fmla="*/ 2147483647 w 2676"/>
                <a:gd name="T97" fmla="*/ 2147483647 h 3926"/>
                <a:gd name="T98" fmla="*/ 2147483647 w 2676"/>
                <a:gd name="T99" fmla="*/ 0 h 392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676"/>
                <a:gd name="T151" fmla="*/ 0 h 3926"/>
                <a:gd name="T152" fmla="*/ 2676 w 2676"/>
                <a:gd name="T153" fmla="*/ 3926 h 392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676" h="3926">
                  <a:moveTo>
                    <a:pt x="1980" y="3926"/>
                  </a:moveTo>
                  <a:lnTo>
                    <a:pt x="2314" y="3887"/>
                  </a:lnTo>
                  <a:lnTo>
                    <a:pt x="2552" y="3847"/>
                  </a:lnTo>
                  <a:lnTo>
                    <a:pt x="2667" y="3807"/>
                  </a:lnTo>
                  <a:lnTo>
                    <a:pt x="2649" y="3768"/>
                  </a:lnTo>
                  <a:lnTo>
                    <a:pt x="2499" y="3729"/>
                  </a:lnTo>
                  <a:lnTo>
                    <a:pt x="2232" y="3688"/>
                  </a:lnTo>
                  <a:lnTo>
                    <a:pt x="1877" y="3649"/>
                  </a:lnTo>
                  <a:lnTo>
                    <a:pt x="1467" y="3609"/>
                  </a:lnTo>
                  <a:lnTo>
                    <a:pt x="1043" y="3569"/>
                  </a:lnTo>
                  <a:lnTo>
                    <a:pt x="650" y="3530"/>
                  </a:lnTo>
                  <a:lnTo>
                    <a:pt x="326" y="3490"/>
                  </a:lnTo>
                  <a:lnTo>
                    <a:pt x="103" y="3451"/>
                  </a:lnTo>
                  <a:lnTo>
                    <a:pt x="4" y="3410"/>
                  </a:lnTo>
                  <a:lnTo>
                    <a:pt x="39" y="3371"/>
                  </a:lnTo>
                  <a:lnTo>
                    <a:pt x="205" y="3332"/>
                  </a:lnTo>
                  <a:lnTo>
                    <a:pt x="484" y="3291"/>
                  </a:lnTo>
                  <a:lnTo>
                    <a:pt x="849" y="3252"/>
                  </a:lnTo>
                  <a:lnTo>
                    <a:pt x="1264" y="3213"/>
                  </a:lnTo>
                  <a:lnTo>
                    <a:pt x="1685" y="3173"/>
                  </a:lnTo>
                  <a:lnTo>
                    <a:pt x="2072" y="3133"/>
                  </a:lnTo>
                  <a:lnTo>
                    <a:pt x="2385" y="3094"/>
                  </a:lnTo>
                  <a:lnTo>
                    <a:pt x="2593" y="3054"/>
                  </a:lnTo>
                  <a:lnTo>
                    <a:pt x="2676" y="3014"/>
                  </a:lnTo>
                  <a:lnTo>
                    <a:pt x="2623" y="2974"/>
                  </a:lnTo>
                  <a:lnTo>
                    <a:pt x="2441" y="2935"/>
                  </a:lnTo>
                  <a:lnTo>
                    <a:pt x="2150" y="2896"/>
                  </a:lnTo>
                  <a:lnTo>
                    <a:pt x="1776" y="2855"/>
                  </a:lnTo>
                  <a:lnTo>
                    <a:pt x="1359" y="2816"/>
                  </a:lnTo>
                  <a:lnTo>
                    <a:pt x="939" y="2777"/>
                  </a:lnTo>
                  <a:lnTo>
                    <a:pt x="560" y="2737"/>
                  </a:lnTo>
                  <a:lnTo>
                    <a:pt x="259" y="2697"/>
                  </a:lnTo>
                  <a:lnTo>
                    <a:pt x="65" y="2657"/>
                  </a:lnTo>
                  <a:lnTo>
                    <a:pt x="0" y="2618"/>
                  </a:lnTo>
                  <a:lnTo>
                    <a:pt x="69" y="2578"/>
                  </a:lnTo>
                  <a:lnTo>
                    <a:pt x="266" y="2538"/>
                  </a:lnTo>
                  <a:lnTo>
                    <a:pt x="569" y="2499"/>
                  </a:lnTo>
                  <a:lnTo>
                    <a:pt x="951" y="2460"/>
                  </a:lnTo>
                  <a:lnTo>
                    <a:pt x="1371" y="2419"/>
                  </a:lnTo>
                  <a:lnTo>
                    <a:pt x="1788" y="2380"/>
                  </a:lnTo>
                  <a:lnTo>
                    <a:pt x="2160" y="2340"/>
                  </a:lnTo>
                  <a:lnTo>
                    <a:pt x="2448" y="2300"/>
                  </a:lnTo>
                  <a:lnTo>
                    <a:pt x="2626" y="2261"/>
                  </a:lnTo>
                  <a:lnTo>
                    <a:pt x="2675" y="2221"/>
                  </a:lnTo>
                  <a:lnTo>
                    <a:pt x="2589" y="2182"/>
                  </a:lnTo>
                  <a:lnTo>
                    <a:pt x="2378" y="2142"/>
                  </a:lnTo>
                  <a:lnTo>
                    <a:pt x="2062" y="2102"/>
                  </a:lnTo>
                  <a:lnTo>
                    <a:pt x="1673" y="2063"/>
                  </a:lnTo>
                  <a:lnTo>
                    <a:pt x="1252" y="2022"/>
                  </a:lnTo>
                  <a:lnTo>
                    <a:pt x="839" y="1983"/>
                  </a:lnTo>
                  <a:lnTo>
                    <a:pt x="475" y="1944"/>
                  </a:lnTo>
                  <a:lnTo>
                    <a:pt x="199" y="1904"/>
                  </a:lnTo>
                  <a:lnTo>
                    <a:pt x="36" y="1864"/>
                  </a:lnTo>
                  <a:lnTo>
                    <a:pt x="5" y="1825"/>
                  </a:lnTo>
                  <a:lnTo>
                    <a:pt x="108" y="1785"/>
                  </a:lnTo>
                  <a:lnTo>
                    <a:pt x="333" y="1745"/>
                  </a:lnTo>
                  <a:lnTo>
                    <a:pt x="660" y="1705"/>
                  </a:lnTo>
                  <a:lnTo>
                    <a:pt x="1054" y="1666"/>
                  </a:lnTo>
                  <a:lnTo>
                    <a:pt x="1478" y="1627"/>
                  </a:lnTo>
                  <a:lnTo>
                    <a:pt x="1887" y="1586"/>
                  </a:lnTo>
                  <a:lnTo>
                    <a:pt x="2242" y="1547"/>
                  </a:lnTo>
                  <a:lnTo>
                    <a:pt x="2505" y="1508"/>
                  </a:lnTo>
                  <a:lnTo>
                    <a:pt x="2652" y="1467"/>
                  </a:lnTo>
                  <a:lnTo>
                    <a:pt x="2665" y="1428"/>
                  </a:lnTo>
                  <a:lnTo>
                    <a:pt x="2547" y="1388"/>
                  </a:lnTo>
                  <a:lnTo>
                    <a:pt x="2306" y="1349"/>
                  </a:lnTo>
                  <a:lnTo>
                    <a:pt x="1969" y="1309"/>
                  </a:lnTo>
                  <a:lnTo>
                    <a:pt x="1568" y="1269"/>
                  </a:lnTo>
                  <a:lnTo>
                    <a:pt x="1145" y="1230"/>
                  </a:lnTo>
                  <a:lnTo>
                    <a:pt x="740" y="1189"/>
                  </a:lnTo>
                  <a:lnTo>
                    <a:pt x="395" y="1150"/>
                  </a:lnTo>
                  <a:lnTo>
                    <a:pt x="146" y="1111"/>
                  </a:lnTo>
                  <a:lnTo>
                    <a:pt x="15" y="1071"/>
                  </a:lnTo>
                  <a:lnTo>
                    <a:pt x="19" y="1031"/>
                  </a:lnTo>
                  <a:lnTo>
                    <a:pt x="154" y="992"/>
                  </a:lnTo>
                  <a:lnTo>
                    <a:pt x="408" y="952"/>
                  </a:lnTo>
                  <a:lnTo>
                    <a:pt x="755" y="913"/>
                  </a:lnTo>
                  <a:lnTo>
                    <a:pt x="1161" y="873"/>
                  </a:lnTo>
                  <a:lnTo>
                    <a:pt x="1585" y="833"/>
                  </a:lnTo>
                  <a:lnTo>
                    <a:pt x="1984" y="794"/>
                  </a:lnTo>
                  <a:lnTo>
                    <a:pt x="2318" y="753"/>
                  </a:lnTo>
                  <a:lnTo>
                    <a:pt x="2553" y="714"/>
                  </a:lnTo>
                  <a:lnTo>
                    <a:pt x="2668" y="675"/>
                  </a:lnTo>
                  <a:lnTo>
                    <a:pt x="2648" y="635"/>
                  </a:lnTo>
                  <a:lnTo>
                    <a:pt x="2497" y="595"/>
                  </a:lnTo>
                  <a:lnTo>
                    <a:pt x="2229" y="556"/>
                  </a:lnTo>
                  <a:lnTo>
                    <a:pt x="1872" y="516"/>
                  </a:lnTo>
                  <a:lnTo>
                    <a:pt x="1462" y="476"/>
                  </a:lnTo>
                  <a:lnTo>
                    <a:pt x="1038" y="436"/>
                  </a:lnTo>
                  <a:lnTo>
                    <a:pt x="646" y="397"/>
                  </a:lnTo>
                  <a:lnTo>
                    <a:pt x="322" y="358"/>
                  </a:lnTo>
                  <a:lnTo>
                    <a:pt x="101" y="317"/>
                  </a:lnTo>
                  <a:lnTo>
                    <a:pt x="4" y="278"/>
                  </a:lnTo>
                  <a:lnTo>
                    <a:pt x="41" y="239"/>
                  </a:lnTo>
                  <a:lnTo>
                    <a:pt x="207" y="198"/>
                  </a:lnTo>
                  <a:lnTo>
                    <a:pt x="487" y="159"/>
                  </a:lnTo>
                  <a:lnTo>
                    <a:pt x="854" y="119"/>
                  </a:lnTo>
                  <a:lnTo>
                    <a:pt x="1268" y="80"/>
                  </a:lnTo>
                  <a:lnTo>
                    <a:pt x="1690" y="40"/>
                  </a:lnTo>
                  <a:lnTo>
                    <a:pt x="2075" y="0"/>
                  </a:lnTo>
                </a:path>
              </a:pathLst>
            </a:custGeom>
            <a:noFill/>
            <a:ln w="38100">
              <a:solidFill>
                <a:srgbClr val="EA8B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defTabSz="914400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sz="1900" kern="0">
                <a:solidFill>
                  <a:sysClr val="windowText" lastClr="000000"/>
                </a:solidFill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7" name="Arrow: Chevron 186">
            <a:extLst>
              <a:ext uri="{FF2B5EF4-FFF2-40B4-BE49-F238E27FC236}">
                <a16:creationId xmlns:a16="http://schemas.microsoft.com/office/drawing/2014/main" id="{FC55D4B1-B8CF-412D-8299-8B8C279E089B}"/>
              </a:ext>
            </a:extLst>
          </p:cNvPr>
          <p:cNvSpPr/>
          <p:nvPr/>
        </p:nvSpPr>
        <p:spPr>
          <a:xfrm>
            <a:off x="7804179" y="4689200"/>
            <a:ext cx="540000" cy="540000"/>
          </a:xfrm>
          <a:prstGeom prst="chevron">
            <a:avLst/>
          </a:prstGeom>
          <a:solidFill>
            <a:schemeClr val="accent3"/>
          </a:solidFill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b="1" u="sng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88" name="Straight Connector 187">
            <a:extLst>
              <a:ext uri="{FF2B5EF4-FFF2-40B4-BE49-F238E27FC236}">
                <a16:creationId xmlns:a16="http://schemas.microsoft.com/office/drawing/2014/main" id="{3DB16DD5-35A2-47C7-8103-17F27F907EA1}"/>
              </a:ext>
            </a:extLst>
          </p:cNvPr>
          <p:cNvCxnSpPr/>
          <p:nvPr/>
        </p:nvCxnSpPr>
        <p:spPr>
          <a:xfrm>
            <a:off x="10128672" y="4723376"/>
            <a:ext cx="0" cy="468000"/>
          </a:xfrm>
          <a:prstGeom prst="line">
            <a:avLst/>
          </a:prstGeom>
          <a:ln w="635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TextBox 188">
            <a:extLst>
              <a:ext uri="{FF2B5EF4-FFF2-40B4-BE49-F238E27FC236}">
                <a16:creationId xmlns:a16="http://schemas.microsoft.com/office/drawing/2014/main" id="{58C90B25-C926-4747-9299-8BC71F5C05AB}"/>
              </a:ext>
            </a:extLst>
          </p:cNvPr>
          <p:cNvSpPr txBox="1"/>
          <p:nvPr/>
        </p:nvSpPr>
        <p:spPr>
          <a:xfrm>
            <a:off x="10716144" y="477050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440D2-577B-4BC2-AB66-55A73DA42604}"/>
              </a:ext>
            </a:extLst>
          </p:cNvPr>
          <p:cNvSpPr txBox="1"/>
          <p:nvPr/>
        </p:nvSpPr>
        <p:spPr>
          <a:xfrm>
            <a:off x="6981047" y="5575302"/>
            <a:ext cx="4932000" cy="553998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 lIns="108000" tIns="0" rIns="180000" bIns="0" rtlCol="0" anchor="ctr" anchorCtr="0">
            <a:sp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</a:rPr>
              <a:t>Mean free path of excited electrons </a:t>
            </a:r>
          </a:p>
          <a:p>
            <a:pPr algn="ctr"/>
            <a:r>
              <a:rPr lang="en-US" b="1" dirty="0">
                <a:solidFill>
                  <a:schemeClr val="accent5"/>
                </a:solidFill>
                <a:sym typeface="Wingdings" panose="05000000000000000000" pitchFamily="2" charset="2"/>
              </a:rPr>
              <a:t> </a:t>
            </a:r>
            <a:r>
              <a:rPr lang="en-US" b="1" dirty="0">
                <a:solidFill>
                  <a:schemeClr val="accent5"/>
                </a:solidFill>
              </a:rPr>
              <a:t>Fundamental periodicity limit</a:t>
            </a:r>
          </a:p>
        </p:txBody>
      </p:sp>
      <p:sp>
        <p:nvSpPr>
          <p:cNvPr id="10" name="Text Placeholder 24">
            <a:extLst>
              <a:ext uri="{FF2B5EF4-FFF2-40B4-BE49-F238E27FC236}">
                <a16:creationId xmlns:a16="http://schemas.microsoft.com/office/drawing/2014/main" id="{D394B95C-3D59-463C-E9D4-44463B3D7B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 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908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80" grpId="0" animBg="1"/>
      <p:bldP spid="187" grpId="0" animBg="1"/>
      <p:bldP spid="189" grpId="0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8D544CD-FA34-42CB-A84A-F24965728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Nanoscale thermoelasticity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BA9D12-C278-4661-9B8B-5EE5133D3F4D}"/>
              </a:ext>
            </a:extLst>
          </p:cNvPr>
          <p:cNvGrpSpPr>
            <a:grpSpLocks noChangeAspect="1"/>
          </p:cNvGrpSpPr>
          <p:nvPr/>
        </p:nvGrpSpPr>
        <p:grpSpPr>
          <a:xfrm>
            <a:off x="911424" y="1987152"/>
            <a:ext cx="5804157" cy="2700000"/>
            <a:chOff x="3684000" y="1916833"/>
            <a:chExt cx="4752000" cy="221055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17DE3F8-84CD-4E36-A33C-131038BDB260}"/>
                </a:ext>
              </a:extLst>
            </p:cNvPr>
            <p:cNvSpPr/>
            <p:nvPr/>
          </p:nvSpPr>
          <p:spPr>
            <a:xfrm>
              <a:off x="3684000" y="1916988"/>
              <a:ext cx="4752000" cy="221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lang="en-US" dirty="0" err="1"/>
            </a:p>
          </p:txBody>
        </p:sp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6000" y="1916833"/>
              <a:ext cx="4680000" cy="221055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217065" y="1269000"/>
            <a:ext cx="7776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Heat transport at the nanoscale is a hot area of research</a:t>
            </a:r>
            <a:r>
              <a:rPr lang="en-US" baseline="30000" dirty="0">
                <a:solidFill>
                  <a:schemeClr val="bg1"/>
                </a:solidFill>
                <a:cs typeface="Times New Roman" panose="02020603050405020304" pitchFamily="18" charset="0"/>
              </a:rPr>
              <a:t>[1]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➔ 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thermal management of </a:t>
            </a:r>
            <a:r>
              <a:rPr lang="en-US" dirty="0" err="1">
                <a:solidFill>
                  <a:schemeClr val="bg1"/>
                </a:solidFill>
                <a:cs typeface="Times New Roman" panose="02020603050405020304" pitchFamily="18" charset="0"/>
              </a:rPr>
              <a:t>nanoelectronics</a:t>
            </a:r>
            <a:r>
              <a:rPr lang="en-US" dirty="0">
                <a:solidFill>
                  <a:schemeClr val="bg1"/>
                </a:solidFill>
                <a:cs typeface="Times New Roman" panose="02020603050405020304" pitchFamily="18" charset="0"/>
              </a:rPr>
              <a:t>, thermoelectric energy conversion, etc.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08000" y="5674634"/>
            <a:ext cx="7776000" cy="36933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2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en-GB" b="1" u="sng" dirty="0">
                <a:solidFill>
                  <a:schemeClr val="accent5"/>
                </a:solidFill>
                <a:latin typeface="+mj-lt"/>
                <a:cs typeface="Times New Roman" panose="02020603050405020304" pitchFamily="18" charset="0"/>
              </a:rPr>
              <a:t>how fast is the thermal relaxation process at the nanoscale?</a:t>
            </a:r>
            <a:endParaRPr lang="en-US" b="1" u="sng" dirty="0">
              <a:solidFill>
                <a:schemeClr val="accent5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1065" y="4797152"/>
            <a:ext cx="78480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Characteristic dimensions of thermal gradient compare with phonon mean free path</a:t>
            </a:r>
            <a:b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bg1"/>
                </a:solidFill>
              </a:rPr>
              <a:t>➔</a:t>
            </a:r>
            <a:r>
              <a:rPr lang="en-GB" dirty="0">
                <a:solidFill>
                  <a:schemeClr val="bg1"/>
                </a:solidFill>
                <a:cs typeface="Times New Roman" panose="02020603050405020304" pitchFamily="18" charset="0"/>
              </a:rPr>
              <a:t> Fourier law of diffusion breaks down.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0C8C97-D31D-4238-A1EF-0558E421B038}"/>
              </a:ext>
            </a:extLst>
          </p:cNvPr>
          <p:cNvSpPr/>
          <p:nvPr/>
        </p:nvSpPr>
        <p:spPr>
          <a:xfrm>
            <a:off x="0" y="6129340"/>
            <a:ext cx="12192000" cy="360000"/>
          </a:xfrm>
          <a:prstGeom prst="rect">
            <a:avLst/>
          </a:prstGeom>
        </p:spPr>
        <p:txBody>
          <a:bodyPr lIns="180000" tIns="0" rIns="180000" bIns="0" numCol="2" anchor="b">
            <a:noAutofit/>
          </a:bodyPr>
          <a:lstStyle/>
          <a:p>
            <a:pPr>
              <a:defRPr/>
            </a:pP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[1] M. Siemens 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Nat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.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Materials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9, 26-30 (2010)</a:t>
            </a:r>
          </a:p>
          <a:p>
            <a:pPr algn="r">
              <a:defRPr/>
            </a:pP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[2] Johnson 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al., 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PRL 110, 025901 (2013)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16AB5C-192D-4621-8721-F08D84E4293A}"/>
              </a:ext>
            </a:extLst>
          </p:cNvPr>
          <p:cNvGrpSpPr/>
          <p:nvPr/>
        </p:nvGrpSpPr>
        <p:grpSpPr>
          <a:xfrm>
            <a:off x="8755533" y="2416004"/>
            <a:ext cx="3209219" cy="2585247"/>
            <a:chOff x="8430967" y="2134518"/>
            <a:chExt cx="3209219" cy="2585247"/>
          </a:xfrm>
        </p:grpSpPr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BF914A66-DE5A-45AA-9789-3F62F3CD25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9503" t="1191" r="5143" b="10724"/>
            <a:stretch/>
          </p:blipFill>
          <p:spPr bwMode="auto">
            <a:xfrm>
              <a:off x="8740963" y="2134518"/>
              <a:ext cx="2885584" cy="223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493A6B-6110-4CAD-8B25-3062EB96DA66}"/>
                </a:ext>
              </a:extLst>
            </p:cNvPr>
            <p:cNvSpPr txBox="1"/>
            <p:nvPr/>
          </p:nvSpPr>
          <p:spPr>
            <a:xfrm rot="16200000">
              <a:off x="8104755" y="3052269"/>
              <a:ext cx="9909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6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τ</a:t>
              </a:r>
              <a:r>
                <a:rPr lang="en-GB" sz="16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(GHz)</a:t>
              </a:r>
              <a:endParaRPr lang="it-IT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107F23-C9AB-4921-9DF1-34D266EA83FA}"/>
                </a:ext>
              </a:extLst>
            </p:cNvPr>
            <p:cNvSpPr txBox="1"/>
            <p:nvPr/>
          </p:nvSpPr>
          <p:spPr>
            <a:xfrm>
              <a:off x="9761653" y="4409330"/>
              <a:ext cx="928394" cy="310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en-GB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l-GR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μ</a:t>
              </a: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GB" sz="1400" baseline="30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-2</a:t>
              </a:r>
              <a:r>
                <a: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it-I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D55B689-D312-44A2-84CD-CFFF18A85118}"/>
                </a:ext>
              </a:extLst>
            </p:cNvPr>
            <p:cNvSpPr txBox="1"/>
            <p:nvPr/>
          </p:nvSpPr>
          <p:spPr>
            <a:xfrm>
              <a:off x="11223732" y="2623121"/>
              <a:ext cx="416454" cy="200055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1300" dirty="0">
                  <a:solidFill>
                    <a:schemeClr val="bg1"/>
                  </a:solidFill>
                </a:rPr>
                <a:t>~30 %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936B354E-5287-4537-A465-D600E623DFD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1195174" y="2519684"/>
              <a:ext cx="0" cy="40693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4" name="AutoShape 14">
            <a:extLst>
              <a:ext uri="{FF2B5EF4-FFF2-40B4-BE49-F238E27FC236}">
                <a16:creationId xmlns:a16="http://schemas.microsoft.com/office/drawing/2014/main" id="{04570840-72AF-49D8-A2F8-B471A20FA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5557" y="2977152"/>
            <a:ext cx="1080000" cy="720000"/>
          </a:xfrm>
          <a:prstGeom prst="rightArrow">
            <a:avLst>
              <a:gd name="adj1" fmla="val 50000"/>
              <a:gd name="adj2" fmla="val 39788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914400"/>
            <a:endParaRPr lang="it-IT" altLang="de-DE" dirty="0">
              <a:solidFill>
                <a:schemeClr val="accent4"/>
              </a:solidFill>
            </a:endParaRPr>
          </a:p>
        </p:txBody>
      </p:sp>
      <p:sp>
        <p:nvSpPr>
          <p:cNvPr id="9" name="Text Placeholder 24">
            <a:extLst>
              <a:ext uri="{FF2B5EF4-FFF2-40B4-BE49-F238E27FC236}">
                <a16:creationId xmlns:a16="http://schemas.microsoft.com/office/drawing/2014/main" id="{0DA3410A-5366-3787-CC1A-AA1B579158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813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3CD6F635-B536-47C0-8643-249E33D8A38C}"/>
              </a:ext>
            </a:extLst>
          </p:cNvPr>
          <p:cNvSpPr/>
          <p:nvPr/>
        </p:nvSpPr>
        <p:spPr>
          <a:xfrm>
            <a:off x="0" y="6119282"/>
            <a:ext cx="12192001" cy="442035"/>
          </a:xfrm>
          <a:prstGeom prst="rect">
            <a:avLst/>
          </a:prstGeom>
        </p:spPr>
        <p:txBody>
          <a:bodyPr wrap="square" lIns="180000" tIns="36000" rIns="180000" bIns="36000" numCol="2" anchor="b">
            <a:spAutoFit/>
          </a:bodyPr>
          <a:lstStyle/>
          <a:p>
            <a:pPr>
              <a:defRPr/>
            </a:pPr>
            <a:r>
              <a:rPr lang="it-IT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F. </a:t>
            </a:r>
            <a:r>
              <a:rPr lang="it-IT" sz="1200" u="sng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Bencivenga</a:t>
            </a:r>
            <a:r>
              <a:rPr lang="it-IT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it-IT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Science </a:t>
            </a:r>
            <a:r>
              <a:rPr lang="fr-FR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Advances</a:t>
            </a:r>
            <a:r>
              <a:rPr lang="fr-FR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5, aaw5805 (2019)</a:t>
            </a:r>
          </a:p>
          <a:p>
            <a:pPr>
              <a:defRPr/>
            </a:pPr>
            <a:r>
              <a:rPr lang="fr-FR" sz="1200" b="1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Review</a:t>
            </a:r>
            <a:r>
              <a:rPr lang="fr-FR" sz="1200" b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: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fr-FR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L. Foglia </a:t>
            </a:r>
            <a:r>
              <a:rPr lang="fr-FR" sz="1200" i="1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et al.</a:t>
            </a:r>
            <a:r>
              <a:rPr lang="fr-FR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</a:t>
            </a:r>
            <a:r>
              <a:rPr lang="it-IT" sz="1200" i="1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</a:t>
            </a:r>
            <a:r>
              <a:rPr lang="it-IT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Photoacoustics</a:t>
            </a:r>
            <a:r>
              <a:rPr lang="it-IT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29, 100453 (2023)</a:t>
            </a:r>
            <a:endParaRPr lang="fr-FR" sz="1200" kern="0" dirty="0">
              <a:solidFill>
                <a:schemeClr val="accent5"/>
              </a:solidFill>
              <a:ea typeface="MS PGothic" charset="0"/>
              <a:cs typeface="MS PGothic" charset="0"/>
            </a:endParaRPr>
          </a:p>
          <a:p>
            <a:pPr algn="r">
              <a:defRPr/>
            </a:pPr>
            <a:r>
              <a:rPr lang="fr-FR" sz="1200" u="sng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Johnson et al.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, PRL 110, 025901 (2013)</a:t>
            </a:r>
          </a:p>
          <a:p>
            <a:pPr algn="r">
              <a:defRPr/>
            </a:pPr>
            <a:r>
              <a:rPr lang="fr-FR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Calculations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by S. </a:t>
            </a:r>
            <a:r>
              <a:rPr lang="fr-FR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Hubermann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 (Mc Gill </a:t>
            </a:r>
            <a:r>
              <a:rPr lang="fr-FR" sz="1200" kern="0" dirty="0" err="1">
                <a:solidFill>
                  <a:schemeClr val="accent5"/>
                </a:solidFill>
                <a:ea typeface="MS PGothic" charset="0"/>
                <a:cs typeface="MS PGothic" charset="0"/>
              </a:rPr>
              <a:t>university</a:t>
            </a:r>
            <a:r>
              <a:rPr lang="fr-FR" sz="1200" kern="0" dirty="0">
                <a:solidFill>
                  <a:schemeClr val="accent5"/>
                </a:solidFill>
                <a:ea typeface="MS PGothic" charset="0"/>
                <a:cs typeface="MS PGothic" charset="0"/>
              </a:rPr>
              <a:t>)</a:t>
            </a:r>
            <a:endParaRPr lang="it-IT" sz="1200" kern="0" dirty="0">
              <a:solidFill>
                <a:schemeClr val="accent5"/>
              </a:solidFill>
              <a:ea typeface="MS PGothic" charset="0"/>
              <a:cs typeface="MS PGothic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04039F9-BA6E-460A-B403-F6AADDE4CD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639" y="1299384"/>
            <a:ext cx="3027600" cy="29138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FELs of Europe Workshop - 2025</a:t>
            </a:r>
            <a:endParaRPr lang="en-US" dirty="0"/>
          </a:p>
        </p:txBody>
      </p:sp>
      <p:sp>
        <p:nvSpPr>
          <p:cNvPr id="36" name="Slide Number Placeholder 35">
            <a:extLst>
              <a:ext uri="{FF2B5EF4-FFF2-40B4-BE49-F238E27FC236}">
                <a16:creationId xmlns:a16="http://schemas.microsoft.com/office/drawing/2014/main" id="{8DD275F3-DF48-4E00-8DC7-F6A8E5D409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612462A-89A5-47C8-ABAF-978CE4D2B3A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Nanoscale thermoelasticity: Si</a:t>
            </a:r>
            <a:endParaRPr lang="en-GB" dirty="0"/>
          </a:p>
        </p:txBody>
      </p:sp>
      <p:sp>
        <p:nvSpPr>
          <p:cNvPr id="48" name="TextBox 47"/>
          <p:cNvSpPr txBox="1"/>
          <p:nvPr/>
        </p:nvSpPr>
        <p:spPr>
          <a:xfrm>
            <a:off x="1" y="4558706"/>
            <a:ext cx="7524199" cy="1652348"/>
          </a:xfrm>
          <a:prstGeom prst="rect">
            <a:avLst/>
          </a:prstGeom>
          <a:noFill/>
        </p:spPr>
        <p:txBody>
          <a:bodyPr wrap="square" lIns="180000" tIns="0" rIns="0" bIns="0" rtlCol="0">
            <a:noAutofit/>
          </a:bodyPr>
          <a:lstStyle/>
          <a:p>
            <a:pPr marL="180000" indent="-180000">
              <a:buFont typeface="Arial"/>
              <a:buChar char="•"/>
            </a:pPr>
            <a:r>
              <a:rPr lang="en-US" altLang="de-DE" dirty="0">
                <a:solidFill>
                  <a:schemeClr val="accent5"/>
                </a:solidFill>
              </a:rPr>
              <a:t>Heat diffusion theory: </a:t>
            </a:r>
            <a:r>
              <a:rPr lang="en-US" altLang="de-DE" dirty="0">
                <a:solidFill>
                  <a:schemeClr val="bg1"/>
                </a:solidFill>
              </a:rPr>
              <a:t>predicts too short decay time (faster than heat carrier)</a:t>
            </a:r>
          </a:p>
          <a:p>
            <a:pPr marL="180000" indent="-180000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Phonon decay is known to be in the ns range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➔ </a:t>
            </a:r>
            <a:r>
              <a:rPr lang="en-US" dirty="0">
                <a:solidFill>
                  <a:schemeClr val="bg1"/>
                </a:solidFill>
              </a:rPr>
              <a:t>cannot contribute to signal decay </a:t>
            </a:r>
            <a:endParaRPr lang="en-GB" dirty="0">
              <a:solidFill>
                <a:schemeClr val="bg1"/>
              </a:solidFill>
            </a:endParaRPr>
          </a:p>
          <a:p>
            <a:pPr marL="180000" indent="-180000">
              <a:buFont typeface="Arial"/>
              <a:buChar char="•"/>
            </a:pPr>
            <a:r>
              <a:rPr lang="en-GB" dirty="0">
                <a:solidFill>
                  <a:schemeClr val="bg1"/>
                </a:solidFill>
              </a:rPr>
              <a:t>Parameter free thermal transport model based on the Boltzmann equation 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➔ </a:t>
            </a:r>
            <a:r>
              <a:rPr lang="it-IT" altLang="de-DE" dirty="0" err="1">
                <a:solidFill>
                  <a:schemeClr val="bg1"/>
                </a:solidFill>
              </a:rPr>
              <a:t>Almost</a:t>
            </a:r>
            <a:r>
              <a:rPr lang="it-IT" altLang="de-DE" dirty="0">
                <a:solidFill>
                  <a:schemeClr val="bg1"/>
                </a:solidFill>
              </a:rPr>
              <a:t> </a:t>
            </a:r>
            <a:r>
              <a:rPr lang="it-IT" altLang="de-DE" dirty="0" err="1">
                <a:solidFill>
                  <a:schemeClr val="bg1"/>
                </a:solidFill>
              </a:rPr>
              <a:t>ballistic</a:t>
            </a:r>
            <a:r>
              <a:rPr lang="it-IT" altLang="de-DE" dirty="0">
                <a:solidFill>
                  <a:schemeClr val="bg1"/>
                </a:solidFill>
              </a:rPr>
              <a:t> (</a:t>
            </a:r>
            <a:r>
              <a:rPr lang="it-IT" altLang="de-DE" dirty="0" err="1">
                <a:solidFill>
                  <a:schemeClr val="bg1"/>
                </a:solidFill>
              </a:rPr>
              <a:t>decay</a:t>
            </a:r>
            <a:r>
              <a:rPr lang="it-IT" altLang="de-DE" dirty="0">
                <a:solidFill>
                  <a:schemeClr val="bg1"/>
                </a:solidFill>
              </a:rPr>
              <a:t> time </a:t>
            </a:r>
            <a:r>
              <a:rPr lang="it-IT" altLang="de-DE" dirty="0" err="1">
                <a:solidFill>
                  <a:schemeClr val="bg1"/>
                </a:solidFill>
              </a:rPr>
              <a:t>similar</a:t>
            </a:r>
            <a:r>
              <a:rPr lang="it-IT" altLang="de-DE" dirty="0">
                <a:solidFill>
                  <a:schemeClr val="bg1"/>
                </a:solidFill>
              </a:rPr>
              <a:t> to acoustic </a:t>
            </a:r>
            <a:r>
              <a:rPr lang="it-IT" altLang="de-DE" dirty="0" err="1">
                <a:solidFill>
                  <a:schemeClr val="bg1"/>
                </a:solidFill>
              </a:rPr>
              <a:t>period</a:t>
            </a:r>
            <a:r>
              <a:rPr lang="it-IT" altLang="de-DE" dirty="0">
                <a:solidFill>
                  <a:schemeClr val="bg1"/>
                </a:solidFill>
              </a:rPr>
              <a:t>)</a:t>
            </a:r>
          </a:p>
          <a:p>
            <a:pPr marL="180000" indent="-180000">
              <a:buFont typeface="Arial"/>
              <a:buChar char="•"/>
            </a:pPr>
            <a:endParaRPr lang="en-US" altLang="de-DE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2A807FF-D7C3-4697-B435-7897B5072FF5}"/>
              </a:ext>
            </a:extLst>
          </p:cNvPr>
          <p:cNvSpPr txBox="1"/>
          <p:nvPr/>
        </p:nvSpPr>
        <p:spPr>
          <a:xfrm>
            <a:off x="7867135" y="4969525"/>
            <a:ext cx="4132778" cy="96886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bg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180000" tIns="72000" rIns="180000" bIns="72000" numCol="1" rtlCol="0" anchor="ctr" anchorCtr="0">
            <a:noAutofit/>
          </a:bodyPr>
          <a:lstStyle/>
          <a:p>
            <a:pPr algn="ctr"/>
            <a:r>
              <a:rPr lang="it-IT" altLang="de-DE" b="1" dirty="0">
                <a:solidFill>
                  <a:schemeClr val="accent5"/>
                </a:solidFill>
              </a:rPr>
              <a:t>XTG can </a:t>
            </a:r>
            <a:r>
              <a:rPr lang="it-IT" altLang="de-DE" b="1" dirty="0" err="1">
                <a:solidFill>
                  <a:schemeClr val="accent5"/>
                </a:solidFill>
              </a:rPr>
              <a:t>provide</a:t>
            </a:r>
            <a:r>
              <a:rPr lang="it-IT" altLang="de-DE" b="1" dirty="0">
                <a:solidFill>
                  <a:schemeClr val="accent5"/>
                </a:solidFill>
              </a:rPr>
              <a:t> an </a:t>
            </a:r>
            <a:r>
              <a:rPr lang="it-IT" altLang="de-DE" b="1" dirty="0" err="1">
                <a:solidFill>
                  <a:schemeClr val="accent5"/>
                </a:solidFill>
              </a:rPr>
              <a:t>experimental</a:t>
            </a:r>
            <a:r>
              <a:rPr lang="it-IT" altLang="de-DE" b="1" dirty="0">
                <a:solidFill>
                  <a:schemeClr val="accent5"/>
                </a:solidFill>
              </a:rPr>
              <a:t> </a:t>
            </a:r>
            <a:r>
              <a:rPr lang="it-IT" altLang="de-DE" b="1" dirty="0" err="1">
                <a:solidFill>
                  <a:schemeClr val="accent5"/>
                </a:solidFill>
              </a:rPr>
              <a:t>answer</a:t>
            </a:r>
            <a:r>
              <a:rPr lang="it-IT" altLang="de-DE" b="1" dirty="0">
                <a:solidFill>
                  <a:schemeClr val="accent5"/>
                </a:solidFill>
              </a:rPr>
              <a:t> to the </a:t>
            </a:r>
            <a:r>
              <a:rPr lang="it-IT" altLang="de-DE" b="1" dirty="0" err="1">
                <a:solidFill>
                  <a:schemeClr val="accent5"/>
                </a:solidFill>
              </a:rPr>
              <a:t>question</a:t>
            </a:r>
            <a:r>
              <a:rPr lang="it-IT" altLang="de-DE" b="1" dirty="0">
                <a:solidFill>
                  <a:schemeClr val="accent5"/>
                </a:solidFill>
              </a:rPr>
              <a:t>!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855D1D-4206-4A5A-B628-ED0691830872}"/>
              </a:ext>
            </a:extLst>
          </p:cNvPr>
          <p:cNvGrpSpPr>
            <a:grpSpLocks noChangeAspect="1"/>
          </p:cNvGrpSpPr>
          <p:nvPr/>
        </p:nvGrpSpPr>
        <p:grpSpPr>
          <a:xfrm>
            <a:off x="156799" y="1268760"/>
            <a:ext cx="3677520" cy="2723319"/>
            <a:chOff x="8408276" y="1916833"/>
            <a:chExt cx="3646031" cy="2700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D58547-5166-4143-8372-C766D014B5E8}"/>
                </a:ext>
              </a:extLst>
            </p:cNvPr>
            <p:cNvSpPr/>
            <p:nvPr/>
          </p:nvSpPr>
          <p:spPr>
            <a:xfrm>
              <a:off x="8454307" y="1916833"/>
              <a:ext cx="3600000" cy="270000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lIns="0" tIns="0" rIns="0" bIns="0" rtlCol="0" anchor="ctr">
              <a:spAutoFit/>
            </a:bodyPr>
            <a:lstStyle/>
            <a:p>
              <a:pPr algn="ctr"/>
              <a:endParaRPr lang="en-US" dirty="0" err="1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C8DB9FA-98A4-47EA-B699-14629588A0E1}"/>
                </a:ext>
              </a:extLst>
            </p:cNvPr>
            <p:cNvGrpSpPr/>
            <p:nvPr/>
          </p:nvGrpSpPr>
          <p:grpSpPr>
            <a:xfrm>
              <a:off x="8408276" y="2040082"/>
              <a:ext cx="3168219" cy="2563110"/>
              <a:chOff x="5306393" y="3478747"/>
              <a:chExt cx="3168219" cy="256311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7302CDF-DEEC-47B0-B217-328EC1C1E992}"/>
                  </a:ext>
                </a:extLst>
              </p:cNvPr>
              <p:cNvGrpSpPr/>
              <p:nvPr/>
            </p:nvGrpSpPr>
            <p:grpSpPr>
              <a:xfrm>
                <a:off x="5330311" y="3478747"/>
                <a:ext cx="3144301" cy="2212888"/>
                <a:chOff x="5017760" y="3160450"/>
                <a:chExt cx="2843486" cy="1987182"/>
              </a:xfrm>
            </p:grpSpPr>
            <p:pic>
              <p:nvPicPr>
                <p:cNvPr id="31" name="Picture 20">
                  <a:extLst>
                    <a:ext uri="{FF2B5EF4-FFF2-40B4-BE49-F238E27FC236}">
                      <a16:creationId xmlns:a16="http://schemas.microsoft.com/office/drawing/2014/main" id="{6B2B65FF-376F-47BB-A587-9DBAB698C9A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/>
                <a:srcRect l="9503" t="1191" r="5143" b="10724"/>
                <a:stretch/>
              </p:blipFill>
              <p:spPr bwMode="auto">
                <a:xfrm>
                  <a:off x="5274069" y="3160450"/>
                  <a:ext cx="2587177" cy="19871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2" name="Rectangle 31" hidden="1">
                  <a:extLst>
                    <a:ext uri="{FF2B5EF4-FFF2-40B4-BE49-F238E27FC236}">
                      <a16:creationId xmlns:a16="http://schemas.microsoft.com/office/drawing/2014/main" id="{1FB6151E-F60C-4D7C-A417-B94150624A8F}"/>
                    </a:ext>
                  </a:extLst>
                </p:cNvPr>
                <p:cNvSpPr/>
                <p:nvPr/>
              </p:nvSpPr>
              <p:spPr bwMode="auto">
                <a:xfrm>
                  <a:off x="5017760" y="3717032"/>
                  <a:ext cx="274320" cy="504056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7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endParaRPr>
                </a:p>
              </p:txBody>
            </p:sp>
          </p:grp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0D3414E-3BB7-4EC6-9603-CCABAECFAA4F}"/>
                  </a:ext>
                </a:extLst>
              </p:cNvPr>
              <p:cNvSpPr txBox="1"/>
              <p:nvPr/>
            </p:nvSpPr>
            <p:spPr>
              <a:xfrm rot="16200000">
                <a:off x="4982975" y="4388639"/>
                <a:ext cx="982491" cy="335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</a:t>
                </a:r>
                <a:r>
                  <a:rPr lang="en-GB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-1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(GHz)</a:t>
                </a:r>
                <a:endParaRPr lang="it-IT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6BB9D35-9433-4F9E-8199-3812493E3C3C}"/>
                  </a:ext>
                </a:extLst>
              </p:cNvPr>
              <p:cNvSpPr txBox="1"/>
              <p:nvPr/>
            </p:nvSpPr>
            <p:spPr>
              <a:xfrm>
                <a:off x="6625686" y="5734080"/>
                <a:ext cx="9204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en-GB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l-GR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m</a:t>
                </a:r>
                <a:r>
                  <a:rPr lang="en-GB" sz="14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GB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it-IT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1" name="Oval 40">
            <a:extLst>
              <a:ext uri="{FF2B5EF4-FFF2-40B4-BE49-F238E27FC236}">
                <a16:creationId xmlns:a16="http://schemas.microsoft.com/office/drawing/2014/main" id="{2F86BB26-8B4B-4A54-96D2-2341FB49DB7F}"/>
              </a:ext>
            </a:extLst>
          </p:cNvPr>
          <p:cNvSpPr>
            <a:spLocks/>
          </p:cNvSpPr>
          <p:nvPr/>
        </p:nvSpPr>
        <p:spPr>
          <a:xfrm rot="2619442">
            <a:off x="5255922" y="2396204"/>
            <a:ext cx="498371" cy="1389861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FC8EBA-6503-4FF6-B6E0-302E386AA5C3}"/>
              </a:ext>
            </a:extLst>
          </p:cNvPr>
          <p:cNvCxnSpPr>
            <a:cxnSpLocks/>
            <a:stCxn id="41" idx="0"/>
          </p:cNvCxnSpPr>
          <p:nvPr/>
        </p:nvCxnSpPr>
        <p:spPr>
          <a:xfrm flipH="1" flipV="1">
            <a:off x="3286897" y="1425434"/>
            <a:ext cx="2697952" cy="116293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EAA288-356B-4B3D-A1FE-8C4E8CBC7707}"/>
              </a:ext>
            </a:extLst>
          </p:cNvPr>
          <p:cNvCxnSpPr>
            <a:cxnSpLocks/>
            <a:stCxn id="41" idx="4"/>
          </p:cNvCxnSpPr>
          <p:nvPr/>
        </p:nvCxnSpPr>
        <p:spPr>
          <a:xfrm flipH="1" flipV="1">
            <a:off x="3286897" y="3429000"/>
            <a:ext cx="1738470" cy="164904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5D47B8EF-C7EB-4FB6-862C-82507258EE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200" y="1361291"/>
            <a:ext cx="4300737" cy="322859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9FFCA8B-4948-476B-B706-7CF2275ACCDE}"/>
              </a:ext>
            </a:extLst>
          </p:cNvPr>
          <p:cNvSpPr txBox="1"/>
          <p:nvPr/>
        </p:nvSpPr>
        <p:spPr>
          <a:xfrm>
            <a:off x="10376399" y="2773296"/>
            <a:ext cx="1209600" cy="476726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lIns="36000" tIns="0" rIns="36000" bIns="0" rtlCol="0">
            <a:spAutoFit/>
          </a:bodyPr>
          <a:lstStyle/>
          <a:p>
            <a:r>
              <a:rPr lang="en-US" altLang="de-DE" sz="1400" b="1" dirty="0">
                <a:solidFill>
                  <a:schemeClr val="tx2"/>
                </a:solidFill>
                <a:cs typeface="Calibri" panose="020F0502020204030204" pitchFamily="34" charset="0"/>
              </a:rPr>
              <a:t>Si 100nm </a:t>
            </a:r>
            <a:r>
              <a:rPr lang="el-GR" altLang="de-DE" sz="1400" b="1" dirty="0">
                <a:solidFill>
                  <a:schemeClr val="tx2"/>
                </a:solidFill>
                <a:cs typeface="Calibri" panose="020F0502020204030204" pitchFamily="34" charset="0"/>
              </a:rPr>
              <a:t>Λ</a:t>
            </a:r>
            <a:r>
              <a:rPr lang="en-US" altLang="de-DE" sz="1400" b="1" baseline="-25000" dirty="0">
                <a:solidFill>
                  <a:schemeClr val="tx2"/>
                </a:solidFill>
                <a:cs typeface="Calibri" panose="020F0502020204030204" pitchFamily="34" charset="0"/>
              </a:rPr>
              <a:t>TG</a:t>
            </a:r>
            <a:r>
              <a:rPr lang="en-US" altLang="de-DE" sz="1400" b="1" dirty="0">
                <a:solidFill>
                  <a:schemeClr val="tx2"/>
                </a:solidFill>
                <a:cs typeface="Calibri" panose="020F0502020204030204" pitchFamily="34" charset="0"/>
              </a:rPr>
              <a:t>=69 nm</a:t>
            </a:r>
            <a:endParaRPr lang="en-US" sz="1400" b="1" dirty="0">
              <a:solidFill>
                <a:schemeClr val="tx2"/>
              </a:solidFill>
            </a:endParaRPr>
          </a:p>
        </p:txBody>
      </p:sp>
      <p:sp>
        <p:nvSpPr>
          <p:cNvPr id="3" name="Text Placeholder 24">
            <a:extLst>
              <a:ext uri="{FF2B5EF4-FFF2-40B4-BE49-F238E27FC236}">
                <a16:creationId xmlns:a16="http://schemas.microsoft.com/office/drawing/2014/main" id="{A09C3B90-73BD-FAB1-BC8F-CEEF187DBC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0" y="0"/>
            <a:ext cx="9144000" cy="576000"/>
          </a:xfrm>
        </p:spPr>
        <p:txBody>
          <a:bodyPr>
            <a:normAutofit/>
          </a:bodyPr>
          <a:lstStyle/>
          <a:p>
            <a:pPr marL="179388"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Introduction	 </a:t>
            </a:r>
            <a:r>
              <a:rPr lang="en-US" sz="1400">
                <a:solidFill>
                  <a:schemeClr val="accent2"/>
                </a:solidFill>
                <a:latin typeface="+mn-lt"/>
              </a:rPr>
              <a:t>Transient Grating</a:t>
            </a:r>
            <a:r>
              <a:rPr lang="en-US" sz="1400">
                <a:solidFill>
                  <a:schemeClr val="accent5"/>
                </a:solidFill>
                <a:latin typeface="+mn-lt"/>
              </a:rPr>
              <a:t>	Polarization Grating	Outlook</a:t>
            </a:r>
          </a:p>
          <a:p>
            <a:pPr marL="179388" algn="r">
              <a:lnSpc>
                <a:spcPct val="80000"/>
              </a:lnSpc>
              <a:tabLst>
                <a:tab pos="4140000" algn="r"/>
                <a:tab pos="5940000" algn="r"/>
                <a:tab pos="7920000" algn="r"/>
                <a:tab pos="9000000" algn="r"/>
              </a:tabLst>
            </a:pPr>
            <a:r>
              <a:rPr lang="en-US" sz="1400">
                <a:solidFill>
                  <a:schemeClr val="accent5"/>
                </a:solidFill>
                <a:latin typeface="+mn-lt"/>
              </a:rPr>
              <a:t>	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5"/>
                </a:solidFill>
                <a:cs typeface="Arial" panose="020B0604020202020204" pitchFamily="34" charset="0"/>
              </a:rPr>
              <a:t>●●●●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</a:t>
            </a:r>
            <a:r>
              <a:rPr lang="en-US" sz="1400">
                <a:solidFill>
                  <a:schemeClr val="accent2"/>
                </a:solidFill>
                <a:cs typeface="Arial" panose="020B0604020202020204" pitchFamily="34" charset="0"/>
              </a:rPr>
              <a:t>●●●</a:t>
            </a:r>
            <a:r>
              <a:rPr lang="en-US" sz="1400">
                <a:solidFill>
                  <a:schemeClr val="accent2"/>
                </a:solidFill>
                <a:latin typeface="+mn-lt"/>
                <a:cs typeface="Arial" panose="020B0604020202020204" pitchFamily="34" charset="0"/>
              </a:rPr>
              <a:t>○○○</a:t>
            </a:r>
            <a:r>
              <a:rPr lang="en-US" sz="140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	○○○○○○	○○○</a:t>
            </a:r>
            <a:endParaRPr lang="en-US" sz="1400" dirty="0">
              <a:solidFill>
                <a:schemeClr val="accent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10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</p:bldLst>
  </p:timing>
</p:sld>
</file>

<file path=ppt/theme/theme1.xml><?xml version="1.0" encoding="utf-8"?>
<a:theme xmlns:a="http://schemas.openxmlformats.org/drawingml/2006/main" name="Elettra_new_chiaro">
  <a:themeElements>
    <a:clrScheme name="Elettra_chiaro">
      <a:dk1>
        <a:srgbClr val="FFFFFF"/>
      </a:dk1>
      <a:lt1>
        <a:srgbClr val="000000"/>
      </a:lt1>
      <a:dk2>
        <a:srgbClr val="000000"/>
      </a:dk2>
      <a:lt2>
        <a:srgbClr val="0081C2"/>
      </a:lt2>
      <a:accent1>
        <a:srgbClr val="E30613"/>
      </a:accent1>
      <a:accent2>
        <a:srgbClr val="A5C714"/>
      </a:accent2>
      <a:accent3>
        <a:srgbClr val="0081C2"/>
      </a:accent3>
      <a:accent4>
        <a:srgbClr val="D9E8FF"/>
      </a:accent4>
      <a:accent5>
        <a:srgbClr val="FB9E00"/>
      </a:accent5>
      <a:accent6>
        <a:srgbClr val="FFFFFF"/>
      </a:accent6>
      <a:hlink>
        <a:srgbClr val="FF3300"/>
      </a:hlink>
      <a:folHlink>
        <a:srgbClr val="92D05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 w="25400">
          <a:solidFill>
            <a:schemeClr val="accent4"/>
          </a:solidFill>
        </a:ln>
      </a:spPr>
      <a:bodyPr wrap="square" anchor="ctr">
        <a:spAutoFit/>
      </a:bodyPr>
      <a:lstStyle>
        <a:defPPr algn="ctr">
          <a:defRPr b="1" u="sng" dirty="0">
            <a:solidFill>
              <a:schemeClr val="accent4"/>
            </a:solidFill>
            <a:latin typeface="+mj-lt"/>
            <a:cs typeface="Times New Roman" panose="020206030504050203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 algn="just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lettra_new_chiaro" id="{136CE9DC-E4EE-4B3C-B976-D52973D0C67D}" vid="{ADEDF9AA-99DF-4E3B-BDC5-2594B4B932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20968</TotalTime>
  <Words>2575</Words>
  <Application>Microsoft Macintosh PowerPoint</Application>
  <PresentationFormat>Widescreen</PresentationFormat>
  <Paragraphs>404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DengXian</vt:lpstr>
      <vt:lpstr>ＭＳ Ｐゴシック</vt:lpstr>
      <vt:lpstr>ＭＳ Ｐゴシック</vt:lpstr>
      <vt:lpstr>Arial</vt:lpstr>
      <vt:lpstr>Calibri</vt:lpstr>
      <vt:lpstr>Cambria Math</vt:lpstr>
      <vt:lpstr>Harding</vt:lpstr>
      <vt:lpstr>Helvetica</vt:lpstr>
      <vt:lpstr>Symbol</vt:lpstr>
      <vt:lpstr>Times Bold</vt:lpstr>
      <vt:lpstr>Times New Roman</vt:lpstr>
      <vt:lpstr>Wingdings</vt:lpstr>
      <vt:lpstr>Elettra_new_chiaro</vt:lpstr>
      <vt:lpstr>Nanoscale polarization transient gratings</vt:lpstr>
      <vt:lpstr>Research challenges</vt:lpstr>
      <vt:lpstr>TG: a tool for probing collective dynamics</vt:lpstr>
      <vt:lpstr>Extreme ultraviolet transient gratings </vt:lpstr>
      <vt:lpstr>The EIS-TIMER instrument</vt:lpstr>
      <vt:lpstr>My FEL is (still) special 😝</vt:lpstr>
      <vt:lpstr>XUV-TG excitation mechanism</vt:lpstr>
      <vt:lpstr>Nanoscale thermoelasticity</vt:lpstr>
      <vt:lpstr>Nanoscale thermoelasticity: Si</vt:lpstr>
      <vt:lpstr>Surface elasticity</vt:lpstr>
      <vt:lpstr>Beyond thermoelasticity</vt:lpstr>
      <vt:lpstr>Nanoscale magnetization gratings</vt:lpstr>
      <vt:lpstr>PowerPoint Presentation</vt:lpstr>
      <vt:lpstr>Polarization Transient Gratings</vt:lpstr>
      <vt:lpstr>PowerPoint Presentation</vt:lpstr>
      <vt:lpstr>Polarization Transient Gratings</vt:lpstr>
      <vt:lpstr>Excitation mechanism</vt:lpstr>
      <vt:lpstr>Selective excitation</vt:lpstr>
      <vt:lpstr>Summary and outlook of EUV-TG applications</vt:lpstr>
      <vt:lpstr>Hard X-ray TG</vt:lpstr>
      <vt:lpstr>Many thanks to you for the attention and to…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Laura Foglia</dc:creator>
  <cp:keywords/>
  <dc:description/>
  <cp:lastModifiedBy>Laura Foglia</cp:lastModifiedBy>
  <cp:revision>383</cp:revision>
  <dcterms:created xsi:type="dcterms:W3CDTF">2024-04-29T14:58:41Z</dcterms:created>
  <dcterms:modified xsi:type="dcterms:W3CDTF">2025-09-25T12:02:40Z</dcterms:modified>
  <cp:category/>
</cp:coreProperties>
</file>