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536" r:id="rId3"/>
    <p:sldId id="516" r:id="rId4"/>
    <p:sldId id="517" r:id="rId5"/>
    <p:sldId id="518" r:id="rId6"/>
    <p:sldId id="519" r:id="rId7"/>
    <p:sldId id="520" r:id="rId8"/>
    <p:sldId id="333" r:id="rId9"/>
    <p:sldId id="531" r:id="rId10"/>
    <p:sldId id="537" r:id="rId11"/>
    <p:sldId id="521" r:id="rId12"/>
    <p:sldId id="522" r:id="rId13"/>
    <p:sldId id="525" r:id="rId14"/>
    <p:sldId id="528" r:id="rId15"/>
    <p:sldId id="530" r:id="rId16"/>
    <p:sldId id="535" r:id="rId17"/>
    <p:sldId id="532" r:id="rId18"/>
    <p:sldId id="533" r:id="rId19"/>
    <p:sldId id="538" r:id="rId20"/>
    <p:sldId id="53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7" d="100"/>
          <a:sy n="157" d="100"/>
        </p:scale>
        <p:origin x="1176" y="8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47116-09D4-458F-B90A-B76CAF55D7B1}" type="datetimeFigureOut">
              <a:rPr lang="en-GB" smtClean="0"/>
              <a:t>09/09/2025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CA42D-E693-445D-8C34-801E3BD6C309}" type="slidenum">
              <a:rPr lang="en-GB" smtClean="0"/>
              <a:t>‹#›</a:t>
            </a:fld>
            <a:endParaRPr lang="en-GB"/>
          </a:p>
        </p:txBody>
      </p:sp>
    </p:spTree>
    <p:extLst>
      <p:ext uri="{BB962C8B-B14F-4D97-AF65-F5344CB8AC3E}">
        <p14:creationId xmlns:p14="http://schemas.microsoft.com/office/powerpoint/2010/main" val="995439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diagram shows the schematic of the simulation window in the scaled radiation frame of reference z2 = (</a:t>
            </a:r>
            <a:r>
              <a:rPr lang="en-GB" dirty="0" err="1"/>
              <a:t>ct</a:t>
            </a:r>
            <a:r>
              <a:rPr lang="en-GB" dirty="0"/>
              <a:t>-z)/lc. It consists of three main regions, Head, Interaction and Tail. All macroparticles propagate left-to-right as their speed is less than the speed of light. </a:t>
            </a:r>
          </a:p>
          <a:p>
            <a:endParaRPr lang="en-GB" dirty="0"/>
          </a:p>
          <a:p>
            <a:r>
              <a:rPr lang="en-GB" dirty="0"/>
              <a:t>Top: The macroparticles representing the electron beam have propagated one undulator period (left-to-right) through an intense radiation pulse. The ‘slow’ macroparticles (red) have lost energy to the radiation pulse and some have propagated into the tail windows, as have some that have gain energy from the pulse (blue). Those that propagate further than the Tail window are re-assigned into the Head window by application of periodic boundary conditions used in Puffin.</a:t>
            </a:r>
          </a:p>
          <a:p>
            <a:endParaRPr lang="en-GB" dirty="0"/>
          </a:p>
          <a:p>
            <a:r>
              <a:rPr lang="en-GB" dirty="0"/>
              <a:t>The new mode of Puffin operation is now coming in as the using of the additional custom script at the end of each undulator period to re-initialise the macroparticles position and its corresponding energy as we can see from the ..</a:t>
            </a:r>
          </a:p>
          <a:p>
            <a:r>
              <a:rPr lang="en-GB" dirty="0"/>
              <a:t>Bottom: All macroparticles in both the Head and Tail windows are then re-initialised as shown, which equal spacing in z2 and a resonant, monoenergetic distribution. </a:t>
            </a:r>
          </a:p>
        </p:txBody>
      </p:sp>
      <p:sp>
        <p:nvSpPr>
          <p:cNvPr id="4" name="Slide Number Placeholder 3"/>
          <p:cNvSpPr>
            <a:spLocks noGrp="1"/>
          </p:cNvSpPr>
          <p:nvPr>
            <p:ph type="sldNum" sz="quarter" idx="5"/>
          </p:nvPr>
        </p:nvSpPr>
        <p:spPr/>
        <p:txBody>
          <a:bodyPr/>
          <a:lstStyle/>
          <a:p>
            <a:fld id="{B01A148F-9FCF-4827-B185-3C2A33513B9A}" type="slidenum">
              <a:rPr lang="en-GB" smtClean="0"/>
              <a:t>8</a:t>
            </a:fld>
            <a:endParaRPr lang="en-GB"/>
          </a:p>
        </p:txBody>
      </p:sp>
    </p:spTree>
    <p:extLst>
      <p:ext uri="{BB962C8B-B14F-4D97-AF65-F5344CB8AC3E}">
        <p14:creationId xmlns:p14="http://schemas.microsoft.com/office/powerpoint/2010/main" val="72930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CCA42D-E693-445D-8C34-801E3BD6C309}" type="slidenum">
              <a:rPr lang="en-GB" smtClean="0"/>
              <a:t>19</a:t>
            </a:fld>
            <a:endParaRPr lang="en-GB"/>
          </a:p>
        </p:txBody>
      </p:sp>
    </p:spTree>
    <p:extLst>
      <p:ext uri="{BB962C8B-B14F-4D97-AF65-F5344CB8AC3E}">
        <p14:creationId xmlns:p14="http://schemas.microsoft.com/office/powerpoint/2010/main" val="131140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9B1A16-2826-4431-861B-AF40F2573EE1}"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69614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9B1A16-2826-4431-861B-AF40F2573EE1}"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942203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9B1A16-2826-4431-861B-AF40F2573EE1}"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361452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9B1A16-2826-4431-861B-AF40F2573EE1}"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179619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9B1A16-2826-4431-861B-AF40F2573EE1}"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154050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9B1A16-2826-4431-861B-AF40F2573EE1}"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30417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9B1A16-2826-4431-861B-AF40F2573EE1}" type="datetimeFigureOut">
              <a:rPr lang="en-GB" smtClean="0"/>
              <a:t>09/09/2025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146421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9B1A16-2826-4431-861B-AF40F2573EE1}" type="datetimeFigureOut">
              <a:rPr lang="en-GB" smtClean="0"/>
              <a:t>09/09/2025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398811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B1A16-2826-4431-861B-AF40F2573EE1}" type="datetimeFigureOut">
              <a:rPr lang="en-GB" smtClean="0"/>
              <a:t>09/09/2025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214485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9B1A16-2826-4431-861B-AF40F2573EE1}"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291619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9B1A16-2826-4431-861B-AF40F2573EE1}"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C86134-07B5-4AA3-B417-7F5CBEDAAFCC}" type="slidenum">
              <a:rPr lang="en-GB" smtClean="0"/>
              <a:t>‹#›</a:t>
            </a:fld>
            <a:endParaRPr lang="en-GB"/>
          </a:p>
        </p:txBody>
      </p:sp>
    </p:spTree>
    <p:extLst>
      <p:ext uri="{BB962C8B-B14F-4D97-AF65-F5344CB8AC3E}">
        <p14:creationId xmlns:p14="http://schemas.microsoft.com/office/powerpoint/2010/main" val="322285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B1A16-2826-4431-861B-AF40F2573EE1}" type="datetimeFigureOut">
              <a:rPr lang="en-GB" smtClean="0"/>
              <a:t>09/09/2025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86134-07B5-4AA3-B417-7F5CBEDAAFCC}" type="slidenum">
              <a:rPr lang="en-GB" smtClean="0"/>
              <a:t>‹#›</a:t>
            </a:fld>
            <a:endParaRPr lang="en-GB"/>
          </a:p>
        </p:txBody>
      </p:sp>
    </p:spTree>
    <p:extLst>
      <p:ext uri="{BB962C8B-B14F-4D97-AF65-F5344CB8AC3E}">
        <p14:creationId xmlns:p14="http://schemas.microsoft.com/office/powerpoint/2010/main" val="440699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oleObject" Target="../embeddings/oleObject4.bin"/><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36.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1.png"/><Relationship Id="rId11" Type="http://schemas.openxmlformats.org/officeDocument/2006/relationships/oleObject" Target="../embeddings/oleObject3.bin"/><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37.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3.bin"/><Relationship Id="rId7" Type="http://schemas.openxmlformats.org/officeDocument/2006/relationships/image" Target="../media/image45.png"/><Relationship Id="rId12"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36.wmf"/><Relationship Id="rId9"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364/OE.25.033429"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9.png"/><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F45A-466C-417D-A4B8-01A4BA154710}"/>
              </a:ext>
            </a:extLst>
          </p:cNvPr>
          <p:cNvSpPr>
            <a:spLocks noGrp="1"/>
          </p:cNvSpPr>
          <p:nvPr>
            <p:ph type="ctrTitle"/>
          </p:nvPr>
        </p:nvSpPr>
        <p:spPr>
          <a:xfrm>
            <a:off x="303452" y="3240892"/>
            <a:ext cx="8690846" cy="1092393"/>
          </a:xfrm>
        </p:spPr>
        <p:txBody>
          <a:bodyPr>
            <a:noAutofit/>
          </a:bodyPr>
          <a:lstStyle/>
          <a:p>
            <a:r>
              <a:rPr lang="en-GB" sz="3600" dirty="0"/>
              <a:t>Theoretical studies of </a:t>
            </a:r>
            <a:r>
              <a:rPr lang="en-GB" sz="3600" dirty="0" err="1"/>
              <a:t>superradiant</a:t>
            </a:r>
            <a:r>
              <a:rPr lang="en-GB" sz="3600" dirty="0"/>
              <a:t> pulse saturation and sub-wavelength effects in FELs</a:t>
            </a:r>
          </a:p>
        </p:txBody>
      </p:sp>
      <p:sp>
        <p:nvSpPr>
          <p:cNvPr id="3" name="Subtitle 2">
            <a:extLst>
              <a:ext uri="{FF2B5EF4-FFF2-40B4-BE49-F238E27FC236}">
                <a16:creationId xmlns:a16="http://schemas.microsoft.com/office/drawing/2014/main" id="{8FAED61F-2DA3-4A3F-BDAD-EDE572A0BE95}"/>
              </a:ext>
            </a:extLst>
          </p:cNvPr>
          <p:cNvSpPr>
            <a:spLocks noGrp="1"/>
          </p:cNvSpPr>
          <p:nvPr>
            <p:ph type="subTitle" idx="1"/>
          </p:nvPr>
        </p:nvSpPr>
        <p:spPr>
          <a:xfrm>
            <a:off x="1064719" y="4489114"/>
            <a:ext cx="6858000" cy="1047440"/>
          </a:xfrm>
        </p:spPr>
        <p:txBody>
          <a:bodyPr>
            <a:noAutofit/>
          </a:bodyPr>
          <a:lstStyle/>
          <a:p>
            <a:r>
              <a:rPr lang="en-GB" sz="3200" dirty="0"/>
              <a:t>Brian McNeil &amp; </a:t>
            </a:r>
            <a:r>
              <a:rPr lang="en-GB" sz="3200" dirty="0" err="1"/>
              <a:t>Pornthep</a:t>
            </a:r>
            <a:r>
              <a:rPr lang="en-GB" sz="3200" dirty="0"/>
              <a:t> </a:t>
            </a:r>
            <a:r>
              <a:rPr lang="en-GB" sz="3200" dirty="0" err="1"/>
              <a:t>Ponchalee</a:t>
            </a:r>
            <a:endParaRPr lang="en-GB" sz="3200" dirty="0"/>
          </a:p>
          <a:p>
            <a:r>
              <a:rPr lang="en-GB" sz="3200" dirty="0"/>
              <a:t>25</a:t>
            </a:r>
            <a:r>
              <a:rPr lang="en-GB" sz="3200" baseline="30000" dirty="0"/>
              <a:t>th</a:t>
            </a:r>
            <a:r>
              <a:rPr lang="en-GB" sz="3200" dirty="0"/>
              <a:t> August, 2025</a:t>
            </a:r>
          </a:p>
        </p:txBody>
      </p:sp>
      <p:pic>
        <p:nvPicPr>
          <p:cNvPr id="4" name="Picture 6" descr="Landscape_colour2">
            <a:extLst>
              <a:ext uri="{FF2B5EF4-FFF2-40B4-BE49-F238E27FC236}">
                <a16:creationId xmlns:a16="http://schemas.microsoft.com/office/drawing/2014/main" id="{553D1275-D496-4933-848E-C749E1557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3884" y="5536554"/>
            <a:ext cx="2323241" cy="1134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I_logo_small">
            <a:extLst>
              <a:ext uri="{FF2B5EF4-FFF2-40B4-BE49-F238E27FC236}">
                <a16:creationId xmlns:a16="http://schemas.microsoft.com/office/drawing/2014/main" id="{AFFF4F3F-1EFD-4403-B469-FE61B9373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74" y="5387568"/>
            <a:ext cx="2270878" cy="128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75B0BC7-879D-4471-9F88-FF3F3B83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3321844"/>
          </a:xfrm>
          <a:prstGeom prst="rect">
            <a:avLst/>
          </a:prstGeom>
        </p:spPr>
      </p:pic>
    </p:spTree>
    <p:extLst>
      <p:ext uri="{BB962C8B-B14F-4D97-AF65-F5344CB8AC3E}">
        <p14:creationId xmlns:p14="http://schemas.microsoft.com/office/powerpoint/2010/main" val="119146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8792-B972-49B8-AD87-72FE96A31094}"/>
              </a:ext>
            </a:extLst>
          </p:cNvPr>
          <p:cNvSpPr>
            <a:spLocks noGrp="1"/>
          </p:cNvSpPr>
          <p:nvPr>
            <p:ph type="title"/>
          </p:nvPr>
        </p:nvSpPr>
        <p:spPr>
          <a:xfrm>
            <a:off x="628650" y="365126"/>
            <a:ext cx="8090518" cy="1325563"/>
          </a:xfrm>
        </p:spPr>
        <p:txBody>
          <a:bodyPr/>
          <a:lstStyle/>
          <a:p>
            <a:r>
              <a:rPr lang="en-GB" dirty="0"/>
              <a:t>Initial &amp; computational Parameters</a:t>
            </a:r>
          </a:p>
        </p:txBody>
      </p:sp>
      <p:grpSp>
        <p:nvGrpSpPr>
          <p:cNvPr id="14" name="Group 13">
            <a:extLst>
              <a:ext uri="{FF2B5EF4-FFF2-40B4-BE49-F238E27FC236}">
                <a16:creationId xmlns:a16="http://schemas.microsoft.com/office/drawing/2014/main" id="{EBFC30D0-C8A5-46AC-B6FE-354BAF6085D2}"/>
              </a:ext>
            </a:extLst>
          </p:cNvPr>
          <p:cNvGrpSpPr/>
          <p:nvPr/>
        </p:nvGrpSpPr>
        <p:grpSpPr>
          <a:xfrm>
            <a:off x="628650" y="1538214"/>
            <a:ext cx="7843711" cy="4954660"/>
            <a:chOff x="985880" y="1861897"/>
            <a:chExt cx="7085925" cy="4401818"/>
          </a:xfrm>
        </p:grpSpPr>
        <p:pic>
          <p:nvPicPr>
            <p:cNvPr id="3" name="Picture 2">
              <a:extLst>
                <a:ext uri="{FF2B5EF4-FFF2-40B4-BE49-F238E27FC236}">
                  <a16:creationId xmlns:a16="http://schemas.microsoft.com/office/drawing/2014/main" id="{FB5BA9C1-F7EA-4AFC-81AB-6B6C98B9EBED}"/>
                </a:ext>
              </a:extLst>
            </p:cNvPr>
            <p:cNvPicPr>
              <a:picLocks noChangeAspect="1"/>
            </p:cNvPicPr>
            <p:nvPr/>
          </p:nvPicPr>
          <p:blipFill>
            <a:blip r:embed="rId2"/>
            <a:stretch>
              <a:fillRect/>
            </a:stretch>
          </p:blipFill>
          <p:spPr>
            <a:xfrm>
              <a:off x="1072194" y="1861897"/>
              <a:ext cx="6999611" cy="4401818"/>
            </a:xfrm>
            <a:prstGeom prst="rect">
              <a:avLst/>
            </a:prstGeom>
          </p:spPr>
        </p:pic>
        <p:sp>
          <p:nvSpPr>
            <p:cNvPr id="4" name="Rectangle 3">
              <a:extLst>
                <a:ext uri="{FF2B5EF4-FFF2-40B4-BE49-F238E27FC236}">
                  <a16:creationId xmlns:a16="http://schemas.microsoft.com/office/drawing/2014/main" id="{DA57AD3B-71E1-4E37-9E35-5F1E02398CDC}"/>
                </a:ext>
              </a:extLst>
            </p:cNvPr>
            <p:cNvSpPr/>
            <p:nvPr/>
          </p:nvSpPr>
          <p:spPr>
            <a:xfrm>
              <a:off x="4256411" y="1861898"/>
              <a:ext cx="3815394"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172F463-731F-480D-8102-246811B409EA}"/>
                </a:ext>
              </a:extLst>
            </p:cNvPr>
            <p:cNvSpPr/>
            <p:nvPr/>
          </p:nvSpPr>
          <p:spPr>
            <a:xfrm>
              <a:off x="985880" y="2164237"/>
              <a:ext cx="6288860"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04CA01-3B71-4E89-84A6-5EB91F6274BA}"/>
                </a:ext>
              </a:extLst>
            </p:cNvPr>
            <p:cNvSpPr/>
            <p:nvPr/>
          </p:nvSpPr>
          <p:spPr>
            <a:xfrm>
              <a:off x="4656965" y="3347035"/>
              <a:ext cx="3414839"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CCE031-4220-469D-A43D-CBAD98315E01}"/>
                </a:ext>
              </a:extLst>
            </p:cNvPr>
            <p:cNvSpPr/>
            <p:nvPr/>
          </p:nvSpPr>
          <p:spPr>
            <a:xfrm>
              <a:off x="1072194" y="3649375"/>
              <a:ext cx="4932096"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EB2F92D-277B-4279-B567-6DA9597C6CD9}"/>
                </a:ext>
              </a:extLst>
            </p:cNvPr>
            <p:cNvSpPr/>
            <p:nvPr/>
          </p:nvSpPr>
          <p:spPr>
            <a:xfrm>
              <a:off x="6096001" y="3629335"/>
              <a:ext cx="1975803"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6C9ED6-42FF-404D-A436-0DBFF7ABE42F}"/>
                </a:ext>
              </a:extLst>
            </p:cNvPr>
            <p:cNvSpPr/>
            <p:nvPr/>
          </p:nvSpPr>
          <p:spPr>
            <a:xfrm>
              <a:off x="1072194" y="3931675"/>
              <a:ext cx="5073707"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C565ABA-7F9A-45F8-867F-207E92CE3AD9}"/>
                </a:ext>
              </a:extLst>
            </p:cNvPr>
            <p:cNvSpPr/>
            <p:nvPr/>
          </p:nvSpPr>
          <p:spPr>
            <a:xfrm>
              <a:off x="4828249" y="5097235"/>
              <a:ext cx="3243555"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AE62215-D9D1-47D2-8AD5-AAC015A5A6E1}"/>
                </a:ext>
              </a:extLst>
            </p:cNvPr>
            <p:cNvSpPr/>
            <p:nvPr/>
          </p:nvSpPr>
          <p:spPr>
            <a:xfrm>
              <a:off x="1072194" y="5407429"/>
              <a:ext cx="3243555"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357A2F7-757F-4517-8253-113DD05E917A}"/>
                </a:ext>
              </a:extLst>
            </p:cNvPr>
            <p:cNvSpPr/>
            <p:nvPr/>
          </p:nvSpPr>
          <p:spPr>
            <a:xfrm>
              <a:off x="3730429" y="5669691"/>
              <a:ext cx="4304962"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8E68B18-D575-499C-A18E-C1065028CA29}"/>
                </a:ext>
              </a:extLst>
            </p:cNvPr>
            <p:cNvSpPr/>
            <p:nvPr/>
          </p:nvSpPr>
          <p:spPr>
            <a:xfrm>
              <a:off x="1072194" y="5972030"/>
              <a:ext cx="5980015" cy="2622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39975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g2">
            <a:hlinkClick r:id="" action="ppaction://media"/>
            <a:extLst>
              <a:ext uri="{FF2B5EF4-FFF2-40B4-BE49-F238E27FC236}">
                <a16:creationId xmlns:a16="http://schemas.microsoft.com/office/drawing/2014/main" id="{7B3E73B1-F0DF-413B-ADDE-D1458CCE6D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58001"/>
          </a:xfrm>
          <a:prstGeom prst="rect">
            <a:avLst/>
          </a:prstGeom>
        </p:spPr>
      </p:pic>
    </p:spTree>
    <p:extLst>
      <p:ext uri="{BB962C8B-B14F-4D97-AF65-F5344CB8AC3E}">
        <p14:creationId xmlns:p14="http://schemas.microsoft.com/office/powerpoint/2010/main" val="376240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g3a">
            <a:hlinkClick r:id="" action="ppaction://media"/>
            <a:extLst>
              <a:ext uri="{FF2B5EF4-FFF2-40B4-BE49-F238E27FC236}">
                <a16:creationId xmlns:a16="http://schemas.microsoft.com/office/drawing/2014/main" id="{8A0F4CEC-686D-4E63-AE16-9B2E811E8F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334557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g4a">
            <a:hlinkClick r:id="" action="ppaction://media"/>
            <a:extLst>
              <a:ext uri="{FF2B5EF4-FFF2-40B4-BE49-F238E27FC236}">
                <a16:creationId xmlns:a16="http://schemas.microsoft.com/office/drawing/2014/main" id="{DC026BD4-8EFE-4DC1-9C22-948B94CF6B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404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g5b">
            <a:hlinkClick r:id="" action="ppaction://media"/>
            <a:extLst>
              <a:ext uri="{FF2B5EF4-FFF2-40B4-BE49-F238E27FC236}">
                <a16:creationId xmlns:a16="http://schemas.microsoft.com/office/drawing/2014/main" id="{5DDCD292-3A1B-4CAE-A459-232984C6B0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grpSp>
        <p:nvGrpSpPr>
          <p:cNvPr id="8" name="Group 7">
            <a:extLst>
              <a:ext uri="{FF2B5EF4-FFF2-40B4-BE49-F238E27FC236}">
                <a16:creationId xmlns:a16="http://schemas.microsoft.com/office/drawing/2014/main" id="{A44C9D26-023C-4717-924B-9D1EF6D23816}"/>
              </a:ext>
            </a:extLst>
          </p:cNvPr>
          <p:cNvGrpSpPr/>
          <p:nvPr/>
        </p:nvGrpSpPr>
        <p:grpSpPr>
          <a:xfrm>
            <a:off x="3855855" y="253471"/>
            <a:ext cx="4335220" cy="523364"/>
            <a:chOff x="3855855" y="253471"/>
            <a:chExt cx="4335220" cy="523364"/>
          </a:xfrm>
        </p:grpSpPr>
        <p:grpSp>
          <p:nvGrpSpPr>
            <p:cNvPr id="5" name="Group 4">
              <a:extLst>
                <a:ext uri="{FF2B5EF4-FFF2-40B4-BE49-F238E27FC236}">
                  <a16:creationId xmlns:a16="http://schemas.microsoft.com/office/drawing/2014/main" id="{43335325-B0E2-4190-BB16-DC441FA84DE5}"/>
                </a:ext>
              </a:extLst>
            </p:cNvPr>
            <p:cNvGrpSpPr/>
            <p:nvPr/>
          </p:nvGrpSpPr>
          <p:grpSpPr>
            <a:xfrm>
              <a:off x="3855855" y="253471"/>
              <a:ext cx="4335220" cy="369332"/>
              <a:chOff x="3855855" y="253471"/>
              <a:chExt cx="4335220" cy="369332"/>
            </a:xfrm>
          </p:grpSpPr>
          <p:pic>
            <p:nvPicPr>
              <p:cNvPr id="3" name="Picture 2">
                <a:extLst>
                  <a:ext uri="{FF2B5EF4-FFF2-40B4-BE49-F238E27FC236}">
                    <a16:creationId xmlns:a16="http://schemas.microsoft.com/office/drawing/2014/main" id="{1C4A55CE-F04D-4BC2-8B9F-0CDB37E295DD}"/>
                  </a:ext>
                </a:extLst>
              </p:cNvPr>
              <p:cNvPicPr>
                <a:picLocks noChangeAspect="1"/>
              </p:cNvPicPr>
              <p:nvPr/>
            </p:nvPicPr>
            <p:blipFill>
              <a:blip r:embed="rId5"/>
              <a:stretch>
                <a:fillRect/>
              </a:stretch>
            </p:blipFill>
            <p:spPr>
              <a:xfrm>
                <a:off x="6623018" y="295359"/>
                <a:ext cx="1568057" cy="285557"/>
              </a:xfrm>
              <a:prstGeom prst="rect">
                <a:avLst/>
              </a:prstGeom>
            </p:spPr>
          </p:pic>
          <p:sp>
            <p:nvSpPr>
              <p:cNvPr id="4" name="TextBox 3">
                <a:extLst>
                  <a:ext uri="{FF2B5EF4-FFF2-40B4-BE49-F238E27FC236}">
                    <a16:creationId xmlns:a16="http://schemas.microsoft.com/office/drawing/2014/main" id="{4D3DE840-A854-4C54-9721-AD238DFD8DC5}"/>
                  </a:ext>
                </a:extLst>
              </p:cNvPr>
              <p:cNvSpPr txBox="1"/>
              <p:nvPr/>
            </p:nvSpPr>
            <p:spPr>
              <a:xfrm>
                <a:off x="3855855" y="253471"/>
                <a:ext cx="3184216" cy="369332"/>
              </a:xfrm>
              <a:prstGeom prst="rect">
                <a:avLst/>
              </a:prstGeom>
              <a:noFill/>
            </p:spPr>
            <p:txBody>
              <a:bodyPr wrap="square" rtlCol="0">
                <a:spAutoFit/>
              </a:bodyPr>
              <a:lstStyle/>
              <a:p>
                <a:r>
                  <a:rPr lang="en-GB" dirty="0"/>
                  <a:t>Note large energy increases:</a:t>
                </a:r>
              </a:p>
            </p:txBody>
          </p:sp>
        </p:grpSp>
        <p:sp>
          <p:nvSpPr>
            <p:cNvPr id="7" name="Freeform: Shape 6">
              <a:extLst>
                <a:ext uri="{FF2B5EF4-FFF2-40B4-BE49-F238E27FC236}">
                  <a16:creationId xmlns:a16="http://schemas.microsoft.com/office/drawing/2014/main" id="{FD2C395A-3F4F-467B-B938-D1477FC9D45E}"/>
                </a:ext>
              </a:extLst>
            </p:cNvPr>
            <p:cNvSpPr/>
            <p:nvPr/>
          </p:nvSpPr>
          <p:spPr>
            <a:xfrm>
              <a:off x="5846496" y="570488"/>
              <a:ext cx="1613750" cy="206347"/>
            </a:xfrm>
            <a:custGeom>
              <a:avLst/>
              <a:gdLst>
                <a:gd name="connsiteX0" fmla="*/ 1537486 w 1613750"/>
                <a:gd name="connsiteY0" fmla="*/ 0 h 206347"/>
                <a:gd name="connsiteX1" fmla="*/ 1492980 w 1613750"/>
                <a:gd name="connsiteY1" fmla="*/ 68783 h 206347"/>
                <a:gd name="connsiteX2" fmla="*/ 400555 w 1613750"/>
                <a:gd name="connsiteY2" fmla="*/ 60691 h 206347"/>
                <a:gd name="connsiteX3" fmla="*/ 0 w 1613750"/>
                <a:gd name="connsiteY3" fmla="*/ 206347 h 206347"/>
              </a:gdLst>
              <a:ahLst/>
              <a:cxnLst>
                <a:cxn ang="0">
                  <a:pos x="connsiteX0" y="connsiteY0"/>
                </a:cxn>
                <a:cxn ang="0">
                  <a:pos x="connsiteX1" y="connsiteY1"/>
                </a:cxn>
                <a:cxn ang="0">
                  <a:pos x="connsiteX2" y="connsiteY2"/>
                </a:cxn>
                <a:cxn ang="0">
                  <a:pos x="connsiteX3" y="connsiteY3"/>
                </a:cxn>
              </a:cxnLst>
              <a:rect l="l" t="t" r="r" b="b"/>
              <a:pathLst>
                <a:path w="1613750" h="206347">
                  <a:moveTo>
                    <a:pt x="1537486" y="0"/>
                  </a:moveTo>
                  <a:cubicBezTo>
                    <a:pt x="1609977" y="29334"/>
                    <a:pt x="1682468" y="58668"/>
                    <a:pt x="1492980" y="68783"/>
                  </a:cubicBezTo>
                  <a:cubicBezTo>
                    <a:pt x="1303492" y="78898"/>
                    <a:pt x="649385" y="37764"/>
                    <a:pt x="400555" y="60691"/>
                  </a:cubicBezTo>
                  <a:cubicBezTo>
                    <a:pt x="151725" y="83618"/>
                    <a:pt x="75862" y="144982"/>
                    <a:pt x="0" y="206347"/>
                  </a:cubicBezTo>
                </a:path>
              </a:pathLst>
            </a:custGeom>
            <a:noFill/>
            <a:ln w="28575">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345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34030-ED42-47A3-B762-F368FB95B1D4}"/>
              </a:ext>
            </a:extLst>
          </p:cNvPr>
          <p:cNvPicPr>
            <a:picLocks noChangeAspect="1"/>
          </p:cNvPicPr>
          <p:nvPr/>
        </p:nvPicPr>
        <p:blipFill>
          <a:blip r:embed="rId2"/>
          <a:stretch>
            <a:fillRect/>
          </a:stretch>
        </p:blipFill>
        <p:spPr>
          <a:xfrm>
            <a:off x="237918" y="1339232"/>
            <a:ext cx="3984451" cy="2542922"/>
          </a:xfrm>
          <a:prstGeom prst="rect">
            <a:avLst/>
          </a:prstGeom>
        </p:spPr>
      </p:pic>
      <p:pic>
        <p:nvPicPr>
          <p:cNvPr id="3" name="Picture 2">
            <a:extLst>
              <a:ext uri="{FF2B5EF4-FFF2-40B4-BE49-F238E27FC236}">
                <a16:creationId xmlns:a16="http://schemas.microsoft.com/office/drawing/2014/main" id="{88FAB196-DB82-45B9-8A21-826088B8B73A}"/>
              </a:ext>
            </a:extLst>
          </p:cNvPr>
          <p:cNvPicPr>
            <a:picLocks noChangeAspect="1"/>
          </p:cNvPicPr>
          <p:nvPr/>
        </p:nvPicPr>
        <p:blipFill>
          <a:blip r:embed="rId3"/>
          <a:stretch>
            <a:fillRect/>
          </a:stretch>
        </p:blipFill>
        <p:spPr>
          <a:xfrm>
            <a:off x="292101" y="4066248"/>
            <a:ext cx="3876084" cy="2548167"/>
          </a:xfrm>
          <a:prstGeom prst="rect">
            <a:avLst/>
          </a:prstGeom>
        </p:spPr>
      </p:pic>
      <p:pic>
        <p:nvPicPr>
          <p:cNvPr id="4" name="Picture 3">
            <a:extLst>
              <a:ext uri="{FF2B5EF4-FFF2-40B4-BE49-F238E27FC236}">
                <a16:creationId xmlns:a16="http://schemas.microsoft.com/office/drawing/2014/main" id="{C3503517-EA8D-452F-BC7E-B6DB95C6F686}"/>
              </a:ext>
            </a:extLst>
          </p:cNvPr>
          <p:cNvPicPr>
            <a:picLocks noChangeAspect="1"/>
          </p:cNvPicPr>
          <p:nvPr/>
        </p:nvPicPr>
        <p:blipFill>
          <a:blip r:embed="rId4"/>
          <a:stretch>
            <a:fillRect/>
          </a:stretch>
        </p:blipFill>
        <p:spPr>
          <a:xfrm>
            <a:off x="4550983" y="1339232"/>
            <a:ext cx="3929470" cy="2545683"/>
          </a:xfrm>
          <a:prstGeom prst="rect">
            <a:avLst/>
          </a:prstGeom>
        </p:spPr>
      </p:pic>
      <p:pic>
        <p:nvPicPr>
          <p:cNvPr id="5" name="Picture 4">
            <a:extLst>
              <a:ext uri="{FF2B5EF4-FFF2-40B4-BE49-F238E27FC236}">
                <a16:creationId xmlns:a16="http://schemas.microsoft.com/office/drawing/2014/main" id="{1370203B-BEBA-4E28-AE5C-A693EF3CD200}"/>
              </a:ext>
            </a:extLst>
          </p:cNvPr>
          <p:cNvPicPr>
            <a:picLocks noChangeAspect="1"/>
          </p:cNvPicPr>
          <p:nvPr/>
        </p:nvPicPr>
        <p:blipFill>
          <a:blip r:embed="rId5"/>
          <a:stretch>
            <a:fillRect/>
          </a:stretch>
        </p:blipFill>
        <p:spPr>
          <a:xfrm>
            <a:off x="4572001" y="4066247"/>
            <a:ext cx="3992130" cy="2548168"/>
          </a:xfrm>
          <a:prstGeom prst="rect">
            <a:avLst/>
          </a:prstGeom>
        </p:spPr>
      </p:pic>
      <p:pic>
        <p:nvPicPr>
          <p:cNvPr id="6" name="Picture 5">
            <a:extLst>
              <a:ext uri="{FF2B5EF4-FFF2-40B4-BE49-F238E27FC236}">
                <a16:creationId xmlns:a16="http://schemas.microsoft.com/office/drawing/2014/main" id="{B5538DF5-B471-4350-9298-9A3DC4650828}"/>
              </a:ext>
            </a:extLst>
          </p:cNvPr>
          <p:cNvPicPr>
            <a:picLocks noChangeAspect="1"/>
          </p:cNvPicPr>
          <p:nvPr/>
        </p:nvPicPr>
        <p:blipFill>
          <a:blip r:embed="rId6"/>
          <a:stretch>
            <a:fillRect/>
          </a:stretch>
        </p:blipFill>
        <p:spPr>
          <a:xfrm>
            <a:off x="2379075" y="1475519"/>
            <a:ext cx="1556053" cy="1457844"/>
          </a:xfrm>
          <a:prstGeom prst="rect">
            <a:avLst/>
          </a:prstGeom>
        </p:spPr>
      </p:pic>
      <p:pic>
        <p:nvPicPr>
          <p:cNvPr id="7" name="Picture 6">
            <a:extLst>
              <a:ext uri="{FF2B5EF4-FFF2-40B4-BE49-F238E27FC236}">
                <a16:creationId xmlns:a16="http://schemas.microsoft.com/office/drawing/2014/main" id="{1AF01B00-3276-4182-94FE-848C196EEA33}"/>
              </a:ext>
            </a:extLst>
          </p:cNvPr>
          <p:cNvPicPr>
            <a:picLocks noChangeAspect="1"/>
          </p:cNvPicPr>
          <p:nvPr/>
        </p:nvPicPr>
        <p:blipFill>
          <a:blip r:embed="rId7"/>
          <a:stretch>
            <a:fillRect/>
          </a:stretch>
        </p:blipFill>
        <p:spPr>
          <a:xfrm>
            <a:off x="6760896" y="1475519"/>
            <a:ext cx="1567969" cy="1457844"/>
          </a:xfrm>
          <a:prstGeom prst="rect">
            <a:avLst/>
          </a:prstGeom>
        </p:spPr>
      </p:pic>
      <p:pic>
        <p:nvPicPr>
          <p:cNvPr id="8" name="Picture 7">
            <a:extLst>
              <a:ext uri="{FF2B5EF4-FFF2-40B4-BE49-F238E27FC236}">
                <a16:creationId xmlns:a16="http://schemas.microsoft.com/office/drawing/2014/main" id="{97D914B4-C558-4D43-A9E5-4BD347D64A34}"/>
              </a:ext>
            </a:extLst>
          </p:cNvPr>
          <p:cNvPicPr>
            <a:picLocks noChangeAspect="1"/>
          </p:cNvPicPr>
          <p:nvPr/>
        </p:nvPicPr>
        <p:blipFill>
          <a:blip r:embed="rId8"/>
          <a:stretch>
            <a:fillRect/>
          </a:stretch>
        </p:blipFill>
        <p:spPr>
          <a:xfrm>
            <a:off x="2379076" y="4185165"/>
            <a:ext cx="1556052" cy="1433579"/>
          </a:xfrm>
          <a:prstGeom prst="rect">
            <a:avLst/>
          </a:prstGeom>
        </p:spPr>
      </p:pic>
      <p:pic>
        <p:nvPicPr>
          <p:cNvPr id="9" name="Picture 8">
            <a:extLst>
              <a:ext uri="{FF2B5EF4-FFF2-40B4-BE49-F238E27FC236}">
                <a16:creationId xmlns:a16="http://schemas.microsoft.com/office/drawing/2014/main" id="{4C903052-8048-4AE6-9847-D1EBCA99FA57}"/>
              </a:ext>
            </a:extLst>
          </p:cNvPr>
          <p:cNvPicPr>
            <a:picLocks noChangeAspect="1"/>
          </p:cNvPicPr>
          <p:nvPr/>
        </p:nvPicPr>
        <p:blipFill>
          <a:blip r:embed="rId9"/>
          <a:stretch>
            <a:fillRect/>
          </a:stretch>
        </p:blipFill>
        <p:spPr>
          <a:xfrm>
            <a:off x="6760896" y="4161751"/>
            <a:ext cx="1603610" cy="1456993"/>
          </a:xfrm>
          <a:prstGeom prst="rect">
            <a:avLst/>
          </a:prstGeom>
        </p:spPr>
      </p:pic>
      <p:sp>
        <p:nvSpPr>
          <p:cNvPr id="10" name="TextBox 9">
            <a:extLst>
              <a:ext uri="{FF2B5EF4-FFF2-40B4-BE49-F238E27FC236}">
                <a16:creationId xmlns:a16="http://schemas.microsoft.com/office/drawing/2014/main" id="{251A9716-BA88-4388-A732-CCC69170A035}"/>
              </a:ext>
            </a:extLst>
          </p:cNvPr>
          <p:cNvSpPr txBox="1"/>
          <p:nvPr/>
        </p:nvSpPr>
        <p:spPr>
          <a:xfrm>
            <a:off x="716145" y="307497"/>
            <a:ext cx="7847986" cy="707886"/>
          </a:xfrm>
          <a:prstGeom prst="rect">
            <a:avLst/>
          </a:prstGeom>
          <a:noFill/>
        </p:spPr>
        <p:txBody>
          <a:bodyPr wrap="square" rtlCol="0">
            <a:spAutoFit/>
          </a:bodyPr>
          <a:lstStyle/>
          <a:p>
            <a:pPr algn="ctr"/>
            <a:r>
              <a:rPr lang="en-GB" sz="4000" dirty="0"/>
              <a:t>Scaled Power Spectra</a:t>
            </a:r>
          </a:p>
        </p:txBody>
      </p:sp>
    </p:spTree>
    <p:extLst>
      <p:ext uri="{BB962C8B-B14F-4D97-AF65-F5344CB8AC3E}">
        <p14:creationId xmlns:p14="http://schemas.microsoft.com/office/powerpoint/2010/main" val="245276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650CE-327E-48C7-991C-5C0CE09214B2}"/>
              </a:ext>
            </a:extLst>
          </p:cNvPr>
          <p:cNvPicPr>
            <a:picLocks noChangeAspect="1"/>
          </p:cNvPicPr>
          <p:nvPr/>
        </p:nvPicPr>
        <p:blipFill>
          <a:blip r:embed="rId2"/>
          <a:stretch>
            <a:fillRect/>
          </a:stretch>
        </p:blipFill>
        <p:spPr>
          <a:xfrm>
            <a:off x="391568" y="2859017"/>
            <a:ext cx="8549235" cy="3733146"/>
          </a:xfrm>
          <a:prstGeom prst="rect">
            <a:avLst/>
          </a:prstGeom>
        </p:spPr>
      </p:pic>
      <p:pic>
        <p:nvPicPr>
          <p:cNvPr id="3" name="Picture 2">
            <a:extLst>
              <a:ext uri="{FF2B5EF4-FFF2-40B4-BE49-F238E27FC236}">
                <a16:creationId xmlns:a16="http://schemas.microsoft.com/office/drawing/2014/main" id="{F0AF1B85-89BB-4085-9766-2CA112054143}"/>
              </a:ext>
            </a:extLst>
          </p:cNvPr>
          <p:cNvPicPr>
            <a:picLocks noChangeAspect="1"/>
          </p:cNvPicPr>
          <p:nvPr/>
        </p:nvPicPr>
        <p:blipFill>
          <a:blip r:embed="rId3"/>
          <a:stretch>
            <a:fillRect/>
          </a:stretch>
        </p:blipFill>
        <p:spPr>
          <a:xfrm>
            <a:off x="1985700" y="585124"/>
            <a:ext cx="4948280" cy="1715866"/>
          </a:xfrm>
          <a:prstGeom prst="rect">
            <a:avLst/>
          </a:prstGeom>
        </p:spPr>
      </p:pic>
      <p:grpSp>
        <p:nvGrpSpPr>
          <p:cNvPr id="9" name="Group 8">
            <a:extLst>
              <a:ext uri="{FF2B5EF4-FFF2-40B4-BE49-F238E27FC236}">
                <a16:creationId xmlns:a16="http://schemas.microsoft.com/office/drawing/2014/main" id="{1BE3059A-4A32-4BF7-9E94-752B8CD10BD0}"/>
              </a:ext>
            </a:extLst>
          </p:cNvPr>
          <p:cNvGrpSpPr/>
          <p:nvPr/>
        </p:nvGrpSpPr>
        <p:grpSpPr>
          <a:xfrm>
            <a:off x="2459084" y="1810051"/>
            <a:ext cx="4381837" cy="1173345"/>
            <a:chOff x="2662280" y="1998733"/>
            <a:chExt cx="4381837" cy="1173345"/>
          </a:xfrm>
        </p:grpSpPr>
        <p:cxnSp>
          <p:nvCxnSpPr>
            <p:cNvPr id="5" name="Straight Arrow Connector 4">
              <a:extLst>
                <a:ext uri="{FF2B5EF4-FFF2-40B4-BE49-F238E27FC236}">
                  <a16:creationId xmlns:a16="http://schemas.microsoft.com/office/drawing/2014/main" id="{A0CCB179-DEB8-401C-AAEA-B2821D7AB24F}"/>
                </a:ext>
              </a:extLst>
            </p:cNvPr>
            <p:cNvCxnSpPr/>
            <p:nvPr/>
          </p:nvCxnSpPr>
          <p:spPr>
            <a:xfrm>
              <a:off x="2662280" y="1998733"/>
              <a:ext cx="4381837" cy="32368"/>
            </a:xfrm>
            <a:prstGeom prst="straightConnector1">
              <a:avLst/>
            </a:prstGeom>
            <a:ln w="19050">
              <a:solidFill>
                <a:srgbClr val="FF0000"/>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DD3917B5-CFC6-48A3-9EDD-EA95DAB00156}"/>
                </a:ext>
              </a:extLst>
            </p:cNvPr>
            <p:cNvSpPr/>
            <p:nvPr/>
          </p:nvSpPr>
          <p:spPr>
            <a:xfrm>
              <a:off x="2898862" y="2014917"/>
              <a:ext cx="1410147" cy="1157161"/>
            </a:xfrm>
            <a:custGeom>
              <a:avLst/>
              <a:gdLst>
                <a:gd name="connsiteX0" fmla="*/ 1410147 w 1410147"/>
                <a:gd name="connsiteY0" fmla="*/ 0 h 1157161"/>
                <a:gd name="connsiteX1" fmla="*/ 281308 w 1410147"/>
                <a:gd name="connsiteY1" fmla="*/ 428878 h 1157161"/>
                <a:gd name="connsiteX2" fmla="*/ 2133 w 1410147"/>
                <a:gd name="connsiteY2" fmla="*/ 752559 h 1157161"/>
                <a:gd name="connsiteX3" fmla="*/ 370320 w 1410147"/>
                <a:gd name="connsiteY3" fmla="*/ 910354 h 1157161"/>
                <a:gd name="connsiteX4" fmla="*/ 435057 w 1410147"/>
                <a:gd name="connsiteY4" fmla="*/ 1157161 h 11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7" h="1157161">
                  <a:moveTo>
                    <a:pt x="1410147" y="0"/>
                  </a:moveTo>
                  <a:cubicBezTo>
                    <a:pt x="963062" y="151726"/>
                    <a:pt x="515977" y="303452"/>
                    <a:pt x="281308" y="428878"/>
                  </a:cubicBezTo>
                  <a:cubicBezTo>
                    <a:pt x="46639" y="554305"/>
                    <a:pt x="-12702" y="672313"/>
                    <a:pt x="2133" y="752559"/>
                  </a:cubicBezTo>
                  <a:cubicBezTo>
                    <a:pt x="16968" y="832805"/>
                    <a:pt x="298166" y="842920"/>
                    <a:pt x="370320" y="910354"/>
                  </a:cubicBezTo>
                  <a:cubicBezTo>
                    <a:pt x="442474" y="977788"/>
                    <a:pt x="438765" y="1067474"/>
                    <a:pt x="435057" y="1157161"/>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E6DDC055-AF1A-4610-A1DE-9E2CF9153217}"/>
              </a:ext>
            </a:extLst>
          </p:cNvPr>
          <p:cNvGrpSpPr/>
          <p:nvPr/>
        </p:nvGrpSpPr>
        <p:grpSpPr>
          <a:xfrm>
            <a:off x="2695666" y="1060616"/>
            <a:ext cx="3599042" cy="1930872"/>
            <a:chOff x="2898862" y="1249298"/>
            <a:chExt cx="3599042" cy="1930872"/>
          </a:xfrm>
        </p:grpSpPr>
        <p:cxnSp>
          <p:nvCxnSpPr>
            <p:cNvPr id="11" name="Straight Arrow Connector 10">
              <a:extLst>
                <a:ext uri="{FF2B5EF4-FFF2-40B4-BE49-F238E27FC236}">
                  <a16:creationId xmlns:a16="http://schemas.microsoft.com/office/drawing/2014/main" id="{6C767BD6-25A9-4432-8C66-B6D2D90A8D01}"/>
                </a:ext>
              </a:extLst>
            </p:cNvPr>
            <p:cNvCxnSpPr/>
            <p:nvPr/>
          </p:nvCxnSpPr>
          <p:spPr>
            <a:xfrm>
              <a:off x="2898862" y="1508811"/>
              <a:ext cx="178025" cy="0"/>
            </a:xfrm>
            <a:prstGeom prst="straightConnector1">
              <a:avLst/>
            </a:prstGeom>
            <a:ln w="15875">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1A8BF92-6985-4750-90E3-CA51AF84D664}"/>
                </a:ext>
              </a:extLst>
            </p:cNvPr>
            <p:cNvCxnSpPr/>
            <p:nvPr/>
          </p:nvCxnSpPr>
          <p:spPr>
            <a:xfrm>
              <a:off x="3176688" y="1507109"/>
              <a:ext cx="178025" cy="0"/>
            </a:xfrm>
            <a:prstGeom prst="straightConnector1">
              <a:avLst/>
            </a:prstGeom>
            <a:ln w="15875">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52092A5-ACBC-4B20-AE84-C79EC8A6CA1B}"/>
                </a:ext>
              </a:extLst>
            </p:cNvPr>
            <p:cNvSpPr/>
            <p:nvPr/>
          </p:nvSpPr>
          <p:spPr>
            <a:xfrm>
              <a:off x="3188262" y="1249298"/>
              <a:ext cx="3309642" cy="1930872"/>
            </a:xfrm>
            <a:custGeom>
              <a:avLst/>
              <a:gdLst>
                <a:gd name="connsiteX0" fmla="*/ 0 w 3309642"/>
                <a:gd name="connsiteY0" fmla="*/ 211314 h 1930872"/>
                <a:gd name="connsiteX1" fmla="*/ 339865 w 3309642"/>
                <a:gd name="connsiteY1" fmla="*/ 77796 h 1930872"/>
                <a:gd name="connsiteX2" fmla="*/ 1229989 w 3309642"/>
                <a:gd name="connsiteY2" fmla="*/ 13060 h 1930872"/>
                <a:gd name="connsiteX3" fmla="*/ 2071561 w 3309642"/>
                <a:gd name="connsiteY3" fmla="*/ 336741 h 1930872"/>
                <a:gd name="connsiteX4" fmla="*/ 2553037 w 3309642"/>
                <a:gd name="connsiteY4" fmla="*/ 1097392 h 1930872"/>
                <a:gd name="connsiteX5" fmla="*/ 3309642 w 3309642"/>
                <a:gd name="connsiteY5" fmla="*/ 1930872 h 193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642" h="1930872">
                  <a:moveTo>
                    <a:pt x="0" y="211314"/>
                  </a:moveTo>
                  <a:cubicBezTo>
                    <a:pt x="67433" y="161076"/>
                    <a:pt x="134867" y="110838"/>
                    <a:pt x="339865" y="77796"/>
                  </a:cubicBezTo>
                  <a:cubicBezTo>
                    <a:pt x="544863" y="44754"/>
                    <a:pt x="941373" y="-30098"/>
                    <a:pt x="1229989" y="13060"/>
                  </a:cubicBezTo>
                  <a:cubicBezTo>
                    <a:pt x="1518605" y="56217"/>
                    <a:pt x="1851053" y="156019"/>
                    <a:pt x="2071561" y="336741"/>
                  </a:cubicBezTo>
                  <a:cubicBezTo>
                    <a:pt x="2292069" y="517463"/>
                    <a:pt x="2346690" y="831704"/>
                    <a:pt x="2553037" y="1097392"/>
                  </a:cubicBezTo>
                  <a:cubicBezTo>
                    <a:pt x="2759384" y="1363080"/>
                    <a:pt x="3034513" y="1646976"/>
                    <a:pt x="3309642" y="1930872"/>
                  </a:cubicBezTo>
                </a:path>
              </a:pathLst>
            </a:custGeom>
            <a:noFill/>
            <a:ln w="19050">
              <a:solidFill>
                <a:srgbClr val="00B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73B599B8-C79C-429B-A7A7-E5A7426A233C}"/>
              </a:ext>
            </a:extLst>
          </p:cNvPr>
          <p:cNvSpPr txBox="1"/>
          <p:nvPr/>
        </p:nvSpPr>
        <p:spPr>
          <a:xfrm>
            <a:off x="909460" y="2317174"/>
            <a:ext cx="1812615" cy="369332"/>
          </a:xfrm>
          <a:prstGeom prst="rect">
            <a:avLst/>
          </a:prstGeom>
          <a:noFill/>
        </p:spPr>
        <p:txBody>
          <a:bodyPr wrap="square" rtlCol="0">
            <a:spAutoFit/>
          </a:bodyPr>
          <a:lstStyle/>
          <a:p>
            <a:r>
              <a:rPr lang="en-GB" dirty="0">
                <a:solidFill>
                  <a:srgbClr val="FF0000"/>
                </a:solidFill>
              </a:rPr>
              <a:t>Over whole pulse</a:t>
            </a:r>
          </a:p>
        </p:txBody>
      </p:sp>
      <p:sp>
        <p:nvSpPr>
          <p:cNvPr id="6" name="TextBox 5">
            <a:extLst>
              <a:ext uri="{FF2B5EF4-FFF2-40B4-BE49-F238E27FC236}">
                <a16:creationId xmlns:a16="http://schemas.microsoft.com/office/drawing/2014/main" id="{7181B75D-AE2E-41CD-8D33-16F6FC43DA5F}"/>
              </a:ext>
            </a:extLst>
          </p:cNvPr>
          <p:cNvSpPr txBox="1"/>
          <p:nvPr/>
        </p:nvSpPr>
        <p:spPr>
          <a:xfrm>
            <a:off x="5879882" y="2300990"/>
            <a:ext cx="1865215" cy="369332"/>
          </a:xfrm>
          <a:prstGeom prst="rect">
            <a:avLst/>
          </a:prstGeom>
          <a:noFill/>
        </p:spPr>
        <p:txBody>
          <a:bodyPr wrap="square" rtlCol="0">
            <a:spAutoFit/>
          </a:bodyPr>
          <a:lstStyle/>
          <a:p>
            <a:r>
              <a:rPr lang="en-GB" dirty="0">
                <a:solidFill>
                  <a:schemeClr val="accent6">
                    <a:lumMod val="75000"/>
                  </a:schemeClr>
                </a:solidFill>
              </a:rPr>
              <a:t>Over spike</a:t>
            </a:r>
          </a:p>
        </p:txBody>
      </p:sp>
      <p:sp>
        <p:nvSpPr>
          <p:cNvPr id="7" name="TextBox 6">
            <a:extLst>
              <a:ext uri="{FF2B5EF4-FFF2-40B4-BE49-F238E27FC236}">
                <a16:creationId xmlns:a16="http://schemas.microsoft.com/office/drawing/2014/main" id="{9231997C-1426-4E46-99E1-D52838D68E90}"/>
              </a:ext>
            </a:extLst>
          </p:cNvPr>
          <p:cNvSpPr txBox="1"/>
          <p:nvPr/>
        </p:nvSpPr>
        <p:spPr>
          <a:xfrm>
            <a:off x="1615380" y="3095205"/>
            <a:ext cx="1290679" cy="369332"/>
          </a:xfrm>
          <a:prstGeom prst="rect">
            <a:avLst/>
          </a:prstGeom>
          <a:noFill/>
        </p:spPr>
        <p:txBody>
          <a:bodyPr wrap="square" rtlCol="0">
            <a:spAutoFit/>
          </a:bodyPr>
          <a:lstStyle/>
          <a:p>
            <a:r>
              <a:rPr lang="en-GB" dirty="0"/>
              <a:t>Peak power</a:t>
            </a:r>
          </a:p>
        </p:txBody>
      </p:sp>
      <p:sp>
        <p:nvSpPr>
          <p:cNvPr id="15" name="TextBox 14">
            <a:extLst>
              <a:ext uri="{FF2B5EF4-FFF2-40B4-BE49-F238E27FC236}">
                <a16:creationId xmlns:a16="http://schemas.microsoft.com/office/drawing/2014/main" id="{74E2D76F-EF1F-444C-8EF8-4C39B5842CB8}"/>
              </a:ext>
            </a:extLst>
          </p:cNvPr>
          <p:cNvSpPr txBox="1"/>
          <p:nvPr/>
        </p:nvSpPr>
        <p:spPr>
          <a:xfrm>
            <a:off x="2649810" y="4865176"/>
            <a:ext cx="1501858" cy="369332"/>
          </a:xfrm>
          <a:prstGeom prst="rect">
            <a:avLst/>
          </a:prstGeom>
          <a:noFill/>
        </p:spPr>
        <p:txBody>
          <a:bodyPr wrap="square" rtlCol="0">
            <a:spAutoFit/>
          </a:bodyPr>
          <a:lstStyle/>
          <a:p>
            <a:r>
              <a:rPr lang="en-GB" dirty="0"/>
              <a:t>Pulse width</a:t>
            </a:r>
          </a:p>
        </p:txBody>
      </p:sp>
      <p:sp>
        <p:nvSpPr>
          <p:cNvPr id="16" name="TextBox 15">
            <a:extLst>
              <a:ext uri="{FF2B5EF4-FFF2-40B4-BE49-F238E27FC236}">
                <a16:creationId xmlns:a16="http://schemas.microsoft.com/office/drawing/2014/main" id="{FE27AEE6-B6D0-4A07-90FA-9CE9C2C8BC76}"/>
              </a:ext>
            </a:extLst>
          </p:cNvPr>
          <p:cNvSpPr txBox="1"/>
          <p:nvPr/>
        </p:nvSpPr>
        <p:spPr>
          <a:xfrm>
            <a:off x="6294708" y="3614575"/>
            <a:ext cx="1691236" cy="369332"/>
          </a:xfrm>
          <a:prstGeom prst="rect">
            <a:avLst/>
          </a:prstGeom>
          <a:noFill/>
        </p:spPr>
        <p:txBody>
          <a:bodyPr wrap="square" rtlCol="0">
            <a:spAutoFit/>
          </a:bodyPr>
          <a:lstStyle/>
          <a:p>
            <a:r>
              <a:rPr lang="en-GB" dirty="0"/>
              <a:t>Spike energy</a:t>
            </a:r>
          </a:p>
        </p:txBody>
      </p:sp>
      <p:sp>
        <p:nvSpPr>
          <p:cNvPr id="17" name="TextBox 16">
            <a:extLst>
              <a:ext uri="{FF2B5EF4-FFF2-40B4-BE49-F238E27FC236}">
                <a16:creationId xmlns:a16="http://schemas.microsoft.com/office/drawing/2014/main" id="{31579622-713B-4340-921C-B8ED363B5377}"/>
              </a:ext>
            </a:extLst>
          </p:cNvPr>
          <p:cNvSpPr txBox="1"/>
          <p:nvPr/>
        </p:nvSpPr>
        <p:spPr>
          <a:xfrm>
            <a:off x="6320613" y="4880979"/>
            <a:ext cx="1553671" cy="369332"/>
          </a:xfrm>
          <a:prstGeom prst="rect">
            <a:avLst/>
          </a:prstGeom>
          <a:noFill/>
        </p:spPr>
        <p:txBody>
          <a:bodyPr wrap="square" rtlCol="0">
            <a:spAutoFit/>
          </a:bodyPr>
          <a:lstStyle/>
          <a:p>
            <a:r>
              <a:rPr lang="en-GB" dirty="0"/>
              <a:t>Spike width</a:t>
            </a:r>
          </a:p>
        </p:txBody>
      </p:sp>
      <p:grpSp>
        <p:nvGrpSpPr>
          <p:cNvPr id="21" name="Group 20">
            <a:extLst>
              <a:ext uri="{FF2B5EF4-FFF2-40B4-BE49-F238E27FC236}">
                <a16:creationId xmlns:a16="http://schemas.microsoft.com/office/drawing/2014/main" id="{462F3CEA-2DD1-4693-975D-6E6618BEF504}"/>
              </a:ext>
            </a:extLst>
          </p:cNvPr>
          <p:cNvGrpSpPr/>
          <p:nvPr/>
        </p:nvGrpSpPr>
        <p:grpSpPr>
          <a:xfrm>
            <a:off x="2530323" y="3309257"/>
            <a:ext cx="3285068" cy="2392595"/>
            <a:chOff x="2530323" y="3309257"/>
            <a:chExt cx="3285068" cy="2392595"/>
          </a:xfrm>
        </p:grpSpPr>
        <p:sp>
          <p:nvSpPr>
            <p:cNvPr id="18" name="TextBox 17">
              <a:extLst>
                <a:ext uri="{FF2B5EF4-FFF2-40B4-BE49-F238E27FC236}">
                  <a16:creationId xmlns:a16="http://schemas.microsoft.com/office/drawing/2014/main" id="{A1B40533-22E7-46C9-80E8-28A203D7357F}"/>
                </a:ext>
              </a:extLst>
            </p:cNvPr>
            <p:cNvSpPr txBox="1"/>
            <p:nvPr/>
          </p:nvSpPr>
          <p:spPr>
            <a:xfrm>
              <a:off x="3694925" y="4243945"/>
              <a:ext cx="1736877" cy="523220"/>
            </a:xfrm>
            <a:prstGeom prst="rect">
              <a:avLst/>
            </a:prstGeom>
            <a:noFill/>
          </p:spPr>
          <p:txBody>
            <a:bodyPr wrap="square" rtlCol="0">
              <a:spAutoFit/>
            </a:bodyPr>
            <a:lstStyle/>
            <a:p>
              <a:r>
                <a:rPr lang="en-GB" sz="2800" dirty="0">
                  <a:solidFill>
                    <a:srgbClr val="FF0000"/>
                  </a:solidFill>
                </a:rPr>
                <a:t>Saturation</a:t>
              </a:r>
            </a:p>
          </p:txBody>
        </p:sp>
        <p:sp>
          <p:nvSpPr>
            <p:cNvPr id="19" name="Freeform: Shape 18">
              <a:extLst>
                <a:ext uri="{FF2B5EF4-FFF2-40B4-BE49-F238E27FC236}">
                  <a16:creationId xmlns:a16="http://schemas.microsoft.com/office/drawing/2014/main" id="{DFCA1E9A-3980-4D85-B2B1-676809EB3E3B}"/>
                </a:ext>
              </a:extLst>
            </p:cNvPr>
            <p:cNvSpPr/>
            <p:nvPr/>
          </p:nvSpPr>
          <p:spPr>
            <a:xfrm>
              <a:off x="4572001" y="3309257"/>
              <a:ext cx="1243390" cy="1040191"/>
            </a:xfrm>
            <a:custGeom>
              <a:avLst/>
              <a:gdLst>
                <a:gd name="connsiteX0" fmla="*/ 0 w 1224039"/>
                <a:gd name="connsiteY0" fmla="*/ 895047 h 895047"/>
                <a:gd name="connsiteX1" fmla="*/ 241905 w 1224039"/>
                <a:gd name="connsiteY1" fmla="*/ 556381 h 895047"/>
                <a:gd name="connsiteX2" fmla="*/ 745067 w 1224039"/>
                <a:gd name="connsiteY2" fmla="*/ 237067 h 895047"/>
                <a:gd name="connsiteX3" fmla="*/ 1224039 w 1224039"/>
                <a:gd name="connsiteY3" fmla="*/ 0 h 895047"/>
              </a:gdLst>
              <a:ahLst/>
              <a:cxnLst>
                <a:cxn ang="0">
                  <a:pos x="connsiteX0" y="connsiteY0"/>
                </a:cxn>
                <a:cxn ang="0">
                  <a:pos x="connsiteX1" y="connsiteY1"/>
                </a:cxn>
                <a:cxn ang="0">
                  <a:pos x="connsiteX2" y="connsiteY2"/>
                </a:cxn>
                <a:cxn ang="0">
                  <a:pos x="connsiteX3" y="connsiteY3"/>
                </a:cxn>
              </a:cxnLst>
              <a:rect l="l" t="t" r="r" b="b"/>
              <a:pathLst>
                <a:path w="1224039" h="895047">
                  <a:moveTo>
                    <a:pt x="0" y="895047"/>
                  </a:moveTo>
                  <a:cubicBezTo>
                    <a:pt x="58863" y="780545"/>
                    <a:pt x="117727" y="666044"/>
                    <a:pt x="241905" y="556381"/>
                  </a:cubicBezTo>
                  <a:cubicBezTo>
                    <a:pt x="366083" y="446718"/>
                    <a:pt x="581378" y="329797"/>
                    <a:pt x="745067" y="237067"/>
                  </a:cubicBezTo>
                  <a:cubicBezTo>
                    <a:pt x="908756" y="144337"/>
                    <a:pt x="1066397" y="72168"/>
                    <a:pt x="1224039" y="0"/>
                  </a:cubicBezTo>
                </a:path>
              </a:pathLst>
            </a:custGeom>
            <a:ln w="31750">
              <a:solidFill>
                <a:srgbClr val="FF0000"/>
              </a:solidFill>
              <a:tailEnd type="stealt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20" name="Freeform: Shape 19">
              <a:extLst>
                <a:ext uri="{FF2B5EF4-FFF2-40B4-BE49-F238E27FC236}">
                  <a16:creationId xmlns:a16="http://schemas.microsoft.com/office/drawing/2014/main" id="{7FAD37AE-4F56-4C90-B301-9AB989A211F5}"/>
                </a:ext>
              </a:extLst>
            </p:cNvPr>
            <p:cNvSpPr/>
            <p:nvPr/>
          </p:nvSpPr>
          <p:spPr>
            <a:xfrm flipH="1" flipV="1">
              <a:off x="2530323" y="4654765"/>
              <a:ext cx="1973943" cy="1047087"/>
            </a:xfrm>
            <a:custGeom>
              <a:avLst/>
              <a:gdLst>
                <a:gd name="connsiteX0" fmla="*/ 0 w 1224039"/>
                <a:gd name="connsiteY0" fmla="*/ 895047 h 895047"/>
                <a:gd name="connsiteX1" fmla="*/ 241905 w 1224039"/>
                <a:gd name="connsiteY1" fmla="*/ 556381 h 895047"/>
                <a:gd name="connsiteX2" fmla="*/ 745067 w 1224039"/>
                <a:gd name="connsiteY2" fmla="*/ 237067 h 895047"/>
                <a:gd name="connsiteX3" fmla="*/ 1224039 w 1224039"/>
                <a:gd name="connsiteY3" fmla="*/ 0 h 895047"/>
              </a:gdLst>
              <a:ahLst/>
              <a:cxnLst>
                <a:cxn ang="0">
                  <a:pos x="connsiteX0" y="connsiteY0"/>
                </a:cxn>
                <a:cxn ang="0">
                  <a:pos x="connsiteX1" y="connsiteY1"/>
                </a:cxn>
                <a:cxn ang="0">
                  <a:pos x="connsiteX2" y="connsiteY2"/>
                </a:cxn>
                <a:cxn ang="0">
                  <a:pos x="connsiteX3" y="connsiteY3"/>
                </a:cxn>
              </a:cxnLst>
              <a:rect l="l" t="t" r="r" b="b"/>
              <a:pathLst>
                <a:path w="1224039" h="895047">
                  <a:moveTo>
                    <a:pt x="0" y="895047"/>
                  </a:moveTo>
                  <a:cubicBezTo>
                    <a:pt x="58863" y="780545"/>
                    <a:pt x="117727" y="666044"/>
                    <a:pt x="241905" y="556381"/>
                  </a:cubicBezTo>
                  <a:cubicBezTo>
                    <a:pt x="366083" y="446718"/>
                    <a:pt x="581378" y="329797"/>
                    <a:pt x="745067" y="237067"/>
                  </a:cubicBezTo>
                  <a:cubicBezTo>
                    <a:pt x="908756" y="144337"/>
                    <a:pt x="1066397" y="72168"/>
                    <a:pt x="1224039" y="0"/>
                  </a:cubicBezTo>
                </a:path>
              </a:pathLst>
            </a:custGeom>
            <a:ln w="31750">
              <a:solidFill>
                <a:srgbClr val="FF0000"/>
              </a:solidFill>
              <a:tailEnd type="stealt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grpSp>
      <p:sp>
        <p:nvSpPr>
          <p:cNvPr id="22" name="TextBox 21">
            <a:extLst>
              <a:ext uri="{FF2B5EF4-FFF2-40B4-BE49-F238E27FC236}">
                <a16:creationId xmlns:a16="http://schemas.microsoft.com/office/drawing/2014/main" id="{B97F0BA0-E6C7-448F-A04E-44D120990820}"/>
              </a:ext>
            </a:extLst>
          </p:cNvPr>
          <p:cNvSpPr txBox="1"/>
          <p:nvPr/>
        </p:nvSpPr>
        <p:spPr>
          <a:xfrm>
            <a:off x="3411896" y="31126"/>
            <a:ext cx="2302934" cy="646331"/>
          </a:xfrm>
          <a:prstGeom prst="rect">
            <a:avLst/>
          </a:prstGeom>
          <a:noFill/>
        </p:spPr>
        <p:txBody>
          <a:bodyPr wrap="square" rtlCol="0">
            <a:spAutoFit/>
          </a:bodyPr>
          <a:lstStyle/>
          <a:p>
            <a:pPr algn="ctr"/>
            <a:r>
              <a:rPr lang="en-GB" sz="3600" dirty="0"/>
              <a:t>Saturation</a:t>
            </a:r>
          </a:p>
        </p:txBody>
      </p:sp>
      <p:sp>
        <p:nvSpPr>
          <p:cNvPr id="23" name="TextBox 22">
            <a:extLst>
              <a:ext uri="{FF2B5EF4-FFF2-40B4-BE49-F238E27FC236}">
                <a16:creationId xmlns:a16="http://schemas.microsoft.com/office/drawing/2014/main" id="{409CAE5C-13DE-451A-981F-629DF8BDAB56}"/>
              </a:ext>
            </a:extLst>
          </p:cNvPr>
          <p:cNvSpPr txBox="1"/>
          <p:nvPr/>
        </p:nvSpPr>
        <p:spPr>
          <a:xfrm>
            <a:off x="2784678" y="3562548"/>
            <a:ext cx="1623319" cy="369332"/>
          </a:xfrm>
          <a:prstGeom prst="rect">
            <a:avLst/>
          </a:prstGeom>
          <a:noFill/>
        </p:spPr>
        <p:txBody>
          <a:bodyPr wrap="square" rtlCol="0">
            <a:spAutoFit/>
          </a:bodyPr>
          <a:lstStyle/>
          <a:p>
            <a:r>
              <a:rPr lang="en-GB" dirty="0"/>
              <a:t>Pulse Energy</a:t>
            </a:r>
          </a:p>
        </p:txBody>
      </p:sp>
    </p:spTree>
    <p:extLst>
      <p:ext uri="{BB962C8B-B14F-4D97-AF65-F5344CB8AC3E}">
        <p14:creationId xmlns:p14="http://schemas.microsoft.com/office/powerpoint/2010/main" val="54069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8819C-E9F7-4347-AB8F-9E973B39C5F6}"/>
              </a:ext>
            </a:extLst>
          </p:cNvPr>
          <p:cNvSpPr>
            <a:spLocks noGrp="1"/>
          </p:cNvSpPr>
          <p:nvPr>
            <p:ph type="title"/>
          </p:nvPr>
        </p:nvSpPr>
        <p:spPr>
          <a:xfrm>
            <a:off x="678719" y="0"/>
            <a:ext cx="7886700" cy="1325563"/>
          </a:xfrm>
        </p:spPr>
        <p:txBody>
          <a:bodyPr/>
          <a:lstStyle/>
          <a:p>
            <a:pPr algn="ctr"/>
            <a:r>
              <a:rPr lang="en-GB" b="1" dirty="0"/>
              <a:t>Spike saturation scaling</a:t>
            </a:r>
            <a:endParaRPr lang="en-GB" dirty="0"/>
          </a:p>
        </p:txBody>
      </p:sp>
      <p:sp>
        <p:nvSpPr>
          <p:cNvPr id="3" name="TextBox 2">
            <a:extLst>
              <a:ext uri="{FF2B5EF4-FFF2-40B4-BE49-F238E27FC236}">
                <a16:creationId xmlns:a16="http://schemas.microsoft.com/office/drawing/2014/main" id="{92D8E2DC-9115-4A70-A96A-670C70109CFD}"/>
              </a:ext>
            </a:extLst>
          </p:cNvPr>
          <p:cNvSpPr txBox="1"/>
          <p:nvPr/>
        </p:nvSpPr>
        <p:spPr>
          <a:xfrm>
            <a:off x="628649" y="1177391"/>
            <a:ext cx="7986839" cy="923330"/>
          </a:xfrm>
          <a:prstGeom prst="rect">
            <a:avLst/>
          </a:prstGeom>
          <a:noFill/>
        </p:spPr>
        <p:txBody>
          <a:bodyPr wrap="square" rtlCol="0">
            <a:spAutoFit/>
          </a:bodyPr>
          <a:lstStyle/>
          <a:p>
            <a:r>
              <a:rPr lang="en-GB" dirty="0"/>
              <a:t>It is hypothesised that saturation of the first radiation spike occurs when the energy loss of electrons propagating through it means they can propagate a relatively large distance with respect to a radiation wavelength within one undulator period.</a:t>
            </a:r>
          </a:p>
        </p:txBody>
      </p:sp>
      <p:pic>
        <p:nvPicPr>
          <p:cNvPr id="4" name="Picture 3">
            <a:extLst>
              <a:ext uri="{FF2B5EF4-FFF2-40B4-BE49-F238E27FC236}">
                <a16:creationId xmlns:a16="http://schemas.microsoft.com/office/drawing/2014/main" id="{2F00D2C3-F96C-405E-A25E-3457F7D26BC3}"/>
              </a:ext>
            </a:extLst>
          </p:cNvPr>
          <p:cNvPicPr>
            <a:picLocks noChangeAspect="1"/>
          </p:cNvPicPr>
          <p:nvPr/>
        </p:nvPicPr>
        <p:blipFill>
          <a:blip r:embed="rId3"/>
          <a:stretch>
            <a:fillRect/>
          </a:stretch>
        </p:blipFill>
        <p:spPr>
          <a:xfrm>
            <a:off x="678719" y="2250481"/>
            <a:ext cx="4365936" cy="3931833"/>
          </a:xfrm>
          <a:prstGeom prst="rect">
            <a:avLst/>
          </a:prstGeom>
        </p:spPr>
      </p:pic>
      <p:pic>
        <p:nvPicPr>
          <p:cNvPr id="5" name="Picture 4">
            <a:extLst>
              <a:ext uri="{FF2B5EF4-FFF2-40B4-BE49-F238E27FC236}">
                <a16:creationId xmlns:a16="http://schemas.microsoft.com/office/drawing/2014/main" id="{6BBDB87D-88D2-478D-BEFC-F63CBA14EA9E}"/>
              </a:ext>
            </a:extLst>
          </p:cNvPr>
          <p:cNvPicPr>
            <a:picLocks noChangeAspect="1"/>
          </p:cNvPicPr>
          <p:nvPr/>
        </p:nvPicPr>
        <p:blipFill>
          <a:blip r:embed="rId4"/>
          <a:stretch>
            <a:fillRect/>
          </a:stretch>
        </p:blipFill>
        <p:spPr>
          <a:xfrm>
            <a:off x="5702946" y="2586162"/>
            <a:ext cx="2206350" cy="923330"/>
          </a:xfrm>
          <a:prstGeom prst="rect">
            <a:avLst/>
          </a:prstGeom>
        </p:spPr>
      </p:pic>
      <p:pic>
        <p:nvPicPr>
          <p:cNvPr id="7" name="Picture 6">
            <a:extLst>
              <a:ext uri="{FF2B5EF4-FFF2-40B4-BE49-F238E27FC236}">
                <a16:creationId xmlns:a16="http://schemas.microsoft.com/office/drawing/2014/main" id="{C24A2827-3E6F-4360-A50F-D0F724A0D980}"/>
              </a:ext>
            </a:extLst>
          </p:cNvPr>
          <p:cNvPicPr>
            <a:picLocks noChangeAspect="1"/>
          </p:cNvPicPr>
          <p:nvPr/>
        </p:nvPicPr>
        <p:blipFill>
          <a:blip r:embed="rId5"/>
          <a:stretch>
            <a:fillRect/>
          </a:stretch>
        </p:blipFill>
        <p:spPr>
          <a:xfrm>
            <a:off x="5725115" y="3573547"/>
            <a:ext cx="1695450" cy="219075"/>
          </a:xfrm>
          <a:prstGeom prst="rect">
            <a:avLst/>
          </a:prstGeom>
        </p:spPr>
      </p:pic>
      <p:pic>
        <p:nvPicPr>
          <p:cNvPr id="8" name="Picture 7">
            <a:extLst>
              <a:ext uri="{FF2B5EF4-FFF2-40B4-BE49-F238E27FC236}">
                <a16:creationId xmlns:a16="http://schemas.microsoft.com/office/drawing/2014/main" id="{3CBC5D08-4413-47B1-91CB-42672860A3A6}"/>
              </a:ext>
            </a:extLst>
          </p:cNvPr>
          <p:cNvPicPr>
            <a:picLocks noChangeAspect="1"/>
          </p:cNvPicPr>
          <p:nvPr/>
        </p:nvPicPr>
        <p:blipFill>
          <a:blip r:embed="rId6"/>
          <a:stretch>
            <a:fillRect/>
          </a:stretch>
        </p:blipFill>
        <p:spPr>
          <a:xfrm>
            <a:off x="7263066" y="3716174"/>
            <a:ext cx="1037551" cy="446388"/>
          </a:xfrm>
          <a:prstGeom prst="rect">
            <a:avLst/>
          </a:prstGeom>
        </p:spPr>
      </p:pic>
      <p:pic>
        <p:nvPicPr>
          <p:cNvPr id="9" name="Picture 8">
            <a:extLst>
              <a:ext uri="{FF2B5EF4-FFF2-40B4-BE49-F238E27FC236}">
                <a16:creationId xmlns:a16="http://schemas.microsoft.com/office/drawing/2014/main" id="{F46FCF50-A9B1-4231-A1A1-599C503F47D9}"/>
              </a:ext>
            </a:extLst>
          </p:cNvPr>
          <p:cNvPicPr>
            <a:picLocks noChangeAspect="1"/>
          </p:cNvPicPr>
          <p:nvPr/>
        </p:nvPicPr>
        <p:blipFill>
          <a:blip r:embed="rId7"/>
          <a:stretch>
            <a:fillRect/>
          </a:stretch>
        </p:blipFill>
        <p:spPr>
          <a:xfrm>
            <a:off x="5725115" y="3850132"/>
            <a:ext cx="1381788" cy="216379"/>
          </a:xfrm>
          <a:prstGeom prst="rect">
            <a:avLst/>
          </a:prstGeom>
        </p:spPr>
      </p:pic>
      <p:pic>
        <p:nvPicPr>
          <p:cNvPr id="10" name="Picture 9">
            <a:extLst>
              <a:ext uri="{FF2B5EF4-FFF2-40B4-BE49-F238E27FC236}">
                <a16:creationId xmlns:a16="http://schemas.microsoft.com/office/drawing/2014/main" id="{814122B1-0E89-48B6-A3B3-756612E5AFA0}"/>
              </a:ext>
            </a:extLst>
          </p:cNvPr>
          <p:cNvPicPr>
            <a:picLocks noChangeAspect="1"/>
          </p:cNvPicPr>
          <p:nvPr/>
        </p:nvPicPr>
        <p:blipFill>
          <a:blip r:embed="rId8"/>
          <a:stretch>
            <a:fillRect/>
          </a:stretch>
        </p:blipFill>
        <p:spPr>
          <a:xfrm>
            <a:off x="5715084" y="4773434"/>
            <a:ext cx="1454459" cy="284149"/>
          </a:xfrm>
          <a:prstGeom prst="rect">
            <a:avLst/>
          </a:prstGeom>
        </p:spPr>
      </p:pic>
      <p:pic>
        <p:nvPicPr>
          <p:cNvPr id="11" name="Picture 10">
            <a:extLst>
              <a:ext uri="{FF2B5EF4-FFF2-40B4-BE49-F238E27FC236}">
                <a16:creationId xmlns:a16="http://schemas.microsoft.com/office/drawing/2014/main" id="{55D99134-D63D-4E33-B04F-ABF57A3ADF88}"/>
              </a:ext>
            </a:extLst>
          </p:cNvPr>
          <p:cNvPicPr>
            <a:picLocks noChangeAspect="1"/>
          </p:cNvPicPr>
          <p:nvPr/>
        </p:nvPicPr>
        <p:blipFill>
          <a:blip r:embed="rId9"/>
          <a:stretch>
            <a:fillRect/>
          </a:stretch>
        </p:blipFill>
        <p:spPr>
          <a:xfrm>
            <a:off x="5737253" y="5121638"/>
            <a:ext cx="2575502" cy="251466"/>
          </a:xfrm>
          <a:prstGeom prst="rect">
            <a:avLst/>
          </a:prstGeom>
        </p:spPr>
      </p:pic>
      <p:pic>
        <p:nvPicPr>
          <p:cNvPr id="12" name="Picture 11">
            <a:extLst>
              <a:ext uri="{FF2B5EF4-FFF2-40B4-BE49-F238E27FC236}">
                <a16:creationId xmlns:a16="http://schemas.microsoft.com/office/drawing/2014/main" id="{0E69E1B1-28BB-4EF1-A57C-A24D3333D0AB}"/>
              </a:ext>
            </a:extLst>
          </p:cNvPr>
          <p:cNvPicPr>
            <a:picLocks noChangeAspect="1"/>
          </p:cNvPicPr>
          <p:nvPr/>
        </p:nvPicPr>
        <p:blipFill>
          <a:blip r:embed="rId10"/>
          <a:stretch>
            <a:fillRect/>
          </a:stretch>
        </p:blipFill>
        <p:spPr>
          <a:xfrm>
            <a:off x="6346606" y="5789754"/>
            <a:ext cx="1140121" cy="448640"/>
          </a:xfrm>
          <a:prstGeom prst="rect">
            <a:avLst/>
          </a:prstGeom>
        </p:spPr>
      </p:pic>
      <p:sp>
        <p:nvSpPr>
          <p:cNvPr id="6" name="TextBox 5">
            <a:extLst>
              <a:ext uri="{FF2B5EF4-FFF2-40B4-BE49-F238E27FC236}">
                <a16:creationId xmlns:a16="http://schemas.microsoft.com/office/drawing/2014/main" id="{2A43CF45-6DA4-459A-BFEA-10A356A7F2DC}"/>
              </a:ext>
            </a:extLst>
          </p:cNvPr>
          <p:cNvSpPr txBox="1"/>
          <p:nvPr/>
        </p:nvSpPr>
        <p:spPr>
          <a:xfrm>
            <a:off x="5665464" y="4306572"/>
            <a:ext cx="2694804" cy="369332"/>
          </a:xfrm>
          <a:prstGeom prst="rect">
            <a:avLst/>
          </a:prstGeom>
          <a:noFill/>
        </p:spPr>
        <p:txBody>
          <a:bodyPr wrap="square" rtlCol="0">
            <a:spAutoFit/>
          </a:bodyPr>
          <a:lstStyle/>
          <a:p>
            <a:r>
              <a:rPr lang="en-GB" dirty="0"/>
              <a:t>Neglecting the e</a:t>
            </a:r>
            <a:r>
              <a:rPr lang="en-GB" baseline="30000" dirty="0"/>
              <a:t>-</a:t>
            </a:r>
            <a:r>
              <a:rPr lang="en-GB" dirty="0"/>
              <a:t> drift in   </a:t>
            </a:r>
          </a:p>
        </p:txBody>
      </p:sp>
      <p:graphicFrame>
        <p:nvGraphicFramePr>
          <p:cNvPr id="13" name="Object 12">
            <a:extLst>
              <a:ext uri="{FF2B5EF4-FFF2-40B4-BE49-F238E27FC236}">
                <a16:creationId xmlns:a16="http://schemas.microsoft.com/office/drawing/2014/main" id="{DBAC1885-35FC-4286-9B17-A778ECB4F0CC}"/>
              </a:ext>
            </a:extLst>
          </p:cNvPr>
          <p:cNvGraphicFramePr>
            <a:graphicFrameLocks noChangeAspect="1"/>
          </p:cNvGraphicFramePr>
          <p:nvPr>
            <p:extLst>
              <p:ext uri="{D42A27DB-BD31-4B8C-83A1-F6EECF244321}">
                <p14:modId xmlns:p14="http://schemas.microsoft.com/office/powerpoint/2010/main" val="1260319951"/>
              </p:ext>
            </p:extLst>
          </p:nvPr>
        </p:nvGraphicFramePr>
        <p:xfrm>
          <a:off x="8048512" y="4341147"/>
          <a:ext cx="238718" cy="330532"/>
        </p:xfrm>
        <a:graphic>
          <a:graphicData uri="http://schemas.openxmlformats.org/presentationml/2006/ole">
            <mc:AlternateContent xmlns:mc="http://schemas.openxmlformats.org/markup-compatibility/2006">
              <mc:Choice xmlns:v="urn:schemas-microsoft-com:vml" Requires="v">
                <p:oleObj spid="_x0000_s61532" name="Equation" r:id="rId11" imgW="164880" imgH="228600" progId="Equation.DSMT4">
                  <p:embed/>
                </p:oleObj>
              </mc:Choice>
              <mc:Fallback>
                <p:oleObj name="Equation" r:id="rId11" imgW="164880" imgH="228600" progId="Equation.DSMT4">
                  <p:embed/>
                  <p:pic>
                    <p:nvPicPr>
                      <p:cNvPr id="4" name="Object 3">
                        <a:extLst>
                          <a:ext uri="{FF2B5EF4-FFF2-40B4-BE49-F238E27FC236}">
                            <a16:creationId xmlns:a16="http://schemas.microsoft.com/office/drawing/2014/main" id="{423E7C41-2774-4A7B-A152-9D3E8C24866E}"/>
                          </a:ext>
                        </a:extLst>
                      </p:cNvPr>
                      <p:cNvPicPr/>
                      <p:nvPr/>
                    </p:nvPicPr>
                    <p:blipFill>
                      <a:blip r:embed="rId12"/>
                      <a:stretch>
                        <a:fillRect/>
                      </a:stretch>
                    </p:blipFill>
                    <p:spPr>
                      <a:xfrm>
                        <a:off x="8048512" y="4341147"/>
                        <a:ext cx="238718" cy="330532"/>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id="{A0FC5C62-67D8-467A-937B-5496C27A2E0B}"/>
              </a:ext>
            </a:extLst>
          </p:cNvPr>
          <p:cNvGrpSpPr/>
          <p:nvPr/>
        </p:nvGrpSpPr>
        <p:grpSpPr>
          <a:xfrm>
            <a:off x="6307742" y="2717886"/>
            <a:ext cx="1500185" cy="1930396"/>
            <a:chOff x="6300458" y="2718924"/>
            <a:chExt cx="1461321" cy="1930396"/>
          </a:xfrm>
        </p:grpSpPr>
        <p:sp>
          <p:nvSpPr>
            <p:cNvPr id="14" name="Oval 13">
              <a:extLst>
                <a:ext uri="{FF2B5EF4-FFF2-40B4-BE49-F238E27FC236}">
                  <a16:creationId xmlns:a16="http://schemas.microsoft.com/office/drawing/2014/main" id="{CB1EEF3E-467C-4E08-9F99-B81F0DCA754A}"/>
                </a:ext>
              </a:extLst>
            </p:cNvPr>
            <p:cNvSpPr/>
            <p:nvPr/>
          </p:nvSpPr>
          <p:spPr>
            <a:xfrm>
              <a:off x="6300458" y="2718924"/>
              <a:ext cx="153321" cy="2468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3F9E515-7C1E-4F07-BAE1-4D10968A667E}"/>
                </a:ext>
              </a:extLst>
            </p:cNvPr>
            <p:cNvSpPr/>
            <p:nvPr/>
          </p:nvSpPr>
          <p:spPr>
            <a:xfrm>
              <a:off x="7295142" y="4363507"/>
              <a:ext cx="466637" cy="285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2826E407-1C4B-4EDD-BD85-64C71E53D308}"/>
                </a:ext>
              </a:extLst>
            </p:cNvPr>
            <p:cNvSpPr/>
            <p:nvPr/>
          </p:nvSpPr>
          <p:spPr>
            <a:xfrm>
              <a:off x="6380570" y="2969777"/>
              <a:ext cx="1072195" cy="1387784"/>
            </a:xfrm>
            <a:custGeom>
              <a:avLst/>
              <a:gdLst>
                <a:gd name="connsiteX0" fmla="*/ 0 w 1072195"/>
                <a:gd name="connsiteY0" fmla="*/ 0 h 1387784"/>
                <a:gd name="connsiteX1" fmla="*/ 453154 w 1072195"/>
                <a:gd name="connsiteY1" fmla="*/ 97104 h 1387784"/>
                <a:gd name="connsiteX2" fmla="*/ 716145 w 1072195"/>
                <a:gd name="connsiteY2" fmla="*/ 424832 h 1387784"/>
                <a:gd name="connsiteX3" fmla="*/ 861802 w 1072195"/>
                <a:gd name="connsiteY3" fmla="*/ 1177391 h 1387784"/>
                <a:gd name="connsiteX4" fmla="*/ 1072195 w 1072195"/>
                <a:gd name="connsiteY4" fmla="*/ 1387784 h 1387784"/>
                <a:gd name="connsiteX5" fmla="*/ 1072195 w 1072195"/>
                <a:gd name="connsiteY5" fmla="*/ 1387784 h 138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95" h="1387784">
                  <a:moveTo>
                    <a:pt x="0" y="0"/>
                  </a:moveTo>
                  <a:cubicBezTo>
                    <a:pt x="166898" y="13149"/>
                    <a:pt x="333797" y="26299"/>
                    <a:pt x="453154" y="97104"/>
                  </a:cubicBezTo>
                  <a:cubicBezTo>
                    <a:pt x="572511" y="167909"/>
                    <a:pt x="648037" y="244784"/>
                    <a:pt x="716145" y="424832"/>
                  </a:cubicBezTo>
                  <a:cubicBezTo>
                    <a:pt x="784253" y="604880"/>
                    <a:pt x="802460" y="1016899"/>
                    <a:pt x="861802" y="1177391"/>
                  </a:cubicBezTo>
                  <a:cubicBezTo>
                    <a:pt x="921144" y="1337883"/>
                    <a:pt x="1072195" y="1387784"/>
                    <a:pt x="1072195" y="1387784"/>
                  </a:cubicBezTo>
                  <a:lnTo>
                    <a:pt x="1072195" y="138778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898B7CD4-E7E8-4D22-A9E0-882CE6807CDD}"/>
              </a:ext>
            </a:extLst>
          </p:cNvPr>
          <p:cNvSpPr txBox="1"/>
          <p:nvPr/>
        </p:nvSpPr>
        <p:spPr>
          <a:xfrm>
            <a:off x="5640613" y="5408075"/>
            <a:ext cx="3244906" cy="338554"/>
          </a:xfrm>
          <a:prstGeom prst="rect">
            <a:avLst/>
          </a:prstGeom>
          <a:noFill/>
        </p:spPr>
        <p:txBody>
          <a:bodyPr wrap="square" rtlCol="0">
            <a:spAutoFit/>
          </a:bodyPr>
          <a:lstStyle/>
          <a:p>
            <a:r>
              <a:rPr lang="en-GB" sz="1600" dirty="0"/>
              <a:t>Change in     due to radiation spike: </a:t>
            </a:r>
          </a:p>
        </p:txBody>
      </p:sp>
      <p:graphicFrame>
        <p:nvGraphicFramePr>
          <p:cNvPr id="19" name="Object 18">
            <a:extLst>
              <a:ext uri="{FF2B5EF4-FFF2-40B4-BE49-F238E27FC236}">
                <a16:creationId xmlns:a16="http://schemas.microsoft.com/office/drawing/2014/main" id="{62F42039-1CCB-4521-864D-0CC9C32DBE34}"/>
              </a:ext>
            </a:extLst>
          </p:cNvPr>
          <p:cNvGraphicFramePr>
            <a:graphicFrameLocks noChangeAspect="1"/>
          </p:cNvGraphicFramePr>
          <p:nvPr>
            <p:extLst>
              <p:ext uri="{D42A27DB-BD31-4B8C-83A1-F6EECF244321}">
                <p14:modId xmlns:p14="http://schemas.microsoft.com/office/powerpoint/2010/main" val="2488255670"/>
              </p:ext>
            </p:extLst>
          </p:nvPr>
        </p:nvGraphicFramePr>
        <p:xfrm>
          <a:off x="6567996" y="5437159"/>
          <a:ext cx="238125" cy="330200"/>
        </p:xfrm>
        <a:graphic>
          <a:graphicData uri="http://schemas.openxmlformats.org/presentationml/2006/ole">
            <mc:AlternateContent xmlns:mc="http://schemas.openxmlformats.org/markup-compatibility/2006">
              <mc:Choice xmlns:v="urn:schemas-microsoft-com:vml" Requires="v">
                <p:oleObj spid="_x0000_s61533" name="Equation" r:id="rId13" imgW="237978" imgH="329412" progId="Equation.DSMT4">
                  <p:embed/>
                </p:oleObj>
              </mc:Choice>
              <mc:Fallback>
                <p:oleObj name="Equation" r:id="rId13" imgW="237978" imgH="329412" progId="Equation.DSMT4">
                  <p:embed/>
                  <p:pic>
                    <p:nvPicPr>
                      <p:cNvPr id="0" name=""/>
                      <p:cNvPicPr/>
                      <p:nvPr/>
                    </p:nvPicPr>
                    <p:blipFill>
                      <a:blip r:embed="rId14"/>
                      <a:stretch>
                        <a:fillRect/>
                      </a:stretch>
                    </p:blipFill>
                    <p:spPr>
                      <a:xfrm>
                        <a:off x="6567996" y="5437159"/>
                        <a:ext cx="238125" cy="330200"/>
                      </a:xfrm>
                      <a:prstGeom prst="rect">
                        <a:avLst/>
                      </a:prstGeom>
                    </p:spPr>
                  </p:pic>
                </p:oleObj>
              </mc:Fallback>
            </mc:AlternateContent>
          </a:graphicData>
        </a:graphic>
      </p:graphicFrame>
    </p:spTree>
    <p:extLst>
      <p:ext uri="{BB962C8B-B14F-4D97-AF65-F5344CB8AC3E}">
        <p14:creationId xmlns:p14="http://schemas.microsoft.com/office/powerpoint/2010/main" val="22041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D8F309-64EB-479C-ABBA-FDCDC682AE32}"/>
              </a:ext>
            </a:extLst>
          </p:cNvPr>
          <p:cNvSpPr/>
          <p:nvPr/>
        </p:nvSpPr>
        <p:spPr>
          <a:xfrm>
            <a:off x="323681" y="478406"/>
            <a:ext cx="8626109" cy="923330"/>
          </a:xfrm>
          <a:prstGeom prst="rect">
            <a:avLst/>
          </a:prstGeom>
        </p:spPr>
        <p:txBody>
          <a:bodyPr wrap="square">
            <a:spAutoFit/>
          </a:bodyPr>
          <a:lstStyle/>
          <a:p>
            <a:r>
              <a:rPr lang="en-GB" dirty="0">
                <a:latin typeface="CharisSIL"/>
              </a:rPr>
              <a:t>Saturation of the electron motion in the radiation spike is now defined as when the electron propagates an extra half a radiation wavelength through the radiation spike, in addition to its drift in the radiation frame of     , in half of a wiggler period:</a:t>
            </a:r>
            <a:endParaRPr lang="en-GB" dirty="0"/>
          </a:p>
        </p:txBody>
      </p:sp>
      <p:graphicFrame>
        <p:nvGraphicFramePr>
          <p:cNvPr id="4" name="Object 3">
            <a:extLst>
              <a:ext uri="{FF2B5EF4-FFF2-40B4-BE49-F238E27FC236}">
                <a16:creationId xmlns:a16="http://schemas.microsoft.com/office/drawing/2014/main" id="{423E7C41-2774-4A7B-A152-9D3E8C24866E}"/>
              </a:ext>
            </a:extLst>
          </p:cNvPr>
          <p:cNvGraphicFramePr>
            <a:graphicFrameLocks noChangeAspect="1"/>
          </p:cNvGraphicFramePr>
          <p:nvPr>
            <p:extLst>
              <p:ext uri="{D42A27DB-BD31-4B8C-83A1-F6EECF244321}">
                <p14:modId xmlns:p14="http://schemas.microsoft.com/office/powerpoint/2010/main" val="871460841"/>
              </p:ext>
            </p:extLst>
          </p:nvPr>
        </p:nvGraphicFramePr>
        <p:xfrm>
          <a:off x="4517376" y="1071204"/>
          <a:ext cx="238718" cy="330532"/>
        </p:xfrm>
        <a:graphic>
          <a:graphicData uri="http://schemas.openxmlformats.org/presentationml/2006/ole">
            <mc:AlternateContent xmlns:mc="http://schemas.openxmlformats.org/markup-compatibility/2006">
              <mc:Choice xmlns:v="urn:schemas-microsoft-com:vml" Requires="v">
                <p:oleObj spid="_x0000_s60520" name="Equation" r:id="rId3" imgW="164880" imgH="228600" progId="Equation.DSMT4">
                  <p:embed/>
                </p:oleObj>
              </mc:Choice>
              <mc:Fallback>
                <p:oleObj name="Equation" r:id="rId3" imgW="164880" imgH="228600" progId="Equation.DSMT4">
                  <p:embed/>
                  <p:pic>
                    <p:nvPicPr>
                      <p:cNvPr id="0" name=""/>
                      <p:cNvPicPr/>
                      <p:nvPr/>
                    </p:nvPicPr>
                    <p:blipFill>
                      <a:blip r:embed="rId4"/>
                      <a:stretch>
                        <a:fillRect/>
                      </a:stretch>
                    </p:blipFill>
                    <p:spPr>
                      <a:xfrm>
                        <a:off x="4517376" y="1071204"/>
                        <a:ext cx="238718" cy="330532"/>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94B4CC05-20CA-4DCA-8EBA-F1773674A315}"/>
              </a:ext>
            </a:extLst>
          </p:cNvPr>
          <p:cNvPicPr>
            <a:picLocks noChangeAspect="1"/>
          </p:cNvPicPr>
          <p:nvPr/>
        </p:nvPicPr>
        <p:blipFill>
          <a:blip r:embed="rId5"/>
          <a:stretch>
            <a:fillRect/>
          </a:stretch>
        </p:blipFill>
        <p:spPr>
          <a:xfrm>
            <a:off x="7329246" y="1124793"/>
            <a:ext cx="1417577" cy="276943"/>
          </a:xfrm>
          <a:prstGeom prst="rect">
            <a:avLst/>
          </a:prstGeom>
        </p:spPr>
      </p:pic>
      <p:pic>
        <p:nvPicPr>
          <p:cNvPr id="6" name="Picture 5">
            <a:extLst>
              <a:ext uri="{FF2B5EF4-FFF2-40B4-BE49-F238E27FC236}">
                <a16:creationId xmlns:a16="http://schemas.microsoft.com/office/drawing/2014/main" id="{71EE0515-EED9-4383-B660-3E90DB9C6307}"/>
              </a:ext>
            </a:extLst>
          </p:cNvPr>
          <p:cNvPicPr>
            <a:picLocks noChangeAspect="1"/>
          </p:cNvPicPr>
          <p:nvPr/>
        </p:nvPicPr>
        <p:blipFill>
          <a:blip r:embed="rId6"/>
          <a:stretch>
            <a:fillRect/>
          </a:stretch>
        </p:blipFill>
        <p:spPr>
          <a:xfrm>
            <a:off x="1126393" y="2036291"/>
            <a:ext cx="1755253" cy="1137403"/>
          </a:xfrm>
          <a:prstGeom prst="rect">
            <a:avLst/>
          </a:prstGeom>
        </p:spPr>
      </p:pic>
      <p:pic>
        <p:nvPicPr>
          <p:cNvPr id="7" name="Picture 6">
            <a:extLst>
              <a:ext uri="{FF2B5EF4-FFF2-40B4-BE49-F238E27FC236}">
                <a16:creationId xmlns:a16="http://schemas.microsoft.com/office/drawing/2014/main" id="{986FEA13-0328-48C6-A8B5-8C1DFAEEA00A}"/>
              </a:ext>
            </a:extLst>
          </p:cNvPr>
          <p:cNvPicPr>
            <a:picLocks noChangeAspect="1"/>
          </p:cNvPicPr>
          <p:nvPr/>
        </p:nvPicPr>
        <p:blipFill>
          <a:blip r:embed="rId7"/>
          <a:stretch>
            <a:fillRect/>
          </a:stretch>
        </p:blipFill>
        <p:spPr>
          <a:xfrm>
            <a:off x="1284494" y="1553027"/>
            <a:ext cx="1439052" cy="566270"/>
          </a:xfrm>
          <a:prstGeom prst="rect">
            <a:avLst/>
          </a:prstGeom>
        </p:spPr>
      </p:pic>
      <p:sp>
        <p:nvSpPr>
          <p:cNvPr id="8" name="TextBox 7">
            <a:extLst>
              <a:ext uri="{FF2B5EF4-FFF2-40B4-BE49-F238E27FC236}">
                <a16:creationId xmlns:a16="http://schemas.microsoft.com/office/drawing/2014/main" id="{7D8E5558-5F5E-4F25-BCE6-1E9720E9423C}"/>
              </a:ext>
            </a:extLst>
          </p:cNvPr>
          <p:cNvSpPr txBox="1"/>
          <p:nvPr/>
        </p:nvSpPr>
        <p:spPr>
          <a:xfrm>
            <a:off x="461246" y="1666959"/>
            <a:ext cx="1031735" cy="369332"/>
          </a:xfrm>
          <a:prstGeom prst="rect">
            <a:avLst/>
          </a:prstGeom>
          <a:noFill/>
        </p:spPr>
        <p:txBody>
          <a:bodyPr wrap="square" rtlCol="0">
            <a:spAutoFit/>
          </a:bodyPr>
          <a:lstStyle/>
          <a:p>
            <a:r>
              <a:rPr lang="en-GB" dirty="0"/>
              <a:t>Given:</a:t>
            </a:r>
          </a:p>
        </p:txBody>
      </p:sp>
      <p:sp>
        <p:nvSpPr>
          <p:cNvPr id="9" name="Rectangle 8">
            <a:extLst>
              <a:ext uri="{FF2B5EF4-FFF2-40B4-BE49-F238E27FC236}">
                <a16:creationId xmlns:a16="http://schemas.microsoft.com/office/drawing/2014/main" id="{5C0E18E9-70FC-4ED1-9311-60BC0FE6450A}"/>
              </a:ext>
            </a:extLst>
          </p:cNvPr>
          <p:cNvSpPr/>
          <p:nvPr/>
        </p:nvSpPr>
        <p:spPr>
          <a:xfrm>
            <a:off x="323681" y="3173694"/>
            <a:ext cx="3426977" cy="1754326"/>
          </a:xfrm>
          <a:prstGeom prst="rect">
            <a:avLst/>
          </a:prstGeom>
        </p:spPr>
        <p:txBody>
          <a:bodyPr wrap="square">
            <a:spAutoFit/>
          </a:bodyPr>
          <a:lstStyle/>
          <a:p>
            <a:r>
              <a:rPr lang="en-GB" dirty="0">
                <a:latin typeface="CharisSIL"/>
              </a:rPr>
              <a:t>The spike duration </a:t>
            </a:r>
            <a:r>
              <a:rPr lang="en-GB" i="1" dirty="0">
                <a:latin typeface="STIXMath-Italic"/>
              </a:rPr>
              <a:t>𝜏</a:t>
            </a:r>
            <a:r>
              <a:rPr lang="en-GB" sz="800" i="1" dirty="0">
                <a:latin typeface="STIXMath-Italic"/>
              </a:rPr>
              <a:t>𝑝</a:t>
            </a:r>
            <a:r>
              <a:rPr lang="en-GB" dirty="0">
                <a:latin typeface="CharisSIL"/>
              </a:rPr>
              <a:t>, is assumed to scale as the radiation wavelength, which in units of  </a:t>
            </a:r>
            <a:r>
              <a:rPr lang="en-GB" sz="800" dirty="0">
                <a:latin typeface="STIXMath-Regular"/>
              </a:rPr>
              <a:t>         </a:t>
            </a:r>
            <a:r>
              <a:rPr lang="en-GB" dirty="0">
                <a:latin typeface="CharisSIL"/>
              </a:rPr>
              <a:t>is </a:t>
            </a:r>
            <a:r>
              <a:rPr lang="en-GB" i="1" dirty="0">
                <a:latin typeface="STIXMath-Italic"/>
              </a:rPr>
              <a:t>𝜏</a:t>
            </a:r>
            <a:r>
              <a:rPr lang="en-GB" sz="800" i="1" dirty="0">
                <a:latin typeface="STIXMath-Italic"/>
              </a:rPr>
              <a:t>𝑝 </a:t>
            </a:r>
            <a:r>
              <a:rPr lang="en-GB" dirty="0">
                <a:latin typeface="STIXMath-Regular"/>
              </a:rPr>
              <a:t>= </a:t>
            </a:r>
            <a:r>
              <a:rPr lang="en-GB" i="1" dirty="0">
                <a:latin typeface="STIXMath-Italic"/>
              </a:rPr>
              <a:t>𝑓 </a:t>
            </a:r>
            <a:r>
              <a:rPr lang="en-GB" dirty="0">
                <a:latin typeface="STIXMath-Regular"/>
              </a:rPr>
              <a:t>× 4</a:t>
            </a:r>
            <a:r>
              <a:rPr lang="en-GB" i="1" dirty="0">
                <a:latin typeface="STIXMath-Italic"/>
              </a:rPr>
              <a:t>𝜋𝜌  </a:t>
            </a:r>
            <a:r>
              <a:rPr lang="en-GB" dirty="0">
                <a:latin typeface="CharisSIL"/>
              </a:rPr>
              <a:t>where </a:t>
            </a:r>
            <a:r>
              <a:rPr lang="en-GB" i="1" dirty="0">
                <a:latin typeface="STIXMath-Italic"/>
              </a:rPr>
              <a:t>𝑓 </a:t>
            </a:r>
            <a:r>
              <a:rPr lang="en-GB" dirty="0">
                <a:latin typeface="CharisSIL"/>
              </a:rPr>
              <a:t>is a fractional factor. The scaled energy in the spike at saturation </a:t>
            </a:r>
            <a:r>
              <a:rPr lang="en-GB" i="1" dirty="0">
                <a:latin typeface="STIXMath-Italic"/>
              </a:rPr>
              <a:t>𝜀</a:t>
            </a:r>
            <a:r>
              <a:rPr lang="en-GB" sz="800" i="1" dirty="0">
                <a:latin typeface="STIXMath-Italic"/>
              </a:rPr>
              <a:t>𝑝  </a:t>
            </a:r>
            <a:r>
              <a:rPr lang="en-GB" dirty="0">
                <a:latin typeface="CharisSIL"/>
              </a:rPr>
              <a:t>is then:</a:t>
            </a:r>
            <a:endParaRPr lang="en-GB" dirty="0"/>
          </a:p>
        </p:txBody>
      </p:sp>
      <p:graphicFrame>
        <p:nvGraphicFramePr>
          <p:cNvPr id="10" name="Object 9">
            <a:extLst>
              <a:ext uri="{FF2B5EF4-FFF2-40B4-BE49-F238E27FC236}">
                <a16:creationId xmlns:a16="http://schemas.microsoft.com/office/drawing/2014/main" id="{888828F9-72C2-4771-B65C-70AC2C8A2573}"/>
              </a:ext>
            </a:extLst>
          </p:cNvPr>
          <p:cNvGraphicFramePr>
            <a:graphicFrameLocks noChangeAspect="1"/>
          </p:cNvGraphicFramePr>
          <p:nvPr>
            <p:extLst>
              <p:ext uri="{D42A27DB-BD31-4B8C-83A1-F6EECF244321}">
                <p14:modId xmlns:p14="http://schemas.microsoft.com/office/powerpoint/2010/main" val="1032785117"/>
              </p:ext>
            </p:extLst>
          </p:nvPr>
        </p:nvGraphicFramePr>
        <p:xfrm>
          <a:off x="3169632" y="3753025"/>
          <a:ext cx="239713" cy="330200"/>
        </p:xfrm>
        <a:graphic>
          <a:graphicData uri="http://schemas.openxmlformats.org/presentationml/2006/ole">
            <mc:AlternateContent xmlns:mc="http://schemas.openxmlformats.org/markup-compatibility/2006">
              <mc:Choice xmlns:v="urn:schemas-microsoft-com:vml" Requires="v">
                <p:oleObj spid="_x0000_s60521" name="Equation" r:id="rId8" imgW="239418" imgH="330852" progId="Equation.DSMT4">
                  <p:embed/>
                </p:oleObj>
              </mc:Choice>
              <mc:Fallback>
                <p:oleObj name="Equation" r:id="rId8" imgW="239418" imgH="330852" progId="Equation.DSMT4">
                  <p:embed/>
                  <p:pic>
                    <p:nvPicPr>
                      <p:cNvPr id="0" name=""/>
                      <p:cNvPicPr/>
                      <p:nvPr/>
                    </p:nvPicPr>
                    <p:blipFill>
                      <a:blip r:embed="rId9"/>
                      <a:stretch>
                        <a:fillRect/>
                      </a:stretch>
                    </p:blipFill>
                    <p:spPr>
                      <a:xfrm>
                        <a:off x="3169632" y="3753025"/>
                        <a:ext cx="239713" cy="33020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E986D62D-48E1-4EFE-A3CD-C6E3DFC11E6D}"/>
              </a:ext>
            </a:extLst>
          </p:cNvPr>
          <p:cNvPicPr>
            <a:picLocks noChangeAspect="1"/>
          </p:cNvPicPr>
          <p:nvPr/>
        </p:nvPicPr>
        <p:blipFill>
          <a:blip r:embed="rId10"/>
          <a:stretch>
            <a:fillRect/>
          </a:stretch>
        </p:blipFill>
        <p:spPr>
          <a:xfrm>
            <a:off x="851622" y="5066351"/>
            <a:ext cx="1871924" cy="604922"/>
          </a:xfrm>
          <a:prstGeom prst="rect">
            <a:avLst/>
          </a:prstGeom>
        </p:spPr>
      </p:pic>
      <p:pic>
        <p:nvPicPr>
          <p:cNvPr id="2" name="Picture 1">
            <a:extLst>
              <a:ext uri="{FF2B5EF4-FFF2-40B4-BE49-F238E27FC236}">
                <a16:creationId xmlns:a16="http://schemas.microsoft.com/office/drawing/2014/main" id="{DDCE278D-FDDF-497B-AFEC-7B05D803C5C7}"/>
              </a:ext>
            </a:extLst>
          </p:cNvPr>
          <p:cNvPicPr>
            <a:picLocks noChangeAspect="1"/>
          </p:cNvPicPr>
          <p:nvPr/>
        </p:nvPicPr>
        <p:blipFill>
          <a:blip r:embed="rId11"/>
          <a:stretch>
            <a:fillRect/>
          </a:stretch>
        </p:blipFill>
        <p:spPr>
          <a:xfrm>
            <a:off x="3763843" y="1629960"/>
            <a:ext cx="4997025" cy="2402240"/>
          </a:xfrm>
          <a:prstGeom prst="rect">
            <a:avLst/>
          </a:prstGeom>
        </p:spPr>
      </p:pic>
      <p:sp>
        <p:nvSpPr>
          <p:cNvPr id="12" name="Rectangle 11">
            <a:extLst>
              <a:ext uri="{FF2B5EF4-FFF2-40B4-BE49-F238E27FC236}">
                <a16:creationId xmlns:a16="http://schemas.microsoft.com/office/drawing/2014/main" id="{8188F9F1-CCC3-4103-B21E-3E47E516542E}"/>
              </a:ext>
            </a:extLst>
          </p:cNvPr>
          <p:cNvSpPr/>
          <p:nvPr/>
        </p:nvSpPr>
        <p:spPr>
          <a:xfrm>
            <a:off x="6477674" y="1674321"/>
            <a:ext cx="226577" cy="161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F80FFB1B-3C89-46EE-A50B-7BEC48605B86}"/>
              </a:ext>
            </a:extLst>
          </p:cNvPr>
          <p:cNvPicPr>
            <a:picLocks noChangeAspect="1"/>
          </p:cNvPicPr>
          <p:nvPr/>
        </p:nvPicPr>
        <p:blipFill>
          <a:blip r:embed="rId12"/>
          <a:stretch>
            <a:fillRect/>
          </a:stretch>
        </p:blipFill>
        <p:spPr>
          <a:xfrm>
            <a:off x="3823486" y="4157157"/>
            <a:ext cx="4923337" cy="2423310"/>
          </a:xfrm>
          <a:prstGeom prst="rect">
            <a:avLst/>
          </a:prstGeom>
        </p:spPr>
      </p:pic>
      <p:sp>
        <p:nvSpPr>
          <p:cNvPr id="16" name="Rectangle 15">
            <a:extLst>
              <a:ext uri="{FF2B5EF4-FFF2-40B4-BE49-F238E27FC236}">
                <a16:creationId xmlns:a16="http://schemas.microsoft.com/office/drawing/2014/main" id="{3D7EB2BA-4581-4FC0-B00E-14D6AE910C7C}"/>
              </a:ext>
            </a:extLst>
          </p:cNvPr>
          <p:cNvSpPr/>
          <p:nvPr/>
        </p:nvSpPr>
        <p:spPr>
          <a:xfrm>
            <a:off x="6485766" y="4251457"/>
            <a:ext cx="226577" cy="161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82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A1E0-80BF-4DA5-92D5-474B74D34366}"/>
              </a:ext>
            </a:extLst>
          </p:cNvPr>
          <p:cNvSpPr>
            <a:spLocks noGrp="1"/>
          </p:cNvSpPr>
          <p:nvPr>
            <p:ph type="title"/>
          </p:nvPr>
        </p:nvSpPr>
        <p:spPr>
          <a:xfrm>
            <a:off x="648880" y="110226"/>
            <a:ext cx="7886700" cy="1325563"/>
          </a:xfrm>
        </p:spPr>
        <p:txBody>
          <a:bodyPr/>
          <a:lstStyle/>
          <a:p>
            <a:pPr algn="ctr"/>
            <a:r>
              <a:rPr lang="en-GB" dirty="0"/>
              <a:t>Future work</a:t>
            </a:r>
          </a:p>
        </p:txBody>
      </p:sp>
      <p:sp>
        <p:nvSpPr>
          <p:cNvPr id="3" name="TextBox 2">
            <a:extLst>
              <a:ext uri="{FF2B5EF4-FFF2-40B4-BE49-F238E27FC236}">
                <a16:creationId xmlns:a16="http://schemas.microsoft.com/office/drawing/2014/main" id="{F2E5A323-8097-443E-B649-9118931594D7}"/>
              </a:ext>
            </a:extLst>
          </p:cNvPr>
          <p:cNvSpPr txBox="1"/>
          <p:nvPr/>
        </p:nvSpPr>
        <p:spPr>
          <a:xfrm>
            <a:off x="648879" y="1056011"/>
            <a:ext cx="8019207" cy="51090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000" dirty="0"/>
              <a:t>3D simulations are needed to take into account diffraction more realistically</a:t>
            </a:r>
          </a:p>
          <a:p>
            <a:pPr marL="285750" indent="-285750">
              <a:spcAft>
                <a:spcPts val="1200"/>
              </a:spcAft>
              <a:buFont typeface="Arial" panose="020B0604020202020204" pitchFamily="34" charset="0"/>
              <a:buChar char="•"/>
            </a:pPr>
            <a:r>
              <a:rPr lang="en-GB" sz="2000" dirty="0"/>
              <a:t>1D model assumes only plane wave emission. What about the large acceleration of some electrons? There is a 5 x energy increase in one undulator period. Again, 3D simulations to include off-axis radiation emission needed. </a:t>
            </a:r>
          </a:p>
          <a:p>
            <a:pPr marL="285750" indent="-285750">
              <a:spcAft>
                <a:spcPts val="1200"/>
              </a:spcAft>
              <a:buFont typeface="Arial" panose="020B0604020202020204" pitchFamily="34" charset="0"/>
              <a:buChar char="•"/>
            </a:pPr>
            <a:r>
              <a:rPr lang="en-GB" sz="2000" dirty="0"/>
              <a:t>Can the saturation be observed? Possible via a RAFEL set up with high cavity Q?</a:t>
            </a:r>
          </a:p>
          <a:p>
            <a:pPr marL="285750" indent="-285750">
              <a:spcAft>
                <a:spcPts val="1200"/>
              </a:spcAft>
              <a:buFont typeface="Arial" panose="020B0604020202020204" pitchFamily="34" charset="0"/>
              <a:buChar char="•"/>
            </a:pPr>
            <a:r>
              <a:rPr lang="en-GB" sz="2000" dirty="0"/>
              <a:t>It would be expected this type of spike saturation behaviour would be significantly different in a Quantum-FEL set up*. Can it be utilised towards gamma emission?</a:t>
            </a:r>
          </a:p>
          <a:p>
            <a:pPr marL="285750" indent="-285750">
              <a:spcAft>
                <a:spcPts val="1200"/>
              </a:spcAft>
              <a:buFont typeface="Arial" panose="020B0604020202020204" pitchFamily="34" charset="0"/>
              <a:buChar char="•"/>
            </a:pPr>
            <a:r>
              <a:rPr lang="en-GB" sz="2000" dirty="0"/>
              <a:t>Any other uses?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56449850-2ACD-485C-A600-241291FF7925}"/>
              </a:ext>
            </a:extLst>
          </p:cNvPr>
          <p:cNvSpPr txBox="1"/>
          <p:nvPr/>
        </p:nvSpPr>
        <p:spPr>
          <a:xfrm>
            <a:off x="648880" y="6449352"/>
            <a:ext cx="8019207" cy="246221"/>
          </a:xfrm>
          <a:prstGeom prst="rect">
            <a:avLst/>
          </a:prstGeom>
          <a:noFill/>
        </p:spPr>
        <p:txBody>
          <a:bodyPr wrap="square" rtlCol="0">
            <a:spAutoFit/>
          </a:bodyPr>
          <a:lstStyle/>
          <a:p>
            <a:pPr hangingPunct="0"/>
            <a:r>
              <a:rPr lang="en-GB" sz="1000" dirty="0"/>
              <a:t>*MS Brown, JR Henderson, LT Campbell and BWJ McNeil, </a:t>
            </a:r>
            <a:r>
              <a:rPr lang="en-GB" sz="1000" i="1" dirty="0"/>
              <a:t>An extended model of the quantum free-electron laser, </a:t>
            </a:r>
            <a:r>
              <a:rPr lang="en-GB" sz="1000" dirty="0">
                <a:hlinkClick r:id="rId3"/>
              </a:rPr>
              <a:t>Optics Express </a:t>
            </a:r>
            <a:r>
              <a:rPr lang="en-GB" sz="1000" b="1" dirty="0">
                <a:hlinkClick r:id="rId3"/>
              </a:rPr>
              <a:t>25</a:t>
            </a:r>
            <a:r>
              <a:rPr lang="en-GB" sz="1000" dirty="0">
                <a:hlinkClick r:id="rId3"/>
              </a:rPr>
              <a:t>, 33429-33438, 2017</a:t>
            </a:r>
            <a:endParaRPr lang="en-GB" sz="1000" dirty="0"/>
          </a:p>
        </p:txBody>
      </p:sp>
      <p:grpSp>
        <p:nvGrpSpPr>
          <p:cNvPr id="7" name="Group 6">
            <a:extLst>
              <a:ext uri="{FF2B5EF4-FFF2-40B4-BE49-F238E27FC236}">
                <a16:creationId xmlns:a16="http://schemas.microsoft.com/office/drawing/2014/main" id="{F622B1BC-E98A-4DC3-BCD1-A9A62848B3AB}"/>
              </a:ext>
            </a:extLst>
          </p:cNvPr>
          <p:cNvGrpSpPr/>
          <p:nvPr/>
        </p:nvGrpSpPr>
        <p:grpSpPr>
          <a:xfrm>
            <a:off x="950812" y="1104563"/>
            <a:ext cx="7432537" cy="4697426"/>
            <a:chOff x="1598177" y="1938686"/>
            <a:chExt cx="5397786" cy="3474886"/>
          </a:xfrm>
        </p:grpSpPr>
        <p:pic>
          <p:nvPicPr>
            <p:cNvPr id="5" name="Picture 4">
              <a:extLst>
                <a:ext uri="{FF2B5EF4-FFF2-40B4-BE49-F238E27FC236}">
                  <a16:creationId xmlns:a16="http://schemas.microsoft.com/office/drawing/2014/main" id="{A5C4CB8C-C6D8-4238-AEFD-E18E1F36A22C}"/>
                </a:ext>
              </a:extLst>
            </p:cNvPr>
            <p:cNvPicPr>
              <a:picLocks noChangeAspect="1"/>
            </p:cNvPicPr>
            <p:nvPr/>
          </p:nvPicPr>
          <p:blipFill>
            <a:blip r:embed="rId4"/>
            <a:stretch>
              <a:fillRect/>
            </a:stretch>
          </p:blipFill>
          <p:spPr>
            <a:xfrm>
              <a:off x="1598177" y="1938686"/>
              <a:ext cx="5397786" cy="3474886"/>
            </a:xfrm>
            <a:prstGeom prst="rect">
              <a:avLst/>
            </a:prstGeom>
          </p:spPr>
        </p:pic>
        <p:sp>
          <p:nvSpPr>
            <p:cNvPr id="6" name="Freeform: Shape 5">
              <a:extLst>
                <a:ext uri="{FF2B5EF4-FFF2-40B4-BE49-F238E27FC236}">
                  <a16:creationId xmlns:a16="http://schemas.microsoft.com/office/drawing/2014/main" id="{BF7B920D-02F9-4B4E-B171-905F382CAE79}"/>
                </a:ext>
              </a:extLst>
            </p:cNvPr>
            <p:cNvSpPr/>
            <p:nvPr/>
          </p:nvSpPr>
          <p:spPr>
            <a:xfrm>
              <a:off x="4947456" y="2949547"/>
              <a:ext cx="101974" cy="356049"/>
            </a:xfrm>
            <a:custGeom>
              <a:avLst/>
              <a:gdLst>
                <a:gd name="connsiteX0" fmla="*/ 824 w 101974"/>
                <a:gd name="connsiteY0" fmla="*/ 0 h 356049"/>
                <a:gd name="connsiteX1" fmla="*/ 101974 w 101974"/>
                <a:gd name="connsiteY1" fmla="*/ 101150 h 356049"/>
                <a:gd name="connsiteX2" fmla="*/ 824 w 101974"/>
                <a:gd name="connsiteY2" fmla="*/ 173979 h 356049"/>
                <a:gd name="connsiteX3" fmla="*/ 53422 w 101974"/>
                <a:gd name="connsiteY3" fmla="*/ 238715 h 356049"/>
                <a:gd name="connsiteX4" fmla="*/ 41284 w 101974"/>
                <a:gd name="connsiteY4" fmla="*/ 291313 h 356049"/>
                <a:gd name="connsiteX5" fmla="*/ 41284 w 101974"/>
                <a:gd name="connsiteY5" fmla="*/ 356049 h 35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74" h="356049">
                  <a:moveTo>
                    <a:pt x="824" y="0"/>
                  </a:moveTo>
                  <a:cubicBezTo>
                    <a:pt x="51399" y="36077"/>
                    <a:pt x="101974" y="72154"/>
                    <a:pt x="101974" y="101150"/>
                  </a:cubicBezTo>
                  <a:cubicBezTo>
                    <a:pt x="101974" y="130146"/>
                    <a:pt x="8916" y="151052"/>
                    <a:pt x="824" y="173979"/>
                  </a:cubicBezTo>
                  <a:cubicBezTo>
                    <a:pt x="-7268" y="196906"/>
                    <a:pt x="46679" y="219159"/>
                    <a:pt x="53422" y="238715"/>
                  </a:cubicBezTo>
                  <a:cubicBezTo>
                    <a:pt x="60165" y="258271"/>
                    <a:pt x="43307" y="271757"/>
                    <a:pt x="41284" y="291313"/>
                  </a:cubicBezTo>
                  <a:cubicBezTo>
                    <a:pt x="39261" y="310869"/>
                    <a:pt x="40272" y="333459"/>
                    <a:pt x="41284" y="356049"/>
                  </a:cubicBezTo>
                </a:path>
              </a:pathLst>
            </a:custGeom>
            <a:noFill/>
            <a:ln w="317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753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73475A-8461-4813-90ED-DF46BD45FBBA}"/>
              </a:ext>
            </a:extLst>
          </p:cNvPr>
          <p:cNvSpPr>
            <a:spLocks noGrp="1"/>
          </p:cNvSpPr>
          <p:nvPr>
            <p:ph type="title"/>
          </p:nvPr>
        </p:nvSpPr>
        <p:spPr/>
        <p:txBody>
          <a:bodyPr/>
          <a:lstStyle/>
          <a:p>
            <a:r>
              <a:rPr lang="en-GB" dirty="0" err="1"/>
              <a:t>Superradiant</a:t>
            </a:r>
            <a:r>
              <a:rPr lang="en-GB" dirty="0"/>
              <a:t> pulses from an FEL</a:t>
            </a:r>
          </a:p>
        </p:txBody>
      </p:sp>
      <p:pic>
        <p:nvPicPr>
          <p:cNvPr id="6" name="Picture 5">
            <a:extLst>
              <a:ext uri="{FF2B5EF4-FFF2-40B4-BE49-F238E27FC236}">
                <a16:creationId xmlns:a16="http://schemas.microsoft.com/office/drawing/2014/main" id="{37383979-4D4B-483E-90F9-9754AF6C3349}"/>
              </a:ext>
            </a:extLst>
          </p:cNvPr>
          <p:cNvPicPr>
            <a:picLocks noChangeAspect="1"/>
          </p:cNvPicPr>
          <p:nvPr/>
        </p:nvPicPr>
        <p:blipFill>
          <a:blip r:embed="rId2"/>
          <a:stretch>
            <a:fillRect/>
          </a:stretch>
        </p:blipFill>
        <p:spPr>
          <a:xfrm>
            <a:off x="1533440" y="1411923"/>
            <a:ext cx="6006437" cy="2952010"/>
          </a:xfrm>
          <a:prstGeom prst="rect">
            <a:avLst/>
          </a:prstGeom>
        </p:spPr>
      </p:pic>
      <p:pic>
        <p:nvPicPr>
          <p:cNvPr id="8" name="Picture 7">
            <a:extLst>
              <a:ext uri="{FF2B5EF4-FFF2-40B4-BE49-F238E27FC236}">
                <a16:creationId xmlns:a16="http://schemas.microsoft.com/office/drawing/2014/main" id="{D5E6B421-04A2-4046-9881-F5F27B352799}"/>
              </a:ext>
            </a:extLst>
          </p:cNvPr>
          <p:cNvPicPr>
            <a:picLocks noChangeAspect="1"/>
          </p:cNvPicPr>
          <p:nvPr/>
        </p:nvPicPr>
        <p:blipFill>
          <a:blip r:embed="rId3"/>
          <a:stretch>
            <a:fillRect/>
          </a:stretch>
        </p:blipFill>
        <p:spPr>
          <a:xfrm>
            <a:off x="699961" y="4363933"/>
            <a:ext cx="7457372" cy="1709140"/>
          </a:xfrm>
          <a:prstGeom prst="rect">
            <a:avLst/>
          </a:prstGeom>
        </p:spPr>
      </p:pic>
      <p:sp>
        <p:nvSpPr>
          <p:cNvPr id="9" name="Rectangle 8">
            <a:extLst>
              <a:ext uri="{FF2B5EF4-FFF2-40B4-BE49-F238E27FC236}">
                <a16:creationId xmlns:a16="http://schemas.microsoft.com/office/drawing/2014/main" id="{D121BD8B-318C-4D6D-AB6B-EC8A671C844D}"/>
              </a:ext>
            </a:extLst>
          </p:cNvPr>
          <p:cNvSpPr/>
          <p:nvPr/>
        </p:nvSpPr>
        <p:spPr>
          <a:xfrm>
            <a:off x="2176758" y="5239593"/>
            <a:ext cx="5850541" cy="23871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11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9A76-C295-49FF-97ED-4950A0ED6411}"/>
              </a:ext>
            </a:extLst>
          </p:cNvPr>
          <p:cNvSpPr>
            <a:spLocks noGrp="1"/>
          </p:cNvSpPr>
          <p:nvPr>
            <p:ph type="title"/>
          </p:nvPr>
        </p:nvSpPr>
        <p:spPr>
          <a:xfrm>
            <a:off x="555821" y="2189880"/>
            <a:ext cx="7886700" cy="1325563"/>
          </a:xfrm>
        </p:spPr>
        <p:txBody>
          <a:bodyPr/>
          <a:lstStyle/>
          <a:p>
            <a:pPr algn="ctr"/>
            <a:r>
              <a:rPr lang="en-GB" dirty="0"/>
              <a:t>Thank you!</a:t>
            </a:r>
          </a:p>
        </p:txBody>
      </p:sp>
    </p:spTree>
    <p:extLst>
      <p:ext uri="{BB962C8B-B14F-4D97-AF65-F5344CB8AC3E}">
        <p14:creationId xmlns:p14="http://schemas.microsoft.com/office/powerpoint/2010/main" val="323280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FFEE8-31E8-4C13-8A3D-B9705BD6ADC3}"/>
              </a:ext>
            </a:extLst>
          </p:cNvPr>
          <p:cNvPicPr>
            <a:picLocks noChangeAspect="1"/>
          </p:cNvPicPr>
          <p:nvPr/>
        </p:nvPicPr>
        <p:blipFill>
          <a:blip r:embed="rId2"/>
          <a:stretch>
            <a:fillRect/>
          </a:stretch>
        </p:blipFill>
        <p:spPr>
          <a:xfrm>
            <a:off x="1189527" y="2560234"/>
            <a:ext cx="6963197" cy="3587637"/>
          </a:xfrm>
          <a:prstGeom prst="rect">
            <a:avLst/>
          </a:prstGeom>
        </p:spPr>
      </p:pic>
      <p:pic>
        <p:nvPicPr>
          <p:cNvPr id="3" name="Picture 2">
            <a:extLst>
              <a:ext uri="{FF2B5EF4-FFF2-40B4-BE49-F238E27FC236}">
                <a16:creationId xmlns:a16="http://schemas.microsoft.com/office/drawing/2014/main" id="{6742C30A-DF60-4990-91ED-6DACC0DE6665}"/>
              </a:ext>
            </a:extLst>
          </p:cNvPr>
          <p:cNvPicPr>
            <a:picLocks noChangeAspect="1"/>
          </p:cNvPicPr>
          <p:nvPr/>
        </p:nvPicPr>
        <p:blipFill>
          <a:blip r:embed="rId3"/>
          <a:stretch>
            <a:fillRect/>
          </a:stretch>
        </p:blipFill>
        <p:spPr>
          <a:xfrm>
            <a:off x="416740" y="135595"/>
            <a:ext cx="8113681" cy="2226378"/>
          </a:xfrm>
          <a:prstGeom prst="rect">
            <a:avLst/>
          </a:prstGeom>
        </p:spPr>
      </p:pic>
      <p:sp>
        <p:nvSpPr>
          <p:cNvPr id="4" name="TextBox 3">
            <a:extLst>
              <a:ext uri="{FF2B5EF4-FFF2-40B4-BE49-F238E27FC236}">
                <a16:creationId xmlns:a16="http://schemas.microsoft.com/office/drawing/2014/main" id="{37ABE616-A870-47BB-B480-873DC1E5907D}"/>
              </a:ext>
            </a:extLst>
          </p:cNvPr>
          <p:cNvSpPr txBox="1"/>
          <p:nvPr/>
        </p:nvSpPr>
        <p:spPr>
          <a:xfrm>
            <a:off x="5754113" y="1278542"/>
            <a:ext cx="3524081" cy="646331"/>
          </a:xfrm>
          <a:prstGeom prst="rect">
            <a:avLst/>
          </a:prstGeom>
          <a:noFill/>
        </p:spPr>
        <p:txBody>
          <a:bodyPr wrap="square" rtlCol="0">
            <a:spAutoFit/>
          </a:bodyPr>
          <a:lstStyle/>
          <a:p>
            <a:r>
              <a:rPr lang="en-GB" dirty="0">
                <a:solidFill>
                  <a:srgbClr val="FF0000"/>
                </a:solidFill>
              </a:rPr>
              <a:t>Averaged model </a:t>
            </a:r>
          </a:p>
          <a:p>
            <a:r>
              <a:rPr lang="en-GB" dirty="0">
                <a:solidFill>
                  <a:srgbClr val="FF0000"/>
                </a:solidFill>
              </a:rPr>
              <a:t>– no sub-wavelength information</a:t>
            </a:r>
          </a:p>
        </p:txBody>
      </p:sp>
      <p:grpSp>
        <p:nvGrpSpPr>
          <p:cNvPr id="9" name="Group 8">
            <a:extLst>
              <a:ext uri="{FF2B5EF4-FFF2-40B4-BE49-F238E27FC236}">
                <a16:creationId xmlns:a16="http://schemas.microsoft.com/office/drawing/2014/main" id="{861EC84A-C4D9-4037-B858-D552B070C120}"/>
              </a:ext>
            </a:extLst>
          </p:cNvPr>
          <p:cNvGrpSpPr/>
          <p:nvPr/>
        </p:nvGrpSpPr>
        <p:grpSpPr>
          <a:xfrm>
            <a:off x="192188" y="3540265"/>
            <a:ext cx="2498415" cy="817296"/>
            <a:chOff x="192188" y="3540265"/>
            <a:chExt cx="2498415" cy="817296"/>
          </a:xfrm>
        </p:grpSpPr>
        <p:sp>
          <p:nvSpPr>
            <p:cNvPr id="6" name="TextBox 5">
              <a:extLst>
                <a:ext uri="{FF2B5EF4-FFF2-40B4-BE49-F238E27FC236}">
                  <a16:creationId xmlns:a16="http://schemas.microsoft.com/office/drawing/2014/main" id="{CCA8E51A-9C7C-46A4-AD61-1D1BF04E7D98}"/>
                </a:ext>
              </a:extLst>
            </p:cNvPr>
            <p:cNvSpPr txBox="1"/>
            <p:nvPr/>
          </p:nvSpPr>
          <p:spPr>
            <a:xfrm>
              <a:off x="192188" y="3540265"/>
              <a:ext cx="1598175" cy="369332"/>
            </a:xfrm>
            <a:prstGeom prst="rect">
              <a:avLst/>
            </a:prstGeom>
            <a:noFill/>
          </p:spPr>
          <p:txBody>
            <a:bodyPr wrap="square" rtlCol="0">
              <a:spAutoFit/>
            </a:bodyPr>
            <a:lstStyle/>
            <a:p>
              <a:r>
                <a:rPr lang="en-GB" dirty="0" err="1">
                  <a:solidFill>
                    <a:srgbClr val="FF0000"/>
                  </a:solidFill>
                </a:rPr>
                <a:t>Superradiance</a:t>
              </a:r>
              <a:endParaRPr lang="en-GB" dirty="0">
                <a:solidFill>
                  <a:srgbClr val="FF0000"/>
                </a:solidFill>
              </a:endParaRPr>
            </a:p>
          </p:txBody>
        </p:sp>
        <p:sp>
          <p:nvSpPr>
            <p:cNvPr id="7" name="Freeform: Shape 6">
              <a:extLst>
                <a:ext uri="{FF2B5EF4-FFF2-40B4-BE49-F238E27FC236}">
                  <a16:creationId xmlns:a16="http://schemas.microsoft.com/office/drawing/2014/main" id="{72281806-0151-4A3A-BD55-5FACBD5CDE38}"/>
                </a:ext>
              </a:extLst>
            </p:cNvPr>
            <p:cNvSpPr/>
            <p:nvPr/>
          </p:nvSpPr>
          <p:spPr>
            <a:xfrm>
              <a:off x="922492" y="3880131"/>
              <a:ext cx="1768111" cy="477430"/>
            </a:xfrm>
            <a:custGeom>
              <a:avLst/>
              <a:gdLst>
                <a:gd name="connsiteX0" fmla="*/ 2166 w 1033901"/>
                <a:gd name="connsiteY0" fmla="*/ 0 h 489568"/>
                <a:gd name="connsiteX1" fmla="*/ 34534 w 1033901"/>
                <a:gd name="connsiteY1" fmla="*/ 287267 h 489568"/>
                <a:gd name="connsiteX2" fmla="*/ 240881 w 1033901"/>
                <a:gd name="connsiteY2" fmla="*/ 416740 h 489568"/>
                <a:gd name="connsiteX3" fmla="*/ 698081 w 1033901"/>
                <a:gd name="connsiteY3" fmla="*/ 461246 h 489568"/>
                <a:gd name="connsiteX4" fmla="*/ 1033901 w 1033901"/>
                <a:gd name="connsiteY4" fmla="*/ 489568 h 48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901" h="489568">
                  <a:moveTo>
                    <a:pt x="2166" y="0"/>
                  </a:moveTo>
                  <a:cubicBezTo>
                    <a:pt x="-1543" y="108905"/>
                    <a:pt x="-5252" y="217810"/>
                    <a:pt x="34534" y="287267"/>
                  </a:cubicBezTo>
                  <a:cubicBezTo>
                    <a:pt x="74320" y="356724"/>
                    <a:pt x="130290" y="387744"/>
                    <a:pt x="240881" y="416740"/>
                  </a:cubicBezTo>
                  <a:cubicBezTo>
                    <a:pt x="351472" y="445737"/>
                    <a:pt x="698081" y="461246"/>
                    <a:pt x="698081" y="461246"/>
                  </a:cubicBezTo>
                  <a:lnTo>
                    <a:pt x="1033901" y="489568"/>
                  </a:ln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17D492B0-A80C-44B5-B305-C9E1E77A5219}"/>
              </a:ext>
            </a:extLst>
          </p:cNvPr>
          <p:cNvSpPr txBox="1"/>
          <p:nvPr/>
        </p:nvSpPr>
        <p:spPr>
          <a:xfrm>
            <a:off x="5756811" y="4650419"/>
            <a:ext cx="1759342" cy="369332"/>
          </a:xfrm>
          <a:prstGeom prst="rect">
            <a:avLst/>
          </a:prstGeom>
          <a:noFill/>
        </p:spPr>
        <p:txBody>
          <a:bodyPr wrap="square" rtlCol="0">
            <a:spAutoFit/>
          </a:bodyPr>
          <a:lstStyle/>
          <a:p>
            <a:r>
              <a:rPr lang="en-GB" dirty="0">
                <a:solidFill>
                  <a:srgbClr val="FF0000"/>
                </a:solidFill>
              </a:rPr>
              <a:t>It keeps growing</a:t>
            </a:r>
          </a:p>
        </p:txBody>
      </p:sp>
      <p:sp>
        <p:nvSpPr>
          <p:cNvPr id="10" name="TextBox 9">
            <a:extLst>
              <a:ext uri="{FF2B5EF4-FFF2-40B4-BE49-F238E27FC236}">
                <a16:creationId xmlns:a16="http://schemas.microsoft.com/office/drawing/2014/main" id="{4F41B327-2319-4E14-BA82-5F1B3D5164EE}"/>
              </a:ext>
            </a:extLst>
          </p:cNvPr>
          <p:cNvSpPr txBox="1"/>
          <p:nvPr/>
        </p:nvSpPr>
        <p:spPr>
          <a:xfrm>
            <a:off x="3078347" y="4219197"/>
            <a:ext cx="1060729" cy="369332"/>
          </a:xfrm>
          <a:prstGeom prst="rect">
            <a:avLst/>
          </a:prstGeom>
          <a:noFill/>
        </p:spPr>
        <p:txBody>
          <a:bodyPr wrap="square" rtlCol="0">
            <a:spAutoFit/>
          </a:bodyPr>
          <a:lstStyle/>
          <a:p>
            <a:r>
              <a:rPr lang="en-GB" dirty="0">
                <a:solidFill>
                  <a:srgbClr val="FF0000"/>
                </a:solidFill>
              </a:rPr>
              <a:t>z = 56 </a:t>
            </a:r>
            <a:r>
              <a:rPr lang="en-GB" dirty="0" err="1">
                <a:solidFill>
                  <a:srgbClr val="FF0000"/>
                </a:solidFill>
                <a:latin typeface="Symbol" panose="05050102010706020507" pitchFamily="18" charset="2"/>
              </a:rPr>
              <a:t>l</a:t>
            </a:r>
            <a:r>
              <a:rPr lang="en-GB" baseline="-25000" dirty="0" err="1">
                <a:solidFill>
                  <a:srgbClr val="FF0000"/>
                </a:solidFill>
              </a:rPr>
              <a:t>w</a:t>
            </a:r>
            <a:endParaRPr lang="en-GB" baseline="-25000" dirty="0">
              <a:solidFill>
                <a:srgbClr val="FF0000"/>
              </a:solidFill>
            </a:endParaRPr>
          </a:p>
        </p:txBody>
      </p:sp>
      <p:sp>
        <p:nvSpPr>
          <p:cNvPr id="11" name="TextBox 10">
            <a:extLst>
              <a:ext uri="{FF2B5EF4-FFF2-40B4-BE49-F238E27FC236}">
                <a16:creationId xmlns:a16="http://schemas.microsoft.com/office/drawing/2014/main" id="{A017605F-09B6-4890-8C19-EFAA42C4B85A}"/>
              </a:ext>
            </a:extLst>
          </p:cNvPr>
          <p:cNvSpPr txBox="1"/>
          <p:nvPr/>
        </p:nvSpPr>
        <p:spPr>
          <a:xfrm>
            <a:off x="6190414" y="4219197"/>
            <a:ext cx="1177384" cy="369332"/>
          </a:xfrm>
          <a:prstGeom prst="rect">
            <a:avLst/>
          </a:prstGeom>
          <a:noFill/>
        </p:spPr>
        <p:txBody>
          <a:bodyPr wrap="square" rtlCol="0">
            <a:spAutoFit/>
          </a:bodyPr>
          <a:lstStyle/>
          <a:p>
            <a:r>
              <a:rPr lang="en-GB" dirty="0">
                <a:solidFill>
                  <a:srgbClr val="FF0000"/>
                </a:solidFill>
              </a:rPr>
              <a:t>z = 100 </a:t>
            </a:r>
            <a:r>
              <a:rPr lang="en-GB" dirty="0" err="1">
                <a:solidFill>
                  <a:srgbClr val="FF0000"/>
                </a:solidFill>
                <a:latin typeface="Symbol" panose="05050102010706020507" pitchFamily="18" charset="2"/>
              </a:rPr>
              <a:t>l</a:t>
            </a:r>
            <a:r>
              <a:rPr lang="en-GB" baseline="-25000" dirty="0" err="1">
                <a:solidFill>
                  <a:srgbClr val="FF0000"/>
                </a:solidFill>
              </a:rPr>
              <a:t>w</a:t>
            </a:r>
            <a:endParaRPr lang="en-GB" baseline="-25000" dirty="0">
              <a:solidFill>
                <a:srgbClr val="FF0000"/>
              </a:solidFill>
            </a:endParaRPr>
          </a:p>
        </p:txBody>
      </p:sp>
      <p:grpSp>
        <p:nvGrpSpPr>
          <p:cNvPr id="13" name="Group 12">
            <a:extLst>
              <a:ext uri="{FF2B5EF4-FFF2-40B4-BE49-F238E27FC236}">
                <a16:creationId xmlns:a16="http://schemas.microsoft.com/office/drawing/2014/main" id="{8A78EE41-B3D3-4083-B1F8-3332AA5B92CC}"/>
              </a:ext>
            </a:extLst>
          </p:cNvPr>
          <p:cNvGrpSpPr/>
          <p:nvPr/>
        </p:nvGrpSpPr>
        <p:grpSpPr>
          <a:xfrm>
            <a:off x="6698861" y="3031013"/>
            <a:ext cx="2445139" cy="1583337"/>
            <a:chOff x="6698861" y="3031013"/>
            <a:chExt cx="2445139" cy="1583337"/>
          </a:xfrm>
        </p:grpSpPr>
        <p:sp>
          <p:nvSpPr>
            <p:cNvPr id="5" name="Arrow: Right 4">
              <a:extLst>
                <a:ext uri="{FF2B5EF4-FFF2-40B4-BE49-F238E27FC236}">
                  <a16:creationId xmlns:a16="http://schemas.microsoft.com/office/drawing/2014/main" id="{53FA86A2-E7E2-4793-9B5E-ACE6CF30745D}"/>
                </a:ext>
              </a:extLst>
            </p:cNvPr>
            <p:cNvSpPr/>
            <p:nvPr/>
          </p:nvSpPr>
          <p:spPr>
            <a:xfrm>
              <a:off x="7460857" y="3995309"/>
              <a:ext cx="1683143" cy="619041"/>
            </a:xfrm>
            <a:prstGeom prst="rightArrow">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Propagation at </a:t>
              </a:r>
              <a:r>
                <a:rPr lang="en-GB" sz="1600" i="1" dirty="0">
                  <a:solidFill>
                    <a:srgbClr val="FF0000"/>
                  </a:solidFill>
                </a:rPr>
                <a:t>c</a:t>
              </a:r>
            </a:p>
          </p:txBody>
        </p:sp>
        <p:sp>
          <p:nvSpPr>
            <p:cNvPr id="12" name="Arrow: Right 11">
              <a:extLst>
                <a:ext uri="{FF2B5EF4-FFF2-40B4-BE49-F238E27FC236}">
                  <a16:creationId xmlns:a16="http://schemas.microsoft.com/office/drawing/2014/main" id="{D7E2BAEE-6DB0-4764-AFB4-123A2F734E2D}"/>
                </a:ext>
              </a:extLst>
            </p:cNvPr>
            <p:cNvSpPr/>
            <p:nvPr/>
          </p:nvSpPr>
          <p:spPr>
            <a:xfrm>
              <a:off x="6698861" y="3031013"/>
              <a:ext cx="2093135" cy="619041"/>
            </a:xfrm>
            <a:prstGeom prst="rightArrow">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Propagation at </a:t>
              </a:r>
              <a:r>
                <a:rPr lang="en-GB" sz="1600" i="1" dirty="0" err="1">
                  <a:solidFill>
                    <a:srgbClr val="FF0000"/>
                  </a:solidFill>
                </a:rPr>
                <a:t>v</a:t>
              </a:r>
              <a:r>
                <a:rPr lang="en-GB" sz="1600" i="1" baseline="-25000" dirty="0" err="1">
                  <a:solidFill>
                    <a:srgbClr val="FF0000"/>
                  </a:solidFill>
                </a:rPr>
                <a:t>z</a:t>
              </a:r>
              <a:r>
                <a:rPr lang="en-GB" sz="1600" i="1" dirty="0">
                  <a:solidFill>
                    <a:srgbClr val="FF0000"/>
                  </a:solidFill>
                </a:rPr>
                <a:t> &lt; c</a:t>
              </a:r>
            </a:p>
          </p:txBody>
        </p:sp>
      </p:grpSp>
    </p:spTree>
    <p:extLst>
      <p:ext uri="{BB962C8B-B14F-4D97-AF65-F5344CB8AC3E}">
        <p14:creationId xmlns:p14="http://schemas.microsoft.com/office/powerpoint/2010/main" val="413510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18514-66DF-4D4A-A264-FDAB9538413F}"/>
              </a:ext>
            </a:extLst>
          </p:cNvPr>
          <p:cNvPicPr>
            <a:picLocks noChangeAspect="1"/>
          </p:cNvPicPr>
          <p:nvPr/>
        </p:nvPicPr>
        <p:blipFill>
          <a:blip r:embed="rId3"/>
          <a:stretch>
            <a:fillRect/>
          </a:stretch>
        </p:blipFill>
        <p:spPr>
          <a:xfrm>
            <a:off x="904285" y="375112"/>
            <a:ext cx="7335430" cy="2016849"/>
          </a:xfrm>
          <a:prstGeom prst="rect">
            <a:avLst/>
          </a:prstGeom>
        </p:spPr>
      </p:pic>
      <p:pic>
        <p:nvPicPr>
          <p:cNvPr id="3" name="Picture 2">
            <a:extLst>
              <a:ext uri="{FF2B5EF4-FFF2-40B4-BE49-F238E27FC236}">
                <a16:creationId xmlns:a16="http://schemas.microsoft.com/office/drawing/2014/main" id="{03730FD8-DF5F-479E-8A8B-38D48387DBC9}"/>
              </a:ext>
            </a:extLst>
          </p:cNvPr>
          <p:cNvPicPr>
            <a:picLocks noChangeAspect="1"/>
          </p:cNvPicPr>
          <p:nvPr/>
        </p:nvPicPr>
        <p:blipFill>
          <a:blip r:embed="rId4"/>
          <a:stretch>
            <a:fillRect/>
          </a:stretch>
        </p:blipFill>
        <p:spPr>
          <a:xfrm>
            <a:off x="530028" y="2446033"/>
            <a:ext cx="3872025" cy="3580336"/>
          </a:xfrm>
          <a:prstGeom prst="rect">
            <a:avLst/>
          </a:prstGeom>
        </p:spPr>
      </p:pic>
      <p:pic>
        <p:nvPicPr>
          <p:cNvPr id="4" name="Picture 3">
            <a:extLst>
              <a:ext uri="{FF2B5EF4-FFF2-40B4-BE49-F238E27FC236}">
                <a16:creationId xmlns:a16="http://schemas.microsoft.com/office/drawing/2014/main" id="{2AB847C1-53BC-4940-ACF1-CD369B676C0C}"/>
              </a:ext>
            </a:extLst>
          </p:cNvPr>
          <p:cNvPicPr>
            <a:picLocks noChangeAspect="1"/>
          </p:cNvPicPr>
          <p:nvPr/>
        </p:nvPicPr>
        <p:blipFill>
          <a:blip r:embed="rId5"/>
          <a:stretch>
            <a:fillRect/>
          </a:stretch>
        </p:blipFill>
        <p:spPr>
          <a:xfrm>
            <a:off x="4741949" y="2496392"/>
            <a:ext cx="3909483" cy="3346058"/>
          </a:xfrm>
          <a:prstGeom prst="rect">
            <a:avLst/>
          </a:prstGeom>
        </p:spPr>
      </p:pic>
      <p:grpSp>
        <p:nvGrpSpPr>
          <p:cNvPr id="9" name="Group 8">
            <a:extLst>
              <a:ext uri="{FF2B5EF4-FFF2-40B4-BE49-F238E27FC236}">
                <a16:creationId xmlns:a16="http://schemas.microsoft.com/office/drawing/2014/main" id="{1FE1ACE2-6F61-4268-80CD-C061E38E219F}"/>
              </a:ext>
            </a:extLst>
          </p:cNvPr>
          <p:cNvGrpSpPr/>
          <p:nvPr/>
        </p:nvGrpSpPr>
        <p:grpSpPr>
          <a:xfrm>
            <a:off x="1204365" y="2649057"/>
            <a:ext cx="7304259" cy="922838"/>
            <a:chOff x="1204365" y="2649057"/>
            <a:chExt cx="7304259" cy="922838"/>
          </a:xfrm>
        </p:grpSpPr>
        <p:sp>
          <p:nvSpPr>
            <p:cNvPr id="5" name="TextBox 4">
              <a:extLst>
                <a:ext uri="{FF2B5EF4-FFF2-40B4-BE49-F238E27FC236}">
                  <a16:creationId xmlns:a16="http://schemas.microsoft.com/office/drawing/2014/main" id="{17215AC4-032B-4E1E-A0A7-BF9B3FFA1373}"/>
                </a:ext>
              </a:extLst>
            </p:cNvPr>
            <p:cNvSpPr txBox="1"/>
            <p:nvPr/>
          </p:nvSpPr>
          <p:spPr>
            <a:xfrm>
              <a:off x="6739974" y="2649057"/>
              <a:ext cx="1768650" cy="369332"/>
            </a:xfrm>
            <a:prstGeom prst="rect">
              <a:avLst/>
            </a:prstGeom>
            <a:noFill/>
          </p:spPr>
          <p:txBody>
            <a:bodyPr wrap="square" rtlCol="0">
              <a:spAutoFit/>
            </a:bodyPr>
            <a:lstStyle/>
            <a:p>
              <a:r>
                <a:rPr lang="en-GB" dirty="0">
                  <a:solidFill>
                    <a:srgbClr val="FF0000"/>
                  </a:solidFill>
                </a:rPr>
                <a:t>Averaged model</a:t>
              </a:r>
            </a:p>
          </p:txBody>
        </p:sp>
        <p:sp>
          <p:nvSpPr>
            <p:cNvPr id="6" name="TextBox 5">
              <a:extLst>
                <a:ext uri="{FF2B5EF4-FFF2-40B4-BE49-F238E27FC236}">
                  <a16:creationId xmlns:a16="http://schemas.microsoft.com/office/drawing/2014/main" id="{5E126A08-CC48-4F87-B336-89B60ECED992}"/>
                </a:ext>
              </a:extLst>
            </p:cNvPr>
            <p:cNvSpPr txBox="1"/>
            <p:nvPr/>
          </p:nvSpPr>
          <p:spPr>
            <a:xfrm>
              <a:off x="1204365" y="2649057"/>
              <a:ext cx="2024357" cy="369332"/>
            </a:xfrm>
            <a:prstGeom prst="rect">
              <a:avLst/>
            </a:prstGeom>
            <a:noFill/>
          </p:spPr>
          <p:txBody>
            <a:bodyPr wrap="square" rtlCol="0">
              <a:spAutoFit/>
            </a:bodyPr>
            <a:lstStyle/>
            <a:p>
              <a:r>
                <a:rPr lang="en-GB" dirty="0">
                  <a:solidFill>
                    <a:srgbClr val="FF0000"/>
                  </a:solidFill>
                </a:rPr>
                <a:t>Un-averaged model</a:t>
              </a:r>
            </a:p>
          </p:txBody>
        </p:sp>
        <p:grpSp>
          <p:nvGrpSpPr>
            <p:cNvPr id="20" name="Group 19">
              <a:extLst>
                <a:ext uri="{FF2B5EF4-FFF2-40B4-BE49-F238E27FC236}">
                  <a16:creationId xmlns:a16="http://schemas.microsoft.com/office/drawing/2014/main" id="{FCEFF5BE-6A15-4EE6-AAFE-045EAC37BC12}"/>
                </a:ext>
              </a:extLst>
            </p:cNvPr>
            <p:cNvGrpSpPr/>
            <p:nvPr/>
          </p:nvGrpSpPr>
          <p:grpSpPr>
            <a:xfrm>
              <a:off x="3496892" y="3122819"/>
              <a:ext cx="4566830" cy="449076"/>
              <a:chOff x="3496892" y="3122819"/>
              <a:chExt cx="4566830" cy="449076"/>
            </a:xfrm>
          </p:grpSpPr>
          <p:grpSp>
            <p:nvGrpSpPr>
              <p:cNvPr id="15" name="Group 14">
                <a:extLst>
                  <a:ext uri="{FF2B5EF4-FFF2-40B4-BE49-F238E27FC236}">
                    <a16:creationId xmlns:a16="http://schemas.microsoft.com/office/drawing/2014/main" id="{01F4E6DC-8710-42D0-85C8-ED871A2D1397}"/>
                  </a:ext>
                </a:extLst>
              </p:cNvPr>
              <p:cNvGrpSpPr/>
              <p:nvPr/>
            </p:nvGrpSpPr>
            <p:grpSpPr>
              <a:xfrm>
                <a:off x="7665639" y="3122820"/>
                <a:ext cx="398083" cy="449075"/>
                <a:chOff x="7665639" y="3122820"/>
                <a:chExt cx="398083" cy="449075"/>
              </a:xfrm>
            </p:grpSpPr>
            <p:graphicFrame>
              <p:nvGraphicFramePr>
                <p:cNvPr id="8" name="Object 7">
                  <a:extLst>
                    <a:ext uri="{FF2B5EF4-FFF2-40B4-BE49-F238E27FC236}">
                      <a16:creationId xmlns:a16="http://schemas.microsoft.com/office/drawing/2014/main" id="{DDF86945-990F-4048-BA37-B962341C72AF}"/>
                    </a:ext>
                  </a:extLst>
                </p:cNvPr>
                <p:cNvGraphicFramePr>
                  <a:graphicFrameLocks noChangeAspect="1"/>
                </p:cNvGraphicFramePr>
                <p:nvPr>
                  <p:extLst>
                    <p:ext uri="{D42A27DB-BD31-4B8C-83A1-F6EECF244321}">
                      <p14:modId xmlns:p14="http://schemas.microsoft.com/office/powerpoint/2010/main" val="1934772609"/>
                    </p:ext>
                  </p:extLst>
                </p:nvPr>
              </p:nvGraphicFramePr>
              <p:xfrm>
                <a:off x="7697860" y="3122820"/>
                <a:ext cx="365862" cy="449075"/>
              </p:xfrm>
              <a:graphic>
                <a:graphicData uri="http://schemas.openxmlformats.org/presentationml/2006/ole">
                  <mc:AlternateContent xmlns:mc="http://schemas.openxmlformats.org/markup-compatibility/2006">
                    <mc:Choice xmlns:v="urn:schemas-microsoft-com:vml" Requires="v">
                      <p:oleObj spid="_x0000_s59532" name="Equation" r:id="rId6" imgW="164880" imgH="228600" progId="Equation.DSMT4">
                        <p:embed/>
                      </p:oleObj>
                    </mc:Choice>
                    <mc:Fallback>
                      <p:oleObj name="Equation" r:id="rId6" imgW="164880" imgH="228600" progId="Equation.DSMT4">
                        <p:embed/>
                        <p:pic>
                          <p:nvPicPr>
                            <p:cNvPr id="0" name=""/>
                            <p:cNvPicPr/>
                            <p:nvPr/>
                          </p:nvPicPr>
                          <p:blipFill>
                            <a:blip r:embed="rId7"/>
                            <a:stretch>
                              <a:fillRect/>
                            </a:stretch>
                          </p:blipFill>
                          <p:spPr>
                            <a:xfrm>
                              <a:off x="7697860" y="3122820"/>
                              <a:ext cx="365862" cy="449075"/>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70200069-0253-435F-BBA9-E86C7D86C223}"/>
                    </a:ext>
                  </a:extLst>
                </p:cNvPr>
                <p:cNvCxnSpPr>
                  <a:cxnSpLocks/>
                </p:cNvCxnSpPr>
                <p:nvPr/>
              </p:nvCxnSpPr>
              <p:spPr>
                <a:xfrm>
                  <a:off x="7665639" y="3571895"/>
                  <a:ext cx="398083"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57FBC50-94AE-4E59-A5DC-2FC9C82921EE}"/>
                  </a:ext>
                </a:extLst>
              </p:cNvPr>
              <p:cNvGrpSpPr/>
              <p:nvPr/>
            </p:nvGrpSpPr>
            <p:grpSpPr>
              <a:xfrm>
                <a:off x="3496892" y="3122819"/>
                <a:ext cx="398083" cy="449075"/>
                <a:chOff x="7665639" y="3122820"/>
                <a:chExt cx="398083" cy="449075"/>
              </a:xfrm>
            </p:grpSpPr>
            <p:graphicFrame>
              <p:nvGraphicFramePr>
                <p:cNvPr id="17" name="Object 16">
                  <a:extLst>
                    <a:ext uri="{FF2B5EF4-FFF2-40B4-BE49-F238E27FC236}">
                      <a16:creationId xmlns:a16="http://schemas.microsoft.com/office/drawing/2014/main" id="{CD280D73-58E9-4BF5-93B2-DF88EFBC7C10}"/>
                    </a:ext>
                  </a:extLst>
                </p:cNvPr>
                <p:cNvGraphicFramePr>
                  <a:graphicFrameLocks noChangeAspect="1"/>
                </p:cNvGraphicFramePr>
                <p:nvPr>
                  <p:extLst>
                    <p:ext uri="{D42A27DB-BD31-4B8C-83A1-F6EECF244321}">
                      <p14:modId xmlns:p14="http://schemas.microsoft.com/office/powerpoint/2010/main" val="672558452"/>
                    </p:ext>
                  </p:extLst>
                </p:nvPr>
              </p:nvGraphicFramePr>
              <p:xfrm>
                <a:off x="7697860" y="3122820"/>
                <a:ext cx="365862" cy="449075"/>
              </p:xfrm>
              <a:graphic>
                <a:graphicData uri="http://schemas.openxmlformats.org/presentationml/2006/ole">
                  <mc:AlternateContent xmlns:mc="http://schemas.openxmlformats.org/markup-compatibility/2006">
                    <mc:Choice xmlns:v="urn:schemas-microsoft-com:vml" Requires="v">
                      <p:oleObj spid="_x0000_s59533" name="Equation" r:id="rId8" imgW="164880" imgH="228600" progId="Equation.DSMT4">
                        <p:embed/>
                      </p:oleObj>
                    </mc:Choice>
                    <mc:Fallback>
                      <p:oleObj name="Equation" r:id="rId8" imgW="164880" imgH="228600" progId="Equation.DSMT4">
                        <p:embed/>
                        <p:pic>
                          <p:nvPicPr>
                            <p:cNvPr id="8" name="Object 7">
                              <a:extLst>
                                <a:ext uri="{FF2B5EF4-FFF2-40B4-BE49-F238E27FC236}">
                                  <a16:creationId xmlns:a16="http://schemas.microsoft.com/office/drawing/2014/main" id="{DDF86945-990F-4048-BA37-B962341C72AF}"/>
                                </a:ext>
                              </a:extLst>
                            </p:cNvPr>
                            <p:cNvPicPr/>
                            <p:nvPr/>
                          </p:nvPicPr>
                          <p:blipFill>
                            <a:blip r:embed="rId7"/>
                            <a:stretch>
                              <a:fillRect/>
                            </a:stretch>
                          </p:blipFill>
                          <p:spPr>
                            <a:xfrm>
                              <a:off x="7697860" y="3122820"/>
                              <a:ext cx="365862" cy="449075"/>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53D657BB-DE42-4778-A275-E7217D84D85C}"/>
                    </a:ext>
                  </a:extLst>
                </p:cNvPr>
                <p:cNvCxnSpPr>
                  <a:cxnSpLocks/>
                </p:cNvCxnSpPr>
                <p:nvPr/>
              </p:nvCxnSpPr>
              <p:spPr>
                <a:xfrm>
                  <a:off x="7665639" y="3571895"/>
                  <a:ext cx="398083"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7" name="TextBox 6">
            <a:extLst>
              <a:ext uri="{FF2B5EF4-FFF2-40B4-BE49-F238E27FC236}">
                <a16:creationId xmlns:a16="http://schemas.microsoft.com/office/drawing/2014/main" id="{09B2F51D-F38E-49AD-B13D-88760C0EE760}"/>
              </a:ext>
            </a:extLst>
          </p:cNvPr>
          <p:cNvSpPr txBox="1"/>
          <p:nvPr/>
        </p:nvSpPr>
        <p:spPr>
          <a:xfrm>
            <a:off x="6319881" y="185714"/>
            <a:ext cx="2403334" cy="523220"/>
          </a:xfrm>
          <a:prstGeom prst="rect">
            <a:avLst/>
          </a:prstGeom>
          <a:noFill/>
        </p:spPr>
        <p:txBody>
          <a:bodyPr wrap="square" rtlCol="0">
            <a:spAutoFit/>
          </a:bodyPr>
          <a:lstStyle/>
          <a:p>
            <a:r>
              <a:rPr lang="en-GB" sz="2800" dirty="0">
                <a:solidFill>
                  <a:srgbClr val="FF0000"/>
                </a:solidFill>
              </a:rPr>
              <a:t>15 years later!</a:t>
            </a:r>
          </a:p>
        </p:txBody>
      </p:sp>
      <p:grpSp>
        <p:nvGrpSpPr>
          <p:cNvPr id="19" name="Group 18">
            <a:extLst>
              <a:ext uri="{FF2B5EF4-FFF2-40B4-BE49-F238E27FC236}">
                <a16:creationId xmlns:a16="http://schemas.microsoft.com/office/drawing/2014/main" id="{043C9EFB-C27B-4B52-9DCF-8E0F1A593B2C}"/>
              </a:ext>
            </a:extLst>
          </p:cNvPr>
          <p:cNvGrpSpPr/>
          <p:nvPr/>
        </p:nvGrpSpPr>
        <p:grpSpPr>
          <a:xfrm>
            <a:off x="1230278" y="3122819"/>
            <a:ext cx="1998444" cy="646331"/>
            <a:chOff x="1230278" y="3122819"/>
            <a:chExt cx="1998444" cy="646331"/>
          </a:xfrm>
        </p:grpSpPr>
        <p:sp>
          <p:nvSpPr>
            <p:cNvPr id="11" name="TextBox 10">
              <a:extLst>
                <a:ext uri="{FF2B5EF4-FFF2-40B4-BE49-F238E27FC236}">
                  <a16:creationId xmlns:a16="http://schemas.microsoft.com/office/drawing/2014/main" id="{50F9B528-474B-4C57-8963-2FA83000CBD2}"/>
                </a:ext>
              </a:extLst>
            </p:cNvPr>
            <p:cNvSpPr txBox="1"/>
            <p:nvPr/>
          </p:nvSpPr>
          <p:spPr>
            <a:xfrm>
              <a:off x="1230278" y="3122819"/>
              <a:ext cx="1711125" cy="646331"/>
            </a:xfrm>
            <a:prstGeom prst="rect">
              <a:avLst/>
            </a:prstGeom>
            <a:noFill/>
          </p:spPr>
          <p:txBody>
            <a:bodyPr wrap="square" rtlCol="0">
              <a:spAutoFit/>
            </a:bodyPr>
            <a:lstStyle/>
            <a:p>
              <a:r>
                <a:rPr lang="en-GB" dirty="0">
                  <a:solidFill>
                    <a:srgbClr val="FF0000"/>
                  </a:solidFill>
                </a:rPr>
                <a:t>Q: Will the spike saturate?</a:t>
              </a:r>
            </a:p>
          </p:txBody>
        </p:sp>
        <p:cxnSp>
          <p:nvCxnSpPr>
            <p:cNvPr id="13" name="Straight Arrow Connector 12">
              <a:extLst>
                <a:ext uri="{FF2B5EF4-FFF2-40B4-BE49-F238E27FC236}">
                  <a16:creationId xmlns:a16="http://schemas.microsoft.com/office/drawing/2014/main" id="{B2E82B9C-30E1-4B92-8573-07C74E1981F3}"/>
                </a:ext>
              </a:extLst>
            </p:cNvPr>
            <p:cNvCxnSpPr>
              <a:cxnSpLocks/>
            </p:cNvCxnSpPr>
            <p:nvPr/>
          </p:nvCxnSpPr>
          <p:spPr>
            <a:xfrm>
              <a:off x="2880765" y="3331172"/>
              <a:ext cx="34795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937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313710-AD95-48EA-9525-E4430E074B7B}"/>
              </a:ext>
            </a:extLst>
          </p:cNvPr>
          <p:cNvGrpSpPr/>
          <p:nvPr/>
        </p:nvGrpSpPr>
        <p:grpSpPr>
          <a:xfrm>
            <a:off x="1286634" y="1323439"/>
            <a:ext cx="6894414" cy="5129959"/>
            <a:chOff x="1234035" y="1411516"/>
            <a:chExt cx="6882276" cy="5077495"/>
          </a:xfrm>
        </p:grpSpPr>
        <p:pic>
          <p:nvPicPr>
            <p:cNvPr id="2" name="Picture 1">
              <a:extLst>
                <a:ext uri="{FF2B5EF4-FFF2-40B4-BE49-F238E27FC236}">
                  <a16:creationId xmlns:a16="http://schemas.microsoft.com/office/drawing/2014/main" id="{2D22E76B-B602-4762-945B-B8A81AAD60B3}"/>
                </a:ext>
              </a:extLst>
            </p:cNvPr>
            <p:cNvPicPr>
              <a:picLocks noChangeAspect="1"/>
            </p:cNvPicPr>
            <p:nvPr/>
          </p:nvPicPr>
          <p:blipFill>
            <a:blip r:embed="rId2"/>
            <a:stretch>
              <a:fillRect/>
            </a:stretch>
          </p:blipFill>
          <p:spPr>
            <a:xfrm>
              <a:off x="1234035" y="1411516"/>
              <a:ext cx="6882276" cy="1116524"/>
            </a:xfrm>
            <a:prstGeom prst="rect">
              <a:avLst/>
            </a:prstGeom>
          </p:spPr>
        </p:pic>
        <p:pic>
          <p:nvPicPr>
            <p:cNvPr id="3" name="Picture 2">
              <a:extLst>
                <a:ext uri="{FF2B5EF4-FFF2-40B4-BE49-F238E27FC236}">
                  <a16:creationId xmlns:a16="http://schemas.microsoft.com/office/drawing/2014/main" id="{7BCD8DCE-06D3-4C78-9AE6-AC94078884C9}"/>
                </a:ext>
              </a:extLst>
            </p:cNvPr>
            <p:cNvPicPr>
              <a:picLocks noChangeAspect="1"/>
            </p:cNvPicPr>
            <p:nvPr/>
          </p:nvPicPr>
          <p:blipFill>
            <a:blip r:embed="rId3"/>
            <a:stretch>
              <a:fillRect/>
            </a:stretch>
          </p:blipFill>
          <p:spPr>
            <a:xfrm>
              <a:off x="1515299" y="2856830"/>
              <a:ext cx="6113399" cy="1914816"/>
            </a:xfrm>
            <a:prstGeom prst="rect">
              <a:avLst/>
            </a:prstGeom>
          </p:spPr>
        </p:pic>
        <p:pic>
          <p:nvPicPr>
            <p:cNvPr id="4" name="Picture 3">
              <a:extLst>
                <a:ext uri="{FF2B5EF4-FFF2-40B4-BE49-F238E27FC236}">
                  <a16:creationId xmlns:a16="http://schemas.microsoft.com/office/drawing/2014/main" id="{4BE2BB4C-F76C-4F4F-B7E6-B505953AA5BB}"/>
                </a:ext>
              </a:extLst>
            </p:cNvPr>
            <p:cNvPicPr>
              <a:picLocks noChangeAspect="1"/>
            </p:cNvPicPr>
            <p:nvPr/>
          </p:nvPicPr>
          <p:blipFill>
            <a:blip r:embed="rId4"/>
            <a:stretch>
              <a:fillRect/>
            </a:stretch>
          </p:blipFill>
          <p:spPr>
            <a:xfrm>
              <a:off x="1628677" y="4903773"/>
              <a:ext cx="5886644" cy="1585238"/>
            </a:xfrm>
            <a:prstGeom prst="rect">
              <a:avLst/>
            </a:prstGeom>
          </p:spPr>
        </p:pic>
      </p:grpSp>
      <p:sp>
        <p:nvSpPr>
          <p:cNvPr id="5" name="TextBox 4">
            <a:extLst>
              <a:ext uri="{FF2B5EF4-FFF2-40B4-BE49-F238E27FC236}">
                <a16:creationId xmlns:a16="http://schemas.microsoft.com/office/drawing/2014/main" id="{D26D6DDC-0153-4299-9368-BD8AEB27D88B}"/>
              </a:ext>
            </a:extLst>
          </p:cNvPr>
          <p:cNvSpPr txBox="1"/>
          <p:nvPr/>
        </p:nvSpPr>
        <p:spPr>
          <a:xfrm>
            <a:off x="647363" y="0"/>
            <a:ext cx="7990885" cy="1323439"/>
          </a:xfrm>
          <a:prstGeom prst="rect">
            <a:avLst/>
          </a:prstGeom>
          <a:noFill/>
        </p:spPr>
        <p:txBody>
          <a:bodyPr wrap="square" rtlCol="0">
            <a:spAutoFit/>
          </a:bodyPr>
          <a:lstStyle/>
          <a:p>
            <a:pPr algn="ctr"/>
            <a:r>
              <a:rPr lang="en-GB" sz="4000" dirty="0">
                <a:solidFill>
                  <a:srgbClr val="FF0000"/>
                </a:solidFill>
              </a:rPr>
              <a:t>So, with further development of the un-averaged code Puffin…</a:t>
            </a:r>
          </a:p>
        </p:txBody>
      </p:sp>
    </p:spTree>
    <p:extLst>
      <p:ext uri="{BB962C8B-B14F-4D97-AF65-F5344CB8AC3E}">
        <p14:creationId xmlns:p14="http://schemas.microsoft.com/office/powerpoint/2010/main" val="94216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208AAD-7203-4B4B-BEAD-8901770C3126}"/>
              </a:ext>
            </a:extLst>
          </p:cNvPr>
          <p:cNvSpPr txBox="1"/>
          <p:nvPr/>
        </p:nvSpPr>
        <p:spPr>
          <a:xfrm>
            <a:off x="647363" y="0"/>
            <a:ext cx="7990885" cy="1938992"/>
          </a:xfrm>
          <a:prstGeom prst="rect">
            <a:avLst/>
          </a:prstGeom>
          <a:noFill/>
        </p:spPr>
        <p:txBody>
          <a:bodyPr wrap="square" rtlCol="0">
            <a:spAutoFit/>
          </a:bodyPr>
          <a:lstStyle/>
          <a:p>
            <a:pPr algn="ctr"/>
            <a:r>
              <a:rPr lang="en-GB" sz="4000" dirty="0">
                <a:solidFill>
                  <a:srgbClr val="FF0000"/>
                </a:solidFill>
              </a:rPr>
              <a:t>…and with the hard work of my (then) PhD student </a:t>
            </a:r>
            <a:r>
              <a:rPr lang="en-GB" sz="4000" dirty="0" err="1">
                <a:solidFill>
                  <a:srgbClr val="FF0000"/>
                </a:solidFill>
              </a:rPr>
              <a:t>Pornthep</a:t>
            </a:r>
            <a:r>
              <a:rPr lang="en-GB" sz="4000" dirty="0">
                <a:solidFill>
                  <a:srgbClr val="FF0000"/>
                </a:solidFill>
              </a:rPr>
              <a:t> </a:t>
            </a:r>
            <a:r>
              <a:rPr lang="en-GB" sz="4000" dirty="0" err="1">
                <a:solidFill>
                  <a:srgbClr val="FF0000"/>
                </a:solidFill>
              </a:rPr>
              <a:t>Pongchalee</a:t>
            </a:r>
            <a:r>
              <a:rPr lang="en-GB" sz="4000" dirty="0">
                <a:solidFill>
                  <a:srgbClr val="FF0000"/>
                </a:solidFill>
              </a:rPr>
              <a:t>…</a:t>
            </a:r>
          </a:p>
        </p:txBody>
      </p:sp>
      <p:grpSp>
        <p:nvGrpSpPr>
          <p:cNvPr id="7" name="Group 6">
            <a:extLst>
              <a:ext uri="{FF2B5EF4-FFF2-40B4-BE49-F238E27FC236}">
                <a16:creationId xmlns:a16="http://schemas.microsoft.com/office/drawing/2014/main" id="{B72CF2F9-B3D9-413E-97BF-5D0EF4C962C7}"/>
              </a:ext>
            </a:extLst>
          </p:cNvPr>
          <p:cNvGrpSpPr/>
          <p:nvPr/>
        </p:nvGrpSpPr>
        <p:grpSpPr>
          <a:xfrm>
            <a:off x="376207" y="1840533"/>
            <a:ext cx="8651636" cy="3121896"/>
            <a:chOff x="376207" y="1840533"/>
            <a:chExt cx="8651636" cy="3121896"/>
          </a:xfrm>
        </p:grpSpPr>
        <p:grpSp>
          <p:nvGrpSpPr>
            <p:cNvPr id="6" name="Group 5">
              <a:extLst>
                <a:ext uri="{FF2B5EF4-FFF2-40B4-BE49-F238E27FC236}">
                  <a16:creationId xmlns:a16="http://schemas.microsoft.com/office/drawing/2014/main" id="{C3069714-6D7D-48D8-9E30-CBE506B95B92}"/>
                </a:ext>
              </a:extLst>
            </p:cNvPr>
            <p:cNvGrpSpPr/>
            <p:nvPr/>
          </p:nvGrpSpPr>
          <p:grpSpPr>
            <a:xfrm>
              <a:off x="376207" y="2717069"/>
              <a:ext cx="8651636" cy="2245360"/>
              <a:chOff x="420713" y="2915324"/>
              <a:chExt cx="8651636" cy="2245360"/>
            </a:xfrm>
          </p:grpSpPr>
          <p:pic>
            <p:nvPicPr>
              <p:cNvPr id="2" name="Picture 1">
                <a:extLst>
                  <a:ext uri="{FF2B5EF4-FFF2-40B4-BE49-F238E27FC236}">
                    <a16:creationId xmlns:a16="http://schemas.microsoft.com/office/drawing/2014/main" id="{DEF946DA-B1A3-45C4-B252-0FD55D2CAD75}"/>
                  </a:ext>
                </a:extLst>
              </p:cNvPr>
              <p:cNvPicPr>
                <a:picLocks noChangeAspect="1"/>
              </p:cNvPicPr>
              <p:nvPr/>
            </p:nvPicPr>
            <p:blipFill>
              <a:blip r:embed="rId2"/>
              <a:stretch>
                <a:fillRect/>
              </a:stretch>
            </p:blipFill>
            <p:spPr>
              <a:xfrm>
                <a:off x="465290" y="2915324"/>
                <a:ext cx="8607059" cy="1721412"/>
              </a:xfrm>
              <a:prstGeom prst="rect">
                <a:avLst/>
              </a:prstGeom>
            </p:spPr>
          </p:pic>
          <p:pic>
            <p:nvPicPr>
              <p:cNvPr id="3" name="Picture 2">
                <a:extLst>
                  <a:ext uri="{FF2B5EF4-FFF2-40B4-BE49-F238E27FC236}">
                    <a16:creationId xmlns:a16="http://schemas.microsoft.com/office/drawing/2014/main" id="{3D3F15CE-21BB-4759-885F-A3D7E258A871}"/>
                  </a:ext>
                </a:extLst>
              </p:cNvPr>
              <p:cNvPicPr>
                <a:picLocks noChangeAspect="1"/>
              </p:cNvPicPr>
              <p:nvPr/>
            </p:nvPicPr>
            <p:blipFill>
              <a:blip r:embed="rId3"/>
              <a:stretch>
                <a:fillRect/>
              </a:stretch>
            </p:blipFill>
            <p:spPr>
              <a:xfrm>
                <a:off x="420713" y="4636736"/>
                <a:ext cx="5268060" cy="523948"/>
              </a:xfrm>
              <a:prstGeom prst="rect">
                <a:avLst/>
              </a:prstGeom>
            </p:spPr>
          </p:pic>
        </p:grpSp>
        <p:sp>
          <p:nvSpPr>
            <p:cNvPr id="5" name="TextBox 4">
              <a:extLst>
                <a:ext uri="{FF2B5EF4-FFF2-40B4-BE49-F238E27FC236}">
                  <a16:creationId xmlns:a16="http://schemas.microsoft.com/office/drawing/2014/main" id="{EA3831F9-1B19-4857-B875-6027A6BA3A36}"/>
                </a:ext>
              </a:extLst>
            </p:cNvPr>
            <p:cNvSpPr txBox="1"/>
            <p:nvPr/>
          </p:nvSpPr>
          <p:spPr>
            <a:xfrm>
              <a:off x="491591" y="1840533"/>
              <a:ext cx="7990885" cy="707886"/>
            </a:xfrm>
            <a:prstGeom prst="rect">
              <a:avLst/>
            </a:prstGeom>
            <a:noFill/>
          </p:spPr>
          <p:txBody>
            <a:bodyPr wrap="square" rtlCol="0">
              <a:spAutoFit/>
            </a:bodyPr>
            <a:lstStyle/>
            <a:p>
              <a:pPr algn="ctr"/>
              <a:r>
                <a:rPr lang="en-GB" sz="4000" dirty="0">
                  <a:solidFill>
                    <a:srgbClr val="FF0000"/>
                  </a:solidFill>
                </a:rPr>
                <a:t>We finally got there:</a:t>
              </a:r>
            </a:p>
          </p:txBody>
        </p:sp>
      </p:grpSp>
      <p:sp>
        <p:nvSpPr>
          <p:cNvPr id="8" name="TextBox 7">
            <a:extLst>
              <a:ext uri="{FF2B5EF4-FFF2-40B4-BE49-F238E27FC236}">
                <a16:creationId xmlns:a16="http://schemas.microsoft.com/office/drawing/2014/main" id="{D3227A0D-F939-4E9D-84EE-8E3A7EB14F29}"/>
              </a:ext>
            </a:extLst>
          </p:cNvPr>
          <p:cNvSpPr txBox="1"/>
          <p:nvPr/>
        </p:nvSpPr>
        <p:spPr>
          <a:xfrm>
            <a:off x="1778224" y="4854649"/>
            <a:ext cx="5528884" cy="1234608"/>
          </a:xfrm>
          <a:prstGeom prst="rect">
            <a:avLst/>
          </a:prstGeom>
          <a:noFill/>
        </p:spPr>
        <p:txBody>
          <a:bodyPr wrap="square" rtlCol="0">
            <a:spAutoFit/>
          </a:bodyPr>
          <a:lstStyle/>
          <a:p>
            <a:r>
              <a:rPr lang="en-GB" sz="7200" dirty="0">
                <a:solidFill>
                  <a:srgbClr val="FF0000"/>
                </a:solidFill>
              </a:rPr>
              <a:t>36 years later!</a:t>
            </a:r>
          </a:p>
        </p:txBody>
      </p:sp>
      <p:sp>
        <p:nvSpPr>
          <p:cNvPr id="9" name="TextBox 8">
            <a:extLst>
              <a:ext uri="{FF2B5EF4-FFF2-40B4-BE49-F238E27FC236}">
                <a16:creationId xmlns:a16="http://schemas.microsoft.com/office/drawing/2014/main" id="{57E54CAE-2739-4AA4-871E-19C717194864}"/>
              </a:ext>
            </a:extLst>
          </p:cNvPr>
          <p:cNvSpPr txBox="1"/>
          <p:nvPr/>
        </p:nvSpPr>
        <p:spPr>
          <a:xfrm>
            <a:off x="728282" y="5064188"/>
            <a:ext cx="8120359" cy="1200329"/>
          </a:xfrm>
          <a:prstGeom prst="rect">
            <a:avLst/>
          </a:prstGeom>
          <a:solidFill>
            <a:schemeClr val="bg1"/>
          </a:solidFill>
        </p:spPr>
        <p:txBody>
          <a:bodyPr wrap="square" rtlCol="0">
            <a:spAutoFit/>
          </a:bodyPr>
          <a:lstStyle/>
          <a:p>
            <a:r>
              <a:rPr lang="en-GB" sz="3600" dirty="0">
                <a:solidFill>
                  <a:srgbClr val="FF0000"/>
                </a:solidFill>
              </a:rPr>
              <a:t>PS:  </a:t>
            </a:r>
            <a:r>
              <a:rPr lang="en-GB" sz="3600" dirty="0" err="1">
                <a:solidFill>
                  <a:srgbClr val="FF0000"/>
                </a:solidFill>
              </a:rPr>
              <a:t>Pornthep</a:t>
            </a:r>
            <a:r>
              <a:rPr lang="en-GB" sz="3600" dirty="0">
                <a:solidFill>
                  <a:srgbClr val="FF0000"/>
                </a:solidFill>
              </a:rPr>
              <a:t> now at the Synchrotron Light Research Institute (SLRI), Thailand</a:t>
            </a:r>
          </a:p>
        </p:txBody>
      </p:sp>
    </p:spTree>
    <p:extLst>
      <p:ext uri="{BB962C8B-B14F-4D97-AF65-F5344CB8AC3E}">
        <p14:creationId xmlns:p14="http://schemas.microsoft.com/office/powerpoint/2010/main" val="301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65BF-4DFA-408B-B7BF-8BF8BC30A6CE}"/>
              </a:ext>
            </a:extLst>
          </p:cNvPr>
          <p:cNvSpPr>
            <a:spLocks noGrp="1"/>
          </p:cNvSpPr>
          <p:nvPr>
            <p:ph type="title"/>
          </p:nvPr>
        </p:nvSpPr>
        <p:spPr>
          <a:xfrm>
            <a:off x="628650" y="48532"/>
            <a:ext cx="7886700" cy="1325563"/>
          </a:xfrm>
        </p:spPr>
        <p:txBody>
          <a:bodyPr/>
          <a:lstStyle/>
          <a:p>
            <a:pPr algn="ctr"/>
            <a:r>
              <a:rPr lang="en-GB" dirty="0"/>
              <a:t>New Puffin modelling option: an infinite e</a:t>
            </a:r>
            <a:r>
              <a:rPr lang="en-GB" baseline="30000" dirty="0"/>
              <a:t>-</a:t>
            </a:r>
            <a:r>
              <a:rPr lang="en-GB" dirty="0"/>
              <a:t> beam</a:t>
            </a:r>
          </a:p>
        </p:txBody>
      </p:sp>
      <p:pic>
        <p:nvPicPr>
          <p:cNvPr id="3" name="Picture 2">
            <a:extLst>
              <a:ext uri="{FF2B5EF4-FFF2-40B4-BE49-F238E27FC236}">
                <a16:creationId xmlns:a16="http://schemas.microsoft.com/office/drawing/2014/main" id="{1E618696-0311-4AA2-8ABA-D66EC0DF18AB}"/>
              </a:ext>
            </a:extLst>
          </p:cNvPr>
          <p:cNvPicPr>
            <a:picLocks noChangeAspect="1"/>
          </p:cNvPicPr>
          <p:nvPr/>
        </p:nvPicPr>
        <p:blipFill>
          <a:blip r:embed="rId2"/>
          <a:stretch>
            <a:fillRect/>
          </a:stretch>
        </p:blipFill>
        <p:spPr>
          <a:xfrm>
            <a:off x="0" y="1287107"/>
            <a:ext cx="9144000" cy="4283785"/>
          </a:xfrm>
          <a:prstGeom prst="rect">
            <a:avLst/>
          </a:prstGeom>
        </p:spPr>
      </p:pic>
      <p:grpSp>
        <p:nvGrpSpPr>
          <p:cNvPr id="6" name="Group 5">
            <a:extLst>
              <a:ext uri="{FF2B5EF4-FFF2-40B4-BE49-F238E27FC236}">
                <a16:creationId xmlns:a16="http://schemas.microsoft.com/office/drawing/2014/main" id="{A78A3AFB-881D-4A79-878E-2C48B3916162}"/>
              </a:ext>
            </a:extLst>
          </p:cNvPr>
          <p:cNvGrpSpPr/>
          <p:nvPr/>
        </p:nvGrpSpPr>
        <p:grpSpPr>
          <a:xfrm>
            <a:off x="628650" y="5760021"/>
            <a:ext cx="8098610" cy="646331"/>
            <a:chOff x="628650" y="5760021"/>
            <a:chExt cx="8098610" cy="646331"/>
          </a:xfrm>
        </p:grpSpPr>
        <p:pic>
          <p:nvPicPr>
            <p:cNvPr id="4" name="Picture 3">
              <a:extLst>
                <a:ext uri="{FF2B5EF4-FFF2-40B4-BE49-F238E27FC236}">
                  <a16:creationId xmlns:a16="http://schemas.microsoft.com/office/drawing/2014/main" id="{0DD183A4-FDD4-44CA-A778-085CF99B5F21}"/>
                </a:ext>
              </a:extLst>
            </p:cNvPr>
            <p:cNvPicPr>
              <a:picLocks noChangeAspect="1"/>
            </p:cNvPicPr>
            <p:nvPr/>
          </p:nvPicPr>
          <p:blipFill>
            <a:blip r:embed="rId3"/>
            <a:stretch>
              <a:fillRect/>
            </a:stretch>
          </p:blipFill>
          <p:spPr>
            <a:xfrm>
              <a:off x="628650" y="5864082"/>
              <a:ext cx="2705478" cy="438211"/>
            </a:xfrm>
            <a:prstGeom prst="rect">
              <a:avLst/>
            </a:prstGeom>
          </p:spPr>
        </p:pic>
        <p:sp>
          <p:nvSpPr>
            <p:cNvPr id="5" name="TextBox 4">
              <a:extLst>
                <a:ext uri="{FF2B5EF4-FFF2-40B4-BE49-F238E27FC236}">
                  <a16:creationId xmlns:a16="http://schemas.microsoft.com/office/drawing/2014/main" id="{42837C8C-30C8-4D61-9696-4B868CF94348}"/>
                </a:ext>
              </a:extLst>
            </p:cNvPr>
            <p:cNvSpPr txBox="1"/>
            <p:nvPr/>
          </p:nvSpPr>
          <p:spPr>
            <a:xfrm>
              <a:off x="3625232" y="5760021"/>
              <a:ext cx="5102028" cy="646331"/>
            </a:xfrm>
            <a:prstGeom prst="rect">
              <a:avLst/>
            </a:prstGeom>
            <a:noFill/>
          </p:spPr>
          <p:txBody>
            <a:bodyPr wrap="square" rtlCol="0">
              <a:spAutoFit/>
            </a:bodyPr>
            <a:lstStyle/>
            <a:p>
              <a:r>
                <a:rPr lang="en-GB" dirty="0"/>
                <a:t>Window in </a:t>
              </a:r>
              <a:r>
                <a:rPr lang="en-GB" dirty="0">
                  <a:highlight>
                    <a:srgbClr val="FFFF00"/>
                  </a:highlight>
                </a:rPr>
                <a:t>light frame of reference</a:t>
              </a:r>
              <a:r>
                <a:rPr lang="en-GB" dirty="0"/>
                <a:t> and scaled to the 1D cooperation length </a:t>
              </a:r>
            </a:p>
          </p:txBody>
        </p:sp>
      </p:grpSp>
      <p:sp>
        <p:nvSpPr>
          <p:cNvPr id="7" name="Oval 6">
            <a:extLst>
              <a:ext uri="{FF2B5EF4-FFF2-40B4-BE49-F238E27FC236}">
                <a16:creationId xmlns:a16="http://schemas.microsoft.com/office/drawing/2014/main" id="{E334856A-DD40-4D70-AC16-06226D10BEC6}"/>
              </a:ext>
            </a:extLst>
          </p:cNvPr>
          <p:cNvSpPr/>
          <p:nvPr/>
        </p:nvSpPr>
        <p:spPr>
          <a:xfrm>
            <a:off x="2540690" y="3315710"/>
            <a:ext cx="1638846" cy="313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17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F7FB02-9AA4-3257-6C71-543BD69C0EED}"/>
              </a:ext>
            </a:extLst>
          </p:cNvPr>
          <p:cNvSpPr txBox="1"/>
          <p:nvPr/>
        </p:nvSpPr>
        <p:spPr>
          <a:xfrm>
            <a:off x="200026" y="1126655"/>
            <a:ext cx="5349875" cy="323165"/>
          </a:xfrm>
          <a:prstGeom prst="rect">
            <a:avLst/>
          </a:prstGeom>
          <a:solidFill>
            <a:schemeClr val="accent2">
              <a:lumMod val="20000"/>
              <a:lumOff val="80000"/>
            </a:schemeClr>
          </a:solidFill>
        </p:spPr>
        <p:txBody>
          <a:bodyPr wrap="square">
            <a:spAutoFit/>
          </a:bodyPr>
          <a:lstStyle/>
          <a:p>
            <a:r>
              <a:rPr lang="en-GB" sz="1500" b="1" dirty="0"/>
              <a:t>Saturation of </a:t>
            </a:r>
            <a:r>
              <a:rPr lang="en-GB" sz="1500" b="1" dirty="0" err="1"/>
              <a:t>Superradiant</a:t>
            </a:r>
            <a:r>
              <a:rPr lang="en-GB" sz="1500" b="1" dirty="0"/>
              <a:t> Pulses in Free Electron Laser </a:t>
            </a:r>
            <a:r>
              <a:rPr lang="en-GB" sz="1500" b="1" dirty="0">
                <a:latin typeface="Aptos" panose="020B0004020202020204" pitchFamily="34" charset="0"/>
                <a:cs typeface="Arial" panose="020B0604020202020204" pitchFamily="34" charset="0"/>
              </a:rPr>
              <a:t>(II)</a:t>
            </a:r>
          </a:p>
        </p:txBody>
      </p:sp>
      <p:pic>
        <p:nvPicPr>
          <p:cNvPr id="5" name="Picture 4">
            <a:extLst>
              <a:ext uri="{FF2B5EF4-FFF2-40B4-BE49-F238E27FC236}">
                <a16:creationId xmlns:a16="http://schemas.microsoft.com/office/drawing/2014/main" id="{B65BCDC0-596D-5F42-A0AD-21DFB2F7E269}"/>
              </a:ext>
            </a:extLst>
          </p:cNvPr>
          <p:cNvPicPr>
            <a:picLocks noChangeAspect="1"/>
          </p:cNvPicPr>
          <p:nvPr/>
        </p:nvPicPr>
        <p:blipFill rotWithShape="1">
          <a:blip r:embed="rId3"/>
          <a:srcRect l="9853" t="-2158" r="9706" b="28171"/>
          <a:stretch/>
        </p:blipFill>
        <p:spPr>
          <a:xfrm>
            <a:off x="431393" y="1795039"/>
            <a:ext cx="8281214" cy="3558012"/>
          </a:xfrm>
          <a:prstGeom prst="rect">
            <a:avLst/>
          </a:prstGeom>
        </p:spPr>
      </p:pic>
      <p:sp>
        <p:nvSpPr>
          <p:cNvPr id="6" name="Rounded Rectangle 5">
            <a:extLst>
              <a:ext uri="{FF2B5EF4-FFF2-40B4-BE49-F238E27FC236}">
                <a16:creationId xmlns:a16="http://schemas.microsoft.com/office/drawing/2014/main" id="{3D87C983-6200-A470-9CDA-E34A275804AB}"/>
              </a:ext>
            </a:extLst>
          </p:cNvPr>
          <p:cNvSpPr/>
          <p:nvPr/>
        </p:nvSpPr>
        <p:spPr>
          <a:xfrm>
            <a:off x="1461182" y="1795039"/>
            <a:ext cx="2876550" cy="490961"/>
          </a:xfrm>
          <a:prstGeom prst="roundRect">
            <a:avLst/>
          </a:prstGeom>
          <a:solidFill>
            <a:srgbClr val="C2F1C8">
              <a:alpha val="27843"/>
            </a:srgbClr>
          </a:solidFill>
          <a:ln>
            <a:solidFill>
              <a:schemeClr val="accent3">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ounded Rectangle 6">
            <a:extLst>
              <a:ext uri="{FF2B5EF4-FFF2-40B4-BE49-F238E27FC236}">
                <a16:creationId xmlns:a16="http://schemas.microsoft.com/office/drawing/2014/main" id="{75064F33-CAB2-4DE5-5D8C-FFBC80A712DA}"/>
              </a:ext>
            </a:extLst>
          </p:cNvPr>
          <p:cNvSpPr/>
          <p:nvPr/>
        </p:nvSpPr>
        <p:spPr>
          <a:xfrm>
            <a:off x="4371975" y="1795039"/>
            <a:ext cx="1295794" cy="490961"/>
          </a:xfrm>
          <a:prstGeom prst="roundRect">
            <a:avLst/>
          </a:prstGeom>
          <a:solidFill>
            <a:srgbClr val="C2F1C8">
              <a:alpha val="27843"/>
            </a:srgbClr>
          </a:solidFill>
          <a:ln>
            <a:solidFill>
              <a:schemeClr val="accent3">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ounded Rectangle 7">
            <a:extLst>
              <a:ext uri="{FF2B5EF4-FFF2-40B4-BE49-F238E27FC236}">
                <a16:creationId xmlns:a16="http://schemas.microsoft.com/office/drawing/2014/main" id="{38158A87-8746-5965-93C1-2A1AE89B1E5C}"/>
              </a:ext>
            </a:extLst>
          </p:cNvPr>
          <p:cNvSpPr/>
          <p:nvPr/>
        </p:nvSpPr>
        <p:spPr>
          <a:xfrm>
            <a:off x="5697997" y="1795039"/>
            <a:ext cx="2876550" cy="490961"/>
          </a:xfrm>
          <a:prstGeom prst="roundRect">
            <a:avLst/>
          </a:prstGeom>
          <a:solidFill>
            <a:srgbClr val="C2F1C8">
              <a:alpha val="27843"/>
            </a:srgbClr>
          </a:solidFill>
          <a:ln>
            <a:solidFill>
              <a:schemeClr val="accent3">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05030E2E-57C7-3E67-E086-815F9B81F1D4}"/>
              </a:ext>
            </a:extLst>
          </p:cNvPr>
          <p:cNvSpPr/>
          <p:nvPr/>
        </p:nvSpPr>
        <p:spPr>
          <a:xfrm>
            <a:off x="431393" y="3912269"/>
            <a:ext cx="8281214" cy="1440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Box 9">
            <a:extLst>
              <a:ext uri="{FF2B5EF4-FFF2-40B4-BE49-F238E27FC236}">
                <a16:creationId xmlns:a16="http://schemas.microsoft.com/office/drawing/2014/main" id="{69D5B9D6-A651-36D8-D73D-3DE8DC61A1BC}"/>
              </a:ext>
            </a:extLst>
          </p:cNvPr>
          <p:cNvSpPr txBox="1"/>
          <p:nvPr/>
        </p:nvSpPr>
        <p:spPr>
          <a:xfrm>
            <a:off x="252424" y="1472388"/>
            <a:ext cx="5919776" cy="300082"/>
          </a:xfrm>
          <a:prstGeom prst="rect">
            <a:avLst/>
          </a:prstGeom>
          <a:noFill/>
        </p:spPr>
        <p:txBody>
          <a:bodyPr wrap="square">
            <a:spAutoFit/>
          </a:bodyPr>
          <a:lstStyle/>
          <a:p>
            <a:r>
              <a:rPr lang="en-GB" sz="1350" b="1" i="1" dirty="0">
                <a:latin typeface="Aptos" panose="020B0004020202020204" pitchFamily="34" charset="0"/>
                <a:cs typeface="Arial" panose="020B0604020202020204" pitchFamily="34" charset="0"/>
              </a:rPr>
              <a:t>New Puffin mode of operation: Modified periodic boundary condition</a:t>
            </a:r>
          </a:p>
        </p:txBody>
      </p:sp>
      <p:grpSp>
        <p:nvGrpSpPr>
          <p:cNvPr id="3" name="Group 2">
            <a:extLst>
              <a:ext uri="{FF2B5EF4-FFF2-40B4-BE49-F238E27FC236}">
                <a16:creationId xmlns:a16="http://schemas.microsoft.com/office/drawing/2014/main" id="{EAEEE6BE-38EC-8647-CA94-8B750033AF5E}"/>
              </a:ext>
            </a:extLst>
          </p:cNvPr>
          <p:cNvGrpSpPr/>
          <p:nvPr/>
        </p:nvGrpSpPr>
        <p:grpSpPr>
          <a:xfrm>
            <a:off x="1461182" y="3635268"/>
            <a:ext cx="7113365" cy="1769737"/>
            <a:chOff x="1948243" y="3704024"/>
            <a:chExt cx="9484486" cy="2359649"/>
          </a:xfrm>
        </p:grpSpPr>
        <p:sp>
          <p:nvSpPr>
            <p:cNvPr id="12" name="Rounded Rectangle 11">
              <a:extLst>
                <a:ext uri="{FF2B5EF4-FFF2-40B4-BE49-F238E27FC236}">
                  <a16:creationId xmlns:a16="http://schemas.microsoft.com/office/drawing/2014/main" id="{A82E661A-2651-2A92-1C35-366F19EF3E09}"/>
                </a:ext>
              </a:extLst>
            </p:cNvPr>
            <p:cNvSpPr/>
            <p:nvPr/>
          </p:nvSpPr>
          <p:spPr>
            <a:xfrm>
              <a:off x="1993899" y="4073357"/>
              <a:ext cx="9438830" cy="1990316"/>
            </a:xfrm>
            <a:prstGeom prst="roundRect">
              <a:avLst/>
            </a:prstGeom>
            <a:solidFill>
              <a:srgbClr val="C2F1C8">
                <a:alpha val="7843"/>
              </a:srgbClr>
            </a:solidFill>
            <a:ln>
              <a:solidFill>
                <a:schemeClr val="accent3">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extBox 1">
              <a:extLst>
                <a:ext uri="{FF2B5EF4-FFF2-40B4-BE49-F238E27FC236}">
                  <a16:creationId xmlns:a16="http://schemas.microsoft.com/office/drawing/2014/main" id="{FD920065-8412-0FBB-4308-2A52C080B808}"/>
                </a:ext>
              </a:extLst>
            </p:cNvPr>
            <p:cNvSpPr txBox="1"/>
            <p:nvPr/>
          </p:nvSpPr>
          <p:spPr>
            <a:xfrm>
              <a:off x="1948243" y="3704024"/>
              <a:ext cx="3597534" cy="338555"/>
            </a:xfrm>
            <a:prstGeom prst="rect">
              <a:avLst/>
            </a:prstGeom>
            <a:noFill/>
          </p:spPr>
          <p:txBody>
            <a:bodyPr wrap="square">
              <a:spAutoFit/>
            </a:bodyPr>
            <a:lstStyle/>
            <a:p>
              <a:r>
                <a:rPr lang="en-GB" sz="1050" b="1" i="1" dirty="0">
                  <a:latin typeface="Aptos" panose="020B0004020202020204" pitchFamily="34" charset="0"/>
                  <a:cs typeface="Arial" panose="020B0604020202020204" pitchFamily="34" charset="0"/>
                </a:rPr>
                <a:t>Window moving with the speed of light, c</a:t>
              </a:r>
            </a:p>
          </p:txBody>
        </p:sp>
      </p:grpSp>
      <p:pic>
        <p:nvPicPr>
          <p:cNvPr id="13" name="Picture 12">
            <a:extLst>
              <a:ext uri="{FF2B5EF4-FFF2-40B4-BE49-F238E27FC236}">
                <a16:creationId xmlns:a16="http://schemas.microsoft.com/office/drawing/2014/main" id="{31A6018A-1417-4084-8D8C-B3F289121021}"/>
              </a:ext>
            </a:extLst>
          </p:cNvPr>
          <p:cNvPicPr>
            <a:picLocks noChangeAspect="1"/>
          </p:cNvPicPr>
          <p:nvPr/>
        </p:nvPicPr>
        <p:blipFill>
          <a:blip r:embed="rId4"/>
          <a:stretch>
            <a:fillRect/>
          </a:stretch>
        </p:blipFill>
        <p:spPr>
          <a:xfrm>
            <a:off x="628650" y="5864082"/>
            <a:ext cx="2705478" cy="438211"/>
          </a:xfrm>
          <a:prstGeom prst="rect">
            <a:avLst/>
          </a:prstGeom>
        </p:spPr>
      </p:pic>
      <p:sp>
        <p:nvSpPr>
          <p:cNvPr id="14" name="TextBox 13">
            <a:extLst>
              <a:ext uri="{FF2B5EF4-FFF2-40B4-BE49-F238E27FC236}">
                <a16:creationId xmlns:a16="http://schemas.microsoft.com/office/drawing/2014/main" id="{DB8C8BC2-79BC-4960-A256-C4D6DAD2001A}"/>
              </a:ext>
            </a:extLst>
          </p:cNvPr>
          <p:cNvSpPr txBox="1"/>
          <p:nvPr/>
        </p:nvSpPr>
        <p:spPr>
          <a:xfrm>
            <a:off x="3472519" y="5760021"/>
            <a:ext cx="5102028" cy="646331"/>
          </a:xfrm>
          <a:prstGeom prst="rect">
            <a:avLst/>
          </a:prstGeom>
          <a:noFill/>
        </p:spPr>
        <p:txBody>
          <a:bodyPr wrap="square" rtlCol="0">
            <a:spAutoFit/>
          </a:bodyPr>
          <a:lstStyle/>
          <a:p>
            <a:r>
              <a:rPr lang="en-GB" dirty="0"/>
              <a:t>Window in </a:t>
            </a:r>
            <a:r>
              <a:rPr lang="en-GB" dirty="0">
                <a:highlight>
                  <a:srgbClr val="FFFF00"/>
                </a:highlight>
              </a:rPr>
              <a:t>light frame of reference</a:t>
            </a:r>
            <a:r>
              <a:rPr lang="en-GB" dirty="0"/>
              <a:t> and scaled to the 1D cooperation length </a:t>
            </a:r>
          </a:p>
        </p:txBody>
      </p:sp>
      <p:sp>
        <p:nvSpPr>
          <p:cNvPr id="11" name="Oval 10">
            <a:extLst>
              <a:ext uri="{FF2B5EF4-FFF2-40B4-BE49-F238E27FC236}">
                <a16:creationId xmlns:a16="http://schemas.microsoft.com/office/drawing/2014/main" id="{D5778395-33BA-4F14-BBAA-2CAF49821158}"/>
              </a:ext>
            </a:extLst>
          </p:cNvPr>
          <p:cNvSpPr/>
          <p:nvPr/>
        </p:nvSpPr>
        <p:spPr>
          <a:xfrm>
            <a:off x="4199767" y="2184850"/>
            <a:ext cx="930584" cy="11247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457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A156-981E-46A4-97E0-E541B514EE62}"/>
              </a:ext>
            </a:extLst>
          </p:cNvPr>
          <p:cNvSpPr>
            <a:spLocks noGrp="1"/>
          </p:cNvSpPr>
          <p:nvPr>
            <p:ph type="title"/>
          </p:nvPr>
        </p:nvSpPr>
        <p:spPr>
          <a:xfrm>
            <a:off x="97105" y="3241845"/>
            <a:ext cx="8763673" cy="1325563"/>
          </a:xfrm>
        </p:spPr>
        <p:txBody>
          <a:bodyPr>
            <a:noAutofit/>
          </a:bodyPr>
          <a:lstStyle/>
          <a:p>
            <a:pPr algn="ctr"/>
            <a:r>
              <a:rPr lang="en-GB" sz="7200" dirty="0"/>
              <a:t>1D Unaveraged Puffin Simulations for:</a:t>
            </a:r>
            <a:br>
              <a:rPr lang="en-GB" sz="7200" dirty="0"/>
            </a:br>
            <a:r>
              <a:rPr lang="en-GB" sz="7200" dirty="0"/>
              <a:t>4π</a:t>
            </a:r>
            <a:r>
              <a:rPr lang="el-GR" sz="7200" dirty="0"/>
              <a:t>ρ</a:t>
            </a:r>
            <a:r>
              <a:rPr lang="en-GB" sz="7200" dirty="0"/>
              <a:t>=1 </a:t>
            </a:r>
            <a:br>
              <a:rPr lang="en-GB" sz="7200" dirty="0"/>
            </a:br>
            <a:endParaRPr lang="en-GB" sz="7200" dirty="0"/>
          </a:p>
        </p:txBody>
      </p:sp>
    </p:spTree>
    <p:extLst>
      <p:ext uri="{BB962C8B-B14F-4D97-AF65-F5344CB8AC3E}">
        <p14:creationId xmlns:p14="http://schemas.microsoft.com/office/powerpoint/2010/main" val="16585357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3978</TotalTime>
  <Words>708</Words>
  <Application>Microsoft Office PowerPoint</Application>
  <PresentationFormat>On-screen Show (4:3)</PresentationFormat>
  <Paragraphs>63</Paragraphs>
  <Slides>20</Slides>
  <Notes>2</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Aptos</vt:lpstr>
      <vt:lpstr>Arial</vt:lpstr>
      <vt:lpstr>Calibri</vt:lpstr>
      <vt:lpstr>Calibri Light</vt:lpstr>
      <vt:lpstr>CharisSIL</vt:lpstr>
      <vt:lpstr>STIXMath-Italic</vt:lpstr>
      <vt:lpstr>STIXMath-Regular</vt:lpstr>
      <vt:lpstr>Symbol</vt:lpstr>
      <vt:lpstr>Office Theme</vt:lpstr>
      <vt:lpstr>Equation</vt:lpstr>
      <vt:lpstr>Theoretical studies of superradiant pulse saturation and sub-wavelength effects in FELs</vt:lpstr>
      <vt:lpstr>Superradiant pulses from an FEL</vt:lpstr>
      <vt:lpstr>PowerPoint Presentation</vt:lpstr>
      <vt:lpstr>PowerPoint Presentation</vt:lpstr>
      <vt:lpstr>PowerPoint Presentation</vt:lpstr>
      <vt:lpstr>PowerPoint Presentation</vt:lpstr>
      <vt:lpstr>New Puffin modelling option: an infinite e- beam</vt:lpstr>
      <vt:lpstr>PowerPoint Presentation</vt:lpstr>
      <vt:lpstr>1D Unaveraged Puffin Simulations for: 4πρ=1  </vt:lpstr>
      <vt:lpstr>Initial &amp; computational Parameters</vt:lpstr>
      <vt:lpstr>PowerPoint Presentation</vt:lpstr>
      <vt:lpstr>PowerPoint Presentation</vt:lpstr>
      <vt:lpstr>PowerPoint Presentation</vt:lpstr>
      <vt:lpstr>PowerPoint Presentation</vt:lpstr>
      <vt:lpstr>PowerPoint Presentation</vt:lpstr>
      <vt:lpstr>PowerPoint Presentation</vt:lpstr>
      <vt:lpstr>Spike saturation scaling</vt:lpstr>
      <vt:lpstr>PowerPoint Presentation</vt:lpstr>
      <vt:lpstr>Future 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McNeil (Physics)</dc:creator>
  <cp:lastModifiedBy>Brian McNeil (Physics)</cp:lastModifiedBy>
  <cp:revision>189</cp:revision>
  <dcterms:created xsi:type="dcterms:W3CDTF">2023-06-13T08:37:29Z</dcterms:created>
  <dcterms:modified xsi:type="dcterms:W3CDTF">2025-09-09T12:59:40Z</dcterms:modified>
</cp:coreProperties>
</file>