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710" r:id="rId5"/>
    <p:sldMasterId id="2147483712" r:id="rId6"/>
    <p:sldMasterId id="2147483733" r:id="rId7"/>
    <p:sldMasterId id="2147483760" r:id="rId8"/>
  </p:sldMasterIdLst>
  <p:notesMasterIdLst>
    <p:notesMasterId r:id="rId30"/>
  </p:notesMasterIdLst>
  <p:handoutMasterIdLst>
    <p:handoutMasterId r:id="rId31"/>
  </p:handoutMasterIdLst>
  <p:sldIdLst>
    <p:sldId id="328" r:id="rId9"/>
    <p:sldId id="581" r:id="rId10"/>
    <p:sldId id="621" r:id="rId11"/>
    <p:sldId id="612" r:id="rId12"/>
    <p:sldId id="613" r:id="rId13"/>
    <p:sldId id="614" r:id="rId14"/>
    <p:sldId id="604" r:id="rId15"/>
    <p:sldId id="377" r:id="rId16"/>
    <p:sldId id="333" r:id="rId17"/>
    <p:sldId id="378" r:id="rId18"/>
    <p:sldId id="332" r:id="rId19"/>
    <p:sldId id="558" r:id="rId20"/>
    <p:sldId id="4473" r:id="rId21"/>
    <p:sldId id="566" r:id="rId22"/>
    <p:sldId id="757" r:id="rId23"/>
    <p:sldId id="4467" r:id="rId24"/>
    <p:sldId id="4468" r:id="rId25"/>
    <p:sldId id="4471" r:id="rId26"/>
    <p:sldId id="4472" r:id="rId27"/>
    <p:sldId id="588" r:id="rId28"/>
    <p:sldId id="593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F0F0"/>
    <a:srgbClr val="CBCCF5"/>
    <a:srgbClr val="E7E7FA"/>
    <a:srgbClr val="EBE7F9"/>
    <a:srgbClr val="D5CCF2"/>
    <a:srgbClr val="FF66FF"/>
    <a:srgbClr val="F5F5F5"/>
    <a:srgbClr val="FFFFFF"/>
    <a:srgbClr val="F1F3F3"/>
    <a:srgbClr val="E5E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34" autoAdjust="0"/>
    <p:restoredTop sz="96305" autoAdjust="0"/>
  </p:normalViewPr>
  <p:slideViewPr>
    <p:cSldViewPr showGuides="1">
      <p:cViewPr varScale="1">
        <p:scale>
          <a:sx n="156" d="100"/>
          <a:sy n="156" d="100"/>
        </p:scale>
        <p:origin x="1104" y="144"/>
      </p:cViewPr>
      <p:guideLst/>
    </p:cSldViewPr>
  </p:slideViewPr>
  <p:outlineViewPr>
    <p:cViewPr>
      <p:scale>
        <a:sx n="45" d="100"/>
        <a:sy n="45" d="100"/>
      </p:scale>
      <p:origin x="0" y="-60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70" d="100"/>
          <a:sy n="170" d="100"/>
        </p:scale>
        <p:origin x="3296" y="-8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01.10.2025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01.10.2025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68115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81C81-E364-4366-A610-2DB15FF98538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6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7432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9634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081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883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DA0E2-59ED-4222-B94D-137B7A27F0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2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G"/><Relationship Id="rId16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jp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G"/><Relationship Id="rId16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E0B8465-E746-9D70-F459-A9E689DBA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DCFFAF-CE03-EAAE-EF7B-2D9CE7DA6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68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3AA02DA9-A50D-40A4-A931-BC275A2EBFA0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C5B39A11-DEB0-4E52-A890-5DCCA2942D1F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D443221E-9575-4F07-B839-745025E02771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024EB00C-1486-4C07-A8B7-272553D42C76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75C7-96BE-E658-3C3B-9FF08D33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26876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1341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3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10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802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E0B8465-E746-9D70-F459-A9E689DBA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458029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9643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023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186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244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0643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1893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7974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421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6753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9389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6562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93199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020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6814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027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11428412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| 5D tomographic phase-space reconstruction at DESY and PSI</a:t>
            </a:r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606598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23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  <a:ea typeface="Open Sans Semibold" panose="020B0706030804020204"/>
                <a:cs typeface="Open Sans Semibold" panose="020B0706030804020204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4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  <a:p>
            <a:r>
              <a:rPr lang="it-IT" dirty="0" err="1"/>
              <a:t>Affiliation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 userDrawn="1"/>
        </p:nvSpPr>
        <p:spPr>
          <a:xfrm>
            <a:off x="335360" y="6255568"/>
            <a:ext cx="114252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Francesco Demurtas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magine 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C41C27DF-F85C-D69F-DF9B-39EF5075D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2"/>
          <a:stretch/>
        </p:blipFill>
        <p:spPr>
          <a:xfrm>
            <a:off x="110492" y="47358"/>
            <a:ext cx="2332741" cy="1038409"/>
          </a:xfrm>
          <a:prstGeom prst="rect">
            <a:avLst/>
          </a:prstGeom>
        </p:spPr>
      </p:pic>
      <p:pic>
        <p:nvPicPr>
          <p:cNvPr id="16" name="Picture 15" descr="A red oval with a logo&#10;&#10;Description automatically generated">
            <a:extLst>
              <a:ext uri="{FF2B5EF4-FFF2-40B4-BE49-F238E27FC236}">
                <a16:creationId xmlns:a16="http://schemas.microsoft.com/office/drawing/2014/main" id="{B8F3F63B-C542-D890-BD51-6B82BFA465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69" y="138672"/>
            <a:ext cx="922440" cy="8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74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9" y="282377"/>
            <a:ext cx="8298519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8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4" descr="Risultati immagini per tor vergata logo">
            <a:extLst>
              <a:ext uri="{FF2B5EF4-FFF2-40B4-BE49-F238E27FC236}">
                <a16:creationId xmlns:a16="http://schemas.microsoft.com/office/drawing/2014/main" id="{7B5A7CC5-E35E-982A-DF49-33830AA486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073" y="155724"/>
            <a:ext cx="1371600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ed oval with a logo&#10;&#10;Description automatically generated">
            <a:extLst>
              <a:ext uri="{FF2B5EF4-FFF2-40B4-BE49-F238E27FC236}">
                <a16:creationId xmlns:a16="http://schemas.microsoft.com/office/drawing/2014/main" id="{06348489-E369-CCA8-5CAA-86AB233F8E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69" y="138672"/>
            <a:ext cx="922440" cy="812149"/>
          </a:xfrm>
          <a:prstGeom prst="rect">
            <a:avLst/>
          </a:prstGeom>
        </p:spPr>
      </p:pic>
      <p:pic>
        <p:nvPicPr>
          <p:cNvPr id="4" name="Immagine 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C9868408-376B-4E20-2FE2-406829DB7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2"/>
          <a:stretch/>
        </p:blipFill>
        <p:spPr>
          <a:xfrm>
            <a:off x="110492" y="47358"/>
            <a:ext cx="2332741" cy="103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85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16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6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B96963D4-5156-42CD-86D2-F9C48C35F25C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9228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68341" y="26834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203200" y="6400806"/>
            <a:ext cx="11582400" cy="3077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 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challenges in emittance measurements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SIF – Pisa 2014</a:t>
            </a: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43339" y="53752"/>
            <a:ext cx="1097280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8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7" y="83790"/>
            <a:ext cx="1894855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85" y="116639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85" y="507098"/>
            <a:ext cx="144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3343"/>
            <a:ext cx="12192000" cy="401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97" y="-171400"/>
            <a:ext cx="6756281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912"/>
            <a:ext cx="10972800" cy="5485058"/>
          </a:xfrm>
        </p:spPr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93095" y="6473663"/>
            <a:ext cx="7433308" cy="365125"/>
          </a:xfrm>
        </p:spPr>
        <p:txBody>
          <a:bodyPr/>
          <a:lstStyle>
            <a:lvl1pPr algn="l">
              <a:defRPr>
                <a:solidFill>
                  <a:srgbClr val="2D3A84"/>
                </a:solidFill>
                <a:latin typeface="Helvetica Neue Light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468578"/>
            <a:ext cx="28448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27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-6688" y="3096"/>
            <a:ext cx="12198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132865"/>
            <a:ext cx="8832981" cy="932745"/>
          </a:xfrm>
        </p:spPr>
        <p:txBody>
          <a:bodyPr>
            <a:normAutofit/>
          </a:bodyPr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7651" y="3180170"/>
            <a:ext cx="8832980" cy="464863"/>
          </a:xfrm>
        </p:spPr>
        <p:txBody>
          <a:bodyPr>
            <a:normAutofit/>
          </a:bodyPr>
          <a:lstStyle>
            <a:lvl1pPr marL="0" indent="0" algn="l">
              <a:buNone/>
              <a:defRPr sz="1051" baseline="0">
                <a:solidFill>
                  <a:srgbClr val="FFC000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27386" y="182238"/>
            <a:ext cx="3416895" cy="136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651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651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651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651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651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03330" y="6439398"/>
            <a:ext cx="4412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3" y="295559"/>
            <a:ext cx="3717535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" y="6453044"/>
            <a:ext cx="62948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335360" y="5229198"/>
            <a:ext cx="5376597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693569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92974" y="312547"/>
            <a:ext cx="10406063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8269989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99114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92285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185219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856973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62113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7EA008EA-072D-4E88-A4E3-7561DD02B0D9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7137157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5480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737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49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55317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5282602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77078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5670628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449199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68893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79CF872E-A9CB-4516-A020-A04A2928C07F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911082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7283079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2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  <a:ea typeface="Open Sans Semibold" panose="020B0706030804020204"/>
                <a:cs typeface="Open Sans Semibold" panose="020B0706030804020204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4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  <a:p>
            <a:r>
              <a:rPr lang="it-IT" dirty="0" err="1"/>
              <a:t>Affiliation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 userDrawn="1"/>
        </p:nvSpPr>
        <p:spPr>
          <a:xfrm>
            <a:off x="335360" y="6255568"/>
            <a:ext cx="114252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Francesco Demurtas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red oval with a logo&#10;&#10;Description automatically generated">
            <a:extLst>
              <a:ext uri="{FF2B5EF4-FFF2-40B4-BE49-F238E27FC236}">
                <a16:creationId xmlns:a16="http://schemas.microsoft.com/office/drawing/2014/main" id="{C70BA6DA-D71B-44C0-B73B-C1E17D7D85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285" y="224252"/>
            <a:ext cx="1052347" cy="926523"/>
          </a:xfrm>
          <a:prstGeom prst="rect">
            <a:avLst/>
          </a:prstGeom>
        </p:spPr>
      </p:pic>
      <p:pic>
        <p:nvPicPr>
          <p:cNvPr id="6" name="Immagine 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D5DAF1A-CFF5-D224-FA0F-55BADFB57F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46487"/>
            <a:ext cx="2332741" cy="108204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586125C-F054-6802-1461-96242A61A7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93465" y="370351"/>
            <a:ext cx="1998032" cy="705174"/>
          </a:xfrm>
          <a:prstGeom prst="rect">
            <a:avLst/>
          </a:prstGeom>
        </p:spPr>
      </p:pic>
      <p:pic>
        <p:nvPicPr>
          <p:cNvPr id="12" name="Picture 2" descr="Risultati immagini per eupraxia logo">
            <a:extLst>
              <a:ext uri="{FF2B5EF4-FFF2-40B4-BE49-F238E27FC236}">
                <a16:creationId xmlns:a16="http://schemas.microsoft.com/office/drawing/2014/main" id="{D68EB37F-7287-FC31-7AC9-D5FF034255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37" y="310861"/>
            <a:ext cx="1525905" cy="65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cerchio, Elementi grafici, Carattere, grafica&#10;&#10;Descrizione generata automaticamente">
            <a:extLst>
              <a:ext uri="{FF2B5EF4-FFF2-40B4-BE49-F238E27FC236}">
                <a16:creationId xmlns:a16="http://schemas.microsoft.com/office/drawing/2014/main" id="{D0C95272-2B7D-8467-1BE4-E1D194B6F1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16" y="212088"/>
            <a:ext cx="1274405" cy="95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37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22" y="282377"/>
            <a:ext cx="8298519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5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8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AFAE3CC-1F7A-4F50-AD7C-A29FB85DD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509" y="282377"/>
            <a:ext cx="1998032" cy="705174"/>
          </a:xfrm>
          <a:prstGeom prst="rect">
            <a:avLst/>
          </a:prstGeom>
        </p:spPr>
      </p:pic>
      <p:pic>
        <p:nvPicPr>
          <p:cNvPr id="3" name="Picture 4" descr="Risultati immagini per tor vergata logo">
            <a:extLst>
              <a:ext uri="{FF2B5EF4-FFF2-40B4-BE49-F238E27FC236}">
                <a16:creationId xmlns:a16="http://schemas.microsoft.com/office/drawing/2014/main" id="{7B5A7CC5-E35E-982A-DF49-33830AA486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073" y="155724"/>
            <a:ext cx="1371600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ed oval with a logo&#10;&#10;Description automatically generated">
            <a:extLst>
              <a:ext uri="{FF2B5EF4-FFF2-40B4-BE49-F238E27FC236}">
                <a16:creationId xmlns:a16="http://schemas.microsoft.com/office/drawing/2014/main" id="{06348489-E369-CCA8-5CAA-86AB233F8E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69" y="138676"/>
            <a:ext cx="922440" cy="8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13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311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65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5709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68341" y="26838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203200" y="6400810"/>
            <a:ext cx="11582400" cy="3077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 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challenges in emittance measurements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SIF – Pisa 2014</a:t>
            </a: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43339" y="53752"/>
            <a:ext cx="1097280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1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9" y="83790"/>
            <a:ext cx="1894855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85" y="116643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85" y="507102"/>
            <a:ext cx="144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3347"/>
            <a:ext cx="12192000" cy="401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100" y="-171400"/>
            <a:ext cx="6756281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912"/>
            <a:ext cx="10972800" cy="5485058"/>
          </a:xfrm>
        </p:spPr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93095" y="6473667"/>
            <a:ext cx="7433308" cy="365125"/>
          </a:xfrm>
        </p:spPr>
        <p:txBody>
          <a:bodyPr/>
          <a:lstStyle>
            <a:lvl1pPr algn="l">
              <a:defRPr>
                <a:solidFill>
                  <a:srgbClr val="2D3A84"/>
                </a:solidFill>
                <a:latin typeface="Helvetica Neue Light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468582"/>
            <a:ext cx="28448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7035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-6688" y="3096"/>
            <a:ext cx="12198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132869"/>
            <a:ext cx="8832981" cy="932745"/>
          </a:xfrm>
        </p:spPr>
        <p:txBody>
          <a:bodyPr>
            <a:normAutofit/>
          </a:bodyPr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7651" y="3180174"/>
            <a:ext cx="8832980" cy="464863"/>
          </a:xfrm>
        </p:spPr>
        <p:txBody>
          <a:bodyPr>
            <a:normAutofit/>
          </a:bodyPr>
          <a:lstStyle>
            <a:lvl1pPr marL="0" indent="0" algn="l">
              <a:buNone/>
              <a:defRPr sz="1051" baseline="0">
                <a:solidFill>
                  <a:srgbClr val="FFC000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27389" y="182238"/>
            <a:ext cx="3416895" cy="136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651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651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651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651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651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03333" y="6439402"/>
            <a:ext cx="4412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6" y="295559"/>
            <a:ext cx="3717535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" y="6453048"/>
            <a:ext cx="62948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335360" y="5229198"/>
            <a:ext cx="5376597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404079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FDEFD1A0-E3CA-4CD4-9E05-451A1800B6F9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92976" y="312551"/>
            <a:ext cx="10406063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5571558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071701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215777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3213868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644389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548820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9417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698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94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294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18E54A55-A700-485F-B5C2-827481B42513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5046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633868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9109414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5465996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576764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822517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687649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71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8593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/>
          <a:lstStyle/>
          <a:p>
            <a:fld id="{A8BE1C9E-DE46-47F4-999C-A6440E82C6E8}" type="datetime1">
              <a:rPr lang="de-CH" noProof="0" smtClean="0"/>
              <a:t>01.10.2025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5.emf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9" r:id="rId2"/>
    <p:sldLayoutId id="2147483659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3" r:id="rId14"/>
    <p:sldLayoutId id="2147483664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A4A3A4"/>
          </p15:clr>
        </p15:guide>
        <p15:guide id="2" pos="7242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3772">
          <p15:clr>
            <a:srgbClr val="A4A3A4"/>
          </p15:clr>
        </p15:guide>
        <p15:guide id="6" pos="3908">
          <p15:clr>
            <a:srgbClr val="A4A3A4"/>
          </p15:clr>
        </p15:guide>
        <p15:guide id="7" pos="2751">
          <p15:clr>
            <a:srgbClr val="A4A3A4"/>
          </p15:clr>
        </p15:guide>
        <p15:guide id="8" pos="2615">
          <p15:clr>
            <a:srgbClr val="A4A3A4"/>
          </p15:clr>
        </p15:guide>
        <p15:guide id="9" pos="1595">
          <p15:clr>
            <a:srgbClr val="A4A3A4"/>
          </p15:clr>
        </p15:guide>
        <p15:guide id="10" pos="1459">
          <p15:clr>
            <a:srgbClr val="A4A3A4"/>
          </p15:clr>
        </p15:guide>
        <p15:guide id="11" pos="4929">
          <p15:clr>
            <a:srgbClr val="A4A3A4"/>
          </p15:clr>
        </p15:guide>
        <p15:guide id="12" pos="5065">
          <p15:clr>
            <a:srgbClr val="A4A3A4"/>
          </p15:clr>
        </p15:guide>
        <p15:guide id="13" pos="6085">
          <p15:clr>
            <a:srgbClr val="A4A3A4"/>
          </p15:clr>
        </p15:guide>
        <p15:guide id="14" pos="6221">
          <p15:clr>
            <a:srgbClr val="A4A3A4"/>
          </p15:clr>
        </p15:guide>
        <p15:guide id="15" pos="2172">
          <p15:clr>
            <a:srgbClr val="A4A3A4"/>
          </p15:clr>
        </p15:guide>
        <p15:guide id="16" pos="2036">
          <p15:clr>
            <a:srgbClr val="A4A3A4"/>
          </p15:clr>
        </p15:guide>
        <p15:guide id="17" pos="3194">
          <p15:clr>
            <a:srgbClr val="A4A3A4"/>
          </p15:clr>
        </p15:guide>
        <p15:guide id="18" pos="3330">
          <p15:clr>
            <a:srgbClr val="A4A3A4"/>
          </p15:clr>
        </p15:guide>
        <p15:guide id="19" pos="881">
          <p15:clr>
            <a:srgbClr val="A4A3A4"/>
          </p15:clr>
        </p15:guide>
        <p15:guide id="20" pos="1017">
          <p15:clr>
            <a:srgbClr val="A4A3A4"/>
          </p15:clr>
        </p15:guide>
        <p15:guide id="21" pos="4351">
          <p15:clr>
            <a:srgbClr val="A4A3A4"/>
          </p15:clr>
        </p15:guide>
        <p15:guide id="22" pos="4487">
          <p15:clr>
            <a:srgbClr val="A4A3A4"/>
          </p15:clr>
        </p15:guide>
        <p15:guide id="23" pos="5508">
          <p15:clr>
            <a:srgbClr val="A4A3A4"/>
          </p15:clr>
        </p15:guide>
        <p15:guide id="24" pos="5642">
          <p15:clr>
            <a:srgbClr val="A4A3A4"/>
          </p15:clr>
        </p15:guide>
        <p15:guide id="25" pos="6663">
          <p15:clr>
            <a:srgbClr val="A4A3A4"/>
          </p15:clr>
        </p15:guide>
        <p15:guide id="26" pos="6799">
          <p15:clr>
            <a:srgbClr val="A4A3A4"/>
          </p15:clr>
        </p15:guide>
        <p15:guide id="27" orient="horz" pos="229">
          <p15:clr>
            <a:srgbClr val="A4A3A4"/>
          </p15:clr>
        </p15:guide>
        <p15:guide id="28" orient="horz" pos="867">
          <p15:clr>
            <a:srgbClr val="A4A3A4"/>
          </p15:clr>
        </p15:guide>
        <p15:guide id="29" orient="horz" pos="3793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7E794-C060-C72C-D3BF-1A954BC46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00" y="1253331"/>
            <a:ext cx="10515600" cy="95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632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5D tomographic phase-space reconstruction at DESY and PSI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6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4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4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hilipp.dijkstal@psi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ares.desy.de/" TargetMode="Externa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emf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505.1372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900B9-69A9-16D6-9DB4-FE565862D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784217"/>
            <a:ext cx="7272883" cy="2004460"/>
          </a:xfrm>
        </p:spPr>
        <p:txBody>
          <a:bodyPr/>
          <a:lstStyle/>
          <a:p>
            <a:r>
              <a:rPr lang="en-US" sz="4000" dirty="0"/>
              <a:t>5D Phase space reconstruction at DESY and PSI</a:t>
            </a:r>
            <a:endParaRPr lang="en-GB" sz="400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39853F-959A-48E6-ACE2-F62A38A8E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5841268"/>
            <a:ext cx="6912843" cy="288032"/>
          </a:xfrm>
        </p:spPr>
        <p:txBody>
          <a:bodyPr/>
          <a:lstStyle/>
          <a:p>
            <a:r>
              <a:rPr lang="en-GB" dirty="0"/>
              <a:t>Sonja </a:t>
            </a:r>
            <a:r>
              <a:rPr lang="en-GB" dirty="0" err="1"/>
              <a:t>Jaster</a:t>
            </a:r>
            <a:r>
              <a:rPr lang="en-GB" dirty="0"/>
              <a:t>-Merz, Francesco </a:t>
            </a:r>
            <a:r>
              <a:rPr lang="en-GB" dirty="0" err="1"/>
              <a:t>Demurtas</a:t>
            </a:r>
            <a:r>
              <a:rPr lang="en-GB" dirty="0"/>
              <a:t>, Paolo </a:t>
            </a:r>
            <a:r>
              <a:rPr lang="en-GB" dirty="0" err="1"/>
              <a:t>Craivich</a:t>
            </a:r>
            <a:r>
              <a:rPr lang="en-GB" dirty="0"/>
              <a:t>, Philipp Dijkstal et al.</a:t>
            </a:r>
            <a:endParaRPr lang="en-GB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E10A4B-A01C-C271-87F1-8054278DB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6129300"/>
            <a:ext cx="6840835" cy="288032"/>
          </a:xfrm>
        </p:spPr>
        <p:txBody>
          <a:bodyPr/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hilipp.dijkstal@psi.ch</a:t>
            </a:r>
            <a:r>
              <a:rPr lang="en-US" noProof="0" dirty="0"/>
              <a:t>, </a:t>
            </a:r>
            <a:r>
              <a:rPr lang="en-US" dirty="0"/>
              <a:t>25</a:t>
            </a:r>
            <a:r>
              <a:rPr lang="en-US" noProof="0" dirty="0"/>
              <a:t> September 2025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447392-0982-F9CA-0DFE-4144A3EE3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525" y="4112834"/>
            <a:ext cx="8045451" cy="1080120"/>
          </a:xfrm>
        </p:spPr>
        <p:txBody>
          <a:bodyPr/>
          <a:lstStyle/>
          <a:p>
            <a:r>
              <a:rPr lang="en-US" dirty="0"/>
              <a:t>FELs of Europe topical workshop on selected problems in FEL physics: from soft X-rays to THz</a:t>
            </a:r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6832827F-37C3-0BE5-9511-5796E6272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7888" y="116227"/>
            <a:ext cx="1572592" cy="157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9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BFB4DB-4544-4400-9268-FDE89889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experimental 5D 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FC1B8-7E2B-4914-8902-461FD1478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691F73-1885-4C0E-89A2-8C7DA6E79A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Feasibility of conducting a 5D tomography measurement is demonstrated for the first time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08D09-D2DD-415A-B882-A9324E648287}"/>
              </a:ext>
            </a:extLst>
          </p:cNvPr>
          <p:cNvGrpSpPr/>
          <p:nvPr/>
        </p:nvGrpSpPr>
        <p:grpSpPr>
          <a:xfrm>
            <a:off x="533400" y="1635428"/>
            <a:ext cx="3733800" cy="3494875"/>
            <a:chOff x="533400" y="1635428"/>
            <a:chExt cx="3733800" cy="34948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C6D5E1-901C-4556-B2BE-A0A437D1EC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5" t="3333" r="26057" b="19999"/>
            <a:stretch/>
          </p:blipFill>
          <p:spPr>
            <a:xfrm rot="5400000">
              <a:off x="2383943" y="1956773"/>
              <a:ext cx="2204601" cy="15619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E55A44-06DA-45D0-A780-B96E86007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4" t="3931" r="27382" b="16667"/>
            <a:stretch/>
          </p:blipFill>
          <p:spPr>
            <a:xfrm rot="5400000">
              <a:off x="1394036" y="2555926"/>
              <a:ext cx="2105187" cy="16176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2ED287-AAA3-4DC3-8AFF-148AF3E7F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66" t="4273" r="26828" b="16324"/>
            <a:stretch/>
          </p:blipFill>
          <p:spPr>
            <a:xfrm rot="5400000">
              <a:off x="289633" y="3268882"/>
              <a:ext cx="2105188" cy="16176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154742-0D98-4E69-A10D-EFDB5623EEEB}"/>
              </a:ext>
            </a:extLst>
          </p:cNvPr>
          <p:cNvGrpSpPr/>
          <p:nvPr/>
        </p:nvGrpSpPr>
        <p:grpSpPr>
          <a:xfrm>
            <a:off x="5766046" y="1310137"/>
            <a:ext cx="6668791" cy="4831987"/>
            <a:chOff x="4571999" y="687100"/>
            <a:chExt cx="7817605" cy="56643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CDD051-8087-4273-BFB0-2362A9520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8" t="11675" r="3637"/>
            <a:stretch/>
          </p:blipFill>
          <p:spPr>
            <a:xfrm>
              <a:off x="4571999" y="687100"/>
              <a:ext cx="7268240" cy="56643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DDA4E-7AF8-490C-B2CD-136B472BE4C1}"/>
                </a:ext>
              </a:extLst>
            </p:cNvPr>
            <p:cNvSpPr txBox="1"/>
            <p:nvPr/>
          </p:nvSpPr>
          <p:spPr>
            <a:xfrm>
              <a:off x="9292392" y="5544688"/>
              <a:ext cx="3097212" cy="324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/>
                <a:t>Visualization done with </a:t>
              </a:r>
              <a:r>
                <a:rPr lang="en-US" sz="1000" b="0" dirty="0" err="1"/>
                <a:t>PyVista</a:t>
              </a:r>
              <a:br>
                <a:rPr lang="en-US" sz="1000" b="0" dirty="0"/>
              </a:br>
              <a:r>
                <a:rPr lang="en-US" sz="200" b="0" dirty="0"/>
                <a:t> </a:t>
              </a:r>
              <a:endParaRPr lang="en-US" sz="1000" b="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882EDC-5623-4FE2-B35B-1952A0094C1D}"/>
                </a:ext>
              </a:extLst>
            </p:cNvPr>
            <p:cNvSpPr txBox="1"/>
            <p:nvPr/>
          </p:nvSpPr>
          <p:spPr>
            <a:xfrm>
              <a:off x="8000070" y="1419843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head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CDE5BA-2802-4C5D-883A-3C9F3ABA185E}"/>
                </a:ext>
              </a:extLst>
            </p:cNvPr>
            <p:cNvSpPr txBox="1"/>
            <p:nvPr/>
          </p:nvSpPr>
          <p:spPr>
            <a:xfrm>
              <a:off x="6291607" y="1946472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tail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6BDDD42-FCBE-425B-AB56-7C78F0B012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0609" y="1305085"/>
              <a:ext cx="1876020" cy="62913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A2C621-8412-427B-BE31-25FA7D99F1B5}"/>
                </a:ext>
              </a:extLst>
            </p:cNvPr>
            <p:cNvSpPr txBox="1"/>
            <p:nvPr/>
          </p:nvSpPr>
          <p:spPr>
            <a:xfrm>
              <a:off x="9732868" y="5218721"/>
              <a:ext cx="2076425" cy="324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beam charge: 300 </a:t>
              </a:r>
              <a:r>
                <a:rPr lang="en-US" sz="1200" dirty="0" err="1"/>
                <a:t>pC</a:t>
              </a:r>
              <a:endParaRPr lang="en-US" sz="1200" dirty="0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38DC4B6-4834-44E3-80A5-4EFE7B15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00" y="5338535"/>
            <a:ext cx="5616575" cy="1169854"/>
          </a:xfrm>
        </p:spPr>
        <p:txBody>
          <a:bodyPr anchor="t"/>
          <a:lstStyle/>
          <a:p>
            <a:r>
              <a:rPr lang="en-US" dirty="0"/>
              <a:t>Average longitudinal resolution of </a:t>
            </a:r>
            <a:r>
              <a:rPr lang="en-US" b="1" dirty="0">
                <a:solidFill>
                  <a:schemeClr val="accent1"/>
                </a:solidFill>
              </a:rPr>
              <a:t>20 fs</a:t>
            </a:r>
            <a:r>
              <a:rPr lang="en-US" dirty="0"/>
              <a:t>.</a:t>
            </a:r>
          </a:p>
          <a:p>
            <a:r>
              <a:rPr lang="en-US" dirty="0"/>
              <a:t>Reconstruction of </a:t>
            </a:r>
            <a:r>
              <a:rPr lang="en-US" b="1" dirty="0">
                <a:solidFill>
                  <a:schemeClr val="accent1"/>
                </a:solidFill>
              </a:rPr>
              <a:t>72 bins </a:t>
            </a:r>
            <a:r>
              <a:rPr lang="en-US" dirty="0"/>
              <a:t>in the </a:t>
            </a:r>
            <a:r>
              <a:rPr lang="en-US" b="1" dirty="0">
                <a:solidFill>
                  <a:schemeClr val="accent1"/>
                </a:solidFill>
              </a:rPr>
              <a:t>longitudinal</a:t>
            </a:r>
            <a:r>
              <a:rPr lang="en-US" dirty="0"/>
              <a:t> plane and </a:t>
            </a:r>
            <a:r>
              <a:rPr lang="en-US" b="1" dirty="0">
                <a:solidFill>
                  <a:schemeClr val="accent1"/>
                </a:solidFill>
              </a:rPr>
              <a:t>301 bins </a:t>
            </a:r>
            <a:r>
              <a:rPr lang="en-US" dirty="0"/>
              <a:t>(3.3 µm/√m) per </a:t>
            </a:r>
            <a:r>
              <a:rPr lang="en-US" b="1" dirty="0">
                <a:solidFill>
                  <a:schemeClr val="accent1"/>
                </a:solidFill>
              </a:rPr>
              <a:t>transverse</a:t>
            </a:r>
            <a:r>
              <a:rPr lang="en-US" dirty="0"/>
              <a:t> plane.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5614B7-81E6-4BFA-BAEE-179024D315C5}"/>
              </a:ext>
            </a:extLst>
          </p:cNvPr>
          <p:cNvSpPr/>
          <p:nvPr/>
        </p:nvSpPr>
        <p:spPr>
          <a:xfrm>
            <a:off x="250749" y="1477770"/>
            <a:ext cx="1941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960</a:t>
            </a:r>
            <a:r>
              <a:rPr lang="en-US" dirty="0"/>
              <a:t> projections recorded in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~28 hours</a:t>
            </a:r>
            <a:r>
              <a:rPr lang="en-US" dirty="0"/>
              <a:t>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3E5597-BF41-46E2-86C2-8A8BD8732980}"/>
              </a:ext>
            </a:extLst>
          </p:cNvPr>
          <p:cNvCxnSpPr/>
          <p:nvPr/>
        </p:nvCxnSpPr>
        <p:spPr>
          <a:xfrm>
            <a:off x="4648200" y="3429000"/>
            <a:ext cx="9144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87D6FA7-7B42-4C58-9D26-23A2778C5290}"/>
              </a:ext>
            </a:extLst>
          </p:cNvPr>
          <p:cNvSpPr/>
          <p:nvPr/>
        </p:nvSpPr>
        <p:spPr>
          <a:xfrm>
            <a:off x="7477946" y="4724400"/>
            <a:ext cx="1742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3D projection (</a:t>
            </a:r>
            <a:r>
              <a:rPr lang="en-US" dirty="0" err="1">
                <a:solidFill>
                  <a:schemeClr val="bg1"/>
                </a:solidFill>
              </a:rPr>
              <a:t>x’</a:t>
            </a:r>
            <a:r>
              <a:rPr lang="en-US" baseline="-25000" dirty="0" err="1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y’</a:t>
            </a:r>
            <a:r>
              <a:rPr lang="en-US" baseline="-25000" dirty="0" err="1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, 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3CC8A8-1961-444E-BDB7-E6289531ADFA}"/>
              </a:ext>
            </a:extLst>
          </p:cNvPr>
          <p:cNvSpPr txBox="1"/>
          <p:nvPr/>
        </p:nvSpPr>
        <p:spPr>
          <a:xfrm>
            <a:off x="6478733" y="6227407"/>
            <a:ext cx="47988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S. Jaster-Merz et al., https://doi.org/10.48550/arXiv.2505.13724</a:t>
            </a:r>
          </a:p>
        </p:txBody>
      </p:sp>
    </p:spTree>
    <p:extLst>
      <p:ext uri="{BB962C8B-B14F-4D97-AF65-F5344CB8AC3E}">
        <p14:creationId xmlns:p14="http://schemas.microsoft.com/office/powerpoint/2010/main" val="418317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792C-9C2B-485C-AD17-983A9BE26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Reconstructed 5D phase space enables new insights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AD7FE-0674-4D30-B561-05A91E08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DDC558-7D13-477D-9946-8612D8F02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Previously hidden transverse-longitudinal correlations are retrieved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59EC29-B3ED-463D-B8E1-D9F2005A9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5656277"/>
            <a:ext cx="11707813" cy="852112"/>
          </a:xfrm>
        </p:spPr>
        <p:txBody>
          <a:bodyPr/>
          <a:lstStyle/>
          <a:p>
            <a:r>
              <a:rPr lang="en-US" dirty="0"/>
              <a:t>‌‌</a:t>
            </a:r>
            <a:r>
              <a:rPr lang="en-US" b="1" dirty="0">
                <a:solidFill>
                  <a:schemeClr val="accent1"/>
                </a:solidFill>
              </a:rPr>
              <a:t>All 2D projections </a:t>
            </a:r>
            <a:r>
              <a:rPr lang="en-US" dirty="0"/>
              <a:t>of the 5D phase space obtained from the reconstruction.</a:t>
            </a:r>
          </a:p>
          <a:p>
            <a:r>
              <a:rPr lang="en-US" dirty="0"/>
              <a:t>Transverse phase space reconstruction </a:t>
            </a:r>
            <a:r>
              <a:rPr lang="en-US" b="1" dirty="0">
                <a:solidFill>
                  <a:schemeClr val="accent1"/>
                </a:solidFill>
              </a:rPr>
              <a:t>validated</a:t>
            </a:r>
            <a:r>
              <a:rPr lang="en-US" dirty="0"/>
              <a:t> against dedicated </a:t>
            </a:r>
            <a:r>
              <a:rPr lang="en-US" b="1" dirty="0">
                <a:solidFill>
                  <a:schemeClr val="accent1"/>
                </a:solidFill>
              </a:rPr>
              <a:t>4D tomography </a:t>
            </a:r>
            <a:r>
              <a:rPr lang="en-US" dirty="0"/>
              <a:t>measurement.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18576-595E-46D6-9EB2-FB8CA210C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25" y="1201723"/>
            <a:ext cx="9913795" cy="41374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039E3E-85C1-4286-A25E-B00FC0DAF198}"/>
              </a:ext>
            </a:extLst>
          </p:cNvPr>
          <p:cNvSpPr txBox="1"/>
          <p:nvPr/>
        </p:nvSpPr>
        <p:spPr>
          <a:xfrm>
            <a:off x="374120" y="5359215"/>
            <a:ext cx="47988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S. Jaster-Merz et al., https://doi.org/10.48550/arXiv.2505.13724</a:t>
            </a:r>
          </a:p>
        </p:txBody>
      </p:sp>
    </p:spTree>
    <p:extLst>
      <p:ext uri="{BB962C8B-B14F-4D97-AF65-F5344CB8AC3E}">
        <p14:creationId xmlns:p14="http://schemas.microsoft.com/office/powerpoint/2010/main" val="315407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AFF1-C5D0-4139-B12E-C8A4D4A9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Extraction of sliced beam parameters from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22D00-D264-41C8-B399-BB5EE7D78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1406428"/>
            <a:ext cx="4849812" cy="4662220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In addition </a:t>
            </a:r>
            <a:r>
              <a:rPr lang="en-US" dirty="0"/>
              <a:t>to the full 5D phase space distribution the reconstruction allows to obtain:</a:t>
            </a:r>
          </a:p>
          <a:p>
            <a:pPr lvl="1"/>
            <a:r>
              <a:rPr lang="en-US" sz="1800" dirty="0"/>
              <a:t>‌</a:t>
            </a:r>
            <a:r>
              <a:rPr lang="en-US" sz="1800" dirty="0">
                <a:solidFill>
                  <a:schemeClr val="accent1"/>
                </a:solidFill>
              </a:rPr>
              <a:t>Sliced</a:t>
            </a:r>
            <a:r>
              <a:rPr lang="en-US" sz="1800" dirty="0"/>
              <a:t> transverse beam parameters,</a:t>
            </a:r>
            <a:endParaRPr lang="en-US" sz="1800" dirty="0">
              <a:solidFill>
                <a:schemeClr val="accent1"/>
              </a:solidFill>
            </a:endParaRPr>
          </a:p>
          <a:p>
            <a:pPr lvl="1"/>
            <a:r>
              <a:rPr lang="en-US" sz="1800" dirty="0"/>
              <a:t>‌</a:t>
            </a:r>
            <a:r>
              <a:rPr lang="en-US" sz="1800" dirty="0">
                <a:solidFill>
                  <a:schemeClr val="accent1"/>
                </a:solidFill>
              </a:rPr>
              <a:t>Bunch duration </a:t>
            </a:r>
            <a:r>
              <a:rPr lang="en-US" sz="1800" dirty="0"/>
              <a:t>and </a:t>
            </a:r>
            <a:r>
              <a:rPr lang="en-US" sz="1800" dirty="0">
                <a:solidFill>
                  <a:schemeClr val="accent1"/>
                </a:solidFill>
              </a:rPr>
              <a:t>current profile</a:t>
            </a:r>
            <a:r>
              <a:rPr lang="en-US" sz="1800" dirty="0"/>
              <a:t>,</a:t>
            </a:r>
          </a:p>
          <a:p>
            <a:pPr lvl="1"/>
            <a:r>
              <a:rPr lang="en-US" sz="1800" dirty="0"/>
              <a:t>Sliced</a:t>
            </a:r>
            <a:r>
              <a:rPr lang="en-US" sz="1800" dirty="0">
                <a:solidFill>
                  <a:schemeClr val="accent1"/>
                </a:solidFill>
              </a:rPr>
              <a:t> 4D emittance.</a:t>
            </a:r>
          </a:p>
          <a:p>
            <a:pPr lvl="1"/>
            <a:r>
              <a:rPr lang="en-US" sz="1800" dirty="0"/>
              <a:t>Projected </a:t>
            </a:r>
            <a:r>
              <a:rPr lang="en-US" sz="1800" dirty="0">
                <a:solidFill>
                  <a:schemeClr val="accent1"/>
                </a:solidFill>
              </a:rPr>
              <a:t>transverse beam parameters.</a:t>
            </a:r>
            <a:endParaRPr lang="en-US" sz="1800" dirty="0"/>
          </a:p>
          <a:p>
            <a:pPr marL="36195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3F6B80-95E0-4870-905C-3909C8D5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8135C-A3DA-4CA5-B12A-841D22B36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Information about both transverse planes can be obtained simultaneously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4A095-0F64-4DE7-A27B-B44C5191D79F}"/>
              </a:ext>
            </a:extLst>
          </p:cNvPr>
          <p:cNvSpPr txBox="1"/>
          <p:nvPr/>
        </p:nvSpPr>
        <p:spPr>
          <a:xfrm>
            <a:off x="784650" y="5943600"/>
            <a:ext cx="1062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Projected quantities </a:t>
            </a:r>
            <a:r>
              <a:rPr lang="en-US" b="1" dirty="0">
                <a:solidFill>
                  <a:schemeClr val="accent1"/>
                </a:solidFill>
              </a:rPr>
              <a:t>validated</a:t>
            </a:r>
            <a:r>
              <a:rPr lang="en-US" dirty="0"/>
              <a:t> against </a:t>
            </a:r>
            <a:r>
              <a:rPr lang="en-US" dirty="0">
                <a:solidFill>
                  <a:schemeClr val="accent1"/>
                </a:solidFill>
              </a:rPr>
              <a:t>multi-quadrupole scan</a:t>
            </a:r>
            <a:r>
              <a:rPr lang="en-US" dirty="0"/>
              <a:t> and TDS </a:t>
            </a:r>
            <a:r>
              <a:rPr lang="en-US" dirty="0">
                <a:solidFill>
                  <a:schemeClr val="accent1"/>
                </a:solidFill>
              </a:rPr>
              <a:t>bunch duration </a:t>
            </a:r>
            <a:r>
              <a:rPr lang="en-US" dirty="0"/>
              <a:t>measurements.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22858-913D-49B3-8D91-C791E7AB6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19"/>
          <a:stretch/>
        </p:blipFill>
        <p:spPr>
          <a:xfrm>
            <a:off x="259974" y="3528713"/>
            <a:ext cx="6674225" cy="2155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B54D83-B54F-4F7F-A52B-6C3579395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679"/>
          <a:stretch/>
        </p:blipFill>
        <p:spPr>
          <a:xfrm>
            <a:off x="259975" y="1414895"/>
            <a:ext cx="6674225" cy="19920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40A1D8-67F7-4048-84D2-FCAA17FDEC3F}"/>
              </a:ext>
            </a:extLst>
          </p:cNvPr>
          <p:cNvSpPr txBox="1"/>
          <p:nvPr/>
        </p:nvSpPr>
        <p:spPr>
          <a:xfrm>
            <a:off x="407987" y="5671167"/>
            <a:ext cx="47988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S. Jaster-Merz et al., https://doi.org/10.48550/arXiv.2505.13724</a:t>
            </a:r>
          </a:p>
        </p:txBody>
      </p:sp>
    </p:spTree>
    <p:extLst>
      <p:ext uri="{BB962C8B-B14F-4D97-AF65-F5344CB8AC3E}">
        <p14:creationId xmlns:p14="http://schemas.microsoft.com/office/powerpoint/2010/main" val="1613974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0AD3-01A1-AF22-B6AA-552420F1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5D </a:t>
            </a:r>
            <a:r>
              <a:rPr lang="it-IT" dirty="0" err="1"/>
              <a:t>measurement</a:t>
            </a:r>
            <a:r>
              <a:rPr lang="it-IT" dirty="0"/>
              <a:t> </a:t>
            </a:r>
            <a:r>
              <a:rPr lang="it-IT" dirty="0" err="1"/>
              <a:t>optics</a:t>
            </a:r>
            <a:r>
              <a:rPr lang="it-IT" dirty="0"/>
              <a:t> </a:t>
            </a:r>
            <a:r>
              <a:rPr lang="it-IT" dirty="0" err="1"/>
              <a:t>preparation</a:t>
            </a:r>
            <a:endParaRPr lang="de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9A6FD-614F-A281-2791-56CF7909073F}"/>
              </a:ext>
            </a:extLst>
          </p:cNvPr>
          <p:cNvSpPr txBox="1"/>
          <p:nvPr/>
        </p:nvSpPr>
        <p:spPr>
          <a:xfrm>
            <a:off x="1736795" y="870092"/>
            <a:ext cx="847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prstClr val="black"/>
                </a:solidFill>
                <a:latin typeface="Calibri"/>
              </a:rPr>
              <a:t>To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perform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the 5D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tomography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the 3D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reconstruction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must be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combined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with a quadrupole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scan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both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x and y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planes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09DBEE-8C28-FD9E-B368-3E70F70D3480}"/>
              </a:ext>
            </a:extLst>
          </p:cNvPr>
          <p:cNvCxnSpPr>
            <a:cxnSpLocks/>
          </p:cNvCxnSpPr>
          <p:nvPr/>
        </p:nvCxnSpPr>
        <p:spPr>
          <a:xfrm>
            <a:off x="1661168" y="2045137"/>
            <a:ext cx="88716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6C4AFF7-9EA2-FFDC-FD1D-950F74B5BA13}"/>
              </a:ext>
            </a:extLst>
          </p:cNvPr>
          <p:cNvSpPr/>
          <p:nvPr/>
        </p:nvSpPr>
        <p:spPr>
          <a:xfrm>
            <a:off x="2150548" y="1820835"/>
            <a:ext cx="72071" cy="436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5DE768-353A-8563-8979-F36473E0EDA6}"/>
              </a:ext>
            </a:extLst>
          </p:cNvPr>
          <p:cNvSpPr/>
          <p:nvPr/>
        </p:nvSpPr>
        <p:spPr>
          <a:xfrm>
            <a:off x="2413906" y="1826672"/>
            <a:ext cx="72071" cy="436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D95DE-79D6-607F-FD45-2BE81F00B1D2}"/>
              </a:ext>
            </a:extLst>
          </p:cNvPr>
          <p:cNvSpPr/>
          <p:nvPr/>
        </p:nvSpPr>
        <p:spPr>
          <a:xfrm>
            <a:off x="2838481" y="1826672"/>
            <a:ext cx="72071" cy="436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F7A7C3-0022-7ACF-278D-6EEDB1905E6A}"/>
              </a:ext>
            </a:extLst>
          </p:cNvPr>
          <p:cNvSpPr/>
          <p:nvPr/>
        </p:nvSpPr>
        <p:spPr>
          <a:xfrm>
            <a:off x="3400039" y="1826672"/>
            <a:ext cx="72071" cy="436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EDE045-707B-75E6-765C-18DDB0D8B64E}"/>
              </a:ext>
            </a:extLst>
          </p:cNvPr>
          <p:cNvSpPr/>
          <p:nvPr/>
        </p:nvSpPr>
        <p:spPr>
          <a:xfrm>
            <a:off x="3793797" y="1826672"/>
            <a:ext cx="72071" cy="436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EE5AAC-B4EE-6A42-8CAE-79A9CD695EE8}"/>
              </a:ext>
            </a:extLst>
          </p:cNvPr>
          <p:cNvSpPr/>
          <p:nvPr/>
        </p:nvSpPr>
        <p:spPr>
          <a:xfrm>
            <a:off x="4223590" y="1891990"/>
            <a:ext cx="1549525" cy="306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AC5BF-439A-3D42-B370-50EF024E7B0C}"/>
              </a:ext>
            </a:extLst>
          </p:cNvPr>
          <p:cNvSpPr/>
          <p:nvPr/>
        </p:nvSpPr>
        <p:spPr>
          <a:xfrm>
            <a:off x="5957046" y="1891990"/>
            <a:ext cx="1549525" cy="306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43FE86-D89E-BA6D-980C-1248EB4714F6}"/>
              </a:ext>
            </a:extLst>
          </p:cNvPr>
          <p:cNvSpPr/>
          <p:nvPr/>
        </p:nvSpPr>
        <p:spPr>
          <a:xfrm>
            <a:off x="10532802" y="1769240"/>
            <a:ext cx="50298" cy="531524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48128-5487-A3BD-6281-40C3971116AC}"/>
              </a:ext>
            </a:extLst>
          </p:cNvPr>
          <p:cNvSpPr txBox="1"/>
          <p:nvPr/>
        </p:nvSpPr>
        <p:spPr>
          <a:xfrm>
            <a:off x="4715329" y="2156822"/>
            <a:ext cx="792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TDS 1</a:t>
            </a:r>
            <a:endParaRPr lang="de-CH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8F088-B3DF-6BF9-CB5C-F39025A8D8C0}"/>
              </a:ext>
            </a:extLst>
          </p:cNvPr>
          <p:cNvSpPr txBox="1"/>
          <p:nvPr/>
        </p:nvSpPr>
        <p:spPr>
          <a:xfrm>
            <a:off x="6414249" y="2156822"/>
            <a:ext cx="705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TDS 2</a:t>
            </a:r>
            <a:endParaRPr lang="de-CH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BBBB6-8DE6-8618-C721-9E26EBE27C57}"/>
              </a:ext>
            </a:extLst>
          </p:cNvPr>
          <p:cNvSpPr txBox="1"/>
          <p:nvPr/>
        </p:nvSpPr>
        <p:spPr>
          <a:xfrm>
            <a:off x="9928976" y="1516423"/>
            <a:ext cx="853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DSCR120</a:t>
            </a:r>
            <a:endParaRPr lang="de-CH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5305B-AD4B-75B7-8D80-7CA89D2AD111}"/>
              </a:ext>
            </a:extLst>
          </p:cNvPr>
          <p:cNvSpPr/>
          <p:nvPr/>
        </p:nvSpPr>
        <p:spPr>
          <a:xfrm>
            <a:off x="1753288" y="1826672"/>
            <a:ext cx="72071" cy="436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CH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4357CD-216A-048B-4B80-A9CEBFD3C071}"/>
              </a:ext>
            </a:extLst>
          </p:cNvPr>
          <p:cNvCxnSpPr>
            <a:cxnSpLocks/>
          </p:cNvCxnSpPr>
          <p:nvPr/>
        </p:nvCxnSpPr>
        <p:spPr>
          <a:xfrm>
            <a:off x="1591567" y="2582372"/>
            <a:ext cx="900886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3CAAD4-D7CB-2F00-E0BF-9C754E7E4914}"/>
              </a:ext>
            </a:extLst>
          </p:cNvPr>
          <p:cNvSpPr txBox="1"/>
          <p:nvPr/>
        </p:nvSpPr>
        <p:spPr>
          <a:xfrm>
            <a:off x="1580015" y="1520034"/>
            <a:ext cx="1906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Reconstruction Point</a:t>
            </a:r>
            <a:endParaRPr lang="de-CH" sz="14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3CBB0F-9853-F16E-B8CF-8AA2E6F0A7C0}"/>
                  </a:ext>
                </a:extLst>
              </p:cNvPr>
              <p:cNvSpPr txBox="1"/>
              <p:nvPr/>
            </p:nvSpPr>
            <p:spPr>
              <a:xfrm>
                <a:off x="2649785" y="2934941"/>
                <a:ext cx="66530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from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96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to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236 in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ten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steps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100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quadrupole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settings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3CBB0F-9853-F16E-B8CF-8AA2E6F0A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785" y="2934941"/>
                <a:ext cx="6653047" cy="369332"/>
              </a:xfrm>
              <a:prstGeom prst="rect">
                <a:avLst/>
              </a:prstGeom>
              <a:blipFill>
                <a:blip r:embed="rId2"/>
                <a:stretch>
                  <a:fillRect l="-64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A red and blue lines&#10;&#10;AI-generated content may be incorrect.">
            <a:extLst>
              <a:ext uri="{FF2B5EF4-FFF2-40B4-BE49-F238E27FC236}">
                <a16:creationId xmlns:a16="http://schemas.microsoft.com/office/drawing/2014/main" id="{078C104C-D109-8050-4791-D5FD14C840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5949" r="8748" b="65763"/>
          <a:stretch/>
        </p:blipFill>
        <p:spPr>
          <a:xfrm>
            <a:off x="1575951" y="3336935"/>
            <a:ext cx="8982001" cy="1563640"/>
          </a:xfrm>
          <a:prstGeom prst="rect">
            <a:avLst/>
          </a:prstGeom>
        </p:spPr>
      </p:pic>
      <p:pic>
        <p:nvPicPr>
          <p:cNvPr id="23" name="Picture 22" descr="A red and blue lines&#10;&#10;AI-generated content may be incorrect.">
            <a:extLst>
              <a:ext uri="{FF2B5EF4-FFF2-40B4-BE49-F238E27FC236}">
                <a16:creationId xmlns:a16="http://schemas.microsoft.com/office/drawing/2014/main" id="{A1590FDF-E621-B4E4-F792-D018E91AC8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36141" r="8748" b="35572"/>
          <a:stretch/>
        </p:blipFill>
        <p:spPr>
          <a:xfrm>
            <a:off x="1591567" y="4933237"/>
            <a:ext cx="8982001" cy="156364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89958C-C450-8100-5F33-0C8DB650BCF9}"/>
              </a:ext>
            </a:extLst>
          </p:cNvPr>
          <p:cNvCxnSpPr>
            <a:cxnSpLocks/>
          </p:cNvCxnSpPr>
          <p:nvPr/>
        </p:nvCxnSpPr>
        <p:spPr>
          <a:xfrm flipH="1">
            <a:off x="1609584" y="1769240"/>
            <a:ext cx="127210" cy="265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00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669E-7804-4B67-B282-D3B2DEDA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5D tomography method successfully applied at PSI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698899-1688-4727-B5E7-27F8E3359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537558"/>
            <a:ext cx="5616575" cy="40847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D27EF-9A29-44C5-A080-3FCD3358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6F2BA-CCB1-49AD-A563-DDBA3E819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Two 5D datasets for different beam settings were recorded</a:t>
            </a:r>
            <a:endParaRPr lang="de-D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E69FCED-1DF0-4DDA-80A4-0772F8206031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9" y="1537558"/>
            <a:ext cx="5616573" cy="408478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D13C18-6E68-4D1D-86F0-99CFFD22A5F4}"/>
              </a:ext>
            </a:extLst>
          </p:cNvPr>
          <p:cNvSpPr txBox="1"/>
          <p:nvPr/>
        </p:nvSpPr>
        <p:spPr>
          <a:xfrm>
            <a:off x="791578" y="1525990"/>
            <a:ext cx="4694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Beam 1: </a:t>
            </a:r>
            <a:r>
              <a:rPr lang="en-US" sz="1600" dirty="0"/>
              <a:t>Compressed ~56</a:t>
            </a:r>
            <a:r>
              <a:rPr lang="de-DE" sz="1600" dirty="0"/>
              <a:t> </a:t>
            </a:r>
            <a:r>
              <a:rPr lang="en-US" sz="1600" dirty="0"/>
              <a:t>fs short (FWHM)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FF381-3FB2-4AFF-854C-24BD776CB47B}"/>
              </a:ext>
            </a:extLst>
          </p:cNvPr>
          <p:cNvSpPr txBox="1"/>
          <p:nvPr/>
        </p:nvSpPr>
        <p:spPr>
          <a:xfrm>
            <a:off x="6739467" y="1525990"/>
            <a:ext cx="4694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Beam 2: </a:t>
            </a:r>
            <a:r>
              <a:rPr lang="en-US" sz="1600" dirty="0"/>
              <a:t>Reduced</a:t>
            </a:r>
            <a:r>
              <a:rPr lang="de-DE" sz="1600" dirty="0"/>
              <a:t> </a:t>
            </a:r>
            <a:r>
              <a:rPr lang="en-US" sz="1600" dirty="0"/>
              <a:t>beam tilts, ~103 fs (FWHM)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A6DEE-069E-4C48-8EAA-D195C11E8214}"/>
              </a:ext>
            </a:extLst>
          </p:cNvPr>
          <p:cNvSpPr txBox="1"/>
          <p:nvPr/>
        </p:nvSpPr>
        <p:spPr>
          <a:xfrm>
            <a:off x="2195736" y="4581128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Preliminary results.</a:t>
            </a:r>
            <a:endParaRPr lang="de-DE" sz="1100" dirty="0" err="1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31B39-BDBB-44F2-A1AA-184A0920CF45}"/>
              </a:ext>
            </a:extLst>
          </p:cNvPr>
          <p:cNvSpPr txBox="1"/>
          <p:nvPr/>
        </p:nvSpPr>
        <p:spPr>
          <a:xfrm>
            <a:off x="7968208" y="4679017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Preliminary results.</a:t>
            </a:r>
            <a:endParaRPr lang="de-DE" sz="1100" dirty="0" err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930B0-8E22-0AB1-C3E6-723202F89343}"/>
              </a:ext>
            </a:extLst>
          </p:cNvPr>
          <p:cNvSpPr txBox="1"/>
          <p:nvPr/>
        </p:nvSpPr>
        <p:spPr>
          <a:xfrm>
            <a:off x="3719736" y="5664041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each dataset, we acquired 5 images for each combination of 100 quadrupole settings and 10 polarizations (+</a:t>
            </a:r>
            <a:r>
              <a:rPr lang="en-US" sz="1600" dirty="0" err="1"/>
              <a:t>unstreaked</a:t>
            </a:r>
            <a:r>
              <a:rPr lang="en-US" sz="1600" dirty="0"/>
              <a:t> case) in about 7 hours.</a:t>
            </a:r>
          </a:p>
          <a:p>
            <a:r>
              <a:rPr lang="en-US" sz="1600" dirty="0"/>
              <a:t>Beam repetition rate: 1 Hz.</a:t>
            </a:r>
          </a:p>
        </p:txBody>
      </p:sp>
    </p:spTree>
    <p:extLst>
      <p:ext uri="{BB962C8B-B14F-4D97-AF65-F5344CB8AC3E}">
        <p14:creationId xmlns:p14="http://schemas.microsoft.com/office/powerpoint/2010/main" val="3010024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185A9F-C2D7-0D71-9082-75E8B5E8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5D </a:t>
            </a:r>
            <a:r>
              <a:rPr lang="it-IT" dirty="0" err="1"/>
              <a:t>Reconstruction</a:t>
            </a:r>
            <a:r>
              <a:rPr lang="it-IT" dirty="0"/>
              <a:t>: </a:t>
            </a:r>
            <a:r>
              <a:rPr lang="it-IT" dirty="0" err="1"/>
              <a:t>Calibration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</p:txBody>
      </p:sp>
      <p:pic>
        <p:nvPicPr>
          <p:cNvPr id="3" name="Immagine 2" descr="Immagine che contiene testo, diagramm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571D1961-E37D-AC81-1AF1-7A4FD1414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5523" r="6348"/>
          <a:stretch/>
        </p:blipFill>
        <p:spPr>
          <a:xfrm>
            <a:off x="6219187" y="3052780"/>
            <a:ext cx="4184862" cy="3364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EC47FB04-B9CA-DA9D-5E2C-6E8EFADED62D}"/>
                  </a:ext>
                </a:extLst>
              </p:cNvPr>
              <p:cNvSpPr txBox="1"/>
              <p:nvPr/>
            </p:nvSpPr>
            <p:spPr>
              <a:xfrm>
                <a:off x="1570862" y="894076"/>
                <a:ext cx="920565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TDS calibration for different streaking angles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Measured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the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centroid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shift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when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changing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the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cavity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CH" dirty="0" err="1">
                    <a:solidFill>
                      <a:prstClr val="black"/>
                    </a:solidFill>
                    <a:latin typeface="Calibri"/>
                  </a:rPr>
                  <a:t>phase</a:t>
                </a:r>
                <a:r>
                  <a:rPr lang="de-CH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:endParaRPr lang="de-CH" dirty="0">
                  <a:solidFill>
                    <a:prstClr val="black"/>
                  </a:solidFill>
                  <a:latin typeface="Calibri"/>
                </a:endParaRP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Low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variation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in the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calibration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factors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for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different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streaking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angles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,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as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expected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.</a:t>
                </a: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:endParaRPr lang="it-IT" dirty="0">
                  <a:solidFill>
                    <a:prstClr val="black"/>
                  </a:solidFill>
                  <a:latin typeface="Calibri"/>
                </a:endParaRP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Average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resolution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rescaled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to take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into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account shot-to-shot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variations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in the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cavity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-IT" dirty="0" err="1">
                    <a:solidFill>
                      <a:prstClr val="black"/>
                    </a:solidFill>
                    <a:latin typeface="Calibri"/>
                  </a:rPr>
                  <a:t>voltage</a:t>
                </a:r>
                <a:r>
                  <a:rPr lang="it-IT" dirty="0">
                    <a:solidFill>
                      <a:prstClr val="black"/>
                    </a:solidFill>
                    <a:latin typeface="Calibri"/>
                  </a:rPr>
                  <a:t>.</a:t>
                </a:r>
                <a:endParaRPr lang="de-CH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EC47FB04-B9CA-DA9D-5E2C-6E8EFADED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862" y="894076"/>
                <a:ext cx="9205657" cy="1754326"/>
              </a:xfrm>
              <a:prstGeom prst="rect">
                <a:avLst/>
              </a:prstGeom>
              <a:blipFill>
                <a:blip r:embed="rId4"/>
                <a:stretch>
                  <a:fillRect l="-464" t="-2091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A3A44CA-333A-C870-E183-1CC675A9D470}"/>
                  </a:ext>
                </a:extLst>
              </p:cNvPr>
              <p:cNvSpPr txBox="1"/>
              <p:nvPr/>
            </p:nvSpPr>
            <p:spPr>
              <a:xfrm>
                <a:off x="6750881" y="2991303"/>
                <a:ext cx="907043" cy="42704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𝑜𝑓𝑓</m:t>
                              </m:r>
                            </m:sub>
                          </m:sSub>
                        </m:num>
                        <m:den>
                          <m:r>
                            <a:rPr lang="it-IT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A3A44CA-333A-C870-E183-1CC675A9D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881" y="2991303"/>
                <a:ext cx="907043" cy="427040"/>
              </a:xfrm>
              <a:prstGeom prst="rect">
                <a:avLst/>
              </a:prstGeom>
              <a:blipFill>
                <a:blip r:embed="rId5"/>
                <a:stretch>
                  <a:fillRect l="-3974" r="-1325" b="-125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 descr="Immagine che contiene testo, diagramm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B2608C74-CF40-5F79-132F-ACC5FF7C1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5938" r="6441"/>
          <a:stretch>
            <a:fillRect/>
          </a:stretch>
        </p:blipFill>
        <p:spPr>
          <a:xfrm>
            <a:off x="1687138" y="3123122"/>
            <a:ext cx="4285676" cy="3293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9EF259D2-D3AA-322C-D87F-69BC90C05C11}"/>
                  </a:ext>
                </a:extLst>
              </p:cNvPr>
              <p:cNvSpPr txBox="1"/>
              <p:nvPr/>
            </p:nvSpPr>
            <p:spPr>
              <a:xfrm>
                <a:off x="2570671" y="2991308"/>
                <a:ext cx="1857624" cy="40190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𝜋𝜈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[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𝑓𝑠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de-CH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9EF259D2-D3AA-322C-D87F-69BC90C05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671" y="2991308"/>
                <a:ext cx="1857624" cy="401905"/>
              </a:xfrm>
              <a:prstGeom prst="rect">
                <a:avLst/>
              </a:prstGeom>
              <a:blipFill>
                <a:blip r:embed="rId7"/>
                <a:stretch>
                  <a:fillRect l="-1307" r="-2941" b="-1176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295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EF92CA0-E034-4B74-8E57-33F79E2E7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2D projections of the reconstructed phase space of beam 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B29060-C46B-4693-93D3-D30FD00D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5D tomographic phase-space reconstruction at DESY and PSI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B28C4-7BB0-4CF5-90DB-4A1A380FF6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Reconstructed 5D distribution reveals beam tilts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152AB-BBDB-4347-8323-87494C546462}"/>
              </a:ext>
            </a:extLst>
          </p:cNvPr>
          <p:cNvSpPr txBox="1"/>
          <p:nvPr/>
        </p:nvSpPr>
        <p:spPr>
          <a:xfrm>
            <a:off x="926208" y="6019800"/>
            <a:ext cx="9513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Preliminary results.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24A66A-FA86-6C0E-77E6-562C13621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94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E3404E-F3AE-4121-9AB1-6C1E5EC8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of beam 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3E8EE8-BCC6-4E5A-9A01-E599751A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5D tomographic phase-space reconstruction at DESY and PSI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8DA52-CCB7-45DE-8959-3BB792E5F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Relaxing the compression reduced tilts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2974C-6043-4C87-9A41-04C539353369}"/>
              </a:ext>
            </a:extLst>
          </p:cNvPr>
          <p:cNvSpPr txBox="1"/>
          <p:nvPr/>
        </p:nvSpPr>
        <p:spPr>
          <a:xfrm>
            <a:off x="926208" y="6019800"/>
            <a:ext cx="9513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Preliminary results.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EA110-DD6B-418F-10C0-7E42DB48C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47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B867A-4B0E-4437-BCD6-149A0776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Outlook: </a:t>
            </a:r>
            <a:r>
              <a:rPr lang="en-US" dirty="0" err="1"/>
              <a:t>PolariX</a:t>
            </a:r>
            <a:r>
              <a:rPr lang="en-US" dirty="0"/>
              <a:t> at ARES</a:t>
            </a:r>
            <a:endParaRPr lang="en-US" b="0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E6934-9B21-45D4-A0FE-7A726EDE5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4160244"/>
            <a:ext cx="11376025" cy="2256432"/>
          </a:xfrm>
        </p:spPr>
        <p:txBody>
          <a:bodyPr anchor="ctr"/>
          <a:lstStyle/>
          <a:p>
            <a:r>
              <a:rPr lang="en-US" dirty="0"/>
              <a:t>Designed to produce and characterize bunches of </a:t>
            </a:r>
            <a:r>
              <a:rPr lang="en-US" b="1" dirty="0">
                <a:solidFill>
                  <a:schemeClr val="accent1"/>
                </a:solidFill>
              </a:rPr>
              <a:t>high quality </a:t>
            </a:r>
            <a:r>
              <a:rPr lang="en-US" dirty="0"/>
              <a:t>with </a:t>
            </a:r>
            <a:r>
              <a:rPr lang="en-US" b="1" dirty="0">
                <a:solidFill>
                  <a:schemeClr val="accent1"/>
                </a:solidFill>
              </a:rPr>
              <a:t>sub-fs</a:t>
            </a:r>
            <a:r>
              <a:rPr lang="en-US" dirty="0"/>
              <a:t> duration.</a:t>
            </a:r>
          </a:p>
          <a:p>
            <a:r>
              <a:rPr lang="en-US" dirty="0"/>
              <a:t>Applications using </a:t>
            </a:r>
            <a:r>
              <a:rPr lang="en-US" b="1" dirty="0">
                <a:solidFill>
                  <a:schemeClr val="accent1"/>
                </a:solidFill>
              </a:rPr>
              <a:t>sub-</a:t>
            </a:r>
            <a:r>
              <a:rPr lang="en-US" b="1" dirty="0" err="1">
                <a:solidFill>
                  <a:schemeClr val="accent1"/>
                </a:solidFill>
              </a:rPr>
              <a:t>pC</a:t>
            </a:r>
            <a:r>
              <a:rPr lang="en-US" dirty="0"/>
              <a:t> charge beams.</a:t>
            </a:r>
          </a:p>
          <a:p>
            <a:r>
              <a:rPr lang="en-US" dirty="0"/>
              <a:t>Drive towards high-precision </a:t>
            </a:r>
            <a:r>
              <a:rPr lang="en-US" b="1" dirty="0">
                <a:solidFill>
                  <a:schemeClr val="accent1"/>
                </a:solidFill>
              </a:rPr>
              <a:t>longitudinal</a:t>
            </a:r>
            <a:r>
              <a:rPr lang="en-US" dirty="0"/>
              <a:t> diagnostics, detailed </a:t>
            </a:r>
            <a:r>
              <a:rPr lang="en-US" b="1" dirty="0">
                <a:solidFill>
                  <a:schemeClr val="accent1"/>
                </a:solidFill>
              </a:rPr>
              <a:t>phase-space characterization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1"/>
                </a:solidFill>
              </a:rPr>
              <a:t>highly sensitive </a:t>
            </a:r>
            <a:r>
              <a:rPr lang="en-US" dirty="0"/>
              <a:t>diagnostic tools.</a:t>
            </a:r>
          </a:p>
          <a:p>
            <a:r>
              <a:rPr lang="en-US" dirty="0">
                <a:hlinkClick r:id="rId2"/>
              </a:rPr>
              <a:t>https://ares.desy.de/</a:t>
            </a:r>
            <a:r>
              <a:rPr lang="en-US" dirty="0"/>
              <a:t>	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39535-508C-4123-A7D9-69C90D30D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5D tomographic phase-space reconstruction at DESY and PSI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D2133-25E4-4C8C-AE55-7C9CBAA67C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Accelerator test facility for novel diagnostics, advanced acceleration schemes, medical applications, 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2C2E17-00E9-4668-95BC-9EFA6E850A88}"/>
              </a:ext>
            </a:extLst>
          </p:cNvPr>
          <p:cNvGrpSpPr/>
          <p:nvPr/>
        </p:nvGrpSpPr>
        <p:grpSpPr>
          <a:xfrm>
            <a:off x="858170" y="1710543"/>
            <a:ext cx="302184" cy="1671231"/>
            <a:chOff x="858170" y="305027"/>
            <a:chExt cx="302184" cy="16712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0D683D-B5C7-42AA-8A66-3E9F7D3F6F1F}"/>
                </a:ext>
              </a:extLst>
            </p:cNvPr>
            <p:cNvSpPr/>
            <p:nvPr/>
          </p:nvSpPr>
          <p:spPr>
            <a:xfrm>
              <a:off x="858170" y="305027"/>
              <a:ext cx="302184" cy="30218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1078F3-D1EF-4A91-9959-2E4419E7F316}"/>
                </a:ext>
              </a:extLst>
            </p:cNvPr>
            <p:cNvCxnSpPr>
              <a:cxnSpLocks/>
              <a:stCxn id="11" idx="4"/>
            </p:cNvCxnSpPr>
            <p:nvPr/>
          </p:nvCxnSpPr>
          <p:spPr>
            <a:xfrm>
              <a:off x="1009262" y="607211"/>
              <a:ext cx="0" cy="1369047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D0BB41-32BD-4C28-991F-595816E8E91E}"/>
              </a:ext>
            </a:extLst>
          </p:cNvPr>
          <p:cNvGrpSpPr/>
          <p:nvPr/>
        </p:nvGrpSpPr>
        <p:grpSpPr>
          <a:xfrm>
            <a:off x="8980255" y="1981247"/>
            <a:ext cx="302184" cy="1395028"/>
            <a:chOff x="858170" y="305027"/>
            <a:chExt cx="302184" cy="13950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04E21F-072F-4206-A019-C824334F62ED}"/>
                </a:ext>
              </a:extLst>
            </p:cNvPr>
            <p:cNvSpPr/>
            <p:nvPr/>
          </p:nvSpPr>
          <p:spPr>
            <a:xfrm>
              <a:off x="858170" y="305027"/>
              <a:ext cx="302184" cy="30218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76B361-CE09-4F09-8DDB-2C9DBAE7B5D1}"/>
                </a:ext>
              </a:extLst>
            </p:cNvPr>
            <p:cNvCxnSpPr>
              <a:cxnSpLocks/>
              <a:stCxn id="14" idx="4"/>
            </p:cNvCxnSpPr>
            <p:nvPr/>
          </p:nvCxnSpPr>
          <p:spPr>
            <a:xfrm>
              <a:off x="1009262" y="607211"/>
              <a:ext cx="0" cy="1092844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73BA38-63B4-4E11-B6B4-C93DEF38CFB2}"/>
              </a:ext>
            </a:extLst>
          </p:cNvPr>
          <p:cNvGrpSpPr/>
          <p:nvPr/>
        </p:nvGrpSpPr>
        <p:grpSpPr>
          <a:xfrm>
            <a:off x="11488867" y="1789890"/>
            <a:ext cx="302184" cy="749101"/>
            <a:chOff x="858170" y="305027"/>
            <a:chExt cx="302184" cy="7491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F0A3A77-3EBD-4C3F-AD66-11770001E2AE}"/>
                </a:ext>
              </a:extLst>
            </p:cNvPr>
            <p:cNvSpPr/>
            <p:nvPr/>
          </p:nvSpPr>
          <p:spPr>
            <a:xfrm>
              <a:off x="858170" y="305027"/>
              <a:ext cx="302184" cy="30218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F97FA3-994D-4192-9752-C5FB1FA02ADD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>
              <a:off x="1009262" y="607211"/>
              <a:ext cx="0" cy="446917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D9B5DB1-602D-4E3F-B339-1FFCEA9E9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240"/>
            <a:ext cx="12192000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96A3-0CD6-4E65-9B29-FE309DF5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PolariX</a:t>
            </a:r>
            <a:r>
              <a:rPr lang="en-US" dirty="0"/>
              <a:t> setup at ARES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4EB09-7A59-4BB2-B7B3-88DC41E0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7"/>
            <a:ext cx="5154612" cy="5010249"/>
          </a:xfrm>
        </p:spPr>
        <p:txBody>
          <a:bodyPr anchor="ctr"/>
          <a:lstStyle/>
          <a:p>
            <a:r>
              <a:rPr lang="en-US" dirty="0"/>
              <a:t>Located downstream of first experimental chamber and bunch compressor.</a:t>
            </a:r>
          </a:p>
          <a:p>
            <a:r>
              <a:rPr lang="en-US" b="1" dirty="0">
                <a:solidFill>
                  <a:schemeClr val="accent1"/>
                </a:solidFill>
              </a:rPr>
              <a:t>Two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/>
                </a:solidFill>
              </a:rPr>
              <a:t>PolariX</a:t>
            </a:r>
            <a:r>
              <a:rPr lang="en-US" b="1" dirty="0">
                <a:solidFill>
                  <a:schemeClr val="accent1"/>
                </a:solidFill>
              </a:rPr>
              <a:t> TDSs </a:t>
            </a:r>
            <a:r>
              <a:rPr lang="en-US" dirty="0"/>
              <a:t>with </a:t>
            </a:r>
            <a:r>
              <a:rPr lang="en-US" dirty="0">
                <a:solidFill>
                  <a:schemeClr val="accent1"/>
                </a:solidFill>
              </a:rPr>
              <a:t>independent</a:t>
            </a:r>
            <a:r>
              <a:rPr lang="en-US" dirty="0"/>
              <a:t> RF supply.</a:t>
            </a:r>
          </a:p>
          <a:p>
            <a:r>
              <a:rPr lang="en-US" dirty="0"/>
              <a:t>2 x 6 MW CPI klystrons + 2 BOCs.</a:t>
            </a:r>
          </a:p>
          <a:p>
            <a:r>
              <a:rPr lang="en-US" dirty="0"/>
              <a:t>Expected longitudinal resolution: </a:t>
            </a:r>
            <a:r>
              <a:rPr lang="en-US" b="1" dirty="0">
                <a:solidFill>
                  <a:schemeClr val="accent1"/>
                </a:solidFill>
              </a:rPr>
              <a:t>~0.2 fs </a:t>
            </a:r>
            <a:r>
              <a:rPr lang="en-US" dirty="0"/>
              <a:t>assuming 20 MV peak voltage for each TDS.</a:t>
            </a:r>
          </a:p>
          <a:p>
            <a:r>
              <a:rPr lang="en-US" dirty="0"/>
              <a:t>Commissioning is ongoing, and first 3D phase space reconstructions were performed.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BB782-3C11-4271-81DB-63B9BEB4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AB171-FEBD-4453-A999-4FD6C8103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92E1BD-1057-4A89-A51A-453A3631948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0"/>
          <a:stretch/>
        </p:blipFill>
        <p:spPr>
          <a:xfrm>
            <a:off x="6095999" y="1524000"/>
            <a:ext cx="5262561" cy="4358366"/>
          </a:xfrm>
        </p:spPr>
      </p:pic>
    </p:spTree>
    <p:extLst>
      <p:ext uri="{BB962C8B-B14F-4D97-AF65-F5344CB8AC3E}">
        <p14:creationId xmlns:p14="http://schemas.microsoft.com/office/powerpoint/2010/main" val="356637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5743-C2BE-F547-5419-C4EDF751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78296"/>
            <a:ext cx="8964613" cy="810444"/>
          </a:xfrm>
        </p:spPr>
        <p:txBody>
          <a:bodyPr/>
          <a:lstStyle/>
          <a:p>
            <a:r>
              <a:rPr lang="en-GB" sz="3200" dirty="0"/>
              <a:t>Content</a:t>
            </a:r>
            <a:br>
              <a:rPr lang="en-GB" dirty="0"/>
            </a:br>
            <a:endParaRPr lang="en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5D59BB-84B8-DC35-C150-E8C12E2D42B3}"/>
              </a:ext>
            </a:extLst>
          </p:cNvPr>
          <p:cNvSpPr txBox="1"/>
          <p:nvPr/>
        </p:nvSpPr>
        <p:spPr>
          <a:xfrm>
            <a:off x="1559496" y="1628800"/>
            <a:ext cx="7272808" cy="2723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Aptos"/>
              </a:rPr>
              <a:t>General information on </a:t>
            </a:r>
            <a:r>
              <a:rPr lang="en-GB" sz="2800" dirty="0" err="1">
                <a:solidFill>
                  <a:prstClr val="black"/>
                </a:solidFill>
                <a:latin typeface="Aptos"/>
              </a:rPr>
              <a:t>PolariX</a:t>
            </a:r>
            <a:r>
              <a:rPr lang="en-GB" sz="2800" dirty="0">
                <a:solidFill>
                  <a:prstClr val="black"/>
                </a:solidFill>
                <a:latin typeface="Aptos"/>
              </a:rPr>
              <a:t> TDS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5D reconstruction method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Aptos"/>
              </a:rPr>
              <a:t>Results from </a:t>
            </a:r>
            <a:r>
              <a:rPr lang="en-GB" sz="2800" dirty="0" err="1">
                <a:solidFill>
                  <a:prstClr val="black"/>
                </a:solidFill>
                <a:latin typeface="Aptos"/>
              </a:rPr>
              <a:t>FLASHForward</a:t>
            </a:r>
            <a:endParaRPr lang="en-GB" sz="2800" dirty="0">
              <a:solidFill>
                <a:prstClr val="black"/>
              </a:solidFill>
              <a:latin typeface="Apto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Preliminary results from SwissFEL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449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5CB7-AE1D-1776-9A46-14530B2B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200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F94FB-241B-8CE7-1AE7-5D140993AAC3}"/>
              </a:ext>
            </a:extLst>
          </p:cNvPr>
          <p:cNvSpPr txBox="1">
            <a:spLocks/>
          </p:cNvSpPr>
          <p:nvPr/>
        </p:nvSpPr>
        <p:spPr>
          <a:xfrm>
            <a:off x="443372" y="980728"/>
            <a:ext cx="11305256" cy="51845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The first X-band TDS with variable polarization was designed, built, and tested in a joint project between CERN, DESY and PSI.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The variable polarization allows to directly measure various kinds of phase space correlations.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The 5D reconstruction method was successfully demonstrated at 2 facilities (SwissFEL and FLASH), with ARES results expected for 2026.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Disadvantage: long measurement times. Prohibitive for FEL user facilities (except in special machine study time)!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Measurements with the PolariX TDS should be combined with generative machine learning techniques, as demonstrated for example in R. Roussel et al., Phys. Rev. Accel. Beams 27, 094601 (2024).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20FD4D-DB3A-9B27-C29F-37B071A7C75E}"/>
              </a:ext>
            </a:extLst>
          </p:cNvPr>
          <p:cNvSpPr txBox="1">
            <a:spLocks/>
          </p:cNvSpPr>
          <p:nvPr/>
        </p:nvSpPr>
        <p:spPr>
          <a:xfrm>
            <a:off x="678605" y="4439400"/>
            <a:ext cx="8964613" cy="30603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832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CA7D-7CD4-AC62-9949-B7F4A025A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60648"/>
            <a:ext cx="8964613" cy="810444"/>
          </a:xfrm>
        </p:spPr>
        <p:txBody>
          <a:bodyPr/>
          <a:lstStyle/>
          <a:p>
            <a:r>
              <a:rPr lang="en-CH" dirty="0"/>
              <a:t>Aknowledgments</a:t>
            </a:r>
          </a:p>
        </p:txBody>
      </p:sp>
      <p:pic>
        <p:nvPicPr>
          <p:cNvPr id="3" name="Content Placeholder 10" descr="A river running through a town&#10;&#10;AI-generated content may be incorrect.">
            <a:extLst>
              <a:ext uri="{FF2B5EF4-FFF2-40B4-BE49-F238E27FC236}">
                <a16:creationId xmlns:a16="http://schemas.microsoft.com/office/drawing/2014/main" id="{C7C4DA49-D044-1363-6B2D-5616695065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74" y="364288"/>
            <a:ext cx="4447490" cy="2962567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852D294-6A1A-CC28-E14B-197BAA51E36D}"/>
              </a:ext>
            </a:extLst>
          </p:cNvPr>
          <p:cNvSpPr txBox="1">
            <a:spLocks/>
          </p:cNvSpPr>
          <p:nvPr/>
        </p:nvSpPr>
        <p:spPr>
          <a:xfrm>
            <a:off x="263352" y="1282646"/>
            <a:ext cx="6408712" cy="386654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S. </a:t>
            </a:r>
            <a:r>
              <a:rPr lang="en-GB" sz="1800" dirty="0" err="1"/>
              <a:t>Jaster</a:t>
            </a:r>
            <a:r>
              <a:rPr lang="en-GB" sz="1800" dirty="0"/>
              <a:t>-Merz, B. </a:t>
            </a:r>
            <a:r>
              <a:rPr lang="en-GB" sz="1800" dirty="0" err="1"/>
              <a:t>Beutner</a:t>
            </a:r>
            <a:r>
              <a:rPr lang="en-GB" sz="1800" dirty="0"/>
              <a:t>, </a:t>
            </a:r>
            <a:r>
              <a:rPr lang="lt-LT" sz="1800" dirty="0"/>
              <a:t>R. W. Assmann, J. Beinortaitė,</a:t>
            </a:r>
            <a:r>
              <a:rPr lang="en-US" sz="1800" dirty="0"/>
              <a:t> </a:t>
            </a:r>
            <a:r>
              <a:rPr lang="lt-LT" sz="1800" dirty="0"/>
              <a:t>J. Björklund Svensson,</a:t>
            </a:r>
            <a:r>
              <a:rPr lang="en-US" sz="1800" dirty="0"/>
              <a:t> </a:t>
            </a:r>
            <a:r>
              <a:rPr lang="lt-LT" sz="1800" dirty="0"/>
              <a:t>R. Brinkmann,</a:t>
            </a:r>
            <a:r>
              <a:rPr lang="en-US" sz="1800" dirty="0"/>
              <a:t> </a:t>
            </a:r>
            <a:r>
              <a:rPr lang="lt-LT" sz="1800" dirty="0"/>
              <a:t>F. Burkart, H. Dinter, P. González Caminal, W. Hillert, A. L. Kanekar,</a:t>
            </a:r>
            <a:r>
              <a:rPr lang="en-US" sz="1800" dirty="0"/>
              <a:t> </a:t>
            </a:r>
            <a:r>
              <a:rPr lang="lt-LT" sz="1800" dirty="0"/>
              <a:t>M. Kellermeier,</a:t>
            </a:r>
            <a:r>
              <a:rPr lang="en-US" sz="1800" dirty="0"/>
              <a:t> </a:t>
            </a:r>
            <a:r>
              <a:rPr lang="lt-LT" sz="1800" dirty="0"/>
              <a:t>W. Kuropka,</a:t>
            </a:r>
            <a:r>
              <a:rPr lang="en-US" sz="1800" dirty="0"/>
              <a:t> </a:t>
            </a:r>
            <a:r>
              <a:rPr lang="lt-LT" sz="1800" dirty="0"/>
              <a:t>F. Mayet,</a:t>
            </a:r>
            <a:r>
              <a:rPr lang="en-US" sz="1800" dirty="0"/>
              <a:t> </a:t>
            </a:r>
            <a:r>
              <a:rPr lang="lt-LT" sz="1800" dirty="0"/>
              <a:t>J. Osterhoff, B. Stacey,</a:t>
            </a:r>
            <a:r>
              <a:rPr lang="en-US" sz="1800" dirty="0"/>
              <a:t> </a:t>
            </a:r>
            <a:r>
              <a:rPr lang="lt-LT" sz="1800" dirty="0"/>
              <a:t>M. Stanitzki,</a:t>
            </a:r>
            <a:r>
              <a:rPr lang="en-US" sz="1800" dirty="0"/>
              <a:t> </a:t>
            </a:r>
            <a:r>
              <a:rPr lang="lt-LT" sz="1800" dirty="0"/>
              <a:t>T. Vinatier,</a:t>
            </a:r>
            <a:r>
              <a:rPr lang="en-US" sz="1800" dirty="0"/>
              <a:t> </a:t>
            </a:r>
            <a:r>
              <a:rPr lang="lt-LT" sz="1800" dirty="0"/>
              <a:t>S. Wesch, R. D’Arcy</a:t>
            </a:r>
            <a:r>
              <a:rPr lang="en-GB" sz="1800" dirty="0"/>
              <a:t> (DESY)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Francesco </a:t>
            </a:r>
            <a:r>
              <a:rPr lang="en-GB" sz="1800" dirty="0" err="1"/>
              <a:t>Demurtas</a:t>
            </a:r>
            <a:r>
              <a:rPr lang="en-GB" sz="1800" dirty="0"/>
              <a:t>, </a:t>
            </a:r>
            <a:r>
              <a:rPr lang="en-GB" sz="1800" dirty="0" err="1"/>
              <a:t>Enrica</a:t>
            </a:r>
            <a:r>
              <a:rPr lang="en-GB" sz="1800" dirty="0"/>
              <a:t> </a:t>
            </a:r>
            <a:r>
              <a:rPr lang="en-GB" sz="1800" dirty="0" err="1"/>
              <a:t>Chiadroni</a:t>
            </a:r>
            <a:r>
              <a:rPr lang="en-GB" sz="1800" dirty="0"/>
              <a:t>, Anna </a:t>
            </a:r>
            <a:r>
              <a:rPr lang="en-GB" sz="1800" dirty="0" err="1"/>
              <a:t>Giribono</a:t>
            </a:r>
            <a:r>
              <a:rPr lang="en-GB" sz="1800" dirty="0"/>
              <a:t> (INFN)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P. </a:t>
            </a:r>
            <a:r>
              <a:rPr lang="en-GB" sz="1800" dirty="0" err="1"/>
              <a:t>Craievich</a:t>
            </a:r>
            <a:r>
              <a:rPr lang="en-GB" sz="1800" dirty="0"/>
              <a:t>, F. </a:t>
            </a:r>
            <a:r>
              <a:rPr lang="en-GB" sz="1800" dirty="0" err="1"/>
              <a:t>Marcellini</a:t>
            </a:r>
            <a:r>
              <a:rPr lang="en-GB" sz="1800" dirty="0"/>
              <a:t>, E. Prat, S. </a:t>
            </a:r>
            <a:r>
              <a:rPr lang="en-GB" sz="1800" dirty="0" err="1"/>
              <a:t>Reiche</a:t>
            </a:r>
            <a:r>
              <a:rPr lang="en-GB" sz="1800" dirty="0"/>
              <a:t>, Z. </a:t>
            </a:r>
            <a:r>
              <a:rPr lang="en-GB" sz="1800" dirty="0" err="1"/>
              <a:t>Geng</a:t>
            </a:r>
            <a:r>
              <a:rPr lang="en-GB" sz="1800" dirty="0"/>
              <a:t>, E. Ericson, R. </a:t>
            </a:r>
            <a:r>
              <a:rPr lang="en-GB" sz="1800" dirty="0" err="1"/>
              <a:t>Ischebeck</a:t>
            </a:r>
            <a:r>
              <a:rPr lang="en-GB" sz="1800" dirty="0"/>
              <a:t> (PSI)</a:t>
            </a:r>
          </a:p>
          <a:p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B664E-9931-C1BC-59EE-D7CD45013E71}"/>
              </a:ext>
            </a:extLst>
          </p:cNvPr>
          <p:cNvSpPr txBox="1"/>
          <p:nvPr/>
        </p:nvSpPr>
        <p:spPr>
          <a:xfrm>
            <a:off x="9749843" y="5149188"/>
            <a:ext cx="18722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000" dirty="0">
                <a:solidFill>
                  <a:schemeClr val="bg1"/>
                </a:solidFill>
              </a:rPr>
              <a:t>PSI , Areal view</a:t>
            </a:r>
          </a:p>
        </p:txBody>
      </p:sp>
      <p:pic>
        <p:nvPicPr>
          <p:cNvPr id="7" name="Picture 6" descr="Aerial view of a city&#10;&#10;AI-generated content may be incorrect.">
            <a:extLst>
              <a:ext uri="{FF2B5EF4-FFF2-40B4-BE49-F238E27FC236}">
                <a16:creationId xmlns:a16="http://schemas.microsoft.com/office/drawing/2014/main" id="{ACCB9DD1-2FC2-2038-70D1-76B035FD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74" y="3460632"/>
            <a:ext cx="4447490" cy="299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3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F7C4B88-46F9-441F-9430-D4971046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Polarizable X-band transverse deflection structure (TDS)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4DDC22E-0875-47A8-B2C1-7023227C6E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PolariX enables new diagnostic methods and allows for sub-fs longitudinal resolution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5808F76-EEBC-487C-B7F7-2A7F6C674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99" y="1524000"/>
            <a:ext cx="4004541" cy="445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28464-92A9-41A3-95EB-E68F21A3362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19936" y="1406427"/>
            <a:ext cx="6264077" cy="5010249"/>
          </a:xfrm>
        </p:spPr>
        <p:txBody>
          <a:bodyPr anchor="ctr"/>
          <a:lstStyle/>
          <a:p>
            <a:endParaRPr lang="en-US" dirty="0"/>
          </a:p>
          <a:p>
            <a:r>
              <a:rPr lang="en-US" dirty="0"/>
              <a:t>Designed in </a:t>
            </a:r>
            <a:r>
              <a:rPr lang="en-US" b="1" dirty="0">
                <a:solidFill>
                  <a:schemeClr val="accent1"/>
                </a:solidFill>
              </a:rPr>
              <a:t>collaboration</a:t>
            </a:r>
            <a:r>
              <a:rPr lang="en-US" dirty="0"/>
              <a:t> between CERN, PSI and DESY</a:t>
            </a:r>
            <a:r>
              <a:rPr lang="en-US" baseline="30000" dirty="0"/>
              <a:t> [13-15]</a:t>
            </a:r>
            <a:r>
              <a:rPr lang="en-US" dirty="0"/>
              <a:t>.</a:t>
            </a:r>
          </a:p>
          <a:p>
            <a:r>
              <a:rPr lang="en-US" dirty="0"/>
              <a:t>Installed at: FLASH 2, </a:t>
            </a:r>
            <a:r>
              <a:rPr lang="en-US" dirty="0" err="1"/>
              <a:t>FLASHForward</a:t>
            </a:r>
            <a:r>
              <a:rPr lang="en-US" dirty="0"/>
              <a:t>, ARES, SwissFEL.</a:t>
            </a:r>
          </a:p>
          <a:p>
            <a:r>
              <a:rPr lang="en-US" b="1" dirty="0">
                <a:solidFill>
                  <a:schemeClr val="accent1"/>
                </a:solidFill>
              </a:rPr>
              <a:t>Sub-fs</a:t>
            </a:r>
            <a:r>
              <a:rPr lang="en-US" dirty="0"/>
              <a:t> resolution possible.</a:t>
            </a:r>
          </a:p>
          <a:p>
            <a:r>
              <a:rPr lang="en-US" dirty="0"/>
              <a:t>Unique feature:</a:t>
            </a:r>
            <a:r>
              <a:rPr lang="en-US" b="1" dirty="0">
                <a:solidFill>
                  <a:schemeClr val="accent1"/>
                </a:solidFill>
              </a:rPr>
              <a:t> Variable</a:t>
            </a:r>
            <a:r>
              <a:rPr lang="en-US" dirty="0"/>
              <a:t> streaking angle.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A1ECC-7DEE-436B-A2D1-299FA045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5D tomographic phase-space reconstruction at DESY and PSI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B775D3-4E11-411A-878E-57588108D9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3"/>
          <a:stretch/>
        </p:blipFill>
        <p:spPr>
          <a:xfrm>
            <a:off x="7117857" y="2228997"/>
            <a:ext cx="1766285" cy="588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CD77A2-9AAA-4186-93D7-6D64AE84B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505" y="2057400"/>
            <a:ext cx="944123" cy="931365"/>
          </a:xfrm>
          <a:prstGeom prst="rect">
            <a:avLst/>
          </a:prstGeom>
        </p:spPr>
      </p:pic>
      <p:pic>
        <p:nvPicPr>
          <p:cNvPr id="14" name="Grafik 8">
            <a:extLst>
              <a:ext uri="{FF2B5EF4-FFF2-40B4-BE49-F238E27FC236}">
                <a16:creationId xmlns:a16="http://schemas.microsoft.com/office/drawing/2014/main" id="{50703ADE-58E7-4C4E-B248-673E874A1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13" y="2125986"/>
            <a:ext cx="793750" cy="794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A8244-8881-4F96-95AD-EFCBD002CDB1}"/>
              </a:ext>
            </a:extLst>
          </p:cNvPr>
          <p:cNvSpPr txBox="1"/>
          <p:nvPr/>
        </p:nvSpPr>
        <p:spPr>
          <a:xfrm>
            <a:off x="1037599" y="6002525"/>
            <a:ext cx="4193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PolariX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TDS installed at the ARES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11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753C-7A05-C6F5-DD4A-F63BEA3E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39518-B8C4-2F3A-704D-6189A839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47" y="2420888"/>
            <a:ext cx="5391259" cy="3869416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55FEDB2-2614-82A7-3032-A8BA60C3D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2197760"/>
            <a:ext cx="3744416" cy="3328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6C6FB6-5A61-7C6B-B523-673E43EEE9B2}"/>
              </a:ext>
            </a:extLst>
          </p:cNvPr>
          <p:cNvSpPr txBox="1"/>
          <p:nvPr/>
        </p:nvSpPr>
        <p:spPr>
          <a:xfrm>
            <a:off x="5844107" y="5229200"/>
            <a:ext cx="6268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ea typeface="Lato" panose="020F0502020204030203" pitchFamily="34" charset="0"/>
                <a:cs typeface="Lato" panose="020F0502020204030203" pitchFamily="34" charset="0"/>
              </a:rPr>
              <a:t>References:</a:t>
            </a:r>
          </a:p>
          <a:p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A. </a:t>
            </a:r>
            <a:r>
              <a:rPr lang="en-US" sz="1600" dirty="0" err="1">
                <a:ea typeface="Lato" panose="020F0502020204030203" pitchFamily="34" charset="0"/>
                <a:cs typeface="Lato" panose="020F0502020204030203" pitchFamily="34" charset="0"/>
              </a:rPr>
              <a:t>Grudiev</a:t>
            </a:r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, CLIC-Note-1067 (2016)</a:t>
            </a:r>
          </a:p>
          <a:p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P. Craievich et al., Phys. Rev. Accel. Beams 23, 112001 (2020)</a:t>
            </a:r>
          </a:p>
          <a:p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B. Marchetti et al., Sci Rep 11, 3560 (2021)</a:t>
            </a:r>
          </a:p>
          <a:p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P. González Caminal et al., Phys. Rev. Accel. Beams 27, 032801 (2024)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48F21-F383-7CC0-47FF-5D6FCE860A18}"/>
              </a:ext>
            </a:extLst>
          </p:cNvPr>
          <p:cNvSpPr txBox="1"/>
          <p:nvPr/>
        </p:nvSpPr>
        <p:spPr>
          <a:xfrm>
            <a:off x="639293" y="803530"/>
            <a:ext cx="1110543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CH" sz="2000" dirty="0">
                <a:ea typeface="Lato" panose="020F0502020204030203" pitchFamily="34" charset="0"/>
                <a:cs typeface="Lato" panose="020F0502020204030203" pitchFamily="34" charset="0"/>
              </a:rPr>
              <a:t>Diagnose multidimensional phase space of electron bunches to investigate complex beam dynamics (e.g. collective effects, beam correlations, slice emittance in different planes, etc..)</a:t>
            </a:r>
            <a:endParaRPr lang="en-GB" sz="2000" dirty="0">
              <a:solidFill>
                <a:srgbClr val="0070C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35504" lvl="1" indent="-232828">
              <a:spcAft>
                <a:spcPts val="600"/>
              </a:spcAft>
              <a:buSzPct val="80000"/>
              <a:buFont typeface="Wingdings" pitchFamily="2" charset="2"/>
              <a:buChar char="§"/>
            </a:pPr>
            <a:r>
              <a:rPr lang="en-GB" sz="2000" dirty="0">
                <a:ea typeface="Lato" panose="020F0502020204030203" pitchFamily="34" charset="0"/>
                <a:cs typeface="Lato" panose="020F0502020204030203" pitchFamily="34" charset="0"/>
              </a:rPr>
              <a:t>5D/6D phase-space characterization becomes possible by different streaking planes and using tomographic methods.</a:t>
            </a:r>
          </a:p>
          <a:p>
            <a:pPr marL="535504" lvl="1" indent="-232828">
              <a:spcAft>
                <a:spcPts val="600"/>
              </a:spcAft>
              <a:buSzPct val="80000"/>
              <a:buFont typeface="Wingdings" pitchFamily="2" charset="2"/>
              <a:buChar char="§"/>
            </a:pPr>
            <a:r>
              <a:rPr lang="en-GB" sz="2000" dirty="0">
                <a:ea typeface="Lato" panose="020F0502020204030203" pitchFamily="34" charset="0"/>
                <a:cs typeface="Lato" panose="020F0502020204030203" pitchFamily="34" charset="0"/>
              </a:rPr>
              <a:t>Reconstruction of the 3D charge density.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BF056-34A8-08C7-22E6-BFA27440F469}"/>
              </a:ext>
            </a:extLst>
          </p:cNvPr>
          <p:cNvSpPr/>
          <p:nvPr/>
        </p:nvSpPr>
        <p:spPr>
          <a:xfrm>
            <a:off x="1055440" y="6146399"/>
            <a:ext cx="470452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POLARIzable X-band Transverse Deflection Structure – </a:t>
            </a:r>
            <a:r>
              <a:rPr lang="en-GB" b="1" dirty="0">
                <a:solidFill>
                  <a:srgbClr val="0070C0"/>
                </a:solidFill>
                <a:ea typeface="Lato" panose="020F0502020204030203" pitchFamily="34" charset="0"/>
                <a:cs typeface="Lato" panose="020F0502020204030203" pitchFamily="34" charset="0"/>
              </a:rPr>
              <a:t>POLARIX TDS</a:t>
            </a:r>
            <a:endParaRPr lang="en-CH" b="1" dirty="0">
              <a:solidFill>
                <a:srgbClr val="0070C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3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0781-AA88-F010-5E1A-DE4CE4B8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 to achieve variable polarization</a:t>
            </a:r>
            <a:endParaRPr lang="en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212BF-D945-D6E0-D308-6D35D4413064}"/>
              </a:ext>
            </a:extLst>
          </p:cNvPr>
          <p:cNvSpPr txBox="1"/>
          <p:nvPr/>
        </p:nvSpPr>
        <p:spPr>
          <a:xfrm>
            <a:off x="623392" y="719408"/>
            <a:ext cx="7726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ea typeface="Lato" panose="020F0502020204030203" pitchFamily="34" charset="0"/>
                <a:cs typeface="Lato" panose="020F0502020204030203" pitchFamily="34" charset="0"/>
              </a:rPr>
              <a:t>POLARIzable</a:t>
            </a:r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 X-band Transverse Deflection Structure – </a:t>
            </a:r>
            <a:r>
              <a:rPr lang="en-GB" b="1" dirty="0">
                <a:solidFill>
                  <a:srgbClr val="0070C0"/>
                </a:solidFill>
                <a:ea typeface="Lato" panose="020F0502020204030203" pitchFamily="34" charset="0"/>
                <a:cs typeface="Lato" panose="020F0502020204030203" pitchFamily="34" charset="0"/>
              </a:rPr>
              <a:t>POLARIX TDS</a:t>
            </a:r>
            <a:endParaRPr lang="en-CH" b="1" dirty="0">
              <a:solidFill>
                <a:srgbClr val="0070C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9C4F708-5870-B174-4102-C63A8D80D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249050"/>
            <a:ext cx="2837668" cy="23598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8AA574-44B9-BCA6-81C9-76AC41DD3041}"/>
              </a:ext>
            </a:extLst>
          </p:cNvPr>
          <p:cNvSpPr/>
          <p:nvPr/>
        </p:nvSpPr>
        <p:spPr>
          <a:xfrm>
            <a:off x="623392" y="1335406"/>
            <a:ext cx="3914135" cy="6669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Variable polarization circular TE11 mode launcher: E-rotator</a:t>
            </a:r>
            <a:endParaRPr lang="en-US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D666E-76CB-CAA1-FC9D-FA60DE9AFA55}"/>
              </a:ext>
            </a:extLst>
          </p:cNvPr>
          <p:cNvSpPr txBox="1"/>
          <p:nvPr/>
        </p:nvSpPr>
        <p:spPr>
          <a:xfrm>
            <a:off x="474697" y="5115147"/>
            <a:ext cx="42115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DESY-CERN-PSI Collaboration</a:t>
            </a:r>
          </a:p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1x TDS FLASHForward (DESY)</a:t>
            </a:r>
          </a:p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2x TDS FLASH II (DESY)</a:t>
            </a:r>
          </a:p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2x TDS SINBAD-ARES (DESY) </a:t>
            </a:r>
          </a:p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2x TDS SwissFEL Athos (PSI)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87089-B01E-EA73-7AB3-079643091C1B}"/>
              </a:ext>
            </a:extLst>
          </p:cNvPr>
          <p:cNvSpPr txBox="1"/>
          <p:nvPr/>
        </p:nvSpPr>
        <p:spPr>
          <a:xfrm>
            <a:off x="6336520" y="1406826"/>
            <a:ext cx="4027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a typeface="Lato" panose="020F0502020204030203" pitchFamily="34" charset="0"/>
                <a:cs typeface="Lato" panose="020F0502020204030203" pitchFamily="34" charset="0"/>
              </a:rPr>
              <a:t>Phase difference between port 1 and port 2: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600" dirty="0">
                <a:ea typeface="Lato" panose="020F0502020204030203" pitchFamily="34" charset="0"/>
                <a:cs typeface="Lato" panose="020F0502020204030203" pitchFamily="34" charset="0"/>
              </a:rPr>
              <a:t>0 degree -&gt; vertical polarization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600" dirty="0">
                <a:ea typeface="Lato" panose="020F0502020204030203" pitchFamily="34" charset="0"/>
                <a:cs typeface="Lato" panose="020F0502020204030203" pitchFamily="34" charset="0"/>
              </a:rPr>
              <a:t>180 degree -&gt; horizontal polarization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B1109E-258E-25FA-805C-D60C8C04F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2361012"/>
            <a:ext cx="4188887" cy="2247937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A23EC718-AE21-FCD8-1CA0-11F01E990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0416" y="180062"/>
            <a:ext cx="636488" cy="63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ERN Logo">
            <a:extLst>
              <a:ext uri="{FF2B5EF4-FFF2-40B4-BE49-F238E27FC236}">
                <a16:creationId xmlns:a16="http://schemas.microsoft.com/office/drawing/2014/main" id="{07470BEB-B842-76F9-F4EB-556D7C633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r="22926"/>
          <a:stretch/>
        </p:blipFill>
        <p:spPr bwMode="auto">
          <a:xfrm>
            <a:off x="9074980" y="180062"/>
            <a:ext cx="640040" cy="6364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7E20EE6B-9938-3435-EF63-4333E292B7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14" y="4705641"/>
            <a:ext cx="3981741" cy="19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39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675B-9AF8-87AF-7F5B-D92C10B8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PolariX TDS and </a:t>
            </a:r>
            <a:r>
              <a:rPr lang="en-US" dirty="0"/>
              <a:t>RF components at PSI</a:t>
            </a:r>
            <a:endParaRPr lang="en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133C9-859E-B634-B9EC-A547DA9C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996" y="660400"/>
            <a:ext cx="5891957" cy="36445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8C8C59-F95B-EDE6-72BE-50A320F193B4}"/>
              </a:ext>
            </a:extLst>
          </p:cNvPr>
          <p:cNvSpPr/>
          <p:nvPr/>
        </p:nvSpPr>
        <p:spPr>
          <a:xfrm>
            <a:off x="114259" y="4542388"/>
            <a:ext cx="45415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All waveguide RF components including the XBOC, and phase shifters were designed and built at PSI, X-Band Klystron is a CPI VKX-8311A, 50 MW </a:t>
            </a:r>
            <a:r>
              <a:rPr lang="en-GB" b="1" dirty="0">
                <a:solidFill>
                  <a:srgbClr val="00B0F0"/>
                </a:solidFill>
                <a:ea typeface="Lato" panose="020F0502020204030203" pitchFamily="34" charset="0"/>
                <a:cs typeface="Lato" panose="020F0502020204030203" pitchFamily="34" charset="0"/>
              </a:rPr>
              <a:t>(max used rf power 35 MW).</a:t>
            </a:r>
            <a:r>
              <a:rPr lang="en-GB" dirty="0">
                <a:solidFill>
                  <a:srgbClr val="0070C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PSI HV klystron modulator: </a:t>
            </a:r>
            <a:r>
              <a:rPr lang="en-GB" b="1" dirty="0">
                <a:solidFill>
                  <a:srgbClr val="00B0F0"/>
                </a:solidFill>
                <a:ea typeface="Lato" panose="020F0502020204030203" pitchFamily="34" charset="0"/>
                <a:cs typeface="Lato" panose="020F0502020204030203" pitchFamily="34" charset="0"/>
              </a:rPr>
              <a:t>developed and built in-house (400 kV, 3 </a:t>
            </a:r>
            <a:r>
              <a:rPr lang="en-GB" b="1" dirty="0" err="1">
                <a:solidFill>
                  <a:srgbClr val="00B0F0"/>
                </a:solidFill>
                <a:ea typeface="Lato" panose="020F0502020204030203" pitchFamily="34" charset="0"/>
                <a:cs typeface="Lato" panose="020F0502020204030203" pitchFamily="34" charset="0"/>
              </a:rPr>
              <a:t>ms</a:t>
            </a:r>
            <a:r>
              <a:rPr lang="en-GB" b="1" dirty="0">
                <a:solidFill>
                  <a:srgbClr val="00B0F0"/>
                </a:solidFill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r>
              <a:rPr lang="en-GB" dirty="0">
                <a:solidFill>
                  <a:schemeClr val="accent2"/>
                </a:solidFill>
                <a:ea typeface="Lato" panose="020F0502020204030203" pitchFamily="34" charset="0"/>
                <a:cs typeface="Lato" panose="020F0502020204030203" pitchFamily="34" charset="0"/>
                <a:sym typeface="Wingdings" pitchFamily="2" charset="2"/>
              </a:rPr>
              <a:t> deflecting voltage ~90 MV.</a:t>
            </a:r>
            <a:endParaRPr lang="en-GB" b="1" dirty="0">
              <a:solidFill>
                <a:srgbClr val="00B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8DEC3E5E-F718-90A5-1806-CAA4F96FF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45" y="790847"/>
            <a:ext cx="4954096" cy="31260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06A596-1D84-E013-2B23-40CC3A53F6D2}"/>
              </a:ext>
            </a:extLst>
          </p:cNvPr>
          <p:cNvSpPr/>
          <p:nvPr/>
        </p:nvSpPr>
        <p:spPr>
          <a:xfrm>
            <a:off x="5868052" y="1440602"/>
            <a:ext cx="1286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XBOC (PSI)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17ED-87BC-E9BF-E860-5F6C3C95C09A}"/>
              </a:ext>
            </a:extLst>
          </p:cNvPr>
          <p:cNvSpPr/>
          <p:nvPr/>
        </p:nvSpPr>
        <p:spPr>
          <a:xfrm>
            <a:off x="5327915" y="2532075"/>
            <a:ext cx="10782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RF loads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18BEBC-AF1E-CEED-ACA0-691C69C8D736}"/>
              </a:ext>
            </a:extLst>
          </p:cNvPr>
          <p:cNvSpPr/>
          <p:nvPr/>
        </p:nvSpPr>
        <p:spPr>
          <a:xfrm>
            <a:off x="7398240" y="1183793"/>
            <a:ext cx="1771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3 Phase shifter (PSI)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67431-DB7A-D5C2-D6A3-7806996C0945}"/>
              </a:ext>
            </a:extLst>
          </p:cNvPr>
          <p:cNvSpPr txBox="1"/>
          <p:nvPr/>
        </p:nvSpPr>
        <p:spPr>
          <a:xfrm>
            <a:off x="6096000" y="6419824"/>
            <a:ext cx="59277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ea typeface="Lato" panose="020F0502020204030203" pitchFamily="34" charset="0"/>
                <a:cs typeface="Lato" panose="020F0502020204030203" pitchFamily="34" charset="0"/>
              </a:rPr>
              <a:t>E. Prat et al., Advanced Photonics 7 (2), 026002 (2025)</a:t>
            </a:r>
            <a:endParaRPr lang="en-US" sz="2000" dirty="0"/>
          </a:p>
        </p:txBody>
      </p:sp>
      <p:pic>
        <p:nvPicPr>
          <p:cNvPr id="13" name="Picture 12" descr="A comparison of images of a solar system&#10;&#10;AI-generated content may be incorrect.">
            <a:extLst>
              <a:ext uri="{FF2B5EF4-FFF2-40B4-BE49-F238E27FC236}">
                <a16:creationId xmlns:a16="http://schemas.microsoft.com/office/drawing/2014/main" id="{FCD9B95B-E800-30C0-AF22-97D1323735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93" y="3916930"/>
            <a:ext cx="3146284" cy="22464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5AD80F-D401-9CD1-1761-06F0E05BE8A4}"/>
              </a:ext>
            </a:extLst>
          </p:cNvPr>
          <p:cNvSpPr txBox="1"/>
          <p:nvPr/>
        </p:nvSpPr>
        <p:spPr>
          <a:xfrm>
            <a:off x="4775266" y="4258646"/>
            <a:ext cx="434507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Rms resolution down to ~300 attoseconds in low charge (i.e. low emittance) beam configuration has been demonstrated.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Main use case: measurement of current / FEL power profiles during machine setup or special mode development.</a:t>
            </a:r>
          </a:p>
        </p:txBody>
      </p:sp>
    </p:spTree>
    <p:extLst>
      <p:ext uri="{BB962C8B-B14F-4D97-AF65-F5344CB8AC3E}">
        <p14:creationId xmlns:p14="http://schemas.microsoft.com/office/powerpoint/2010/main" val="243695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DB6F-8D6B-3DCA-595C-6CF1127A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5D phase-space tomography – method</a:t>
            </a:r>
            <a:r>
              <a:rPr lang="en-GB" baseline="30000" dirty="0"/>
              <a:t>[1-4]</a:t>
            </a:r>
            <a:endParaRPr lang="en-CH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00F32-35CC-5572-3E1C-9B99D326ECDD}"/>
              </a:ext>
            </a:extLst>
          </p:cNvPr>
          <p:cNvSpPr txBox="1"/>
          <p:nvPr/>
        </p:nvSpPr>
        <p:spPr>
          <a:xfrm>
            <a:off x="551384" y="789010"/>
            <a:ext cx="10297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effectLst/>
              </a:rPr>
              <a:t>Reconstructing the full transverse phase-space of each longitudinal slice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A7828-304B-6127-5C94-61476B88FA23}"/>
              </a:ext>
            </a:extLst>
          </p:cNvPr>
          <p:cNvSpPr txBox="1"/>
          <p:nvPr/>
        </p:nvSpPr>
        <p:spPr>
          <a:xfrm>
            <a:off x="360461" y="5473005"/>
            <a:ext cx="7610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200" dirty="0">
                <a:effectLst/>
              </a:rPr>
              <a:t>[1] S. Jaster-Merz et al., Phys. Rev. Accel. Beams 27, 072801, 2024 - METHOD</a:t>
            </a:r>
          </a:p>
          <a:p>
            <a:pPr>
              <a:buNone/>
            </a:pPr>
            <a:r>
              <a:rPr lang="en-GB" sz="1200" dirty="0"/>
              <a:t>[2] S. Jaster-Merz et al., </a:t>
            </a:r>
            <a:r>
              <a:rPr lang="en-GB" sz="1200" dirty="0">
                <a:hlinkClick r:id="rId3"/>
              </a:rPr>
              <a:t>https://doi.org/10.48550/arXiv.2505.13724</a:t>
            </a:r>
            <a:r>
              <a:rPr lang="en-GB" sz="1200" dirty="0"/>
              <a:t>, PROOF of PRINCIPLE</a:t>
            </a:r>
          </a:p>
          <a:p>
            <a:pPr>
              <a:buNone/>
            </a:pPr>
            <a:r>
              <a:rPr lang="en-GB" sz="1200" dirty="0">
                <a:effectLst/>
              </a:rPr>
              <a:t>[3] S. Jaster-Merz et al ., LINAC2022, MOPORI10, 2022, </a:t>
            </a:r>
          </a:p>
          <a:p>
            <a:pPr>
              <a:buNone/>
            </a:pPr>
            <a:r>
              <a:rPr lang="en-GB" sz="1200" dirty="0">
                <a:effectLst/>
              </a:rPr>
              <a:t>[4] S. Jaster-Merz et al ., IPAC2022, MOPOPT021, 2022</a:t>
            </a:r>
            <a:endParaRPr lang="en-GB" sz="1200" dirty="0"/>
          </a:p>
          <a:p>
            <a:pPr>
              <a:buNone/>
            </a:pPr>
            <a:r>
              <a:rPr lang="en-GB" sz="1200" dirty="0">
                <a:effectLst/>
              </a:rPr>
              <a:t>[5] K. Hock and A. Wolski, </a:t>
            </a:r>
            <a:r>
              <a:rPr lang="en-GB" sz="1200" dirty="0" err="1">
                <a:effectLst/>
              </a:rPr>
              <a:t>Nucl</a:t>
            </a:r>
            <a:r>
              <a:rPr lang="en-GB" sz="1200" dirty="0">
                <a:effectLst/>
              </a:rPr>
              <a:t>. </a:t>
            </a:r>
            <a:r>
              <a:rPr lang="en-GB" sz="1200" dirty="0" err="1">
                <a:effectLst/>
              </a:rPr>
              <a:t>Instrum</a:t>
            </a:r>
            <a:r>
              <a:rPr lang="en-GB" sz="1200" dirty="0">
                <a:effectLst/>
              </a:rPr>
              <a:t>. Methods Phys. Res. Sect. A, 2013</a:t>
            </a:r>
          </a:p>
          <a:p>
            <a:pPr>
              <a:buNone/>
            </a:pPr>
            <a:r>
              <a:rPr lang="en-GB" sz="1200" dirty="0"/>
              <a:t>[6] </a:t>
            </a:r>
            <a:r>
              <a:rPr lang="it-IT" sz="1200" dirty="0"/>
              <a:t>D. Marx et al., Journal of </a:t>
            </a:r>
            <a:r>
              <a:rPr lang="it-IT" sz="1200" dirty="0" err="1"/>
              <a:t>Physics</a:t>
            </a:r>
            <a:r>
              <a:rPr lang="it-IT" sz="1200" dirty="0"/>
              <a:t>: Conference Series, vol. 874, 2017</a:t>
            </a:r>
            <a:endParaRPr lang="en-GB" sz="1200" dirty="0">
              <a:effectLst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0AB101-C364-826D-93F3-7A362D633F7A}"/>
              </a:ext>
            </a:extLst>
          </p:cNvPr>
          <p:cNvGrpSpPr/>
          <p:nvPr/>
        </p:nvGrpSpPr>
        <p:grpSpPr>
          <a:xfrm>
            <a:off x="479376" y="1268760"/>
            <a:ext cx="7772400" cy="807588"/>
            <a:chOff x="479376" y="1268760"/>
            <a:chExt cx="7772400" cy="8075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12A687-F914-F467-02A3-14FFFACD2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376" y="1268760"/>
              <a:ext cx="7772400" cy="8075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E7EA5C-01CE-26C1-2607-6E6EFA41F50B}"/>
                </a:ext>
              </a:extLst>
            </p:cNvPr>
            <p:cNvSpPr txBox="1"/>
            <p:nvPr/>
          </p:nvSpPr>
          <p:spPr>
            <a:xfrm>
              <a:off x="2639616" y="1395423"/>
              <a:ext cx="36004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100" dirty="0"/>
                <a:t>[5]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8B1C1C-E3E4-DF53-4501-9F3BA6115F7F}"/>
                </a:ext>
              </a:extLst>
            </p:cNvPr>
            <p:cNvSpPr txBox="1"/>
            <p:nvPr/>
          </p:nvSpPr>
          <p:spPr>
            <a:xfrm>
              <a:off x="4079776" y="1431201"/>
              <a:ext cx="36004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11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4066EB-8547-2234-1ABC-E7148319C69B}"/>
              </a:ext>
            </a:extLst>
          </p:cNvPr>
          <p:cNvGrpSpPr/>
          <p:nvPr/>
        </p:nvGrpSpPr>
        <p:grpSpPr>
          <a:xfrm>
            <a:off x="335360" y="2109557"/>
            <a:ext cx="8280920" cy="3160670"/>
            <a:chOff x="335360" y="2109557"/>
            <a:chExt cx="8928992" cy="33380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CF0F9E-71D8-9E7B-F09A-70E941010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360" y="2109557"/>
              <a:ext cx="8928992" cy="33380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BEE274-F8C8-81C6-4009-2C5342266EA7}"/>
                </a:ext>
              </a:extLst>
            </p:cNvPr>
            <p:cNvSpPr txBox="1"/>
            <p:nvPr/>
          </p:nvSpPr>
          <p:spPr>
            <a:xfrm>
              <a:off x="8832304" y="4797152"/>
              <a:ext cx="36004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100" dirty="0"/>
                <a:t>[6]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4CEEDF4-7664-670E-94E1-035877DD02D1}"/>
              </a:ext>
            </a:extLst>
          </p:cNvPr>
          <p:cNvSpPr txBox="1"/>
          <p:nvPr/>
        </p:nvSpPr>
        <p:spPr>
          <a:xfrm>
            <a:off x="8729174" y="1189120"/>
            <a:ext cx="323523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lvl="0" indent="-225425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CH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 independent rotations</a:t>
            </a:r>
            <a:r>
              <a:rPr lang="en-CH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via transverse optics (θ</a:t>
            </a:r>
            <a:r>
              <a:rPr lang="en-CH" sz="1800" kern="100" dirty="0">
                <a:effectLst/>
                <a:latin typeface="Cambria Math" panose="02040503050406030204" pitchFamily="18" charset="0"/>
                <a:ea typeface="Aptos" panose="020B0004020202020204" pitchFamily="34" charset="0"/>
                <a:cs typeface="Cambria Math" panose="02040503050406030204" pitchFamily="18" charset="0"/>
              </a:rPr>
              <a:t>ₓ</a:t>
            </a:r>
            <a:r>
              <a:rPr lang="en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θ</a:t>
            </a:r>
            <a:r>
              <a:rPr lang="en-CH" sz="1800" kern="100" baseline="-25000" dirty="0">
                <a:effectLst/>
                <a:latin typeface="Cambria" panose="0204050305040603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</a:t>
            </a:r>
            <a:r>
              <a:rPr lang="en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and TDS streak angles, enable mapping from 2D images to full 5D distribution.</a:t>
            </a:r>
          </a:p>
          <a:p>
            <a:pPr marL="225425" lvl="0" indent="-225425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CH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Hierarchical reconstruction</a:t>
            </a:r>
            <a:r>
              <a:rPr lang="en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first resolve (x, y, t), then expand each time slice into full transverse phase space.</a:t>
            </a:r>
          </a:p>
          <a:p>
            <a:pPr marL="225425" lvl="0" indent="-225425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CH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Resolution and </a:t>
            </a:r>
            <a:r>
              <a:rPr lang="en-CH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accuracy</a:t>
            </a:r>
            <a:r>
              <a:rPr lang="en-CH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are tunable</a:t>
            </a:r>
            <a:r>
              <a:rPr lang="en-CH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via beamline tuning (β-matching), TDS voltage, drift length, and number of projections.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5425" lvl="0" indent="-225425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Only drift space between TDS and screen.</a:t>
            </a:r>
            <a:endParaRPr lang="en-CH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9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EE8B-0EB9-48C1-BFED-AB192F2D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performance demonstrated in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31967-A5D3-4CB6-8576-088345D80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357648"/>
            <a:ext cx="4926012" cy="3079464"/>
          </a:xfrm>
        </p:spPr>
        <p:txBody>
          <a:bodyPr anchor="ctr"/>
          <a:lstStyle/>
          <a:p>
            <a:r>
              <a:rPr lang="en-US" b="1" dirty="0">
                <a:solidFill>
                  <a:schemeClr val="accent1"/>
                </a:solidFill>
              </a:rPr>
              <a:t>Full 5D </a:t>
            </a:r>
            <a:r>
              <a:rPr lang="en-US" dirty="0"/>
              <a:t>reconstruction of Gaussian and highly complex phase spaces.</a:t>
            </a:r>
          </a:p>
          <a:p>
            <a:r>
              <a:rPr lang="en-US" dirty="0"/>
              <a:t>Beam parameters reconstructed with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≲ 5%</a:t>
            </a:r>
            <a:r>
              <a:rPr lang="en-US" dirty="0"/>
              <a:t> discrepancies. </a:t>
            </a:r>
          </a:p>
          <a:p>
            <a:r>
              <a:rPr lang="en-US" dirty="0"/>
              <a:t>Extraction of </a:t>
            </a:r>
            <a:r>
              <a:rPr lang="en-US" b="1" dirty="0">
                <a:solidFill>
                  <a:schemeClr val="accent1"/>
                </a:solidFill>
              </a:rPr>
              <a:t>sliced</a:t>
            </a:r>
            <a:r>
              <a:rPr lang="en-US" dirty="0"/>
              <a:t> beam parameters and the </a:t>
            </a:r>
            <a:r>
              <a:rPr lang="en-US" b="1" dirty="0">
                <a:solidFill>
                  <a:schemeClr val="accent1"/>
                </a:solidFill>
              </a:rPr>
              <a:t>4D slice emittance</a:t>
            </a:r>
            <a:r>
              <a:rPr lang="en-US" dirty="0"/>
              <a:t> possible.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1CA37-E73E-4724-8407-958A91450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5D tomographic phase-space reconstruction at DESY and PSI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43688-45B1-4F9D-B19D-861C3644F2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Proof-of-principle simulation studies with test distributions using the ARES beamline</a:t>
            </a:r>
          </a:p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0238F23-09D7-4B61-845A-D4AC9CC53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r="2227" b="1568"/>
          <a:stretch/>
        </p:blipFill>
        <p:spPr>
          <a:xfrm>
            <a:off x="5604545" y="1116519"/>
            <a:ext cx="5662569" cy="54320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39648F-D440-4B79-9E9A-DDF5BC726923}"/>
              </a:ext>
            </a:extLst>
          </p:cNvPr>
          <p:cNvSpPr txBox="1"/>
          <p:nvPr/>
        </p:nvSpPr>
        <p:spPr>
          <a:xfrm>
            <a:off x="8858036" y="6080961"/>
            <a:ext cx="26420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Visualization done with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PyVista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06913-F1FB-4465-ACA3-4923C4148349}"/>
              </a:ext>
            </a:extLst>
          </p:cNvPr>
          <p:cNvSpPr txBox="1"/>
          <p:nvPr/>
        </p:nvSpPr>
        <p:spPr>
          <a:xfrm>
            <a:off x="9977097" y="5502189"/>
            <a:ext cx="177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charge: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energy: 155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2A6ED-186D-4F87-8F20-7C468F6E30DA}"/>
              </a:ext>
            </a:extLst>
          </p:cNvPr>
          <p:cNvSpPr txBox="1"/>
          <p:nvPr/>
        </p:nvSpPr>
        <p:spPr>
          <a:xfrm>
            <a:off x="473677" y="6184757"/>
            <a:ext cx="486032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Jaster-Merz et al., Phys. Rev. Accel. Beams 27, 072801 (2024)</a:t>
            </a:r>
          </a:p>
        </p:txBody>
      </p:sp>
      <p:pic>
        <p:nvPicPr>
          <p:cNvPr id="11" name="Picture 10" descr="A math equations with numbers&#10;&#10;AI-generated content may be incorrect.">
            <a:extLst>
              <a:ext uri="{FF2B5EF4-FFF2-40B4-BE49-F238E27FC236}">
                <a16:creationId xmlns:a16="http://schemas.microsoft.com/office/drawing/2014/main" id="{85BD95EB-F521-952E-54B8-1AE3E6453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21088"/>
            <a:ext cx="3754313" cy="16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7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E6E32-3AC1-4999-907A-D379AD52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demonstration at </a:t>
            </a:r>
            <a:r>
              <a:rPr lang="en-US" dirty="0" err="1"/>
              <a:t>FLASHForward</a:t>
            </a:r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32820CD-22E7-4AE4-891B-FB947EA23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7" y="2167622"/>
            <a:ext cx="11729593" cy="128231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5B18-0FA6-4149-9E0A-8A58618F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5D tomographic phase-space reconstruction at DESY and PSI</a:t>
            </a:r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C9886E-8663-440A-9D52-4D7F69CE9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Fully commissioned PolariX TDS and flexible diagnostic beamline available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9A7C2474-DACF-40B1-AB02-6C42FDF2054F}"/>
              </a:ext>
            </a:extLst>
          </p:cNvPr>
          <p:cNvSpPr txBox="1">
            <a:spLocks/>
          </p:cNvSpPr>
          <p:nvPr/>
        </p:nvSpPr>
        <p:spPr>
          <a:xfrm>
            <a:off x="407988" y="4419600"/>
            <a:ext cx="11376024" cy="15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Experimental facility dedicated to </a:t>
            </a:r>
            <a:r>
              <a:rPr lang="en-US" b="1" dirty="0">
                <a:solidFill>
                  <a:schemeClr val="accent1"/>
                </a:solidFill>
              </a:rPr>
              <a:t>beam driven plasma acceleration </a:t>
            </a:r>
            <a:r>
              <a:rPr lang="en-US" dirty="0"/>
              <a:t>experiments.</a:t>
            </a:r>
          </a:p>
          <a:p>
            <a:r>
              <a:rPr lang="en-US" dirty="0"/>
              <a:t>Uses up to 1.3 GeV electron beams from the </a:t>
            </a:r>
            <a:r>
              <a:rPr lang="en-US" b="1" dirty="0">
                <a:solidFill>
                  <a:schemeClr val="accent1"/>
                </a:solidFill>
              </a:rPr>
              <a:t>FLASH </a:t>
            </a:r>
            <a:r>
              <a:rPr lang="en-US" b="1" dirty="0" err="1">
                <a:solidFill>
                  <a:schemeClr val="accent1"/>
                </a:solidFill>
              </a:rPr>
              <a:t>linac</a:t>
            </a:r>
            <a:r>
              <a:rPr lang="en-US" b="1" dirty="0">
                <a:solidFill>
                  <a:schemeClr val="accent1"/>
                </a:solidFill>
              </a:rPr>
              <a:t>.</a:t>
            </a:r>
            <a:endParaRPr lang="en-US" baseline="30000" dirty="0"/>
          </a:p>
          <a:p>
            <a:r>
              <a:rPr lang="en-US" dirty="0"/>
              <a:t>Measurement performed with 10 Hz </a:t>
            </a:r>
            <a:r>
              <a:rPr lang="en-US" b="1" dirty="0">
                <a:solidFill>
                  <a:schemeClr val="accent1"/>
                </a:solidFill>
              </a:rPr>
              <a:t>single bunch </a:t>
            </a:r>
            <a:r>
              <a:rPr lang="en-US" dirty="0"/>
              <a:t>operation, </a:t>
            </a:r>
            <a:r>
              <a:rPr lang="en-US" b="1" dirty="0">
                <a:solidFill>
                  <a:schemeClr val="accent1"/>
                </a:solidFill>
              </a:rPr>
              <a:t>~1.1 GeV </a:t>
            </a:r>
            <a:r>
              <a:rPr lang="en-US" dirty="0"/>
              <a:t>energy, </a:t>
            </a:r>
            <a:r>
              <a:rPr lang="en-US" b="1" dirty="0">
                <a:solidFill>
                  <a:schemeClr val="accent1"/>
                </a:solidFill>
              </a:rPr>
              <a:t>~0.3 </a:t>
            </a:r>
            <a:r>
              <a:rPr lang="en-US" b="1" dirty="0" err="1">
                <a:solidFill>
                  <a:schemeClr val="accent1"/>
                </a:solidFill>
              </a:rPr>
              <a:t>nC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/>
              <a:t>charge, </a:t>
            </a:r>
            <a:br>
              <a:rPr lang="en-US" dirty="0"/>
            </a:br>
            <a:r>
              <a:rPr lang="en-US" dirty="0"/>
              <a:t>and </a:t>
            </a:r>
            <a:r>
              <a:rPr lang="en-US" b="1" dirty="0">
                <a:solidFill>
                  <a:schemeClr val="accent1"/>
                </a:solidFill>
              </a:rPr>
              <a:t>~200 fs</a:t>
            </a:r>
            <a:r>
              <a:rPr lang="en-US" dirty="0"/>
              <a:t> RMS bunch duration.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E3741-6ABF-4D82-BE5F-4C666D1013F2}"/>
              </a:ext>
            </a:extLst>
          </p:cNvPr>
          <p:cNvSpPr txBox="1"/>
          <p:nvPr/>
        </p:nvSpPr>
        <p:spPr>
          <a:xfrm>
            <a:off x="407988" y="3767667"/>
            <a:ext cx="50784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S. Jaster-Merz et al., https://doi.org/10.48550/arXiv.2505.13724</a:t>
            </a:r>
          </a:p>
        </p:txBody>
      </p:sp>
    </p:spTree>
    <p:extLst>
      <p:ext uri="{BB962C8B-B14F-4D97-AF65-F5344CB8AC3E}">
        <p14:creationId xmlns:p14="http://schemas.microsoft.com/office/powerpoint/2010/main" val="81175133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AS V8" id="{064E1F69-F7DB-4A09-94E4-8C427170E7EA}" vid="{7643CE5B-6D02-48B3-BE19-E2325451F8F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6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http://purl.org/dc/elements/1.1/"/>
    <ds:schemaRef ds:uri="http://www.w3.org/XML/1998/namespace"/>
    <ds:schemaRef ds:uri="bc24777f-78b6-4f3c-a73a-d5fa08e4d537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9077d15-72ed-4fec-bcfe-3472729e9195"/>
  </ds:schemaRefs>
</ds:datastoreItem>
</file>

<file path=customXml/itemProps3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0</TotalTime>
  <Words>1783</Words>
  <Application>Microsoft Office PowerPoint</Application>
  <PresentationFormat>Widescreen</PresentationFormat>
  <Paragraphs>171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Aptos</vt:lpstr>
      <vt:lpstr>Arial</vt:lpstr>
      <vt:lpstr>Arial Narrow</vt:lpstr>
      <vt:lpstr>Calibri</vt:lpstr>
      <vt:lpstr>Calibri Light</vt:lpstr>
      <vt:lpstr>Cambria</vt:lpstr>
      <vt:lpstr>Cambria Math</vt:lpstr>
      <vt:lpstr>DesySans Office Cn Regular</vt:lpstr>
      <vt:lpstr>Helvetica Neue Light</vt:lpstr>
      <vt:lpstr>Lato</vt:lpstr>
      <vt:lpstr>Open Sans Semibold</vt:lpstr>
      <vt:lpstr>Symbol</vt:lpstr>
      <vt:lpstr>Wingdings</vt:lpstr>
      <vt:lpstr>Benutzerdefiniertes Design</vt:lpstr>
      <vt:lpstr>Custom Design</vt:lpstr>
      <vt:lpstr>DESY</vt:lpstr>
      <vt:lpstr>1_Tema di Office</vt:lpstr>
      <vt:lpstr>2_Tema di Office</vt:lpstr>
      <vt:lpstr>5D Phase space reconstruction at DESY and PSI</vt:lpstr>
      <vt:lpstr>Content </vt:lpstr>
      <vt:lpstr>Polarizable X-band transverse deflection structure (TDS)</vt:lpstr>
      <vt:lpstr>Motivation</vt:lpstr>
      <vt:lpstr>Method to achieve variable polarization</vt:lpstr>
      <vt:lpstr>PolariX TDS and RF components at PSI</vt:lpstr>
      <vt:lpstr>5D phase-space tomography – method[1-4]</vt:lpstr>
      <vt:lpstr>Excellent performance demonstrated in simulations</vt:lpstr>
      <vt:lpstr>Experimental demonstration at FLASHForward</vt:lpstr>
      <vt:lpstr>First experimental 5D reconstruction</vt:lpstr>
      <vt:lpstr>Reconstructed 5D phase space enables new insights</vt:lpstr>
      <vt:lpstr>Extraction of sliced beam parameters from reconstruction</vt:lpstr>
      <vt:lpstr>5D measurement optics preparation</vt:lpstr>
      <vt:lpstr>5D tomography method successfully applied at PSI</vt:lpstr>
      <vt:lpstr>5D Reconstruction: Calibration results</vt:lpstr>
      <vt:lpstr>2D projections of the reconstructed phase space of beam 1</vt:lpstr>
      <vt:lpstr>Reconstruction of beam 2</vt:lpstr>
      <vt:lpstr>Outlook: PolariX at ARES</vt:lpstr>
      <vt:lpstr>PolariX setup at ARES</vt:lpstr>
      <vt:lpstr>Summary and outlook</vt:lpstr>
      <vt:lpstr>Aknowledgments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Temporal and Phase-Space Diagnostics for X-ray Free-Electron Lasers</dc:title>
  <dc:creator>Craievich Paolo</dc:creator>
  <dc:description>erstellt durch Vorlagenbauer.ch</dc:description>
  <cp:lastModifiedBy>Dijkstal, Philipp</cp:lastModifiedBy>
  <cp:revision>77</cp:revision>
  <dcterms:created xsi:type="dcterms:W3CDTF">2025-08-15T16:49:13Z</dcterms:created>
  <dcterms:modified xsi:type="dcterms:W3CDTF">2025-10-01T07:53:34Z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