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76" r:id="rId6"/>
    <p:sldId id="277" r:id="rId7"/>
    <p:sldId id="279" r:id="rId8"/>
    <p:sldId id="306" r:id="rId9"/>
    <p:sldId id="307" r:id="rId10"/>
    <p:sldId id="278" r:id="rId11"/>
    <p:sldId id="308" r:id="rId12"/>
    <p:sldId id="280" r:id="rId13"/>
    <p:sldId id="281" r:id="rId14"/>
    <p:sldId id="284" r:id="rId15"/>
    <p:sldId id="283"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9F7"/>
    <a:srgbClr val="FCAF17"/>
    <a:srgbClr val="2E0330"/>
    <a:srgbClr val="0055A5"/>
    <a:srgbClr val="2C3982"/>
    <a:srgbClr val="A6A6A6"/>
    <a:srgbClr val="437AAB"/>
    <a:srgbClr val="385273"/>
    <a:srgbClr val="EF3723"/>
    <a:srgbClr val="334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76" autoAdjust="0"/>
    <p:restoredTop sz="94660"/>
  </p:normalViewPr>
  <p:slideViewPr>
    <p:cSldViewPr snapToGrid="0">
      <p:cViewPr varScale="1">
        <p:scale>
          <a:sx n="84" d="100"/>
          <a:sy n="84" d="100"/>
        </p:scale>
        <p:origin x="7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23/03/2026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bright light in the dark&#10;&#10;AI-generated content may be incorrect.">
            <a:extLst>
              <a:ext uri="{FF2B5EF4-FFF2-40B4-BE49-F238E27FC236}">
                <a16:creationId xmlns:a16="http://schemas.microsoft.com/office/drawing/2014/main" id="{836323D4-EDE5-40F7-37CA-91BB8A60B1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4639"/>
            <a:ext cx="12192000" cy="7152639"/>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19396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1539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147345" y="6173098"/>
            <a:ext cx="6170755" cy="461665"/>
          </a:xfrm>
          <a:prstGeom prst="rect">
            <a:avLst/>
          </a:prstGeom>
          <a:noFill/>
        </p:spPr>
        <p:txBody>
          <a:bodyPr wrap="square" rtlCol="0">
            <a:spAutoFit/>
          </a:bodyPr>
          <a:lstStyle/>
          <a:p>
            <a:r>
              <a:rPr lang="en-US" sz="800" b="1" dirty="0">
                <a:solidFill>
                  <a:schemeClr val="bg1"/>
                </a:solidFill>
              </a:rPr>
              <a:t>This project has received funding from the European Union. The participation of PSI is funded by the Swiss State Secretariat for Education, Research and Innovation (SERI). The information herein reflects the views of its author(s) only, and neither European Union nor the SERI is responsible for any use that may be made of the information contained.</a:t>
            </a:r>
            <a:endParaRPr lang="en-GB" sz="800" b="1" dirty="0">
              <a:solidFill>
                <a:schemeClr val="bg1"/>
              </a:solidFill>
            </a:endParaRPr>
          </a:p>
        </p:txBody>
      </p:sp>
      <p:pic>
        <p:nvPicPr>
          <p:cNvPr id="6" name="Picture 5" descr="A blue background with yellow stars&#10;&#10;Description automatically generated with low confidence">
            <a:extLst>
              <a:ext uri="{FF2B5EF4-FFF2-40B4-BE49-F238E27FC236}">
                <a16:creationId xmlns:a16="http://schemas.microsoft.com/office/drawing/2014/main" id="{524E910F-F508-5C5A-DE5E-32E54244B17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3614" y="5484266"/>
            <a:ext cx="842973" cy="558039"/>
          </a:xfrm>
          <a:prstGeom prst="rect">
            <a:avLst/>
          </a:prstGeom>
        </p:spPr>
      </p:pic>
      <p:sp>
        <p:nvSpPr>
          <p:cNvPr id="9" name="TextBox 8">
            <a:extLst>
              <a:ext uri="{FF2B5EF4-FFF2-40B4-BE49-F238E27FC236}">
                <a16:creationId xmlns:a16="http://schemas.microsoft.com/office/drawing/2014/main" id="{5042F8F7-39BD-C0D1-630E-61B6D2FE72A4}"/>
              </a:ext>
            </a:extLst>
          </p:cNvPr>
          <p:cNvSpPr txBox="1"/>
          <p:nvPr userDrawn="1"/>
        </p:nvSpPr>
        <p:spPr>
          <a:xfrm>
            <a:off x="1086587" y="5552843"/>
            <a:ext cx="1524509" cy="430887"/>
          </a:xfrm>
          <a:prstGeom prst="rect">
            <a:avLst/>
          </a:prstGeom>
          <a:noFill/>
        </p:spPr>
        <p:txBody>
          <a:bodyPr wrap="square" rtlCol="0">
            <a:spAutoFit/>
          </a:bodyPr>
          <a:lstStyle/>
          <a:p>
            <a:r>
              <a:rPr lang="en-GB" sz="1100" b="1" dirty="0">
                <a:solidFill>
                  <a:schemeClr val="bg1"/>
                </a:solidFill>
                <a:latin typeface="Arial" panose="020B0604020202020204" pitchFamily="34" charset="0"/>
                <a:cs typeface="Arial" panose="020B0604020202020204" pitchFamily="34" charset="0"/>
              </a:rPr>
              <a:t>Funded by </a:t>
            </a:r>
          </a:p>
          <a:p>
            <a:r>
              <a:rPr lang="en-GB" sz="1100" b="1" dirty="0">
                <a:solidFill>
                  <a:schemeClr val="bg1"/>
                </a:solidFill>
                <a:latin typeface="Arial" panose="020B0604020202020204" pitchFamily="34" charset="0"/>
                <a:cs typeface="Arial" panose="020B0604020202020204" pitchFamily="34" charset="0"/>
              </a:rPr>
              <a:t>the European Union</a:t>
            </a:r>
          </a:p>
        </p:txBody>
      </p:sp>
      <p:pic>
        <p:nvPicPr>
          <p:cNvPr id="17" name="Picture 16" descr="A yellow and white text with stars&#10;&#10;AI-generated content may be incorrect.">
            <a:extLst>
              <a:ext uri="{FF2B5EF4-FFF2-40B4-BE49-F238E27FC236}">
                <a16:creationId xmlns:a16="http://schemas.microsoft.com/office/drawing/2014/main" id="{6A1931B3-AFE8-7F97-5868-1133F6B2FC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0277" y="-45632"/>
            <a:ext cx="3707784" cy="1736258"/>
          </a:xfrm>
          <a:prstGeom prst="rect">
            <a:avLst/>
          </a:prstGeom>
        </p:spPr>
      </p:pic>
      <p:sp>
        <p:nvSpPr>
          <p:cNvPr id="19" name="Rectangle 3">
            <a:extLst>
              <a:ext uri="{FF2B5EF4-FFF2-40B4-BE49-F238E27FC236}">
                <a16:creationId xmlns:a16="http://schemas.microsoft.com/office/drawing/2014/main" id="{471F195A-8642-94BE-DBAE-5C61CFF7A42D}"/>
              </a:ext>
            </a:extLst>
          </p:cNvPr>
          <p:cNvSpPr>
            <a:spLocks noChangeArrowheads="1"/>
          </p:cNvSpPr>
          <p:nvPr userDrawn="1"/>
        </p:nvSpPr>
        <p:spPr bwMode="auto">
          <a:xfrm>
            <a:off x="293939" y="74253"/>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i="1" dirty="0">
                <a:solidFill>
                  <a:srgbClr val="FCAF17"/>
                </a:solidFill>
                <a:latin typeface="Arial Narrow" pitchFamily="34" charset="0"/>
              </a:rPr>
              <a:t>PLASMA</a:t>
            </a:r>
          </a:p>
          <a:p>
            <a:r>
              <a:rPr lang="en-GB" altLang="en-US" sz="2400" i="1" dirty="0">
                <a:solidFill>
                  <a:srgbClr val="FCAF17"/>
                </a:solidFill>
                <a:latin typeface="Arial Narrow" pitchFamily="34" charset="0"/>
              </a:rPr>
              <a:t>ACCELERATOR SYSTEMS FOR </a:t>
            </a:r>
          </a:p>
          <a:p>
            <a:r>
              <a:rPr lang="en-GB" altLang="en-US" sz="2400" i="1" dirty="0">
                <a:solidFill>
                  <a:schemeClr val="bg1"/>
                </a:solidFill>
                <a:latin typeface="Arial Narrow" pitchFamily="34" charset="0"/>
              </a:rPr>
              <a:t>COMPACT</a:t>
            </a:r>
          </a:p>
          <a:p>
            <a:r>
              <a:rPr lang="en-GB" altLang="en-US" sz="2400" i="1" dirty="0">
                <a:solidFill>
                  <a:schemeClr val="bg1"/>
                </a:solidFill>
                <a:latin typeface="Arial Narrow" pitchFamily="34" charset="0"/>
              </a:rPr>
              <a:t>RESEARCH INFRASTRUCTURES</a:t>
            </a:r>
          </a:p>
        </p:txBody>
      </p:sp>
      <p:pic>
        <p:nvPicPr>
          <p:cNvPr id="4" name="Picture 3">
            <a:extLst>
              <a:ext uri="{FF2B5EF4-FFF2-40B4-BE49-F238E27FC236}">
                <a16:creationId xmlns:a16="http://schemas.microsoft.com/office/drawing/2014/main" id="{10258103-DE5A-0D02-BA82-72B75A5BC3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flipV="1">
            <a:off x="2655206" y="5663768"/>
            <a:ext cx="382490" cy="367737"/>
          </a:xfrm>
          <a:prstGeom prst="rect">
            <a:avLst/>
          </a:prstGeom>
        </p:spPr>
      </p:pic>
      <p:sp>
        <p:nvSpPr>
          <p:cNvPr id="7" name="TextBox 6">
            <a:extLst>
              <a:ext uri="{FF2B5EF4-FFF2-40B4-BE49-F238E27FC236}">
                <a16:creationId xmlns:a16="http://schemas.microsoft.com/office/drawing/2014/main" id="{D14F2CB3-A803-A073-A200-909BF59B2EC7}"/>
              </a:ext>
            </a:extLst>
          </p:cNvPr>
          <p:cNvSpPr txBox="1"/>
          <p:nvPr userDrawn="1"/>
        </p:nvSpPr>
        <p:spPr>
          <a:xfrm>
            <a:off x="2557795" y="5417548"/>
            <a:ext cx="2569377" cy="246221"/>
          </a:xfrm>
          <a:prstGeom prst="rect">
            <a:avLst/>
          </a:prstGeom>
          <a:noFill/>
        </p:spPr>
        <p:txBody>
          <a:bodyPr wrap="square">
            <a:spAutoFit/>
          </a:bodyPr>
          <a:lstStyle/>
          <a:p>
            <a:pPr algn="l">
              <a:lnSpc>
                <a:spcPts val="1248"/>
              </a:lnSpc>
              <a:buNone/>
            </a:pPr>
            <a:r>
              <a:rPr lang="en-GB" sz="1000" b="1" i="0" dirty="0">
                <a:solidFill>
                  <a:srgbClr val="FFFFFF"/>
                </a:solidFill>
                <a:effectLst/>
                <a:latin typeface="Arial" panose="020B0604020202020204" pitchFamily="34" charset="0"/>
                <a:cs typeface="Arial" panose="020B0604020202020204" pitchFamily="34" charset="0"/>
              </a:rPr>
              <a:t>PSI supported by</a:t>
            </a:r>
            <a:endParaRPr lang="en-GB" sz="1000" dirty="0"/>
          </a:p>
        </p:txBody>
      </p:sp>
      <p:sp>
        <p:nvSpPr>
          <p:cNvPr id="11" name="TextBox 10">
            <a:extLst>
              <a:ext uri="{FF2B5EF4-FFF2-40B4-BE49-F238E27FC236}">
                <a16:creationId xmlns:a16="http://schemas.microsoft.com/office/drawing/2014/main" id="{A301EE6E-89CE-5065-8758-3C83F831CCA1}"/>
              </a:ext>
            </a:extLst>
          </p:cNvPr>
          <p:cNvSpPr txBox="1"/>
          <p:nvPr userDrawn="1"/>
        </p:nvSpPr>
        <p:spPr>
          <a:xfrm>
            <a:off x="4536030" y="5586026"/>
            <a:ext cx="1938494" cy="523220"/>
          </a:xfrm>
          <a:prstGeom prst="rect">
            <a:avLst/>
          </a:prstGeom>
          <a:noFill/>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Federal Department of Economic Affairs, </a:t>
            </a:r>
          </a:p>
          <a:p>
            <a:r>
              <a:rPr lang="en-GB" sz="700" dirty="0">
                <a:solidFill>
                  <a:schemeClr val="bg1"/>
                </a:solidFill>
                <a:latin typeface="Arial" panose="020B0604020202020204" pitchFamily="34" charset="0"/>
                <a:cs typeface="Arial" panose="020B0604020202020204" pitchFamily="34" charset="0"/>
              </a:rPr>
              <a:t>Education and Research EAER, </a:t>
            </a:r>
          </a:p>
          <a:p>
            <a:r>
              <a:rPr lang="en-GB" sz="700" b="1" dirty="0">
                <a:solidFill>
                  <a:schemeClr val="bg1"/>
                </a:solidFill>
                <a:latin typeface="Arial" panose="020B0604020202020204" pitchFamily="34" charset="0"/>
                <a:cs typeface="Arial" panose="020B0604020202020204" pitchFamily="34" charset="0"/>
              </a:rPr>
              <a:t>State Secretariat for Education, Research and Innovation SERI</a:t>
            </a:r>
          </a:p>
        </p:txBody>
      </p:sp>
      <p:sp>
        <p:nvSpPr>
          <p:cNvPr id="13" name="TextBox 12">
            <a:extLst>
              <a:ext uri="{FF2B5EF4-FFF2-40B4-BE49-F238E27FC236}">
                <a16:creationId xmlns:a16="http://schemas.microsoft.com/office/drawing/2014/main" id="{3D20617F-405A-B71C-56FF-67835C5E3DE2}"/>
              </a:ext>
            </a:extLst>
          </p:cNvPr>
          <p:cNvSpPr txBox="1"/>
          <p:nvPr userDrawn="1"/>
        </p:nvSpPr>
        <p:spPr>
          <a:xfrm>
            <a:off x="3033311" y="5602963"/>
            <a:ext cx="1598567" cy="630942"/>
          </a:xfrm>
          <a:prstGeom prst="rect">
            <a:avLst/>
          </a:prstGeom>
          <a:noFill/>
        </p:spPr>
        <p:txBody>
          <a:bodyPr wrap="square">
            <a:spAutoFit/>
          </a:bodyPr>
          <a:lstStyle/>
          <a:p>
            <a:pPr>
              <a:buNone/>
            </a:pPr>
            <a:r>
              <a:rPr lang="en-GB" sz="700" b="0" i="0" dirty="0">
                <a:solidFill>
                  <a:srgbClr val="FFFFFF"/>
                </a:solidFill>
                <a:effectLst/>
                <a:latin typeface="Arial" panose="020B0604020202020204" pitchFamily="34" charset="0"/>
                <a:cs typeface="Arial" panose="020B0604020202020204" pitchFamily="34" charset="0"/>
              </a:rPr>
              <a:t>Schweizerische </a:t>
            </a:r>
            <a:r>
              <a:rPr lang="en-GB" sz="700" b="0" i="0" dirty="0" err="1">
                <a:solidFill>
                  <a:srgbClr val="FFFFFF"/>
                </a:solidFill>
                <a:effectLst/>
                <a:latin typeface="Arial" panose="020B0604020202020204" pitchFamily="34" charset="0"/>
                <a:cs typeface="Arial" panose="020B0604020202020204" pitchFamily="34" charset="0"/>
              </a:rPr>
              <a:t>Eidgenossenschaft</a:t>
            </a:r>
            <a:r>
              <a:rPr lang="en-GB" sz="700" b="0" i="0" dirty="0">
                <a:solidFill>
                  <a:srgbClr val="FFFFFF"/>
                </a:solidFill>
                <a:effectLst/>
                <a:latin typeface="Arial" panose="020B0604020202020204" pitchFamily="34" charset="0"/>
                <a:cs typeface="Arial" panose="020B0604020202020204" pitchFamily="34" charset="0"/>
              </a:rPr>
              <a:t> </a:t>
            </a:r>
          </a:p>
          <a:p>
            <a:pPr>
              <a:buNone/>
            </a:pPr>
            <a:r>
              <a:rPr lang="en-GB" sz="700" b="0" i="0" dirty="0">
                <a:solidFill>
                  <a:srgbClr val="FFFFFF"/>
                </a:solidFill>
                <a:effectLst/>
                <a:latin typeface="Arial" panose="020B0604020202020204" pitchFamily="34" charset="0"/>
                <a:cs typeface="Arial" panose="020B0604020202020204" pitchFamily="34" charset="0"/>
              </a:rPr>
              <a:t>Confédération </a:t>
            </a:r>
            <a:r>
              <a:rPr lang="en-GB" sz="700" b="0" i="0" dirty="0" err="1">
                <a:solidFill>
                  <a:srgbClr val="FFFFFF"/>
                </a:solidFill>
                <a:effectLst/>
                <a:latin typeface="Arial" panose="020B0604020202020204" pitchFamily="34" charset="0"/>
                <a:cs typeface="Arial" panose="020B0604020202020204" pitchFamily="34" charset="0"/>
              </a:rPr>
              <a:t>suisse</a:t>
            </a:r>
            <a:r>
              <a:rPr lang="en-GB" sz="700" b="0" i="0" dirty="0">
                <a:solidFill>
                  <a:srgbClr val="FFFFFF"/>
                </a:solidFill>
                <a:effectLst/>
                <a:latin typeface="Arial" panose="020B0604020202020204" pitchFamily="34" charset="0"/>
                <a:cs typeface="Arial" panose="020B0604020202020204" pitchFamily="34" charset="0"/>
              </a:rPr>
              <a:t> </a:t>
            </a:r>
          </a:p>
          <a:p>
            <a:pPr>
              <a:buNone/>
            </a:pPr>
            <a:r>
              <a:rPr lang="en-GB" sz="700" b="0" i="0" dirty="0" err="1">
                <a:solidFill>
                  <a:srgbClr val="FFFFFF"/>
                </a:solidFill>
                <a:effectLst/>
                <a:latin typeface="Arial" panose="020B0604020202020204" pitchFamily="34" charset="0"/>
                <a:cs typeface="Arial" panose="020B0604020202020204" pitchFamily="34" charset="0"/>
              </a:rPr>
              <a:t>Confederazione</a:t>
            </a:r>
            <a:r>
              <a:rPr lang="en-GB" sz="700" b="0" i="0" dirty="0">
                <a:solidFill>
                  <a:srgbClr val="FFFFFF"/>
                </a:solidFill>
                <a:effectLst/>
                <a:latin typeface="Arial" panose="020B0604020202020204" pitchFamily="34" charset="0"/>
                <a:cs typeface="Arial" panose="020B0604020202020204" pitchFamily="34" charset="0"/>
              </a:rPr>
              <a:t> Svizzera </a:t>
            </a:r>
          </a:p>
          <a:p>
            <a:pPr>
              <a:buNone/>
            </a:pPr>
            <a:r>
              <a:rPr lang="en-GB" sz="700" b="0" i="0" dirty="0" err="1">
                <a:solidFill>
                  <a:srgbClr val="FFFFFF"/>
                </a:solidFill>
                <a:effectLst/>
                <a:latin typeface="Arial" panose="020B0604020202020204" pitchFamily="34" charset="0"/>
                <a:cs typeface="Arial" panose="020B0604020202020204" pitchFamily="34" charset="0"/>
              </a:rPr>
              <a:t>Confederaziun</a:t>
            </a:r>
            <a:r>
              <a:rPr lang="en-GB" sz="700" b="0" i="0" dirty="0">
                <a:solidFill>
                  <a:srgbClr val="FFFFFF"/>
                </a:solidFill>
                <a:effectLst/>
                <a:latin typeface="Arial" panose="020B0604020202020204" pitchFamily="34" charset="0"/>
                <a:cs typeface="Arial" panose="020B0604020202020204" pitchFamily="34" charset="0"/>
              </a:rPr>
              <a:t> </a:t>
            </a:r>
            <a:r>
              <a:rPr lang="en-GB" sz="700" b="0" i="0" dirty="0" err="1">
                <a:solidFill>
                  <a:srgbClr val="FFFFFF"/>
                </a:solidFill>
                <a:effectLst/>
                <a:latin typeface="Arial" panose="020B0604020202020204" pitchFamily="34" charset="0"/>
                <a:cs typeface="Arial" panose="020B0604020202020204" pitchFamily="34" charset="0"/>
              </a:rPr>
              <a:t>svizra</a:t>
            </a:r>
            <a:r>
              <a:rPr lang="en-GB" sz="700" b="0" i="0" dirty="0">
                <a:solidFill>
                  <a:srgbClr val="FFFFFF"/>
                </a:solidFill>
                <a:effectLst/>
                <a:latin typeface="Arial" panose="020B0604020202020204" pitchFamily="34" charset="0"/>
                <a:cs typeface="Arial" panose="020B0604020202020204" pitchFamily="34" charset="0"/>
              </a:rPr>
              <a:t> </a:t>
            </a:r>
          </a:p>
          <a:p>
            <a:pPr>
              <a:buNone/>
            </a:pPr>
            <a:r>
              <a:rPr lang="en-GB" sz="700" b="0" i="0" dirty="0">
                <a:solidFill>
                  <a:srgbClr val="FFFFFF"/>
                </a:solidFill>
                <a:effectLst/>
                <a:latin typeface="Arial" panose="020B0604020202020204" pitchFamily="34" charset="0"/>
                <a:cs typeface="Arial" panose="020B0604020202020204" pitchFamily="34" charset="0"/>
              </a:rPr>
              <a:t>Swiss Confederation</a:t>
            </a:r>
            <a:endParaRPr lang="en-GB" sz="700" dirty="0"/>
          </a:p>
        </p:txBody>
      </p:sp>
    </p:spTree>
    <p:extLst>
      <p:ext uri="{BB962C8B-B14F-4D97-AF65-F5344CB8AC3E}">
        <p14:creationId xmlns:p14="http://schemas.microsoft.com/office/powerpoint/2010/main" val="303289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A bright light in the dark&#10;&#10;AI-generated content may be incorrect.">
            <a:extLst>
              <a:ext uri="{FF2B5EF4-FFF2-40B4-BE49-F238E27FC236}">
                <a16:creationId xmlns:a16="http://schemas.microsoft.com/office/drawing/2014/main" id="{7607D75D-709A-2A97-20CE-117739EB5E3C}"/>
              </a:ext>
            </a:extLst>
          </p:cNvPr>
          <p:cNvPicPr>
            <a:picLocks noChangeAspect="1"/>
          </p:cNvPicPr>
          <p:nvPr userDrawn="1"/>
        </p:nvPicPr>
        <p:blipFill>
          <a:blip r:embed="rId2">
            <a:extLst>
              <a:ext uri="{28A0092B-C50C-407E-A947-70E740481C1C}">
                <a14:useLocalDpi xmlns:a14="http://schemas.microsoft.com/office/drawing/2010/main" val="0"/>
              </a:ext>
            </a:extLst>
          </a:blip>
          <a:srcRect t="47084"/>
          <a:stretch/>
        </p:blipFill>
        <p:spPr>
          <a:xfrm>
            <a:off x="-1" y="6457516"/>
            <a:ext cx="12192000" cy="422305"/>
          </a:xfrm>
          <a:prstGeom prst="rect">
            <a:avLst/>
          </a:prstGeom>
        </p:spPr>
      </p:pic>
      <p:pic>
        <p:nvPicPr>
          <p:cNvPr id="10" name="Picture 9" descr="A bright light in the dark&#10;&#10;AI-generated content may be incorrect.">
            <a:extLst>
              <a:ext uri="{FF2B5EF4-FFF2-40B4-BE49-F238E27FC236}">
                <a16:creationId xmlns:a16="http://schemas.microsoft.com/office/drawing/2014/main" id="{6AFD22A2-AF86-C404-AFEB-72E58401CF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0367"/>
            <a:ext cx="12192000" cy="798066"/>
          </a:xfrm>
          <a:prstGeom prst="rect">
            <a:avLst/>
          </a:prstGeom>
        </p:spPr>
      </p:pic>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sz="1400">
                <a:solidFill>
                  <a:srgbClr val="FCAF17"/>
                </a:solidFill>
              </a:defRPr>
            </a:lvl1pPr>
          </a:lstStyle>
          <a:p>
            <a:fld id="{3A3A6714-3D1F-4857-9904-D935B84167FA}" type="slidenum">
              <a:rPr lang="en-GB" smtClean="0"/>
              <a:pPr/>
              <a:t>‹#›</a:t>
            </a:fld>
            <a:endParaRPr lang="en-GB" dirty="0"/>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FCAF17"/>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sz="1400" i="1">
                <a:solidFill>
                  <a:srgbClr val="FCAF17"/>
                </a:solidFill>
              </a:defRPr>
            </a:lvl1pPr>
          </a:lstStyle>
          <a:p>
            <a:pPr algn="l"/>
            <a:r>
              <a:rPr lang="en-GB" dirty="0"/>
              <a:t>Insert author and occasion</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sp>
        <p:nvSpPr>
          <p:cNvPr id="5" name="TextBox 4">
            <a:extLst>
              <a:ext uri="{FF2B5EF4-FFF2-40B4-BE49-F238E27FC236}">
                <a16:creationId xmlns:a16="http://schemas.microsoft.com/office/drawing/2014/main" id="{5CA8E6A3-D10E-BEBC-CDF4-2DC37BE2810D}"/>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FCAF17"/>
                </a:solidFill>
              </a:rPr>
              <a:t>www.pacri.eu</a:t>
            </a:r>
          </a:p>
        </p:txBody>
      </p:sp>
      <p:pic>
        <p:nvPicPr>
          <p:cNvPr id="17" name="Picture 16" descr="A yellow and white text with stars&#10;&#10;AI-generated content may be incorrect.">
            <a:extLst>
              <a:ext uri="{FF2B5EF4-FFF2-40B4-BE49-F238E27FC236}">
                <a16:creationId xmlns:a16="http://schemas.microsoft.com/office/drawing/2014/main" id="{9DC55617-3585-B799-47E8-F8BCCF529A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402" y="32299"/>
            <a:ext cx="1537562" cy="720000"/>
          </a:xfrm>
          <a:prstGeom prst="rect">
            <a:avLst/>
          </a:prstGeom>
        </p:spPr>
      </p:pic>
      <p:pic>
        <p:nvPicPr>
          <p:cNvPr id="4" name="Picture 3">
            <a:extLst>
              <a:ext uri="{FF2B5EF4-FFF2-40B4-BE49-F238E27FC236}">
                <a16:creationId xmlns:a16="http://schemas.microsoft.com/office/drawing/2014/main" id="{1BB85E79-1A8B-9FF3-6170-E1599082350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Tree>
    <p:extLst>
      <p:ext uri="{BB962C8B-B14F-4D97-AF65-F5344CB8AC3E}">
        <p14:creationId xmlns:p14="http://schemas.microsoft.com/office/powerpoint/2010/main" val="4637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0">
              <a:srgbClr val="2E0330"/>
            </a:gs>
            <a:gs pos="80000">
              <a:srgbClr val="2E0330"/>
            </a:gs>
          </a:gsLst>
          <a:lin ang="540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2"/>
            <a:ext cx="12192000" cy="40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CAF17"/>
                </a:solidFill>
              </a:defRPr>
            </a:lvl1pPr>
            <a:lvl2pPr>
              <a:defRPr>
                <a:solidFill>
                  <a:srgbClr val="FCAF17"/>
                </a:solidFill>
              </a:defRPr>
            </a:lvl2pPr>
            <a:lvl3pPr>
              <a:defRPr>
                <a:solidFill>
                  <a:srgbClr val="FCAF17"/>
                </a:solidFill>
              </a:defRPr>
            </a:lvl3pPr>
            <a:lvl4pPr>
              <a:defRPr>
                <a:solidFill>
                  <a:srgbClr val="FCAF17"/>
                </a:solidFill>
              </a:defRPr>
            </a:lvl4pPr>
            <a:lvl5pPr>
              <a:defRPr>
                <a:solidFill>
                  <a:srgbClr val="FCAF1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sz="1400">
                <a:solidFill>
                  <a:srgbClr val="334186"/>
                </a:solidFill>
              </a:defRPr>
            </a:lvl1pPr>
          </a:lstStyle>
          <a:p>
            <a:fld id="{3A3A6714-3D1F-4857-9904-D935B84167FA}" type="slidenum">
              <a:rPr lang="en-GB" smtClean="0"/>
              <a:pPr/>
              <a:t>‹#›</a:t>
            </a:fld>
            <a:endParaRPr lang="en-GB" dirty="0"/>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sz="1400" i="1">
                <a:solidFill>
                  <a:srgbClr val="334186"/>
                </a:solidFill>
              </a:defRPr>
            </a:lvl1pPr>
          </a:lstStyle>
          <a:p>
            <a:pPr algn="l"/>
            <a:r>
              <a:rPr lang="en-GB" dirty="0"/>
              <a:t>Insert author and occasion</a:t>
            </a:r>
          </a:p>
        </p:txBody>
      </p:sp>
      <p:sp>
        <p:nvSpPr>
          <p:cNvPr id="4" name="TextBox 3">
            <a:extLst>
              <a:ext uri="{FF2B5EF4-FFF2-40B4-BE49-F238E27FC236}">
                <a16:creationId xmlns:a16="http://schemas.microsoft.com/office/drawing/2014/main" id="{E3F56F66-AA74-C0C7-C412-B189A98C9334}"/>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www.pacri.eu</a:t>
            </a:r>
          </a:p>
        </p:txBody>
      </p:sp>
      <p:pic>
        <p:nvPicPr>
          <p:cNvPr id="12" name="Picture 11" descr="A yellow and blue text with stars&#10;&#10;AI-generated content may be incorrect.">
            <a:extLst>
              <a:ext uri="{FF2B5EF4-FFF2-40B4-BE49-F238E27FC236}">
                <a16:creationId xmlns:a16="http://schemas.microsoft.com/office/drawing/2014/main" id="{C6B8B96E-575F-088B-AB82-85FF2C6B7D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01" y="32299"/>
            <a:ext cx="1537563" cy="720000"/>
          </a:xfrm>
          <a:prstGeom prst="rect">
            <a:avLst/>
          </a:prstGeom>
        </p:spPr>
      </p:pic>
      <p:pic>
        <p:nvPicPr>
          <p:cNvPr id="8" name="Picture 7" descr="A blue background with yellow stars&#10;&#10;Description automatically generated with low confidence">
            <a:extLst>
              <a:ext uri="{FF2B5EF4-FFF2-40B4-BE49-F238E27FC236}">
                <a16:creationId xmlns:a16="http://schemas.microsoft.com/office/drawing/2014/main" id="{5D799BE3-D88B-742E-317B-0E335DC91C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pic>
        <p:nvPicPr>
          <p:cNvPr id="10" name="Picture 9">
            <a:extLst>
              <a:ext uri="{FF2B5EF4-FFF2-40B4-BE49-F238E27FC236}">
                <a16:creationId xmlns:a16="http://schemas.microsoft.com/office/drawing/2014/main" id="{3C5B03CF-BEA0-20C6-116E-90F0576937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Tree>
    <p:extLst>
      <p:ext uri="{BB962C8B-B14F-4D97-AF65-F5344CB8AC3E}">
        <p14:creationId xmlns:p14="http://schemas.microsoft.com/office/powerpoint/2010/main" val="297382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225D7176-50AA-1032-0403-2771CA87766B}"/>
              </a:ext>
            </a:extLst>
          </p:cNvPr>
          <p:cNvSpPr/>
          <p:nvPr userDrawn="1"/>
        </p:nvSpPr>
        <p:spPr>
          <a:xfrm>
            <a:off x="0" y="-20367"/>
            <a:ext cx="12192000" cy="803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7" name="Title 1">
            <a:extLst>
              <a:ext uri="{FF2B5EF4-FFF2-40B4-BE49-F238E27FC236}">
                <a16:creationId xmlns:a16="http://schemas.microsoft.com/office/drawing/2014/main" id="{E1086AE1-9BF9-39DF-FE9A-9831EC0BBAE1}"/>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pic>
        <p:nvPicPr>
          <p:cNvPr id="11" name="Picture 10" descr="A yellow and blue text with stars&#10;&#10;AI-generated content may be incorrect.">
            <a:extLst>
              <a:ext uri="{FF2B5EF4-FFF2-40B4-BE49-F238E27FC236}">
                <a16:creationId xmlns:a16="http://schemas.microsoft.com/office/drawing/2014/main" id="{A13C1F09-AB94-3A74-9F90-3FC44C451B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01" y="32299"/>
            <a:ext cx="1537563" cy="720000"/>
          </a:xfrm>
          <a:prstGeom prst="rect">
            <a:avLst/>
          </a:prstGeom>
        </p:spPr>
      </p:pic>
      <p:sp>
        <p:nvSpPr>
          <p:cNvPr id="15" name="Rectangle 14">
            <a:extLst>
              <a:ext uri="{FF2B5EF4-FFF2-40B4-BE49-F238E27FC236}">
                <a16:creationId xmlns:a16="http://schemas.microsoft.com/office/drawing/2014/main" id="{6BFD995E-AE38-E3E0-B832-22DDC8DBB218}"/>
              </a:ext>
            </a:extLst>
          </p:cNvPr>
          <p:cNvSpPr/>
          <p:nvPr userDrawn="1"/>
        </p:nvSpPr>
        <p:spPr>
          <a:xfrm>
            <a:off x="0" y="6462572"/>
            <a:ext cx="12192000" cy="40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a:extLst>
              <a:ext uri="{FF2B5EF4-FFF2-40B4-BE49-F238E27FC236}">
                <a16:creationId xmlns:a16="http://schemas.microsoft.com/office/drawing/2014/main" id="{08672876-D58D-7447-1A01-DAEEE756FC7B}"/>
              </a:ext>
            </a:extLst>
          </p:cNvPr>
          <p:cNvSpPr>
            <a:spLocks noGrp="1"/>
          </p:cNvSpPr>
          <p:nvPr>
            <p:ph type="sldNum" sz="quarter" idx="12"/>
          </p:nvPr>
        </p:nvSpPr>
        <p:spPr>
          <a:xfrm>
            <a:off x="9111673" y="6480789"/>
            <a:ext cx="2743200" cy="365125"/>
          </a:xfrm>
        </p:spPr>
        <p:txBody>
          <a:bodyPr/>
          <a:lstStyle>
            <a:lvl1pPr>
              <a:defRPr sz="1400">
                <a:solidFill>
                  <a:srgbClr val="334186"/>
                </a:solidFill>
              </a:defRPr>
            </a:lvl1pPr>
          </a:lstStyle>
          <a:p>
            <a:fld id="{3A3A6714-3D1F-4857-9904-D935B84167FA}" type="slidenum">
              <a:rPr lang="en-GB" smtClean="0"/>
              <a:pPr/>
              <a:t>‹#›</a:t>
            </a:fld>
            <a:endParaRPr lang="en-GB" dirty="0"/>
          </a:p>
        </p:txBody>
      </p:sp>
      <p:sp>
        <p:nvSpPr>
          <p:cNvPr id="18" name="Footer Placeholder 19">
            <a:extLst>
              <a:ext uri="{FF2B5EF4-FFF2-40B4-BE49-F238E27FC236}">
                <a16:creationId xmlns:a16="http://schemas.microsoft.com/office/drawing/2014/main" id="{8CAA750A-BDE0-22E5-8DA5-5AF5FC3E2129}"/>
              </a:ext>
            </a:extLst>
          </p:cNvPr>
          <p:cNvSpPr>
            <a:spLocks noGrp="1"/>
          </p:cNvSpPr>
          <p:nvPr>
            <p:ph type="ftr" sz="quarter" idx="13"/>
          </p:nvPr>
        </p:nvSpPr>
        <p:spPr>
          <a:xfrm>
            <a:off x="410544" y="6462572"/>
            <a:ext cx="4114800" cy="365125"/>
          </a:xfrm>
        </p:spPr>
        <p:txBody>
          <a:bodyPr/>
          <a:lstStyle>
            <a:lvl1pPr>
              <a:defRPr sz="1400" i="1">
                <a:solidFill>
                  <a:srgbClr val="334186"/>
                </a:solidFill>
              </a:defRPr>
            </a:lvl1pPr>
          </a:lstStyle>
          <a:p>
            <a:pPr algn="l"/>
            <a:r>
              <a:rPr lang="en-GB" dirty="0"/>
              <a:t>Insert author and occasion</a:t>
            </a:r>
          </a:p>
        </p:txBody>
      </p:sp>
      <p:sp>
        <p:nvSpPr>
          <p:cNvPr id="19" name="TextBox 18">
            <a:extLst>
              <a:ext uri="{FF2B5EF4-FFF2-40B4-BE49-F238E27FC236}">
                <a16:creationId xmlns:a16="http://schemas.microsoft.com/office/drawing/2014/main" id="{55935F73-0F0F-2984-1BDD-8B24055100A2}"/>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www.pacri.eu</a:t>
            </a:r>
          </a:p>
        </p:txBody>
      </p:sp>
      <p:pic>
        <p:nvPicPr>
          <p:cNvPr id="2" name="Picture 1" descr="A blue background with yellow stars&#10;&#10;Description automatically generated with low confidence">
            <a:extLst>
              <a:ext uri="{FF2B5EF4-FFF2-40B4-BE49-F238E27FC236}">
                <a16:creationId xmlns:a16="http://schemas.microsoft.com/office/drawing/2014/main" id="{6D85830E-4C99-7011-D6E0-D479983DEF8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pic>
        <p:nvPicPr>
          <p:cNvPr id="5" name="Picture 4">
            <a:extLst>
              <a:ext uri="{FF2B5EF4-FFF2-40B4-BE49-F238E27FC236}">
                <a16:creationId xmlns:a16="http://schemas.microsoft.com/office/drawing/2014/main" id="{ED69D048-9BC4-5F90-0569-8F7E4B654F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
        <p:nvSpPr>
          <p:cNvPr id="6" name="Line">
            <a:extLst>
              <a:ext uri="{FF2B5EF4-FFF2-40B4-BE49-F238E27FC236}">
                <a16:creationId xmlns:a16="http://schemas.microsoft.com/office/drawing/2014/main" id="{C9087530-0FC4-8A1D-44A8-8AED76ACC688}"/>
              </a:ext>
            </a:extLst>
          </p:cNvPr>
          <p:cNvSpPr/>
          <p:nvPr userDrawn="1"/>
        </p:nvSpPr>
        <p:spPr>
          <a:xfrm>
            <a:off x="805702" y="1190624"/>
            <a:ext cx="10580596" cy="1"/>
          </a:xfrm>
          <a:prstGeom prst="line">
            <a:avLst/>
          </a:prstGeom>
          <a:ln w="50800">
            <a:solidFill>
              <a:srgbClr val="757F8D"/>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55600">
              <a:spcBef>
                <a:spcPts val="4700"/>
              </a:spcBef>
              <a:defRPr sz="4000">
                <a:solidFill>
                  <a:srgbClr val="53585F"/>
                </a:solidFill>
                <a:latin typeface="Graphik Light"/>
                <a:ea typeface="Graphik Light"/>
                <a:cs typeface="Graphik Light"/>
                <a:sym typeface="Graphik Light"/>
              </a:defRPr>
            </a:pPr>
            <a:endParaRPr/>
          </a:p>
        </p:txBody>
      </p:sp>
    </p:spTree>
    <p:extLst>
      <p:ext uri="{BB962C8B-B14F-4D97-AF65-F5344CB8AC3E}">
        <p14:creationId xmlns:p14="http://schemas.microsoft.com/office/powerpoint/2010/main" val="72699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gradFill>
          <a:gsLst>
            <a:gs pos="0">
              <a:srgbClr val="2E0330"/>
            </a:gs>
            <a:gs pos="80000">
              <a:srgbClr val="2E0330"/>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CAF17"/>
                </a:solidFill>
              </a:defRPr>
            </a:lvl1pPr>
            <a:lvl2pPr>
              <a:defRPr>
                <a:solidFill>
                  <a:srgbClr val="FCAF17"/>
                </a:solidFill>
              </a:defRPr>
            </a:lvl2pPr>
            <a:lvl3pPr>
              <a:defRPr>
                <a:solidFill>
                  <a:srgbClr val="FCAF17"/>
                </a:solidFill>
              </a:defRPr>
            </a:lvl3pPr>
            <a:lvl4pPr>
              <a:defRPr>
                <a:solidFill>
                  <a:srgbClr val="FCAF17"/>
                </a:solidFill>
              </a:defRPr>
            </a:lvl4pPr>
            <a:lvl5pPr>
              <a:defRPr>
                <a:solidFill>
                  <a:srgbClr val="FCAF1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
            <a:extLst>
              <a:ext uri="{FF2B5EF4-FFF2-40B4-BE49-F238E27FC236}">
                <a16:creationId xmlns:a16="http://schemas.microsoft.com/office/drawing/2014/main" id="{6B79FB14-21E5-3B92-BD50-816234FF16FA}"/>
              </a:ext>
            </a:extLst>
          </p:cNvPr>
          <p:cNvSpPr>
            <a:spLocks noGrp="1"/>
          </p:cNvSpPr>
          <p:nvPr>
            <p:ph type="title"/>
          </p:nvPr>
        </p:nvSpPr>
        <p:spPr>
          <a:xfrm>
            <a:off x="2115127" y="-272186"/>
            <a:ext cx="7961747" cy="1325563"/>
          </a:xfrm>
        </p:spPr>
        <p:txBody>
          <a:bodyPr>
            <a:normAutofit/>
          </a:bodyPr>
          <a:lstStyle>
            <a:lvl1pPr algn="ctr">
              <a:defRPr sz="3500" b="1">
                <a:solidFill>
                  <a:srgbClr val="FCAF17"/>
                </a:solidFill>
              </a:defRPr>
            </a:lvl1pPr>
          </a:lstStyle>
          <a:p>
            <a:r>
              <a:rPr lang="en-US" dirty="0"/>
              <a:t>Click to edit Master title style</a:t>
            </a:r>
            <a:endParaRPr lang="en-GB" dirty="0"/>
          </a:p>
        </p:txBody>
      </p:sp>
      <p:pic>
        <p:nvPicPr>
          <p:cNvPr id="15" name="Picture 14" descr="A yellow and white text with stars&#10;&#10;AI-generated content may be incorrect.">
            <a:extLst>
              <a:ext uri="{FF2B5EF4-FFF2-40B4-BE49-F238E27FC236}">
                <a16:creationId xmlns:a16="http://schemas.microsoft.com/office/drawing/2014/main" id="{8DC4FF37-DE49-C57B-A39E-E85F02BC03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02" y="32299"/>
            <a:ext cx="1537562" cy="720000"/>
          </a:xfrm>
          <a:prstGeom prst="rect">
            <a:avLst/>
          </a:prstGeom>
        </p:spPr>
      </p:pic>
      <p:sp>
        <p:nvSpPr>
          <p:cNvPr id="17" name="Slide Number Placeholder 5">
            <a:extLst>
              <a:ext uri="{FF2B5EF4-FFF2-40B4-BE49-F238E27FC236}">
                <a16:creationId xmlns:a16="http://schemas.microsoft.com/office/drawing/2014/main" id="{86DEB6EE-C3EF-DDF8-B271-D54EA0FBE8F0}"/>
              </a:ext>
            </a:extLst>
          </p:cNvPr>
          <p:cNvSpPr>
            <a:spLocks noGrp="1"/>
          </p:cNvSpPr>
          <p:nvPr>
            <p:ph type="sldNum" sz="quarter" idx="12"/>
          </p:nvPr>
        </p:nvSpPr>
        <p:spPr>
          <a:xfrm>
            <a:off x="9111673" y="6480789"/>
            <a:ext cx="2743200" cy="365125"/>
          </a:xfrm>
        </p:spPr>
        <p:txBody>
          <a:bodyPr/>
          <a:lstStyle>
            <a:lvl1pPr>
              <a:defRPr sz="1400">
                <a:solidFill>
                  <a:srgbClr val="FCAF17"/>
                </a:solidFill>
              </a:defRPr>
            </a:lvl1pPr>
          </a:lstStyle>
          <a:p>
            <a:fld id="{3A3A6714-3D1F-4857-9904-D935B84167FA}" type="slidenum">
              <a:rPr lang="en-GB" smtClean="0"/>
              <a:pPr/>
              <a:t>‹#›</a:t>
            </a:fld>
            <a:endParaRPr lang="en-GB" dirty="0"/>
          </a:p>
        </p:txBody>
      </p:sp>
      <p:sp>
        <p:nvSpPr>
          <p:cNvPr id="18" name="Footer Placeholder 19">
            <a:extLst>
              <a:ext uri="{FF2B5EF4-FFF2-40B4-BE49-F238E27FC236}">
                <a16:creationId xmlns:a16="http://schemas.microsoft.com/office/drawing/2014/main" id="{BC772F4F-1E13-DF61-E9D7-23214DD0DFC2}"/>
              </a:ext>
            </a:extLst>
          </p:cNvPr>
          <p:cNvSpPr>
            <a:spLocks noGrp="1"/>
          </p:cNvSpPr>
          <p:nvPr>
            <p:ph type="ftr" sz="quarter" idx="13"/>
          </p:nvPr>
        </p:nvSpPr>
        <p:spPr>
          <a:xfrm>
            <a:off x="410544" y="6462572"/>
            <a:ext cx="4114800" cy="365125"/>
          </a:xfrm>
        </p:spPr>
        <p:txBody>
          <a:bodyPr/>
          <a:lstStyle>
            <a:lvl1pPr>
              <a:defRPr sz="1400" i="1">
                <a:solidFill>
                  <a:srgbClr val="FCAF17"/>
                </a:solidFill>
              </a:defRPr>
            </a:lvl1pPr>
          </a:lstStyle>
          <a:p>
            <a:pPr algn="l"/>
            <a:r>
              <a:rPr lang="en-GB" dirty="0"/>
              <a:t>Insert author and occasion</a:t>
            </a:r>
          </a:p>
        </p:txBody>
      </p:sp>
      <p:sp>
        <p:nvSpPr>
          <p:cNvPr id="19" name="TextBox 18">
            <a:extLst>
              <a:ext uri="{FF2B5EF4-FFF2-40B4-BE49-F238E27FC236}">
                <a16:creationId xmlns:a16="http://schemas.microsoft.com/office/drawing/2014/main" id="{0A7DC1C0-CEC4-64E4-B84C-D8ADF092723F}"/>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FCAF17"/>
                </a:solidFill>
              </a:rPr>
              <a:t>www.pacri.eu</a:t>
            </a:r>
          </a:p>
        </p:txBody>
      </p:sp>
      <p:pic>
        <p:nvPicPr>
          <p:cNvPr id="2" name="Picture 1" descr="A blue background with yellow stars&#10;&#10;Description automatically generated with low confidence">
            <a:extLst>
              <a:ext uri="{FF2B5EF4-FFF2-40B4-BE49-F238E27FC236}">
                <a16:creationId xmlns:a16="http://schemas.microsoft.com/office/drawing/2014/main" id="{F90486F0-D46D-C4A7-32F8-00DA1FB7A83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pic>
        <p:nvPicPr>
          <p:cNvPr id="4" name="Picture 3">
            <a:extLst>
              <a:ext uri="{FF2B5EF4-FFF2-40B4-BE49-F238E27FC236}">
                <a16:creationId xmlns:a16="http://schemas.microsoft.com/office/drawing/2014/main" id="{BA4A87E5-DED1-0562-3442-F334AF9ADE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Tree>
    <p:extLst>
      <p:ext uri="{BB962C8B-B14F-4D97-AF65-F5344CB8AC3E}">
        <p14:creationId xmlns:p14="http://schemas.microsoft.com/office/powerpoint/2010/main" val="3708158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C45F3-8D30-4E47-A23B-88EACEE32C39}" type="datetime1">
              <a:rPr lang="en-GB" smtClean="0"/>
              <a:t>23/03/2026</a:t>
            </a:fld>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Insert author and occasion</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6714-3D1F-4857-9904-D935B84167FA}" type="slidenum">
              <a:rPr lang="en-GB" smtClean="0"/>
              <a:t>‹#›</a:t>
            </a:fld>
            <a:endParaRPr lang="en-GB"/>
          </a:p>
        </p:txBody>
      </p:sp>
    </p:spTree>
    <p:extLst>
      <p:ext uri="{BB962C8B-B14F-4D97-AF65-F5344CB8AC3E}">
        <p14:creationId xmlns:p14="http://schemas.microsoft.com/office/powerpoint/2010/main" val="3599177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heuniversityofliverpool.sharepoint.com/:w:/r/sites/PACRI/Shared%20Documents/WP%209%20-%20RF%20tests%20and%20validation/PACRI-WP9-D9.1-D9.1.1_Design_RF_test_area_CERN_Preliminary.docx?d=wce3ef79be7644bcfa56dbe4b8ceb32bb&amp;csf=1&amp;web=1&amp;e=19tSBI"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1A33-5772-438A-823D-C015E90B014E}"/>
              </a:ext>
            </a:extLst>
          </p:cNvPr>
          <p:cNvSpPr>
            <a:spLocks noGrp="1"/>
          </p:cNvSpPr>
          <p:nvPr>
            <p:ph type="ctrTitle"/>
          </p:nvPr>
        </p:nvSpPr>
        <p:spPr>
          <a:xfrm>
            <a:off x="1602091" y="2177615"/>
            <a:ext cx="9623030" cy="1043854"/>
          </a:xfrm>
        </p:spPr>
        <p:txBody>
          <a:bodyPr>
            <a:normAutofit fontScale="90000"/>
          </a:bodyPr>
          <a:lstStyle/>
          <a:p>
            <a:r>
              <a:rPr lang="en-US" dirty="0"/>
              <a:t>WP9:RF systems power tests and validation</a:t>
            </a:r>
            <a:endParaRPr lang="en-GB" dirty="0"/>
          </a:p>
        </p:txBody>
      </p:sp>
      <p:sp>
        <p:nvSpPr>
          <p:cNvPr id="3" name="Subtitle 2">
            <a:extLst>
              <a:ext uri="{FF2B5EF4-FFF2-40B4-BE49-F238E27FC236}">
                <a16:creationId xmlns:a16="http://schemas.microsoft.com/office/drawing/2014/main" id="{460E5BE7-F6D2-4725-85A7-B8FD0022C0F7}"/>
              </a:ext>
            </a:extLst>
          </p:cNvPr>
          <p:cNvSpPr>
            <a:spLocks noGrp="1"/>
          </p:cNvSpPr>
          <p:nvPr>
            <p:ph type="subTitle" idx="1"/>
          </p:nvPr>
        </p:nvSpPr>
        <p:spPr>
          <a:xfrm>
            <a:off x="2189016" y="4389364"/>
            <a:ext cx="7813967" cy="812944"/>
          </a:xfrm>
        </p:spPr>
        <p:txBody>
          <a:bodyPr>
            <a:normAutofit lnSpcReduction="10000"/>
          </a:bodyPr>
          <a:lstStyle/>
          <a:p>
            <a:pPr algn="ctr"/>
            <a:r>
              <a:rPr lang="en-US" b="1" dirty="0"/>
              <a:t>S. Doebert, L. Sito, N. Catalan Lasheras, CERN SY-RF-MKS,</a:t>
            </a:r>
          </a:p>
          <a:p>
            <a:pPr algn="ctr"/>
            <a:r>
              <a:rPr lang="en-US" b="1" dirty="0"/>
              <a:t>First Annual Meeting, 24-26.3.2026, Lisbon</a:t>
            </a:r>
            <a:endParaRPr lang="en-GB" b="1" dirty="0"/>
          </a:p>
        </p:txBody>
      </p:sp>
    </p:spTree>
    <p:extLst>
      <p:ext uri="{BB962C8B-B14F-4D97-AF65-F5344CB8AC3E}">
        <p14:creationId xmlns:p14="http://schemas.microsoft.com/office/powerpoint/2010/main" val="224765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CA0AC-FB1C-F37F-481F-0D23193AD14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1334B2-8BE0-48F8-AB19-F83A5A250F99}"/>
              </a:ext>
            </a:extLst>
          </p:cNvPr>
          <p:cNvSpPr>
            <a:spLocks noGrp="1"/>
          </p:cNvSpPr>
          <p:nvPr>
            <p:ph idx="1"/>
          </p:nvPr>
        </p:nvSpPr>
        <p:spPr>
          <a:xfrm>
            <a:off x="1144402" y="1053377"/>
            <a:ext cx="10515600" cy="4007284"/>
          </a:xfrm>
        </p:spPr>
        <p:txBody>
          <a:bodyPr>
            <a:normAutofit fontScale="92500" lnSpcReduction="10000"/>
          </a:bodyPr>
          <a:lstStyle/>
          <a:p>
            <a:pPr marL="0" indent="0">
              <a:buNone/>
            </a:pPr>
            <a:r>
              <a:rPr lang="en-US" dirty="0"/>
              <a:t>How or when do we declare success ?</a:t>
            </a:r>
          </a:p>
          <a:p>
            <a:pPr marL="0" indent="0">
              <a:buNone/>
            </a:pPr>
            <a:endParaRPr lang="en-US" dirty="0"/>
          </a:p>
          <a:p>
            <a:pPr>
              <a:buFont typeface="Wingdings" panose="05000000000000000000" pitchFamily="2" charset="2"/>
              <a:buChar char="§"/>
            </a:pPr>
            <a:r>
              <a:rPr lang="en-US" dirty="0"/>
              <a:t>Full peak and average power out of the klystron with the modulator</a:t>
            </a:r>
          </a:p>
          <a:p>
            <a:pPr>
              <a:buFont typeface="Wingdings" panose="05000000000000000000" pitchFamily="2" charset="2"/>
              <a:buChar char="§"/>
            </a:pPr>
            <a:r>
              <a:rPr lang="en-US" dirty="0"/>
              <a:t>Expected efficiencies achieved</a:t>
            </a:r>
          </a:p>
          <a:p>
            <a:pPr>
              <a:buFont typeface="Wingdings" panose="05000000000000000000" pitchFamily="2" charset="2"/>
              <a:buChar char="§"/>
            </a:pPr>
            <a:r>
              <a:rPr lang="en-US" dirty="0"/>
              <a:t>Full peak and average power in the pulse compressor</a:t>
            </a:r>
          </a:p>
          <a:p>
            <a:pPr>
              <a:buFont typeface="Wingdings" panose="05000000000000000000" pitchFamily="2" charset="2"/>
              <a:buChar char="§"/>
            </a:pPr>
            <a:r>
              <a:rPr lang="en-US" dirty="0">
                <a:solidFill>
                  <a:srgbClr val="FF0000"/>
                </a:solidFill>
              </a:rPr>
              <a:t>Long term </a:t>
            </a:r>
            <a:r>
              <a:rPr lang="en-US" dirty="0"/>
              <a:t>stable operation of the whole system at </a:t>
            </a:r>
            <a:r>
              <a:rPr lang="en-US" dirty="0">
                <a:solidFill>
                  <a:srgbClr val="FF0000"/>
                </a:solidFill>
              </a:rPr>
              <a:t>90% </a:t>
            </a:r>
            <a:r>
              <a:rPr lang="en-US" dirty="0"/>
              <a:t>power ?</a:t>
            </a:r>
            <a:br>
              <a:rPr lang="en-US" dirty="0"/>
            </a:br>
            <a:r>
              <a:rPr lang="en-US" dirty="0"/>
              <a:t>No system trips for 24h, 48h, one week ?</a:t>
            </a:r>
          </a:p>
          <a:p>
            <a:pPr>
              <a:buFont typeface="Wingdings" panose="05000000000000000000" pitchFamily="2" charset="2"/>
              <a:buChar char="§"/>
            </a:pPr>
            <a:r>
              <a:rPr lang="en-US" dirty="0"/>
              <a:t>Monitor breakdown rates and failure rates, generate statistics</a:t>
            </a:r>
          </a:p>
          <a:p>
            <a:pPr>
              <a:buFont typeface="Wingdings" panose="05000000000000000000" pitchFamily="2" charset="2"/>
              <a:buChar char="§"/>
            </a:pPr>
            <a:r>
              <a:rPr lang="en-US" dirty="0"/>
              <a:t>Determine limitations if any</a:t>
            </a:r>
            <a:endParaRPr lang="en-GB" dirty="0"/>
          </a:p>
        </p:txBody>
      </p:sp>
      <p:sp>
        <p:nvSpPr>
          <p:cNvPr id="3" name="Title 2">
            <a:extLst>
              <a:ext uri="{FF2B5EF4-FFF2-40B4-BE49-F238E27FC236}">
                <a16:creationId xmlns:a16="http://schemas.microsoft.com/office/drawing/2014/main" id="{F096AA5D-BCFC-6E52-D8A8-042BDBFE174B}"/>
              </a:ext>
            </a:extLst>
          </p:cNvPr>
          <p:cNvSpPr>
            <a:spLocks noGrp="1"/>
          </p:cNvSpPr>
          <p:nvPr>
            <p:ph type="title"/>
          </p:nvPr>
        </p:nvSpPr>
        <p:spPr/>
        <p:txBody>
          <a:bodyPr/>
          <a:lstStyle/>
          <a:p>
            <a:r>
              <a:rPr lang="en-US" dirty="0"/>
              <a:t>System validation and demonstration</a:t>
            </a:r>
            <a:endParaRPr lang="en-GB" dirty="0"/>
          </a:p>
        </p:txBody>
      </p:sp>
      <p:sp>
        <p:nvSpPr>
          <p:cNvPr id="4" name="Slide Number Placeholder 3">
            <a:extLst>
              <a:ext uri="{FF2B5EF4-FFF2-40B4-BE49-F238E27FC236}">
                <a16:creationId xmlns:a16="http://schemas.microsoft.com/office/drawing/2014/main" id="{CEA61974-346E-5075-990A-6E69BC57642B}"/>
              </a:ext>
            </a:extLst>
          </p:cNvPr>
          <p:cNvSpPr>
            <a:spLocks noGrp="1"/>
          </p:cNvSpPr>
          <p:nvPr>
            <p:ph type="sldNum" sz="quarter" idx="12"/>
          </p:nvPr>
        </p:nvSpPr>
        <p:spPr/>
        <p:txBody>
          <a:bodyPr/>
          <a:lstStyle/>
          <a:p>
            <a:fld id="{3A3A6714-3D1F-4857-9904-D935B84167FA}" type="slidenum">
              <a:rPr lang="en-GB" smtClean="0"/>
              <a:pPr/>
              <a:t>10</a:t>
            </a:fld>
            <a:endParaRPr lang="en-GB"/>
          </a:p>
        </p:txBody>
      </p:sp>
      <p:sp>
        <p:nvSpPr>
          <p:cNvPr id="5" name="Footer Placeholder 4">
            <a:extLst>
              <a:ext uri="{FF2B5EF4-FFF2-40B4-BE49-F238E27FC236}">
                <a16:creationId xmlns:a16="http://schemas.microsoft.com/office/drawing/2014/main" id="{539EBE40-5EB7-5B60-093E-A1278E4A4A35}"/>
              </a:ext>
            </a:extLst>
          </p:cNvPr>
          <p:cNvSpPr>
            <a:spLocks noGrp="1"/>
          </p:cNvSpPr>
          <p:nvPr>
            <p:ph type="ftr" sz="quarter" idx="13"/>
          </p:nvPr>
        </p:nvSpPr>
        <p:spPr/>
        <p:txBody>
          <a:bodyPr/>
          <a:lstStyle/>
          <a:p>
            <a:pPr algn="l"/>
            <a:r>
              <a:rPr lang="en-GB" dirty="0"/>
              <a:t>Insert author, email, occasion etc.</a:t>
            </a:r>
          </a:p>
        </p:txBody>
      </p:sp>
    </p:spTree>
    <p:extLst>
      <p:ext uri="{BB962C8B-B14F-4D97-AF65-F5344CB8AC3E}">
        <p14:creationId xmlns:p14="http://schemas.microsoft.com/office/powerpoint/2010/main" val="131990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23B15-2C5A-28A1-CB37-59BB492D7C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A362E9-F45A-1E36-5502-16694DF7ADC3}"/>
              </a:ext>
            </a:extLst>
          </p:cNvPr>
          <p:cNvSpPr>
            <a:spLocks noGrp="1"/>
          </p:cNvSpPr>
          <p:nvPr>
            <p:ph type="title"/>
          </p:nvPr>
        </p:nvSpPr>
        <p:spPr/>
        <p:txBody>
          <a:bodyPr/>
          <a:lstStyle/>
          <a:p>
            <a:r>
              <a:rPr lang="en-US" dirty="0"/>
              <a:t>Proposed Timeline</a:t>
            </a:r>
            <a:endParaRPr lang="en-GB" dirty="0"/>
          </a:p>
        </p:txBody>
      </p:sp>
      <p:sp>
        <p:nvSpPr>
          <p:cNvPr id="4" name="Slide Number Placeholder 3">
            <a:extLst>
              <a:ext uri="{FF2B5EF4-FFF2-40B4-BE49-F238E27FC236}">
                <a16:creationId xmlns:a16="http://schemas.microsoft.com/office/drawing/2014/main" id="{832FC6CC-9141-DC07-69A7-815D60D65169}"/>
              </a:ext>
            </a:extLst>
          </p:cNvPr>
          <p:cNvSpPr>
            <a:spLocks noGrp="1"/>
          </p:cNvSpPr>
          <p:nvPr>
            <p:ph type="sldNum" sz="quarter" idx="12"/>
          </p:nvPr>
        </p:nvSpPr>
        <p:spPr/>
        <p:txBody>
          <a:bodyPr/>
          <a:lstStyle/>
          <a:p>
            <a:fld id="{3A3A6714-3D1F-4857-9904-D935B84167FA}" type="slidenum">
              <a:rPr lang="en-GB" smtClean="0"/>
              <a:pPr/>
              <a:t>11</a:t>
            </a:fld>
            <a:endParaRPr lang="en-GB"/>
          </a:p>
        </p:txBody>
      </p:sp>
      <p:sp>
        <p:nvSpPr>
          <p:cNvPr id="5" name="Footer Placeholder 4">
            <a:extLst>
              <a:ext uri="{FF2B5EF4-FFF2-40B4-BE49-F238E27FC236}">
                <a16:creationId xmlns:a16="http://schemas.microsoft.com/office/drawing/2014/main" id="{77E02475-0052-1483-8A6D-9EA23150EFF4}"/>
              </a:ext>
            </a:extLst>
          </p:cNvPr>
          <p:cNvSpPr>
            <a:spLocks noGrp="1"/>
          </p:cNvSpPr>
          <p:nvPr>
            <p:ph type="ftr" sz="quarter" idx="13"/>
          </p:nvPr>
        </p:nvSpPr>
        <p:spPr/>
        <p:txBody>
          <a:bodyPr/>
          <a:lstStyle/>
          <a:p>
            <a:pPr algn="l"/>
            <a:r>
              <a:rPr lang="en-GB" dirty="0"/>
              <a:t>Insert author, email, occasion etc.</a:t>
            </a:r>
          </a:p>
        </p:txBody>
      </p:sp>
      <p:pic>
        <p:nvPicPr>
          <p:cNvPr id="6" name="Picture 5">
            <a:extLst>
              <a:ext uri="{FF2B5EF4-FFF2-40B4-BE49-F238E27FC236}">
                <a16:creationId xmlns:a16="http://schemas.microsoft.com/office/drawing/2014/main" id="{CBBE0F70-7026-1344-0887-65C66A4B75D1}"/>
              </a:ext>
            </a:extLst>
          </p:cNvPr>
          <p:cNvPicPr>
            <a:picLocks noChangeAspect="1"/>
          </p:cNvPicPr>
          <p:nvPr/>
        </p:nvPicPr>
        <p:blipFill>
          <a:blip r:embed="rId2"/>
          <a:stretch>
            <a:fillRect/>
          </a:stretch>
        </p:blipFill>
        <p:spPr>
          <a:xfrm rot="16200000">
            <a:off x="764945" y="283230"/>
            <a:ext cx="3861617" cy="5187350"/>
          </a:xfrm>
          <a:prstGeom prst="rect">
            <a:avLst/>
          </a:prstGeom>
        </p:spPr>
      </p:pic>
      <p:pic>
        <p:nvPicPr>
          <p:cNvPr id="7" name="Picture 6">
            <a:extLst>
              <a:ext uri="{FF2B5EF4-FFF2-40B4-BE49-F238E27FC236}">
                <a16:creationId xmlns:a16="http://schemas.microsoft.com/office/drawing/2014/main" id="{D5493416-C1DC-87B6-E426-29DFAFE810FC}"/>
              </a:ext>
            </a:extLst>
          </p:cNvPr>
          <p:cNvPicPr>
            <a:picLocks noChangeAspect="1"/>
          </p:cNvPicPr>
          <p:nvPr/>
        </p:nvPicPr>
        <p:blipFill>
          <a:blip r:embed="rId3"/>
          <a:stretch>
            <a:fillRect/>
          </a:stretch>
        </p:blipFill>
        <p:spPr>
          <a:xfrm rot="16200000">
            <a:off x="6809906" y="-574381"/>
            <a:ext cx="3861617" cy="6902571"/>
          </a:xfrm>
          <a:prstGeom prst="rect">
            <a:avLst/>
          </a:prstGeom>
        </p:spPr>
      </p:pic>
      <p:sp>
        <p:nvSpPr>
          <p:cNvPr id="8" name="TextBox 7">
            <a:extLst>
              <a:ext uri="{FF2B5EF4-FFF2-40B4-BE49-F238E27FC236}">
                <a16:creationId xmlns:a16="http://schemas.microsoft.com/office/drawing/2014/main" id="{B33529AE-21DC-65DF-3AE2-8FB2177E8CD6}"/>
              </a:ext>
            </a:extLst>
          </p:cNvPr>
          <p:cNvSpPr txBox="1"/>
          <p:nvPr/>
        </p:nvSpPr>
        <p:spPr>
          <a:xfrm>
            <a:off x="2553419" y="5408762"/>
            <a:ext cx="7850038" cy="646331"/>
          </a:xfrm>
          <a:prstGeom prst="rect">
            <a:avLst/>
          </a:prstGeom>
          <a:noFill/>
        </p:spPr>
        <p:txBody>
          <a:bodyPr wrap="square" rtlCol="0">
            <a:spAutoFit/>
          </a:bodyPr>
          <a:lstStyle/>
          <a:p>
            <a:r>
              <a:rPr lang="en-US" dirty="0"/>
              <a:t>This tentative timeline implies delivery of the equipment ~ September 2027 !</a:t>
            </a:r>
          </a:p>
          <a:p>
            <a:r>
              <a:rPr lang="en-US" dirty="0"/>
              <a:t>Please check with your own planning</a:t>
            </a:r>
            <a:endParaRPr lang="en-GB" dirty="0"/>
          </a:p>
        </p:txBody>
      </p:sp>
    </p:spTree>
    <p:extLst>
      <p:ext uri="{BB962C8B-B14F-4D97-AF65-F5344CB8AC3E}">
        <p14:creationId xmlns:p14="http://schemas.microsoft.com/office/powerpoint/2010/main" val="83953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912F3-46AB-C68B-2EAC-1794ACE264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EF641E-7726-D7F5-A617-60081C2B670A}"/>
              </a:ext>
            </a:extLst>
          </p:cNvPr>
          <p:cNvSpPr>
            <a:spLocks noGrp="1"/>
          </p:cNvSpPr>
          <p:nvPr>
            <p:ph type="title"/>
          </p:nvPr>
        </p:nvSpPr>
        <p:spPr/>
        <p:txBody>
          <a:bodyPr/>
          <a:lstStyle/>
          <a:p>
            <a:r>
              <a:rPr lang="en-US" dirty="0"/>
              <a:t>Open Questions and Design Report</a:t>
            </a:r>
            <a:endParaRPr lang="en-GB" dirty="0"/>
          </a:p>
        </p:txBody>
      </p:sp>
      <p:sp>
        <p:nvSpPr>
          <p:cNvPr id="4" name="Slide Number Placeholder 3">
            <a:extLst>
              <a:ext uri="{FF2B5EF4-FFF2-40B4-BE49-F238E27FC236}">
                <a16:creationId xmlns:a16="http://schemas.microsoft.com/office/drawing/2014/main" id="{D3729A36-C257-06FF-AEF9-A5417E49051B}"/>
              </a:ext>
            </a:extLst>
          </p:cNvPr>
          <p:cNvSpPr>
            <a:spLocks noGrp="1"/>
          </p:cNvSpPr>
          <p:nvPr>
            <p:ph type="sldNum" sz="quarter" idx="12"/>
          </p:nvPr>
        </p:nvSpPr>
        <p:spPr/>
        <p:txBody>
          <a:bodyPr/>
          <a:lstStyle/>
          <a:p>
            <a:fld id="{3A3A6714-3D1F-4857-9904-D935B84167FA}" type="slidenum">
              <a:rPr lang="en-GB" smtClean="0"/>
              <a:pPr/>
              <a:t>12</a:t>
            </a:fld>
            <a:endParaRPr lang="en-GB"/>
          </a:p>
        </p:txBody>
      </p:sp>
      <p:sp>
        <p:nvSpPr>
          <p:cNvPr id="5" name="Footer Placeholder 4">
            <a:extLst>
              <a:ext uri="{FF2B5EF4-FFF2-40B4-BE49-F238E27FC236}">
                <a16:creationId xmlns:a16="http://schemas.microsoft.com/office/drawing/2014/main" id="{59C450B2-4622-15D6-945E-D3B82F41B3CC}"/>
              </a:ext>
            </a:extLst>
          </p:cNvPr>
          <p:cNvSpPr>
            <a:spLocks noGrp="1"/>
          </p:cNvSpPr>
          <p:nvPr>
            <p:ph type="ftr" sz="quarter" idx="13"/>
          </p:nvPr>
        </p:nvSpPr>
        <p:spPr/>
        <p:txBody>
          <a:bodyPr/>
          <a:lstStyle/>
          <a:p>
            <a:pPr algn="l"/>
            <a:r>
              <a:rPr lang="en-GB" dirty="0"/>
              <a:t>Insert author, email, occasion etc.</a:t>
            </a:r>
          </a:p>
        </p:txBody>
      </p:sp>
      <p:pic>
        <p:nvPicPr>
          <p:cNvPr id="7" name="Picture 6">
            <a:extLst>
              <a:ext uri="{FF2B5EF4-FFF2-40B4-BE49-F238E27FC236}">
                <a16:creationId xmlns:a16="http://schemas.microsoft.com/office/drawing/2014/main" id="{A4B80E34-9B40-832A-A95E-79FA88F5D754}"/>
              </a:ext>
            </a:extLst>
          </p:cNvPr>
          <p:cNvPicPr>
            <a:picLocks noChangeAspect="1"/>
          </p:cNvPicPr>
          <p:nvPr/>
        </p:nvPicPr>
        <p:blipFill>
          <a:blip r:embed="rId2"/>
          <a:stretch>
            <a:fillRect/>
          </a:stretch>
        </p:blipFill>
        <p:spPr>
          <a:xfrm>
            <a:off x="7298637" y="1880559"/>
            <a:ext cx="4556236" cy="3918234"/>
          </a:xfrm>
          <a:prstGeom prst="rect">
            <a:avLst/>
          </a:prstGeom>
        </p:spPr>
      </p:pic>
      <p:sp>
        <p:nvSpPr>
          <p:cNvPr id="8" name="TextBox 7">
            <a:extLst>
              <a:ext uri="{FF2B5EF4-FFF2-40B4-BE49-F238E27FC236}">
                <a16:creationId xmlns:a16="http://schemas.microsoft.com/office/drawing/2014/main" id="{191D8747-A381-0B69-9E58-EAAF8A1B0E1A}"/>
              </a:ext>
            </a:extLst>
          </p:cNvPr>
          <p:cNvSpPr txBox="1"/>
          <p:nvPr/>
        </p:nvSpPr>
        <p:spPr>
          <a:xfrm>
            <a:off x="1319842" y="1880559"/>
            <a:ext cx="5236233" cy="1477328"/>
          </a:xfrm>
          <a:prstGeom prst="rect">
            <a:avLst/>
          </a:prstGeom>
          <a:noFill/>
        </p:spPr>
        <p:txBody>
          <a:bodyPr wrap="square" rtlCol="0">
            <a:spAutoFit/>
          </a:bodyPr>
          <a:lstStyle/>
          <a:p>
            <a:pPr marL="285750" indent="-285750">
              <a:buFont typeface="Wingdings" panose="05000000000000000000" pitchFamily="2" charset="2"/>
              <a:buChar char="q"/>
            </a:pPr>
            <a:r>
              <a:rPr lang="en-US" dirty="0"/>
              <a:t>Delivery dates of equipment</a:t>
            </a:r>
          </a:p>
          <a:p>
            <a:pPr marL="285750" indent="-285750">
              <a:buFont typeface="Wingdings" panose="05000000000000000000" pitchFamily="2" charset="2"/>
              <a:buChar char="q"/>
            </a:pPr>
            <a:r>
              <a:rPr lang="en-US" dirty="0"/>
              <a:t>More detailed specifications</a:t>
            </a:r>
          </a:p>
          <a:p>
            <a:pPr marL="285750" indent="-285750">
              <a:buFont typeface="Wingdings" panose="05000000000000000000" pitchFamily="2" charset="2"/>
              <a:buChar char="q"/>
            </a:pPr>
            <a:r>
              <a:rPr lang="en-US" dirty="0"/>
              <a:t>Frequency of the klystron and pulse compressor</a:t>
            </a:r>
          </a:p>
          <a:p>
            <a:pPr marL="285750" indent="-285750">
              <a:buFont typeface="Wingdings" panose="05000000000000000000" pitchFamily="2" charset="2"/>
              <a:buChar char="q"/>
            </a:pPr>
            <a:r>
              <a:rPr lang="en-US" dirty="0"/>
              <a:t>Exact validation parameters, scenarios</a:t>
            </a:r>
          </a:p>
          <a:p>
            <a:pPr marL="285750" indent="-285750">
              <a:buFont typeface="Wingdings" panose="05000000000000000000" pitchFamily="2" charset="2"/>
              <a:buChar char="q"/>
            </a:pPr>
            <a:r>
              <a:rPr lang="en-US" dirty="0"/>
              <a:t>RI personnel training, how, who, what ?</a:t>
            </a:r>
            <a:endParaRPr lang="en-GB" dirty="0"/>
          </a:p>
        </p:txBody>
      </p:sp>
      <p:sp>
        <p:nvSpPr>
          <p:cNvPr id="2" name="TextBox 1">
            <a:extLst>
              <a:ext uri="{FF2B5EF4-FFF2-40B4-BE49-F238E27FC236}">
                <a16:creationId xmlns:a16="http://schemas.microsoft.com/office/drawing/2014/main" id="{1C1E69D2-E861-3844-4E9B-856872B5F48C}"/>
              </a:ext>
            </a:extLst>
          </p:cNvPr>
          <p:cNvSpPr txBox="1"/>
          <p:nvPr/>
        </p:nvSpPr>
        <p:spPr>
          <a:xfrm>
            <a:off x="515830" y="4754796"/>
            <a:ext cx="6782807" cy="923330"/>
          </a:xfrm>
          <a:prstGeom prst="rect">
            <a:avLst/>
          </a:prstGeom>
          <a:noFill/>
        </p:spPr>
        <p:txBody>
          <a:bodyPr wrap="square" rtlCol="0">
            <a:spAutoFit/>
          </a:bodyPr>
          <a:lstStyle/>
          <a:p>
            <a:r>
              <a:rPr lang="en-US" dirty="0"/>
              <a:t>The draft version of the report can be found on the share point:</a:t>
            </a:r>
          </a:p>
          <a:p>
            <a:r>
              <a:rPr lang="en-GB" u="sng" dirty="0">
                <a:hlinkClick r:id="rId3"/>
              </a:rPr>
              <a:t>PACRI-WP9-D9.1-D9.1.1_Design_RF_test_area_CERN_Preliminary.docx</a:t>
            </a:r>
            <a:endParaRPr lang="en-GB" dirty="0"/>
          </a:p>
          <a:p>
            <a:endParaRPr lang="en-GB" dirty="0"/>
          </a:p>
        </p:txBody>
      </p:sp>
    </p:spTree>
    <p:extLst>
      <p:ext uri="{BB962C8B-B14F-4D97-AF65-F5344CB8AC3E}">
        <p14:creationId xmlns:p14="http://schemas.microsoft.com/office/powerpoint/2010/main" val="301524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AEF63-F69D-2F68-14B1-DE5C3254E82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C0D93-90DE-4816-654B-E60851630135}"/>
              </a:ext>
            </a:extLst>
          </p:cNvPr>
          <p:cNvSpPr>
            <a:spLocks noGrp="1"/>
          </p:cNvSpPr>
          <p:nvPr>
            <p:ph idx="1"/>
          </p:nvPr>
        </p:nvSpPr>
        <p:spPr>
          <a:xfrm>
            <a:off x="838200" y="1825625"/>
            <a:ext cx="10731500" cy="4007284"/>
          </a:xfrm>
        </p:spPr>
        <p:txBody>
          <a:bodyPr>
            <a:normAutofit/>
          </a:bodyPr>
          <a:lstStyle/>
          <a:p>
            <a:pPr>
              <a:buFont typeface="Wingdings" panose="05000000000000000000" pitchFamily="2" charset="2"/>
              <a:buChar char="q"/>
            </a:pPr>
            <a:r>
              <a:rPr lang="en-US" dirty="0"/>
              <a:t> Using the existing x-band high power test stand at CERN for PACRI </a:t>
            </a:r>
            <a:br>
              <a:rPr lang="en-US" dirty="0"/>
            </a:br>
            <a:r>
              <a:rPr lang="en-US" dirty="0"/>
              <a:t>  is feasible</a:t>
            </a:r>
          </a:p>
          <a:p>
            <a:pPr>
              <a:buFont typeface="Wingdings" panose="05000000000000000000" pitchFamily="2" charset="2"/>
              <a:buChar char="q"/>
            </a:pPr>
            <a:r>
              <a:rPr lang="en-US" dirty="0"/>
              <a:t>Some modifications and adaptations are needed but clearly manageable within the foreseen preparation time</a:t>
            </a:r>
          </a:p>
          <a:p>
            <a:pPr>
              <a:buFont typeface="Wingdings" panose="05000000000000000000" pitchFamily="2" charset="2"/>
              <a:buChar char="q"/>
            </a:pPr>
            <a:r>
              <a:rPr lang="en-US" dirty="0"/>
              <a:t>Expect to be ready to receive the klystron, modulator and pulse compressor late 2027</a:t>
            </a:r>
          </a:p>
          <a:p>
            <a:pPr>
              <a:buFont typeface="Wingdings" panose="05000000000000000000" pitchFamily="2" charset="2"/>
              <a:buChar char="q"/>
            </a:pPr>
            <a:r>
              <a:rPr lang="en-US" dirty="0"/>
              <a:t>Postdoc hired and already working on the project</a:t>
            </a:r>
            <a:br>
              <a:rPr lang="en-US" dirty="0"/>
            </a:br>
            <a:r>
              <a:rPr lang="en-US" dirty="0"/>
              <a:t>          Leonardo Sito !</a:t>
            </a:r>
            <a:endParaRPr lang="en-GB" dirty="0"/>
          </a:p>
        </p:txBody>
      </p:sp>
      <p:sp>
        <p:nvSpPr>
          <p:cNvPr id="3" name="Title 2">
            <a:extLst>
              <a:ext uri="{FF2B5EF4-FFF2-40B4-BE49-F238E27FC236}">
                <a16:creationId xmlns:a16="http://schemas.microsoft.com/office/drawing/2014/main" id="{A8C5EA19-E9C3-9B9B-1A7F-2D9A347EBA74}"/>
              </a:ext>
            </a:extLst>
          </p:cNvPr>
          <p:cNvSpPr>
            <a:spLocks noGrp="1"/>
          </p:cNvSpPr>
          <p:nvPr>
            <p:ph type="title"/>
          </p:nvPr>
        </p:nvSpPr>
        <p:spPr/>
        <p:txBody>
          <a:bodyPr/>
          <a:lstStyle/>
          <a:p>
            <a:r>
              <a:rPr lang="en-US" dirty="0"/>
              <a:t>Conclusions</a:t>
            </a:r>
            <a:endParaRPr lang="en-GB" dirty="0"/>
          </a:p>
        </p:txBody>
      </p:sp>
      <p:sp>
        <p:nvSpPr>
          <p:cNvPr id="4" name="Slide Number Placeholder 3">
            <a:extLst>
              <a:ext uri="{FF2B5EF4-FFF2-40B4-BE49-F238E27FC236}">
                <a16:creationId xmlns:a16="http://schemas.microsoft.com/office/drawing/2014/main" id="{73B80F2C-4AAA-F693-D9C9-9BDAD08145E3}"/>
              </a:ext>
            </a:extLst>
          </p:cNvPr>
          <p:cNvSpPr>
            <a:spLocks noGrp="1"/>
          </p:cNvSpPr>
          <p:nvPr>
            <p:ph type="sldNum" sz="quarter" idx="12"/>
          </p:nvPr>
        </p:nvSpPr>
        <p:spPr/>
        <p:txBody>
          <a:bodyPr/>
          <a:lstStyle/>
          <a:p>
            <a:fld id="{3A3A6714-3D1F-4857-9904-D935B84167FA}" type="slidenum">
              <a:rPr lang="en-GB" smtClean="0"/>
              <a:pPr/>
              <a:t>13</a:t>
            </a:fld>
            <a:endParaRPr lang="en-GB"/>
          </a:p>
        </p:txBody>
      </p:sp>
      <p:sp>
        <p:nvSpPr>
          <p:cNvPr id="5" name="Footer Placeholder 4">
            <a:extLst>
              <a:ext uri="{FF2B5EF4-FFF2-40B4-BE49-F238E27FC236}">
                <a16:creationId xmlns:a16="http://schemas.microsoft.com/office/drawing/2014/main" id="{E42C3CB4-5A9B-B241-4A93-6D95EBE76844}"/>
              </a:ext>
            </a:extLst>
          </p:cNvPr>
          <p:cNvSpPr>
            <a:spLocks noGrp="1"/>
          </p:cNvSpPr>
          <p:nvPr>
            <p:ph type="ftr" sz="quarter" idx="13"/>
          </p:nvPr>
        </p:nvSpPr>
        <p:spPr/>
        <p:txBody>
          <a:bodyPr/>
          <a:lstStyle/>
          <a:p>
            <a:pPr algn="l"/>
            <a:r>
              <a:rPr lang="en-GB" dirty="0"/>
              <a:t>Insert author, email, occasion etc.</a:t>
            </a:r>
          </a:p>
        </p:txBody>
      </p:sp>
    </p:spTree>
    <p:extLst>
      <p:ext uri="{BB962C8B-B14F-4D97-AF65-F5344CB8AC3E}">
        <p14:creationId xmlns:p14="http://schemas.microsoft.com/office/powerpoint/2010/main" val="393232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6E60-62F1-96E4-FB46-99F8EC75AEE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9FCD5B-566C-E659-5482-CAA3F4D8A9CF}"/>
              </a:ext>
            </a:extLst>
          </p:cNvPr>
          <p:cNvSpPr>
            <a:spLocks noGrp="1"/>
          </p:cNvSpPr>
          <p:nvPr>
            <p:ph idx="1"/>
          </p:nvPr>
        </p:nvSpPr>
        <p:spPr>
          <a:xfrm>
            <a:off x="765594" y="1325430"/>
            <a:ext cx="10660812" cy="4007284"/>
          </a:xfrm>
        </p:spPr>
        <p:txBody>
          <a:bodyPr>
            <a:normAutofit fontScale="92500" lnSpcReduction="10000"/>
          </a:bodyPr>
          <a:lstStyle/>
          <a:p>
            <a:r>
              <a:rPr lang="en-US" dirty="0"/>
              <a:t>Goal is to integrate the Klystron (WP6), the Modulator (WP7) and the Pulse Compressor (WP8) into a High-Power RF System and Validate the  Performance</a:t>
            </a:r>
          </a:p>
          <a:p>
            <a:r>
              <a:rPr lang="en-US" dirty="0"/>
              <a:t>Focus of the validation is on high efficiency, power consumption, high average power and repetition rate. Operational stability and reliability.</a:t>
            </a:r>
          </a:p>
          <a:p>
            <a:r>
              <a:rPr lang="en-US" dirty="0"/>
              <a:t>Demonstrate TRL7 for this x-band RF-system</a:t>
            </a:r>
            <a:br>
              <a:rPr lang="en-US" dirty="0"/>
            </a:br>
            <a:r>
              <a:rPr lang="en-US" dirty="0"/>
              <a:t>(System test in operational/relevant environment; in our case the CERN x-band high gradient test facility)</a:t>
            </a:r>
          </a:p>
          <a:p>
            <a:r>
              <a:rPr lang="en-US" dirty="0"/>
              <a:t>Training of Industry on this system</a:t>
            </a:r>
          </a:p>
          <a:p>
            <a:r>
              <a:rPr lang="en-US" dirty="0"/>
              <a:t>Maybe we can add an accelerating structure to the final test</a:t>
            </a:r>
            <a:endParaRPr lang="en-GB" dirty="0"/>
          </a:p>
        </p:txBody>
      </p:sp>
      <p:sp>
        <p:nvSpPr>
          <p:cNvPr id="3" name="Title 2">
            <a:extLst>
              <a:ext uri="{FF2B5EF4-FFF2-40B4-BE49-F238E27FC236}">
                <a16:creationId xmlns:a16="http://schemas.microsoft.com/office/drawing/2014/main" id="{7587CDB2-00BC-3AC7-313E-1435EB726A0E}"/>
              </a:ext>
            </a:extLst>
          </p:cNvPr>
          <p:cNvSpPr>
            <a:spLocks noGrp="1"/>
          </p:cNvSpPr>
          <p:nvPr>
            <p:ph type="title"/>
          </p:nvPr>
        </p:nvSpPr>
        <p:spPr/>
        <p:txBody>
          <a:bodyPr/>
          <a:lstStyle/>
          <a:p>
            <a:r>
              <a:rPr lang="en-US" dirty="0"/>
              <a:t>WP9: Introduction</a:t>
            </a:r>
            <a:endParaRPr lang="en-GB" dirty="0"/>
          </a:p>
        </p:txBody>
      </p:sp>
      <p:sp>
        <p:nvSpPr>
          <p:cNvPr id="4" name="Slide Number Placeholder 3">
            <a:extLst>
              <a:ext uri="{FF2B5EF4-FFF2-40B4-BE49-F238E27FC236}">
                <a16:creationId xmlns:a16="http://schemas.microsoft.com/office/drawing/2014/main" id="{164EB7B8-EC34-BD20-50BD-3BA7F1B5B6D1}"/>
              </a:ext>
            </a:extLst>
          </p:cNvPr>
          <p:cNvSpPr>
            <a:spLocks noGrp="1"/>
          </p:cNvSpPr>
          <p:nvPr>
            <p:ph type="sldNum" sz="quarter" idx="12"/>
          </p:nvPr>
        </p:nvSpPr>
        <p:spPr/>
        <p:txBody>
          <a:bodyPr/>
          <a:lstStyle/>
          <a:p>
            <a:fld id="{3A3A6714-3D1F-4857-9904-D935B84167FA}" type="slidenum">
              <a:rPr lang="en-GB" smtClean="0"/>
              <a:pPr/>
              <a:t>2</a:t>
            </a:fld>
            <a:endParaRPr lang="en-GB"/>
          </a:p>
        </p:txBody>
      </p:sp>
      <p:sp>
        <p:nvSpPr>
          <p:cNvPr id="5" name="Footer Placeholder 4">
            <a:extLst>
              <a:ext uri="{FF2B5EF4-FFF2-40B4-BE49-F238E27FC236}">
                <a16:creationId xmlns:a16="http://schemas.microsoft.com/office/drawing/2014/main" id="{B82327B8-8249-1622-CC34-B9712622FC16}"/>
              </a:ext>
            </a:extLst>
          </p:cNvPr>
          <p:cNvSpPr>
            <a:spLocks noGrp="1"/>
          </p:cNvSpPr>
          <p:nvPr>
            <p:ph type="ftr" sz="quarter" idx="13"/>
          </p:nvPr>
        </p:nvSpPr>
        <p:spPr/>
        <p:txBody>
          <a:bodyPr/>
          <a:lstStyle/>
          <a:p>
            <a:pPr algn="l"/>
            <a:r>
              <a:rPr lang="en-GB" dirty="0"/>
              <a:t>Insert author, email, occasion etc.</a:t>
            </a:r>
          </a:p>
        </p:txBody>
      </p:sp>
    </p:spTree>
    <p:extLst>
      <p:ext uri="{BB962C8B-B14F-4D97-AF65-F5344CB8AC3E}">
        <p14:creationId xmlns:p14="http://schemas.microsoft.com/office/powerpoint/2010/main" val="180512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EA263-8E1A-4A95-3B3F-7CF8368E91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0B0A3E-AFC6-6277-E369-18EE5D1DBBF9}"/>
              </a:ext>
            </a:extLst>
          </p:cNvPr>
          <p:cNvSpPr>
            <a:spLocks noGrp="1"/>
          </p:cNvSpPr>
          <p:nvPr>
            <p:ph type="title"/>
          </p:nvPr>
        </p:nvSpPr>
        <p:spPr/>
        <p:txBody>
          <a:bodyPr/>
          <a:lstStyle/>
          <a:p>
            <a:r>
              <a:rPr lang="en-US" dirty="0"/>
              <a:t>Key specifications</a:t>
            </a:r>
            <a:endParaRPr lang="en-GB" dirty="0"/>
          </a:p>
        </p:txBody>
      </p:sp>
      <p:sp>
        <p:nvSpPr>
          <p:cNvPr id="4" name="Slide Number Placeholder 3">
            <a:extLst>
              <a:ext uri="{FF2B5EF4-FFF2-40B4-BE49-F238E27FC236}">
                <a16:creationId xmlns:a16="http://schemas.microsoft.com/office/drawing/2014/main" id="{F12D2137-29D6-01F7-1B5B-A1B5BA42D2F2}"/>
              </a:ext>
            </a:extLst>
          </p:cNvPr>
          <p:cNvSpPr>
            <a:spLocks noGrp="1"/>
          </p:cNvSpPr>
          <p:nvPr>
            <p:ph type="sldNum" sz="quarter" idx="12"/>
          </p:nvPr>
        </p:nvSpPr>
        <p:spPr/>
        <p:txBody>
          <a:bodyPr/>
          <a:lstStyle/>
          <a:p>
            <a:fld id="{3A3A6714-3D1F-4857-9904-D935B84167FA}" type="slidenum">
              <a:rPr lang="en-GB" smtClean="0"/>
              <a:pPr/>
              <a:t>3</a:t>
            </a:fld>
            <a:endParaRPr lang="en-GB"/>
          </a:p>
        </p:txBody>
      </p:sp>
      <p:sp>
        <p:nvSpPr>
          <p:cNvPr id="5" name="Footer Placeholder 4">
            <a:extLst>
              <a:ext uri="{FF2B5EF4-FFF2-40B4-BE49-F238E27FC236}">
                <a16:creationId xmlns:a16="http://schemas.microsoft.com/office/drawing/2014/main" id="{E83FA9DE-0863-52FE-B1E1-CAA2032EE164}"/>
              </a:ext>
            </a:extLst>
          </p:cNvPr>
          <p:cNvSpPr>
            <a:spLocks noGrp="1"/>
          </p:cNvSpPr>
          <p:nvPr>
            <p:ph type="ftr" sz="quarter" idx="13"/>
          </p:nvPr>
        </p:nvSpPr>
        <p:spPr/>
        <p:txBody>
          <a:bodyPr/>
          <a:lstStyle/>
          <a:p>
            <a:pPr algn="l"/>
            <a:r>
              <a:rPr lang="en-GB" dirty="0"/>
              <a:t>Insert author, email, occasion etc.</a:t>
            </a:r>
          </a:p>
        </p:txBody>
      </p:sp>
      <p:pic>
        <p:nvPicPr>
          <p:cNvPr id="6" name="Picture 5">
            <a:extLst>
              <a:ext uri="{FF2B5EF4-FFF2-40B4-BE49-F238E27FC236}">
                <a16:creationId xmlns:a16="http://schemas.microsoft.com/office/drawing/2014/main" id="{EE789D75-7BD8-E9BC-A00C-3577939EE2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0256" y="3454254"/>
            <a:ext cx="3847839" cy="2889206"/>
          </a:xfrm>
          <a:prstGeom prst="rect">
            <a:avLst/>
          </a:prstGeom>
          <a:noFill/>
          <a:ln>
            <a:noFill/>
          </a:ln>
        </p:spPr>
      </p:pic>
      <p:pic>
        <p:nvPicPr>
          <p:cNvPr id="7" name="Picture 6">
            <a:extLst>
              <a:ext uri="{FF2B5EF4-FFF2-40B4-BE49-F238E27FC236}">
                <a16:creationId xmlns:a16="http://schemas.microsoft.com/office/drawing/2014/main" id="{E59465AA-BE9E-5682-145B-93DE26FE0F30}"/>
              </a:ext>
            </a:extLst>
          </p:cNvPr>
          <p:cNvPicPr>
            <a:picLocks noChangeAspect="1"/>
          </p:cNvPicPr>
          <p:nvPr/>
        </p:nvPicPr>
        <p:blipFill>
          <a:blip r:embed="rId3"/>
          <a:stretch>
            <a:fillRect/>
          </a:stretch>
        </p:blipFill>
        <p:spPr>
          <a:xfrm>
            <a:off x="364236" y="1247840"/>
            <a:ext cx="5731764" cy="3268980"/>
          </a:xfrm>
          <a:prstGeom prst="rect">
            <a:avLst/>
          </a:prstGeom>
        </p:spPr>
      </p:pic>
      <p:sp>
        <p:nvSpPr>
          <p:cNvPr id="8" name="TextBox 7">
            <a:extLst>
              <a:ext uri="{FF2B5EF4-FFF2-40B4-BE49-F238E27FC236}">
                <a16:creationId xmlns:a16="http://schemas.microsoft.com/office/drawing/2014/main" id="{821D3E01-AE77-659A-4477-F3E3EEB7E028}"/>
              </a:ext>
            </a:extLst>
          </p:cNvPr>
          <p:cNvSpPr txBox="1"/>
          <p:nvPr/>
        </p:nvSpPr>
        <p:spPr>
          <a:xfrm>
            <a:off x="1039050" y="5294990"/>
            <a:ext cx="5056949" cy="923330"/>
          </a:xfrm>
          <a:prstGeom prst="rect">
            <a:avLst/>
          </a:prstGeom>
          <a:noFill/>
        </p:spPr>
        <p:txBody>
          <a:bodyPr wrap="square" rtlCol="0">
            <a:spAutoFit/>
          </a:bodyPr>
          <a:lstStyle/>
          <a:p>
            <a:r>
              <a:rPr lang="en-US" dirty="0"/>
              <a:t>BOC-type pulse compressor with 180 deg phase flip and ~ factor 7 power gain</a:t>
            </a:r>
            <a:br>
              <a:rPr lang="en-US" dirty="0"/>
            </a:br>
            <a:r>
              <a:rPr lang="en-US" dirty="0"/>
              <a:t> &gt; 175 MW peak power</a:t>
            </a:r>
            <a:endParaRPr lang="en-GB" dirty="0"/>
          </a:p>
        </p:txBody>
      </p:sp>
      <p:sp>
        <p:nvSpPr>
          <p:cNvPr id="9" name="TextBox 8">
            <a:extLst>
              <a:ext uri="{FF2B5EF4-FFF2-40B4-BE49-F238E27FC236}">
                <a16:creationId xmlns:a16="http://schemas.microsoft.com/office/drawing/2014/main" id="{2F4829C7-D857-701B-660F-88AE234233B2}"/>
              </a:ext>
            </a:extLst>
          </p:cNvPr>
          <p:cNvSpPr txBox="1"/>
          <p:nvPr/>
        </p:nvSpPr>
        <p:spPr>
          <a:xfrm>
            <a:off x="1039049" y="4094661"/>
            <a:ext cx="5056949" cy="1477328"/>
          </a:xfrm>
          <a:prstGeom prst="rect">
            <a:avLst/>
          </a:prstGeom>
          <a:noFill/>
        </p:spPr>
        <p:txBody>
          <a:bodyPr wrap="square" rtlCol="0">
            <a:spAutoFit/>
          </a:bodyPr>
          <a:lstStyle/>
          <a:p>
            <a:r>
              <a:rPr lang="en-US" dirty="0"/>
              <a:t>Max. Repetition rate :	 500 Hz</a:t>
            </a:r>
          </a:p>
          <a:p>
            <a:r>
              <a:rPr lang="en-US" dirty="0"/>
              <a:t>Electrical power: 		~ 100 kW</a:t>
            </a:r>
          </a:p>
          <a:p>
            <a:r>
              <a:rPr lang="en-US" dirty="0"/>
              <a:t>Max average RF power: 	15 KW</a:t>
            </a:r>
          </a:p>
          <a:p>
            <a:r>
              <a:rPr lang="en-US" dirty="0"/>
              <a:t>Stability:			24 h without trip ?</a:t>
            </a:r>
          </a:p>
          <a:p>
            <a:endParaRPr lang="en-GB" dirty="0"/>
          </a:p>
        </p:txBody>
      </p:sp>
      <p:pic>
        <p:nvPicPr>
          <p:cNvPr id="11" name="Picture 10">
            <a:extLst>
              <a:ext uri="{FF2B5EF4-FFF2-40B4-BE49-F238E27FC236}">
                <a16:creationId xmlns:a16="http://schemas.microsoft.com/office/drawing/2014/main" id="{1D09FCF1-8BCE-D9A6-9BFC-AD1728392C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336" y="1123188"/>
            <a:ext cx="3016535" cy="2262402"/>
          </a:xfrm>
          <a:prstGeom prst="rect">
            <a:avLst/>
          </a:prstGeom>
        </p:spPr>
      </p:pic>
      <p:sp>
        <p:nvSpPr>
          <p:cNvPr id="12" name="TextBox 11">
            <a:extLst>
              <a:ext uri="{FF2B5EF4-FFF2-40B4-BE49-F238E27FC236}">
                <a16:creationId xmlns:a16="http://schemas.microsoft.com/office/drawing/2014/main" id="{AC8C733E-CEF1-6A30-6DE8-070B59F31873}"/>
              </a:ext>
            </a:extLst>
          </p:cNvPr>
          <p:cNvSpPr txBox="1"/>
          <p:nvPr/>
        </p:nvSpPr>
        <p:spPr>
          <a:xfrm>
            <a:off x="1039050" y="878508"/>
            <a:ext cx="4692770" cy="369332"/>
          </a:xfrm>
          <a:prstGeom prst="rect">
            <a:avLst/>
          </a:prstGeom>
          <a:noFill/>
        </p:spPr>
        <p:txBody>
          <a:bodyPr wrap="square" rtlCol="0">
            <a:spAutoFit/>
          </a:bodyPr>
          <a:lstStyle/>
          <a:p>
            <a:r>
              <a:rPr lang="en-US" dirty="0"/>
              <a:t>Tentative klystron and modulator parameters</a:t>
            </a:r>
            <a:endParaRPr lang="en-GB" dirty="0"/>
          </a:p>
        </p:txBody>
      </p:sp>
    </p:spTree>
    <p:extLst>
      <p:ext uri="{BB962C8B-B14F-4D97-AF65-F5344CB8AC3E}">
        <p14:creationId xmlns:p14="http://schemas.microsoft.com/office/powerpoint/2010/main" val="88490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3A2AF-F79D-F2B9-CC03-AF6C8450B14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817443-B1FC-51D8-825B-BA59A9E02B5C}"/>
              </a:ext>
            </a:extLst>
          </p:cNvPr>
          <p:cNvSpPr>
            <a:spLocks noGrp="1"/>
          </p:cNvSpPr>
          <p:nvPr>
            <p:ph type="title"/>
          </p:nvPr>
        </p:nvSpPr>
        <p:spPr/>
        <p:txBody>
          <a:bodyPr/>
          <a:lstStyle/>
          <a:p>
            <a:r>
              <a:rPr lang="en-US" dirty="0"/>
              <a:t>Test area preparation</a:t>
            </a:r>
            <a:endParaRPr lang="en-GB" dirty="0"/>
          </a:p>
        </p:txBody>
      </p:sp>
      <p:sp>
        <p:nvSpPr>
          <p:cNvPr id="4" name="Slide Number Placeholder 3">
            <a:extLst>
              <a:ext uri="{FF2B5EF4-FFF2-40B4-BE49-F238E27FC236}">
                <a16:creationId xmlns:a16="http://schemas.microsoft.com/office/drawing/2014/main" id="{99202D28-279F-7786-5AF6-644355FF921F}"/>
              </a:ext>
            </a:extLst>
          </p:cNvPr>
          <p:cNvSpPr>
            <a:spLocks noGrp="1"/>
          </p:cNvSpPr>
          <p:nvPr>
            <p:ph type="sldNum" sz="quarter" idx="12"/>
          </p:nvPr>
        </p:nvSpPr>
        <p:spPr/>
        <p:txBody>
          <a:bodyPr/>
          <a:lstStyle/>
          <a:p>
            <a:fld id="{3A3A6714-3D1F-4857-9904-D935B84167FA}" type="slidenum">
              <a:rPr lang="en-GB" smtClean="0"/>
              <a:pPr/>
              <a:t>4</a:t>
            </a:fld>
            <a:endParaRPr lang="en-GB"/>
          </a:p>
        </p:txBody>
      </p:sp>
      <p:sp>
        <p:nvSpPr>
          <p:cNvPr id="5" name="Footer Placeholder 4">
            <a:extLst>
              <a:ext uri="{FF2B5EF4-FFF2-40B4-BE49-F238E27FC236}">
                <a16:creationId xmlns:a16="http://schemas.microsoft.com/office/drawing/2014/main" id="{34AA8868-6E7F-06AF-4E46-4805FCDAA8DB}"/>
              </a:ext>
            </a:extLst>
          </p:cNvPr>
          <p:cNvSpPr>
            <a:spLocks noGrp="1"/>
          </p:cNvSpPr>
          <p:nvPr>
            <p:ph type="ftr" sz="quarter" idx="13"/>
          </p:nvPr>
        </p:nvSpPr>
        <p:spPr/>
        <p:txBody>
          <a:bodyPr/>
          <a:lstStyle/>
          <a:p>
            <a:pPr algn="l"/>
            <a:r>
              <a:rPr lang="en-GB" dirty="0"/>
              <a:t>Insert author, email, occasion etc.</a:t>
            </a:r>
          </a:p>
        </p:txBody>
      </p:sp>
      <p:pic>
        <p:nvPicPr>
          <p:cNvPr id="7" name="Graphic 6">
            <a:extLst>
              <a:ext uri="{FF2B5EF4-FFF2-40B4-BE49-F238E27FC236}">
                <a16:creationId xmlns:a16="http://schemas.microsoft.com/office/drawing/2014/main" id="{948DECC4-8439-C439-21B5-13E1ABA197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5822890" y="1423861"/>
            <a:ext cx="5911850" cy="2750820"/>
          </a:xfrm>
          <a:prstGeom prst="rect">
            <a:avLst/>
          </a:prstGeom>
        </p:spPr>
      </p:pic>
      <p:sp>
        <p:nvSpPr>
          <p:cNvPr id="8" name="TextBox 7">
            <a:extLst>
              <a:ext uri="{FF2B5EF4-FFF2-40B4-BE49-F238E27FC236}">
                <a16:creationId xmlns:a16="http://schemas.microsoft.com/office/drawing/2014/main" id="{AEDDED79-6370-BF61-B081-E72006C34EDB}"/>
              </a:ext>
            </a:extLst>
          </p:cNvPr>
          <p:cNvSpPr txBox="1"/>
          <p:nvPr/>
        </p:nvSpPr>
        <p:spPr>
          <a:xfrm>
            <a:off x="594222" y="1776400"/>
            <a:ext cx="5806577" cy="3139321"/>
          </a:xfrm>
          <a:prstGeom prst="rect">
            <a:avLst/>
          </a:prstGeom>
          <a:noFill/>
        </p:spPr>
        <p:txBody>
          <a:bodyPr wrap="square" rtlCol="0">
            <a:spAutoFit/>
          </a:bodyPr>
          <a:lstStyle/>
          <a:p>
            <a:r>
              <a:rPr lang="en-US" dirty="0"/>
              <a:t>Items to prepare:</a:t>
            </a:r>
          </a:p>
          <a:p>
            <a:pPr marL="285750" indent="-285750">
              <a:buFont typeface="Wingdings" panose="05000000000000000000" pitchFamily="2" charset="2"/>
              <a:buChar char="q"/>
            </a:pPr>
            <a:r>
              <a:rPr lang="en-US" dirty="0"/>
              <a:t>Clean up space for the modulator</a:t>
            </a:r>
          </a:p>
          <a:p>
            <a:pPr marL="285750" indent="-285750">
              <a:buFont typeface="Wingdings" panose="05000000000000000000" pitchFamily="2" charset="2"/>
              <a:buChar char="q"/>
            </a:pPr>
            <a:r>
              <a:rPr lang="en-US" dirty="0"/>
              <a:t>Cooling water </a:t>
            </a:r>
          </a:p>
          <a:p>
            <a:pPr marL="285750" indent="-285750">
              <a:buFont typeface="Wingdings" panose="05000000000000000000" pitchFamily="2" charset="2"/>
              <a:buChar char="q"/>
            </a:pPr>
            <a:r>
              <a:rPr lang="en-US" dirty="0"/>
              <a:t>Electricity</a:t>
            </a:r>
          </a:p>
          <a:p>
            <a:pPr marL="285750" indent="-285750">
              <a:buFont typeface="Wingdings" panose="05000000000000000000" pitchFamily="2" charset="2"/>
              <a:buChar char="q"/>
            </a:pPr>
            <a:r>
              <a:rPr lang="en-US" dirty="0"/>
              <a:t>Pulse compressor integration</a:t>
            </a:r>
          </a:p>
          <a:p>
            <a:pPr marL="285750" indent="-285750">
              <a:buFont typeface="Wingdings" panose="05000000000000000000" pitchFamily="2" charset="2"/>
              <a:buChar char="q"/>
            </a:pPr>
            <a:r>
              <a:rPr lang="en-US" dirty="0"/>
              <a:t>Waveguides and Load tree for conditioning</a:t>
            </a:r>
          </a:p>
          <a:p>
            <a:pPr marL="285750" indent="-285750">
              <a:buFont typeface="Wingdings" panose="05000000000000000000" pitchFamily="2" charset="2"/>
              <a:buChar char="q"/>
            </a:pPr>
            <a:r>
              <a:rPr lang="en-US" dirty="0"/>
              <a:t>Vacuum system</a:t>
            </a:r>
          </a:p>
          <a:p>
            <a:pPr marL="285750" indent="-285750">
              <a:buFont typeface="Wingdings" panose="05000000000000000000" pitchFamily="2" charset="2"/>
              <a:buChar char="q"/>
            </a:pPr>
            <a:r>
              <a:rPr lang="en-US" dirty="0"/>
              <a:t>LLRF </a:t>
            </a:r>
          </a:p>
          <a:p>
            <a:pPr marL="285750" indent="-285750">
              <a:buFont typeface="Wingdings" panose="05000000000000000000" pitchFamily="2" charset="2"/>
              <a:buChar char="q"/>
            </a:pPr>
            <a:r>
              <a:rPr lang="en-US" dirty="0"/>
              <a:t>Data ACQ and software:</a:t>
            </a:r>
            <a:br>
              <a:rPr lang="en-US" dirty="0"/>
            </a:br>
            <a:r>
              <a:rPr lang="en-US" dirty="0"/>
              <a:t> Vacuum signals, RF signals, temperature measurements,</a:t>
            </a:r>
            <a:br>
              <a:rPr lang="en-US" dirty="0"/>
            </a:br>
            <a:r>
              <a:rPr lang="en-US" dirty="0"/>
              <a:t>adapt conditioning algorithm</a:t>
            </a:r>
            <a:endParaRPr lang="en-GB" dirty="0"/>
          </a:p>
        </p:txBody>
      </p:sp>
    </p:spTree>
    <p:extLst>
      <p:ext uri="{BB962C8B-B14F-4D97-AF65-F5344CB8AC3E}">
        <p14:creationId xmlns:p14="http://schemas.microsoft.com/office/powerpoint/2010/main" val="72397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E12D2A48-8509-219B-6BAE-54A15F2C52DB}"/>
              </a:ext>
            </a:extLst>
          </p:cNvPr>
          <p:cNvSpPr txBox="1">
            <a:spLocks/>
          </p:cNvSpPr>
          <p:nvPr/>
        </p:nvSpPr>
        <p:spPr>
          <a:xfrm>
            <a:off x="7164768" y="753659"/>
            <a:ext cx="39645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5473700" algn="l"/>
              </a:tabLst>
            </a:pPr>
            <a:r>
              <a:rPr lang="en-US" sz="2800" b="1" dirty="0">
                <a:latin typeface="Barlow Semi Condensed Light" panose="00000406000000000000" pitchFamily="2" charset="0"/>
              </a:rPr>
              <a:t>TD31N3 conditioning history</a:t>
            </a:r>
            <a:endParaRPr lang="en-GB" sz="2800" b="1" dirty="0">
              <a:latin typeface="Barlow Semi Condensed Light" panose="00000406000000000000" pitchFamily="2" charset="0"/>
            </a:endParaRPr>
          </a:p>
        </p:txBody>
      </p:sp>
      <p:cxnSp>
        <p:nvCxnSpPr>
          <p:cNvPr id="9" name="Straight Arrow Connector 8">
            <a:extLst>
              <a:ext uri="{FF2B5EF4-FFF2-40B4-BE49-F238E27FC236}">
                <a16:creationId xmlns:a16="http://schemas.microsoft.com/office/drawing/2014/main" id="{92233B7B-15F4-920E-BC6F-A086CD6F9EA3}"/>
              </a:ext>
            </a:extLst>
          </p:cNvPr>
          <p:cNvCxnSpPr>
            <a:cxnSpLocks/>
          </p:cNvCxnSpPr>
          <p:nvPr/>
        </p:nvCxnSpPr>
        <p:spPr>
          <a:xfrm>
            <a:off x="3618982" y="1820835"/>
            <a:ext cx="5023368" cy="0"/>
          </a:xfrm>
          <a:prstGeom prst="straightConnector1">
            <a:avLst/>
          </a:prstGeom>
          <a:ln w="28575">
            <a:solidFill>
              <a:srgbClr val="6E2466"/>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234398-7E8B-1C55-FBB6-DFD938F52F7C}"/>
              </a:ext>
            </a:extLst>
          </p:cNvPr>
          <p:cNvSpPr txBox="1"/>
          <p:nvPr/>
        </p:nvSpPr>
        <p:spPr>
          <a:xfrm>
            <a:off x="5765113" y="1644659"/>
            <a:ext cx="2008904" cy="49033"/>
          </a:xfrm>
          <a:prstGeom prst="rect">
            <a:avLst/>
          </a:prstGeom>
          <a:noFill/>
        </p:spPr>
        <p:txBody>
          <a:bodyPr wrap="square" lIns="0" tIns="0" rIns="0" bIns="0" rtlCol="0">
            <a:spAutoFit/>
          </a:bodyPr>
          <a:lstStyle/>
          <a:p>
            <a:pPr algn="l"/>
            <a:r>
              <a:rPr lang="en-US" sz="1100" dirty="0">
                <a:solidFill>
                  <a:schemeClr val="bg1">
                    <a:lumMod val="50000"/>
                  </a:schemeClr>
                </a:solidFill>
              </a:rPr>
              <a:t>Structure A/B 50:50</a:t>
            </a:r>
            <a:endParaRPr lang="en-GB" sz="1100" dirty="0">
              <a:solidFill>
                <a:schemeClr val="bg1">
                  <a:lumMod val="50000"/>
                </a:schemeClr>
              </a:solidFill>
            </a:endParaRPr>
          </a:p>
        </p:txBody>
      </p:sp>
      <p:cxnSp>
        <p:nvCxnSpPr>
          <p:cNvPr id="16" name="Straight Arrow Connector 15">
            <a:extLst>
              <a:ext uri="{FF2B5EF4-FFF2-40B4-BE49-F238E27FC236}">
                <a16:creationId xmlns:a16="http://schemas.microsoft.com/office/drawing/2014/main" id="{B0CDBFD4-EC32-DED7-6950-1A127FEFB99F}"/>
              </a:ext>
            </a:extLst>
          </p:cNvPr>
          <p:cNvCxnSpPr>
            <a:cxnSpLocks/>
          </p:cNvCxnSpPr>
          <p:nvPr/>
        </p:nvCxnSpPr>
        <p:spPr>
          <a:xfrm>
            <a:off x="8642350" y="1820835"/>
            <a:ext cx="2430463" cy="0"/>
          </a:xfrm>
          <a:prstGeom prst="straightConnector1">
            <a:avLst/>
          </a:prstGeom>
          <a:ln w="28575">
            <a:solidFill>
              <a:srgbClr val="6E246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413AFDC-3A44-2845-41D0-542C967E2EBE}"/>
              </a:ext>
            </a:extLst>
          </p:cNvPr>
          <p:cNvSpPr txBox="1"/>
          <p:nvPr/>
        </p:nvSpPr>
        <p:spPr>
          <a:xfrm>
            <a:off x="9213679" y="1635685"/>
            <a:ext cx="1048034" cy="33490"/>
          </a:xfrm>
          <a:prstGeom prst="rect">
            <a:avLst/>
          </a:prstGeom>
          <a:noFill/>
        </p:spPr>
        <p:txBody>
          <a:bodyPr wrap="square" lIns="0" tIns="0" rIns="0" bIns="0" rtlCol="0">
            <a:spAutoFit/>
          </a:bodyPr>
          <a:lstStyle/>
          <a:p>
            <a:pPr algn="l"/>
            <a:r>
              <a:rPr lang="en-US" sz="1100" dirty="0">
                <a:solidFill>
                  <a:schemeClr val="bg1">
                    <a:lumMod val="50000"/>
                  </a:schemeClr>
                </a:solidFill>
              </a:rPr>
              <a:t>Structure A 100:1 </a:t>
            </a:r>
            <a:endParaRPr lang="en-GB" sz="1100" dirty="0">
              <a:solidFill>
                <a:schemeClr val="bg1">
                  <a:lumMod val="50000"/>
                </a:schemeClr>
              </a:solidFill>
            </a:endParaRPr>
          </a:p>
        </p:txBody>
      </p:sp>
      <p:cxnSp>
        <p:nvCxnSpPr>
          <p:cNvPr id="21" name="Straight Arrow Connector 20">
            <a:extLst>
              <a:ext uri="{FF2B5EF4-FFF2-40B4-BE49-F238E27FC236}">
                <a16:creationId xmlns:a16="http://schemas.microsoft.com/office/drawing/2014/main" id="{E749F4E0-06D6-3A50-A395-552AB794FB60}"/>
              </a:ext>
            </a:extLst>
          </p:cNvPr>
          <p:cNvCxnSpPr>
            <a:cxnSpLocks/>
          </p:cNvCxnSpPr>
          <p:nvPr/>
        </p:nvCxnSpPr>
        <p:spPr>
          <a:xfrm>
            <a:off x="3719788" y="1820835"/>
            <a:ext cx="4838425" cy="0"/>
          </a:xfrm>
          <a:prstGeom prst="straightConnector1">
            <a:avLst/>
          </a:prstGeom>
          <a:ln w="28575">
            <a:solidFill>
              <a:srgbClr val="E15E3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id="{B48A2D25-BF8D-C661-7E69-6E2024C67831}"/>
              </a:ext>
            </a:extLst>
          </p:cNvPr>
          <p:cNvSpPr txBox="1">
            <a:spLocks/>
          </p:cNvSpPr>
          <p:nvPr/>
        </p:nvSpPr>
        <p:spPr>
          <a:xfrm>
            <a:off x="1014375" y="495272"/>
            <a:ext cx="100584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5473700" algn="l"/>
              </a:tabLst>
            </a:pPr>
            <a:r>
              <a:rPr lang="en-US" b="1" dirty="0">
                <a:solidFill>
                  <a:srgbClr val="1802BA"/>
                </a:solidFill>
                <a:latin typeface="Barlow Semi Condensed" panose="00000506000000000000" pitchFamily="2" charset="0"/>
              </a:rPr>
              <a:t>Xbox 2 TD31</a:t>
            </a:r>
            <a:endParaRPr lang="en-GB" dirty="0">
              <a:solidFill>
                <a:srgbClr val="1802BA"/>
              </a:solidFill>
            </a:endParaRPr>
          </a:p>
        </p:txBody>
      </p:sp>
      <p:pic>
        <p:nvPicPr>
          <p:cNvPr id="24" name="Picture 23" descr="A close-up of a graph&#10;&#10;Description automatically generated">
            <a:extLst>
              <a:ext uri="{FF2B5EF4-FFF2-40B4-BE49-F238E27FC236}">
                <a16:creationId xmlns:a16="http://schemas.microsoft.com/office/drawing/2014/main" id="{E9DBB200-7DBE-9270-D996-FB11E7B2EF0F}"/>
              </a:ext>
            </a:extLst>
          </p:cNvPr>
          <p:cNvPicPr>
            <a:picLocks noChangeAspect="1"/>
          </p:cNvPicPr>
          <p:nvPr/>
        </p:nvPicPr>
        <p:blipFill>
          <a:blip r:embed="rId2">
            <a:extLst>
              <a:ext uri="{28A0092B-C50C-407E-A947-70E740481C1C}">
                <a14:useLocalDpi xmlns:a14="http://schemas.microsoft.com/office/drawing/2010/main" val="0"/>
              </a:ext>
            </a:extLst>
          </a:blip>
          <a:srcRect t="4242"/>
          <a:stretch/>
        </p:blipFill>
        <p:spPr>
          <a:xfrm>
            <a:off x="2428377" y="1972496"/>
            <a:ext cx="9472782" cy="4074559"/>
          </a:xfrm>
          <a:prstGeom prst="rect">
            <a:avLst/>
          </a:prstGeom>
        </p:spPr>
      </p:pic>
      <p:sp>
        <p:nvSpPr>
          <p:cNvPr id="32" name="TextBox 31">
            <a:extLst>
              <a:ext uri="{FF2B5EF4-FFF2-40B4-BE49-F238E27FC236}">
                <a16:creationId xmlns:a16="http://schemas.microsoft.com/office/drawing/2014/main" id="{53A6DC1C-D79F-6878-D419-AA926FF56356}"/>
              </a:ext>
            </a:extLst>
          </p:cNvPr>
          <p:cNvSpPr txBox="1"/>
          <p:nvPr/>
        </p:nvSpPr>
        <p:spPr>
          <a:xfrm>
            <a:off x="319768" y="4798327"/>
            <a:ext cx="2909560" cy="1200329"/>
          </a:xfrm>
          <a:prstGeom prst="rect">
            <a:avLst/>
          </a:prstGeom>
          <a:noFill/>
        </p:spPr>
        <p:txBody>
          <a:bodyPr wrap="square" rtlCol="0">
            <a:spAutoFit/>
          </a:bodyPr>
          <a:lstStyle/>
          <a:p>
            <a:pPr algn="ctr"/>
            <a:r>
              <a:rPr lang="en-US" dirty="0">
                <a:latin typeface="Barlow Semi Condensed Light" panose="00000406000000000000" pitchFamily="2" charset="0"/>
              </a:rPr>
              <a:t>Achieved unloaded Peak Power 36.1MW</a:t>
            </a:r>
          </a:p>
          <a:p>
            <a:pPr algn="ctr"/>
            <a:r>
              <a:rPr lang="en-US" dirty="0">
                <a:latin typeface="Barlow Semi Condensed Light" panose="00000406000000000000" pitchFamily="2" charset="0"/>
              </a:rPr>
              <a:t>Max. Peak Power achieved 50MW (~80 MV/m)</a:t>
            </a:r>
            <a:endParaRPr lang="en-GB" dirty="0">
              <a:latin typeface="Barlow Semi Condensed Light" panose="00000406000000000000" pitchFamily="2" charset="0"/>
            </a:endParaRPr>
          </a:p>
        </p:txBody>
      </p:sp>
      <p:sp>
        <p:nvSpPr>
          <p:cNvPr id="2" name="TextBox 1">
            <a:extLst>
              <a:ext uri="{FF2B5EF4-FFF2-40B4-BE49-F238E27FC236}">
                <a16:creationId xmlns:a16="http://schemas.microsoft.com/office/drawing/2014/main" id="{E8103BD2-41A9-0534-85C0-A2528F211831}"/>
              </a:ext>
            </a:extLst>
          </p:cNvPr>
          <p:cNvSpPr txBox="1"/>
          <p:nvPr/>
        </p:nvSpPr>
        <p:spPr>
          <a:xfrm>
            <a:off x="8212347" y="6047055"/>
            <a:ext cx="3278038" cy="369332"/>
          </a:xfrm>
          <a:prstGeom prst="rect">
            <a:avLst/>
          </a:prstGeom>
          <a:noFill/>
        </p:spPr>
        <p:txBody>
          <a:bodyPr wrap="square" rtlCol="0">
            <a:spAutoFit/>
          </a:bodyPr>
          <a:lstStyle/>
          <a:p>
            <a:r>
              <a:rPr lang="en-US" dirty="0"/>
              <a:t>Paz Alonso Arias</a:t>
            </a:r>
            <a:endParaRPr lang="en-GB" dirty="0"/>
          </a:p>
        </p:txBody>
      </p:sp>
      <p:sp>
        <p:nvSpPr>
          <p:cNvPr id="3" name="Title 2">
            <a:extLst>
              <a:ext uri="{FF2B5EF4-FFF2-40B4-BE49-F238E27FC236}">
                <a16:creationId xmlns:a16="http://schemas.microsoft.com/office/drawing/2014/main" id="{C413573F-9BA1-E5AE-3F53-42B9F1D42B95}"/>
              </a:ext>
            </a:extLst>
          </p:cNvPr>
          <p:cNvSpPr>
            <a:spLocks noGrp="1"/>
          </p:cNvSpPr>
          <p:nvPr>
            <p:ph type="title"/>
          </p:nvPr>
        </p:nvSpPr>
        <p:spPr>
          <a:xfrm>
            <a:off x="2115127" y="-272186"/>
            <a:ext cx="7961747" cy="1325563"/>
          </a:xfrm>
        </p:spPr>
        <p:txBody>
          <a:bodyPr/>
          <a:lstStyle/>
          <a:p>
            <a:r>
              <a:rPr lang="en-US" dirty="0"/>
              <a:t>High-Gradient conditioning </a:t>
            </a:r>
            <a:r>
              <a:rPr lang="en-US" dirty="0" err="1"/>
              <a:t>algorythm</a:t>
            </a:r>
            <a:endParaRPr lang="en-GB" dirty="0"/>
          </a:p>
        </p:txBody>
      </p:sp>
    </p:spTree>
    <p:extLst>
      <p:ext uri="{BB962C8B-B14F-4D97-AF65-F5344CB8AC3E}">
        <p14:creationId xmlns:p14="http://schemas.microsoft.com/office/powerpoint/2010/main" val="378819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9F43D-1510-F623-182E-3F59425F4187}"/>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B60DA21D-BF17-AAF8-506C-101696808D31}"/>
              </a:ext>
            </a:extLst>
          </p:cNvPr>
          <p:cNvSpPr>
            <a:spLocks noGrp="1"/>
          </p:cNvSpPr>
          <p:nvPr>
            <p:ph type="title"/>
          </p:nvPr>
        </p:nvSpPr>
        <p:spPr>
          <a:xfrm>
            <a:off x="2115127" y="-272186"/>
            <a:ext cx="7961747" cy="1325563"/>
          </a:xfrm>
        </p:spPr>
        <p:txBody>
          <a:bodyPr/>
          <a:lstStyle/>
          <a:p>
            <a:r>
              <a:rPr lang="en-US" dirty="0"/>
              <a:t>CERN High-Gradient X-band facility</a:t>
            </a:r>
            <a:endParaRPr lang="en-GB" dirty="0"/>
          </a:p>
        </p:txBody>
      </p:sp>
      <p:pic>
        <p:nvPicPr>
          <p:cNvPr id="7" name="Picture 6">
            <a:extLst>
              <a:ext uri="{FF2B5EF4-FFF2-40B4-BE49-F238E27FC236}">
                <a16:creationId xmlns:a16="http://schemas.microsoft.com/office/drawing/2014/main" id="{E805D889-A476-0E17-50BE-3594302A5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57" y="888277"/>
            <a:ext cx="4779415" cy="3584561"/>
          </a:xfrm>
          <a:prstGeom prst="rect">
            <a:avLst/>
          </a:prstGeom>
        </p:spPr>
      </p:pic>
      <p:pic>
        <p:nvPicPr>
          <p:cNvPr id="9" name="Picture 8">
            <a:extLst>
              <a:ext uri="{FF2B5EF4-FFF2-40B4-BE49-F238E27FC236}">
                <a16:creationId xmlns:a16="http://schemas.microsoft.com/office/drawing/2014/main" id="{7CAB1064-2AE2-FED3-9E1F-48778AEE9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0" y="888277"/>
            <a:ext cx="4534043" cy="3400532"/>
          </a:xfrm>
          <a:prstGeom prst="rect">
            <a:avLst/>
          </a:prstGeom>
        </p:spPr>
      </p:pic>
      <p:pic>
        <p:nvPicPr>
          <p:cNvPr id="3" name="Picture Placeholder 6" descr="A picture containing indoor, cooking, cluttered&#10;&#10;Description automatically generated">
            <a:extLst>
              <a:ext uri="{FF2B5EF4-FFF2-40B4-BE49-F238E27FC236}">
                <a16:creationId xmlns:a16="http://schemas.microsoft.com/office/drawing/2014/main" id="{C061FD7D-33B1-A3BF-6916-DBD956291F60}"/>
              </a:ext>
            </a:extLst>
          </p:cNvPr>
          <p:cNvPicPr>
            <a:picLocks noChangeAspect="1"/>
          </p:cNvPicPr>
          <p:nvPr/>
        </p:nvPicPr>
        <p:blipFill rotWithShape="1">
          <a:blip r:embed="rId4">
            <a:extLst>
              <a:ext uri="{28A0092B-C50C-407E-A947-70E740481C1C}">
                <a14:useLocalDpi xmlns:a14="http://schemas.microsoft.com/office/drawing/2010/main" val="0"/>
              </a:ext>
            </a:extLst>
          </a:blip>
          <a:srcRect l="8653" t="9831" r="8356" b="7180"/>
          <a:stretch/>
        </p:blipFill>
        <p:spPr>
          <a:xfrm>
            <a:off x="3706292" y="3695700"/>
            <a:ext cx="4779415" cy="2688421"/>
          </a:xfrm>
          <a:prstGeom prst="rect">
            <a:avLst/>
          </a:prstGeom>
          <a:noFill/>
        </p:spPr>
      </p:pic>
      <p:sp>
        <p:nvSpPr>
          <p:cNvPr id="10" name="TextBox 9">
            <a:extLst>
              <a:ext uri="{FF2B5EF4-FFF2-40B4-BE49-F238E27FC236}">
                <a16:creationId xmlns:a16="http://schemas.microsoft.com/office/drawing/2014/main" id="{EB040830-09BD-E8F7-3623-A59AC71F1D06}"/>
              </a:ext>
            </a:extLst>
          </p:cNvPr>
          <p:cNvSpPr txBox="1"/>
          <p:nvPr/>
        </p:nvSpPr>
        <p:spPr>
          <a:xfrm>
            <a:off x="8890000" y="5765800"/>
            <a:ext cx="2794000" cy="369332"/>
          </a:xfrm>
          <a:prstGeom prst="rect">
            <a:avLst/>
          </a:prstGeom>
          <a:noFill/>
        </p:spPr>
        <p:txBody>
          <a:bodyPr wrap="square" rtlCol="0">
            <a:spAutoFit/>
          </a:bodyPr>
          <a:lstStyle/>
          <a:p>
            <a:r>
              <a:rPr lang="en-US" b="1" dirty="0"/>
              <a:t>Inside the test bunker</a:t>
            </a:r>
            <a:endParaRPr lang="en-GB" b="1" dirty="0"/>
          </a:p>
        </p:txBody>
      </p:sp>
      <p:sp>
        <p:nvSpPr>
          <p:cNvPr id="11" name="TextBox 10">
            <a:extLst>
              <a:ext uri="{FF2B5EF4-FFF2-40B4-BE49-F238E27FC236}">
                <a16:creationId xmlns:a16="http://schemas.microsoft.com/office/drawing/2014/main" id="{DDA3ECD9-481D-48AA-ADB7-A872CA0652DE}"/>
              </a:ext>
            </a:extLst>
          </p:cNvPr>
          <p:cNvSpPr txBox="1"/>
          <p:nvPr/>
        </p:nvSpPr>
        <p:spPr>
          <a:xfrm>
            <a:off x="507999" y="4670578"/>
            <a:ext cx="2794000" cy="369332"/>
          </a:xfrm>
          <a:prstGeom prst="rect">
            <a:avLst/>
          </a:prstGeom>
          <a:noFill/>
        </p:spPr>
        <p:txBody>
          <a:bodyPr wrap="square" rtlCol="0">
            <a:spAutoFit/>
          </a:bodyPr>
          <a:lstStyle/>
          <a:p>
            <a:r>
              <a:rPr lang="en-US" b="1" dirty="0"/>
              <a:t>Xbox 3</a:t>
            </a:r>
            <a:endParaRPr lang="en-GB" b="1" dirty="0"/>
          </a:p>
        </p:txBody>
      </p:sp>
      <p:sp>
        <p:nvSpPr>
          <p:cNvPr id="12" name="TextBox 11">
            <a:extLst>
              <a:ext uri="{FF2B5EF4-FFF2-40B4-BE49-F238E27FC236}">
                <a16:creationId xmlns:a16="http://schemas.microsoft.com/office/drawing/2014/main" id="{55FF0164-4FE5-1855-F5CA-208EF4BB4182}"/>
              </a:ext>
            </a:extLst>
          </p:cNvPr>
          <p:cNvSpPr txBox="1"/>
          <p:nvPr/>
        </p:nvSpPr>
        <p:spPr>
          <a:xfrm>
            <a:off x="9855200" y="3919477"/>
            <a:ext cx="2044842" cy="369332"/>
          </a:xfrm>
          <a:prstGeom prst="rect">
            <a:avLst/>
          </a:prstGeom>
          <a:noFill/>
        </p:spPr>
        <p:txBody>
          <a:bodyPr wrap="square" rtlCol="0">
            <a:spAutoFit/>
          </a:bodyPr>
          <a:lstStyle/>
          <a:p>
            <a:r>
              <a:rPr lang="en-US" b="1" dirty="0"/>
              <a:t>Space for PACRI</a:t>
            </a:r>
            <a:endParaRPr lang="en-GB" b="1" dirty="0"/>
          </a:p>
        </p:txBody>
      </p:sp>
    </p:spTree>
    <p:extLst>
      <p:ext uri="{BB962C8B-B14F-4D97-AF65-F5344CB8AC3E}">
        <p14:creationId xmlns:p14="http://schemas.microsoft.com/office/powerpoint/2010/main" val="157127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368A-8E8C-41A7-CE5C-DAFBA44C0C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232F2A-8CB0-8EC1-800F-1A4A729462EE}"/>
              </a:ext>
            </a:extLst>
          </p:cNvPr>
          <p:cNvSpPr>
            <a:spLocks noGrp="1"/>
          </p:cNvSpPr>
          <p:nvPr>
            <p:ph type="title"/>
          </p:nvPr>
        </p:nvSpPr>
        <p:spPr/>
        <p:txBody>
          <a:bodyPr/>
          <a:lstStyle/>
          <a:p>
            <a:r>
              <a:rPr lang="en-US" dirty="0"/>
              <a:t>Test area preparation</a:t>
            </a:r>
            <a:endParaRPr lang="en-GB" dirty="0"/>
          </a:p>
        </p:txBody>
      </p:sp>
      <p:sp>
        <p:nvSpPr>
          <p:cNvPr id="4" name="Slide Number Placeholder 3">
            <a:extLst>
              <a:ext uri="{FF2B5EF4-FFF2-40B4-BE49-F238E27FC236}">
                <a16:creationId xmlns:a16="http://schemas.microsoft.com/office/drawing/2014/main" id="{A3A34DA6-5B48-389C-5533-68BFE6B56534}"/>
              </a:ext>
            </a:extLst>
          </p:cNvPr>
          <p:cNvSpPr>
            <a:spLocks noGrp="1"/>
          </p:cNvSpPr>
          <p:nvPr>
            <p:ph type="sldNum" sz="quarter" idx="12"/>
          </p:nvPr>
        </p:nvSpPr>
        <p:spPr/>
        <p:txBody>
          <a:bodyPr/>
          <a:lstStyle/>
          <a:p>
            <a:fld id="{3A3A6714-3D1F-4857-9904-D935B84167FA}" type="slidenum">
              <a:rPr lang="en-GB" smtClean="0"/>
              <a:pPr/>
              <a:t>7</a:t>
            </a:fld>
            <a:endParaRPr lang="en-GB"/>
          </a:p>
        </p:txBody>
      </p:sp>
      <p:sp>
        <p:nvSpPr>
          <p:cNvPr id="5" name="Footer Placeholder 4">
            <a:extLst>
              <a:ext uri="{FF2B5EF4-FFF2-40B4-BE49-F238E27FC236}">
                <a16:creationId xmlns:a16="http://schemas.microsoft.com/office/drawing/2014/main" id="{ADCADE92-8651-2CB5-EC5B-0FB5A8EEF92A}"/>
              </a:ext>
            </a:extLst>
          </p:cNvPr>
          <p:cNvSpPr>
            <a:spLocks noGrp="1"/>
          </p:cNvSpPr>
          <p:nvPr>
            <p:ph type="ftr" sz="quarter" idx="13"/>
          </p:nvPr>
        </p:nvSpPr>
        <p:spPr/>
        <p:txBody>
          <a:bodyPr/>
          <a:lstStyle/>
          <a:p>
            <a:pPr algn="l"/>
            <a:r>
              <a:rPr lang="en-GB" dirty="0"/>
              <a:t>Insert author, email, occasion etc.</a:t>
            </a:r>
          </a:p>
        </p:txBody>
      </p:sp>
      <p:sp>
        <p:nvSpPr>
          <p:cNvPr id="2" name="TextBox 1">
            <a:extLst>
              <a:ext uri="{FF2B5EF4-FFF2-40B4-BE49-F238E27FC236}">
                <a16:creationId xmlns:a16="http://schemas.microsoft.com/office/drawing/2014/main" id="{A3E02D8F-DDC5-A1CE-002F-30C6912F4F91}"/>
              </a:ext>
            </a:extLst>
          </p:cNvPr>
          <p:cNvSpPr txBox="1"/>
          <p:nvPr/>
        </p:nvSpPr>
        <p:spPr>
          <a:xfrm>
            <a:off x="2947555" y="6030793"/>
            <a:ext cx="6060734" cy="369332"/>
          </a:xfrm>
          <a:prstGeom prst="rect">
            <a:avLst/>
          </a:prstGeom>
          <a:noFill/>
        </p:spPr>
        <p:txBody>
          <a:bodyPr wrap="square" rtlCol="0">
            <a:spAutoFit/>
          </a:bodyPr>
          <a:lstStyle/>
          <a:p>
            <a:pPr algn="ctr"/>
            <a:r>
              <a:rPr lang="en-US" b="1" dirty="0"/>
              <a:t>Very preliminary mechanical integration study</a:t>
            </a:r>
            <a:endParaRPr lang="en-GB" b="1" dirty="0"/>
          </a:p>
        </p:txBody>
      </p:sp>
      <p:pic>
        <p:nvPicPr>
          <p:cNvPr id="8" name="Picture 7">
            <a:extLst>
              <a:ext uri="{FF2B5EF4-FFF2-40B4-BE49-F238E27FC236}">
                <a16:creationId xmlns:a16="http://schemas.microsoft.com/office/drawing/2014/main" id="{32C2ED05-A622-977D-963A-CF2EE13709C8}"/>
              </a:ext>
            </a:extLst>
          </p:cNvPr>
          <p:cNvPicPr>
            <a:picLocks noChangeAspect="1"/>
          </p:cNvPicPr>
          <p:nvPr/>
        </p:nvPicPr>
        <p:blipFill>
          <a:blip r:embed="rId2"/>
          <a:stretch>
            <a:fillRect/>
          </a:stretch>
        </p:blipFill>
        <p:spPr>
          <a:xfrm>
            <a:off x="1681331" y="918180"/>
            <a:ext cx="9126518" cy="5031949"/>
          </a:xfrm>
          <a:prstGeom prst="rect">
            <a:avLst/>
          </a:prstGeom>
        </p:spPr>
      </p:pic>
      <p:sp>
        <p:nvSpPr>
          <p:cNvPr id="9" name="TextBox 8">
            <a:extLst>
              <a:ext uri="{FF2B5EF4-FFF2-40B4-BE49-F238E27FC236}">
                <a16:creationId xmlns:a16="http://schemas.microsoft.com/office/drawing/2014/main" id="{3383D8A1-5E97-BB7C-BBFD-FE9FFFC1E3F2}"/>
              </a:ext>
            </a:extLst>
          </p:cNvPr>
          <p:cNvSpPr txBox="1"/>
          <p:nvPr/>
        </p:nvSpPr>
        <p:spPr>
          <a:xfrm>
            <a:off x="7823200" y="1053377"/>
            <a:ext cx="2370178" cy="646331"/>
          </a:xfrm>
          <a:prstGeom prst="rect">
            <a:avLst/>
          </a:prstGeom>
          <a:noFill/>
        </p:spPr>
        <p:txBody>
          <a:bodyPr wrap="square" rtlCol="0">
            <a:spAutoFit/>
          </a:bodyPr>
          <a:lstStyle/>
          <a:p>
            <a:r>
              <a:rPr lang="en-US" b="1" dirty="0">
                <a:solidFill>
                  <a:srgbClr val="FF0000"/>
                </a:solidFill>
              </a:rPr>
              <a:t>Bunker with loads or accelerating structure</a:t>
            </a:r>
            <a:endParaRPr lang="en-GB" b="1" dirty="0">
              <a:solidFill>
                <a:srgbClr val="FF0000"/>
              </a:solidFill>
            </a:endParaRPr>
          </a:p>
        </p:txBody>
      </p:sp>
      <p:sp>
        <p:nvSpPr>
          <p:cNvPr id="10" name="TextBox 9">
            <a:extLst>
              <a:ext uri="{FF2B5EF4-FFF2-40B4-BE49-F238E27FC236}">
                <a16:creationId xmlns:a16="http://schemas.microsoft.com/office/drawing/2014/main" id="{74801CFB-2921-DA2C-466D-51E0B4FAF0C8}"/>
              </a:ext>
            </a:extLst>
          </p:cNvPr>
          <p:cNvSpPr txBox="1"/>
          <p:nvPr/>
        </p:nvSpPr>
        <p:spPr>
          <a:xfrm>
            <a:off x="2362200" y="907871"/>
            <a:ext cx="3375660" cy="369332"/>
          </a:xfrm>
          <a:prstGeom prst="rect">
            <a:avLst/>
          </a:prstGeom>
          <a:noFill/>
        </p:spPr>
        <p:txBody>
          <a:bodyPr wrap="square" rtlCol="0">
            <a:spAutoFit/>
          </a:bodyPr>
          <a:lstStyle/>
          <a:p>
            <a:r>
              <a:rPr lang="en-US" b="1" dirty="0">
                <a:solidFill>
                  <a:srgbClr val="FF0000"/>
                </a:solidFill>
              </a:rPr>
              <a:t>New Modulator and Klystron</a:t>
            </a:r>
            <a:endParaRPr lang="en-GB" b="1" dirty="0">
              <a:solidFill>
                <a:srgbClr val="FF0000"/>
              </a:solidFill>
            </a:endParaRPr>
          </a:p>
        </p:txBody>
      </p:sp>
      <p:sp>
        <p:nvSpPr>
          <p:cNvPr id="11" name="TextBox 10">
            <a:extLst>
              <a:ext uri="{FF2B5EF4-FFF2-40B4-BE49-F238E27FC236}">
                <a16:creationId xmlns:a16="http://schemas.microsoft.com/office/drawing/2014/main" id="{2CD80854-BD14-3588-A814-7BD21F575A86}"/>
              </a:ext>
            </a:extLst>
          </p:cNvPr>
          <p:cNvSpPr txBox="1"/>
          <p:nvPr/>
        </p:nvSpPr>
        <p:spPr>
          <a:xfrm>
            <a:off x="5092700" y="1602136"/>
            <a:ext cx="2006600" cy="646331"/>
          </a:xfrm>
          <a:prstGeom prst="rect">
            <a:avLst/>
          </a:prstGeom>
          <a:noFill/>
        </p:spPr>
        <p:txBody>
          <a:bodyPr wrap="square" rtlCol="0">
            <a:spAutoFit/>
          </a:bodyPr>
          <a:lstStyle/>
          <a:p>
            <a:r>
              <a:rPr lang="en-US" b="1" dirty="0">
                <a:solidFill>
                  <a:srgbClr val="FF0000"/>
                </a:solidFill>
              </a:rPr>
              <a:t>Pulse compressor location</a:t>
            </a:r>
            <a:endParaRPr lang="en-GB" b="1" dirty="0">
              <a:solidFill>
                <a:srgbClr val="FF0000"/>
              </a:solidFill>
            </a:endParaRPr>
          </a:p>
        </p:txBody>
      </p:sp>
    </p:spTree>
    <p:extLst>
      <p:ext uri="{BB962C8B-B14F-4D97-AF65-F5344CB8AC3E}">
        <p14:creationId xmlns:p14="http://schemas.microsoft.com/office/powerpoint/2010/main" val="179763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BE00E-92CB-3109-183B-598AA914B2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EF152E-0A29-20EF-DD47-7D66BC67539D}"/>
              </a:ext>
            </a:extLst>
          </p:cNvPr>
          <p:cNvSpPr>
            <a:spLocks noGrp="1"/>
          </p:cNvSpPr>
          <p:nvPr>
            <p:ph type="title"/>
          </p:nvPr>
        </p:nvSpPr>
        <p:spPr/>
        <p:txBody>
          <a:bodyPr/>
          <a:lstStyle/>
          <a:p>
            <a:r>
              <a:rPr lang="en-US" dirty="0"/>
              <a:t>Test area preparation</a:t>
            </a:r>
            <a:endParaRPr lang="en-GB" dirty="0"/>
          </a:p>
        </p:txBody>
      </p:sp>
      <p:sp>
        <p:nvSpPr>
          <p:cNvPr id="4" name="Slide Number Placeholder 3">
            <a:extLst>
              <a:ext uri="{FF2B5EF4-FFF2-40B4-BE49-F238E27FC236}">
                <a16:creationId xmlns:a16="http://schemas.microsoft.com/office/drawing/2014/main" id="{AF174C23-680B-3C51-58D4-717FB258C330}"/>
              </a:ext>
            </a:extLst>
          </p:cNvPr>
          <p:cNvSpPr>
            <a:spLocks noGrp="1"/>
          </p:cNvSpPr>
          <p:nvPr>
            <p:ph type="sldNum" sz="quarter" idx="12"/>
          </p:nvPr>
        </p:nvSpPr>
        <p:spPr/>
        <p:txBody>
          <a:bodyPr/>
          <a:lstStyle/>
          <a:p>
            <a:fld id="{3A3A6714-3D1F-4857-9904-D935B84167FA}" type="slidenum">
              <a:rPr lang="en-GB" smtClean="0"/>
              <a:pPr/>
              <a:t>8</a:t>
            </a:fld>
            <a:endParaRPr lang="en-GB"/>
          </a:p>
        </p:txBody>
      </p:sp>
      <p:sp>
        <p:nvSpPr>
          <p:cNvPr id="5" name="Footer Placeholder 4">
            <a:extLst>
              <a:ext uri="{FF2B5EF4-FFF2-40B4-BE49-F238E27FC236}">
                <a16:creationId xmlns:a16="http://schemas.microsoft.com/office/drawing/2014/main" id="{93743549-5971-E852-4E66-864474F6C583}"/>
              </a:ext>
            </a:extLst>
          </p:cNvPr>
          <p:cNvSpPr>
            <a:spLocks noGrp="1"/>
          </p:cNvSpPr>
          <p:nvPr>
            <p:ph type="ftr" sz="quarter" idx="13"/>
          </p:nvPr>
        </p:nvSpPr>
        <p:spPr/>
        <p:txBody>
          <a:bodyPr/>
          <a:lstStyle/>
          <a:p>
            <a:pPr algn="l"/>
            <a:r>
              <a:rPr lang="en-GB" dirty="0"/>
              <a:t>Insert author, email, occasion etc.</a:t>
            </a:r>
          </a:p>
        </p:txBody>
      </p:sp>
      <p:sp>
        <p:nvSpPr>
          <p:cNvPr id="2" name="TextBox 1">
            <a:extLst>
              <a:ext uri="{FF2B5EF4-FFF2-40B4-BE49-F238E27FC236}">
                <a16:creationId xmlns:a16="http://schemas.microsoft.com/office/drawing/2014/main" id="{E4D154B9-BDE9-E783-384B-C55126A2AABA}"/>
              </a:ext>
            </a:extLst>
          </p:cNvPr>
          <p:cNvSpPr txBox="1"/>
          <p:nvPr/>
        </p:nvSpPr>
        <p:spPr>
          <a:xfrm>
            <a:off x="3207199" y="847403"/>
            <a:ext cx="6060734" cy="369332"/>
          </a:xfrm>
          <a:prstGeom prst="rect">
            <a:avLst/>
          </a:prstGeom>
          <a:noFill/>
        </p:spPr>
        <p:txBody>
          <a:bodyPr wrap="square" rtlCol="0">
            <a:spAutoFit/>
          </a:bodyPr>
          <a:lstStyle/>
          <a:p>
            <a:pPr algn="ctr"/>
            <a:r>
              <a:rPr lang="en-US" b="1" dirty="0"/>
              <a:t>Very preliminary mechanical integration study</a:t>
            </a:r>
            <a:endParaRPr lang="en-GB" b="1" dirty="0"/>
          </a:p>
        </p:txBody>
      </p:sp>
      <p:pic>
        <p:nvPicPr>
          <p:cNvPr id="7" name="Picture 6">
            <a:extLst>
              <a:ext uri="{FF2B5EF4-FFF2-40B4-BE49-F238E27FC236}">
                <a16:creationId xmlns:a16="http://schemas.microsoft.com/office/drawing/2014/main" id="{BAA38C89-38B9-C800-05E3-A3C93A01F56A}"/>
              </a:ext>
            </a:extLst>
          </p:cNvPr>
          <p:cNvPicPr>
            <a:picLocks noChangeAspect="1"/>
          </p:cNvPicPr>
          <p:nvPr/>
        </p:nvPicPr>
        <p:blipFill>
          <a:blip r:embed="rId2">
            <a:extLst>
              <a:ext uri="{28A0092B-C50C-407E-A947-70E740481C1C}">
                <a14:useLocalDpi xmlns:a14="http://schemas.microsoft.com/office/drawing/2010/main" val="0"/>
              </a:ext>
            </a:extLst>
          </a:blip>
          <a:srcRect l="22303" t="14236" r="10383" b="-8847"/>
          <a:stretch>
            <a:fillRect/>
          </a:stretch>
        </p:blipFill>
        <p:spPr>
          <a:xfrm>
            <a:off x="2655126" y="1397194"/>
            <a:ext cx="6612807" cy="5083595"/>
          </a:xfrm>
          <a:prstGeom prst="rect">
            <a:avLst/>
          </a:prstGeom>
        </p:spPr>
      </p:pic>
    </p:spTree>
    <p:extLst>
      <p:ext uri="{BB962C8B-B14F-4D97-AF65-F5344CB8AC3E}">
        <p14:creationId xmlns:p14="http://schemas.microsoft.com/office/powerpoint/2010/main" val="49195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40D9F-1C65-5680-69E6-BF8997C0CC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C7F4FB-FAE0-9A74-F15F-72B662500AF1}"/>
              </a:ext>
            </a:extLst>
          </p:cNvPr>
          <p:cNvSpPr>
            <a:spLocks noGrp="1"/>
          </p:cNvSpPr>
          <p:nvPr>
            <p:ph type="title"/>
          </p:nvPr>
        </p:nvSpPr>
        <p:spPr/>
        <p:txBody>
          <a:bodyPr/>
          <a:lstStyle/>
          <a:p>
            <a:r>
              <a:rPr lang="en-US" dirty="0"/>
              <a:t>Test program</a:t>
            </a:r>
            <a:endParaRPr lang="en-GB" dirty="0"/>
          </a:p>
        </p:txBody>
      </p:sp>
      <p:sp>
        <p:nvSpPr>
          <p:cNvPr id="4" name="Slide Number Placeholder 3">
            <a:extLst>
              <a:ext uri="{FF2B5EF4-FFF2-40B4-BE49-F238E27FC236}">
                <a16:creationId xmlns:a16="http://schemas.microsoft.com/office/drawing/2014/main" id="{ADC234D4-F8F1-80AA-168C-DA82D889970F}"/>
              </a:ext>
            </a:extLst>
          </p:cNvPr>
          <p:cNvSpPr>
            <a:spLocks noGrp="1"/>
          </p:cNvSpPr>
          <p:nvPr>
            <p:ph type="sldNum" sz="quarter" idx="12"/>
          </p:nvPr>
        </p:nvSpPr>
        <p:spPr/>
        <p:txBody>
          <a:bodyPr/>
          <a:lstStyle/>
          <a:p>
            <a:fld id="{3A3A6714-3D1F-4857-9904-D935B84167FA}" type="slidenum">
              <a:rPr lang="en-GB" smtClean="0"/>
              <a:pPr/>
              <a:t>9</a:t>
            </a:fld>
            <a:endParaRPr lang="en-GB"/>
          </a:p>
        </p:txBody>
      </p:sp>
      <p:sp>
        <p:nvSpPr>
          <p:cNvPr id="5" name="Footer Placeholder 4">
            <a:extLst>
              <a:ext uri="{FF2B5EF4-FFF2-40B4-BE49-F238E27FC236}">
                <a16:creationId xmlns:a16="http://schemas.microsoft.com/office/drawing/2014/main" id="{E288B4A5-9855-B4D5-C51B-E253D79F7EEC}"/>
              </a:ext>
            </a:extLst>
          </p:cNvPr>
          <p:cNvSpPr>
            <a:spLocks noGrp="1"/>
          </p:cNvSpPr>
          <p:nvPr>
            <p:ph type="ftr" sz="quarter" idx="13"/>
          </p:nvPr>
        </p:nvSpPr>
        <p:spPr/>
        <p:txBody>
          <a:bodyPr/>
          <a:lstStyle/>
          <a:p>
            <a:pPr algn="l"/>
            <a:r>
              <a:rPr lang="en-GB" dirty="0"/>
              <a:t>Insert author, email, occasion etc.</a:t>
            </a:r>
          </a:p>
        </p:txBody>
      </p:sp>
      <p:sp>
        <p:nvSpPr>
          <p:cNvPr id="6" name="TextBox 5">
            <a:extLst>
              <a:ext uri="{FF2B5EF4-FFF2-40B4-BE49-F238E27FC236}">
                <a16:creationId xmlns:a16="http://schemas.microsoft.com/office/drawing/2014/main" id="{AFD71A9D-5296-257C-06C9-76B3732C4184}"/>
              </a:ext>
            </a:extLst>
          </p:cNvPr>
          <p:cNvSpPr txBox="1"/>
          <p:nvPr/>
        </p:nvSpPr>
        <p:spPr>
          <a:xfrm>
            <a:off x="2235350" y="1211975"/>
            <a:ext cx="8563637" cy="3693319"/>
          </a:xfrm>
          <a:prstGeom prst="rect">
            <a:avLst/>
          </a:prstGeom>
          <a:noFill/>
        </p:spPr>
        <p:txBody>
          <a:bodyPr wrap="square" rtlCol="0">
            <a:spAutoFit/>
          </a:bodyPr>
          <a:lstStyle/>
          <a:p>
            <a:pPr marL="285750" indent="-285750">
              <a:buFont typeface="Wingdings" panose="05000000000000000000" pitchFamily="2" charset="2"/>
              <a:buChar char="q"/>
            </a:pPr>
            <a:r>
              <a:rPr lang="en-US" dirty="0"/>
              <a:t>Phase 1: Equipment reception and verification</a:t>
            </a:r>
            <a:br>
              <a:rPr lang="en-US" dirty="0"/>
            </a:br>
            <a:endParaRPr lang="en-US" dirty="0"/>
          </a:p>
          <a:p>
            <a:pPr marL="285750" indent="-285750">
              <a:buFont typeface="Wingdings" panose="05000000000000000000" pitchFamily="2" charset="2"/>
              <a:buChar char="q"/>
            </a:pPr>
            <a:r>
              <a:rPr lang="en-US" dirty="0"/>
              <a:t>Phase 2: Modulator and klystron installation and commissioning</a:t>
            </a:r>
            <a:br>
              <a:rPr lang="en-US" dirty="0"/>
            </a:br>
            <a:r>
              <a:rPr lang="en-US" dirty="0"/>
              <a:t>Commission modulator and  klystron up to 25 MW </a:t>
            </a:r>
            <a:br>
              <a:rPr lang="en-US" dirty="0"/>
            </a:br>
            <a:r>
              <a:rPr lang="en-US" dirty="0"/>
              <a:t>and full repetition rate into a load-tree, calibrations, measure average RF power and power consumption of the whole system, determine efficiencies</a:t>
            </a:r>
            <a:br>
              <a:rPr lang="en-US" dirty="0"/>
            </a:br>
            <a:endParaRPr lang="en-US" dirty="0"/>
          </a:p>
          <a:p>
            <a:pPr marL="285750" indent="-285750">
              <a:buFont typeface="Wingdings" panose="05000000000000000000" pitchFamily="2" charset="2"/>
              <a:buChar char="q"/>
            </a:pPr>
            <a:r>
              <a:rPr lang="en-US" dirty="0"/>
              <a:t>Phase 3: Add pulse compressor and final tests</a:t>
            </a:r>
            <a:br>
              <a:rPr lang="en-US" dirty="0"/>
            </a:br>
            <a:r>
              <a:rPr lang="en-US" dirty="0"/>
              <a:t>Condition the pulse compressor up to full power and pulse length together with the waveguide systems and the load-tree. Determine system stability and reliability</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Phase 4: Bonus: If available maybe split power and add accelerating structure for final demonstration. Not foreseen in the original plan. Which structure could be used  ?</a:t>
            </a:r>
            <a:endParaRPr lang="en-GB" dirty="0"/>
          </a:p>
        </p:txBody>
      </p:sp>
    </p:spTree>
    <p:extLst>
      <p:ext uri="{BB962C8B-B14F-4D97-AF65-F5344CB8AC3E}">
        <p14:creationId xmlns:p14="http://schemas.microsoft.com/office/powerpoint/2010/main" val="188433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987A0915868F4B9A7934BC3DFBA6E4" ma:contentTypeVersion="13" ma:contentTypeDescription="Create a new document." ma:contentTypeScope="" ma:versionID="1d3615cd5af1d058d3262cdf87b9a493">
  <xsd:schema xmlns:xsd="http://www.w3.org/2001/XMLSchema" xmlns:xs="http://www.w3.org/2001/XMLSchema" xmlns:p="http://schemas.microsoft.com/office/2006/metadata/properties" xmlns:ns2="d4baaa65-bc8d-4653-a153-b03afe81d866" xmlns:ns3="61616150-5b52-481c-b044-2e240aa5fc2c" targetNamespace="http://schemas.microsoft.com/office/2006/metadata/properties" ma:root="true" ma:fieldsID="68b6acee873ae18eed7e7942afd8b636" ns2:_="" ns3:_="">
    <xsd:import namespace="d4baaa65-bc8d-4653-a153-b03afe81d866"/>
    <xsd:import namespace="61616150-5b52-481c-b044-2e240aa5fc2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aaa65-bc8d-4653-a153-b03afe81d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616150-5b52-481c-b044-2e240aa5fc2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3cbe1c-15b8-49a3-966f-cb46d899b540}" ma:internalName="TaxCatchAll" ma:showField="CatchAllData" ma:web="61616150-5b52-481c-b044-2e240aa5fc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4baaa65-bc8d-4653-a153-b03afe81d866">
      <Terms xmlns="http://schemas.microsoft.com/office/infopath/2007/PartnerControls"/>
    </lcf76f155ced4ddcb4097134ff3c332f>
    <TaxCatchAll xmlns="61616150-5b52-481c-b044-2e240aa5fc2c" xsi:nil="true"/>
  </documentManagement>
</p:properties>
</file>

<file path=customXml/itemProps1.xml><?xml version="1.0" encoding="utf-8"?>
<ds:datastoreItem xmlns:ds="http://schemas.openxmlformats.org/officeDocument/2006/customXml" ds:itemID="{899EB1EA-53CF-4961-9F1C-A396DF266BF6}">
  <ds:schemaRefs>
    <ds:schemaRef ds:uri="http://schemas.microsoft.com/sharepoint/v3/contenttype/forms"/>
  </ds:schemaRefs>
</ds:datastoreItem>
</file>

<file path=customXml/itemProps2.xml><?xml version="1.0" encoding="utf-8"?>
<ds:datastoreItem xmlns:ds="http://schemas.openxmlformats.org/officeDocument/2006/customXml" ds:itemID="{A1B41D60-5F05-4FB0-81FE-68CB56AE00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baaa65-bc8d-4653-a153-b03afe81d866"/>
    <ds:schemaRef ds:uri="61616150-5b52-481c-b044-2e240aa5fc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081043-34C7-4219-BDE6-28F708A40982}">
  <ds:schemaRef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infopath/2007/PartnerControls"/>
    <ds:schemaRef ds:uri="2c43926a-b248-4fb5-8692-7f03bd5c687b"/>
    <ds:schemaRef ds:uri="http://schemas.openxmlformats.org/package/2006/metadata/core-properties"/>
    <ds:schemaRef ds:uri="2c0728d4-b628-46ac-beb8-1847ad0e6c02"/>
    <ds:schemaRef ds:uri="http://schemas.microsoft.com/office/2006/metadata/properties"/>
    <ds:schemaRef ds:uri="d4baaa65-bc8d-4653-a153-b03afe81d866"/>
    <ds:schemaRef ds:uri="61616150-5b52-481c-b044-2e240aa5fc2c"/>
  </ds:schemaRefs>
</ds:datastoreItem>
</file>

<file path=docMetadata/LabelInfo.xml><?xml version="1.0" encoding="utf-8"?>
<clbl:labelList xmlns:clbl="http://schemas.microsoft.com/office/2020/mipLabelMetadata">
  <clbl:label id="{53255131-b129-4010-86e1-474bfd7e8076}" enabled="0" method="" siteId="{53255131-b129-4010-86e1-474bfd7e8076}" removed="1"/>
</clbl:labelList>
</file>

<file path=docProps/app.xml><?xml version="1.0" encoding="utf-8"?>
<Properties xmlns="http://schemas.openxmlformats.org/officeDocument/2006/extended-properties" xmlns:vt="http://schemas.openxmlformats.org/officeDocument/2006/docPropsVTypes">
  <TotalTime>8461</TotalTime>
  <Words>749</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Barlow Semi Condensed</vt:lpstr>
      <vt:lpstr>Barlow Semi Condensed Light</vt:lpstr>
      <vt:lpstr>Calibri</vt:lpstr>
      <vt:lpstr>Calibri Light</vt:lpstr>
      <vt:lpstr>Wingdings</vt:lpstr>
      <vt:lpstr>Office Theme</vt:lpstr>
      <vt:lpstr>WP9:RF systems power tests and validation</vt:lpstr>
      <vt:lpstr>WP9: Introduction</vt:lpstr>
      <vt:lpstr>Key specifications</vt:lpstr>
      <vt:lpstr>Test area preparation</vt:lpstr>
      <vt:lpstr>High-Gradient conditioning algorythm</vt:lpstr>
      <vt:lpstr>CERN High-Gradient X-band facility</vt:lpstr>
      <vt:lpstr>Test area preparation</vt:lpstr>
      <vt:lpstr>Test area preparation</vt:lpstr>
      <vt:lpstr>Test program</vt:lpstr>
      <vt:lpstr>System validation and demonstration</vt:lpstr>
      <vt:lpstr>Proposed Timeline</vt:lpstr>
      <vt:lpstr>Open Questions and Design Report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Steffen Doebert</cp:lastModifiedBy>
  <cp:revision>84</cp:revision>
  <dcterms:created xsi:type="dcterms:W3CDTF">2018-02-09T13:41:45Z</dcterms:created>
  <dcterms:modified xsi:type="dcterms:W3CDTF">2026-03-23T13:22:24Z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0x01010090987A0915868F4B9A7934BC3DFBA6E4</vt:lpwstr>
  </property>
  <property fmtid="{D5CDD505-2E9C-101B-9397-08002B2CF9AE}" pid="3" name="MediaServiceImageTags">
    <vt:lpwstr/>
  </property>
</Properties>
</file>