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77" r:id="rId5"/>
    <p:sldId id="287" r:id="rId6"/>
    <p:sldId id="475" r:id="rId7"/>
    <p:sldId id="479" r:id="rId8"/>
    <p:sldId id="478" r:id="rId9"/>
    <p:sldId id="288" r:id="rId10"/>
    <p:sldId id="463" r:id="rId11"/>
    <p:sldId id="466" r:id="rId12"/>
    <p:sldId id="468" r:id="rId13"/>
    <p:sldId id="469" r:id="rId14"/>
    <p:sldId id="483" r:id="rId15"/>
    <p:sldId id="484" r:id="rId16"/>
    <p:sldId id="257" r:id="rId17"/>
    <p:sldId id="485" r:id="rId18"/>
    <p:sldId id="278" r:id="rId19"/>
    <p:sldId id="279" r:id="rId20"/>
    <p:sldId id="280" r:id="rId21"/>
    <p:sldId id="492" r:id="rId22"/>
    <p:sldId id="487" r:id="rId23"/>
    <p:sldId id="488" r:id="rId24"/>
    <p:sldId id="489" r:id="rId25"/>
    <p:sldId id="281" r:id="rId26"/>
    <p:sldId id="282" r:id="rId27"/>
    <p:sldId id="490" r:id="rId28"/>
    <p:sldId id="284" r:id="rId29"/>
    <p:sldId id="491" r:id="rId30"/>
    <p:sldId id="289" r:id="rId31"/>
    <p:sldId id="464" r:id="rId32"/>
    <p:sldId id="465"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9F7"/>
    <a:srgbClr val="FCAF17"/>
    <a:srgbClr val="2E0330"/>
    <a:srgbClr val="0055A5"/>
    <a:srgbClr val="2C3982"/>
    <a:srgbClr val="A6A6A6"/>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93" autoAdjust="0"/>
    <p:restoredTop sz="94660"/>
  </p:normalViewPr>
  <p:slideViewPr>
    <p:cSldViewPr snapToGrid="0">
      <p:cViewPr varScale="1">
        <p:scale>
          <a:sx n="112" d="100"/>
          <a:sy n="112" d="100"/>
        </p:scale>
        <p:origin x="112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25/03/2026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right light in the dark&#10;&#10;AI-generated content may be incorrect.">
            <a:extLst>
              <a:ext uri="{FF2B5EF4-FFF2-40B4-BE49-F238E27FC236}">
                <a16:creationId xmlns:a16="http://schemas.microsoft.com/office/drawing/2014/main" id="{836323D4-EDE5-40F7-37CA-91BB8A60B1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4639"/>
            <a:ext cx="12192000" cy="7152639"/>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47345" y="6173098"/>
            <a:ext cx="6170755" cy="461665"/>
          </a:xfrm>
          <a:prstGeom prst="rect">
            <a:avLst/>
          </a:prstGeom>
          <a:noFill/>
        </p:spPr>
        <p:txBody>
          <a:bodyPr wrap="square" rtlCol="0">
            <a:spAutoFit/>
          </a:bodyPr>
          <a:lstStyle/>
          <a:p>
            <a:r>
              <a:rPr lang="en-US" sz="800" b="1" dirty="0">
                <a:solidFill>
                  <a:schemeClr val="bg1"/>
                </a:solidFill>
              </a:rPr>
              <a:t>This project has received funding from the European Union. The participation of PSI is funded by the Swiss State Secretariat for Education, Research and Innovation (SERI). The information herein reflects the views of its author(s) only, and neither European Union nor the SERI is responsible for any use that may be made of the information contained.</a:t>
            </a:r>
            <a:endParaRPr lang="en-GB" sz="800" b="1" dirty="0">
              <a:solidFill>
                <a:schemeClr val="bg1"/>
              </a:solidFill>
            </a:endParaRPr>
          </a:p>
        </p:txBody>
      </p:sp>
      <p:pic>
        <p:nvPicPr>
          <p:cNvPr id="6" name="Picture 5" descr="A blue background with yellow stars&#10;&#10;Description automatically generated with low confidence">
            <a:extLst>
              <a:ext uri="{FF2B5EF4-FFF2-40B4-BE49-F238E27FC236}">
                <a16:creationId xmlns:a16="http://schemas.microsoft.com/office/drawing/2014/main" id="{524E910F-F508-5C5A-DE5E-32E54244B1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3614" y="5484266"/>
            <a:ext cx="842973" cy="558039"/>
          </a:xfrm>
          <a:prstGeom prst="rect">
            <a:avLst/>
          </a:prstGeom>
        </p:spPr>
      </p:pic>
      <p:sp>
        <p:nvSpPr>
          <p:cNvPr id="9" name="TextBox 8">
            <a:extLst>
              <a:ext uri="{FF2B5EF4-FFF2-40B4-BE49-F238E27FC236}">
                <a16:creationId xmlns:a16="http://schemas.microsoft.com/office/drawing/2014/main" id="{5042F8F7-39BD-C0D1-630E-61B6D2FE72A4}"/>
              </a:ext>
            </a:extLst>
          </p:cNvPr>
          <p:cNvSpPr txBox="1"/>
          <p:nvPr userDrawn="1"/>
        </p:nvSpPr>
        <p:spPr>
          <a:xfrm>
            <a:off x="1086587" y="5552843"/>
            <a:ext cx="1524509" cy="430887"/>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Funded by </a:t>
            </a:r>
          </a:p>
          <a:p>
            <a:r>
              <a:rPr lang="en-GB" sz="1100" b="1" dirty="0">
                <a:solidFill>
                  <a:schemeClr val="bg1"/>
                </a:solidFill>
                <a:latin typeface="Arial" panose="020B0604020202020204" pitchFamily="34" charset="0"/>
                <a:cs typeface="Arial" panose="020B0604020202020204" pitchFamily="34" charset="0"/>
              </a:rPr>
              <a:t>the European Union</a:t>
            </a:r>
          </a:p>
        </p:txBody>
      </p:sp>
      <p:pic>
        <p:nvPicPr>
          <p:cNvPr id="17" name="Picture 16" descr="A yellow and white text with stars&#10;&#10;AI-generated content may be incorrect.">
            <a:extLst>
              <a:ext uri="{FF2B5EF4-FFF2-40B4-BE49-F238E27FC236}">
                <a16:creationId xmlns:a16="http://schemas.microsoft.com/office/drawing/2014/main" id="{6A1931B3-AFE8-7F97-5868-1133F6B2FC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277" y="-45632"/>
            <a:ext cx="3707784" cy="1736258"/>
          </a:xfrm>
          <a:prstGeom prst="rect">
            <a:avLst/>
          </a:prstGeom>
        </p:spPr>
      </p:pic>
      <p:sp>
        <p:nvSpPr>
          <p:cNvPr id="19" name="Rectangle 3">
            <a:extLst>
              <a:ext uri="{FF2B5EF4-FFF2-40B4-BE49-F238E27FC236}">
                <a16:creationId xmlns:a16="http://schemas.microsoft.com/office/drawing/2014/main" id="{471F195A-8642-94BE-DBAE-5C61CFF7A42D}"/>
              </a:ext>
            </a:extLst>
          </p:cNvPr>
          <p:cNvSpPr>
            <a:spLocks noChangeArrowheads="1"/>
          </p:cNvSpPr>
          <p:nvPr userDrawn="1"/>
        </p:nvSpPr>
        <p:spPr bwMode="auto">
          <a:xfrm>
            <a:off x="293939" y="74253"/>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i="1" dirty="0">
                <a:solidFill>
                  <a:srgbClr val="FCAF17"/>
                </a:solidFill>
                <a:latin typeface="Arial Narrow" pitchFamily="34" charset="0"/>
              </a:rPr>
              <a:t>PLASMA</a:t>
            </a:r>
          </a:p>
          <a:p>
            <a:r>
              <a:rPr lang="en-GB" altLang="en-US" sz="2400" i="1" dirty="0">
                <a:solidFill>
                  <a:srgbClr val="FCAF17"/>
                </a:solidFill>
                <a:latin typeface="Arial Narrow" pitchFamily="34" charset="0"/>
              </a:rPr>
              <a:t>ACCELERATOR SYSTEMS FOR </a:t>
            </a:r>
          </a:p>
          <a:p>
            <a:r>
              <a:rPr lang="en-GB" altLang="en-US" sz="2400" i="1" dirty="0">
                <a:solidFill>
                  <a:schemeClr val="bg1"/>
                </a:solidFill>
                <a:latin typeface="Arial Narrow" pitchFamily="34" charset="0"/>
              </a:rPr>
              <a:t>COMPACT</a:t>
            </a:r>
          </a:p>
          <a:p>
            <a:r>
              <a:rPr lang="en-GB" altLang="en-US" sz="2400" i="1" dirty="0">
                <a:solidFill>
                  <a:schemeClr val="bg1"/>
                </a:solidFill>
                <a:latin typeface="Arial Narrow" pitchFamily="34" charset="0"/>
              </a:rPr>
              <a:t>RESEARCH INFRASTRUCTURES</a:t>
            </a:r>
          </a:p>
        </p:txBody>
      </p:sp>
      <p:pic>
        <p:nvPicPr>
          <p:cNvPr id="4" name="Picture 3">
            <a:extLst>
              <a:ext uri="{FF2B5EF4-FFF2-40B4-BE49-F238E27FC236}">
                <a16:creationId xmlns:a16="http://schemas.microsoft.com/office/drawing/2014/main" id="{10258103-DE5A-0D02-BA82-72B75A5BC3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2655206" y="5663768"/>
            <a:ext cx="382490" cy="367737"/>
          </a:xfrm>
          <a:prstGeom prst="rect">
            <a:avLst/>
          </a:prstGeom>
        </p:spPr>
      </p:pic>
      <p:sp>
        <p:nvSpPr>
          <p:cNvPr id="7" name="TextBox 6">
            <a:extLst>
              <a:ext uri="{FF2B5EF4-FFF2-40B4-BE49-F238E27FC236}">
                <a16:creationId xmlns:a16="http://schemas.microsoft.com/office/drawing/2014/main" id="{D14F2CB3-A803-A073-A200-909BF59B2EC7}"/>
              </a:ext>
            </a:extLst>
          </p:cNvPr>
          <p:cNvSpPr txBox="1"/>
          <p:nvPr userDrawn="1"/>
        </p:nvSpPr>
        <p:spPr>
          <a:xfrm>
            <a:off x="2557795" y="5417548"/>
            <a:ext cx="2569377" cy="246221"/>
          </a:xfrm>
          <a:prstGeom prst="rect">
            <a:avLst/>
          </a:prstGeom>
          <a:noFill/>
        </p:spPr>
        <p:txBody>
          <a:bodyPr wrap="square">
            <a:spAutoFit/>
          </a:bodyPr>
          <a:lstStyle/>
          <a:p>
            <a:pPr algn="l">
              <a:lnSpc>
                <a:spcPts val="1248"/>
              </a:lnSpc>
              <a:buNone/>
            </a:pPr>
            <a:r>
              <a:rPr lang="en-GB" sz="1000" b="1" i="0" dirty="0">
                <a:solidFill>
                  <a:srgbClr val="FFFFFF"/>
                </a:solidFill>
                <a:effectLst/>
                <a:latin typeface="Arial" panose="020B0604020202020204" pitchFamily="34" charset="0"/>
                <a:cs typeface="Arial" panose="020B0604020202020204" pitchFamily="34" charset="0"/>
              </a:rPr>
              <a:t>PSI supported by</a:t>
            </a:r>
            <a:endParaRPr lang="en-GB" sz="1000" dirty="0"/>
          </a:p>
        </p:txBody>
      </p:sp>
      <p:sp>
        <p:nvSpPr>
          <p:cNvPr id="11" name="TextBox 10">
            <a:extLst>
              <a:ext uri="{FF2B5EF4-FFF2-40B4-BE49-F238E27FC236}">
                <a16:creationId xmlns:a16="http://schemas.microsoft.com/office/drawing/2014/main" id="{A301EE6E-89CE-5065-8758-3C83F831CCA1}"/>
              </a:ext>
            </a:extLst>
          </p:cNvPr>
          <p:cNvSpPr txBox="1"/>
          <p:nvPr userDrawn="1"/>
        </p:nvSpPr>
        <p:spPr>
          <a:xfrm>
            <a:off x="4536030" y="5586026"/>
            <a:ext cx="1938494" cy="523220"/>
          </a:xfrm>
          <a:prstGeom prst="rect">
            <a:avLst/>
          </a:prstGeom>
          <a:noFill/>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Federal Department of Economic Affairs, </a:t>
            </a:r>
          </a:p>
          <a:p>
            <a:r>
              <a:rPr lang="en-GB" sz="700" dirty="0">
                <a:solidFill>
                  <a:schemeClr val="bg1"/>
                </a:solidFill>
                <a:latin typeface="Arial" panose="020B0604020202020204" pitchFamily="34" charset="0"/>
                <a:cs typeface="Arial" panose="020B0604020202020204" pitchFamily="34" charset="0"/>
              </a:rPr>
              <a:t>Education and Research EAER, </a:t>
            </a:r>
          </a:p>
          <a:p>
            <a:r>
              <a:rPr lang="en-GB" sz="700" b="1" dirty="0">
                <a:solidFill>
                  <a:schemeClr val="bg1"/>
                </a:solidFill>
                <a:latin typeface="Arial" panose="020B0604020202020204" pitchFamily="34" charset="0"/>
                <a:cs typeface="Arial" panose="020B0604020202020204" pitchFamily="34" charset="0"/>
              </a:rPr>
              <a:t>State Secretariat for Education, Research and Innovation SERI</a:t>
            </a:r>
          </a:p>
        </p:txBody>
      </p:sp>
      <p:sp>
        <p:nvSpPr>
          <p:cNvPr id="13" name="TextBox 12">
            <a:extLst>
              <a:ext uri="{FF2B5EF4-FFF2-40B4-BE49-F238E27FC236}">
                <a16:creationId xmlns:a16="http://schemas.microsoft.com/office/drawing/2014/main" id="{3D20617F-405A-B71C-56FF-67835C5E3DE2}"/>
              </a:ext>
            </a:extLst>
          </p:cNvPr>
          <p:cNvSpPr txBox="1"/>
          <p:nvPr userDrawn="1"/>
        </p:nvSpPr>
        <p:spPr>
          <a:xfrm>
            <a:off x="3033311" y="5602963"/>
            <a:ext cx="1598567" cy="630942"/>
          </a:xfrm>
          <a:prstGeom prst="rect">
            <a:avLst/>
          </a:prstGeom>
          <a:noFill/>
        </p:spPr>
        <p:txBody>
          <a:bodyPr wrap="square">
            <a:spAutoFit/>
          </a:bodyPr>
          <a:lstStyle/>
          <a:p>
            <a:pPr>
              <a:buNone/>
            </a:pPr>
            <a:r>
              <a:rPr lang="en-GB" sz="700" b="0" i="0" dirty="0">
                <a:solidFill>
                  <a:srgbClr val="FFFFFF"/>
                </a:solidFill>
                <a:effectLst/>
                <a:latin typeface="Arial" panose="020B0604020202020204" pitchFamily="34" charset="0"/>
                <a:cs typeface="Arial" panose="020B0604020202020204" pitchFamily="34" charset="0"/>
              </a:rPr>
              <a:t>Schweizerische </a:t>
            </a:r>
            <a:r>
              <a:rPr lang="en-GB" sz="700" b="0" i="0" dirty="0" err="1">
                <a:solidFill>
                  <a:srgbClr val="FFFFFF"/>
                </a:solidFill>
                <a:effectLst/>
                <a:latin typeface="Arial" panose="020B0604020202020204" pitchFamily="34" charset="0"/>
                <a:cs typeface="Arial" panose="020B0604020202020204" pitchFamily="34" charset="0"/>
              </a:rPr>
              <a:t>Eidgenossenschaft</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Confédération </a:t>
            </a:r>
            <a:r>
              <a:rPr lang="en-GB" sz="700" b="0" i="0" dirty="0" err="1">
                <a:solidFill>
                  <a:srgbClr val="FFFFFF"/>
                </a:solidFill>
                <a:effectLst/>
                <a:latin typeface="Arial" panose="020B0604020202020204" pitchFamily="34" charset="0"/>
                <a:cs typeface="Arial" panose="020B0604020202020204" pitchFamily="34" charset="0"/>
              </a:rPr>
              <a:t>suisse</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Confederazione</a:t>
            </a:r>
            <a:r>
              <a:rPr lang="en-GB" sz="700" b="0" i="0" dirty="0">
                <a:solidFill>
                  <a:srgbClr val="FFFFFF"/>
                </a:solidFill>
                <a:effectLst/>
                <a:latin typeface="Arial" panose="020B0604020202020204" pitchFamily="34" charset="0"/>
                <a:cs typeface="Arial" panose="020B0604020202020204" pitchFamily="34" charset="0"/>
              </a:rPr>
              <a:t> Svizzera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Confederaziun</a:t>
            </a:r>
            <a:r>
              <a:rPr lang="en-GB" sz="700" b="0" i="0" dirty="0">
                <a:solidFill>
                  <a:srgbClr val="FFFFFF"/>
                </a:solidFill>
                <a:effectLst/>
                <a:latin typeface="Arial" panose="020B0604020202020204" pitchFamily="34" charset="0"/>
                <a:cs typeface="Arial" panose="020B0604020202020204" pitchFamily="34" charset="0"/>
              </a:rPr>
              <a:t> </a:t>
            </a:r>
            <a:r>
              <a:rPr lang="en-GB" sz="700" b="0" i="0" dirty="0" err="1">
                <a:solidFill>
                  <a:srgbClr val="FFFFFF"/>
                </a:solidFill>
                <a:effectLst/>
                <a:latin typeface="Arial" panose="020B0604020202020204" pitchFamily="34" charset="0"/>
                <a:cs typeface="Arial" panose="020B0604020202020204" pitchFamily="34" charset="0"/>
              </a:rPr>
              <a:t>svizra</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Swiss Confederation</a:t>
            </a:r>
            <a:endParaRPr lang="en-GB" sz="700" dirty="0"/>
          </a:p>
        </p:txBody>
      </p:sp>
    </p:spTree>
    <p:extLst>
      <p:ext uri="{BB962C8B-B14F-4D97-AF65-F5344CB8AC3E}">
        <p14:creationId xmlns:p14="http://schemas.microsoft.com/office/powerpoint/2010/main" val="303289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right light in the dark&#10;&#10;AI-generated content may be incorrect.">
            <a:extLst>
              <a:ext uri="{FF2B5EF4-FFF2-40B4-BE49-F238E27FC236}">
                <a16:creationId xmlns:a16="http://schemas.microsoft.com/office/drawing/2014/main" id="{7607D75D-709A-2A97-20CE-117739EB5E3C}"/>
              </a:ext>
            </a:extLst>
          </p:cNvPr>
          <p:cNvPicPr>
            <a:picLocks noChangeAspect="1"/>
          </p:cNvPicPr>
          <p:nvPr userDrawn="1"/>
        </p:nvPicPr>
        <p:blipFill>
          <a:blip r:embed="rId2">
            <a:extLst>
              <a:ext uri="{28A0092B-C50C-407E-A947-70E740481C1C}">
                <a14:useLocalDpi xmlns:a14="http://schemas.microsoft.com/office/drawing/2010/main" val="0"/>
              </a:ext>
            </a:extLst>
          </a:blip>
          <a:srcRect t="47084"/>
          <a:stretch/>
        </p:blipFill>
        <p:spPr>
          <a:xfrm>
            <a:off x="-1" y="6457516"/>
            <a:ext cx="12192000" cy="422305"/>
          </a:xfrm>
          <a:prstGeom prst="rect">
            <a:avLst/>
          </a:prstGeom>
        </p:spPr>
      </p:pic>
      <p:pic>
        <p:nvPicPr>
          <p:cNvPr id="10" name="Picture 9" descr="A bright light in the dark&#10;&#10;AI-generated content may be incorrect.">
            <a:extLst>
              <a:ext uri="{FF2B5EF4-FFF2-40B4-BE49-F238E27FC236}">
                <a16:creationId xmlns:a16="http://schemas.microsoft.com/office/drawing/2014/main" id="{6AFD22A2-AF86-C404-AFEB-72E58401C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0367"/>
            <a:ext cx="12192000" cy="798066"/>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dirty="0"/>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17" name="Picture 16" descr="A yellow and white text with stars&#10;&#10;AI-generated content may be incorrect.">
            <a:extLst>
              <a:ext uri="{FF2B5EF4-FFF2-40B4-BE49-F238E27FC236}">
                <a16:creationId xmlns:a16="http://schemas.microsoft.com/office/drawing/2014/main" id="{9DC55617-3585-B799-47E8-F8BCCF529A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pic>
        <p:nvPicPr>
          <p:cNvPr id="4" name="Picture 3">
            <a:extLst>
              <a:ext uri="{FF2B5EF4-FFF2-40B4-BE49-F238E27FC236}">
                <a16:creationId xmlns:a16="http://schemas.microsoft.com/office/drawing/2014/main" id="{1BB85E79-1A8B-9FF3-6170-E159908235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dirty="0"/>
              <a:t>Insert author and occasion</a:t>
            </a:r>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12" name="Picture 11" descr="A yellow and blue text with stars&#10;&#10;AI-generated content may be incorrect.">
            <a:extLst>
              <a:ext uri="{FF2B5EF4-FFF2-40B4-BE49-F238E27FC236}">
                <a16:creationId xmlns:a16="http://schemas.microsoft.com/office/drawing/2014/main" id="{C6B8B96E-575F-088B-AB82-85FF2C6B7D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pic>
        <p:nvPicPr>
          <p:cNvPr id="8" name="Picture 7" descr="A blue background with yellow stars&#10;&#10;Description automatically generated with low confidence">
            <a:extLst>
              <a:ext uri="{FF2B5EF4-FFF2-40B4-BE49-F238E27FC236}">
                <a16:creationId xmlns:a16="http://schemas.microsoft.com/office/drawing/2014/main" id="{5D799BE3-D88B-742E-317B-0E335DC91C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10" name="Picture 9">
            <a:extLst>
              <a:ext uri="{FF2B5EF4-FFF2-40B4-BE49-F238E27FC236}">
                <a16:creationId xmlns:a16="http://schemas.microsoft.com/office/drawing/2014/main" id="{3C5B03CF-BEA0-20C6-116E-90F0576937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225D7176-50AA-1032-0403-2771CA87766B}"/>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7" name="Title 1">
            <a:extLst>
              <a:ext uri="{FF2B5EF4-FFF2-40B4-BE49-F238E27FC236}">
                <a16:creationId xmlns:a16="http://schemas.microsoft.com/office/drawing/2014/main" id="{E1086AE1-9BF9-39DF-FE9A-9831EC0BBAE1}"/>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pic>
        <p:nvPicPr>
          <p:cNvPr id="11" name="Picture 10" descr="A yellow and blue text with stars&#10;&#10;AI-generated content may be incorrect.">
            <a:extLst>
              <a:ext uri="{FF2B5EF4-FFF2-40B4-BE49-F238E27FC236}">
                <a16:creationId xmlns:a16="http://schemas.microsoft.com/office/drawing/2014/main" id="{A13C1F09-AB94-3A74-9F90-3FC44C451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sp>
        <p:nvSpPr>
          <p:cNvPr id="15" name="Rectangle 14">
            <a:extLst>
              <a:ext uri="{FF2B5EF4-FFF2-40B4-BE49-F238E27FC236}">
                <a16:creationId xmlns:a16="http://schemas.microsoft.com/office/drawing/2014/main" id="{6BFD995E-AE38-E3E0-B832-22DDC8DBB218}"/>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a:extLst>
              <a:ext uri="{FF2B5EF4-FFF2-40B4-BE49-F238E27FC236}">
                <a16:creationId xmlns:a16="http://schemas.microsoft.com/office/drawing/2014/main" id="{08672876-D58D-7447-1A01-DAEEE756FC7B}"/>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8CAA750A-BDE0-22E5-8DA5-5AF5FC3E2129}"/>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dirty="0"/>
              <a:t>Insert author and occasion</a:t>
            </a:r>
          </a:p>
        </p:txBody>
      </p:sp>
      <p:sp>
        <p:nvSpPr>
          <p:cNvPr id="19" name="TextBox 18">
            <a:extLst>
              <a:ext uri="{FF2B5EF4-FFF2-40B4-BE49-F238E27FC236}">
                <a16:creationId xmlns:a16="http://schemas.microsoft.com/office/drawing/2014/main" id="{55935F73-0F0F-2984-1BDD-8B24055100A2}"/>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6D85830E-4C99-7011-D6E0-D479983DEF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5" name="Picture 4">
            <a:extLst>
              <a:ext uri="{FF2B5EF4-FFF2-40B4-BE49-F238E27FC236}">
                <a16:creationId xmlns:a16="http://schemas.microsoft.com/office/drawing/2014/main" id="{ED69D048-9BC4-5F90-0569-8F7E4B654F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
        <p:nvSpPr>
          <p:cNvPr id="6" name="Line">
            <a:extLst>
              <a:ext uri="{FF2B5EF4-FFF2-40B4-BE49-F238E27FC236}">
                <a16:creationId xmlns:a16="http://schemas.microsoft.com/office/drawing/2014/main" id="{C9087530-0FC4-8A1D-44A8-8AED76ACC688}"/>
              </a:ext>
            </a:extLst>
          </p:cNvPr>
          <p:cNvSpPr/>
          <p:nvPr userDrawn="1"/>
        </p:nvSpPr>
        <p:spPr>
          <a:xfrm>
            <a:off x="805702" y="1190624"/>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spTree>
    <p:extLst>
      <p:ext uri="{BB962C8B-B14F-4D97-AF65-F5344CB8AC3E}">
        <p14:creationId xmlns:p14="http://schemas.microsoft.com/office/powerpoint/2010/main" val="7269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6B79FB14-21E5-3B92-BD50-816234FF16F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pic>
        <p:nvPicPr>
          <p:cNvPr id="15" name="Picture 14" descr="A yellow and white text with stars&#10;&#10;AI-generated content may be incorrect.">
            <a:extLst>
              <a:ext uri="{FF2B5EF4-FFF2-40B4-BE49-F238E27FC236}">
                <a16:creationId xmlns:a16="http://schemas.microsoft.com/office/drawing/2014/main" id="{8DC4FF37-DE49-C57B-A39E-E85F02BC0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sp>
        <p:nvSpPr>
          <p:cNvPr id="17" name="Slide Number Placeholder 5">
            <a:extLst>
              <a:ext uri="{FF2B5EF4-FFF2-40B4-BE49-F238E27FC236}">
                <a16:creationId xmlns:a16="http://schemas.microsoft.com/office/drawing/2014/main" id="{86DEB6EE-C3EF-DDF8-B271-D54EA0FBE8F0}"/>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BC772F4F-1E13-DF61-E9D7-23214DD0DFC2}"/>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dirty="0"/>
              <a:t>Insert author and occasion</a:t>
            </a:r>
          </a:p>
        </p:txBody>
      </p:sp>
      <p:sp>
        <p:nvSpPr>
          <p:cNvPr id="19" name="TextBox 18">
            <a:extLst>
              <a:ext uri="{FF2B5EF4-FFF2-40B4-BE49-F238E27FC236}">
                <a16:creationId xmlns:a16="http://schemas.microsoft.com/office/drawing/2014/main" id="{0A7DC1C0-CEC4-64E4-B84C-D8ADF092723F}"/>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F90486F0-D46D-C4A7-32F8-00DA1FB7A8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4" name="Picture 3">
            <a:extLst>
              <a:ext uri="{FF2B5EF4-FFF2-40B4-BE49-F238E27FC236}">
                <a16:creationId xmlns:a16="http://schemas.microsoft.com/office/drawing/2014/main" id="{BA4A87E5-DED1-0562-3442-F334AF9ADE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3708158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25/03/2026</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
        <p:nvSpPr>
          <p:cNvPr id="7" name="MSIPCMContentMarking" descr="{&quot;HashCode&quot;:-1940885670,&quot;Placement&quot;:&quot;Header&quot;,&quot;Top&quot;:0.0,&quot;Left&quot;:0.0,&quot;SlideWidth&quot;:960,&quot;SlideHeight&quot;:540}">
            <a:extLst>
              <a:ext uri="{FF2B5EF4-FFF2-40B4-BE49-F238E27FC236}">
                <a16:creationId xmlns:a16="http://schemas.microsoft.com/office/drawing/2014/main" id="{02DE448A-52BA-4515-921D-938471F020C4}"/>
              </a:ext>
            </a:extLst>
          </p:cNvPr>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008000"/>
                </a:solidFill>
                <a:latin typeface="Calibri" panose="020F0502020204030204" pitchFamily="34" charset="0"/>
              </a:rPr>
              <a:t> </a:t>
            </a:r>
          </a:p>
        </p:txBody>
      </p:sp>
      <p:sp>
        <p:nvSpPr>
          <p:cNvPr id="8" name="MSIPCMContentMarking" descr="{&quot;HashCode&quot;:-1015464427,&quot;Placement&quot;:&quot;Footer&quot;,&quot;Top&quot;:519.343,&quot;Left&quot;:384.403778,&quot;SlideWidth&quot;:960,&quot;SlideHeight&quot;:540}">
            <a:extLst>
              <a:ext uri="{FF2B5EF4-FFF2-40B4-BE49-F238E27FC236}">
                <a16:creationId xmlns:a16="http://schemas.microsoft.com/office/drawing/2014/main" id="{57F5BD62-B015-41F2-9B8F-E003E6FCF160}"/>
              </a:ext>
            </a:extLst>
          </p:cNvPr>
          <p:cNvSpPr txBox="1"/>
          <p:nvPr userDrawn="1"/>
        </p:nvSpPr>
        <p:spPr>
          <a:xfrm>
            <a:off x="4881928" y="6595656"/>
            <a:ext cx="2428145"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008000"/>
                </a:solidFill>
                <a:latin typeface="Calibri" panose="020F0502020204030204" pitchFamily="34" charset="0"/>
              </a:rPr>
              <a:t>{THALES GROUP LIMITED DISTRIBUTION}</a:t>
            </a:r>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4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a:xfrm>
            <a:off x="3223486" y="2567708"/>
            <a:ext cx="7813967" cy="1043854"/>
          </a:xfrm>
        </p:spPr>
        <p:txBody>
          <a:bodyPr>
            <a:noAutofit/>
          </a:bodyPr>
          <a:lstStyle/>
          <a:p>
            <a:r>
              <a:rPr lang="en-GB" sz="4000" dirty="0"/>
              <a:t>WP13 – </a:t>
            </a:r>
            <a:r>
              <a:rPr lang="fr-FR" sz="4000" b="0" dirty="0" err="1">
                <a:latin typeface="Calibri "/>
              </a:rPr>
              <a:t>Modelling</a:t>
            </a:r>
            <a:r>
              <a:rPr lang="fr-FR" sz="4000" b="0" dirty="0">
                <a:latin typeface="Calibri "/>
              </a:rPr>
              <a:t> of thermal </a:t>
            </a:r>
            <a:r>
              <a:rPr lang="fr-FR" sz="4000" b="0" dirty="0" err="1">
                <a:latin typeface="Calibri "/>
              </a:rPr>
              <a:t>load</a:t>
            </a:r>
            <a:r>
              <a:rPr lang="fr-FR" sz="4000" b="0" dirty="0">
                <a:latin typeface="Calibri "/>
              </a:rPr>
              <a:t> impact on </a:t>
            </a:r>
            <a:r>
              <a:rPr lang="fr-FR" sz="4000" b="0" dirty="0" err="1">
                <a:latin typeface="Calibri "/>
              </a:rPr>
              <a:t>grating</a:t>
            </a:r>
            <a:r>
              <a:rPr lang="fr-FR" sz="4000" b="0" dirty="0">
                <a:latin typeface="Calibri "/>
              </a:rPr>
              <a:t> </a:t>
            </a:r>
            <a:r>
              <a:rPr lang="fr-FR" sz="4000" b="0" dirty="0" err="1">
                <a:latin typeface="Calibri "/>
              </a:rPr>
              <a:t>under</a:t>
            </a:r>
            <a:r>
              <a:rPr lang="fr-FR" sz="4000" b="0" dirty="0">
                <a:latin typeface="Calibri "/>
              </a:rPr>
              <a:t> vacuum and validation </a:t>
            </a:r>
            <a:r>
              <a:rPr lang="fr-FR" sz="4000" b="0" dirty="0" err="1">
                <a:latin typeface="Calibri "/>
              </a:rPr>
              <a:t>with</a:t>
            </a:r>
            <a:r>
              <a:rPr lang="fr-FR" sz="4000" b="0" dirty="0">
                <a:latin typeface="Calibri "/>
              </a:rPr>
              <a:t> </a:t>
            </a:r>
            <a:r>
              <a:rPr lang="fr-FR" sz="4000" b="0" dirty="0" err="1">
                <a:latin typeface="Calibri "/>
              </a:rPr>
              <a:t>existing</a:t>
            </a:r>
            <a:r>
              <a:rPr lang="fr-FR" sz="4000" b="0" dirty="0">
                <a:latin typeface="Calibri "/>
              </a:rPr>
              <a:t> </a:t>
            </a:r>
            <a:r>
              <a:rPr lang="fr-FR" sz="4000" b="0" dirty="0" err="1">
                <a:latin typeface="Calibri "/>
              </a:rPr>
              <a:t>systems</a:t>
            </a:r>
            <a:endParaRPr lang="en-GB" sz="4000" dirty="0"/>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a:xfrm>
            <a:off x="3223485" y="3849267"/>
            <a:ext cx="7813967" cy="1880779"/>
          </a:xfrm>
        </p:spPr>
        <p:txBody>
          <a:bodyPr>
            <a:normAutofit/>
          </a:bodyPr>
          <a:lstStyle/>
          <a:p>
            <a:r>
              <a:rPr lang="en-GB" sz="2000" dirty="0"/>
              <a:t>Presented by Adeline </a:t>
            </a:r>
            <a:r>
              <a:rPr lang="en-GB" sz="2000" dirty="0" err="1"/>
              <a:t>Kabacinski</a:t>
            </a:r>
            <a:r>
              <a:rPr lang="en-GB" sz="2000" dirty="0"/>
              <a:t> (THALES) and Luca Labate (CNR-INO)</a:t>
            </a:r>
          </a:p>
          <a:p>
            <a:endParaRPr lang="en-GB" sz="2000" dirty="0"/>
          </a:p>
          <a:p>
            <a:r>
              <a:rPr lang="en-GB" sz="2000" dirty="0"/>
              <a:t>Annual meeting </a:t>
            </a:r>
            <a:r>
              <a:rPr lang="en-GB" sz="2000" dirty="0" err="1"/>
              <a:t>Lisbonne</a:t>
            </a:r>
            <a:r>
              <a:rPr lang="en-GB" sz="2000" dirty="0"/>
              <a:t> 2026-03-25</a:t>
            </a:r>
          </a:p>
        </p:txBody>
      </p:sp>
    </p:spTree>
    <p:extLst>
      <p:ext uri="{BB962C8B-B14F-4D97-AF65-F5344CB8AC3E}">
        <p14:creationId xmlns:p14="http://schemas.microsoft.com/office/powerpoint/2010/main" val="214683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10</a:t>
            </a:fld>
            <a:endParaRPr lang="en-GB"/>
          </a:p>
        </p:txBody>
      </p:sp>
      <p:sp>
        <p:nvSpPr>
          <p:cNvPr id="4" name="Title 3"/>
          <p:cNvSpPr>
            <a:spLocks noGrp="1"/>
          </p:cNvSpPr>
          <p:nvPr>
            <p:ph type="title"/>
          </p:nvPr>
        </p:nvSpPr>
        <p:spPr/>
        <p:txBody>
          <a:bodyPr/>
          <a:lstStyle/>
          <a:p>
            <a:r>
              <a:rPr lang="en-GB" b="0" dirty="0">
                <a:latin typeface="+mn-lt"/>
              </a:rPr>
              <a:t>THALES results : 1.5 J / 100 Hz</a:t>
            </a:r>
          </a:p>
        </p:txBody>
      </p:sp>
      <p:sp>
        <p:nvSpPr>
          <p:cNvPr id="15" name="ZoneTexte 14">
            <a:extLst>
              <a:ext uri="{FF2B5EF4-FFF2-40B4-BE49-F238E27FC236}">
                <a16:creationId xmlns:a16="http://schemas.microsoft.com/office/drawing/2014/main" id="{0996A3F8-B2BB-4499-9E06-6A2FD63C5C2E}"/>
              </a:ext>
            </a:extLst>
          </p:cNvPr>
          <p:cNvSpPr txBox="1"/>
          <p:nvPr/>
        </p:nvSpPr>
        <p:spPr>
          <a:xfrm>
            <a:off x="723709" y="1178215"/>
            <a:ext cx="4359466" cy="707886"/>
          </a:xfrm>
          <a:prstGeom prst="rect">
            <a:avLst/>
          </a:prstGeom>
          <a:noFill/>
        </p:spPr>
        <p:txBody>
          <a:bodyPr wrap="square" rtlCol="0">
            <a:spAutoFit/>
          </a:bodyPr>
          <a:lstStyle/>
          <a:p>
            <a:pPr algn="ctr"/>
            <a:r>
              <a:rPr lang="fr-FR" sz="2000" b="1" dirty="0"/>
              <a:t>No active </a:t>
            </a:r>
            <a:r>
              <a:rPr lang="fr-FR" sz="2000" b="1" dirty="0" err="1"/>
              <a:t>cooling</a:t>
            </a:r>
            <a:endParaRPr lang="fr-FR" sz="2000" b="1" dirty="0"/>
          </a:p>
          <a:p>
            <a:pPr algn="ctr"/>
            <a:endParaRPr lang="fr-FR" sz="2000" dirty="0"/>
          </a:p>
        </p:txBody>
      </p:sp>
      <p:sp>
        <p:nvSpPr>
          <p:cNvPr id="24" name="ZoneTexte 23">
            <a:extLst>
              <a:ext uri="{FF2B5EF4-FFF2-40B4-BE49-F238E27FC236}">
                <a16:creationId xmlns:a16="http://schemas.microsoft.com/office/drawing/2014/main" id="{4CDEE0DA-0822-47D6-BA08-28DDE64DBB4F}"/>
              </a:ext>
            </a:extLst>
          </p:cNvPr>
          <p:cNvSpPr txBox="1"/>
          <p:nvPr/>
        </p:nvSpPr>
        <p:spPr>
          <a:xfrm>
            <a:off x="935212" y="1745125"/>
            <a:ext cx="1514917" cy="338554"/>
          </a:xfrm>
          <a:prstGeom prst="rect">
            <a:avLst/>
          </a:prstGeom>
          <a:noFill/>
        </p:spPr>
        <p:txBody>
          <a:bodyPr wrap="square" rtlCol="0">
            <a:spAutoFit/>
          </a:bodyPr>
          <a:lstStyle/>
          <a:p>
            <a:r>
              <a:rPr lang="fr-FR" sz="1600" b="1" dirty="0" err="1"/>
              <a:t>Temperature</a:t>
            </a:r>
            <a:endParaRPr lang="fr-FR" sz="1600" b="1" dirty="0"/>
          </a:p>
        </p:txBody>
      </p:sp>
      <p:sp>
        <p:nvSpPr>
          <p:cNvPr id="25" name="ZoneTexte 24">
            <a:extLst>
              <a:ext uri="{FF2B5EF4-FFF2-40B4-BE49-F238E27FC236}">
                <a16:creationId xmlns:a16="http://schemas.microsoft.com/office/drawing/2014/main" id="{7B0E5267-B3D4-4BEB-A78F-039112814ABD}"/>
              </a:ext>
            </a:extLst>
          </p:cNvPr>
          <p:cNvSpPr txBox="1"/>
          <p:nvPr/>
        </p:nvSpPr>
        <p:spPr>
          <a:xfrm>
            <a:off x="3348983" y="1753703"/>
            <a:ext cx="1514917" cy="338554"/>
          </a:xfrm>
          <a:prstGeom prst="rect">
            <a:avLst/>
          </a:prstGeom>
          <a:noFill/>
        </p:spPr>
        <p:txBody>
          <a:bodyPr wrap="square" rtlCol="0">
            <a:spAutoFit/>
          </a:bodyPr>
          <a:lstStyle/>
          <a:p>
            <a:r>
              <a:rPr lang="fr-FR" sz="1600" b="1" dirty="0" err="1"/>
              <a:t>Deformation</a:t>
            </a:r>
            <a:endParaRPr lang="fr-FR" sz="1600" b="1" dirty="0"/>
          </a:p>
        </p:txBody>
      </p:sp>
      <p:sp>
        <p:nvSpPr>
          <p:cNvPr id="26" name="ZoneTexte 25">
            <a:extLst>
              <a:ext uri="{FF2B5EF4-FFF2-40B4-BE49-F238E27FC236}">
                <a16:creationId xmlns:a16="http://schemas.microsoft.com/office/drawing/2014/main" id="{3D1FBB48-9EC4-4745-AE8B-3A0AE20A43FA}"/>
              </a:ext>
            </a:extLst>
          </p:cNvPr>
          <p:cNvSpPr txBox="1"/>
          <p:nvPr/>
        </p:nvSpPr>
        <p:spPr>
          <a:xfrm>
            <a:off x="46588" y="4278460"/>
            <a:ext cx="5858344" cy="1101294"/>
          </a:xfrm>
          <a:prstGeom prst="roundRect">
            <a:avLst/>
          </a:prstGeom>
          <a:noFill/>
          <a:ln>
            <a:solidFill>
              <a:schemeClr val="tx1"/>
            </a:solidFill>
          </a:ln>
        </p:spPr>
        <p:txBody>
          <a:bodyPr wrap="square" rtlCol="0">
            <a:spAutoFit/>
          </a:bodyPr>
          <a:lstStyle/>
          <a:p>
            <a:r>
              <a:rPr lang="fr-FR" sz="1467" dirty="0"/>
              <a:t>Simulation </a:t>
            </a:r>
            <a:r>
              <a:rPr lang="fr-FR" sz="1467" dirty="0" err="1"/>
              <a:t>results</a:t>
            </a:r>
            <a:r>
              <a:rPr lang="fr-FR" sz="1467" dirty="0"/>
              <a:t> : </a:t>
            </a:r>
          </a:p>
          <a:p>
            <a:endParaRPr lang="fr-FR" sz="1467" dirty="0"/>
          </a:p>
          <a:p>
            <a:pPr marL="228589" indent="-228589">
              <a:buFont typeface="Arial" panose="020B0604020202020204" pitchFamily="34" charset="0"/>
              <a:buChar char="•"/>
            </a:pPr>
            <a:r>
              <a:rPr lang="fr-FR" sz="1467" dirty="0"/>
              <a:t>Max. </a:t>
            </a:r>
            <a:r>
              <a:rPr lang="fr-FR" sz="1467" dirty="0" err="1"/>
              <a:t>temperature</a:t>
            </a:r>
            <a:r>
              <a:rPr lang="fr-FR" sz="1467" dirty="0"/>
              <a:t> : </a:t>
            </a:r>
            <a:r>
              <a:rPr lang="fr-FR" sz="1467" b="1" dirty="0">
                <a:solidFill>
                  <a:srgbClr val="FF0000"/>
                </a:solidFill>
              </a:rPr>
              <a:t>117°C</a:t>
            </a:r>
            <a:r>
              <a:rPr lang="fr-FR" sz="1467" dirty="0">
                <a:solidFill>
                  <a:srgbClr val="FF0000"/>
                </a:solidFill>
              </a:rPr>
              <a:t> </a:t>
            </a:r>
            <a:endParaRPr lang="fr-FR" sz="1467" b="1" dirty="0">
              <a:solidFill>
                <a:srgbClr val="FF0000"/>
              </a:solidFill>
            </a:endParaRPr>
          </a:p>
          <a:p>
            <a:pPr marL="228589" indent="-228589">
              <a:buFont typeface="Arial" panose="020B0604020202020204" pitchFamily="34" charset="0"/>
              <a:buChar char="•"/>
            </a:pPr>
            <a:r>
              <a:rPr lang="fr-FR" sz="1467" dirty="0"/>
              <a:t>Max. amplitude </a:t>
            </a:r>
            <a:r>
              <a:rPr lang="fr-FR" sz="1467" dirty="0" err="1"/>
              <a:t>deformation</a:t>
            </a:r>
            <a:r>
              <a:rPr lang="fr-FR" sz="1467" dirty="0"/>
              <a:t> : </a:t>
            </a:r>
            <a:r>
              <a:rPr lang="fr-FR" sz="1467" b="1" dirty="0">
                <a:solidFill>
                  <a:srgbClr val="00B050"/>
                </a:solidFill>
              </a:rPr>
              <a:t>0,11 µm PV </a:t>
            </a:r>
            <a:endParaRPr lang="fr-FR" sz="1467" dirty="0">
              <a:solidFill>
                <a:srgbClr val="00B050"/>
              </a:solidFill>
            </a:endParaRPr>
          </a:p>
        </p:txBody>
      </p:sp>
      <p:sp>
        <p:nvSpPr>
          <p:cNvPr id="27" name="ZoneTexte 26">
            <a:extLst>
              <a:ext uri="{FF2B5EF4-FFF2-40B4-BE49-F238E27FC236}">
                <a16:creationId xmlns:a16="http://schemas.microsoft.com/office/drawing/2014/main" id="{3EC3296D-6C55-4737-8CA7-9E5E386A3DA7}"/>
              </a:ext>
            </a:extLst>
          </p:cNvPr>
          <p:cNvSpPr txBox="1"/>
          <p:nvPr/>
        </p:nvSpPr>
        <p:spPr>
          <a:xfrm>
            <a:off x="6273172" y="4278460"/>
            <a:ext cx="5858344" cy="1101294"/>
          </a:xfrm>
          <a:prstGeom prst="roundRect">
            <a:avLst/>
          </a:prstGeom>
          <a:noFill/>
          <a:ln>
            <a:solidFill>
              <a:schemeClr val="tx1"/>
            </a:solidFill>
          </a:ln>
        </p:spPr>
        <p:txBody>
          <a:bodyPr wrap="square" rtlCol="0">
            <a:spAutoFit/>
          </a:bodyPr>
          <a:lstStyle/>
          <a:p>
            <a:r>
              <a:rPr lang="fr-FR" sz="1467" dirty="0"/>
              <a:t>Simulation </a:t>
            </a:r>
            <a:r>
              <a:rPr lang="fr-FR" sz="1467" dirty="0" err="1"/>
              <a:t>results</a:t>
            </a:r>
            <a:r>
              <a:rPr lang="fr-FR" sz="1467" dirty="0"/>
              <a:t> : </a:t>
            </a:r>
          </a:p>
          <a:p>
            <a:endParaRPr lang="fr-FR" sz="1467" dirty="0"/>
          </a:p>
          <a:p>
            <a:pPr marL="228589" indent="-228589">
              <a:buFont typeface="Arial" panose="020B0604020202020204" pitchFamily="34" charset="0"/>
              <a:buChar char="•"/>
            </a:pPr>
            <a:r>
              <a:rPr lang="fr-FR" sz="1467" dirty="0"/>
              <a:t>Max. </a:t>
            </a:r>
            <a:r>
              <a:rPr lang="fr-FR" sz="1467" dirty="0" err="1"/>
              <a:t>temperature</a:t>
            </a:r>
            <a:r>
              <a:rPr lang="fr-FR" sz="1467" dirty="0"/>
              <a:t> : </a:t>
            </a:r>
            <a:r>
              <a:rPr lang="fr-FR" sz="1467" b="1" dirty="0">
                <a:solidFill>
                  <a:srgbClr val="00B050"/>
                </a:solidFill>
              </a:rPr>
              <a:t>46°C</a:t>
            </a:r>
            <a:r>
              <a:rPr lang="fr-FR" sz="1467" dirty="0">
                <a:solidFill>
                  <a:srgbClr val="00B050"/>
                </a:solidFill>
              </a:rPr>
              <a:t> </a:t>
            </a:r>
            <a:endParaRPr lang="fr-FR" sz="1467" b="1" dirty="0">
              <a:solidFill>
                <a:srgbClr val="00B050"/>
              </a:solidFill>
            </a:endParaRPr>
          </a:p>
          <a:p>
            <a:pPr marL="228589" indent="-228589">
              <a:buFont typeface="Arial" panose="020B0604020202020204" pitchFamily="34" charset="0"/>
              <a:buChar char="•"/>
            </a:pPr>
            <a:r>
              <a:rPr lang="fr-FR" sz="1467" dirty="0"/>
              <a:t>Max. amplitude </a:t>
            </a:r>
            <a:r>
              <a:rPr lang="fr-FR" sz="1467" dirty="0" err="1"/>
              <a:t>deformation</a:t>
            </a:r>
            <a:r>
              <a:rPr lang="fr-FR" sz="1467" dirty="0"/>
              <a:t> : </a:t>
            </a:r>
            <a:r>
              <a:rPr lang="fr-FR" sz="1467" b="1" dirty="0">
                <a:solidFill>
                  <a:srgbClr val="00B050"/>
                </a:solidFill>
              </a:rPr>
              <a:t>0,11 µm PV</a:t>
            </a:r>
            <a:endParaRPr lang="fr-FR" sz="1467" dirty="0">
              <a:solidFill>
                <a:srgbClr val="00B050"/>
              </a:solidFill>
            </a:endParaRPr>
          </a:p>
        </p:txBody>
      </p:sp>
      <p:sp>
        <p:nvSpPr>
          <p:cNvPr id="28" name="ZoneTexte 27">
            <a:extLst>
              <a:ext uri="{FF2B5EF4-FFF2-40B4-BE49-F238E27FC236}">
                <a16:creationId xmlns:a16="http://schemas.microsoft.com/office/drawing/2014/main" id="{B7D457CE-1F7B-4642-98C8-013A17B00A11}"/>
              </a:ext>
            </a:extLst>
          </p:cNvPr>
          <p:cNvSpPr txBox="1"/>
          <p:nvPr/>
        </p:nvSpPr>
        <p:spPr>
          <a:xfrm>
            <a:off x="7285348" y="1740107"/>
            <a:ext cx="1514917" cy="338554"/>
          </a:xfrm>
          <a:prstGeom prst="rect">
            <a:avLst/>
          </a:prstGeom>
          <a:noFill/>
        </p:spPr>
        <p:txBody>
          <a:bodyPr wrap="square" rtlCol="0">
            <a:spAutoFit/>
          </a:bodyPr>
          <a:lstStyle/>
          <a:p>
            <a:r>
              <a:rPr lang="fr-FR" sz="1600" b="1" dirty="0" err="1"/>
              <a:t>Temperature</a:t>
            </a:r>
            <a:endParaRPr lang="fr-FR" sz="1600" b="1" dirty="0"/>
          </a:p>
        </p:txBody>
      </p:sp>
      <p:sp>
        <p:nvSpPr>
          <p:cNvPr id="29" name="ZoneTexte 28">
            <a:extLst>
              <a:ext uri="{FF2B5EF4-FFF2-40B4-BE49-F238E27FC236}">
                <a16:creationId xmlns:a16="http://schemas.microsoft.com/office/drawing/2014/main" id="{67CB0096-E676-4037-A98C-9C7BD58A5A60}"/>
              </a:ext>
            </a:extLst>
          </p:cNvPr>
          <p:cNvSpPr txBox="1"/>
          <p:nvPr/>
        </p:nvSpPr>
        <p:spPr>
          <a:xfrm>
            <a:off x="9636388" y="1747634"/>
            <a:ext cx="1514917" cy="338554"/>
          </a:xfrm>
          <a:prstGeom prst="rect">
            <a:avLst/>
          </a:prstGeom>
          <a:noFill/>
        </p:spPr>
        <p:txBody>
          <a:bodyPr wrap="square" rtlCol="0">
            <a:spAutoFit/>
          </a:bodyPr>
          <a:lstStyle/>
          <a:p>
            <a:r>
              <a:rPr lang="fr-FR" sz="1600" b="1" dirty="0" err="1"/>
              <a:t>Deformation</a:t>
            </a:r>
            <a:endParaRPr lang="fr-FR" sz="1600" b="1" dirty="0"/>
          </a:p>
        </p:txBody>
      </p:sp>
      <p:pic>
        <p:nvPicPr>
          <p:cNvPr id="30" name="Image 29">
            <a:extLst>
              <a:ext uri="{FF2B5EF4-FFF2-40B4-BE49-F238E27FC236}">
                <a16:creationId xmlns:a16="http://schemas.microsoft.com/office/drawing/2014/main" id="{6AF8EA53-8BC7-49B3-987D-CA3D60DF7F45}"/>
              </a:ext>
            </a:extLst>
          </p:cNvPr>
          <p:cNvPicPr>
            <a:picLocks noChangeAspect="1"/>
          </p:cNvPicPr>
          <p:nvPr/>
        </p:nvPicPr>
        <p:blipFill>
          <a:blip r:embed="rId2"/>
          <a:stretch>
            <a:fillRect/>
          </a:stretch>
        </p:blipFill>
        <p:spPr>
          <a:xfrm>
            <a:off x="723709" y="2144966"/>
            <a:ext cx="1963105" cy="2037111"/>
          </a:xfrm>
          <a:prstGeom prst="rect">
            <a:avLst/>
          </a:prstGeom>
        </p:spPr>
      </p:pic>
      <p:sp>
        <p:nvSpPr>
          <p:cNvPr id="31" name="ZoneTexte 30">
            <a:extLst>
              <a:ext uri="{FF2B5EF4-FFF2-40B4-BE49-F238E27FC236}">
                <a16:creationId xmlns:a16="http://schemas.microsoft.com/office/drawing/2014/main" id="{98345CBC-5355-40BF-9E9F-D9BDE801BCCD}"/>
              </a:ext>
            </a:extLst>
          </p:cNvPr>
          <p:cNvSpPr txBox="1"/>
          <p:nvPr/>
        </p:nvSpPr>
        <p:spPr>
          <a:xfrm>
            <a:off x="6542680" y="1026261"/>
            <a:ext cx="5319328" cy="954107"/>
          </a:xfrm>
          <a:prstGeom prst="rect">
            <a:avLst/>
          </a:prstGeom>
          <a:noFill/>
        </p:spPr>
        <p:txBody>
          <a:bodyPr wrap="square" rtlCol="0">
            <a:spAutoFit/>
          </a:bodyPr>
          <a:lstStyle/>
          <a:p>
            <a:pPr algn="ctr"/>
            <a:r>
              <a:rPr lang="fr-FR" sz="2000" b="1" dirty="0" err="1"/>
              <a:t>With</a:t>
            </a:r>
            <a:r>
              <a:rPr lang="fr-FR" sz="2000" b="1" dirty="0"/>
              <a:t> active </a:t>
            </a:r>
            <a:r>
              <a:rPr lang="fr-FR" sz="2000" b="1" dirty="0" err="1"/>
              <a:t>cooling</a:t>
            </a:r>
            <a:r>
              <a:rPr lang="fr-FR" sz="2000" b="1" dirty="0"/>
              <a:t> :</a:t>
            </a:r>
          </a:p>
          <a:p>
            <a:pPr algn="ctr"/>
            <a:r>
              <a:rPr lang="fr-FR" sz="2000" b="1" dirty="0"/>
              <a:t>Back </a:t>
            </a:r>
            <a:r>
              <a:rPr lang="fr-FR" sz="2000" b="1" dirty="0" err="1"/>
              <a:t>side</a:t>
            </a:r>
            <a:r>
              <a:rPr lang="fr-FR" sz="2000" b="1" dirty="0"/>
              <a:t> </a:t>
            </a:r>
            <a:r>
              <a:rPr lang="fr-FR" sz="2000" b="1" dirty="0" err="1"/>
              <a:t>maintained</a:t>
            </a:r>
            <a:r>
              <a:rPr lang="fr-FR" sz="2000" b="1" dirty="0"/>
              <a:t> </a:t>
            </a:r>
            <a:r>
              <a:rPr lang="fr-FR" sz="2000" b="1" dirty="0" err="1"/>
              <a:t>uniformely</a:t>
            </a:r>
            <a:r>
              <a:rPr lang="fr-FR" sz="2000" b="1" dirty="0"/>
              <a:t> at 20°C</a:t>
            </a:r>
          </a:p>
          <a:p>
            <a:pPr algn="ctr"/>
            <a:endParaRPr lang="fr-FR" sz="1600" dirty="0"/>
          </a:p>
        </p:txBody>
      </p:sp>
      <p:pic>
        <p:nvPicPr>
          <p:cNvPr id="32" name="Image 31">
            <a:extLst>
              <a:ext uri="{FF2B5EF4-FFF2-40B4-BE49-F238E27FC236}">
                <a16:creationId xmlns:a16="http://schemas.microsoft.com/office/drawing/2014/main" id="{B2168BF5-A60F-4FA5-8203-CC5AA0777D2D}"/>
              </a:ext>
            </a:extLst>
          </p:cNvPr>
          <p:cNvPicPr>
            <a:picLocks noChangeAspect="1"/>
          </p:cNvPicPr>
          <p:nvPr/>
        </p:nvPicPr>
        <p:blipFill>
          <a:blip r:embed="rId3"/>
          <a:stretch>
            <a:fillRect/>
          </a:stretch>
        </p:blipFill>
        <p:spPr>
          <a:xfrm>
            <a:off x="9461233" y="2133073"/>
            <a:ext cx="1865231" cy="2051025"/>
          </a:xfrm>
          <a:prstGeom prst="rect">
            <a:avLst/>
          </a:prstGeom>
        </p:spPr>
      </p:pic>
      <p:pic>
        <p:nvPicPr>
          <p:cNvPr id="33" name="Image 32">
            <a:extLst>
              <a:ext uri="{FF2B5EF4-FFF2-40B4-BE49-F238E27FC236}">
                <a16:creationId xmlns:a16="http://schemas.microsoft.com/office/drawing/2014/main" id="{7108D220-FA7B-4514-A9EC-994311F3C4A1}"/>
              </a:ext>
            </a:extLst>
          </p:cNvPr>
          <p:cNvPicPr>
            <a:picLocks noChangeAspect="1"/>
          </p:cNvPicPr>
          <p:nvPr/>
        </p:nvPicPr>
        <p:blipFill>
          <a:blip r:embed="rId4"/>
          <a:stretch>
            <a:fillRect/>
          </a:stretch>
        </p:blipFill>
        <p:spPr>
          <a:xfrm>
            <a:off x="3129708" y="2125349"/>
            <a:ext cx="1953467" cy="2060355"/>
          </a:xfrm>
          <a:prstGeom prst="rect">
            <a:avLst/>
          </a:prstGeom>
        </p:spPr>
      </p:pic>
      <p:pic>
        <p:nvPicPr>
          <p:cNvPr id="34" name="Image 33">
            <a:extLst>
              <a:ext uri="{FF2B5EF4-FFF2-40B4-BE49-F238E27FC236}">
                <a16:creationId xmlns:a16="http://schemas.microsoft.com/office/drawing/2014/main" id="{0F6B46DF-07EA-466E-A50B-AB91AE5CE793}"/>
              </a:ext>
            </a:extLst>
          </p:cNvPr>
          <p:cNvPicPr>
            <a:picLocks noChangeAspect="1"/>
          </p:cNvPicPr>
          <p:nvPr/>
        </p:nvPicPr>
        <p:blipFill>
          <a:blip r:embed="rId5"/>
          <a:stretch>
            <a:fillRect/>
          </a:stretch>
        </p:blipFill>
        <p:spPr>
          <a:xfrm>
            <a:off x="6994193" y="2144966"/>
            <a:ext cx="1986751" cy="2039132"/>
          </a:xfrm>
          <a:prstGeom prst="rect">
            <a:avLst/>
          </a:prstGeom>
        </p:spPr>
      </p:pic>
      <p:sp>
        <p:nvSpPr>
          <p:cNvPr id="35" name="Espace réservé du contenu 4">
            <a:extLst>
              <a:ext uri="{FF2B5EF4-FFF2-40B4-BE49-F238E27FC236}">
                <a16:creationId xmlns:a16="http://schemas.microsoft.com/office/drawing/2014/main" id="{9B57414F-899E-40A2-9098-46EAA7C7EE74}"/>
              </a:ext>
            </a:extLst>
          </p:cNvPr>
          <p:cNvSpPr txBox="1">
            <a:spLocks/>
          </p:cNvSpPr>
          <p:nvPr/>
        </p:nvSpPr>
        <p:spPr>
          <a:xfrm>
            <a:off x="77868" y="5434260"/>
            <a:ext cx="11784140" cy="1135737"/>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6"/>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lgn="just">
              <a:lnSpc>
                <a:spcPct val="90000"/>
              </a:lnSpc>
              <a:buClr>
                <a:schemeClr val="accent3"/>
              </a:buClr>
            </a:pPr>
            <a:r>
              <a:rPr lang="en-US" dirty="0"/>
              <a:t>150 W incident i.e. 6 W absorbed on P1, ≈ 12 W absorbed on G1</a:t>
            </a:r>
          </a:p>
          <a:p>
            <a:pPr lvl="1" algn="just">
              <a:lnSpc>
                <a:spcPct val="90000"/>
              </a:lnSpc>
              <a:buClr>
                <a:schemeClr val="accent3"/>
              </a:buClr>
            </a:pPr>
            <a:r>
              <a:rPr lang="en-US" b="1" dirty="0"/>
              <a:t>Deformation is limited thanks to the use of a low thermal expansion substrate </a:t>
            </a:r>
            <a:endParaRPr lang="en-US" b="1" dirty="0">
              <a:sym typeface="Wingdings" panose="05000000000000000000" pitchFamily="2" charset="2"/>
            </a:endParaRPr>
          </a:p>
          <a:p>
            <a:pPr lvl="1" algn="just">
              <a:lnSpc>
                <a:spcPct val="90000"/>
              </a:lnSpc>
              <a:buClr>
                <a:schemeClr val="accent3"/>
              </a:buClr>
            </a:pPr>
            <a:r>
              <a:rPr lang="en-US" b="1" dirty="0"/>
              <a:t>Active cooling is required at this average power to limit temperature below degradation threshold</a:t>
            </a:r>
          </a:p>
        </p:txBody>
      </p:sp>
      <p:sp>
        <p:nvSpPr>
          <p:cNvPr id="18" name="Footer Placeholder 4">
            <a:extLst>
              <a:ext uri="{FF2B5EF4-FFF2-40B4-BE49-F238E27FC236}">
                <a16:creationId xmlns:a16="http://schemas.microsoft.com/office/drawing/2014/main" id="{DAE8D3C2-1737-41CE-84F4-A690DA0640A1}"/>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pic>
        <p:nvPicPr>
          <p:cNvPr id="20" name="Image 19">
            <a:extLst>
              <a:ext uri="{FF2B5EF4-FFF2-40B4-BE49-F238E27FC236}">
                <a16:creationId xmlns:a16="http://schemas.microsoft.com/office/drawing/2014/main" id="{9988FE55-FA80-4B24-953F-D5EB452A66EF}"/>
              </a:ext>
            </a:extLst>
          </p:cNvPr>
          <p:cNvPicPr>
            <a:picLocks noChangeAspect="1"/>
          </p:cNvPicPr>
          <p:nvPr/>
        </p:nvPicPr>
        <p:blipFill>
          <a:blip r:embed="rId7"/>
          <a:stretch>
            <a:fillRect/>
          </a:stretch>
        </p:blipFill>
        <p:spPr>
          <a:xfrm>
            <a:off x="9772148" y="187328"/>
            <a:ext cx="1180074" cy="380669"/>
          </a:xfrm>
          <a:prstGeom prst="rect">
            <a:avLst/>
          </a:prstGeom>
        </p:spPr>
      </p:pic>
    </p:spTree>
    <p:extLst>
      <p:ext uri="{BB962C8B-B14F-4D97-AF65-F5344CB8AC3E}">
        <p14:creationId xmlns:p14="http://schemas.microsoft.com/office/powerpoint/2010/main" val="394236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11</a:t>
            </a:fld>
            <a:endParaRPr lang="en-GB"/>
          </a:p>
        </p:txBody>
      </p:sp>
      <p:sp>
        <p:nvSpPr>
          <p:cNvPr id="4" name="Title 3"/>
          <p:cNvSpPr>
            <a:spLocks noGrp="1"/>
          </p:cNvSpPr>
          <p:nvPr>
            <p:ph type="title"/>
          </p:nvPr>
        </p:nvSpPr>
        <p:spPr/>
        <p:txBody>
          <a:bodyPr/>
          <a:lstStyle/>
          <a:p>
            <a:r>
              <a:rPr lang="en-GB" b="0" dirty="0">
                <a:latin typeface="+mn-lt"/>
              </a:rPr>
              <a:t>THALES results : 1.5 J / 100 Hz</a:t>
            </a:r>
          </a:p>
        </p:txBody>
      </p:sp>
      <p:grpSp>
        <p:nvGrpSpPr>
          <p:cNvPr id="20" name="Groupe 19">
            <a:extLst>
              <a:ext uri="{FF2B5EF4-FFF2-40B4-BE49-F238E27FC236}">
                <a16:creationId xmlns:a16="http://schemas.microsoft.com/office/drawing/2014/main" id="{75802C8C-B55F-4762-8EEE-23C16868BEB0}"/>
              </a:ext>
            </a:extLst>
          </p:cNvPr>
          <p:cNvGrpSpPr/>
          <p:nvPr/>
        </p:nvGrpSpPr>
        <p:grpSpPr>
          <a:xfrm>
            <a:off x="116195" y="3015613"/>
            <a:ext cx="8603666" cy="3082081"/>
            <a:chOff x="952723" y="2059601"/>
            <a:chExt cx="6657615" cy="2497159"/>
          </a:xfrm>
        </p:grpSpPr>
        <p:grpSp>
          <p:nvGrpSpPr>
            <p:cNvPr id="21" name="Groupe 20">
              <a:extLst>
                <a:ext uri="{FF2B5EF4-FFF2-40B4-BE49-F238E27FC236}">
                  <a16:creationId xmlns:a16="http://schemas.microsoft.com/office/drawing/2014/main" id="{3415E73C-84B8-431B-A962-4712A596608D}"/>
                </a:ext>
              </a:extLst>
            </p:cNvPr>
            <p:cNvGrpSpPr/>
            <p:nvPr/>
          </p:nvGrpSpPr>
          <p:grpSpPr>
            <a:xfrm>
              <a:off x="4260667" y="2059601"/>
              <a:ext cx="3349671" cy="2497159"/>
              <a:chOff x="3190685" y="616224"/>
              <a:chExt cx="3543648" cy="2657736"/>
            </a:xfrm>
          </p:grpSpPr>
          <p:pic>
            <p:nvPicPr>
              <p:cNvPr id="38" name="Image 37">
                <a:extLst>
                  <a:ext uri="{FF2B5EF4-FFF2-40B4-BE49-F238E27FC236}">
                    <a16:creationId xmlns:a16="http://schemas.microsoft.com/office/drawing/2014/main" id="{E209661B-89CD-4E3F-8147-9317942BC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685" y="616224"/>
                <a:ext cx="3543648" cy="2657736"/>
              </a:xfrm>
              <a:prstGeom prst="rect">
                <a:avLst/>
              </a:prstGeom>
            </p:spPr>
          </p:pic>
          <p:sp>
            <p:nvSpPr>
              <p:cNvPr id="39" name="Rectangle 38">
                <a:extLst>
                  <a:ext uri="{FF2B5EF4-FFF2-40B4-BE49-F238E27FC236}">
                    <a16:creationId xmlns:a16="http://schemas.microsoft.com/office/drawing/2014/main" id="{1841C61D-AEEC-4CAF-BB4A-0B07A51C9EBC}"/>
                  </a:ext>
                </a:extLst>
              </p:cNvPr>
              <p:cNvSpPr/>
              <p:nvPr/>
            </p:nvSpPr>
            <p:spPr>
              <a:xfrm>
                <a:off x="3729674" y="1383126"/>
                <a:ext cx="2656521" cy="1599450"/>
              </a:xfrm>
              <a:prstGeom prst="rect">
                <a:avLst/>
              </a:prstGeom>
              <a:solidFill>
                <a:srgbClr val="FF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r-FR" sz="2400"/>
              </a:p>
            </p:txBody>
          </p:sp>
          <p:sp>
            <p:nvSpPr>
              <p:cNvPr id="40" name="ZoneTexte 39">
                <a:extLst>
                  <a:ext uri="{FF2B5EF4-FFF2-40B4-BE49-F238E27FC236}">
                    <a16:creationId xmlns:a16="http://schemas.microsoft.com/office/drawing/2014/main" id="{CB2A1404-1084-45DC-8090-AD142BEF43D5}"/>
                  </a:ext>
                </a:extLst>
              </p:cNvPr>
              <p:cNvSpPr txBox="1"/>
              <p:nvPr/>
            </p:nvSpPr>
            <p:spPr>
              <a:xfrm>
                <a:off x="3699191" y="1395009"/>
                <a:ext cx="665576" cy="256500"/>
              </a:xfrm>
              <a:prstGeom prst="rect">
                <a:avLst/>
              </a:prstGeom>
              <a:noFill/>
            </p:spPr>
            <p:txBody>
              <a:bodyPr wrap="none" rtlCol="0">
                <a:spAutoFit/>
              </a:bodyPr>
              <a:lstStyle/>
              <a:p>
                <a:r>
                  <a:rPr lang="fr-FR" sz="1333" dirty="0">
                    <a:solidFill>
                      <a:srgbClr val="FF0000"/>
                    </a:solidFill>
                  </a:rPr>
                  <a:t>Laser ON</a:t>
                </a:r>
              </a:p>
            </p:txBody>
          </p:sp>
          <p:sp>
            <p:nvSpPr>
              <p:cNvPr id="41" name="Rectangle 40">
                <a:extLst>
                  <a:ext uri="{FF2B5EF4-FFF2-40B4-BE49-F238E27FC236}">
                    <a16:creationId xmlns:a16="http://schemas.microsoft.com/office/drawing/2014/main" id="{FA97D849-BFA6-4B6C-B053-8FFFB67F15D5}"/>
                  </a:ext>
                </a:extLst>
              </p:cNvPr>
              <p:cNvSpPr/>
              <p:nvPr/>
            </p:nvSpPr>
            <p:spPr>
              <a:xfrm>
                <a:off x="5786077" y="1053501"/>
                <a:ext cx="886589" cy="192240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r-FR" sz="2400"/>
              </a:p>
            </p:txBody>
          </p:sp>
          <p:sp>
            <p:nvSpPr>
              <p:cNvPr id="42" name="ZoneTexte 41">
                <a:extLst>
                  <a:ext uri="{FF2B5EF4-FFF2-40B4-BE49-F238E27FC236}">
                    <a16:creationId xmlns:a16="http://schemas.microsoft.com/office/drawing/2014/main" id="{84CAE683-EE79-4FA4-BDCA-37EA41BE61F8}"/>
                  </a:ext>
                </a:extLst>
              </p:cNvPr>
              <p:cNvSpPr txBox="1"/>
              <p:nvPr/>
            </p:nvSpPr>
            <p:spPr>
              <a:xfrm>
                <a:off x="5252510" y="1054949"/>
                <a:ext cx="765307" cy="256500"/>
              </a:xfrm>
              <a:prstGeom prst="rect">
                <a:avLst/>
              </a:prstGeom>
              <a:noFill/>
            </p:spPr>
            <p:txBody>
              <a:bodyPr wrap="none" rtlCol="0">
                <a:spAutoFit/>
              </a:bodyPr>
              <a:lstStyle/>
              <a:p>
                <a:r>
                  <a:rPr lang="fr-FR" sz="1333" dirty="0"/>
                  <a:t>Chiller OFF</a:t>
                </a:r>
              </a:p>
            </p:txBody>
          </p:sp>
        </p:grpSp>
        <p:grpSp>
          <p:nvGrpSpPr>
            <p:cNvPr id="22" name="Groupe 21">
              <a:extLst>
                <a:ext uri="{FF2B5EF4-FFF2-40B4-BE49-F238E27FC236}">
                  <a16:creationId xmlns:a16="http://schemas.microsoft.com/office/drawing/2014/main" id="{AA4E90B0-32D2-4941-915E-E94ED42D942D}"/>
                </a:ext>
              </a:extLst>
            </p:cNvPr>
            <p:cNvGrpSpPr/>
            <p:nvPr/>
          </p:nvGrpSpPr>
          <p:grpSpPr>
            <a:xfrm>
              <a:off x="952723" y="2059601"/>
              <a:ext cx="3349671" cy="2497159"/>
              <a:chOff x="111194" y="1685055"/>
              <a:chExt cx="3543648" cy="2657736"/>
            </a:xfrm>
          </p:grpSpPr>
          <p:pic>
            <p:nvPicPr>
              <p:cNvPr id="23" name="Image 22">
                <a:extLst>
                  <a:ext uri="{FF2B5EF4-FFF2-40B4-BE49-F238E27FC236}">
                    <a16:creationId xmlns:a16="http://schemas.microsoft.com/office/drawing/2014/main" id="{47F9607F-4F1B-420B-A0FB-9F98ADFF8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 y="1685055"/>
                <a:ext cx="3543648" cy="2657736"/>
              </a:xfrm>
              <a:prstGeom prst="rect">
                <a:avLst/>
              </a:prstGeom>
            </p:spPr>
          </p:pic>
          <p:sp>
            <p:nvSpPr>
              <p:cNvPr id="36" name="Rectangle 35">
                <a:extLst>
                  <a:ext uri="{FF2B5EF4-FFF2-40B4-BE49-F238E27FC236}">
                    <a16:creationId xmlns:a16="http://schemas.microsoft.com/office/drawing/2014/main" id="{06C78B47-4FC7-4BCF-8758-52CA92D967CF}"/>
                  </a:ext>
                </a:extLst>
              </p:cNvPr>
              <p:cNvSpPr/>
              <p:nvPr/>
            </p:nvSpPr>
            <p:spPr>
              <a:xfrm>
                <a:off x="1116597" y="1882588"/>
                <a:ext cx="1764000" cy="2160000"/>
              </a:xfrm>
              <a:prstGeom prst="rect">
                <a:avLst/>
              </a:prstGeom>
              <a:solidFill>
                <a:srgbClr val="FF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r-FR" sz="2400"/>
              </a:p>
            </p:txBody>
          </p:sp>
          <p:sp>
            <p:nvSpPr>
              <p:cNvPr id="37" name="ZoneTexte 36">
                <a:extLst>
                  <a:ext uri="{FF2B5EF4-FFF2-40B4-BE49-F238E27FC236}">
                    <a16:creationId xmlns:a16="http://schemas.microsoft.com/office/drawing/2014/main" id="{046BF8BC-BAF8-4F65-849D-892C0FB7C37D}"/>
                  </a:ext>
                </a:extLst>
              </p:cNvPr>
              <p:cNvSpPr txBox="1"/>
              <p:nvPr/>
            </p:nvSpPr>
            <p:spPr>
              <a:xfrm>
                <a:off x="1075125" y="1890272"/>
                <a:ext cx="665576" cy="256500"/>
              </a:xfrm>
              <a:prstGeom prst="rect">
                <a:avLst/>
              </a:prstGeom>
              <a:noFill/>
            </p:spPr>
            <p:txBody>
              <a:bodyPr wrap="none" rtlCol="0">
                <a:spAutoFit/>
              </a:bodyPr>
              <a:lstStyle/>
              <a:p>
                <a:r>
                  <a:rPr lang="fr-FR" sz="1333" dirty="0">
                    <a:solidFill>
                      <a:srgbClr val="FF0000"/>
                    </a:solidFill>
                  </a:rPr>
                  <a:t>Laser ON</a:t>
                </a:r>
              </a:p>
            </p:txBody>
          </p:sp>
        </p:grpSp>
      </p:grpSp>
      <p:sp>
        <p:nvSpPr>
          <p:cNvPr id="45" name="Espace réservé du contenu 4">
            <a:extLst>
              <a:ext uri="{FF2B5EF4-FFF2-40B4-BE49-F238E27FC236}">
                <a16:creationId xmlns:a16="http://schemas.microsoft.com/office/drawing/2014/main" id="{D79B3D5E-0A0F-411E-8577-9F878CB62AA7}"/>
              </a:ext>
            </a:extLst>
          </p:cNvPr>
          <p:cNvSpPr txBox="1">
            <a:spLocks/>
          </p:cNvSpPr>
          <p:nvPr/>
        </p:nvSpPr>
        <p:spPr>
          <a:xfrm>
            <a:off x="495610" y="903679"/>
            <a:ext cx="11784140" cy="1135737"/>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4"/>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68288" lvl="1" indent="0" algn="just">
              <a:lnSpc>
                <a:spcPct val="90000"/>
              </a:lnSpc>
              <a:buClr>
                <a:schemeClr val="accent3"/>
              </a:buClr>
              <a:buNone/>
            </a:pPr>
            <a:r>
              <a:rPr lang="en-US" sz="2000" b="1" dirty="0"/>
              <a:t>Experimental tests of active cooling</a:t>
            </a:r>
          </a:p>
          <a:p>
            <a:pPr marL="268288" lvl="1" indent="0" algn="just">
              <a:lnSpc>
                <a:spcPct val="90000"/>
              </a:lnSpc>
              <a:buClr>
                <a:schemeClr val="accent3"/>
              </a:buClr>
              <a:buNone/>
            </a:pPr>
            <a:endParaRPr lang="en-US" sz="500" dirty="0"/>
          </a:p>
          <a:p>
            <a:pPr lvl="1" algn="just">
              <a:lnSpc>
                <a:spcPct val="90000"/>
              </a:lnSpc>
              <a:buClr>
                <a:schemeClr val="accent3"/>
              </a:buClr>
            </a:pPr>
            <a:r>
              <a:rPr lang="en-US" dirty="0"/>
              <a:t>Performed on a real size gold coated </a:t>
            </a:r>
            <a:r>
              <a:rPr lang="en-US" dirty="0" err="1"/>
              <a:t>Zerodur</a:t>
            </a:r>
            <a:r>
              <a:rPr lang="en-US" dirty="0"/>
              <a:t> mirror under vacuum heated by laser</a:t>
            </a:r>
          </a:p>
          <a:p>
            <a:pPr lvl="1" algn="just">
              <a:lnSpc>
                <a:spcPct val="90000"/>
              </a:lnSpc>
              <a:buClr>
                <a:schemeClr val="accent3"/>
              </a:buClr>
            </a:pPr>
            <a:r>
              <a:rPr lang="en-US" dirty="0"/>
              <a:t>Absorbed power measured at 15 W (&gt; 12 W absorbed by G1)</a:t>
            </a:r>
          </a:p>
          <a:p>
            <a:pPr lvl="1" algn="just">
              <a:lnSpc>
                <a:spcPct val="90000"/>
              </a:lnSpc>
              <a:buClr>
                <a:schemeClr val="accent3"/>
              </a:buClr>
            </a:pPr>
            <a:r>
              <a:rPr lang="en-US" dirty="0"/>
              <a:t>Measurement of temperature with thermocouples</a:t>
            </a:r>
          </a:p>
          <a:p>
            <a:pPr lvl="1" algn="just">
              <a:lnSpc>
                <a:spcPct val="90000"/>
              </a:lnSpc>
              <a:buClr>
                <a:schemeClr val="accent3"/>
              </a:buClr>
            </a:pPr>
            <a:r>
              <a:rPr lang="en-US" dirty="0"/>
              <a:t>Measurement of wavefront deformation with an infrared diode + HASO</a:t>
            </a:r>
          </a:p>
          <a:p>
            <a:pPr lvl="1" algn="just">
              <a:lnSpc>
                <a:spcPct val="90000"/>
              </a:lnSpc>
              <a:buClr>
                <a:schemeClr val="accent3"/>
              </a:buClr>
            </a:pPr>
            <a:r>
              <a:rPr lang="en-US" dirty="0"/>
              <a:t>Different cooling strategies tested </a:t>
            </a:r>
          </a:p>
          <a:p>
            <a:pPr lvl="1" algn="just">
              <a:lnSpc>
                <a:spcPct val="90000"/>
              </a:lnSpc>
              <a:buClr>
                <a:schemeClr val="accent3"/>
              </a:buClr>
            </a:pPr>
            <a:endParaRPr lang="en-US" dirty="0"/>
          </a:p>
        </p:txBody>
      </p:sp>
      <p:sp>
        <p:nvSpPr>
          <p:cNvPr id="47" name="ZoneTexte 46">
            <a:extLst>
              <a:ext uri="{FF2B5EF4-FFF2-40B4-BE49-F238E27FC236}">
                <a16:creationId xmlns:a16="http://schemas.microsoft.com/office/drawing/2014/main" id="{53E2D759-43E1-4E5A-B2E6-45AF9C60A5D3}"/>
              </a:ext>
            </a:extLst>
          </p:cNvPr>
          <p:cNvSpPr txBox="1"/>
          <p:nvPr/>
        </p:nvSpPr>
        <p:spPr>
          <a:xfrm>
            <a:off x="8468786" y="3224708"/>
            <a:ext cx="3581989" cy="2600003"/>
          </a:xfrm>
          <a:prstGeom prst="roundRect">
            <a:avLst/>
          </a:prstGeom>
          <a:noFill/>
          <a:ln>
            <a:solidFill>
              <a:schemeClr val="tx1"/>
            </a:solidFill>
          </a:ln>
        </p:spPr>
        <p:txBody>
          <a:bodyPr wrap="square" rtlCol="0">
            <a:spAutoFit/>
          </a:bodyPr>
          <a:lstStyle/>
          <a:p>
            <a:r>
              <a:rPr lang="en-US" sz="1467" dirty="0">
                <a:solidFill>
                  <a:schemeClr val="tx1"/>
                </a:solidFill>
              </a:rPr>
              <a:t>Efficient active cooling with a water cooled plate, with 15 W absorbed : </a:t>
            </a:r>
          </a:p>
          <a:p>
            <a:pPr marL="285750" indent="-285750">
              <a:buFontTx/>
              <a:buChar char="-"/>
            </a:pPr>
            <a:r>
              <a:rPr lang="en-US" sz="1467" b="1" dirty="0">
                <a:solidFill>
                  <a:srgbClr val="00B050"/>
                </a:solidFill>
              </a:rPr>
              <a:t>Warm up &lt; 0.3°C</a:t>
            </a:r>
          </a:p>
          <a:p>
            <a:pPr marL="285750" indent="-285750">
              <a:buFontTx/>
              <a:buChar char="-"/>
            </a:pPr>
            <a:r>
              <a:rPr lang="en-US" sz="1467" b="1" dirty="0">
                <a:solidFill>
                  <a:srgbClr val="00B050"/>
                </a:solidFill>
              </a:rPr>
              <a:t>Wavefront deformation &lt; 200 nm PV</a:t>
            </a:r>
          </a:p>
          <a:p>
            <a:endParaRPr lang="en-US" sz="1467" b="1" dirty="0"/>
          </a:p>
          <a:p>
            <a:pPr algn="just"/>
            <a:r>
              <a:rPr lang="en-US" sz="1467" b="1" dirty="0"/>
              <a:t>Validation of our cooling strategy on real size optics, to be implemented on gratings in a high average power compressor in 2026 (1.5 J, 100 Hz, CNR/INO Pisa)</a:t>
            </a:r>
          </a:p>
        </p:txBody>
      </p:sp>
      <p:sp>
        <p:nvSpPr>
          <p:cNvPr id="48" name="Footer Placeholder 4">
            <a:extLst>
              <a:ext uri="{FF2B5EF4-FFF2-40B4-BE49-F238E27FC236}">
                <a16:creationId xmlns:a16="http://schemas.microsoft.com/office/drawing/2014/main" id="{8961FA6A-B958-4EB0-BE9D-35B8CB5032A5}"/>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pic>
        <p:nvPicPr>
          <p:cNvPr id="24" name="Image 23">
            <a:extLst>
              <a:ext uri="{FF2B5EF4-FFF2-40B4-BE49-F238E27FC236}">
                <a16:creationId xmlns:a16="http://schemas.microsoft.com/office/drawing/2014/main" id="{DB7F361B-6892-4DF4-8EA5-5C3E1C37081D}"/>
              </a:ext>
            </a:extLst>
          </p:cNvPr>
          <p:cNvPicPr>
            <a:picLocks noChangeAspect="1"/>
          </p:cNvPicPr>
          <p:nvPr/>
        </p:nvPicPr>
        <p:blipFill>
          <a:blip r:embed="rId5"/>
          <a:stretch>
            <a:fillRect/>
          </a:stretch>
        </p:blipFill>
        <p:spPr>
          <a:xfrm>
            <a:off x="9772148" y="187328"/>
            <a:ext cx="1180074" cy="380669"/>
          </a:xfrm>
          <a:prstGeom prst="rect">
            <a:avLst/>
          </a:prstGeom>
        </p:spPr>
      </p:pic>
    </p:spTree>
    <p:extLst>
      <p:ext uri="{BB962C8B-B14F-4D97-AF65-F5344CB8AC3E}">
        <p14:creationId xmlns:p14="http://schemas.microsoft.com/office/powerpoint/2010/main" val="77998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A66DC-01A5-6EE4-D61B-6039D05759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00F861-8D76-B402-9DF9-C6981A3E8D18}"/>
              </a:ext>
            </a:extLst>
          </p:cNvPr>
          <p:cNvSpPr>
            <a:spLocks noGrp="1"/>
          </p:cNvSpPr>
          <p:nvPr>
            <p:ph type="title"/>
          </p:nvPr>
        </p:nvSpPr>
        <p:spPr/>
        <p:txBody>
          <a:bodyPr>
            <a:normAutofit/>
          </a:bodyPr>
          <a:lstStyle/>
          <a:p>
            <a:r>
              <a:rPr lang="en-GB" sz="3200" noProof="0" dirty="0"/>
              <a:t>CLPU simulations with THALES parameters</a:t>
            </a:r>
          </a:p>
        </p:txBody>
      </p:sp>
      <p:sp>
        <p:nvSpPr>
          <p:cNvPr id="4" name="Slide Number Placeholder 3">
            <a:extLst>
              <a:ext uri="{FF2B5EF4-FFF2-40B4-BE49-F238E27FC236}">
                <a16:creationId xmlns:a16="http://schemas.microsoft.com/office/drawing/2014/main" id="{838BBD19-57B5-6F8A-0ECF-BD5BC2441EC7}"/>
              </a:ext>
            </a:extLst>
          </p:cNvPr>
          <p:cNvSpPr>
            <a:spLocks noGrp="1"/>
          </p:cNvSpPr>
          <p:nvPr>
            <p:ph type="sldNum" sz="quarter" idx="12"/>
          </p:nvPr>
        </p:nvSpPr>
        <p:spPr/>
        <p:txBody>
          <a:bodyPr/>
          <a:lstStyle/>
          <a:p>
            <a:fld id="{3A3A6714-3D1F-4857-9904-D935B84167FA}" type="slidenum">
              <a:rPr lang="en-GB" noProof="0" smtClean="0"/>
              <a:pPr/>
              <a:t>12</a:t>
            </a:fld>
            <a:endParaRPr lang="en-GB" noProof="0" dirty="0"/>
          </a:p>
        </p:txBody>
      </p:sp>
      <p:sp>
        <p:nvSpPr>
          <p:cNvPr id="6" name="CuadroTexto 5">
            <a:extLst>
              <a:ext uri="{FF2B5EF4-FFF2-40B4-BE49-F238E27FC236}">
                <a16:creationId xmlns:a16="http://schemas.microsoft.com/office/drawing/2014/main" id="{5D923968-0D59-A88C-7F25-B096418DCD1F}"/>
              </a:ext>
            </a:extLst>
          </p:cNvPr>
          <p:cNvSpPr txBox="1"/>
          <p:nvPr/>
        </p:nvSpPr>
        <p:spPr>
          <a:xfrm>
            <a:off x="1622888" y="798655"/>
            <a:ext cx="1690111" cy="646331"/>
          </a:xfrm>
          <a:prstGeom prst="rect">
            <a:avLst/>
          </a:prstGeom>
          <a:noFill/>
        </p:spPr>
        <p:txBody>
          <a:bodyPr wrap="square" rtlCol="0">
            <a:spAutoFit/>
          </a:bodyPr>
          <a:lstStyle/>
          <a:p>
            <a:pPr algn="ctr"/>
            <a:r>
              <a:rPr lang="en-GB" noProof="0" dirty="0"/>
              <a:t>300 mJ / 100 Hz</a:t>
            </a:r>
          </a:p>
          <a:p>
            <a:pPr algn="ctr"/>
            <a:endParaRPr lang="en-GB" noProof="0" dirty="0"/>
          </a:p>
        </p:txBody>
      </p:sp>
      <p:pic>
        <p:nvPicPr>
          <p:cNvPr id="10" name="Imagen 9">
            <a:extLst>
              <a:ext uri="{FF2B5EF4-FFF2-40B4-BE49-F238E27FC236}">
                <a16:creationId xmlns:a16="http://schemas.microsoft.com/office/drawing/2014/main" id="{6F5F943A-DD71-CD31-547B-223E0F35F8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78" y="1270846"/>
            <a:ext cx="4028498" cy="2037691"/>
          </a:xfrm>
          <a:prstGeom prst="rect">
            <a:avLst/>
          </a:prstGeom>
        </p:spPr>
      </p:pic>
      <p:sp>
        <p:nvSpPr>
          <p:cNvPr id="12" name="CuadroTexto 11">
            <a:extLst>
              <a:ext uri="{FF2B5EF4-FFF2-40B4-BE49-F238E27FC236}">
                <a16:creationId xmlns:a16="http://schemas.microsoft.com/office/drawing/2014/main" id="{68B2AC4D-DDCA-4E6A-D5E4-62FD50255E9B}"/>
              </a:ext>
            </a:extLst>
          </p:cNvPr>
          <p:cNvSpPr txBox="1"/>
          <p:nvPr/>
        </p:nvSpPr>
        <p:spPr>
          <a:xfrm>
            <a:off x="4129376" y="1659732"/>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43,3 °C</a:t>
            </a:r>
          </a:p>
          <a:p>
            <a:pPr algn="ctr"/>
            <a:r>
              <a:rPr lang="en-GB" sz="1600" noProof="0" dirty="0"/>
              <a:t>Max. Deformation:</a:t>
            </a:r>
          </a:p>
          <a:p>
            <a:pPr algn="ctr"/>
            <a:r>
              <a:rPr lang="en-GB" b="1" noProof="0" dirty="0">
                <a:solidFill>
                  <a:srgbClr val="00B050"/>
                </a:solidFill>
              </a:rPr>
              <a:t>0,023 µm PV</a:t>
            </a:r>
          </a:p>
        </p:txBody>
      </p:sp>
      <p:pic>
        <p:nvPicPr>
          <p:cNvPr id="15" name="Imagen 14">
            <a:extLst>
              <a:ext uri="{FF2B5EF4-FFF2-40B4-BE49-F238E27FC236}">
                <a16:creationId xmlns:a16="http://schemas.microsoft.com/office/drawing/2014/main" id="{6252C6DE-BB12-D9CF-CC96-B41ED7D959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5619" y="1248519"/>
            <a:ext cx="4004511" cy="2082346"/>
          </a:xfrm>
          <a:prstGeom prst="rect">
            <a:avLst/>
          </a:prstGeom>
        </p:spPr>
      </p:pic>
      <p:sp>
        <p:nvSpPr>
          <p:cNvPr id="16" name="CuadroTexto 15">
            <a:extLst>
              <a:ext uri="{FF2B5EF4-FFF2-40B4-BE49-F238E27FC236}">
                <a16:creationId xmlns:a16="http://schemas.microsoft.com/office/drawing/2014/main" id="{242FE49B-5F66-EF87-31D0-CC9D96FC7C20}"/>
              </a:ext>
            </a:extLst>
          </p:cNvPr>
          <p:cNvSpPr txBox="1"/>
          <p:nvPr/>
        </p:nvSpPr>
        <p:spPr>
          <a:xfrm>
            <a:off x="10172123" y="1659732"/>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FF0000"/>
                </a:solidFill>
              </a:rPr>
              <a:t>114,0°C</a:t>
            </a:r>
          </a:p>
          <a:p>
            <a:pPr algn="ctr"/>
            <a:r>
              <a:rPr lang="en-GB" sz="1600" noProof="0" dirty="0"/>
              <a:t>Max. Deformation:</a:t>
            </a:r>
          </a:p>
          <a:p>
            <a:pPr algn="ctr"/>
            <a:r>
              <a:rPr lang="en-GB" b="1" noProof="0" dirty="0">
                <a:solidFill>
                  <a:srgbClr val="00B050"/>
                </a:solidFill>
              </a:rPr>
              <a:t>0,111 µm PV</a:t>
            </a:r>
          </a:p>
        </p:txBody>
      </p:sp>
      <p:pic>
        <p:nvPicPr>
          <p:cNvPr id="17" name="Imagen 16">
            <a:extLst>
              <a:ext uri="{FF2B5EF4-FFF2-40B4-BE49-F238E27FC236}">
                <a16:creationId xmlns:a16="http://schemas.microsoft.com/office/drawing/2014/main" id="{EE8E2C5A-B625-6E83-3BB2-3CA016A9C8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878" y="3830702"/>
            <a:ext cx="4028498" cy="2071901"/>
          </a:xfrm>
          <a:prstGeom prst="rect">
            <a:avLst/>
          </a:prstGeom>
        </p:spPr>
      </p:pic>
      <p:sp>
        <p:nvSpPr>
          <p:cNvPr id="23" name="CuadroTexto 22">
            <a:extLst>
              <a:ext uri="{FF2B5EF4-FFF2-40B4-BE49-F238E27FC236}">
                <a16:creationId xmlns:a16="http://schemas.microsoft.com/office/drawing/2014/main" id="{5D5A9258-A780-F686-763E-6A8254432B7F}"/>
              </a:ext>
            </a:extLst>
          </p:cNvPr>
          <p:cNvSpPr txBox="1"/>
          <p:nvPr/>
        </p:nvSpPr>
        <p:spPr>
          <a:xfrm>
            <a:off x="453694" y="3449625"/>
            <a:ext cx="4028497" cy="923330"/>
          </a:xfrm>
          <a:prstGeom prst="rect">
            <a:avLst/>
          </a:prstGeom>
          <a:noFill/>
        </p:spPr>
        <p:txBody>
          <a:bodyPr wrap="square" rtlCol="0">
            <a:spAutoFit/>
          </a:bodyPr>
          <a:lstStyle/>
          <a:p>
            <a:pPr algn="ctr"/>
            <a:r>
              <a:rPr lang="en-GB" noProof="0" dirty="0"/>
              <a:t>1,5 J / 100 Hz – Active Cooling 20 °C </a:t>
            </a:r>
          </a:p>
          <a:p>
            <a:pPr algn="ctr"/>
            <a:r>
              <a:rPr lang="en-GB" noProof="0" dirty="0"/>
              <a:t> </a:t>
            </a:r>
          </a:p>
          <a:p>
            <a:pPr algn="ctr"/>
            <a:endParaRPr lang="en-GB" noProof="0" dirty="0"/>
          </a:p>
        </p:txBody>
      </p:sp>
      <p:sp>
        <p:nvSpPr>
          <p:cNvPr id="25" name="CuadroTexto 24">
            <a:extLst>
              <a:ext uri="{FF2B5EF4-FFF2-40B4-BE49-F238E27FC236}">
                <a16:creationId xmlns:a16="http://schemas.microsoft.com/office/drawing/2014/main" id="{8C8E3C99-E6E2-2730-595E-B02104314568}"/>
              </a:ext>
            </a:extLst>
          </p:cNvPr>
          <p:cNvSpPr txBox="1"/>
          <p:nvPr/>
        </p:nvSpPr>
        <p:spPr>
          <a:xfrm>
            <a:off x="7312818" y="811354"/>
            <a:ext cx="1690111" cy="646331"/>
          </a:xfrm>
          <a:prstGeom prst="rect">
            <a:avLst/>
          </a:prstGeom>
          <a:noFill/>
        </p:spPr>
        <p:txBody>
          <a:bodyPr wrap="square" rtlCol="0">
            <a:spAutoFit/>
          </a:bodyPr>
          <a:lstStyle/>
          <a:p>
            <a:pPr algn="ctr"/>
            <a:r>
              <a:rPr lang="en-GB" noProof="0" dirty="0"/>
              <a:t>1,5 J / 100 Hz</a:t>
            </a:r>
          </a:p>
          <a:p>
            <a:pPr algn="ctr"/>
            <a:endParaRPr lang="en-GB" noProof="0" dirty="0"/>
          </a:p>
        </p:txBody>
      </p:sp>
      <p:pic>
        <p:nvPicPr>
          <p:cNvPr id="26" name="Imagen 25" descr="Un dibujo animado con letras&#10;&#10;El contenido generado por IA puede ser incorrecto.">
            <a:extLst>
              <a:ext uri="{FF2B5EF4-FFF2-40B4-BE49-F238E27FC236}">
                <a16:creationId xmlns:a16="http://schemas.microsoft.com/office/drawing/2014/main" id="{D430C2D2-6AB8-95D7-38C3-DEE4AB09CC6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29386" y="187763"/>
            <a:ext cx="1324562" cy="374559"/>
          </a:xfrm>
          <a:prstGeom prst="rect">
            <a:avLst/>
          </a:prstGeom>
        </p:spPr>
      </p:pic>
      <p:sp>
        <p:nvSpPr>
          <p:cNvPr id="5" name="Content Placeholder 1">
            <a:extLst>
              <a:ext uri="{FF2B5EF4-FFF2-40B4-BE49-F238E27FC236}">
                <a16:creationId xmlns:a16="http://schemas.microsoft.com/office/drawing/2014/main" id="{0A5A3C25-3384-7433-513A-BDA8BFF24356}"/>
              </a:ext>
            </a:extLst>
          </p:cNvPr>
          <p:cNvSpPr txBox="1">
            <a:spLocks/>
          </p:cNvSpPr>
          <p:nvPr/>
        </p:nvSpPr>
        <p:spPr>
          <a:xfrm>
            <a:off x="6503189" y="5468330"/>
            <a:ext cx="5195624" cy="1259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CLPU simulations (ANSYS model) produce results very similar to those from THALES.</a:t>
            </a:r>
            <a:r>
              <a:rPr lang="en-GB" sz="1600" b="1" dirty="0"/>
              <a:t> Also good agreement with CNR/INO results (presented by Luca Labate). Cross validation of models.</a:t>
            </a:r>
          </a:p>
          <a:p>
            <a:pPr marL="0" indent="0" algn="just">
              <a:buFont typeface="Arial" panose="020B0604020202020204" pitchFamily="34" charset="0"/>
              <a:buNone/>
            </a:pPr>
            <a:endParaRPr lang="en-GB" sz="1600" b="1" dirty="0"/>
          </a:p>
          <a:p>
            <a:pPr marL="0" indent="0" algn="just">
              <a:buFont typeface="Arial" panose="020B0604020202020204" pitchFamily="34" charset="0"/>
              <a:buNone/>
            </a:pPr>
            <a:endParaRPr lang="en-GB" sz="1600" b="1" dirty="0"/>
          </a:p>
        </p:txBody>
      </p:sp>
      <p:graphicFrame>
        <p:nvGraphicFramePr>
          <p:cNvPr id="19" name="Tableau 7">
            <a:extLst>
              <a:ext uri="{FF2B5EF4-FFF2-40B4-BE49-F238E27FC236}">
                <a16:creationId xmlns:a16="http://schemas.microsoft.com/office/drawing/2014/main" id="{73E0FC2F-662C-40B5-B041-2BACA9DC7C7A}"/>
              </a:ext>
            </a:extLst>
          </p:cNvPr>
          <p:cNvGraphicFramePr>
            <a:graphicFrameLocks noGrp="1"/>
          </p:cNvGraphicFramePr>
          <p:nvPr>
            <p:extLst>
              <p:ext uri="{D42A27DB-BD31-4B8C-83A1-F6EECF244321}">
                <p14:modId xmlns:p14="http://schemas.microsoft.com/office/powerpoint/2010/main" val="3474455958"/>
              </p:ext>
            </p:extLst>
          </p:nvPr>
        </p:nvGraphicFramePr>
        <p:xfrm>
          <a:off x="6503189" y="3514126"/>
          <a:ext cx="5195625" cy="1899113"/>
        </p:xfrm>
        <a:graphic>
          <a:graphicData uri="http://schemas.openxmlformats.org/drawingml/2006/table">
            <a:tbl>
              <a:tblPr firstRow="1" bandRow="1">
                <a:tableStyleId>{5C22544A-7EE6-4342-B048-85BDC9FD1C3A}</a:tableStyleId>
              </a:tblPr>
              <a:tblGrid>
                <a:gridCol w="2224247">
                  <a:extLst>
                    <a:ext uri="{9D8B030D-6E8A-4147-A177-3AD203B41FA5}">
                      <a16:colId xmlns:a16="http://schemas.microsoft.com/office/drawing/2014/main" val="24935702"/>
                    </a:ext>
                  </a:extLst>
                </a:gridCol>
                <a:gridCol w="1517715">
                  <a:extLst>
                    <a:ext uri="{9D8B030D-6E8A-4147-A177-3AD203B41FA5}">
                      <a16:colId xmlns:a16="http://schemas.microsoft.com/office/drawing/2014/main" val="1117817905"/>
                    </a:ext>
                  </a:extLst>
                </a:gridCol>
                <a:gridCol w="1453663">
                  <a:extLst>
                    <a:ext uri="{9D8B030D-6E8A-4147-A177-3AD203B41FA5}">
                      <a16:colId xmlns:a16="http://schemas.microsoft.com/office/drawing/2014/main" val="3149284485"/>
                    </a:ext>
                  </a:extLst>
                </a:gridCol>
              </a:tblGrid>
              <a:tr h="344633">
                <a:tc>
                  <a:txBody>
                    <a:bodyPr/>
                    <a:lstStyle/>
                    <a:p>
                      <a:pPr algn="ctr"/>
                      <a:endParaRPr lang="fr-FR" sz="1400" dirty="0"/>
                    </a:p>
                  </a:txBody>
                  <a:tcPr/>
                </a:tc>
                <a:tc>
                  <a:txBody>
                    <a:bodyPr/>
                    <a:lstStyle/>
                    <a:p>
                      <a:pPr algn="ctr"/>
                      <a:r>
                        <a:rPr lang="fr-FR" sz="1400" dirty="0"/>
                        <a:t>THALES</a:t>
                      </a:r>
                    </a:p>
                  </a:txBody>
                  <a:tcPr/>
                </a:tc>
                <a:tc>
                  <a:txBody>
                    <a:bodyPr/>
                    <a:lstStyle/>
                    <a:p>
                      <a:pPr algn="ctr"/>
                      <a:r>
                        <a:rPr lang="fr-FR" sz="1400" dirty="0"/>
                        <a:t>CLPU</a:t>
                      </a:r>
                    </a:p>
                  </a:txBody>
                  <a:tcPr/>
                </a:tc>
                <a:extLst>
                  <a:ext uri="{0D108BD9-81ED-4DB2-BD59-A6C34878D82A}">
                    <a16:rowId xmlns:a16="http://schemas.microsoft.com/office/drawing/2014/main" val="2073826679"/>
                  </a:ext>
                </a:extLst>
              </a:tr>
              <a:tr h="508122">
                <a:tc>
                  <a:txBody>
                    <a:bodyPr/>
                    <a:lstStyle/>
                    <a:p>
                      <a:pPr algn="ctr"/>
                      <a:r>
                        <a:rPr lang="fr-FR" sz="1400" dirty="0"/>
                        <a:t>300 </a:t>
                      </a:r>
                      <a:r>
                        <a:rPr lang="fr-FR" sz="1400" dirty="0" err="1"/>
                        <a:t>mJ</a:t>
                      </a:r>
                      <a:r>
                        <a:rPr lang="fr-FR" sz="1400" dirty="0"/>
                        <a:t> / 100 Hz</a:t>
                      </a:r>
                    </a:p>
                  </a:txBody>
                  <a:tcPr/>
                </a:tc>
                <a:tc>
                  <a:txBody>
                    <a:bodyPr/>
                    <a:lstStyle/>
                    <a:p>
                      <a:pPr algn="ctr"/>
                      <a:r>
                        <a:rPr lang="fr-FR" sz="1400" dirty="0"/>
                        <a:t>44°C</a:t>
                      </a:r>
                    </a:p>
                    <a:p>
                      <a:pPr algn="ctr"/>
                      <a:r>
                        <a:rPr lang="fr-FR" sz="1400" dirty="0"/>
                        <a:t>0.02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43°C</a:t>
                      </a:r>
                    </a:p>
                    <a:p>
                      <a:pPr algn="ctr"/>
                      <a:r>
                        <a:rPr lang="fr-FR" sz="1400" dirty="0"/>
                        <a:t>0.02 </a:t>
                      </a:r>
                      <a:r>
                        <a:rPr lang="en-GB" sz="1400" b="0" noProof="0" dirty="0">
                          <a:solidFill>
                            <a:schemeClr val="tx1"/>
                          </a:solidFill>
                        </a:rPr>
                        <a:t>µ</a:t>
                      </a:r>
                      <a:r>
                        <a:rPr lang="fr-FR" sz="1400" b="0" noProof="0" dirty="0">
                          <a:solidFill>
                            <a:schemeClr val="tx1"/>
                          </a:solidFill>
                        </a:rPr>
                        <a:t>m PV</a:t>
                      </a:r>
                      <a:endParaRPr lang="fr-FR" sz="1400" dirty="0"/>
                    </a:p>
                  </a:txBody>
                  <a:tcPr/>
                </a:tc>
                <a:extLst>
                  <a:ext uri="{0D108BD9-81ED-4DB2-BD59-A6C34878D82A}">
                    <a16:rowId xmlns:a16="http://schemas.microsoft.com/office/drawing/2014/main" val="4282432345"/>
                  </a:ext>
                </a:extLst>
              </a:tr>
              <a:tr h="508122">
                <a:tc>
                  <a:txBody>
                    <a:bodyPr/>
                    <a:lstStyle/>
                    <a:p>
                      <a:pPr algn="ctr"/>
                      <a:r>
                        <a:rPr lang="fr-FR" sz="1400" dirty="0"/>
                        <a:t>1.5 J / 100 Hz, no </a:t>
                      </a:r>
                      <a:r>
                        <a:rPr lang="fr-FR" sz="1400" dirty="0" err="1"/>
                        <a:t>cooling</a:t>
                      </a:r>
                      <a:endParaRPr lang="fr-FR" sz="1400" dirty="0"/>
                    </a:p>
                  </a:txBody>
                  <a:tcPr/>
                </a:tc>
                <a:tc>
                  <a:txBody>
                    <a:bodyPr/>
                    <a:lstStyle/>
                    <a:p>
                      <a:pPr algn="ctr"/>
                      <a:r>
                        <a:rPr lang="fr-FR" sz="1400" dirty="0"/>
                        <a:t>117°C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114°C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 </a:t>
                      </a:r>
                      <a:r>
                        <a:rPr lang="en-GB" sz="1400" b="0" noProof="0" dirty="0">
                          <a:solidFill>
                            <a:schemeClr val="tx1"/>
                          </a:solidFill>
                        </a:rPr>
                        <a:t>µ</a:t>
                      </a:r>
                      <a:r>
                        <a:rPr lang="fr-FR" sz="1400" b="0" noProof="0" dirty="0">
                          <a:solidFill>
                            <a:schemeClr val="tx1"/>
                          </a:solidFill>
                        </a:rPr>
                        <a:t>m PV</a:t>
                      </a:r>
                      <a:endParaRPr lang="fr-FR" sz="1400" dirty="0"/>
                    </a:p>
                  </a:txBody>
                  <a:tcPr/>
                </a:tc>
                <a:extLst>
                  <a:ext uri="{0D108BD9-81ED-4DB2-BD59-A6C34878D82A}">
                    <a16:rowId xmlns:a16="http://schemas.microsoft.com/office/drawing/2014/main" val="378221383"/>
                  </a:ext>
                </a:extLst>
              </a:tr>
              <a:tr h="508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1.5 J / 100 Hz, active </a:t>
                      </a:r>
                      <a:r>
                        <a:rPr lang="fr-FR" sz="1400" dirty="0" err="1"/>
                        <a:t>cooling</a:t>
                      </a:r>
                      <a:endParaRPr lang="fr-FR" sz="1400" dirty="0"/>
                    </a:p>
                  </a:txBody>
                  <a:tcPr/>
                </a:tc>
                <a:tc>
                  <a:txBody>
                    <a:bodyPr/>
                    <a:lstStyle/>
                    <a:p>
                      <a:pPr algn="ctr"/>
                      <a:r>
                        <a:rPr lang="fr-FR" sz="1400" dirty="0"/>
                        <a:t>46°C</a:t>
                      </a:r>
                    </a:p>
                    <a:p>
                      <a:pPr algn="ctr"/>
                      <a:r>
                        <a:rPr lang="fr-FR" sz="1400" dirty="0"/>
                        <a:t>0.11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45°C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 </a:t>
                      </a:r>
                      <a:r>
                        <a:rPr lang="en-GB" sz="1400" b="0" noProof="0" dirty="0">
                          <a:solidFill>
                            <a:schemeClr val="tx1"/>
                          </a:solidFill>
                        </a:rPr>
                        <a:t>µ</a:t>
                      </a:r>
                      <a:r>
                        <a:rPr lang="fr-FR" sz="1400" b="0" noProof="0" dirty="0">
                          <a:solidFill>
                            <a:schemeClr val="tx1"/>
                          </a:solidFill>
                        </a:rPr>
                        <a:t>m PV</a:t>
                      </a:r>
                      <a:endParaRPr lang="fr-FR" sz="1400" dirty="0"/>
                    </a:p>
                  </a:txBody>
                  <a:tcPr/>
                </a:tc>
                <a:extLst>
                  <a:ext uri="{0D108BD9-81ED-4DB2-BD59-A6C34878D82A}">
                    <a16:rowId xmlns:a16="http://schemas.microsoft.com/office/drawing/2014/main" val="1075110739"/>
                  </a:ext>
                </a:extLst>
              </a:tr>
            </a:tbl>
          </a:graphicData>
        </a:graphic>
      </p:graphicFrame>
      <p:sp>
        <p:nvSpPr>
          <p:cNvPr id="20" name="CuadroTexto 11">
            <a:extLst>
              <a:ext uri="{FF2B5EF4-FFF2-40B4-BE49-F238E27FC236}">
                <a16:creationId xmlns:a16="http://schemas.microsoft.com/office/drawing/2014/main" id="{C74DDB3D-EF4C-4E90-BE91-251BA52A0AFF}"/>
              </a:ext>
            </a:extLst>
          </p:cNvPr>
          <p:cNvSpPr txBox="1"/>
          <p:nvPr/>
        </p:nvSpPr>
        <p:spPr>
          <a:xfrm>
            <a:off x="4235560" y="420841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45,4 °C</a:t>
            </a:r>
          </a:p>
          <a:p>
            <a:pPr algn="ctr"/>
            <a:r>
              <a:rPr lang="en-GB" sz="1600" noProof="0" dirty="0"/>
              <a:t>Max. Deformation:</a:t>
            </a:r>
          </a:p>
          <a:p>
            <a:pPr algn="ctr"/>
            <a:r>
              <a:rPr lang="en-GB" b="1" noProof="0" dirty="0">
                <a:solidFill>
                  <a:srgbClr val="00B050"/>
                </a:solidFill>
              </a:rPr>
              <a:t>0,105 µm PV</a:t>
            </a:r>
          </a:p>
        </p:txBody>
      </p:sp>
      <p:sp>
        <p:nvSpPr>
          <p:cNvPr id="18" name="Footer Placeholder 4">
            <a:extLst>
              <a:ext uri="{FF2B5EF4-FFF2-40B4-BE49-F238E27FC236}">
                <a16:creationId xmlns:a16="http://schemas.microsoft.com/office/drawing/2014/main" id="{72E21E0E-6405-457A-BE46-57E20B8B47EB}"/>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96436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noProof="0" dirty="0"/>
              <a:t>CLPU simulations – PACRI hypothesis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noProof="0" smtClean="0"/>
              <a:pPr/>
              <a:t>13</a:t>
            </a:fld>
            <a:endParaRPr lang="en-GB" noProof="0" dirty="0"/>
          </a:p>
        </p:txBody>
      </p:sp>
      <p:pic>
        <p:nvPicPr>
          <p:cNvPr id="8" name="Imagen 25" descr="Un dibujo animado con letras&#10;&#10;El contenido generado por IA puede ser incorrecto.">
            <a:extLst>
              <a:ext uri="{FF2B5EF4-FFF2-40B4-BE49-F238E27FC236}">
                <a16:creationId xmlns:a16="http://schemas.microsoft.com/office/drawing/2014/main" id="{1A420BB0-2257-4CAA-9B3E-5834BB7F42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29386" y="187763"/>
            <a:ext cx="1324562" cy="374559"/>
          </a:xfrm>
          <a:prstGeom prst="rect">
            <a:avLst/>
          </a:prstGeom>
        </p:spPr>
      </p:pic>
      <p:sp>
        <p:nvSpPr>
          <p:cNvPr id="11" name="Content Placeholder 1">
            <a:extLst>
              <a:ext uri="{FF2B5EF4-FFF2-40B4-BE49-F238E27FC236}">
                <a16:creationId xmlns:a16="http://schemas.microsoft.com/office/drawing/2014/main" id="{35084FC3-5603-4A8B-B8B3-C8EAFB36D5CC}"/>
              </a:ext>
            </a:extLst>
          </p:cNvPr>
          <p:cNvSpPr txBox="1">
            <a:spLocks/>
          </p:cNvSpPr>
          <p:nvPr/>
        </p:nvSpPr>
        <p:spPr>
          <a:xfrm>
            <a:off x="410544" y="816876"/>
            <a:ext cx="6585831" cy="1887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Beam parameters </a:t>
            </a:r>
          </a:p>
          <a:p>
            <a:r>
              <a:rPr lang="en-GB" sz="1400" dirty="0"/>
              <a:t>Energy : calculated depending on phase 1 / phase 2 and coating technology</a:t>
            </a:r>
          </a:p>
          <a:p>
            <a:r>
              <a:rPr lang="en-GB" sz="1400" dirty="0"/>
              <a:t>Repetition rate : 20 Hz / 50 Hz / 100 Hz</a:t>
            </a:r>
          </a:p>
          <a:p>
            <a:r>
              <a:rPr lang="en-GB" sz="1400" dirty="0"/>
              <a:t>Beam size : calculated considering AOI, such that fluence &lt; 0.1 J /cm²</a:t>
            </a:r>
          </a:p>
          <a:p>
            <a:pPr marL="0" indent="0">
              <a:buNone/>
            </a:pPr>
            <a:r>
              <a:rPr lang="en-GB" sz="1400" b="1" dirty="0"/>
              <a:t>Gratings parameters </a:t>
            </a:r>
          </a:p>
          <a:p>
            <a:r>
              <a:rPr lang="en-GB" sz="1400" dirty="0"/>
              <a:t>Substrate material : </a:t>
            </a:r>
            <a:r>
              <a:rPr lang="en-GB" sz="1400" dirty="0" err="1"/>
              <a:t>Zerodur</a:t>
            </a:r>
            <a:r>
              <a:rPr lang="en-GB" sz="1400" dirty="0"/>
              <a:t> (emissivity = 0.96) in all simulations</a:t>
            </a:r>
          </a:p>
          <a:p>
            <a:r>
              <a:rPr lang="en-GB" sz="1400" dirty="0"/>
              <a:t>Coating material : Gold or MLD, thickness = 300 nm</a:t>
            </a:r>
          </a:p>
          <a:p>
            <a:r>
              <a:rPr lang="en-GB" sz="1400" dirty="0"/>
              <a:t>Grating size : adapted to beam size and configuration (1 or 2 passes)</a:t>
            </a:r>
          </a:p>
          <a:p>
            <a:r>
              <a:rPr lang="en-GB" sz="1400" dirty="0"/>
              <a:t>Only the first grating (P1 or P1 + P4) is modelled</a:t>
            </a:r>
          </a:p>
          <a:p>
            <a:pPr marL="0" indent="0">
              <a:buNone/>
            </a:pPr>
            <a:r>
              <a:rPr lang="en-GB" sz="1400" b="1" dirty="0"/>
              <a:t>Thermal analysis</a:t>
            </a:r>
          </a:p>
          <a:p>
            <a:r>
              <a:rPr lang="en-GB" sz="1400" dirty="0"/>
              <a:t>Radiation is the only heat transfer mode : no convection (vacuum), no conduction through gratings supports</a:t>
            </a:r>
          </a:p>
          <a:p>
            <a:r>
              <a:rPr lang="en-GB" sz="1400" dirty="0"/>
              <a:t>Ultrashort laser pulses modelled as an equivalent continuous heat source using average power (energy x repetition rate) </a:t>
            </a:r>
          </a:p>
          <a:p>
            <a:r>
              <a:rPr lang="en-GB" sz="1400" dirty="0"/>
              <a:t>Results: </a:t>
            </a:r>
            <a:r>
              <a:rPr lang="en-US" sz="1400" dirty="0"/>
              <a:t>Temperature distribution throughout the entire body</a:t>
            </a:r>
          </a:p>
          <a:p>
            <a:pPr marL="0" indent="0">
              <a:buNone/>
            </a:pPr>
            <a:r>
              <a:rPr lang="en-GB" sz="1400" b="1" dirty="0"/>
              <a:t>Structural analysis</a:t>
            </a:r>
          </a:p>
          <a:p>
            <a:r>
              <a:rPr lang="en-GB" sz="1400" dirty="0"/>
              <a:t>One central node as a reference to allow free thermal expansion in all directions</a:t>
            </a:r>
          </a:p>
          <a:p>
            <a:r>
              <a:rPr lang="en-GB" sz="1400" dirty="0"/>
              <a:t>Results: Directional deformation perpendicular to the grating plane (Z Axis)</a:t>
            </a:r>
          </a:p>
          <a:p>
            <a:endParaRPr lang="en-GB" sz="1400" dirty="0"/>
          </a:p>
          <a:p>
            <a:pPr lvl="1"/>
            <a:endParaRPr lang="en-GB" sz="1400" dirty="0"/>
          </a:p>
          <a:p>
            <a:endParaRPr lang="en-GB" sz="1400" dirty="0"/>
          </a:p>
          <a:p>
            <a:pPr marL="0" indent="0">
              <a:buFont typeface="Arial" panose="020B0604020202020204" pitchFamily="34" charset="0"/>
              <a:buNone/>
            </a:pPr>
            <a:endParaRPr lang="en-GB" sz="1400" dirty="0"/>
          </a:p>
          <a:p>
            <a:pPr lvl="1"/>
            <a:endParaRPr lang="en-GB" sz="1400" dirty="0"/>
          </a:p>
          <a:p>
            <a:pPr marL="0" indent="0">
              <a:buNone/>
            </a:pPr>
            <a:endParaRPr lang="en-GB" sz="1400" dirty="0"/>
          </a:p>
          <a:p>
            <a:pPr marL="0" indent="0">
              <a:buFont typeface="Arial" panose="020B0604020202020204" pitchFamily="34" charset="0"/>
              <a:buNone/>
            </a:pPr>
            <a:endParaRPr lang="en-GB" sz="1400" dirty="0"/>
          </a:p>
          <a:p>
            <a:pPr marL="0" indent="0">
              <a:buFont typeface="Arial" panose="020B0604020202020204" pitchFamily="34" charset="0"/>
              <a:buNone/>
            </a:pPr>
            <a:endParaRPr lang="en-GB" sz="1400" dirty="0"/>
          </a:p>
          <a:p>
            <a:pPr marL="0" indent="0">
              <a:buFont typeface="Arial" panose="020B0604020202020204" pitchFamily="34" charset="0"/>
              <a:buNone/>
            </a:pPr>
            <a:endParaRPr lang="en-GB" sz="1400" dirty="0"/>
          </a:p>
        </p:txBody>
      </p:sp>
      <p:graphicFrame>
        <p:nvGraphicFramePr>
          <p:cNvPr id="12" name="Tableau 7">
            <a:extLst>
              <a:ext uri="{FF2B5EF4-FFF2-40B4-BE49-F238E27FC236}">
                <a16:creationId xmlns:a16="http://schemas.microsoft.com/office/drawing/2014/main" id="{3D1EFB29-45EC-4A3F-A6F2-DA5ACE151F50}"/>
              </a:ext>
            </a:extLst>
          </p:cNvPr>
          <p:cNvGraphicFramePr>
            <a:graphicFrameLocks noGrp="1"/>
          </p:cNvGraphicFramePr>
          <p:nvPr>
            <p:extLst>
              <p:ext uri="{D42A27DB-BD31-4B8C-83A1-F6EECF244321}">
                <p14:modId xmlns:p14="http://schemas.microsoft.com/office/powerpoint/2010/main" val="2290316183"/>
              </p:ext>
            </p:extLst>
          </p:nvPr>
        </p:nvGraphicFramePr>
        <p:xfrm>
          <a:off x="6863025" y="1247129"/>
          <a:ext cx="5195625" cy="2905319"/>
        </p:xfrm>
        <a:graphic>
          <a:graphicData uri="http://schemas.openxmlformats.org/drawingml/2006/table">
            <a:tbl>
              <a:tblPr firstRow="1" bandRow="1">
                <a:tableStyleId>{5C22544A-7EE6-4342-B048-85BDC9FD1C3A}</a:tableStyleId>
              </a:tblPr>
              <a:tblGrid>
                <a:gridCol w="2224247">
                  <a:extLst>
                    <a:ext uri="{9D8B030D-6E8A-4147-A177-3AD203B41FA5}">
                      <a16:colId xmlns:a16="http://schemas.microsoft.com/office/drawing/2014/main" val="24935702"/>
                    </a:ext>
                  </a:extLst>
                </a:gridCol>
                <a:gridCol w="1517715">
                  <a:extLst>
                    <a:ext uri="{9D8B030D-6E8A-4147-A177-3AD203B41FA5}">
                      <a16:colId xmlns:a16="http://schemas.microsoft.com/office/drawing/2014/main" val="1117817905"/>
                    </a:ext>
                  </a:extLst>
                </a:gridCol>
                <a:gridCol w="1453663">
                  <a:extLst>
                    <a:ext uri="{9D8B030D-6E8A-4147-A177-3AD203B41FA5}">
                      <a16:colId xmlns:a16="http://schemas.microsoft.com/office/drawing/2014/main" val="3149284485"/>
                    </a:ext>
                  </a:extLst>
                </a:gridCol>
              </a:tblGrid>
              <a:tr h="344633">
                <a:tc>
                  <a:txBody>
                    <a:bodyPr/>
                    <a:lstStyle/>
                    <a:p>
                      <a:pPr algn="ctr"/>
                      <a:endParaRPr lang="fr-FR" sz="1400" dirty="0"/>
                    </a:p>
                  </a:txBody>
                  <a:tcPr/>
                </a:tc>
                <a:tc>
                  <a:txBody>
                    <a:bodyPr/>
                    <a:lstStyle/>
                    <a:p>
                      <a:pPr algn="ctr"/>
                      <a:r>
                        <a:rPr lang="fr-FR" sz="1400" dirty="0"/>
                        <a:t>Gold </a:t>
                      </a:r>
                      <a:r>
                        <a:rPr lang="fr-FR" sz="1400" dirty="0" err="1"/>
                        <a:t>coating</a:t>
                      </a:r>
                      <a:endParaRPr lang="fr-FR" sz="1400" dirty="0"/>
                    </a:p>
                  </a:txBody>
                  <a:tcPr/>
                </a:tc>
                <a:tc>
                  <a:txBody>
                    <a:bodyPr/>
                    <a:lstStyle/>
                    <a:p>
                      <a:pPr algn="ctr"/>
                      <a:r>
                        <a:rPr lang="fr-FR" sz="1400" dirty="0"/>
                        <a:t>MLD </a:t>
                      </a:r>
                      <a:r>
                        <a:rPr lang="fr-FR" sz="1400" dirty="0" err="1"/>
                        <a:t>coating</a:t>
                      </a:r>
                      <a:endParaRPr lang="fr-FR" sz="1400" dirty="0"/>
                    </a:p>
                  </a:txBody>
                  <a:tcPr/>
                </a:tc>
                <a:extLst>
                  <a:ext uri="{0D108BD9-81ED-4DB2-BD59-A6C34878D82A}">
                    <a16:rowId xmlns:a16="http://schemas.microsoft.com/office/drawing/2014/main" val="2073826679"/>
                  </a:ext>
                </a:extLst>
              </a:tr>
              <a:tr h="508122">
                <a:tc>
                  <a:txBody>
                    <a:bodyPr/>
                    <a:lstStyle/>
                    <a:p>
                      <a:pPr algn="ctr"/>
                      <a:r>
                        <a:rPr lang="fr-FR" sz="1400" dirty="0"/>
                        <a:t>Absorption at 800 nm</a:t>
                      </a:r>
                    </a:p>
                  </a:txBody>
                  <a:tcPr/>
                </a:tc>
                <a:tc>
                  <a:txBody>
                    <a:bodyPr/>
                    <a:lstStyle/>
                    <a:p>
                      <a:pPr algn="ctr"/>
                      <a:r>
                        <a:rPr lang="fr-FR" sz="1400" dirty="0"/>
                        <a:t>4 % </a:t>
                      </a:r>
                    </a:p>
                  </a:txBody>
                  <a:tcPr/>
                </a:tc>
                <a:tc>
                  <a:txBody>
                    <a:bodyPr/>
                    <a:lstStyle/>
                    <a:p>
                      <a:pPr algn="ctr"/>
                      <a:r>
                        <a:rPr lang="fr-FR" sz="1400" dirty="0"/>
                        <a:t>0.5 % </a:t>
                      </a:r>
                    </a:p>
                  </a:txBody>
                  <a:tcPr/>
                </a:tc>
                <a:extLst>
                  <a:ext uri="{0D108BD9-81ED-4DB2-BD59-A6C34878D82A}">
                    <a16:rowId xmlns:a16="http://schemas.microsoft.com/office/drawing/2014/main" val="4282432345"/>
                  </a:ext>
                </a:extLst>
              </a:tr>
              <a:tr h="508122">
                <a:tc>
                  <a:txBody>
                    <a:bodyPr/>
                    <a:lstStyle/>
                    <a:p>
                      <a:pPr algn="ctr"/>
                      <a:r>
                        <a:rPr lang="fr-FR" sz="1400" dirty="0"/>
                        <a:t>Diffraction </a:t>
                      </a:r>
                      <a:r>
                        <a:rPr lang="fr-FR" sz="1400" dirty="0" err="1"/>
                        <a:t>efficiency</a:t>
                      </a:r>
                      <a:r>
                        <a:rPr lang="fr-FR" sz="1400" dirty="0"/>
                        <a:t>             (1 </a:t>
                      </a:r>
                      <a:r>
                        <a:rPr lang="fr-FR" sz="1400" dirty="0" err="1"/>
                        <a:t>pass</a:t>
                      </a:r>
                      <a:r>
                        <a:rPr lang="fr-FR" sz="1400" dirty="0"/>
                        <a:t>)</a:t>
                      </a:r>
                    </a:p>
                  </a:txBody>
                  <a:tcPr/>
                </a:tc>
                <a:tc>
                  <a:txBody>
                    <a:bodyPr/>
                    <a:lstStyle/>
                    <a:p>
                      <a:pPr algn="ctr"/>
                      <a:r>
                        <a:rPr lang="fr-FR" sz="1400" dirty="0"/>
                        <a:t>91 % </a:t>
                      </a:r>
                    </a:p>
                  </a:txBody>
                  <a:tcPr/>
                </a:tc>
                <a:tc>
                  <a:txBody>
                    <a:bodyPr/>
                    <a:lstStyle/>
                    <a:p>
                      <a:pPr algn="ctr"/>
                      <a:r>
                        <a:rPr lang="fr-FR" sz="1400" dirty="0"/>
                        <a:t>95 % </a:t>
                      </a:r>
                    </a:p>
                  </a:txBody>
                  <a:tcPr/>
                </a:tc>
                <a:extLst>
                  <a:ext uri="{0D108BD9-81ED-4DB2-BD59-A6C34878D82A}">
                    <a16:rowId xmlns:a16="http://schemas.microsoft.com/office/drawing/2014/main" val="378221383"/>
                  </a:ext>
                </a:extLst>
              </a:tr>
              <a:tr h="508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Diffraction </a:t>
                      </a:r>
                      <a:r>
                        <a:rPr lang="fr-FR" sz="1400" dirty="0" err="1"/>
                        <a:t>efficiency</a:t>
                      </a:r>
                      <a:r>
                        <a:rPr lang="fr-FR" sz="1400" dirty="0"/>
                        <a:t>           (4 passes)</a:t>
                      </a:r>
                    </a:p>
                  </a:txBody>
                  <a:tcPr/>
                </a:tc>
                <a:tc>
                  <a:txBody>
                    <a:bodyPr/>
                    <a:lstStyle/>
                    <a:p>
                      <a:pPr algn="ctr"/>
                      <a:r>
                        <a:rPr lang="fr-FR" sz="1400" dirty="0"/>
                        <a:t>69 % </a:t>
                      </a:r>
                    </a:p>
                  </a:txBody>
                  <a:tcPr/>
                </a:tc>
                <a:tc>
                  <a:txBody>
                    <a:bodyPr/>
                    <a:lstStyle/>
                    <a:p>
                      <a:pPr algn="ctr"/>
                      <a:r>
                        <a:rPr lang="fr-FR" sz="1400" dirty="0"/>
                        <a:t>81 %</a:t>
                      </a:r>
                    </a:p>
                  </a:txBody>
                  <a:tcPr/>
                </a:tc>
                <a:extLst>
                  <a:ext uri="{0D108BD9-81ED-4DB2-BD59-A6C34878D82A}">
                    <a16:rowId xmlns:a16="http://schemas.microsoft.com/office/drawing/2014/main" val="3084729042"/>
                  </a:ext>
                </a:extLst>
              </a:tr>
              <a:tr h="508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AOI</a:t>
                      </a:r>
                    </a:p>
                  </a:txBody>
                  <a:tcPr/>
                </a:tc>
                <a:tc>
                  <a:txBody>
                    <a:bodyPr/>
                    <a:lstStyle/>
                    <a:p>
                      <a:pPr algn="ctr"/>
                      <a:r>
                        <a:rPr lang="fr-FR" sz="1400" dirty="0"/>
                        <a:t>52°</a:t>
                      </a:r>
                    </a:p>
                  </a:txBody>
                  <a:tcPr/>
                </a:tc>
                <a:tc>
                  <a:txBody>
                    <a:bodyPr/>
                    <a:lstStyle/>
                    <a:p>
                      <a:pPr algn="ctr"/>
                      <a:r>
                        <a:rPr lang="fr-FR" sz="1400" dirty="0"/>
                        <a:t>36°</a:t>
                      </a:r>
                    </a:p>
                  </a:txBody>
                  <a:tcPr/>
                </a:tc>
                <a:extLst>
                  <a:ext uri="{0D108BD9-81ED-4DB2-BD59-A6C34878D82A}">
                    <a16:rowId xmlns:a16="http://schemas.microsoft.com/office/drawing/2014/main" val="1075110739"/>
                  </a:ext>
                </a:extLst>
              </a:tr>
              <a:tr h="508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err="1"/>
                        <a:t>Emissivity</a:t>
                      </a:r>
                      <a:endParaRPr lang="fr-FR" sz="1400" dirty="0"/>
                    </a:p>
                  </a:txBody>
                  <a:tcPr/>
                </a:tc>
                <a:tc>
                  <a:txBody>
                    <a:bodyPr/>
                    <a:lstStyle/>
                    <a:p>
                      <a:pPr algn="ctr"/>
                      <a:r>
                        <a:rPr lang="fr-FR" sz="1400" dirty="0"/>
                        <a:t>0.02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0.85</a:t>
                      </a:r>
                    </a:p>
                  </a:txBody>
                  <a:tcPr/>
                </a:tc>
                <a:extLst>
                  <a:ext uri="{0D108BD9-81ED-4DB2-BD59-A6C34878D82A}">
                    <a16:rowId xmlns:a16="http://schemas.microsoft.com/office/drawing/2014/main" val="1082436160"/>
                  </a:ext>
                </a:extLst>
              </a:tr>
            </a:tbl>
          </a:graphicData>
        </a:graphic>
      </p:graphicFrame>
      <p:sp>
        <p:nvSpPr>
          <p:cNvPr id="13" name="Footer Placeholder 4">
            <a:extLst>
              <a:ext uri="{FF2B5EF4-FFF2-40B4-BE49-F238E27FC236}">
                <a16:creationId xmlns:a16="http://schemas.microsoft.com/office/drawing/2014/main" id="{B79F5FC3-4E1C-4EF7-99DB-AD209D34692E}"/>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graphicFrame>
        <p:nvGraphicFramePr>
          <p:cNvPr id="15" name="Tableau 7">
            <a:extLst>
              <a:ext uri="{FF2B5EF4-FFF2-40B4-BE49-F238E27FC236}">
                <a16:creationId xmlns:a16="http://schemas.microsoft.com/office/drawing/2014/main" id="{60302705-877F-49C3-A48B-2509A17F1B2E}"/>
              </a:ext>
            </a:extLst>
          </p:cNvPr>
          <p:cNvGraphicFramePr>
            <a:graphicFrameLocks noGrp="1"/>
          </p:cNvGraphicFramePr>
          <p:nvPr>
            <p:extLst>
              <p:ext uri="{D42A27DB-BD31-4B8C-83A1-F6EECF244321}">
                <p14:modId xmlns:p14="http://schemas.microsoft.com/office/powerpoint/2010/main" val="3366680018"/>
              </p:ext>
            </p:extLst>
          </p:nvPr>
        </p:nvGraphicFramePr>
        <p:xfrm>
          <a:off x="6863025" y="4453965"/>
          <a:ext cx="5195625" cy="1380953"/>
        </p:xfrm>
        <a:graphic>
          <a:graphicData uri="http://schemas.openxmlformats.org/drawingml/2006/table">
            <a:tbl>
              <a:tblPr firstRow="1" bandRow="1">
                <a:tableStyleId>{5C22544A-7EE6-4342-B048-85BDC9FD1C3A}</a:tableStyleId>
              </a:tblPr>
              <a:tblGrid>
                <a:gridCol w="2224247">
                  <a:extLst>
                    <a:ext uri="{9D8B030D-6E8A-4147-A177-3AD203B41FA5}">
                      <a16:colId xmlns:a16="http://schemas.microsoft.com/office/drawing/2014/main" val="24935702"/>
                    </a:ext>
                  </a:extLst>
                </a:gridCol>
                <a:gridCol w="1517715">
                  <a:extLst>
                    <a:ext uri="{9D8B030D-6E8A-4147-A177-3AD203B41FA5}">
                      <a16:colId xmlns:a16="http://schemas.microsoft.com/office/drawing/2014/main" val="1117817905"/>
                    </a:ext>
                  </a:extLst>
                </a:gridCol>
                <a:gridCol w="1453663">
                  <a:extLst>
                    <a:ext uri="{9D8B030D-6E8A-4147-A177-3AD203B41FA5}">
                      <a16:colId xmlns:a16="http://schemas.microsoft.com/office/drawing/2014/main" val="3149284485"/>
                    </a:ext>
                  </a:extLst>
                </a:gridCol>
              </a:tblGrid>
              <a:tr h="344633">
                <a:tc>
                  <a:txBody>
                    <a:bodyPr/>
                    <a:lstStyle/>
                    <a:p>
                      <a:pPr algn="ctr"/>
                      <a:endParaRPr lang="fr-FR" sz="1400" dirty="0"/>
                    </a:p>
                  </a:txBody>
                  <a:tcPr/>
                </a:tc>
                <a:tc>
                  <a:txBody>
                    <a:bodyPr/>
                    <a:lstStyle/>
                    <a:p>
                      <a:pPr algn="ctr"/>
                      <a:r>
                        <a:rPr lang="fr-FR" sz="1400" dirty="0"/>
                        <a:t>5 J on </a:t>
                      </a:r>
                      <a:r>
                        <a:rPr lang="fr-FR" sz="1400" dirty="0" err="1"/>
                        <a:t>target</a:t>
                      </a:r>
                      <a:endParaRPr lang="fr-FR" sz="1400" dirty="0"/>
                    </a:p>
                  </a:txBody>
                  <a:tcPr/>
                </a:tc>
                <a:tc>
                  <a:txBody>
                    <a:bodyPr/>
                    <a:lstStyle/>
                    <a:p>
                      <a:pPr algn="ctr"/>
                      <a:r>
                        <a:rPr lang="fr-FR" sz="1400" dirty="0"/>
                        <a:t>30 J on </a:t>
                      </a:r>
                      <a:r>
                        <a:rPr lang="fr-FR" sz="1400" dirty="0" err="1"/>
                        <a:t>target</a:t>
                      </a:r>
                      <a:endParaRPr lang="fr-FR" sz="1400" dirty="0"/>
                    </a:p>
                  </a:txBody>
                  <a:tcPr/>
                </a:tc>
                <a:extLst>
                  <a:ext uri="{0D108BD9-81ED-4DB2-BD59-A6C34878D82A}">
                    <a16:rowId xmlns:a16="http://schemas.microsoft.com/office/drawing/2014/main" val="2073826679"/>
                  </a:ext>
                </a:extLst>
              </a:tr>
              <a:tr h="508122">
                <a:tc>
                  <a:txBody>
                    <a:bodyPr/>
                    <a:lstStyle/>
                    <a:p>
                      <a:pPr algn="ctr"/>
                      <a:r>
                        <a:rPr lang="fr-FR" sz="1400" dirty="0"/>
                        <a:t>Energy on P1 </a:t>
                      </a:r>
                    </a:p>
                    <a:p>
                      <a:pPr algn="ctr"/>
                      <a:r>
                        <a:rPr lang="fr-FR" sz="1400" dirty="0"/>
                        <a:t>(gold </a:t>
                      </a:r>
                      <a:r>
                        <a:rPr lang="fr-FR" sz="1400" dirty="0" err="1"/>
                        <a:t>gratings</a:t>
                      </a:r>
                      <a:r>
                        <a:rPr lang="fr-FR" sz="1400" dirty="0"/>
                        <a:t>)</a:t>
                      </a:r>
                    </a:p>
                  </a:txBody>
                  <a:tcPr/>
                </a:tc>
                <a:tc>
                  <a:txBody>
                    <a:bodyPr/>
                    <a:lstStyle/>
                    <a:p>
                      <a:pPr algn="ctr"/>
                      <a:r>
                        <a:rPr lang="fr-FR" sz="1400" dirty="0"/>
                        <a:t>7.3 J </a:t>
                      </a:r>
                    </a:p>
                  </a:txBody>
                  <a:tcPr/>
                </a:tc>
                <a:tc>
                  <a:txBody>
                    <a:bodyPr/>
                    <a:lstStyle/>
                    <a:p>
                      <a:pPr algn="ctr"/>
                      <a:r>
                        <a:rPr lang="fr-FR" sz="1400" dirty="0"/>
                        <a:t>43.7 J</a:t>
                      </a:r>
                    </a:p>
                  </a:txBody>
                  <a:tcPr/>
                </a:tc>
                <a:extLst>
                  <a:ext uri="{0D108BD9-81ED-4DB2-BD59-A6C34878D82A}">
                    <a16:rowId xmlns:a16="http://schemas.microsoft.com/office/drawing/2014/main" val="4282432345"/>
                  </a:ext>
                </a:extLst>
              </a:tr>
              <a:tr h="508122">
                <a:tc>
                  <a:txBody>
                    <a:bodyPr/>
                    <a:lstStyle/>
                    <a:p>
                      <a:pPr algn="ctr"/>
                      <a:r>
                        <a:rPr lang="fr-FR" sz="1400" dirty="0"/>
                        <a:t>Energy on P1 </a:t>
                      </a:r>
                    </a:p>
                    <a:p>
                      <a:pPr algn="ctr"/>
                      <a:r>
                        <a:rPr lang="fr-FR" sz="1400" dirty="0"/>
                        <a:t>(</a:t>
                      </a:r>
                      <a:r>
                        <a:rPr lang="fr-FR" sz="1400" dirty="0" err="1"/>
                        <a:t>dielectric</a:t>
                      </a:r>
                      <a:r>
                        <a:rPr lang="fr-FR" sz="1400" dirty="0"/>
                        <a:t> </a:t>
                      </a:r>
                      <a:r>
                        <a:rPr lang="fr-FR" sz="1400" dirty="0" err="1"/>
                        <a:t>gratings</a:t>
                      </a:r>
                      <a:r>
                        <a:rPr lang="fr-FR" sz="1400" dirty="0"/>
                        <a:t>)</a:t>
                      </a:r>
                    </a:p>
                  </a:txBody>
                  <a:tcPr/>
                </a:tc>
                <a:tc>
                  <a:txBody>
                    <a:bodyPr/>
                    <a:lstStyle/>
                    <a:p>
                      <a:pPr algn="ctr"/>
                      <a:r>
                        <a:rPr lang="fr-FR" sz="1400" dirty="0"/>
                        <a:t>6.1 J </a:t>
                      </a:r>
                    </a:p>
                  </a:txBody>
                  <a:tcPr/>
                </a:tc>
                <a:tc>
                  <a:txBody>
                    <a:bodyPr/>
                    <a:lstStyle/>
                    <a:p>
                      <a:pPr algn="ctr"/>
                      <a:r>
                        <a:rPr lang="fr-FR" sz="1400" dirty="0"/>
                        <a:t>36.8 J</a:t>
                      </a:r>
                    </a:p>
                  </a:txBody>
                  <a:tcPr/>
                </a:tc>
                <a:extLst>
                  <a:ext uri="{0D108BD9-81ED-4DB2-BD59-A6C34878D82A}">
                    <a16:rowId xmlns:a16="http://schemas.microsoft.com/office/drawing/2014/main" val="378221383"/>
                  </a:ext>
                </a:extLst>
              </a:tr>
            </a:tbl>
          </a:graphicData>
        </a:graphic>
      </p:graphicFrame>
    </p:spTree>
    <p:extLst>
      <p:ext uri="{BB962C8B-B14F-4D97-AF65-F5344CB8AC3E}">
        <p14:creationId xmlns:p14="http://schemas.microsoft.com/office/powerpoint/2010/main" val="269331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99EF-78C4-A8C8-E3A5-763E44D614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229A0-37A4-7F4F-3D42-E77F8B99ED18}"/>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300 mm x 250 mm x 40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3" name="Title 2">
            <a:extLst>
              <a:ext uri="{FF2B5EF4-FFF2-40B4-BE49-F238E27FC236}">
                <a16:creationId xmlns:a16="http://schemas.microsoft.com/office/drawing/2014/main" id="{11935DD6-4854-D364-8B3C-28B576A92920}"/>
              </a:ext>
            </a:extLst>
          </p:cNvPr>
          <p:cNvSpPr>
            <a:spLocks noGrp="1"/>
          </p:cNvSpPr>
          <p:nvPr>
            <p:ph type="title"/>
          </p:nvPr>
        </p:nvSpPr>
        <p:spPr/>
        <p:txBody>
          <a:bodyPr>
            <a:normAutofit/>
          </a:bodyPr>
          <a:lstStyle/>
          <a:p>
            <a:r>
              <a:rPr lang="en-GB" sz="2800" noProof="0" dirty="0"/>
              <a:t>CLPU simulations – Phase 1: Gold Gratings</a:t>
            </a:r>
          </a:p>
        </p:txBody>
      </p:sp>
      <p:sp>
        <p:nvSpPr>
          <p:cNvPr id="4" name="Slide Number Placeholder 3">
            <a:extLst>
              <a:ext uri="{FF2B5EF4-FFF2-40B4-BE49-F238E27FC236}">
                <a16:creationId xmlns:a16="http://schemas.microsoft.com/office/drawing/2014/main" id="{65A69199-01CF-6CF0-1A15-AD3D4B63143B}"/>
              </a:ext>
            </a:extLst>
          </p:cNvPr>
          <p:cNvSpPr>
            <a:spLocks noGrp="1"/>
          </p:cNvSpPr>
          <p:nvPr>
            <p:ph type="sldNum" sz="quarter" idx="12"/>
          </p:nvPr>
        </p:nvSpPr>
        <p:spPr/>
        <p:txBody>
          <a:bodyPr/>
          <a:lstStyle/>
          <a:p>
            <a:fld id="{3A3A6714-3D1F-4857-9904-D935B84167FA}" type="slidenum">
              <a:rPr lang="en-GB" noProof="0" smtClean="0"/>
              <a:pPr/>
              <a:t>14</a:t>
            </a:fld>
            <a:endParaRPr lang="en-GB" noProof="0" dirty="0"/>
          </a:p>
        </p:txBody>
      </p:sp>
      <p:sp>
        <p:nvSpPr>
          <p:cNvPr id="6" name="CuadroTexto 5">
            <a:extLst>
              <a:ext uri="{FF2B5EF4-FFF2-40B4-BE49-F238E27FC236}">
                <a16:creationId xmlns:a16="http://schemas.microsoft.com/office/drawing/2014/main" id="{1C84DC98-BB74-E58F-3BDE-5601B9D6C4EE}"/>
              </a:ext>
            </a:extLst>
          </p:cNvPr>
          <p:cNvSpPr txBox="1"/>
          <p:nvPr/>
        </p:nvSpPr>
        <p:spPr>
          <a:xfrm>
            <a:off x="4176394"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20 Hz</a:t>
            </a:r>
          </a:p>
        </p:txBody>
      </p:sp>
      <p:pic>
        <p:nvPicPr>
          <p:cNvPr id="10" name="Imagen 9" descr="Imagen que contiene Interfaz de usuario gráfica&#10;&#10;El contenido generado por IA puede ser incorrecto.">
            <a:extLst>
              <a:ext uri="{FF2B5EF4-FFF2-40B4-BE49-F238E27FC236}">
                <a16:creationId xmlns:a16="http://schemas.microsoft.com/office/drawing/2014/main" id="{1260494A-EBA5-DDDF-D635-AA7D852B3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8" y="1829952"/>
            <a:ext cx="4130338" cy="2228645"/>
          </a:xfrm>
          <a:prstGeom prst="rect">
            <a:avLst/>
          </a:prstGeom>
        </p:spPr>
      </p:pic>
      <p:sp>
        <p:nvSpPr>
          <p:cNvPr id="12" name="CuadroTexto 11">
            <a:extLst>
              <a:ext uri="{FF2B5EF4-FFF2-40B4-BE49-F238E27FC236}">
                <a16:creationId xmlns:a16="http://schemas.microsoft.com/office/drawing/2014/main" id="{BE75E7C6-06D2-D46B-9099-00281D6E0B29}"/>
              </a:ext>
            </a:extLst>
          </p:cNvPr>
          <p:cNvSpPr txBox="1"/>
          <p:nvPr/>
        </p:nvSpPr>
        <p:spPr>
          <a:xfrm>
            <a:off x="4178163" y="2095436"/>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51,2 °C</a:t>
            </a:r>
          </a:p>
          <a:p>
            <a:pPr algn="ctr"/>
            <a:r>
              <a:rPr lang="en-GB" sz="1600" noProof="0" dirty="0"/>
              <a:t>Max. Deformation:</a:t>
            </a:r>
          </a:p>
          <a:p>
            <a:pPr algn="ctr"/>
            <a:r>
              <a:rPr lang="en-GB" b="1" noProof="0" dirty="0">
                <a:solidFill>
                  <a:srgbClr val="00B050"/>
                </a:solidFill>
              </a:rPr>
              <a:t>0,098 µm PV</a:t>
            </a:r>
          </a:p>
        </p:txBody>
      </p:sp>
      <p:pic>
        <p:nvPicPr>
          <p:cNvPr id="15" name="Imagen 14">
            <a:extLst>
              <a:ext uri="{FF2B5EF4-FFF2-40B4-BE49-F238E27FC236}">
                <a16:creationId xmlns:a16="http://schemas.microsoft.com/office/drawing/2014/main" id="{265D6EEB-BE13-CF60-A3CE-059EA29FA6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9458" y="1829952"/>
            <a:ext cx="4022246" cy="2228645"/>
          </a:xfrm>
          <a:prstGeom prst="rect">
            <a:avLst/>
          </a:prstGeom>
        </p:spPr>
      </p:pic>
      <p:sp>
        <p:nvSpPr>
          <p:cNvPr id="16" name="CuadroTexto 15">
            <a:extLst>
              <a:ext uri="{FF2B5EF4-FFF2-40B4-BE49-F238E27FC236}">
                <a16:creationId xmlns:a16="http://schemas.microsoft.com/office/drawing/2014/main" id="{A2DA6B3D-AF8A-B90A-3DA6-80B0E817CE67}"/>
              </a:ext>
            </a:extLst>
          </p:cNvPr>
          <p:cNvSpPr txBox="1"/>
          <p:nvPr/>
        </p:nvSpPr>
        <p:spPr>
          <a:xfrm>
            <a:off x="6185883" y="211316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C00000"/>
                </a:solidFill>
              </a:rPr>
              <a:t>91,2°C</a:t>
            </a:r>
          </a:p>
          <a:p>
            <a:pPr algn="ctr"/>
            <a:r>
              <a:rPr lang="en-GB" sz="1600" noProof="0" dirty="0"/>
              <a:t>Max. Deformation:</a:t>
            </a:r>
          </a:p>
          <a:p>
            <a:pPr algn="ctr"/>
            <a:r>
              <a:rPr lang="en-GB" b="1" noProof="0" dirty="0">
                <a:solidFill>
                  <a:srgbClr val="C00000"/>
                </a:solidFill>
              </a:rPr>
              <a:t>0,423 µm PV</a:t>
            </a:r>
          </a:p>
        </p:txBody>
      </p:sp>
      <p:pic>
        <p:nvPicPr>
          <p:cNvPr id="17" name="Imagen 16">
            <a:extLst>
              <a:ext uri="{FF2B5EF4-FFF2-40B4-BE49-F238E27FC236}">
                <a16:creationId xmlns:a16="http://schemas.microsoft.com/office/drawing/2014/main" id="{CA582745-F978-C095-93F7-461DBED6A2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758" y="4180470"/>
            <a:ext cx="4119635" cy="2245680"/>
          </a:xfrm>
          <a:prstGeom prst="rect">
            <a:avLst/>
          </a:prstGeom>
        </p:spPr>
      </p:pic>
      <p:sp>
        <p:nvSpPr>
          <p:cNvPr id="18" name="CuadroTexto 17">
            <a:extLst>
              <a:ext uri="{FF2B5EF4-FFF2-40B4-BE49-F238E27FC236}">
                <a16:creationId xmlns:a16="http://schemas.microsoft.com/office/drawing/2014/main" id="{2FAB26C1-8244-65F8-33DC-6517E296DC43}"/>
              </a:ext>
            </a:extLst>
          </p:cNvPr>
          <p:cNvSpPr txBox="1"/>
          <p:nvPr/>
        </p:nvSpPr>
        <p:spPr>
          <a:xfrm>
            <a:off x="4178163" y="4258429"/>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C00000"/>
                </a:solidFill>
              </a:rPr>
              <a:t>150,8 °C</a:t>
            </a:r>
          </a:p>
          <a:p>
            <a:pPr algn="ctr"/>
            <a:r>
              <a:rPr lang="en-GB" sz="1600" noProof="0" dirty="0"/>
              <a:t>Max. Deformation:</a:t>
            </a:r>
          </a:p>
          <a:p>
            <a:pPr algn="ctr"/>
            <a:r>
              <a:rPr lang="en-GB" b="1" noProof="0" dirty="0">
                <a:solidFill>
                  <a:srgbClr val="C00000"/>
                </a:solidFill>
              </a:rPr>
              <a:t>0,485 µm PV</a:t>
            </a:r>
          </a:p>
        </p:txBody>
      </p:sp>
      <p:pic>
        <p:nvPicPr>
          <p:cNvPr id="19" name="Imagen 18">
            <a:extLst>
              <a:ext uri="{FF2B5EF4-FFF2-40B4-BE49-F238E27FC236}">
                <a16:creationId xmlns:a16="http://schemas.microsoft.com/office/drawing/2014/main" id="{96C49B1D-D1F5-D450-5D7C-D3597438D3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19458" y="4197221"/>
            <a:ext cx="4054010" cy="2237137"/>
          </a:xfrm>
          <a:prstGeom prst="rect">
            <a:avLst/>
          </a:prstGeom>
        </p:spPr>
      </p:pic>
      <p:sp>
        <p:nvSpPr>
          <p:cNvPr id="20" name="CuadroTexto 19">
            <a:extLst>
              <a:ext uri="{FF2B5EF4-FFF2-40B4-BE49-F238E27FC236}">
                <a16:creationId xmlns:a16="http://schemas.microsoft.com/office/drawing/2014/main" id="{629BC0B5-B516-1615-F943-FF428F0716EE}"/>
              </a:ext>
            </a:extLst>
          </p:cNvPr>
          <p:cNvSpPr txBox="1"/>
          <p:nvPr/>
        </p:nvSpPr>
        <p:spPr>
          <a:xfrm>
            <a:off x="6202848" y="4265600"/>
            <a:ext cx="1916610"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chemeClr val="accent2"/>
                </a:solidFill>
              </a:rPr>
              <a:t>71,1 °C</a:t>
            </a:r>
          </a:p>
          <a:p>
            <a:pPr algn="ctr"/>
            <a:r>
              <a:rPr lang="en-GB" sz="1600" noProof="0" dirty="0"/>
              <a:t>Max. Deformation:</a:t>
            </a:r>
          </a:p>
          <a:p>
            <a:pPr algn="ctr"/>
            <a:r>
              <a:rPr lang="en-GB" b="1" noProof="0" dirty="0">
                <a:solidFill>
                  <a:srgbClr val="C00000"/>
                </a:solidFill>
              </a:rPr>
              <a:t>0,508 µm PV</a:t>
            </a:r>
          </a:p>
        </p:txBody>
      </p:sp>
      <p:graphicFrame>
        <p:nvGraphicFramePr>
          <p:cNvPr id="21" name="Tabla 20">
            <a:extLst>
              <a:ext uri="{FF2B5EF4-FFF2-40B4-BE49-F238E27FC236}">
                <a16:creationId xmlns:a16="http://schemas.microsoft.com/office/drawing/2014/main" id="{3E498C55-5188-34AD-EFDB-17EFFCB7197F}"/>
              </a:ext>
            </a:extLst>
          </p:cNvPr>
          <p:cNvGraphicFramePr>
            <a:graphicFrameLocks noGrp="1"/>
          </p:cNvGraphicFramePr>
          <p:nvPr>
            <p:extLst>
              <p:ext uri="{D42A27DB-BD31-4B8C-83A1-F6EECF244321}">
                <p14:modId xmlns:p14="http://schemas.microsoft.com/office/powerpoint/2010/main" val="834374009"/>
              </p:ext>
            </p:extLst>
          </p:nvPr>
        </p:nvGraphicFramePr>
        <p:xfrm>
          <a:off x="5225145" y="772363"/>
          <a:ext cx="6966856" cy="1008578"/>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3453530674"/>
                    </a:ext>
                  </a:extLst>
                </a:gridCol>
                <a:gridCol w="1741714">
                  <a:extLst>
                    <a:ext uri="{9D8B030D-6E8A-4147-A177-3AD203B41FA5}">
                      <a16:colId xmlns:a16="http://schemas.microsoft.com/office/drawing/2014/main" val="1916218411"/>
                    </a:ext>
                  </a:extLst>
                </a:gridCol>
                <a:gridCol w="1741714">
                  <a:extLst>
                    <a:ext uri="{9D8B030D-6E8A-4147-A177-3AD203B41FA5}">
                      <a16:colId xmlns:a16="http://schemas.microsoft.com/office/drawing/2014/main" val="837983090"/>
                    </a:ext>
                  </a:extLst>
                </a:gridCol>
              </a:tblGrid>
              <a:tr h="259559">
                <a:tc>
                  <a:txBody>
                    <a:bodyPr/>
                    <a:lstStyle/>
                    <a:p>
                      <a:pPr algn="ctr"/>
                      <a:endParaRPr lang="en-GB" sz="1000" noProof="0" dirty="0"/>
                    </a:p>
                  </a:txBody>
                  <a:tcPr anchor="ctr">
                    <a:solidFill>
                      <a:schemeClr val="bg1"/>
                    </a:solidFill>
                  </a:tcPr>
                </a:tc>
                <a:tc gridSpan="3">
                  <a:txBody>
                    <a:bodyPr/>
                    <a:lstStyle/>
                    <a:p>
                      <a:pPr algn="ctr"/>
                      <a:r>
                        <a:rPr lang="en-GB" sz="1000" noProof="0" dirty="0">
                          <a:latin typeface="Arial Narrow" panose="020B0606020202030204" pitchFamily="34" charset="0"/>
                        </a:rPr>
                        <a:t>Phase 1: 1 GeV</a:t>
                      </a:r>
                      <a:r>
                        <a:rPr lang="en-GB" sz="1000" baseline="0" noProof="0" dirty="0">
                          <a:latin typeface="Arial Narrow" panose="020B0606020202030204" pitchFamily="34" charset="0"/>
                        </a:rPr>
                        <a:t> electrons</a:t>
                      </a:r>
                      <a:endParaRPr lang="en-GB" sz="1000" noProof="0" dirty="0">
                        <a:latin typeface="Arial Narrow" panose="020B0606020202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243336">
                <a:tc>
                  <a:txBody>
                    <a:bodyPr/>
                    <a:lstStyle/>
                    <a:p>
                      <a:pPr algn="ctr"/>
                      <a:r>
                        <a:rPr lang="en-GB" sz="900" noProof="0" dirty="0">
                          <a:latin typeface="Arial Narrow" panose="020B0606020202030204" pitchFamily="34" charset="0"/>
                        </a:rPr>
                        <a:t>Incident power on P1 (Gold)</a:t>
                      </a:r>
                    </a:p>
                  </a:txBody>
                  <a:tcPr anchor="ctr"/>
                </a:tc>
                <a:tc>
                  <a:txBody>
                    <a:bodyPr/>
                    <a:lstStyle/>
                    <a:p>
                      <a:pPr algn="ctr"/>
                      <a:r>
                        <a:rPr lang="en-GB" sz="900" noProof="0" dirty="0"/>
                        <a:t>7,3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t>7,3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t>7,3 J / 100 Hz</a:t>
                      </a:r>
                    </a:p>
                  </a:txBody>
                  <a:tcPr anchor="ctr"/>
                </a:tc>
                <a:extLst>
                  <a:ext uri="{0D108BD9-81ED-4DB2-BD59-A6C34878D82A}">
                    <a16:rowId xmlns:a16="http://schemas.microsoft.com/office/drawing/2014/main" val="498876508"/>
                  </a:ext>
                </a:extLst>
              </a:tr>
              <a:tr h="2623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P1 (Gold)</a:t>
                      </a:r>
                    </a:p>
                  </a:txBody>
                  <a:tcPr anchor="ctr"/>
                </a:tc>
                <a:tc>
                  <a:txBody>
                    <a:bodyPr/>
                    <a:lstStyle/>
                    <a:p>
                      <a:pPr algn="ctr"/>
                      <a:r>
                        <a:rPr lang="en-GB" sz="900" b="1" noProof="0" dirty="0"/>
                        <a:t>5,8 W</a:t>
                      </a:r>
                    </a:p>
                  </a:txBody>
                  <a:tcPr anchor="ctr"/>
                </a:tc>
                <a:tc>
                  <a:txBody>
                    <a:bodyPr/>
                    <a:lstStyle/>
                    <a:p>
                      <a:pPr algn="ctr"/>
                      <a:r>
                        <a:rPr lang="en-GB" sz="900" b="1" noProof="0" dirty="0"/>
                        <a:t>14,6 W</a:t>
                      </a:r>
                    </a:p>
                  </a:txBody>
                  <a:tcPr anchor="ctr"/>
                </a:tc>
                <a:tc>
                  <a:txBody>
                    <a:bodyPr/>
                    <a:lstStyle/>
                    <a:p>
                      <a:pPr algn="ctr"/>
                      <a:r>
                        <a:rPr lang="en-GB" sz="900" b="1" noProof="0" dirty="0"/>
                        <a:t>29,2 W</a:t>
                      </a:r>
                    </a:p>
                  </a:txBody>
                  <a:tcPr anchor="ctr"/>
                </a:tc>
                <a:extLst>
                  <a:ext uri="{0D108BD9-81ED-4DB2-BD59-A6C34878D82A}">
                    <a16:rowId xmlns:a16="http://schemas.microsoft.com/office/drawing/2014/main" val="77702857"/>
                  </a:ext>
                </a:extLst>
              </a:tr>
              <a:tr h="2433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P4 (Gold)</a:t>
                      </a:r>
                    </a:p>
                  </a:txBody>
                  <a:tcPr anchor="ctr"/>
                </a:tc>
                <a:tc>
                  <a:txBody>
                    <a:bodyPr/>
                    <a:lstStyle/>
                    <a:p>
                      <a:pPr algn="ctr"/>
                      <a:r>
                        <a:rPr lang="en-GB" sz="900" b="1" noProof="0" dirty="0"/>
                        <a:t>4,4 W</a:t>
                      </a:r>
                    </a:p>
                  </a:txBody>
                  <a:tcPr anchor="ctr"/>
                </a:tc>
                <a:tc>
                  <a:txBody>
                    <a:bodyPr/>
                    <a:lstStyle/>
                    <a:p>
                      <a:pPr algn="ctr"/>
                      <a:r>
                        <a:rPr lang="en-GB" sz="900" b="1" noProof="0" dirty="0"/>
                        <a:t>11 W</a:t>
                      </a:r>
                    </a:p>
                  </a:txBody>
                  <a:tcPr anchor="ctr"/>
                </a:tc>
                <a:tc>
                  <a:txBody>
                    <a:bodyPr/>
                    <a:lstStyle/>
                    <a:p>
                      <a:pPr algn="ctr"/>
                      <a:r>
                        <a:rPr lang="en-GB" sz="900" b="1" noProof="0" dirty="0"/>
                        <a:t>22 W</a:t>
                      </a:r>
                    </a:p>
                  </a:txBody>
                  <a:tcPr anchor="ctr"/>
                </a:tc>
                <a:extLst>
                  <a:ext uri="{0D108BD9-81ED-4DB2-BD59-A6C34878D82A}">
                    <a16:rowId xmlns:a16="http://schemas.microsoft.com/office/drawing/2014/main" val="1349917415"/>
                  </a:ext>
                </a:extLst>
              </a:tr>
            </a:tbl>
          </a:graphicData>
        </a:graphic>
      </p:graphicFrame>
      <p:sp>
        <p:nvSpPr>
          <p:cNvPr id="28" name="CuadroTexto 27">
            <a:extLst>
              <a:ext uri="{FF2B5EF4-FFF2-40B4-BE49-F238E27FC236}">
                <a16:creationId xmlns:a16="http://schemas.microsoft.com/office/drawing/2014/main" id="{E7AD343B-5C21-412F-6FE6-32E8FDA48EFA}"/>
              </a:ext>
            </a:extLst>
          </p:cNvPr>
          <p:cNvSpPr txBox="1"/>
          <p:nvPr/>
        </p:nvSpPr>
        <p:spPr>
          <a:xfrm>
            <a:off x="5988535"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50 Hz</a:t>
            </a:r>
          </a:p>
          <a:p>
            <a:pPr algn="r"/>
            <a:endParaRPr lang="en-GB" dirty="0"/>
          </a:p>
        </p:txBody>
      </p:sp>
      <p:sp>
        <p:nvSpPr>
          <p:cNvPr id="29" name="CuadroTexto 28">
            <a:extLst>
              <a:ext uri="{FF2B5EF4-FFF2-40B4-BE49-F238E27FC236}">
                <a16:creationId xmlns:a16="http://schemas.microsoft.com/office/drawing/2014/main" id="{1C84DC98-BB74-E58F-3BDE-5601B9D6C4EE}"/>
              </a:ext>
            </a:extLst>
          </p:cNvPr>
          <p:cNvSpPr txBox="1"/>
          <p:nvPr/>
        </p:nvSpPr>
        <p:spPr>
          <a:xfrm>
            <a:off x="4176393" y="6155479"/>
            <a:ext cx="1818764"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100 Hz</a:t>
            </a:r>
          </a:p>
        </p:txBody>
      </p:sp>
      <p:sp>
        <p:nvSpPr>
          <p:cNvPr id="30" name="CuadroTexto 29">
            <a:extLst>
              <a:ext uri="{FF2B5EF4-FFF2-40B4-BE49-F238E27FC236}">
                <a16:creationId xmlns:a16="http://schemas.microsoft.com/office/drawing/2014/main" id="{E7AD343B-5C21-412F-6FE6-32E8FDA48EFA}"/>
              </a:ext>
            </a:extLst>
          </p:cNvPr>
          <p:cNvSpPr txBox="1"/>
          <p:nvPr/>
        </p:nvSpPr>
        <p:spPr>
          <a:xfrm>
            <a:off x="5990082" y="6155479"/>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100 Hz – Act. Cooling 20 ºC</a:t>
            </a:r>
          </a:p>
          <a:p>
            <a:pPr algn="r"/>
            <a:endParaRPr lang="en-GB" dirty="0"/>
          </a:p>
        </p:txBody>
      </p:sp>
      <p:pic>
        <p:nvPicPr>
          <p:cNvPr id="22" name="Imagen 25" descr="Un dibujo animado con letras&#10;&#10;El contenido generado por IA puede ser incorrecto.">
            <a:extLst>
              <a:ext uri="{FF2B5EF4-FFF2-40B4-BE49-F238E27FC236}">
                <a16:creationId xmlns:a16="http://schemas.microsoft.com/office/drawing/2014/main" id="{09784251-8876-4E4C-8435-8A8E155BDCC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29386" y="187763"/>
            <a:ext cx="1324562" cy="374559"/>
          </a:xfrm>
          <a:prstGeom prst="rect">
            <a:avLst/>
          </a:prstGeom>
        </p:spPr>
      </p:pic>
      <p:sp>
        <p:nvSpPr>
          <p:cNvPr id="23" name="Footer Placeholder 4">
            <a:extLst>
              <a:ext uri="{FF2B5EF4-FFF2-40B4-BE49-F238E27FC236}">
                <a16:creationId xmlns:a16="http://schemas.microsoft.com/office/drawing/2014/main" id="{394C8BED-BFF7-4451-A7E4-7F77C89784D1}"/>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385211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99EF-78C4-A8C8-E3A5-763E44D614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229A0-37A4-7F4F-3D42-E77F8B99ED18}"/>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300 mm x </a:t>
            </a:r>
            <a:r>
              <a:rPr lang="en-GB" sz="2000" b="1" dirty="0">
                <a:solidFill>
                  <a:schemeClr val="tx2">
                    <a:lumMod val="75000"/>
                  </a:schemeClr>
                </a:solidFill>
                <a:latin typeface="Arial Narrow" panose="020B0606020202030204" pitchFamily="34" charset="0"/>
              </a:rPr>
              <a:t>18</a:t>
            </a:r>
            <a:r>
              <a:rPr lang="en-GB" sz="2000" b="1" noProof="0" dirty="0">
                <a:solidFill>
                  <a:schemeClr val="tx2">
                    <a:lumMod val="75000"/>
                  </a:schemeClr>
                </a:solidFill>
                <a:latin typeface="Arial Narrow" panose="020B0606020202030204" pitchFamily="34" charset="0"/>
              </a:rPr>
              <a:t>0 mm x 30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3" name="Title 2">
            <a:extLst>
              <a:ext uri="{FF2B5EF4-FFF2-40B4-BE49-F238E27FC236}">
                <a16:creationId xmlns:a16="http://schemas.microsoft.com/office/drawing/2014/main" id="{11935DD6-4854-D364-8B3C-28B576A92920}"/>
              </a:ext>
            </a:extLst>
          </p:cNvPr>
          <p:cNvSpPr>
            <a:spLocks noGrp="1"/>
          </p:cNvSpPr>
          <p:nvPr>
            <p:ph type="title"/>
          </p:nvPr>
        </p:nvSpPr>
        <p:spPr>
          <a:xfrm>
            <a:off x="2115127" y="-272186"/>
            <a:ext cx="8580087" cy="1325563"/>
          </a:xfrm>
        </p:spPr>
        <p:txBody>
          <a:bodyPr>
            <a:normAutofit/>
          </a:bodyPr>
          <a:lstStyle/>
          <a:p>
            <a:r>
              <a:rPr lang="en-GB" sz="2400" noProof="0" dirty="0"/>
              <a:t>CLPU simulations –</a:t>
            </a:r>
            <a:r>
              <a:rPr lang="en-GB" sz="2400" dirty="0"/>
              <a:t>Phase 1: Dielectric Gratings</a:t>
            </a:r>
            <a:endParaRPr lang="en-GB" sz="2400" noProof="0" dirty="0"/>
          </a:p>
        </p:txBody>
      </p:sp>
      <p:sp>
        <p:nvSpPr>
          <p:cNvPr id="4" name="Slide Number Placeholder 3">
            <a:extLst>
              <a:ext uri="{FF2B5EF4-FFF2-40B4-BE49-F238E27FC236}">
                <a16:creationId xmlns:a16="http://schemas.microsoft.com/office/drawing/2014/main" id="{65A69199-01CF-6CF0-1A15-AD3D4B63143B}"/>
              </a:ext>
            </a:extLst>
          </p:cNvPr>
          <p:cNvSpPr>
            <a:spLocks noGrp="1"/>
          </p:cNvSpPr>
          <p:nvPr>
            <p:ph type="sldNum" sz="quarter" idx="12"/>
          </p:nvPr>
        </p:nvSpPr>
        <p:spPr/>
        <p:txBody>
          <a:bodyPr/>
          <a:lstStyle/>
          <a:p>
            <a:fld id="{3A3A6714-3D1F-4857-9904-D935B84167FA}" type="slidenum">
              <a:rPr lang="en-GB" noProof="0" smtClean="0"/>
              <a:pPr/>
              <a:t>15</a:t>
            </a:fld>
            <a:endParaRPr lang="en-GB" noProof="0" dirty="0"/>
          </a:p>
        </p:txBody>
      </p:sp>
      <p:sp>
        <p:nvSpPr>
          <p:cNvPr id="6" name="CuadroTexto 5">
            <a:extLst>
              <a:ext uri="{FF2B5EF4-FFF2-40B4-BE49-F238E27FC236}">
                <a16:creationId xmlns:a16="http://schemas.microsoft.com/office/drawing/2014/main" id="{1C84DC98-BB74-E58F-3BDE-5601B9D6C4EE}"/>
              </a:ext>
            </a:extLst>
          </p:cNvPr>
          <p:cNvSpPr txBox="1"/>
          <p:nvPr/>
        </p:nvSpPr>
        <p:spPr>
          <a:xfrm>
            <a:off x="4168230"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20 Hz</a:t>
            </a:r>
          </a:p>
        </p:txBody>
      </p:sp>
      <p:sp>
        <p:nvSpPr>
          <p:cNvPr id="28" name="CuadroTexto 27">
            <a:extLst>
              <a:ext uri="{FF2B5EF4-FFF2-40B4-BE49-F238E27FC236}">
                <a16:creationId xmlns:a16="http://schemas.microsoft.com/office/drawing/2014/main" id="{E7AD343B-5C21-412F-6FE6-32E8FDA48EFA}"/>
              </a:ext>
            </a:extLst>
          </p:cNvPr>
          <p:cNvSpPr txBox="1"/>
          <p:nvPr/>
        </p:nvSpPr>
        <p:spPr>
          <a:xfrm>
            <a:off x="5988535"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50 Hz</a:t>
            </a:r>
          </a:p>
          <a:p>
            <a:pPr algn="r"/>
            <a:endParaRPr lang="en-GB" dirty="0"/>
          </a:p>
        </p:txBody>
      </p:sp>
      <p:sp>
        <p:nvSpPr>
          <p:cNvPr id="29" name="CuadroTexto 28">
            <a:extLst>
              <a:ext uri="{FF2B5EF4-FFF2-40B4-BE49-F238E27FC236}">
                <a16:creationId xmlns:a16="http://schemas.microsoft.com/office/drawing/2014/main" id="{1C84DC98-BB74-E58F-3BDE-5601B9D6C4EE}"/>
              </a:ext>
            </a:extLst>
          </p:cNvPr>
          <p:cNvSpPr txBox="1"/>
          <p:nvPr/>
        </p:nvSpPr>
        <p:spPr>
          <a:xfrm>
            <a:off x="4168229" y="6155479"/>
            <a:ext cx="1826927"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100 Hz</a:t>
            </a:r>
          </a:p>
        </p:txBody>
      </p:sp>
      <p:sp>
        <p:nvSpPr>
          <p:cNvPr id="30" name="CuadroTexto 29">
            <a:extLst>
              <a:ext uri="{FF2B5EF4-FFF2-40B4-BE49-F238E27FC236}">
                <a16:creationId xmlns:a16="http://schemas.microsoft.com/office/drawing/2014/main" id="{E7AD343B-5C21-412F-6FE6-32E8FDA48EFA}"/>
              </a:ext>
            </a:extLst>
          </p:cNvPr>
          <p:cNvSpPr txBox="1"/>
          <p:nvPr/>
        </p:nvSpPr>
        <p:spPr>
          <a:xfrm>
            <a:off x="5990082" y="6155479"/>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100 Hz – Act. Cooling 20 ºC</a:t>
            </a:r>
          </a:p>
          <a:p>
            <a:pPr algn="r"/>
            <a:endParaRPr lang="en-GB" dirty="0"/>
          </a:p>
        </p:txBody>
      </p:sp>
      <p:graphicFrame>
        <p:nvGraphicFramePr>
          <p:cNvPr id="22" name="Tabla 21">
            <a:extLst>
              <a:ext uri="{FF2B5EF4-FFF2-40B4-BE49-F238E27FC236}">
                <a16:creationId xmlns:a16="http://schemas.microsoft.com/office/drawing/2014/main" id="{3E498C55-5188-34AD-EFDB-17EFFCB7197F}"/>
              </a:ext>
            </a:extLst>
          </p:cNvPr>
          <p:cNvGraphicFramePr>
            <a:graphicFrameLocks noGrp="1"/>
          </p:cNvGraphicFramePr>
          <p:nvPr>
            <p:extLst>
              <p:ext uri="{D42A27DB-BD31-4B8C-83A1-F6EECF244321}">
                <p14:modId xmlns:p14="http://schemas.microsoft.com/office/powerpoint/2010/main" val="2851938384"/>
              </p:ext>
            </p:extLst>
          </p:nvPr>
        </p:nvGraphicFramePr>
        <p:xfrm>
          <a:off x="5225144" y="778178"/>
          <a:ext cx="6966856" cy="995853"/>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3453530674"/>
                    </a:ext>
                  </a:extLst>
                </a:gridCol>
                <a:gridCol w="1741714">
                  <a:extLst>
                    <a:ext uri="{9D8B030D-6E8A-4147-A177-3AD203B41FA5}">
                      <a16:colId xmlns:a16="http://schemas.microsoft.com/office/drawing/2014/main" val="1916218411"/>
                    </a:ext>
                  </a:extLst>
                </a:gridCol>
                <a:gridCol w="1741714">
                  <a:extLst>
                    <a:ext uri="{9D8B030D-6E8A-4147-A177-3AD203B41FA5}">
                      <a16:colId xmlns:a16="http://schemas.microsoft.com/office/drawing/2014/main" val="837983090"/>
                    </a:ext>
                  </a:extLst>
                </a:gridCol>
              </a:tblGrid>
              <a:tr h="186709">
                <a:tc>
                  <a:txBody>
                    <a:bodyPr/>
                    <a:lstStyle/>
                    <a:p>
                      <a:pPr algn="ctr"/>
                      <a:endParaRPr lang="en-GB" sz="1000" noProof="0" dirty="0"/>
                    </a:p>
                  </a:txBody>
                  <a:tcPr anchor="ctr">
                    <a:solidFill>
                      <a:schemeClr val="bg1"/>
                    </a:solidFill>
                  </a:tcPr>
                </a:tc>
                <a:tc gridSpan="3">
                  <a:txBody>
                    <a:bodyPr/>
                    <a:lstStyle/>
                    <a:p>
                      <a:pPr algn="ctr"/>
                      <a:r>
                        <a:rPr lang="en-GB" sz="1000" noProof="0" dirty="0">
                          <a:latin typeface="Arial Narrow" panose="020B0606020202030204" pitchFamily="34" charset="0"/>
                        </a:rPr>
                        <a:t>Phase 1: 1 GeV</a:t>
                      </a:r>
                      <a:r>
                        <a:rPr lang="en-GB" sz="1000" baseline="0" noProof="0" dirty="0">
                          <a:latin typeface="Arial Narrow" panose="020B0606020202030204" pitchFamily="34" charset="0"/>
                        </a:rPr>
                        <a:t> electrons</a:t>
                      </a:r>
                      <a:endParaRPr lang="en-GB" sz="1000" noProof="0" dirty="0">
                        <a:latin typeface="Arial Narrow" panose="020B0606020202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250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Incident power on P1 (Dielectric)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6,1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6,1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6,1 J / 100 Hz</a:t>
                      </a:r>
                    </a:p>
                  </a:txBody>
                  <a:tcPr anchor="ctr"/>
                </a:tc>
                <a:extLst>
                  <a:ext uri="{0D108BD9-81ED-4DB2-BD59-A6C34878D82A}">
                    <a16:rowId xmlns:a16="http://schemas.microsoft.com/office/drawing/2014/main" val="3126753876"/>
                  </a:ext>
                </a:extLst>
              </a:tr>
              <a:tr h="250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P1 (Dielectric)</a:t>
                      </a:r>
                    </a:p>
                  </a:txBody>
                  <a:tcPr anchor="ctr"/>
                </a:tc>
                <a:tc>
                  <a:txBody>
                    <a:bodyPr/>
                    <a:lstStyle/>
                    <a:p>
                      <a:pPr algn="ctr"/>
                      <a:r>
                        <a:rPr lang="en-GB" sz="1000" b="1" noProof="0" dirty="0"/>
                        <a:t>0,6 W</a:t>
                      </a:r>
                    </a:p>
                  </a:txBody>
                  <a:tcPr anchor="ctr"/>
                </a:tc>
                <a:tc>
                  <a:txBody>
                    <a:bodyPr/>
                    <a:lstStyle/>
                    <a:p>
                      <a:pPr algn="ctr"/>
                      <a:r>
                        <a:rPr lang="en-GB" sz="1000" b="1" noProof="0" dirty="0"/>
                        <a:t>1,5 W</a:t>
                      </a:r>
                    </a:p>
                  </a:txBody>
                  <a:tcPr anchor="ctr"/>
                </a:tc>
                <a:tc>
                  <a:txBody>
                    <a:bodyPr/>
                    <a:lstStyle/>
                    <a:p>
                      <a:pPr algn="ctr"/>
                      <a:r>
                        <a:rPr lang="en-GB" sz="1000" b="1" noProof="0" dirty="0"/>
                        <a:t>3 W</a:t>
                      </a:r>
                    </a:p>
                  </a:txBody>
                  <a:tcPr anchor="ctr"/>
                </a:tc>
                <a:extLst>
                  <a:ext uri="{0D108BD9-81ED-4DB2-BD59-A6C34878D82A}">
                    <a16:rowId xmlns:a16="http://schemas.microsoft.com/office/drawing/2014/main" val="1930422144"/>
                  </a:ext>
                </a:extLst>
              </a:tr>
              <a:tr h="250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P4 (Dielectric)</a:t>
                      </a:r>
                    </a:p>
                  </a:txBody>
                  <a:tcPr anchor="ctr"/>
                </a:tc>
                <a:tc>
                  <a:txBody>
                    <a:bodyPr/>
                    <a:lstStyle/>
                    <a:p>
                      <a:pPr algn="ctr"/>
                      <a:r>
                        <a:rPr lang="en-GB" sz="1000" b="1" noProof="0" dirty="0"/>
                        <a:t>0,5 W</a:t>
                      </a:r>
                    </a:p>
                  </a:txBody>
                  <a:tcPr anchor="ctr"/>
                </a:tc>
                <a:tc>
                  <a:txBody>
                    <a:bodyPr/>
                    <a:lstStyle/>
                    <a:p>
                      <a:pPr algn="ctr"/>
                      <a:r>
                        <a:rPr lang="en-GB" sz="1000" b="1" noProof="0" dirty="0"/>
                        <a:t>1,3 W</a:t>
                      </a:r>
                    </a:p>
                  </a:txBody>
                  <a:tcPr anchor="ctr"/>
                </a:tc>
                <a:tc>
                  <a:txBody>
                    <a:bodyPr/>
                    <a:lstStyle/>
                    <a:p>
                      <a:pPr algn="ctr"/>
                      <a:r>
                        <a:rPr lang="en-GB" sz="1000" b="1" noProof="0" dirty="0"/>
                        <a:t>2,6 W</a:t>
                      </a:r>
                    </a:p>
                  </a:txBody>
                  <a:tcPr anchor="ctr"/>
                </a:tc>
                <a:extLst>
                  <a:ext uri="{0D108BD9-81ED-4DB2-BD59-A6C34878D82A}">
                    <a16:rowId xmlns:a16="http://schemas.microsoft.com/office/drawing/2014/main" val="3053531214"/>
                  </a:ext>
                </a:extLst>
              </a:tr>
            </a:tbl>
          </a:graphicData>
        </a:graphic>
      </p:graphicFrame>
      <p:pic>
        <p:nvPicPr>
          <p:cNvPr id="23" name="Imagen 22">
            <a:extLst>
              <a:ext uri="{FF2B5EF4-FFF2-40B4-BE49-F238E27FC236}">
                <a16:creationId xmlns:a16="http://schemas.microsoft.com/office/drawing/2014/main" id="{87C21420-7F5E-070F-C69A-28957DCD48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594" y="1827372"/>
            <a:ext cx="4119635" cy="2231226"/>
          </a:xfrm>
          <a:prstGeom prst="rect">
            <a:avLst/>
          </a:prstGeom>
        </p:spPr>
      </p:pic>
      <p:pic>
        <p:nvPicPr>
          <p:cNvPr id="24" name="Imagen 23">
            <a:extLst>
              <a:ext uri="{FF2B5EF4-FFF2-40B4-BE49-F238E27FC236}">
                <a16:creationId xmlns:a16="http://schemas.microsoft.com/office/drawing/2014/main" id="{4B5080BA-2E43-40D3-1023-B5CC40D9CE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19458" y="1827372"/>
            <a:ext cx="4054010" cy="2231226"/>
          </a:xfrm>
          <a:prstGeom prst="rect">
            <a:avLst/>
          </a:prstGeom>
        </p:spPr>
      </p:pic>
      <p:pic>
        <p:nvPicPr>
          <p:cNvPr id="25" name="Imagen 24">
            <a:extLst>
              <a:ext uri="{FF2B5EF4-FFF2-40B4-BE49-F238E27FC236}">
                <a16:creationId xmlns:a16="http://schemas.microsoft.com/office/drawing/2014/main" id="{42F4667B-CEDE-6E7B-24A5-0C062D531B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594" y="4197221"/>
            <a:ext cx="4119635" cy="2226232"/>
          </a:xfrm>
          <a:prstGeom prst="rect">
            <a:avLst/>
          </a:prstGeom>
        </p:spPr>
      </p:pic>
      <p:pic>
        <p:nvPicPr>
          <p:cNvPr id="26" name="Imagen 25">
            <a:extLst>
              <a:ext uri="{FF2B5EF4-FFF2-40B4-BE49-F238E27FC236}">
                <a16:creationId xmlns:a16="http://schemas.microsoft.com/office/drawing/2014/main" id="{227BDED9-0C09-052A-F465-0E12AC7C7D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19458" y="4196222"/>
            <a:ext cx="4054010" cy="2222098"/>
          </a:xfrm>
          <a:prstGeom prst="rect">
            <a:avLst/>
          </a:prstGeom>
        </p:spPr>
      </p:pic>
      <p:sp>
        <p:nvSpPr>
          <p:cNvPr id="31" name="CuadroTexto 30">
            <a:extLst>
              <a:ext uri="{FF2B5EF4-FFF2-40B4-BE49-F238E27FC236}">
                <a16:creationId xmlns:a16="http://schemas.microsoft.com/office/drawing/2014/main" id="{645B8ADF-FD14-98F3-AC37-AF02F1258311}"/>
              </a:ext>
            </a:extLst>
          </p:cNvPr>
          <p:cNvSpPr txBox="1"/>
          <p:nvPr/>
        </p:nvSpPr>
        <p:spPr>
          <a:xfrm>
            <a:off x="4178163" y="210653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24,9 °C</a:t>
            </a:r>
          </a:p>
          <a:p>
            <a:pPr algn="ctr"/>
            <a:r>
              <a:rPr lang="en-GB" sz="1600" noProof="0" dirty="0"/>
              <a:t>Max. Deformation:</a:t>
            </a:r>
          </a:p>
          <a:p>
            <a:pPr algn="ctr"/>
            <a:r>
              <a:rPr lang="en-GB" b="1" noProof="0" dirty="0">
                <a:solidFill>
                  <a:srgbClr val="00B050"/>
                </a:solidFill>
              </a:rPr>
              <a:t>0,029 µm PV</a:t>
            </a:r>
          </a:p>
        </p:txBody>
      </p:sp>
      <p:sp>
        <p:nvSpPr>
          <p:cNvPr id="32" name="CuadroTexto 31">
            <a:extLst>
              <a:ext uri="{FF2B5EF4-FFF2-40B4-BE49-F238E27FC236}">
                <a16:creationId xmlns:a16="http://schemas.microsoft.com/office/drawing/2014/main" id="{4974B581-3691-EC8E-9698-E9E8251810E4}"/>
              </a:ext>
            </a:extLst>
          </p:cNvPr>
          <p:cNvSpPr txBox="1"/>
          <p:nvPr/>
        </p:nvSpPr>
        <p:spPr>
          <a:xfrm>
            <a:off x="6185883" y="2106492"/>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33,1°C</a:t>
            </a:r>
          </a:p>
          <a:p>
            <a:pPr algn="ctr"/>
            <a:r>
              <a:rPr lang="en-GB" sz="1600" noProof="0" dirty="0"/>
              <a:t>Max. Deformation:</a:t>
            </a:r>
          </a:p>
          <a:p>
            <a:pPr algn="ctr"/>
            <a:r>
              <a:rPr lang="en-GB" b="1" noProof="0" dirty="0">
                <a:solidFill>
                  <a:srgbClr val="00B050"/>
                </a:solidFill>
              </a:rPr>
              <a:t>0,008 µm PV</a:t>
            </a:r>
          </a:p>
        </p:txBody>
      </p:sp>
      <p:sp>
        <p:nvSpPr>
          <p:cNvPr id="33" name="CuadroTexto 32">
            <a:extLst>
              <a:ext uri="{FF2B5EF4-FFF2-40B4-BE49-F238E27FC236}">
                <a16:creationId xmlns:a16="http://schemas.microsoft.com/office/drawing/2014/main" id="{1E5BEFF2-E3CE-2F96-4357-788EC97D1FC2}"/>
              </a:ext>
            </a:extLst>
          </p:cNvPr>
          <p:cNvSpPr txBox="1"/>
          <p:nvPr/>
        </p:nvSpPr>
        <p:spPr>
          <a:xfrm>
            <a:off x="4182866" y="4265600"/>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36,0 °C</a:t>
            </a:r>
          </a:p>
          <a:p>
            <a:pPr algn="ctr"/>
            <a:r>
              <a:rPr lang="en-GB" sz="1600" noProof="0" dirty="0"/>
              <a:t>Max. Deformation:</a:t>
            </a:r>
          </a:p>
          <a:p>
            <a:pPr algn="ctr"/>
            <a:r>
              <a:rPr lang="en-GB" b="1" noProof="0" dirty="0">
                <a:solidFill>
                  <a:srgbClr val="00B050"/>
                </a:solidFill>
              </a:rPr>
              <a:t>0,037 µm PV</a:t>
            </a:r>
          </a:p>
        </p:txBody>
      </p:sp>
      <p:sp>
        <p:nvSpPr>
          <p:cNvPr id="34" name="CuadroTexto 33">
            <a:extLst>
              <a:ext uri="{FF2B5EF4-FFF2-40B4-BE49-F238E27FC236}">
                <a16:creationId xmlns:a16="http://schemas.microsoft.com/office/drawing/2014/main" id="{17204BDC-8BBE-4D01-D166-5B7238B49140}"/>
              </a:ext>
            </a:extLst>
          </p:cNvPr>
          <p:cNvSpPr txBox="1"/>
          <p:nvPr/>
        </p:nvSpPr>
        <p:spPr>
          <a:xfrm>
            <a:off x="6185883" y="4265600"/>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25,4 °C</a:t>
            </a:r>
          </a:p>
          <a:p>
            <a:pPr algn="ctr"/>
            <a:r>
              <a:rPr lang="en-GB" sz="1600" noProof="0" dirty="0"/>
              <a:t>Max. Deformation:</a:t>
            </a:r>
          </a:p>
          <a:p>
            <a:pPr algn="ctr"/>
            <a:r>
              <a:rPr lang="en-GB" b="1" noProof="0" dirty="0">
                <a:solidFill>
                  <a:srgbClr val="00B050"/>
                </a:solidFill>
              </a:rPr>
              <a:t>0,056 µm PV</a:t>
            </a:r>
          </a:p>
        </p:txBody>
      </p:sp>
      <p:pic>
        <p:nvPicPr>
          <p:cNvPr id="20" name="Imagen 25" descr="Un dibujo animado con letras&#10;&#10;El contenido generado por IA puede ser incorrecto.">
            <a:extLst>
              <a:ext uri="{FF2B5EF4-FFF2-40B4-BE49-F238E27FC236}">
                <a16:creationId xmlns:a16="http://schemas.microsoft.com/office/drawing/2014/main" id="{892BFB28-9F86-496C-B043-28F0F48ED19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29386" y="187763"/>
            <a:ext cx="1324562" cy="374559"/>
          </a:xfrm>
          <a:prstGeom prst="rect">
            <a:avLst/>
          </a:prstGeom>
        </p:spPr>
      </p:pic>
      <p:sp>
        <p:nvSpPr>
          <p:cNvPr id="21" name="Footer Placeholder 4">
            <a:extLst>
              <a:ext uri="{FF2B5EF4-FFF2-40B4-BE49-F238E27FC236}">
                <a16:creationId xmlns:a16="http://schemas.microsoft.com/office/drawing/2014/main" id="{70C3FF77-FF72-441A-9192-89F67B4F4625}"/>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422085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99EF-78C4-A8C8-E3A5-763E44D614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229A0-37A4-7F4F-3D42-E77F8B99ED18}"/>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a:t>
            </a:r>
            <a:r>
              <a:rPr lang="en-GB" sz="2000" b="1" dirty="0">
                <a:solidFill>
                  <a:schemeClr val="tx2">
                    <a:lumMod val="75000"/>
                  </a:schemeClr>
                </a:solidFill>
                <a:latin typeface="Arial Narrow" panose="020B0606020202030204" pitchFamily="34" charset="0"/>
              </a:rPr>
              <a:t>600</a:t>
            </a:r>
            <a:r>
              <a:rPr lang="en-GB" sz="2000" b="1" noProof="0" dirty="0">
                <a:solidFill>
                  <a:schemeClr val="tx2">
                    <a:lumMod val="75000"/>
                  </a:schemeClr>
                </a:solidFill>
                <a:latin typeface="Arial Narrow" panose="020B0606020202030204" pitchFamily="34" charset="0"/>
              </a:rPr>
              <a:t> mm x 400 mm x </a:t>
            </a:r>
            <a:r>
              <a:rPr lang="en-GB" sz="2000" b="1" dirty="0">
                <a:solidFill>
                  <a:schemeClr val="tx2">
                    <a:lumMod val="75000"/>
                  </a:schemeClr>
                </a:solidFill>
                <a:latin typeface="Arial Narrow" panose="020B0606020202030204" pitchFamily="34" charset="0"/>
              </a:rPr>
              <a:t>4</a:t>
            </a:r>
            <a:r>
              <a:rPr lang="en-GB" sz="2000" b="1" noProof="0" dirty="0">
                <a:solidFill>
                  <a:schemeClr val="tx2">
                    <a:lumMod val="75000"/>
                  </a:schemeClr>
                </a:solidFill>
                <a:latin typeface="Arial Narrow" panose="020B0606020202030204" pitchFamily="34" charset="0"/>
              </a:rPr>
              <a:t>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3" name="Title 2">
            <a:extLst>
              <a:ext uri="{FF2B5EF4-FFF2-40B4-BE49-F238E27FC236}">
                <a16:creationId xmlns:a16="http://schemas.microsoft.com/office/drawing/2014/main" id="{11935DD6-4854-D364-8B3C-28B576A92920}"/>
              </a:ext>
            </a:extLst>
          </p:cNvPr>
          <p:cNvSpPr>
            <a:spLocks noGrp="1"/>
          </p:cNvSpPr>
          <p:nvPr>
            <p:ph type="title"/>
          </p:nvPr>
        </p:nvSpPr>
        <p:spPr>
          <a:xfrm>
            <a:off x="2115127" y="-272186"/>
            <a:ext cx="8580087" cy="1325563"/>
          </a:xfrm>
        </p:spPr>
        <p:txBody>
          <a:bodyPr>
            <a:normAutofit/>
          </a:bodyPr>
          <a:lstStyle/>
          <a:p>
            <a:r>
              <a:rPr lang="en-GB" sz="2800" noProof="0" dirty="0"/>
              <a:t>CLPU simulations </a:t>
            </a:r>
            <a:r>
              <a:rPr lang="en-GB" sz="2800" dirty="0"/>
              <a:t>–Phase 2: Gold Gratings</a:t>
            </a:r>
            <a:endParaRPr lang="en-GB" sz="2800" noProof="0" dirty="0"/>
          </a:p>
        </p:txBody>
      </p:sp>
      <p:sp>
        <p:nvSpPr>
          <p:cNvPr id="4" name="Slide Number Placeholder 3">
            <a:extLst>
              <a:ext uri="{FF2B5EF4-FFF2-40B4-BE49-F238E27FC236}">
                <a16:creationId xmlns:a16="http://schemas.microsoft.com/office/drawing/2014/main" id="{65A69199-01CF-6CF0-1A15-AD3D4B63143B}"/>
              </a:ext>
            </a:extLst>
          </p:cNvPr>
          <p:cNvSpPr>
            <a:spLocks noGrp="1"/>
          </p:cNvSpPr>
          <p:nvPr>
            <p:ph type="sldNum" sz="quarter" idx="12"/>
          </p:nvPr>
        </p:nvSpPr>
        <p:spPr/>
        <p:txBody>
          <a:bodyPr/>
          <a:lstStyle/>
          <a:p>
            <a:fld id="{3A3A6714-3D1F-4857-9904-D935B84167FA}" type="slidenum">
              <a:rPr lang="en-GB" noProof="0" smtClean="0"/>
              <a:pPr/>
              <a:t>16</a:t>
            </a:fld>
            <a:endParaRPr lang="en-GB" noProof="0" dirty="0"/>
          </a:p>
        </p:txBody>
      </p:sp>
      <p:sp>
        <p:nvSpPr>
          <p:cNvPr id="6" name="CuadroTexto 5">
            <a:extLst>
              <a:ext uri="{FF2B5EF4-FFF2-40B4-BE49-F238E27FC236}">
                <a16:creationId xmlns:a16="http://schemas.microsoft.com/office/drawing/2014/main" id="{1C84DC98-BB74-E58F-3BDE-5601B9D6C4EE}"/>
              </a:ext>
            </a:extLst>
          </p:cNvPr>
          <p:cNvSpPr txBox="1"/>
          <p:nvPr/>
        </p:nvSpPr>
        <p:spPr>
          <a:xfrm>
            <a:off x="4168230"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30 J / 20 Hz</a:t>
            </a:r>
          </a:p>
        </p:txBody>
      </p:sp>
      <p:sp>
        <p:nvSpPr>
          <p:cNvPr id="28" name="CuadroTexto 27">
            <a:extLst>
              <a:ext uri="{FF2B5EF4-FFF2-40B4-BE49-F238E27FC236}">
                <a16:creationId xmlns:a16="http://schemas.microsoft.com/office/drawing/2014/main" id="{E7AD343B-5C21-412F-6FE6-32E8FDA48EFA}"/>
              </a:ext>
            </a:extLst>
          </p:cNvPr>
          <p:cNvSpPr txBox="1"/>
          <p:nvPr/>
        </p:nvSpPr>
        <p:spPr>
          <a:xfrm>
            <a:off x="5988535"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30 J / 50 Hz</a:t>
            </a:r>
          </a:p>
          <a:p>
            <a:pPr algn="r"/>
            <a:endParaRPr lang="en-GB" dirty="0"/>
          </a:p>
        </p:txBody>
      </p:sp>
      <p:sp>
        <p:nvSpPr>
          <p:cNvPr id="29" name="CuadroTexto 28">
            <a:extLst>
              <a:ext uri="{FF2B5EF4-FFF2-40B4-BE49-F238E27FC236}">
                <a16:creationId xmlns:a16="http://schemas.microsoft.com/office/drawing/2014/main" id="{1C84DC98-BB74-E58F-3BDE-5601B9D6C4EE}"/>
              </a:ext>
            </a:extLst>
          </p:cNvPr>
          <p:cNvSpPr txBox="1"/>
          <p:nvPr/>
        </p:nvSpPr>
        <p:spPr>
          <a:xfrm>
            <a:off x="4168229" y="6155479"/>
            <a:ext cx="1826927"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30 J / 100 Hz</a:t>
            </a:r>
          </a:p>
        </p:txBody>
      </p:sp>
      <p:sp>
        <p:nvSpPr>
          <p:cNvPr id="30" name="CuadroTexto 29">
            <a:extLst>
              <a:ext uri="{FF2B5EF4-FFF2-40B4-BE49-F238E27FC236}">
                <a16:creationId xmlns:a16="http://schemas.microsoft.com/office/drawing/2014/main" id="{E7AD343B-5C21-412F-6FE6-32E8FDA48EFA}"/>
              </a:ext>
            </a:extLst>
          </p:cNvPr>
          <p:cNvSpPr txBox="1"/>
          <p:nvPr/>
        </p:nvSpPr>
        <p:spPr>
          <a:xfrm>
            <a:off x="5902780" y="6155479"/>
            <a:ext cx="2218226"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30 J / 100 Hz – Act. Cooling 20 ºC</a:t>
            </a:r>
          </a:p>
          <a:p>
            <a:pPr algn="r"/>
            <a:endParaRPr lang="en-GB" dirty="0"/>
          </a:p>
        </p:txBody>
      </p:sp>
      <p:graphicFrame>
        <p:nvGraphicFramePr>
          <p:cNvPr id="20" name="Tabla 19">
            <a:extLst>
              <a:ext uri="{FF2B5EF4-FFF2-40B4-BE49-F238E27FC236}">
                <a16:creationId xmlns:a16="http://schemas.microsoft.com/office/drawing/2014/main" id="{3E498C55-5188-34AD-EFDB-17EFFCB7197F}"/>
              </a:ext>
            </a:extLst>
          </p:cNvPr>
          <p:cNvGraphicFramePr>
            <a:graphicFrameLocks noGrp="1"/>
          </p:cNvGraphicFramePr>
          <p:nvPr>
            <p:extLst>
              <p:ext uri="{D42A27DB-BD31-4B8C-83A1-F6EECF244321}">
                <p14:modId xmlns:p14="http://schemas.microsoft.com/office/powerpoint/2010/main" val="1775485326"/>
              </p:ext>
            </p:extLst>
          </p:nvPr>
        </p:nvGraphicFramePr>
        <p:xfrm>
          <a:off x="5225144" y="778700"/>
          <a:ext cx="6966856" cy="731520"/>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2716196296"/>
                    </a:ext>
                  </a:extLst>
                </a:gridCol>
                <a:gridCol w="1741714">
                  <a:extLst>
                    <a:ext uri="{9D8B030D-6E8A-4147-A177-3AD203B41FA5}">
                      <a16:colId xmlns:a16="http://schemas.microsoft.com/office/drawing/2014/main" val="1141433895"/>
                    </a:ext>
                  </a:extLst>
                </a:gridCol>
                <a:gridCol w="1741714">
                  <a:extLst>
                    <a:ext uri="{9D8B030D-6E8A-4147-A177-3AD203B41FA5}">
                      <a16:colId xmlns:a16="http://schemas.microsoft.com/office/drawing/2014/main" val="2719269201"/>
                    </a:ext>
                  </a:extLst>
                </a:gridCol>
              </a:tblGrid>
              <a:tr h="183698">
                <a:tc>
                  <a:txBody>
                    <a:bodyPr/>
                    <a:lstStyle/>
                    <a:p>
                      <a:pPr algn="ctr"/>
                      <a:endParaRPr lang="en-GB" sz="1000" noProof="0"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latin typeface="Arial Narrow" panose="020B0606020202030204" pitchFamily="34" charset="0"/>
                        </a:rPr>
                        <a:t>Phase 2: 5 GeV electrons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201100">
                <a:tc>
                  <a:txBody>
                    <a:bodyPr/>
                    <a:lstStyle/>
                    <a:p>
                      <a:pPr algn="ctr"/>
                      <a:r>
                        <a:rPr lang="en-GB" sz="900" noProof="0" dirty="0">
                          <a:latin typeface="Arial Narrow" panose="020B0606020202030204" pitchFamily="34" charset="0"/>
                        </a:rPr>
                        <a:t>Incident power on P1 (Gold)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47,3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47,3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47,3 J / 100 Hz</a:t>
                      </a:r>
                    </a:p>
                  </a:txBody>
                  <a:tcPr anchor="ctr"/>
                </a:tc>
                <a:extLst>
                  <a:ext uri="{0D108BD9-81ED-4DB2-BD59-A6C34878D82A}">
                    <a16:rowId xmlns:a16="http://schemas.microsoft.com/office/drawing/2014/main" val="498876508"/>
                  </a:ext>
                </a:extLst>
              </a:tr>
              <a:tr h="216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P1 (Gold)</a:t>
                      </a:r>
                    </a:p>
                  </a:txBody>
                  <a:tcPr anchor="ctr"/>
                </a:tc>
                <a:tc>
                  <a:txBody>
                    <a:bodyPr/>
                    <a:lstStyle/>
                    <a:p>
                      <a:pPr algn="ctr"/>
                      <a:r>
                        <a:rPr lang="en-GB" sz="1000" b="1" noProof="0" dirty="0"/>
                        <a:t>34,9 W</a:t>
                      </a:r>
                    </a:p>
                  </a:txBody>
                  <a:tcPr anchor="ctr"/>
                </a:tc>
                <a:tc>
                  <a:txBody>
                    <a:bodyPr/>
                    <a:lstStyle/>
                    <a:p>
                      <a:pPr algn="ctr"/>
                      <a:r>
                        <a:rPr lang="en-GB" sz="1000" b="1" noProof="0" dirty="0"/>
                        <a:t>87,4 W</a:t>
                      </a:r>
                    </a:p>
                  </a:txBody>
                  <a:tcPr anchor="ctr"/>
                </a:tc>
                <a:tc>
                  <a:txBody>
                    <a:bodyPr/>
                    <a:lstStyle/>
                    <a:p>
                      <a:pPr algn="ctr"/>
                      <a:r>
                        <a:rPr lang="en-GB" sz="1000" b="1" noProof="0" dirty="0"/>
                        <a:t>174,8 W</a:t>
                      </a:r>
                    </a:p>
                  </a:txBody>
                  <a:tcPr anchor="ctr"/>
                </a:tc>
                <a:extLst>
                  <a:ext uri="{0D108BD9-81ED-4DB2-BD59-A6C34878D82A}">
                    <a16:rowId xmlns:a16="http://schemas.microsoft.com/office/drawing/2014/main" val="77702857"/>
                  </a:ext>
                </a:extLst>
              </a:tr>
            </a:tbl>
          </a:graphicData>
        </a:graphic>
      </p:graphicFrame>
      <p:pic>
        <p:nvPicPr>
          <p:cNvPr id="21" name="Imagen 20">
            <a:extLst>
              <a:ext uri="{FF2B5EF4-FFF2-40B4-BE49-F238E27FC236}">
                <a16:creationId xmlns:a16="http://schemas.microsoft.com/office/drawing/2014/main" id="{34743424-14A0-10C3-4AE9-8AD5F298C8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593" y="1827372"/>
            <a:ext cx="4119635" cy="2066992"/>
          </a:xfrm>
          <a:prstGeom prst="rect">
            <a:avLst/>
          </a:prstGeom>
        </p:spPr>
      </p:pic>
      <p:sp>
        <p:nvSpPr>
          <p:cNvPr id="35" name="CuadroTexto 34">
            <a:extLst>
              <a:ext uri="{FF2B5EF4-FFF2-40B4-BE49-F238E27FC236}">
                <a16:creationId xmlns:a16="http://schemas.microsoft.com/office/drawing/2014/main" id="{6FC79407-50CB-57C1-DC67-83C67ED017CB}"/>
              </a:ext>
            </a:extLst>
          </p:cNvPr>
          <p:cNvSpPr txBox="1"/>
          <p:nvPr/>
        </p:nvSpPr>
        <p:spPr>
          <a:xfrm>
            <a:off x="4168151" y="210649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chemeClr val="accent2"/>
                </a:solidFill>
              </a:rPr>
              <a:t>72,0 °C</a:t>
            </a:r>
          </a:p>
          <a:p>
            <a:pPr algn="ctr"/>
            <a:r>
              <a:rPr lang="en-GB" sz="1600" noProof="0" dirty="0"/>
              <a:t>Max. Deformation:</a:t>
            </a:r>
          </a:p>
          <a:p>
            <a:pPr algn="ctr"/>
            <a:r>
              <a:rPr lang="en-GB" b="1" noProof="0" dirty="0">
                <a:solidFill>
                  <a:srgbClr val="C00000"/>
                </a:solidFill>
              </a:rPr>
              <a:t>0,441 µm PV</a:t>
            </a:r>
          </a:p>
        </p:txBody>
      </p:sp>
      <p:sp>
        <p:nvSpPr>
          <p:cNvPr id="36" name="CuadroTexto 35">
            <a:extLst>
              <a:ext uri="{FF2B5EF4-FFF2-40B4-BE49-F238E27FC236}">
                <a16:creationId xmlns:a16="http://schemas.microsoft.com/office/drawing/2014/main" id="{E3E1ADBC-B831-AEDB-0052-8A40D85550C2}"/>
              </a:ext>
            </a:extLst>
          </p:cNvPr>
          <p:cNvSpPr txBox="1"/>
          <p:nvPr/>
        </p:nvSpPr>
        <p:spPr>
          <a:xfrm>
            <a:off x="6185883" y="210499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C00000"/>
                </a:solidFill>
              </a:rPr>
              <a:t>134,9°C</a:t>
            </a:r>
          </a:p>
          <a:p>
            <a:pPr algn="ctr"/>
            <a:r>
              <a:rPr lang="en-GB" sz="1600" noProof="0" dirty="0"/>
              <a:t>Max. Deformation:</a:t>
            </a:r>
          </a:p>
          <a:p>
            <a:pPr algn="ctr"/>
            <a:r>
              <a:rPr lang="en-GB" b="1" noProof="0" dirty="0">
                <a:solidFill>
                  <a:srgbClr val="C00000"/>
                </a:solidFill>
              </a:rPr>
              <a:t>1,095 µm PV</a:t>
            </a:r>
          </a:p>
        </p:txBody>
      </p:sp>
      <p:pic>
        <p:nvPicPr>
          <p:cNvPr id="37" name="Imagen 36">
            <a:extLst>
              <a:ext uri="{FF2B5EF4-FFF2-40B4-BE49-F238E27FC236}">
                <a16:creationId xmlns:a16="http://schemas.microsoft.com/office/drawing/2014/main" id="{1734F139-CFA5-B6C1-2BDC-56293CE92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31703" y="1830393"/>
            <a:ext cx="4033163" cy="2018500"/>
          </a:xfrm>
          <a:prstGeom prst="rect">
            <a:avLst/>
          </a:prstGeom>
        </p:spPr>
      </p:pic>
      <p:sp>
        <p:nvSpPr>
          <p:cNvPr id="38" name="CuadroTexto 37">
            <a:extLst>
              <a:ext uri="{FF2B5EF4-FFF2-40B4-BE49-F238E27FC236}">
                <a16:creationId xmlns:a16="http://schemas.microsoft.com/office/drawing/2014/main" id="{CE9E47DC-9121-EDB4-DD1C-823AD7EBE1FA}"/>
              </a:ext>
            </a:extLst>
          </p:cNvPr>
          <p:cNvSpPr txBox="1"/>
          <p:nvPr/>
        </p:nvSpPr>
        <p:spPr>
          <a:xfrm>
            <a:off x="4152429" y="426464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C00000"/>
                </a:solidFill>
              </a:rPr>
              <a:t>220,25 °C</a:t>
            </a:r>
          </a:p>
          <a:p>
            <a:pPr algn="ctr"/>
            <a:r>
              <a:rPr lang="en-GB" sz="1600" noProof="0" dirty="0"/>
              <a:t>Max. Deformation:</a:t>
            </a:r>
          </a:p>
          <a:p>
            <a:pPr algn="ctr"/>
            <a:r>
              <a:rPr lang="en-GB" b="1" noProof="0" dirty="0">
                <a:solidFill>
                  <a:srgbClr val="C00000"/>
                </a:solidFill>
              </a:rPr>
              <a:t>2,171 µm PV</a:t>
            </a:r>
          </a:p>
        </p:txBody>
      </p:sp>
      <p:sp>
        <p:nvSpPr>
          <p:cNvPr id="39" name="CuadroTexto 38">
            <a:extLst>
              <a:ext uri="{FF2B5EF4-FFF2-40B4-BE49-F238E27FC236}">
                <a16:creationId xmlns:a16="http://schemas.microsoft.com/office/drawing/2014/main" id="{6D1AA99D-B9B8-32E2-3E13-E3C2369D5184}"/>
              </a:ext>
            </a:extLst>
          </p:cNvPr>
          <p:cNvSpPr txBox="1"/>
          <p:nvPr/>
        </p:nvSpPr>
        <p:spPr>
          <a:xfrm>
            <a:off x="6135943" y="426568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C00000"/>
                </a:solidFill>
              </a:rPr>
              <a:t>77,56 °C</a:t>
            </a:r>
          </a:p>
          <a:p>
            <a:pPr algn="ctr"/>
            <a:r>
              <a:rPr lang="en-GB" sz="1600" noProof="0" dirty="0"/>
              <a:t>Max. Deformation:</a:t>
            </a:r>
          </a:p>
          <a:p>
            <a:pPr algn="ctr"/>
            <a:r>
              <a:rPr lang="en-GB" b="1" noProof="0" dirty="0">
                <a:solidFill>
                  <a:srgbClr val="C00000"/>
                </a:solidFill>
              </a:rPr>
              <a:t>2,171 µm PV</a:t>
            </a:r>
          </a:p>
        </p:txBody>
      </p:sp>
      <p:pic>
        <p:nvPicPr>
          <p:cNvPr id="40" name="Imagen 39">
            <a:extLst>
              <a:ext uri="{FF2B5EF4-FFF2-40B4-BE49-F238E27FC236}">
                <a16:creationId xmlns:a16="http://schemas.microsoft.com/office/drawing/2014/main" id="{1AEDF22C-52AA-7E39-BAE9-4899565A4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780" y="4265681"/>
            <a:ext cx="3992649" cy="2152639"/>
          </a:xfrm>
          <a:prstGeom prst="rect">
            <a:avLst/>
          </a:prstGeom>
        </p:spPr>
      </p:pic>
      <p:pic>
        <p:nvPicPr>
          <p:cNvPr id="41" name="Imagen 40">
            <a:extLst>
              <a:ext uri="{FF2B5EF4-FFF2-40B4-BE49-F238E27FC236}">
                <a16:creationId xmlns:a16="http://schemas.microsoft.com/office/drawing/2014/main" id="{2D78017C-3EDD-AC52-E6BB-844E65BDEB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19457" y="4265681"/>
            <a:ext cx="4045409" cy="2163815"/>
          </a:xfrm>
          <a:prstGeom prst="rect">
            <a:avLst/>
          </a:prstGeom>
        </p:spPr>
      </p:pic>
      <p:pic>
        <p:nvPicPr>
          <p:cNvPr id="22" name="Imagen 25" descr="Un dibujo animado con letras&#10;&#10;El contenido generado por IA puede ser incorrecto.">
            <a:extLst>
              <a:ext uri="{FF2B5EF4-FFF2-40B4-BE49-F238E27FC236}">
                <a16:creationId xmlns:a16="http://schemas.microsoft.com/office/drawing/2014/main" id="{C1C3D4FA-22B2-4E5B-9C1F-BBD262C03A5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29386" y="187763"/>
            <a:ext cx="1324562" cy="374559"/>
          </a:xfrm>
          <a:prstGeom prst="rect">
            <a:avLst/>
          </a:prstGeom>
        </p:spPr>
      </p:pic>
      <p:sp>
        <p:nvSpPr>
          <p:cNvPr id="23" name="Footer Placeholder 4">
            <a:extLst>
              <a:ext uri="{FF2B5EF4-FFF2-40B4-BE49-F238E27FC236}">
                <a16:creationId xmlns:a16="http://schemas.microsoft.com/office/drawing/2014/main" id="{AEB1CFC5-910C-4841-AEB8-32E5704B9F09}"/>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93806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99EF-78C4-A8C8-E3A5-763E44D614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229A0-37A4-7F4F-3D42-E77F8B99ED18}"/>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450 mm x </a:t>
            </a:r>
            <a:r>
              <a:rPr lang="en-GB" sz="2000" b="1" dirty="0">
                <a:solidFill>
                  <a:schemeClr val="tx2">
                    <a:lumMod val="75000"/>
                  </a:schemeClr>
                </a:solidFill>
                <a:latin typeface="Arial Narrow" panose="020B0606020202030204" pitchFamily="34" charset="0"/>
              </a:rPr>
              <a:t>35</a:t>
            </a:r>
            <a:r>
              <a:rPr lang="en-GB" sz="2000" b="1" noProof="0" dirty="0">
                <a:solidFill>
                  <a:schemeClr val="tx2">
                    <a:lumMod val="75000"/>
                  </a:schemeClr>
                </a:solidFill>
                <a:latin typeface="Arial Narrow" panose="020B0606020202030204" pitchFamily="34" charset="0"/>
              </a:rPr>
              <a:t>0 mm x </a:t>
            </a:r>
            <a:r>
              <a:rPr lang="en-GB" sz="2000" b="1" dirty="0">
                <a:solidFill>
                  <a:schemeClr val="tx2">
                    <a:lumMod val="75000"/>
                  </a:schemeClr>
                </a:solidFill>
                <a:latin typeface="Arial Narrow" panose="020B0606020202030204" pitchFamily="34" charset="0"/>
              </a:rPr>
              <a:t>4</a:t>
            </a:r>
            <a:r>
              <a:rPr lang="en-GB" sz="2000" b="1" noProof="0" dirty="0">
                <a:solidFill>
                  <a:schemeClr val="tx2">
                    <a:lumMod val="75000"/>
                  </a:schemeClr>
                </a:solidFill>
                <a:latin typeface="Arial Narrow" panose="020B0606020202030204" pitchFamily="34" charset="0"/>
              </a:rPr>
              <a:t>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3" name="Title 2">
            <a:extLst>
              <a:ext uri="{FF2B5EF4-FFF2-40B4-BE49-F238E27FC236}">
                <a16:creationId xmlns:a16="http://schemas.microsoft.com/office/drawing/2014/main" id="{11935DD6-4854-D364-8B3C-28B576A92920}"/>
              </a:ext>
            </a:extLst>
          </p:cNvPr>
          <p:cNvSpPr>
            <a:spLocks noGrp="1"/>
          </p:cNvSpPr>
          <p:nvPr>
            <p:ph type="title"/>
          </p:nvPr>
        </p:nvSpPr>
        <p:spPr>
          <a:xfrm>
            <a:off x="2115127" y="-272186"/>
            <a:ext cx="8580087" cy="1325563"/>
          </a:xfrm>
        </p:spPr>
        <p:txBody>
          <a:bodyPr>
            <a:normAutofit/>
          </a:bodyPr>
          <a:lstStyle/>
          <a:p>
            <a:r>
              <a:rPr lang="en-GB" sz="2400" noProof="0" dirty="0"/>
              <a:t>CLPU simulations </a:t>
            </a:r>
            <a:r>
              <a:rPr lang="en-GB" sz="2400" dirty="0"/>
              <a:t>–Phase 2: Dielectric Gratings</a:t>
            </a:r>
            <a:endParaRPr lang="en-GB" sz="2400" noProof="0" dirty="0"/>
          </a:p>
        </p:txBody>
      </p:sp>
      <p:sp>
        <p:nvSpPr>
          <p:cNvPr id="4" name="Slide Number Placeholder 3">
            <a:extLst>
              <a:ext uri="{FF2B5EF4-FFF2-40B4-BE49-F238E27FC236}">
                <a16:creationId xmlns:a16="http://schemas.microsoft.com/office/drawing/2014/main" id="{65A69199-01CF-6CF0-1A15-AD3D4B63143B}"/>
              </a:ext>
            </a:extLst>
          </p:cNvPr>
          <p:cNvSpPr>
            <a:spLocks noGrp="1"/>
          </p:cNvSpPr>
          <p:nvPr>
            <p:ph type="sldNum" sz="quarter" idx="12"/>
          </p:nvPr>
        </p:nvSpPr>
        <p:spPr/>
        <p:txBody>
          <a:bodyPr/>
          <a:lstStyle/>
          <a:p>
            <a:fld id="{3A3A6714-3D1F-4857-9904-D935B84167FA}" type="slidenum">
              <a:rPr lang="en-GB" noProof="0" smtClean="0"/>
              <a:pPr/>
              <a:t>17</a:t>
            </a:fld>
            <a:endParaRPr lang="en-GB" noProof="0" dirty="0"/>
          </a:p>
        </p:txBody>
      </p:sp>
      <p:sp>
        <p:nvSpPr>
          <p:cNvPr id="6" name="CuadroTexto 5">
            <a:extLst>
              <a:ext uri="{FF2B5EF4-FFF2-40B4-BE49-F238E27FC236}">
                <a16:creationId xmlns:a16="http://schemas.microsoft.com/office/drawing/2014/main" id="{1C84DC98-BB74-E58F-3BDE-5601B9D6C4EE}"/>
              </a:ext>
            </a:extLst>
          </p:cNvPr>
          <p:cNvSpPr txBox="1"/>
          <p:nvPr/>
        </p:nvSpPr>
        <p:spPr>
          <a:xfrm>
            <a:off x="4168230"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30 J / 20 Hz</a:t>
            </a:r>
          </a:p>
        </p:txBody>
      </p:sp>
      <p:sp>
        <p:nvSpPr>
          <p:cNvPr id="28" name="CuadroTexto 27">
            <a:extLst>
              <a:ext uri="{FF2B5EF4-FFF2-40B4-BE49-F238E27FC236}">
                <a16:creationId xmlns:a16="http://schemas.microsoft.com/office/drawing/2014/main" id="{E7AD343B-5C21-412F-6FE6-32E8FDA48EFA}"/>
              </a:ext>
            </a:extLst>
          </p:cNvPr>
          <p:cNvSpPr txBox="1"/>
          <p:nvPr/>
        </p:nvSpPr>
        <p:spPr>
          <a:xfrm>
            <a:off x="5996699"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30 J / 50 Hz</a:t>
            </a:r>
          </a:p>
          <a:p>
            <a:pPr algn="r"/>
            <a:endParaRPr lang="en-GB" dirty="0"/>
          </a:p>
        </p:txBody>
      </p:sp>
      <p:sp>
        <p:nvSpPr>
          <p:cNvPr id="29" name="CuadroTexto 28">
            <a:extLst>
              <a:ext uri="{FF2B5EF4-FFF2-40B4-BE49-F238E27FC236}">
                <a16:creationId xmlns:a16="http://schemas.microsoft.com/office/drawing/2014/main" id="{1C84DC98-BB74-E58F-3BDE-5601B9D6C4EE}"/>
              </a:ext>
            </a:extLst>
          </p:cNvPr>
          <p:cNvSpPr txBox="1"/>
          <p:nvPr/>
        </p:nvSpPr>
        <p:spPr>
          <a:xfrm>
            <a:off x="4168229" y="6155479"/>
            <a:ext cx="1826927"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30 J / 100 Hz</a:t>
            </a:r>
          </a:p>
        </p:txBody>
      </p:sp>
      <p:sp>
        <p:nvSpPr>
          <p:cNvPr id="30" name="CuadroTexto 29">
            <a:extLst>
              <a:ext uri="{FF2B5EF4-FFF2-40B4-BE49-F238E27FC236}">
                <a16:creationId xmlns:a16="http://schemas.microsoft.com/office/drawing/2014/main" id="{E7AD343B-5C21-412F-6FE6-32E8FDA48EFA}"/>
              </a:ext>
            </a:extLst>
          </p:cNvPr>
          <p:cNvSpPr txBox="1"/>
          <p:nvPr/>
        </p:nvSpPr>
        <p:spPr>
          <a:xfrm>
            <a:off x="5902780" y="6155479"/>
            <a:ext cx="2218226"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30 J / 100 Hz – Act. Cooling 20 ºC</a:t>
            </a:r>
          </a:p>
          <a:p>
            <a:pPr algn="r"/>
            <a:endParaRPr lang="en-GB" dirty="0"/>
          </a:p>
        </p:txBody>
      </p:sp>
      <p:graphicFrame>
        <p:nvGraphicFramePr>
          <p:cNvPr id="22" name="Tabla 21">
            <a:extLst>
              <a:ext uri="{FF2B5EF4-FFF2-40B4-BE49-F238E27FC236}">
                <a16:creationId xmlns:a16="http://schemas.microsoft.com/office/drawing/2014/main" id="{3E498C55-5188-34AD-EFDB-17EFFCB7197F}"/>
              </a:ext>
            </a:extLst>
          </p:cNvPr>
          <p:cNvGraphicFramePr>
            <a:graphicFrameLocks noGrp="1"/>
          </p:cNvGraphicFramePr>
          <p:nvPr>
            <p:extLst>
              <p:ext uri="{D42A27DB-BD31-4B8C-83A1-F6EECF244321}">
                <p14:modId xmlns:p14="http://schemas.microsoft.com/office/powerpoint/2010/main" val="2547092217"/>
              </p:ext>
            </p:extLst>
          </p:nvPr>
        </p:nvGraphicFramePr>
        <p:xfrm>
          <a:off x="5198010" y="785507"/>
          <a:ext cx="6966856" cy="731520"/>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2716196296"/>
                    </a:ext>
                  </a:extLst>
                </a:gridCol>
                <a:gridCol w="1741714">
                  <a:extLst>
                    <a:ext uri="{9D8B030D-6E8A-4147-A177-3AD203B41FA5}">
                      <a16:colId xmlns:a16="http://schemas.microsoft.com/office/drawing/2014/main" val="1141433895"/>
                    </a:ext>
                  </a:extLst>
                </a:gridCol>
                <a:gridCol w="1741714">
                  <a:extLst>
                    <a:ext uri="{9D8B030D-6E8A-4147-A177-3AD203B41FA5}">
                      <a16:colId xmlns:a16="http://schemas.microsoft.com/office/drawing/2014/main" val="2719269201"/>
                    </a:ext>
                  </a:extLst>
                </a:gridCol>
              </a:tblGrid>
              <a:tr h="0">
                <a:tc>
                  <a:txBody>
                    <a:bodyPr/>
                    <a:lstStyle/>
                    <a:p>
                      <a:pPr algn="ctr"/>
                      <a:endParaRPr lang="en-GB" sz="1000" noProof="0"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latin typeface="Arial Narrow" panose="020B0606020202030204" pitchFamily="34" charset="0"/>
                        </a:rPr>
                        <a:t>Phase 2: 5 GeV electrons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171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Incident power on P1 (Dielectric)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36,8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36,8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36,8 J / 100 Hz</a:t>
                      </a:r>
                    </a:p>
                  </a:txBody>
                  <a:tcPr anchor="ctr"/>
                </a:tc>
                <a:extLst>
                  <a:ext uri="{0D108BD9-81ED-4DB2-BD59-A6C34878D82A}">
                    <a16:rowId xmlns:a16="http://schemas.microsoft.com/office/drawing/2014/main" val="3126753876"/>
                  </a:ext>
                </a:extLst>
              </a:tr>
              <a:tr h="171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P1 (Dielectric)</a:t>
                      </a:r>
                    </a:p>
                  </a:txBody>
                  <a:tcPr anchor="ctr"/>
                </a:tc>
                <a:tc>
                  <a:txBody>
                    <a:bodyPr/>
                    <a:lstStyle/>
                    <a:p>
                      <a:pPr algn="ctr"/>
                      <a:r>
                        <a:rPr lang="en-GB" sz="1000" b="1" noProof="0" dirty="0"/>
                        <a:t>3,7 W</a:t>
                      </a:r>
                    </a:p>
                  </a:txBody>
                  <a:tcPr anchor="ctr"/>
                </a:tc>
                <a:tc>
                  <a:txBody>
                    <a:bodyPr/>
                    <a:lstStyle/>
                    <a:p>
                      <a:pPr algn="ctr"/>
                      <a:r>
                        <a:rPr lang="en-GB" sz="1000" b="1" noProof="0" dirty="0"/>
                        <a:t>9,2 W</a:t>
                      </a:r>
                    </a:p>
                  </a:txBody>
                  <a:tcPr anchor="ctr"/>
                </a:tc>
                <a:tc>
                  <a:txBody>
                    <a:bodyPr/>
                    <a:lstStyle/>
                    <a:p>
                      <a:pPr algn="ctr"/>
                      <a:r>
                        <a:rPr lang="en-GB" sz="1000" b="1" noProof="0" dirty="0"/>
                        <a:t>18,4 W</a:t>
                      </a:r>
                    </a:p>
                  </a:txBody>
                  <a:tcPr anchor="ctr"/>
                </a:tc>
                <a:extLst>
                  <a:ext uri="{0D108BD9-81ED-4DB2-BD59-A6C34878D82A}">
                    <a16:rowId xmlns:a16="http://schemas.microsoft.com/office/drawing/2014/main" val="1930422144"/>
                  </a:ext>
                </a:extLst>
              </a:tr>
            </a:tbl>
          </a:graphicData>
        </a:graphic>
      </p:graphicFrame>
      <p:sp>
        <p:nvSpPr>
          <p:cNvPr id="23" name="CuadroTexto 22">
            <a:extLst>
              <a:ext uri="{FF2B5EF4-FFF2-40B4-BE49-F238E27FC236}">
                <a16:creationId xmlns:a16="http://schemas.microsoft.com/office/drawing/2014/main" id="{72961E3B-2247-9275-4388-3020172A2B2E}"/>
              </a:ext>
            </a:extLst>
          </p:cNvPr>
          <p:cNvSpPr txBox="1"/>
          <p:nvPr/>
        </p:nvSpPr>
        <p:spPr>
          <a:xfrm>
            <a:off x="4168228" y="210499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26,5 °C</a:t>
            </a:r>
          </a:p>
          <a:p>
            <a:pPr algn="ctr"/>
            <a:r>
              <a:rPr lang="en-GB" sz="1600" noProof="0" dirty="0"/>
              <a:t>Max. Deformation:</a:t>
            </a:r>
          </a:p>
          <a:p>
            <a:pPr algn="ctr"/>
            <a:r>
              <a:rPr lang="en-GB" b="1" noProof="0" dirty="0">
                <a:solidFill>
                  <a:srgbClr val="00B050"/>
                </a:solidFill>
              </a:rPr>
              <a:t>0,026 µm PV</a:t>
            </a:r>
          </a:p>
        </p:txBody>
      </p:sp>
      <p:sp>
        <p:nvSpPr>
          <p:cNvPr id="24" name="CuadroTexto 23">
            <a:extLst>
              <a:ext uri="{FF2B5EF4-FFF2-40B4-BE49-F238E27FC236}">
                <a16:creationId xmlns:a16="http://schemas.microsoft.com/office/drawing/2014/main" id="{D72FD797-B802-2EB4-22C1-40BA02388ABC}"/>
              </a:ext>
            </a:extLst>
          </p:cNvPr>
          <p:cNvSpPr txBox="1"/>
          <p:nvPr/>
        </p:nvSpPr>
        <p:spPr>
          <a:xfrm>
            <a:off x="6189964" y="210499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33,1°C</a:t>
            </a:r>
          </a:p>
          <a:p>
            <a:pPr algn="ctr"/>
            <a:r>
              <a:rPr lang="en-GB" sz="1600" noProof="0" dirty="0"/>
              <a:t>Max. Deformation:</a:t>
            </a:r>
          </a:p>
          <a:p>
            <a:pPr algn="ctr"/>
            <a:r>
              <a:rPr lang="en-GB" b="1" noProof="0" dirty="0">
                <a:solidFill>
                  <a:srgbClr val="00B050"/>
                </a:solidFill>
              </a:rPr>
              <a:t>0,065 µm PV</a:t>
            </a:r>
          </a:p>
        </p:txBody>
      </p:sp>
      <p:sp>
        <p:nvSpPr>
          <p:cNvPr id="25" name="CuadroTexto 24">
            <a:extLst>
              <a:ext uri="{FF2B5EF4-FFF2-40B4-BE49-F238E27FC236}">
                <a16:creationId xmlns:a16="http://schemas.microsoft.com/office/drawing/2014/main" id="{C73096A4-BD80-36BC-5D2A-A2261AC33BE7}"/>
              </a:ext>
            </a:extLst>
          </p:cNvPr>
          <p:cNvSpPr txBox="1"/>
          <p:nvPr/>
        </p:nvSpPr>
        <p:spPr>
          <a:xfrm>
            <a:off x="4168227" y="426568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43,6 °C</a:t>
            </a:r>
          </a:p>
          <a:p>
            <a:pPr algn="ctr"/>
            <a:r>
              <a:rPr lang="en-GB" sz="1600" noProof="0" dirty="0"/>
              <a:t>Max. Deformation:</a:t>
            </a:r>
          </a:p>
          <a:p>
            <a:pPr algn="ctr"/>
            <a:r>
              <a:rPr lang="en-GB" b="1" noProof="0" dirty="0">
                <a:solidFill>
                  <a:srgbClr val="00B050"/>
                </a:solidFill>
              </a:rPr>
              <a:t>0,130 µm PV</a:t>
            </a:r>
          </a:p>
        </p:txBody>
      </p:sp>
      <p:sp>
        <p:nvSpPr>
          <p:cNvPr id="26" name="CuadroTexto 25">
            <a:extLst>
              <a:ext uri="{FF2B5EF4-FFF2-40B4-BE49-F238E27FC236}">
                <a16:creationId xmlns:a16="http://schemas.microsoft.com/office/drawing/2014/main" id="{24578645-3E3E-8CD2-69BA-EB9B83621A1C}"/>
              </a:ext>
            </a:extLst>
          </p:cNvPr>
          <p:cNvSpPr txBox="1"/>
          <p:nvPr/>
        </p:nvSpPr>
        <p:spPr>
          <a:xfrm>
            <a:off x="6177718" y="426568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27,3 °C</a:t>
            </a:r>
          </a:p>
          <a:p>
            <a:pPr algn="ctr"/>
            <a:r>
              <a:rPr lang="en-GB" sz="1600" noProof="0" dirty="0"/>
              <a:t>Max. Deformation:</a:t>
            </a:r>
          </a:p>
          <a:p>
            <a:pPr algn="ctr"/>
            <a:r>
              <a:rPr lang="en-GB" b="1" noProof="0" dirty="0">
                <a:solidFill>
                  <a:srgbClr val="00B050"/>
                </a:solidFill>
              </a:rPr>
              <a:t>0,200 µm PV</a:t>
            </a:r>
          </a:p>
        </p:txBody>
      </p:sp>
      <p:pic>
        <p:nvPicPr>
          <p:cNvPr id="31" name="Imagen 30">
            <a:extLst>
              <a:ext uri="{FF2B5EF4-FFF2-40B4-BE49-F238E27FC236}">
                <a16:creationId xmlns:a16="http://schemas.microsoft.com/office/drawing/2014/main" id="{79D84F79-FF5F-6B3E-E834-9110563A11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9780" y="1827372"/>
            <a:ext cx="3992649" cy="1971467"/>
          </a:xfrm>
          <a:prstGeom prst="rect">
            <a:avLst/>
          </a:prstGeom>
        </p:spPr>
      </p:pic>
      <p:pic>
        <p:nvPicPr>
          <p:cNvPr id="32" name="Imagen 31">
            <a:extLst>
              <a:ext uri="{FF2B5EF4-FFF2-40B4-BE49-F238E27FC236}">
                <a16:creationId xmlns:a16="http://schemas.microsoft.com/office/drawing/2014/main" id="{0E1FA05B-EDC1-41BD-E71F-06A61BA8FB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31703" y="1832863"/>
            <a:ext cx="4033163" cy="1965976"/>
          </a:xfrm>
          <a:prstGeom prst="rect">
            <a:avLst/>
          </a:prstGeom>
        </p:spPr>
      </p:pic>
      <p:pic>
        <p:nvPicPr>
          <p:cNvPr id="33" name="Imagen 32">
            <a:extLst>
              <a:ext uri="{FF2B5EF4-FFF2-40B4-BE49-F238E27FC236}">
                <a16:creationId xmlns:a16="http://schemas.microsoft.com/office/drawing/2014/main" id="{86AE44B8-31E4-A3AC-332C-61343C978D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9458" y="4265681"/>
            <a:ext cx="4037244" cy="2163815"/>
          </a:xfrm>
          <a:prstGeom prst="rect">
            <a:avLst/>
          </a:prstGeom>
        </p:spPr>
      </p:pic>
      <p:pic>
        <p:nvPicPr>
          <p:cNvPr id="34" name="Imagen 33">
            <a:extLst>
              <a:ext uri="{FF2B5EF4-FFF2-40B4-BE49-F238E27FC236}">
                <a16:creationId xmlns:a16="http://schemas.microsoft.com/office/drawing/2014/main" id="{53A5339A-6318-7E42-BF93-C8123738C4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9780" y="4265682"/>
            <a:ext cx="4000283" cy="2148556"/>
          </a:xfrm>
          <a:prstGeom prst="rect">
            <a:avLst/>
          </a:prstGeom>
        </p:spPr>
      </p:pic>
      <p:pic>
        <p:nvPicPr>
          <p:cNvPr id="21" name="Imagen 25" descr="Un dibujo animado con letras&#10;&#10;El contenido generado por IA puede ser incorrecto.">
            <a:extLst>
              <a:ext uri="{FF2B5EF4-FFF2-40B4-BE49-F238E27FC236}">
                <a16:creationId xmlns:a16="http://schemas.microsoft.com/office/drawing/2014/main" id="{720C01B3-3EAF-4753-BCCC-B24C239944A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29386" y="187763"/>
            <a:ext cx="1324562" cy="374559"/>
          </a:xfrm>
          <a:prstGeom prst="rect">
            <a:avLst/>
          </a:prstGeom>
        </p:spPr>
      </p:pic>
      <p:sp>
        <p:nvSpPr>
          <p:cNvPr id="20" name="Footer Placeholder 4">
            <a:extLst>
              <a:ext uri="{FF2B5EF4-FFF2-40B4-BE49-F238E27FC236}">
                <a16:creationId xmlns:a16="http://schemas.microsoft.com/office/drawing/2014/main" id="{A2E28E03-0E2B-40F2-9DC3-ABE1A25A5997}"/>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252085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ED6D7-CA5E-599C-19CC-CEDB837D77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B8C9B9-C5DB-0BDF-7069-175BB757E1A2}"/>
              </a:ext>
            </a:extLst>
          </p:cNvPr>
          <p:cNvSpPr>
            <a:spLocks noGrp="1"/>
          </p:cNvSpPr>
          <p:nvPr>
            <p:ph type="title"/>
          </p:nvPr>
        </p:nvSpPr>
        <p:spPr>
          <a:xfrm>
            <a:off x="1703070" y="-272186"/>
            <a:ext cx="9246869" cy="1325563"/>
          </a:xfrm>
        </p:spPr>
        <p:txBody>
          <a:bodyPr>
            <a:normAutofit/>
          </a:bodyPr>
          <a:lstStyle/>
          <a:p>
            <a:r>
              <a:rPr lang="en-GB" sz="2800" dirty="0"/>
              <a:t>Using the </a:t>
            </a:r>
            <a:r>
              <a:rPr lang="en-GB" sz="2800" dirty="0" err="1"/>
              <a:t>FEniCS</a:t>
            </a:r>
            <a:r>
              <a:rPr lang="en-GB" sz="2800" dirty="0"/>
              <a:t> library for grating thermal management</a:t>
            </a:r>
          </a:p>
        </p:txBody>
      </p:sp>
      <p:sp>
        <p:nvSpPr>
          <p:cNvPr id="4" name="Slide Number Placeholder 3">
            <a:extLst>
              <a:ext uri="{FF2B5EF4-FFF2-40B4-BE49-F238E27FC236}">
                <a16:creationId xmlns:a16="http://schemas.microsoft.com/office/drawing/2014/main" id="{A0460C2A-DDA2-893A-71E8-D49B2A120B61}"/>
              </a:ext>
            </a:extLst>
          </p:cNvPr>
          <p:cNvSpPr>
            <a:spLocks noGrp="1"/>
          </p:cNvSpPr>
          <p:nvPr>
            <p:ph type="sldNum" sz="quarter" idx="12"/>
          </p:nvPr>
        </p:nvSpPr>
        <p:spPr/>
        <p:txBody>
          <a:bodyPr/>
          <a:lstStyle/>
          <a:p>
            <a:fld id="{3A3A6714-3D1F-4857-9904-D935B84167FA}" type="slidenum">
              <a:rPr lang="en-GB" smtClean="0"/>
              <a:pPr/>
              <a:t>18</a:t>
            </a:fld>
            <a:endParaRPr lang="en-GB"/>
          </a:p>
        </p:txBody>
      </p:sp>
      <p:sp>
        <p:nvSpPr>
          <p:cNvPr id="10" name="TextBox 9">
            <a:extLst>
              <a:ext uri="{FF2B5EF4-FFF2-40B4-BE49-F238E27FC236}">
                <a16:creationId xmlns:a16="http://schemas.microsoft.com/office/drawing/2014/main" id="{EF70043A-31DB-F77B-6372-E3EDEA6E1967}"/>
              </a:ext>
            </a:extLst>
          </p:cNvPr>
          <p:cNvSpPr txBox="1"/>
          <p:nvPr/>
        </p:nvSpPr>
        <p:spPr>
          <a:xfrm>
            <a:off x="326824" y="2121744"/>
            <a:ext cx="11538352" cy="4247317"/>
          </a:xfrm>
          <a:prstGeom prst="rect">
            <a:avLst/>
          </a:prstGeom>
          <a:noFill/>
        </p:spPr>
        <p:txBody>
          <a:bodyPr wrap="square">
            <a:spAutoFit/>
          </a:bodyPr>
          <a:lstStyle/>
          <a:p>
            <a:pPr marL="0" indent="0">
              <a:buNone/>
            </a:pPr>
            <a:r>
              <a:rPr lang="en-GB" sz="1800" b="1" dirty="0">
                <a:latin typeface="Garamond" panose="02020404030301010803" pitchFamily="18" charset="0"/>
              </a:rPr>
              <a:t>Thermal analysis</a:t>
            </a:r>
          </a:p>
          <a:p>
            <a:pPr marL="285750" indent="-285750">
              <a:buFontTx/>
              <a:buChar char="-"/>
            </a:pPr>
            <a:r>
              <a:rPr lang="en-GB" sz="1800" dirty="0">
                <a:latin typeface="Garamond" panose="02020404030301010803" pitchFamily="18" charset="0"/>
              </a:rPr>
              <a:t>Radiation is the only heat transfer mode : no convection (vacuum), </a:t>
            </a:r>
          </a:p>
          <a:p>
            <a:r>
              <a:rPr lang="en-GB" sz="1800" dirty="0">
                <a:latin typeface="Garamond" panose="02020404030301010803" pitchFamily="18" charset="0"/>
              </a:rPr>
              <a:t>no conduction through gratings supports</a:t>
            </a:r>
          </a:p>
          <a:p>
            <a:pPr marL="285750" indent="-285750">
              <a:buFontTx/>
              <a:buChar char="-"/>
            </a:pPr>
            <a:r>
              <a:rPr lang="en-GB" sz="1800" dirty="0">
                <a:latin typeface="Garamond" panose="02020404030301010803" pitchFamily="18" charset="0"/>
              </a:rPr>
              <a:t>Ultrashort laser pulses modelled as an equivalent continuous heat source </a:t>
            </a:r>
          </a:p>
          <a:p>
            <a:r>
              <a:rPr lang="en-GB" sz="1800" dirty="0">
                <a:latin typeface="Garamond" panose="02020404030301010803" pitchFamily="18" charset="0"/>
              </a:rPr>
              <a:t>using average power (energy x repetition rate) </a:t>
            </a:r>
          </a:p>
          <a:p>
            <a:r>
              <a:rPr lang="en-GB" sz="1800" dirty="0">
                <a:latin typeface="Garamond" panose="02020404030301010803" pitchFamily="18" charset="0"/>
              </a:rPr>
              <a:t>- Output: </a:t>
            </a:r>
            <a:r>
              <a:rPr lang="en-US" sz="1800" dirty="0">
                <a:latin typeface="Garamond" panose="02020404030301010803" pitchFamily="18" charset="0"/>
              </a:rPr>
              <a:t>Temperature distribution throughout the entire body</a:t>
            </a:r>
          </a:p>
          <a:p>
            <a:pPr marL="0" indent="0">
              <a:buNone/>
            </a:pPr>
            <a:endParaRPr lang="en-GB" sz="1800" b="1" dirty="0">
              <a:latin typeface="Garamond" panose="02020404030301010803" pitchFamily="18" charset="0"/>
            </a:endParaRPr>
          </a:p>
          <a:p>
            <a:pPr marL="0" indent="0">
              <a:buNone/>
            </a:pPr>
            <a:r>
              <a:rPr lang="en-GB" sz="1800" b="1" dirty="0">
                <a:latin typeface="Garamond" panose="02020404030301010803" pitchFamily="18" charset="0"/>
              </a:rPr>
              <a:t>Structural analysis</a:t>
            </a:r>
          </a:p>
          <a:p>
            <a:r>
              <a:rPr lang="en-US" altLang="ko-KR" sz="1800" dirty="0">
                <a:latin typeface="Garamond" panose="02020404030301010803" pitchFamily="18" charset="0"/>
                <a:cs typeface="Times New Roman" panose="02020603050405020304" pitchFamily="18" charset="0"/>
              </a:rPr>
              <a:t>- Thermal expansion from this temperature field is coupled to linear elasticity to compute stress and deformation in the grating</a:t>
            </a:r>
            <a:endParaRPr lang="ko-KR" altLang="en-US" sz="1800" dirty="0">
              <a:latin typeface="Garamond" panose="02020404030301010803" pitchFamily="18" charset="0"/>
              <a:cs typeface="Times New Roman" panose="02020603050405020304" pitchFamily="18" charset="0"/>
            </a:endParaRPr>
          </a:p>
          <a:p>
            <a:pPr marL="285750" indent="-285750">
              <a:buFontTx/>
              <a:buChar char="-"/>
            </a:pPr>
            <a:r>
              <a:rPr lang="en-GB" sz="1800" dirty="0">
                <a:latin typeface="Garamond" panose="02020404030301010803" pitchFamily="18" charset="0"/>
              </a:rPr>
              <a:t>Central point at the back surface fixed</a:t>
            </a:r>
          </a:p>
          <a:p>
            <a:pPr marL="285750" indent="-285750">
              <a:buFontTx/>
              <a:buChar char="-"/>
            </a:pPr>
            <a:r>
              <a:rPr lang="en-GB" sz="1800" dirty="0">
                <a:latin typeface="Garamond" panose="02020404030301010803" pitchFamily="18" charset="0"/>
              </a:rPr>
              <a:t>Output: Deformation (displacement) of the front surface</a:t>
            </a:r>
          </a:p>
          <a:p>
            <a:pPr marL="285750" indent="-285750">
              <a:buFontTx/>
              <a:buChar char="-"/>
            </a:pPr>
            <a:endParaRPr lang="en-GB" sz="1800" dirty="0">
              <a:latin typeface="Garamond" panose="02020404030301010803" pitchFamily="18" charset="0"/>
            </a:endParaRPr>
          </a:p>
          <a:p>
            <a:r>
              <a:rPr lang="en-GB" sz="1800" b="1" dirty="0">
                <a:latin typeface="Garamond" panose="02020404030301010803" pitchFamily="18" charset="0"/>
              </a:rPr>
              <a:t>Wavefron</a:t>
            </a:r>
            <a:r>
              <a:rPr lang="en-GB" b="1" dirty="0">
                <a:latin typeface="Garamond" panose="02020404030301010803" pitchFamily="18" charset="0"/>
              </a:rPr>
              <a:t>t aberrations analysis (started, ongoing)</a:t>
            </a:r>
          </a:p>
          <a:p>
            <a:pPr marL="285750" indent="-285750">
              <a:buFontTx/>
              <a:buChar char="-"/>
            </a:pPr>
            <a:r>
              <a:rPr lang="en-GB" dirty="0">
                <a:latin typeface="Garamond" panose="02020404030301010803" pitchFamily="18" charset="0"/>
              </a:rPr>
              <a:t>Local deformation is used to retrieve the optical path </a:t>
            </a:r>
          </a:p>
          <a:p>
            <a:pPr marL="285750" indent="-285750">
              <a:buFontTx/>
              <a:buChar char="-"/>
            </a:pPr>
            <a:r>
              <a:rPr lang="en-GB" sz="1800" dirty="0">
                <a:latin typeface="Garamond" panose="02020404030301010803" pitchFamily="18" charset="0"/>
              </a:rPr>
              <a:t>Output: Wavefront aberrations in terms of Zernike coefficients (and expected Strehl ratio)</a:t>
            </a:r>
          </a:p>
        </p:txBody>
      </p:sp>
      <p:pic>
        <p:nvPicPr>
          <p:cNvPr id="2" name="Picture 1">
            <a:extLst>
              <a:ext uri="{FF2B5EF4-FFF2-40B4-BE49-F238E27FC236}">
                <a16:creationId xmlns:a16="http://schemas.microsoft.com/office/drawing/2014/main" id="{64063940-C28A-B313-3D11-857324BA819E}"/>
              </a:ext>
            </a:extLst>
          </p:cNvPr>
          <p:cNvPicPr>
            <a:picLocks noChangeAspect="1"/>
          </p:cNvPicPr>
          <p:nvPr/>
        </p:nvPicPr>
        <p:blipFill>
          <a:blip r:embed="rId2"/>
          <a:stretch>
            <a:fillRect/>
          </a:stretch>
        </p:blipFill>
        <p:spPr>
          <a:xfrm>
            <a:off x="10155881" y="1238043"/>
            <a:ext cx="1847582" cy="1459116"/>
          </a:xfrm>
          <a:prstGeom prst="rect">
            <a:avLst/>
          </a:prstGeom>
        </p:spPr>
      </p:pic>
      <p:sp>
        <p:nvSpPr>
          <p:cNvPr id="6" name="TextBox 5">
            <a:extLst>
              <a:ext uri="{FF2B5EF4-FFF2-40B4-BE49-F238E27FC236}">
                <a16:creationId xmlns:a16="http://schemas.microsoft.com/office/drawing/2014/main" id="{FE009E80-80DC-AA2A-36EE-731BC32E22D5}"/>
              </a:ext>
            </a:extLst>
          </p:cNvPr>
          <p:cNvSpPr txBox="1"/>
          <p:nvPr/>
        </p:nvSpPr>
        <p:spPr>
          <a:xfrm>
            <a:off x="304800" y="868711"/>
            <a:ext cx="11361636" cy="369332"/>
          </a:xfrm>
          <a:prstGeom prst="rect">
            <a:avLst/>
          </a:prstGeom>
          <a:noFill/>
        </p:spPr>
        <p:txBody>
          <a:bodyPr wrap="none" rtlCol="0">
            <a:spAutoFit/>
          </a:bodyPr>
          <a:lstStyle/>
          <a:p>
            <a:r>
              <a:rPr lang="en-IT" b="1" dirty="0">
                <a:latin typeface="Garamond" panose="02020404030301010803" pitchFamily="18" charset="0"/>
              </a:rPr>
              <a:t>FEniCS</a:t>
            </a:r>
            <a:r>
              <a:rPr lang="en-IT" dirty="0">
                <a:latin typeface="Garamond" panose="02020404030301010803" pitchFamily="18" charset="0"/>
              </a:rPr>
              <a:t> project: started around 20yrs ago, driven at that time mainly by universities/research centres in Sweden/Norway</a:t>
            </a:r>
          </a:p>
        </p:txBody>
      </p:sp>
      <p:sp>
        <p:nvSpPr>
          <p:cNvPr id="9" name="TextBox 8">
            <a:extLst>
              <a:ext uri="{FF2B5EF4-FFF2-40B4-BE49-F238E27FC236}">
                <a16:creationId xmlns:a16="http://schemas.microsoft.com/office/drawing/2014/main" id="{FA18C0B6-EBD5-59AB-EE76-0FB276A9597E}"/>
              </a:ext>
            </a:extLst>
          </p:cNvPr>
          <p:cNvSpPr txBox="1"/>
          <p:nvPr/>
        </p:nvSpPr>
        <p:spPr>
          <a:xfrm>
            <a:off x="613700" y="1153259"/>
            <a:ext cx="8073100" cy="1200329"/>
          </a:xfrm>
          <a:prstGeom prst="rect">
            <a:avLst/>
          </a:prstGeom>
          <a:noFill/>
        </p:spPr>
        <p:txBody>
          <a:bodyPr wrap="square">
            <a:spAutoFit/>
          </a:bodyPr>
          <a:lstStyle/>
          <a:p>
            <a:r>
              <a:rPr lang="en-US" altLang="ko-KR" dirty="0">
                <a:latin typeface="Garamond" panose="02020404030301010803" pitchFamily="18" charset="0"/>
                <a:cs typeface="Times New Roman" panose="02020603050405020304" pitchFamily="18" charset="0"/>
              </a:rPr>
              <a:t>Open-source platform for solving PDEs using FEM.</a:t>
            </a:r>
          </a:p>
          <a:p>
            <a:r>
              <a:rPr lang="en-US" altLang="ko-KR" dirty="0">
                <a:latin typeface="Garamond" panose="02020404030301010803" pitchFamily="18" charset="0"/>
                <a:cs typeface="Times New Roman" panose="02020603050405020304" pitchFamily="18" charset="0"/>
              </a:rPr>
              <a:t>Transforms weak-form equations into efficient code (C++ code, python wrapper).</a:t>
            </a:r>
          </a:p>
          <a:p>
            <a:r>
              <a:rPr lang="en-US" altLang="ko-KR" dirty="0">
                <a:latin typeface="Garamond" panose="02020404030301010803" pitchFamily="18" charset="0"/>
                <a:cs typeface="Times New Roman" panose="02020603050405020304" pitchFamily="18" charset="0"/>
              </a:rPr>
              <a:t>Acts as an FEA engine: define mesh, BCs, variational form</a:t>
            </a:r>
          </a:p>
          <a:p>
            <a:endParaRPr lang="en-IT" dirty="0"/>
          </a:p>
        </p:txBody>
      </p:sp>
      <p:sp>
        <p:nvSpPr>
          <p:cNvPr id="12" name="TextBox 11">
            <a:extLst>
              <a:ext uri="{FF2B5EF4-FFF2-40B4-BE49-F238E27FC236}">
                <a16:creationId xmlns:a16="http://schemas.microsoft.com/office/drawing/2014/main" id="{937D9824-0B36-F71D-4F8B-DA8489E0CC86}"/>
              </a:ext>
            </a:extLst>
          </p:cNvPr>
          <p:cNvSpPr txBox="1"/>
          <p:nvPr/>
        </p:nvSpPr>
        <p:spPr>
          <a:xfrm>
            <a:off x="7938371" y="2712430"/>
            <a:ext cx="4205477" cy="1785104"/>
          </a:xfrm>
          <a:prstGeom prst="rect">
            <a:avLst/>
          </a:prstGeom>
          <a:noFill/>
        </p:spPr>
        <p:txBody>
          <a:bodyPr wrap="square" rtlCol="0">
            <a:spAutoFit/>
          </a:bodyPr>
          <a:lstStyle/>
          <a:p>
            <a:r>
              <a:rPr lang="en-GB" sz="1000" b="0" i="0" u="none" strike="noStrike" dirty="0">
                <a:solidFill>
                  <a:srgbClr val="000000"/>
                </a:solidFill>
                <a:effectLst/>
                <a:latin typeface="Garamond" panose="02020404030301010803" pitchFamily="18" charset="0"/>
              </a:rPr>
              <a:t>M. S. </a:t>
            </a:r>
            <a:r>
              <a:rPr lang="en-GB" sz="1000" b="0" i="0" u="none" strike="noStrike" dirty="0" err="1">
                <a:solidFill>
                  <a:srgbClr val="000000"/>
                </a:solidFill>
                <a:effectLst/>
                <a:latin typeface="Garamond" panose="02020404030301010803" pitchFamily="18" charset="0"/>
              </a:rPr>
              <a:t>Alnaes</a:t>
            </a:r>
            <a:r>
              <a:rPr lang="en-GB" sz="1000" b="0" i="0" u="none" strike="noStrike" dirty="0">
                <a:solidFill>
                  <a:srgbClr val="000000"/>
                </a:solidFill>
                <a:effectLst/>
                <a:latin typeface="Garamond" panose="02020404030301010803" pitchFamily="18" charset="0"/>
              </a:rPr>
              <a:t>, J. </a:t>
            </a:r>
            <a:r>
              <a:rPr lang="en-GB" sz="1000" b="0" i="0" u="none" strike="noStrike" dirty="0" err="1">
                <a:solidFill>
                  <a:srgbClr val="000000"/>
                </a:solidFill>
                <a:effectLst/>
                <a:latin typeface="Garamond" panose="02020404030301010803" pitchFamily="18" charset="0"/>
              </a:rPr>
              <a:t>Blechta</a:t>
            </a:r>
            <a:r>
              <a:rPr lang="en-GB" sz="1000" b="0" i="0" u="none" strike="noStrike" dirty="0">
                <a:solidFill>
                  <a:srgbClr val="000000"/>
                </a:solidFill>
                <a:effectLst/>
                <a:latin typeface="Garamond" panose="02020404030301010803" pitchFamily="18" charset="0"/>
              </a:rPr>
              <a:t>, J. Hake, A. Johansson, B. Kehlet, A. Logg, C. Richardson, J. Ring, M. E. Rognes and G. N. Wells. The </a:t>
            </a:r>
            <a:r>
              <a:rPr lang="en-GB" sz="1000" b="0" i="0" u="none" strike="noStrike" dirty="0" err="1">
                <a:solidFill>
                  <a:srgbClr val="000000"/>
                </a:solidFill>
                <a:effectLst/>
                <a:latin typeface="Garamond" panose="02020404030301010803" pitchFamily="18" charset="0"/>
              </a:rPr>
              <a:t>FEniCS</a:t>
            </a:r>
            <a:r>
              <a:rPr lang="en-GB" sz="1000" b="0" i="0" u="none" strike="noStrike" dirty="0">
                <a:solidFill>
                  <a:srgbClr val="000000"/>
                </a:solidFill>
                <a:effectLst/>
                <a:latin typeface="Garamond" panose="02020404030301010803" pitchFamily="18" charset="0"/>
              </a:rPr>
              <a:t> Project Version 1.5, </a:t>
            </a:r>
            <a:r>
              <a:rPr lang="en-GB" sz="1000" b="0" i="1" u="none" strike="noStrike" dirty="0">
                <a:solidFill>
                  <a:srgbClr val="000000"/>
                </a:solidFill>
                <a:effectLst/>
                <a:latin typeface="Garamond" panose="02020404030301010803" pitchFamily="18" charset="0"/>
              </a:rPr>
              <a:t>Archive of Numerical Software</a:t>
            </a:r>
            <a:r>
              <a:rPr lang="en-GB" sz="1000" b="0" i="0" u="none" strike="noStrike" dirty="0">
                <a:solidFill>
                  <a:srgbClr val="000000"/>
                </a:solidFill>
                <a:effectLst/>
                <a:latin typeface="Garamond" panose="02020404030301010803" pitchFamily="18" charset="0"/>
              </a:rPr>
              <a:t> 3 (2015)</a:t>
            </a:r>
          </a:p>
          <a:p>
            <a:endParaRPr lang="en-GB" sz="1000" dirty="0">
              <a:solidFill>
                <a:srgbClr val="000000"/>
              </a:solidFill>
              <a:latin typeface="Garamond" panose="02020404030301010803" pitchFamily="18" charset="0"/>
            </a:endParaRPr>
          </a:p>
          <a:p>
            <a:r>
              <a:rPr lang="en-GB" sz="1000" b="0" i="0" u="none" strike="noStrike" dirty="0">
                <a:solidFill>
                  <a:srgbClr val="000000"/>
                </a:solidFill>
                <a:effectLst/>
                <a:latin typeface="Garamond" panose="02020404030301010803" pitchFamily="18" charset="0"/>
              </a:rPr>
              <a:t>A. Logg and G. N. Wells. DOLFIN: Automated Finite Element Computing, </a:t>
            </a:r>
            <a:r>
              <a:rPr lang="en-GB" sz="1000" b="0" i="1" u="none" strike="noStrike" dirty="0">
                <a:solidFill>
                  <a:srgbClr val="000000"/>
                </a:solidFill>
                <a:effectLst/>
                <a:latin typeface="Garamond" panose="02020404030301010803" pitchFamily="18" charset="0"/>
              </a:rPr>
              <a:t>ACM Transactions on Mathematical Software</a:t>
            </a:r>
            <a:r>
              <a:rPr lang="en-GB" sz="1000" b="0" i="0" u="none" strike="noStrike" dirty="0">
                <a:solidFill>
                  <a:srgbClr val="000000"/>
                </a:solidFill>
                <a:effectLst/>
                <a:latin typeface="Garamond" panose="02020404030301010803" pitchFamily="18" charset="0"/>
              </a:rPr>
              <a:t> 37 (2010)</a:t>
            </a:r>
          </a:p>
          <a:p>
            <a:pPr marL="228600" indent="-228600">
              <a:buAutoNum type="alphaUcPeriod"/>
            </a:pPr>
            <a:endParaRPr lang="en-GB" sz="1000" dirty="0">
              <a:solidFill>
                <a:srgbClr val="000000"/>
              </a:solidFill>
              <a:latin typeface="Garamond" panose="02020404030301010803" pitchFamily="18" charset="0"/>
            </a:endParaRPr>
          </a:p>
          <a:p>
            <a:r>
              <a:rPr lang="en-US" altLang="ko-KR" sz="1000" b="1" dirty="0">
                <a:latin typeface="Garamond" panose="02020404030301010803" pitchFamily="18" charset="0"/>
                <a:cs typeface="Times New Roman" panose="02020603050405020304" pitchFamily="18" charset="0"/>
              </a:rPr>
              <a:t>Consolidated base of users worldwide</a:t>
            </a:r>
          </a:p>
          <a:p>
            <a:r>
              <a:rPr lang="en-US" altLang="ko-KR" sz="1000" b="1" dirty="0">
                <a:latin typeface="Garamond" panose="02020404030301010803" pitchFamily="18" charset="0"/>
                <a:cs typeface="Times New Roman" panose="02020603050405020304" pitchFamily="18" charset="0"/>
              </a:rPr>
              <a:t>&gt;600 peer-review paper on google scholar and Clarivate Web of Science databases</a:t>
            </a:r>
          </a:p>
          <a:p>
            <a:endParaRPr lang="en-IT" sz="1000" dirty="0">
              <a:latin typeface="Garamond" panose="02020404030301010803" pitchFamily="18" charset="0"/>
            </a:endParaRPr>
          </a:p>
        </p:txBody>
      </p:sp>
    </p:spTree>
    <p:extLst>
      <p:ext uri="{BB962C8B-B14F-4D97-AF65-F5344CB8AC3E}">
        <p14:creationId xmlns:p14="http://schemas.microsoft.com/office/powerpoint/2010/main" val="264089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E1EBB-8FA3-9B45-D925-26AABBCE6D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B04392-32E0-1D43-4949-28C83C7FA1C2}"/>
              </a:ext>
            </a:extLst>
          </p:cNvPr>
          <p:cNvSpPr>
            <a:spLocks noGrp="1"/>
          </p:cNvSpPr>
          <p:nvPr>
            <p:ph type="title"/>
          </p:nvPr>
        </p:nvSpPr>
        <p:spPr/>
        <p:txBody>
          <a:bodyPr>
            <a:normAutofit/>
          </a:bodyPr>
          <a:lstStyle/>
          <a:p>
            <a:r>
              <a:rPr lang="en-GB" sz="2800" dirty="0"/>
              <a:t>User-friendly settings using </a:t>
            </a:r>
            <a:r>
              <a:rPr lang="en-GB" sz="2800" dirty="0" err="1"/>
              <a:t>FEATool</a:t>
            </a:r>
            <a:r>
              <a:rPr lang="en-GB" sz="2800" dirty="0"/>
              <a:t> Multiphysics</a:t>
            </a:r>
          </a:p>
        </p:txBody>
      </p:sp>
      <p:sp>
        <p:nvSpPr>
          <p:cNvPr id="4" name="Slide Number Placeholder 3">
            <a:extLst>
              <a:ext uri="{FF2B5EF4-FFF2-40B4-BE49-F238E27FC236}">
                <a16:creationId xmlns:a16="http://schemas.microsoft.com/office/drawing/2014/main" id="{F070B773-149D-077B-6A0D-C772BFEFE8D4}"/>
              </a:ext>
            </a:extLst>
          </p:cNvPr>
          <p:cNvSpPr>
            <a:spLocks noGrp="1"/>
          </p:cNvSpPr>
          <p:nvPr>
            <p:ph type="sldNum" sz="quarter" idx="12"/>
          </p:nvPr>
        </p:nvSpPr>
        <p:spPr/>
        <p:txBody>
          <a:bodyPr/>
          <a:lstStyle/>
          <a:p>
            <a:fld id="{3A3A6714-3D1F-4857-9904-D935B84167FA}" type="slidenum">
              <a:rPr lang="en-GB" smtClean="0"/>
              <a:pPr/>
              <a:t>19</a:t>
            </a:fld>
            <a:endParaRPr lang="en-GB"/>
          </a:p>
        </p:txBody>
      </p:sp>
      <p:pic>
        <p:nvPicPr>
          <p:cNvPr id="5" name="Picture 4">
            <a:extLst>
              <a:ext uri="{FF2B5EF4-FFF2-40B4-BE49-F238E27FC236}">
                <a16:creationId xmlns:a16="http://schemas.microsoft.com/office/drawing/2014/main" id="{6A2F9D0B-4D6F-5FD4-8690-BB79C58AE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3" y="2033403"/>
            <a:ext cx="5759998" cy="4076032"/>
          </a:xfrm>
          <a:prstGeom prst="rect">
            <a:avLst/>
          </a:prstGeom>
        </p:spPr>
      </p:pic>
      <p:sp>
        <p:nvSpPr>
          <p:cNvPr id="2" name="Rectangle 1">
            <a:extLst>
              <a:ext uri="{FF2B5EF4-FFF2-40B4-BE49-F238E27FC236}">
                <a16:creationId xmlns:a16="http://schemas.microsoft.com/office/drawing/2014/main" id="{62C5EE3D-BE9E-E7E7-1CC1-819BB15B4458}"/>
              </a:ext>
            </a:extLst>
          </p:cNvPr>
          <p:cNvSpPr/>
          <p:nvPr/>
        </p:nvSpPr>
        <p:spPr>
          <a:xfrm>
            <a:off x="6214060" y="911412"/>
            <a:ext cx="5795225" cy="6067815"/>
          </a:xfrm>
          <a:prstGeom prst="rect">
            <a:avLst/>
          </a:prstGeom>
        </p:spPr>
        <p:txBody>
          <a:bodyPr wrap="square">
            <a:spAutoFit/>
          </a:bodyPr>
          <a:lstStyle/>
          <a:p>
            <a:pPr marL="228600" indent="-228600">
              <a:lnSpc>
                <a:spcPct val="115000"/>
              </a:lnSpc>
              <a:spcAft>
                <a:spcPts val="0"/>
              </a:spcAft>
              <a:tabLst>
                <a:tab pos="228600" algn="l"/>
                <a:tab pos="508000" algn="l"/>
              </a:tabLst>
            </a:pPr>
            <a:r>
              <a:rPr lang="en-US" altLang="ko-KR" b="1" dirty="0">
                <a:latin typeface="Garamond" panose="02020404030301010803" pitchFamily="18" charset="0"/>
                <a:cs typeface="Times New Roman" panose="02020603050405020304" pitchFamily="18" charset="0"/>
              </a:rPr>
              <a:t>Typical workflow for grating thermal management simulations</a:t>
            </a:r>
          </a:p>
          <a:p>
            <a:pPr marL="228600" indent="-228600">
              <a:lnSpc>
                <a:spcPct val="115000"/>
              </a:lnSpc>
              <a:spcAft>
                <a:spcPts val="0"/>
              </a:spcAft>
              <a:tabLst>
                <a:tab pos="228600" algn="l"/>
                <a:tab pos="508000" algn="l"/>
              </a:tabLst>
            </a:pPr>
            <a:endParaRPr lang="en-US" altLang="ko-KR" b="1" dirty="0">
              <a:latin typeface="Garamond" panose="02020404030301010803" pitchFamily="18" charset="0"/>
              <a:cs typeface="Times New Roman" panose="02020603050405020304" pitchFamily="18" charset="0"/>
            </a:endParaRPr>
          </a:p>
          <a:p>
            <a:pPr marL="228600" indent="-228600">
              <a:lnSpc>
                <a:spcPct val="115000"/>
              </a:lnSpc>
              <a:spcAft>
                <a:spcPts val="0"/>
              </a:spcAft>
              <a:tabLst>
                <a:tab pos="228600" algn="l"/>
                <a:tab pos="508000" algn="l"/>
              </a:tabLst>
            </a:pPr>
            <a:r>
              <a:rPr lang="en-US" altLang="ko-KR" b="1" dirty="0">
                <a:latin typeface="Garamond" panose="02020404030301010803" pitchFamily="18" charset="0"/>
                <a:cs typeface="Times New Roman" panose="02020603050405020304" pitchFamily="18" charset="0"/>
              </a:rPr>
              <a:t>Step 1 – Prepare the model in </a:t>
            </a:r>
            <a:r>
              <a:rPr lang="en-US" altLang="ko-KR" b="1" dirty="0" err="1">
                <a:latin typeface="Garamond" panose="02020404030301010803" pitchFamily="18" charset="0"/>
                <a:cs typeface="Times New Roman" panose="02020603050405020304" pitchFamily="18" charset="0"/>
              </a:rPr>
              <a:t>FEATool</a:t>
            </a:r>
            <a:endParaRPr lang="ko-KR" altLang="ko-KR" dirty="0">
              <a:latin typeface="Garamond" panose="02020404030301010803"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tabLst>
                <a:tab pos="228600" algn="l"/>
                <a:tab pos="508000" algn="l"/>
              </a:tabLst>
            </a:pPr>
            <a:r>
              <a:rPr lang="en-US" altLang="ko-KR" dirty="0">
                <a:latin typeface="Garamond" panose="02020404030301010803" pitchFamily="18" charset="0"/>
                <a:cs typeface="Times New Roman" panose="02020603050405020304" pitchFamily="18" charset="0"/>
              </a:rPr>
              <a:t>Define geometry (grating substrate + coatings, …)</a:t>
            </a:r>
          </a:p>
          <a:p>
            <a:pPr marL="342900" lvl="0" indent="-342900">
              <a:lnSpc>
                <a:spcPct val="115000"/>
              </a:lnSpc>
              <a:spcAft>
                <a:spcPts val="0"/>
              </a:spcAft>
              <a:buFont typeface="Wingdings" panose="05000000000000000000" pitchFamily="2" charset="2"/>
              <a:buChar char=""/>
              <a:tabLst>
                <a:tab pos="228600" algn="l"/>
                <a:tab pos="508000" algn="l"/>
              </a:tabLst>
            </a:pPr>
            <a:r>
              <a:rPr lang="en-US" altLang="ko-KR" dirty="0">
                <a:latin typeface="Garamond" panose="02020404030301010803" pitchFamily="18" charset="0"/>
                <a:cs typeface="Times New Roman" panose="02020603050405020304" pitchFamily="18" charset="0"/>
              </a:rPr>
              <a:t>Set material properties (heat conduction, elasticity, …), heat source and boundary conditions, clamping conditions </a:t>
            </a:r>
          </a:p>
          <a:p>
            <a:pPr lvl="0">
              <a:lnSpc>
                <a:spcPct val="115000"/>
              </a:lnSpc>
              <a:spcAft>
                <a:spcPts val="0"/>
              </a:spcAft>
              <a:tabLst>
                <a:tab pos="228600" algn="l"/>
                <a:tab pos="508000" algn="l"/>
              </a:tabLst>
            </a:pPr>
            <a:r>
              <a:rPr lang="en-US" altLang="ko-KR" b="1" dirty="0">
                <a:latin typeface="Garamond" panose="02020404030301010803" pitchFamily="18" charset="0"/>
                <a:cs typeface="Times New Roman" panose="02020603050405020304" pitchFamily="18" charset="0"/>
              </a:rPr>
              <a:t>Step 2 – Export to </a:t>
            </a:r>
            <a:r>
              <a:rPr lang="en-US" altLang="ko-KR" b="1" dirty="0" err="1">
                <a:latin typeface="Garamond" panose="02020404030301010803" pitchFamily="18" charset="0"/>
                <a:cs typeface="Times New Roman" panose="02020603050405020304" pitchFamily="18" charset="0"/>
              </a:rPr>
              <a:t>FEniCS</a:t>
            </a:r>
            <a:endParaRPr lang="en-US" altLang="ko-KR" dirty="0">
              <a:latin typeface="Garamond" panose="02020404030301010803"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tabLst>
                <a:tab pos="228600" algn="l"/>
                <a:tab pos="508000" algn="l"/>
              </a:tabLst>
            </a:pPr>
            <a:r>
              <a:rPr lang="en-US" altLang="ko-KR" dirty="0">
                <a:latin typeface="Garamond" panose="02020404030301010803" pitchFamily="18" charset="0"/>
                <a:cs typeface="Times New Roman" panose="02020603050405020304" pitchFamily="18" charset="0"/>
              </a:rPr>
              <a:t>→ mesh and equations exported as:</a:t>
            </a:r>
          </a:p>
          <a:p>
            <a:pPr lvl="0">
              <a:lnSpc>
                <a:spcPct val="115000"/>
              </a:lnSpc>
              <a:spcAft>
                <a:spcPts val="0"/>
              </a:spcAft>
              <a:tabLst>
                <a:tab pos="228600" algn="l"/>
                <a:tab pos="508000" algn="l"/>
              </a:tabLst>
            </a:pPr>
            <a:r>
              <a:rPr lang="en-US" altLang="ko-KR" dirty="0">
                <a:latin typeface="Garamond" panose="02020404030301010803" pitchFamily="18" charset="0"/>
                <a:cs typeface="Times New Roman" panose="02020603050405020304" pitchFamily="18" charset="0"/>
              </a:rPr>
              <a:t>featool-fenics.h5 (mesh and subdomains),</a:t>
            </a:r>
          </a:p>
          <a:p>
            <a:pPr lvl="0">
              <a:lnSpc>
                <a:spcPct val="115000"/>
              </a:lnSpc>
              <a:spcAft>
                <a:spcPts val="0"/>
              </a:spcAft>
              <a:tabLst>
                <a:tab pos="228600" algn="l"/>
                <a:tab pos="508000" algn="l"/>
              </a:tabLst>
            </a:pPr>
            <a:r>
              <a:rPr lang="en-US" altLang="ko-KR" dirty="0">
                <a:latin typeface="Garamond" panose="02020404030301010803" pitchFamily="18" charset="0"/>
                <a:cs typeface="Times New Roman" panose="02020603050405020304" pitchFamily="18" charset="0"/>
              </a:rPr>
              <a:t>featool-fenics.py (</a:t>
            </a:r>
            <a:r>
              <a:rPr lang="en-US" altLang="ko-KR" dirty="0" err="1">
                <a:latin typeface="Garamond" panose="02020404030301010803" pitchFamily="18" charset="0"/>
                <a:cs typeface="Times New Roman" panose="02020603050405020304" pitchFamily="18" charset="0"/>
              </a:rPr>
              <a:t>FEniCS</a:t>
            </a:r>
            <a:r>
              <a:rPr lang="en-US" altLang="ko-KR" dirty="0">
                <a:latin typeface="Garamond" panose="02020404030301010803" pitchFamily="18" charset="0"/>
                <a:cs typeface="Times New Roman" panose="02020603050405020304" pitchFamily="18" charset="0"/>
              </a:rPr>
              <a:t> Python script).</a:t>
            </a:r>
          </a:p>
          <a:p>
            <a:pPr lvl="0">
              <a:lnSpc>
                <a:spcPct val="115000"/>
              </a:lnSpc>
              <a:spcAft>
                <a:spcPts val="0"/>
              </a:spcAft>
              <a:tabLst>
                <a:tab pos="228600" algn="l"/>
                <a:tab pos="508000" algn="l"/>
              </a:tabLst>
            </a:pPr>
            <a:r>
              <a:rPr lang="en-US" altLang="ko-KR" b="1" dirty="0">
                <a:latin typeface="Garamond" panose="02020404030301010803" pitchFamily="18" charset="0"/>
                <a:cs typeface="Times New Roman" panose="02020603050405020304" pitchFamily="18" charset="0"/>
              </a:rPr>
              <a:t>Step 3 – Solve in </a:t>
            </a:r>
            <a:r>
              <a:rPr lang="en-US" altLang="ko-KR" b="1" dirty="0" err="1">
                <a:latin typeface="Garamond" panose="02020404030301010803" pitchFamily="18" charset="0"/>
                <a:cs typeface="Times New Roman" panose="02020603050405020304" pitchFamily="18" charset="0"/>
              </a:rPr>
              <a:t>FEniCS</a:t>
            </a:r>
            <a:endParaRPr lang="en-US" altLang="ko-KR" dirty="0">
              <a:latin typeface="Garamond" panose="02020404030301010803"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tabLst>
                <a:tab pos="228600" algn="l"/>
                <a:tab pos="508000" algn="l"/>
              </a:tabLst>
            </a:pPr>
            <a:r>
              <a:rPr lang="en-US" altLang="ko-KR" dirty="0">
                <a:latin typeface="Garamond" panose="02020404030301010803" pitchFamily="18" charset="0"/>
                <a:cs typeface="Times New Roman" panose="02020603050405020304" pitchFamily="18" charset="0"/>
              </a:rPr>
              <a:t>Run the Python script (optionally in parallel, e.g., on a cluster).</a:t>
            </a:r>
          </a:p>
          <a:p>
            <a:pPr lvl="0">
              <a:lnSpc>
                <a:spcPct val="115000"/>
              </a:lnSpc>
              <a:spcAft>
                <a:spcPts val="1000"/>
              </a:spcAft>
              <a:tabLst>
                <a:tab pos="228600" algn="l"/>
                <a:tab pos="508000" algn="l"/>
              </a:tabLst>
            </a:pPr>
            <a:r>
              <a:rPr lang="en-US" altLang="ko-KR" b="1" dirty="0">
                <a:latin typeface="Garamond" panose="02020404030301010803" pitchFamily="18" charset="0"/>
                <a:cs typeface="Times New Roman" panose="02020603050405020304" pitchFamily="18" charset="0"/>
              </a:rPr>
              <a:t>Step 4 – Import back to </a:t>
            </a:r>
            <a:r>
              <a:rPr lang="en-US" altLang="ko-KR" b="1" dirty="0" err="1">
                <a:latin typeface="Garamond" panose="02020404030301010803" pitchFamily="18" charset="0"/>
                <a:cs typeface="Times New Roman" panose="02020603050405020304" pitchFamily="18" charset="0"/>
              </a:rPr>
              <a:t>FEATool</a:t>
            </a:r>
            <a:endParaRPr lang="en-US" altLang="ko-KR" b="1" dirty="0">
              <a:latin typeface="Garamond" panose="02020404030301010803"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tabLst>
                <a:tab pos="228600" algn="l"/>
                <a:tab pos="508000" algn="l"/>
              </a:tabLst>
            </a:pPr>
            <a:r>
              <a:rPr lang="en-US" altLang="ko-KR" dirty="0">
                <a:latin typeface="Garamond" panose="02020404030301010803" pitchFamily="18" charset="0"/>
                <a:cs typeface="Times New Roman" panose="02020603050405020304" pitchFamily="18" charset="0"/>
              </a:rPr>
              <a:t>Interactive analysis/visualization (using </a:t>
            </a:r>
            <a:r>
              <a:rPr lang="en-US" altLang="ko-KR" dirty="0" err="1">
                <a:latin typeface="Garamond" panose="02020404030301010803" pitchFamily="18" charset="0"/>
                <a:cs typeface="Times New Roman" panose="02020603050405020304" pitchFamily="18" charset="0"/>
              </a:rPr>
              <a:t>plotly</a:t>
            </a:r>
            <a:r>
              <a:rPr lang="en-US" altLang="ko-KR" dirty="0">
                <a:latin typeface="Garamond" panose="02020404030301010803" pitchFamily="18" charset="0"/>
                <a:cs typeface="Times New Roman" panose="02020603050405020304" pitchFamily="18" charset="0"/>
              </a:rPr>
              <a:t> or </a:t>
            </a:r>
            <a:r>
              <a:rPr lang="en-US" altLang="ko-KR" dirty="0" err="1">
                <a:latin typeface="Garamond" panose="02020404030301010803" pitchFamily="18" charset="0"/>
                <a:cs typeface="Times New Roman" panose="02020603050405020304" pitchFamily="18" charset="0"/>
              </a:rPr>
              <a:t>paraview</a:t>
            </a:r>
            <a:r>
              <a:rPr lang="en-US" altLang="ko-KR" dirty="0">
                <a:latin typeface="Garamond" panose="02020404030301010803" pitchFamily="18" charset="0"/>
                <a:cs typeface="Times New Roman" panose="02020603050405020304" pitchFamily="18" charset="0"/>
              </a:rPr>
              <a:t>)</a:t>
            </a:r>
          </a:p>
          <a:p>
            <a:pPr lvl="0">
              <a:lnSpc>
                <a:spcPct val="115000"/>
              </a:lnSpc>
              <a:spcAft>
                <a:spcPts val="1000"/>
              </a:spcAft>
              <a:tabLst>
                <a:tab pos="228600" algn="l"/>
                <a:tab pos="508000" algn="l"/>
              </a:tabLst>
            </a:pPr>
            <a:endParaRPr lang="en-US" altLang="ko-KR" dirty="0">
              <a:latin typeface="Garamond" panose="02020404030301010803" pitchFamily="18" charset="0"/>
              <a:cs typeface="Times New Roman" panose="02020603050405020304" pitchFamily="18" charset="0"/>
            </a:endParaRPr>
          </a:p>
          <a:p>
            <a:pPr lvl="0">
              <a:lnSpc>
                <a:spcPct val="115000"/>
              </a:lnSpc>
              <a:spcAft>
                <a:spcPts val="1000"/>
              </a:spcAft>
              <a:tabLst>
                <a:tab pos="228600" algn="l"/>
                <a:tab pos="508000" algn="l"/>
              </a:tabLst>
            </a:pPr>
            <a:endParaRPr lang="en-US" altLang="ko-KR" dirty="0">
              <a:latin typeface="Garamond" panose="020204040303010108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F8A43DB-E164-7107-DC94-C8CFBD872026}"/>
              </a:ext>
            </a:extLst>
          </p:cNvPr>
          <p:cNvSpPr txBox="1"/>
          <p:nvPr/>
        </p:nvSpPr>
        <p:spPr>
          <a:xfrm>
            <a:off x="157483" y="911412"/>
            <a:ext cx="5959347" cy="923330"/>
          </a:xfrm>
          <a:prstGeom prst="rect">
            <a:avLst/>
          </a:prstGeom>
          <a:noFill/>
        </p:spPr>
        <p:txBody>
          <a:bodyPr wrap="square">
            <a:spAutoFit/>
          </a:bodyPr>
          <a:lstStyle/>
          <a:p>
            <a:pPr marL="0" indent="0">
              <a:buNone/>
            </a:pPr>
            <a:r>
              <a:rPr lang="en-US" sz="1800" dirty="0" err="1">
                <a:latin typeface="Garamond" panose="02020404030301010803" pitchFamily="18" charset="0"/>
              </a:rPr>
              <a:t>FEATool</a:t>
            </a:r>
            <a:r>
              <a:rPr lang="en-US" sz="1800" dirty="0">
                <a:latin typeface="Garamond" panose="02020404030301010803" pitchFamily="18" charset="0"/>
              </a:rPr>
              <a:t> is a </a:t>
            </a:r>
            <a:r>
              <a:rPr lang="en-US" dirty="0">
                <a:latin typeface="Garamond" panose="02020404030301010803" pitchFamily="18" charset="0"/>
              </a:rPr>
              <a:t>software</a:t>
            </a:r>
            <a:r>
              <a:rPr lang="en-US" sz="1800" dirty="0">
                <a:latin typeface="Garamond" panose="02020404030301010803" pitchFamily="18" charset="0"/>
              </a:rPr>
              <a:t> aimed at providing a unified simulation platform to access different open-source solver engines in CFD, FEA, etc. (including, among others, </a:t>
            </a:r>
            <a:r>
              <a:rPr lang="en-US" sz="1800" dirty="0" err="1">
                <a:latin typeface="Garamond" panose="02020404030301010803" pitchFamily="18" charset="0"/>
              </a:rPr>
              <a:t>FEniCS</a:t>
            </a:r>
            <a:r>
              <a:rPr lang="en-US" sz="1800" dirty="0">
                <a:latin typeface="Garamond" panose="02020404030301010803" pitchFamily="18" charset="0"/>
              </a:rPr>
              <a:t>, </a:t>
            </a:r>
            <a:r>
              <a:rPr lang="en-US" sz="1800" dirty="0" err="1">
                <a:latin typeface="Garamond" panose="02020404030301010803" pitchFamily="18" charset="0"/>
              </a:rPr>
              <a:t>OpenFOAM</a:t>
            </a:r>
            <a:r>
              <a:rPr lang="en-US" sz="1800" dirty="0">
                <a:latin typeface="Garamond" panose="02020404030301010803" pitchFamily="18" charset="0"/>
              </a:rPr>
              <a:t>, …)</a:t>
            </a:r>
            <a:endParaRPr lang="en-GB" sz="1800" dirty="0">
              <a:latin typeface="Garamond" panose="02020404030301010803" pitchFamily="18" charset="0"/>
            </a:endParaRPr>
          </a:p>
        </p:txBody>
      </p:sp>
      <p:pic>
        <p:nvPicPr>
          <p:cNvPr id="7" name="Image 6">
            <a:extLst>
              <a:ext uri="{FF2B5EF4-FFF2-40B4-BE49-F238E27FC236}">
                <a16:creationId xmlns:a16="http://schemas.microsoft.com/office/drawing/2014/main" id="{8B4B1824-FA09-46E0-86BC-8669C2624F5B}"/>
              </a:ext>
            </a:extLst>
          </p:cNvPr>
          <p:cNvPicPr>
            <a:picLocks noChangeAspect="1"/>
          </p:cNvPicPr>
          <p:nvPr/>
        </p:nvPicPr>
        <p:blipFill>
          <a:blip r:embed="rId3"/>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389679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2</a:t>
            </a:fld>
            <a:endParaRPr lang="en-GB"/>
          </a:p>
        </p:txBody>
      </p:sp>
      <p:sp>
        <p:nvSpPr>
          <p:cNvPr id="4" name="Title 3"/>
          <p:cNvSpPr>
            <a:spLocks noGrp="1"/>
          </p:cNvSpPr>
          <p:nvPr>
            <p:ph type="title"/>
          </p:nvPr>
        </p:nvSpPr>
        <p:spPr/>
        <p:txBody>
          <a:bodyPr/>
          <a:lstStyle/>
          <a:p>
            <a:r>
              <a:rPr lang="en-GB" b="0" dirty="0">
                <a:latin typeface="Calibri "/>
              </a:rPr>
              <a:t>Goal and participants of WP13</a:t>
            </a:r>
          </a:p>
        </p:txBody>
      </p:sp>
      <p:sp>
        <p:nvSpPr>
          <p:cNvPr id="10" name="Titre 1">
            <a:extLst>
              <a:ext uri="{FF2B5EF4-FFF2-40B4-BE49-F238E27FC236}">
                <a16:creationId xmlns:a16="http://schemas.microsoft.com/office/drawing/2014/main" id="{801C0BEB-7DD7-4284-8340-9E212DCE0C16}"/>
              </a:ext>
            </a:extLst>
          </p:cNvPr>
          <p:cNvSpPr txBox="1">
            <a:spLocks/>
          </p:cNvSpPr>
          <p:nvPr/>
        </p:nvSpPr>
        <p:spPr>
          <a:xfrm>
            <a:off x="861848" y="1168146"/>
            <a:ext cx="10468303" cy="561836"/>
          </a:xfrm>
          <a:prstGeom prst="rect">
            <a:avLst/>
          </a:prstGeom>
        </p:spPr>
        <p:txBody>
          <a:bodyPr/>
          <a:lstStyle>
            <a:lvl1pPr algn="l" defTabSz="342900" rtl="0" eaLnBrk="1" latinLnBrk="0" hangingPunct="1">
              <a:lnSpc>
                <a:spcPct val="90000"/>
              </a:lnSpc>
              <a:spcBef>
                <a:spcPct val="0"/>
              </a:spcBef>
              <a:buNone/>
              <a:defRPr sz="2000" b="1" kern="1200" baseline="0">
                <a:solidFill>
                  <a:schemeClr val="tx1"/>
                </a:solidFill>
                <a:latin typeface="+mj-lt"/>
                <a:ea typeface="+mj-ea"/>
                <a:cs typeface="+mj-cs"/>
              </a:defRPr>
            </a:lvl1pPr>
          </a:lstStyle>
          <a:p>
            <a:pPr algn="just"/>
            <a:r>
              <a:rPr lang="fr-FR" sz="2400" b="0" dirty="0">
                <a:latin typeface="+mn-lt"/>
              </a:rPr>
              <a:t>Prototype of high </a:t>
            </a:r>
            <a:r>
              <a:rPr lang="fr-FR" sz="2400" b="0" dirty="0" err="1">
                <a:latin typeface="+mn-lt"/>
              </a:rPr>
              <a:t>average</a:t>
            </a:r>
            <a:r>
              <a:rPr lang="fr-FR" sz="2400" b="0" dirty="0">
                <a:latin typeface="+mn-lt"/>
              </a:rPr>
              <a:t> power </a:t>
            </a:r>
            <a:r>
              <a:rPr lang="fr-FR" sz="2400" b="0" dirty="0" err="1">
                <a:latin typeface="+mn-lt"/>
              </a:rPr>
              <a:t>optical</a:t>
            </a:r>
            <a:r>
              <a:rPr lang="fr-FR" sz="2400" b="0" dirty="0">
                <a:latin typeface="+mn-lt"/>
              </a:rPr>
              <a:t> </a:t>
            </a:r>
            <a:r>
              <a:rPr lang="fr-FR" sz="2400" b="0" dirty="0" err="1">
                <a:latin typeface="+mn-lt"/>
              </a:rPr>
              <a:t>compressor</a:t>
            </a:r>
            <a:r>
              <a:rPr lang="fr-FR" sz="2400" b="0" dirty="0">
                <a:latin typeface="+mn-lt"/>
              </a:rPr>
              <a:t> </a:t>
            </a:r>
            <a:r>
              <a:rPr lang="fr-FR" b="0" dirty="0">
                <a:latin typeface="+mn-lt"/>
              </a:rPr>
              <a:t>- </a:t>
            </a:r>
            <a:r>
              <a:rPr lang="fr-FR" sz="1800" b="0" dirty="0" err="1">
                <a:latin typeface="+mn-lt"/>
              </a:rPr>
              <a:t>Develop</a:t>
            </a:r>
            <a:r>
              <a:rPr lang="fr-FR" sz="1800" b="0" dirty="0">
                <a:latin typeface="+mn-lt"/>
              </a:rPr>
              <a:t> </a:t>
            </a:r>
            <a:r>
              <a:rPr lang="fr-FR" sz="1800" b="0" dirty="0" err="1">
                <a:latin typeface="+mn-lt"/>
              </a:rPr>
              <a:t>technology</a:t>
            </a:r>
            <a:r>
              <a:rPr lang="fr-FR" sz="1800" b="0" dirty="0">
                <a:latin typeface="+mn-lt"/>
              </a:rPr>
              <a:t> for high </a:t>
            </a:r>
            <a:r>
              <a:rPr lang="fr-FR" sz="1800" b="0" dirty="0" err="1">
                <a:latin typeface="+mn-lt"/>
              </a:rPr>
              <a:t>repetition</a:t>
            </a:r>
            <a:r>
              <a:rPr lang="fr-FR" sz="1800" b="0" dirty="0">
                <a:latin typeface="+mn-lt"/>
              </a:rPr>
              <a:t> rate, high </a:t>
            </a:r>
            <a:r>
              <a:rPr lang="fr-FR" sz="1800" b="0" dirty="0" err="1">
                <a:latin typeface="+mn-lt"/>
              </a:rPr>
              <a:t>average</a:t>
            </a:r>
            <a:r>
              <a:rPr lang="fr-FR" sz="1800" b="0" dirty="0">
                <a:latin typeface="+mn-lt"/>
              </a:rPr>
              <a:t> power </a:t>
            </a:r>
            <a:r>
              <a:rPr lang="fr-FR" sz="1800" b="0" dirty="0" err="1">
                <a:latin typeface="+mn-lt"/>
              </a:rPr>
              <a:t>optical</a:t>
            </a:r>
            <a:r>
              <a:rPr lang="fr-FR" sz="1800" b="0" dirty="0">
                <a:latin typeface="+mn-lt"/>
              </a:rPr>
              <a:t> </a:t>
            </a:r>
            <a:r>
              <a:rPr lang="fr-FR" sz="1800" b="0" dirty="0" err="1">
                <a:latin typeface="+mn-lt"/>
              </a:rPr>
              <a:t>compressor</a:t>
            </a:r>
            <a:r>
              <a:rPr lang="fr-FR" sz="1800" b="0" dirty="0">
                <a:latin typeface="+mn-lt"/>
              </a:rPr>
              <a:t> for </a:t>
            </a:r>
            <a:r>
              <a:rPr lang="fr-FR" sz="1800" b="0" dirty="0" err="1">
                <a:latin typeface="+mn-lt"/>
              </a:rPr>
              <a:t>Chirped</a:t>
            </a:r>
            <a:r>
              <a:rPr lang="fr-FR" sz="1800" b="0" dirty="0">
                <a:latin typeface="+mn-lt"/>
              </a:rPr>
              <a:t> Pulse Amplification lasers </a:t>
            </a:r>
            <a:r>
              <a:rPr lang="fr-FR" sz="1800" b="0" dirty="0" err="1">
                <a:latin typeface="+mn-lt"/>
              </a:rPr>
              <a:t>using</a:t>
            </a:r>
            <a:r>
              <a:rPr lang="fr-FR" sz="1800" b="0" dirty="0">
                <a:latin typeface="+mn-lt"/>
              </a:rPr>
              <a:t> </a:t>
            </a:r>
            <a:r>
              <a:rPr lang="fr-FR" sz="1800" b="0" dirty="0" err="1">
                <a:latin typeface="+mn-lt"/>
              </a:rPr>
              <a:t>advanced</a:t>
            </a:r>
            <a:r>
              <a:rPr lang="fr-FR" sz="1800" b="0" dirty="0">
                <a:latin typeface="+mn-lt"/>
              </a:rPr>
              <a:t> </a:t>
            </a:r>
            <a:r>
              <a:rPr lang="fr-FR" sz="1800" b="0" dirty="0" err="1">
                <a:latin typeface="+mn-lt"/>
              </a:rPr>
              <a:t>grating</a:t>
            </a:r>
            <a:r>
              <a:rPr lang="fr-FR" sz="1800" b="0" dirty="0">
                <a:latin typeface="+mn-lt"/>
              </a:rPr>
              <a:t> </a:t>
            </a:r>
            <a:r>
              <a:rPr lang="fr-FR" sz="1800" b="0" dirty="0" err="1">
                <a:latin typeface="+mn-lt"/>
              </a:rPr>
              <a:t>technology</a:t>
            </a:r>
            <a:r>
              <a:rPr lang="fr-FR" sz="1800" b="0" dirty="0">
                <a:latin typeface="+mn-lt"/>
              </a:rPr>
              <a:t> and </a:t>
            </a:r>
            <a:r>
              <a:rPr lang="fr-FR" sz="1800" b="0" dirty="0" err="1">
                <a:latin typeface="+mn-lt"/>
              </a:rPr>
              <a:t>implementing</a:t>
            </a:r>
            <a:r>
              <a:rPr lang="fr-FR" sz="1800" b="0" dirty="0">
                <a:latin typeface="+mn-lt"/>
              </a:rPr>
              <a:t> control of </a:t>
            </a:r>
            <a:r>
              <a:rPr lang="fr-FR" sz="1800" b="0" dirty="0" err="1">
                <a:latin typeface="+mn-lt"/>
              </a:rPr>
              <a:t>heat</a:t>
            </a:r>
            <a:r>
              <a:rPr lang="fr-FR" sz="1800" b="0" dirty="0">
                <a:latin typeface="+mn-lt"/>
              </a:rPr>
              <a:t> </a:t>
            </a:r>
            <a:r>
              <a:rPr lang="fr-FR" sz="1800" b="0" dirty="0" err="1">
                <a:latin typeface="+mn-lt"/>
              </a:rPr>
              <a:t>load</a:t>
            </a:r>
            <a:r>
              <a:rPr lang="fr-FR" sz="1800" b="0" dirty="0">
                <a:latin typeface="+mn-lt"/>
              </a:rPr>
              <a:t> </a:t>
            </a:r>
            <a:r>
              <a:rPr lang="fr-FR" sz="1800" b="0" dirty="0" err="1">
                <a:latin typeface="+mn-lt"/>
              </a:rPr>
              <a:t>effects</a:t>
            </a:r>
            <a:r>
              <a:rPr lang="fr-FR" sz="1800" b="0" dirty="0">
                <a:latin typeface="+mn-lt"/>
              </a:rPr>
              <a:t> on </a:t>
            </a:r>
            <a:r>
              <a:rPr lang="fr-FR" sz="1800" b="0" dirty="0" err="1">
                <a:latin typeface="+mn-lt"/>
              </a:rPr>
              <a:t>compressor</a:t>
            </a:r>
            <a:r>
              <a:rPr lang="fr-FR" sz="1800" b="0" dirty="0">
                <a:latin typeface="+mn-lt"/>
              </a:rPr>
              <a:t> </a:t>
            </a:r>
            <a:r>
              <a:rPr lang="fr-FR" sz="1800" b="0" dirty="0" err="1">
                <a:latin typeface="+mn-lt"/>
              </a:rPr>
              <a:t>gratings</a:t>
            </a:r>
            <a:r>
              <a:rPr lang="fr-FR" sz="1800" b="0" dirty="0">
                <a:latin typeface="+mn-lt"/>
              </a:rPr>
              <a:t> to </a:t>
            </a:r>
            <a:r>
              <a:rPr lang="fr-FR" sz="1800" b="0" dirty="0" err="1">
                <a:latin typeface="+mn-lt"/>
              </a:rPr>
              <a:t>ensure</a:t>
            </a:r>
            <a:r>
              <a:rPr lang="fr-FR" sz="1800" b="0" dirty="0">
                <a:latin typeface="+mn-lt"/>
              </a:rPr>
              <a:t> </a:t>
            </a:r>
            <a:r>
              <a:rPr lang="fr-FR" sz="1800" b="0" dirty="0" err="1">
                <a:latin typeface="+mn-lt"/>
              </a:rPr>
              <a:t>beam</a:t>
            </a:r>
            <a:r>
              <a:rPr lang="fr-FR" sz="1800" b="0" dirty="0">
                <a:latin typeface="+mn-lt"/>
              </a:rPr>
              <a:t> </a:t>
            </a:r>
            <a:r>
              <a:rPr lang="fr-FR" sz="1800" b="0" dirty="0" err="1">
                <a:latin typeface="+mn-lt"/>
              </a:rPr>
              <a:t>quality</a:t>
            </a:r>
            <a:r>
              <a:rPr lang="fr-FR" sz="1800" b="0" dirty="0">
                <a:latin typeface="+mn-lt"/>
              </a:rPr>
              <a:t> at the laser focus </a:t>
            </a:r>
            <a:endParaRPr lang="fr-FR" sz="1000" b="0" dirty="0">
              <a:latin typeface="+mn-lt"/>
            </a:endParaRPr>
          </a:p>
        </p:txBody>
      </p:sp>
      <p:graphicFrame>
        <p:nvGraphicFramePr>
          <p:cNvPr id="11" name="Tableau 6">
            <a:extLst>
              <a:ext uri="{FF2B5EF4-FFF2-40B4-BE49-F238E27FC236}">
                <a16:creationId xmlns:a16="http://schemas.microsoft.com/office/drawing/2014/main" id="{FB2C0ACF-E26A-435C-B232-30DDAEDE958E}"/>
              </a:ext>
            </a:extLst>
          </p:cNvPr>
          <p:cNvGraphicFramePr>
            <a:graphicFrameLocks noGrp="1"/>
          </p:cNvGraphicFramePr>
          <p:nvPr>
            <p:extLst>
              <p:ext uri="{D42A27DB-BD31-4B8C-83A1-F6EECF244321}">
                <p14:modId xmlns:p14="http://schemas.microsoft.com/office/powerpoint/2010/main" val="1720562633"/>
              </p:ext>
            </p:extLst>
          </p:nvPr>
        </p:nvGraphicFramePr>
        <p:xfrm>
          <a:off x="452703" y="2662184"/>
          <a:ext cx="11286594" cy="3541325"/>
        </p:xfrm>
        <a:graphic>
          <a:graphicData uri="http://schemas.openxmlformats.org/drawingml/2006/table">
            <a:tbl>
              <a:tblPr firstRow="1" bandRow="1">
                <a:tableStyleId>{5C22544A-7EE6-4342-B048-85BDC9FD1C3A}</a:tableStyleId>
              </a:tblPr>
              <a:tblGrid>
                <a:gridCol w="3762198">
                  <a:extLst>
                    <a:ext uri="{9D8B030D-6E8A-4147-A177-3AD203B41FA5}">
                      <a16:colId xmlns:a16="http://schemas.microsoft.com/office/drawing/2014/main" val="738837420"/>
                    </a:ext>
                  </a:extLst>
                </a:gridCol>
                <a:gridCol w="3762198">
                  <a:extLst>
                    <a:ext uri="{9D8B030D-6E8A-4147-A177-3AD203B41FA5}">
                      <a16:colId xmlns:a16="http://schemas.microsoft.com/office/drawing/2014/main" val="1483214779"/>
                    </a:ext>
                  </a:extLst>
                </a:gridCol>
                <a:gridCol w="3762198">
                  <a:extLst>
                    <a:ext uri="{9D8B030D-6E8A-4147-A177-3AD203B41FA5}">
                      <a16:colId xmlns:a16="http://schemas.microsoft.com/office/drawing/2014/main" val="10290586"/>
                    </a:ext>
                  </a:extLst>
                </a:gridCol>
              </a:tblGrid>
              <a:tr h="378655">
                <a:tc>
                  <a:txBody>
                    <a:bodyPr/>
                    <a:lstStyle/>
                    <a:p>
                      <a:pPr algn="ctr"/>
                      <a:r>
                        <a:rPr lang="fr-FR" sz="1400" dirty="0">
                          <a:latin typeface="+mn-lt"/>
                        </a:rPr>
                        <a:t>Participant</a:t>
                      </a:r>
                    </a:p>
                  </a:txBody>
                  <a:tcPr marL="121920" marR="121920" marT="60960" marB="60960"/>
                </a:tc>
                <a:tc>
                  <a:txBody>
                    <a:bodyPr/>
                    <a:lstStyle/>
                    <a:p>
                      <a:pPr algn="ctr"/>
                      <a:r>
                        <a:rPr lang="fr-FR" sz="1400" dirty="0">
                          <a:latin typeface="+mn-lt"/>
                        </a:rPr>
                        <a:t>Contact</a:t>
                      </a:r>
                    </a:p>
                  </a:txBody>
                  <a:tcPr marL="121920" marR="121920" marT="60960" marB="60960"/>
                </a:tc>
                <a:tc>
                  <a:txBody>
                    <a:bodyPr/>
                    <a:lstStyle/>
                    <a:p>
                      <a:pPr algn="ctr"/>
                      <a:r>
                        <a:rPr lang="fr-FR" sz="1400" dirty="0">
                          <a:latin typeface="+mn-lt"/>
                        </a:rPr>
                        <a:t>Person-</a:t>
                      </a:r>
                      <a:r>
                        <a:rPr lang="fr-FR" sz="1400" dirty="0" err="1">
                          <a:latin typeface="+mn-lt"/>
                        </a:rPr>
                        <a:t>Months</a:t>
                      </a:r>
                      <a:endParaRPr lang="fr-FR" sz="1400" dirty="0">
                        <a:latin typeface="+mn-lt"/>
                      </a:endParaRPr>
                    </a:p>
                  </a:txBody>
                  <a:tcPr marL="121920" marR="121920" marT="60960" marB="60960"/>
                </a:tc>
                <a:extLst>
                  <a:ext uri="{0D108BD9-81ED-4DB2-BD59-A6C34878D82A}">
                    <a16:rowId xmlns:a16="http://schemas.microsoft.com/office/drawing/2014/main" val="3967728539"/>
                  </a:ext>
                </a:extLst>
              </a:tr>
              <a:tr h="929425">
                <a:tc>
                  <a:txBody>
                    <a:bodyPr/>
                    <a:lstStyle/>
                    <a:p>
                      <a:pPr algn="ctr"/>
                      <a:r>
                        <a:rPr lang="fr-FR" sz="1400" b="1" dirty="0">
                          <a:latin typeface="+mn-lt"/>
                        </a:rPr>
                        <a:t>THALES LAS (WP leader)</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latin typeface="+mn-lt"/>
                          <a:ea typeface="+mn-ea"/>
                          <a:cs typeface="+mn-cs"/>
                        </a:rPr>
                        <a:t>Christophe </a:t>
                      </a:r>
                      <a:r>
                        <a:rPr lang="fr-FR" sz="1400" b="0" kern="1200" dirty="0" err="1">
                          <a:solidFill>
                            <a:schemeClr val="dk1"/>
                          </a:solidFill>
                          <a:latin typeface="+mn-lt"/>
                          <a:ea typeface="+mn-ea"/>
                          <a:cs typeface="+mn-cs"/>
                        </a:rPr>
                        <a:t>Simon-Boisson</a:t>
                      </a:r>
                      <a:endParaRPr lang="fr-FR" sz="1400" b="0"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latin typeface="+mn-lt"/>
                        </a:rPr>
                        <a:t>Olivier Chalus</a:t>
                      </a:r>
                      <a:endParaRPr lang="fr-FR" sz="1400" b="0"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latin typeface="+mn-lt"/>
                        </a:rPr>
                        <a:t>Adeline </a:t>
                      </a:r>
                      <a:r>
                        <a:rPr lang="fr-FR" sz="1400" b="0" dirty="0" err="1">
                          <a:latin typeface="+mn-lt"/>
                        </a:rPr>
                        <a:t>Kabacinski</a:t>
                      </a:r>
                      <a:endParaRPr lang="fr-FR" sz="1400" b="0" dirty="0">
                        <a:latin typeface="+mn-lt"/>
                      </a:endParaRPr>
                    </a:p>
                  </a:txBody>
                  <a:tcPr marL="121920" marR="121920" marT="60960" marB="60960"/>
                </a:tc>
                <a:tc>
                  <a:txBody>
                    <a:bodyPr/>
                    <a:lstStyle/>
                    <a:p>
                      <a:pPr algn="ctr"/>
                      <a:r>
                        <a:rPr lang="fr-FR" sz="1400" dirty="0">
                          <a:latin typeface="+mn-lt"/>
                        </a:rPr>
                        <a:t>12</a:t>
                      </a:r>
                    </a:p>
                  </a:txBody>
                  <a:tcPr marL="121920" marR="121920" marT="60960" marB="60960"/>
                </a:tc>
                <a:extLst>
                  <a:ext uri="{0D108BD9-81ED-4DB2-BD59-A6C34878D82A}">
                    <a16:rowId xmlns:a16="http://schemas.microsoft.com/office/drawing/2014/main" val="3018765544"/>
                  </a:ext>
                </a:extLst>
              </a:tr>
              <a:tr h="510596">
                <a:tc>
                  <a:txBody>
                    <a:bodyPr/>
                    <a:lstStyle/>
                    <a:p>
                      <a:pPr algn="ctr"/>
                      <a:r>
                        <a:rPr lang="fr-FR" sz="1400" b="1" dirty="0">
                          <a:latin typeface="+mn-lt"/>
                        </a:rPr>
                        <a:t>CNR (WP </a:t>
                      </a:r>
                      <a:r>
                        <a:rPr lang="fr-FR" sz="1400" b="1" dirty="0" err="1">
                          <a:latin typeface="+mn-lt"/>
                        </a:rPr>
                        <a:t>deputy</a:t>
                      </a:r>
                      <a:r>
                        <a:rPr lang="fr-FR" sz="1400" b="1" dirty="0">
                          <a:latin typeface="+mn-lt"/>
                        </a:rPr>
                        <a:t> leader)</a:t>
                      </a:r>
                    </a:p>
                  </a:txBody>
                  <a:tcPr marL="121920" marR="121920" marT="60960" marB="60960"/>
                </a:tc>
                <a:tc>
                  <a:txBody>
                    <a:bodyPr/>
                    <a:lstStyle/>
                    <a:p>
                      <a:pPr algn="ctr"/>
                      <a:r>
                        <a:rPr lang="fr-FR" sz="1400" dirty="0">
                          <a:latin typeface="+mn-lt"/>
                        </a:rPr>
                        <a:t>Luca Labate</a:t>
                      </a:r>
                    </a:p>
                    <a:p>
                      <a:pPr algn="ctr"/>
                      <a:r>
                        <a:rPr lang="fr-FR" sz="1400" dirty="0">
                          <a:latin typeface="+mn-lt"/>
                        </a:rPr>
                        <a:t>Mohamed Ezzat</a:t>
                      </a:r>
                    </a:p>
                  </a:txBody>
                  <a:tcPr marL="121920" marR="121920" marT="60960" marB="60960"/>
                </a:tc>
                <a:tc>
                  <a:txBody>
                    <a:bodyPr/>
                    <a:lstStyle/>
                    <a:p>
                      <a:pPr algn="ctr"/>
                      <a:r>
                        <a:rPr lang="fr-FR" sz="1400" dirty="0">
                          <a:latin typeface="+mn-lt"/>
                        </a:rPr>
                        <a:t>12</a:t>
                      </a:r>
                    </a:p>
                  </a:txBody>
                  <a:tcPr marL="121920" marR="121920" marT="60960" marB="60960"/>
                </a:tc>
                <a:extLst>
                  <a:ext uri="{0D108BD9-81ED-4DB2-BD59-A6C34878D82A}">
                    <a16:rowId xmlns:a16="http://schemas.microsoft.com/office/drawing/2014/main" val="2218884536"/>
                  </a:ext>
                </a:extLst>
              </a:tr>
              <a:tr h="378655">
                <a:tc>
                  <a:txBody>
                    <a:bodyPr/>
                    <a:lstStyle/>
                    <a:p>
                      <a:pPr algn="ctr"/>
                      <a:r>
                        <a:rPr lang="fr-FR" sz="1400" b="1" dirty="0">
                          <a:latin typeface="+mn-lt"/>
                        </a:rPr>
                        <a:t>UKRI</a:t>
                      </a:r>
                    </a:p>
                  </a:txBody>
                  <a:tcPr marL="121920" marR="121920" marT="60960" marB="60960"/>
                </a:tc>
                <a:tc>
                  <a:txBody>
                    <a:bodyPr/>
                    <a:lstStyle/>
                    <a:p>
                      <a:pPr algn="ctr"/>
                      <a:r>
                        <a:rPr lang="fr-FR" sz="1400" dirty="0" err="1">
                          <a:latin typeface="+mn-lt"/>
                        </a:rPr>
                        <a:t>Mariastefania</a:t>
                      </a:r>
                      <a:r>
                        <a:rPr lang="fr-FR" sz="1400" dirty="0">
                          <a:latin typeface="+mn-lt"/>
                        </a:rPr>
                        <a:t> De </a:t>
                      </a:r>
                      <a:r>
                        <a:rPr lang="fr-FR" sz="1400" dirty="0" err="1">
                          <a:latin typeface="+mn-lt"/>
                        </a:rPr>
                        <a:t>Vido</a:t>
                      </a:r>
                      <a:endParaRPr lang="fr-FR" sz="1400" dirty="0">
                        <a:latin typeface="+mn-lt"/>
                      </a:endParaRPr>
                    </a:p>
                  </a:txBody>
                  <a:tcPr marL="121920" marR="121920" marT="60960" marB="60960"/>
                </a:tc>
                <a:tc>
                  <a:txBody>
                    <a:bodyPr/>
                    <a:lstStyle/>
                    <a:p>
                      <a:pPr algn="ctr"/>
                      <a:r>
                        <a:rPr lang="fr-FR" sz="1400" dirty="0">
                          <a:latin typeface="+mn-lt"/>
                        </a:rPr>
                        <a:t>8</a:t>
                      </a:r>
                    </a:p>
                  </a:txBody>
                  <a:tcPr marL="121920" marR="121920" marT="60960" marB="60960"/>
                </a:tc>
                <a:extLst>
                  <a:ext uri="{0D108BD9-81ED-4DB2-BD59-A6C34878D82A}">
                    <a16:rowId xmlns:a16="http://schemas.microsoft.com/office/drawing/2014/main" val="4167398011"/>
                  </a:ext>
                </a:extLst>
              </a:tr>
              <a:tr h="510596">
                <a:tc>
                  <a:txBody>
                    <a:bodyPr/>
                    <a:lstStyle/>
                    <a:p>
                      <a:pPr algn="ctr"/>
                      <a:r>
                        <a:rPr lang="fr-FR" sz="1400" b="1" dirty="0">
                          <a:latin typeface="+mn-lt"/>
                        </a:rPr>
                        <a:t>CLPU</a:t>
                      </a:r>
                    </a:p>
                  </a:txBody>
                  <a:tcPr marL="121920" marR="121920" marT="60960" marB="60960"/>
                </a:tc>
                <a:tc>
                  <a:txBody>
                    <a:bodyPr/>
                    <a:lstStyle/>
                    <a:p>
                      <a:pPr algn="ctr"/>
                      <a:r>
                        <a:rPr lang="fr-FR" sz="1400" dirty="0">
                          <a:latin typeface="+mn-lt"/>
                        </a:rPr>
                        <a:t>Mauricio Rico</a:t>
                      </a:r>
                    </a:p>
                    <a:p>
                      <a:pPr algn="ctr"/>
                      <a:r>
                        <a:rPr lang="fr-FR" sz="1400" dirty="0">
                          <a:latin typeface="+mn-lt"/>
                        </a:rPr>
                        <a:t>Cruz Mendez</a:t>
                      </a:r>
                    </a:p>
                  </a:txBody>
                  <a:tcPr marL="121920" marR="121920" marT="60960" marB="60960"/>
                </a:tc>
                <a:tc>
                  <a:txBody>
                    <a:bodyPr/>
                    <a:lstStyle/>
                    <a:p>
                      <a:pPr algn="ctr"/>
                      <a:r>
                        <a:rPr lang="fr-FR" sz="1400" dirty="0">
                          <a:latin typeface="+mn-lt"/>
                        </a:rPr>
                        <a:t>5</a:t>
                      </a:r>
                    </a:p>
                  </a:txBody>
                  <a:tcPr marL="121920" marR="121920" marT="60960" marB="60960"/>
                </a:tc>
                <a:extLst>
                  <a:ext uri="{0D108BD9-81ED-4DB2-BD59-A6C34878D82A}">
                    <a16:rowId xmlns:a16="http://schemas.microsoft.com/office/drawing/2014/main" val="1514222658"/>
                  </a:ext>
                </a:extLst>
              </a:tr>
              <a:tr h="378655">
                <a:tc>
                  <a:txBody>
                    <a:bodyPr/>
                    <a:lstStyle/>
                    <a:p>
                      <a:pPr algn="ctr"/>
                      <a:r>
                        <a:rPr lang="fr-FR" sz="1400" b="1" dirty="0">
                          <a:latin typeface="+mn-lt"/>
                        </a:rPr>
                        <a:t>Amplitude</a:t>
                      </a:r>
                    </a:p>
                  </a:txBody>
                  <a:tcPr marL="121920" marR="121920" marT="60960" marB="60960"/>
                </a:tc>
                <a:tc>
                  <a:txBody>
                    <a:bodyPr/>
                    <a:lstStyle/>
                    <a:p>
                      <a:pPr algn="ctr"/>
                      <a:r>
                        <a:rPr lang="fr-FR" sz="1400" dirty="0">
                          <a:latin typeface="+mn-lt"/>
                        </a:rPr>
                        <a:t>Antoine </a:t>
                      </a:r>
                      <a:r>
                        <a:rPr lang="fr-FR" sz="1400" dirty="0" err="1">
                          <a:latin typeface="+mn-lt"/>
                        </a:rPr>
                        <a:t>Courjaud</a:t>
                      </a:r>
                      <a:endParaRPr lang="fr-FR" sz="1400" dirty="0">
                        <a:latin typeface="+mn-lt"/>
                      </a:endParaRPr>
                    </a:p>
                  </a:txBody>
                  <a:tcPr marL="121920" marR="121920" marT="60960" marB="60960"/>
                </a:tc>
                <a:tc>
                  <a:txBody>
                    <a:bodyPr/>
                    <a:lstStyle/>
                    <a:p>
                      <a:pPr algn="ctr"/>
                      <a:r>
                        <a:rPr lang="fr-FR" sz="1400" dirty="0">
                          <a:latin typeface="+mn-lt"/>
                        </a:rPr>
                        <a:t>3</a:t>
                      </a:r>
                    </a:p>
                  </a:txBody>
                  <a:tcPr marL="121920" marR="121920" marT="60960" marB="60960"/>
                </a:tc>
                <a:extLst>
                  <a:ext uri="{0D108BD9-81ED-4DB2-BD59-A6C34878D82A}">
                    <a16:rowId xmlns:a16="http://schemas.microsoft.com/office/drawing/2014/main" val="3199412869"/>
                  </a:ext>
                </a:extLst>
              </a:tr>
              <a:tr h="378655">
                <a:tc>
                  <a:txBody>
                    <a:bodyPr/>
                    <a:lstStyle/>
                    <a:p>
                      <a:pPr algn="ctr"/>
                      <a:r>
                        <a:rPr lang="fr-FR" sz="1400" b="1" dirty="0">
                          <a:latin typeface="+mn-lt"/>
                        </a:rPr>
                        <a:t>Total</a:t>
                      </a:r>
                    </a:p>
                  </a:txBody>
                  <a:tcPr marL="121920" marR="121920" marT="60960" marB="60960"/>
                </a:tc>
                <a:tc>
                  <a:txBody>
                    <a:bodyPr/>
                    <a:lstStyle/>
                    <a:p>
                      <a:pPr algn="ctr"/>
                      <a:endParaRPr lang="fr-FR" sz="1400" dirty="0">
                        <a:latin typeface="+mn-lt"/>
                      </a:endParaRPr>
                    </a:p>
                  </a:txBody>
                  <a:tcPr marL="121920" marR="121920" marT="60960" marB="60960"/>
                </a:tc>
                <a:tc>
                  <a:txBody>
                    <a:bodyPr/>
                    <a:lstStyle/>
                    <a:p>
                      <a:pPr algn="ctr"/>
                      <a:r>
                        <a:rPr lang="fr-FR" sz="1400" dirty="0">
                          <a:latin typeface="+mn-lt"/>
                        </a:rPr>
                        <a:t>40</a:t>
                      </a:r>
                    </a:p>
                  </a:txBody>
                  <a:tcPr marL="121920" marR="121920" marT="60960" marB="60960"/>
                </a:tc>
                <a:extLst>
                  <a:ext uri="{0D108BD9-81ED-4DB2-BD59-A6C34878D82A}">
                    <a16:rowId xmlns:a16="http://schemas.microsoft.com/office/drawing/2014/main" val="2139260448"/>
                  </a:ext>
                </a:extLst>
              </a:tr>
            </a:tbl>
          </a:graphicData>
        </a:graphic>
      </p:graphicFrame>
      <p:sp>
        <p:nvSpPr>
          <p:cNvPr id="6" name="Footer Placeholder 4">
            <a:extLst>
              <a:ext uri="{FF2B5EF4-FFF2-40B4-BE49-F238E27FC236}">
                <a16:creationId xmlns:a16="http://schemas.microsoft.com/office/drawing/2014/main" id="{B76E9820-A345-4A3C-B402-1E752C63A5D0}"/>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205262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A51E-83A3-32EE-BBC9-0D2E4D0D9F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653868-C9CD-AC55-37F3-9749E8CEE25A}"/>
              </a:ext>
            </a:extLst>
          </p:cNvPr>
          <p:cNvSpPr>
            <a:spLocks noGrp="1"/>
          </p:cNvSpPr>
          <p:nvPr>
            <p:ph type="title"/>
          </p:nvPr>
        </p:nvSpPr>
        <p:spPr/>
        <p:txBody>
          <a:bodyPr>
            <a:normAutofit/>
          </a:bodyPr>
          <a:lstStyle/>
          <a:p>
            <a:r>
              <a:rPr lang="en-GB" sz="2800" dirty="0"/>
              <a:t>Case 0: Thales 100Hz system</a:t>
            </a:r>
          </a:p>
        </p:txBody>
      </p:sp>
      <p:sp>
        <p:nvSpPr>
          <p:cNvPr id="4" name="Slide Number Placeholder 3">
            <a:extLst>
              <a:ext uri="{FF2B5EF4-FFF2-40B4-BE49-F238E27FC236}">
                <a16:creationId xmlns:a16="http://schemas.microsoft.com/office/drawing/2014/main" id="{BE965BAF-831A-4068-5701-1999B1241790}"/>
              </a:ext>
            </a:extLst>
          </p:cNvPr>
          <p:cNvSpPr>
            <a:spLocks noGrp="1"/>
          </p:cNvSpPr>
          <p:nvPr>
            <p:ph type="sldNum" sz="quarter" idx="12"/>
          </p:nvPr>
        </p:nvSpPr>
        <p:spPr/>
        <p:txBody>
          <a:bodyPr/>
          <a:lstStyle/>
          <a:p>
            <a:fld id="{3A3A6714-3D1F-4857-9904-D935B84167FA}" type="slidenum">
              <a:rPr lang="en-GB" smtClean="0"/>
              <a:pPr/>
              <a:t>20</a:t>
            </a:fld>
            <a:endParaRPr lang="en-GB"/>
          </a:p>
        </p:txBody>
      </p:sp>
      <p:sp>
        <p:nvSpPr>
          <p:cNvPr id="2" name="Content Placeholder 1">
            <a:extLst>
              <a:ext uri="{FF2B5EF4-FFF2-40B4-BE49-F238E27FC236}">
                <a16:creationId xmlns:a16="http://schemas.microsoft.com/office/drawing/2014/main" id="{0424CCFC-50AC-BFE3-BB9A-A54F8638C1B7}"/>
              </a:ext>
            </a:extLst>
          </p:cNvPr>
          <p:cNvSpPr>
            <a:spLocks noGrp="1"/>
          </p:cNvSpPr>
          <p:nvPr>
            <p:ph idx="1"/>
          </p:nvPr>
        </p:nvSpPr>
        <p:spPr>
          <a:xfrm>
            <a:off x="-292100" y="799674"/>
            <a:ext cx="11791950" cy="365125"/>
          </a:xfrm>
        </p:spPr>
        <p:txBody>
          <a:bodyPr>
            <a:normAutofit lnSpcReduction="10000"/>
          </a:bodyPr>
          <a:lstStyle/>
          <a:p>
            <a:pPr marL="0" indent="0" algn="ctr">
              <a:buNone/>
            </a:pPr>
            <a:r>
              <a:rPr lang="en-GB" sz="2000" noProof="0" dirty="0"/>
              <a:t>Grating size: 135 mm x 100 mm x 20 mm</a:t>
            </a:r>
          </a:p>
          <a:p>
            <a:pPr marL="0" indent="0" algn="ctr">
              <a:buNone/>
            </a:pPr>
            <a:endParaRPr lang="en-GB" sz="2000" noProof="0" dirty="0"/>
          </a:p>
          <a:p>
            <a:pPr marL="0" indent="0" algn="ctr">
              <a:buNone/>
            </a:pPr>
            <a:endParaRPr lang="en-GB" sz="2000" noProof="0" dirty="0"/>
          </a:p>
        </p:txBody>
      </p:sp>
      <p:sp>
        <p:nvSpPr>
          <p:cNvPr id="5" name="CuadroTexto 5">
            <a:extLst>
              <a:ext uri="{FF2B5EF4-FFF2-40B4-BE49-F238E27FC236}">
                <a16:creationId xmlns:a16="http://schemas.microsoft.com/office/drawing/2014/main" id="{D5A21317-94DE-DFA1-2E42-319592399236}"/>
              </a:ext>
            </a:extLst>
          </p:cNvPr>
          <p:cNvSpPr txBox="1"/>
          <p:nvPr/>
        </p:nvSpPr>
        <p:spPr>
          <a:xfrm>
            <a:off x="1622888" y="1117599"/>
            <a:ext cx="1690111" cy="646331"/>
          </a:xfrm>
          <a:prstGeom prst="rect">
            <a:avLst/>
          </a:prstGeom>
          <a:noFill/>
        </p:spPr>
        <p:txBody>
          <a:bodyPr wrap="square" rtlCol="0">
            <a:spAutoFit/>
          </a:bodyPr>
          <a:lstStyle/>
          <a:p>
            <a:pPr algn="ctr"/>
            <a:r>
              <a:rPr lang="en-GB" noProof="0" dirty="0"/>
              <a:t>300 mJ / 100 Hz</a:t>
            </a:r>
          </a:p>
          <a:p>
            <a:pPr algn="ctr"/>
            <a:endParaRPr lang="en-GB" noProof="0" dirty="0"/>
          </a:p>
        </p:txBody>
      </p:sp>
      <p:sp>
        <p:nvSpPr>
          <p:cNvPr id="6" name="CuadroTexto 11">
            <a:extLst>
              <a:ext uri="{FF2B5EF4-FFF2-40B4-BE49-F238E27FC236}">
                <a16:creationId xmlns:a16="http://schemas.microsoft.com/office/drawing/2014/main" id="{B4462089-951D-1337-F24F-75CE23696614}"/>
              </a:ext>
            </a:extLst>
          </p:cNvPr>
          <p:cNvSpPr txBox="1"/>
          <p:nvPr/>
        </p:nvSpPr>
        <p:spPr>
          <a:xfrm>
            <a:off x="4375561" y="198784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42.6 °C</a:t>
            </a:r>
          </a:p>
          <a:p>
            <a:pPr algn="ctr"/>
            <a:r>
              <a:rPr lang="en-GB" sz="1600" noProof="0" dirty="0"/>
              <a:t>Max. Deformation:</a:t>
            </a:r>
          </a:p>
          <a:p>
            <a:pPr algn="ctr"/>
            <a:r>
              <a:rPr lang="en-GB" b="1" noProof="0" dirty="0">
                <a:solidFill>
                  <a:srgbClr val="00B050"/>
                </a:solidFill>
              </a:rPr>
              <a:t>0.018 µm PV</a:t>
            </a:r>
          </a:p>
        </p:txBody>
      </p:sp>
      <p:sp>
        <p:nvSpPr>
          <p:cNvPr id="7" name="CuadroTexto 15">
            <a:extLst>
              <a:ext uri="{FF2B5EF4-FFF2-40B4-BE49-F238E27FC236}">
                <a16:creationId xmlns:a16="http://schemas.microsoft.com/office/drawing/2014/main" id="{A9FBD30E-8D00-C9A0-0D09-C876A88C2EBC}"/>
              </a:ext>
            </a:extLst>
          </p:cNvPr>
          <p:cNvSpPr txBox="1"/>
          <p:nvPr/>
        </p:nvSpPr>
        <p:spPr>
          <a:xfrm>
            <a:off x="10321370" y="198784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116.8°C</a:t>
            </a:r>
          </a:p>
          <a:p>
            <a:pPr algn="ctr"/>
            <a:r>
              <a:rPr lang="en-GB" sz="1600" noProof="0" dirty="0"/>
              <a:t>Max. Deformation:</a:t>
            </a:r>
          </a:p>
          <a:p>
            <a:pPr algn="ctr"/>
            <a:r>
              <a:rPr lang="en-GB" b="1" dirty="0">
                <a:solidFill>
                  <a:srgbClr val="00B050"/>
                </a:solidFill>
              </a:rPr>
              <a:t>0.116 </a:t>
            </a:r>
            <a:r>
              <a:rPr lang="en-GB" b="1" noProof="0" dirty="0">
                <a:solidFill>
                  <a:srgbClr val="00B050"/>
                </a:solidFill>
              </a:rPr>
              <a:t>µm PV</a:t>
            </a:r>
          </a:p>
        </p:txBody>
      </p:sp>
      <p:sp>
        <p:nvSpPr>
          <p:cNvPr id="8" name="CuadroTexto 17">
            <a:extLst>
              <a:ext uri="{FF2B5EF4-FFF2-40B4-BE49-F238E27FC236}">
                <a16:creationId xmlns:a16="http://schemas.microsoft.com/office/drawing/2014/main" id="{124DE2D8-44EE-902B-66C3-2CBA2728735C}"/>
              </a:ext>
            </a:extLst>
          </p:cNvPr>
          <p:cNvSpPr txBox="1"/>
          <p:nvPr/>
        </p:nvSpPr>
        <p:spPr>
          <a:xfrm>
            <a:off x="4129376" y="4708037"/>
            <a:ext cx="1933575" cy="125991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1600" noProof="0" dirty="0">
                <a:solidFill>
                  <a:schemeClr val="tx2">
                    <a:lumMod val="75000"/>
                  </a:schemeClr>
                </a:solidFill>
              </a:rPr>
              <a:t>Max. Temperature:</a:t>
            </a:r>
          </a:p>
          <a:p>
            <a:pPr algn="ctr"/>
            <a:r>
              <a:rPr lang="fr-FR" altLang="ko-KR" b="1" dirty="0">
                <a:solidFill>
                  <a:srgbClr val="00B050"/>
                </a:solidFill>
              </a:rPr>
              <a:t>45.7</a:t>
            </a:r>
            <a:r>
              <a:rPr lang="en-GB" b="1" noProof="0" dirty="0">
                <a:solidFill>
                  <a:srgbClr val="00B050"/>
                </a:solidFill>
              </a:rPr>
              <a:t> °C</a:t>
            </a:r>
          </a:p>
          <a:p>
            <a:pPr algn="ctr"/>
            <a:r>
              <a:rPr lang="en-GB" sz="1600" noProof="0" dirty="0">
                <a:solidFill>
                  <a:schemeClr val="tx2">
                    <a:lumMod val="75000"/>
                  </a:schemeClr>
                </a:solidFill>
              </a:rPr>
              <a:t>Max. Deformation:</a:t>
            </a:r>
          </a:p>
          <a:p>
            <a:pPr algn="ctr"/>
            <a:r>
              <a:rPr lang="en-GB" b="1" dirty="0">
                <a:solidFill>
                  <a:srgbClr val="00B050"/>
                </a:solidFill>
              </a:rPr>
              <a:t>0.105 </a:t>
            </a:r>
            <a:r>
              <a:rPr lang="en-GB" b="1" noProof="0" dirty="0">
                <a:solidFill>
                  <a:srgbClr val="00B050"/>
                </a:solidFill>
              </a:rPr>
              <a:t>µm PV</a:t>
            </a:r>
          </a:p>
        </p:txBody>
      </p:sp>
      <p:sp>
        <p:nvSpPr>
          <p:cNvPr id="9" name="CuadroTexto 24">
            <a:extLst>
              <a:ext uri="{FF2B5EF4-FFF2-40B4-BE49-F238E27FC236}">
                <a16:creationId xmlns:a16="http://schemas.microsoft.com/office/drawing/2014/main" id="{4378EA02-CA69-CF4C-EF19-239D97B2D61F}"/>
              </a:ext>
            </a:extLst>
          </p:cNvPr>
          <p:cNvSpPr txBox="1"/>
          <p:nvPr/>
        </p:nvSpPr>
        <p:spPr>
          <a:xfrm>
            <a:off x="7312818" y="1130298"/>
            <a:ext cx="1690111" cy="646331"/>
          </a:xfrm>
          <a:prstGeom prst="rect">
            <a:avLst/>
          </a:prstGeom>
          <a:noFill/>
        </p:spPr>
        <p:txBody>
          <a:bodyPr wrap="square" rtlCol="0">
            <a:spAutoFit/>
          </a:bodyPr>
          <a:lstStyle/>
          <a:p>
            <a:pPr algn="ctr"/>
            <a:r>
              <a:rPr lang="en-GB" noProof="0" dirty="0"/>
              <a:t>1.5 J / 100 Hz</a:t>
            </a:r>
          </a:p>
          <a:p>
            <a:pPr algn="ctr"/>
            <a:endParaRPr lang="en-GB" noProof="0" dirty="0"/>
          </a:p>
        </p:txBody>
      </p:sp>
      <p:sp>
        <p:nvSpPr>
          <p:cNvPr id="10" name="Content Placeholder 1">
            <a:extLst>
              <a:ext uri="{FF2B5EF4-FFF2-40B4-BE49-F238E27FC236}">
                <a16:creationId xmlns:a16="http://schemas.microsoft.com/office/drawing/2014/main" id="{33BC56E5-B510-0C4A-C4BD-F5C69062AB9C}"/>
              </a:ext>
            </a:extLst>
          </p:cNvPr>
          <p:cNvSpPr txBox="1">
            <a:spLocks/>
          </p:cNvSpPr>
          <p:nvPr/>
        </p:nvSpPr>
        <p:spPr>
          <a:xfrm>
            <a:off x="6899997" y="4607609"/>
            <a:ext cx="4205864" cy="1259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The ILIL simulations produced results very similar to those from THALES simulations.</a:t>
            </a:r>
            <a:r>
              <a:rPr lang="en-GB" sz="2000" dirty="0"/>
              <a:t> </a:t>
            </a:r>
          </a:p>
          <a:p>
            <a:pPr marL="0" indent="0" algn="ctr">
              <a:buFont typeface="Arial" panose="020B0604020202020204" pitchFamily="34" charset="0"/>
              <a:buNone/>
            </a:pPr>
            <a:endParaRPr lang="en-GB" sz="2000" dirty="0"/>
          </a:p>
          <a:p>
            <a:pPr marL="0" indent="0" algn="ctr">
              <a:buFont typeface="Arial" panose="020B0604020202020204" pitchFamily="34" charset="0"/>
              <a:buNone/>
            </a:pPr>
            <a:endParaRPr lang="en-GB" sz="2000" dirty="0"/>
          </a:p>
        </p:txBody>
      </p:sp>
      <p:pic>
        <p:nvPicPr>
          <p:cNvPr id="11" name="Picture 10">
            <a:extLst>
              <a:ext uri="{FF2B5EF4-FFF2-40B4-BE49-F238E27FC236}">
                <a16:creationId xmlns:a16="http://schemas.microsoft.com/office/drawing/2014/main" id="{DCD2FD6A-DF06-D666-3EAB-77AA3D839D5F}"/>
              </a:ext>
            </a:extLst>
          </p:cNvPr>
          <p:cNvPicPr>
            <a:picLocks noChangeAspect="1"/>
          </p:cNvPicPr>
          <p:nvPr/>
        </p:nvPicPr>
        <p:blipFill>
          <a:blip r:embed="rId2"/>
          <a:stretch>
            <a:fillRect/>
          </a:stretch>
        </p:blipFill>
        <p:spPr>
          <a:xfrm>
            <a:off x="8413802" y="1680063"/>
            <a:ext cx="201135" cy="1980000"/>
          </a:xfrm>
          <a:prstGeom prst="rect">
            <a:avLst/>
          </a:prstGeom>
        </p:spPr>
      </p:pic>
      <p:grpSp>
        <p:nvGrpSpPr>
          <p:cNvPr id="12" name="Group 11">
            <a:extLst>
              <a:ext uri="{FF2B5EF4-FFF2-40B4-BE49-F238E27FC236}">
                <a16:creationId xmlns:a16="http://schemas.microsoft.com/office/drawing/2014/main" id="{B01D0859-BDF5-2BC3-99F8-629C9D8BDA59}"/>
              </a:ext>
            </a:extLst>
          </p:cNvPr>
          <p:cNvGrpSpPr/>
          <p:nvPr/>
        </p:nvGrpSpPr>
        <p:grpSpPr>
          <a:xfrm>
            <a:off x="208307" y="1503606"/>
            <a:ext cx="1907786" cy="2228400"/>
            <a:chOff x="208307" y="1656006"/>
            <a:chExt cx="1907786" cy="2228400"/>
          </a:xfrm>
        </p:grpSpPr>
        <p:pic>
          <p:nvPicPr>
            <p:cNvPr id="13" name="Picture 12">
              <a:extLst>
                <a:ext uri="{FF2B5EF4-FFF2-40B4-BE49-F238E27FC236}">
                  <a16:creationId xmlns:a16="http://schemas.microsoft.com/office/drawing/2014/main" id="{69EEDDA1-7CD1-F0B4-0CED-2218F45B93D5}"/>
                </a:ext>
              </a:extLst>
            </p:cNvPr>
            <p:cNvPicPr>
              <a:picLocks noChangeAspect="1"/>
            </p:cNvPicPr>
            <p:nvPr/>
          </p:nvPicPr>
          <p:blipFill>
            <a:blip r:embed="rId3"/>
            <a:stretch>
              <a:fillRect/>
            </a:stretch>
          </p:blipFill>
          <p:spPr>
            <a:xfrm>
              <a:off x="1914740" y="1726206"/>
              <a:ext cx="201353" cy="2088000"/>
            </a:xfrm>
            <a:prstGeom prst="rect">
              <a:avLst/>
            </a:prstGeom>
          </p:spPr>
        </p:pic>
        <p:pic>
          <p:nvPicPr>
            <p:cNvPr id="14" name="Picture 13">
              <a:extLst>
                <a:ext uri="{FF2B5EF4-FFF2-40B4-BE49-F238E27FC236}">
                  <a16:creationId xmlns:a16="http://schemas.microsoft.com/office/drawing/2014/main" id="{798C4A97-ED23-516A-D012-716639062DFE}"/>
                </a:ext>
              </a:extLst>
            </p:cNvPr>
            <p:cNvPicPr>
              <a:picLocks noChangeAspect="1"/>
            </p:cNvPicPr>
            <p:nvPr/>
          </p:nvPicPr>
          <p:blipFill>
            <a:blip r:embed="rId4"/>
            <a:stretch>
              <a:fillRect/>
            </a:stretch>
          </p:blipFill>
          <p:spPr>
            <a:xfrm>
              <a:off x="208307" y="1656006"/>
              <a:ext cx="1634160" cy="2228400"/>
            </a:xfrm>
            <a:prstGeom prst="rect">
              <a:avLst/>
            </a:prstGeom>
          </p:spPr>
        </p:pic>
      </p:grpSp>
      <p:pic>
        <p:nvPicPr>
          <p:cNvPr id="15" name="Picture 14">
            <a:extLst>
              <a:ext uri="{FF2B5EF4-FFF2-40B4-BE49-F238E27FC236}">
                <a16:creationId xmlns:a16="http://schemas.microsoft.com/office/drawing/2014/main" id="{0E41D3E1-FFBE-CE02-6662-28277A76E82A}"/>
              </a:ext>
            </a:extLst>
          </p:cNvPr>
          <p:cNvPicPr>
            <a:picLocks noChangeAspect="1"/>
          </p:cNvPicPr>
          <p:nvPr/>
        </p:nvPicPr>
        <p:blipFill>
          <a:blip r:embed="rId5"/>
          <a:stretch>
            <a:fillRect/>
          </a:stretch>
        </p:blipFill>
        <p:spPr>
          <a:xfrm>
            <a:off x="2214084" y="1503606"/>
            <a:ext cx="1628292" cy="2228400"/>
          </a:xfrm>
          <a:prstGeom prst="rect">
            <a:avLst/>
          </a:prstGeom>
        </p:spPr>
      </p:pic>
      <p:pic>
        <p:nvPicPr>
          <p:cNvPr id="16" name="Picture 15">
            <a:extLst>
              <a:ext uri="{FF2B5EF4-FFF2-40B4-BE49-F238E27FC236}">
                <a16:creationId xmlns:a16="http://schemas.microsoft.com/office/drawing/2014/main" id="{08D6FA05-4FBE-6DDB-DFCE-4AF3415C0A59}"/>
              </a:ext>
            </a:extLst>
          </p:cNvPr>
          <p:cNvPicPr>
            <a:picLocks noChangeAspect="1"/>
          </p:cNvPicPr>
          <p:nvPr/>
        </p:nvPicPr>
        <p:blipFill>
          <a:blip r:embed="rId6"/>
          <a:stretch>
            <a:fillRect/>
          </a:stretch>
        </p:blipFill>
        <p:spPr>
          <a:xfrm>
            <a:off x="6720439" y="1613548"/>
            <a:ext cx="1644100" cy="2228400"/>
          </a:xfrm>
          <a:prstGeom prst="rect">
            <a:avLst/>
          </a:prstGeom>
        </p:spPr>
      </p:pic>
      <p:pic>
        <p:nvPicPr>
          <p:cNvPr id="17" name="Picture 16">
            <a:extLst>
              <a:ext uri="{FF2B5EF4-FFF2-40B4-BE49-F238E27FC236}">
                <a16:creationId xmlns:a16="http://schemas.microsoft.com/office/drawing/2014/main" id="{C2CCEA2C-48A8-58D5-DFE8-DA628704E4FE}"/>
              </a:ext>
            </a:extLst>
          </p:cNvPr>
          <p:cNvPicPr>
            <a:picLocks noChangeAspect="1"/>
          </p:cNvPicPr>
          <p:nvPr/>
        </p:nvPicPr>
        <p:blipFill>
          <a:blip r:embed="rId7"/>
          <a:stretch>
            <a:fillRect/>
          </a:stretch>
        </p:blipFill>
        <p:spPr>
          <a:xfrm>
            <a:off x="8692378" y="1555863"/>
            <a:ext cx="1619569" cy="2228400"/>
          </a:xfrm>
          <a:prstGeom prst="rect">
            <a:avLst/>
          </a:prstGeom>
        </p:spPr>
      </p:pic>
      <p:pic>
        <p:nvPicPr>
          <p:cNvPr id="18" name="Picture 17">
            <a:extLst>
              <a:ext uri="{FF2B5EF4-FFF2-40B4-BE49-F238E27FC236}">
                <a16:creationId xmlns:a16="http://schemas.microsoft.com/office/drawing/2014/main" id="{59EE53AB-587B-78EF-1B8C-F83526C9FE89}"/>
              </a:ext>
            </a:extLst>
          </p:cNvPr>
          <p:cNvPicPr>
            <a:picLocks noChangeAspect="1"/>
          </p:cNvPicPr>
          <p:nvPr/>
        </p:nvPicPr>
        <p:blipFill>
          <a:blip r:embed="rId8"/>
          <a:stretch>
            <a:fillRect/>
          </a:stretch>
        </p:blipFill>
        <p:spPr>
          <a:xfrm>
            <a:off x="2208083" y="4201564"/>
            <a:ext cx="1640294" cy="2228400"/>
          </a:xfrm>
          <a:prstGeom prst="rect">
            <a:avLst/>
          </a:prstGeom>
        </p:spPr>
      </p:pic>
      <p:grpSp>
        <p:nvGrpSpPr>
          <p:cNvPr id="19" name="Group 18">
            <a:extLst>
              <a:ext uri="{FF2B5EF4-FFF2-40B4-BE49-F238E27FC236}">
                <a16:creationId xmlns:a16="http://schemas.microsoft.com/office/drawing/2014/main" id="{001B36E1-BF11-548B-A9CF-1D82230AE660}"/>
              </a:ext>
            </a:extLst>
          </p:cNvPr>
          <p:cNvGrpSpPr/>
          <p:nvPr/>
        </p:nvGrpSpPr>
        <p:grpSpPr>
          <a:xfrm>
            <a:off x="192989" y="4201564"/>
            <a:ext cx="1880517" cy="2228400"/>
            <a:chOff x="192989" y="4201564"/>
            <a:chExt cx="1880517" cy="2228400"/>
          </a:xfrm>
        </p:grpSpPr>
        <p:pic>
          <p:nvPicPr>
            <p:cNvPr id="20" name="Picture 19">
              <a:extLst>
                <a:ext uri="{FF2B5EF4-FFF2-40B4-BE49-F238E27FC236}">
                  <a16:creationId xmlns:a16="http://schemas.microsoft.com/office/drawing/2014/main" id="{8DD1D1CB-E04D-4C4A-E394-66A2FA13A226}"/>
                </a:ext>
              </a:extLst>
            </p:cNvPr>
            <p:cNvPicPr>
              <a:picLocks noChangeAspect="1"/>
            </p:cNvPicPr>
            <p:nvPr/>
          </p:nvPicPr>
          <p:blipFill>
            <a:blip r:embed="rId9"/>
            <a:stretch>
              <a:fillRect/>
            </a:stretch>
          </p:blipFill>
          <p:spPr>
            <a:xfrm>
              <a:off x="192989" y="4201564"/>
              <a:ext cx="1643041" cy="2228400"/>
            </a:xfrm>
            <a:prstGeom prst="rect">
              <a:avLst/>
            </a:prstGeom>
          </p:spPr>
        </p:pic>
        <p:pic>
          <p:nvPicPr>
            <p:cNvPr id="21" name="Picture 20">
              <a:extLst>
                <a:ext uri="{FF2B5EF4-FFF2-40B4-BE49-F238E27FC236}">
                  <a16:creationId xmlns:a16="http://schemas.microsoft.com/office/drawing/2014/main" id="{0398D7DC-DA64-1D38-E6FA-DD748C4E31C4}"/>
                </a:ext>
              </a:extLst>
            </p:cNvPr>
            <p:cNvPicPr>
              <a:picLocks noChangeAspect="1"/>
            </p:cNvPicPr>
            <p:nvPr/>
          </p:nvPicPr>
          <p:blipFill>
            <a:blip r:embed="rId10"/>
            <a:stretch>
              <a:fillRect/>
            </a:stretch>
          </p:blipFill>
          <p:spPr>
            <a:xfrm>
              <a:off x="1887773" y="4271764"/>
              <a:ext cx="185733" cy="2088000"/>
            </a:xfrm>
            <a:prstGeom prst="rect">
              <a:avLst/>
            </a:prstGeom>
          </p:spPr>
        </p:pic>
      </p:grpSp>
      <p:graphicFrame>
        <p:nvGraphicFramePr>
          <p:cNvPr id="22" name="Tableau 7">
            <a:extLst>
              <a:ext uri="{FF2B5EF4-FFF2-40B4-BE49-F238E27FC236}">
                <a16:creationId xmlns:a16="http://schemas.microsoft.com/office/drawing/2014/main" id="{7BC482AF-1A75-F872-141D-9C58AA160A9F}"/>
              </a:ext>
            </a:extLst>
          </p:cNvPr>
          <p:cNvGraphicFramePr>
            <a:graphicFrameLocks noGrp="1"/>
          </p:cNvGraphicFramePr>
          <p:nvPr/>
        </p:nvGraphicFramePr>
        <p:xfrm>
          <a:off x="7005797" y="4015020"/>
          <a:ext cx="4993214" cy="2325833"/>
        </p:xfrm>
        <a:graphic>
          <a:graphicData uri="http://schemas.openxmlformats.org/drawingml/2006/table">
            <a:tbl>
              <a:tblPr firstRow="1" bandRow="1">
                <a:tableStyleId>{5C22544A-7EE6-4342-B048-85BDC9FD1C3A}</a:tableStyleId>
              </a:tblPr>
              <a:tblGrid>
                <a:gridCol w="1057715">
                  <a:extLst>
                    <a:ext uri="{9D8B030D-6E8A-4147-A177-3AD203B41FA5}">
                      <a16:colId xmlns:a16="http://schemas.microsoft.com/office/drawing/2014/main" val="24935702"/>
                    </a:ext>
                  </a:extLst>
                </a:gridCol>
                <a:gridCol w="1089713">
                  <a:extLst>
                    <a:ext uri="{9D8B030D-6E8A-4147-A177-3AD203B41FA5}">
                      <a16:colId xmlns:a16="http://schemas.microsoft.com/office/drawing/2014/main" val="1117817905"/>
                    </a:ext>
                  </a:extLst>
                </a:gridCol>
                <a:gridCol w="1422893">
                  <a:extLst>
                    <a:ext uri="{9D8B030D-6E8A-4147-A177-3AD203B41FA5}">
                      <a16:colId xmlns:a16="http://schemas.microsoft.com/office/drawing/2014/main" val="3149284485"/>
                    </a:ext>
                  </a:extLst>
                </a:gridCol>
                <a:gridCol w="1422893">
                  <a:extLst>
                    <a:ext uri="{9D8B030D-6E8A-4147-A177-3AD203B41FA5}">
                      <a16:colId xmlns:a16="http://schemas.microsoft.com/office/drawing/2014/main" val="3697685220"/>
                    </a:ext>
                  </a:extLst>
                </a:gridCol>
              </a:tblGrid>
              <a:tr h="344633">
                <a:tc>
                  <a:txBody>
                    <a:bodyPr/>
                    <a:lstStyle/>
                    <a:p>
                      <a:pPr algn="ctr"/>
                      <a:endParaRPr lang="fr-FR" sz="1400" dirty="0"/>
                    </a:p>
                  </a:txBody>
                  <a:tcPr/>
                </a:tc>
                <a:tc>
                  <a:txBody>
                    <a:bodyPr/>
                    <a:lstStyle/>
                    <a:p>
                      <a:pPr algn="ctr"/>
                      <a:r>
                        <a:rPr lang="fr-FR" sz="1400" dirty="0"/>
                        <a:t>THALES</a:t>
                      </a:r>
                    </a:p>
                  </a:txBody>
                  <a:tcPr/>
                </a:tc>
                <a:tc>
                  <a:txBody>
                    <a:bodyPr/>
                    <a:lstStyle/>
                    <a:p>
                      <a:pPr algn="ctr"/>
                      <a:r>
                        <a:rPr lang="fr-FR" sz="1400" dirty="0"/>
                        <a:t>CLPU</a:t>
                      </a:r>
                    </a:p>
                  </a:txBody>
                  <a:tcPr/>
                </a:tc>
                <a:tc>
                  <a:txBody>
                    <a:bodyPr/>
                    <a:lstStyle/>
                    <a:p>
                      <a:pPr algn="ctr"/>
                      <a:r>
                        <a:rPr lang="fr-FR" sz="1400" dirty="0"/>
                        <a:t>CNR-INO</a:t>
                      </a:r>
                    </a:p>
                  </a:txBody>
                  <a:tcPr/>
                </a:tc>
                <a:extLst>
                  <a:ext uri="{0D108BD9-81ED-4DB2-BD59-A6C34878D82A}">
                    <a16:rowId xmlns:a16="http://schemas.microsoft.com/office/drawing/2014/main" val="2073826679"/>
                  </a:ext>
                </a:extLst>
              </a:tr>
              <a:tr h="508122">
                <a:tc>
                  <a:txBody>
                    <a:bodyPr/>
                    <a:lstStyle/>
                    <a:p>
                      <a:pPr algn="ctr"/>
                      <a:r>
                        <a:rPr lang="fr-FR" sz="1400" dirty="0"/>
                        <a:t>300 </a:t>
                      </a:r>
                      <a:r>
                        <a:rPr lang="fr-FR" sz="1400" dirty="0" err="1"/>
                        <a:t>mJ</a:t>
                      </a:r>
                      <a:r>
                        <a:rPr lang="fr-FR" sz="1400" dirty="0"/>
                        <a:t> / 100 Hz</a:t>
                      </a:r>
                    </a:p>
                  </a:txBody>
                  <a:tcPr/>
                </a:tc>
                <a:tc>
                  <a:txBody>
                    <a:bodyPr/>
                    <a:lstStyle/>
                    <a:p>
                      <a:pPr algn="ctr"/>
                      <a:r>
                        <a:rPr lang="fr-FR" sz="1400" dirty="0"/>
                        <a:t>44°C</a:t>
                      </a:r>
                    </a:p>
                    <a:p>
                      <a:pPr algn="ctr"/>
                      <a:r>
                        <a:rPr lang="fr-FR" sz="1400" dirty="0"/>
                        <a:t>0.02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43°C</a:t>
                      </a:r>
                    </a:p>
                    <a:p>
                      <a:pPr algn="ctr"/>
                      <a:r>
                        <a:rPr lang="fr-FR" sz="1400" dirty="0"/>
                        <a:t>0.02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42.6°C</a:t>
                      </a:r>
                    </a:p>
                    <a:p>
                      <a:pPr algn="ctr"/>
                      <a:r>
                        <a:rPr lang="fr-FR" sz="1400" dirty="0"/>
                        <a:t>0.018 </a:t>
                      </a:r>
                      <a:r>
                        <a:rPr lang="en-GB" sz="1400" b="0" noProof="0" dirty="0">
                          <a:solidFill>
                            <a:schemeClr val="tx1"/>
                          </a:solidFill>
                        </a:rPr>
                        <a:t>µ</a:t>
                      </a:r>
                      <a:r>
                        <a:rPr lang="fr-FR" sz="1400" b="0" noProof="0" dirty="0">
                          <a:solidFill>
                            <a:schemeClr val="tx1"/>
                          </a:solidFill>
                        </a:rPr>
                        <a:t>m PV</a:t>
                      </a:r>
                      <a:endParaRPr lang="fr-FR" sz="1400" dirty="0"/>
                    </a:p>
                  </a:txBody>
                  <a:tcPr/>
                </a:tc>
                <a:extLst>
                  <a:ext uri="{0D108BD9-81ED-4DB2-BD59-A6C34878D82A}">
                    <a16:rowId xmlns:a16="http://schemas.microsoft.com/office/drawing/2014/main" val="4282432345"/>
                  </a:ext>
                </a:extLst>
              </a:tr>
              <a:tr h="508122">
                <a:tc>
                  <a:txBody>
                    <a:bodyPr/>
                    <a:lstStyle/>
                    <a:p>
                      <a:pPr algn="ctr"/>
                      <a:r>
                        <a:rPr lang="fr-FR" sz="1400" dirty="0"/>
                        <a:t>1.5 J / 100 Hz, no </a:t>
                      </a:r>
                      <a:r>
                        <a:rPr lang="fr-FR" sz="1400" dirty="0" err="1"/>
                        <a:t>cooling</a:t>
                      </a:r>
                      <a:endParaRPr lang="fr-FR" sz="1400" dirty="0"/>
                    </a:p>
                  </a:txBody>
                  <a:tcPr/>
                </a:tc>
                <a:tc>
                  <a:txBody>
                    <a:bodyPr/>
                    <a:lstStyle/>
                    <a:p>
                      <a:pPr algn="ctr"/>
                      <a:r>
                        <a:rPr lang="fr-FR" sz="1400" dirty="0"/>
                        <a:t>117°C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114°C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116.8°C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0. 116 </a:t>
                      </a:r>
                      <a:r>
                        <a:rPr lang="en-GB" sz="1400" b="0" noProof="0" dirty="0">
                          <a:solidFill>
                            <a:schemeClr val="tx1"/>
                          </a:solidFill>
                        </a:rPr>
                        <a:t>µ</a:t>
                      </a:r>
                      <a:r>
                        <a:rPr lang="fr-FR" sz="1400" b="0" noProof="0" dirty="0">
                          <a:solidFill>
                            <a:schemeClr val="tx1"/>
                          </a:solidFill>
                        </a:rPr>
                        <a:t>m PV</a:t>
                      </a:r>
                      <a:endParaRPr lang="fr-FR" sz="1400" dirty="0"/>
                    </a:p>
                  </a:txBody>
                  <a:tcPr/>
                </a:tc>
                <a:extLst>
                  <a:ext uri="{0D108BD9-81ED-4DB2-BD59-A6C34878D82A}">
                    <a16:rowId xmlns:a16="http://schemas.microsoft.com/office/drawing/2014/main" val="378221383"/>
                  </a:ext>
                </a:extLst>
              </a:tr>
              <a:tr h="508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1.5 J / 100 Hz, active </a:t>
                      </a:r>
                      <a:r>
                        <a:rPr lang="fr-FR" sz="1400" dirty="0" err="1"/>
                        <a:t>cooling</a:t>
                      </a:r>
                      <a:endParaRPr lang="fr-FR" sz="1400" dirty="0"/>
                    </a:p>
                  </a:txBody>
                  <a:tcPr/>
                </a:tc>
                <a:tc>
                  <a:txBody>
                    <a:bodyPr/>
                    <a:lstStyle/>
                    <a:p>
                      <a:pPr algn="ctr"/>
                      <a:r>
                        <a:rPr lang="fr-FR" sz="1400" dirty="0"/>
                        <a:t>46°C</a:t>
                      </a:r>
                    </a:p>
                    <a:p>
                      <a:pPr algn="ctr"/>
                      <a:r>
                        <a:rPr lang="fr-FR" sz="1400" dirty="0"/>
                        <a:t>0.11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45°C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45.7°C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0. 105 </a:t>
                      </a:r>
                      <a:r>
                        <a:rPr lang="en-GB" sz="1400" b="0" noProof="0" dirty="0">
                          <a:solidFill>
                            <a:schemeClr val="tx1"/>
                          </a:solidFill>
                        </a:rPr>
                        <a:t>µ</a:t>
                      </a:r>
                      <a:r>
                        <a:rPr lang="fr-FR" sz="1400" b="0" noProof="0" dirty="0">
                          <a:solidFill>
                            <a:schemeClr val="tx1"/>
                          </a:solidFill>
                        </a:rPr>
                        <a:t>m PV</a:t>
                      </a:r>
                      <a:endParaRPr lang="fr-FR" sz="1400" dirty="0"/>
                    </a:p>
                  </a:txBody>
                  <a:tcPr/>
                </a:tc>
                <a:extLst>
                  <a:ext uri="{0D108BD9-81ED-4DB2-BD59-A6C34878D82A}">
                    <a16:rowId xmlns:a16="http://schemas.microsoft.com/office/drawing/2014/main" val="1075110739"/>
                  </a:ext>
                </a:extLst>
              </a:tr>
            </a:tbl>
          </a:graphicData>
        </a:graphic>
      </p:graphicFrame>
      <p:pic>
        <p:nvPicPr>
          <p:cNvPr id="23" name="Image 22">
            <a:extLst>
              <a:ext uri="{FF2B5EF4-FFF2-40B4-BE49-F238E27FC236}">
                <a16:creationId xmlns:a16="http://schemas.microsoft.com/office/drawing/2014/main" id="{578EA2B9-9CEB-40C4-9D1D-717ABA5B8F8F}"/>
              </a:ext>
            </a:extLst>
          </p:cNvPr>
          <p:cNvPicPr>
            <a:picLocks noChangeAspect="1"/>
          </p:cNvPicPr>
          <p:nvPr/>
        </p:nvPicPr>
        <p:blipFill>
          <a:blip r:embed="rId11"/>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172851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86EF-43E1-6DC5-DB00-1FB1403257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C43EC6-AF0A-E7E4-5057-2DDE92C24893}"/>
              </a:ext>
            </a:extLst>
          </p:cNvPr>
          <p:cNvSpPr>
            <a:spLocks noGrp="1"/>
          </p:cNvSpPr>
          <p:nvPr>
            <p:ph type="title"/>
          </p:nvPr>
        </p:nvSpPr>
        <p:spPr/>
        <p:txBody>
          <a:bodyPr>
            <a:normAutofit/>
          </a:bodyPr>
          <a:lstStyle/>
          <a:p>
            <a:r>
              <a:rPr lang="en-GB" sz="2800" dirty="0"/>
              <a:t>Case 1: </a:t>
            </a:r>
            <a:r>
              <a:rPr lang="en-GB" sz="2800" dirty="0" err="1"/>
              <a:t>EuPRAXIA</a:t>
            </a:r>
            <a:r>
              <a:rPr lang="en-GB" sz="2800" dirty="0"/>
              <a:t> phase 1, gold gratings</a:t>
            </a:r>
          </a:p>
        </p:txBody>
      </p:sp>
      <p:sp>
        <p:nvSpPr>
          <p:cNvPr id="4" name="Slide Number Placeholder 3">
            <a:extLst>
              <a:ext uri="{FF2B5EF4-FFF2-40B4-BE49-F238E27FC236}">
                <a16:creationId xmlns:a16="http://schemas.microsoft.com/office/drawing/2014/main" id="{549BD549-77A3-9897-6872-F8108413F0EE}"/>
              </a:ext>
            </a:extLst>
          </p:cNvPr>
          <p:cNvSpPr>
            <a:spLocks noGrp="1"/>
          </p:cNvSpPr>
          <p:nvPr>
            <p:ph type="sldNum" sz="quarter" idx="12"/>
          </p:nvPr>
        </p:nvSpPr>
        <p:spPr/>
        <p:txBody>
          <a:bodyPr/>
          <a:lstStyle/>
          <a:p>
            <a:fld id="{3A3A6714-3D1F-4857-9904-D935B84167FA}" type="slidenum">
              <a:rPr lang="en-GB" smtClean="0"/>
              <a:pPr/>
              <a:t>21</a:t>
            </a:fld>
            <a:endParaRPr lang="en-GB"/>
          </a:p>
        </p:txBody>
      </p:sp>
      <p:sp>
        <p:nvSpPr>
          <p:cNvPr id="2" name="Content Placeholder 1">
            <a:extLst>
              <a:ext uri="{FF2B5EF4-FFF2-40B4-BE49-F238E27FC236}">
                <a16:creationId xmlns:a16="http://schemas.microsoft.com/office/drawing/2014/main" id="{38AE4B13-CC74-0481-3F69-882ACECBDABB}"/>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300 mm x 250 mm x 40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5" name="CuadroTexto 5">
            <a:extLst>
              <a:ext uri="{FF2B5EF4-FFF2-40B4-BE49-F238E27FC236}">
                <a16:creationId xmlns:a16="http://schemas.microsoft.com/office/drawing/2014/main" id="{1A0BA300-6F10-E63B-BDCB-D9CDFA5CDFC0}"/>
              </a:ext>
            </a:extLst>
          </p:cNvPr>
          <p:cNvSpPr txBox="1"/>
          <p:nvPr/>
        </p:nvSpPr>
        <p:spPr>
          <a:xfrm>
            <a:off x="4176394"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20 Hz</a:t>
            </a:r>
          </a:p>
        </p:txBody>
      </p:sp>
      <p:sp>
        <p:nvSpPr>
          <p:cNvPr id="6" name="CuadroTexto 11">
            <a:extLst>
              <a:ext uri="{FF2B5EF4-FFF2-40B4-BE49-F238E27FC236}">
                <a16:creationId xmlns:a16="http://schemas.microsoft.com/office/drawing/2014/main" id="{C606EF7E-19AA-90B0-8CB4-23471FEFCAC3}"/>
              </a:ext>
            </a:extLst>
          </p:cNvPr>
          <p:cNvSpPr txBox="1"/>
          <p:nvPr/>
        </p:nvSpPr>
        <p:spPr>
          <a:xfrm>
            <a:off x="4178163" y="2095436"/>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00B050"/>
                </a:solidFill>
              </a:rPr>
              <a:t>48.8 </a:t>
            </a:r>
            <a:r>
              <a:rPr lang="en-GB" b="1" noProof="0" dirty="0">
                <a:solidFill>
                  <a:srgbClr val="00B050"/>
                </a:solidFill>
              </a:rPr>
              <a:t>°C</a:t>
            </a:r>
          </a:p>
          <a:p>
            <a:pPr algn="ctr"/>
            <a:r>
              <a:rPr lang="en-GB" sz="1600" noProof="0" dirty="0"/>
              <a:t>Max. Deformation:</a:t>
            </a:r>
          </a:p>
          <a:p>
            <a:pPr algn="ctr"/>
            <a:r>
              <a:rPr lang="en-GB" b="1" dirty="0">
                <a:solidFill>
                  <a:srgbClr val="00B050"/>
                </a:solidFill>
              </a:rPr>
              <a:t>0.093 </a:t>
            </a:r>
            <a:r>
              <a:rPr lang="en-GB" b="1" noProof="0" dirty="0">
                <a:solidFill>
                  <a:srgbClr val="00B050"/>
                </a:solidFill>
              </a:rPr>
              <a:t>µm PV</a:t>
            </a:r>
          </a:p>
        </p:txBody>
      </p:sp>
      <p:sp>
        <p:nvSpPr>
          <p:cNvPr id="7" name="CuadroTexto 15">
            <a:extLst>
              <a:ext uri="{FF2B5EF4-FFF2-40B4-BE49-F238E27FC236}">
                <a16:creationId xmlns:a16="http://schemas.microsoft.com/office/drawing/2014/main" id="{E64FD04F-61B3-E232-F47C-59B286B03C0E}"/>
              </a:ext>
            </a:extLst>
          </p:cNvPr>
          <p:cNvSpPr txBox="1"/>
          <p:nvPr/>
        </p:nvSpPr>
        <p:spPr>
          <a:xfrm>
            <a:off x="6185883" y="211316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C00000"/>
                </a:solidFill>
              </a:rPr>
              <a:t>90.4°C</a:t>
            </a:r>
            <a:endParaRPr lang="en-GB" b="1" noProof="0" dirty="0">
              <a:solidFill>
                <a:srgbClr val="C00000"/>
              </a:solidFill>
            </a:endParaRPr>
          </a:p>
          <a:p>
            <a:pPr algn="ctr"/>
            <a:r>
              <a:rPr lang="en-GB" sz="1600" noProof="0" dirty="0"/>
              <a:t>Max. Deformation:</a:t>
            </a:r>
          </a:p>
          <a:p>
            <a:pPr algn="ctr"/>
            <a:r>
              <a:rPr lang="en-GB" b="1" dirty="0">
                <a:solidFill>
                  <a:srgbClr val="C00000"/>
                </a:solidFill>
              </a:rPr>
              <a:t>0.391 </a:t>
            </a:r>
            <a:r>
              <a:rPr lang="en-GB" b="1" noProof="0" dirty="0">
                <a:solidFill>
                  <a:srgbClr val="C00000"/>
                </a:solidFill>
              </a:rPr>
              <a:t>µm PV</a:t>
            </a:r>
          </a:p>
        </p:txBody>
      </p:sp>
      <p:sp>
        <p:nvSpPr>
          <p:cNvPr id="8" name="CuadroTexto 17">
            <a:extLst>
              <a:ext uri="{FF2B5EF4-FFF2-40B4-BE49-F238E27FC236}">
                <a16:creationId xmlns:a16="http://schemas.microsoft.com/office/drawing/2014/main" id="{A4678AF8-2B1D-B20C-2593-743647239157}"/>
              </a:ext>
            </a:extLst>
          </p:cNvPr>
          <p:cNvSpPr txBox="1"/>
          <p:nvPr/>
        </p:nvSpPr>
        <p:spPr>
          <a:xfrm>
            <a:off x="4178163" y="4258429"/>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C00000"/>
                </a:solidFill>
              </a:rPr>
              <a:t>154.8 </a:t>
            </a:r>
            <a:r>
              <a:rPr lang="en-GB" b="1" noProof="0" dirty="0">
                <a:solidFill>
                  <a:srgbClr val="C00000"/>
                </a:solidFill>
              </a:rPr>
              <a:t>°C</a:t>
            </a:r>
          </a:p>
          <a:p>
            <a:pPr algn="ctr"/>
            <a:r>
              <a:rPr lang="en-GB" sz="1600" noProof="0" dirty="0"/>
              <a:t>Max. Deformation:</a:t>
            </a:r>
          </a:p>
          <a:p>
            <a:pPr algn="ctr"/>
            <a:r>
              <a:rPr lang="en-GB" b="1" dirty="0">
                <a:solidFill>
                  <a:srgbClr val="C00000"/>
                </a:solidFill>
              </a:rPr>
              <a:t>0.472 </a:t>
            </a:r>
            <a:r>
              <a:rPr lang="en-GB" b="1" noProof="0" dirty="0">
                <a:solidFill>
                  <a:srgbClr val="C00000"/>
                </a:solidFill>
              </a:rPr>
              <a:t>µm PV</a:t>
            </a:r>
          </a:p>
        </p:txBody>
      </p:sp>
      <p:sp>
        <p:nvSpPr>
          <p:cNvPr id="9" name="CuadroTexto 19">
            <a:extLst>
              <a:ext uri="{FF2B5EF4-FFF2-40B4-BE49-F238E27FC236}">
                <a16:creationId xmlns:a16="http://schemas.microsoft.com/office/drawing/2014/main" id="{76EE16ED-EA45-7FCF-D4E8-DC6376753C48}"/>
              </a:ext>
            </a:extLst>
          </p:cNvPr>
          <p:cNvSpPr txBox="1"/>
          <p:nvPr/>
        </p:nvSpPr>
        <p:spPr>
          <a:xfrm>
            <a:off x="6202848" y="4265600"/>
            <a:ext cx="1916610"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C00000"/>
                </a:solidFill>
              </a:rPr>
              <a:t>75.5 °C</a:t>
            </a:r>
          </a:p>
          <a:p>
            <a:pPr algn="ctr"/>
            <a:r>
              <a:rPr lang="en-GB" sz="1600" noProof="0" dirty="0"/>
              <a:t>Max. Deformation:</a:t>
            </a:r>
          </a:p>
          <a:p>
            <a:pPr algn="ctr"/>
            <a:r>
              <a:rPr lang="en-GB" b="1" dirty="0">
                <a:solidFill>
                  <a:srgbClr val="C00000"/>
                </a:solidFill>
              </a:rPr>
              <a:t>0.420 </a:t>
            </a:r>
            <a:r>
              <a:rPr lang="en-GB" b="1" noProof="0" dirty="0">
                <a:solidFill>
                  <a:srgbClr val="C00000"/>
                </a:solidFill>
              </a:rPr>
              <a:t>µm PV</a:t>
            </a:r>
          </a:p>
        </p:txBody>
      </p:sp>
      <p:graphicFrame>
        <p:nvGraphicFramePr>
          <p:cNvPr id="10" name="Tabla 20">
            <a:extLst>
              <a:ext uri="{FF2B5EF4-FFF2-40B4-BE49-F238E27FC236}">
                <a16:creationId xmlns:a16="http://schemas.microsoft.com/office/drawing/2014/main" id="{DB735CCF-564D-01EA-D9BC-95B7D1C6ECB0}"/>
              </a:ext>
            </a:extLst>
          </p:cNvPr>
          <p:cNvGraphicFramePr>
            <a:graphicFrameLocks noGrp="1"/>
          </p:cNvGraphicFramePr>
          <p:nvPr/>
        </p:nvGraphicFramePr>
        <p:xfrm>
          <a:off x="5225145" y="772363"/>
          <a:ext cx="6966856" cy="947499"/>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3453530674"/>
                    </a:ext>
                  </a:extLst>
                </a:gridCol>
                <a:gridCol w="1741714">
                  <a:extLst>
                    <a:ext uri="{9D8B030D-6E8A-4147-A177-3AD203B41FA5}">
                      <a16:colId xmlns:a16="http://schemas.microsoft.com/office/drawing/2014/main" val="1916218411"/>
                    </a:ext>
                  </a:extLst>
                </a:gridCol>
                <a:gridCol w="1741714">
                  <a:extLst>
                    <a:ext uri="{9D8B030D-6E8A-4147-A177-3AD203B41FA5}">
                      <a16:colId xmlns:a16="http://schemas.microsoft.com/office/drawing/2014/main" val="837983090"/>
                    </a:ext>
                  </a:extLst>
                </a:gridCol>
              </a:tblGrid>
              <a:tr h="182019">
                <a:tc>
                  <a:txBody>
                    <a:bodyPr/>
                    <a:lstStyle/>
                    <a:p>
                      <a:pPr algn="ctr"/>
                      <a:endParaRPr lang="en-GB" sz="1000" noProof="0" dirty="0"/>
                    </a:p>
                  </a:txBody>
                  <a:tcPr anchor="ctr">
                    <a:solidFill>
                      <a:schemeClr val="bg1"/>
                    </a:solidFill>
                  </a:tcPr>
                </a:tc>
                <a:tc gridSpan="3">
                  <a:txBody>
                    <a:bodyPr/>
                    <a:lstStyle/>
                    <a:p>
                      <a:pPr algn="ctr"/>
                      <a:r>
                        <a:rPr lang="en-GB" sz="1000" noProof="0" dirty="0">
                          <a:latin typeface="Arial Narrow" panose="020B0606020202030204" pitchFamily="34" charset="0"/>
                        </a:rPr>
                        <a:t>Phase 1: 1 GeV</a:t>
                      </a:r>
                      <a:r>
                        <a:rPr lang="en-GB" sz="1000" baseline="0" noProof="0" dirty="0">
                          <a:latin typeface="Arial Narrow" panose="020B0606020202030204" pitchFamily="34" charset="0"/>
                        </a:rPr>
                        <a:t> electrons</a:t>
                      </a:r>
                      <a:endParaRPr lang="en-GB" sz="1000" noProof="0" dirty="0">
                        <a:latin typeface="Arial Narrow" panose="020B0606020202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182019">
                <a:tc>
                  <a:txBody>
                    <a:bodyPr/>
                    <a:lstStyle/>
                    <a:p>
                      <a:pPr algn="ctr"/>
                      <a:r>
                        <a:rPr lang="en-GB" sz="900" noProof="0" dirty="0">
                          <a:latin typeface="Arial Narrow" panose="020B0606020202030204" pitchFamily="34" charset="0"/>
                        </a:rPr>
                        <a:t>Incident power on P1 (Gold)</a:t>
                      </a:r>
                    </a:p>
                  </a:txBody>
                  <a:tcPr anchor="ctr"/>
                </a:tc>
                <a:tc>
                  <a:txBody>
                    <a:bodyPr/>
                    <a:lstStyle/>
                    <a:p>
                      <a:pPr algn="ctr"/>
                      <a:r>
                        <a:rPr lang="en-GB" sz="900" noProof="0" dirty="0"/>
                        <a:t>7,3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t>7,3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t>7,3 J / 100 Hz</a:t>
                      </a:r>
                    </a:p>
                  </a:txBody>
                  <a:tcPr anchor="ctr"/>
                </a:tc>
                <a:extLst>
                  <a:ext uri="{0D108BD9-81ED-4DB2-BD59-A6C34878D82A}">
                    <a16:rowId xmlns:a16="http://schemas.microsoft.com/office/drawing/2014/main" val="498876508"/>
                  </a:ext>
                </a:extLst>
              </a:tr>
              <a:tr h="246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P1 (Gold)</a:t>
                      </a:r>
                    </a:p>
                  </a:txBody>
                  <a:tcPr anchor="ctr"/>
                </a:tc>
                <a:tc>
                  <a:txBody>
                    <a:bodyPr/>
                    <a:lstStyle/>
                    <a:p>
                      <a:pPr algn="ctr"/>
                      <a:r>
                        <a:rPr lang="en-GB" sz="900" b="1" noProof="0" dirty="0"/>
                        <a:t>5,8 W</a:t>
                      </a:r>
                    </a:p>
                  </a:txBody>
                  <a:tcPr anchor="ctr"/>
                </a:tc>
                <a:tc>
                  <a:txBody>
                    <a:bodyPr/>
                    <a:lstStyle/>
                    <a:p>
                      <a:pPr algn="ctr"/>
                      <a:r>
                        <a:rPr lang="en-GB" sz="900" b="1" noProof="0" dirty="0"/>
                        <a:t>14,6 W</a:t>
                      </a:r>
                    </a:p>
                  </a:txBody>
                  <a:tcPr anchor="ctr"/>
                </a:tc>
                <a:tc>
                  <a:txBody>
                    <a:bodyPr/>
                    <a:lstStyle/>
                    <a:p>
                      <a:pPr algn="ctr"/>
                      <a:r>
                        <a:rPr lang="en-GB" sz="900" b="1" noProof="0" dirty="0"/>
                        <a:t>29,2 W</a:t>
                      </a:r>
                    </a:p>
                  </a:txBody>
                  <a:tcPr anchor="ctr"/>
                </a:tc>
                <a:extLst>
                  <a:ext uri="{0D108BD9-81ED-4DB2-BD59-A6C34878D82A}">
                    <a16:rowId xmlns:a16="http://schemas.microsoft.com/office/drawing/2014/main" val="77702857"/>
                  </a:ext>
                </a:extLst>
              </a:tr>
              <a:tr h="182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P4 (Gold)</a:t>
                      </a:r>
                    </a:p>
                  </a:txBody>
                  <a:tcPr anchor="ctr"/>
                </a:tc>
                <a:tc>
                  <a:txBody>
                    <a:bodyPr/>
                    <a:lstStyle/>
                    <a:p>
                      <a:pPr algn="ctr"/>
                      <a:r>
                        <a:rPr lang="en-GB" sz="900" b="1" noProof="0" dirty="0"/>
                        <a:t>4,4 W</a:t>
                      </a:r>
                    </a:p>
                  </a:txBody>
                  <a:tcPr anchor="ctr"/>
                </a:tc>
                <a:tc>
                  <a:txBody>
                    <a:bodyPr/>
                    <a:lstStyle/>
                    <a:p>
                      <a:pPr algn="ctr"/>
                      <a:r>
                        <a:rPr lang="en-GB" sz="900" b="1" noProof="0" dirty="0"/>
                        <a:t>11 W</a:t>
                      </a:r>
                    </a:p>
                  </a:txBody>
                  <a:tcPr anchor="ctr"/>
                </a:tc>
                <a:tc>
                  <a:txBody>
                    <a:bodyPr/>
                    <a:lstStyle/>
                    <a:p>
                      <a:pPr algn="ctr"/>
                      <a:r>
                        <a:rPr lang="en-GB" sz="900" b="1" noProof="0" dirty="0"/>
                        <a:t>22 W</a:t>
                      </a:r>
                    </a:p>
                  </a:txBody>
                  <a:tcPr anchor="ctr"/>
                </a:tc>
                <a:extLst>
                  <a:ext uri="{0D108BD9-81ED-4DB2-BD59-A6C34878D82A}">
                    <a16:rowId xmlns:a16="http://schemas.microsoft.com/office/drawing/2014/main" val="1349917415"/>
                  </a:ext>
                </a:extLst>
              </a:tr>
            </a:tbl>
          </a:graphicData>
        </a:graphic>
      </p:graphicFrame>
      <p:sp>
        <p:nvSpPr>
          <p:cNvPr id="12" name="CuadroTexto 27">
            <a:extLst>
              <a:ext uri="{FF2B5EF4-FFF2-40B4-BE49-F238E27FC236}">
                <a16:creationId xmlns:a16="http://schemas.microsoft.com/office/drawing/2014/main" id="{A9B04E41-D8EA-D9D3-9961-2D93D2D25437}"/>
              </a:ext>
            </a:extLst>
          </p:cNvPr>
          <p:cNvSpPr txBox="1"/>
          <p:nvPr/>
        </p:nvSpPr>
        <p:spPr>
          <a:xfrm>
            <a:off x="5988535"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50 Hz</a:t>
            </a:r>
          </a:p>
          <a:p>
            <a:pPr algn="r"/>
            <a:endParaRPr lang="en-GB" dirty="0"/>
          </a:p>
        </p:txBody>
      </p:sp>
      <p:sp>
        <p:nvSpPr>
          <p:cNvPr id="13" name="CuadroTexto 28">
            <a:extLst>
              <a:ext uri="{FF2B5EF4-FFF2-40B4-BE49-F238E27FC236}">
                <a16:creationId xmlns:a16="http://schemas.microsoft.com/office/drawing/2014/main" id="{0A42D5EC-8983-DF1A-5C33-462EB4316053}"/>
              </a:ext>
            </a:extLst>
          </p:cNvPr>
          <p:cNvSpPr txBox="1"/>
          <p:nvPr/>
        </p:nvSpPr>
        <p:spPr>
          <a:xfrm>
            <a:off x="4176393" y="6155479"/>
            <a:ext cx="1818764"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100 Hz</a:t>
            </a:r>
          </a:p>
        </p:txBody>
      </p:sp>
      <p:sp>
        <p:nvSpPr>
          <p:cNvPr id="14" name="CuadroTexto 29">
            <a:extLst>
              <a:ext uri="{FF2B5EF4-FFF2-40B4-BE49-F238E27FC236}">
                <a16:creationId xmlns:a16="http://schemas.microsoft.com/office/drawing/2014/main" id="{EE3F0A96-FD40-9C8F-48CD-C75E34A8E933}"/>
              </a:ext>
            </a:extLst>
          </p:cNvPr>
          <p:cNvSpPr txBox="1"/>
          <p:nvPr/>
        </p:nvSpPr>
        <p:spPr>
          <a:xfrm>
            <a:off x="5990082" y="6155479"/>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100 Hz – Act. Cooling 20 ºC</a:t>
            </a:r>
          </a:p>
          <a:p>
            <a:pPr algn="r"/>
            <a:endParaRPr lang="en-GB" dirty="0"/>
          </a:p>
        </p:txBody>
      </p:sp>
      <p:grpSp>
        <p:nvGrpSpPr>
          <p:cNvPr id="15" name="Group 14">
            <a:extLst>
              <a:ext uri="{FF2B5EF4-FFF2-40B4-BE49-F238E27FC236}">
                <a16:creationId xmlns:a16="http://schemas.microsoft.com/office/drawing/2014/main" id="{0AE283C0-F9A9-5E63-9900-2A5C344E77F7}"/>
              </a:ext>
            </a:extLst>
          </p:cNvPr>
          <p:cNvGrpSpPr/>
          <p:nvPr/>
        </p:nvGrpSpPr>
        <p:grpSpPr>
          <a:xfrm>
            <a:off x="8516714" y="1857829"/>
            <a:ext cx="1816878" cy="2185200"/>
            <a:chOff x="8516714" y="1857829"/>
            <a:chExt cx="1816878" cy="2185200"/>
          </a:xfrm>
        </p:grpSpPr>
        <p:pic>
          <p:nvPicPr>
            <p:cNvPr id="16" name="Picture 15">
              <a:extLst>
                <a:ext uri="{FF2B5EF4-FFF2-40B4-BE49-F238E27FC236}">
                  <a16:creationId xmlns:a16="http://schemas.microsoft.com/office/drawing/2014/main" id="{89ED8D56-1CA7-C69A-C3C6-3DBB62033E12}"/>
                </a:ext>
              </a:extLst>
            </p:cNvPr>
            <p:cNvPicPr>
              <a:picLocks noChangeAspect="1"/>
            </p:cNvPicPr>
            <p:nvPr/>
          </p:nvPicPr>
          <p:blipFill>
            <a:blip r:embed="rId2"/>
            <a:stretch>
              <a:fillRect/>
            </a:stretch>
          </p:blipFill>
          <p:spPr>
            <a:xfrm>
              <a:off x="10154305" y="1875972"/>
              <a:ext cx="179287" cy="2088000"/>
            </a:xfrm>
            <a:prstGeom prst="rect">
              <a:avLst/>
            </a:prstGeom>
          </p:spPr>
        </p:pic>
        <p:pic>
          <p:nvPicPr>
            <p:cNvPr id="17" name="Picture 16">
              <a:extLst>
                <a:ext uri="{FF2B5EF4-FFF2-40B4-BE49-F238E27FC236}">
                  <a16:creationId xmlns:a16="http://schemas.microsoft.com/office/drawing/2014/main" id="{1EC2F3A0-D6F3-623B-C9E0-80A64902478C}"/>
                </a:ext>
              </a:extLst>
            </p:cNvPr>
            <p:cNvPicPr>
              <a:picLocks noChangeAspect="1"/>
            </p:cNvPicPr>
            <p:nvPr/>
          </p:nvPicPr>
          <p:blipFill>
            <a:blip r:embed="rId3"/>
            <a:stretch>
              <a:fillRect/>
            </a:stretch>
          </p:blipFill>
          <p:spPr>
            <a:xfrm>
              <a:off x="8516714" y="1857829"/>
              <a:ext cx="1605525" cy="2185200"/>
            </a:xfrm>
            <a:prstGeom prst="rect">
              <a:avLst/>
            </a:prstGeom>
          </p:spPr>
        </p:pic>
      </p:grpSp>
      <p:pic>
        <p:nvPicPr>
          <p:cNvPr id="18" name="Picture 17">
            <a:extLst>
              <a:ext uri="{FF2B5EF4-FFF2-40B4-BE49-F238E27FC236}">
                <a16:creationId xmlns:a16="http://schemas.microsoft.com/office/drawing/2014/main" id="{537F8EDB-FB34-34FF-10DF-51D08CB93A4A}"/>
              </a:ext>
            </a:extLst>
          </p:cNvPr>
          <p:cNvPicPr>
            <a:picLocks noChangeAspect="1"/>
          </p:cNvPicPr>
          <p:nvPr/>
        </p:nvPicPr>
        <p:blipFill>
          <a:blip r:embed="rId4"/>
          <a:stretch>
            <a:fillRect/>
          </a:stretch>
        </p:blipFill>
        <p:spPr>
          <a:xfrm>
            <a:off x="10459204" y="1866613"/>
            <a:ext cx="1618536" cy="2185200"/>
          </a:xfrm>
          <a:prstGeom prst="rect">
            <a:avLst/>
          </a:prstGeom>
        </p:spPr>
      </p:pic>
      <p:grpSp>
        <p:nvGrpSpPr>
          <p:cNvPr id="19" name="Group 18">
            <a:extLst>
              <a:ext uri="{FF2B5EF4-FFF2-40B4-BE49-F238E27FC236}">
                <a16:creationId xmlns:a16="http://schemas.microsoft.com/office/drawing/2014/main" id="{9A5C43A6-BFBB-44C1-6432-4AA4F9EEBF2C}"/>
              </a:ext>
            </a:extLst>
          </p:cNvPr>
          <p:cNvGrpSpPr/>
          <p:nvPr/>
        </p:nvGrpSpPr>
        <p:grpSpPr>
          <a:xfrm>
            <a:off x="201871" y="1574570"/>
            <a:ext cx="1841336" cy="2185200"/>
            <a:chOff x="201871" y="1574570"/>
            <a:chExt cx="1841336" cy="2185200"/>
          </a:xfrm>
        </p:grpSpPr>
        <p:pic>
          <p:nvPicPr>
            <p:cNvPr id="20" name="Picture 19">
              <a:extLst>
                <a:ext uri="{FF2B5EF4-FFF2-40B4-BE49-F238E27FC236}">
                  <a16:creationId xmlns:a16="http://schemas.microsoft.com/office/drawing/2014/main" id="{38A6A802-75B1-0AC0-FF01-769E03CEBF47}"/>
                </a:ext>
              </a:extLst>
            </p:cNvPr>
            <p:cNvPicPr>
              <a:picLocks noChangeAspect="1"/>
            </p:cNvPicPr>
            <p:nvPr/>
          </p:nvPicPr>
          <p:blipFill>
            <a:blip r:embed="rId5"/>
            <a:stretch>
              <a:fillRect/>
            </a:stretch>
          </p:blipFill>
          <p:spPr>
            <a:xfrm>
              <a:off x="1864157" y="1598370"/>
              <a:ext cx="179050" cy="2088000"/>
            </a:xfrm>
            <a:prstGeom prst="rect">
              <a:avLst/>
            </a:prstGeom>
          </p:spPr>
        </p:pic>
        <p:pic>
          <p:nvPicPr>
            <p:cNvPr id="21" name="Picture 20">
              <a:extLst>
                <a:ext uri="{FF2B5EF4-FFF2-40B4-BE49-F238E27FC236}">
                  <a16:creationId xmlns:a16="http://schemas.microsoft.com/office/drawing/2014/main" id="{21649216-DCB2-7B59-E7F3-410EC15F742B}"/>
                </a:ext>
              </a:extLst>
            </p:cNvPr>
            <p:cNvPicPr>
              <a:picLocks noChangeAspect="1"/>
            </p:cNvPicPr>
            <p:nvPr/>
          </p:nvPicPr>
          <p:blipFill>
            <a:blip r:embed="rId6"/>
            <a:stretch>
              <a:fillRect/>
            </a:stretch>
          </p:blipFill>
          <p:spPr>
            <a:xfrm>
              <a:off x="201871" y="1574570"/>
              <a:ext cx="1604369" cy="2185200"/>
            </a:xfrm>
            <a:prstGeom prst="rect">
              <a:avLst/>
            </a:prstGeom>
          </p:spPr>
        </p:pic>
      </p:grpSp>
      <p:pic>
        <p:nvPicPr>
          <p:cNvPr id="22" name="Picture 21">
            <a:extLst>
              <a:ext uri="{FF2B5EF4-FFF2-40B4-BE49-F238E27FC236}">
                <a16:creationId xmlns:a16="http://schemas.microsoft.com/office/drawing/2014/main" id="{D34AC19A-ED84-4A7F-FE4B-3958D5047297}"/>
              </a:ext>
            </a:extLst>
          </p:cNvPr>
          <p:cNvPicPr>
            <a:picLocks noChangeAspect="1"/>
          </p:cNvPicPr>
          <p:nvPr/>
        </p:nvPicPr>
        <p:blipFill>
          <a:blip r:embed="rId7"/>
          <a:stretch>
            <a:fillRect/>
          </a:stretch>
        </p:blipFill>
        <p:spPr>
          <a:xfrm>
            <a:off x="2068955" y="1572312"/>
            <a:ext cx="1635352" cy="2185200"/>
          </a:xfrm>
          <a:prstGeom prst="rect">
            <a:avLst/>
          </a:prstGeom>
        </p:spPr>
      </p:pic>
      <p:grpSp>
        <p:nvGrpSpPr>
          <p:cNvPr id="23" name="Group 22">
            <a:extLst>
              <a:ext uri="{FF2B5EF4-FFF2-40B4-BE49-F238E27FC236}">
                <a16:creationId xmlns:a16="http://schemas.microsoft.com/office/drawing/2014/main" id="{53DC5E3E-8DE6-7216-967D-2FE5E070351F}"/>
              </a:ext>
            </a:extLst>
          </p:cNvPr>
          <p:cNvGrpSpPr/>
          <p:nvPr/>
        </p:nvGrpSpPr>
        <p:grpSpPr>
          <a:xfrm>
            <a:off x="124092" y="4081180"/>
            <a:ext cx="1866227" cy="2185200"/>
            <a:chOff x="239541" y="3993417"/>
            <a:chExt cx="1866227" cy="2185200"/>
          </a:xfrm>
        </p:grpSpPr>
        <p:pic>
          <p:nvPicPr>
            <p:cNvPr id="24" name="Picture 23">
              <a:extLst>
                <a:ext uri="{FF2B5EF4-FFF2-40B4-BE49-F238E27FC236}">
                  <a16:creationId xmlns:a16="http://schemas.microsoft.com/office/drawing/2014/main" id="{C88650E9-F3D3-17EC-9C4B-B4B5E36919E0}"/>
                </a:ext>
              </a:extLst>
            </p:cNvPr>
            <p:cNvPicPr>
              <a:picLocks noChangeAspect="1"/>
            </p:cNvPicPr>
            <p:nvPr/>
          </p:nvPicPr>
          <p:blipFill>
            <a:blip r:embed="rId8"/>
            <a:stretch>
              <a:fillRect/>
            </a:stretch>
          </p:blipFill>
          <p:spPr>
            <a:xfrm>
              <a:off x="1893101" y="4012572"/>
              <a:ext cx="212667" cy="2088000"/>
            </a:xfrm>
            <a:prstGeom prst="rect">
              <a:avLst/>
            </a:prstGeom>
          </p:spPr>
        </p:pic>
        <p:pic>
          <p:nvPicPr>
            <p:cNvPr id="25" name="Picture 24">
              <a:extLst>
                <a:ext uri="{FF2B5EF4-FFF2-40B4-BE49-F238E27FC236}">
                  <a16:creationId xmlns:a16="http://schemas.microsoft.com/office/drawing/2014/main" id="{8D37F327-4C4B-EA41-8720-6CDDAD09D2C2}"/>
                </a:ext>
              </a:extLst>
            </p:cNvPr>
            <p:cNvPicPr>
              <a:picLocks noChangeAspect="1"/>
            </p:cNvPicPr>
            <p:nvPr/>
          </p:nvPicPr>
          <p:blipFill>
            <a:blip r:embed="rId9"/>
            <a:stretch>
              <a:fillRect/>
            </a:stretch>
          </p:blipFill>
          <p:spPr>
            <a:xfrm>
              <a:off x="239541" y="3993417"/>
              <a:ext cx="1635329" cy="2185200"/>
            </a:xfrm>
            <a:prstGeom prst="rect">
              <a:avLst/>
            </a:prstGeom>
          </p:spPr>
        </p:pic>
      </p:grpSp>
      <p:pic>
        <p:nvPicPr>
          <p:cNvPr id="26" name="Picture 25">
            <a:extLst>
              <a:ext uri="{FF2B5EF4-FFF2-40B4-BE49-F238E27FC236}">
                <a16:creationId xmlns:a16="http://schemas.microsoft.com/office/drawing/2014/main" id="{FB6B3694-9729-8934-33F2-6019E3B73293}"/>
              </a:ext>
            </a:extLst>
          </p:cNvPr>
          <p:cNvPicPr>
            <a:picLocks noChangeAspect="1"/>
          </p:cNvPicPr>
          <p:nvPr/>
        </p:nvPicPr>
        <p:blipFill>
          <a:blip r:embed="rId10"/>
          <a:stretch>
            <a:fillRect/>
          </a:stretch>
        </p:blipFill>
        <p:spPr>
          <a:xfrm>
            <a:off x="2096386" y="4054756"/>
            <a:ext cx="1636244" cy="2185200"/>
          </a:xfrm>
          <a:prstGeom prst="rect">
            <a:avLst/>
          </a:prstGeom>
        </p:spPr>
      </p:pic>
      <p:grpSp>
        <p:nvGrpSpPr>
          <p:cNvPr id="27" name="Group 26">
            <a:extLst>
              <a:ext uri="{FF2B5EF4-FFF2-40B4-BE49-F238E27FC236}">
                <a16:creationId xmlns:a16="http://schemas.microsoft.com/office/drawing/2014/main" id="{5E15A13A-D6B1-F25A-78D5-DE3BE6057585}"/>
              </a:ext>
            </a:extLst>
          </p:cNvPr>
          <p:cNvGrpSpPr/>
          <p:nvPr/>
        </p:nvGrpSpPr>
        <p:grpSpPr>
          <a:xfrm>
            <a:off x="8354283" y="4157622"/>
            <a:ext cx="1867285" cy="2185200"/>
            <a:chOff x="8354283" y="4157622"/>
            <a:chExt cx="1867285" cy="2185200"/>
          </a:xfrm>
        </p:grpSpPr>
        <p:pic>
          <p:nvPicPr>
            <p:cNvPr id="28" name="Picture 27">
              <a:extLst>
                <a:ext uri="{FF2B5EF4-FFF2-40B4-BE49-F238E27FC236}">
                  <a16:creationId xmlns:a16="http://schemas.microsoft.com/office/drawing/2014/main" id="{E95CEC09-E1A1-5C2F-D63B-409F33D33BDA}"/>
                </a:ext>
              </a:extLst>
            </p:cNvPr>
            <p:cNvPicPr>
              <a:picLocks noChangeAspect="1"/>
            </p:cNvPicPr>
            <p:nvPr/>
          </p:nvPicPr>
          <p:blipFill>
            <a:blip r:embed="rId11"/>
            <a:stretch>
              <a:fillRect/>
            </a:stretch>
          </p:blipFill>
          <p:spPr>
            <a:xfrm>
              <a:off x="10037510" y="4178380"/>
              <a:ext cx="184058" cy="2088000"/>
            </a:xfrm>
            <a:prstGeom prst="rect">
              <a:avLst/>
            </a:prstGeom>
          </p:spPr>
        </p:pic>
        <p:pic>
          <p:nvPicPr>
            <p:cNvPr id="29" name="Picture 28">
              <a:extLst>
                <a:ext uri="{FF2B5EF4-FFF2-40B4-BE49-F238E27FC236}">
                  <a16:creationId xmlns:a16="http://schemas.microsoft.com/office/drawing/2014/main" id="{13C9DCDD-7D09-CB3C-2707-C58302CB22AC}"/>
                </a:ext>
              </a:extLst>
            </p:cNvPr>
            <p:cNvPicPr>
              <a:picLocks noChangeAspect="1"/>
            </p:cNvPicPr>
            <p:nvPr/>
          </p:nvPicPr>
          <p:blipFill>
            <a:blip r:embed="rId12"/>
            <a:stretch>
              <a:fillRect/>
            </a:stretch>
          </p:blipFill>
          <p:spPr>
            <a:xfrm>
              <a:off x="8354283" y="4157622"/>
              <a:ext cx="1621163" cy="2185200"/>
            </a:xfrm>
            <a:prstGeom prst="rect">
              <a:avLst/>
            </a:prstGeom>
          </p:spPr>
        </p:pic>
      </p:grpSp>
      <p:pic>
        <p:nvPicPr>
          <p:cNvPr id="30" name="Picture 29">
            <a:extLst>
              <a:ext uri="{FF2B5EF4-FFF2-40B4-BE49-F238E27FC236}">
                <a16:creationId xmlns:a16="http://schemas.microsoft.com/office/drawing/2014/main" id="{038F568A-B75E-B9F3-D3BE-25FD375E31FA}"/>
              </a:ext>
            </a:extLst>
          </p:cNvPr>
          <p:cNvPicPr>
            <a:picLocks noChangeAspect="1"/>
          </p:cNvPicPr>
          <p:nvPr/>
        </p:nvPicPr>
        <p:blipFill>
          <a:blip r:embed="rId13"/>
          <a:stretch>
            <a:fillRect/>
          </a:stretch>
        </p:blipFill>
        <p:spPr>
          <a:xfrm>
            <a:off x="10365769" y="4148838"/>
            <a:ext cx="1608110" cy="2185200"/>
          </a:xfrm>
          <a:prstGeom prst="rect">
            <a:avLst/>
          </a:prstGeom>
        </p:spPr>
      </p:pic>
      <p:pic>
        <p:nvPicPr>
          <p:cNvPr id="31" name="Image 30">
            <a:extLst>
              <a:ext uri="{FF2B5EF4-FFF2-40B4-BE49-F238E27FC236}">
                <a16:creationId xmlns:a16="http://schemas.microsoft.com/office/drawing/2014/main" id="{4B86E25F-F978-4DD5-B156-2B575415B0DB}"/>
              </a:ext>
            </a:extLst>
          </p:cNvPr>
          <p:cNvPicPr>
            <a:picLocks noChangeAspect="1"/>
          </p:cNvPicPr>
          <p:nvPr/>
        </p:nvPicPr>
        <p:blipFill>
          <a:blip r:embed="rId14"/>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223872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5959E-E4E0-BB20-75BF-94AAD7494E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53BA7C-5622-8439-49A0-DD654D5E1B31}"/>
              </a:ext>
            </a:extLst>
          </p:cNvPr>
          <p:cNvSpPr>
            <a:spLocks noGrp="1"/>
          </p:cNvSpPr>
          <p:nvPr>
            <p:ph type="title"/>
          </p:nvPr>
        </p:nvSpPr>
        <p:spPr>
          <a:xfrm>
            <a:off x="2115127" y="-272186"/>
            <a:ext cx="8705273" cy="1325563"/>
          </a:xfrm>
        </p:spPr>
        <p:txBody>
          <a:bodyPr>
            <a:normAutofit/>
          </a:bodyPr>
          <a:lstStyle/>
          <a:p>
            <a:r>
              <a:rPr lang="en-GB" sz="2800" dirty="0"/>
              <a:t>Case 1: </a:t>
            </a:r>
            <a:r>
              <a:rPr lang="en-GB" sz="2800" dirty="0" err="1"/>
              <a:t>EuPRAXIA</a:t>
            </a:r>
            <a:r>
              <a:rPr lang="en-GB" sz="2800" dirty="0"/>
              <a:t> phase 1, dielectric gratings</a:t>
            </a:r>
          </a:p>
        </p:txBody>
      </p:sp>
      <p:sp>
        <p:nvSpPr>
          <p:cNvPr id="4" name="Slide Number Placeholder 3">
            <a:extLst>
              <a:ext uri="{FF2B5EF4-FFF2-40B4-BE49-F238E27FC236}">
                <a16:creationId xmlns:a16="http://schemas.microsoft.com/office/drawing/2014/main" id="{EFA353E4-49E7-CDAE-F487-BEC14E2E1070}"/>
              </a:ext>
            </a:extLst>
          </p:cNvPr>
          <p:cNvSpPr>
            <a:spLocks noGrp="1"/>
          </p:cNvSpPr>
          <p:nvPr>
            <p:ph type="sldNum" sz="quarter" idx="12"/>
          </p:nvPr>
        </p:nvSpPr>
        <p:spPr/>
        <p:txBody>
          <a:bodyPr/>
          <a:lstStyle/>
          <a:p>
            <a:fld id="{3A3A6714-3D1F-4857-9904-D935B84167FA}" type="slidenum">
              <a:rPr lang="en-GB" smtClean="0"/>
              <a:pPr/>
              <a:t>22</a:t>
            </a:fld>
            <a:endParaRPr lang="en-GB"/>
          </a:p>
        </p:txBody>
      </p:sp>
      <p:sp>
        <p:nvSpPr>
          <p:cNvPr id="2" name="Content Placeholder 1">
            <a:extLst>
              <a:ext uri="{FF2B5EF4-FFF2-40B4-BE49-F238E27FC236}">
                <a16:creationId xmlns:a16="http://schemas.microsoft.com/office/drawing/2014/main" id="{ED29D715-B85A-FF7A-9485-B09B9DD86C02}"/>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300 mm x </a:t>
            </a:r>
            <a:r>
              <a:rPr lang="en-GB" sz="2000" b="1" dirty="0">
                <a:solidFill>
                  <a:schemeClr val="tx2">
                    <a:lumMod val="75000"/>
                  </a:schemeClr>
                </a:solidFill>
                <a:latin typeface="Arial Narrow" panose="020B0606020202030204" pitchFamily="34" charset="0"/>
              </a:rPr>
              <a:t>18</a:t>
            </a:r>
            <a:r>
              <a:rPr lang="en-GB" sz="2000" b="1" noProof="0" dirty="0">
                <a:solidFill>
                  <a:schemeClr val="tx2">
                    <a:lumMod val="75000"/>
                  </a:schemeClr>
                </a:solidFill>
                <a:latin typeface="Arial Narrow" panose="020B0606020202030204" pitchFamily="34" charset="0"/>
              </a:rPr>
              <a:t>0 mm x 30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5" name="CuadroTexto 5">
            <a:extLst>
              <a:ext uri="{FF2B5EF4-FFF2-40B4-BE49-F238E27FC236}">
                <a16:creationId xmlns:a16="http://schemas.microsoft.com/office/drawing/2014/main" id="{97F6EC82-8B2A-FC50-D019-5B8BEBADB97D}"/>
              </a:ext>
            </a:extLst>
          </p:cNvPr>
          <p:cNvSpPr txBox="1"/>
          <p:nvPr/>
        </p:nvSpPr>
        <p:spPr>
          <a:xfrm>
            <a:off x="4168230"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20 Hz</a:t>
            </a:r>
          </a:p>
        </p:txBody>
      </p:sp>
      <p:sp>
        <p:nvSpPr>
          <p:cNvPr id="7" name="CuadroTexto 27">
            <a:extLst>
              <a:ext uri="{FF2B5EF4-FFF2-40B4-BE49-F238E27FC236}">
                <a16:creationId xmlns:a16="http://schemas.microsoft.com/office/drawing/2014/main" id="{5248FB1E-230E-3F43-F8E4-F7963BBD370E}"/>
              </a:ext>
            </a:extLst>
          </p:cNvPr>
          <p:cNvSpPr txBox="1"/>
          <p:nvPr/>
        </p:nvSpPr>
        <p:spPr>
          <a:xfrm>
            <a:off x="5988535"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50 Hz</a:t>
            </a:r>
          </a:p>
          <a:p>
            <a:pPr algn="r"/>
            <a:endParaRPr lang="en-GB" dirty="0"/>
          </a:p>
        </p:txBody>
      </p:sp>
      <p:sp>
        <p:nvSpPr>
          <p:cNvPr id="8" name="CuadroTexto 28">
            <a:extLst>
              <a:ext uri="{FF2B5EF4-FFF2-40B4-BE49-F238E27FC236}">
                <a16:creationId xmlns:a16="http://schemas.microsoft.com/office/drawing/2014/main" id="{CEF4EC2E-86C8-AC99-4B4E-139AB4C17148}"/>
              </a:ext>
            </a:extLst>
          </p:cNvPr>
          <p:cNvSpPr txBox="1"/>
          <p:nvPr/>
        </p:nvSpPr>
        <p:spPr>
          <a:xfrm>
            <a:off x="4168229" y="6155479"/>
            <a:ext cx="1826927"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5 J / 100 Hz</a:t>
            </a:r>
          </a:p>
        </p:txBody>
      </p:sp>
      <p:sp>
        <p:nvSpPr>
          <p:cNvPr id="9" name="CuadroTexto 29">
            <a:extLst>
              <a:ext uri="{FF2B5EF4-FFF2-40B4-BE49-F238E27FC236}">
                <a16:creationId xmlns:a16="http://schemas.microsoft.com/office/drawing/2014/main" id="{592A2148-5B12-8114-09E8-66D6A21F78F2}"/>
              </a:ext>
            </a:extLst>
          </p:cNvPr>
          <p:cNvSpPr txBox="1"/>
          <p:nvPr/>
        </p:nvSpPr>
        <p:spPr>
          <a:xfrm>
            <a:off x="5990082" y="6155479"/>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5 J / 100 Hz – Act. Cooling 20 ºC</a:t>
            </a:r>
          </a:p>
          <a:p>
            <a:pPr algn="r"/>
            <a:endParaRPr lang="en-GB" dirty="0"/>
          </a:p>
        </p:txBody>
      </p:sp>
      <p:graphicFrame>
        <p:nvGraphicFramePr>
          <p:cNvPr id="10" name="Tabla 21">
            <a:extLst>
              <a:ext uri="{FF2B5EF4-FFF2-40B4-BE49-F238E27FC236}">
                <a16:creationId xmlns:a16="http://schemas.microsoft.com/office/drawing/2014/main" id="{19164916-F407-189F-D927-4BC65F04851E}"/>
              </a:ext>
            </a:extLst>
          </p:cNvPr>
          <p:cNvGraphicFramePr>
            <a:graphicFrameLocks noGrp="1"/>
          </p:cNvGraphicFramePr>
          <p:nvPr/>
        </p:nvGraphicFramePr>
        <p:xfrm>
          <a:off x="5225144" y="778178"/>
          <a:ext cx="6966856" cy="995853"/>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3453530674"/>
                    </a:ext>
                  </a:extLst>
                </a:gridCol>
                <a:gridCol w="1741714">
                  <a:extLst>
                    <a:ext uri="{9D8B030D-6E8A-4147-A177-3AD203B41FA5}">
                      <a16:colId xmlns:a16="http://schemas.microsoft.com/office/drawing/2014/main" val="1916218411"/>
                    </a:ext>
                  </a:extLst>
                </a:gridCol>
                <a:gridCol w="1741714">
                  <a:extLst>
                    <a:ext uri="{9D8B030D-6E8A-4147-A177-3AD203B41FA5}">
                      <a16:colId xmlns:a16="http://schemas.microsoft.com/office/drawing/2014/main" val="837983090"/>
                    </a:ext>
                  </a:extLst>
                </a:gridCol>
              </a:tblGrid>
              <a:tr h="186709">
                <a:tc>
                  <a:txBody>
                    <a:bodyPr/>
                    <a:lstStyle/>
                    <a:p>
                      <a:pPr algn="ctr"/>
                      <a:endParaRPr lang="en-GB" sz="1000" noProof="0" dirty="0"/>
                    </a:p>
                  </a:txBody>
                  <a:tcPr anchor="ctr">
                    <a:solidFill>
                      <a:schemeClr val="bg1"/>
                    </a:solidFill>
                  </a:tcPr>
                </a:tc>
                <a:tc gridSpan="3">
                  <a:txBody>
                    <a:bodyPr/>
                    <a:lstStyle/>
                    <a:p>
                      <a:pPr algn="ctr"/>
                      <a:r>
                        <a:rPr lang="en-GB" sz="1000" noProof="0" dirty="0">
                          <a:latin typeface="Arial Narrow" panose="020B0606020202030204" pitchFamily="34" charset="0"/>
                        </a:rPr>
                        <a:t>Phase 1: 1 GeV</a:t>
                      </a:r>
                      <a:r>
                        <a:rPr lang="en-GB" sz="1000" baseline="0" noProof="0" dirty="0">
                          <a:latin typeface="Arial Narrow" panose="020B0606020202030204" pitchFamily="34" charset="0"/>
                        </a:rPr>
                        <a:t> electrons</a:t>
                      </a:r>
                      <a:endParaRPr lang="en-GB" sz="1000" noProof="0" dirty="0">
                        <a:latin typeface="Arial Narrow" panose="020B0606020202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250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Incident power on P1 (Dielectric)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6,1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6,1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6,1 J / 100 Hz</a:t>
                      </a:r>
                    </a:p>
                  </a:txBody>
                  <a:tcPr anchor="ctr"/>
                </a:tc>
                <a:extLst>
                  <a:ext uri="{0D108BD9-81ED-4DB2-BD59-A6C34878D82A}">
                    <a16:rowId xmlns:a16="http://schemas.microsoft.com/office/drawing/2014/main" val="3126753876"/>
                  </a:ext>
                </a:extLst>
              </a:tr>
              <a:tr h="250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P1 (Dielectric)</a:t>
                      </a:r>
                    </a:p>
                  </a:txBody>
                  <a:tcPr anchor="ctr"/>
                </a:tc>
                <a:tc>
                  <a:txBody>
                    <a:bodyPr/>
                    <a:lstStyle/>
                    <a:p>
                      <a:pPr algn="ctr"/>
                      <a:r>
                        <a:rPr lang="en-GB" sz="1000" b="1" noProof="0" dirty="0"/>
                        <a:t>0,6 W</a:t>
                      </a:r>
                    </a:p>
                  </a:txBody>
                  <a:tcPr anchor="ctr"/>
                </a:tc>
                <a:tc>
                  <a:txBody>
                    <a:bodyPr/>
                    <a:lstStyle/>
                    <a:p>
                      <a:pPr algn="ctr"/>
                      <a:r>
                        <a:rPr lang="en-GB" sz="1000" b="1" noProof="0" dirty="0"/>
                        <a:t>1,5 W</a:t>
                      </a:r>
                    </a:p>
                  </a:txBody>
                  <a:tcPr anchor="ctr"/>
                </a:tc>
                <a:tc>
                  <a:txBody>
                    <a:bodyPr/>
                    <a:lstStyle/>
                    <a:p>
                      <a:pPr algn="ctr"/>
                      <a:r>
                        <a:rPr lang="en-GB" sz="1000" b="1" noProof="0" dirty="0"/>
                        <a:t>3 W</a:t>
                      </a:r>
                    </a:p>
                  </a:txBody>
                  <a:tcPr anchor="ctr"/>
                </a:tc>
                <a:extLst>
                  <a:ext uri="{0D108BD9-81ED-4DB2-BD59-A6C34878D82A}">
                    <a16:rowId xmlns:a16="http://schemas.microsoft.com/office/drawing/2014/main" val="1930422144"/>
                  </a:ext>
                </a:extLst>
              </a:tr>
              <a:tr h="250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P4 (Dielectric)</a:t>
                      </a:r>
                    </a:p>
                  </a:txBody>
                  <a:tcPr anchor="ctr"/>
                </a:tc>
                <a:tc>
                  <a:txBody>
                    <a:bodyPr/>
                    <a:lstStyle/>
                    <a:p>
                      <a:pPr algn="ctr"/>
                      <a:r>
                        <a:rPr lang="en-GB" sz="1000" b="1" noProof="0" dirty="0"/>
                        <a:t>0,5 W</a:t>
                      </a:r>
                    </a:p>
                  </a:txBody>
                  <a:tcPr anchor="ctr"/>
                </a:tc>
                <a:tc>
                  <a:txBody>
                    <a:bodyPr/>
                    <a:lstStyle/>
                    <a:p>
                      <a:pPr algn="ctr"/>
                      <a:r>
                        <a:rPr lang="en-GB" sz="1000" b="1" noProof="0" dirty="0"/>
                        <a:t>1,3 W</a:t>
                      </a:r>
                    </a:p>
                  </a:txBody>
                  <a:tcPr anchor="ctr"/>
                </a:tc>
                <a:tc>
                  <a:txBody>
                    <a:bodyPr/>
                    <a:lstStyle/>
                    <a:p>
                      <a:pPr algn="ctr"/>
                      <a:r>
                        <a:rPr lang="en-GB" sz="1000" b="1" noProof="0" dirty="0"/>
                        <a:t>2,6 W</a:t>
                      </a:r>
                    </a:p>
                  </a:txBody>
                  <a:tcPr anchor="ctr"/>
                </a:tc>
                <a:extLst>
                  <a:ext uri="{0D108BD9-81ED-4DB2-BD59-A6C34878D82A}">
                    <a16:rowId xmlns:a16="http://schemas.microsoft.com/office/drawing/2014/main" val="1128345379"/>
                  </a:ext>
                </a:extLst>
              </a:tr>
            </a:tbl>
          </a:graphicData>
        </a:graphic>
      </p:graphicFrame>
      <p:sp>
        <p:nvSpPr>
          <p:cNvPr id="11" name="CuadroTexto 30">
            <a:extLst>
              <a:ext uri="{FF2B5EF4-FFF2-40B4-BE49-F238E27FC236}">
                <a16:creationId xmlns:a16="http://schemas.microsoft.com/office/drawing/2014/main" id="{6DD8FFFA-2669-EF7E-CAA4-9B68CE090B37}"/>
              </a:ext>
            </a:extLst>
          </p:cNvPr>
          <p:cNvSpPr txBox="1"/>
          <p:nvPr/>
        </p:nvSpPr>
        <p:spPr>
          <a:xfrm>
            <a:off x="4178163" y="210653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23.9 °C</a:t>
            </a:r>
          </a:p>
          <a:p>
            <a:pPr algn="ctr"/>
            <a:r>
              <a:rPr lang="en-GB" sz="1600" noProof="0" dirty="0"/>
              <a:t>Max. Deformation:</a:t>
            </a:r>
          </a:p>
          <a:p>
            <a:pPr algn="ctr"/>
            <a:r>
              <a:rPr lang="en-GB" b="1" dirty="0">
                <a:solidFill>
                  <a:srgbClr val="00B050"/>
                </a:solidFill>
              </a:rPr>
              <a:t>0.031 </a:t>
            </a:r>
            <a:r>
              <a:rPr lang="en-GB" b="1" noProof="0" dirty="0">
                <a:solidFill>
                  <a:srgbClr val="00B050"/>
                </a:solidFill>
              </a:rPr>
              <a:t>µm PV</a:t>
            </a:r>
          </a:p>
        </p:txBody>
      </p:sp>
      <p:sp>
        <p:nvSpPr>
          <p:cNvPr id="12" name="CuadroTexto 31">
            <a:extLst>
              <a:ext uri="{FF2B5EF4-FFF2-40B4-BE49-F238E27FC236}">
                <a16:creationId xmlns:a16="http://schemas.microsoft.com/office/drawing/2014/main" id="{3A46FFB1-CD0D-EE8C-5487-E1B815AB9B23}"/>
              </a:ext>
            </a:extLst>
          </p:cNvPr>
          <p:cNvSpPr txBox="1"/>
          <p:nvPr/>
        </p:nvSpPr>
        <p:spPr>
          <a:xfrm>
            <a:off x="6185883" y="2106492"/>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00B050"/>
                </a:solidFill>
              </a:rPr>
              <a:t> 29.5 °</a:t>
            </a:r>
            <a:r>
              <a:rPr lang="en-GB" b="1" noProof="0" dirty="0">
                <a:solidFill>
                  <a:srgbClr val="00B050"/>
                </a:solidFill>
              </a:rPr>
              <a:t>C</a:t>
            </a:r>
          </a:p>
          <a:p>
            <a:pPr algn="ctr"/>
            <a:r>
              <a:rPr lang="en-GB" sz="1600" noProof="0" dirty="0"/>
              <a:t>Max. Deformation:</a:t>
            </a:r>
          </a:p>
          <a:p>
            <a:pPr algn="ctr"/>
            <a:r>
              <a:rPr lang="en-GB" b="1" dirty="0">
                <a:solidFill>
                  <a:srgbClr val="00B050"/>
                </a:solidFill>
              </a:rPr>
              <a:t>0.007 </a:t>
            </a:r>
            <a:r>
              <a:rPr lang="en-GB" b="1" noProof="0" dirty="0">
                <a:solidFill>
                  <a:srgbClr val="00B050"/>
                </a:solidFill>
              </a:rPr>
              <a:t>µm PV</a:t>
            </a:r>
          </a:p>
        </p:txBody>
      </p:sp>
      <p:sp>
        <p:nvSpPr>
          <p:cNvPr id="13" name="CuadroTexto 32">
            <a:extLst>
              <a:ext uri="{FF2B5EF4-FFF2-40B4-BE49-F238E27FC236}">
                <a16:creationId xmlns:a16="http://schemas.microsoft.com/office/drawing/2014/main" id="{D4AD2318-17D3-D6A9-E084-3763C71E1062}"/>
              </a:ext>
            </a:extLst>
          </p:cNvPr>
          <p:cNvSpPr txBox="1"/>
          <p:nvPr/>
        </p:nvSpPr>
        <p:spPr>
          <a:xfrm>
            <a:off x="4182866" y="4265600"/>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00B050"/>
                </a:solidFill>
              </a:rPr>
              <a:t> 38.6 </a:t>
            </a:r>
            <a:r>
              <a:rPr lang="en-GB" b="1" noProof="0" dirty="0">
                <a:solidFill>
                  <a:srgbClr val="00B050"/>
                </a:solidFill>
              </a:rPr>
              <a:t>°C</a:t>
            </a:r>
          </a:p>
          <a:p>
            <a:pPr algn="ctr"/>
            <a:r>
              <a:rPr lang="en-GB" sz="1600" noProof="0" dirty="0"/>
              <a:t>Max. Deformation:</a:t>
            </a:r>
          </a:p>
          <a:p>
            <a:pPr algn="ctr"/>
            <a:r>
              <a:rPr lang="en-GB" b="1" dirty="0">
                <a:solidFill>
                  <a:srgbClr val="00B050"/>
                </a:solidFill>
              </a:rPr>
              <a:t>0.035 </a:t>
            </a:r>
            <a:r>
              <a:rPr lang="en-GB" b="1" noProof="0" dirty="0">
                <a:solidFill>
                  <a:srgbClr val="00B050"/>
                </a:solidFill>
              </a:rPr>
              <a:t>µm PV</a:t>
            </a:r>
          </a:p>
        </p:txBody>
      </p:sp>
      <p:sp>
        <p:nvSpPr>
          <p:cNvPr id="14" name="CuadroTexto 33">
            <a:extLst>
              <a:ext uri="{FF2B5EF4-FFF2-40B4-BE49-F238E27FC236}">
                <a16:creationId xmlns:a16="http://schemas.microsoft.com/office/drawing/2014/main" id="{BCF18477-BCD0-38FB-43FB-11B1F2CB4481}"/>
              </a:ext>
            </a:extLst>
          </p:cNvPr>
          <p:cNvSpPr txBox="1"/>
          <p:nvPr/>
        </p:nvSpPr>
        <p:spPr>
          <a:xfrm>
            <a:off x="6185883" y="4265600"/>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00B050"/>
                </a:solidFill>
              </a:rPr>
              <a:t> 26.2 </a:t>
            </a:r>
            <a:r>
              <a:rPr lang="en-GB" b="1" noProof="0" dirty="0">
                <a:solidFill>
                  <a:srgbClr val="00B050"/>
                </a:solidFill>
              </a:rPr>
              <a:t>°C</a:t>
            </a:r>
          </a:p>
          <a:p>
            <a:pPr algn="ctr"/>
            <a:r>
              <a:rPr lang="en-GB" sz="1600" noProof="0" dirty="0"/>
              <a:t>Max. Deformation:</a:t>
            </a:r>
          </a:p>
          <a:p>
            <a:pPr algn="ctr"/>
            <a:r>
              <a:rPr lang="en-GB" b="1" dirty="0">
                <a:solidFill>
                  <a:srgbClr val="00B050"/>
                </a:solidFill>
              </a:rPr>
              <a:t>0.051 </a:t>
            </a:r>
            <a:r>
              <a:rPr lang="en-GB" b="1" noProof="0" dirty="0">
                <a:solidFill>
                  <a:srgbClr val="00B050"/>
                </a:solidFill>
              </a:rPr>
              <a:t>µm PV</a:t>
            </a:r>
          </a:p>
        </p:txBody>
      </p:sp>
      <p:pic>
        <p:nvPicPr>
          <p:cNvPr id="15" name="Picture 14">
            <a:extLst>
              <a:ext uri="{FF2B5EF4-FFF2-40B4-BE49-F238E27FC236}">
                <a16:creationId xmlns:a16="http://schemas.microsoft.com/office/drawing/2014/main" id="{F1E6A9EE-6DF2-F01C-47E6-CC1FEE6DD126}"/>
              </a:ext>
            </a:extLst>
          </p:cNvPr>
          <p:cNvPicPr>
            <a:picLocks noChangeAspect="1"/>
          </p:cNvPicPr>
          <p:nvPr/>
        </p:nvPicPr>
        <p:blipFill>
          <a:blip r:embed="rId2"/>
          <a:stretch>
            <a:fillRect/>
          </a:stretch>
        </p:blipFill>
        <p:spPr>
          <a:xfrm>
            <a:off x="10127575" y="4196222"/>
            <a:ext cx="1301638" cy="2185200"/>
          </a:xfrm>
          <a:prstGeom prst="rect">
            <a:avLst/>
          </a:prstGeom>
        </p:spPr>
      </p:pic>
      <p:grpSp>
        <p:nvGrpSpPr>
          <p:cNvPr id="16" name="Group 15">
            <a:extLst>
              <a:ext uri="{FF2B5EF4-FFF2-40B4-BE49-F238E27FC236}">
                <a16:creationId xmlns:a16="http://schemas.microsoft.com/office/drawing/2014/main" id="{308617A9-3879-BBAA-A548-38D6F6F03BF8}"/>
              </a:ext>
            </a:extLst>
          </p:cNvPr>
          <p:cNvGrpSpPr/>
          <p:nvPr/>
        </p:nvGrpSpPr>
        <p:grpSpPr>
          <a:xfrm>
            <a:off x="8387601" y="4152502"/>
            <a:ext cx="1499703" cy="2185200"/>
            <a:chOff x="8387601" y="4152502"/>
            <a:chExt cx="1499703" cy="2185200"/>
          </a:xfrm>
        </p:grpSpPr>
        <p:pic>
          <p:nvPicPr>
            <p:cNvPr id="17" name="Picture 16">
              <a:extLst>
                <a:ext uri="{FF2B5EF4-FFF2-40B4-BE49-F238E27FC236}">
                  <a16:creationId xmlns:a16="http://schemas.microsoft.com/office/drawing/2014/main" id="{5F445729-8ED8-52CE-4342-DAFCD2D25043}"/>
                </a:ext>
              </a:extLst>
            </p:cNvPr>
            <p:cNvPicPr>
              <a:picLocks noChangeAspect="1"/>
            </p:cNvPicPr>
            <p:nvPr/>
          </p:nvPicPr>
          <p:blipFill>
            <a:blip r:embed="rId3"/>
            <a:stretch>
              <a:fillRect/>
            </a:stretch>
          </p:blipFill>
          <p:spPr>
            <a:xfrm>
              <a:off x="8387601" y="4152502"/>
              <a:ext cx="1290267" cy="2185200"/>
            </a:xfrm>
            <a:prstGeom prst="rect">
              <a:avLst/>
            </a:prstGeom>
          </p:spPr>
        </p:pic>
        <p:pic>
          <p:nvPicPr>
            <p:cNvPr id="18" name="Picture 17">
              <a:extLst>
                <a:ext uri="{FF2B5EF4-FFF2-40B4-BE49-F238E27FC236}">
                  <a16:creationId xmlns:a16="http://schemas.microsoft.com/office/drawing/2014/main" id="{8F86F29C-CF9F-D92A-B7B5-FDCEB8504A3D}"/>
                </a:ext>
              </a:extLst>
            </p:cNvPr>
            <p:cNvPicPr>
              <a:picLocks noChangeAspect="1"/>
            </p:cNvPicPr>
            <p:nvPr/>
          </p:nvPicPr>
          <p:blipFill>
            <a:blip r:embed="rId4"/>
            <a:stretch>
              <a:fillRect/>
            </a:stretch>
          </p:blipFill>
          <p:spPr>
            <a:xfrm>
              <a:off x="9708960" y="4172446"/>
              <a:ext cx="178344" cy="2088000"/>
            </a:xfrm>
            <a:prstGeom prst="rect">
              <a:avLst/>
            </a:prstGeom>
          </p:spPr>
        </p:pic>
      </p:grpSp>
      <p:pic>
        <p:nvPicPr>
          <p:cNvPr id="19" name="Picture 18">
            <a:extLst>
              <a:ext uri="{FF2B5EF4-FFF2-40B4-BE49-F238E27FC236}">
                <a16:creationId xmlns:a16="http://schemas.microsoft.com/office/drawing/2014/main" id="{0890C13E-EE92-C0D4-CAB2-F7179C1A432C}"/>
              </a:ext>
            </a:extLst>
          </p:cNvPr>
          <p:cNvPicPr>
            <a:picLocks noChangeAspect="1"/>
          </p:cNvPicPr>
          <p:nvPr/>
        </p:nvPicPr>
        <p:blipFill>
          <a:blip r:embed="rId5"/>
          <a:stretch>
            <a:fillRect/>
          </a:stretch>
        </p:blipFill>
        <p:spPr>
          <a:xfrm>
            <a:off x="1904379" y="1392717"/>
            <a:ext cx="1297328" cy="2185200"/>
          </a:xfrm>
          <a:prstGeom prst="rect">
            <a:avLst/>
          </a:prstGeom>
        </p:spPr>
      </p:pic>
      <p:grpSp>
        <p:nvGrpSpPr>
          <p:cNvPr id="20" name="Group 19">
            <a:extLst>
              <a:ext uri="{FF2B5EF4-FFF2-40B4-BE49-F238E27FC236}">
                <a16:creationId xmlns:a16="http://schemas.microsoft.com/office/drawing/2014/main" id="{25416408-5EF6-D2E1-5A97-FDD8AE1AFDB6}"/>
              </a:ext>
            </a:extLst>
          </p:cNvPr>
          <p:cNvGrpSpPr/>
          <p:nvPr/>
        </p:nvGrpSpPr>
        <p:grpSpPr>
          <a:xfrm>
            <a:off x="179918" y="1392717"/>
            <a:ext cx="1513362" cy="2185200"/>
            <a:chOff x="128785" y="1245260"/>
            <a:chExt cx="1513362" cy="2185200"/>
          </a:xfrm>
        </p:grpSpPr>
        <p:pic>
          <p:nvPicPr>
            <p:cNvPr id="21" name="Picture 20">
              <a:extLst>
                <a:ext uri="{FF2B5EF4-FFF2-40B4-BE49-F238E27FC236}">
                  <a16:creationId xmlns:a16="http://schemas.microsoft.com/office/drawing/2014/main" id="{5612ADD1-F992-4ABF-6118-D4EC8F818238}"/>
                </a:ext>
              </a:extLst>
            </p:cNvPr>
            <p:cNvPicPr>
              <a:picLocks noChangeAspect="1"/>
            </p:cNvPicPr>
            <p:nvPr/>
          </p:nvPicPr>
          <p:blipFill>
            <a:blip r:embed="rId6"/>
            <a:stretch>
              <a:fillRect/>
            </a:stretch>
          </p:blipFill>
          <p:spPr>
            <a:xfrm>
              <a:off x="128785" y="1245260"/>
              <a:ext cx="1280391" cy="2185200"/>
            </a:xfrm>
            <a:prstGeom prst="rect">
              <a:avLst/>
            </a:prstGeom>
          </p:spPr>
        </p:pic>
        <p:pic>
          <p:nvPicPr>
            <p:cNvPr id="22" name="Picture 21">
              <a:extLst>
                <a:ext uri="{FF2B5EF4-FFF2-40B4-BE49-F238E27FC236}">
                  <a16:creationId xmlns:a16="http://schemas.microsoft.com/office/drawing/2014/main" id="{362537D8-ADA7-4CAE-8B4E-BEBDBC66D1D6}"/>
                </a:ext>
              </a:extLst>
            </p:cNvPr>
            <p:cNvPicPr>
              <a:picLocks noChangeAspect="1"/>
            </p:cNvPicPr>
            <p:nvPr/>
          </p:nvPicPr>
          <p:blipFill>
            <a:blip r:embed="rId7"/>
            <a:stretch>
              <a:fillRect/>
            </a:stretch>
          </p:blipFill>
          <p:spPr>
            <a:xfrm>
              <a:off x="1426433" y="1293860"/>
              <a:ext cx="215714" cy="2088000"/>
            </a:xfrm>
            <a:prstGeom prst="rect">
              <a:avLst/>
            </a:prstGeom>
          </p:spPr>
        </p:pic>
      </p:grpSp>
      <p:pic>
        <p:nvPicPr>
          <p:cNvPr id="23" name="Picture 22">
            <a:extLst>
              <a:ext uri="{FF2B5EF4-FFF2-40B4-BE49-F238E27FC236}">
                <a16:creationId xmlns:a16="http://schemas.microsoft.com/office/drawing/2014/main" id="{8C344458-5543-D59C-D1FC-3C1179D0F0AC}"/>
              </a:ext>
            </a:extLst>
          </p:cNvPr>
          <p:cNvPicPr>
            <a:picLocks noChangeAspect="1"/>
          </p:cNvPicPr>
          <p:nvPr/>
        </p:nvPicPr>
        <p:blipFill>
          <a:blip r:embed="rId8"/>
          <a:stretch>
            <a:fillRect/>
          </a:stretch>
        </p:blipFill>
        <p:spPr>
          <a:xfrm>
            <a:off x="1798600" y="3966350"/>
            <a:ext cx="1248686" cy="2185200"/>
          </a:xfrm>
          <a:prstGeom prst="rect">
            <a:avLst/>
          </a:prstGeom>
        </p:spPr>
      </p:pic>
      <p:grpSp>
        <p:nvGrpSpPr>
          <p:cNvPr id="24" name="Group 23">
            <a:extLst>
              <a:ext uri="{FF2B5EF4-FFF2-40B4-BE49-F238E27FC236}">
                <a16:creationId xmlns:a16="http://schemas.microsoft.com/office/drawing/2014/main" id="{F250C46B-74A1-FFA2-BBF3-D1033D083B42}"/>
              </a:ext>
            </a:extLst>
          </p:cNvPr>
          <p:cNvGrpSpPr/>
          <p:nvPr/>
        </p:nvGrpSpPr>
        <p:grpSpPr>
          <a:xfrm>
            <a:off x="204931" y="4085704"/>
            <a:ext cx="1459597" cy="2185200"/>
            <a:chOff x="344977" y="3948443"/>
            <a:chExt cx="1459597" cy="2185200"/>
          </a:xfrm>
        </p:grpSpPr>
        <p:pic>
          <p:nvPicPr>
            <p:cNvPr id="25" name="Picture 24">
              <a:extLst>
                <a:ext uri="{FF2B5EF4-FFF2-40B4-BE49-F238E27FC236}">
                  <a16:creationId xmlns:a16="http://schemas.microsoft.com/office/drawing/2014/main" id="{CC361FBE-D4C4-D50C-2A8B-9DC3225BDA74}"/>
                </a:ext>
              </a:extLst>
            </p:cNvPr>
            <p:cNvPicPr>
              <a:picLocks noChangeAspect="1"/>
            </p:cNvPicPr>
            <p:nvPr/>
          </p:nvPicPr>
          <p:blipFill>
            <a:blip r:embed="rId9"/>
            <a:stretch>
              <a:fillRect/>
            </a:stretch>
          </p:blipFill>
          <p:spPr>
            <a:xfrm>
              <a:off x="344977" y="3948443"/>
              <a:ext cx="1234744" cy="2185200"/>
            </a:xfrm>
            <a:prstGeom prst="rect">
              <a:avLst/>
            </a:prstGeom>
          </p:spPr>
        </p:pic>
        <p:pic>
          <p:nvPicPr>
            <p:cNvPr id="26" name="Picture 25">
              <a:extLst>
                <a:ext uri="{FF2B5EF4-FFF2-40B4-BE49-F238E27FC236}">
                  <a16:creationId xmlns:a16="http://schemas.microsoft.com/office/drawing/2014/main" id="{F9EA1090-153C-55C4-29E2-F2F7C478C54B}"/>
                </a:ext>
              </a:extLst>
            </p:cNvPr>
            <p:cNvPicPr>
              <a:picLocks noChangeAspect="1"/>
            </p:cNvPicPr>
            <p:nvPr/>
          </p:nvPicPr>
          <p:blipFill>
            <a:blip r:embed="rId10"/>
            <a:stretch>
              <a:fillRect/>
            </a:stretch>
          </p:blipFill>
          <p:spPr>
            <a:xfrm>
              <a:off x="1608738" y="3997043"/>
              <a:ext cx="195836" cy="2088000"/>
            </a:xfrm>
            <a:prstGeom prst="rect">
              <a:avLst/>
            </a:prstGeom>
          </p:spPr>
        </p:pic>
      </p:grpSp>
      <p:pic>
        <p:nvPicPr>
          <p:cNvPr id="27" name="Picture 26">
            <a:extLst>
              <a:ext uri="{FF2B5EF4-FFF2-40B4-BE49-F238E27FC236}">
                <a16:creationId xmlns:a16="http://schemas.microsoft.com/office/drawing/2014/main" id="{24B508F6-A0D2-15E2-AD43-7CF9C8481BB6}"/>
              </a:ext>
            </a:extLst>
          </p:cNvPr>
          <p:cNvPicPr>
            <a:picLocks noChangeAspect="1"/>
          </p:cNvPicPr>
          <p:nvPr/>
        </p:nvPicPr>
        <p:blipFill>
          <a:blip r:embed="rId11"/>
          <a:stretch>
            <a:fillRect/>
          </a:stretch>
        </p:blipFill>
        <p:spPr>
          <a:xfrm>
            <a:off x="10273278" y="1941890"/>
            <a:ext cx="1242565" cy="2185200"/>
          </a:xfrm>
          <a:prstGeom prst="rect">
            <a:avLst/>
          </a:prstGeom>
        </p:spPr>
      </p:pic>
      <p:grpSp>
        <p:nvGrpSpPr>
          <p:cNvPr id="28" name="Group 27">
            <a:extLst>
              <a:ext uri="{FF2B5EF4-FFF2-40B4-BE49-F238E27FC236}">
                <a16:creationId xmlns:a16="http://schemas.microsoft.com/office/drawing/2014/main" id="{FCB188FF-4DB1-2653-8A90-BB721C2AE580}"/>
              </a:ext>
            </a:extLst>
          </p:cNvPr>
          <p:cNvGrpSpPr/>
          <p:nvPr/>
        </p:nvGrpSpPr>
        <p:grpSpPr>
          <a:xfrm>
            <a:off x="8531880" y="1937563"/>
            <a:ext cx="1442966" cy="2185200"/>
            <a:chOff x="8531880" y="1937563"/>
            <a:chExt cx="1442966" cy="2185200"/>
          </a:xfrm>
        </p:grpSpPr>
        <p:pic>
          <p:nvPicPr>
            <p:cNvPr id="29" name="Picture 28">
              <a:extLst>
                <a:ext uri="{FF2B5EF4-FFF2-40B4-BE49-F238E27FC236}">
                  <a16:creationId xmlns:a16="http://schemas.microsoft.com/office/drawing/2014/main" id="{B0EBE8B0-10C6-6DD2-0CC3-CD6507F6C4E6}"/>
                </a:ext>
              </a:extLst>
            </p:cNvPr>
            <p:cNvPicPr>
              <a:picLocks noChangeAspect="1"/>
            </p:cNvPicPr>
            <p:nvPr/>
          </p:nvPicPr>
          <p:blipFill>
            <a:blip r:embed="rId12"/>
            <a:stretch>
              <a:fillRect/>
            </a:stretch>
          </p:blipFill>
          <p:spPr>
            <a:xfrm>
              <a:off x="8531880" y="1937563"/>
              <a:ext cx="1231580" cy="2185200"/>
            </a:xfrm>
            <a:prstGeom prst="rect">
              <a:avLst/>
            </a:prstGeom>
          </p:spPr>
        </p:pic>
        <p:pic>
          <p:nvPicPr>
            <p:cNvPr id="30" name="Picture 29">
              <a:extLst>
                <a:ext uri="{FF2B5EF4-FFF2-40B4-BE49-F238E27FC236}">
                  <a16:creationId xmlns:a16="http://schemas.microsoft.com/office/drawing/2014/main" id="{FD67BF16-945C-0872-CF52-6560AAF9FD58}"/>
                </a:ext>
              </a:extLst>
            </p:cNvPr>
            <p:cNvPicPr>
              <a:picLocks noChangeAspect="1"/>
            </p:cNvPicPr>
            <p:nvPr/>
          </p:nvPicPr>
          <p:blipFill>
            <a:blip r:embed="rId13"/>
            <a:stretch>
              <a:fillRect/>
            </a:stretch>
          </p:blipFill>
          <p:spPr>
            <a:xfrm>
              <a:off x="9791014" y="1976752"/>
              <a:ext cx="183832" cy="2088000"/>
            </a:xfrm>
            <a:prstGeom prst="rect">
              <a:avLst/>
            </a:prstGeom>
          </p:spPr>
        </p:pic>
      </p:grpSp>
      <p:pic>
        <p:nvPicPr>
          <p:cNvPr id="31" name="Image 30">
            <a:extLst>
              <a:ext uri="{FF2B5EF4-FFF2-40B4-BE49-F238E27FC236}">
                <a16:creationId xmlns:a16="http://schemas.microsoft.com/office/drawing/2014/main" id="{D142652E-36CD-4594-8C3A-FE372AF430F2}"/>
              </a:ext>
            </a:extLst>
          </p:cNvPr>
          <p:cNvPicPr>
            <a:picLocks noChangeAspect="1"/>
          </p:cNvPicPr>
          <p:nvPr/>
        </p:nvPicPr>
        <p:blipFill>
          <a:blip r:embed="rId14"/>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71853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11AA-4DC3-B4B6-F055-C169B3B537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6AF19D-BEF8-F5C9-B750-F215CEA73E8C}"/>
              </a:ext>
            </a:extLst>
          </p:cNvPr>
          <p:cNvSpPr>
            <a:spLocks noGrp="1"/>
          </p:cNvSpPr>
          <p:nvPr>
            <p:ph type="title"/>
          </p:nvPr>
        </p:nvSpPr>
        <p:spPr>
          <a:xfrm>
            <a:off x="1590963" y="-259486"/>
            <a:ext cx="9010073" cy="1325563"/>
          </a:xfrm>
        </p:spPr>
        <p:txBody>
          <a:bodyPr>
            <a:normAutofit/>
          </a:bodyPr>
          <a:lstStyle/>
          <a:p>
            <a:r>
              <a:rPr lang="en-GB" sz="2800" dirty="0"/>
              <a:t>Comparison of results obtained with ANSYS and </a:t>
            </a:r>
            <a:r>
              <a:rPr lang="en-GB" sz="2800" dirty="0" err="1"/>
              <a:t>FEniCS</a:t>
            </a:r>
            <a:endParaRPr lang="en-GB" sz="2800" dirty="0"/>
          </a:p>
        </p:txBody>
      </p:sp>
      <p:sp>
        <p:nvSpPr>
          <p:cNvPr id="4" name="Slide Number Placeholder 3">
            <a:extLst>
              <a:ext uri="{FF2B5EF4-FFF2-40B4-BE49-F238E27FC236}">
                <a16:creationId xmlns:a16="http://schemas.microsoft.com/office/drawing/2014/main" id="{95A2CABA-BCE3-4F39-52C1-B413CA071202}"/>
              </a:ext>
            </a:extLst>
          </p:cNvPr>
          <p:cNvSpPr>
            <a:spLocks noGrp="1"/>
          </p:cNvSpPr>
          <p:nvPr>
            <p:ph type="sldNum" sz="quarter" idx="12"/>
          </p:nvPr>
        </p:nvSpPr>
        <p:spPr/>
        <p:txBody>
          <a:bodyPr/>
          <a:lstStyle/>
          <a:p>
            <a:fld id="{3A3A6714-3D1F-4857-9904-D935B84167FA}" type="slidenum">
              <a:rPr lang="en-GB" smtClean="0"/>
              <a:pPr/>
              <a:t>23</a:t>
            </a:fld>
            <a:endParaRPr lang="en-GB"/>
          </a:p>
        </p:txBody>
      </p:sp>
      <p:graphicFrame>
        <p:nvGraphicFramePr>
          <p:cNvPr id="2" name="Tableau 7">
            <a:extLst>
              <a:ext uri="{FF2B5EF4-FFF2-40B4-BE49-F238E27FC236}">
                <a16:creationId xmlns:a16="http://schemas.microsoft.com/office/drawing/2014/main" id="{6030DEA6-E493-B59C-72DA-F548151A7F1A}"/>
              </a:ext>
            </a:extLst>
          </p:cNvPr>
          <p:cNvGraphicFramePr>
            <a:graphicFrameLocks noGrp="1"/>
          </p:cNvGraphicFramePr>
          <p:nvPr/>
        </p:nvGraphicFramePr>
        <p:xfrm>
          <a:off x="681196" y="1280744"/>
          <a:ext cx="7865903" cy="5062884"/>
        </p:xfrm>
        <a:graphic>
          <a:graphicData uri="http://schemas.openxmlformats.org/drawingml/2006/table">
            <a:tbl>
              <a:tblPr firstRow="1" bandRow="1">
                <a:tableStyleId>{5C22544A-7EE6-4342-B048-85BDC9FD1C3A}</a:tableStyleId>
              </a:tblPr>
              <a:tblGrid>
                <a:gridCol w="1884769">
                  <a:extLst>
                    <a:ext uri="{9D8B030D-6E8A-4147-A177-3AD203B41FA5}">
                      <a16:colId xmlns:a16="http://schemas.microsoft.com/office/drawing/2014/main" val="24935702"/>
                    </a:ext>
                  </a:extLst>
                </a:gridCol>
                <a:gridCol w="1941788">
                  <a:extLst>
                    <a:ext uri="{9D8B030D-6E8A-4147-A177-3AD203B41FA5}">
                      <a16:colId xmlns:a16="http://schemas.microsoft.com/office/drawing/2014/main" val="1117817905"/>
                    </a:ext>
                  </a:extLst>
                </a:gridCol>
                <a:gridCol w="2019673">
                  <a:extLst>
                    <a:ext uri="{9D8B030D-6E8A-4147-A177-3AD203B41FA5}">
                      <a16:colId xmlns:a16="http://schemas.microsoft.com/office/drawing/2014/main" val="3149284485"/>
                    </a:ext>
                  </a:extLst>
                </a:gridCol>
                <a:gridCol w="2019673">
                  <a:extLst>
                    <a:ext uri="{9D8B030D-6E8A-4147-A177-3AD203B41FA5}">
                      <a16:colId xmlns:a16="http://schemas.microsoft.com/office/drawing/2014/main" val="3848570951"/>
                    </a:ext>
                  </a:extLst>
                </a:gridCol>
              </a:tblGrid>
              <a:tr h="355398">
                <a:tc>
                  <a:txBody>
                    <a:bodyPr/>
                    <a:lstStyle/>
                    <a:p>
                      <a:pPr algn="ctr"/>
                      <a:endParaRPr lang="fr-FR" sz="1400" dirty="0"/>
                    </a:p>
                  </a:txBody>
                  <a:tcPr/>
                </a:tc>
                <a:tc>
                  <a:txBody>
                    <a:bodyPr/>
                    <a:lstStyle/>
                    <a:p>
                      <a:pPr algn="ctr"/>
                      <a:r>
                        <a:rPr lang="fr-FR" sz="1400" dirty="0"/>
                        <a:t>ANSYS</a:t>
                      </a:r>
                    </a:p>
                  </a:txBody>
                  <a:tcPr/>
                </a:tc>
                <a:tc>
                  <a:txBody>
                    <a:bodyPr/>
                    <a:lstStyle/>
                    <a:p>
                      <a:pPr algn="ctr"/>
                      <a:r>
                        <a:rPr lang="fr-FR" sz="1400" dirty="0" err="1"/>
                        <a:t>FEniCS</a:t>
                      </a:r>
                      <a:r>
                        <a:rPr lang="fr-FR" sz="1400" dirty="0"/>
                        <a:t>/</a:t>
                      </a:r>
                      <a:r>
                        <a:rPr lang="fr-FR" sz="1400" dirty="0" err="1"/>
                        <a:t>FEATool</a:t>
                      </a:r>
                      <a:endParaRPr lang="fr-FR" sz="1400" dirty="0"/>
                    </a:p>
                  </a:txBody>
                  <a:tcPr/>
                </a:tc>
                <a:tc>
                  <a:txBody>
                    <a:bodyPr/>
                    <a:lstStyle/>
                    <a:p>
                      <a:pPr algn="ctr"/>
                      <a:r>
                        <a:rPr lang="fr-FR" sz="1400" dirty="0" err="1"/>
                        <a:t>Difference</a:t>
                      </a:r>
                      <a:endParaRPr lang="fr-FR" sz="1400" dirty="0"/>
                    </a:p>
                  </a:txBody>
                  <a:tcPr/>
                </a:tc>
                <a:extLst>
                  <a:ext uri="{0D108BD9-81ED-4DB2-BD59-A6C34878D82A}">
                    <a16:rowId xmlns:a16="http://schemas.microsoft.com/office/drawing/2014/main" val="2073826679"/>
                  </a:ext>
                </a:extLst>
              </a:tr>
              <a:tr h="534345">
                <a:tc>
                  <a:txBody>
                    <a:bodyPr/>
                    <a:lstStyle/>
                    <a:p>
                      <a:pPr algn="ctr"/>
                      <a:r>
                        <a:rPr lang="fr-FR" sz="1400" dirty="0"/>
                        <a:t>Gold </a:t>
                      </a:r>
                      <a:r>
                        <a:rPr lang="fr-FR" sz="1400" dirty="0" err="1"/>
                        <a:t>gratings</a:t>
                      </a:r>
                      <a:r>
                        <a:rPr lang="fr-FR" sz="1400" dirty="0"/>
                        <a:t>, 20Hz</a:t>
                      </a:r>
                    </a:p>
                  </a:txBody>
                  <a:tcPr/>
                </a:tc>
                <a:tc>
                  <a:txBody>
                    <a:bodyPr/>
                    <a:lstStyle/>
                    <a:p>
                      <a:pPr algn="ctr"/>
                      <a:r>
                        <a:rPr lang="fr-FR" sz="1400" dirty="0"/>
                        <a:t>51.2°C</a:t>
                      </a:r>
                    </a:p>
                    <a:p>
                      <a:pPr algn="ctr"/>
                      <a:r>
                        <a:rPr lang="fr-FR" sz="1400" dirty="0"/>
                        <a:t>0.098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48.8°C</a:t>
                      </a:r>
                    </a:p>
                    <a:p>
                      <a:pPr algn="ctr"/>
                      <a:r>
                        <a:rPr lang="fr-FR" sz="1400" dirty="0"/>
                        <a:t>0.093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5%</a:t>
                      </a:r>
                    </a:p>
                    <a:p>
                      <a:pPr algn="ctr"/>
                      <a:r>
                        <a:rPr lang="fr-FR" sz="1400" dirty="0"/>
                        <a:t>5%</a:t>
                      </a:r>
                    </a:p>
                  </a:txBody>
                  <a:tcPr/>
                </a:tc>
                <a:extLst>
                  <a:ext uri="{0D108BD9-81ED-4DB2-BD59-A6C34878D82A}">
                    <a16:rowId xmlns:a16="http://schemas.microsoft.com/office/drawing/2014/main" val="4282432345"/>
                  </a:ext>
                </a:extLst>
              </a:tr>
              <a:tr h="572725">
                <a:tc>
                  <a:txBody>
                    <a:bodyPr/>
                    <a:lstStyle/>
                    <a:p>
                      <a:pPr algn="ctr"/>
                      <a:r>
                        <a:rPr lang="fr-FR" sz="1400" dirty="0"/>
                        <a:t>Gold </a:t>
                      </a:r>
                      <a:r>
                        <a:rPr lang="fr-FR" sz="1400" dirty="0" err="1"/>
                        <a:t>gratings</a:t>
                      </a:r>
                      <a:r>
                        <a:rPr lang="fr-FR" sz="1400" dirty="0"/>
                        <a:t>, 50Hz</a:t>
                      </a:r>
                    </a:p>
                  </a:txBody>
                  <a:tcPr/>
                </a:tc>
                <a:tc>
                  <a:txBody>
                    <a:bodyPr/>
                    <a:lstStyle/>
                    <a:p>
                      <a:pPr algn="ctr"/>
                      <a:r>
                        <a:rPr lang="fr-FR" sz="1400" dirty="0"/>
                        <a:t>91.2°C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0. 423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90.4°C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0. 391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7%</a:t>
                      </a:r>
                    </a:p>
                  </a:txBody>
                  <a:tcPr/>
                </a:tc>
                <a:extLst>
                  <a:ext uri="{0D108BD9-81ED-4DB2-BD59-A6C34878D82A}">
                    <a16:rowId xmlns:a16="http://schemas.microsoft.com/office/drawing/2014/main" val="378221383"/>
                  </a:ext>
                </a:extLst>
              </a:tr>
              <a:tr h="5803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Gold </a:t>
                      </a:r>
                      <a:r>
                        <a:rPr lang="fr-FR" sz="1400" dirty="0" err="1"/>
                        <a:t>gratings</a:t>
                      </a:r>
                      <a:r>
                        <a:rPr lang="fr-FR" sz="1400" dirty="0"/>
                        <a:t>, 100Hz</a:t>
                      </a:r>
                    </a:p>
                  </a:txBody>
                  <a:tcPr/>
                </a:tc>
                <a:tc>
                  <a:txBody>
                    <a:bodyPr/>
                    <a:lstStyle/>
                    <a:p>
                      <a:pPr algn="ctr"/>
                      <a:r>
                        <a:rPr lang="fr-FR" sz="1400" dirty="0"/>
                        <a:t>150.8°C</a:t>
                      </a:r>
                    </a:p>
                    <a:p>
                      <a:pPr algn="ctr"/>
                      <a:r>
                        <a:rPr lang="fr-FR" sz="1400" dirty="0"/>
                        <a:t>0.485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154.8°C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0. 472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2.5%</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3%</a:t>
                      </a:r>
                    </a:p>
                  </a:txBody>
                  <a:tcPr/>
                </a:tc>
                <a:extLst>
                  <a:ext uri="{0D108BD9-81ED-4DB2-BD59-A6C34878D82A}">
                    <a16:rowId xmlns:a16="http://schemas.microsoft.com/office/drawing/2014/main" val="1075110739"/>
                  </a:ext>
                </a:extLst>
              </a:tr>
              <a:tr h="524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Gold </a:t>
                      </a:r>
                      <a:r>
                        <a:rPr lang="fr-FR" sz="1400" dirty="0" err="1"/>
                        <a:t>gratings</a:t>
                      </a:r>
                      <a:r>
                        <a:rPr lang="fr-FR" sz="1400" dirty="0"/>
                        <a:t>, 100Hz, active </a:t>
                      </a:r>
                      <a:r>
                        <a:rPr lang="fr-FR" sz="1400" dirty="0" err="1"/>
                        <a:t>cooling</a:t>
                      </a:r>
                      <a:r>
                        <a:rPr lang="fr-FR" sz="1400" dirty="0"/>
                        <a:t> on the back</a:t>
                      </a:r>
                    </a:p>
                  </a:txBody>
                  <a:tcPr/>
                </a:tc>
                <a:tc>
                  <a:txBody>
                    <a:bodyPr/>
                    <a:lstStyle/>
                    <a:p>
                      <a:pPr algn="ctr"/>
                      <a:r>
                        <a:rPr lang="fr-FR" sz="1400" dirty="0"/>
                        <a:t>71.1°C</a:t>
                      </a:r>
                    </a:p>
                    <a:p>
                      <a:pPr algn="ctr"/>
                      <a:r>
                        <a:rPr lang="fr-FR" sz="1400" dirty="0"/>
                        <a:t>0.508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75.5°C</a:t>
                      </a:r>
                    </a:p>
                    <a:p>
                      <a:pPr algn="ctr"/>
                      <a:r>
                        <a:rPr lang="fr-FR" sz="1400" dirty="0"/>
                        <a:t>0.420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6%</a:t>
                      </a:r>
                    </a:p>
                    <a:p>
                      <a:pPr algn="ctr"/>
                      <a:r>
                        <a:rPr lang="fr-FR" sz="1400" dirty="0"/>
                        <a:t>17%</a:t>
                      </a:r>
                    </a:p>
                  </a:txBody>
                  <a:tcPr/>
                </a:tc>
                <a:extLst>
                  <a:ext uri="{0D108BD9-81ED-4DB2-BD59-A6C34878D82A}">
                    <a16:rowId xmlns:a16="http://schemas.microsoft.com/office/drawing/2014/main" val="2745949382"/>
                  </a:ext>
                </a:extLst>
              </a:tr>
              <a:tr h="520700">
                <a:tc>
                  <a:txBody>
                    <a:bodyPr/>
                    <a:lstStyle/>
                    <a:p>
                      <a:pPr algn="ctr"/>
                      <a:r>
                        <a:rPr lang="fr-FR" sz="1400" dirty="0" err="1"/>
                        <a:t>Dielectric</a:t>
                      </a:r>
                      <a:r>
                        <a:rPr lang="fr-FR" sz="1400" dirty="0"/>
                        <a:t> </a:t>
                      </a:r>
                      <a:r>
                        <a:rPr lang="fr-FR" sz="1400" dirty="0" err="1"/>
                        <a:t>gratings</a:t>
                      </a:r>
                      <a:r>
                        <a:rPr lang="fr-FR" sz="1400" dirty="0"/>
                        <a:t>, 20Hz</a:t>
                      </a:r>
                    </a:p>
                  </a:txBody>
                  <a:tcPr/>
                </a:tc>
                <a:tc>
                  <a:txBody>
                    <a:bodyPr/>
                    <a:lstStyle/>
                    <a:p>
                      <a:pPr algn="ctr"/>
                      <a:r>
                        <a:rPr lang="fr-FR" sz="1400" dirty="0"/>
                        <a:t>24.9°C</a:t>
                      </a:r>
                    </a:p>
                    <a:p>
                      <a:pPr algn="ctr"/>
                      <a:r>
                        <a:rPr lang="fr-FR" sz="1400" dirty="0"/>
                        <a:t>0.029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23.9°C</a:t>
                      </a:r>
                    </a:p>
                    <a:p>
                      <a:pPr algn="ctr"/>
                      <a:r>
                        <a:rPr lang="fr-FR" sz="1400" dirty="0"/>
                        <a:t>0.031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4%</a:t>
                      </a:r>
                    </a:p>
                    <a:p>
                      <a:pPr algn="ctr"/>
                      <a:r>
                        <a:rPr lang="fr-FR" sz="1400" dirty="0"/>
                        <a:t>6%</a:t>
                      </a:r>
                    </a:p>
                  </a:txBody>
                  <a:tcPr/>
                </a:tc>
                <a:extLst>
                  <a:ext uri="{0D108BD9-81ED-4DB2-BD59-A6C34878D82A}">
                    <a16:rowId xmlns:a16="http://schemas.microsoft.com/office/drawing/2014/main" val="2561982884"/>
                  </a:ext>
                </a:extLst>
              </a:tr>
              <a:tr h="495300">
                <a:tc>
                  <a:txBody>
                    <a:bodyPr/>
                    <a:lstStyle/>
                    <a:p>
                      <a:pPr algn="ctr"/>
                      <a:r>
                        <a:rPr lang="fr-FR" sz="1400" dirty="0" err="1"/>
                        <a:t>Dielectric</a:t>
                      </a:r>
                      <a:r>
                        <a:rPr lang="fr-FR" sz="1400" dirty="0"/>
                        <a:t> </a:t>
                      </a:r>
                      <a:r>
                        <a:rPr lang="fr-FR" sz="1400" dirty="0" err="1"/>
                        <a:t>gratings</a:t>
                      </a:r>
                      <a:r>
                        <a:rPr lang="fr-FR" sz="1400" dirty="0"/>
                        <a:t>, 50Hz</a:t>
                      </a:r>
                    </a:p>
                  </a:txBody>
                  <a:tcPr/>
                </a:tc>
                <a:tc>
                  <a:txBody>
                    <a:bodyPr/>
                    <a:lstStyle/>
                    <a:p>
                      <a:pPr algn="ctr"/>
                      <a:r>
                        <a:rPr lang="fr-FR" sz="1400" dirty="0"/>
                        <a:t>33.1°C</a:t>
                      </a:r>
                    </a:p>
                    <a:p>
                      <a:pPr algn="ctr"/>
                      <a:r>
                        <a:rPr lang="fr-FR" sz="1400" dirty="0"/>
                        <a:t>0.008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29.5°C</a:t>
                      </a:r>
                    </a:p>
                    <a:p>
                      <a:pPr algn="ctr"/>
                      <a:r>
                        <a:rPr lang="fr-FR" sz="1400" dirty="0"/>
                        <a:t>0.007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11%</a:t>
                      </a:r>
                    </a:p>
                    <a:p>
                      <a:pPr algn="ctr"/>
                      <a:endParaRPr lang="fr-FR" sz="1400" dirty="0"/>
                    </a:p>
                  </a:txBody>
                  <a:tcPr/>
                </a:tc>
                <a:extLst>
                  <a:ext uri="{0D108BD9-81ED-4DB2-BD59-A6C34878D82A}">
                    <a16:rowId xmlns:a16="http://schemas.microsoft.com/office/drawing/2014/main" val="4002140056"/>
                  </a:ext>
                </a:extLst>
              </a:tr>
              <a:tr h="393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err="1"/>
                        <a:t>Dielectric</a:t>
                      </a:r>
                      <a:r>
                        <a:rPr lang="fr-FR" sz="1400" dirty="0"/>
                        <a:t> </a:t>
                      </a:r>
                      <a:r>
                        <a:rPr lang="fr-FR" sz="1400" dirty="0" err="1"/>
                        <a:t>gratings</a:t>
                      </a:r>
                      <a:r>
                        <a:rPr lang="fr-FR" sz="1400" dirty="0"/>
                        <a:t>, 100Hz</a:t>
                      </a:r>
                    </a:p>
                  </a:txBody>
                  <a:tcPr/>
                </a:tc>
                <a:tc>
                  <a:txBody>
                    <a:bodyPr/>
                    <a:lstStyle/>
                    <a:p>
                      <a:pPr algn="ctr"/>
                      <a:r>
                        <a:rPr lang="fr-FR" sz="1400" dirty="0"/>
                        <a:t>36°C</a:t>
                      </a:r>
                    </a:p>
                    <a:p>
                      <a:pPr algn="ctr"/>
                      <a:r>
                        <a:rPr lang="fr-FR" sz="1400" dirty="0"/>
                        <a:t>0.037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38.6°C</a:t>
                      </a:r>
                    </a:p>
                    <a:p>
                      <a:pPr algn="ctr"/>
                      <a:r>
                        <a:rPr lang="fr-FR" sz="1400" dirty="0"/>
                        <a:t>0.035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12%</a:t>
                      </a:r>
                    </a:p>
                    <a:p>
                      <a:pPr algn="ctr"/>
                      <a:r>
                        <a:rPr lang="fr-FR" sz="1400" dirty="0"/>
                        <a:t>5%</a:t>
                      </a:r>
                    </a:p>
                  </a:txBody>
                  <a:tcPr/>
                </a:tc>
                <a:extLst>
                  <a:ext uri="{0D108BD9-81ED-4DB2-BD59-A6C34878D82A}">
                    <a16:rowId xmlns:a16="http://schemas.microsoft.com/office/drawing/2014/main" val="4424525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err="1"/>
                        <a:t>Dielectric</a:t>
                      </a:r>
                      <a:r>
                        <a:rPr lang="fr-FR" sz="1400" dirty="0"/>
                        <a:t> </a:t>
                      </a:r>
                      <a:r>
                        <a:rPr lang="fr-FR" sz="1400" dirty="0" err="1"/>
                        <a:t>gratings</a:t>
                      </a:r>
                      <a:r>
                        <a:rPr lang="fr-FR" sz="1400" dirty="0"/>
                        <a:t>, 100Hz active </a:t>
                      </a:r>
                      <a:r>
                        <a:rPr lang="fr-FR" sz="1400" dirty="0" err="1"/>
                        <a:t>cooling</a:t>
                      </a:r>
                      <a:r>
                        <a:rPr lang="fr-FR" sz="1400" dirty="0"/>
                        <a:t> on the back</a:t>
                      </a:r>
                    </a:p>
                  </a:txBody>
                  <a:tcPr/>
                </a:tc>
                <a:tc>
                  <a:txBody>
                    <a:bodyPr/>
                    <a:lstStyle/>
                    <a:p>
                      <a:pPr algn="ctr"/>
                      <a:r>
                        <a:rPr lang="fr-FR" sz="1400" dirty="0"/>
                        <a:t>25.4°C</a:t>
                      </a:r>
                    </a:p>
                    <a:p>
                      <a:pPr algn="ctr"/>
                      <a:r>
                        <a:rPr lang="fr-FR" sz="1400" dirty="0"/>
                        <a:t>0.056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26.2°C</a:t>
                      </a:r>
                    </a:p>
                    <a:p>
                      <a:pPr algn="ctr"/>
                      <a:r>
                        <a:rPr lang="fr-FR" sz="1400" dirty="0"/>
                        <a:t>0.051 </a:t>
                      </a:r>
                      <a:r>
                        <a:rPr lang="en-GB" sz="1400" b="0" noProof="0" dirty="0">
                          <a:solidFill>
                            <a:schemeClr val="tx1"/>
                          </a:solidFill>
                        </a:rPr>
                        <a:t>µ</a:t>
                      </a:r>
                      <a:r>
                        <a:rPr lang="fr-FR" sz="1400" b="0" noProof="0" dirty="0">
                          <a:solidFill>
                            <a:schemeClr val="tx1"/>
                          </a:solidFill>
                        </a:rPr>
                        <a:t>m PV</a:t>
                      </a:r>
                      <a:endParaRPr lang="fr-FR" sz="1400" dirty="0"/>
                    </a:p>
                  </a:txBody>
                  <a:tcPr/>
                </a:tc>
                <a:tc>
                  <a:txBody>
                    <a:bodyPr/>
                    <a:lstStyle/>
                    <a:p>
                      <a:pPr algn="ctr"/>
                      <a:r>
                        <a:rPr lang="fr-FR" sz="1400" dirty="0"/>
                        <a:t>3%</a:t>
                      </a:r>
                    </a:p>
                    <a:p>
                      <a:pPr algn="ctr"/>
                      <a:r>
                        <a:rPr lang="fr-FR" sz="1400" dirty="0"/>
                        <a:t>9%</a:t>
                      </a:r>
                    </a:p>
                  </a:txBody>
                  <a:tcPr/>
                </a:tc>
                <a:extLst>
                  <a:ext uri="{0D108BD9-81ED-4DB2-BD59-A6C34878D82A}">
                    <a16:rowId xmlns:a16="http://schemas.microsoft.com/office/drawing/2014/main" val="4114553766"/>
                  </a:ext>
                </a:extLst>
              </a:tr>
            </a:tbl>
          </a:graphicData>
        </a:graphic>
      </p:graphicFrame>
      <p:sp>
        <p:nvSpPr>
          <p:cNvPr id="5" name="TextBox 4">
            <a:extLst>
              <a:ext uri="{FF2B5EF4-FFF2-40B4-BE49-F238E27FC236}">
                <a16:creationId xmlns:a16="http://schemas.microsoft.com/office/drawing/2014/main" id="{A1969429-B7DD-E76B-52B3-7C2BAFC10CEF}"/>
              </a:ext>
            </a:extLst>
          </p:cNvPr>
          <p:cNvSpPr txBox="1"/>
          <p:nvPr/>
        </p:nvSpPr>
        <p:spPr>
          <a:xfrm>
            <a:off x="157483" y="911412"/>
            <a:ext cx="5959347" cy="369332"/>
          </a:xfrm>
          <a:prstGeom prst="rect">
            <a:avLst/>
          </a:prstGeom>
          <a:noFill/>
        </p:spPr>
        <p:txBody>
          <a:bodyPr wrap="square">
            <a:spAutoFit/>
          </a:bodyPr>
          <a:lstStyle/>
          <a:p>
            <a:pPr marL="0" indent="0">
              <a:buNone/>
            </a:pPr>
            <a:r>
              <a:rPr lang="en-US" sz="1800" dirty="0" err="1">
                <a:latin typeface="Garamond" panose="02020404030301010803" pitchFamily="18" charset="0"/>
              </a:rPr>
              <a:t>EuPRAXIA</a:t>
            </a:r>
            <a:r>
              <a:rPr lang="en-US" sz="1800" dirty="0">
                <a:latin typeface="Garamond" panose="02020404030301010803" pitchFamily="18" charset="0"/>
              </a:rPr>
              <a:t> phase 1 laser, 5J on target  </a:t>
            </a:r>
            <a:endParaRPr lang="en-GB" sz="1800" dirty="0">
              <a:latin typeface="Garamond" panose="02020404030301010803" pitchFamily="18" charset="0"/>
            </a:endParaRPr>
          </a:p>
        </p:txBody>
      </p:sp>
      <p:pic>
        <p:nvPicPr>
          <p:cNvPr id="6" name="Image 5">
            <a:extLst>
              <a:ext uri="{FF2B5EF4-FFF2-40B4-BE49-F238E27FC236}">
                <a16:creationId xmlns:a16="http://schemas.microsoft.com/office/drawing/2014/main" id="{A245503B-5177-47CB-B7A8-B74BA90A1635}"/>
              </a:ext>
            </a:extLst>
          </p:cNvPr>
          <p:cNvPicPr>
            <a:picLocks noChangeAspect="1"/>
          </p:cNvPicPr>
          <p:nvPr/>
        </p:nvPicPr>
        <p:blipFill>
          <a:blip r:embed="rId2"/>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217171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B3221-CBE4-5FC1-8F6F-7B2511870C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A4ADA2-4B30-DF9F-E456-1BF95F0EDE35}"/>
              </a:ext>
            </a:extLst>
          </p:cNvPr>
          <p:cNvSpPr>
            <a:spLocks noGrp="1"/>
          </p:cNvSpPr>
          <p:nvPr>
            <p:ph type="title"/>
          </p:nvPr>
        </p:nvSpPr>
        <p:spPr/>
        <p:txBody>
          <a:bodyPr>
            <a:normAutofit/>
          </a:bodyPr>
          <a:lstStyle/>
          <a:p>
            <a:r>
              <a:rPr lang="en-GB" sz="2800" dirty="0"/>
              <a:t>Case 2: </a:t>
            </a:r>
            <a:r>
              <a:rPr lang="en-GB" sz="2800" dirty="0" err="1"/>
              <a:t>EuPRAXIA</a:t>
            </a:r>
            <a:r>
              <a:rPr lang="en-GB" sz="2800" dirty="0"/>
              <a:t> phase 2, dielectric gratings</a:t>
            </a:r>
          </a:p>
        </p:txBody>
      </p:sp>
      <p:sp>
        <p:nvSpPr>
          <p:cNvPr id="4" name="Slide Number Placeholder 3">
            <a:extLst>
              <a:ext uri="{FF2B5EF4-FFF2-40B4-BE49-F238E27FC236}">
                <a16:creationId xmlns:a16="http://schemas.microsoft.com/office/drawing/2014/main" id="{FE2E4C65-A2BC-50C6-6BA5-2B1610653841}"/>
              </a:ext>
            </a:extLst>
          </p:cNvPr>
          <p:cNvSpPr>
            <a:spLocks noGrp="1"/>
          </p:cNvSpPr>
          <p:nvPr>
            <p:ph type="sldNum" sz="quarter" idx="12"/>
          </p:nvPr>
        </p:nvSpPr>
        <p:spPr/>
        <p:txBody>
          <a:bodyPr/>
          <a:lstStyle/>
          <a:p>
            <a:fld id="{3A3A6714-3D1F-4857-9904-D935B84167FA}" type="slidenum">
              <a:rPr lang="en-GB" smtClean="0"/>
              <a:pPr/>
              <a:t>24</a:t>
            </a:fld>
            <a:endParaRPr lang="en-GB"/>
          </a:p>
        </p:txBody>
      </p:sp>
      <p:sp>
        <p:nvSpPr>
          <p:cNvPr id="2" name="Content Placeholder 1">
            <a:extLst>
              <a:ext uri="{FF2B5EF4-FFF2-40B4-BE49-F238E27FC236}">
                <a16:creationId xmlns:a16="http://schemas.microsoft.com/office/drawing/2014/main" id="{4A0A125D-577C-BF2B-EDA5-8775B9873723}"/>
              </a:ext>
            </a:extLst>
          </p:cNvPr>
          <p:cNvSpPr>
            <a:spLocks noGrp="1"/>
          </p:cNvSpPr>
          <p:nvPr>
            <p:ph idx="1"/>
          </p:nvPr>
        </p:nvSpPr>
        <p:spPr>
          <a:xfrm>
            <a:off x="0" y="778178"/>
            <a:ext cx="4629150" cy="365125"/>
          </a:xfrm>
          <a:solidFill>
            <a:schemeClr val="tx2">
              <a:lumMod val="20000"/>
              <a:lumOff val="80000"/>
            </a:schemeClr>
          </a:solidFill>
        </p:spPr>
        <p:txBody>
          <a:bodyPr>
            <a:normAutofit lnSpcReduction="10000"/>
          </a:bodyPr>
          <a:lstStyle/>
          <a:p>
            <a:pPr marL="0" indent="0">
              <a:buNone/>
            </a:pPr>
            <a:r>
              <a:rPr lang="en-GB" sz="2000" b="1" noProof="0" dirty="0">
                <a:solidFill>
                  <a:schemeClr val="tx2">
                    <a:lumMod val="75000"/>
                  </a:schemeClr>
                </a:solidFill>
                <a:latin typeface="Arial Narrow" panose="020B0606020202030204" pitchFamily="34" charset="0"/>
              </a:rPr>
              <a:t>Grating size: 450 mm x </a:t>
            </a:r>
            <a:r>
              <a:rPr lang="en-GB" sz="2000" b="1" dirty="0">
                <a:solidFill>
                  <a:schemeClr val="tx2">
                    <a:lumMod val="75000"/>
                  </a:schemeClr>
                </a:solidFill>
                <a:latin typeface="Arial Narrow" panose="020B0606020202030204" pitchFamily="34" charset="0"/>
              </a:rPr>
              <a:t>35</a:t>
            </a:r>
            <a:r>
              <a:rPr lang="en-GB" sz="2000" b="1" noProof="0" dirty="0">
                <a:solidFill>
                  <a:schemeClr val="tx2">
                    <a:lumMod val="75000"/>
                  </a:schemeClr>
                </a:solidFill>
                <a:latin typeface="Arial Narrow" panose="020B0606020202030204" pitchFamily="34" charset="0"/>
              </a:rPr>
              <a:t>0 mm x </a:t>
            </a:r>
            <a:r>
              <a:rPr lang="en-GB" sz="2000" b="1" dirty="0">
                <a:solidFill>
                  <a:schemeClr val="tx2">
                    <a:lumMod val="75000"/>
                  </a:schemeClr>
                </a:solidFill>
                <a:latin typeface="Arial Narrow" panose="020B0606020202030204" pitchFamily="34" charset="0"/>
              </a:rPr>
              <a:t>4</a:t>
            </a:r>
            <a:r>
              <a:rPr lang="en-GB" sz="2000" b="1" noProof="0" dirty="0">
                <a:solidFill>
                  <a:schemeClr val="tx2">
                    <a:lumMod val="75000"/>
                  </a:schemeClr>
                </a:solidFill>
                <a:latin typeface="Arial Narrow" panose="020B0606020202030204" pitchFamily="34" charset="0"/>
              </a:rPr>
              <a:t>0 mm</a:t>
            </a:r>
          </a:p>
          <a:p>
            <a:pPr marL="0" indent="0">
              <a:buNone/>
            </a:pPr>
            <a:endParaRPr lang="en-GB" sz="2000" b="1" noProof="0" dirty="0">
              <a:solidFill>
                <a:schemeClr val="tx2">
                  <a:lumMod val="75000"/>
                </a:schemeClr>
              </a:solidFill>
              <a:latin typeface="Arial Narrow" panose="020B0606020202030204" pitchFamily="34" charset="0"/>
            </a:endParaRPr>
          </a:p>
          <a:p>
            <a:pPr marL="0" indent="0">
              <a:buNone/>
            </a:pPr>
            <a:endParaRPr lang="en-GB" sz="2000" b="1" noProof="0" dirty="0">
              <a:solidFill>
                <a:schemeClr val="tx2">
                  <a:lumMod val="75000"/>
                </a:schemeClr>
              </a:solidFill>
              <a:latin typeface="Arial Narrow" panose="020B0606020202030204" pitchFamily="34" charset="0"/>
            </a:endParaRPr>
          </a:p>
        </p:txBody>
      </p:sp>
      <p:sp>
        <p:nvSpPr>
          <p:cNvPr id="5" name="CuadroTexto 5">
            <a:extLst>
              <a:ext uri="{FF2B5EF4-FFF2-40B4-BE49-F238E27FC236}">
                <a16:creationId xmlns:a16="http://schemas.microsoft.com/office/drawing/2014/main" id="{80E64280-4B36-7FEC-6C66-A4F253AB61DF}"/>
              </a:ext>
            </a:extLst>
          </p:cNvPr>
          <p:cNvSpPr txBox="1"/>
          <p:nvPr/>
        </p:nvSpPr>
        <p:spPr>
          <a:xfrm>
            <a:off x="4168230" y="1830393"/>
            <a:ext cx="1903278"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30 J / 20 Hz</a:t>
            </a:r>
          </a:p>
        </p:txBody>
      </p:sp>
      <p:sp>
        <p:nvSpPr>
          <p:cNvPr id="7" name="CuadroTexto 27">
            <a:extLst>
              <a:ext uri="{FF2B5EF4-FFF2-40B4-BE49-F238E27FC236}">
                <a16:creationId xmlns:a16="http://schemas.microsoft.com/office/drawing/2014/main" id="{36A62C8B-D862-5BBE-22C2-683C57CAE936}"/>
              </a:ext>
            </a:extLst>
          </p:cNvPr>
          <p:cNvSpPr txBox="1"/>
          <p:nvPr/>
        </p:nvSpPr>
        <p:spPr>
          <a:xfrm>
            <a:off x="5996699" y="1827372"/>
            <a:ext cx="2130923"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30 J / 50 Hz</a:t>
            </a:r>
          </a:p>
          <a:p>
            <a:pPr algn="r"/>
            <a:endParaRPr lang="en-GB" dirty="0"/>
          </a:p>
        </p:txBody>
      </p:sp>
      <p:sp>
        <p:nvSpPr>
          <p:cNvPr id="8" name="CuadroTexto 28">
            <a:extLst>
              <a:ext uri="{FF2B5EF4-FFF2-40B4-BE49-F238E27FC236}">
                <a16:creationId xmlns:a16="http://schemas.microsoft.com/office/drawing/2014/main" id="{33C18F9E-36FC-D9AA-87B4-371783CB015B}"/>
              </a:ext>
            </a:extLst>
          </p:cNvPr>
          <p:cNvSpPr txBox="1"/>
          <p:nvPr/>
        </p:nvSpPr>
        <p:spPr>
          <a:xfrm>
            <a:off x="4168229" y="6155479"/>
            <a:ext cx="1826927" cy="267974"/>
          </a:xfrm>
          <a:prstGeom prst="rect">
            <a:avLst/>
          </a:prstGeom>
          <a:solidFill>
            <a:schemeClr val="tx2">
              <a:lumMod val="20000"/>
              <a:lumOff val="8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dirty="0"/>
              <a:t>30 J / 100 Hz</a:t>
            </a:r>
          </a:p>
        </p:txBody>
      </p:sp>
      <p:sp>
        <p:nvSpPr>
          <p:cNvPr id="9" name="CuadroTexto 29">
            <a:extLst>
              <a:ext uri="{FF2B5EF4-FFF2-40B4-BE49-F238E27FC236}">
                <a16:creationId xmlns:a16="http://schemas.microsoft.com/office/drawing/2014/main" id="{A9FF645E-2AEA-26FD-874F-86F78B7ADE0B}"/>
              </a:ext>
            </a:extLst>
          </p:cNvPr>
          <p:cNvSpPr txBox="1"/>
          <p:nvPr/>
        </p:nvSpPr>
        <p:spPr>
          <a:xfrm>
            <a:off x="5902780" y="6155479"/>
            <a:ext cx="2218226" cy="274017"/>
          </a:xfrm>
          <a:prstGeom prst="rect">
            <a:avLst/>
          </a:prstGeom>
          <a:solidFill>
            <a:schemeClr val="tx2">
              <a:lumMod val="20000"/>
              <a:lumOff val="80000"/>
            </a:schemeClr>
          </a:solidFill>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1200" b="1">
                <a:solidFill>
                  <a:schemeClr val="tx2">
                    <a:lumMod val="75000"/>
                  </a:schemeClr>
                </a:solidFill>
                <a:latin typeface="Arial Narrow" panose="020B0606020202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GB" dirty="0"/>
              <a:t>30 J / 100 Hz – Act. Cooling 20 ºC</a:t>
            </a:r>
          </a:p>
          <a:p>
            <a:pPr algn="r"/>
            <a:endParaRPr lang="en-GB" dirty="0"/>
          </a:p>
        </p:txBody>
      </p:sp>
      <p:graphicFrame>
        <p:nvGraphicFramePr>
          <p:cNvPr id="10" name="Tabla 21">
            <a:extLst>
              <a:ext uri="{FF2B5EF4-FFF2-40B4-BE49-F238E27FC236}">
                <a16:creationId xmlns:a16="http://schemas.microsoft.com/office/drawing/2014/main" id="{16666C53-1132-2623-246F-DF2469225399}"/>
              </a:ext>
            </a:extLst>
          </p:cNvPr>
          <p:cNvGraphicFramePr>
            <a:graphicFrameLocks noGrp="1"/>
          </p:cNvGraphicFramePr>
          <p:nvPr/>
        </p:nvGraphicFramePr>
        <p:xfrm>
          <a:off x="5198010" y="785507"/>
          <a:ext cx="6966856" cy="975360"/>
        </p:xfrm>
        <a:graphic>
          <a:graphicData uri="http://schemas.openxmlformats.org/drawingml/2006/table">
            <a:tbl>
              <a:tblPr firstRow="1" firstCol="1" bandCol="1">
                <a:tableStyleId>{5C22544A-7EE6-4342-B048-85BDC9FD1C3A}</a:tableStyleId>
              </a:tblPr>
              <a:tblGrid>
                <a:gridCol w="1741714">
                  <a:extLst>
                    <a:ext uri="{9D8B030D-6E8A-4147-A177-3AD203B41FA5}">
                      <a16:colId xmlns:a16="http://schemas.microsoft.com/office/drawing/2014/main" val="601774584"/>
                    </a:ext>
                  </a:extLst>
                </a:gridCol>
                <a:gridCol w="1741714">
                  <a:extLst>
                    <a:ext uri="{9D8B030D-6E8A-4147-A177-3AD203B41FA5}">
                      <a16:colId xmlns:a16="http://schemas.microsoft.com/office/drawing/2014/main" val="2716196296"/>
                    </a:ext>
                  </a:extLst>
                </a:gridCol>
                <a:gridCol w="1741714">
                  <a:extLst>
                    <a:ext uri="{9D8B030D-6E8A-4147-A177-3AD203B41FA5}">
                      <a16:colId xmlns:a16="http://schemas.microsoft.com/office/drawing/2014/main" val="1141433895"/>
                    </a:ext>
                  </a:extLst>
                </a:gridCol>
                <a:gridCol w="1741714">
                  <a:extLst>
                    <a:ext uri="{9D8B030D-6E8A-4147-A177-3AD203B41FA5}">
                      <a16:colId xmlns:a16="http://schemas.microsoft.com/office/drawing/2014/main" val="2719269201"/>
                    </a:ext>
                  </a:extLst>
                </a:gridCol>
              </a:tblGrid>
              <a:tr h="0">
                <a:tc>
                  <a:txBody>
                    <a:bodyPr/>
                    <a:lstStyle/>
                    <a:p>
                      <a:pPr algn="ctr"/>
                      <a:endParaRPr lang="en-GB" sz="1000" noProof="0"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latin typeface="Arial Narrow" panose="020B0606020202030204" pitchFamily="34" charset="0"/>
                        </a:rPr>
                        <a:t>Phase 2: 5 GeV electrons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noProof="0" dirty="0"/>
                    </a:p>
                  </a:txBody>
                  <a:tcPr anchor="ctr"/>
                </a:tc>
                <a:extLst>
                  <a:ext uri="{0D108BD9-81ED-4DB2-BD59-A6C34878D82A}">
                    <a16:rowId xmlns:a16="http://schemas.microsoft.com/office/drawing/2014/main" val="3734804179"/>
                  </a:ext>
                </a:extLst>
              </a:tr>
              <a:tr h="171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Incident power on P1 (Dielectric)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36,8 J / 20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36,8 J / 50 Hz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noProof="0" dirty="0"/>
                        <a:t>36,8 J / 100 Hz</a:t>
                      </a:r>
                    </a:p>
                  </a:txBody>
                  <a:tcPr anchor="ctr"/>
                </a:tc>
                <a:extLst>
                  <a:ext uri="{0D108BD9-81ED-4DB2-BD59-A6C34878D82A}">
                    <a16:rowId xmlns:a16="http://schemas.microsoft.com/office/drawing/2014/main" val="3126753876"/>
                  </a:ext>
                </a:extLst>
              </a:tr>
              <a:tr h="171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P4 (Dielectric)</a:t>
                      </a:r>
                    </a:p>
                  </a:txBody>
                  <a:tcPr anchor="ctr"/>
                </a:tc>
                <a:tc>
                  <a:txBody>
                    <a:bodyPr/>
                    <a:lstStyle/>
                    <a:p>
                      <a:pPr algn="ctr"/>
                      <a:r>
                        <a:rPr lang="en-GB" sz="1000" b="1" noProof="0" dirty="0"/>
                        <a:t>3,7 W</a:t>
                      </a:r>
                    </a:p>
                  </a:txBody>
                  <a:tcPr anchor="ctr"/>
                </a:tc>
                <a:tc>
                  <a:txBody>
                    <a:bodyPr/>
                    <a:lstStyle/>
                    <a:p>
                      <a:pPr algn="ctr"/>
                      <a:r>
                        <a:rPr lang="en-GB" sz="1000" b="1" noProof="0" dirty="0"/>
                        <a:t>9,2 W</a:t>
                      </a:r>
                    </a:p>
                  </a:txBody>
                  <a:tcPr anchor="ctr"/>
                </a:tc>
                <a:tc>
                  <a:txBody>
                    <a:bodyPr/>
                    <a:lstStyle/>
                    <a:p>
                      <a:pPr algn="ctr"/>
                      <a:r>
                        <a:rPr lang="en-GB" sz="1000" b="1" noProof="0" dirty="0"/>
                        <a:t>18,4 W</a:t>
                      </a:r>
                    </a:p>
                  </a:txBody>
                  <a:tcPr anchor="ctr"/>
                </a:tc>
                <a:extLst>
                  <a:ext uri="{0D108BD9-81ED-4DB2-BD59-A6C34878D82A}">
                    <a16:rowId xmlns:a16="http://schemas.microsoft.com/office/drawing/2014/main" val="1930422144"/>
                  </a:ext>
                </a:extLst>
              </a:tr>
              <a:tr h="171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noProof="0" dirty="0">
                          <a:latin typeface="Arial Narrow" panose="020B0606020202030204" pitchFamily="34" charset="0"/>
                        </a:rPr>
                        <a:t>Absorbed power on P4 (Dielectric)</a:t>
                      </a:r>
                    </a:p>
                  </a:txBody>
                  <a:tcPr anchor="ctr"/>
                </a:tc>
                <a:tc>
                  <a:txBody>
                    <a:bodyPr/>
                    <a:lstStyle/>
                    <a:p>
                      <a:pPr algn="ctr"/>
                      <a:r>
                        <a:rPr lang="en-GB" sz="1000" b="1" noProof="0" dirty="0"/>
                        <a:t>3,1 W</a:t>
                      </a:r>
                    </a:p>
                  </a:txBody>
                  <a:tcPr anchor="ctr"/>
                </a:tc>
                <a:tc>
                  <a:txBody>
                    <a:bodyPr/>
                    <a:lstStyle/>
                    <a:p>
                      <a:pPr algn="ctr"/>
                      <a:r>
                        <a:rPr lang="en-GB" sz="1000" b="1" noProof="0" dirty="0"/>
                        <a:t>7,8 W</a:t>
                      </a:r>
                    </a:p>
                  </a:txBody>
                  <a:tcPr anchor="ctr"/>
                </a:tc>
                <a:tc>
                  <a:txBody>
                    <a:bodyPr/>
                    <a:lstStyle/>
                    <a:p>
                      <a:pPr algn="ctr"/>
                      <a:r>
                        <a:rPr lang="en-GB" sz="1000" b="1" noProof="0" dirty="0"/>
                        <a:t>15,7 W</a:t>
                      </a:r>
                    </a:p>
                  </a:txBody>
                  <a:tcPr anchor="ctr"/>
                </a:tc>
                <a:extLst>
                  <a:ext uri="{0D108BD9-81ED-4DB2-BD59-A6C34878D82A}">
                    <a16:rowId xmlns:a16="http://schemas.microsoft.com/office/drawing/2014/main" val="1128345379"/>
                  </a:ext>
                </a:extLst>
              </a:tr>
            </a:tbl>
          </a:graphicData>
        </a:graphic>
      </p:graphicFrame>
      <p:sp>
        <p:nvSpPr>
          <p:cNvPr id="11" name="CuadroTexto 22">
            <a:extLst>
              <a:ext uri="{FF2B5EF4-FFF2-40B4-BE49-F238E27FC236}">
                <a16:creationId xmlns:a16="http://schemas.microsoft.com/office/drawing/2014/main" id="{70AA5547-A3EB-522C-8C9A-4DAA63274FFC}"/>
              </a:ext>
            </a:extLst>
          </p:cNvPr>
          <p:cNvSpPr txBox="1"/>
          <p:nvPr/>
        </p:nvSpPr>
        <p:spPr>
          <a:xfrm>
            <a:off x="4168228" y="210499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26 °C</a:t>
            </a:r>
          </a:p>
          <a:p>
            <a:pPr algn="ctr"/>
            <a:r>
              <a:rPr lang="en-GB" sz="1600" noProof="0" dirty="0"/>
              <a:t>Max. Deformation:</a:t>
            </a:r>
          </a:p>
          <a:p>
            <a:pPr algn="ctr"/>
            <a:r>
              <a:rPr lang="en-GB" b="1" dirty="0">
                <a:solidFill>
                  <a:srgbClr val="00B050"/>
                </a:solidFill>
              </a:rPr>
              <a:t>0.024 </a:t>
            </a:r>
            <a:r>
              <a:rPr lang="en-GB" b="1" noProof="0" dirty="0">
                <a:solidFill>
                  <a:srgbClr val="00B050"/>
                </a:solidFill>
              </a:rPr>
              <a:t>µm PV</a:t>
            </a:r>
          </a:p>
        </p:txBody>
      </p:sp>
      <p:sp>
        <p:nvSpPr>
          <p:cNvPr id="12" name="CuadroTexto 23">
            <a:extLst>
              <a:ext uri="{FF2B5EF4-FFF2-40B4-BE49-F238E27FC236}">
                <a16:creationId xmlns:a16="http://schemas.microsoft.com/office/drawing/2014/main" id="{36A2FB3F-6668-F4CF-FF44-F5F522891790}"/>
              </a:ext>
            </a:extLst>
          </p:cNvPr>
          <p:cNvSpPr txBox="1"/>
          <p:nvPr/>
        </p:nvSpPr>
        <p:spPr>
          <a:xfrm>
            <a:off x="6189964" y="2104997"/>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noProof="0" dirty="0">
                <a:solidFill>
                  <a:srgbClr val="00B050"/>
                </a:solidFill>
              </a:rPr>
              <a:t>34.8°C</a:t>
            </a:r>
          </a:p>
          <a:p>
            <a:pPr algn="ctr"/>
            <a:r>
              <a:rPr lang="en-GB" sz="1600" noProof="0" dirty="0"/>
              <a:t>Max. Deformation:</a:t>
            </a:r>
          </a:p>
          <a:p>
            <a:pPr algn="ctr"/>
            <a:r>
              <a:rPr lang="en-GB" b="1" dirty="0">
                <a:solidFill>
                  <a:srgbClr val="00B050"/>
                </a:solidFill>
              </a:rPr>
              <a:t>0.060 </a:t>
            </a:r>
            <a:r>
              <a:rPr lang="en-GB" b="1" noProof="0" dirty="0">
                <a:solidFill>
                  <a:srgbClr val="00B050"/>
                </a:solidFill>
              </a:rPr>
              <a:t>µm PV</a:t>
            </a:r>
          </a:p>
        </p:txBody>
      </p:sp>
      <p:sp>
        <p:nvSpPr>
          <p:cNvPr id="13" name="CuadroTexto 24">
            <a:extLst>
              <a:ext uri="{FF2B5EF4-FFF2-40B4-BE49-F238E27FC236}">
                <a16:creationId xmlns:a16="http://schemas.microsoft.com/office/drawing/2014/main" id="{26D31998-9507-31FD-FA73-C8ED5ABF0C0D}"/>
              </a:ext>
            </a:extLst>
          </p:cNvPr>
          <p:cNvSpPr txBox="1"/>
          <p:nvPr/>
        </p:nvSpPr>
        <p:spPr>
          <a:xfrm>
            <a:off x="4168227" y="426568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C00000"/>
                </a:solidFill>
              </a:rPr>
              <a:t>48.8 </a:t>
            </a:r>
            <a:r>
              <a:rPr lang="en-GB" b="1" noProof="0" dirty="0">
                <a:solidFill>
                  <a:srgbClr val="C00000"/>
                </a:solidFill>
              </a:rPr>
              <a:t>°C</a:t>
            </a:r>
          </a:p>
          <a:p>
            <a:pPr algn="ctr"/>
            <a:r>
              <a:rPr lang="en-GB" sz="1600" noProof="0" dirty="0"/>
              <a:t>Max. Deformation:</a:t>
            </a:r>
          </a:p>
          <a:p>
            <a:pPr algn="ctr"/>
            <a:r>
              <a:rPr lang="en-GB" b="1" dirty="0">
                <a:solidFill>
                  <a:srgbClr val="C00000"/>
                </a:solidFill>
              </a:rPr>
              <a:t>0.120 </a:t>
            </a:r>
            <a:r>
              <a:rPr lang="en-GB" b="1" noProof="0" dirty="0">
                <a:solidFill>
                  <a:srgbClr val="C00000"/>
                </a:solidFill>
              </a:rPr>
              <a:t>µm PV</a:t>
            </a:r>
          </a:p>
        </p:txBody>
      </p:sp>
      <p:sp>
        <p:nvSpPr>
          <p:cNvPr id="14" name="CuadroTexto 25">
            <a:extLst>
              <a:ext uri="{FF2B5EF4-FFF2-40B4-BE49-F238E27FC236}">
                <a16:creationId xmlns:a16="http://schemas.microsoft.com/office/drawing/2014/main" id="{F7A5819E-8C37-3F7B-0857-B6517204A89C}"/>
              </a:ext>
            </a:extLst>
          </p:cNvPr>
          <p:cNvSpPr txBox="1"/>
          <p:nvPr/>
        </p:nvSpPr>
        <p:spPr>
          <a:xfrm>
            <a:off x="6177718" y="4265681"/>
            <a:ext cx="1933575" cy="1259919"/>
          </a:xfrm>
          <a:prstGeom prst="roundRect">
            <a:avLst/>
          </a:prstGeom>
          <a:noFill/>
          <a:ln>
            <a:solidFill>
              <a:schemeClr val="tx1"/>
            </a:solidFill>
          </a:ln>
        </p:spPr>
        <p:txBody>
          <a:bodyPr wrap="square" rtlCol="0">
            <a:spAutoFit/>
          </a:bodyPr>
          <a:lstStyle/>
          <a:p>
            <a:pPr algn="ctr"/>
            <a:r>
              <a:rPr lang="en-GB" sz="1600" noProof="0" dirty="0"/>
              <a:t>Max. Temperature:</a:t>
            </a:r>
          </a:p>
          <a:p>
            <a:pPr algn="ctr"/>
            <a:r>
              <a:rPr lang="en-GB" b="1" dirty="0">
                <a:solidFill>
                  <a:srgbClr val="00B050"/>
                </a:solidFill>
              </a:rPr>
              <a:t>26.8 </a:t>
            </a:r>
            <a:r>
              <a:rPr lang="en-GB" b="1" noProof="0" dirty="0">
                <a:solidFill>
                  <a:srgbClr val="00B050"/>
                </a:solidFill>
              </a:rPr>
              <a:t>°C</a:t>
            </a:r>
          </a:p>
          <a:p>
            <a:pPr algn="ctr"/>
            <a:r>
              <a:rPr lang="en-GB" sz="1600" noProof="0" dirty="0"/>
              <a:t>Max. Deformation:</a:t>
            </a:r>
          </a:p>
          <a:p>
            <a:pPr algn="ctr"/>
            <a:r>
              <a:rPr lang="en-GB" b="1" dirty="0">
                <a:solidFill>
                  <a:srgbClr val="C00000"/>
                </a:solidFill>
              </a:rPr>
              <a:t>0.198 </a:t>
            </a:r>
            <a:r>
              <a:rPr lang="en-GB" b="1" noProof="0" dirty="0">
                <a:solidFill>
                  <a:srgbClr val="C00000"/>
                </a:solidFill>
              </a:rPr>
              <a:t>µm PV</a:t>
            </a:r>
          </a:p>
        </p:txBody>
      </p:sp>
      <p:pic>
        <p:nvPicPr>
          <p:cNvPr id="15" name="Picture 14">
            <a:extLst>
              <a:ext uri="{FF2B5EF4-FFF2-40B4-BE49-F238E27FC236}">
                <a16:creationId xmlns:a16="http://schemas.microsoft.com/office/drawing/2014/main" id="{49D4BB2A-3777-ED66-BC50-D64840B1F49D}"/>
              </a:ext>
            </a:extLst>
          </p:cNvPr>
          <p:cNvPicPr>
            <a:picLocks noChangeAspect="1"/>
          </p:cNvPicPr>
          <p:nvPr/>
        </p:nvPicPr>
        <p:blipFill>
          <a:blip r:embed="rId2"/>
          <a:stretch>
            <a:fillRect/>
          </a:stretch>
        </p:blipFill>
        <p:spPr>
          <a:xfrm>
            <a:off x="1991784" y="1642356"/>
            <a:ext cx="1653011" cy="2185200"/>
          </a:xfrm>
          <a:prstGeom prst="rect">
            <a:avLst/>
          </a:prstGeom>
        </p:spPr>
      </p:pic>
      <p:grpSp>
        <p:nvGrpSpPr>
          <p:cNvPr id="16" name="Group 15">
            <a:extLst>
              <a:ext uri="{FF2B5EF4-FFF2-40B4-BE49-F238E27FC236}">
                <a16:creationId xmlns:a16="http://schemas.microsoft.com/office/drawing/2014/main" id="{7CA55681-9766-C3D2-288E-36963290710F}"/>
              </a:ext>
            </a:extLst>
          </p:cNvPr>
          <p:cNvGrpSpPr/>
          <p:nvPr/>
        </p:nvGrpSpPr>
        <p:grpSpPr>
          <a:xfrm>
            <a:off x="117784" y="1642356"/>
            <a:ext cx="1853948" cy="2185200"/>
            <a:chOff x="117784" y="1642356"/>
            <a:chExt cx="1853948" cy="2185200"/>
          </a:xfrm>
        </p:grpSpPr>
        <p:pic>
          <p:nvPicPr>
            <p:cNvPr id="17" name="Picture 16">
              <a:extLst>
                <a:ext uri="{FF2B5EF4-FFF2-40B4-BE49-F238E27FC236}">
                  <a16:creationId xmlns:a16="http://schemas.microsoft.com/office/drawing/2014/main" id="{A61252A2-BFD4-B8B8-517E-54B793C93D10}"/>
                </a:ext>
              </a:extLst>
            </p:cNvPr>
            <p:cNvPicPr>
              <a:picLocks noChangeAspect="1"/>
            </p:cNvPicPr>
            <p:nvPr/>
          </p:nvPicPr>
          <p:blipFill>
            <a:blip r:embed="rId3"/>
            <a:stretch>
              <a:fillRect/>
            </a:stretch>
          </p:blipFill>
          <p:spPr>
            <a:xfrm>
              <a:off x="117784" y="1642356"/>
              <a:ext cx="1643949" cy="2185200"/>
            </a:xfrm>
            <a:prstGeom prst="rect">
              <a:avLst/>
            </a:prstGeom>
          </p:spPr>
        </p:pic>
        <p:pic>
          <p:nvPicPr>
            <p:cNvPr id="18" name="Picture 17">
              <a:extLst>
                <a:ext uri="{FF2B5EF4-FFF2-40B4-BE49-F238E27FC236}">
                  <a16:creationId xmlns:a16="http://schemas.microsoft.com/office/drawing/2014/main" id="{3B5E4C82-BD85-B355-3803-BE5141251E41}"/>
                </a:ext>
              </a:extLst>
            </p:cNvPr>
            <p:cNvPicPr>
              <a:picLocks noChangeAspect="1"/>
            </p:cNvPicPr>
            <p:nvPr/>
          </p:nvPicPr>
          <p:blipFill>
            <a:blip r:embed="rId4"/>
            <a:stretch>
              <a:fillRect/>
            </a:stretch>
          </p:blipFill>
          <p:spPr>
            <a:xfrm>
              <a:off x="1786929" y="1690956"/>
              <a:ext cx="184803" cy="2088000"/>
            </a:xfrm>
            <a:prstGeom prst="rect">
              <a:avLst/>
            </a:prstGeom>
          </p:spPr>
        </p:pic>
      </p:grpSp>
      <p:pic>
        <p:nvPicPr>
          <p:cNvPr id="19" name="Picture 18">
            <a:extLst>
              <a:ext uri="{FF2B5EF4-FFF2-40B4-BE49-F238E27FC236}">
                <a16:creationId xmlns:a16="http://schemas.microsoft.com/office/drawing/2014/main" id="{1E54EF0B-FAE3-AE1A-6385-57C4E79F2D96}"/>
              </a:ext>
            </a:extLst>
          </p:cNvPr>
          <p:cNvPicPr>
            <a:picLocks noChangeAspect="1"/>
          </p:cNvPicPr>
          <p:nvPr/>
        </p:nvPicPr>
        <p:blipFill>
          <a:blip r:embed="rId5"/>
          <a:stretch>
            <a:fillRect/>
          </a:stretch>
        </p:blipFill>
        <p:spPr>
          <a:xfrm>
            <a:off x="10126844" y="1869211"/>
            <a:ext cx="1628894" cy="2185200"/>
          </a:xfrm>
          <a:prstGeom prst="rect">
            <a:avLst/>
          </a:prstGeom>
        </p:spPr>
      </p:pic>
      <p:grpSp>
        <p:nvGrpSpPr>
          <p:cNvPr id="20" name="Group 19">
            <a:extLst>
              <a:ext uri="{FF2B5EF4-FFF2-40B4-BE49-F238E27FC236}">
                <a16:creationId xmlns:a16="http://schemas.microsoft.com/office/drawing/2014/main" id="{86B99AB9-7374-ACBA-3B83-857498648724}"/>
              </a:ext>
            </a:extLst>
          </p:cNvPr>
          <p:cNvGrpSpPr/>
          <p:nvPr/>
        </p:nvGrpSpPr>
        <p:grpSpPr>
          <a:xfrm>
            <a:off x="8211700" y="1869211"/>
            <a:ext cx="1866499" cy="2185200"/>
            <a:chOff x="8211700" y="1869211"/>
            <a:chExt cx="1866499" cy="2185200"/>
          </a:xfrm>
        </p:grpSpPr>
        <p:pic>
          <p:nvPicPr>
            <p:cNvPr id="21" name="Picture 20">
              <a:extLst>
                <a:ext uri="{FF2B5EF4-FFF2-40B4-BE49-F238E27FC236}">
                  <a16:creationId xmlns:a16="http://schemas.microsoft.com/office/drawing/2014/main" id="{5B6551F7-5DB1-3EB1-0887-4C398AA2DD6D}"/>
                </a:ext>
              </a:extLst>
            </p:cNvPr>
            <p:cNvPicPr>
              <a:picLocks noChangeAspect="1"/>
            </p:cNvPicPr>
            <p:nvPr/>
          </p:nvPicPr>
          <p:blipFill>
            <a:blip r:embed="rId6"/>
            <a:stretch>
              <a:fillRect/>
            </a:stretch>
          </p:blipFill>
          <p:spPr>
            <a:xfrm>
              <a:off x="8211700" y="1869211"/>
              <a:ext cx="1640916" cy="2185200"/>
            </a:xfrm>
            <a:prstGeom prst="rect">
              <a:avLst/>
            </a:prstGeom>
          </p:spPr>
        </p:pic>
        <p:pic>
          <p:nvPicPr>
            <p:cNvPr id="22" name="Picture 21">
              <a:extLst>
                <a:ext uri="{FF2B5EF4-FFF2-40B4-BE49-F238E27FC236}">
                  <a16:creationId xmlns:a16="http://schemas.microsoft.com/office/drawing/2014/main" id="{724243EF-D967-520E-68F6-4D91A991804C}"/>
                </a:ext>
              </a:extLst>
            </p:cNvPr>
            <p:cNvPicPr>
              <a:picLocks noChangeAspect="1"/>
            </p:cNvPicPr>
            <p:nvPr/>
          </p:nvPicPr>
          <p:blipFill>
            <a:blip r:embed="rId7"/>
            <a:stretch>
              <a:fillRect/>
            </a:stretch>
          </p:blipFill>
          <p:spPr>
            <a:xfrm>
              <a:off x="9888381" y="1909215"/>
              <a:ext cx="189818" cy="2088000"/>
            </a:xfrm>
            <a:prstGeom prst="rect">
              <a:avLst/>
            </a:prstGeom>
          </p:spPr>
        </p:pic>
      </p:grpSp>
      <p:pic>
        <p:nvPicPr>
          <p:cNvPr id="23" name="Picture 22">
            <a:extLst>
              <a:ext uri="{FF2B5EF4-FFF2-40B4-BE49-F238E27FC236}">
                <a16:creationId xmlns:a16="http://schemas.microsoft.com/office/drawing/2014/main" id="{5FC24D06-5637-368C-97D2-7B930DF9446F}"/>
              </a:ext>
            </a:extLst>
          </p:cNvPr>
          <p:cNvPicPr>
            <a:picLocks noChangeAspect="1"/>
          </p:cNvPicPr>
          <p:nvPr/>
        </p:nvPicPr>
        <p:blipFill>
          <a:blip r:embed="rId8"/>
          <a:stretch>
            <a:fillRect/>
          </a:stretch>
        </p:blipFill>
        <p:spPr>
          <a:xfrm>
            <a:off x="2033906" y="4075759"/>
            <a:ext cx="1660106" cy="2185200"/>
          </a:xfrm>
          <a:prstGeom prst="rect">
            <a:avLst/>
          </a:prstGeom>
        </p:spPr>
      </p:pic>
      <p:pic>
        <p:nvPicPr>
          <p:cNvPr id="24" name="Picture 23">
            <a:extLst>
              <a:ext uri="{FF2B5EF4-FFF2-40B4-BE49-F238E27FC236}">
                <a16:creationId xmlns:a16="http://schemas.microsoft.com/office/drawing/2014/main" id="{C5692618-984C-60F7-384E-7864535C0153}"/>
              </a:ext>
            </a:extLst>
          </p:cNvPr>
          <p:cNvPicPr>
            <a:picLocks noChangeAspect="1"/>
          </p:cNvPicPr>
          <p:nvPr/>
        </p:nvPicPr>
        <p:blipFill>
          <a:blip r:embed="rId9"/>
          <a:stretch>
            <a:fillRect/>
          </a:stretch>
        </p:blipFill>
        <p:spPr>
          <a:xfrm>
            <a:off x="10028418" y="4225681"/>
            <a:ext cx="1628894" cy="2185200"/>
          </a:xfrm>
          <a:prstGeom prst="rect">
            <a:avLst/>
          </a:prstGeom>
        </p:spPr>
      </p:pic>
      <p:grpSp>
        <p:nvGrpSpPr>
          <p:cNvPr id="25" name="Group 24">
            <a:extLst>
              <a:ext uri="{FF2B5EF4-FFF2-40B4-BE49-F238E27FC236}">
                <a16:creationId xmlns:a16="http://schemas.microsoft.com/office/drawing/2014/main" id="{68B39BC2-F736-8651-34EC-155FB29F466D}"/>
              </a:ext>
            </a:extLst>
          </p:cNvPr>
          <p:cNvGrpSpPr/>
          <p:nvPr/>
        </p:nvGrpSpPr>
        <p:grpSpPr>
          <a:xfrm>
            <a:off x="8247465" y="4155772"/>
            <a:ext cx="1859482" cy="2185200"/>
            <a:chOff x="8247465" y="4155772"/>
            <a:chExt cx="1859482" cy="2185200"/>
          </a:xfrm>
        </p:grpSpPr>
        <p:pic>
          <p:nvPicPr>
            <p:cNvPr id="26" name="Picture 25">
              <a:extLst>
                <a:ext uri="{FF2B5EF4-FFF2-40B4-BE49-F238E27FC236}">
                  <a16:creationId xmlns:a16="http://schemas.microsoft.com/office/drawing/2014/main" id="{4AF0CF52-BF0B-5D08-343A-CCE43F8577E0}"/>
                </a:ext>
              </a:extLst>
            </p:cNvPr>
            <p:cNvPicPr>
              <a:picLocks noChangeAspect="1"/>
            </p:cNvPicPr>
            <p:nvPr/>
          </p:nvPicPr>
          <p:blipFill>
            <a:blip r:embed="rId10"/>
            <a:stretch>
              <a:fillRect/>
            </a:stretch>
          </p:blipFill>
          <p:spPr>
            <a:xfrm>
              <a:off x="8247465" y="4155772"/>
              <a:ext cx="1640916" cy="2185200"/>
            </a:xfrm>
            <a:prstGeom prst="rect">
              <a:avLst/>
            </a:prstGeom>
          </p:spPr>
        </p:pic>
        <p:pic>
          <p:nvPicPr>
            <p:cNvPr id="27" name="Picture 26">
              <a:extLst>
                <a:ext uri="{FF2B5EF4-FFF2-40B4-BE49-F238E27FC236}">
                  <a16:creationId xmlns:a16="http://schemas.microsoft.com/office/drawing/2014/main" id="{90E2A1E4-E26B-54D2-7291-DD797F3058DF}"/>
                </a:ext>
              </a:extLst>
            </p:cNvPr>
            <p:cNvPicPr>
              <a:picLocks noChangeAspect="1"/>
            </p:cNvPicPr>
            <p:nvPr/>
          </p:nvPicPr>
          <p:blipFill>
            <a:blip r:embed="rId11"/>
            <a:stretch>
              <a:fillRect/>
            </a:stretch>
          </p:blipFill>
          <p:spPr>
            <a:xfrm>
              <a:off x="9914124" y="4213544"/>
              <a:ext cx="192823" cy="2088000"/>
            </a:xfrm>
            <a:prstGeom prst="rect">
              <a:avLst/>
            </a:prstGeom>
          </p:spPr>
        </p:pic>
      </p:grpSp>
      <p:grpSp>
        <p:nvGrpSpPr>
          <p:cNvPr id="28" name="Group 27">
            <a:extLst>
              <a:ext uri="{FF2B5EF4-FFF2-40B4-BE49-F238E27FC236}">
                <a16:creationId xmlns:a16="http://schemas.microsoft.com/office/drawing/2014/main" id="{66841B78-A7C5-BEEE-5467-D997868A96B1}"/>
              </a:ext>
            </a:extLst>
          </p:cNvPr>
          <p:cNvGrpSpPr/>
          <p:nvPr/>
        </p:nvGrpSpPr>
        <p:grpSpPr>
          <a:xfrm>
            <a:off x="160892" y="4036928"/>
            <a:ext cx="1875755" cy="2185200"/>
            <a:chOff x="160892" y="4036928"/>
            <a:chExt cx="1875755" cy="2185200"/>
          </a:xfrm>
        </p:grpSpPr>
        <p:pic>
          <p:nvPicPr>
            <p:cNvPr id="29" name="Picture 28">
              <a:extLst>
                <a:ext uri="{FF2B5EF4-FFF2-40B4-BE49-F238E27FC236}">
                  <a16:creationId xmlns:a16="http://schemas.microsoft.com/office/drawing/2014/main" id="{41896CF9-CB12-C155-CF05-4B490345746C}"/>
                </a:ext>
              </a:extLst>
            </p:cNvPr>
            <p:cNvPicPr>
              <a:picLocks noChangeAspect="1"/>
            </p:cNvPicPr>
            <p:nvPr/>
          </p:nvPicPr>
          <p:blipFill>
            <a:blip r:embed="rId12"/>
            <a:stretch>
              <a:fillRect/>
            </a:stretch>
          </p:blipFill>
          <p:spPr>
            <a:xfrm>
              <a:off x="160892" y="4036928"/>
              <a:ext cx="1640916" cy="2185200"/>
            </a:xfrm>
            <a:prstGeom prst="rect">
              <a:avLst/>
            </a:prstGeom>
          </p:spPr>
        </p:pic>
        <p:pic>
          <p:nvPicPr>
            <p:cNvPr id="30" name="Picture 29">
              <a:extLst>
                <a:ext uri="{FF2B5EF4-FFF2-40B4-BE49-F238E27FC236}">
                  <a16:creationId xmlns:a16="http://schemas.microsoft.com/office/drawing/2014/main" id="{FFDA532C-ACA8-8AF1-78B9-84F06BF05984}"/>
                </a:ext>
              </a:extLst>
            </p:cNvPr>
            <p:cNvPicPr>
              <a:picLocks noChangeAspect="1"/>
            </p:cNvPicPr>
            <p:nvPr/>
          </p:nvPicPr>
          <p:blipFill>
            <a:blip r:embed="rId13"/>
            <a:stretch>
              <a:fillRect/>
            </a:stretch>
          </p:blipFill>
          <p:spPr>
            <a:xfrm>
              <a:off x="1843190" y="4090697"/>
              <a:ext cx="193457" cy="2088000"/>
            </a:xfrm>
            <a:prstGeom prst="rect">
              <a:avLst/>
            </a:prstGeom>
          </p:spPr>
        </p:pic>
      </p:grpSp>
      <p:pic>
        <p:nvPicPr>
          <p:cNvPr id="31" name="Image 30">
            <a:extLst>
              <a:ext uri="{FF2B5EF4-FFF2-40B4-BE49-F238E27FC236}">
                <a16:creationId xmlns:a16="http://schemas.microsoft.com/office/drawing/2014/main" id="{88D68178-3321-4819-A393-3EA4B122A061}"/>
              </a:ext>
            </a:extLst>
          </p:cNvPr>
          <p:cNvPicPr>
            <a:picLocks noChangeAspect="1"/>
          </p:cNvPicPr>
          <p:nvPr/>
        </p:nvPicPr>
        <p:blipFill>
          <a:blip r:embed="rId14"/>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93226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B9645-7571-FFD5-8FCF-3CDE54BC9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F41B4B-3C95-631F-7C30-8FB1D55E9F34}"/>
              </a:ext>
            </a:extLst>
          </p:cNvPr>
          <p:cNvSpPr>
            <a:spLocks noGrp="1"/>
          </p:cNvSpPr>
          <p:nvPr>
            <p:ph type="title"/>
          </p:nvPr>
        </p:nvSpPr>
        <p:spPr/>
        <p:txBody>
          <a:bodyPr>
            <a:normAutofit/>
          </a:bodyPr>
          <a:lstStyle/>
          <a:p>
            <a:r>
              <a:rPr lang="en-GB" sz="2800" dirty="0"/>
              <a:t>Deformation-induced wavefront aberrations</a:t>
            </a:r>
          </a:p>
        </p:txBody>
      </p:sp>
      <p:sp>
        <p:nvSpPr>
          <p:cNvPr id="4" name="Slide Number Placeholder 3">
            <a:extLst>
              <a:ext uri="{FF2B5EF4-FFF2-40B4-BE49-F238E27FC236}">
                <a16:creationId xmlns:a16="http://schemas.microsoft.com/office/drawing/2014/main" id="{90324EF2-ACC6-F372-E888-929BB91162F6}"/>
              </a:ext>
            </a:extLst>
          </p:cNvPr>
          <p:cNvSpPr>
            <a:spLocks noGrp="1"/>
          </p:cNvSpPr>
          <p:nvPr>
            <p:ph type="sldNum" sz="quarter" idx="12"/>
          </p:nvPr>
        </p:nvSpPr>
        <p:spPr/>
        <p:txBody>
          <a:bodyPr/>
          <a:lstStyle/>
          <a:p>
            <a:fld id="{3A3A6714-3D1F-4857-9904-D935B84167FA}" type="slidenum">
              <a:rPr lang="en-GB" smtClean="0"/>
              <a:pPr/>
              <a:t>25</a:t>
            </a:fld>
            <a:endParaRPr lang="en-GB"/>
          </a:p>
        </p:txBody>
      </p:sp>
      <p:sp>
        <p:nvSpPr>
          <p:cNvPr id="2" name="TextBox 1">
            <a:extLst>
              <a:ext uri="{FF2B5EF4-FFF2-40B4-BE49-F238E27FC236}">
                <a16:creationId xmlns:a16="http://schemas.microsoft.com/office/drawing/2014/main" id="{D720411B-97BB-A0D2-633B-0CB1CFD3E42F}"/>
              </a:ext>
            </a:extLst>
          </p:cNvPr>
          <p:cNvSpPr txBox="1"/>
          <p:nvPr/>
        </p:nvSpPr>
        <p:spPr>
          <a:xfrm>
            <a:off x="157484" y="911412"/>
            <a:ext cx="5689598" cy="923330"/>
          </a:xfrm>
          <a:prstGeom prst="rect">
            <a:avLst/>
          </a:prstGeom>
          <a:noFill/>
        </p:spPr>
        <p:txBody>
          <a:bodyPr wrap="square">
            <a:spAutoFit/>
          </a:bodyPr>
          <a:lstStyle/>
          <a:p>
            <a:pPr marL="0" indent="0">
              <a:buNone/>
            </a:pPr>
            <a:r>
              <a:rPr lang="en-US" sz="1800" dirty="0">
                <a:latin typeface="Garamond" panose="02020404030301010803" pitchFamily="18" charset="0"/>
              </a:rPr>
              <a:t>Analysis of impact of thermal induced surface deformation on the wavefront (preliminary results, work still ongoing) via a home-</a:t>
            </a:r>
            <a:r>
              <a:rPr lang="en-US" dirty="0">
                <a:latin typeface="Garamond" panose="02020404030301010803" pitchFamily="18" charset="0"/>
              </a:rPr>
              <a:t>made code </a:t>
            </a:r>
            <a:endParaRPr lang="en-US" sz="1800"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5" name="CasellaDiTesto 6">
                <a:extLst>
                  <a:ext uri="{FF2B5EF4-FFF2-40B4-BE49-F238E27FC236}">
                    <a16:creationId xmlns:a16="http://schemas.microsoft.com/office/drawing/2014/main" id="{B1BC061D-7FF0-9B4D-82EC-B6B3379BE6C9}"/>
                  </a:ext>
                </a:extLst>
              </p:cNvPr>
              <p:cNvSpPr txBox="1">
                <a:spLocks noChangeAspect="1"/>
              </p:cNvSpPr>
              <p:nvPr/>
            </p:nvSpPr>
            <p:spPr>
              <a:xfrm>
                <a:off x="800100" y="3960523"/>
                <a:ext cx="4414722" cy="7434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𝑎</m:t>
                          </m:r>
                        </m:e>
                        <m:sub>
                          <m:r>
                            <a:rPr lang="it-IT" sz="2000" b="0" i="1" smtClean="0">
                              <a:latin typeface="Cambria Math" panose="02040503050406030204" pitchFamily="18" charset="0"/>
                            </a:rPr>
                            <m:t>𝑛𝑘</m:t>
                          </m:r>
                        </m:sub>
                      </m:sSub>
                      <m:r>
                        <a:rPr lang="it-IT" sz="2000" b="0" i="1" smtClean="0">
                          <a:latin typeface="Cambria Math" panose="02040503050406030204" pitchFamily="18" charset="0"/>
                        </a:rPr>
                        <m:t>=</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1</m:t>
                          </m:r>
                        </m:num>
                        <m:den>
                          <m:d>
                            <m:dPr>
                              <m:begChr m:val="⟨"/>
                              <m:endChr m:val="⟩"/>
                              <m:ctrlPr>
                                <a:rPr lang="it-IT" sz="2000" b="0" i="1" smtClean="0">
                                  <a:latin typeface="Cambria Math" panose="02040503050406030204" pitchFamily="18" charset="0"/>
                                </a:rPr>
                              </m:ctrlPr>
                            </m:dPr>
                            <m:e>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𝑍</m:t>
                                  </m:r>
                                </m:e>
                                <m:sub>
                                  <m:r>
                                    <a:rPr lang="it-IT" sz="2000" b="0" i="1" smtClean="0">
                                      <a:latin typeface="Cambria Math" panose="02040503050406030204" pitchFamily="18" charset="0"/>
                                    </a:rPr>
                                    <m:t>𝑛</m:t>
                                  </m:r>
                                </m:sub>
                                <m:sup>
                                  <m:r>
                                    <a:rPr lang="it-IT" sz="2000" b="0" i="1" smtClean="0">
                                      <a:latin typeface="Cambria Math" panose="02040503050406030204" pitchFamily="18" charset="0"/>
                                    </a:rPr>
                                    <m:t>𝑘</m:t>
                                  </m:r>
                                </m:sup>
                              </m:sSubSup>
                            </m:e>
                            <m:e>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𝑍</m:t>
                                  </m:r>
                                </m:e>
                                <m:sub>
                                  <m:r>
                                    <a:rPr lang="it-IT" sz="2000" b="0" i="1" smtClean="0">
                                      <a:latin typeface="Cambria Math" panose="02040503050406030204" pitchFamily="18" charset="0"/>
                                    </a:rPr>
                                    <m:t>𝑛</m:t>
                                  </m:r>
                                </m:sub>
                                <m:sup>
                                  <m:r>
                                    <a:rPr lang="it-IT" sz="2000" b="0" i="1" smtClean="0">
                                      <a:latin typeface="Cambria Math" panose="02040503050406030204" pitchFamily="18" charset="0"/>
                                    </a:rPr>
                                    <m:t>𝑘</m:t>
                                  </m:r>
                                </m:sup>
                              </m:sSubSup>
                            </m:e>
                          </m:d>
                        </m:den>
                      </m:f>
                      <m:nary>
                        <m:naryPr>
                          <m:subHide m:val="on"/>
                          <m:supHide m:val="on"/>
                          <m:ctrlPr>
                            <a:rPr lang="it-IT" sz="2000" b="0" i="1" smtClean="0">
                              <a:latin typeface="Cambria Math" panose="02040503050406030204" pitchFamily="18" charset="0"/>
                            </a:rPr>
                          </m:ctrlPr>
                        </m:naryPr>
                        <m:sub/>
                        <m:sup/>
                        <m:e>
                          <m:r>
                            <a:rPr lang="it-IT" sz="2000" b="0" i="1" smtClean="0">
                              <a:latin typeface="Cambria Math" panose="02040503050406030204" pitchFamily="18" charset="0"/>
                            </a:rPr>
                            <m:t>𝜙</m:t>
                          </m:r>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𝜌</m:t>
                              </m:r>
                              <m:r>
                                <a:rPr lang="it-IT" sz="2000" b="0" i="1" smtClean="0">
                                  <a:latin typeface="Cambria Math" panose="02040503050406030204" pitchFamily="18" charset="0"/>
                                </a:rPr>
                                <m:t>,</m:t>
                              </m:r>
                              <m:r>
                                <a:rPr lang="it-IT" sz="2000" b="0" i="1" smtClean="0">
                                  <a:latin typeface="Cambria Math" panose="02040503050406030204" pitchFamily="18" charset="0"/>
                                </a:rPr>
                                <m:t>𝜃</m:t>
                              </m:r>
                            </m:e>
                          </m:d>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𝑍</m:t>
                              </m:r>
                            </m:e>
                            <m:sub>
                              <m:r>
                                <a:rPr lang="it-IT" sz="2000" b="0" i="1" smtClean="0">
                                  <a:latin typeface="Cambria Math" panose="02040503050406030204" pitchFamily="18" charset="0"/>
                                </a:rPr>
                                <m:t>𝑛</m:t>
                              </m:r>
                            </m:sub>
                            <m:sup>
                              <m:r>
                                <a:rPr lang="it-IT" sz="2000" b="0" i="1" smtClean="0">
                                  <a:latin typeface="Cambria Math" panose="02040503050406030204" pitchFamily="18" charset="0"/>
                                </a:rPr>
                                <m:t>𝑘</m:t>
                              </m:r>
                            </m:sup>
                          </m:sSubSup>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𝜌</m:t>
                              </m:r>
                              <m:r>
                                <a:rPr lang="it-IT" sz="2000" b="0" i="1" smtClean="0">
                                  <a:latin typeface="Cambria Math" panose="02040503050406030204" pitchFamily="18" charset="0"/>
                                </a:rPr>
                                <m:t>,</m:t>
                              </m:r>
                              <m:r>
                                <a:rPr lang="it-IT" sz="2000" b="0" i="1" smtClean="0">
                                  <a:latin typeface="Cambria Math" panose="02040503050406030204" pitchFamily="18" charset="0"/>
                                </a:rPr>
                                <m:t>𝜃</m:t>
                              </m:r>
                            </m:e>
                          </m:d>
                          <m:r>
                            <a:rPr lang="it-IT" sz="2000" b="0" i="1" smtClean="0">
                              <a:latin typeface="Cambria Math" panose="02040503050406030204" pitchFamily="18" charset="0"/>
                            </a:rPr>
                            <m:t>𝜌</m:t>
                          </m:r>
                          <m:r>
                            <a:rPr lang="it-IT" sz="2000" b="0" i="1" smtClean="0">
                              <a:latin typeface="Cambria Math" panose="02040503050406030204" pitchFamily="18" charset="0"/>
                            </a:rPr>
                            <m:t>𝑑</m:t>
                          </m:r>
                          <m:r>
                            <a:rPr lang="it-IT" sz="2000" b="0" i="1" smtClean="0">
                              <a:latin typeface="Cambria Math" panose="02040503050406030204" pitchFamily="18" charset="0"/>
                            </a:rPr>
                            <m:t>𝜌</m:t>
                          </m:r>
                          <m:r>
                            <a:rPr lang="it-IT" sz="2000" b="0" i="1" smtClean="0">
                              <a:latin typeface="Cambria Math" panose="02040503050406030204" pitchFamily="18" charset="0"/>
                            </a:rPr>
                            <m:t>𝑑</m:t>
                          </m:r>
                          <m:r>
                            <a:rPr lang="it-IT" sz="2000" b="0" i="1" smtClean="0">
                              <a:latin typeface="Cambria Math" panose="02040503050406030204" pitchFamily="18" charset="0"/>
                            </a:rPr>
                            <m:t>𝜃</m:t>
                          </m:r>
                        </m:e>
                      </m:nary>
                    </m:oMath>
                  </m:oMathPara>
                </a14:m>
                <a:endParaRPr lang="it-IT" sz="2000" dirty="0"/>
              </a:p>
            </p:txBody>
          </p:sp>
        </mc:Choice>
        <mc:Fallback xmlns="">
          <p:sp>
            <p:nvSpPr>
              <p:cNvPr id="5" name="CasellaDiTesto 6">
                <a:extLst>
                  <a:ext uri="{FF2B5EF4-FFF2-40B4-BE49-F238E27FC236}">
                    <a16:creationId xmlns:a16="http://schemas.microsoft.com/office/drawing/2014/main" id="{B1BC061D-7FF0-9B4D-82EC-B6B3379BE6C9}"/>
                  </a:ext>
                </a:extLst>
              </p:cNvPr>
              <p:cNvSpPr txBox="1">
                <a:spLocks noRot="1" noChangeAspect="1" noMove="1" noResize="1" noEditPoints="1" noAdjustHandles="1" noChangeArrowheads="1" noChangeShapeType="1" noTextEdit="1"/>
              </p:cNvSpPr>
              <p:nvPr/>
            </p:nvSpPr>
            <p:spPr>
              <a:xfrm>
                <a:off x="800100" y="3960523"/>
                <a:ext cx="4414722" cy="743404"/>
              </a:xfrm>
              <a:prstGeom prst="rect">
                <a:avLst/>
              </a:prstGeom>
              <a:blipFill>
                <a:blip r:embed="rId2"/>
                <a:stretch>
                  <a:fillRect t="-167797" r="-287" b="-244068"/>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6" name="CasellaDiTesto 7">
                <a:extLst>
                  <a:ext uri="{FF2B5EF4-FFF2-40B4-BE49-F238E27FC236}">
                    <a16:creationId xmlns:a16="http://schemas.microsoft.com/office/drawing/2014/main" id="{35CAC9B0-297B-31EB-9DA3-6AC705712C01}"/>
                  </a:ext>
                </a:extLst>
              </p:cNvPr>
              <p:cNvSpPr txBox="1">
                <a:spLocks noChangeAspect="1"/>
              </p:cNvSpPr>
              <p:nvPr/>
            </p:nvSpPr>
            <p:spPr>
              <a:xfrm>
                <a:off x="622927" y="5201954"/>
                <a:ext cx="2984399" cy="6633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𝐼</m:t>
                          </m:r>
                        </m:num>
                        <m:den>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𝐼</m:t>
                              </m:r>
                            </m:e>
                            <m:sub>
                              <m:r>
                                <a:rPr lang="it-IT" sz="2000" b="0" i="1" smtClean="0">
                                  <a:latin typeface="Cambria Math" panose="02040503050406030204" pitchFamily="18" charset="0"/>
                                </a:rPr>
                                <m:t>0</m:t>
                              </m:r>
                            </m:sub>
                          </m:sSub>
                        </m:den>
                      </m:f>
                      <m:r>
                        <a:rPr lang="it-IT" sz="2000" b="0" i="1" smtClean="0">
                          <a:latin typeface="Cambria Math" panose="02040503050406030204" pitchFamily="18" charset="0"/>
                        </a:rPr>
                        <m:t>=1−</m:t>
                      </m:r>
                      <m:f>
                        <m:fPr>
                          <m:ctrlPr>
                            <a:rPr lang="it-IT" sz="2000" b="0" i="1" smtClean="0">
                              <a:latin typeface="Cambria Math" panose="02040503050406030204" pitchFamily="18" charset="0"/>
                            </a:rPr>
                          </m:ctrlPr>
                        </m:fPr>
                        <m:num>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𝑘</m:t>
                              </m:r>
                            </m:e>
                            <m:sup>
                              <m:r>
                                <a:rPr lang="it-IT" sz="2000" b="0" i="1" smtClean="0">
                                  <a:latin typeface="Cambria Math" panose="02040503050406030204" pitchFamily="18" charset="0"/>
                                </a:rPr>
                                <m:t>2</m:t>
                              </m:r>
                            </m:sup>
                          </m:sSup>
                        </m:num>
                        <m:den>
                          <m:r>
                            <a:rPr lang="it-IT" sz="2000" b="0" i="1" smtClean="0">
                              <a:latin typeface="Cambria Math" panose="02040503050406030204" pitchFamily="18" charset="0"/>
                            </a:rPr>
                            <m:t>2</m:t>
                          </m:r>
                        </m:den>
                      </m:f>
                      <m:nary>
                        <m:naryPr>
                          <m:chr m:val="∑"/>
                          <m:supHide m:val="on"/>
                          <m:ctrlPr>
                            <a:rPr lang="it-IT" sz="2000" b="0" i="1" smtClean="0">
                              <a:latin typeface="Cambria Math" panose="02040503050406030204" pitchFamily="18" charset="0"/>
                            </a:rPr>
                          </m:ctrlPr>
                        </m:naryPr>
                        <m:sub>
                          <m:r>
                            <a:rPr lang="it-IT" sz="2000" b="0" i="1" smtClean="0">
                              <a:latin typeface="Cambria Math" panose="02040503050406030204" pitchFamily="18" charset="0"/>
                            </a:rPr>
                            <m:t>𝑛</m:t>
                          </m:r>
                          <m:r>
                            <a:rPr lang="it-IT" sz="2000" b="0" i="1" smtClean="0">
                              <a:latin typeface="Cambria Math" panose="02040503050406030204" pitchFamily="18" charset="0"/>
                            </a:rPr>
                            <m:t>=1</m:t>
                          </m:r>
                        </m:sub>
                        <m:sup/>
                        <m:e>
                          <m:nary>
                            <m:naryPr>
                              <m:chr m:val="∑"/>
                              <m:supHide m:val="on"/>
                              <m:ctrlPr>
                                <a:rPr lang="it-IT" sz="2000" b="0" i="1" smtClean="0">
                                  <a:latin typeface="Cambria Math" panose="02040503050406030204" pitchFamily="18" charset="0"/>
                                </a:rPr>
                              </m:ctrlPr>
                            </m:naryPr>
                            <m:sub>
                              <m:r>
                                <a:rPr lang="it-IT" sz="2000" b="0" i="1" smtClean="0">
                                  <a:latin typeface="Cambria Math" panose="02040503050406030204" pitchFamily="18" charset="0"/>
                                </a:rPr>
                                <m:t>𝑘</m:t>
                              </m:r>
                            </m:sub>
                            <m:sup/>
                            <m:e>
                              <m:f>
                                <m:fPr>
                                  <m:ctrlPr>
                                    <a:rPr lang="it-IT" sz="2000" b="0" i="1" smtClean="0">
                                      <a:latin typeface="Cambria Math" panose="02040503050406030204" pitchFamily="18" charset="0"/>
                                    </a:rPr>
                                  </m:ctrlPr>
                                </m:fPr>
                                <m:num>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𝑎</m:t>
                                      </m:r>
                                    </m:e>
                                    <m:sub>
                                      <m:r>
                                        <a:rPr lang="it-IT" sz="2000" b="0" i="1" smtClean="0">
                                          <a:latin typeface="Cambria Math" panose="02040503050406030204" pitchFamily="18" charset="0"/>
                                        </a:rPr>
                                        <m:t>𝑛𝑘</m:t>
                                      </m:r>
                                    </m:sub>
                                    <m:sup>
                                      <m:r>
                                        <a:rPr lang="it-IT" sz="2000" b="0" i="1" smtClean="0">
                                          <a:latin typeface="Cambria Math" panose="02040503050406030204" pitchFamily="18" charset="0"/>
                                        </a:rPr>
                                        <m:t>2</m:t>
                                      </m:r>
                                    </m:sup>
                                  </m:sSubSup>
                                </m:num>
                                <m:den>
                                  <m:r>
                                    <a:rPr lang="it-IT" sz="2000" b="0" i="1" smtClean="0">
                                      <a:latin typeface="Cambria Math" panose="02040503050406030204" pitchFamily="18" charset="0"/>
                                    </a:rPr>
                                    <m:t>𝑛</m:t>
                                  </m:r>
                                  <m:r>
                                    <a:rPr lang="it-IT" sz="2000" b="0" i="1" smtClean="0">
                                      <a:latin typeface="Cambria Math" panose="02040503050406030204" pitchFamily="18" charset="0"/>
                                    </a:rPr>
                                    <m:t>+1</m:t>
                                  </m:r>
                                </m:den>
                              </m:f>
                            </m:e>
                          </m:nary>
                        </m:e>
                      </m:nary>
                    </m:oMath>
                  </m:oMathPara>
                </a14:m>
                <a:endParaRPr lang="it-IT" sz="2000" dirty="0"/>
              </a:p>
            </p:txBody>
          </p:sp>
        </mc:Choice>
        <mc:Fallback xmlns="">
          <p:sp>
            <p:nvSpPr>
              <p:cNvPr id="6" name="CasellaDiTesto 7">
                <a:extLst>
                  <a:ext uri="{FF2B5EF4-FFF2-40B4-BE49-F238E27FC236}">
                    <a16:creationId xmlns:a16="http://schemas.microsoft.com/office/drawing/2014/main" id="{35CAC9B0-297B-31EB-9DA3-6AC705712C01}"/>
                  </a:ext>
                </a:extLst>
              </p:cNvPr>
              <p:cNvSpPr txBox="1">
                <a:spLocks noRot="1" noChangeAspect="1" noMove="1" noResize="1" noEditPoints="1" noAdjustHandles="1" noChangeArrowheads="1" noChangeShapeType="1" noTextEdit="1"/>
              </p:cNvSpPr>
              <p:nvPr/>
            </p:nvSpPr>
            <p:spPr>
              <a:xfrm>
                <a:off x="622927" y="5201954"/>
                <a:ext cx="2984399" cy="663375"/>
              </a:xfrm>
              <a:prstGeom prst="rect">
                <a:avLst/>
              </a:prstGeom>
              <a:blipFill>
                <a:blip r:embed="rId3"/>
                <a:stretch>
                  <a:fillRect t="-154717" b="-250943"/>
                </a:stretch>
              </a:blipFill>
            </p:spPr>
            <p:txBody>
              <a:bodyPr/>
              <a:lstStyle/>
              <a:p>
                <a:r>
                  <a:rPr lang="en-IT">
                    <a:noFill/>
                  </a:rPr>
                  <a:t> </a:t>
                </a:r>
              </a:p>
            </p:txBody>
          </p:sp>
        </mc:Fallback>
      </mc:AlternateContent>
      <p:sp>
        <p:nvSpPr>
          <p:cNvPr id="7" name="TextBox 6">
            <a:extLst>
              <a:ext uri="{FF2B5EF4-FFF2-40B4-BE49-F238E27FC236}">
                <a16:creationId xmlns:a16="http://schemas.microsoft.com/office/drawing/2014/main" id="{46FDBBAF-CDFB-3D79-95C3-8620D342B870}"/>
              </a:ext>
            </a:extLst>
          </p:cNvPr>
          <p:cNvSpPr txBox="1"/>
          <p:nvPr/>
        </p:nvSpPr>
        <p:spPr>
          <a:xfrm>
            <a:off x="127003" y="1841333"/>
            <a:ext cx="5689598" cy="646331"/>
          </a:xfrm>
          <a:prstGeom prst="rect">
            <a:avLst/>
          </a:prstGeom>
          <a:noFill/>
        </p:spPr>
        <p:txBody>
          <a:bodyPr wrap="square">
            <a:spAutoFit/>
          </a:bodyPr>
          <a:lstStyle/>
          <a:p>
            <a:pPr marL="0" indent="0">
              <a:buNone/>
            </a:pPr>
            <a:r>
              <a:rPr lang="en-US" sz="1800" dirty="0">
                <a:latin typeface="Garamond" panose="02020404030301010803" pitchFamily="18" charset="0"/>
              </a:rPr>
              <a:t>Analysis performed on a “single-pass”</a:t>
            </a:r>
            <a:r>
              <a:rPr lang="en-US" dirty="0">
                <a:latin typeface="Garamond" panose="02020404030301010803" pitchFamily="18" charset="0"/>
              </a:rPr>
              <a:t> base (i.e., account is made for each pass) -&gt; need for a more realistic model</a:t>
            </a:r>
            <a:endParaRPr lang="en-US" sz="1800" dirty="0">
              <a:latin typeface="Garamond" panose="02020404030301010803" pitchFamily="18" charset="0"/>
            </a:endParaRPr>
          </a:p>
        </p:txBody>
      </p:sp>
      <p:sp>
        <p:nvSpPr>
          <p:cNvPr id="8" name="TextBox 7">
            <a:extLst>
              <a:ext uri="{FF2B5EF4-FFF2-40B4-BE49-F238E27FC236}">
                <a16:creationId xmlns:a16="http://schemas.microsoft.com/office/drawing/2014/main" id="{324B3F1C-F976-D21A-55C4-2F6BBD4640CE}"/>
              </a:ext>
            </a:extLst>
          </p:cNvPr>
          <p:cNvSpPr txBox="1"/>
          <p:nvPr/>
        </p:nvSpPr>
        <p:spPr>
          <a:xfrm>
            <a:off x="142243" y="2878083"/>
            <a:ext cx="7260587" cy="369332"/>
          </a:xfrm>
          <a:prstGeom prst="rect">
            <a:avLst/>
          </a:prstGeom>
          <a:noFill/>
        </p:spPr>
        <p:txBody>
          <a:bodyPr wrap="square">
            <a:spAutoFit/>
          </a:bodyPr>
          <a:lstStyle/>
          <a:p>
            <a:pPr marL="0" indent="0">
              <a:buNone/>
            </a:pPr>
            <a:r>
              <a:rPr lang="en-US" dirty="0">
                <a:latin typeface="Garamond" panose="02020404030301010803" pitchFamily="18" charset="0"/>
              </a:rPr>
              <a:t>Surface deformation -&gt; optical path differences -&gt; phase map </a:t>
            </a:r>
            <a:endParaRPr lang="en-US" sz="1800" dirty="0">
              <a:latin typeface="Garamond" panose="02020404030301010803" pitchFamily="18" charset="0"/>
            </a:endParaRPr>
          </a:p>
        </p:txBody>
      </p:sp>
      <p:sp>
        <p:nvSpPr>
          <p:cNvPr id="9" name="TextBox 8">
            <a:extLst>
              <a:ext uri="{FF2B5EF4-FFF2-40B4-BE49-F238E27FC236}">
                <a16:creationId xmlns:a16="http://schemas.microsoft.com/office/drawing/2014/main" id="{3384273A-261B-6AE9-3987-E2401136F0A4}"/>
              </a:ext>
            </a:extLst>
          </p:cNvPr>
          <p:cNvSpPr txBox="1"/>
          <p:nvPr/>
        </p:nvSpPr>
        <p:spPr>
          <a:xfrm>
            <a:off x="142243" y="3496336"/>
            <a:ext cx="7260587" cy="369332"/>
          </a:xfrm>
          <a:prstGeom prst="rect">
            <a:avLst/>
          </a:prstGeom>
          <a:noFill/>
        </p:spPr>
        <p:txBody>
          <a:bodyPr wrap="square">
            <a:spAutoFit/>
          </a:bodyPr>
          <a:lstStyle/>
          <a:p>
            <a:pPr marL="0" indent="0">
              <a:buNone/>
            </a:pPr>
            <a:r>
              <a:rPr lang="en-US" dirty="0">
                <a:latin typeface="Garamond" panose="02020404030301010803" pitchFamily="18" charset="0"/>
              </a:rPr>
              <a:t>Expansion into Zernike polynomials base</a:t>
            </a:r>
            <a:endParaRPr lang="en-US" sz="1800" dirty="0">
              <a:latin typeface="Garamond" panose="02020404030301010803" pitchFamily="18" charset="0"/>
            </a:endParaRPr>
          </a:p>
        </p:txBody>
      </p:sp>
      <p:sp>
        <p:nvSpPr>
          <p:cNvPr id="10" name="TextBox 9">
            <a:extLst>
              <a:ext uri="{FF2B5EF4-FFF2-40B4-BE49-F238E27FC236}">
                <a16:creationId xmlns:a16="http://schemas.microsoft.com/office/drawing/2014/main" id="{51F0CB6F-ADD3-8C2A-DD58-68431F8EEA27}"/>
              </a:ext>
            </a:extLst>
          </p:cNvPr>
          <p:cNvSpPr txBox="1"/>
          <p:nvPr/>
        </p:nvSpPr>
        <p:spPr>
          <a:xfrm>
            <a:off x="127003" y="4910642"/>
            <a:ext cx="7260587" cy="369332"/>
          </a:xfrm>
          <a:prstGeom prst="rect">
            <a:avLst/>
          </a:prstGeom>
          <a:noFill/>
        </p:spPr>
        <p:txBody>
          <a:bodyPr wrap="square">
            <a:spAutoFit/>
          </a:bodyPr>
          <a:lstStyle/>
          <a:p>
            <a:pPr marL="0" indent="0">
              <a:buNone/>
            </a:pPr>
            <a:r>
              <a:rPr lang="en-US" dirty="0">
                <a:latin typeface="Garamond" panose="02020404030301010803" pitchFamily="18" charset="0"/>
              </a:rPr>
              <a:t>Strehl ratio calculation</a:t>
            </a:r>
            <a:endParaRPr lang="en-US" sz="1800" dirty="0">
              <a:latin typeface="Garamond" panose="02020404030301010803" pitchFamily="18" charset="0"/>
            </a:endParaRPr>
          </a:p>
        </p:txBody>
      </p:sp>
      <p:sp>
        <p:nvSpPr>
          <p:cNvPr id="11" name="TextBox 10">
            <a:extLst>
              <a:ext uri="{FF2B5EF4-FFF2-40B4-BE49-F238E27FC236}">
                <a16:creationId xmlns:a16="http://schemas.microsoft.com/office/drawing/2014/main" id="{98425D41-8892-272C-18C8-D4698E32E493}"/>
              </a:ext>
            </a:extLst>
          </p:cNvPr>
          <p:cNvSpPr txBox="1"/>
          <p:nvPr/>
        </p:nvSpPr>
        <p:spPr>
          <a:xfrm>
            <a:off x="6088383" y="885444"/>
            <a:ext cx="6154417" cy="369332"/>
          </a:xfrm>
          <a:prstGeom prst="rect">
            <a:avLst/>
          </a:prstGeom>
          <a:noFill/>
        </p:spPr>
        <p:txBody>
          <a:bodyPr wrap="square">
            <a:spAutoFit/>
          </a:bodyPr>
          <a:lstStyle/>
          <a:p>
            <a:pPr marL="0" indent="0">
              <a:buNone/>
            </a:pPr>
            <a:r>
              <a:rPr lang="en-US" sz="1800" b="1" dirty="0" err="1">
                <a:latin typeface="Garamond" panose="02020404030301010803" pitchFamily="18" charset="0"/>
              </a:rPr>
              <a:t>EuPRAXIA</a:t>
            </a:r>
            <a:r>
              <a:rPr lang="en-US" sz="1800" b="1" dirty="0">
                <a:latin typeface="Garamond" panose="02020404030301010803" pitchFamily="18" charset="0"/>
              </a:rPr>
              <a:t> phase 1, gold gratings, no cooling</a:t>
            </a:r>
          </a:p>
        </p:txBody>
      </p:sp>
      <p:pic>
        <p:nvPicPr>
          <p:cNvPr id="12" name="Picture 11">
            <a:extLst>
              <a:ext uri="{FF2B5EF4-FFF2-40B4-BE49-F238E27FC236}">
                <a16:creationId xmlns:a16="http://schemas.microsoft.com/office/drawing/2014/main" id="{C1E2ED25-D2E8-8123-1B0E-E9C381D5D103}"/>
              </a:ext>
            </a:extLst>
          </p:cNvPr>
          <p:cNvPicPr>
            <a:picLocks noChangeAspect="1"/>
          </p:cNvPicPr>
          <p:nvPr/>
        </p:nvPicPr>
        <p:blipFill>
          <a:blip r:embed="rId4"/>
          <a:stretch>
            <a:fillRect/>
          </a:stretch>
        </p:blipFill>
        <p:spPr>
          <a:xfrm>
            <a:off x="6582231" y="1406388"/>
            <a:ext cx="4672340" cy="3504254"/>
          </a:xfrm>
          <a:prstGeom prst="rect">
            <a:avLst/>
          </a:prstGeom>
        </p:spPr>
      </p:pic>
      <p:sp>
        <p:nvSpPr>
          <p:cNvPr id="14" name="TextBox 13">
            <a:extLst>
              <a:ext uri="{FF2B5EF4-FFF2-40B4-BE49-F238E27FC236}">
                <a16:creationId xmlns:a16="http://schemas.microsoft.com/office/drawing/2014/main" id="{D86B15D2-03AF-A4D2-5E8F-67122C62590C}"/>
              </a:ext>
            </a:extLst>
          </p:cNvPr>
          <p:cNvSpPr txBox="1"/>
          <p:nvPr/>
        </p:nvSpPr>
        <p:spPr>
          <a:xfrm>
            <a:off x="6502402" y="4832622"/>
            <a:ext cx="5689598" cy="369332"/>
          </a:xfrm>
          <a:prstGeom prst="rect">
            <a:avLst/>
          </a:prstGeom>
          <a:noFill/>
        </p:spPr>
        <p:txBody>
          <a:bodyPr wrap="square">
            <a:spAutoFit/>
          </a:bodyPr>
          <a:lstStyle/>
          <a:p>
            <a:pPr marL="0" indent="0">
              <a:buNone/>
            </a:pPr>
            <a:r>
              <a:rPr lang="en-US" sz="1800" dirty="0">
                <a:latin typeface="Garamond" panose="02020404030301010803" pitchFamily="18" charset="0"/>
              </a:rPr>
              <a:t>Main aberrations: vertical tilt, vertical astigmatism</a:t>
            </a:r>
          </a:p>
        </p:txBody>
      </p:sp>
      <p:sp>
        <p:nvSpPr>
          <p:cNvPr id="15" name="TextBox 14">
            <a:extLst>
              <a:ext uri="{FF2B5EF4-FFF2-40B4-BE49-F238E27FC236}">
                <a16:creationId xmlns:a16="http://schemas.microsoft.com/office/drawing/2014/main" id="{BFACF6BF-8534-20AD-F287-946EF18BC8BC}"/>
              </a:ext>
            </a:extLst>
          </p:cNvPr>
          <p:cNvSpPr txBox="1"/>
          <p:nvPr/>
        </p:nvSpPr>
        <p:spPr>
          <a:xfrm>
            <a:off x="6515102" y="5327922"/>
            <a:ext cx="5689598" cy="369332"/>
          </a:xfrm>
          <a:prstGeom prst="rect">
            <a:avLst/>
          </a:prstGeom>
          <a:noFill/>
        </p:spPr>
        <p:txBody>
          <a:bodyPr wrap="square">
            <a:spAutoFit/>
          </a:bodyPr>
          <a:lstStyle/>
          <a:p>
            <a:pPr marL="0" indent="0">
              <a:buNone/>
            </a:pPr>
            <a:r>
              <a:rPr lang="en-US" sz="1800" dirty="0">
                <a:latin typeface="Garamond" panose="02020404030301010803" pitchFamily="18" charset="0"/>
              </a:rPr>
              <a:t>Strehl ratio: 0.86</a:t>
            </a:r>
          </a:p>
        </p:txBody>
      </p:sp>
      <p:pic>
        <p:nvPicPr>
          <p:cNvPr id="16" name="Image 15">
            <a:extLst>
              <a:ext uri="{FF2B5EF4-FFF2-40B4-BE49-F238E27FC236}">
                <a16:creationId xmlns:a16="http://schemas.microsoft.com/office/drawing/2014/main" id="{63F6D053-A830-49AD-B99F-61FC44813343}"/>
              </a:ext>
            </a:extLst>
          </p:cNvPr>
          <p:cNvPicPr>
            <a:picLocks noChangeAspect="1"/>
          </p:cNvPicPr>
          <p:nvPr/>
        </p:nvPicPr>
        <p:blipFill>
          <a:blip r:embed="rId5"/>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343686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31E1-F99F-C48C-CEBC-EC1E2E7199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C68070-BAB2-D784-60DE-32DF538EAF0C}"/>
              </a:ext>
            </a:extLst>
          </p:cNvPr>
          <p:cNvSpPr>
            <a:spLocks noGrp="1"/>
          </p:cNvSpPr>
          <p:nvPr>
            <p:ph type="title"/>
          </p:nvPr>
        </p:nvSpPr>
        <p:spPr/>
        <p:txBody>
          <a:bodyPr>
            <a:normAutofit/>
          </a:bodyPr>
          <a:lstStyle/>
          <a:p>
            <a:r>
              <a:rPr lang="en-GB" sz="2800" dirty="0"/>
              <a:t>Deformation-induced wavefront aberrations</a:t>
            </a:r>
          </a:p>
        </p:txBody>
      </p:sp>
      <p:sp>
        <p:nvSpPr>
          <p:cNvPr id="4" name="Slide Number Placeholder 3">
            <a:extLst>
              <a:ext uri="{FF2B5EF4-FFF2-40B4-BE49-F238E27FC236}">
                <a16:creationId xmlns:a16="http://schemas.microsoft.com/office/drawing/2014/main" id="{5C52A56D-0FF2-2351-A9D0-A1B37F58ACE9}"/>
              </a:ext>
            </a:extLst>
          </p:cNvPr>
          <p:cNvSpPr>
            <a:spLocks noGrp="1"/>
          </p:cNvSpPr>
          <p:nvPr>
            <p:ph type="sldNum" sz="quarter" idx="12"/>
          </p:nvPr>
        </p:nvSpPr>
        <p:spPr/>
        <p:txBody>
          <a:bodyPr/>
          <a:lstStyle/>
          <a:p>
            <a:fld id="{3A3A6714-3D1F-4857-9904-D935B84167FA}" type="slidenum">
              <a:rPr lang="en-GB" smtClean="0"/>
              <a:pPr/>
              <a:t>26</a:t>
            </a:fld>
            <a:endParaRPr lang="en-GB"/>
          </a:p>
        </p:txBody>
      </p:sp>
      <p:sp>
        <p:nvSpPr>
          <p:cNvPr id="2" name="TextBox 1">
            <a:extLst>
              <a:ext uri="{FF2B5EF4-FFF2-40B4-BE49-F238E27FC236}">
                <a16:creationId xmlns:a16="http://schemas.microsoft.com/office/drawing/2014/main" id="{52A84F42-00AD-1E77-2270-214B46BFFB5F}"/>
              </a:ext>
            </a:extLst>
          </p:cNvPr>
          <p:cNvSpPr txBox="1"/>
          <p:nvPr/>
        </p:nvSpPr>
        <p:spPr>
          <a:xfrm>
            <a:off x="157483" y="911412"/>
            <a:ext cx="5959347" cy="646331"/>
          </a:xfrm>
          <a:prstGeom prst="rect">
            <a:avLst/>
          </a:prstGeom>
          <a:noFill/>
        </p:spPr>
        <p:txBody>
          <a:bodyPr wrap="square">
            <a:spAutoFit/>
          </a:bodyPr>
          <a:lstStyle/>
          <a:p>
            <a:pPr marL="0" indent="0">
              <a:buNone/>
            </a:pPr>
            <a:r>
              <a:rPr lang="en-US" sz="1800" b="1" dirty="0" err="1">
                <a:latin typeface="Garamond" panose="02020404030301010803" pitchFamily="18" charset="0"/>
              </a:rPr>
              <a:t>EuPRAXIA</a:t>
            </a:r>
            <a:r>
              <a:rPr lang="en-US" sz="1800" b="1" dirty="0">
                <a:latin typeface="Garamond" panose="02020404030301010803" pitchFamily="18" charset="0"/>
              </a:rPr>
              <a:t> phase 1, dielectric gratings, no cooling</a:t>
            </a:r>
          </a:p>
          <a:p>
            <a:pPr marL="0" indent="0">
              <a:buNone/>
            </a:pPr>
            <a:endParaRPr lang="en-US" sz="1800" dirty="0">
              <a:latin typeface="Garamond" panose="02020404030301010803" pitchFamily="18" charset="0"/>
            </a:endParaRPr>
          </a:p>
        </p:txBody>
      </p:sp>
      <p:pic>
        <p:nvPicPr>
          <p:cNvPr id="7" name="Picture 6">
            <a:extLst>
              <a:ext uri="{FF2B5EF4-FFF2-40B4-BE49-F238E27FC236}">
                <a16:creationId xmlns:a16="http://schemas.microsoft.com/office/drawing/2014/main" id="{D7701A14-5A3F-9F61-3500-2295B8CBEA81}"/>
              </a:ext>
            </a:extLst>
          </p:cNvPr>
          <p:cNvPicPr>
            <a:picLocks noChangeAspect="1"/>
          </p:cNvPicPr>
          <p:nvPr/>
        </p:nvPicPr>
        <p:blipFill>
          <a:blip r:embed="rId2"/>
          <a:stretch>
            <a:fillRect/>
          </a:stretch>
        </p:blipFill>
        <p:spPr>
          <a:xfrm>
            <a:off x="157483" y="1357393"/>
            <a:ext cx="5102989" cy="3827242"/>
          </a:xfrm>
          <a:prstGeom prst="rect">
            <a:avLst/>
          </a:prstGeom>
        </p:spPr>
      </p:pic>
      <p:pic>
        <p:nvPicPr>
          <p:cNvPr id="8" name="Picture 7">
            <a:extLst>
              <a:ext uri="{FF2B5EF4-FFF2-40B4-BE49-F238E27FC236}">
                <a16:creationId xmlns:a16="http://schemas.microsoft.com/office/drawing/2014/main" id="{30F36AB0-B335-5B18-A2A5-15E95A98A15C}"/>
              </a:ext>
            </a:extLst>
          </p:cNvPr>
          <p:cNvPicPr>
            <a:picLocks noChangeAspect="1"/>
          </p:cNvPicPr>
          <p:nvPr/>
        </p:nvPicPr>
        <p:blipFill>
          <a:blip r:embed="rId3"/>
          <a:stretch>
            <a:fillRect/>
          </a:stretch>
        </p:blipFill>
        <p:spPr>
          <a:xfrm>
            <a:off x="6015111" y="1441160"/>
            <a:ext cx="4947545" cy="3710659"/>
          </a:xfrm>
          <a:prstGeom prst="rect">
            <a:avLst/>
          </a:prstGeom>
        </p:spPr>
      </p:pic>
      <p:sp>
        <p:nvSpPr>
          <p:cNvPr id="9" name="TextBox 8">
            <a:extLst>
              <a:ext uri="{FF2B5EF4-FFF2-40B4-BE49-F238E27FC236}">
                <a16:creationId xmlns:a16="http://schemas.microsoft.com/office/drawing/2014/main" id="{7E8CBFE2-882F-F57E-91BA-EADAEC0C7299}"/>
              </a:ext>
            </a:extLst>
          </p:cNvPr>
          <p:cNvSpPr txBox="1"/>
          <p:nvPr/>
        </p:nvSpPr>
        <p:spPr>
          <a:xfrm>
            <a:off x="89915" y="5083736"/>
            <a:ext cx="5925195" cy="923330"/>
          </a:xfrm>
          <a:prstGeom prst="rect">
            <a:avLst/>
          </a:prstGeom>
          <a:noFill/>
        </p:spPr>
        <p:txBody>
          <a:bodyPr wrap="square">
            <a:spAutoFit/>
          </a:bodyPr>
          <a:lstStyle/>
          <a:p>
            <a:pPr marL="0" indent="0">
              <a:buNone/>
            </a:pPr>
            <a:r>
              <a:rPr lang="en-US" sz="1800" dirty="0">
                <a:latin typeface="Garamond" panose="02020404030301010803" pitchFamily="18" charset="0"/>
              </a:rPr>
              <a:t>Main aberrations: vertical tilt, vertical astigmatism, vertical coma</a:t>
            </a:r>
          </a:p>
          <a:p>
            <a:pPr marL="0" indent="0">
              <a:buNone/>
            </a:pPr>
            <a:endParaRPr lang="en-US" dirty="0">
              <a:latin typeface="Garamond" panose="02020404030301010803" pitchFamily="18" charset="0"/>
            </a:endParaRPr>
          </a:p>
          <a:p>
            <a:pPr marL="0" indent="0">
              <a:buNone/>
            </a:pPr>
            <a:r>
              <a:rPr lang="en-US" sz="1800" dirty="0">
                <a:latin typeface="Garamond" panose="02020404030301010803" pitchFamily="18" charset="0"/>
              </a:rPr>
              <a:t>Strehl ratio: 0.93</a:t>
            </a:r>
          </a:p>
        </p:txBody>
      </p:sp>
      <p:sp>
        <p:nvSpPr>
          <p:cNvPr id="10" name="TextBox 9">
            <a:extLst>
              <a:ext uri="{FF2B5EF4-FFF2-40B4-BE49-F238E27FC236}">
                <a16:creationId xmlns:a16="http://schemas.microsoft.com/office/drawing/2014/main" id="{3831F1DD-452D-D06F-E478-2EE3412AFFF4}"/>
              </a:ext>
            </a:extLst>
          </p:cNvPr>
          <p:cNvSpPr txBox="1"/>
          <p:nvPr/>
        </p:nvSpPr>
        <p:spPr>
          <a:xfrm>
            <a:off x="6033515" y="5083736"/>
            <a:ext cx="5925195" cy="923330"/>
          </a:xfrm>
          <a:prstGeom prst="rect">
            <a:avLst/>
          </a:prstGeom>
          <a:noFill/>
        </p:spPr>
        <p:txBody>
          <a:bodyPr wrap="square">
            <a:spAutoFit/>
          </a:bodyPr>
          <a:lstStyle/>
          <a:p>
            <a:pPr marL="0" indent="0">
              <a:buNone/>
            </a:pPr>
            <a:r>
              <a:rPr lang="en-US" sz="1800" dirty="0">
                <a:latin typeface="Garamond" panose="02020404030301010803" pitchFamily="18" charset="0"/>
              </a:rPr>
              <a:t>Main aberrations: vertical tilt, vertical astigmatism</a:t>
            </a:r>
          </a:p>
          <a:p>
            <a:pPr marL="0" indent="0">
              <a:buNone/>
            </a:pPr>
            <a:endParaRPr lang="en-US" dirty="0">
              <a:latin typeface="Garamond" panose="02020404030301010803" pitchFamily="18" charset="0"/>
            </a:endParaRPr>
          </a:p>
          <a:p>
            <a:pPr marL="0" indent="0">
              <a:buNone/>
            </a:pPr>
            <a:r>
              <a:rPr lang="en-US" sz="1800" dirty="0">
                <a:latin typeface="Garamond" panose="02020404030301010803" pitchFamily="18" charset="0"/>
              </a:rPr>
              <a:t>Strehl ratio: 0.88</a:t>
            </a:r>
          </a:p>
        </p:txBody>
      </p:sp>
      <p:pic>
        <p:nvPicPr>
          <p:cNvPr id="11" name="Image 10">
            <a:extLst>
              <a:ext uri="{FF2B5EF4-FFF2-40B4-BE49-F238E27FC236}">
                <a16:creationId xmlns:a16="http://schemas.microsoft.com/office/drawing/2014/main" id="{FBDA240E-B3D3-4AEC-8731-3F0D352896A3}"/>
              </a:ext>
            </a:extLst>
          </p:cNvPr>
          <p:cNvPicPr>
            <a:picLocks noChangeAspect="1"/>
          </p:cNvPicPr>
          <p:nvPr/>
        </p:nvPicPr>
        <p:blipFill>
          <a:blip r:embed="rId4"/>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277313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AD800-DBC4-8435-0E74-88CCBA0CB8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3B6496-5D58-40BE-1DCE-C50BB23DACD5}"/>
              </a:ext>
            </a:extLst>
          </p:cNvPr>
          <p:cNvSpPr>
            <a:spLocks noGrp="1"/>
          </p:cNvSpPr>
          <p:nvPr>
            <p:ph type="title"/>
          </p:nvPr>
        </p:nvSpPr>
        <p:spPr/>
        <p:txBody>
          <a:bodyPr>
            <a:normAutofit/>
          </a:bodyPr>
          <a:lstStyle/>
          <a:p>
            <a:r>
              <a:rPr lang="en-GB" sz="2800" dirty="0"/>
              <a:t>Deformation-induced wavefront aberrations</a:t>
            </a:r>
          </a:p>
        </p:txBody>
      </p:sp>
      <p:sp>
        <p:nvSpPr>
          <p:cNvPr id="4" name="Slide Number Placeholder 3">
            <a:extLst>
              <a:ext uri="{FF2B5EF4-FFF2-40B4-BE49-F238E27FC236}">
                <a16:creationId xmlns:a16="http://schemas.microsoft.com/office/drawing/2014/main" id="{43E419F4-F87B-262C-2791-29DC0F99752E}"/>
              </a:ext>
            </a:extLst>
          </p:cNvPr>
          <p:cNvSpPr>
            <a:spLocks noGrp="1"/>
          </p:cNvSpPr>
          <p:nvPr>
            <p:ph type="sldNum" sz="quarter" idx="12"/>
          </p:nvPr>
        </p:nvSpPr>
        <p:spPr/>
        <p:txBody>
          <a:bodyPr/>
          <a:lstStyle/>
          <a:p>
            <a:fld id="{3A3A6714-3D1F-4857-9904-D935B84167FA}" type="slidenum">
              <a:rPr lang="en-GB" smtClean="0"/>
              <a:pPr/>
              <a:t>27</a:t>
            </a:fld>
            <a:endParaRPr lang="en-GB"/>
          </a:p>
        </p:txBody>
      </p:sp>
      <p:sp>
        <p:nvSpPr>
          <p:cNvPr id="2" name="TextBox 1">
            <a:extLst>
              <a:ext uri="{FF2B5EF4-FFF2-40B4-BE49-F238E27FC236}">
                <a16:creationId xmlns:a16="http://schemas.microsoft.com/office/drawing/2014/main" id="{F3EBC523-B0C2-CFFC-DC30-A6FEB8136C9B}"/>
              </a:ext>
            </a:extLst>
          </p:cNvPr>
          <p:cNvSpPr txBox="1"/>
          <p:nvPr/>
        </p:nvSpPr>
        <p:spPr>
          <a:xfrm>
            <a:off x="157483" y="911412"/>
            <a:ext cx="5959347" cy="646331"/>
          </a:xfrm>
          <a:prstGeom prst="rect">
            <a:avLst/>
          </a:prstGeom>
          <a:noFill/>
        </p:spPr>
        <p:txBody>
          <a:bodyPr wrap="square">
            <a:spAutoFit/>
          </a:bodyPr>
          <a:lstStyle/>
          <a:p>
            <a:pPr marL="0" indent="0">
              <a:buNone/>
            </a:pPr>
            <a:r>
              <a:rPr lang="en-US" sz="1800" b="1" dirty="0" err="1">
                <a:latin typeface="Garamond" panose="02020404030301010803" pitchFamily="18" charset="0"/>
              </a:rPr>
              <a:t>EuPRAXIA</a:t>
            </a:r>
            <a:r>
              <a:rPr lang="en-US" sz="1800" b="1" dirty="0">
                <a:latin typeface="Garamond" panose="02020404030301010803" pitchFamily="18" charset="0"/>
              </a:rPr>
              <a:t> phase 1, dielectric gratings, with cooling</a:t>
            </a:r>
          </a:p>
          <a:p>
            <a:pPr marL="0" indent="0">
              <a:buNone/>
            </a:pPr>
            <a:endParaRPr lang="en-US" sz="1800" dirty="0">
              <a:latin typeface="Garamond" panose="02020404030301010803" pitchFamily="18" charset="0"/>
            </a:endParaRPr>
          </a:p>
        </p:txBody>
      </p:sp>
      <p:sp>
        <p:nvSpPr>
          <p:cNvPr id="5" name="TextBox 4">
            <a:extLst>
              <a:ext uri="{FF2B5EF4-FFF2-40B4-BE49-F238E27FC236}">
                <a16:creationId xmlns:a16="http://schemas.microsoft.com/office/drawing/2014/main" id="{947B66FD-7149-DE16-326C-BAE208F15D9D}"/>
              </a:ext>
            </a:extLst>
          </p:cNvPr>
          <p:cNvSpPr txBox="1"/>
          <p:nvPr/>
        </p:nvSpPr>
        <p:spPr>
          <a:xfrm>
            <a:off x="89916" y="5772768"/>
            <a:ext cx="59251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p:txBody>
      </p:sp>
      <p:sp>
        <p:nvSpPr>
          <p:cNvPr id="6" name="TextBox 8">
            <a:extLst>
              <a:ext uri="{FF2B5EF4-FFF2-40B4-BE49-F238E27FC236}">
                <a16:creationId xmlns:a16="http://schemas.microsoft.com/office/drawing/2014/main" id="{D8DC38CA-A929-CF0B-64C2-8E228C79313E}"/>
              </a:ext>
            </a:extLst>
          </p:cNvPr>
          <p:cNvSpPr txBox="1"/>
          <p:nvPr/>
        </p:nvSpPr>
        <p:spPr>
          <a:xfrm>
            <a:off x="6503859" y="5772768"/>
            <a:ext cx="55623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p>
        </p:txBody>
      </p:sp>
      <p:sp>
        <p:nvSpPr>
          <p:cNvPr id="9" name="TextBox 8">
            <a:extLst>
              <a:ext uri="{FF2B5EF4-FFF2-40B4-BE49-F238E27FC236}">
                <a16:creationId xmlns:a16="http://schemas.microsoft.com/office/drawing/2014/main" id="{FA813282-15C2-7C49-AFE1-8410D33F2864}"/>
              </a:ext>
            </a:extLst>
          </p:cNvPr>
          <p:cNvSpPr txBox="1"/>
          <p:nvPr/>
        </p:nvSpPr>
        <p:spPr>
          <a:xfrm>
            <a:off x="89915" y="5109136"/>
            <a:ext cx="5925195" cy="923330"/>
          </a:xfrm>
          <a:prstGeom prst="rect">
            <a:avLst/>
          </a:prstGeom>
          <a:noFill/>
        </p:spPr>
        <p:txBody>
          <a:bodyPr wrap="square">
            <a:spAutoFit/>
          </a:bodyPr>
          <a:lstStyle/>
          <a:p>
            <a:pPr marL="0" indent="0">
              <a:buNone/>
            </a:pPr>
            <a:r>
              <a:rPr lang="en-US" sz="1800" dirty="0">
                <a:latin typeface="Garamond" panose="02020404030301010803" pitchFamily="18" charset="0"/>
              </a:rPr>
              <a:t>Main aberrations: vertical tilt, vertical astigmatism, vertical coma</a:t>
            </a:r>
          </a:p>
          <a:p>
            <a:pPr marL="0" indent="0">
              <a:buNone/>
            </a:pPr>
            <a:endParaRPr lang="en-US" dirty="0">
              <a:latin typeface="Garamond" panose="02020404030301010803" pitchFamily="18" charset="0"/>
            </a:endParaRPr>
          </a:p>
          <a:p>
            <a:pPr marL="0" indent="0">
              <a:buNone/>
            </a:pPr>
            <a:r>
              <a:rPr lang="en-US" sz="1800" dirty="0">
                <a:latin typeface="Garamond" panose="02020404030301010803" pitchFamily="18" charset="0"/>
              </a:rPr>
              <a:t>Strehl ratio: 0.98</a:t>
            </a:r>
          </a:p>
        </p:txBody>
      </p:sp>
      <p:sp>
        <p:nvSpPr>
          <p:cNvPr id="10" name="TextBox 9">
            <a:extLst>
              <a:ext uri="{FF2B5EF4-FFF2-40B4-BE49-F238E27FC236}">
                <a16:creationId xmlns:a16="http://schemas.microsoft.com/office/drawing/2014/main" id="{7EE25305-2E84-E06F-27A3-B3DB711BC404}"/>
              </a:ext>
            </a:extLst>
          </p:cNvPr>
          <p:cNvSpPr txBox="1"/>
          <p:nvPr/>
        </p:nvSpPr>
        <p:spPr>
          <a:xfrm>
            <a:off x="6033515" y="5083736"/>
            <a:ext cx="5925195" cy="923330"/>
          </a:xfrm>
          <a:prstGeom prst="rect">
            <a:avLst/>
          </a:prstGeom>
          <a:noFill/>
        </p:spPr>
        <p:txBody>
          <a:bodyPr wrap="square">
            <a:spAutoFit/>
          </a:bodyPr>
          <a:lstStyle/>
          <a:p>
            <a:pPr marL="0" indent="0">
              <a:buNone/>
            </a:pPr>
            <a:r>
              <a:rPr lang="en-US" sz="1800" dirty="0">
                <a:latin typeface="Garamond" panose="02020404030301010803" pitchFamily="18" charset="0"/>
              </a:rPr>
              <a:t>Main aberrations: vertical tilt, vertical astigmatism</a:t>
            </a:r>
          </a:p>
          <a:p>
            <a:pPr marL="0" indent="0">
              <a:buNone/>
            </a:pPr>
            <a:endParaRPr lang="en-US" dirty="0">
              <a:latin typeface="Garamond" panose="02020404030301010803" pitchFamily="18" charset="0"/>
            </a:endParaRPr>
          </a:p>
          <a:p>
            <a:pPr marL="0" indent="0">
              <a:buNone/>
            </a:pPr>
            <a:r>
              <a:rPr lang="en-US" sz="1800" dirty="0">
                <a:latin typeface="Garamond" panose="02020404030301010803" pitchFamily="18" charset="0"/>
              </a:rPr>
              <a:t>Strehl ratio: 0.98</a:t>
            </a:r>
          </a:p>
        </p:txBody>
      </p:sp>
      <p:pic>
        <p:nvPicPr>
          <p:cNvPr id="11" name="Picture 10">
            <a:extLst>
              <a:ext uri="{FF2B5EF4-FFF2-40B4-BE49-F238E27FC236}">
                <a16:creationId xmlns:a16="http://schemas.microsoft.com/office/drawing/2014/main" id="{77BF30D5-5669-2989-5F49-584C05757573}"/>
              </a:ext>
            </a:extLst>
          </p:cNvPr>
          <p:cNvPicPr>
            <a:picLocks noChangeAspect="1"/>
          </p:cNvPicPr>
          <p:nvPr/>
        </p:nvPicPr>
        <p:blipFill>
          <a:blip r:embed="rId2"/>
          <a:stretch>
            <a:fillRect/>
          </a:stretch>
        </p:blipFill>
        <p:spPr>
          <a:xfrm>
            <a:off x="317501" y="1435271"/>
            <a:ext cx="5016499" cy="3762374"/>
          </a:xfrm>
          <a:prstGeom prst="rect">
            <a:avLst/>
          </a:prstGeom>
        </p:spPr>
      </p:pic>
      <p:pic>
        <p:nvPicPr>
          <p:cNvPr id="12" name="Picture 11">
            <a:extLst>
              <a:ext uri="{FF2B5EF4-FFF2-40B4-BE49-F238E27FC236}">
                <a16:creationId xmlns:a16="http://schemas.microsoft.com/office/drawing/2014/main" id="{160D5B96-D32B-55A7-37FC-7149A85F863A}"/>
              </a:ext>
            </a:extLst>
          </p:cNvPr>
          <p:cNvPicPr>
            <a:picLocks noChangeAspect="1"/>
          </p:cNvPicPr>
          <p:nvPr/>
        </p:nvPicPr>
        <p:blipFill>
          <a:blip r:embed="rId3"/>
          <a:stretch>
            <a:fillRect/>
          </a:stretch>
        </p:blipFill>
        <p:spPr>
          <a:xfrm>
            <a:off x="6598400" y="1539209"/>
            <a:ext cx="4776315" cy="3582236"/>
          </a:xfrm>
          <a:prstGeom prst="rect">
            <a:avLst/>
          </a:prstGeom>
        </p:spPr>
      </p:pic>
      <p:pic>
        <p:nvPicPr>
          <p:cNvPr id="13" name="Image 12">
            <a:extLst>
              <a:ext uri="{FF2B5EF4-FFF2-40B4-BE49-F238E27FC236}">
                <a16:creationId xmlns:a16="http://schemas.microsoft.com/office/drawing/2014/main" id="{AFB157E4-EA2F-4EB4-8F18-E2B9C225A7A2}"/>
              </a:ext>
            </a:extLst>
          </p:cNvPr>
          <p:cNvPicPr>
            <a:picLocks noChangeAspect="1"/>
          </p:cNvPicPr>
          <p:nvPr/>
        </p:nvPicPr>
        <p:blipFill>
          <a:blip r:embed="rId4"/>
          <a:stretch>
            <a:fillRect/>
          </a:stretch>
        </p:blipFill>
        <p:spPr>
          <a:xfrm>
            <a:off x="10216754" y="192628"/>
            <a:ext cx="745626" cy="686981"/>
          </a:xfrm>
          <a:prstGeom prst="rect">
            <a:avLst/>
          </a:prstGeom>
        </p:spPr>
      </p:pic>
    </p:spTree>
    <p:extLst>
      <p:ext uri="{BB962C8B-B14F-4D97-AF65-F5344CB8AC3E}">
        <p14:creationId xmlns:p14="http://schemas.microsoft.com/office/powerpoint/2010/main" val="214245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28</a:t>
            </a:fld>
            <a:endParaRPr lang="en-GB"/>
          </a:p>
        </p:txBody>
      </p:sp>
      <p:sp>
        <p:nvSpPr>
          <p:cNvPr id="4" name="Title 3"/>
          <p:cNvSpPr>
            <a:spLocks noGrp="1"/>
          </p:cNvSpPr>
          <p:nvPr>
            <p:ph type="title"/>
          </p:nvPr>
        </p:nvSpPr>
        <p:spPr/>
        <p:txBody>
          <a:bodyPr/>
          <a:lstStyle/>
          <a:p>
            <a:r>
              <a:rPr lang="en-GB" b="0" dirty="0">
                <a:latin typeface="+mn-lt"/>
              </a:rPr>
              <a:t>Task 13.2</a:t>
            </a:r>
          </a:p>
        </p:txBody>
      </p:sp>
      <p:sp>
        <p:nvSpPr>
          <p:cNvPr id="6" name="Espace réservé du texte 3">
            <a:extLst>
              <a:ext uri="{FF2B5EF4-FFF2-40B4-BE49-F238E27FC236}">
                <a16:creationId xmlns:a16="http://schemas.microsoft.com/office/drawing/2014/main" id="{175DE4AD-BF61-4EB4-BAA8-DA022B349521}"/>
              </a:ext>
            </a:extLst>
          </p:cNvPr>
          <p:cNvSpPr txBox="1">
            <a:spLocks/>
          </p:cNvSpPr>
          <p:nvPr/>
        </p:nvSpPr>
        <p:spPr>
          <a:xfrm>
            <a:off x="303135" y="1623720"/>
            <a:ext cx="11241585" cy="3864184"/>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9021" indent="0">
              <a:buNone/>
            </a:pPr>
            <a:r>
              <a:rPr lang="fr-FR" sz="2400" dirty="0" err="1">
                <a:solidFill>
                  <a:schemeClr val="tx1"/>
                </a:solidFill>
              </a:rPr>
              <a:t>Task</a:t>
            </a:r>
            <a:r>
              <a:rPr lang="fr-FR" sz="2400" dirty="0">
                <a:solidFill>
                  <a:schemeClr val="tx1"/>
                </a:solidFill>
              </a:rPr>
              <a:t> 13.2 : </a:t>
            </a:r>
            <a:r>
              <a:rPr lang="fr-FR" sz="2400" dirty="0" err="1">
                <a:solidFill>
                  <a:schemeClr val="tx1"/>
                </a:solidFill>
              </a:rPr>
              <a:t>Experimental</a:t>
            </a:r>
            <a:r>
              <a:rPr lang="fr-FR" sz="2400" dirty="0">
                <a:solidFill>
                  <a:schemeClr val="tx1"/>
                </a:solidFill>
              </a:rPr>
              <a:t> </a:t>
            </a:r>
            <a:r>
              <a:rPr lang="fr-FR" sz="2400" dirty="0" err="1">
                <a:solidFill>
                  <a:schemeClr val="tx1"/>
                </a:solidFill>
              </a:rPr>
              <a:t>characterization</a:t>
            </a:r>
            <a:r>
              <a:rPr lang="fr-FR" sz="2400" dirty="0">
                <a:solidFill>
                  <a:schemeClr val="tx1"/>
                </a:solidFill>
              </a:rPr>
              <a:t> of </a:t>
            </a:r>
            <a:r>
              <a:rPr lang="fr-FR" sz="2400" dirty="0" err="1">
                <a:solidFill>
                  <a:schemeClr val="tx1"/>
                </a:solidFill>
              </a:rPr>
              <a:t>dielectric</a:t>
            </a:r>
            <a:r>
              <a:rPr lang="fr-FR" sz="2400" dirty="0">
                <a:solidFill>
                  <a:schemeClr val="tx1"/>
                </a:solidFill>
              </a:rPr>
              <a:t> </a:t>
            </a:r>
            <a:r>
              <a:rPr lang="fr-FR" sz="2400" dirty="0" err="1">
                <a:solidFill>
                  <a:schemeClr val="tx1"/>
                </a:solidFill>
              </a:rPr>
              <a:t>grating</a:t>
            </a:r>
            <a:r>
              <a:rPr lang="fr-FR" sz="2400" dirty="0">
                <a:solidFill>
                  <a:schemeClr val="tx1"/>
                </a:solidFill>
              </a:rPr>
              <a:t> </a:t>
            </a:r>
            <a:r>
              <a:rPr lang="fr-FR" sz="2400" dirty="0" err="1">
                <a:solidFill>
                  <a:schemeClr val="tx1"/>
                </a:solidFill>
              </a:rPr>
              <a:t>samples</a:t>
            </a:r>
            <a:r>
              <a:rPr lang="fr-FR" sz="2400" dirty="0">
                <a:solidFill>
                  <a:schemeClr val="tx1"/>
                </a:solidFill>
              </a:rPr>
              <a:t> </a:t>
            </a:r>
            <a:r>
              <a:rPr lang="fr-FR" sz="2400" dirty="0" err="1">
                <a:solidFill>
                  <a:schemeClr val="tx1"/>
                </a:solidFill>
              </a:rPr>
              <a:t>with</a:t>
            </a:r>
            <a:r>
              <a:rPr lang="fr-FR" sz="2400" dirty="0">
                <a:solidFill>
                  <a:schemeClr val="tx1"/>
                </a:solidFill>
              </a:rPr>
              <a:t> </a:t>
            </a:r>
            <a:r>
              <a:rPr lang="fr-FR" sz="2400" dirty="0" err="1">
                <a:solidFill>
                  <a:schemeClr val="tx1"/>
                </a:solidFill>
              </a:rPr>
              <a:t>density</a:t>
            </a:r>
            <a:r>
              <a:rPr lang="fr-FR" sz="2400" dirty="0">
                <a:solidFill>
                  <a:schemeClr val="tx1"/>
                </a:solidFill>
              </a:rPr>
              <a:t> power compatible </a:t>
            </a:r>
            <a:r>
              <a:rPr lang="fr-FR" sz="2400" dirty="0" err="1">
                <a:solidFill>
                  <a:schemeClr val="tx1"/>
                </a:solidFill>
              </a:rPr>
              <a:t>with</a:t>
            </a:r>
            <a:r>
              <a:rPr lang="fr-FR" sz="2400" dirty="0">
                <a:solidFill>
                  <a:schemeClr val="tx1"/>
                </a:solidFill>
              </a:rPr>
              <a:t> kW </a:t>
            </a:r>
            <a:r>
              <a:rPr lang="fr-FR" sz="2400" dirty="0" err="1">
                <a:solidFill>
                  <a:schemeClr val="tx1"/>
                </a:solidFill>
              </a:rPr>
              <a:t>beamline</a:t>
            </a:r>
            <a:endParaRPr lang="fr-FR" sz="2400" dirty="0">
              <a:solidFill>
                <a:schemeClr val="tx1"/>
              </a:solidFill>
            </a:endParaRPr>
          </a:p>
          <a:p>
            <a:pPr marL="179021" indent="0">
              <a:buNone/>
            </a:pPr>
            <a:r>
              <a:rPr lang="fr-FR" dirty="0">
                <a:solidFill>
                  <a:schemeClr val="tx1"/>
                </a:solidFill>
              </a:rPr>
              <a:t>36 </a:t>
            </a:r>
            <a:r>
              <a:rPr lang="fr-FR" dirty="0" err="1">
                <a:solidFill>
                  <a:schemeClr val="tx1"/>
                </a:solidFill>
              </a:rPr>
              <a:t>months</a:t>
            </a:r>
            <a:endParaRPr lang="fr-FR" dirty="0">
              <a:solidFill>
                <a:schemeClr val="tx1"/>
              </a:solidFill>
            </a:endParaRPr>
          </a:p>
          <a:p>
            <a:pPr marL="179021" indent="0">
              <a:buNone/>
            </a:pPr>
            <a:endParaRPr lang="fr-FR" sz="1200" dirty="0">
              <a:solidFill>
                <a:schemeClr val="tx1"/>
              </a:solidFill>
            </a:endParaRPr>
          </a:p>
          <a:p>
            <a:pPr lvl="1" algn="just"/>
            <a:r>
              <a:rPr lang="en-US" b="1" dirty="0"/>
              <a:t>THALES</a:t>
            </a:r>
            <a:r>
              <a:rPr lang="en-US" dirty="0"/>
              <a:t> : MLD gratings from PGL already available (50 x 50 mm² and 100 x 50 mm²)</a:t>
            </a:r>
          </a:p>
          <a:p>
            <a:pPr lvl="1" algn="just"/>
            <a:r>
              <a:rPr lang="en-US" dirty="0"/>
              <a:t>Perform measurement of the diffraction efficiency of a MLD grating : </a:t>
            </a:r>
            <a:r>
              <a:rPr lang="en-US" b="1" dirty="0"/>
              <a:t>THALES</a:t>
            </a:r>
            <a:endParaRPr lang="fr-FR" b="1" dirty="0"/>
          </a:p>
          <a:p>
            <a:pPr lvl="1" algn="just"/>
            <a:r>
              <a:rPr lang="en-US" dirty="0"/>
              <a:t>Perform measurement of the LIDT of a MLD grating in </a:t>
            </a:r>
            <a:r>
              <a:rPr lang="en-US" dirty="0" err="1"/>
              <a:t>ps</a:t>
            </a:r>
            <a:r>
              <a:rPr lang="en-US" dirty="0"/>
              <a:t> regime and in fs regime : </a:t>
            </a:r>
            <a:r>
              <a:rPr lang="en-US" b="1" dirty="0"/>
              <a:t>THALES</a:t>
            </a:r>
            <a:endParaRPr lang="fr-FR" b="1" dirty="0"/>
          </a:p>
          <a:p>
            <a:pPr lvl="1" algn="just"/>
            <a:r>
              <a:rPr lang="en-US" dirty="0"/>
              <a:t>Implement a MLD compressor, characterization without thermal load : </a:t>
            </a:r>
            <a:r>
              <a:rPr lang="en-US" b="1" dirty="0"/>
              <a:t>THALES</a:t>
            </a:r>
            <a:endParaRPr lang="fr-FR" b="1" dirty="0"/>
          </a:p>
          <a:p>
            <a:pPr lvl="1" algn="just"/>
            <a:r>
              <a:rPr lang="en-US" dirty="0"/>
              <a:t>Perform measurement of temperature and surface deformation of a MLD grating with thermal load under vacuum (available average power to be determined) : </a:t>
            </a:r>
            <a:r>
              <a:rPr lang="en-US" b="1" dirty="0"/>
              <a:t>THALES / Amplitude</a:t>
            </a:r>
          </a:p>
          <a:p>
            <a:pPr lvl="1" algn="just"/>
            <a:r>
              <a:rPr lang="en-US" dirty="0"/>
              <a:t>Procurement of larger gratings according to compressor design </a:t>
            </a:r>
            <a:endParaRPr lang="en-US" b="1" dirty="0"/>
          </a:p>
          <a:p>
            <a:pPr lvl="1" algn="just"/>
            <a:r>
              <a:rPr lang="en-US" dirty="0"/>
              <a:t>Possibility to perform tests on other platforms at high average power : </a:t>
            </a:r>
            <a:r>
              <a:rPr lang="en-US" b="1" dirty="0"/>
              <a:t>CNR / UKRI </a:t>
            </a:r>
          </a:p>
          <a:p>
            <a:pPr marL="357708" lvl="1" indent="0" algn="just">
              <a:buNone/>
            </a:pPr>
            <a:endParaRPr lang="fr-FR" sz="900" dirty="0"/>
          </a:p>
          <a:p>
            <a:pPr marL="268288" lvl="1" indent="0" algn="just">
              <a:buNone/>
            </a:pPr>
            <a:endParaRPr lang="fr-FR" dirty="0"/>
          </a:p>
          <a:p>
            <a:pPr lvl="1" algn="just"/>
            <a:endParaRPr lang="en-US" dirty="0"/>
          </a:p>
          <a:p>
            <a:pPr lvl="1" algn="just"/>
            <a:endParaRPr lang="fr-FR" dirty="0"/>
          </a:p>
        </p:txBody>
      </p:sp>
      <p:sp>
        <p:nvSpPr>
          <p:cNvPr id="5" name="Footer Placeholder 4">
            <a:extLst>
              <a:ext uri="{FF2B5EF4-FFF2-40B4-BE49-F238E27FC236}">
                <a16:creationId xmlns:a16="http://schemas.microsoft.com/office/drawing/2014/main" id="{C2DB0594-0083-471F-9654-BE4219BBBBCB}"/>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249732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29</a:t>
            </a:fld>
            <a:endParaRPr lang="en-GB"/>
          </a:p>
        </p:txBody>
      </p:sp>
      <p:sp>
        <p:nvSpPr>
          <p:cNvPr id="4" name="Title 3"/>
          <p:cNvSpPr>
            <a:spLocks noGrp="1"/>
          </p:cNvSpPr>
          <p:nvPr>
            <p:ph type="title"/>
          </p:nvPr>
        </p:nvSpPr>
        <p:spPr/>
        <p:txBody>
          <a:bodyPr/>
          <a:lstStyle/>
          <a:p>
            <a:r>
              <a:rPr lang="en-GB" b="0" dirty="0">
                <a:latin typeface="+mn-lt"/>
              </a:rPr>
              <a:t>Task 13.3</a:t>
            </a:r>
          </a:p>
        </p:txBody>
      </p:sp>
      <p:sp>
        <p:nvSpPr>
          <p:cNvPr id="6" name="Espace réservé du texte 3">
            <a:extLst>
              <a:ext uri="{FF2B5EF4-FFF2-40B4-BE49-F238E27FC236}">
                <a16:creationId xmlns:a16="http://schemas.microsoft.com/office/drawing/2014/main" id="{962623A2-E2E2-4397-A199-E8F2B8AE91AF}"/>
              </a:ext>
            </a:extLst>
          </p:cNvPr>
          <p:cNvSpPr txBox="1">
            <a:spLocks/>
          </p:cNvSpPr>
          <p:nvPr/>
        </p:nvSpPr>
        <p:spPr>
          <a:xfrm>
            <a:off x="337127" y="2305690"/>
            <a:ext cx="11241585" cy="5754116"/>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57708" lvl="1" indent="0" algn="just">
              <a:buNone/>
            </a:pPr>
            <a:endParaRPr lang="fr-FR" sz="900" dirty="0"/>
          </a:p>
          <a:p>
            <a:pPr marL="179021" indent="0">
              <a:buNone/>
            </a:pPr>
            <a:r>
              <a:rPr lang="fr-FR" sz="2400" dirty="0" err="1">
                <a:solidFill>
                  <a:schemeClr val="tx1"/>
                </a:solidFill>
              </a:rPr>
              <a:t>Task</a:t>
            </a:r>
            <a:r>
              <a:rPr lang="fr-FR" sz="2400" dirty="0">
                <a:solidFill>
                  <a:schemeClr val="tx1"/>
                </a:solidFill>
              </a:rPr>
              <a:t> 13.3 : </a:t>
            </a:r>
            <a:r>
              <a:rPr lang="fr-FR" sz="2400" dirty="0" err="1">
                <a:solidFill>
                  <a:schemeClr val="tx1"/>
                </a:solidFill>
              </a:rPr>
              <a:t>Compressor</a:t>
            </a:r>
            <a:r>
              <a:rPr lang="fr-FR" sz="2400" dirty="0">
                <a:solidFill>
                  <a:schemeClr val="tx1"/>
                </a:solidFill>
              </a:rPr>
              <a:t> design </a:t>
            </a:r>
            <a:r>
              <a:rPr lang="fr-FR" sz="2400" dirty="0" err="1">
                <a:solidFill>
                  <a:schemeClr val="tx1"/>
                </a:solidFill>
              </a:rPr>
              <a:t>based</a:t>
            </a:r>
            <a:r>
              <a:rPr lang="fr-FR" sz="2400" dirty="0">
                <a:solidFill>
                  <a:schemeClr val="tx1"/>
                </a:solidFill>
              </a:rPr>
              <a:t> on </a:t>
            </a:r>
            <a:r>
              <a:rPr lang="fr-FR" sz="2400" dirty="0" err="1">
                <a:solidFill>
                  <a:schemeClr val="tx1"/>
                </a:solidFill>
              </a:rPr>
              <a:t>dielectric</a:t>
            </a:r>
            <a:r>
              <a:rPr lang="fr-FR" sz="2400" dirty="0">
                <a:solidFill>
                  <a:schemeClr val="tx1"/>
                </a:solidFill>
              </a:rPr>
              <a:t> </a:t>
            </a:r>
            <a:r>
              <a:rPr lang="fr-FR" sz="2400" dirty="0" err="1">
                <a:solidFill>
                  <a:schemeClr val="tx1"/>
                </a:solidFill>
              </a:rPr>
              <a:t>grating</a:t>
            </a:r>
            <a:r>
              <a:rPr lang="fr-FR" sz="2400" dirty="0">
                <a:solidFill>
                  <a:schemeClr val="tx1"/>
                </a:solidFill>
              </a:rPr>
              <a:t> </a:t>
            </a:r>
            <a:r>
              <a:rPr lang="fr-FR" sz="2400" dirty="0" err="1">
                <a:solidFill>
                  <a:schemeClr val="tx1"/>
                </a:solidFill>
              </a:rPr>
              <a:t>technology</a:t>
            </a:r>
            <a:r>
              <a:rPr lang="fr-FR" sz="2400" dirty="0">
                <a:solidFill>
                  <a:schemeClr val="tx1"/>
                </a:solidFill>
              </a:rPr>
              <a:t> for kW </a:t>
            </a:r>
            <a:r>
              <a:rPr lang="fr-FR" sz="2400" dirty="0" err="1">
                <a:solidFill>
                  <a:schemeClr val="tx1"/>
                </a:solidFill>
              </a:rPr>
              <a:t>beamline</a:t>
            </a:r>
            <a:endParaRPr lang="fr-FR" sz="2400" dirty="0">
              <a:solidFill>
                <a:schemeClr val="tx1"/>
              </a:solidFill>
            </a:endParaRPr>
          </a:p>
          <a:p>
            <a:pPr marL="179021" indent="0">
              <a:buNone/>
            </a:pPr>
            <a:r>
              <a:rPr lang="fr-FR" dirty="0">
                <a:solidFill>
                  <a:schemeClr val="tx1"/>
                </a:solidFill>
              </a:rPr>
              <a:t>48 </a:t>
            </a:r>
            <a:r>
              <a:rPr lang="fr-FR" dirty="0" err="1">
                <a:solidFill>
                  <a:schemeClr val="tx1"/>
                </a:solidFill>
              </a:rPr>
              <a:t>months</a:t>
            </a:r>
            <a:r>
              <a:rPr lang="fr-FR" dirty="0">
                <a:solidFill>
                  <a:schemeClr val="tx1"/>
                </a:solidFill>
              </a:rPr>
              <a:t> </a:t>
            </a:r>
          </a:p>
          <a:p>
            <a:pPr marL="179021" indent="0">
              <a:buNone/>
            </a:pPr>
            <a:endParaRPr lang="fr-FR" sz="1200" dirty="0">
              <a:solidFill>
                <a:schemeClr val="tx1"/>
              </a:solidFill>
            </a:endParaRPr>
          </a:p>
          <a:p>
            <a:pPr lvl="1" algn="just"/>
            <a:r>
              <a:rPr lang="fr-FR" dirty="0"/>
              <a:t>Write a state of the art </a:t>
            </a:r>
            <a:r>
              <a:rPr lang="fr-FR" dirty="0" err="1"/>
              <a:t>synthesis</a:t>
            </a:r>
            <a:r>
              <a:rPr lang="fr-FR" dirty="0"/>
              <a:t> on </a:t>
            </a:r>
            <a:r>
              <a:rPr lang="fr-FR" dirty="0" err="1"/>
              <a:t>dielectric</a:t>
            </a:r>
            <a:r>
              <a:rPr lang="fr-FR" dirty="0"/>
              <a:t> </a:t>
            </a:r>
            <a:r>
              <a:rPr lang="fr-FR" dirty="0" err="1"/>
              <a:t>compressor</a:t>
            </a:r>
            <a:r>
              <a:rPr lang="fr-FR" dirty="0"/>
              <a:t> </a:t>
            </a:r>
            <a:endParaRPr lang="fr-FR" b="1" dirty="0"/>
          </a:p>
          <a:p>
            <a:pPr lvl="1" algn="just"/>
            <a:r>
              <a:rPr lang="en-US" dirty="0"/>
              <a:t>Thanks to results obtained in the previous tasks, design the compressor for kW beamline : </a:t>
            </a:r>
            <a:r>
              <a:rPr lang="fr-FR" b="1" dirty="0"/>
              <a:t>UKRI / THALES</a:t>
            </a:r>
          </a:p>
          <a:p>
            <a:pPr lvl="1" algn="just"/>
            <a:r>
              <a:rPr lang="fr-FR" dirty="0"/>
              <a:t>Design </a:t>
            </a:r>
            <a:r>
              <a:rPr lang="fr-FR" dirty="0" err="1"/>
              <a:t>verification</a:t>
            </a:r>
            <a:r>
              <a:rPr lang="fr-FR" dirty="0"/>
              <a:t> : </a:t>
            </a:r>
            <a:r>
              <a:rPr lang="fr-FR" b="1" dirty="0"/>
              <a:t>Amplitude</a:t>
            </a:r>
          </a:p>
          <a:p>
            <a:pPr lvl="1" algn="just"/>
            <a:endParaRPr lang="fr-FR" dirty="0"/>
          </a:p>
          <a:p>
            <a:pPr lvl="1" algn="just"/>
            <a:endParaRPr lang="en-US" dirty="0"/>
          </a:p>
          <a:p>
            <a:pPr lvl="1" algn="just"/>
            <a:endParaRPr lang="fr-FR" dirty="0"/>
          </a:p>
        </p:txBody>
      </p:sp>
      <p:sp>
        <p:nvSpPr>
          <p:cNvPr id="5" name="Footer Placeholder 4">
            <a:extLst>
              <a:ext uri="{FF2B5EF4-FFF2-40B4-BE49-F238E27FC236}">
                <a16:creationId xmlns:a16="http://schemas.microsoft.com/office/drawing/2014/main" id="{3B47887D-F056-431F-8DB8-DF8FFF35D09C}"/>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265525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Thermal load in the compressor</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Annual meeting </a:t>
            </a:r>
            <a:r>
              <a:rPr lang="en-GB" dirty="0" err="1"/>
              <a:t>Lisbonne</a:t>
            </a:r>
            <a:r>
              <a:rPr lang="en-GB" dirty="0"/>
              <a:t> 2026</a:t>
            </a:r>
          </a:p>
        </p:txBody>
      </p:sp>
      <p:sp>
        <p:nvSpPr>
          <p:cNvPr id="25" name="Espace réservé du texte 3">
            <a:extLst>
              <a:ext uri="{FF2B5EF4-FFF2-40B4-BE49-F238E27FC236}">
                <a16:creationId xmlns:a16="http://schemas.microsoft.com/office/drawing/2014/main" id="{45A62ABA-C67C-4544-8035-43EF88D06F41}"/>
              </a:ext>
            </a:extLst>
          </p:cNvPr>
          <p:cNvSpPr txBox="1">
            <a:spLocks/>
          </p:cNvSpPr>
          <p:nvPr/>
        </p:nvSpPr>
        <p:spPr>
          <a:xfrm>
            <a:off x="221124" y="1234910"/>
            <a:ext cx="6198530" cy="4614419"/>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lgn="just" defTabSz="914400">
              <a:lnSpc>
                <a:spcPct val="90000"/>
              </a:lnSpc>
              <a:spcBef>
                <a:spcPts val="1000"/>
              </a:spcBef>
              <a:buClrTx/>
              <a:buFont typeface="Arial" panose="020B0604020202020204" pitchFamily="34" charset="0"/>
              <a:buChar char="•"/>
            </a:pPr>
            <a:r>
              <a:rPr lang="fr-FR" sz="1600" dirty="0" err="1">
                <a:solidFill>
                  <a:schemeClr val="tx1"/>
                </a:solidFill>
              </a:rPr>
              <a:t>Ultrashort</a:t>
            </a:r>
            <a:r>
              <a:rPr lang="fr-FR" sz="1600" dirty="0">
                <a:solidFill>
                  <a:schemeClr val="tx1"/>
                </a:solidFill>
              </a:rPr>
              <a:t> pulses (&lt; 25 </a:t>
            </a:r>
            <a:r>
              <a:rPr lang="fr-FR" sz="1600" dirty="0" err="1">
                <a:solidFill>
                  <a:schemeClr val="tx1"/>
                </a:solidFill>
              </a:rPr>
              <a:t>fs</a:t>
            </a:r>
            <a:r>
              <a:rPr lang="fr-FR" sz="1600" dirty="0">
                <a:solidFill>
                  <a:schemeClr val="tx1"/>
                </a:solidFill>
              </a:rPr>
              <a:t>) </a:t>
            </a:r>
            <a:r>
              <a:rPr lang="fr-FR" sz="1600" b="0" dirty="0">
                <a:solidFill>
                  <a:schemeClr val="tx1"/>
                </a:solidFill>
              </a:rPr>
              <a:t>are </a:t>
            </a:r>
            <a:r>
              <a:rPr lang="fr-FR" sz="1600" b="0" dirty="0" err="1">
                <a:solidFill>
                  <a:schemeClr val="tx1"/>
                </a:solidFill>
              </a:rPr>
              <a:t>needed</a:t>
            </a:r>
            <a:r>
              <a:rPr lang="fr-FR" sz="1600" b="0" dirty="0">
                <a:solidFill>
                  <a:schemeClr val="tx1"/>
                </a:solidFill>
              </a:rPr>
              <a:t> to </a:t>
            </a:r>
            <a:r>
              <a:rPr lang="fr-FR" sz="1600" b="0" dirty="0" err="1">
                <a:solidFill>
                  <a:schemeClr val="tx1"/>
                </a:solidFill>
              </a:rPr>
              <a:t>reach</a:t>
            </a:r>
            <a:r>
              <a:rPr lang="fr-FR" sz="1600" b="0" dirty="0">
                <a:solidFill>
                  <a:schemeClr val="tx1"/>
                </a:solidFill>
              </a:rPr>
              <a:t> the on-</a:t>
            </a:r>
            <a:r>
              <a:rPr lang="fr-FR" sz="1600" b="0" dirty="0" err="1">
                <a:solidFill>
                  <a:schemeClr val="tx1"/>
                </a:solidFill>
              </a:rPr>
              <a:t>target</a:t>
            </a:r>
            <a:r>
              <a:rPr lang="fr-FR" sz="1600" b="0" dirty="0">
                <a:solidFill>
                  <a:schemeClr val="tx1"/>
                </a:solidFill>
              </a:rPr>
              <a:t> </a:t>
            </a:r>
            <a:r>
              <a:rPr lang="fr-FR" sz="1600" b="0" dirty="0" err="1">
                <a:solidFill>
                  <a:schemeClr val="tx1"/>
                </a:solidFill>
              </a:rPr>
              <a:t>intensities</a:t>
            </a:r>
            <a:r>
              <a:rPr lang="fr-FR" sz="1600" b="0" dirty="0">
                <a:solidFill>
                  <a:schemeClr val="tx1"/>
                </a:solidFill>
              </a:rPr>
              <a:t> </a:t>
            </a:r>
            <a:r>
              <a:rPr lang="fr-FR" sz="1600" b="0" dirty="0" err="1">
                <a:solidFill>
                  <a:schemeClr val="tx1"/>
                </a:solidFill>
              </a:rPr>
              <a:t>required</a:t>
            </a:r>
            <a:r>
              <a:rPr lang="fr-FR" sz="1600" b="0" dirty="0">
                <a:solidFill>
                  <a:schemeClr val="tx1"/>
                </a:solidFill>
              </a:rPr>
              <a:t> for LWFA</a:t>
            </a:r>
          </a:p>
          <a:p>
            <a:pPr marL="457200" indent="-457200" algn="just" defTabSz="914400">
              <a:lnSpc>
                <a:spcPct val="90000"/>
              </a:lnSpc>
              <a:spcBef>
                <a:spcPts val="1000"/>
              </a:spcBef>
              <a:buClrTx/>
              <a:buFont typeface="Arial" panose="020B0604020202020204" pitchFamily="34" charset="0"/>
              <a:buChar char="•"/>
            </a:pPr>
            <a:r>
              <a:rPr lang="fr-FR" sz="1600" b="0" dirty="0">
                <a:solidFill>
                  <a:schemeClr val="tx1"/>
                </a:solidFill>
              </a:rPr>
              <a:t> </a:t>
            </a:r>
            <a:r>
              <a:rPr lang="fr-FR" sz="1600" b="0" dirty="0" err="1">
                <a:solidFill>
                  <a:schemeClr val="tx1"/>
                </a:solidFill>
              </a:rPr>
              <a:t>Ti:Sa</a:t>
            </a:r>
            <a:r>
              <a:rPr lang="fr-FR" sz="1600" b="0" dirty="0">
                <a:solidFill>
                  <a:schemeClr val="tx1"/>
                </a:solidFill>
              </a:rPr>
              <a:t> </a:t>
            </a:r>
            <a:r>
              <a:rPr lang="fr-FR" sz="1600" b="0" dirty="0" err="1">
                <a:solidFill>
                  <a:schemeClr val="tx1"/>
                </a:solidFill>
              </a:rPr>
              <a:t>based</a:t>
            </a:r>
            <a:r>
              <a:rPr lang="fr-FR" sz="1600" b="0" dirty="0">
                <a:solidFill>
                  <a:schemeClr val="tx1"/>
                </a:solidFill>
              </a:rPr>
              <a:t> CPA exploit the </a:t>
            </a:r>
            <a:r>
              <a:rPr lang="fr-FR" sz="1600" b="0" dirty="0" err="1">
                <a:solidFill>
                  <a:schemeClr val="tx1"/>
                </a:solidFill>
              </a:rPr>
              <a:t>broad</a:t>
            </a:r>
            <a:r>
              <a:rPr lang="fr-FR" sz="1600" b="0" dirty="0">
                <a:solidFill>
                  <a:schemeClr val="tx1"/>
                </a:solidFill>
              </a:rPr>
              <a:t> amplification of </a:t>
            </a:r>
            <a:r>
              <a:rPr lang="fr-FR" sz="1600" b="0" dirty="0" err="1">
                <a:solidFill>
                  <a:schemeClr val="tx1"/>
                </a:solidFill>
              </a:rPr>
              <a:t>Ti:Sa</a:t>
            </a:r>
            <a:r>
              <a:rPr lang="fr-FR" sz="1600" b="0" dirty="0">
                <a:solidFill>
                  <a:schemeClr val="tx1"/>
                </a:solidFill>
              </a:rPr>
              <a:t> to </a:t>
            </a:r>
            <a:r>
              <a:rPr lang="fr-FR" sz="1600" b="0" dirty="0" err="1">
                <a:solidFill>
                  <a:schemeClr val="tx1"/>
                </a:solidFill>
              </a:rPr>
              <a:t>produce</a:t>
            </a:r>
            <a:r>
              <a:rPr lang="fr-FR" sz="1600" b="0" dirty="0">
                <a:solidFill>
                  <a:schemeClr val="tx1"/>
                </a:solidFill>
              </a:rPr>
              <a:t> </a:t>
            </a:r>
            <a:r>
              <a:rPr lang="fr-FR" sz="1600" b="0" dirty="0" err="1">
                <a:solidFill>
                  <a:schemeClr val="tx1"/>
                </a:solidFill>
              </a:rPr>
              <a:t>those</a:t>
            </a:r>
            <a:r>
              <a:rPr lang="fr-FR" sz="1600" b="0" dirty="0">
                <a:solidFill>
                  <a:schemeClr val="tx1"/>
                </a:solidFill>
              </a:rPr>
              <a:t> pulses</a:t>
            </a:r>
          </a:p>
          <a:p>
            <a:pPr marL="457200" indent="-457200" algn="just" defTabSz="914400">
              <a:lnSpc>
                <a:spcPct val="90000"/>
              </a:lnSpc>
              <a:spcBef>
                <a:spcPts val="1000"/>
              </a:spcBef>
              <a:buClrTx/>
              <a:buFont typeface="Arial" panose="020B0604020202020204" pitchFamily="34" charset="0"/>
              <a:buChar char="•"/>
            </a:pPr>
            <a:r>
              <a:rPr lang="fr-FR" sz="1600" b="0" dirty="0">
                <a:solidFill>
                  <a:schemeClr val="tx1"/>
                </a:solidFill>
              </a:rPr>
              <a:t>All </a:t>
            </a:r>
            <a:r>
              <a:rPr lang="fr-FR" sz="1600" b="0" dirty="0" err="1">
                <a:solidFill>
                  <a:schemeClr val="tx1"/>
                </a:solidFill>
              </a:rPr>
              <a:t>elements</a:t>
            </a:r>
            <a:r>
              <a:rPr lang="fr-FR" sz="1600" b="0" dirty="0">
                <a:solidFill>
                  <a:schemeClr val="tx1"/>
                </a:solidFill>
              </a:rPr>
              <a:t> in the laser </a:t>
            </a:r>
            <a:r>
              <a:rPr lang="fr-FR" sz="1600" b="0" dirty="0" err="1">
                <a:solidFill>
                  <a:schemeClr val="tx1"/>
                </a:solidFill>
              </a:rPr>
              <a:t>chain</a:t>
            </a:r>
            <a:r>
              <a:rPr lang="fr-FR" sz="1600" b="0" dirty="0">
                <a:solidFill>
                  <a:schemeClr val="tx1"/>
                </a:solidFill>
              </a:rPr>
              <a:t> must </a:t>
            </a:r>
            <a:r>
              <a:rPr lang="fr-FR" sz="1600" b="0" dirty="0" err="1">
                <a:solidFill>
                  <a:schemeClr val="tx1"/>
                </a:solidFill>
              </a:rPr>
              <a:t>preserve</a:t>
            </a:r>
            <a:r>
              <a:rPr lang="fr-FR" sz="1600" b="0" dirty="0">
                <a:solidFill>
                  <a:schemeClr val="tx1"/>
                </a:solidFill>
              </a:rPr>
              <a:t> </a:t>
            </a:r>
            <a:r>
              <a:rPr lang="fr-FR" sz="1600" b="0" dirty="0" err="1">
                <a:solidFill>
                  <a:schemeClr val="tx1"/>
                </a:solidFill>
              </a:rPr>
              <a:t>this</a:t>
            </a:r>
            <a:r>
              <a:rPr lang="fr-FR" sz="1600" b="0" dirty="0">
                <a:solidFill>
                  <a:schemeClr val="tx1"/>
                </a:solidFill>
              </a:rPr>
              <a:t> </a:t>
            </a:r>
            <a:r>
              <a:rPr lang="fr-FR" sz="1600" b="0" dirty="0" err="1">
                <a:solidFill>
                  <a:schemeClr val="tx1"/>
                </a:solidFill>
              </a:rPr>
              <a:t>wide</a:t>
            </a:r>
            <a:r>
              <a:rPr lang="fr-FR" sz="1600" b="0" dirty="0">
                <a:solidFill>
                  <a:schemeClr val="tx1"/>
                </a:solidFill>
              </a:rPr>
              <a:t> </a:t>
            </a:r>
            <a:r>
              <a:rPr lang="fr-FR" sz="1600" b="0" dirty="0" err="1">
                <a:solidFill>
                  <a:schemeClr val="tx1"/>
                </a:solidFill>
              </a:rPr>
              <a:t>bandwidth</a:t>
            </a:r>
            <a:endParaRPr lang="fr-FR" sz="1600" b="0" dirty="0">
              <a:solidFill>
                <a:schemeClr val="tx1"/>
              </a:solidFill>
            </a:endParaRPr>
          </a:p>
          <a:p>
            <a:pPr marL="457200" indent="-457200" algn="just" defTabSz="914400">
              <a:lnSpc>
                <a:spcPct val="90000"/>
              </a:lnSpc>
              <a:spcBef>
                <a:spcPts val="1000"/>
              </a:spcBef>
              <a:buClrTx/>
              <a:buFont typeface="Arial" panose="020B0604020202020204" pitchFamily="34" charset="0"/>
              <a:buChar char="•"/>
            </a:pPr>
            <a:r>
              <a:rPr lang="fr-FR" sz="1600" dirty="0" err="1">
                <a:solidFill>
                  <a:schemeClr val="tx1"/>
                </a:solidFill>
              </a:rPr>
              <a:t>Current</a:t>
            </a:r>
            <a:r>
              <a:rPr lang="fr-FR" sz="1600" dirty="0">
                <a:solidFill>
                  <a:schemeClr val="tx1"/>
                </a:solidFill>
              </a:rPr>
              <a:t> </a:t>
            </a:r>
            <a:r>
              <a:rPr lang="fr-FR" sz="1600" dirty="0" err="1">
                <a:solidFill>
                  <a:schemeClr val="tx1"/>
                </a:solidFill>
              </a:rPr>
              <a:t>technology</a:t>
            </a:r>
            <a:r>
              <a:rPr lang="fr-FR" sz="1600" dirty="0">
                <a:solidFill>
                  <a:schemeClr val="tx1"/>
                </a:solidFill>
              </a:rPr>
              <a:t> for the </a:t>
            </a:r>
            <a:r>
              <a:rPr lang="fr-FR" sz="1600" dirty="0" err="1">
                <a:solidFill>
                  <a:schemeClr val="tx1"/>
                </a:solidFill>
              </a:rPr>
              <a:t>compressor</a:t>
            </a:r>
            <a:r>
              <a:rPr lang="fr-FR" sz="1600" dirty="0">
                <a:solidFill>
                  <a:schemeClr val="tx1"/>
                </a:solidFill>
              </a:rPr>
              <a:t> : gold </a:t>
            </a:r>
            <a:r>
              <a:rPr lang="fr-FR" sz="1600" dirty="0" err="1">
                <a:solidFill>
                  <a:schemeClr val="tx1"/>
                </a:solidFill>
              </a:rPr>
              <a:t>coated</a:t>
            </a:r>
            <a:r>
              <a:rPr lang="fr-FR" sz="1600" dirty="0">
                <a:solidFill>
                  <a:schemeClr val="tx1"/>
                </a:solidFill>
              </a:rPr>
              <a:t> </a:t>
            </a:r>
            <a:r>
              <a:rPr lang="fr-FR" sz="1600" dirty="0" err="1">
                <a:solidFill>
                  <a:schemeClr val="tx1"/>
                </a:solidFill>
              </a:rPr>
              <a:t>reflective</a:t>
            </a:r>
            <a:r>
              <a:rPr lang="fr-FR" sz="1600" dirty="0">
                <a:solidFill>
                  <a:schemeClr val="tx1"/>
                </a:solidFill>
              </a:rPr>
              <a:t> </a:t>
            </a:r>
            <a:r>
              <a:rPr lang="fr-FR" sz="1600" dirty="0" err="1">
                <a:solidFill>
                  <a:schemeClr val="tx1"/>
                </a:solidFill>
              </a:rPr>
              <a:t>gratings</a:t>
            </a:r>
            <a:r>
              <a:rPr lang="fr-FR" sz="1600" dirty="0">
                <a:solidFill>
                  <a:schemeClr val="tx1"/>
                </a:solidFill>
              </a:rPr>
              <a:t> </a:t>
            </a:r>
            <a:r>
              <a:rPr lang="fr-FR" sz="1600" dirty="0" err="1">
                <a:solidFill>
                  <a:schemeClr val="tx1"/>
                </a:solidFill>
              </a:rPr>
              <a:t>exhibiting</a:t>
            </a:r>
            <a:r>
              <a:rPr lang="fr-FR" sz="1600" dirty="0">
                <a:solidFill>
                  <a:schemeClr val="tx1"/>
                </a:solidFill>
              </a:rPr>
              <a:t> </a:t>
            </a:r>
            <a:r>
              <a:rPr lang="fr-FR" sz="1600" dirty="0" err="1">
                <a:solidFill>
                  <a:schemeClr val="tx1"/>
                </a:solidFill>
              </a:rPr>
              <a:t>wide</a:t>
            </a:r>
            <a:r>
              <a:rPr lang="fr-FR" sz="1600" dirty="0">
                <a:solidFill>
                  <a:schemeClr val="tx1"/>
                </a:solidFill>
              </a:rPr>
              <a:t> </a:t>
            </a:r>
            <a:r>
              <a:rPr lang="fr-FR" sz="1600" dirty="0" err="1">
                <a:solidFill>
                  <a:schemeClr val="tx1"/>
                </a:solidFill>
              </a:rPr>
              <a:t>bandwidth</a:t>
            </a:r>
            <a:r>
              <a:rPr lang="fr-FR" sz="1600" dirty="0">
                <a:solidFill>
                  <a:schemeClr val="tx1"/>
                </a:solidFill>
              </a:rPr>
              <a:t> (</a:t>
            </a:r>
            <a:r>
              <a:rPr lang="el-GR" sz="1600" dirty="0">
                <a:solidFill>
                  <a:schemeClr val="tx1"/>
                </a:solidFill>
              </a:rPr>
              <a:t>Δλ</a:t>
            </a:r>
            <a:r>
              <a:rPr lang="fr-FR" sz="1600" dirty="0">
                <a:solidFill>
                  <a:schemeClr val="tx1"/>
                </a:solidFill>
              </a:rPr>
              <a:t> &gt; 100 nm) </a:t>
            </a:r>
          </a:p>
          <a:p>
            <a:pPr marL="457200" indent="-457200" algn="just" defTabSz="914400">
              <a:lnSpc>
                <a:spcPct val="90000"/>
              </a:lnSpc>
              <a:spcBef>
                <a:spcPts val="1000"/>
              </a:spcBef>
              <a:buClrTx/>
              <a:buFont typeface="Arial" panose="020B0604020202020204" pitchFamily="34" charset="0"/>
              <a:buChar char="•"/>
            </a:pPr>
            <a:r>
              <a:rPr lang="fr-FR" sz="1600" b="0" dirty="0" err="1">
                <a:solidFill>
                  <a:schemeClr val="tx1"/>
                </a:solidFill>
                <a:sym typeface="Wingdings" panose="05000000000000000000" pitchFamily="2" charset="2"/>
              </a:rPr>
              <a:t>Unfortunately</a:t>
            </a:r>
            <a:r>
              <a:rPr lang="fr-FR" sz="1600" b="0" dirty="0">
                <a:solidFill>
                  <a:schemeClr val="tx1"/>
                </a:solidFill>
                <a:sym typeface="Wingdings" panose="05000000000000000000" pitchFamily="2" charset="2"/>
              </a:rPr>
              <a:t>, gold layer </a:t>
            </a:r>
            <a:r>
              <a:rPr lang="fr-FR" sz="1600" b="0" dirty="0" err="1">
                <a:solidFill>
                  <a:schemeClr val="tx1"/>
                </a:solidFill>
                <a:sym typeface="Wingdings" panose="05000000000000000000" pitchFamily="2" charset="2"/>
              </a:rPr>
              <a:t>absorbs</a:t>
            </a:r>
            <a:r>
              <a:rPr lang="fr-FR" sz="1600" b="0" dirty="0">
                <a:solidFill>
                  <a:schemeClr val="tx1"/>
                </a:solidFill>
                <a:sym typeface="Wingdings" panose="05000000000000000000" pitchFamily="2" charset="2"/>
              </a:rPr>
              <a:t> 4 % of radiation at 800 nm : at high </a:t>
            </a:r>
            <a:r>
              <a:rPr lang="fr-FR" sz="1600" b="0" dirty="0" err="1">
                <a:solidFill>
                  <a:schemeClr val="tx1"/>
                </a:solidFill>
                <a:sym typeface="Wingdings" panose="05000000000000000000" pitchFamily="2" charset="2"/>
              </a:rPr>
              <a:t>average</a:t>
            </a:r>
            <a:r>
              <a:rPr lang="fr-FR" sz="1600" b="0" dirty="0">
                <a:solidFill>
                  <a:schemeClr val="tx1"/>
                </a:solidFill>
                <a:sym typeface="Wingdings" panose="05000000000000000000" pitchFamily="2" charset="2"/>
              </a:rPr>
              <a:t> power, </a:t>
            </a:r>
            <a:r>
              <a:rPr lang="fr-FR" sz="1600" b="0" dirty="0">
                <a:solidFill>
                  <a:srgbClr val="FF0000"/>
                </a:solidFill>
                <a:sym typeface="Wingdings" panose="05000000000000000000" pitchFamily="2" charset="2"/>
              </a:rPr>
              <a:t>important </a:t>
            </a:r>
            <a:r>
              <a:rPr lang="fr-FR" sz="1600" b="0" dirty="0" err="1">
                <a:solidFill>
                  <a:srgbClr val="FF0000"/>
                </a:solidFill>
                <a:sym typeface="Wingdings" panose="05000000000000000000" pitchFamily="2" charset="2"/>
              </a:rPr>
              <a:t>heat</a:t>
            </a:r>
            <a:r>
              <a:rPr lang="fr-FR" sz="1600" b="0" dirty="0">
                <a:solidFill>
                  <a:srgbClr val="FF0000"/>
                </a:solidFill>
                <a:sym typeface="Wingdings" panose="05000000000000000000" pitchFamily="2" charset="2"/>
              </a:rPr>
              <a:t> </a:t>
            </a:r>
            <a:r>
              <a:rPr lang="fr-FR" sz="1600" b="0" dirty="0" err="1">
                <a:solidFill>
                  <a:srgbClr val="FF0000"/>
                </a:solidFill>
                <a:sym typeface="Wingdings" panose="05000000000000000000" pitchFamily="2" charset="2"/>
              </a:rPr>
              <a:t>load</a:t>
            </a:r>
            <a:r>
              <a:rPr lang="fr-FR" sz="1600" b="0" dirty="0">
                <a:solidFill>
                  <a:srgbClr val="FF0000"/>
                </a:solidFill>
                <a:sym typeface="Wingdings" panose="05000000000000000000" pitchFamily="2" charset="2"/>
              </a:rPr>
              <a:t> of </a:t>
            </a:r>
            <a:r>
              <a:rPr lang="fr-FR" sz="1600" b="0" dirty="0" err="1">
                <a:solidFill>
                  <a:srgbClr val="FF0000"/>
                </a:solidFill>
                <a:sym typeface="Wingdings" panose="05000000000000000000" pitchFamily="2" charset="2"/>
              </a:rPr>
              <a:t>grating</a:t>
            </a:r>
            <a:r>
              <a:rPr lang="fr-FR" sz="1600" b="0" dirty="0">
                <a:solidFill>
                  <a:srgbClr val="FF0000"/>
                </a:solidFill>
                <a:sym typeface="Wingdings" panose="05000000000000000000" pitchFamily="2" charset="2"/>
              </a:rPr>
              <a:t> surface</a:t>
            </a:r>
          </a:p>
          <a:p>
            <a:pPr marL="457200" indent="-457200" algn="just" defTabSz="914400">
              <a:lnSpc>
                <a:spcPct val="90000"/>
              </a:lnSpc>
              <a:spcBef>
                <a:spcPts val="1000"/>
              </a:spcBef>
              <a:buClrTx/>
              <a:buFont typeface="Arial" panose="020B0604020202020204" pitchFamily="34" charset="0"/>
              <a:buChar char="•"/>
            </a:pPr>
            <a:r>
              <a:rPr lang="fr-FR" sz="1600" b="0" dirty="0">
                <a:solidFill>
                  <a:schemeClr val="tx1"/>
                </a:solidFill>
              </a:rPr>
              <a:t>Compression </a:t>
            </a:r>
            <a:r>
              <a:rPr lang="fr-FR" sz="1600" b="0" dirty="0" err="1">
                <a:solidFill>
                  <a:schemeClr val="tx1"/>
                </a:solidFill>
              </a:rPr>
              <a:t>performed</a:t>
            </a:r>
            <a:r>
              <a:rPr lang="fr-FR" sz="1600" b="0" dirty="0">
                <a:solidFill>
                  <a:schemeClr val="tx1"/>
                </a:solidFill>
              </a:rPr>
              <a:t> </a:t>
            </a:r>
            <a:r>
              <a:rPr lang="fr-FR" sz="1600" b="0" dirty="0" err="1">
                <a:solidFill>
                  <a:schemeClr val="tx1"/>
                </a:solidFill>
              </a:rPr>
              <a:t>under</a:t>
            </a:r>
            <a:r>
              <a:rPr lang="fr-FR" sz="1600" b="0" dirty="0">
                <a:solidFill>
                  <a:schemeClr val="tx1"/>
                </a:solidFill>
              </a:rPr>
              <a:t> vacuum : </a:t>
            </a:r>
            <a:r>
              <a:rPr lang="fr-FR" sz="1600" b="0" dirty="0">
                <a:solidFill>
                  <a:srgbClr val="FF0000"/>
                </a:solidFill>
              </a:rPr>
              <a:t>no </a:t>
            </a:r>
            <a:r>
              <a:rPr lang="fr-FR" sz="1600" b="0" dirty="0" err="1">
                <a:solidFill>
                  <a:srgbClr val="FF0000"/>
                </a:solidFill>
              </a:rPr>
              <a:t>natural</a:t>
            </a:r>
            <a:r>
              <a:rPr lang="fr-FR" sz="1600" b="0" dirty="0">
                <a:solidFill>
                  <a:srgbClr val="FF0000"/>
                </a:solidFill>
              </a:rPr>
              <a:t> </a:t>
            </a:r>
            <a:r>
              <a:rPr lang="fr-FR" sz="1600" b="0" dirty="0" err="1">
                <a:solidFill>
                  <a:srgbClr val="FF0000"/>
                </a:solidFill>
              </a:rPr>
              <a:t>heat</a:t>
            </a:r>
            <a:r>
              <a:rPr lang="fr-FR" sz="1600" b="0" dirty="0">
                <a:solidFill>
                  <a:srgbClr val="FF0000"/>
                </a:solidFill>
              </a:rPr>
              <a:t> </a:t>
            </a:r>
            <a:r>
              <a:rPr lang="fr-FR" sz="1600" b="0" dirty="0" err="1">
                <a:solidFill>
                  <a:srgbClr val="FF0000"/>
                </a:solidFill>
              </a:rPr>
              <a:t>removal</a:t>
            </a:r>
            <a:r>
              <a:rPr lang="fr-FR" sz="1600" b="0" dirty="0">
                <a:solidFill>
                  <a:srgbClr val="FF0000"/>
                </a:solidFill>
              </a:rPr>
              <a:t> </a:t>
            </a:r>
          </a:p>
          <a:p>
            <a:pPr marL="457200" indent="-457200" algn="just" defTabSz="914400">
              <a:lnSpc>
                <a:spcPct val="90000"/>
              </a:lnSpc>
              <a:spcBef>
                <a:spcPts val="1000"/>
              </a:spcBef>
              <a:buClrTx/>
              <a:buFont typeface="Arial" panose="020B0604020202020204" pitchFamily="34" charset="0"/>
              <a:buChar char="•"/>
            </a:pPr>
            <a:r>
              <a:rPr lang="fr-FR" sz="1600" b="0" dirty="0">
                <a:solidFill>
                  <a:schemeClr val="tx1"/>
                </a:solidFill>
              </a:rPr>
              <a:t>2 major </a:t>
            </a:r>
            <a:r>
              <a:rPr lang="fr-FR" sz="1600" b="0" dirty="0" err="1">
                <a:solidFill>
                  <a:schemeClr val="tx1"/>
                </a:solidFill>
              </a:rPr>
              <a:t>risks</a:t>
            </a:r>
            <a:r>
              <a:rPr lang="fr-FR" sz="1600" b="0" dirty="0">
                <a:solidFill>
                  <a:schemeClr val="tx1"/>
                </a:solidFill>
              </a:rPr>
              <a:t> : </a:t>
            </a:r>
          </a:p>
          <a:p>
            <a:pPr marL="285750" lvl="1" indent="-285750" algn="just" defTabSz="914400">
              <a:lnSpc>
                <a:spcPct val="90000"/>
              </a:lnSpc>
              <a:spcBef>
                <a:spcPts val="1000"/>
              </a:spcBef>
              <a:buFontTx/>
              <a:buChar char="-"/>
            </a:pPr>
            <a:r>
              <a:rPr lang="en-US" dirty="0"/>
              <a:t>Wavefront deformation </a:t>
            </a:r>
          </a:p>
          <a:p>
            <a:pPr marL="285750" lvl="1" indent="-285750" algn="just" defTabSz="914400">
              <a:lnSpc>
                <a:spcPct val="90000"/>
              </a:lnSpc>
              <a:spcBef>
                <a:spcPts val="1000"/>
              </a:spcBef>
              <a:buFontTx/>
              <a:buChar char="-"/>
            </a:pPr>
            <a:r>
              <a:rPr lang="en-US" dirty="0"/>
              <a:t>Temperature of the gratings &gt; damage threshold</a:t>
            </a:r>
            <a:endParaRPr lang="fr-FR" sz="1600" b="0" dirty="0"/>
          </a:p>
          <a:p>
            <a:pPr algn="just">
              <a:buFont typeface="Arial" panose="020B0604020202020204" pitchFamily="34" charset="0"/>
              <a:buChar char="•"/>
            </a:pPr>
            <a:endParaRPr lang="fr-FR" sz="1600" b="0" dirty="0"/>
          </a:p>
          <a:p>
            <a:pPr lvl="1" algn="just">
              <a:buFont typeface="Arial" panose="020B0604020202020204" pitchFamily="34" charset="0"/>
              <a:buChar char="•"/>
            </a:pPr>
            <a:endParaRPr lang="fr-FR" dirty="0"/>
          </a:p>
        </p:txBody>
      </p:sp>
      <p:pic>
        <p:nvPicPr>
          <p:cNvPr id="26" name="Image 25">
            <a:extLst>
              <a:ext uri="{FF2B5EF4-FFF2-40B4-BE49-F238E27FC236}">
                <a16:creationId xmlns:a16="http://schemas.microsoft.com/office/drawing/2014/main" id="{DDB06621-24CB-4A6A-9672-F639E2960C42}"/>
              </a:ext>
            </a:extLst>
          </p:cNvPr>
          <p:cNvPicPr>
            <a:picLocks noChangeAspect="1"/>
          </p:cNvPicPr>
          <p:nvPr/>
        </p:nvPicPr>
        <p:blipFill rotWithShape="1">
          <a:blip r:embed="rId3">
            <a:extLst>
              <a:ext uri="{28A0092B-C50C-407E-A947-70E740481C1C}">
                <a14:useLocalDpi xmlns:a14="http://schemas.microsoft.com/office/drawing/2010/main" val="0"/>
              </a:ext>
            </a:extLst>
          </a:blip>
          <a:srcRect l="27805" t="10928" r="17398" b="12314"/>
          <a:stretch/>
        </p:blipFill>
        <p:spPr>
          <a:xfrm>
            <a:off x="6768715" y="1897040"/>
            <a:ext cx="5086158" cy="3290157"/>
          </a:xfrm>
          <a:prstGeom prst="rect">
            <a:avLst/>
          </a:prstGeom>
        </p:spPr>
      </p:pic>
    </p:spTree>
    <p:extLst>
      <p:ext uri="{BB962C8B-B14F-4D97-AF65-F5344CB8AC3E}">
        <p14:creationId xmlns:p14="http://schemas.microsoft.com/office/powerpoint/2010/main" val="383908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30</a:t>
            </a:fld>
            <a:endParaRPr lang="en-GB"/>
          </a:p>
        </p:txBody>
      </p:sp>
      <p:sp>
        <p:nvSpPr>
          <p:cNvPr id="6" name="Espace réservé du texte 3">
            <a:extLst>
              <a:ext uri="{FF2B5EF4-FFF2-40B4-BE49-F238E27FC236}">
                <a16:creationId xmlns:a16="http://schemas.microsoft.com/office/drawing/2014/main" id="{8CE22DAE-C353-4B38-96A2-E02DE2B92F04}"/>
              </a:ext>
            </a:extLst>
          </p:cNvPr>
          <p:cNvSpPr txBox="1">
            <a:spLocks/>
          </p:cNvSpPr>
          <p:nvPr/>
        </p:nvSpPr>
        <p:spPr>
          <a:xfrm>
            <a:off x="337127" y="1174874"/>
            <a:ext cx="11241585" cy="5250529"/>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lvl="1" indent="-457200" algn="just" defTabSz="914400">
              <a:lnSpc>
                <a:spcPct val="90000"/>
              </a:lnSpc>
              <a:spcBef>
                <a:spcPts val="1000"/>
              </a:spcBef>
              <a:spcAft>
                <a:spcPts val="525"/>
              </a:spcAft>
              <a:buSzPct val="90000"/>
              <a:buFont typeface="Arial" panose="020B0604020202020204" pitchFamily="34" charset="0"/>
              <a:buChar char="•"/>
              <a:tabLst>
                <a:tab pos="739379" algn="l"/>
              </a:tabLst>
            </a:pPr>
            <a:r>
              <a:rPr lang="fr-FR" dirty="0" err="1"/>
              <a:t>Significant</a:t>
            </a:r>
            <a:r>
              <a:rPr lang="fr-FR" dirty="0"/>
              <a:t> </a:t>
            </a:r>
            <a:r>
              <a:rPr lang="fr-FR" dirty="0" err="1"/>
              <a:t>heat</a:t>
            </a:r>
            <a:r>
              <a:rPr lang="fr-FR" dirty="0"/>
              <a:t> </a:t>
            </a:r>
            <a:r>
              <a:rPr lang="fr-FR" dirty="0" err="1"/>
              <a:t>load</a:t>
            </a:r>
            <a:r>
              <a:rPr lang="fr-FR" dirty="0"/>
              <a:t> on </a:t>
            </a:r>
            <a:r>
              <a:rPr lang="fr-FR" dirty="0" err="1"/>
              <a:t>gratings</a:t>
            </a:r>
            <a:r>
              <a:rPr lang="fr-FR" dirty="0"/>
              <a:t> at high </a:t>
            </a:r>
            <a:r>
              <a:rPr lang="fr-FR" dirty="0" err="1"/>
              <a:t>average</a:t>
            </a:r>
            <a:r>
              <a:rPr lang="fr-FR" dirty="0"/>
              <a:t> power, no </a:t>
            </a:r>
            <a:r>
              <a:rPr lang="fr-FR" dirty="0" err="1"/>
              <a:t>natural</a:t>
            </a:r>
            <a:r>
              <a:rPr lang="fr-FR" dirty="0"/>
              <a:t> </a:t>
            </a:r>
            <a:r>
              <a:rPr lang="fr-FR" dirty="0" err="1"/>
              <a:t>heat</a:t>
            </a:r>
            <a:r>
              <a:rPr lang="fr-FR" dirty="0"/>
              <a:t> </a:t>
            </a:r>
            <a:r>
              <a:rPr lang="fr-FR" dirty="0" err="1"/>
              <a:t>removal</a:t>
            </a:r>
            <a:r>
              <a:rPr lang="fr-FR" dirty="0"/>
              <a:t> (compression </a:t>
            </a:r>
            <a:r>
              <a:rPr lang="fr-FR" dirty="0" err="1"/>
              <a:t>performed</a:t>
            </a:r>
            <a:r>
              <a:rPr lang="fr-FR" dirty="0"/>
              <a:t> </a:t>
            </a:r>
            <a:r>
              <a:rPr lang="fr-FR" dirty="0" err="1"/>
              <a:t>under</a:t>
            </a:r>
            <a:r>
              <a:rPr lang="fr-FR" dirty="0"/>
              <a:t> vacuum)</a:t>
            </a:r>
          </a:p>
          <a:p>
            <a:pPr marL="457200" lvl="1" indent="-457200" algn="just" defTabSz="914400">
              <a:lnSpc>
                <a:spcPct val="90000"/>
              </a:lnSpc>
              <a:spcBef>
                <a:spcPts val="1000"/>
              </a:spcBef>
              <a:spcAft>
                <a:spcPts val="525"/>
              </a:spcAft>
              <a:buSzPct val="90000"/>
              <a:buFont typeface="Arial" panose="020B0604020202020204" pitchFamily="34" charset="0"/>
              <a:buChar char="•"/>
              <a:tabLst>
                <a:tab pos="739379" algn="l"/>
              </a:tabLst>
            </a:pPr>
            <a:r>
              <a:rPr lang="fr-FR" dirty="0" err="1"/>
              <a:t>Depending</a:t>
            </a:r>
            <a:r>
              <a:rPr lang="fr-FR" dirty="0"/>
              <a:t> on the </a:t>
            </a:r>
            <a:r>
              <a:rPr lang="fr-FR" dirty="0" err="1"/>
              <a:t>average</a:t>
            </a:r>
            <a:r>
              <a:rPr lang="fr-FR" dirty="0"/>
              <a:t> power </a:t>
            </a:r>
            <a:r>
              <a:rPr lang="fr-FR" dirty="0" err="1"/>
              <a:t>level</a:t>
            </a:r>
            <a:r>
              <a:rPr lang="fr-FR" dirty="0"/>
              <a:t>, 2 </a:t>
            </a:r>
            <a:r>
              <a:rPr lang="fr-FR" dirty="0" err="1"/>
              <a:t>strategies</a:t>
            </a:r>
            <a:r>
              <a:rPr lang="fr-FR" dirty="0"/>
              <a:t> can </a:t>
            </a:r>
            <a:r>
              <a:rPr lang="fr-FR" dirty="0" err="1"/>
              <a:t>be</a:t>
            </a:r>
            <a:r>
              <a:rPr lang="fr-FR" dirty="0"/>
              <a:t> </a:t>
            </a:r>
            <a:r>
              <a:rPr lang="fr-FR" dirty="0" err="1"/>
              <a:t>considered</a:t>
            </a:r>
            <a:r>
              <a:rPr lang="fr-FR" dirty="0"/>
              <a:t> :</a:t>
            </a:r>
          </a:p>
          <a:p>
            <a:pPr marL="1033462" lvl="3" indent="-285750" algn="just" defTabSz="914400">
              <a:lnSpc>
                <a:spcPct val="90000"/>
              </a:lnSpc>
              <a:spcBef>
                <a:spcPts val="1000"/>
              </a:spcBef>
              <a:spcAft>
                <a:spcPts val="525"/>
              </a:spcAft>
              <a:buSzPct val="90000"/>
              <a:buFontTx/>
              <a:buChar char="-"/>
              <a:tabLst>
                <a:tab pos="739379" algn="l"/>
              </a:tabLst>
            </a:pPr>
            <a:r>
              <a:rPr lang="fr-FR" sz="1600" dirty="0"/>
              <a:t>Active </a:t>
            </a:r>
            <a:r>
              <a:rPr lang="fr-FR" sz="1600" dirty="0" err="1"/>
              <a:t>cooling</a:t>
            </a:r>
            <a:r>
              <a:rPr lang="fr-FR" sz="1600" dirty="0"/>
              <a:t> of the </a:t>
            </a:r>
            <a:r>
              <a:rPr lang="fr-FR" sz="1600" dirty="0" err="1"/>
              <a:t>gratings</a:t>
            </a:r>
            <a:endParaRPr lang="fr-FR" sz="1600" dirty="0"/>
          </a:p>
          <a:p>
            <a:pPr marL="1033462" lvl="3" indent="-285750" algn="just" defTabSz="914400">
              <a:lnSpc>
                <a:spcPct val="90000"/>
              </a:lnSpc>
              <a:spcBef>
                <a:spcPts val="1000"/>
              </a:spcBef>
              <a:spcAft>
                <a:spcPts val="525"/>
              </a:spcAft>
              <a:buSzPct val="90000"/>
              <a:buFontTx/>
              <a:buChar char="-"/>
              <a:tabLst>
                <a:tab pos="739379" algn="l"/>
              </a:tabLst>
            </a:pPr>
            <a:r>
              <a:rPr lang="fr-FR" sz="1600" dirty="0"/>
              <a:t>Use of MLD </a:t>
            </a:r>
            <a:r>
              <a:rPr lang="fr-FR" sz="1600" dirty="0" err="1"/>
              <a:t>gratings</a:t>
            </a:r>
            <a:r>
              <a:rPr lang="fr-FR" sz="1600" dirty="0"/>
              <a:t> </a:t>
            </a:r>
            <a:r>
              <a:rPr lang="fr-FR" sz="1600" dirty="0" err="1"/>
              <a:t>instead</a:t>
            </a:r>
            <a:r>
              <a:rPr lang="fr-FR" sz="1600" dirty="0"/>
              <a:t> of gold </a:t>
            </a:r>
            <a:r>
              <a:rPr lang="fr-FR" sz="1600" dirty="0" err="1"/>
              <a:t>coated</a:t>
            </a:r>
            <a:r>
              <a:rPr lang="fr-FR" sz="1600" dirty="0"/>
              <a:t> </a:t>
            </a:r>
            <a:r>
              <a:rPr lang="fr-FR" sz="1600" dirty="0" err="1"/>
              <a:t>gratings</a:t>
            </a:r>
            <a:r>
              <a:rPr lang="fr-FR" sz="1600" dirty="0"/>
              <a:t> (</a:t>
            </a:r>
            <a:r>
              <a:rPr lang="fr-FR" sz="1600" dirty="0" err="1"/>
              <a:t>lower</a:t>
            </a:r>
            <a:r>
              <a:rPr lang="fr-FR" sz="1600" dirty="0"/>
              <a:t> absorption)</a:t>
            </a:r>
          </a:p>
          <a:p>
            <a:pPr marL="457200" lvl="1" indent="-457200" defTabSz="914400">
              <a:lnSpc>
                <a:spcPct val="90000"/>
              </a:lnSpc>
              <a:spcBef>
                <a:spcPts val="1000"/>
              </a:spcBef>
              <a:spcAft>
                <a:spcPts val="525"/>
              </a:spcAft>
              <a:buSzPct val="90000"/>
              <a:buFont typeface="Arial" panose="020B0604020202020204" pitchFamily="34" charset="0"/>
              <a:buChar char="•"/>
              <a:tabLst>
                <a:tab pos="739379" algn="l"/>
              </a:tabLst>
            </a:pPr>
            <a:r>
              <a:rPr lang="fr-FR" b="1" dirty="0"/>
              <a:t>For PACRI, up to 4 kW incident on the first </a:t>
            </a:r>
            <a:r>
              <a:rPr lang="fr-FR" b="1" dirty="0" err="1"/>
              <a:t>grating</a:t>
            </a:r>
            <a:r>
              <a:rPr lang="fr-FR" b="1" dirty="0"/>
              <a:t> (phase 2, 30 J / 100 Hz on </a:t>
            </a:r>
            <a:r>
              <a:rPr lang="fr-FR" b="1" dirty="0" err="1"/>
              <a:t>target</a:t>
            </a:r>
            <a:r>
              <a:rPr lang="fr-FR" b="1" dirty="0"/>
              <a:t>)                                                                                   </a:t>
            </a:r>
          </a:p>
          <a:p>
            <a:pPr marL="457200" lvl="1" indent="-457200" defTabSz="914400">
              <a:lnSpc>
                <a:spcPct val="90000"/>
              </a:lnSpc>
              <a:spcBef>
                <a:spcPts val="1000"/>
              </a:spcBef>
              <a:spcAft>
                <a:spcPts val="525"/>
              </a:spcAft>
              <a:buSzPct val="90000"/>
              <a:buFont typeface="Arial" panose="020B0604020202020204" pitchFamily="34" charset="0"/>
              <a:buChar char="•"/>
              <a:tabLst>
                <a:tab pos="739379" algn="l"/>
              </a:tabLst>
            </a:pPr>
            <a:r>
              <a:rPr lang="fr-FR" b="1" dirty="0" err="1"/>
              <a:t>Task</a:t>
            </a:r>
            <a:r>
              <a:rPr lang="fr-FR" b="1" dirty="0"/>
              <a:t> 13.1 (24 </a:t>
            </a:r>
            <a:r>
              <a:rPr lang="fr-FR" b="1" dirty="0" err="1"/>
              <a:t>months</a:t>
            </a:r>
            <a:r>
              <a:rPr lang="fr-FR" b="1" dirty="0"/>
              <a:t>) :</a:t>
            </a:r>
            <a:r>
              <a:rPr lang="fr-FR" dirty="0"/>
              <a:t> </a:t>
            </a:r>
            <a:r>
              <a:rPr lang="fr-FR" dirty="0" err="1"/>
              <a:t>numerical</a:t>
            </a:r>
            <a:r>
              <a:rPr lang="fr-FR" dirty="0"/>
              <a:t> </a:t>
            </a:r>
            <a:r>
              <a:rPr lang="fr-FR" dirty="0" err="1"/>
              <a:t>work</a:t>
            </a:r>
            <a:r>
              <a:rPr lang="fr-FR" dirty="0"/>
              <a:t> </a:t>
            </a:r>
            <a:r>
              <a:rPr lang="fr-FR" dirty="0" err="1"/>
              <a:t>well</a:t>
            </a:r>
            <a:r>
              <a:rPr lang="fr-FR" dirty="0"/>
              <a:t> </a:t>
            </a:r>
            <a:r>
              <a:rPr lang="fr-FR" dirty="0" err="1"/>
              <a:t>underway</a:t>
            </a:r>
            <a:endParaRPr lang="fr-FR" dirty="0"/>
          </a:p>
          <a:p>
            <a:pPr marL="1033462" lvl="3" indent="-285750" algn="just" defTabSz="914400">
              <a:lnSpc>
                <a:spcPct val="90000"/>
              </a:lnSpc>
              <a:spcBef>
                <a:spcPts val="1000"/>
              </a:spcBef>
              <a:spcAft>
                <a:spcPts val="525"/>
              </a:spcAft>
              <a:buSzPct val="90000"/>
              <a:buFontTx/>
              <a:buChar char="-"/>
              <a:tabLst>
                <a:tab pos="739379" algn="l"/>
              </a:tabLst>
            </a:pPr>
            <a:r>
              <a:rPr lang="fr-FR" sz="1600" dirty="0"/>
              <a:t>Good agreement </a:t>
            </a:r>
            <a:r>
              <a:rPr lang="fr-FR" sz="1600" dirty="0" err="1"/>
              <a:t>between</a:t>
            </a:r>
            <a:r>
              <a:rPr lang="fr-FR" sz="1600" dirty="0"/>
              <a:t> THALES / CLPU / CNR </a:t>
            </a:r>
            <a:r>
              <a:rPr lang="fr-FR" sz="1600" dirty="0" err="1"/>
              <a:t>results</a:t>
            </a:r>
            <a:r>
              <a:rPr lang="fr-FR" sz="1600" dirty="0"/>
              <a:t> : cross validation of the </a:t>
            </a:r>
            <a:r>
              <a:rPr lang="fr-FR" sz="1600" dirty="0" err="1"/>
              <a:t>models</a:t>
            </a:r>
            <a:endParaRPr lang="fr-FR" sz="1600" dirty="0"/>
          </a:p>
          <a:p>
            <a:pPr marL="1033462" lvl="3" indent="-285750" algn="just" defTabSz="914400">
              <a:lnSpc>
                <a:spcPct val="90000"/>
              </a:lnSpc>
              <a:spcBef>
                <a:spcPts val="1000"/>
              </a:spcBef>
              <a:spcAft>
                <a:spcPts val="525"/>
              </a:spcAft>
              <a:buSzPct val="90000"/>
              <a:buFontTx/>
              <a:buChar char="-"/>
              <a:tabLst>
                <a:tab pos="739379" algn="l"/>
              </a:tabLst>
            </a:pPr>
            <a:r>
              <a:rPr lang="fr-FR" sz="1600" dirty="0"/>
              <a:t>Simulations </a:t>
            </a:r>
            <a:r>
              <a:rPr lang="fr-FR" sz="1600" dirty="0" err="1"/>
              <a:t>with</a:t>
            </a:r>
            <a:r>
              <a:rPr lang="fr-FR" sz="1600" dirty="0"/>
              <a:t> PACRI </a:t>
            </a:r>
            <a:r>
              <a:rPr lang="fr-FR" sz="1600" dirty="0" err="1"/>
              <a:t>parameters</a:t>
            </a:r>
            <a:r>
              <a:rPr lang="fr-FR" sz="1600" dirty="0"/>
              <a:t> </a:t>
            </a:r>
            <a:r>
              <a:rPr lang="fr-FR" sz="1600" dirty="0" err="1"/>
              <a:t>performed</a:t>
            </a:r>
            <a:r>
              <a:rPr lang="fr-FR" sz="1600" dirty="0"/>
              <a:t> by CLPU and CNR : thermal </a:t>
            </a:r>
            <a:r>
              <a:rPr lang="fr-FR" sz="1600" dirty="0" err="1"/>
              <a:t>load</a:t>
            </a:r>
            <a:r>
              <a:rPr lang="fr-FR" sz="1600" dirty="0"/>
              <a:t> </a:t>
            </a:r>
            <a:r>
              <a:rPr lang="fr-FR" sz="1600" dirty="0" err="1"/>
              <a:t>manageable</a:t>
            </a:r>
            <a:r>
              <a:rPr lang="fr-FR" sz="1600" dirty="0"/>
              <a:t> </a:t>
            </a:r>
            <a:r>
              <a:rPr lang="fr-FR" sz="1600" dirty="0" err="1"/>
              <a:t>with</a:t>
            </a:r>
            <a:r>
              <a:rPr lang="fr-FR" sz="1600" dirty="0"/>
              <a:t> MLD </a:t>
            </a:r>
            <a:r>
              <a:rPr lang="fr-FR" sz="1600" dirty="0" err="1"/>
              <a:t>gratings</a:t>
            </a:r>
            <a:r>
              <a:rPr lang="fr-FR" sz="1600" dirty="0"/>
              <a:t> and </a:t>
            </a:r>
            <a:r>
              <a:rPr lang="fr-FR" sz="1600" dirty="0" err="1"/>
              <a:t>without</a:t>
            </a:r>
            <a:r>
              <a:rPr lang="fr-FR" sz="1600" dirty="0"/>
              <a:t> active </a:t>
            </a:r>
            <a:r>
              <a:rPr lang="fr-FR" sz="1600" dirty="0" err="1"/>
              <a:t>cooling</a:t>
            </a:r>
            <a:r>
              <a:rPr lang="fr-FR" sz="1600" dirty="0"/>
              <a:t>, </a:t>
            </a:r>
            <a:r>
              <a:rPr lang="fr-FR" sz="1600" dirty="0" err="1"/>
              <a:t>even</a:t>
            </a:r>
            <a:r>
              <a:rPr lang="fr-FR" sz="1600" dirty="0"/>
              <a:t> for phase 2 </a:t>
            </a:r>
            <a:r>
              <a:rPr lang="fr-FR" sz="1600" dirty="0" err="1"/>
              <a:t>apparently</a:t>
            </a:r>
            <a:endParaRPr lang="fr-FR" sz="1600" dirty="0"/>
          </a:p>
          <a:p>
            <a:pPr marL="1033462" lvl="3" indent="-285750" algn="just" defTabSz="914400">
              <a:lnSpc>
                <a:spcPct val="90000"/>
              </a:lnSpc>
              <a:spcBef>
                <a:spcPts val="1000"/>
              </a:spcBef>
              <a:spcAft>
                <a:spcPts val="525"/>
              </a:spcAft>
              <a:buSzPct val="90000"/>
              <a:buFontTx/>
              <a:buChar char="-"/>
              <a:tabLst>
                <a:tab pos="739379" algn="l"/>
              </a:tabLst>
            </a:pPr>
            <a:r>
              <a:rPr lang="fr-FR" sz="1600" dirty="0"/>
              <a:t>To </a:t>
            </a:r>
            <a:r>
              <a:rPr lang="fr-FR" sz="1600" dirty="0" err="1"/>
              <a:t>be</a:t>
            </a:r>
            <a:r>
              <a:rPr lang="fr-FR" sz="1600" dirty="0"/>
              <a:t> </a:t>
            </a:r>
            <a:r>
              <a:rPr lang="fr-FR" sz="1600" dirty="0" err="1"/>
              <a:t>compared</a:t>
            </a:r>
            <a:r>
              <a:rPr lang="fr-FR" sz="1600" dirty="0"/>
              <a:t> to </a:t>
            </a:r>
            <a:r>
              <a:rPr lang="fr-FR" sz="1600" dirty="0" err="1"/>
              <a:t>experimental</a:t>
            </a:r>
            <a:r>
              <a:rPr lang="fr-FR" sz="1600" dirty="0"/>
              <a:t> </a:t>
            </a:r>
            <a:r>
              <a:rPr lang="fr-FR" sz="1600" dirty="0" err="1"/>
              <a:t>results</a:t>
            </a:r>
            <a:r>
              <a:rPr lang="fr-FR" sz="1600" dirty="0"/>
              <a:t> </a:t>
            </a:r>
          </a:p>
          <a:p>
            <a:pPr marL="457200" lvl="1" indent="-457200" defTabSz="914400">
              <a:lnSpc>
                <a:spcPct val="90000"/>
              </a:lnSpc>
              <a:spcBef>
                <a:spcPts val="1000"/>
              </a:spcBef>
              <a:spcAft>
                <a:spcPts val="525"/>
              </a:spcAft>
              <a:buSzPct val="90000"/>
              <a:buFont typeface="Arial" panose="020B0604020202020204" pitchFamily="34" charset="0"/>
              <a:buChar char="•"/>
              <a:tabLst>
                <a:tab pos="739379" algn="l"/>
              </a:tabLst>
            </a:pPr>
            <a:r>
              <a:rPr lang="fr-FR" b="1" dirty="0" err="1"/>
              <a:t>Task</a:t>
            </a:r>
            <a:r>
              <a:rPr lang="fr-FR" b="1" dirty="0"/>
              <a:t> 13.2 (36 </a:t>
            </a:r>
            <a:r>
              <a:rPr lang="fr-FR" b="1" dirty="0" err="1"/>
              <a:t>months</a:t>
            </a:r>
            <a:r>
              <a:rPr lang="fr-FR" b="1" dirty="0"/>
              <a:t>) :</a:t>
            </a:r>
            <a:r>
              <a:rPr lang="fr-FR" dirty="0"/>
              <a:t> </a:t>
            </a:r>
            <a:r>
              <a:rPr lang="fr-FR" dirty="0" err="1"/>
              <a:t>characterization</a:t>
            </a:r>
            <a:r>
              <a:rPr lang="fr-FR" dirty="0"/>
              <a:t> of MLD </a:t>
            </a:r>
            <a:r>
              <a:rPr lang="fr-FR" dirty="0" err="1"/>
              <a:t>gratings</a:t>
            </a:r>
            <a:r>
              <a:rPr lang="fr-FR" dirty="0"/>
              <a:t> / </a:t>
            </a:r>
            <a:r>
              <a:rPr lang="fr-FR" dirty="0" err="1"/>
              <a:t>compressor</a:t>
            </a:r>
            <a:r>
              <a:rPr lang="fr-FR" dirty="0"/>
              <a:t> (</a:t>
            </a:r>
            <a:r>
              <a:rPr lang="fr-FR" dirty="0" err="1"/>
              <a:t>without</a:t>
            </a:r>
            <a:r>
              <a:rPr lang="fr-FR" dirty="0"/>
              <a:t> thermal </a:t>
            </a:r>
            <a:r>
              <a:rPr lang="fr-FR" dirty="0" err="1"/>
              <a:t>load</a:t>
            </a:r>
            <a:r>
              <a:rPr lang="fr-FR" dirty="0"/>
              <a:t>) to </a:t>
            </a:r>
            <a:r>
              <a:rPr lang="fr-FR" dirty="0" err="1"/>
              <a:t>be</a:t>
            </a:r>
            <a:r>
              <a:rPr lang="fr-FR" dirty="0"/>
              <a:t> </a:t>
            </a:r>
            <a:r>
              <a:rPr lang="fr-FR" dirty="0" err="1"/>
              <a:t>performed</a:t>
            </a:r>
            <a:r>
              <a:rPr lang="fr-FR" dirty="0"/>
              <a:t> </a:t>
            </a:r>
            <a:r>
              <a:rPr lang="fr-FR" dirty="0" err="1"/>
              <a:t>soon</a:t>
            </a:r>
            <a:r>
              <a:rPr lang="fr-FR" dirty="0"/>
              <a:t> by Thales</a:t>
            </a:r>
          </a:p>
          <a:p>
            <a:pPr marL="457200" lvl="1" indent="-457200" defTabSz="914400">
              <a:lnSpc>
                <a:spcPct val="90000"/>
              </a:lnSpc>
              <a:spcBef>
                <a:spcPts val="1000"/>
              </a:spcBef>
              <a:spcAft>
                <a:spcPts val="525"/>
              </a:spcAft>
              <a:buSzPct val="90000"/>
              <a:buFont typeface="Arial" panose="020B0604020202020204" pitchFamily="34" charset="0"/>
              <a:buChar char="•"/>
              <a:tabLst>
                <a:tab pos="739379" algn="l"/>
              </a:tabLst>
            </a:pPr>
            <a:r>
              <a:rPr lang="fr-FR" sz="1600" b="1" dirty="0" err="1"/>
              <a:t>Task</a:t>
            </a:r>
            <a:r>
              <a:rPr lang="fr-FR" sz="1600" b="1" dirty="0"/>
              <a:t> 13.3 (48 </a:t>
            </a:r>
            <a:r>
              <a:rPr lang="fr-FR" sz="1600" b="1" dirty="0" err="1"/>
              <a:t>months</a:t>
            </a:r>
            <a:r>
              <a:rPr lang="fr-FR" sz="1600" b="1" dirty="0"/>
              <a:t>) :</a:t>
            </a:r>
            <a:r>
              <a:rPr lang="fr-FR" b="1" dirty="0"/>
              <a:t> </a:t>
            </a:r>
            <a:r>
              <a:rPr lang="fr-FR" dirty="0"/>
              <a:t>design of the </a:t>
            </a:r>
            <a:r>
              <a:rPr lang="fr-FR" dirty="0" err="1"/>
              <a:t>compressor</a:t>
            </a:r>
            <a:r>
              <a:rPr lang="fr-FR" dirty="0"/>
              <a:t> to </a:t>
            </a:r>
            <a:r>
              <a:rPr lang="fr-FR" dirty="0" err="1"/>
              <a:t>be</a:t>
            </a:r>
            <a:r>
              <a:rPr lang="fr-FR" dirty="0"/>
              <a:t> </a:t>
            </a:r>
            <a:r>
              <a:rPr lang="fr-FR" dirty="0" err="1"/>
              <a:t>performed</a:t>
            </a:r>
            <a:r>
              <a:rPr lang="fr-FR" dirty="0"/>
              <a:t> </a:t>
            </a:r>
            <a:r>
              <a:rPr lang="fr-FR" dirty="0" err="1"/>
              <a:t>according</a:t>
            </a:r>
            <a:r>
              <a:rPr lang="fr-FR" dirty="0"/>
              <a:t> to 13.1 and 13.2 </a:t>
            </a:r>
            <a:r>
              <a:rPr lang="fr-FR" dirty="0" err="1"/>
              <a:t>results</a:t>
            </a:r>
            <a:endParaRPr lang="fr-FR" sz="1600" dirty="0"/>
          </a:p>
          <a:p>
            <a:pPr lvl="1" algn="just"/>
            <a:endParaRPr lang="fr-FR" sz="1800" dirty="0"/>
          </a:p>
          <a:p>
            <a:pPr lvl="1" algn="just"/>
            <a:endParaRPr lang="en-US" sz="1800" dirty="0"/>
          </a:p>
          <a:p>
            <a:pPr lvl="1" algn="just"/>
            <a:endParaRPr lang="fr-FR" sz="1800" dirty="0"/>
          </a:p>
        </p:txBody>
      </p:sp>
      <p:sp>
        <p:nvSpPr>
          <p:cNvPr id="10" name="Titre 9">
            <a:extLst>
              <a:ext uri="{FF2B5EF4-FFF2-40B4-BE49-F238E27FC236}">
                <a16:creationId xmlns:a16="http://schemas.microsoft.com/office/drawing/2014/main" id="{CD97B2AC-57EB-4D1E-AFD6-03EA7F29D810}"/>
              </a:ext>
            </a:extLst>
          </p:cNvPr>
          <p:cNvSpPr>
            <a:spLocks noGrp="1"/>
          </p:cNvSpPr>
          <p:nvPr>
            <p:ph type="title"/>
          </p:nvPr>
        </p:nvSpPr>
        <p:spPr/>
        <p:txBody>
          <a:bodyPr/>
          <a:lstStyle/>
          <a:p>
            <a:r>
              <a:rPr lang="fr-FR" dirty="0"/>
              <a:t>Conclusion</a:t>
            </a:r>
          </a:p>
        </p:txBody>
      </p:sp>
      <p:sp>
        <p:nvSpPr>
          <p:cNvPr id="12" name="Footer Placeholder 4">
            <a:extLst>
              <a:ext uri="{FF2B5EF4-FFF2-40B4-BE49-F238E27FC236}">
                <a16:creationId xmlns:a16="http://schemas.microsoft.com/office/drawing/2014/main" id="{5D4E1194-5F77-42C4-AFD0-7A0FE9C6DB6D}"/>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345163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a:bodyPr>
          <a:lstStyle/>
          <a:p>
            <a:r>
              <a:rPr lang="en-GB" sz="2800" dirty="0"/>
              <a:t>Strategies to manage thermal load in the compressor</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4</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Annual meeting </a:t>
            </a:r>
            <a:r>
              <a:rPr lang="en-GB" dirty="0" err="1"/>
              <a:t>Lisbonne</a:t>
            </a:r>
            <a:r>
              <a:rPr lang="en-GB" dirty="0"/>
              <a:t> 2026</a:t>
            </a:r>
          </a:p>
        </p:txBody>
      </p:sp>
      <p:sp>
        <p:nvSpPr>
          <p:cNvPr id="21" name="Content Placeholder 1">
            <a:extLst>
              <a:ext uri="{FF2B5EF4-FFF2-40B4-BE49-F238E27FC236}">
                <a16:creationId xmlns:a16="http://schemas.microsoft.com/office/drawing/2014/main" id="{E1598A74-9492-490C-8232-13EF31EB7364}"/>
              </a:ext>
            </a:extLst>
          </p:cNvPr>
          <p:cNvSpPr txBox="1">
            <a:spLocks/>
          </p:cNvSpPr>
          <p:nvPr/>
        </p:nvSpPr>
        <p:spPr>
          <a:xfrm>
            <a:off x="854435" y="1284021"/>
            <a:ext cx="10483129" cy="4589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Active cooling of gratings</a:t>
            </a:r>
          </a:p>
          <a:p>
            <a:r>
              <a:rPr lang="en-GB" sz="2000" dirty="0">
                <a:solidFill>
                  <a:srgbClr val="00B050"/>
                </a:solidFill>
              </a:rPr>
              <a:t>Can efficiently remove heat and stabilize temperature </a:t>
            </a:r>
          </a:p>
          <a:p>
            <a:r>
              <a:rPr lang="en-GB" sz="2000" dirty="0">
                <a:solidFill>
                  <a:srgbClr val="FF0000"/>
                </a:solidFill>
              </a:rPr>
              <a:t>Still high heat load and potential surface deformation due to high absorption (4%)</a:t>
            </a:r>
          </a:p>
          <a:p>
            <a:r>
              <a:rPr lang="en-GB" sz="2000" dirty="0">
                <a:solidFill>
                  <a:srgbClr val="FF0000"/>
                </a:solidFill>
              </a:rPr>
              <a:t>Complex implementation</a:t>
            </a:r>
          </a:p>
          <a:p>
            <a:pPr marL="0" indent="0">
              <a:buFont typeface="Arial" panose="020B0604020202020204" pitchFamily="34" charset="0"/>
              <a:buNone/>
            </a:pPr>
            <a:r>
              <a:rPr lang="en-GB" sz="2000" b="1" dirty="0"/>
              <a:t>MLD gratings</a:t>
            </a:r>
          </a:p>
          <a:p>
            <a:r>
              <a:rPr lang="en-GB" sz="2000" dirty="0">
                <a:solidFill>
                  <a:srgbClr val="00B050"/>
                </a:solidFill>
              </a:rPr>
              <a:t>Low absorption (&lt;0.5%) i.e. low heat load of the grating</a:t>
            </a:r>
          </a:p>
          <a:p>
            <a:r>
              <a:rPr lang="en-GB" sz="2000" dirty="0">
                <a:solidFill>
                  <a:srgbClr val="00B050"/>
                </a:solidFill>
              </a:rPr>
              <a:t>Better diffraction efficiency than gold gratings : up to 99%</a:t>
            </a:r>
          </a:p>
          <a:p>
            <a:r>
              <a:rPr lang="en-GB" sz="2000" dirty="0">
                <a:solidFill>
                  <a:srgbClr val="FF0000"/>
                </a:solidFill>
              </a:rPr>
              <a:t>Limited bandwidth (≈ 90 nm) </a:t>
            </a:r>
          </a:p>
          <a:p>
            <a:r>
              <a:rPr lang="en-GB" sz="2000" dirty="0">
                <a:solidFill>
                  <a:srgbClr val="FF0000"/>
                </a:solidFill>
              </a:rPr>
              <a:t>Complex implementation : out of plane configuration</a:t>
            </a:r>
          </a:p>
          <a:p>
            <a:pPr marL="0" indent="0" algn="just">
              <a:buFont typeface="Arial" panose="020B0604020202020204" pitchFamily="34" charset="0"/>
              <a:buNone/>
            </a:pPr>
            <a:r>
              <a:rPr lang="en-GB" sz="2000" b="1" dirty="0"/>
              <a:t>In the end, the choice of the strategy to manage thermal load in the compressor mainly depends on the input average power and on the targeted pulse duration. </a:t>
            </a:r>
            <a:endParaRPr lang="en-GB" sz="2000" b="1" dirty="0">
              <a:solidFill>
                <a:srgbClr val="FF0000"/>
              </a:solidFill>
            </a:endParaRPr>
          </a:p>
        </p:txBody>
      </p:sp>
    </p:spTree>
    <p:extLst>
      <p:ext uri="{BB962C8B-B14F-4D97-AF65-F5344CB8AC3E}">
        <p14:creationId xmlns:p14="http://schemas.microsoft.com/office/powerpoint/2010/main" val="369124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111673" y="6480789"/>
            <a:ext cx="2743200" cy="365125"/>
          </a:xfrm>
        </p:spPr>
        <p:txBody>
          <a:bodyPr/>
          <a:lstStyle/>
          <a:p>
            <a:fld id="{3A3A6714-3D1F-4857-9904-D935B84167FA}" type="slidenum">
              <a:rPr lang="en-GB" smtClean="0"/>
              <a:pPr/>
              <a:t>5</a:t>
            </a:fld>
            <a:endParaRPr lang="en-GB"/>
          </a:p>
        </p:txBody>
      </p:sp>
      <p:sp>
        <p:nvSpPr>
          <p:cNvPr id="4" name="Title 3"/>
          <p:cNvSpPr>
            <a:spLocks noGrp="1"/>
          </p:cNvSpPr>
          <p:nvPr>
            <p:ph type="title"/>
          </p:nvPr>
        </p:nvSpPr>
        <p:spPr>
          <a:xfrm>
            <a:off x="2114550" y="118566"/>
            <a:ext cx="7962900" cy="775474"/>
          </a:xfrm>
        </p:spPr>
        <p:txBody>
          <a:bodyPr/>
          <a:lstStyle/>
          <a:p>
            <a:r>
              <a:rPr lang="en-GB" dirty="0"/>
              <a:t>Laser requirements for Eupraxia</a:t>
            </a:r>
          </a:p>
        </p:txBody>
      </p:sp>
      <p:sp>
        <p:nvSpPr>
          <p:cNvPr id="6" name="Espace réservé du texte 3">
            <a:extLst>
              <a:ext uri="{FF2B5EF4-FFF2-40B4-BE49-F238E27FC236}">
                <a16:creationId xmlns:a16="http://schemas.microsoft.com/office/drawing/2014/main" id="{962623A2-E2E2-4397-A199-E8F2B8AE91AF}"/>
              </a:ext>
            </a:extLst>
          </p:cNvPr>
          <p:cNvSpPr txBox="1">
            <a:spLocks/>
          </p:cNvSpPr>
          <p:nvPr/>
        </p:nvSpPr>
        <p:spPr>
          <a:xfrm>
            <a:off x="336550" y="1091184"/>
            <a:ext cx="11518900" cy="5754116"/>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9021" indent="0">
              <a:buNone/>
            </a:pPr>
            <a:r>
              <a:rPr lang="fr-FR" sz="2000" dirty="0">
                <a:solidFill>
                  <a:schemeClr val="tx1"/>
                </a:solidFill>
              </a:rPr>
              <a:t>Phase 1 : 1 </a:t>
            </a:r>
            <a:r>
              <a:rPr lang="fr-FR" sz="2000" dirty="0" err="1">
                <a:solidFill>
                  <a:schemeClr val="tx1"/>
                </a:solidFill>
              </a:rPr>
              <a:t>GeV</a:t>
            </a:r>
            <a:r>
              <a:rPr lang="fr-FR" sz="2000" dirty="0">
                <a:solidFill>
                  <a:schemeClr val="tx1"/>
                </a:solidFill>
              </a:rPr>
              <a:t> </a:t>
            </a:r>
            <a:r>
              <a:rPr lang="fr-FR" sz="2000" dirty="0" err="1">
                <a:solidFill>
                  <a:schemeClr val="tx1"/>
                </a:solidFill>
              </a:rPr>
              <a:t>electrons</a:t>
            </a:r>
            <a:endParaRPr lang="fr-FR" sz="1100" dirty="0">
              <a:solidFill>
                <a:schemeClr val="tx1"/>
              </a:solidFill>
            </a:endParaRPr>
          </a:p>
          <a:p>
            <a:pPr lvl="1" algn="just"/>
            <a:r>
              <a:rPr lang="fr-FR" sz="1400" dirty="0"/>
              <a:t>Pulse </a:t>
            </a:r>
            <a:r>
              <a:rPr lang="fr-FR" sz="1400" dirty="0" err="1"/>
              <a:t>energy</a:t>
            </a:r>
            <a:r>
              <a:rPr lang="fr-FR" sz="1400" dirty="0"/>
              <a:t> on </a:t>
            </a:r>
            <a:r>
              <a:rPr lang="fr-FR" sz="1400" dirty="0" err="1"/>
              <a:t>target</a:t>
            </a:r>
            <a:r>
              <a:rPr lang="fr-FR" sz="1400" dirty="0"/>
              <a:t> : &gt; 5J i.e. </a:t>
            </a:r>
            <a:r>
              <a:rPr lang="fr-FR" sz="1400" b="1" dirty="0"/>
              <a:t>6.1 J to 7.3 J </a:t>
            </a:r>
            <a:r>
              <a:rPr lang="fr-FR" sz="1400" dirty="0"/>
              <a:t>at </a:t>
            </a:r>
            <a:r>
              <a:rPr lang="fr-FR" sz="1400" dirty="0" err="1"/>
              <a:t>compressor</a:t>
            </a:r>
            <a:r>
              <a:rPr lang="fr-FR" sz="1400" dirty="0"/>
              <a:t> input (</a:t>
            </a:r>
            <a:r>
              <a:rPr lang="fr-FR" sz="1400" dirty="0" err="1"/>
              <a:t>depending</a:t>
            </a:r>
            <a:r>
              <a:rPr lang="fr-FR" sz="1400" dirty="0"/>
              <a:t> on </a:t>
            </a:r>
            <a:r>
              <a:rPr lang="fr-FR" sz="1400" dirty="0" err="1"/>
              <a:t>considered</a:t>
            </a:r>
            <a:r>
              <a:rPr lang="fr-FR" sz="1400" dirty="0"/>
              <a:t> diffraction </a:t>
            </a:r>
            <a:r>
              <a:rPr lang="fr-FR" sz="1400" dirty="0" err="1"/>
              <a:t>efficiency</a:t>
            </a:r>
            <a:r>
              <a:rPr lang="fr-FR" sz="1400" dirty="0"/>
              <a:t>)</a:t>
            </a:r>
          </a:p>
          <a:p>
            <a:pPr lvl="1" algn="just"/>
            <a:r>
              <a:rPr lang="fr-FR" sz="1400" dirty="0"/>
              <a:t>Pulse duration : &gt; 25 </a:t>
            </a:r>
            <a:r>
              <a:rPr lang="fr-FR" sz="1400" dirty="0" err="1"/>
              <a:t>fs</a:t>
            </a:r>
            <a:r>
              <a:rPr lang="fr-FR" sz="1400" dirty="0"/>
              <a:t> to 40 – 50 </a:t>
            </a:r>
            <a:r>
              <a:rPr lang="fr-FR" sz="1400" dirty="0" err="1"/>
              <a:t>fs</a:t>
            </a:r>
            <a:endParaRPr lang="fr-FR" sz="1400" dirty="0"/>
          </a:p>
          <a:p>
            <a:pPr lvl="1" algn="just"/>
            <a:r>
              <a:rPr lang="fr-FR" sz="1400" dirty="0" err="1"/>
              <a:t>Repetition</a:t>
            </a:r>
            <a:r>
              <a:rPr lang="fr-FR" sz="1400" dirty="0"/>
              <a:t> rate : </a:t>
            </a:r>
            <a:r>
              <a:rPr lang="fr-FR" sz="1400" b="1" dirty="0"/>
              <a:t>20 → 50 → 100 Hz</a:t>
            </a:r>
          </a:p>
          <a:p>
            <a:pPr marL="268288" lvl="1" indent="0" algn="just">
              <a:buNone/>
            </a:pPr>
            <a:endParaRPr lang="fr-FR" sz="800" dirty="0"/>
          </a:p>
          <a:p>
            <a:pPr marL="179021" indent="0">
              <a:buNone/>
            </a:pPr>
            <a:r>
              <a:rPr lang="fr-FR" sz="2000" dirty="0">
                <a:solidFill>
                  <a:schemeClr val="tx1"/>
                </a:solidFill>
              </a:rPr>
              <a:t>Phase 2 : 5 </a:t>
            </a:r>
            <a:r>
              <a:rPr lang="fr-FR" sz="2000" dirty="0" err="1">
                <a:solidFill>
                  <a:schemeClr val="tx1"/>
                </a:solidFill>
              </a:rPr>
              <a:t>GeV</a:t>
            </a:r>
            <a:r>
              <a:rPr lang="fr-FR" sz="2000" dirty="0">
                <a:solidFill>
                  <a:schemeClr val="tx1"/>
                </a:solidFill>
              </a:rPr>
              <a:t> </a:t>
            </a:r>
            <a:r>
              <a:rPr lang="fr-FR" sz="2000" dirty="0" err="1">
                <a:solidFill>
                  <a:schemeClr val="tx1"/>
                </a:solidFill>
              </a:rPr>
              <a:t>electrons</a:t>
            </a:r>
            <a:endParaRPr lang="fr-FR" sz="1100" dirty="0">
              <a:solidFill>
                <a:schemeClr val="tx1"/>
              </a:solidFill>
            </a:endParaRPr>
          </a:p>
          <a:p>
            <a:pPr lvl="1" algn="just"/>
            <a:r>
              <a:rPr lang="fr-FR" sz="1400" dirty="0"/>
              <a:t>Pulse </a:t>
            </a:r>
            <a:r>
              <a:rPr lang="fr-FR" sz="1400" dirty="0" err="1"/>
              <a:t>energy</a:t>
            </a:r>
            <a:r>
              <a:rPr lang="fr-FR" sz="1400" dirty="0"/>
              <a:t> on </a:t>
            </a:r>
            <a:r>
              <a:rPr lang="fr-FR" sz="1400" dirty="0" err="1"/>
              <a:t>target</a:t>
            </a:r>
            <a:r>
              <a:rPr lang="fr-FR" sz="1400" dirty="0"/>
              <a:t> : 10 – 30 J i.e. </a:t>
            </a:r>
            <a:r>
              <a:rPr lang="fr-FR" sz="1400" b="1" dirty="0"/>
              <a:t>36.8 J  to 43.7 J </a:t>
            </a:r>
            <a:r>
              <a:rPr lang="fr-FR" sz="1400" dirty="0"/>
              <a:t>at </a:t>
            </a:r>
            <a:r>
              <a:rPr lang="fr-FR" sz="1400" dirty="0" err="1"/>
              <a:t>compressor</a:t>
            </a:r>
            <a:r>
              <a:rPr lang="fr-FR" sz="1400" dirty="0"/>
              <a:t> input (</a:t>
            </a:r>
            <a:r>
              <a:rPr lang="fr-FR" sz="1400" dirty="0" err="1"/>
              <a:t>depending</a:t>
            </a:r>
            <a:r>
              <a:rPr lang="fr-FR" sz="1400" dirty="0"/>
              <a:t> on </a:t>
            </a:r>
            <a:r>
              <a:rPr lang="fr-FR" sz="1400" dirty="0" err="1"/>
              <a:t>considered</a:t>
            </a:r>
            <a:r>
              <a:rPr lang="fr-FR" sz="1400" dirty="0"/>
              <a:t> diffraction </a:t>
            </a:r>
            <a:r>
              <a:rPr lang="fr-FR" sz="1400" dirty="0" err="1"/>
              <a:t>efficiency</a:t>
            </a:r>
            <a:r>
              <a:rPr lang="fr-FR" sz="1400" dirty="0"/>
              <a:t>)</a:t>
            </a:r>
          </a:p>
          <a:p>
            <a:pPr lvl="1" algn="just"/>
            <a:r>
              <a:rPr lang="fr-FR" sz="1400" dirty="0"/>
              <a:t>Pulse duration : 50 – 100 </a:t>
            </a:r>
            <a:r>
              <a:rPr lang="fr-FR" sz="1400" dirty="0" err="1"/>
              <a:t>fs</a:t>
            </a:r>
            <a:endParaRPr lang="fr-FR" sz="1400" dirty="0"/>
          </a:p>
          <a:p>
            <a:pPr lvl="1" algn="just"/>
            <a:r>
              <a:rPr lang="fr-FR" sz="1400" dirty="0" err="1"/>
              <a:t>Repetition</a:t>
            </a:r>
            <a:r>
              <a:rPr lang="fr-FR" sz="1400" dirty="0"/>
              <a:t> rate : </a:t>
            </a:r>
            <a:r>
              <a:rPr lang="fr-FR" sz="1400" b="1" dirty="0"/>
              <a:t>20 → 50 → 100 Hz</a:t>
            </a:r>
          </a:p>
          <a:p>
            <a:pPr marL="268288" lvl="1" indent="0" algn="just">
              <a:buNone/>
            </a:pPr>
            <a:endParaRPr lang="fr-FR" sz="1400" dirty="0"/>
          </a:p>
          <a:p>
            <a:pPr lvl="1" algn="just"/>
            <a:endParaRPr lang="en-US" sz="1400" dirty="0"/>
          </a:p>
          <a:p>
            <a:pPr lvl="1" algn="just"/>
            <a:endParaRPr lang="fr-FR" sz="1400" dirty="0"/>
          </a:p>
        </p:txBody>
      </p:sp>
      <p:graphicFrame>
        <p:nvGraphicFramePr>
          <p:cNvPr id="10" name="Tableau 6">
            <a:extLst>
              <a:ext uri="{FF2B5EF4-FFF2-40B4-BE49-F238E27FC236}">
                <a16:creationId xmlns:a16="http://schemas.microsoft.com/office/drawing/2014/main" id="{555ED2E8-9A98-413E-B1ED-23C65D0BB91F}"/>
              </a:ext>
            </a:extLst>
          </p:cNvPr>
          <p:cNvGraphicFramePr>
            <a:graphicFrameLocks noGrp="1"/>
          </p:cNvGraphicFramePr>
          <p:nvPr>
            <p:extLst>
              <p:ext uri="{D42A27DB-BD31-4B8C-83A1-F6EECF244321}">
                <p14:modId xmlns:p14="http://schemas.microsoft.com/office/powerpoint/2010/main" val="2213905643"/>
              </p:ext>
            </p:extLst>
          </p:nvPr>
        </p:nvGraphicFramePr>
        <p:xfrm>
          <a:off x="727435" y="4086120"/>
          <a:ext cx="10737129" cy="2310357"/>
        </p:xfrm>
        <a:graphic>
          <a:graphicData uri="http://schemas.openxmlformats.org/drawingml/2006/table">
            <a:tbl>
              <a:tblPr firstRow="1" bandRow="1">
                <a:tableStyleId>{5C22544A-7EE6-4342-B048-85BDC9FD1C3A}</a:tableStyleId>
              </a:tblPr>
              <a:tblGrid>
                <a:gridCol w="3783963">
                  <a:extLst>
                    <a:ext uri="{9D8B030D-6E8A-4147-A177-3AD203B41FA5}">
                      <a16:colId xmlns:a16="http://schemas.microsoft.com/office/drawing/2014/main" val="367688676"/>
                    </a:ext>
                  </a:extLst>
                </a:gridCol>
                <a:gridCol w="3476583">
                  <a:extLst>
                    <a:ext uri="{9D8B030D-6E8A-4147-A177-3AD203B41FA5}">
                      <a16:colId xmlns:a16="http://schemas.microsoft.com/office/drawing/2014/main" val="2743875422"/>
                    </a:ext>
                  </a:extLst>
                </a:gridCol>
                <a:gridCol w="3476583">
                  <a:extLst>
                    <a:ext uri="{9D8B030D-6E8A-4147-A177-3AD203B41FA5}">
                      <a16:colId xmlns:a16="http://schemas.microsoft.com/office/drawing/2014/main" val="1993787004"/>
                    </a:ext>
                  </a:extLst>
                </a:gridCol>
              </a:tblGrid>
              <a:tr h="344368">
                <a:tc>
                  <a:txBody>
                    <a:bodyPr/>
                    <a:lstStyle/>
                    <a:p>
                      <a:pPr algn="ctr"/>
                      <a:endParaRPr lang="fr-FR" sz="1200" dirty="0"/>
                    </a:p>
                  </a:txBody>
                  <a:tcPr/>
                </a:tc>
                <a:tc>
                  <a:txBody>
                    <a:bodyPr/>
                    <a:lstStyle/>
                    <a:p>
                      <a:pPr algn="ctr"/>
                      <a:r>
                        <a:rPr lang="fr-FR" sz="1200" dirty="0"/>
                        <a:t>Phase 1</a:t>
                      </a:r>
                    </a:p>
                    <a:p>
                      <a:pPr algn="ctr"/>
                      <a:r>
                        <a:rPr lang="fr-FR" sz="1200" dirty="0"/>
                        <a:t>On </a:t>
                      </a:r>
                      <a:r>
                        <a:rPr lang="fr-FR" sz="1200" dirty="0" err="1"/>
                        <a:t>target</a:t>
                      </a:r>
                      <a:r>
                        <a:rPr lang="fr-FR" sz="1200" dirty="0"/>
                        <a:t> : 5 J / 100 Hz</a:t>
                      </a:r>
                    </a:p>
                  </a:txBody>
                  <a:tcPr/>
                </a:tc>
                <a:tc>
                  <a:txBody>
                    <a:bodyPr/>
                    <a:lstStyle/>
                    <a:p>
                      <a:pPr algn="ctr"/>
                      <a:r>
                        <a:rPr lang="fr-FR" sz="1200" dirty="0"/>
                        <a:t>Phase 2</a:t>
                      </a:r>
                    </a:p>
                    <a:p>
                      <a:pPr algn="ctr"/>
                      <a:r>
                        <a:rPr lang="fr-FR" sz="1200" dirty="0"/>
                        <a:t>On </a:t>
                      </a:r>
                      <a:r>
                        <a:rPr lang="fr-FR" sz="1200" dirty="0" err="1"/>
                        <a:t>target</a:t>
                      </a:r>
                      <a:r>
                        <a:rPr lang="fr-FR" sz="1200" dirty="0"/>
                        <a:t> : 30 J / 100 Hz</a:t>
                      </a:r>
                    </a:p>
                  </a:txBody>
                  <a:tcPr/>
                </a:tc>
                <a:extLst>
                  <a:ext uri="{0D108BD9-81ED-4DB2-BD59-A6C34878D82A}">
                    <a16:rowId xmlns:a16="http://schemas.microsoft.com/office/drawing/2014/main" val="1881563236"/>
                  </a:ext>
                </a:extLst>
              </a:tr>
              <a:tr h="428601">
                <a:tc>
                  <a:txBody>
                    <a:bodyPr/>
                    <a:lstStyle/>
                    <a:p>
                      <a:pPr algn="ctr"/>
                      <a:r>
                        <a:rPr lang="fr-FR" sz="1200" dirty="0"/>
                        <a:t>Incident power on P1</a:t>
                      </a:r>
                    </a:p>
                    <a:p>
                      <a:pPr algn="ctr"/>
                      <a:r>
                        <a:rPr lang="fr-FR" sz="1200" dirty="0"/>
                        <a:t>(gold </a:t>
                      </a:r>
                      <a:r>
                        <a:rPr lang="fr-FR" sz="1200" dirty="0" err="1"/>
                        <a:t>gratings</a:t>
                      </a:r>
                      <a:r>
                        <a:rPr lang="fr-FR" sz="1200" dirty="0"/>
                        <a:t>, diff </a:t>
                      </a:r>
                      <a:r>
                        <a:rPr lang="fr-FR" sz="1200" dirty="0" err="1"/>
                        <a:t>eff</a:t>
                      </a:r>
                      <a:r>
                        <a:rPr lang="fr-FR" sz="1200" dirty="0"/>
                        <a:t> = 91%)</a:t>
                      </a:r>
                    </a:p>
                  </a:txBody>
                  <a:tcPr/>
                </a:tc>
                <a:tc>
                  <a:txBody>
                    <a:bodyPr/>
                    <a:lstStyle/>
                    <a:p>
                      <a:pPr algn="ctr"/>
                      <a:r>
                        <a:rPr lang="fr-FR" sz="1200" dirty="0"/>
                        <a:t>7.3 J at 100 Hz </a:t>
                      </a:r>
                    </a:p>
                    <a:p>
                      <a:pPr algn="ctr"/>
                      <a:r>
                        <a:rPr lang="fr-FR" sz="1200" b="1" dirty="0"/>
                        <a:t>730 W</a:t>
                      </a:r>
                    </a:p>
                  </a:txBody>
                  <a:tcPr/>
                </a:tc>
                <a:tc>
                  <a:txBody>
                    <a:bodyPr/>
                    <a:lstStyle/>
                    <a:p>
                      <a:pPr algn="ctr"/>
                      <a:r>
                        <a:rPr lang="fr-FR" sz="1200" dirty="0"/>
                        <a:t>43.7 J at 100 Hz</a:t>
                      </a:r>
                    </a:p>
                    <a:p>
                      <a:pPr algn="ctr"/>
                      <a:r>
                        <a:rPr lang="fr-FR" sz="1200" b="1" dirty="0"/>
                        <a:t>4370 W</a:t>
                      </a:r>
                    </a:p>
                  </a:txBody>
                  <a:tcPr/>
                </a:tc>
                <a:extLst>
                  <a:ext uri="{0D108BD9-81ED-4DB2-BD59-A6C34878D82A}">
                    <a16:rowId xmlns:a16="http://schemas.microsoft.com/office/drawing/2014/main" val="4122188350"/>
                  </a:ext>
                </a:extLst>
              </a:tr>
              <a:tr h="344368">
                <a:tc>
                  <a:txBody>
                    <a:bodyPr/>
                    <a:lstStyle/>
                    <a:p>
                      <a:pPr algn="ctr"/>
                      <a:r>
                        <a:rPr lang="fr-FR" sz="1200" dirty="0" err="1"/>
                        <a:t>Absorbed</a:t>
                      </a:r>
                      <a:r>
                        <a:rPr lang="fr-FR" sz="1200" dirty="0"/>
                        <a:t> power on P1 (gold </a:t>
                      </a:r>
                      <a:r>
                        <a:rPr lang="fr-FR" sz="1200" dirty="0" err="1"/>
                        <a:t>gratings</a:t>
                      </a:r>
                      <a:r>
                        <a:rPr lang="fr-FR" sz="1200" dirty="0"/>
                        <a:t>, abs = 4%)</a:t>
                      </a:r>
                    </a:p>
                  </a:txBody>
                  <a:tcPr/>
                </a:tc>
                <a:tc>
                  <a:txBody>
                    <a:bodyPr/>
                    <a:lstStyle/>
                    <a:p>
                      <a:pPr algn="ctr"/>
                      <a:r>
                        <a:rPr lang="fr-FR" sz="1200" b="1" dirty="0"/>
                        <a:t>29 W</a:t>
                      </a:r>
                    </a:p>
                  </a:txBody>
                  <a:tcPr/>
                </a:tc>
                <a:tc>
                  <a:txBody>
                    <a:bodyPr/>
                    <a:lstStyle/>
                    <a:p>
                      <a:pPr algn="ctr"/>
                      <a:r>
                        <a:rPr lang="fr-FR" sz="1200" b="1" dirty="0"/>
                        <a:t>175 W</a:t>
                      </a:r>
                    </a:p>
                  </a:txBody>
                  <a:tcPr/>
                </a:tc>
                <a:extLst>
                  <a:ext uri="{0D108BD9-81ED-4DB2-BD59-A6C34878D82A}">
                    <a16:rowId xmlns:a16="http://schemas.microsoft.com/office/drawing/2014/main" val="371946835"/>
                  </a:ext>
                </a:extLst>
              </a:tr>
              <a:tr h="428601">
                <a:tc>
                  <a:txBody>
                    <a:bodyPr/>
                    <a:lstStyle/>
                    <a:p>
                      <a:pPr algn="ctr"/>
                      <a:r>
                        <a:rPr lang="fr-FR" sz="1200" dirty="0"/>
                        <a:t>Incident power on P1</a:t>
                      </a:r>
                    </a:p>
                    <a:p>
                      <a:pPr algn="ctr"/>
                      <a:r>
                        <a:rPr lang="fr-FR" sz="1200" dirty="0"/>
                        <a:t>(</a:t>
                      </a:r>
                      <a:r>
                        <a:rPr lang="fr-FR" sz="1200" dirty="0" err="1"/>
                        <a:t>dielectric</a:t>
                      </a:r>
                      <a:r>
                        <a:rPr lang="fr-FR" sz="1200" dirty="0"/>
                        <a:t> </a:t>
                      </a:r>
                      <a:r>
                        <a:rPr lang="fr-FR" sz="1200" dirty="0" err="1"/>
                        <a:t>gratings</a:t>
                      </a:r>
                      <a:r>
                        <a:rPr lang="fr-FR" sz="1200" dirty="0"/>
                        <a:t>, diff </a:t>
                      </a:r>
                      <a:r>
                        <a:rPr lang="fr-FR" sz="1200" dirty="0" err="1"/>
                        <a:t>eff</a:t>
                      </a:r>
                      <a:r>
                        <a:rPr lang="fr-FR" sz="1200" dirty="0"/>
                        <a:t> = 95%)</a:t>
                      </a:r>
                    </a:p>
                  </a:txBody>
                  <a:tcPr/>
                </a:tc>
                <a:tc>
                  <a:txBody>
                    <a:bodyPr/>
                    <a:lstStyle/>
                    <a:p>
                      <a:pPr algn="ctr"/>
                      <a:r>
                        <a:rPr lang="fr-FR" sz="1200" dirty="0"/>
                        <a:t>6.1 J at 100 Hz </a:t>
                      </a:r>
                    </a:p>
                    <a:p>
                      <a:pPr algn="ctr"/>
                      <a:r>
                        <a:rPr lang="fr-FR" sz="1200" b="1" dirty="0"/>
                        <a:t>610 W</a:t>
                      </a:r>
                    </a:p>
                  </a:txBody>
                  <a:tcPr/>
                </a:tc>
                <a:tc>
                  <a:txBody>
                    <a:bodyPr/>
                    <a:lstStyle/>
                    <a:p>
                      <a:pPr algn="ctr"/>
                      <a:r>
                        <a:rPr lang="fr-FR" sz="1200" dirty="0"/>
                        <a:t>36.8 J at 100 Hz</a:t>
                      </a:r>
                    </a:p>
                    <a:p>
                      <a:pPr algn="ctr"/>
                      <a:r>
                        <a:rPr lang="fr-FR" sz="1200" b="1" dirty="0"/>
                        <a:t>3680 W</a:t>
                      </a:r>
                    </a:p>
                  </a:txBody>
                  <a:tcPr/>
                </a:tc>
                <a:extLst>
                  <a:ext uri="{0D108BD9-81ED-4DB2-BD59-A6C34878D82A}">
                    <a16:rowId xmlns:a16="http://schemas.microsoft.com/office/drawing/2014/main" val="1858054284"/>
                  </a:ext>
                </a:extLst>
              </a:tr>
              <a:tr h="594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err="1"/>
                        <a:t>Absorbed</a:t>
                      </a:r>
                      <a:r>
                        <a:rPr lang="fr-FR" sz="1200" dirty="0"/>
                        <a:t> power on P1 (</a:t>
                      </a:r>
                      <a:r>
                        <a:rPr lang="fr-FR" sz="1200" dirty="0" err="1"/>
                        <a:t>dielectric</a:t>
                      </a:r>
                      <a:r>
                        <a:rPr lang="fr-FR" sz="1200" dirty="0"/>
                        <a:t> </a:t>
                      </a:r>
                      <a:r>
                        <a:rPr lang="fr-FR" sz="1200" dirty="0" err="1"/>
                        <a:t>gratings</a:t>
                      </a:r>
                      <a:r>
                        <a:rPr lang="fr-FR" sz="1200" dirty="0"/>
                        <a:t>, abs = 0.5%)</a:t>
                      </a:r>
                    </a:p>
                  </a:txBody>
                  <a:tcPr/>
                </a:tc>
                <a:tc>
                  <a:txBody>
                    <a:bodyPr/>
                    <a:lstStyle/>
                    <a:p>
                      <a:pPr algn="ctr"/>
                      <a:r>
                        <a:rPr lang="fr-FR" sz="1200" b="1" dirty="0"/>
                        <a:t>3 W</a:t>
                      </a:r>
                    </a:p>
                  </a:txBody>
                  <a:tcPr/>
                </a:tc>
                <a:tc>
                  <a:txBody>
                    <a:bodyPr/>
                    <a:lstStyle/>
                    <a:p>
                      <a:pPr algn="ctr"/>
                      <a:r>
                        <a:rPr lang="fr-FR" sz="1200" b="1" dirty="0"/>
                        <a:t>18 W</a:t>
                      </a:r>
                    </a:p>
                  </a:txBody>
                  <a:tcPr/>
                </a:tc>
                <a:extLst>
                  <a:ext uri="{0D108BD9-81ED-4DB2-BD59-A6C34878D82A}">
                    <a16:rowId xmlns:a16="http://schemas.microsoft.com/office/drawing/2014/main" val="1548941470"/>
                  </a:ext>
                </a:extLst>
              </a:tr>
            </a:tbl>
          </a:graphicData>
        </a:graphic>
      </p:graphicFrame>
      <p:sp>
        <p:nvSpPr>
          <p:cNvPr id="7" name="Footer Placeholder 4">
            <a:extLst>
              <a:ext uri="{FF2B5EF4-FFF2-40B4-BE49-F238E27FC236}">
                <a16:creationId xmlns:a16="http://schemas.microsoft.com/office/drawing/2014/main" id="{33FEC667-00B7-42D8-88BE-ED887448CEF0}"/>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2246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6</a:t>
            </a:fld>
            <a:endParaRPr lang="en-GB"/>
          </a:p>
        </p:txBody>
      </p:sp>
      <p:sp>
        <p:nvSpPr>
          <p:cNvPr id="4" name="Title 3"/>
          <p:cNvSpPr>
            <a:spLocks noGrp="1"/>
          </p:cNvSpPr>
          <p:nvPr>
            <p:ph type="title"/>
          </p:nvPr>
        </p:nvSpPr>
        <p:spPr/>
        <p:txBody>
          <a:bodyPr/>
          <a:lstStyle/>
          <a:p>
            <a:r>
              <a:rPr lang="en-GB" b="0" dirty="0">
                <a:latin typeface="+mn-lt"/>
              </a:rPr>
              <a:t>Tasks and deliverables</a:t>
            </a:r>
          </a:p>
        </p:txBody>
      </p:sp>
      <p:graphicFrame>
        <p:nvGraphicFramePr>
          <p:cNvPr id="13" name="Tableau 6">
            <a:extLst>
              <a:ext uri="{FF2B5EF4-FFF2-40B4-BE49-F238E27FC236}">
                <a16:creationId xmlns:a16="http://schemas.microsoft.com/office/drawing/2014/main" id="{59D11359-AA8C-4B0C-A93D-CDC4445951C8}"/>
              </a:ext>
            </a:extLst>
          </p:cNvPr>
          <p:cNvGraphicFramePr>
            <a:graphicFrameLocks noGrp="1"/>
          </p:cNvGraphicFramePr>
          <p:nvPr/>
        </p:nvGraphicFramePr>
        <p:xfrm>
          <a:off x="430921" y="3935349"/>
          <a:ext cx="11330151" cy="2418548"/>
        </p:xfrm>
        <a:graphic>
          <a:graphicData uri="http://schemas.openxmlformats.org/drawingml/2006/table">
            <a:tbl>
              <a:tblPr firstRow="1" bandRow="1">
                <a:tableStyleId>{5C22544A-7EE6-4342-B048-85BDC9FD1C3A}</a:tableStyleId>
              </a:tblPr>
              <a:tblGrid>
                <a:gridCol w="2554014">
                  <a:extLst>
                    <a:ext uri="{9D8B030D-6E8A-4147-A177-3AD203B41FA5}">
                      <a16:colId xmlns:a16="http://schemas.microsoft.com/office/drawing/2014/main" val="738837420"/>
                    </a:ext>
                  </a:extLst>
                </a:gridCol>
                <a:gridCol w="3867807">
                  <a:extLst>
                    <a:ext uri="{9D8B030D-6E8A-4147-A177-3AD203B41FA5}">
                      <a16:colId xmlns:a16="http://schemas.microsoft.com/office/drawing/2014/main" val="1483214779"/>
                    </a:ext>
                  </a:extLst>
                </a:gridCol>
                <a:gridCol w="4908330">
                  <a:extLst>
                    <a:ext uri="{9D8B030D-6E8A-4147-A177-3AD203B41FA5}">
                      <a16:colId xmlns:a16="http://schemas.microsoft.com/office/drawing/2014/main" val="10290586"/>
                    </a:ext>
                  </a:extLst>
                </a:gridCol>
              </a:tblGrid>
              <a:tr h="406868">
                <a:tc>
                  <a:txBody>
                    <a:bodyPr/>
                    <a:lstStyle/>
                    <a:p>
                      <a:pPr algn="ctr"/>
                      <a:r>
                        <a:rPr lang="fr-FR" sz="1800" dirty="0" err="1">
                          <a:latin typeface="+mj-lt"/>
                        </a:rPr>
                        <a:t>Task</a:t>
                      </a:r>
                      <a:endParaRPr lang="fr-FR" sz="1800" dirty="0">
                        <a:latin typeface="+mj-lt"/>
                      </a:endParaRPr>
                    </a:p>
                  </a:txBody>
                  <a:tcPr marL="121920" marR="121920" marT="60960" marB="60960"/>
                </a:tc>
                <a:tc>
                  <a:txBody>
                    <a:bodyPr/>
                    <a:lstStyle/>
                    <a:p>
                      <a:pPr algn="ctr"/>
                      <a:r>
                        <a:rPr lang="fr-FR" sz="1800" dirty="0">
                          <a:latin typeface="+mj-lt"/>
                        </a:rPr>
                        <a:t>Due Date</a:t>
                      </a:r>
                    </a:p>
                  </a:txBody>
                  <a:tcPr marL="121920" marR="121920" marT="60960" marB="60960"/>
                </a:tc>
                <a:tc>
                  <a:txBody>
                    <a:bodyPr/>
                    <a:lstStyle/>
                    <a:p>
                      <a:pPr algn="ctr"/>
                      <a:r>
                        <a:rPr lang="fr-FR" sz="1800" dirty="0" err="1">
                          <a:latin typeface="+mj-lt"/>
                        </a:rPr>
                        <a:t>Deliverable</a:t>
                      </a:r>
                      <a:endParaRPr lang="fr-FR" sz="1800" dirty="0">
                        <a:latin typeface="+mj-lt"/>
                      </a:endParaRPr>
                    </a:p>
                  </a:txBody>
                  <a:tcPr marL="121920" marR="121920" marT="60960" marB="60960"/>
                </a:tc>
                <a:extLst>
                  <a:ext uri="{0D108BD9-81ED-4DB2-BD59-A6C34878D82A}">
                    <a16:rowId xmlns:a16="http://schemas.microsoft.com/office/drawing/2014/main" val="3967728539"/>
                  </a:ext>
                </a:extLst>
              </a:tr>
              <a:tr h="668186">
                <a:tc>
                  <a:txBody>
                    <a:bodyPr/>
                    <a:lstStyle/>
                    <a:p>
                      <a:pPr algn="ctr"/>
                      <a:r>
                        <a:rPr lang="fr-FR" sz="1800" b="1" dirty="0">
                          <a:latin typeface="+mj-lt"/>
                        </a:rPr>
                        <a:t>13.1</a:t>
                      </a:r>
                    </a:p>
                  </a:txBody>
                  <a:tcPr marL="121920" marR="121920" marT="60960" marB="60960"/>
                </a:tc>
                <a:tc>
                  <a:txBody>
                    <a:bodyPr/>
                    <a:lstStyle/>
                    <a:p>
                      <a:pPr algn="ctr"/>
                      <a:r>
                        <a:rPr lang="fr-FR" sz="1800" dirty="0">
                          <a:latin typeface="+mj-lt"/>
                        </a:rPr>
                        <a:t>24 </a:t>
                      </a:r>
                      <a:r>
                        <a:rPr lang="fr-FR" sz="1800" dirty="0" err="1">
                          <a:latin typeface="+mj-lt"/>
                        </a:rPr>
                        <a:t>months</a:t>
                      </a:r>
                      <a:r>
                        <a:rPr lang="fr-FR" sz="1800" dirty="0">
                          <a:latin typeface="+mj-lt"/>
                        </a:rPr>
                        <a:t> (</a:t>
                      </a:r>
                      <a:r>
                        <a:rPr lang="fr-FR" sz="1800" dirty="0" err="1">
                          <a:latin typeface="+mj-lt"/>
                        </a:rPr>
                        <a:t>February</a:t>
                      </a:r>
                      <a:r>
                        <a:rPr lang="fr-FR" sz="1800" dirty="0">
                          <a:latin typeface="+mj-lt"/>
                        </a:rPr>
                        <a:t> 2027)</a:t>
                      </a:r>
                    </a:p>
                  </a:txBody>
                  <a:tcPr marL="121920" marR="121920" marT="60960" marB="60960"/>
                </a:tc>
                <a:tc>
                  <a:txBody>
                    <a:bodyPr/>
                    <a:lstStyle/>
                    <a:p>
                      <a:pPr algn="ctr"/>
                      <a:r>
                        <a:rPr lang="fr-FR" sz="1800" b="1" dirty="0">
                          <a:latin typeface="+mj-lt"/>
                        </a:rPr>
                        <a:t>Sensitive report </a:t>
                      </a:r>
                      <a:r>
                        <a:rPr lang="fr-FR" sz="1800" dirty="0">
                          <a:latin typeface="+mj-lt"/>
                        </a:rPr>
                        <a:t>: report on </a:t>
                      </a:r>
                      <a:r>
                        <a:rPr lang="fr-FR" sz="1800" dirty="0" err="1">
                          <a:latin typeface="+mj-lt"/>
                        </a:rPr>
                        <a:t>modelling</a:t>
                      </a:r>
                      <a:r>
                        <a:rPr lang="fr-FR" sz="1800" dirty="0">
                          <a:latin typeface="+mj-lt"/>
                        </a:rPr>
                        <a:t> and validation</a:t>
                      </a:r>
                    </a:p>
                  </a:txBody>
                  <a:tcPr marL="121920" marR="121920" marT="60960" marB="60960"/>
                </a:tc>
                <a:extLst>
                  <a:ext uri="{0D108BD9-81ED-4DB2-BD59-A6C34878D82A}">
                    <a16:rowId xmlns:a16="http://schemas.microsoft.com/office/drawing/2014/main" val="3018765544"/>
                  </a:ext>
                </a:extLst>
              </a:tr>
              <a:tr h="406868">
                <a:tc>
                  <a:txBody>
                    <a:bodyPr/>
                    <a:lstStyle/>
                    <a:p>
                      <a:pPr algn="ctr"/>
                      <a:r>
                        <a:rPr lang="fr-FR" sz="1800" b="1" dirty="0">
                          <a:latin typeface="+mj-lt"/>
                        </a:rPr>
                        <a:t>13.2</a:t>
                      </a:r>
                    </a:p>
                  </a:txBody>
                  <a:tcPr marL="121920" marR="121920" marT="60960" marB="60960"/>
                </a:tc>
                <a:tc>
                  <a:txBody>
                    <a:bodyPr/>
                    <a:lstStyle/>
                    <a:p>
                      <a:pPr algn="ctr"/>
                      <a:r>
                        <a:rPr lang="fr-FR" sz="1800" dirty="0">
                          <a:latin typeface="+mj-lt"/>
                        </a:rPr>
                        <a:t>36 </a:t>
                      </a:r>
                      <a:r>
                        <a:rPr lang="fr-FR" sz="1800" dirty="0" err="1">
                          <a:latin typeface="+mj-lt"/>
                        </a:rPr>
                        <a:t>months</a:t>
                      </a:r>
                      <a:r>
                        <a:rPr lang="fr-FR" sz="1800" dirty="0">
                          <a:latin typeface="+mj-lt"/>
                        </a:rPr>
                        <a:t> (</a:t>
                      </a:r>
                      <a:r>
                        <a:rPr lang="fr-FR" sz="1800" dirty="0" err="1">
                          <a:latin typeface="+mj-lt"/>
                        </a:rPr>
                        <a:t>February</a:t>
                      </a:r>
                      <a:r>
                        <a:rPr lang="fr-FR" sz="1800" dirty="0">
                          <a:latin typeface="+mj-lt"/>
                        </a:rPr>
                        <a:t> 2028)</a:t>
                      </a:r>
                    </a:p>
                  </a:txBody>
                  <a:tcPr marL="121920" marR="121920" marT="60960" marB="60960"/>
                </a:tc>
                <a:tc>
                  <a:txBody>
                    <a:bodyPr/>
                    <a:lstStyle/>
                    <a:p>
                      <a:pPr algn="ctr"/>
                      <a:r>
                        <a:rPr lang="fr-FR" sz="1800" b="1" dirty="0">
                          <a:latin typeface="+mj-lt"/>
                        </a:rPr>
                        <a:t>Sensitive report </a:t>
                      </a:r>
                      <a:r>
                        <a:rPr lang="fr-FR" sz="1800" dirty="0">
                          <a:latin typeface="+mj-lt"/>
                        </a:rPr>
                        <a:t>: report on </a:t>
                      </a:r>
                      <a:r>
                        <a:rPr lang="fr-FR" sz="1800" dirty="0" err="1">
                          <a:latin typeface="+mj-lt"/>
                        </a:rPr>
                        <a:t>characterization</a:t>
                      </a:r>
                      <a:r>
                        <a:rPr lang="fr-FR" sz="1800" dirty="0">
                          <a:latin typeface="+mj-lt"/>
                        </a:rPr>
                        <a:t> of </a:t>
                      </a:r>
                      <a:r>
                        <a:rPr lang="fr-FR" sz="1800" dirty="0" err="1">
                          <a:latin typeface="+mj-lt"/>
                        </a:rPr>
                        <a:t>dielectric</a:t>
                      </a:r>
                      <a:r>
                        <a:rPr lang="fr-FR" sz="1800" dirty="0">
                          <a:latin typeface="+mj-lt"/>
                        </a:rPr>
                        <a:t> </a:t>
                      </a:r>
                      <a:r>
                        <a:rPr lang="fr-FR" sz="1800" dirty="0" err="1">
                          <a:latin typeface="+mj-lt"/>
                        </a:rPr>
                        <a:t>grating</a:t>
                      </a:r>
                      <a:r>
                        <a:rPr lang="fr-FR" sz="1800" dirty="0">
                          <a:latin typeface="+mj-lt"/>
                        </a:rPr>
                        <a:t> at kW power </a:t>
                      </a:r>
                      <a:r>
                        <a:rPr lang="fr-FR" sz="1800" dirty="0" err="1">
                          <a:latin typeface="+mj-lt"/>
                        </a:rPr>
                        <a:t>level</a:t>
                      </a:r>
                      <a:endParaRPr lang="fr-FR" sz="1800" dirty="0">
                        <a:latin typeface="+mj-lt"/>
                      </a:endParaRPr>
                    </a:p>
                  </a:txBody>
                  <a:tcPr marL="121920" marR="121920" marT="60960" marB="60960"/>
                </a:tc>
                <a:extLst>
                  <a:ext uri="{0D108BD9-81ED-4DB2-BD59-A6C34878D82A}">
                    <a16:rowId xmlns:a16="http://schemas.microsoft.com/office/drawing/2014/main" val="2218884536"/>
                  </a:ext>
                </a:extLst>
              </a:tr>
              <a:tr h="406868">
                <a:tc>
                  <a:txBody>
                    <a:bodyPr/>
                    <a:lstStyle/>
                    <a:p>
                      <a:pPr algn="ctr"/>
                      <a:r>
                        <a:rPr lang="fr-FR" sz="1800" b="1" dirty="0">
                          <a:latin typeface="+mj-lt"/>
                        </a:rPr>
                        <a:t>13.3</a:t>
                      </a:r>
                    </a:p>
                  </a:txBody>
                  <a:tcPr marL="121920" marR="121920" marT="60960" marB="60960"/>
                </a:tc>
                <a:tc>
                  <a:txBody>
                    <a:bodyPr/>
                    <a:lstStyle/>
                    <a:p>
                      <a:pPr algn="ctr"/>
                      <a:r>
                        <a:rPr lang="fr-FR" sz="1800" dirty="0">
                          <a:latin typeface="+mj-lt"/>
                        </a:rPr>
                        <a:t>48 </a:t>
                      </a:r>
                      <a:r>
                        <a:rPr lang="fr-FR" sz="1800" dirty="0" err="1">
                          <a:latin typeface="+mj-lt"/>
                        </a:rPr>
                        <a:t>months</a:t>
                      </a:r>
                      <a:r>
                        <a:rPr lang="fr-FR" sz="1800" dirty="0">
                          <a:latin typeface="+mj-lt"/>
                        </a:rPr>
                        <a:t> (</a:t>
                      </a:r>
                      <a:r>
                        <a:rPr lang="fr-FR" sz="1800" dirty="0" err="1">
                          <a:latin typeface="+mj-lt"/>
                        </a:rPr>
                        <a:t>February</a:t>
                      </a:r>
                      <a:r>
                        <a:rPr lang="fr-FR" sz="1800" dirty="0">
                          <a:latin typeface="+mj-lt"/>
                        </a:rPr>
                        <a:t> 2029)</a:t>
                      </a:r>
                    </a:p>
                  </a:txBody>
                  <a:tcPr marL="121920" marR="121920" marT="60960" marB="60960"/>
                </a:tc>
                <a:tc>
                  <a:txBody>
                    <a:bodyPr/>
                    <a:lstStyle/>
                    <a:p>
                      <a:pPr algn="ctr"/>
                      <a:r>
                        <a:rPr lang="fr-FR" sz="1800" b="1" dirty="0">
                          <a:latin typeface="+mj-lt"/>
                        </a:rPr>
                        <a:t>Public report </a:t>
                      </a:r>
                      <a:r>
                        <a:rPr lang="fr-FR" sz="1800" dirty="0">
                          <a:latin typeface="+mj-lt"/>
                        </a:rPr>
                        <a:t>: report on design of </a:t>
                      </a:r>
                      <a:r>
                        <a:rPr lang="fr-FR" sz="1800" dirty="0" err="1">
                          <a:latin typeface="+mj-lt"/>
                        </a:rPr>
                        <a:t>dielectric</a:t>
                      </a:r>
                      <a:r>
                        <a:rPr lang="fr-FR" sz="1800" dirty="0">
                          <a:latin typeface="+mj-lt"/>
                        </a:rPr>
                        <a:t> </a:t>
                      </a:r>
                      <a:r>
                        <a:rPr lang="fr-FR" sz="1800" dirty="0" err="1">
                          <a:latin typeface="+mj-lt"/>
                        </a:rPr>
                        <a:t>gratings</a:t>
                      </a:r>
                      <a:r>
                        <a:rPr lang="fr-FR" sz="1800" dirty="0">
                          <a:latin typeface="+mj-lt"/>
                        </a:rPr>
                        <a:t> </a:t>
                      </a:r>
                      <a:r>
                        <a:rPr lang="fr-FR" sz="1800" dirty="0" err="1">
                          <a:latin typeface="+mj-lt"/>
                        </a:rPr>
                        <a:t>based</a:t>
                      </a:r>
                      <a:r>
                        <a:rPr lang="fr-FR" sz="1800" dirty="0">
                          <a:latin typeface="+mj-lt"/>
                        </a:rPr>
                        <a:t> </a:t>
                      </a:r>
                      <a:r>
                        <a:rPr lang="fr-FR" sz="1800" dirty="0" err="1">
                          <a:latin typeface="+mj-lt"/>
                        </a:rPr>
                        <a:t>compressor</a:t>
                      </a:r>
                      <a:r>
                        <a:rPr lang="fr-FR" sz="1800" dirty="0">
                          <a:latin typeface="+mj-lt"/>
                        </a:rPr>
                        <a:t> for kW </a:t>
                      </a:r>
                      <a:r>
                        <a:rPr lang="fr-FR" sz="1800" dirty="0" err="1">
                          <a:latin typeface="+mj-lt"/>
                        </a:rPr>
                        <a:t>beamline</a:t>
                      </a:r>
                      <a:endParaRPr lang="fr-FR" sz="1800" dirty="0">
                        <a:latin typeface="+mj-lt"/>
                      </a:endParaRPr>
                    </a:p>
                  </a:txBody>
                  <a:tcPr marL="121920" marR="121920" marT="60960" marB="60960"/>
                </a:tc>
                <a:extLst>
                  <a:ext uri="{0D108BD9-81ED-4DB2-BD59-A6C34878D82A}">
                    <a16:rowId xmlns:a16="http://schemas.microsoft.com/office/drawing/2014/main" val="4167398011"/>
                  </a:ext>
                </a:extLst>
              </a:tr>
            </a:tbl>
          </a:graphicData>
        </a:graphic>
      </p:graphicFrame>
      <p:sp>
        <p:nvSpPr>
          <p:cNvPr id="14" name="Titre 1">
            <a:extLst>
              <a:ext uri="{FF2B5EF4-FFF2-40B4-BE49-F238E27FC236}">
                <a16:creationId xmlns:a16="http://schemas.microsoft.com/office/drawing/2014/main" id="{B9FE4AFC-119E-48E4-AD32-8AAB9D14D8E5}"/>
              </a:ext>
            </a:extLst>
          </p:cNvPr>
          <p:cNvSpPr txBox="1">
            <a:spLocks/>
          </p:cNvSpPr>
          <p:nvPr/>
        </p:nvSpPr>
        <p:spPr>
          <a:xfrm>
            <a:off x="430921" y="1216439"/>
            <a:ext cx="11330151" cy="1489210"/>
          </a:xfrm>
          <a:prstGeom prst="rect">
            <a:avLst/>
          </a:prstGeom>
        </p:spPr>
        <p:txBody>
          <a:bodyPr/>
          <a:lstStyle>
            <a:lvl1pPr algn="l" defTabSz="342900" rtl="0" eaLnBrk="1" latinLnBrk="0" hangingPunct="1">
              <a:lnSpc>
                <a:spcPct val="90000"/>
              </a:lnSpc>
              <a:spcBef>
                <a:spcPct val="0"/>
              </a:spcBef>
              <a:buNone/>
              <a:defRPr sz="2000" b="1" kern="1200" baseline="0">
                <a:solidFill>
                  <a:schemeClr val="tx1"/>
                </a:solidFill>
                <a:latin typeface="+mj-lt"/>
                <a:ea typeface="+mj-ea"/>
                <a:cs typeface="+mj-cs"/>
              </a:defRPr>
            </a:lvl1pPr>
          </a:lstStyle>
          <a:p>
            <a:pPr algn="just"/>
            <a:r>
              <a:rPr lang="fr-FR" sz="1800" dirty="0" err="1">
                <a:latin typeface="+mn-lt"/>
              </a:rPr>
              <a:t>Task</a:t>
            </a:r>
            <a:r>
              <a:rPr lang="fr-FR" sz="1800" dirty="0">
                <a:latin typeface="+mn-lt"/>
              </a:rPr>
              <a:t> 13.1 :  </a:t>
            </a:r>
            <a:r>
              <a:rPr lang="fr-FR" sz="1600" dirty="0" err="1">
                <a:latin typeface="+mn-lt"/>
              </a:rPr>
              <a:t>Modelling</a:t>
            </a:r>
            <a:r>
              <a:rPr lang="fr-FR" sz="1600" dirty="0">
                <a:latin typeface="+mn-lt"/>
              </a:rPr>
              <a:t> of thermal </a:t>
            </a:r>
            <a:r>
              <a:rPr lang="fr-FR" sz="1600" dirty="0" err="1">
                <a:latin typeface="+mn-lt"/>
              </a:rPr>
              <a:t>load</a:t>
            </a:r>
            <a:r>
              <a:rPr lang="fr-FR" sz="1600" dirty="0">
                <a:latin typeface="+mn-lt"/>
              </a:rPr>
              <a:t> impact on </a:t>
            </a:r>
            <a:r>
              <a:rPr lang="fr-FR" sz="1600" dirty="0" err="1">
                <a:latin typeface="+mn-lt"/>
              </a:rPr>
              <a:t>grating</a:t>
            </a:r>
            <a:r>
              <a:rPr lang="fr-FR" sz="1600" dirty="0">
                <a:latin typeface="+mn-lt"/>
              </a:rPr>
              <a:t> </a:t>
            </a:r>
            <a:r>
              <a:rPr lang="fr-FR" sz="1600" dirty="0" err="1">
                <a:latin typeface="+mn-lt"/>
              </a:rPr>
              <a:t>under</a:t>
            </a:r>
            <a:r>
              <a:rPr lang="fr-FR" sz="1600" dirty="0">
                <a:latin typeface="+mn-lt"/>
              </a:rPr>
              <a:t> vacuum and validation </a:t>
            </a:r>
            <a:r>
              <a:rPr lang="fr-FR" sz="1600" dirty="0" err="1">
                <a:latin typeface="+mn-lt"/>
              </a:rPr>
              <a:t>with</a:t>
            </a:r>
            <a:r>
              <a:rPr lang="fr-FR" sz="1600" dirty="0">
                <a:latin typeface="+mn-lt"/>
              </a:rPr>
              <a:t> </a:t>
            </a:r>
            <a:r>
              <a:rPr lang="fr-FR" sz="1600" dirty="0" err="1">
                <a:latin typeface="+mn-lt"/>
              </a:rPr>
              <a:t>existing</a:t>
            </a:r>
            <a:r>
              <a:rPr lang="fr-FR" sz="1600" dirty="0">
                <a:latin typeface="+mn-lt"/>
              </a:rPr>
              <a:t> </a:t>
            </a:r>
            <a:r>
              <a:rPr lang="fr-FR" sz="1600" dirty="0" err="1">
                <a:latin typeface="+mn-lt"/>
              </a:rPr>
              <a:t>systems</a:t>
            </a:r>
            <a:r>
              <a:rPr lang="fr-FR" sz="1600" dirty="0">
                <a:latin typeface="+mn-lt"/>
              </a:rPr>
              <a:t>. The goal of </a:t>
            </a:r>
            <a:r>
              <a:rPr lang="fr-FR" sz="1600" dirty="0" err="1">
                <a:latin typeface="+mn-lt"/>
              </a:rPr>
              <a:t>this</a:t>
            </a:r>
            <a:r>
              <a:rPr lang="fr-FR" sz="1600" dirty="0">
                <a:latin typeface="+mn-lt"/>
              </a:rPr>
              <a:t> </a:t>
            </a:r>
            <a:r>
              <a:rPr lang="fr-FR" sz="1600" dirty="0" err="1">
                <a:latin typeface="+mn-lt"/>
              </a:rPr>
              <a:t>task</a:t>
            </a:r>
            <a:r>
              <a:rPr lang="fr-FR" sz="1600" dirty="0">
                <a:latin typeface="+mn-lt"/>
              </a:rPr>
              <a:t> </a:t>
            </a:r>
            <a:r>
              <a:rPr lang="fr-FR" sz="1600" dirty="0" err="1">
                <a:latin typeface="+mn-lt"/>
              </a:rPr>
              <a:t>is</a:t>
            </a:r>
            <a:r>
              <a:rPr lang="fr-FR" sz="1600" dirty="0">
                <a:latin typeface="+mn-lt"/>
              </a:rPr>
              <a:t> to </a:t>
            </a:r>
            <a:r>
              <a:rPr lang="fr-FR" sz="1600" dirty="0" err="1">
                <a:latin typeface="+mn-lt"/>
              </a:rPr>
              <a:t>develop</a:t>
            </a:r>
            <a:r>
              <a:rPr lang="fr-FR" sz="1600" dirty="0">
                <a:latin typeface="+mn-lt"/>
              </a:rPr>
              <a:t> a </a:t>
            </a:r>
            <a:r>
              <a:rPr lang="fr-FR" sz="1600" dirty="0" err="1">
                <a:latin typeface="+mn-lt"/>
              </a:rPr>
              <a:t>robust</a:t>
            </a:r>
            <a:r>
              <a:rPr lang="fr-FR" sz="1600" dirty="0">
                <a:latin typeface="+mn-lt"/>
              </a:rPr>
              <a:t> </a:t>
            </a:r>
            <a:r>
              <a:rPr lang="fr-FR" sz="1600" dirty="0" err="1">
                <a:latin typeface="+mn-lt"/>
              </a:rPr>
              <a:t>modelling</a:t>
            </a:r>
            <a:r>
              <a:rPr lang="fr-FR" sz="1600" dirty="0">
                <a:latin typeface="+mn-lt"/>
              </a:rPr>
              <a:t> </a:t>
            </a:r>
            <a:r>
              <a:rPr lang="fr-FR" sz="1600" dirty="0" err="1">
                <a:latin typeface="+mn-lt"/>
              </a:rPr>
              <a:t>tool</a:t>
            </a:r>
            <a:r>
              <a:rPr lang="fr-FR" sz="1600" dirty="0">
                <a:latin typeface="+mn-lt"/>
              </a:rPr>
              <a:t> for </a:t>
            </a:r>
            <a:r>
              <a:rPr lang="fr-FR" sz="1600" dirty="0" err="1">
                <a:latin typeface="+mn-lt"/>
              </a:rPr>
              <a:t>compressor</a:t>
            </a:r>
            <a:r>
              <a:rPr lang="fr-FR" sz="1600" dirty="0">
                <a:latin typeface="+mn-lt"/>
              </a:rPr>
              <a:t> design </a:t>
            </a:r>
            <a:r>
              <a:rPr lang="fr-FR" sz="1600" dirty="0" err="1">
                <a:latin typeface="+mn-lt"/>
              </a:rPr>
              <a:t>under</a:t>
            </a:r>
            <a:r>
              <a:rPr lang="fr-FR" sz="1600" dirty="0">
                <a:latin typeface="+mn-lt"/>
              </a:rPr>
              <a:t> vacuum </a:t>
            </a:r>
          </a:p>
          <a:p>
            <a:pPr algn="just"/>
            <a:endParaRPr lang="fr-FR" sz="1600" dirty="0">
              <a:latin typeface="+mn-lt"/>
            </a:endParaRPr>
          </a:p>
          <a:p>
            <a:pPr algn="just"/>
            <a:r>
              <a:rPr lang="fr-FR" sz="1800" dirty="0" err="1">
                <a:latin typeface="+mn-lt"/>
              </a:rPr>
              <a:t>Task</a:t>
            </a:r>
            <a:r>
              <a:rPr lang="fr-FR" sz="1800" dirty="0">
                <a:latin typeface="+mn-lt"/>
              </a:rPr>
              <a:t> 13.2 : </a:t>
            </a:r>
            <a:r>
              <a:rPr lang="fr-FR" sz="1600" dirty="0" err="1">
                <a:latin typeface="+mn-lt"/>
              </a:rPr>
              <a:t>Experimental</a:t>
            </a:r>
            <a:r>
              <a:rPr lang="fr-FR" sz="1600" dirty="0">
                <a:latin typeface="+mn-lt"/>
              </a:rPr>
              <a:t> </a:t>
            </a:r>
            <a:r>
              <a:rPr lang="fr-FR" sz="1600" dirty="0" err="1">
                <a:latin typeface="+mn-lt"/>
              </a:rPr>
              <a:t>characterization</a:t>
            </a:r>
            <a:r>
              <a:rPr lang="fr-FR" sz="1600" dirty="0">
                <a:latin typeface="+mn-lt"/>
              </a:rPr>
              <a:t> of </a:t>
            </a:r>
            <a:r>
              <a:rPr lang="fr-FR" sz="1600" dirty="0" err="1">
                <a:latin typeface="+mn-lt"/>
              </a:rPr>
              <a:t>dielectric</a:t>
            </a:r>
            <a:r>
              <a:rPr lang="fr-FR" sz="1600" dirty="0">
                <a:latin typeface="+mn-lt"/>
              </a:rPr>
              <a:t> </a:t>
            </a:r>
            <a:r>
              <a:rPr lang="fr-FR" sz="1600" dirty="0" err="1">
                <a:latin typeface="+mn-lt"/>
              </a:rPr>
              <a:t>grating</a:t>
            </a:r>
            <a:r>
              <a:rPr lang="fr-FR" sz="1600" dirty="0">
                <a:latin typeface="+mn-lt"/>
              </a:rPr>
              <a:t> </a:t>
            </a:r>
            <a:r>
              <a:rPr lang="fr-FR" sz="1600" dirty="0" err="1">
                <a:latin typeface="+mn-lt"/>
              </a:rPr>
              <a:t>samples</a:t>
            </a:r>
            <a:r>
              <a:rPr lang="fr-FR" sz="1600" dirty="0">
                <a:latin typeface="+mn-lt"/>
              </a:rPr>
              <a:t> </a:t>
            </a:r>
            <a:r>
              <a:rPr lang="fr-FR" sz="1600" dirty="0" err="1">
                <a:latin typeface="+mn-lt"/>
              </a:rPr>
              <a:t>with</a:t>
            </a:r>
            <a:r>
              <a:rPr lang="fr-FR" sz="1600" dirty="0">
                <a:latin typeface="+mn-lt"/>
              </a:rPr>
              <a:t> </a:t>
            </a:r>
            <a:r>
              <a:rPr lang="fr-FR" sz="1600" dirty="0" err="1">
                <a:latin typeface="+mn-lt"/>
              </a:rPr>
              <a:t>density</a:t>
            </a:r>
            <a:r>
              <a:rPr lang="fr-FR" sz="1600" dirty="0">
                <a:latin typeface="+mn-lt"/>
              </a:rPr>
              <a:t> power compatible </a:t>
            </a:r>
            <a:r>
              <a:rPr lang="fr-FR" sz="1600" dirty="0" err="1">
                <a:latin typeface="+mn-lt"/>
              </a:rPr>
              <a:t>with</a:t>
            </a:r>
            <a:r>
              <a:rPr lang="fr-FR" sz="1600" dirty="0">
                <a:latin typeface="+mn-lt"/>
              </a:rPr>
              <a:t> kW </a:t>
            </a:r>
            <a:r>
              <a:rPr lang="fr-FR" sz="1600" dirty="0" err="1">
                <a:latin typeface="+mn-lt"/>
              </a:rPr>
              <a:t>beamline</a:t>
            </a:r>
            <a:r>
              <a:rPr lang="fr-FR" sz="1600" dirty="0">
                <a:latin typeface="+mn-lt"/>
              </a:rPr>
              <a:t>. The goal of </a:t>
            </a:r>
            <a:r>
              <a:rPr lang="fr-FR" sz="1600" dirty="0" err="1">
                <a:latin typeface="+mn-lt"/>
              </a:rPr>
              <a:t>this</a:t>
            </a:r>
            <a:r>
              <a:rPr lang="fr-FR" sz="1600" dirty="0">
                <a:latin typeface="+mn-lt"/>
              </a:rPr>
              <a:t> </a:t>
            </a:r>
            <a:r>
              <a:rPr lang="fr-FR" sz="1600" dirty="0" err="1">
                <a:latin typeface="+mn-lt"/>
              </a:rPr>
              <a:t>task</a:t>
            </a:r>
            <a:r>
              <a:rPr lang="fr-FR" sz="1600" dirty="0">
                <a:latin typeface="+mn-lt"/>
              </a:rPr>
              <a:t> </a:t>
            </a:r>
            <a:r>
              <a:rPr lang="fr-FR" sz="1600" dirty="0" err="1">
                <a:latin typeface="+mn-lt"/>
              </a:rPr>
              <a:t>is</a:t>
            </a:r>
            <a:r>
              <a:rPr lang="fr-FR" sz="1600" dirty="0">
                <a:latin typeface="+mn-lt"/>
              </a:rPr>
              <a:t> to </a:t>
            </a:r>
            <a:r>
              <a:rPr lang="fr-FR" sz="1600" dirty="0" err="1">
                <a:latin typeface="+mn-lt"/>
              </a:rPr>
              <a:t>measure</a:t>
            </a:r>
            <a:r>
              <a:rPr lang="fr-FR" sz="1600" dirty="0">
                <a:latin typeface="+mn-lt"/>
              </a:rPr>
              <a:t> diffraction </a:t>
            </a:r>
            <a:r>
              <a:rPr lang="fr-FR" sz="1600" dirty="0" err="1">
                <a:latin typeface="+mn-lt"/>
              </a:rPr>
              <a:t>efficiency</a:t>
            </a:r>
            <a:r>
              <a:rPr lang="fr-FR" sz="1600" dirty="0">
                <a:latin typeface="+mn-lt"/>
              </a:rPr>
              <a:t> on 750 – 850 nm </a:t>
            </a:r>
            <a:r>
              <a:rPr lang="fr-FR" sz="1600" dirty="0" err="1">
                <a:latin typeface="+mn-lt"/>
              </a:rPr>
              <a:t>bandwidth</a:t>
            </a:r>
            <a:r>
              <a:rPr lang="fr-FR" sz="1600" dirty="0">
                <a:latin typeface="+mn-lt"/>
              </a:rPr>
              <a:t>, </a:t>
            </a:r>
            <a:r>
              <a:rPr lang="fr-FR" sz="1600" dirty="0" err="1">
                <a:latin typeface="+mn-lt"/>
              </a:rPr>
              <a:t>grating</a:t>
            </a:r>
            <a:r>
              <a:rPr lang="fr-FR" sz="1600" dirty="0">
                <a:latin typeface="+mn-lt"/>
              </a:rPr>
              <a:t> </a:t>
            </a:r>
            <a:r>
              <a:rPr lang="fr-FR" sz="1600" dirty="0" err="1">
                <a:latin typeface="+mn-lt"/>
              </a:rPr>
              <a:t>distortion</a:t>
            </a:r>
            <a:r>
              <a:rPr lang="fr-FR" sz="1600" dirty="0">
                <a:latin typeface="+mn-lt"/>
              </a:rPr>
              <a:t> and </a:t>
            </a:r>
            <a:r>
              <a:rPr lang="fr-FR" sz="1600" dirty="0" err="1">
                <a:latin typeface="+mn-lt"/>
              </a:rPr>
              <a:t>temperature</a:t>
            </a:r>
            <a:r>
              <a:rPr lang="fr-FR" sz="1600" dirty="0">
                <a:latin typeface="+mn-lt"/>
              </a:rPr>
              <a:t> </a:t>
            </a:r>
            <a:r>
              <a:rPr lang="fr-FR" sz="1600" dirty="0" err="1">
                <a:latin typeface="+mn-lt"/>
              </a:rPr>
              <a:t>increase</a:t>
            </a:r>
            <a:r>
              <a:rPr lang="fr-FR" sz="1600" dirty="0">
                <a:latin typeface="+mn-lt"/>
              </a:rPr>
              <a:t> </a:t>
            </a:r>
            <a:r>
              <a:rPr lang="fr-FR" sz="1600" dirty="0" err="1">
                <a:latin typeface="+mn-lt"/>
              </a:rPr>
              <a:t>under</a:t>
            </a:r>
            <a:r>
              <a:rPr lang="fr-FR" sz="1600" dirty="0">
                <a:latin typeface="+mn-lt"/>
              </a:rPr>
              <a:t> vacuum </a:t>
            </a:r>
            <a:r>
              <a:rPr lang="fr-FR" sz="1600" dirty="0" err="1">
                <a:latin typeface="+mn-lt"/>
              </a:rPr>
              <a:t>with</a:t>
            </a:r>
            <a:r>
              <a:rPr lang="fr-FR" sz="1600" dirty="0">
                <a:latin typeface="+mn-lt"/>
              </a:rPr>
              <a:t> </a:t>
            </a:r>
            <a:r>
              <a:rPr lang="fr-FR" sz="1600" dirty="0" err="1">
                <a:latin typeface="+mn-lt"/>
              </a:rPr>
              <a:t>density</a:t>
            </a:r>
            <a:r>
              <a:rPr lang="fr-FR" sz="1600" dirty="0">
                <a:latin typeface="+mn-lt"/>
              </a:rPr>
              <a:t> power compatible </a:t>
            </a:r>
            <a:r>
              <a:rPr lang="fr-FR" sz="1600" dirty="0" err="1">
                <a:latin typeface="+mn-lt"/>
              </a:rPr>
              <a:t>with</a:t>
            </a:r>
            <a:r>
              <a:rPr lang="fr-FR" sz="1600" dirty="0">
                <a:latin typeface="+mn-lt"/>
              </a:rPr>
              <a:t> kW </a:t>
            </a:r>
            <a:r>
              <a:rPr lang="fr-FR" sz="1600" dirty="0" err="1">
                <a:latin typeface="+mn-lt"/>
              </a:rPr>
              <a:t>beamline</a:t>
            </a:r>
            <a:r>
              <a:rPr lang="fr-FR" sz="1600" dirty="0">
                <a:latin typeface="+mn-lt"/>
              </a:rPr>
              <a:t> and LIDT in </a:t>
            </a:r>
            <a:r>
              <a:rPr lang="fr-FR" sz="1600" dirty="0" err="1">
                <a:latin typeface="+mn-lt"/>
              </a:rPr>
              <a:t>ps</a:t>
            </a:r>
            <a:r>
              <a:rPr lang="fr-FR" sz="1600" dirty="0">
                <a:latin typeface="+mn-lt"/>
              </a:rPr>
              <a:t> and </a:t>
            </a:r>
            <a:r>
              <a:rPr lang="fr-FR" sz="1600" dirty="0" err="1">
                <a:latin typeface="+mn-lt"/>
              </a:rPr>
              <a:t>fs</a:t>
            </a:r>
            <a:r>
              <a:rPr lang="fr-FR" sz="1600" dirty="0">
                <a:latin typeface="+mn-lt"/>
              </a:rPr>
              <a:t> </a:t>
            </a:r>
            <a:r>
              <a:rPr lang="fr-FR" sz="1600" dirty="0" err="1">
                <a:latin typeface="+mn-lt"/>
              </a:rPr>
              <a:t>regime</a:t>
            </a:r>
            <a:r>
              <a:rPr lang="fr-FR" sz="1600" dirty="0">
                <a:latin typeface="+mn-lt"/>
              </a:rPr>
              <a:t> for </a:t>
            </a:r>
            <a:r>
              <a:rPr lang="fr-FR" sz="1600" dirty="0" err="1">
                <a:latin typeface="+mn-lt"/>
              </a:rPr>
              <a:t>dielectric</a:t>
            </a:r>
            <a:r>
              <a:rPr lang="fr-FR" sz="1600" dirty="0">
                <a:latin typeface="+mn-lt"/>
              </a:rPr>
              <a:t> </a:t>
            </a:r>
            <a:r>
              <a:rPr lang="fr-FR" sz="1600" dirty="0" err="1">
                <a:latin typeface="+mn-lt"/>
              </a:rPr>
              <a:t>grating</a:t>
            </a:r>
            <a:r>
              <a:rPr lang="fr-FR" sz="1600" dirty="0">
                <a:latin typeface="+mn-lt"/>
              </a:rPr>
              <a:t> </a:t>
            </a:r>
            <a:r>
              <a:rPr lang="fr-FR" sz="1600" dirty="0" err="1">
                <a:latin typeface="+mn-lt"/>
              </a:rPr>
              <a:t>designed</a:t>
            </a:r>
            <a:r>
              <a:rPr lang="fr-FR" sz="1600" dirty="0">
                <a:latin typeface="+mn-lt"/>
              </a:rPr>
              <a:t> for 800 nm system </a:t>
            </a:r>
          </a:p>
          <a:p>
            <a:pPr algn="just"/>
            <a:endParaRPr lang="fr-FR" sz="1600" dirty="0">
              <a:latin typeface="+mn-lt"/>
            </a:endParaRPr>
          </a:p>
          <a:p>
            <a:pPr algn="just"/>
            <a:r>
              <a:rPr lang="fr-FR" sz="1800" dirty="0" err="1">
                <a:latin typeface="+mn-lt"/>
              </a:rPr>
              <a:t>Task</a:t>
            </a:r>
            <a:r>
              <a:rPr lang="fr-FR" sz="1800" dirty="0">
                <a:latin typeface="+mn-lt"/>
              </a:rPr>
              <a:t> 13.3 : </a:t>
            </a:r>
            <a:r>
              <a:rPr lang="fr-FR" sz="1600" dirty="0" err="1">
                <a:latin typeface="+mn-lt"/>
              </a:rPr>
              <a:t>Compressor</a:t>
            </a:r>
            <a:r>
              <a:rPr lang="fr-FR" sz="1600" dirty="0">
                <a:latin typeface="+mn-lt"/>
              </a:rPr>
              <a:t> design </a:t>
            </a:r>
            <a:r>
              <a:rPr lang="fr-FR" sz="1600" dirty="0" err="1">
                <a:latin typeface="+mn-lt"/>
              </a:rPr>
              <a:t>based</a:t>
            </a:r>
            <a:r>
              <a:rPr lang="fr-FR" sz="1600" dirty="0">
                <a:latin typeface="+mn-lt"/>
              </a:rPr>
              <a:t> on </a:t>
            </a:r>
            <a:r>
              <a:rPr lang="fr-FR" sz="1600" dirty="0" err="1">
                <a:latin typeface="+mn-lt"/>
              </a:rPr>
              <a:t>dielectric</a:t>
            </a:r>
            <a:r>
              <a:rPr lang="fr-FR" sz="1600" dirty="0">
                <a:latin typeface="+mn-lt"/>
              </a:rPr>
              <a:t> </a:t>
            </a:r>
            <a:r>
              <a:rPr lang="fr-FR" sz="1600" dirty="0" err="1">
                <a:latin typeface="+mn-lt"/>
              </a:rPr>
              <a:t>grating</a:t>
            </a:r>
            <a:r>
              <a:rPr lang="fr-FR" sz="1600" dirty="0">
                <a:latin typeface="+mn-lt"/>
              </a:rPr>
              <a:t> </a:t>
            </a:r>
            <a:r>
              <a:rPr lang="fr-FR" sz="1600" dirty="0" err="1">
                <a:latin typeface="+mn-lt"/>
              </a:rPr>
              <a:t>technology</a:t>
            </a:r>
            <a:r>
              <a:rPr lang="fr-FR" sz="1600" dirty="0">
                <a:latin typeface="+mn-lt"/>
              </a:rPr>
              <a:t> for kW </a:t>
            </a:r>
            <a:r>
              <a:rPr lang="fr-FR" sz="1600" dirty="0" err="1">
                <a:latin typeface="+mn-lt"/>
              </a:rPr>
              <a:t>beamline</a:t>
            </a:r>
            <a:r>
              <a:rPr lang="fr-FR" sz="1600" dirty="0">
                <a:latin typeface="+mn-lt"/>
              </a:rPr>
              <a:t>. The goal of </a:t>
            </a:r>
            <a:r>
              <a:rPr lang="fr-FR" sz="1600" dirty="0" err="1">
                <a:latin typeface="+mn-lt"/>
              </a:rPr>
              <a:t>this</a:t>
            </a:r>
            <a:r>
              <a:rPr lang="fr-FR" sz="1600" dirty="0">
                <a:latin typeface="+mn-lt"/>
              </a:rPr>
              <a:t> </a:t>
            </a:r>
            <a:r>
              <a:rPr lang="fr-FR" sz="1600" dirty="0" err="1">
                <a:latin typeface="+mn-lt"/>
              </a:rPr>
              <a:t>task</a:t>
            </a:r>
            <a:r>
              <a:rPr lang="fr-FR" sz="1600" dirty="0">
                <a:latin typeface="+mn-lt"/>
              </a:rPr>
              <a:t> </a:t>
            </a:r>
            <a:r>
              <a:rPr lang="fr-FR" sz="1600" dirty="0" err="1">
                <a:latin typeface="+mn-lt"/>
              </a:rPr>
              <a:t>is</a:t>
            </a:r>
            <a:r>
              <a:rPr lang="fr-FR" sz="1600" dirty="0">
                <a:latin typeface="+mn-lt"/>
              </a:rPr>
              <a:t> to propose a full </a:t>
            </a:r>
            <a:r>
              <a:rPr lang="fr-FR" sz="1600" dirty="0" err="1">
                <a:latin typeface="+mn-lt"/>
              </a:rPr>
              <a:t>compressor</a:t>
            </a:r>
            <a:r>
              <a:rPr lang="fr-FR" sz="1600" dirty="0">
                <a:latin typeface="+mn-lt"/>
              </a:rPr>
              <a:t> design, </a:t>
            </a:r>
            <a:r>
              <a:rPr lang="fr-FR" sz="1600" dirty="0" err="1">
                <a:latin typeface="+mn-lt"/>
              </a:rPr>
              <a:t>using</a:t>
            </a:r>
            <a:r>
              <a:rPr lang="fr-FR" sz="1600" dirty="0">
                <a:latin typeface="+mn-lt"/>
              </a:rPr>
              <a:t> </a:t>
            </a:r>
            <a:r>
              <a:rPr lang="fr-FR" sz="1600" dirty="0" err="1">
                <a:latin typeface="+mn-lt"/>
              </a:rPr>
              <a:t>dielectric</a:t>
            </a:r>
            <a:r>
              <a:rPr lang="fr-FR" sz="1600" dirty="0">
                <a:latin typeface="+mn-lt"/>
              </a:rPr>
              <a:t> </a:t>
            </a:r>
            <a:r>
              <a:rPr lang="fr-FR" sz="1600" dirty="0" err="1">
                <a:latin typeface="+mn-lt"/>
              </a:rPr>
              <a:t>gratings</a:t>
            </a:r>
            <a:r>
              <a:rPr lang="fr-FR" sz="1600" dirty="0">
                <a:latin typeface="+mn-lt"/>
              </a:rPr>
              <a:t>, </a:t>
            </a:r>
            <a:r>
              <a:rPr lang="fr-FR" sz="1600" dirty="0" err="1">
                <a:latin typeface="+mn-lt"/>
              </a:rPr>
              <a:t>suitable</a:t>
            </a:r>
            <a:r>
              <a:rPr lang="fr-FR" sz="1600" dirty="0">
                <a:latin typeface="+mn-lt"/>
              </a:rPr>
              <a:t> to </a:t>
            </a:r>
            <a:r>
              <a:rPr lang="fr-FR" sz="1600" dirty="0" err="1">
                <a:latin typeface="+mn-lt"/>
              </a:rPr>
              <a:t>compress</a:t>
            </a:r>
            <a:r>
              <a:rPr lang="fr-FR" sz="1600" dirty="0">
                <a:latin typeface="+mn-lt"/>
              </a:rPr>
              <a:t> kW </a:t>
            </a:r>
            <a:r>
              <a:rPr lang="fr-FR" sz="1600" dirty="0" err="1">
                <a:latin typeface="+mn-lt"/>
              </a:rPr>
              <a:t>beamline</a:t>
            </a:r>
            <a:r>
              <a:rPr lang="fr-FR" sz="1600" dirty="0">
                <a:latin typeface="+mn-lt"/>
              </a:rPr>
              <a:t> </a:t>
            </a:r>
            <a:r>
              <a:rPr lang="fr-FR" sz="1600" dirty="0" err="1">
                <a:latin typeface="+mn-lt"/>
              </a:rPr>
              <a:t>envisaged</a:t>
            </a:r>
            <a:r>
              <a:rPr lang="fr-FR" sz="1600" dirty="0">
                <a:latin typeface="+mn-lt"/>
              </a:rPr>
              <a:t> for </a:t>
            </a:r>
            <a:r>
              <a:rPr lang="fr-FR" sz="1600" dirty="0" err="1">
                <a:latin typeface="+mn-lt"/>
              </a:rPr>
              <a:t>EuPRAXIA</a:t>
            </a:r>
            <a:r>
              <a:rPr lang="fr-FR" sz="1600" dirty="0">
                <a:latin typeface="+mn-lt"/>
              </a:rPr>
              <a:t> infrastructure</a:t>
            </a:r>
            <a:endParaRPr lang="fr-FR" sz="1000" dirty="0">
              <a:latin typeface="+mn-lt"/>
            </a:endParaRPr>
          </a:p>
        </p:txBody>
      </p:sp>
      <p:sp>
        <p:nvSpPr>
          <p:cNvPr id="6" name="Footer Placeholder 4">
            <a:extLst>
              <a:ext uri="{FF2B5EF4-FFF2-40B4-BE49-F238E27FC236}">
                <a16:creationId xmlns:a16="http://schemas.microsoft.com/office/drawing/2014/main" id="{85280387-CC62-4243-B606-6134FC261AFB}"/>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416003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7</a:t>
            </a:fld>
            <a:endParaRPr lang="en-GB"/>
          </a:p>
        </p:txBody>
      </p:sp>
      <p:sp>
        <p:nvSpPr>
          <p:cNvPr id="4" name="Title 3"/>
          <p:cNvSpPr>
            <a:spLocks noGrp="1"/>
          </p:cNvSpPr>
          <p:nvPr>
            <p:ph type="title"/>
          </p:nvPr>
        </p:nvSpPr>
        <p:spPr/>
        <p:txBody>
          <a:bodyPr/>
          <a:lstStyle/>
          <a:p>
            <a:r>
              <a:rPr lang="en-GB" b="0" dirty="0">
                <a:latin typeface="+mn-lt"/>
              </a:rPr>
              <a:t>Task 13.1</a:t>
            </a:r>
          </a:p>
        </p:txBody>
      </p:sp>
      <p:sp>
        <p:nvSpPr>
          <p:cNvPr id="7" name="Espace réservé du texte 3">
            <a:extLst>
              <a:ext uri="{FF2B5EF4-FFF2-40B4-BE49-F238E27FC236}">
                <a16:creationId xmlns:a16="http://schemas.microsoft.com/office/drawing/2014/main" id="{C03A151C-48BA-4D84-B8D6-1D8350D0C37A}"/>
              </a:ext>
            </a:extLst>
          </p:cNvPr>
          <p:cNvSpPr txBox="1">
            <a:spLocks/>
          </p:cNvSpPr>
          <p:nvPr/>
        </p:nvSpPr>
        <p:spPr>
          <a:xfrm>
            <a:off x="186726" y="1120608"/>
            <a:ext cx="11668147" cy="984885"/>
          </a:xfrm>
          <a:prstGeom prst="rect">
            <a:avLst/>
          </a:prstGeom>
        </p:spPr>
        <p:txBody>
          <a:bodyPr/>
          <a:lst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9021" indent="0">
              <a:buNone/>
            </a:pPr>
            <a:r>
              <a:rPr lang="fr-FR" sz="2000" dirty="0" err="1">
                <a:solidFill>
                  <a:schemeClr val="tx1"/>
                </a:solidFill>
                <a:latin typeface="Calibri "/>
              </a:rPr>
              <a:t>Task</a:t>
            </a:r>
            <a:r>
              <a:rPr lang="fr-FR" sz="2000" dirty="0">
                <a:solidFill>
                  <a:schemeClr val="tx1"/>
                </a:solidFill>
                <a:latin typeface="Calibri "/>
              </a:rPr>
              <a:t> 13.1 : </a:t>
            </a:r>
            <a:r>
              <a:rPr lang="fr-FR" sz="2000" dirty="0" err="1">
                <a:solidFill>
                  <a:schemeClr val="tx1"/>
                </a:solidFill>
                <a:latin typeface="Calibri "/>
              </a:rPr>
              <a:t>Modelling</a:t>
            </a:r>
            <a:r>
              <a:rPr lang="fr-FR" sz="2000" dirty="0">
                <a:solidFill>
                  <a:schemeClr val="tx1"/>
                </a:solidFill>
                <a:latin typeface="Calibri "/>
              </a:rPr>
              <a:t> of thermal </a:t>
            </a:r>
            <a:r>
              <a:rPr lang="fr-FR" sz="2000" dirty="0" err="1">
                <a:solidFill>
                  <a:schemeClr val="tx1"/>
                </a:solidFill>
                <a:latin typeface="Calibri "/>
              </a:rPr>
              <a:t>load</a:t>
            </a:r>
            <a:r>
              <a:rPr lang="fr-FR" sz="2000" dirty="0">
                <a:solidFill>
                  <a:schemeClr val="tx1"/>
                </a:solidFill>
                <a:latin typeface="Calibri "/>
              </a:rPr>
              <a:t> impact on </a:t>
            </a:r>
            <a:r>
              <a:rPr lang="fr-FR" sz="2000" dirty="0" err="1">
                <a:solidFill>
                  <a:schemeClr val="tx1"/>
                </a:solidFill>
                <a:latin typeface="Calibri "/>
              </a:rPr>
              <a:t>grating</a:t>
            </a:r>
            <a:r>
              <a:rPr lang="fr-FR" sz="2000" dirty="0">
                <a:solidFill>
                  <a:schemeClr val="tx1"/>
                </a:solidFill>
                <a:latin typeface="Calibri "/>
              </a:rPr>
              <a:t> </a:t>
            </a:r>
            <a:r>
              <a:rPr lang="fr-FR" sz="2000" dirty="0" err="1">
                <a:solidFill>
                  <a:schemeClr val="tx1"/>
                </a:solidFill>
                <a:latin typeface="Calibri "/>
              </a:rPr>
              <a:t>under</a:t>
            </a:r>
            <a:r>
              <a:rPr lang="fr-FR" sz="2000" dirty="0">
                <a:solidFill>
                  <a:schemeClr val="tx1"/>
                </a:solidFill>
                <a:latin typeface="Calibri "/>
              </a:rPr>
              <a:t> vacuum and validation </a:t>
            </a:r>
            <a:r>
              <a:rPr lang="fr-FR" sz="2000" dirty="0" err="1">
                <a:solidFill>
                  <a:schemeClr val="tx1"/>
                </a:solidFill>
                <a:latin typeface="Calibri "/>
              </a:rPr>
              <a:t>with</a:t>
            </a:r>
            <a:r>
              <a:rPr lang="fr-FR" sz="2000" dirty="0">
                <a:solidFill>
                  <a:schemeClr val="tx1"/>
                </a:solidFill>
                <a:latin typeface="Calibri "/>
              </a:rPr>
              <a:t> </a:t>
            </a:r>
            <a:r>
              <a:rPr lang="fr-FR" sz="2000" dirty="0" err="1">
                <a:solidFill>
                  <a:schemeClr val="tx1"/>
                </a:solidFill>
                <a:latin typeface="Calibri "/>
              </a:rPr>
              <a:t>existing</a:t>
            </a:r>
            <a:r>
              <a:rPr lang="fr-FR" sz="2000" dirty="0">
                <a:solidFill>
                  <a:schemeClr val="tx1"/>
                </a:solidFill>
                <a:latin typeface="Calibri "/>
              </a:rPr>
              <a:t> </a:t>
            </a:r>
            <a:r>
              <a:rPr lang="fr-FR" sz="2000" dirty="0" err="1">
                <a:solidFill>
                  <a:schemeClr val="tx1"/>
                </a:solidFill>
                <a:latin typeface="Calibri "/>
              </a:rPr>
              <a:t>systems</a:t>
            </a:r>
            <a:endParaRPr lang="fr-FR" sz="2000" dirty="0">
              <a:solidFill>
                <a:schemeClr val="tx1"/>
              </a:solidFill>
              <a:latin typeface="Calibri "/>
            </a:endParaRPr>
          </a:p>
          <a:p>
            <a:pPr marL="179021" indent="0">
              <a:buNone/>
            </a:pPr>
            <a:r>
              <a:rPr lang="fr-FR" sz="1600" dirty="0">
                <a:solidFill>
                  <a:schemeClr val="tx1"/>
                </a:solidFill>
                <a:latin typeface="Calibri "/>
              </a:rPr>
              <a:t>24 </a:t>
            </a:r>
            <a:r>
              <a:rPr lang="fr-FR" sz="1600" dirty="0" err="1">
                <a:solidFill>
                  <a:schemeClr val="tx1"/>
                </a:solidFill>
                <a:latin typeface="Calibri "/>
              </a:rPr>
              <a:t>months</a:t>
            </a:r>
            <a:r>
              <a:rPr lang="fr-FR" sz="1600" dirty="0">
                <a:solidFill>
                  <a:schemeClr val="tx1"/>
                </a:solidFill>
                <a:latin typeface="Calibri "/>
              </a:rPr>
              <a:t> </a:t>
            </a:r>
          </a:p>
          <a:p>
            <a:pPr marL="179021" indent="0">
              <a:buNone/>
            </a:pPr>
            <a:endParaRPr lang="fr-FR" sz="1600" dirty="0">
              <a:solidFill>
                <a:schemeClr val="tx1"/>
              </a:solidFill>
              <a:latin typeface="Calibri "/>
            </a:endParaRPr>
          </a:p>
          <a:p>
            <a:pPr>
              <a:buClr>
                <a:schemeClr val="tx1">
                  <a:lumMod val="75000"/>
                  <a:lumOff val="25000"/>
                </a:schemeClr>
              </a:buClr>
            </a:pPr>
            <a:r>
              <a:rPr lang="fr-FR" sz="1600" dirty="0">
                <a:solidFill>
                  <a:schemeClr val="tx1"/>
                </a:solidFill>
                <a:latin typeface="Calibri "/>
              </a:rPr>
              <a:t>Simulations : </a:t>
            </a:r>
          </a:p>
          <a:p>
            <a:pPr lvl="1" algn="just"/>
            <a:r>
              <a:rPr lang="en-US" sz="1467" dirty="0">
                <a:latin typeface="Calibri "/>
              </a:rPr>
              <a:t>Develop a numerical model to simulate thermal load impact on a grating under vacuum (different codes / approaches to confront results) :      </a:t>
            </a:r>
            <a:r>
              <a:rPr lang="en-US" sz="1467" b="1" dirty="0">
                <a:latin typeface="Calibri "/>
              </a:rPr>
              <a:t>CNR : academic free access code  / CLPU : ANSYS code</a:t>
            </a:r>
          </a:p>
          <a:p>
            <a:pPr lvl="1" algn="just"/>
            <a:r>
              <a:rPr lang="fr-FR" sz="1467" dirty="0" err="1">
                <a:latin typeface="Calibri "/>
              </a:rPr>
              <a:t>Available</a:t>
            </a:r>
            <a:r>
              <a:rPr lang="fr-FR" sz="1467" dirty="0">
                <a:latin typeface="Calibri "/>
              </a:rPr>
              <a:t> simulations </a:t>
            </a:r>
            <a:r>
              <a:rPr lang="fr-FR" sz="1467" dirty="0" err="1">
                <a:latin typeface="Calibri "/>
              </a:rPr>
              <a:t>performed</a:t>
            </a:r>
            <a:r>
              <a:rPr lang="fr-FR" sz="1467" dirty="0">
                <a:latin typeface="Calibri "/>
              </a:rPr>
              <a:t> by </a:t>
            </a:r>
            <a:r>
              <a:rPr lang="fr-FR" sz="1467" b="1" dirty="0">
                <a:latin typeface="Calibri "/>
              </a:rPr>
              <a:t>THALES </a:t>
            </a:r>
            <a:r>
              <a:rPr lang="fr-FR" sz="1467" dirty="0">
                <a:latin typeface="Calibri "/>
              </a:rPr>
              <a:t>for 300 </a:t>
            </a:r>
            <a:r>
              <a:rPr lang="fr-FR" sz="1467" dirty="0" err="1">
                <a:latin typeface="Calibri "/>
              </a:rPr>
              <a:t>mJ</a:t>
            </a:r>
            <a:r>
              <a:rPr lang="fr-FR" sz="1467" dirty="0">
                <a:latin typeface="Calibri "/>
              </a:rPr>
              <a:t> and 1.5 J / 100 Hz </a:t>
            </a:r>
            <a:r>
              <a:rPr lang="fr-FR" sz="1467" dirty="0" err="1">
                <a:latin typeface="Calibri "/>
              </a:rPr>
              <a:t>systems</a:t>
            </a:r>
            <a:r>
              <a:rPr lang="fr-FR" sz="1467" dirty="0">
                <a:latin typeface="Calibri "/>
              </a:rPr>
              <a:t>, can </a:t>
            </a:r>
            <a:r>
              <a:rPr lang="fr-FR" sz="1467" dirty="0" err="1">
                <a:latin typeface="Calibri "/>
              </a:rPr>
              <a:t>be</a:t>
            </a:r>
            <a:r>
              <a:rPr lang="fr-FR" sz="1467" dirty="0">
                <a:latin typeface="Calibri "/>
              </a:rPr>
              <a:t> </a:t>
            </a:r>
            <a:r>
              <a:rPr lang="fr-FR" sz="1467" dirty="0" err="1">
                <a:latin typeface="Calibri "/>
              </a:rPr>
              <a:t>used</a:t>
            </a:r>
            <a:r>
              <a:rPr lang="fr-FR" sz="1467" dirty="0">
                <a:latin typeface="Calibri "/>
              </a:rPr>
              <a:t> to cross </a:t>
            </a:r>
            <a:r>
              <a:rPr lang="fr-FR" sz="1467" dirty="0" err="1">
                <a:latin typeface="Calibri "/>
              </a:rPr>
              <a:t>validate</a:t>
            </a:r>
            <a:r>
              <a:rPr lang="fr-FR" sz="1467" dirty="0">
                <a:latin typeface="Calibri "/>
              </a:rPr>
              <a:t> </a:t>
            </a:r>
            <a:r>
              <a:rPr lang="fr-FR" sz="1467" dirty="0" err="1">
                <a:latin typeface="Calibri "/>
              </a:rPr>
              <a:t>numerical</a:t>
            </a:r>
            <a:r>
              <a:rPr lang="fr-FR" sz="1467" dirty="0">
                <a:latin typeface="Calibri "/>
              </a:rPr>
              <a:t> </a:t>
            </a:r>
            <a:r>
              <a:rPr lang="fr-FR" sz="1467" dirty="0" err="1">
                <a:latin typeface="Calibri "/>
              </a:rPr>
              <a:t>models</a:t>
            </a:r>
            <a:r>
              <a:rPr lang="fr-FR" sz="1467" dirty="0">
                <a:latin typeface="Calibri "/>
              </a:rPr>
              <a:t> </a:t>
            </a:r>
            <a:endParaRPr lang="fr-FR" sz="1467" b="1" dirty="0">
              <a:latin typeface="Calibri "/>
            </a:endParaRPr>
          </a:p>
          <a:p>
            <a:pPr lvl="1" algn="just"/>
            <a:r>
              <a:rPr lang="en-US" sz="1467" dirty="0">
                <a:latin typeface="Calibri "/>
              </a:rPr>
              <a:t>Perform simulations for PACRI parameters : </a:t>
            </a:r>
            <a:r>
              <a:rPr lang="en-US" sz="1467" b="1" dirty="0">
                <a:latin typeface="Calibri "/>
              </a:rPr>
              <a:t>CNR / CLPU </a:t>
            </a:r>
          </a:p>
          <a:p>
            <a:pPr marL="359991" lvl="1" indent="-180970">
              <a:spcBef>
                <a:spcPts val="600"/>
              </a:spcBef>
              <a:spcAft>
                <a:spcPts val="700"/>
              </a:spcAft>
              <a:buClr>
                <a:schemeClr val="tx1">
                  <a:lumMod val="75000"/>
                  <a:lumOff val="25000"/>
                </a:schemeClr>
              </a:buClr>
              <a:buSzPct val="90000"/>
              <a:buFont typeface="Century Gothic" panose="020B0502020202020204" pitchFamily="34" charset="0"/>
              <a:buChar char="▌"/>
              <a:tabLst>
                <a:tab pos="985814" algn="l"/>
              </a:tabLst>
            </a:pPr>
            <a:r>
              <a:rPr lang="en-US" b="1" dirty="0">
                <a:latin typeface="Calibri "/>
              </a:rPr>
              <a:t>Experiments : </a:t>
            </a:r>
            <a:endParaRPr lang="fr-FR" b="1" dirty="0">
              <a:latin typeface="Calibri "/>
            </a:endParaRPr>
          </a:p>
          <a:p>
            <a:pPr lvl="1" algn="just"/>
            <a:r>
              <a:rPr lang="en-US" sz="1467" dirty="0">
                <a:latin typeface="Calibri "/>
              </a:rPr>
              <a:t>Perform temperature and wavefront deformation measurements at 1.5 J / 100 Hz, gold coated gratings with low expansion substrate and active cooling : </a:t>
            </a:r>
            <a:r>
              <a:rPr lang="fr-FR" sz="1467" b="1" dirty="0">
                <a:latin typeface="Calibri "/>
              </a:rPr>
              <a:t>CNR and THALES</a:t>
            </a:r>
          </a:p>
          <a:p>
            <a:pPr lvl="1" algn="just"/>
            <a:r>
              <a:rPr lang="en-US" sz="1467" dirty="0">
                <a:latin typeface="Calibri "/>
              </a:rPr>
              <a:t>Perform temperature and deformation measurements of a MLD grating under vacuum + low thermal load : </a:t>
            </a:r>
            <a:r>
              <a:rPr lang="en-US" sz="1467" b="1" dirty="0">
                <a:latin typeface="Calibri "/>
              </a:rPr>
              <a:t>THALES / Amplitude </a:t>
            </a:r>
            <a:r>
              <a:rPr lang="en-US" sz="1467" dirty="0">
                <a:latin typeface="Calibri "/>
              </a:rPr>
              <a:t>(see task 13.2)</a:t>
            </a:r>
          </a:p>
          <a:p>
            <a:pPr lvl="1" algn="just"/>
            <a:r>
              <a:rPr lang="en-US" sz="1467" dirty="0">
                <a:latin typeface="Calibri "/>
              </a:rPr>
              <a:t>Perform temperature and deformation measurements of a grating under vacuum + high thermal load : </a:t>
            </a:r>
            <a:r>
              <a:rPr lang="en-US" sz="1467" b="1" dirty="0">
                <a:latin typeface="Calibri "/>
              </a:rPr>
              <a:t>UKRI</a:t>
            </a:r>
          </a:p>
          <a:p>
            <a:pPr lvl="1" algn="just"/>
            <a:r>
              <a:rPr lang="en-US" sz="1467" dirty="0">
                <a:latin typeface="Calibri "/>
              </a:rPr>
              <a:t>Compare experimental and numerical results  : </a:t>
            </a:r>
            <a:r>
              <a:rPr lang="en-US" sz="1467" b="1" dirty="0">
                <a:latin typeface="Calibri "/>
              </a:rPr>
              <a:t>ALL </a:t>
            </a:r>
            <a:endParaRPr lang="fr-FR" sz="1467" b="1" dirty="0">
              <a:latin typeface="Calibri "/>
            </a:endParaRPr>
          </a:p>
          <a:p>
            <a:pPr lvl="1" algn="just"/>
            <a:endParaRPr lang="en-US" dirty="0">
              <a:latin typeface="Calibri "/>
            </a:endParaRPr>
          </a:p>
          <a:p>
            <a:pPr lvl="1" algn="just"/>
            <a:endParaRPr lang="fr-FR" dirty="0">
              <a:latin typeface="Calibri "/>
            </a:endParaRPr>
          </a:p>
        </p:txBody>
      </p:sp>
      <p:sp>
        <p:nvSpPr>
          <p:cNvPr id="9" name="Footer Placeholder 4">
            <a:extLst>
              <a:ext uri="{FF2B5EF4-FFF2-40B4-BE49-F238E27FC236}">
                <a16:creationId xmlns:a16="http://schemas.microsoft.com/office/drawing/2014/main" id="{12E7F6AB-71CD-4BED-85B5-2FDAF22CC3B3}"/>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3333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8</a:t>
            </a:fld>
            <a:endParaRPr lang="en-GB"/>
          </a:p>
        </p:txBody>
      </p:sp>
      <p:sp>
        <p:nvSpPr>
          <p:cNvPr id="4" name="Title 3"/>
          <p:cNvSpPr>
            <a:spLocks noGrp="1"/>
          </p:cNvSpPr>
          <p:nvPr>
            <p:ph type="title"/>
          </p:nvPr>
        </p:nvSpPr>
        <p:spPr/>
        <p:txBody>
          <a:bodyPr/>
          <a:lstStyle/>
          <a:p>
            <a:r>
              <a:rPr lang="en-GB" b="0" dirty="0">
                <a:latin typeface="+mn-lt"/>
              </a:rPr>
              <a:t>THALES numerical results</a:t>
            </a:r>
          </a:p>
        </p:txBody>
      </p:sp>
      <p:grpSp>
        <p:nvGrpSpPr>
          <p:cNvPr id="15" name="Groupe 14">
            <a:extLst>
              <a:ext uri="{FF2B5EF4-FFF2-40B4-BE49-F238E27FC236}">
                <a16:creationId xmlns:a16="http://schemas.microsoft.com/office/drawing/2014/main" id="{57D87EC3-D61F-418A-8F6F-E2137F182E3C}"/>
              </a:ext>
            </a:extLst>
          </p:cNvPr>
          <p:cNvGrpSpPr/>
          <p:nvPr/>
        </p:nvGrpSpPr>
        <p:grpSpPr>
          <a:xfrm>
            <a:off x="2366882" y="3489941"/>
            <a:ext cx="9159063" cy="2951102"/>
            <a:chOff x="2692036" y="3906898"/>
            <a:chExt cx="9159063" cy="2951102"/>
          </a:xfrm>
        </p:grpSpPr>
        <p:pic>
          <p:nvPicPr>
            <p:cNvPr id="5" name="Image 4">
              <a:extLst>
                <a:ext uri="{FF2B5EF4-FFF2-40B4-BE49-F238E27FC236}">
                  <a16:creationId xmlns:a16="http://schemas.microsoft.com/office/drawing/2014/main" id="{62C78D3B-06CB-4694-8711-0651A44289D0}"/>
                </a:ext>
              </a:extLst>
            </p:cNvPr>
            <p:cNvPicPr>
              <a:picLocks noChangeAspect="1"/>
            </p:cNvPicPr>
            <p:nvPr/>
          </p:nvPicPr>
          <p:blipFill>
            <a:blip r:embed="rId2"/>
            <a:stretch>
              <a:fillRect/>
            </a:stretch>
          </p:blipFill>
          <p:spPr>
            <a:xfrm>
              <a:off x="2692036" y="3906898"/>
              <a:ext cx="6807927" cy="2951102"/>
            </a:xfrm>
            <a:prstGeom prst="rect">
              <a:avLst/>
            </a:prstGeom>
          </p:spPr>
        </p:pic>
        <p:sp>
          <p:nvSpPr>
            <p:cNvPr id="10" name="ZoneTexte 9">
              <a:extLst>
                <a:ext uri="{FF2B5EF4-FFF2-40B4-BE49-F238E27FC236}">
                  <a16:creationId xmlns:a16="http://schemas.microsoft.com/office/drawing/2014/main" id="{C543A4B5-99E6-4914-989B-435B53A24208}"/>
                </a:ext>
              </a:extLst>
            </p:cNvPr>
            <p:cNvSpPr txBox="1"/>
            <p:nvPr/>
          </p:nvSpPr>
          <p:spPr>
            <a:xfrm>
              <a:off x="9252865" y="4966381"/>
              <a:ext cx="2598234" cy="553998"/>
            </a:xfrm>
            <a:prstGeom prst="rect">
              <a:avLst/>
            </a:prstGeom>
            <a:noFill/>
          </p:spPr>
          <p:txBody>
            <a:bodyPr wrap="square" lIns="0" tIns="0" rIns="0" bIns="0" rtlCol="0">
              <a:spAutoFit/>
            </a:bodyPr>
            <a:lstStyle/>
            <a:p>
              <a:pPr algn="l"/>
              <a:r>
                <a:rPr lang="fr-FR" sz="1200" dirty="0"/>
                <a:t>E</a:t>
              </a:r>
              <a:r>
                <a:rPr lang="fr-FR" sz="1200" baseline="-25000" dirty="0"/>
                <a:t>abs_P1</a:t>
              </a:r>
              <a:r>
                <a:rPr lang="fr-FR" sz="1200" dirty="0"/>
                <a:t>= </a:t>
              </a:r>
              <a:r>
                <a:rPr lang="fr-FR" sz="1200" dirty="0" err="1"/>
                <a:t>energy</a:t>
              </a:r>
              <a:r>
                <a:rPr lang="fr-FR" sz="1200" dirty="0"/>
                <a:t> </a:t>
              </a:r>
              <a:r>
                <a:rPr lang="fr-FR" sz="1200" dirty="0" err="1"/>
                <a:t>absorbed</a:t>
              </a:r>
              <a:r>
                <a:rPr lang="fr-FR" sz="1200" dirty="0"/>
                <a:t> on P1</a:t>
              </a:r>
            </a:p>
            <a:p>
              <a:pPr algn="l"/>
              <a:endParaRPr lang="fr-FR" sz="1200" dirty="0"/>
            </a:p>
            <a:p>
              <a:pPr algn="l"/>
              <a:r>
                <a:rPr lang="fr-FR" sz="1200" dirty="0"/>
                <a:t>E</a:t>
              </a:r>
              <a:r>
                <a:rPr lang="fr-FR" sz="1200" baseline="-25000" dirty="0"/>
                <a:t>abs_P4 </a:t>
              </a:r>
              <a:r>
                <a:rPr lang="fr-FR" sz="1200" dirty="0"/>
                <a:t>= E</a:t>
              </a:r>
              <a:r>
                <a:rPr lang="fr-FR" sz="1200" baseline="-25000" dirty="0"/>
                <a:t>abs_P1</a:t>
              </a:r>
              <a:r>
                <a:rPr lang="fr-FR" sz="1200" dirty="0"/>
                <a:t> * diff_eff^3</a:t>
              </a:r>
            </a:p>
          </p:txBody>
        </p:sp>
        <p:cxnSp>
          <p:nvCxnSpPr>
            <p:cNvPr id="11" name="Connecteur droit avec flèche 10">
              <a:extLst>
                <a:ext uri="{FF2B5EF4-FFF2-40B4-BE49-F238E27FC236}">
                  <a16:creationId xmlns:a16="http://schemas.microsoft.com/office/drawing/2014/main" id="{6FC47C9A-DE73-4147-A155-F3F6DF820C6C}"/>
                </a:ext>
              </a:extLst>
            </p:cNvPr>
            <p:cNvCxnSpPr>
              <a:cxnSpLocks/>
            </p:cNvCxnSpPr>
            <p:nvPr/>
          </p:nvCxnSpPr>
          <p:spPr>
            <a:xfrm flipH="1">
              <a:off x="8140390" y="5062653"/>
              <a:ext cx="98130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C7BBD05-821D-48A4-9537-5B790360474B}"/>
                </a:ext>
              </a:extLst>
            </p:cNvPr>
            <p:cNvCxnSpPr>
              <a:cxnSpLocks/>
            </p:cNvCxnSpPr>
            <p:nvPr/>
          </p:nvCxnSpPr>
          <p:spPr>
            <a:xfrm flipH="1">
              <a:off x="8140390" y="5416680"/>
              <a:ext cx="992469" cy="60497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Image 12">
            <a:extLst>
              <a:ext uri="{FF2B5EF4-FFF2-40B4-BE49-F238E27FC236}">
                <a16:creationId xmlns:a16="http://schemas.microsoft.com/office/drawing/2014/main" id="{CA5D2B2C-2AC3-4BF1-893D-93A70A43B027}"/>
              </a:ext>
            </a:extLst>
          </p:cNvPr>
          <p:cNvPicPr>
            <a:picLocks noChangeAspect="1"/>
          </p:cNvPicPr>
          <p:nvPr/>
        </p:nvPicPr>
        <p:blipFill>
          <a:blip r:embed="rId3"/>
          <a:stretch>
            <a:fillRect/>
          </a:stretch>
        </p:blipFill>
        <p:spPr>
          <a:xfrm>
            <a:off x="9772148" y="187328"/>
            <a:ext cx="1180074" cy="380669"/>
          </a:xfrm>
          <a:prstGeom prst="rect">
            <a:avLst/>
          </a:prstGeom>
        </p:spPr>
      </p:pic>
      <p:sp>
        <p:nvSpPr>
          <p:cNvPr id="8" name="Espace réservé du texte 2">
            <a:extLst>
              <a:ext uri="{FF2B5EF4-FFF2-40B4-BE49-F238E27FC236}">
                <a16:creationId xmlns:a16="http://schemas.microsoft.com/office/drawing/2014/main" id="{2B9A4321-CFDD-4049-9E5D-74CD886DF81B}"/>
              </a:ext>
            </a:extLst>
          </p:cNvPr>
          <p:cNvSpPr txBox="1">
            <a:spLocks/>
          </p:cNvSpPr>
          <p:nvPr/>
        </p:nvSpPr>
        <p:spPr>
          <a:xfrm>
            <a:off x="595500" y="764254"/>
            <a:ext cx="11016000" cy="4540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021" indent="0" defTabSz="342900">
              <a:lnSpc>
                <a:spcPct val="100000"/>
              </a:lnSpc>
              <a:spcBef>
                <a:spcPts val="450"/>
              </a:spcBef>
              <a:spcAft>
                <a:spcPts val="525"/>
              </a:spcAft>
              <a:buClr>
                <a:schemeClr val="bg2"/>
              </a:buClr>
              <a:buSzPct val="90000"/>
              <a:buNone/>
              <a:tabLst>
                <a:tab pos="739379" algn="l"/>
              </a:tabLst>
            </a:pPr>
            <a:r>
              <a:rPr lang="en-US" sz="2000" b="1" dirty="0"/>
              <a:t>ANSYS simulations</a:t>
            </a:r>
          </a:p>
          <a:p>
            <a:pPr marL="179021" indent="0" defTabSz="342900">
              <a:lnSpc>
                <a:spcPct val="100000"/>
              </a:lnSpc>
              <a:spcBef>
                <a:spcPts val="450"/>
              </a:spcBef>
              <a:spcAft>
                <a:spcPts val="525"/>
              </a:spcAft>
              <a:buClr>
                <a:schemeClr val="bg2"/>
              </a:buClr>
              <a:buSzPct val="90000"/>
              <a:buNone/>
              <a:tabLst>
                <a:tab pos="739379" algn="l"/>
              </a:tabLst>
            </a:pPr>
            <a:r>
              <a:rPr lang="en-US" sz="2000" b="1" dirty="0"/>
              <a:t>Compressor with 2 gratings, 2 passes per grating (grating 1 : P1 and P4, grating 2 : P2 and P3)</a:t>
            </a:r>
          </a:p>
          <a:p>
            <a:pPr marL="179021" indent="0" defTabSz="342900">
              <a:lnSpc>
                <a:spcPct val="100000"/>
              </a:lnSpc>
              <a:spcBef>
                <a:spcPts val="450"/>
              </a:spcBef>
              <a:spcAft>
                <a:spcPts val="525"/>
              </a:spcAft>
              <a:buClr>
                <a:schemeClr val="bg2"/>
              </a:buClr>
              <a:buSzPct val="90000"/>
              <a:buNone/>
              <a:tabLst>
                <a:tab pos="739379" algn="l"/>
              </a:tabLst>
            </a:pPr>
            <a:r>
              <a:rPr lang="en-US" sz="2000" b="1" dirty="0"/>
              <a:t>Simulations performed for grating 1 only (limiting in terms of average power)</a:t>
            </a:r>
          </a:p>
          <a:p>
            <a:pPr marL="179021" indent="0" defTabSz="342900">
              <a:lnSpc>
                <a:spcPct val="100000"/>
              </a:lnSpc>
              <a:spcBef>
                <a:spcPts val="450"/>
              </a:spcBef>
              <a:spcAft>
                <a:spcPts val="525"/>
              </a:spcAft>
              <a:buClr>
                <a:schemeClr val="bg2"/>
              </a:buClr>
              <a:buSzPct val="90000"/>
              <a:buNone/>
              <a:tabLst>
                <a:tab pos="739379" algn="l"/>
              </a:tabLst>
            </a:pPr>
            <a:r>
              <a:rPr lang="en-US" sz="2000" b="1" dirty="0"/>
              <a:t>Grating parameters : </a:t>
            </a:r>
          </a:p>
          <a:p>
            <a:pPr marL="452438" lvl="1" indent="-184150" algn="just" defTabSz="342900">
              <a:spcBef>
                <a:spcPts val="225"/>
              </a:spcBef>
              <a:spcAft>
                <a:spcPts val="450"/>
              </a:spcAft>
              <a:buSzPct val="100000"/>
              <a:buBlip>
                <a:blip r:embed="rId4"/>
              </a:buBlip>
            </a:pPr>
            <a:r>
              <a:rPr lang="en-US" sz="1400" dirty="0"/>
              <a:t>Substrate material : low expansion substrate</a:t>
            </a:r>
          </a:p>
          <a:p>
            <a:pPr marL="452438" lvl="1" indent="-184150" algn="just" defTabSz="342900">
              <a:spcBef>
                <a:spcPts val="225"/>
              </a:spcBef>
              <a:spcAft>
                <a:spcPts val="450"/>
              </a:spcAft>
              <a:buSzPct val="100000"/>
              <a:buBlip>
                <a:blip r:embed="rId4"/>
              </a:buBlip>
            </a:pPr>
            <a:r>
              <a:rPr lang="en-US" sz="1400" dirty="0"/>
              <a:t>Coating : gold, considered absorption @ 800 nm = 4%</a:t>
            </a:r>
          </a:p>
          <a:p>
            <a:pPr marL="452438" lvl="1" indent="-184150" algn="just" defTabSz="342900">
              <a:spcBef>
                <a:spcPts val="225"/>
              </a:spcBef>
              <a:spcAft>
                <a:spcPts val="450"/>
              </a:spcAft>
              <a:buSzPct val="100000"/>
              <a:buBlip>
                <a:blip r:embed="rId4"/>
              </a:buBlip>
            </a:pPr>
            <a:r>
              <a:rPr lang="en-US" sz="1400" dirty="0"/>
              <a:t>Considered diffraction efficiency : 91%</a:t>
            </a:r>
          </a:p>
          <a:p>
            <a:pPr marL="452438" lvl="1" indent="-184150" algn="just" defTabSz="342900">
              <a:spcBef>
                <a:spcPts val="225"/>
              </a:spcBef>
              <a:spcAft>
                <a:spcPts val="450"/>
              </a:spcAft>
              <a:buSzPct val="100000"/>
              <a:buBlip>
                <a:blip r:embed="rId4"/>
              </a:buBlip>
            </a:pPr>
            <a:r>
              <a:rPr lang="en-US" sz="1400" dirty="0"/>
              <a:t>Size : 135 mm x 110 mm x 20 mm</a:t>
            </a:r>
          </a:p>
          <a:p>
            <a:endParaRPr lang="en-US" sz="1400" dirty="0"/>
          </a:p>
          <a:p>
            <a:pPr marL="0" indent="0">
              <a:buFont typeface="Arial" panose="020B0604020202020204" pitchFamily="34" charset="0"/>
              <a:buNone/>
            </a:pPr>
            <a:endParaRPr lang="en-US" dirty="0"/>
          </a:p>
        </p:txBody>
      </p:sp>
      <p:sp>
        <p:nvSpPr>
          <p:cNvPr id="9" name="Espace réservé du texte 2">
            <a:extLst>
              <a:ext uri="{FF2B5EF4-FFF2-40B4-BE49-F238E27FC236}">
                <a16:creationId xmlns:a16="http://schemas.microsoft.com/office/drawing/2014/main" id="{E8DF53F0-6B4C-4CF1-91A6-D59EEB4D839C}"/>
              </a:ext>
            </a:extLst>
          </p:cNvPr>
          <p:cNvSpPr txBox="1">
            <a:spLocks/>
          </p:cNvSpPr>
          <p:nvPr/>
        </p:nvSpPr>
        <p:spPr>
          <a:xfrm>
            <a:off x="5719318" y="2098288"/>
            <a:ext cx="5242331" cy="4540025"/>
          </a:xfrm>
          <a:prstGeom prst="rect">
            <a:avLst/>
          </a:prstGeom>
        </p:spPr>
        <p:txBody>
          <a:bodyPr vert="horz" lIns="0" tIns="0" rIns="0" bIns="0" rtlCol="0">
            <a:noAutofit/>
          </a:bodyPr>
          <a:lstStyle>
            <a:lvl1pPr marL="216000" indent="-216000" algn="l" defTabSz="914400" rtl="0" eaLnBrk="1" latinLnBrk="0" hangingPunct="1">
              <a:lnSpc>
                <a:spcPct val="114000"/>
              </a:lnSpc>
              <a:spcBef>
                <a:spcPts val="1600"/>
              </a:spcBef>
              <a:buClrTx/>
              <a:buFontTx/>
              <a:buBlip>
                <a:blip r:embed="rId5">
                  <a:extLst>
                    <a:ext uri="{96DAC541-7B7A-43D3-8B79-37D633B846F1}">
                      <asvg:svgBlip xmlns:asvg="http://schemas.microsoft.com/office/drawing/2016/SVG/main" r:embed="rId6"/>
                    </a:ext>
                  </a:extLst>
                </a:blip>
              </a:buBlip>
              <a:defRPr sz="1800" b="1" kern="1200" baseline="0">
                <a:solidFill>
                  <a:schemeClr val="bg2"/>
                </a:solidFill>
                <a:latin typeface="+mn-lt"/>
                <a:ea typeface="+mn-ea"/>
                <a:cs typeface="+mn-cs"/>
              </a:defRPr>
            </a:lvl1pPr>
            <a:lvl2pPr marL="216000" indent="-216000" algn="l" defTabSz="914400" rtl="0" eaLnBrk="1" latinLnBrk="0" hangingPunct="1">
              <a:lnSpc>
                <a:spcPct val="114000"/>
              </a:lnSpc>
              <a:spcBef>
                <a:spcPts val="600"/>
              </a:spcBef>
              <a:buClr>
                <a:schemeClr val="accent3"/>
              </a:buClr>
              <a:buFont typeface="Wingdings 3" panose="05040102010807070707" pitchFamily="18" charset="2"/>
              <a:buChar char="ê"/>
              <a:defRPr sz="1400" kern="1200">
                <a:solidFill>
                  <a:schemeClr val="tx2"/>
                </a:solidFill>
                <a:latin typeface="+mn-lt"/>
                <a:ea typeface="+mn-ea"/>
                <a:cs typeface="+mn-cs"/>
              </a:defRPr>
            </a:lvl2pPr>
            <a:lvl3pPr marL="540000" indent="-180000" algn="l" defTabSz="914400" rtl="0" eaLnBrk="1" latinLnBrk="0" hangingPunct="1">
              <a:lnSpc>
                <a:spcPct val="114000"/>
              </a:lnSpc>
              <a:spcBef>
                <a:spcPts val="600"/>
              </a:spcBef>
              <a:buFont typeface="Century Gothic" panose="020B0502020202020204" pitchFamily="34" charset="0"/>
              <a:buChar char="–"/>
              <a:defRPr sz="1200" kern="1200">
                <a:solidFill>
                  <a:schemeClr val="tx1"/>
                </a:solidFill>
                <a:latin typeface="+mn-lt"/>
                <a:ea typeface="+mn-ea"/>
                <a:cs typeface="+mn-cs"/>
              </a:defRPr>
            </a:lvl3pPr>
            <a:lvl4pPr marL="720000" indent="-144000" algn="l" defTabSz="914400" rtl="0" eaLnBrk="1" latinLnBrk="0" hangingPunct="1">
              <a:lnSpc>
                <a:spcPct val="114000"/>
              </a:lnSpc>
              <a:spcBef>
                <a:spcPts val="300"/>
              </a:spcBef>
              <a:buClr>
                <a:schemeClr val="accent3"/>
              </a:buClr>
              <a:buFont typeface="Arial" panose="020B0604020202020204" pitchFamily="34" charset="0"/>
              <a:buChar char="›"/>
              <a:defRPr sz="1100" kern="1200">
                <a:solidFill>
                  <a:schemeClr val="accent3"/>
                </a:solidFill>
                <a:latin typeface="+mn-lt"/>
                <a:ea typeface="+mn-ea"/>
                <a:cs typeface="+mn-cs"/>
              </a:defRPr>
            </a:lvl4pPr>
            <a:lvl5pPr marL="936000" indent="-108000" algn="l" defTabSz="914400" rtl="0" eaLnBrk="1" latinLnBrk="0" hangingPunct="1">
              <a:lnSpc>
                <a:spcPct val="114000"/>
              </a:lnSpc>
              <a:spcBef>
                <a:spcPts val="300"/>
              </a:spcBef>
              <a:buFont typeface="Wingdings 3" panose="05040102010807070707" pitchFamily="18" charset="2"/>
              <a:buChar char=""/>
              <a:defRPr sz="1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021" indent="0" defTabSz="342900">
              <a:lnSpc>
                <a:spcPct val="100000"/>
              </a:lnSpc>
              <a:spcBef>
                <a:spcPts val="450"/>
              </a:spcBef>
              <a:spcAft>
                <a:spcPts val="525"/>
              </a:spcAft>
              <a:buClr>
                <a:schemeClr val="bg2"/>
              </a:buClr>
              <a:buSzPct val="90000"/>
              <a:buNone/>
              <a:tabLst>
                <a:tab pos="739379" algn="l"/>
              </a:tabLst>
            </a:pPr>
            <a:r>
              <a:rPr lang="en-US" sz="2000" dirty="0">
                <a:solidFill>
                  <a:schemeClr val="tx1"/>
                </a:solidFill>
              </a:rPr>
              <a:t>Beam parameters : </a:t>
            </a:r>
          </a:p>
          <a:p>
            <a:pPr marL="452438" lvl="1" indent="-184150" algn="just" defTabSz="342900">
              <a:lnSpc>
                <a:spcPct val="90000"/>
              </a:lnSpc>
              <a:spcBef>
                <a:spcPts val="225"/>
              </a:spcBef>
              <a:spcAft>
                <a:spcPts val="450"/>
              </a:spcAft>
              <a:buSzPct val="100000"/>
              <a:buBlip>
                <a:blip r:embed="rId4"/>
              </a:buBlip>
            </a:pPr>
            <a:r>
              <a:rPr lang="en-US" dirty="0">
                <a:solidFill>
                  <a:schemeClr val="tx1"/>
                </a:solidFill>
              </a:rPr>
              <a:t>Energy at the compressor input : 2 levels, 300 </a:t>
            </a:r>
            <a:r>
              <a:rPr lang="en-US" dirty="0" err="1">
                <a:solidFill>
                  <a:schemeClr val="tx1"/>
                </a:solidFill>
              </a:rPr>
              <a:t>mJ</a:t>
            </a:r>
            <a:r>
              <a:rPr lang="en-US" dirty="0">
                <a:solidFill>
                  <a:schemeClr val="tx1"/>
                </a:solidFill>
              </a:rPr>
              <a:t> / 1.5 J</a:t>
            </a:r>
          </a:p>
          <a:p>
            <a:pPr marL="452438" lvl="1" indent="-184150" algn="just" defTabSz="342900">
              <a:lnSpc>
                <a:spcPct val="90000"/>
              </a:lnSpc>
              <a:spcBef>
                <a:spcPts val="225"/>
              </a:spcBef>
              <a:spcAft>
                <a:spcPts val="450"/>
              </a:spcAft>
              <a:buSzPct val="100000"/>
              <a:buBlip>
                <a:blip r:embed="rId4"/>
              </a:buBlip>
            </a:pPr>
            <a:r>
              <a:rPr lang="en-US" dirty="0">
                <a:solidFill>
                  <a:schemeClr val="tx1"/>
                </a:solidFill>
              </a:rPr>
              <a:t>Repetition rate : 100 Hz → 30 W / 150 W in input</a:t>
            </a:r>
          </a:p>
          <a:p>
            <a:pPr marL="452438" lvl="1" indent="-184150" algn="just" defTabSz="342900">
              <a:lnSpc>
                <a:spcPct val="90000"/>
              </a:lnSpc>
              <a:spcBef>
                <a:spcPts val="225"/>
              </a:spcBef>
              <a:spcAft>
                <a:spcPts val="450"/>
              </a:spcAft>
              <a:buSzPct val="100000"/>
              <a:buBlip>
                <a:blip r:embed="rId4"/>
              </a:buBlip>
            </a:pPr>
            <a:r>
              <a:rPr lang="en-US" dirty="0">
                <a:solidFill>
                  <a:schemeClr val="tx1"/>
                </a:solidFill>
              </a:rPr>
              <a:t>Beam size : determined to limit fluence &lt; 0.1 J/cm² for 1.5 J level, 40 mm in height, 72 mm in width (projection of 40 mm at AOI)</a:t>
            </a:r>
          </a:p>
          <a:p>
            <a:endParaRPr lang="en-US" dirty="0"/>
          </a:p>
        </p:txBody>
      </p:sp>
      <p:sp>
        <p:nvSpPr>
          <p:cNvPr id="17" name="Footer Placeholder 4">
            <a:extLst>
              <a:ext uri="{FF2B5EF4-FFF2-40B4-BE49-F238E27FC236}">
                <a16:creationId xmlns:a16="http://schemas.microsoft.com/office/drawing/2014/main" id="{1BA1FDC3-3823-49DD-9B5D-10DA8130AE59}"/>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spTree>
    <p:extLst>
      <p:ext uri="{BB962C8B-B14F-4D97-AF65-F5344CB8AC3E}">
        <p14:creationId xmlns:p14="http://schemas.microsoft.com/office/powerpoint/2010/main" val="10253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3A6714-3D1F-4857-9904-D935B84167FA}" type="slidenum">
              <a:rPr lang="en-GB" smtClean="0"/>
              <a:pPr/>
              <a:t>9</a:t>
            </a:fld>
            <a:endParaRPr lang="en-GB"/>
          </a:p>
        </p:txBody>
      </p:sp>
      <p:sp>
        <p:nvSpPr>
          <p:cNvPr id="4" name="Title 3"/>
          <p:cNvSpPr>
            <a:spLocks noGrp="1"/>
          </p:cNvSpPr>
          <p:nvPr>
            <p:ph type="title"/>
          </p:nvPr>
        </p:nvSpPr>
        <p:spPr/>
        <p:txBody>
          <a:bodyPr/>
          <a:lstStyle/>
          <a:p>
            <a:r>
              <a:rPr lang="en-GB" b="0" dirty="0">
                <a:latin typeface="+mn-lt"/>
              </a:rPr>
              <a:t>THALES results : 300 </a:t>
            </a:r>
            <a:r>
              <a:rPr lang="en-GB" b="0" dirty="0" err="1">
                <a:latin typeface="+mn-lt"/>
              </a:rPr>
              <a:t>mJ</a:t>
            </a:r>
            <a:r>
              <a:rPr lang="en-GB" b="0" dirty="0">
                <a:latin typeface="+mn-lt"/>
              </a:rPr>
              <a:t> / 100 Hz</a:t>
            </a:r>
          </a:p>
        </p:txBody>
      </p:sp>
      <p:sp>
        <p:nvSpPr>
          <p:cNvPr id="13" name="Titre 1">
            <a:extLst>
              <a:ext uri="{FF2B5EF4-FFF2-40B4-BE49-F238E27FC236}">
                <a16:creationId xmlns:a16="http://schemas.microsoft.com/office/drawing/2014/main" id="{58B65743-C8B4-4691-93D3-04A3FF65FD6F}"/>
              </a:ext>
            </a:extLst>
          </p:cNvPr>
          <p:cNvSpPr txBox="1">
            <a:spLocks/>
          </p:cNvSpPr>
          <p:nvPr/>
        </p:nvSpPr>
        <p:spPr>
          <a:xfrm>
            <a:off x="588000" y="1064561"/>
            <a:ext cx="11016000" cy="369332"/>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3500" b="1" kern="1200">
                <a:solidFill>
                  <a:schemeClr val="bg1"/>
                </a:solidFill>
                <a:latin typeface="+mj-lt"/>
                <a:ea typeface="+mj-ea"/>
                <a:cs typeface="+mj-cs"/>
              </a:defRPr>
            </a:lvl1pPr>
          </a:lstStyle>
          <a:p>
            <a:r>
              <a:rPr lang="en-US"/>
              <a:t>Simulations at 300 mJ / 100 Hz </a:t>
            </a:r>
            <a:endParaRPr lang="en-US" dirty="0"/>
          </a:p>
        </p:txBody>
      </p:sp>
      <p:sp>
        <p:nvSpPr>
          <p:cNvPr id="16" name="Espace réservé du texte 2">
            <a:extLst>
              <a:ext uri="{FF2B5EF4-FFF2-40B4-BE49-F238E27FC236}">
                <a16:creationId xmlns:a16="http://schemas.microsoft.com/office/drawing/2014/main" id="{C24019BB-AC8D-4AFE-AC37-84DFBC781611}"/>
              </a:ext>
            </a:extLst>
          </p:cNvPr>
          <p:cNvSpPr txBox="1">
            <a:spLocks/>
          </p:cNvSpPr>
          <p:nvPr/>
        </p:nvSpPr>
        <p:spPr>
          <a:xfrm>
            <a:off x="6096000" y="1252301"/>
            <a:ext cx="5854752" cy="1524353"/>
          </a:xfrm>
          <a:prstGeom prst="rect">
            <a:avLst/>
          </a:prstGeom>
        </p:spPr>
        <p:txBody>
          <a:bodyPr vert="horz" lIns="0" tIns="0" rIns="0" bIns="0" rtlCol="0">
            <a:noAutofit/>
          </a:bodyPr>
          <a:lstStyle>
            <a:lvl1pPr marL="216000" indent="-216000" algn="l" defTabSz="914400" rtl="0" eaLnBrk="1" latinLnBrk="0" hangingPunct="1">
              <a:lnSpc>
                <a:spcPct val="114000"/>
              </a:lnSpc>
              <a:spcBef>
                <a:spcPts val="1600"/>
              </a:spcBef>
              <a:buClrTx/>
              <a:buFontTx/>
              <a:buBlip>
                <a:blip r:embed="rId2">
                  <a:extLst>
                    <a:ext uri="{96DAC541-7B7A-43D3-8B79-37D633B846F1}">
                      <asvg:svgBlip xmlns:asvg="http://schemas.microsoft.com/office/drawing/2016/SVG/main" r:embed="rId3"/>
                    </a:ext>
                  </a:extLst>
                </a:blip>
              </a:buBlip>
              <a:defRPr sz="1800" b="1" kern="1200" baseline="0">
                <a:solidFill>
                  <a:schemeClr val="bg2"/>
                </a:solidFill>
                <a:latin typeface="+mn-lt"/>
                <a:ea typeface="+mn-ea"/>
                <a:cs typeface="+mn-cs"/>
              </a:defRPr>
            </a:lvl1pPr>
            <a:lvl2pPr marL="216000" indent="-216000" algn="l" defTabSz="914400" rtl="0" eaLnBrk="1" latinLnBrk="0" hangingPunct="1">
              <a:lnSpc>
                <a:spcPct val="114000"/>
              </a:lnSpc>
              <a:spcBef>
                <a:spcPts val="600"/>
              </a:spcBef>
              <a:buClr>
                <a:schemeClr val="accent3"/>
              </a:buClr>
              <a:buFont typeface="Wingdings 3" panose="05040102010807070707" pitchFamily="18" charset="2"/>
              <a:buChar char="ê"/>
              <a:defRPr sz="1400" kern="1200">
                <a:solidFill>
                  <a:schemeClr val="tx2"/>
                </a:solidFill>
                <a:latin typeface="+mn-lt"/>
                <a:ea typeface="+mn-ea"/>
                <a:cs typeface="+mn-cs"/>
              </a:defRPr>
            </a:lvl2pPr>
            <a:lvl3pPr marL="540000" indent="-180000" algn="l" defTabSz="914400" rtl="0" eaLnBrk="1" latinLnBrk="0" hangingPunct="1">
              <a:lnSpc>
                <a:spcPct val="114000"/>
              </a:lnSpc>
              <a:spcBef>
                <a:spcPts val="600"/>
              </a:spcBef>
              <a:buFont typeface="Century Gothic" panose="020B0502020202020204" pitchFamily="34" charset="0"/>
              <a:buChar char="–"/>
              <a:defRPr sz="1200" kern="1200">
                <a:solidFill>
                  <a:schemeClr val="tx1"/>
                </a:solidFill>
                <a:latin typeface="+mn-lt"/>
                <a:ea typeface="+mn-ea"/>
                <a:cs typeface="+mn-cs"/>
              </a:defRPr>
            </a:lvl3pPr>
            <a:lvl4pPr marL="720000" indent="-144000" algn="l" defTabSz="914400" rtl="0" eaLnBrk="1" latinLnBrk="0" hangingPunct="1">
              <a:lnSpc>
                <a:spcPct val="114000"/>
              </a:lnSpc>
              <a:spcBef>
                <a:spcPts val="300"/>
              </a:spcBef>
              <a:buClr>
                <a:schemeClr val="accent3"/>
              </a:buClr>
              <a:buFont typeface="Arial" panose="020B0604020202020204" pitchFamily="34" charset="0"/>
              <a:buChar char="›"/>
              <a:defRPr sz="1100" kern="1200">
                <a:solidFill>
                  <a:schemeClr val="accent3"/>
                </a:solidFill>
                <a:latin typeface="+mn-lt"/>
                <a:ea typeface="+mn-ea"/>
                <a:cs typeface="+mn-cs"/>
              </a:defRPr>
            </a:lvl4pPr>
            <a:lvl5pPr marL="936000" indent="-108000" algn="l" defTabSz="914400" rtl="0" eaLnBrk="1" latinLnBrk="0" hangingPunct="1">
              <a:lnSpc>
                <a:spcPct val="114000"/>
              </a:lnSpc>
              <a:spcBef>
                <a:spcPts val="300"/>
              </a:spcBef>
              <a:buFont typeface="Wingdings 3" panose="05040102010807070707" pitchFamily="18" charset="2"/>
              <a:buChar char=""/>
              <a:defRPr sz="1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184150" algn="just" defTabSz="342900">
              <a:lnSpc>
                <a:spcPct val="90000"/>
              </a:lnSpc>
              <a:spcBef>
                <a:spcPts val="225"/>
              </a:spcBef>
              <a:spcAft>
                <a:spcPts val="450"/>
              </a:spcAft>
              <a:buSzPct val="100000"/>
              <a:buBlip>
                <a:blip r:embed="rId4"/>
              </a:buBlip>
            </a:pPr>
            <a:r>
              <a:rPr lang="en-US" sz="1600" dirty="0">
                <a:solidFill>
                  <a:schemeClr val="tx1"/>
                </a:solidFill>
              </a:rPr>
              <a:t>30 W incident i.e. 1 W absorbed on P1, ≈ 2 W absorbed on G1</a:t>
            </a:r>
          </a:p>
          <a:p>
            <a:pPr marL="452438" lvl="1" indent="-184150" algn="just" defTabSz="342900">
              <a:lnSpc>
                <a:spcPct val="90000"/>
              </a:lnSpc>
              <a:spcBef>
                <a:spcPts val="225"/>
              </a:spcBef>
              <a:spcAft>
                <a:spcPts val="450"/>
              </a:spcAft>
              <a:buSzPct val="100000"/>
              <a:buBlip>
                <a:blip r:embed="rId4"/>
              </a:buBlip>
            </a:pPr>
            <a:r>
              <a:rPr lang="en-US" sz="1600" b="1" dirty="0">
                <a:solidFill>
                  <a:schemeClr val="tx1"/>
                </a:solidFill>
              </a:rPr>
              <a:t>Our systems are already being operated by customers at this average power level, with low expansion substrate and no active cooling</a:t>
            </a:r>
          </a:p>
          <a:p>
            <a:pPr marL="452438" lvl="1" indent="-184150" algn="just" defTabSz="342900">
              <a:lnSpc>
                <a:spcPct val="90000"/>
              </a:lnSpc>
              <a:spcBef>
                <a:spcPts val="225"/>
              </a:spcBef>
              <a:spcAft>
                <a:spcPts val="450"/>
              </a:spcAft>
              <a:buSzPct val="100000"/>
              <a:buBlip>
                <a:blip r:embed="rId4"/>
              </a:buBlip>
            </a:pPr>
            <a:r>
              <a:rPr lang="en-US" sz="1600" dirty="0" err="1">
                <a:solidFill>
                  <a:schemeClr val="tx1"/>
                </a:solidFill>
              </a:rPr>
              <a:t>Strehl</a:t>
            </a:r>
            <a:r>
              <a:rPr lang="en-US" sz="1600" dirty="0">
                <a:solidFill>
                  <a:schemeClr val="tx1"/>
                </a:solidFill>
              </a:rPr>
              <a:t> ratio &gt; 0.85 at full energy in the compressor</a:t>
            </a:r>
          </a:p>
          <a:p>
            <a:pPr marL="452438" lvl="1" indent="-184150" algn="just" defTabSz="342900">
              <a:lnSpc>
                <a:spcPct val="90000"/>
              </a:lnSpc>
              <a:spcBef>
                <a:spcPts val="225"/>
              </a:spcBef>
              <a:spcAft>
                <a:spcPts val="450"/>
              </a:spcAft>
              <a:buSzPct val="100000"/>
              <a:buBlip>
                <a:blip r:embed="rId4"/>
              </a:buBlip>
            </a:pPr>
            <a:r>
              <a:rPr lang="en-US" sz="1600" dirty="0">
                <a:solidFill>
                  <a:schemeClr val="tx1"/>
                </a:solidFill>
              </a:rPr>
              <a:t>No wavefront deformation introduced by thermal effects</a:t>
            </a:r>
          </a:p>
          <a:p>
            <a:endParaRPr lang="en-US" sz="1600" dirty="0"/>
          </a:p>
        </p:txBody>
      </p:sp>
      <p:pic>
        <p:nvPicPr>
          <p:cNvPr id="17" name="Image 16">
            <a:extLst>
              <a:ext uri="{FF2B5EF4-FFF2-40B4-BE49-F238E27FC236}">
                <a16:creationId xmlns:a16="http://schemas.microsoft.com/office/drawing/2014/main" id="{E198D401-9781-46E7-A26E-59B18E6FBF82}"/>
              </a:ext>
            </a:extLst>
          </p:cNvPr>
          <p:cNvPicPr>
            <a:picLocks noChangeAspect="1"/>
          </p:cNvPicPr>
          <p:nvPr/>
        </p:nvPicPr>
        <p:blipFill>
          <a:blip r:embed="rId5"/>
          <a:stretch>
            <a:fillRect/>
          </a:stretch>
        </p:blipFill>
        <p:spPr>
          <a:xfrm>
            <a:off x="3224813" y="2484225"/>
            <a:ext cx="1815538" cy="2036860"/>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FAD80C81-6A92-4DCA-84BE-48D22A86D044}"/>
              </a:ext>
            </a:extLst>
          </p:cNvPr>
          <p:cNvPicPr>
            <a:picLocks noChangeAspect="1"/>
          </p:cNvPicPr>
          <p:nvPr/>
        </p:nvPicPr>
        <p:blipFill>
          <a:blip r:embed="rId6"/>
          <a:stretch>
            <a:fillRect/>
          </a:stretch>
        </p:blipFill>
        <p:spPr>
          <a:xfrm>
            <a:off x="812918" y="2502000"/>
            <a:ext cx="2029743" cy="2037111"/>
          </a:xfrm>
          <a:prstGeom prst="rect">
            <a:avLst/>
          </a:prstGeom>
          <a:ln>
            <a:noFill/>
          </a:ln>
          <a:effectLst>
            <a:outerShdw blurRad="292100" dist="139700" dir="2700000" algn="tl" rotWithShape="0">
              <a:srgbClr val="333333">
                <a:alpha val="65000"/>
              </a:srgbClr>
            </a:outerShdw>
          </a:effectLst>
        </p:spPr>
      </p:pic>
      <p:sp>
        <p:nvSpPr>
          <p:cNvPr id="19" name="ZoneTexte 18">
            <a:extLst>
              <a:ext uri="{FF2B5EF4-FFF2-40B4-BE49-F238E27FC236}">
                <a16:creationId xmlns:a16="http://schemas.microsoft.com/office/drawing/2014/main" id="{F7B421C4-6401-4C2D-99DC-3DAF3F0B28CC}"/>
              </a:ext>
            </a:extLst>
          </p:cNvPr>
          <p:cNvSpPr txBox="1"/>
          <p:nvPr/>
        </p:nvSpPr>
        <p:spPr>
          <a:xfrm>
            <a:off x="812918" y="1610324"/>
            <a:ext cx="4227433" cy="400110"/>
          </a:xfrm>
          <a:prstGeom prst="rect">
            <a:avLst/>
          </a:prstGeom>
          <a:noFill/>
        </p:spPr>
        <p:txBody>
          <a:bodyPr wrap="square" rtlCol="0">
            <a:spAutoFit/>
          </a:bodyPr>
          <a:lstStyle/>
          <a:p>
            <a:pPr algn="ctr"/>
            <a:r>
              <a:rPr lang="fr-FR" sz="2000" b="1" dirty="0"/>
              <a:t>No active </a:t>
            </a:r>
            <a:r>
              <a:rPr lang="fr-FR" sz="2000" b="1" dirty="0" err="1"/>
              <a:t>cooling</a:t>
            </a:r>
            <a:endParaRPr lang="fr-FR" sz="2000" b="1" dirty="0"/>
          </a:p>
        </p:txBody>
      </p:sp>
      <p:sp>
        <p:nvSpPr>
          <p:cNvPr id="20" name="ZoneTexte 19">
            <a:extLst>
              <a:ext uri="{FF2B5EF4-FFF2-40B4-BE49-F238E27FC236}">
                <a16:creationId xmlns:a16="http://schemas.microsoft.com/office/drawing/2014/main" id="{7616C945-BA74-4A34-B240-BDDCAA4A8A8A}"/>
              </a:ext>
            </a:extLst>
          </p:cNvPr>
          <p:cNvSpPr txBox="1"/>
          <p:nvPr/>
        </p:nvSpPr>
        <p:spPr>
          <a:xfrm>
            <a:off x="1024422" y="2104001"/>
            <a:ext cx="1514917" cy="338554"/>
          </a:xfrm>
          <a:prstGeom prst="rect">
            <a:avLst/>
          </a:prstGeom>
          <a:noFill/>
        </p:spPr>
        <p:txBody>
          <a:bodyPr wrap="square" rtlCol="0">
            <a:spAutoFit/>
          </a:bodyPr>
          <a:lstStyle/>
          <a:p>
            <a:r>
              <a:rPr lang="fr-FR" sz="1600" b="1" dirty="0" err="1"/>
              <a:t>Temperature</a:t>
            </a:r>
            <a:endParaRPr lang="fr-FR" sz="1600" b="1" dirty="0"/>
          </a:p>
        </p:txBody>
      </p:sp>
      <p:sp>
        <p:nvSpPr>
          <p:cNvPr id="21" name="ZoneTexte 20">
            <a:extLst>
              <a:ext uri="{FF2B5EF4-FFF2-40B4-BE49-F238E27FC236}">
                <a16:creationId xmlns:a16="http://schemas.microsoft.com/office/drawing/2014/main" id="{942B2D38-ADA5-4CF7-A8D9-60859706E099}"/>
              </a:ext>
            </a:extLst>
          </p:cNvPr>
          <p:cNvSpPr txBox="1"/>
          <p:nvPr/>
        </p:nvSpPr>
        <p:spPr>
          <a:xfrm>
            <a:off x="3438193" y="2112579"/>
            <a:ext cx="1514917" cy="338554"/>
          </a:xfrm>
          <a:prstGeom prst="rect">
            <a:avLst/>
          </a:prstGeom>
          <a:noFill/>
        </p:spPr>
        <p:txBody>
          <a:bodyPr wrap="square" rtlCol="0">
            <a:spAutoFit/>
          </a:bodyPr>
          <a:lstStyle/>
          <a:p>
            <a:r>
              <a:rPr lang="fr-FR" sz="1600" b="1" dirty="0" err="1"/>
              <a:t>Deformation</a:t>
            </a:r>
            <a:endParaRPr lang="fr-FR" sz="1600" b="1" dirty="0"/>
          </a:p>
        </p:txBody>
      </p:sp>
      <p:sp>
        <p:nvSpPr>
          <p:cNvPr id="22" name="ZoneTexte 21">
            <a:extLst>
              <a:ext uri="{FF2B5EF4-FFF2-40B4-BE49-F238E27FC236}">
                <a16:creationId xmlns:a16="http://schemas.microsoft.com/office/drawing/2014/main" id="{3C60C07F-41CD-4E9A-9062-3D62CA12628A}"/>
              </a:ext>
            </a:extLst>
          </p:cNvPr>
          <p:cNvSpPr txBox="1"/>
          <p:nvPr/>
        </p:nvSpPr>
        <p:spPr>
          <a:xfrm>
            <a:off x="135798" y="4748846"/>
            <a:ext cx="5858344" cy="1146555"/>
          </a:xfrm>
          <a:prstGeom prst="roundRect">
            <a:avLst/>
          </a:prstGeom>
          <a:noFill/>
          <a:ln>
            <a:solidFill>
              <a:schemeClr val="tx1"/>
            </a:solidFill>
          </a:ln>
        </p:spPr>
        <p:txBody>
          <a:bodyPr wrap="square" rtlCol="0">
            <a:spAutoFit/>
          </a:bodyPr>
          <a:lstStyle/>
          <a:p>
            <a:r>
              <a:rPr lang="fr-FR" sz="1467" dirty="0"/>
              <a:t>Simulation </a:t>
            </a:r>
            <a:r>
              <a:rPr lang="fr-FR" sz="1467" dirty="0" err="1"/>
              <a:t>results</a:t>
            </a:r>
            <a:r>
              <a:rPr lang="fr-FR" sz="1467" dirty="0"/>
              <a:t> : </a:t>
            </a:r>
          </a:p>
          <a:p>
            <a:endParaRPr lang="fr-FR" sz="1467" dirty="0"/>
          </a:p>
          <a:p>
            <a:pPr marL="228589" indent="-228589">
              <a:buFont typeface="Arial" panose="020B0604020202020204" pitchFamily="34" charset="0"/>
              <a:buChar char="•"/>
            </a:pPr>
            <a:r>
              <a:rPr lang="fr-FR" sz="1467" dirty="0"/>
              <a:t>Max. </a:t>
            </a:r>
            <a:r>
              <a:rPr lang="fr-FR" sz="1467" dirty="0" err="1"/>
              <a:t>temperature</a:t>
            </a:r>
            <a:r>
              <a:rPr lang="fr-FR" sz="1467" dirty="0"/>
              <a:t> : </a:t>
            </a:r>
            <a:r>
              <a:rPr lang="fr-FR" sz="1600" b="1" dirty="0">
                <a:solidFill>
                  <a:srgbClr val="00B050"/>
                </a:solidFill>
              </a:rPr>
              <a:t>44°C</a:t>
            </a:r>
            <a:r>
              <a:rPr lang="fr-FR" sz="1467" dirty="0">
                <a:solidFill>
                  <a:srgbClr val="FF0000"/>
                </a:solidFill>
              </a:rPr>
              <a:t> </a:t>
            </a:r>
          </a:p>
          <a:p>
            <a:pPr marL="228589" indent="-228589">
              <a:buFont typeface="Arial" panose="020B0604020202020204" pitchFamily="34" charset="0"/>
              <a:buChar char="•"/>
            </a:pPr>
            <a:r>
              <a:rPr lang="fr-FR" sz="1467" dirty="0"/>
              <a:t>Max. amplitude </a:t>
            </a:r>
            <a:r>
              <a:rPr lang="fr-FR" sz="1467" dirty="0" err="1"/>
              <a:t>deformation</a:t>
            </a:r>
            <a:r>
              <a:rPr lang="fr-FR" sz="1467" dirty="0"/>
              <a:t> : </a:t>
            </a:r>
            <a:r>
              <a:rPr lang="fr-FR" sz="1600" b="1" dirty="0">
                <a:solidFill>
                  <a:srgbClr val="00B050"/>
                </a:solidFill>
              </a:rPr>
              <a:t>0,02</a:t>
            </a:r>
            <a:r>
              <a:rPr lang="fr-FR" sz="1467" b="1" dirty="0">
                <a:solidFill>
                  <a:srgbClr val="00B050"/>
                </a:solidFill>
              </a:rPr>
              <a:t> µm PV</a:t>
            </a:r>
            <a:endParaRPr lang="fr-FR" sz="1467" dirty="0">
              <a:solidFill>
                <a:srgbClr val="00B050"/>
              </a:solidFill>
            </a:endParaRPr>
          </a:p>
        </p:txBody>
      </p:sp>
      <p:pic>
        <p:nvPicPr>
          <p:cNvPr id="23" name="Image 22">
            <a:extLst>
              <a:ext uri="{FF2B5EF4-FFF2-40B4-BE49-F238E27FC236}">
                <a16:creationId xmlns:a16="http://schemas.microsoft.com/office/drawing/2014/main" id="{EDBD7E40-A399-42C2-B9B0-4535B00FBD60}"/>
              </a:ext>
            </a:extLst>
          </p:cNvPr>
          <p:cNvPicPr>
            <a:picLocks noChangeAspect="1"/>
          </p:cNvPicPr>
          <p:nvPr/>
        </p:nvPicPr>
        <p:blipFill rotWithShape="1">
          <a:blip r:embed="rId7"/>
          <a:srcRect l="9329" t="4584" r="8403" b="5560"/>
          <a:stretch/>
        </p:blipFill>
        <p:spPr>
          <a:xfrm>
            <a:off x="6197860" y="2995652"/>
            <a:ext cx="5892614" cy="3013565"/>
          </a:xfrm>
          <a:prstGeom prst="rect">
            <a:avLst/>
          </a:prstGeom>
        </p:spPr>
      </p:pic>
      <p:sp>
        <p:nvSpPr>
          <p:cNvPr id="24" name="Footer Placeholder 4">
            <a:extLst>
              <a:ext uri="{FF2B5EF4-FFF2-40B4-BE49-F238E27FC236}">
                <a16:creationId xmlns:a16="http://schemas.microsoft.com/office/drawing/2014/main" id="{131E058A-F3CA-4B4A-878E-ED63DE871569}"/>
              </a:ext>
            </a:extLst>
          </p:cNvPr>
          <p:cNvSpPr>
            <a:spLocks noGrp="1"/>
          </p:cNvSpPr>
          <p:nvPr>
            <p:ph type="ftr" sz="quarter" idx="13"/>
          </p:nvPr>
        </p:nvSpPr>
        <p:spPr>
          <a:xfrm>
            <a:off x="410544" y="6462572"/>
            <a:ext cx="4114800" cy="365125"/>
          </a:xfrm>
        </p:spPr>
        <p:txBody>
          <a:bodyPr/>
          <a:lstStyle/>
          <a:p>
            <a:pPr algn="l"/>
            <a:r>
              <a:rPr lang="en-GB" dirty="0"/>
              <a:t>Annual meeting </a:t>
            </a:r>
            <a:r>
              <a:rPr lang="en-GB" dirty="0" err="1"/>
              <a:t>Lisbonne</a:t>
            </a:r>
            <a:r>
              <a:rPr lang="en-GB" dirty="0"/>
              <a:t> 2026</a:t>
            </a:r>
          </a:p>
        </p:txBody>
      </p:sp>
      <p:pic>
        <p:nvPicPr>
          <p:cNvPr id="25" name="Image 24">
            <a:extLst>
              <a:ext uri="{FF2B5EF4-FFF2-40B4-BE49-F238E27FC236}">
                <a16:creationId xmlns:a16="http://schemas.microsoft.com/office/drawing/2014/main" id="{D3BEBC10-BF23-4AC7-A7D7-DCF5E2E7698B}"/>
              </a:ext>
            </a:extLst>
          </p:cNvPr>
          <p:cNvPicPr>
            <a:picLocks noChangeAspect="1"/>
          </p:cNvPicPr>
          <p:nvPr/>
        </p:nvPicPr>
        <p:blipFill>
          <a:blip r:embed="rId8"/>
          <a:stretch>
            <a:fillRect/>
          </a:stretch>
        </p:blipFill>
        <p:spPr>
          <a:xfrm>
            <a:off x="9772148" y="187328"/>
            <a:ext cx="1180074" cy="380669"/>
          </a:xfrm>
          <a:prstGeom prst="rect">
            <a:avLst/>
          </a:prstGeom>
        </p:spPr>
      </p:pic>
    </p:spTree>
    <p:extLst>
      <p:ext uri="{BB962C8B-B14F-4D97-AF65-F5344CB8AC3E}">
        <p14:creationId xmlns:p14="http://schemas.microsoft.com/office/powerpoint/2010/main" val="954838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baaa65-bc8d-4653-a153-b03afe81d866">
      <Terms xmlns="http://schemas.microsoft.com/office/infopath/2007/PartnerControls"/>
    </lcf76f155ced4ddcb4097134ff3c332f>
    <TaxCatchAll xmlns="61616150-5b52-481c-b044-2e240aa5fc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987A0915868F4B9A7934BC3DFBA6E4" ma:contentTypeVersion="13" ma:contentTypeDescription="Create a new document." ma:contentTypeScope="" ma:versionID="1d3615cd5af1d058d3262cdf87b9a493">
  <xsd:schema xmlns:xsd="http://www.w3.org/2001/XMLSchema" xmlns:xs="http://www.w3.org/2001/XMLSchema" xmlns:p="http://schemas.microsoft.com/office/2006/metadata/properties" xmlns:ns2="d4baaa65-bc8d-4653-a153-b03afe81d866" xmlns:ns3="61616150-5b52-481c-b044-2e240aa5fc2c" targetNamespace="http://schemas.microsoft.com/office/2006/metadata/properties" ma:root="true" ma:fieldsID="68b6acee873ae18eed7e7942afd8b636" ns2:_="" ns3:_="">
    <xsd:import namespace="d4baaa65-bc8d-4653-a153-b03afe81d866"/>
    <xsd:import namespace="61616150-5b52-481c-b044-2e240aa5fc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aaa65-bc8d-4653-a153-b03afe81d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616150-5b52-481c-b044-2e240aa5fc2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3cbe1c-15b8-49a3-966f-cb46d899b540}" ma:internalName="TaxCatchAll" ma:showField="CatchAllData" ma:web="61616150-5b52-481c-b044-2e240aa5fc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81043-34C7-4219-BDE6-28F708A40982}">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2c43926a-b248-4fb5-8692-7f03bd5c687b"/>
    <ds:schemaRef ds:uri="http://schemas.openxmlformats.org/package/2006/metadata/core-properties"/>
    <ds:schemaRef ds:uri="2c0728d4-b628-46ac-beb8-1847ad0e6c02"/>
    <ds:schemaRef ds:uri="http://schemas.microsoft.com/office/2006/metadata/properties"/>
    <ds:schemaRef ds:uri="d4baaa65-bc8d-4653-a153-b03afe81d866"/>
    <ds:schemaRef ds:uri="61616150-5b52-481c-b044-2e240aa5fc2c"/>
  </ds:schemaRefs>
</ds:datastoreItem>
</file>

<file path=customXml/itemProps2.xml><?xml version="1.0" encoding="utf-8"?>
<ds:datastoreItem xmlns:ds="http://schemas.openxmlformats.org/officeDocument/2006/customXml" ds:itemID="{899EB1EA-53CF-4961-9F1C-A396DF266BF6}">
  <ds:schemaRefs>
    <ds:schemaRef ds:uri="http://schemas.microsoft.com/sharepoint/v3/contenttype/forms"/>
  </ds:schemaRefs>
</ds:datastoreItem>
</file>

<file path=customXml/itemProps3.xml><?xml version="1.0" encoding="utf-8"?>
<ds:datastoreItem xmlns:ds="http://schemas.openxmlformats.org/officeDocument/2006/customXml" ds:itemID="{A1B41D60-5F05-4FB0-81FE-68CB56AE0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aaa65-bc8d-4653-a153-b03afe81d866"/>
    <ds:schemaRef ds:uri="61616150-5b52-481c-b044-2e240aa5f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otalTime>8264</TotalTime>
  <Words>4385</Words>
  <Application>Microsoft Macintosh PowerPoint</Application>
  <PresentationFormat>Widescreen</PresentationFormat>
  <Paragraphs>754</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Narrow</vt:lpstr>
      <vt:lpstr>Calibri</vt:lpstr>
      <vt:lpstr>Calibri </vt:lpstr>
      <vt:lpstr>Calibri Light</vt:lpstr>
      <vt:lpstr>Cambria Math</vt:lpstr>
      <vt:lpstr>Century Gothic</vt:lpstr>
      <vt:lpstr>Garamond</vt:lpstr>
      <vt:lpstr>Wingdings</vt:lpstr>
      <vt:lpstr>Office Theme</vt:lpstr>
      <vt:lpstr>WP13 – Modelling of thermal load impact on grating under vacuum and validation with existing systems</vt:lpstr>
      <vt:lpstr>Goal and participants of WP13</vt:lpstr>
      <vt:lpstr>Thermal load in the compressor</vt:lpstr>
      <vt:lpstr>Strategies to manage thermal load in the compressor</vt:lpstr>
      <vt:lpstr>Laser requirements for Eupraxia</vt:lpstr>
      <vt:lpstr>Tasks and deliverables</vt:lpstr>
      <vt:lpstr>Task 13.1</vt:lpstr>
      <vt:lpstr>THALES numerical results</vt:lpstr>
      <vt:lpstr>THALES results : 300 mJ / 100 Hz</vt:lpstr>
      <vt:lpstr>THALES results : 1.5 J / 100 Hz</vt:lpstr>
      <vt:lpstr>THALES results : 1.5 J / 100 Hz</vt:lpstr>
      <vt:lpstr>CLPU simulations with THALES parameters</vt:lpstr>
      <vt:lpstr>CLPU simulations – PACRI hypothesis</vt:lpstr>
      <vt:lpstr>CLPU simulations – Phase 1: Gold Gratings</vt:lpstr>
      <vt:lpstr>CLPU simulations –Phase 1: Dielectric Gratings</vt:lpstr>
      <vt:lpstr>CLPU simulations –Phase 2: Gold Gratings</vt:lpstr>
      <vt:lpstr>CLPU simulations –Phase 2: Dielectric Gratings</vt:lpstr>
      <vt:lpstr>Using the FEniCS library for grating thermal management</vt:lpstr>
      <vt:lpstr>User-friendly settings using FEATool Multiphysics</vt:lpstr>
      <vt:lpstr>Case 0: Thales 100Hz system</vt:lpstr>
      <vt:lpstr>Case 1: EuPRAXIA phase 1, gold gratings</vt:lpstr>
      <vt:lpstr>Case 1: EuPRAXIA phase 1, dielectric gratings</vt:lpstr>
      <vt:lpstr>Comparison of results obtained with ANSYS and FEniCS</vt:lpstr>
      <vt:lpstr>Case 2: EuPRAXIA phase 2, dielectric gratings</vt:lpstr>
      <vt:lpstr>Deformation-induced wavefront aberrations</vt:lpstr>
      <vt:lpstr>Deformation-induced wavefront aberrations</vt:lpstr>
      <vt:lpstr>Deformation-induced wavefront aberrations</vt:lpstr>
      <vt:lpstr>Task 13.2</vt:lpstr>
      <vt:lpstr>Task 13.3</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LUCA UMBERTO LABATE</cp:lastModifiedBy>
  <cp:revision>119</cp:revision>
  <dcterms:created xsi:type="dcterms:W3CDTF">2018-02-09T13:41:45Z</dcterms:created>
  <dcterms:modified xsi:type="dcterms:W3CDTF">2026-03-25T09:05:28Z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0x01010090987A0915868F4B9A7934BC3DFBA6E4</vt:lpwstr>
  </property>
  <property fmtid="{D5CDD505-2E9C-101B-9397-08002B2CF9AE}" pid="3" name="MediaServiceImageTags">
    <vt:lpwstr/>
  </property>
  <property fmtid="{D5CDD505-2E9C-101B-9397-08002B2CF9AE}" pid="4" name="MSIP_Label_ff3970a7-9045-4e66-851b-0f6441328e62_Enabled">
    <vt:lpwstr>true</vt:lpwstr>
  </property>
  <property fmtid="{D5CDD505-2E9C-101B-9397-08002B2CF9AE}" pid="5" name="MSIP_Label_ff3970a7-9045-4e66-851b-0f6441328e62_SetDate">
    <vt:lpwstr>2026-03-24T21:54:29Z</vt:lpwstr>
  </property>
  <property fmtid="{D5CDD505-2E9C-101B-9397-08002B2CF9AE}" pid="6" name="MSIP_Label_ff3970a7-9045-4e66-851b-0f6441328e62_Method">
    <vt:lpwstr>Privileged</vt:lpwstr>
  </property>
  <property fmtid="{D5CDD505-2E9C-101B-9397-08002B2CF9AE}" pid="7" name="MSIP_Label_ff3970a7-9045-4e66-851b-0f6441328e62_Name">
    <vt:lpwstr>THALES-CORE-02</vt:lpwstr>
  </property>
  <property fmtid="{D5CDD505-2E9C-101B-9397-08002B2CF9AE}" pid="8" name="MSIP_Label_ff3970a7-9045-4e66-851b-0f6441328e62_SiteId">
    <vt:lpwstr>6e603289-5e46-4e26-ac7c-03a85420a9a5</vt:lpwstr>
  </property>
  <property fmtid="{D5CDD505-2E9C-101B-9397-08002B2CF9AE}" pid="9" name="MSIP_Label_ff3970a7-9045-4e66-851b-0f6441328e62_ActionId">
    <vt:lpwstr>5925a253-167b-4bb8-941c-2868ab2855f7</vt:lpwstr>
  </property>
  <property fmtid="{D5CDD505-2E9C-101B-9397-08002B2CF9AE}" pid="10" name="MSIP_Label_ff3970a7-9045-4e66-851b-0f6441328e62_ContentBits">
    <vt:lpwstr>3</vt:lpwstr>
  </property>
  <property fmtid="{D5CDD505-2E9C-101B-9397-08002B2CF9AE}" pid="11" name="Thales-Sensitivity">
    <vt:lpwstr>{TGLIMDIS}</vt:lpwstr>
  </property>
  <property fmtid="{D5CDD505-2E9C-101B-9397-08002B2CF9AE}" pid="12" name="DLPManualFileClassification">
    <vt:lpwstr>{FF3970A7-9045-4E66-851B-0F6441328E62}</vt:lpwstr>
  </property>
</Properties>
</file>